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411" r:id="rId3"/>
    <p:sldId id="438" r:id="rId4"/>
    <p:sldId id="523" r:id="rId5"/>
    <p:sldId id="524" r:id="rId6"/>
    <p:sldId id="525" r:id="rId7"/>
    <p:sldId id="528" r:id="rId8"/>
    <p:sldId id="529" r:id="rId9"/>
    <p:sldId id="532" r:id="rId10"/>
    <p:sldId id="533" r:id="rId11"/>
    <p:sldId id="534" r:id="rId12"/>
    <p:sldId id="395" r:id="rId13"/>
    <p:sldId id="540" r:id="rId14"/>
    <p:sldId id="650" r:id="rId15"/>
    <p:sldId id="541" r:id="rId16"/>
    <p:sldId id="655" r:id="rId17"/>
    <p:sldId id="654" r:id="rId18"/>
    <p:sldId id="651" r:id="rId19"/>
    <p:sldId id="656" r:id="rId20"/>
    <p:sldId id="705" r:id="rId21"/>
    <p:sldId id="542" r:id="rId22"/>
    <p:sldId id="398" r:id="rId23"/>
    <p:sldId id="543" r:id="rId24"/>
    <p:sldId id="660" r:id="rId25"/>
    <p:sldId id="661" r:id="rId26"/>
    <p:sldId id="665" r:id="rId27"/>
    <p:sldId id="706" r:id="rId28"/>
    <p:sldId id="707" r:id="rId29"/>
    <p:sldId id="676" r:id="rId30"/>
    <p:sldId id="544" r:id="rId31"/>
    <p:sldId id="545" r:id="rId32"/>
    <p:sldId id="672" r:id="rId33"/>
    <p:sldId id="570" r:id="rId34"/>
    <p:sldId id="716" r:id="rId35"/>
    <p:sldId id="550" r:id="rId36"/>
    <p:sldId id="551" r:id="rId37"/>
    <p:sldId id="552" r:id="rId38"/>
    <p:sldId id="625" r:id="rId39"/>
    <p:sldId id="627" r:id="rId40"/>
    <p:sldId id="628" r:id="rId41"/>
    <p:sldId id="629" r:id="rId42"/>
    <p:sldId id="630" r:id="rId43"/>
    <p:sldId id="553" r:id="rId44"/>
    <p:sldId id="673" r:id="rId45"/>
    <p:sldId id="675" r:id="rId46"/>
    <p:sldId id="554" r:id="rId47"/>
    <p:sldId id="696" r:id="rId48"/>
    <p:sldId id="569" r:id="rId49"/>
    <p:sldId id="677" r:id="rId50"/>
    <p:sldId id="678" r:id="rId51"/>
    <p:sldId id="715" r:id="rId52"/>
    <p:sldId id="679" r:id="rId53"/>
    <p:sldId id="687" r:id="rId54"/>
    <p:sldId id="688" r:id="rId55"/>
    <p:sldId id="689" r:id="rId56"/>
    <p:sldId id="618" r:id="rId57"/>
    <p:sldId id="619" r:id="rId58"/>
    <p:sldId id="714" r:id="rId59"/>
    <p:sldId id="708" r:id="rId60"/>
    <p:sldId id="709" r:id="rId61"/>
  </p:sldIdLst>
  <p:sldSz cx="9144000" cy="6858000" type="screen4x3"/>
  <p:notesSz cx="6642100" cy="9779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>
          <p15:clr>
            <a:srgbClr val="A4A3A4"/>
          </p15:clr>
        </p15:guide>
        <p15:guide id="2" pos="209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6600"/>
    <a:srgbClr val="CC6600"/>
    <a:srgbClr val="FF9900"/>
    <a:srgbClr val="FFFF00"/>
    <a:srgbClr val="FFFFFF"/>
    <a:srgbClr val="F6BF6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929"/>
  </p:normalViewPr>
  <p:slideViewPr>
    <p:cSldViewPr>
      <p:cViewPr>
        <p:scale>
          <a:sx n="71" d="100"/>
          <a:sy n="71" d="100"/>
        </p:scale>
        <p:origin x="655" y="38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38"/>
    </p:cViewPr>
  </p:sorterViewPr>
  <p:notesViewPr>
    <p:cSldViewPr>
      <p:cViewPr varScale="1">
        <p:scale>
          <a:sx n="52" d="100"/>
          <a:sy n="52" d="100"/>
        </p:scale>
        <p:origin x="-1860" y="-72"/>
      </p:cViewPr>
      <p:guideLst>
        <p:guide orient="horz" pos="3080"/>
        <p:guide pos="209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E1D1FEB-62C8-AF20-AC19-BABA86A1C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085850"/>
            <a:ext cx="5016500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007103C-EE72-4B12-5A34-FA9ABA682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353050"/>
            <a:ext cx="5016500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09:40.41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288 18,'0'54,"1"63,0-102,0 0,1-1,1 0,1 1,0-1,9 21,27 52,-39-86,3 9,1-1,9 15,-12-21,0-1,0 1,0-1,0 0,0 0,1 0,-1 0,0 0,1-1,0 1,-1-1,1 1,0-1,3 1,4 0,1 0,-1 0,18-1,34-3,-26 0,311 0,-207 3,-20-11,-110 9,-7 0,1 1,0-1,0 0,-1 0,1 0,0 0,-1-1,5-2,-6 3,0-1,-1 1,1 0,-1-1,1 0,-1 1,1-1,-1 0,0 0,0 1,0-1,0 0,0 0,0 0,1-5,0-7,-1 0,0 0,0 0,-2 0,-1-17,-1-5,2-52,0-6,1 92,0-8,-1 1,-3-17,3 23,1 1,-1 0,0 0,0-1,0 1,0 0,0 0,0 0,0 0,-1 0,1 1,-1-1,0 0,1 1,-1-1,-3-1,-1 0,1 0,-1 1,0 0,0 0,0 1,0 0,-1 0,-5 0,-54 1,47 1,-511 2,319-4,127 1,-94 1,173-1,0 0,1 1,-1-1,1 1,-1 0,-7 4,10-4,0-1,1 1,-1 0,0 1,1-1,-1 0,1 0,-1 1,1-1,-1 1,1-1,0 1,0 0,0 0,0-1,0 1,0 0,0 2,-1 3,1 0,-1 1,1-1,1 13,2 31,0-22,0 36,7 104,-3 30,-6-187,0 0,1 0,0 0,1-1,0 1,1 0,5 12,-6-21,-1 0,1-1,-1 1,1-1,0 1,0-1,0 0,0 0,0 0,0 0,5 3,-3-3,0 0,0 0,0 0,1 0,-1-1,9 2,3-1,0-1,0-1,23-2,-19 1,347-3,-226 5,-125-2,-1 0,0-2,18-4,14-2,2 4,77 3,-101 2,0-1,0-1,39-10,-20 4,-43 8,74-14,-72 13,-1 0,0 0,0 0,0 0,0 0,0 0,0 0,0-1,0 1,-1-1,1 1,0-1,-1 0,0 0,1 0,-1 0,0 0,0 0,0 0,0 0,0 0,0 0,-1 0,2-5,-1-4,1 0,-2 0,0-21,0 22,-4-396,4 322,0 83,1-4,-1 0,-1 1,1-1,-1 0,-1-6,1 9,1 1,-1-1,0 1,1 0,-1 0,0-1,0 1,0 0,0 0,0 0,0 0,-1 0,1 0,0 0,0 0,-1 0,1 1,0-1,-1 1,1-1,-2 0,-6-1,1 0,-1 1,1 0,-12 0,-36 3,23 0,32-2,-30 1,0 1,-37 8,34-4,-67 4,-34-9,73-2,41 2,0 1,-35 9,22-4,-135 29,151-33,1 0,-20 0,18-2,-27 5,25-2,9-2,-20 6,32-8,0 0,0 0,0 1,0-1,0 0,0 0,0 0,0 0,0 0,1 0,-1 0,0 0,0 0,0 0,0 0,0 0,0 0,0 0,0 0,0 0,0 1,0-1,0 0,0 0,0 0,0 0,0 0,0 0,0 0,0 0,0 0,0 0,0 0,0 1,0-1,0 0,0 0,0 0,0 0,0 0,0 0,0 0,0 0,0 0,0 0,0 0,-1 0,1 0,0 0,0 1,0-1,0 0,0 0,8 1,120 1,-76-3,631 1,-677 0,0 0,1 0,-1 1,0 0,0 0,8 3,-12-4,0 1,0 0,-1 0,1 0,0 0,-1 0,1 0,0 1,-1-1,0 1,1-1,-1 1,0-1,0 1,0 0,0-1,0 1,0 0,0 0,0 0,-1 0,1 0,0 3,-1-1,0-1,0 1,0 0,0 0,-1-1,1 1,-1 0,0 0,0-1,-1 1,1-1,-1 1,1-1,-1 0,0 0,-1 0,1 0,-3 4,-5 3,0-1,0 0,-20 14,1-5,0-1,-56 24,-68 17,149-57,-225 72,172-58,0-3,-65 5,69-14,-58-6,10 0,103 2,0 1,0-1,1 1,-1-1,4-2,6-2,14 0,-1 1,1 1,44 0,-48 2,458-1,-240 4,-237-2,1 0,0 0,-1 0,1 0,0-1,0 0,0 1,5-3,-9 3,0 0,0 0,1 0,-1 0,0 0,0 0,0-1,1 1,-1 0,0 0,0 0,0 0,0 0,1-1,-1 1,0 0,0 0,0 0,0 0,0-1,0 1,1 0,-1 0,0-1,0 1,0 0,0 0,0 0,0-1,0 1,0 0,0 0,0-1,0 1,0 0,0 0,0 0,0-1,0 1,-1 0,1 0,0-1,0 1,0 0,0 0,0 0,0 0,-1-1,1 1,0 0,-12-9,8 6,-10-6,-1 0,0 1,0 1,-1 0,0 1,0 1,0 0,-1 1,0 1,-31-2,-142 3,99 4,19-2,420 0,-343 0,0-1,1 1,-1-1,0 0,0 0,0 0,5-3,-8 4,-1-1,0 1,1-1,-1 0,0 1,0-1,0 0,0 0,1 0,-1 0,0 0,0 0,-1 0,1 0,0 0,0-1,-1 1,1 0,0 0,-1-1,1 1,-1-1,0 1,1 0,-1-1,0 1,0-1,0 1,0 0,0-3,-1 2,1 0,-1-1,0 1,0 0,0 0,0 0,0 0,0 0,-1 0,1 0,-1 1,1-1,-1 0,-2-1,-2-2,0 1,-14-8,11 8,0 0,-1 0,0 1,0 0,0 0,0 1,-15 0,-74 2,60 1,29-1,1 0,1 0,-1 1,0 0,-10 3,16-4,1 1,0-1,0 1,0 0,0 0,0 0,0 1,1-1,-1 0,0 1,0-1,1 1,-1-1,1 1,-1 0,1-1,0 1,0 0,0 0,0 0,-1 4,-1 3,1 0,1 0,-1 1,1 13,4 40,-1-30,-2-19,0-6,0-1,2 13,-1-18,-1 0,0-1,1 1,0 0,-1-1,1 1,0-1,0 1,-1-1,1 1,0-1,1 1,-1-1,0 0,0 0,1 1,1 0,1 0,0 0,1 0,0 0,0-1,-1 0,1 0,0 0,9 1,44-3,-42 0,102-3,-98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11:06.96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29,'381'0,"-357"-2,0 0,31-7,20-3,157 8,-138 5,572-1,-661 0,1 0,0 0,0 1,10 1,-14-2,0 1,-1-1,1 1,-1-1,1 1,-1 0,0 0,1-1,-1 1,0 0,1 0,-1 1,0-1,0 0,0 0,0 0,0 1,1 2,0-1,-1 1,0-1,0 1,0 0,0-1,-1 1,1 4,-2 28,1-22,-4 223,3-208,-7 51,8-78,0 0,-1 1,1-1,-1 0,1 0,-1 0,0 0,0 0,0 0,0 0,0 0,0 0,0-1,-1 1,1 0,-1-1,1 1,-1-1,0 1,0-1,1 0,-1 0,0 0,0 0,0 0,0 0,0 0,0-1,-1 1,-3 0,-4 0,-1 0,1-1,-1 0,-15-3,-43-10,22 3,12 2,-33-12,-8-2,60 18,1-2,0 0,-15-8,18 8,0 1,0-1,0 2,-1 0,-24-4,-194-6,-367 14,593 0,0 0,0 0,0 1,0-1,-7 3,10-2,0-1,1 1,-1 0,1 0,-1 0,1 0,0 0,-1 0,1 0,0 0,0 0,0 0,-1 1,1-1,1 1,-1-1,0 1,0-1,-1 4,1 1,-1 0,1 0,0 1,0-1,1 9,3 32,-3-43,1-1,0 1,-1 0,2-1,-1 1,0-1,1 1,-1-1,4 5,-3-6,0 0,0 0,-1 0,1 0,0 0,1-1,-1 1,0-1,0 1,1-1,-1 0,1 0,-1 0,5 1,9 1,1-1,0-1,0-1,26-2,-12 0,498-2,-319 5,51-1,-238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09:56.77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0,'646'0,"-623"0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10:01.37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1007 448,'-563'0,"548"1,0 0,0 1,0 0,0 1,-16 6,6 0,1 0,-28 16,33-16,-1-1,0 0,-30 5,24-6,19-5,-4 1,-18 3,26-5,1-1,0 0,-1 0,1 0,-1 0,1 0,0-1,-1 1,1-1,0 1,0-1,-1 0,1 0,-2-1,2 1,1 0,0-1,-1 1,1-1,0 1,0-1,0 1,0-1,0 1,0-1,0 0,1 0,-1 1,1-1,-1 0,1-3,-1-3,0 0,1-12,0 12,5-292,-5 260,0-52,0 89,1 0,-1 0,0 1,1-1,-1 0,1 1,0-1,0 1,0-1,2-3,-2 5,0 0,0-1,0 1,1 0,-1 0,0 0,1 0,-1 0,0 0,1 0,-1 0,1 1,0-1,-1 0,1 1,-1-1,4 1,12-2,1 1,0 1,23 2,-6 0,381 1,-243-4,81 1,-248 0,1 1,-1-1,0 1,1 1,-1-1,12 5,-4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10:08.24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1 233,'1'1,"1"0,-1 0,0 0,1 0,-1 0,0 0,0 0,0 1,0-1,0 0,0 1,0-1,0 1,-1-1,2 3,0 3,0-1,1 11,-1-6,7 37,5 24,-8-44,-1 0,-1 1,-1 39,-3-53,5 28,-4-37,0 0,1 0,-1 0,1-1,1 1,-1-1,6 9,-6-12,-1 0,1 0,0 0,0 0,0-1,0 1,0-1,0 1,1-1,-1 0,0 0,1 0,-1 0,1-1,-1 1,4 0,4 0,0 0,18-1,-18 0,394-5,509 5,-907 0,-1 0,1 0,0-1,0 0,0 0,0-1,-1 0,1 0,-1 0,1 0,6-5,73-39,-79 43,0 0,-1 0,1-1,9-8,-13 10,0 0,0 0,0-1,0 1,0-1,-1 0,1 0,-1 1,0-1,0 0,0 0,1-4,0-9,0-1,-1 1,-1-1,-3-22,0-1,2-208,1 159,0 81,0 1,0-1,0 0,-3-11,3 17,-1 1,1-1,-1 0,1 1,-1-1,0 0,0 1,1-1,-1 1,0-1,-1 1,1 0,0-1,0 1,0 0,-1 0,1 0,-1 0,1 0,-1 0,-1-1,-4 0,1 0,-1 1,0 0,1 0,-10 0,-37 2,30 0,-492 2,312-3,-332 0,530-1,0 2,0-1,1 0,-1 1,-8 2,11-2,0 0,1-1,-1 1,0 0,1 0,-1 0,1 0,-1 1,1-1,-1 0,1 1,0-1,0 1,0-1,0 1,0-1,-2 4,1 2,0 0,-2 11,2-10,0 0,-3 8,-3 6,0 0,1 0,2 1,0 0,2 0,-2 36,6 41,-1-95,0 1,1 0,0-1,2 10,-3-13,1 0,0 0,0 0,0 0,0 0,0-1,0 1,1 0,-1-1,0 1,1-1,0 1,-1-1,1 1,3 1,2 0,-1 0,1-1,-1 1,1-1,0-1,0 1,0-1,0-1,8 1,11-1,29-5,-36 3,28-1,34-5,-26-5,-14 2,-3 4,0 2,41-1,78 7,-60 0,184-1,-272 0,-1 0,1 0,0-1,10-3,-16 3,0 0,0 0,0 0,0-1,0 1,-1-1,1 1,0-1,-1 0,1 0,-1 0,0-1,0 1,0 0,2-4,0 0,-1 0,0-1,-1 0,1 1,-1-1,0 0,-1 0,0 0,1-11,-1-8,-4-34,0 23,3 20,1 9,-1-1,-1 1,-1-10,2 16,-1 1,1-1,-1 0,1 0,-1 0,0 1,0-1,0 0,0 1,0-1,0 1,0-1,0 1,-1 0,1-1,0 1,-1 0,1 0,-3-2,-1 2,1-1,-1 0,0 1,1 0,-1 0,-8 0,-32 1,33 1,-606 3,427-4,187 0,-1 0,0 0,0 0,0 1,-7 1,11-2,-1 1,1-1,0 1,-1-1,1 1,0 0,0-1,-1 1,1 0,0 0,0 0,0 0,0 0,0 0,1 0,-1 1,0-1,0 0,1 0,-2 3,1 1,-1 0,1 0,0 0,0 1,0 8,3 28,-1-21,2 239,-3-184,0-68,0 0,1 0,0 0,0 0,4 14,-3-19,-1 1,1-1,-1 1,1-1,0 0,0 0,1 0,-1 0,0 0,1-1,0 1,0-1,0 1,6 3,-1-2,0-1,0 0,1 0,10 2,-2-1,11 3,1-1,-1-2,34 1,89-5,-66-2,31 3,112-2,-163-5,-48 4,6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10:13.84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1343 0,'0'744,"0"-741,0 5,0 0,-1-1,-1 10,1-14,1-1,-1 1,0-1,0 1,0-1,-1 0,1 0,0 1,-1-1,1 0,-1 0,0 0,-3 2,0 0,0 0,0-1,-1 0,1 0,-1 0,0-1,-6 2,1-1,0-1,0 0,-13 0,9 0,0 1,1 0,-1 1,-24 10,19-6,-31 7,-75 12,54-8,47-12,1-1,-1-1,-30 2,-152-6,102-2,-176 1,274 0,1 0,0 0,0-1,1 0,-1 0,0 0,0-1,-9-4,11 4,1 0,0 0,0 0,0-1,0 1,0-1,0 0,0 0,1 0,0 0,-1 0,1-1,0 1,-1-5,-1-2,1 1,0 0,1-1,0 0,1 1,-1-13,4-62,0 43,0-371,-3 230,1 174,-1 2,1-1,1 1,1-8,-2 12,0 1,0 0,1-1,-1 1,1 0,-1-1,1 1,0 0,-1-1,1 1,0 0,0 0,0 0,0 0,0 0,0 0,0 0,0 0,3-1,-1 1,1-1,0 1,-1 0,1 1,0-1,7 0,25 2,-20 0,552 4,-361-6,-4 1,-197 0,0 0,-1 1,1-1,0 1,-1 0,1 0,6 3,-10-3,0 0,0 0,0 0,-1 0,1 1,0-1,0 1,-1-1,1 1,-1 0,1-1,-1 1,0 0,0 0,0 0,0 0,0 0,0 0,0 0,-1 0,2 5,0 15,0 0,-2 0,-3 33,1-12,1 87,0 16,1-143,0 1,-1 0,1 0,-1-1,0 1,0 0,0-1,-1 1,1-1,-4 6,3-6,-1 0,1-1,0 1,-1-1,1 0,-1 1,0-1,0-1,0 1,0 0,-6 2,-1-1,0 0,0-1,-1 0,1-1,-20 0,19 0,0-1,1 1,-1 1,-21 5,-21 16,32-14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10:20.14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328 1,'-8'0,"0"2,0-1,0 1,0 0,1 0,-1 1,-7 3,-8 3,5-1,-1 0,2 1,-1 1,1 0,-17 14,27-18,0 1,1-1,-1 1,1 1,-5 8,-23 41,27-43,1-5,2 1,-8 19,11-25,0 0,0 0,0 0,1 0,-1 0,1 0,0 0,1 0,-1 0,1 0,0 4,1-1,1-1,-1 1,1-1,0 0,7 10,24 24,-25-30,0 1,0 0,9 17,-9-9,-1 1,-1 1,6 25,-9-25,0 0,1 33,2 21,-5-66,0 0,1 0,0 0,0-1,1 1,5 9,-2-7,-1 0,0 0,0 1,-1 0,4 15,-7-17,0-2,0 0,0 0,5 10,-6-16,1 1,-1-1,1 1,-1-1,1 0,0 0,0 0,0 0,0 0,0 0,1-1,-1 1,5 2,0-1,1 0,0-1,-1 0,1 0,0-1,0 0,8 0,59-3,-44 1,305-2,-193 4,814-1,-951 0,1 0,0 0,0-1,0 1,8-3,-13 3,0-1,0 0,0 1,0-1,-1 0,1 0,0 0,0-1,-1 1,1 0,0-1,-1 1,1-1,-1 1,0-1,0 0,1 1,0-4,1-1,-1 1,0-1,-1-1,1 1,-1 0,0 0,0-9,-3-47,0 37,-2-324,5 210,0 56,-2-88,1 169,0 0,0 0,-1 0,1 0,-1 0,1 0,-1 0,0 1,1-1,-1 0,0 0,0 0,0 1,-1-1,1 0,0 1,-2-2,0 1,1 0,-1 1,1-1,-1 1,0 0,0 0,1 0,-1 0,0 0,-5 0,-15-2,0 2,0 0,-27 4,-1 0,-495-2,289-2,242 1,0 0,-1 1,1 1,-21 5,8 1,0-1,-1-1,1-1,-43 0,-210-7,262 4,-1 0,0 1,0 0,1 2,-29 11,32-11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10:27.89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10:54.50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0,'0'499,"0"-482,0 0,1 0,1 0,1-1,0 1,11 28,-6-23,-2-6,0 1,2-1,0 0,17 26,-22-39,0 0,0-1,0 1,0 0,0-1,0 0,1 0,-1 0,1 0,0 0,-1-1,1 0,0 1,0-2,7 2,4 0,0-2,28-1,-20-1,454-2,-293 5,334-1,-514 0,0 0,-1 0,1-1,0 1,-1-1,1 0,0 0,-1 0,1 0,3-3,-4 3,-1-1,0 0,0 0,0 0,0 0,0 0,0 0,0 0,-1 0,1-1,-1 1,0-1,1 1,0-5,0 0,0-1,0 0,-1 0,0 0,0-9,-3-41,0 28,-1-334,4 218,-1 141,0-3,0 1,0-1,-1 1,-2-12,2 17,1 0,-1 0,0 0,0 1,0-1,0 0,0 0,0 0,0 1,-1-1,1 1,0-1,-1 1,1 0,-1-1,0 1,1 0,-1 0,0 0,0 0,0 0,-2 0,-3-1,-1 0,0 1,1 0,-13 0,-33 3,25 0,-414 2,266-5,-337 1,507 0,0 0,0 0,0 1,0 0,0 0,-11 4,16-4,-1 0,1-1,-1 1,1 0,-1 0,1 0,-1 0,1 0,0 0,0 0,0 1,-1-1,1 0,0 1,1-1,-1 1,0-1,0 1,1-1,-1 1,0 0,1-1,0 1,-1 0,1-1,0 1,0 0,0 2,0-2,1 0,-1-1,1 1,-1 0,1-1,0 1,-1-1,1 1,0-1,0 0,0 1,0-1,0 0,0 1,1-1,-1 0,0 0,1 0,-1 0,0 0,1-1,2 2,2 1,0-1,1 0,-1 0,11 1,16 0,0-1,47-4,-20 0,343 1,-215 1,-184 0,0 1,-1-1,1 0,0 1,-1 0,1 0,0 0,-1 0,1 1,-1-1,0 1,1 0,-1 0,0 0,0 1,5 4,1 0,1 0,0 0,0-1,1-1,0 1,0-2,0 1,0-2,15 4,-25-7,7 2,0 0,0 0,10 5,-16-6,0 0,1 1,-1-1,0 1,0-1,0 1,0 0,0 0,0 0,-1 0,1 0,-1 0,1 1,1 3,-1-1,0 0,-1 1,1-1,-1 1,0 0,-1-1,1 1,-1 9,0-13,0 1,-1-1,1 1,0-1,-1 0,0 1,1-1,-1 0,0 1,0-1,0 0,-1 0,1 0,0 0,-1 0,1 0,-1 0,0-1,0 1,0 0,1-1,-4 2,0-1,0 0,0 0,0-1,0 0,0 0,0 0,-8 0,-39-2,30 0,-106-3,118 5,0 0,0 1,0 0,0 1,0 0,1 0,-14 7,-22 8,29-14,-1 0,1-1,-32 1,-51-5,38-1,-17 1,-147 2,221 0,0-1,1 0,-1 1,0 0,1 0,-1 0,0 0,1 1,-6 3,7-5,1 1,0 0,0-1,1 1,-1 0,0 0,0 0,0 0,1 0,-1 0,0 0,1 0,-1 0,1 0,-1 0,1 0,-1 1,1-1,0 0,0 0,-1 0,1 1,0-1,0 0,0 0,1 1,-1-1,0 0,0 0,1 0,-1 1,0-1,2 2,-1-1,0 0,1-1,-1 1,0 0,1-1,-1 1,1 0,0-1,-1 0,1 1,0-1,0 0,0 0,0 0,0 0,0-1,0 1,0 0,4 0,4 1,0-1,19 0,-21-1,161-1,-53 0,495 1,-591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5T02:11:02.465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0,'0'895,"0"-885,0-3,0 0,0 0,2 11,-1-17,-1 1,0 0,1-1,0 1,-1-1,1 1,0-1,0 1,0-1,0 1,0-1,0 0,0 0,0 1,0-1,1 0,-1 0,0 0,1 0,1 0,3 2,0-1,0-1,0 1,0-1,0 0,10 0,40-3,-51 2,87-8,50-3,-58 12,-27 0,61-8,130-1,-196 8,-46 0,-1 0,1-1,0 0,-1 0,1-1,-1 1,1-1,-1 0,1-1,4-3,5-3,27-23,-32 24,-1 0,1 1,0 0,1 0,0 1,14-6,-16 10,0-1,1 1,-1 1,17-1,38 4,-35-1,239 2,-183-4,-79 2,0-2,0 1,-1-1,1 1,0-2,-1 1,10-4,-13 4,0 0,1 0,-1-1,0 0,1 1,-1-1,0 0,0 0,-1 0,1 0,0 0,-1 0,1-1,-1 1,0 0,0-1,1 0,0-3,0-3,0 1,-1-1,0 1,0-11,-3-37,0 30,-1-263,4 201,-1 83,0-1,-1 1,1 0,-1 0,0 0,-1 1,1-1,-1 0,-3-7,4 10,-1-1,0 1,0-1,0 1,0-1,0 1,0 0,-1 0,1 0,-1 0,0 1,1-1,-1 1,0-1,0 1,-6-2,-5 1,0 0,-1 0,1 2,-1-1,-22 4,3-1,-387 0,245-2,-542 0,714 0,-1-1,0 1,0 1,0-1,-9 3,13-3,-1 1,1-1,0 1,-1 0,1-1,0 1,0 0,0 0,0 0,0 0,0 0,0 0,0 0,0 0,0 0,0 0,1 1,-1-1,0 0,1 0,-1 3,-2 4,2 1,-1-1,1 1,0 12,4 37,-1-24,0 224,-2-160,0-91,0 0,1 1,0-1,0 0,0 0,1 0,4 9,-4-12,0 0,0 0,0 0,1-1,-1 1,1-1,0 0,0 0,0 0,0 0,1 0,-1-1,1 1,3 1,17 8,0-1,0-1,1-1,31 7,-26-12,1-2,-1 0,35-4,-16 1,724 0,-411 2,-353-1,-3 0,0 0,12-2,-16 2,0-1,0 1,-1-1,1 1,0-1,-1 0,1 1,-1-1,1 0,-1 0,1 0,-1 0,0-1,0 1,2-2,-1 0,0-1,0 1,0-1,0 0,-1 0,0 0,1 0,0-7,0-5,-1-15,-1 23,-3-201,0 178,-1 1,-1 0,-2 1,-18-52,23 75,-1 0,0 1,0-1,-1 1,1 0,-1-1,-8-6,-35-29,22 20,-20-19,41 36,-1 1,1 0,-1 0,0 0,0 0,0 1,0 0,0 0,0 0,-1 1,1-1,-8 0,-8 0,-39 1,51 1,-295 3,288-4,-1-1,1-1,1 0,-25-8,-18-4,4 2,31 7,-47-6,8 11,-5-1,50 0,-22-6,-5-1,-19 3,-106 4,87 4,58-2,4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785E48A-9B3D-FFA3-A15D-ED20B569F7C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3150" y="881063"/>
            <a:ext cx="4495800" cy="33718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2D91505-E38F-73C2-E028-C3B7246A4EA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4238" y="4645025"/>
            <a:ext cx="4872037" cy="4400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4068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1603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60726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5843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0410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19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0459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81648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556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7737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4477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01FC9B-9139-84F8-8260-252B63CF6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E7FF22B-C916-3293-1C1F-4B9860217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/>
  <p:txStyles>
    <p:titleStyle>
      <a:lvl1pPr algn="ctr" defTabSz="895350" rtl="0" eaLnBrk="0" fontAlgn="base" hangingPunct="0">
        <a:spcBef>
          <a:spcPct val="0"/>
        </a:spcBef>
        <a:spcAft>
          <a:spcPct val="0"/>
        </a:spcAft>
        <a:defRPr sz="43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895350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FFFF00"/>
          </a:solidFill>
          <a:latin typeface="Arial" panose="020B0604020202020204" pitchFamily="34" charset="0"/>
        </a:defRPr>
      </a:lvl2pPr>
      <a:lvl3pPr algn="ctr" defTabSz="895350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FFFF00"/>
          </a:solidFill>
          <a:latin typeface="Arial" panose="020B0604020202020204" pitchFamily="34" charset="0"/>
        </a:defRPr>
      </a:lvl3pPr>
      <a:lvl4pPr algn="ctr" defTabSz="895350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FFFF00"/>
          </a:solidFill>
          <a:latin typeface="Arial" panose="020B0604020202020204" pitchFamily="34" charset="0"/>
        </a:defRPr>
      </a:lvl4pPr>
      <a:lvl5pPr algn="ctr" defTabSz="895350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FFFF00"/>
          </a:solidFill>
          <a:latin typeface="Arial" panose="020B0604020202020204" pitchFamily="34" charset="0"/>
        </a:defRPr>
      </a:lvl5pPr>
      <a:lvl6pPr marL="457200" algn="ctr" defTabSz="895350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FFFF00"/>
          </a:solidFill>
          <a:latin typeface="Arial" panose="020B0604020202020204" pitchFamily="34" charset="0"/>
        </a:defRPr>
      </a:lvl6pPr>
      <a:lvl7pPr marL="914400" algn="ctr" defTabSz="895350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FFFF00"/>
          </a:solidFill>
          <a:latin typeface="Arial" panose="020B0604020202020204" pitchFamily="34" charset="0"/>
        </a:defRPr>
      </a:lvl7pPr>
      <a:lvl8pPr marL="1371600" algn="ctr" defTabSz="895350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FFFF00"/>
          </a:solidFill>
          <a:latin typeface="Arial" panose="020B0604020202020204" pitchFamily="34" charset="0"/>
        </a:defRPr>
      </a:lvl8pPr>
      <a:lvl9pPr marL="1828800" algn="ctr" defTabSz="895350" rtl="0" eaLnBrk="0" fontAlgn="base" hangingPunct="0">
        <a:spcBef>
          <a:spcPct val="0"/>
        </a:spcBef>
        <a:spcAft>
          <a:spcPct val="0"/>
        </a:spcAft>
        <a:defRPr sz="4300" b="1">
          <a:solidFill>
            <a:srgbClr val="FFFF00"/>
          </a:solidFill>
          <a:latin typeface="Arial" panose="020B0604020202020204" pitchFamily="34" charset="0"/>
        </a:defRPr>
      </a:lvl9pPr>
    </p:titleStyle>
    <p:bodyStyle>
      <a:lvl1pPr marL="336550" indent="-336550" algn="l" defTabSz="895350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00000"/>
        <a:buChar char="•"/>
        <a:defRPr sz="310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728663" indent="-277813" algn="l" defTabSz="895350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00000"/>
        <a:buChar char="–"/>
        <a:defRPr sz="2700" b="1" kern="1200">
          <a:solidFill>
            <a:srgbClr val="FFFFFF"/>
          </a:solidFill>
          <a:latin typeface="+mn-lt"/>
          <a:ea typeface="+mn-ea"/>
          <a:cs typeface="+mn-cs"/>
        </a:defRPr>
      </a:lvl2pPr>
      <a:lvl3pPr marL="1120775" indent="-225425" algn="l" defTabSz="895350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00000"/>
        <a:buChar char="•"/>
        <a:defRPr sz="2400" b="1" kern="1200">
          <a:solidFill>
            <a:srgbClr val="FFFFFF"/>
          </a:solidFill>
          <a:latin typeface="+mn-lt"/>
          <a:ea typeface="+mn-ea"/>
          <a:cs typeface="+mn-cs"/>
        </a:defRPr>
      </a:lvl3pPr>
      <a:lvl4pPr marL="1568450" indent="-223838" algn="l" defTabSz="895350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00000"/>
        <a:buChar char="–"/>
        <a:defRPr sz="2000" b="1" kern="1200">
          <a:solidFill>
            <a:srgbClr val="FFFFFF"/>
          </a:solidFill>
          <a:latin typeface="+mn-lt"/>
          <a:ea typeface="+mn-ea"/>
          <a:cs typeface="+mn-cs"/>
        </a:defRPr>
      </a:lvl4pPr>
      <a:lvl5pPr marL="2016125" indent="-223838" algn="l" defTabSz="895350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00000"/>
        <a:buChar char="»"/>
        <a:defRPr sz="2000" b="1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12" Type="http://schemas.openxmlformats.org/officeDocument/2006/relationships/customXml" Target="../ink/ink5.xml"/><Relationship Id="rId17" Type="http://schemas.openxmlformats.org/officeDocument/2006/relationships/image" Target="../media/image11.png"/><Relationship Id="rId2" Type="http://schemas.openxmlformats.org/officeDocument/2006/relationships/image" Target="../media/image3.jpe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7.png"/><Relationship Id="rId1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14.png"/><Relationship Id="rId4" Type="http://schemas.openxmlformats.org/officeDocument/2006/relationships/customXml" Target="../ink/ink8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BC69786-5941-9FA7-16B3-17BB3E882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75011BC-A75B-43DE-3130-902AF058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46413755-E037-D520-77BC-E505ACD941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48588" cy="1335088"/>
          </a:xfrm>
          <a:noFill/>
        </p:spPr>
        <p:txBody>
          <a:bodyPr anchor="ctr"/>
          <a:lstStyle/>
          <a:p>
            <a:r>
              <a:rPr lang="en-US" altLang="en-US" sz="4400"/>
              <a:t>How To Treat After the Heat:</a:t>
            </a:r>
            <a:br>
              <a:rPr lang="en-US" altLang="en-US" sz="4400"/>
            </a:br>
            <a:r>
              <a:rPr lang="en-US" altLang="en-US" sz="3200"/>
              <a:t>Initial Burn Care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3EB5EE18-2EC4-A6BC-01E5-FFBEDC9D645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44925"/>
            <a:ext cx="6592888" cy="3013075"/>
          </a:xfrm>
          <a:noFill/>
        </p:spPr>
        <p:txBody>
          <a:bodyPr/>
          <a:lstStyle/>
          <a:p>
            <a:r>
              <a:rPr lang="en-US" altLang="en-US" sz="2000"/>
              <a:t>Nicholas Meyer, MD</a:t>
            </a:r>
          </a:p>
          <a:p>
            <a:r>
              <a:rPr lang="en-US" altLang="en-US" sz="2000"/>
              <a:t>Ascension-CSM Burn Center</a:t>
            </a:r>
          </a:p>
          <a:p>
            <a:endParaRPr lang="en-US" altLang="en-US" sz="2000"/>
          </a:p>
          <a:p>
            <a:r>
              <a:rPr lang="en-US" altLang="en-US" sz="2000"/>
              <a:t>14. October 2022</a:t>
            </a:r>
          </a:p>
          <a:p>
            <a:endParaRPr lang="en-US" altLang="en-US" sz="2800">
              <a:solidFill>
                <a:srgbClr val="F6BF69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C5974CF-C004-9E7F-984D-F66065D18F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Pathophysiology </a:t>
            </a:r>
            <a:r>
              <a:rPr lang="en-US" altLang="en-US" sz="1900"/>
              <a:t>(2 of 3)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20EF5C4-657D-33C6-3D45-0A5383561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385888"/>
          </a:xfrm>
        </p:spPr>
        <p:txBody>
          <a:bodyPr/>
          <a:lstStyle/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Emergent phase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Initial reaction to burn</a:t>
            </a:r>
          </a:p>
          <a:p>
            <a:pPr marL="1257300" lvl="2" indent="-285750" defTabSz="914400">
              <a:lnSpc>
                <a:spcPct val="90000"/>
              </a:lnSpc>
            </a:pPr>
            <a:r>
              <a:rPr lang="en-US" altLang="en-US" sz="2000"/>
              <a:t>Pain response</a:t>
            </a:r>
          </a:p>
          <a:p>
            <a:pPr marL="1257300" lvl="2" indent="-285750" defTabSz="914400">
              <a:lnSpc>
                <a:spcPct val="90000"/>
              </a:lnSpc>
            </a:pPr>
            <a:r>
              <a:rPr lang="en-US" altLang="en-US" sz="2000"/>
              <a:t>Catecholamine release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3345886-C01C-CDC1-B16C-0FB976F4B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Pathophysiology </a:t>
            </a:r>
            <a:r>
              <a:rPr lang="en-US" altLang="en-US" sz="1900"/>
              <a:t>(3 of 3)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F41C4A3-9981-D647-62C5-B435CFFC7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/>
            <a:r>
              <a:rPr lang="en-US" altLang="en-US" sz="2700"/>
              <a:t>Fluid-shift phase</a:t>
            </a:r>
          </a:p>
          <a:p>
            <a:pPr marL="857250" lvl="1" indent="-285750" defTabSz="914400"/>
            <a:r>
              <a:rPr lang="en-US" altLang="en-US" sz="2300"/>
              <a:t>Reaches peak in 6–8 hours, lasts from 18–24 hours</a:t>
            </a:r>
          </a:p>
          <a:p>
            <a:pPr marL="857250" lvl="1" indent="-285750" defTabSz="914400"/>
            <a:r>
              <a:rPr lang="en-US" altLang="en-US" sz="2300"/>
              <a:t>Damaged cells release substances that initiate inflammation response</a:t>
            </a:r>
          </a:p>
          <a:p>
            <a:pPr marL="1257300" lvl="2" indent="-285750" defTabSz="914400"/>
            <a:r>
              <a:rPr lang="en-US" altLang="en-US" sz="2000"/>
              <a:t>Increased blood flow to injury site</a:t>
            </a:r>
          </a:p>
          <a:p>
            <a:pPr marL="1257300" lvl="2" indent="-285750" defTabSz="914400"/>
            <a:r>
              <a:rPr lang="en-US" altLang="en-US" sz="2000"/>
              <a:t>Increased vascular permeability</a:t>
            </a:r>
          </a:p>
          <a:p>
            <a:pPr marL="1257300" lvl="2" indent="-285750" defTabSz="914400"/>
            <a:r>
              <a:rPr lang="en-US" altLang="en-US" sz="2000"/>
              <a:t>Migration of white blood cells and others into injured tissues</a:t>
            </a:r>
          </a:p>
          <a:p>
            <a:pPr marL="1600200" lvl="3" indent="-228600" defTabSz="914400"/>
            <a:r>
              <a:rPr lang="en-US" altLang="en-US" sz="1800"/>
              <a:t>Plasma proteins also migrate</a:t>
            </a:r>
          </a:p>
          <a:p>
            <a:pPr marL="2057400" lvl="4" indent="-228600" defTabSz="914400"/>
            <a:r>
              <a:rPr lang="en-US" altLang="en-US" sz="1800"/>
              <a:t>Loss of oncotic pressure, fluid shift to interstitial space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7C31052-C323-5E2C-403B-9B3F8DD1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0D7AD2B-DB3B-4DE0-33BE-AB2A57B49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Initial Assessment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017E11A-DD64-F80C-31A3-A4D17EE09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/>
            <a:r>
              <a:rPr lang="en-US" altLang="en-US"/>
              <a:t>Same as for other trauma patients</a:t>
            </a:r>
          </a:p>
          <a:p>
            <a:pPr marL="857250" lvl="1" indent="-285750" defTabSz="914400"/>
            <a:r>
              <a:rPr lang="en-US" altLang="en-US"/>
              <a:t>Airway maintenance with cervical spine protection</a:t>
            </a:r>
          </a:p>
          <a:p>
            <a:pPr marL="857250" lvl="1" indent="-285750" defTabSz="914400"/>
            <a:r>
              <a:rPr lang="en-US" altLang="en-US"/>
              <a:t>Breathing and ventilation</a:t>
            </a:r>
          </a:p>
          <a:p>
            <a:pPr marL="857250" lvl="1" indent="-285750" defTabSz="914400"/>
            <a:r>
              <a:rPr lang="en-US" altLang="en-US"/>
              <a:t>Circulation with bleeding control</a:t>
            </a:r>
          </a:p>
          <a:p>
            <a:pPr marL="857250" lvl="1" indent="-285750" defTabSz="914400"/>
            <a:r>
              <a:rPr lang="en-US" altLang="en-US"/>
              <a:t>Disability (assess neurologic deficits)</a:t>
            </a:r>
          </a:p>
          <a:p>
            <a:pPr marL="857250" lvl="1" indent="-285750" defTabSz="914400"/>
            <a:r>
              <a:rPr lang="en-US" altLang="en-US"/>
              <a:t>Expose/examine (undress patient fully but protect from hypothermia)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8246314-AD2F-DBEC-DE1F-A134CE238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6950"/>
            <a:ext cx="7772400" cy="1143000"/>
          </a:xfrm>
        </p:spPr>
        <p:txBody>
          <a:bodyPr/>
          <a:lstStyle/>
          <a:p>
            <a:r>
              <a:rPr lang="en-US" altLang="en-US"/>
              <a:t>Initial Intervention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380C6B4-47EE-BB1D-2944-14038F26B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590800"/>
            <a:ext cx="6886575" cy="2741613"/>
          </a:xfrm>
        </p:spPr>
        <p:txBody>
          <a:bodyPr/>
          <a:lstStyle/>
          <a:p>
            <a:r>
              <a:rPr lang="en-US" altLang="en-US" b="0"/>
              <a:t>Stop further burning</a:t>
            </a:r>
          </a:p>
          <a:p>
            <a:r>
              <a:rPr lang="en-US" altLang="en-US" b="0"/>
              <a:t>Secure airway</a:t>
            </a:r>
          </a:p>
          <a:p>
            <a:r>
              <a:rPr lang="en-US" altLang="en-US" b="0"/>
              <a:t>IV access</a:t>
            </a:r>
          </a:p>
          <a:p>
            <a:r>
              <a:rPr lang="en-US" altLang="en-US" b="0"/>
              <a:t>Begin fluid resuscitation</a:t>
            </a:r>
          </a:p>
          <a:p>
            <a:r>
              <a:rPr lang="en-US" altLang="en-US" b="0"/>
              <a:t>Prevent hypothermia</a:t>
            </a:r>
          </a:p>
          <a:p>
            <a:endParaRPr lang="en-US" altLang="en-US" b="0"/>
          </a:p>
          <a:p>
            <a:endParaRPr lang="en-US" altLang="en-US" b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241964C-5018-8BD0-6CAB-D1BB8B260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Airway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B65F3F0-A780-2851-A1BF-505F3CB16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209800"/>
            <a:ext cx="5867400" cy="4114800"/>
          </a:xfrm>
        </p:spPr>
        <p:txBody>
          <a:bodyPr/>
          <a:lstStyle/>
          <a:p>
            <a:pPr marL="400050" indent="-400050" defTabSz="914400"/>
            <a:r>
              <a:rPr lang="en-US" altLang="en-US"/>
              <a:t>Respiratory distress</a:t>
            </a:r>
          </a:p>
          <a:p>
            <a:pPr marL="400050" indent="-400050" defTabSz="914400"/>
            <a:r>
              <a:rPr lang="en-US" altLang="en-US"/>
              <a:t>Airway burns</a:t>
            </a:r>
          </a:p>
          <a:p>
            <a:pPr marL="400050" indent="-400050" defTabSz="914400"/>
            <a:r>
              <a:rPr lang="en-US" altLang="en-US"/>
              <a:t>Deep facial burns</a:t>
            </a:r>
          </a:p>
          <a:p>
            <a:pPr marL="400050" indent="-400050" defTabSz="914400"/>
            <a:r>
              <a:rPr lang="en-US" altLang="en-US"/>
              <a:t>&gt;50% TBSA burn</a:t>
            </a:r>
          </a:p>
          <a:p>
            <a:pPr marL="400050" indent="-400050" defTabSz="914400"/>
            <a:r>
              <a:rPr lang="en-US" altLang="en-US"/>
              <a:t>Inhalation injury</a:t>
            </a:r>
          </a:p>
          <a:p>
            <a:pPr marL="400050" indent="-400050" defTabSz="914400"/>
            <a:r>
              <a:rPr lang="en-US" altLang="en-US"/>
              <a:t>Early intubation</a:t>
            </a:r>
          </a:p>
          <a:p>
            <a:pPr marL="857250" lvl="1" indent="-285750" defTabSz="914400"/>
            <a:r>
              <a:rPr lang="en-US" altLang="en-US"/>
              <a:t>7.5 or 8.0 ET tube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5C87ED67-81F2-E4F3-8B6D-1C68D904D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57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6A69FA03-B622-E000-60CC-F8AFDBAA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838200"/>
            <a:ext cx="50815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280A0F-D077-048D-1102-723E94F28244}"/>
                  </a:ext>
                </a:extLst>
              </p14:cNvPr>
              <p14:cNvContentPartPr/>
              <p14:nvPr/>
            </p14:nvContentPartPr>
            <p14:xfrm>
              <a:off x="5988846" y="2024185"/>
              <a:ext cx="475920" cy="273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280A0F-D077-048D-1102-723E94F282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9839" y="2015173"/>
                <a:ext cx="493573" cy="291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E6D77A2-D5AA-DA5A-C55D-3495F4640F7D}"/>
                  </a:ext>
                </a:extLst>
              </p14:cNvPr>
              <p14:cNvContentPartPr/>
              <p14:nvPr/>
            </p14:nvContentPartPr>
            <p14:xfrm>
              <a:off x="6044286" y="2112385"/>
              <a:ext cx="24120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E6D77A2-D5AA-DA5A-C55D-3495F4640F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1286" y="2049385"/>
                <a:ext cx="3668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B03E68C-BE09-A006-B87D-115A414294AF}"/>
                  </a:ext>
                </a:extLst>
              </p14:cNvPr>
              <p14:cNvContentPartPr/>
              <p14:nvPr/>
            </p14:nvContentPartPr>
            <p14:xfrm>
              <a:off x="6033486" y="2056945"/>
              <a:ext cx="390600" cy="203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B03E68C-BE09-A006-B87D-115A414294A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70486" y="1993945"/>
                <a:ext cx="51624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E4849B2-4764-FD92-CEA5-86E55221DFEE}"/>
                  </a:ext>
                </a:extLst>
              </p14:cNvPr>
              <p14:cNvContentPartPr/>
              <p14:nvPr/>
            </p14:nvContentPartPr>
            <p14:xfrm>
              <a:off x="7411206" y="1840945"/>
              <a:ext cx="623880" cy="254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E4849B2-4764-FD92-CEA5-86E55221DF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48206" y="1777945"/>
                <a:ext cx="74952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36DF1F0-96D3-F6B8-B0D0-254B6A0E08E6}"/>
                  </a:ext>
                </a:extLst>
              </p14:cNvPr>
              <p14:cNvContentPartPr/>
              <p14:nvPr/>
            </p14:nvContentPartPr>
            <p14:xfrm>
              <a:off x="5989566" y="1953625"/>
              <a:ext cx="483480" cy="352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36DF1F0-96D3-F6B8-B0D0-254B6A0E08E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26566" y="1890625"/>
                <a:ext cx="609120" cy="47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F5EB78C-33B0-BAD1-E997-6E9E95313D58}"/>
                  </a:ext>
                </a:extLst>
              </p14:cNvPr>
              <p14:cNvContentPartPr/>
              <p14:nvPr/>
            </p14:nvContentPartPr>
            <p14:xfrm>
              <a:off x="7317606" y="1784785"/>
              <a:ext cx="712440" cy="358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F5EB78C-33B0-BAD1-E997-6E9E95313D5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54638" y="1721722"/>
                <a:ext cx="838017" cy="4846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6BCB97F-3B66-A6F1-AB39-2DB55ECD9A93}"/>
                  </a:ext>
                </a:extLst>
              </p14:cNvPr>
              <p14:cNvContentPartPr/>
              <p14:nvPr/>
            </p14:nvContentPartPr>
            <p14:xfrm>
              <a:off x="-881034" y="731065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6BCB97F-3B66-A6F1-AB39-2DB55ECD9A9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944034" y="66806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DE2C9B75-9BA6-D3F9-BB49-B17E5863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778250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87B1BF3D-7037-367E-5C50-BD42901B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1242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7F70D8-D9C6-7AFB-2B48-A2F9107005AE}"/>
                  </a:ext>
                </a:extLst>
              </p14:cNvPr>
              <p14:cNvContentPartPr/>
              <p14:nvPr/>
            </p14:nvContentPartPr>
            <p14:xfrm>
              <a:off x="5553606" y="2699545"/>
              <a:ext cx="541080" cy="29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7F70D8-D9C6-7AFB-2B48-A2F9107005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0606" y="2636545"/>
                <a:ext cx="666720" cy="4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AC2F07-CE18-6698-2CAB-979ED24ABF3C}"/>
                  </a:ext>
                </a:extLst>
              </p14:cNvPr>
              <p14:cNvContentPartPr/>
              <p14:nvPr/>
            </p14:nvContentPartPr>
            <p14:xfrm>
              <a:off x="6756366" y="2665705"/>
              <a:ext cx="647280" cy="353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AC2F07-CE18-6698-2CAB-979ED24ABF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93331" y="2602769"/>
                <a:ext cx="772990" cy="4793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BB43144-3B1D-CE0F-C5ED-55A33DC87FAD}"/>
                  </a:ext>
                </a:extLst>
              </p14:cNvPr>
              <p14:cNvContentPartPr/>
              <p14:nvPr/>
            </p14:nvContentPartPr>
            <p14:xfrm>
              <a:off x="6809286" y="2684425"/>
              <a:ext cx="585000" cy="195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BB43144-3B1D-CE0F-C5ED-55A33DC87F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46286" y="2621425"/>
                <a:ext cx="710640" cy="321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6406946E-D287-DB0A-97C3-C3B433D5E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955E7E9F-CC64-AF07-FA5D-1D8423B1C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5B6148B1-C685-C4EE-FA12-0FFFFD506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en-US" altLang="en-US"/>
              <a:t>Burn Injury</a:t>
            </a:r>
          </a:p>
        </p:txBody>
      </p:sp>
      <p:sp>
        <p:nvSpPr>
          <p:cNvPr id="16387" name="Rectangle 1027">
            <a:extLst>
              <a:ext uri="{FF2B5EF4-FFF2-40B4-BE49-F238E27FC236}">
                <a16:creationId xmlns:a16="http://schemas.microsoft.com/office/drawing/2014/main" id="{7E525408-8C8D-2B30-404D-F8727ACBA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2819400"/>
          </a:xfrm>
        </p:spPr>
        <p:txBody>
          <a:bodyPr/>
          <a:lstStyle/>
          <a:p>
            <a:r>
              <a:rPr lang="en-US" altLang="en-US"/>
              <a:t>1.5 million burn injuries per year</a:t>
            </a:r>
          </a:p>
          <a:p>
            <a:r>
              <a:rPr lang="en-US" altLang="en-US"/>
              <a:t>20,000 are hospitalized in burn centers</a:t>
            </a:r>
          </a:p>
          <a:p>
            <a:r>
              <a:rPr lang="en-US" altLang="en-US"/>
              <a:t>3200 die annually</a:t>
            </a:r>
          </a:p>
          <a:p>
            <a:r>
              <a:rPr lang="en-US" altLang="en-US"/>
              <a:t>Fourth leading cause of traumatic death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6FCC9B0-84F3-0FE7-DFF2-C6FEFD2D6D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Inhalation Injury Suspicion</a:t>
            </a:r>
            <a:endParaRPr lang="en-US" altLang="en-US" sz="190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FF9705C-496D-44CA-C823-1364ECE9A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2171700"/>
            <a:ext cx="5943600" cy="4114800"/>
          </a:xfrm>
        </p:spPr>
        <p:txBody>
          <a:bodyPr/>
          <a:lstStyle/>
          <a:p>
            <a:pPr marL="400050" indent="-400050" defTabSz="914400"/>
            <a:r>
              <a:rPr lang="en-US" altLang="en-US"/>
              <a:t>Flame injury</a:t>
            </a:r>
          </a:p>
          <a:p>
            <a:pPr marL="400050" indent="-400050" defTabSz="914400"/>
            <a:r>
              <a:rPr lang="en-US" altLang="en-US"/>
              <a:t>Enclosed space</a:t>
            </a:r>
          </a:p>
          <a:p>
            <a:pPr marL="400050" indent="-400050" defTabSz="914400"/>
            <a:r>
              <a:rPr lang="en-US" altLang="en-US"/>
              <a:t>Loss of consciousness</a:t>
            </a:r>
          </a:p>
          <a:p>
            <a:pPr marL="400050" indent="-400050" defTabSz="914400"/>
            <a:r>
              <a:rPr lang="en-US" altLang="en-US"/>
              <a:t>Deep face burns</a:t>
            </a:r>
          </a:p>
          <a:p>
            <a:pPr marL="400050" indent="-400050" defTabSz="914400"/>
            <a:r>
              <a:rPr lang="en-US" altLang="en-US"/>
              <a:t>Hoarse voice</a:t>
            </a:r>
          </a:p>
          <a:p>
            <a:pPr marL="400050" indent="-400050" defTabSz="914400"/>
            <a:r>
              <a:rPr lang="en-US" altLang="en-US"/>
              <a:t>Respiratory distress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B7AAF11-87DB-F416-94CB-5115F6F86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Breathing and Ventilation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23423CA-D31E-FBAB-EB40-B3A8DE4E1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/>
            <a:r>
              <a:rPr lang="en-US" altLang="en-US"/>
              <a:t>Verify bilateral breath sounds </a:t>
            </a:r>
          </a:p>
          <a:p>
            <a:pPr marL="400050" indent="-400050" defTabSz="914400"/>
            <a:r>
              <a:rPr lang="en-US" altLang="en-US"/>
              <a:t>Assess adequacy of respirations</a:t>
            </a:r>
          </a:p>
          <a:p>
            <a:pPr marL="400050" indent="-400050" defTabSz="914400"/>
            <a:r>
              <a:rPr lang="en-US" altLang="en-US"/>
              <a:t>Administer high-flow, 100 percent oxygen via appropriate device </a:t>
            </a:r>
          </a:p>
          <a:p>
            <a:pPr marL="400050" indent="-400050" defTabSz="914400"/>
            <a:r>
              <a:rPr lang="en-US" altLang="en-US"/>
              <a:t>Closely monitor circumferential full-thickness burns of the trunk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921C16E-8F9E-4BAC-61B9-9608840D737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5000"/>
            <a:ext cx="7856538" cy="2667000"/>
          </a:xfrm>
        </p:spPr>
        <p:txBody>
          <a:bodyPr/>
          <a:lstStyle/>
          <a:p>
            <a:r>
              <a:rPr lang="en-US" altLang="en-US"/>
              <a:t> 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46A566C9-054D-71A4-6DB1-85E3B76C9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305800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B213FA2-174F-683C-5ECC-4E2F600F6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Circulation</a:t>
            </a:r>
          </a:p>
        </p:txBody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58D95857-5871-C0BE-56FE-B80A3671A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2057400"/>
            <a:ext cx="5791200" cy="4114800"/>
          </a:xfrm>
        </p:spPr>
        <p:txBody>
          <a:bodyPr/>
          <a:lstStyle/>
          <a:p>
            <a:pPr marL="400050" indent="-400050" defTabSz="914400">
              <a:defRPr/>
            </a:pPr>
            <a:r>
              <a:rPr lang="en-US" altLang="en-US" dirty="0"/>
              <a:t>Evaluate: </a:t>
            </a:r>
          </a:p>
          <a:p>
            <a:pPr marL="857250" lvl="1" indent="-285750" defTabSz="914400">
              <a:defRPr/>
            </a:pPr>
            <a:r>
              <a:rPr lang="en-US" altLang="en-US" dirty="0"/>
              <a:t>Blood pressure</a:t>
            </a:r>
          </a:p>
          <a:p>
            <a:pPr marL="857250" lvl="1" indent="-285750" defTabSz="914400">
              <a:defRPr/>
            </a:pPr>
            <a:r>
              <a:rPr lang="en-US" altLang="en-US" dirty="0"/>
              <a:t>Heart rate (100-120)</a:t>
            </a:r>
          </a:p>
          <a:p>
            <a:pPr marL="857250" lvl="1" indent="-285750" defTabSz="914400">
              <a:defRPr/>
            </a:pPr>
            <a:r>
              <a:rPr lang="en-US" altLang="en-US" dirty="0"/>
              <a:t>Mental status/LOC</a:t>
            </a:r>
          </a:p>
          <a:p>
            <a:pPr marL="400050" indent="-400050" defTabSz="914400">
              <a:defRPr/>
            </a:pPr>
            <a:r>
              <a:rPr lang="en-US" altLang="en-US" dirty="0"/>
              <a:t>Intravenous initiation </a:t>
            </a:r>
          </a:p>
          <a:p>
            <a:pPr marL="792163" lvl="1" indent="-400050" defTabSz="914400">
              <a:defRPr/>
            </a:pPr>
            <a:r>
              <a:rPr lang="en-US" altLang="en-US" dirty="0"/>
              <a:t>Fluids</a:t>
            </a:r>
          </a:p>
          <a:p>
            <a:pPr marL="792163" lvl="1" indent="-400050" defTabSz="914400">
              <a:defRPr/>
            </a:pPr>
            <a:r>
              <a:rPr lang="en-US" altLang="en-US" dirty="0"/>
              <a:t>Analgesics</a:t>
            </a:r>
          </a:p>
          <a:p>
            <a:pPr marL="792163" lvl="1" indent="-400050" defTabSz="914400">
              <a:defRPr/>
            </a:pPr>
            <a:r>
              <a:rPr lang="en-US" altLang="en-US" dirty="0"/>
              <a:t>Anxiolytics</a:t>
            </a:r>
          </a:p>
          <a:p>
            <a:pPr marL="792163" lvl="1" indent="-400050" defTabSz="914400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B490819-B16A-E88D-5FE3-8C8B3180BA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1257300"/>
            <a:ext cx="7772400" cy="1143000"/>
          </a:xfrm>
        </p:spPr>
        <p:txBody>
          <a:bodyPr anchor="ctr"/>
          <a:lstStyle/>
          <a:p>
            <a:r>
              <a:rPr lang="en-US" altLang="en-US" sz="4300"/>
              <a:t>Major Burns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84E06FD-757F-0D29-30A4-E3F9DDF6459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2590800"/>
            <a:ext cx="6400800" cy="1752600"/>
          </a:xfrm>
        </p:spPr>
        <p:txBody>
          <a:bodyPr/>
          <a:lstStyle/>
          <a:p>
            <a:r>
              <a:rPr lang="en-US" altLang="en-US" sz="3600"/>
              <a:t>Over 20% TBSA</a:t>
            </a:r>
          </a:p>
          <a:p>
            <a:r>
              <a:rPr lang="en-US" altLang="en-US" sz="2800"/>
              <a:t>&gt;10% if over 60 or under 10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07FD88E-25F4-F579-4C26-9B8C7B0DD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Establish IV Access</a:t>
            </a: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6FC0DE54-6C44-8747-10FC-981DFCD0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39888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B10A54A-4BD5-6E27-A350-06393C255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Fluids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EB3E3FC-4005-AACF-7BD2-011AA6B854D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5908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700" u="sng">
                <a:solidFill>
                  <a:srgbClr val="FF9900"/>
                </a:solidFill>
              </a:rPr>
              <a:t>0.9% NS</a:t>
            </a:r>
            <a:endParaRPr lang="en-US" altLang="en-US" sz="2700" u="sng"/>
          </a:p>
          <a:p>
            <a:pPr lvl="1"/>
            <a:r>
              <a:rPr lang="en-US" altLang="en-US" sz="2300"/>
              <a:t>Na	154</a:t>
            </a:r>
          </a:p>
          <a:p>
            <a:pPr lvl="1"/>
            <a:endParaRPr lang="en-US" altLang="en-US" sz="2300"/>
          </a:p>
          <a:p>
            <a:pPr lvl="1"/>
            <a:r>
              <a:rPr lang="en-US" altLang="en-US" sz="2300"/>
              <a:t>Cl	</a:t>
            </a:r>
            <a:r>
              <a:rPr lang="en-US" altLang="en-US" sz="2300">
                <a:solidFill>
                  <a:srgbClr val="FFFF00"/>
                </a:solidFill>
              </a:rPr>
              <a:t>154</a:t>
            </a:r>
          </a:p>
          <a:p>
            <a:pPr lvl="1"/>
            <a:endParaRPr lang="en-US" altLang="en-US" sz="2300"/>
          </a:p>
          <a:p>
            <a:pPr lvl="1"/>
            <a:endParaRPr lang="en-US" altLang="en-US" sz="2300"/>
          </a:p>
          <a:p>
            <a:pPr lvl="1"/>
            <a:r>
              <a:rPr lang="en-US" altLang="en-US" sz="2300"/>
              <a:t>Osm	308</a:t>
            </a:r>
          </a:p>
          <a:p>
            <a:pPr lvl="1"/>
            <a:r>
              <a:rPr lang="en-US" altLang="en-US" sz="2300"/>
              <a:t>pH	 </a:t>
            </a:r>
            <a:r>
              <a:rPr lang="en-US" altLang="en-US" sz="2300">
                <a:solidFill>
                  <a:srgbClr val="FFFF00"/>
                </a:solidFill>
              </a:rPr>
              <a:t>5.0</a:t>
            </a:r>
          </a:p>
          <a:p>
            <a:pPr lvl="1"/>
            <a:endParaRPr lang="en-US" altLang="en-US" sz="2300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BF0C9729-7917-B274-B29A-FEADC5303B9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048000" y="1905000"/>
            <a:ext cx="2819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700" u="sng">
                <a:solidFill>
                  <a:srgbClr val="FF9900"/>
                </a:solidFill>
              </a:rPr>
              <a:t>LR</a:t>
            </a:r>
            <a:endParaRPr lang="en-US" altLang="en-US" sz="2700" u="sng"/>
          </a:p>
          <a:p>
            <a:pPr lvl="1"/>
            <a:r>
              <a:rPr lang="en-US" altLang="en-US" sz="2300"/>
              <a:t>Na	132</a:t>
            </a:r>
          </a:p>
          <a:p>
            <a:pPr lvl="1"/>
            <a:r>
              <a:rPr lang="en-US" altLang="en-US" sz="2300"/>
              <a:t>K	    4</a:t>
            </a:r>
          </a:p>
          <a:p>
            <a:pPr lvl="1"/>
            <a:r>
              <a:rPr lang="en-US" altLang="en-US" sz="2300"/>
              <a:t>Cl	109</a:t>
            </a:r>
          </a:p>
          <a:p>
            <a:pPr lvl="1"/>
            <a:r>
              <a:rPr lang="en-US" altLang="en-US" sz="2300"/>
              <a:t>Ca	 2.7</a:t>
            </a:r>
          </a:p>
          <a:p>
            <a:pPr lvl="1"/>
            <a:r>
              <a:rPr lang="en-US" altLang="en-US" sz="2300"/>
              <a:t>Lactate	  28</a:t>
            </a:r>
          </a:p>
          <a:p>
            <a:pPr lvl="1"/>
            <a:r>
              <a:rPr lang="en-US" altLang="en-US" sz="2300"/>
              <a:t>Osm	273</a:t>
            </a:r>
          </a:p>
          <a:p>
            <a:pPr lvl="1"/>
            <a:r>
              <a:rPr lang="en-US" altLang="en-US" sz="2300"/>
              <a:t>pH	 6.5</a:t>
            </a:r>
          </a:p>
        </p:txBody>
      </p:sp>
      <p:sp>
        <p:nvSpPr>
          <p:cNvPr id="40965" name="Rectangle 4">
            <a:extLst>
              <a:ext uri="{FF2B5EF4-FFF2-40B4-BE49-F238E27FC236}">
                <a16:creationId xmlns:a16="http://schemas.microsoft.com/office/drawing/2014/main" id="{F8493827-6F72-DA29-4ED2-77DF281E2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889125"/>
            <a:ext cx="2819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36550" indent="-336550" defTabSz="895350">
              <a:spcBef>
                <a:spcPct val="20000"/>
              </a:spcBef>
              <a:buClr>
                <a:srgbClr val="FF9900"/>
              </a:buClr>
              <a:buSzPct val="100000"/>
              <a:buChar char="•"/>
              <a:defRPr sz="31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28663" indent="-277813" defTabSz="895350">
              <a:spcBef>
                <a:spcPct val="20000"/>
              </a:spcBef>
              <a:buClr>
                <a:srgbClr val="FF9900"/>
              </a:buClr>
              <a:buSzPct val="100000"/>
              <a:buChar char="–"/>
              <a:defRPr sz="27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20775" indent="-225425" defTabSz="895350">
              <a:spcBef>
                <a:spcPct val="20000"/>
              </a:spcBef>
              <a:buClr>
                <a:srgbClr val="FF9900"/>
              </a:buClr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568450" indent="-223838" defTabSz="895350">
              <a:spcBef>
                <a:spcPct val="20000"/>
              </a:spcBef>
              <a:buClr>
                <a:srgbClr val="FF9900"/>
              </a:buClr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16125" indent="-223838" defTabSz="895350">
              <a:spcBef>
                <a:spcPct val="20000"/>
              </a:spcBef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4733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305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3877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449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700" u="sng">
                <a:solidFill>
                  <a:srgbClr val="FF9900"/>
                </a:solidFill>
              </a:rPr>
              <a:t>Plasma</a:t>
            </a:r>
            <a:endParaRPr lang="en-US" altLang="en-US" sz="2700" u="sng"/>
          </a:p>
          <a:p>
            <a:pPr lvl="1"/>
            <a:r>
              <a:rPr lang="en-US" altLang="en-US" sz="2300"/>
              <a:t>Na	140</a:t>
            </a:r>
          </a:p>
          <a:p>
            <a:pPr lvl="1"/>
            <a:r>
              <a:rPr lang="en-US" altLang="en-US" sz="2300"/>
              <a:t>K	    4</a:t>
            </a:r>
          </a:p>
          <a:p>
            <a:pPr lvl="1"/>
            <a:r>
              <a:rPr lang="en-US" altLang="en-US" sz="2300"/>
              <a:t>Cl	109</a:t>
            </a:r>
          </a:p>
          <a:p>
            <a:pPr lvl="1"/>
            <a:r>
              <a:rPr lang="en-US" altLang="en-US" sz="2300"/>
              <a:t>Ca	    5</a:t>
            </a:r>
          </a:p>
          <a:p>
            <a:pPr lvl="1"/>
            <a:r>
              <a:rPr lang="en-US" altLang="en-US" sz="2300"/>
              <a:t>CO2        23</a:t>
            </a:r>
          </a:p>
          <a:p>
            <a:pPr lvl="1"/>
            <a:r>
              <a:rPr lang="en-US" altLang="en-US" sz="2300"/>
              <a:t>Osm	275</a:t>
            </a:r>
          </a:p>
          <a:p>
            <a:pPr lvl="1"/>
            <a:r>
              <a:rPr lang="en-US" altLang="en-US" sz="2300"/>
              <a:t>pH	 7.4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4EF87D2-0EE6-6721-E08B-3FEC27D0A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Fluids</a:t>
            </a:r>
            <a:br>
              <a:rPr lang="en-US" altLang="en-US"/>
            </a:br>
            <a:r>
              <a:rPr lang="en-US" altLang="en-US" sz="2400"/>
              <a:t>(Primary Survey)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89C695B9-92D7-DA3F-793D-7EC2D6267F1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00200" y="2743200"/>
            <a:ext cx="6629400" cy="2209800"/>
          </a:xfrm>
        </p:spPr>
        <p:txBody>
          <a:bodyPr/>
          <a:lstStyle/>
          <a:p>
            <a:r>
              <a:rPr lang="en-US" altLang="en-US"/>
              <a:t>125ml/hr if 5 or younger</a:t>
            </a:r>
          </a:p>
          <a:p>
            <a:r>
              <a:rPr lang="en-US" altLang="en-US"/>
              <a:t>250ml/hr if 6-13 years</a:t>
            </a:r>
          </a:p>
          <a:p>
            <a:r>
              <a:rPr lang="en-US" altLang="en-US"/>
              <a:t>500ml/hr if 14 or older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7D6C599-0BB5-779B-E0BF-F1A74DC26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Fluids</a:t>
            </a:r>
            <a:br>
              <a:rPr lang="en-US" altLang="en-US"/>
            </a:br>
            <a:r>
              <a:rPr lang="en-US" altLang="en-US" sz="2400"/>
              <a:t>(First 24 hour estimation)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714B8304-6EAD-5096-6D00-18DB3DE731F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71500" y="2590800"/>
            <a:ext cx="8001000" cy="2209800"/>
          </a:xfrm>
        </p:spPr>
        <p:txBody>
          <a:bodyPr/>
          <a:lstStyle/>
          <a:p>
            <a:r>
              <a:rPr lang="en-US" altLang="en-US"/>
              <a:t>2ml x kg x %TBSA burn</a:t>
            </a:r>
          </a:p>
          <a:p>
            <a:r>
              <a:rPr lang="en-US" altLang="en-US"/>
              <a:t>3ml x kg + %TBSA burn &lt;14yo</a:t>
            </a:r>
          </a:p>
          <a:p>
            <a:r>
              <a:rPr lang="en-US" altLang="en-US"/>
              <a:t>3ml x kg x %TBSA + D5LR maint. &lt;30kg</a:t>
            </a:r>
          </a:p>
          <a:p>
            <a:r>
              <a:rPr lang="en-US" altLang="en-US"/>
              <a:t>4ml/kg/%TBSA if electrical burn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B7A3875-155D-15A4-E5C5-F08E1BA48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defTabSz="914400"/>
            <a:r>
              <a:rPr lang="en-US" altLang="en-US"/>
              <a:t>Fluid Resuscitation</a:t>
            </a:r>
            <a:endParaRPr lang="en-US" altLang="en-US" sz="19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236F614-1F38-3311-852E-A3BB6E4C07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848600" cy="4525963"/>
          </a:xfrm>
        </p:spPr>
        <p:txBody>
          <a:bodyPr/>
          <a:lstStyle/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More fluid likely: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Associated injuries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Electrical injury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Inhalation injury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Delayed resuscitation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Pre-existing dehydration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Very deep burns (i.e., fourth degree)</a:t>
            </a:r>
          </a:p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Extra consideration: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Elderly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Young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Patients with pre-existing cardiac disease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122">
            <a:extLst>
              <a:ext uri="{FF2B5EF4-FFF2-40B4-BE49-F238E27FC236}">
                <a16:creationId xmlns:a16="http://schemas.microsoft.com/office/drawing/2014/main" id="{4FBB3322-AE4A-53F0-7ECF-74F4B3288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17411" name="Rectangle 5123">
            <a:extLst>
              <a:ext uri="{FF2B5EF4-FFF2-40B4-BE49-F238E27FC236}">
                <a16:creationId xmlns:a16="http://schemas.microsoft.com/office/drawing/2014/main" id="{5FD5F767-E4AD-CE06-5040-50B7C37FA2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2133600"/>
            <a:ext cx="6629400" cy="4114800"/>
          </a:xfrm>
        </p:spPr>
        <p:txBody>
          <a:bodyPr/>
          <a:lstStyle/>
          <a:p>
            <a:r>
              <a:rPr lang="en-US" altLang="en-US" dirty="0"/>
              <a:t>Pathophysiology</a:t>
            </a:r>
          </a:p>
          <a:p>
            <a:r>
              <a:rPr lang="en-US" altLang="en-US" dirty="0"/>
              <a:t>Airway management</a:t>
            </a:r>
          </a:p>
          <a:p>
            <a:r>
              <a:rPr lang="en-US" altLang="en-US" dirty="0"/>
              <a:t>Inhalation injury/CO poisoning</a:t>
            </a:r>
          </a:p>
          <a:p>
            <a:r>
              <a:rPr lang="en-US" altLang="en-US" dirty="0"/>
              <a:t>IV access and fluid resuscitation</a:t>
            </a:r>
          </a:p>
          <a:p>
            <a:r>
              <a:rPr lang="en-US" altLang="en-US" dirty="0"/>
              <a:t>Wound management </a:t>
            </a:r>
          </a:p>
          <a:p>
            <a:r>
              <a:rPr lang="en-US" altLang="en-US" dirty="0"/>
              <a:t>Transfer criteria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0A136E6-031C-B4A9-2D54-63BA2F3F7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defTabSz="914400"/>
            <a:r>
              <a:rPr lang="en-US" altLang="en-US"/>
              <a:t>Disability, Neurologic Deficit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02A3CDC-AC67-78CC-4CDF-DE4B82631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400050" indent="-400050" defTabSz="914400">
              <a:lnSpc>
                <a:spcPct val="90000"/>
              </a:lnSpc>
            </a:pPr>
            <a:r>
              <a:rPr lang="en-US" altLang="en-US"/>
              <a:t>Pure thermal injury—no neuro deficit</a:t>
            </a:r>
          </a:p>
          <a:p>
            <a:pPr marL="400050" indent="-400050" defTabSz="914400">
              <a:lnSpc>
                <a:spcPct val="90000"/>
              </a:lnSpc>
            </a:pPr>
            <a:r>
              <a:rPr lang="en-US" altLang="en-US"/>
              <a:t>Neurologic deficit: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/>
              <a:t>Hypoxia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/>
              <a:t>Carbon monoxide poisoning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/>
              <a:t>Associated injuries</a:t>
            </a:r>
          </a:p>
          <a:p>
            <a:pPr marL="1257300" lvl="2" indent="-285750" defTabSz="914400">
              <a:lnSpc>
                <a:spcPct val="90000"/>
              </a:lnSpc>
            </a:pPr>
            <a:r>
              <a:rPr lang="en-US" altLang="en-US"/>
              <a:t>Trauma</a:t>
            </a:r>
          </a:p>
          <a:p>
            <a:pPr marL="1600200" lvl="3" indent="-228600" defTabSz="914400">
              <a:lnSpc>
                <a:spcPct val="90000"/>
              </a:lnSpc>
            </a:pPr>
            <a:r>
              <a:rPr lang="en-US" altLang="en-US"/>
              <a:t>Hypovolemia</a:t>
            </a:r>
          </a:p>
          <a:p>
            <a:pPr marL="1600200" lvl="3" indent="-228600" defTabSz="914400">
              <a:lnSpc>
                <a:spcPct val="90000"/>
              </a:lnSpc>
            </a:pPr>
            <a:r>
              <a:rPr lang="en-US" altLang="en-US"/>
              <a:t>Head trauma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/>
              <a:t>Substance abuse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/>
              <a:t>Medical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DD5F3D9F-12CC-3F2B-62F5-60DCDD816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Examine/Exposure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5BB9BB9C-C2A4-35FD-0F74-D8E3D1F3F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/>
            <a:r>
              <a:rPr lang="en-US" altLang="en-US"/>
              <a:t>Remove all clothing and jewelry</a:t>
            </a:r>
          </a:p>
          <a:p>
            <a:pPr marL="400050" indent="-400050" defTabSz="914400"/>
            <a:endParaRPr lang="en-US" altLang="en-US"/>
          </a:p>
          <a:p>
            <a:pPr marL="400050" indent="-400050" defTabSz="914400"/>
            <a:r>
              <a:rPr lang="en-US" altLang="en-US"/>
              <a:t>Maintain temperature</a:t>
            </a:r>
          </a:p>
          <a:p>
            <a:pPr marL="857250" lvl="1" indent="-285750" defTabSz="914400"/>
            <a:r>
              <a:rPr lang="en-US" altLang="en-US"/>
              <a:t>Apply blankets</a:t>
            </a:r>
          </a:p>
          <a:p>
            <a:pPr marL="857250" lvl="1" indent="-285750" defTabSz="914400"/>
            <a:r>
              <a:rPr lang="en-US" altLang="en-US"/>
              <a:t>Give warmed fluids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E7BFCD43-6292-8017-D229-009982EF1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4243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6EECA0E0-4553-B579-3012-B48A6BD1F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0"/>
            <a:ext cx="35814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>
            <a:extLst>
              <a:ext uri="{FF2B5EF4-FFF2-40B4-BE49-F238E27FC236}">
                <a16:creationId xmlns:a16="http://schemas.microsoft.com/office/drawing/2014/main" id="{3F0AF6F6-DA6C-0E58-46FC-0E2A916B7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298450"/>
            <a:ext cx="342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chemeClr val="tx1"/>
                </a:solidFill>
              </a:rPr>
              <a:t>Rule of Nines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77A5CC47-1B85-F118-165E-DAB318574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524000"/>
            <a:ext cx="2743200" cy="4800600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FA0193A-8CC6-D148-0E8A-32DF13F83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pPr defTabSz="914400"/>
            <a:r>
              <a:rPr lang="en-US" altLang="en-US"/>
              <a:t>Escharotomy/Fasciotomy</a:t>
            </a:r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A7EA1BFC-ED99-D3F8-DBAF-8425A133A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32275" y="1981200"/>
            <a:ext cx="4225925" cy="4114800"/>
          </a:xfrm>
        </p:spPr>
        <p:txBody>
          <a:bodyPr/>
          <a:lstStyle/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Indications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Circumferential burns 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Very deep burns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Delayed resuscitations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Cyanosis refractory to airway management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Deep tissue pain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Progressive decrease or absence of pulses</a:t>
            </a:r>
          </a:p>
          <a:p>
            <a:pPr marL="1257300" lvl="2" indent="-285750" defTabSz="914400">
              <a:lnSpc>
                <a:spcPct val="90000"/>
              </a:lnSpc>
            </a:pPr>
            <a:r>
              <a:rPr lang="en-US" altLang="en-US" sz="2000"/>
              <a:t>Compartment syndrome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Progressive paresthesias</a:t>
            </a:r>
          </a:p>
        </p:txBody>
      </p:sp>
      <p:pic>
        <p:nvPicPr>
          <p:cNvPr id="48133" name="Picture 4">
            <a:extLst>
              <a:ext uri="{FF2B5EF4-FFF2-40B4-BE49-F238E27FC236}">
                <a16:creationId xmlns:a16="http://schemas.microsoft.com/office/drawing/2014/main" id="{D2F030B9-0E81-FB7C-02EC-87592772B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24336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5">
            <a:extLst>
              <a:ext uri="{FF2B5EF4-FFF2-40B4-BE49-F238E27FC236}">
                <a16:creationId xmlns:a16="http://schemas.microsoft.com/office/drawing/2014/main" id="{548E12E9-5095-56DD-6741-BE86C078D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19800"/>
            <a:ext cx="274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0" i="1">
                <a:solidFill>
                  <a:schemeClr val="tx1"/>
                </a:solidFill>
                <a:latin typeface="Arial Narrow" pitchFamily="-67" charset="0"/>
              </a:rPr>
              <a:t>From Rue, L.W., &amp; Cioffi, W.G. [1991]. Resuscitation of thermally injured patients. </a:t>
            </a:r>
            <a:r>
              <a:rPr lang="en-US" altLang="en-US" sz="800" b="0">
                <a:solidFill>
                  <a:schemeClr val="tx1"/>
                </a:solidFill>
                <a:latin typeface="Arial Narrow" pitchFamily="-67" charset="0"/>
              </a:rPr>
              <a:t>Crit Care Nurs Clin North Am</a:t>
            </a:r>
            <a:r>
              <a:rPr lang="en-US" altLang="en-US" sz="800" b="0" i="1">
                <a:solidFill>
                  <a:schemeClr val="tx1"/>
                </a:solidFill>
                <a:latin typeface="Arial Narrow" pitchFamily="-67" charset="0"/>
              </a:rPr>
              <a:t> 3(2): 181-189.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4429B4AC-DCAF-960C-C1E6-A5DB34EB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61833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026">
            <a:extLst>
              <a:ext uri="{FF2B5EF4-FFF2-40B4-BE49-F238E27FC236}">
                <a16:creationId xmlns:a16="http://schemas.microsoft.com/office/drawing/2014/main" id="{3BA98687-1E4C-BF97-728C-3DA2C3FD6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spcBef>
                <a:spcPct val="20000"/>
              </a:spcBef>
              <a:buClr>
                <a:srgbClr val="FF9900"/>
              </a:buClr>
              <a:buSzPct val="100000"/>
              <a:buChar char="•"/>
              <a:defRPr sz="31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28663" indent="-277813" defTabSz="895350">
              <a:spcBef>
                <a:spcPct val="20000"/>
              </a:spcBef>
              <a:buClr>
                <a:srgbClr val="FF9900"/>
              </a:buClr>
              <a:buSzPct val="100000"/>
              <a:buChar char="–"/>
              <a:defRPr sz="27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20775" indent="-225425" defTabSz="895350">
              <a:spcBef>
                <a:spcPct val="20000"/>
              </a:spcBef>
              <a:buClr>
                <a:srgbClr val="FF9900"/>
              </a:buClr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568450" indent="-223838" defTabSz="895350">
              <a:spcBef>
                <a:spcPct val="20000"/>
              </a:spcBef>
              <a:buClr>
                <a:srgbClr val="FF9900"/>
              </a:buClr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16125" indent="-223838" defTabSz="895350">
              <a:spcBef>
                <a:spcPct val="20000"/>
              </a:spcBef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4733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305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3877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449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300">
                <a:solidFill>
                  <a:srgbClr val="FFFF00"/>
                </a:solidFill>
              </a:rPr>
              <a:t>Escharotomy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3859289-7EBB-C5A4-1EDD-ECE7E9D49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09800"/>
            <a:ext cx="8001000" cy="1143000"/>
          </a:xfrm>
        </p:spPr>
        <p:txBody>
          <a:bodyPr/>
          <a:lstStyle/>
          <a:p>
            <a:pPr defTabSz="914400"/>
            <a:r>
              <a:rPr lang="en-US" altLang="en-US" sz="5200"/>
              <a:t>Burn Classification</a:t>
            </a:r>
            <a:endParaRPr lang="en-US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C822D4C-5824-E20D-EA67-BDE08D22A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defTabSz="914400"/>
            <a:r>
              <a:rPr lang="en-US" altLang="en-US"/>
              <a:t>Superficial Burns (First Degree)</a:t>
            </a: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D33B88C5-EA99-BC74-B1D8-57CA5C79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4546" r="4158" b="6061"/>
          <a:stretch>
            <a:fillRect/>
          </a:stretch>
        </p:blipFill>
        <p:spPr bwMode="auto">
          <a:xfrm>
            <a:off x="1885950" y="2209800"/>
            <a:ext cx="57150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5">
            <a:extLst>
              <a:ext uri="{FF2B5EF4-FFF2-40B4-BE49-F238E27FC236}">
                <a16:creationId xmlns:a16="http://schemas.microsoft.com/office/drawing/2014/main" id="{706849E0-CDE1-DB46-BC15-09CF8AAF2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950" y="4495800"/>
            <a:ext cx="13652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0" i="1">
                <a:solidFill>
                  <a:schemeClr val="tx1"/>
                </a:solidFill>
                <a:latin typeface="Arial Narrow" pitchFamily="-67" charset="0"/>
              </a:rPr>
              <a:t>Charles Stewart and Associates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73BCD66-639F-4F16-6FDA-BDA979281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Partial-Thickness Burns </a:t>
            </a:r>
            <a:br>
              <a:rPr lang="en-US" altLang="en-US"/>
            </a:br>
            <a:r>
              <a:rPr lang="en-US" altLang="en-US"/>
              <a:t>(Second Degree)</a:t>
            </a:r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23B07B1A-0A2A-64BC-3BFA-1E9E9374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t="4546" r="4185" b="6061"/>
          <a:stretch>
            <a:fillRect/>
          </a:stretch>
        </p:blipFill>
        <p:spPr bwMode="auto">
          <a:xfrm>
            <a:off x="1600200" y="2362200"/>
            <a:ext cx="58674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5">
            <a:extLst>
              <a:ext uri="{FF2B5EF4-FFF2-40B4-BE49-F238E27FC236}">
                <a16:creationId xmlns:a16="http://schemas.microsoft.com/office/drawing/2014/main" id="{0B8055FD-3A40-E577-3017-491A1BBB0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3810000"/>
            <a:ext cx="11239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0" i="1">
                <a:solidFill>
                  <a:schemeClr val="tx1"/>
                </a:solidFill>
                <a:latin typeface="Arial Narrow" pitchFamily="-67" charset="0"/>
              </a:rPr>
              <a:t>Edward T. Dickinson, MD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59F042C9-A40B-735A-CF38-6F73515A6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B04BBE81-C640-F564-286C-D11D96D0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>
            <a:extLst>
              <a:ext uri="{FF2B5EF4-FFF2-40B4-BE49-F238E27FC236}">
                <a16:creationId xmlns:a16="http://schemas.microsoft.com/office/drawing/2014/main" id="{A9E776F2-AACF-E210-E10F-B29DCEE56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752600"/>
            <a:ext cx="2362200" cy="762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0C1BB24-EDFE-635C-DB50-C815195E4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Types of Burns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0195463-45F2-0D56-1F56-230E0643B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981200"/>
            <a:ext cx="7772400" cy="4114800"/>
          </a:xfrm>
        </p:spPr>
        <p:txBody>
          <a:bodyPr/>
          <a:lstStyle/>
          <a:p>
            <a:pPr marL="0" indent="0" defTabSz="914400">
              <a:buFontTx/>
              <a:buNone/>
            </a:pPr>
            <a:r>
              <a:rPr lang="en-US" altLang="en-US" dirty="0"/>
              <a:t>Mechanisms of injury include:</a:t>
            </a:r>
          </a:p>
          <a:p>
            <a:pPr marL="857250" lvl="1" indent="-285750" defTabSz="914400"/>
            <a:r>
              <a:rPr lang="en-US" altLang="en-US" dirty="0"/>
              <a:t>Thermal </a:t>
            </a:r>
          </a:p>
          <a:p>
            <a:pPr marL="1247775" lvl="2" indent="-285750" defTabSz="914400"/>
            <a:r>
              <a:rPr lang="en-US" altLang="en-US" dirty="0"/>
              <a:t>scald, flame, contact</a:t>
            </a:r>
          </a:p>
          <a:p>
            <a:pPr marL="857250" lvl="1" indent="-285750" defTabSz="914400"/>
            <a:r>
              <a:rPr lang="en-US" altLang="en-US" dirty="0"/>
              <a:t>Electrical </a:t>
            </a:r>
          </a:p>
          <a:p>
            <a:pPr marL="857250" lvl="1" indent="-285750" defTabSz="914400"/>
            <a:r>
              <a:rPr lang="en-US" altLang="en-US" dirty="0"/>
              <a:t>Chemical </a:t>
            </a:r>
          </a:p>
          <a:p>
            <a:pPr marL="857250" lvl="1" indent="-285750" defTabSz="914400"/>
            <a:r>
              <a:rPr lang="en-US" altLang="en-US" dirty="0"/>
              <a:t>Radiation</a:t>
            </a:r>
          </a:p>
          <a:p>
            <a:pPr marL="857250" lvl="1" indent="-285750" defTabSz="914400"/>
            <a:r>
              <a:rPr lang="en-US" altLang="en-US" dirty="0"/>
              <a:t>Cold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9E0B0635-CE6C-48B8-1BED-E218EB53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>
            <a:extLst>
              <a:ext uri="{FF2B5EF4-FFF2-40B4-BE49-F238E27FC236}">
                <a16:creationId xmlns:a16="http://schemas.microsoft.com/office/drawing/2014/main" id="{591795CB-D6C5-8E22-8363-D004B2025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90600"/>
            <a:ext cx="1447800" cy="6858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9DCCA822-2F76-F918-A295-FAA4F9A8F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FB1817E4-3E79-9817-3BA1-059DCA290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92622C3-A16B-52DB-1FF8-AFD0AFB59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Full-Thickness Burns </a:t>
            </a:r>
            <a:br>
              <a:rPr lang="en-US" altLang="en-US"/>
            </a:br>
            <a:r>
              <a:rPr lang="en-US" altLang="en-US"/>
              <a:t>(Third Degree)</a:t>
            </a:r>
          </a:p>
        </p:txBody>
      </p:sp>
      <p:pic>
        <p:nvPicPr>
          <p:cNvPr id="58371" name="Picture 4">
            <a:extLst>
              <a:ext uri="{FF2B5EF4-FFF2-40B4-BE49-F238E27FC236}">
                <a16:creationId xmlns:a16="http://schemas.microsoft.com/office/drawing/2014/main" id="{1E428C89-394A-6E64-7E8E-59AD8BA4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4546" r="4166" b="6061"/>
          <a:stretch>
            <a:fillRect/>
          </a:stretch>
        </p:blipFill>
        <p:spPr bwMode="auto">
          <a:xfrm>
            <a:off x="1676400" y="2133600"/>
            <a:ext cx="60960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5">
            <a:extLst>
              <a:ext uri="{FF2B5EF4-FFF2-40B4-BE49-F238E27FC236}">
                <a16:creationId xmlns:a16="http://schemas.microsoft.com/office/drawing/2014/main" id="{1E4A1536-C092-6DFB-DAD9-F8E2DBA02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950" y="4267200"/>
            <a:ext cx="11239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0" i="1">
                <a:solidFill>
                  <a:schemeClr val="tx1"/>
                </a:solidFill>
                <a:latin typeface="Arial Narrow" pitchFamily="-67" charset="0"/>
              </a:rPr>
              <a:t>Edward T. Dickinson, MD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20AC9500-601F-53FB-6F3C-3D4B4E5E6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2600FC28-416F-B20C-A438-4E729311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A44D9BE-C708-2425-E847-AA265994D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Fourth-Degree Burns</a:t>
            </a:r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40E92F16-62AD-E60D-5B18-5E787B8A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4546" r="3926" b="6061"/>
          <a:stretch>
            <a:fillRect/>
          </a:stretch>
        </p:blipFill>
        <p:spPr bwMode="auto">
          <a:xfrm>
            <a:off x="1066800" y="1676400"/>
            <a:ext cx="6705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5">
            <a:extLst>
              <a:ext uri="{FF2B5EF4-FFF2-40B4-BE49-F238E27FC236}">
                <a16:creationId xmlns:a16="http://schemas.microsoft.com/office/drawing/2014/main" id="{EDFAF80A-C7F2-39AE-BF8B-1EEC36ABB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0" y="3962400"/>
            <a:ext cx="106362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b="0" i="1">
                <a:solidFill>
                  <a:schemeClr val="tx1"/>
                </a:solidFill>
                <a:latin typeface="Arial Narrow" pitchFamily="-67" charset="0"/>
              </a:rPr>
              <a:t>Roy Alson, MD, FACEP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FD5D87DD-4CB9-5704-AFF1-C6090BD48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Pain Control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E47FE68-9E05-A5FC-ECDD-B2A6E37F0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2971800"/>
            <a:ext cx="4953000" cy="2667000"/>
          </a:xfrm>
        </p:spPr>
        <p:txBody>
          <a:bodyPr/>
          <a:lstStyle/>
          <a:p>
            <a:r>
              <a:rPr lang="en-US" altLang="en-US"/>
              <a:t>Avoid air exposure</a:t>
            </a:r>
          </a:p>
          <a:p>
            <a:endParaRPr lang="en-US" altLang="en-US"/>
          </a:p>
          <a:p>
            <a:r>
              <a:rPr lang="en-US" altLang="en-US"/>
              <a:t>Morphine IV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A831E00-F8E4-FFA8-FA22-497C708AF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Wound Care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2B2A67E-4D22-EE44-404D-72CD7DA31B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Prevent contamination</a:t>
            </a:r>
          </a:p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Protect from hypothermia</a:t>
            </a:r>
          </a:p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Injuries </a:t>
            </a:r>
            <a:r>
              <a:rPr lang="en-US" altLang="en-US" sz="2700">
                <a:sym typeface="Symbol" panose="05050102010706020507" pitchFamily="18" charset="2"/>
              </a:rPr>
              <a:t></a:t>
            </a:r>
            <a:r>
              <a:rPr lang="en-US" altLang="en-US" sz="2700"/>
              <a:t>10 percent TBSA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Acceptable to apply wet sterile dressings</a:t>
            </a:r>
          </a:p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Injuries </a:t>
            </a:r>
            <a:r>
              <a:rPr lang="en-US" altLang="en-US" sz="2700">
                <a:sym typeface="Symbol" panose="05050102010706020507" pitchFamily="18" charset="2"/>
              </a:rPr>
              <a:t></a:t>
            </a:r>
            <a:r>
              <a:rPr lang="en-US" altLang="en-US" sz="2700"/>
              <a:t>10 percent TBSA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Use dry sterile dressings only; plastic wrap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B393F704-B564-696C-6F24-C2B8A88F5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>
            <a:extLst>
              <a:ext uri="{FF2B5EF4-FFF2-40B4-BE49-F238E27FC236}">
                <a16:creationId xmlns:a16="http://schemas.microsoft.com/office/drawing/2014/main" id="{63B89D6F-16A2-5CA3-90E9-5B1D6CCA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>
            <a:extLst>
              <a:ext uri="{FF2B5EF4-FFF2-40B4-BE49-F238E27FC236}">
                <a16:creationId xmlns:a16="http://schemas.microsoft.com/office/drawing/2014/main" id="{98F6288C-DE07-AF62-8325-EED370174E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Wound Management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5F27FA3-3FCC-A520-DDF0-487938232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Burn Effects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A8BC2A8-4E1A-9434-3652-8CBEFFE87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/>
            <a:endParaRPr lang="en-US" altLang="en-US"/>
          </a:p>
          <a:p>
            <a:pPr marL="400050" indent="-400050" defTabSz="914400"/>
            <a:r>
              <a:rPr lang="en-US" altLang="en-US"/>
              <a:t>Coagulate proteins (collagen) </a:t>
            </a:r>
          </a:p>
          <a:p>
            <a:pPr marL="400050" indent="-400050" defTabSz="914400"/>
            <a:r>
              <a:rPr lang="en-US" altLang="en-US"/>
              <a:t>Disrupt cellular membrane proteins in skin</a:t>
            </a:r>
          </a:p>
          <a:p>
            <a:pPr marL="400050" indent="-400050" defTabSz="914400"/>
            <a:r>
              <a:rPr lang="en-US" altLang="en-US"/>
              <a:t>Release of inflammatory mediators</a:t>
            </a:r>
          </a:p>
          <a:p>
            <a:pPr marL="400050" indent="-400050" defTabSz="914400"/>
            <a:r>
              <a:rPr lang="en-US" altLang="en-US"/>
              <a:t>Pain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13EF3ACC-91CF-184F-7771-E53DA3DC2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8605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1E59D249-FCD6-B0A8-CB42-8594318A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51054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5E91F27F-9159-B92F-7EC7-418602C9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6950075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1026">
            <a:extLst>
              <a:ext uri="{FF2B5EF4-FFF2-40B4-BE49-F238E27FC236}">
                <a16:creationId xmlns:a16="http://schemas.microsoft.com/office/drawing/2014/main" id="{CF9BE768-4F3D-A9D2-DB46-175B3D3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59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350">
              <a:spcBef>
                <a:spcPct val="20000"/>
              </a:spcBef>
              <a:buClr>
                <a:srgbClr val="FF9900"/>
              </a:buClr>
              <a:buSzPct val="100000"/>
              <a:buChar char="•"/>
              <a:defRPr sz="31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28663" indent="-277813" defTabSz="895350">
              <a:spcBef>
                <a:spcPct val="20000"/>
              </a:spcBef>
              <a:buClr>
                <a:srgbClr val="FF9900"/>
              </a:buClr>
              <a:buSzPct val="100000"/>
              <a:buChar char="–"/>
              <a:defRPr sz="27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20775" indent="-225425" defTabSz="895350">
              <a:spcBef>
                <a:spcPct val="20000"/>
              </a:spcBef>
              <a:buClr>
                <a:srgbClr val="FF9900"/>
              </a:buClr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568450" indent="-223838" defTabSz="895350">
              <a:spcBef>
                <a:spcPct val="20000"/>
              </a:spcBef>
              <a:buClr>
                <a:srgbClr val="FF9900"/>
              </a:buClr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16125" indent="-223838" defTabSz="895350">
              <a:spcBef>
                <a:spcPct val="20000"/>
              </a:spcBef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4733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305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3877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449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300">
                <a:solidFill>
                  <a:srgbClr val="FFFF00"/>
                </a:solidFill>
              </a:rPr>
              <a:t>Simple Dressing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B8466FE-E623-2629-F4C3-461083212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3810000"/>
            <a:ext cx="4724400" cy="2209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solidFill>
                  <a:srgbClr val="FFFF00"/>
                </a:solidFill>
              </a:rPr>
              <a:t>Prevent Hypothermia</a:t>
            </a:r>
          </a:p>
          <a:p>
            <a:r>
              <a:rPr lang="en-US" altLang="en-US" sz="2400"/>
              <a:t>Exposure</a:t>
            </a:r>
          </a:p>
          <a:p>
            <a:r>
              <a:rPr lang="en-US" altLang="en-US" sz="2400"/>
              <a:t>Evaporative losses</a:t>
            </a:r>
          </a:p>
          <a:p>
            <a:r>
              <a:rPr lang="en-US" altLang="en-US" sz="2400"/>
              <a:t>Loss of intrinsic regulation</a:t>
            </a:r>
            <a:endParaRPr lang="en-US" altLang="en-US"/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4F32E4CB-6D67-51CE-371A-F37611B7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7244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BC55ADF-AE20-EF80-1FFD-5ED104AF7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American Burn Association Referral Criteria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F039C7C2-48DE-81CE-1681-FD4B28305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2971800"/>
            <a:ext cx="6561138" cy="3352800"/>
          </a:xfrm>
        </p:spPr>
        <p:txBody>
          <a:bodyPr/>
          <a:lstStyle/>
          <a:p>
            <a:r>
              <a:rPr lang="en-US" altLang="en-US"/>
              <a:t>Total burns </a:t>
            </a:r>
            <a:r>
              <a:rPr lang="en-US" altLang="en-US">
                <a:solidFill>
                  <a:srgbClr val="FF9900"/>
                </a:solidFill>
              </a:rPr>
              <a:t>&gt;10%</a:t>
            </a:r>
            <a:r>
              <a:rPr lang="en-US" altLang="en-US"/>
              <a:t> of BSA</a:t>
            </a:r>
          </a:p>
          <a:p>
            <a:endParaRPr lang="en-US" altLang="en-US">
              <a:solidFill>
                <a:srgbClr val="FF9900"/>
              </a:solidFill>
            </a:endParaRPr>
          </a:p>
          <a:p>
            <a:r>
              <a:rPr lang="en-US" altLang="en-US"/>
              <a:t>Full thickness burns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4F2255A-B310-8515-9212-F32D32638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American Burn Association Referral Criteria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4B248DC-FFFD-887F-7E2D-13145AAE5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5600" y="2819400"/>
            <a:ext cx="6561138" cy="3352800"/>
          </a:xfrm>
        </p:spPr>
        <p:txBody>
          <a:bodyPr/>
          <a:lstStyle/>
          <a:p>
            <a:r>
              <a:rPr lang="en-US" altLang="en-US"/>
              <a:t>Critical locations</a:t>
            </a:r>
          </a:p>
          <a:p>
            <a:pPr lvl="1"/>
            <a:r>
              <a:rPr lang="en-US" altLang="en-US">
                <a:solidFill>
                  <a:srgbClr val="FF9900"/>
                </a:solidFill>
              </a:rPr>
              <a:t>face, hands, feet, genitalia, perineum, major joints</a:t>
            </a:r>
          </a:p>
          <a:p>
            <a:pPr lvl="1"/>
            <a:r>
              <a:rPr lang="en-US" altLang="en-US">
                <a:solidFill>
                  <a:srgbClr val="FF9900"/>
                </a:solidFill>
              </a:rPr>
              <a:t>circumferential burns of extremities, chest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36B6372-7C8C-40F4-699D-3A59FEE86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American Burn Association Referral Criteria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10C631A-E38B-E459-1F34-15960644B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44800" y="2438400"/>
            <a:ext cx="3860800" cy="3352800"/>
          </a:xfrm>
        </p:spPr>
        <p:txBody>
          <a:bodyPr/>
          <a:lstStyle/>
          <a:p>
            <a:r>
              <a:rPr lang="en-US" altLang="en-US"/>
              <a:t>Electrical injury</a:t>
            </a:r>
          </a:p>
          <a:p>
            <a:endParaRPr lang="en-US" altLang="en-US"/>
          </a:p>
          <a:p>
            <a:r>
              <a:rPr lang="en-US" altLang="en-US"/>
              <a:t>Chemical injury</a:t>
            </a:r>
          </a:p>
          <a:p>
            <a:endParaRPr lang="en-US" altLang="en-US"/>
          </a:p>
          <a:p>
            <a:r>
              <a:rPr lang="en-US" altLang="en-US"/>
              <a:t>Inhalation injury</a:t>
            </a:r>
          </a:p>
          <a:p>
            <a:endParaRPr lang="en-US" altLang="en-US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235150D5-11E0-FDEE-4B4E-A8B684066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Additional Management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7D10E0C6-1AF0-2BC6-1C2E-EF60E8FCD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Standard studies performed during evaluation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Hematocrit/hemoglobin levels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Electrolyte levels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Blood urea nitrogen levels (BUN)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Urinalysis (UA)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Chest X-ray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Arterial blood gas (ABG) analysis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Carboxyhemoglobin levels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ECG with all electrical burns and pre-existing cardiac problems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Glucose levels (especially in pediatric patients)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DA047047-45B6-0004-5722-A5F132094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Preparing Patients for Transport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1961685-07B3-D11E-6FD7-4120F3CF5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Ensure: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Adequate airway patency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Adequate ventilation/oxygenation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Adequate circulatory support</a:t>
            </a:r>
          </a:p>
          <a:p>
            <a:pPr marL="1257300" lvl="2" indent="-285750" defTabSz="914400">
              <a:lnSpc>
                <a:spcPct val="90000"/>
              </a:lnSpc>
            </a:pPr>
            <a:r>
              <a:rPr lang="en-US" altLang="en-US" sz="2000"/>
              <a:t>Central venous access preferred</a:t>
            </a:r>
          </a:p>
          <a:p>
            <a:pPr marL="1257300" lvl="2" indent="-285750" defTabSz="914400">
              <a:lnSpc>
                <a:spcPct val="90000"/>
              </a:lnSpc>
            </a:pPr>
            <a:r>
              <a:rPr lang="en-US" altLang="en-US" sz="2000"/>
              <a:t>Initiation of fluid replacement</a:t>
            </a:r>
          </a:p>
          <a:p>
            <a:pPr marL="1257300" lvl="2" indent="-285750" defTabSz="914400">
              <a:lnSpc>
                <a:spcPct val="90000"/>
              </a:lnSpc>
            </a:pPr>
            <a:r>
              <a:rPr lang="en-US" altLang="en-US" sz="2000"/>
              <a:t>Foley catheter used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NG/OG tubes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Wounds covered with dry, sterile dressings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Analgesia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Tetanus prophylaxis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Protect against hypothermia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9EA3529-AD02-0688-9224-3DA28078A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Summary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BB8901BC-5B2B-C54A-E708-9D7CDA0AEB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/>
            <a:r>
              <a:rPr lang="en-US" altLang="en-US"/>
              <a:t>Appropriate initial care important to reduce morbidity and mortality</a:t>
            </a:r>
          </a:p>
          <a:p>
            <a:pPr marL="400050" indent="-400050" defTabSz="914400"/>
            <a:r>
              <a:rPr lang="en-US" altLang="en-US"/>
              <a:t>ABCs are paramount</a:t>
            </a:r>
          </a:p>
          <a:p>
            <a:pPr marL="400050" indent="-400050" defTabSz="914400"/>
            <a:r>
              <a:rPr lang="en-US" altLang="en-US"/>
              <a:t>Begin fluid resuscitation early</a:t>
            </a:r>
          </a:p>
          <a:p>
            <a:pPr marL="400050" indent="-400050" defTabSz="914400"/>
            <a:r>
              <a:rPr lang="en-US" altLang="en-US"/>
              <a:t>Important wound management</a:t>
            </a:r>
          </a:p>
          <a:p>
            <a:pPr marL="400050" indent="-400050" defTabSz="914400"/>
            <a:r>
              <a:rPr lang="en-US" altLang="en-US"/>
              <a:t>Keep patient warm</a:t>
            </a:r>
          </a:p>
          <a:p>
            <a:pPr marL="400050" indent="-400050" defTabSz="914400"/>
            <a:r>
              <a:rPr lang="en-US" altLang="en-US"/>
              <a:t>ABA transfer criteria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>
            <a:extLst>
              <a:ext uri="{FF2B5EF4-FFF2-40B4-BE49-F238E27FC236}">
                <a16:creationId xmlns:a16="http://schemas.microsoft.com/office/drawing/2014/main" id="{86E819D2-5A68-8107-9908-DBB446CB3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4755" name="Content Placeholder 2">
            <a:extLst>
              <a:ext uri="{FF2B5EF4-FFF2-40B4-BE49-F238E27FC236}">
                <a16:creationId xmlns:a16="http://schemas.microsoft.com/office/drawing/2014/main" id="{B4BB2E04-CFD1-3DE1-55C8-EAE8CF1294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0"/>
              <a:t>   </a:t>
            </a:r>
            <a:endParaRPr lang="en-US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AD4BC8B-9547-7F53-6766-0BAC72910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Skin Function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6195AA1-B413-C05E-4FB6-A6B86CCB1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 defTabSz="914400"/>
            <a:r>
              <a:rPr lang="en-US" altLang="en-US"/>
              <a:t>Protect from infection and injury</a:t>
            </a:r>
          </a:p>
          <a:p>
            <a:pPr marL="400050" indent="-400050" defTabSz="914400"/>
            <a:r>
              <a:rPr lang="en-US" altLang="en-US"/>
              <a:t>Prevent loss of body fluid</a:t>
            </a:r>
          </a:p>
          <a:p>
            <a:pPr marL="400050" indent="-400050" defTabSz="914400"/>
            <a:r>
              <a:rPr lang="en-US" altLang="en-US"/>
              <a:t>Regulate body temperature</a:t>
            </a:r>
          </a:p>
          <a:p>
            <a:pPr marL="400050" indent="-400050" defTabSz="914400"/>
            <a:r>
              <a:rPr lang="en-US" altLang="en-US"/>
              <a:t>Facilitate sensory contact with the environment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929923F8-AE0A-2D99-A0E4-49618CC67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50AE3B6C-8DEE-11F1-D553-00FD396C6E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503D6AB-F01A-B896-D906-24DBC016E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Thermal Burns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DAFD696-9D29-DBAC-43A4-FB2ABC841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defTabSz="914400">
              <a:buFontTx/>
              <a:buNone/>
            </a:pPr>
            <a:r>
              <a:rPr lang="en-US" altLang="en-US"/>
              <a:t>Extent of injury determined by amount of heat transferred to patient</a:t>
            </a:r>
          </a:p>
          <a:p>
            <a:pPr marL="857250" lvl="1" indent="-285750" defTabSz="914400"/>
            <a:r>
              <a:rPr lang="en-US" altLang="en-US"/>
              <a:t>Amount of heat transferred depends on:</a:t>
            </a:r>
          </a:p>
          <a:p>
            <a:pPr marL="1257300" lvl="2" indent="-285750" defTabSz="914400"/>
            <a:r>
              <a:rPr lang="en-US" altLang="en-US"/>
              <a:t>Temperature</a:t>
            </a:r>
          </a:p>
          <a:p>
            <a:pPr marL="1257300" lvl="2" indent="-285750" defTabSz="914400"/>
            <a:r>
              <a:rPr lang="en-US" altLang="en-US"/>
              <a:t>Duration</a:t>
            </a:r>
          </a:p>
          <a:p>
            <a:pPr marL="1257300" lvl="2" indent="-285750" defTabSz="914400"/>
            <a:r>
              <a:rPr lang="en-US" altLang="en-US"/>
              <a:t>Concentration of heat energy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9A464F8-F939-D17C-F545-B703635938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>
                <a:solidFill>
                  <a:schemeClr val="tx1"/>
                </a:solidFill>
              </a:rPr>
              <a:t>son’s Theory of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Thermal Wounds </a:t>
            </a:r>
            <a:r>
              <a:rPr lang="en-US" altLang="en-US" sz="1900">
                <a:solidFill>
                  <a:schemeClr val="tx1"/>
                </a:solidFill>
              </a:rPr>
              <a:t>(1 of 3)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E919B88-9043-027B-FEAC-56D112463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325813"/>
          </a:xfrm>
        </p:spPr>
        <p:txBody>
          <a:bodyPr/>
          <a:lstStyle/>
          <a:p>
            <a:pPr marL="400050" indent="-400050" defTabSz="914400"/>
            <a:r>
              <a:rPr lang="en-US" altLang="en-US" sz="2700"/>
              <a:t>Zone of coagulation</a:t>
            </a:r>
          </a:p>
          <a:p>
            <a:pPr marL="857250" lvl="1" indent="-285750" defTabSz="914400"/>
            <a:r>
              <a:rPr lang="en-US" altLang="en-US" sz="2300"/>
              <a:t>Skin nearest heat source suffers most serious injury</a:t>
            </a:r>
          </a:p>
          <a:p>
            <a:pPr marL="1257300" lvl="2" indent="-285750" defTabSz="914400"/>
            <a:r>
              <a:rPr lang="en-US" altLang="en-US" sz="2000"/>
              <a:t>Cell membranes rupture</a:t>
            </a:r>
          </a:p>
          <a:p>
            <a:pPr marL="1257300" lvl="2" indent="-285750" defTabSz="914400"/>
            <a:r>
              <a:rPr lang="en-US" altLang="en-US" sz="2000"/>
              <a:t>Coagulation occurs</a:t>
            </a:r>
          </a:p>
          <a:p>
            <a:pPr marL="1257300" lvl="2" indent="-285750" defTabSz="914400"/>
            <a:r>
              <a:rPr lang="en-US" altLang="en-US" sz="2000"/>
              <a:t>Proteins denature</a:t>
            </a:r>
          </a:p>
          <a:p>
            <a:pPr marL="857250" lvl="1" indent="-285750" defTabSz="914400"/>
            <a:r>
              <a:rPr lang="en-US" altLang="en-US" sz="2300"/>
              <a:t>If zone of coagulation </a:t>
            </a:r>
            <a:br>
              <a:rPr lang="en-US" altLang="en-US" sz="2300"/>
            </a:br>
            <a:r>
              <a:rPr lang="en-US" altLang="en-US" sz="2300"/>
              <a:t>penetrates the dermis, </a:t>
            </a:r>
            <a:br>
              <a:rPr lang="en-US" altLang="en-US" sz="2300"/>
            </a:br>
            <a:r>
              <a:rPr lang="en-US" altLang="en-US" sz="2300"/>
              <a:t>burn is considered </a:t>
            </a:r>
            <a:br>
              <a:rPr lang="en-US" altLang="en-US" sz="2300"/>
            </a:br>
            <a:r>
              <a:rPr lang="en-US" altLang="en-US" sz="2300"/>
              <a:t>third degree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6D82D4C1-CD10-54BB-401D-E2CE5FAB0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6061" r="2652" b="6061"/>
          <a:stretch>
            <a:fillRect/>
          </a:stretch>
        </p:blipFill>
        <p:spPr bwMode="auto">
          <a:xfrm>
            <a:off x="3962400" y="3108325"/>
            <a:ext cx="49530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026">
            <a:extLst>
              <a:ext uri="{FF2B5EF4-FFF2-40B4-BE49-F238E27FC236}">
                <a16:creationId xmlns:a16="http://schemas.microsoft.com/office/drawing/2014/main" id="{A7BFE2F6-1055-327A-8F77-6FAF8D610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defTabSz="895350">
              <a:spcBef>
                <a:spcPct val="20000"/>
              </a:spcBef>
              <a:buClr>
                <a:srgbClr val="FF9900"/>
              </a:buClr>
              <a:buSzPct val="100000"/>
              <a:buChar char="•"/>
              <a:defRPr sz="31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28663" indent="-277813" defTabSz="895350">
              <a:spcBef>
                <a:spcPct val="20000"/>
              </a:spcBef>
              <a:buClr>
                <a:srgbClr val="FF9900"/>
              </a:buClr>
              <a:buSzPct val="100000"/>
              <a:buChar char="–"/>
              <a:defRPr sz="27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20775" indent="-225425" defTabSz="895350">
              <a:spcBef>
                <a:spcPct val="20000"/>
              </a:spcBef>
              <a:buClr>
                <a:srgbClr val="FF9900"/>
              </a:buClr>
              <a:buSzPct val="10000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568450" indent="-223838" defTabSz="895350">
              <a:spcBef>
                <a:spcPct val="20000"/>
              </a:spcBef>
              <a:buClr>
                <a:srgbClr val="FF9900"/>
              </a:buClr>
              <a:buSzPct val="10000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16125" indent="-223838" defTabSz="895350">
              <a:spcBef>
                <a:spcPct val="20000"/>
              </a:spcBef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4733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305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3877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44925" indent="-223838" defTabSz="8953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0000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300">
                <a:solidFill>
                  <a:srgbClr val="FFFF00"/>
                </a:solidFill>
              </a:rPr>
              <a:t>Anatomy Of a Burn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0704ABC-53B1-871C-1053-59FDFF974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altLang="en-US"/>
              <a:t>Pathophysiology </a:t>
            </a:r>
            <a:r>
              <a:rPr lang="en-US" altLang="en-US" sz="1900"/>
              <a:t>(1 of 3)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B9E313F-D0A0-ACB2-B6C8-B4ED977A1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772400" cy="1939925"/>
          </a:xfrm>
        </p:spPr>
        <p:txBody>
          <a:bodyPr/>
          <a:lstStyle/>
          <a:p>
            <a:pPr marL="400050" indent="-400050" defTabSz="914400">
              <a:lnSpc>
                <a:spcPct val="90000"/>
              </a:lnSpc>
            </a:pPr>
            <a:r>
              <a:rPr lang="en-US" altLang="en-US" sz="2700"/>
              <a:t>Classified into four phases: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Emergent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Fluid-shift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Hypermetabolic</a:t>
            </a:r>
          </a:p>
          <a:p>
            <a:pPr marL="857250" lvl="1" indent="-285750" defTabSz="914400">
              <a:lnSpc>
                <a:spcPct val="90000"/>
              </a:lnSpc>
            </a:pPr>
            <a:r>
              <a:rPr lang="en-US" altLang="en-US" sz="2300"/>
              <a:t>Resolution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 Grafts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ace Graf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ace Graf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e Graft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e Graft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e Graft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e Graf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e Graf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e Graf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46323909</TotalTime>
  <Pages>13</Pages>
  <Words>996</Words>
  <Application>Microsoft Office PowerPoint</Application>
  <PresentationFormat>On-screen Show (4:3)</PresentationFormat>
  <Paragraphs>265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Arial Narrow</vt:lpstr>
      <vt:lpstr>Times New Roman</vt:lpstr>
      <vt:lpstr>Face Grafts</vt:lpstr>
      <vt:lpstr>How To Treat After the Heat: Initial Burn Care</vt:lpstr>
      <vt:lpstr>Burn Injury</vt:lpstr>
      <vt:lpstr>Summary</vt:lpstr>
      <vt:lpstr>Types of Burns</vt:lpstr>
      <vt:lpstr>Burn Effects</vt:lpstr>
      <vt:lpstr>Skin Function</vt:lpstr>
      <vt:lpstr>Thermal Burns</vt:lpstr>
      <vt:lpstr>son’s Theory of  Thermal Wounds (1 of 3)</vt:lpstr>
      <vt:lpstr>Pathophysiology (1 of 3)</vt:lpstr>
      <vt:lpstr>Pathophysiology (2 of 3)</vt:lpstr>
      <vt:lpstr>Pathophysiology (3 of 3)</vt:lpstr>
      <vt:lpstr>PowerPoint Presentation</vt:lpstr>
      <vt:lpstr>Initial Assessment</vt:lpstr>
      <vt:lpstr>Initial Intervention</vt:lpstr>
      <vt:lpstr>Airway</vt:lpstr>
      <vt:lpstr>PowerPoint Presentation</vt:lpstr>
      <vt:lpstr>PowerPoint Presentation</vt:lpstr>
      <vt:lpstr>PowerPoint Presentation</vt:lpstr>
      <vt:lpstr>PowerPoint Presentation</vt:lpstr>
      <vt:lpstr>Inhalation Injury Suspicion</vt:lpstr>
      <vt:lpstr>Breathing and Ventilation</vt:lpstr>
      <vt:lpstr>PowerPoint Presentation</vt:lpstr>
      <vt:lpstr>Circulation</vt:lpstr>
      <vt:lpstr>Major Burns</vt:lpstr>
      <vt:lpstr>Establish IV Access</vt:lpstr>
      <vt:lpstr>Fluids</vt:lpstr>
      <vt:lpstr>Fluids (Primary Survey)</vt:lpstr>
      <vt:lpstr>Fluids (First 24 hour estimation)</vt:lpstr>
      <vt:lpstr>Fluid Resuscitation</vt:lpstr>
      <vt:lpstr>Disability, Neurologic Deficit</vt:lpstr>
      <vt:lpstr>Examine/Exposure</vt:lpstr>
      <vt:lpstr>PowerPoint Presentation</vt:lpstr>
      <vt:lpstr>Escharotomy/Fasciotomy</vt:lpstr>
      <vt:lpstr>PowerPoint Presentation</vt:lpstr>
      <vt:lpstr>Burn Classification</vt:lpstr>
      <vt:lpstr>Superficial Burns (First Degree)</vt:lpstr>
      <vt:lpstr>Partial-Thickness Burns  (Second Degree)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Full-Thickness Burns  (Third Degree)</vt:lpstr>
      <vt:lpstr>PowerPoint Presentation</vt:lpstr>
      <vt:lpstr>PowerPoint Presentation</vt:lpstr>
      <vt:lpstr>Fourth-Degree Burns</vt:lpstr>
      <vt:lpstr>Pain Control</vt:lpstr>
      <vt:lpstr>Wound Care</vt:lpstr>
      <vt:lpstr>Wound Management</vt:lpstr>
      <vt:lpstr>PowerPoint Presentation</vt:lpstr>
      <vt:lpstr>PowerPoint Presentation</vt:lpstr>
      <vt:lpstr>PowerPoint Presentation</vt:lpstr>
      <vt:lpstr>American Burn Association Referral Criteria</vt:lpstr>
      <vt:lpstr>American Burn Association Referral Criteria</vt:lpstr>
      <vt:lpstr>American Burn Association Referral Criteria</vt:lpstr>
      <vt:lpstr>Additional Management</vt:lpstr>
      <vt:lpstr>Preparing Patients for Transport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Term Results of Whole Face Grafts</dc:title>
  <dc:subject/>
  <dc:creator>nicholas meyer</dc:creator>
  <cp:keywords/>
  <dc:description/>
  <cp:lastModifiedBy>Tom Thrash</cp:lastModifiedBy>
  <cp:revision>249</cp:revision>
  <cp:lastPrinted>1999-03-02T11:12:04Z</cp:lastPrinted>
  <dcterms:created xsi:type="dcterms:W3CDTF">1999-03-08T22:13:59Z</dcterms:created>
  <dcterms:modified xsi:type="dcterms:W3CDTF">2022-10-11T17:43:08Z</dcterms:modified>
</cp:coreProperties>
</file>