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785D-AE83-4CB2-8D14-348DBAFA4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83FFE-3995-40D1-91B1-F6819F392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1E6FE-BC3F-43CE-A4A7-CB529DE72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1E665-5309-43DD-A46C-EC11448E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779F-4DC0-4A15-AF5C-DB7BE80A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8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92F9-65D0-49FC-8293-DAE478C9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713F7-C4B3-4183-A0F4-D3EED786D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FCD13-1718-4E62-BA2D-C304ED80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2CA89-8DC0-4C5C-ABD8-C8B66859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5D30-0262-4272-8C69-A4E4BDBB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D9338-90D3-4916-AA10-51195AE2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C5755-0A24-4A85-9B5E-877A22525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8AED5-6A2C-4648-B254-BBD07C4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6952B-6EF1-4110-A1B7-C057DE05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BA39-9A58-43D8-944C-D9E733EE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E936-26D4-49EB-8DA4-9BDF7F92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A7E1D-68A9-400D-A35B-FEC4AE357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E8B3B-5443-450B-A26A-07421C77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9445E-B12B-4B52-BF52-A937F2E6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01A9-A462-4B02-AECE-CE0CB7F3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8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F7A47-B7B2-48E4-BF13-E2BB0336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1BB01-B14D-4DEF-A12F-5C1877956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5A007-A523-4FDF-AABF-039CB59F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560DE-1C08-41CE-8EE7-E721A634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48847-2FF9-40CE-934C-9E1B4287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C8FB-6A70-4841-8309-D20EE09F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2507-999B-4ED8-A914-1BCA47F91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A837A-B0CE-4FB9-AEE7-030C61EA6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04D8E-F560-4FFA-89D9-7A7A44AD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B85EF-0560-4DC7-9E8F-BE97754B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F66A2-293A-4AA9-B1E1-9FA25DD4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1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F2779-8DAA-4A60-AC0B-D5EB2996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03578-E855-4625-A9BD-09EE76DEC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A38E1-91A8-4146-B462-50E494FE5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26E9A-A7C8-4144-9D69-E259C6013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0E787-058F-4358-A3A8-2EF4AB82F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BC639-D083-4121-A05F-F277A68C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0A369-9197-4449-A7FB-E2E99246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55C6A-B451-4A4D-92D5-6D487B5C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4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00C6-467B-4268-B5EA-FAE16787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58083-A4C0-44C2-8B61-231BF00C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5D679-3AF6-4712-B299-3B294A81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7B14C-9DDD-4816-8067-3E8C9574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9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55C42-313A-4E6F-B83E-E06FA5C2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E5C49-349F-4449-988B-EF677854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D175B-A479-4E9D-988E-5E786B62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1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109B-DC27-484E-B5C3-2C95EC3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B839A-3152-43B1-832C-A27E488C2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194F-AA6E-4788-AC06-2DA529D0A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86731-7A0B-48D6-B535-B3AB859A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75CF0-8E2D-40FC-8902-248A8BCA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BC672-D84E-48B6-A957-1899ADAC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2F2A-2A9F-4B8D-861E-37768818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9D424-B782-4BBB-B15F-9F15C2AF0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FC0EF-BD97-41FE-8CC2-B2BEC184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B986F-E8E1-485F-A7BC-300C6EFE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0494D-5BDE-4242-B03C-4269E25A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9766C-4F39-45EB-9043-75E0039F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BD5042-8812-4DBA-BDFD-254B83CB9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524D6-C365-47F2-84B5-E2ACE46F3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F4AA-50DF-4C81-BCC4-A09D9E1FA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2409-5FE4-4DE7-B700-6968EBACE7C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83640-56C9-4149-8BC7-ACAE32391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36542-6B6B-4895-8B76-18A2E1568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18FD-6CCA-4C42-BB34-1EF6C417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0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189F5-C329-4710-948A-09D8835B7CAA}"/>
              </a:ext>
            </a:extLst>
          </p:cNvPr>
          <p:cNvSpPr/>
          <p:nvPr/>
        </p:nvSpPr>
        <p:spPr>
          <a:xfrm>
            <a:off x="2097741" y="5586294"/>
            <a:ext cx="10094259" cy="12717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AGITATION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  <a:p>
            <a:pPr lvl="8"/>
            <a:r>
              <a:rPr lang="en-US" dirty="0">
                <a:solidFill>
                  <a:schemeClr val="tx1"/>
                </a:solidFill>
              </a:rPr>
              <a:t>       IM           4 – 6 mg/kg</a:t>
            </a:r>
          </a:p>
          <a:p>
            <a:pPr lvl="8"/>
            <a:r>
              <a:rPr lang="en-US" dirty="0">
                <a:solidFill>
                  <a:schemeClr val="tx1"/>
                </a:solidFill>
              </a:rPr>
              <a:t>     IV/IO         1 – 2 mg/kg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51304D-DA0A-4AFD-82BD-A3714201ED5B}"/>
              </a:ext>
            </a:extLst>
          </p:cNvPr>
          <p:cNvSpPr/>
          <p:nvPr/>
        </p:nvSpPr>
        <p:spPr>
          <a:xfrm>
            <a:off x="3665284" y="4306904"/>
            <a:ext cx="8526715" cy="127170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INDUCTION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   IM           2 – 4 mg/kg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IV/IO        1 – 2 mg/kg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5BE30-EDE2-468D-913A-34BF3FCFE6AF}"/>
              </a:ext>
            </a:extLst>
          </p:cNvPr>
          <p:cNvSpPr/>
          <p:nvPr/>
        </p:nvSpPr>
        <p:spPr>
          <a:xfrm>
            <a:off x="5086830" y="3027514"/>
            <a:ext cx="7105170" cy="12717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PROCEDURAL SEDATION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            1 – 2 mg/kg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IM           1 – 4 mg/kg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IV/IO       0.2 – 1 mg/kg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047A8-534F-4180-8884-9F442E619885}"/>
              </a:ext>
            </a:extLst>
          </p:cNvPr>
          <p:cNvSpPr/>
          <p:nvPr/>
        </p:nvSpPr>
        <p:spPr>
          <a:xfrm>
            <a:off x="6623636" y="1748124"/>
            <a:ext cx="5568363" cy="12717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8CF6AB9-9DC7-4BCF-964B-D580DD32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03" y="104039"/>
            <a:ext cx="10515600" cy="1325563"/>
          </a:xfrm>
        </p:spPr>
        <p:txBody>
          <a:bodyPr/>
          <a:lstStyle/>
          <a:p>
            <a:r>
              <a:rPr lang="en-US" sz="7200" b="1" dirty="0">
                <a:solidFill>
                  <a:schemeClr val="accent2">
                    <a:lumMod val="75000"/>
                  </a:schemeClr>
                </a:solidFill>
                <a:latin typeface="Chiller" panose="04020404031007020602" pitchFamily="82" charset="0"/>
              </a:rPr>
              <a:t>KETAMINE</a:t>
            </a:r>
            <a:r>
              <a:rPr lang="en-US" dirty="0"/>
              <a:t> </a:t>
            </a:r>
            <a:r>
              <a:rPr lang="en-US" sz="2400" dirty="0"/>
              <a:t>Prehospital Use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B2F40-0F3D-4DCD-8CC0-D434845AB194}"/>
              </a:ext>
            </a:extLst>
          </p:cNvPr>
          <p:cNvSpPr txBox="1"/>
          <p:nvPr/>
        </p:nvSpPr>
        <p:spPr>
          <a:xfrm>
            <a:off x="407893" y="1106690"/>
            <a:ext cx="9842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Condensed" panose="020B0606020104020203" pitchFamily="34" charset="0"/>
              </a:rPr>
              <a:t>MECHANISM: NMDA receptor antagonist useful in the prehospital setting for pain control, sedation, induction, and severe agitation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AB9E74-A148-49BB-915C-2843BB904EB2}"/>
              </a:ext>
            </a:extLst>
          </p:cNvPr>
          <p:cNvSpPr txBox="1"/>
          <p:nvPr/>
        </p:nvSpPr>
        <p:spPr>
          <a:xfrm>
            <a:off x="7448388" y="1884098"/>
            <a:ext cx="3918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ANALGESIA</a:t>
            </a:r>
            <a:r>
              <a:rPr lang="en-US" dirty="0"/>
              <a:t>   </a:t>
            </a:r>
          </a:p>
          <a:p>
            <a:pPr algn="ctr"/>
            <a:r>
              <a:rPr lang="en-US" dirty="0"/>
              <a:t>     IN         0.5 – 1 mg/kg</a:t>
            </a:r>
          </a:p>
          <a:p>
            <a:pPr algn="ctr"/>
            <a:r>
              <a:rPr lang="en-US" dirty="0"/>
              <a:t>    IM         0.5 – 4 mg/kg</a:t>
            </a:r>
          </a:p>
          <a:p>
            <a:pPr algn="ctr"/>
            <a:r>
              <a:rPr lang="en-US" dirty="0"/>
              <a:t>IV/IO         0.1 – 1 mg/kg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1FEA0F-2BDB-4D87-955A-5B0FAC8D0835}"/>
              </a:ext>
            </a:extLst>
          </p:cNvPr>
          <p:cNvSpPr txBox="1"/>
          <p:nvPr/>
        </p:nvSpPr>
        <p:spPr>
          <a:xfrm>
            <a:off x="227960" y="1688990"/>
            <a:ext cx="4917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Benefits: </a:t>
            </a:r>
          </a:p>
          <a:p>
            <a:r>
              <a:rPr lang="en-US" sz="1600" dirty="0"/>
              <a:t>-Potent agent for analgesia, sedation, amnesia</a:t>
            </a:r>
          </a:p>
          <a:p>
            <a:r>
              <a:rPr lang="en-US" sz="1600" dirty="0"/>
              <a:t>-Preserves respiratory drive and airway reflexes</a:t>
            </a:r>
          </a:p>
          <a:p>
            <a:r>
              <a:rPr lang="en-US" sz="1600" dirty="0"/>
              <a:t>-Hemodynamically neutral agent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394B2F-33AA-4213-B773-2AB62072E52B}"/>
              </a:ext>
            </a:extLst>
          </p:cNvPr>
          <p:cNvSpPr/>
          <p:nvPr/>
        </p:nvSpPr>
        <p:spPr>
          <a:xfrm>
            <a:off x="227960" y="291981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Rare Adverse Effects: </a:t>
            </a:r>
          </a:p>
          <a:p>
            <a:r>
              <a:rPr lang="en-US" sz="1600" dirty="0"/>
              <a:t>-Respiratory depression</a:t>
            </a:r>
          </a:p>
          <a:p>
            <a:r>
              <a:rPr lang="en-US" sz="1600" dirty="0"/>
              <a:t>-Laryngospasm</a:t>
            </a:r>
          </a:p>
          <a:p>
            <a:r>
              <a:rPr lang="en-US" sz="1600" dirty="0"/>
              <a:t>-Hypersalivation</a:t>
            </a:r>
          </a:p>
          <a:p>
            <a:r>
              <a:rPr lang="en-US" sz="1600" dirty="0"/>
              <a:t>-Vomiting</a:t>
            </a:r>
          </a:p>
          <a:p>
            <a:r>
              <a:rPr lang="en-US" sz="1600" dirty="0"/>
              <a:t>-Emergence reaction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5F13F3-D1C2-4DA6-A49F-E67128174F8A}"/>
              </a:ext>
            </a:extLst>
          </p:cNvPr>
          <p:cNvSpPr/>
          <p:nvPr/>
        </p:nvSpPr>
        <p:spPr>
          <a:xfrm>
            <a:off x="227960" y="474549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Treat emergence reaction with </a:t>
            </a: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benzodiazepines!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B6C8FC-0570-4BDE-BC2F-FF364E18D712}"/>
              </a:ext>
            </a:extLst>
          </p:cNvPr>
          <p:cNvSpPr/>
          <p:nvPr/>
        </p:nvSpPr>
        <p:spPr>
          <a:xfrm>
            <a:off x="7802633" y="1445244"/>
            <a:ext cx="321036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Route and dosing table by indication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D6A6C1-550A-4F1E-AB93-E4529808C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855" y="140039"/>
            <a:ext cx="3445240" cy="1153755"/>
          </a:xfrm>
          <a:prstGeom prst="rect">
            <a:avLst/>
          </a:prstGeom>
        </p:spPr>
      </p:pic>
      <p:sp>
        <p:nvSpPr>
          <p:cNvPr id="19" name="Lightning Bolt 18">
            <a:extLst>
              <a:ext uri="{FF2B5EF4-FFF2-40B4-BE49-F238E27FC236}">
                <a16:creationId xmlns:a16="http://schemas.microsoft.com/office/drawing/2014/main" id="{55AAD85B-8496-47CD-BCCB-8A88F7450986}"/>
              </a:ext>
            </a:extLst>
          </p:cNvPr>
          <p:cNvSpPr/>
          <p:nvPr/>
        </p:nvSpPr>
        <p:spPr>
          <a:xfrm>
            <a:off x="407893" y="5586294"/>
            <a:ext cx="1067441" cy="1029659"/>
          </a:xfrm>
          <a:prstGeom prst="lightningBol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18314B-27D1-4FF2-B873-B48B27083C63}"/>
              </a:ext>
            </a:extLst>
          </p:cNvPr>
          <p:cNvSpPr/>
          <p:nvPr/>
        </p:nvSpPr>
        <p:spPr>
          <a:xfrm rot="20628018">
            <a:off x="21145" y="47427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Safe in:</a:t>
            </a:r>
          </a:p>
          <a:p>
            <a:r>
              <a:rPr lang="en-US" dirty="0"/>
              <a:t>-Children &gt; 3 months</a:t>
            </a:r>
          </a:p>
          <a:p>
            <a:r>
              <a:rPr lang="en-US" dirty="0"/>
              <a:t>-Head injury</a:t>
            </a:r>
          </a:p>
          <a:p>
            <a:r>
              <a:rPr lang="en-US" dirty="0"/>
              <a:t>-Eye injuries</a:t>
            </a:r>
          </a:p>
        </p:txBody>
      </p:sp>
    </p:spTree>
    <p:extLst>
      <p:ext uri="{BB962C8B-B14F-4D97-AF65-F5344CB8AC3E}">
        <p14:creationId xmlns:p14="http://schemas.microsoft.com/office/powerpoint/2010/main" val="118729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480A-1AC6-4770-AD0C-C83DFC45E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970"/>
            <a:ext cx="10515600" cy="1325563"/>
          </a:xfrm>
        </p:spPr>
        <p:txBody>
          <a:bodyPr/>
          <a:lstStyle/>
          <a:p>
            <a:pPr algn="ctr"/>
            <a:r>
              <a:rPr lang="en-US" sz="3200" b="1" dirty="0"/>
              <a:t>Keys to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Stencil" panose="040409050D0802020404" pitchFamily="82" charset="0"/>
              </a:rPr>
              <a:t>Success </a:t>
            </a:r>
            <a:r>
              <a:rPr lang="en-US" sz="3200" b="1" dirty="0"/>
              <a:t>with 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Chiller" panose="04020404031007020602" pitchFamily="82" charset="0"/>
              </a:rPr>
              <a:t>Ketamine</a:t>
            </a:r>
            <a:r>
              <a:rPr lang="en-US" dirty="0"/>
              <a:t> </a:t>
            </a:r>
            <a:r>
              <a:rPr lang="en-US" sz="3200" b="1" dirty="0"/>
              <a:t>Administration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6899D-14F8-4C92-93A2-D5928AB55049}"/>
              </a:ext>
            </a:extLst>
          </p:cNvPr>
          <p:cNvSpPr txBox="1"/>
          <p:nvPr/>
        </p:nvSpPr>
        <p:spPr>
          <a:xfrm>
            <a:off x="293697" y="1669235"/>
            <a:ext cx="615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approach the “K hole” at 1-1.5 mg/kg IV or 3-4 mg/kg IM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1A60BC-8E76-4A13-9DA5-CAB05D41F556}"/>
              </a:ext>
            </a:extLst>
          </p:cNvPr>
          <p:cNvSpPr/>
          <p:nvPr/>
        </p:nvSpPr>
        <p:spPr>
          <a:xfrm>
            <a:off x="1006987" y="2501025"/>
            <a:ext cx="544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Slow IV push over 1 minute decreases the risk of apnea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79A53C-700D-4B86-BB6C-18C16CDB01E0}"/>
              </a:ext>
            </a:extLst>
          </p:cNvPr>
          <p:cNvSpPr/>
          <p:nvPr/>
        </p:nvSpPr>
        <p:spPr>
          <a:xfrm>
            <a:off x="2974919" y="4220575"/>
            <a:ext cx="8657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Incidence of emergence reaction can be decreased by keeping noise and light levels down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45DBB-49F3-436A-BDAF-7532519AFC8B}"/>
              </a:ext>
            </a:extLst>
          </p:cNvPr>
          <p:cNvSpPr/>
          <p:nvPr/>
        </p:nvSpPr>
        <p:spPr>
          <a:xfrm>
            <a:off x="2049135" y="3386818"/>
            <a:ext cx="7424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Ketamine IM onset of action can be 3-5 minutes! </a:t>
            </a:r>
            <a:r>
              <a:rPr lang="en-US" sz="1200" dirty="0">
                <a:solidFill>
                  <a:srgbClr val="FF0000"/>
                </a:solidFill>
              </a:rPr>
              <a:t>Give it a chance to work before re-dosing</a:t>
            </a:r>
          </a:p>
        </p:txBody>
      </p:sp>
      <p:pic>
        <p:nvPicPr>
          <p:cNvPr id="1026" name="Picture 2" descr="SSH Key Management">
            <a:extLst>
              <a:ext uri="{FF2B5EF4-FFF2-40B4-BE49-F238E27FC236}">
                <a16:creationId xmlns:a16="http://schemas.microsoft.com/office/drawing/2014/main" id="{8DD3EB8D-2343-4065-9927-09D2E689E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08" y="4304491"/>
            <a:ext cx="2368104" cy="22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3AC0D1-1DCA-48C1-B417-3F026C6F060A}"/>
              </a:ext>
            </a:extLst>
          </p:cNvPr>
          <p:cNvSpPr/>
          <p:nvPr/>
        </p:nvSpPr>
        <p:spPr>
          <a:xfrm>
            <a:off x="3917674" y="5122224"/>
            <a:ext cx="6771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Absolute contraindications include age &lt; 3 months and schizophrenia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9E48EE-90D1-42ED-B003-631055361F35}"/>
              </a:ext>
            </a:extLst>
          </p:cNvPr>
          <p:cNvSpPr/>
          <p:nvPr/>
        </p:nvSpPr>
        <p:spPr>
          <a:xfrm>
            <a:off x="5536289" y="602387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 prepared to manage the airway and ALWAYS monitor vitals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359ED3-DD0F-4977-9F18-833FDA5BB491}"/>
              </a:ext>
            </a:extLst>
          </p:cNvPr>
          <p:cNvSpPr txBox="1"/>
          <p:nvPr/>
        </p:nvSpPr>
        <p:spPr>
          <a:xfrm>
            <a:off x="293697" y="6577871"/>
            <a:ext cx="11609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Disclaimer: The information contained on this card is to serve as an evidence-based guide and should not supersede local EMS medical direction or clinical judgement. </a:t>
            </a:r>
          </a:p>
        </p:txBody>
      </p:sp>
    </p:spTree>
    <p:extLst>
      <p:ext uri="{BB962C8B-B14F-4D97-AF65-F5344CB8AC3E}">
        <p14:creationId xmlns:p14="http://schemas.microsoft.com/office/powerpoint/2010/main" val="31854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291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Chiller</vt:lpstr>
      <vt:lpstr>Stencil</vt:lpstr>
      <vt:lpstr>Tw Cen MT Condensed</vt:lpstr>
      <vt:lpstr>Office Theme</vt:lpstr>
      <vt:lpstr>KETAMINE Prehospital Use </vt:lpstr>
      <vt:lpstr>Keys to Success with Ketamine 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KETAMINE Prehospital</dc:title>
  <dc:creator>Scott Kunkel</dc:creator>
  <cp:lastModifiedBy>Tom Thrash</cp:lastModifiedBy>
  <cp:revision>23</cp:revision>
  <dcterms:created xsi:type="dcterms:W3CDTF">2020-07-29T21:23:45Z</dcterms:created>
  <dcterms:modified xsi:type="dcterms:W3CDTF">2021-12-10T17:36:39Z</dcterms:modified>
</cp:coreProperties>
</file>