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4" r:id="rId1"/>
  </p:sldMasterIdLst>
  <p:notesMasterIdLst>
    <p:notesMasterId r:id="rId33"/>
  </p:notesMasterIdLst>
  <p:handoutMasterIdLst>
    <p:handoutMasterId r:id="rId34"/>
  </p:handoutMasterIdLst>
  <p:sldIdLst>
    <p:sldId id="271" r:id="rId2"/>
    <p:sldId id="288" r:id="rId3"/>
    <p:sldId id="266" r:id="rId4"/>
    <p:sldId id="272" r:id="rId5"/>
    <p:sldId id="273" r:id="rId6"/>
    <p:sldId id="274" r:id="rId7"/>
    <p:sldId id="275" r:id="rId8"/>
    <p:sldId id="277" r:id="rId9"/>
    <p:sldId id="278" r:id="rId10"/>
    <p:sldId id="431" r:id="rId11"/>
    <p:sldId id="432" r:id="rId12"/>
    <p:sldId id="433" r:id="rId13"/>
    <p:sldId id="439" r:id="rId14"/>
    <p:sldId id="443" r:id="rId15"/>
    <p:sldId id="283" r:id="rId16"/>
    <p:sldId id="324" r:id="rId17"/>
    <p:sldId id="284" r:id="rId18"/>
    <p:sldId id="269" r:id="rId19"/>
    <p:sldId id="447" r:id="rId20"/>
    <p:sldId id="448" r:id="rId21"/>
    <p:sldId id="449" r:id="rId22"/>
    <p:sldId id="450" r:id="rId23"/>
    <p:sldId id="451" r:id="rId24"/>
    <p:sldId id="452" r:id="rId25"/>
    <p:sldId id="453" r:id="rId26"/>
    <p:sldId id="454" r:id="rId27"/>
    <p:sldId id="455" r:id="rId28"/>
    <p:sldId id="456" r:id="rId29"/>
    <p:sldId id="457" r:id="rId30"/>
    <p:sldId id="458" r:id="rId31"/>
    <p:sldId id="459" r:id="rId3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4C"/>
    <a:srgbClr val="787B7D"/>
    <a:srgbClr val="004C54"/>
    <a:srgbClr val="006F66"/>
    <a:srgbClr val="ACD8D1"/>
    <a:srgbClr val="E9F3D0"/>
    <a:srgbClr val="0E233C"/>
    <a:srgbClr val="7F7E7F"/>
    <a:srgbClr val="888B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42" autoAdjust="0"/>
    <p:restoredTop sz="92792" autoAdjust="0"/>
  </p:normalViewPr>
  <p:slideViewPr>
    <p:cSldViewPr snapToGrid="0" snapToObjects="1" showGuides="1">
      <p:cViewPr varScale="1">
        <p:scale>
          <a:sx n="97" d="100"/>
          <a:sy n="97" d="100"/>
        </p:scale>
        <p:origin x="821" y="72"/>
      </p:cViewPr>
      <p:guideLst>
        <p:guide orient="horz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16" d="100"/>
          <a:sy n="116" d="100"/>
        </p:scale>
        <p:origin x="483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2C471-149D-9646-9BFA-995120E44043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FE02C-9155-9A44-8D76-3799A5642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8053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A52A9F-56CA-1149-BC8E-25C718DB4C14}" type="datetimeFigureOut">
              <a:t>10/10/2022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BA0A52-A99B-D345-93D6-FC415754089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356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B86C2EC-DECD-47E1-9639-92769964152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1147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29EA879-9E41-49F8-B1BD-7759EC0D8E8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5987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28D3789-9EF2-4D7C-8FFF-3A07260E6AD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2046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C11CCA0-7DFB-403D-A1BF-C5784B7C811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7960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428A5CE-AD9E-4F40-AA59-94A6CBFB721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1200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2E76495-0748-40B7-9113-D2FED70660E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2402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2E76495-0748-40B7-9113-D2FED70660E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2542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DCF4DEE-2841-437A-B967-DFFF2FCE99B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3681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D62E864-E11D-429F-A37D-5D868B8FE50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204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D62E864-E11D-429F-A37D-5D868B8FE50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0706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D62E864-E11D-429F-A37D-5D868B8FE50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69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4E80731-8990-4B88-8D1C-FC299CE844C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750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D62E864-E11D-429F-A37D-5D868B8FE50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690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D62E864-E11D-429F-A37D-5D868B8FE50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1001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D62E864-E11D-429F-A37D-5D868B8FE50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1488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D62E864-E11D-429F-A37D-5D868B8FE50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2589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D62E864-E11D-429F-A37D-5D868B8FE50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2890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D62E864-E11D-429F-A37D-5D868B8FE50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4632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D62E864-E11D-429F-A37D-5D868B8FE50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9040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D62E864-E11D-429F-A37D-5D868B8FE509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5202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D62E864-E11D-429F-A37D-5D868B8FE509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7332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D62E864-E11D-429F-A37D-5D868B8FE509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756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987DD7-6ED2-49D2-9189-F037BB39E8C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147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97D9D15-A6EB-4A40-8748-E77CC78B78E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39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A428170-FE2A-47A4-B7E9-7020FD01C55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338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7AF65E-B690-4A07-9E4B-06A50C46224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488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7C52BFD-4EA0-4B0C-BE41-96970F12DF7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5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BF813BA-C11A-44C0-839E-370B4ED9756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0334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F339842-1FB1-4E4C-9310-53627E0241E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488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B1D21AE4-1B88-AC4A-9D7C-28C6F76E6934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rgbClr val="ACD8D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" y="0"/>
            <a:ext cx="9143999" cy="5143500"/>
          </a:xfrm>
          <a:prstGeom prst="rect">
            <a:avLst/>
          </a:prstGeom>
          <a:gradFill flip="none" rotWithShape="1">
            <a:gsLst>
              <a:gs pos="0">
                <a:srgbClr val="0E233C">
                  <a:alpha val="86000"/>
                </a:srgbClr>
              </a:gs>
              <a:gs pos="100000">
                <a:srgbClr val="0E233C">
                  <a:alpha val="8000"/>
                </a:srgb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0854081-5D23-AE4A-985C-9599D20A044C}"/>
              </a:ext>
            </a:extLst>
          </p:cNvPr>
          <p:cNvGrpSpPr/>
          <p:nvPr userDrawn="1"/>
        </p:nvGrpSpPr>
        <p:grpSpPr>
          <a:xfrm>
            <a:off x="6389352" y="3940397"/>
            <a:ext cx="2867350" cy="1231239"/>
            <a:chOff x="6389352" y="3940397"/>
            <a:chExt cx="2867350" cy="1231239"/>
          </a:xfrm>
        </p:grpSpPr>
        <p:pic>
          <p:nvPicPr>
            <p:cNvPr id="17" name="Picture 16" descr="MCW_Logo.ai">
              <a:extLst>
                <a:ext uri="{FF2B5EF4-FFF2-40B4-BE49-F238E27FC236}">
                  <a16:creationId xmlns:a16="http://schemas.microsoft.com/office/drawing/2014/main" id="{94627DBF-5F1B-0140-8053-C95BA9DFEA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9697"/>
            <a:stretch/>
          </p:blipFill>
          <p:spPr>
            <a:xfrm>
              <a:off x="6389352" y="4174691"/>
              <a:ext cx="1457650" cy="762650"/>
            </a:xfrm>
            <a:prstGeom prst="rect">
              <a:avLst/>
            </a:prstGeom>
          </p:spPr>
        </p:pic>
        <p:pic>
          <p:nvPicPr>
            <p:cNvPr id="18" name="Picture 17" descr="MCW_Logo_Green_Tag_box.ai">
              <a:extLst>
                <a:ext uri="{FF2B5EF4-FFF2-40B4-BE49-F238E27FC236}">
                  <a16:creationId xmlns:a16="http://schemas.microsoft.com/office/drawing/2014/main" id="{2D9838C6-48C4-0D40-9193-83E71641F4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7840"/>
            <a:stretch/>
          </p:blipFill>
          <p:spPr>
            <a:xfrm>
              <a:off x="7847002" y="3940397"/>
              <a:ext cx="1409700" cy="1231239"/>
            </a:xfrm>
            <a:prstGeom prst="rect">
              <a:avLst/>
            </a:prstGeom>
          </p:spPr>
        </p:pic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48227FE0-F566-B44F-A979-4003A10E6A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4790" y="2430711"/>
            <a:ext cx="8229600" cy="41280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TITLE OF PRESENTATION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3587D41-D2CC-0F45-AC3B-07D5FBF0433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4790" y="2918718"/>
            <a:ext cx="8229600" cy="18092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50000"/>
              </a:lnSpc>
              <a:buFontTx/>
              <a:buNone/>
              <a:defRPr sz="1500" b="0" i="1" baseline="0">
                <a:solidFill>
                  <a:schemeClr val="bg1"/>
                </a:solidFill>
                <a:latin typeface="Franklin Gothic Book"/>
              </a:defRPr>
            </a:lvl1pPr>
            <a:lvl2pPr marL="457200" indent="0">
              <a:lnSpc>
                <a:spcPct val="100000"/>
              </a:lnSpc>
              <a:buFontTx/>
              <a:buNone/>
              <a:defRPr sz="1500" b="0" i="1">
                <a:solidFill>
                  <a:schemeClr val="bg1"/>
                </a:solidFill>
                <a:latin typeface="Franklin Gothic Book"/>
              </a:defRPr>
            </a:lvl2pPr>
            <a:lvl3pPr marL="914400" indent="0">
              <a:lnSpc>
                <a:spcPct val="100000"/>
              </a:lnSpc>
              <a:buFontTx/>
              <a:buNone/>
              <a:defRPr sz="1500" b="0" i="1">
                <a:solidFill>
                  <a:schemeClr val="bg1"/>
                </a:solidFill>
                <a:latin typeface="Franklin Gothic Book"/>
              </a:defRPr>
            </a:lvl3pPr>
            <a:lvl4pPr marL="1371600" indent="0">
              <a:lnSpc>
                <a:spcPct val="100000"/>
              </a:lnSpc>
              <a:buFontTx/>
              <a:buNone/>
              <a:defRPr sz="1500" b="0" i="1">
                <a:solidFill>
                  <a:schemeClr val="bg1"/>
                </a:solidFill>
                <a:latin typeface="Franklin Gothic Book"/>
              </a:defRPr>
            </a:lvl4pPr>
            <a:lvl5pPr marL="1828800" indent="0">
              <a:lnSpc>
                <a:spcPct val="100000"/>
              </a:lnSpc>
              <a:buFontTx/>
              <a:buNone/>
              <a:defRPr sz="1500" b="0" i="1">
                <a:solidFill>
                  <a:schemeClr val="bg1"/>
                </a:solidFill>
                <a:latin typeface="Franklin Gothic Book"/>
              </a:defRPr>
            </a:lvl5pPr>
          </a:lstStyle>
          <a:p>
            <a:pPr lvl="0"/>
            <a:r>
              <a:rPr lang="en-US" dirty="0"/>
              <a:t>Event for Presentation, Name of Presenter</a:t>
            </a:r>
          </a:p>
          <a:p>
            <a:pPr lvl="0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A7EC5AB-DC60-3644-A948-0FB630BB2005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31311" y="3130528"/>
            <a:ext cx="8229600" cy="18092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50000"/>
              </a:lnSpc>
              <a:buFontTx/>
              <a:buNone/>
              <a:defRPr sz="1100" b="0" i="0" baseline="0">
                <a:solidFill>
                  <a:schemeClr val="bg1"/>
                </a:solidFill>
                <a:latin typeface="Franklin Gothic Book"/>
              </a:defRPr>
            </a:lvl1pPr>
            <a:lvl2pPr marL="457200" indent="0">
              <a:lnSpc>
                <a:spcPct val="100000"/>
              </a:lnSpc>
              <a:buFontTx/>
              <a:buNone/>
              <a:defRPr sz="1500" b="0" i="1">
                <a:solidFill>
                  <a:schemeClr val="bg1"/>
                </a:solidFill>
                <a:latin typeface="Franklin Gothic Book"/>
              </a:defRPr>
            </a:lvl2pPr>
            <a:lvl3pPr marL="914400" indent="0">
              <a:lnSpc>
                <a:spcPct val="100000"/>
              </a:lnSpc>
              <a:buFontTx/>
              <a:buNone/>
              <a:defRPr sz="1500" b="0" i="1">
                <a:solidFill>
                  <a:schemeClr val="bg1"/>
                </a:solidFill>
                <a:latin typeface="Franklin Gothic Book"/>
              </a:defRPr>
            </a:lvl3pPr>
            <a:lvl4pPr marL="1371600" indent="0">
              <a:lnSpc>
                <a:spcPct val="100000"/>
              </a:lnSpc>
              <a:buFontTx/>
              <a:buNone/>
              <a:defRPr sz="1500" b="0" i="1">
                <a:solidFill>
                  <a:schemeClr val="bg1"/>
                </a:solidFill>
                <a:latin typeface="Franklin Gothic Book"/>
              </a:defRPr>
            </a:lvl4pPr>
            <a:lvl5pPr marL="1828800" indent="0">
              <a:lnSpc>
                <a:spcPct val="100000"/>
              </a:lnSpc>
              <a:buFontTx/>
              <a:buNone/>
              <a:defRPr sz="1500" b="0" i="1">
                <a:solidFill>
                  <a:schemeClr val="bg1"/>
                </a:solidFill>
                <a:latin typeface="Franklin Gothic Book"/>
              </a:defRPr>
            </a:lvl5pPr>
          </a:lstStyle>
          <a:p>
            <a:pPr lvl="0"/>
            <a:r>
              <a:rPr lang="en-US" dirty="0"/>
              <a:t>January 1, 2017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D35C598-CD71-6E4B-ABC5-66382A98CB4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rgbClr val="ACD8D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80FC72-E4D3-E34F-BC24-86CD5D95918A}"/>
              </a:ext>
            </a:extLst>
          </p:cNvPr>
          <p:cNvSpPr/>
          <p:nvPr userDrawn="1"/>
        </p:nvSpPr>
        <p:spPr>
          <a:xfrm>
            <a:off x="1" y="0"/>
            <a:ext cx="9143999" cy="5143500"/>
          </a:xfrm>
          <a:prstGeom prst="rect">
            <a:avLst/>
          </a:prstGeom>
          <a:gradFill flip="none" rotWithShape="1">
            <a:gsLst>
              <a:gs pos="0">
                <a:srgbClr val="0E233C">
                  <a:alpha val="86000"/>
                </a:srgbClr>
              </a:gs>
              <a:gs pos="100000">
                <a:srgbClr val="0E233C">
                  <a:alpha val="8000"/>
                </a:srgb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257305" y="1016000"/>
            <a:ext cx="0" cy="30861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427776" y="2195252"/>
            <a:ext cx="7716224" cy="75299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DIVIDER PAGE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id="{91DBE088-712C-EF4A-9EE0-E04C99C623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39656" y="4699169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32446-EE4E-A04C-B16A-5398FB2B41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A0B529-F3E1-1646-9BE7-04D9219DFD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7055" y="160059"/>
            <a:ext cx="8341501" cy="6007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</a:lstStyle>
          <a:p>
            <a:pPr lvl="0"/>
            <a:r>
              <a:rPr lang="en-US" dirty="0"/>
              <a:t>HEADLINE COPY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550905BC-0437-7545-B07B-EB39B47E4E5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1234" y="998538"/>
            <a:ext cx="8341282" cy="3252375"/>
          </a:xfrm>
          <a:prstGeom prst="rect">
            <a:avLst/>
          </a:prstGeom>
        </p:spPr>
        <p:txBody>
          <a:bodyPr/>
          <a:lstStyle>
            <a:lvl1pPr marL="173038" indent="-173038">
              <a:tabLst/>
              <a:defRPr sz="2000">
                <a:solidFill>
                  <a:schemeClr val="tx2"/>
                </a:solidFill>
              </a:defRPr>
            </a:lvl1pPr>
            <a:lvl2pPr marL="346075" indent="-173038">
              <a:buFont typeface="AppleSymbols" panose="02000000000000000000" pitchFamily="2" charset="-79"/>
              <a:buChar char="⎼"/>
              <a:tabLst/>
              <a:defRPr sz="1600">
                <a:solidFill>
                  <a:schemeClr val="tx2"/>
                </a:solidFill>
              </a:defRPr>
            </a:lvl2pPr>
            <a:lvl3pPr marL="685800" indent="-166688">
              <a:buFont typeface="Courier New" panose="02070309020205020404" pitchFamily="49" charset="0"/>
              <a:buChar char="o"/>
              <a:tabLst/>
              <a:defRPr sz="12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Bullet copy here</a:t>
            </a:r>
          </a:p>
          <a:p>
            <a:pPr lvl="1"/>
            <a:r>
              <a:rPr lang="en-US" dirty="0"/>
              <a:t>Bullet level two</a:t>
            </a:r>
          </a:p>
          <a:p>
            <a:pPr lvl="2"/>
            <a:r>
              <a:rPr lang="en-US" dirty="0"/>
              <a:t>Bullet level three</a:t>
            </a:r>
          </a:p>
        </p:txBody>
      </p:sp>
    </p:spTree>
    <p:extLst>
      <p:ext uri="{BB962C8B-B14F-4D97-AF65-F5344CB8AC3E}">
        <p14:creationId xmlns:p14="http://schemas.microsoft.com/office/powerpoint/2010/main" val="221057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746130" y="1041530"/>
            <a:ext cx="4736158" cy="32524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sz="2000" b="0" i="0">
                <a:solidFill>
                  <a:schemeClr val="bg1"/>
                </a:solidFill>
                <a:latin typeface="+mn-lt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Insert picture here</a:t>
            </a:r>
          </a:p>
        </p:txBody>
      </p:sp>
      <p:sp>
        <p:nvSpPr>
          <p:cNvPr id="6" name="Slide Number Placeholder 12">
            <a:extLst>
              <a:ext uri="{FF2B5EF4-FFF2-40B4-BE49-F238E27FC236}">
                <a16:creationId xmlns:a16="http://schemas.microsoft.com/office/drawing/2014/main" id="{B91C6DA8-6A6D-FF4C-A0E3-014C7190D2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39656" y="4699169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32446-EE4E-A04C-B16A-5398FB2B41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6">
            <a:extLst>
              <a:ext uri="{FF2B5EF4-FFF2-40B4-BE49-F238E27FC236}">
                <a16:creationId xmlns:a16="http://schemas.microsoft.com/office/drawing/2014/main" id="{4BC5FC00-5E3E-274D-BA61-E77341B2A43A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822820" y="998538"/>
            <a:ext cx="3111317" cy="3252375"/>
          </a:xfrm>
          <a:prstGeom prst="rect">
            <a:avLst/>
          </a:prstGeom>
        </p:spPr>
        <p:txBody>
          <a:bodyPr/>
          <a:lstStyle>
            <a:lvl1pPr marL="173038" indent="-173038">
              <a:tabLst/>
              <a:defRPr sz="2000">
                <a:solidFill>
                  <a:schemeClr val="tx2"/>
                </a:solidFill>
              </a:defRPr>
            </a:lvl1pPr>
            <a:lvl2pPr marL="346075" indent="-173038">
              <a:buFont typeface="AppleSymbols" panose="02000000000000000000" pitchFamily="2" charset="-79"/>
              <a:buChar char="⎼"/>
              <a:tabLst/>
              <a:defRPr sz="1600">
                <a:solidFill>
                  <a:schemeClr val="tx2"/>
                </a:solidFill>
              </a:defRPr>
            </a:lvl2pPr>
            <a:lvl3pPr marL="685800" indent="-166688">
              <a:buFont typeface="Courier New" panose="02070309020205020404" pitchFamily="49" charset="0"/>
              <a:buChar char="o"/>
              <a:tabLst/>
              <a:defRPr sz="12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Bullet copy here</a:t>
            </a:r>
          </a:p>
          <a:p>
            <a:pPr lvl="1"/>
            <a:r>
              <a:rPr lang="en-US" dirty="0"/>
              <a:t>Bullet level two</a:t>
            </a:r>
          </a:p>
          <a:p>
            <a:pPr lvl="2"/>
            <a:r>
              <a:rPr lang="en-US" dirty="0"/>
              <a:t>Bullet level three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A3B1DF03-9C6D-DE4B-A42C-C4884DE7F14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7056" y="160059"/>
            <a:ext cx="8334520" cy="6007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</a:lstStyle>
          <a:p>
            <a:pPr lvl="0"/>
            <a:r>
              <a:rPr lang="en-US" dirty="0"/>
              <a:t>HEADLINE COPY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1"/>
            <a:ext cx="7543800" cy="10739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485900"/>
            <a:ext cx="3695700" cy="308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485900"/>
            <a:ext cx="3695700" cy="308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AD74E-E952-462C-B628-9449C6E1E0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349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7BE37-7774-43D3-8800-FBD28BBE5B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734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E6DAA-99C8-40B1-A69C-8FCAA98B19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382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4544568"/>
            <a:ext cx="9144000" cy="612160"/>
          </a:xfrm>
          <a:prstGeom prst="rect">
            <a:avLst/>
          </a:prstGeom>
          <a:solidFill>
            <a:srgbClr val="006F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8611BA5-A9CE-E548-9297-2340C60993D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49" y="4660278"/>
            <a:ext cx="508606" cy="404612"/>
          </a:xfrm>
          <a:prstGeom prst="rect">
            <a:avLst/>
          </a:prstGeom>
        </p:spPr>
      </p:pic>
      <p:pic>
        <p:nvPicPr>
          <p:cNvPr id="11" name="Picture 10" descr="MCW_Logo.ai">
            <a:extLst>
              <a:ext uri="{FF2B5EF4-FFF2-40B4-BE49-F238E27FC236}">
                <a16:creationId xmlns:a16="http://schemas.microsoft.com/office/drawing/2014/main" id="{B850D109-E3D8-D649-A94B-AA89919A71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697"/>
          <a:stretch/>
        </p:blipFill>
        <p:spPr>
          <a:xfrm>
            <a:off x="853642" y="4290572"/>
            <a:ext cx="1789878" cy="936477"/>
          </a:xfrm>
          <a:prstGeom prst="rect">
            <a:avLst/>
          </a:prstGeom>
        </p:spPr>
      </p:pic>
      <p:sp>
        <p:nvSpPr>
          <p:cNvPr id="6" name="Slide Number Placeholder 12">
            <a:extLst>
              <a:ext uri="{FF2B5EF4-FFF2-40B4-BE49-F238E27FC236}">
                <a16:creationId xmlns:a16="http://schemas.microsoft.com/office/drawing/2014/main" id="{20C6F3B0-FBED-184A-B3F4-E690C1CABF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39656" y="4699169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32446-EE4E-A04C-B16A-5398FB2B41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37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1" r:id="rId2"/>
    <p:sldLayoutId id="2147483663" r:id="rId3"/>
    <p:sldLayoutId id="2147483666" r:id="rId4"/>
    <p:sldLayoutId id="2147483667" r:id="rId5"/>
    <p:sldLayoutId id="2147483668" r:id="rId6"/>
    <p:sldLayoutId id="2147483669" r:id="rId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/>
        </a:buClr>
        <a:buFont typeface="Courier New" panose="02070309020205020404" pitchFamily="49" charset="0"/>
        <a:buChar char="o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C4BE142-069C-4F33-9DA0-FE762BCE02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187" y="0"/>
            <a:ext cx="3044813" cy="7424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13E671-F32A-E92B-BEBD-6752C8C76D89}"/>
              </a:ext>
            </a:extLst>
          </p:cNvPr>
          <p:cNvSpPr txBox="1"/>
          <p:nvPr/>
        </p:nvSpPr>
        <p:spPr>
          <a:xfrm>
            <a:off x="785812" y="1085612"/>
            <a:ext cx="798671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Franklin Gothic Book" panose="020B0503020102020204" pitchFamily="34" charset="0"/>
                <a:ea typeface="Franklin Gothic Demi" charset="0"/>
                <a:cs typeface="Franklin Gothic Demi" charset="0"/>
              </a:rPr>
              <a:t>SALT Mass Casualty Triage</a:t>
            </a:r>
          </a:p>
          <a:p>
            <a:endParaRPr lang="en-US" sz="2000" dirty="0">
              <a:solidFill>
                <a:schemeClr val="bg1"/>
              </a:solidFill>
              <a:latin typeface="Franklin Gothic Book" panose="020B0503020102020204" pitchFamily="34" charset="0"/>
              <a:ea typeface="Franklin Gothic Demi" charset="0"/>
              <a:cs typeface="Franklin Gothic Demi" charset="0"/>
            </a:endParaRPr>
          </a:p>
          <a:p>
            <a:endParaRPr lang="en-US" sz="2000" dirty="0">
              <a:solidFill>
                <a:schemeClr val="bg1"/>
              </a:solidFill>
              <a:latin typeface="Franklin Gothic Book" panose="020B0503020102020204" pitchFamily="34" charset="0"/>
              <a:ea typeface="Franklin Gothic Demi" charset="0"/>
              <a:cs typeface="Franklin Gothic Demi" charset="0"/>
            </a:endParaRPr>
          </a:p>
          <a:p>
            <a:endParaRPr lang="en-US" sz="2000" dirty="0">
              <a:solidFill>
                <a:schemeClr val="bg1"/>
              </a:solidFill>
              <a:latin typeface="Franklin Gothic Book" panose="020B0503020102020204" pitchFamily="34" charset="0"/>
              <a:ea typeface="Franklin Gothic Demi" charset="0"/>
              <a:cs typeface="Franklin Gothic Demi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Franklin Gothic Book" panose="020B0503020102020204" pitchFamily="34" charset="0"/>
                <a:ea typeface="Franklin Gothic Demi" charset="0"/>
                <a:cs typeface="Franklin Gothic Demi" charset="0"/>
              </a:rPr>
              <a:t>A Lecture by</a:t>
            </a:r>
          </a:p>
          <a:p>
            <a:r>
              <a:rPr lang="en-US" sz="2400" dirty="0">
                <a:solidFill>
                  <a:schemeClr val="bg1"/>
                </a:solidFill>
                <a:latin typeface="Franklin Gothic Book" panose="020B0503020102020204" pitchFamily="34" charset="0"/>
                <a:ea typeface="Franklin Gothic Demi" charset="0"/>
                <a:cs typeface="Franklin Gothic Demi" charset="0"/>
              </a:rPr>
              <a:t>J. Marc Liu, MD, MPH, FAEMS</a:t>
            </a:r>
          </a:p>
          <a:p>
            <a:endParaRPr lang="en-US" sz="2400" dirty="0">
              <a:solidFill>
                <a:schemeClr val="bg1"/>
              </a:solidFill>
              <a:latin typeface="Franklin Gothic Book" panose="020B0503020102020204" pitchFamily="34" charset="0"/>
              <a:ea typeface="Franklin Gothic Demi" charset="0"/>
              <a:cs typeface="Franklin Gothic Demi" charset="0"/>
            </a:endParaRPr>
          </a:p>
          <a:p>
            <a:r>
              <a:rPr lang="en-US" dirty="0">
                <a:solidFill>
                  <a:schemeClr val="bg1"/>
                </a:solidFill>
                <a:latin typeface="Franklin Gothic Book" panose="020B0503020102020204" pitchFamily="34" charset="0"/>
                <a:ea typeface="Franklin Gothic Demi" charset="0"/>
                <a:cs typeface="Franklin Gothic Demi" charset="0"/>
              </a:rPr>
              <a:t>Division of EMS Medicine</a:t>
            </a:r>
          </a:p>
          <a:p>
            <a:r>
              <a:rPr lang="en-US" dirty="0">
                <a:solidFill>
                  <a:schemeClr val="bg1"/>
                </a:solidFill>
                <a:latin typeface="Franklin Gothic Book" panose="020B0503020102020204" pitchFamily="34" charset="0"/>
                <a:ea typeface="Franklin Gothic Demi" charset="0"/>
                <a:cs typeface="Franklin Gothic Demi" charset="0"/>
              </a:rPr>
              <a:t>Department of Emergency Medicine</a:t>
            </a:r>
          </a:p>
          <a:p>
            <a:r>
              <a:rPr lang="en-US" dirty="0">
                <a:solidFill>
                  <a:schemeClr val="bg1"/>
                </a:solidFill>
                <a:latin typeface="Franklin Gothic Book" panose="020B0503020102020204" pitchFamily="34" charset="0"/>
                <a:ea typeface="Franklin Gothic Demi" charset="0"/>
                <a:cs typeface="Franklin Gothic Demi" charset="0"/>
              </a:rPr>
              <a:t>Medical College of Wisconsin</a:t>
            </a:r>
          </a:p>
        </p:txBody>
      </p:sp>
    </p:spTree>
    <p:extLst>
      <p:ext uri="{BB962C8B-B14F-4D97-AF65-F5344CB8AC3E}">
        <p14:creationId xmlns:p14="http://schemas.microsoft.com/office/powerpoint/2010/main" val="1553170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878682" y="1014412"/>
            <a:ext cx="6915150" cy="26289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</a:rPr>
              <a:t>Sort – Assess –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Lifesaving Treatment/Transport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(SALT)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Mass Casualty Triage Algorithm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002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/>
          <p:cNvSpPr>
            <a:spLocks noChangeArrowheads="1"/>
          </p:cNvSpPr>
          <p:nvPr/>
        </p:nvSpPr>
        <p:spPr bwMode="auto">
          <a:xfrm>
            <a:off x="663940" y="2628901"/>
            <a:ext cx="1395413" cy="1314450"/>
          </a:xfrm>
          <a:prstGeom prst="plus">
            <a:avLst>
              <a:gd name="adj" fmla="val 25000"/>
            </a:avLst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135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3440907" y="313136"/>
            <a:ext cx="8066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350" dirty="0">
                <a:solidFill>
                  <a:schemeClr val="bg1"/>
                </a:solidFill>
                <a:cs typeface="Arial" charset="0"/>
              </a:rPr>
              <a:t>Walk</a:t>
            </a:r>
          </a:p>
          <a:p>
            <a:pPr eaLnBrk="1" hangingPunct="1"/>
            <a:r>
              <a:rPr lang="en-US" sz="1050" dirty="0">
                <a:solidFill>
                  <a:schemeClr val="bg1"/>
                </a:solidFill>
                <a:cs typeface="Arial" charset="0"/>
              </a:rPr>
              <a:t>Assess 3rd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3409934" y="852785"/>
            <a:ext cx="2336024" cy="46166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350" dirty="0">
                <a:solidFill>
                  <a:schemeClr val="bg1"/>
                </a:solidFill>
                <a:cs typeface="Arial" charset="0"/>
              </a:rPr>
              <a:t>Wave / Purposeful Movement</a:t>
            </a:r>
          </a:p>
          <a:p>
            <a:pPr eaLnBrk="1" hangingPunct="1"/>
            <a:r>
              <a:rPr lang="en-US" sz="1050" dirty="0">
                <a:solidFill>
                  <a:schemeClr val="bg1"/>
                </a:solidFill>
                <a:cs typeface="Arial" charset="0"/>
              </a:rPr>
              <a:t>Assess 2nd</a:t>
            </a: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1566863" y="800100"/>
            <a:ext cx="1257300" cy="457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1566862" y="800101"/>
            <a:ext cx="1217962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350" dirty="0">
                <a:solidFill>
                  <a:schemeClr val="bg1"/>
                </a:solidFill>
                <a:cs typeface="Arial" charset="0"/>
              </a:rPr>
              <a:t>Step 1 – Sort:</a:t>
            </a:r>
          </a:p>
          <a:p>
            <a:pPr eaLnBrk="1" hangingPunct="1"/>
            <a:r>
              <a:rPr lang="en-US" sz="1350" dirty="0">
                <a:solidFill>
                  <a:schemeClr val="bg1"/>
                </a:solidFill>
                <a:cs typeface="Arial" charset="0"/>
              </a:rPr>
              <a:t>Global Sorting</a:t>
            </a:r>
          </a:p>
        </p:txBody>
      </p:sp>
      <p:sp>
        <p:nvSpPr>
          <p:cNvPr id="43015" name="Line 7"/>
          <p:cNvSpPr>
            <a:spLocks noChangeShapeType="1"/>
          </p:cNvSpPr>
          <p:nvPr/>
        </p:nvSpPr>
        <p:spPr bwMode="auto">
          <a:xfrm flipV="1">
            <a:off x="2845224" y="550710"/>
            <a:ext cx="633798" cy="484584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43016" name="Line 8"/>
          <p:cNvSpPr>
            <a:spLocks noChangeShapeType="1"/>
          </p:cNvSpPr>
          <p:nvPr/>
        </p:nvSpPr>
        <p:spPr bwMode="auto">
          <a:xfrm>
            <a:off x="2824162" y="1028700"/>
            <a:ext cx="558617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>
            <a:off x="2824163" y="1028700"/>
            <a:ext cx="514350" cy="5143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3486149" y="351830"/>
            <a:ext cx="914400" cy="4000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43019" name="Rectangle 11"/>
          <p:cNvSpPr>
            <a:spLocks noChangeArrowheads="1"/>
          </p:cNvSpPr>
          <p:nvPr/>
        </p:nvSpPr>
        <p:spPr bwMode="auto">
          <a:xfrm>
            <a:off x="3350420" y="887016"/>
            <a:ext cx="2388394" cy="427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43020" name="Rectangle 12"/>
          <p:cNvSpPr>
            <a:spLocks noChangeArrowheads="1"/>
          </p:cNvSpPr>
          <p:nvPr/>
        </p:nvSpPr>
        <p:spPr bwMode="auto">
          <a:xfrm>
            <a:off x="3350420" y="1401366"/>
            <a:ext cx="1988344" cy="48458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43021" name="Text Box 13"/>
          <p:cNvSpPr txBox="1">
            <a:spLocks noChangeArrowheads="1"/>
          </p:cNvSpPr>
          <p:nvPr/>
        </p:nvSpPr>
        <p:spPr bwMode="auto">
          <a:xfrm>
            <a:off x="3363035" y="1414588"/>
            <a:ext cx="20355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1350" dirty="0">
                <a:solidFill>
                  <a:schemeClr val="bg1"/>
                </a:solidFill>
                <a:cs typeface="Arial" charset="0"/>
              </a:rPr>
              <a:t>Still / Obvious life threat</a:t>
            </a:r>
          </a:p>
          <a:p>
            <a:pPr eaLnBrk="1" hangingPunct="1"/>
            <a:r>
              <a:rPr lang="en-US" sz="1050" dirty="0">
                <a:solidFill>
                  <a:schemeClr val="bg1"/>
                </a:solidFill>
                <a:cs typeface="Arial" charset="0"/>
              </a:rPr>
              <a:t>Assess 1st</a:t>
            </a:r>
          </a:p>
        </p:txBody>
      </p:sp>
      <p:sp>
        <p:nvSpPr>
          <p:cNvPr id="43023" name="Text Box 15"/>
          <p:cNvSpPr txBox="1">
            <a:spLocks noChangeArrowheads="1"/>
          </p:cNvSpPr>
          <p:nvPr/>
        </p:nvSpPr>
        <p:spPr bwMode="auto">
          <a:xfrm>
            <a:off x="434735" y="2000251"/>
            <a:ext cx="1816523" cy="50783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350">
                <a:solidFill>
                  <a:schemeClr val="bg1"/>
                </a:solidFill>
                <a:cs typeface="Arial" charset="0"/>
              </a:rPr>
              <a:t>Step 2 – Assess:</a:t>
            </a:r>
          </a:p>
          <a:p>
            <a:pPr eaLnBrk="1" hangingPunct="1"/>
            <a:r>
              <a:rPr lang="en-US" sz="1350">
                <a:solidFill>
                  <a:schemeClr val="bg1"/>
                </a:solidFill>
                <a:cs typeface="Arial" charset="0"/>
              </a:rPr>
              <a:t>Individual Assessment</a:t>
            </a:r>
          </a:p>
        </p:txBody>
      </p:sp>
      <p:sp>
        <p:nvSpPr>
          <p:cNvPr id="43024" name="Rectangle 16"/>
          <p:cNvSpPr>
            <a:spLocks noChangeArrowheads="1"/>
          </p:cNvSpPr>
          <p:nvPr/>
        </p:nvSpPr>
        <p:spPr bwMode="auto">
          <a:xfrm>
            <a:off x="3795713" y="2571751"/>
            <a:ext cx="2000250" cy="77033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43025" name="Text Box 17"/>
          <p:cNvSpPr txBox="1">
            <a:spLocks noChangeArrowheads="1"/>
          </p:cNvSpPr>
          <p:nvPr/>
        </p:nvSpPr>
        <p:spPr bwMode="auto">
          <a:xfrm>
            <a:off x="3783807" y="2596895"/>
            <a:ext cx="211455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1050">
                <a:solidFill>
                  <a:schemeClr val="bg1"/>
                </a:solidFill>
                <a:cs typeface="Arial" charset="0"/>
              </a:rPr>
              <a:t>Obeys Commands?</a:t>
            </a:r>
          </a:p>
          <a:p>
            <a:pPr eaLnBrk="1" hangingPunct="1">
              <a:buFontTx/>
              <a:buChar char="•"/>
            </a:pPr>
            <a:r>
              <a:rPr lang="en-US" sz="1050">
                <a:solidFill>
                  <a:schemeClr val="bg1"/>
                </a:solidFill>
                <a:cs typeface="Arial" charset="0"/>
              </a:rPr>
              <a:t>Has Peripheral Pulse ?</a:t>
            </a:r>
          </a:p>
          <a:p>
            <a:pPr eaLnBrk="1" hangingPunct="1">
              <a:buFontTx/>
              <a:buChar char="•"/>
            </a:pPr>
            <a:r>
              <a:rPr lang="en-US" sz="1050">
                <a:solidFill>
                  <a:schemeClr val="bg1"/>
                </a:solidFill>
                <a:cs typeface="Arial" charset="0"/>
              </a:rPr>
              <a:t>Not in respiratory distress?</a:t>
            </a:r>
          </a:p>
          <a:p>
            <a:pPr eaLnBrk="1" hangingPunct="1">
              <a:buFontTx/>
              <a:buChar char="•"/>
            </a:pPr>
            <a:r>
              <a:rPr lang="en-US" sz="1050">
                <a:solidFill>
                  <a:schemeClr val="bg1"/>
                </a:solidFill>
                <a:cs typeface="Arial" charset="0"/>
              </a:rPr>
              <a:t>Major hemorrhage is controlled?</a:t>
            </a:r>
          </a:p>
        </p:txBody>
      </p:sp>
      <p:sp>
        <p:nvSpPr>
          <p:cNvPr id="43026" name="Line 18"/>
          <p:cNvSpPr>
            <a:spLocks noChangeShapeType="1"/>
          </p:cNvSpPr>
          <p:nvPr/>
        </p:nvSpPr>
        <p:spPr bwMode="auto">
          <a:xfrm flipH="1">
            <a:off x="4734165" y="3371850"/>
            <a:ext cx="9285" cy="4000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43027" name="Text Box 19"/>
          <p:cNvSpPr txBox="1">
            <a:spLocks noChangeArrowheads="1"/>
          </p:cNvSpPr>
          <p:nvPr/>
        </p:nvSpPr>
        <p:spPr bwMode="auto">
          <a:xfrm>
            <a:off x="4743452" y="3377990"/>
            <a:ext cx="687752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350" dirty="0">
                <a:solidFill>
                  <a:schemeClr val="bg1"/>
                </a:solidFill>
                <a:cs typeface="Arial" charset="0"/>
              </a:rPr>
              <a:t>Any No</a:t>
            </a:r>
          </a:p>
        </p:txBody>
      </p:sp>
      <p:sp>
        <p:nvSpPr>
          <p:cNvPr id="43028" name="Line 20"/>
          <p:cNvSpPr>
            <a:spLocks noChangeShapeType="1"/>
          </p:cNvSpPr>
          <p:nvPr/>
        </p:nvSpPr>
        <p:spPr bwMode="auto">
          <a:xfrm flipV="1">
            <a:off x="5795961" y="2971800"/>
            <a:ext cx="995759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43029" name="Text Box 21"/>
          <p:cNvSpPr txBox="1">
            <a:spLocks noChangeArrowheads="1"/>
          </p:cNvSpPr>
          <p:nvPr/>
        </p:nvSpPr>
        <p:spPr bwMode="auto">
          <a:xfrm>
            <a:off x="6027368" y="2720655"/>
            <a:ext cx="4572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350" dirty="0">
                <a:solidFill>
                  <a:schemeClr val="bg1"/>
                </a:solidFill>
                <a:cs typeface="Arial" charset="0"/>
              </a:rPr>
              <a:t>All Yes</a:t>
            </a:r>
          </a:p>
        </p:txBody>
      </p:sp>
      <p:sp>
        <p:nvSpPr>
          <p:cNvPr id="43031" name="Text Box 23"/>
          <p:cNvSpPr txBox="1">
            <a:spLocks noChangeArrowheads="1"/>
          </p:cNvSpPr>
          <p:nvPr/>
        </p:nvSpPr>
        <p:spPr bwMode="auto">
          <a:xfrm>
            <a:off x="6821858" y="2518441"/>
            <a:ext cx="685800" cy="83099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200">
                <a:solidFill>
                  <a:schemeClr val="bg1"/>
                </a:solidFill>
                <a:cs typeface="Arial" charset="0"/>
              </a:rPr>
              <a:t>Minor Injuries </a:t>
            </a:r>
          </a:p>
          <a:p>
            <a:pPr algn="ctr" eaLnBrk="1" hangingPunct="1"/>
            <a:r>
              <a:rPr lang="en-US" sz="1200">
                <a:solidFill>
                  <a:schemeClr val="bg1"/>
                </a:solidFill>
                <a:cs typeface="Arial" charset="0"/>
              </a:rPr>
              <a:t>only?</a:t>
            </a:r>
          </a:p>
          <a:p>
            <a:pPr algn="ctr" eaLnBrk="1" hangingPunct="1"/>
            <a:endParaRPr lang="en-US" sz="12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3032" name="Text Box 24"/>
          <p:cNvSpPr txBox="1">
            <a:spLocks noChangeArrowheads="1"/>
          </p:cNvSpPr>
          <p:nvPr/>
        </p:nvSpPr>
        <p:spPr bwMode="auto">
          <a:xfrm>
            <a:off x="2426065" y="2948159"/>
            <a:ext cx="835820" cy="25391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050" dirty="0">
                <a:solidFill>
                  <a:schemeClr val="bg1"/>
                </a:solidFill>
                <a:cs typeface="Arial" charset="0"/>
              </a:rPr>
              <a:t>Breathing?</a:t>
            </a:r>
          </a:p>
        </p:txBody>
      </p:sp>
      <p:sp>
        <p:nvSpPr>
          <p:cNvPr id="43033" name="Line 25"/>
          <p:cNvSpPr>
            <a:spLocks noChangeShapeType="1"/>
          </p:cNvSpPr>
          <p:nvPr/>
        </p:nvSpPr>
        <p:spPr bwMode="auto">
          <a:xfrm flipH="1">
            <a:off x="2824161" y="3206398"/>
            <a:ext cx="1" cy="65894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43034" name="Text Box 26"/>
          <p:cNvSpPr txBox="1">
            <a:spLocks noChangeArrowheads="1"/>
          </p:cNvSpPr>
          <p:nvPr/>
        </p:nvSpPr>
        <p:spPr bwMode="auto">
          <a:xfrm>
            <a:off x="2780851" y="3377990"/>
            <a:ext cx="451487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1350">
                <a:solidFill>
                  <a:schemeClr val="bg1"/>
                </a:solidFill>
                <a:cs typeface="Arial" charset="0"/>
              </a:rPr>
              <a:t>No</a:t>
            </a:r>
          </a:p>
        </p:txBody>
      </p:sp>
      <p:sp>
        <p:nvSpPr>
          <p:cNvPr id="43035" name="Text Box 27"/>
          <p:cNvSpPr txBox="1">
            <a:spLocks noChangeArrowheads="1"/>
          </p:cNvSpPr>
          <p:nvPr/>
        </p:nvSpPr>
        <p:spPr bwMode="auto">
          <a:xfrm>
            <a:off x="2527142" y="3865342"/>
            <a:ext cx="636163" cy="30008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1350" dirty="0">
                <a:solidFill>
                  <a:schemeClr val="bg1"/>
                </a:solidFill>
                <a:cs typeface="Arial" charset="0"/>
              </a:rPr>
              <a:t>Dead</a:t>
            </a:r>
          </a:p>
        </p:txBody>
      </p:sp>
      <p:sp>
        <p:nvSpPr>
          <p:cNvPr id="43036" name="Line 28"/>
          <p:cNvSpPr>
            <a:spLocks noChangeShapeType="1"/>
          </p:cNvSpPr>
          <p:nvPr/>
        </p:nvSpPr>
        <p:spPr bwMode="auto">
          <a:xfrm>
            <a:off x="3281363" y="3063575"/>
            <a:ext cx="502444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43037" name="Text Box 29"/>
          <p:cNvSpPr txBox="1">
            <a:spLocks noChangeArrowheads="1"/>
          </p:cNvSpPr>
          <p:nvPr/>
        </p:nvSpPr>
        <p:spPr bwMode="auto">
          <a:xfrm>
            <a:off x="3286210" y="2816186"/>
            <a:ext cx="433388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350" dirty="0">
                <a:solidFill>
                  <a:schemeClr val="bg1"/>
                </a:solidFill>
                <a:cs typeface="Arial" charset="0"/>
              </a:rPr>
              <a:t>Yes</a:t>
            </a:r>
          </a:p>
        </p:txBody>
      </p:sp>
      <p:sp>
        <p:nvSpPr>
          <p:cNvPr id="43038" name="Line 30"/>
          <p:cNvSpPr>
            <a:spLocks noChangeShapeType="1"/>
          </p:cNvSpPr>
          <p:nvPr/>
        </p:nvSpPr>
        <p:spPr bwMode="auto">
          <a:xfrm>
            <a:off x="7424738" y="3342086"/>
            <a:ext cx="7570" cy="41261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43039" name="Text Box 31"/>
          <p:cNvSpPr txBox="1">
            <a:spLocks noChangeArrowheads="1"/>
          </p:cNvSpPr>
          <p:nvPr/>
        </p:nvSpPr>
        <p:spPr bwMode="auto">
          <a:xfrm>
            <a:off x="7351432" y="3366307"/>
            <a:ext cx="432361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1350">
                <a:solidFill>
                  <a:schemeClr val="bg1"/>
                </a:solidFill>
                <a:cs typeface="Arial" charset="0"/>
              </a:rPr>
              <a:t>No</a:t>
            </a:r>
          </a:p>
        </p:txBody>
      </p:sp>
      <p:sp>
        <p:nvSpPr>
          <p:cNvPr id="43040" name="Text Box 32"/>
          <p:cNvSpPr txBox="1">
            <a:spLocks noChangeArrowheads="1"/>
          </p:cNvSpPr>
          <p:nvPr/>
        </p:nvSpPr>
        <p:spPr bwMode="auto">
          <a:xfrm>
            <a:off x="7184239" y="3754696"/>
            <a:ext cx="766748" cy="30008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350" dirty="0">
                <a:solidFill>
                  <a:srgbClr val="FFFF00"/>
                </a:solidFill>
                <a:cs typeface="Arial" charset="0"/>
              </a:rPr>
              <a:t>Delayed</a:t>
            </a:r>
          </a:p>
        </p:txBody>
      </p:sp>
      <p:sp>
        <p:nvSpPr>
          <p:cNvPr id="43041" name="Line 33"/>
          <p:cNvSpPr>
            <a:spLocks noChangeShapeType="1"/>
          </p:cNvSpPr>
          <p:nvPr/>
        </p:nvSpPr>
        <p:spPr bwMode="auto">
          <a:xfrm flipV="1">
            <a:off x="7537796" y="2971799"/>
            <a:ext cx="429867" cy="1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43042" name="Text Box 34"/>
          <p:cNvSpPr txBox="1">
            <a:spLocks noChangeArrowheads="1"/>
          </p:cNvSpPr>
          <p:nvPr/>
        </p:nvSpPr>
        <p:spPr bwMode="auto">
          <a:xfrm>
            <a:off x="7518625" y="2720655"/>
            <a:ext cx="432362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350" dirty="0">
                <a:solidFill>
                  <a:schemeClr val="bg1"/>
                </a:solidFill>
                <a:cs typeface="Arial" charset="0"/>
              </a:rPr>
              <a:t>Yes</a:t>
            </a:r>
          </a:p>
        </p:txBody>
      </p:sp>
      <p:sp>
        <p:nvSpPr>
          <p:cNvPr id="43043" name="Text Box 35"/>
          <p:cNvSpPr txBox="1">
            <a:spLocks noChangeArrowheads="1"/>
          </p:cNvSpPr>
          <p:nvPr/>
        </p:nvSpPr>
        <p:spPr bwMode="auto">
          <a:xfrm>
            <a:off x="7967663" y="2791042"/>
            <a:ext cx="771365" cy="30008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350" dirty="0">
                <a:solidFill>
                  <a:srgbClr val="92D050"/>
                </a:solidFill>
                <a:cs typeface="Arial" charset="0"/>
              </a:rPr>
              <a:t>Minimal</a:t>
            </a:r>
          </a:p>
        </p:txBody>
      </p:sp>
      <p:sp>
        <p:nvSpPr>
          <p:cNvPr id="43045" name="Text Box 37"/>
          <p:cNvSpPr txBox="1">
            <a:spLocks noChangeArrowheads="1"/>
          </p:cNvSpPr>
          <p:nvPr/>
        </p:nvSpPr>
        <p:spPr bwMode="auto">
          <a:xfrm>
            <a:off x="4000500" y="3789969"/>
            <a:ext cx="1314450" cy="57708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050" dirty="0">
                <a:solidFill>
                  <a:schemeClr val="bg1"/>
                </a:solidFill>
                <a:cs typeface="Arial" charset="0"/>
              </a:rPr>
              <a:t>Likely  to survive given current resources?</a:t>
            </a:r>
          </a:p>
        </p:txBody>
      </p:sp>
      <p:sp>
        <p:nvSpPr>
          <p:cNvPr id="43046" name="Line 38"/>
          <p:cNvSpPr>
            <a:spLocks noChangeShapeType="1"/>
          </p:cNvSpPr>
          <p:nvPr/>
        </p:nvSpPr>
        <p:spPr bwMode="auto">
          <a:xfrm>
            <a:off x="4734165" y="4367050"/>
            <a:ext cx="0" cy="2857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43047" name="Text Box 39"/>
          <p:cNvSpPr txBox="1">
            <a:spLocks noChangeArrowheads="1"/>
          </p:cNvSpPr>
          <p:nvPr/>
        </p:nvSpPr>
        <p:spPr bwMode="auto">
          <a:xfrm>
            <a:off x="4407590" y="4352718"/>
            <a:ext cx="388248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350" dirty="0">
                <a:solidFill>
                  <a:schemeClr val="bg1"/>
                </a:solidFill>
                <a:cs typeface="Arial" charset="0"/>
              </a:rPr>
              <a:t>No</a:t>
            </a:r>
          </a:p>
        </p:txBody>
      </p:sp>
      <p:sp>
        <p:nvSpPr>
          <p:cNvPr id="43048" name="Text Box 40"/>
          <p:cNvSpPr txBox="1">
            <a:spLocks noChangeArrowheads="1"/>
          </p:cNvSpPr>
          <p:nvPr/>
        </p:nvSpPr>
        <p:spPr bwMode="auto">
          <a:xfrm>
            <a:off x="5857876" y="4058140"/>
            <a:ext cx="963982" cy="30008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350" dirty="0">
                <a:solidFill>
                  <a:srgbClr val="FF0000"/>
                </a:solidFill>
                <a:cs typeface="Arial" charset="0"/>
              </a:rPr>
              <a:t>Immediate</a:t>
            </a:r>
          </a:p>
        </p:txBody>
      </p:sp>
      <p:sp>
        <p:nvSpPr>
          <p:cNvPr id="43049" name="Line 41"/>
          <p:cNvSpPr>
            <a:spLocks noChangeShapeType="1"/>
          </p:cNvSpPr>
          <p:nvPr/>
        </p:nvSpPr>
        <p:spPr bwMode="auto">
          <a:xfrm>
            <a:off x="5338763" y="4214812"/>
            <a:ext cx="51435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43050" name="Text Box 42"/>
          <p:cNvSpPr txBox="1">
            <a:spLocks noChangeArrowheads="1"/>
          </p:cNvSpPr>
          <p:nvPr/>
        </p:nvSpPr>
        <p:spPr bwMode="auto">
          <a:xfrm>
            <a:off x="5314949" y="3939844"/>
            <a:ext cx="481013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1350">
                <a:solidFill>
                  <a:schemeClr val="bg1"/>
                </a:solidFill>
                <a:cs typeface="Arial" charset="0"/>
              </a:rPr>
              <a:t>Yes</a:t>
            </a:r>
          </a:p>
        </p:txBody>
      </p:sp>
      <p:sp>
        <p:nvSpPr>
          <p:cNvPr id="43051" name="Text Box 43"/>
          <p:cNvSpPr txBox="1">
            <a:spLocks noChangeArrowheads="1"/>
          </p:cNvSpPr>
          <p:nvPr/>
        </p:nvSpPr>
        <p:spPr bwMode="auto">
          <a:xfrm>
            <a:off x="4332686" y="4664892"/>
            <a:ext cx="907621" cy="30008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350" dirty="0">
                <a:solidFill>
                  <a:schemeClr val="accent1">
                    <a:lumMod val="40000"/>
                    <a:lumOff val="60000"/>
                  </a:schemeClr>
                </a:solidFill>
                <a:cs typeface="Arial" charset="0"/>
              </a:rPr>
              <a:t>Expectant</a:t>
            </a:r>
          </a:p>
        </p:txBody>
      </p:sp>
      <p:sp>
        <p:nvSpPr>
          <p:cNvPr id="43052" name="Text Box 44"/>
          <p:cNvSpPr txBox="1">
            <a:spLocks noChangeArrowheads="1"/>
          </p:cNvSpPr>
          <p:nvPr/>
        </p:nvSpPr>
        <p:spPr bwMode="auto">
          <a:xfrm>
            <a:off x="5853113" y="173669"/>
            <a:ext cx="3143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dirty="0">
                <a:solidFill>
                  <a:schemeClr val="bg1"/>
                </a:solidFill>
                <a:cs typeface="Arial" charset="0"/>
              </a:rPr>
              <a:t>SALT Mass Casualty Triage </a:t>
            </a:r>
          </a:p>
        </p:txBody>
      </p:sp>
      <p:sp>
        <p:nvSpPr>
          <p:cNvPr id="43054" name="Text Box 46"/>
          <p:cNvSpPr txBox="1">
            <a:spLocks noChangeArrowheads="1"/>
          </p:cNvSpPr>
          <p:nvPr/>
        </p:nvSpPr>
        <p:spPr bwMode="auto">
          <a:xfrm>
            <a:off x="658468" y="2743201"/>
            <a:ext cx="1485900" cy="93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350" dirty="0">
                <a:solidFill>
                  <a:schemeClr val="bg1"/>
                </a:solidFill>
                <a:cs typeface="Arial" charset="0"/>
              </a:rPr>
              <a:t>LSI:</a:t>
            </a:r>
          </a:p>
          <a:p>
            <a:pPr algn="ctr" eaLnBrk="1" hangingPunct="1">
              <a:buFontTx/>
              <a:buChar char="•"/>
            </a:pPr>
            <a:r>
              <a:rPr lang="en-US" sz="825" dirty="0">
                <a:solidFill>
                  <a:schemeClr val="bg1"/>
                </a:solidFill>
                <a:cs typeface="Arial" charset="0"/>
              </a:rPr>
              <a:t>Control major hemorrhage</a:t>
            </a:r>
          </a:p>
          <a:p>
            <a:pPr eaLnBrk="1" hangingPunct="1">
              <a:buFontTx/>
              <a:buChar char="•"/>
            </a:pPr>
            <a:r>
              <a:rPr lang="en-US" sz="825" dirty="0">
                <a:solidFill>
                  <a:schemeClr val="bg1"/>
                </a:solidFill>
                <a:cs typeface="Arial" charset="0"/>
              </a:rPr>
              <a:t>Open airway (if child consider 2 rescue breaths)</a:t>
            </a:r>
          </a:p>
          <a:p>
            <a:pPr eaLnBrk="1" hangingPunct="1">
              <a:buFontTx/>
              <a:buChar char="•"/>
            </a:pPr>
            <a:r>
              <a:rPr lang="en-US" sz="825" dirty="0">
                <a:solidFill>
                  <a:schemeClr val="bg1"/>
                </a:solidFill>
                <a:cs typeface="Arial" charset="0"/>
              </a:rPr>
              <a:t>Chest decompression</a:t>
            </a:r>
          </a:p>
          <a:p>
            <a:pPr eaLnBrk="1" hangingPunct="1">
              <a:buFontTx/>
              <a:buChar char="•"/>
            </a:pPr>
            <a:r>
              <a:rPr lang="en-US" sz="825" dirty="0">
                <a:solidFill>
                  <a:schemeClr val="bg1"/>
                </a:solidFill>
                <a:cs typeface="Arial" charset="0"/>
              </a:rPr>
              <a:t>Auto injector antidotes</a:t>
            </a:r>
          </a:p>
        </p:txBody>
      </p:sp>
      <p:sp>
        <p:nvSpPr>
          <p:cNvPr id="43055" name="Line 47"/>
          <p:cNvSpPr>
            <a:spLocks noChangeShapeType="1"/>
          </p:cNvSpPr>
          <p:nvPr/>
        </p:nvSpPr>
        <p:spPr bwMode="auto">
          <a:xfrm>
            <a:off x="2088358" y="3071812"/>
            <a:ext cx="325801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35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950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Slide Number Placeholder 5"/>
          <p:cNvSpPr txBox="1">
            <a:spLocks noGrp="1"/>
          </p:cNvSpPr>
          <p:nvPr/>
        </p:nvSpPr>
        <p:spPr bwMode="auto">
          <a:xfrm>
            <a:off x="6057900" y="4686300"/>
            <a:ext cx="1600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2B61E96-A706-4566-B844-689B8754BEA0}" type="slidenum">
              <a:rPr lang="en-US" sz="900">
                <a:latin typeface="Verdana" pitchFamily="34" charset="0"/>
                <a:ea typeface="ＭＳ Ｐゴシック" charset="-128"/>
              </a:rPr>
              <a:pPr algn="r"/>
              <a:t>12</a:t>
            </a:fld>
            <a:endParaRPr lang="en-US" sz="900">
              <a:latin typeface="Verdana" pitchFamily="34" charset="0"/>
              <a:ea typeface="ＭＳ Ｐゴシック" charset="-128"/>
            </a:endParaRPr>
          </a:p>
        </p:txBody>
      </p:sp>
      <p:sp>
        <p:nvSpPr>
          <p:cNvPr id="1030" name="Rectangle 4"/>
          <p:cNvSpPr>
            <a:spLocks noChangeArrowheads="1"/>
          </p:cNvSpPr>
          <p:nvPr/>
        </p:nvSpPr>
        <p:spPr bwMode="auto">
          <a:xfrm>
            <a:off x="1828801" y="1143000"/>
            <a:ext cx="5717381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3600">
                <a:solidFill>
                  <a:schemeClr val="tx2"/>
                </a:solidFill>
              </a:rPr>
              <a:t>STEP 1: Global Sorting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143000" y="14288"/>
          <a:ext cx="6743700" cy="5201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4706112" imgH="3630168" progId="Word.Document.8">
                  <p:embed/>
                </p:oleObj>
              </mc:Choice>
              <mc:Fallback>
                <p:oleObj name="Document" r:id="rId3" imgW="4706112" imgH="3630168" progId="Word.Document.8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4288"/>
                        <a:ext cx="6743700" cy="52018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Oval 7"/>
          <p:cNvSpPr>
            <a:spLocks noChangeArrowheads="1"/>
          </p:cNvSpPr>
          <p:nvPr/>
        </p:nvSpPr>
        <p:spPr bwMode="auto">
          <a:xfrm>
            <a:off x="1543050" y="171450"/>
            <a:ext cx="5200650" cy="177165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598764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3" name="Slide Number Placeholder 5"/>
          <p:cNvSpPr txBox="1">
            <a:spLocks noGrp="1"/>
          </p:cNvSpPr>
          <p:nvPr/>
        </p:nvSpPr>
        <p:spPr bwMode="auto">
          <a:xfrm>
            <a:off x="6057900" y="4686300"/>
            <a:ext cx="1600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555A173-B95C-4F7D-84AF-DF71DF5FBBE8}" type="slidenum">
              <a:rPr lang="en-US" sz="900">
                <a:latin typeface="Verdana" pitchFamily="34" charset="0"/>
                <a:ea typeface="ＭＳ Ｐゴシック" charset="-128"/>
              </a:rPr>
              <a:pPr algn="r"/>
              <a:t>13</a:t>
            </a:fld>
            <a:endParaRPr lang="en-US" sz="900">
              <a:latin typeface="Verdana" pitchFamily="34" charset="0"/>
              <a:ea typeface="ＭＳ Ｐゴシック" charset="-128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485900" y="342900"/>
            <a:ext cx="61722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2625">
                <a:solidFill>
                  <a:schemeClr val="tx2"/>
                </a:solidFill>
              </a:rPr>
              <a:t>Step 2: Individual Assessment -- Lifesaving Interventions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143000" y="0"/>
          <a:ext cx="6743700" cy="5201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4706112" imgH="3630168" progId="Word.Document.8">
                  <p:embed/>
                </p:oleObj>
              </mc:Choice>
              <mc:Fallback>
                <p:oleObj name="Document" r:id="rId3" imgW="4706112" imgH="3630168" progId="Word.Document.8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0"/>
                        <a:ext cx="6743700" cy="52018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Oval 8"/>
          <p:cNvSpPr>
            <a:spLocks noChangeArrowheads="1"/>
          </p:cNvSpPr>
          <p:nvPr/>
        </p:nvSpPr>
        <p:spPr bwMode="auto">
          <a:xfrm>
            <a:off x="1143000" y="2343150"/>
            <a:ext cx="2057400" cy="188595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633781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1485900" y="285751"/>
            <a:ext cx="6172200" cy="854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2925">
                <a:solidFill>
                  <a:schemeClr val="tx2"/>
                </a:solidFill>
              </a:rPr>
              <a:t>Individual Assessment – </a:t>
            </a:r>
            <a:br>
              <a:rPr lang="en-US" sz="2925">
                <a:solidFill>
                  <a:schemeClr val="tx2"/>
                </a:solidFill>
              </a:rPr>
            </a:br>
            <a:r>
              <a:rPr lang="en-US" sz="2925">
                <a:solidFill>
                  <a:schemeClr val="tx2"/>
                </a:solidFill>
              </a:rPr>
              <a:t>Assign Category</a:t>
            </a:r>
          </a:p>
        </p:txBody>
      </p:sp>
      <p:sp>
        <p:nvSpPr>
          <p:cNvPr id="197638" name="Rectangle 5"/>
          <p:cNvSpPr>
            <a:spLocks noChangeArrowheads="1"/>
          </p:cNvSpPr>
          <p:nvPr/>
        </p:nvSpPr>
        <p:spPr bwMode="auto">
          <a:xfrm>
            <a:off x="1485900" y="1200151"/>
            <a:ext cx="6115050" cy="3398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57175" indent="-257175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/>
            </a:pPr>
            <a:r>
              <a:rPr lang="en-US" sz="1950"/>
              <a:t>Triage Categories:</a:t>
            </a:r>
            <a:r>
              <a:rPr lang="en-US" sz="3075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28533329" lvl="1" indent="-28190429">
              <a:spcBef>
                <a:spcPct val="20000"/>
              </a:spcBef>
              <a:buClr>
                <a:schemeClr val="accent2"/>
              </a:buClr>
              <a:buSzPct val="70000"/>
              <a:defRPr/>
            </a:pPr>
            <a:r>
              <a:rPr lang="en-US" sz="2475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Immediate</a:t>
            </a:r>
          </a:p>
          <a:p>
            <a:pPr marL="28533329" lvl="1" indent="-28190429">
              <a:spcBef>
                <a:spcPct val="20000"/>
              </a:spcBef>
              <a:buClr>
                <a:schemeClr val="accent2"/>
              </a:buClr>
              <a:buSzPct val="70000"/>
              <a:defRPr/>
            </a:pPr>
            <a:r>
              <a:rPr lang="en-US" sz="2475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Delayed</a:t>
            </a:r>
          </a:p>
          <a:p>
            <a:pPr marL="28533329" lvl="1" indent="-28190429">
              <a:spcBef>
                <a:spcPct val="20000"/>
              </a:spcBef>
              <a:buClr>
                <a:schemeClr val="accent2"/>
              </a:buClr>
              <a:buSzPct val="70000"/>
              <a:defRPr/>
            </a:pPr>
            <a:r>
              <a:rPr lang="en-US" sz="2475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Minimal</a:t>
            </a:r>
          </a:p>
          <a:p>
            <a:pPr marL="28533329" lvl="1" indent="-28190429">
              <a:spcBef>
                <a:spcPct val="20000"/>
              </a:spcBef>
              <a:buClr>
                <a:schemeClr val="accent2"/>
              </a:buClr>
              <a:buSzPct val="70000"/>
              <a:defRPr/>
            </a:pPr>
            <a:r>
              <a:rPr lang="en-US" sz="2475">
                <a:solidFill>
                  <a:srgbClr val="C0C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Expectant</a:t>
            </a:r>
            <a:endParaRPr lang="en-US" sz="1350"/>
          </a:p>
          <a:p>
            <a:pPr marL="28533329" lvl="1" indent="-28190429">
              <a:spcBef>
                <a:spcPct val="20000"/>
              </a:spcBef>
              <a:buClr>
                <a:schemeClr val="accent2"/>
              </a:buClr>
              <a:buSzPct val="70000"/>
              <a:defRPr/>
            </a:pPr>
            <a:r>
              <a:rPr lang="en-US" sz="2475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Dead</a:t>
            </a:r>
          </a:p>
          <a:p>
            <a:pPr marL="257175" indent="-257175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endParaRPr lang="en-US" sz="3075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57175" indent="-257175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/>
            </a:pPr>
            <a:endParaRPr lang="en-US" sz="1950"/>
          </a:p>
        </p:txBody>
      </p:sp>
      <p:graphicFrame>
        <p:nvGraphicFramePr>
          <p:cNvPr id="197639" name="Object 2"/>
          <p:cNvGraphicFramePr>
            <a:graphicFrameLocks noChangeAspect="1"/>
          </p:cNvGraphicFramePr>
          <p:nvPr/>
        </p:nvGraphicFramePr>
        <p:xfrm>
          <a:off x="1143000" y="0"/>
          <a:ext cx="6666329" cy="5143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4706112" imgH="3630168" progId="Word.Document.8">
                  <p:embed/>
                </p:oleObj>
              </mc:Choice>
              <mc:Fallback>
                <p:oleObj name="Document" r:id="rId3" imgW="4706112" imgH="3630168" progId="Word.Document.8">
                  <p:embed/>
                  <p:pic>
                    <p:nvPicPr>
                      <p:cNvPr id="19763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0"/>
                        <a:ext cx="6666329" cy="51435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Slide Number Placeholder 5"/>
          <p:cNvSpPr txBox="1">
            <a:spLocks noGrp="1"/>
          </p:cNvSpPr>
          <p:nvPr/>
        </p:nvSpPr>
        <p:spPr bwMode="auto">
          <a:xfrm>
            <a:off x="6057900" y="4686300"/>
            <a:ext cx="1600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FCDBA55-BE14-4610-B89A-8A092F74BA96}" type="slidenum">
              <a:rPr lang="en-US" sz="900">
                <a:latin typeface="Verdana" pitchFamily="34" charset="0"/>
                <a:ea typeface="ＭＳ Ｐゴシック" charset="-128"/>
              </a:rPr>
              <a:pPr algn="r"/>
              <a:t>14</a:t>
            </a:fld>
            <a:endParaRPr lang="en-US" sz="900">
              <a:latin typeface="Verdana" pitchFamily="34" charset="0"/>
              <a:ea typeface="ＭＳ Ｐゴシック" charset="-128"/>
            </a:endParaRPr>
          </a:p>
        </p:txBody>
      </p:sp>
      <p:sp>
        <p:nvSpPr>
          <p:cNvPr id="3078" name="Oval 8"/>
          <p:cNvSpPr>
            <a:spLocks noChangeArrowheads="1"/>
          </p:cNvSpPr>
          <p:nvPr/>
        </p:nvSpPr>
        <p:spPr bwMode="auto">
          <a:xfrm>
            <a:off x="2857500" y="2000250"/>
            <a:ext cx="4800600" cy="291465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516458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sz="2700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1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C5A641-AAC8-6A55-9BAB-7D96218AED3A}"/>
              </a:ext>
            </a:extLst>
          </p:cNvPr>
          <p:cNvSpPr txBox="1"/>
          <p:nvPr/>
        </p:nvSpPr>
        <p:spPr>
          <a:xfrm>
            <a:off x="742950" y="1622997"/>
            <a:ext cx="6066829" cy="15881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600" dirty="0">
                <a:solidFill>
                  <a:schemeClr val="bg1"/>
                </a:solidFill>
              </a:rPr>
              <a:t>SALT is just a guideline!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3600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dirty="0">
                <a:solidFill>
                  <a:schemeClr val="bg1"/>
                </a:solidFill>
              </a:rPr>
              <a:t>Triage is dynamic.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796CEE-E3A1-1A07-3AA1-BAE204A7AAAE}"/>
              </a:ext>
            </a:extLst>
          </p:cNvPr>
          <p:cNvSpPr txBox="1"/>
          <p:nvPr/>
        </p:nvSpPr>
        <p:spPr>
          <a:xfrm>
            <a:off x="233959" y="493989"/>
            <a:ext cx="46398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1800" dirty="0">
                <a:solidFill>
                  <a:schemeClr val="bg1"/>
                </a:solidFill>
              </a:rPr>
              <a:t>Other things about triage…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  <a:defRPr/>
            </a:pPr>
            <a:endParaRPr lang="en-US" sz="21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BFFA29-CFC6-9F72-78EC-7C6DA166489A}"/>
              </a:ext>
            </a:extLst>
          </p:cNvPr>
          <p:cNvSpPr txBox="1"/>
          <p:nvPr/>
        </p:nvSpPr>
        <p:spPr>
          <a:xfrm>
            <a:off x="407194" y="974389"/>
            <a:ext cx="7843837" cy="319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</a:rPr>
              <a:t>The triage officer/team only </a:t>
            </a:r>
            <a:r>
              <a:rPr lang="en-US" sz="2800" i="1" dirty="0">
                <a:solidFill>
                  <a:schemeClr val="bg1"/>
                </a:solidFill>
              </a:rPr>
              <a:t>triages</a:t>
            </a:r>
            <a:r>
              <a:rPr lang="en-US" sz="2800" dirty="0">
                <a:solidFill>
                  <a:schemeClr val="bg1"/>
                </a:solidFill>
              </a:rPr>
              <a:t>, and does </a:t>
            </a:r>
            <a:r>
              <a:rPr lang="en-US" sz="2800" i="1" dirty="0">
                <a:solidFill>
                  <a:schemeClr val="bg1"/>
                </a:solidFill>
              </a:rPr>
              <a:t>not</a:t>
            </a:r>
            <a:r>
              <a:rPr lang="en-US" sz="2800" dirty="0">
                <a:solidFill>
                  <a:schemeClr val="bg1"/>
                </a:solidFill>
              </a:rPr>
              <a:t> treat!</a:t>
            </a:r>
          </a:p>
          <a:p>
            <a:pPr marL="800100" lvl="1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chemeClr val="bg1"/>
              </a:solidFill>
            </a:endParaRPr>
          </a:p>
          <a:p>
            <a:pPr marL="800100" lvl="1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</a:rPr>
              <a:t>Basic airway maneuvers</a:t>
            </a:r>
          </a:p>
          <a:p>
            <a:pPr marL="800100" lvl="1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chemeClr val="bg1"/>
              </a:solidFill>
            </a:endParaRPr>
          </a:p>
          <a:p>
            <a:pPr marL="800100" lvl="1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</a:rPr>
              <a:t>Basic hemorrhage control</a:t>
            </a:r>
          </a:p>
          <a:p>
            <a:pPr marL="800100" lvl="1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chemeClr val="bg1"/>
              </a:solidFill>
            </a:endParaRPr>
          </a:p>
          <a:p>
            <a:pPr marL="800100" lvl="1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</a:rPr>
              <a:t>Basic splinting/immobilization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A7DA72-FF30-DCED-2CAB-8BFB97503CE5}"/>
              </a:ext>
            </a:extLst>
          </p:cNvPr>
          <p:cNvSpPr txBox="1"/>
          <p:nvPr/>
        </p:nvSpPr>
        <p:spPr>
          <a:xfrm>
            <a:off x="241102" y="258246"/>
            <a:ext cx="46541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1800" dirty="0">
                <a:solidFill>
                  <a:schemeClr val="bg1"/>
                </a:solidFill>
              </a:rPr>
              <a:t>Other things about triage…</a:t>
            </a:r>
          </a:p>
        </p:txBody>
      </p:sp>
    </p:spTree>
    <p:extLst>
      <p:ext uri="{BB962C8B-B14F-4D97-AF65-F5344CB8AC3E}">
        <p14:creationId xmlns:p14="http://schemas.microsoft.com/office/powerpoint/2010/main" val="3371957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5"/>
          <p:cNvSpPr>
            <a:spLocks noGrp="1" noChangeArrowheads="1"/>
          </p:cNvSpPr>
          <p:nvPr>
            <p:ph type="title"/>
          </p:nvPr>
        </p:nvSpPr>
        <p:spPr>
          <a:xfrm>
            <a:off x="402432" y="228601"/>
            <a:ext cx="7543800" cy="1073944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>
                <a:solidFill>
                  <a:schemeClr val="bg1"/>
                </a:solidFill>
              </a:rPr>
              <a:t>The Concept of Mass Casualty Triage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81050" y="1840706"/>
            <a:ext cx="7829550" cy="200025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4000" dirty="0">
                <a:solidFill>
                  <a:schemeClr val="bg1"/>
                </a:solidFill>
              </a:rPr>
              <a:t>The greatest good for the greatest number.</a:t>
            </a:r>
          </a:p>
          <a:p>
            <a:pPr eaLnBrk="1" hangingPunct="1">
              <a:defRPr/>
            </a:pPr>
            <a:endParaRPr lang="en-US" sz="2700" dirty="0"/>
          </a:p>
        </p:txBody>
      </p:sp>
      <p:pic>
        <p:nvPicPr>
          <p:cNvPr id="2970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000750" y="2083594"/>
            <a:ext cx="2343150" cy="1757363"/>
          </a:xfr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000" dirty="0">
                <a:solidFill>
                  <a:schemeClr val="bg1"/>
                </a:solidFill>
              </a:rPr>
              <a:t>Practice Makes Perfect…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1487" y="1578769"/>
            <a:ext cx="8029575" cy="14287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</a:rPr>
              <a:t>Triage the following patients to a triage category using the SALT algorithm: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dirty="0">
                <a:solidFill>
                  <a:schemeClr val="bg1"/>
                </a:solidFill>
              </a:rPr>
              <a:t>Patient 1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1487" y="1143000"/>
            <a:ext cx="8029575" cy="14287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</a:rPr>
              <a:t>28 </a:t>
            </a:r>
            <a:r>
              <a:rPr lang="en-US" dirty="0" err="1">
                <a:solidFill>
                  <a:schemeClr val="bg1"/>
                </a:solidFill>
              </a:rPr>
              <a:t>yo</a:t>
            </a:r>
            <a:r>
              <a:rPr lang="en-US" dirty="0">
                <a:solidFill>
                  <a:schemeClr val="bg1"/>
                </a:solidFill>
              </a:rPr>
              <a:t> male brought in on a stretcher, who is able to answer questions, has a palpable radial pulse, and a regular respiratory rate of 20.  He complains of abdominal pain.</a:t>
            </a:r>
          </a:p>
        </p:txBody>
      </p:sp>
    </p:spTree>
    <p:extLst>
      <p:ext uri="{BB962C8B-B14F-4D97-AF65-F5344CB8AC3E}">
        <p14:creationId xmlns:p14="http://schemas.microsoft.com/office/powerpoint/2010/main" val="2889613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86697" y="228601"/>
            <a:ext cx="8123903" cy="1073944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>
                <a:solidFill>
                  <a:schemeClr val="bg1"/>
                </a:solidFill>
              </a:rPr>
              <a:t>Definitions?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2058" y="934258"/>
            <a:ext cx="5884606" cy="2474503"/>
          </a:xfrm>
        </p:spPr>
        <p:txBody>
          <a:bodyPr/>
          <a:lstStyle/>
          <a:p>
            <a:pPr eaLnBrk="1" hangingPunct="1">
              <a:defRPr/>
            </a:pPr>
            <a:endParaRPr lang="en-US" sz="2100" dirty="0"/>
          </a:p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</a:rPr>
              <a:t>Mass Casualty</a:t>
            </a:r>
          </a:p>
          <a:p>
            <a:pPr eaLnBrk="1" hangingPunct="1"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29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429250" y="2114551"/>
            <a:ext cx="2324850" cy="1522810"/>
          </a:xfr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dirty="0">
                <a:solidFill>
                  <a:schemeClr val="bg1"/>
                </a:solidFill>
              </a:rPr>
              <a:t>Patient 1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1487" y="952500"/>
            <a:ext cx="8029575" cy="32385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>
                <a:solidFill>
                  <a:schemeClr val="bg1"/>
                </a:solidFill>
              </a:rPr>
              <a:t>28 </a:t>
            </a:r>
            <a:r>
              <a:rPr lang="en-US" sz="2000" dirty="0" err="1">
                <a:solidFill>
                  <a:schemeClr val="bg1"/>
                </a:solidFill>
              </a:rPr>
              <a:t>yo</a:t>
            </a:r>
            <a:r>
              <a:rPr lang="en-US" sz="2000" dirty="0">
                <a:solidFill>
                  <a:schemeClr val="bg1"/>
                </a:solidFill>
              </a:rPr>
              <a:t> male brought in on a stretcher, who is able to answer questions, has a palpable radial pulse, and a regular respiratory rate of 20. He complains of abdominal pain</a:t>
            </a:r>
            <a:r>
              <a:rPr lang="en-US" sz="2000" dirty="0"/>
              <a:t>.</a:t>
            </a:r>
            <a:endParaRPr lang="en-US" sz="4400" dirty="0"/>
          </a:p>
          <a:p>
            <a:pPr eaLnBrk="1" hangingPunct="1">
              <a:defRPr/>
            </a:pPr>
            <a:endParaRPr lang="en-US" sz="2000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en-US" sz="2400" dirty="0">
                <a:solidFill>
                  <a:schemeClr val="bg1"/>
                </a:solidFill>
              </a:rPr>
              <a:t>Sort – 2</a:t>
            </a:r>
            <a:r>
              <a:rPr lang="en-US" sz="2400" baseline="30000" dirty="0">
                <a:solidFill>
                  <a:schemeClr val="bg1"/>
                </a:solidFill>
              </a:rPr>
              <a:t>nd</a:t>
            </a:r>
            <a:r>
              <a:rPr lang="en-US" sz="2400" dirty="0">
                <a:solidFill>
                  <a:schemeClr val="bg1"/>
                </a:solidFill>
              </a:rPr>
              <a:t> Group (able to wave/purposeful movement)</a:t>
            </a:r>
          </a:p>
          <a:p>
            <a:pPr eaLnBrk="1" hangingPunct="1">
              <a:defRPr/>
            </a:pPr>
            <a:endParaRPr lang="en-US" sz="2400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en-US" sz="2400" dirty="0">
                <a:solidFill>
                  <a:schemeClr val="bg1"/>
                </a:solidFill>
              </a:rPr>
              <a:t>Assess (Triage Category) – </a:t>
            </a:r>
            <a:r>
              <a:rPr lang="en-US" sz="2400" dirty="0">
                <a:solidFill>
                  <a:srgbClr val="FFFF00"/>
                </a:solidFill>
              </a:rPr>
              <a:t>Delayed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(follows commands, peripheral pulse, no resp distress, and no bleeding, but possibly more than minor injuries)</a:t>
            </a:r>
          </a:p>
        </p:txBody>
      </p:sp>
    </p:spTree>
    <p:extLst>
      <p:ext uri="{BB962C8B-B14F-4D97-AF65-F5344CB8AC3E}">
        <p14:creationId xmlns:p14="http://schemas.microsoft.com/office/powerpoint/2010/main" val="25128176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dirty="0">
                <a:solidFill>
                  <a:schemeClr val="bg1"/>
                </a:solidFill>
              </a:rPr>
              <a:t>Patient 2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1487" y="1143000"/>
            <a:ext cx="8029575" cy="25273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</a:rPr>
              <a:t>45 </a:t>
            </a:r>
            <a:r>
              <a:rPr lang="en-US" dirty="0" err="1">
                <a:solidFill>
                  <a:schemeClr val="bg1"/>
                </a:solidFill>
              </a:rPr>
              <a:t>yo</a:t>
            </a:r>
            <a:r>
              <a:rPr lang="en-US" dirty="0">
                <a:solidFill>
                  <a:schemeClr val="bg1"/>
                </a:solidFill>
              </a:rPr>
              <a:t> female who walks toward you with a visible open forearm fracture.  She has no palpable radial pulse on that arm, but is breathing well.</a:t>
            </a:r>
          </a:p>
        </p:txBody>
      </p:sp>
    </p:spTree>
    <p:extLst>
      <p:ext uri="{BB962C8B-B14F-4D97-AF65-F5344CB8AC3E}">
        <p14:creationId xmlns:p14="http://schemas.microsoft.com/office/powerpoint/2010/main" val="34143709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dirty="0">
                <a:solidFill>
                  <a:schemeClr val="bg1"/>
                </a:solidFill>
              </a:rPr>
              <a:t>Patient 2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1487" y="812800"/>
            <a:ext cx="8029575" cy="31242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>
                <a:solidFill>
                  <a:schemeClr val="bg1"/>
                </a:solidFill>
              </a:rPr>
              <a:t>45 </a:t>
            </a:r>
            <a:r>
              <a:rPr lang="en-US" sz="2400" dirty="0" err="1">
                <a:solidFill>
                  <a:schemeClr val="bg1"/>
                </a:solidFill>
              </a:rPr>
              <a:t>yo</a:t>
            </a:r>
            <a:r>
              <a:rPr lang="en-US" sz="2400" dirty="0">
                <a:solidFill>
                  <a:schemeClr val="bg1"/>
                </a:solidFill>
              </a:rPr>
              <a:t> female who walks toward you with a visible open forearm fracture.  She has no palpable radial pulse on that arm, but is breathing well.</a:t>
            </a:r>
          </a:p>
          <a:p>
            <a:pPr eaLnBrk="1" hangingPunct="1">
              <a:defRPr/>
            </a:pPr>
            <a:endParaRPr lang="en-US" sz="2400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en-US" sz="2800" dirty="0">
                <a:solidFill>
                  <a:schemeClr val="bg1"/>
                </a:solidFill>
              </a:rPr>
              <a:t>Sort – 3rd Group (able to walk)</a:t>
            </a:r>
          </a:p>
          <a:p>
            <a:pPr eaLnBrk="1" hangingPunct="1">
              <a:defRPr/>
            </a:pPr>
            <a:endParaRPr lang="en-US" sz="2800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en-US" sz="2800" dirty="0">
                <a:solidFill>
                  <a:schemeClr val="bg1"/>
                </a:solidFill>
              </a:rPr>
              <a:t>Assess (Triage Category) –  </a:t>
            </a:r>
            <a:r>
              <a:rPr lang="en-US" sz="2800" dirty="0">
                <a:solidFill>
                  <a:srgbClr val="FF0000"/>
                </a:solidFill>
              </a:rPr>
              <a:t>Immediate</a:t>
            </a:r>
            <a:r>
              <a:rPr lang="en-US" sz="2800" dirty="0">
                <a:solidFill>
                  <a:schemeClr val="bg1"/>
                </a:solidFill>
              </a:rPr>
              <a:t> (if active hemorrhaging) vs. </a:t>
            </a:r>
            <a:r>
              <a:rPr lang="en-US" sz="2800" dirty="0">
                <a:solidFill>
                  <a:srgbClr val="FFFF00"/>
                </a:solidFill>
              </a:rPr>
              <a:t>Delayed</a:t>
            </a:r>
            <a:r>
              <a:rPr lang="en-US" sz="2800" dirty="0">
                <a:solidFill>
                  <a:schemeClr val="bg1"/>
                </a:solidFill>
              </a:rPr>
              <a:t> (if bleeding controlled)</a:t>
            </a:r>
          </a:p>
          <a:p>
            <a:pPr eaLnBrk="1" hangingPunct="1">
              <a:defRPr/>
            </a:pP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2295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dirty="0">
                <a:solidFill>
                  <a:schemeClr val="bg1"/>
                </a:solidFill>
              </a:rPr>
              <a:t>Patient 3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1487" y="1143000"/>
            <a:ext cx="8029575" cy="25273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chemeClr val="bg1"/>
                </a:solidFill>
              </a:rPr>
              <a:t>35 </a:t>
            </a:r>
            <a:r>
              <a:rPr lang="en-US" dirty="0" err="1">
                <a:solidFill>
                  <a:schemeClr val="bg1"/>
                </a:solidFill>
              </a:rPr>
              <a:t>yo</a:t>
            </a:r>
            <a:r>
              <a:rPr lang="en-US" dirty="0">
                <a:solidFill>
                  <a:schemeClr val="bg1"/>
                </a:solidFill>
              </a:rPr>
              <a:t> female found by EMS lying on the ground.  She states she is too dizzy to walk.  Her respirations are even, and has a palpated pedal pulse.  She follows your commands.</a:t>
            </a:r>
          </a:p>
        </p:txBody>
      </p:sp>
    </p:spTree>
    <p:extLst>
      <p:ext uri="{BB962C8B-B14F-4D97-AF65-F5344CB8AC3E}">
        <p14:creationId xmlns:p14="http://schemas.microsoft.com/office/powerpoint/2010/main" val="38451841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dirty="0">
                <a:solidFill>
                  <a:schemeClr val="bg1"/>
                </a:solidFill>
              </a:rPr>
              <a:t>Patient 3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1487" y="655483"/>
            <a:ext cx="8482013" cy="25273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solidFill>
                  <a:schemeClr val="bg1"/>
                </a:solidFill>
              </a:rPr>
              <a:t>35 </a:t>
            </a:r>
            <a:r>
              <a:rPr lang="en-US" sz="2400" dirty="0" err="1">
                <a:solidFill>
                  <a:schemeClr val="bg1"/>
                </a:solidFill>
              </a:rPr>
              <a:t>yo</a:t>
            </a:r>
            <a:r>
              <a:rPr lang="en-US" sz="2400" dirty="0">
                <a:solidFill>
                  <a:schemeClr val="bg1"/>
                </a:solidFill>
              </a:rPr>
              <a:t> female found by EMS lying on the ground.  She states she is too dizzy to walk.  Her respirations are even, and has a palpated pedal pulse.  She follows your commands.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solidFill>
                  <a:schemeClr val="bg1"/>
                </a:solidFill>
              </a:rPr>
              <a:t>Sort – 2nd Group (able to wave/purposeful movement)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solidFill>
                  <a:schemeClr val="bg1"/>
                </a:solidFill>
              </a:rPr>
              <a:t>Assess (Triage Category) – </a:t>
            </a:r>
            <a:r>
              <a:rPr lang="en-US" sz="2800" dirty="0">
                <a:solidFill>
                  <a:srgbClr val="FFFF00"/>
                </a:solidFill>
              </a:rPr>
              <a:t>Delayed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(follows commands, peripheral pulse, no resp distress, and no bleeding, but possibly more than minor injuries)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7942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dirty="0">
                <a:solidFill>
                  <a:schemeClr val="bg1"/>
                </a:solidFill>
              </a:rPr>
              <a:t>Patient 4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1487" y="1143000"/>
            <a:ext cx="8029575" cy="25273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</a:rPr>
              <a:t>60 </a:t>
            </a:r>
            <a:r>
              <a:rPr lang="en-US" dirty="0" err="1">
                <a:solidFill>
                  <a:schemeClr val="bg1"/>
                </a:solidFill>
              </a:rPr>
              <a:t>yo</a:t>
            </a:r>
            <a:r>
              <a:rPr lang="en-US" dirty="0">
                <a:solidFill>
                  <a:schemeClr val="bg1"/>
                </a:solidFill>
              </a:rPr>
              <a:t> male, who is lying on the ground.  He is does not respond to you, but you feel a weak radial pulse.  He is not breathing.</a:t>
            </a:r>
          </a:p>
        </p:txBody>
      </p:sp>
    </p:spTree>
    <p:extLst>
      <p:ext uri="{BB962C8B-B14F-4D97-AF65-F5344CB8AC3E}">
        <p14:creationId xmlns:p14="http://schemas.microsoft.com/office/powerpoint/2010/main" val="16083977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dirty="0">
                <a:solidFill>
                  <a:schemeClr val="bg1"/>
                </a:solidFill>
              </a:rPr>
              <a:t>Patient 4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0843" y="673100"/>
            <a:ext cx="8342313" cy="25273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>
                <a:solidFill>
                  <a:schemeClr val="bg1"/>
                </a:solidFill>
              </a:rPr>
              <a:t>60 </a:t>
            </a:r>
            <a:r>
              <a:rPr lang="en-US" sz="2400" dirty="0" err="1">
                <a:solidFill>
                  <a:schemeClr val="bg1"/>
                </a:solidFill>
              </a:rPr>
              <a:t>yo</a:t>
            </a:r>
            <a:r>
              <a:rPr lang="en-US" sz="2400" dirty="0">
                <a:solidFill>
                  <a:schemeClr val="bg1"/>
                </a:solidFill>
              </a:rPr>
              <a:t> male, who is lying on the ground.  He is does not respond to you, but you feel a weak radial pulse.  He is not breathing.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chemeClr val="bg1"/>
                </a:solidFill>
              </a:rPr>
              <a:t>Sort – 1st Group (still)</a:t>
            </a:r>
          </a:p>
          <a:p>
            <a:pPr eaLnBrk="1" hangingPunct="1">
              <a:defRPr/>
            </a:pPr>
            <a:endParaRPr lang="en-US" sz="2400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en-US" sz="2400" dirty="0">
                <a:solidFill>
                  <a:schemeClr val="bg1"/>
                </a:solidFill>
              </a:rPr>
              <a:t>Assess (Triage Category) –  Open airway first (lifesaving intervention), then</a:t>
            </a:r>
          </a:p>
          <a:p>
            <a:pPr lvl="1">
              <a:defRPr/>
            </a:pPr>
            <a:r>
              <a:rPr lang="en-US" sz="2400" dirty="0">
                <a:solidFill>
                  <a:schemeClr val="bg1"/>
                </a:solidFill>
              </a:rPr>
              <a:t>If breathing, then </a:t>
            </a:r>
            <a:r>
              <a:rPr lang="en-US" sz="2400" dirty="0">
                <a:solidFill>
                  <a:srgbClr val="FF0000"/>
                </a:solidFill>
              </a:rPr>
              <a:t>Immediate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1800" dirty="0">
                <a:solidFill>
                  <a:schemeClr val="bg1"/>
                </a:solidFill>
              </a:rPr>
              <a:t>(not following commands, resp distress)</a:t>
            </a:r>
          </a:p>
          <a:p>
            <a:pPr lvl="1">
              <a:defRPr/>
            </a:pPr>
            <a:r>
              <a:rPr lang="en-US" sz="2400" dirty="0">
                <a:solidFill>
                  <a:schemeClr val="bg1"/>
                </a:solidFill>
              </a:rPr>
              <a:t>If not breathing, then Dead</a:t>
            </a:r>
          </a:p>
          <a:p>
            <a:pPr eaLnBrk="1" hangingPunct="1">
              <a:defRPr/>
            </a:pP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5134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dirty="0">
                <a:solidFill>
                  <a:schemeClr val="bg1"/>
                </a:solidFill>
              </a:rPr>
              <a:t>Patient 5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1487" y="825500"/>
            <a:ext cx="8029575" cy="25273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</a:rPr>
              <a:t>8 </a:t>
            </a:r>
            <a:r>
              <a:rPr lang="en-US" dirty="0" err="1">
                <a:solidFill>
                  <a:schemeClr val="bg1"/>
                </a:solidFill>
              </a:rPr>
              <a:t>yo</a:t>
            </a:r>
            <a:r>
              <a:rPr lang="en-US" dirty="0">
                <a:solidFill>
                  <a:schemeClr val="bg1"/>
                </a:solidFill>
              </a:rPr>
              <a:t> female who is carried to you by a rescuer who found her walking around and crying.  She is breathing, has a good pulse, and no visible injuries.  When you ask her what hurts, she cries, points to her left arm, and asks you, “Where is my mommy?”</a:t>
            </a:r>
          </a:p>
        </p:txBody>
      </p:sp>
    </p:spTree>
    <p:extLst>
      <p:ext uri="{BB962C8B-B14F-4D97-AF65-F5344CB8AC3E}">
        <p14:creationId xmlns:p14="http://schemas.microsoft.com/office/powerpoint/2010/main" val="2083833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dirty="0">
                <a:solidFill>
                  <a:schemeClr val="bg1"/>
                </a:solidFill>
              </a:rPr>
              <a:t>Patient 5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1487" y="825500"/>
            <a:ext cx="8029575" cy="35814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>
                <a:solidFill>
                  <a:schemeClr val="bg1"/>
                </a:solidFill>
              </a:rPr>
              <a:t>8 </a:t>
            </a:r>
            <a:r>
              <a:rPr lang="en-US" sz="1800" dirty="0" err="1">
                <a:solidFill>
                  <a:schemeClr val="bg1"/>
                </a:solidFill>
              </a:rPr>
              <a:t>yo</a:t>
            </a:r>
            <a:r>
              <a:rPr lang="en-US" sz="1800" dirty="0">
                <a:solidFill>
                  <a:schemeClr val="bg1"/>
                </a:solidFill>
              </a:rPr>
              <a:t> female who is carried to you by a rescuer who found her walking around and crying.  She is breathing, has a good pulse, and no visible injuries.  When you ask her what hurts, she cries, points to her left arm, and asks you, “Where is my mommy?”</a:t>
            </a:r>
          </a:p>
          <a:p>
            <a:pPr eaLnBrk="1" hangingPunct="1">
              <a:defRPr/>
            </a:pPr>
            <a:endParaRPr lang="en-US" sz="1800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en-US" sz="2400" dirty="0">
                <a:solidFill>
                  <a:schemeClr val="bg1"/>
                </a:solidFill>
              </a:rPr>
              <a:t>Sort – 3rd Group (able to walk)</a:t>
            </a:r>
          </a:p>
          <a:p>
            <a:pPr eaLnBrk="1" hangingPunct="1">
              <a:defRPr/>
            </a:pPr>
            <a:endParaRPr lang="en-US" sz="2400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en-US" sz="2400" dirty="0">
                <a:solidFill>
                  <a:schemeClr val="bg1"/>
                </a:solidFill>
              </a:rPr>
              <a:t>Assess (Triage Category) – </a:t>
            </a:r>
            <a:r>
              <a:rPr lang="en-US" sz="2400" dirty="0">
                <a:solidFill>
                  <a:srgbClr val="00B050"/>
                </a:solidFill>
              </a:rPr>
              <a:t>Minimal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1800" dirty="0">
                <a:solidFill>
                  <a:schemeClr val="bg1"/>
                </a:solidFill>
              </a:rPr>
              <a:t>(follows commands, peripheral pulse, no resp distress, no bleeding, and has no discernable severe injuries)</a:t>
            </a:r>
          </a:p>
          <a:p>
            <a:pPr eaLnBrk="1" hangingPunct="1">
              <a:defRPr/>
            </a:pP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2726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dirty="0">
                <a:solidFill>
                  <a:schemeClr val="bg1"/>
                </a:solidFill>
              </a:rPr>
              <a:t>Patient 6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1487" y="825500"/>
            <a:ext cx="8029575" cy="25273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</a:rPr>
              <a:t>18 year old male with a left leg injury.  The injury is spurting blood. His radial pulse is 110, respirations 20.  He is calling for help. </a:t>
            </a:r>
          </a:p>
        </p:txBody>
      </p:sp>
    </p:spTree>
    <p:extLst>
      <p:ext uri="{BB962C8B-B14F-4D97-AF65-F5344CB8AC3E}">
        <p14:creationId xmlns:p14="http://schemas.microsoft.com/office/powerpoint/2010/main" val="2595537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800" dirty="0">
                <a:solidFill>
                  <a:schemeClr val="bg1"/>
                </a:solidFill>
              </a:rPr>
              <a:t>Definitions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1558" y="1214898"/>
            <a:ext cx="8110384" cy="3200400"/>
          </a:xfrm>
        </p:spPr>
        <p:txBody>
          <a:bodyPr/>
          <a:lstStyle/>
          <a:p>
            <a:pPr eaLnBrk="1" hangingPunct="1">
              <a:defRPr/>
            </a:pPr>
            <a:endParaRPr lang="en-US" sz="2100" dirty="0"/>
          </a:p>
          <a:p>
            <a:pPr eaLnBrk="1" hangingPunct="1">
              <a:defRPr/>
            </a:pPr>
            <a:r>
              <a:rPr lang="en-US" sz="2800" dirty="0">
                <a:solidFill>
                  <a:schemeClr val="bg1"/>
                </a:solidFill>
              </a:rPr>
              <a:t>Mass Casualty </a:t>
            </a:r>
            <a:r>
              <a:rPr lang="en-US" sz="2400" dirty="0">
                <a:solidFill>
                  <a:schemeClr val="bg1"/>
                </a:solidFill>
              </a:rPr>
              <a:t>– exceeds facility or system resources</a:t>
            </a:r>
          </a:p>
          <a:p>
            <a:pPr eaLnBrk="1" hangingPunct="1">
              <a:defRPr/>
            </a:pPr>
            <a:endParaRPr lang="en-US" sz="2800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en-US" sz="2800" dirty="0">
                <a:solidFill>
                  <a:schemeClr val="bg1"/>
                </a:solidFill>
              </a:rPr>
              <a:t>Multiple Casualty</a:t>
            </a:r>
            <a:r>
              <a:rPr lang="en-US" sz="2400" dirty="0">
                <a:solidFill>
                  <a:schemeClr val="bg1"/>
                </a:solidFill>
              </a:rPr>
              <a:t> – does </a:t>
            </a:r>
            <a:r>
              <a:rPr lang="en-US" sz="2400" i="1" dirty="0">
                <a:solidFill>
                  <a:schemeClr val="bg1"/>
                </a:solidFill>
              </a:rPr>
              <a:t>not</a:t>
            </a:r>
            <a:r>
              <a:rPr lang="en-US" sz="2400" dirty="0">
                <a:solidFill>
                  <a:schemeClr val="bg1"/>
                </a:solidFill>
              </a:rPr>
              <a:t> exceed facility resources</a:t>
            </a:r>
            <a:endParaRPr lang="en-US" sz="2800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endParaRPr lang="en-US" sz="27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dirty="0">
                <a:solidFill>
                  <a:schemeClr val="bg1"/>
                </a:solidFill>
              </a:rPr>
              <a:t>Patient 6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1487" y="508000"/>
            <a:ext cx="8482013" cy="36576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>
                <a:solidFill>
                  <a:schemeClr val="bg1"/>
                </a:solidFill>
              </a:rPr>
              <a:t>18 year old male with a left leg injury.  The injury is spurting blood. His radial pulse is 110, respirations 20.  He is calling for help. </a:t>
            </a:r>
          </a:p>
          <a:p>
            <a:pPr eaLnBrk="1" hangingPunct="1">
              <a:defRPr/>
            </a:pPr>
            <a:endParaRPr lang="en-US" sz="2400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en-US" sz="2000" dirty="0">
                <a:solidFill>
                  <a:schemeClr val="bg1"/>
                </a:solidFill>
              </a:rPr>
              <a:t>Sort – 2nd Group (able to wave) or 1st Group (visible life threat)?</a:t>
            </a:r>
          </a:p>
          <a:p>
            <a:pPr eaLnBrk="1" hangingPunct="1">
              <a:defRPr/>
            </a:pPr>
            <a:endParaRPr lang="en-US" sz="2400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en-US" sz="2000" dirty="0">
                <a:solidFill>
                  <a:schemeClr val="bg1"/>
                </a:solidFill>
              </a:rPr>
              <a:t>Assess (Triage Category) –  Control hemorrhage first (lifesaving intervention), then</a:t>
            </a:r>
          </a:p>
          <a:p>
            <a:pPr lvl="1">
              <a:defRPr/>
            </a:pPr>
            <a:r>
              <a:rPr lang="en-US" dirty="0">
                <a:solidFill>
                  <a:schemeClr val="bg1"/>
                </a:solidFill>
              </a:rPr>
              <a:t>If bleeding not controlled, then </a:t>
            </a:r>
            <a:r>
              <a:rPr lang="en-US" dirty="0">
                <a:solidFill>
                  <a:srgbClr val="FF0000"/>
                </a:solidFill>
              </a:rPr>
              <a:t>Immediate</a:t>
            </a:r>
            <a:r>
              <a:rPr lang="en-US" dirty="0">
                <a:solidFill>
                  <a:schemeClr val="bg1"/>
                </a:solidFill>
              </a:rPr>
              <a:t> (major hemorrhage)</a:t>
            </a:r>
          </a:p>
          <a:p>
            <a:pPr lvl="1">
              <a:defRPr/>
            </a:pPr>
            <a:r>
              <a:rPr lang="en-US" dirty="0">
                <a:solidFill>
                  <a:schemeClr val="bg1"/>
                </a:solidFill>
              </a:rPr>
              <a:t>If bleeding stopped, then </a:t>
            </a:r>
            <a:r>
              <a:rPr lang="en-US" dirty="0">
                <a:solidFill>
                  <a:srgbClr val="FFFF00"/>
                </a:solidFill>
              </a:rPr>
              <a:t>Delayed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sz="1800" dirty="0">
                <a:solidFill>
                  <a:schemeClr val="bg1"/>
                </a:solidFill>
              </a:rPr>
              <a:t>(follows commands, peripheral pulse, no resp distress, no bleeding, but more than minor injuries)</a:t>
            </a:r>
          </a:p>
          <a:p>
            <a:pPr eaLnBrk="1" hangingPunct="1">
              <a:defRPr/>
            </a:pP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9422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90AC9-54C2-897D-413D-5A9BCC63D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D14D3-91DC-93C0-2D0C-7F5B65174F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697DF2-A999-77C1-3C26-138FAEF49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468EEC-2CBC-25A6-D16A-3D58A4349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87BE37-7774-43D3-8800-FBD28BBE5B2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7AADBF-A02A-ED76-9D92-B5705FC96AA8}"/>
              </a:ext>
            </a:extLst>
          </p:cNvPr>
          <p:cNvSpPr txBox="1"/>
          <p:nvPr/>
        </p:nvSpPr>
        <p:spPr>
          <a:xfrm>
            <a:off x="1084063" y="1925419"/>
            <a:ext cx="53167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Questions?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BF7D21-275D-ED4C-A89C-04DCA182CB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263" y="4540761"/>
            <a:ext cx="2471737" cy="60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825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88223" y="1393431"/>
            <a:ext cx="5314950" cy="264025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chemeClr val="bg1"/>
                </a:solidFill>
              </a:rPr>
              <a:t>In a mass casualty incident, what is the most important </a:t>
            </a:r>
            <a:r>
              <a:rPr lang="en-US" sz="2800" i="1" dirty="0">
                <a:solidFill>
                  <a:schemeClr val="bg1"/>
                </a:solidFill>
              </a:rPr>
              <a:t>clinical</a:t>
            </a:r>
            <a:r>
              <a:rPr lang="en-US" sz="2800" dirty="0">
                <a:solidFill>
                  <a:schemeClr val="bg1"/>
                </a:solidFill>
              </a:rPr>
              <a:t> role?</a:t>
            </a:r>
          </a:p>
        </p:txBody>
      </p:sp>
      <p:pic>
        <p:nvPicPr>
          <p:cNvPr id="1843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200150" y="1143001"/>
            <a:ext cx="1967190" cy="2974019"/>
          </a:xfrm>
          <a:noFill/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943366FF-E899-2DB1-A090-D5771980C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00200" y="1524000"/>
            <a:ext cx="2622920" cy="3965359"/>
          </a:xfr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B3C1DE6-3BAF-B8A2-76EE-4B20616B0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381" y="597523"/>
            <a:ext cx="2402959" cy="36323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dirty="0">
                <a:solidFill>
                  <a:schemeClr val="bg1"/>
                </a:solidFill>
              </a:rPr>
              <a:t>Triage!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28650" y="950120"/>
            <a:ext cx="7255669" cy="30861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</a:rPr>
              <a:t>“To sort”</a:t>
            </a:r>
          </a:p>
          <a:p>
            <a:pPr eaLnBrk="1" hangingPunct="1">
              <a:defRPr/>
            </a:pPr>
            <a:endParaRPr lang="en-US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</a:rPr>
              <a:t>Categorize patients by severity/priority</a:t>
            </a:r>
          </a:p>
          <a:p>
            <a:pPr eaLnBrk="1" hangingPunct="1">
              <a:defRPr/>
            </a:pPr>
            <a:endParaRPr lang="en-US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</a:rPr>
              <a:t>Remember, there are limited resources…</a:t>
            </a:r>
          </a:p>
          <a:p>
            <a:pPr eaLnBrk="1" hangingPunct="1">
              <a:defRPr/>
            </a:pPr>
            <a:endParaRPr lang="en-US" sz="2100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endParaRPr lang="en-US" sz="2100" dirty="0">
              <a:solidFill>
                <a:schemeClr val="bg1"/>
              </a:solidFill>
            </a:endParaRPr>
          </a:p>
        </p:txBody>
      </p:sp>
      <p:pic>
        <p:nvPicPr>
          <p:cNvPr id="19460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057900" y="1885950"/>
            <a:ext cx="2457450" cy="1843088"/>
          </a:xfr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2975" y="921543"/>
            <a:ext cx="7618464" cy="2914650"/>
          </a:xfrm>
        </p:spPr>
        <p:txBody>
          <a:bodyPr/>
          <a:lstStyle/>
          <a:p>
            <a:pPr eaLnBrk="1" hangingPunct="1">
              <a:defRPr/>
            </a:pPr>
            <a:endParaRPr lang="en-US" sz="2700" dirty="0"/>
          </a:p>
          <a:p>
            <a:pPr eaLnBrk="1" hangingPunct="1">
              <a:defRPr/>
            </a:pPr>
            <a:endParaRPr lang="en-US" sz="2700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300" dirty="0">
                <a:solidFill>
                  <a:schemeClr val="bg1"/>
                </a:solidFill>
              </a:rPr>
              <a:t>“The needs of the many outweigh the needs of the few, or the one.”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77626D-EB25-D562-F4AD-9642CD3F2C7F}"/>
              </a:ext>
            </a:extLst>
          </p:cNvPr>
          <p:cNvSpPr txBox="1"/>
          <p:nvPr/>
        </p:nvSpPr>
        <p:spPr>
          <a:xfrm>
            <a:off x="341114" y="664368"/>
            <a:ext cx="577209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200" dirty="0">
                <a:solidFill>
                  <a:schemeClr val="bg1"/>
                </a:solidFill>
              </a:rPr>
              <a:t>The most important concept of triage…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10739"/>
            <a:ext cx="7543800" cy="1073944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>
                <a:solidFill>
                  <a:schemeClr val="bg1"/>
                </a:solidFill>
              </a:rPr>
              <a:t>Triage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28650" y="1197771"/>
            <a:ext cx="7458075" cy="30861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</a:rPr>
              <a:t>Important</a:t>
            </a:r>
          </a:p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</a:rPr>
              <a:t>Challenging</a:t>
            </a:r>
          </a:p>
          <a:p>
            <a:pPr marL="0" indent="0" eaLnBrk="1" hangingPunct="1">
              <a:buNone/>
              <a:defRPr/>
            </a:pPr>
            <a:endParaRPr lang="en-US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</a:rPr>
              <a:t>The most experienced/skilled clinicians available</a:t>
            </a:r>
          </a:p>
        </p:txBody>
      </p:sp>
      <p:pic>
        <p:nvPicPr>
          <p:cNvPr id="2150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143000" y="1933576"/>
            <a:ext cx="2543175" cy="1907381"/>
          </a:xfr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21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DE3A2A-FF4B-8AFB-6EB7-5C6B85DA23A2}"/>
              </a:ext>
            </a:extLst>
          </p:cNvPr>
          <p:cNvSpPr txBox="1"/>
          <p:nvPr/>
        </p:nvSpPr>
        <p:spPr>
          <a:xfrm>
            <a:off x="610791" y="1232922"/>
            <a:ext cx="792241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</a:rPr>
              <a:t>Numerous triage systems – not enough data to show if one is superior!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chemeClr val="bg1"/>
              </a:solidFill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chemeClr val="bg1"/>
              </a:solidFill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</a:rPr>
              <a:t>Know the mass triage system that your community uses!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681886-075F-6780-E130-BC147A4F19B1}"/>
              </a:ext>
            </a:extLst>
          </p:cNvPr>
          <p:cNvSpPr txBox="1"/>
          <p:nvPr/>
        </p:nvSpPr>
        <p:spPr>
          <a:xfrm>
            <a:off x="158948" y="380762"/>
            <a:ext cx="46470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1800" dirty="0">
                <a:solidFill>
                  <a:schemeClr val="bg1"/>
                </a:solidFill>
              </a:rPr>
              <a:t>Before we START, take it with a grain of SALT…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02431" y="142876"/>
            <a:ext cx="7543800" cy="1073944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>
                <a:solidFill>
                  <a:schemeClr val="bg1"/>
                </a:solidFill>
              </a:rPr>
              <a:t>The Triage Categories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89359" y="1077028"/>
            <a:ext cx="7736681" cy="3114676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</a:rPr>
              <a:t>Immediate/Emergent (Red)</a:t>
            </a:r>
          </a:p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</a:rPr>
              <a:t>Delayed/Urgent (Yellow)</a:t>
            </a:r>
          </a:p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</a:rPr>
              <a:t>Minor/Non-Urgent (Green)</a:t>
            </a:r>
          </a:p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</a:rPr>
              <a:t>Expectant (Gray)</a:t>
            </a:r>
          </a:p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</a:rPr>
              <a:t>Dead (Black)</a:t>
            </a:r>
          </a:p>
        </p:txBody>
      </p:sp>
      <p:pic>
        <p:nvPicPr>
          <p:cNvPr id="2458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066800" y="2114551"/>
            <a:ext cx="2577131" cy="1973351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Custom Design">
  <a:themeElements>
    <a:clrScheme name="Custom 1">
      <a:dk1>
        <a:srgbClr val="006F66"/>
      </a:dk1>
      <a:lt1>
        <a:sysClr val="window" lastClr="FFFFFF"/>
      </a:lt1>
      <a:dk2>
        <a:srgbClr val="141413"/>
      </a:dk2>
      <a:lt2>
        <a:srgbClr val="F8F8F8"/>
      </a:lt2>
      <a:accent1>
        <a:srgbClr val="888B8D"/>
      </a:accent1>
      <a:accent2>
        <a:srgbClr val="007749"/>
      </a:accent2>
      <a:accent3>
        <a:srgbClr val="326295"/>
      </a:accent3>
      <a:accent4>
        <a:srgbClr val="C8C9C7"/>
      </a:accent4>
      <a:accent5>
        <a:srgbClr val="418FDE"/>
      </a:accent5>
      <a:accent6>
        <a:srgbClr val="6CACE4"/>
      </a:accent6>
      <a:hlink>
        <a:srgbClr val="00BF6F"/>
      </a:hlink>
      <a:folHlink>
        <a:srgbClr val="9BE3BF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3600" dirty="0" smtClean="0">
            <a:solidFill>
              <a:schemeClr val="accent1"/>
            </a:solidFill>
            <a:latin typeface="Franklin Gothic Demi" charset="0"/>
            <a:ea typeface="Franklin Gothic Demi" charset="0"/>
            <a:cs typeface="Franklin Gothic Demi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CW_PPT_Template_General Use 41918" id="{85EB703B-ACD9-9041-A67A-858F2108A459}" vid="{4A6E37AC-895A-E242-89EE-467F6F3D12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1_Custom Design</Template>
  <TotalTime>609</TotalTime>
  <Words>1164</Words>
  <Application>Microsoft Office PowerPoint</Application>
  <PresentationFormat>On-screen Show (16:9)</PresentationFormat>
  <Paragraphs>193</Paragraphs>
  <Slides>31</Slides>
  <Notes>29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AppleSymbols</vt:lpstr>
      <vt:lpstr>Arial</vt:lpstr>
      <vt:lpstr>Calibri</vt:lpstr>
      <vt:lpstr>Courier New</vt:lpstr>
      <vt:lpstr>Franklin Gothic Book</vt:lpstr>
      <vt:lpstr>Verdana</vt:lpstr>
      <vt:lpstr>Wingdings</vt:lpstr>
      <vt:lpstr>1_Custom Design</vt:lpstr>
      <vt:lpstr>Document</vt:lpstr>
      <vt:lpstr>PowerPoint Presentation</vt:lpstr>
      <vt:lpstr>Definitions?</vt:lpstr>
      <vt:lpstr>Definitions</vt:lpstr>
      <vt:lpstr>PowerPoint Presentation</vt:lpstr>
      <vt:lpstr>Triage!</vt:lpstr>
      <vt:lpstr>PowerPoint Presentation</vt:lpstr>
      <vt:lpstr>Triage</vt:lpstr>
      <vt:lpstr>PowerPoint Presentation</vt:lpstr>
      <vt:lpstr>The Triage Categories</vt:lpstr>
      <vt:lpstr>Sort – Assess –  Lifesaving Treatment/Transport (SALT)  Mass Casualty Triage Algorithm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Concept of Mass Casualty Triage</vt:lpstr>
      <vt:lpstr>Practice Makes Perfect…</vt:lpstr>
      <vt:lpstr>Patient 1</vt:lpstr>
      <vt:lpstr>Patient 1</vt:lpstr>
      <vt:lpstr>Patient 2</vt:lpstr>
      <vt:lpstr>Patient 2</vt:lpstr>
      <vt:lpstr>Patient 3</vt:lpstr>
      <vt:lpstr>Patient 3</vt:lpstr>
      <vt:lpstr>Patient 4</vt:lpstr>
      <vt:lpstr>Patient 4</vt:lpstr>
      <vt:lpstr>Patient 5</vt:lpstr>
      <vt:lpstr>Patient 5</vt:lpstr>
      <vt:lpstr>Patient 6</vt:lpstr>
      <vt:lpstr>Patient 6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Anderson</dc:creator>
  <cp:lastModifiedBy>Tom Thrash</cp:lastModifiedBy>
  <cp:revision>51</cp:revision>
  <dcterms:created xsi:type="dcterms:W3CDTF">2018-05-30T20:15:39Z</dcterms:created>
  <dcterms:modified xsi:type="dcterms:W3CDTF">2022-10-10T15:24:03Z</dcterms:modified>
</cp:coreProperties>
</file>