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60" r:id="rId2"/>
    <p:sldId id="4715" r:id="rId3"/>
    <p:sldId id="4716" r:id="rId4"/>
    <p:sldId id="4719" r:id="rId5"/>
    <p:sldId id="4720" r:id="rId6"/>
    <p:sldId id="4721" r:id="rId7"/>
    <p:sldId id="4722" r:id="rId8"/>
    <p:sldId id="4707" r:id="rId9"/>
    <p:sldId id="47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6687D-D573-65E6-0BE4-B634157D774A}" v="547" dt="2022-09-29T15:13:35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3129452-7E83-435E-B4A2-59A5A5D86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65ABB-3A8C-4B13-8A3E-EB765E3607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625917" y="2879725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51865" y="1474385"/>
            <a:ext cx="8640140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Topic of Presentation</a:t>
            </a:r>
            <a:br>
              <a:rPr lang="en-US" dirty="0"/>
            </a:br>
            <a:r>
              <a:rPr lang="en-US" dirty="0"/>
              <a:t>(54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66041" y="3971364"/>
            <a:ext cx="8132140" cy="38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Presentation Subhead (24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0003" y="4528250"/>
            <a:ext cx="8142356" cy="311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Date | Presenter Information (16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361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09878"/>
            <a:ext cx="109728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91883"/>
            <a:ext cx="109728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420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46304" y="1452040"/>
            <a:ext cx="3536096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09878"/>
            <a:ext cx="109728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" y="1391883"/>
            <a:ext cx="109728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68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C21AD-65C8-40C7-B941-8330F401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4080" y="1928041"/>
            <a:ext cx="10684931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Primary Topic of </a:t>
            </a:r>
            <a:br>
              <a:rPr lang="en-US" dirty="0"/>
            </a:br>
            <a:r>
              <a:rPr lang="en-US" dirty="0"/>
              <a:t>Next Section (48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82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09878"/>
            <a:ext cx="109728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91883"/>
            <a:ext cx="109728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4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EA74F12-92CC-4ADF-B210-2EE9B7E08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C0AB-D166-4A9E-877D-586614BF8C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625917" y="2879725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51865" y="1474385"/>
            <a:ext cx="8640140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Topic of Presentation</a:t>
            </a:r>
            <a:br>
              <a:rPr lang="en-US" dirty="0"/>
            </a:br>
            <a:r>
              <a:rPr lang="en-US" dirty="0"/>
              <a:t>(54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66041" y="3971363"/>
            <a:ext cx="8132140" cy="556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Presentation Subhead (24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0003" y="4528250"/>
            <a:ext cx="8142356" cy="451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Date | Presenter Information (16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339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8046304" y="1452040"/>
            <a:ext cx="3536096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09878"/>
            <a:ext cx="109728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" y="1391883"/>
            <a:ext cx="109728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42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B74692-3AC3-4FED-9C07-54643931297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54567" y="2560638"/>
            <a:ext cx="1068493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tIns="0" rIns="0" bIns="0" anchor="b"/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000" b="0" i="0" strike="noStrike" kern="1200" cap="non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750" dirty="0">
                <a:solidFill>
                  <a:srgbClr val="1D1B5B"/>
                </a:solidFill>
              </a:rPr>
              <a:t>Primary Topic of</a:t>
            </a:r>
            <a:br>
              <a:rPr lang="en-US" sz="3750" dirty="0">
                <a:solidFill>
                  <a:srgbClr val="1D1B5B"/>
                </a:solidFill>
              </a:rPr>
            </a:br>
            <a:r>
              <a:rPr lang="en-US" sz="3750" dirty="0">
                <a:solidFill>
                  <a:srgbClr val="1D1B5B"/>
                </a:solidFill>
              </a:rPr>
              <a:t>Next Section (50 pt)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19A8D-0275-4199-91D9-7430C4ADE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4080" y="1928041"/>
            <a:ext cx="10684931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Primary Topic of </a:t>
            </a:r>
            <a:br>
              <a:rPr lang="en-US" dirty="0"/>
            </a:br>
            <a:r>
              <a:rPr lang="en-US" dirty="0"/>
              <a:t>Next Section (48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294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79D31-6F39-4F12-9923-CE748C147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4080" y="1928041"/>
            <a:ext cx="10684931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Primary Topic of </a:t>
            </a:r>
            <a:br>
              <a:rPr lang="en-US" dirty="0"/>
            </a:br>
            <a:r>
              <a:rPr lang="en-US" dirty="0"/>
              <a:t>Next Section (48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2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A14AC1D-1439-4FEE-A036-DF87B2AA03F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5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A5EE-7FBF-44DC-A234-6778B6FD4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6" y="627062"/>
            <a:ext cx="7324726" cy="4087813"/>
          </a:xfrm>
        </p:spPr>
        <p:txBody>
          <a:bodyPr lIns="91440" tIns="45720" rIns="91440" bIns="45720" anchor="t"/>
          <a:lstStyle/>
          <a:p>
            <a:pPr algn="ctr">
              <a:defRPr/>
            </a:pPr>
            <a:br>
              <a:rPr lang="en-US" dirty="0"/>
            </a:br>
            <a:r>
              <a:rPr lang="en-US" dirty="0">
                <a:latin typeface="Lucida Sans"/>
                <a:ea typeface="ＭＳ Ｐゴシック"/>
              </a:rPr>
              <a:t>“ A Community Disaster”</a:t>
            </a:r>
            <a:br>
              <a:rPr lang="en-US" dirty="0">
                <a:latin typeface="Lucida Sans"/>
                <a:ea typeface="ＭＳ Ｐゴシック"/>
              </a:rPr>
            </a:br>
            <a:r>
              <a:rPr lang="en-US" dirty="0">
                <a:latin typeface="Lucida Sans"/>
                <a:ea typeface="ＭＳ Ｐゴシック"/>
              </a:rPr>
              <a:t> Panel Discussion</a:t>
            </a:r>
            <a:br>
              <a:rPr lang="en-US" dirty="0">
                <a:latin typeface="Lucida Sans"/>
                <a:ea typeface="ＭＳ Ｐゴシック"/>
              </a:rPr>
            </a:br>
            <a:r>
              <a:rPr lang="en-US" sz="2400" dirty="0">
                <a:latin typeface="Lucida Sans"/>
                <a:ea typeface="ＭＳ Ｐゴシック"/>
              </a:rPr>
              <a:t>Advocate Aurora- Summit</a:t>
            </a:r>
            <a:br>
              <a:rPr lang="en-US" sz="2400" dirty="0">
                <a:latin typeface="Lucida Sans" panose="020B0602030504020204" pitchFamily="34" charset="0"/>
              </a:rPr>
            </a:br>
            <a:br>
              <a:rPr lang="en-US" dirty="0">
                <a:latin typeface="Lucida Sans"/>
                <a:ea typeface="ＭＳ Ｐゴシック"/>
              </a:rPr>
            </a:br>
            <a:r>
              <a:rPr lang="en-US" sz="2000" dirty="0">
                <a:latin typeface="Lucida Sans"/>
                <a:ea typeface="ＭＳ Ｐゴシック"/>
              </a:rPr>
              <a:t>Teams Members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sz="2000" dirty="0">
                <a:latin typeface="Bradley Hand ITC"/>
                <a:ea typeface="ＭＳ Ｐゴシック"/>
              </a:rPr>
              <a:t>AL Davies, RN CHEC- Incident Command</a:t>
            </a:r>
            <a:br>
              <a:rPr lang="en-US" sz="2000" dirty="0">
                <a:latin typeface="Bradley Hand ITC" panose="03070402050302030203" pitchFamily="66" charset="0"/>
              </a:rPr>
            </a:br>
            <a:r>
              <a:rPr lang="en-US" sz="2000" dirty="0">
                <a:latin typeface="Bradley Hand ITC"/>
                <a:ea typeface="ＭＳ Ｐゴシック"/>
              </a:rPr>
              <a:t>Lisa Heinz RN- Charge RN for event  </a:t>
            </a:r>
            <a:br>
              <a:rPr lang="en-US" sz="2000" dirty="0">
                <a:latin typeface="Bradley Hand ITC"/>
                <a:ea typeface="ＭＳ Ｐゴシック"/>
              </a:rPr>
            </a:br>
            <a:r>
              <a:rPr lang="en-US" sz="2000" dirty="0">
                <a:latin typeface="Bradley Hand ITC"/>
                <a:ea typeface="ＭＳ Ｐゴシック"/>
              </a:rPr>
              <a:t>Christopher George MD ED Physician for event</a:t>
            </a: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dirty="0">
                <a:latin typeface="Lucida Sans" panose="020B0602030504020204" pitchFamily="34" charset="0"/>
              </a:rPr>
            </a:br>
            <a:br>
              <a:rPr lang="en-US" dirty="0">
                <a:latin typeface="Lucida Sans" panose="020B0602030504020204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42"/>
            <a:ext cx="10972800" cy="867427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88" y="1075969"/>
            <a:ext cx="7150217" cy="4343779"/>
          </a:xfrm>
        </p:spPr>
        <p:txBody>
          <a:bodyPr lIns="91440" tIns="45720" rIns="91440" bIns="45720" anchor="t"/>
          <a:lstStyle/>
          <a:p>
            <a:r>
              <a:rPr lang="en-US" dirty="0"/>
              <a:t>11/21/21 ( 16:30- 21:35)</a:t>
            </a:r>
          </a:p>
          <a:p>
            <a:pPr marL="556895" lvl="1" indent="-213995"/>
            <a:r>
              <a:rPr lang="en-US" sz="2000" b="1" dirty="0">
                <a:latin typeface="PT Sans"/>
              </a:rPr>
              <a:t>Summary of events </a:t>
            </a:r>
            <a:endParaRPr lang="en-US" sz="2000" b="1" dirty="0"/>
          </a:p>
          <a:p>
            <a:pPr lvl="2"/>
            <a:r>
              <a:rPr lang="en-US" b="1" dirty="0">
                <a:latin typeface="PT Sans"/>
              </a:rPr>
              <a:t>13  MCI patients seen &amp; treated</a:t>
            </a:r>
          </a:p>
          <a:p>
            <a:pPr lvl="2"/>
            <a:endParaRPr lang="en-US" b="1" dirty="0">
              <a:latin typeface="PT Sans"/>
            </a:endParaRPr>
          </a:p>
          <a:p>
            <a:pPr lvl="2"/>
            <a:r>
              <a:rPr lang="en-US" b="1" dirty="0">
                <a:latin typeface="PT Sans"/>
              </a:rPr>
              <a:t>4 patients taken to surgery or IR suite</a:t>
            </a:r>
          </a:p>
          <a:p>
            <a:pPr lvl="2"/>
            <a:endParaRPr lang="en-US" b="1" dirty="0">
              <a:latin typeface="PT Sans"/>
            </a:endParaRPr>
          </a:p>
          <a:p>
            <a:pPr lvl="2"/>
            <a:r>
              <a:rPr lang="en-US" b="1" dirty="0">
                <a:latin typeface="PT Sans"/>
              </a:rPr>
              <a:t>Full onsite Incident Command  Activation </a:t>
            </a:r>
            <a:endParaRPr lang="en-US" b="1"/>
          </a:p>
          <a:p>
            <a:pPr lvl="2"/>
            <a:endParaRPr lang="en-US" b="1" dirty="0"/>
          </a:p>
          <a:p>
            <a:pPr lvl="2"/>
            <a:r>
              <a:rPr lang="en-US" b="1" dirty="0">
                <a:latin typeface="PT Sans"/>
              </a:rPr>
              <a:t>MCI Plan activated, including 3 Surgical teams inhouse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marL="685800" lvl="2" indent="0">
              <a:buNone/>
            </a:pPr>
            <a:endParaRPr lang="en-US" sz="1600" dirty="0"/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92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/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521619"/>
            <a:ext cx="3648076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42"/>
            <a:ext cx="10972800" cy="867427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88" y="1075969"/>
            <a:ext cx="7150217" cy="4343779"/>
          </a:xfrm>
        </p:spPr>
        <p:txBody>
          <a:bodyPr lIns="91440" tIns="45720" rIns="91440" bIns="45720" anchor="t"/>
          <a:lstStyle/>
          <a:p>
            <a:endParaRPr lang="en-US" dirty="0"/>
          </a:p>
          <a:p>
            <a:r>
              <a:rPr lang="en-US" b="1" dirty="0">
                <a:latin typeface="PT Sans"/>
              </a:rPr>
              <a:t>Summary of events in MCI Event</a:t>
            </a:r>
            <a:endParaRPr lang="en-US" dirty="0"/>
          </a:p>
          <a:p>
            <a:pPr lvl="2"/>
            <a:r>
              <a:rPr lang="en-US" sz="2400" dirty="0">
                <a:latin typeface="PT Sans"/>
              </a:rPr>
              <a:t>First patient to present to Aurora Summit was a walk-in</a:t>
            </a:r>
          </a:p>
          <a:p>
            <a:pPr lvl="2"/>
            <a:r>
              <a:rPr lang="en-US" sz="2400" dirty="0">
                <a:latin typeface="PT Sans"/>
              </a:rPr>
              <a:t>12 additional patients by ambulance</a:t>
            </a:r>
          </a:p>
          <a:p>
            <a:pPr lvl="2"/>
            <a:r>
              <a:rPr lang="en-US" sz="2400" dirty="0">
                <a:latin typeface="PT Sans"/>
              </a:rPr>
              <a:t>5 pediatric patients </a:t>
            </a:r>
            <a:endParaRPr lang="en-US" sz="2400" b="1" dirty="0">
              <a:latin typeface="PT Sans"/>
            </a:endParaRPr>
          </a:p>
          <a:p>
            <a:pPr lvl="2"/>
            <a:r>
              <a:rPr lang="en-US" sz="2400" b="1" dirty="0">
                <a:solidFill>
                  <a:srgbClr val="0070C0"/>
                </a:solidFill>
                <a:latin typeface="PT Sans"/>
              </a:rPr>
              <a:t>ED remained open for the duration of the event</a:t>
            </a:r>
            <a:endParaRPr lang="en-US" sz="2400" b="1">
              <a:solidFill>
                <a:srgbClr val="0070C0"/>
              </a:solidFill>
              <a:latin typeface="PT Sans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600" dirty="0"/>
          </a:p>
          <a:p>
            <a:pPr marL="685800" lvl="2" indent="0">
              <a:buNone/>
            </a:pPr>
            <a:endParaRPr lang="en-US" sz="1600" dirty="0"/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92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/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521619"/>
            <a:ext cx="3648076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42"/>
            <a:ext cx="10972800" cy="867427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88" y="1075969"/>
            <a:ext cx="7150217" cy="4343779"/>
          </a:xfrm>
        </p:spPr>
        <p:txBody>
          <a:bodyPr lIns="91440" tIns="45720" rIns="91440" bIns="45720" anchor="t"/>
          <a:lstStyle/>
          <a:p>
            <a:r>
              <a:rPr lang="en-US" b="1" u="sng" dirty="0">
                <a:latin typeface="PT Sans"/>
              </a:rPr>
              <a:t>Summary of events during MCI Event </a:t>
            </a:r>
            <a:endParaRPr lang="en-US" u="sng" dirty="0"/>
          </a:p>
          <a:p>
            <a:endParaRPr lang="en-US" dirty="0">
              <a:latin typeface="PT Sans"/>
            </a:endParaRPr>
          </a:p>
          <a:p>
            <a:r>
              <a:rPr lang="en-US" sz="2800" dirty="0">
                <a:latin typeface="PT Sans"/>
              </a:rPr>
              <a:t>5</a:t>
            </a:r>
            <a:r>
              <a:rPr lang="en-US" dirty="0">
                <a:latin typeface="PT Sans"/>
              </a:rPr>
              <a:t> </a:t>
            </a:r>
            <a:r>
              <a:rPr lang="en-US" sz="2800" dirty="0">
                <a:latin typeface="PT Sans"/>
              </a:rPr>
              <a:t>pediatric patients</a:t>
            </a:r>
            <a:endParaRPr lang="en-US" sz="2800" dirty="0"/>
          </a:p>
          <a:p>
            <a:pPr marL="556895" lvl="1" indent="-213995"/>
            <a:r>
              <a:rPr lang="en-US" sz="2800" dirty="0">
                <a:latin typeface="PT Sans"/>
              </a:rPr>
              <a:t>17yo with bowel perforation taken to surgery immediately</a:t>
            </a:r>
            <a:endParaRPr lang="en-US" sz="2800"/>
          </a:p>
          <a:p>
            <a:pPr marL="556895" lvl="1" indent="-213995"/>
            <a:r>
              <a:rPr lang="en-US" sz="2800" dirty="0">
                <a:latin typeface="PT Sans"/>
              </a:rPr>
              <a:t>1 with multi-trauma transported to CHOW</a:t>
            </a:r>
            <a:endParaRPr lang="en-US" sz="2800"/>
          </a:p>
          <a:p>
            <a:pPr marL="556895" lvl="1" indent="-213995"/>
            <a:r>
              <a:rPr lang="en-US" sz="2800" dirty="0">
                <a:latin typeface="PT Sans"/>
              </a:rPr>
              <a:t>3 treated and discharged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600" dirty="0"/>
          </a:p>
          <a:p>
            <a:pPr marL="685800" lvl="2" indent="0">
              <a:buNone/>
            </a:pPr>
            <a:endParaRPr lang="en-US" sz="1600" dirty="0"/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92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521619"/>
            <a:ext cx="3648076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42"/>
            <a:ext cx="10972800" cy="867427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88" y="1075969"/>
            <a:ext cx="7150217" cy="4343779"/>
          </a:xfrm>
        </p:spPr>
        <p:txBody>
          <a:bodyPr lIns="91440" tIns="45720" rIns="91440" bIns="45720" anchor="t"/>
          <a:lstStyle/>
          <a:p>
            <a:r>
              <a:rPr lang="en-US" b="1" u="sng" dirty="0">
                <a:latin typeface="PT Sans"/>
              </a:rPr>
              <a:t>Summary of events during MCI Event </a:t>
            </a:r>
            <a:endParaRPr lang="en-US" u="sng" dirty="0"/>
          </a:p>
          <a:p>
            <a:r>
              <a:rPr lang="en-US" sz="2800" dirty="0">
                <a:latin typeface="PT Sans"/>
              </a:rPr>
              <a:t>8 Adult patients</a:t>
            </a:r>
            <a:endParaRPr lang="en-US" sz="2800" dirty="0"/>
          </a:p>
          <a:p>
            <a:pPr marL="556895" lvl="1" indent="-213995"/>
            <a:r>
              <a:rPr lang="en-US" sz="2800" dirty="0">
                <a:latin typeface="PT Sans"/>
              </a:rPr>
              <a:t>Elderly patient with epidural -&gt; surgery</a:t>
            </a:r>
          </a:p>
          <a:p>
            <a:pPr marL="556895" lvl="1" indent="-213995"/>
            <a:r>
              <a:rPr lang="en-US" sz="2800" dirty="0">
                <a:latin typeface="PT Sans"/>
              </a:rPr>
              <a:t>Patient w/ complex pelvic fractures 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>
                <a:latin typeface="PT Sans"/>
              </a:rPr>
              <a:t>-&gt; MTP activation,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>
                <a:latin typeface="PT Sans"/>
              </a:rPr>
              <a:t>-&gt; Taken to IR for embolization of arterial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>
                <a:latin typeface="PT Sans"/>
              </a:rPr>
              <a:t>    bleeding</a:t>
            </a:r>
            <a:endParaRPr lang="en-US" sz="2800" dirty="0"/>
          </a:p>
          <a:p>
            <a:pPr marL="556895" lvl="1" indent="-213995"/>
            <a:endParaRPr lang="en-US" sz="2800" b="1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92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521619"/>
            <a:ext cx="3648076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42"/>
            <a:ext cx="10972800" cy="867427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88" y="1075969"/>
            <a:ext cx="7150217" cy="4343779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PT Sans"/>
              </a:rPr>
              <a:t>Summary of events  of MCI Event </a:t>
            </a:r>
            <a:endParaRPr lang="en-US" dirty="0"/>
          </a:p>
          <a:p>
            <a:pPr marL="556895" lvl="1" indent="-213995"/>
            <a:r>
              <a:rPr lang="en-US" sz="2800" dirty="0">
                <a:latin typeface="PT Sans"/>
              </a:rPr>
              <a:t>2nd elderly with multi-trauma and MTP activation</a:t>
            </a:r>
          </a:p>
          <a:p>
            <a:pPr marL="556895" lvl="1" indent="-213995"/>
            <a:r>
              <a:rPr lang="en-US" sz="2800" dirty="0">
                <a:latin typeface="PT Sans"/>
              </a:rPr>
              <a:t>1 patient admitted for chest trauma and rib fractures</a:t>
            </a:r>
            <a:endParaRPr lang="en-US" sz="2800"/>
          </a:p>
          <a:p>
            <a:pPr marL="556895" lvl="1" indent="-213995"/>
            <a:r>
              <a:rPr lang="en-US" sz="2800" dirty="0">
                <a:latin typeface="PT Sans"/>
              </a:rPr>
              <a:t>Remaining adults treated and discharged from the ED</a:t>
            </a: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92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521619"/>
            <a:ext cx="3648076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85DC-C7D6-4FCC-9C43-7B3D431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42"/>
            <a:ext cx="10972800" cy="867427"/>
          </a:xfrm>
        </p:spPr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AF7BAE-FB7E-42BE-968D-85DD96EE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88" y="1075969"/>
            <a:ext cx="7150217" cy="4343779"/>
          </a:xfrm>
        </p:spPr>
        <p:txBody>
          <a:bodyPr lIns="91440" tIns="45720" rIns="91440" bIns="45720" anchor="t"/>
          <a:lstStyle/>
          <a:p>
            <a:r>
              <a:rPr lang="en-US" b="1" u="sng" dirty="0">
                <a:latin typeface="PT Sans"/>
              </a:rPr>
              <a:t>Summary of events  of MCI Event</a:t>
            </a:r>
            <a:r>
              <a:rPr lang="en-US" b="1" dirty="0">
                <a:latin typeface="PT Sans"/>
              </a:rPr>
              <a:t> </a:t>
            </a:r>
            <a:endParaRPr lang="en-US" dirty="0"/>
          </a:p>
          <a:p>
            <a:pPr marL="556895" lvl="1" indent="-213995"/>
            <a:r>
              <a:rPr lang="en-US" dirty="0">
                <a:latin typeface="PT Sans"/>
              </a:rPr>
              <a:t>Multi-tier response by support staff including; front line caregivers , support an ancillary staff</a:t>
            </a:r>
            <a:endParaRPr lang="en-US" dirty="0"/>
          </a:p>
          <a:p>
            <a:pPr marL="556895" lvl="1" indent="-213995"/>
            <a:r>
              <a:rPr lang="en-US" dirty="0">
                <a:latin typeface="PT Sans"/>
              </a:rPr>
              <a:t>Red Cross / Salvation Army on site assisting with family reunification</a:t>
            </a:r>
            <a:endParaRPr lang="en-US" dirty="0"/>
          </a:p>
          <a:p>
            <a:pPr marL="556895" lvl="1" indent="-213995"/>
            <a:r>
              <a:rPr lang="en-US" dirty="0">
                <a:latin typeface="PT Sans"/>
              </a:rPr>
              <a:t>Media relations onsite to assist Comm OPS with  inquiries  calls</a:t>
            </a:r>
            <a:endParaRPr lang="en-US"/>
          </a:p>
          <a:p>
            <a:pPr marL="556895" lvl="1" indent="-213995"/>
            <a:r>
              <a:rPr lang="en-US" dirty="0">
                <a:latin typeface="PT Sans"/>
              </a:rPr>
              <a:t>Debriefing  session established with WCC-CISD &amp; AAH Teams</a:t>
            </a:r>
            <a:endParaRPr lang="en-US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lvl="2"/>
            <a:endParaRPr lang="en-US" sz="16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92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>
              <a:cs typeface="Arial" panose="020B0604020202020204" pitchFamily="34" charset="0"/>
            </a:endParaRPr>
          </a:p>
          <a:p>
            <a:pPr marL="1099820" lvl="2" indent="-34290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67D7845-5371-4361-9A3B-F6A1859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521619"/>
            <a:ext cx="3648076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7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40E9-7BB1-46E4-B8F2-3E5C5CD1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77A3-BCF9-43EB-A075-76F111FF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PT Sans"/>
              </a:rPr>
              <a:t>Hot Wash points for Discussion</a:t>
            </a:r>
          </a:p>
          <a:p>
            <a:pPr marL="0" indent="0">
              <a:buNone/>
            </a:pPr>
            <a:endParaRPr lang="en-US" dirty="0"/>
          </a:p>
          <a:p>
            <a:pPr marL="556895" lvl="1" indent="-213995"/>
            <a:r>
              <a:rPr lang="en-US" dirty="0">
                <a:latin typeface="PT Sans"/>
              </a:rPr>
              <a:t>Initial notification was by individuals on scene and social media (1641pm)</a:t>
            </a:r>
          </a:p>
          <a:p>
            <a:pPr marL="556895" lvl="1" indent="-213995"/>
            <a:endParaRPr lang="en-US" dirty="0"/>
          </a:p>
          <a:p>
            <a:pPr marL="556895" lvl="1" indent="-213995"/>
            <a:r>
              <a:rPr lang="en-US" dirty="0">
                <a:latin typeface="PT Sans"/>
              </a:rPr>
              <a:t>EM Resource not online to receive initial notification</a:t>
            </a:r>
          </a:p>
          <a:p>
            <a:pPr marL="342900" lvl="1" indent="0">
              <a:buNone/>
            </a:pP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2717D-BFEB-48BA-9458-DC2573E7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99" y="3727574"/>
            <a:ext cx="2981325" cy="20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40E9-7BB1-46E4-B8F2-3E5C5CD1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Waukesha Holiday Parade Event (MCI)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77A3-BCF9-43EB-A075-76F111FF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PT Sans"/>
              </a:rPr>
              <a:t>Hot Wash points for Discussion</a:t>
            </a:r>
          </a:p>
          <a:p>
            <a:pPr marL="0" indent="0">
              <a:buNone/>
            </a:pPr>
            <a:endParaRPr lang="en-US" dirty="0"/>
          </a:p>
          <a:p>
            <a:pPr marL="556895" lvl="1" indent="-213995"/>
            <a:r>
              <a:rPr lang="en-US" dirty="0"/>
              <a:t>Local /national media channels contacting ED directly for updates</a:t>
            </a:r>
          </a:p>
          <a:p>
            <a:pPr marL="556895" lvl="1" indent="-213995"/>
            <a:endParaRPr lang="en-US" dirty="0"/>
          </a:p>
          <a:p>
            <a:pPr marL="556895" lvl="1" indent="-213995"/>
            <a:r>
              <a:rPr lang="en-US" dirty="0"/>
              <a:t>Local LE / IC requesting list of patients seen and disposition </a:t>
            </a:r>
          </a:p>
          <a:p>
            <a:pPr marL="342900" lvl="1" indent="0">
              <a:buNone/>
            </a:pPr>
            <a:endParaRPr lang="en-US" dirty="0"/>
          </a:p>
          <a:p>
            <a:pPr marL="556895" lvl="1" indent="-213995"/>
            <a:r>
              <a:rPr lang="en-US" dirty="0"/>
              <a:t>**Development of  “virtual IC” utilizing TEAMS platform</a:t>
            </a:r>
          </a:p>
          <a:p>
            <a:pPr marL="556895" lvl="1" indent="-213995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5019439"/>
      </p:ext>
    </p:extLst>
  </p:cSld>
  <p:clrMapOvr>
    <a:masterClrMapping/>
  </p:clrMapOvr>
</p:sld>
</file>

<file path=ppt/theme/theme1.xml><?xml version="1.0" encoding="utf-8"?>
<a:theme xmlns:a="http://schemas.openxmlformats.org/drawingml/2006/main" name="AHC PPT Template">
  <a:themeElements>
    <a:clrScheme name="AHC">
      <a:dk1>
        <a:srgbClr val="000000"/>
      </a:dk1>
      <a:lt1>
        <a:srgbClr val="FFFFFF"/>
      </a:lt1>
      <a:dk2>
        <a:srgbClr val="4C4D4C"/>
      </a:dk2>
      <a:lt2>
        <a:srgbClr val="FFFFFE"/>
      </a:lt2>
      <a:accent1>
        <a:srgbClr val="66528E"/>
      </a:accent1>
      <a:accent2>
        <a:srgbClr val="1D1B5B"/>
      </a:accent2>
      <a:accent3>
        <a:srgbClr val="C1CF23"/>
      </a:accent3>
      <a:accent4>
        <a:srgbClr val="435E9B"/>
      </a:accent4>
      <a:accent5>
        <a:srgbClr val="790A24"/>
      </a:accent5>
      <a:accent6>
        <a:srgbClr val="479D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380</Words>
  <Application>Microsoft Office PowerPoint</Application>
  <PresentationFormat>Widescreen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Lucida Sans</vt:lpstr>
      <vt:lpstr>PT Sans</vt:lpstr>
      <vt:lpstr>AHC PPT Template</vt:lpstr>
      <vt:lpstr> “ A Community Disaster”  Panel Discussion Advocate Aurora- Summit  Teams Members AL Davies, RN CHEC- Incident Command Lisa Heinz RN- Charge RN for event   Christopher George MD ED Physician for event   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  <vt:lpstr>Waukesha Holiday Parade Event (MCI)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Trauma/ICU Systems Committee Meeting June 12th, 2020  0730-0830 skype meeting Lisa Heinz, RN BSN CEN CTRN Trauma Coordinator, AMCS</dc:title>
  <dc:creator>Heinz, Lisa</dc:creator>
  <cp:lastModifiedBy>Tom Thrash</cp:lastModifiedBy>
  <cp:revision>303</cp:revision>
  <dcterms:created xsi:type="dcterms:W3CDTF">2020-06-11T13:14:05Z</dcterms:created>
  <dcterms:modified xsi:type="dcterms:W3CDTF">2022-10-10T15:24:55Z</dcterms:modified>
</cp:coreProperties>
</file>