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7" r:id="rId4"/>
    <p:sldMasterId id="2147483703" r:id="rId5"/>
  </p:sldMasterIdLst>
  <p:notesMasterIdLst>
    <p:notesMasterId r:id="rId33"/>
  </p:notesMasterIdLst>
  <p:handoutMasterIdLst>
    <p:handoutMasterId r:id="rId34"/>
  </p:handoutMasterIdLst>
  <p:sldIdLst>
    <p:sldId id="611" r:id="rId6"/>
    <p:sldId id="621" r:id="rId7"/>
    <p:sldId id="615" r:id="rId8"/>
    <p:sldId id="617" r:id="rId9"/>
    <p:sldId id="622" r:id="rId10"/>
    <p:sldId id="618" r:id="rId11"/>
    <p:sldId id="623" r:id="rId12"/>
    <p:sldId id="624" r:id="rId13"/>
    <p:sldId id="625" r:id="rId14"/>
    <p:sldId id="626" r:id="rId15"/>
    <p:sldId id="629" r:id="rId16"/>
    <p:sldId id="616" r:id="rId17"/>
    <p:sldId id="630" r:id="rId18"/>
    <p:sldId id="627" r:id="rId19"/>
    <p:sldId id="631" r:id="rId20"/>
    <p:sldId id="263" r:id="rId21"/>
    <p:sldId id="632" r:id="rId22"/>
    <p:sldId id="633" r:id="rId23"/>
    <p:sldId id="620" r:id="rId24"/>
    <p:sldId id="634" r:id="rId25"/>
    <p:sldId id="284" r:id="rId26"/>
    <p:sldId id="636" r:id="rId27"/>
    <p:sldId id="635" r:id="rId28"/>
    <p:sldId id="614" r:id="rId29"/>
    <p:sldId id="637" r:id="rId30"/>
    <p:sldId id="597" r:id="rId31"/>
    <p:sldId id="619" r:id="rId32"/>
  </p:sldIdLst>
  <p:sldSz cx="9144000" cy="5143500" type="screen16x9"/>
  <p:notesSz cx="6950075" cy="9236075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878"/>
    <a:srgbClr val="2B4984"/>
    <a:srgbClr val="215595"/>
    <a:srgbClr val="1E1D64"/>
    <a:srgbClr val="00AEC0"/>
    <a:srgbClr val="0092D2"/>
    <a:srgbClr val="D4E5B0"/>
    <a:srgbClr val="0D734C"/>
    <a:srgbClr val="CCECFF"/>
    <a:srgbClr val="BC484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8803F-3691-4D20-A482-C94869442C57}" v="65" dt="2022-10-13T10:46:06.211"/>
  </p1510:revLst>
</p1510:revInfo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3018" autoAdjust="0"/>
  </p:normalViewPr>
  <p:slideViewPr>
    <p:cSldViewPr snapToGrid="0" snapToObjects="1">
      <p:cViewPr varScale="1">
        <p:scale>
          <a:sx n="114" d="100"/>
          <a:sy n="114" d="100"/>
        </p:scale>
        <p:origin x="504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6609C-5749-40FE-87B6-44E23661F8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E7BDBA-873E-4820-A1DE-4915FC395E9B}">
      <dgm:prSet/>
      <dgm:spPr/>
      <dgm:t>
        <a:bodyPr/>
        <a:lstStyle/>
        <a:p>
          <a:r>
            <a:rPr lang="en-US"/>
            <a:t>Timeline: </a:t>
          </a:r>
        </a:p>
      </dgm:t>
    </dgm:pt>
    <dgm:pt modelId="{3BA30BEE-3EAB-4595-A6F9-849D1047803E}" type="parTrans" cxnId="{DDA07FC3-FC39-439E-8F9D-CEC64D83CCBE}">
      <dgm:prSet/>
      <dgm:spPr/>
      <dgm:t>
        <a:bodyPr/>
        <a:lstStyle/>
        <a:p>
          <a:endParaRPr lang="en-US"/>
        </a:p>
      </dgm:t>
    </dgm:pt>
    <dgm:pt modelId="{28D44D8F-5B73-49B3-B2B4-808A3A09AA07}" type="sibTrans" cxnId="{DDA07FC3-FC39-439E-8F9D-CEC64D83CCBE}">
      <dgm:prSet/>
      <dgm:spPr/>
      <dgm:t>
        <a:bodyPr/>
        <a:lstStyle/>
        <a:p>
          <a:endParaRPr lang="en-US"/>
        </a:p>
      </dgm:t>
    </dgm:pt>
    <dgm:pt modelId="{0FD20BA0-C032-45FF-A192-4546F313A73E}">
      <dgm:prSet/>
      <dgm:spPr/>
      <dgm:t>
        <a:bodyPr/>
        <a:lstStyle/>
        <a:p>
          <a:r>
            <a:rPr lang="en-US"/>
            <a:t>Call comes in activating the blood bank</a:t>
          </a:r>
        </a:p>
      </dgm:t>
    </dgm:pt>
    <dgm:pt modelId="{D00533F8-1581-43D1-ABA4-4B66A0B8BB4A}" type="parTrans" cxnId="{D06BB6DF-68B8-4B83-86CA-B0D4DB9478F8}">
      <dgm:prSet/>
      <dgm:spPr/>
      <dgm:t>
        <a:bodyPr/>
        <a:lstStyle/>
        <a:p>
          <a:endParaRPr lang="en-US"/>
        </a:p>
      </dgm:t>
    </dgm:pt>
    <dgm:pt modelId="{7F4EC33D-0359-4BE4-B576-0200ACE58AED}" type="sibTrans" cxnId="{D06BB6DF-68B8-4B83-86CA-B0D4DB9478F8}">
      <dgm:prSet/>
      <dgm:spPr/>
      <dgm:t>
        <a:bodyPr/>
        <a:lstStyle/>
        <a:p>
          <a:endParaRPr lang="en-US"/>
        </a:p>
      </dgm:t>
    </dgm:pt>
    <dgm:pt modelId="{57DC035F-D68B-4F63-B297-B0286258A7FA}">
      <dgm:prSet/>
      <dgm:spPr/>
      <dgm:t>
        <a:bodyPr/>
        <a:lstStyle/>
        <a:p>
          <a:r>
            <a:rPr lang="en-US"/>
            <a:t>Info being documented and then announced to the staff</a:t>
          </a:r>
        </a:p>
      </dgm:t>
    </dgm:pt>
    <dgm:pt modelId="{2D44AE8E-1286-44FF-B2F9-65D1ABE21808}" type="parTrans" cxnId="{86AC1573-A244-4952-B877-DD5D96730799}">
      <dgm:prSet/>
      <dgm:spPr/>
      <dgm:t>
        <a:bodyPr/>
        <a:lstStyle/>
        <a:p>
          <a:endParaRPr lang="en-US"/>
        </a:p>
      </dgm:t>
    </dgm:pt>
    <dgm:pt modelId="{605E7B38-A402-41DB-998F-AA4DDCAFB9DF}" type="sibTrans" cxnId="{86AC1573-A244-4952-B877-DD5D96730799}">
      <dgm:prSet/>
      <dgm:spPr/>
      <dgm:t>
        <a:bodyPr/>
        <a:lstStyle/>
        <a:p>
          <a:endParaRPr lang="en-US"/>
        </a:p>
      </dgm:t>
    </dgm:pt>
    <dgm:pt modelId="{282103C1-7705-4671-8F11-88C67757F739}">
      <dgm:prSet/>
      <dgm:spPr/>
      <dgm:t>
        <a:bodyPr/>
        <a:lstStyle/>
        <a:p>
          <a:r>
            <a:rPr lang="en-US"/>
            <a:t>Each person has a set role</a:t>
          </a:r>
        </a:p>
      </dgm:t>
    </dgm:pt>
    <dgm:pt modelId="{6A323A56-38DD-4F5E-8E9F-DC8701D37E64}" type="parTrans" cxnId="{72EFC5B2-848A-4EE1-959D-4FADA3E4C707}">
      <dgm:prSet/>
      <dgm:spPr/>
      <dgm:t>
        <a:bodyPr/>
        <a:lstStyle/>
        <a:p>
          <a:endParaRPr lang="en-US"/>
        </a:p>
      </dgm:t>
    </dgm:pt>
    <dgm:pt modelId="{97F8DB9A-DCB1-493D-803A-52846A3874EC}" type="sibTrans" cxnId="{72EFC5B2-848A-4EE1-959D-4FADA3E4C707}">
      <dgm:prSet/>
      <dgm:spPr/>
      <dgm:t>
        <a:bodyPr/>
        <a:lstStyle/>
        <a:p>
          <a:endParaRPr lang="en-US"/>
        </a:p>
      </dgm:t>
    </dgm:pt>
    <dgm:pt modelId="{23B0B5B2-8B9E-4B86-9966-ED0201BE48FE}">
      <dgm:prSet/>
      <dgm:spPr/>
      <dgm:t>
        <a:bodyPr/>
        <a:lstStyle/>
        <a:p>
          <a:r>
            <a:rPr lang="en-US"/>
            <a:t>Someone is setting up plasma</a:t>
          </a:r>
        </a:p>
      </dgm:t>
    </dgm:pt>
    <dgm:pt modelId="{1885E0AD-13DD-443E-B3F5-1101F49FB9D2}" type="parTrans" cxnId="{79F6F033-8C31-4750-A4D6-240E6791FAD8}">
      <dgm:prSet/>
      <dgm:spPr/>
      <dgm:t>
        <a:bodyPr/>
        <a:lstStyle/>
        <a:p>
          <a:endParaRPr lang="en-US"/>
        </a:p>
      </dgm:t>
    </dgm:pt>
    <dgm:pt modelId="{753752B1-F2D3-41C5-A7EF-766F7BA2FF63}" type="sibTrans" cxnId="{79F6F033-8C31-4750-A4D6-240E6791FAD8}">
      <dgm:prSet/>
      <dgm:spPr/>
      <dgm:t>
        <a:bodyPr/>
        <a:lstStyle/>
        <a:p>
          <a:endParaRPr lang="en-US"/>
        </a:p>
      </dgm:t>
    </dgm:pt>
    <dgm:pt modelId="{12AF3B10-F35E-429C-AC31-E7029D80D679}">
      <dgm:prSet/>
      <dgm:spPr/>
      <dgm:t>
        <a:bodyPr/>
        <a:lstStyle/>
        <a:p>
          <a:r>
            <a:rPr lang="en-US"/>
            <a:t>Other gets the rbcs</a:t>
          </a:r>
        </a:p>
      </dgm:t>
    </dgm:pt>
    <dgm:pt modelId="{79805753-8973-4487-9D5E-89047848C4B9}" type="parTrans" cxnId="{648B4D75-A743-432E-A89E-9C34FB485DCE}">
      <dgm:prSet/>
      <dgm:spPr/>
      <dgm:t>
        <a:bodyPr/>
        <a:lstStyle/>
        <a:p>
          <a:endParaRPr lang="en-US"/>
        </a:p>
      </dgm:t>
    </dgm:pt>
    <dgm:pt modelId="{A1DC14ED-264B-45EC-A067-68333AF98EF0}" type="sibTrans" cxnId="{648B4D75-A743-432E-A89E-9C34FB485DCE}">
      <dgm:prSet/>
      <dgm:spPr/>
      <dgm:t>
        <a:bodyPr/>
        <a:lstStyle/>
        <a:p>
          <a:endParaRPr lang="en-US"/>
        </a:p>
      </dgm:t>
    </dgm:pt>
    <dgm:pt modelId="{182FBFE9-0676-47AB-921E-FB56DB611F7D}">
      <dgm:prSet/>
      <dgm:spPr/>
      <dgm:t>
        <a:bodyPr/>
        <a:lstStyle/>
        <a:p>
          <a:r>
            <a:rPr lang="en-US"/>
            <a:t>Someone else is setting up the cooler</a:t>
          </a:r>
        </a:p>
      </dgm:t>
    </dgm:pt>
    <dgm:pt modelId="{54012EAC-1048-46F2-ADA7-644E77AAB4B1}" type="parTrans" cxnId="{4371CC8C-B87E-4276-803D-13EB09325F5B}">
      <dgm:prSet/>
      <dgm:spPr/>
      <dgm:t>
        <a:bodyPr/>
        <a:lstStyle/>
        <a:p>
          <a:endParaRPr lang="en-US"/>
        </a:p>
      </dgm:t>
    </dgm:pt>
    <dgm:pt modelId="{808BD1B7-C57E-4C79-BF2C-72C852883C07}" type="sibTrans" cxnId="{4371CC8C-B87E-4276-803D-13EB09325F5B}">
      <dgm:prSet/>
      <dgm:spPr/>
      <dgm:t>
        <a:bodyPr/>
        <a:lstStyle/>
        <a:p>
          <a:endParaRPr lang="en-US"/>
        </a:p>
      </dgm:t>
    </dgm:pt>
    <dgm:pt modelId="{8135D350-5A78-4D9F-BA6D-D070EDDE27A3}">
      <dgm:prSet/>
      <dgm:spPr/>
      <dgm:t>
        <a:bodyPr/>
        <a:lstStyle/>
        <a:p>
          <a:r>
            <a:rPr lang="en-US"/>
            <a:t>Platelet is being issued</a:t>
          </a:r>
        </a:p>
      </dgm:t>
    </dgm:pt>
    <dgm:pt modelId="{3E9FE47A-06B6-4DA0-B42D-61A6EDF9FD17}" type="parTrans" cxnId="{4FB50AC7-322B-450A-9FA9-DE18B6217442}">
      <dgm:prSet/>
      <dgm:spPr/>
      <dgm:t>
        <a:bodyPr/>
        <a:lstStyle/>
        <a:p>
          <a:endParaRPr lang="en-US"/>
        </a:p>
      </dgm:t>
    </dgm:pt>
    <dgm:pt modelId="{B2A68B63-681D-4BEF-B17F-33624474F9BB}" type="sibTrans" cxnId="{4FB50AC7-322B-450A-9FA9-DE18B6217442}">
      <dgm:prSet/>
      <dgm:spPr/>
      <dgm:t>
        <a:bodyPr/>
        <a:lstStyle/>
        <a:p>
          <a:endParaRPr lang="en-US"/>
        </a:p>
      </dgm:t>
    </dgm:pt>
    <dgm:pt modelId="{83CF876E-4FDE-4B1D-96A2-A5007A2F0AD5}">
      <dgm:prSet/>
      <dgm:spPr/>
      <dgm:t>
        <a:bodyPr/>
        <a:lstStyle/>
        <a:p>
          <a:r>
            <a:rPr lang="en-US"/>
            <a:t>Once that cooler/set is out the door, we set up another</a:t>
          </a:r>
        </a:p>
      </dgm:t>
    </dgm:pt>
    <dgm:pt modelId="{700B6FF8-CA90-4E52-8AC3-960DBB8E3A8D}" type="parTrans" cxnId="{B02FCBB2-39A3-4C03-B744-5A1C8F6BB455}">
      <dgm:prSet/>
      <dgm:spPr/>
      <dgm:t>
        <a:bodyPr/>
        <a:lstStyle/>
        <a:p>
          <a:endParaRPr lang="en-US"/>
        </a:p>
      </dgm:t>
    </dgm:pt>
    <dgm:pt modelId="{81AF08A5-FCD8-413C-B25C-F3EAFA709FBD}" type="sibTrans" cxnId="{B02FCBB2-39A3-4C03-B744-5A1C8F6BB455}">
      <dgm:prSet/>
      <dgm:spPr/>
      <dgm:t>
        <a:bodyPr/>
        <a:lstStyle/>
        <a:p>
          <a:endParaRPr lang="en-US"/>
        </a:p>
      </dgm:t>
    </dgm:pt>
    <dgm:pt modelId="{25F7975F-DB7D-48C5-AA28-FCFB9B777BBE}">
      <dgm:prSet/>
      <dgm:spPr/>
      <dgm:t>
        <a:bodyPr/>
        <a:lstStyle/>
        <a:p>
          <a:r>
            <a:rPr lang="en-US"/>
            <a:t>And we are probably asking for a sample!</a:t>
          </a:r>
        </a:p>
      </dgm:t>
    </dgm:pt>
    <dgm:pt modelId="{2619ECDA-85C0-4E7A-BC7D-2D22CDC3AE20}" type="parTrans" cxnId="{5141854F-E232-4953-84E5-85EFE0F79945}">
      <dgm:prSet/>
      <dgm:spPr/>
      <dgm:t>
        <a:bodyPr/>
        <a:lstStyle/>
        <a:p>
          <a:endParaRPr lang="en-US"/>
        </a:p>
      </dgm:t>
    </dgm:pt>
    <dgm:pt modelId="{C43625F6-A7F9-4216-8E07-45317F78B2A2}" type="sibTrans" cxnId="{5141854F-E232-4953-84E5-85EFE0F79945}">
      <dgm:prSet/>
      <dgm:spPr/>
      <dgm:t>
        <a:bodyPr/>
        <a:lstStyle/>
        <a:p>
          <a:endParaRPr lang="en-US"/>
        </a:p>
      </dgm:t>
    </dgm:pt>
    <dgm:pt modelId="{212F0136-1B57-4DB7-8A52-756730AA0510}">
      <dgm:prSet/>
      <dgm:spPr/>
      <dgm:t>
        <a:bodyPr/>
        <a:lstStyle/>
        <a:p>
          <a:r>
            <a:rPr lang="en-US"/>
            <a:t>It is never too late to send us one</a:t>
          </a:r>
        </a:p>
      </dgm:t>
    </dgm:pt>
    <dgm:pt modelId="{1920D565-10DE-4A48-BC2E-C4FDD769B264}" type="parTrans" cxnId="{F210016B-927D-4ED1-B847-80748B540ED7}">
      <dgm:prSet/>
      <dgm:spPr/>
      <dgm:t>
        <a:bodyPr/>
        <a:lstStyle/>
        <a:p>
          <a:endParaRPr lang="en-US"/>
        </a:p>
      </dgm:t>
    </dgm:pt>
    <dgm:pt modelId="{7D74C0AC-65B7-4970-85AD-9DAF226DD343}" type="sibTrans" cxnId="{F210016B-927D-4ED1-B847-80748B540ED7}">
      <dgm:prSet/>
      <dgm:spPr/>
      <dgm:t>
        <a:bodyPr/>
        <a:lstStyle/>
        <a:p>
          <a:endParaRPr lang="en-US"/>
        </a:p>
      </dgm:t>
    </dgm:pt>
    <dgm:pt modelId="{CE56DA8B-CB48-4407-A137-4997B059ECEF}" type="pres">
      <dgm:prSet presAssocID="{E5C6609C-5749-40FE-87B6-44E23661F841}" presName="linear" presStyleCnt="0">
        <dgm:presLayoutVars>
          <dgm:dir/>
          <dgm:animLvl val="lvl"/>
          <dgm:resizeHandles val="exact"/>
        </dgm:presLayoutVars>
      </dgm:prSet>
      <dgm:spPr/>
    </dgm:pt>
    <dgm:pt modelId="{FCA91BA9-B0CF-4638-ADDD-B23380439F0E}" type="pres">
      <dgm:prSet presAssocID="{14E7BDBA-873E-4820-A1DE-4915FC395E9B}" presName="parentLin" presStyleCnt="0"/>
      <dgm:spPr/>
    </dgm:pt>
    <dgm:pt modelId="{26CB4D2E-819A-4BB0-898A-BF06AB87B0BC}" type="pres">
      <dgm:prSet presAssocID="{14E7BDBA-873E-4820-A1DE-4915FC395E9B}" presName="parentLeftMargin" presStyleLbl="node1" presStyleIdx="0" presStyleCnt="1"/>
      <dgm:spPr/>
    </dgm:pt>
    <dgm:pt modelId="{78C064C5-2375-4BBA-82D8-3F0EA8AE919C}" type="pres">
      <dgm:prSet presAssocID="{14E7BDBA-873E-4820-A1DE-4915FC395E9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5080732-1492-4402-9B3E-172082917C1E}" type="pres">
      <dgm:prSet presAssocID="{14E7BDBA-873E-4820-A1DE-4915FC395E9B}" presName="negativeSpace" presStyleCnt="0"/>
      <dgm:spPr/>
    </dgm:pt>
    <dgm:pt modelId="{A2A30488-CE64-4281-BB55-2D3EE2F729DC}" type="pres">
      <dgm:prSet presAssocID="{14E7BDBA-873E-4820-A1DE-4915FC395E9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A110211-CA32-4A68-B0AD-5AAD570AAE2E}" type="presOf" srcId="{282103C1-7705-4671-8F11-88C67757F739}" destId="{A2A30488-CE64-4281-BB55-2D3EE2F729DC}" srcOrd="0" destOrd="2" presId="urn:microsoft.com/office/officeart/2005/8/layout/list1"/>
    <dgm:cxn modelId="{79F6F033-8C31-4750-A4D6-240E6791FAD8}" srcId="{282103C1-7705-4671-8F11-88C67757F739}" destId="{23B0B5B2-8B9E-4B86-9966-ED0201BE48FE}" srcOrd="0" destOrd="0" parTransId="{1885E0AD-13DD-443E-B3F5-1101F49FB9D2}" sibTransId="{753752B1-F2D3-41C5-A7EF-766F7BA2FF63}"/>
    <dgm:cxn modelId="{8C67CD42-2103-42A3-B558-7CE7EC412446}" type="presOf" srcId="{212F0136-1B57-4DB7-8A52-756730AA0510}" destId="{A2A30488-CE64-4281-BB55-2D3EE2F729DC}" srcOrd="0" destOrd="9" presId="urn:microsoft.com/office/officeart/2005/8/layout/list1"/>
    <dgm:cxn modelId="{F210016B-927D-4ED1-B847-80748B540ED7}" srcId="{25F7975F-DB7D-48C5-AA28-FCFB9B777BBE}" destId="{212F0136-1B57-4DB7-8A52-756730AA0510}" srcOrd="0" destOrd="0" parTransId="{1920D565-10DE-4A48-BC2E-C4FDD769B264}" sibTransId="{7D74C0AC-65B7-4970-85AD-9DAF226DD343}"/>
    <dgm:cxn modelId="{36DA1E4C-9D4A-41E0-8A94-B27B2EFEF0E2}" type="presOf" srcId="{23B0B5B2-8B9E-4B86-9966-ED0201BE48FE}" destId="{A2A30488-CE64-4281-BB55-2D3EE2F729DC}" srcOrd="0" destOrd="3" presId="urn:microsoft.com/office/officeart/2005/8/layout/list1"/>
    <dgm:cxn modelId="{3509214D-4D94-4964-8AB6-1E529FBFE6E8}" type="presOf" srcId="{8135D350-5A78-4D9F-BA6D-D070EDDE27A3}" destId="{A2A30488-CE64-4281-BB55-2D3EE2F729DC}" srcOrd="0" destOrd="6" presId="urn:microsoft.com/office/officeart/2005/8/layout/list1"/>
    <dgm:cxn modelId="{11BDD44D-159D-457E-8CB5-86A4D5D3B2AF}" type="presOf" srcId="{182FBFE9-0676-47AB-921E-FB56DB611F7D}" destId="{A2A30488-CE64-4281-BB55-2D3EE2F729DC}" srcOrd="0" destOrd="5" presId="urn:microsoft.com/office/officeart/2005/8/layout/list1"/>
    <dgm:cxn modelId="{5141854F-E232-4953-84E5-85EFE0F79945}" srcId="{14E7BDBA-873E-4820-A1DE-4915FC395E9B}" destId="{25F7975F-DB7D-48C5-AA28-FCFB9B777BBE}" srcOrd="4" destOrd="0" parTransId="{2619ECDA-85C0-4E7A-BC7D-2D22CDC3AE20}" sibTransId="{C43625F6-A7F9-4216-8E07-45317F78B2A2}"/>
    <dgm:cxn modelId="{86AC1573-A244-4952-B877-DD5D96730799}" srcId="{14E7BDBA-873E-4820-A1DE-4915FC395E9B}" destId="{57DC035F-D68B-4F63-B297-B0286258A7FA}" srcOrd="1" destOrd="0" parTransId="{2D44AE8E-1286-44FF-B2F9-65D1ABE21808}" sibTransId="{605E7B38-A402-41DB-998F-AA4DDCAFB9DF}"/>
    <dgm:cxn modelId="{648B4D75-A743-432E-A89E-9C34FB485DCE}" srcId="{282103C1-7705-4671-8F11-88C67757F739}" destId="{12AF3B10-F35E-429C-AC31-E7029D80D679}" srcOrd="1" destOrd="0" parTransId="{79805753-8973-4487-9D5E-89047848C4B9}" sibTransId="{A1DC14ED-264B-45EC-A067-68333AF98EF0}"/>
    <dgm:cxn modelId="{4371CC8C-B87E-4276-803D-13EB09325F5B}" srcId="{282103C1-7705-4671-8F11-88C67757F739}" destId="{182FBFE9-0676-47AB-921E-FB56DB611F7D}" srcOrd="2" destOrd="0" parTransId="{54012EAC-1048-46F2-ADA7-644E77AAB4B1}" sibTransId="{808BD1B7-C57E-4C79-BF2C-72C852883C07}"/>
    <dgm:cxn modelId="{1CDD968E-3B89-479B-9A1E-D7E95CD15832}" type="presOf" srcId="{E5C6609C-5749-40FE-87B6-44E23661F841}" destId="{CE56DA8B-CB48-4407-A137-4997B059ECEF}" srcOrd="0" destOrd="0" presId="urn:microsoft.com/office/officeart/2005/8/layout/list1"/>
    <dgm:cxn modelId="{2A0EDE8E-9665-4655-B768-DFA9160B9913}" type="presOf" srcId="{83CF876E-4FDE-4B1D-96A2-A5007A2F0AD5}" destId="{A2A30488-CE64-4281-BB55-2D3EE2F729DC}" srcOrd="0" destOrd="7" presId="urn:microsoft.com/office/officeart/2005/8/layout/list1"/>
    <dgm:cxn modelId="{4A2870B2-6FF8-4EF7-9C0E-A92D607C2A3F}" type="presOf" srcId="{12AF3B10-F35E-429C-AC31-E7029D80D679}" destId="{A2A30488-CE64-4281-BB55-2D3EE2F729DC}" srcOrd="0" destOrd="4" presId="urn:microsoft.com/office/officeart/2005/8/layout/list1"/>
    <dgm:cxn modelId="{72EFC5B2-848A-4EE1-959D-4FADA3E4C707}" srcId="{14E7BDBA-873E-4820-A1DE-4915FC395E9B}" destId="{282103C1-7705-4671-8F11-88C67757F739}" srcOrd="2" destOrd="0" parTransId="{6A323A56-38DD-4F5E-8E9F-DC8701D37E64}" sibTransId="{97F8DB9A-DCB1-493D-803A-52846A3874EC}"/>
    <dgm:cxn modelId="{B02FCBB2-39A3-4C03-B744-5A1C8F6BB455}" srcId="{14E7BDBA-873E-4820-A1DE-4915FC395E9B}" destId="{83CF876E-4FDE-4B1D-96A2-A5007A2F0AD5}" srcOrd="3" destOrd="0" parTransId="{700B6FF8-CA90-4E52-8AC3-960DBB8E3A8D}" sibTransId="{81AF08A5-FCD8-413C-B25C-F3EAFA709FBD}"/>
    <dgm:cxn modelId="{7FB930C3-5BBB-47DB-A852-B411A16CEA2F}" type="presOf" srcId="{57DC035F-D68B-4F63-B297-B0286258A7FA}" destId="{A2A30488-CE64-4281-BB55-2D3EE2F729DC}" srcOrd="0" destOrd="1" presId="urn:microsoft.com/office/officeart/2005/8/layout/list1"/>
    <dgm:cxn modelId="{DDA07FC3-FC39-439E-8F9D-CEC64D83CCBE}" srcId="{E5C6609C-5749-40FE-87B6-44E23661F841}" destId="{14E7BDBA-873E-4820-A1DE-4915FC395E9B}" srcOrd="0" destOrd="0" parTransId="{3BA30BEE-3EAB-4595-A6F9-849D1047803E}" sibTransId="{28D44D8F-5B73-49B3-B2B4-808A3A09AA07}"/>
    <dgm:cxn modelId="{4FB50AC7-322B-450A-9FA9-DE18B6217442}" srcId="{282103C1-7705-4671-8F11-88C67757F739}" destId="{8135D350-5A78-4D9F-BA6D-D070EDDE27A3}" srcOrd="3" destOrd="0" parTransId="{3E9FE47A-06B6-4DA0-B42D-61A6EDF9FD17}" sibTransId="{B2A68B63-681D-4BEF-B17F-33624474F9BB}"/>
    <dgm:cxn modelId="{882E3FCC-828D-483C-9E5B-E173DCCAA462}" type="presOf" srcId="{14E7BDBA-873E-4820-A1DE-4915FC395E9B}" destId="{78C064C5-2375-4BBA-82D8-3F0EA8AE919C}" srcOrd="1" destOrd="0" presId="urn:microsoft.com/office/officeart/2005/8/layout/list1"/>
    <dgm:cxn modelId="{3B5E25CE-F93D-45EB-A043-D145B536A632}" type="presOf" srcId="{14E7BDBA-873E-4820-A1DE-4915FC395E9B}" destId="{26CB4D2E-819A-4BB0-898A-BF06AB87B0BC}" srcOrd="0" destOrd="0" presId="urn:microsoft.com/office/officeart/2005/8/layout/list1"/>
    <dgm:cxn modelId="{D06BB6DF-68B8-4B83-86CA-B0D4DB9478F8}" srcId="{14E7BDBA-873E-4820-A1DE-4915FC395E9B}" destId="{0FD20BA0-C032-45FF-A192-4546F313A73E}" srcOrd="0" destOrd="0" parTransId="{D00533F8-1581-43D1-ABA4-4B66A0B8BB4A}" sibTransId="{7F4EC33D-0359-4BE4-B576-0200ACE58AED}"/>
    <dgm:cxn modelId="{F5213EE0-6C60-4ED3-9896-949E10BD897C}" type="presOf" srcId="{25F7975F-DB7D-48C5-AA28-FCFB9B777BBE}" destId="{A2A30488-CE64-4281-BB55-2D3EE2F729DC}" srcOrd="0" destOrd="8" presId="urn:microsoft.com/office/officeart/2005/8/layout/list1"/>
    <dgm:cxn modelId="{527E84FE-2C8B-497C-8B20-748CB1C8BB47}" type="presOf" srcId="{0FD20BA0-C032-45FF-A192-4546F313A73E}" destId="{A2A30488-CE64-4281-BB55-2D3EE2F729DC}" srcOrd="0" destOrd="0" presId="urn:microsoft.com/office/officeart/2005/8/layout/list1"/>
    <dgm:cxn modelId="{7007315D-6B57-4E47-8815-87923237FE7A}" type="presParOf" srcId="{CE56DA8B-CB48-4407-A137-4997B059ECEF}" destId="{FCA91BA9-B0CF-4638-ADDD-B23380439F0E}" srcOrd="0" destOrd="0" presId="urn:microsoft.com/office/officeart/2005/8/layout/list1"/>
    <dgm:cxn modelId="{34D55084-03D1-48F1-8BE0-57CFA12CC481}" type="presParOf" srcId="{FCA91BA9-B0CF-4638-ADDD-B23380439F0E}" destId="{26CB4D2E-819A-4BB0-898A-BF06AB87B0BC}" srcOrd="0" destOrd="0" presId="urn:microsoft.com/office/officeart/2005/8/layout/list1"/>
    <dgm:cxn modelId="{A652D88D-F247-4516-8A18-2502199550E7}" type="presParOf" srcId="{FCA91BA9-B0CF-4638-ADDD-B23380439F0E}" destId="{78C064C5-2375-4BBA-82D8-3F0EA8AE919C}" srcOrd="1" destOrd="0" presId="urn:microsoft.com/office/officeart/2005/8/layout/list1"/>
    <dgm:cxn modelId="{02CEF549-F3EA-441D-A3F1-FA92322218E9}" type="presParOf" srcId="{CE56DA8B-CB48-4407-A137-4997B059ECEF}" destId="{A5080732-1492-4402-9B3E-172082917C1E}" srcOrd="1" destOrd="0" presId="urn:microsoft.com/office/officeart/2005/8/layout/list1"/>
    <dgm:cxn modelId="{831540EF-630D-41DE-9B0C-D05A14EB40ED}" type="presParOf" srcId="{CE56DA8B-CB48-4407-A137-4997B059ECEF}" destId="{A2A30488-CE64-4281-BB55-2D3EE2F729D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05538-9415-4A38-B253-E63FB07250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5EB825-C635-465D-AC7B-58D9FD632255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000" b="1" dirty="0"/>
            <a:t>In 2013, 8.6% of all RBCs transfused in the US were O negative…</a:t>
          </a:r>
        </a:p>
        <a:p>
          <a:pPr algn="l"/>
          <a:r>
            <a:rPr lang="en-US" sz="2000" b="1" dirty="0"/>
            <a:t>In 2015 it was 10.2%   In 2017, it was 11.2%</a:t>
          </a:r>
        </a:p>
        <a:p>
          <a:pPr algn="l"/>
          <a:r>
            <a:rPr lang="en-US" sz="2000" b="1" dirty="0"/>
            <a:t>In 2019….??</a:t>
          </a:r>
        </a:p>
      </dgm:t>
    </dgm:pt>
    <dgm:pt modelId="{40E430E0-A2D1-44AE-9968-7C850991087A}" type="parTrans" cxnId="{0F197C97-F58E-4E0D-98A4-8A848EE973C7}">
      <dgm:prSet/>
      <dgm:spPr/>
      <dgm:t>
        <a:bodyPr/>
        <a:lstStyle/>
        <a:p>
          <a:pPr algn="l"/>
          <a:endParaRPr lang="en-US" sz="2400"/>
        </a:p>
      </dgm:t>
    </dgm:pt>
    <dgm:pt modelId="{455070C3-8A11-4C19-B02F-8D7242332E3C}" type="sibTrans" cxnId="{0F197C97-F58E-4E0D-98A4-8A848EE973C7}">
      <dgm:prSet/>
      <dgm:spPr/>
      <dgm:t>
        <a:bodyPr/>
        <a:lstStyle/>
        <a:p>
          <a:pPr algn="l"/>
          <a:endParaRPr lang="en-US" sz="2400"/>
        </a:p>
      </dgm:t>
    </dgm:pt>
    <dgm:pt modelId="{1A422C40-7FCD-483F-AC2C-651B2B9C56CA}" type="pres">
      <dgm:prSet presAssocID="{15805538-9415-4A38-B253-E63FB0725037}" presName="linear" presStyleCnt="0">
        <dgm:presLayoutVars>
          <dgm:animLvl val="lvl"/>
          <dgm:resizeHandles val="exact"/>
        </dgm:presLayoutVars>
      </dgm:prSet>
      <dgm:spPr/>
    </dgm:pt>
    <dgm:pt modelId="{0D8D31AE-0014-4B92-8BA4-8F9D7BB637FD}" type="pres">
      <dgm:prSet presAssocID="{4F5EB825-C635-465D-AC7B-58D9FD632255}" presName="parentText" presStyleLbl="node1" presStyleIdx="0" presStyleCnt="1" custScaleY="361046" custLinFactNeighborY="-4948">
        <dgm:presLayoutVars>
          <dgm:chMax val="0"/>
          <dgm:bulletEnabled val="1"/>
        </dgm:presLayoutVars>
      </dgm:prSet>
      <dgm:spPr/>
    </dgm:pt>
  </dgm:ptLst>
  <dgm:cxnLst>
    <dgm:cxn modelId="{578E931D-9776-4B20-9F8C-650633CD1F43}" type="presOf" srcId="{15805538-9415-4A38-B253-E63FB0725037}" destId="{1A422C40-7FCD-483F-AC2C-651B2B9C56CA}" srcOrd="0" destOrd="0" presId="urn:microsoft.com/office/officeart/2005/8/layout/vList2"/>
    <dgm:cxn modelId="{6267C953-9BE2-4BDE-A07C-9FE65B6CD821}" type="presOf" srcId="{4F5EB825-C635-465D-AC7B-58D9FD632255}" destId="{0D8D31AE-0014-4B92-8BA4-8F9D7BB637FD}" srcOrd="0" destOrd="0" presId="urn:microsoft.com/office/officeart/2005/8/layout/vList2"/>
    <dgm:cxn modelId="{0F197C97-F58E-4E0D-98A4-8A848EE973C7}" srcId="{15805538-9415-4A38-B253-E63FB0725037}" destId="{4F5EB825-C635-465D-AC7B-58D9FD632255}" srcOrd="0" destOrd="0" parTransId="{40E430E0-A2D1-44AE-9968-7C850991087A}" sibTransId="{455070C3-8A11-4C19-B02F-8D7242332E3C}"/>
    <dgm:cxn modelId="{6749A4CB-F468-495D-8523-71EB342F97DC}" type="presParOf" srcId="{1A422C40-7FCD-483F-AC2C-651B2B9C56CA}" destId="{0D8D31AE-0014-4B92-8BA4-8F9D7BB637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805538-9415-4A38-B253-E63FB07250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978F19-BB09-45E4-B782-FF653AAC52EE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9900"/>
        </a:solidFill>
        <a:ln>
          <a:solidFill>
            <a:schemeClr val="accent2"/>
          </a:solidFill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2000" b="1" dirty="0"/>
            <a:t>&lt;7% of the US population is O Rh Negative… </a:t>
          </a:r>
        </a:p>
      </dgm:t>
    </dgm:pt>
    <dgm:pt modelId="{3996EAF8-D544-485A-A367-EB216CFBF646}" type="parTrans" cxnId="{46CDCF4D-6540-4354-A447-0C6815BEF7BB}">
      <dgm:prSet/>
      <dgm:spPr/>
      <dgm:t>
        <a:bodyPr/>
        <a:lstStyle/>
        <a:p>
          <a:pPr algn="l"/>
          <a:endParaRPr lang="en-US" sz="2400"/>
        </a:p>
      </dgm:t>
    </dgm:pt>
    <dgm:pt modelId="{078009BF-9B26-4DCF-B05D-22356CB2AD45}" type="sibTrans" cxnId="{46CDCF4D-6540-4354-A447-0C6815BEF7BB}">
      <dgm:prSet/>
      <dgm:spPr/>
      <dgm:t>
        <a:bodyPr/>
        <a:lstStyle/>
        <a:p>
          <a:pPr algn="l"/>
          <a:endParaRPr lang="en-US" sz="2400"/>
        </a:p>
      </dgm:t>
    </dgm:pt>
    <dgm:pt modelId="{1A422C40-7FCD-483F-AC2C-651B2B9C56CA}" type="pres">
      <dgm:prSet presAssocID="{15805538-9415-4A38-B253-E63FB0725037}" presName="linear" presStyleCnt="0">
        <dgm:presLayoutVars>
          <dgm:animLvl val="lvl"/>
          <dgm:resizeHandles val="exact"/>
        </dgm:presLayoutVars>
      </dgm:prSet>
      <dgm:spPr/>
    </dgm:pt>
    <dgm:pt modelId="{BD3C13EB-D91C-4340-97B0-EEBE3B5CDDBE}" type="pres">
      <dgm:prSet presAssocID="{73978F19-BB09-45E4-B782-FF653AAC52EE}" presName="parentText" presStyleLbl="node1" presStyleIdx="0" presStyleCnt="1" custScaleX="104684" custScaleY="327042" custLinFactNeighborX="332" custLinFactNeighborY="9044">
        <dgm:presLayoutVars>
          <dgm:chMax val="0"/>
          <dgm:bulletEnabled val="1"/>
        </dgm:presLayoutVars>
      </dgm:prSet>
      <dgm:spPr/>
    </dgm:pt>
  </dgm:ptLst>
  <dgm:cxnLst>
    <dgm:cxn modelId="{578E931D-9776-4B20-9F8C-650633CD1F43}" type="presOf" srcId="{15805538-9415-4A38-B253-E63FB0725037}" destId="{1A422C40-7FCD-483F-AC2C-651B2B9C56CA}" srcOrd="0" destOrd="0" presId="urn:microsoft.com/office/officeart/2005/8/layout/vList2"/>
    <dgm:cxn modelId="{46CDCF4D-6540-4354-A447-0C6815BEF7BB}" srcId="{15805538-9415-4A38-B253-E63FB0725037}" destId="{73978F19-BB09-45E4-B782-FF653AAC52EE}" srcOrd="0" destOrd="0" parTransId="{3996EAF8-D544-485A-A367-EB216CFBF646}" sibTransId="{078009BF-9B26-4DCF-B05D-22356CB2AD45}"/>
    <dgm:cxn modelId="{7BED618F-1214-42E2-AB0F-F005B73749B9}" type="presOf" srcId="{73978F19-BB09-45E4-B782-FF653AAC52EE}" destId="{BD3C13EB-D91C-4340-97B0-EEBE3B5CDDBE}" srcOrd="0" destOrd="0" presId="urn:microsoft.com/office/officeart/2005/8/layout/vList2"/>
    <dgm:cxn modelId="{B5119CF6-2413-49A8-B96C-E02DFE20CBFD}" type="presParOf" srcId="{1A422C40-7FCD-483F-AC2C-651B2B9C56CA}" destId="{BD3C13EB-D91C-4340-97B0-EEBE3B5CDD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FD1DB4-D328-41CE-B972-2A42A115AB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36D312-924F-4175-A309-48739FA39CDF}">
      <dgm:prSet custT="1"/>
      <dgm:spPr/>
      <dgm:t>
        <a:bodyPr/>
        <a:lstStyle/>
        <a:p>
          <a:pPr algn="ctr"/>
          <a:r>
            <a:rPr lang="en-US" sz="2400" dirty="0"/>
            <a:t>Reasons for </a:t>
          </a:r>
          <a:r>
            <a:rPr lang="en-US" sz="2400" dirty="0">
              <a:sym typeface="Symbol" panose="05050102010706020507" pitchFamily="18" charset="2"/>
            </a:rPr>
            <a:t></a:t>
          </a:r>
          <a:r>
            <a:rPr lang="en-US" sz="2400" dirty="0"/>
            <a:t> O Neg Supply:</a:t>
          </a:r>
        </a:p>
      </dgm:t>
    </dgm:pt>
    <dgm:pt modelId="{4AB5D7C0-3EDA-43E1-856C-BD9F13B46C72}" type="parTrans" cxnId="{6310A82E-42D6-4EB3-9C04-333E95F1EBF6}">
      <dgm:prSet/>
      <dgm:spPr/>
      <dgm:t>
        <a:bodyPr/>
        <a:lstStyle/>
        <a:p>
          <a:endParaRPr lang="en-US"/>
        </a:p>
      </dgm:t>
    </dgm:pt>
    <dgm:pt modelId="{CEB7C1E0-A3D5-43DE-AAFB-152277293711}" type="sibTrans" cxnId="{6310A82E-42D6-4EB3-9C04-333E95F1EBF6}">
      <dgm:prSet/>
      <dgm:spPr/>
      <dgm:t>
        <a:bodyPr/>
        <a:lstStyle/>
        <a:p>
          <a:endParaRPr lang="en-US"/>
        </a:p>
      </dgm:t>
    </dgm:pt>
    <dgm:pt modelId="{E75E6073-3A4D-464C-94F8-776FCCC3545F}">
      <dgm:prSet phldrT="[Text]" custT="1"/>
      <dgm:spPr/>
      <dgm:t>
        <a:bodyPr/>
        <a:lstStyle/>
        <a:p>
          <a:pPr>
            <a:spcAft>
              <a:spcPts val="200"/>
            </a:spcAft>
            <a:buFont typeface="Arial" panose="020B0604020202020204" pitchFamily="34" charset="0"/>
            <a:buChar char="•"/>
          </a:pPr>
          <a:r>
            <a:rPr lang="en-US" sz="2000" dirty="0"/>
            <a:t>Donor fatigue; committed people opt out of donation following repeated donation requests</a:t>
          </a:r>
        </a:p>
      </dgm:t>
    </dgm:pt>
    <dgm:pt modelId="{655E1F3C-0DB3-44A6-BF87-AE0AFC022BFA}" type="sibTrans" cxnId="{F3F2CE50-61A9-48F9-8656-3F112B7F7885}">
      <dgm:prSet/>
      <dgm:spPr/>
      <dgm:t>
        <a:bodyPr/>
        <a:lstStyle/>
        <a:p>
          <a:endParaRPr lang="en-US"/>
        </a:p>
      </dgm:t>
    </dgm:pt>
    <dgm:pt modelId="{6D175D38-B5C2-48AC-90C8-5483C7126829}" type="parTrans" cxnId="{F3F2CE50-61A9-48F9-8656-3F112B7F7885}">
      <dgm:prSet/>
      <dgm:spPr/>
      <dgm:t>
        <a:bodyPr/>
        <a:lstStyle/>
        <a:p>
          <a:endParaRPr lang="en-US"/>
        </a:p>
      </dgm:t>
    </dgm:pt>
    <dgm:pt modelId="{3BB8BBD3-72D8-4821-BEA1-914487B89326}">
      <dgm:prSet custT="1"/>
      <dgm:spPr/>
      <dgm:t>
        <a:bodyPr/>
        <a:lstStyle/>
        <a:p>
          <a:pPr>
            <a:spcAft>
              <a:spcPts val="200"/>
            </a:spcAft>
            <a:buFont typeface="Arial" panose="020B0604020202020204" pitchFamily="34" charset="0"/>
            <a:buChar char="•"/>
          </a:pPr>
          <a:r>
            <a:rPr lang="en-US" sz="2000" dirty="0"/>
            <a:t>Mitigation strategies or requirements related to donor iron stores may further impact donor eligibility</a:t>
          </a:r>
        </a:p>
      </dgm:t>
    </dgm:pt>
    <dgm:pt modelId="{FB85173D-B806-4198-BDEB-19EC55294652}" type="parTrans" cxnId="{44DE9E9E-D345-410F-8229-8F142D5A8E3A}">
      <dgm:prSet/>
      <dgm:spPr/>
      <dgm:t>
        <a:bodyPr/>
        <a:lstStyle/>
        <a:p>
          <a:endParaRPr lang="en-US"/>
        </a:p>
      </dgm:t>
    </dgm:pt>
    <dgm:pt modelId="{04BEFC77-0B85-4786-9B0B-750EBF39D376}" type="sibTrans" cxnId="{44DE9E9E-D345-410F-8229-8F142D5A8E3A}">
      <dgm:prSet/>
      <dgm:spPr/>
      <dgm:t>
        <a:bodyPr/>
        <a:lstStyle/>
        <a:p>
          <a:endParaRPr lang="en-US"/>
        </a:p>
      </dgm:t>
    </dgm:pt>
    <dgm:pt modelId="{8EFA861D-3E5B-48D1-A04F-C8B9011FFD2B}">
      <dgm:prSet custT="1"/>
      <dgm:spPr/>
      <dgm:t>
        <a:bodyPr/>
        <a:lstStyle/>
        <a:p>
          <a:pPr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dirty="0"/>
            <a:t>An aging donor base that continues to erode existing donor pools</a:t>
          </a:r>
        </a:p>
      </dgm:t>
    </dgm:pt>
    <dgm:pt modelId="{C538A6D0-1087-4599-B41A-3EB0F4E472C1}" type="parTrans" cxnId="{85BABE70-2D00-4ED0-9974-E7CAB76E11E2}">
      <dgm:prSet/>
      <dgm:spPr/>
      <dgm:t>
        <a:bodyPr/>
        <a:lstStyle/>
        <a:p>
          <a:endParaRPr lang="en-US"/>
        </a:p>
      </dgm:t>
    </dgm:pt>
    <dgm:pt modelId="{1B46807F-612F-4055-B272-593E4A9EA20C}" type="sibTrans" cxnId="{85BABE70-2D00-4ED0-9974-E7CAB76E11E2}">
      <dgm:prSet/>
      <dgm:spPr/>
      <dgm:t>
        <a:bodyPr/>
        <a:lstStyle/>
        <a:p>
          <a:endParaRPr lang="en-US"/>
        </a:p>
      </dgm:t>
    </dgm:pt>
    <dgm:pt modelId="{74B721EE-22F8-464A-ADD9-41B0F41665E9}" type="pres">
      <dgm:prSet presAssocID="{C3FD1DB4-D328-41CE-B972-2A42A115AB6A}" presName="linear" presStyleCnt="0">
        <dgm:presLayoutVars>
          <dgm:animLvl val="lvl"/>
          <dgm:resizeHandles val="exact"/>
        </dgm:presLayoutVars>
      </dgm:prSet>
      <dgm:spPr/>
    </dgm:pt>
    <dgm:pt modelId="{B015E863-C0BF-4F0D-A9F8-41A4B18F0DE2}" type="pres">
      <dgm:prSet presAssocID="{6036D312-924F-4175-A309-48739FA39CDF}" presName="parentText" presStyleLbl="node1" presStyleIdx="0" presStyleCnt="1" custScaleY="48130" custLinFactNeighborY="-27488">
        <dgm:presLayoutVars>
          <dgm:chMax val="0"/>
          <dgm:bulletEnabled val="1"/>
        </dgm:presLayoutVars>
      </dgm:prSet>
      <dgm:spPr/>
    </dgm:pt>
    <dgm:pt modelId="{DB32F5AE-DD9C-4A96-951E-9807BFEBE586}" type="pres">
      <dgm:prSet presAssocID="{6036D312-924F-4175-A309-48739FA39CDF}" presName="childText" presStyleLbl="revTx" presStyleIdx="0" presStyleCnt="1" custScaleX="100000" custScaleY="66326" custLinFactNeighborY="-24246">
        <dgm:presLayoutVars>
          <dgm:bulletEnabled val="1"/>
        </dgm:presLayoutVars>
      </dgm:prSet>
      <dgm:spPr/>
    </dgm:pt>
  </dgm:ptLst>
  <dgm:cxnLst>
    <dgm:cxn modelId="{4D222B18-8310-4AA7-AF89-26F6BE659857}" type="presOf" srcId="{C3FD1DB4-D328-41CE-B972-2A42A115AB6A}" destId="{74B721EE-22F8-464A-ADD9-41B0F41665E9}" srcOrd="0" destOrd="0" presId="urn:microsoft.com/office/officeart/2005/8/layout/vList2"/>
    <dgm:cxn modelId="{6310A82E-42D6-4EB3-9C04-333E95F1EBF6}" srcId="{C3FD1DB4-D328-41CE-B972-2A42A115AB6A}" destId="{6036D312-924F-4175-A309-48739FA39CDF}" srcOrd="0" destOrd="0" parTransId="{4AB5D7C0-3EDA-43E1-856C-BD9F13B46C72}" sibTransId="{CEB7C1E0-A3D5-43DE-AAFB-152277293711}"/>
    <dgm:cxn modelId="{DCEE3037-CBF7-48D7-BB41-3675E04818ED}" type="presOf" srcId="{8EFA861D-3E5B-48D1-A04F-C8B9011FFD2B}" destId="{DB32F5AE-DD9C-4A96-951E-9807BFEBE586}" srcOrd="0" destOrd="2" presId="urn:microsoft.com/office/officeart/2005/8/layout/vList2"/>
    <dgm:cxn modelId="{69EFDC3D-66E6-43A5-B164-87D4CCDFDB48}" type="presOf" srcId="{6036D312-924F-4175-A309-48739FA39CDF}" destId="{B015E863-C0BF-4F0D-A9F8-41A4B18F0DE2}" srcOrd="0" destOrd="0" presId="urn:microsoft.com/office/officeart/2005/8/layout/vList2"/>
    <dgm:cxn modelId="{85BABE70-2D00-4ED0-9974-E7CAB76E11E2}" srcId="{6036D312-924F-4175-A309-48739FA39CDF}" destId="{8EFA861D-3E5B-48D1-A04F-C8B9011FFD2B}" srcOrd="2" destOrd="0" parTransId="{C538A6D0-1087-4599-B41A-3EB0F4E472C1}" sibTransId="{1B46807F-612F-4055-B272-593E4A9EA20C}"/>
    <dgm:cxn modelId="{F3F2CE50-61A9-48F9-8656-3F112B7F7885}" srcId="{6036D312-924F-4175-A309-48739FA39CDF}" destId="{E75E6073-3A4D-464C-94F8-776FCCC3545F}" srcOrd="0" destOrd="0" parTransId="{6D175D38-B5C2-48AC-90C8-5483C7126829}" sibTransId="{655E1F3C-0DB3-44A6-BF87-AE0AFC022BFA}"/>
    <dgm:cxn modelId="{8D990C87-73D9-4224-BB85-86E38DE844B0}" type="presOf" srcId="{3BB8BBD3-72D8-4821-BEA1-914487B89326}" destId="{DB32F5AE-DD9C-4A96-951E-9807BFEBE586}" srcOrd="0" destOrd="1" presId="urn:microsoft.com/office/officeart/2005/8/layout/vList2"/>
    <dgm:cxn modelId="{44DE9E9E-D345-410F-8229-8F142D5A8E3A}" srcId="{6036D312-924F-4175-A309-48739FA39CDF}" destId="{3BB8BBD3-72D8-4821-BEA1-914487B89326}" srcOrd="1" destOrd="0" parTransId="{FB85173D-B806-4198-BDEB-19EC55294652}" sibTransId="{04BEFC77-0B85-4786-9B0B-750EBF39D376}"/>
    <dgm:cxn modelId="{E1436FC4-B5AD-41C0-BC32-C640C9C569D6}" type="presOf" srcId="{E75E6073-3A4D-464C-94F8-776FCCC3545F}" destId="{DB32F5AE-DD9C-4A96-951E-9807BFEBE586}" srcOrd="0" destOrd="0" presId="urn:microsoft.com/office/officeart/2005/8/layout/vList2"/>
    <dgm:cxn modelId="{4AC995E7-92D7-4EFB-88BB-62EB8F5A7782}" type="presParOf" srcId="{74B721EE-22F8-464A-ADD9-41B0F41665E9}" destId="{B015E863-C0BF-4F0D-A9F8-41A4B18F0DE2}" srcOrd="0" destOrd="0" presId="urn:microsoft.com/office/officeart/2005/8/layout/vList2"/>
    <dgm:cxn modelId="{30C57164-6890-4C19-B491-0D0F6EF31118}" type="presParOf" srcId="{74B721EE-22F8-464A-ADD9-41B0F41665E9}" destId="{DB32F5AE-DD9C-4A96-951E-9807BFEBE58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FD1DB4-D328-41CE-B972-2A42A115AB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36D312-924F-4175-A309-48739FA39CDF}">
      <dgm:prSet custT="1"/>
      <dgm:spPr/>
      <dgm:t>
        <a:bodyPr/>
        <a:lstStyle/>
        <a:p>
          <a:pPr algn="ctr"/>
          <a:r>
            <a:rPr lang="en-US" sz="2400" dirty="0"/>
            <a:t>Reasons for </a:t>
          </a:r>
          <a:r>
            <a:rPr lang="en-US" sz="2400" dirty="0">
              <a:sym typeface="Symbol" panose="05050102010706020507" pitchFamily="18" charset="2"/>
            </a:rPr>
            <a:t></a:t>
          </a:r>
          <a:r>
            <a:rPr lang="en-US" sz="2400" dirty="0"/>
            <a:t> Demand:</a:t>
          </a:r>
        </a:p>
      </dgm:t>
    </dgm:pt>
    <dgm:pt modelId="{4AB5D7C0-3EDA-43E1-856C-BD9F13B46C72}" type="parTrans" cxnId="{6310A82E-42D6-4EB3-9C04-333E95F1EBF6}">
      <dgm:prSet/>
      <dgm:spPr/>
      <dgm:t>
        <a:bodyPr/>
        <a:lstStyle/>
        <a:p>
          <a:endParaRPr lang="en-US"/>
        </a:p>
      </dgm:t>
    </dgm:pt>
    <dgm:pt modelId="{CEB7C1E0-A3D5-43DE-AAFB-152277293711}" type="sibTrans" cxnId="{6310A82E-42D6-4EB3-9C04-333E95F1EBF6}">
      <dgm:prSet/>
      <dgm:spPr/>
      <dgm:t>
        <a:bodyPr/>
        <a:lstStyle/>
        <a:p>
          <a:endParaRPr lang="en-US"/>
        </a:p>
      </dgm:t>
    </dgm:pt>
    <dgm:pt modelId="{E75E6073-3A4D-464C-94F8-776FCCC3545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Massive transfusion protocols</a:t>
          </a:r>
        </a:p>
      </dgm:t>
    </dgm:pt>
    <dgm:pt modelId="{655E1F3C-0DB3-44A6-BF87-AE0AFC022BFA}" type="sibTrans" cxnId="{F3F2CE50-61A9-48F9-8656-3F112B7F7885}">
      <dgm:prSet/>
      <dgm:spPr/>
      <dgm:t>
        <a:bodyPr/>
        <a:lstStyle/>
        <a:p>
          <a:endParaRPr lang="en-US"/>
        </a:p>
      </dgm:t>
    </dgm:pt>
    <dgm:pt modelId="{6D175D38-B5C2-48AC-90C8-5483C7126829}" type="parTrans" cxnId="{F3F2CE50-61A9-48F9-8656-3F112B7F7885}">
      <dgm:prSet/>
      <dgm:spPr/>
      <dgm:t>
        <a:bodyPr/>
        <a:lstStyle/>
        <a:p>
          <a:endParaRPr lang="en-US"/>
        </a:p>
      </dgm:t>
    </dgm:pt>
    <dgm:pt modelId="{3BB8BBD3-72D8-4821-BEA1-914487B8932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Remote blood refrigerators</a:t>
          </a:r>
        </a:p>
      </dgm:t>
    </dgm:pt>
    <dgm:pt modelId="{FB85173D-B806-4198-BDEB-19EC55294652}" type="parTrans" cxnId="{44DE9E9E-D345-410F-8229-8F142D5A8E3A}">
      <dgm:prSet/>
      <dgm:spPr/>
      <dgm:t>
        <a:bodyPr/>
        <a:lstStyle/>
        <a:p>
          <a:endParaRPr lang="en-US"/>
        </a:p>
      </dgm:t>
    </dgm:pt>
    <dgm:pt modelId="{04BEFC77-0B85-4786-9B0B-750EBF39D376}" type="sibTrans" cxnId="{44DE9E9E-D345-410F-8229-8F142D5A8E3A}">
      <dgm:prSet/>
      <dgm:spPr/>
      <dgm:t>
        <a:bodyPr/>
        <a:lstStyle/>
        <a:p>
          <a:endParaRPr lang="en-US"/>
        </a:p>
      </dgm:t>
    </dgm:pt>
    <dgm:pt modelId="{2D85205E-2DCC-4DE6-94C3-795103FDA13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EMS carrying blood on helicopters</a:t>
          </a:r>
        </a:p>
      </dgm:t>
    </dgm:pt>
    <dgm:pt modelId="{65A7069C-D9B2-4DAF-B2C7-C5B8FD7B1078}" type="parTrans" cxnId="{6610CE07-1A0E-4061-935D-F487489C647A}">
      <dgm:prSet/>
      <dgm:spPr/>
      <dgm:t>
        <a:bodyPr/>
        <a:lstStyle/>
        <a:p>
          <a:endParaRPr lang="en-US"/>
        </a:p>
      </dgm:t>
    </dgm:pt>
    <dgm:pt modelId="{0E185687-2EB0-4265-B794-C00BC6222D38}" type="sibTrans" cxnId="{6610CE07-1A0E-4061-935D-F487489C647A}">
      <dgm:prSet/>
      <dgm:spPr/>
      <dgm:t>
        <a:bodyPr/>
        <a:lstStyle/>
        <a:p>
          <a:endParaRPr lang="en-US"/>
        </a:p>
      </dgm:t>
    </dgm:pt>
    <dgm:pt modelId="{64929F19-4AE0-419E-9520-5E50F85DE37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Overall usage of </a:t>
          </a:r>
          <a:br>
            <a:rPr lang="en-US" sz="2400" dirty="0"/>
          </a:br>
          <a:r>
            <a:rPr lang="en-US" sz="2400" dirty="0"/>
            <a:t>O Rh Negative RBC</a:t>
          </a:r>
        </a:p>
      </dgm:t>
    </dgm:pt>
    <dgm:pt modelId="{FDBAF15F-CC0E-4070-9061-11F9D54D2CA5}" type="parTrans" cxnId="{177293AB-9F34-4960-B79D-A297A616E503}">
      <dgm:prSet/>
      <dgm:spPr/>
      <dgm:t>
        <a:bodyPr/>
        <a:lstStyle/>
        <a:p>
          <a:endParaRPr lang="en-US"/>
        </a:p>
      </dgm:t>
    </dgm:pt>
    <dgm:pt modelId="{BB4CF84E-12BD-45E3-93EC-87928C179EB6}" type="sibTrans" cxnId="{177293AB-9F34-4960-B79D-A297A616E503}">
      <dgm:prSet/>
      <dgm:spPr/>
      <dgm:t>
        <a:bodyPr/>
        <a:lstStyle/>
        <a:p>
          <a:endParaRPr lang="en-US"/>
        </a:p>
      </dgm:t>
    </dgm:pt>
    <dgm:pt modelId="{74B721EE-22F8-464A-ADD9-41B0F41665E9}" type="pres">
      <dgm:prSet presAssocID="{C3FD1DB4-D328-41CE-B972-2A42A115AB6A}" presName="linear" presStyleCnt="0">
        <dgm:presLayoutVars>
          <dgm:animLvl val="lvl"/>
          <dgm:resizeHandles val="exact"/>
        </dgm:presLayoutVars>
      </dgm:prSet>
      <dgm:spPr/>
    </dgm:pt>
    <dgm:pt modelId="{B015E863-C0BF-4F0D-A9F8-41A4B18F0DE2}" type="pres">
      <dgm:prSet presAssocID="{6036D312-924F-4175-A309-48739FA39CDF}" presName="parentText" presStyleLbl="node1" presStyleIdx="0" presStyleCnt="1" custScaleY="117712" custLinFactNeighborY="-1045">
        <dgm:presLayoutVars>
          <dgm:chMax val="0"/>
          <dgm:bulletEnabled val="1"/>
        </dgm:presLayoutVars>
      </dgm:prSet>
      <dgm:spPr/>
    </dgm:pt>
    <dgm:pt modelId="{DB32F5AE-DD9C-4A96-951E-9807BFEBE586}" type="pres">
      <dgm:prSet presAssocID="{6036D312-924F-4175-A309-48739FA39CDF}" presName="childText" presStyleLbl="revTx" presStyleIdx="0" presStyleCnt="1" custScaleY="217740">
        <dgm:presLayoutVars>
          <dgm:bulletEnabled val="1"/>
        </dgm:presLayoutVars>
      </dgm:prSet>
      <dgm:spPr/>
    </dgm:pt>
  </dgm:ptLst>
  <dgm:cxnLst>
    <dgm:cxn modelId="{6610CE07-1A0E-4061-935D-F487489C647A}" srcId="{6036D312-924F-4175-A309-48739FA39CDF}" destId="{2D85205E-2DCC-4DE6-94C3-795103FDA13C}" srcOrd="2" destOrd="0" parTransId="{65A7069C-D9B2-4DAF-B2C7-C5B8FD7B1078}" sibTransId="{0E185687-2EB0-4265-B794-C00BC6222D38}"/>
    <dgm:cxn modelId="{4D222B18-8310-4AA7-AF89-26F6BE659857}" type="presOf" srcId="{C3FD1DB4-D328-41CE-B972-2A42A115AB6A}" destId="{74B721EE-22F8-464A-ADD9-41B0F41665E9}" srcOrd="0" destOrd="0" presId="urn:microsoft.com/office/officeart/2005/8/layout/vList2"/>
    <dgm:cxn modelId="{F0FF8F22-372A-4C35-802C-1B8D1D9DDDFF}" type="presOf" srcId="{64929F19-4AE0-419E-9520-5E50F85DE37B}" destId="{DB32F5AE-DD9C-4A96-951E-9807BFEBE586}" srcOrd="0" destOrd="3" presId="urn:microsoft.com/office/officeart/2005/8/layout/vList2"/>
    <dgm:cxn modelId="{6310A82E-42D6-4EB3-9C04-333E95F1EBF6}" srcId="{C3FD1DB4-D328-41CE-B972-2A42A115AB6A}" destId="{6036D312-924F-4175-A309-48739FA39CDF}" srcOrd="0" destOrd="0" parTransId="{4AB5D7C0-3EDA-43E1-856C-BD9F13B46C72}" sibTransId="{CEB7C1E0-A3D5-43DE-AAFB-152277293711}"/>
    <dgm:cxn modelId="{69EFDC3D-66E6-43A5-B164-87D4CCDFDB48}" type="presOf" srcId="{6036D312-924F-4175-A309-48739FA39CDF}" destId="{B015E863-C0BF-4F0D-A9F8-41A4B18F0DE2}" srcOrd="0" destOrd="0" presId="urn:microsoft.com/office/officeart/2005/8/layout/vList2"/>
    <dgm:cxn modelId="{F3F2CE50-61A9-48F9-8656-3F112B7F7885}" srcId="{6036D312-924F-4175-A309-48739FA39CDF}" destId="{E75E6073-3A4D-464C-94F8-776FCCC3545F}" srcOrd="0" destOrd="0" parTransId="{6D175D38-B5C2-48AC-90C8-5483C7126829}" sibTransId="{655E1F3C-0DB3-44A6-BF87-AE0AFC022BFA}"/>
    <dgm:cxn modelId="{8D990C87-73D9-4224-BB85-86E38DE844B0}" type="presOf" srcId="{3BB8BBD3-72D8-4821-BEA1-914487B89326}" destId="{DB32F5AE-DD9C-4A96-951E-9807BFEBE586}" srcOrd="0" destOrd="1" presId="urn:microsoft.com/office/officeart/2005/8/layout/vList2"/>
    <dgm:cxn modelId="{44DE9E9E-D345-410F-8229-8F142D5A8E3A}" srcId="{6036D312-924F-4175-A309-48739FA39CDF}" destId="{3BB8BBD3-72D8-4821-BEA1-914487B89326}" srcOrd="1" destOrd="0" parTransId="{FB85173D-B806-4198-BDEB-19EC55294652}" sibTransId="{04BEFC77-0B85-4786-9B0B-750EBF39D376}"/>
    <dgm:cxn modelId="{177293AB-9F34-4960-B79D-A297A616E503}" srcId="{6036D312-924F-4175-A309-48739FA39CDF}" destId="{64929F19-4AE0-419E-9520-5E50F85DE37B}" srcOrd="3" destOrd="0" parTransId="{FDBAF15F-CC0E-4070-9061-11F9D54D2CA5}" sibTransId="{BB4CF84E-12BD-45E3-93EC-87928C179EB6}"/>
    <dgm:cxn modelId="{E1436FC4-B5AD-41C0-BC32-C640C9C569D6}" type="presOf" srcId="{E75E6073-3A4D-464C-94F8-776FCCC3545F}" destId="{DB32F5AE-DD9C-4A96-951E-9807BFEBE586}" srcOrd="0" destOrd="0" presId="urn:microsoft.com/office/officeart/2005/8/layout/vList2"/>
    <dgm:cxn modelId="{3997BDF9-84E6-47F6-B2C8-AA1861D9024B}" type="presOf" srcId="{2D85205E-2DCC-4DE6-94C3-795103FDA13C}" destId="{DB32F5AE-DD9C-4A96-951E-9807BFEBE586}" srcOrd="0" destOrd="2" presId="urn:microsoft.com/office/officeart/2005/8/layout/vList2"/>
    <dgm:cxn modelId="{4AC995E7-92D7-4EFB-88BB-62EB8F5A7782}" type="presParOf" srcId="{74B721EE-22F8-464A-ADD9-41B0F41665E9}" destId="{B015E863-C0BF-4F0D-A9F8-41A4B18F0DE2}" srcOrd="0" destOrd="0" presId="urn:microsoft.com/office/officeart/2005/8/layout/vList2"/>
    <dgm:cxn modelId="{30C57164-6890-4C19-B491-0D0F6EF31118}" type="presParOf" srcId="{74B721EE-22F8-464A-ADD9-41B0F41665E9}" destId="{DB32F5AE-DD9C-4A96-951E-9807BFEBE58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30488-CE64-4281-BB55-2D3EE2F729DC}">
      <dsp:nvSpPr>
        <dsp:cNvPr id="0" name=""/>
        <dsp:cNvSpPr/>
      </dsp:nvSpPr>
      <dsp:spPr>
        <a:xfrm>
          <a:off x="0" y="319319"/>
          <a:ext cx="8205619" cy="321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847" tIns="354076" rIns="63684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Call comes in activating the blood bank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Info being documented and then announced to the staff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Each person has a set role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Someone is setting up plasma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Other gets the rbcs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Someone else is setting up the cooler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Platelet is being issued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Once that cooler/set is out the door, we set up another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And we are probably asking for a sample!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It is never too late to send us one</a:t>
          </a:r>
        </a:p>
      </dsp:txBody>
      <dsp:txXfrm>
        <a:off x="0" y="319319"/>
        <a:ext cx="8205619" cy="3213000"/>
      </dsp:txXfrm>
    </dsp:sp>
    <dsp:sp modelId="{78C064C5-2375-4BBA-82D8-3F0EA8AE919C}">
      <dsp:nvSpPr>
        <dsp:cNvPr id="0" name=""/>
        <dsp:cNvSpPr/>
      </dsp:nvSpPr>
      <dsp:spPr>
        <a:xfrm>
          <a:off x="410280" y="68399"/>
          <a:ext cx="574393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07" tIns="0" rIns="21710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Timeline: </a:t>
          </a:r>
        </a:p>
      </dsp:txBody>
      <dsp:txXfrm>
        <a:off x="434778" y="92897"/>
        <a:ext cx="5694937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D31AE-0014-4B92-8BA4-8F9D7BB637FD}">
      <dsp:nvSpPr>
        <dsp:cNvPr id="0" name=""/>
        <dsp:cNvSpPr/>
      </dsp:nvSpPr>
      <dsp:spPr>
        <a:xfrm>
          <a:off x="0" y="25710"/>
          <a:ext cx="4860464" cy="168804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 2013, 8.6% of all RBCs transfused in the US were O negative…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 2015 it was 10.2%   In 2017, it was 11.2%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 2019….??</a:t>
          </a:r>
        </a:p>
      </dsp:txBody>
      <dsp:txXfrm>
        <a:off x="82404" y="108114"/>
        <a:ext cx="4695656" cy="1523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C13EB-D91C-4340-97B0-EEBE3B5CDDBE}">
      <dsp:nvSpPr>
        <dsp:cNvPr id="0" name=""/>
        <dsp:cNvSpPr/>
      </dsp:nvSpPr>
      <dsp:spPr>
        <a:xfrm>
          <a:off x="0" y="101617"/>
          <a:ext cx="4739346" cy="821068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 dirty="0"/>
            <a:t>&lt;7% of the US population is O Rh Negative… </a:t>
          </a:r>
        </a:p>
      </dsp:txBody>
      <dsp:txXfrm>
        <a:off x="40081" y="141698"/>
        <a:ext cx="4659184" cy="740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5E863-C0BF-4F0D-A9F8-41A4B18F0DE2}">
      <dsp:nvSpPr>
        <dsp:cNvPr id="0" name=""/>
        <dsp:cNvSpPr/>
      </dsp:nvSpPr>
      <dsp:spPr>
        <a:xfrm>
          <a:off x="0" y="0"/>
          <a:ext cx="4257207" cy="576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Reasons for </a:t>
          </a:r>
          <a:r>
            <a:rPr lang="en-US" sz="2400" kern="1200" dirty="0">
              <a:sym typeface="Symbol" panose="05050102010706020507" pitchFamily="18" charset="2"/>
            </a:rPr>
            <a:t></a:t>
          </a:r>
          <a:r>
            <a:rPr lang="en-US" sz="2400" kern="1200" dirty="0"/>
            <a:t> O Neg Supply:</a:t>
          </a:r>
        </a:p>
      </dsp:txBody>
      <dsp:txXfrm>
        <a:off x="28122" y="28122"/>
        <a:ext cx="4200963" cy="519828"/>
      </dsp:txXfrm>
    </dsp:sp>
    <dsp:sp modelId="{DB32F5AE-DD9C-4A96-951E-9807BFEBE586}">
      <dsp:nvSpPr>
        <dsp:cNvPr id="0" name=""/>
        <dsp:cNvSpPr/>
      </dsp:nvSpPr>
      <dsp:spPr>
        <a:xfrm>
          <a:off x="0" y="690376"/>
          <a:ext cx="4257207" cy="175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6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2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Donor fatigue; committed people opt out of donation following repeated donation requests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2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Mitigation strategies or requirements related to donor iron stores may further impact donor eligibility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An aging donor base that continues to erode existing donor pools</a:t>
          </a:r>
        </a:p>
      </dsp:txBody>
      <dsp:txXfrm>
        <a:off x="0" y="690376"/>
        <a:ext cx="4257207" cy="17556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5E863-C0BF-4F0D-A9F8-41A4B18F0DE2}">
      <dsp:nvSpPr>
        <dsp:cNvPr id="0" name=""/>
        <dsp:cNvSpPr/>
      </dsp:nvSpPr>
      <dsp:spPr>
        <a:xfrm>
          <a:off x="0" y="0"/>
          <a:ext cx="4066413" cy="577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Reasons for </a:t>
          </a:r>
          <a:r>
            <a:rPr lang="en-US" sz="2400" kern="1200" dirty="0">
              <a:sym typeface="Symbol" panose="05050102010706020507" pitchFamily="18" charset="2"/>
            </a:rPr>
            <a:t></a:t>
          </a:r>
          <a:r>
            <a:rPr lang="en-US" sz="2400" kern="1200" dirty="0"/>
            <a:t> Demand:</a:t>
          </a:r>
        </a:p>
      </dsp:txBody>
      <dsp:txXfrm>
        <a:off x="28194" y="28194"/>
        <a:ext cx="4010025" cy="521161"/>
      </dsp:txXfrm>
    </dsp:sp>
    <dsp:sp modelId="{DB32F5AE-DD9C-4A96-951E-9807BFEBE586}">
      <dsp:nvSpPr>
        <dsp:cNvPr id="0" name=""/>
        <dsp:cNvSpPr/>
      </dsp:nvSpPr>
      <dsp:spPr>
        <a:xfrm>
          <a:off x="0" y="577723"/>
          <a:ext cx="4066413" cy="2673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1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Massive transfusion protocols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Remote blood refrigerators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EMS carrying blood on helicopters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Overall usage of </a:t>
          </a:r>
          <a:br>
            <a:rPr lang="en-US" sz="2400" kern="1200" dirty="0"/>
          </a:br>
          <a:r>
            <a:rPr lang="en-US" sz="2400" kern="1200" dirty="0"/>
            <a:t>O Rh Negative RBC</a:t>
          </a:r>
        </a:p>
      </dsp:txBody>
      <dsp:txXfrm>
        <a:off x="0" y="577723"/>
        <a:ext cx="4066413" cy="2673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r">
              <a:defRPr sz="1200"/>
            </a:lvl1pPr>
          </a:lstStyle>
          <a:p>
            <a:pPr>
              <a:defRPr/>
            </a:pPr>
            <a:fld id="{62200D15-23EE-4C49-A2D7-4596000C4BAD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7"/>
            <a:ext cx="3011488" cy="463550"/>
          </a:xfrm>
          <a:prstGeom prst="rect">
            <a:avLst/>
          </a:prstGeom>
        </p:spPr>
        <p:txBody>
          <a:bodyPr vert="horz" lIns="92482" tIns="46242" rIns="92482" bIns="462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7"/>
            <a:ext cx="3011488" cy="463550"/>
          </a:xfrm>
          <a:prstGeom prst="rect">
            <a:avLst/>
          </a:prstGeom>
        </p:spPr>
        <p:txBody>
          <a:bodyPr vert="horz" lIns="92482" tIns="46242" rIns="92482" bIns="46242" rtlCol="0" anchor="b"/>
          <a:lstStyle>
            <a:lvl1pPr algn="r">
              <a:defRPr sz="1200"/>
            </a:lvl1pPr>
          </a:lstStyle>
          <a:p>
            <a:pPr>
              <a:defRPr/>
            </a:pPr>
            <a:fld id="{AF6E153B-2901-4D07-A8F8-C405CF836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95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82" tIns="46242" rIns="92482" bIns="46242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8F326E-4BC2-4D87-8A1A-B0A727A94086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2" rIns="92482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7" y="4387852"/>
            <a:ext cx="5559425" cy="4156075"/>
          </a:xfrm>
          <a:prstGeom prst="rect">
            <a:avLst/>
          </a:prstGeom>
        </p:spPr>
        <p:txBody>
          <a:bodyPr vert="horz" lIns="92482" tIns="46242" rIns="92482" bIns="4624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82" tIns="46242" rIns="92482" bIns="46242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82" tIns="46242" rIns="92482" bIns="462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141BEE-A1EF-4EBA-A229-E035C9FA5E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672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600 hospitals</a:t>
            </a:r>
            <a:r>
              <a:rPr lang="en-US" baseline="0" dirty="0"/>
              <a:t> respond in the NBCUS…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19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959C3-0829-42AD-BDF0-E0B64B5043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19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72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210300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Overall</a:t>
            </a:r>
            <a:r>
              <a:rPr lang="en-US" baseline="0" dirty="0"/>
              <a:t>  usage of </a:t>
            </a:r>
            <a:r>
              <a:rPr lang="en-US" dirty="0"/>
              <a:t>O </a:t>
            </a:r>
            <a:r>
              <a:rPr lang="en-US" dirty="0" err="1"/>
              <a:t>Neg</a:t>
            </a:r>
            <a:r>
              <a:rPr lang="en-US" dirty="0"/>
              <a:t> —BB staff are uncomfortable with lower inventory levels, but also do not want to waste this precious donation.  This causes a cycle of over-stocking, utilizing for non- O </a:t>
            </a:r>
            <a:r>
              <a:rPr lang="en-US" dirty="0" err="1"/>
              <a:t>Neg</a:t>
            </a:r>
            <a:r>
              <a:rPr lang="en-US" dirty="0"/>
              <a:t> patient as O Neg becomes short dated and ordering more to replace.</a:t>
            </a:r>
          </a:p>
          <a:p>
            <a:endParaRPr lang="en-US" dirty="0"/>
          </a:p>
          <a:p>
            <a:r>
              <a:rPr lang="en-US" dirty="0"/>
              <a:t>Aging population – individuals aged 65 or older is projected to increase from current 15% of total population to 20% of population by 2030.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19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959C3-0829-42AD-BDF0-E0B64B5043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919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62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Donations include blood, plasma, platelets, specialty</a:t>
            </a:r>
            <a:r>
              <a:rPr lang="en-US" baseline="0" dirty="0"/>
              <a:t> products like granulocytes.  </a:t>
            </a:r>
          </a:p>
          <a:p>
            <a:endParaRPr lang="en-US" baseline="0" dirty="0"/>
          </a:p>
          <a:p>
            <a:r>
              <a:rPr lang="en-US" baseline="0" dirty="0"/>
              <a:t>Products include: pharmacy, blood products, (diagnostic and donor) tests, organ and tissue</a:t>
            </a:r>
          </a:p>
          <a:p>
            <a:endParaRPr lang="en-US" baseline="0" dirty="0"/>
          </a:p>
          <a:p>
            <a:r>
              <a:rPr lang="en-US" baseline="0" dirty="0"/>
              <a:t>We have the worlds largest genotyped library of over 110,000 donors – which means we are better positioned to match patients that need a special blood product than anyone else in the world. Hospitals and researcher around the world know who we are.</a:t>
            </a:r>
          </a:p>
          <a:p>
            <a:endParaRPr lang="en-US" baseline="0" dirty="0"/>
          </a:p>
          <a:p>
            <a:r>
              <a:rPr lang="en-US" baseline="0" dirty="0"/>
              <a:t>Larger blood providers are Red Cross, Vitalant, One Blood, NY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People – blood donors, staff, drive hosts, volunteers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41BEE-A1EF-4EBA-A229-E035C9FA5ED5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337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3169-C2D2-45A0-9E29-6A4EEA902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B9231-6FC1-4F36-B5FB-5017BCED2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3444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9555" y="204718"/>
            <a:ext cx="8729663" cy="921224"/>
          </a:xfrm>
          <a:prstGeom prst="rect">
            <a:avLst/>
          </a:prstGeom>
          <a:gradFill>
            <a:gsLst>
              <a:gs pos="10000">
                <a:schemeClr val="accent2"/>
              </a:gs>
              <a:gs pos="90000">
                <a:schemeClr val="accent3">
                  <a:lumMod val="100000"/>
                </a:schemeClr>
              </a:gs>
              <a:gs pos="50000">
                <a:schemeClr val="accent1">
                  <a:lumMod val="100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85088" y="410693"/>
            <a:ext cx="4709879" cy="623248"/>
          </a:xfrm>
        </p:spPr>
        <p:txBody>
          <a:bodyPr wrap="none" anchor="t" anchorCtr="0"/>
          <a:lstStyle>
            <a:lvl1pPr algn="l">
              <a:defRPr sz="3600" b="0" cap="none" baseline="0">
                <a:solidFill>
                  <a:schemeClr val="bg1"/>
                </a:solidFill>
                <a:latin typeface="Calibri Light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56194" y="3033830"/>
            <a:ext cx="7832715" cy="0"/>
          </a:xfrm>
          <a:prstGeom prst="line">
            <a:avLst/>
          </a:prstGeom>
          <a:ln w="38100" cmpd="sng">
            <a:solidFill>
              <a:schemeClr val="bg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6194" y="4010857"/>
            <a:ext cx="7832715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5085" y="1228728"/>
            <a:ext cx="8554128" cy="1074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  Third level</a:t>
            </a:r>
          </a:p>
        </p:txBody>
      </p:sp>
      <p:pic>
        <p:nvPicPr>
          <p:cNvPr id="12" name="Picture 11" descr="Versiti_new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77" y="4462822"/>
            <a:ext cx="1395413" cy="557213"/>
          </a:xfrm>
          <a:prstGeom prst="rect">
            <a:avLst/>
          </a:prstGeom>
          <a:noFill/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8959" y="4868538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78D1-A2EA-4B8D-90CB-0C7D004C3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4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678" y="266289"/>
            <a:ext cx="8411547" cy="623248"/>
          </a:xfrm>
        </p:spPr>
        <p:txBody>
          <a:bodyPr/>
          <a:lstStyle>
            <a:lvl1pPr>
              <a:defRPr sz="3600">
                <a:gradFill>
                  <a:gsLst>
                    <a:gs pos="10000">
                      <a:schemeClr val="accent2"/>
                    </a:gs>
                    <a:gs pos="90000">
                      <a:schemeClr val="accent3">
                        <a:lumMod val="100000"/>
                      </a:schemeClr>
                    </a:gs>
                    <a:gs pos="50000">
                      <a:schemeClr val="accent1">
                        <a:lumMod val="100000"/>
                      </a:schemeClr>
                    </a:gs>
                  </a:gsLst>
                  <a:lin ang="189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  Third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70678" y="853763"/>
            <a:ext cx="8411547" cy="34289"/>
          </a:xfrm>
          <a:prstGeom prst="rect">
            <a:avLst/>
          </a:prstGeom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54000">
                <a:schemeClr val="accent2"/>
              </a:gs>
              <a:gs pos="84000">
                <a:schemeClr val="tx1">
                  <a:lumMod val="65000"/>
                  <a:lumOff val="35000"/>
                </a:schemeClr>
              </a:gs>
              <a:gs pos="76000">
                <a:schemeClr val="accent3"/>
              </a:gs>
              <a:gs pos="63000">
                <a:schemeClr val="accent1">
                  <a:shade val="94000"/>
                  <a:satMod val="135000"/>
                </a:schemeClr>
              </a:gs>
            </a:gsLst>
            <a:lin ang="19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8959" y="4868538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78D1-A2EA-4B8D-90CB-0C7D004C3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2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Gradient">
    <p:bg>
      <p:bgPr>
        <a:gradFill flip="none" rotWithShape="1">
          <a:gsLst>
            <a:gs pos="10000">
              <a:schemeClr val="accent2"/>
            </a:gs>
            <a:gs pos="89000">
              <a:schemeClr val="accent3">
                <a:lumMod val="100000"/>
              </a:schemeClr>
            </a:gs>
            <a:gs pos="51000">
              <a:schemeClr val="accent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Versiti_beam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2285439"/>
            <a:ext cx="3044331" cy="2858062"/>
          </a:xfrm>
          <a:prstGeom prst="rect">
            <a:avLst/>
          </a:prstGeom>
          <a:effectLst>
            <a:glow rad="266700">
              <a:schemeClr val="bg2">
                <a:alpha val="5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451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Divider Gradien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968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78E1-7A30-4D32-A80C-93508AE4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8" y="267953"/>
            <a:ext cx="8225096" cy="68480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ADBAB-C3F5-45E7-80D6-3A500E6195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96352" y="4869660"/>
            <a:ext cx="2133600" cy="273844"/>
          </a:xfrm>
        </p:spPr>
        <p:txBody>
          <a:bodyPr/>
          <a:lstStyle/>
          <a:p>
            <a:fld id="{A5F50853-8C1C-4375-A0E6-BC54AE404D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24216-224F-4F2E-87CB-0FAB995416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827" y="1273171"/>
            <a:ext cx="8078788" cy="276537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4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4pPr>
            <a:lvl5pPr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57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CEB4-7528-40D0-8BF9-8F0E69B0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472C-0F62-42E7-9F18-24609628B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8650" indent="-285750">
              <a:buSzPct val="13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3C1A6-FE50-4165-AE73-E023254E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040" y="4740813"/>
            <a:ext cx="2243642" cy="27384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7ADA7-B118-4E3E-9226-D68767F8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13265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5AB8-D46F-420E-B7F8-A72ED9F3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4995-9F29-4E4F-BCA3-0FB37C82E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149" y="1369219"/>
            <a:ext cx="4041701" cy="3263504"/>
          </a:xfrm>
        </p:spPr>
        <p:txBody>
          <a:bodyPr/>
          <a:lstStyle>
            <a:lvl2pPr marL="628650" indent="-285750">
              <a:buSzPct val="13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02A22-1CCA-4F6A-8DCC-30741553D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369219"/>
            <a:ext cx="4041701" cy="3263504"/>
          </a:xfrm>
        </p:spPr>
        <p:txBody>
          <a:bodyPr/>
          <a:lstStyle>
            <a:lvl2pPr marL="514350" indent="-171450">
              <a:buSzPct val="13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1C4A9-30F1-4921-8E88-3450093D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DD61D-B775-40F8-879C-DCD2CA71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770116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5AB8-D46F-420E-B7F8-A72ED9F3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E4995-9F29-4E4F-BCA3-0FB37C82E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149" y="1780953"/>
            <a:ext cx="4041701" cy="2851770"/>
          </a:xfrm>
        </p:spPr>
        <p:txBody>
          <a:bodyPr/>
          <a:lstStyle>
            <a:lvl2pPr marL="514350" indent="-171450">
              <a:buSzPct val="13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02A22-1CCA-4F6A-8DCC-30741553D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783515"/>
            <a:ext cx="4041701" cy="2849208"/>
          </a:xfrm>
        </p:spPr>
        <p:txBody>
          <a:bodyPr/>
          <a:lstStyle>
            <a:lvl2pPr marL="514350" indent="-171450">
              <a:buSzPct val="13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1C4A9-30F1-4921-8E88-3450093D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DD61D-B775-40F8-879C-DCD2CA71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5D1A4-B7F5-4EFE-98A3-447A42B11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149" y="1310983"/>
            <a:ext cx="4041775" cy="4159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6BC5D51-6B3F-46A8-B21F-C74BC68191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075" y="1310982"/>
            <a:ext cx="4041775" cy="4159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9916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3" y="0"/>
            <a:ext cx="9144000" cy="514350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777" cy="51435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15B19-A4CD-48C4-99D4-0CEDCB29FD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C89D73C-8F28-D485-1719-B956816C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9" y="2862053"/>
            <a:ext cx="8197702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582697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-up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44008" y="2147744"/>
            <a:ext cx="3935123" cy="222693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4" y="2147744"/>
            <a:ext cx="3935123" cy="222693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3"/>
          </a:xfrm>
          <a:prstGeom prst="rect">
            <a:avLst/>
          </a:prstGeom>
        </p:spPr>
      </p:pic>
      <p:sp>
        <p:nvSpPr>
          <p:cNvPr id="4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70091" y="1131590"/>
            <a:ext cx="8113037" cy="930924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798668" y="2300306"/>
            <a:ext cx="3691124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713428" y="2681204"/>
            <a:ext cx="3776364" cy="1589188"/>
          </a:xfrm>
        </p:spPr>
        <p:txBody>
          <a:bodyPr/>
          <a:lstStyle>
            <a:lvl1pPr marL="82296" indent="-82296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11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11560" y="2300306"/>
            <a:ext cx="3691124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26320" y="2681204"/>
            <a:ext cx="3776364" cy="1589188"/>
          </a:xfrm>
        </p:spPr>
        <p:txBody>
          <a:bodyPr/>
          <a:lstStyle>
            <a:lvl1pPr marL="82296" indent="-82296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11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30734C-59D1-4544-9648-1182C314E52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B77A3-7AFB-486A-BF8D-75EE3B65320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B3D73C-8430-47BD-A75B-3A9997A3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2E4B65-DB82-AC93-E552-C057D58BE200}"/>
              </a:ext>
            </a:extLst>
          </p:cNvPr>
          <p:cNvSpPr/>
          <p:nvPr userDrawn="1"/>
        </p:nvSpPr>
        <p:spPr>
          <a:xfrm>
            <a:off x="4644008" y="2147744"/>
            <a:ext cx="3935123" cy="222693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9516A7-7086-7DAC-C76D-200015F2BC97}"/>
              </a:ext>
            </a:extLst>
          </p:cNvPr>
          <p:cNvSpPr/>
          <p:nvPr userDrawn="1"/>
        </p:nvSpPr>
        <p:spPr>
          <a:xfrm>
            <a:off x="467544" y="2147744"/>
            <a:ext cx="3935123" cy="222693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200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0F801B-CD55-D4C7-3F0E-DE56141A1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3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F6251E0-64B8-B492-E477-E03F485DC3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0091" y="1131590"/>
            <a:ext cx="8113037" cy="930924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6F541C4-BE2F-D5B6-D05A-1CA8FC081A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8668" y="2300306"/>
            <a:ext cx="3691124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F34EB6A-DC53-99C9-4E81-D050FD5878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13428" y="2681204"/>
            <a:ext cx="3776364" cy="1589188"/>
          </a:xfrm>
        </p:spPr>
        <p:txBody>
          <a:bodyPr/>
          <a:lstStyle>
            <a:lvl1pPr marL="82296" indent="-82296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11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57625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-up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202" y="1718932"/>
            <a:ext cx="8142975" cy="2713345"/>
            <a:chOff x="457202" y="1718932"/>
            <a:chExt cx="8142975" cy="2520547"/>
          </a:xfrm>
        </p:grpSpPr>
        <p:sp>
          <p:nvSpPr>
            <p:cNvPr id="13" name="Rectangle 12"/>
            <p:cNvSpPr/>
            <p:nvPr/>
          </p:nvSpPr>
          <p:spPr>
            <a:xfrm>
              <a:off x="457202" y="1718932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35406" y="1718932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34775" y="1718932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54304" y="1718932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2" y="3075806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35406" y="3075806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34775" y="3075806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54304" y="3075806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2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82" y="1746791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7082" y="2127689"/>
            <a:ext cx="1591651" cy="75301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9220" y="1746791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99220" y="2127690"/>
            <a:ext cx="1549031" cy="75301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75684" y="1746791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75684" y="2127689"/>
            <a:ext cx="1549031" cy="75301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85980" y="1746791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885980" y="2127689"/>
            <a:ext cx="1549031" cy="75301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70091" y="1131590"/>
            <a:ext cx="8113037" cy="445125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667082" y="3219822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667082" y="3600720"/>
            <a:ext cx="1591651" cy="75301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599220" y="3219822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99220" y="3600721"/>
            <a:ext cx="1549031" cy="75301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775684" y="3219822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4775684" y="3600720"/>
            <a:ext cx="1549031" cy="75301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885980" y="3219822"/>
            <a:ext cx="1549031" cy="366861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885980" y="3600720"/>
            <a:ext cx="1549031" cy="75301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B3823A-AEB7-4A6C-9B88-25B9F02A8A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© 2019 Versiti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007BCB-50A3-4A13-B6B0-B81ECA1EA85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645D92-C646-4E0E-86B2-BB77B114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3A679B1-255B-D158-294D-56B87A90C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3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BEF4DD1-4CFD-E734-31D1-D9A50893B6A9}"/>
              </a:ext>
            </a:extLst>
          </p:cNvPr>
          <p:cNvGrpSpPr/>
          <p:nvPr userDrawn="1"/>
        </p:nvGrpSpPr>
        <p:grpSpPr>
          <a:xfrm>
            <a:off x="457202" y="1718932"/>
            <a:ext cx="8142975" cy="2713345"/>
            <a:chOff x="457202" y="1718932"/>
            <a:chExt cx="8142975" cy="252054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5E06C45-B57D-0EDF-AC53-6A20E7AD54DD}"/>
                </a:ext>
              </a:extLst>
            </p:cNvPr>
            <p:cNvSpPr/>
            <p:nvPr/>
          </p:nvSpPr>
          <p:spPr>
            <a:xfrm>
              <a:off x="457202" y="1718932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ABC52F2-729E-A089-BEE4-10022CE8AF78}"/>
                </a:ext>
              </a:extLst>
            </p:cNvPr>
            <p:cNvSpPr/>
            <p:nvPr/>
          </p:nvSpPr>
          <p:spPr>
            <a:xfrm>
              <a:off x="2535406" y="1718932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36F5DE0-7155-2855-FFA7-294BC64E9D57}"/>
                </a:ext>
              </a:extLst>
            </p:cNvPr>
            <p:cNvSpPr/>
            <p:nvPr/>
          </p:nvSpPr>
          <p:spPr>
            <a:xfrm>
              <a:off x="4634775" y="1718932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65423C-691C-FAEA-70D3-D29DEB3D73B3}"/>
                </a:ext>
              </a:extLst>
            </p:cNvPr>
            <p:cNvSpPr/>
            <p:nvPr/>
          </p:nvSpPr>
          <p:spPr>
            <a:xfrm>
              <a:off x="6754304" y="1718932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78413B-2C00-661F-A053-866F8F3462C7}"/>
                </a:ext>
              </a:extLst>
            </p:cNvPr>
            <p:cNvSpPr/>
            <p:nvPr/>
          </p:nvSpPr>
          <p:spPr>
            <a:xfrm>
              <a:off x="457202" y="3075806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9E9C940-DF67-427D-C5F5-7F5C17E31911}"/>
                </a:ext>
              </a:extLst>
            </p:cNvPr>
            <p:cNvSpPr/>
            <p:nvPr/>
          </p:nvSpPr>
          <p:spPr>
            <a:xfrm>
              <a:off x="2535406" y="3075806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1B5D044-795B-2E4D-071B-0F6517FD9A5C}"/>
                </a:ext>
              </a:extLst>
            </p:cNvPr>
            <p:cNvSpPr/>
            <p:nvPr/>
          </p:nvSpPr>
          <p:spPr>
            <a:xfrm>
              <a:off x="4634775" y="3075806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BB3999-3491-1FB5-A5C8-8A090D2BD52D}"/>
                </a:ext>
              </a:extLst>
            </p:cNvPr>
            <p:cNvSpPr/>
            <p:nvPr/>
          </p:nvSpPr>
          <p:spPr>
            <a:xfrm>
              <a:off x="6754304" y="3075806"/>
              <a:ext cx="1845873" cy="1163673"/>
            </a:xfrm>
            <a:prstGeom prst="rect">
              <a:avLst/>
            </a:prstGeom>
            <a:solidFill>
              <a:schemeClr val="tx1">
                <a:alpha val="1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sz="120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53707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-up Donor Recipi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93316" y="1397000"/>
            <a:ext cx="2360726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1397000"/>
            <a:ext cx="2369641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80524" y="1397000"/>
            <a:ext cx="2374968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7732" y="1397000"/>
            <a:ext cx="2284413" cy="3746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97737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7163"/>
            <a:ext cx="8339667" cy="47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2696" y="952791"/>
            <a:ext cx="1824313" cy="138468"/>
          </a:xfrm>
        </p:spPr>
        <p:txBody>
          <a:bodyPr/>
          <a:lstStyle>
            <a:lvl1pPr marL="0" indent="0" algn="ctr">
              <a:lnSpc>
                <a:spcPct val="80000"/>
              </a:lnSpc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2496" y="1150261"/>
            <a:ext cx="1690411" cy="173017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68353" y="952792"/>
            <a:ext cx="1796617" cy="198059"/>
          </a:xfrm>
        </p:spPr>
        <p:txBody>
          <a:bodyPr/>
          <a:lstStyle>
            <a:lvl1pPr marL="0" indent="0" algn="ctr">
              <a:lnSpc>
                <a:spcPct val="80000"/>
              </a:lnSpc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21225" y="1150261"/>
            <a:ext cx="1664747" cy="247476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873990" y="952792"/>
            <a:ext cx="1796617" cy="198059"/>
          </a:xfrm>
        </p:spPr>
        <p:txBody>
          <a:bodyPr/>
          <a:lstStyle>
            <a:lvl1pPr marL="0" indent="0" algn="ctr">
              <a:lnSpc>
                <a:spcPct val="80000"/>
              </a:lnSpc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936810" y="1150261"/>
            <a:ext cx="1664747" cy="247476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104437" y="952792"/>
            <a:ext cx="1798106" cy="198059"/>
          </a:xfrm>
        </p:spPr>
        <p:txBody>
          <a:bodyPr/>
          <a:lstStyle>
            <a:lvl1pPr marL="0" indent="0" algn="ctr">
              <a:lnSpc>
                <a:spcPct val="80000"/>
              </a:lnSpc>
              <a:buFontTx/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167257" y="1150261"/>
            <a:ext cx="1666127" cy="247476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00"/>
              </a:spcAft>
              <a:buFontTx/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58144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3090" y="204718"/>
            <a:ext cx="8755603" cy="4053386"/>
          </a:xfrm>
          <a:prstGeom prst="rect">
            <a:avLst/>
          </a:prstGeom>
          <a:gradFill>
            <a:gsLst>
              <a:gs pos="10000">
                <a:schemeClr val="accent2"/>
              </a:gs>
              <a:gs pos="90000">
                <a:schemeClr val="accent3">
                  <a:lumMod val="100000"/>
                </a:schemeClr>
              </a:gs>
              <a:gs pos="50000">
                <a:schemeClr val="accent1">
                  <a:lumMod val="100000"/>
                </a:schemeClr>
              </a:gs>
            </a:gsLst>
            <a:lin ang="189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63103" y="438493"/>
            <a:ext cx="5453544" cy="1454244"/>
          </a:xfrm>
        </p:spPr>
        <p:txBody>
          <a:bodyPr wrap="none" anchor="t" anchorCtr="0"/>
          <a:lstStyle>
            <a:lvl1pPr algn="l">
              <a:defRPr sz="4500" b="0" cap="none" baseline="0">
                <a:solidFill>
                  <a:schemeClr val="bg1"/>
                </a:solidFill>
                <a:latin typeface="Calibri Ligh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4786" y="3210694"/>
            <a:ext cx="8234235" cy="668684"/>
          </a:xfrm>
        </p:spPr>
        <p:txBody>
          <a:bodyPr wrap="square">
            <a:noAutofit/>
          </a:bodyPr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+mn-lt"/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3079" y="3022848"/>
            <a:ext cx="8205943" cy="10984"/>
          </a:xfrm>
          <a:prstGeom prst="line">
            <a:avLst/>
          </a:prstGeom>
          <a:ln w="38100" cmpd="sng">
            <a:solidFill>
              <a:schemeClr val="bg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6421" y="4010857"/>
            <a:ext cx="8212600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3" y="-1672"/>
            <a:ext cx="138564" cy="34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1" rIns="68580" bIns="3429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13" name="Picture 12" descr="Versiti_new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77" y="4462822"/>
            <a:ext cx="1395413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34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8B02E-1C67-42E6-9347-B8EF98C3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149" y="1369219"/>
            <a:ext cx="819770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2BFE-6A69-4C09-9E3A-463B84949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3149" y="4740813"/>
            <a:ext cx="2243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© 2022 Versiti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96B22-0D34-4D7D-AD8C-B5E097B06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408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A0F44-AB78-4269-8798-0FE7988A3119}"/>
              </a:ext>
            </a:extLst>
          </p:cNvPr>
          <p:cNvSpPr/>
          <p:nvPr/>
        </p:nvSpPr>
        <p:spPr>
          <a:xfrm>
            <a:off x="223" y="0"/>
            <a:ext cx="9144000" cy="120015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E31FC-381D-4732-8EF1-F463F879BE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275AC-5504-4F4A-848E-6295FAF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D9DF9D-456F-6508-350A-BD27C3A8EF04}"/>
              </a:ext>
            </a:extLst>
          </p:cNvPr>
          <p:cNvSpPr/>
          <p:nvPr userDrawn="1"/>
        </p:nvSpPr>
        <p:spPr>
          <a:xfrm>
            <a:off x="223" y="0"/>
            <a:ext cx="9144000" cy="1200150"/>
          </a:xfrm>
          <a:prstGeom prst="rect">
            <a:avLst/>
          </a:prstGeom>
          <a:gradFill>
            <a:gsLst>
              <a:gs pos="10000">
                <a:schemeClr val="accent6"/>
              </a:gs>
              <a:gs pos="90000">
                <a:schemeClr val="accent5"/>
              </a:gs>
              <a:gs pos="50000">
                <a:schemeClr val="accent1"/>
              </a:gs>
            </a:gsLst>
            <a:lin ang="171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E1A7D3-6C99-E396-F78B-5381224D142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227" y="4432277"/>
            <a:ext cx="1232140" cy="6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1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5" r:id="rId5"/>
    <p:sldLayoutId id="2147483698" r:id="rId6"/>
    <p:sldLayoutId id="2147483699" r:id="rId7"/>
    <p:sldLayoutId id="2147483680" r:id="rId8"/>
  </p:sldLayoutIdLst>
  <p:transition spd="slow"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35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Wingdings" panose="05000000000000000000" pitchFamily="2" charset="2"/>
        <a:buChar char="§"/>
        <a:defRPr sz="135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889" y="1200152"/>
            <a:ext cx="8411547" cy="107465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  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678" y="312456"/>
            <a:ext cx="8411547" cy="53091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8959" y="4868538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78D1-A2EA-4B8D-90CB-0C7D004C3D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ersiti_new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77" y="4462822"/>
            <a:ext cx="1395413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xStyles>
    <p:titleStyle>
      <a:lvl1pPr algn="l" defTabSz="342883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0" indent="0" algn="l" defTabSz="342883" rtl="0" eaLnBrk="1" latinLnBrk="0" hangingPunct="1">
        <a:lnSpc>
          <a:spcPct val="100000"/>
        </a:lnSpc>
        <a:spcBef>
          <a:spcPts val="0"/>
        </a:spcBef>
        <a:spcAft>
          <a:spcPts val="525"/>
        </a:spcAft>
        <a:buFont typeface="Arial"/>
        <a:buNone/>
        <a:defRPr sz="2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1pPr>
      <a:lvl2pPr marL="342883" indent="-102866" algn="l" defTabSz="342883" rtl="0" eaLnBrk="1" latinLnBrk="0" hangingPunct="1">
        <a:lnSpc>
          <a:spcPct val="100000"/>
        </a:lnSpc>
        <a:spcBef>
          <a:spcPts val="0"/>
        </a:spcBef>
        <a:spcAft>
          <a:spcPts val="525"/>
        </a:spcAft>
        <a:buClr>
          <a:schemeClr val="accent1"/>
        </a:buClr>
        <a:buSzPct val="95000"/>
        <a:buFont typeface="Wingdings" pitchFamily="2" charset="2"/>
        <a:buChar char="§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766" indent="-102866" algn="l" defTabSz="342883" rtl="0" eaLnBrk="1" latinLnBrk="0" hangingPunct="1">
        <a:lnSpc>
          <a:spcPct val="100000"/>
        </a:lnSpc>
        <a:spcBef>
          <a:spcPts val="0"/>
        </a:spcBef>
        <a:spcAft>
          <a:spcPts val="525"/>
        </a:spcAft>
        <a:buSzPct val="90000"/>
        <a:buFont typeface="Wingdings" pitchFamily="2" charset="2"/>
        <a:buChar char="§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28648" indent="-102866" algn="l" defTabSz="342883" rtl="0" eaLnBrk="1" latinLnBrk="0" hangingPunct="1">
        <a:lnSpc>
          <a:spcPts val="1500"/>
        </a:lnSpc>
        <a:spcBef>
          <a:spcPts val="0"/>
        </a:spcBef>
        <a:spcAft>
          <a:spcPts val="525"/>
        </a:spcAft>
        <a:buSzPct val="60000"/>
        <a:buFont typeface="Wingdings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3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3428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3428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3428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Saving Patients, Saving Blood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Angela Treml, MD</a:t>
            </a:r>
            <a:br>
              <a:rPr lang="en-US" sz="1800" dirty="0"/>
            </a:br>
            <a:r>
              <a:rPr lang="en-US" sz="1800" dirty="0"/>
              <a:t>Medical Director, Blood Bank, WDL &amp; Froedtert Hospital</a:t>
            </a:r>
            <a:br>
              <a:rPr lang="en-US" sz="1800" dirty="0"/>
            </a:br>
            <a:r>
              <a:rPr lang="en-US" sz="1800" dirty="0"/>
              <a:t>Medical Director, Versiti Wisconsin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617538" cy="274637"/>
          </a:xfrm>
        </p:spPr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046230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21D7-35B9-032B-65FB-69E6540D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MTPs and products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D26E6-3802-47CD-3A4E-EE528D206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everyone is doing: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RBCs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Cold stored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Probably O pos or O neg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Usually, first cooler is </a:t>
            </a:r>
            <a:r>
              <a:rPr lang="en-US" dirty="0" err="1"/>
              <a:t>uncrossmatched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Thawed plasma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Cold stored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May or may not come in first cooler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/>
              <a:t>Depends on if blood bank has thawed plasma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Apheresis platelet- room temp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2 </a:t>
            </a:r>
            <a:r>
              <a:rPr lang="en-US" dirty="0" err="1"/>
              <a:t>Rbcs</a:t>
            </a:r>
            <a:r>
              <a:rPr lang="en-US" dirty="0"/>
              <a:t>, 2 plasmas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4 </a:t>
            </a:r>
            <a:r>
              <a:rPr lang="en-US" dirty="0" err="1"/>
              <a:t>Rbcs</a:t>
            </a:r>
            <a:r>
              <a:rPr lang="en-US" dirty="0"/>
              <a:t>, 2 plasmas, 1 </a:t>
            </a:r>
            <a:r>
              <a:rPr lang="en-US" dirty="0" err="1"/>
              <a:t>plt</a:t>
            </a:r>
            <a:endParaRPr lang="en-US" dirty="0"/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6 </a:t>
            </a:r>
            <a:r>
              <a:rPr lang="en-US" dirty="0" err="1"/>
              <a:t>Rbcs</a:t>
            </a:r>
            <a:r>
              <a:rPr lang="en-US" dirty="0"/>
              <a:t>, 6 plasmas, 1 </a:t>
            </a:r>
            <a:r>
              <a:rPr lang="en-US" dirty="0" err="1"/>
              <a:t>plt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5499D-2EEA-9708-15B3-9FD35219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3CCF3-A663-136A-9F6E-56087D968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369" y="1261129"/>
            <a:ext cx="1738315" cy="2315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391373-9E2A-384D-F11D-C8DE4CC0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283" y="3475246"/>
            <a:ext cx="2057401" cy="14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4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D10D-2A53-FB21-6B23-4B55C10B0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“Paradigm Shift”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99791-AE0B-E68C-0B38-D66FC95B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F7AF78-230A-9D35-6353-6CBEA7C6E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370013"/>
            <a:ext cx="8197850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      Emergency-release </a:t>
            </a:r>
            <a:r>
              <a:rPr lang="en-US" dirty="0" err="1"/>
              <a:t>uncrossmatched</a:t>
            </a:r>
            <a:r>
              <a:rPr lang="en-US" dirty="0"/>
              <a:t> blood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sz="72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B09F55B-5111-435B-662A-E80B2C4C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68" y="1928812"/>
            <a:ext cx="29146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271A1D-EC13-E8AA-7E86-3CA32FD96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21609"/>
            <a:ext cx="2914141" cy="2182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C64B44-99CA-F07E-5A0F-71453CCF0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2382194"/>
            <a:ext cx="1402202" cy="573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424DC1-3884-6E8F-DDBE-C27A070EA5E8}"/>
              </a:ext>
            </a:extLst>
          </p:cNvPr>
          <p:cNvSpPr txBox="1"/>
          <p:nvPr/>
        </p:nvSpPr>
        <p:spPr>
          <a:xfrm>
            <a:off x="2242195" y="2484065"/>
            <a:ext cx="6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O-</a:t>
            </a:r>
          </a:p>
        </p:txBody>
      </p:sp>
    </p:spTree>
    <p:extLst>
      <p:ext uri="{BB962C8B-B14F-4D97-AF65-F5344CB8AC3E}">
        <p14:creationId xmlns:p14="http://schemas.microsoft.com/office/powerpoint/2010/main" val="10835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C10A-9AB3-4B54-813A-247B887A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z="4000" dirty="0"/>
              <a:t>Why the shift?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3BE56-1428-3C19-A0B1-114E7B11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C6E44D-DFCB-4AFC-AE42-0F19B6B35307}"/>
              </a:ext>
            </a:extLst>
          </p:cNvPr>
          <p:cNvGraphicFramePr/>
          <p:nvPr/>
        </p:nvGraphicFramePr>
        <p:xfrm>
          <a:off x="4000072" y="2743201"/>
          <a:ext cx="4860464" cy="178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05F872A-E836-42C7-8254-7D4EF41D7360}"/>
              </a:ext>
            </a:extLst>
          </p:cNvPr>
          <p:cNvGraphicFramePr>
            <a:graphicFrameLocks noGrp="1"/>
          </p:cNvGraphicFramePr>
          <p:nvPr/>
        </p:nvGraphicFramePr>
        <p:xfrm>
          <a:off x="372388" y="1390266"/>
          <a:ext cx="3369131" cy="2938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024">
                  <a:extLst>
                    <a:ext uri="{9D8B030D-6E8A-4147-A177-3AD203B41FA5}">
                      <a16:colId xmlns:a16="http://schemas.microsoft.com/office/drawing/2014/main" val="1067525084"/>
                    </a:ext>
                  </a:extLst>
                </a:gridCol>
                <a:gridCol w="1056907">
                  <a:extLst>
                    <a:ext uri="{9D8B030D-6E8A-4147-A177-3AD203B41FA5}">
                      <a16:colId xmlns:a16="http://schemas.microsoft.com/office/drawing/2014/main" val="195690141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782989367"/>
                    </a:ext>
                  </a:extLst>
                </a:gridCol>
              </a:tblGrid>
              <a:tr h="4386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ABO Type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Rh Type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How Many Have It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1598798029"/>
                  </a:ext>
                </a:extLst>
              </a:tr>
              <a:tr h="312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Positive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37.4%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4246847809"/>
                  </a:ext>
                </a:extLst>
              </a:tr>
              <a:tr h="312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</a:t>
                      </a:r>
                    </a:p>
                  </a:txBody>
                  <a:tcPr marL="68580" marR="68580" marT="34291" marB="3429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Negative</a:t>
                      </a:r>
                    </a:p>
                  </a:txBody>
                  <a:tcPr marL="68580" marR="68580" marT="34291" marB="3429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6.6%</a:t>
                      </a:r>
                    </a:p>
                  </a:txBody>
                  <a:tcPr marL="68580" marR="68580" marT="34291" marB="34291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19058"/>
                  </a:ext>
                </a:extLst>
              </a:tr>
              <a:tr h="312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Positive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35.7%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1028975774"/>
                  </a:ext>
                </a:extLst>
              </a:tr>
              <a:tr h="312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Negative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6.3%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939825818"/>
                  </a:ext>
                </a:extLst>
              </a:tr>
              <a:tr h="312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Positive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8.5%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2291639334"/>
                  </a:ext>
                </a:extLst>
              </a:tr>
              <a:tr h="312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Negative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1.5%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3255232784"/>
                  </a:ext>
                </a:extLst>
              </a:tr>
              <a:tr h="312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AB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Positive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3.4%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1761081369"/>
                  </a:ext>
                </a:extLst>
              </a:tr>
              <a:tr h="3124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AB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Negative</a:t>
                      </a: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0.6%</a:t>
                      </a: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40239481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2387" y="4655771"/>
            <a:ext cx="7620172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/>
            <a:r>
              <a:rPr lang="en-US" sz="1051" dirty="0">
                <a:solidFill>
                  <a:prstClr val="black"/>
                </a:solidFill>
                <a:latin typeface="Calibri" panose="020F0502020204030204"/>
              </a:rPr>
              <a:t>The 2014-2015 AABB Blood Collection and Utilization Survey Report, AABB 2018</a:t>
            </a:r>
          </a:p>
          <a:p>
            <a:pPr defTabSz="685766"/>
            <a:r>
              <a:rPr lang="en-US" sz="1051" dirty="0" err="1">
                <a:solidFill>
                  <a:prstClr val="black"/>
                </a:solidFill>
                <a:latin typeface="Calibri" panose="020F0502020204030204"/>
              </a:rPr>
              <a:t>Sapiano</a:t>
            </a:r>
            <a:r>
              <a:rPr lang="en-US" sz="1051" dirty="0">
                <a:solidFill>
                  <a:prstClr val="black"/>
                </a:solidFill>
                <a:latin typeface="Calibri" panose="020F0502020204030204"/>
              </a:rPr>
              <a:t> MRP, et al. Supplemental findings of the 2017 National Blood Collection and Utilization Survey. Transfusion 2020;60;S17–S37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FC6E44D-DFCB-4AFC-AE42-0F19B6B35307}"/>
              </a:ext>
            </a:extLst>
          </p:cNvPr>
          <p:cNvGraphicFramePr/>
          <p:nvPr/>
        </p:nvGraphicFramePr>
        <p:xfrm>
          <a:off x="4060631" y="1462558"/>
          <a:ext cx="4739346" cy="97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010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0992-A21F-4EAC-8DD8-BC3B566A6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1" y="336831"/>
            <a:ext cx="4895827" cy="684803"/>
          </a:xfrm>
        </p:spPr>
        <p:txBody>
          <a:bodyPr/>
          <a:lstStyle/>
          <a:p>
            <a:r>
              <a:rPr lang="en-US" sz="4000" dirty="0"/>
              <a:t>Why is this happening?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2FBD04-A513-4B12-8B47-233AA4FD5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078098"/>
              </p:ext>
            </p:extLst>
          </p:nvPr>
        </p:nvGraphicFramePr>
        <p:xfrm>
          <a:off x="4616969" y="1139254"/>
          <a:ext cx="4257207" cy="314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2F2FA03-C85F-4069-8911-CCCA2BCB667A}"/>
              </a:ext>
            </a:extLst>
          </p:cNvPr>
          <p:cNvGraphicFramePr/>
          <p:nvPr/>
        </p:nvGraphicFramePr>
        <p:xfrm>
          <a:off x="299804" y="1199214"/>
          <a:ext cx="4066413" cy="3251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38" y="3476027"/>
            <a:ext cx="1415531" cy="116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1" y="4813717"/>
            <a:ext cx="604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Beckman N, Yazer M, Land K, et al.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Transfusion Medicine 2016;26:170–176.</a:t>
            </a:r>
          </a:p>
        </p:txBody>
      </p:sp>
    </p:spTree>
    <p:extLst>
      <p:ext uri="{BB962C8B-B14F-4D97-AF65-F5344CB8AC3E}">
        <p14:creationId xmlns:p14="http://schemas.microsoft.com/office/powerpoint/2010/main" val="114739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18E3-EDE3-7135-295D-6B16885B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O positive RBCs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44C6B-1BC8-7FF0-4FEC-C48B7774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49" y="1369219"/>
            <a:ext cx="8197702" cy="34452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~85% of the population is Rh+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Only ~7% of the population is O-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By using O+ RBCs for MTPs and traumas, we save O- units for those who truly need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Recent studies have shown the rate of alloimmunization to D in this situation is between 20-30%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My own experience in trauma and MTPs: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26 Rh negative patients with MTP activations in 2019-2020</a:t>
            </a:r>
          </a:p>
          <a:p>
            <a:pPr lvl="2"/>
            <a:r>
              <a:rPr lang="en-US" dirty="0"/>
              <a:t>17 (65%) received Rh positive RBCs </a:t>
            </a:r>
          </a:p>
          <a:p>
            <a:pPr lvl="3"/>
            <a:r>
              <a:rPr lang="en-US" dirty="0"/>
              <a:t>1-79 units</a:t>
            </a:r>
          </a:p>
          <a:p>
            <a:pPr lvl="2"/>
            <a:r>
              <a:rPr lang="en-US" dirty="0"/>
              <a:t>8/17 had follow-up type and screens</a:t>
            </a:r>
          </a:p>
          <a:p>
            <a:pPr lvl="3"/>
            <a:r>
              <a:rPr lang="en-US" dirty="0"/>
              <a:t>No anti-D alloantibodies seen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5D133-569E-4EEC-9072-589D0EE1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199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C8BB-90F3-A7EB-C3D5-5BCBAB4C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What other blood products are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F4A6C-7E85-4D99-5E7C-BBB94F0A0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149" y="1369219"/>
            <a:ext cx="4041701" cy="3263504"/>
          </a:xfrm>
        </p:spPr>
        <p:txBody>
          <a:bodyPr>
            <a:normAutofit/>
          </a:bodyPr>
          <a:lstStyle/>
          <a:p>
            <a:r>
              <a:rPr lang="en-US" sz="2400" dirty="0"/>
              <a:t>Liquid plasma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approved for use in bleeding 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Has a long shelf-life 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Avg 26 days vs 5 days for a thawed plasma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and more blood banks are bringing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Decrease wastage and outdates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4F95B-ADEF-D1BD-8155-6C3CED54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389" y="1369219"/>
            <a:ext cx="2445221" cy="326350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333E-D43A-4C2B-7157-4ADB56FA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04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Low titer O whole Blood (LTOWB)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185" y="1369219"/>
            <a:ext cx="2447629" cy="32635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29149" y="1369219"/>
            <a:ext cx="4041701" cy="3263504"/>
          </a:xfrm>
        </p:spPr>
        <p:txBody>
          <a:bodyPr>
            <a:normAutofit/>
          </a:bodyPr>
          <a:lstStyle/>
          <a:p>
            <a:r>
              <a:rPr lang="en-US" dirty="0"/>
              <a:t>500 mL</a:t>
            </a:r>
          </a:p>
          <a:p>
            <a:r>
              <a:rPr lang="en-US" dirty="0"/>
              <a:t>Good for 21 days</a:t>
            </a:r>
          </a:p>
          <a:p>
            <a:r>
              <a:rPr lang="en-US" dirty="0"/>
              <a:t>Can be Non-leukoreduced or Leukoreduced</a:t>
            </a:r>
          </a:p>
          <a:p>
            <a:r>
              <a:rPr lang="en-US" dirty="0"/>
              <a:t>Titer for anti-A and B must be done</a:t>
            </a:r>
          </a:p>
          <a:p>
            <a:r>
              <a:rPr lang="en-US" dirty="0"/>
              <a:t>Contains RBCs, plasma and </a:t>
            </a:r>
            <a:r>
              <a:rPr lang="en-US" dirty="0" err="1"/>
              <a:t>plts</a:t>
            </a:r>
            <a:endParaRPr lang="en-US" dirty="0"/>
          </a:p>
          <a:p>
            <a:r>
              <a:rPr lang="en-US" dirty="0"/>
              <a:t>Used in MTPs often trauma pts</a:t>
            </a:r>
          </a:p>
          <a:p>
            <a:endParaRPr lang="en-US" dirty="0"/>
          </a:p>
        </p:txBody>
      </p:sp>
      <p:sp>
        <p:nvSpPr>
          <p:cNvPr id="2056" name="Slide Number Placeholder 4">
            <a:extLst>
              <a:ext uri="{FF2B5EF4-FFF2-40B4-BE49-F238E27FC236}">
                <a16:creationId xmlns:a16="http://schemas.microsoft.com/office/drawing/2014/main" id="{5EC82888-6988-11DB-DE44-CCF489CF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776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F552-55CF-467D-F00E-8098B1FC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products for trauma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2E1E7-E9FB-48CD-6961-D4458F208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300" dirty="0"/>
              <a:t>Cold stored platelets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Plts</a:t>
            </a:r>
            <a:r>
              <a:rPr lang="en-US" dirty="0"/>
              <a:t> put in the fridge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really well at stopping the bleed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Not so good for prophylactic transfusions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 day shelf life! 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Room temp </a:t>
            </a:r>
            <a:r>
              <a:rPr lang="en-US" dirty="0" err="1"/>
              <a:t>plts</a:t>
            </a:r>
            <a:r>
              <a:rPr lang="en-US" dirty="0"/>
              <a:t> have 5-7 days</a:t>
            </a:r>
          </a:p>
          <a:p>
            <a:r>
              <a:rPr lang="en-US" sz="2300" dirty="0"/>
              <a:t>Spray dried or Freeze-dried plasma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Currently not available in the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Goal at least 1 year shelf life not in a fridge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Reconstitute when needed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dirty="0"/>
              <a:t>In field or hospitals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13488-BFD2-175A-AC7C-7548A4F4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11126-7363-4FFD-6C37-33F2E1A83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975" y="391445"/>
            <a:ext cx="1604752" cy="2375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A9B019-6F3E-D057-24F1-B91CEB0C5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730" y="3115610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07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C67D32-204F-0E13-3A73-9BE703F4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blood donation….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DF961-B77F-FF96-2F9C-11B1735E64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40275"/>
            <a:ext cx="2057400" cy="274638"/>
          </a:xfrm>
        </p:spPr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418355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3F1B63-7446-5A62-1DA4-0D276FEF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3" y="1368425"/>
            <a:ext cx="2071688" cy="1119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4A447-E360-A128-9183-85844FAE8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75" y="1368425"/>
            <a:ext cx="2051050" cy="1119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76ABA6-0E20-DD00-BC0C-D06B9AB06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763" y="1368425"/>
            <a:ext cx="2060575" cy="111918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AFCBC7-7938-A5D0-4356-802CDD1CB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62775" y="1368425"/>
            <a:ext cx="1616075" cy="1119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F4A40-9350-7D29-3FF2-5A78400E6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63" y="2560638"/>
            <a:ext cx="2063750" cy="207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0E367-DCE4-02A0-4BE9-DE7323FF4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338" y="2560638"/>
            <a:ext cx="2065338" cy="207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CD0E3D-8605-CF52-7B2C-E40118401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700" y="2560638"/>
            <a:ext cx="3741738" cy="2070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FF0D07-0132-6CDD-FECA-8520BCA9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Ripped from the headlines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07D1A-29AB-8DEC-5C24-54E249FD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16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4847-0149-5788-B6D0-192A10CA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6F4C-EB13-401F-0BFA-DD0075592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Nothing to disclose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EAE9F-73EC-05EA-89C2-3C8AC2FC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5375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991B-8CE4-87B4-6CB0-42797DF5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blood donation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F1EF7-F5C1-479F-9A55-93A0C4F73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NO substitute for blood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Many attempts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/>
              <a:t>None successful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Rely on volunteer donors 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Not paid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/>
              <a:t>Change in the 1970’s which dramatically dropped rate of Hep B and C transmission by blood transfusion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~3% of eligible people donate blood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13.6 million units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Most dedicated donors are aging out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F3FA3-21BE-81E7-5BAB-7822533C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602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Blood Types</a:t>
            </a:r>
          </a:p>
        </p:txBody>
      </p:sp>
      <p:pic>
        <p:nvPicPr>
          <p:cNvPr id="6" name="Graphic 6" descr="Water">
            <a:extLst>
              <a:ext uri="{FF2B5EF4-FFF2-40B4-BE49-F238E27FC236}">
                <a16:creationId xmlns:a16="http://schemas.microsoft.com/office/drawing/2014/main" id="{CE5CF9F1-6D0D-4178-A074-7454FDFD3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4012" y="1076632"/>
            <a:ext cx="3939662" cy="3939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ADAC3F-42BD-462E-87F0-5A62DC746FE8}"/>
              </a:ext>
            </a:extLst>
          </p:cNvPr>
          <p:cNvSpPr/>
          <p:nvPr/>
        </p:nvSpPr>
        <p:spPr>
          <a:xfrm>
            <a:off x="4009718" y="1751832"/>
            <a:ext cx="1128251" cy="589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8BF5B-B60B-42CF-90CE-1F6FEA9AF805}"/>
              </a:ext>
            </a:extLst>
          </p:cNvPr>
          <p:cNvSpPr/>
          <p:nvPr/>
        </p:nvSpPr>
        <p:spPr>
          <a:xfrm>
            <a:off x="3972847" y="2120540"/>
            <a:ext cx="1201993" cy="86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66D582-3BF6-482F-B700-EBD6F47783C1}"/>
              </a:ext>
            </a:extLst>
          </p:cNvPr>
          <p:cNvSpPr/>
          <p:nvPr/>
        </p:nvSpPr>
        <p:spPr>
          <a:xfrm>
            <a:off x="3742404" y="2470814"/>
            <a:ext cx="1662880" cy="774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E9E1AF-9BAA-46E6-92BC-8AF3864996BB}"/>
              </a:ext>
            </a:extLst>
          </p:cNvPr>
          <p:cNvSpPr/>
          <p:nvPr/>
        </p:nvSpPr>
        <p:spPr>
          <a:xfrm>
            <a:off x="3710141" y="2802655"/>
            <a:ext cx="1745840" cy="866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36B707-3D58-4CB2-BF5A-CD3604D5550C}"/>
              </a:ext>
            </a:extLst>
          </p:cNvPr>
          <p:cNvSpPr/>
          <p:nvPr/>
        </p:nvSpPr>
        <p:spPr>
          <a:xfrm>
            <a:off x="3429001" y="3189799"/>
            <a:ext cx="2289686" cy="589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83C19B-5617-4C5E-A3FE-83D802882452}"/>
              </a:ext>
            </a:extLst>
          </p:cNvPr>
          <p:cNvSpPr/>
          <p:nvPr/>
        </p:nvSpPr>
        <p:spPr>
          <a:xfrm>
            <a:off x="3382911" y="3586162"/>
            <a:ext cx="2381864" cy="589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B97BF4-B451-4473-A1BC-86DD2986F67F}"/>
              </a:ext>
            </a:extLst>
          </p:cNvPr>
          <p:cNvSpPr/>
          <p:nvPr/>
        </p:nvSpPr>
        <p:spPr>
          <a:xfrm>
            <a:off x="3382911" y="3982525"/>
            <a:ext cx="2381864" cy="589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99B99F-C27E-4C37-9E7B-064D51CC0296}"/>
              </a:ext>
            </a:extLst>
          </p:cNvPr>
          <p:cNvCxnSpPr/>
          <p:nvPr/>
        </p:nvCxnSpPr>
        <p:spPr>
          <a:xfrm flipV="1">
            <a:off x="4418065" y="1730171"/>
            <a:ext cx="1524614" cy="553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CFFD71-758C-4382-A53F-C89221F53D9B}"/>
              </a:ext>
            </a:extLst>
          </p:cNvPr>
          <p:cNvCxnSpPr>
            <a:cxnSpLocks/>
          </p:cNvCxnSpPr>
          <p:nvPr/>
        </p:nvCxnSpPr>
        <p:spPr>
          <a:xfrm>
            <a:off x="4418064" y="2104410"/>
            <a:ext cx="1524614" cy="3688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DE722F-35E6-411B-9844-E0824DAE494B}"/>
              </a:ext>
            </a:extLst>
          </p:cNvPr>
          <p:cNvCxnSpPr>
            <a:cxnSpLocks/>
          </p:cNvCxnSpPr>
          <p:nvPr/>
        </p:nvCxnSpPr>
        <p:spPr>
          <a:xfrm>
            <a:off x="4418064" y="2445467"/>
            <a:ext cx="1524614" cy="12905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54B2DF-0D50-47A5-94CC-6AB804B8E03B}"/>
              </a:ext>
            </a:extLst>
          </p:cNvPr>
          <p:cNvCxnSpPr>
            <a:cxnSpLocks/>
          </p:cNvCxnSpPr>
          <p:nvPr/>
        </p:nvCxnSpPr>
        <p:spPr>
          <a:xfrm>
            <a:off x="4445716" y="2777306"/>
            <a:ext cx="1496961" cy="22123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1F7837-92F4-4041-B2B5-C908ECE13314}"/>
              </a:ext>
            </a:extLst>
          </p:cNvPr>
          <p:cNvCxnSpPr>
            <a:cxnSpLocks/>
          </p:cNvCxnSpPr>
          <p:nvPr/>
        </p:nvCxnSpPr>
        <p:spPr>
          <a:xfrm>
            <a:off x="4418063" y="3164450"/>
            <a:ext cx="1524614" cy="12905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E9D193-1F4A-4951-8299-CEA935A269C1}"/>
              </a:ext>
            </a:extLst>
          </p:cNvPr>
          <p:cNvCxnSpPr>
            <a:cxnSpLocks/>
          </p:cNvCxnSpPr>
          <p:nvPr/>
        </p:nvCxnSpPr>
        <p:spPr>
          <a:xfrm>
            <a:off x="4418063" y="3570031"/>
            <a:ext cx="1524614" cy="12905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5FEDE4-A1B2-49A4-9E69-B637A9D93B71}"/>
              </a:ext>
            </a:extLst>
          </p:cNvPr>
          <p:cNvCxnSpPr>
            <a:cxnSpLocks/>
          </p:cNvCxnSpPr>
          <p:nvPr/>
        </p:nvCxnSpPr>
        <p:spPr>
          <a:xfrm>
            <a:off x="4390410" y="3947958"/>
            <a:ext cx="1552267" cy="22123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33F28B-82C2-4B71-8C41-4025647AAEA4}"/>
              </a:ext>
            </a:extLst>
          </p:cNvPr>
          <p:cNvCxnSpPr>
            <a:cxnSpLocks/>
          </p:cNvCxnSpPr>
          <p:nvPr/>
        </p:nvCxnSpPr>
        <p:spPr>
          <a:xfrm>
            <a:off x="4418062" y="4307450"/>
            <a:ext cx="1524614" cy="12905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06A92BA-5F82-4468-AE7E-8112C658EC4B}"/>
              </a:ext>
            </a:extLst>
          </p:cNvPr>
          <p:cNvSpPr txBox="1"/>
          <p:nvPr/>
        </p:nvSpPr>
        <p:spPr>
          <a:xfrm>
            <a:off x="5949131" y="1598356"/>
            <a:ext cx="2057400" cy="30239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AB Neg .06%</a:t>
            </a:r>
            <a:endParaRPr lang="en-US" sz="1200" b="1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defTabSz="685800"/>
            <a:endParaRPr lang="en-US" sz="1200" b="1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defTabSz="685800"/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B Neg 1.5%</a:t>
            </a:r>
          </a:p>
          <a:p>
            <a:pPr defTabSz="685800"/>
            <a:endParaRPr lang="en-US" sz="1200" b="1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defTabSz="685800"/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AB Pos 3.4%</a:t>
            </a:r>
          </a:p>
          <a:p>
            <a:pPr defTabSz="685800"/>
            <a:endParaRPr lang="en-US" sz="1200" b="1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defTabSz="685800"/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A Neg 6.3%</a:t>
            </a:r>
          </a:p>
          <a:p>
            <a:pPr defTabSz="685800"/>
            <a:endParaRPr lang="en-US" sz="1200" b="1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defTabSz="685800"/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O Neg 6.6%</a:t>
            </a:r>
          </a:p>
          <a:p>
            <a:pPr defTabSz="685800"/>
            <a:endParaRPr lang="en-US" sz="1200" b="1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defTabSz="685800"/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B Pos 8.5%</a:t>
            </a:r>
          </a:p>
          <a:p>
            <a:pPr defTabSz="685800"/>
            <a:endParaRPr lang="en-US" sz="1200" b="1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defTabSz="685800"/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A Pos 35%</a:t>
            </a:r>
          </a:p>
          <a:p>
            <a:pPr defTabSz="685800"/>
            <a:endParaRPr lang="en-US" sz="1200" b="1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defTabSz="685800"/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O Pos 37%</a:t>
            </a:r>
          </a:p>
          <a:p>
            <a:pPr defTabSz="685800"/>
            <a:endParaRPr lang="en-US" sz="1200" b="1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365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13393A-C3FE-5FF1-6F87-444D8048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C756FA-86F3-7B75-156C-71D4D35A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Blood suppliers: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ptimizing blood donor participation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tudying and addressing issues such as motivating younger and more diverse donors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ncreasing access for donors </a:t>
            </a:r>
            <a:endParaRPr lang="en-US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Recruiting and requalifying donors previously deferred for various reasons that have been determined to no longer improve blood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Hospitals/Customers/Community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Hosting blood drives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Thousands of drives have been canceled due to the pandemic</a:t>
            </a:r>
          </a:p>
          <a:p>
            <a:pPr marL="154305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Good percentage of donations Fall-Spring are from high schools and colleges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Encouraging family members to donate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Allowing employees time to donate at hosted drives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03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5C8B-4FF2-FA9D-E5EA-794B809E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Importance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88BA-2B4C-3A41-3B44-F828A93AC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149" y="1369219"/>
            <a:ext cx="4041701" cy="3263504"/>
          </a:xfrm>
        </p:spPr>
        <p:txBody>
          <a:bodyPr>
            <a:normAutofit/>
          </a:bodyPr>
          <a:lstStyle/>
          <a:p>
            <a:r>
              <a:rPr lang="en-US" dirty="0"/>
              <a:t>Any potential changes need to be communicated to your blood bank and in turn the blood supplier</a:t>
            </a:r>
          </a:p>
          <a:p>
            <a:endParaRPr lang="en-US" dirty="0"/>
          </a:p>
          <a:p>
            <a:r>
              <a:rPr lang="en-US" dirty="0"/>
              <a:t>Lessons learned from COVID, blood supply doesn’t do well with the sharp ups and downs.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Blood is not instantly available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248E4-2E59-84D8-512C-1AB4058CF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299" y="1369219"/>
            <a:ext cx="4279603" cy="284788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3FF2C-34BE-116F-B500-3F2E927A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3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73149" y="383707"/>
            <a:ext cx="8197702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Versiti by the Numbers:</a:t>
            </a:r>
            <a:br>
              <a:rPr lang="en-US" dirty="0">
                <a:latin typeface="+mj-lt"/>
              </a:rPr>
            </a:b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3340" y="2339151"/>
            <a:ext cx="1721311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donations collected annually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0586" y="1851670"/>
            <a:ext cx="1875941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3600" dirty="0">
                <a:solidFill>
                  <a:schemeClr val="tx1"/>
                </a:solidFill>
                <a:latin typeface="Calibri"/>
                <a:cs typeface="Calibri"/>
              </a:rPr>
              <a:t>600,000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sz="3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627784" y="2339151"/>
            <a:ext cx="1560263" cy="33670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largest blood provider in the US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27784" y="1851670"/>
            <a:ext cx="1721311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4000" dirty="0">
                <a:solidFill>
                  <a:schemeClr val="tx1"/>
                </a:solidFill>
                <a:latin typeface="Calibri"/>
                <a:cs typeface="Calibri"/>
              </a:rPr>
              <a:t>5th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23340" y="3858350"/>
            <a:ext cx="1721311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donations tested annually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9501" y="3370869"/>
            <a:ext cx="1875941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3600" dirty="0">
                <a:solidFill>
                  <a:schemeClr val="tx1"/>
                </a:solidFill>
                <a:latin typeface="Calibri"/>
                <a:cs typeface="Calibri"/>
              </a:rPr>
              <a:t>650,000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sz="3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580528" y="3858350"/>
            <a:ext cx="1721311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Products delivered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35406" y="3370869"/>
            <a:ext cx="1845873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1,750,000+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716017" y="2339151"/>
            <a:ext cx="1539472" cy="43122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community blood drives annually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716016" y="1851670"/>
            <a:ext cx="1721311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3600" dirty="0">
                <a:solidFill>
                  <a:schemeClr val="tx1"/>
                </a:solidFill>
                <a:latin typeface="Calibri"/>
                <a:cs typeface="Calibri"/>
              </a:rPr>
              <a:t>13,000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716016" y="3858350"/>
            <a:ext cx="1721311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staff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16016" y="3370869"/>
            <a:ext cx="1721311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3600" dirty="0">
                <a:solidFill>
                  <a:schemeClr val="tx1"/>
                </a:solidFill>
                <a:latin typeface="Calibri"/>
                <a:cs typeface="Calibri"/>
              </a:rPr>
              <a:t>2,200 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804247" y="2367010"/>
            <a:ext cx="1721311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annual donors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722254" y="1851670"/>
            <a:ext cx="1878953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3600" dirty="0">
                <a:solidFill>
                  <a:schemeClr val="tx1"/>
                </a:solidFill>
                <a:latin typeface="Calibri"/>
                <a:cs typeface="Calibri"/>
              </a:rPr>
              <a:t>310,000 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804248" y="3858350"/>
            <a:ext cx="1721311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genotyped donors across Versiti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804248" y="3370869"/>
            <a:ext cx="1721311" cy="28404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Clr>
                <a:srgbClr val="FF0099"/>
              </a:buClr>
              <a:buFont typeface="Arial" charset="0"/>
              <a:buChar char="»"/>
              <a:defRPr sz="2000">
                <a:solidFill>
                  <a:srgbClr val="78797D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99"/>
              </a:buClr>
              <a:buSzPct val="70000"/>
            </a:pPr>
            <a:r>
              <a:rPr lang="en-US" sz="3600" dirty="0">
                <a:solidFill>
                  <a:schemeClr val="tx1"/>
                </a:solidFill>
                <a:latin typeface="Calibri"/>
                <a:cs typeface="Calibri"/>
              </a:rPr>
              <a:t>110,000</a:t>
            </a:r>
            <a:r>
              <a:rPr lang="uk-UA" sz="3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lang="en-US"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979322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B34A25E8-AAE7-2ED1-355D-49221F31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Disaster – blood bank perspective 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136973A6-F89E-3887-83E4-444A0DA62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Waukesha Parade</a:t>
            </a:r>
          </a:p>
          <a:p>
            <a:r>
              <a:rPr lang="en-US" dirty="0"/>
              <a:t>Patients went to multiple hospitals which were all served by one blood supplier</a:t>
            </a:r>
          </a:p>
          <a:p>
            <a:r>
              <a:rPr lang="en-US" dirty="0"/>
              <a:t>Many of those blood banks had one staff member working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Extra staff and managers were called 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Extra group O RBCs, plasma, and platelets needed to be brought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Used Milwaukee County Sheriff to deliver blood from Versiti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Afterward, huge outpouring from the community for blood donation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Centers stayed open late 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Tried to spread the donations out over days and the next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BB9D3A8-1BC7-8E7E-A438-84F00BCF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099146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your time and attention!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DCDC5D8-2676-6E86-659E-FC10D67DCA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617538" cy="274637"/>
          </a:xfrm>
        </p:spPr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6435850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51AEDCFE-6836-5427-149C-5BE86898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30F2AD9-2875-E44A-513C-91A47E9AE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 b="0" i="0" dirty="0">
                <a:solidFill>
                  <a:schemeClr val="bg2"/>
                </a:solidFill>
                <a:effectLst/>
              </a:rPr>
              <a:t>AABB Technical Manual, current edition</a:t>
            </a:r>
          </a:p>
          <a:p>
            <a:r>
              <a:rPr lang="en-US" sz="1000" dirty="0">
                <a:solidFill>
                  <a:schemeClr val="bg2"/>
                </a:solidFill>
              </a:rPr>
              <a:t>AABB standards, current edition</a:t>
            </a:r>
            <a:endParaRPr lang="en-US" sz="1000" b="0" i="0" dirty="0">
              <a:solidFill>
                <a:schemeClr val="bg2"/>
              </a:solidFill>
              <a:effectLst/>
            </a:endParaRPr>
          </a:p>
          <a:p>
            <a:r>
              <a:rPr lang="en-US" sz="1000" b="0" i="0" dirty="0" err="1">
                <a:solidFill>
                  <a:schemeClr val="bg2"/>
                </a:solidFill>
                <a:effectLst/>
              </a:rPr>
              <a:t>Baraniuk</a:t>
            </a:r>
            <a:r>
              <a:rPr lang="en-US" sz="1000" b="0" i="0" dirty="0">
                <a:solidFill>
                  <a:schemeClr val="bg2"/>
                </a:solidFill>
                <a:effectLst/>
              </a:rPr>
              <a:t> S, Tilley BC, del Junco DJ, Fox EE, van Belle G, Wade CE, </a:t>
            </a:r>
            <a:r>
              <a:rPr lang="en-US" sz="1000" b="0" i="0" dirty="0" err="1">
                <a:solidFill>
                  <a:schemeClr val="bg2"/>
                </a:solidFill>
                <a:effectLst/>
              </a:rPr>
              <a:t>Podbielski</a:t>
            </a:r>
            <a:r>
              <a:rPr lang="en-US" sz="1000" b="0" i="0" dirty="0">
                <a:solidFill>
                  <a:schemeClr val="bg2"/>
                </a:solidFill>
                <a:effectLst/>
              </a:rPr>
              <a:t> JM, Beeler AM, Hess JR, Bulger EM, Schreiber MA, Inaba K, Fabian TC, Kerby JD, Cohen MJ, Miller CN, </a:t>
            </a:r>
            <a:r>
              <a:rPr lang="en-US" sz="1000" b="0" i="0" dirty="0" err="1">
                <a:solidFill>
                  <a:schemeClr val="bg2"/>
                </a:solidFill>
                <a:effectLst/>
              </a:rPr>
              <a:t>Rizoli</a:t>
            </a:r>
            <a:r>
              <a:rPr lang="en-US" sz="1000" b="0" i="0" dirty="0">
                <a:solidFill>
                  <a:schemeClr val="bg2"/>
                </a:solidFill>
                <a:effectLst/>
              </a:rPr>
              <a:t> S, </a:t>
            </a:r>
            <a:r>
              <a:rPr lang="en-US" sz="1000" b="0" i="0" dirty="0" err="1">
                <a:solidFill>
                  <a:schemeClr val="bg2"/>
                </a:solidFill>
                <a:effectLst/>
              </a:rPr>
              <a:t>Scalea</a:t>
            </a:r>
            <a:r>
              <a:rPr lang="en-US" sz="1000" b="0" i="0" dirty="0">
                <a:solidFill>
                  <a:schemeClr val="bg2"/>
                </a:solidFill>
                <a:effectLst/>
              </a:rPr>
              <a:t> TM, O'Keeffe T, </a:t>
            </a:r>
            <a:r>
              <a:rPr lang="en-US" sz="1000" b="0" i="0" dirty="0" err="1">
                <a:solidFill>
                  <a:schemeClr val="bg2"/>
                </a:solidFill>
                <a:effectLst/>
              </a:rPr>
              <a:t>Brasel</a:t>
            </a:r>
            <a:r>
              <a:rPr lang="en-US" sz="1000" b="0" i="0" dirty="0">
                <a:solidFill>
                  <a:schemeClr val="bg2"/>
                </a:solidFill>
                <a:effectLst/>
              </a:rPr>
              <a:t> KJ, Cotton BA, Muskat P, Holcomb JB; PROPPR Study Group. Pragmatic Randomized Optimal Platelet and Plasma Ratios (PROPPR) Trial: design, rationale and implementation. Injury. 2014 Sep;45(9):1287-95. </a:t>
            </a:r>
            <a:r>
              <a:rPr lang="en-US" sz="1000" b="0" i="0" dirty="0" err="1">
                <a:solidFill>
                  <a:schemeClr val="bg2"/>
                </a:solidFill>
                <a:effectLst/>
              </a:rPr>
              <a:t>doi</a:t>
            </a:r>
            <a:r>
              <a:rPr lang="en-US" sz="1000" b="0" i="0" dirty="0">
                <a:solidFill>
                  <a:schemeClr val="bg2"/>
                </a:solidFill>
                <a:effectLst/>
              </a:rPr>
              <a:t>: 10.1016/j.injury.2014.06.001. </a:t>
            </a:r>
            <a:r>
              <a:rPr lang="en-US" sz="1000" b="0" i="0" dirty="0" err="1">
                <a:solidFill>
                  <a:schemeClr val="bg2"/>
                </a:solidFill>
                <a:effectLst/>
              </a:rPr>
              <a:t>Epub</a:t>
            </a:r>
            <a:r>
              <a:rPr lang="en-US" sz="1000" b="0" i="0" dirty="0">
                <a:solidFill>
                  <a:schemeClr val="bg2"/>
                </a:solidFill>
                <a:effectLst/>
              </a:rPr>
              <a:t> 2014 Jun 10. PMID: 24996573; PMCID: PMC4137482.</a:t>
            </a:r>
          </a:p>
          <a:p>
            <a:r>
              <a:rPr lang="en-US" sz="1000" b="0" i="0" dirty="0">
                <a:solidFill>
                  <a:schemeClr val="bg2"/>
                </a:solidFill>
                <a:effectLst/>
              </a:rPr>
              <a:t>Sperry JL, </a:t>
            </a:r>
            <a:r>
              <a:rPr lang="en-US" sz="1000" b="0" i="0" dirty="0" err="1">
                <a:solidFill>
                  <a:schemeClr val="bg2"/>
                </a:solidFill>
                <a:effectLst/>
              </a:rPr>
              <a:t>Guyette</a:t>
            </a:r>
            <a:r>
              <a:rPr lang="en-US" sz="1000" b="0" i="0" dirty="0">
                <a:solidFill>
                  <a:schemeClr val="bg2"/>
                </a:solidFill>
                <a:effectLst/>
              </a:rPr>
              <a:t> FX, Brown JB, </a:t>
            </a:r>
            <a:r>
              <a:rPr lang="en-US" sz="1000" b="0" i="0" dirty="0" err="1">
                <a:solidFill>
                  <a:schemeClr val="bg2"/>
                </a:solidFill>
                <a:effectLst/>
              </a:rPr>
              <a:t>Yazer</a:t>
            </a:r>
            <a:r>
              <a:rPr lang="en-US" sz="1000" b="0" i="0" dirty="0">
                <a:solidFill>
                  <a:schemeClr val="bg2"/>
                </a:solidFill>
                <a:effectLst/>
              </a:rPr>
              <a:t> MH, </a:t>
            </a:r>
            <a:r>
              <a:rPr lang="en-US" sz="1000" b="0" i="0" dirty="0" err="1">
                <a:solidFill>
                  <a:schemeClr val="bg2"/>
                </a:solidFill>
                <a:effectLst/>
              </a:rPr>
              <a:t>Triulzi</a:t>
            </a:r>
            <a:r>
              <a:rPr lang="en-US" sz="1000" b="0" i="0" dirty="0">
                <a:solidFill>
                  <a:schemeClr val="bg2"/>
                </a:solidFill>
                <a:effectLst/>
              </a:rPr>
              <a:t> DJ, Early-Young BJ, et al. </a:t>
            </a:r>
            <a:r>
              <a:rPr lang="en-US" sz="1000" b="0" i="0" dirty="0" err="1">
                <a:solidFill>
                  <a:schemeClr val="bg2"/>
                </a:solidFill>
                <a:effectLst/>
              </a:rPr>
              <a:t>PAMPer</a:t>
            </a:r>
            <a:r>
              <a:rPr lang="en-US" sz="1000" b="0" i="0" dirty="0">
                <a:solidFill>
                  <a:schemeClr val="bg2"/>
                </a:solidFill>
                <a:effectLst/>
              </a:rPr>
              <a:t> Study Group. Prehospital Plasma during Air Medical Transport in Trauma Patients at Risk for Hemorrhagic Shock. N </a:t>
            </a:r>
            <a:r>
              <a:rPr lang="en-US" sz="1000" b="0" i="0" dirty="0" err="1">
                <a:solidFill>
                  <a:schemeClr val="bg2"/>
                </a:solidFill>
                <a:effectLst/>
              </a:rPr>
              <a:t>Engl</a:t>
            </a:r>
            <a:r>
              <a:rPr lang="en-US" sz="1000" b="0" i="0" dirty="0">
                <a:solidFill>
                  <a:schemeClr val="bg2"/>
                </a:solidFill>
                <a:effectLst/>
              </a:rPr>
              <a:t> J Med. 2018;379:315–26.</a:t>
            </a:r>
          </a:p>
          <a:p>
            <a:r>
              <a:rPr lang="en-US" sz="1000" dirty="0">
                <a:solidFill>
                  <a:schemeClr val="bg2"/>
                </a:solidFill>
              </a:rPr>
              <a:t>Pollack W. et al. Studies on Rh prophylaxis II. Rh immune prophylaxis after transfusion with Rh-positive blood. Transfusion 1971;11:340-344.</a:t>
            </a:r>
          </a:p>
          <a:p>
            <a:r>
              <a:rPr lang="en-US" sz="1000" dirty="0">
                <a:solidFill>
                  <a:schemeClr val="bg2"/>
                </a:solidFill>
              </a:rPr>
              <a:t>Gonzalez-Porras JR. et al. Prospective evaluation of a transfusion policy of D+ red blood cells into D- patients. Transfusion 2008;48:1318-24.</a:t>
            </a:r>
          </a:p>
          <a:p>
            <a:r>
              <a:rPr lang="en-US" sz="1000" dirty="0">
                <a:solidFill>
                  <a:schemeClr val="bg2"/>
                </a:solidFill>
              </a:rPr>
              <a:t>Meyer E. and </a:t>
            </a:r>
            <a:r>
              <a:rPr lang="en-US" sz="1000" dirty="0" err="1">
                <a:solidFill>
                  <a:schemeClr val="bg2"/>
                </a:solidFill>
              </a:rPr>
              <a:t>Uhl</a:t>
            </a:r>
            <a:r>
              <a:rPr lang="en-US" sz="1000" dirty="0">
                <a:solidFill>
                  <a:schemeClr val="bg2"/>
                </a:solidFill>
              </a:rPr>
              <a:t> L. A case for stocking O D+ red blood cells in emergency room trauma bays. Transfusion 2015;55:791-795</a:t>
            </a:r>
          </a:p>
          <a:p>
            <a:r>
              <a:rPr lang="en-US" sz="1000" dirty="0">
                <a:solidFill>
                  <a:schemeClr val="bg2"/>
                </a:solidFill>
              </a:rPr>
              <a:t>Yazer MH et al. It is time to reconsider the risks of transfusing </a:t>
            </a:r>
            <a:r>
              <a:rPr lang="en-US" sz="1000" dirty="0" err="1">
                <a:solidFill>
                  <a:schemeClr val="bg2"/>
                </a:solidFill>
              </a:rPr>
              <a:t>RhD</a:t>
            </a:r>
            <a:r>
              <a:rPr lang="en-US" sz="1000" dirty="0">
                <a:solidFill>
                  <a:schemeClr val="bg2"/>
                </a:solidFill>
              </a:rPr>
              <a:t> negative females of childbearing potential with </a:t>
            </a:r>
            <a:r>
              <a:rPr lang="en-US" sz="1000" dirty="0" err="1">
                <a:solidFill>
                  <a:schemeClr val="bg2"/>
                </a:solidFill>
              </a:rPr>
              <a:t>RhD</a:t>
            </a:r>
            <a:r>
              <a:rPr lang="en-US" sz="1000" dirty="0">
                <a:solidFill>
                  <a:schemeClr val="bg2"/>
                </a:solidFill>
              </a:rPr>
              <a:t> positive red blood cells in bleeding emergencies. Transfusion 2019;59:3794-3799.</a:t>
            </a:r>
          </a:p>
          <a:p>
            <a:endParaRPr lang="en-US" sz="100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9F5664C-57E8-D9BC-2F38-9E3CD4F3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969235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4F8A-CEA9-8F22-0E71-13E5AC09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CEF43-4020-C093-B151-543A512A8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the MTP helps the blood bank improve patient care and safety</a:t>
            </a:r>
          </a:p>
          <a:p>
            <a:r>
              <a:rPr lang="en-US" dirty="0"/>
              <a:t>Discuss how MTPs and blood products are tailored for each hospital</a:t>
            </a:r>
          </a:p>
          <a:p>
            <a:r>
              <a:rPr lang="en-US" dirty="0"/>
              <a:t>Explain the importance of blood donation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F4816-ACD2-BD99-AA02-723DF743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36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FE55-FEBB-BE5D-D008-6D6B7929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MTPs from the blood bank perspective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61A862-066B-6B3F-81A0-887EF34E6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149" y="1369219"/>
            <a:ext cx="4041701" cy="3263504"/>
          </a:xfrm>
        </p:spPr>
        <p:txBody>
          <a:bodyPr/>
          <a:lstStyle/>
          <a:p>
            <a:r>
              <a:rPr lang="en-US" dirty="0"/>
              <a:t>Scenario 1:</a:t>
            </a:r>
          </a:p>
          <a:p>
            <a:r>
              <a:rPr lang="en-US" dirty="0"/>
              <a:t>Call to blood bank- My patient is bleeding, we need blood. Send lots of blood.</a:t>
            </a:r>
          </a:p>
          <a:p>
            <a:endParaRPr lang="en-US" dirty="0"/>
          </a:p>
          <a:p>
            <a:r>
              <a:rPr lang="en-US" dirty="0"/>
              <a:t>Blood Bank- Who is this for? Location? What do you want us to send?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B701798-6A84-DEBC-F742-A0676BFAA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369219"/>
            <a:ext cx="4041701" cy="3263504"/>
          </a:xfrm>
        </p:spPr>
        <p:txBody>
          <a:bodyPr/>
          <a:lstStyle/>
          <a:p>
            <a:r>
              <a:rPr lang="en-US" dirty="0"/>
              <a:t>Scenario 2:</a:t>
            </a:r>
          </a:p>
          <a:p>
            <a:r>
              <a:rPr lang="en-US" dirty="0"/>
              <a:t>Call to blood bank- This is Luke S. Dr. Yoda is activating the MTP on Darth Vader in the ER bay 10. </a:t>
            </a:r>
          </a:p>
          <a:p>
            <a:endParaRPr lang="en-US" dirty="0"/>
          </a:p>
          <a:p>
            <a:r>
              <a:rPr lang="en-US" dirty="0"/>
              <a:t>Blood Bank- Okay. Will you call for each cooler or is this a continuous activation?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DCBBF-8129-D7CB-6F4C-61793C78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74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87BB-3A00-C423-9B6C-DF214794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MTPs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E4F43D4-6998-3AB4-F97E-2D6A2302C6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0698" y="2357906"/>
            <a:ext cx="2952750" cy="15525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68FC7-ED94-2DB0-1B79-D3ADDC93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1030" name="Picture 6" descr="Image result for meme of hair on fire">
            <a:extLst>
              <a:ext uri="{FF2B5EF4-FFF2-40B4-BE49-F238E27FC236}">
                <a16:creationId xmlns:a16="http://schemas.microsoft.com/office/drawing/2014/main" id="{CA85F643-7310-90D9-3DF1-2706801A60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" y="2098303"/>
            <a:ext cx="1662545" cy="16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1D37EB-1887-3916-8D7E-D9601644F21A}"/>
              </a:ext>
            </a:extLst>
          </p:cNvPr>
          <p:cNvSpPr txBox="1"/>
          <p:nvPr/>
        </p:nvSpPr>
        <p:spPr>
          <a:xfrm>
            <a:off x="592183" y="1576251"/>
            <a:ext cx="2865120" cy="3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Scenario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E9114-BFDA-4863-7578-DDC4FDBE2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782" y="3234208"/>
            <a:ext cx="1993628" cy="1398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130958-9B31-63FB-66B9-651ECA80A858}"/>
              </a:ext>
            </a:extLst>
          </p:cNvPr>
          <p:cNvSpPr txBox="1"/>
          <p:nvPr/>
        </p:nvSpPr>
        <p:spPr>
          <a:xfrm>
            <a:off x="6022351" y="1698103"/>
            <a:ext cx="252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Scenario 2</a:t>
            </a:r>
          </a:p>
        </p:txBody>
      </p:sp>
    </p:spTree>
    <p:extLst>
      <p:ext uri="{BB962C8B-B14F-4D97-AF65-F5344CB8AC3E}">
        <p14:creationId xmlns:p14="http://schemas.microsoft.com/office/powerpoint/2010/main" val="1530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BEADEA6-DBB9-0E76-1DA3-590B47EC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</p:spPr>
        <p:txBody>
          <a:bodyPr/>
          <a:lstStyle/>
          <a:p>
            <a:r>
              <a:rPr lang="en-US" dirty="0"/>
              <a:t>MTPs- the blood bank perspective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63D01E-B540-DA8E-032B-8188D33A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49" y="1369219"/>
            <a:ext cx="8197702" cy="3263504"/>
          </a:xfrm>
        </p:spPr>
        <p:txBody>
          <a:bodyPr/>
          <a:lstStyle/>
          <a:p>
            <a:r>
              <a:rPr lang="en-US" dirty="0"/>
              <a:t>Why we appreciate the MTP?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streamlines the process when every minute 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usually avoids numerous calls from different providers requesting products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More calls = longer time to get blood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know what you want and need vs guessing or having to suggest perhaps it’s time for plasma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FF2FF-991A-7EC1-D5E9-0D958FBB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78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0B61-A47F-261C-F02F-4BF126C8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MTPS – blood bank perspective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A8503E-2B3C-9006-718E-23275D2172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232" y="1369219"/>
          <a:ext cx="8205619" cy="360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89517-6CC6-1822-7DE9-D32A9473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7621F-41E6-4092-A0AB-B7ECA69FC8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B5896-7B8E-5837-0020-678CE9762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5296" y="1369219"/>
            <a:ext cx="1103472" cy="1475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71138-1434-D7C5-12A1-86A01691D6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5660" y="3000971"/>
            <a:ext cx="882744" cy="1362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3B4D6C-BBBC-0ADE-272A-26C7769A6A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368" y="4364366"/>
            <a:ext cx="355106" cy="8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3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AF3A-6743-AD36-981B-6A67DE7D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MTPs- blood bank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4411-57A0-B48B-D868-B9F35EA25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149" y="1369219"/>
            <a:ext cx="4041701" cy="32635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It’s not always perfect!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Practice and simulations are needed especially in areas with low volume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Practice makes perfect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Consider involving blood bank in your simulations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Important/Imperative that blood bank is involved in discussions about the MTP and changes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There are often things blood bank must do or regulations to abide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But when it works, it works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DAC77-780E-AF00-980B-0F59654C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289FF1D-7BBD-D60A-CACC-E6F89200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855" y="1637732"/>
            <a:ext cx="2228804" cy="28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19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8C325E-93ED-3AC1-1F50-A3933FD5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9" y="173561"/>
            <a:ext cx="8197702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MTPs and products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FA3A0E-A85F-1671-92DD-CEB33BBEE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149" y="1369219"/>
            <a:ext cx="4041701" cy="32635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hospital must tailor their MTP coolers/packs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PROPPR Trial: 1:1:1 vs 1:1:2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Number of RBCs, FFP, platelet in a cooler will vary depending on hospital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en-US" dirty="0"/>
              <a:t>Don’t expect it to be the same from place to place</a:t>
            </a:r>
          </a:p>
          <a:p>
            <a:pPr lvl="1" indent="0">
              <a:buNone/>
            </a:pPr>
            <a:endParaRPr lang="en-US" sz="2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1E6B2-5581-6941-9459-7B2D7168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121" y="1560076"/>
            <a:ext cx="3434988" cy="202334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00E8F-11F7-42A4-2627-0BCF4224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474081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17621F-41E6-4092-A0AB-B7ECA69FC892}" type="slidenum">
              <a:rPr lang="en-US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67353"/>
      </p:ext>
    </p:extLst>
  </p:cSld>
  <p:clrMapOvr>
    <a:masterClrMapping/>
  </p:clrMapOvr>
</p:sld>
</file>

<file path=ppt/theme/theme1.xml><?xml version="1.0" encoding="utf-8"?>
<a:theme xmlns:a="http://schemas.openxmlformats.org/drawingml/2006/main" name="Versiti2022PP">
  <a:themeElements>
    <a:clrScheme name="Versiti2019">
      <a:dk1>
        <a:srgbClr val="787878"/>
      </a:dk1>
      <a:lt1>
        <a:srgbClr val="FFFFFF"/>
      </a:lt1>
      <a:dk2>
        <a:srgbClr val="3C3C3C"/>
      </a:dk2>
      <a:lt2>
        <a:srgbClr val="FFFFFF"/>
      </a:lt2>
      <a:accent1>
        <a:srgbClr val="C91F40"/>
      </a:accent1>
      <a:accent2>
        <a:srgbClr val="787878"/>
      </a:accent2>
      <a:accent3>
        <a:srgbClr val="92D050"/>
      </a:accent3>
      <a:accent4>
        <a:srgbClr val="F37021"/>
      </a:accent4>
      <a:accent5>
        <a:srgbClr val="CB007C"/>
      </a:accent5>
      <a:accent6>
        <a:srgbClr val="F4C400"/>
      </a:accent6>
      <a:hlink>
        <a:srgbClr val="C91F40"/>
      </a:hlink>
      <a:folHlink>
        <a:srgbClr val="CB00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ersiti2022Template.potx" id="{4D28FBD5-A19E-4EA1-9E84-2FDCDF985A8C}" vid="{2DA05515-F88C-4808-BD40-97F58D187220}"/>
    </a:ext>
  </a:extLst>
</a:theme>
</file>

<file path=ppt/theme/theme2.xml><?xml version="1.0" encoding="utf-8"?>
<a:theme xmlns:a="http://schemas.openxmlformats.org/drawingml/2006/main" name="Versiti">
  <a:themeElements>
    <a:clrScheme name="Versiti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C91F40"/>
      </a:accent1>
      <a:accent2>
        <a:srgbClr val="F4C400"/>
      </a:accent2>
      <a:accent3>
        <a:srgbClr val="CB007C"/>
      </a:accent3>
      <a:accent4>
        <a:srgbClr val="3DAF2C"/>
      </a:accent4>
      <a:accent5>
        <a:srgbClr val="00AEEF"/>
      </a:accent5>
      <a:accent6>
        <a:srgbClr val="7F7F7F"/>
      </a:accent6>
      <a:hlink>
        <a:srgbClr val="C91F40"/>
      </a:hlink>
      <a:folHlink>
        <a:srgbClr val="C91F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EC356F9-D124-454B-8E1B-A8E6579BA4C1}" vid="{481522E9-2D0D-48CF-B876-23AC83711EA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epartmental Template" ma:contentTypeID="0x010100E697C3C5D01F1A40867B55BC5F375663030082854E69F8D1C843AA647ACF2A212A38" ma:contentTypeVersion="7" ma:contentTypeDescription="Create a new document." ma:contentTypeScope="" ma:versionID="988a27489a551d59d2299fd0a04dc11c">
  <xsd:schema xmlns:xsd="http://www.w3.org/2001/XMLSchema" xmlns:xs="http://www.w3.org/2001/XMLSchema" xmlns:p="http://schemas.microsoft.com/office/2006/metadata/properties" xmlns:ns2="f3f9e816-5717-4e42-98f5-cf09d94b9ae5" xmlns:ns3="876b8289-0042-4aa2-ab08-3fb8f325bda9" targetNamespace="http://schemas.microsoft.com/office/2006/metadata/properties" ma:root="true" ma:fieldsID="d308a29cb292e0fe3ddf8df53b5135d1" ns2:_="" ns3:_="">
    <xsd:import namespace="f3f9e816-5717-4e42-98f5-cf09d94b9ae5"/>
    <xsd:import namespace="876b8289-0042-4aa2-ab08-3fb8f325bda9"/>
    <xsd:element name="properties">
      <xsd:complexType>
        <xsd:sequence>
          <xsd:element name="documentManagement">
            <xsd:complexType>
              <xsd:all>
                <xsd:element ref="ns2:f1894de8ec584675b8df11e102159e84" minOccurs="0"/>
                <xsd:element ref="ns2:o1ea69cbd1c24c92b818bbb66ed98677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e816-5717-4e42-98f5-cf09d94b9ae5" elementFormDefault="qualified">
    <xsd:import namespace="http://schemas.microsoft.com/office/2006/documentManagement/types"/>
    <xsd:import namespace="http://schemas.microsoft.com/office/infopath/2007/PartnerControls"/>
    <xsd:element name="f1894de8ec584675b8df11e102159e84" ma:index="8" nillable="true" ma:taxonomy="true" ma:internalName="f1894de8ec584675b8df11e102159e84" ma:taxonomyFieldName="VersitiState" ma:displayName="State" ma:default="3;#IL|b6927ede-0d29-4839-86a6-d05ee4302ccc;#2;#IN|23fb16c8-dca4-45ee-84e3-6c14cdf71bed;#4;#MI|08a17320-b1c8-4b9f-84ff-01402902e79b;#1;#WI|985ac20c-0adf-4dc4-9263-a820c2f9b41e;#7;#OH|60b190d6-7bb5-4452-bdb3-3f7137d3c28b" ma:fieldId="{f1894de8-ec58-4675-b8df-11e102159e84}" ma:taxonomyMulti="true" ma:sspId="49a4a951-07b2-4c43-bf0f-85abc37a7b4b" ma:termSetId="7761febf-8485-4dce-b956-477f6d0c8c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1ea69cbd1c24c92b818bbb66ed98677" ma:index="10" nillable="true" ma:taxonomy="true" ma:internalName="o1ea69cbd1c24c92b818bbb66ed98677" ma:taxonomyFieldName="VersitiDepartment" ma:displayName="Department" ma:readOnly="false" ma:default="-1;#Corporate Marketing|1614fde2-b95d-4906-a5d4-6cd2ddb8a0e6" ma:fieldId="{81ea69cb-d1c2-4c92-b818-bbb66ed98677}" ma:sspId="49a4a951-07b2-4c43-bf0f-85abc37a7b4b" ma:termSetId="99c6381c-6c88-4632-9898-57b9bdc48b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b8289-0042-4aa2-ab08-3fb8f325b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1894de8ec584675b8df11e102159e84 xmlns="f3f9e816-5717-4e42-98f5-cf09d94b9a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IL</TermName>
          <TermId xmlns="http://schemas.microsoft.com/office/infopath/2007/PartnerControls">b6927ede-0d29-4839-86a6-d05ee4302ccc</TermId>
        </TermInfo>
        <TermInfo xmlns="http://schemas.microsoft.com/office/infopath/2007/PartnerControls">
          <TermName xmlns="http://schemas.microsoft.com/office/infopath/2007/PartnerControls">IN</TermName>
          <TermId xmlns="http://schemas.microsoft.com/office/infopath/2007/PartnerControls">23fb16c8-dca4-45ee-84e3-6c14cdf71bed</TermId>
        </TermInfo>
        <TermInfo xmlns="http://schemas.microsoft.com/office/infopath/2007/PartnerControls">
          <TermName xmlns="http://schemas.microsoft.com/office/infopath/2007/PartnerControls">MI</TermName>
          <TermId xmlns="http://schemas.microsoft.com/office/infopath/2007/PartnerControls">08a17320-b1c8-4b9f-84ff-01402902e79b</TermId>
        </TermInfo>
        <TermInfo xmlns="http://schemas.microsoft.com/office/infopath/2007/PartnerControls">
          <TermName xmlns="http://schemas.microsoft.com/office/infopath/2007/PartnerControls">WI</TermName>
          <TermId xmlns="http://schemas.microsoft.com/office/infopath/2007/PartnerControls">985ac20c-0adf-4dc4-9263-a820c2f9b41e</TermId>
        </TermInfo>
        <TermInfo xmlns="http://schemas.microsoft.com/office/infopath/2007/PartnerControls">
          <TermName xmlns="http://schemas.microsoft.com/office/infopath/2007/PartnerControls">OH</TermName>
          <TermId xmlns="http://schemas.microsoft.com/office/infopath/2007/PartnerControls">60b190d6-7bb5-4452-bdb3-3f7137d3c28b</TermId>
        </TermInfo>
      </Terms>
    </f1894de8ec584675b8df11e102159e84>
    <o1ea69cbd1c24c92b818bbb66ed98677 xmlns="f3f9e816-5717-4e42-98f5-cf09d94b9a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Marketing</TermName>
          <TermId xmlns="http://schemas.microsoft.com/office/infopath/2007/PartnerControls">1614fde2-b95d-4906-a5d4-6cd2ddb8a0e6</TermId>
        </TermInfo>
      </Terms>
    </o1ea69cbd1c24c92b818bbb66ed98677>
  </documentManagement>
</p:properties>
</file>

<file path=customXml/itemProps1.xml><?xml version="1.0" encoding="utf-8"?>
<ds:datastoreItem xmlns:ds="http://schemas.openxmlformats.org/officeDocument/2006/customXml" ds:itemID="{FB2E6212-8438-4DD1-9AE1-5DF2FE584E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D3046F-DA3A-4AD5-8B9C-69B9B0953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f9e816-5717-4e42-98f5-cf09d94b9ae5"/>
    <ds:schemaRef ds:uri="876b8289-0042-4aa2-ab08-3fb8f325bd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F4C919-F38B-4249-82B9-9B10919EE61D}">
  <ds:schemaRefs>
    <ds:schemaRef ds:uri="f3f9e816-5717-4e42-98f5-cf09d94b9ae5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876b8289-0042-4aa2-ab08-3fb8f325bda9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Versiti PowerPoint Template 2022</Template>
  <TotalTime>173</TotalTime>
  <Words>1811</Words>
  <Application>Microsoft Office PowerPoint</Application>
  <PresentationFormat>On-screen Show (16:9)</PresentationFormat>
  <Paragraphs>276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Calibri Light</vt:lpstr>
      <vt:lpstr>Wingdings</vt:lpstr>
      <vt:lpstr>Versiti2022PP</vt:lpstr>
      <vt:lpstr>Versiti</vt:lpstr>
      <vt:lpstr>Saving Patients, Saving Blood</vt:lpstr>
      <vt:lpstr>PowerPoint Presentation</vt:lpstr>
      <vt:lpstr>Objectives</vt:lpstr>
      <vt:lpstr>MTPs from the blood bank perspective</vt:lpstr>
      <vt:lpstr>MTPs</vt:lpstr>
      <vt:lpstr>MTPs- the blood bank perspective</vt:lpstr>
      <vt:lpstr>MTPS – blood bank perspective</vt:lpstr>
      <vt:lpstr>MTPs- blood bank perspective</vt:lpstr>
      <vt:lpstr>MTPs and products</vt:lpstr>
      <vt:lpstr>MTPs and products</vt:lpstr>
      <vt:lpstr>“Paradigm Shift”</vt:lpstr>
      <vt:lpstr>Why the shift?</vt:lpstr>
      <vt:lpstr>Why is this happening?</vt:lpstr>
      <vt:lpstr>Benefits of using O positive RBCs</vt:lpstr>
      <vt:lpstr>What other blood products are available?</vt:lpstr>
      <vt:lpstr>Low titer O whole Blood (LTOWB)</vt:lpstr>
      <vt:lpstr>Future products for trauma </vt:lpstr>
      <vt:lpstr>Let’s talk about blood donation….</vt:lpstr>
      <vt:lpstr>Ripped from the headlines</vt:lpstr>
      <vt:lpstr>Importance of blood donation</vt:lpstr>
      <vt:lpstr>Frequency of Blood Types</vt:lpstr>
      <vt:lpstr>What can be done?</vt:lpstr>
      <vt:lpstr>Importance of communication</vt:lpstr>
      <vt:lpstr>Versiti by the Numbers: </vt:lpstr>
      <vt:lpstr>Community Disaster – blood bank perspective </vt:lpstr>
      <vt:lpstr>Thanks for your time and attention!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Patients, Saving Blood</dc:title>
  <dc:creator>Angela Treml</dc:creator>
  <cp:lastModifiedBy>Tom Thrash</cp:lastModifiedBy>
  <cp:revision>2</cp:revision>
  <dcterms:created xsi:type="dcterms:W3CDTF">2022-10-13T01:55:49Z</dcterms:created>
  <dcterms:modified xsi:type="dcterms:W3CDTF">2022-10-13T18:17:05Z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0x010100E697C3C5D01F1A40867B55BC5F375663030082854E69F8D1C843AA647ACF2A212A38</vt:lpwstr>
  </property>
  <property fmtid="{D5CDD505-2E9C-101B-9397-08002B2CF9AE}" pid="3" name="VersitiDepartment">
    <vt:lpwstr>5;#Corporate Marketing|1614fde2-b95d-4906-a5d4-6cd2ddb8a0e6</vt:lpwstr>
  </property>
  <property fmtid="{D5CDD505-2E9C-101B-9397-08002B2CF9AE}" pid="4" name="VersitiState">
    <vt:lpwstr>3;#IL|b6927ede-0d29-4839-86a6-d05ee4302ccc;#2;#IN|23fb16c8-dca4-45ee-84e3-6c14cdf71bed;#4;#MI|08a17320-b1c8-4b9f-84ff-01402902e79b;#1;#WI|985ac20c-0adf-4dc4-9263-a820c2f9b41e;#7;#OH|60b190d6-7bb5-4452-bdb3-3f7137d3c28b</vt:lpwstr>
  </property>
</Properties>
</file>