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media/image1.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1pPr>
    <a:lvl2pPr marL="0" marR="0" indent="4572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2pPr>
    <a:lvl3pPr marL="0" marR="0" indent="9144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3pPr>
    <a:lvl4pPr marL="0" marR="0" indent="13716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4pPr>
    <a:lvl5pPr marL="0" marR="0" indent="18288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5pPr>
    <a:lvl6pPr marL="0" marR="0" indent="22860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6pPr>
    <a:lvl7pPr marL="0" marR="0" indent="27432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7pPr>
    <a:lvl8pPr marL="0" marR="0" indent="32004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8pPr>
    <a:lvl9pPr marL="0" marR="0" indent="36576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wholeTbl>
    <a:band2H>
      <a:tcTxStyle b="def" i="def"/>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381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381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Row>
  </a:tblStyle>
  <a:tblStyle styleId="{C7B018BB-80A7-4F77-B60F-C8B233D01FF8}" styleName="">
    <a:tblBg/>
    <a:wholeTbl>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wholeTbl>
    <a:band2H>
      <a:tcTxStyle b="def" i="def"/>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25400" cap="flat">
              <a:solidFill>
                <a:srgbClr val="000000"/>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firstCol>
    <a:lastRow>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lastRow>
    <a:firstRow>
      <a:tcTxStyle b="on"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solidFill>
            <a:schemeClr val="accent1">
              <a:lumOff val="16847"/>
            </a:schemeClr>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838383"/>
              </a:solidFill>
              <a:prstDash val="solid"/>
              <a:miter lim="400000"/>
            </a:ln>
          </a:left>
          <a:right>
            <a:ln w="12700" cap="flat">
              <a:solidFill>
                <a:srgbClr val="838383"/>
              </a:solidFill>
              <a:prstDash val="solid"/>
              <a:miter lim="400000"/>
            </a:ln>
          </a:right>
          <a:top>
            <a:ln w="12700" cap="flat">
              <a:solidFill>
                <a:srgbClr val="838383"/>
              </a:solidFill>
              <a:prstDash val="solid"/>
              <a:miter lim="400000"/>
            </a:ln>
          </a:top>
          <a:bottom>
            <a:ln w="12700" cap="flat">
              <a:solidFill>
                <a:srgbClr val="838383"/>
              </a:solidFill>
              <a:prstDash val="solid"/>
              <a:miter lim="400000"/>
            </a:ln>
          </a:bottom>
          <a:insideH>
            <a:ln w="12700" cap="flat">
              <a:solidFill>
                <a:srgbClr val="838383"/>
              </a:solidFill>
              <a:prstDash val="solid"/>
              <a:miter lim="400000"/>
            </a:ln>
          </a:insideH>
          <a:insideV>
            <a:ln w="12700" cap="flat">
              <a:solidFill>
                <a:srgbClr val="838383"/>
              </a:solidFill>
              <a:prstDash val="solid"/>
              <a:miter lim="400000"/>
            </a:ln>
          </a:insideV>
        </a:tcBdr>
        <a:fill>
          <a:noFill/>
        </a:fill>
      </a:tcStyle>
    </a:wholeTbl>
    <a:band2H>
      <a:tcTxStyle b="def" i="def"/>
      <a:tcStyle>
        <a:tcBdr/>
        <a:fill>
          <a:solidFill>
            <a:srgbClr val="EDEEEE"/>
          </a:solidFill>
        </a:fill>
      </a:tcStyle>
    </a:band2H>
    <a:firstCol>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808080"/>
              </a:solidFill>
              <a:prstDash val="solid"/>
              <a:miter lim="400000"/>
            </a:ln>
          </a:right>
          <a:top>
            <a:ln w="12700" cap="flat">
              <a:solidFill>
                <a:srgbClr val="808080"/>
              </a:solidFill>
              <a:prstDash val="solid"/>
              <a:miter lim="400000"/>
            </a:ln>
          </a:top>
          <a:bottom>
            <a:ln w="12700" cap="flat">
              <a:solidFill>
                <a:srgbClr val="808080"/>
              </a:solidFill>
              <a:prstDash val="solid"/>
              <a:miter lim="400000"/>
            </a:ln>
          </a:bottom>
          <a:insideH>
            <a:ln w="12700" cap="flat">
              <a:solidFill>
                <a:srgbClr val="808080"/>
              </a:solidFill>
              <a:prstDash val="solid"/>
              <a:miter lim="400000"/>
            </a:ln>
          </a:insideH>
          <a:insideV>
            <a:ln w="12700" cap="flat">
              <a:solidFill>
                <a:srgbClr val="808080"/>
              </a:solidFill>
              <a:prstDash val="solid"/>
              <a:miter lim="400000"/>
            </a:ln>
          </a:insideV>
        </a:tcBdr>
        <a:fill>
          <a:solidFill>
            <a:srgbClr val="88FA4F"/>
          </a:solidFill>
        </a:fill>
      </a:tcStyle>
    </a:firstCol>
    <a:lastRow>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chemeClr val="accent3"/>
              </a:solidFill>
              <a:prstDash val="solid"/>
              <a:miter lim="400000"/>
            </a:ln>
          </a:top>
          <a:bottom>
            <a:ln w="12700" cap="flat">
              <a:solidFill>
                <a:srgbClr val="4D4D4D"/>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4D4D4D"/>
              </a:solidFill>
              <a:prstDash val="solid"/>
              <a:miter lim="400000"/>
            </a:ln>
          </a:right>
          <a:top>
            <a:ln w="12700" cap="flat">
              <a:solidFill>
                <a:srgbClr val="4D4D4D"/>
              </a:solidFill>
              <a:prstDash val="solid"/>
              <a:miter lim="400000"/>
            </a:ln>
          </a:top>
          <a:bottom>
            <a:ln w="12700" cap="flat">
              <a:solidFill>
                <a:srgbClr val="4D4D4D"/>
              </a:solidFill>
              <a:prstDash val="solid"/>
              <a:miter lim="400000"/>
            </a:ln>
          </a:bottom>
          <a:insideH>
            <a:ln w="12700" cap="flat">
              <a:solidFill>
                <a:srgbClr val="4D4D4D"/>
              </a:solidFill>
              <a:prstDash val="solid"/>
              <a:miter lim="400000"/>
            </a:ln>
          </a:insideH>
          <a:insideV>
            <a:ln w="12700" cap="flat">
              <a:solidFill>
                <a:srgbClr val="4D4D4D"/>
              </a:solidFill>
              <a:prstDash val="solid"/>
              <a:miter lim="400000"/>
            </a:ln>
          </a:insideV>
        </a:tcBdr>
        <a:fill>
          <a:solidFill>
            <a:srgbClr val="60D937"/>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wholeTbl>
    <a:band2H>
      <a:tcTxStyle b="def" i="def"/>
      <a:tcStyle>
        <a:tcBdr/>
        <a:fill>
          <a:solidFill>
            <a:schemeClr val="accent4">
              <a:hueOff val="348544"/>
              <a:lumOff val="7139"/>
            </a:schemeClr>
          </a:solidFill>
        </a:fill>
      </a:tcStyle>
    </a:band2H>
    <a:firstCol>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8BB00"/>
          </a:solidFill>
        </a:fill>
      </a:tcStyle>
    </a:firstCol>
    <a:la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38100" cap="flat">
              <a:solidFill>
                <a:srgbClr val="F8BA00"/>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lastRow>
    <a:fir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F940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464646"/>
              </a:solidFill>
              <a:prstDash val="solid"/>
              <a:miter lim="400000"/>
            </a:ln>
          </a:left>
          <a:right>
            <a:ln w="12700" cap="flat">
              <a:solidFill>
                <a:srgbClr val="464646"/>
              </a:solidFill>
              <a:prstDash val="solid"/>
              <a:miter lim="400000"/>
            </a:ln>
          </a:right>
          <a:top>
            <a:ln w="12700" cap="flat">
              <a:solidFill>
                <a:srgbClr val="464646"/>
              </a:solidFill>
              <a:prstDash val="solid"/>
              <a:miter lim="400000"/>
            </a:ln>
          </a:top>
          <a:bottom>
            <a:ln w="12700" cap="flat">
              <a:solidFill>
                <a:srgbClr val="464646"/>
              </a:solidFill>
              <a:prstDash val="solid"/>
              <a:miter lim="400000"/>
            </a:ln>
          </a:bottom>
          <a:insideH>
            <a:ln w="12700" cap="flat">
              <a:solidFill>
                <a:srgbClr val="464646"/>
              </a:solidFill>
              <a:prstDash val="solid"/>
              <a:miter lim="400000"/>
            </a:ln>
          </a:insideH>
          <a:insideV>
            <a:ln w="12700" cap="flat">
              <a:solidFill>
                <a:srgbClr val="464646"/>
              </a:solidFill>
              <a:prstDash val="solid"/>
              <a:miter lim="400000"/>
            </a:ln>
          </a:insideV>
        </a:tcBdr>
        <a:fill>
          <a:noFill/>
        </a:fill>
      </a:tcStyle>
    </a:wholeTbl>
    <a:band2H>
      <a:tcTxStyle b="def" i="def"/>
      <a:tcStyle>
        <a:tcBdr/>
        <a:fill>
          <a:solidFill>
            <a:srgbClr val="D4D5D5"/>
          </a:solidFill>
        </a:fill>
      </a:tcStyle>
    </a:band2H>
    <a:firstCol>
      <a:tcTxStyle b="on" i="off">
        <a:fontRef idx="minor">
          <a:srgbClr val="FFFFFF"/>
        </a:fontRef>
        <a:srgbClr val="FFFFFF"/>
      </a:tcTxStyle>
      <a:tcStyle>
        <a:tcBdr>
          <a:left>
            <a:ln w="12700" cap="flat">
              <a:solidFill>
                <a:srgbClr val="5E5E5E"/>
              </a:solidFill>
              <a:prstDash val="solid"/>
              <a:miter lim="400000"/>
            </a:ln>
          </a:left>
          <a:right>
            <a:ln w="12700" cap="flat">
              <a:solidFill>
                <a:srgbClr val="A6AAA9"/>
              </a:solidFill>
              <a:prstDash val="solid"/>
              <a:miter lim="400000"/>
            </a:ln>
          </a:right>
          <a:top>
            <a:ln w="12700" cap="flat">
              <a:solidFill>
                <a:srgbClr val="C3C3C3"/>
              </a:solidFill>
              <a:prstDash val="solid"/>
              <a:miter lim="400000"/>
            </a:ln>
          </a:top>
          <a:bottom>
            <a:ln w="12700" cap="flat">
              <a:solidFill>
                <a:srgbClr val="C3C3C3"/>
              </a:solidFill>
              <a:prstDash val="solid"/>
              <a:miter lim="400000"/>
            </a:ln>
          </a:bottom>
          <a:insideH>
            <a:ln w="12700" cap="flat">
              <a:solidFill>
                <a:srgbClr val="C3C3C3"/>
              </a:solidFill>
              <a:prstDash val="solid"/>
              <a:miter lim="400000"/>
            </a:ln>
          </a:insideH>
          <a:insideV>
            <a:ln w="12700" cap="flat">
              <a:solidFill>
                <a:srgbClr val="C3C3C3"/>
              </a:solidFill>
              <a:prstDash val="solid"/>
              <a:miter lim="400000"/>
            </a:ln>
          </a:insideV>
        </a:tcBdr>
        <a:fill>
          <a:solidFill>
            <a:srgbClr val="CB2A7B"/>
          </a:solidFill>
        </a:fill>
      </a:tcStyle>
    </a:firstCol>
    <a:lastRow>
      <a:tcTxStyle b="on" i="off">
        <a:fontRef idx="minor">
          <a:srgbClr val="000000"/>
        </a:fontRef>
        <a:srgbClr val="000000"/>
      </a:tcTxStyle>
      <a:tcStyle>
        <a:tcBdr>
          <a:left>
            <a:ln w="12700" cap="flat">
              <a:solidFill>
                <a:srgbClr val="5E5E5E"/>
              </a:solidFill>
              <a:prstDash val="solid"/>
              <a:miter lim="400000"/>
            </a:ln>
          </a:left>
          <a:right>
            <a:ln w="12700" cap="flat">
              <a:solidFill>
                <a:srgbClr val="5E5E5E"/>
              </a:solidFill>
              <a:prstDash val="solid"/>
              <a:miter lim="400000"/>
            </a:ln>
          </a:right>
          <a:top>
            <a:ln w="38100" cap="flat">
              <a:solidFill>
                <a:srgbClr val="CB297B"/>
              </a:solidFill>
              <a:prstDash val="solid"/>
              <a:miter lim="400000"/>
            </a:ln>
          </a:top>
          <a:bottom>
            <a:ln w="12700" cap="flat">
              <a:solidFill>
                <a:srgbClr val="5E5E5E"/>
              </a:solidFill>
              <a:prstDash val="solid"/>
              <a:miter lim="400000"/>
            </a:ln>
          </a:bottom>
          <a:insideH>
            <a:ln w="12700" cap="flat">
              <a:solidFill>
                <a:srgbClr val="5E5E5E"/>
              </a:solidFill>
              <a:prstDash val="solid"/>
              <a:miter lim="400000"/>
            </a:ln>
          </a:insideH>
          <a:insideV>
            <a:ln w="12700" cap="flat">
              <a:solidFill>
                <a:srgbClr val="5E5E5E"/>
              </a:solidFill>
              <a:prstDash val="solid"/>
              <a:miter lim="400000"/>
            </a:ln>
          </a:insideV>
        </a:tcBdr>
        <a:fill>
          <a:solidFill>
            <a:srgbClr val="FFFFFF"/>
          </a:solidFill>
        </a:fill>
      </a:tcStyle>
    </a:lastRow>
    <a:firstRow>
      <a:tcTxStyle b="on" i="off">
        <a:fontRef idx="minor">
          <a:srgbClr val="FFFFFF"/>
        </a:fontRef>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5E5E5E"/>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991A5F"/>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wholeTbl>
    <a:band2H>
      <a:tcTxStyle b="def" i="def"/>
      <a:tcStyle>
        <a:tcBdr/>
        <a:fill>
          <a:solidFill>
            <a:srgbClr val="EDEEEE"/>
          </a:solidFill>
        </a:fill>
      </a:tcStyle>
    </a:band2H>
    <a:firstCol>
      <a:tcTxStyle b="on" i="off">
        <a:fontRef idx="minor">
          <a:srgbClr val="000000"/>
        </a:fontRef>
        <a:srgbClr val="000000"/>
      </a:tcTxStyle>
      <a:tcStyle>
        <a:tcBdr>
          <a:left>
            <a:ln w="12700" cap="flat">
              <a:solidFill>
                <a:srgbClr val="6C6C6C"/>
              </a:solidFill>
              <a:prstDash val="solid"/>
              <a:miter lim="400000"/>
            </a:ln>
          </a:left>
          <a:right>
            <a:ln w="254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6C6C6C"/>
              </a:solidFill>
              <a:prstDash val="solid"/>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6C6C6C"/>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D6DCE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31" name="Shape 31"/>
          <p:cNvSpPr/>
          <p:nvPr>
            <p:ph type="sldImg"/>
          </p:nvPr>
        </p:nvSpPr>
        <p:spPr>
          <a:xfrm>
            <a:off x="1143000" y="685800"/>
            <a:ext cx="4572000" cy="3429000"/>
          </a:xfrm>
          <a:prstGeom prst="rect">
            <a:avLst/>
          </a:prstGeom>
        </p:spPr>
        <p:txBody>
          <a:bodyPr/>
          <a:lstStyle/>
          <a:p>
            <a:pPr/>
          </a:p>
        </p:txBody>
      </p:sp>
      <p:sp>
        <p:nvSpPr>
          <p:cNvPr id="32" name="Shape 32"/>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le">
    <p:spTree>
      <p:nvGrpSpPr>
        <p:cNvPr id="1" name=""/>
        <p:cNvGrpSpPr/>
        <p:nvPr/>
      </p:nvGrpSpPr>
      <p:grpSpPr>
        <a:xfrm>
          <a:off x="0" y="0"/>
          <a:ext cx="0" cy="0"/>
          <a:chOff x="0" y="0"/>
          <a:chExt cx="0" cy="0"/>
        </a:xfrm>
      </p:grpSpPr>
      <p:sp>
        <p:nvSpPr>
          <p:cNvPr id="1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Main copy">
    <p:bg>
      <p:bgPr>
        <a:solidFill>
          <a:srgbClr val="F5F5F5"/>
        </a:solidFill>
      </p:bgPr>
    </p:bg>
    <p:spTree>
      <p:nvGrpSpPr>
        <p:cNvPr id="1" name=""/>
        <p:cNvGrpSpPr/>
        <p:nvPr/>
      </p:nvGrpSpPr>
      <p:grpSpPr>
        <a:xfrm>
          <a:off x="0" y="0"/>
          <a:ext cx="0" cy="0"/>
          <a:chOff x="0" y="0"/>
          <a:chExt cx="0" cy="0"/>
        </a:xfrm>
      </p:grpSpPr>
      <p:sp>
        <p:nvSpPr>
          <p:cNvPr id="1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Main copy 2">
    <p:bg>
      <p:bgPr>
        <a:solidFill>
          <a:srgbClr val="1A1A1A"/>
        </a:solidFill>
      </p:bgPr>
    </p:bg>
    <p:spTree>
      <p:nvGrpSpPr>
        <p:cNvPr id="1" name=""/>
        <p:cNvGrpSpPr/>
        <p:nvPr/>
      </p:nvGrpSpPr>
      <p:grpSpPr>
        <a:xfrm>
          <a:off x="0" y="0"/>
          <a:ext cx="0" cy="0"/>
          <a:chOff x="0" y="0"/>
          <a:chExt cx="0" cy="0"/>
        </a:xfrm>
      </p:grpSpPr>
      <p:sp>
        <p:nvSpPr>
          <p:cNvPr id="2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6A13"/>
        </a:solidFill>
      </p:bgPr>
    </p:bg>
    <p:spTree>
      <p:nvGrpSpPr>
        <p:cNvPr id="1" name=""/>
        <p:cNvGrpSpPr/>
        <p:nvPr/>
      </p:nvGrpSpPr>
      <p:grpSpPr>
        <a:xfrm>
          <a:off x="0" y="0"/>
          <a:ext cx="0" cy="0"/>
          <a:chOff x="0" y="0"/>
          <a:chExt cx="0" cy="0"/>
        </a:xfrm>
      </p:grpSpPr>
      <p:sp>
        <p:nvSpPr>
          <p:cNvPr id="2" name="Presentation Title"/>
          <p:cNvSpPr txBox="1"/>
          <p:nvPr>
            <p:ph type="title" hasCustomPrompt="1"/>
          </p:nvPr>
        </p:nvSpPr>
        <p:spPr>
          <a:xfrm>
            <a:off x="1206496" y="2574991"/>
            <a:ext cx="21971004" cy="46482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b">
            <a:normAutofit fontScale="100000" lnSpcReduction="0"/>
          </a:bodyPr>
          <a:lstStyle/>
          <a:p>
            <a:pPr/>
            <a:r>
              <a:t>Presentation Title</a:t>
            </a:r>
          </a:p>
        </p:txBody>
      </p:sp>
      <p:sp>
        <p:nvSpPr>
          <p:cNvPr id="3" name="Body Level One…"/>
          <p:cNvSpPr txBox="1"/>
          <p:nvPr>
            <p:ph type="body" idx="1" hasCustomPrompt="1"/>
          </p:nvPr>
        </p:nvSpPr>
        <p:spPr>
          <a:xfrm>
            <a:off x="1201342" y="7223190"/>
            <a:ext cx="21971001" cy="19050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a:r>
              <a:t>Presentation Subtitle</a:t>
            </a:r>
          </a:p>
          <a:p>
            <a:pPr lvl="1"/>
            <a:r>
              <a:t/>
            </a:r>
          </a:p>
          <a:p>
            <a:pPr lvl="2"/>
            <a:r>
              <a:t/>
            </a:r>
          </a:p>
          <a:p>
            <a:pPr lvl="3"/>
            <a:r>
              <a:t/>
            </a:r>
          </a:p>
          <a:p>
            <a:pPr lvl="4"/>
            <a:r>
              <a:t/>
            </a:r>
          </a:p>
        </p:txBody>
      </p:sp>
      <p:sp>
        <p:nvSpPr>
          <p:cNvPr id="4" name="Slide Number"/>
          <p:cNvSpPr txBox="1"/>
          <p:nvPr>
            <p:ph type="sldNum" sz="quarter" idx="2"/>
          </p:nvPr>
        </p:nvSpPr>
        <p:spPr>
          <a:xfrm>
            <a:off x="12001499" y="13080999"/>
            <a:ext cx="368505" cy="374600"/>
          </a:xfrm>
          <a:prstGeom prst="rect">
            <a:avLst/>
          </a:prstGeom>
          <a:ln w="12700">
            <a:miter lim="400000"/>
          </a:ln>
        </p:spPr>
        <p:txBody>
          <a:bodyPr wrap="none" lIns="50800" tIns="50800" rIns="50800" bIns="50800" anchor="b">
            <a:spAutoFit/>
          </a:bodyPr>
          <a:lstStyle>
            <a:lvl1pPr algn="ctr" defTabSz="584200">
              <a:lnSpc>
                <a:spcPct val="100000"/>
              </a:lnSpc>
              <a:spcBef>
                <a:spcPts val="0"/>
              </a:spcBef>
              <a:defRPr sz="1800"/>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transition xmlns:p14="http://schemas.microsoft.com/office/powerpoint/2010/main" spd="med" advClick="1"/>
  <p:txStyles>
    <p:titleStyle>
      <a:lvl1pPr marL="0" marR="0" indent="0" algn="r" defTabSz="2438338" latinLnBrk="0">
        <a:lnSpc>
          <a:spcPct val="80000"/>
        </a:lnSpc>
        <a:spcBef>
          <a:spcPts val="0"/>
        </a:spcBef>
        <a:spcAft>
          <a:spcPts val="0"/>
        </a:spcAft>
        <a:buClrTx/>
        <a:buSzTx/>
        <a:buFontTx/>
        <a:buNone/>
        <a:tabLst/>
        <a:defRPr b="0" baseline="0" cap="none" i="0" spc="-232" strike="noStrike" sz="11600" u="none">
          <a:solidFill>
            <a:srgbClr val="FFFFFF"/>
          </a:solidFill>
          <a:uFillTx/>
          <a:latin typeface="DIN Alternate Bold"/>
          <a:ea typeface="DIN Alternate Bold"/>
          <a:cs typeface="DIN Alternate Bold"/>
          <a:sym typeface="DIN Alternate Bold"/>
        </a:defRPr>
      </a:lvl1pPr>
      <a:lvl2pPr marL="0" marR="0" indent="457200" algn="r" defTabSz="2438338" latinLnBrk="0">
        <a:lnSpc>
          <a:spcPct val="80000"/>
        </a:lnSpc>
        <a:spcBef>
          <a:spcPts val="0"/>
        </a:spcBef>
        <a:spcAft>
          <a:spcPts val="0"/>
        </a:spcAft>
        <a:buClrTx/>
        <a:buSzTx/>
        <a:buFontTx/>
        <a:buNone/>
        <a:tabLst/>
        <a:defRPr b="0" baseline="0" cap="none" i="0" spc="-232" strike="noStrike" sz="11600" u="none">
          <a:solidFill>
            <a:srgbClr val="FFFFFF"/>
          </a:solidFill>
          <a:uFillTx/>
          <a:latin typeface="DIN Alternate Bold"/>
          <a:ea typeface="DIN Alternate Bold"/>
          <a:cs typeface="DIN Alternate Bold"/>
          <a:sym typeface="DIN Alternate Bold"/>
        </a:defRPr>
      </a:lvl2pPr>
      <a:lvl3pPr marL="0" marR="0" indent="914400" algn="r" defTabSz="2438338" latinLnBrk="0">
        <a:lnSpc>
          <a:spcPct val="80000"/>
        </a:lnSpc>
        <a:spcBef>
          <a:spcPts val="0"/>
        </a:spcBef>
        <a:spcAft>
          <a:spcPts val="0"/>
        </a:spcAft>
        <a:buClrTx/>
        <a:buSzTx/>
        <a:buFontTx/>
        <a:buNone/>
        <a:tabLst/>
        <a:defRPr b="0" baseline="0" cap="none" i="0" spc="-232" strike="noStrike" sz="11600" u="none">
          <a:solidFill>
            <a:srgbClr val="FFFFFF"/>
          </a:solidFill>
          <a:uFillTx/>
          <a:latin typeface="DIN Alternate Bold"/>
          <a:ea typeface="DIN Alternate Bold"/>
          <a:cs typeface="DIN Alternate Bold"/>
          <a:sym typeface="DIN Alternate Bold"/>
        </a:defRPr>
      </a:lvl3pPr>
      <a:lvl4pPr marL="0" marR="0" indent="1371600" algn="r" defTabSz="2438338" latinLnBrk="0">
        <a:lnSpc>
          <a:spcPct val="80000"/>
        </a:lnSpc>
        <a:spcBef>
          <a:spcPts val="0"/>
        </a:spcBef>
        <a:spcAft>
          <a:spcPts val="0"/>
        </a:spcAft>
        <a:buClrTx/>
        <a:buSzTx/>
        <a:buFontTx/>
        <a:buNone/>
        <a:tabLst/>
        <a:defRPr b="0" baseline="0" cap="none" i="0" spc="-232" strike="noStrike" sz="11600" u="none">
          <a:solidFill>
            <a:srgbClr val="FFFFFF"/>
          </a:solidFill>
          <a:uFillTx/>
          <a:latin typeface="DIN Alternate Bold"/>
          <a:ea typeface="DIN Alternate Bold"/>
          <a:cs typeface="DIN Alternate Bold"/>
          <a:sym typeface="DIN Alternate Bold"/>
        </a:defRPr>
      </a:lvl4pPr>
      <a:lvl5pPr marL="0" marR="0" indent="1828800" algn="r" defTabSz="2438338" latinLnBrk="0">
        <a:lnSpc>
          <a:spcPct val="80000"/>
        </a:lnSpc>
        <a:spcBef>
          <a:spcPts val="0"/>
        </a:spcBef>
        <a:spcAft>
          <a:spcPts val="0"/>
        </a:spcAft>
        <a:buClrTx/>
        <a:buSzTx/>
        <a:buFontTx/>
        <a:buNone/>
        <a:tabLst/>
        <a:defRPr b="0" baseline="0" cap="none" i="0" spc="-232" strike="noStrike" sz="11600" u="none">
          <a:solidFill>
            <a:srgbClr val="FFFFFF"/>
          </a:solidFill>
          <a:uFillTx/>
          <a:latin typeface="DIN Alternate Bold"/>
          <a:ea typeface="DIN Alternate Bold"/>
          <a:cs typeface="DIN Alternate Bold"/>
          <a:sym typeface="DIN Alternate Bold"/>
        </a:defRPr>
      </a:lvl5pPr>
      <a:lvl6pPr marL="0" marR="0" indent="2286000" algn="r" defTabSz="2438338" latinLnBrk="0">
        <a:lnSpc>
          <a:spcPct val="80000"/>
        </a:lnSpc>
        <a:spcBef>
          <a:spcPts val="0"/>
        </a:spcBef>
        <a:spcAft>
          <a:spcPts val="0"/>
        </a:spcAft>
        <a:buClrTx/>
        <a:buSzTx/>
        <a:buFontTx/>
        <a:buNone/>
        <a:tabLst/>
        <a:defRPr b="0" baseline="0" cap="none" i="0" spc="-232" strike="noStrike" sz="11600" u="none">
          <a:solidFill>
            <a:srgbClr val="FFFFFF"/>
          </a:solidFill>
          <a:uFillTx/>
          <a:latin typeface="DIN Alternate Bold"/>
          <a:ea typeface="DIN Alternate Bold"/>
          <a:cs typeface="DIN Alternate Bold"/>
          <a:sym typeface="DIN Alternate Bold"/>
        </a:defRPr>
      </a:lvl6pPr>
      <a:lvl7pPr marL="0" marR="0" indent="2743200" algn="r" defTabSz="2438338" latinLnBrk="0">
        <a:lnSpc>
          <a:spcPct val="80000"/>
        </a:lnSpc>
        <a:spcBef>
          <a:spcPts val="0"/>
        </a:spcBef>
        <a:spcAft>
          <a:spcPts val="0"/>
        </a:spcAft>
        <a:buClrTx/>
        <a:buSzTx/>
        <a:buFontTx/>
        <a:buNone/>
        <a:tabLst/>
        <a:defRPr b="0" baseline="0" cap="none" i="0" spc="-232" strike="noStrike" sz="11600" u="none">
          <a:solidFill>
            <a:srgbClr val="FFFFFF"/>
          </a:solidFill>
          <a:uFillTx/>
          <a:latin typeface="DIN Alternate Bold"/>
          <a:ea typeface="DIN Alternate Bold"/>
          <a:cs typeface="DIN Alternate Bold"/>
          <a:sym typeface="DIN Alternate Bold"/>
        </a:defRPr>
      </a:lvl7pPr>
      <a:lvl8pPr marL="0" marR="0" indent="3200400" algn="r" defTabSz="2438338" latinLnBrk="0">
        <a:lnSpc>
          <a:spcPct val="80000"/>
        </a:lnSpc>
        <a:spcBef>
          <a:spcPts val="0"/>
        </a:spcBef>
        <a:spcAft>
          <a:spcPts val="0"/>
        </a:spcAft>
        <a:buClrTx/>
        <a:buSzTx/>
        <a:buFontTx/>
        <a:buNone/>
        <a:tabLst/>
        <a:defRPr b="0" baseline="0" cap="none" i="0" spc="-232" strike="noStrike" sz="11600" u="none">
          <a:solidFill>
            <a:srgbClr val="FFFFFF"/>
          </a:solidFill>
          <a:uFillTx/>
          <a:latin typeface="DIN Alternate Bold"/>
          <a:ea typeface="DIN Alternate Bold"/>
          <a:cs typeface="DIN Alternate Bold"/>
          <a:sym typeface="DIN Alternate Bold"/>
        </a:defRPr>
      </a:lvl8pPr>
      <a:lvl9pPr marL="0" marR="0" indent="3657600" algn="r" defTabSz="2438338" latinLnBrk="0">
        <a:lnSpc>
          <a:spcPct val="80000"/>
        </a:lnSpc>
        <a:spcBef>
          <a:spcPts val="0"/>
        </a:spcBef>
        <a:spcAft>
          <a:spcPts val="0"/>
        </a:spcAft>
        <a:buClrTx/>
        <a:buSzTx/>
        <a:buFontTx/>
        <a:buNone/>
        <a:tabLst/>
        <a:defRPr b="0" baseline="0" cap="none" i="0" spc="-232" strike="noStrike" sz="11600" u="none">
          <a:solidFill>
            <a:srgbClr val="FFFFFF"/>
          </a:solidFill>
          <a:uFillTx/>
          <a:latin typeface="DIN Alternate Bold"/>
          <a:ea typeface="DIN Alternate Bold"/>
          <a:cs typeface="DIN Alternate Bold"/>
          <a:sym typeface="DIN Alternate Bold"/>
        </a:defRPr>
      </a:lvl9pPr>
    </p:titleStyle>
    <p:bodyStyle>
      <a:lvl1pPr marL="0" marR="0" indent="0" algn="r" defTabSz="825500" latinLnBrk="0">
        <a:lnSpc>
          <a:spcPct val="100000"/>
        </a:lnSpc>
        <a:spcBef>
          <a:spcPts val="0"/>
        </a:spcBef>
        <a:spcAft>
          <a:spcPts val="0"/>
        </a:spcAft>
        <a:buClrTx/>
        <a:buSzTx/>
        <a:buFontTx/>
        <a:buNone/>
        <a:tabLst/>
        <a:defRPr b="0" baseline="0" cap="none" i="0" spc="0" strike="noStrike" sz="5500" u="none">
          <a:solidFill>
            <a:srgbClr val="FFFFFF"/>
          </a:solidFill>
          <a:uFillTx/>
          <a:latin typeface="DIN Alternate Bold"/>
          <a:ea typeface="DIN Alternate Bold"/>
          <a:cs typeface="DIN Alternate Bold"/>
          <a:sym typeface="DIN Alternate Bold"/>
        </a:defRPr>
      </a:lvl1pPr>
      <a:lvl2pPr marL="0" marR="0" indent="457200" algn="r" defTabSz="825500" latinLnBrk="0">
        <a:lnSpc>
          <a:spcPct val="100000"/>
        </a:lnSpc>
        <a:spcBef>
          <a:spcPts val="0"/>
        </a:spcBef>
        <a:spcAft>
          <a:spcPts val="0"/>
        </a:spcAft>
        <a:buClrTx/>
        <a:buSzTx/>
        <a:buFontTx/>
        <a:buNone/>
        <a:tabLst/>
        <a:defRPr b="0" baseline="0" cap="none" i="0" spc="0" strike="noStrike" sz="5500" u="none">
          <a:solidFill>
            <a:srgbClr val="FFFFFF"/>
          </a:solidFill>
          <a:uFillTx/>
          <a:latin typeface="DIN Alternate Bold"/>
          <a:ea typeface="DIN Alternate Bold"/>
          <a:cs typeface="DIN Alternate Bold"/>
          <a:sym typeface="DIN Alternate Bold"/>
        </a:defRPr>
      </a:lvl2pPr>
      <a:lvl3pPr marL="0" marR="0" indent="914400" algn="r" defTabSz="825500" latinLnBrk="0">
        <a:lnSpc>
          <a:spcPct val="100000"/>
        </a:lnSpc>
        <a:spcBef>
          <a:spcPts val="0"/>
        </a:spcBef>
        <a:spcAft>
          <a:spcPts val="0"/>
        </a:spcAft>
        <a:buClrTx/>
        <a:buSzTx/>
        <a:buFontTx/>
        <a:buNone/>
        <a:tabLst/>
        <a:defRPr b="0" baseline="0" cap="none" i="0" spc="0" strike="noStrike" sz="5500" u="none">
          <a:solidFill>
            <a:srgbClr val="FFFFFF"/>
          </a:solidFill>
          <a:uFillTx/>
          <a:latin typeface="DIN Alternate Bold"/>
          <a:ea typeface="DIN Alternate Bold"/>
          <a:cs typeface="DIN Alternate Bold"/>
          <a:sym typeface="DIN Alternate Bold"/>
        </a:defRPr>
      </a:lvl3pPr>
      <a:lvl4pPr marL="0" marR="0" indent="1371600" algn="r" defTabSz="825500" latinLnBrk="0">
        <a:lnSpc>
          <a:spcPct val="100000"/>
        </a:lnSpc>
        <a:spcBef>
          <a:spcPts val="0"/>
        </a:spcBef>
        <a:spcAft>
          <a:spcPts val="0"/>
        </a:spcAft>
        <a:buClrTx/>
        <a:buSzTx/>
        <a:buFontTx/>
        <a:buNone/>
        <a:tabLst/>
        <a:defRPr b="0" baseline="0" cap="none" i="0" spc="0" strike="noStrike" sz="5500" u="none">
          <a:solidFill>
            <a:srgbClr val="FFFFFF"/>
          </a:solidFill>
          <a:uFillTx/>
          <a:latin typeface="DIN Alternate Bold"/>
          <a:ea typeface="DIN Alternate Bold"/>
          <a:cs typeface="DIN Alternate Bold"/>
          <a:sym typeface="DIN Alternate Bold"/>
        </a:defRPr>
      </a:lvl4pPr>
      <a:lvl5pPr marL="0" marR="0" indent="1828800" algn="r" defTabSz="825500" latinLnBrk="0">
        <a:lnSpc>
          <a:spcPct val="100000"/>
        </a:lnSpc>
        <a:spcBef>
          <a:spcPts val="0"/>
        </a:spcBef>
        <a:spcAft>
          <a:spcPts val="0"/>
        </a:spcAft>
        <a:buClrTx/>
        <a:buSzTx/>
        <a:buFontTx/>
        <a:buNone/>
        <a:tabLst/>
        <a:defRPr b="0" baseline="0" cap="none" i="0" spc="0" strike="noStrike" sz="5500" u="none">
          <a:solidFill>
            <a:srgbClr val="FFFFFF"/>
          </a:solidFill>
          <a:uFillTx/>
          <a:latin typeface="DIN Alternate Bold"/>
          <a:ea typeface="DIN Alternate Bold"/>
          <a:cs typeface="DIN Alternate Bold"/>
          <a:sym typeface="DIN Alternate Bold"/>
        </a:defRPr>
      </a:lvl5pPr>
      <a:lvl6pPr marL="0" marR="0" indent="2286000" algn="r" defTabSz="825500" latinLnBrk="0">
        <a:lnSpc>
          <a:spcPct val="100000"/>
        </a:lnSpc>
        <a:spcBef>
          <a:spcPts val="0"/>
        </a:spcBef>
        <a:spcAft>
          <a:spcPts val="0"/>
        </a:spcAft>
        <a:buClrTx/>
        <a:buSzTx/>
        <a:buFontTx/>
        <a:buNone/>
        <a:tabLst/>
        <a:defRPr b="0" baseline="0" cap="none" i="0" spc="0" strike="noStrike" sz="5500" u="none">
          <a:solidFill>
            <a:srgbClr val="FFFFFF"/>
          </a:solidFill>
          <a:uFillTx/>
          <a:latin typeface="DIN Alternate Bold"/>
          <a:ea typeface="DIN Alternate Bold"/>
          <a:cs typeface="DIN Alternate Bold"/>
          <a:sym typeface="DIN Alternate Bold"/>
        </a:defRPr>
      </a:lvl6pPr>
      <a:lvl7pPr marL="0" marR="0" indent="2743200" algn="r" defTabSz="825500" latinLnBrk="0">
        <a:lnSpc>
          <a:spcPct val="100000"/>
        </a:lnSpc>
        <a:spcBef>
          <a:spcPts val="0"/>
        </a:spcBef>
        <a:spcAft>
          <a:spcPts val="0"/>
        </a:spcAft>
        <a:buClrTx/>
        <a:buSzTx/>
        <a:buFontTx/>
        <a:buNone/>
        <a:tabLst/>
        <a:defRPr b="0" baseline="0" cap="none" i="0" spc="0" strike="noStrike" sz="5500" u="none">
          <a:solidFill>
            <a:srgbClr val="FFFFFF"/>
          </a:solidFill>
          <a:uFillTx/>
          <a:latin typeface="DIN Alternate Bold"/>
          <a:ea typeface="DIN Alternate Bold"/>
          <a:cs typeface="DIN Alternate Bold"/>
          <a:sym typeface="DIN Alternate Bold"/>
        </a:defRPr>
      </a:lvl7pPr>
      <a:lvl8pPr marL="0" marR="0" indent="3200400" algn="r" defTabSz="825500" latinLnBrk="0">
        <a:lnSpc>
          <a:spcPct val="100000"/>
        </a:lnSpc>
        <a:spcBef>
          <a:spcPts val="0"/>
        </a:spcBef>
        <a:spcAft>
          <a:spcPts val="0"/>
        </a:spcAft>
        <a:buClrTx/>
        <a:buSzTx/>
        <a:buFontTx/>
        <a:buNone/>
        <a:tabLst/>
        <a:defRPr b="0" baseline="0" cap="none" i="0" spc="0" strike="noStrike" sz="5500" u="none">
          <a:solidFill>
            <a:srgbClr val="FFFFFF"/>
          </a:solidFill>
          <a:uFillTx/>
          <a:latin typeface="DIN Alternate Bold"/>
          <a:ea typeface="DIN Alternate Bold"/>
          <a:cs typeface="DIN Alternate Bold"/>
          <a:sym typeface="DIN Alternate Bold"/>
        </a:defRPr>
      </a:lvl8pPr>
      <a:lvl9pPr marL="0" marR="0" indent="3657600" algn="r" defTabSz="825500" latinLnBrk="0">
        <a:lnSpc>
          <a:spcPct val="100000"/>
        </a:lnSpc>
        <a:spcBef>
          <a:spcPts val="0"/>
        </a:spcBef>
        <a:spcAft>
          <a:spcPts val="0"/>
        </a:spcAft>
        <a:buClrTx/>
        <a:buSzTx/>
        <a:buFontTx/>
        <a:buNone/>
        <a:tabLst/>
        <a:defRPr b="0" baseline="0" cap="none" i="0" spc="0" strike="noStrike" sz="5500" u="none">
          <a:solidFill>
            <a:srgbClr val="FFFFFF"/>
          </a:solidFill>
          <a:uFillTx/>
          <a:latin typeface="DIN Alternate Bold"/>
          <a:ea typeface="DIN Alternate Bold"/>
          <a:cs typeface="DIN Alternate Bold"/>
          <a:sym typeface="DIN Alternate Bold"/>
        </a:defRPr>
      </a:lvl9pPr>
    </p:bodyStyle>
    <p:otherStyle>
      <a:lvl1pPr marL="0" marR="0" indent="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1pPr>
      <a:lvl2pPr marL="0" marR="0" indent="4572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2pPr>
      <a:lvl3pPr marL="0" marR="0" indent="9144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3pPr>
      <a:lvl4pPr marL="0" marR="0" indent="13716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4pPr>
      <a:lvl5pPr marL="0" marR="0" indent="18288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5pPr>
      <a:lvl6pPr marL="0" marR="0" indent="22860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6pPr>
      <a:lvl7pPr marL="0" marR="0" indent="27432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7pPr>
      <a:lvl8pPr marL="0" marR="0" indent="32004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8pPr>
      <a:lvl9pPr marL="0" marR="0" indent="36576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1.jpeg"/></Relationships>

</file>

<file path=ppt/slides/_rels/slide4.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1.png"/><Relationship Id="rId3" Type="http://schemas.openxmlformats.org/officeDocument/2006/relationships/image" Target="../media/image2.png"/></Relationships>

</file>

<file path=ppt/slides/_rels/slide5.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4" name="GENDER PAY GAP REPORT…"/>
          <p:cNvSpPr txBox="1"/>
          <p:nvPr/>
        </p:nvSpPr>
        <p:spPr>
          <a:xfrm>
            <a:off x="1463125" y="5507990"/>
            <a:ext cx="10348616" cy="270002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defRPr sz="7200">
                <a:solidFill>
                  <a:srgbClr val="FFFFFF"/>
                </a:solidFill>
                <a:latin typeface="DIN Alternate Bold"/>
                <a:ea typeface="DIN Alternate Bold"/>
                <a:cs typeface="DIN Alternate Bold"/>
                <a:sym typeface="DIN Alternate Bold"/>
              </a:defRPr>
            </a:pPr>
            <a:r>
              <a:t>GENDER PAY GAP REPORT</a:t>
            </a:r>
          </a:p>
          <a:p>
            <a:pPr>
              <a:defRPr sz="7200">
                <a:solidFill>
                  <a:srgbClr val="FFFFFF"/>
                </a:solidFill>
                <a:latin typeface="DIN Alternate Bold"/>
                <a:ea typeface="DIN Alternate Bold"/>
                <a:cs typeface="DIN Alternate Bold"/>
                <a:sym typeface="DIN Alternate Bold"/>
              </a:defRPr>
            </a:pPr>
            <a:r>
              <a:t>2024</a:t>
            </a:r>
          </a:p>
        </p:txBody>
      </p:sp>
      <p:grpSp>
        <p:nvGrpSpPr>
          <p:cNvPr id="37" name="Group"/>
          <p:cNvGrpSpPr/>
          <p:nvPr/>
        </p:nvGrpSpPr>
        <p:grpSpPr>
          <a:xfrm>
            <a:off x="21730838" y="11139549"/>
            <a:ext cx="4128906" cy="4128907"/>
            <a:chOff x="0" y="0"/>
            <a:chExt cx="4128905" cy="4128905"/>
          </a:xfrm>
        </p:grpSpPr>
        <p:sp>
          <p:nvSpPr>
            <p:cNvPr id="35" name="Rectangle"/>
            <p:cNvSpPr/>
            <p:nvPr/>
          </p:nvSpPr>
          <p:spPr>
            <a:xfrm rot="18900000">
              <a:off x="154148" y="1055180"/>
              <a:ext cx="3820610" cy="2018546"/>
            </a:xfrm>
            <a:prstGeom prst="rect">
              <a:avLst/>
            </a:prstGeom>
            <a:solidFill>
              <a:srgbClr val="FF6A13"/>
            </a:solidFill>
            <a:ln w="12700" cap="flat">
              <a:noFill/>
              <a:miter lim="400000"/>
            </a:ln>
            <a:effectLst/>
          </p:spPr>
          <p:txBody>
            <a:bodyPr wrap="square" lIns="50800" tIns="50800" rIns="50800" bIns="50800" numCol="1" anchor="ctr">
              <a:noAutofit/>
            </a:bodyPr>
            <a:lstStyle/>
            <a:p>
              <a:pPr algn="ctr" defTabSz="825500">
                <a:lnSpc>
                  <a:spcPct val="100000"/>
                </a:lnSpc>
                <a:spcBef>
                  <a:spcPts val="0"/>
                </a:spcBef>
                <a:defRPr sz="5200">
                  <a:solidFill>
                    <a:srgbClr val="FFFFFF"/>
                  </a:solidFill>
                  <a:latin typeface="DIN Alternate Bold"/>
                  <a:ea typeface="DIN Alternate Bold"/>
                  <a:cs typeface="DIN Alternate Bold"/>
                  <a:sym typeface="DIN Alternate Bold"/>
                </a:defRPr>
              </a:pPr>
            </a:p>
          </p:txBody>
        </p:sp>
        <p:sp>
          <p:nvSpPr>
            <p:cNvPr id="36" name="REIVER"/>
            <p:cNvSpPr txBox="1"/>
            <p:nvPr/>
          </p:nvSpPr>
          <p:spPr>
            <a:xfrm>
              <a:off x="1195298" y="1577070"/>
              <a:ext cx="1233017" cy="50800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lvl1pPr>
                <a:defRPr sz="2800">
                  <a:solidFill>
                    <a:srgbClr val="FFFFFF"/>
                  </a:solidFill>
                  <a:latin typeface="DIN Alternate Bold"/>
                  <a:ea typeface="DIN Alternate Bold"/>
                  <a:cs typeface="DIN Alternate Bold"/>
                  <a:sym typeface="DIN Alternate Bold"/>
                </a:defRPr>
              </a:lvl1pPr>
            </a:lstStyle>
            <a:p>
              <a:pPr/>
              <a:r>
                <a:t>REIVER</a:t>
              </a:r>
            </a:p>
          </p:txBody>
        </p:sp>
      </p:gr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9" name="Rectangle"/>
          <p:cNvSpPr/>
          <p:nvPr/>
        </p:nvSpPr>
        <p:spPr>
          <a:xfrm>
            <a:off x="12509412" y="-30523"/>
            <a:ext cx="11894003" cy="13797460"/>
          </a:xfrm>
          <a:prstGeom prst="rect">
            <a:avLst/>
          </a:prstGeom>
          <a:solidFill>
            <a:srgbClr val="FFFFFF"/>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p>
        </p:txBody>
      </p:sp>
      <p:sp>
        <p:nvSpPr>
          <p:cNvPr id="40" name="“Real progress comes from changing who gets access to opportunity. Pay parity matters, but representation is where the future is shaped.”"/>
          <p:cNvSpPr txBox="1"/>
          <p:nvPr/>
        </p:nvSpPr>
        <p:spPr>
          <a:xfrm>
            <a:off x="2114750" y="3285490"/>
            <a:ext cx="7387493" cy="714502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marL="190500" defTabSz="12700">
              <a:lnSpc>
                <a:spcPct val="135000"/>
              </a:lnSpc>
              <a:spcBef>
                <a:spcPts val="0"/>
              </a:spcBef>
              <a:tabLst>
                <a:tab pos="546100" algn="l"/>
                <a:tab pos="901700" algn="l"/>
                <a:tab pos="1257300" algn="l"/>
                <a:tab pos="1612900" algn="l"/>
                <a:tab pos="1968500" algn="l"/>
                <a:tab pos="2324100" algn="l"/>
                <a:tab pos="2679700" algn="l"/>
                <a:tab pos="3035300" algn="l"/>
                <a:tab pos="3390900" algn="l"/>
                <a:tab pos="3746500" algn="l"/>
                <a:tab pos="4102100" algn="l"/>
                <a:tab pos="4457700" algn="l"/>
              </a:tabLst>
              <a:defRPr>
                <a:solidFill>
                  <a:srgbClr val="FFFFFF"/>
                </a:solidFill>
                <a:latin typeface="DIN Alternate Bold"/>
                <a:ea typeface="DIN Alternate Bold"/>
                <a:cs typeface="DIN Alternate Bold"/>
                <a:sym typeface="DIN Alternate Bold"/>
              </a:defRPr>
            </a:lvl1pPr>
          </a:lstStyle>
          <a:p>
            <a:pPr/>
            <a:r>
              <a:t>“Real progress comes from changing who gets access to opportunity. Pay parity matters, but representation is where the future is shaped.”</a:t>
            </a:r>
          </a:p>
        </p:txBody>
      </p:sp>
      <p:sp>
        <p:nvSpPr>
          <p:cNvPr id="41" name="At REIVER, gender equality isn’t a reporting exercise, it’s how the business has been built from day one.…"/>
          <p:cNvSpPr txBox="1"/>
          <p:nvPr/>
        </p:nvSpPr>
        <p:spPr>
          <a:xfrm>
            <a:off x="13015992" y="919634"/>
            <a:ext cx="10880843" cy="107696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defTabSz="12700">
              <a:lnSpc>
                <a:spcPct val="135000"/>
              </a:lnSpc>
              <a:spcBef>
                <a:spcPts val="0"/>
              </a:spcBef>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600">
                <a:solidFill>
                  <a:srgbClr val="111111"/>
                </a:solidFill>
                <a:latin typeface="DIN Alternate Bold"/>
                <a:ea typeface="DIN Alternate Bold"/>
                <a:cs typeface="DIN Alternate Bold"/>
                <a:sym typeface="DIN Alternate Bold"/>
              </a:defRPr>
            </a:pPr>
            <a:r>
              <a:t>At REIVER, gender equality isn’t a reporting exercise, it’s how the business has been built from day one.</a:t>
            </a:r>
          </a:p>
          <a:p>
            <a:pPr defTabSz="12700">
              <a:lnSpc>
                <a:spcPct val="135000"/>
              </a:lnSpc>
              <a:spcBef>
                <a:spcPts val="0"/>
              </a:spcBef>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600">
                <a:solidFill>
                  <a:srgbClr val="111111"/>
                </a:solidFill>
                <a:latin typeface="DIN Alternate Bold"/>
                <a:ea typeface="DIN Alternate Bold"/>
                <a:cs typeface="DIN Alternate Bold"/>
                <a:sym typeface="DIN Alternate Bold"/>
              </a:defRPr>
            </a:pPr>
          </a:p>
          <a:p>
            <a:pPr defTabSz="12700">
              <a:lnSpc>
                <a:spcPct val="135000"/>
              </a:lnSpc>
              <a:spcBef>
                <a:spcPts val="0"/>
              </a:spcBef>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600">
                <a:solidFill>
                  <a:srgbClr val="111111"/>
                </a:solidFill>
                <a:latin typeface="DIN Alternate Bold"/>
                <a:ea typeface="DIN Alternate Bold"/>
                <a:cs typeface="DIN Alternate Bold"/>
                <a:sym typeface="DIN Alternate Bold"/>
              </a:defRPr>
            </a:pPr>
            <a:r>
              <a:t>Our 2024 gender pay data shows a </a:t>
            </a:r>
            <a:r>
              <a:t>0% median gender pay gap</a:t>
            </a:r>
            <a:r>
              <a:t>, reflecting equal pay at the heart of the organisation, and continued progress in a sector that has historically lacked balance. Women are </a:t>
            </a:r>
            <a:r>
              <a:t>fully represented at the highest pay quartile</a:t>
            </a:r>
            <a:r>
              <a:t>, and gender distribution across the wider business remains even, reinforcing our belief that opportunity should never be limited by gender.</a:t>
            </a:r>
          </a:p>
          <a:p>
            <a:pPr defTabSz="12700">
              <a:lnSpc>
                <a:spcPct val="135000"/>
              </a:lnSpc>
              <a:spcBef>
                <a:spcPts val="0"/>
              </a:spcBef>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600">
                <a:solidFill>
                  <a:srgbClr val="111111"/>
                </a:solidFill>
                <a:latin typeface="DIN Alternate Bold"/>
                <a:ea typeface="DIN Alternate Bold"/>
                <a:cs typeface="DIN Alternate Bold"/>
                <a:sym typeface="DIN Alternate Bold"/>
              </a:defRPr>
            </a:pPr>
          </a:p>
          <a:p>
            <a:pPr defTabSz="12700">
              <a:lnSpc>
                <a:spcPct val="135000"/>
              </a:lnSpc>
              <a:spcBef>
                <a:spcPts val="0"/>
              </a:spcBef>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600">
                <a:solidFill>
                  <a:srgbClr val="111111"/>
                </a:solidFill>
                <a:latin typeface="DIN Alternate Bold"/>
                <a:ea typeface="DIN Alternate Bold"/>
                <a:cs typeface="DIN Alternate Bold"/>
                <a:sym typeface="DIN Alternate Bold"/>
              </a:defRPr>
            </a:pPr>
            <a:r>
              <a:t>We don’t operate a bonus scheme, ensuring transparency and consistency in how people are rewarded. Where pay differences exist, this reflects a small number of specialist roles where external market rates apply.</a:t>
            </a:r>
          </a:p>
          <a:p>
            <a:pPr defTabSz="12700">
              <a:lnSpc>
                <a:spcPct val="135000"/>
              </a:lnSpc>
              <a:spcBef>
                <a:spcPts val="0"/>
              </a:spcBef>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600">
                <a:solidFill>
                  <a:srgbClr val="111111"/>
                </a:solidFill>
                <a:latin typeface="DIN Alternate Bold"/>
                <a:ea typeface="DIN Alternate Bold"/>
                <a:cs typeface="DIN Alternate Bold"/>
                <a:sym typeface="DIN Alternate Bold"/>
              </a:defRPr>
            </a:pPr>
          </a:p>
          <a:p>
            <a:pPr defTabSz="12700">
              <a:lnSpc>
                <a:spcPct val="135000"/>
              </a:lnSpc>
              <a:spcBef>
                <a:spcPts val="0"/>
              </a:spcBef>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600">
                <a:solidFill>
                  <a:srgbClr val="111111"/>
                </a:solidFill>
                <a:latin typeface="DIN Alternate Bold"/>
                <a:ea typeface="DIN Alternate Bold"/>
                <a:cs typeface="DIN Alternate Bold"/>
                <a:sym typeface="DIN Alternate Bold"/>
              </a:defRPr>
            </a:pPr>
            <a:r>
              <a:t>Crucially, our focus extends beyond pay. From leadership to coaching roles, we are actively building diverse teams in areas where representation has traditionally been narrow. That’s how lasting change happens, by shaping the future pipeline, not just the current snapshot.</a:t>
            </a:r>
          </a:p>
          <a:p>
            <a:pPr defTabSz="12700">
              <a:lnSpc>
                <a:spcPct val="135000"/>
              </a:lnSpc>
              <a:spcBef>
                <a:spcPts val="0"/>
              </a:spcBef>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600">
                <a:solidFill>
                  <a:srgbClr val="111111"/>
                </a:solidFill>
                <a:latin typeface="DIN Alternate Bold"/>
                <a:ea typeface="DIN Alternate Bold"/>
                <a:cs typeface="DIN Alternate Bold"/>
                <a:sym typeface="DIN Alternate Bold"/>
              </a:defRPr>
            </a:pPr>
          </a:p>
          <a:p>
            <a:pPr defTabSz="12700">
              <a:lnSpc>
                <a:spcPct val="135000"/>
              </a:lnSpc>
              <a:spcBef>
                <a:spcPts val="0"/>
              </a:spcBef>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600">
                <a:solidFill>
                  <a:srgbClr val="111111"/>
                </a:solidFill>
                <a:latin typeface="DIN Alternate Bold"/>
                <a:ea typeface="DIN Alternate Bold"/>
                <a:cs typeface="DIN Alternate Bold"/>
                <a:sym typeface="DIN Alternate Bold"/>
              </a:defRPr>
            </a:pPr>
            <a:r>
              <a:t>We chose to publish our gender pay data voluntarily because we believe openness drives accountability, and accountability drives progress, not just for REIVER, but for the industry as a whole.</a:t>
            </a:r>
          </a:p>
        </p:txBody>
      </p:sp>
      <p:grpSp>
        <p:nvGrpSpPr>
          <p:cNvPr id="44" name="Group"/>
          <p:cNvGrpSpPr/>
          <p:nvPr/>
        </p:nvGrpSpPr>
        <p:grpSpPr>
          <a:xfrm>
            <a:off x="21730838" y="11139549"/>
            <a:ext cx="4128906" cy="4128907"/>
            <a:chOff x="0" y="0"/>
            <a:chExt cx="4128905" cy="4128905"/>
          </a:xfrm>
        </p:grpSpPr>
        <p:sp>
          <p:nvSpPr>
            <p:cNvPr id="42" name="Rectangle"/>
            <p:cNvSpPr/>
            <p:nvPr/>
          </p:nvSpPr>
          <p:spPr>
            <a:xfrm rot="18900000">
              <a:off x="154148" y="1055180"/>
              <a:ext cx="3820610" cy="2018546"/>
            </a:xfrm>
            <a:prstGeom prst="rect">
              <a:avLst/>
            </a:prstGeom>
            <a:solidFill>
              <a:srgbClr val="FF6A13"/>
            </a:solidFill>
            <a:ln w="12700" cap="flat">
              <a:noFill/>
              <a:miter lim="400000"/>
            </a:ln>
            <a:effectLst/>
          </p:spPr>
          <p:txBody>
            <a:bodyPr wrap="square" lIns="50800" tIns="50800" rIns="50800" bIns="50800" numCol="1" anchor="ctr">
              <a:noAutofit/>
            </a:bodyPr>
            <a:lstStyle/>
            <a:p>
              <a:pPr algn="ctr" defTabSz="825500">
                <a:lnSpc>
                  <a:spcPct val="100000"/>
                </a:lnSpc>
                <a:spcBef>
                  <a:spcPts val="0"/>
                </a:spcBef>
                <a:defRPr sz="5200">
                  <a:solidFill>
                    <a:srgbClr val="FFFFFF"/>
                  </a:solidFill>
                  <a:latin typeface="DIN Alternate Bold"/>
                  <a:ea typeface="DIN Alternate Bold"/>
                  <a:cs typeface="DIN Alternate Bold"/>
                  <a:sym typeface="DIN Alternate Bold"/>
                </a:defRPr>
              </a:pPr>
            </a:p>
          </p:txBody>
        </p:sp>
        <p:sp>
          <p:nvSpPr>
            <p:cNvPr id="43" name="REIVER"/>
            <p:cNvSpPr txBox="1"/>
            <p:nvPr/>
          </p:nvSpPr>
          <p:spPr>
            <a:xfrm>
              <a:off x="1195298" y="1577070"/>
              <a:ext cx="1233017" cy="50800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lvl1pPr>
                <a:defRPr sz="2800">
                  <a:solidFill>
                    <a:srgbClr val="FFFFFF"/>
                  </a:solidFill>
                  <a:latin typeface="DIN Alternate Bold"/>
                  <a:ea typeface="DIN Alternate Bold"/>
                  <a:cs typeface="DIN Alternate Bold"/>
                  <a:sym typeface="DIN Alternate Bold"/>
                </a:defRPr>
              </a:lvl1pPr>
            </a:lstStyle>
            <a:p>
              <a:pPr/>
              <a:r>
                <a:t>REIVER</a:t>
              </a:r>
            </a:p>
          </p:txBody>
        </p:sp>
      </p:gr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6" name="Rectangle"/>
          <p:cNvSpPr/>
          <p:nvPr/>
        </p:nvSpPr>
        <p:spPr>
          <a:xfrm>
            <a:off x="-88988" y="-40730"/>
            <a:ext cx="11894003" cy="13797460"/>
          </a:xfrm>
          <a:prstGeom prst="rect">
            <a:avLst/>
          </a:prstGeom>
          <a:solidFill>
            <a:srgbClr val="FFFFFF"/>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p>
        </p:txBody>
      </p:sp>
      <p:sp>
        <p:nvSpPr>
          <p:cNvPr id="47" name="MEAN GENDER PAY GAP"/>
          <p:cNvSpPr txBox="1"/>
          <p:nvPr/>
        </p:nvSpPr>
        <p:spPr>
          <a:xfrm>
            <a:off x="12631659" y="1138709"/>
            <a:ext cx="3584835" cy="118745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defRPr sz="3800">
                <a:solidFill>
                  <a:srgbClr val="FFFFFF"/>
                </a:solidFill>
                <a:latin typeface="DIN Alternate Bold"/>
                <a:ea typeface="DIN Alternate Bold"/>
                <a:cs typeface="DIN Alternate Bold"/>
                <a:sym typeface="DIN Alternate Bold"/>
              </a:defRPr>
            </a:lvl1pPr>
          </a:lstStyle>
          <a:p>
            <a:pPr/>
            <a:r>
              <a:t>MEAN GENDER PAY GAP</a:t>
            </a:r>
          </a:p>
        </p:txBody>
      </p:sp>
      <p:grpSp>
        <p:nvGrpSpPr>
          <p:cNvPr id="50" name="Group"/>
          <p:cNvGrpSpPr/>
          <p:nvPr/>
        </p:nvGrpSpPr>
        <p:grpSpPr>
          <a:xfrm>
            <a:off x="21730838" y="11139549"/>
            <a:ext cx="4128907" cy="4128907"/>
            <a:chOff x="0" y="0"/>
            <a:chExt cx="4128905" cy="4128905"/>
          </a:xfrm>
        </p:grpSpPr>
        <p:sp>
          <p:nvSpPr>
            <p:cNvPr id="48" name="Rectangle"/>
            <p:cNvSpPr/>
            <p:nvPr/>
          </p:nvSpPr>
          <p:spPr>
            <a:xfrm rot="18900000">
              <a:off x="154148" y="1055180"/>
              <a:ext cx="3820610" cy="2018546"/>
            </a:xfrm>
            <a:prstGeom prst="rect">
              <a:avLst/>
            </a:prstGeom>
            <a:solidFill>
              <a:srgbClr val="FF6A13"/>
            </a:solidFill>
            <a:ln w="12700" cap="flat">
              <a:noFill/>
              <a:miter lim="400000"/>
            </a:ln>
            <a:effectLst/>
          </p:spPr>
          <p:txBody>
            <a:bodyPr wrap="square" lIns="50800" tIns="50800" rIns="50800" bIns="50800" numCol="1" anchor="ctr">
              <a:noAutofit/>
            </a:bodyPr>
            <a:lstStyle/>
            <a:p>
              <a:pPr algn="ctr" defTabSz="825500">
                <a:lnSpc>
                  <a:spcPct val="100000"/>
                </a:lnSpc>
                <a:spcBef>
                  <a:spcPts val="0"/>
                </a:spcBef>
                <a:defRPr sz="5200">
                  <a:solidFill>
                    <a:srgbClr val="FFFFFF"/>
                  </a:solidFill>
                  <a:latin typeface="DIN Alternate Bold"/>
                  <a:ea typeface="DIN Alternate Bold"/>
                  <a:cs typeface="DIN Alternate Bold"/>
                  <a:sym typeface="DIN Alternate Bold"/>
                </a:defRPr>
              </a:pPr>
            </a:p>
          </p:txBody>
        </p:sp>
        <p:sp>
          <p:nvSpPr>
            <p:cNvPr id="49" name="REIVER"/>
            <p:cNvSpPr txBox="1"/>
            <p:nvPr/>
          </p:nvSpPr>
          <p:spPr>
            <a:xfrm>
              <a:off x="1195298" y="1577070"/>
              <a:ext cx="1233017" cy="50800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lvl1pPr>
                <a:defRPr sz="2800">
                  <a:solidFill>
                    <a:srgbClr val="FFFFFF"/>
                  </a:solidFill>
                  <a:latin typeface="DIN Alternate Bold"/>
                  <a:ea typeface="DIN Alternate Bold"/>
                  <a:cs typeface="DIN Alternate Bold"/>
                  <a:sym typeface="DIN Alternate Bold"/>
                </a:defRPr>
              </a:lvl1pPr>
            </a:lstStyle>
            <a:p>
              <a:pPr/>
              <a:r>
                <a:t>REIVER</a:t>
              </a:r>
            </a:p>
          </p:txBody>
        </p:sp>
      </p:grpSp>
      <p:sp>
        <p:nvSpPr>
          <p:cNvPr id="51" name="CLARITY ON OUR CALCULATIONS"/>
          <p:cNvSpPr txBox="1"/>
          <p:nvPr/>
        </p:nvSpPr>
        <p:spPr>
          <a:xfrm>
            <a:off x="518583" y="760884"/>
            <a:ext cx="7223584" cy="6731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defRPr sz="3800">
                <a:solidFill>
                  <a:srgbClr val="FF6A13"/>
                </a:solidFill>
                <a:latin typeface="DIN Alternate Bold"/>
                <a:ea typeface="DIN Alternate Bold"/>
                <a:cs typeface="DIN Alternate Bold"/>
                <a:sym typeface="DIN Alternate Bold"/>
              </a:defRPr>
            </a:lvl1pPr>
          </a:lstStyle>
          <a:p>
            <a:pPr/>
            <a:r>
              <a:t>CLARITY ON OUR CALCULATIONS</a:t>
            </a:r>
          </a:p>
        </p:txBody>
      </p:sp>
      <p:sp>
        <p:nvSpPr>
          <p:cNvPr id="52" name="With regards to the findings in this report, we have calculated REIVER’s gender pay gaps using the methodology as required legislatively for publishing gender pay gaps.…"/>
          <p:cNvSpPr txBox="1"/>
          <p:nvPr/>
        </p:nvSpPr>
        <p:spPr>
          <a:xfrm>
            <a:off x="581629" y="1846734"/>
            <a:ext cx="11009969" cy="46736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defTabSz="12700">
              <a:lnSpc>
                <a:spcPct val="100000"/>
              </a:lnSpc>
              <a:spcBef>
                <a:spcPts val="0"/>
              </a:spcBef>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3800">
                <a:solidFill>
                  <a:srgbClr val="221F20"/>
                </a:solidFill>
                <a:latin typeface="DIN Alternate Bold"/>
                <a:ea typeface="DIN Alternate Bold"/>
                <a:cs typeface="DIN Alternate Bold"/>
                <a:sym typeface="DIN Alternate Bold"/>
              </a:defRPr>
            </a:pPr>
            <a:r>
              <a:t>With regards to the findings in this report, we have calculated REIVER’s gender pay gaps using the methodology as required legislatively for publishing gender pay gaps.</a:t>
            </a:r>
          </a:p>
          <a:p>
            <a:pPr defTabSz="12700">
              <a:lnSpc>
                <a:spcPct val="100000"/>
              </a:lnSpc>
              <a:spcBef>
                <a:spcPts val="0"/>
              </a:spcBef>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3800">
                <a:solidFill>
                  <a:srgbClr val="221F20"/>
                </a:solidFill>
                <a:latin typeface="DIN Alternate Bold"/>
                <a:ea typeface="DIN Alternate Bold"/>
                <a:cs typeface="DIN Alternate Bold"/>
                <a:sym typeface="DIN Alternate Bold"/>
              </a:defRPr>
            </a:pPr>
          </a:p>
          <a:p>
            <a:pPr defTabSz="12700">
              <a:lnSpc>
                <a:spcPct val="100000"/>
              </a:lnSpc>
              <a:spcBef>
                <a:spcPts val="0"/>
              </a:spcBef>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3800">
                <a:solidFill>
                  <a:srgbClr val="221F20"/>
                </a:solidFill>
                <a:latin typeface="DIN Alternate Bold"/>
                <a:ea typeface="DIN Alternate Bold"/>
                <a:cs typeface="DIN Alternate Bold"/>
                <a:sym typeface="DIN Alternate Bold"/>
              </a:defRPr>
            </a:pPr>
            <a:r>
              <a:t>It is also worth noting that whilst we are not required to report our gender pay figures, we chose to. Simply because it’s the right thing to do.</a:t>
            </a:r>
          </a:p>
        </p:txBody>
      </p:sp>
      <p:sp>
        <p:nvSpPr>
          <p:cNvPr id="53" name="The mean gender pay gap is the difference in the average hourly pay for women compared to men, within a company."/>
          <p:cNvSpPr txBox="1"/>
          <p:nvPr/>
        </p:nvSpPr>
        <p:spPr>
          <a:xfrm>
            <a:off x="16263859" y="919634"/>
            <a:ext cx="7223584" cy="19812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defTabSz="12700">
              <a:lnSpc>
                <a:spcPct val="100000"/>
              </a:lnSpc>
              <a:spcBef>
                <a:spcPts val="0"/>
              </a:spcBef>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3200">
                <a:solidFill>
                  <a:srgbClr val="FFFFFF"/>
                </a:solidFill>
                <a:latin typeface="DIN Alternate Bold"/>
                <a:ea typeface="DIN Alternate Bold"/>
                <a:cs typeface="DIN Alternate Bold"/>
                <a:sym typeface="DIN Alternate Bold"/>
              </a:defRPr>
            </a:lvl1pPr>
          </a:lstStyle>
          <a:p>
            <a:pPr/>
            <a:r>
              <a:t>The mean gender pay gap is the difference in the average hourly pay for women compared to men, within a company.</a:t>
            </a:r>
          </a:p>
        </p:txBody>
      </p:sp>
      <p:sp>
        <p:nvSpPr>
          <p:cNvPr id="54" name="MEDIAN GENDER PAY GAP"/>
          <p:cNvSpPr txBox="1"/>
          <p:nvPr/>
        </p:nvSpPr>
        <p:spPr>
          <a:xfrm>
            <a:off x="12631659" y="3954934"/>
            <a:ext cx="3584835" cy="17018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defRPr sz="3800">
                <a:solidFill>
                  <a:srgbClr val="FFFFFF"/>
                </a:solidFill>
                <a:latin typeface="DIN Alternate Bold"/>
                <a:ea typeface="DIN Alternate Bold"/>
                <a:cs typeface="DIN Alternate Bold"/>
                <a:sym typeface="DIN Alternate Bold"/>
              </a:defRPr>
            </a:lvl1pPr>
          </a:lstStyle>
          <a:p>
            <a:pPr/>
            <a:r>
              <a:t>MEDIAN GENDER PAY GAP</a:t>
            </a:r>
          </a:p>
        </p:txBody>
      </p:sp>
      <p:sp>
        <p:nvSpPr>
          <p:cNvPr id="55" name="The median represents the middle point of a population. If you lined up all the women in a company and all the men,…"/>
          <p:cNvSpPr txBox="1"/>
          <p:nvPr/>
        </p:nvSpPr>
        <p:spPr>
          <a:xfrm>
            <a:off x="16263859" y="3719984"/>
            <a:ext cx="7223584" cy="33909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defTabSz="12700">
              <a:lnSpc>
                <a:spcPct val="100000"/>
              </a:lnSpc>
              <a:spcBef>
                <a:spcPts val="0"/>
              </a:spcBef>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3200">
                <a:solidFill>
                  <a:srgbClr val="FFFFFF"/>
                </a:solidFill>
                <a:latin typeface="DIN Alternate Bold"/>
                <a:ea typeface="DIN Alternate Bold"/>
                <a:cs typeface="DIN Alternate Bold"/>
                <a:sym typeface="DIN Alternate Bold"/>
              </a:defRPr>
            </a:pPr>
            <a:r>
              <a:t>The median represents the middle point of a population. If you lined up all the women in a company and all the men,</a:t>
            </a:r>
          </a:p>
          <a:p>
            <a:pPr defTabSz="12700">
              <a:lnSpc>
                <a:spcPct val="100000"/>
              </a:lnSpc>
              <a:spcBef>
                <a:spcPts val="0"/>
              </a:spcBef>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3200">
                <a:solidFill>
                  <a:srgbClr val="FFFFFF"/>
                </a:solidFill>
                <a:latin typeface="DIN Alternate Bold"/>
                <a:ea typeface="DIN Alternate Bold"/>
                <a:cs typeface="DIN Alternate Bold"/>
                <a:sym typeface="DIN Alternate Bold"/>
              </a:defRPr>
            </a:pPr>
            <a:r>
              <a:t>the median pay gap is the difference between the hourly pay rate for the middle woman compared to the middle man.</a:t>
            </a:r>
          </a:p>
        </p:txBody>
      </p:sp>
      <p:sp>
        <p:nvSpPr>
          <p:cNvPr id="56" name="MEAN BONUS PAY GAP"/>
          <p:cNvSpPr txBox="1"/>
          <p:nvPr/>
        </p:nvSpPr>
        <p:spPr>
          <a:xfrm>
            <a:off x="12606259" y="7542684"/>
            <a:ext cx="3584835" cy="118745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defRPr sz="3800">
                <a:solidFill>
                  <a:srgbClr val="FFFFFF"/>
                </a:solidFill>
                <a:latin typeface="DIN Alternate Bold"/>
                <a:ea typeface="DIN Alternate Bold"/>
                <a:cs typeface="DIN Alternate Bold"/>
                <a:sym typeface="DIN Alternate Bold"/>
              </a:defRPr>
            </a:lvl1pPr>
          </a:lstStyle>
          <a:p>
            <a:pPr/>
            <a:r>
              <a:t>MEAN BONUS PAY GAP</a:t>
            </a:r>
          </a:p>
        </p:txBody>
      </p:sp>
      <p:sp>
        <p:nvSpPr>
          <p:cNvPr id="57" name="The mean bonus pay gap is the difference between the bonus earnings for women compared to men who received a bonus, within a company"/>
          <p:cNvSpPr txBox="1"/>
          <p:nvPr/>
        </p:nvSpPr>
        <p:spPr>
          <a:xfrm>
            <a:off x="16263859" y="7526809"/>
            <a:ext cx="7223584" cy="19812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defTabSz="12700">
              <a:lnSpc>
                <a:spcPct val="100000"/>
              </a:lnSpc>
              <a:spcBef>
                <a:spcPts val="0"/>
              </a:spcBef>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3200">
                <a:solidFill>
                  <a:srgbClr val="FFFFFF"/>
                </a:solidFill>
                <a:latin typeface="DIN Alternate Bold"/>
                <a:ea typeface="DIN Alternate Bold"/>
                <a:cs typeface="DIN Alternate Bold"/>
                <a:sym typeface="DIN Alternate Bold"/>
              </a:defRPr>
            </a:lvl1pPr>
          </a:lstStyle>
          <a:p>
            <a:pPr/>
            <a:r>
              <a:t>The mean bonus pay gap is the difference between the bonus earnings for women compared to men who received a bonus, within a company</a:t>
            </a:r>
          </a:p>
        </p:txBody>
      </p:sp>
      <p:sp>
        <p:nvSpPr>
          <p:cNvPr id="58" name="MEDIAN BONUS PAY GAP"/>
          <p:cNvSpPr txBox="1"/>
          <p:nvPr/>
        </p:nvSpPr>
        <p:spPr>
          <a:xfrm>
            <a:off x="12657059" y="10174759"/>
            <a:ext cx="3584835" cy="118745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defRPr sz="3800">
                <a:solidFill>
                  <a:srgbClr val="FFFFFF"/>
                </a:solidFill>
                <a:latin typeface="DIN Alternate Bold"/>
                <a:ea typeface="DIN Alternate Bold"/>
                <a:cs typeface="DIN Alternate Bold"/>
                <a:sym typeface="DIN Alternate Bold"/>
              </a:defRPr>
            </a:lvl1pPr>
          </a:lstStyle>
          <a:p>
            <a:pPr/>
            <a:r>
              <a:t>MEDIAN BONUS PAY GAP</a:t>
            </a:r>
          </a:p>
        </p:txBody>
      </p:sp>
      <p:sp>
        <p:nvSpPr>
          <p:cNvPr id="59" name="The median bonus pay gap is the difference between the midpoints…"/>
          <p:cNvSpPr txBox="1"/>
          <p:nvPr/>
        </p:nvSpPr>
        <p:spPr>
          <a:xfrm>
            <a:off x="16263859" y="10158884"/>
            <a:ext cx="7223584" cy="24511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defTabSz="12700">
              <a:lnSpc>
                <a:spcPct val="100000"/>
              </a:lnSpc>
              <a:spcBef>
                <a:spcPts val="0"/>
              </a:spcBef>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3200">
                <a:solidFill>
                  <a:srgbClr val="FFFFFF"/>
                </a:solidFill>
                <a:latin typeface="DIN Alternate Bold"/>
                <a:ea typeface="DIN Alternate Bold"/>
                <a:cs typeface="DIN Alternate Bold"/>
                <a:sym typeface="DIN Alternate Bold"/>
              </a:defRPr>
            </a:pPr>
            <a:r>
              <a:t>The median bonus pay gap is the difference between the midpoints</a:t>
            </a:r>
          </a:p>
          <a:p>
            <a:pPr defTabSz="12700">
              <a:lnSpc>
                <a:spcPct val="100000"/>
              </a:lnSpc>
              <a:spcBef>
                <a:spcPts val="0"/>
              </a:spcBef>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3200">
                <a:solidFill>
                  <a:srgbClr val="FFFFFF"/>
                </a:solidFill>
                <a:latin typeface="DIN Alternate Bold"/>
                <a:ea typeface="DIN Alternate Bold"/>
                <a:cs typeface="DIN Alternate Bold"/>
                <a:sym typeface="DIN Alternate Bold"/>
              </a:defRPr>
            </a:pPr>
            <a:r>
              <a:t>in the ranges of bonus earnings for women compared to men who received a bonus, within a company</a:t>
            </a:r>
          </a:p>
        </p:txBody>
      </p:sp>
      <p:pic>
        <p:nvPicPr>
          <p:cNvPr id="60" name="Image" descr="Image"/>
          <p:cNvPicPr>
            <a:picLocks noChangeAspect="1"/>
          </p:cNvPicPr>
          <p:nvPr/>
        </p:nvPicPr>
        <p:blipFill>
          <a:blip r:embed="rId2">
            <a:extLst/>
          </a:blip>
          <a:srcRect l="3209" t="20437" r="43037" b="14942"/>
          <a:stretch>
            <a:fillRect/>
          </a:stretch>
        </p:blipFill>
        <p:spPr>
          <a:xfrm>
            <a:off x="1131628" y="7216651"/>
            <a:ext cx="9452966" cy="5346712"/>
          </a:xfrm>
          <a:prstGeom prst="rect">
            <a:avLst/>
          </a:prstGeom>
          <a:ln w="12700">
            <a:miter lim="400000"/>
          </a:ln>
        </p:spPr>
      </p:pic>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2" name="Rectangle"/>
          <p:cNvSpPr/>
          <p:nvPr/>
        </p:nvSpPr>
        <p:spPr>
          <a:xfrm>
            <a:off x="12509412" y="-30523"/>
            <a:ext cx="11894003" cy="13797460"/>
          </a:xfrm>
          <a:prstGeom prst="rect">
            <a:avLst/>
          </a:prstGeom>
          <a:solidFill>
            <a:srgbClr val="FFFFFF"/>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p>
        </p:txBody>
      </p:sp>
      <p:sp>
        <p:nvSpPr>
          <p:cNvPr id="63" name="Rectangle"/>
          <p:cNvSpPr/>
          <p:nvPr/>
        </p:nvSpPr>
        <p:spPr>
          <a:xfrm>
            <a:off x="14566812" y="2299444"/>
            <a:ext cx="7779203" cy="4839197"/>
          </a:xfrm>
          <a:prstGeom prst="rect">
            <a:avLst/>
          </a:prstGeom>
          <a:solidFill>
            <a:srgbClr val="1A1A1A"/>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p>
        </p:txBody>
      </p:sp>
      <p:grpSp>
        <p:nvGrpSpPr>
          <p:cNvPr id="66" name="Group"/>
          <p:cNvGrpSpPr/>
          <p:nvPr/>
        </p:nvGrpSpPr>
        <p:grpSpPr>
          <a:xfrm>
            <a:off x="21730838" y="11139549"/>
            <a:ext cx="4128906" cy="4128907"/>
            <a:chOff x="0" y="0"/>
            <a:chExt cx="4128905" cy="4128905"/>
          </a:xfrm>
        </p:grpSpPr>
        <p:sp>
          <p:nvSpPr>
            <p:cNvPr id="64" name="Rectangle"/>
            <p:cNvSpPr/>
            <p:nvPr/>
          </p:nvSpPr>
          <p:spPr>
            <a:xfrm rot="18900000">
              <a:off x="154148" y="1055180"/>
              <a:ext cx="3820610" cy="2018546"/>
            </a:xfrm>
            <a:prstGeom prst="rect">
              <a:avLst/>
            </a:prstGeom>
            <a:solidFill>
              <a:srgbClr val="FF6A13"/>
            </a:solidFill>
            <a:ln w="12700" cap="flat">
              <a:noFill/>
              <a:miter lim="400000"/>
            </a:ln>
            <a:effectLst/>
          </p:spPr>
          <p:txBody>
            <a:bodyPr wrap="square" lIns="50800" tIns="50800" rIns="50800" bIns="50800" numCol="1" anchor="ctr">
              <a:noAutofit/>
            </a:bodyPr>
            <a:lstStyle/>
            <a:p>
              <a:pPr algn="ctr" defTabSz="825500">
                <a:lnSpc>
                  <a:spcPct val="100000"/>
                </a:lnSpc>
                <a:spcBef>
                  <a:spcPts val="0"/>
                </a:spcBef>
                <a:defRPr sz="5200">
                  <a:solidFill>
                    <a:srgbClr val="FFFFFF"/>
                  </a:solidFill>
                  <a:latin typeface="DIN Alternate Bold"/>
                  <a:ea typeface="DIN Alternate Bold"/>
                  <a:cs typeface="DIN Alternate Bold"/>
                  <a:sym typeface="DIN Alternate Bold"/>
                </a:defRPr>
              </a:pPr>
            </a:p>
          </p:txBody>
        </p:sp>
        <p:sp>
          <p:nvSpPr>
            <p:cNvPr id="65" name="REIVER"/>
            <p:cNvSpPr txBox="1"/>
            <p:nvPr/>
          </p:nvSpPr>
          <p:spPr>
            <a:xfrm>
              <a:off x="1195298" y="1577070"/>
              <a:ext cx="1233017" cy="50800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lvl1pPr>
                <a:defRPr sz="2800">
                  <a:solidFill>
                    <a:srgbClr val="FFFFFF"/>
                  </a:solidFill>
                  <a:latin typeface="DIN Alternate Bold"/>
                  <a:ea typeface="DIN Alternate Bold"/>
                  <a:cs typeface="DIN Alternate Bold"/>
                  <a:sym typeface="DIN Alternate Bold"/>
                </a:defRPr>
              </a:lvl1pPr>
            </a:lstStyle>
            <a:p>
              <a:pPr/>
              <a:r>
                <a:t>REIVER</a:t>
              </a:r>
            </a:p>
          </p:txBody>
        </p:sp>
      </p:grpSp>
      <p:sp>
        <p:nvSpPr>
          <p:cNvPr id="67" name="REIVER’S OVERALL PAY GAP DATA"/>
          <p:cNvSpPr txBox="1"/>
          <p:nvPr/>
        </p:nvSpPr>
        <p:spPr>
          <a:xfrm>
            <a:off x="518583" y="760884"/>
            <a:ext cx="7223584" cy="6731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defRPr sz="3800">
                <a:solidFill>
                  <a:srgbClr val="FF6A13"/>
                </a:solidFill>
                <a:latin typeface="DIN Alternate Bold"/>
                <a:ea typeface="DIN Alternate Bold"/>
                <a:cs typeface="DIN Alternate Bold"/>
                <a:sym typeface="DIN Alternate Bold"/>
              </a:defRPr>
            </a:lvl1pPr>
          </a:lstStyle>
          <a:p>
            <a:pPr/>
            <a:r>
              <a:t>REIVER’S OVERALL PAY GAP DATA</a:t>
            </a:r>
          </a:p>
        </p:txBody>
      </p:sp>
      <p:graphicFrame>
        <p:nvGraphicFramePr>
          <p:cNvPr id="68" name="Table 1"/>
          <p:cNvGraphicFramePr/>
          <p:nvPr/>
        </p:nvGraphicFramePr>
        <p:xfrm>
          <a:off x="1358900" y="2324100"/>
          <a:ext cx="9045575" cy="4802585"/>
        </p:xfrm>
        <a:graphic xmlns:a="http://schemas.openxmlformats.org/drawingml/2006/main">
          <a:graphicData uri="http://schemas.openxmlformats.org/drawingml/2006/table">
            <a:tbl>
              <a:tblPr firstCol="0" firstRow="0" lastCol="0" lastRow="0" bandCol="0" bandRow="0" rtl="0">
                <a:tableStyleId>{4C3C2611-4C71-4FC5-86AE-919BDF0F9419}</a:tableStyleId>
              </a:tblPr>
              <a:tblGrid>
                <a:gridCol w="3010958"/>
                <a:gridCol w="3010958"/>
                <a:gridCol w="3010958"/>
              </a:tblGrid>
              <a:tr h="1596628">
                <a:tc rowSpan="3">
                  <a:txBody>
                    <a:bodyPr/>
                    <a:lstStyle/>
                    <a:p>
                      <a:pPr defTabSz="914400"/>
                      <a:r>
                        <a:rPr sz="3200">
                          <a:latin typeface="DIN Alternate Bold"/>
                          <a:ea typeface="DIN Alternate Bold"/>
                          <a:cs typeface="DIN Alternate Bold"/>
                          <a:sym typeface="DIN Alternate Bold"/>
                        </a:rPr>
                        <a:t>Mean Gender Pay Gap</a:t>
                      </a:r>
                    </a:p>
                  </a:txBody>
                  <a:tcPr marL="50800" marR="50800" marT="50800" marB="50800" anchor="ctr" anchorCtr="0" horzOverflow="overflow">
                    <a:solidFill>
                      <a:srgbClr val="FFFFFF"/>
                    </a:solidFill>
                  </a:tcPr>
                </a:tc>
                <a:tc>
                  <a:txBody>
                    <a:bodyPr/>
                    <a:lstStyle/>
                    <a:p>
                      <a:pPr defTabSz="914400"/>
                      <a:r>
                        <a:rPr sz="3200">
                          <a:latin typeface="DIN Alternate Bold"/>
                          <a:ea typeface="DIN Alternate Bold"/>
                          <a:cs typeface="DIN Alternate Bold"/>
                          <a:sym typeface="DIN Alternate Bold"/>
                        </a:rPr>
                        <a:t>2024</a:t>
                      </a:r>
                    </a:p>
                  </a:txBody>
                  <a:tcPr marL="50800" marR="50800" marT="50800" marB="50800" anchor="ctr" anchorCtr="0" horzOverflow="overflow">
                    <a:solidFill>
                      <a:srgbClr val="FFFFFF"/>
                    </a:solidFill>
                  </a:tcPr>
                </a:tc>
                <a:tc>
                  <a:txBody>
                    <a:bodyPr/>
                    <a:lstStyle/>
                    <a:p>
                      <a:pPr defTabSz="914400"/>
                      <a:r>
                        <a:rPr sz="3200">
                          <a:latin typeface="DIN Alternate Bold"/>
                          <a:ea typeface="DIN Alternate Bold"/>
                          <a:cs typeface="DIN Alternate Bold"/>
                          <a:sym typeface="DIN Alternate Bold"/>
                        </a:rPr>
                        <a:t>5.6%</a:t>
                      </a:r>
                    </a:p>
                  </a:txBody>
                  <a:tcPr marL="50800" marR="50800" marT="50800" marB="50800" anchor="ctr" anchorCtr="0" horzOverflow="overflow">
                    <a:solidFill>
                      <a:srgbClr val="FFFFFF"/>
                    </a:solidFill>
                  </a:tcPr>
                </a:tc>
              </a:tr>
              <a:tr h="1596628">
                <a:tc vMerge="1">
                  <a:tcPr/>
                </a:tc>
                <a:tc>
                  <a:txBody>
                    <a:bodyPr/>
                    <a:lstStyle/>
                    <a:p>
                      <a:pPr defTabSz="914400"/>
                      <a:r>
                        <a:rPr sz="3200">
                          <a:latin typeface="DIN Alternate Bold"/>
                          <a:ea typeface="DIN Alternate Bold"/>
                          <a:cs typeface="DIN Alternate Bold"/>
                          <a:sym typeface="DIN Alternate Bold"/>
                        </a:rPr>
                        <a:t>2023</a:t>
                      </a:r>
                    </a:p>
                  </a:txBody>
                  <a:tcPr marL="50800" marR="50800" marT="50800" marB="50800" anchor="ctr" anchorCtr="0" horzOverflow="overflow">
                    <a:solidFill>
                      <a:srgbClr val="FFFFFF"/>
                    </a:solidFill>
                  </a:tcPr>
                </a:tc>
                <a:tc>
                  <a:txBody>
                    <a:bodyPr/>
                    <a:lstStyle/>
                    <a:p>
                      <a:pPr defTabSz="914400"/>
                      <a:r>
                        <a:rPr sz="3200">
                          <a:latin typeface="DIN Alternate Bold"/>
                          <a:ea typeface="DIN Alternate Bold"/>
                          <a:cs typeface="DIN Alternate Bold"/>
                          <a:sym typeface="DIN Alternate Bold"/>
                        </a:rPr>
                        <a:t>11.1%</a:t>
                      </a:r>
                    </a:p>
                  </a:txBody>
                  <a:tcPr marL="50800" marR="50800" marT="50800" marB="50800" anchor="ctr" anchorCtr="0" horzOverflow="overflow">
                    <a:solidFill>
                      <a:srgbClr val="FFFFFF"/>
                    </a:solidFill>
                  </a:tcPr>
                </a:tc>
              </a:tr>
              <a:tr h="1596628">
                <a:tc vMerge="1">
                  <a:tcPr/>
                </a:tc>
                <a:tc>
                  <a:txBody>
                    <a:bodyPr/>
                    <a:lstStyle/>
                    <a:p>
                      <a:pPr defTabSz="914400"/>
                      <a:r>
                        <a:rPr sz="3200">
                          <a:latin typeface="DIN Alternate Bold"/>
                          <a:ea typeface="DIN Alternate Bold"/>
                          <a:cs typeface="DIN Alternate Bold"/>
                          <a:sym typeface="DIN Alternate Bold"/>
                        </a:rPr>
                        <a:t>2022</a:t>
                      </a:r>
                    </a:p>
                  </a:txBody>
                  <a:tcPr marL="50800" marR="50800" marT="50800" marB="50800" anchor="ctr" anchorCtr="0" horzOverflow="overflow">
                    <a:solidFill>
                      <a:srgbClr val="FFFFFF"/>
                    </a:solidFill>
                  </a:tcPr>
                </a:tc>
                <a:tc>
                  <a:txBody>
                    <a:bodyPr/>
                    <a:lstStyle/>
                    <a:p>
                      <a:pPr defTabSz="914400"/>
                      <a:r>
                        <a:rPr sz="3200">
                          <a:latin typeface="DIN Alternate Bold"/>
                          <a:ea typeface="DIN Alternate Bold"/>
                          <a:cs typeface="DIN Alternate Bold"/>
                          <a:sym typeface="DIN Alternate Bold"/>
                        </a:rPr>
                        <a:t>0.0%</a:t>
                      </a:r>
                    </a:p>
                  </a:txBody>
                  <a:tcPr marL="50800" marR="50800" marT="50800" marB="50800" anchor="ctr" anchorCtr="0" horzOverflow="overflow">
                    <a:solidFill>
                      <a:srgbClr val="FFFFFF"/>
                    </a:solidFill>
                  </a:tcPr>
                </a:tc>
              </a:tr>
            </a:tbl>
          </a:graphicData>
        </a:graphic>
      </p:graphicFrame>
      <p:graphicFrame>
        <p:nvGraphicFramePr>
          <p:cNvPr id="69" name="Table 1-1"/>
          <p:cNvGraphicFramePr/>
          <p:nvPr/>
        </p:nvGraphicFramePr>
        <p:xfrm>
          <a:off x="1358900" y="8405292"/>
          <a:ext cx="9045576" cy="4802585"/>
        </p:xfrm>
        <a:graphic xmlns:a="http://schemas.openxmlformats.org/drawingml/2006/main">
          <a:graphicData uri="http://schemas.openxmlformats.org/drawingml/2006/table">
            <a:tbl>
              <a:tblPr firstCol="0" firstRow="0" lastCol="0" lastRow="0" bandCol="0" bandRow="0" rtl="0">
                <a:tableStyleId>{4C3C2611-4C71-4FC5-86AE-919BDF0F9419}</a:tableStyleId>
              </a:tblPr>
              <a:tblGrid>
                <a:gridCol w="3010958"/>
                <a:gridCol w="3010958"/>
                <a:gridCol w="3010958"/>
              </a:tblGrid>
              <a:tr h="1596628">
                <a:tc rowSpan="3">
                  <a:txBody>
                    <a:bodyPr/>
                    <a:lstStyle/>
                    <a:p>
                      <a:pPr defTabSz="914400"/>
                      <a:r>
                        <a:rPr sz="3200">
                          <a:latin typeface="DIN Alternate Bold"/>
                          <a:ea typeface="DIN Alternate Bold"/>
                          <a:cs typeface="DIN Alternate Bold"/>
                          <a:sym typeface="DIN Alternate Bold"/>
                        </a:rPr>
                        <a:t>Median Gender Pay Gap</a:t>
                      </a:r>
                    </a:p>
                  </a:txBody>
                  <a:tcPr marL="50800" marR="50800" marT="50800" marB="50800" anchor="ctr" anchorCtr="0" horzOverflow="overflow">
                    <a:solidFill>
                      <a:srgbClr val="FFFFFF"/>
                    </a:solidFill>
                  </a:tcPr>
                </a:tc>
                <a:tc>
                  <a:txBody>
                    <a:bodyPr/>
                    <a:lstStyle/>
                    <a:p>
                      <a:pPr defTabSz="914400"/>
                      <a:r>
                        <a:rPr sz="3200">
                          <a:latin typeface="DIN Alternate Bold"/>
                          <a:ea typeface="DIN Alternate Bold"/>
                          <a:cs typeface="DIN Alternate Bold"/>
                          <a:sym typeface="DIN Alternate Bold"/>
                        </a:rPr>
                        <a:t>2024</a:t>
                      </a:r>
                    </a:p>
                  </a:txBody>
                  <a:tcPr marL="50800" marR="50800" marT="50800" marB="50800" anchor="ctr" anchorCtr="0" horzOverflow="overflow">
                    <a:solidFill>
                      <a:srgbClr val="FFFFFF"/>
                    </a:solidFill>
                  </a:tcPr>
                </a:tc>
                <a:tc>
                  <a:txBody>
                    <a:bodyPr/>
                    <a:lstStyle/>
                    <a:p>
                      <a:pPr defTabSz="914400"/>
                      <a:r>
                        <a:rPr sz="3200">
                          <a:latin typeface="DIN Alternate Bold"/>
                          <a:ea typeface="DIN Alternate Bold"/>
                          <a:cs typeface="DIN Alternate Bold"/>
                          <a:sym typeface="DIN Alternate Bold"/>
                        </a:rPr>
                        <a:t>0.0%</a:t>
                      </a:r>
                    </a:p>
                  </a:txBody>
                  <a:tcPr marL="50800" marR="50800" marT="50800" marB="50800" anchor="ctr" anchorCtr="0" horzOverflow="overflow">
                    <a:solidFill>
                      <a:srgbClr val="FFFFFF"/>
                    </a:solidFill>
                  </a:tcPr>
                </a:tc>
              </a:tr>
              <a:tr h="1596628">
                <a:tc vMerge="1">
                  <a:tcPr/>
                </a:tc>
                <a:tc>
                  <a:txBody>
                    <a:bodyPr/>
                    <a:lstStyle/>
                    <a:p>
                      <a:pPr defTabSz="914400"/>
                      <a:r>
                        <a:rPr sz="3200">
                          <a:latin typeface="DIN Alternate Bold"/>
                          <a:ea typeface="DIN Alternate Bold"/>
                          <a:cs typeface="DIN Alternate Bold"/>
                          <a:sym typeface="DIN Alternate Bold"/>
                        </a:rPr>
                        <a:t>2023</a:t>
                      </a:r>
                    </a:p>
                  </a:txBody>
                  <a:tcPr marL="50800" marR="50800" marT="50800" marB="50800" anchor="ctr" anchorCtr="0" horzOverflow="overflow">
                    <a:solidFill>
                      <a:srgbClr val="FFFFFF"/>
                    </a:solidFill>
                  </a:tcPr>
                </a:tc>
                <a:tc>
                  <a:txBody>
                    <a:bodyPr/>
                    <a:lstStyle/>
                    <a:p>
                      <a:pPr defTabSz="914400"/>
                      <a:r>
                        <a:rPr sz="3200">
                          <a:latin typeface="DIN Alternate Bold"/>
                          <a:ea typeface="DIN Alternate Bold"/>
                          <a:cs typeface="DIN Alternate Bold"/>
                          <a:sym typeface="DIN Alternate Bold"/>
                        </a:rPr>
                        <a:t>0.0%</a:t>
                      </a:r>
                    </a:p>
                  </a:txBody>
                  <a:tcPr marL="50800" marR="50800" marT="50800" marB="50800" anchor="ctr" anchorCtr="0" horzOverflow="overflow">
                    <a:solidFill>
                      <a:srgbClr val="FFFFFF"/>
                    </a:solidFill>
                  </a:tcPr>
                </a:tc>
              </a:tr>
              <a:tr h="1596628">
                <a:tc vMerge="1">
                  <a:tcPr/>
                </a:tc>
                <a:tc>
                  <a:txBody>
                    <a:bodyPr/>
                    <a:lstStyle/>
                    <a:p>
                      <a:pPr defTabSz="914400"/>
                      <a:r>
                        <a:rPr sz="3200">
                          <a:latin typeface="DIN Alternate Bold"/>
                          <a:ea typeface="DIN Alternate Bold"/>
                          <a:cs typeface="DIN Alternate Bold"/>
                          <a:sym typeface="DIN Alternate Bold"/>
                        </a:rPr>
                        <a:t>2022</a:t>
                      </a:r>
                    </a:p>
                  </a:txBody>
                  <a:tcPr marL="50800" marR="50800" marT="50800" marB="50800" anchor="ctr" anchorCtr="0" horzOverflow="overflow">
                    <a:solidFill>
                      <a:srgbClr val="FFFFFF"/>
                    </a:solidFill>
                  </a:tcPr>
                </a:tc>
                <a:tc>
                  <a:txBody>
                    <a:bodyPr/>
                    <a:lstStyle/>
                    <a:p>
                      <a:pPr defTabSz="914400"/>
                      <a:r>
                        <a:rPr sz="3200">
                          <a:latin typeface="DIN Alternate Bold"/>
                          <a:ea typeface="DIN Alternate Bold"/>
                          <a:cs typeface="DIN Alternate Bold"/>
                          <a:sym typeface="DIN Alternate Bold"/>
                        </a:rPr>
                        <a:t>0.0%</a:t>
                      </a:r>
                    </a:p>
                  </a:txBody>
                  <a:tcPr marL="50800" marR="50800" marT="50800" marB="50800" anchor="ctr" anchorCtr="0" horzOverflow="overflow">
                    <a:solidFill>
                      <a:srgbClr val="FFFFFF"/>
                    </a:solidFill>
                  </a:tcPr>
                </a:tc>
              </a:tr>
            </a:tbl>
          </a:graphicData>
        </a:graphic>
      </p:graphicFrame>
      <p:pic>
        <p:nvPicPr>
          <p:cNvPr id="70" name="pasted-movie.png" descr="pasted-movie.png"/>
          <p:cNvPicPr>
            <a:picLocks noChangeAspect="1"/>
          </p:cNvPicPr>
          <p:nvPr/>
        </p:nvPicPr>
        <p:blipFill>
          <a:blip r:embed="rId2">
            <a:extLst/>
          </a:blip>
          <a:stretch>
            <a:fillRect/>
          </a:stretch>
        </p:blipFill>
        <p:spPr>
          <a:xfrm>
            <a:off x="15094289" y="2688729"/>
            <a:ext cx="6724248" cy="4060627"/>
          </a:xfrm>
          <a:prstGeom prst="rect">
            <a:avLst/>
          </a:prstGeom>
          <a:ln w="12700">
            <a:miter lim="400000"/>
          </a:ln>
        </p:spPr>
      </p:pic>
      <p:sp>
        <p:nvSpPr>
          <p:cNvPr id="71" name="Rectangle"/>
          <p:cNvSpPr/>
          <p:nvPr/>
        </p:nvSpPr>
        <p:spPr>
          <a:xfrm>
            <a:off x="14566812" y="8380636"/>
            <a:ext cx="7779203" cy="4839197"/>
          </a:xfrm>
          <a:prstGeom prst="rect">
            <a:avLst/>
          </a:prstGeom>
          <a:solidFill>
            <a:srgbClr val="1A1A1A"/>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p>
        </p:txBody>
      </p:sp>
      <p:pic>
        <p:nvPicPr>
          <p:cNvPr id="72" name="pasted-movie.png" descr="pasted-movie.png"/>
          <p:cNvPicPr>
            <a:picLocks noChangeAspect="1"/>
          </p:cNvPicPr>
          <p:nvPr/>
        </p:nvPicPr>
        <p:blipFill>
          <a:blip r:embed="rId3">
            <a:extLst/>
          </a:blip>
          <a:stretch>
            <a:fillRect/>
          </a:stretch>
        </p:blipFill>
        <p:spPr>
          <a:xfrm>
            <a:off x="15094290" y="8769921"/>
            <a:ext cx="6724248" cy="4060627"/>
          </a:xfrm>
          <a:prstGeom prst="rect">
            <a:avLst/>
          </a:prstGeom>
          <a:ln w="12700">
            <a:miter lim="400000"/>
          </a:ln>
        </p:spPr>
      </p:pic>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74" name="Rectangle"/>
          <p:cNvSpPr/>
          <p:nvPr/>
        </p:nvSpPr>
        <p:spPr>
          <a:xfrm>
            <a:off x="-88988" y="-40730"/>
            <a:ext cx="24561976" cy="13797460"/>
          </a:xfrm>
          <a:prstGeom prst="rect">
            <a:avLst/>
          </a:prstGeom>
          <a:solidFill>
            <a:srgbClr val="FFFFFF"/>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p>
        </p:txBody>
      </p:sp>
      <p:grpSp>
        <p:nvGrpSpPr>
          <p:cNvPr id="77" name="Group"/>
          <p:cNvGrpSpPr/>
          <p:nvPr/>
        </p:nvGrpSpPr>
        <p:grpSpPr>
          <a:xfrm>
            <a:off x="21730838" y="11139549"/>
            <a:ext cx="4128906" cy="4128907"/>
            <a:chOff x="0" y="0"/>
            <a:chExt cx="4128905" cy="4128905"/>
          </a:xfrm>
        </p:grpSpPr>
        <p:sp>
          <p:nvSpPr>
            <p:cNvPr id="75" name="Rectangle"/>
            <p:cNvSpPr/>
            <p:nvPr/>
          </p:nvSpPr>
          <p:spPr>
            <a:xfrm rot="18900000">
              <a:off x="154148" y="1055180"/>
              <a:ext cx="3820610" cy="2018546"/>
            </a:xfrm>
            <a:prstGeom prst="rect">
              <a:avLst/>
            </a:prstGeom>
            <a:solidFill>
              <a:srgbClr val="FF6A13"/>
            </a:solidFill>
            <a:ln w="12700" cap="flat">
              <a:noFill/>
              <a:miter lim="400000"/>
            </a:ln>
            <a:effectLst/>
          </p:spPr>
          <p:txBody>
            <a:bodyPr wrap="square" lIns="50800" tIns="50800" rIns="50800" bIns="50800" numCol="1" anchor="ctr">
              <a:noAutofit/>
            </a:bodyPr>
            <a:lstStyle/>
            <a:p>
              <a:pPr algn="ctr" defTabSz="825500">
                <a:lnSpc>
                  <a:spcPct val="100000"/>
                </a:lnSpc>
                <a:spcBef>
                  <a:spcPts val="0"/>
                </a:spcBef>
                <a:defRPr sz="5200">
                  <a:solidFill>
                    <a:srgbClr val="FFFFFF"/>
                  </a:solidFill>
                  <a:latin typeface="DIN Alternate Bold"/>
                  <a:ea typeface="DIN Alternate Bold"/>
                  <a:cs typeface="DIN Alternate Bold"/>
                  <a:sym typeface="DIN Alternate Bold"/>
                </a:defRPr>
              </a:pPr>
            </a:p>
          </p:txBody>
        </p:sp>
        <p:sp>
          <p:nvSpPr>
            <p:cNvPr id="76" name="REIVER"/>
            <p:cNvSpPr txBox="1"/>
            <p:nvPr/>
          </p:nvSpPr>
          <p:spPr>
            <a:xfrm>
              <a:off x="1195298" y="1577070"/>
              <a:ext cx="1233017" cy="50800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lvl1pPr>
                <a:defRPr sz="2800">
                  <a:solidFill>
                    <a:srgbClr val="FFFFFF"/>
                  </a:solidFill>
                  <a:latin typeface="DIN Alternate Bold"/>
                  <a:ea typeface="DIN Alternate Bold"/>
                  <a:cs typeface="DIN Alternate Bold"/>
                  <a:sym typeface="DIN Alternate Bold"/>
                </a:defRPr>
              </a:lvl1pPr>
            </a:lstStyle>
            <a:p>
              <a:pPr/>
              <a:r>
                <a:t>REIVER</a:t>
              </a:r>
            </a:p>
          </p:txBody>
        </p:sp>
      </p:grpSp>
      <p:sp>
        <p:nvSpPr>
          <p:cNvPr id="78" name="REIVER’S OVERALL BONUS PAY GAP"/>
          <p:cNvSpPr txBox="1"/>
          <p:nvPr/>
        </p:nvSpPr>
        <p:spPr>
          <a:xfrm>
            <a:off x="518583" y="760884"/>
            <a:ext cx="8506633" cy="6731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defRPr sz="3800">
                <a:solidFill>
                  <a:srgbClr val="FF6A13"/>
                </a:solidFill>
                <a:latin typeface="DIN Alternate Bold"/>
                <a:ea typeface="DIN Alternate Bold"/>
                <a:cs typeface="DIN Alternate Bold"/>
                <a:sym typeface="DIN Alternate Bold"/>
              </a:defRPr>
            </a:lvl1pPr>
          </a:lstStyle>
          <a:p>
            <a:pPr/>
            <a:r>
              <a:t>REIVER’S OVERALL BONUS PAY GAP</a:t>
            </a:r>
          </a:p>
        </p:txBody>
      </p:sp>
      <p:sp>
        <p:nvSpPr>
          <p:cNvPr id="79" name="We do not operate a bonus scheme across our business.…"/>
          <p:cNvSpPr txBox="1"/>
          <p:nvPr/>
        </p:nvSpPr>
        <p:spPr>
          <a:xfrm>
            <a:off x="3064627" y="5949950"/>
            <a:ext cx="18254747" cy="18161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defTabSz="12700">
              <a:lnSpc>
                <a:spcPct val="100000"/>
              </a:lnSpc>
              <a:spcBef>
                <a:spcPts val="0"/>
              </a:spcBef>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3800">
                <a:solidFill>
                  <a:srgbClr val="221F20"/>
                </a:solidFill>
                <a:latin typeface="DIN Alternate Bold"/>
                <a:ea typeface="DIN Alternate Bold"/>
                <a:cs typeface="DIN Alternate Bold"/>
                <a:sym typeface="DIN Alternate Bold"/>
              </a:defRPr>
            </a:pPr>
            <a:r>
              <a:t>We do not operate a bonus scheme across our business. </a:t>
            </a:r>
          </a:p>
          <a:p>
            <a:pPr defTabSz="12700">
              <a:lnSpc>
                <a:spcPct val="100000"/>
              </a:lnSpc>
              <a:spcBef>
                <a:spcPts val="0"/>
              </a:spcBef>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3800">
                <a:solidFill>
                  <a:srgbClr val="221F20"/>
                </a:solidFill>
                <a:latin typeface="DIN Alternate Bold"/>
                <a:ea typeface="DIN Alternate Bold"/>
                <a:cs typeface="DIN Alternate Bold"/>
                <a:sym typeface="DIN Alternate Bold"/>
              </a:defRPr>
            </a:pPr>
          </a:p>
          <a:p>
            <a:pPr defTabSz="12700">
              <a:lnSpc>
                <a:spcPct val="100000"/>
              </a:lnSpc>
              <a:spcBef>
                <a:spcPts val="0"/>
              </a:spcBef>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3800">
                <a:solidFill>
                  <a:srgbClr val="221F20"/>
                </a:solidFill>
                <a:latin typeface="DIN Alternate Bold"/>
                <a:ea typeface="DIN Alternate Bold"/>
                <a:cs typeface="DIN Alternate Bold"/>
                <a:sym typeface="DIN Alternate Bold"/>
              </a:defRPr>
            </a:pPr>
            <a:r>
              <a:t>As such, there is no data to report as no individual received a bonus payment.</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81" name="Rectangle"/>
          <p:cNvSpPr/>
          <p:nvPr/>
        </p:nvSpPr>
        <p:spPr>
          <a:xfrm>
            <a:off x="12509412" y="-30523"/>
            <a:ext cx="11894003" cy="13797460"/>
          </a:xfrm>
          <a:prstGeom prst="rect">
            <a:avLst/>
          </a:prstGeom>
          <a:solidFill>
            <a:srgbClr val="FFFFFF"/>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p>
        </p:txBody>
      </p:sp>
      <p:grpSp>
        <p:nvGrpSpPr>
          <p:cNvPr id="84" name="Group"/>
          <p:cNvGrpSpPr/>
          <p:nvPr/>
        </p:nvGrpSpPr>
        <p:grpSpPr>
          <a:xfrm>
            <a:off x="21730838" y="11139549"/>
            <a:ext cx="4128906" cy="4128907"/>
            <a:chOff x="0" y="0"/>
            <a:chExt cx="4128905" cy="4128905"/>
          </a:xfrm>
        </p:grpSpPr>
        <p:sp>
          <p:nvSpPr>
            <p:cNvPr id="82" name="Rectangle"/>
            <p:cNvSpPr/>
            <p:nvPr/>
          </p:nvSpPr>
          <p:spPr>
            <a:xfrm rot="18900000">
              <a:off x="154148" y="1055180"/>
              <a:ext cx="3820610" cy="2018546"/>
            </a:xfrm>
            <a:prstGeom prst="rect">
              <a:avLst/>
            </a:prstGeom>
            <a:solidFill>
              <a:srgbClr val="FF6A13"/>
            </a:solidFill>
            <a:ln w="12700" cap="flat">
              <a:noFill/>
              <a:miter lim="400000"/>
            </a:ln>
            <a:effectLst/>
          </p:spPr>
          <p:txBody>
            <a:bodyPr wrap="square" lIns="50800" tIns="50800" rIns="50800" bIns="50800" numCol="1" anchor="ctr">
              <a:noAutofit/>
            </a:bodyPr>
            <a:lstStyle/>
            <a:p>
              <a:pPr algn="ctr" defTabSz="825500">
                <a:lnSpc>
                  <a:spcPct val="100000"/>
                </a:lnSpc>
                <a:spcBef>
                  <a:spcPts val="0"/>
                </a:spcBef>
                <a:defRPr sz="5200">
                  <a:solidFill>
                    <a:srgbClr val="FFFFFF"/>
                  </a:solidFill>
                  <a:latin typeface="DIN Alternate Bold"/>
                  <a:ea typeface="DIN Alternate Bold"/>
                  <a:cs typeface="DIN Alternate Bold"/>
                  <a:sym typeface="DIN Alternate Bold"/>
                </a:defRPr>
              </a:pPr>
            </a:p>
          </p:txBody>
        </p:sp>
        <p:sp>
          <p:nvSpPr>
            <p:cNvPr id="83" name="REIVER"/>
            <p:cNvSpPr txBox="1"/>
            <p:nvPr/>
          </p:nvSpPr>
          <p:spPr>
            <a:xfrm>
              <a:off x="1195298" y="1577070"/>
              <a:ext cx="1233017" cy="50800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lvl1pPr>
                <a:defRPr sz="2800">
                  <a:solidFill>
                    <a:srgbClr val="FFFFFF"/>
                  </a:solidFill>
                  <a:latin typeface="DIN Alternate Bold"/>
                  <a:ea typeface="DIN Alternate Bold"/>
                  <a:cs typeface="DIN Alternate Bold"/>
                  <a:sym typeface="DIN Alternate Bold"/>
                </a:defRPr>
              </a:lvl1pPr>
            </a:lstStyle>
            <a:p>
              <a:pPr/>
              <a:r>
                <a:t>REIVER</a:t>
              </a:r>
            </a:p>
          </p:txBody>
        </p:sp>
      </p:grpSp>
      <p:sp>
        <p:nvSpPr>
          <p:cNvPr id="85" name="EMPLOYEE REPRESENTATION ACROSS THE BUSINESS"/>
          <p:cNvSpPr txBox="1"/>
          <p:nvPr/>
        </p:nvSpPr>
        <p:spPr>
          <a:xfrm>
            <a:off x="518583" y="760884"/>
            <a:ext cx="11693100" cy="6731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defRPr sz="3800">
                <a:solidFill>
                  <a:srgbClr val="FF6A13"/>
                </a:solidFill>
                <a:latin typeface="DIN Alternate Bold"/>
                <a:ea typeface="DIN Alternate Bold"/>
                <a:cs typeface="DIN Alternate Bold"/>
                <a:sym typeface="DIN Alternate Bold"/>
              </a:defRPr>
            </a:lvl1pPr>
          </a:lstStyle>
          <a:p>
            <a:pPr/>
            <a:r>
              <a:t>EMPLOYEE REPRESENTATION ACROSS THE BUSINESS</a:t>
            </a:r>
          </a:p>
        </p:txBody>
      </p:sp>
      <p:graphicFrame>
        <p:nvGraphicFramePr>
          <p:cNvPr id="86" name="Table 1"/>
          <p:cNvGraphicFramePr/>
          <p:nvPr/>
        </p:nvGraphicFramePr>
        <p:xfrm>
          <a:off x="1489022" y="5583608"/>
          <a:ext cx="9045576" cy="1650495"/>
        </p:xfrm>
        <a:graphic xmlns:a="http://schemas.openxmlformats.org/drawingml/2006/main">
          <a:graphicData uri="http://schemas.openxmlformats.org/drawingml/2006/table">
            <a:tbl>
              <a:tblPr firstCol="0" firstRow="0" lastCol="0" lastRow="0" bandCol="0" bandRow="0" rtl="0">
                <a:tableStyleId>{4C3C2611-4C71-4FC5-86AE-919BDF0F9419}</a:tableStyleId>
              </a:tblPr>
              <a:tblGrid>
                <a:gridCol w="3010958"/>
                <a:gridCol w="3010958"/>
                <a:gridCol w="3010958"/>
              </a:tblGrid>
              <a:tr h="818896">
                <a:tc rowSpan="2">
                  <a:txBody>
                    <a:bodyPr/>
                    <a:lstStyle/>
                    <a:p>
                      <a:pPr defTabSz="914400"/>
                      <a:r>
                        <a:rPr sz="3200">
                          <a:latin typeface="DIN Alternate Bold"/>
                          <a:ea typeface="DIN Alternate Bold"/>
                          <a:cs typeface="DIN Alternate Bold"/>
                          <a:sym typeface="DIN Alternate Bold"/>
                        </a:rPr>
                        <a:t>Upper pay quartile</a:t>
                      </a:r>
                    </a:p>
                  </a:txBody>
                  <a:tcPr marL="50800" marR="50800" marT="50800" marB="50800" anchor="ctr" anchorCtr="0" horzOverflow="overflow">
                    <a:solidFill>
                      <a:srgbClr val="FFFFFF"/>
                    </a:solidFill>
                  </a:tcPr>
                </a:tc>
                <a:tc>
                  <a:txBody>
                    <a:bodyPr/>
                    <a:lstStyle/>
                    <a:p>
                      <a:pPr defTabSz="914400"/>
                      <a:r>
                        <a:rPr sz="3200">
                          <a:latin typeface="DIN Alternate Bold"/>
                          <a:ea typeface="DIN Alternate Bold"/>
                          <a:cs typeface="DIN Alternate Bold"/>
                          <a:sym typeface="DIN Alternate Bold"/>
                        </a:rPr>
                        <a:t>Male</a:t>
                      </a:r>
                    </a:p>
                  </a:txBody>
                  <a:tcPr marL="50800" marR="50800" marT="50800" marB="50800" anchor="ctr" anchorCtr="0" horzOverflow="overflow">
                    <a:solidFill>
                      <a:srgbClr val="FFFFFF"/>
                    </a:solidFill>
                  </a:tcPr>
                </a:tc>
                <a:tc>
                  <a:txBody>
                    <a:bodyPr/>
                    <a:lstStyle/>
                    <a:p>
                      <a:pPr defTabSz="914400"/>
                      <a:r>
                        <a:rPr sz="3200">
                          <a:latin typeface="DIN Alternate Bold"/>
                          <a:ea typeface="DIN Alternate Bold"/>
                          <a:cs typeface="DIN Alternate Bold"/>
                          <a:sym typeface="DIN Alternate Bold"/>
                        </a:rPr>
                        <a:t>0%</a:t>
                      </a:r>
                    </a:p>
                  </a:txBody>
                  <a:tcPr marL="50800" marR="50800" marT="50800" marB="50800" anchor="ctr" anchorCtr="0" horzOverflow="overflow">
                    <a:solidFill>
                      <a:srgbClr val="FFFFFF"/>
                    </a:solidFill>
                  </a:tcPr>
                </a:tc>
              </a:tr>
              <a:tr h="818896">
                <a:tc vMerge="1">
                  <a:tcPr/>
                </a:tc>
                <a:tc>
                  <a:txBody>
                    <a:bodyPr/>
                    <a:lstStyle/>
                    <a:p>
                      <a:pPr defTabSz="914400"/>
                      <a:r>
                        <a:rPr sz="3200">
                          <a:latin typeface="DIN Alternate Bold"/>
                          <a:ea typeface="DIN Alternate Bold"/>
                          <a:cs typeface="DIN Alternate Bold"/>
                          <a:sym typeface="DIN Alternate Bold"/>
                        </a:rPr>
                        <a:t>Female</a:t>
                      </a:r>
                    </a:p>
                  </a:txBody>
                  <a:tcPr marL="50800" marR="50800" marT="50800" marB="50800" anchor="ctr" anchorCtr="0" horzOverflow="overflow">
                    <a:solidFill>
                      <a:srgbClr val="FFFFFF"/>
                    </a:solidFill>
                  </a:tcPr>
                </a:tc>
                <a:tc>
                  <a:txBody>
                    <a:bodyPr/>
                    <a:lstStyle/>
                    <a:p>
                      <a:pPr defTabSz="914400"/>
                      <a:r>
                        <a:rPr sz="3200">
                          <a:latin typeface="DIN Alternate Bold"/>
                          <a:ea typeface="DIN Alternate Bold"/>
                          <a:cs typeface="DIN Alternate Bold"/>
                          <a:sym typeface="DIN Alternate Bold"/>
                        </a:rPr>
                        <a:t>100%</a:t>
                      </a:r>
                    </a:p>
                  </a:txBody>
                  <a:tcPr marL="50800" marR="50800" marT="50800" marB="50800" anchor="ctr" anchorCtr="0" horzOverflow="overflow">
                    <a:solidFill>
                      <a:srgbClr val="FFFFFF"/>
                    </a:solidFill>
                  </a:tcPr>
                </a:tc>
              </a:tr>
            </a:tbl>
          </a:graphicData>
        </a:graphic>
      </p:graphicFrame>
      <p:graphicFrame>
        <p:nvGraphicFramePr>
          <p:cNvPr id="87" name="Table 1-1"/>
          <p:cNvGraphicFramePr/>
          <p:nvPr/>
        </p:nvGraphicFramePr>
        <p:xfrm>
          <a:off x="1489022" y="7533879"/>
          <a:ext cx="9045576" cy="1637794"/>
        </p:xfrm>
        <a:graphic xmlns:a="http://schemas.openxmlformats.org/drawingml/2006/main">
          <a:graphicData uri="http://schemas.openxmlformats.org/drawingml/2006/table">
            <a:tbl>
              <a:tblPr firstCol="0" firstRow="0" lastCol="0" lastRow="0" bandCol="0" bandRow="0" rtl="0">
                <a:tableStyleId>{4C3C2611-4C71-4FC5-86AE-919BDF0F9419}</a:tableStyleId>
              </a:tblPr>
              <a:tblGrid>
                <a:gridCol w="3010958"/>
                <a:gridCol w="3010958"/>
                <a:gridCol w="3010958"/>
              </a:tblGrid>
              <a:tr h="812546">
                <a:tc rowSpan="2">
                  <a:txBody>
                    <a:bodyPr/>
                    <a:lstStyle/>
                    <a:p>
                      <a:pPr defTabSz="914400"/>
                      <a:r>
                        <a:rPr sz="3200">
                          <a:latin typeface="DIN Alternate Bold"/>
                          <a:ea typeface="DIN Alternate Bold"/>
                          <a:cs typeface="DIN Alternate Bold"/>
                          <a:sym typeface="DIN Alternate Bold"/>
                        </a:rPr>
                        <a:t>Upper-middle pay quartile</a:t>
                      </a:r>
                    </a:p>
                  </a:txBody>
                  <a:tcPr marL="50800" marR="50800" marT="50800" marB="50800" anchor="ctr" anchorCtr="0" horzOverflow="overflow">
                    <a:solidFill>
                      <a:srgbClr val="FFFFFF"/>
                    </a:solidFill>
                  </a:tcPr>
                </a:tc>
                <a:tc>
                  <a:txBody>
                    <a:bodyPr/>
                    <a:lstStyle/>
                    <a:p>
                      <a:pPr defTabSz="914400"/>
                      <a:r>
                        <a:rPr sz="3200">
                          <a:latin typeface="DIN Alternate Bold"/>
                          <a:ea typeface="DIN Alternate Bold"/>
                          <a:cs typeface="DIN Alternate Bold"/>
                          <a:sym typeface="DIN Alternate Bold"/>
                        </a:rPr>
                        <a:t>Male</a:t>
                      </a:r>
                    </a:p>
                  </a:txBody>
                  <a:tcPr marL="50800" marR="50800" marT="50800" marB="50800" anchor="ctr" anchorCtr="0" horzOverflow="overflow">
                    <a:solidFill>
                      <a:srgbClr val="FFFFFF"/>
                    </a:solidFill>
                  </a:tcPr>
                </a:tc>
                <a:tc>
                  <a:txBody>
                    <a:bodyPr/>
                    <a:lstStyle/>
                    <a:p>
                      <a:pPr defTabSz="914400"/>
                      <a:r>
                        <a:rPr sz="3200">
                          <a:latin typeface="DIN Alternate Bold"/>
                          <a:ea typeface="DIN Alternate Bold"/>
                          <a:cs typeface="DIN Alternate Bold"/>
                          <a:sym typeface="DIN Alternate Bold"/>
                        </a:rPr>
                        <a:t>100%</a:t>
                      </a:r>
                    </a:p>
                  </a:txBody>
                  <a:tcPr marL="50800" marR="50800" marT="50800" marB="50800" anchor="ctr" anchorCtr="0" horzOverflow="overflow">
                    <a:solidFill>
                      <a:srgbClr val="FFFFFF"/>
                    </a:solidFill>
                  </a:tcPr>
                </a:tc>
              </a:tr>
              <a:tr h="812546">
                <a:tc vMerge="1">
                  <a:tcPr/>
                </a:tc>
                <a:tc>
                  <a:txBody>
                    <a:bodyPr/>
                    <a:lstStyle/>
                    <a:p>
                      <a:pPr defTabSz="914400"/>
                      <a:r>
                        <a:rPr sz="3200">
                          <a:latin typeface="DIN Alternate Bold"/>
                          <a:ea typeface="DIN Alternate Bold"/>
                          <a:cs typeface="DIN Alternate Bold"/>
                          <a:sym typeface="DIN Alternate Bold"/>
                        </a:rPr>
                        <a:t>Female</a:t>
                      </a:r>
                    </a:p>
                  </a:txBody>
                  <a:tcPr marL="50800" marR="50800" marT="50800" marB="50800" anchor="ctr" anchorCtr="0" horzOverflow="overflow">
                    <a:solidFill>
                      <a:srgbClr val="FFFFFF"/>
                    </a:solidFill>
                  </a:tcPr>
                </a:tc>
                <a:tc>
                  <a:txBody>
                    <a:bodyPr/>
                    <a:lstStyle/>
                    <a:p>
                      <a:pPr defTabSz="914400"/>
                      <a:r>
                        <a:rPr sz="3200">
                          <a:latin typeface="DIN Alternate Bold"/>
                          <a:ea typeface="DIN Alternate Bold"/>
                          <a:cs typeface="DIN Alternate Bold"/>
                          <a:sym typeface="DIN Alternate Bold"/>
                        </a:rPr>
                        <a:t>0</a:t>
                      </a:r>
                    </a:p>
                  </a:txBody>
                  <a:tcPr marL="50800" marR="50800" marT="50800" marB="50800" anchor="ctr" anchorCtr="0" horzOverflow="overflow">
                    <a:solidFill>
                      <a:srgbClr val="FFFFFF"/>
                    </a:solidFill>
                  </a:tcPr>
                </a:tc>
              </a:tr>
            </a:tbl>
          </a:graphicData>
        </a:graphic>
      </p:graphicFrame>
      <p:graphicFrame>
        <p:nvGraphicFramePr>
          <p:cNvPr id="88" name="Table 1-2"/>
          <p:cNvGraphicFramePr/>
          <p:nvPr/>
        </p:nvGraphicFramePr>
        <p:xfrm>
          <a:off x="1489022" y="9477799"/>
          <a:ext cx="9045576" cy="1555620"/>
        </p:xfrm>
        <a:graphic xmlns:a="http://schemas.openxmlformats.org/drawingml/2006/main">
          <a:graphicData uri="http://schemas.openxmlformats.org/drawingml/2006/table">
            <a:tbl>
              <a:tblPr firstCol="0" firstRow="0" lastCol="0" lastRow="0" bandCol="0" bandRow="0" rtl="0">
                <a:tableStyleId>{4C3C2611-4C71-4FC5-86AE-919BDF0F9419}</a:tableStyleId>
              </a:tblPr>
              <a:tblGrid>
                <a:gridCol w="3010958"/>
                <a:gridCol w="3010958"/>
                <a:gridCol w="3010958"/>
              </a:tblGrid>
              <a:tr h="771459">
                <a:tc rowSpan="2">
                  <a:txBody>
                    <a:bodyPr/>
                    <a:lstStyle/>
                    <a:p>
                      <a:pPr defTabSz="914400"/>
                      <a:r>
                        <a:rPr sz="3200">
                          <a:latin typeface="DIN Alternate Bold"/>
                          <a:ea typeface="DIN Alternate Bold"/>
                          <a:cs typeface="DIN Alternate Bold"/>
                          <a:sym typeface="DIN Alternate Bold"/>
                        </a:rPr>
                        <a:t>Lower-middle pay quartile</a:t>
                      </a:r>
                    </a:p>
                  </a:txBody>
                  <a:tcPr marL="50800" marR="50800" marT="50800" marB="50800" anchor="ctr" anchorCtr="0" horzOverflow="overflow">
                    <a:solidFill>
                      <a:srgbClr val="FFFFFF"/>
                    </a:solidFill>
                  </a:tcPr>
                </a:tc>
                <a:tc>
                  <a:txBody>
                    <a:bodyPr/>
                    <a:lstStyle/>
                    <a:p>
                      <a:pPr defTabSz="914400"/>
                      <a:r>
                        <a:rPr sz="3200">
                          <a:latin typeface="DIN Alternate Bold"/>
                          <a:ea typeface="DIN Alternate Bold"/>
                          <a:cs typeface="DIN Alternate Bold"/>
                          <a:sym typeface="DIN Alternate Bold"/>
                        </a:rPr>
                        <a:t>Male</a:t>
                      </a:r>
                    </a:p>
                  </a:txBody>
                  <a:tcPr marL="50800" marR="50800" marT="50800" marB="50800" anchor="ctr" anchorCtr="0" horzOverflow="overflow">
                    <a:solidFill>
                      <a:srgbClr val="FFFFFF"/>
                    </a:solidFill>
                  </a:tcPr>
                </a:tc>
                <a:tc>
                  <a:txBody>
                    <a:bodyPr/>
                    <a:lstStyle/>
                    <a:p>
                      <a:pPr defTabSz="914400"/>
                      <a:r>
                        <a:rPr sz="3200">
                          <a:latin typeface="DIN Alternate Bold"/>
                          <a:ea typeface="DIN Alternate Bold"/>
                          <a:cs typeface="DIN Alternate Bold"/>
                          <a:sym typeface="DIN Alternate Bold"/>
                        </a:rPr>
                        <a:t>50%</a:t>
                      </a:r>
                    </a:p>
                  </a:txBody>
                  <a:tcPr marL="50800" marR="50800" marT="50800" marB="50800" anchor="ctr" anchorCtr="0" horzOverflow="overflow">
                    <a:solidFill>
                      <a:srgbClr val="FFFFFF"/>
                    </a:solidFill>
                  </a:tcPr>
                </a:tc>
              </a:tr>
              <a:tr h="771459">
                <a:tc vMerge="1">
                  <a:tcPr/>
                </a:tc>
                <a:tc>
                  <a:txBody>
                    <a:bodyPr/>
                    <a:lstStyle/>
                    <a:p>
                      <a:pPr defTabSz="914400"/>
                      <a:r>
                        <a:rPr sz="3200">
                          <a:latin typeface="DIN Alternate Bold"/>
                          <a:ea typeface="DIN Alternate Bold"/>
                          <a:cs typeface="DIN Alternate Bold"/>
                          <a:sym typeface="DIN Alternate Bold"/>
                        </a:rPr>
                        <a:t>Female</a:t>
                      </a:r>
                    </a:p>
                  </a:txBody>
                  <a:tcPr marL="50800" marR="50800" marT="50800" marB="50800" anchor="ctr" anchorCtr="0" horzOverflow="overflow">
                    <a:solidFill>
                      <a:srgbClr val="FFFFFF"/>
                    </a:solidFill>
                  </a:tcPr>
                </a:tc>
                <a:tc>
                  <a:txBody>
                    <a:bodyPr/>
                    <a:lstStyle/>
                    <a:p>
                      <a:pPr defTabSz="914400"/>
                      <a:r>
                        <a:rPr sz="3200">
                          <a:latin typeface="DIN Alternate Bold"/>
                          <a:ea typeface="DIN Alternate Bold"/>
                          <a:cs typeface="DIN Alternate Bold"/>
                          <a:sym typeface="DIN Alternate Bold"/>
                        </a:rPr>
                        <a:t>50%</a:t>
                      </a:r>
                    </a:p>
                  </a:txBody>
                  <a:tcPr marL="50800" marR="50800" marT="50800" marB="50800" anchor="ctr" anchorCtr="0" horzOverflow="overflow">
                    <a:solidFill>
                      <a:srgbClr val="FFFFFF"/>
                    </a:solidFill>
                  </a:tcPr>
                </a:tc>
              </a:tr>
            </a:tbl>
          </a:graphicData>
        </a:graphic>
      </p:graphicFrame>
      <p:graphicFrame>
        <p:nvGraphicFramePr>
          <p:cNvPr id="89" name="Table 1-3"/>
          <p:cNvGraphicFramePr/>
          <p:nvPr/>
        </p:nvGraphicFramePr>
        <p:xfrm>
          <a:off x="1489022" y="11322567"/>
          <a:ext cx="9045576" cy="1542920"/>
        </p:xfrm>
        <a:graphic xmlns:a="http://schemas.openxmlformats.org/drawingml/2006/main">
          <a:graphicData uri="http://schemas.openxmlformats.org/drawingml/2006/table">
            <a:tbl>
              <a:tblPr firstCol="0" firstRow="0" lastCol="0" lastRow="0" bandCol="0" bandRow="0" rtl="0">
                <a:tableStyleId>{4C3C2611-4C71-4FC5-86AE-919BDF0F9419}</a:tableStyleId>
              </a:tblPr>
              <a:tblGrid>
                <a:gridCol w="3010958"/>
                <a:gridCol w="3010958"/>
                <a:gridCol w="3010958"/>
              </a:tblGrid>
              <a:tr h="765109">
                <a:tc rowSpan="2">
                  <a:txBody>
                    <a:bodyPr/>
                    <a:lstStyle/>
                    <a:p>
                      <a:pPr defTabSz="914400"/>
                      <a:r>
                        <a:rPr sz="3200">
                          <a:latin typeface="DIN Alternate Bold"/>
                          <a:ea typeface="DIN Alternate Bold"/>
                          <a:cs typeface="DIN Alternate Bold"/>
                          <a:sym typeface="DIN Alternate Bold"/>
                        </a:rPr>
                        <a:t>Lower pay quartile</a:t>
                      </a:r>
                    </a:p>
                  </a:txBody>
                  <a:tcPr marL="50800" marR="50800" marT="50800" marB="50800" anchor="ctr" anchorCtr="0" horzOverflow="overflow">
                    <a:solidFill>
                      <a:srgbClr val="FFFFFF"/>
                    </a:solidFill>
                  </a:tcPr>
                </a:tc>
                <a:tc>
                  <a:txBody>
                    <a:bodyPr/>
                    <a:lstStyle/>
                    <a:p>
                      <a:pPr defTabSz="914400"/>
                      <a:r>
                        <a:rPr sz="3200">
                          <a:latin typeface="DIN Alternate Bold"/>
                          <a:ea typeface="DIN Alternate Bold"/>
                          <a:cs typeface="DIN Alternate Bold"/>
                          <a:sym typeface="DIN Alternate Bold"/>
                        </a:rPr>
                        <a:t>Male</a:t>
                      </a:r>
                    </a:p>
                  </a:txBody>
                  <a:tcPr marL="50800" marR="50800" marT="50800" marB="50800" anchor="ctr" anchorCtr="0" horzOverflow="overflow">
                    <a:solidFill>
                      <a:srgbClr val="FFFFFF"/>
                    </a:solidFill>
                  </a:tcPr>
                </a:tc>
                <a:tc>
                  <a:txBody>
                    <a:bodyPr/>
                    <a:lstStyle/>
                    <a:p>
                      <a:pPr defTabSz="914400"/>
                      <a:r>
                        <a:rPr sz="3200">
                          <a:latin typeface="DIN Alternate Bold"/>
                          <a:ea typeface="DIN Alternate Bold"/>
                          <a:cs typeface="DIN Alternate Bold"/>
                          <a:sym typeface="DIN Alternate Bold"/>
                        </a:rPr>
                        <a:t>50%</a:t>
                      </a:r>
                    </a:p>
                  </a:txBody>
                  <a:tcPr marL="50800" marR="50800" marT="50800" marB="50800" anchor="ctr" anchorCtr="0" horzOverflow="overflow">
                    <a:solidFill>
                      <a:srgbClr val="FFFFFF"/>
                    </a:solidFill>
                  </a:tcPr>
                </a:tc>
              </a:tr>
              <a:tr h="765109">
                <a:tc vMerge="1">
                  <a:tcPr/>
                </a:tc>
                <a:tc>
                  <a:txBody>
                    <a:bodyPr/>
                    <a:lstStyle/>
                    <a:p>
                      <a:pPr defTabSz="914400"/>
                      <a:r>
                        <a:rPr sz="3200">
                          <a:latin typeface="DIN Alternate Bold"/>
                          <a:ea typeface="DIN Alternate Bold"/>
                          <a:cs typeface="DIN Alternate Bold"/>
                          <a:sym typeface="DIN Alternate Bold"/>
                        </a:rPr>
                        <a:t>Female</a:t>
                      </a:r>
                    </a:p>
                  </a:txBody>
                  <a:tcPr marL="50800" marR="50800" marT="50800" marB="50800" anchor="ctr" anchorCtr="0" horzOverflow="overflow">
                    <a:solidFill>
                      <a:srgbClr val="FFFFFF"/>
                    </a:solidFill>
                  </a:tcPr>
                </a:tc>
                <a:tc>
                  <a:txBody>
                    <a:bodyPr/>
                    <a:lstStyle/>
                    <a:p>
                      <a:pPr defTabSz="914400"/>
                      <a:r>
                        <a:rPr sz="3200">
                          <a:latin typeface="DIN Alternate Bold"/>
                          <a:ea typeface="DIN Alternate Bold"/>
                          <a:cs typeface="DIN Alternate Bold"/>
                          <a:sym typeface="DIN Alternate Bold"/>
                        </a:rPr>
                        <a:t>50%</a:t>
                      </a:r>
                    </a:p>
                  </a:txBody>
                  <a:tcPr marL="50800" marR="50800" marT="50800" marB="50800" anchor="ctr" anchorCtr="0" horzOverflow="overflow">
                    <a:solidFill>
                      <a:srgbClr val="FFFFFF"/>
                    </a:solidFill>
                  </a:tcPr>
                </a:tc>
              </a:tr>
            </a:tbl>
          </a:graphicData>
        </a:graphic>
      </p:graphicFrame>
      <p:sp>
        <p:nvSpPr>
          <p:cNvPr id="90" name="In line with our pay philosophy, all roles at REIVER are paid the same, regardless of the individual incumbent. As a result this gives us a very clean split of gender pay. The exceptions to this being individual roles where market forces drive a higher l"/>
          <p:cNvSpPr txBox="1"/>
          <p:nvPr/>
        </p:nvSpPr>
        <p:spPr>
          <a:xfrm>
            <a:off x="747441" y="1575221"/>
            <a:ext cx="11235385" cy="38608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defTabSz="12700">
              <a:lnSpc>
                <a:spcPct val="100000"/>
              </a:lnSpc>
              <a:spcBef>
                <a:spcPts val="0"/>
              </a:spcBef>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3200">
                <a:solidFill>
                  <a:srgbClr val="FFFFFF"/>
                </a:solidFill>
                <a:latin typeface="DIN Alternate Bold"/>
                <a:ea typeface="DIN Alternate Bold"/>
                <a:cs typeface="DIN Alternate Bold"/>
                <a:sym typeface="DIN Alternate Bold"/>
              </a:defRPr>
            </a:pPr>
            <a:r>
              <a:t>In line with our pay philosophy, all roles at REIVER are paid the same, regardless of the individual incumbent. As a result this gives us a very clean split of gender pay. The exceptions to this being individual roles where market forces drive a higher level of pay.</a:t>
            </a:r>
          </a:p>
          <a:p>
            <a:pPr defTabSz="12700">
              <a:lnSpc>
                <a:spcPct val="100000"/>
              </a:lnSpc>
              <a:spcBef>
                <a:spcPts val="0"/>
              </a:spcBef>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3200">
                <a:solidFill>
                  <a:srgbClr val="FFFFFF"/>
                </a:solidFill>
                <a:latin typeface="DIN Alternate Bold"/>
                <a:ea typeface="DIN Alternate Bold"/>
                <a:cs typeface="DIN Alternate Bold"/>
                <a:sym typeface="DIN Alternate Bold"/>
              </a:defRPr>
            </a:pPr>
          </a:p>
          <a:p>
            <a:pPr defTabSz="12700">
              <a:lnSpc>
                <a:spcPct val="100000"/>
              </a:lnSpc>
              <a:spcBef>
                <a:spcPts val="0"/>
              </a:spcBef>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3200">
                <a:solidFill>
                  <a:srgbClr val="FFFFFF"/>
                </a:solidFill>
                <a:latin typeface="DIN Alternate Bold"/>
                <a:ea typeface="DIN Alternate Bold"/>
                <a:cs typeface="DIN Alternate Bold"/>
                <a:sym typeface="DIN Alternate Bold"/>
              </a:defRPr>
            </a:pPr>
            <a:r>
              <a:t>Due to the size of our workforce, quartile data should be interpreted as directional rather than statistically representative.</a:t>
            </a:r>
          </a:p>
        </p:txBody>
      </p:sp>
      <p:sp>
        <p:nvSpPr>
          <p:cNvPr id="91" name="However, for us, gender equality is more than just pay. It’s about ensuring there is an equal opportunity for everyone regardless of their gender. As such we are proud of our leadership and coaching gender split. Two metrics that have been historically u"/>
          <p:cNvSpPr txBox="1"/>
          <p:nvPr/>
        </p:nvSpPr>
        <p:spPr>
          <a:xfrm>
            <a:off x="12838721" y="718606"/>
            <a:ext cx="11235385" cy="24511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defTabSz="12700">
              <a:lnSpc>
                <a:spcPct val="100000"/>
              </a:lnSpc>
              <a:spcBef>
                <a:spcPts val="0"/>
              </a:spcBef>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3200">
                <a:solidFill>
                  <a:srgbClr val="1A1A1A"/>
                </a:solidFill>
                <a:latin typeface="DIN Alternate Bold"/>
                <a:ea typeface="DIN Alternate Bold"/>
                <a:cs typeface="DIN Alternate Bold"/>
                <a:sym typeface="DIN Alternate Bold"/>
              </a:defRPr>
            </a:lvl1pPr>
          </a:lstStyle>
          <a:p>
            <a:pPr/>
            <a:r>
              <a:t>However, for us, gender equality is more than just pay. It’s about ensuring there is an equal opportunity for everyone regardless of their gender. As such we are proud of our leadership and coaching gender split. Two metrics that have been historically underrepresented in the industry,</a:t>
            </a:r>
          </a:p>
        </p:txBody>
      </p:sp>
      <p:graphicFrame>
        <p:nvGraphicFramePr>
          <p:cNvPr id="92" name="Table 1-4"/>
          <p:cNvGraphicFramePr/>
          <p:nvPr/>
        </p:nvGraphicFramePr>
        <p:xfrm>
          <a:off x="13939975" y="4247663"/>
          <a:ext cx="9045576" cy="3710789"/>
        </p:xfrm>
        <a:graphic xmlns:a="http://schemas.openxmlformats.org/drawingml/2006/main">
          <a:graphicData uri="http://schemas.openxmlformats.org/drawingml/2006/table">
            <a:tbl>
              <a:tblPr firstCol="0" firstRow="0" lastCol="0" lastRow="0" bandCol="0" bandRow="0" rtl="0">
                <a:tableStyleId>{4C3C2611-4C71-4FC5-86AE-919BDF0F9419}</a:tableStyleId>
              </a:tblPr>
              <a:tblGrid>
                <a:gridCol w="3010958"/>
                <a:gridCol w="3010958"/>
                <a:gridCol w="3010958"/>
              </a:tblGrid>
              <a:tr h="1232696">
                <a:tc>
                  <a:txBody>
                    <a:bodyPr/>
                    <a:lstStyle/>
                    <a:p>
                      <a:pPr defTabSz="914400"/>
                      <a:r>
                        <a:rPr sz="3200">
                          <a:latin typeface="DIN Alternate Bold"/>
                          <a:ea typeface="DIN Alternate Bold"/>
                          <a:cs typeface="DIN Alternate Bold"/>
                          <a:sym typeface="DIN Alternate Bold"/>
                        </a:rPr>
                        <a:t>Role</a:t>
                      </a:r>
                    </a:p>
                  </a:txBody>
                  <a:tcPr marL="50800" marR="50800" marT="50800" marB="50800" anchor="ctr" anchorCtr="0" horzOverflow="overflow">
                    <a:solidFill>
                      <a:srgbClr val="FFFFFF"/>
                    </a:solidFill>
                  </a:tcPr>
                </a:tc>
                <a:tc>
                  <a:txBody>
                    <a:bodyPr/>
                    <a:lstStyle/>
                    <a:p>
                      <a:pPr defTabSz="914400"/>
                      <a:r>
                        <a:rPr sz="3200">
                          <a:latin typeface="DIN Alternate Bold"/>
                          <a:ea typeface="DIN Alternate Bold"/>
                          <a:cs typeface="DIN Alternate Bold"/>
                          <a:sym typeface="DIN Alternate Bold"/>
                        </a:rPr>
                        <a:t>% of male employees</a:t>
                      </a:r>
                    </a:p>
                  </a:txBody>
                  <a:tcPr marL="50800" marR="50800" marT="50800" marB="50800" anchor="ctr" anchorCtr="0" horzOverflow="overflow">
                    <a:solidFill>
                      <a:srgbClr val="FFFFFF"/>
                    </a:solidFill>
                  </a:tcPr>
                </a:tc>
                <a:tc>
                  <a:txBody>
                    <a:bodyPr/>
                    <a:lstStyle/>
                    <a:p>
                      <a:pPr defTabSz="914400"/>
                      <a:r>
                        <a:rPr sz="3200">
                          <a:latin typeface="DIN Alternate Bold"/>
                          <a:ea typeface="DIN Alternate Bold"/>
                          <a:cs typeface="DIN Alternate Bold"/>
                          <a:sym typeface="DIN Alternate Bold"/>
                        </a:rPr>
                        <a:t>% of female employees</a:t>
                      </a:r>
                    </a:p>
                  </a:txBody>
                  <a:tcPr marL="50800" marR="50800" marT="50800" marB="50800" anchor="ctr" anchorCtr="0" horzOverflow="overflow">
                    <a:solidFill>
                      <a:srgbClr val="FFFFFF"/>
                    </a:solidFill>
                  </a:tcPr>
                </a:tc>
              </a:tr>
              <a:tr h="1232696">
                <a:tc>
                  <a:txBody>
                    <a:bodyPr/>
                    <a:lstStyle/>
                    <a:p>
                      <a:pPr defTabSz="914400"/>
                      <a:r>
                        <a:rPr sz="3200">
                          <a:latin typeface="DIN Alternate Bold"/>
                          <a:ea typeface="DIN Alternate Bold"/>
                          <a:cs typeface="DIN Alternate Bold"/>
                          <a:sym typeface="DIN Alternate Bold"/>
                        </a:rPr>
                        <a:t>Leadership Team</a:t>
                      </a:r>
                    </a:p>
                  </a:txBody>
                  <a:tcPr marL="50800" marR="50800" marT="50800" marB="50800" anchor="ctr" anchorCtr="0" horzOverflow="overflow">
                    <a:solidFill>
                      <a:srgbClr val="FFFFFF"/>
                    </a:solidFill>
                  </a:tcPr>
                </a:tc>
                <a:tc>
                  <a:txBody>
                    <a:bodyPr/>
                    <a:lstStyle/>
                    <a:p>
                      <a:pPr defTabSz="914400"/>
                      <a:r>
                        <a:rPr sz="3200">
                          <a:latin typeface="DIN Alternate Bold"/>
                          <a:ea typeface="DIN Alternate Bold"/>
                          <a:cs typeface="DIN Alternate Bold"/>
                          <a:sym typeface="DIN Alternate Bold"/>
                        </a:rPr>
                        <a:t>66%</a:t>
                      </a:r>
                    </a:p>
                  </a:txBody>
                  <a:tcPr marL="50800" marR="50800" marT="50800" marB="50800" anchor="ctr" anchorCtr="0" horzOverflow="overflow">
                    <a:solidFill>
                      <a:srgbClr val="FFFFFF"/>
                    </a:solidFill>
                  </a:tcPr>
                </a:tc>
                <a:tc>
                  <a:txBody>
                    <a:bodyPr/>
                    <a:lstStyle/>
                    <a:p>
                      <a:pPr defTabSz="914400"/>
                      <a:r>
                        <a:rPr sz="3200">
                          <a:latin typeface="DIN Alternate Bold"/>
                          <a:ea typeface="DIN Alternate Bold"/>
                          <a:cs typeface="DIN Alternate Bold"/>
                          <a:sym typeface="DIN Alternate Bold"/>
                        </a:rPr>
                        <a:t>33%</a:t>
                      </a:r>
                    </a:p>
                  </a:txBody>
                  <a:tcPr marL="50800" marR="50800" marT="50800" marB="50800" anchor="ctr" anchorCtr="0" horzOverflow="overflow">
                    <a:solidFill>
                      <a:srgbClr val="FFFFFF"/>
                    </a:solidFill>
                  </a:tcPr>
                </a:tc>
              </a:tr>
              <a:tr h="1232696">
                <a:tc>
                  <a:txBody>
                    <a:bodyPr/>
                    <a:lstStyle/>
                    <a:p>
                      <a:pPr defTabSz="914400"/>
                      <a:r>
                        <a:rPr sz="3200">
                          <a:latin typeface="DIN Alternate Bold"/>
                          <a:ea typeface="DIN Alternate Bold"/>
                          <a:cs typeface="DIN Alternate Bold"/>
                          <a:sym typeface="DIN Alternate Bold"/>
                        </a:rPr>
                        <a:t>Coaching Team</a:t>
                      </a:r>
                    </a:p>
                  </a:txBody>
                  <a:tcPr marL="50800" marR="50800" marT="50800" marB="50800" anchor="ctr" anchorCtr="0" horzOverflow="overflow">
                    <a:solidFill>
                      <a:srgbClr val="FFFFFF"/>
                    </a:solidFill>
                  </a:tcPr>
                </a:tc>
                <a:tc>
                  <a:txBody>
                    <a:bodyPr/>
                    <a:lstStyle/>
                    <a:p>
                      <a:pPr defTabSz="914400"/>
                      <a:r>
                        <a:rPr sz="3200">
                          <a:latin typeface="DIN Alternate Bold"/>
                          <a:ea typeface="DIN Alternate Bold"/>
                          <a:cs typeface="DIN Alternate Bold"/>
                          <a:sym typeface="DIN Alternate Bold"/>
                        </a:rPr>
                        <a:t>50%</a:t>
                      </a:r>
                    </a:p>
                  </a:txBody>
                  <a:tcPr marL="50800" marR="50800" marT="50800" marB="50800" anchor="ctr" anchorCtr="0" horzOverflow="overflow">
                    <a:solidFill>
                      <a:srgbClr val="FFFFFF"/>
                    </a:solidFill>
                  </a:tcPr>
                </a:tc>
                <a:tc>
                  <a:txBody>
                    <a:bodyPr/>
                    <a:lstStyle/>
                    <a:p>
                      <a:pPr defTabSz="914400"/>
                      <a:r>
                        <a:rPr sz="3200">
                          <a:latin typeface="DIN Alternate Bold"/>
                          <a:ea typeface="DIN Alternate Bold"/>
                          <a:cs typeface="DIN Alternate Bold"/>
                          <a:sym typeface="DIN Alternate Bold"/>
                        </a:rPr>
                        <a:t>50%</a:t>
                      </a:r>
                    </a:p>
                  </a:txBody>
                  <a:tcPr marL="50800" marR="50800" marT="50800" marB="50800" anchor="ctr" anchorCtr="0" horzOverflow="overflow">
                    <a:solidFill>
                      <a:srgbClr val="FFFFFF"/>
                    </a:solidFill>
                  </a:tcPr>
                </a:tc>
              </a:tr>
            </a:tbl>
          </a:graphicData>
        </a:graphic>
      </p:graphicFrame>
      <p:sp>
        <p:nvSpPr>
          <p:cNvPr id="93" name="Our pay outcomes are a direct result of the choices we make earlier in the talent pipeline — by building balanced entry pathways, developing diverse coaching capability, and promoting equitably into leadership, pay parity becomes an outcome of structure "/>
          <p:cNvSpPr txBox="1"/>
          <p:nvPr/>
        </p:nvSpPr>
        <p:spPr>
          <a:xfrm>
            <a:off x="12838721" y="9023709"/>
            <a:ext cx="11235385" cy="24511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defTabSz="12700">
              <a:lnSpc>
                <a:spcPct val="100000"/>
              </a:lnSpc>
              <a:spcBef>
                <a:spcPts val="0"/>
              </a:spcBef>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3200">
                <a:solidFill>
                  <a:srgbClr val="1A1A1A"/>
                </a:solidFill>
                <a:latin typeface="DIN Alternate Bold"/>
                <a:ea typeface="DIN Alternate Bold"/>
                <a:cs typeface="DIN Alternate Bold"/>
                <a:sym typeface="DIN Alternate Bold"/>
              </a:defRPr>
            </a:lvl1pPr>
          </a:lstStyle>
          <a:p>
            <a:pPr/>
            <a:r>
              <a:t>Our pay outcomes are a direct result of the choices we make earlier in the talent pipeline — by building balanced entry pathways, developing diverse coaching capability, and promoting equitably into leadership, pay parity becomes an outcome of structure rather than a corrective action.</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21_BasicWhite">
  <a:themeElements>
    <a:clrScheme name="21_BasicWhite">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21_BasicWhite">
  <a:themeElements>
    <a:clrScheme name="21_BasicWhite">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