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4"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149" d="100"/>
          <a:sy n="149" d="100"/>
        </p:scale>
        <p:origin x="1284" y="-72"/>
      </p:cViewPr>
      <p:guideLst>
        <p:guide orient="horz" pos="2160"/>
        <p:guide pos="2880"/>
      </p:guideLst>
    </p:cSldViewPr>
  </p:slideViewPr>
  <p:notesTextViewPr>
    <p:cViewPr>
      <p:scale>
        <a:sx n="1" d="1"/>
        <a:sy n="1" d="1"/>
      </p:scale>
      <p:origin x="0" y="0"/>
    </p:cViewPr>
  </p:notesText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129027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E87C2-A52F-4089-8531-25CF497B7EB9}"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175252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63040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1D06-FAA6-4EB3-BFF4-9E118FD2C6E5}"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1236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2482204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DE87C2-A52F-4089-8531-25CF497B7EB9}" type="datetimeFigureOut">
              <a:rPr lang="en-US" smtClean="0"/>
              <a:t>11/11/2020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1643477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DE87C2-A52F-4089-8531-25CF497B7EB9}" type="datetimeFigureOut">
              <a:rPr lang="en-US" smtClean="0"/>
              <a:t>11/11/2020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192188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2678461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400243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217527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375833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E87C2-A52F-4089-8531-25CF497B7EB9}"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111798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E87C2-A52F-4089-8531-25CF497B7EB9}" type="datetimeFigureOut">
              <a:rPr lang="en-US" smtClean="0"/>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224030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38285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160426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7DE87C2-A52F-4089-8531-25CF497B7EB9}" type="datetimeFigureOut">
              <a:rPr lang="en-US" smtClean="0"/>
              <a:t>11/11/2020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103613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E87C2-A52F-4089-8531-25CF497B7EB9}"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1D06-FAA6-4EB3-BFF4-9E118FD2C6E5}" type="slidenum">
              <a:rPr lang="en-US" smtClean="0"/>
              <a:t>‹#›</a:t>
            </a:fld>
            <a:endParaRPr lang="en-US"/>
          </a:p>
        </p:txBody>
      </p:sp>
    </p:spTree>
    <p:extLst>
      <p:ext uri="{BB962C8B-B14F-4D97-AF65-F5344CB8AC3E}">
        <p14:creationId xmlns:p14="http://schemas.microsoft.com/office/powerpoint/2010/main" val="398122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DE87C2-A52F-4089-8531-25CF497B7EB9}" type="datetimeFigureOut">
              <a:rPr lang="en-US" smtClean="0"/>
              <a:t>11/11/2020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2521D06-FAA6-4EB3-BFF4-9E118FD2C6E5}" type="slidenum">
              <a:rPr lang="en-US" smtClean="0"/>
              <a:t>‹#›</a:t>
            </a:fld>
            <a:endParaRPr lang="en-US"/>
          </a:p>
        </p:txBody>
      </p:sp>
    </p:spTree>
    <p:extLst>
      <p:ext uri="{BB962C8B-B14F-4D97-AF65-F5344CB8AC3E}">
        <p14:creationId xmlns:p14="http://schemas.microsoft.com/office/powerpoint/2010/main" val="219343407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www.palmerlakebeachclub.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package" Target="../embeddings/Microsoft_Excel_Worksheet2.xlsx"/><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323316-2BDF-46BA-BE23-7650216F6D8A}"/>
              </a:ext>
            </a:extLst>
          </p:cNvPr>
          <p:cNvSpPr txBox="1"/>
          <p:nvPr/>
        </p:nvSpPr>
        <p:spPr>
          <a:xfrm>
            <a:off x="821681" y="1323642"/>
            <a:ext cx="7500638" cy="4801314"/>
          </a:xfrm>
          <a:prstGeom prst="rect">
            <a:avLst/>
          </a:prstGeom>
          <a:noFill/>
        </p:spPr>
        <p:txBody>
          <a:bodyPr wrap="square" rtlCol="0">
            <a:spAutoFit/>
          </a:bodyPr>
          <a:lstStyle/>
          <a:p>
            <a:r>
              <a:rPr lang="en-US" i="1" dirty="0">
                <a:solidFill>
                  <a:srgbClr val="FFC000"/>
                </a:solidFill>
              </a:rPr>
              <a:t>Palmer Lake Beach Club (PLBC)</a:t>
            </a:r>
          </a:p>
          <a:p>
            <a:endParaRPr lang="en-US" i="1" dirty="0">
              <a:solidFill>
                <a:srgbClr val="FFC000"/>
              </a:solidFill>
            </a:endParaRPr>
          </a:p>
          <a:p>
            <a:r>
              <a:rPr lang="en-US" i="1" dirty="0">
                <a:solidFill>
                  <a:srgbClr val="FFC000"/>
                </a:solidFill>
              </a:rPr>
              <a:t>Meeting Minutes, 2020-10-30 Fall General Member Meeting</a:t>
            </a:r>
          </a:p>
          <a:p>
            <a:endParaRPr lang="en-US" i="1" dirty="0">
              <a:solidFill>
                <a:srgbClr val="FFC000"/>
              </a:solidFill>
            </a:endParaRPr>
          </a:p>
          <a:p>
            <a:r>
              <a:rPr lang="en-US" i="1" dirty="0">
                <a:solidFill>
                  <a:srgbClr val="FFC000"/>
                </a:solidFill>
              </a:rPr>
              <a:t>Board Members Present:  Robert Perry, President; Jeffery Prestage, 1</a:t>
            </a:r>
            <a:r>
              <a:rPr lang="en-US" i="1" baseline="30000" dirty="0">
                <a:solidFill>
                  <a:srgbClr val="FFC000"/>
                </a:solidFill>
              </a:rPr>
              <a:t>st</a:t>
            </a:r>
            <a:r>
              <a:rPr lang="en-US" i="1" dirty="0">
                <a:solidFill>
                  <a:srgbClr val="FFC000"/>
                </a:solidFill>
              </a:rPr>
              <a:t> VP; Kim Hunsaker, 2</a:t>
            </a:r>
            <a:r>
              <a:rPr lang="en-US" i="1" baseline="30000" dirty="0">
                <a:solidFill>
                  <a:srgbClr val="FFC000"/>
                </a:solidFill>
              </a:rPr>
              <a:t>nd</a:t>
            </a:r>
            <a:r>
              <a:rPr lang="en-US" i="1" dirty="0">
                <a:solidFill>
                  <a:srgbClr val="FFC000"/>
                </a:solidFill>
              </a:rPr>
              <a:t> VP; Dolores Starr, Treasurer; Jada French, Alternate acting as Secretary due to Sarah Watkins excused absence due to medical issues.   </a:t>
            </a:r>
          </a:p>
          <a:p>
            <a:endParaRPr lang="en-US" i="1" dirty="0">
              <a:solidFill>
                <a:srgbClr val="FFC000"/>
              </a:solidFill>
            </a:endParaRPr>
          </a:p>
          <a:p>
            <a:r>
              <a:rPr lang="en-US" i="1" dirty="0">
                <a:solidFill>
                  <a:srgbClr val="FFC000"/>
                </a:solidFill>
              </a:rPr>
              <a:t>27 members, representing 36 properties attended.  2 members, representing 7 properties were ineligible to vote due to delinquent accounts.</a:t>
            </a:r>
          </a:p>
          <a:p>
            <a:endParaRPr lang="en-US" i="1" dirty="0">
              <a:solidFill>
                <a:srgbClr val="FFC000"/>
              </a:solidFill>
            </a:endParaRPr>
          </a:p>
          <a:p>
            <a:r>
              <a:rPr lang="en-US" i="1" dirty="0">
                <a:solidFill>
                  <a:srgbClr val="FFC000"/>
                </a:solidFill>
              </a:rPr>
              <a:t>These minutes are noted onto the actual presentation materials, with notes at end for additional meeting content.</a:t>
            </a:r>
          </a:p>
          <a:p>
            <a:endParaRPr lang="en-US" i="1" dirty="0">
              <a:solidFill>
                <a:srgbClr val="FFC000"/>
              </a:solidFill>
            </a:endParaRPr>
          </a:p>
          <a:p>
            <a:r>
              <a:rPr lang="en-US" i="1" dirty="0">
                <a:solidFill>
                  <a:srgbClr val="FFC000"/>
                </a:solidFill>
              </a:rPr>
              <a:t>Due to COVID-19, most members attended by Zoom.</a:t>
            </a:r>
          </a:p>
        </p:txBody>
      </p:sp>
    </p:spTree>
    <p:extLst>
      <p:ext uri="{BB962C8B-B14F-4D97-AF65-F5344CB8AC3E}">
        <p14:creationId xmlns:p14="http://schemas.microsoft.com/office/powerpoint/2010/main" val="1830828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6AF7-CFEF-4843-899E-0B6C1601AFF3}"/>
              </a:ext>
            </a:extLst>
          </p:cNvPr>
          <p:cNvSpPr>
            <a:spLocks noGrp="1"/>
          </p:cNvSpPr>
          <p:nvPr>
            <p:ph type="title"/>
          </p:nvPr>
        </p:nvSpPr>
        <p:spPr/>
        <p:txBody>
          <a:bodyPr/>
          <a:lstStyle/>
          <a:p>
            <a:r>
              <a:rPr lang="en-US" dirty="0"/>
              <a:t>Audit Committee</a:t>
            </a:r>
          </a:p>
        </p:txBody>
      </p:sp>
      <p:sp>
        <p:nvSpPr>
          <p:cNvPr id="3" name="TextBox 2">
            <a:extLst>
              <a:ext uri="{FF2B5EF4-FFF2-40B4-BE49-F238E27FC236}">
                <a16:creationId xmlns:a16="http://schemas.microsoft.com/office/drawing/2014/main" id="{07E09BCB-A4B1-4BE9-B9EB-62045C50D307}"/>
              </a:ext>
            </a:extLst>
          </p:cNvPr>
          <p:cNvSpPr txBox="1"/>
          <p:nvPr/>
        </p:nvSpPr>
        <p:spPr>
          <a:xfrm>
            <a:off x="577851" y="1613649"/>
            <a:ext cx="7735420" cy="3108543"/>
          </a:xfrm>
          <a:prstGeom prst="rect">
            <a:avLst/>
          </a:prstGeom>
          <a:noFill/>
        </p:spPr>
        <p:txBody>
          <a:bodyPr wrap="square" rtlCol="0">
            <a:spAutoFit/>
          </a:bodyPr>
          <a:lstStyle/>
          <a:p>
            <a:r>
              <a:rPr lang="en-US" sz="1400" dirty="0"/>
              <a:t>Each year a group of member volunteers, with the assistance of our Treasurer audit the books of PLBC.  The Treasurer is not a member.</a:t>
            </a:r>
          </a:p>
          <a:p>
            <a:endParaRPr lang="en-US" sz="1400" dirty="0"/>
          </a:p>
          <a:p>
            <a:r>
              <a:rPr lang="en-US" sz="1400" dirty="0"/>
              <a:t>This involves looking at expenditures and back-up documents, looking for discrepancies.</a:t>
            </a:r>
          </a:p>
          <a:p>
            <a:endParaRPr lang="en-US" sz="1400" dirty="0"/>
          </a:p>
          <a:p>
            <a:r>
              <a:rPr lang="en-US" sz="1400" dirty="0"/>
              <a:t>Then the Committee creates a report.  It can be as simple as a paragraph, or as detailed as desired regarding the audit findings.</a:t>
            </a:r>
          </a:p>
          <a:p>
            <a:endParaRPr lang="en-US" sz="1400" dirty="0"/>
          </a:p>
          <a:p>
            <a:r>
              <a:rPr lang="en-US" sz="1400" dirty="0"/>
              <a:t>This report is presented to the members at the Spring general member meeting.</a:t>
            </a:r>
          </a:p>
          <a:p>
            <a:endParaRPr lang="en-US" sz="1400" dirty="0"/>
          </a:p>
          <a:p>
            <a:r>
              <a:rPr lang="en-US" sz="1400" dirty="0"/>
              <a:t>It takes about 3 hours and Bob buys the snacks!</a:t>
            </a:r>
          </a:p>
          <a:p>
            <a:endParaRPr lang="en-US" sz="1400" dirty="0"/>
          </a:p>
          <a:p>
            <a:r>
              <a:rPr lang="en-US" sz="1400" dirty="0"/>
              <a:t>Who would like to volunteer?</a:t>
            </a:r>
          </a:p>
        </p:txBody>
      </p:sp>
      <p:sp>
        <p:nvSpPr>
          <p:cNvPr id="4" name="TextBox 3">
            <a:extLst>
              <a:ext uri="{FF2B5EF4-FFF2-40B4-BE49-F238E27FC236}">
                <a16:creationId xmlns:a16="http://schemas.microsoft.com/office/drawing/2014/main" id="{4A590CED-A5BE-4350-ACFF-730847066F8A}"/>
              </a:ext>
            </a:extLst>
          </p:cNvPr>
          <p:cNvSpPr txBox="1"/>
          <p:nvPr/>
        </p:nvSpPr>
        <p:spPr>
          <a:xfrm>
            <a:off x="553502" y="5058293"/>
            <a:ext cx="7626485" cy="738664"/>
          </a:xfrm>
          <a:prstGeom prst="rect">
            <a:avLst/>
          </a:prstGeom>
          <a:noFill/>
        </p:spPr>
        <p:txBody>
          <a:bodyPr wrap="square" rtlCol="0">
            <a:spAutoFit/>
          </a:bodyPr>
          <a:lstStyle/>
          <a:p>
            <a:r>
              <a:rPr lang="en-US" sz="1400" i="1" dirty="0">
                <a:solidFill>
                  <a:srgbClr val="FFC000"/>
                </a:solidFill>
              </a:rPr>
              <a:t>During the discussion of the Audit Committee, there was a discussion regarding the Lien Process as well as a related motion.  This is documented at the end of these minutes.</a:t>
            </a:r>
          </a:p>
        </p:txBody>
      </p:sp>
    </p:spTree>
    <p:extLst>
      <p:ext uri="{BB962C8B-B14F-4D97-AF65-F5344CB8AC3E}">
        <p14:creationId xmlns:p14="http://schemas.microsoft.com/office/powerpoint/2010/main" val="206657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48F5-A6A0-4FDE-8C57-492EAA9C5314}"/>
              </a:ext>
            </a:extLst>
          </p:cNvPr>
          <p:cNvSpPr>
            <a:spLocks noGrp="1"/>
          </p:cNvSpPr>
          <p:nvPr>
            <p:ph type="title"/>
          </p:nvPr>
        </p:nvSpPr>
        <p:spPr>
          <a:xfrm>
            <a:off x="414860" y="287618"/>
            <a:ext cx="7055380" cy="1400530"/>
          </a:xfrm>
        </p:spPr>
        <p:txBody>
          <a:bodyPr/>
          <a:lstStyle/>
          <a:p>
            <a:r>
              <a:rPr lang="en-US" dirty="0"/>
              <a:t>Member Feedback on Reserve Studies</a:t>
            </a:r>
          </a:p>
        </p:txBody>
      </p:sp>
      <p:sp>
        <p:nvSpPr>
          <p:cNvPr id="3" name="TextBox 2">
            <a:extLst>
              <a:ext uri="{FF2B5EF4-FFF2-40B4-BE49-F238E27FC236}">
                <a16:creationId xmlns:a16="http://schemas.microsoft.com/office/drawing/2014/main" id="{60078AC8-F715-4614-921D-F56D5184F8D4}"/>
              </a:ext>
            </a:extLst>
          </p:cNvPr>
          <p:cNvSpPr txBox="1"/>
          <p:nvPr/>
        </p:nvSpPr>
        <p:spPr>
          <a:xfrm>
            <a:off x="698500" y="1795673"/>
            <a:ext cx="7747000" cy="3693319"/>
          </a:xfrm>
          <a:prstGeom prst="rect">
            <a:avLst/>
          </a:prstGeom>
          <a:noFill/>
        </p:spPr>
        <p:txBody>
          <a:bodyPr wrap="square" rtlCol="0">
            <a:spAutoFit/>
          </a:bodyPr>
          <a:lstStyle/>
          <a:p>
            <a:r>
              <a:rPr lang="en-US" dirty="0"/>
              <a:t>Each year the PLBC Board makes a formal decision regarding having a formal reserve study performed, to ensure that we understand how much reserves we should maintain, and are our financial assets sufficient to meet reserve requirements.</a:t>
            </a:r>
          </a:p>
          <a:p>
            <a:endParaRPr lang="en-US" dirty="0"/>
          </a:p>
          <a:p>
            <a:r>
              <a:rPr lang="en-US" dirty="0"/>
              <a:t>Each year we explain this to the membership and ask for input.</a:t>
            </a:r>
          </a:p>
          <a:p>
            <a:endParaRPr lang="en-US" dirty="0"/>
          </a:p>
          <a:p>
            <a:r>
              <a:rPr lang="en-US" dirty="0"/>
              <a:t>Our uninsured reserve risk is estimated at about $10,000.  Our assets are substantially in excess of this amount.  The Board has historically voted to not have a reserve study performed.</a:t>
            </a:r>
          </a:p>
          <a:p>
            <a:endParaRPr lang="en-US" dirty="0"/>
          </a:p>
          <a:p>
            <a:r>
              <a:rPr lang="en-US" dirty="0"/>
              <a:t>A reserve study typically costs about $10,000, and under the RCW the Board can waive having one performed.</a:t>
            </a:r>
          </a:p>
        </p:txBody>
      </p:sp>
      <p:sp>
        <p:nvSpPr>
          <p:cNvPr id="4" name="TextBox 3">
            <a:extLst>
              <a:ext uri="{FF2B5EF4-FFF2-40B4-BE49-F238E27FC236}">
                <a16:creationId xmlns:a16="http://schemas.microsoft.com/office/drawing/2014/main" id="{DA5134A7-67E4-43C7-AE73-420596E23B4F}"/>
              </a:ext>
            </a:extLst>
          </p:cNvPr>
          <p:cNvSpPr txBox="1"/>
          <p:nvPr/>
        </p:nvSpPr>
        <p:spPr>
          <a:xfrm>
            <a:off x="716174" y="5774147"/>
            <a:ext cx="7178568" cy="369332"/>
          </a:xfrm>
          <a:prstGeom prst="rect">
            <a:avLst/>
          </a:prstGeom>
          <a:noFill/>
        </p:spPr>
        <p:txBody>
          <a:bodyPr wrap="none" rtlCol="0">
            <a:spAutoFit/>
          </a:bodyPr>
          <a:lstStyle/>
          <a:p>
            <a:r>
              <a:rPr lang="en-US" i="1" dirty="0">
                <a:solidFill>
                  <a:srgbClr val="FFC000"/>
                </a:solidFill>
              </a:rPr>
              <a:t>No motions were made regarding the reserve study discussion.</a:t>
            </a:r>
          </a:p>
        </p:txBody>
      </p:sp>
    </p:spTree>
    <p:extLst>
      <p:ext uri="{BB962C8B-B14F-4D97-AF65-F5344CB8AC3E}">
        <p14:creationId xmlns:p14="http://schemas.microsoft.com/office/powerpoint/2010/main" val="324442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48F5-A6A0-4FDE-8C57-492EAA9C5314}"/>
              </a:ext>
            </a:extLst>
          </p:cNvPr>
          <p:cNvSpPr>
            <a:spLocks noGrp="1"/>
          </p:cNvSpPr>
          <p:nvPr>
            <p:ph type="title"/>
          </p:nvPr>
        </p:nvSpPr>
        <p:spPr>
          <a:xfrm>
            <a:off x="414860" y="287618"/>
            <a:ext cx="7055380" cy="918882"/>
          </a:xfrm>
        </p:spPr>
        <p:txBody>
          <a:bodyPr/>
          <a:lstStyle/>
          <a:p>
            <a:r>
              <a:rPr lang="en-US" dirty="0"/>
              <a:t>Independent Audit</a:t>
            </a:r>
          </a:p>
        </p:txBody>
      </p:sp>
      <p:sp>
        <p:nvSpPr>
          <p:cNvPr id="3" name="TextBox 2">
            <a:extLst>
              <a:ext uri="{FF2B5EF4-FFF2-40B4-BE49-F238E27FC236}">
                <a16:creationId xmlns:a16="http://schemas.microsoft.com/office/drawing/2014/main" id="{60078AC8-F715-4614-921D-F56D5184F8D4}"/>
              </a:ext>
            </a:extLst>
          </p:cNvPr>
          <p:cNvSpPr txBox="1"/>
          <p:nvPr/>
        </p:nvSpPr>
        <p:spPr>
          <a:xfrm>
            <a:off x="533311" y="1191313"/>
            <a:ext cx="7747000" cy="4278094"/>
          </a:xfrm>
          <a:prstGeom prst="rect">
            <a:avLst/>
          </a:prstGeom>
          <a:noFill/>
        </p:spPr>
        <p:txBody>
          <a:bodyPr wrap="square" rtlCol="0">
            <a:spAutoFit/>
          </a:bodyPr>
          <a:lstStyle/>
          <a:p>
            <a:r>
              <a:rPr lang="en-US" sz="1600" dirty="0"/>
              <a:t>The RCW requires that the membership vote each year to require or waive the requirement for an outside independent audit of the PLBC books.  This has been waived every year of our existence, because:</a:t>
            </a:r>
          </a:p>
          <a:p>
            <a:endParaRPr lang="en-US" sz="1600" dirty="0"/>
          </a:p>
          <a:p>
            <a:pPr marL="285750" indent="-285750">
              <a:buFont typeface="Arial" panose="020B0604020202020204" pitchFamily="34" charset="0"/>
              <a:buChar char="•"/>
            </a:pPr>
            <a:r>
              <a:rPr lang="en-US" sz="1600" dirty="0"/>
              <a:t>We have an independent CPA review our books and prepare our tax returns each year.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Our member audit committee reads the CPA review report and considers it.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We use an outside bookkeeping service for payroll, which is reviewed by our member audit committee.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An independent audit costs at least $10,000, which is about 12.5% of our annual budget.  We would need to increase the budget for such a cost.</a:t>
            </a:r>
          </a:p>
          <a:p>
            <a:pPr marL="285750" indent="-285750">
              <a:buFont typeface="Arial" panose="020B0604020202020204" pitchFamily="34" charset="0"/>
              <a:buChar char="•"/>
            </a:pPr>
            <a:endParaRPr lang="en-US" sz="1600" dirty="0"/>
          </a:p>
          <a:p>
            <a:r>
              <a:rPr lang="en-US" sz="1600" dirty="0"/>
              <a:t>The Board recommends the membership continue to waive the audit.</a:t>
            </a:r>
          </a:p>
        </p:txBody>
      </p:sp>
      <p:sp>
        <p:nvSpPr>
          <p:cNvPr id="4" name="TextBox 3">
            <a:extLst>
              <a:ext uri="{FF2B5EF4-FFF2-40B4-BE49-F238E27FC236}">
                <a16:creationId xmlns:a16="http://schemas.microsoft.com/office/drawing/2014/main" id="{82EE8364-0C11-4A0A-810B-D1D49606EA56}"/>
              </a:ext>
            </a:extLst>
          </p:cNvPr>
          <p:cNvSpPr txBox="1"/>
          <p:nvPr/>
        </p:nvSpPr>
        <p:spPr>
          <a:xfrm>
            <a:off x="494773" y="5695692"/>
            <a:ext cx="8154454" cy="523220"/>
          </a:xfrm>
          <a:prstGeom prst="rect">
            <a:avLst/>
          </a:prstGeom>
          <a:noFill/>
        </p:spPr>
        <p:txBody>
          <a:bodyPr wrap="square" rtlCol="0">
            <a:spAutoFit/>
          </a:bodyPr>
          <a:lstStyle/>
          <a:p>
            <a:r>
              <a:rPr lang="en-US" sz="1400" i="1" dirty="0">
                <a:solidFill>
                  <a:srgbClr val="FFC000"/>
                </a:solidFill>
              </a:rPr>
              <a:t>After discussion, a motion was made by Nancy Carr to waive the independent audit.  Motion was seconded by Carol Opalinski.  Motion carried by a vote of 19 yea, 5 nay.</a:t>
            </a:r>
          </a:p>
        </p:txBody>
      </p:sp>
    </p:spTree>
    <p:extLst>
      <p:ext uri="{BB962C8B-B14F-4D97-AF65-F5344CB8AC3E}">
        <p14:creationId xmlns:p14="http://schemas.microsoft.com/office/powerpoint/2010/main" val="33057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48F5-A6A0-4FDE-8C57-492EAA9C5314}"/>
              </a:ext>
            </a:extLst>
          </p:cNvPr>
          <p:cNvSpPr>
            <a:spLocks noGrp="1"/>
          </p:cNvSpPr>
          <p:nvPr>
            <p:ph type="title"/>
          </p:nvPr>
        </p:nvSpPr>
        <p:spPr>
          <a:xfrm>
            <a:off x="370410" y="173318"/>
            <a:ext cx="7055380" cy="918882"/>
          </a:xfrm>
        </p:spPr>
        <p:txBody>
          <a:bodyPr/>
          <a:lstStyle/>
          <a:p>
            <a:r>
              <a:rPr lang="en-US" dirty="0"/>
              <a:t>Community Investment Committee</a:t>
            </a:r>
          </a:p>
        </p:txBody>
      </p:sp>
      <p:sp>
        <p:nvSpPr>
          <p:cNvPr id="3" name="TextBox 2">
            <a:extLst>
              <a:ext uri="{FF2B5EF4-FFF2-40B4-BE49-F238E27FC236}">
                <a16:creationId xmlns:a16="http://schemas.microsoft.com/office/drawing/2014/main" id="{60078AC8-F715-4614-921D-F56D5184F8D4}"/>
              </a:ext>
            </a:extLst>
          </p:cNvPr>
          <p:cNvSpPr txBox="1"/>
          <p:nvPr/>
        </p:nvSpPr>
        <p:spPr>
          <a:xfrm>
            <a:off x="546100" y="1549400"/>
            <a:ext cx="7747000" cy="4770537"/>
          </a:xfrm>
          <a:prstGeom prst="rect">
            <a:avLst/>
          </a:prstGeom>
          <a:noFill/>
        </p:spPr>
        <p:txBody>
          <a:bodyPr wrap="square" rtlCol="0">
            <a:spAutoFit/>
          </a:bodyPr>
          <a:lstStyle/>
          <a:p>
            <a:r>
              <a:rPr lang="en-US" sz="1600" dirty="0"/>
              <a:t>The lake overflow drainage project is completed.</a:t>
            </a:r>
          </a:p>
          <a:p>
            <a:endParaRPr lang="en-US" sz="1600" dirty="0"/>
          </a:p>
          <a:p>
            <a:r>
              <a:rPr lang="en-US" sz="1600" dirty="0"/>
              <a:t>Now that the risk of lake overflows damaging assets on the beaches is gone, we have a committee studying how to improve PLBC common areas.</a:t>
            </a:r>
          </a:p>
          <a:p>
            <a:endParaRPr lang="en-US" sz="1600" dirty="0"/>
          </a:p>
          <a:p>
            <a:r>
              <a:rPr lang="en-US" sz="1600" dirty="0"/>
              <a:t>Some thoughts under discussion:</a:t>
            </a:r>
          </a:p>
          <a:p>
            <a:endParaRPr lang="en-US" sz="1600" dirty="0"/>
          </a:p>
          <a:p>
            <a:pPr marL="742950" lvl="1" indent="-285750">
              <a:buFont typeface="Arial" panose="020B0604020202020204" pitchFamily="34" charset="0"/>
              <a:buChar char="•"/>
            </a:pPr>
            <a:r>
              <a:rPr lang="en-US" sz="1600" dirty="0"/>
              <a:t>Install play equipment on the south beach.</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Add &amp; upgrade picnic pavilions on the south and north beaches.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Improve/enlarge parking on the north beach.</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Add a water slide to one of the floating swim platforms.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Improve the ball field</a:t>
            </a:r>
          </a:p>
          <a:p>
            <a:endParaRPr lang="en-US" sz="1600" dirty="0"/>
          </a:p>
          <a:p>
            <a:r>
              <a:rPr lang="en-US" sz="1600" dirty="0"/>
              <a:t>If you are interested in joining the committee, send us an email!  You’ll meet some new people, make friends, have fun and help the community!</a:t>
            </a:r>
          </a:p>
        </p:txBody>
      </p:sp>
    </p:spTree>
    <p:extLst>
      <p:ext uri="{BB962C8B-B14F-4D97-AF65-F5344CB8AC3E}">
        <p14:creationId xmlns:p14="http://schemas.microsoft.com/office/powerpoint/2010/main" val="172208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F66F-ED97-4912-9358-691C8C06964A}"/>
              </a:ext>
            </a:extLst>
          </p:cNvPr>
          <p:cNvSpPr>
            <a:spLocks noGrp="1"/>
          </p:cNvSpPr>
          <p:nvPr>
            <p:ph type="title"/>
          </p:nvPr>
        </p:nvSpPr>
        <p:spPr>
          <a:xfrm>
            <a:off x="332310" y="287618"/>
            <a:ext cx="7055380" cy="937932"/>
          </a:xfrm>
        </p:spPr>
        <p:txBody>
          <a:bodyPr/>
          <a:lstStyle/>
          <a:p>
            <a:r>
              <a:rPr lang="en-US" dirty="0"/>
              <a:t>Lake Overflow Drainage Project Status</a:t>
            </a:r>
          </a:p>
        </p:txBody>
      </p:sp>
      <p:sp>
        <p:nvSpPr>
          <p:cNvPr id="3" name="TextBox 2">
            <a:extLst>
              <a:ext uri="{FF2B5EF4-FFF2-40B4-BE49-F238E27FC236}">
                <a16:creationId xmlns:a16="http://schemas.microsoft.com/office/drawing/2014/main" id="{A015D132-D03B-447E-9729-CBC8E18B8A3F}"/>
              </a:ext>
            </a:extLst>
          </p:cNvPr>
          <p:cNvSpPr txBox="1"/>
          <p:nvPr/>
        </p:nvSpPr>
        <p:spPr>
          <a:xfrm>
            <a:off x="685801" y="2702520"/>
            <a:ext cx="7988300" cy="1569660"/>
          </a:xfrm>
          <a:prstGeom prst="rect">
            <a:avLst/>
          </a:prstGeom>
          <a:noFill/>
        </p:spPr>
        <p:txBody>
          <a:bodyPr wrap="square" rtlCol="0">
            <a:spAutoFit/>
          </a:bodyPr>
          <a:lstStyle/>
          <a:p>
            <a:pPr algn="ctr"/>
            <a:r>
              <a:rPr lang="en-US" sz="2400" dirty="0"/>
              <a:t>Done.  Complete. Final.</a:t>
            </a:r>
          </a:p>
          <a:p>
            <a:pPr algn="ctr"/>
            <a:endParaRPr lang="en-US" sz="2400" dirty="0"/>
          </a:p>
          <a:p>
            <a:pPr algn="ctr"/>
            <a:r>
              <a:rPr lang="en-US" sz="2400" dirty="0"/>
              <a:t>Thanks to everyone’s hard work, and the approval of the membership!</a:t>
            </a:r>
          </a:p>
        </p:txBody>
      </p:sp>
    </p:spTree>
    <p:extLst>
      <p:ext uri="{BB962C8B-B14F-4D97-AF65-F5344CB8AC3E}">
        <p14:creationId xmlns:p14="http://schemas.microsoft.com/office/powerpoint/2010/main" val="394504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F66F-ED97-4912-9358-691C8C06964A}"/>
              </a:ext>
            </a:extLst>
          </p:cNvPr>
          <p:cNvSpPr>
            <a:spLocks noGrp="1"/>
          </p:cNvSpPr>
          <p:nvPr>
            <p:ph type="title"/>
          </p:nvPr>
        </p:nvSpPr>
        <p:spPr>
          <a:xfrm>
            <a:off x="332310" y="287618"/>
            <a:ext cx="7055380" cy="937932"/>
          </a:xfrm>
        </p:spPr>
        <p:txBody>
          <a:bodyPr/>
          <a:lstStyle/>
          <a:p>
            <a:r>
              <a:rPr lang="en-US" dirty="0"/>
              <a:t>Lake Water Quality</a:t>
            </a:r>
          </a:p>
        </p:txBody>
      </p:sp>
      <p:sp>
        <p:nvSpPr>
          <p:cNvPr id="3" name="TextBox 2">
            <a:extLst>
              <a:ext uri="{FF2B5EF4-FFF2-40B4-BE49-F238E27FC236}">
                <a16:creationId xmlns:a16="http://schemas.microsoft.com/office/drawing/2014/main" id="{A015D132-D03B-447E-9729-CBC8E18B8A3F}"/>
              </a:ext>
            </a:extLst>
          </p:cNvPr>
          <p:cNvSpPr txBox="1"/>
          <p:nvPr/>
        </p:nvSpPr>
        <p:spPr>
          <a:xfrm>
            <a:off x="762001" y="1695450"/>
            <a:ext cx="7988300" cy="3416320"/>
          </a:xfrm>
          <a:prstGeom prst="rect">
            <a:avLst/>
          </a:prstGeom>
          <a:noFill/>
        </p:spPr>
        <p:txBody>
          <a:bodyPr wrap="square" rtlCol="0">
            <a:spAutoFit/>
          </a:bodyPr>
          <a:lstStyle/>
          <a:p>
            <a:r>
              <a:rPr lang="en-US" dirty="0"/>
              <a:t>Over the past several months we have had algae cautions and closures.  We are currently closed.</a:t>
            </a:r>
          </a:p>
          <a:p>
            <a:endParaRPr lang="en-US" dirty="0"/>
          </a:p>
          <a:p>
            <a:r>
              <a:rPr lang="en-US" dirty="0"/>
              <a:t>We are studying a number of options to improve water quality for the safety and enjoyment of the community…..</a:t>
            </a:r>
          </a:p>
          <a:p>
            <a:endParaRPr lang="en-US" dirty="0"/>
          </a:p>
          <a:p>
            <a:pPr marL="742950" lvl="1" indent="-285750">
              <a:buFont typeface="Arial" panose="020B0604020202020204" pitchFamily="34" charset="0"/>
              <a:buChar char="•"/>
            </a:pPr>
            <a:r>
              <a:rPr lang="en-US" dirty="0"/>
              <a:t>Aeration/Oxygenation</a:t>
            </a:r>
          </a:p>
          <a:p>
            <a:pPr marL="742950" lvl="1" indent="-285750">
              <a:buFont typeface="Arial" panose="020B0604020202020204" pitchFamily="34" charset="0"/>
              <a:buChar char="•"/>
            </a:pPr>
            <a:r>
              <a:rPr lang="en-US" dirty="0"/>
              <a:t>Flow improvement</a:t>
            </a:r>
          </a:p>
          <a:p>
            <a:pPr marL="742950" lvl="1" indent="-285750">
              <a:buFont typeface="Arial" panose="020B0604020202020204" pitchFamily="34" charset="0"/>
              <a:buChar char="•"/>
            </a:pPr>
            <a:r>
              <a:rPr lang="en-US" dirty="0"/>
              <a:t>Treatment options</a:t>
            </a:r>
          </a:p>
          <a:p>
            <a:endParaRPr lang="en-US" dirty="0"/>
          </a:p>
          <a:p>
            <a:r>
              <a:rPr lang="en-US" dirty="0"/>
              <a:t>We are considering the formation of a committee.  Who would be interested in being on such a committee?</a:t>
            </a:r>
          </a:p>
        </p:txBody>
      </p:sp>
      <p:sp>
        <p:nvSpPr>
          <p:cNvPr id="4" name="TextBox 3">
            <a:extLst>
              <a:ext uri="{FF2B5EF4-FFF2-40B4-BE49-F238E27FC236}">
                <a16:creationId xmlns:a16="http://schemas.microsoft.com/office/drawing/2014/main" id="{92EEC28F-67A2-438E-9022-D351D1FC7F8F}"/>
              </a:ext>
            </a:extLst>
          </p:cNvPr>
          <p:cNvSpPr txBox="1"/>
          <p:nvPr/>
        </p:nvSpPr>
        <p:spPr>
          <a:xfrm>
            <a:off x="716173" y="5454429"/>
            <a:ext cx="7711653" cy="646331"/>
          </a:xfrm>
          <a:prstGeom prst="rect">
            <a:avLst/>
          </a:prstGeom>
          <a:noFill/>
        </p:spPr>
        <p:txBody>
          <a:bodyPr wrap="square" rtlCol="0">
            <a:spAutoFit/>
          </a:bodyPr>
          <a:lstStyle/>
          <a:p>
            <a:r>
              <a:rPr lang="en-US" i="1" dirty="0">
                <a:solidFill>
                  <a:srgbClr val="FFC000"/>
                </a:solidFill>
              </a:rPr>
              <a:t>After discussion, Patrick Pockat agreed to chair a committee to study this issue </a:t>
            </a:r>
          </a:p>
        </p:txBody>
      </p:sp>
    </p:spTree>
    <p:extLst>
      <p:ext uri="{BB962C8B-B14F-4D97-AF65-F5344CB8AC3E}">
        <p14:creationId xmlns:p14="http://schemas.microsoft.com/office/powerpoint/2010/main" val="257692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6E71-1223-475C-8A45-347110AD9F76}"/>
              </a:ext>
            </a:extLst>
          </p:cNvPr>
          <p:cNvSpPr>
            <a:spLocks noGrp="1"/>
          </p:cNvSpPr>
          <p:nvPr>
            <p:ph type="title"/>
          </p:nvPr>
        </p:nvSpPr>
        <p:spPr/>
        <p:txBody>
          <a:bodyPr/>
          <a:lstStyle/>
          <a:p>
            <a:r>
              <a:rPr lang="en-US" dirty="0"/>
              <a:t>Community Events…</a:t>
            </a:r>
          </a:p>
        </p:txBody>
      </p:sp>
      <p:sp>
        <p:nvSpPr>
          <p:cNvPr id="3" name="TextBox 2">
            <a:extLst>
              <a:ext uri="{FF2B5EF4-FFF2-40B4-BE49-F238E27FC236}">
                <a16:creationId xmlns:a16="http://schemas.microsoft.com/office/drawing/2014/main" id="{B4B13B69-6B29-4EA7-8FA4-F9E376D77EDD}"/>
              </a:ext>
            </a:extLst>
          </p:cNvPr>
          <p:cNvSpPr txBox="1"/>
          <p:nvPr/>
        </p:nvSpPr>
        <p:spPr>
          <a:xfrm>
            <a:off x="1485900" y="2089150"/>
            <a:ext cx="3331361" cy="1200329"/>
          </a:xfrm>
          <a:prstGeom prst="rect">
            <a:avLst/>
          </a:prstGeom>
          <a:noFill/>
        </p:spPr>
        <p:txBody>
          <a:bodyPr wrap="none" rtlCol="0">
            <a:spAutoFit/>
          </a:bodyPr>
          <a:lstStyle/>
          <a:p>
            <a:r>
              <a:rPr lang="en-US" dirty="0"/>
              <a:t>Best Christmas Decorations?</a:t>
            </a:r>
          </a:p>
          <a:p>
            <a:r>
              <a:rPr lang="en-US" dirty="0"/>
              <a:t>Spring Easter Egg Hunt?</a:t>
            </a:r>
          </a:p>
          <a:p>
            <a:r>
              <a:rPr lang="en-US" dirty="0"/>
              <a:t>National Night Out?</a:t>
            </a:r>
          </a:p>
          <a:p>
            <a:r>
              <a:rPr lang="en-US" dirty="0"/>
              <a:t>Summer Barbeque?</a:t>
            </a:r>
          </a:p>
        </p:txBody>
      </p:sp>
    </p:spTree>
    <p:extLst>
      <p:ext uri="{BB962C8B-B14F-4D97-AF65-F5344CB8AC3E}">
        <p14:creationId xmlns:p14="http://schemas.microsoft.com/office/powerpoint/2010/main" val="312443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2624-CE38-4126-AB30-7EB19E1A32FC}"/>
              </a:ext>
            </a:extLst>
          </p:cNvPr>
          <p:cNvSpPr>
            <a:spLocks noGrp="1"/>
          </p:cNvSpPr>
          <p:nvPr>
            <p:ph type="title"/>
          </p:nvPr>
        </p:nvSpPr>
        <p:spPr>
          <a:xfrm>
            <a:off x="484710" y="452718"/>
            <a:ext cx="7055380" cy="810932"/>
          </a:xfrm>
        </p:spPr>
        <p:txBody>
          <a:bodyPr/>
          <a:lstStyle/>
          <a:p>
            <a:r>
              <a:rPr lang="en-US" dirty="0"/>
              <a:t>Crime &amp; Security</a:t>
            </a:r>
          </a:p>
        </p:txBody>
      </p:sp>
      <p:sp>
        <p:nvSpPr>
          <p:cNvPr id="3" name="TextBox 2">
            <a:extLst>
              <a:ext uri="{FF2B5EF4-FFF2-40B4-BE49-F238E27FC236}">
                <a16:creationId xmlns:a16="http://schemas.microsoft.com/office/drawing/2014/main" id="{18180691-7823-4379-A6C1-088755D0AF31}"/>
              </a:ext>
            </a:extLst>
          </p:cNvPr>
          <p:cNvSpPr txBox="1"/>
          <p:nvPr/>
        </p:nvSpPr>
        <p:spPr>
          <a:xfrm>
            <a:off x="571500" y="1771650"/>
            <a:ext cx="8020050" cy="4524315"/>
          </a:xfrm>
          <a:prstGeom prst="rect">
            <a:avLst/>
          </a:prstGeom>
          <a:noFill/>
        </p:spPr>
        <p:txBody>
          <a:bodyPr wrap="square" rtlCol="0">
            <a:spAutoFit/>
          </a:bodyPr>
          <a:lstStyle/>
          <a:p>
            <a:r>
              <a:rPr lang="en-US" dirty="0"/>
              <a:t>Overall, calls for service/crime reports are still down from 4 years ago, but have creeped up a bit over 2019.</a:t>
            </a:r>
          </a:p>
          <a:p>
            <a:endParaRPr lang="en-US" dirty="0"/>
          </a:p>
          <a:p>
            <a:r>
              <a:rPr lang="en-US" dirty="0"/>
              <a:t>We continue to employ off-duty deputies to supplement the normal county coverage.</a:t>
            </a:r>
          </a:p>
          <a:p>
            <a:endParaRPr lang="en-US" dirty="0"/>
          </a:p>
          <a:p>
            <a:r>
              <a:rPr lang="en-US" dirty="0"/>
              <a:t>Basic security practices are still very important to avoid being a target of opportunity:</a:t>
            </a:r>
          </a:p>
          <a:p>
            <a:endParaRPr lang="en-US" dirty="0"/>
          </a:p>
          <a:p>
            <a:pPr marL="285750" indent="-285750">
              <a:buFont typeface="Arial" panose="020B0604020202020204" pitchFamily="34" charset="0"/>
              <a:buChar char="•"/>
            </a:pPr>
            <a:r>
              <a:rPr lang="en-US" dirty="0"/>
              <a:t>Have outdoor lighting.</a:t>
            </a:r>
          </a:p>
          <a:p>
            <a:pPr marL="285750" indent="-285750">
              <a:buFont typeface="Arial" panose="020B0604020202020204" pitchFamily="34" charset="0"/>
              <a:buChar char="•"/>
            </a:pPr>
            <a:r>
              <a:rPr lang="en-US" dirty="0"/>
              <a:t>Keep your doors and vehicles locked.</a:t>
            </a:r>
          </a:p>
          <a:p>
            <a:pPr marL="285750" indent="-285750">
              <a:buFont typeface="Arial" panose="020B0604020202020204" pitchFamily="34" charset="0"/>
              <a:buChar char="•"/>
            </a:pPr>
            <a:r>
              <a:rPr lang="en-US" dirty="0"/>
              <a:t>Do not leave out valuable items – outside or visible in your car.</a:t>
            </a:r>
          </a:p>
          <a:p>
            <a:pPr marL="285750" indent="-285750">
              <a:buFont typeface="Arial" panose="020B0604020202020204" pitchFamily="34" charset="0"/>
              <a:buChar char="•"/>
            </a:pPr>
            <a:r>
              <a:rPr lang="en-US" dirty="0"/>
              <a:t>Do not leave your car running unattended.</a:t>
            </a:r>
          </a:p>
          <a:p>
            <a:pPr marL="285750" indent="-285750">
              <a:buFont typeface="Arial" panose="020B0604020202020204" pitchFamily="34" charset="0"/>
              <a:buChar char="•"/>
            </a:pPr>
            <a:r>
              <a:rPr lang="en-US" dirty="0"/>
              <a:t>Work with your neighbors and be a good neighbor to keep watch.</a:t>
            </a:r>
          </a:p>
          <a:p>
            <a:pPr marL="285750" indent="-285750">
              <a:buFont typeface="Arial" panose="020B0604020202020204" pitchFamily="34" charset="0"/>
              <a:buChar char="•"/>
            </a:pPr>
            <a:r>
              <a:rPr lang="en-US" dirty="0"/>
              <a:t>Report everything to the Sheriff’s Department.</a:t>
            </a:r>
          </a:p>
          <a:p>
            <a:endParaRPr lang="en-US" dirty="0"/>
          </a:p>
        </p:txBody>
      </p:sp>
    </p:spTree>
    <p:extLst>
      <p:ext uri="{BB962C8B-B14F-4D97-AF65-F5344CB8AC3E}">
        <p14:creationId xmlns:p14="http://schemas.microsoft.com/office/powerpoint/2010/main" val="284112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FD6A-BF8A-4232-9C47-58839C54096F}"/>
              </a:ext>
            </a:extLst>
          </p:cNvPr>
          <p:cNvSpPr>
            <a:spLocks noGrp="1"/>
          </p:cNvSpPr>
          <p:nvPr>
            <p:ph type="title"/>
          </p:nvPr>
        </p:nvSpPr>
        <p:spPr>
          <a:xfrm>
            <a:off x="382400" y="324829"/>
            <a:ext cx="7055380" cy="711065"/>
          </a:xfrm>
        </p:spPr>
        <p:txBody>
          <a:bodyPr/>
          <a:lstStyle/>
          <a:p>
            <a:r>
              <a:rPr lang="en-US" sz="2800" i="1" dirty="0">
                <a:solidFill>
                  <a:srgbClr val="FFC000"/>
                </a:solidFill>
              </a:rPr>
              <a:t>Additional Discussion Topics/Motions</a:t>
            </a:r>
          </a:p>
        </p:txBody>
      </p:sp>
      <p:sp>
        <p:nvSpPr>
          <p:cNvPr id="3" name="TextBox 2">
            <a:extLst>
              <a:ext uri="{FF2B5EF4-FFF2-40B4-BE49-F238E27FC236}">
                <a16:creationId xmlns:a16="http://schemas.microsoft.com/office/drawing/2014/main" id="{081A0072-92E6-47B9-8240-6AC7D310C537}"/>
              </a:ext>
            </a:extLst>
          </p:cNvPr>
          <p:cNvSpPr txBox="1"/>
          <p:nvPr/>
        </p:nvSpPr>
        <p:spPr>
          <a:xfrm>
            <a:off x="1023105" y="1585813"/>
            <a:ext cx="7497440" cy="2246769"/>
          </a:xfrm>
          <a:prstGeom prst="rect">
            <a:avLst/>
          </a:prstGeom>
          <a:noFill/>
        </p:spPr>
        <p:txBody>
          <a:bodyPr wrap="square" rtlCol="0">
            <a:spAutoFit/>
          </a:bodyPr>
          <a:lstStyle/>
          <a:p>
            <a:r>
              <a:rPr lang="en-US" sz="1400" i="1" dirty="0">
                <a:solidFill>
                  <a:srgbClr val="FFC000"/>
                </a:solidFill>
              </a:rPr>
              <a:t>During the meeting, there was a discussion of liens.  Russell </a:t>
            </a:r>
            <a:r>
              <a:rPr lang="en-US" sz="1400" i="1" dirty="0" err="1">
                <a:solidFill>
                  <a:srgbClr val="FFC000"/>
                </a:solidFill>
              </a:rPr>
              <a:t>Engdahl</a:t>
            </a:r>
            <a:r>
              <a:rPr lang="en-US" sz="1400" i="1" dirty="0">
                <a:solidFill>
                  <a:srgbClr val="FFC000"/>
                </a:solidFill>
              </a:rPr>
              <a:t> made a motion that up to $7,000 be spent for an independent audit of the 2019/2020 liens process, mailing, tracking and notification process be performed.  Brenda Hill seconded the motion.  After a short period of discussion, there were 5 yes votes, and 19 no votes.  The motion was not carried.</a:t>
            </a:r>
          </a:p>
          <a:p>
            <a:endParaRPr lang="en-US" sz="1400" i="1" dirty="0">
              <a:solidFill>
                <a:srgbClr val="FFC000"/>
              </a:solidFill>
            </a:endParaRPr>
          </a:p>
          <a:p>
            <a:r>
              <a:rPr lang="en-US" sz="1400" i="1" dirty="0">
                <a:solidFill>
                  <a:srgbClr val="FFC000"/>
                </a:solidFill>
              </a:rPr>
              <a:t>During the meeting, a member requested that we hold the monthly board meetings by Zoom, the Board agreed to consider this and respond.</a:t>
            </a:r>
          </a:p>
          <a:p>
            <a:endParaRPr lang="en-US" sz="1400" i="1" dirty="0">
              <a:solidFill>
                <a:srgbClr val="FFC000"/>
              </a:solidFill>
            </a:endParaRPr>
          </a:p>
          <a:p>
            <a:endParaRPr lang="en-US" sz="1400" i="1" dirty="0">
              <a:solidFill>
                <a:srgbClr val="FFC000"/>
              </a:solidFill>
            </a:endParaRPr>
          </a:p>
        </p:txBody>
      </p:sp>
    </p:spTree>
    <p:extLst>
      <p:ext uri="{BB962C8B-B14F-4D97-AF65-F5344CB8AC3E}">
        <p14:creationId xmlns:p14="http://schemas.microsoft.com/office/powerpoint/2010/main" val="1866518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AE34-A6D2-4974-8597-D15822A447B1}"/>
              </a:ext>
            </a:extLst>
          </p:cNvPr>
          <p:cNvSpPr>
            <a:spLocks noGrp="1"/>
          </p:cNvSpPr>
          <p:nvPr>
            <p:ph type="title"/>
          </p:nvPr>
        </p:nvSpPr>
        <p:spPr/>
        <p:txBody>
          <a:bodyPr/>
          <a:lstStyle/>
          <a:p>
            <a:r>
              <a:rPr lang="en-US" dirty="0"/>
              <a:t>Wrap Up….</a:t>
            </a:r>
          </a:p>
        </p:txBody>
      </p:sp>
      <p:sp>
        <p:nvSpPr>
          <p:cNvPr id="3" name="TextBox 2">
            <a:extLst>
              <a:ext uri="{FF2B5EF4-FFF2-40B4-BE49-F238E27FC236}">
                <a16:creationId xmlns:a16="http://schemas.microsoft.com/office/drawing/2014/main" id="{26677A3A-2D50-48EF-9005-0AB69743C606}"/>
              </a:ext>
            </a:extLst>
          </p:cNvPr>
          <p:cNvSpPr txBox="1"/>
          <p:nvPr/>
        </p:nvSpPr>
        <p:spPr>
          <a:xfrm>
            <a:off x="654050" y="2114550"/>
            <a:ext cx="7924800" cy="2862322"/>
          </a:xfrm>
          <a:prstGeom prst="rect">
            <a:avLst/>
          </a:prstGeom>
          <a:noFill/>
        </p:spPr>
        <p:txBody>
          <a:bodyPr wrap="square" rtlCol="0">
            <a:spAutoFit/>
          </a:bodyPr>
          <a:lstStyle/>
          <a:p>
            <a:r>
              <a:rPr lang="en-US" dirty="0"/>
              <a:t>It’s your HOA and community, please get involved &amp; help!</a:t>
            </a:r>
          </a:p>
          <a:p>
            <a:endParaRPr lang="en-US" dirty="0"/>
          </a:p>
          <a:p>
            <a:r>
              <a:rPr lang="en-US" dirty="0"/>
              <a:t>Monthly board meetings are the 4</a:t>
            </a:r>
            <a:r>
              <a:rPr lang="en-US" baseline="30000" dirty="0"/>
              <a:t>th</a:t>
            </a:r>
            <a:r>
              <a:rPr lang="en-US" dirty="0"/>
              <a:t> Thursday of each month, 7:00pm, south beach, center building.  Open to members.</a:t>
            </a:r>
          </a:p>
          <a:p>
            <a:endParaRPr lang="en-US" dirty="0"/>
          </a:p>
          <a:p>
            <a:r>
              <a:rPr lang="en-US" dirty="0"/>
              <a:t>Communicate with us when you have a question or problem.</a:t>
            </a:r>
          </a:p>
          <a:p>
            <a:endParaRPr lang="en-US" dirty="0"/>
          </a:p>
          <a:p>
            <a:r>
              <a:rPr lang="en-US" dirty="0"/>
              <a:t>Lots of good info on the web site </a:t>
            </a:r>
            <a:r>
              <a:rPr lang="en-US" dirty="0">
                <a:hlinkClick r:id="rId2"/>
              </a:rPr>
              <a:t>www.palmerlakebeachclub.com</a:t>
            </a:r>
            <a:endParaRPr lang="en-US" dirty="0"/>
          </a:p>
          <a:p>
            <a:endParaRPr lang="en-US" dirty="0"/>
          </a:p>
          <a:p>
            <a:r>
              <a:rPr lang="en-US" dirty="0"/>
              <a:t>Be safe, stay healthy and have a wonderful fall &amp; holiday season!</a:t>
            </a:r>
          </a:p>
        </p:txBody>
      </p:sp>
    </p:spTree>
    <p:extLst>
      <p:ext uri="{BB962C8B-B14F-4D97-AF65-F5344CB8AC3E}">
        <p14:creationId xmlns:p14="http://schemas.microsoft.com/office/powerpoint/2010/main" val="390502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ree, outdoor, snow&#10;&#10;Description automatically generated">
            <a:extLst>
              <a:ext uri="{FF2B5EF4-FFF2-40B4-BE49-F238E27FC236}">
                <a16:creationId xmlns:a16="http://schemas.microsoft.com/office/drawing/2014/main" id="{7BE52F0C-EFAE-4501-B345-0E237333D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77B66051-52CF-4543-838A-A244913A0CCB}"/>
              </a:ext>
            </a:extLst>
          </p:cNvPr>
          <p:cNvSpPr txBox="1"/>
          <p:nvPr/>
        </p:nvSpPr>
        <p:spPr>
          <a:xfrm>
            <a:off x="233916" y="191386"/>
            <a:ext cx="4196662" cy="584775"/>
          </a:xfrm>
          <a:prstGeom prst="rect">
            <a:avLst/>
          </a:prstGeom>
          <a:noFill/>
        </p:spPr>
        <p:txBody>
          <a:bodyPr wrap="none" rtlCol="0">
            <a:spAutoFit/>
          </a:bodyPr>
          <a:lstStyle/>
          <a:p>
            <a:r>
              <a:rPr lang="en-US" sz="1600" b="1" dirty="0">
                <a:solidFill>
                  <a:schemeClr val="accent4">
                    <a:lumMod val="75000"/>
                  </a:schemeClr>
                </a:solidFill>
              </a:rPr>
              <a:t>Palmer Lake Beach Club (PLBC)</a:t>
            </a:r>
          </a:p>
          <a:p>
            <a:r>
              <a:rPr lang="en-US" sz="1600" b="1" dirty="0">
                <a:solidFill>
                  <a:schemeClr val="accent4">
                    <a:lumMod val="75000"/>
                  </a:schemeClr>
                </a:solidFill>
              </a:rPr>
              <a:t>Fall 2020 General Member Meeting 2020-10-31</a:t>
            </a:r>
          </a:p>
        </p:txBody>
      </p:sp>
    </p:spTree>
    <p:extLst>
      <p:ext uri="{BB962C8B-B14F-4D97-AF65-F5344CB8AC3E}">
        <p14:creationId xmlns:p14="http://schemas.microsoft.com/office/powerpoint/2010/main" val="5187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1870-95A2-4DC4-A40F-0043F0E083C2}"/>
              </a:ext>
            </a:extLst>
          </p:cNvPr>
          <p:cNvSpPr>
            <a:spLocks noGrp="1"/>
          </p:cNvSpPr>
          <p:nvPr>
            <p:ph type="title"/>
          </p:nvPr>
        </p:nvSpPr>
        <p:spPr>
          <a:xfrm>
            <a:off x="221630" y="114223"/>
            <a:ext cx="7886700" cy="855933"/>
          </a:xfrm>
        </p:spPr>
        <p:txBody>
          <a:bodyPr/>
          <a:lstStyle/>
          <a:p>
            <a:r>
              <a:rPr lang="en-US" dirty="0"/>
              <a:t>Agenda</a:t>
            </a:r>
          </a:p>
        </p:txBody>
      </p:sp>
      <p:graphicFrame>
        <p:nvGraphicFramePr>
          <p:cNvPr id="7" name="Object 6">
            <a:extLst>
              <a:ext uri="{FF2B5EF4-FFF2-40B4-BE49-F238E27FC236}">
                <a16:creationId xmlns:a16="http://schemas.microsoft.com/office/drawing/2014/main" id="{FA0392C7-7128-4860-9B56-D91F7FBE82CF}"/>
              </a:ext>
            </a:extLst>
          </p:cNvPr>
          <p:cNvGraphicFramePr>
            <a:graphicFrameLocks noChangeAspect="1"/>
          </p:cNvGraphicFramePr>
          <p:nvPr>
            <p:extLst>
              <p:ext uri="{D42A27DB-BD31-4B8C-83A1-F6EECF244321}">
                <p14:modId xmlns:p14="http://schemas.microsoft.com/office/powerpoint/2010/main" val="3111429673"/>
              </p:ext>
            </p:extLst>
          </p:nvPr>
        </p:nvGraphicFramePr>
        <p:xfrm>
          <a:off x="773834" y="1084118"/>
          <a:ext cx="7448550" cy="5410200"/>
        </p:xfrm>
        <a:graphic>
          <a:graphicData uri="http://schemas.openxmlformats.org/presentationml/2006/ole">
            <mc:AlternateContent xmlns:mc="http://schemas.openxmlformats.org/markup-compatibility/2006">
              <mc:Choice xmlns:v="urn:schemas-microsoft-com:vml" Requires="v">
                <p:oleObj spid="_x0000_s1029" name="Worksheet" r:id="rId3" imgW="7448771" imgH="5410339" progId="Excel.Sheet.12">
                  <p:embed/>
                </p:oleObj>
              </mc:Choice>
              <mc:Fallback>
                <p:oleObj name="Worksheet" r:id="rId3" imgW="7448771" imgH="5410339" progId="Excel.Sheet.12">
                  <p:embed/>
                  <p:pic>
                    <p:nvPicPr>
                      <p:cNvPr id="7" name="Object 6">
                        <a:extLst>
                          <a:ext uri="{FF2B5EF4-FFF2-40B4-BE49-F238E27FC236}">
                            <a16:creationId xmlns:a16="http://schemas.microsoft.com/office/drawing/2014/main" id="{FA0392C7-7128-4860-9B56-D91F7FBE82CF}"/>
                          </a:ext>
                        </a:extLst>
                      </p:cNvPr>
                      <p:cNvPicPr/>
                      <p:nvPr/>
                    </p:nvPicPr>
                    <p:blipFill>
                      <a:blip r:embed="rId4"/>
                      <a:stretch>
                        <a:fillRect/>
                      </a:stretch>
                    </p:blipFill>
                    <p:spPr>
                      <a:xfrm>
                        <a:off x="773834" y="1084118"/>
                        <a:ext cx="7448550" cy="541020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778F67DC-6E00-4814-8BFB-C5828BF926DC}"/>
              </a:ext>
            </a:extLst>
          </p:cNvPr>
          <p:cNvSpPr txBox="1"/>
          <p:nvPr/>
        </p:nvSpPr>
        <p:spPr>
          <a:xfrm>
            <a:off x="2583342" y="1291670"/>
            <a:ext cx="2161308" cy="461665"/>
          </a:xfrm>
          <a:prstGeom prst="rect">
            <a:avLst/>
          </a:prstGeom>
          <a:noFill/>
        </p:spPr>
        <p:txBody>
          <a:bodyPr wrap="square" rtlCol="0">
            <a:spAutoFit/>
          </a:bodyPr>
          <a:lstStyle/>
          <a:p>
            <a:r>
              <a:rPr lang="en-US" sz="1200" i="1" dirty="0">
                <a:solidFill>
                  <a:srgbClr val="FFC000"/>
                </a:solidFill>
              </a:rPr>
              <a:t>The meeting was called to order at 10:03am.</a:t>
            </a:r>
          </a:p>
        </p:txBody>
      </p:sp>
      <p:sp>
        <p:nvSpPr>
          <p:cNvPr id="4" name="TextBox 3">
            <a:extLst>
              <a:ext uri="{FF2B5EF4-FFF2-40B4-BE49-F238E27FC236}">
                <a16:creationId xmlns:a16="http://schemas.microsoft.com/office/drawing/2014/main" id="{0BE796BC-C1BE-480C-87CD-4ECC6015E37C}"/>
              </a:ext>
            </a:extLst>
          </p:cNvPr>
          <p:cNvSpPr txBox="1"/>
          <p:nvPr/>
        </p:nvSpPr>
        <p:spPr>
          <a:xfrm>
            <a:off x="2575881" y="344232"/>
            <a:ext cx="5039855" cy="461665"/>
          </a:xfrm>
          <a:prstGeom prst="rect">
            <a:avLst/>
          </a:prstGeom>
          <a:noFill/>
        </p:spPr>
        <p:txBody>
          <a:bodyPr wrap="square" rtlCol="0">
            <a:spAutoFit/>
          </a:bodyPr>
          <a:lstStyle/>
          <a:p>
            <a:r>
              <a:rPr lang="en-US" sz="1200" i="1" dirty="0">
                <a:solidFill>
                  <a:srgbClr val="FFC000"/>
                </a:solidFill>
              </a:rPr>
              <a:t>See notes on last page regarding additional motions and discussions.</a:t>
            </a:r>
          </a:p>
        </p:txBody>
      </p:sp>
    </p:spTree>
    <p:extLst>
      <p:ext uri="{BB962C8B-B14F-4D97-AF65-F5344CB8AC3E}">
        <p14:creationId xmlns:p14="http://schemas.microsoft.com/office/powerpoint/2010/main" val="214051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2D74-5EED-4CE9-9C08-DC3ED80FB31B}"/>
              </a:ext>
            </a:extLst>
          </p:cNvPr>
          <p:cNvSpPr>
            <a:spLocks noGrp="1"/>
          </p:cNvSpPr>
          <p:nvPr>
            <p:ph type="title"/>
          </p:nvPr>
        </p:nvSpPr>
        <p:spPr/>
        <p:txBody>
          <a:bodyPr/>
          <a:lstStyle/>
          <a:p>
            <a:r>
              <a:rPr lang="en-US" dirty="0"/>
              <a:t>Pledge of Allegiance</a:t>
            </a:r>
            <a:br>
              <a:rPr lang="en-US" dirty="0"/>
            </a:br>
            <a:r>
              <a:rPr lang="en-US" dirty="0"/>
              <a:t>(Optional)</a:t>
            </a:r>
          </a:p>
        </p:txBody>
      </p:sp>
      <p:pic>
        <p:nvPicPr>
          <p:cNvPr id="3" name="Picture 2">
            <a:extLst>
              <a:ext uri="{FF2B5EF4-FFF2-40B4-BE49-F238E27FC236}">
                <a16:creationId xmlns:a16="http://schemas.microsoft.com/office/drawing/2014/main" id="{7E676E2E-D2F2-49E4-BFC7-0325664F7931}"/>
              </a:ext>
            </a:extLst>
          </p:cNvPr>
          <p:cNvPicPr>
            <a:picLocks noChangeAspect="1"/>
          </p:cNvPicPr>
          <p:nvPr/>
        </p:nvPicPr>
        <p:blipFill>
          <a:blip r:embed="rId2"/>
          <a:stretch>
            <a:fillRect/>
          </a:stretch>
        </p:blipFill>
        <p:spPr>
          <a:xfrm>
            <a:off x="1431637" y="1938889"/>
            <a:ext cx="6153180" cy="4591219"/>
          </a:xfrm>
          <a:prstGeom prst="rect">
            <a:avLst/>
          </a:prstGeom>
        </p:spPr>
      </p:pic>
    </p:spTree>
    <p:extLst>
      <p:ext uri="{BB962C8B-B14F-4D97-AF65-F5344CB8AC3E}">
        <p14:creationId xmlns:p14="http://schemas.microsoft.com/office/powerpoint/2010/main" val="79324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5734-39DD-45C8-B190-7DF422821CE6}"/>
              </a:ext>
            </a:extLst>
          </p:cNvPr>
          <p:cNvSpPr>
            <a:spLocks noGrp="1"/>
          </p:cNvSpPr>
          <p:nvPr>
            <p:ph type="title"/>
          </p:nvPr>
        </p:nvSpPr>
        <p:spPr>
          <a:xfrm>
            <a:off x="1044310" y="2028470"/>
            <a:ext cx="7055380" cy="1400530"/>
          </a:xfrm>
        </p:spPr>
        <p:txBody>
          <a:bodyPr/>
          <a:lstStyle/>
          <a:p>
            <a:r>
              <a:rPr lang="en-US" dirty="0"/>
              <a:t>Review of Process &amp; Agenda Additions</a:t>
            </a:r>
            <a:br>
              <a:rPr lang="en-US" dirty="0"/>
            </a:br>
            <a:br>
              <a:rPr lang="en-US" dirty="0"/>
            </a:br>
            <a:endParaRPr lang="en-US" sz="2000" dirty="0"/>
          </a:p>
        </p:txBody>
      </p:sp>
      <p:sp>
        <p:nvSpPr>
          <p:cNvPr id="3" name="TextBox 2">
            <a:extLst>
              <a:ext uri="{FF2B5EF4-FFF2-40B4-BE49-F238E27FC236}">
                <a16:creationId xmlns:a16="http://schemas.microsoft.com/office/drawing/2014/main" id="{D07BA2E2-17C5-4927-A635-A691B1A88E87}"/>
              </a:ext>
            </a:extLst>
          </p:cNvPr>
          <p:cNvSpPr txBox="1"/>
          <p:nvPr/>
        </p:nvSpPr>
        <p:spPr>
          <a:xfrm>
            <a:off x="1144598" y="4022081"/>
            <a:ext cx="7487850" cy="1754326"/>
          </a:xfrm>
          <a:prstGeom prst="rect">
            <a:avLst/>
          </a:prstGeom>
          <a:noFill/>
        </p:spPr>
        <p:txBody>
          <a:bodyPr wrap="square" rtlCol="0">
            <a:spAutoFit/>
          </a:bodyPr>
          <a:lstStyle/>
          <a:p>
            <a:r>
              <a:rPr lang="en-US" i="1" dirty="0">
                <a:solidFill>
                  <a:srgbClr val="FFC000"/>
                </a:solidFill>
              </a:rPr>
              <a:t>Robert Perry reviewed the process of Board Elections, Officer Elections and meeting process.</a:t>
            </a:r>
          </a:p>
          <a:p>
            <a:endParaRPr lang="en-US" i="1" dirty="0">
              <a:solidFill>
                <a:srgbClr val="FFC000"/>
              </a:solidFill>
            </a:endParaRPr>
          </a:p>
          <a:p>
            <a:r>
              <a:rPr lang="en-US" i="1" dirty="0">
                <a:solidFill>
                  <a:srgbClr val="FFC000"/>
                </a:solidFill>
              </a:rPr>
              <a:t>Then Robert Perry reviewed the agenda and asked for additional agenda items.  While none were noted at that time, during review of agenda items additional discussions were held</a:t>
            </a:r>
          </a:p>
        </p:txBody>
      </p:sp>
    </p:spTree>
    <p:extLst>
      <p:ext uri="{BB962C8B-B14F-4D97-AF65-F5344CB8AC3E}">
        <p14:creationId xmlns:p14="http://schemas.microsoft.com/office/powerpoint/2010/main" val="249320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5734-39DD-45C8-B190-7DF422821CE6}"/>
              </a:ext>
            </a:extLst>
          </p:cNvPr>
          <p:cNvSpPr>
            <a:spLocks noGrp="1"/>
          </p:cNvSpPr>
          <p:nvPr>
            <p:ph type="title"/>
          </p:nvPr>
        </p:nvSpPr>
        <p:spPr>
          <a:xfrm>
            <a:off x="1044310" y="2028470"/>
            <a:ext cx="7055380" cy="1400530"/>
          </a:xfrm>
        </p:spPr>
        <p:txBody>
          <a:bodyPr/>
          <a:lstStyle/>
          <a:p>
            <a:r>
              <a:rPr lang="en-US" dirty="0"/>
              <a:t>Interim Financial Report</a:t>
            </a:r>
            <a:br>
              <a:rPr lang="en-US" dirty="0"/>
            </a:br>
            <a:br>
              <a:rPr lang="en-US" dirty="0"/>
            </a:br>
            <a:r>
              <a:rPr lang="en-US" sz="2000" dirty="0"/>
              <a:t>Dee Starr, Treasurer</a:t>
            </a:r>
          </a:p>
        </p:txBody>
      </p:sp>
    </p:spTree>
    <p:extLst>
      <p:ext uri="{BB962C8B-B14F-4D97-AF65-F5344CB8AC3E}">
        <p14:creationId xmlns:p14="http://schemas.microsoft.com/office/powerpoint/2010/main" val="394586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F376-C8A0-40CB-B9D5-AD7F56244AE6}"/>
              </a:ext>
            </a:extLst>
          </p:cNvPr>
          <p:cNvSpPr>
            <a:spLocks noGrp="1"/>
          </p:cNvSpPr>
          <p:nvPr>
            <p:ph type="title"/>
          </p:nvPr>
        </p:nvSpPr>
        <p:spPr/>
        <p:txBody>
          <a:bodyPr/>
          <a:lstStyle/>
          <a:p>
            <a:r>
              <a:rPr lang="en-US" dirty="0"/>
              <a:t>Financial Report Excerpts</a:t>
            </a:r>
            <a:br>
              <a:rPr lang="en-US" dirty="0"/>
            </a:br>
            <a:r>
              <a:rPr lang="en-US" sz="2000" dirty="0"/>
              <a:t>FY 2020~2021 (July 1 to Oct 29, 2020)</a:t>
            </a:r>
          </a:p>
        </p:txBody>
      </p:sp>
      <p:sp>
        <p:nvSpPr>
          <p:cNvPr id="3" name="TextBox 2">
            <a:extLst>
              <a:ext uri="{FF2B5EF4-FFF2-40B4-BE49-F238E27FC236}">
                <a16:creationId xmlns:a16="http://schemas.microsoft.com/office/drawing/2014/main" id="{1323360E-A027-4769-9D2F-6B3DCE4B221F}"/>
              </a:ext>
            </a:extLst>
          </p:cNvPr>
          <p:cNvSpPr txBox="1"/>
          <p:nvPr/>
        </p:nvSpPr>
        <p:spPr>
          <a:xfrm>
            <a:off x="500091" y="5297409"/>
            <a:ext cx="7519205" cy="923330"/>
          </a:xfrm>
          <a:prstGeom prst="rect">
            <a:avLst/>
          </a:prstGeom>
          <a:noFill/>
        </p:spPr>
        <p:txBody>
          <a:bodyPr wrap="square" rtlCol="0">
            <a:spAutoFit/>
          </a:bodyPr>
          <a:lstStyle/>
          <a:p>
            <a:r>
              <a:rPr lang="en-US" dirty="0"/>
              <a:t>Books are maintained on a cash basis.  This excerpt  uses cash basis for the Income statement, and accrual basis for the balance sheet</a:t>
            </a:r>
          </a:p>
        </p:txBody>
      </p:sp>
      <p:graphicFrame>
        <p:nvGraphicFramePr>
          <p:cNvPr id="4" name="Object 3">
            <a:extLst>
              <a:ext uri="{FF2B5EF4-FFF2-40B4-BE49-F238E27FC236}">
                <a16:creationId xmlns:a16="http://schemas.microsoft.com/office/drawing/2014/main" id="{824A01C2-63B7-4023-8E7E-6D4FC3C406D4}"/>
              </a:ext>
            </a:extLst>
          </p:cNvPr>
          <p:cNvGraphicFramePr>
            <a:graphicFrameLocks noChangeAspect="1"/>
          </p:cNvGraphicFramePr>
          <p:nvPr>
            <p:extLst>
              <p:ext uri="{D42A27DB-BD31-4B8C-83A1-F6EECF244321}">
                <p14:modId xmlns:p14="http://schemas.microsoft.com/office/powerpoint/2010/main" val="863721308"/>
              </p:ext>
            </p:extLst>
          </p:nvPr>
        </p:nvGraphicFramePr>
        <p:xfrm>
          <a:off x="601386" y="1967873"/>
          <a:ext cx="3726080" cy="3241690"/>
        </p:xfrm>
        <a:graphic>
          <a:graphicData uri="http://schemas.openxmlformats.org/presentationml/2006/ole">
            <mc:AlternateContent xmlns:mc="http://schemas.openxmlformats.org/markup-compatibility/2006">
              <mc:Choice xmlns:v="urn:schemas-microsoft-com:vml" Requires="v">
                <p:oleObj spid="_x0000_s2054" name="Worksheet" r:id="rId3" imgW="2857422" imgH="2486337" progId="Excel.Sheet.12">
                  <p:embed/>
                </p:oleObj>
              </mc:Choice>
              <mc:Fallback>
                <p:oleObj name="Worksheet" r:id="rId3" imgW="2857422" imgH="2486337" progId="Excel.Sheet.12">
                  <p:embed/>
                  <p:pic>
                    <p:nvPicPr>
                      <p:cNvPr id="4" name="Object 3">
                        <a:extLst>
                          <a:ext uri="{FF2B5EF4-FFF2-40B4-BE49-F238E27FC236}">
                            <a16:creationId xmlns:a16="http://schemas.microsoft.com/office/drawing/2014/main" id="{824A01C2-63B7-4023-8E7E-6D4FC3C406D4}"/>
                          </a:ext>
                        </a:extLst>
                      </p:cNvPr>
                      <p:cNvPicPr/>
                      <p:nvPr/>
                    </p:nvPicPr>
                    <p:blipFill>
                      <a:blip r:embed="rId4"/>
                      <a:stretch>
                        <a:fillRect/>
                      </a:stretch>
                    </p:blipFill>
                    <p:spPr>
                      <a:xfrm>
                        <a:off x="601386" y="1967873"/>
                        <a:ext cx="3726080" cy="324169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E10A5B0-AA4A-41DC-8D06-F8966DFF73D7}"/>
              </a:ext>
            </a:extLst>
          </p:cNvPr>
          <p:cNvGraphicFramePr>
            <a:graphicFrameLocks noChangeAspect="1"/>
          </p:cNvGraphicFramePr>
          <p:nvPr>
            <p:extLst>
              <p:ext uri="{D42A27DB-BD31-4B8C-83A1-F6EECF244321}">
                <p14:modId xmlns:p14="http://schemas.microsoft.com/office/powerpoint/2010/main" val="2626010136"/>
              </p:ext>
            </p:extLst>
          </p:nvPr>
        </p:nvGraphicFramePr>
        <p:xfrm>
          <a:off x="4677997" y="1982206"/>
          <a:ext cx="4144011" cy="3202190"/>
        </p:xfrm>
        <a:graphic>
          <a:graphicData uri="http://schemas.openxmlformats.org/presentationml/2006/ole">
            <mc:AlternateContent xmlns:mc="http://schemas.openxmlformats.org/markup-compatibility/2006">
              <mc:Choice xmlns:v="urn:schemas-microsoft-com:vml" Requires="v">
                <p:oleObj spid="_x0000_s2055" name="Worksheet" r:id="rId5" imgW="2723851" imgH="2104783" progId="Excel.Sheet.12">
                  <p:embed/>
                </p:oleObj>
              </mc:Choice>
              <mc:Fallback>
                <p:oleObj name="Worksheet" r:id="rId5" imgW="2723851" imgH="2104783" progId="Excel.Sheet.12">
                  <p:embed/>
                  <p:pic>
                    <p:nvPicPr>
                      <p:cNvPr id="5" name="Object 4">
                        <a:extLst>
                          <a:ext uri="{FF2B5EF4-FFF2-40B4-BE49-F238E27FC236}">
                            <a16:creationId xmlns:a16="http://schemas.microsoft.com/office/drawing/2014/main" id="{1E10A5B0-AA4A-41DC-8D06-F8966DFF73D7}"/>
                          </a:ext>
                        </a:extLst>
                      </p:cNvPr>
                      <p:cNvPicPr/>
                      <p:nvPr/>
                    </p:nvPicPr>
                    <p:blipFill>
                      <a:blip r:embed="rId6"/>
                      <a:stretch>
                        <a:fillRect/>
                      </a:stretch>
                    </p:blipFill>
                    <p:spPr>
                      <a:xfrm>
                        <a:off x="4677997" y="1982206"/>
                        <a:ext cx="4144011" cy="3202190"/>
                      </a:xfrm>
                      <a:prstGeom prst="rect">
                        <a:avLst/>
                      </a:prstGeom>
                    </p:spPr>
                  </p:pic>
                </p:oleObj>
              </mc:Fallback>
            </mc:AlternateContent>
          </a:graphicData>
        </a:graphic>
      </p:graphicFrame>
    </p:spTree>
    <p:extLst>
      <p:ext uri="{BB962C8B-B14F-4D97-AF65-F5344CB8AC3E}">
        <p14:creationId xmlns:p14="http://schemas.microsoft.com/office/powerpoint/2010/main" val="385013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C26C-CAEE-477C-B641-DD353CAA9774}"/>
              </a:ext>
            </a:extLst>
          </p:cNvPr>
          <p:cNvSpPr>
            <a:spLocks noGrp="1"/>
          </p:cNvSpPr>
          <p:nvPr>
            <p:ph type="title"/>
          </p:nvPr>
        </p:nvSpPr>
        <p:spPr>
          <a:xfrm>
            <a:off x="484710" y="452718"/>
            <a:ext cx="7055380" cy="1154409"/>
          </a:xfrm>
        </p:spPr>
        <p:txBody>
          <a:bodyPr/>
          <a:lstStyle/>
          <a:p>
            <a:r>
              <a:rPr lang="en-US" dirty="0"/>
              <a:t>COVID-19 Impact</a:t>
            </a:r>
          </a:p>
        </p:txBody>
      </p:sp>
      <p:sp>
        <p:nvSpPr>
          <p:cNvPr id="3" name="TextBox 2">
            <a:extLst>
              <a:ext uri="{FF2B5EF4-FFF2-40B4-BE49-F238E27FC236}">
                <a16:creationId xmlns:a16="http://schemas.microsoft.com/office/drawing/2014/main" id="{68E2875D-F1FA-4711-9CD2-2C6D297C40C4}"/>
              </a:ext>
            </a:extLst>
          </p:cNvPr>
          <p:cNvSpPr txBox="1"/>
          <p:nvPr/>
        </p:nvSpPr>
        <p:spPr>
          <a:xfrm>
            <a:off x="542676" y="1542068"/>
            <a:ext cx="7441249"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Gov. Inslee’s proclamation impact and implementation</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HOA Operations &amp; Tempo</a:t>
            </a:r>
          </a:p>
          <a:p>
            <a:pPr marL="285750" indent="-285750">
              <a:buFont typeface="Arial" panose="020B0604020202020204" pitchFamily="34" charset="0"/>
              <a:buChar char="•"/>
            </a:pPr>
            <a:endParaRPr lang="en-US" sz="3200" dirty="0"/>
          </a:p>
          <a:p>
            <a:r>
              <a:rPr lang="en-US" sz="3200" dirty="0"/>
              <a:t> </a:t>
            </a:r>
          </a:p>
        </p:txBody>
      </p:sp>
      <p:sp>
        <p:nvSpPr>
          <p:cNvPr id="4" name="TextBox 3">
            <a:extLst>
              <a:ext uri="{FF2B5EF4-FFF2-40B4-BE49-F238E27FC236}">
                <a16:creationId xmlns:a16="http://schemas.microsoft.com/office/drawing/2014/main" id="{BF768DE5-FFE3-4497-BE09-9819825CCA29}"/>
              </a:ext>
            </a:extLst>
          </p:cNvPr>
          <p:cNvSpPr txBox="1"/>
          <p:nvPr/>
        </p:nvSpPr>
        <p:spPr>
          <a:xfrm>
            <a:off x="776376" y="4421255"/>
            <a:ext cx="7591248" cy="1754326"/>
          </a:xfrm>
          <a:prstGeom prst="rect">
            <a:avLst/>
          </a:prstGeom>
          <a:noFill/>
        </p:spPr>
        <p:txBody>
          <a:bodyPr wrap="square" rtlCol="0">
            <a:spAutoFit/>
          </a:bodyPr>
          <a:lstStyle/>
          <a:p>
            <a:r>
              <a:rPr lang="en-US" i="1" dirty="0">
                <a:solidFill>
                  <a:srgbClr val="FFC000"/>
                </a:solidFill>
              </a:rPr>
              <a:t>Robert Perry explained that because a member brought the Governor’s Proclamations to our attention, we consulted with PLBC counsel, and created an execution plan.  We posted the execution plan on the PLBC website, and have fully executed the elements of the plan, including crediting or refunding late fees for the 2020-2021 dues collection period.</a:t>
            </a:r>
          </a:p>
        </p:txBody>
      </p:sp>
    </p:spTree>
    <p:extLst>
      <p:ext uri="{BB962C8B-B14F-4D97-AF65-F5344CB8AC3E}">
        <p14:creationId xmlns:p14="http://schemas.microsoft.com/office/powerpoint/2010/main" val="613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6AF7-CFEF-4843-899E-0B6C1601AFF3}"/>
              </a:ext>
            </a:extLst>
          </p:cNvPr>
          <p:cNvSpPr>
            <a:spLocks noGrp="1"/>
          </p:cNvSpPr>
          <p:nvPr>
            <p:ph type="title"/>
          </p:nvPr>
        </p:nvSpPr>
        <p:spPr/>
        <p:txBody>
          <a:bodyPr/>
          <a:lstStyle/>
          <a:p>
            <a:r>
              <a:rPr lang="en-US" dirty="0"/>
              <a:t>FY2021~2022 Budget Committee</a:t>
            </a:r>
          </a:p>
        </p:txBody>
      </p:sp>
      <p:sp>
        <p:nvSpPr>
          <p:cNvPr id="3" name="TextBox 2">
            <a:extLst>
              <a:ext uri="{FF2B5EF4-FFF2-40B4-BE49-F238E27FC236}">
                <a16:creationId xmlns:a16="http://schemas.microsoft.com/office/drawing/2014/main" id="{07E09BCB-A4B1-4BE9-B9EB-62045C50D307}"/>
              </a:ext>
            </a:extLst>
          </p:cNvPr>
          <p:cNvSpPr txBox="1"/>
          <p:nvPr/>
        </p:nvSpPr>
        <p:spPr>
          <a:xfrm>
            <a:off x="596631" y="1820281"/>
            <a:ext cx="8177718" cy="3600986"/>
          </a:xfrm>
          <a:prstGeom prst="rect">
            <a:avLst/>
          </a:prstGeom>
          <a:noFill/>
        </p:spPr>
        <p:txBody>
          <a:bodyPr wrap="square" rtlCol="0">
            <a:spAutoFit/>
          </a:bodyPr>
          <a:lstStyle/>
          <a:p>
            <a:r>
              <a:rPr lang="en-US" sz="1600" dirty="0"/>
              <a:t>Each year a group of member volunteers, with the assistance of our Treasurer, reviews the budget and makes a recommendation to the Board.  The Treasurer is a member of the committee.</a:t>
            </a:r>
          </a:p>
          <a:p>
            <a:endParaRPr lang="en-US" sz="1600" dirty="0"/>
          </a:p>
          <a:p>
            <a:r>
              <a:rPr lang="en-US" sz="1600" dirty="0"/>
              <a:t>Then, the Budget is formalized and presented for member approval at the Spring general member meeting.  </a:t>
            </a:r>
          </a:p>
          <a:p>
            <a:endParaRPr lang="en-US" sz="1600" dirty="0"/>
          </a:p>
          <a:p>
            <a:r>
              <a:rPr lang="en-US" sz="1600" dirty="0"/>
              <a:t>If approved, it becomes the formal budget.  If not approved, the prior FY budget is used (RCW).</a:t>
            </a:r>
          </a:p>
          <a:p>
            <a:endParaRPr lang="en-US" sz="1600" dirty="0"/>
          </a:p>
          <a:p>
            <a:r>
              <a:rPr lang="en-US" sz="1600" dirty="0"/>
              <a:t>It takes about 3 hours, all the prep work is done in advance, and Bob buys the snacks!</a:t>
            </a:r>
          </a:p>
          <a:p>
            <a:endParaRPr lang="en-US" sz="1600" dirty="0"/>
          </a:p>
          <a:p>
            <a:r>
              <a:rPr lang="en-US" sz="1600" dirty="0"/>
              <a:t>Who would like to volunteer?</a:t>
            </a:r>
          </a:p>
        </p:txBody>
      </p:sp>
      <p:sp>
        <p:nvSpPr>
          <p:cNvPr id="4" name="TextBox 3">
            <a:extLst>
              <a:ext uri="{FF2B5EF4-FFF2-40B4-BE49-F238E27FC236}">
                <a16:creationId xmlns:a16="http://schemas.microsoft.com/office/drawing/2014/main" id="{3D5704AC-5565-4023-A0F7-0C068EC9A851}"/>
              </a:ext>
            </a:extLst>
          </p:cNvPr>
          <p:cNvSpPr txBox="1"/>
          <p:nvPr/>
        </p:nvSpPr>
        <p:spPr>
          <a:xfrm>
            <a:off x="622570" y="5693923"/>
            <a:ext cx="5799986" cy="369332"/>
          </a:xfrm>
          <a:prstGeom prst="rect">
            <a:avLst/>
          </a:prstGeom>
          <a:noFill/>
        </p:spPr>
        <p:txBody>
          <a:bodyPr wrap="none" rtlCol="0">
            <a:spAutoFit/>
          </a:bodyPr>
          <a:lstStyle/>
          <a:p>
            <a:r>
              <a:rPr lang="en-US" i="1" dirty="0">
                <a:solidFill>
                  <a:srgbClr val="FFC000"/>
                </a:solidFill>
              </a:rPr>
              <a:t>Volunteers:  Tony Russo, Brenda Hill, Carol Opalinski</a:t>
            </a:r>
          </a:p>
        </p:txBody>
      </p:sp>
    </p:spTree>
    <p:extLst>
      <p:ext uri="{BB962C8B-B14F-4D97-AF65-F5344CB8AC3E}">
        <p14:creationId xmlns:p14="http://schemas.microsoft.com/office/powerpoint/2010/main" val="3068863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245</TotalTime>
  <Words>1392</Words>
  <Application>Microsoft Office PowerPoint</Application>
  <PresentationFormat>On-screen Show (4:3)</PresentationFormat>
  <Paragraphs>142</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5" baseType="lpstr">
      <vt:lpstr>Arial</vt:lpstr>
      <vt:lpstr>Century Gothic</vt:lpstr>
      <vt:lpstr>Wingdings 3</vt:lpstr>
      <vt:lpstr>Ion</vt:lpstr>
      <vt:lpstr>Microsoft Excel Worksheet</vt:lpstr>
      <vt:lpstr>Worksheet</vt:lpstr>
      <vt:lpstr>PowerPoint Presentation</vt:lpstr>
      <vt:lpstr>PowerPoint Presentation</vt:lpstr>
      <vt:lpstr>Agenda</vt:lpstr>
      <vt:lpstr>Pledge of Allegiance (Optional)</vt:lpstr>
      <vt:lpstr>Review of Process &amp; Agenda Additions  </vt:lpstr>
      <vt:lpstr>Interim Financial Report  Dee Starr, Treasurer</vt:lpstr>
      <vt:lpstr>Financial Report Excerpts FY 2020~2021 (July 1 to Oct 29, 2020)</vt:lpstr>
      <vt:lpstr>COVID-19 Impact</vt:lpstr>
      <vt:lpstr>FY2021~2022 Budget Committee</vt:lpstr>
      <vt:lpstr>Audit Committee</vt:lpstr>
      <vt:lpstr>Member Feedback on Reserve Studies</vt:lpstr>
      <vt:lpstr>Independent Audit</vt:lpstr>
      <vt:lpstr>Community Investment Committee</vt:lpstr>
      <vt:lpstr>Lake Overflow Drainage Project Status</vt:lpstr>
      <vt:lpstr>Lake Water Quality</vt:lpstr>
      <vt:lpstr>Community Events…</vt:lpstr>
      <vt:lpstr>Crime &amp; Security</vt:lpstr>
      <vt:lpstr>Additional Discussion Topics/Motions</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Perry</dc:creator>
  <cp:lastModifiedBy>Bob Perry</cp:lastModifiedBy>
  <cp:revision>18</cp:revision>
  <dcterms:created xsi:type="dcterms:W3CDTF">2020-10-29T22:29:09Z</dcterms:created>
  <dcterms:modified xsi:type="dcterms:W3CDTF">2020-11-12T05:51:02Z</dcterms:modified>
</cp:coreProperties>
</file>