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6" r:id="rId2"/>
  </p:sldIdLst>
  <p:sldSz cx="6858000" cy="9906000" type="A4"/>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A7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16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E5EC7FA4-382A-4B7D-84D9-D8C59B96A7C8}" type="datetimeFigureOut">
              <a:rPr lang="en-AU" smtClean="0"/>
              <a:t>16/09/2020</a:t>
            </a:fld>
            <a:endParaRPr lang="en-AU"/>
          </a:p>
        </p:txBody>
      </p:sp>
      <p:sp>
        <p:nvSpPr>
          <p:cNvPr id="4" name="Slide Image Placeholder 3"/>
          <p:cNvSpPr>
            <a:spLocks noGrp="1" noRot="1" noChangeAspect="1"/>
          </p:cNvSpPr>
          <p:nvPr>
            <p:ph type="sldImg" idx="2"/>
          </p:nvPr>
        </p:nvSpPr>
        <p:spPr>
          <a:xfrm>
            <a:off x="2444750" y="1169988"/>
            <a:ext cx="2187575" cy="3160712"/>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5F36EF27-CDC4-4CAE-A83A-EB48CDBB9CBD}" type="slidenum">
              <a:rPr lang="en-AU" smtClean="0"/>
              <a:t>‹#›</a:t>
            </a:fld>
            <a:endParaRPr lang="en-AU"/>
          </a:p>
        </p:txBody>
      </p:sp>
    </p:spTree>
    <p:extLst>
      <p:ext uri="{BB962C8B-B14F-4D97-AF65-F5344CB8AC3E}">
        <p14:creationId xmlns:p14="http://schemas.microsoft.com/office/powerpoint/2010/main" val="2924915209"/>
      </p:ext>
    </p:extLst>
  </p:cSld>
  <p:clrMap bg1="lt1" tx1="dk1" bg2="lt2" tx2="dk2" accent1="accent1" accent2="accent2" accent3="accent3" accent4="accent4" accent5="accent5" accent6="accent6" hlink="hlink" folHlink="folHlink"/>
  <p:notesStyle>
    <a:lvl1pPr marL="0" algn="l" defTabSz="684154" rtl="0" eaLnBrk="1" latinLnBrk="0" hangingPunct="1">
      <a:defRPr sz="898" kern="1200">
        <a:solidFill>
          <a:schemeClr val="tx1"/>
        </a:solidFill>
        <a:latin typeface="+mn-lt"/>
        <a:ea typeface="+mn-ea"/>
        <a:cs typeface="+mn-cs"/>
      </a:defRPr>
    </a:lvl1pPr>
    <a:lvl2pPr marL="342077" algn="l" defTabSz="684154" rtl="0" eaLnBrk="1" latinLnBrk="0" hangingPunct="1">
      <a:defRPr sz="898" kern="1200">
        <a:solidFill>
          <a:schemeClr val="tx1"/>
        </a:solidFill>
        <a:latin typeface="+mn-lt"/>
        <a:ea typeface="+mn-ea"/>
        <a:cs typeface="+mn-cs"/>
      </a:defRPr>
    </a:lvl2pPr>
    <a:lvl3pPr marL="684154" algn="l" defTabSz="684154" rtl="0" eaLnBrk="1" latinLnBrk="0" hangingPunct="1">
      <a:defRPr sz="898" kern="1200">
        <a:solidFill>
          <a:schemeClr val="tx1"/>
        </a:solidFill>
        <a:latin typeface="+mn-lt"/>
        <a:ea typeface="+mn-ea"/>
        <a:cs typeface="+mn-cs"/>
      </a:defRPr>
    </a:lvl3pPr>
    <a:lvl4pPr marL="1026231" algn="l" defTabSz="684154" rtl="0" eaLnBrk="1" latinLnBrk="0" hangingPunct="1">
      <a:defRPr sz="898" kern="1200">
        <a:solidFill>
          <a:schemeClr val="tx1"/>
        </a:solidFill>
        <a:latin typeface="+mn-lt"/>
        <a:ea typeface="+mn-ea"/>
        <a:cs typeface="+mn-cs"/>
      </a:defRPr>
    </a:lvl4pPr>
    <a:lvl5pPr marL="1368308" algn="l" defTabSz="684154" rtl="0" eaLnBrk="1" latinLnBrk="0" hangingPunct="1">
      <a:defRPr sz="898" kern="1200">
        <a:solidFill>
          <a:schemeClr val="tx1"/>
        </a:solidFill>
        <a:latin typeface="+mn-lt"/>
        <a:ea typeface="+mn-ea"/>
        <a:cs typeface="+mn-cs"/>
      </a:defRPr>
    </a:lvl5pPr>
    <a:lvl6pPr marL="1710385" algn="l" defTabSz="684154" rtl="0" eaLnBrk="1" latinLnBrk="0" hangingPunct="1">
      <a:defRPr sz="898" kern="1200">
        <a:solidFill>
          <a:schemeClr val="tx1"/>
        </a:solidFill>
        <a:latin typeface="+mn-lt"/>
        <a:ea typeface="+mn-ea"/>
        <a:cs typeface="+mn-cs"/>
      </a:defRPr>
    </a:lvl6pPr>
    <a:lvl7pPr marL="2052462" algn="l" defTabSz="684154" rtl="0" eaLnBrk="1" latinLnBrk="0" hangingPunct="1">
      <a:defRPr sz="898" kern="1200">
        <a:solidFill>
          <a:schemeClr val="tx1"/>
        </a:solidFill>
        <a:latin typeface="+mn-lt"/>
        <a:ea typeface="+mn-ea"/>
        <a:cs typeface="+mn-cs"/>
      </a:defRPr>
    </a:lvl7pPr>
    <a:lvl8pPr marL="2394539" algn="l" defTabSz="684154" rtl="0" eaLnBrk="1" latinLnBrk="0" hangingPunct="1">
      <a:defRPr sz="898" kern="1200">
        <a:solidFill>
          <a:schemeClr val="tx1"/>
        </a:solidFill>
        <a:latin typeface="+mn-lt"/>
        <a:ea typeface="+mn-ea"/>
        <a:cs typeface="+mn-cs"/>
      </a:defRPr>
    </a:lvl8pPr>
    <a:lvl9pPr marL="2736616" algn="l" defTabSz="684154" rtl="0" eaLnBrk="1" latinLnBrk="0" hangingPunct="1">
      <a:defRPr sz="89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F198B0D-C5C5-438E-8048-CC79EE4E952B}" type="datetimeFigureOut">
              <a:rPr lang="en-AU" smtClean="0"/>
              <a:t>16/09/2020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41E668E-4A9E-4624-9B43-697DCD3376B3}" type="slidenum">
              <a:rPr lang="en-AU" smtClean="0"/>
              <a:t>‹#›</a:t>
            </a:fld>
            <a:endParaRPr lang="en-AU"/>
          </a:p>
        </p:txBody>
      </p:sp>
    </p:spTree>
    <p:extLst>
      <p:ext uri="{BB962C8B-B14F-4D97-AF65-F5344CB8AC3E}">
        <p14:creationId xmlns:p14="http://schemas.microsoft.com/office/powerpoint/2010/main" val="884440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198B0D-C5C5-438E-8048-CC79EE4E952B}" type="datetimeFigureOut">
              <a:rPr lang="en-AU" smtClean="0"/>
              <a:t>16/09/2020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41E668E-4A9E-4624-9B43-697DCD3376B3}" type="slidenum">
              <a:rPr lang="en-AU" smtClean="0"/>
              <a:t>‹#›</a:t>
            </a:fld>
            <a:endParaRPr lang="en-AU"/>
          </a:p>
        </p:txBody>
      </p:sp>
    </p:spTree>
    <p:extLst>
      <p:ext uri="{BB962C8B-B14F-4D97-AF65-F5344CB8AC3E}">
        <p14:creationId xmlns:p14="http://schemas.microsoft.com/office/powerpoint/2010/main" val="1866618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198B0D-C5C5-438E-8048-CC79EE4E952B}" type="datetimeFigureOut">
              <a:rPr lang="en-AU" smtClean="0"/>
              <a:t>16/09/2020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41E668E-4A9E-4624-9B43-697DCD3376B3}" type="slidenum">
              <a:rPr lang="en-AU" smtClean="0"/>
              <a:t>‹#›</a:t>
            </a:fld>
            <a:endParaRPr lang="en-AU"/>
          </a:p>
        </p:txBody>
      </p:sp>
    </p:spTree>
    <p:extLst>
      <p:ext uri="{BB962C8B-B14F-4D97-AF65-F5344CB8AC3E}">
        <p14:creationId xmlns:p14="http://schemas.microsoft.com/office/powerpoint/2010/main" val="1974505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198B0D-C5C5-438E-8048-CC79EE4E952B}" type="datetimeFigureOut">
              <a:rPr lang="en-AU" smtClean="0"/>
              <a:t>16/09/2020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41E668E-4A9E-4624-9B43-697DCD3376B3}" type="slidenum">
              <a:rPr lang="en-AU" smtClean="0"/>
              <a:t>‹#›</a:t>
            </a:fld>
            <a:endParaRPr lang="en-AU"/>
          </a:p>
        </p:txBody>
      </p:sp>
    </p:spTree>
    <p:extLst>
      <p:ext uri="{BB962C8B-B14F-4D97-AF65-F5344CB8AC3E}">
        <p14:creationId xmlns:p14="http://schemas.microsoft.com/office/powerpoint/2010/main" val="645145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198B0D-C5C5-438E-8048-CC79EE4E952B}" type="datetimeFigureOut">
              <a:rPr lang="en-AU" smtClean="0"/>
              <a:t>16/09/2020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41E668E-4A9E-4624-9B43-697DCD3376B3}" type="slidenum">
              <a:rPr lang="en-AU" smtClean="0"/>
              <a:t>‹#›</a:t>
            </a:fld>
            <a:endParaRPr lang="en-AU"/>
          </a:p>
        </p:txBody>
      </p:sp>
    </p:spTree>
    <p:extLst>
      <p:ext uri="{BB962C8B-B14F-4D97-AF65-F5344CB8AC3E}">
        <p14:creationId xmlns:p14="http://schemas.microsoft.com/office/powerpoint/2010/main" val="900997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F198B0D-C5C5-438E-8048-CC79EE4E952B}" type="datetimeFigureOut">
              <a:rPr lang="en-AU" smtClean="0"/>
              <a:t>16/09/2020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41E668E-4A9E-4624-9B43-697DCD3376B3}" type="slidenum">
              <a:rPr lang="en-AU" smtClean="0"/>
              <a:t>‹#›</a:t>
            </a:fld>
            <a:endParaRPr lang="en-AU"/>
          </a:p>
        </p:txBody>
      </p:sp>
    </p:spTree>
    <p:extLst>
      <p:ext uri="{BB962C8B-B14F-4D97-AF65-F5344CB8AC3E}">
        <p14:creationId xmlns:p14="http://schemas.microsoft.com/office/powerpoint/2010/main" val="3884717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F198B0D-C5C5-438E-8048-CC79EE4E952B}" type="datetimeFigureOut">
              <a:rPr lang="en-AU" smtClean="0"/>
              <a:t>16/09/2020</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941E668E-4A9E-4624-9B43-697DCD3376B3}" type="slidenum">
              <a:rPr lang="en-AU" smtClean="0"/>
              <a:t>‹#›</a:t>
            </a:fld>
            <a:endParaRPr lang="en-AU"/>
          </a:p>
        </p:txBody>
      </p:sp>
    </p:spTree>
    <p:extLst>
      <p:ext uri="{BB962C8B-B14F-4D97-AF65-F5344CB8AC3E}">
        <p14:creationId xmlns:p14="http://schemas.microsoft.com/office/powerpoint/2010/main" val="2788544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198B0D-C5C5-438E-8048-CC79EE4E952B}" type="datetimeFigureOut">
              <a:rPr lang="en-AU" smtClean="0"/>
              <a:t>16/09/2020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941E668E-4A9E-4624-9B43-697DCD3376B3}" type="slidenum">
              <a:rPr lang="en-AU" smtClean="0"/>
              <a:t>‹#›</a:t>
            </a:fld>
            <a:endParaRPr lang="en-AU"/>
          </a:p>
        </p:txBody>
      </p:sp>
    </p:spTree>
    <p:extLst>
      <p:ext uri="{BB962C8B-B14F-4D97-AF65-F5344CB8AC3E}">
        <p14:creationId xmlns:p14="http://schemas.microsoft.com/office/powerpoint/2010/main" val="1153608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198B0D-C5C5-438E-8048-CC79EE4E952B}" type="datetimeFigureOut">
              <a:rPr lang="en-AU" smtClean="0"/>
              <a:t>16/09/2020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941E668E-4A9E-4624-9B43-697DCD3376B3}" type="slidenum">
              <a:rPr lang="en-AU" smtClean="0"/>
              <a:t>‹#›</a:t>
            </a:fld>
            <a:endParaRPr lang="en-AU"/>
          </a:p>
        </p:txBody>
      </p:sp>
    </p:spTree>
    <p:extLst>
      <p:ext uri="{BB962C8B-B14F-4D97-AF65-F5344CB8AC3E}">
        <p14:creationId xmlns:p14="http://schemas.microsoft.com/office/powerpoint/2010/main" val="1148856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F198B0D-C5C5-438E-8048-CC79EE4E952B}" type="datetimeFigureOut">
              <a:rPr lang="en-AU" smtClean="0"/>
              <a:t>16/09/2020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41E668E-4A9E-4624-9B43-697DCD3376B3}" type="slidenum">
              <a:rPr lang="en-AU" smtClean="0"/>
              <a:t>‹#›</a:t>
            </a:fld>
            <a:endParaRPr lang="en-AU"/>
          </a:p>
        </p:txBody>
      </p:sp>
    </p:spTree>
    <p:extLst>
      <p:ext uri="{BB962C8B-B14F-4D97-AF65-F5344CB8AC3E}">
        <p14:creationId xmlns:p14="http://schemas.microsoft.com/office/powerpoint/2010/main" val="937886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F198B0D-C5C5-438E-8048-CC79EE4E952B}" type="datetimeFigureOut">
              <a:rPr lang="en-AU" smtClean="0"/>
              <a:t>16/09/2020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41E668E-4A9E-4624-9B43-697DCD3376B3}" type="slidenum">
              <a:rPr lang="en-AU" smtClean="0"/>
              <a:t>‹#›</a:t>
            </a:fld>
            <a:endParaRPr lang="en-AU"/>
          </a:p>
        </p:txBody>
      </p:sp>
    </p:spTree>
    <p:extLst>
      <p:ext uri="{BB962C8B-B14F-4D97-AF65-F5344CB8AC3E}">
        <p14:creationId xmlns:p14="http://schemas.microsoft.com/office/powerpoint/2010/main" val="2042248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F198B0D-C5C5-438E-8048-CC79EE4E952B}" type="datetimeFigureOut">
              <a:rPr lang="en-AU" smtClean="0"/>
              <a:t>16/09/2020</a:t>
            </a:fld>
            <a:endParaRPr lang="en-AU"/>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41E668E-4A9E-4624-9B43-697DCD3376B3}" type="slidenum">
              <a:rPr lang="en-AU" smtClean="0"/>
              <a:t>‹#›</a:t>
            </a:fld>
            <a:endParaRPr lang="en-AU"/>
          </a:p>
        </p:txBody>
      </p:sp>
    </p:spTree>
    <p:extLst>
      <p:ext uri="{BB962C8B-B14F-4D97-AF65-F5344CB8AC3E}">
        <p14:creationId xmlns:p14="http://schemas.microsoft.com/office/powerpoint/2010/main" val="31935322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ohn@yourinnernorth.com.au"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text&#10;&#10;Description automatically generated">
            <a:extLst>
              <a:ext uri="{FF2B5EF4-FFF2-40B4-BE49-F238E27FC236}">
                <a16:creationId xmlns:a16="http://schemas.microsoft.com/office/drawing/2014/main" id="{9F9D9602-EBC1-484F-95A6-4A6AFF3E18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69138" y="120312"/>
            <a:ext cx="1593168" cy="1405174"/>
          </a:xfrm>
          <a:prstGeom prst="rect">
            <a:avLst/>
          </a:prstGeom>
        </p:spPr>
      </p:pic>
      <p:sp>
        <p:nvSpPr>
          <p:cNvPr id="11" name="TextBox 10">
            <a:extLst>
              <a:ext uri="{FF2B5EF4-FFF2-40B4-BE49-F238E27FC236}">
                <a16:creationId xmlns:a16="http://schemas.microsoft.com/office/drawing/2014/main" id="{919908A9-37D3-4142-87FD-52DB3FACAAC5}"/>
              </a:ext>
            </a:extLst>
          </p:cNvPr>
          <p:cNvSpPr txBox="1"/>
          <p:nvPr/>
        </p:nvSpPr>
        <p:spPr>
          <a:xfrm>
            <a:off x="251308" y="9624410"/>
            <a:ext cx="5947480" cy="276999"/>
          </a:xfrm>
          <a:prstGeom prst="rect">
            <a:avLst/>
          </a:prstGeom>
          <a:noFill/>
        </p:spPr>
        <p:txBody>
          <a:bodyPr wrap="square" rtlCol="0">
            <a:spAutoFit/>
          </a:bodyPr>
          <a:lstStyle/>
          <a:p>
            <a:pPr algn="ctr"/>
            <a:r>
              <a:rPr lang="en-AU" sz="1200" dirty="0">
                <a:solidFill>
                  <a:schemeClr val="accent1">
                    <a:lumMod val="50000"/>
                  </a:schemeClr>
                </a:solidFill>
              </a:rPr>
              <a:t>www.yourinnernorth.com.au</a:t>
            </a:r>
          </a:p>
        </p:txBody>
      </p:sp>
      <p:sp>
        <p:nvSpPr>
          <p:cNvPr id="3" name="TextBox 2">
            <a:extLst>
              <a:ext uri="{FF2B5EF4-FFF2-40B4-BE49-F238E27FC236}">
                <a16:creationId xmlns:a16="http://schemas.microsoft.com/office/drawing/2014/main" id="{10303951-BB3C-4B0C-B0AF-9FF92B73309A}"/>
              </a:ext>
            </a:extLst>
          </p:cNvPr>
          <p:cNvSpPr txBox="1"/>
          <p:nvPr/>
        </p:nvSpPr>
        <p:spPr>
          <a:xfrm>
            <a:off x="143326" y="220681"/>
            <a:ext cx="3953693" cy="1261884"/>
          </a:xfrm>
          <a:prstGeom prst="rect">
            <a:avLst/>
          </a:prstGeom>
          <a:noFill/>
        </p:spPr>
        <p:txBody>
          <a:bodyPr wrap="square" rtlCol="0">
            <a:spAutoFit/>
          </a:bodyPr>
          <a:lstStyle/>
          <a:p>
            <a:r>
              <a:rPr lang="en-AU" sz="2800" b="1" dirty="0">
                <a:solidFill>
                  <a:schemeClr val="tx2">
                    <a:lumMod val="75000"/>
                  </a:schemeClr>
                </a:solidFill>
              </a:rPr>
              <a:t>Child and Adolescent</a:t>
            </a:r>
          </a:p>
          <a:p>
            <a:r>
              <a:rPr lang="en-AU" sz="2800" b="1" dirty="0">
                <a:solidFill>
                  <a:schemeClr val="tx2">
                    <a:lumMod val="75000"/>
                  </a:schemeClr>
                </a:solidFill>
              </a:rPr>
              <a:t>Psychologist</a:t>
            </a:r>
          </a:p>
          <a:p>
            <a:r>
              <a:rPr lang="en-AU" sz="2000" i="1" dirty="0">
                <a:solidFill>
                  <a:schemeClr val="tx2">
                    <a:lumMod val="75000"/>
                  </a:schemeClr>
                </a:solidFill>
              </a:rPr>
              <a:t>(Contractor 0.2-0.6 EFT)</a:t>
            </a:r>
          </a:p>
        </p:txBody>
      </p:sp>
      <p:sp>
        <p:nvSpPr>
          <p:cNvPr id="29" name="TextBox 28">
            <a:extLst>
              <a:ext uri="{FF2B5EF4-FFF2-40B4-BE49-F238E27FC236}">
                <a16:creationId xmlns:a16="http://schemas.microsoft.com/office/drawing/2014/main" id="{41E49788-E9D7-4A7A-B72B-A89670DCA8C8}"/>
              </a:ext>
            </a:extLst>
          </p:cNvPr>
          <p:cNvSpPr txBox="1"/>
          <p:nvPr/>
        </p:nvSpPr>
        <p:spPr>
          <a:xfrm>
            <a:off x="143326" y="1701240"/>
            <a:ext cx="6562274" cy="8140690"/>
          </a:xfrm>
          <a:prstGeom prst="rect">
            <a:avLst/>
          </a:prstGeom>
          <a:noFill/>
        </p:spPr>
        <p:txBody>
          <a:bodyPr wrap="square" rtlCol="0">
            <a:spAutoFit/>
          </a:bodyPr>
          <a:lstStyle/>
          <a:p>
            <a:pPr algn="just"/>
            <a:r>
              <a:rPr lang="en-US" sz="1000" dirty="0">
                <a:solidFill>
                  <a:schemeClr val="tx2">
                    <a:lumMod val="75000"/>
                  </a:schemeClr>
                </a:solidFill>
                <a:latin typeface="Gill Sans Nova" panose="020B0602020104020203" pitchFamily="34" charset="0"/>
              </a:rPr>
              <a:t>The Inner North Centre for Mental Wellbeing is a new and growing group practice situated in Carlton North. With a strong referral base and growing demand for child and adolescent clinicians, Inner North is delighted to offer this opportunity to join the practice as a Child and Adolescent Psychologist (Contractor). The successful applicant will be able to make a start in January/</a:t>
            </a:r>
            <a:r>
              <a:rPr lang="en-US" sz="1000">
                <a:solidFill>
                  <a:schemeClr val="tx2">
                    <a:lumMod val="75000"/>
                  </a:schemeClr>
                </a:solidFill>
                <a:latin typeface="Gill Sans Nova" panose="020B0602020104020203" pitchFamily="34" charset="0"/>
              </a:rPr>
              <a:t>February 2021 </a:t>
            </a:r>
            <a:r>
              <a:rPr lang="en-US" sz="1000" dirty="0">
                <a:solidFill>
                  <a:schemeClr val="tx2">
                    <a:lumMod val="75000"/>
                  </a:schemeClr>
                </a:solidFill>
                <a:latin typeface="Gill Sans Nova" panose="020B0602020104020203" pitchFamily="34" charset="0"/>
              </a:rPr>
              <a:t>and have the opportunity to build up to 3 days.</a:t>
            </a:r>
          </a:p>
          <a:p>
            <a:pPr algn="just"/>
            <a:endParaRPr lang="en-US" sz="1000" dirty="0">
              <a:solidFill>
                <a:schemeClr val="tx2">
                  <a:lumMod val="75000"/>
                </a:schemeClr>
              </a:solidFill>
              <a:latin typeface="Gill Sans Nova" panose="020B0602020104020203" pitchFamily="34" charset="0"/>
            </a:endParaRPr>
          </a:p>
          <a:p>
            <a:pPr algn="just"/>
            <a:r>
              <a:rPr lang="en-US" sz="1000" b="1" dirty="0">
                <a:solidFill>
                  <a:schemeClr val="tx2">
                    <a:lumMod val="75000"/>
                  </a:schemeClr>
                </a:solidFill>
                <a:latin typeface="Gill Sans Nova" panose="020B0602020104020203" pitchFamily="34" charset="0"/>
              </a:rPr>
              <a:t>What we offer</a:t>
            </a:r>
          </a:p>
          <a:p>
            <a:pPr algn="just"/>
            <a:endParaRPr lang="en-US" sz="1000" dirty="0">
              <a:solidFill>
                <a:schemeClr val="tx2">
                  <a:lumMod val="75000"/>
                </a:schemeClr>
              </a:solidFill>
              <a:latin typeface="Gill Sans Nova" panose="020B0602020104020203" pitchFamily="34" charset="0"/>
            </a:endParaRPr>
          </a:p>
          <a:p>
            <a:pPr algn="just"/>
            <a:r>
              <a:rPr lang="en-US" sz="1000" dirty="0">
                <a:solidFill>
                  <a:schemeClr val="tx2">
                    <a:lumMod val="75000"/>
                  </a:schemeClr>
                </a:solidFill>
                <a:latin typeface="Gill Sans Nova" panose="020B0602020104020203" pitchFamily="34" charset="0"/>
              </a:rPr>
              <a:t>•A newly refurbished mental health clinic with well appointed consulting rooms, a testing room, a group room and generous amenities for staff.</a:t>
            </a:r>
          </a:p>
          <a:p>
            <a:pPr algn="just"/>
            <a:r>
              <a:rPr lang="en-US" sz="1000" dirty="0">
                <a:solidFill>
                  <a:schemeClr val="tx2">
                    <a:lumMod val="75000"/>
                  </a:schemeClr>
                </a:solidFill>
                <a:latin typeface="Gill Sans Nova" panose="020B0602020104020203" pitchFamily="34" charset="0"/>
              </a:rPr>
              <a:t>•A strong referral base to grow your private practice.</a:t>
            </a:r>
          </a:p>
          <a:p>
            <a:pPr algn="just"/>
            <a:r>
              <a:rPr lang="en-US" sz="1000" dirty="0">
                <a:solidFill>
                  <a:schemeClr val="tx2">
                    <a:lumMod val="75000"/>
                  </a:schemeClr>
                </a:solidFill>
                <a:latin typeface="Gill Sans Nova" panose="020B0602020104020203" pitchFamily="34" charset="0"/>
              </a:rPr>
              <a:t>•Opportunities to collaborate on child and family cases.</a:t>
            </a:r>
          </a:p>
          <a:p>
            <a:pPr algn="just"/>
            <a:r>
              <a:rPr lang="en-US" sz="1000" dirty="0">
                <a:solidFill>
                  <a:schemeClr val="tx2">
                    <a:lumMod val="75000"/>
                  </a:schemeClr>
                </a:solidFill>
                <a:latin typeface="Gill Sans Nova" panose="020B0602020104020203" pitchFamily="34" charset="0"/>
              </a:rPr>
              <a:t>•Opportunities to co-facilitate group therapy.</a:t>
            </a:r>
          </a:p>
          <a:p>
            <a:pPr algn="just"/>
            <a:r>
              <a:rPr lang="en-US" sz="1000" dirty="0">
                <a:solidFill>
                  <a:schemeClr val="tx2">
                    <a:lumMod val="75000"/>
                  </a:schemeClr>
                </a:solidFill>
                <a:latin typeface="Gill Sans Nova" panose="020B0602020104020203" pitchFamily="34" charset="0"/>
              </a:rPr>
              <a:t>•Weekly/fortnightly individual supervision with an experienced senior Clinical Psychologist.</a:t>
            </a:r>
          </a:p>
          <a:p>
            <a:pPr algn="just"/>
            <a:r>
              <a:rPr lang="en-US" sz="1000" dirty="0">
                <a:solidFill>
                  <a:schemeClr val="tx2">
                    <a:lumMod val="75000"/>
                  </a:schemeClr>
                </a:solidFill>
                <a:latin typeface="Gill Sans Nova" panose="020B0602020104020203" pitchFamily="34" charset="0"/>
              </a:rPr>
              <a:t>•Monthly peer supervision with experienced and skilled clinicians at Inner North.</a:t>
            </a:r>
          </a:p>
          <a:p>
            <a:pPr algn="just"/>
            <a:r>
              <a:rPr lang="en-US" sz="1000" dirty="0">
                <a:solidFill>
                  <a:schemeClr val="tx2">
                    <a:lumMod val="75000"/>
                  </a:schemeClr>
                </a:solidFill>
                <a:latin typeface="Gill Sans Nova" panose="020B0602020104020203" pitchFamily="34" charset="0"/>
              </a:rPr>
              <a:t>•Marketing and administration support including some reception services.</a:t>
            </a:r>
          </a:p>
          <a:p>
            <a:pPr algn="just"/>
            <a:r>
              <a:rPr lang="en-US" sz="1000" dirty="0">
                <a:solidFill>
                  <a:schemeClr val="tx2">
                    <a:lumMod val="75000"/>
                  </a:schemeClr>
                </a:solidFill>
                <a:latin typeface="Gill Sans Nova" panose="020B0602020104020203" pitchFamily="34" charset="0"/>
              </a:rPr>
              <a:t>•Clinical resources.</a:t>
            </a:r>
          </a:p>
          <a:p>
            <a:pPr algn="just"/>
            <a:endParaRPr lang="en-US" sz="800" dirty="0">
              <a:solidFill>
                <a:schemeClr val="tx2">
                  <a:lumMod val="75000"/>
                </a:schemeClr>
              </a:solidFill>
              <a:latin typeface="Gill Sans Nova" panose="020B0602020104020203" pitchFamily="34" charset="0"/>
            </a:endParaRPr>
          </a:p>
          <a:p>
            <a:pPr algn="just"/>
            <a:endParaRPr lang="en-US" sz="800" dirty="0">
              <a:solidFill>
                <a:schemeClr val="tx2">
                  <a:lumMod val="75000"/>
                </a:schemeClr>
              </a:solidFill>
              <a:latin typeface="Gill Sans Nova" panose="020B0602020104020203" pitchFamily="34" charset="0"/>
            </a:endParaRPr>
          </a:p>
          <a:p>
            <a:pPr algn="just"/>
            <a:r>
              <a:rPr lang="en-US" sz="1000" b="1" dirty="0">
                <a:solidFill>
                  <a:schemeClr val="tx2">
                    <a:lumMod val="75000"/>
                  </a:schemeClr>
                </a:solidFill>
                <a:latin typeface="Gill Sans Nova" panose="020B0602020104020203" pitchFamily="34" charset="0"/>
              </a:rPr>
              <a:t>The role</a:t>
            </a:r>
          </a:p>
          <a:p>
            <a:pPr algn="just"/>
            <a:endParaRPr lang="en-US" sz="1000" dirty="0">
              <a:solidFill>
                <a:schemeClr val="tx2">
                  <a:lumMod val="75000"/>
                </a:schemeClr>
              </a:solidFill>
              <a:latin typeface="Gill Sans Nova" panose="020B0602020104020203" pitchFamily="34" charset="0"/>
            </a:endParaRPr>
          </a:p>
          <a:p>
            <a:pPr algn="just"/>
            <a:r>
              <a:rPr lang="en-US" sz="1000" dirty="0">
                <a:solidFill>
                  <a:schemeClr val="tx2">
                    <a:lumMod val="75000"/>
                  </a:schemeClr>
                </a:solidFill>
                <a:latin typeface="Gill Sans Nova" panose="020B0602020104020203" pitchFamily="34" charset="0"/>
              </a:rPr>
              <a:t>The diverse and rewarding role offers opportunities to work with children, adolescents, their families and people supporting them (e.g. schools, case managers, GPs). You will have the opportunity to work with a range of presenting problems including anxiety disorders, mood disorders, Autism Spectrum Disorder, trauma and stress related disorders, learning difficulties, </a:t>
            </a:r>
            <a:r>
              <a:rPr lang="en-US" sz="1000" dirty="0" err="1">
                <a:solidFill>
                  <a:schemeClr val="tx2">
                    <a:lumMod val="75000"/>
                  </a:schemeClr>
                </a:solidFill>
                <a:latin typeface="Gill Sans Nova" panose="020B0602020104020203" pitchFamily="34" charset="0"/>
              </a:rPr>
              <a:t>behavioural</a:t>
            </a:r>
            <a:r>
              <a:rPr lang="en-US" sz="1000" dirty="0">
                <a:solidFill>
                  <a:schemeClr val="tx2">
                    <a:lumMod val="75000"/>
                  </a:schemeClr>
                </a:solidFill>
                <a:latin typeface="Gill Sans Nova" panose="020B0602020104020203" pitchFamily="34" charset="0"/>
              </a:rPr>
              <a:t> difficulties and substance abuse. Whilst the role is primarily clinic based, there will be some opportunities for consultation in the field (e.g. school or home visits) and have access to a company car if needed. The key clinical tasks will include:</a:t>
            </a:r>
          </a:p>
          <a:p>
            <a:pPr algn="just"/>
            <a:endParaRPr lang="en-US" sz="1000" dirty="0">
              <a:solidFill>
                <a:schemeClr val="tx2">
                  <a:lumMod val="75000"/>
                </a:schemeClr>
              </a:solidFill>
              <a:latin typeface="Gill Sans Nova" panose="020B0602020104020203" pitchFamily="34" charset="0"/>
            </a:endParaRPr>
          </a:p>
          <a:p>
            <a:pPr algn="just"/>
            <a:r>
              <a:rPr lang="en-US" sz="1000" dirty="0">
                <a:solidFill>
                  <a:schemeClr val="tx2">
                    <a:lumMod val="75000"/>
                  </a:schemeClr>
                </a:solidFill>
                <a:latin typeface="Gill Sans Nova" panose="020B0602020104020203" pitchFamily="34" charset="0"/>
              </a:rPr>
              <a:t>•Assessment and diagnosis (including the administration of psychometric tools).</a:t>
            </a:r>
          </a:p>
          <a:p>
            <a:pPr algn="just"/>
            <a:r>
              <a:rPr lang="en-US" sz="1000" dirty="0">
                <a:solidFill>
                  <a:schemeClr val="tx2">
                    <a:lumMod val="75000"/>
                  </a:schemeClr>
                </a:solidFill>
                <a:latin typeface="Gill Sans Nova" panose="020B0602020104020203" pitchFamily="34" charset="0"/>
              </a:rPr>
              <a:t>•Clinical formulation and treatment planning.</a:t>
            </a:r>
          </a:p>
          <a:p>
            <a:pPr algn="just"/>
            <a:r>
              <a:rPr lang="en-US" sz="1000" dirty="0">
                <a:solidFill>
                  <a:schemeClr val="tx2">
                    <a:lumMod val="75000"/>
                  </a:schemeClr>
                </a:solidFill>
                <a:latin typeface="Gill Sans Nova" panose="020B0602020104020203" pitchFamily="34" charset="0"/>
              </a:rPr>
              <a:t>•Evidence based treatment including CBT, Mindfulness, ACT with a strong outcome focus.</a:t>
            </a:r>
          </a:p>
          <a:p>
            <a:pPr algn="just"/>
            <a:r>
              <a:rPr lang="en-US" sz="1000" dirty="0">
                <a:solidFill>
                  <a:schemeClr val="tx2">
                    <a:lumMod val="75000"/>
                  </a:schemeClr>
                </a:solidFill>
                <a:latin typeface="Gill Sans Nova" panose="020B0602020104020203" pitchFamily="34" charset="0"/>
              </a:rPr>
              <a:t>•Case conferencing with other staff at Inner North on family cases.</a:t>
            </a:r>
          </a:p>
          <a:p>
            <a:pPr algn="just"/>
            <a:r>
              <a:rPr lang="en-US" sz="1000" dirty="0">
                <a:solidFill>
                  <a:schemeClr val="tx2">
                    <a:lumMod val="75000"/>
                  </a:schemeClr>
                </a:solidFill>
                <a:latin typeface="Gill Sans Nova" panose="020B0602020104020203" pitchFamily="34" charset="0"/>
              </a:rPr>
              <a:t>•Collaboration and professional communication with schools, GPs, Paediatricians and other allied health professionals.</a:t>
            </a:r>
          </a:p>
          <a:p>
            <a:pPr algn="just"/>
            <a:r>
              <a:rPr lang="en-US" sz="1000" dirty="0">
                <a:solidFill>
                  <a:schemeClr val="tx2">
                    <a:lumMod val="75000"/>
                  </a:schemeClr>
                </a:solidFill>
                <a:latin typeface="Gill Sans Nova" panose="020B0602020104020203" pitchFamily="34" charset="0"/>
              </a:rPr>
              <a:t>•Risk assessment and liaison with families, GPs and tertiary services.</a:t>
            </a:r>
          </a:p>
          <a:p>
            <a:pPr algn="just"/>
            <a:endParaRPr lang="en-US" sz="800" dirty="0">
              <a:solidFill>
                <a:schemeClr val="tx2">
                  <a:lumMod val="75000"/>
                </a:schemeClr>
              </a:solidFill>
              <a:latin typeface="Gill Sans Nova" panose="020B0602020104020203" pitchFamily="34" charset="0"/>
            </a:endParaRPr>
          </a:p>
          <a:p>
            <a:pPr algn="just"/>
            <a:r>
              <a:rPr lang="en-US" sz="800" dirty="0">
                <a:solidFill>
                  <a:schemeClr val="tx2">
                    <a:lumMod val="75000"/>
                  </a:schemeClr>
                </a:solidFill>
                <a:latin typeface="Gill Sans Nova" panose="020B0602020104020203" pitchFamily="34" charset="0"/>
              </a:rPr>
              <a:t> </a:t>
            </a:r>
          </a:p>
          <a:p>
            <a:pPr algn="just"/>
            <a:r>
              <a:rPr lang="en-US" sz="1000" b="1" dirty="0">
                <a:solidFill>
                  <a:schemeClr val="tx2">
                    <a:lumMod val="75000"/>
                  </a:schemeClr>
                </a:solidFill>
                <a:latin typeface="Gill Sans Nova" panose="020B0602020104020203" pitchFamily="34" charset="0"/>
              </a:rPr>
              <a:t>Selection Criteria:</a:t>
            </a:r>
          </a:p>
          <a:p>
            <a:pPr algn="just"/>
            <a:endParaRPr lang="en-US" sz="1000" dirty="0">
              <a:solidFill>
                <a:schemeClr val="tx2">
                  <a:lumMod val="75000"/>
                </a:schemeClr>
              </a:solidFill>
              <a:latin typeface="Gill Sans Nova" panose="020B0602020104020203" pitchFamily="34" charset="0"/>
            </a:endParaRPr>
          </a:p>
          <a:p>
            <a:pPr algn="just"/>
            <a:r>
              <a:rPr lang="en-US" sz="1000" dirty="0">
                <a:solidFill>
                  <a:schemeClr val="tx2">
                    <a:lumMod val="75000"/>
                  </a:schemeClr>
                </a:solidFill>
                <a:latin typeface="Gill Sans Nova" panose="020B0602020104020203" pitchFamily="34" charset="0"/>
              </a:rPr>
              <a:t>•Full registration with AHPRA – Clinical Endorsement preferred but not essential. We can support you in a registrar program if you are pursuing this.</a:t>
            </a:r>
          </a:p>
          <a:p>
            <a:pPr algn="just"/>
            <a:r>
              <a:rPr lang="en-US" sz="1000" dirty="0">
                <a:solidFill>
                  <a:schemeClr val="tx2">
                    <a:lumMod val="75000"/>
                  </a:schemeClr>
                </a:solidFill>
                <a:latin typeface="Gill Sans Nova" panose="020B0602020104020203" pitchFamily="34" charset="0"/>
              </a:rPr>
              <a:t>•Minimum of 2 years of clinical experience working with children, adolescents and families. Experience in CAMHS/CYMHS setting desirable.</a:t>
            </a:r>
          </a:p>
          <a:p>
            <a:pPr algn="just"/>
            <a:r>
              <a:rPr lang="en-US" sz="1000" dirty="0">
                <a:solidFill>
                  <a:schemeClr val="tx2">
                    <a:lumMod val="75000"/>
                  </a:schemeClr>
                </a:solidFill>
                <a:latin typeface="Gill Sans Nova" panose="020B0602020104020203" pitchFamily="34" charset="0"/>
              </a:rPr>
              <a:t>•Proficiency in assessment, diagnosis and evidence-based treatment with young people and their families.</a:t>
            </a:r>
          </a:p>
          <a:p>
            <a:pPr algn="just"/>
            <a:r>
              <a:rPr lang="en-US" sz="1000" dirty="0">
                <a:solidFill>
                  <a:schemeClr val="tx2">
                    <a:lumMod val="75000"/>
                  </a:schemeClr>
                </a:solidFill>
                <a:latin typeface="Gill Sans Nova" panose="020B0602020104020203" pitchFamily="34" charset="0"/>
              </a:rPr>
              <a:t>•Strong verbal and written communication skills.</a:t>
            </a:r>
          </a:p>
          <a:p>
            <a:pPr algn="just"/>
            <a:r>
              <a:rPr lang="en-US" sz="1000" dirty="0">
                <a:solidFill>
                  <a:schemeClr val="tx2">
                    <a:lumMod val="75000"/>
                  </a:schemeClr>
                </a:solidFill>
                <a:latin typeface="Gill Sans Nova" panose="020B0602020104020203" pitchFamily="34" charset="0"/>
              </a:rPr>
              <a:t>•Skill in psychometric assessment and reporting (</a:t>
            </a:r>
            <a:r>
              <a:rPr lang="en-US" sz="1000" dirty="0" err="1">
                <a:solidFill>
                  <a:schemeClr val="tx2">
                    <a:lumMod val="75000"/>
                  </a:schemeClr>
                </a:solidFill>
                <a:latin typeface="Gill Sans Nova" panose="020B0602020104020203" pitchFamily="34" charset="0"/>
              </a:rPr>
              <a:t>inc</a:t>
            </a:r>
            <a:r>
              <a:rPr lang="en-US" sz="1000" dirty="0">
                <a:solidFill>
                  <a:schemeClr val="tx2">
                    <a:lumMod val="75000"/>
                  </a:schemeClr>
                </a:solidFill>
                <a:latin typeface="Gill Sans Nova" panose="020B0602020104020203" pitchFamily="34" charset="0"/>
              </a:rPr>
              <a:t>: WISC-V, WAIS-V, WIAT-III).</a:t>
            </a:r>
          </a:p>
          <a:p>
            <a:pPr algn="just"/>
            <a:r>
              <a:rPr lang="en-US" sz="1000" dirty="0">
                <a:solidFill>
                  <a:schemeClr val="tx2">
                    <a:lumMod val="75000"/>
                  </a:schemeClr>
                </a:solidFill>
                <a:latin typeface="Gill Sans Nova" panose="020B0602020104020203" pitchFamily="34" charset="0"/>
              </a:rPr>
              <a:t>•Eligible for registration as a Medicare provider.</a:t>
            </a:r>
          </a:p>
          <a:p>
            <a:pPr algn="just"/>
            <a:r>
              <a:rPr lang="en-US" sz="1000" dirty="0">
                <a:solidFill>
                  <a:schemeClr val="tx2">
                    <a:lumMod val="75000"/>
                  </a:schemeClr>
                </a:solidFill>
                <a:latin typeface="Gill Sans Nova" panose="020B0602020104020203" pitchFamily="34" charset="0"/>
              </a:rPr>
              <a:t>•Australian Business Number (ABN).</a:t>
            </a:r>
          </a:p>
          <a:p>
            <a:pPr algn="just"/>
            <a:r>
              <a:rPr lang="en-US" sz="1000" dirty="0">
                <a:solidFill>
                  <a:schemeClr val="tx2">
                    <a:lumMod val="75000"/>
                  </a:schemeClr>
                </a:solidFill>
                <a:latin typeface="Gill Sans Nova" panose="020B0602020104020203" pitchFamily="34" charset="0"/>
              </a:rPr>
              <a:t>•Current Working with Children’s Check   </a:t>
            </a:r>
          </a:p>
          <a:p>
            <a:pPr algn="just"/>
            <a:r>
              <a:rPr lang="en-US" sz="1000" dirty="0">
                <a:solidFill>
                  <a:schemeClr val="tx2">
                    <a:lumMod val="75000"/>
                  </a:schemeClr>
                </a:solidFill>
                <a:latin typeface="Gill Sans Nova" panose="020B0602020104020203" pitchFamily="34" charset="0"/>
              </a:rPr>
              <a:t>•Current Drivers License</a:t>
            </a:r>
          </a:p>
          <a:p>
            <a:pPr algn="just"/>
            <a:br>
              <a:rPr lang="en-AU" sz="1100" b="1" u="sng" dirty="0">
                <a:solidFill>
                  <a:schemeClr val="tx2">
                    <a:lumMod val="75000"/>
                  </a:schemeClr>
                </a:solidFill>
                <a:latin typeface="Gill Sans Nova" panose="020B0602020104020203" pitchFamily="34" charset="0"/>
              </a:rPr>
            </a:br>
            <a:r>
              <a:rPr lang="en-AU" sz="1000" dirty="0">
                <a:solidFill>
                  <a:schemeClr val="tx2">
                    <a:lumMod val="75000"/>
                  </a:schemeClr>
                </a:solidFill>
                <a:latin typeface="Gill Sans Nova" panose="020B0602020104020203" pitchFamily="34" charset="0"/>
              </a:rPr>
              <a:t>Please call Dr John Dileo on 0435 100 158 if you have any questions.</a:t>
            </a:r>
          </a:p>
          <a:p>
            <a:pPr algn="just"/>
            <a:r>
              <a:rPr lang="en-AU" sz="1000" dirty="0">
                <a:solidFill>
                  <a:schemeClr val="tx2">
                    <a:lumMod val="75000"/>
                  </a:schemeClr>
                </a:solidFill>
                <a:latin typeface="Gill Sans Nova" panose="020B0602020104020203" pitchFamily="34" charset="0"/>
              </a:rPr>
              <a:t>Applicants are asked to send their cover letter and CV to </a:t>
            </a:r>
            <a:r>
              <a:rPr lang="en-AU" sz="1000" dirty="0">
                <a:solidFill>
                  <a:schemeClr val="tx2">
                    <a:lumMod val="75000"/>
                  </a:schemeClr>
                </a:solidFill>
                <a:latin typeface="Gill Sans Nova" panose="020B0602020104020203" pitchFamily="34" charset="0"/>
                <a:hlinkClick r:id="rId3"/>
              </a:rPr>
              <a:t>john@yourinnernorth.com.au</a:t>
            </a:r>
            <a:r>
              <a:rPr lang="en-AU" sz="1000" dirty="0">
                <a:solidFill>
                  <a:schemeClr val="tx2">
                    <a:lumMod val="75000"/>
                  </a:schemeClr>
                </a:solidFill>
                <a:latin typeface="Gill Sans Nova" panose="020B0602020104020203" pitchFamily="34" charset="0"/>
              </a:rPr>
              <a:t>.</a:t>
            </a:r>
          </a:p>
          <a:p>
            <a:pPr algn="just"/>
            <a:endParaRPr lang="en-AU" sz="1000" dirty="0">
              <a:solidFill>
                <a:schemeClr val="tx2">
                  <a:lumMod val="75000"/>
                </a:schemeClr>
              </a:solidFill>
              <a:latin typeface="Gill Sans Nova" panose="020B0602020104020203" pitchFamily="34" charset="0"/>
            </a:endParaRPr>
          </a:p>
        </p:txBody>
      </p:sp>
      <p:cxnSp>
        <p:nvCxnSpPr>
          <p:cNvPr id="35" name="Straight Connector 34">
            <a:extLst>
              <a:ext uri="{FF2B5EF4-FFF2-40B4-BE49-F238E27FC236}">
                <a16:creationId xmlns:a16="http://schemas.microsoft.com/office/drawing/2014/main" id="{94633D52-EAA9-47A3-B15B-6D1345F93583}"/>
              </a:ext>
            </a:extLst>
          </p:cNvPr>
          <p:cNvCxnSpPr>
            <a:cxnSpLocks/>
          </p:cNvCxnSpPr>
          <p:nvPr/>
        </p:nvCxnSpPr>
        <p:spPr>
          <a:xfrm>
            <a:off x="251308" y="9577832"/>
            <a:ext cx="6201743"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95375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665</TotalTime>
  <Words>545</Words>
  <Application>Microsoft Office PowerPoint</Application>
  <PresentationFormat>A4 Paper (210x297 mm)</PresentationFormat>
  <Paragraphs>43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Gill Sans Nova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Dileo</dc:creator>
  <cp:lastModifiedBy>John Dileo</cp:lastModifiedBy>
  <cp:revision>69</cp:revision>
  <cp:lastPrinted>2019-07-28T10:11:21Z</cp:lastPrinted>
  <dcterms:created xsi:type="dcterms:W3CDTF">2019-06-11T05:20:16Z</dcterms:created>
  <dcterms:modified xsi:type="dcterms:W3CDTF">2020-09-15T20:45:10Z</dcterms:modified>
</cp:coreProperties>
</file>