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340" r:id="rId5"/>
    <p:sldId id="328" r:id="rId6"/>
    <p:sldId id="264" r:id="rId7"/>
    <p:sldId id="267" r:id="rId8"/>
    <p:sldId id="299" r:id="rId9"/>
    <p:sldId id="335" r:id="rId10"/>
    <p:sldId id="341" r:id="rId11"/>
    <p:sldId id="359" r:id="rId12"/>
    <p:sldId id="343" r:id="rId13"/>
    <p:sldId id="344" r:id="rId14"/>
    <p:sldId id="345" r:id="rId15"/>
    <p:sldId id="346" r:id="rId16"/>
    <p:sldId id="347" r:id="rId17"/>
    <p:sldId id="348" r:id="rId18"/>
    <p:sldId id="349" r:id="rId19"/>
    <p:sldId id="350" r:id="rId20"/>
    <p:sldId id="351" r:id="rId21"/>
    <p:sldId id="352" r:id="rId22"/>
    <p:sldId id="353" r:id="rId23"/>
    <p:sldId id="342" r:id="rId24"/>
    <p:sldId id="333" r:id="rId25"/>
    <p:sldId id="337" r:id="rId26"/>
    <p:sldId id="331" r:id="rId27"/>
    <p:sldId id="360" r:id="rId28"/>
    <p:sldId id="334" r:id="rId29"/>
    <p:sldId id="259" r:id="rId30"/>
    <p:sldId id="32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C9120A6-DD42-4247-94F2-3E06392899E4}">
          <p14:sldIdLst>
            <p14:sldId id="340"/>
            <p14:sldId id="328"/>
            <p14:sldId id="264"/>
            <p14:sldId id="267"/>
            <p14:sldId id="299"/>
            <p14:sldId id="335"/>
          </p14:sldIdLst>
        </p14:section>
        <p14:section name="Approved Changes" id="{5E535298-9825-4632-B660-9F785519A9A8}">
          <p14:sldIdLst>
            <p14:sldId id="341"/>
          </p14:sldIdLst>
        </p14:section>
        <p14:section name="Summary Section" id="{7018F507-182F-4C15-AA16-68AC14F17B31}">
          <p14:sldIdLst>
            <p14:sldId id="359"/>
          </p14:sldIdLst>
        </p14:section>
        <p14:section name="Section 2" id="{58D50B58-35CF-47AD-B2BF-ABDDFA69BEC3}">
          <p14:sldIdLst>
            <p14:sldId id="343"/>
          </p14:sldIdLst>
        </p14:section>
        <p14:section name="Section 3" id="{5D23EC5B-DEAE-466C-9EE8-FF041CDC1B3C}">
          <p14:sldIdLst>
            <p14:sldId id="344"/>
            <p14:sldId id="345"/>
          </p14:sldIdLst>
        </p14:section>
        <p14:section name="Section 4" id="{932775BB-0D94-4BC8-B7EB-EAC1F5E0FB02}">
          <p14:sldIdLst>
            <p14:sldId id="346"/>
          </p14:sldIdLst>
        </p14:section>
        <p14:section name="Section 5" id="{57786C64-8ABD-4435-90CA-58AEC35E65C1}">
          <p14:sldIdLst>
            <p14:sldId id="347"/>
          </p14:sldIdLst>
        </p14:section>
        <p14:section name="Section 6" id="{AC95F95E-B081-473B-B093-3452E9849787}">
          <p14:sldIdLst>
            <p14:sldId id="348"/>
            <p14:sldId id="349"/>
          </p14:sldIdLst>
        </p14:section>
        <p14:section name="Section 7" id="{EA681C5E-EF5B-4A79-B8E4-EF361A958A9A}">
          <p14:sldIdLst>
            <p14:sldId id="350"/>
          </p14:sldIdLst>
        </p14:section>
        <p14:section name="Section 8" id="{7AF4D516-A2D4-4B43-8B50-0980D13C8E39}">
          <p14:sldIdLst>
            <p14:sldId id="351"/>
          </p14:sldIdLst>
        </p14:section>
        <p14:section name="Section 9" id="{A9B33707-F8B0-4F4D-B9C2-88D217990CA0}">
          <p14:sldIdLst>
            <p14:sldId id="352"/>
          </p14:sldIdLst>
        </p14:section>
        <p14:section name="Section 10" id="{4262EC01-4DCB-421C-9960-777688A2CF9B}">
          <p14:sldIdLst>
            <p14:sldId id="353"/>
          </p14:sldIdLst>
        </p14:section>
        <p14:section name="Preview Website" id="{1BE4722E-733D-4F8D-ACC6-14E5BA51A28F}">
          <p14:sldIdLst>
            <p14:sldId id="342"/>
            <p14:sldId id="333"/>
            <p14:sldId id="337"/>
          </p14:sldIdLst>
        </p14:section>
        <p14:section name="Next Steps and Wrap Up" id="{C2E59FA7-893A-4DBA-AFAA-0CBC0E9A8B48}">
          <p14:sldIdLst>
            <p14:sldId id="331"/>
            <p14:sldId id="360"/>
            <p14:sldId id="334"/>
            <p14:sldId id="259"/>
            <p14:sldId id="32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58542D-B050-D8DE-DC7D-462CF9D437DD}" name="Hacker, Elizabeth (Volpe)" initials="HE(" userId="S::Elizabeth.Hacker@ad.dot.gov::3ecdc7a5-2458-4453-ab42-fc71e7e16928" providerId="AD"/>
  <p188:author id="{5ED8BAF9-B716-38DC-DD4B-232227D33920}" name="Gunther, Dianne (Volpe)" initials="DG" userId="S::Dianne.Gunther@ad.dot.gov::b127eaf3-00f3-4ef1-b05c-8aa4b00b27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70B8"/>
    <a:srgbClr val="001647"/>
    <a:srgbClr val="003777"/>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43441D-0E4B-401E-B75E-A83C20931172}" v="122" dt="2024-12-04T22:11:13.414"/>
    <p1510:client id="{E4F5CCB7-A4B1-7838-F917-C4EE771FBFB0}" v="238" dt="2024-12-06T19:20:21.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E2860-A0A8-40AB-8596-86C372C9ECA6}"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BD607-55B7-4A42-B4F3-95A758245C18}" type="slidenum">
              <a:rPr lang="en-US" smtClean="0"/>
              <a:t>‹#›</a:t>
            </a:fld>
            <a:endParaRPr lang="en-US"/>
          </a:p>
        </p:txBody>
      </p:sp>
    </p:spTree>
    <p:extLst>
      <p:ext uri="{BB962C8B-B14F-4D97-AF65-F5344CB8AC3E}">
        <p14:creationId xmlns:p14="http://schemas.microsoft.com/office/powerpoint/2010/main" val="369106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Welcome to this webinar/presentation/session on the upcoming changes to FMCSA’s Safety Measurement System, often known as SMS.</a:t>
            </a:r>
          </a:p>
          <a:p>
            <a:endParaRPr lang="en-US"/>
          </a:p>
        </p:txBody>
      </p:sp>
      <p:sp>
        <p:nvSpPr>
          <p:cNvPr id="4" name="Slide Number Placeholder 3"/>
          <p:cNvSpPr>
            <a:spLocks noGrp="1"/>
          </p:cNvSpPr>
          <p:nvPr>
            <p:ph type="sldNum" sz="quarter" idx="5"/>
          </p:nvPr>
        </p:nvSpPr>
        <p:spPr/>
        <p:txBody>
          <a:bodyPr/>
          <a:lstStyle/>
          <a:p>
            <a:fld id="{89FA6A5F-77E4-428B-B735-9B2C25F295D0}" type="slidenum">
              <a:rPr lang="en-US" smtClean="0"/>
              <a:t>1</a:t>
            </a:fld>
            <a:endParaRPr lang="en-US"/>
          </a:p>
        </p:txBody>
      </p:sp>
    </p:spTree>
    <p:extLst>
      <p:ext uri="{BB962C8B-B14F-4D97-AF65-F5344CB8AC3E}">
        <p14:creationId xmlns:p14="http://schemas.microsoft.com/office/powerpoint/2010/main" val="124830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approved change is to reorganize the more than 2,000 roadside violations into around 100 Violation Groups, grouping together violations that identify the same or very similar underlying safety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change was also the result of work done as part of the IRT study—this started off as a way to simplify the data going into the model to improve run time— and resulted in a simplified approach that also helps illustrate and explain safety issues for carriers.</a:t>
            </a:r>
            <a:endParaRPr lang="en-US" sz="1200" b="0" u="none">
              <a:solidFill>
                <a:schemeClr val="tx1"/>
              </a:solidFill>
              <a:effectLst/>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1"/>
              </a:solidFill>
              <a:effectLst/>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a:solidFill>
                  <a:schemeClr val="tx1"/>
                </a:solidFill>
                <a:effectLst/>
                <a:latin typeface="+mn-lt"/>
                <a:ea typeface="+mn-ea"/>
              </a:rPr>
              <a:t>The new methodology will look at all the violations that are cited during a roadside inspection, then determine if more than one of those violations belongs to a single Violation Group. If so, the methodology will treat all violations within the Violation Group as a single violation when calculating the percentile for that compliance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1"/>
              </a:solidFill>
              <a:effectLst/>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a:solidFill>
                  <a:schemeClr val="tx1"/>
                </a:solidFill>
                <a:effectLst/>
                <a:latin typeface="+mn-lt"/>
                <a:ea typeface="+mn-ea"/>
              </a:rPr>
              <a:t>All violations that are cited will continue to appear on the inspection report, this grouping is strictly for prioritization purposes.</a:t>
            </a:r>
            <a:endParaRPr lang="en-US" sz="1300" b="1" u="sng">
              <a:solidFill>
                <a:srgbClr val="001647"/>
              </a:solidFill>
              <a:effectLst/>
              <a:latin typeface="Arial" panose="020B0604020202020204" pitchFamily="34" charset="0"/>
              <a:ea typeface="Yu Gothic Light" panose="020B0300000000000000" pitchFamily="34" charset="-128"/>
            </a:endParaRPr>
          </a:p>
          <a:p>
            <a:pPr marL="0" marR="0">
              <a:spcBef>
                <a:spcPts val="600"/>
              </a:spcBef>
              <a:spcAft>
                <a:spcPts val="600"/>
              </a:spcAft>
            </a:pPr>
            <a:endParaRPr lang="en-US" sz="1300" b="1" u="sng">
              <a:solidFill>
                <a:srgbClr val="001647"/>
              </a:solidFill>
              <a:effectLst/>
              <a:latin typeface="Arial" panose="020B0604020202020204" pitchFamily="34" charset="0"/>
              <a:ea typeface="Yu Gothic Light" panose="020B0300000000000000" pitchFamily="34" charset="-128"/>
            </a:endParaRPr>
          </a:p>
        </p:txBody>
      </p:sp>
      <p:sp>
        <p:nvSpPr>
          <p:cNvPr id="4" name="Slide Number Placeholder 3"/>
          <p:cNvSpPr>
            <a:spLocks noGrp="1"/>
          </p:cNvSpPr>
          <p:nvPr>
            <p:ph type="sldNum" sz="quarter" idx="5"/>
          </p:nvPr>
        </p:nvSpPr>
        <p:spPr/>
        <p:txBody>
          <a:bodyPr/>
          <a:lstStyle/>
          <a:p>
            <a:fld id="{386BD607-55B7-4A42-B4F3-95A758245C18}" type="slidenum">
              <a:rPr lang="en-US" smtClean="0"/>
              <a:t>10</a:t>
            </a:fld>
            <a:endParaRPr lang="en-US"/>
          </a:p>
        </p:txBody>
      </p:sp>
    </p:spTree>
    <p:extLst>
      <p:ext uri="{BB962C8B-B14F-4D97-AF65-F5344CB8AC3E}">
        <p14:creationId xmlns:p14="http://schemas.microsoft.com/office/powerpoint/2010/main" val="3051089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As an example, on this slide you see multiple violations that all belong in the same Violation Group. If all of these violations were cited during a single inspection, the methodology would treat them as one violation when calculating the percentile.</a:t>
            </a:r>
          </a:p>
          <a:p>
            <a:endParaRPr lang="en-US"/>
          </a:p>
          <a:p>
            <a:r>
              <a:rPr lang="en-US"/>
              <a:t>Why? Because our data analysis showed that, for prioritization purposes, determining </a:t>
            </a:r>
            <a:r>
              <a:rPr lang="en-US" i="1"/>
              <a:t>whether</a:t>
            </a:r>
            <a:r>
              <a:rPr lang="en-US"/>
              <a:t> a safety issue is identified is more important than </a:t>
            </a:r>
            <a:r>
              <a:rPr lang="en-US" i="1"/>
              <a:t>how many ways </a:t>
            </a:r>
            <a:r>
              <a:rPr lang="en-US"/>
              <a:t>it was documented.</a:t>
            </a:r>
          </a:p>
          <a:p>
            <a:endParaRPr lang="en-US"/>
          </a:p>
          <a:p>
            <a:r>
              <a:rPr lang="en-US"/>
              <a:t>Again, this is just for prioritization purposes, enforcement will still be able to view all the violations that were cited when looking into a carrier for enforcement purposes.</a:t>
            </a:r>
          </a:p>
        </p:txBody>
      </p:sp>
      <p:sp>
        <p:nvSpPr>
          <p:cNvPr id="4" name="Slide Number Placeholder 3"/>
          <p:cNvSpPr>
            <a:spLocks noGrp="1"/>
          </p:cNvSpPr>
          <p:nvPr>
            <p:ph type="sldNum" sz="quarter" idx="5"/>
          </p:nvPr>
        </p:nvSpPr>
        <p:spPr/>
        <p:txBody>
          <a:bodyPr/>
          <a:lstStyle/>
          <a:p>
            <a:fld id="{386BD607-55B7-4A42-B4F3-95A758245C18}" type="slidenum">
              <a:rPr lang="en-US" smtClean="0"/>
              <a:t>11</a:t>
            </a:fld>
            <a:endParaRPr lang="en-US"/>
          </a:p>
        </p:txBody>
      </p:sp>
    </p:spTree>
    <p:extLst>
      <p:ext uri="{BB962C8B-B14F-4D97-AF65-F5344CB8AC3E}">
        <p14:creationId xmlns:p14="http://schemas.microsoft.com/office/powerpoint/2010/main" val="328139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The next approved change is to replace the “1-10” scale currently used for severity weights with a two-point scale. Because violations are grouped, these severity weights are applied to the Violation Group, not individual violations.</a:t>
            </a:r>
          </a:p>
          <a:p>
            <a:endParaRPr lang="en-US"/>
          </a:p>
          <a:p>
            <a:r>
              <a:rPr lang="en-US"/>
              <a:t>The scale works like this:</a:t>
            </a:r>
          </a:p>
          <a:p>
            <a:pPr marL="171450" indent="-171450">
              <a:buFontTx/>
              <a:buChar char="-"/>
            </a:pPr>
            <a:r>
              <a:rPr lang="en-US"/>
              <a:t>If a Violation Group includes any Out-of-Service or Driver Disqualifying violations, that group will be assigned a severity weight of 2.</a:t>
            </a:r>
          </a:p>
          <a:p>
            <a:pPr marL="171450" indent="-171450">
              <a:buFontTx/>
              <a:buChar char="-"/>
            </a:pPr>
            <a:r>
              <a:rPr lang="en-US"/>
              <a:t>If not, the Violation Group receives a severity weight of 1.</a:t>
            </a:r>
          </a:p>
          <a:p>
            <a:pPr marL="171450" indent="-171450">
              <a:buFontTx/>
              <a:buChar char="-"/>
            </a:pPr>
            <a:endParaRPr lang="en-US"/>
          </a:p>
          <a:p>
            <a:pPr marL="0" indent="0">
              <a:buFontTx/>
              <a:buNone/>
            </a:pPr>
            <a:r>
              <a:rPr lang="en-US"/>
              <a:t>This makes it clearer why certain violations get a stronger weight, and helps identify carriers with higher crash rates.</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12</a:t>
            </a:fld>
            <a:endParaRPr lang="en-US"/>
          </a:p>
        </p:txBody>
      </p:sp>
    </p:spTree>
    <p:extLst>
      <p:ext uri="{BB962C8B-B14F-4D97-AF65-F5344CB8AC3E}">
        <p14:creationId xmlns:p14="http://schemas.microsoft.com/office/powerpoint/2010/main" val="220374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Next, we’re adjusting some of the Intervention Thresholds.</a:t>
            </a:r>
          </a:p>
          <a:p>
            <a:endParaRPr lang="en-US"/>
          </a:p>
          <a:p>
            <a:r>
              <a:rPr lang="en-US"/>
              <a:t>Driver Fitness Intervention Thresholds will be:</a:t>
            </a:r>
          </a:p>
          <a:p>
            <a:pPr marL="171450" indent="-171450">
              <a:buFontTx/>
              <a:buChar char="-"/>
            </a:pPr>
            <a:r>
              <a:rPr lang="en-US"/>
              <a:t>90% for general carriers (this is currently 80%)</a:t>
            </a:r>
          </a:p>
          <a:p>
            <a:pPr marL="171450" indent="-171450">
              <a:buFontTx/>
              <a:buChar char="-"/>
            </a:pPr>
            <a:r>
              <a:rPr lang="en-US"/>
              <a:t>75% for passenger carriers (currently 65%)</a:t>
            </a:r>
          </a:p>
          <a:p>
            <a:pPr marL="171450" indent="-171450">
              <a:buFontTx/>
              <a:buChar char="-"/>
            </a:pPr>
            <a:r>
              <a:rPr lang="en-US"/>
              <a:t>85% for HM carriers (currently 75%)</a:t>
            </a:r>
          </a:p>
          <a:p>
            <a:endParaRPr lang="en-US"/>
          </a:p>
          <a:p>
            <a:r>
              <a:rPr lang="en-US"/>
              <a:t>The HM Compliance Intervention Threshold will be 90% (currently 80%) for all carrier types.</a:t>
            </a:r>
          </a:p>
          <a:p>
            <a:endParaRPr lang="en-US"/>
          </a:p>
          <a:p>
            <a:r>
              <a:rPr lang="en-US"/>
              <a:t>This is part of our continual improvement to make sure we’re focusing on the carriers with the highest crash rates.</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13</a:t>
            </a:fld>
            <a:endParaRPr lang="en-US"/>
          </a:p>
        </p:txBody>
      </p:sp>
    </p:spTree>
    <p:extLst>
      <p:ext uri="{BB962C8B-B14F-4D97-AF65-F5344CB8AC3E}">
        <p14:creationId xmlns:p14="http://schemas.microsoft.com/office/powerpoint/2010/main" val="2292776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The next approved change responds to a frequent critique we’re received from the industry when they receive sudden unexpected increases in their percentile after jumping to a new safety event group.</a:t>
            </a:r>
          </a:p>
          <a:p>
            <a:endParaRPr lang="en-US"/>
          </a:p>
          <a:p>
            <a:r>
              <a:rPr lang="en-US"/>
              <a:t>The new SMS methodology eliminates this by customizing which carriers a carrier is compared to, using the exact number of safety events, rather than the arbitrary cutoffs of safety event groups.</a:t>
            </a:r>
          </a:p>
          <a:p>
            <a:endParaRPr lang="en-US"/>
          </a:p>
          <a:p>
            <a:r>
              <a:rPr lang="en-US"/>
              <a:t>This allows for the carrier’s measure to have a greater influence over a change in their percentile, and will “smooth out” those sudden jumps. This gives the Agency a more precise and accurate view of how a carrier’s performance trends from month to month.</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14</a:t>
            </a:fld>
            <a:endParaRPr lang="en-US"/>
          </a:p>
        </p:txBody>
      </p:sp>
    </p:spTree>
    <p:extLst>
      <p:ext uri="{BB962C8B-B14F-4D97-AF65-F5344CB8AC3E}">
        <p14:creationId xmlns:p14="http://schemas.microsoft.com/office/powerpoint/2010/main" val="3012925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In this example, you can see that this carrier had 10 inspections, then moved to the next safety event group after having one additional clean inspection. </a:t>
            </a:r>
          </a:p>
          <a:p>
            <a:endParaRPr lang="en-US"/>
          </a:p>
          <a:p>
            <a:r>
              <a:rPr lang="en-US"/>
              <a:t>Under the current SMS methodology, using only safety event groups, even though the carrier’s individual measure improves, it has a significant jump in percentile, simply because they have moved to a new safety event group.</a:t>
            </a:r>
          </a:p>
          <a:p>
            <a:endParaRPr lang="en-US"/>
          </a:p>
          <a:p>
            <a:r>
              <a:rPr lang="en-US"/>
              <a:t>Under the new SMS methodology, the carrier’s percentile improves as the measure improves.</a:t>
            </a:r>
          </a:p>
          <a:p>
            <a:endParaRPr lang="en-US"/>
          </a:p>
          <a:p>
            <a:r>
              <a:rPr lang="en-US"/>
              <a:t>This change eliminates substantial percentile increases without a corresponding measure increase—giving us more accuracy.</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15</a:t>
            </a:fld>
            <a:endParaRPr lang="en-US"/>
          </a:p>
        </p:txBody>
      </p:sp>
    </p:spTree>
    <p:extLst>
      <p:ext uri="{BB962C8B-B14F-4D97-AF65-F5344CB8AC3E}">
        <p14:creationId xmlns:p14="http://schemas.microsoft.com/office/powerpoint/2010/main" val="559139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The next approved change is an update to the Utilization Factor, or UF. UF helps ensure that measures account for carriers’ different levels of exposure to inspections and crashes—it’s used only in the Unsafe Driving and Crash Indicator compliance categories.</a:t>
            </a:r>
          </a:p>
          <a:p>
            <a:endParaRPr lang="en-US"/>
          </a:p>
          <a:p>
            <a:r>
              <a:rPr lang="en-US"/>
              <a:t>Currently UF applies to carriers that drive up to 200,000 VMT, we are proposed extending that to carriers that drive up to 250,000 VMT.</a:t>
            </a:r>
          </a:p>
          <a:p>
            <a:endParaRPr lang="en-US"/>
          </a:p>
          <a:p>
            <a:r>
              <a:rPr lang="en-US"/>
              <a:t>This more accurately accounts for on-road exposure for carriers with the most VMT per mile. This is one way we are adapting to reflect recent data trends. </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17</a:t>
            </a:fld>
            <a:endParaRPr lang="en-US"/>
          </a:p>
        </p:txBody>
      </p:sp>
    </p:spTree>
    <p:extLst>
      <p:ext uri="{BB962C8B-B14F-4D97-AF65-F5344CB8AC3E}">
        <p14:creationId xmlns:p14="http://schemas.microsoft.com/office/powerpoint/2010/main" val="996527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The last approved change is to add some new segmentation.</a:t>
            </a:r>
          </a:p>
          <a:p>
            <a:endParaRPr lang="en-US"/>
          </a:p>
          <a:p>
            <a:r>
              <a:rPr lang="en-US"/>
              <a:t>In the current SMS, carriers are only segmented when calculating percentiles for the Unsafe Driving and Crash Indicator BASICs. </a:t>
            </a:r>
          </a:p>
          <a:p>
            <a:endParaRPr lang="en-US"/>
          </a:p>
          <a:p>
            <a:r>
              <a:rPr lang="en-US"/>
              <a:t>The new SMS methodology would keep this segmentation, and would also segment the following compliance categories:</a:t>
            </a:r>
          </a:p>
          <a:p>
            <a:pPr marL="171450" indent="-171450">
              <a:buFontTx/>
              <a:buChar char="-"/>
            </a:pPr>
            <a:r>
              <a:rPr lang="en-US"/>
              <a:t>HM Compliance would segment by Cargo Tank and Non-Cargo Tank</a:t>
            </a:r>
          </a:p>
          <a:p>
            <a:pPr marL="171450" indent="-171450">
              <a:buFontTx/>
              <a:buChar char="-"/>
            </a:pPr>
            <a:r>
              <a:rPr lang="en-US"/>
              <a:t>Driver Fitness would segment by Straight and Combination carriers.</a:t>
            </a:r>
          </a:p>
          <a:p>
            <a:pPr marL="171450" indent="-171450">
              <a:buFontTx/>
              <a:buChar char="-"/>
            </a:pPr>
            <a:endParaRPr lang="en-US"/>
          </a:p>
          <a:p>
            <a:pPr marL="0" indent="0">
              <a:buFontTx/>
              <a:buNone/>
            </a:pPr>
            <a:r>
              <a:rPr lang="en-US"/>
              <a:t>This helps ensure carriers are compared to carriers with similar operations and patterns of violations.</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18</a:t>
            </a:fld>
            <a:endParaRPr lang="en-US"/>
          </a:p>
        </p:txBody>
      </p:sp>
    </p:spTree>
    <p:extLst>
      <p:ext uri="{BB962C8B-B14F-4D97-AF65-F5344CB8AC3E}">
        <p14:creationId xmlns:p14="http://schemas.microsoft.com/office/powerpoint/2010/main" val="2738815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Lastly, while this is not a change, we want to affirm that the new SMS methodology will continue to exclude crashes determined to by </a:t>
            </a:r>
            <a:r>
              <a:rPr lang="en-US">
                <a:latin typeface="Calibri" panose="020F0502020204030204" pitchFamily="34" charset="0"/>
                <a:ea typeface="Calibri" panose="020F0502020204030204" pitchFamily="34" charset="0"/>
              </a:rPr>
              <a:t>not </a:t>
            </a:r>
            <a:r>
              <a:rPr lang="en-US" b="0">
                <a:effectLst/>
                <a:latin typeface="Calibri" panose="020F0502020204030204" pitchFamily="34" charset="0"/>
                <a:ea typeface="Calibri" panose="020F0502020204030204" pitchFamily="34" charset="0"/>
              </a:rPr>
              <a:t>preventable by the Crash Preventability Determination Program. This is one example of a recommendation from the industry that aligns with our safety mission.</a:t>
            </a:r>
          </a:p>
        </p:txBody>
      </p:sp>
      <p:sp>
        <p:nvSpPr>
          <p:cNvPr id="4" name="Slide Number Placeholder 3"/>
          <p:cNvSpPr>
            <a:spLocks noGrp="1"/>
          </p:cNvSpPr>
          <p:nvPr>
            <p:ph type="sldNum" sz="quarter" idx="5"/>
          </p:nvPr>
        </p:nvSpPr>
        <p:spPr/>
        <p:txBody>
          <a:bodyPr/>
          <a:lstStyle/>
          <a:p>
            <a:fld id="{386BD607-55B7-4A42-B4F3-95A758245C18}" type="slidenum">
              <a:rPr lang="en-US" smtClean="0"/>
              <a:t>19</a:t>
            </a:fld>
            <a:endParaRPr lang="en-US"/>
          </a:p>
        </p:txBody>
      </p:sp>
    </p:spTree>
    <p:extLst>
      <p:ext uri="{BB962C8B-B14F-4D97-AF65-F5344CB8AC3E}">
        <p14:creationId xmlns:p14="http://schemas.microsoft.com/office/powerpoint/2010/main" val="243256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r>
              <a:rPr lang="en-US"/>
              <a:t>FMCSA has created a number of resources about these forthcoming changes…</a:t>
            </a:r>
          </a:p>
        </p:txBody>
      </p:sp>
      <p:sp>
        <p:nvSpPr>
          <p:cNvPr id="4" name="Slide Number Placeholder 3"/>
          <p:cNvSpPr>
            <a:spLocks noGrp="1"/>
          </p:cNvSpPr>
          <p:nvPr>
            <p:ph type="sldNum" sz="quarter" idx="5"/>
          </p:nvPr>
        </p:nvSpPr>
        <p:spPr/>
        <p:txBody>
          <a:bodyPr/>
          <a:lstStyle/>
          <a:p>
            <a:fld id="{386BD607-55B7-4A42-B4F3-95A758245C18}" type="slidenum">
              <a:rPr lang="en-US" smtClean="0"/>
              <a:t>20</a:t>
            </a:fld>
            <a:endParaRPr lang="en-US"/>
          </a:p>
        </p:txBody>
      </p:sp>
    </p:spTree>
    <p:extLst>
      <p:ext uri="{BB962C8B-B14F-4D97-AF65-F5344CB8AC3E}">
        <p14:creationId xmlns:p14="http://schemas.microsoft.com/office/powerpoint/2010/main" val="77145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 read slide ]</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2</a:t>
            </a:fld>
            <a:endParaRPr lang="en-US"/>
          </a:p>
        </p:txBody>
      </p:sp>
    </p:spTree>
    <p:extLst>
      <p:ext uri="{BB962C8B-B14F-4D97-AF65-F5344CB8AC3E}">
        <p14:creationId xmlns:p14="http://schemas.microsoft.com/office/powerpoint/2010/main" val="3468035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You can learn more about the forthcoming changes on the CSA Prioritization Preview website. </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 read slide ]</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21</a:t>
            </a:fld>
            <a:endParaRPr lang="en-US"/>
          </a:p>
        </p:txBody>
      </p:sp>
    </p:spTree>
    <p:extLst>
      <p:ext uri="{BB962C8B-B14F-4D97-AF65-F5344CB8AC3E}">
        <p14:creationId xmlns:p14="http://schemas.microsoft.com/office/powerpoint/2010/main" val="553654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You can also watch a video we’ve created to learn more about how to read prioritization results in the preview website.</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Since the re-designed SMS will build off this design, it would be a good idea to start getting familiar with the new display now.</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22</a:t>
            </a:fld>
            <a:endParaRPr lang="en-US"/>
          </a:p>
        </p:txBody>
      </p:sp>
    </p:spTree>
    <p:extLst>
      <p:ext uri="{BB962C8B-B14F-4D97-AF65-F5344CB8AC3E}">
        <p14:creationId xmlns:p14="http://schemas.microsoft.com/office/powerpoint/2010/main" val="3835746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Since the new SMS has not launched yet, there are no required action items for carriers right now. </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However, carriers are encouraged to take the steps on the screen.</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 read slide ]</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23</a:t>
            </a:fld>
            <a:endParaRPr lang="en-US"/>
          </a:p>
        </p:txBody>
      </p:sp>
    </p:spTree>
    <p:extLst>
      <p:ext uri="{BB962C8B-B14F-4D97-AF65-F5344CB8AC3E}">
        <p14:creationId xmlns:p14="http://schemas.microsoft.com/office/powerpoint/2010/main" val="2750730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If, as part of improving safety performance, a carrier would like to learn more about the Federal Motor Carrier Safety Regulations, a great tool is FMCSA’s Motor Carrier Safety Planner.</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 read slide ]</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24</a:t>
            </a:fld>
            <a:endParaRPr lang="en-US"/>
          </a:p>
        </p:txBody>
      </p:sp>
    </p:spTree>
    <p:extLst>
      <p:ext uri="{BB962C8B-B14F-4D97-AF65-F5344CB8AC3E}">
        <p14:creationId xmlns:p14="http://schemas.microsoft.com/office/powerpoint/2010/main" val="3886255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We greatly appreciate all the comments we received from the public during phase 1. Your feedback helps us better understand how to implement safety enhancements. </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25</a:t>
            </a:fld>
            <a:endParaRPr lang="en-US"/>
          </a:p>
        </p:txBody>
      </p:sp>
    </p:spTree>
    <p:extLst>
      <p:ext uri="{BB962C8B-B14F-4D97-AF65-F5344CB8AC3E}">
        <p14:creationId xmlns:p14="http://schemas.microsoft.com/office/powerpoint/2010/main" val="2641395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 pause for questions ]</a:t>
            </a:r>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26</a:t>
            </a:fld>
            <a:endParaRPr lang="en-US"/>
          </a:p>
        </p:txBody>
      </p:sp>
    </p:spTree>
    <p:extLst>
      <p:ext uri="{BB962C8B-B14F-4D97-AF65-F5344CB8AC3E}">
        <p14:creationId xmlns:p14="http://schemas.microsoft.com/office/powerpoint/2010/main" val="3510102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If you have any other questions about the approved changes, or about how to read the preview website, you can contact the CSA Help Line. The contact information is on the screen.</a:t>
            </a:r>
          </a:p>
          <a:p>
            <a:pPr marL="0" marR="0">
              <a:spcBef>
                <a:spcPts val="0"/>
              </a:spcBef>
              <a:spcAft>
                <a:spcPts val="0"/>
              </a:spcAft>
            </a:pPr>
            <a:endParaRPr lang="en-US" b="0">
              <a:effectLst/>
              <a:latin typeface="Calibri" panose="020F0502020204030204" pitchFamily="34" charset="0"/>
              <a:ea typeface="Calibri" panose="020F0502020204030204" pitchFamily="34" charset="0"/>
            </a:endParaRPr>
          </a:p>
          <a:p>
            <a:pPr marL="0" marR="0">
              <a:spcBef>
                <a:spcPts val="0"/>
              </a:spcBef>
              <a:spcAft>
                <a:spcPts val="0"/>
              </a:spcAft>
            </a:pPr>
            <a:r>
              <a:rPr lang="en-US" b="0">
                <a:effectLst/>
                <a:latin typeface="Calibri" panose="020F0502020204030204" pitchFamily="34" charset="0"/>
                <a:ea typeface="Calibri" panose="020F0502020204030204" pitchFamily="34" charset="0"/>
              </a:rPr>
              <a:t>Thank you very much for participating!</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27</a:t>
            </a:fld>
            <a:endParaRPr lang="en-US"/>
          </a:p>
        </p:txBody>
      </p:sp>
    </p:spTree>
    <p:extLst>
      <p:ext uri="{BB962C8B-B14F-4D97-AF65-F5344CB8AC3E}">
        <p14:creationId xmlns:p14="http://schemas.microsoft.com/office/powerpoint/2010/main" val="411863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 read slide ]</a:t>
            </a:r>
          </a:p>
          <a:p>
            <a:endParaRPr lang="en-US"/>
          </a:p>
        </p:txBody>
      </p:sp>
      <p:sp>
        <p:nvSpPr>
          <p:cNvPr id="4" name="Slide Number Placeholder 3"/>
          <p:cNvSpPr>
            <a:spLocks noGrp="1"/>
          </p:cNvSpPr>
          <p:nvPr>
            <p:ph type="sldNum" sz="quarter" idx="5"/>
          </p:nvPr>
        </p:nvSpPr>
        <p:spPr/>
        <p:txBody>
          <a:bodyPr/>
          <a:lstStyle/>
          <a:p>
            <a:fld id="{FEA6BED3-2EFD-5A4A-B75B-E387F3D63A99}" type="slidenum">
              <a:rPr lang="en-US" smtClean="0"/>
              <a:t>3</a:t>
            </a:fld>
            <a:endParaRPr lang="en-US"/>
          </a:p>
        </p:txBody>
      </p:sp>
    </p:spTree>
    <p:extLst>
      <p:ext uri="{BB962C8B-B14F-4D97-AF65-F5344CB8AC3E}">
        <p14:creationId xmlns:p14="http://schemas.microsoft.com/office/powerpoint/2010/main" val="337201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 read slide ]</a:t>
            </a:r>
          </a:p>
          <a:p>
            <a:endParaRPr lang="en-US"/>
          </a:p>
        </p:txBody>
      </p:sp>
      <p:sp>
        <p:nvSpPr>
          <p:cNvPr id="4" name="Slide Number Placeholder 3"/>
          <p:cNvSpPr>
            <a:spLocks noGrp="1"/>
          </p:cNvSpPr>
          <p:nvPr>
            <p:ph type="sldNum" sz="quarter" idx="5"/>
          </p:nvPr>
        </p:nvSpPr>
        <p:spPr/>
        <p:txBody>
          <a:bodyPr/>
          <a:lstStyle/>
          <a:p>
            <a:fld id="{FEA6BED3-2EFD-5A4A-B75B-E387F3D63A99}" type="slidenum">
              <a:rPr lang="en-US" smtClean="0"/>
              <a:t>4</a:t>
            </a:fld>
            <a:endParaRPr lang="en-US"/>
          </a:p>
        </p:txBody>
      </p:sp>
    </p:spTree>
    <p:extLst>
      <p:ext uri="{BB962C8B-B14F-4D97-AF65-F5344CB8AC3E}">
        <p14:creationId xmlns:p14="http://schemas.microsoft.com/office/powerpoint/2010/main" val="149666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 read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p:txBody>
      </p:sp>
      <p:sp>
        <p:nvSpPr>
          <p:cNvPr id="4" name="Slide Number Placeholder 3"/>
          <p:cNvSpPr>
            <a:spLocks noGrp="1"/>
          </p:cNvSpPr>
          <p:nvPr>
            <p:ph type="sldNum" sz="quarter" idx="5"/>
          </p:nvPr>
        </p:nvSpPr>
        <p:spPr/>
        <p:txBody>
          <a:bodyPr/>
          <a:lstStyle/>
          <a:p>
            <a:fld id="{386BD607-55B7-4A42-B4F3-95A758245C18}" type="slidenum">
              <a:rPr lang="en-US" smtClean="0"/>
              <a:t>5</a:t>
            </a:fld>
            <a:endParaRPr lang="en-US"/>
          </a:p>
        </p:txBody>
      </p:sp>
    </p:spTree>
    <p:extLst>
      <p:ext uri="{BB962C8B-B14F-4D97-AF65-F5344CB8AC3E}">
        <p14:creationId xmlns:p14="http://schemas.microsoft.com/office/powerpoint/2010/main" val="335582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As a reminder, here is where we are in the project timeline.</a:t>
            </a:r>
          </a:p>
          <a:p>
            <a:endParaRPr lang="en-US"/>
          </a:p>
          <a:p>
            <a:r>
              <a:rPr lang="en-US"/>
              <a:t>We are in phase 2, during which FMCSA is revising the methodology and re-designing the SMS website to accommodate the approved changes.</a:t>
            </a:r>
          </a:p>
          <a:p>
            <a:endParaRPr lang="en-US"/>
          </a:p>
          <a:p>
            <a:r>
              <a:rPr lang="en-US"/>
              <a:t>The changes to SMS will not go into effect until the next phase; FMCSA will release a follow-up announcement closer to the anticipated “go-live” date. </a:t>
            </a:r>
          </a:p>
          <a:p>
            <a:endParaRPr lang="en-US"/>
          </a:p>
          <a:p>
            <a:r>
              <a:rPr lang="en-US"/>
              <a:t>This presentation is meant to help the motor carrier industry and the public understand the forthcoming changes in before they go into effect.</a:t>
            </a:r>
          </a:p>
        </p:txBody>
      </p:sp>
      <p:sp>
        <p:nvSpPr>
          <p:cNvPr id="4" name="Slide Number Placeholder 3"/>
          <p:cNvSpPr>
            <a:spLocks noGrp="1"/>
          </p:cNvSpPr>
          <p:nvPr>
            <p:ph type="sldNum" sz="quarter" idx="5"/>
          </p:nvPr>
        </p:nvSpPr>
        <p:spPr/>
        <p:txBody>
          <a:bodyPr/>
          <a:lstStyle/>
          <a:p>
            <a:fld id="{386BD607-55B7-4A42-B4F3-95A758245C18}" type="slidenum">
              <a:rPr lang="en-US" smtClean="0"/>
              <a:t>6</a:t>
            </a:fld>
            <a:endParaRPr lang="en-US"/>
          </a:p>
        </p:txBody>
      </p:sp>
    </p:spTree>
    <p:extLst>
      <p:ext uri="{BB962C8B-B14F-4D97-AF65-F5344CB8AC3E}">
        <p14:creationId xmlns:p14="http://schemas.microsoft.com/office/powerpoint/2010/main" val="425390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We’ll now go through the approved changes you can expect to see in the next version of SMS.</a:t>
            </a:r>
          </a:p>
          <a:p>
            <a:endParaRPr lang="en-US"/>
          </a:p>
        </p:txBody>
      </p:sp>
      <p:sp>
        <p:nvSpPr>
          <p:cNvPr id="4" name="Slide Number Placeholder 3"/>
          <p:cNvSpPr>
            <a:spLocks noGrp="1"/>
          </p:cNvSpPr>
          <p:nvPr>
            <p:ph type="sldNum" sz="quarter" idx="5"/>
          </p:nvPr>
        </p:nvSpPr>
        <p:spPr/>
        <p:txBody>
          <a:bodyPr/>
          <a:lstStyle/>
          <a:p>
            <a:fld id="{386BD607-55B7-4A42-B4F3-95A758245C18}" type="slidenum">
              <a:rPr lang="en-US" smtClean="0"/>
              <a:t>7</a:t>
            </a:fld>
            <a:endParaRPr lang="en-US"/>
          </a:p>
        </p:txBody>
      </p:sp>
    </p:spTree>
    <p:extLst>
      <p:ext uri="{BB962C8B-B14F-4D97-AF65-F5344CB8AC3E}">
        <p14:creationId xmlns:p14="http://schemas.microsoft.com/office/powerpoint/2010/main" val="55793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 click on a tile to “zoom” to that slide, then click anywhere on the screen to come back to this summary slide ]</a:t>
            </a:r>
          </a:p>
        </p:txBody>
      </p:sp>
      <p:sp>
        <p:nvSpPr>
          <p:cNvPr id="4" name="Slide Number Placeholder 3"/>
          <p:cNvSpPr>
            <a:spLocks noGrp="1"/>
          </p:cNvSpPr>
          <p:nvPr>
            <p:ph type="sldNum" sz="quarter" idx="5"/>
          </p:nvPr>
        </p:nvSpPr>
        <p:spPr/>
        <p:txBody>
          <a:bodyPr/>
          <a:lstStyle/>
          <a:p>
            <a:fld id="{386BD607-55B7-4A42-B4F3-95A758245C18}" type="slidenum">
              <a:rPr lang="en-US" smtClean="0"/>
              <a:t>8</a:t>
            </a:fld>
            <a:endParaRPr lang="en-US"/>
          </a:p>
        </p:txBody>
      </p:sp>
    </p:spTree>
    <p:extLst>
      <p:ext uri="{BB962C8B-B14F-4D97-AF65-F5344CB8AC3E}">
        <p14:creationId xmlns:p14="http://schemas.microsoft.com/office/powerpoint/2010/main" val="288819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Host</a:t>
            </a:r>
          </a:p>
          <a:p>
            <a:endParaRPr lang="en-US"/>
          </a:p>
          <a:p>
            <a:r>
              <a:rPr lang="en-US"/>
              <a:t>The first approved change is to make some adjustments to how we organize the BASICs—which, in the new methodology, are just called “compliance categories” to get rid of the long BASICs name. Under the new methodology:</a:t>
            </a:r>
          </a:p>
          <a:p>
            <a:pPr marL="171450" indent="-171450">
              <a:buFontTx/>
              <a:buChar char="-"/>
            </a:pPr>
            <a:r>
              <a:rPr lang="en-US"/>
              <a:t>The Controlled Substances/Alcohol BASIC will go away, and all those violations will be incorporated into the Unsafe Driving Compliance Category</a:t>
            </a:r>
          </a:p>
          <a:p>
            <a:pPr marL="171450" indent="-171450">
              <a:buFontTx/>
              <a:buChar char="-"/>
            </a:pPr>
            <a:r>
              <a:rPr lang="en-US"/>
              <a:t>We have split Vehicle Maintenance into two categories:</a:t>
            </a:r>
          </a:p>
          <a:p>
            <a:pPr marL="628650" lvl="1" indent="-171450">
              <a:buFontTx/>
              <a:buChar char="-"/>
            </a:pPr>
            <a:r>
              <a:rPr lang="en-US"/>
              <a:t>Vehicle Maintenance, which includes violations that are identified by a mechanic or during a Full (Level 1) roadside inspection</a:t>
            </a:r>
          </a:p>
          <a:p>
            <a:pPr marL="628650" lvl="1" indent="-171450">
              <a:buFontTx/>
              <a:buChar char="-"/>
            </a:pPr>
            <a:r>
              <a:rPr lang="en-US"/>
              <a:t>Vehicle Maintenance: Driver Observed, which includes violations that could reasonably be observed by a driver or detected as part of a Walk-Around (Level 2) roadside inspection</a:t>
            </a:r>
          </a:p>
          <a:p>
            <a:endParaRPr lang="en-US"/>
          </a:p>
          <a:p>
            <a:r>
              <a:rPr lang="en-US"/>
              <a:t>This proposed change was the result of work done as part of the IRT study.</a:t>
            </a:r>
          </a:p>
        </p:txBody>
      </p:sp>
      <p:sp>
        <p:nvSpPr>
          <p:cNvPr id="4" name="Slide Number Placeholder 3"/>
          <p:cNvSpPr>
            <a:spLocks noGrp="1"/>
          </p:cNvSpPr>
          <p:nvPr>
            <p:ph type="sldNum" sz="quarter" idx="5"/>
          </p:nvPr>
        </p:nvSpPr>
        <p:spPr/>
        <p:txBody>
          <a:bodyPr/>
          <a:lstStyle/>
          <a:p>
            <a:fld id="{386BD607-55B7-4A42-B4F3-95A758245C18}" type="slidenum">
              <a:rPr lang="en-US" smtClean="0"/>
              <a:t>9</a:t>
            </a:fld>
            <a:endParaRPr lang="en-US"/>
          </a:p>
        </p:txBody>
      </p:sp>
    </p:spTree>
    <p:extLst>
      <p:ext uri="{BB962C8B-B14F-4D97-AF65-F5344CB8AC3E}">
        <p14:creationId xmlns:p14="http://schemas.microsoft.com/office/powerpoint/2010/main" val="2817877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160528-55A3-C84B-8A9E-F15164DB6088}"/>
              </a:ext>
            </a:extLst>
          </p:cNvPr>
          <p:cNvCxnSpPr/>
          <p:nvPr userDrawn="1"/>
        </p:nvCxnSpPr>
        <p:spPr>
          <a:xfrm>
            <a:off x="1524000" y="2057400"/>
            <a:ext cx="9144000" cy="0"/>
          </a:xfrm>
          <a:prstGeom prst="line">
            <a:avLst/>
          </a:prstGeom>
          <a:ln w="25400">
            <a:solidFill>
              <a:srgbClr val="00164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65CB997-8201-42A0-AAF0-63E7D924E03F}"/>
              </a:ext>
            </a:extLst>
          </p:cNvPr>
          <p:cNvGrpSpPr/>
          <p:nvPr userDrawn="1"/>
        </p:nvGrpSpPr>
        <p:grpSpPr>
          <a:xfrm>
            <a:off x="967177" y="151069"/>
            <a:ext cx="1235425" cy="591488"/>
            <a:chOff x="1518720" y="1859276"/>
            <a:chExt cx="3326873" cy="1557354"/>
          </a:xfrm>
        </p:grpSpPr>
        <p:grpSp>
          <p:nvGrpSpPr>
            <p:cNvPr id="14" name="Graphic 6">
              <a:extLst>
                <a:ext uri="{FF2B5EF4-FFF2-40B4-BE49-F238E27FC236}">
                  <a16:creationId xmlns:a16="http://schemas.microsoft.com/office/drawing/2014/main" id="{9BC1BCFC-866B-43DE-8755-F39310F2B63F}"/>
                </a:ext>
              </a:extLst>
            </p:cNvPr>
            <p:cNvGrpSpPr/>
            <p:nvPr/>
          </p:nvGrpSpPr>
          <p:grpSpPr>
            <a:xfrm>
              <a:off x="1518720" y="1859276"/>
              <a:ext cx="3326873" cy="1557354"/>
              <a:chOff x="1518720" y="1859276"/>
              <a:chExt cx="3326873" cy="1557354"/>
            </a:xfrm>
          </p:grpSpPr>
          <p:sp>
            <p:nvSpPr>
              <p:cNvPr id="112" name="Freeform: Shape 111">
                <a:extLst>
                  <a:ext uri="{FF2B5EF4-FFF2-40B4-BE49-F238E27FC236}">
                    <a16:creationId xmlns:a16="http://schemas.microsoft.com/office/drawing/2014/main" id="{D303A875-E72D-418A-94D7-BFD126DD2025}"/>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E8B6AF7-BE53-4518-B4C2-E6351E29D407}"/>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EB777B6-9EB9-48F3-A379-E34A0C3B5C6E}"/>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1394BD6-D577-46E2-BE21-7ACF5134BFD1}"/>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A4C8B13-9428-4DE7-A822-2AB648076C97}"/>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EB93FD37-57EA-4B9D-B3E3-FCD23ACB780A}"/>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BE1206B-175C-479C-B9B0-67BB2F3980EB}"/>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7" name="Graphic 6">
              <a:extLst>
                <a:ext uri="{FF2B5EF4-FFF2-40B4-BE49-F238E27FC236}">
                  <a16:creationId xmlns:a16="http://schemas.microsoft.com/office/drawing/2014/main" id="{DCFB9C07-8375-47B6-9E58-B7575369EFC0}"/>
                </a:ext>
              </a:extLst>
            </p:cNvPr>
            <p:cNvGrpSpPr/>
            <p:nvPr/>
          </p:nvGrpSpPr>
          <p:grpSpPr>
            <a:xfrm>
              <a:off x="2520788" y="2853687"/>
              <a:ext cx="849132" cy="97513"/>
              <a:chOff x="2520788" y="2853687"/>
              <a:chExt cx="849132" cy="97513"/>
            </a:xfrm>
            <a:solidFill>
              <a:srgbClr val="FFFFFF"/>
            </a:solidFill>
          </p:grpSpPr>
          <p:sp>
            <p:nvSpPr>
              <p:cNvPr id="102" name="Freeform: Shape 101">
                <a:extLst>
                  <a:ext uri="{FF2B5EF4-FFF2-40B4-BE49-F238E27FC236}">
                    <a16:creationId xmlns:a16="http://schemas.microsoft.com/office/drawing/2014/main" id="{78C30F23-295C-4648-97FC-5DA268B697AD}"/>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44EBBB0-75F0-4A08-9711-1A84BC3D78C4}"/>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4105A1C-B28C-4853-A4B0-00D132D66860}"/>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C061E01-500E-48AC-B52F-6BF9F723176C}"/>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9BAC5E7-4DE3-4A5F-9523-DAE802DB3A57}"/>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2885B93-280B-4E3D-BC35-A570D93D10C3}"/>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FBA9C3E-7D8F-4047-BADC-B006BD498703}"/>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1C2BF65-9112-405C-A8B4-F28D39BB4DA0}"/>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344A45F-F1F5-4EB7-AA1A-E70672A16E29}"/>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68B2CAD-0BCB-4119-99AB-013AD9D4B08E}"/>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532B771E-3C96-425E-B71E-831D3FC126E0}"/>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19" name="Graphic 6">
              <a:extLst>
                <a:ext uri="{FF2B5EF4-FFF2-40B4-BE49-F238E27FC236}">
                  <a16:creationId xmlns:a16="http://schemas.microsoft.com/office/drawing/2014/main" id="{BAAE204B-CF7C-491F-90CE-757AA94F0B5B}"/>
                </a:ext>
              </a:extLst>
            </p:cNvPr>
            <p:cNvGrpSpPr/>
            <p:nvPr/>
          </p:nvGrpSpPr>
          <p:grpSpPr>
            <a:xfrm>
              <a:off x="3634705" y="2853687"/>
              <a:ext cx="579784" cy="80618"/>
              <a:chOff x="3634705" y="2853687"/>
              <a:chExt cx="579784" cy="80618"/>
            </a:xfrm>
            <a:solidFill>
              <a:srgbClr val="FFFFFF"/>
            </a:solidFill>
          </p:grpSpPr>
          <p:sp>
            <p:nvSpPr>
              <p:cNvPr id="94" name="Freeform: Shape 93">
                <a:extLst>
                  <a:ext uri="{FF2B5EF4-FFF2-40B4-BE49-F238E27FC236}">
                    <a16:creationId xmlns:a16="http://schemas.microsoft.com/office/drawing/2014/main" id="{5C3DB8BC-F06A-4CA8-92F7-CFCE646FA940}"/>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61CA7F1-A6B4-477A-A6F9-53630985E90A}"/>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EB3231A-5514-4AB5-8DC2-B463AD2CA6CF}"/>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5ACDB33-E4A9-406F-B654-A97CEE503FBB}"/>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74D33E5-194F-41A9-A467-8EA0F4FB2DBF}"/>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DBE6401-BDBE-4DB9-A339-B34660796B5D}"/>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4DAA28B-B509-45D9-9B39-F25D1683BAFC}"/>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0361C93-47E3-479C-9984-186B9C2FDA45}"/>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AE2C9F5D-DA15-45A2-85CE-5D27E99B9437}"/>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7A6470-C68D-49E8-BA02-933893A1EE31}"/>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877FB75-BF4B-4C03-8D3A-2DBD1ED129B6}"/>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 name="Graphic 6">
              <a:extLst>
                <a:ext uri="{FF2B5EF4-FFF2-40B4-BE49-F238E27FC236}">
                  <a16:creationId xmlns:a16="http://schemas.microsoft.com/office/drawing/2014/main" id="{7ADDBA2C-ADF9-4842-A728-30449F085ADD}"/>
                </a:ext>
              </a:extLst>
            </p:cNvPr>
            <p:cNvGrpSpPr/>
            <p:nvPr/>
          </p:nvGrpSpPr>
          <p:grpSpPr>
            <a:xfrm>
              <a:off x="4358294" y="2860545"/>
              <a:ext cx="116413" cy="90655"/>
              <a:chOff x="4358294" y="2860545"/>
              <a:chExt cx="116413" cy="90655"/>
            </a:xfrm>
            <a:solidFill>
              <a:srgbClr val="FFFFFF"/>
            </a:solidFill>
          </p:grpSpPr>
          <p:sp>
            <p:nvSpPr>
              <p:cNvPr id="92" name="Freeform: Shape 91">
                <a:extLst>
                  <a:ext uri="{FF2B5EF4-FFF2-40B4-BE49-F238E27FC236}">
                    <a16:creationId xmlns:a16="http://schemas.microsoft.com/office/drawing/2014/main" id="{8EBF8FFE-5DD9-440E-8BEE-1B1975292F41}"/>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9E2ACFD-5C76-46E9-8E5D-F1EF7EBF9E5B}"/>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36DFFE2E-C87A-481D-917B-72B76A7A74DD}"/>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6E57A5-9316-4890-80CA-3E9D93D695A7}"/>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394476-5007-4AF2-969B-954122AAAA61}"/>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ECF12C-5860-4A92-B972-D2414005908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8" name="Graphic 6">
              <a:extLst>
                <a:ext uri="{FF2B5EF4-FFF2-40B4-BE49-F238E27FC236}">
                  <a16:creationId xmlns:a16="http://schemas.microsoft.com/office/drawing/2014/main" id="{110EA1A4-8FE9-425B-A038-B0421BF66EE6}"/>
                </a:ext>
              </a:extLst>
            </p:cNvPr>
            <p:cNvGrpSpPr/>
            <p:nvPr/>
          </p:nvGrpSpPr>
          <p:grpSpPr>
            <a:xfrm>
              <a:off x="1956982" y="2138168"/>
              <a:ext cx="2095440" cy="635508"/>
              <a:chOff x="1956982" y="2138168"/>
              <a:chExt cx="2095440" cy="635508"/>
            </a:xfrm>
          </p:grpSpPr>
          <p:sp>
            <p:nvSpPr>
              <p:cNvPr id="29" name="Freeform: Shape 28">
                <a:extLst>
                  <a:ext uri="{FF2B5EF4-FFF2-40B4-BE49-F238E27FC236}">
                    <a16:creationId xmlns:a16="http://schemas.microsoft.com/office/drawing/2014/main" id="{9AF911EA-E29A-4894-A492-9C5DF93544D9}"/>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9DC19E8-932D-46EF-9F2E-EFCA1336515C}"/>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712497-14BE-410C-A7F9-2438345EBB42}"/>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A543256-B78F-4C37-A3E6-044AE0CE81AC}"/>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700A3E4-7758-4716-91E7-1D07B854906E}"/>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A1BCE-95EA-4E03-866B-23FACFF76441}"/>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66B1968-22EA-40EA-9930-62A6D387F001}"/>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387631C-A504-40A1-A877-C612E0642DD9}"/>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52B679-B10B-4FC8-A74A-838B020F45E3}"/>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D374BD4-753C-42A5-8CD6-A716DEE4BE5A}"/>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01797D8-B555-4C7A-B588-CA4AEE5405B9}"/>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01EB68A-3C43-4B35-BC89-0053D1F3444E}"/>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6804F1B-0C59-4127-95BE-59A665ABFEAB}"/>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B08B498-701C-42C6-A213-2B0473943685}"/>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8D72473-32E7-4B19-B180-94A60B9722BA}"/>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B4B463E-63E4-4826-A325-EC564C1C143C}"/>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E81065F-5ED4-4FC7-9503-AEBDACC6B520}"/>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D4A1290-A53F-4ABC-B93C-6B302439B4BD}"/>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2CB3D26-860D-4107-9A47-B567A24B062F}"/>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EFBEAE2-EE21-41DA-9E01-7689FF75BEB5}"/>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6DEF425-928B-4ED8-9C32-2B4C61DE9EB0}"/>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6D38AC2-EAA8-46BE-A3E0-3F40D8DCD25A}"/>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C6F5B1C-8B9A-420D-A26D-D76DCC9C2CB6}"/>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1AFD43E-8BA6-4D40-AEEF-41EC1545A850}"/>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50B63C5-8D45-45FD-9ABD-3E9E007A7747}"/>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42069AB-A2C2-456D-A351-B1E53E883449}"/>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09A36F-F6B0-4013-92E9-1EB28E2805AF}"/>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882267C-A8E7-4907-B907-87ECA64FF0B9}"/>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B8A1AF5-2946-4CDB-9FD7-BC47A69871A1}"/>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924C644-1894-4ACB-B96D-F5A08A394706}"/>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CC58FDC-6E80-4D61-9DE1-24A86E8F4D65}"/>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69A895A-3CAE-48B3-9583-35D1FFA768F5}"/>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1EB2519-312B-4415-9628-CDFD63996AC2}"/>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E2AE803-FC4D-4110-B401-62994CB05F30}"/>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C8A802A-8FE9-49E2-915A-E45B750883CE}"/>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6104F0D-9D1B-430E-B6C6-147898D7CF43}"/>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3F76939-1E4A-48B9-8D63-1C28B6A8F6BC}"/>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76420CC-D014-402F-B713-109675F34AA0}"/>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5BA389-E52F-419E-8BAB-3347E58EB3FB}"/>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1ACB283-7116-478B-958A-E2A91C473C75}"/>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034577D-8C6A-42CE-8168-753CD54DC5D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D5A753A-BF8B-4E23-9B0B-3DB2D14E9D17}"/>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E801154-9BDC-45A3-9E8F-89D5F262AC0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BA8F741-E47D-4B18-8B67-8A0CD8CC4C84}"/>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DEAECB0-69A5-4607-912B-77C075D21F57}"/>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A531FC5-25C8-4910-9394-340F37FB8997}"/>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F76BC82-DB36-474B-B5CA-1433269461A4}"/>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433A488-2ACE-46F1-8616-38F81EC48301}"/>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172ACD9-8B7E-49BB-A2D1-B8D8F76687C3}"/>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175226E-12DA-4BD9-90F5-8AF6B9070A45}"/>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CE6634D-AE69-4CD8-A7EF-FCED1A4364A0}"/>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DC98AEF-786C-4BF5-A039-ECD7519FA3A1}"/>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ACDECAF-C705-448D-8956-F32C065834E2}"/>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E952432-F821-4CB3-9293-2BDF084C6C78}"/>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32DC95E-CC69-4B92-B1ED-28AA7A14F3C9}"/>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F33E465-9037-4533-9150-43644A4F5E9C}"/>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7E50908-FDE2-4F82-BF93-9745E09FDC23}"/>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96081B5-3C9F-4D0F-8A4F-63AA4C2773FD}"/>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47009D8-D810-4720-994A-9E956D5F645B}"/>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901E584-5B2B-4A18-AAC5-8B1BE117C7D1}"/>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7F2E4B1-ECA3-4541-8E8B-0E2D8C319261}"/>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4F20CFE-755E-4D8A-BE63-E84BFA9B564F}"/>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8832710-1E46-45FC-BC08-3FC59A11B576}"/>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pic>
        <p:nvPicPr>
          <p:cNvPr id="117" name="Picture 116" descr="Graphical user interface, text&#10;&#10;Description automatically generated">
            <a:extLst>
              <a:ext uri="{FF2B5EF4-FFF2-40B4-BE49-F238E27FC236}">
                <a16:creationId xmlns:a16="http://schemas.microsoft.com/office/drawing/2014/main" id="{F3C5A5AA-BBCD-41DA-ADAB-50847F09AF71}"/>
              </a:ext>
            </a:extLst>
          </p:cNvPr>
          <p:cNvPicPr>
            <a:picLocks noChangeAspect="1"/>
          </p:cNvPicPr>
          <p:nvPr userDrawn="1"/>
        </p:nvPicPr>
        <p:blipFill>
          <a:blip r:embed="rId2"/>
          <a:stretch>
            <a:fillRect/>
          </a:stretch>
        </p:blipFill>
        <p:spPr>
          <a:xfrm>
            <a:off x="8545483" y="147005"/>
            <a:ext cx="1956262" cy="587415"/>
          </a:xfrm>
          <a:prstGeom prst="rect">
            <a:avLst/>
          </a:prstGeom>
        </p:spPr>
      </p:pic>
      <p:sp>
        <p:nvSpPr>
          <p:cNvPr id="3" name="TextBox 2">
            <a:extLst>
              <a:ext uri="{FF2B5EF4-FFF2-40B4-BE49-F238E27FC236}">
                <a16:creationId xmlns:a16="http://schemas.microsoft.com/office/drawing/2014/main" id="{F612B2DD-C3E1-FEE5-E476-34B33F7491E8}"/>
              </a:ext>
            </a:extLst>
          </p:cNvPr>
          <p:cNvSpPr txBox="1"/>
          <p:nvPr userDrawn="1"/>
        </p:nvSpPr>
        <p:spPr>
          <a:xfrm>
            <a:off x="2220867" y="267139"/>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870416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7FC4-DE48-DD44-A767-98D26121C5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7BD33C-DDCE-574A-921C-91717B917694}"/>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4" name="Footer Placeholder 3">
            <a:extLst>
              <a:ext uri="{FF2B5EF4-FFF2-40B4-BE49-F238E27FC236}">
                <a16:creationId xmlns:a16="http://schemas.microsoft.com/office/drawing/2014/main" id="{1C1B2683-96CB-504C-A1A8-CB5FBCE6A2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98C90A-F9BE-0A4C-B057-15C0429DB038}"/>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199338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oogle Shape;6;p1">
            <a:extLst>
              <a:ext uri="{FF2B5EF4-FFF2-40B4-BE49-F238E27FC236}">
                <a16:creationId xmlns:a16="http://schemas.microsoft.com/office/drawing/2014/main" id="{453D3BA6-5733-D041-ADFB-2CEEB4DD04A7}"/>
              </a:ext>
            </a:extLst>
          </p:cNvPr>
          <p:cNvGrpSpPr/>
          <p:nvPr userDrawn="1"/>
        </p:nvGrpSpPr>
        <p:grpSpPr>
          <a:xfrm>
            <a:off x="296218" y="-285997"/>
            <a:ext cx="11599563" cy="7143997"/>
            <a:chOff x="381000" y="-18750"/>
            <a:chExt cx="8382000" cy="5181000"/>
          </a:xfrm>
        </p:grpSpPr>
        <p:cxnSp>
          <p:nvCxnSpPr>
            <p:cNvPr id="6" name="Google Shape;7;p1">
              <a:extLst>
                <a:ext uri="{FF2B5EF4-FFF2-40B4-BE49-F238E27FC236}">
                  <a16:creationId xmlns:a16="http://schemas.microsoft.com/office/drawing/2014/main" id="{8516CB1E-5F39-1544-A551-7DCD132CE29C}"/>
                </a:ext>
              </a:extLst>
            </p:cNvPr>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7" name="Google Shape;8;p1">
              <a:extLst>
                <a:ext uri="{FF2B5EF4-FFF2-40B4-BE49-F238E27FC236}">
                  <a16:creationId xmlns:a16="http://schemas.microsoft.com/office/drawing/2014/main" id="{26AE14E3-3998-254A-93AE-0F695B2E0DDB}"/>
                </a:ext>
              </a:extLst>
            </p:cNvPr>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8" name="Google Shape;9;p1">
              <a:extLst>
                <a:ext uri="{FF2B5EF4-FFF2-40B4-BE49-F238E27FC236}">
                  <a16:creationId xmlns:a16="http://schemas.microsoft.com/office/drawing/2014/main" id="{0B95AE85-B66D-7348-B1A6-EAE6E77C2092}"/>
                </a:ext>
              </a:extLst>
            </p:cNvPr>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9" name="Google Shape;10;p1">
              <a:extLst>
                <a:ext uri="{FF2B5EF4-FFF2-40B4-BE49-F238E27FC236}">
                  <a16:creationId xmlns:a16="http://schemas.microsoft.com/office/drawing/2014/main" id="{B760E89F-2ECD-6546-A026-AAB10361C40A}"/>
                </a:ext>
              </a:extLst>
            </p:cNvPr>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0" name="Google Shape;11;p1">
              <a:extLst>
                <a:ext uri="{FF2B5EF4-FFF2-40B4-BE49-F238E27FC236}">
                  <a16:creationId xmlns:a16="http://schemas.microsoft.com/office/drawing/2014/main" id="{E839CFF0-0BB3-F645-B047-B2D658867D9F}"/>
                </a:ext>
              </a:extLst>
            </p:cNvPr>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2;p1">
              <a:extLst>
                <a:ext uri="{FF2B5EF4-FFF2-40B4-BE49-F238E27FC236}">
                  <a16:creationId xmlns:a16="http://schemas.microsoft.com/office/drawing/2014/main" id="{1664D507-3A47-C64C-BD0D-6754AF9A6566}"/>
                </a:ext>
              </a:extLst>
            </p:cNvPr>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3;p1">
              <a:extLst>
                <a:ext uri="{FF2B5EF4-FFF2-40B4-BE49-F238E27FC236}">
                  <a16:creationId xmlns:a16="http://schemas.microsoft.com/office/drawing/2014/main" id="{740AAC1C-F945-ED46-B4D2-8C4FFE477074}"/>
                </a:ext>
              </a:extLst>
            </p:cNvPr>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4;p1">
              <a:extLst>
                <a:ext uri="{FF2B5EF4-FFF2-40B4-BE49-F238E27FC236}">
                  <a16:creationId xmlns:a16="http://schemas.microsoft.com/office/drawing/2014/main" id="{7688CF43-B6F3-2D41-85F6-7B5C52266141}"/>
                </a:ext>
              </a:extLst>
            </p:cNvPr>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5;p1">
              <a:extLst>
                <a:ext uri="{FF2B5EF4-FFF2-40B4-BE49-F238E27FC236}">
                  <a16:creationId xmlns:a16="http://schemas.microsoft.com/office/drawing/2014/main" id="{B227A548-E7B1-9849-AF3F-522BDE46B499}"/>
                </a:ext>
              </a:extLst>
            </p:cNvPr>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6;p1">
              <a:extLst>
                <a:ext uri="{FF2B5EF4-FFF2-40B4-BE49-F238E27FC236}">
                  <a16:creationId xmlns:a16="http://schemas.microsoft.com/office/drawing/2014/main" id="{C7581DF5-5B8A-C346-83FF-136388D08524}"/>
                </a:ext>
              </a:extLst>
            </p:cNvPr>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7;p1">
              <a:extLst>
                <a:ext uri="{FF2B5EF4-FFF2-40B4-BE49-F238E27FC236}">
                  <a16:creationId xmlns:a16="http://schemas.microsoft.com/office/drawing/2014/main" id="{65E7F16D-1A3E-6244-BF68-3AAF4745F5CA}"/>
                </a:ext>
              </a:extLst>
            </p:cNvPr>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8;p1">
              <a:extLst>
                <a:ext uri="{FF2B5EF4-FFF2-40B4-BE49-F238E27FC236}">
                  <a16:creationId xmlns:a16="http://schemas.microsoft.com/office/drawing/2014/main" id="{C0EF2C0D-A7BC-9B44-BA4E-B04E6B88EB89}"/>
                </a:ext>
              </a:extLst>
            </p:cNvPr>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18" name="Google Shape;19;p1">
              <a:extLst>
                <a:ext uri="{FF2B5EF4-FFF2-40B4-BE49-F238E27FC236}">
                  <a16:creationId xmlns:a16="http://schemas.microsoft.com/office/drawing/2014/main" id="{B7ED0D31-2104-C949-B0A7-9CA9F0E4FCC2}"/>
                </a:ext>
              </a:extLst>
            </p:cNvPr>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19" name="Google Shape;20;p1">
              <a:extLst>
                <a:ext uri="{FF2B5EF4-FFF2-40B4-BE49-F238E27FC236}">
                  <a16:creationId xmlns:a16="http://schemas.microsoft.com/office/drawing/2014/main" id="{A55C380A-1ECF-7C40-993A-81BF517D9A7A}"/>
                </a:ext>
              </a:extLst>
            </p:cNvPr>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0" name="Google Shape;21;p1">
              <a:extLst>
                <a:ext uri="{FF2B5EF4-FFF2-40B4-BE49-F238E27FC236}">
                  <a16:creationId xmlns:a16="http://schemas.microsoft.com/office/drawing/2014/main" id="{82541861-5F19-A142-B276-51C46CB0BB36}"/>
                </a:ext>
              </a:extLst>
            </p:cNvPr>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1" name="Google Shape;22;p1">
              <a:extLst>
                <a:ext uri="{FF2B5EF4-FFF2-40B4-BE49-F238E27FC236}">
                  <a16:creationId xmlns:a16="http://schemas.microsoft.com/office/drawing/2014/main" id="{E4576339-E7EF-BF4F-9AEC-97BF2AF72930}"/>
                </a:ext>
              </a:extLst>
            </p:cNvPr>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2" name="Google Shape;23;p1">
              <a:extLst>
                <a:ext uri="{FF2B5EF4-FFF2-40B4-BE49-F238E27FC236}">
                  <a16:creationId xmlns:a16="http://schemas.microsoft.com/office/drawing/2014/main" id="{88468110-F3D1-254C-93BF-79A21C531A4E}"/>
                </a:ext>
              </a:extLst>
            </p:cNvPr>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3" name="Google Shape;24;p1">
              <a:extLst>
                <a:ext uri="{FF2B5EF4-FFF2-40B4-BE49-F238E27FC236}">
                  <a16:creationId xmlns:a16="http://schemas.microsoft.com/office/drawing/2014/main" id="{5772E009-5C78-E747-8B3D-87854385E810}"/>
                </a:ext>
              </a:extLst>
            </p:cNvPr>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4" name="Google Shape;25;p1">
              <a:extLst>
                <a:ext uri="{FF2B5EF4-FFF2-40B4-BE49-F238E27FC236}">
                  <a16:creationId xmlns:a16="http://schemas.microsoft.com/office/drawing/2014/main" id="{ADAC28A5-C13C-C844-BE83-EB4437C41394}"/>
                </a:ext>
              </a:extLst>
            </p:cNvPr>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5" name="Google Shape;26;p1">
              <a:extLst>
                <a:ext uri="{FF2B5EF4-FFF2-40B4-BE49-F238E27FC236}">
                  <a16:creationId xmlns:a16="http://schemas.microsoft.com/office/drawing/2014/main" id="{3F435250-F5F6-4E40-9005-33501FA9B987}"/>
                </a:ext>
              </a:extLst>
            </p:cNvPr>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27;p1">
              <a:extLst>
                <a:ext uri="{FF2B5EF4-FFF2-40B4-BE49-F238E27FC236}">
                  <a16:creationId xmlns:a16="http://schemas.microsoft.com/office/drawing/2014/main" id="{DF76D6C9-FD52-4243-8682-AF853A5CE069}"/>
                </a:ext>
              </a:extLst>
            </p:cNvPr>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8;p1">
              <a:extLst>
                <a:ext uri="{FF2B5EF4-FFF2-40B4-BE49-F238E27FC236}">
                  <a16:creationId xmlns:a16="http://schemas.microsoft.com/office/drawing/2014/main" id="{4E51AC91-4801-4C43-A192-79BB7361554D}"/>
                </a:ext>
              </a:extLst>
            </p:cNvPr>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9;p1">
              <a:extLst>
                <a:ext uri="{FF2B5EF4-FFF2-40B4-BE49-F238E27FC236}">
                  <a16:creationId xmlns:a16="http://schemas.microsoft.com/office/drawing/2014/main" id="{97B393DF-1012-9A44-91E8-261C4ADCABD0}"/>
                </a:ext>
              </a:extLst>
            </p:cNvPr>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Tree>
    <p:extLst>
      <p:ext uri="{BB962C8B-B14F-4D97-AF65-F5344CB8AC3E}">
        <p14:creationId xmlns:p14="http://schemas.microsoft.com/office/powerpoint/2010/main" val="681691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283F-F91C-A54E-A699-6B405AE0CD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87CB57-CD11-9449-82F2-51126332F30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873B0B-2BFB-704A-9BA0-E73E030755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D6B5F5-E42B-DA46-8FDC-29CF5A038EC1}"/>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6" name="Footer Placeholder 5">
            <a:extLst>
              <a:ext uri="{FF2B5EF4-FFF2-40B4-BE49-F238E27FC236}">
                <a16:creationId xmlns:a16="http://schemas.microsoft.com/office/drawing/2014/main" id="{3AD7F2A0-A0DE-134D-A08E-2A5019CC5F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9C347E-43B1-1F44-88C2-0BAD57587180}"/>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835140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7ABD-33DB-F444-83DB-1DAAD860B9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96DFC2-029F-354C-B9DA-71384A1CB5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97B8B-8DD8-154F-98EB-9E17E5EC0E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AFE705-8E28-B94D-B069-A016467046E9}"/>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6" name="Footer Placeholder 5">
            <a:extLst>
              <a:ext uri="{FF2B5EF4-FFF2-40B4-BE49-F238E27FC236}">
                <a16:creationId xmlns:a16="http://schemas.microsoft.com/office/drawing/2014/main" id="{9793D53B-18C0-F247-B462-A4EE351A56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6FCEDC-9105-6146-82D8-9F4C849D1AD5}"/>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2815679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A470-9991-0B4F-BF68-82CBFC1317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A683F-8AFB-CF4A-B459-453BE6E995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CEA56-A888-6D48-82CB-B4F5F28B2846}"/>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5" name="Footer Placeholder 4">
            <a:extLst>
              <a:ext uri="{FF2B5EF4-FFF2-40B4-BE49-F238E27FC236}">
                <a16:creationId xmlns:a16="http://schemas.microsoft.com/office/drawing/2014/main" id="{0B5DDA46-8C4D-4C43-B193-1461CB5B43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5FC05-434E-D443-88E3-DF68A4C7B094}"/>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2588746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EC1F35-044E-BE47-A331-187F6B141D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B854E1-C05A-4D48-A59C-2230AEB317F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0C5E9-D3DF-C248-93EB-B7563E5B6E13}"/>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5" name="Footer Placeholder 4">
            <a:extLst>
              <a:ext uri="{FF2B5EF4-FFF2-40B4-BE49-F238E27FC236}">
                <a16:creationId xmlns:a16="http://schemas.microsoft.com/office/drawing/2014/main" id="{C17EFE42-145B-2F41-AEB1-D8F619A934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2503F5-394E-D845-BFA0-B54A8112B648}"/>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529254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4CC6-50B1-6348-AB32-A294C9190B4B}"/>
              </a:ext>
            </a:extLst>
          </p:cNvPr>
          <p:cNvSpPr>
            <a:spLocks noGrp="1"/>
          </p:cNvSpPr>
          <p:nvPr>
            <p:ph type="title"/>
          </p:nvPr>
        </p:nvSpPr>
        <p:spPr>
          <a:xfrm>
            <a:off x="0" y="1851055"/>
            <a:ext cx="4981303" cy="1255728"/>
          </a:xfrm>
          <a:solidFill>
            <a:srgbClr val="EEB111"/>
          </a:solidFill>
        </p:spPr>
        <p:txBody>
          <a:bodyPr wrap="square" lIns="365760" tIns="182880" rIns="274320" bIns="182880">
            <a:noAutofit/>
          </a:bodyPr>
          <a:lstStyle>
            <a:lvl1pPr>
              <a:defRPr sz="3200">
                <a:solidFill>
                  <a:srgbClr val="001547"/>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A3785BE-6C45-A34D-8D56-BF08A91C4281}"/>
              </a:ext>
            </a:extLst>
          </p:cNvPr>
          <p:cNvSpPr>
            <a:spLocks noGrp="1"/>
          </p:cNvSpPr>
          <p:nvPr>
            <p:ph type="sldNum" sz="quarter" idx="10"/>
          </p:nvPr>
        </p:nvSpPr>
        <p:spPr/>
        <p:txBody>
          <a:bodyPr/>
          <a:lstStyle/>
          <a:p>
            <a:fld id="{A01475F6-15BF-E945-87A6-683076D41687}" type="slidenum">
              <a:rPr lang="en-US" smtClean="0"/>
              <a:pPr/>
              <a:t>‹#›</a:t>
            </a:fld>
            <a:endParaRPr lang="en-US"/>
          </a:p>
        </p:txBody>
      </p:sp>
      <p:sp>
        <p:nvSpPr>
          <p:cNvPr id="5" name="Text Placeholder 4">
            <a:extLst>
              <a:ext uri="{FF2B5EF4-FFF2-40B4-BE49-F238E27FC236}">
                <a16:creationId xmlns:a16="http://schemas.microsoft.com/office/drawing/2014/main" id="{FA6A0AC8-BBBA-8347-8494-64A518BE497F}"/>
              </a:ext>
            </a:extLst>
          </p:cNvPr>
          <p:cNvSpPr>
            <a:spLocks noGrp="1"/>
          </p:cNvSpPr>
          <p:nvPr>
            <p:ph type="body" sz="quarter" idx="11"/>
          </p:nvPr>
        </p:nvSpPr>
        <p:spPr>
          <a:xfrm>
            <a:off x="4828212" y="2366554"/>
            <a:ext cx="7363788" cy="3294100"/>
          </a:xfrm>
          <a:solidFill>
            <a:srgbClr val="001547"/>
          </a:solidFill>
        </p:spPr>
        <p:txBody>
          <a:bodyPr wrap="square" lIns="274320" tIns="274320" rIns="274320" bIns="274320">
            <a:noAutofit/>
          </a:bodyPr>
          <a:lstStyle>
            <a:lvl1pPr marL="342900" indent="-342900">
              <a:lnSpc>
                <a:spcPct val="100000"/>
              </a:lnSpc>
              <a:buClr>
                <a:schemeClr val="bg1"/>
              </a:buClr>
              <a:buFont typeface="Arial" panose="020B0604020202020204" pitchFamily="34" charset="0"/>
              <a:buChar char="•"/>
              <a:defRPr sz="2200">
                <a:solidFill>
                  <a:srgbClr val="EEB111"/>
                </a:solidFill>
              </a:defRPr>
            </a:lvl1pPr>
            <a:lvl2pPr marL="800100" indent="-342900">
              <a:lnSpc>
                <a:spcPct val="100000"/>
              </a:lnSpc>
              <a:buClr>
                <a:schemeClr val="bg1"/>
              </a:buClr>
              <a:buFont typeface="Arial" panose="020B0604020202020204" pitchFamily="34" charset="0"/>
              <a:buChar char="•"/>
              <a:defRPr sz="2000">
                <a:solidFill>
                  <a:srgbClr val="EEB111"/>
                </a:solidFill>
              </a:defRPr>
            </a:lvl2pPr>
            <a:lvl3pPr marL="1200150" indent="-285750">
              <a:lnSpc>
                <a:spcPct val="100000"/>
              </a:lnSpc>
              <a:buClr>
                <a:schemeClr val="bg1"/>
              </a:buClr>
              <a:buFont typeface="Arial" panose="020B0604020202020204" pitchFamily="34" charset="0"/>
              <a:buChar char="•"/>
              <a:defRPr sz="1800">
                <a:solidFill>
                  <a:srgbClr val="EEB111"/>
                </a:solidFill>
              </a:defRPr>
            </a:lvl3pPr>
            <a:lvl4pPr>
              <a:lnSpc>
                <a:spcPct val="100000"/>
              </a:lnSpc>
              <a:buClr>
                <a:schemeClr val="bg1"/>
              </a:buClr>
              <a:defRPr sz="1400">
                <a:solidFill>
                  <a:srgbClr val="EEB111"/>
                </a:solidFill>
              </a:defRPr>
            </a:lvl4pPr>
            <a:lvl5pPr>
              <a:lnSpc>
                <a:spcPct val="100000"/>
              </a:lnSpc>
              <a:buClr>
                <a:schemeClr val="bg1"/>
              </a:buClr>
              <a:defRPr sz="1400">
                <a:solidFill>
                  <a:srgbClr val="EEB111"/>
                </a:solidFill>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0C0E14BB-399F-43D2-848B-D131D4481CC0}"/>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4F97AF82-63F5-4B58-B5D6-9175AFFF9C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59753" y="258563"/>
            <a:ext cx="2057400" cy="274320"/>
          </a:xfrm>
          <a:prstGeom prst="rect">
            <a:avLst/>
          </a:prstGeom>
        </p:spPr>
      </p:pic>
      <p:grpSp>
        <p:nvGrpSpPr>
          <p:cNvPr id="10" name="Group 9">
            <a:extLst>
              <a:ext uri="{FF2B5EF4-FFF2-40B4-BE49-F238E27FC236}">
                <a16:creationId xmlns:a16="http://schemas.microsoft.com/office/drawing/2014/main" id="{6878ED22-5C41-4DD8-91DC-7D5628260025}"/>
              </a:ext>
            </a:extLst>
          </p:cNvPr>
          <p:cNvGrpSpPr/>
          <p:nvPr userDrawn="1"/>
        </p:nvGrpSpPr>
        <p:grpSpPr>
          <a:xfrm>
            <a:off x="967177" y="151069"/>
            <a:ext cx="1235425" cy="591488"/>
            <a:chOff x="1518720" y="1859276"/>
            <a:chExt cx="3326873" cy="1557354"/>
          </a:xfrm>
        </p:grpSpPr>
        <p:grpSp>
          <p:nvGrpSpPr>
            <p:cNvPr id="11" name="Graphic 6">
              <a:extLst>
                <a:ext uri="{FF2B5EF4-FFF2-40B4-BE49-F238E27FC236}">
                  <a16:creationId xmlns:a16="http://schemas.microsoft.com/office/drawing/2014/main" id="{70672067-D7AA-421E-8C82-6B0F81ABD43E}"/>
                </a:ext>
              </a:extLst>
            </p:cNvPr>
            <p:cNvGrpSpPr/>
            <p:nvPr/>
          </p:nvGrpSpPr>
          <p:grpSpPr>
            <a:xfrm>
              <a:off x="1518720" y="1859276"/>
              <a:ext cx="3326873" cy="1557354"/>
              <a:chOff x="1518720" y="1859276"/>
              <a:chExt cx="3326873" cy="1557354"/>
            </a:xfrm>
          </p:grpSpPr>
          <p:sp>
            <p:nvSpPr>
              <p:cNvPr id="109" name="Freeform: Shape 108">
                <a:extLst>
                  <a:ext uri="{FF2B5EF4-FFF2-40B4-BE49-F238E27FC236}">
                    <a16:creationId xmlns:a16="http://schemas.microsoft.com/office/drawing/2014/main" id="{4613681F-C59F-4F95-B21B-2DDDD3CF4FCF}"/>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297650C6-A1C0-4037-9BB3-B5ADD648608B}"/>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3FEB36E-7D51-42A4-AF09-716172ECB757}"/>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6621B96-15B8-4326-858D-6682CB1BD4FF}"/>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DBD4421-0B79-49DE-87A0-338D6530E025}"/>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18AD706D-88A8-4248-8270-949BD5D9F7B2}"/>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4338D21-32AF-4296-ADB9-32E89FA49E7E}"/>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4" name="Graphic 6">
              <a:extLst>
                <a:ext uri="{FF2B5EF4-FFF2-40B4-BE49-F238E27FC236}">
                  <a16:creationId xmlns:a16="http://schemas.microsoft.com/office/drawing/2014/main" id="{4A32826F-1C93-47B1-BD74-BFC79526B76E}"/>
                </a:ext>
              </a:extLst>
            </p:cNvPr>
            <p:cNvGrpSpPr/>
            <p:nvPr/>
          </p:nvGrpSpPr>
          <p:grpSpPr>
            <a:xfrm>
              <a:off x="2520788" y="2853687"/>
              <a:ext cx="849132" cy="97513"/>
              <a:chOff x="2520788" y="2853687"/>
              <a:chExt cx="849132" cy="97513"/>
            </a:xfrm>
            <a:solidFill>
              <a:srgbClr val="FFFFFF"/>
            </a:solidFill>
          </p:grpSpPr>
          <p:sp>
            <p:nvSpPr>
              <p:cNvPr id="99" name="Freeform: Shape 98">
                <a:extLst>
                  <a:ext uri="{FF2B5EF4-FFF2-40B4-BE49-F238E27FC236}">
                    <a16:creationId xmlns:a16="http://schemas.microsoft.com/office/drawing/2014/main" id="{4F06A214-42CE-45E6-8DFC-2C9918B9EBF4}"/>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B1C1F15D-3F58-417E-8B6F-445B06608695}"/>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C72B746-AF23-4AF2-A32F-8E6C188DDBD5}"/>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3AB6C60-4D14-4F63-A6D8-B535B1C7BE40}"/>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5B6DA3D-BD09-4D3F-A204-B1789482236A}"/>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7A241FC-3F56-4EEF-94AD-0F5432BF2C43}"/>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AE2F45B-76B4-454A-AAE6-C04CFCAF7816}"/>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AE9D7F3-CB32-4C4F-9966-8B1B862453F1}"/>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054DD3C-F888-41BE-91C3-6930407604C7}"/>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10F8E8E8-4556-419B-9DFF-FE4DBFB9B4E8}"/>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AEB10E48-F9CF-4813-AF85-0292270FF520}"/>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16" name="Graphic 6">
              <a:extLst>
                <a:ext uri="{FF2B5EF4-FFF2-40B4-BE49-F238E27FC236}">
                  <a16:creationId xmlns:a16="http://schemas.microsoft.com/office/drawing/2014/main" id="{C6FBB104-587E-4E7C-BA87-2C8606858C1F}"/>
                </a:ext>
              </a:extLst>
            </p:cNvPr>
            <p:cNvGrpSpPr/>
            <p:nvPr/>
          </p:nvGrpSpPr>
          <p:grpSpPr>
            <a:xfrm>
              <a:off x="3634705" y="2853687"/>
              <a:ext cx="579784" cy="80618"/>
              <a:chOff x="3634705" y="2853687"/>
              <a:chExt cx="579784" cy="80618"/>
            </a:xfrm>
            <a:solidFill>
              <a:srgbClr val="FFFFFF"/>
            </a:solidFill>
          </p:grpSpPr>
          <p:sp>
            <p:nvSpPr>
              <p:cNvPr id="91" name="Freeform: Shape 90">
                <a:extLst>
                  <a:ext uri="{FF2B5EF4-FFF2-40B4-BE49-F238E27FC236}">
                    <a16:creationId xmlns:a16="http://schemas.microsoft.com/office/drawing/2014/main" id="{4D842169-3ED7-497D-AB5F-EC3A614B5704}"/>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FC8329D-ED4E-4ED3-9DCE-14ECD32AAA27}"/>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06BFF81-47E3-4044-B8C2-20E93BF81E66}"/>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94E0323-AF77-4C5E-9860-4EBFA4CED8BF}"/>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8DEAAF0-8B8B-48BF-A02B-D975407EE23E}"/>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B4B026B-0F07-4B9A-99F6-1E63593819FF}"/>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6B37E95-6127-40D4-8B8B-CD852B946B73}"/>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8963C67-1FA6-4374-A683-001B9F66A840}"/>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4A84B63E-CC8B-4F0A-8932-8651E944AC47}"/>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24F4704-85E4-4886-8C6C-FE3B9E5E746B}"/>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01FD488-D7B4-43B1-8D18-20C4BC7E9047}"/>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0" name="Graphic 6">
              <a:extLst>
                <a:ext uri="{FF2B5EF4-FFF2-40B4-BE49-F238E27FC236}">
                  <a16:creationId xmlns:a16="http://schemas.microsoft.com/office/drawing/2014/main" id="{4D8309C0-8DCC-4CA0-BD05-4D9E0CA88F32}"/>
                </a:ext>
              </a:extLst>
            </p:cNvPr>
            <p:cNvGrpSpPr/>
            <p:nvPr/>
          </p:nvGrpSpPr>
          <p:grpSpPr>
            <a:xfrm>
              <a:off x="4358294" y="2860545"/>
              <a:ext cx="116413" cy="90655"/>
              <a:chOff x="4358294" y="2860545"/>
              <a:chExt cx="116413" cy="90655"/>
            </a:xfrm>
            <a:solidFill>
              <a:srgbClr val="FFFFFF"/>
            </a:solidFill>
          </p:grpSpPr>
          <p:sp>
            <p:nvSpPr>
              <p:cNvPr id="89" name="Freeform: Shape 88">
                <a:extLst>
                  <a:ext uri="{FF2B5EF4-FFF2-40B4-BE49-F238E27FC236}">
                    <a16:creationId xmlns:a16="http://schemas.microsoft.com/office/drawing/2014/main" id="{6EF2E496-136D-4A7F-A196-358BA675F266}"/>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49EE23A-0669-4E7F-8EA0-19314A40FC03}"/>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E0CDCABA-FED8-42BE-8233-96B1AFFA2AA9}"/>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04738FE-5FC0-4A8A-97B3-05EA4B5C2AEF}"/>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ABEDE66-4A78-419C-BE43-0C547F35BDAB}"/>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5E8329F-06FE-4862-9E76-B35DFF60648F}"/>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5" name="Graphic 6">
              <a:extLst>
                <a:ext uri="{FF2B5EF4-FFF2-40B4-BE49-F238E27FC236}">
                  <a16:creationId xmlns:a16="http://schemas.microsoft.com/office/drawing/2014/main" id="{59A6D73C-D37E-4997-BB2C-A25E2B2B0291}"/>
                </a:ext>
              </a:extLst>
            </p:cNvPr>
            <p:cNvGrpSpPr/>
            <p:nvPr/>
          </p:nvGrpSpPr>
          <p:grpSpPr>
            <a:xfrm>
              <a:off x="1956982" y="2138168"/>
              <a:ext cx="2095440" cy="635508"/>
              <a:chOff x="1956982" y="2138168"/>
              <a:chExt cx="2095440" cy="635508"/>
            </a:xfrm>
          </p:grpSpPr>
          <p:sp>
            <p:nvSpPr>
              <p:cNvPr id="26" name="Freeform: Shape 25">
                <a:extLst>
                  <a:ext uri="{FF2B5EF4-FFF2-40B4-BE49-F238E27FC236}">
                    <a16:creationId xmlns:a16="http://schemas.microsoft.com/office/drawing/2014/main" id="{425181E6-CBCB-4ED8-AE04-F5C64BAC5D5C}"/>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9F302B7-7C1B-4E92-9513-05EAC74D0F9C}"/>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2613330-5179-41E1-9C0E-6DCF9AA85AE6}"/>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BF06FA1-7C0B-4013-8335-4125AEDAD05E}"/>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729ED7A-B8B9-4FF3-B5DD-21497CFB1C79}"/>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ECEB712-FC23-4AB9-B586-570F87A2D0E2}"/>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AA78C5-9A5A-4DA0-9A2B-A2912ED48886}"/>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D1F68D0-883F-4713-9D96-3CB1F3DFAAD6}"/>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2ADEE9E-4946-402C-910E-47A355E0E052}"/>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ABCA7B3-5919-4081-9E1A-4C19598EAEE8}"/>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8B324FC-4B6C-4387-9CD7-BC733FBA74EC}"/>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3D34143-5697-41D7-A043-8DAE7FBCD33C}"/>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DC0D1EA-4DB9-4612-A212-FB4AEA927F1C}"/>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0CF4673-9354-41A4-8F56-06737253F125}"/>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0EDBFBA-BC48-41EF-98C0-3B73E8652A48}"/>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8BF939F-7127-4DC8-A007-5D6EECDAADCA}"/>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C7BB398-277E-4047-A03A-7CDAA09F8B9D}"/>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409083F-1BA2-4CA0-87C6-9225AF22588D}"/>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FD6C30A-F8BE-4253-BE68-9585AD63AA23}"/>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67C184-1245-45D5-A1C5-6986F764E536}"/>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3894E47-6B73-4799-8F69-73B84A482959}"/>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A0682A3-1CA2-4E9E-A0C9-539CA87E66AC}"/>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CDE8C54-F740-4187-A071-E3DEB3B5F532}"/>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F761874-1E00-4D38-B58F-2E33875E8B49}"/>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9B1B7C9-6F3F-441E-98C0-896CC23D854B}"/>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15F47D7-5650-4477-822C-DA1BF6339C2A}"/>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489C1BD-D92E-4ED9-BE58-CB8CDFA81545}"/>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77543AB-8EF0-4C3F-92D2-3A5C5D3A165D}"/>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504CDFA-B63E-4C30-AE89-FF2D6C40BFF1}"/>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6FDC075-DE62-4609-A14E-2CDC29D5A7C1}"/>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C420765-BA6C-40C3-94E9-5F93AB511590}"/>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62E6E75-953E-4AD1-A05B-F86721F6F674}"/>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7866280-62C3-433D-8007-BF620335E922}"/>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48F7054-7DF5-43B5-9BB8-BB7504787D71}"/>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152C7E9-130A-425C-A640-57EF0DAA9CB7}"/>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840111E-9BA9-44FD-B90E-90E7C23CBA6C}"/>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A1D067F-595C-455D-930D-043F3C7A648A}"/>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271187-B6CC-468A-BC76-582449A07C47}"/>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E2B1F23-0FCD-4A18-A76D-146D2E453FBD}"/>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34940A3-3AE5-41C9-BFF0-35DEA4E3EBCF}"/>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D698327-088B-48D0-9590-B125A1067147}"/>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F5823F1-401B-4A03-9D23-110767345C90}"/>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23818B5-7529-4CE9-922E-5EAF7E37FC9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EDCF395-E796-4A9F-87F7-0096C4BBC703}"/>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599E120-F550-46AA-B07E-DEDC60E79CF8}"/>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52EE423-701A-448F-BBBB-686F3CB28432}"/>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3403641-0093-47C3-B1A3-95B39F18EB5F}"/>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EA89282-F55A-4432-B24E-076B6972A803}"/>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AEB93AA-6113-4677-9881-158C3069A994}"/>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5F87B8A-3BDB-4639-9AE6-04579510D9E5}"/>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1A903A-2873-495D-A0BC-9F817A122630}"/>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F3C75ECB-A883-4ED6-B8F9-DC17CDA71F2F}"/>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6A469039-9859-46CB-8AF1-DFF2547FD198}"/>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A03E9F2-DB25-4EA0-90EB-A096B960E7B9}"/>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7AEF771D-765E-44D9-845B-47E71E0F950D}"/>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7401BD75-1313-4EF4-B934-B922C53B351E}"/>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ACF596F-CC47-4BC3-AC03-E526AC62C562}"/>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32BB524-7C4C-4BFF-B76D-CE454D91C658}"/>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83BB2BC-46C2-4A58-9912-12E1CD9BABCD}"/>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E036D18-75AC-4AC0-8A42-41195E8534F4}"/>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8F9FC21-1630-445C-A311-73F710773074}"/>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5A349DE-02C3-444E-9674-5203F61E413E}"/>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7E1BD19-D780-454C-B71C-B861927BB71E}"/>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pic>
        <p:nvPicPr>
          <p:cNvPr id="114" name="Picture 113" descr="Graphical user interface, text&#10;&#10;Description automatically generated">
            <a:extLst>
              <a:ext uri="{FF2B5EF4-FFF2-40B4-BE49-F238E27FC236}">
                <a16:creationId xmlns:a16="http://schemas.microsoft.com/office/drawing/2014/main" id="{B00C9A17-29D4-467D-B4ED-0B114CD8AFB6}"/>
              </a:ext>
            </a:extLst>
          </p:cNvPr>
          <p:cNvPicPr>
            <a:picLocks noChangeAspect="1"/>
          </p:cNvPicPr>
          <p:nvPr userDrawn="1"/>
        </p:nvPicPr>
        <p:blipFill>
          <a:blip r:embed="rId4"/>
          <a:stretch>
            <a:fillRect/>
          </a:stretch>
        </p:blipFill>
        <p:spPr>
          <a:xfrm>
            <a:off x="8545483" y="147005"/>
            <a:ext cx="1956262" cy="587415"/>
          </a:xfrm>
          <a:prstGeom prst="rect">
            <a:avLst/>
          </a:prstGeom>
        </p:spPr>
      </p:pic>
    </p:spTree>
    <p:extLst>
      <p:ext uri="{BB962C8B-B14F-4D97-AF65-F5344CB8AC3E}">
        <p14:creationId xmlns:p14="http://schemas.microsoft.com/office/powerpoint/2010/main" val="4122276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all Out - Yellow Text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6C76B-3326-8E44-81B8-402F868243BF}"/>
              </a:ext>
            </a:extLst>
          </p:cNvPr>
          <p:cNvSpPr/>
          <p:nvPr userDrawn="1"/>
        </p:nvSpPr>
        <p:spPr>
          <a:xfrm>
            <a:off x="0" y="0"/>
            <a:ext cx="12192000" cy="6245817"/>
          </a:xfrm>
          <a:prstGeom prst="rect">
            <a:avLst/>
          </a:prstGeom>
          <a:solidFill>
            <a:srgbClr val="0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4A4CC6-50B1-6348-AB32-A294C9190B4B}"/>
              </a:ext>
            </a:extLst>
          </p:cNvPr>
          <p:cNvSpPr>
            <a:spLocks noGrp="1"/>
          </p:cNvSpPr>
          <p:nvPr>
            <p:ph type="title"/>
          </p:nvPr>
        </p:nvSpPr>
        <p:spPr>
          <a:xfrm>
            <a:off x="381000" y="342900"/>
            <a:ext cx="10398512" cy="492443"/>
          </a:xfrm>
        </p:spPr>
        <p:txBody>
          <a:bodyPr/>
          <a:lstStyle>
            <a:lvl1pPr>
              <a:lnSpc>
                <a:spcPct val="100000"/>
              </a:lnSpc>
              <a:spcBef>
                <a:spcPts val="0"/>
              </a:spcBef>
              <a:spcAft>
                <a:spcPts val="1200"/>
              </a:spcAft>
              <a:defRPr sz="3200">
                <a:solidFill>
                  <a:srgbClr val="EEB11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A3785BE-6C45-A34D-8D56-BF08A91C4281}"/>
              </a:ext>
            </a:extLst>
          </p:cNvPr>
          <p:cNvSpPr>
            <a:spLocks noGrp="1"/>
          </p:cNvSpPr>
          <p:nvPr>
            <p:ph type="sldNum" sz="quarter" idx="10"/>
          </p:nvPr>
        </p:nvSpPr>
        <p:spPr/>
        <p:txBody>
          <a:bodyPr/>
          <a:lstStyle/>
          <a:p>
            <a:fld id="{A01475F6-15BF-E945-87A6-683076D41687}" type="slidenum">
              <a:rPr lang="en-US" smtClean="0"/>
              <a:pPr/>
              <a:t>‹#›</a:t>
            </a:fld>
            <a:endParaRPr lang="en-US"/>
          </a:p>
        </p:txBody>
      </p:sp>
      <p:sp>
        <p:nvSpPr>
          <p:cNvPr id="5" name="Rectangle 4">
            <a:extLst>
              <a:ext uri="{FF2B5EF4-FFF2-40B4-BE49-F238E27FC236}">
                <a16:creationId xmlns:a16="http://schemas.microsoft.com/office/drawing/2014/main" id="{3A81E7D1-06EB-4F2A-BCF8-8628ACB44A98}"/>
              </a:ext>
            </a:extLst>
          </p:cNvPr>
          <p:cNvSpPr/>
          <p:nvPr userDrawn="1"/>
        </p:nvSpPr>
        <p:spPr>
          <a:xfrm>
            <a:off x="0" y="6230454"/>
            <a:ext cx="12192000" cy="627546"/>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10;&#10;Description automatically generated">
            <a:extLst>
              <a:ext uri="{FF2B5EF4-FFF2-40B4-BE49-F238E27FC236}">
                <a16:creationId xmlns:a16="http://schemas.microsoft.com/office/drawing/2014/main" id="{FEA04036-09DC-44A5-B2E1-3F8149DA6B2E}"/>
              </a:ext>
            </a:extLst>
          </p:cNvPr>
          <p:cNvPicPr>
            <a:picLocks noChangeAspect="1"/>
          </p:cNvPicPr>
          <p:nvPr userDrawn="1"/>
        </p:nvPicPr>
        <p:blipFill>
          <a:blip r:embed="rId2"/>
          <a:stretch>
            <a:fillRect/>
          </a:stretch>
        </p:blipFill>
        <p:spPr>
          <a:xfrm>
            <a:off x="838200" y="6294392"/>
            <a:ext cx="1593699" cy="478547"/>
          </a:xfrm>
          <a:prstGeom prst="rect">
            <a:avLst/>
          </a:prstGeom>
        </p:spPr>
      </p:pic>
    </p:spTree>
    <p:extLst>
      <p:ext uri="{BB962C8B-B14F-4D97-AF65-F5344CB8AC3E}">
        <p14:creationId xmlns:p14="http://schemas.microsoft.com/office/powerpoint/2010/main" val="42658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862D-2105-4F5C-902A-E4731D952454}"/>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4FDE684-7FD3-4E21-91FC-632F76D3C355}"/>
              </a:ext>
            </a:extLst>
          </p:cNvPr>
          <p:cNvSpPr/>
          <p:nvPr userDrawn="1"/>
        </p:nvSpPr>
        <p:spPr>
          <a:xfrm>
            <a:off x="0" y="6230454"/>
            <a:ext cx="12192000" cy="627546"/>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10;&#10;Description automatically generated">
            <a:extLst>
              <a:ext uri="{FF2B5EF4-FFF2-40B4-BE49-F238E27FC236}">
                <a16:creationId xmlns:a16="http://schemas.microsoft.com/office/drawing/2014/main" id="{61CC96A0-A3D7-49F5-9434-CBA7380946A8}"/>
              </a:ext>
            </a:extLst>
          </p:cNvPr>
          <p:cNvPicPr>
            <a:picLocks noChangeAspect="1"/>
          </p:cNvPicPr>
          <p:nvPr userDrawn="1"/>
        </p:nvPicPr>
        <p:blipFill>
          <a:blip r:embed="rId2"/>
          <a:stretch>
            <a:fillRect/>
          </a:stretch>
        </p:blipFill>
        <p:spPr>
          <a:xfrm>
            <a:off x="838200" y="6294392"/>
            <a:ext cx="1593699" cy="478547"/>
          </a:xfrm>
          <a:prstGeom prst="rect">
            <a:avLst/>
          </a:prstGeom>
        </p:spPr>
      </p:pic>
    </p:spTree>
    <p:extLst>
      <p:ext uri="{BB962C8B-B14F-4D97-AF65-F5344CB8AC3E}">
        <p14:creationId xmlns:p14="http://schemas.microsoft.com/office/powerpoint/2010/main" val="193845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160528-55A3-C84B-8A9E-F15164DB6088}"/>
              </a:ext>
            </a:extLst>
          </p:cNvPr>
          <p:cNvCxnSpPr/>
          <p:nvPr userDrawn="1"/>
        </p:nvCxnSpPr>
        <p:spPr>
          <a:xfrm>
            <a:off x="1524000" y="2057400"/>
            <a:ext cx="9144000" cy="0"/>
          </a:xfrm>
          <a:prstGeom prst="line">
            <a:avLst/>
          </a:prstGeom>
          <a:ln w="25400">
            <a:solidFill>
              <a:srgbClr val="00164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65CB997-8201-42A0-AAF0-63E7D924E03F}"/>
              </a:ext>
            </a:extLst>
          </p:cNvPr>
          <p:cNvGrpSpPr/>
          <p:nvPr userDrawn="1"/>
        </p:nvGrpSpPr>
        <p:grpSpPr>
          <a:xfrm>
            <a:off x="967177" y="151069"/>
            <a:ext cx="1235425" cy="591488"/>
            <a:chOff x="1518720" y="1859276"/>
            <a:chExt cx="3326873" cy="1557354"/>
          </a:xfrm>
        </p:grpSpPr>
        <p:grpSp>
          <p:nvGrpSpPr>
            <p:cNvPr id="14" name="Graphic 6">
              <a:extLst>
                <a:ext uri="{FF2B5EF4-FFF2-40B4-BE49-F238E27FC236}">
                  <a16:creationId xmlns:a16="http://schemas.microsoft.com/office/drawing/2014/main" id="{9BC1BCFC-866B-43DE-8755-F39310F2B63F}"/>
                </a:ext>
              </a:extLst>
            </p:cNvPr>
            <p:cNvGrpSpPr/>
            <p:nvPr/>
          </p:nvGrpSpPr>
          <p:grpSpPr>
            <a:xfrm>
              <a:off x="1518720" y="1859276"/>
              <a:ext cx="3326873" cy="1557354"/>
              <a:chOff x="1518720" y="1859276"/>
              <a:chExt cx="3326873" cy="1557354"/>
            </a:xfrm>
          </p:grpSpPr>
          <p:sp>
            <p:nvSpPr>
              <p:cNvPr id="112" name="Freeform: Shape 111">
                <a:extLst>
                  <a:ext uri="{FF2B5EF4-FFF2-40B4-BE49-F238E27FC236}">
                    <a16:creationId xmlns:a16="http://schemas.microsoft.com/office/drawing/2014/main" id="{D303A875-E72D-418A-94D7-BFD126DD2025}"/>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E8B6AF7-BE53-4518-B4C2-E6351E29D407}"/>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EB777B6-9EB9-48F3-A379-E34A0C3B5C6E}"/>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1394BD6-D577-46E2-BE21-7ACF5134BFD1}"/>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A4C8B13-9428-4DE7-A822-2AB648076C97}"/>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EB93FD37-57EA-4B9D-B3E3-FCD23ACB780A}"/>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BE1206B-175C-479C-B9B0-67BB2F3980EB}"/>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7" name="Graphic 6">
              <a:extLst>
                <a:ext uri="{FF2B5EF4-FFF2-40B4-BE49-F238E27FC236}">
                  <a16:creationId xmlns:a16="http://schemas.microsoft.com/office/drawing/2014/main" id="{DCFB9C07-8375-47B6-9E58-B7575369EFC0}"/>
                </a:ext>
              </a:extLst>
            </p:cNvPr>
            <p:cNvGrpSpPr/>
            <p:nvPr/>
          </p:nvGrpSpPr>
          <p:grpSpPr>
            <a:xfrm>
              <a:off x="2520788" y="2853687"/>
              <a:ext cx="849132" cy="97513"/>
              <a:chOff x="2520788" y="2853687"/>
              <a:chExt cx="849132" cy="97513"/>
            </a:xfrm>
            <a:solidFill>
              <a:srgbClr val="FFFFFF"/>
            </a:solidFill>
          </p:grpSpPr>
          <p:sp>
            <p:nvSpPr>
              <p:cNvPr id="102" name="Freeform: Shape 101">
                <a:extLst>
                  <a:ext uri="{FF2B5EF4-FFF2-40B4-BE49-F238E27FC236}">
                    <a16:creationId xmlns:a16="http://schemas.microsoft.com/office/drawing/2014/main" id="{78C30F23-295C-4648-97FC-5DA268B697AD}"/>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44EBBB0-75F0-4A08-9711-1A84BC3D78C4}"/>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4105A1C-B28C-4853-A4B0-00D132D66860}"/>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C061E01-500E-48AC-B52F-6BF9F723176C}"/>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9BAC5E7-4DE3-4A5F-9523-DAE802DB3A57}"/>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2885B93-280B-4E3D-BC35-A570D93D10C3}"/>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FBA9C3E-7D8F-4047-BADC-B006BD498703}"/>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1C2BF65-9112-405C-A8B4-F28D39BB4DA0}"/>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344A45F-F1F5-4EB7-AA1A-E70672A16E29}"/>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68B2CAD-0BCB-4119-99AB-013AD9D4B08E}"/>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532B771E-3C96-425E-B71E-831D3FC126E0}"/>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19" name="Graphic 6">
              <a:extLst>
                <a:ext uri="{FF2B5EF4-FFF2-40B4-BE49-F238E27FC236}">
                  <a16:creationId xmlns:a16="http://schemas.microsoft.com/office/drawing/2014/main" id="{BAAE204B-CF7C-491F-90CE-757AA94F0B5B}"/>
                </a:ext>
              </a:extLst>
            </p:cNvPr>
            <p:cNvGrpSpPr/>
            <p:nvPr/>
          </p:nvGrpSpPr>
          <p:grpSpPr>
            <a:xfrm>
              <a:off x="3634705" y="2853687"/>
              <a:ext cx="579784" cy="80618"/>
              <a:chOff x="3634705" y="2853687"/>
              <a:chExt cx="579784" cy="80618"/>
            </a:xfrm>
            <a:solidFill>
              <a:srgbClr val="FFFFFF"/>
            </a:solidFill>
          </p:grpSpPr>
          <p:sp>
            <p:nvSpPr>
              <p:cNvPr id="94" name="Freeform: Shape 93">
                <a:extLst>
                  <a:ext uri="{FF2B5EF4-FFF2-40B4-BE49-F238E27FC236}">
                    <a16:creationId xmlns:a16="http://schemas.microsoft.com/office/drawing/2014/main" id="{5C3DB8BC-F06A-4CA8-92F7-CFCE646FA940}"/>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61CA7F1-A6B4-477A-A6F9-53630985E90A}"/>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EB3231A-5514-4AB5-8DC2-B463AD2CA6CF}"/>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5ACDB33-E4A9-406F-B654-A97CEE503FBB}"/>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74D33E5-194F-41A9-A467-8EA0F4FB2DBF}"/>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DBE6401-BDBE-4DB9-A339-B34660796B5D}"/>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4DAA28B-B509-45D9-9B39-F25D1683BAFC}"/>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0361C93-47E3-479C-9984-186B9C2FDA45}"/>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AE2C9F5D-DA15-45A2-85CE-5D27E99B9437}"/>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7A6470-C68D-49E8-BA02-933893A1EE31}"/>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877FB75-BF4B-4C03-8D3A-2DBD1ED129B6}"/>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 name="Graphic 6">
              <a:extLst>
                <a:ext uri="{FF2B5EF4-FFF2-40B4-BE49-F238E27FC236}">
                  <a16:creationId xmlns:a16="http://schemas.microsoft.com/office/drawing/2014/main" id="{7ADDBA2C-ADF9-4842-A728-30449F085ADD}"/>
                </a:ext>
              </a:extLst>
            </p:cNvPr>
            <p:cNvGrpSpPr/>
            <p:nvPr/>
          </p:nvGrpSpPr>
          <p:grpSpPr>
            <a:xfrm>
              <a:off x="4358294" y="2860545"/>
              <a:ext cx="116413" cy="90655"/>
              <a:chOff x="4358294" y="2860545"/>
              <a:chExt cx="116413" cy="90655"/>
            </a:xfrm>
            <a:solidFill>
              <a:srgbClr val="FFFFFF"/>
            </a:solidFill>
          </p:grpSpPr>
          <p:sp>
            <p:nvSpPr>
              <p:cNvPr id="92" name="Freeform: Shape 91">
                <a:extLst>
                  <a:ext uri="{FF2B5EF4-FFF2-40B4-BE49-F238E27FC236}">
                    <a16:creationId xmlns:a16="http://schemas.microsoft.com/office/drawing/2014/main" id="{8EBF8FFE-5DD9-440E-8BEE-1B1975292F41}"/>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9E2ACFD-5C76-46E9-8E5D-F1EF7EBF9E5B}"/>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36DFFE2E-C87A-481D-917B-72B76A7A74DD}"/>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6E57A5-9316-4890-80CA-3E9D93D695A7}"/>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394476-5007-4AF2-969B-954122AAAA61}"/>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ECF12C-5860-4A92-B972-D2414005908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8" name="Graphic 6">
              <a:extLst>
                <a:ext uri="{FF2B5EF4-FFF2-40B4-BE49-F238E27FC236}">
                  <a16:creationId xmlns:a16="http://schemas.microsoft.com/office/drawing/2014/main" id="{110EA1A4-8FE9-425B-A038-B0421BF66EE6}"/>
                </a:ext>
              </a:extLst>
            </p:cNvPr>
            <p:cNvGrpSpPr/>
            <p:nvPr/>
          </p:nvGrpSpPr>
          <p:grpSpPr>
            <a:xfrm>
              <a:off x="1956982" y="2138168"/>
              <a:ext cx="2095440" cy="635508"/>
              <a:chOff x="1956982" y="2138168"/>
              <a:chExt cx="2095440" cy="635508"/>
            </a:xfrm>
          </p:grpSpPr>
          <p:sp>
            <p:nvSpPr>
              <p:cNvPr id="29" name="Freeform: Shape 28">
                <a:extLst>
                  <a:ext uri="{FF2B5EF4-FFF2-40B4-BE49-F238E27FC236}">
                    <a16:creationId xmlns:a16="http://schemas.microsoft.com/office/drawing/2014/main" id="{9AF911EA-E29A-4894-A492-9C5DF93544D9}"/>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9DC19E8-932D-46EF-9F2E-EFCA1336515C}"/>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712497-14BE-410C-A7F9-2438345EBB42}"/>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A543256-B78F-4C37-A3E6-044AE0CE81AC}"/>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700A3E4-7758-4716-91E7-1D07B854906E}"/>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A1BCE-95EA-4E03-866B-23FACFF76441}"/>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66B1968-22EA-40EA-9930-62A6D387F001}"/>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387631C-A504-40A1-A877-C612E0642DD9}"/>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52B679-B10B-4FC8-A74A-838B020F45E3}"/>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D374BD4-753C-42A5-8CD6-A716DEE4BE5A}"/>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01797D8-B555-4C7A-B588-CA4AEE5405B9}"/>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01EB68A-3C43-4B35-BC89-0053D1F3444E}"/>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6804F1B-0C59-4127-95BE-59A665ABFEAB}"/>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B08B498-701C-42C6-A213-2B0473943685}"/>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8D72473-32E7-4B19-B180-94A60B9722BA}"/>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B4B463E-63E4-4826-A325-EC564C1C143C}"/>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E81065F-5ED4-4FC7-9503-AEBDACC6B520}"/>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D4A1290-A53F-4ABC-B93C-6B302439B4BD}"/>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2CB3D26-860D-4107-9A47-B567A24B062F}"/>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EFBEAE2-EE21-41DA-9E01-7689FF75BEB5}"/>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6DEF425-928B-4ED8-9C32-2B4C61DE9EB0}"/>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6D38AC2-EAA8-46BE-A3E0-3F40D8DCD25A}"/>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C6F5B1C-8B9A-420D-A26D-D76DCC9C2CB6}"/>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1AFD43E-8BA6-4D40-AEEF-41EC1545A850}"/>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50B63C5-8D45-45FD-9ABD-3E9E007A7747}"/>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42069AB-A2C2-456D-A351-B1E53E883449}"/>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09A36F-F6B0-4013-92E9-1EB28E2805AF}"/>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882267C-A8E7-4907-B907-87ECA64FF0B9}"/>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B8A1AF5-2946-4CDB-9FD7-BC47A69871A1}"/>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924C644-1894-4ACB-B96D-F5A08A394706}"/>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CC58FDC-6E80-4D61-9DE1-24A86E8F4D65}"/>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69A895A-3CAE-48B3-9583-35D1FFA768F5}"/>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1EB2519-312B-4415-9628-CDFD63996AC2}"/>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E2AE803-FC4D-4110-B401-62994CB05F30}"/>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C8A802A-8FE9-49E2-915A-E45B750883CE}"/>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6104F0D-9D1B-430E-B6C6-147898D7CF43}"/>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3F76939-1E4A-48B9-8D63-1C28B6A8F6BC}"/>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76420CC-D014-402F-B713-109675F34AA0}"/>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5BA389-E52F-419E-8BAB-3347E58EB3FB}"/>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1ACB283-7116-478B-958A-E2A91C473C75}"/>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034577D-8C6A-42CE-8168-753CD54DC5D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D5A753A-BF8B-4E23-9B0B-3DB2D14E9D17}"/>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E801154-9BDC-45A3-9E8F-89D5F262AC0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BA8F741-E47D-4B18-8B67-8A0CD8CC4C84}"/>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DEAECB0-69A5-4607-912B-77C075D21F57}"/>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A531FC5-25C8-4910-9394-340F37FB8997}"/>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F76BC82-DB36-474B-B5CA-1433269461A4}"/>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433A488-2ACE-46F1-8616-38F81EC48301}"/>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172ACD9-8B7E-49BB-A2D1-B8D8F76687C3}"/>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175226E-12DA-4BD9-90F5-8AF6B9070A45}"/>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CE6634D-AE69-4CD8-A7EF-FCED1A4364A0}"/>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DC98AEF-786C-4BF5-A039-ECD7519FA3A1}"/>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ACDECAF-C705-448D-8956-F32C065834E2}"/>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E952432-F821-4CB3-9293-2BDF084C6C78}"/>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32DC95E-CC69-4B92-B1ED-28AA7A14F3C9}"/>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F33E465-9037-4533-9150-43644A4F5E9C}"/>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7E50908-FDE2-4F82-BF93-9745E09FDC23}"/>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96081B5-3C9F-4D0F-8A4F-63AA4C2773FD}"/>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47009D8-D810-4720-994A-9E956D5F645B}"/>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901E584-5B2B-4A18-AAC5-8B1BE117C7D1}"/>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7F2E4B1-ECA3-4541-8E8B-0E2D8C319261}"/>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4F20CFE-755E-4D8A-BE63-E84BFA9B564F}"/>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8832710-1E46-45FC-BC08-3FC59A11B576}"/>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pic>
        <p:nvPicPr>
          <p:cNvPr id="117" name="Picture 116" descr="Graphical user interface, text&#10;&#10;Description automatically generated">
            <a:extLst>
              <a:ext uri="{FF2B5EF4-FFF2-40B4-BE49-F238E27FC236}">
                <a16:creationId xmlns:a16="http://schemas.microsoft.com/office/drawing/2014/main" id="{F3C5A5AA-BBCD-41DA-ADAB-50847F09AF71}"/>
              </a:ext>
            </a:extLst>
          </p:cNvPr>
          <p:cNvPicPr>
            <a:picLocks noChangeAspect="1"/>
          </p:cNvPicPr>
          <p:nvPr userDrawn="1"/>
        </p:nvPicPr>
        <p:blipFill>
          <a:blip r:embed="rId2"/>
          <a:stretch>
            <a:fillRect/>
          </a:stretch>
        </p:blipFill>
        <p:spPr>
          <a:xfrm>
            <a:off x="8545483" y="147005"/>
            <a:ext cx="1956262" cy="587415"/>
          </a:xfrm>
          <a:prstGeom prst="rect">
            <a:avLst/>
          </a:prstGeom>
        </p:spPr>
      </p:pic>
      <p:sp>
        <p:nvSpPr>
          <p:cNvPr id="2" name="TextBox 1">
            <a:extLst>
              <a:ext uri="{FF2B5EF4-FFF2-40B4-BE49-F238E27FC236}">
                <a16:creationId xmlns:a16="http://schemas.microsoft.com/office/drawing/2014/main" id="{7C9A7AD4-FD2A-0061-44C7-DD357D8498F2}"/>
              </a:ext>
            </a:extLst>
          </p:cNvPr>
          <p:cNvSpPr txBox="1"/>
          <p:nvPr userDrawn="1"/>
        </p:nvSpPr>
        <p:spPr>
          <a:xfrm>
            <a:off x="2202602" y="254686"/>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122696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no lin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4C69E4E4-3893-4D7C-A014-90ED11D3135A}"/>
              </a:ext>
            </a:extLst>
          </p:cNvPr>
          <p:cNvPicPr>
            <a:picLocks noChangeAspect="1"/>
          </p:cNvPicPr>
          <p:nvPr userDrawn="1"/>
        </p:nvPicPr>
        <p:blipFill>
          <a:blip r:embed="rId2"/>
          <a:stretch>
            <a:fillRect/>
          </a:stretch>
        </p:blipFill>
        <p:spPr>
          <a:xfrm>
            <a:off x="8545483" y="147005"/>
            <a:ext cx="1956262" cy="587415"/>
          </a:xfrm>
          <a:prstGeom prst="rect">
            <a:avLst/>
          </a:prstGeom>
        </p:spPr>
      </p:pic>
      <p:grpSp>
        <p:nvGrpSpPr>
          <p:cNvPr id="222" name="Group 221">
            <a:extLst>
              <a:ext uri="{FF2B5EF4-FFF2-40B4-BE49-F238E27FC236}">
                <a16:creationId xmlns:a16="http://schemas.microsoft.com/office/drawing/2014/main" id="{494177C6-006A-4188-8336-70EE5DD27651}"/>
              </a:ext>
            </a:extLst>
          </p:cNvPr>
          <p:cNvGrpSpPr/>
          <p:nvPr userDrawn="1"/>
        </p:nvGrpSpPr>
        <p:grpSpPr>
          <a:xfrm>
            <a:off x="967177" y="151069"/>
            <a:ext cx="1235425" cy="591488"/>
            <a:chOff x="1518720" y="1859276"/>
            <a:chExt cx="3326873" cy="1557354"/>
          </a:xfrm>
        </p:grpSpPr>
        <p:grpSp>
          <p:nvGrpSpPr>
            <p:cNvPr id="223" name="Graphic 6">
              <a:extLst>
                <a:ext uri="{FF2B5EF4-FFF2-40B4-BE49-F238E27FC236}">
                  <a16:creationId xmlns:a16="http://schemas.microsoft.com/office/drawing/2014/main" id="{90464A04-0BAA-4B89-A9B8-793866C0558D}"/>
                </a:ext>
              </a:extLst>
            </p:cNvPr>
            <p:cNvGrpSpPr/>
            <p:nvPr/>
          </p:nvGrpSpPr>
          <p:grpSpPr>
            <a:xfrm>
              <a:off x="1518720" y="1859276"/>
              <a:ext cx="3326873" cy="1557354"/>
              <a:chOff x="1518720" y="1859276"/>
              <a:chExt cx="3326873" cy="1557354"/>
            </a:xfrm>
          </p:grpSpPr>
          <p:sp>
            <p:nvSpPr>
              <p:cNvPr id="321" name="Freeform: Shape 320">
                <a:extLst>
                  <a:ext uri="{FF2B5EF4-FFF2-40B4-BE49-F238E27FC236}">
                    <a16:creationId xmlns:a16="http://schemas.microsoft.com/office/drawing/2014/main" id="{DF41080D-BB11-44CC-92D6-38AC34F1EB70}"/>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7530FEA1-A033-4656-9743-216342B0CB3A}"/>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F90308E5-B2B9-4885-A83A-837BE8FBD80E}"/>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4FB4395-9018-429A-BFB1-0FBD032A493D}"/>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52116308-239C-40BA-A3D3-F85C584EFBF2}"/>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224" name="Freeform: Shape 223">
              <a:extLst>
                <a:ext uri="{FF2B5EF4-FFF2-40B4-BE49-F238E27FC236}">
                  <a16:creationId xmlns:a16="http://schemas.microsoft.com/office/drawing/2014/main" id="{98EE3C7D-D079-412D-A684-75B8077DC249}"/>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91703B6-A543-4ED4-8BD4-0447C7769D55}"/>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26" name="Graphic 6">
              <a:extLst>
                <a:ext uri="{FF2B5EF4-FFF2-40B4-BE49-F238E27FC236}">
                  <a16:creationId xmlns:a16="http://schemas.microsoft.com/office/drawing/2014/main" id="{2B131A4C-233F-4EC3-9D11-E1DC2EF29F90}"/>
                </a:ext>
              </a:extLst>
            </p:cNvPr>
            <p:cNvGrpSpPr/>
            <p:nvPr/>
          </p:nvGrpSpPr>
          <p:grpSpPr>
            <a:xfrm>
              <a:off x="2520788" y="2853687"/>
              <a:ext cx="849132" cy="97513"/>
              <a:chOff x="2520788" y="2853687"/>
              <a:chExt cx="849132" cy="97513"/>
            </a:xfrm>
            <a:solidFill>
              <a:srgbClr val="FFFFFF"/>
            </a:solidFill>
          </p:grpSpPr>
          <p:sp>
            <p:nvSpPr>
              <p:cNvPr id="311" name="Freeform: Shape 310">
                <a:extLst>
                  <a:ext uri="{FF2B5EF4-FFF2-40B4-BE49-F238E27FC236}">
                    <a16:creationId xmlns:a16="http://schemas.microsoft.com/office/drawing/2014/main" id="{A815CBB9-056B-40D5-9D93-AEEC798D1B55}"/>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7D7E3FE-C9B7-45DD-B4BE-312DD14FCBD7}"/>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10720D-7288-45C6-A637-BBB7C16F0175}"/>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6962005-8004-410C-8CE5-69E2AF578420}"/>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4DB12BE-7902-4F88-99E8-F06696B402A6}"/>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D3AEC5CE-39AE-4633-89AE-819499F07B65}"/>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190FC03-477C-475F-87C9-91AD9CCCD06B}"/>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CE05878-2BA1-4588-AF8E-B73BF5C153CC}"/>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6661AB4-028D-447B-801F-F239F8FD630B}"/>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90541809-1468-4C58-ADCB-016BEBFFF7B2}"/>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27" name="Freeform: Shape 226">
              <a:extLst>
                <a:ext uri="{FF2B5EF4-FFF2-40B4-BE49-F238E27FC236}">
                  <a16:creationId xmlns:a16="http://schemas.microsoft.com/office/drawing/2014/main" id="{A61ADCDE-BC5C-40E5-9414-C681178D273B}"/>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228" name="Graphic 6">
              <a:extLst>
                <a:ext uri="{FF2B5EF4-FFF2-40B4-BE49-F238E27FC236}">
                  <a16:creationId xmlns:a16="http://schemas.microsoft.com/office/drawing/2014/main" id="{B90C5F3E-122A-474B-982F-78C8A99DA678}"/>
                </a:ext>
              </a:extLst>
            </p:cNvPr>
            <p:cNvGrpSpPr/>
            <p:nvPr/>
          </p:nvGrpSpPr>
          <p:grpSpPr>
            <a:xfrm>
              <a:off x="3634705" y="2853687"/>
              <a:ext cx="579784" cy="80618"/>
              <a:chOff x="3634705" y="2853687"/>
              <a:chExt cx="579784" cy="80618"/>
            </a:xfrm>
            <a:solidFill>
              <a:srgbClr val="FFFFFF"/>
            </a:solidFill>
          </p:grpSpPr>
          <p:sp>
            <p:nvSpPr>
              <p:cNvPr id="303" name="Freeform: Shape 302">
                <a:extLst>
                  <a:ext uri="{FF2B5EF4-FFF2-40B4-BE49-F238E27FC236}">
                    <a16:creationId xmlns:a16="http://schemas.microsoft.com/office/drawing/2014/main" id="{1E635652-375D-4247-A4E7-BCFF3382171F}"/>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CA8C700-F9AE-49F8-8CD4-12D06C17BB6F}"/>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79D078B-9AB2-4C22-9986-9E85784D85F7}"/>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BE95615D-2CA8-4544-B181-70C615E09225}"/>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6D870855-C502-487F-8F56-84DCE2A2AEAE}"/>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5F7EFD6-A64B-4756-90F2-0E29B80F93F5}"/>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4631D6D-A8CA-47F8-9CDC-CEAB46908C93}"/>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E1C5109-81CB-4F46-9E1B-F79ABCFB30C1}"/>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29" name="Freeform: Shape 228">
              <a:extLst>
                <a:ext uri="{FF2B5EF4-FFF2-40B4-BE49-F238E27FC236}">
                  <a16:creationId xmlns:a16="http://schemas.microsoft.com/office/drawing/2014/main" id="{D09D5AD3-2750-4D29-BE14-65D22CBEA59F}"/>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CD90BA3-5215-4DFC-AAAB-C1B79CA680FF}"/>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4463486-6C7E-4B2C-A5AE-B1D3E4720CB0}"/>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2" name="Graphic 6">
              <a:extLst>
                <a:ext uri="{FF2B5EF4-FFF2-40B4-BE49-F238E27FC236}">
                  <a16:creationId xmlns:a16="http://schemas.microsoft.com/office/drawing/2014/main" id="{CC23F52A-419D-4C85-9780-814E625A5CDF}"/>
                </a:ext>
              </a:extLst>
            </p:cNvPr>
            <p:cNvGrpSpPr/>
            <p:nvPr/>
          </p:nvGrpSpPr>
          <p:grpSpPr>
            <a:xfrm>
              <a:off x="4358294" y="2860545"/>
              <a:ext cx="116413" cy="90655"/>
              <a:chOff x="4358294" y="2860545"/>
              <a:chExt cx="116413" cy="90655"/>
            </a:xfrm>
            <a:solidFill>
              <a:srgbClr val="FFFFFF"/>
            </a:solidFill>
          </p:grpSpPr>
          <p:sp>
            <p:nvSpPr>
              <p:cNvPr id="301" name="Freeform: Shape 300">
                <a:extLst>
                  <a:ext uri="{FF2B5EF4-FFF2-40B4-BE49-F238E27FC236}">
                    <a16:creationId xmlns:a16="http://schemas.microsoft.com/office/drawing/2014/main" id="{9EFA9909-BA1E-44D0-B7A7-E865F6AE078E}"/>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B11864DB-859B-4A9F-A2D6-B043B2B15277}"/>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33" name="Freeform: Shape 232">
              <a:extLst>
                <a:ext uri="{FF2B5EF4-FFF2-40B4-BE49-F238E27FC236}">
                  <a16:creationId xmlns:a16="http://schemas.microsoft.com/office/drawing/2014/main" id="{66BCCA06-5EF9-4095-AF7F-AF1B4F0A32FA}"/>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D4F170C-923E-441D-936C-4C4435139937}"/>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3DDEE37-37AC-4810-A546-40EF22F4CF5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262DB8A-6975-427D-89F5-680CE9C9B218}"/>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37" name="Graphic 6">
              <a:extLst>
                <a:ext uri="{FF2B5EF4-FFF2-40B4-BE49-F238E27FC236}">
                  <a16:creationId xmlns:a16="http://schemas.microsoft.com/office/drawing/2014/main" id="{B6B17C70-D0F4-47F4-9B50-6311869A599A}"/>
                </a:ext>
              </a:extLst>
            </p:cNvPr>
            <p:cNvGrpSpPr/>
            <p:nvPr/>
          </p:nvGrpSpPr>
          <p:grpSpPr>
            <a:xfrm>
              <a:off x="1956982" y="2138168"/>
              <a:ext cx="2095440" cy="635508"/>
              <a:chOff x="1956982" y="2138168"/>
              <a:chExt cx="2095440" cy="635508"/>
            </a:xfrm>
          </p:grpSpPr>
          <p:sp>
            <p:nvSpPr>
              <p:cNvPr id="238" name="Freeform: Shape 237">
                <a:extLst>
                  <a:ext uri="{FF2B5EF4-FFF2-40B4-BE49-F238E27FC236}">
                    <a16:creationId xmlns:a16="http://schemas.microsoft.com/office/drawing/2014/main" id="{ECEFAA58-1E84-4BA4-B2D1-5814BCB76836}"/>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E32BFCC-5A40-4E26-90AF-F205A47E3FCE}"/>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8FEDB894-68B2-4104-8318-37FE88AFB955}"/>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B200871-95A6-4226-B5A2-D28E6AE88561}"/>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7842ABA4-A5D5-495A-9E3E-8F9663EF8BD5}"/>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6C93019-A788-4C0F-A1C7-A6262036C917}"/>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B74E26A-92C7-45FD-B03E-1F2B54498123}"/>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C2C9BA1-BE68-47CB-A0DE-5DC2E5D732B4}"/>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2352397-7BCF-4782-9C60-43459E08E460}"/>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70DC057-1E7A-447D-8D21-F02D55571090}"/>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8320473-7ED9-4015-AAEC-232D4EBD2CAF}"/>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6EBC55B-2995-4D4A-9903-A55B774EC6BB}"/>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4D9E353-69D8-4C92-8BC4-E25A02B5AF7D}"/>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EC7350F-58DA-436B-A2F4-0E3D3E3F156E}"/>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5206BDF5-B3B6-4EFD-8F72-F5CDF033EAD3}"/>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5B920B24-6046-457F-8B69-09E93A4502BF}"/>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686D888B-7714-4CEA-AF00-DE625615032F}"/>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865EB17-5861-4678-B2A6-390BF925D490}"/>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F0BA031-EC7F-490F-B094-FD24ED8F02F3}"/>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F33C15B-0B89-4E13-B253-02F30294303B}"/>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C42FFD6-7C9C-44DF-A0E4-62581EC114D9}"/>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A3A58A8-80C8-4968-9539-52ABCFA84C48}"/>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2DEA4C4-6814-4BC9-A81E-EB4ABF9AEE41}"/>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C5EC5F-35E2-4DEA-A119-5BA92183D104}"/>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074FF5C-AE57-4BC8-9ABC-64988CBFA2D0}"/>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C967F4D5-3B1A-4B8C-8D4C-87B6BA27D4B7}"/>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2A81F85-384A-4345-BE50-028EFB7B85A5}"/>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F5EC5D02-6DB9-451B-9106-CB1AD3782AB9}"/>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D915571-7B9F-43E3-8755-A1ED3CE4F3E6}"/>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F0699C67-B465-459E-81C0-924588785253}"/>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CE6B459-FC03-46E9-A3F6-6BF7A1D0AD92}"/>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BA442B2-46E0-406E-B6C9-9EDE4B356F36}"/>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3D5104FD-1F1B-4F5A-9139-28C1DC0B4230}"/>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19FB2D2D-D5E4-489B-A3CD-045BC9E0A08B}"/>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0EAE85F-5A25-484C-A819-00E6AE196F21}"/>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843D48F-DE70-45A0-8309-8B99FC8E519B}"/>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9F07976-C722-42D2-9209-C56D5494C5F3}"/>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2D0EDA0-1A00-4F32-926D-E0A537ADDF1E}"/>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34111D9-44F2-4248-BDA3-4441B2803F3D}"/>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E99C7996-9E72-4412-8E1E-5DF0536FD490}"/>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743BDB9-B5DD-4168-A297-AA927FB5C5C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598F03A-4EB4-4A46-B95F-8708CA2E90E1}"/>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745E1FD-C62D-4412-947A-5E7EE27C807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BE448D6-9872-43CA-983C-3BF550756377}"/>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D9B5F3E0-F10B-44B5-B475-B9EBCA5F75BA}"/>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F23F56D-1AD5-432B-A284-AA48D3D00CFC}"/>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69830C28-2042-40FD-A220-038892487BEF}"/>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CE8328B-D736-4549-B06C-8F63725F70F0}"/>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5C6DDBD-2310-4782-BEAE-2102EA6260F2}"/>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7C88ACC-89DF-4BF8-9B11-8D064E81CD9E}"/>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3EF394D9-6B01-457B-B933-0649BB3A1A3D}"/>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DE6C3D9-0E80-4538-ACE8-AC857D6EAC00}"/>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12A6C3C-2315-48FD-9FDC-B145529DF343}"/>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DFEB322-6F24-47E8-A79E-9CE3A79C8D53}"/>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8E89B67-9C5D-4EFC-8204-B2FA3393A385}"/>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6586794-D427-4854-8B4C-2F5E433AB8D4}"/>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D9461B9-5276-4D5D-A6E2-7086797D45D6}"/>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40D6DAF4-9E2F-471F-B941-DB49012A581F}"/>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05DE249-42C8-4768-9E8E-C78B7269D697}"/>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0BCC419-5BDB-452F-90F4-B4DD908D55FC}"/>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AAF11CE1-4313-4DF5-9003-86D339651DF3}"/>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CFD967A-AE07-4E89-AB42-2565DC4C41F7}"/>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5E8DEBD-7DD5-4202-A048-55009D0DECA4}"/>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D5647F0B-73AD-5325-C4E3-261A6FB24DEB}"/>
              </a:ext>
            </a:extLst>
          </p:cNvPr>
          <p:cNvSpPr txBox="1"/>
          <p:nvPr userDrawn="1"/>
        </p:nvSpPr>
        <p:spPr>
          <a:xfrm>
            <a:off x="2220867" y="267139"/>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3231340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no lin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4C69E4E4-3893-4D7C-A014-90ED11D3135A}"/>
              </a:ext>
            </a:extLst>
          </p:cNvPr>
          <p:cNvPicPr>
            <a:picLocks noChangeAspect="1"/>
          </p:cNvPicPr>
          <p:nvPr userDrawn="1"/>
        </p:nvPicPr>
        <p:blipFill>
          <a:blip r:embed="rId2"/>
          <a:stretch>
            <a:fillRect/>
          </a:stretch>
        </p:blipFill>
        <p:spPr>
          <a:xfrm>
            <a:off x="8545483" y="147005"/>
            <a:ext cx="1956262" cy="587415"/>
          </a:xfrm>
          <a:prstGeom prst="rect">
            <a:avLst/>
          </a:prstGeom>
        </p:spPr>
      </p:pic>
      <p:grpSp>
        <p:nvGrpSpPr>
          <p:cNvPr id="222" name="Group 221">
            <a:extLst>
              <a:ext uri="{FF2B5EF4-FFF2-40B4-BE49-F238E27FC236}">
                <a16:creationId xmlns:a16="http://schemas.microsoft.com/office/drawing/2014/main" id="{494177C6-006A-4188-8336-70EE5DD27651}"/>
              </a:ext>
            </a:extLst>
          </p:cNvPr>
          <p:cNvGrpSpPr/>
          <p:nvPr userDrawn="1"/>
        </p:nvGrpSpPr>
        <p:grpSpPr>
          <a:xfrm>
            <a:off x="967177" y="151069"/>
            <a:ext cx="1235425" cy="591488"/>
            <a:chOff x="1518720" y="1859276"/>
            <a:chExt cx="3326873" cy="1557354"/>
          </a:xfrm>
        </p:grpSpPr>
        <p:grpSp>
          <p:nvGrpSpPr>
            <p:cNvPr id="223" name="Graphic 6">
              <a:extLst>
                <a:ext uri="{FF2B5EF4-FFF2-40B4-BE49-F238E27FC236}">
                  <a16:creationId xmlns:a16="http://schemas.microsoft.com/office/drawing/2014/main" id="{90464A04-0BAA-4B89-A9B8-793866C0558D}"/>
                </a:ext>
              </a:extLst>
            </p:cNvPr>
            <p:cNvGrpSpPr/>
            <p:nvPr/>
          </p:nvGrpSpPr>
          <p:grpSpPr>
            <a:xfrm>
              <a:off x="1518720" y="1859276"/>
              <a:ext cx="3326873" cy="1557354"/>
              <a:chOff x="1518720" y="1859276"/>
              <a:chExt cx="3326873" cy="1557354"/>
            </a:xfrm>
          </p:grpSpPr>
          <p:sp>
            <p:nvSpPr>
              <p:cNvPr id="321" name="Freeform: Shape 320">
                <a:extLst>
                  <a:ext uri="{FF2B5EF4-FFF2-40B4-BE49-F238E27FC236}">
                    <a16:creationId xmlns:a16="http://schemas.microsoft.com/office/drawing/2014/main" id="{DF41080D-BB11-44CC-92D6-38AC34F1EB70}"/>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7530FEA1-A033-4656-9743-216342B0CB3A}"/>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F90308E5-B2B9-4885-A83A-837BE8FBD80E}"/>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4FB4395-9018-429A-BFB1-0FBD032A493D}"/>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52116308-239C-40BA-A3D3-F85C584EFBF2}"/>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224" name="Freeform: Shape 223">
              <a:extLst>
                <a:ext uri="{FF2B5EF4-FFF2-40B4-BE49-F238E27FC236}">
                  <a16:creationId xmlns:a16="http://schemas.microsoft.com/office/drawing/2014/main" id="{98EE3C7D-D079-412D-A684-75B8077DC249}"/>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91703B6-A543-4ED4-8BD4-0447C7769D55}"/>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26" name="Graphic 6">
              <a:extLst>
                <a:ext uri="{FF2B5EF4-FFF2-40B4-BE49-F238E27FC236}">
                  <a16:creationId xmlns:a16="http://schemas.microsoft.com/office/drawing/2014/main" id="{2B131A4C-233F-4EC3-9D11-E1DC2EF29F90}"/>
                </a:ext>
              </a:extLst>
            </p:cNvPr>
            <p:cNvGrpSpPr/>
            <p:nvPr/>
          </p:nvGrpSpPr>
          <p:grpSpPr>
            <a:xfrm>
              <a:off x="2520788" y="2853687"/>
              <a:ext cx="849132" cy="97513"/>
              <a:chOff x="2520788" y="2853687"/>
              <a:chExt cx="849132" cy="97513"/>
            </a:xfrm>
            <a:solidFill>
              <a:srgbClr val="FFFFFF"/>
            </a:solidFill>
          </p:grpSpPr>
          <p:sp>
            <p:nvSpPr>
              <p:cNvPr id="311" name="Freeform: Shape 310">
                <a:extLst>
                  <a:ext uri="{FF2B5EF4-FFF2-40B4-BE49-F238E27FC236}">
                    <a16:creationId xmlns:a16="http://schemas.microsoft.com/office/drawing/2014/main" id="{A815CBB9-056B-40D5-9D93-AEEC798D1B55}"/>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7D7E3FE-C9B7-45DD-B4BE-312DD14FCBD7}"/>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10720D-7288-45C6-A637-BBB7C16F0175}"/>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6962005-8004-410C-8CE5-69E2AF578420}"/>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4DB12BE-7902-4F88-99E8-F06696B402A6}"/>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D3AEC5CE-39AE-4633-89AE-819499F07B65}"/>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190FC03-477C-475F-87C9-91AD9CCCD06B}"/>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CE05878-2BA1-4588-AF8E-B73BF5C153CC}"/>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6661AB4-028D-447B-801F-F239F8FD630B}"/>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90541809-1468-4C58-ADCB-016BEBFFF7B2}"/>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27" name="Freeform: Shape 226">
              <a:extLst>
                <a:ext uri="{FF2B5EF4-FFF2-40B4-BE49-F238E27FC236}">
                  <a16:creationId xmlns:a16="http://schemas.microsoft.com/office/drawing/2014/main" id="{A61ADCDE-BC5C-40E5-9414-C681178D273B}"/>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228" name="Graphic 6">
              <a:extLst>
                <a:ext uri="{FF2B5EF4-FFF2-40B4-BE49-F238E27FC236}">
                  <a16:creationId xmlns:a16="http://schemas.microsoft.com/office/drawing/2014/main" id="{B90C5F3E-122A-474B-982F-78C8A99DA678}"/>
                </a:ext>
              </a:extLst>
            </p:cNvPr>
            <p:cNvGrpSpPr/>
            <p:nvPr/>
          </p:nvGrpSpPr>
          <p:grpSpPr>
            <a:xfrm>
              <a:off x="3634705" y="2853687"/>
              <a:ext cx="579784" cy="80618"/>
              <a:chOff x="3634705" y="2853687"/>
              <a:chExt cx="579784" cy="80618"/>
            </a:xfrm>
            <a:solidFill>
              <a:srgbClr val="FFFFFF"/>
            </a:solidFill>
          </p:grpSpPr>
          <p:sp>
            <p:nvSpPr>
              <p:cNvPr id="303" name="Freeform: Shape 302">
                <a:extLst>
                  <a:ext uri="{FF2B5EF4-FFF2-40B4-BE49-F238E27FC236}">
                    <a16:creationId xmlns:a16="http://schemas.microsoft.com/office/drawing/2014/main" id="{1E635652-375D-4247-A4E7-BCFF3382171F}"/>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CA8C700-F9AE-49F8-8CD4-12D06C17BB6F}"/>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79D078B-9AB2-4C22-9986-9E85784D85F7}"/>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BE95615D-2CA8-4544-B181-70C615E09225}"/>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6D870855-C502-487F-8F56-84DCE2A2AEAE}"/>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5F7EFD6-A64B-4756-90F2-0E29B80F93F5}"/>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4631D6D-A8CA-47F8-9CDC-CEAB46908C93}"/>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E1C5109-81CB-4F46-9E1B-F79ABCFB30C1}"/>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29" name="Freeform: Shape 228">
              <a:extLst>
                <a:ext uri="{FF2B5EF4-FFF2-40B4-BE49-F238E27FC236}">
                  <a16:creationId xmlns:a16="http://schemas.microsoft.com/office/drawing/2014/main" id="{D09D5AD3-2750-4D29-BE14-65D22CBEA59F}"/>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CD90BA3-5215-4DFC-AAAB-C1B79CA680FF}"/>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4463486-6C7E-4B2C-A5AE-B1D3E4720CB0}"/>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2" name="Graphic 6">
              <a:extLst>
                <a:ext uri="{FF2B5EF4-FFF2-40B4-BE49-F238E27FC236}">
                  <a16:creationId xmlns:a16="http://schemas.microsoft.com/office/drawing/2014/main" id="{CC23F52A-419D-4C85-9780-814E625A5CDF}"/>
                </a:ext>
              </a:extLst>
            </p:cNvPr>
            <p:cNvGrpSpPr/>
            <p:nvPr/>
          </p:nvGrpSpPr>
          <p:grpSpPr>
            <a:xfrm>
              <a:off x="4358294" y="2860545"/>
              <a:ext cx="116413" cy="90655"/>
              <a:chOff x="4358294" y="2860545"/>
              <a:chExt cx="116413" cy="90655"/>
            </a:xfrm>
            <a:solidFill>
              <a:srgbClr val="FFFFFF"/>
            </a:solidFill>
          </p:grpSpPr>
          <p:sp>
            <p:nvSpPr>
              <p:cNvPr id="301" name="Freeform: Shape 300">
                <a:extLst>
                  <a:ext uri="{FF2B5EF4-FFF2-40B4-BE49-F238E27FC236}">
                    <a16:creationId xmlns:a16="http://schemas.microsoft.com/office/drawing/2014/main" id="{9EFA9909-BA1E-44D0-B7A7-E865F6AE078E}"/>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B11864DB-859B-4A9F-A2D6-B043B2B15277}"/>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33" name="Freeform: Shape 232">
              <a:extLst>
                <a:ext uri="{FF2B5EF4-FFF2-40B4-BE49-F238E27FC236}">
                  <a16:creationId xmlns:a16="http://schemas.microsoft.com/office/drawing/2014/main" id="{66BCCA06-5EF9-4095-AF7F-AF1B4F0A32FA}"/>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D4F170C-923E-441D-936C-4C4435139937}"/>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3DDEE37-37AC-4810-A546-40EF22F4CF5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262DB8A-6975-427D-89F5-680CE9C9B218}"/>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37" name="Graphic 6">
              <a:extLst>
                <a:ext uri="{FF2B5EF4-FFF2-40B4-BE49-F238E27FC236}">
                  <a16:creationId xmlns:a16="http://schemas.microsoft.com/office/drawing/2014/main" id="{B6B17C70-D0F4-47F4-9B50-6311869A599A}"/>
                </a:ext>
              </a:extLst>
            </p:cNvPr>
            <p:cNvGrpSpPr/>
            <p:nvPr/>
          </p:nvGrpSpPr>
          <p:grpSpPr>
            <a:xfrm>
              <a:off x="1956982" y="2138168"/>
              <a:ext cx="2095440" cy="635508"/>
              <a:chOff x="1956982" y="2138168"/>
              <a:chExt cx="2095440" cy="635508"/>
            </a:xfrm>
          </p:grpSpPr>
          <p:sp>
            <p:nvSpPr>
              <p:cNvPr id="238" name="Freeform: Shape 237">
                <a:extLst>
                  <a:ext uri="{FF2B5EF4-FFF2-40B4-BE49-F238E27FC236}">
                    <a16:creationId xmlns:a16="http://schemas.microsoft.com/office/drawing/2014/main" id="{ECEFAA58-1E84-4BA4-B2D1-5814BCB76836}"/>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E32BFCC-5A40-4E26-90AF-F205A47E3FCE}"/>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8FEDB894-68B2-4104-8318-37FE88AFB955}"/>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B200871-95A6-4226-B5A2-D28E6AE88561}"/>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7842ABA4-A5D5-495A-9E3E-8F9663EF8BD5}"/>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6C93019-A788-4C0F-A1C7-A6262036C917}"/>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B74E26A-92C7-45FD-B03E-1F2B54498123}"/>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C2C9BA1-BE68-47CB-A0DE-5DC2E5D732B4}"/>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2352397-7BCF-4782-9C60-43459E08E460}"/>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70DC057-1E7A-447D-8D21-F02D55571090}"/>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8320473-7ED9-4015-AAEC-232D4EBD2CAF}"/>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6EBC55B-2995-4D4A-9903-A55B774EC6BB}"/>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4D9E353-69D8-4C92-8BC4-E25A02B5AF7D}"/>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EC7350F-58DA-436B-A2F4-0E3D3E3F156E}"/>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5206BDF5-B3B6-4EFD-8F72-F5CDF033EAD3}"/>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5B920B24-6046-457F-8B69-09E93A4502BF}"/>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686D888B-7714-4CEA-AF00-DE625615032F}"/>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865EB17-5861-4678-B2A6-390BF925D490}"/>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F0BA031-EC7F-490F-B094-FD24ED8F02F3}"/>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F33C15B-0B89-4E13-B253-02F30294303B}"/>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C42FFD6-7C9C-44DF-A0E4-62581EC114D9}"/>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A3A58A8-80C8-4968-9539-52ABCFA84C48}"/>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2DEA4C4-6814-4BC9-A81E-EB4ABF9AEE41}"/>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C5EC5F-35E2-4DEA-A119-5BA92183D104}"/>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074FF5C-AE57-4BC8-9ABC-64988CBFA2D0}"/>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C967F4D5-3B1A-4B8C-8D4C-87B6BA27D4B7}"/>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2A81F85-384A-4345-BE50-028EFB7B85A5}"/>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F5EC5D02-6DB9-451B-9106-CB1AD3782AB9}"/>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D915571-7B9F-43E3-8755-A1ED3CE4F3E6}"/>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F0699C67-B465-459E-81C0-924588785253}"/>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CE6B459-FC03-46E9-A3F6-6BF7A1D0AD92}"/>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BA442B2-46E0-406E-B6C9-9EDE4B356F36}"/>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3D5104FD-1F1B-4F5A-9139-28C1DC0B4230}"/>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19FB2D2D-D5E4-489B-A3CD-045BC9E0A08B}"/>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0EAE85F-5A25-484C-A819-00E6AE196F21}"/>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843D48F-DE70-45A0-8309-8B99FC8E519B}"/>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9F07976-C722-42D2-9209-C56D5494C5F3}"/>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2D0EDA0-1A00-4F32-926D-E0A537ADDF1E}"/>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34111D9-44F2-4248-BDA3-4441B2803F3D}"/>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E99C7996-9E72-4412-8E1E-5DF0536FD490}"/>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743BDB9-B5DD-4168-A297-AA927FB5C5C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598F03A-4EB4-4A46-B95F-8708CA2E90E1}"/>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745E1FD-C62D-4412-947A-5E7EE27C807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BE448D6-9872-43CA-983C-3BF550756377}"/>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D9B5F3E0-F10B-44B5-B475-B9EBCA5F75BA}"/>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F23F56D-1AD5-432B-A284-AA48D3D00CFC}"/>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69830C28-2042-40FD-A220-038892487BEF}"/>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CE8328B-D736-4549-B06C-8F63725F70F0}"/>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5C6DDBD-2310-4782-BEAE-2102EA6260F2}"/>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7C88ACC-89DF-4BF8-9B11-8D064E81CD9E}"/>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3EF394D9-6B01-457B-B933-0649BB3A1A3D}"/>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DE6C3D9-0E80-4538-ACE8-AC857D6EAC00}"/>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12A6C3C-2315-48FD-9FDC-B145529DF343}"/>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DFEB322-6F24-47E8-A79E-9CE3A79C8D53}"/>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8E89B67-9C5D-4EFC-8204-B2FA3393A385}"/>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6586794-D427-4854-8B4C-2F5E433AB8D4}"/>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D9461B9-5276-4D5D-A6E2-7086797D45D6}"/>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40D6DAF4-9E2F-471F-B941-DB49012A581F}"/>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05DE249-42C8-4768-9E8E-C78B7269D697}"/>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0BCC419-5BDB-452F-90F4-B4DD908D55FC}"/>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AAF11CE1-4313-4DF5-9003-86D339651DF3}"/>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CFD967A-AE07-4E89-AB42-2565DC4C41F7}"/>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5E8DEBD-7DD5-4202-A048-55009D0DECA4}"/>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4" name="TextBox 3">
            <a:extLst>
              <a:ext uri="{FF2B5EF4-FFF2-40B4-BE49-F238E27FC236}">
                <a16:creationId xmlns:a16="http://schemas.microsoft.com/office/drawing/2014/main" id="{3C1F1F1A-E324-DF2B-9474-44AA8FB282EB}"/>
              </a:ext>
            </a:extLst>
          </p:cNvPr>
          <p:cNvSpPr txBox="1"/>
          <p:nvPr userDrawn="1"/>
        </p:nvSpPr>
        <p:spPr>
          <a:xfrm>
            <a:off x="2220867" y="267139"/>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244984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160528-55A3-C84B-8A9E-F15164DB6088}"/>
              </a:ext>
            </a:extLst>
          </p:cNvPr>
          <p:cNvCxnSpPr/>
          <p:nvPr userDrawn="1"/>
        </p:nvCxnSpPr>
        <p:spPr>
          <a:xfrm>
            <a:off x="1524000" y="2057400"/>
            <a:ext cx="9144000" cy="0"/>
          </a:xfrm>
          <a:prstGeom prst="line">
            <a:avLst/>
          </a:prstGeom>
          <a:ln w="25400">
            <a:solidFill>
              <a:srgbClr val="00164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2" name="Picture 221" descr="Graphical user interface, text&#10;&#10;Description automatically generated">
            <a:extLst>
              <a:ext uri="{FF2B5EF4-FFF2-40B4-BE49-F238E27FC236}">
                <a16:creationId xmlns:a16="http://schemas.microsoft.com/office/drawing/2014/main" id="{28E5134E-E6A7-4D90-9780-3CD43EE37E34}"/>
              </a:ext>
            </a:extLst>
          </p:cNvPr>
          <p:cNvPicPr>
            <a:picLocks noChangeAspect="1"/>
          </p:cNvPicPr>
          <p:nvPr userDrawn="1"/>
        </p:nvPicPr>
        <p:blipFill>
          <a:blip r:embed="rId2"/>
          <a:stretch>
            <a:fillRect/>
          </a:stretch>
        </p:blipFill>
        <p:spPr>
          <a:xfrm>
            <a:off x="8545483" y="147005"/>
            <a:ext cx="1956262" cy="587415"/>
          </a:xfrm>
          <a:prstGeom prst="rect">
            <a:avLst/>
          </a:prstGeom>
        </p:spPr>
      </p:pic>
      <p:grpSp>
        <p:nvGrpSpPr>
          <p:cNvPr id="224" name="Group 223">
            <a:extLst>
              <a:ext uri="{FF2B5EF4-FFF2-40B4-BE49-F238E27FC236}">
                <a16:creationId xmlns:a16="http://schemas.microsoft.com/office/drawing/2014/main" id="{CBDAEED8-80B9-4E40-8431-87376121D6E8}"/>
              </a:ext>
            </a:extLst>
          </p:cNvPr>
          <p:cNvGrpSpPr/>
          <p:nvPr userDrawn="1"/>
        </p:nvGrpSpPr>
        <p:grpSpPr>
          <a:xfrm>
            <a:off x="967177" y="151069"/>
            <a:ext cx="1235425" cy="591488"/>
            <a:chOff x="1518720" y="1859276"/>
            <a:chExt cx="3326873" cy="1557354"/>
          </a:xfrm>
        </p:grpSpPr>
        <p:grpSp>
          <p:nvGrpSpPr>
            <p:cNvPr id="225" name="Graphic 6">
              <a:extLst>
                <a:ext uri="{FF2B5EF4-FFF2-40B4-BE49-F238E27FC236}">
                  <a16:creationId xmlns:a16="http://schemas.microsoft.com/office/drawing/2014/main" id="{F8EC52C7-F8D7-4A01-A99B-5C318BC76CD3}"/>
                </a:ext>
              </a:extLst>
            </p:cNvPr>
            <p:cNvGrpSpPr/>
            <p:nvPr/>
          </p:nvGrpSpPr>
          <p:grpSpPr>
            <a:xfrm>
              <a:off x="1518720" y="1859276"/>
              <a:ext cx="3326873" cy="1557354"/>
              <a:chOff x="1518720" y="1859276"/>
              <a:chExt cx="3326873" cy="1557354"/>
            </a:xfrm>
          </p:grpSpPr>
          <p:sp>
            <p:nvSpPr>
              <p:cNvPr id="323" name="Freeform: Shape 322">
                <a:extLst>
                  <a:ext uri="{FF2B5EF4-FFF2-40B4-BE49-F238E27FC236}">
                    <a16:creationId xmlns:a16="http://schemas.microsoft.com/office/drawing/2014/main" id="{76BF289E-E296-459D-B9CF-992465A7FDFA}"/>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FBC3C09-F7B9-4D49-A7A1-1A721A9BB86A}"/>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3A2B6C1-CC20-45DB-804A-292ABB4568D3}"/>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97CFC717-2713-42C4-BEC7-35F9EE9B0739}"/>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A0DCCD6-5E63-47D7-B745-8B9F16F3690E}"/>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226" name="Freeform: Shape 225">
              <a:extLst>
                <a:ext uri="{FF2B5EF4-FFF2-40B4-BE49-F238E27FC236}">
                  <a16:creationId xmlns:a16="http://schemas.microsoft.com/office/drawing/2014/main" id="{470D4C60-6549-4793-9197-AD1E100A6AEF}"/>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16B351F-7350-4153-95CF-8270680D61D5}"/>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28" name="Graphic 6">
              <a:extLst>
                <a:ext uri="{FF2B5EF4-FFF2-40B4-BE49-F238E27FC236}">
                  <a16:creationId xmlns:a16="http://schemas.microsoft.com/office/drawing/2014/main" id="{159AB55E-3211-4B82-870D-6033725304E4}"/>
                </a:ext>
              </a:extLst>
            </p:cNvPr>
            <p:cNvGrpSpPr/>
            <p:nvPr/>
          </p:nvGrpSpPr>
          <p:grpSpPr>
            <a:xfrm>
              <a:off x="2520788" y="2853687"/>
              <a:ext cx="849132" cy="97513"/>
              <a:chOff x="2520788" y="2853687"/>
              <a:chExt cx="849132" cy="97513"/>
            </a:xfrm>
            <a:solidFill>
              <a:srgbClr val="FFFFFF"/>
            </a:solidFill>
          </p:grpSpPr>
          <p:sp>
            <p:nvSpPr>
              <p:cNvPr id="313" name="Freeform: Shape 312">
                <a:extLst>
                  <a:ext uri="{FF2B5EF4-FFF2-40B4-BE49-F238E27FC236}">
                    <a16:creationId xmlns:a16="http://schemas.microsoft.com/office/drawing/2014/main" id="{D0F29844-F5A8-4E81-A6E1-F0F0660A8AA4}"/>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F1BF9B0-1F40-494E-BB48-2CD2BF2BB96E}"/>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ED5D88B2-66C5-46D9-81EE-EF705D464281}"/>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010C1AE1-AB75-44B7-A094-2843FDFC61DF}"/>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C4E8FE2-4C43-4C5E-B763-318A0DEC6E25}"/>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3F413CD-3093-472F-B547-F5347A124558}"/>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8538F64-A76B-45D2-8656-BE0448A71E80}"/>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700ECB7-853E-4133-98DD-BAF919AD1C05}"/>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E2D51406-97E0-4D6F-858B-4A1678F5DF4F}"/>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CA03B12E-3658-472D-B391-F06E26F9B9AE}"/>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29" name="Freeform: Shape 228">
              <a:extLst>
                <a:ext uri="{FF2B5EF4-FFF2-40B4-BE49-F238E27FC236}">
                  <a16:creationId xmlns:a16="http://schemas.microsoft.com/office/drawing/2014/main" id="{AC446AAF-490C-47EF-B833-C703592C16E1}"/>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230" name="Graphic 6">
              <a:extLst>
                <a:ext uri="{FF2B5EF4-FFF2-40B4-BE49-F238E27FC236}">
                  <a16:creationId xmlns:a16="http://schemas.microsoft.com/office/drawing/2014/main" id="{EE927CE4-F5C7-4936-B842-B51E36631103}"/>
                </a:ext>
              </a:extLst>
            </p:cNvPr>
            <p:cNvGrpSpPr/>
            <p:nvPr/>
          </p:nvGrpSpPr>
          <p:grpSpPr>
            <a:xfrm>
              <a:off x="3634705" y="2853687"/>
              <a:ext cx="579784" cy="80618"/>
              <a:chOff x="3634705" y="2853687"/>
              <a:chExt cx="579784" cy="80618"/>
            </a:xfrm>
            <a:solidFill>
              <a:srgbClr val="FFFFFF"/>
            </a:solidFill>
          </p:grpSpPr>
          <p:sp>
            <p:nvSpPr>
              <p:cNvPr id="305" name="Freeform: Shape 304">
                <a:extLst>
                  <a:ext uri="{FF2B5EF4-FFF2-40B4-BE49-F238E27FC236}">
                    <a16:creationId xmlns:a16="http://schemas.microsoft.com/office/drawing/2014/main" id="{2ADE761C-8528-4EB8-8D99-9D031130D69C}"/>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03891011-B0AD-4CA0-8519-6D757E8A05F2}"/>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9A289D0-525F-4A39-BCFA-5B8EC4C4CA47}"/>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AF042C26-01DF-4A1E-9EF8-1547CAF8C764}"/>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4710BF7-BB99-4C43-87FF-E6A1445E87D6}"/>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150961ED-766D-4359-9998-820A587647EF}"/>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C5CF0B7-422E-437B-A2D5-776C1E4FEAB3}"/>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104CE30-9154-4054-821E-E0EE12AA70B0}"/>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31" name="Freeform: Shape 230">
              <a:extLst>
                <a:ext uri="{FF2B5EF4-FFF2-40B4-BE49-F238E27FC236}">
                  <a16:creationId xmlns:a16="http://schemas.microsoft.com/office/drawing/2014/main" id="{BAAC31ED-B476-45A4-AA3F-DC5BF2FEF289}"/>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D0DE9A7-FEB7-410E-A456-3996C9EA3788}"/>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F837CE4A-649E-495E-A0AA-9E2DC7B5A226}"/>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4" name="Graphic 6">
              <a:extLst>
                <a:ext uri="{FF2B5EF4-FFF2-40B4-BE49-F238E27FC236}">
                  <a16:creationId xmlns:a16="http://schemas.microsoft.com/office/drawing/2014/main" id="{174E8018-1F7F-48E1-A685-B02A34D04B7F}"/>
                </a:ext>
              </a:extLst>
            </p:cNvPr>
            <p:cNvGrpSpPr/>
            <p:nvPr/>
          </p:nvGrpSpPr>
          <p:grpSpPr>
            <a:xfrm>
              <a:off x="4358294" y="2860545"/>
              <a:ext cx="116413" cy="90655"/>
              <a:chOff x="4358294" y="2860545"/>
              <a:chExt cx="116413" cy="90655"/>
            </a:xfrm>
            <a:solidFill>
              <a:srgbClr val="FFFFFF"/>
            </a:solidFill>
          </p:grpSpPr>
          <p:sp>
            <p:nvSpPr>
              <p:cNvPr id="303" name="Freeform: Shape 302">
                <a:extLst>
                  <a:ext uri="{FF2B5EF4-FFF2-40B4-BE49-F238E27FC236}">
                    <a16:creationId xmlns:a16="http://schemas.microsoft.com/office/drawing/2014/main" id="{7C58385E-2EE5-4CB7-8E3F-CF4B4E210E2A}"/>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93AE8266-0469-4EF0-B432-D5E8A4639326}"/>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35" name="Freeform: Shape 234">
              <a:extLst>
                <a:ext uri="{FF2B5EF4-FFF2-40B4-BE49-F238E27FC236}">
                  <a16:creationId xmlns:a16="http://schemas.microsoft.com/office/drawing/2014/main" id="{FFA2519A-2D3A-4E5F-99B2-23B6A38FE4B6}"/>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B5D73D0F-082D-4F5F-A9CD-CE2DFCECC82A}"/>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A441A6D4-4AB5-4495-B74D-DD91FFBDFAF6}"/>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C648499-A0CC-4F61-ACB6-5D5B5D7EAA6B}"/>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39" name="Graphic 6">
              <a:extLst>
                <a:ext uri="{FF2B5EF4-FFF2-40B4-BE49-F238E27FC236}">
                  <a16:creationId xmlns:a16="http://schemas.microsoft.com/office/drawing/2014/main" id="{60E96253-3166-4C54-BED9-0BE0C999BF5E}"/>
                </a:ext>
              </a:extLst>
            </p:cNvPr>
            <p:cNvGrpSpPr/>
            <p:nvPr/>
          </p:nvGrpSpPr>
          <p:grpSpPr>
            <a:xfrm>
              <a:off x="1956982" y="2138168"/>
              <a:ext cx="2095440" cy="635508"/>
              <a:chOff x="1956982" y="2138168"/>
              <a:chExt cx="2095440" cy="635508"/>
            </a:xfrm>
          </p:grpSpPr>
          <p:sp>
            <p:nvSpPr>
              <p:cNvPr id="240" name="Freeform: Shape 239">
                <a:extLst>
                  <a:ext uri="{FF2B5EF4-FFF2-40B4-BE49-F238E27FC236}">
                    <a16:creationId xmlns:a16="http://schemas.microsoft.com/office/drawing/2014/main" id="{84D53F90-6096-43C5-957D-D24782534044}"/>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366B52C-DB11-4D51-92FD-E1AAB8715EA0}"/>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94C44807-5385-4B21-B7E9-52B6FF0AD429}"/>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5F7B336-0DAD-42E7-BAF2-54B6D4359A26}"/>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28662A8F-92D3-4973-B878-1F524F1987B9}"/>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D8701F3F-9284-47B1-84B8-C16EBAE3B037}"/>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9C4DF6C-63F6-4BB2-83BA-75F5D1F720B9}"/>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8951E3A-173D-4ED4-849E-B3E0977C6F5A}"/>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99DE9CCF-4799-4BB8-925B-CCAE0636C9D5}"/>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112D05F-680E-431F-83CC-82DB036867AF}"/>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2A0FE20A-14E2-45A5-B958-483986200B2D}"/>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0CDDE36-5377-4D78-AC7D-DDBA15CE7F5F}"/>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2F67AA82-18B7-49FD-844A-CC4011E2191C}"/>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1F0FE05B-389D-448A-9DBE-3AC8C2209545}"/>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0B08BEB-B22F-44C5-8D5E-646B674E39E9}"/>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FCDBA59-8FC1-408E-A58B-7E4E1733254B}"/>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43E851A8-E777-4F34-B17A-0D92120AE49E}"/>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5ABAD304-FF73-4B0C-83CD-B219095B0559}"/>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02B3CFAC-FF1A-428E-83B5-9529B008A1F6}"/>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A7B37CBA-FE60-4C26-BE40-A925A9DCBACE}"/>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70F207BA-A3DA-4CF2-ABFC-9C2542458F7E}"/>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83F7288-46FE-4F24-AD03-9A4D544A83FC}"/>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53B98F0-B8F1-4E2E-A725-FBC5740D3C6F}"/>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94FD206-00E8-4122-BA8B-9E76F256D6B5}"/>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5CBF152-9133-4AA5-A8CD-D14DDAA32961}"/>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407E3547-5AA0-4C3D-B32E-C9FF8F45D0E6}"/>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404AE1ED-A75E-4907-9CA6-21C3ADFA67CB}"/>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D13BD48-EBAB-4D49-9AAE-0345CEC90276}"/>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021DC048-ECD2-488E-8DF7-D6D8B2BE7F31}"/>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C04950E-D458-44BC-859E-E39BB5DE3658}"/>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84DF7010-F664-48CA-8A01-08676B3E9308}"/>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B0ADE7C-6902-462E-B595-772159505855}"/>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2C01617-F1DE-46A6-8B86-63E65B6160B2}"/>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0C5630D-A912-4F6F-9E44-45FA5B58A41D}"/>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1B29F766-32CE-4DE5-BB81-56BF7E0EDF56}"/>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7823C76D-3499-4243-97B2-BC4F19A102AC}"/>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14F7DEF8-1809-458D-9E8A-5342E23EA7E0}"/>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C26ED19-A923-458D-B3AC-D5CE73B52B51}"/>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20A2959-F2CF-4888-A4B4-848E72098F27}"/>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49C55A80-06ED-4FA2-B439-A73B402677D5}"/>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33C855D-6F59-4646-A27F-BFC6055F5E9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C19E0D94-5549-4D23-BCFB-FEDBAF3E30BF}"/>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16EEC09-48CF-4BA5-B418-630B144478BA}"/>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6015429-E219-46DB-95F7-245979008E72}"/>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C6E55CEF-0CC2-40BC-ACDD-2203FF640B75}"/>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398F0000-9C31-4DA4-A79D-5F1125D58529}"/>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5C76C5E4-D10E-454B-AB65-F091480C7BE4}"/>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BEBBCD11-C2FB-4173-A4A7-CD4E62C3AA8F}"/>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2274F0D-0B7D-45D9-85A7-A6F5C6AD9EF8}"/>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CCFC39E6-6BF0-4429-AFF0-FDF88F03C6A7}"/>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DBFC99A-877C-43F9-AE5E-C50BCD509652}"/>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B212A74C-1CCA-428C-9550-96244F8FABB4}"/>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3506F4CF-2461-405E-9D16-F94E800493E3}"/>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08A4CB80-027B-4DEE-A7E6-0F7C213ABFD7}"/>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27BB2139-F01E-4016-9CB9-3709817271BE}"/>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94995162-6C56-4771-BF83-0AFBB6D24EED}"/>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1E4E1907-00CB-4D3D-AFAE-E19AA1A46EF4}"/>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C3370339-E723-409A-9EFB-7DB3B1F26656}"/>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9EC3F776-C740-4887-8BCD-8C80B11187F7}"/>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18E22C91-50B8-4888-B34D-55BC752F1E3B}"/>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DAFBE1A-6E77-4CB3-8937-EB81EA729461}"/>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C0F527E1-57A2-4DBA-91A8-CD988038D160}"/>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03BCD45-1819-4174-9308-9F8389ED5A95}"/>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3" name="TextBox 2">
            <a:extLst>
              <a:ext uri="{FF2B5EF4-FFF2-40B4-BE49-F238E27FC236}">
                <a16:creationId xmlns:a16="http://schemas.microsoft.com/office/drawing/2014/main" id="{9645FBD0-F975-03D7-19E5-262A691F5FB4}"/>
              </a:ext>
            </a:extLst>
          </p:cNvPr>
          <p:cNvSpPr txBox="1"/>
          <p:nvPr userDrawn="1"/>
        </p:nvSpPr>
        <p:spPr>
          <a:xfrm>
            <a:off x="2220867" y="267139"/>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101071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8A5A-21FA-1042-BF24-94848534C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6B6AD6-F8BF-A043-B105-F0E2C48971B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2123E-4142-D544-8DAE-069C25F2D070}"/>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5" name="Footer Placeholder 4">
            <a:extLst>
              <a:ext uri="{FF2B5EF4-FFF2-40B4-BE49-F238E27FC236}">
                <a16:creationId xmlns:a16="http://schemas.microsoft.com/office/drawing/2014/main" id="{9CCC3C86-CBE2-314C-834D-A9FF6A34C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324261-3AE4-5843-9FF4-A8E49271AD29}"/>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362136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3FF34-5950-1A49-9E6C-1661597D98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9DD96D-22D2-5A4E-8A72-4B11FAF4A9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16EBAC-CECB-1D42-AA0C-24DA1332A7F5}"/>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5" name="Footer Placeholder 4">
            <a:extLst>
              <a:ext uri="{FF2B5EF4-FFF2-40B4-BE49-F238E27FC236}">
                <a16:creationId xmlns:a16="http://schemas.microsoft.com/office/drawing/2014/main" id="{4479C186-54A9-AE4B-9972-FD1ECF9CAD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215B3E-5730-FB4F-BCF4-35491E9FEB3F}"/>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885692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4EAB-A0AB-5F4A-AE62-EB2F97C8A5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7C30FC3-A703-074E-99DD-4A5786322966}"/>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ED668-A586-164F-8975-C3CBAA755CCA}"/>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79A3BB-0522-554B-B89C-34F990129356}"/>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6" name="Footer Placeholder 5">
            <a:extLst>
              <a:ext uri="{FF2B5EF4-FFF2-40B4-BE49-F238E27FC236}">
                <a16:creationId xmlns:a16="http://schemas.microsoft.com/office/drawing/2014/main" id="{71D65F80-C7ED-A64E-9DED-43A94A0669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8D987E-EFBB-D149-8556-87ECF4EDD6BE}"/>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325860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9109-3309-C847-998A-E94B375B7D5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73DD2F5-A721-2F4F-A946-0D3860E450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E3001B-2675-FC45-9376-F2DD4A7B020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24D65-E56F-7D4C-87A8-C4542CC2798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EAFC74-3202-564E-BDAE-60CDF75EF98B}"/>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FE3C8-416F-F14F-9D2C-77B23B790486}"/>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12/12/2024</a:t>
            </a:fld>
            <a:endParaRPr lang="en-US"/>
          </a:p>
        </p:txBody>
      </p:sp>
      <p:sp>
        <p:nvSpPr>
          <p:cNvPr id="8" name="Footer Placeholder 7">
            <a:extLst>
              <a:ext uri="{FF2B5EF4-FFF2-40B4-BE49-F238E27FC236}">
                <a16:creationId xmlns:a16="http://schemas.microsoft.com/office/drawing/2014/main" id="{CB1BB97B-96ED-9A4F-8B59-C882DD234B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E134E8-92F5-944F-9C6B-D1C04147A39F}"/>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318143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CC9A0F-32E3-CD4E-9235-67671CFA6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DFDCE-1DBF-E84D-8C24-108FB148B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6C5C1452-4FDA-C847-B4A3-CDDD49A5B1D2}"/>
              </a:ext>
            </a:extLst>
          </p:cNvPr>
          <p:cNvSpPr txBox="1">
            <a:spLocks/>
          </p:cNvSpPr>
          <p:nvPr userDrawn="1"/>
        </p:nvSpPr>
        <p:spPr>
          <a:xfrm>
            <a:off x="10134600" y="6553200"/>
            <a:ext cx="1823888" cy="152400"/>
          </a:xfrm>
          <a:prstGeom prst="rect">
            <a:avLst/>
          </a:prstGeom>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65FE864-16CE-FE4A-A993-B49BF4C82E26}" type="slidenum">
              <a:rPr lang="en-US" sz="800" baseline="0" smtClean="0">
                <a:solidFill>
                  <a:schemeClr val="tx2"/>
                </a:solidFill>
                <a:latin typeface="whitney book" charset="0"/>
                <a:cs typeface="Arial"/>
              </a:rPr>
              <a:pPr algn="r"/>
              <a:t>‹#›</a:t>
            </a:fld>
            <a:endParaRPr lang="en-US" sz="800" baseline="0">
              <a:solidFill>
                <a:schemeClr val="tx2"/>
              </a:solidFill>
              <a:latin typeface="whitney book" charset="0"/>
              <a:cs typeface="Arial"/>
            </a:endParaRPr>
          </a:p>
        </p:txBody>
      </p:sp>
    </p:spTree>
    <p:extLst>
      <p:ext uri="{BB962C8B-B14F-4D97-AF65-F5344CB8AC3E}">
        <p14:creationId xmlns:p14="http://schemas.microsoft.com/office/powerpoint/2010/main" val="109656161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66" r:id="rId4"/>
    <p:sldLayoutId id="2147483661"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2" r:id="rId16"/>
    <p:sldLayoutId id="2147483663" r:id="rId17"/>
    <p:sldLayoutId id="214748366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ederalregister.gov/documents/2024/12/04/2024-28377/crash-preventability-determination-progra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csa.fmcsa.dot.gov/prioritizationpreview"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csa-dev.fmcsa.dot.gov/PrioritizationPreview/resources/demo/story.html" TargetMode="External"/><Relationship Id="rId5" Type="http://schemas.openxmlformats.org/officeDocument/2006/relationships/image" Target="../media/image33.png"/><Relationship Id="rId4" Type="http://schemas.openxmlformats.org/officeDocument/2006/relationships/hyperlink" Target="https://csa.fmcsa.dot.gov/PrioritizationPreview/resources/demo/story.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csa.fmcsa.dot.gov/prioritizationpreview" TargetMode="External"/><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svg"/><Relationship Id="rId4" Type="http://schemas.openxmlformats.org/officeDocument/2006/relationships/image" Target="../media/image35.sv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s://csa.fmcsa.dot.gov/safetyplanner/"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hyperlink" Target="https://csa.fmcsa.dot.gov/CSA_Feedback.aspx" TargetMode="External"/><Relationship Id="rId7" Type="http://schemas.openxmlformats.org/officeDocument/2006/relationships/image" Target="../media/image50.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0.xml"/><Relationship Id="rId18" Type="http://schemas.openxmlformats.org/officeDocument/2006/relationships/slide" Target="slide17.xm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slide" Target="slide9.xml"/><Relationship Id="rId17" Type="http://schemas.openxmlformats.org/officeDocument/2006/relationships/slide" Target="slide16.xml"/><Relationship Id="rId2" Type="http://schemas.openxmlformats.org/officeDocument/2006/relationships/notesSlide" Target="../notesSlides/notesSlide8.xml"/><Relationship Id="rId16" Type="http://schemas.openxmlformats.org/officeDocument/2006/relationships/slide" Target="slide14.xml"/><Relationship Id="rId20" Type="http://schemas.openxmlformats.org/officeDocument/2006/relationships/slide" Target="slide19.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slide" Target="slide13.xml"/><Relationship Id="rId10" Type="http://schemas.openxmlformats.org/officeDocument/2006/relationships/image" Target="../media/image20.png"/><Relationship Id="rId19" Type="http://schemas.openxmlformats.org/officeDocument/2006/relationships/slide" Target="slide18.xml"/><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D36A3-8001-694F-8112-6D9A2A8BC7DE}"/>
              </a:ext>
            </a:extLst>
          </p:cNvPr>
          <p:cNvPicPr>
            <a:picLocks noChangeAspect="1"/>
          </p:cNvPicPr>
          <p:nvPr/>
        </p:nvPicPr>
        <p:blipFill rotWithShape="1">
          <a:blip r:embed="rId3"/>
          <a:srcRect l="12485"/>
          <a:stretch/>
        </p:blipFill>
        <p:spPr>
          <a:xfrm>
            <a:off x="0" y="0"/>
            <a:ext cx="12192000" cy="6908800"/>
          </a:xfrm>
          <a:prstGeom prst="rect">
            <a:avLst/>
          </a:prstGeom>
          <a:ln>
            <a:solidFill>
              <a:schemeClr val="bg1">
                <a:alpha val="41000"/>
              </a:schemeClr>
            </a:solidFill>
          </a:ln>
        </p:spPr>
      </p:pic>
      <p:pic>
        <p:nvPicPr>
          <p:cNvPr id="5" name="Picture 4">
            <a:extLst>
              <a:ext uri="{FF2B5EF4-FFF2-40B4-BE49-F238E27FC236}">
                <a16:creationId xmlns:a16="http://schemas.microsoft.com/office/drawing/2014/main" id="{9BBF4E21-D778-4144-8770-E2AD8D1E7650}"/>
              </a:ext>
            </a:extLst>
          </p:cNvPr>
          <p:cNvPicPr>
            <a:picLocks noChangeAspect="1"/>
          </p:cNvPicPr>
          <p:nvPr/>
        </p:nvPicPr>
        <p:blipFill>
          <a:blip r:embed="rId4"/>
          <a:stretch>
            <a:fillRect/>
          </a:stretch>
        </p:blipFill>
        <p:spPr>
          <a:xfrm>
            <a:off x="7662158" y="681567"/>
            <a:ext cx="3886376" cy="1113366"/>
          </a:xfrm>
          <a:prstGeom prst="rect">
            <a:avLst/>
          </a:prstGeom>
        </p:spPr>
      </p:pic>
      <p:sp>
        <p:nvSpPr>
          <p:cNvPr id="8" name="Rectangle 7">
            <a:extLst>
              <a:ext uri="{FF2B5EF4-FFF2-40B4-BE49-F238E27FC236}">
                <a16:creationId xmlns:a16="http://schemas.microsoft.com/office/drawing/2014/main" id="{6A07D917-9EB9-9F44-BD52-D312FC09C2A6}"/>
              </a:ext>
            </a:extLst>
          </p:cNvPr>
          <p:cNvSpPr/>
          <p:nvPr/>
        </p:nvSpPr>
        <p:spPr>
          <a:xfrm>
            <a:off x="0" y="4331278"/>
            <a:ext cx="12192000" cy="1718540"/>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8" name="Group 177">
            <a:extLst>
              <a:ext uri="{FF2B5EF4-FFF2-40B4-BE49-F238E27FC236}">
                <a16:creationId xmlns:a16="http://schemas.microsoft.com/office/drawing/2014/main" id="{ECFCFCDA-90BE-438A-A1C2-2226DE108196}"/>
              </a:ext>
            </a:extLst>
          </p:cNvPr>
          <p:cNvGrpSpPr/>
          <p:nvPr/>
        </p:nvGrpSpPr>
        <p:grpSpPr>
          <a:xfrm>
            <a:off x="876201" y="4322983"/>
            <a:ext cx="3326873" cy="1557354"/>
            <a:chOff x="1518720" y="1859276"/>
            <a:chExt cx="3326873" cy="1557354"/>
          </a:xfrm>
        </p:grpSpPr>
        <p:grpSp>
          <p:nvGrpSpPr>
            <p:cNvPr id="6" name="Graphic 6">
              <a:extLst>
                <a:ext uri="{FF2B5EF4-FFF2-40B4-BE49-F238E27FC236}">
                  <a16:creationId xmlns:a16="http://schemas.microsoft.com/office/drawing/2014/main" id="{2A60F6A2-B7C7-4D4A-BDC7-68FEFE9D392E}"/>
                </a:ext>
              </a:extLst>
            </p:cNvPr>
            <p:cNvGrpSpPr/>
            <p:nvPr/>
          </p:nvGrpSpPr>
          <p:grpSpPr>
            <a:xfrm>
              <a:off x="1518720" y="1859276"/>
              <a:ext cx="3326873" cy="1557354"/>
              <a:chOff x="1518720" y="1859276"/>
              <a:chExt cx="3326873" cy="1557354"/>
            </a:xfrm>
          </p:grpSpPr>
          <p:sp>
            <p:nvSpPr>
              <p:cNvPr id="9" name="Freeform: Shape 8">
                <a:extLst>
                  <a:ext uri="{FF2B5EF4-FFF2-40B4-BE49-F238E27FC236}">
                    <a16:creationId xmlns:a16="http://schemas.microsoft.com/office/drawing/2014/main" id="{38BF6CC4-BC28-45DB-8F68-BDDCAED4E28D}"/>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D3FEA1-9DE5-473F-8DF1-0303D241DD6B}"/>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B77D6-EE9F-4802-B415-BB6A374602FC}"/>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8CA515C-9E74-460B-8DE6-07241A174660}"/>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F0B9D61-A831-4A9F-A99C-30B665A7E5DA}"/>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998BA63F-20F6-4518-8BEF-DD1F7A34FEB2}"/>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AB0832A-263C-462B-9249-A92CEFAAF7CE}"/>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6" name="Graphic 6">
              <a:extLst>
                <a:ext uri="{FF2B5EF4-FFF2-40B4-BE49-F238E27FC236}">
                  <a16:creationId xmlns:a16="http://schemas.microsoft.com/office/drawing/2014/main" id="{FFBC9754-DE5A-4CCC-A518-D47CB44D52AB}"/>
                </a:ext>
              </a:extLst>
            </p:cNvPr>
            <p:cNvGrpSpPr/>
            <p:nvPr/>
          </p:nvGrpSpPr>
          <p:grpSpPr>
            <a:xfrm>
              <a:off x="2520788" y="2853687"/>
              <a:ext cx="849132" cy="97513"/>
              <a:chOff x="2520788" y="2853687"/>
              <a:chExt cx="849132" cy="97513"/>
            </a:xfrm>
            <a:solidFill>
              <a:srgbClr val="FFFFFF"/>
            </a:solidFill>
          </p:grpSpPr>
          <p:sp>
            <p:nvSpPr>
              <p:cNvPr id="17" name="Freeform: Shape 16">
                <a:extLst>
                  <a:ext uri="{FF2B5EF4-FFF2-40B4-BE49-F238E27FC236}">
                    <a16:creationId xmlns:a16="http://schemas.microsoft.com/office/drawing/2014/main" id="{210FB75E-A926-4CA5-AFEA-019B261322E7}"/>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7CBC577-795C-4B8B-9CAE-C0628BB4CDE7}"/>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E347A62-6F3B-4594-B6B2-106A6A987DCE}"/>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0B35A0F-90B3-4744-ABED-4F346B5AD293}"/>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72AEE33-B7D5-42A2-AD2F-0FDE37D231EB}"/>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D93D8BD-E9E3-482F-9FD3-9BEC02EA96F7}"/>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1502068-914D-4CF3-B0B7-6532C45BDD6C}"/>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4A3BFE4-9EBF-43A5-937D-E6EEB7411331}"/>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F290432-F509-40AD-B055-88A038C59F32}"/>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D4BBAA1-A92B-4677-A83F-D85D40149664}"/>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7969D753-8123-43BD-AFDB-37C5665ADBB8}"/>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28" name="Graphic 6">
              <a:extLst>
                <a:ext uri="{FF2B5EF4-FFF2-40B4-BE49-F238E27FC236}">
                  <a16:creationId xmlns:a16="http://schemas.microsoft.com/office/drawing/2014/main" id="{429884C9-B30E-4560-9079-C46E6DCDF28A}"/>
                </a:ext>
              </a:extLst>
            </p:cNvPr>
            <p:cNvGrpSpPr/>
            <p:nvPr/>
          </p:nvGrpSpPr>
          <p:grpSpPr>
            <a:xfrm>
              <a:off x="3634705" y="2853687"/>
              <a:ext cx="579784" cy="80618"/>
              <a:chOff x="3634705" y="2853687"/>
              <a:chExt cx="579784" cy="80618"/>
            </a:xfrm>
            <a:solidFill>
              <a:srgbClr val="FFFFFF"/>
            </a:solidFill>
          </p:grpSpPr>
          <p:sp>
            <p:nvSpPr>
              <p:cNvPr id="29" name="Freeform: Shape 28">
                <a:extLst>
                  <a:ext uri="{FF2B5EF4-FFF2-40B4-BE49-F238E27FC236}">
                    <a16:creationId xmlns:a16="http://schemas.microsoft.com/office/drawing/2014/main" id="{4E44EC22-2419-4696-B158-20905751242F}"/>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7ED5F72-65C6-46CB-A68B-903E239B021E}"/>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A5A8136-6B02-4E0A-A0F3-1949F9FB9BC8}"/>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73B1B62-0542-4C13-B259-B60D6722C1D0}"/>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922726B-B024-48A5-9FEA-C6305A39E873}"/>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373D844-5148-4962-9BA7-F5D324BFFC04}"/>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F268018-DE13-4902-8BA1-E045EEDE1B6B}"/>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2A34155-60BD-4BB3-AD9A-B3F5F0099501}"/>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101" name="Freeform: Shape 100">
              <a:extLst>
                <a:ext uri="{FF2B5EF4-FFF2-40B4-BE49-F238E27FC236}">
                  <a16:creationId xmlns:a16="http://schemas.microsoft.com/office/drawing/2014/main" id="{9E2F0782-A50A-4ABE-BBD8-B5886BAAF68B}"/>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CFE7F41-EF79-4042-B916-5AC15BCE50B4}"/>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0834268-80E6-4E3E-8F53-42659BB27E9A}"/>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04" name="Graphic 6">
              <a:extLst>
                <a:ext uri="{FF2B5EF4-FFF2-40B4-BE49-F238E27FC236}">
                  <a16:creationId xmlns:a16="http://schemas.microsoft.com/office/drawing/2014/main" id="{EB6CDC1F-94D8-415E-A950-780D493B06B0}"/>
                </a:ext>
              </a:extLst>
            </p:cNvPr>
            <p:cNvGrpSpPr/>
            <p:nvPr/>
          </p:nvGrpSpPr>
          <p:grpSpPr>
            <a:xfrm>
              <a:off x="4358294" y="2860545"/>
              <a:ext cx="116413" cy="90655"/>
              <a:chOff x="4358294" y="2860545"/>
              <a:chExt cx="116413" cy="90655"/>
            </a:xfrm>
            <a:solidFill>
              <a:srgbClr val="FFFFFF"/>
            </a:solidFill>
          </p:grpSpPr>
          <p:sp>
            <p:nvSpPr>
              <p:cNvPr id="105" name="Freeform: Shape 104">
                <a:extLst>
                  <a:ext uri="{FF2B5EF4-FFF2-40B4-BE49-F238E27FC236}">
                    <a16:creationId xmlns:a16="http://schemas.microsoft.com/office/drawing/2014/main" id="{6631FCFF-BA0A-474D-8EC8-38AA1F5A9AA2}"/>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6BF2CBD4-0207-4F3A-A5EC-D594862B0AD6}"/>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107" name="Freeform: Shape 106">
              <a:extLst>
                <a:ext uri="{FF2B5EF4-FFF2-40B4-BE49-F238E27FC236}">
                  <a16:creationId xmlns:a16="http://schemas.microsoft.com/office/drawing/2014/main" id="{26CDDF5E-5D06-474A-AC97-ADC91050AB6E}"/>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8FCBD03-6089-4799-88D2-58DB1C201138}"/>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55841FA-6C2A-4F53-B12F-AA5E227B316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22C63DB3-5581-4E99-BAC5-C4D57BFB15CE}"/>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111" name="Graphic 6">
              <a:extLst>
                <a:ext uri="{FF2B5EF4-FFF2-40B4-BE49-F238E27FC236}">
                  <a16:creationId xmlns:a16="http://schemas.microsoft.com/office/drawing/2014/main" id="{02B2EEB2-334D-448C-9B4C-A68CEBF36DE4}"/>
                </a:ext>
              </a:extLst>
            </p:cNvPr>
            <p:cNvGrpSpPr/>
            <p:nvPr/>
          </p:nvGrpSpPr>
          <p:grpSpPr>
            <a:xfrm>
              <a:off x="1956982" y="2138168"/>
              <a:ext cx="2095440" cy="635508"/>
              <a:chOff x="1956982" y="2138168"/>
              <a:chExt cx="2095440" cy="635508"/>
            </a:xfrm>
          </p:grpSpPr>
          <p:sp>
            <p:nvSpPr>
              <p:cNvPr id="112" name="Freeform: Shape 111">
                <a:extLst>
                  <a:ext uri="{FF2B5EF4-FFF2-40B4-BE49-F238E27FC236}">
                    <a16:creationId xmlns:a16="http://schemas.microsoft.com/office/drawing/2014/main" id="{C481967B-D991-4F72-9BCE-4BCFFA99F540}"/>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BACA061-B93B-4F48-80D8-FBED301E2235}"/>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1232AAB-E85E-453A-A00E-090FD8263E9D}"/>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328D2FD-0C7C-4F23-9EB2-EB44BE6E4D8C}"/>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4152DC4-3856-483C-B2AF-3DD52FEF8458}"/>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B7D2D26-33DC-4340-A7E5-0C681E78C874}"/>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20CB962-018B-46E0-AD34-21CEA88ADF60}"/>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1D955B67-6BCA-435F-9313-977FDDFC0420}"/>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26B06F6E-A535-41CA-A80C-A2B84318B57E}"/>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9D1E18A-37D7-4282-BE18-E29204FF7FF4}"/>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7E1C875-C9C1-46C5-A7AE-AC43CF8CFE57}"/>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75100DA5-D349-40F3-8CEE-0FC12921047B}"/>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ED44431-DF82-4B88-AB34-3D1AE288AD59}"/>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8CE71C8-E63D-4610-B65A-188FBF65BD34}"/>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9A935CF-7478-44E0-B8C0-5E9784A92AFD}"/>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3C9C34B-6C50-4B95-A486-9D8587A5BCFD}"/>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C836746-67FC-433A-ACD5-48EA3C0DFCBF}"/>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F924C8B-4D1D-4C32-968A-88D71D6E08E7}"/>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84E3EA5-2F1E-48CB-8CAD-70C64BFE66FC}"/>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4ED1914F-43AB-4DE8-9BD7-97F9FB872154}"/>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F4F2614-1722-4EAC-947C-222F2114C78F}"/>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DABD35B4-34CA-4BBC-8FFF-4807BD98EF9C}"/>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FC45ADA-529E-42CD-847F-4D23B7CDA2A1}"/>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FA78664-3B84-475D-ABEB-C1338DC1A3BC}"/>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60DB9087-F130-477A-8588-EB341D1E0105}"/>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C31D893D-BC68-4E8F-800E-D7EBCD9220F7}"/>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2E36F50-84BC-49F9-9E5E-9A1B828C5CC0}"/>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C5DBB65-17E1-4E3C-91CF-8E9E0A42AF86}"/>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DD395F9-2BA8-4FC4-A2BE-2D356639DC67}"/>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EAC26E0-5056-4721-8DA7-BC8644B4589B}"/>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15A92E4-720B-4711-BF2A-294E5021142F}"/>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EBB733A-E85E-4B9C-900A-683991E7B2B2}"/>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6753555-0BD1-47A1-A06F-151EB023F0F8}"/>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C8AEC2E-3B32-492F-B1A8-6075C729F180}"/>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144ABF4-124D-4CDF-A472-B64471C095E7}"/>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2192BD6-A391-416A-A78C-878BDB34CA16}"/>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AC8932A-E9C4-4897-8E20-DB0A3CB05F59}"/>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B9C86D7-097F-4FE9-BFD0-C92DB1834D23}"/>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1312B7A-C39F-41A7-AF1B-25F006F2FFFF}"/>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6FF56B7-00CF-4A32-8AEB-BB40A4B8EA79}"/>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691FE243-C060-4FC0-BAAB-74D1C1EED954}"/>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4EEBFF1-F940-43CF-BFA3-98B4E5C4ED36}"/>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AAF7DF9-D6CD-4020-8F32-C2609F078E4E}"/>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7FB07FD-A883-4D8D-9827-F0677E851085}"/>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8CE19A9-846A-4E47-A183-961941D2AC09}"/>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040614F-9288-491E-B610-EF99E2EA1707}"/>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D751D0C-54E6-443F-A9B5-EF95F4D8CF45}"/>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A5BE0DF-91E9-46D2-8187-639076F988BD}"/>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9FCC84D-0B66-42D6-A3B7-BCB9242F82AE}"/>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BA352EBA-7B6E-4BE4-98FF-B47F890FE8E5}"/>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8CF28CD-FA2E-496A-855A-4DB0A73B4951}"/>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9DB9047-6908-48A3-A614-DE5CA0619807}"/>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5A18A3A-E129-4F15-BCAE-69B6A45E5C94}"/>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E7224DF0-5237-4D88-8F45-A0A9CD375681}"/>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BCE4B31-6503-4CEB-9037-DCA219D8B981}"/>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3578836-0B82-44DE-8E3A-555C275BB0A1}"/>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325FBE0-A6CF-4593-AA15-D7630E6B1922}"/>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F3895E5E-E0EB-4F24-8231-7C62FC0DA826}"/>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99CC7D9-D592-47AD-8B36-1C49C135C2BF}"/>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E16A9971-D467-4C75-81A8-A04B4D44AFE9}"/>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71381109-3AAE-46F2-996C-BBDB3C39D191}"/>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CE7A6EF-0932-4C89-BE01-998D8933F4DD}"/>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11D8B16-5EBE-46DF-8BD0-712AA9445FD2}"/>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179" name="TextBox 178">
            <a:extLst>
              <a:ext uri="{FF2B5EF4-FFF2-40B4-BE49-F238E27FC236}">
                <a16:creationId xmlns:a16="http://schemas.microsoft.com/office/drawing/2014/main" id="{0CE29993-C17D-4C4D-ADE9-E6A4DE0CF5C2}"/>
              </a:ext>
            </a:extLst>
          </p:cNvPr>
          <p:cNvSpPr txBox="1"/>
          <p:nvPr/>
        </p:nvSpPr>
        <p:spPr>
          <a:xfrm>
            <a:off x="4551212" y="5077902"/>
            <a:ext cx="6377143" cy="707886"/>
          </a:xfrm>
          <a:prstGeom prst="rect">
            <a:avLst/>
          </a:prstGeom>
          <a:noFill/>
        </p:spPr>
        <p:txBody>
          <a:bodyPr wrap="square" lIns="91440" tIns="45720" rIns="91440" bIns="45720" rtlCol="0" anchor="t">
            <a:spAutoFit/>
          </a:bodyPr>
          <a:lstStyle/>
          <a:p>
            <a:r>
              <a:rPr lang="en-US" sz="2000">
                <a:solidFill>
                  <a:schemeClr val="bg1"/>
                </a:solidFill>
                <a:latin typeface="Arial"/>
                <a:cs typeface="Arial"/>
              </a:rPr>
              <a:t>Presentation to </a:t>
            </a:r>
            <a:r>
              <a:rPr lang="en-US" sz="2000">
                <a:solidFill>
                  <a:srgbClr val="FF0000"/>
                </a:solidFill>
                <a:latin typeface="Arial"/>
                <a:cs typeface="Arial"/>
              </a:rPr>
              <a:t>[ Organization ]</a:t>
            </a:r>
          </a:p>
          <a:p>
            <a:r>
              <a:rPr lang="en-US" sz="2000">
                <a:solidFill>
                  <a:srgbClr val="FF0000"/>
                </a:solidFill>
                <a:latin typeface="Arial"/>
                <a:cs typeface="Arial"/>
              </a:rPr>
              <a:t>[ Date ]</a:t>
            </a:r>
          </a:p>
        </p:txBody>
      </p:sp>
      <p:sp>
        <p:nvSpPr>
          <p:cNvPr id="176" name="TextBox 175">
            <a:extLst>
              <a:ext uri="{FF2B5EF4-FFF2-40B4-BE49-F238E27FC236}">
                <a16:creationId xmlns:a16="http://schemas.microsoft.com/office/drawing/2014/main" id="{208F0BC9-7F33-91D7-42C5-C00D61835B6C}"/>
              </a:ext>
            </a:extLst>
          </p:cNvPr>
          <p:cNvSpPr txBox="1"/>
          <p:nvPr/>
        </p:nvSpPr>
        <p:spPr>
          <a:xfrm>
            <a:off x="4551212" y="4573861"/>
            <a:ext cx="7668180" cy="584775"/>
          </a:xfrm>
          <a:prstGeom prst="rect">
            <a:avLst/>
          </a:prstGeom>
          <a:noFill/>
        </p:spPr>
        <p:txBody>
          <a:bodyPr wrap="square" lIns="91440" tIns="45720" rIns="91440" bIns="45720" rtlCol="0" anchor="t">
            <a:spAutoFit/>
          </a:bodyPr>
          <a:lstStyle/>
          <a:p>
            <a:r>
              <a:rPr lang="en-US" sz="3200" b="1" cap="all">
                <a:solidFill>
                  <a:schemeClr val="bg1"/>
                </a:solidFill>
                <a:latin typeface="Arial Black" panose="020B0A04020102020204" pitchFamily="34" charset="0"/>
                <a:cs typeface="Arial"/>
              </a:rPr>
              <a:t>Prioritization: </a:t>
            </a:r>
            <a:r>
              <a:rPr lang="en-US" sz="32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7938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DD3F3A-664B-DCFC-194C-320F1556F1A5}"/>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Reorganized Roadside Violations</a:t>
            </a:r>
          </a:p>
        </p:txBody>
      </p:sp>
      <p:sp>
        <p:nvSpPr>
          <p:cNvPr id="6" name="Text Placeholder 4">
            <a:extLst>
              <a:ext uri="{FF2B5EF4-FFF2-40B4-BE49-F238E27FC236}">
                <a16:creationId xmlns:a16="http://schemas.microsoft.com/office/drawing/2014/main" id="{D12A7263-C1C2-0E57-FD68-08E59C27FBF9}"/>
              </a:ext>
            </a:extLst>
          </p:cNvPr>
          <p:cNvSpPr>
            <a:spLocks noGrp="1"/>
          </p:cNvSpPr>
          <p:nvPr>
            <p:ph type="body" sz="quarter" idx="12"/>
          </p:nvPr>
        </p:nvSpPr>
        <p:spPr>
          <a:xfrm>
            <a:off x="4791074" y="2446588"/>
            <a:ext cx="6372226" cy="1824329"/>
          </a:xfrm>
        </p:spPr>
        <p:txBody>
          <a:bodyPr>
            <a:normAutofit/>
          </a:bodyPr>
          <a:lstStyle/>
          <a:p>
            <a:r>
              <a:rPr lang="en-US"/>
              <a:t>Group violations together that identify the same or very similar underlying issues</a:t>
            </a:r>
          </a:p>
          <a:p>
            <a:r>
              <a:rPr lang="en-US"/>
              <a:t>If more than one of the violations in a Violation Group is cited in an inspection, all violations will appear in violation report, but the methodology will treat them as a single violation</a:t>
            </a:r>
          </a:p>
        </p:txBody>
      </p:sp>
      <p:grpSp>
        <p:nvGrpSpPr>
          <p:cNvPr id="7" name="Group 6">
            <a:extLst>
              <a:ext uri="{FF2B5EF4-FFF2-40B4-BE49-F238E27FC236}">
                <a16:creationId xmlns:a16="http://schemas.microsoft.com/office/drawing/2014/main" id="{62543DDF-E2DE-DA2D-5775-8A7D8B64FABC}"/>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16EFD2FC-3737-2B62-70D0-42C3F6CAD316}"/>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0E4CC5-C501-427B-5F7D-865A4A130FC6}"/>
                </a:ext>
              </a:extLst>
            </p:cNvPr>
            <p:cNvSpPr txBox="1"/>
            <p:nvPr/>
          </p:nvSpPr>
          <p:spPr>
            <a:xfrm>
              <a:off x="735291" y="5813071"/>
              <a:ext cx="10953946" cy="830997"/>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This change prevents inconsistencies in measures that occur when multiple violations are cited for the same underlying safety issue during one inspection.</a:t>
              </a:r>
            </a:p>
          </p:txBody>
        </p:sp>
      </p:grpSp>
      <p:pic>
        <p:nvPicPr>
          <p:cNvPr id="11" name="Picture 10">
            <a:extLst>
              <a:ext uri="{FF2B5EF4-FFF2-40B4-BE49-F238E27FC236}">
                <a16:creationId xmlns:a16="http://schemas.microsoft.com/office/drawing/2014/main" id="{04618E31-DCFD-ADEE-91AD-10AC8F36740E}"/>
              </a:ext>
            </a:extLst>
          </p:cNvPr>
          <p:cNvPicPr>
            <a:picLocks noChangeAspect="1"/>
          </p:cNvPicPr>
          <p:nvPr/>
        </p:nvPicPr>
        <p:blipFill>
          <a:blip r:embed="rId3"/>
          <a:stretch>
            <a:fillRect/>
          </a:stretch>
        </p:blipFill>
        <p:spPr>
          <a:xfrm>
            <a:off x="681872" y="2446587"/>
            <a:ext cx="3627927" cy="2506413"/>
          </a:xfrm>
          <a:prstGeom prst="rect">
            <a:avLst/>
          </a:prstGeom>
        </p:spPr>
      </p:pic>
      <p:sp>
        <p:nvSpPr>
          <p:cNvPr id="13" name="Text Placeholder 3">
            <a:extLst>
              <a:ext uri="{FF2B5EF4-FFF2-40B4-BE49-F238E27FC236}">
                <a16:creationId xmlns:a16="http://schemas.microsoft.com/office/drawing/2014/main" id="{AC34F7F4-AF89-B787-B414-288C2AF1F4A0}"/>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a:t>
            </a:r>
          </a:p>
        </p:txBody>
      </p:sp>
    </p:spTree>
    <p:extLst>
      <p:ext uri="{BB962C8B-B14F-4D97-AF65-F5344CB8AC3E}">
        <p14:creationId xmlns:p14="http://schemas.microsoft.com/office/powerpoint/2010/main" val="352511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2171B0-D6D9-48E6-75E6-DC3B909A0423}"/>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Reorganized Roadside Violations – Example </a:t>
            </a:r>
          </a:p>
        </p:txBody>
      </p:sp>
      <p:sp>
        <p:nvSpPr>
          <p:cNvPr id="5" name="Text Placeholder 4">
            <a:extLst>
              <a:ext uri="{FF2B5EF4-FFF2-40B4-BE49-F238E27FC236}">
                <a16:creationId xmlns:a16="http://schemas.microsoft.com/office/drawing/2014/main" id="{634991CE-53DF-A2F8-41FD-F30D023624AE}"/>
              </a:ext>
            </a:extLst>
          </p:cNvPr>
          <p:cNvSpPr>
            <a:spLocks noGrp="1"/>
          </p:cNvSpPr>
          <p:nvPr>
            <p:ph type="body" sz="quarter" idx="12"/>
          </p:nvPr>
        </p:nvSpPr>
        <p:spPr>
          <a:xfrm>
            <a:off x="1524000" y="2409491"/>
            <a:ext cx="8651358" cy="3322616"/>
          </a:xfrm>
        </p:spPr>
        <p:txBody>
          <a:bodyPr>
            <a:normAutofit/>
          </a:bodyPr>
          <a:lstStyle/>
          <a:p>
            <a:r>
              <a:rPr lang="en-US"/>
              <a:t>The following Hours of Service violations fall under the same Violation Group:</a:t>
            </a:r>
          </a:p>
          <a:p>
            <a:pPr lvl="1"/>
            <a:r>
              <a:rPr lang="en-US" sz="1600" b="1" i="0">
                <a:solidFill>
                  <a:srgbClr val="333333"/>
                </a:solidFill>
                <a:effectLst/>
                <a:latin typeface="Arial" panose="020B0604020202020204" pitchFamily="34" charset="0"/>
                <a:cs typeface="Arial" panose="020B0604020202020204" pitchFamily="34" charset="0"/>
              </a:rPr>
              <a:t>395.3A2-PROP</a:t>
            </a:r>
            <a:r>
              <a:rPr lang="en-US" sz="1600" b="0" i="0">
                <a:solidFill>
                  <a:srgbClr val="333333"/>
                </a:solidFill>
                <a:effectLst/>
                <a:latin typeface="Arial" panose="020B0604020202020204" pitchFamily="34" charset="0"/>
                <a:cs typeface="Arial" panose="020B0604020202020204" pitchFamily="34" charset="0"/>
              </a:rPr>
              <a:t>: Driving beyond 14 hour duty period (Property Carrying Vehicle)</a:t>
            </a:r>
          </a:p>
          <a:p>
            <a:pPr lvl="1"/>
            <a:r>
              <a:rPr lang="en-US" sz="1600" b="1" i="0">
                <a:solidFill>
                  <a:srgbClr val="333333"/>
                </a:solidFill>
                <a:effectLst/>
                <a:latin typeface="Arial" panose="020B0604020202020204" pitchFamily="34" charset="0"/>
                <a:cs typeface="Arial" panose="020B0604020202020204" pitchFamily="34" charset="0"/>
              </a:rPr>
              <a:t>395.3A3-PROP</a:t>
            </a:r>
            <a:r>
              <a:rPr lang="en-US" sz="1600" b="0" i="0">
                <a:solidFill>
                  <a:srgbClr val="333333"/>
                </a:solidFill>
                <a:effectLst/>
                <a:latin typeface="Arial" panose="020B0604020202020204" pitchFamily="34" charset="0"/>
                <a:cs typeface="Arial" panose="020B0604020202020204" pitchFamily="34" charset="0"/>
              </a:rPr>
              <a:t>: Driving beyond 11 hour driving limit. (Property Carrying Vehicle)</a:t>
            </a:r>
          </a:p>
          <a:p>
            <a:pPr lvl="1"/>
            <a:r>
              <a:rPr lang="en-US" sz="1600" b="1" i="0">
                <a:solidFill>
                  <a:srgbClr val="333333"/>
                </a:solidFill>
                <a:effectLst/>
                <a:latin typeface="Arial" panose="020B0604020202020204" pitchFamily="34" charset="0"/>
                <a:cs typeface="Arial" panose="020B0604020202020204" pitchFamily="34" charset="0"/>
              </a:rPr>
              <a:t>395.3(a)(3)(ii)</a:t>
            </a:r>
            <a:r>
              <a:rPr lang="en-US" sz="1600" b="0" i="0">
                <a:solidFill>
                  <a:srgbClr val="333333"/>
                </a:solidFill>
                <a:effectLst/>
                <a:latin typeface="Arial" panose="020B0604020202020204" pitchFamily="34" charset="0"/>
                <a:cs typeface="Arial" panose="020B0604020202020204" pitchFamily="34" charset="0"/>
              </a:rPr>
              <a:t>: Driving beyond 8 hour driving limit since the end of the last on duty, off duty, or sleeper period of at least 30 minutes</a:t>
            </a:r>
          </a:p>
          <a:p>
            <a:pPr lvl="1"/>
            <a:r>
              <a:rPr lang="en-US" sz="1600" b="1" i="0">
                <a:solidFill>
                  <a:srgbClr val="333333"/>
                </a:solidFill>
                <a:effectLst/>
                <a:latin typeface="Arial" panose="020B0604020202020204" pitchFamily="34" charset="0"/>
                <a:cs typeface="Arial" panose="020B0604020202020204" pitchFamily="34" charset="0"/>
              </a:rPr>
              <a:t>395.3B2</a:t>
            </a:r>
            <a:r>
              <a:rPr lang="en-US" sz="1600" b="0" i="0">
                <a:solidFill>
                  <a:srgbClr val="333333"/>
                </a:solidFill>
                <a:effectLst/>
                <a:latin typeface="Arial" panose="020B0604020202020204" pitchFamily="34" charset="0"/>
                <a:cs typeface="Arial" panose="020B0604020202020204" pitchFamily="34" charset="0"/>
              </a:rPr>
              <a:t>: Driving after 70 hours on duty in an 8 day period (Property Carrying Vehicle)</a:t>
            </a:r>
          </a:p>
          <a:p>
            <a:r>
              <a:rPr lang="en-US">
                <a:solidFill>
                  <a:srgbClr val="333333"/>
                </a:solidFill>
                <a:latin typeface="Arial" panose="020B0604020202020204" pitchFamily="34" charset="0"/>
                <a:cs typeface="Arial" panose="020B0604020202020204" pitchFamily="34" charset="0"/>
              </a:rPr>
              <a:t>If all 4 of these violations were cited in a single inspection, the methodology would treat it as one violation when calculating percentiles.</a:t>
            </a:r>
            <a:endParaRPr lang="en-US" b="0" i="0">
              <a:solidFill>
                <a:srgbClr val="333333"/>
              </a:solidFill>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665349A-A6A6-BD2D-C9C8-8B9C9325AF74}"/>
              </a:ext>
            </a:extLst>
          </p:cNvPr>
          <p:cNvGrpSpPr/>
          <p:nvPr/>
        </p:nvGrpSpPr>
        <p:grpSpPr>
          <a:xfrm>
            <a:off x="2454348" y="5094015"/>
            <a:ext cx="7283303" cy="1142583"/>
            <a:chOff x="3439208" y="5194422"/>
            <a:chExt cx="6242622" cy="1142583"/>
          </a:xfrm>
        </p:grpSpPr>
        <p:sp>
          <p:nvSpPr>
            <p:cNvPr id="7" name="Rectangle 6">
              <a:extLst>
                <a:ext uri="{FF2B5EF4-FFF2-40B4-BE49-F238E27FC236}">
                  <a16:creationId xmlns:a16="http://schemas.microsoft.com/office/drawing/2014/main" id="{96FA59FD-9F81-8001-3E96-87861002CF34}"/>
                </a:ext>
              </a:extLst>
            </p:cNvPr>
            <p:cNvSpPr/>
            <p:nvPr/>
          </p:nvSpPr>
          <p:spPr>
            <a:xfrm>
              <a:off x="3439208" y="5194422"/>
              <a:ext cx="6242622" cy="1142583"/>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9FC58E-F0ED-5429-22D5-80A15EEFA3A5}"/>
                </a:ext>
              </a:extLst>
            </p:cNvPr>
            <p:cNvSpPr txBox="1"/>
            <p:nvPr/>
          </p:nvSpPr>
          <p:spPr>
            <a:xfrm>
              <a:off x="3479177" y="5304048"/>
              <a:ext cx="6166865" cy="923330"/>
            </a:xfrm>
            <a:prstGeom prst="rect">
              <a:avLst/>
            </a:prstGeom>
            <a:noFill/>
          </p:spPr>
          <p:txBody>
            <a:bodyPr wrap="square">
              <a:spAutoFit/>
            </a:bodyPr>
            <a:lstStyle/>
            <a:p>
              <a:pPr algn="ctr"/>
              <a:r>
                <a:rPr lang="en-US" sz="1800">
                  <a:solidFill>
                    <a:srgbClr val="001647"/>
                  </a:solidFill>
                  <a:latin typeface="Arial" panose="020B0604020202020204" pitchFamily="34" charset="0"/>
                  <a:cs typeface="Arial" panose="020B0604020202020204" pitchFamily="34" charset="0"/>
                </a:rPr>
                <a:t>For prioritization purposes, based on the </a:t>
              </a:r>
              <a:r>
                <a:rPr lang="en-US">
                  <a:solidFill>
                    <a:srgbClr val="001647"/>
                  </a:solidFill>
                  <a:latin typeface="Arial" panose="020B0604020202020204" pitchFamily="34" charset="0"/>
                  <a:cs typeface="Arial" panose="020B0604020202020204" pitchFamily="34" charset="0"/>
                </a:rPr>
                <a:t>FMCSA’s</a:t>
              </a:r>
              <a:r>
                <a:rPr lang="en-US" sz="1800">
                  <a:solidFill>
                    <a:srgbClr val="001647"/>
                  </a:solidFill>
                  <a:latin typeface="Arial" panose="020B0604020202020204" pitchFamily="34" charset="0"/>
                  <a:cs typeface="Arial" panose="020B0604020202020204" pitchFamily="34" charset="0"/>
                </a:rPr>
                <a:t> </a:t>
              </a:r>
              <a:r>
                <a:rPr lang="en-US">
                  <a:solidFill>
                    <a:srgbClr val="001647"/>
                  </a:solidFill>
                  <a:latin typeface="Arial" panose="020B0604020202020204" pitchFamily="34" charset="0"/>
                  <a:cs typeface="Arial" panose="020B0604020202020204" pitchFamily="34" charset="0"/>
                </a:rPr>
                <a:t>data </a:t>
              </a:r>
              <a:r>
                <a:rPr lang="en-US" sz="1800">
                  <a:solidFill>
                    <a:srgbClr val="001647"/>
                  </a:solidFill>
                  <a:latin typeface="Arial" panose="020B0604020202020204" pitchFamily="34" charset="0"/>
                  <a:cs typeface="Arial" panose="020B0604020202020204" pitchFamily="34" charset="0"/>
                </a:rPr>
                <a:t>analysis, </a:t>
              </a:r>
            </a:p>
            <a:p>
              <a:pPr algn="ctr"/>
              <a:r>
                <a:rPr lang="en-US" sz="1800">
                  <a:solidFill>
                    <a:srgbClr val="001647"/>
                  </a:solidFill>
                  <a:latin typeface="Arial" panose="020B0604020202020204" pitchFamily="34" charset="0"/>
                  <a:cs typeface="Arial" panose="020B0604020202020204" pitchFamily="34" charset="0"/>
                </a:rPr>
                <a:t>determining </a:t>
              </a:r>
              <a:r>
                <a:rPr lang="en-US" sz="1800" i="1">
                  <a:solidFill>
                    <a:srgbClr val="001647"/>
                  </a:solidFill>
                  <a:latin typeface="Arial" panose="020B0604020202020204" pitchFamily="34" charset="0"/>
                  <a:cs typeface="Arial" panose="020B0604020202020204" pitchFamily="34" charset="0"/>
                </a:rPr>
                <a:t>whether </a:t>
              </a:r>
              <a:r>
                <a:rPr lang="en-US" sz="1800">
                  <a:solidFill>
                    <a:srgbClr val="001647"/>
                  </a:solidFill>
                  <a:latin typeface="Arial" panose="020B0604020202020204" pitchFamily="34" charset="0"/>
                  <a:cs typeface="Arial" panose="020B0604020202020204" pitchFamily="34" charset="0"/>
                </a:rPr>
                <a:t>a safety issue is identified </a:t>
              </a:r>
            </a:p>
            <a:p>
              <a:pPr algn="ctr"/>
              <a:r>
                <a:rPr lang="en-US" sz="1800">
                  <a:solidFill>
                    <a:srgbClr val="001647"/>
                  </a:solidFill>
                  <a:latin typeface="Arial" panose="020B0604020202020204" pitchFamily="34" charset="0"/>
                  <a:cs typeface="Arial" panose="020B0604020202020204" pitchFamily="34" charset="0"/>
                </a:rPr>
                <a:t>is more important than </a:t>
              </a:r>
              <a:r>
                <a:rPr lang="en-US" sz="1800" i="1">
                  <a:solidFill>
                    <a:srgbClr val="001647"/>
                  </a:solidFill>
                  <a:latin typeface="Arial" panose="020B0604020202020204" pitchFamily="34" charset="0"/>
                  <a:cs typeface="Arial" panose="020B0604020202020204" pitchFamily="34" charset="0"/>
                </a:rPr>
                <a:t>how many ways </a:t>
              </a:r>
              <a:r>
                <a:rPr lang="en-US" sz="1800">
                  <a:solidFill>
                    <a:srgbClr val="001647"/>
                  </a:solidFill>
                  <a:latin typeface="Arial" panose="020B0604020202020204" pitchFamily="34" charset="0"/>
                  <a:cs typeface="Arial" panose="020B0604020202020204" pitchFamily="34" charset="0"/>
                </a:rPr>
                <a:t>it was documented. </a:t>
              </a:r>
              <a:endParaRPr lang="en-US"/>
            </a:p>
          </p:txBody>
        </p:sp>
      </p:grpSp>
    </p:spTree>
    <p:extLst>
      <p:ext uri="{BB962C8B-B14F-4D97-AF65-F5344CB8AC3E}">
        <p14:creationId xmlns:p14="http://schemas.microsoft.com/office/powerpoint/2010/main" val="152966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A0014F-26A5-F3E3-E789-CAE8D46C96F0}"/>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Simplified Severity Weights</a:t>
            </a:r>
          </a:p>
        </p:txBody>
      </p:sp>
      <p:pic>
        <p:nvPicPr>
          <p:cNvPr id="5" name="Picture 4">
            <a:extLst>
              <a:ext uri="{FF2B5EF4-FFF2-40B4-BE49-F238E27FC236}">
                <a16:creationId xmlns:a16="http://schemas.microsoft.com/office/drawing/2014/main" id="{78B2C49D-1B44-FD37-4EB6-DEE44DCBB2A1}"/>
              </a:ext>
            </a:extLst>
          </p:cNvPr>
          <p:cNvPicPr>
            <a:picLocks noChangeAspect="1"/>
          </p:cNvPicPr>
          <p:nvPr/>
        </p:nvPicPr>
        <p:blipFill rotWithShape="1">
          <a:blip r:embed="rId3"/>
          <a:srcRect l="66478"/>
          <a:stretch/>
        </p:blipFill>
        <p:spPr>
          <a:xfrm>
            <a:off x="681872" y="2509852"/>
            <a:ext cx="3662362" cy="2277144"/>
          </a:xfrm>
          <a:prstGeom prst="rect">
            <a:avLst/>
          </a:prstGeom>
        </p:spPr>
      </p:pic>
      <p:sp>
        <p:nvSpPr>
          <p:cNvPr id="6" name="Text Placeholder 4">
            <a:extLst>
              <a:ext uri="{FF2B5EF4-FFF2-40B4-BE49-F238E27FC236}">
                <a16:creationId xmlns:a16="http://schemas.microsoft.com/office/drawing/2014/main" id="{8288A1F6-3E25-796D-07F4-468559E26BEA}"/>
              </a:ext>
            </a:extLst>
          </p:cNvPr>
          <p:cNvSpPr>
            <a:spLocks noGrp="1"/>
          </p:cNvSpPr>
          <p:nvPr>
            <p:ph type="body" sz="quarter" idx="12"/>
          </p:nvPr>
        </p:nvSpPr>
        <p:spPr>
          <a:xfrm>
            <a:off x="4791074" y="2675856"/>
            <a:ext cx="5876925" cy="1483549"/>
          </a:xfrm>
        </p:spPr>
        <p:txBody>
          <a:bodyPr>
            <a:normAutofit/>
          </a:bodyPr>
          <a:lstStyle/>
          <a:p>
            <a:r>
              <a:rPr lang="en-US" sz="1800">
                <a:latin typeface="Arial" panose="020B0604020202020204" pitchFamily="34" charset="0"/>
                <a:cs typeface="Arial" panose="020B0604020202020204" pitchFamily="34" charset="0"/>
              </a:rPr>
              <a:t>“1</a:t>
            </a:r>
            <a:r>
              <a:rPr lang="en-US">
                <a:latin typeface="Arial" panose="020B0604020202020204" pitchFamily="34" charset="0"/>
                <a:cs typeface="Arial" panose="020B0604020202020204" pitchFamily="34" charset="0"/>
              </a:rPr>
              <a:t>-10” scale replaced with 2-value scale</a:t>
            </a:r>
          </a:p>
          <a:p>
            <a:pPr lvl="1"/>
            <a:r>
              <a:rPr lang="en-US" sz="1800">
                <a:latin typeface="Arial" panose="020B0604020202020204" pitchFamily="34" charset="0"/>
                <a:cs typeface="Arial" panose="020B0604020202020204" pitchFamily="34" charset="0"/>
              </a:rPr>
              <a:t>OOS and Driver Disqualifying violations = 2</a:t>
            </a:r>
          </a:p>
          <a:p>
            <a:pPr lvl="1"/>
            <a:r>
              <a:rPr lang="en-US" sz="1800">
                <a:latin typeface="Arial" panose="020B0604020202020204" pitchFamily="34" charset="0"/>
                <a:cs typeface="Arial" panose="020B0604020202020204" pitchFamily="34" charset="0"/>
              </a:rPr>
              <a:t>All other violations = 1</a:t>
            </a:r>
          </a:p>
          <a:p>
            <a:r>
              <a:rPr lang="en-US">
                <a:latin typeface="Arial" panose="020B0604020202020204" pitchFamily="34" charset="0"/>
                <a:cs typeface="Arial" panose="020B0604020202020204" pitchFamily="34" charset="0"/>
              </a:rPr>
              <a:t>Applied to Violation Groups, not individual violations</a:t>
            </a:r>
          </a:p>
        </p:txBody>
      </p:sp>
      <p:sp>
        <p:nvSpPr>
          <p:cNvPr id="7" name="Text Placeholder 3">
            <a:extLst>
              <a:ext uri="{FF2B5EF4-FFF2-40B4-BE49-F238E27FC236}">
                <a16:creationId xmlns:a16="http://schemas.microsoft.com/office/drawing/2014/main" id="{5359EC20-409C-DD0C-36C8-40CB8807469E}"/>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a:t>
            </a:r>
          </a:p>
        </p:txBody>
      </p:sp>
      <p:grpSp>
        <p:nvGrpSpPr>
          <p:cNvPr id="8" name="Group 7">
            <a:extLst>
              <a:ext uri="{FF2B5EF4-FFF2-40B4-BE49-F238E27FC236}">
                <a16:creationId xmlns:a16="http://schemas.microsoft.com/office/drawing/2014/main" id="{EF7483AD-72BF-9011-19F0-A4831A53FB76}"/>
              </a:ext>
            </a:extLst>
          </p:cNvPr>
          <p:cNvGrpSpPr/>
          <p:nvPr/>
        </p:nvGrpSpPr>
        <p:grpSpPr>
          <a:xfrm>
            <a:off x="556182" y="5598748"/>
            <a:ext cx="11079636" cy="1001125"/>
            <a:chOff x="609601" y="5718652"/>
            <a:chExt cx="11079636" cy="1001125"/>
          </a:xfrm>
        </p:grpSpPr>
        <p:sp>
          <p:nvSpPr>
            <p:cNvPr id="9" name="Rectangle 8">
              <a:extLst>
                <a:ext uri="{FF2B5EF4-FFF2-40B4-BE49-F238E27FC236}">
                  <a16:creationId xmlns:a16="http://schemas.microsoft.com/office/drawing/2014/main" id="{1EDF5959-2AFB-135E-1C28-1A3257147D15}"/>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15FFB5-6713-87E2-A7E8-85B56ABE66A4}"/>
                </a:ext>
              </a:extLst>
            </p:cNvPr>
            <p:cNvSpPr txBox="1"/>
            <p:nvPr/>
          </p:nvSpPr>
          <p:spPr>
            <a:xfrm>
              <a:off x="735291" y="5813071"/>
              <a:ext cx="10953946" cy="830997"/>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This simplified approach identifies carriers with higher crash rates for prioritization and makes it clearer why a specific violation is weighted more heavily than others.</a:t>
              </a:r>
            </a:p>
          </p:txBody>
        </p:sp>
      </p:grpSp>
    </p:spTree>
    <p:extLst>
      <p:ext uri="{BB962C8B-B14F-4D97-AF65-F5344CB8AC3E}">
        <p14:creationId xmlns:p14="http://schemas.microsoft.com/office/powerpoint/2010/main" val="1519288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5B96D9-3EDD-C1DE-CCBE-3E4A966AF3D4}"/>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Improved Intervention Thresholds</a:t>
            </a:r>
          </a:p>
        </p:txBody>
      </p:sp>
      <p:sp>
        <p:nvSpPr>
          <p:cNvPr id="5" name="Text Placeholder 4">
            <a:extLst>
              <a:ext uri="{FF2B5EF4-FFF2-40B4-BE49-F238E27FC236}">
                <a16:creationId xmlns:a16="http://schemas.microsoft.com/office/drawing/2014/main" id="{E2722459-A24F-4206-054B-E80462F4F648}"/>
              </a:ext>
            </a:extLst>
          </p:cNvPr>
          <p:cNvSpPr>
            <a:spLocks noGrp="1"/>
          </p:cNvSpPr>
          <p:nvPr>
            <p:ph type="body" sz="quarter" idx="12"/>
          </p:nvPr>
        </p:nvSpPr>
        <p:spPr>
          <a:xfrm>
            <a:off x="4791073" y="2675857"/>
            <a:ext cx="6305551" cy="2277144"/>
          </a:xfrm>
        </p:spPr>
        <p:txBody>
          <a:bodyPr>
            <a:normAutofit lnSpcReduction="10000"/>
          </a:bodyPr>
          <a:lstStyle/>
          <a:p>
            <a:r>
              <a:rPr lang="en-US">
                <a:latin typeface="Arial" panose="020B0604020202020204" pitchFamily="34" charset="0"/>
                <a:cs typeface="Arial" panose="020B0604020202020204" pitchFamily="34" charset="0"/>
              </a:rPr>
              <a:t>Driver Fitness:</a:t>
            </a:r>
          </a:p>
          <a:p>
            <a:pPr lvl="1"/>
            <a:r>
              <a:rPr lang="en-US" sz="1800">
                <a:latin typeface="Arial" panose="020B0604020202020204" pitchFamily="34" charset="0"/>
                <a:cs typeface="Arial" panose="020B0604020202020204" pitchFamily="34" charset="0"/>
              </a:rPr>
              <a:t>90% (from 80%) for general carriers</a:t>
            </a:r>
          </a:p>
          <a:p>
            <a:pPr lvl="1"/>
            <a:r>
              <a:rPr lang="en-US" sz="1800">
                <a:latin typeface="Arial" panose="020B0604020202020204" pitchFamily="34" charset="0"/>
                <a:cs typeface="Arial" panose="020B0604020202020204" pitchFamily="34" charset="0"/>
              </a:rPr>
              <a:t>75% (from 65%) for passenger carriers</a:t>
            </a:r>
          </a:p>
          <a:p>
            <a:pPr lvl="1"/>
            <a:r>
              <a:rPr lang="en-US" sz="1800">
                <a:latin typeface="Arial" panose="020B0604020202020204" pitchFamily="34" charset="0"/>
                <a:cs typeface="Arial" panose="020B0604020202020204" pitchFamily="34" charset="0"/>
              </a:rPr>
              <a:t>85% (from 75%) for HM carriers</a:t>
            </a:r>
          </a:p>
          <a:p>
            <a:r>
              <a:rPr lang="en-US">
                <a:latin typeface="Arial" panose="020B0604020202020204" pitchFamily="34" charset="0"/>
                <a:cs typeface="Arial" panose="020B0604020202020204" pitchFamily="34" charset="0"/>
              </a:rPr>
              <a:t>HM Compliance: 90% (from 80%) for all carrier types</a:t>
            </a:r>
          </a:p>
          <a:p>
            <a:r>
              <a:rPr lang="en-US">
                <a:latin typeface="Arial" panose="020B0604020202020204" pitchFamily="34" charset="0"/>
                <a:cs typeface="Arial" panose="020B0604020202020204" pitchFamily="34" charset="0"/>
              </a:rPr>
              <a:t>VM: Driver Observed will have the same Intervention Thresholds as Vehicle Maintenance (80%, same as current SMS)</a:t>
            </a:r>
          </a:p>
        </p:txBody>
      </p:sp>
      <p:sp>
        <p:nvSpPr>
          <p:cNvPr id="7" name="Text Placeholder 3">
            <a:extLst>
              <a:ext uri="{FF2B5EF4-FFF2-40B4-BE49-F238E27FC236}">
                <a16:creationId xmlns:a16="http://schemas.microsoft.com/office/drawing/2014/main" id="{12841193-A68C-9AEC-F654-3351749C032D}"/>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a:t>
            </a:r>
          </a:p>
        </p:txBody>
      </p:sp>
      <p:grpSp>
        <p:nvGrpSpPr>
          <p:cNvPr id="8" name="Group 7">
            <a:extLst>
              <a:ext uri="{FF2B5EF4-FFF2-40B4-BE49-F238E27FC236}">
                <a16:creationId xmlns:a16="http://schemas.microsoft.com/office/drawing/2014/main" id="{5955184F-7CFC-D275-D524-FE4418E14FEF}"/>
              </a:ext>
            </a:extLst>
          </p:cNvPr>
          <p:cNvGrpSpPr/>
          <p:nvPr/>
        </p:nvGrpSpPr>
        <p:grpSpPr>
          <a:xfrm>
            <a:off x="556182" y="5598748"/>
            <a:ext cx="11079636" cy="1001125"/>
            <a:chOff x="609601" y="5718652"/>
            <a:chExt cx="11079636" cy="1001125"/>
          </a:xfrm>
        </p:grpSpPr>
        <p:sp>
          <p:nvSpPr>
            <p:cNvPr id="9" name="Rectangle 8">
              <a:extLst>
                <a:ext uri="{FF2B5EF4-FFF2-40B4-BE49-F238E27FC236}">
                  <a16:creationId xmlns:a16="http://schemas.microsoft.com/office/drawing/2014/main" id="{A8AC2AFE-BE32-C448-4355-3AFEBED1583F}"/>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2E774B-64AB-D410-6DC0-F5F3DF7EEDE6}"/>
                </a:ext>
              </a:extLst>
            </p:cNvPr>
            <p:cNvSpPr txBox="1"/>
            <p:nvPr/>
          </p:nvSpPr>
          <p:spPr>
            <a:xfrm>
              <a:off x="735291" y="5813071"/>
              <a:ext cx="10953946" cy="830997"/>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Every compliance category has a different relationship to crash rate, some having a higher correlation than others. This change ensures FMCSA focuses its enforcement program on carriers with the highest crash rates.</a:t>
              </a:r>
            </a:p>
          </p:txBody>
        </p:sp>
      </p:grpSp>
      <p:pic>
        <p:nvPicPr>
          <p:cNvPr id="12" name="Picture 11">
            <a:extLst>
              <a:ext uri="{FF2B5EF4-FFF2-40B4-BE49-F238E27FC236}">
                <a16:creationId xmlns:a16="http://schemas.microsoft.com/office/drawing/2014/main" id="{EFF51A7E-E58A-5B2D-309D-9F86C77CB953}"/>
              </a:ext>
            </a:extLst>
          </p:cNvPr>
          <p:cNvPicPr>
            <a:picLocks noChangeAspect="1"/>
          </p:cNvPicPr>
          <p:nvPr/>
        </p:nvPicPr>
        <p:blipFill>
          <a:blip r:embed="rId3"/>
          <a:stretch>
            <a:fillRect/>
          </a:stretch>
        </p:blipFill>
        <p:spPr>
          <a:xfrm>
            <a:off x="681872" y="2472213"/>
            <a:ext cx="3834372" cy="2322225"/>
          </a:xfrm>
          <a:prstGeom prst="rect">
            <a:avLst/>
          </a:prstGeom>
        </p:spPr>
      </p:pic>
    </p:spTree>
    <p:extLst>
      <p:ext uri="{BB962C8B-B14F-4D97-AF65-F5344CB8AC3E}">
        <p14:creationId xmlns:p14="http://schemas.microsoft.com/office/powerpoint/2010/main" val="412990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F1FE8A-5EAA-9822-3E96-B513F46DC83F}"/>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Proportionate Percentiles</a:t>
            </a:r>
          </a:p>
        </p:txBody>
      </p:sp>
      <p:sp>
        <p:nvSpPr>
          <p:cNvPr id="5" name="Text Placeholder 4">
            <a:extLst>
              <a:ext uri="{FF2B5EF4-FFF2-40B4-BE49-F238E27FC236}">
                <a16:creationId xmlns:a16="http://schemas.microsoft.com/office/drawing/2014/main" id="{8613599C-9397-4D88-DF53-D8C5BE4ADFA2}"/>
              </a:ext>
            </a:extLst>
          </p:cNvPr>
          <p:cNvSpPr>
            <a:spLocks noGrp="1"/>
          </p:cNvSpPr>
          <p:nvPr>
            <p:ph type="body" sz="quarter" idx="12"/>
          </p:nvPr>
        </p:nvSpPr>
        <p:spPr>
          <a:xfrm>
            <a:off x="4791074" y="2675856"/>
            <a:ext cx="5876925" cy="2418401"/>
          </a:xfrm>
        </p:spPr>
        <p:txBody>
          <a:bodyPr>
            <a:normAutofit/>
          </a:bodyPr>
          <a:lstStyle/>
          <a:p>
            <a:r>
              <a:rPr lang="en-US">
                <a:latin typeface="Arial" panose="020B0604020202020204" pitchFamily="34" charset="0"/>
                <a:cs typeface="Arial" panose="020B0604020202020204" pitchFamily="34" charset="0"/>
              </a:rPr>
              <a:t>Rather than using safety event groups to determine percentiles, use the exact number of events to customize which carriers they are compared to</a:t>
            </a:r>
          </a:p>
          <a:p>
            <a:r>
              <a:rPr lang="en-US">
                <a:latin typeface="Arial" panose="020B0604020202020204" pitchFamily="34" charset="0"/>
                <a:cs typeface="Arial" panose="020B0604020202020204" pitchFamily="34" charset="0"/>
              </a:rPr>
              <a:t>Allows for carrier’s change in measure to have greater influence on their percentile</a:t>
            </a:r>
          </a:p>
          <a:p>
            <a:r>
              <a:rPr lang="en-US">
                <a:latin typeface="Arial" panose="020B0604020202020204" pitchFamily="34" charset="0"/>
                <a:cs typeface="Arial" panose="020B0604020202020204" pitchFamily="34" charset="0"/>
              </a:rPr>
              <a:t>Responds to industry feedback about sudden increases in percentile when bumped to a new safety event group in SMS</a:t>
            </a:r>
          </a:p>
        </p:txBody>
      </p:sp>
      <p:pic>
        <p:nvPicPr>
          <p:cNvPr id="6" name="Picture 5">
            <a:extLst>
              <a:ext uri="{FF2B5EF4-FFF2-40B4-BE49-F238E27FC236}">
                <a16:creationId xmlns:a16="http://schemas.microsoft.com/office/drawing/2014/main" id="{6F8AE524-40FE-C8DB-C228-32902B92B2F2}"/>
              </a:ext>
            </a:extLst>
          </p:cNvPr>
          <p:cNvPicPr>
            <a:picLocks noChangeAspect="1"/>
          </p:cNvPicPr>
          <p:nvPr/>
        </p:nvPicPr>
        <p:blipFill rotWithShape="1">
          <a:blip r:embed="rId3"/>
          <a:srcRect l="33047" r="33203"/>
          <a:stretch/>
        </p:blipFill>
        <p:spPr>
          <a:xfrm>
            <a:off x="637540" y="2401342"/>
            <a:ext cx="3734742" cy="2280560"/>
          </a:xfrm>
          <a:prstGeom prst="rect">
            <a:avLst/>
          </a:prstGeom>
        </p:spPr>
      </p:pic>
      <p:grpSp>
        <p:nvGrpSpPr>
          <p:cNvPr id="7" name="Group 6">
            <a:extLst>
              <a:ext uri="{FF2B5EF4-FFF2-40B4-BE49-F238E27FC236}">
                <a16:creationId xmlns:a16="http://schemas.microsoft.com/office/drawing/2014/main" id="{40D97AB4-EAF3-78AD-CF26-561E1C2C4B69}"/>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8A169269-FBFA-9B0A-C6A7-E5CC607074DE}"/>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39220D-A0E5-C2F4-9E7D-C4B12C7468EC}"/>
                </a:ext>
              </a:extLst>
            </p:cNvPr>
            <p:cNvSpPr txBox="1"/>
            <p:nvPr/>
          </p:nvSpPr>
          <p:spPr>
            <a:xfrm>
              <a:off x="735291" y="5813071"/>
              <a:ext cx="10953946" cy="830997"/>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This change would improve the Agency’s ability to compare carriers with similar carriers, and more precisely and accurately indicate how a carrier’s performance is trending month to month. </a:t>
              </a:r>
            </a:p>
          </p:txBody>
        </p:sp>
      </p:grpSp>
      <p:sp>
        <p:nvSpPr>
          <p:cNvPr id="10" name="Text Placeholder 3">
            <a:extLst>
              <a:ext uri="{FF2B5EF4-FFF2-40B4-BE49-F238E27FC236}">
                <a16:creationId xmlns:a16="http://schemas.microsoft.com/office/drawing/2014/main" id="{D2447660-8F9D-16CC-6163-727D08E2EAEA}"/>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a:t>
            </a:r>
          </a:p>
        </p:txBody>
      </p:sp>
    </p:spTree>
    <p:extLst>
      <p:ext uri="{BB962C8B-B14F-4D97-AF65-F5344CB8AC3E}">
        <p14:creationId xmlns:p14="http://schemas.microsoft.com/office/powerpoint/2010/main" val="3080457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720F60-6E45-EEEC-E538-4BB3D3866DFD}"/>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Proportionate Percentiles - Example</a:t>
            </a:r>
          </a:p>
        </p:txBody>
      </p:sp>
      <p:graphicFrame>
        <p:nvGraphicFramePr>
          <p:cNvPr id="5" name="Table 11">
            <a:extLst>
              <a:ext uri="{FF2B5EF4-FFF2-40B4-BE49-F238E27FC236}">
                <a16:creationId xmlns:a16="http://schemas.microsoft.com/office/drawing/2014/main" id="{E875C834-0DA8-FCE0-0F45-9CE94F4264CA}"/>
              </a:ext>
            </a:extLst>
          </p:cNvPr>
          <p:cNvGraphicFramePr>
            <a:graphicFrameLocks noGrp="1"/>
          </p:cNvGraphicFramePr>
          <p:nvPr>
            <p:extLst>
              <p:ext uri="{D42A27DB-BD31-4B8C-83A1-F6EECF244321}">
                <p14:modId xmlns:p14="http://schemas.microsoft.com/office/powerpoint/2010/main" val="509151613"/>
              </p:ext>
            </p:extLst>
          </p:nvPr>
        </p:nvGraphicFramePr>
        <p:xfrm>
          <a:off x="1317658" y="2669147"/>
          <a:ext cx="9556683" cy="2448560"/>
        </p:xfrm>
        <a:graphic>
          <a:graphicData uri="http://schemas.openxmlformats.org/drawingml/2006/table">
            <a:tbl>
              <a:tblPr firstRow="1" bandRow="1">
                <a:tableStyleId>{5C22544A-7EE6-4342-B048-85BDC9FD1C3A}</a:tableStyleId>
              </a:tblPr>
              <a:tblGrid>
                <a:gridCol w="3185561">
                  <a:extLst>
                    <a:ext uri="{9D8B030D-6E8A-4147-A177-3AD203B41FA5}">
                      <a16:colId xmlns:a16="http://schemas.microsoft.com/office/drawing/2014/main" val="3187866119"/>
                    </a:ext>
                  </a:extLst>
                </a:gridCol>
                <a:gridCol w="3185561">
                  <a:extLst>
                    <a:ext uri="{9D8B030D-6E8A-4147-A177-3AD203B41FA5}">
                      <a16:colId xmlns:a16="http://schemas.microsoft.com/office/drawing/2014/main" val="3654629554"/>
                    </a:ext>
                  </a:extLst>
                </a:gridCol>
                <a:gridCol w="3185561">
                  <a:extLst>
                    <a:ext uri="{9D8B030D-6E8A-4147-A177-3AD203B41FA5}">
                      <a16:colId xmlns:a16="http://schemas.microsoft.com/office/drawing/2014/main" val="911959358"/>
                    </a:ext>
                  </a:extLst>
                </a:gridCol>
              </a:tblGrid>
              <a:tr h="370840">
                <a:tc>
                  <a:txBody>
                    <a:bodyPr/>
                    <a:lstStyle/>
                    <a:p>
                      <a:pPr algn="ctr"/>
                      <a:r>
                        <a:rPr lang="en-US">
                          <a:latin typeface="Arial" panose="020B0604020202020204" pitchFamily="34" charset="0"/>
                          <a:cs typeface="Arial" panose="020B0604020202020204" pitchFamily="34" charset="0"/>
                        </a:rPr>
                        <a:t>Example </a:t>
                      </a:r>
                    </a:p>
                    <a:p>
                      <a:pPr algn="ctr"/>
                      <a:r>
                        <a:rPr lang="en-US">
                          <a:latin typeface="Arial" panose="020B0604020202020204" pitchFamily="34" charset="0"/>
                          <a:cs typeface="Arial" panose="020B0604020202020204" pitchFamily="34" charset="0"/>
                        </a:rPr>
                        <a:t>Carrier</a:t>
                      </a:r>
                    </a:p>
                  </a:txBody>
                  <a:tcPr anchor="b">
                    <a:solidFill>
                      <a:srgbClr val="001647"/>
                    </a:solidFill>
                  </a:tcPr>
                </a:tc>
                <a:tc>
                  <a:txBody>
                    <a:bodyPr/>
                    <a:lstStyle/>
                    <a:p>
                      <a:pPr algn="ctr"/>
                      <a:r>
                        <a:rPr lang="en-US">
                          <a:latin typeface="Arial" panose="020B0604020202020204" pitchFamily="34" charset="0"/>
                          <a:cs typeface="Arial" panose="020B0604020202020204" pitchFamily="34" charset="0"/>
                        </a:rPr>
                        <a:t>Under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Current SMS</a:t>
                      </a:r>
                    </a:p>
                  </a:txBody>
                  <a:tcPr anchor="b">
                    <a:solidFill>
                      <a:srgbClr val="001647"/>
                    </a:solidFill>
                  </a:tcPr>
                </a:tc>
                <a:tc>
                  <a:txBody>
                    <a:bodyPr/>
                    <a:lstStyle/>
                    <a:p>
                      <a:pPr algn="ctr"/>
                      <a:r>
                        <a:rPr lang="en-US">
                          <a:latin typeface="Arial" panose="020B0604020202020204" pitchFamily="34" charset="0"/>
                          <a:cs typeface="Arial" panose="020B0604020202020204" pitchFamily="34" charset="0"/>
                        </a:rPr>
                        <a:t>Under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Updated SMS</a:t>
                      </a:r>
                    </a:p>
                  </a:txBody>
                  <a:tcPr anchor="b">
                    <a:solidFill>
                      <a:srgbClr val="001647"/>
                    </a:solidFill>
                  </a:tcPr>
                </a:tc>
                <a:extLst>
                  <a:ext uri="{0D108BD9-81ED-4DB2-BD59-A6C34878D82A}">
                    <a16:rowId xmlns:a16="http://schemas.microsoft.com/office/drawing/2014/main" val="4160379687"/>
                  </a:ext>
                </a:extLst>
              </a:tr>
              <a:tr h="370840">
                <a:tc rowSpan="2">
                  <a:txBody>
                    <a:bodyPr/>
                    <a:lstStyle/>
                    <a:p>
                      <a:r>
                        <a:rPr lang="en-US" sz="1600">
                          <a:latin typeface="Arial" panose="020B0604020202020204" pitchFamily="34" charset="0"/>
                          <a:cs typeface="Arial" panose="020B0604020202020204" pitchFamily="34" charset="0"/>
                        </a:rPr>
                        <a:t>Carrier with 10 inspections</a:t>
                      </a:r>
                    </a:p>
                  </a:txBody>
                  <a:tcPr/>
                </a:tc>
                <a:tc>
                  <a:txBody>
                    <a:bodyPr/>
                    <a:lstStyle/>
                    <a:p>
                      <a:r>
                        <a:rPr lang="en-US" sz="1600">
                          <a:latin typeface="Arial" panose="020B0604020202020204" pitchFamily="34" charset="0"/>
                          <a:cs typeface="Arial" panose="020B0604020202020204" pitchFamily="34" charset="0"/>
                        </a:rPr>
                        <a:t>Measure: 1.51</a:t>
                      </a:r>
                    </a:p>
                  </a:txBody>
                  <a:tcPr/>
                </a:tc>
                <a:tc>
                  <a:txBody>
                    <a:bodyPr/>
                    <a:lstStyle/>
                    <a:p>
                      <a:r>
                        <a:rPr lang="en-US" sz="1600">
                          <a:latin typeface="Arial" panose="020B0604020202020204" pitchFamily="34" charset="0"/>
                          <a:cs typeface="Arial" panose="020B0604020202020204" pitchFamily="34" charset="0"/>
                        </a:rPr>
                        <a:t>Measure: 1.51</a:t>
                      </a:r>
                    </a:p>
                  </a:txBody>
                  <a:tcPr/>
                </a:tc>
                <a:extLst>
                  <a:ext uri="{0D108BD9-81ED-4DB2-BD59-A6C34878D82A}">
                    <a16:rowId xmlns:a16="http://schemas.microsoft.com/office/drawing/2014/main" val="1513855999"/>
                  </a:ext>
                </a:extLst>
              </a:tr>
              <a:tr h="370840">
                <a:tc vMerge="1">
                  <a:txBody>
                    <a:bodyPr/>
                    <a:lstStyle/>
                    <a:p>
                      <a:endParaRPr lang="en-US"/>
                    </a:p>
                  </a:txBody>
                  <a:tcPr/>
                </a:tc>
                <a:tc>
                  <a:txBody>
                    <a:bodyPr/>
                    <a:lstStyle/>
                    <a:p>
                      <a:r>
                        <a:rPr lang="en-US" sz="1600">
                          <a:latin typeface="Arial" panose="020B0604020202020204" pitchFamily="34" charset="0"/>
                          <a:cs typeface="Arial" panose="020B0604020202020204" pitchFamily="34" charset="0"/>
                        </a:rPr>
                        <a:t>Percentile: 53.0%</a:t>
                      </a:r>
                    </a:p>
                  </a:txBody>
                  <a:tcPr/>
                </a:tc>
                <a:tc>
                  <a:txBody>
                    <a:bodyPr/>
                    <a:lstStyle/>
                    <a:p>
                      <a:r>
                        <a:rPr lang="en-US" sz="1600">
                          <a:latin typeface="Arial" panose="020B0604020202020204" pitchFamily="34" charset="0"/>
                          <a:cs typeface="Arial" panose="020B0604020202020204" pitchFamily="34" charset="0"/>
                        </a:rPr>
                        <a:t>Percentile: 67.4%</a:t>
                      </a:r>
                    </a:p>
                  </a:txBody>
                  <a:tcPr/>
                </a:tc>
                <a:extLst>
                  <a:ext uri="{0D108BD9-81ED-4DB2-BD59-A6C34878D82A}">
                    <a16:rowId xmlns:a16="http://schemas.microsoft.com/office/drawing/2014/main" val="634001690"/>
                  </a:ext>
                </a:extLst>
              </a:tr>
              <a:tr h="370840">
                <a:tc rowSpan="2">
                  <a:txBody>
                    <a:bodyPr/>
                    <a:lstStyle/>
                    <a:p>
                      <a:r>
                        <a:rPr lang="en-US" sz="1600">
                          <a:latin typeface="Arial" panose="020B0604020202020204" pitchFamily="34" charset="0"/>
                          <a:cs typeface="Arial" panose="020B0604020202020204" pitchFamily="34" charset="0"/>
                        </a:rPr>
                        <a:t>Same carrier after receiving 1 additional inspection with no violations (moving to next largest safety event group)</a:t>
                      </a:r>
                    </a:p>
                  </a:txBody>
                  <a:tcPr/>
                </a:tc>
                <a:tc>
                  <a:txBody>
                    <a:bodyPr/>
                    <a:lstStyle/>
                    <a:p>
                      <a:r>
                        <a:rPr lang="en-US" sz="1600">
                          <a:latin typeface="Arial" panose="020B0604020202020204" pitchFamily="34" charset="0"/>
                          <a:cs typeface="Arial" panose="020B0604020202020204" pitchFamily="34" charset="0"/>
                        </a:rPr>
                        <a:t>Measure: 1.37 (</a:t>
                      </a:r>
                      <a:r>
                        <a:rPr lang="en-US" sz="1600">
                          <a:latin typeface="Arial" panose="020B0604020202020204" pitchFamily="34" charset="0"/>
                          <a:cs typeface="Arial" panose="020B0604020202020204" pitchFamily="34" charset="0"/>
                          <a:sym typeface="Wingdings 3" panose="05040102010807070707" pitchFamily="18" charset="2"/>
                        </a:rPr>
                        <a:t></a:t>
                      </a:r>
                      <a:r>
                        <a:rPr lang="en-US" sz="1600">
                          <a:latin typeface="Arial" panose="020B0604020202020204" pitchFamily="34" charset="0"/>
                          <a:cs typeface="Arial" panose="020B0604020202020204" pitchFamily="34" charset="0"/>
                        </a:rPr>
                        <a:t> .14)</a:t>
                      </a:r>
                    </a:p>
                  </a:txBody>
                  <a:tcPr/>
                </a:tc>
                <a:tc>
                  <a:txBody>
                    <a:bodyPr/>
                    <a:lstStyle/>
                    <a:p>
                      <a:r>
                        <a:rPr lang="en-US" sz="1600">
                          <a:latin typeface="Arial" panose="020B0604020202020204" pitchFamily="34" charset="0"/>
                          <a:cs typeface="Arial" panose="020B0604020202020204" pitchFamily="34" charset="0"/>
                        </a:rPr>
                        <a:t>Measure: 1.37 (</a:t>
                      </a:r>
                      <a:r>
                        <a:rPr lang="en-US" sz="1600">
                          <a:latin typeface="Arial" panose="020B0604020202020204" pitchFamily="34" charset="0"/>
                          <a:cs typeface="Arial" panose="020B0604020202020204" pitchFamily="34" charset="0"/>
                          <a:sym typeface="Wingdings 3" panose="05040102010807070707" pitchFamily="18" charset="2"/>
                        </a:rPr>
                        <a:t></a:t>
                      </a:r>
                      <a:r>
                        <a:rPr lang="en-US" sz="1600">
                          <a:latin typeface="Arial" panose="020B0604020202020204" pitchFamily="34" charset="0"/>
                          <a:cs typeface="Arial" panose="020B0604020202020204" pitchFamily="34" charset="0"/>
                        </a:rPr>
                        <a:t> .14)</a:t>
                      </a:r>
                    </a:p>
                  </a:txBody>
                  <a:tcPr/>
                </a:tc>
                <a:extLst>
                  <a:ext uri="{0D108BD9-81ED-4DB2-BD59-A6C34878D82A}">
                    <a16:rowId xmlns:a16="http://schemas.microsoft.com/office/drawing/2014/main" val="2899309602"/>
                  </a:ext>
                </a:extLst>
              </a:tr>
              <a:tr h="370840">
                <a:tc vMerge="1">
                  <a:txBody>
                    <a:bodyPr/>
                    <a:lstStyle/>
                    <a:p>
                      <a:endParaRPr lang="en-US"/>
                    </a:p>
                  </a:txBody>
                  <a:tcPr/>
                </a:tc>
                <a:tc>
                  <a:txBody>
                    <a:bodyPr/>
                    <a:lstStyle/>
                    <a:p>
                      <a:r>
                        <a:rPr lang="en-US" sz="1600">
                          <a:latin typeface="Arial" panose="020B0604020202020204" pitchFamily="34" charset="0"/>
                          <a:cs typeface="Arial" panose="020B0604020202020204" pitchFamily="34" charset="0"/>
                        </a:rPr>
                        <a:t>Percentile: </a:t>
                      </a:r>
                      <a:r>
                        <a:rPr lang="en-US" sz="1600">
                          <a:solidFill>
                            <a:schemeClr val="accent2">
                              <a:lumMod val="75000"/>
                            </a:schemeClr>
                          </a:solidFill>
                          <a:latin typeface="Arial" panose="020B0604020202020204" pitchFamily="34" charset="0"/>
                          <a:cs typeface="Arial" panose="020B0604020202020204" pitchFamily="34" charset="0"/>
                        </a:rPr>
                        <a:t>75.0% (</a:t>
                      </a:r>
                      <a:r>
                        <a:rPr lang="en-US" sz="1600">
                          <a:solidFill>
                            <a:schemeClr val="accent2">
                              <a:lumMod val="75000"/>
                            </a:schemeClr>
                          </a:solidFill>
                          <a:latin typeface="Arial" panose="020B0604020202020204" pitchFamily="34" charset="0"/>
                          <a:cs typeface="Arial" panose="020B0604020202020204" pitchFamily="34" charset="0"/>
                          <a:sym typeface="Wingdings 3" panose="05040102010807070707" pitchFamily="18" charset="2"/>
                        </a:rPr>
                        <a:t></a:t>
                      </a:r>
                      <a:r>
                        <a:rPr lang="en-US" sz="1600">
                          <a:solidFill>
                            <a:schemeClr val="accent2">
                              <a:lumMod val="75000"/>
                            </a:schemeClr>
                          </a:solidFill>
                          <a:latin typeface="Arial" panose="020B0604020202020204" pitchFamily="34" charset="0"/>
                          <a:cs typeface="Arial" panose="020B0604020202020204" pitchFamily="34" charset="0"/>
                        </a:rPr>
                        <a:t> 22%)</a:t>
                      </a:r>
                    </a:p>
                  </a:txBody>
                  <a:tcPr/>
                </a:tc>
                <a:tc>
                  <a:txBody>
                    <a:bodyPr/>
                    <a:lstStyle/>
                    <a:p>
                      <a:r>
                        <a:rPr lang="en-US" sz="1600">
                          <a:solidFill>
                            <a:schemeClr val="accent6">
                              <a:lumMod val="75000"/>
                            </a:schemeClr>
                          </a:solidFill>
                          <a:latin typeface="Arial" panose="020B0604020202020204" pitchFamily="34" charset="0"/>
                          <a:cs typeface="Arial" panose="020B0604020202020204" pitchFamily="34" charset="0"/>
                        </a:rPr>
                        <a:t>Percentile: 67.0% (</a:t>
                      </a:r>
                      <a:r>
                        <a:rPr lang="en-US" sz="1600">
                          <a:solidFill>
                            <a:schemeClr val="accent6">
                              <a:lumMod val="75000"/>
                            </a:schemeClr>
                          </a:solidFill>
                          <a:latin typeface="Arial" panose="020B0604020202020204" pitchFamily="34" charset="0"/>
                          <a:cs typeface="Arial" panose="020B0604020202020204" pitchFamily="34" charset="0"/>
                          <a:sym typeface="Wingdings 3" panose="05040102010807070707" pitchFamily="18" charset="2"/>
                        </a:rPr>
                        <a:t></a:t>
                      </a:r>
                      <a:r>
                        <a:rPr lang="en-US" sz="1600">
                          <a:solidFill>
                            <a:schemeClr val="accent6">
                              <a:lumMod val="75000"/>
                            </a:schemeClr>
                          </a:solidFill>
                          <a:latin typeface="Arial" panose="020B0604020202020204" pitchFamily="34" charset="0"/>
                          <a:cs typeface="Arial" panose="020B0604020202020204" pitchFamily="34" charset="0"/>
                        </a:rPr>
                        <a:t> .4%)</a:t>
                      </a:r>
                    </a:p>
                  </a:txBody>
                  <a:tcPr/>
                </a:tc>
                <a:extLst>
                  <a:ext uri="{0D108BD9-81ED-4DB2-BD59-A6C34878D82A}">
                    <a16:rowId xmlns:a16="http://schemas.microsoft.com/office/drawing/2014/main" val="328542260"/>
                  </a:ext>
                </a:extLst>
              </a:tr>
            </a:tbl>
          </a:graphicData>
        </a:graphic>
      </p:graphicFrame>
      <p:grpSp>
        <p:nvGrpSpPr>
          <p:cNvPr id="6" name="Group 5">
            <a:extLst>
              <a:ext uri="{FF2B5EF4-FFF2-40B4-BE49-F238E27FC236}">
                <a16:creationId xmlns:a16="http://schemas.microsoft.com/office/drawing/2014/main" id="{9FF23861-68D6-06FF-2B1E-8E24D48A77B7}"/>
              </a:ext>
            </a:extLst>
          </p:cNvPr>
          <p:cNvGrpSpPr/>
          <p:nvPr/>
        </p:nvGrpSpPr>
        <p:grpSpPr>
          <a:xfrm>
            <a:off x="4476307" y="5403082"/>
            <a:ext cx="6398033" cy="864243"/>
            <a:chOff x="3439208" y="5194422"/>
            <a:chExt cx="6242622" cy="864243"/>
          </a:xfrm>
        </p:grpSpPr>
        <p:sp>
          <p:nvSpPr>
            <p:cNvPr id="7" name="Rectangle 6">
              <a:extLst>
                <a:ext uri="{FF2B5EF4-FFF2-40B4-BE49-F238E27FC236}">
                  <a16:creationId xmlns:a16="http://schemas.microsoft.com/office/drawing/2014/main" id="{683E7432-659E-6A62-EF9D-3E2D0D55406E}"/>
                </a:ext>
              </a:extLst>
            </p:cNvPr>
            <p:cNvSpPr/>
            <p:nvPr/>
          </p:nvSpPr>
          <p:spPr>
            <a:xfrm>
              <a:off x="3439208" y="5194422"/>
              <a:ext cx="6242622" cy="864243"/>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84D837-FC6E-5742-D53E-5A42BCD80F60}"/>
                </a:ext>
              </a:extLst>
            </p:cNvPr>
            <p:cNvSpPr txBox="1"/>
            <p:nvPr/>
          </p:nvSpPr>
          <p:spPr>
            <a:xfrm>
              <a:off x="3479177" y="5304048"/>
              <a:ext cx="6166865" cy="646331"/>
            </a:xfrm>
            <a:prstGeom prst="rect">
              <a:avLst/>
            </a:prstGeom>
            <a:noFill/>
          </p:spPr>
          <p:txBody>
            <a:bodyPr wrap="square">
              <a:spAutoFit/>
            </a:bodyPr>
            <a:lstStyle/>
            <a:p>
              <a:pPr marL="0" indent="0" algn="ctr">
                <a:buNone/>
              </a:pPr>
              <a:r>
                <a:rPr lang="en-US">
                  <a:solidFill>
                    <a:srgbClr val="001647"/>
                  </a:solidFill>
                  <a:latin typeface="Arial" panose="020B0604020202020204" pitchFamily="34" charset="0"/>
                  <a:cs typeface="Arial" panose="020B0604020202020204" pitchFamily="34" charset="0"/>
                </a:rPr>
                <a:t>This change eliminates substantial percentile increases without a corresponding measure increase</a:t>
              </a:r>
            </a:p>
          </p:txBody>
        </p:sp>
      </p:grpSp>
    </p:spTree>
    <p:extLst>
      <p:ext uri="{BB962C8B-B14F-4D97-AF65-F5344CB8AC3E}">
        <p14:creationId xmlns:p14="http://schemas.microsoft.com/office/powerpoint/2010/main" val="245392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8AB208-17BA-5DA7-A022-7E153581051B}"/>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Greater Focus on Recent Violations</a:t>
            </a:r>
          </a:p>
        </p:txBody>
      </p:sp>
      <p:sp>
        <p:nvSpPr>
          <p:cNvPr id="5" name="Text Placeholder 4">
            <a:extLst>
              <a:ext uri="{FF2B5EF4-FFF2-40B4-BE49-F238E27FC236}">
                <a16:creationId xmlns:a16="http://schemas.microsoft.com/office/drawing/2014/main" id="{A6F68EAE-F85E-9BBA-8998-89E2D9F32DF2}"/>
              </a:ext>
            </a:extLst>
          </p:cNvPr>
          <p:cNvSpPr>
            <a:spLocks noGrp="1"/>
          </p:cNvSpPr>
          <p:nvPr>
            <p:ph type="body" sz="quarter" idx="12"/>
          </p:nvPr>
        </p:nvSpPr>
        <p:spPr>
          <a:xfrm>
            <a:off x="4791074" y="2675857"/>
            <a:ext cx="5876925" cy="1862690"/>
          </a:xfrm>
        </p:spPr>
        <p:txBody>
          <a:bodyPr>
            <a:normAutofit/>
          </a:bodyPr>
          <a:lstStyle/>
          <a:p>
            <a:r>
              <a:rPr lang="en-US">
                <a:latin typeface="Arial" panose="020B0604020202020204" pitchFamily="34" charset="0"/>
                <a:cs typeface="Arial" panose="020B0604020202020204" pitchFamily="34" charset="0"/>
              </a:rPr>
              <a:t>No percentiles calculated for carriers who go 12 months without a violation in the safety category</a:t>
            </a:r>
          </a:p>
          <a:p>
            <a:r>
              <a:rPr lang="en-US">
                <a:latin typeface="Arial" panose="020B0604020202020204" pitchFamily="34" charset="0"/>
                <a:cs typeface="Arial" panose="020B0604020202020204" pitchFamily="34" charset="0"/>
              </a:rPr>
              <a:t>Focuses</a:t>
            </a:r>
            <a:r>
              <a:rPr lang="en-US">
                <a:solidFill>
                  <a:srgbClr val="FF000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enforcement on carriers with recent safety issues</a:t>
            </a:r>
          </a:p>
          <a:p>
            <a:r>
              <a:rPr lang="en-US">
                <a:latin typeface="Arial" panose="020B0604020202020204" pitchFamily="34" charset="0"/>
                <a:cs typeface="Arial" panose="020B0604020202020204" pitchFamily="34" charset="0"/>
              </a:rPr>
              <a:t>Incentivizes carriers to have clean inspections</a:t>
            </a:r>
          </a:p>
        </p:txBody>
      </p:sp>
      <p:grpSp>
        <p:nvGrpSpPr>
          <p:cNvPr id="7" name="Group 6">
            <a:extLst>
              <a:ext uri="{FF2B5EF4-FFF2-40B4-BE49-F238E27FC236}">
                <a16:creationId xmlns:a16="http://schemas.microsoft.com/office/drawing/2014/main" id="{86AAAAF8-316A-5496-BFAF-57B399FF9A1E}"/>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7684D906-DAA8-01BC-7847-C0041096B5D1}"/>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3255ED-8D01-BB5E-66B5-916B7A6086D1}"/>
                </a:ext>
              </a:extLst>
            </p:cNvPr>
            <p:cNvSpPr txBox="1"/>
            <p:nvPr/>
          </p:nvSpPr>
          <p:spPr>
            <a:xfrm>
              <a:off x="735291" y="5813071"/>
              <a:ext cx="10953946" cy="584775"/>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This change will improve FMCSA’s focus on carriers with recent violations and higher crash risk.</a:t>
              </a:r>
            </a:p>
          </p:txBody>
        </p:sp>
      </p:grpSp>
      <p:sp>
        <p:nvSpPr>
          <p:cNvPr id="10" name="Text Placeholder 3">
            <a:extLst>
              <a:ext uri="{FF2B5EF4-FFF2-40B4-BE49-F238E27FC236}">
                <a16:creationId xmlns:a16="http://schemas.microsoft.com/office/drawing/2014/main" id="{E8BC58E8-54CD-2724-B3B7-B8EABD84F0F0}"/>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a:t>
            </a:r>
          </a:p>
        </p:txBody>
      </p:sp>
      <p:pic>
        <p:nvPicPr>
          <p:cNvPr id="12" name="Picture 11">
            <a:extLst>
              <a:ext uri="{FF2B5EF4-FFF2-40B4-BE49-F238E27FC236}">
                <a16:creationId xmlns:a16="http://schemas.microsoft.com/office/drawing/2014/main" id="{EC7F96B5-52E6-EA96-C6B0-73CD51939193}"/>
              </a:ext>
            </a:extLst>
          </p:cNvPr>
          <p:cNvPicPr>
            <a:picLocks noChangeAspect="1"/>
          </p:cNvPicPr>
          <p:nvPr/>
        </p:nvPicPr>
        <p:blipFill>
          <a:blip r:embed="rId2"/>
          <a:stretch>
            <a:fillRect/>
          </a:stretch>
        </p:blipFill>
        <p:spPr>
          <a:xfrm>
            <a:off x="681872" y="2432748"/>
            <a:ext cx="3789767" cy="2307196"/>
          </a:xfrm>
          <a:prstGeom prst="rect">
            <a:avLst/>
          </a:prstGeom>
        </p:spPr>
      </p:pic>
    </p:spTree>
    <p:extLst>
      <p:ext uri="{BB962C8B-B14F-4D97-AF65-F5344CB8AC3E}">
        <p14:creationId xmlns:p14="http://schemas.microsoft.com/office/powerpoint/2010/main" val="3460126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842469-9877-D815-A8E7-35E6BEF44907}"/>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Updated Utilization Factor</a:t>
            </a:r>
          </a:p>
        </p:txBody>
      </p:sp>
      <p:sp>
        <p:nvSpPr>
          <p:cNvPr id="5" name="Text Placeholder 4">
            <a:extLst>
              <a:ext uri="{FF2B5EF4-FFF2-40B4-BE49-F238E27FC236}">
                <a16:creationId xmlns:a16="http://schemas.microsoft.com/office/drawing/2014/main" id="{316907DA-FA81-8D29-D6A2-7124E5323D3C}"/>
              </a:ext>
            </a:extLst>
          </p:cNvPr>
          <p:cNvSpPr>
            <a:spLocks noGrp="1"/>
          </p:cNvSpPr>
          <p:nvPr>
            <p:ph type="body" sz="quarter" idx="12"/>
          </p:nvPr>
        </p:nvSpPr>
        <p:spPr>
          <a:xfrm>
            <a:off x="4791074" y="2675856"/>
            <a:ext cx="5876925" cy="3496343"/>
          </a:xfrm>
        </p:spPr>
        <p:txBody>
          <a:bodyPr>
            <a:normAutofit/>
          </a:bodyPr>
          <a:lstStyle/>
          <a:p>
            <a:r>
              <a:rPr lang="en-US">
                <a:latin typeface="Arial" panose="020B0604020202020204" pitchFamily="34" charset="0"/>
                <a:cs typeface="Arial" panose="020B0604020202020204" pitchFamily="34" charset="0"/>
              </a:rPr>
              <a:t>Extends Utilization Factor (UF) to carriers that drive up to 250,000 VMT per average Power Unit (PU)</a:t>
            </a:r>
          </a:p>
          <a:p>
            <a:pPr lvl="1"/>
            <a:r>
              <a:rPr lang="en-US" sz="1800">
                <a:latin typeface="Arial" panose="020B0604020202020204" pitchFamily="34" charset="0"/>
                <a:cs typeface="Arial" panose="020B0604020202020204" pitchFamily="34" charset="0"/>
              </a:rPr>
              <a:t>Up from 200,000 Vehicle Miles Traveled (VMT) in SMS</a:t>
            </a:r>
          </a:p>
          <a:p>
            <a:r>
              <a:rPr lang="en-US">
                <a:latin typeface="Arial" panose="020B0604020202020204" pitchFamily="34" charset="0"/>
                <a:cs typeface="Arial" panose="020B0604020202020204" pitchFamily="34" charset="0"/>
              </a:rPr>
              <a:t>More accurately accounts for on-road exposure for carriers with the most VMT per vehicle</a:t>
            </a:r>
          </a:p>
        </p:txBody>
      </p:sp>
      <p:pic>
        <p:nvPicPr>
          <p:cNvPr id="6" name="Picture 5">
            <a:extLst>
              <a:ext uri="{FF2B5EF4-FFF2-40B4-BE49-F238E27FC236}">
                <a16:creationId xmlns:a16="http://schemas.microsoft.com/office/drawing/2014/main" id="{27EF38C4-C3B7-99A7-23AE-14671A2277FD}"/>
              </a:ext>
            </a:extLst>
          </p:cNvPr>
          <p:cNvPicPr>
            <a:picLocks noChangeAspect="1"/>
          </p:cNvPicPr>
          <p:nvPr/>
        </p:nvPicPr>
        <p:blipFill rotWithShape="1">
          <a:blip r:embed="rId3"/>
          <a:srcRect r="66747"/>
          <a:stretch/>
        </p:blipFill>
        <p:spPr>
          <a:xfrm>
            <a:off x="681872" y="2456505"/>
            <a:ext cx="3646939" cy="2186608"/>
          </a:xfrm>
          <a:prstGeom prst="rect">
            <a:avLst/>
          </a:prstGeom>
        </p:spPr>
      </p:pic>
      <p:grpSp>
        <p:nvGrpSpPr>
          <p:cNvPr id="7" name="Group 6">
            <a:extLst>
              <a:ext uri="{FF2B5EF4-FFF2-40B4-BE49-F238E27FC236}">
                <a16:creationId xmlns:a16="http://schemas.microsoft.com/office/drawing/2014/main" id="{D580C725-D1C6-BC55-6091-FC3BA1DA5E54}"/>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4E6D285C-266E-CADA-18D4-8FF0E5A08C96}"/>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2A5BC9-0E38-7A82-2B6C-900C63D8DF08}"/>
                </a:ext>
              </a:extLst>
            </p:cNvPr>
            <p:cNvSpPr txBox="1"/>
            <p:nvPr/>
          </p:nvSpPr>
          <p:spPr>
            <a:xfrm>
              <a:off x="735291" y="5813071"/>
              <a:ext cx="10953946" cy="830997"/>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This change reflects recent data trends and leads to more accurate measures, helping the Agency focus on carriers in most need of intervention.</a:t>
              </a:r>
            </a:p>
          </p:txBody>
        </p:sp>
      </p:grpSp>
      <p:sp>
        <p:nvSpPr>
          <p:cNvPr id="10" name="Text Placeholder 3">
            <a:extLst>
              <a:ext uri="{FF2B5EF4-FFF2-40B4-BE49-F238E27FC236}">
                <a16:creationId xmlns:a16="http://schemas.microsoft.com/office/drawing/2014/main" id="{9D0606D7-A82D-E865-6FC3-FCD5245A298D}"/>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a:t>
            </a:r>
          </a:p>
        </p:txBody>
      </p:sp>
    </p:spTree>
    <p:extLst>
      <p:ext uri="{BB962C8B-B14F-4D97-AF65-F5344CB8AC3E}">
        <p14:creationId xmlns:p14="http://schemas.microsoft.com/office/powerpoint/2010/main" val="1787678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F2A238-6443-CC42-3B72-B28F5D6DA72B}"/>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New Segmentation</a:t>
            </a:r>
          </a:p>
        </p:txBody>
      </p:sp>
      <p:sp>
        <p:nvSpPr>
          <p:cNvPr id="5" name="Text Placeholder 4">
            <a:extLst>
              <a:ext uri="{FF2B5EF4-FFF2-40B4-BE49-F238E27FC236}">
                <a16:creationId xmlns:a16="http://schemas.microsoft.com/office/drawing/2014/main" id="{80BEEC35-411F-FAC3-8105-5A67DD5A43A7}"/>
              </a:ext>
            </a:extLst>
          </p:cNvPr>
          <p:cNvSpPr>
            <a:spLocks noGrp="1"/>
          </p:cNvSpPr>
          <p:nvPr>
            <p:ph type="body" sz="quarter" idx="12"/>
          </p:nvPr>
        </p:nvSpPr>
        <p:spPr>
          <a:xfrm>
            <a:off x="4791074" y="2675856"/>
            <a:ext cx="5876925" cy="2418401"/>
          </a:xfrm>
        </p:spPr>
        <p:txBody>
          <a:bodyPr vert="horz" lIns="0" tIns="0" rIns="0" bIns="0" rtlCol="0" anchor="t">
            <a:normAutofit/>
          </a:bodyPr>
          <a:lstStyle/>
          <a:p>
            <a:r>
              <a:rPr lang="en-US">
                <a:latin typeface="Arial"/>
                <a:cs typeface="Arial"/>
              </a:rPr>
              <a:t>New segmentation:</a:t>
            </a:r>
          </a:p>
          <a:p>
            <a:pPr lvl="1"/>
            <a:r>
              <a:rPr lang="en-US" sz="1800">
                <a:latin typeface="Arial" panose="020B0604020202020204" pitchFamily="34" charset="0"/>
                <a:cs typeface="Arial" panose="020B0604020202020204" pitchFamily="34" charset="0"/>
              </a:rPr>
              <a:t>HM Compliance: Cargo Tank or Non-Cargo Tank</a:t>
            </a:r>
          </a:p>
          <a:p>
            <a:pPr lvl="1"/>
            <a:r>
              <a:rPr lang="en-US" sz="1800">
                <a:latin typeface="Arial" panose="020B0604020202020204" pitchFamily="34" charset="0"/>
                <a:cs typeface="Arial" panose="020B0604020202020204" pitchFamily="34" charset="0"/>
              </a:rPr>
              <a:t>Driver Fitness: Straight or Combination</a:t>
            </a:r>
          </a:p>
          <a:p>
            <a:r>
              <a:rPr lang="en-US">
                <a:latin typeface="Arial"/>
                <a:cs typeface="Arial"/>
              </a:rPr>
              <a:t>Retains current Straight/Combination segmentation in Unsafe Driving and Crash Indicator</a:t>
            </a:r>
            <a:endParaRPr lang="en-US"/>
          </a:p>
          <a:p>
            <a:pPr lvl="1"/>
            <a:r>
              <a:rPr lang="en-US" sz="1800">
                <a:latin typeface="Arial"/>
                <a:cs typeface="Arial"/>
              </a:rPr>
              <a:t>Separates carriers primarily operating large CMVs from those operating medium/small CMVs.</a:t>
            </a:r>
            <a:endParaRPr lang="en-US" sz="18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2DB8FD6-7C39-D624-DA13-368583B58D72}"/>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8FB0B8B0-2A92-DC50-E76F-5A1CD16E50E8}"/>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2F3E4C-F2EC-767B-4987-FA744EEAC151}"/>
                </a:ext>
              </a:extLst>
            </p:cNvPr>
            <p:cNvSpPr txBox="1"/>
            <p:nvPr/>
          </p:nvSpPr>
          <p:spPr>
            <a:xfrm>
              <a:off x="735291" y="5813071"/>
              <a:ext cx="10953946" cy="830997"/>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This change will ensure motor carriers are treated fairly by comparing them to other carriers with similar operations and patterns of violations.</a:t>
              </a:r>
            </a:p>
          </p:txBody>
        </p:sp>
      </p:grpSp>
      <p:sp>
        <p:nvSpPr>
          <p:cNvPr id="10" name="Text Placeholder 3">
            <a:extLst>
              <a:ext uri="{FF2B5EF4-FFF2-40B4-BE49-F238E27FC236}">
                <a16:creationId xmlns:a16="http://schemas.microsoft.com/office/drawing/2014/main" id="{5FE244BA-1E52-8C61-15DA-D56FF93C317E}"/>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a:t>
            </a:r>
          </a:p>
        </p:txBody>
      </p:sp>
      <p:pic>
        <p:nvPicPr>
          <p:cNvPr id="12" name="Picture 11">
            <a:extLst>
              <a:ext uri="{FF2B5EF4-FFF2-40B4-BE49-F238E27FC236}">
                <a16:creationId xmlns:a16="http://schemas.microsoft.com/office/drawing/2014/main" id="{E654E5B1-80D2-9701-B350-0DA3BE53BB35}"/>
              </a:ext>
            </a:extLst>
          </p:cNvPr>
          <p:cNvPicPr>
            <a:picLocks noChangeAspect="1"/>
          </p:cNvPicPr>
          <p:nvPr/>
        </p:nvPicPr>
        <p:blipFill>
          <a:blip r:embed="rId3"/>
          <a:stretch>
            <a:fillRect/>
          </a:stretch>
        </p:blipFill>
        <p:spPr>
          <a:xfrm>
            <a:off x="681872" y="2455322"/>
            <a:ext cx="3779242" cy="2339115"/>
          </a:xfrm>
          <a:prstGeom prst="rect">
            <a:avLst/>
          </a:prstGeom>
        </p:spPr>
      </p:pic>
    </p:spTree>
    <p:extLst>
      <p:ext uri="{BB962C8B-B14F-4D97-AF65-F5344CB8AC3E}">
        <p14:creationId xmlns:p14="http://schemas.microsoft.com/office/powerpoint/2010/main" val="286907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C51EE3-681D-7B27-DEA5-2189E292EB7D}"/>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Excluding Not Preventable Crashes</a:t>
            </a:r>
          </a:p>
        </p:txBody>
      </p:sp>
      <p:sp>
        <p:nvSpPr>
          <p:cNvPr id="5" name="Text Placeholder 4">
            <a:extLst>
              <a:ext uri="{FF2B5EF4-FFF2-40B4-BE49-F238E27FC236}">
                <a16:creationId xmlns:a16="http://schemas.microsoft.com/office/drawing/2014/main" id="{9445033C-0B4B-8771-5D47-7CA091AE5B80}"/>
              </a:ext>
            </a:extLst>
          </p:cNvPr>
          <p:cNvSpPr>
            <a:spLocks noGrp="1"/>
          </p:cNvSpPr>
          <p:nvPr>
            <p:ph type="body" sz="quarter" idx="12"/>
          </p:nvPr>
        </p:nvSpPr>
        <p:spPr>
          <a:xfrm>
            <a:off x="4791074" y="2675856"/>
            <a:ext cx="5876925" cy="2612581"/>
          </a:xfrm>
        </p:spPr>
        <p:txBody>
          <a:bodyPr>
            <a:normAutofit fontScale="92500"/>
          </a:bodyPr>
          <a:lstStyle/>
          <a:p>
            <a:r>
              <a:rPr lang="en-US">
                <a:latin typeface="Arial" panose="020B0604020202020204" pitchFamily="34" charset="0"/>
                <a:cs typeface="Arial" panose="020B0604020202020204" pitchFamily="34" charset="0"/>
              </a:rPr>
              <a:t>Continue to exclude from SMS crashes determined by FMCSA to be not preventable</a:t>
            </a:r>
          </a:p>
          <a:p>
            <a:r>
              <a:rPr lang="en-US">
                <a:latin typeface="Arial" panose="020B0604020202020204" pitchFamily="34" charset="0"/>
                <a:cs typeface="Arial" panose="020B0604020202020204" pitchFamily="34" charset="0"/>
              </a:rPr>
              <a:t>Response to industry feedback about being penalized for actions beyond their control</a:t>
            </a:r>
          </a:p>
          <a:p>
            <a:r>
              <a:rPr lang="en-US" sz="1800">
                <a:effectLst/>
                <a:latin typeface="Arial" panose="020B0604020202020204" pitchFamily="34" charset="0"/>
                <a:ea typeface="Calibri" panose="020F0502020204030204" pitchFamily="34" charset="0"/>
                <a:cs typeface="Arial" panose="020B0604020202020204" pitchFamily="34" charset="0"/>
              </a:rPr>
              <a:t>FMCSA published a Federal Register notice on December 4, 2024,</a:t>
            </a:r>
            <a:r>
              <a:rPr lang="en-US">
                <a:latin typeface="Arial" panose="020B0604020202020204" pitchFamily="34" charset="0"/>
                <a:ea typeface="Calibri" panose="020F0502020204030204" pitchFamily="34" charset="0"/>
                <a:cs typeface="Arial" panose="020B0604020202020204" pitchFamily="34" charset="0"/>
              </a:rPr>
              <a:t> announcing that the Agency has expanded the </a:t>
            </a:r>
            <a:r>
              <a:rPr lang="en-US" sz="1800">
                <a:effectLst/>
                <a:latin typeface="Arial" panose="020B0604020202020204" pitchFamily="34" charset="0"/>
                <a:ea typeface="Calibri" panose="020F0502020204030204" pitchFamily="34" charset="0"/>
                <a:cs typeface="Arial" panose="020B0604020202020204" pitchFamily="34" charset="0"/>
              </a:rPr>
              <a:t>crash types eligible for CDPD review. Read the notice at </a:t>
            </a:r>
            <a:r>
              <a:rPr lang="en-US" sz="1800">
                <a:effectLst/>
                <a:latin typeface="Arial" panose="020B0604020202020204" pitchFamily="34" charset="0"/>
                <a:ea typeface="Calibri" panose="020F0502020204030204" pitchFamily="34" charset="0"/>
                <a:cs typeface="Arial" panose="020B0604020202020204" pitchFamily="34" charset="0"/>
                <a:hlinkClick r:id="rId3"/>
              </a:rPr>
              <a:t>https://www.federalregister.gov/documents/2024/12/04/2024-28377/crash-preventability-determination-program</a:t>
            </a:r>
            <a:r>
              <a:rPr lang="en-US" sz="1800">
                <a:effectLst/>
                <a:latin typeface="Arial" panose="020B0604020202020204" pitchFamily="34" charset="0"/>
                <a:ea typeface="Calibri" panose="020F0502020204030204" pitchFamily="34" charset="0"/>
                <a:cs typeface="Arial" panose="020B0604020202020204" pitchFamily="34" charset="0"/>
              </a:rPr>
              <a:t>.  </a:t>
            </a:r>
          </a:p>
        </p:txBody>
      </p:sp>
      <p:sp>
        <p:nvSpPr>
          <p:cNvPr id="7" name="Text Placeholder 3">
            <a:extLst>
              <a:ext uri="{FF2B5EF4-FFF2-40B4-BE49-F238E27FC236}">
                <a16:creationId xmlns:a16="http://schemas.microsoft.com/office/drawing/2014/main" id="{6F9EA06E-1F9D-B421-6D8A-0DEC2B1C45B9}"/>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Continued from Current SMS:</a:t>
            </a:r>
          </a:p>
        </p:txBody>
      </p:sp>
      <p:grpSp>
        <p:nvGrpSpPr>
          <p:cNvPr id="8" name="Group 7">
            <a:extLst>
              <a:ext uri="{FF2B5EF4-FFF2-40B4-BE49-F238E27FC236}">
                <a16:creationId xmlns:a16="http://schemas.microsoft.com/office/drawing/2014/main" id="{98CB233E-89E3-49BB-AB5E-5F258258BD23}"/>
              </a:ext>
            </a:extLst>
          </p:cNvPr>
          <p:cNvGrpSpPr/>
          <p:nvPr/>
        </p:nvGrpSpPr>
        <p:grpSpPr>
          <a:xfrm>
            <a:off x="556182" y="5598748"/>
            <a:ext cx="11079636" cy="1001125"/>
            <a:chOff x="609601" y="5718652"/>
            <a:chExt cx="11079636" cy="1001125"/>
          </a:xfrm>
        </p:grpSpPr>
        <p:sp>
          <p:nvSpPr>
            <p:cNvPr id="9" name="Rectangle 8">
              <a:extLst>
                <a:ext uri="{FF2B5EF4-FFF2-40B4-BE49-F238E27FC236}">
                  <a16:creationId xmlns:a16="http://schemas.microsoft.com/office/drawing/2014/main" id="{2C64B34E-3D69-A9A1-4E11-AE08C50C870C}"/>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D17340-B30B-4E0D-9447-E2C5DFBA4A6B}"/>
                </a:ext>
              </a:extLst>
            </p:cNvPr>
            <p:cNvSpPr txBox="1"/>
            <p:nvPr/>
          </p:nvSpPr>
          <p:spPr>
            <a:xfrm>
              <a:off x="735291" y="5813071"/>
              <a:ext cx="10953946" cy="830997"/>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FMCSA is listening to motor carriers and making adjustments to the SMS methodology that align with FMCSA’s core safety mission.</a:t>
              </a:r>
            </a:p>
          </p:txBody>
        </p:sp>
      </p:grpSp>
      <p:pic>
        <p:nvPicPr>
          <p:cNvPr id="12" name="Picture 11">
            <a:extLst>
              <a:ext uri="{FF2B5EF4-FFF2-40B4-BE49-F238E27FC236}">
                <a16:creationId xmlns:a16="http://schemas.microsoft.com/office/drawing/2014/main" id="{00F27AB3-5823-E29D-169F-D32F6B8DFA3D}"/>
              </a:ext>
            </a:extLst>
          </p:cNvPr>
          <p:cNvPicPr>
            <a:picLocks noChangeAspect="1"/>
          </p:cNvPicPr>
          <p:nvPr/>
        </p:nvPicPr>
        <p:blipFill>
          <a:blip r:embed="rId4"/>
          <a:stretch>
            <a:fillRect/>
          </a:stretch>
        </p:blipFill>
        <p:spPr>
          <a:xfrm>
            <a:off x="681872" y="2411976"/>
            <a:ext cx="3654862" cy="2255669"/>
          </a:xfrm>
          <a:prstGeom prst="rect">
            <a:avLst/>
          </a:prstGeom>
        </p:spPr>
      </p:pic>
    </p:spTree>
    <p:extLst>
      <p:ext uri="{BB962C8B-B14F-4D97-AF65-F5344CB8AC3E}">
        <p14:creationId xmlns:p14="http://schemas.microsoft.com/office/powerpoint/2010/main" val="2510618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A6AD01-07B5-4EFC-9203-1103B9C4A0D4}"/>
              </a:ext>
            </a:extLst>
          </p:cNvPr>
          <p:cNvSpPr/>
          <p:nvPr/>
        </p:nvSpPr>
        <p:spPr>
          <a:xfrm>
            <a:off x="4648200" y="2228850"/>
            <a:ext cx="7543800" cy="3405596"/>
          </a:xfrm>
          <a:prstGeom prst="rect">
            <a:avLst/>
          </a:prstGeom>
          <a:solidFill>
            <a:srgbClr val="127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F991D6-3914-4598-A07F-D8EB52EDD662}"/>
              </a:ext>
            </a:extLst>
          </p:cNvPr>
          <p:cNvSpPr/>
          <p:nvPr/>
        </p:nvSpPr>
        <p:spPr>
          <a:xfrm>
            <a:off x="0" y="1924050"/>
            <a:ext cx="5133975" cy="1881326"/>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9">
            <a:extLst>
              <a:ext uri="{FF2B5EF4-FFF2-40B4-BE49-F238E27FC236}">
                <a16:creationId xmlns:a16="http://schemas.microsoft.com/office/drawing/2014/main" id="{345E6404-C3F5-4060-A109-C7F5E759A941}"/>
              </a:ext>
            </a:extLst>
          </p:cNvPr>
          <p:cNvSpPr txBox="1">
            <a:spLocks/>
          </p:cNvSpPr>
          <p:nvPr/>
        </p:nvSpPr>
        <p:spPr>
          <a:xfrm>
            <a:off x="466725" y="2051050"/>
            <a:ext cx="4181475" cy="158812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rial" panose="020B0604020202020204" pitchFamily="34" charset="0"/>
                <a:cs typeface="Arial" panose="020B0604020202020204" pitchFamily="34" charset="0"/>
              </a:rPr>
              <a:t>Safety </a:t>
            </a:r>
            <a:r>
              <a:rPr lang="en-US" sz="3600">
                <a:solidFill>
                  <a:schemeClr val="bg1"/>
                </a:solidFill>
                <a:latin typeface="Arial" panose="020B0604020202020204" pitchFamily="34" charset="0"/>
                <a:cs typeface="Arial" panose="020B0604020202020204" pitchFamily="34" charset="0"/>
              </a:rPr>
              <a:t>is FMCSA’s top priority and core mission.</a:t>
            </a:r>
          </a:p>
        </p:txBody>
      </p:sp>
      <p:sp>
        <p:nvSpPr>
          <p:cNvPr id="10" name="Text Placeholder 34">
            <a:extLst>
              <a:ext uri="{FF2B5EF4-FFF2-40B4-BE49-F238E27FC236}">
                <a16:creationId xmlns:a16="http://schemas.microsoft.com/office/drawing/2014/main" id="{1D6566C4-2A9D-4816-89E5-8A37DCFF8EF1}"/>
              </a:ext>
            </a:extLst>
          </p:cNvPr>
          <p:cNvSpPr>
            <a:spLocks noGrp="1"/>
          </p:cNvSpPr>
          <p:nvPr>
            <p:ph type="body" sz="quarter" idx="11"/>
          </p:nvPr>
        </p:nvSpPr>
        <p:spPr>
          <a:xfrm>
            <a:off x="5400676" y="2595523"/>
            <a:ext cx="6572250" cy="2728952"/>
          </a:xfrm>
        </p:spPr>
        <p:txBody>
          <a:bodyPr wrap="square" rIns="274320">
            <a:spAutoFit/>
          </a:bodyPr>
          <a:lstStyle/>
          <a:p>
            <a:r>
              <a:rPr lang="en-US" sz="2000" spc="-20">
                <a:solidFill>
                  <a:schemeClr val="bg1"/>
                </a:solidFill>
                <a:latin typeface="Arial"/>
                <a:cs typeface="Arial"/>
              </a:rPr>
              <a:t>FMCSA…</a:t>
            </a:r>
          </a:p>
          <a:p>
            <a:pPr marL="342900" indent="-342900">
              <a:buFont typeface="Arial" panose="020B0604020202020204" pitchFamily="34" charset="0"/>
              <a:buChar char="•"/>
            </a:pPr>
            <a:r>
              <a:rPr lang="en-US" sz="2000" spc="-20">
                <a:solidFill>
                  <a:schemeClr val="bg1"/>
                </a:solidFill>
                <a:latin typeface="Arial"/>
                <a:cs typeface="Arial"/>
              </a:rPr>
              <a:t>Invests in sound data and analysis </a:t>
            </a:r>
          </a:p>
          <a:p>
            <a:pPr marL="342900" indent="-342900">
              <a:buFont typeface="Arial" panose="020B0604020202020204" pitchFamily="34" charset="0"/>
              <a:buChar char="•"/>
            </a:pPr>
            <a:r>
              <a:rPr lang="en-US" sz="2000" spc="-20">
                <a:solidFill>
                  <a:schemeClr val="bg1"/>
                </a:solidFill>
                <a:latin typeface="Arial"/>
                <a:cs typeface="Arial"/>
              </a:rPr>
              <a:t>Equips motor carriers with the proactive tools needed to improve their safety compliance</a:t>
            </a:r>
          </a:p>
          <a:p>
            <a:pPr marL="342900" indent="-342900">
              <a:buFont typeface="Arial" panose="020B0604020202020204" pitchFamily="34" charset="0"/>
              <a:buChar char="•"/>
            </a:pPr>
            <a:r>
              <a:rPr lang="en-US" sz="2000" spc="-20">
                <a:solidFill>
                  <a:schemeClr val="bg1"/>
                </a:solidFill>
                <a:latin typeface="Arial"/>
                <a:cs typeface="Arial"/>
              </a:rPr>
              <a:t>Uses SMS to identify behaviors most closely linked to crashes and prioritizes interventions</a:t>
            </a:r>
          </a:p>
          <a:p>
            <a:pPr marL="342900" indent="-342900">
              <a:buFont typeface="Arial" panose="020B0604020202020204" pitchFamily="34" charset="0"/>
              <a:buChar char="•"/>
            </a:pPr>
            <a:r>
              <a:rPr lang="en-US" sz="2000" spc="-20">
                <a:solidFill>
                  <a:schemeClr val="bg1"/>
                </a:solidFill>
                <a:latin typeface="Arial"/>
                <a:cs typeface="Arial"/>
              </a:rPr>
              <a:t>Focuses resources where they will have the greatest impact to prevent crashes</a:t>
            </a:r>
            <a:endParaRPr lang="en-US" sz="2000" spc="-20">
              <a:solidFill>
                <a:schemeClr val="bg1"/>
              </a:solidFill>
            </a:endParaRPr>
          </a:p>
        </p:txBody>
      </p:sp>
    </p:spTree>
    <p:extLst>
      <p:ext uri="{BB962C8B-B14F-4D97-AF65-F5344CB8AC3E}">
        <p14:creationId xmlns:p14="http://schemas.microsoft.com/office/powerpoint/2010/main" val="180905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13F6E81B-0277-818F-C998-C07546F604E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CDD8C66-1B6F-5276-C412-5A054776CFCE}"/>
              </a:ext>
            </a:extLst>
          </p:cNvPr>
          <p:cNvPicPr>
            <a:picLocks noChangeAspect="1"/>
          </p:cNvPicPr>
          <p:nvPr/>
        </p:nvPicPr>
        <p:blipFill rotWithShape="1">
          <a:blip r:embed="rId3">
            <a:alphaModFix amt="47000"/>
          </a:blip>
          <a:srcRect l="12485" t="-1" b="736"/>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C3705DF4-A490-9619-59ED-28EE1AFE13F4}"/>
              </a:ext>
            </a:extLst>
          </p:cNvPr>
          <p:cNvCxnSpPr/>
          <p:nvPr/>
        </p:nvCxnSpPr>
        <p:spPr>
          <a:xfrm>
            <a:off x="2438400" y="38862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72133D0-DDB0-9FAA-061F-993C1C6ECA81}"/>
              </a:ext>
            </a:extLst>
          </p:cNvPr>
          <p:cNvSpPr>
            <a:spLocks noGrp="1"/>
          </p:cNvSpPr>
          <p:nvPr>
            <p:ph type="title" hasCustomPrompt="1"/>
          </p:nvPr>
        </p:nvSpPr>
        <p:spPr>
          <a:xfrm>
            <a:off x="2438400" y="2971800"/>
            <a:ext cx="7315200" cy="609602"/>
          </a:xfrm>
          <a:prstGeom prst="rect">
            <a:avLst/>
          </a:prstGeom>
        </p:spPr>
        <p:txBody>
          <a:bodyPr>
            <a:normAutofit/>
          </a:bodyPr>
          <a:lstStyle>
            <a:lvl1pPr algn="ctr">
              <a:defRPr b="0" i="0" cap="all" baseline="0">
                <a:latin typeface="Whitney-Medium" charset="0"/>
                <a:ea typeface="Whitney-Medium" charset="0"/>
                <a:cs typeface="Whitney-Medium" charset="0"/>
              </a:defRPr>
            </a:lvl1pPr>
          </a:lstStyle>
          <a:p>
            <a:r>
              <a:rPr lang="en-US" sz="3200">
                <a:solidFill>
                  <a:schemeClr val="bg1"/>
                </a:solidFill>
                <a:latin typeface="Arial" panose="020B0604020202020204" pitchFamily="34" charset="0"/>
                <a:cs typeface="Arial" panose="020B0604020202020204" pitchFamily="34" charset="0"/>
              </a:rPr>
              <a:t>WHERE CAN I LEARN MORE ?</a:t>
            </a:r>
          </a:p>
        </p:txBody>
      </p:sp>
      <p:grpSp>
        <p:nvGrpSpPr>
          <p:cNvPr id="12" name="Group 11">
            <a:extLst>
              <a:ext uri="{FF2B5EF4-FFF2-40B4-BE49-F238E27FC236}">
                <a16:creationId xmlns:a16="http://schemas.microsoft.com/office/drawing/2014/main" id="{44E8E21A-AA50-D08D-6BCD-3000FD486BCD}"/>
              </a:ext>
            </a:extLst>
          </p:cNvPr>
          <p:cNvGrpSpPr/>
          <p:nvPr/>
        </p:nvGrpSpPr>
        <p:grpSpPr>
          <a:xfrm>
            <a:off x="349464" y="227473"/>
            <a:ext cx="1235425" cy="591488"/>
            <a:chOff x="1518720" y="1859276"/>
            <a:chExt cx="3326873" cy="1557354"/>
          </a:xfrm>
        </p:grpSpPr>
        <p:grpSp>
          <p:nvGrpSpPr>
            <p:cNvPr id="13" name="Graphic 6">
              <a:extLst>
                <a:ext uri="{FF2B5EF4-FFF2-40B4-BE49-F238E27FC236}">
                  <a16:creationId xmlns:a16="http://schemas.microsoft.com/office/drawing/2014/main" id="{B03304B4-862C-DAF1-A97A-8FA19126F954}"/>
                </a:ext>
              </a:extLst>
            </p:cNvPr>
            <p:cNvGrpSpPr/>
            <p:nvPr/>
          </p:nvGrpSpPr>
          <p:grpSpPr>
            <a:xfrm>
              <a:off x="1518720" y="1859276"/>
              <a:ext cx="3326873" cy="1557354"/>
              <a:chOff x="1518720" y="1859276"/>
              <a:chExt cx="3326873" cy="1557354"/>
            </a:xfrm>
          </p:grpSpPr>
          <p:sp>
            <p:nvSpPr>
              <p:cNvPr id="111" name="Freeform: Shape 110">
                <a:extLst>
                  <a:ext uri="{FF2B5EF4-FFF2-40B4-BE49-F238E27FC236}">
                    <a16:creationId xmlns:a16="http://schemas.microsoft.com/office/drawing/2014/main" id="{1A43D441-BD65-FFD3-983D-23781F718A72}"/>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CBC4EDC-1E69-C9D5-A30E-2225331B7170}"/>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15B4379-EE47-F953-9CA2-8A9285EFB294}"/>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0D56D518-2D0B-E27D-1B98-B59B9DA41D59}"/>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8AF194D7-0DE9-3EDA-A217-3FE2C743EB6F}"/>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B3AF2EA8-1238-9420-7E66-A420E2B2CF5B}"/>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49F16AF-5F9D-8B59-01C8-CF1AB7F32295}"/>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6" name="Graphic 6">
              <a:extLst>
                <a:ext uri="{FF2B5EF4-FFF2-40B4-BE49-F238E27FC236}">
                  <a16:creationId xmlns:a16="http://schemas.microsoft.com/office/drawing/2014/main" id="{022D9BD7-F4EB-6F36-BA4C-B605ACD9CA9A}"/>
                </a:ext>
              </a:extLst>
            </p:cNvPr>
            <p:cNvGrpSpPr/>
            <p:nvPr/>
          </p:nvGrpSpPr>
          <p:grpSpPr>
            <a:xfrm>
              <a:off x="2520788" y="2853687"/>
              <a:ext cx="849132" cy="97513"/>
              <a:chOff x="2520788" y="2853687"/>
              <a:chExt cx="849132" cy="97513"/>
            </a:xfrm>
            <a:solidFill>
              <a:srgbClr val="FFFFFF"/>
            </a:solidFill>
          </p:grpSpPr>
          <p:sp>
            <p:nvSpPr>
              <p:cNvPr id="101" name="Freeform: Shape 100">
                <a:extLst>
                  <a:ext uri="{FF2B5EF4-FFF2-40B4-BE49-F238E27FC236}">
                    <a16:creationId xmlns:a16="http://schemas.microsoft.com/office/drawing/2014/main" id="{E9A25A46-F9B0-D5B9-9158-634D508E658C}"/>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BCF0449-D20F-837F-C44F-E88A6BD9B408}"/>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F4D3181-A84E-9522-D4DF-54383DB63B27}"/>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F53DE0A-3C1E-905A-7AB5-43E7E90ED57F}"/>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0D1F646-1744-801D-3017-597DFC020BEF}"/>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A75A864-DB00-16CD-CDE1-D338CF7D1FE0}"/>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86B2FE4-194F-9FCA-1452-E81FD0AC50FA}"/>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9C29185-2A38-814F-F754-49957E3F7623}"/>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29A6616B-DBAE-17AC-2AD1-406757950421}"/>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88C77EBB-D047-373D-A84F-D7962FD8AF63}"/>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19C7921A-31A7-1FD1-3C3B-243A534F47B3}"/>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18" name="Graphic 6">
              <a:extLst>
                <a:ext uri="{FF2B5EF4-FFF2-40B4-BE49-F238E27FC236}">
                  <a16:creationId xmlns:a16="http://schemas.microsoft.com/office/drawing/2014/main" id="{D4102E58-631B-76E8-0F82-94E0467ADC82}"/>
                </a:ext>
              </a:extLst>
            </p:cNvPr>
            <p:cNvGrpSpPr/>
            <p:nvPr/>
          </p:nvGrpSpPr>
          <p:grpSpPr>
            <a:xfrm>
              <a:off x="3634705" y="2853687"/>
              <a:ext cx="579784" cy="80618"/>
              <a:chOff x="3634705" y="2853687"/>
              <a:chExt cx="579784" cy="80618"/>
            </a:xfrm>
            <a:solidFill>
              <a:srgbClr val="FFFFFF"/>
            </a:solidFill>
          </p:grpSpPr>
          <p:sp>
            <p:nvSpPr>
              <p:cNvPr id="93" name="Freeform: Shape 92">
                <a:extLst>
                  <a:ext uri="{FF2B5EF4-FFF2-40B4-BE49-F238E27FC236}">
                    <a16:creationId xmlns:a16="http://schemas.microsoft.com/office/drawing/2014/main" id="{26B09443-C2C5-A7A0-FDC5-72B71C24B51E}"/>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1887B56-7146-7E28-7B08-6DF9041510E4}"/>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739B879-89F6-70A0-18B7-A6D49EBA0A79}"/>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EA8E04D-6375-96CD-264A-69DD5CD80C45}"/>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6254B16-D81B-0FFE-7764-DE6053149089}"/>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D2E7BEF6-31C3-FEFC-2826-A9E6588F731E}"/>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2235318-3947-361E-662D-D653A0ECD8B8}"/>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7812685-60FD-64B7-0BEE-A9FABCDF863C}"/>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19" name="Freeform: Shape 18">
              <a:extLst>
                <a:ext uri="{FF2B5EF4-FFF2-40B4-BE49-F238E27FC236}">
                  <a16:creationId xmlns:a16="http://schemas.microsoft.com/office/drawing/2014/main" id="{65211B51-2636-297B-B7D1-DB9F4D5C1CA2}"/>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9430060-86AC-972E-6D1C-B27656EE141E}"/>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A7DADBF-8610-94E8-D77A-A51A633F7EF7}"/>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2" name="Graphic 6">
              <a:extLst>
                <a:ext uri="{FF2B5EF4-FFF2-40B4-BE49-F238E27FC236}">
                  <a16:creationId xmlns:a16="http://schemas.microsoft.com/office/drawing/2014/main" id="{D76D2507-3579-8CFF-5F4D-100B5C984044}"/>
                </a:ext>
              </a:extLst>
            </p:cNvPr>
            <p:cNvGrpSpPr/>
            <p:nvPr/>
          </p:nvGrpSpPr>
          <p:grpSpPr>
            <a:xfrm>
              <a:off x="4358294" y="2860545"/>
              <a:ext cx="116413" cy="90655"/>
              <a:chOff x="4358294" y="2860545"/>
              <a:chExt cx="116413" cy="90655"/>
            </a:xfrm>
            <a:solidFill>
              <a:srgbClr val="FFFFFF"/>
            </a:solidFill>
          </p:grpSpPr>
          <p:sp>
            <p:nvSpPr>
              <p:cNvPr id="91" name="Freeform: Shape 90">
                <a:extLst>
                  <a:ext uri="{FF2B5EF4-FFF2-40B4-BE49-F238E27FC236}">
                    <a16:creationId xmlns:a16="http://schemas.microsoft.com/office/drawing/2014/main" id="{CEC4849B-D1DA-9329-0250-D4EA61915063}"/>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7D2CBC2-A664-20CE-627B-D3992315D9BC}"/>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3FA7A197-18E9-F38F-9FCD-FBD120325135}"/>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B9B6042-DF30-1FC6-D553-BFA8FE643DAE}"/>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A355AB-6A57-7DEF-2206-E016BD65E11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20748C-E10C-D71D-C121-BBF1B0F9D913}"/>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7" name="Graphic 6">
              <a:extLst>
                <a:ext uri="{FF2B5EF4-FFF2-40B4-BE49-F238E27FC236}">
                  <a16:creationId xmlns:a16="http://schemas.microsoft.com/office/drawing/2014/main" id="{61F97129-4EC1-D4FA-D027-999C728B4749}"/>
                </a:ext>
              </a:extLst>
            </p:cNvPr>
            <p:cNvGrpSpPr/>
            <p:nvPr/>
          </p:nvGrpSpPr>
          <p:grpSpPr>
            <a:xfrm>
              <a:off x="1956982" y="2138168"/>
              <a:ext cx="2095440" cy="635508"/>
              <a:chOff x="1956982" y="2138168"/>
              <a:chExt cx="2095440" cy="635508"/>
            </a:xfrm>
          </p:grpSpPr>
          <p:sp>
            <p:nvSpPr>
              <p:cNvPr id="28" name="Freeform: Shape 27">
                <a:extLst>
                  <a:ext uri="{FF2B5EF4-FFF2-40B4-BE49-F238E27FC236}">
                    <a16:creationId xmlns:a16="http://schemas.microsoft.com/office/drawing/2014/main" id="{2A84C1AD-4CE2-FF75-D807-71F089B6367D}"/>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864E18D-FB86-D42C-7BF9-7E94BBA13B4F}"/>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B4AAE71-1268-A95B-1597-224DF22412FD}"/>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30A22AD-1BBE-3170-1481-A8FE4DF33E81}"/>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6D882C7-2A50-57B5-DB64-0DC58B8CA441}"/>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5D3D7D8-FBC3-B85D-36D7-FE59FFF31EF6}"/>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AAAFCA3-ADBD-00B5-FDD0-EF1528B18222}"/>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1B85C17-ABED-17D2-C070-E1701F4B5067}"/>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9F68D4F-ACE5-8E9E-7AD9-13A1B817B51B}"/>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EE02F98-E9A2-20D5-6846-D3E44AF4470C}"/>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A4F09AD-FEA6-9547-C99B-D7B45A1B09F8}"/>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EE258DE-2AC6-5CB4-3F21-32551B4A5062}"/>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6C54FC4-D9A1-590E-33A5-24526CFFD3EA}"/>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8C09AC6-A4F7-E797-DACB-6B629EAA8839}"/>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F94BB7F-B2F2-AA4F-67EF-954AAB118121}"/>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0AF39D5-17E6-A04B-CA1F-78BF488FB792}"/>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220F896-4954-A6D4-1A77-C98D39692394}"/>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516A01-4F54-0CAE-F33E-8E13D2821BEB}"/>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E8BD9E7-36BF-E100-66C6-49B28B097329}"/>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6639D66-B31F-D89F-134D-EE97894E2505}"/>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8E2B4B0-664A-EB23-AFE9-D759243369C5}"/>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5B8269D-9360-553F-3B26-2DD25C369F0C}"/>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DE9CF0A-38C4-1013-F7B2-A87AB6684D8D}"/>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221ED2-9380-2FE8-06BB-C29C7771AB66}"/>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99126AA-C48D-EC5B-2464-57F7DC430397}"/>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9295CE3-4927-723D-184E-43D97DEB5070}"/>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522C024-9FBD-D209-1722-09D45D990057}"/>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7CDFDCD-4AEE-784D-D147-08FB74F1BBAA}"/>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379E98C-AC2D-1995-6393-6BD36E54F424}"/>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BB4A99-F999-CA83-36E7-3397BDCD3940}"/>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273A50F-A267-1B20-B889-1EBA19D0BCD6}"/>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F0E742B-EF47-1476-B36F-C537F4539D7A}"/>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32AEE27-FF0F-2948-446C-DB4D4F313AC8}"/>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F636C6B-EC94-3E4E-1E95-D574B5E9B0F1}"/>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6245EF5-D620-45C1-58A5-6C559F1197B3}"/>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55449C2-52E1-9DBB-4D53-F8B37328EAE8}"/>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41FABAC-EA43-BDC7-656F-82971A800A09}"/>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587DA5A-D965-D7C3-153C-A713B8286F78}"/>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1DA6316-BE96-68A9-7676-03E58E22F2CD}"/>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BD9D71F-F8C7-6A77-4CE7-271C4179B5F5}"/>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DFB945E-303B-7DAE-356E-0608E894804C}"/>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38D9CC3-B862-F6FB-15B5-730C016F0BB5}"/>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F1CA0C4-3820-ABDC-1725-DC44063427AF}"/>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EF0CED4-A9A0-282D-BD17-BBD53EECAC35}"/>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0A0A5B3-B373-CEED-7968-443E96F54322}"/>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65E0AC-A1EF-5D4A-05B1-BF815E00B514}"/>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025F607-1386-B212-5446-903462E5E49E}"/>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F8020EB-53DB-A849-FC9D-9BFD7CDB71CC}"/>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1CC5264-217F-9629-376E-9D40EF73C901}"/>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F77D049-6113-7034-8E2D-491987364950}"/>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7610C2A-98AB-8F5E-A1D2-43D6F8AA1C50}"/>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FDC5F6-E816-F17B-F85D-2E65F669442E}"/>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2D7EBDD-C3BB-F59A-CE1B-82C61AAB6DEF}"/>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AAF5D07-D96B-D0EA-1096-D3830004573E}"/>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750BC8F-AF54-1A6B-B42D-90E5319D66F9}"/>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52DD36D-BF4E-F324-813A-678FE62CA312}"/>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CF7938D-16CC-CE71-A067-C7C32C746CC0}"/>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6099375-B431-E1E1-743D-1860543CF37A}"/>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2B36D52-F7CC-88AA-2157-158C9082C30E}"/>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21A2A62-DE90-3F2B-FFED-D80A07BBC49F}"/>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9BDB4E7-13FF-6AE1-A432-D38E2F5BB069}"/>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49BDBFB-0195-C0ED-5DCE-6869647BD13E}"/>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E657BB7-D9EB-68A8-04BB-73B9B9E44D8B}"/>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5" name="TextBox 4">
            <a:extLst>
              <a:ext uri="{FF2B5EF4-FFF2-40B4-BE49-F238E27FC236}">
                <a16:creationId xmlns:a16="http://schemas.microsoft.com/office/drawing/2014/main" id="{66C6E139-D884-1FDD-7482-038A6C4411BE}"/>
              </a:ext>
            </a:extLst>
          </p:cNvPr>
          <p:cNvSpPr txBox="1"/>
          <p:nvPr/>
        </p:nvSpPr>
        <p:spPr>
          <a:xfrm>
            <a:off x="1686197" y="322841"/>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8352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7D7692-C130-48E2-A22C-724BD075F682}"/>
              </a:ext>
            </a:extLst>
          </p:cNvPr>
          <p:cNvSpPr/>
          <p:nvPr/>
        </p:nvSpPr>
        <p:spPr>
          <a:xfrm>
            <a:off x="0" y="4038511"/>
            <a:ext cx="5341434" cy="20612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C7FA0616-36E7-4CEA-8C98-A406EB2E8E2F}"/>
              </a:ext>
            </a:extLst>
          </p:cNvPr>
          <p:cNvSpPr txBox="1">
            <a:spLocks/>
          </p:cNvSpPr>
          <p:nvPr/>
        </p:nvSpPr>
        <p:spPr>
          <a:xfrm>
            <a:off x="580582" y="1368051"/>
            <a:ext cx="6029768" cy="482009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001647"/>
                </a:solidFill>
                <a:latin typeface="Arial" panose="020B0604020202020204" pitchFamily="34" charset="0"/>
                <a:cs typeface="Arial" panose="020B0604020202020204" pitchFamily="34" charset="0"/>
              </a:rPr>
              <a:t>CSA Prioritization Preview</a:t>
            </a:r>
          </a:p>
          <a:p>
            <a:r>
              <a:rPr lang="en-US">
                <a:latin typeface="Arial" panose="020B0604020202020204" pitchFamily="34" charset="0"/>
                <a:cs typeface="Arial" panose="020B0604020202020204" pitchFamily="34" charset="0"/>
              </a:rPr>
              <a:t>Summarizes the approved changes and explains how they will enable FMCSA to improve safety</a:t>
            </a:r>
          </a:p>
          <a:p>
            <a:r>
              <a:rPr lang="en-US">
                <a:latin typeface="Arial" panose="020B0604020202020204" pitchFamily="34" charset="0"/>
                <a:cs typeface="Arial" panose="020B0604020202020204" pitchFamily="34" charset="0"/>
              </a:rPr>
              <a:t>To learn more about the forthcoming changes:</a:t>
            </a:r>
          </a:p>
          <a:p>
            <a:pPr lvl="1"/>
            <a:r>
              <a:rPr lang="en-US" sz="1800">
                <a:latin typeface="Arial" panose="020B0604020202020204" pitchFamily="34" charset="0"/>
                <a:cs typeface="Arial" panose="020B0604020202020204" pitchFamily="34" charset="0"/>
              </a:rPr>
              <a:t>Visit the CSA Prioritization Preview website</a:t>
            </a:r>
          </a:p>
          <a:p>
            <a:pPr lvl="1"/>
            <a:r>
              <a:rPr lang="en-US" sz="1800">
                <a:latin typeface="Arial" panose="020B0604020202020204" pitchFamily="34" charset="0"/>
                <a:cs typeface="Arial" panose="020B0604020202020204" pitchFamily="34" charset="0"/>
              </a:rPr>
              <a:t>Download the resources</a:t>
            </a:r>
          </a:p>
          <a:p>
            <a:pPr marL="0" indent="0">
              <a:buNone/>
            </a:pPr>
            <a:endParaRPr lang="en-US">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732C494-54A4-42E3-9FB9-F97E3A7D6663}"/>
              </a:ext>
            </a:extLst>
          </p:cNvPr>
          <p:cNvSpPr txBox="1">
            <a:spLocks/>
          </p:cNvSpPr>
          <p:nvPr/>
        </p:nvSpPr>
        <p:spPr>
          <a:xfrm>
            <a:off x="217442" y="4241948"/>
            <a:ext cx="4838262" cy="1754326"/>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1647"/>
                </a:solidFill>
                <a:latin typeface="Arial"/>
                <a:cs typeface="Arial"/>
              </a:rPr>
              <a:t>The new SMS methodology will make it easier to identify and address the root causes of safety issues – before crashes can happen.</a:t>
            </a:r>
          </a:p>
        </p:txBody>
      </p:sp>
      <p:pic>
        <p:nvPicPr>
          <p:cNvPr id="2" name="Picture 1">
            <a:extLst>
              <a:ext uri="{FF2B5EF4-FFF2-40B4-BE49-F238E27FC236}">
                <a16:creationId xmlns:a16="http://schemas.microsoft.com/office/drawing/2014/main" id="{9DE2DA70-2F4B-5FC8-FA6F-FE3693D150AC}"/>
              </a:ext>
            </a:extLst>
          </p:cNvPr>
          <p:cNvPicPr>
            <a:picLocks noChangeAspect="1"/>
          </p:cNvPicPr>
          <p:nvPr/>
        </p:nvPicPr>
        <p:blipFill>
          <a:blip r:embed="rId3"/>
          <a:srcRect t="1082" b="38929"/>
          <a:stretch/>
        </p:blipFill>
        <p:spPr>
          <a:xfrm>
            <a:off x="7120563" y="935924"/>
            <a:ext cx="3818782" cy="5252225"/>
          </a:xfrm>
          <a:prstGeom prst="rect">
            <a:avLst/>
          </a:prstGeom>
        </p:spPr>
      </p:pic>
      <p:sp>
        <p:nvSpPr>
          <p:cNvPr id="3" name="TextBox 2">
            <a:extLst>
              <a:ext uri="{FF2B5EF4-FFF2-40B4-BE49-F238E27FC236}">
                <a16:creationId xmlns:a16="http://schemas.microsoft.com/office/drawing/2014/main" id="{E522D3D1-B4D3-D9F6-2B81-4554EE53ECF4}"/>
              </a:ext>
            </a:extLst>
          </p:cNvPr>
          <p:cNvSpPr txBox="1"/>
          <p:nvPr/>
        </p:nvSpPr>
        <p:spPr>
          <a:xfrm>
            <a:off x="6621290" y="6278137"/>
            <a:ext cx="4817327"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hlinkClick r:id="rId4"/>
              </a:rPr>
              <a:t>https://csa.fmcsa.dot.gov/prioritizationpreview</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295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24B3A-C333-4427-A668-EF45EF2314C6}"/>
              </a:ext>
            </a:extLst>
          </p:cNvPr>
          <p:cNvSpPr>
            <a:spLocks noGrp="1"/>
          </p:cNvSpPr>
          <p:nvPr>
            <p:ph type="body" sz="quarter" idx="11"/>
          </p:nvPr>
        </p:nvSpPr>
        <p:spPr>
          <a:xfrm>
            <a:off x="2757339" y="1561859"/>
            <a:ext cx="6444344" cy="779417"/>
          </a:xfrm>
        </p:spPr>
        <p:txBody>
          <a:bodyPr>
            <a:normAutofit fontScale="77500" lnSpcReduction="20000"/>
          </a:bodyPr>
          <a:lstStyle/>
          <a:p>
            <a:pPr algn="ctr"/>
            <a:r>
              <a:rPr lang="en-US">
                <a:latin typeface="Arial" panose="020B0604020202020204" pitchFamily="34" charset="0"/>
                <a:cs typeface="Arial" panose="020B0604020202020204" pitchFamily="34" charset="0"/>
              </a:rPr>
              <a:t>For more on how to read your results, </a:t>
            </a:r>
          </a:p>
          <a:p>
            <a:pPr algn="ctr"/>
            <a:r>
              <a:rPr lang="en-US">
                <a:latin typeface="Arial" panose="020B0604020202020204" pitchFamily="34" charset="0"/>
                <a:cs typeface="Arial" panose="020B0604020202020204" pitchFamily="34" charset="0"/>
              </a:rPr>
              <a:t>watch the informational video.</a:t>
            </a:r>
          </a:p>
        </p:txBody>
      </p:sp>
      <p:grpSp>
        <p:nvGrpSpPr>
          <p:cNvPr id="10" name="Group 9">
            <a:extLst>
              <a:ext uri="{FF2B5EF4-FFF2-40B4-BE49-F238E27FC236}">
                <a16:creationId xmlns:a16="http://schemas.microsoft.com/office/drawing/2014/main" id="{839406E4-2CA7-4AF0-8535-FD151C973FB5}"/>
              </a:ext>
            </a:extLst>
          </p:cNvPr>
          <p:cNvGrpSpPr/>
          <p:nvPr/>
        </p:nvGrpSpPr>
        <p:grpSpPr>
          <a:xfrm>
            <a:off x="2932073" y="2585554"/>
            <a:ext cx="6327854" cy="3555967"/>
            <a:chOff x="2139179" y="2223113"/>
            <a:chExt cx="7913642" cy="4447108"/>
          </a:xfrm>
        </p:grpSpPr>
        <p:pic>
          <p:nvPicPr>
            <p:cNvPr id="5" name="Picture 4">
              <a:extLst>
                <a:ext uri="{FF2B5EF4-FFF2-40B4-BE49-F238E27FC236}">
                  <a16:creationId xmlns:a16="http://schemas.microsoft.com/office/drawing/2014/main" id="{38052DE5-DA74-424D-A6E3-4F921E8A441E}"/>
                </a:ext>
              </a:extLst>
            </p:cNvPr>
            <p:cNvPicPr>
              <a:picLocks noChangeAspect="1"/>
            </p:cNvPicPr>
            <p:nvPr/>
          </p:nvPicPr>
          <p:blipFill>
            <a:blip r:embed="rId3"/>
            <a:stretch>
              <a:fillRect/>
            </a:stretch>
          </p:blipFill>
          <p:spPr>
            <a:xfrm>
              <a:off x="2139179" y="2223113"/>
              <a:ext cx="7913642" cy="4447108"/>
            </a:xfrm>
            <a:prstGeom prst="rect">
              <a:avLst/>
            </a:prstGeom>
            <a:ln>
              <a:solidFill>
                <a:schemeClr val="accent3">
                  <a:lumMod val="40000"/>
                  <a:lumOff val="60000"/>
                </a:schemeClr>
              </a:solidFill>
            </a:ln>
          </p:spPr>
        </p:pic>
        <p:pic>
          <p:nvPicPr>
            <p:cNvPr id="9" name="Picture 8" descr="Icon&#10;&#10;Description automatically generated">
              <a:hlinkClick r:id="rId4"/>
              <a:extLst>
                <a:ext uri="{FF2B5EF4-FFF2-40B4-BE49-F238E27FC236}">
                  <a16:creationId xmlns:a16="http://schemas.microsoft.com/office/drawing/2014/main" id="{A2CB72E4-4CE5-41B3-86DF-813E4FEA158A}"/>
                </a:ext>
              </a:extLst>
            </p:cNvPr>
            <p:cNvPicPr>
              <a:picLocks noChangeAspect="1"/>
            </p:cNvPicPr>
            <p:nvPr/>
          </p:nvPicPr>
          <p:blipFill>
            <a:blip r:embed="rId5"/>
            <a:stretch>
              <a:fillRect/>
            </a:stretch>
          </p:blipFill>
          <p:spPr>
            <a:xfrm>
              <a:off x="5281748" y="3675016"/>
              <a:ext cx="1628503" cy="1628503"/>
            </a:xfrm>
            <a:prstGeom prst="rect">
              <a:avLst/>
            </a:prstGeom>
          </p:spPr>
        </p:pic>
      </p:grpSp>
      <p:sp>
        <p:nvSpPr>
          <p:cNvPr id="4" name="TextBox 3">
            <a:extLst>
              <a:ext uri="{FF2B5EF4-FFF2-40B4-BE49-F238E27FC236}">
                <a16:creationId xmlns:a16="http://schemas.microsoft.com/office/drawing/2014/main" id="{4E7B86A3-BE76-9A43-1394-6094932310E9}"/>
              </a:ext>
            </a:extLst>
          </p:cNvPr>
          <p:cNvSpPr txBox="1"/>
          <p:nvPr/>
        </p:nvSpPr>
        <p:spPr>
          <a:xfrm>
            <a:off x="2123119" y="6225792"/>
            <a:ext cx="7945760" cy="369332"/>
          </a:xfrm>
          <a:prstGeom prst="rect">
            <a:avLst/>
          </a:prstGeom>
          <a:noFill/>
        </p:spPr>
        <p:txBody>
          <a:bodyPr wrap="square">
            <a:spAutoFit/>
          </a:bodyPr>
          <a:lstStyle/>
          <a:p>
            <a:pPr algn="ctr"/>
            <a:r>
              <a:rPr lang="en-US" sz="1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https://csa.fmcsa.dot.gov/PrioritizationPreview/resources/demo/story.html</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C27CE735-0AE5-4A6D-B4FB-AD76B1D5AE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0064" y="2474484"/>
            <a:ext cx="1876949" cy="1876949"/>
          </a:xfrm>
          <a:prstGeom prst="rect">
            <a:avLst/>
          </a:prstGeom>
        </p:spPr>
      </p:pic>
      <p:pic>
        <p:nvPicPr>
          <p:cNvPr id="36" name="Graphic 35">
            <a:extLst>
              <a:ext uri="{FF2B5EF4-FFF2-40B4-BE49-F238E27FC236}">
                <a16:creationId xmlns:a16="http://schemas.microsoft.com/office/drawing/2014/main" id="{CC57C63A-3EB3-4643-A232-706224F606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6032" y="2506067"/>
            <a:ext cx="1876949" cy="1876949"/>
          </a:xfrm>
          <a:prstGeom prst="rect">
            <a:avLst/>
          </a:prstGeom>
        </p:spPr>
      </p:pic>
      <p:pic>
        <p:nvPicPr>
          <p:cNvPr id="30" name="Picture 29">
            <a:extLst>
              <a:ext uri="{FF2B5EF4-FFF2-40B4-BE49-F238E27FC236}">
                <a16:creationId xmlns:a16="http://schemas.microsoft.com/office/drawing/2014/main" id="{ED66D516-1178-4521-9666-CA1C58684905}"/>
              </a:ext>
            </a:extLst>
          </p:cNvPr>
          <p:cNvPicPr>
            <a:picLocks noChangeAspect="1"/>
          </p:cNvPicPr>
          <p:nvPr/>
        </p:nvPicPr>
        <p:blipFill rotWithShape="1">
          <a:blip r:embed="rId5"/>
          <a:srcRect b="19703"/>
          <a:stretch/>
        </p:blipFill>
        <p:spPr>
          <a:xfrm>
            <a:off x="1702857" y="2943400"/>
            <a:ext cx="1105873" cy="685628"/>
          </a:xfrm>
          <a:prstGeom prst="rect">
            <a:avLst/>
          </a:prstGeom>
        </p:spPr>
      </p:pic>
      <p:sp>
        <p:nvSpPr>
          <p:cNvPr id="4" name="Text Placeholder 3">
            <a:extLst>
              <a:ext uri="{FF2B5EF4-FFF2-40B4-BE49-F238E27FC236}">
                <a16:creationId xmlns:a16="http://schemas.microsoft.com/office/drawing/2014/main" id="{ABAB3A48-0007-4C11-87DB-B4BCE7681940}"/>
              </a:ext>
            </a:extLst>
          </p:cNvPr>
          <p:cNvSpPr>
            <a:spLocks noGrp="1"/>
          </p:cNvSpPr>
          <p:nvPr>
            <p:ph type="body" sz="quarter" idx="11"/>
          </p:nvPr>
        </p:nvSpPr>
        <p:spPr/>
        <p:txBody>
          <a:bodyPr/>
          <a:lstStyle/>
          <a:p>
            <a:r>
              <a:rPr lang="en-US">
                <a:latin typeface="Arial" panose="020B0604020202020204" pitchFamily="34" charset="0"/>
                <a:cs typeface="Arial" panose="020B0604020202020204" pitchFamily="34" charset="0"/>
              </a:rPr>
              <a:t>Suggested Next Steps</a:t>
            </a:r>
          </a:p>
        </p:txBody>
      </p:sp>
      <p:sp>
        <p:nvSpPr>
          <p:cNvPr id="5" name="Text Placeholder 4">
            <a:extLst>
              <a:ext uri="{FF2B5EF4-FFF2-40B4-BE49-F238E27FC236}">
                <a16:creationId xmlns:a16="http://schemas.microsoft.com/office/drawing/2014/main" id="{75A6E3E4-8289-49BB-BF5B-D35287AB9877}"/>
              </a:ext>
            </a:extLst>
          </p:cNvPr>
          <p:cNvSpPr>
            <a:spLocks noGrp="1"/>
          </p:cNvSpPr>
          <p:nvPr>
            <p:ph type="body" sz="quarter" idx="12"/>
          </p:nvPr>
        </p:nvSpPr>
        <p:spPr>
          <a:xfrm>
            <a:off x="1230034" y="4127781"/>
            <a:ext cx="2008094" cy="939814"/>
          </a:xfrm>
        </p:spPr>
        <p:txBody>
          <a:bodyPr/>
          <a:lstStyle/>
          <a:p>
            <a:pPr marL="0" indent="0" algn="ctr">
              <a:buNone/>
            </a:pPr>
            <a:r>
              <a:rPr lang="en-US"/>
              <a:t>Visit the CSA Prioritization Preview website</a:t>
            </a:r>
          </a:p>
        </p:txBody>
      </p:sp>
      <p:sp>
        <p:nvSpPr>
          <p:cNvPr id="6" name="TextBox 5">
            <a:extLst>
              <a:ext uri="{FF2B5EF4-FFF2-40B4-BE49-F238E27FC236}">
                <a16:creationId xmlns:a16="http://schemas.microsoft.com/office/drawing/2014/main" id="{9B21F30B-910B-48CD-9156-2B0E9236A00F}"/>
              </a:ext>
            </a:extLst>
          </p:cNvPr>
          <p:cNvSpPr txBox="1"/>
          <p:nvPr/>
        </p:nvSpPr>
        <p:spPr>
          <a:xfrm>
            <a:off x="3048000" y="5701562"/>
            <a:ext cx="6096000" cy="369332"/>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hlinkClick r:id="rId6"/>
              </a:rPr>
              <a:t>https://csa.fmcsa.dot.gov/prioritizationpreview</a:t>
            </a:r>
            <a:r>
              <a:rPr lang="en-US">
                <a:latin typeface="Arial" panose="020B0604020202020204" pitchFamily="34" charset="0"/>
                <a:cs typeface="Arial" panose="020B0604020202020204" pitchFamily="34" charset="0"/>
              </a:rPr>
              <a:t> </a:t>
            </a:r>
          </a:p>
        </p:txBody>
      </p:sp>
      <p:pic>
        <p:nvPicPr>
          <p:cNvPr id="7" name="Graphic 6">
            <a:extLst>
              <a:ext uri="{FF2B5EF4-FFF2-40B4-BE49-F238E27FC236}">
                <a16:creationId xmlns:a16="http://schemas.microsoft.com/office/drawing/2014/main" id="{4FA4185C-6C1E-47C2-9D05-7FD1F1FD3E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4473" y="2447190"/>
            <a:ext cx="1876949" cy="1876949"/>
          </a:xfrm>
          <a:prstGeom prst="rect">
            <a:avLst/>
          </a:prstGeom>
        </p:spPr>
      </p:pic>
      <p:sp>
        <p:nvSpPr>
          <p:cNvPr id="13" name="Text Placeholder 4">
            <a:extLst>
              <a:ext uri="{FF2B5EF4-FFF2-40B4-BE49-F238E27FC236}">
                <a16:creationId xmlns:a16="http://schemas.microsoft.com/office/drawing/2014/main" id="{C402CFAA-3590-432F-A38D-6889D770B642}"/>
              </a:ext>
            </a:extLst>
          </p:cNvPr>
          <p:cNvSpPr txBox="1">
            <a:spLocks/>
          </p:cNvSpPr>
          <p:nvPr/>
        </p:nvSpPr>
        <p:spPr>
          <a:xfrm>
            <a:off x="3791473" y="4127781"/>
            <a:ext cx="1534126" cy="93981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Learn about the approved changes</a:t>
            </a:r>
          </a:p>
        </p:txBody>
      </p:sp>
      <p:sp>
        <p:nvSpPr>
          <p:cNvPr id="14" name="Text Placeholder 4">
            <a:extLst>
              <a:ext uri="{FF2B5EF4-FFF2-40B4-BE49-F238E27FC236}">
                <a16:creationId xmlns:a16="http://schemas.microsoft.com/office/drawing/2014/main" id="{959960FC-1009-4AF6-9BFF-91EF3A67B25C}"/>
              </a:ext>
            </a:extLst>
          </p:cNvPr>
          <p:cNvSpPr txBox="1">
            <a:spLocks/>
          </p:cNvSpPr>
          <p:nvPr/>
        </p:nvSpPr>
        <p:spPr>
          <a:xfrm>
            <a:off x="5804621" y="4082851"/>
            <a:ext cx="2386422" cy="109382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Log in and view what your carrier’s results would be under the new SMS methodology</a:t>
            </a:r>
          </a:p>
        </p:txBody>
      </p:sp>
      <p:sp>
        <p:nvSpPr>
          <p:cNvPr id="15" name="Text Placeholder 4">
            <a:extLst>
              <a:ext uri="{FF2B5EF4-FFF2-40B4-BE49-F238E27FC236}">
                <a16:creationId xmlns:a16="http://schemas.microsoft.com/office/drawing/2014/main" id="{86B5E938-6639-4E65-8229-55A9D7537088}"/>
              </a:ext>
            </a:extLst>
          </p:cNvPr>
          <p:cNvSpPr txBox="1">
            <a:spLocks/>
          </p:cNvSpPr>
          <p:nvPr/>
        </p:nvSpPr>
        <p:spPr>
          <a:xfrm>
            <a:off x="8442048" y="4109336"/>
            <a:ext cx="2567632" cy="76035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Use results to identify areas to improve your safety performance</a:t>
            </a:r>
          </a:p>
        </p:txBody>
      </p:sp>
      <p:pic>
        <p:nvPicPr>
          <p:cNvPr id="34" name="Graphic 33">
            <a:extLst>
              <a:ext uri="{FF2B5EF4-FFF2-40B4-BE49-F238E27FC236}">
                <a16:creationId xmlns:a16="http://schemas.microsoft.com/office/drawing/2014/main" id="{C1F05570-CB3F-4C1D-B460-72B2F531A6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2596" y="3055232"/>
            <a:ext cx="579529" cy="579529"/>
          </a:xfrm>
          <a:prstGeom prst="rect">
            <a:avLst/>
          </a:prstGeom>
        </p:spPr>
      </p:pic>
      <p:pic>
        <p:nvPicPr>
          <p:cNvPr id="35" name="Graphic 34">
            <a:extLst>
              <a:ext uri="{FF2B5EF4-FFF2-40B4-BE49-F238E27FC236}">
                <a16:creationId xmlns:a16="http://schemas.microsoft.com/office/drawing/2014/main" id="{78C7B3EF-2407-4CEE-BD36-B959D27EC8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0062" y="2506067"/>
            <a:ext cx="1876949" cy="1876949"/>
          </a:xfrm>
          <a:prstGeom prst="rect">
            <a:avLst/>
          </a:prstGeom>
        </p:spPr>
      </p:pic>
      <p:pic>
        <p:nvPicPr>
          <p:cNvPr id="37" name="Graphic 36">
            <a:extLst>
              <a:ext uri="{FF2B5EF4-FFF2-40B4-BE49-F238E27FC236}">
                <a16:creationId xmlns:a16="http://schemas.microsoft.com/office/drawing/2014/main" id="{1AC76915-54A5-4524-A702-68846C9B06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30166" y="3113858"/>
            <a:ext cx="456740" cy="456740"/>
          </a:xfrm>
          <a:prstGeom prst="rect">
            <a:avLst/>
          </a:prstGeom>
        </p:spPr>
      </p:pic>
      <p:pic>
        <p:nvPicPr>
          <p:cNvPr id="2" name="Graphic 1">
            <a:extLst>
              <a:ext uri="{FF2B5EF4-FFF2-40B4-BE49-F238E27FC236}">
                <a16:creationId xmlns:a16="http://schemas.microsoft.com/office/drawing/2014/main" id="{BAFBF289-A8DC-4B7A-72E1-AAC2193AF3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15353" y="2998725"/>
            <a:ext cx="586370" cy="586370"/>
          </a:xfrm>
          <a:prstGeom prst="rect">
            <a:avLst/>
          </a:prstGeom>
        </p:spPr>
      </p:pic>
    </p:spTree>
    <p:extLst>
      <p:ext uri="{BB962C8B-B14F-4D97-AF65-F5344CB8AC3E}">
        <p14:creationId xmlns:p14="http://schemas.microsoft.com/office/powerpoint/2010/main" val="56633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FBC87E-3006-C5D0-7502-6BDC5C1DBFA8}"/>
              </a:ext>
            </a:extLst>
          </p:cNvPr>
          <p:cNvSpPr>
            <a:spLocks noGrp="1"/>
          </p:cNvSpPr>
          <p:nvPr>
            <p:ph type="body" sz="quarter" idx="11"/>
          </p:nvPr>
        </p:nvSpPr>
        <p:spPr/>
        <p:txBody>
          <a:bodyPr/>
          <a:lstStyle/>
          <a:p>
            <a:r>
              <a:rPr lang="en-US">
                <a:latin typeface="Arial" panose="020B0604020202020204" pitchFamily="34" charset="0"/>
                <a:cs typeface="Arial" panose="020B0604020202020204" pitchFamily="34" charset="0"/>
              </a:rPr>
              <a:t>Learn More about Safety Regulations</a:t>
            </a:r>
          </a:p>
        </p:txBody>
      </p:sp>
      <p:sp>
        <p:nvSpPr>
          <p:cNvPr id="7" name="Text Placeholder 6">
            <a:extLst>
              <a:ext uri="{FF2B5EF4-FFF2-40B4-BE49-F238E27FC236}">
                <a16:creationId xmlns:a16="http://schemas.microsoft.com/office/drawing/2014/main" id="{2AEF8AA1-9773-05DD-C287-DC114F2C23E2}"/>
              </a:ext>
            </a:extLst>
          </p:cNvPr>
          <p:cNvSpPr>
            <a:spLocks noGrp="1"/>
          </p:cNvSpPr>
          <p:nvPr>
            <p:ph type="body" sz="quarter" idx="12"/>
          </p:nvPr>
        </p:nvSpPr>
        <p:spPr>
          <a:xfrm>
            <a:off x="1524000" y="2362200"/>
            <a:ext cx="4285785" cy="3810000"/>
          </a:xfrm>
        </p:spPr>
        <p:txBody>
          <a:bodyPr/>
          <a:lstStyle/>
          <a:p>
            <a:pPr marL="0" indent="0">
              <a:buNone/>
            </a:pPr>
            <a:r>
              <a:rPr lang="en-US" sz="2400"/>
              <a:t>Use FMCSA’s Motor Carrier Safety Planner</a:t>
            </a:r>
          </a:p>
          <a:p>
            <a:r>
              <a:rPr lang="en-US"/>
              <a:t>Plain language summaries of regulations</a:t>
            </a:r>
          </a:p>
          <a:p>
            <a:r>
              <a:rPr lang="en-US"/>
              <a:t>Examples forms and checklists</a:t>
            </a:r>
          </a:p>
          <a:p>
            <a:r>
              <a:rPr lang="en-US"/>
              <a:t>Log in to create your own customized planner</a:t>
            </a:r>
          </a:p>
          <a:p>
            <a:r>
              <a:rPr lang="en-US"/>
              <a:t>Free and open to the public</a:t>
            </a:r>
          </a:p>
        </p:txBody>
      </p:sp>
      <p:pic>
        <p:nvPicPr>
          <p:cNvPr id="6" name="Picture 5">
            <a:hlinkClick r:id="rId3"/>
            <a:extLst>
              <a:ext uri="{FF2B5EF4-FFF2-40B4-BE49-F238E27FC236}">
                <a16:creationId xmlns:a16="http://schemas.microsoft.com/office/drawing/2014/main" id="{89A38B77-7D53-D673-0A80-EFE5A5EB2E13}"/>
              </a:ext>
            </a:extLst>
          </p:cNvPr>
          <p:cNvPicPr>
            <a:picLocks noChangeAspect="1"/>
          </p:cNvPicPr>
          <p:nvPr/>
        </p:nvPicPr>
        <p:blipFill>
          <a:blip r:embed="rId4"/>
          <a:srcRect l="13184" r="14544" b="31761"/>
          <a:stretch/>
        </p:blipFill>
        <p:spPr>
          <a:xfrm>
            <a:off x="6096000" y="2362200"/>
            <a:ext cx="4966010" cy="3677769"/>
          </a:xfrm>
          <a:prstGeom prst="rect">
            <a:avLst/>
          </a:prstGeom>
        </p:spPr>
      </p:pic>
      <p:sp>
        <p:nvSpPr>
          <p:cNvPr id="8" name="TextBox 7">
            <a:extLst>
              <a:ext uri="{FF2B5EF4-FFF2-40B4-BE49-F238E27FC236}">
                <a16:creationId xmlns:a16="http://schemas.microsoft.com/office/drawing/2014/main" id="{47C1936A-9D2B-4702-2382-31779859F838}"/>
              </a:ext>
            </a:extLst>
          </p:cNvPr>
          <p:cNvSpPr txBox="1"/>
          <p:nvPr/>
        </p:nvSpPr>
        <p:spPr>
          <a:xfrm>
            <a:off x="6244683" y="6172200"/>
            <a:ext cx="4817327"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hlinkClick r:id="rId3"/>
              </a:rPr>
              <a:t>https://csa.fmcsa.dot.gov/safetyplanner/</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2192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CA7F5-335A-4883-B4B5-3E50D1DC7643}"/>
              </a:ext>
            </a:extLst>
          </p:cNvPr>
          <p:cNvPicPr>
            <a:picLocks noChangeAspect="1"/>
          </p:cNvPicPr>
          <p:nvPr/>
        </p:nvPicPr>
        <p:blipFill rotWithShape="1">
          <a:blip r:embed="rId3">
            <a:extLst>
              <a:ext uri="{28A0092B-C50C-407E-A947-70E740481C1C}">
                <a14:useLocalDpi xmlns:a14="http://schemas.microsoft.com/office/drawing/2010/main" val="0"/>
              </a:ext>
            </a:extLst>
          </a:blip>
          <a:srcRect t="6503" r="1030" b="18230"/>
          <a:stretch/>
        </p:blipFill>
        <p:spPr>
          <a:xfrm>
            <a:off x="0" y="767796"/>
            <a:ext cx="12200918" cy="6188375"/>
          </a:xfrm>
          <a:prstGeom prst="rect">
            <a:avLst/>
          </a:prstGeom>
        </p:spPr>
      </p:pic>
      <p:sp>
        <p:nvSpPr>
          <p:cNvPr id="11" name="Rectangle 10">
            <a:extLst>
              <a:ext uri="{FF2B5EF4-FFF2-40B4-BE49-F238E27FC236}">
                <a16:creationId xmlns:a16="http://schemas.microsoft.com/office/drawing/2014/main" id="{51A6AD01-07B5-4EFC-9203-1103B9C4A0D4}"/>
              </a:ext>
            </a:extLst>
          </p:cNvPr>
          <p:cNvSpPr/>
          <p:nvPr/>
        </p:nvSpPr>
        <p:spPr>
          <a:xfrm>
            <a:off x="5443067" y="4158327"/>
            <a:ext cx="6757851" cy="2136592"/>
          </a:xfrm>
          <a:prstGeom prst="rect">
            <a:avLst/>
          </a:prstGeom>
          <a:solidFill>
            <a:srgbClr val="127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09F179A-A606-4B3F-8B64-EAB32CD4F7FC}"/>
              </a:ext>
            </a:extLst>
          </p:cNvPr>
          <p:cNvGrpSpPr/>
          <p:nvPr/>
        </p:nvGrpSpPr>
        <p:grpSpPr>
          <a:xfrm>
            <a:off x="1" y="4835244"/>
            <a:ext cx="5686698" cy="1881326"/>
            <a:chOff x="1" y="4064725"/>
            <a:chExt cx="5686698" cy="1881326"/>
          </a:xfrm>
        </p:grpSpPr>
        <p:sp>
          <p:nvSpPr>
            <p:cNvPr id="9" name="Rectangle 8">
              <a:extLst>
                <a:ext uri="{FF2B5EF4-FFF2-40B4-BE49-F238E27FC236}">
                  <a16:creationId xmlns:a16="http://schemas.microsoft.com/office/drawing/2014/main" id="{44F991D6-3914-4598-A07F-D8EB52EDD662}"/>
                </a:ext>
              </a:extLst>
            </p:cNvPr>
            <p:cNvSpPr/>
            <p:nvPr/>
          </p:nvSpPr>
          <p:spPr>
            <a:xfrm>
              <a:off x="1" y="4064725"/>
              <a:ext cx="5686698" cy="1881326"/>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9">
              <a:extLst>
                <a:ext uri="{FF2B5EF4-FFF2-40B4-BE49-F238E27FC236}">
                  <a16:creationId xmlns:a16="http://schemas.microsoft.com/office/drawing/2014/main" id="{345E6404-C3F5-4060-A109-C7F5E759A941}"/>
                </a:ext>
              </a:extLst>
            </p:cNvPr>
            <p:cNvSpPr txBox="1">
              <a:spLocks/>
            </p:cNvSpPr>
            <p:nvPr/>
          </p:nvSpPr>
          <p:spPr>
            <a:xfrm>
              <a:off x="796154" y="4294424"/>
              <a:ext cx="4181475" cy="1421928"/>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Arial" panose="020B0604020202020204" pitchFamily="34" charset="0"/>
                  <a:cs typeface="Arial" panose="020B0604020202020204" pitchFamily="34" charset="0"/>
                </a:rPr>
                <a:t>When it comes to improving safety, every voice counts.</a:t>
              </a:r>
              <a:endParaRPr lang="en-US" sz="3200">
                <a:solidFill>
                  <a:schemeClr val="bg1"/>
                </a:solidFill>
                <a:latin typeface="Arial" panose="020B0604020202020204" pitchFamily="34" charset="0"/>
                <a:cs typeface="Arial" panose="020B0604020202020204" pitchFamily="34" charset="0"/>
              </a:endParaRPr>
            </a:p>
          </p:txBody>
        </p:sp>
      </p:grpSp>
      <p:sp>
        <p:nvSpPr>
          <p:cNvPr id="10" name="Text Placeholder 34">
            <a:extLst>
              <a:ext uri="{FF2B5EF4-FFF2-40B4-BE49-F238E27FC236}">
                <a16:creationId xmlns:a16="http://schemas.microsoft.com/office/drawing/2014/main" id="{1D6566C4-2A9D-4816-89E5-8A37DCFF8EF1}"/>
              </a:ext>
            </a:extLst>
          </p:cNvPr>
          <p:cNvSpPr>
            <a:spLocks noGrp="1"/>
          </p:cNvSpPr>
          <p:nvPr>
            <p:ph type="body" sz="quarter" idx="11"/>
          </p:nvPr>
        </p:nvSpPr>
        <p:spPr>
          <a:xfrm>
            <a:off x="6262825" y="4438793"/>
            <a:ext cx="3919945" cy="1457835"/>
          </a:xfrm>
        </p:spPr>
        <p:txBody>
          <a:bodyPr wrap="square" rIns="274320">
            <a:spAutoFit/>
          </a:bodyPr>
          <a:lstStyle/>
          <a:p>
            <a:r>
              <a:rPr lang="en-US" sz="3200" spc="-20">
                <a:solidFill>
                  <a:schemeClr val="bg1"/>
                </a:solidFill>
                <a:latin typeface="Arial"/>
                <a:cs typeface="Arial"/>
              </a:rPr>
              <a:t>Your voice. Heard.</a:t>
            </a:r>
          </a:p>
          <a:p>
            <a:r>
              <a:rPr lang="en-US" sz="3200" spc="-20">
                <a:solidFill>
                  <a:schemeClr val="bg1"/>
                </a:solidFill>
                <a:latin typeface="Arial"/>
                <a:cs typeface="Arial"/>
              </a:rPr>
              <a:t>Because together, we can do more.</a:t>
            </a:r>
            <a:endParaRPr lang="en-US" sz="3200" spc="-20">
              <a:solidFill>
                <a:schemeClr val="bg1"/>
              </a:solidFill>
            </a:endParaRPr>
          </a:p>
        </p:txBody>
      </p:sp>
    </p:spTree>
    <p:extLst>
      <p:ext uri="{BB962C8B-B14F-4D97-AF65-F5344CB8AC3E}">
        <p14:creationId xmlns:p14="http://schemas.microsoft.com/office/powerpoint/2010/main" val="183817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7CF6D5-0107-487F-B227-0AEB0DD8D82C}"/>
              </a:ext>
            </a:extLst>
          </p:cNvPr>
          <p:cNvSpPr txBox="1">
            <a:spLocks/>
          </p:cNvSpPr>
          <p:nvPr/>
        </p:nvSpPr>
        <p:spPr>
          <a:xfrm>
            <a:off x="2453027" y="3024187"/>
            <a:ext cx="7315200" cy="809626"/>
          </a:xfrm>
          <a:prstGeom prst="rect">
            <a:avLst/>
          </a:prstGeom>
        </p:spPr>
        <p:txBody>
          <a:bodyPr>
            <a:normAutofit fontScale="97500"/>
          </a:bodyPr>
          <a:lstStyle>
            <a:lvl1pPr algn="ctr" defTabSz="914400" rtl="0" eaLnBrk="1" latinLnBrk="0" hangingPunct="1">
              <a:lnSpc>
                <a:spcPct val="90000"/>
              </a:lnSpc>
              <a:spcBef>
                <a:spcPct val="0"/>
              </a:spcBef>
              <a:buNone/>
              <a:defRPr sz="4400" b="0" i="0" kern="1200" cap="all" baseline="0">
                <a:solidFill>
                  <a:schemeClr val="tx1"/>
                </a:solidFill>
                <a:latin typeface="Whitney-Medium" charset="0"/>
                <a:ea typeface="Whitney-Medium" charset="0"/>
                <a:cs typeface="Whitney-Medium" charset="0"/>
              </a:defRPr>
            </a:lvl1pPr>
          </a:lstStyle>
          <a:p>
            <a:r>
              <a:rPr lang="en-US">
                <a:solidFill>
                  <a:schemeClr val="bg1"/>
                </a:solidFill>
              </a:rPr>
              <a:t>Q&amp;A</a:t>
            </a:r>
          </a:p>
        </p:txBody>
      </p:sp>
      <p:pic>
        <p:nvPicPr>
          <p:cNvPr id="113" name="Graphic 112">
            <a:extLst>
              <a:ext uri="{FF2B5EF4-FFF2-40B4-BE49-F238E27FC236}">
                <a16:creationId xmlns:a16="http://schemas.microsoft.com/office/drawing/2014/main" id="{972ED7CF-CBA0-47D6-A8F8-8254F24D32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484" y="2017373"/>
            <a:ext cx="4468904" cy="4468904"/>
          </a:xfrm>
          <a:prstGeom prst="rect">
            <a:avLst/>
          </a:prstGeom>
        </p:spPr>
      </p:pic>
      <p:sp>
        <p:nvSpPr>
          <p:cNvPr id="115" name="Text Placeholder 18">
            <a:extLst>
              <a:ext uri="{FF2B5EF4-FFF2-40B4-BE49-F238E27FC236}">
                <a16:creationId xmlns:a16="http://schemas.microsoft.com/office/drawing/2014/main" id="{9C258802-E49F-444C-B8F9-E6FB3F785D63}"/>
              </a:ext>
            </a:extLst>
          </p:cNvPr>
          <p:cNvSpPr txBox="1">
            <a:spLocks/>
          </p:cNvSpPr>
          <p:nvPr/>
        </p:nvSpPr>
        <p:spPr>
          <a:xfrm>
            <a:off x="1376936" y="1483973"/>
            <a:ext cx="9144000" cy="5334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a:solidFill>
                  <a:srgbClr val="003777"/>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4747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0059CC-D567-4886-973E-E4697CC78EB4}"/>
              </a:ext>
            </a:extLst>
          </p:cNvPr>
          <p:cNvSpPr>
            <a:spLocks noGrp="1"/>
          </p:cNvSpPr>
          <p:nvPr>
            <p:ph type="body" sz="quarter" idx="11"/>
          </p:nvPr>
        </p:nvSpPr>
        <p:spPr/>
        <p:txBody>
          <a:bodyPr anchor="b"/>
          <a:lstStyle/>
          <a:p>
            <a:r>
              <a:rPr lang="en-US" sz="2800">
                <a:latin typeface="Arial" panose="020B0604020202020204" pitchFamily="34" charset="0"/>
                <a:cs typeface="Arial" panose="020B0604020202020204" pitchFamily="34" charset="0"/>
              </a:rPr>
              <a:t>Contact Us</a:t>
            </a:r>
            <a:endParaRPr lang="en-US">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30B52116-5E08-41DF-B9AA-E02D1EC4C615}"/>
              </a:ext>
            </a:extLst>
          </p:cNvPr>
          <p:cNvSpPr txBox="1">
            <a:spLocks/>
          </p:cNvSpPr>
          <p:nvPr/>
        </p:nvSpPr>
        <p:spPr>
          <a:xfrm>
            <a:off x="4330856" y="2519990"/>
            <a:ext cx="5059207" cy="195109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001647"/>
                </a:solidFill>
              </a:rPr>
              <a:t>CSA Help Line</a:t>
            </a:r>
          </a:p>
          <a:p>
            <a:r>
              <a:rPr lang="en-US"/>
              <a:t>Ask questions on how to read and understand the preview website, or the approved changes</a:t>
            </a:r>
          </a:p>
          <a:p>
            <a:r>
              <a:rPr lang="en-US"/>
              <a:t>877-688-2984 or </a:t>
            </a:r>
            <a:r>
              <a:rPr lang="en-US">
                <a:hlinkClick r:id="rId3"/>
              </a:rPr>
              <a:t>https://csa.fmcsa.dot.gov/CSA_Feedback.aspx</a:t>
            </a:r>
            <a:r>
              <a:rPr lang="en-US"/>
              <a:t> </a:t>
            </a:r>
          </a:p>
        </p:txBody>
      </p:sp>
      <p:pic>
        <p:nvPicPr>
          <p:cNvPr id="10" name="Picture 1">
            <a:extLst>
              <a:ext uri="{FF2B5EF4-FFF2-40B4-BE49-F238E27FC236}">
                <a16:creationId xmlns:a16="http://schemas.microsoft.com/office/drawing/2014/main" id="{CC5D1A2C-F2B4-41D0-AF23-9F5A8E438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3625" y="2499257"/>
            <a:ext cx="1323749" cy="1323749"/>
          </a:xfrm>
          <a:prstGeom prst="rect">
            <a:avLst/>
          </a:prstGeom>
        </p:spPr>
      </p:pic>
      <p:pic>
        <p:nvPicPr>
          <p:cNvPr id="11" name="Graphic 10">
            <a:extLst>
              <a:ext uri="{FF2B5EF4-FFF2-40B4-BE49-F238E27FC236}">
                <a16:creationId xmlns:a16="http://schemas.microsoft.com/office/drawing/2014/main" id="{4E2A9F11-1245-47FE-AA40-2D304716D1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5197" y="3542478"/>
            <a:ext cx="1524087" cy="692767"/>
          </a:xfrm>
          <a:prstGeom prst="rect">
            <a:avLst/>
          </a:prstGeom>
        </p:spPr>
      </p:pic>
    </p:spTree>
    <p:extLst>
      <p:ext uri="{BB962C8B-B14F-4D97-AF65-F5344CB8AC3E}">
        <p14:creationId xmlns:p14="http://schemas.microsoft.com/office/powerpoint/2010/main" val="25264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EA77-9339-D848-AC55-85EA4782B9C6}"/>
              </a:ext>
            </a:extLst>
          </p:cNvPr>
          <p:cNvSpPr>
            <a:spLocks noGrp="1"/>
          </p:cNvSpPr>
          <p:nvPr>
            <p:ph type="title"/>
          </p:nvPr>
        </p:nvSpPr>
        <p:spPr>
          <a:xfrm>
            <a:off x="381000" y="1527839"/>
            <a:ext cx="11039062" cy="2062103"/>
          </a:xfrm>
        </p:spPr>
        <p:txBody>
          <a:bodyPr wrap="square">
            <a:spAutoFit/>
          </a:bodyPr>
          <a:lstStyle/>
          <a:p>
            <a:pPr>
              <a:spcAft>
                <a:spcPts val="3000"/>
              </a:spcAft>
            </a:pPr>
            <a:r>
              <a:rPr lang="en-US">
                <a:solidFill>
                  <a:schemeClr val="bg1">
                    <a:lumMod val="75000"/>
                  </a:schemeClr>
                </a:solidFill>
                <a:latin typeface="Arial"/>
                <a:cs typeface="Arial"/>
              </a:rPr>
              <a:t>Still, more than 4,000 people die in large truck and bus crashes each year.</a:t>
            </a:r>
            <a:br>
              <a:rPr lang="en-US"/>
            </a:br>
            <a:br>
              <a:rPr lang="en-US"/>
            </a:br>
            <a:r>
              <a:rPr lang="en-US" b="1">
                <a:solidFill>
                  <a:schemeClr val="bg1"/>
                </a:solidFill>
                <a:latin typeface="Arial"/>
                <a:cs typeface="Arial"/>
              </a:rPr>
              <a:t>We can and must do more.</a:t>
            </a:r>
            <a:endParaRPr lang="en-US">
              <a:solidFill>
                <a:schemeClr val="bg1">
                  <a:lumMod val="75000"/>
                </a:schemeClr>
              </a:solidFill>
              <a:latin typeface="Arial"/>
              <a:cs typeface="Arial"/>
            </a:endParaRPr>
          </a:p>
        </p:txBody>
      </p:sp>
      <p:sp>
        <p:nvSpPr>
          <p:cNvPr id="4" name="Slide Number Placeholder 3">
            <a:extLst>
              <a:ext uri="{FF2B5EF4-FFF2-40B4-BE49-F238E27FC236}">
                <a16:creationId xmlns:a16="http://schemas.microsoft.com/office/drawing/2014/main" id="{BF3CDA2C-3148-0A4A-A20C-E46FF1A31F01}"/>
              </a:ext>
            </a:extLst>
          </p:cNvPr>
          <p:cNvSpPr>
            <a:spLocks noGrp="1"/>
          </p:cNvSpPr>
          <p:nvPr>
            <p:ph type="sldNum" sz="quarter" idx="10"/>
          </p:nvPr>
        </p:nvSpPr>
        <p:spPr/>
        <p:txBody>
          <a:bodyPr/>
          <a:lstStyle/>
          <a:p>
            <a:fld id="{A01475F6-15BF-E945-87A6-683076D41687}" type="slidenum">
              <a:rPr lang="en-US" smtClean="0"/>
              <a:pPr/>
              <a:t>3</a:t>
            </a:fld>
            <a:endParaRPr lang="en-US"/>
          </a:p>
        </p:txBody>
      </p:sp>
      <p:sp>
        <p:nvSpPr>
          <p:cNvPr id="6" name="Rectangle 5">
            <a:extLst>
              <a:ext uri="{FF2B5EF4-FFF2-40B4-BE49-F238E27FC236}">
                <a16:creationId xmlns:a16="http://schemas.microsoft.com/office/drawing/2014/main" id="{C16DF723-3052-9444-B425-87B154C277E7}"/>
              </a:ext>
            </a:extLst>
          </p:cNvPr>
          <p:cNvSpPr/>
          <p:nvPr/>
        </p:nvSpPr>
        <p:spPr>
          <a:xfrm>
            <a:off x="483305" y="3542793"/>
            <a:ext cx="51157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31736E8-7729-49FE-B00C-6F66571F47A8}"/>
              </a:ext>
            </a:extLst>
          </p:cNvPr>
          <p:cNvSpPr txBox="1">
            <a:spLocks/>
          </p:cNvSpPr>
          <p:nvPr/>
        </p:nvSpPr>
        <p:spPr>
          <a:xfrm>
            <a:off x="381000" y="5990233"/>
            <a:ext cx="11039062" cy="184666"/>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ts val="0"/>
              </a:spcBef>
              <a:spcAft>
                <a:spcPts val="1200"/>
              </a:spcAft>
              <a:buNone/>
              <a:defRPr sz="3200" b="1" kern="1200">
                <a:solidFill>
                  <a:srgbClr val="EEB111"/>
                </a:solidFill>
                <a:latin typeface="Arial" panose="020B0604020202020204" pitchFamily="34" charset="0"/>
                <a:ea typeface="+mj-ea"/>
                <a:cs typeface="Arial" panose="020B0604020202020204" pitchFamily="34" charset="0"/>
              </a:defRPr>
            </a:lvl1pPr>
          </a:lstStyle>
          <a:p>
            <a:pPr algn="r">
              <a:spcAft>
                <a:spcPts val="3000"/>
              </a:spcAft>
            </a:pPr>
            <a:r>
              <a:rPr lang="en-US" sz="1200" b="0">
                <a:solidFill>
                  <a:schemeClr val="bg1">
                    <a:lumMod val="75000"/>
                  </a:schemeClr>
                </a:solidFill>
                <a:latin typeface="Arial"/>
                <a:cs typeface="Arial"/>
              </a:rPr>
              <a:t>Source: FMCSA Pocket Guide to Large Truck and Bus Statistics (taken from NHTSA, FARS)</a:t>
            </a:r>
          </a:p>
        </p:txBody>
      </p:sp>
    </p:spTree>
    <p:extLst>
      <p:ext uri="{BB962C8B-B14F-4D97-AF65-F5344CB8AC3E}">
        <p14:creationId xmlns:p14="http://schemas.microsoft.com/office/powerpoint/2010/main" val="30210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ppt_w/2"/>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ppt_w</p:attrName>
                                        </p:attrNameLst>
                                      </p:cBhvr>
                                      <p:tavLst>
                                        <p:tav tm="0">
                                          <p:val>
                                            <p:fltVal val="0"/>
                                          </p:val>
                                        </p:tav>
                                        <p:tav tm="100000">
                                          <p:val>
                                            <p:strVal val="#ppt_w"/>
                                          </p:val>
                                        </p:tav>
                                      </p:tavLst>
                                    </p:anim>
                                    <p:anim calcmode="lin" valueType="num">
                                      <p:cBhvr>
                                        <p:cTn id="10" dur="4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463BAB2F-6A60-4000-88D4-5883F1C7A26A}"/>
              </a:ext>
            </a:extLst>
          </p:cNvPr>
          <p:cNvPicPr>
            <a:picLocks noChangeAspect="1"/>
          </p:cNvPicPr>
          <p:nvPr/>
        </p:nvPicPr>
        <p:blipFill>
          <a:blip r:embed="rId3"/>
          <a:stretch>
            <a:fillRect/>
          </a:stretch>
        </p:blipFill>
        <p:spPr>
          <a:xfrm>
            <a:off x="0" y="1650238"/>
            <a:ext cx="6115155" cy="4069538"/>
          </a:xfrm>
          <a:prstGeom prst="rect">
            <a:avLst/>
          </a:prstGeom>
        </p:spPr>
      </p:pic>
      <p:sp>
        <p:nvSpPr>
          <p:cNvPr id="10" name="Rectangle 9">
            <a:extLst>
              <a:ext uri="{FF2B5EF4-FFF2-40B4-BE49-F238E27FC236}">
                <a16:creationId xmlns:a16="http://schemas.microsoft.com/office/drawing/2014/main" id="{D09BAC03-6F54-4B16-A4BA-FED9986C3098}"/>
              </a:ext>
            </a:extLst>
          </p:cNvPr>
          <p:cNvSpPr/>
          <p:nvPr/>
        </p:nvSpPr>
        <p:spPr>
          <a:xfrm>
            <a:off x="4538546" y="2648708"/>
            <a:ext cx="7653454" cy="2559054"/>
          </a:xfrm>
          <a:prstGeom prst="rect">
            <a:avLst/>
          </a:prstGeom>
          <a:solidFill>
            <a:srgbClr val="127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DD56B47-5930-CE41-99CC-F131FFD3B0E5}"/>
              </a:ext>
            </a:extLst>
          </p:cNvPr>
          <p:cNvSpPr>
            <a:spLocks noGrp="1"/>
          </p:cNvSpPr>
          <p:nvPr>
            <p:ph type="body" sz="quarter" idx="11"/>
          </p:nvPr>
        </p:nvSpPr>
        <p:spPr>
          <a:xfrm>
            <a:off x="4885599" y="2804850"/>
            <a:ext cx="7308159" cy="2246769"/>
          </a:xfrm>
          <a:noFill/>
        </p:spPr>
        <p:txBody>
          <a:bodyPr wrap="square" rIns="822960">
            <a:spAutoFit/>
          </a:bodyPr>
          <a:lstStyle/>
          <a:p>
            <a:pPr marL="0" indent="0">
              <a:buNone/>
            </a:pPr>
            <a:r>
              <a:rPr lang="en-US">
                <a:solidFill>
                  <a:schemeClr val="bg1"/>
                </a:solidFill>
                <a:latin typeface="Arial"/>
                <a:cs typeface="Arial"/>
              </a:rPr>
              <a:t>With input from all stakeholders—government at all levels, industry, researchers, safety advocates, and the public—</a:t>
            </a:r>
            <a:r>
              <a:rPr lang="en-US" b="1">
                <a:solidFill>
                  <a:schemeClr val="bg1"/>
                </a:solidFill>
                <a:latin typeface="Arial"/>
                <a:cs typeface="Arial"/>
              </a:rPr>
              <a:t>FMCSA has identified a set of changes that build on the sound design of the current Safety Measurement System (SMS).</a:t>
            </a:r>
          </a:p>
        </p:txBody>
      </p:sp>
      <p:sp>
        <p:nvSpPr>
          <p:cNvPr id="16" name="TextBox 15">
            <a:extLst>
              <a:ext uri="{FF2B5EF4-FFF2-40B4-BE49-F238E27FC236}">
                <a16:creationId xmlns:a16="http://schemas.microsoft.com/office/drawing/2014/main" id="{E779AEC3-6B4E-964E-B7B5-AFDD6A3EC0C7}"/>
              </a:ext>
            </a:extLst>
          </p:cNvPr>
          <p:cNvSpPr txBox="1"/>
          <p:nvPr/>
        </p:nvSpPr>
        <p:spPr>
          <a:xfrm>
            <a:off x="8447314" y="-722811"/>
            <a:ext cx="184731" cy="369332"/>
          </a:xfrm>
          <a:prstGeom prst="rect">
            <a:avLst/>
          </a:prstGeom>
          <a:noFill/>
        </p:spPr>
        <p:txBody>
          <a:bodyPr wrap="none" rtlCol="0">
            <a:spAutoFit/>
          </a:bodyPr>
          <a:lstStyle/>
          <a:p>
            <a:endParaRPr lang="en-US"/>
          </a:p>
        </p:txBody>
      </p:sp>
      <p:sp>
        <p:nvSpPr>
          <p:cNvPr id="13" name="Slide Number Placeholder 55">
            <a:extLst>
              <a:ext uri="{FF2B5EF4-FFF2-40B4-BE49-F238E27FC236}">
                <a16:creationId xmlns:a16="http://schemas.microsoft.com/office/drawing/2014/main" id="{F3E443F0-BA04-418C-80E9-C368CD05489F}"/>
              </a:ext>
            </a:extLst>
          </p:cNvPr>
          <p:cNvSpPr txBox="1">
            <a:spLocks/>
          </p:cNvSpPr>
          <p:nvPr/>
        </p:nvSpPr>
        <p:spPr>
          <a:xfrm>
            <a:off x="8941050" y="6343589"/>
            <a:ext cx="2986825"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01475F6-15BF-E945-87A6-683076D41687}" type="slidenum">
              <a:rPr lang="en-US" sz="1200" smtClean="0">
                <a:solidFill>
                  <a:schemeClr val="bg1"/>
                </a:solidFill>
              </a:rPr>
              <a:pPr algn="r"/>
              <a:t>4</a:t>
            </a:fld>
            <a:endParaRPr lang="en-US" sz="1200">
              <a:solidFill>
                <a:schemeClr val="bg1"/>
              </a:solidFill>
            </a:endParaRPr>
          </a:p>
        </p:txBody>
      </p:sp>
    </p:spTree>
    <p:extLst>
      <p:ext uri="{BB962C8B-B14F-4D97-AF65-F5344CB8AC3E}">
        <p14:creationId xmlns:p14="http://schemas.microsoft.com/office/powerpoint/2010/main" val="24412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p1">
            <a:extLst>
              <a:ext uri="{FF2B5EF4-FFF2-40B4-BE49-F238E27FC236}">
                <a16:creationId xmlns:a16="http://schemas.microsoft.com/office/drawing/2014/main" id="{EA3A623D-9D26-4983-95D2-70873BF37375}"/>
              </a:ext>
            </a:extLst>
          </p:cNvPr>
          <p:cNvGrpSpPr/>
          <p:nvPr/>
        </p:nvGrpSpPr>
        <p:grpSpPr>
          <a:xfrm>
            <a:off x="296218" y="792480"/>
            <a:ext cx="11599563" cy="6065520"/>
            <a:chOff x="381000" y="-18750"/>
            <a:chExt cx="8382000" cy="5181000"/>
          </a:xfrm>
        </p:grpSpPr>
        <p:cxnSp>
          <p:nvCxnSpPr>
            <p:cNvPr id="14" name="Google Shape;7;p1">
              <a:extLst>
                <a:ext uri="{FF2B5EF4-FFF2-40B4-BE49-F238E27FC236}">
                  <a16:creationId xmlns:a16="http://schemas.microsoft.com/office/drawing/2014/main" id="{213C042E-A0C4-43FA-866F-057DF9834E02}"/>
                </a:ext>
              </a:extLst>
            </p:cNvPr>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8;p1">
              <a:extLst>
                <a:ext uri="{FF2B5EF4-FFF2-40B4-BE49-F238E27FC236}">
                  <a16:creationId xmlns:a16="http://schemas.microsoft.com/office/drawing/2014/main" id="{CD8A77AF-8B48-4FE6-9901-1379DE18E02D}"/>
                </a:ext>
              </a:extLst>
            </p:cNvPr>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9;p1">
              <a:extLst>
                <a:ext uri="{FF2B5EF4-FFF2-40B4-BE49-F238E27FC236}">
                  <a16:creationId xmlns:a16="http://schemas.microsoft.com/office/drawing/2014/main" id="{EFF1DC7F-00C1-44B7-9DE6-A6BDF90D47C4}"/>
                </a:ext>
              </a:extLst>
            </p:cNvPr>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0;p1">
              <a:extLst>
                <a:ext uri="{FF2B5EF4-FFF2-40B4-BE49-F238E27FC236}">
                  <a16:creationId xmlns:a16="http://schemas.microsoft.com/office/drawing/2014/main" id="{1B792701-2877-4537-9A37-70A6CED94728}"/>
                </a:ext>
              </a:extLst>
            </p:cNvPr>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1;p1">
              <a:extLst>
                <a:ext uri="{FF2B5EF4-FFF2-40B4-BE49-F238E27FC236}">
                  <a16:creationId xmlns:a16="http://schemas.microsoft.com/office/drawing/2014/main" id="{4BD0173B-74F2-41CF-8875-8D8CC8BC7382}"/>
                </a:ext>
              </a:extLst>
            </p:cNvPr>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2;p1">
              <a:extLst>
                <a:ext uri="{FF2B5EF4-FFF2-40B4-BE49-F238E27FC236}">
                  <a16:creationId xmlns:a16="http://schemas.microsoft.com/office/drawing/2014/main" id="{2E29C3B6-300E-4504-BFC1-121D0D7D5B8E}"/>
                </a:ext>
              </a:extLst>
            </p:cNvPr>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13;p1">
              <a:extLst>
                <a:ext uri="{FF2B5EF4-FFF2-40B4-BE49-F238E27FC236}">
                  <a16:creationId xmlns:a16="http://schemas.microsoft.com/office/drawing/2014/main" id="{A98A2A6B-81D3-4900-8185-702C4AB75B3B}"/>
                </a:ext>
              </a:extLst>
            </p:cNvPr>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14;p1">
              <a:extLst>
                <a:ext uri="{FF2B5EF4-FFF2-40B4-BE49-F238E27FC236}">
                  <a16:creationId xmlns:a16="http://schemas.microsoft.com/office/drawing/2014/main" id="{247928CE-63B1-4AFD-93B6-F79124DABA63}"/>
                </a:ext>
              </a:extLst>
            </p:cNvPr>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15;p1">
              <a:extLst>
                <a:ext uri="{FF2B5EF4-FFF2-40B4-BE49-F238E27FC236}">
                  <a16:creationId xmlns:a16="http://schemas.microsoft.com/office/drawing/2014/main" id="{58C1476D-67F8-4A14-B098-C46394B45631}"/>
                </a:ext>
              </a:extLst>
            </p:cNvPr>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16;p1">
              <a:extLst>
                <a:ext uri="{FF2B5EF4-FFF2-40B4-BE49-F238E27FC236}">
                  <a16:creationId xmlns:a16="http://schemas.microsoft.com/office/drawing/2014/main" id="{AE0003EF-CB11-4653-9242-FDF29237D5AC}"/>
                </a:ext>
              </a:extLst>
            </p:cNvPr>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17;p1">
              <a:extLst>
                <a:ext uri="{FF2B5EF4-FFF2-40B4-BE49-F238E27FC236}">
                  <a16:creationId xmlns:a16="http://schemas.microsoft.com/office/drawing/2014/main" id="{3BDBF039-E3C6-475B-B4BE-4A70CDF8F61C}"/>
                </a:ext>
              </a:extLst>
            </p:cNvPr>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18;p1">
              <a:extLst>
                <a:ext uri="{FF2B5EF4-FFF2-40B4-BE49-F238E27FC236}">
                  <a16:creationId xmlns:a16="http://schemas.microsoft.com/office/drawing/2014/main" id="{41026599-A4F0-46EA-A2D4-5E769CCF7202}"/>
                </a:ext>
              </a:extLst>
            </p:cNvPr>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19;p1">
              <a:extLst>
                <a:ext uri="{FF2B5EF4-FFF2-40B4-BE49-F238E27FC236}">
                  <a16:creationId xmlns:a16="http://schemas.microsoft.com/office/drawing/2014/main" id="{F432B987-28D6-4426-AD8F-3C90559676D8}"/>
                </a:ext>
              </a:extLst>
            </p:cNvPr>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0;p1">
              <a:extLst>
                <a:ext uri="{FF2B5EF4-FFF2-40B4-BE49-F238E27FC236}">
                  <a16:creationId xmlns:a16="http://schemas.microsoft.com/office/drawing/2014/main" id="{B30FC32F-FEAC-40E7-A049-C858B0AAC139}"/>
                </a:ext>
              </a:extLst>
            </p:cNvPr>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1;p1">
              <a:extLst>
                <a:ext uri="{FF2B5EF4-FFF2-40B4-BE49-F238E27FC236}">
                  <a16:creationId xmlns:a16="http://schemas.microsoft.com/office/drawing/2014/main" id="{70309AC4-D02F-4EC1-9F66-3362364092EB}"/>
                </a:ext>
              </a:extLst>
            </p:cNvPr>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9" name="Google Shape;22;p1">
              <a:extLst>
                <a:ext uri="{FF2B5EF4-FFF2-40B4-BE49-F238E27FC236}">
                  <a16:creationId xmlns:a16="http://schemas.microsoft.com/office/drawing/2014/main" id="{246CB6B4-AB21-4A89-A9F3-4B24D9E32727}"/>
                </a:ext>
              </a:extLst>
            </p:cNvPr>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0" name="Google Shape;23;p1">
              <a:extLst>
                <a:ext uri="{FF2B5EF4-FFF2-40B4-BE49-F238E27FC236}">
                  <a16:creationId xmlns:a16="http://schemas.microsoft.com/office/drawing/2014/main" id="{3C8941E7-5DB4-4FF6-8F28-165D39BA6593}"/>
                </a:ext>
              </a:extLst>
            </p:cNvPr>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1" name="Google Shape;24;p1">
              <a:extLst>
                <a:ext uri="{FF2B5EF4-FFF2-40B4-BE49-F238E27FC236}">
                  <a16:creationId xmlns:a16="http://schemas.microsoft.com/office/drawing/2014/main" id="{6D8A177C-6E3F-4836-AA59-DB553075324C}"/>
                </a:ext>
              </a:extLst>
            </p:cNvPr>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2" name="Google Shape;25;p1">
              <a:extLst>
                <a:ext uri="{FF2B5EF4-FFF2-40B4-BE49-F238E27FC236}">
                  <a16:creationId xmlns:a16="http://schemas.microsoft.com/office/drawing/2014/main" id="{60561147-24B6-4F87-9BF6-B61D7448BFBA}"/>
                </a:ext>
              </a:extLst>
            </p:cNvPr>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3" name="Google Shape;26;p1">
              <a:extLst>
                <a:ext uri="{FF2B5EF4-FFF2-40B4-BE49-F238E27FC236}">
                  <a16:creationId xmlns:a16="http://schemas.microsoft.com/office/drawing/2014/main" id="{D8DCDCBB-7FF3-42AA-9F5C-BF01F6E5F0BD}"/>
                </a:ext>
              </a:extLst>
            </p:cNvPr>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4" name="Google Shape;27;p1">
              <a:extLst>
                <a:ext uri="{FF2B5EF4-FFF2-40B4-BE49-F238E27FC236}">
                  <a16:creationId xmlns:a16="http://schemas.microsoft.com/office/drawing/2014/main" id="{E1030B3F-9676-4BA9-97FA-A771AA71B0E6}"/>
                </a:ext>
              </a:extLst>
            </p:cNvPr>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5" name="Google Shape;28;p1">
              <a:extLst>
                <a:ext uri="{FF2B5EF4-FFF2-40B4-BE49-F238E27FC236}">
                  <a16:creationId xmlns:a16="http://schemas.microsoft.com/office/drawing/2014/main" id="{A03F5D51-EFC8-4F18-973E-BF8FCBD3B90D}"/>
                </a:ext>
              </a:extLst>
            </p:cNvPr>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6" name="Google Shape;29;p1">
              <a:extLst>
                <a:ext uri="{FF2B5EF4-FFF2-40B4-BE49-F238E27FC236}">
                  <a16:creationId xmlns:a16="http://schemas.microsoft.com/office/drawing/2014/main" id="{988BE068-D044-4ACB-9BCB-D685517CD821}"/>
                </a:ext>
              </a:extLst>
            </p:cNvPr>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
        <p:nvSpPr>
          <p:cNvPr id="2" name="Rectangle 1">
            <a:extLst>
              <a:ext uri="{FF2B5EF4-FFF2-40B4-BE49-F238E27FC236}">
                <a16:creationId xmlns:a16="http://schemas.microsoft.com/office/drawing/2014/main" id="{0BB07783-FF28-410B-BAA4-3467E42507AF}"/>
              </a:ext>
            </a:extLst>
          </p:cNvPr>
          <p:cNvSpPr/>
          <p:nvPr/>
        </p:nvSpPr>
        <p:spPr>
          <a:xfrm>
            <a:off x="4848469" y="5022410"/>
            <a:ext cx="2645874" cy="1132114"/>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3D57C5D-16D1-4B77-9EC6-8B3880B16038}"/>
              </a:ext>
            </a:extLst>
          </p:cNvPr>
          <p:cNvSpPr>
            <a:spLocks noGrp="1"/>
          </p:cNvSpPr>
          <p:nvPr>
            <p:ph type="body" sz="quarter" idx="11"/>
          </p:nvPr>
        </p:nvSpPr>
        <p:spPr>
          <a:xfrm>
            <a:off x="1524000" y="1154500"/>
            <a:ext cx="9144000" cy="533400"/>
          </a:xfrm>
        </p:spPr>
        <p:txBody>
          <a:bodyPr anchor="b">
            <a:normAutofit/>
          </a:bodyPr>
          <a:lstStyle/>
          <a:p>
            <a:pPr algn="ctr"/>
            <a:r>
              <a:rPr lang="en-US" sz="2800">
                <a:latin typeface="Arial"/>
                <a:cs typeface="Arial"/>
              </a:rPr>
              <a:t>These changes continue our commitment to improve…</a:t>
            </a:r>
            <a:endParaRPr lang="en-US" sz="36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BE38C80-C3AB-4E91-A486-CDCA326CD5AF}"/>
              </a:ext>
            </a:extLst>
          </p:cNvPr>
          <p:cNvSpPr txBox="1"/>
          <p:nvPr/>
        </p:nvSpPr>
        <p:spPr>
          <a:xfrm>
            <a:off x="1549460" y="3478210"/>
            <a:ext cx="2756988" cy="1446550"/>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FAIRNESS </a:t>
            </a:r>
          </a:p>
          <a:p>
            <a:r>
              <a:rPr lang="en-US" sz="1400">
                <a:latin typeface="Arial" panose="020B0604020202020204" pitchFamily="34" charset="0"/>
                <a:cs typeface="Arial" panose="020B0604020202020204" pitchFamily="34" charset="0"/>
              </a:rPr>
              <a:t>Ensuring greater consistency in results by holding similar carriers to the same standard, regardless of how their safety issues are documented.</a:t>
            </a:r>
          </a:p>
        </p:txBody>
      </p:sp>
      <p:sp>
        <p:nvSpPr>
          <p:cNvPr id="7" name="TextBox 6">
            <a:extLst>
              <a:ext uri="{FF2B5EF4-FFF2-40B4-BE49-F238E27FC236}">
                <a16:creationId xmlns:a16="http://schemas.microsoft.com/office/drawing/2014/main" id="{015BE4E1-0357-4957-BBB3-B160DF83C886}"/>
              </a:ext>
            </a:extLst>
          </p:cNvPr>
          <p:cNvSpPr txBox="1"/>
          <p:nvPr/>
        </p:nvSpPr>
        <p:spPr>
          <a:xfrm>
            <a:off x="4956044" y="3469440"/>
            <a:ext cx="2332365" cy="1446550"/>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ACCURACY</a:t>
            </a:r>
          </a:p>
          <a:p>
            <a:r>
              <a:rPr lang="en-US" sz="1400">
                <a:latin typeface="Arial" panose="020B0604020202020204" pitchFamily="34" charset="0"/>
                <a:cs typeface="Arial" panose="020B0604020202020204" pitchFamily="34" charset="0"/>
              </a:rPr>
              <a:t>Continually improving the quality of the data we use to stay focused on the motor carriers in most need of intervention.  </a:t>
            </a:r>
          </a:p>
        </p:txBody>
      </p:sp>
      <p:sp>
        <p:nvSpPr>
          <p:cNvPr id="8" name="TextBox 7">
            <a:extLst>
              <a:ext uri="{FF2B5EF4-FFF2-40B4-BE49-F238E27FC236}">
                <a16:creationId xmlns:a16="http://schemas.microsoft.com/office/drawing/2014/main" id="{8069759B-0D47-4B0E-93A3-BE43F6037680}"/>
              </a:ext>
            </a:extLst>
          </p:cNvPr>
          <p:cNvSpPr txBox="1"/>
          <p:nvPr/>
        </p:nvSpPr>
        <p:spPr>
          <a:xfrm>
            <a:off x="7938005" y="3469440"/>
            <a:ext cx="2677169" cy="1231106"/>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CLARITY</a:t>
            </a:r>
          </a:p>
          <a:p>
            <a:r>
              <a:rPr lang="en-US" sz="1400">
                <a:latin typeface="Arial" panose="020B0604020202020204" pitchFamily="34" charset="0"/>
                <a:cs typeface="Arial" panose="020B0604020202020204" pitchFamily="34" charset="0"/>
              </a:rPr>
              <a:t>Helping motor carriers better understand their results and how to use them to adopt safer behaviors.</a:t>
            </a:r>
          </a:p>
        </p:txBody>
      </p:sp>
      <p:pic>
        <p:nvPicPr>
          <p:cNvPr id="9" name="Graphic 8">
            <a:extLst>
              <a:ext uri="{FF2B5EF4-FFF2-40B4-BE49-F238E27FC236}">
                <a16:creationId xmlns:a16="http://schemas.microsoft.com/office/drawing/2014/main" id="{9A5BB81F-D462-4CD1-87DB-8FAA7680A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6976" y="2234795"/>
            <a:ext cx="1272881" cy="1103163"/>
          </a:xfrm>
          <a:prstGeom prst="rect">
            <a:avLst/>
          </a:prstGeom>
        </p:spPr>
      </p:pic>
      <p:pic>
        <p:nvPicPr>
          <p:cNvPr id="10" name="Graphic 9">
            <a:extLst>
              <a:ext uri="{FF2B5EF4-FFF2-40B4-BE49-F238E27FC236}">
                <a16:creationId xmlns:a16="http://schemas.microsoft.com/office/drawing/2014/main" id="{03C11A56-0FC2-4AC5-8F8B-8758B241F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0148" y="2164653"/>
            <a:ext cx="1272881" cy="1103163"/>
          </a:xfrm>
          <a:prstGeom prst="rect">
            <a:avLst/>
          </a:prstGeom>
        </p:spPr>
      </p:pic>
      <p:pic>
        <p:nvPicPr>
          <p:cNvPr id="11" name="Graphic 10">
            <a:extLst>
              <a:ext uri="{FF2B5EF4-FFF2-40B4-BE49-F238E27FC236}">
                <a16:creationId xmlns:a16="http://schemas.microsoft.com/office/drawing/2014/main" id="{218924E1-5AE7-433B-8393-48A060A7E6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4736" y="2234794"/>
            <a:ext cx="1191949" cy="1033022"/>
          </a:xfrm>
          <a:prstGeom prst="rect">
            <a:avLst/>
          </a:prstGeom>
        </p:spPr>
      </p:pic>
      <p:sp>
        <p:nvSpPr>
          <p:cNvPr id="12" name="TextBox 11">
            <a:extLst>
              <a:ext uri="{FF2B5EF4-FFF2-40B4-BE49-F238E27FC236}">
                <a16:creationId xmlns:a16="http://schemas.microsoft.com/office/drawing/2014/main" id="{216BB0B0-64C8-41B0-B0E7-40EEF46B88DE}"/>
              </a:ext>
            </a:extLst>
          </p:cNvPr>
          <p:cNvSpPr txBox="1"/>
          <p:nvPr/>
        </p:nvSpPr>
        <p:spPr>
          <a:xfrm>
            <a:off x="4956044" y="5111413"/>
            <a:ext cx="2567496" cy="95410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The crash rate for carriers prioritized using the new methodology is </a:t>
            </a:r>
            <a:r>
              <a:rPr lang="en-US" sz="1400" b="1">
                <a:solidFill>
                  <a:schemeClr val="bg1"/>
                </a:solidFill>
                <a:latin typeface="Arial" panose="020B0604020202020204" pitchFamily="34" charset="0"/>
                <a:cs typeface="Arial" panose="020B0604020202020204" pitchFamily="34" charset="0"/>
              </a:rPr>
              <a:t>10% higher </a:t>
            </a:r>
            <a:br>
              <a:rPr lang="en-US" sz="1400" b="1">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than under the current SMS.</a:t>
            </a:r>
          </a:p>
        </p:txBody>
      </p:sp>
    </p:spTree>
    <p:extLst>
      <p:ext uri="{BB962C8B-B14F-4D97-AF65-F5344CB8AC3E}">
        <p14:creationId xmlns:p14="http://schemas.microsoft.com/office/powerpoint/2010/main" val="12589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816E23-35AF-4E17-99B1-7CC271F9AC74}"/>
              </a:ext>
            </a:extLst>
          </p:cNvPr>
          <p:cNvGrpSpPr/>
          <p:nvPr/>
        </p:nvGrpSpPr>
        <p:grpSpPr>
          <a:xfrm>
            <a:off x="1524735" y="2395458"/>
            <a:ext cx="9142527" cy="3386833"/>
            <a:chOff x="925491" y="2179466"/>
            <a:chExt cx="9142527" cy="3386833"/>
          </a:xfrm>
        </p:grpSpPr>
        <p:grpSp>
          <p:nvGrpSpPr>
            <p:cNvPr id="10" name="Group 9">
              <a:extLst>
                <a:ext uri="{FF2B5EF4-FFF2-40B4-BE49-F238E27FC236}">
                  <a16:creationId xmlns:a16="http://schemas.microsoft.com/office/drawing/2014/main" id="{CDFB9E6D-4995-43DC-A030-E31CE1C70FB4}"/>
                </a:ext>
              </a:extLst>
            </p:cNvPr>
            <p:cNvGrpSpPr/>
            <p:nvPr/>
          </p:nvGrpSpPr>
          <p:grpSpPr>
            <a:xfrm>
              <a:off x="925491" y="2179466"/>
              <a:ext cx="2769834" cy="3373515"/>
              <a:chOff x="508986" y="2183906"/>
              <a:chExt cx="2769834" cy="3373515"/>
            </a:xfrm>
          </p:grpSpPr>
          <p:sp>
            <p:nvSpPr>
              <p:cNvPr id="21" name="TextBox 20">
                <a:extLst>
                  <a:ext uri="{FF2B5EF4-FFF2-40B4-BE49-F238E27FC236}">
                    <a16:creationId xmlns:a16="http://schemas.microsoft.com/office/drawing/2014/main" id="{A072DC47-C67F-475F-98AD-EFB02310EEC9}"/>
                  </a:ext>
                </a:extLst>
              </p:cNvPr>
              <p:cNvSpPr txBox="1"/>
              <p:nvPr/>
            </p:nvSpPr>
            <p:spPr>
              <a:xfrm>
                <a:off x="508986" y="3421978"/>
                <a:ext cx="2769834" cy="1231106"/>
              </a:xfrm>
              <a:prstGeom prst="rect">
                <a:avLst/>
              </a:prstGeom>
              <a:noFill/>
            </p:spPr>
            <p:txBody>
              <a:bodyPr wrap="square" rtlCol="0">
                <a:spAutoFit/>
              </a:bodyPr>
              <a:lstStyle/>
              <a:p>
                <a:pPr marL="285750" lvl="0" indent="-285750">
                  <a:buFont typeface="Arial" panose="020B0604020202020204" pitchFamily="34" charset="0"/>
                  <a:buChar char="•"/>
                </a:pPr>
                <a:r>
                  <a:rPr lang="en-US" sz="1400">
                    <a:solidFill>
                      <a:srgbClr val="001647"/>
                    </a:solidFill>
                    <a:latin typeface="Arial" panose="020B0604020202020204" pitchFamily="34" charset="0"/>
                    <a:cs typeface="Arial" panose="020B0604020202020204" pitchFamily="34" charset="0"/>
                  </a:rPr>
                  <a:t>Engage enforcement &amp; industry stakeholders</a:t>
                </a:r>
                <a:br>
                  <a:rPr lang="en-US" sz="1400">
                    <a:solidFill>
                      <a:srgbClr val="001647"/>
                    </a:solidFill>
                    <a:latin typeface="Arial" panose="020B0604020202020204" pitchFamily="34" charset="0"/>
                    <a:cs typeface="Arial" panose="020B0604020202020204" pitchFamily="34" charset="0"/>
                  </a:rPr>
                </a:br>
                <a:endParaRPr lang="en-US" sz="1400">
                  <a:solidFill>
                    <a:srgbClr val="001647"/>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a:solidFill>
                      <a:srgbClr val="001647"/>
                    </a:solidFill>
                    <a:latin typeface="Arial" panose="020B0604020202020204" pitchFamily="34" charset="0"/>
                    <a:cs typeface="Arial" panose="020B0604020202020204" pitchFamily="34" charset="0"/>
                  </a:rPr>
                  <a:t>FMCSA seeking comments</a:t>
                </a:r>
              </a:p>
              <a:p>
                <a:endParaRPr lang="en-US" sz="1600">
                  <a:latin typeface="Arial" panose="020B0604020202020204" pitchFamily="34" charset="0"/>
                  <a:cs typeface="Arial" panose="020B0604020202020204" pitchFamily="34" charset="0"/>
                </a:endParaRPr>
              </a:p>
            </p:txBody>
          </p:sp>
          <p:sp>
            <p:nvSpPr>
              <p:cNvPr id="22" name="Flowchart: Off-page Connector 21">
                <a:extLst>
                  <a:ext uri="{FF2B5EF4-FFF2-40B4-BE49-F238E27FC236}">
                    <a16:creationId xmlns:a16="http://schemas.microsoft.com/office/drawing/2014/main" id="{92DB0C2C-3237-4DEF-864C-4F9EA5B5AC2B}"/>
                  </a:ext>
                </a:extLst>
              </p:cNvPr>
              <p:cNvSpPr/>
              <p:nvPr/>
            </p:nvSpPr>
            <p:spPr>
              <a:xfrm>
                <a:off x="508986" y="2183907"/>
                <a:ext cx="2769833" cy="1100831"/>
              </a:xfrm>
              <a:prstGeom prst="flowChartOffpageConnector">
                <a:avLst/>
              </a:prstGeom>
              <a:solidFill>
                <a:srgbClr val="0016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CF863E-96A6-4ACF-B02F-0A6B73407D76}"/>
                  </a:ext>
                </a:extLst>
              </p:cNvPr>
              <p:cNvSpPr txBox="1"/>
              <p:nvPr/>
            </p:nvSpPr>
            <p:spPr>
              <a:xfrm>
                <a:off x="508986" y="2183907"/>
                <a:ext cx="2769833" cy="646331"/>
              </a:xfrm>
              <a:prstGeom prst="rect">
                <a:avLst/>
              </a:prstGeom>
              <a:solidFill>
                <a:srgbClr val="001647"/>
              </a:solid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Phase 1:</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Prioritization Preview</a:t>
                </a:r>
              </a:p>
            </p:txBody>
          </p:sp>
          <p:sp>
            <p:nvSpPr>
              <p:cNvPr id="24" name="Flowchart: Process 23">
                <a:extLst>
                  <a:ext uri="{FF2B5EF4-FFF2-40B4-BE49-F238E27FC236}">
                    <a16:creationId xmlns:a16="http://schemas.microsoft.com/office/drawing/2014/main" id="{A945760F-A259-45B4-871B-9DE2BED48A20}"/>
                  </a:ext>
                </a:extLst>
              </p:cNvPr>
              <p:cNvSpPr/>
              <p:nvPr/>
            </p:nvSpPr>
            <p:spPr>
              <a:xfrm>
                <a:off x="508986" y="2183906"/>
                <a:ext cx="2769834" cy="3373515"/>
              </a:xfrm>
              <a:prstGeom prst="flowChartProcess">
                <a:avLst/>
              </a:prstGeom>
              <a:noFill/>
              <a:ln>
                <a:solidFill>
                  <a:srgbClr val="001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193788F3-C08B-4739-95D2-44C6416FB6D1}"/>
                </a:ext>
              </a:extLst>
            </p:cNvPr>
            <p:cNvGrpSpPr/>
            <p:nvPr/>
          </p:nvGrpSpPr>
          <p:grpSpPr>
            <a:xfrm>
              <a:off x="4111837" y="2179467"/>
              <a:ext cx="2769835" cy="3377954"/>
              <a:chOff x="4111838" y="2183907"/>
              <a:chExt cx="2769835" cy="3377954"/>
            </a:xfrm>
          </p:grpSpPr>
          <p:sp>
            <p:nvSpPr>
              <p:cNvPr id="17" name="Flowchart: Off-page Connector 16">
                <a:extLst>
                  <a:ext uri="{FF2B5EF4-FFF2-40B4-BE49-F238E27FC236}">
                    <a16:creationId xmlns:a16="http://schemas.microsoft.com/office/drawing/2014/main" id="{790C8528-E37A-4F3B-AFEC-4C57EAAF01DF}"/>
                  </a:ext>
                </a:extLst>
              </p:cNvPr>
              <p:cNvSpPr/>
              <p:nvPr/>
            </p:nvSpPr>
            <p:spPr>
              <a:xfrm>
                <a:off x="4111839" y="2183907"/>
                <a:ext cx="2769833" cy="1100831"/>
              </a:xfrm>
              <a:prstGeom prst="flowChartOffpageConnector">
                <a:avLst/>
              </a:prstGeom>
              <a:solidFill>
                <a:srgbClr val="127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104A5F1-1E27-4A7D-9A32-CBA5C8321B86}"/>
                  </a:ext>
                </a:extLst>
              </p:cNvPr>
              <p:cNvSpPr txBox="1"/>
              <p:nvPr/>
            </p:nvSpPr>
            <p:spPr>
              <a:xfrm>
                <a:off x="4111840" y="2183907"/>
                <a:ext cx="2769833" cy="646331"/>
              </a:xfrm>
              <a:prstGeom prst="rect">
                <a:avLst/>
              </a:prstGeom>
              <a:solidFill>
                <a:srgbClr val="1270B8"/>
              </a:solid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Phase 2:</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Revise Prioritization</a:t>
                </a:r>
              </a:p>
            </p:txBody>
          </p:sp>
          <p:sp>
            <p:nvSpPr>
              <p:cNvPr id="19" name="TextBox 18">
                <a:extLst>
                  <a:ext uri="{FF2B5EF4-FFF2-40B4-BE49-F238E27FC236}">
                    <a16:creationId xmlns:a16="http://schemas.microsoft.com/office/drawing/2014/main" id="{52A3951E-3C1D-41B8-A4F8-63640FFCBC72}"/>
                  </a:ext>
                </a:extLst>
              </p:cNvPr>
              <p:cNvSpPr txBox="1"/>
              <p:nvPr/>
            </p:nvSpPr>
            <p:spPr>
              <a:xfrm>
                <a:off x="4111840" y="3426418"/>
                <a:ext cx="2623572" cy="2062103"/>
              </a:xfrm>
              <a:prstGeom prst="rect">
                <a:avLst/>
              </a:prstGeom>
              <a:noFill/>
            </p:spPr>
            <p:txBody>
              <a:bodyPr wrap="square" rtlCol="0">
                <a:spAutoFit/>
              </a:bodyPr>
              <a:lstStyle/>
              <a:p>
                <a:pPr marL="285750" lvl="0" indent="-285750">
                  <a:buFont typeface="Arial" panose="020B0604020202020204" pitchFamily="34" charset="0"/>
                  <a:buChar char="•"/>
                </a:pPr>
                <a:r>
                  <a:rPr lang="en-US" sz="1400">
                    <a:solidFill>
                      <a:srgbClr val="001647"/>
                    </a:solidFill>
                    <a:latin typeface="Arial" panose="020B0604020202020204" pitchFamily="34" charset="0"/>
                    <a:cs typeface="Arial" panose="020B0604020202020204" pitchFamily="34" charset="0"/>
                  </a:rPr>
                  <a:t>FMCSA reviews comments</a:t>
                </a:r>
                <a:br>
                  <a:rPr lang="en-US" sz="1400">
                    <a:solidFill>
                      <a:srgbClr val="001647"/>
                    </a:solidFill>
                    <a:latin typeface="Arial" panose="020B0604020202020204" pitchFamily="34" charset="0"/>
                    <a:cs typeface="Arial" panose="020B0604020202020204" pitchFamily="34" charset="0"/>
                  </a:rPr>
                </a:br>
                <a:endParaRPr lang="en-US" sz="1400">
                  <a:solidFill>
                    <a:srgbClr val="001647"/>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a:solidFill>
                      <a:srgbClr val="001647"/>
                    </a:solidFill>
                    <a:latin typeface="Arial" panose="020B0604020202020204" pitchFamily="34" charset="0"/>
                    <a:cs typeface="Arial" panose="020B0604020202020204" pitchFamily="34" charset="0"/>
                  </a:rPr>
                  <a:t>Update SMS methodology and web system to incorporate recommendations that align with our safety mission</a:t>
                </a:r>
              </a:p>
              <a:p>
                <a:endParaRPr lang="en-US" sz="1600">
                  <a:latin typeface="Arial" panose="020B0604020202020204" pitchFamily="34" charset="0"/>
                  <a:cs typeface="Arial" panose="020B0604020202020204" pitchFamily="34" charset="0"/>
                </a:endParaRPr>
              </a:p>
            </p:txBody>
          </p:sp>
          <p:sp>
            <p:nvSpPr>
              <p:cNvPr id="20" name="Flowchart: Process 19">
                <a:extLst>
                  <a:ext uri="{FF2B5EF4-FFF2-40B4-BE49-F238E27FC236}">
                    <a16:creationId xmlns:a16="http://schemas.microsoft.com/office/drawing/2014/main" id="{D20A1482-830A-468B-90D3-777677EB875F}"/>
                  </a:ext>
                </a:extLst>
              </p:cNvPr>
              <p:cNvSpPr/>
              <p:nvPr/>
            </p:nvSpPr>
            <p:spPr>
              <a:xfrm>
                <a:off x="4111838" y="2188346"/>
                <a:ext cx="2769834" cy="3373515"/>
              </a:xfrm>
              <a:prstGeom prst="flowChartProcess">
                <a:avLst/>
              </a:prstGeom>
              <a:noFill/>
              <a:ln>
                <a:solidFill>
                  <a:srgbClr val="127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EB51E0C-63BB-4F75-8C3E-FFA88311DBD1}"/>
                </a:ext>
              </a:extLst>
            </p:cNvPr>
            <p:cNvGrpSpPr/>
            <p:nvPr/>
          </p:nvGrpSpPr>
          <p:grpSpPr>
            <a:xfrm>
              <a:off x="7298183" y="2179466"/>
              <a:ext cx="2769835" cy="3386833"/>
              <a:chOff x="7714694" y="2179466"/>
              <a:chExt cx="2769835" cy="3386833"/>
            </a:xfrm>
          </p:grpSpPr>
          <p:sp>
            <p:nvSpPr>
              <p:cNvPr id="13" name="Flowchart: Off-page Connector 12">
                <a:extLst>
                  <a:ext uri="{FF2B5EF4-FFF2-40B4-BE49-F238E27FC236}">
                    <a16:creationId xmlns:a16="http://schemas.microsoft.com/office/drawing/2014/main" id="{2482FE46-94D4-4B92-A326-C1C6938E2A39}"/>
                  </a:ext>
                </a:extLst>
              </p:cNvPr>
              <p:cNvSpPr/>
              <p:nvPr/>
            </p:nvSpPr>
            <p:spPr>
              <a:xfrm>
                <a:off x="7714696" y="2179466"/>
                <a:ext cx="2769833" cy="1100831"/>
              </a:xfrm>
              <a:prstGeom prst="flowChartOffpageConnector">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A9D92EC-DE05-459F-9B1A-14378592DBEE}"/>
                  </a:ext>
                </a:extLst>
              </p:cNvPr>
              <p:cNvSpPr txBox="1"/>
              <p:nvPr/>
            </p:nvSpPr>
            <p:spPr>
              <a:xfrm>
                <a:off x="7714694" y="2183906"/>
                <a:ext cx="2769833" cy="646331"/>
              </a:xfrm>
              <a:prstGeom prst="rect">
                <a:avLst/>
              </a:prstGeom>
              <a:solidFill>
                <a:srgbClr val="5B9BD5"/>
              </a:solid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Phase 3:</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Update Prioritization </a:t>
                </a:r>
              </a:p>
            </p:txBody>
          </p:sp>
          <p:sp>
            <p:nvSpPr>
              <p:cNvPr id="15" name="TextBox 14">
                <a:extLst>
                  <a:ext uri="{FF2B5EF4-FFF2-40B4-BE49-F238E27FC236}">
                    <a16:creationId xmlns:a16="http://schemas.microsoft.com/office/drawing/2014/main" id="{C5562FEA-8DDF-42F2-ADE0-B28E3610344B}"/>
                  </a:ext>
                </a:extLst>
              </p:cNvPr>
              <p:cNvSpPr txBox="1"/>
              <p:nvPr/>
            </p:nvSpPr>
            <p:spPr>
              <a:xfrm>
                <a:off x="7714695" y="3421978"/>
                <a:ext cx="2769834" cy="1846659"/>
              </a:xfrm>
              <a:prstGeom prst="rect">
                <a:avLst/>
              </a:prstGeom>
              <a:noFill/>
            </p:spPr>
            <p:txBody>
              <a:bodyPr wrap="square" rtlCol="0">
                <a:spAutoFit/>
              </a:bodyPr>
              <a:lstStyle/>
              <a:p>
                <a:pPr marL="285750" lvl="0" indent="-285750">
                  <a:buFont typeface="Arial" panose="020B0604020202020204" pitchFamily="34" charset="0"/>
                  <a:buChar char="•"/>
                </a:pPr>
                <a:r>
                  <a:rPr lang="en-US" sz="1400">
                    <a:solidFill>
                      <a:srgbClr val="001647"/>
                    </a:solidFill>
                    <a:latin typeface="Arial" panose="020B0604020202020204" pitchFamily="34" charset="0"/>
                    <a:cs typeface="Arial" panose="020B0604020202020204" pitchFamily="34" charset="0"/>
                  </a:rPr>
                  <a:t>FMCSA implements final methodology, launches updates SMS web system</a:t>
                </a:r>
              </a:p>
              <a:p>
                <a:pPr lvl="0"/>
                <a:endParaRPr lang="en-US" sz="1400">
                  <a:solidFill>
                    <a:srgbClr val="001647"/>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a:solidFill>
                      <a:srgbClr val="001647"/>
                    </a:solidFill>
                    <a:latin typeface="Arial" panose="020B0604020202020204" pitchFamily="34" charset="0"/>
                    <a:cs typeface="Arial" panose="020B0604020202020204" pitchFamily="34" charset="0"/>
                  </a:rPr>
                  <a:t>Enforcement will use these results to prioritize carriers for CSA Interventions</a:t>
                </a:r>
              </a:p>
              <a:p>
                <a:endParaRPr lang="en-US" sz="1600">
                  <a:latin typeface="Arial" panose="020B0604020202020204" pitchFamily="34" charset="0"/>
                  <a:cs typeface="Arial" panose="020B0604020202020204" pitchFamily="34" charset="0"/>
                </a:endParaRPr>
              </a:p>
            </p:txBody>
          </p:sp>
          <p:sp>
            <p:nvSpPr>
              <p:cNvPr id="16" name="Flowchart: Process 15">
                <a:extLst>
                  <a:ext uri="{FF2B5EF4-FFF2-40B4-BE49-F238E27FC236}">
                    <a16:creationId xmlns:a16="http://schemas.microsoft.com/office/drawing/2014/main" id="{C6485AAF-D50E-4A52-B67A-A9DD96782E8C}"/>
                  </a:ext>
                </a:extLst>
              </p:cNvPr>
              <p:cNvSpPr/>
              <p:nvPr/>
            </p:nvSpPr>
            <p:spPr>
              <a:xfrm>
                <a:off x="7714694" y="2192784"/>
                <a:ext cx="2769834" cy="3373515"/>
              </a:xfrm>
              <a:prstGeom prst="flowChartProcess">
                <a:avLst/>
              </a:prstGeom>
              <a:no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A12A85E0-9668-4FF2-87FF-15A63E472114}"/>
              </a:ext>
            </a:extLst>
          </p:cNvPr>
          <p:cNvGrpSpPr/>
          <p:nvPr/>
        </p:nvGrpSpPr>
        <p:grpSpPr>
          <a:xfrm>
            <a:off x="1524735" y="2072489"/>
            <a:ext cx="9142525" cy="274320"/>
            <a:chOff x="1524739" y="1222479"/>
            <a:chExt cx="9142525" cy="274320"/>
          </a:xfrm>
        </p:grpSpPr>
        <p:sp>
          <p:nvSpPr>
            <p:cNvPr id="26" name="Flowchart: Process 25">
              <a:extLst>
                <a:ext uri="{FF2B5EF4-FFF2-40B4-BE49-F238E27FC236}">
                  <a16:creationId xmlns:a16="http://schemas.microsoft.com/office/drawing/2014/main" id="{0AAD2DBE-E2F9-499D-B545-D7189DE7213A}"/>
                </a:ext>
              </a:extLst>
            </p:cNvPr>
            <p:cNvSpPr/>
            <p:nvPr/>
          </p:nvSpPr>
          <p:spPr>
            <a:xfrm>
              <a:off x="1524739" y="1306663"/>
              <a:ext cx="9142525" cy="105952"/>
            </a:xfrm>
            <a:prstGeom prst="flowChartProcess">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FC0D1B5-F879-4DE9-B891-68F7A5E56AAB}"/>
                </a:ext>
              </a:extLst>
            </p:cNvPr>
            <p:cNvSpPr/>
            <p:nvPr/>
          </p:nvSpPr>
          <p:spPr>
            <a:xfrm>
              <a:off x="2770267" y="1222479"/>
              <a:ext cx="274320" cy="274320"/>
            </a:xfrm>
            <a:prstGeom prst="ellipse">
              <a:avLst/>
            </a:prstGeom>
            <a:solidFill>
              <a:srgbClr val="00164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EF7784-47CC-4DED-80A6-0E281A8A587A}"/>
                </a:ext>
              </a:extLst>
            </p:cNvPr>
            <p:cNvSpPr/>
            <p:nvPr/>
          </p:nvSpPr>
          <p:spPr>
            <a:xfrm>
              <a:off x="5958840" y="1222479"/>
              <a:ext cx="274320" cy="274320"/>
            </a:xfrm>
            <a:prstGeom prst="ellipse">
              <a:avLst/>
            </a:prstGeom>
            <a:solidFill>
              <a:srgbClr val="1270B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8CA380B-D4EA-4A12-8230-E92625784AA5}"/>
                </a:ext>
              </a:extLst>
            </p:cNvPr>
            <p:cNvSpPr/>
            <p:nvPr/>
          </p:nvSpPr>
          <p:spPr>
            <a:xfrm>
              <a:off x="9147415" y="1222479"/>
              <a:ext cx="274320" cy="274320"/>
            </a:xfrm>
            <a:prstGeom prst="ellipse">
              <a:avLst/>
            </a:prstGeom>
            <a:solidFill>
              <a:srgbClr val="5B9BD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 Placeholder 18">
            <a:extLst>
              <a:ext uri="{FF2B5EF4-FFF2-40B4-BE49-F238E27FC236}">
                <a16:creationId xmlns:a16="http://schemas.microsoft.com/office/drawing/2014/main" id="{6DC08E2B-AB9F-46EC-9A58-CB9C05B88CA2}"/>
              </a:ext>
            </a:extLst>
          </p:cNvPr>
          <p:cNvSpPr txBox="1">
            <a:spLocks/>
          </p:cNvSpPr>
          <p:nvPr/>
        </p:nvSpPr>
        <p:spPr>
          <a:xfrm>
            <a:off x="427701" y="1075709"/>
            <a:ext cx="9144000" cy="5334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3777"/>
                </a:solidFill>
                <a:latin typeface="Arial" panose="020B0604020202020204" pitchFamily="34" charset="0"/>
                <a:cs typeface="Arial" panose="020B0604020202020204" pitchFamily="34" charset="0"/>
              </a:rPr>
              <a:t>Timeline</a:t>
            </a:r>
          </a:p>
        </p:txBody>
      </p:sp>
      <p:sp>
        <p:nvSpPr>
          <p:cNvPr id="31" name="Arrow: Down 30">
            <a:extLst>
              <a:ext uri="{FF2B5EF4-FFF2-40B4-BE49-F238E27FC236}">
                <a16:creationId xmlns:a16="http://schemas.microsoft.com/office/drawing/2014/main" id="{1E407F08-9790-449A-B241-63B611A7C6B7}"/>
              </a:ext>
            </a:extLst>
          </p:cNvPr>
          <p:cNvSpPr/>
          <p:nvPr/>
        </p:nvSpPr>
        <p:spPr>
          <a:xfrm>
            <a:off x="5852624" y="914400"/>
            <a:ext cx="486743" cy="1020816"/>
          </a:xfrm>
          <a:prstGeom prst="downArrow">
            <a:avLst/>
          </a:prstGeom>
          <a:solidFill>
            <a:srgbClr val="127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70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E9217D77-1EB7-0391-8B68-1690F75DFB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3755192-5F9F-9C7E-AAB8-41203E4F6021}"/>
              </a:ext>
            </a:extLst>
          </p:cNvPr>
          <p:cNvPicPr>
            <a:picLocks noChangeAspect="1"/>
          </p:cNvPicPr>
          <p:nvPr/>
        </p:nvPicPr>
        <p:blipFill rotWithShape="1">
          <a:blip r:embed="rId3">
            <a:alphaModFix amt="47000"/>
          </a:blip>
          <a:srcRect l="12485" t="-1" b="736"/>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2B3E3A35-ABE2-6E87-D790-B5CAA7A633A1}"/>
              </a:ext>
            </a:extLst>
          </p:cNvPr>
          <p:cNvCxnSpPr/>
          <p:nvPr/>
        </p:nvCxnSpPr>
        <p:spPr>
          <a:xfrm>
            <a:off x="2438400" y="38862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DE85CE04-1C80-432B-F315-5F0B5C77EBF9}"/>
              </a:ext>
            </a:extLst>
          </p:cNvPr>
          <p:cNvSpPr>
            <a:spLocks noGrp="1"/>
          </p:cNvSpPr>
          <p:nvPr>
            <p:ph type="title" hasCustomPrompt="1"/>
          </p:nvPr>
        </p:nvSpPr>
        <p:spPr>
          <a:xfrm>
            <a:off x="2438400" y="2362200"/>
            <a:ext cx="7315200" cy="1219201"/>
          </a:xfrm>
          <a:prstGeom prst="rect">
            <a:avLst/>
          </a:prstGeom>
        </p:spPr>
        <p:txBody>
          <a:bodyPr>
            <a:normAutofit fontScale="90000"/>
          </a:bodyPr>
          <a:lstStyle>
            <a:lvl1pPr algn="ctr">
              <a:defRPr b="0" i="0" cap="all" baseline="0">
                <a:latin typeface="Whitney-Medium" charset="0"/>
                <a:ea typeface="Whitney-Medium" charset="0"/>
                <a:cs typeface="Whitney-Medium" charset="0"/>
              </a:defRPr>
            </a:lvl1pPr>
          </a:lstStyle>
          <a:p>
            <a:r>
              <a:rPr lang="en-US" sz="3200">
                <a:solidFill>
                  <a:schemeClr val="bg1"/>
                </a:solidFill>
                <a:latin typeface="Arial" panose="020B0604020202020204" pitchFamily="34" charset="0"/>
                <a:cs typeface="Arial" panose="020B0604020202020204" pitchFamily="34" charset="0"/>
              </a:rPr>
              <a:t>WHAT ARE THE APPROVED CHANGES TO THE SMS METHODOLOGY?</a:t>
            </a:r>
          </a:p>
        </p:txBody>
      </p:sp>
      <p:grpSp>
        <p:nvGrpSpPr>
          <p:cNvPr id="12" name="Group 11">
            <a:extLst>
              <a:ext uri="{FF2B5EF4-FFF2-40B4-BE49-F238E27FC236}">
                <a16:creationId xmlns:a16="http://schemas.microsoft.com/office/drawing/2014/main" id="{FC2EDA17-840F-5BB8-000E-60ACED9CFBD1}"/>
              </a:ext>
            </a:extLst>
          </p:cNvPr>
          <p:cNvGrpSpPr/>
          <p:nvPr/>
        </p:nvGrpSpPr>
        <p:grpSpPr>
          <a:xfrm>
            <a:off x="349464" y="227473"/>
            <a:ext cx="1235425" cy="591488"/>
            <a:chOff x="1518720" y="1859276"/>
            <a:chExt cx="3326873" cy="1557354"/>
          </a:xfrm>
        </p:grpSpPr>
        <p:grpSp>
          <p:nvGrpSpPr>
            <p:cNvPr id="13" name="Graphic 6">
              <a:extLst>
                <a:ext uri="{FF2B5EF4-FFF2-40B4-BE49-F238E27FC236}">
                  <a16:creationId xmlns:a16="http://schemas.microsoft.com/office/drawing/2014/main" id="{70C23DB9-B925-DE8E-67F8-269393C7AB25}"/>
                </a:ext>
              </a:extLst>
            </p:cNvPr>
            <p:cNvGrpSpPr/>
            <p:nvPr/>
          </p:nvGrpSpPr>
          <p:grpSpPr>
            <a:xfrm>
              <a:off x="1518720" y="1859276"/>
              <a:ext cx="3326873" cy="1557354"/>
              <a:chOff x="1518720" y="1859276"/>
              <a:chExt cx="3326873" cy="1557354"/>
            </a:xfrm>
          </p:grpSpPr>
          <p:sp>
            <p:nvSpPr>
              <p:cNvPr id="111" name="Freeform: Shape 110">
                <a:extLst>
                  <a:ext uri="{FF2B5EF4-FFF2-40B4-BE49-F238E27FC236}">
                    <a16:creationId xmlns:a16="http://schemas.microsoft.com/office/drawing/2014/main" id="{A8A5490F-F818-ECC5-1159-20F725FEA46A}"/>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539D844-AD4D-371B-2AEF-EAB2106D479A}"/>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B82BD6C2-7D96-8A03-6380-327ADD242FB0}"/>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14E59932-ABEC-A275-BDCA-820AF91D3F36}"/>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E0A7FB5-66BA-1882-BDFD-23A1C15A2F99}"/>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980FE6D9-521D-7F42-CF7E-E2A2E316C76C}"/>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44A69CC-E0CF-9608-35FB-29AC5B3C1EB6}"/>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6" name="Graphic 6">
              <a:extLst>
                <a:ext uri="{FF2B5EF4-FFF2-40B4-BE49-F238E27FC236}">
                  <a16:creationId xmlns:a16="http://schemas.microsoft.com/office/drawing/2014/main" id="{3BC1F27A-39EA-B243-D926-89434271EBF6}"/>
                </a:ext>
              </a:extLst>
            </p:cNvPr>
            <p:cNvGrpSpPr/>
            <p:nvPr/>
          </p:nvGrpSpPr>
          <p:grpSpPr>
            <a:xfrm>
              <a:off x="2520788" y="2853687"/>
              <a:ext cx="849132" cy="97513"/>
              <a:chOff x="2520788" y="2853687"/>
              <a:chExt cx="849132" cy="97513"/>
            </a:xfrm>
            <a:solidFill>
              <a:srgbClr val="FFFFFF"/>
            </a:solidFill>
          </p:grpSpPr>
          <p:sp>
            <p:nvSpPr>
              <p:cNvPr id="101" name="Freeform: Shape 100">
                <a:extLst>
                  <a:ext uri="{FF2B5EF4-FFF2-40B4-BE49-F238E27FC236}">
                    <a16:creationId xmlns:a16="http://schemas.microsoft.com/office/drawing/2014/main" id="{ABD49DC5-2B35-3D26-F187-FE2DBF73BD72}"/>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964D732-BA50-7BA5-1D44-0D44078A850F}"/>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22D1360-FE80-7388-F58D-10D124F07B8B}"/>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59DF6FF-9741-4D46-ED7A-89A0754E9009}"/>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7FDDEBE-5624-160C-347C-307BF19CE5F8}"/>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3AE90B3-3003-A6D0-017C-E8026E0B9767}"/>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1DBA006-571E-9558-2C05-A69DDBEBB204}"/>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B5BD4EA-865E-5926-1F53-97D384D27756}"/>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A00343D-676C-3B9F-6194-80CA2BD4B765}"/>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E619752-A302-308F-01AC-B91A906FF8D2}"/>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4446E87C-F943-EA83-D542-3296F9370C53}"/>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18" name="Graphic 6">
              <a:extLst>
                <a:ext uri="{FF2B5EF4-FFF2-40B4-BE49-F238E27FC236}">
                  <a16:creationId xmlns:a16="http://schemas.microsoft.com/office/drawing/2014/main" id="{87F7203E-A673-59F0-5E80-846FADC27432}"/>
                </a:ext>
              </a:extLst>
            </p:cNvPr>
            <p:cNvGrpSpPr/>
            <p:nvPr/>
          </p:nvGrpSpPr>
          <p:grpSpPr>
            <a:xfrm>
              <a:off x="3634705" y="2853687"/>
              <a:ext cx="579784" cy="80618"/>
              <a:chOff x="3634705" y="2853687"/>
              <a:chExt cx="579784" cy="80618"/>
            </a:xfrm>
            <a:solidFill>
              <a:srgbClr val="FFFFFF"/>
            </a:solidFill>
          </p:grpSpPr>
          <p:sp>
            <p:nvSpPr>
              <p:cNvPr id="93" name="Freeform: Shape 92">
                <a:extLst>
                  <a:ext uri="{FF2B5EF4-FFF2-40B4-BE49-F238E27FC236}">
                    <a16:creationId xmlns:a16="http://schemas.microsoft.com/office/drawing/2014/main" id="{5210A723-67D8-969D-B2CC-FA924A3EE8D2}"/>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DFC27A4-534D-0021-F076-D4B39AFA53DF}"/>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E9337BB-A127-A45D-9584-979A63E4CB54}"/>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5B15BC9-CDFA-18BC-4362-EDA29AA6AA3E}"/>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C479847-99D4-B73D-969A-E6E5EEE7B5D3}"/>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243BC0E-B26E-E01C-047D-72C10BA68536}"/>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4634661-F998-1D8B-68DD-621B09E7FCF9}"/>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229CF3D-D653-68F7-996B-E6B0B973457F}"/>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19" name="Freeform: Shape 18">
              <a:extLst>
                <a:ext uri="{FF2B5EF4-FFF2-40B4-BE49-F238E27FC236}">
                  <a16:creationId xmlns:a16="http://schemas.microsoft.com/office/drawing/2014/main" id="{5F04CA22-A45B-E630-E7D4-D14B0C4D9B93}"/>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A6A6355-C463-B3CB-7F04-ABF68E5AB458}"/>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3E1D6ED-6128-F66B-13F7-6C9A1088DA8C}"/>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2" name="Graphic 6">
              <a:extLst>
                <a:ext uri="{FF2B5EF4-FFF2-40B4-BE49-F238E27FC236}">
                  <a16:creationId xmlns:a16="http://schemas.microsoft.com/office/drawing/2014/main" id="{79D98322-6B80-10FC-F31D-E001686C0A87}"/>
                </a:ext>
              </a:extLst>
            </p:cNvPr>
            <p:cNvGrpSpPr/>
            <p:nvPr/>
          </p:nvGrpSpPr>
          <p:grpSpPr>
            <a:xfrm>
              <a:off x="4358294" y="2860545"/>
              <a:ext cx="116413" cy="90655"/>
              <a:chOff x="4358294" y="2860545"/>
              <a:chExt cx="116413" cy="90655"/>
            </a:xfrm>
            <a:solidFill>
              <a:srgbClr val="FFFFFF"/>
            </a:solidFill>
          </p:grpSpPr>
          <p:sp>
            <p:nvSpPr>
              <p:cNvPr id="91" name="Freeform: Shape 90">
                <a:extLst>
                  <a:ext uri="{FF2B5EF4-FFF2-40B4-BE49-F238E27FC236}">
                    <a16:creationId xmlns:a16="http://schemas.microsoft.com/office/drawing/2014/main" id="{9CBF6C09-74EA-7E12-D268-BA2EC5F9BC0C}"/>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6115588-84CD-3A42-D2B4-8F043071F81F}"/>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BB774D8E-F28F-A616-B99E-FE717BDC7844}"/>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F8F640E-35BF-8E0A-CBD2-4305D90C7FE8}"/>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E395FCD-E780-32E7-94A8-DB848E99899B}"/>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3F01877-F808-D981-1566-24A9F78A68AB}"/>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7" name="Graphic 6">
              <a:extLst>
                <a:ext uri="{FF2B5EF4-FFF2-40B4-BE49-F238E27FC236}">
                  <a16:creationId xmlns:a16="http://schemas.microsoft.com/office/drawing/2014/main" id="{F1055810-B626-6621-F74D-FFF299B16399}"/>
                </a:ext>
              </a:extLst>
            </p:cNvPr>
            <p:cNvGrpSpPr/>
            <p:nvPr/>
          </p:nvGrpSpPr>
          <p:grpSpPr>
            <a:xfrm>
              <a:off x="1956982" y="2138168"/>
              <a:ext cx="2095440" cy="635508"/>
              <a:chOff x="1956982" y="2138168"/>
              <a:chExt cx="2095440" cy="635508"/>
            </a:xfrm>
          </p:grpSpPr>
          <p:sp>
            <p:nvSpPr>
              <p:cNvPr id="28" name="Freeform: Shape 27">
                <a:extLst>
                  <a:ext uri="{FF2B5EF4-FFF2-40B4-BE49-F238E27FC236}">
                    <a16:creationId xmlns:a16="http://schemas.microsoft.com/office/drawing/2014/main" id="{09DB714C-E27E-517A-DEDE-B8355A33AD3B}"/>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E143956-41AD-12C2-A50A-FDBC506461D7}"/>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58FABC-8691-BC1B-7785-BC90800735BD}"/>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7E7B219-EDFA-54B6-4B31-666E33CDF552}"/>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5B62684-3F40-617B-212C-2392E98540EF}"/>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C571FCA-DE36-F5B5-13DE-F4CB9F049216}"/>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4E092E9-7E8E-4273-E17D-65197C3397CD}"/>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2CB9713-7153-87BF-B1AE-C6BC13FDF930}"/>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306D453-82EB-C784-0F5E-2489A801AD8A}"/>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230BF43-6043-3111-3B94-BF534A0D45A6}"/>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5F97E95-F559-6180-4685-BA7DBF9F1986}"/>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9F188AF-C297-B911-1D88-9A88485AE0B9}"/>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B1CA2F9-BE37-C794-EDF9-6DE3D7977EDB}"/>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E435E48-67AA-AD4B-311B-62539A550740}"/>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0C4371C-9CDE-AD5B-C076-8A85B4BCFE48}"/>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55E2F82-8632-CCFE-6F74-3CD43AA1293C}"/>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BAEA23C-8868-CD64-D1B4-F9E707150DBF}"/>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6A61F69-FB5D-7814-5EA7-83C322E09799}"/>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8B6AD6E-16AA-5E86-2B35-46BDF7D37C9B}"/>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4C509C6-81EF-2A8A-2CC4-9819272F0B5C}"/>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F1FF22B-73D3-8674-D016-5C381DDFA314}"/>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5377D25-8406-208E-F8FD-713E73AEC546}"/>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CD5F6F7-DE1F-4381-3238-278D86486BCC}"/>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1BCF95E-D32C-0982-CE39-4C4B55AFCC0D}"/>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29CBE54-F55A-9461-583B-31EA70CFFF38}"/>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52FF52C-298E-2883-2B48-CB53E1EF94EC}"/>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248EF55-9CC4-A3E7-A553-F7E8B0FC3DAF}"/>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918EE84-0A6D-D133-2449-88FD7DA8662A}"/>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B2F8747-86CC-6929-0770-B79BD4C39D8D}"/>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6EED463-C3AA-6707-E58B-287A61CBBF57}"/>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8A544E7-A8B3-9AAF-9F54-4B486F14F981}"/>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AAF0ECA-FF79-D099-9A54-8921E9D7A062}"/>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DD43208-5FBC-6175-612B-80D0260EC083}"/>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5B73ED-95CD-31AD-6907-13C639E29002}"/>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64C5FCD-461D-8BF3-C300-F260A1CC1CF1}"/>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188A7B4-3B46-83C3-437F-9E78B14040A2}"/>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119286B-9C03-AC9B-C42F-B68756037AAA}"/>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04239F0-2F75-C352-5CC3-C3F012DBB17C}"/>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1E75331-135C-CF4C-5856-4F04CBC900AA}"/>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D86D10A-C4C2-BBDD-05E4-EACBFC21E322}"/>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CA79946-699C-FDA4-54F2-3A7C95225AAE}"/>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F6F9A41-4111-54A9-EFF4-E0C151D28843}"/>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154902A-303A-E059-C49F-42FEB16D7BE9}"/>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4203B5E-BBFA-9614-7D77-B720A18F4E8E}"/>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6668BE6-7C70-E288-D781-1471D156A791}"/>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3C6D673-20CD-510F-A1BF-3FC11CDCF69E}"/>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B437AEC-8E4E-4A21-9F44-6A3565BE662E}"/>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2EFEFF4-BB75-C0DF-2B60-C471B5EA1C37}"/>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F9A4989-1DCD-FDCA-D0B6-6A462BBE88E6}"/>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A03C8A7-B02A-CB5B-738A-D7D00B490AD8}"/>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15D10ED-1565-B6C0-3BD9-BF0585B9F0D1}"/>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9ADF144-FE26-BE68-2585-E1D09AD08791}"/>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1F27704-EC87-00D3-D0C1-BCB33FDBA26C}"/>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223A0D9-8A3B-7EAF-B50D-635FDFE42B38}"/>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97D125C-E836-E20F-20DC-C1D01E490D74}"/>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0BA809B-7BF2-DE13-A470-9E237251BA34}"/>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9E2E9CE-E1EB-E3C1-A483-2AD66BCC9195}"/>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64DD016-F651-A494-9121-014E54951973}"/>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565E433-CCED-D51A-0CA9-903D99CE1AF3}"/>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C79B3173-1BB8-A95A-5797-BB8B1852EE66}"/>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3BC51C5-B94F-1D82-F163-5CC724981E79}"/>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A16807F-EA91-87A3-12CA-38C81D470396}"/>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71D3C85-BE3B-86AF-CE21-51182ED4B257}"/>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5" name="TextBox 4">
            <a:extLst>
              <a:ext uri="{FF2B5EF4-FFF2-40B4-BE49-F238E27FC236}">
                <a16:creationId xmlns:a16="http://schemas.microsoft.com/office/drawing/2014/main" id="{83D9F8F6-642E-25D2-FB8F-6879256B353E}"/>
              </a:ext>
            </a:extLst>
          </p:cNvPr>
          <p:cNvSpPr txBox="1"/>
          <p:nvPr/>
        </p:nvSpPr>
        <p:spPr>
          <a:xfrm>
            <a:off x="1686197" y="322841"/>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107667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3" name="Summary Zoom 2">
                <a:extLst>
                  <a:ext uri="{FF2B5EF4-FFF2-40B4-BE49-F238E27FC236}">
                    <a16:creationId xmlns:a16="http://schemas.microsoft.com/office/drawing/2014/main" id="{52FCCDCB-A237-49D6-B99D-EFD6B10CB26F}"/>
                  </a:ext>
                </a:extLst>
              </p:cNvPr>
              <p:cNvGraphicFramePr>
                <a:graphicFrameLocks noChangeAspect="1"/>
              </p:cNvGraphicFramePr>
              <p:nvPr>
                <p:extLst>
                  <p:ext uri="{D42A27DB-BD31-4B8C-83A1-F6EECF244321}">
                    <p14:modId xmlns:p14="http://schemas.microsoft.com/office/powerpoint/2010/main" val="4029491239"/>
                  </p:ext>
                </p:extLst>
              </p:nvPr>
            </p:nvGraphicFramePr>
            <p:xfrm>
              <a:off x="1262565" y="1031900"/>
              <a:ext cx="9056959" cy="6037973"/>
            </p:xfrm>
            <a:graphic>
              <a:graphicData uri="http://schemas.microsoft.com/office/powerpoint/2016/summaryzoom">
                <psuz:summaryZm>
                  <psuz:summaryZmObj sectionId="{58D50B58-35CF-47AD-B2BF-ABDDFA69BEC3}">
                    <psuz:zmPr id="{57E72B40-FF63-4810-9C37-AE40D6798B99}" transitionDur="1000">
                      <p166:blipFill xmlns:p166="http://schemas.microsoft.com/office/powerpoint/2016/6/main">
                        <a:blip r:embed="rId3"/>
                        <a:stretch>
                          <a:fillRect/>
                        </a:stretch>
                      </p166:blipFill>
                      <p166:spPr xmlns:p166="http://schemas.microsoft.com/office/powerpoint/2016/6/main">
                        <a:xfrm>
                          <a:off x="350958" y="624554"/>
                          <a:ext cx="2717087" cy="1528361"/>
                        </a:xfrm>
                        <a:prstGeom prst="rect">
                          <a:avLst/>
                        </a:prstGeom>
                        <a:ln w="3175">
                          <a:solidFill>
                            <a:prstClr val="ltGray"/>
                          </a:solidFill>
                        </a:ln>
                      </p166:spPr>
                    </psuz:zmPr>
                  </psuz:summaryZmObj>
                  <psuz:summaryZmObj sectionId="{5D23EC5B-DEAE-466C-9EE8-FF041CDC1B3C}">
                    <psuz:zmPr id="{82322BBD-65F5-4371-B728-BBC639A666B9}" transitionDur="1000">
                      <p166:blipFill xmlns:p166="http://schemas.microsoft.com/office/powerpoint/2016/6/main">
                        <a:blip r:embed="rId4"/>
                        <a:stretch>
                          <a:fillRect/>
                        </a:stretch>
                      </p166:blipFill>
                      <p166:spPr xmlns:p166="http://schemas.microsoft.com/office/powerpoint/2016/6/main">
                        <a:xfrm>
                          <a:off x="3169936" y="624554"/>
                          <a:ext cx="2717087" cy="1528361"/>
                        </a:xfrm>
                        <a:prstGeom prst="rect">
                          <a:avLst/>
                        </a:prstGeom>
                        <a:ln w="3175">
                          <a:solidFill>
                            <a:prstClr val="ltGray"/>
                          </a:solidFill>
                        </a:ln>
                      </p166:spPr>
                    </psuz:zmPr>
                  </psuz:summaryZmObj>
                  <psuz:summaryZmObj sectionId="{932775BB-0D94-4BC8-B7EB-EAC1F5E0FB02}">
                    <psuz:zmPr id="{44B04EA2-3EDB-470A-8D0C-7DFDED251487}" transitionDur="1000">
                      <p166:blipFill xmlns:p166="http://schemas.microsoft.com/office/powerpoint/2016/6/main">
                        <a:blip r:embed="rId5"/>
                        <a:stretch>
                          <a:fillRect/>
                        </a:stretch>
                      </p166:blipFill>
                      <p166:spPr xmlns:p166="http://schemas.microsoft.com/office/powerpoint/2016/6/main">
                        <a:xfrm>
                          <a:off x="5988914" y="624554"/>
                          <a:ext cx="2717087" cy="1528361"/>
                        </a:xfrm>
                        <a:prstGeom prst="rect">
                          <a:avLst/>
                        </a:prstGeom>
                        <a:ln w="3175">
                          <a:solidFill>
                            <a:prstClr val="ltGray"/>
                          </a:solidFill>
                        </a:ln>
                      </p166:spPr>
                    </psuz:zmPr>
                  </psuz:summaryZmObj>
                  <psuz:summaryZmObj sectionId="{57786C64-8ABD-4435-90CA-58AEC35E65C1}">
                    <psuz:zmPr id="{4466A520-2080-4BAA-AFBF-3E94DFD2B08A}" transitionDur="1000">
                      <p166:blipFill xmlns:p166="http://schemas.microsoft.com/office/powerpoint/2016/6/main">
                        <a:blip r:embed="rId6"/>
                        <a:stretch>
                          <a:fillRect/>
                        </a:stretch>
                      </p166:blipFill>
                      <p166:spPr xmlns:p166="http://schemas.microsoft.com/office/powerpoint/2016/6/main">
                        <a:xfrm>
                          <a:off x="350958" y="2254806"/>
                          <a:ext cx="2717087" cy="1528361"/>
                        </a:xfrm>
                        <a:prstGeom prst="rect">
                          <a:avLst/>
                        </a:prstGeom>
                        <a:ln w="3175">
                          <a:solidFill>
                            <a:prstClr val="ltGray"/>
                          </a:solidFill>
                        </a:ln>
                      </p166:spPr>
                    </psuz:zmPr>
                  </psuz:summaryZmObj>
                  <psuz:summaryZmObj sectionId="{AC95F95E-B081-473B-B093-3452E9849787}">
                    <psuz:zmPr id="{F644D29B-EFDD-4084-A5F4-C7EA39D7A847}" transitionDur="1000">
                      <p166:blipFill xmlns:p166="http://schemas.microsoft.com/office/powerpoint/2016/6/main">
                        <a:blip r:embed="rId7"/>
                        <a:stretch>
                          <a:fillRect/>
                        </a:stretch>
                      </p166:blipFill>
                      <p166:spPr xmlns:p166="http://schemas.microsoft.com/office/powerpoint/2016/6/main">
                        <a:xfrm>
                          <a:off x="3169936" y="2254806"/>
                          <a:ext cx="2717087" cy="1528361"/>
                        </a:xfrm>
                        <a:prstGeom prst="rect">
                          <a:avLst/>
                        </a:prstGeom>
                        <a:ln w="3175">
                          <a:solidFill>
                            <a:prstClr val="ltGray"/>
                          </a:solidFill>
                        </a:ln>
                      </p166:spPr>
                    </psuz:zmPr>
                  </psuz:summaryZmObj>
                  <psuz:summaryZmObj sectionId="{EA681C5E-EF5B-4A79-B8E4-EF361A958A9A}">
                    <psuz:zmPr id="{778B98FE-A155-413C-A108-91384DDC1AF7}" transitionDur="1000">
                      <p166:blipFill xmlns:p166="http://schemas.microsoft.com/office/powerpoint/2016/6/main">
                        <a:blip r:embed="rId8"/>
                        <a:stretch>
                          <a:fillRect/>
                        </a:stretch>
                      </p166:blipFill>
                      <p166:spPr xmlns:p166="http://schemas.microsoft.com/office/powerpoint/2016/6/main">
                        <a:xfrm>
                          <a:off x="5988914" y="2254806"/>
                          <a:ext cx="2717087" cy="1528361"/>
                        </a:xfrm>
                        <a:prstGeom prst="rect">
                          <a:avLst/>
                        </a:prstGeom>
                        <a:ln w="3175">
                          <a:solidFill>
                            <a:prstClr val="ltGray"/>
                          </a:solidFill>
                        </a:ln>
                      </p166:spPr>
                    </psuz:zmPr>
                  </psuz:summaryZmObj>
                  <psuz:summaryZmObj sectionId="{7AF4D516-A2D4-4B43-8B50-0980D13C8E39}">
                    <psuz:zmPr id="{73FE8C25-2FE0-4C20-8BB0-BD7E3CF09363}" transitionDur="1000">
                      <p166:blipFill xmlns:p166="http://schemas.microsoft.com/office/powerpoint/2016/6/main">
                        <a:blip r:embed="rId9"/>
                        <a:stretch>
                          <a:fillRect/>
                        </a:stretch>
                      </p166:blipFill>
                      <p166:spPr xmlns:p166="http://schemas.microsoft.com/office/powerpoint/2016/6/main">
                        <a:xfrm>
                          <a:off x="350958" y="3885058"/>
                          <a:ext cx="2717087" cy="1528361"/>
                        </a:xfrm>
                        <a:prstGeom prst="rect">
                          <a:avLst/>
                        </a:prstGeom>
                        <a:ln w="3175">
                          <a:solidFill>
                            <a:prstClr val="ltGray"/>
                          </a:solidFill>
                        </a:ln>
                      </p166:spPr>
                    </psuz:zmPr>
                  </psuz:summaryZmObj>
                  <psuz:summaryZmObj sectionId="{A9B33707-F8B0-4F4D-B9C2-88D217990CA0}">
                    <psuz:zmPr id="{1A6DA86F-1011-44F6-937E-CEA90705C3A4}" transitionDur="1000">
                      <p166:blipFill xmlns:p166="http://schemas.microsoft.com/office/powerpoint/2016/6/main">
                        <a:blip r:embed="rId10"/>
                        <a:stretch>
                          <a:fillRect/>
                        </a:stretch>
                      </p166:blipFill>
                      <p166:spPr xmlns:p166="http://schemas.microsoft.com/office/powerpoint/2016/6/main">
                        <a:xfrm>
                          <a:off x="3169936" y="3885058"/>
                          <a:ext cx="2717087" cy="1528361"/>
                        </a:xfrm>
                        <a:prstGeom prst="rect">
                          <a:avLst/>
                        </a:prstGeom>
                        <a:ln w="3175">
                          <a:solidFill>
                            <a:prstClr val="ltGray"/>
                          </a:solidFill>
                        </a:ln>
                      </p166:spPr>
                    </psuz:zmPr>
                  </psuz:summaryZmObj>
                  <psuz:summaryZmObj sectionId="{4262EC01-4DCB-421C-9960-777688A2CF9B}">
                    <psuz:zmPr id="{5C40F655-37E0-4EB3-8E1E-FFBA95E7B6BA}" transitionDur="1000">
                      <p166:blipFill xmlns:p166="http://schemas.microsoft.com/office/powerpoint/2016/6/main">
                        <a:blip r:embed="rId11"/>
                        <a:stretch>
                          <a:fillRect/>
                        </a:stretch>
                      </p166:blipFill>
                      <p166:spPr xmlns:p166="http://schemas.microsoft.com/office/powerpoint/2016/6/main">
                        <a:xfrm>
                          <a:off x="5988914" y="3885058"/>
                          <a:ext cx="2717087" cy="1528361"/>
                        </a:xfrm>
                        <a:prstGeom prst="rect">
                          <a:avLst/>
                        </a:prstGeom>
                        <a:ln w="3175">
                          <a:solidFill>
                            <a:prstClr val="ltGray"/>
                          </a:solidFill>
                        </a:ln>
                      </p166:spPr>
                    </psuz:zmPr>
                  </psuz:summaryZmObj>
                  <psuz:gridLayout/>
                </psuz:summaryZm>
              </a:graphicData>
            </a:graphic>
          </p:graphicFrame>
        </mc:Choice>
        <mc:Fallback>
          <p:grpSp>
            <p:nvGrpSpPr>
              <p:cNvPr id="3" name="Summary Zoom 2">
                <a:extLst>
                  <a:ext uri="{FF2B5EF4-FFF2-40B4-BE49-F238E27FC236}">
                    <a16:creationId xmlns:a16="http://schemas.microsoft.com/office/drawing/2014/main" id="{52FCCDCB-A237-49D6-B99D-EFD6B10CB26F}"/>
                  </a:ext>
                </a:extLst>
              </p:cNvPr>
              <p:cNvGrpSpPr>
                <a:grpSpLocks noGrp="1" noUngrp="1" noRot="1" noChangeAspect="1" noMove="1" noResize="1"/>
              </p:cNvGrpSpPr>
              <p:nvPr/>
            </p:nvGrpSpPr>
            <p:grpSpPr>
              <a:xfrm>
                <a:off x="1262565" y="1031900"/>
                <a:ext cx="9056959" cy="6037973"/>
                <a:chOff x="1262565" y="1031900"/>
                <a:chExt cx="9056959" cy="6037973"/>
              </a:xfrm>
            </p:grpSpPr>
            <p:pic>
              <p:nvPicPr>
                <p:cNvPr id="2" name="Picture 2">
                  <a:hlinkClick r:id="rId12"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1613523" y="1656454"/>
                  <a:ext cx="2717087" cy="1528361"/>
                </a:xfrm>
                <a:prstGeom prst="rect">
                  <a:avLst/>
                </a:prstGeom>
                <a:ln w="3175">
                  <a:solidFill>
                    <a:prstClr val="ltGray"/>
                  </a:solidFill>
                </a:ln>
              </p:spPr>
            </p:pic>
            <p:pic>
              <p:nvPicPr>
                <p:cNvPr id="4" name="Picture 4">
                  <a:hlinkClick r:id="rId13"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432501" y="1656454"/>
                  <a:ext cx="2717087" cy="1528361"/>
                </a:xfrm>
                <a:prstGeom prst="rect">
                  <a:avLst/>
                </a:prstGeom>
                <a:ln w="3175">
                  <a:solidFill>
                    <a:prstClr val="ltGray"/>
                  </a:solidFill>
                </a:ln>
              </p:spPr>
            </p:pic>
            <p:pic>
              <p:nvPicPr>
                <p:cNvPr id="5" name="Picture 5">
                  <a:hlinkClick r:id="rId14"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7251479" y="1656454"/>
                  <a:ext cx="2717087" cy="1528361"/>
                </a:xfrm>
                <a:prstGeom prst="rect">
                  <a:avLst/>
                </a:prstGeom>
                <a:ln w="3175">
                  <a:solidFill>
                    <a:prstClr val="ltGray"/>
                  </a:solidFill>
                </a:ln>
              </p:spPr>
            </p:pic>
            <p:pic>
              <p:nvPicPr>
                <p:cNvPr id="7" name="Picture 7">
                  <a:hlinkClick r:id="rId15"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613523" y="3286706"/>
                  <a:ext cx="2717087" cy="1528361"/>
                </a:xfrm>
                <a:prstGeom prst="rect">
                  <a:avLst/>
                </a:prstGeom>
                <a:ln w="3175">
                  <a:solidFill>
                    <a:prstClr val="ltGray"/>
                  </a:solidFill>
                </a:ln>
              </p:spPr>
            </p:pic>
            <p:pic>
              <p:nvPicPr>
                <p:cNvPr id="8" name="Picture 8">
                  <a:hlinkClick r:id="rId1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4432501" y="3286706"/>
                  <a:ext cx="2717087" cy="1528361"/>
                </a:xfrm>
                <a:prstGeom prst="rect">
                  <a:avLst/>
                </a:prstGeom>
                <a:ln w="3175">
                  <a:solidFill>
                    <a:prstClr val="ltGray"/>
                  </a:solidFill>
                </a:ln>
              </p:spPr>
            </p:pic>
            <p:pic>
              <p:nvPicPr>
                <p:cNvPr id="9" name="Picture 9">
                  <a:hlinkClick r:id="rId17"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7251479" y="3286706"/>
                  <a:ext cx="2717087" cy="1528361"/>
                </a:xfrm>
                <a:prstGeom prst="rect">
                  <a:avLst/>
                </a:prstGeom>
                <a:ln w="3175">
                  <a:solidFill>
                    <a:prstClr val="ltGray"/>
                  </a:solidFill>
                </a:ln>
              </p:spPr>
            </p:pic>
            <p:pic>
              <p:nvPicPr>
                <p:cNvPr id="10" name="Picture 10">
                  <a:hlinkClick r:id="rId1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1613523" y="4916958"/>
                  <a:ext cx="2717087" cy="1528361"/>
                </a:xfrm>
                <a:prstGeom prst="rect">
                  <a:avLst/>
                </a:prstGeom>
                <a:ln w="3175">
                  <a:solidFill>
                    <a:prstClr val="ltGray"/>
                  </a:solidFill>
                </a:ln>
              </p:spPr>
            </p:pic>
            <p:pic>
              <p:nvPicPr>
                <p:cNvPr id="11" name="Picture 11">
                  <a:hlinkClick r:id="rId19"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4432501" y="4916958"/>
                  <a:ext cx="2717087" cy="1528361"/>
                </a:xfrm>
                <a:prstGeom prst="rect">
                  <a:avLst/>
                </a:prstGeom>
                <a:ln w="3175">
                  <a:solidFill>
                    <a:prstClr val="ltGray"/>
                  </a:solidFill>
                </a:ln>
              </p:spPr>
            </p:pic>
            <p:pic>
              <p:nvPicPr>
                <p:cNvPr id="12" name="Picture 12">
                  <a:hlinkClick r:id="rId2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7251479" y="4916958"/>
                  <a:ext cx="2717087" cy="1528361"/>
                </a:xfrm>
                <a:prstGeom prst="rect">
                  <a:avLst/>
                </a:prstGeom>
                <a:ln w="3175">
                  <a:solidFill>
                    <a:prstClr val="ltGray"/>
                  </a:solidFill>
                </a:ln>
              </p:spPr>
            </p:pic>
          </p:grpSp>
        </mc:Fallback>
      </mc:AlternateContent>
      <p:sp>
        <p:nvSpPr>
          <p:cNvPr id="6" name="Text Placeholder 3">
            <a:extLst>
              <a:ext uri="{FF2B5EF4-FFF2-40B4-BE49-F238E27FC236}">
                <a16:creationId xmlns:a16="http://schemas.microsoft.com/office/drawing/2014/main" id="{BBE8E43C-19AF-37CA-C994-EFCA0ED09C32}"/>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Changes to SMS</a:t>
            </a:r>
          </a:p>
        </p:txBody>
      </p:sp>
    </p:spTree>
    <p:extLst>
      <p:ext uri="{BB962C8B-B14F-4D97-AF65-F5344CB8AC3E}">
        <p14:creationId xmlns:p14="http://schemas.microsoft.com/office/powerpoint/2010/main" val="1221036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367821D5-FAC7-3D4C-78AC-F1673DE58028}"/>
              </a:ext>
            </a:extLst>
          </p:cNvPr>
          <p:cNvSpPr>
            <a:spLocks noGrp="1"/>
          </p:cNvSpPr>
          <p:nvPr>
            <p:ph type="body" sz="quarter" idx="11"/>
          </p:nvPr>
        </p:nvSpPr>
        <p:spPr>
          <a:xfrm>
            <a:off x="1523999" y="1371600"/>
            <a:ext cx="9404195" cy="533400"/>
          </a:xfrm>
        </p:spPr>
        <p:txBody>
          <a:bodyPr anchor="b">
            <a:normAutofit/>
          </a:bodyPr>
          <a:lstStyle/>
          <a:p>
            <a:r>
              <a:rPr lang="en-US" sz="2800">
                <a:latin typeface="Arial" panose="020B0604020202020204" pitchFamily="34" charset="0"/>
                <a:cs typeface="Arial" panose="020B0604020202020204" pitchFamily="34" charset="0"/>
              </a:rPr>
              <a:t>Reorganized “BASICs” (now called compliance categories)</a:t>
            </a:r>
          </a:p>
        </p:txBody>
      </p:sp>
      <p:sp>
        <p:nvSpPr>
          <p:cNvPr id="11" name="Text Placeholder 4">
            <a:extLst>
              <a:ext uri="{FF2B5EF4-FFF2-40B4-BE49-F238E27FC236}">
                <a16:creationId xmlns:a16="http://schemas.microsoft.com/office/drawing/2014/main" id="{3E2369B9-E7CC-284D-DE0B-EF592FB41B42}"/>
              </a:ext>
            </a:extLst>
          </p:cNvPr>
          <p:cNvSpPr>
            <a:spLocks noGrp="1"/>
          </p:cNvSpPr>
          <p:nvPr>
            <p:ph type="body" sz="quarter" idx="12"/>
          </p:nvPr>
        </p:nvSpPr>
        <p:spPr>
          <a:xfrm>
            <a:off x="4791074" y="2675857"/>
            <a:ext cx="5876925" cy="1877094"/>
          </a:xfrm>
        </p:spPr>
        <p:txBody>
          <a:bodyPr>
            <a:normAutofit lnSpcReduction="10000"/>
          </a:bodyPr>
          <a:lstStyle/>
          <a:p>
            <a:r>
              <a:rPr lang="en-US"/>
              <a:t>Controlled Substances/Alcohol and Operating while Out-of-Service (OOS) violations incorporated into Unsafe Driving compliance category</a:t>
            </a:r>
          </a:p>
          <a:p>
            <a:r>
              <a:rPr lang="en-US"/>
              <a:t>Vehicle Maintenance (VM) split into two compliance categories:</a:t>
            </a:r>
          </a:p>
          <a:p>
            <a:pPr lvl="1"/>
            <a:r>
              <a:rPr lang="en-US" sz="1800">
                <a:latin typeface="Arial" panose="020B0604020202020204" pitchFamily="34" charset="0"/>
                <a:cs typeface="Arial" panose="020B0604020202020204" pitchFamily="34" charset="0"/>
              </a:rPr>
              <a:t>Vehicle Maintenance</a:t>
            </a:r>
          </a:p>
          <a:p>
            <a:pPr lvl="1"/>
            <a:r>
              <a:rPr lang="en-US" sz="1800">
                <a:latin typeface="Arial" panose="020B0604020202020204" pitchFamily="34" charset="0"/>
                <a:cs typeface="Arial" panose="020B0604020202020204" pitchFamily="34" charset="0"/>
              </a:rPr>
              <a:t>VM: Driver Observed</a:t>
            </a:r>
          </a:p>
        </p:txBody>
      </p:sp>
      <p:sp>
        <p:nvSpPr>
          <p:cNvPr id="12" name="Text Placeholder 3">
            <a:extLst>
              <a:ext uri="{FF2B5EF4-FFF2-40B4-BE49-F238E27FC236}">
                <a16:creationId xmlns:a16="http://schemas.microsoft.com/office/drawing/2014/main" id="{B6DD0ADB-6D26-8794-2F74-E5ACEBE3F0BA}"/>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Approved Change:</a:t>
            </a:r>
          </a:p>
        </p:txBody>
      </p:sp>
      <p:grpSp>
        <p:nvGrpSpPr>
          <p:cNvPr id="13" name="Group 12">
            <a:extLst>
              <a:ext uri="{FF2B5EF4-FFF2-40B4-BE49-F238E27FC236}">
                <a16:creationId xmlns:a16="http://schemas.microsoft.com/office/drawing/2014/main" id="{13BD3A31-9978-16E6-C861-E6AA62C8520C}"/>
              </a:ext>
            </a:extLst>
          </p:cNvPr>
          <p:cNvGrpSpPr/>
          <p:nvPr/>
        </p:nvGrpSpPr>
        <p:grpSpPr>
          <a:xfrm>
            <a:off x="556182" y="5323808"/>
            <a:ext cx="11079636" cy="1276065"/>
            <a:chOff x="609601" y="5443712"/>
            <a:chExt cx="11079636" cy="1276065"/>
          </a:xfrm>
        </p:grpSpPr>
        <p:sp>
          <p:nvSpPr>
            <p:cNvPr id="14" name="Rectangle 13">
              <a:extLst>
                <a:ext uri="{FF2B5EF4-FFF2-40B4-BE49-F238E27FC236}">
                  <a16:creationId xmlns:a16="http://schemas.microsoft.com/office/drawing/2014/main" id="{6526E9E4-0FCC-828C-6407-E76A825A0062}"/>
                </a:ext>
              </a:extLst>
            </p:cNvPr>
            <p:cNvSpPr/>
            <p:nvPr/>
          </p:nvSpPr>
          <p:spPr>
            <a:xfrm>
              <a:off x="609601" y="5443712"/>
              <a:ext cx="11079636" cy="127606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E92BAB6-8EEA-1D25-C73F-61D331DC803B}"/>
                </a:ext>
              </a:extLst>
            </p:cNvPr>
            <p:cNvSpPr txBox="1"/>
            <p:nvPr/>
          </p:nvSpPr>
          <p:spPr>
            <a:xfrm>
              <a:off x="735291" y="5572186"/>
              <a:ext cx="10953946" cy="1077218"/>
            </a:xfrm>
            <a:prstGeom prst="rect">
              <a:avLst/>
            </a:prstGeom>
            <a:noFill/>
          </p:spPr>
          <p:txBody>
            <a:bodyPr wrap="square" rtlCol="0">
              <a:spAutoFit/>
            </a:bodyPr>
            <a:lstStyle/>
            <a:p>
              <a:r>
                <a:rPr lang="en-US" sz="1600" b="1">
                  <a:solidFill>
                    <a:srgbClr val="001647"/>
                  </a:solidFill>
                  <a:latin typeface="Arial" panose="020B0604020202020204" pitchFamily="34" charset="0"/>
                  <a:cs typeface="Arial" panose="020B0604020202020204" pitchFamily="34" charset="0"/>
                </a:rPr>
                <a:t>Why is this important?</a:t>
              </a:r>
            </a:p>
            <a:p>
              <a:r>
                <a:rPr lang="en-US" sz="1600">
                  <a:solidFill>
                    <a:srgbClr val="001647"/>
                  </a:solidFill>
                  <a:latin typeface="Arial" panose="020B0604020202020204" pitchFamily="34" charset="0"/>
                  <a:cs typeface="Arial" panose="020B0604020202020204" pitchFamily="34" charset="0"/>
                </a:rPr>
                <a:t>Moving Controlled Substance/Alcohol violations to Unsafe Driving helps focus FMCSA’s investigative resources on carriers with higher crash rates. Splitting Vehicle Maintenance helps motor carriers and enforcement pinpoint unsafe driver behavior and sources of vehicle maintenance issues</a:t>
              </a:r>
            </a:p>
          </p:txBody>
        </p:sp>
      </p:grpSp>
      <p:pic>
        <p:nvPicPr>
          <p:cNvPr id="17" name="Picture 16">
            <a:extLst>
              <a:ext uri="{FF2B5EF4-FFF2-40B4-BE49-F238E27FC236}">
                <a16:creationId xmlns:a16="http://schemas.microsoft.com/office/drawing/2014/main" id="{7B92CC8E-15E6-452C-6ABD-EAD493E8DA70}"/>
              </a:ext>
            </a:extLst>
          </p:cNvPr>
          <p:cNvPicPr>
            <a:picLocks noChangeAspect="1"/>
          </p:cNvPicPr>
          <p:nvPr/>
        </p:nvPicPr>
        <p:blipFill>
          <a:blip r:embed="rId3"/>
          <a:stretch>
            <a:fillRect/>
          </a:stretch>
        </p:blipFill>
        <p:spPr>
          <a:xfrm>
            <a:off x="681871" y="2409491"/>
            <a:ext cx="3659539" cy="2543510"/>
          </a:xfrm>
          <a:prstGeom prst="rect">
            <a:avLst/>
          </a:prstGeom>
        </p:spPr>
      </p:pic>
    </p:spTree>
    <p:extLst>
      <p:ext uri="{BB962C8B-B14F-4D97-AF65-F5344CB8AC3E}">
        <p14:creationId xmlns:p14="http://schemas.microsoft.com/office/powerpoint/2010/main" val="1872418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14372b-c2c5-4b01-9cc3-5be53ba2c459">
      <Terms xmlns="http://schemas.microsoft.com/office/infopath/2007/PartnerControls"/>
    </lcf76f155ced4ddcb4097134ff3c332f>
    <TaxCatchAll xmlns="06e67e89-d465-4eb0-9b82-6b3e3cb7964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72C36606245D4EAC1D97FE84584287" ma:contentTypeVersion="12" ma:contentTypeDescription="Create a new document." ma:contentTypeScope="" ma:versionID="7ddfe6bca19ce5b9ca27c4667ddd4bb8">
  <xsd:schema xmlns:xsd="http://www.w3.org/2001/XMLSchema" xmlns:xs="http://www.w3.org/2001/XMLSchema" xmlns:p="http://schemas.microsoft.com/office/2006/metadata/properties" xmlns:ns2="4c14372b-c2c5-4b01-9cc3-5be53ba2c459" xmlns:ns3="06e67e89-d465-4eb0-9b82-6b3e3cb7964e" targetNamespace="http://schemas.microsoft.com/office/2006/metadata/properties" ma:root="true" ma:fieldsID="42ea62124ec3682468b5166d09274daf" ns2:_="" ns3:_="">
    <xsd:import namespace="4c14372b-c2c5-4b01-9cc3-5be53ba2c459"/>
    <xsd:import namespace="06e67e89-d465-4eb0-9b82-6b3e3cb796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14372b-c2c5-4b01-9cc3-5be53ba2c4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e67e89-d465-4eb0-9b82-6b3e3cb796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b651b87-5090-4cc1-be7f-2863af148d02}" ma:internalName="TaxCatchAll" ma:showField="CatchAllData" ma:web="06e67e89-d465-4eb0-9b82-6b3e3cb796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9F550A-2A33-4E9F-8FE2-DC5D7BF026EE}">
  <ds:schemaRefs>
    <ds:schemaRef ds:uri="06e67e89-d465-4eb0-9b82-6b3e3cb7964e"/>
    <ds:schemaRef ds:uri="4c14372b-c2c5-4b01-9cc3-5be53ba2c4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CEC3633-90EC-4DBA-BE6E-31BCF4D2DCDA}">
  <ds:schemaRefs>
    <ds:schemaRef ds:uri="http://schemas.microsoft.com/sharepoint/v3/contenttype/forms"/>
  </ds:schemaRefs>
</ds:datastoreItem>
</file>

<file path=customXml/itemProps3.xml><?xml version="1.0" encoding="utf-8"?>
<ds:datastoreItem xmlns:ds="http://schemas.openxmlformats.org/officeDocument/2006/customXml" ds:itemID="{053B116B-537D-4E54-835F-45F459B6E2CE}">
  <ds:schemaRefs>
    <ds:schemaRef ds:uri="06e67e89-d465-4eb0-9b82-6b3e3cb7964e"/>
    <ds:schemaRef ds:uri="4c14372b-c2c5-4b01-9cc3-5be53ba2c4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3140</Words>
  <Application>Microsoft Office PowerPoint</Application>
  <PresentationFormat>Widescreen</PresentationFormat>
  <Paragraphs>340</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Black</vt:lpstr>
      <vt:lpstr>Arial Nova</vt:lpstr>
      <vt:lpstr>Calibri</vt:lpstr>
      <vt:lpstr>Calibri Light</vt:lpstr>
      <vt:lpstr>Whitney Book</vt:lpstr>
      <vt:lpstr>Whitney Book</vt:lpstr>
      <vt:lpstr>Whitney-Medium</vt:lpstr>
      <vt:lpstr>Office Theme</vt:lpstr>
      <vt:lpstr>PowerPoint Presentation</vt:lpstr>
      <vt:lpstr>PowerPoint Presentation</vt:lpstr>
      <vt:lpstr>Still, more than 4,000 people die in large truck and bus crashes each year.  We can and must do more.</vt:lpstr>
      <vt:lpstr>PowerPoint Presentation</vt:lpstr>
      <vt:lpstr>PowerPoint Presentation</vt:lpstr>
      <vt:lpstr>PowerPoint Presentation</vt:lpstr>
      <vt:lpstr>WHAT ARE THE APPROVED CHANGES TO THE SMS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CAN I LEARN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Rosen, Elisabeth (Volpe)</dc:creator>
  <cp:lastModifiedBy>Yessen, David (FMCSA)</cp:lastModifiedBy>
  <cp:revision>2</cp:revision>
  <dcterms:created xsi:type="dcterms:W3CDTF">2022-05-11T18:13:13Z</dcterms:created>
  <dcterms:modified xsi:type="dcterms:W3CDTF">2024-12-12T13:24:54Z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0x0101003972C36606245D4EAC1D97FE84584287</vt:lpwstr>
  </property>
  <property fmtid="{D5CDD505-2E9C-101B-9397-08002B2CF9AE}" pid="3" name="Order">
    <vt:r8>91200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