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0"/>
  </p:notesMasterIdLst>
  <p:sldIdLst>
    <p:sldId id="256" r:id="rId2"/>
    <p:sldId id="275" r:id="rId3"/>
    <p:sldId id="276" r:id="rId4"/>
    <p:sldId id="257" r:id="rId5"/>
    <p:sldId id="258" r:id="rId6"/>
    <p:sldId id="259" r:id="rId7"/>
    <p:sldId id="261" r:id="rId8"/>
    <p:sldId id="262" r:id="rId9"/>
    <p:sldId id="263" r:id="rId10"/>
    <p:sldId id="264" r:id="rId11"/>
    <p:sldId id="266" r:id="rId12"/>
    <p:sldId id="267" r:id="rId13"/>
    <p:sldId id="273" r:id="rId14"/>
    <p:sldId id="277" r:id="rId15"/>
    <p:sldId id="278" r:id="rId16"/>
    <p:sldId id="280" r:id="rId17"/>
    <p:sldId id="281" r:id="rId18"/>
    <p:sldId id="283" r:id="rId19"/>
    <p:sldId id="285" r:id="rId20"/>
    <p:sldId id="286" r:id="rId21"/>
    <p:sldId id="288" r:id="rId22"/>
    <p:sldId id="289" r:id="rId23"/>
    <p:sldId id="290" r:id="rId24"/>
    <p:sldId id="274" r:id="rId25"/>
    <p:sldId id="291" r:id="rId26"/>
    <p:sldId id="292" r:id="rId27"/>
    <p:sldId id="294" r:id="rId28"/>
    <p:sldId id="29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1" autoAdjust="0"/>
    <p:restoredTop sz="94660"/>
  </p:normalViewPr>
  <p:slideViewPr>
    <p:cSldViewPr snapToGrid="0">
      <p:cViewPr varScale="1">
        <p:scale>
          <a:sx n="97" d="100"/>
          <a:sy n="97" d="100"/>
        </p:scale>
        <p:origin x="45" y="198"/>
      </p:cViewPr>
      <p:guideLst/>
    </p:cSldViewPr>
  </p:slideViewPr>
  <p:notesTextViewPr>
    <p:cViewPr>
      <p:scale>
        <a:sx n="1" d="1"/>
        <a:sy n="1" d="1"/>
      </p:scale>
      <p:origin x="0" y="0"/>
    </p:cViewPr>
  </p:notesTextViewPr>
  <p:notesViewPr>
    <p:cSldViewPr snapToGrid="0">
      <p:cViewPr varScale="1">
        <p:scale>
          <a:sx n="58" d="100"/>
          <a:sy n="58" d="100"/>
        </p:scale>
        <p:origin x="4533"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B6CB65-287D-4897-AE5B-AB11A0AE5A66}" type="datetimeFigureOut">
              <a:rPr lang="en-CA" smtClean="0"/>
              <a:t>2022-04-12</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D96AD5-4ADD-4FDD-A793-0498393C0024}" type="slidenum">
              <a:rPr lang="en-CA" smtClean="0"/>
              <a:t>‹#›</a:t>
            </a:fld>
            <a:endParaRPr lang="en-CA"/>
          </a:p>
        </p:txBody>
      </p:sp>
    </p:spTree>
    <p:extLst>
      <p:ext uri="{BB962C8B-B14F-4D97-AF65-F5344CB8AC3E}">
        <p14:creationId xmlns:p14="http://schemas.microsoft.com/office/powerpoint/2010/main" val="1149235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a:t>
            </a:fld>
            <a:endParaRPr lang="en-CA"/>
          </a:p>
        </p:txBody>
      </p:sp>
    </p:spTree>
    <p:extLst>
      <p:ext uri="{BB962C8B-B14F-4D97-AF65-F5344CB8AC3E}">
        <p14:creationId xmlns:p14="http://schemas.microsoft.com/office/powerpoint/2010/main" val="371429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10</a:t>
            </a:fld>
            <a:endParaRPr lang="en-CA"/>
          </a:p>
        </p:txBody>
      </p:sp>
    </p:spTree>
    <p:extLst>
      <p:ext uri="{BB962C8B-B14F-4D97-AF65-F5344CB8AC3E}">
        <p14:creationId xmlns:p14="http://schemas.microsoft.com/office/powerpoint/2010/main" val="4006365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11</a:t>
            </a:fld>
            <a:endParaRPr lang="en-CA"/>
          </a:p>
        </p:txBody>
      </p:sp>
    </p:spTree>
    <p:extLst>
      <p:ext uri="{BB962C8B-B14F-4D97-AF65-F5344CB8AC3E}">
        <p14:creationId xmlns:p14="http://schemas.microsoft.com/office/powerpoint/2010/main" val="1502477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12</a:t>
            </a:fld>
            <a:endParaRPr lang="en-CA"/>
          </a:p>
        </p:txBody>
      </p:sp>
    </p:spTree>
    <p:extLst>
      <p:ext uri="{BB962C8B-B14F-4D97-AF65-F5344CB8AC3E}">
        <p14:creationId xmlns:p14="http://schemas.microsoft.com/office/powerpoint/2010/main" val="2442929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13</a:t>
            </a:fld>
            <a:endParaRPr lang="en-CA"/>
          </a:p>
        </p:txBody>
      </p:sp>
    </p:spTree>
    <p:extLst>
      <p:ext uri="{BB962C8B-B14F-4D97-AF65-F5344CB8AC3E}">
        <p14:creationId xmlns:p14="http://schemas.microsoft.com/office/powerpoint/2010/main" val="4294267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14</a:t>
            </a:fld>
            <a:endParaRPr lang="en-CA"/>
          </a:p>
        </p:txBody>
      </p:sp>
    </p:spTree>
    <p:extLst>
      <p:ext uri="{BB962C8B-B14F-4D97-AF65-F5344CB8AC3E}">
        <p14:creationId xmlns:p14="http://schemas.microsoft.com/office/powerpoint/2010/main" val="24389229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15</a:t>
            </a:fld>
            <a:endParaRPr lang="en-CA"/>
          </a:p>
        </p:txBody>
      </p:sp>
    </p:spTree>
    <p:extLst>
      <p:ext uri="{BB962C8B-B14F-4D97-AF65-F5344CB8AC3E}">
        <p14:creationId xmlns:p14="http://schemas.microsoft.com/office/powerpoint/2010/main" val="1785168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16</a:t>
            </a:fld>
            <a:endParaRPr lang="en-CA"/>
          </a:p>
        </p:txBody>
      </p:sp>
    </p:spTree>
    <p:extLst>
      <p:ext uri="{BB962C8B-B14F-4D97-AF65-F5344CB8AC3E}">
        <p14:creationId xmlns:p14="http://schemas.microsoft.com/office/powerpoint/2010/main" val="2988750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17</a:t>
            </a:fld>
            <a:endParaRPr lang="en-CA"/>
          </a:p>
        </p:txBody>
      </p:sp>
    </p:spTree>
    <p:extLst>
      <p:ext uri="{BB962C8B-B14F-4D97-AF65-F5344CB8AC3E}">
        <p14:creationId xmlns:p14="http://schemas.microsoft.com/office/powerpoint/2010/main" val="1872735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18</a:t>
            </a:fld>
            <a:endParaRPr lang="en-CA"/>
          </a:p>
        </p:txBody>
      </p:sp>
    </p:spTree>
    <p:extLst>
      <p:ext uri="{BB962C8B-B14F-4D97-AF65-F5344CB8AC3E}">
        <p14:creationId xmlns:p14="http://schemas.microsoft.com/office/powerpoint/2010/main" val="12243806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19</a:t>
            </a:fld>
            <a:endParaRPr lang="en-CA"/>
          </a:p>
        </p:txBody>
      </p:sp>
    </p:spTree>
    <p:extLst>
      <p:ext uri="{BB962C8B-B14F-4D97-AF65-F5344CB8AC3E}">
        <p14:creationId xmlns:p14="http://schemas.microsoft.com/office/powerpoint/2010/main" val="3867940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a:t>
            </a:fld>
            <a:endParaRPr lang="en-CA"/>
          </a:p>
        </p:txBody>
      </p:sp>
    </p:spTree>
    <p:extLst>
      <p:ext uri="{BB962C8B-B14F-4D97-AF65-F5344CB8AC3E}">
        <p14:creationId xmlns:p14="http://schemas.microsoft.com/office/powerpoint/2010/main" val="6436006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20</a:t>
            </a:fld>
            <a:endParaRPr lang="en-CA"/>
          </a:p>
        </p:txBody>
      </p:sp>
    </p:spTree>
    <p:extLst>
      <p:ext uri="{BB962C8B-B14F-4D97-AF65-F5344CB8AC3E}">
        <p14:creationId xmlns:p14="http://schemas.microsoft.com/office/powerpoint/2010/main" val="1306707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21</a:t>
            </a:fld>
            <a:endParaRPr lang="en-CA"/>
          </a:p>
        </p:txBody>
      </p:sp>
    </p:spTree>
    <p:extLst>
      <p:ext uri="{BB962C8B-B14F-4D97-AF65-F5344CB8AC3E}">
        <p14:creationId xmlns:p14="http://schemas.microsoft.com/office/powerpoint/2010/main" val="12849759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22</a:t>
            </a:fld>
            <a:endParaRPr lang="en-CA"/>
          </a:p>
        </p:txBody>
      </p:sp>
    </p:spTree>
    <p:extLst>
      <p:ext uri="{BB962C8B-B14F-4D97-AF65-F5344CB8AC3E}">
        <p14:creationId xmlns:p14="http://schemas.microsoft.com/office/powerpoint/2010/main" val="22558499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23</a:t>
            </a:fld>
            <a:endParaRPr lang="en-CA"/>
          </a:p>
        </p:txBody>
      </p:sp>
    </p:spTree>
    <p:extLst>
      <p:ext uri="{BB962C8B-B14F-4D97-AF65-F5344CB8AC3E}">
        <p14:creationId xmlns:p14="http://schemas.microsoft.com/office/powerpoint/2010/main" val="21983835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24</a:t>
            </a:fld>
            <a:endParaRPr lang="en-CA"/>
          </a:p>
        </p:txBody>
      </p:sp>
    </p:spTree>
    <p:extLst>
      <p:ext uri="{BB962C8B-B14F-4D97-AF65-F5344CB8AC3E}">
        <p14:creationId xmlns:p14="http://schemas.microsoft.com/office/powerpoint/2010/main" val="10853507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25</a:t>
            </a:fld>
            <a:endParaRPr lang="en-CA"/>
          </a:p>
        </p:txBody>
      </p:sp>
    </p:spTree>
    <p:extLst>
      <p:ext uri="{BB962C8B-B14F-4D97-AF65-F5344CB8AC3E}">
        <p14:creationId xmlns:p14="http://schemas.microsoft.com/office/powerpoint/2010/main" val="2743947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26</a:t>
            </a:fld>
            <a:endParaRPr lang="en-CA"/>
          </a:p>
        </p:txBody>
      </p:sp>
    </p:spTree>
    <p:extLst>
      <p:ext uri="{BB962C8B-B14F-4D97-AF65-F5344CB8AC3E}">
        <p14:creationId xmlns:p14="http://schemas.microsoft.com/office/powerpoint/2010/main" val="38004892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27</a:t>
            </a:fld>
            <a:endParaRPr lang="en-CA"/>
          </a:p>
        </p:txBody>
      </p:sp>
    </p:spTree>
    <p:extLst>
      <p:ext uri="{BB962C8B-B14F-4D97-AF65-F5344CB8AC3E}">
        <p14:creationId xmlns:p14="http://schemas.microsoft.com/office/powerpoint/2010/main" val="30137336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28</a:t>
            </a:fld>
            <a:endParaRPr lang="en-CA"/>
          </a:p>
        </p:txBody>
      </p:sp>
    </p:spTree>
    <p:extLst>
      <p:ext uri="{BB962C8B-B14F-4D97-AF65-F5344CB8AC3E}">
        <p14:creationId xmlns:p14="http://schemas.microsoft.com/office/powerpoint/2010/main" val="2629113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3</a:t>
            </a:fld>
            <a:endParaRPr lang="en-CA"/>
          </a:p>
        </p:txBody>
      </p:sp>
    </p:spTree>
    <p:extLst>
      <p:ext uri="{BB962C8B-B14F-4D97-AF65-F5344CB8AC3E}">
        <p14:creationId xmlns:p14="http://schemas.microsoft.com/office/powerpoint/2010/main" val="626888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4</a:t>
            </a:fld>
            <a:endParaRPr lang="en-CA"/>
          </a:p>
        </p:txBody>
      </p:sp>
    </p:spTree>
    <p:extLst>
      <p:ext uri="{BB962C8B-B14F-4D97-AF65-F5344CB8AC3E}">
        <p14:creationId xmlns:p14="http://schemas.microsoft.com/office/powerpoint/2010/main" val="1123384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5</a:t>
            </a:fld>
            <a:endParaRPr lang="en-CA"/>
          </a:p>
        </p:txBody>
      </p:sp>
    </p:spTree>
    <p:extLst>
      <p:ext uri="{BB962C8B-B14F-4D97-AF65-F5344CB8AC3E}">
        <p14:creationId xmlns:p14="http://schemas.microsoft.com/office/powerpoint/2010/main" val="875079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6</a:t>
            </a:fld>
            <a:endParaRPr lang="en-CA"/>
          </a:p>
        </p:txBody>
      </p:sp>
    </p:spTree>
    <p:extLst>
      <p:ext uri="{BB962C8B-B14F-4D97-AF65-F5344CB8AC3E}">
        <p14:creationId xmlns:p14="http://schemas.microsoft.com/office/powerpoint/2010/main" val="894633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7</a:t>
            </a:fld>
            <a:endParaRPr lang="en-CA"/>
          </a:p>
        </p:txBody>
      </p:sp>
    </p:spTree>
    <p:extLst>
      <p:ext uri="{BB962C8B-B14F-4D97-AF65-F5344CB8AC3E}">
        <p14:creationId xmlns:p14="http://schemas.microsoft.com/office/powerpoint/2010/main" val="1276954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8</a:t>
            </a:fld>
            <a:endParaRPr lang="en-CA"/>
          </a:p>
        </p:txBody>
      </p:sp>
    </p:spTree>
    <p:extLst>
      <p:ext uri="{BB962C8B-B14F-4D97-AF65-F5344CB8AC3E}">
        <p14:creationId xmlns:p14="http://schemas.microsoft.com/office/powerpoint/2010/main" val="4179038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F8D96AD5-4ADD-4FDD-A793-0498393C0024}" type="slidenum">
              <a:rPr lang="en-CA" smtClean="0"/>
              <a:t>9</a:t>
            </a:fld>
            <a:endParaRPr lang="en-CA"/>
          </a:p>
        </p:txBody>
      </p:sp>
    </p:spTree>
    <p:extLst>
      <p:ext uri="{BB962C8B-B14F-4D97-AF65-F5344CB8AC3E}">
        <p14:creationId xmlns:p14="http://schemas.microsoft.com/office/powerpoint/2010/main" val="1772964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fld id="{95F2324F-CFBE-4553-8F07-BDE6B647B67D}" type="datetime1">
              <a:rPr lang="en-CA" smtClean="0"/>
              <a:t>2022-04-12</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522794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ECD14113-B7E3-4DCD-98F1-8ACF0DE55B76}"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1942897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58045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800" b="1" cap="none">
                <a:solidFill>
                  <a:schemeClr val="tx1"/>
                </a:solidFill>
                <a:latin typeface="Century"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320351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61B8D7F7-D3DA-4EF7-BCBE-7F408429FFA9}" type="datetime1">
              <a:rPr lang="en-CA" smtClean="0"/>
              <a:t>2022-04-12</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7"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2801135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60A62381-F9E6-4382-A7E4-48016E4FCFA2}" type="datetime1">
              <a:rPr lang="en-CA" smtClean="0"/>
              <a:t>2022-04-12</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9"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1074911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57B3F17E-D916-4360-ADE2-39D231466A4C}" type="datetime1">
              <a:rPr lang="en-CA" smtClean="0"/>
              <a:t>2022-04-12</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5"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3238110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16756384-069B-4C64-8DA0-791543347887}" type="datetime1">
              <a:rPr lang="en-CA" smtClean="0"/>
              <a:t>2022-04-12</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4"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4235131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ACBB38CD-F4CB-4F1A-892F-7628B9C926E0}" type="datetime1">
              <a:rPr lang="en-CA" smtClean="0"/>
              <a:t>2022-04-12</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B638CAAF-E6DF-4DDF-B6F4-E307B0A6B649}" type="slidenum">
              <a:rPr lang="en-CA" smtClean="0"/>
              <a:t>‹#›</a:t>
            </a:fld>
            <a:endParaRPr lang="en-CA"/>
          </a:p>
        </p:txBody>
      </p:sp>
    </p:spTree>
    <p:extLst>
      <p:ext uri="{BB962C8B-B14F-4D97-AF65-F5344CB8AC3E}">
        <p14:creationId xmlns:p14="http://schemas.microsoft.com/office/powerpoint/2010/main" val="1318436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2A60E1B5-5ABE-41A7-BF8B-9AF7B25C4B0C}" type="datetime1">
              <a:rPr lang="en-CA" smtClean="0"/>
              <a:t>2022-04-12</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a:t>
            </a:r>
            <a:r>
              <a:rPr lang="en-US" altLang="zh-CN"/>
              <a:t>@</a:t>
            </a:r>
            <a:r>
              <a:rPr lang="zh-CN" altLang="en-US"/>
              <a:t>邱嘉平，使用需经授权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B638CAAF-E6DF-4DDF-B6F4-E307B0A6B649}" type="slidenum">
              <a:rPr lang="en-CA" smtClean="0"/>
              <a:t>‹#›</a:t>
            </a:fld>
            <a:endParaRPr lang="en-CA"/>
          </a:p>
        </p:txBody>
      </p:sp>
    </p:spTree>
    <p:extLst>
      <p:ext uri="{BB962C8B-B14F-4D97-AF65-F5344CB8AC3E}">
        <p14:creationId xmlns:p14="http://schemas.microsoft.com/office/powerpoint/2010/main" val="2814639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362B2381-291B-4AB5-861F-FF6FC4CBBD93}"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782379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F870948C-DB53-4A16-82E2-9DD31B92CC60}" type="datetime1">
              <a:rPr lang="en-CA" smtClean="0"/>
              <a:t>2022-04-12</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a:t>
            </a:r>
            <a:r>
              <a:rPr lang="en-US" altLang="zh-CN"/>
              <a:t>@</a:t>
            </a:r>
            <a:r>
              <a:rPr lang="zh-CN" altLang="en-US"/>
              <a:t>邱嘉平，使用需经授权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B638CAAF-E6DF-4DDF-B6F4-E307B0A6B649}" type="slidenum">
              <a:rPr lang="en-CA" smtClean="0"/>
              <a:t>‹#›</a:t>
            </a:fld>
            <a:endParaRPr lang="en-CA"/>
          </a:p>
        </p:txBody>
      </p:sp>
    </p:spTree>
    <p:extLst>
      <p:ext uri="{BB962C8B-B14F-4D97-AF65-F5344CB8AC3E}">
        <p14:creationId xmlns:p14="http://schemas.microsoft.com/office/powerpoint/2010/main" val="40556242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wmf"/><Relationship Id="rId5" Type="http://schemas.openxmlformats.org/officeDocument/2006/relationships/oleObject" Target="../embeddings/oleObject1.bin"/><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27CC8D5-F434-4736-A350-A248D60EB88B}"/>
              </a:ext>
            </a:extLst>
          </p:cNvPr>
          <p:cNvSpPr>
            <a:spLocks noGrp="1"/>
          </p:cNvSpPr>
          <p:nvPr>
            <p:ph type="subTitle" idx="1"/>
          </p:nvPr>
        </p:nvSpPr>
        <p:spPr>
          <a:xfrm>
            <a:off x="1727200" y="3200400"/>
            <a:ext cx="8534400" cy="563526"/>
          </a:xfrm>
        </p:spPr>
        <p:txBody>
          <a:bodyPr/>
          <a:lstStyle/>
          <a:p>
            <a:r>
              <a:rPr lang="zh-CN" altLang="en-US" dirty="0"/>
              <a:t>邱嘉平</a:t>
            </a:r>
            <a:endParaRPr lang="en-CA" dirty="0"/>
          </a:p>
        </p:txBody>
      </p:sp>
      <p:sp>
        <p:nvSpPr>
          <p:cNvPr id="2" name="Title 1">
            <a:extLst>
              <a:ext uri="{FF2B5EF4-FFF2-40B4-BE49-F238E27FC236}">
                <a16:creationId xmlns:a16="http://schemas.microsoft.com/office/drawing/2014/main" id="{6B743DC2-C386-4A1E-922D-510B05A89352}"/>
              </a:ext>
            </a:extLst>
          </p:cNvPr>
          <p:cNvSpPr>
            <a:spLocks noGrp="1"/>
          </p:cNvSpPr>
          <p:nvPr>
            <p:ph type="ctrTitle"/>
          </p:nvPr>
        </p:nvSpPr>
        <p:spPr/>
        <p:txBody>
          <a:bodyPr/>
          <a:lstStyle/>
          <a:p>
            <a:r>
              <a:rPr lang="zh-CN" altLang="en-US" sz="3600" b="1" dirty="0">
                <a:effectLst/>
                <a:latin typeface="DengXian" panose="02010600030101010101" pitchFamily="2" charset="-122"/>
                <a:ea typeface="DengXian" panose="02010600030101010101" pitchFamily="2" charset="-122"/>
                <a:cs typeface="Times New Roman" panose="02020603050405020304" pitchFamily="18" charset="0"/>
              </a:rPr>
              <a:t>第</a:t>
            </a:r>
            <a:r>
              <a:rPr lang="en-US" altLang="zh-CN" sz="3600" b="1" dirty="0">
                <a:effectLst/>
                <a:latin typeface="DengXian" panose="02010600030101010101" pitchFamily="2" charset="-122"/>
                <a:ea typeface="DengXian" panose="02010600030101010101" pitchFamily="2" charset="-122"/>
                <a:cs typeface="Times New Roman" panose="02020603050405020304" pitchFamily="18" charset="0"/>
              </a:rPr>
              <a:t>7</a:t>
            </a:r>
            <a:r>
              <a:rPr lang="zh-CN" altLang="en-US" sz="3600" b="1" dirty="0">
                <a:effectLst/>
                <a:latin typeface="DengXian" panose="02010600030101010101" pitchFamily="2" charset="-122"/>
                <a:ea typeface="DengXian" panose="02010600030101010101" pitchFamily="2" charset="-122"/>
                <a:cs typeface="Times New Roman" panose="02020603050405020304" pitchFamily="18" charset="0"/>
              </a:rPr>
              <a:t>章</a:t>
            </a:r>
            <a:r>
              <a:rPr lang="en-CA" altLang="zh-CN" sz="3600" b="1" dirty="0">
                <a:effectLst/>
                <a:latin typeface="DengXian" panose="02010600030101010101" pitchFamily="2" charset="-122"/>
                <a:ea typeface="DengXian" panose="02010600030101010101" pitchFamily="2" charset="-122"/>
                <a:cs typeface="Times New Roman" panose="02020603050405020304" pitchFamily="18" charset="0"/>
              </a:rPr>
              <a:t>: </a:t>
            </a:r>
            <a:r>
              <a:rPr lang="zh-CN" sz="3600" b="1" dirty="0">
                <a:effectLst/>
                <a:latin typeface="DengXian" panose="02010600030101010101" pitchFamily="2" charset="-122"/>
                <a:ea typeface="DengXian" panose="02010600030101010101" pitchFamily="2" charset="-122"/>
                <a:cs typeface="Times New Roman" panose="02020603050405020304" pitchFamily="18" charset="0"/>
              </a:rPr>
              <a:t>匹配和回归方法比较</a:t>
            </a:r>
            <a:endParaRPr lang="en-CA" sz="3600" dirty="0"/>
          </a:p>
        </p:txBody>
      </p:sp>
      <p:pic>
        <p:nvPicPr>
          <p:cNvPr id="5" name="Picture 4" descr="A screenshot of a cell phone&#10;&#10;Description automatically generated">
            <a:extLst>
              <a:ext uri="{FF2B5EF4-FFF2-40B4-BE49-F238E27FC236}">
                <a16:creationId xmlns:a16="http://schemas.microsoft.com/office/drawing/2014/main" id="{79C01700-B01D-4F21-B7DF-2C368AD5D4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335" y="3143693"/>
            <a:ext cx="4796018" cy="3657600"/>
          </a:xfrm>
          <a:prstGeom prst="rect">
            <a:avLst/>
          </a:prstGeom>
        </p:spPr>
      </p:pic>
      <p:sp>
        <p:nvSpPr>
          <p:cNvPr id="6" name="Footer Placeholder 5">
            <a:extLst>
              <a:ext uri="{FF2B5EF4-FFF2-40B4-BE49-F238E27FC236}">
                <a16:creationId xmlns:a16="http://schemas.microsoft.com/office/drawing/2014/main" id="{C5DAA35B-533F-4240-8780-00F4230E3B07}"/>
              </a:ext>
            </a:extLst>
          </p:cNvPr>
          <p:cNvSpPr>
            <a:spLocks noGrp="1"/>
          </p:cNvSpPr>
          <p:nvPr>
            <p:ph type="ftr" sz="quarter" idx="11"/>
          </p:nvPr>
        </p:nvSpPr>
        <p:spPr>
          <a:xfrm>
            <a:off x="7442791" y="6193465"/>
            <a:ext cx="4418418" cy="457200"/>
          </a:xfrm>
        </p:spPr>
        <p:txBody>
          <a:bodyPr/>
          <a:lstStyle/>
          <a:p>
            <a:r>
              <a:rPr lang="zh-CN" altLang="en-US"/>
              <a:t>版权</a:t>
            </a:r>
            <a:r>
              <a:rPr lang="en-US" altLang="zh-CN"/>
              <a:t>@</a:t>
            </a:r>
            <a:r>
              <a:rPr lang="zh-CN" altLang="en-US"/>
              <a:t>邱嘉平，使用需经授权</a:t>
            </a:r>
            <a:endParaRPr lang="en-CA" dirty="0"/>
          </a:p>
        </p:txBody>
      </p:sp>
    </p:spTree>
    <p:extLst>
      <p:ext uri="{BB962C8B-B14F-4D97-AF65-F5344CB8AC3E}">
        <p14:creationId xmlns:p14="http://schemas.microsoft.com/office/powerpoint/2010/main" val="249443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AB0F8-85D9-4721-9D77-E925C10EA3A2}"/>
              </a:ext>
            </a:extLst>
          </p:cNvPr>
          <p:cNvSpPr>
            <a:spLocks noGrp="1"/>
          </p:cNvSpPr>
          <p:nvPr>
            <p:ph type="title"/>
          </p:nvPr>
        </p:nvSpPr>
        <p:spPr/>
        <p:txBody>
          <a:bodyPr/>
          <a:lstStyle/>
          <a:p>
            <a:r>
              <a:rPr lang="zh-CN" altLang="en-US" dirty="0"/>
              <a:t>回归方法：完全饱和模型 （无常数项）</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CC9D449-5030-467F-B4CF-65BBF6416987}"/>
                  </a:ext>
                </a:extLst>
              </p:cNvPr>
              <p:cNvSpPr>
                <a:spLocks noGrp="1"/>
              </p:cNvSpPr>
              <p:nvPr>
                <p:ph type="body" idx="1"/>
              </p:nvPr>
            </p:nvSpPr>
            <p:spPr/>
            <p:txBody>
              <a:bodyPr/>
              <a:lstStyle/>
              <a:p>
                <a:pPr>
                  <a:lnSpc>
                    <a:spcPct val="150000"/>
                  </a:lnSpc>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完全饱和回归模型设置如下</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540385" algn="ctr">
                  <a:lnSpc>
                    <a:spcPct val="150000"/>
                  </a:lnSpc>
                  <a:spcAft>
                    <a:spcPts val="0"/>
                  </a:spcAft>
                  <a:tabLst>
                    <a:tab pos="5581015" algn="l"/>
                  </a:tabLst>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en-US" sz="18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饱和回归模型对应的条件期望函数为：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7CC9D449-5030-467F-B4CF-65BBF6416987}"/>
                  </a:ext>
                </a:extLst>
              </p:cNvPr>
              <p:cNvSpPr>
                <a:spLocks noGrp="1" noRot="1" noChangeAspect="1" noMove="1" noResize="1" noEditPoints="1" noAdjustHandles="1" noChangeArrowheads="1" noChangeShapeType="1" noTextEdit="1"/>
              </p:cNvSpPr>
              <p:nvPr>
                <p:ph type="body" idx="1"/>
              </p:nvPr>
            </p:nvSpPr>
            <p:spPr>
              <a:blipFill>
                <a:blip r:embed="rId3"/>
                <a:stretch>
                  <a:fillRect l="-44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127804F3-82A5-4C85-B983-4EF74ABA96C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375082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A2908-03F0-404F-9C35-464EFB9191F6}"/>
              </a:ext>
            </a:extLst>
          </p:cNvPr>
          <p:cNvSpPr>
            <a:spLocks noGrp="1"/>
          </p:cNvSpPr>
          <p:nvPr>
            <p:ph type="title"/>
          </p:nvPr>
        </p:nvSpPr>
        <p:spPr/>
        <p:txBody>
          <a:bodyPr/>
          <a:lstStyle/>
          <a:p>
            <a:r>
              <a:rPr lang="zh-CN" altLang="en-US" dirty="0"/>
              <a:t>回归方法：完全饱和模型 （无常数项）</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B11EDA88-F7A5-416F-A7CA-666B645EF1A6}"/>
                  </a:ext>
                </a:extLst>
              </p:cNvPr>
              <p:cNvSpPr>
                <a:spLocks noGrp="1"/>
              </p:cNvSpPr>
              <p:nvPr>
                <p:ph type="body" idx="1"/>
              </p:nvPr>
            </p:nvSpPr>
            <p:spPr/>
            <p:txBody>
              <a:bodyPr/>
              <a:lstStyle/>
              <a:p>
                <a:pPr algn="just">
                  <a:lnSpc>
                    <a:spcPct val="150000"/>
                  </a:lnSpc>
                  <a:spcAft>
                    <a:spcPts val="0"/>
                  </a:spcAf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我们看到饱和模型的系数对应了不同年龄处置组和控制组观测结果的均值，通过系数值，我们可求得</a:t>
                </a:r>
                <a14:m>
                  <m:oMath xmlns:m="http://schemas.openxmlformats.org/officeDocument/2006/math">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AGE</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AGE</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kern="100">
                            <a:effectLst/>
                            <a:latin typeface="Cambria Math" panose="02040503050406030204" pitchFamily="18" charset="0"/>
                            <a:ea typeface="DengXian" panose="02010600030101010101" pitchFamily="2" charset="-122"/>
                            <a:cs typeface="Times New Roman" panose="02020603050405020304" pitchFamily="18" charset="0"/>
                          </a:rPr>
                          <m:t>=40</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如下：</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endParaRPr lang="en-US"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endParaRPr lang="en-US"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zh-CN"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m:t>
                          </m:r>
                        </m:sub>
                      </m:sSub>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m:t>
                          </m:r>
                        </m:sub>
                      </m:sSub>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B11EDA88-F7A5-416F-A7CA-666B645EF1A6}"/>
                  </a:ext>
                </a:extLst>
              </p:cNvPr>
              <p:cNvSpPr>
                <a:spLocks noGrp="1" noRot="1" noChangeAspect="1" noMove="1" noResize="1" noEditPoints="1" noAdjustHandles="1" noChangeArrowheads="1" noChangeShapeType="1" noTextEdit="1"/>
              </p:cNvSpPr>
              <p:nvPr>
                <p:ph type="body" idx="1"/>
              </p:nvPr>
            </p:nvSpPr>
            <p:spPr>
              <a:blipFill>
                <a:blip r:embed="rId3"/>
                <a:stretch>
                  <a:fillRect l="-561"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EE72177-D2AD-425F-B5A3-9EC423CFB03D}"/>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333508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20902-6E91-4396-A623-FEBDCF7A4568}"/>
              </a:ext>
            </a:extLst>
          </p:cNvPr>
          <p:cNvSpPr>
            <a:spLocks noGrp="1"/>
          </p:cNvSpPr>
          <p:nvPr>
            <p:ph type="title"/>
          </p:nvPr>
        </p:nvSpPr>
        <p:spPr/>
        <p:txBody>
          <a:bodyPr/>
          <a:lstStyle/>
          <a:p>
            <a:r>
              <a:rPr lang="zh-CN" altLang="en-US" dirty="0"/>
              <a:t>回归方法：完全饱和模型 （无常数项）</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72C3558-B36A-4CA0-9996-F2E063D603F5}"/>
                  </a:ext>
                </a:extLst>
              </p:cNvPr>
              <p:cNvSpPr>
                <a:spLocks noGrp="1"/>
              </p:cNvSpPr>
              <p:nvPr>
                <p:ph type="body" idx="1"/>
              </p:nvPr>
            </p:nvSpPr>
            <p:spPr>
              <a:xfrm>
                <a:off x="508000" y="4390467"/>
                <a:ext cx="10871200" cy="1897394"/>
              </a:xfrm>
            </p:spPr>
            <p:txBody>
              <a:bodyPr/>
              <a:lstStyle/>
              <a:p>
                <a:pPr marL="285750" indent="-285750" algn="just">
                  <a:spcBef>
                    <a:spcPts val="0"/>
                  </a:spcBef>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根据前面讨论的回归系数含义，</a:t>
                </a:r>
                <a14:m>
                  <m:oMath xmlns:m="http://schemas.openxmlformats.org/officeDocument/2006/math">
                    <m:r>
                      <m:rPr>
                        <m:sty m:val="p"/>
                      </m:rPr>
                      <a:rPr lang="en-US" sz="1800" kern="100">
                        <a:effectLst/>
                        <a:latin typeface="Cambria Math" panose="02040503050406030204" pitchFamily="18" charset="0"/>
                        <a:ea typeface="DengXian" panose="02010600030101010101" pitchFamily="2" charset="-122"/>
                        <a:cs typeface="Times New Roman" panose="02020603050405020304" pitchFamily="18" charset="0"/>
                      </a:rPr>
                      <m:t>ATE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r>
                      <m:rPr>
                        <m:sty m:val="p"/>
                      </m:rPr>
                      <a:rPr lang="en-US" sz="1800" kern="100">
                        <a:effectLst/>
                        <a:latin typeface="Cambria Math" panose="02040503050406030204" pitchFamily="18" charset="0"/>
                        <a:ea typeface="DengXian" panose="02010600030101010101" pitchFamily="2" charset="-122"/>
                        <a:cs typeface="Times New Roman" panose="02020603050405020304" pitchFamily="18" charset="0"/>
                      </a:rPr>
                      <m:t>ATE</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的样本回归估计值为：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pPr>
                <a14:m>
                  <m:oMathPara xmlns:m="http://schemas.openxmlformats.org/officeDocument/2006/math">
                    <m:oMathParaPr>
                      <m:jc m:val="centerGroup"/>
                    </m:oMathParaPr>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=7.5−9=</m:t>
                      </m:r>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1.5</m:t>
                      </m:r>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pPr>
                <a14:m>
                  <m:oMathPara xmlns:m="http://schemas.openxmlformats.org/officeDocument/2006/math">
                    <m:oMathParaPr>
                      <m:jc m:val="centerGroup"/>
                    </m:oMathParaPr>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ub>
                      </m:sSub>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=8.5−5.5=3</m:t>
                      </m:r>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spcBef>
                    <a:spcPts val="0"/>
                  </a:spcBef>
                  <a:spcAft>
                    <a:spcPts val="0"/>
                  </a:spcAft>
                  <a:buFont typeface="Arial" panose="020B0604020202020204" pitchFamily="34" charset="0"/>
                  <a:buChar char="•"/>
                </a:pP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的估计值为：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pPr>
                <a14:m>
                  <m:oMathPara xmlns:m="http://schemas.openxmlformats.org/officeDocument/2006/math">
                    <m:oMathParaPr>
                      <m:jc m:val="centerGroup"/>
                    </m:oMathParaPr>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r>
                        <m:rPr>
                          <m:aln/>
                        </m:r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m:oMath xmlns:m="http://schemas.openxmlformats.org/officeDocument/2006/math">
                      <m:r>
                        <m:rPr>
                          <m:aln/>
                        </m:r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m:t>
                          </m:r>
                        </m:num>
                        <m:den>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−1.5</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6</m:t>
                          </m:r>
                        </m:num>
                        <m:den>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m:t>
                      </m:r>
                    </m:oMath>
                    <m:oMath xmlns:m="http://schemas.openxmlformats.org/officeDocument/2006/math">
                      <m:r>
                        <m:rPr>
                          <m:aln/>
                        </m:r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1.2</m:t>
                      </m:r>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72C3558-B36A-4CA0-9996-F2E063D603F5}"/>
                  </a:ext>
                </a:extLst>
              </p:cNvPr>
              <p:cNvSpPr>
                <a:spLocks noGrp="1" noRot="1" noChangeAspect="1" noMove="1" noResize="1" noEditPoints="1" noAdjustHandles="1" noChangeArrowheads="1" noChangeShapeType="1" noTextEdit="1"/>
              </p:cNvSpPr>
              <p:nvPr>
                <p:ph type="body" idx="1"/>
              </p:nvPr>
            </p:nvSpPr>
            <p:spPr>
              <a:xfrm>
                <a:off x="508000" y="4390467"/>
                <a:ext cx="10871200" cy="1897394"/>
              </a:xfrm>
              <a:blipFill>
                <a:blip r:embed="rId3"/>
                <a:stretch>
                  <a:fillRect l="-168" t="-1608" b="-19614"/>
                </a:stretch>
              </a:blipFill>
            </p:spPr>
            <p:txBody>
              <a:bodyPr/>
              <a:lstStyle/>
              <a:p>
                <a:r>
                  <a:rPr lang="en-CA">
                    <a:noFill/>
                  </a:rPr>
                  <a:t> </a:t>
                </a:r>
              </a:p>
            </p:txBody>
          </p:sp>
        </mc:Fallback>
      </mc:AlternateContent>
      <p:pic>
        <p:nvPicPr>
          <p:cNvPr id="5" name="Picture 4">
            <a:extLst>
              <a:ext uri="{FF2B5EF4-FFF2-40B4-BE49-F238E27FC236}">
                <a16:creationId xmlns:a16="http://schemas.microsoft.com/office/drawing/2014/main" id="{E96DE4E1-CBD1-45A9-ABD4-19FE4983C142}"/>
              </a:ext>
            </a:extLst>
          </p:cNvPr>
          <p:cNvPicPr>
            <a:picLocks noChangeAspect="1"/>
          </p:cNvPicPr>
          <p:nvPr/>
        </p:nvPicPr>
        <p:blipFill>
          <a:blip r:embed="rId4"/>
          <a:stretch>
            <a:fillRect/>
          </a:stretch>
        </p:blipFill>
        <p:spPr>
          <a:xfrm>
            <a:off x="631524" y="1173906"/>
            <a:ext cx="8697203" cy="3074821"/>
          </a:xfrm>
          <a:prstGeom prst="rect">
            <a:avLst/>
          </a:prstGeom>
        </p:spPr>
      </p:pic>
      <p:sp>
        <p:nvSpPr>
          <p:cNvPr id="4" name="Footer Placeholder 3">
            <a:extLst>
              <a:ext uri="{FF2B5EF4-FFF2-40B4-BE49-F238E27FC236}">
                <a16:creationId xmlns:a16="http://schemas.microsoft.com/office/drawing/2014/main" id="{FBF321C3-B48D-4A21-81D9-0AEE608B9E8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181154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C9908-8CD0-482C-8D8C-430C8C6A4327}"/>
              </a:ext>
            </a:extLst>
          </p:cNvPr>
          <p:cNvSpPr>
            <a:spLocks noGrp="1"/>
          </p:cNvSpPr>
          <p:nvPr>
            <p:ph type="title"/>
          </p:nvPr>
        </p:nvSpPr>
        <p:spPr/>
        <p:txBody>
          <a:bodyPr/>
          <a:lstStyle/>
          <a:p>
            <a:r>
              <a:rPr lang="zh-CN" sz="2800" kern="100" dirty="0">
                <a:effectLst/>
                <a:latin typeface="Calibri" panose="020F0502020204030204" pitchFamily="34" charset="0"/>
                <a:ea typeface="DengXian" panose="02010600030101010101" pitchFamily="2" charset="-122"/>
                <a:cs typeface="Times New Roman" panose="02020603050405020304" pitchFamily="18" charset="0"/>
              </a:rPr>
              <a:t>完全饱和回归模型和精确匹配</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7997DD2-39A4-4430-9C9D-E2BF69470D73}"/>
                  </a:ext>
                </a:extLst>
              </p:cNvPr>
              <p:cNvSpPr>
                <a:spLocks noGrp="1"/>
              </p:cNvSpPr>
              <p:nvPr>
                <p:ph type="body" idx="1"/>
              </p:nvPr>
            </p:nvSpPr>
            <p:spPr/>
            <p:txBody>
              <a:bodyPr/>
              <a:lstStyle/>
              <a:p>
                <a:pPr marL="342900" indent="-342900">
                  <a:buFont typeface="Arial" panose="020B0604020202020204" pitchFamily="34" charset="0"/>
                  <a:buChar char="•"/>
                </a:pPr>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通过本节的例子我们看到，完全饱和回归模型和精确匹配得到的结果是一致的。</a:t>
                </a:r>
                <a:endParaRPr lang="en-CA" altLang="zh-CN" sz="2400"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altLang="zh-CN" sz="2400"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它们都是先计算不同年龄处置组和控制组的平均观测结果，进而计算不同年龄组的平均处置效应</a:t>
                </a:r>
                <a14:m>
                  <m:oMath xmlns:m="http://schemas.openxmlformats.org/officeDocument/2006/math">
                    <m:acc>
                      <m:accPr>
                        <m:chr m:val="̂"/>
                        <m:ctrlPr>
                          <a:rPr lang="en-CA" sz="24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4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𝑎𝑔𝑒</m:t>
                    </m:r>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，最后根据</a:t>
                </a:r>
                <a14:m>
                  <m:oMath xmlns:m="http://schemas.openxmlformats.org/officeDocument/2006/math">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𝐴𝑇𝐸</m:t>
                    </m:r>
                  </m:oMath>
                </a14:m>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的定义按不同年龄组人数比率</a:t>
                </a:r>
                <a14:m>
                  <m:oMath xmlns:m="http://schemas.openxmlformats.org/officeDocument/2006/math">
                    <m:r>
                      <m:rPr>
                        <m:sty m:val="p"/>
                      </m:rPr>
                      <a:rPr lang="en-US" sz="2400" kern="100">
                        <a:effectLst/>
                        <a:latin typeface="Cambria Math" panose="02040503050406030204" pitchFamily="18" charset="0"/>
                        <a:ea typeface="DengXian" panose="02010600030101010101" pitchFamily="2" charset="-122"/>
                        <a:cs typeface="Times New Roman" panose="02020603050405020304" pitchFamily="18" charset="0"/>
                      </a:rPr>
                      <m:t>P</m:t>
                    </m:r>
                    <m:d>
                      <m:dPr>
                        <m:ctrlPr>
                          <a:rPr lang="en-CA" sz="24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4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oMath>
                </a14:m>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为权重计算</a:t>
                </a:r>
                <a14:m>
                  <m:oMath xmlns:m="http://schemas.openxmlformats.org/officeDocument/2006/math">
                    <m:acc>
                      <m:accPr>
                        <m:chr m:val="̂"/>
                        <m:ctrlPr>
                          <a:rPr lang="en-CA" sz="24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24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oMath>
                </a14:m>
                <a:r>
                  <a:rPr lang="zh-CN" sz="24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4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17997DD2-39A4-4430-9C9D-E2BF69470D73}"/>
                  </a:ext>
                </a:extLst>
              </p:cNvPr>
              <p:cNvSpPr>
                <a:spLocks noGrp="1" noRot="1" noChangeAspect="1" noMove="1" noResize="1" noEditPoints="1" noAdjustHandles="1" noChangeArrowheads="1" noChangeShapeType="1" noTextEdit="1"/>
              </p:cNvSpPr>
              <p:nvPr>
                <p:ph type="body" idx="1"/>
              </p:nvPr>
            </p:nvSpPr>
            <p:spPr>
              <a:blipFill>
                <a:blip r:embed="rId3"/>
                <a:stretch>
                  <a:fillRect l="-504" t="-818" r="-33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05B7632-6DAE-44CC-AB7F-E93E4400C015}"/>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619004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92C739F6-9C4F-40A2-ACBD-F13235B1E79A}"/>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2CD778DA-0592-4886-AD53-D580F22EA10E}"/>
              </a:ext>
            </a:extLst>
          </p:cNvPr>
          <p:cNvSpPr>
            <a:spLocks noGrp="1"/>
          </p:cNvSpPr>
          <p:nvPr>
            <p:ph type="ctrTitle"/>
          </p:nvPr>
        </p:nvSpPr>
        <p:spPr/>
        <p:txBody>
          <a:bodyPr/>
          <a:lstStyle/>
          <a:p>
            <a:r>
              <a:rPr lang="zh-CN" sz="4000" kern="2200" cap="small" dirty="0">
                <a:effectLst/>
                <a:latin typeface="DengXian" panose="02010600030101010101" pitchFamily="2" charset="-122"/>
                <a:ea typeface="DengXian" panose="02010600030101010101" pitchFamily="2" charset="-122"/>
              </a:rPr>
              <a:t>匹配和回归方法的差异</a:t>
            </a:r>
            <a:endParaRPr lang="en-CA" dirty="0"/>
          </a:p>
        </p:txBody>
      </p:sp>
      <p:sp>
        <p:nvSpPr>
          <p:cNvPr id="4" name="Footer Placeholder 3">
            <a:extLst>
              <a:ext uri="{FF2B5EF4-FFF2-40B4-BE49-F238E27FC236}">
                <a16:creationId xmlns:a16="http://schemas.microsoft.com/office/drawing/2014/main" id="{4EA0322E-A8CA-40C6-9603-C6FD8ED192FB}"/>
              </a:ext>
            </a:extLst>
          </p:cNvPr>
          <p:cNvSpPr>
            <a:spLocks noGrp="1"/>
          </p:cNvSpPr>
          <p:nvPr>
            <p:ph type="ftr" sz="quarter" idx="11"/>
          </p:nvPr>
        </p:nvSpPr>
        <p:spPr>
          <a:xfrm>
            <a:off x="6691423" y="6264349"/>
            <a:ext cx="5283200" cy="457200"/>
          </a:xfrm>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4539422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BA1E7-1FB2-483D-B405-5D8785BD69CC}"/>
              </a:ext>
            </a:extLst>
          </p:cNvPr>
          <p:cNvSpPr>
            <a:spLocks noGrp="1"/>
          </p:cNvSpPr>
          <p:nvPr>
            <p:ph type="title"/>
          </p:nvPr>
        </p:nvSpPr>
        <p:spPr/>
        <p:txBody>
          <a:bodyPr/>
          <a:lstStyle/>
          <a:p>
            <a:r>
              <a:rPr lang="zh-CN" sz="1800" dirty="0">
                <a:effectLst/>
                <a:latin typeface="Calibri" panose="020F0502020204030204" pitchFamily="34" charset="0"/>
                <a:ea typeface="DengXian" panose="02010600030101010101" pitchFamily="2" charset="-122"/>
                <a:cs typeface="Times New Roman" panose="02020603050405020304" pitchFamily="18" charset="0"/>
              </a:rPr>
              <a:t>差异</a:t>
            </a:r>
            <a:r>
              <a:rPr lang="en-CA" sz="1800" dirty="0">
                <a:effectLst/>
                <a:latin typeface="Calibri" panose="020F0502020204030204" pitchFamily="34" charset="0"/>
                <a:ea typeface="DengXian" panose="02010600030101010101" pitchFamily="2" charset="-122"/>
                <a:cs typeface="Times New Roman" panose="02020603050405020304" pitchFamily="18" charset="0"/>
              </a:rPr>
              <a:t>1</a:t>
            </a:r>
            <a:r>
              <a:rPr lang="zh-CN" sz="1800" dirty="0">
                <a:effectLst/>
                <a:latin typeface="Calibri" panose="020F0502020204030204" pitchFamily="34" charset="0"/>
                <a:ea typeface="DengXian" panose="02010600030101010101" pitchFamily="2" charset="-122"/>
                <a:cs typeface="Times New Roman" panose="02020603050405020304" pitchFamily="18" charset="0"/>
              </a:rPr>
              <a:t>：</a:t>
            </a:r>
            <a:r>
              <a:rPr lang="en-CA" sz="1800" dirty="0">
                <a:effectLst/>
                <a:latin typeface="Calibri" panose="020F0502020204030204" pitchFamily="34" charset="0"/>
                <a:ea typeface="DengXian" panose="02010600030101010101" pitchFamily="2" charset="-122"/>
                <a:cs typeface="Times New Roman" panose="02020603050405020304" pitchFamily="18" charset="0"/>
              </a:rPr>
              <a:t>ATE</a:t>
            </a:r>
            <a:r>
              <a:rPr lang="zh-CN" sz="1800" dirty="0">
                <a:effectLst/>
                <a:latin typeface="Calibri" panose="020F0502020204030204" pitchFamily="34" charset="0"/>
                <a:ea typeface="DengXian" panose="02010600030101010101" pitchFamily="2" charset="-122"/>
                <a:cs typeface="Times New Roman" panose="02020603050405020304" pitchFamily="18" charset="0"/>
              </a:rPr>
              <a:t>估计权重的差异</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185367BD-7B45-4658-A4CA-E5C7D74BDB27}"/>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在精确匹配模型或完全饱和回归模型中，</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是每个</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加权平均，其权重为处置组中不同年龄个体的比率，即：</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tabLst>
                    <a:tab pos="5581015" algn="l"/>
                  </a:tabLst>
                </a:pP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r>
                      <m:rPr>
                        <m:aln/>
                      </m:r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a14:m>
                <a:r>
                  <a:rPr lang="en-CA" sz="18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而在以下控制变量饱和回归模型中</a:t>
                </a:r>
                <a:r>
                  <a:rPr lang="zh-CN" sz="1800" b="1"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266700"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𝜙</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通过回归方法计算得到的</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m:rPr>
                            <m:sty m:val="p"/>
                          </m:rPr>
                          <a:rPr lang="en-US" sz="1800" kern="100">
                            <a:effectLst/>
                            <a:latin typeface="Cambria Math" panose="02040503050406030204" pitchFamily="18" charset="0"/>
                            <a:ea typeface="DengXian" panose="02010600030101010101" pitchFamily="2" charset="-122"/>
                            <a:cs typeface="Times New Roman" panose="02020603050405020304" pitchFamily="18" charset="0"/>
                          </a:rPr>
                          <m:t>β</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也是个</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的加权平均，只是权重有所不同，具体形式如下：</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acc>
                        <m:accPr>
                          <m:chr m:val="̂"/>
                          <m:ctrlPr>
                            <a:rPr lang="en-CA" sz="2000" i="1" kern="100" smtClean="0">
                              <a:effectLst/>
                              <a:latin typeface="Cambria Math" panose="020405030504060302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acc>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i="1" kern="100">
                              <a:effectLst/>
                              <a:latin typeface="Cambria Math" panose="020405030504060302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𝑤</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i="1" kern="100">
                              <a:effectLst/>
                              <a:latin typeface="Cambria Math" panose="020405030504060302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kern="100">
                              <a:effectLst/>
                              <a:latin typeface="Cambria Math" panose="02040503050406030204" pitchFamily="18" charset="0"/>
                            </a:rPr>
                          </m:ctrlPr>
                        </m:fPr>
                        <m:num>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num>
                        <m:den>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den>
                      </m:f>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i="1" kern="100">
                              <a:effectLst/>
                              <a:latin typeface="Cambria Math" panose="020405030504060302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kern="100">
                              <a:effectLst/>
                              <a:latin typeface="Cambria Math" panose="02040503050406030204" pitchFamily="18" charset="0"/>
                            </a:rPr>
                          </m:ctrlPr>
                        </m:fPr>
                        <m:num>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num>
                        <m:den>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den>
                      </m:f>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acc>
                        <m:accPr>
                          <m:chr m:val="̂"/>
                          <m:ctrlPr>
                            <a:rPr lang="en-CA" sz="2000" i="1" kern="100">
                              <a:effectLst/>
                              <a:latin typeface="Cambria Math" panose="020405030504060302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e>
                      </m:acc>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m:oMathPara>
                </a14:m>
                <a:endParaRPr lang="en-CA" sz="2000" dirty="0"/>
              </a:p>
            </p:txBody>
          </p:sp>
        </mc:Choice>
        <mc:Fallback xmlns="">
          <p:sp>
            <p:nvSpPr>
              <p:cNvPr id="3" name="Text Placeholder 2">
                <a:extLst>
                  <a:ext uri="{FF2B5EF4-FFF2-40B4-BE49-F238E27FC236}">
                    <a16:creationId xmlns:a16="http://schemas.microsoft.com/office/drawing/2014/main" id="{185367BD-7B45-4658-A4CA-E5C7D74BDB27}"/>
                  </a:ext>
                </a:extLst>
              </p:cNvPr>
              <p:cNvSpPr>
                <a:spLocks noGrp="1" noRot="1" noChangeAspect="1" noMove="1" noResize="1" noEditPoints="1" noAdjustHandles="1" noChangeArrowheads="1" noChangeShapeType="1" noTextEdit="1"/>
              </p:cNvSpPr>
              <p:nvPr>
                <p:ph type="body" idx="1"/>
              </p:nvPr>
            </p:nvSpPr>
            <p:spPr>
              <a:blipFill>
                <a:blip r:embed="rId3"/>
                <a:stretch>
                  <a:fillRect l="-44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E370A73-3B6D-4F0C-AC4C-966276FC64D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489503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55C2C-716C-4E07-8AC7-64ACF2BB709C}"/>
              </a:ext>
            </a:extLst>
          </p:cNvPr>
          <p:cNvSpPr>
            <a:spLocks noGrp="1"/>
          </p:cNvSpPr>
          <p:nvPr>
            <p:ph type="title"/>
          </p:nvPr>
        </p:nvSpPr>
        <p:spPr/>
        <p:txBody>
          <a:bodyPr/>
          <a:lstStyle/>
          <a:p>
            <a:endParaRPr lang="en-CA"/>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DC4A394-E445-40FE-A92E-DCA0B6F94AC4}"/>
                  </a:ext>
                </a:extLst>
              </p:cNvPr>
              <p:cNvSpPr>
                <a:spLocks noGrp="1"/>
              </p:cNvSpPr>
              <p:nvPr>
                <p:ph type="body" idx="1"/>
              </p:nvPr>
            </p:nvSpPr>
            <p:spPr/>
            <p:txBody>
              <a:bodyPr/>
              <a:lstStyle/>
              <a:p>
                <a:pPr>
                  <a:spcBef>
                    <a:spcPts val="0"/>
                  </a:spcBef>
                </a:pPr>
                <a:r>
                  <a:rPr lang="zh-CN" sz="1800" kern="100" dirty="0">
                    <a:effectLst/>
                    <a:ea typeface="DengXian" panose="02010600030101010101" pitchFamily="2" charset="-122"/>
                    <a:cs typeface="Times New Roman" panose="02020603050405020304" pitchFamily="18" charset="0"/>
                  </a:rPr>
                  <a:t>，</a:t>
                </a:r>
                <a14:m>
                  <m:oMath xmlns:m="http://schemas.openxmlformats.org/officeDocument/2006/math">
                    <m:acc>
                      <m:accPr>
                        <m:chr m:val="̂"/>
                        <m:ctrlPr>
                          <a:rPr lang="en-CA" sz="1800" i="1" kern="100">
                            <a:effectLst/>
                            <a:latin typeface="Cambria Math" panose="02040503050406030204" pitchFamily="18" charset="0"/>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oMath>
                </a14:m>
                <a:r>
                  <a:rPr lang="en-US" sz="1800" kern="100" dirty="0">
                    <a:effectLst/>
                    <a:latin typeface="DengXian" panose="02010600030101010101" pitchFamily="2" charset="-122"/>
                    <a:cs typeface="Times New Roman" panose="02020603050405020304" pitchFamily="18" charset="0"/>
                  </a:rPr>
                  <a:t> </a:t>
                </a:r>
                <a:r>
                  <a:rPr lang="zh-CN" sz="1800" kern="100" dirty="0">
                    <a:effectLst/>
                    <a:ea typeface="DengXian" panose="02010600030101010101" pitchFamily="2" charset="-122"/>
                    <a:cs typeface="Times New Roman" panose="02020603050405020304" pitchFamily="18" charset="0"/>
                  </a:rPr>
                  <a:t>的权重多出了</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rPr>
                        </m:ctrlPr>
                      </m:dPr>
                      <m:e>
                        <m:sSub>
                          <m:sSubPr>
                            <m:ctrlPr>
                              <a:rPr lang="en-CA" sz="1800" i="1" kern="100">
                                <a:effectLst/>
                                <a:latin typeface="Cambria Math" panose="020405030504060302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zh-CN" sz="1800" kern="100" dirty="0">
                    <a:effectLst/>
                    <a:ea typeface="DengXian" panose="02010600030101010101" pitchFamily="2" charset="-122"/>
                    <a:cs typeface="Times New Roman" panose="02020603050405020304" pitchFamily="18" charset="0"/>
                  </a:rPr>
                  <a:t>和</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rPr>
                        </m:ctrlPr>
                      </m:dPr>
                      <m:e>
                        <m:sSub>
                          <m:sSubPr>
                            <m:ctrlPr>
                              <a:rPr lang="en-CA" sz="1800" i="1" kern="100">
                                <a:effectLst/>
                                <a:latin typeface="Cambria Math" panose="020405030504060302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oMath>
                </a14:m>
                <a:r>
                  <a:rPr lang="zh-CN" sz="1800" kern="100" dirty="0">
                    <a:effectLst/>
                    <a:ea typeface="DengXian" panose="02010600030101010101" pitchFamily="2" charset="-122"/>
                    <a:cs typeface="Times New Roman" panose="02020603050405020304" pitchFamily="18" charset="0"/>
                  </a:rPr>
                  <a:t>，它们分别是年龄为</a:t>
                </a:r>
                <a:r>
                  <a:rPr lang="en-US" sz="1800" kern="100" dirty="0">
                    <a:effectLst/>
                    <a:latin typeface="DengXian" panose="02010600030101010101" pitchFamily="2" charset="-122"/>
                    <a:cs typeface="Times New Roman" panose="02020603050405020304" pitchFamily="18" charset="0"/>
                  </a:rPr>
                  <a:t>30</a:t>
                </a:r>
                <a:r>
                  <a:rPr lang="zh-CN" sz="1800" kern="100" dirty="0">
                    <a:effectLst/>
                    <a:ea typeface="DengXian" panose="02010600030101010101" pitchFamily="2" charset="-122"/>
                    <a:cs typeface="Times New Roman" panose="02020603050405020304" pitchFamily="18" charset="0"/>
                  </a:rPr>
                  <a:t>和</a:t>
                </a:r>
                <a:r>
                  <a:rPr lang="en-US" sz="1800" kern="100" dirty="0">
                    <a:effectLst/>
                    <a:latin typeface="DengXian" panose="02010600030101010101" pitchFamily="2" charset="-122"/>
                    <a:cs typeface="Times New Roman" panose="02020603050405020304" pitchFamily="18" charset="0"/>
                  </a:rPr>
                  <a:t>40</a:t>
                </a:r>
                <a:r>
                  <a:rPr lang="zh-CN" sz="1800" kern="100" dirty="0">
                    <a:effectLst/>
                    <a:ea typeface="DengXian" panose="02010600030101010101" pitchFamily="2" charset="-122"/>
                    <a:cs typeface="Times New Roman" panose="02020603050405020304" pitchFamily="18" charset="0"/>
                  </a:rPr>
                  <a:t>的个体里，处置变量</a:t>
                </a:r>
                <a14:m>
                  <m:oMath xmlns:m="http://schemas.openxmlformats.org/officeDocument/2006/math">
                    <m:sSub>
                      <m:sSubPr>
                        <m:ctrlPr>
                          <a:rPr lang="en-CA" sz="1800" i="1" kern="100">
                            <a:effectLst/>
                            <a:latin typeface="Cambria Math" panose="02040503050406030204" pitchFamily="18" charset="0"/>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1800" kern="100" dirty="0">
                    <a:effectLst/>
                    <a:ea typeface="DengXian" panose="02010600030101010101" pitchFamily="2" charset="-122"/>
                    <a:cs typeface="Times New Roman" panose="02020603050405020304" pitchFamily="18" charset="0"/>
                  </a:rPr>
                  <a:t>的样本方差。</a:t>
                </a:r>
                <a:endParaRPr lang="en-CA" altLang="zh-CN" sz="1800" kern="100" dirty="0">
                  <a:effectLst/>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US" sz="1800" i="1" kern="100" smtClean="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e>
                          </m:d>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6</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6</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9</m:t>
                          </m:r>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e>
                          </m:d>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spcBef>
                    <a:spcPts val="0"/>
                  </a:spcBef>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将以上数值代入权重公式和，得到：</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𝑤</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den>
                      </m:f>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9</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6</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num>
                        <m:den>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9</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6</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den>
                      </m:f>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=0.57</m:t>
                      </m:r>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Bef>
                    <a:spcPts val="0"/>
                  </a:spcBef>
                  <a:spcAft>
                    <a:spcPts val="0"/>
                  </a:spcAft>
                </a:pPr>
                <a14:m>
                  <m:oMathPara xmlns:m="http://schemas.openxmlformats.org/officeDocument/2006/math">
                    <m:oMathParaPr>
                      <m:jc m:val="centerGroup"/>
                    </m:oMathParaPr>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𝑤</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den>
                      </m:f>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num>
                        <m:den>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9</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6</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den>
                          </m:f>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num>
                            <m:den>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m:t>
                              </m:r>
                            </m:den>
                          </m:f>
                        </m:den>
                      </m:f>
                    </m:oMath>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=0.43</m:t>
                      </m:r>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4DC4A394-E445-40FE-A92E-DCA0B6F94AC4}"/>
                  </a:ext>
                </a:extLst>
              </p:cNvPr>
              <p:cNvSpPr>
                <a:spLocks noGrp="1" noRot="1" noChangeAspect="1" noMove="1" noResize="1" noEditPoints="1" noAdjustHandles="1" noChangeArrowheads="1" noChangeShapeType="1" noTextEdit="1"/>
              </p:cNvSpPr>
              <p:nvPr>
                <p:ph type="body" idx="1"/>
              </p:nvPr>
            </p:nvSpPr>
            <p:spPr>
              <a:blipFill>
                <a:blip r:embed="rId3"/>
                <a:stretch>
                  <a:fillRect l="-448" t="-584" b="-15070"/>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D7748BB-64A2-4C35-857E-EBE35A3656F8}"/>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900697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A776F-62FD-45CB-89D6-26767FF5F63D}"/>
              </a:ext>
            </a:extLst>
          </p:cNvPr>
          <p:cNvSpPr>
            <a:spLocks noGrp="1"/>
          </p:cNvSpPr>
          <p:nvPr>
            <p:ph type="title"/>
          </p:nvPr>
        </p:nvSpPr>
        <p:spPr/>
        <p:txBody>
          <a:bodyPr/>
          <a:lstStyle/>
          <a:p>
            <a:endParaRPr lang="en-CA"/>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ACFC5BE-E197-444C-8300-BAEC50969BB8}"/>
                  </a:ext>
                </a:extLst>
              </p:cNvPr>
              <p:cNvSpPr>
                <a:spLocks noGrp="1"/>
              </p:cNvSpPr>
              <p:nvPr>
                <p:ph type="body" idx="1"/>
              </p:nvPr>
            </p:nvSpPr>
            <p:spPr>
              <a:xfrm>
                <a:off x="479647" y="2612015"/>
                <a:ext cx="10871200" cy="3766333"/>
              </a:xfrm>
            </p:spPr>
            <p:txBody>
              <a:bodyPr/>
              <a:lstStyle/>
              <a:p>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我们可以看到，这个结果和非饱和模型回归得到的系数</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值是一致的，这验证了非饱和回归模型的系数</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事实上是按公式计算的</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加权平均。因此精确匹配方法和完全饱和模型得到的</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与控制变量饱和回归模型得到的</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不同的根本原因，是由于在计算</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时，对</a:t>
                </a:r>
                <a14:m>
                  <m:oMath xmlns:m="http://schemas.openxmlformats.org/officeDocument/2006/math">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𝐴𝑇𝐸</m:t>
                        </m:r>
                      </m:e>
                    </m:acc>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赋予的权重上有所不同。前者的权重取决于</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，后者的权重取决于</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𝑎𝑔𝑒</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1800" kern="100" dirty="0">
                  <a:latin typeface="Calibri" panose="020F0502020204030204" pitchFamily="34" charset="0"/>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0ACFC5BE-E197-444C-8300-BAEC50969BB8}"/>
                  </a:ext>
                </a:extLst>
              </p:cNvPr>
              <p:cNvSpPr>
                <a:spLocks noGrp="1" noRot="1" noChangeAspect="1" noMove="1" noResize="1" noEditPoints="1" noAdjustHandles="1" noChangeArrowheads="1" noChangeShapeType="1" noTextEdit="1"/>
              </p:cNvSpPr>
              <p:nvPr>
                <p:ph type="body" idx="1"/>
              </p:nvPr>
            </p:nvSpPr>
            <p:spPr>
              <a:xfrm>
                <a:off x="479647" y="2612015"/>
                <a:ext cx="10871200" cy="3766333"/>
              </a:xfrm>
              <a:blipFill>
                <a:blip r:embed="rId4"/>
                <a:stretch>
                  <a:fillRect l="-505" r="-1066"/>
                </a:stretch>
              </a:blipFill>
            </p:spPr>
            <p:txBody>
              <a:bodyPr/>
              <a:lstStyle/>
              <a:p>
                <a:r>
                  <a:rPr lang="en-CA">
                    <a:noFill/>
                  </a:rPr>
                  <a:t> </a:t>
                </a:r>
              </a:p>
            </p:txBody>
          </p:sp>
        </mc:Fallback>
      </mc:AlternateContent>
      <p:sp>
        <p:nvSpPr>
          <p:cNvPr id="7" name="Rectangle 5">
            <a:extLst>
              <a:ext uri="{FF2B5EF4-FFF2-40B4-BE49-F238E27FC236}">
                <a16:creationId xmlns:a16="http://schemas.microsoft.com/office/drawing/2014/main" id="{4FF8F878-CDAA-408A-B92B-13E554CACB69}"/>
              </a:ext>
            </a:extLst>
          </p:cNvPr>
          <p:cNvSpPr>
            <a:spLocks noChangeArrowheads="1"/>
          </p:cNvSpPr>
          <p:nvPr/>
        </p:nvSpPr>
        <p:spPr bwMode="auto">
          <a:xfrm>
            <a:off x="1052945" y="157018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8" name="Object 7">
            <a:extLst>
              <a:ext uri="{FF2B5EF4-FFF2-40B4-BE49-F238E27FC236}">
                <a16:creationId xmlns:a16="http://schemas.microsoft.com/office/drawing/2014/main" id="{D791CD1B-F1DE-4147-B5E7-B5F3B2178799}"/>
              </a:ext>
            </a:extLst>
          </p:cNvPr>
          <p:cNvGraphicFramePr>
            <a:graphicFrameLocks noChangeAspect="1"/>
          </p:cNvGraphicFramePr>
          <p:nvPr>
            <p:extLst>
              <p:ext uri="{D42A27DB-BD31-4B8C-83A1-F6EECF244321}">
                <p14:modId xmlns:p14="http://schemas.microsoft.com/office/powerpoint/2010/main" val="3307517355"/>
              </p:ext>
            </p:extLst>
          </p:nvPr>
        </p:nvGraphicFramePr>
        <p:xfrm>
          <a:off x="1052945" y="1192647"/>
          <a:ext cx="7758546" cy="1193800"/>
        </p:xfrm>
        <a:graphic>
          <a:graphicData uri="http://schemas.openxmlformats.org/presentationml/2006/ole">
            <mc:AlternateContent xmlns:mc="http://schemas.openxmlformats.org/markup-compatibility/2006">
              <mc:Choice xmlns:v="urn:schemas-microsoft-com:vml" Requires="v">
                <p:oleObj spid="_x0000_s2068" name="Equation" r:id="rId5" imgW="4686300" imgH="685800" progId="Equation.DSMT4">
                  <p:embed/>
                </p:oleObj>
              </mc:Choice>
              <mc:Fallback>
                <p:oleObj name="Equation" r:id="rId5" imgW="4686300" imgH="685800" progId="Equation.DSMT4">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2945" y="1192647"/>
                        <a:ext cx="7758546" cy="1193800"/>
                      </a:xfrm>
                      <a:prstGeom prst="rect">
                        <a:avLst/>
                      </a:prstGeom>
                      <a:noFill/>
                    </p:spPr>
                  </p:pic>
                </p:oleObj>
              </mc:Fallback>
            </mc:AlternateContent>
          </a:graphicData>
        </a:graphic>
      </p:graphicFrame>
      <p:sp>
        <p:nvSpPr>
          <p:cNvPr id="4" name="Footer Placeholder 3">
            <a:extLst>
              <a:ext uri="{FF2B5EF4-FFF2-40B4-BE49-F238E27FC236}">
                <a16:creationId xmlns:a16="http://schemas.microsoft.com/office/drawing/2014/main" id="{BCC95C4F-6DCC-4633-B8D6-8C171677369F}"/>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6199942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AFFCE-9A17-4DEA-A88E-D28E6967C438}"/>
              </a:ext>
            </a:extLst>
          </p:cNvPr>
          <p:cNvSpPr>
            <a:spLocks noGrp="1"/>
          </p:cNvSpPr>
          <p:nvPr>
            <p:ph type="title"/>
          </p:nvPr>
        </p:nvSpPr>
        <p:spPr/>
        <p:txBody>
          <a:bodyPr/>
          <a:lstStyle/>
          <a:p>
            <a:r>
              <a:rPr lang="zh-CN" b="1" dirty="0">
                <a:effectLst/>
                <a:latin typeface="DengXian" panose="02010600030101010101" pitchFamily="2" charset="-122"/>
                <a:ea typeface="DengXian" panose="02010600030101010101" pitchFamily="2" charset="-122"/>
              </a:rPr>
              <a:t>差异</a:t>
            </a:r>
            <a:r>
              <a:rPr lang="en-US" b="1" dirty="0">
                <a:effectLst/>
                <a:latin typeface="DengXian" panose="02010600030101010101" pitchFamily="2" charset="-122"/>
                <a:ea typeface="DengXian" panose="02010600030101010101" pitchFamily="2" charset="-122"/>
              </a:rPr>
              <a:t>2</a:t>
            </a:r>
            <a:r>
              <a:rPr lang="zh-CN" b="1" dirty="0">
                <a:effectLst/>
                <a:latin typeface="DengXian" panose="02010600030101010101" pitchFamily="2" charset="-122"/>
                <a:ea typeface="DengXian" panose="02010600030101010101" pitchFamily="2" charset="-122"/>
              </a:rPr>
              <a:t>：缺乏共同支撑域和控制变量不均衡的影响</a:t>
            </a:r>
            <a:endParaRPr lang="en-CA" dirty="0"/>
          </a:p>
        </p:txBody>
      </p:sp>
      <p:sp>
        <p:nvSpPr>
          <p:cNvPr id="3" name="Text Placeholder 2">
            <a:extLst>
              <a:ext uri="{FF2B5EF4-FFF2-40B4-BE49-F238E27FC236}">
                <a16:creationId xmlns:a16="http://schemas.microsoft.com/office/drawing/2014/main" id="{A64400AE-A56A-4247-A447-A4365E515146}"/>
              </a:ext>
            </a:extLst>
          </p:cNvPr>
          <p:cNvSpPr>
            <a:spLocks noGrp="1"/>
          </p:cNvSpPr>
          <p:nvPr>
            <p:ph type="body" idx="1"/>
          </p:nvPr>
        </p:nvSpPr>
        <p:spPr/>
        <p:txBody>
          <a:bodyPr/>
          <a:lstStyle/>
          <a:p>
            <a:r>
              <a:rPr lang="zh-CN" sz="1800" kern="100" dirty="0">
                <a:effectLst/>
                <a:ea typeface="DengXian" panose="02010600030101010101" pitchFamily="2" charset="-122"/>
                <a:cs typeface="Times New Roman" panose="02020603050405020304" pitchFamily="18" charset="0"/>
              </a:rPr>
              <a:t>共同支撑域是指处置组和控制组控制变量的分布范围是否重叠。均衡性是指处置组和控制组控制变量的均值是否接近。</a:t>
            </a:r>
            <a:endParaRPr lang="en-CA" dirty="0"/>
          </a:p>
        </p:txBody>
      </p:sp>
      <p:pic>
        <p:nvPicPr>
          <p:cNvPr id="4" name="Picture 3">
            <a:extLst>
              <a:ext uri="{FF2B5EF4-FFF2-40B4-BE49-F238E27FC236}">
                <a16:creationId xmlns:a16="http://schemas.microsoft.com/office/drawing/2014/main" id="{9827BAE1-CFAC-4A6F-920F-F1AE699096EE}"/>
              </a:ext>
            </a:extLst>
          </p:cNvPr>
          <p:cNvPicPr>
            <a:picLocks noChangeAspect="1"/>
          </p:cNvPicPr>
          <p:nvPr/>
        </p:nvPicPr>
        <p:blipFill>
          <a:blip r:embed="rId3"/>
          <a:stretch>
            <a:fillRect/>
          </a:stretch>
        </p:blipFill>
        <p:spPr>
          <a:xfrm>
            <a:off x="2280126" y="2373468"/>
            <a:ext cx="7631748" cy="2355550"/>
          </a:xfrm>
          <a:prstGeom prst="rect">
            <a:avLst/>
          </a:prstGeom>
        </p:spPr>
      </p:pic>
      <p:sp>
        <p:nvSpPr>
          <p:cNvPr id="6" name="TextBox 5">
            <a:extLst>
              <a:ext uri="{FF2B5EF4-FFF2-40B4-BE49-F238E27FC236}">
                <a16:creationId xmlns:a16="http://schemas.microsoft.com/office/drawing/2014/main" id="{BA9E2115-1473-4BFD-B702-5F5F1F065EEB}"/>
              </a:ext>
            </a:extLst>
          </p:cNvPr>
          <p:cNvSpPr txBox="1"/>
          <p:nvPr/>
        </p:nvSpPr>
        <p:spPr>
          <a:xfrm>
            <a:off x="2170545" y="4957616"/>
            <a:ext cx="6096000" cy="1477328"/>
          </a:xfrm>
          <a:prstGeom prst="rect">
            <a:avLst/>
          </a:prstGeom>
          <a:noFill/>
        </p:spPr>
        <p:txBody>
          <a:bodyPr wrap="square">
            <a:spAutoFit/>
          </a:bodyPr>
          <a:lstStyle/>
          <a:p>
            <a:r>
              <a:rPr lang="en-CA" altLang="zh-CN" kern="100" dirty="0">
                <a:ea typeface="DengXian" panose="02010600030101010101" pitchFamily="2" charset="-122"/>
                <a:cs typeface="Times New Roman" panose="02020603050405020304" pitchFamily="18" charset="0"/>
              </a:rPr>
              <a:t>(a</a:t>
            </a:r>
            <a:r>
              <a:rPr lang="zh-CN" altLang="en-US" kern="100" dirty="0">
                <a:ea typeface="DengXian" panose="02010600030101010101" pitchFamily="2" charset="-122"/>
                <a:cs typeface="Times New Roman" panose="02020603050405020304" pitchFamily="18" charset="0"/>
              </a:rPr>
              <a:t>）</a:t>
            </a:r>
            <a:r>
              <a:rPr lang="zh-CN" sz="1800" kern="100" dirty="0">
                <a:effectLst/>
                <a:ea typeface="DengXian" panose="02010600030101010101" pitchFamily="2" charset="-122"/>
                <a:cs typeface="Times New Roman" panose="02020603050405020304" pitchFamily="18" charset="0"/>
              </a:rPr>
              <a:t>满足共同支撑域条件</a:t>
            </a:r>
            <a:r>
              <a:rPr lang="zh-CN" altLang="en-US" kern="100" dirty="0">
                <a:ea typeface="DengXian" panose="02010600030101010101" pitchFamily="2" charset="-122"/>
                <a:cs typeface="Times New Roman" panose="02020603050405020304" pitchFamily="18" charset="0"/>
              </a:rPr>
              <a:t>和均衡条件</a:t>
            </a:r>
            <a:endParaRPr lang="en-CA" altLang="zh-CN" sz="1800" kern="100" dirty="0">
              <a:effectLst/>
              <a:ea typeface="DengXian" panose="02010600030101010101" pitchFamily="2" charset="-122"/>
              <a:cs typeface="Times New Roman" panose="02020603050405020304" pitchFamily="18" charset="0"/>
            </a:endParaRPr>
          </a:p>
          <a:p>
            <a:r>
              <a:rPr lang="en-CA" kern="100" dirty="0">
                <a:ea typeface="DengXian" panose="02010600030101010101" pitchFamily="2" charset="-122"/>
                <a:cs typeface="Times New Roman" panose="02020603050405020304" pitchFamily="18" charset="0"/>
              </a:rPr>
              <a:t>(b</a:t>
            </a:r>
            <a:r>
              <a:rPr lang="zh-CN" altLang="en-US" kern="100" dirty="0">
                <a:ea typeface="DengXian" panose="02010600030101010101" pitchFamily="2" charset="-122"/>
                <a:cs typeface="Times New Roman" panose="02020603050405020304" pitchFamily="18" charset="0"/>
              </a:rPr>
              <a:t>）满足</a:t>
            </a:r>
            <a:r>
              <a:rPr lang="zh-CN" sz="1800" kern="100" dirty="0">
                <a:effectLst/>
                <a:ea typeface="DengXian" panose="02010600030101010101" pitchFamily="2" charset="-122"/>
                <a:cs typeface="Times New Roman" panose="02020603050405020304" pitchFamily="18" charset="0"/>
              </a:rPr>
              <a:t>共同支撑域条件</a:t>
            </a:r>
            <a:r>
              <a:rPr lang="zh-CN" altLang="en-US" sz="1800" kern="100" dirty="0">
                <a:effectLst/>
                <a:ea typeface="DengXian" panose="02010600030101010101" pitchFamily="2" charset="-122"/>
                <a:cs typeface="Times New Roman" panose="02020603050405020304" pitchFamily="18" charset="0"/>
              </a:rPr>
              <a:t>但不均衡</a:t>
            </a:r>
            <a:endParaRPr lang="en-CA" altLang="zh-CN" sz="1800" kern="100" dirty="0">
              <a:effectLst/>
              <a:ea typeface="DengXian" panose="02010600030101010101" pitchFamily="2" charset="-122"/>
              <a:cs typeface="Times New Roman" panose="02020603050405020304" pitchFamily="18" charset="0"/>
            </a:endParaRPr>
          </a:p>
          <a:p>
            <a:r>
              <a:rPr lang="en-US" altLang="zh-CN" sz="1800" kern="100" dirty="0">
                <a:effectLst/>
                <a:ea typeface="DengXian" panose="02010600030101010101" pitchFamily="2" charset="-122"/>
                <a:cs typeface="Times New Roman" panose="02020603050405020304" pitchFamily="18" charset="0"/>
              </a:rPr>
              <a:t>(c)</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即既不满足共同支撑域条件也不均衡。</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sz="1800" kern="100" dirty="0">
              <a:effectLst/>
              <a:ea typeface="DengXian" panose="02010600030101010101" pitchFamily="2" charset="-122"/>
              <a:cs typeface="Times New Roman" panose="02020603050405020304" pitchFamily="18" charset="0"/>
            </a:endParaRPr>
          </a:p>
          <a:p>
            <a:endParaRPr lang="en-CA" dirty="0"/>
          </a:p>
        </p:txBody>
      </p:sp>
      <p:sp>
        <p:nvSpPr>
          <p:cNvPr id="5" name="Footer Placeholder 4">
            <a:extLst>
              <a:ext uri="{FF2B5EF4-FFF2-40B4-BE49-F238E27FC236}">
                <a16:creationId xmlns:a16="http://schemas.microsoft.com/office/drawing/2014/main" id="{FAE971EB-F848-4C93-BD2E-41051A1B41B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2692007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B7E38-EEDA-47BB-916F-75A1220CF069}"/>
              </a:ext>
            </a:extLst>
          </p:cNvPr>
          <p:cNvSpPr>
            <a:spLocks noGrp="1"/>
          </p:cNvSpPr>
          <p:nvPr>
            <p:ph type="title"/>
          </p:nvPr>
        </p:nvSpPr>
        <p:spPr/>
        <p:txBody>
          <a:bodyPr/>
          <a:lstStyle/>
          <a:p>
            <a:r>
              <a:rPr lang="zh-CN" altLang="en-US" dirty="0"/>
              <a:t>一个例子</a:t>
            </a:r>
            <a:endParaRPr lang="en-CA" dirty="0"/>
          </a:p>
        </p:txBody>
      </p:sp>
      <p:sp>
        <p:nvSpPr>
          <p:cNvPr id="3" name="Text Placeholder 2">
            <a:extLst>
              <a:ext uri="{FF2B5EF4-FFF2-40B4-BE49-F238E27FC236}">
                <a16:creationId xmlns:a16="http://schemas.microsoft.com/office/drawing/2014/main" id="{7781CEFC-9DF2-4B3A-BBF8-3952B3822910}"/>
              </a:ext>
            </a:extLst>
          </p:cNvPr>
          <p:cNvSpPr>
            <a:spLocks noGrp="1"/>
          </p:cNvSpPr>
          <p:nvPr>
            <p:ph type="body" idx="1"/>
          </p:nvPr>
        </p:nvSpPr>
        <p:spPr/>
        <p:txBody>
          <a:bodyPr/>
          <a:lstStyle/>
          <a:p>
            <a:endParaRPr lang="en-CA" dirty="0"/>
          </a:p>
        </p:txBody>
      </p:sp>
      <p:pic>
        <p:nvPicPr>
          <p:cNvPr id="5" name="Picture 4">
            <a:extLst>
              <a:ext uri="{FF2B5EF4-FFF2-40B4-BE49-F238E27FC236}">
                <a16:creationId xmlns:a16="http://schemas.microsoft.com/office/drawing/2014/main" id="{6B90F562-5ED4-4C6B-909D-D61FD6F668E6}"/>
              </a:ext>
            </a:extLst>
          </p:cNvPr>
          <p:cNvPicPr>
            <a:picLocks noChangeAspect="1"/>
          </p:cNvPicPr>
          <p:nvPr/>
        </p:nvPicPr>
        <p:blipFill>
          <a:blip r:embed="rId3"/>
          <a:stretch>
            <a:fillRect/>
          </a:stretch>
        </p:blipFill>
        <p:spPr>
          <a:xfrm>
            <a:off x="609600" y="1150596"/>
            <a:ext cx="8778240" cy="5137265"/>
          </a:xfrm>
          <a:prstGeom prst="rect">
            <a:avLst/>
          </a:prstGeom>
        </p:spPr>
      </p:pic>
      <p:sp>
        <p:nvSpPr>
          <p:cNvPr id="4" name="Footer Placeholder 3">
            <a:extLst>
              <a:ext uri="{FF2B5EF4-FFF2-40B4-BE49-F238E27FC236}">
                <a16:creationId xmlns:a16="http://schemas.microsoft.com/office/drawing/2014/main" id="{6B306501-0628-414D-B88A-49CB1D7DBACC}"/>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716884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4032C-7883-4D11-8B56-9A7A23C4FFF4}"/>
              </a:ext>
            </a:extLst>
          </p:cNvPr>
          <p:cNvSpPr>
            <a:spLocks noGrp="1"/>
          </p:cNvSpPr>
          <p:nvPr>
            <p:ph type="title"/>
          </p:nvPr>
        </p:nvSpPr>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70ACEED4-A263-4FE9-9E33-9A1DD33765E4}"/>
              </a:ext>
            </a:extLst>
          </p:cNvPr>
          <p:cNvSpPr>
            <a:spLocks noGrp="1"/>
          </p:cNvSpPr>
          <p:nvPr>
            <p:ph type="body" idx="1"/>
          </p:nvPr>
        </p:nvSpPr>
        <p:spPr/>
        <p:txBody>
          <a:bodyPr/>
          <a:lstStyle/>
          <a:p>
            <a:pPr marL="285750" indent="-285750">
              <a:buFont typeface="Arial" panose="020B0604020202020204" pitchFamily="34" charset="0"/>
              <a:buChar char="•"/>
            </a:pPr>
            <a:r>
              <a:rPr lang="zh-CN" sz="2800" dirty="0">
                <a:effectLst/>
                <a:latin typeface="Calibri" panose="020F0502020204030204" pitchFamily="34" charset="0"/>
                <a:ea typeface="DengXian" panose="02010600030101010101" pitchFamily="2" charset="-122"/>
                <a:cs typeface="Times New Roman" panose="02020603050405020304" pitchFamily="18" charset="0"/>
              </a:rPr>
              <a:t>匹配和回归方法的相同点</a:t>
            </a:r>
            <a:endParaRPr lang="en-CA" altLang="zh-CN" sz="2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800" kern="2200" cap="small" dirty="0">
                <a:effectLst/>
                <a:latin typeface="DengXian" panose="02010600030101010101" pitchFamily="2" charset="-122"/>
                <a:ea typeface="DengXian" panose="02010600030101010101" pitchFamily="2" charset="-122"/>
              </a:rPr>
              <a:t>匹配和回归方法的差异</a:t>
            </a:r>
            <a:endParaRPr lang="en-CA" sz="2800" kern="2200" cap="small" dirty="0">
              <a:effectLst/>
              <a:latin typeface="DengXian" panose="02010600030101010101" pitchFamily="2" charset="-122"/>
              <a:ea typeface="DengXian" panose="02010600030101010101" pitchFamily="2" charset="-122"/>
            </a:endParaRPr>
          </a:p>
          <a:p>
            <a:endParaRPr lang="en-CA" dirty="0"/>
          </a:p>
        </p:txBody>
      </p:sp>
      <p:sp>
        <p:nvSpPr>
          <p:cNvPr id="4" name="Footer Placeholder 3">
            <a:extLst>
              <a:ext uri="{FF2B5EF4-FFF2-40B4-BE49-F238E27FC236}">
                <a16:creationId xmlns:a16="http://schemas.microsoft.com/office/drawing/2014/main" id="{C0F6C4A6-407F-48E0-9725-892AB53A7784}"/>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520574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83994-5B9C-46D9-8957-7DF69CAA0024}"/>
              </a:ext>
            </a:extLst>
          </p:cNvPr>
          <p:cNvSpPr>
            <a:spLocks noGrp="1"/>
          </p:cNvSpPr>
          <p:nvPr>
            <p:ph type="title"/>
          </p:nvPr>
        </p:nvSpPr>
        <p:spPr/>
        <p:txBody>
          <a:bodyPr/>
          <a:lstStyle/>
          <a:p>
            <a:r>
              <a:rPr lang="zh-CN" altLang="en-US" dirty="0"/>
              <a:t>一个例子</a:t>
            </a:r>
            <a:endParaRPr lang="en-CA" dirty="0"/>
          </a:p>
        </p:txBody>
      </p:sp>
      <p:sp>
        <p:nvSpPr>
          <p:cNvPr id="3" name="Text Placeholder 2">
            <a:extLst>
              <a:ext uri="{FF2B5EF4-FFF2-40B4-BE49-F238E27FC236}">
                <a16:creationId xmlns:a16="http://schemas.microsoft.com/office/drawing/2014/main" id="{34CA0EC3-8569-4427-B5A0-B284F2CFF96F}"/>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03084214-4B52-4F33-ACB6-74AF939C0C6F}"/>
              </a:ext>
            </a:extLst>
          </p:cNvPr>
          <p:cNvPicPr>
            <a:picLocks noChangeAspect="1"/>
          </p:cNvPicPr>
          <p:nvPr/>
        </p:nvPicPr>
        <p:blipFill>
          <a:blip r:embed="rId3"/>
          <a:stretch>
            <a:fillRect/>
          </a:stretch>
        </p:blipFill>
        <p:spPr>
          <a:xfrm>
            <a:off x="2502131" y="2250183"/>
            <a:ext cx="6882938" cy="4164676"/>
          </a:xfrm>
          <a:prstGeom prst="rect">
            <a:avLst/>
          </a:prstGeom>
        </p:spPr>
      </p:pic>
      <p:sp>
        <p:nvSpPr>
          <p:cNvPr id="5" name="Footer Placeholder 4">
            <a:extLst>
              <a:ext uri="{FF2B5EF4-FFF2-40B4-BE49-F238E27FC236}">
                <a16:creationId xmlns:a16="http://schemas.microsoft.com/office/drawing/2014/main" id="{E15C793D-B13F-42E0-B74B-515324578456}"/>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41848801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98FE9-7ED2-4370-AA03-C323CBEB9776}"/>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回归方法：非饱和回归模型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D3FA8F6B-8962-4117-B076-BFF13A184734}"/>
                  </a:ext>
                </a:extLst>
              </p:cNvPr>
              <p:cNvSpPr>
                <a:spLocks noGrp="1"/>
              </p:cNvSpPr>
              <p:nvPr>
                <p:ph type="body" idx="1"/>
              </p:nvPr>
            </p:nvSpPr>
            <p:spPr/>
            <p:txBody>
              <a:bodyPr/>
              <a:lstStyle/>
              <a:p>
                <a:r>
                  <a:rPr lang="zh-CN" altLang="en-US" dirty="0"/>
                  <a:t>在实际运用中，我们通常并不使用完全饱和或控制变量饱和模型，而是使用非饱和回归模型如下：</a:t>
                </a:r>
                <a:endParaRPr lang="en-CA" dirty="0"/>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𝐼𝑁</m:t>
                      </m:r>
                      <m:sSub>
                        <m:sSubPr>
                          <m:ctrlPr>
                            <a:rPr lang="en-CA"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𝛼</m:t>
                      </m:r>
                      <m:r>
                        <a:rPr lang="en-US" i="1">
                          <a:latin typeface="Cambria Math" panose="02040503050406030204" pitchFamily="18" charset="0"/>
                        </a:rPr>
                        <m:t>+</m:t>
                      </m:r>
                      <m:r>
                        <a:rPr lang="en-US" i="1">
                          <a:latin typeface="Cambria Math" panose="02040503050406030204" pitchFamily="18" charset="0"/>
                        </a:rPr>
                        <m:t>𝛾</m:t>
                      </m:r>
                      <m:sSub>
                        <m:sSubPr>
                          <m:ctrlPr>
                            <a:rPr lang="en-CA" i="1">
                              <a:latin typeface="Cambria Math" panose="02040503050406030204" pitchFamily="18" charset="0"/>
                            </a:rPr>
                          </m:ctrlPr>
                        </m:sSubPr>
                        <m:e>
                          <m:r>
                            <m:rPr>
                              <m:nor/>
                            </m:rPr>
                            <a:rPr lang="en-US"/>
                            <m:t>College</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𝛽</m:t>
                      </m:r>
                      <m:r>
                        <a:rPr lang="en-US" i="1">
                          <a:latin typeface="Cambria Math" panose="02040503050406030204" pitchFamily="18" charset="0"/>
                        </a:rPr>
                        <m:t>𝐼</m:t>
                      </m:r>
                      <m:sSub>
                        <m:sSubPr>
                          <m:ctrlPr>
                            <a:rPr lang="en-CA"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CA"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𝑖</m:t>
                          </m:r>
                        </m:sub>
                      </m:sSub>
                    </m:oMath>
                  </m:oMathPara>
                </a14:m>
                <a:endParaRPr lang="en-CA" dirty="0"/>
              </a:p>
              <a:p>
                <a:endParaRPr lang="en-CA" dirty="0"/>
              </a:p>
              <a:p>
                <a:pPr indent="270510">
                  <a:lnSpc>
                    <a:spcPct val="150000"/>
                  </a:lnSpc>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回归得到的结果为：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reg inc1 college </a:t>
                </a:r>
                <a:r>
                  <a:rPr lang="en-US" sz="1200" kern="100" dirty="0" err="1">
                    <a:effectLst/>
                    <a:latin typeface="Courier New" panose="02070309020205020404" pitchFamily="49" charset="0"/>
                    <a:ea typeface="DengXian" panose="02010600030101010101" pitchFamily="2" charset="-122"/>
                    <a:cs typeface="Times New Roman" panose="02020603050405020304" pitchFamily="18" charset="0"/>
                  </a:rPr>
                  <a:t>iq</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Source |       SS           df       MS      Number of </a:t>
                </a:r>
                <a:r>
                  <a:rPr lang="en-US" sz="1200" kern="100" dirty="0" err="1">
                    <a:effectLst/>
                    <a:latin typeface="Courier New" panose="02070309020205020404" pitchFamily="49" charset="0"/>
                    <a:ea typeface="DengXian" panose="02010600030101010101" pitchFamily="2" charset="-122"/>
                    <a:cs typeface="Times New Roman" panose="02020603050405020304" pitchFamily="18" charset="0"/>
                  </a:rPr>
                  <a:t>obs</a:t>
                </a: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        20</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F(2, 17)        =   1150.39</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Model |   573203749         2   286601874   Prob &gt; F        =    0.0000</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Residual |  4235303.91        17  249135.524   R-squared       =    0.9927</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Adj R-squared   =    0.9918</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Total |   577439052        19  30391529.1   Root MSE        =    499.13</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fr-CA" sz="12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fr-CA" sz="1200" kern="100" dirty="0">
                    <a:effectLst/>
                    <a:latin typeface="Courier New" panose="02070309020205020404" pitchFamily="49" charset="0"/>
                    <a:ea typeface="DengXian" panose="02010600030101010101" pitchFamily="2" charset="-122"/>
                    <a:cs typeface="Times New Roman" panose="02020603050405020304" pitchFamily="18" charset="0"/>
                  </a:rPr>
                  <a:t>        </a:t>
                </a:r>
                <a:r>
                  <a:rPr lang="fr-CA" sz="1200" kern="100" dirty="0" err="1">
                    <a:effectLst/>
                    <a:latin typeface="Courier New" panose="02070309020205020404" pitchFamily="49" charset="0"/>
                    <a:ea typeface="DengXian" panose="02010600030101010101" pitchFamily="2" charset="-122"/>
                    <a:cs typeface="Times New Roman" panose="02020603050405020304" pitchFamily="18" charset="0"/>
                  </a:rPr>
                  <a:t>inc</a:t>
                </a:r>
                <a:r>
                  <a:rPr lang="fr-CA" sz="1200" kern="100" dirty="0">
                    <a:effectLst/>
                    <a:latin typeface="Courier New" panose="02070309020205020404" pitchFamily="49" charset="0"/>
                    <a:ea typeface="DengXian" panose="02010600030101010101" pitchFamily="2" charset="-122"/>
                    <a:cs typeface="Times New Roman" panose="02020603050405020304" pitchFamily="18" charset="0"/>
                  </a:rPr>
                  <a:t>  |      Coef.   Std. </a:t>
                </a:r>
                <a:r>
                  <a:rPr lang="fr-CA" sz="1200" kern="100" dirty="0" err="1">
                    <a:effectLst/>
                    <a:latin typeface="Courier New" panose="02070309020205020404" pitchFamily="49" charset="0"/>
                    <a:ea typeface="DengXian" panose="02010600030101010101" pitchFamily="2" charset="-122"/>
                    <a:cs typeface="Times New Roman" panose="02020603050405020304" pitchFamily="18" charset="0"/>
                  </a:rPr>
                  <a:t>Err</a:t>
                </a:r>
                <a:r>
                  <a:rPr lang="fr-CA" sz="1200" kern="100" dirty="0">
                    <a:effectLst/>
                    <a:latin typeface="Courier New" panose="02070309020205020404" pitchFamily="49" charset="0"/>
                    <a:ea typeface="DengXian" panose="02010600030101010101" pitchFamily="2" charset="-122"/>
                    <a:cs typeface="Times New Roman" panose="02020603050405020304" pitchFamily="18" charset="0"/>
                  </a:rPr>
                  <a:t>.      t    P&gt;|t|     [95% Conf. </a:t>
                </a: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Interval]</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college |   5077.987   464.3257    10.94   0.000     4098.345    6057.628</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a:t>
                </a:r>
                <a:r>
                  <a:rPr lang="en-US" sz="1200" kern="100" dirty="0" err="1">
                    <a:effectLst/>
                    <a:latin typeface="Courier New" panose="02070309020205020404" pitchFamily="49" charset="0"/>
                    <a:ea typeface="DengXian" panose="02010600030101010101" pitchFamily="2" charset="-122"/>
                    <a:cs typeface="Times New Roman" panose="02020603050405020304" pitchFamily="18" charset="0"/>
                  </a:rPr>
                  <a:t>iq</a:t>
                </a: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   103.0874    8.01464    12.86   0.000     86.17794    119.9968</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       _cons |   9712.219   618.8173    15.69   0.000     8406.629    11017.81</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Bef>
                    <a:spcPts val="0"/>
                  </a:spcBef>
                  <a:spcAft>
                    <a:spcPts val="0"/>
                  </a:spcAft>
                </a:pPr>
                <a:r>
                  <a:rPr lang="en-US" sz="12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D3FA8F6B-8962-4117-B076-BFF13A184734}"/>
                  </a:ext>
                </a:extLst>
              </p:cNvPr>
              <p:cNvSpPr>
                <a:spLocks noGrp="1" noRot="1" noChangeAspect="1" noMove="1" noResize="1" noEditPoints="1" noAdjustHandles="1" noChangeArrowheads="1" noChangeShapeType="1" noTextEdit="1"/>
              </p:cNvSpPr>
              <p:nvPr>
                <p:ph type="body" idx="1"/>
              </p:nvPr>
            </p:nvSpPr>
            <p:spPr>
              <a:blipFill>
                <a:blip r:embed="rId3"/>
                <a:stretch>
                  <a:fillRect l="-841" t="-935" r="-673"/>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FE683B5-193F-453A-B996-F56F93F38BF8}"/>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8756340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7DF69-C0FC-4F8D-975F-5E3A386116B9}"/>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回归方法：非饱和回归模型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0E24704-52B3-461E-BDD8-F83116904114}"/>
                  </a:ext>
                </a:extLst>
              </p:cNvPr>
              <p:cNvSpPr>
                <a:spLocks noGrp="1"/>
              </p:cNvSpPr>
              <p:nvPr>
                <p:ph type="body" idx="1"/>
              </p:nvPr>
            </p:nvSpPr>
            <p:spPr>
              <a:xfrm>
                <a:off x="6317672" y="1066800"/>
                <a:ext cx="5061527" cy="5221061"/>
              </a:xfrm>
            </p:spPr>
            <p:txBody>
              <a:bodyPr/>
              <a:lstStyle/>
              <a:p>
                <a:pPr marL="342900" indent="-34290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图中两条直线的斜率为</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𝐼𝑄</m:t>
                    </m:r>
                  </m:oMath>
                </a14:m>
                <a:r>
                  <a:rPr lang="zh-CN" sz="2000" kern="100" dirty="0">
                    <a:effectLst/>
                    <a:ea typeface="DengXian" panose="02010600030101010101" pitchFamily="2" charset="-122"/>
                    <a:cs typeface="Times New Roman" panose="02020603050405020304" pitchFamily="18" charset="0"/>
                  </a:rPr>
                  <a:t>的系数</a:t>
                </a:r>
                <a14:m>
                  <m:oMath xmlns:m="http://schemas.openxmlformats.org/officeDocument/2006/math">
                    <m:acc>
                      <m:accPr>
                        <m:chr m:val="̂"/>
                        <m:ctrlPr>
                          <a:rPr lang="en-CA" sz="2000" i="1" kern="100">
                            <a:effectLst/>
                            <a:latin typeface="Cambria Math" panose="02040503050406030204" pitchFamily="18" charset="0"/>
                            <a:cs typeface="Times New Roman" panose="020206030504050203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𝛾</m:t>
                        </m:r>
                      </m:e>
                    </m:acc>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=103.08</m:t>
                    </m:r>
                  </m:oMath>
                </a14:m>
                <a:r>
                  <a:rPr lang="zh-CN" sz="2000" kern="100" dirty="0">
                    <a:effectLst/>
                    <a:ea typeface="DengXian" panose="02010600030101010101" pitchFamily="2" charset="-122"/>
                    <a:cs typeface="Times New Roman" panose="02020603050405020304" pitchFamily="18" charset="0"/>
                  </a:rPr>
                  <a:t>，两条线的距离是</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𝐶𝑜𝑙𝑙𝑒𝑔𝑒</m:t>
                    </m:r>
                  </m:oMath>
                </a14:m>
                <a:r>
                  <a:rPr lang="zh-CN" sz="2000" kern="100" dirty="0">
                    <a:effectLst/>
                    <a:ea typeface="DengXian" panose="02010600030101010101" pitchFamily="2" charset="-122"/>
                    <a:cs typeface="Times New Roman" panose="02020603050405020304" pitchFamily="18" charset="0"/>
                  </a:rPr>
                  <a:t>的系数（</a:t>
                </a:r>
                <a14:m>
                  <m:oMath xmlns:m="http://schemas.openxmlformats.org/officeDocument/2006/math">
                    <m:acc>
                      <m:accPr>
                        <m:chr m:val="̂"/>
                        <m:ctrlPr>
                          <a:rPr lang="en-CA" sz="2000" i="1" kern="100">
                            <a:effectLst/>
                            <a:latin typeface="Cambria Math" panose="02040503050406030204" pitchFamily="18" charset="0"/>
                            <a:cs typeface="Times New Roman" panose="020206030504050203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e>
                    </m:acc>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=5077.98</m:t>
                    </m:r>
                  </m:oMath>
                </a14:m>
                <a:r>
                  <a:rPr lang="zh-CN" sz="2000" kern="100" dirty="0">
                    <a:effectLst/>
                    <a:ea typeface="DengXian" panose="02010600030101010101" pitchFamily="2" charset="-122"/>
                    <a:cs typeface="Times New Roman" panose="02020603050405020304" pitchFamily="18" charset="0"/>
                  </a:rPr>
                  <a:t>）。</a:t>
                </a:r>
                <a:endParaRPr lang="en-CA" altLang="zh-CN" sz="2000" kern="100" dirty="0">
                  <a:effectLst/>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回归方程通过假设</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𝐼𝑄</m:t>
                    </m:r>
                  </m:oMath>
                </a14:m>
                <a:r>
                  <a:rPr lang="zh-CN" sz="2000" kern="100" dirty="0">
                    <a:effectLst/>
                    <a:ea typeface="DengXian" panose="02010600030101010101" pitchFamily="2" charset="-122"/>
                    <a:cs typeface="Times New Roman" panose="02020603050405020304" pitchFamily="18" charset="0"/>
                  </a:rPr>
                  <a:t>对</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𝐼𝑁𝐶</m:t>
                    </m:r>
                  </m:oMath>
                </a14:m>
                <a:r>
                  <a:rPr lang="zh-CN" sz="2000" kern="100" dirty="0">
                    <a:effectLst/>
                    <a:ea typeface="DengXian" panose="02010600030101010101" pitchFamily="2" charset="-122"/>
                    <a:cs typeface="Times New Roman" panose="02020603050405020304" pitchFamily="18" charset="0"/>
                  </a:rPr>
                  <a:t>的影响满足线性关系，达到估计</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𝐶𝑜𝑙𝑙𝑒𝑔𝑒</m:t>
                    </m:r>
                  </m:oMath>
                </a14:m>
                <a:r>
                  <a:rPr lang="zh-CN" sz="2000" kern="100" dirty="0">
                    <a:effectLst/>
                    <a:ea typeface="DengXian" panose="02010600030101010101" pitchFamily="2" charset="-122"/>
                    <a:cs typeface="Times New Roman" panose="02020603050405020304" pitchFamily="18" charset="0"/>
                  </a:rPr>
                  <a:t>的系数。</a:t>
                </a:r>
                <a:endParaRPr lang="en-CA" altLang="zh-CN" sz="2000" kern="100" dirty="0">
                  <a:effectLst/>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endParaRPr lang="en-CA" sz="2000" kern="100" dirty="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sz="1800" kern="100" dirty="0">
                    <a:effectLst/>
                    <a:ea typeface="DengXian" panose="02010600030101010101" pitchFamily="2" charset="-122"/>
                    <a:cs typeface="Times New Roman" panose="02020603050405020304" pitchFamily="18" charset="0"/>
                  </a:rPr>
                  <a:t>如果真实的反事实结果如虚线所示，而并非简单的线性关系。这种情况下，通过假设的线性函数外推得到的反事实结果就和真实情况相去甚远。</a:t>
                </a:r>
                <a:endParaRPr lang="en-CA" sz="2000" dirty="0"/>
              </a:p>
            </p:txBody>
          </p:sp>
        </mc:Choice>
        <mc:Fallback xmlns="">
          <p:sp>
            <p:nvSpPr>
              <p:cNvPr id="3" name="Text Placeholder 2">
                <a:extLst>
                  <a:ext uri="{FF2B5EF4-FFF2-40B4-BE49-F238E27FC236}">
                    <a16:creationId xmlns:a16="http://schemas.microsoft.com/office/drawing/2014/main" id="{70E24704-52B3-461E-BDD8-F83116904114}"/>
                  </a:ext>
                </a:extLst>
              </p:cNvPr>
              <p:cNvSpPr>
                <a:spLocks noGrp="1" noRot="1" noChangeAspect="1" noMove="1" noResize="1" noEditPoints="1" noAdjustHandles="1" noChangeArrowheads="1" noChangeShapeType="1" noTextEdit="1"/>
              </p:cNvSpPr>
              <p:nvPr>
                <p:ph type="body" idx="1"/>
              </p:nvPr>
            </p:nvSpPr>
            <p:spPr>
              <a:xfrm>
                <a:off x="6317672" y="1066800"/>
                <a:ext cx="5061527" cy="5221061"/>
              </a:xfrm>
              <a:blipFill>
                <a:blip r:embed="rId3"/>
                <a:stretch>
                  <a:fillRect l="-602" t="-584" r="-1203"/>
                </a:stretch>
              </a:blipFill>
            </p:spPr>
            <p:txBody>
              <a:bodyPr/>
              <a:lstStyle/>
              <a:p>
                <a:r>
                  <a:rPr lang="en-CA">
                    <a:noFill/>
                  </a:rPr>
                  <a:t> </a:t>
                </a:r>
              </a:p>
            </p:txBody>
          </p:sp>
        </mc:Fallback>
      </mc:AlternateContent>
      <p:pic>
        <p:nvPicPr>
          <p:cNvPr id="23" name="Picture 22">
            <a:extLst>
              <a:ext uri="{FF2B5EF4-FFF2-40B4-BE49-F238E27FC236}">
                <a16:creationId xmlns:a16="http://schemas.microsoft.com/office/drawing/2014/main" id="{02825E69-80E5-485E-BA49-A74DC4FACC7E}"/>
              </a:ext>
            </a:extLst>
          </p:cNvPr>
          <p:cNvPicPr>
            <a:picLocks noChangeAspect="1"/>
          </p:cNvPicPr>
          <p:nvPr/>
        </p:nvPicPr>
        <p:blipFill>
          <a:blip r:embed="rId4"/>
          <a:stretch>
            <a:fillRect/>
          </a:stretch>
        </p:blipFill>
        <p:spPr>
          <a:xfrm>
            <a:off x="123768" y="1717964"/>
            <a:ext cx="6193904" cy="4073236"/>
          </a:xfrm>
          <a:prstGeom prst="rect">
            <a:avLst/>
          </a:prstGeom>
        </p:spPr>
      </p:pic>
      <p:sp>
        <p:nvSpPr>
          <p:cNvPr id="4" name="Footer Placeholder 3">
            <a:extLst>
              <a:ext uri="{FF2B5EF4-FFF2-40B4-BE49-F238E27FC236}">
                <a16:creationId xmlns:a16="http://schemas.microsoft.com/office/drawing/2014/main" id="{6266165C-5B96-4E14-B03E-B6995F47FF1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165702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3F80-13AB-489B-878D-743FC9558D9C}"/>
              </a:ext>
            </a:extLst>
          </p:cNvPr>
          <p:cNvSpPr>
            <a:spLocks noGrp="1"/>
          </p:cNvSpPr>
          <p:nvPr>
            <p:ph type="title"/>
          </p:nvPr>
        </p:nvSpPr>
        <p:spPr/>
        <p:txBody>
          <a:bodyPr/>
          <a:lstStyle/>
          <a:p>
            <a:r>
              <a:rPr lang="zh-CN" sz="2800" dirty="0">
                <a:effectLst/>
                <a:latin typeface="Calibri" panose="020F0502020204030204" pitchFamily="34" charset="0"/>
                <a:ea typeface="DengXian" panose="02010600030101010101" pitchFamily="2" charset="-122"/>
                <a:cs typeface="Times New Roman" panose="02020603050405020304" pitchFamily="18" charset="0"/>
              </a:rPr>
              <a:t>回归方法：非饱和回归模型</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9818FA22-EAE6-494B-A404-E4A888839C1D}"/>
                  </a:ext>
                </a:extLst>
              </p:cNvPr>
              <p:cNvSpPr>
                <a:spLocks noGrp="1"/>
              </p:cNvSpPr>
              <p:nvPr>
                <p:ph type="body" idx="1"/>
              </p:nvPr>
            </p:nvSpPr>
            <p:spPr/>
            <p:txBody>
              <a:bodyPr/>
              <a:lstStyle/>
              <a:p>
                <a:r>
                  <a:rPr lang="zh-CN" sz="1800" kern="100" dirty="0">
                    <a:effectLst/>
                    <a:ea typeface="DengXian" panose="02010600030101010101" pitchFamily="2" charset="-122"/>
                    <a:cs typeface="Times New Roman" panose="02020603050405020304" pitchFamily="18" charset="0"/>
                  </a:rPr>
                  <a:t>即使线性函数关系</a:t>
                </a:r>
                <a:r>
                  <a:rPr lang="zh-CN" sz="1800" kern="100" dirty="0">
                    <a:effectLst/>
                    <a:latin typeface="DengXian" panose="02010600030101010101" pitchFamily="2" charset="-122"/>
                    <a:cs typeface="Times New Roman" panose="02020603050405020304" pitchFamily="18" charset="0"/>
                  </a:rPr>
                  <a:t>的假设是正确的，在缺乏重叠并且不均衡的情况下，处置变量系数</a:t>
                </a:r>
                <a14:m>
                  <m:oMath xmlns:m="http://schemas.openxmlformats.org/officeDocument/2006/math">
                    <m:r>
                      <m:rPr>
                        <m:sty m:val="p"/>
                      </m:rPr>
                      <a:rPr lang="en-CA" sz="1800" kern="100">
                        <a:effectLst/>
                        <a:latin typeface="Cambria Math" panose="02040503050406030204" pitchFamily="18" charset="0"/>
                        <a:ea typeface="DengXian" panose="02010600030101010101" pitchFamily="2" charset="-122"/>
                        <a:cs typeface="Times New Roman" panose="02020603050405020304" pitchFamily="18" charset="0"/>
                      </a:rPr>
                      <m:t>γ</m:t>
                    </m:r>
                  </m:oMath>
                </a14:m>
                <a:r>
                  <a:rPr lang="zh-CN" sz="1800" kern="100" dirty="0">
                    <a:effectLst/>
                    <a:ea typeface="DengXian" panose="02010600030101010101" pitchFamily="2" charset="-122"/>
                    <a:cs typeface="Times New Roman" panose="02020603050405020304" pitchFamily="18" charset="0"/>
                  </a:rPr>
                  <a:t>的估计值也容易受到控制变量系数</a:t>
                </a:r>
                <a14:m>
                  <m:oMath xmlns:m="http://schemas.openxmlformats.org/officeDocument/2006/math">
                    <m:r>
                      <m:rPr>
                        <m:sty m:val="p"/>
                      </m:rPr>
                      <a:rPr lang="en-CA" sz="1800" kern="100">
                        <a:effectLst/>
                        <a:latin typeface="Cambria Math" panose="02040503050406030204" pitchFamily="18" charset="0"/>
                        <a:ea typeface="DengXian" panose="02010600030101010101" pitchFamily="2" charset="-122"/>
                        <a:cs typeface="Times New Roman" panose="02020603050405020304" pitchFamily="18" charset="0"/>
                      </a:rPr>
                      <m:t>β</m:t>
                    </m:r>
                  </m:oMath>
                </a14:m>
                <a:r>
                  <a:rPr lang="zh-CN" sz="1800" kern="100" dirty="0">
                    <a:effectLst/>
                    <a:ea typeface="DengXian" panose="02010600030101010101" pitchFamily="2" charset="-122"/>
                    <a:cs typeface="Times New Roman" panose="02020603050405020304" pitchFamily="18" charset="0"/>
                  </a:rPr>
                  <a:t>估计值的影响，结果较不稳健。</a:t>
                </a:r>
                <a:endParaRPr lang="en-CA" altLang="zh-CN" sz="1800" kern="100" dirty="0">
                  <a:effectLst/>
                  <a:ea typeface="DengXian" panose="02010600030101010101" pitchFamily="2" charset="-122"/>
                  <a:cs typeface="Times New Roman" panose="02020603050405020304" pitchFamily="18" charset="0"/>
                </a:endParaRPr>
              </a:p>
              <a:p>
                <a:r>
                  <a:rPr lang="zh-CN" sz="1800" kern="100" dirty="0">
                    <a:effectLst/>
                    <a:ea typeface="DengXian" panose="02010600030101010101" pitchFamily="2" charset="-122"/>
                    <a:cs typeface="Times New Roman" panose="02020603050405020304" pitchFamily="18" charset="0"/>
                  </a:rPr>
                  <a:t>为说明这个问题，我们稍微修改了表</a:t>
                </a:r>
                <a:r>
                  <a:rPr lang="en-CA" sz="1800" kern="100" dirty="0">
                    <a:effectLst/>
                    <a:latin typeface="DengXian" panose="02010600030101010101" pitchFamily="2" charset="-122"/>
                    <a:cs typeface="Times New Roman" panose="02020603050405020304" pitchFamily="18" charset="0"/>
                  </a:rPr>
                  <a:t>7.3</a:t>
                </a:r>
                <a:r>
                  <a:rPr lang="zh-CN" sz="1800" kern="100" dirty="0">
                    <a:effectLst/>
                    <a:latin typeface="DengXian" panose="02010600030101010101" pitchFamily="2" charset="-122"/>
                    <a:cs typeface="Times New Roman" panose="02020603050405020304" pitchFamily="18" charset="0"/>
                  </a:rPr>
                  <a:t>的</a:t>
                </a:r>
                <a:r>
                  <a:rPr lang="en-CA" sz="1800" kern="100" dirty="0">
                    <a:effectLst/>
                    <a:latin typeface="DengXian" panose="02010600030101010101" pitchFamily="2" charset="-122"/>
                    <a:cs typeface="Times New Roman" panose="02020603050405020304" pitchFamily="18" charset="0"/>
                  </a:rPr>
                  <a:t>INC</a:t>
                </a:r>
                <a:r>
                  <a:rPr lang="zh-CN" sz="1800" kern="100" dirty="0">
                    <a:effectLst/>
                    <a:latin typeface="DengXian" panose="02010600030101010101" pitchFamily="2" charset="-122"/>
                    <a:cs typeface="Times New Roman" panose="02020603050405020304" pitchFamily="18" charset="0"/>
                  </a:rPr>
                  <a:t>数据，</a:t>
                </a:r>
                <a:r>
                  <a:rPr lang="zh-CN" sz="1800" kern="100" dirty="0">
                    <a:effectLst/>
                    <a:ea typeface="DengXian" panose="02010600030101010101" pitchFamily="2" charset="-122"/>
                    <a:cs typeface="Times New Roman" panose="02020603050405020304" pitchFamily="18" charset="0"/>
                  </a:rPr>
                  <a:t>表</a:t>
                </a:r>
                <a:r>
                  <a:rPr lang="en-US" sz="1800" kern="100" dirty="0">
                    <a:effectLst/>
                    <a:latin typeface="DengXian" panose="02010600030101010101" pitchFamily="2" charset="-122"/>
                    <a:cs typeface="Times New Roman" panose="02020603050405020304" pitchFamily="18" charset="0"/>
                  </a:rPr>
                  <a:t>7.4</a:t>
                </a:r>
                <a:r>
                  <a:rPr lang="zh-CN" sz="1800" kern="100" dirty="0">
                    <a:effectLst/>
                    <a:ea typeface="DengXian" panose="02010600030101010101" pitchFamily="2" charset="-122"/>
                    <a:cs typeface="Times New Roman" panose="02020603050405020304" pitchFamily="18" charset="0"/>
                  </a:rPr>
                  <a:t>的数据和表</a:t>
                </a:r>
                <a:r>
                  <a:rPr lang="en-US" sz="1800" kern="100" dirty="0">
                    <a:effectLst/>
                    <a:latin typeface="DengXian" panose="02010600030101010101" pitchFamily="2" charset="-122"/>
                    <a:cs typeface="Times New Roman" panose="02020603050405020304" pitchFamily="18" charset="0"/>
                  </a:rPr>
                  <a:t>7.3</a:t>
                </a:r>
                <a:r>
                  <a:rPr lang="zh-CN" sz="1800" kern="100" dirty="0">
                    <a:effectLst/>
                    <a:ea typeface="DengXian" panose="02010600030101010101" pitchFamily="2" charset="-122"/>
                    <a:cs typeface="Times New Roman" panose="02020603050405020304" pitchFamily="18" charset="0"/>
                  </a:rPr>
                  <a:t>的数据相比，只是</a:t>
                </a:r>
                <a:r>
                  <a:rPr lang="en-US" sz="1800" kern="100" dirty="0">
                    <a:effectLst/>
                    <a:latin typeface="DengXian" panose="02010600030101010101" pitchFamily="2" charset="-122"/>
                    <a:cs typeface="Times New Roman" panose="02020603050405020304" pitchFamily="18" charset="0"/>
                  </a:rPr>
                  <a:t>INC</a:t>
                </a:r>
                <a:r>
                  <a:rPr lang="zh-CN" sz="1800" kern="100" dirty="0">
                    <a:effectLst/>
                    <a:ea typeface="DengXian" panose="02010600030101010101" pitchFamily="2" charset="-122"/>
                    <a:cs typeface="Times New Roman" panose="02020603050405020304" pitchFamily="18" charset="0"/>
                  </a:rPr>
                  <a:t>的值有所不同。</a:t>
                </a:r>
                <a:endParaRPr lang="en-CA" dirty="0"/>
              </a:p>
            </p:txBody>
          </p:sp>
        </mc:Choice>
        <mc:Fallback xmlns="">
          <p:sp>
            <p:nvSpPr>
              <p:cNvPr id="3" name="Text Placeholder 2">
                <a:extLst>
                  <a:ext uri="{FF2B5EF4-FFF2-40B4-BE49-F238E27FC236}">
                    <a16:creationId xmlns:a16="http://schemas.microsoft.com/office/drawing/2014/main" id="{9818FA22-EAE6-494B-A404-E4A888839C1D}"/>
                  </a:ext>
                </a:extLst>
              </p:cNvPr>
              <p:cNvSpPr>
                <a:spLocks noGrp="1" noRot="1" noChangeAspect="1" noMove="1" noResize="1" noEditPoints="1" noAdjustHandles="1" noChangeArrowheads="1" noChangeShapeType="1" noTextEdit="1"/>
              </p:cNvSpPr>
              <p:nvPr>
                <p:ph type="body" idx="1"/>
              </p:nvPr>
            </p:nvSpPr>
            <p:spPr>
              <a:blipFill>
                <a:blip r:embed="rId3"/>
                <a:stretch>
                  <a:fillRect l="-448" t="-935" r="-112"/>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CE8B4CB2-9C70-474F-BD94-CF31430A041E}"/>
              </a:ext>
            </a:extLst>
          </p:cNvPr>
          <p:cNvPicPr>
            <a:picLocks noChangeAspect="1"/>
          </p:cNvPicPr>
          <p:nvPr/>
        </p:nvPicPr>
        <p:blipFill>
          <a:blip r:embed="rId4"/>
          <a:stretch>
            <a:fillRect/>
          </a:stretch>
        </p:blipFill>
        <p:spPr>
          <a:xfrm>
            <a:off x="1185948" y="2327563"/>
            <a:ext cx="7644015" cy="4290291"/>
          </a:xfrm>
          <a:prstGeom prst="rect">
            <a:avLst/>
          </a:prstGeom>
        </p:spPr>
      </p:pic>
      <p:sp>
        <p:nvSpPr>
          <p:cNvPr id="5" name="Footer Placeholder 4">
            <a:extLst>
              <a:ext uri="{FF2B5EF4-FFF2-40B4-BE49-F238E27FC236}">
                <a16:creationId xmlns:a16="http://schemas.microsoft.com/office/drawing/2014/main" id="{10F30711-9B50-4C21-971E-AFB58BCA173C}"/>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16255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4E404-BD25-45A8-B62F-6416745318F7}"/>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A2CD0E92-EA5C-4122-8F78-38E6235DB53D}"/>
              </a:ext>
            </a:extLst>
          </p:cNvPr>
          <p:cNvSpPr>
            <a:spLocks noGrp="1"/>
          </p:cNvSpPr>
          <p:nvPr>
            <p:ph type="body" idx="1"/>
          </p:nvPr>
        </p:nvSpPr>
        <p:spPr/>
        <p:txBody>
          <a:bodyPr/>
          <a:lstStyle/>
          <a:p>
            <a:pPr indent="304800" algn="just">
              <a:spcBef>
                <a:spcPts val="0"/>
              </a:spcBef>
              <a:spcAft>
                <a:spcPts val="0"/>
              </a:spcAft>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对表</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7.4</a:t>
            </a:r>
            <a:r>
              <a:rPr lang="zh-CN" kern="100" dirty="0">
                <a:effectLst/>
                <a:latin typeface="Calibri" panose="020F0502020204030204" pitchFamily="34" charset="0"/>
                <a:ea typeface="DengXian" panose="02010600030101010101" pitchFamily="2" charset="-122"/>
                <a:cs typeface="Times New Roman" panose="02020603050405020304" pitchFamily="18" charset="0"/>
              </a:rPr>
              <a:t>数据的回归结果如下： </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just">
              <a:spcBef>
                <a:spcPts val="0"/>
              </a:spcBef>
              <a:spcAft>
                <a:spcPts val="0"/>
              </a:spcAft>
            </a:pPr>
            <a:endParaRPr lang="en-CA" sz="12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reg inc2 college </a:t>
            </a:r>
            <a:r>
              <a:rPr lang="en-US" sz="1600" kern="100" dirty="0" err="1">
                <a:effectLst/>
                <a:latin typeface="Courier New" panose="02070309020205020404" pitchFamily="49" charset="0"/>
                <a:ea typeface="DengXian" panose="02010600030101010101" pitchFamily="2" charset="-122"/>
                <a:cs typeface="Times New Roman" panose="02020603050405020304" pitchFamily="18" charset="0"/>
              </a:rPr>
              <a:t>iq</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Source |       SS           df       MS      Number of </a:t>
            </a:r>
            <a:r>
              <a:rPr lang="en-US" sz="1600" kern="100" dirty="0" err="1">
                <a:effectLst/>
                <a:latin typeface="Courier New" panose="02070309020205020404" pitchFamily="49" charset="0"/>
                <a:ea typeface="DengXian" panose="02010600030101010101" pitchFamily="2" charset="-122"/>
                <a:cs typeface="Times New Roman" panose="02020603050405020304" pitchFamily="18" charset="0"/>
              </a:rPr>
              <a:t>obs</a:t>
            </a: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        20</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F(2</a:t>
            </a:r>
            <a:r>
              <a:rPr lang="zh-CN" sz="1600" kern="100" dirty="0">
                <a:effectLst/>
                <a:latin typeface="Courier New" panose="02070309020205020404" pitchFamily="49" charset="0"/>
                <a:ea typeface="DengXian" panose="02010600030101010101" pitchFamily="2" charset="-122"/>
                <a:cs typeface="Courier New" panose="02070309020205020404" pitchFamily="49" charset="0"/>
              </a:rPr>
              <a:t>，</a:t>
            </a: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17)        =   1081.33</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Model |   538795132         2   269397566   Prob &gt; F        =    0.0000</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Residual |  4235306.65        17  249135.685   R-squared       =    0.9922</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Adj R-squared   =    0.9913</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Total |   543030439        19  28580549.4   Root MSE        =    499.13</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en-US" sz="1600" kern="100" dirty="0">
                <a:effectLst/>
                <a:latin typeface="Courier New" panose="02070309020205020404" pitchFamily="49" charset="0"/>
                <a:ea typeface="DengXian" panose="02010600030101010101" pitchFamily="2" charset="-122"/>
                <a:cs typeface="Times New Roman" panose="02020603050405020304" pitchFamily="18" charset="0"/>
              </a:rPr>
              <a:t>        </a:t>
            </a: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inc2 |      Coef.   Std. </a:t>
            </a:r>
            <a:r>
              <a:rPr lang="fr-CA" sz="1600" kern="100" dirty="0" err="1">
                <a:effectLst/>
                <a:latin typeface="Courier New" panose="02070309020205020404" pitchFamily="49" charset="0"/>
                <a:ea typeface="DengXian" panose="02010600030101010101" pitchFamily="2" charset="-122"/>
                <a:cs typeface="Times New Roman" panose="02020603050405020304" pitchFamily="18" charset="0"/>
              </a:rPr>
              <a:t>Err</a:t>
            </a: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t    P&gt;|t|     [95% Conf. </a:t>
            </a:r>
            <a:r>
              <a:rPr lang="fr-CA" sz="1600" kern="100" dirty="0" err="1">
                <a:effectLst/>
                <a:latin typeface="Courier New" panose="02070309020205020404" pitchFamily="49" charset="0"/>
                <a:ea typeface="DengXian" panose="02010600030101010101" pitchFamily="2" charset="-122"/>
                <a:cs typeface="Times New Roman" panose="02020603050405020304" pitchFamily="18" charset="0"/>
              </a:rPr>
              <a:t>Interval</a:t>
            </a: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a:t>
            </a:r>
            <a:r>
              <a:rPr lang="fr-CA" sz="1600" kern="100" dirty="0" err="1">
                <a:effectLst/>
                <a:latin typeface="Courier New" panose="02070309020205020404" pitchFamily="49" charset="0"/>
                <a:ea typeface="DengXian" panose="02010600030101010101" pitchFamily="2" charset="-122"/>
                <a:cs typeface="Times New Roman" panose="02020603050405020304" pitchFamily="18" charset="0"/>
              </a:rPr>
              <a:t>college</a:t>
            </a: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   7577.986   464.3258    16.32   0.000     6598.344    8557.628</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a:t>
            </a:r>
            <a:r>
              <a:rPr lang="fr-CA" sz="1600" kern="100" dirty="0" err="1">
                <a:effectLst/>
                <a:latin typeface="Courier New" panose="02070309020205020404" pitchFamily="49" charset="0"/>
                <a:ea typeface="DengXian" panose="02010600030101010101" pitchFamily="2" charset="-122"/>
                <a:cs typeface="Times New Roman" panose="02020603050405020304" pitchFamily="18" charset="0"/>
              </a:rPr>
              <a:t>iq</a:t>
            </a: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   53.08735   8.014642     6.62   0.000     36.17793    69.99677</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_cons |   13462.22   618.8175    21.75   0.000     12156.63    14767.81</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203200" algn="just">
              <a:spcBef>
                <a:spcPts val="0"/>
              </a:spcBef>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r>
              <a:rPr lang="fr-CA" sz="1600" kern="100" dirty="0">
                <a:effectLst/>
                <a:latin typeface="Courier New" panose="02070309020205020404" pitchFamily="49" charset="0"/>
                <a:ea typeface="DengXian" panose="02010600030101010101" pitchFamily="2" charset="-122"/>
                <a:cs typeface="Times New Roman" panose="02020603050405020304" pitchFamily="18" charset="0"/>
              </a:rPr>
              <a:t> </a:t>
            </a:r>
            <a:endParaRPr lang="en-CA" sz="16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B2BC2063-6A32-4022-9A40-6C7B95E842C6}"/>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568755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308B5-DA4F-4212-BDE2-07604D90E0C1}"/>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332C484E-DD59-4EB6-B6CA-9D085A6E0493}"/>
              </a:ext>
            </a:extLst>
          </p:cNvPr>
          <p:cNvSpPr>
            <a:spLocks noGrp="1"/>
          </p:cNvSpPr>
          <p:nvPr>
            <p:ph type="body" idx="1"/>
          </p:nvPr>
        </p:nvSpPr>
        <p:spPr>
          <a:xfrm>
            <a:off x="508000" y="5773189"/>
            <a:ext cx="10871200" cy="514672"/>
          </a:xfrm>
        </p:spPr>
        <p:txBody>
          <a:bodyPr/>
          <a:lstStyle/>
          <a:p>
            <a:r>
              <a:rPr lang="zh-CN" sz="1800" kern="100" dirty="0">
                <a:effectLst/>
                <a:ea typeface="DengXian" panose="02010600030101010101" pitchFamily="2" charset="-122"/>
                <a:cs typeface="Times New Roman" panose="02020603050405020304" pitchFamily="18" charset="0"/>
              </a:rPr>
              <a:t>我们看到稍微改变</a:t>
            </a:r>
            <a:r>
              <a:rPr lang="fr-CA" sz="1800" kern="100" dirty="0">
                <a:effectLst/>
                <a:latin typeface="DengXian" panose="02010600030101010101" pitchFamily="2" charset="-122"/>
                <a:cs typeface="Times New Roman" panose="02020603050405020304" pitchFamily="18" charset="0"/>
              </a:rPr>
              <a:t>INC</a:t>
            </a:r>
            <a:r>
              <a:rPr lang="zh-CN" sz="1800" kern="100" dirty="0">
                <a:effectLst/>
                <a:ea typeface="DengXian" panose="02010600030101010101" pitchFamily="2" charset="-122"/>
                <a:cs typeface="Times New Roman" panose="02020603050405020304" pitchFamily="18" charset="0"/>
              </a:rPr>
              <a:t>的值，</a:t>
            </a:r>
            <a:r>
              <a:rPr lang="fr-CA" sz="1800" kern="100" dirty="0" err="1">
                <a:effectLst/>
                <a:latin typeface="DengXian" panose="02010600030101010101" pitchFamily="2" charset="-122"/>
                <a:cs typeface="Times New Roman" panose="02020603050405020304" pitchFamily="18" charset="0"/>
              </a:rPr>
              <a:t>college</a:t>
            </a:r>
            <a:r>
              <a:rPr lang="zh-CN" sz="1800" kern="100" dirty="0">
                <a:effectLst/>
                <a:ea typeface="DengXian" panose="02010600030101010101" pitchFamily="2" charset="-122"/>
                <a:cs typeface="Times New Roman" panose="02020603050405020304" pitchFamily="18" charset="0"/>
              </a:rPr>
              <a:t>的系数发生了较大的变化，从原来的</a:t>
            </a:r>
            <a:r>
              <a:rPr lang="fr-CA" sz="1800" kern="100" dirty="0">
                <a:effectLst/>
                <a:latin typeface="DengXian" panose="02010600030101010101" pitchFamily="2" charset="-122"/>
                <a:cs typeface="Times New Roman" panose="02020603050405020304" pitchFamily="18" charset="0"/>
              </a:rPr>
              <a:t>5077</a:t>
            </a:r>
            <a:r>
              <a:rPr lang="zh-CN" sz="1800" kern="100" dirty="0">
                <a:effectLst/>
                <a:ea typeface="DengXian" panose="02010600030101010101" pitchFamily="2" charset="-122"/>
                <a:cs typeface="Times New Roman" panose="02020603050405020304" pitchFamily="18" charset="0"/>
              </a:rPr>
              <a:t>变到</a:t>
            </a:r>
            <a:r>
              <a:rPr lang="fr-CA" sz="1800" kern="100" dirty="0">
                <a:effectLst/>
                <a:latin typeface="DengXian" panose="02010600030101010101" pitchFamily="2" charset="-122"/>
                <a:cs typeface="Times New Roman" panose="02020603050405020304" pitchFamily="18" charset="0"/>
              </a:rPr>
              <a:t>7577</a:t>
            </a:r>
            <a:r>
              <a:rPr lang="zh-CN" sz="1800" kern="100" dirty="0">
                <a:effectLst/>
                <a:ea typeface="DengXian" panose="02010600030101010101" pitchFamily="2" charset="-122"/>
                <a:cs typeface="Times New Roman" panose="02020603050405020304" pitchFamily="18" charset="0"/>
              </a:rPr>
              <a:t>。</a:t>
            </a:r>
            <a:endParaRPr lang="en-CA" dirty="0"/>
          </a:p>
        </p:txBody>
      </p:sp>
      <p:pic>
        <p:nvPicPr>
          <p:cNvPr id="4" name="Picture 3">
            <a:extLst>
              <a:ext uri="{FF2B5EF4-FFF2-40B4-BE49-F238E27FC236}">
                <a16:creationId xmlns:a16="http://schemas.microsoft.com/office/drawing/2014/main" id="{95A08837-1AB0-4070-AED1-EABA5AEF1353}"/>
              </a:ext>
            </a:extLst>
          </p:cNvPr>
          <p:cNvPicPr>
            <a:picLocks noChangeAspect="1"/>
          </p:cNvPicPr>
          <p:nvPr/>
        </p:nvPicPr>
        <p:blipFill>
          <a:blip r:embed="rId3"/>
          <a:stretch>
            <a:fillRect/>
          </a:stretch>
        </p:blipFill>
        <p:spPr>
          <a:xfrm>
            <a:off x="964276" y="1084811"/>
            <a:ext cx="8545484" cy="4688378"/>
          </a:xfrm>
          <a:prstGeom prst="rect">
            <a:avLst/>
          </a:prstGeom>
        </p:spPr>
      </p:pic>
      <p:sp>
        <p:nvSpPr>
          <p:cNvPr id="5" name="Footer Placeholder 4">
            <a:extLst>
              <a:ext uri="{FF2B5EF4-FFF2-40B4-BE49-F238E27FC236}">
                <a16:creationId xmlns:a16="http://schemas.microsoft.com/office/drawing/2014/main" id="{36CA3A2E-CF95-4CA4-81CB-253FF7C888E4}"/>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5286119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A3947-B376-459C-8EB8-720535CF7CE9}"/>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5BE04431-5DEE-47AF-AB7F-ABBB3B7606E6}"/>
              </a:ext>
            </a:extLst>
          </p:cNvPr>
          <p:cNvSpPr>
            <a:spLocks noGrp="1"/>
          </p:cNvSpPr>
          <p:nvPr>
            <p:ph type="body" idx="1"/>
          </p:nvPr>
        </p:nvSpPr>
        <p:spPr/>
        <p:txBody>
          <a:bodyPr/>
          <a:lstStyle/>
          <a:p>
            <a:r>
              <a:rPr lang="zh-CN" sz="1800" kern="100" dirty="0">
                <a:effectLst/>
                <a:ea typeface="DengXian" panose="02010600030101010101" pitchFamily="2" charset="-122"/>
                <a:cs typeface="Times New Roman" panose="02020603050405020304" pitchFamily="18" charset="0"/>
              </a:rPr>
              <a:t>我们再来看在具备共同支撑域并且均衡的回归结果。</a:t>
            </a:r>
            <a:endParaRPr lang="en-CA" dirty="0"/>
          </a:p>
        </p:txBody>
      </p:sp>
      <p:pic>
        <p:nvPicPr>
          <p:cNvPr id="8" name="Picture 7">
            <a:extLst>
              <a:ext uri="{FF2B5EF4-FFF2-40B4-BE49-F238E27FC236}">
                <a16:creationId xmlns:a16="http://schemas.microsoft.com/office/drawing/2014/main" id="{64C42B3E-0623-4B62-8B2A-739AF8FDD126}"/>
              </a:ext>
            </a:extLst>
          </p:cNvPr>
          <p:cNvPicPr>
            <a:picLocks noChangeAspect="1"/>
          </p:cNvPicPr>
          <p:nvPr/>
        </p:nvPicPr>
        <p:blipFill>
          <a:blip r:embed="rId3"/>
          <a:stretch>
            <a:fillRect/>
          </a:stretch>
        </p:blipFill>
        <p:spPr>
          <a:xfrm>
            <a:off x="1244292" y="1682986"/>
            <a:ext cx="5941314" cy="4981194"/>
          </a:xfrm>
          <a:prstGeom prst="rect">
            <a:avLst/>
          </a:prstGeom>
        </p:spPr>
      </p:pic>
      <p:sp>
        <p:nvSpPr>
          <p:cNvPr id="4" name="Footer Placeholder 3">
            <a:extLst>
              <a:ext uri="{FF2B5EF4-FFF2-40B4-BE49-F238E27FC236}">
                <a16:creationId xmlns:a16="http://schemas.microsoft.com/office/drawing/2014/main" id="{A38083B8-F247-4D2E-97CA-40A732D820F7}"/>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822449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124D0-0723-4978-A061-61AFC471DD78}"/>
              </a:ext>
            </a:extLst>
          </p:cNvPr>
          <p:cNvSpPr>
            <a:spLocks noGrp="1"/>
          </p:cNvSpPr>
          <p:nvPr>
            <p:ph type="title"/>
          </p:nvPr>
        </p:nvSpPr>
        <p:spPr/>
        <p:txBody>
          <a:bodyPr/>
          <a:lstStyle/>
          <a:p>
            <a:endParaRPr lang="en-CA"/>
          </a:p>
        </p:txBody>
      </p:sp>
      <p:sp>
        <p:nvSpPr>
          <p:cNvPr id="3" name="Text Placeholder 2">
            <a:extLst>
              <a:ext uri="{FF2B5EF4-FFF2-40B4-BE49-F238E27FC236}">
                <a16:creationId xmlns:a16="http://schemas.microsoft.com/office/drawing/2014/main" id="{2DF446A3-D1B9-4919-86C2-E1A8973EEF87}"/>
              </a:ext>
            </a:extLst>
          </p:cNvPr>
          <p:cNvSpPr>
            <a:spLocks noGrp="1"/>
          </p:cNvSpPr>
          <p:nvPr>
            <p:ph type="body" idx="1"/>
          </p:nvPr>
        </p:nvSpPr>
        <p:spPr/>
        <p:txBody>
          <a:bodyPr/>
          <a:lstStyle/>
          <a:p>
            <a:endParaRPr lang="en-CA"/>
          </a:p>
        </p:txBody>
      </p:sp>
      <p:pic>
        <p:nvPicPr>
          <p:cNvPr id="4" name="Picture 3">
            <a:extLst>
              <a:ext uri="{FF2B5EF4-FFF2-40B4-BE49-F238E27FC236}">
                <a16:creationId xmlns:a16="http://schemas.microsoft.com/office/drawing/2014/main" id="{2486C060-634D-4D8B-8011-3B1C5C6E5D05}"/>
              </a:ext>
            </a:extLst>
          </p:cNvPr>
          <p:cNvPicPr>
            <a:picLocks noChangeAspect="1"/>
          </p:cNvPicPr>
          <p:nvPr/>
        </p:nvPicPr>
        <p:blipFill>
          <a:blip r:embed="rId3"/>
          <a:stretch>
            <a:fillRect/>
          </a:stretch>
        </p:blipFill>
        <p:spPr>
          <a:xfrm>
            <a:off x="304802" y="1066800"/>
            <a:ext cx="5651862" cy="4724400"/>
          </a:xfrm>
          <a:prstGeom prst="rect">
            <a:avLst/>
          </a:prstGeom>
        </p:spPr>
      </p:pic>
      <p:pic>
        <p:nvPicPr>
          <p:cNvPr id="5" name="Picture 4">
            <a:extLst>
              <a:ext uri="{FF2B5EF4-FFF2-40B4-BE49-F238E27FC236}">
                <a16:creationId xmlns:a16="http://schemas.microsoft.com/office/drawing/2014/main" id="{FDE97111-9A62-40F5-8E45-F423584E4B7C}"/>
              </a:ext>
            </a:extLst>
          </p:cNvPr>
          <p:cNvPicPr>
            <a:picLocks noChangeAspect="1"/>
          </p:cNvPicPr>
          <p:nvPr/>
        </p:nvPicPr>
        <p:blipFill>
          <a:blip r:embed="rId4"/>
          <a:stretch>
            <a:fillRect/>
          </a:stretch>
        </p:blipFill>
        <p:spPr>
          <a:xfrm>
            <a:off x="6478056" y="1218605"/>
            <a:ext cx="5409142" cy="4267795"/>
          </a:xfrm>
          <a:prstGeom prst="rect">
            <a:avLst/>
          </a:prstGeom>
        </p:spPr>
      </p:pic>
      <p:sp>
        <p:nvSpPr>
          <p:cNvPr id="6" name="Footer Placeholder 5">
            <a:extLst>
              <a:ext uri="{FF2B5EF4-FFF2-40B4-BE49-F238E27FC236}">
                <a16:creationId xmlns:a16="http://schemas.microsoft.com/office/drawing/2014/main" id="{7E3FDCD1-BC87-42A8-A779-4EB38C6E8BB8}"/>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9597229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9F4C2-0E3F-431E-B14A-6BB1F6B0E579}"/>
              </a:ext>
            </a:extLst>
          </p:cNvPr>
          <p:cNvSpPr>
            <a:spLocks noGrp="1"/>
          </p:cNvSpPr>
          <p:nvPr>
            <p:ph type="title"/>
          </p:nvPr>
        </p:nvSpPr>
        <p:spPr/>
        <p:txBody>
          <a:bodyPr/>
          <a:lstStyle/>
          <a:p>
            <a:endParaRPr lang="en-CA"/>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54931E7-80DF-48BB-9DDF-2FACA133792A}"/>
                  </a:ext>
                </a:extLst>
              </p:cNvPr>
              <p:cNvSpPr>
                <a:spLocks noGrp="1"/>
              </p:cNvSpPr>
              <p:nvPr>
                <p:ph type="body" idx="1"/>
              </p:nvPr>
            </p:nvSpPr>
            <p:spPr>
              <a:xfrm>
                <a:off x="508000" y="5377147"/>
                <a:ext cx="10871200" cy="910714"/>
              </a:xfrm>
            </p:spPr>
            <p:txBody>
              <a:bodyPr/>
              <a:lstStyle/>
              <a:p>
                <a:r>
                  <a:rPr lang="zh-CN" sz="1800" kern="100" dirty="0">
                    <a:effectLst/>
                    <a:ea typeface="DengXian" panose="02010600030101010101" pitchFamily="2" charset="-122"/>
                    <a:cs typeface="Times New Roman" panose="02020603050405020304" pitchFamily="18" charset="0"/>
                  </a:rPr>
                  <a:t>可以看到，图</a:t>
                </a:r>
                <a:r>
                  <a:rPr lang="en-CA" sz="1800" kern="100" dirty="0">
                    <a:effectLst/>
                    <a:latin typeface="DengXian" panose="02010600030101010101" pitchFamily="2" charset="-122"/>
                    <a:cs typeface="Times New Roman" panose="02020603050405020304" pitchFamily="18" charset="0"/>
                  </a:rPr>
                  <a:t>(A)</a:t>
                </a:r>
                <a:r>
                  <a:rPr lang="zh-CN" sz="1800" kern="100" dirty="0">
                    <a:effectLst/>
                    <a:latin typeface="DengXian" panose="02010600030101010101" pitchFamily="2" charset="-122"/>
                    <a:cs typeface="Times New Roman" panose="02020603050405020304" pitchFamily="18" charset="0"/>
                  </a:rPr>
                  <a:t>直线</a:t>
                </a:r>
                <a:r>
                  <a:rPr lang="zh-CN" sz="1800" kern="100" dirty="0">
                    <a:effectLst/>
                    <a:ea typeface="DengXian" panose="02010600030101010101" pitchFamily="2" charset="-122"/>
                    <a:cs typeface="Times New Roman" panose="02020603050405020304" pitchFamily="18" charset="0"/>
                  </a:rPr>
                  <a:t>斜率（</a:t>
                </a:r>
                <a:r>
                  <a:rPr lang="en-US" sz="1800" kern="100" dirty="0">
                    <a:effectLst/>
                    <a:latin typeface="DengXian" panose="02010600030101010101" pitchFamily="2" charset="-122"/>
                    <a:cs typeface="Times New Roman" panose="02020603050405020304" pitchFamily="18" charset="0"/>
                  </a:rPr>
                  <a:t>IQ</a:t>
                </a:r>
                <a:r>
                  <a:rPr lang="zh-CN" sz="1800" kern="100" dirty="0">
                    <a:effectLst/>
                    <a:ea typeface="DengXian" panose="02010600030101010101" pitchFamily="2" charset="-122"/>
                    <a:cs typeface="Times New Roman" panose="02020603050405020304" pitchFamily="18" charset="0"/>
                  </a:rPr>
                  <a:t>的系数）从</a:t>
                </a:r>
                <a:r>
                  <a:rPr lang="en-US" sz="1800" kern="100" dirty="0">
                    <a:effectLst/>
                    <a:latin typeface="DengXian" panose="02010600030101010101" pitchFamily="2" charset="-122"/>
                    <a:cs typeface="Times New Roman" panose="02020603050405020304" pitchFamily="18" charset="0"/>
                  </a:rPr>
                  <a:t>95</a:t>
                </a:r>
                <a:r>
                  <a:rPr lang="zh-CN" sz="1800" kern="100" dirty="0">
                    <a:effectLst/>
                    <a:ea typeface="DengXian" panose="02010600030101010101" pitchFamily="2" charset="-122"/>
                    <a:cs typeface="Times New Roman" panose="02020603050405020304" pitchFamily="18" charset="0"/>
                  </a:rPr>
                  <a:t>减小到右图的</a:t>
                </a:r>
                <a:r>
                  <a:rPr lang="en-US" sz="1800" kern="100" dirty="0">
                    <a:effectLst/>
                    <a:latin typeface="DengXian" panose="02010600030101010101" pitchFamily="2" charset="-122"/>
                    <a:cs typeface="Times New Roman" panose="02020603050405020304" pitchFamily="18" charset="0"/>
                  </a:rPr>
                  <a:t>55</a:t>
                </a:r>
                <a:r>
                  <a:rPr lang="zh-CN" sz="1800" kern="100" dirty="0">
                    <a:effectLst/>
                    <a:ea typeface="DengXian" panose="02010600030101010101" pitchFamily="2" charset="-122"/>
                    <a:cs typeface="Times New Roman" panose="02020603050405020304" pitchFamily="18" charset="0"/>
                  </a:rPr>
                  <a:t>时，但两图的处置效应</a:t>
                </a:r>
                <a14:m>
                  <m:oMath xmlns:m="http://schemas.openxmlformats.org/officeDocument/2006/math">
                    <m:sSub>
                      <m:sSubPr>
                        <m:ctrlPr>
                          <a:rPr lang="en-CA" sz="1800" i="1" kern="100">
                            <a:effectLst/>
                            <a:latin typeface="Cambria Math" panose="02040503050406030204" pitchFamily="18" charset="0"/>
                            <a:cs typeface="Times New Roman" panose="02020603050405020304" pitchFamily="18" charset="0"/>
                          </a:rPr>
                        </m:ctrlPr>
                      </m:sSubPr>
                      <m:e>
                        <m:acc>
                          <m:accPr>
                            <m:chr m:val="̂"/>
                            <m:ctrlPr>
                              <a:rPr lang="en-CA" sz="1800" i="1" kern="100">
                                <a:effectLst/>
                                <a:latin typeface="Cambria Math" panose="02040503050406030204" pitchFamily="18" charset="0"/>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𝛽</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2</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=5262</m:t>
                    </m:r>
                  </m:oMath>
                </a14:m>
                <a:r>
                  <a:rPr lang="en-US" sz="1800" kern="100" dirty="0">
                    <a:effectLst/>
                    <a:latin typeface="DengXian" panose="02010600030101010101" pitchFamily="2" charset="-122"/>
                    <a:cs typeface="Times New Roman" panose="02020603050405020304" pitchFamily="18" charset="0"/>
                  </a:rPr>
                  <a:t> </a:t>
                </a:r>
                <a:r>
                  <a:rPr lang="zh-CN" sz="1800" kern="100" dirty="0">
                    <a:effectLst/>
                    <a:ea typeface="DengXian" panose="02010600030101010101" pitchFamily="2" charset="-122"/>
                    <a:cs typeface="Times New Roman" panose="02020603050405020304" pitchFamily="18" charset="0"/>
                  </a:rPr>
                  <a:t>（</a:t>
                </a:r>
                <a:r>
                  <a:rPr lang="en-US" sz="1800" kern="100" dirty="0">
                    <a:effectLst/>
                    <a:latin typeface="DengXian" panose="02010600030101010101" pitchFamily="2" charset="-122"/>
                    <a:cs typeface="Times New Roman" panose="02020603050405020304" pitchFamily="18" charset="0"/>
                  </a:rPr>
                  <a:t>A</a:t>
                </a:r>
                <a:r>
                  <a:rPr lang="zh-CN" sz="1800" kern="100" dirty="0">
                    <a:effectLst/>
                    <a:ea typeface="DengXian" panose="02010600030101010101" pitchFamily="2" charset="-122"/>
                    <a:cs typeface="Times New Roman" panose="02020603050405020304" pitchFamily="18" charset="0"/>
                  </a:rPr>
                  <a:t>点到</a:t>
                </a:r>
                <a:r>
                  <a:rPr lang="en-US" sz="1800" kern="100" dirty="0">
                    <a:effectLst/>
                    <a:latin typeface="DengXian" panose="02010600030101010101" pitchFamily="2" charset="-122"/>
                    <a:cs typeface="Times New Roman" panose="02020603050405020304" pitchFamily="18" charset="0"/>
                  </a:rPr>
                  <a:t>B</a:t>
                </a:r>
                <a:r>
                  <a:rPr lang="zh-CN" sz="1800" kern="100" dirty="0">
                    <a:effectLst/>
                    <a:ea typeface="DengXian" panose="02010600030101010101" pitchFamily="2" charset="-122"/>
                    <a:cs typeface="Times New Roman" panose="02020603050405020304" pitchFamily="18" charset="0"/>
                  </a:rPr>
                  <a:t>点距离）并没有变化。可见处置效应对有共同支撑域数据的估计结果是比较稳健的，即对其他控制变量参数的变化不敏感。</a:t>
                </a:r>
                <a:endParaRPr lang="en-CA" dirty="0"/>
              </a:p>
            </p:txBody>
          </p:sp>
        </mc:Choice>
        <mc:Fallback xmlns="">
          <p:sp>
            <p:nvSpPr>
              <p:cNvPr id="3" name="Text Placeholder 2">
                <a:extLst>
                  <a:ext uri="{FF2B5EF4-FFF2-40B4-BE49-F238E27FC236}">
                    <a16:creationId xmlns:a16="http://schemas.microsoft.com/office/drawing/2014/main" id="{054931E7-80DF-48BB-9DDF-2FACA133792A}"/>
                  </a:ext>
                </a:extLst>
              </p:cNvPr>
              <p:cNvSpPr>
                <a:spLocks noGrp="1" noRot="1" noChangeAspect="1" noMove="1" noResize="1" noEditPoints="1" noAdjustHandles="1" noChangeArrowheads="1" noChangeShapeType="1" noTextEdit="1"/>
              </p:cNvSpPr>
              <p:nvPr>
                <p:ph type="body" idx="1"/>
              </p:nvPr>
            </p:nvSpPr>
            <p:spPr>
              <a:xfrm>
                <a:off x="508000" y="5377147"/>
                <a:ext cx="10871200" cy="910714"/>
              </a:xfrm>
              <a:blipFill>
                <a:blip r:embed="rId3"/>
                <a:stretch>
                  <a:fillRect l="-448" t="-4027" b="-11409"/>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F3FABDB8-F58E-4239-9C0B-96CF4F5CEFBB}"/>
              </a:ext>
            </a:extLst>
          </p:cNvPr>
          <p:cNvPicPr>
            <a:picLocks noChangeAspect="1"/>
          </p:cNvPicPr>
          <p:nvPr/>
        </p:nvPicPr>
        <p:blipFill>
          <a:blip r:embed="rId4"/>
          <a:stretch>
            <a:fillRect/>
          </a:stretch>
        </p:blipFill>
        <p:spPr>
          <a:xfrm>
            <a:off x="812800" y="1245722"/>
            <a:ext cx="8778240" cy="4131425"/>
          </a:xfrm>
          <a:prstGeom prst="rect">
            <a:avLst/>
          </a:prstGeom>
        </p:spPr>
      </p:pic>
      <p:sp>
        <p:nvSpPr>
          <p:cNvPr id="5" name="Footer Placeholder 4">
            <a:extLst>
              <a:ext uri="{FF2B5EF4-FFF2-40B4-BE49-F238E27FC236}">
                <a16:creationId xmlns:a16="http://schemas.microsoft.com/office/drawing/2014/main" id="{E025B255-2C26-4365-9FF8-BBC979B2336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93543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1C109E7-8685-49C6-B95F-5C10FA1D14D5}"/>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FC8CB94F-DA8C-4EC3-9E00-734244CC79C8}"/>
              </a:ext>
            </a:extLst>
          </p:cNvPr>
          <p:cNvSpPr>
            <a:spLocks noGrp="1"/>
          </p:cNvSpPr>
          <p:nvPr>
            <p:ph type="ctrTitle"/>
          </p:nvPr>
        </p:nvSpPr>
        <p:spPr/>
        <p:txBody>
          <a:bodyPr/>
          <a:lstStyle/>
          <a:p>
            <a:r>
              <a:rPr lang="zh-CN" sz="4000" dirty="0">
                <a:effectLst/>
                <a:latin typeface="Calibri" panose="020F0502020204030204" pitchFamily="34" charset="0"/>
                <a:ea typeface="DengXian" panose="02010600030101010101" pitchFamily="2" charset="-122"/>
                <a:cs typeface="Times New Roman" panose="02020603050405020304" pitchFamily="18" charset="0"/>
              </a:rPr>
              <a:t>匹配和回归方法的相同点</a:t>
            </a:r>
            <a:endParaRPr lang="en-CA" dirty="0"/>
          </a:p>
        </p:txBody>
      </p:sp>
      <p:sp>
        <p:nvSpPr>
          <p:cNvPr id="4" name="Footer Placeholder 3">
            <a:extLst>
              <a:ext uri="{FF2B5EF4-FFF2-40B4-BE49-F238E27FC236}">
                <a16:creationId xmlns:a16="http://schemas.microsoft.com/office/drawing/2014/main" id="{2A3C70F5-39D4-41A7-89FA-2DA54D6D0EB0}"/>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716216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A770F-4AE8-4C0B-855A-AF4E4378A38E}"/>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匹配和回归方法的相同点</a:t>
            </a:r>
            <a:endParaRPr lang="en-CA" dirty="0"/>
          </a:p>
        </p:txBody>
      </p:sp>
      <p:sp>
        <p:nvSpPr>
          <p:cNvPr id="3" name="Text Placeholder 2">
            <a:extLst>
              <a:ext uri="{FF2B5EF4-FFF2-40B4-BE49-F238E27FC236}">
                <a16:creationId xmlns:a16="http://schemas.microsoft.com/office/drawing/2014/main" id="{925CFFD4-0860-4761-9BFC-4700C3B50B5C}"/>
              </a:ext>
            </a:extLst>
          </p:cNvPr>
          <p:cNvSpPr>
            <a:spLocks noGrp="1"/>
          </p:cNvSpPr>
          <p:nvPr>
            <p:ph type="body" idx="1"/>
          </p:nvPr>
        </p:nvSpPr>
        <p:spPr/>
        <p:txBody>
          <a:bodyPr/>
          <a:lstStyle/>
          <a:p>
            <a:r>
              <a:rPr lang="zh-CN" sz="1800" kern="100" dirty="0">
                <a:effectLst/>
                <a:ea typeface="DengXian" panose="02010600030101010101" pitchFamily="2" charset="-122"/>
                <a:cs typeface="Calibri" panose="020F0502020204030204" pitchFamily="34" charset="0"/>
              </a:rPr>
              <a:t>我们通过一个简单的例子来对匹配和回归方法的相同点进行直观的分析</a:t>
            </a:r>
            <a:endParaRPr lang="en-CA" dirty="0"/>
          </a:p>
        </p:txBody>
      </p:sp>
      <p:pic>
        <p:nvPicPr>
          <p:cNvPr id="4" name="Picture 3">
            <a:extLst>
              <a:ext uri="{FF2B5EF4-FFF2-40B4-BE49-F238E27FC236}">
                <a16:creationId xmlns:a16="http://schemas.microsoft.com/office/drawing/2014/main" id="{5AD85430-1140-4FA2-91FE-1CF377150A65}"/>
              </a:ext>
            </a:extLst>
          </p:cNvPr>
          <p:cNvPicPr>
            <a:picLocks noChangeAspect="1"/>
          </p:cNvPicPr>
          <p:nvPr/>
        </p:nvPicPr>
        <p:blipFill>
          <a:blip r:embed="rId3"/>
          <a:stretch>
            <a:fillRect/>
          </a:stretch>
        </p:blipFill>
        <p:spPr>
          <a:xfrm>
            <a:off x="812800" y="1828081"/>
            <a:ext cx="8578735" cy="4688378"/>
          </a:xfrm>
          <a:prstGeom prst="rect">
            <a:avLst/>
          </a:prstGeom>
        </p:spPr>
      </p:pic>
      <p:sp>
        <p:nvSpPr>
          <p:cNvPr id="5" name="Footer Placeholder 4">
            <a:extLst>
              <a:ext uri="{FF2B5EF4-FFF2-40B4-BE49-F238E27FC236}">
                <a16:creationId xmlns:a16="http://schemas.microsoft.com/office/drawing/2014/main" id="{529EC2FC-9116-43AB-8115-E3C5C35C481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32599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850E7-93B9-43F7-A8FB-791D7C091B6C}"/>
              </a:ext>
            </a:extLst>
          </p:cNvPr>
          <p:cNvSpPr>
            <a:spLocks noGrp="1"/>
          </p:cNvSpPr>
          <p:nvPr>
            <p:ph type="title"/>
          </p:nvPr>
        </p:nvSpPr>
        <p:spPr/>
        <p:txBody>
          <a:bodyPr/>
          <a:lstStyle/>
          <a:p>
            <a:r>
              <a:rPr lang="zh-CN" altLang="en-US" dirty="0"/>
              <a:t>例子</a:t>
            </a:r>
            <a:endParaRPr lang="en-CA" dirty="0"/>
          </a:p>
        </p:txBody>
      </p:sp>
      <p:pic>
        <p:nvPicPr>
          <p:cNvPr id="4" name="Picture 3">
            <a:extLst>
              <a:ext uri="{FF2B5EF4-FFF2-40B4-BE49-F238E27FC236}">
                <a16:creationId xmlns:a16="http://schemas.microsoft.com/office/drawing/2014/main" id="{00673303-6117-4863-942C-EA1696FAD883}"/>
              </a:ext>
            </a:extLst>
          </p:cNvPr>
          <p:cNvPicPr>
            <a:picLocks noChangeAspect="1"/>
          </p:cNvPicPr>
          <p:nvPr/>
        </p:nvPicPr>
        <p:blipFill>
          <a:blip r:embed="rId3"/>
          <a:stretch>
            <a:fillRect/>
          </a:stretch>
        </p:blipFill>
        <p:spPr>
          <a:xfrm>
            <a:off x="663709" y="1171096"/>
            <a:ext cx="5650413" cy="2287052"/>
          </a:xfrm>
          <a:prstGeom prst="rect">
            <a:avLst/>
          </a:prstGeom>
        </p:spPr>
      </p:pic>
      <p:pic>
        <p:nvPicPr>
          <p:cNvPr id="5" name="Picture 4">
            <a:extLst>
              <a:ext uri="{FF2B5EF4-FFF2-40B4-BE49-F238E27FC236}">
                <a16:creationId xmlns:a16="http://schemas.microsoft.com/office/drawing/2014/main" id="{53889A19-E3FD-434F-A9C3-879439EA726B}"/>
              </a:ext>
            </a:extLst>
          </p:cNvPr>
          <p:cNvPicPr>
            <a:picLocks noChangeAspect="1"/>
          </p:cNvPicPr>
          <p:nvPr/>
        </p:nvPicPr>
        <p:blipFill>
          <a:blip r:embed="rId4"/>
          <a:stretch>
            <a:fillRect/>
          </a:stretch>
        </p:blipFill>
        <p:spPr>
          <a:xfrm>
            <a:off x="663709" y="3592353"/>
            <a:ext cx="9579418" cy="3225338"/>
          </a:xfrm>
          <a:prstGeom prst="rect">
            <a:avLst/>
          </a:prstGeom>
        </p:spPr>
      </p:pic>
      <p:sp>
        <p:nvSpPr>
          <p:cNvPr id="3" name="Footer Placeholder 2">
            <a:extLst>
              <a:ext uri="{FF2B5EF4-FFF2-40B4-BE49-F238E27FC236}">
                <a16:creationId xmlns:a16="http://schemas.microsoft.com/office/drawing/2014/main" id="{5A1726B5-26CE-4DD4-A7D2-2FA5468D4700}"/>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609132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850E7-93B9-43F7-A8FB-791D7C091B6C}"/>
              </a:ext>
            </a:extLst>
          </p:cNvPr>
          <p:cNvSpPr>
            <a:spLocks noGrp="1"/>
          </p:cNvSpPr>
          <p:nvPr>
            <p:ph type="title"/>
          </p:nvPr>
        </p:nvSpPr>
        <p:spPr/>
        <p:txBody>
          <a:bodyPr/>
          <a:lstStyle/>
          <a:p>
            <a:r>
              <a:rPr lang="zh-CN" altLang="en-US" dirty="0"/>
              <a:t>例子</a:t>
            </a:r>
            <a:endParaRPr lang="en-CA" dirty="0"/>
          </a:p>
        </p:txBody>
      </p:sp>
      <p:pic>
        <p:nvPicPr>
          <p:cNvPr id="4" name="Picture 3">
            <a:extLst>
              <a:ext uri="{FF2B5EF4-FFF2-40B4-BE49-F238E27FC236}">
                <a16:creationId xmlns:a16="http://schemas.microsoft.com/office/drawing/2014/main" id="{00673303-6117-4863-942C-EA1696FAD883}"/>
              </a:ext>
            </a:extLst>
          </p:cNvPr>
          <p:cNvPicPr>
            <a:picLocks noChangeAspect="1"/>
          </p:cNvPicPr>
          <p:nvPr/>
        </p:nvPicPr>
        <p:blipFill>
          <a:blip r:embed="rId3"/>
          <a:stretch>
            <a:fillRect/>
          </a:stretch>
        </p:blipFill>
        <p:spPr>
          <a:xfrm>
            <a:off x="663709" y="1171096"/>
            <a:ext cx="5650413" cy="2287052"/>
          </a:xfrm>
          <a:prstGeom prst="rect">
            <a:avLst/>
          </a:prstGeom>
        </p:spPr>
      </p:pic>
      <p:pic>
        <p:nvPicPr>
          <p:cNvPr id="5" name="Picture 4">
            <a:extLst>
              <a:ext uri="{FF2B5EF4-FFF2-40B4-BE49-F238E27FC236}">
                <a16:creationId xmlns:a16="http://schemas.microsoft.com/office/drawing/2014/main" id="{53889A19-E3FD-434F-A9C3-879439EA726B}"/>
              </a:ext>
            </a:extLst>
          </p:cNvPr>
          <p:cNvPicPr>
            <a:picLocks noChangeAspect="1"/>
          </p:cNvPicPr>
          <p:nvPr/>
        </p:nvPicPr>
        <p:blipFill>
          <a:blip r:embed="rId4"/>
          <a:stretch>
            <a:fillRect/>
          </a:stretch>
        </p:blipFill>
        <p:spPr>
          <a:xfrm>
            <a:off x="663709" y="3592353"/>
            <a:ext cx="9579418" cy="3225338"/>
          </a:xfrm>
          <a:prstGeom prst="rect">
            <a:avLst/>
          </a:prstGeom>
        </p:spPr>
      </p:pic>
      <p:sp>
        <p:nvSpPr>
          <p:cNvPr id="3" name="Footer Placeholder 2">
            <a:extLst>
              <a:ext uri="{FF2B5EF4-FFF2-40B4-BE49-F238E27FC236}">
                <a16:creationId xmlns:a16="http://schemas.microsoft.com/office/drawing/2014/main" id="{11C2BCEB-BB67-410F-BA18-BF5104D744B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487437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CA87B-9DF4-48F3-98A3-7D25F2894C2A}"/>
              </a:ext>
            </a:extLst>
          </p:cNvPr>
          <p:cNvSpPr>
            <a:spLocks noGrp="1"/>
          </p:cNvSpPr>
          <p:nvPr>
            <p:ph type="title"/>
          </p:nvPr>
        </p:nvSpPr>
        <p:spPr/>
        <p:txBody>
          <a:bodyPr/>
          <a:lstStyle/>
          <a:p>
            <a:r>
              <a:rPr lang="zh-CN" altLang="en-US" dirty="0"/>
              <a:t>精确匹配</a:t>
            </a:r>
            <a:endParaRPr lang="en-CA" dirty="0"/>
          </a:p>
        </p:txBody>
      </p:sp>
      <p:pic>
        <p:nvPicPr>
          <p:cNvPr id="6" name="Picture 5">
            <a:extLst>
              <a:ext uri="{FF2B5EF4-FFF2-40B4-BE49-F238E27FC236}">
                <a16:creationId xmlns:a16="http://schemas.microsoft.com/office/drawing/2014/main" id="{C98B6FC6-4FB3-4616-9530-285C80CD2B4B}"/>
              </a:ext>
            </a:extLst>
          </p:cNvPr>
          <p:cNvPicPr>
            <a:picLocks noChangeAspect="1"/>
          </p:cNvPicPr>
          <p:nvPr/>
        </p:nvPicPr>
        <p:blipFill>
          <a:blip r:embed="rId3"/>
          <a:stretch>
            <a:fillRect/>
          </a:stretch>
        </p:blipFill>
        <p:spPr>
          <a:xfrm>
            <a:off x="6471467" y="2646218"/>
            <a:ext cx="5231435" cy="2258935"/>
          </a:xfrm>
          <a:prstGeom prst="rect">
            <a:avLst/>
          </a:prstGeom>
        </p:spPr>
      </p:pic>
      <p:pic>
        <p:nvPicPr>
          <p:cNvPr id="4" name="Picture 3">
            <a:extLst>
              <a:ext uri="{FF2B5EF4-FFF2-40B4-BE49-F238E27FC236}">
                <a16:creationId xmlns:a16="http://schemas.microsoft.com/office/drawing/2014/main" id="{393D4C17-2877-410D-B854-708A77876867}"/>
              </a:ext>
            </a:extLst>
          </p:cNvPr>
          <p:cNvPicPr>
            <a:picLocks noChangeAspect="1"/>
          </p:cNvPicPr>
          <p:nvPr/>
        </p:nvPicPr>
        <p:blipFill>
          <a:blip r:embed="rId4"/>
          <a:stretch>
            <a:fillRect/>
          </a:stretch>
        </p:blipFill>
        <p:spPr>
          <a:xfrm>
            <a:off x="508000" y="1112981"/>
            <a:ext cx="5650413" cy="1246910"/>
          </a:xfrm>
          <a:prstGeom prst="rect">
            <a:avLst/>
          </a:prstGeom>
        </p:spPr>
      </p:pic>
      <p:pic>
        <p:nvPicPr>
          <p:cNvPr id="5" name="Picture 4">
            <a:extLst>
              <a:ext uri="{FF2B5EF4-FFF2-40B4-BE49-F238E27FC236}">
                <a16:creationId xmlns:a16="http://schemas.microsoft.com/office/drawing/2014/main" id="{78D021FA-CC63-4DF9-93D4-4EFBF3CB5CC1}"/>
              </a:ext>
            </a:extLst>
          </p:cNvPr>
          <p:cNvPicPr>
            <a:picLocks noChangeAspect="1"/>
          </p:cNvPicPr>
          <p:nvPr/>
        </p:nvPicPr>
        <p:blipFill>
          <a:blip r:embed="rId5"/>
          <a:stretch>
            <a:fillRect/>
          </a:stretch>
        </p:blipFill>
        <p:spPr>
          <a:xfrm>
            <a:off x="367214" y="2646218"/>
            <a:ext cx="5791199" cy="2688769"/>
          </a:xfrm>
          <a:prstGeom prst="rect">
            <a:avLst/>
          </a:prstGeom>
        </p:spPr>
      </p:pic>
      <p:pic>
        <p:nvPicPr>
          <p:cNvPr id="7" name="Picture 6">
            <a:extLst>
              <a:ext uri="{FF2B5EF4-FFF2-40B4-BE49-F238E27FC236}">
                <a16:creationId xmlns:a16="http://schemas.microsoft.com/office/drawing/2014/main" id="{B926C45A-C4E4-42A1-B4F8-4A7319BE7E20}"/>
              </a:ext>
            </a:extLst>
          </p:cNvPr>
          <p:cNvPicPr>
            <a:picLocks noChangeAspect="1"/>
          </p:cNvPicPr>
          <p:nvPr/>
        </p:nvPicPr>
        <p:blipFill>
          <a:blip r:embed="rId6"/>
          <a:stretch>
            <a:fillRect/>
          </a:stretch>
        </p:blipFill>
        <p:spPr>
          <a:xfrm>
            <a:off x="6471467" y="4980252"/>
            <a:ext cx="5612017" cy="356976"/>
          </a:xfrm>
          <a:prstGeom prst="rect">
            <a:avLst/>
          </a:prstGeom>
        </p:spPr>
      </p:pic>
      <p:pic>
        <p:nvPicPr>
          <p:cNvPr id="10" name="Picture 9">
            <a:extLst>
              <a:ext uri="{FF2B5EF4-FFF2-40B4-BE49-F238E27FC236}">
                <a16:creationId xmlns:a16="http://schemas.microsoft.com/office/drawing/2014/main" id="{F0987AA1-B955-438A-99A2-F08417B6A462}"/>
              </a:ext>
            </a:extLst>
          </p:cNvPr>
          <p:cNvPicPr>
            <a:picLocks noChangeAspect="1"/>
          </p:cNvPicPr>
          <p:nvPr/>
        </p:nvPicPr>
        <p:blipFill>
          <a:blip r:embed="rId7"/>
          <a:stretch>
            <a:fillRect/>
          </a:stretch>
        </p:blipFill>
        <p:spPr>
          <a:xfrm>
            <a:off x="1906679" y="5621315"/>
            <a:ext cx="8645236" cy="1026902"/>
          </a:xfrm>
          <a:prstGeom prst="rect">
            <a:avLst/>
          </a:prstGeom>
        </p:spPr>
      </p:pic>
      <p:sp>
        <p:nvSpPr>
          <p:cNvPr id="3" name="Footer Placeholder 2">
            <a:extLst>
              <a:ext uri="{FF2B5EF4-FFF2-40B4-BE49-F238E27FC236}">
                <a16:creationId xmlns:a16="http://schemas.microsoft.com/office/drawing/2014/main" id="{01E5CF0B-188A-4F7C-8A84-399D8EFA3A7D}"/>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024188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75FF9-89D7-451B-81EC-D95FB05157EF}"/>
              </a:ext>
            </a:extLst>
          </p:cNvPr>
          <p:cNvSpPr>
            <a:spLocks noGrp="1"/>
          </p:cNvSpPr>
          <p:nvPr>
            <p:ph type="title"/>
          </p:nvPr>
        </p:nvSpPr>
        <p:spPr/>
        <p:txBody>
          <a:bodyPr/>
          <a:lstStyle/>
          <a:p>
            <a:r>
              <a:rPr lang="zh-CN" altLang="en-US" dirty="0"/>
              <a:t>精确匹配</a:t>
            </a:r>
            <a:endParaRPr lang="en-CA" dirty="0"/>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CB8E27BD-F51D-46B0-B004-8D200A26B5A3}"/>
                  </a:ext>
                </a:extLst>
              </p:cNvPr>
              <p:cNvSpPr txBox="1">
                <a:spLocks noGrp="1"/>
              </p:cNvSpPr>
              <p:nvPr>
                <p:ph type="body" idx="1"/>
              </p:nvPr>
            </p:nvSpPr>
            <p:spPr>
              <a:xfrm>
                <a:off x="508000" y="1066800"/>
                <a:ext cx="10871200" cy="3893502"/>
              </a:xfrm>
              <a:prstGeom prst="rect">
                <a:avLst/>
              </a:prstGeom>
              <a:noFill/>
            </p:spPr>
            <p:txBody>
              <a:bodyPr wrap="square">
                <a:spAutoFit/>
              </a:bodyPr>
              <a:lstStyle/>
              <a:p>
                <a:pPr marL="342900" indent="-342900">
                  <a:lnSpc>
                    <a:spcPct val="150000"/>
                  </a:lnSpc>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在计算</a:t>
                </a:r>
                <a14:m>
                  <m:oMath xmlns:m="http://schemas.openxmlformats.org/officeDocument/2006/math">
                    <m:acc>
                      <m:accPr>
                        <m:chr m:val="̂"/>
                        <m:ctrlPr>
                          <a:rPr lang="en-CA" sz="2000" i="1" kern="100">
                            <a:effectLst/>
                            <a:latin typeface="Cambria Math" panose="02040503050406030204" pitchFamily="18" charset="0"/>
                            <a:cs typeface="Times New Roman" panose="020206030504050203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e>
                    </m:acc>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zh-CN" sz="2000" kern="100" dirty="0">
                    <a:effectLst/>
                    <a:ea typeface="DengXian" panose="02010600030101010101" pitchFamily="2" charset="-122"/>
                    <a:cs typeface="Times New Roman" panose="02020603050405020304" pitchFamily="18" charset="0"/>
                  </a:rPr>
                  <a:t>和</a:t>
                </a:r>
                <a14:m>
                  <m:oMath xmlns:m="http://schemas.openxmlformats.org/officeDocument/2006/math">
                    <m:acc>
                      <m:accPr>
                        <m:chr m:val="̂"/>
                        <m:ctrlPr>
                          <a:rPr lang="en-CA" sz="2000" i="1" kern="100">
                            <a:effectLst/>
                            <a:latin typeface="Cambria Math" panose="02040503050406030204" pitchFamily="18" charset="0"/>
                            <a:cs typeface="Times New Roman" panose="02020603050405020304" pitchFamily="18" charset="0"/>
                          </a:rPr>
                        </m:ctrlPr>
                      </m:acc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e>
                    </m:acc>
                    <m:d>
                      <m:dPr>
                        <m:ctrlPr>
                          <a:rPr lang="en-CA" sz="2000" i="1" kern="100">
                            <a:effectLst/>
                            <a:latin typeface="Cambria Math" panose="02040503050406030204" pitchFamily="18" charset="0"/>
                            <a:cs typeface="Times New Roman" panose="02020603050405020304" pitchFamily="18" charset="0"/>
                          </a:rPr>
                        </m:ctrlPr>
                      </m:dPr>
                      <m:e>
                        <m:sSub>
                          <m:sSubPr>
                            <m:ctrlPr>
                              <a:rPr lang="en-CA" sz="2000" i="1" kern="100">
                                <a:effectLst/>
                                <a:latin typeface="Cambria Math" panose="02040503050406030204" pitchFamily="18" charset="0"/>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kern="100">
                            <a:effectLst/>
                            <a:latin typeface="Cambria Math" panose="02040503050406030204" pitchFamily="18" charset="0"/>
                            <a:ea typeface="DengXian" panose="02010600030101010101" pitchFamily="2" charset="-122"/>
                            <a:cs typeface="Times New Roman" panose="02020603050405020304" pitchFamily="18" charset="0"/>
                          </a:rPr>
                          <m:t>40</m:t>
                        </m:r>
                      </m:e>
                    </m:d>
                  </m:oMath>
                </a14:m>
                <a:r>
                  <a:rPr lang="zh-CN" sz="2000" kern="100" dirty="0">
                    <a:effectLst/>
                    <a:ea typeface="DengXian" panose="02010600030101010101" pitchFamily="2" charset="-122"/>
                    <a:cs typeface="Times New Roman" panose="02020603050405020304" pitchFamily="18" charset="0"/>
                  </a:rPr>
                  <a:t>时，通过相减，年龄对于健康的影响已经去除，我们并不需要假设年龄和健康的函数关系，这是匹配相对回归方法的优点</a:t>
                </a:r>
                <a:r>
                  <a:rPr lang="zh-CN" altLang="en-US" sz="2000" kern="100" dirty="0">
                    <a:effectLst/>
                    <a:ea typeface="DengXian" panose="02010600030101010101" pitchFamily="2" charset="-122"/>
                    <a:cs typeface="Times New Roman" panose="02020603050405020304" pitchFamily="18" charset="0"/>
                  </a:rPr>
                  <a:t>。</a:t>
                </a:r>
                <a:endParaRPr lang="en-CA" altLang="zh-CN" sz="2000" kern="100" dirty="0">
                  <a:effectLst/>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endParaRPr lang="en-CA" altLang="zh-CN" sz="2000" kern="100" dirty="0">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endParaRPr lang="en-CA" altLang="zh-CN" sz="2000" kern="100" dirty="0">
                  <a:effectLst/>
                  <a:ea typeface="DengXian" panose="02010600030101010101" pitchFamily="2" charset="-122"/>
                  <a:cs typeface="Times New Roman" panose="02020603050405020304" pitchFamily="18" charset="0"/>
                </a:endParaRPr>
              </a:p>
              <a:p>
                <a:pPr marL="342900" indent="-342900">
                  <a:lnSpc>
                    <a:spcPct val="150000"/>
                  </a:lnSpc>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我们看到精确匹配方法允许不同年龄（</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=30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𝐴𝐺𝐸</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=40</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）的平均处置效应是不同的，即允许异质处置效应。如果要得到总体的平均处置效应，就应当使用相应的人数比例进行加权平均。</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1600" dirty="0"/>
              </a:p>
            </p:txBody>
          </p:sp>
        </mc:Choice>
        <mc:Fallback xmlns="">
          <p:sp>
            <p:nvSpPr>
              <p:cNvPr id="4" name="Text Placeholder 3">
                <a:extLst>
                  <a:ext uri="{FF2B5EF4-FFF2-40B4-BE49-F238E27FC236}">
                    <a16:creationId xmlns:a16="http://schemas.microsoft.com/office/drawing/2014/main" id="{CB8E27BD-F51D-46B0-B004-8D200A26B5A3}"/>
                  </a:ext>
                </a:extLst>
              </p:cNvPr>
              <p:cNvSpPr txBox="1">
                <a:spLocks noGrp="1" noRot="1" noChangeAspect="1" noMove="1" noResize="1" noEditPoints="1" noAdjustHandles="1" noChangeArrowheads="1" noChangeShapeType="1" noTextEdit="1"/>
              </p:cNvSpPr>
              <p:nvPr>
                <p:ph type="body" idx="1"/>
              </p:nvPr>
            </p:nvSpPr>
            <p:spPr>
              <a:xfrm>
                <a:off x="508000" y="1066800"/>
                <a:ext cx="10871200" cy="3893502"/>
              </a:xfrm>
              <a:prstGeom prst="rect">
                <a:avLst/>
              </a:prstGeom>
              <a:blipFill>
                <a:blip r:embed="rId3"/>
                <a:stretch>
                  <a:fillRect l="-280" r="-168"/>
                </a:stretch>
              </a:blipFill>
            </p:spPr>
            <p:txBody>
              <a:bodyPr/>
              <a:lstStyle/>
              <a:p>
                <a:r>
                  <a:rPr lang="en-CA">
                    <a:noFill/>
                  </a:rPr>
                  <a:t> </a:t>
                </a:r>
              </a:p>
            </p:txBody>
          </p:sp>
        </mc:Fallback>
      </mc:AlternateContent>
      <p:sp>
        <p:nvSpPr>
          <p:cNvPr id="3" name="Footer Placeholder 2">
            <a:extLst>
              <a:ext uri="{FF2B5EF4-FFF2-40B4-BE49-F238E27FC236}">
                <a16:creationId xmlns:a16="http://schemas.microsoft.com/office/drawing/2014/main" id="{B8EBBEE7-FC1E-4CE0-B44B-C6D7853351B6}"/>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126363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22DC0-5787-43AD-9AB2-AE327B1BF82F}"/>
              </a:ext>
            </a:extLst>
          </p:cNvPr>
          <p:cNvSpPr>
            <a:spLocks noGrp="1"/>
          </p:cNvSpPr>
          <p:nvPr>
            <p:ph type="title"/>
          </p:nvPr>
        </p:nvSpPr>
        <p:spPr/>
        <p:txBody>
          <a:bodyPr/>
          <a:lstStyle/>
          <a:p>
            <a:r>
              <a:rPr lang="zh-CN" altLang="en-US" dirty="0"/>
              <a:t>回归方法：完全饱和模型 （无常数项）</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27F4318-4796-4998-9BCD-E62C6210F1CE}"/>
                  </a:ext>
                </a:extLst>
              </p:cNvPr>
              <p:cNvSpPr>
                <a:spLocks noGrp="1"/>
              </p:cNvSpPr>
              <p:nvPr>
                <p:ph type="body" idx="1"/>
              </p:nvPr>
            </p:nvSpPr>
            <p:spPr>
              <a:xfrm>
                <a:off x="304801" y="1066800"/>
                <a:ext cx="11074399" cy="5221061"/>
              </a:xfrm>
            </p:spPr>
            <p:txBody>
              <a:bodyPr/>
              <a:lstStyle/>
              <a:p>
                <a:pPr marL="285750" indent="-285750" algn="just">
                  <a:spcAft>
                    <a:spcPts val="0"/>
                  </a:spcAft>
                  <a:buFont typeface="Arial" panose="020B0604020202020204" pitchFamily="34" charset="0"/>
                  <a:buChar char="•"/>
                </a:pPr>
                <a:r>
                  <a:rPr lang="zh-CN" sz="1800" dirty="0">
                    <a:effectLst/>
                    <a:latin typeface="Calibri" panose="020F0502020204030204" pitchFamily="34" charset="0"/>
                    <a:ea typeface="DengXian" panose="02010600030101010101" pitchFamily="2" charset="-122"/>
                    <a:cs typeface="Times New Roman" panose="02020603050405020304" pitchFamily="18" charset="0"/>
                  </a:rPr>
                  <a:t>这个例子里解释变量</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𝐷</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𝐴𝐺𝐸</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分别有两个值，一共有</a:t>
                </a:r>
                <a:r>
                  <a:rPr lang="en-US" sz="1800" dirty="0">
                    <a:effectLst/>
                    <a:latin typeface="DengXian" panose="02010600030101010101" pitchFamily="2" charset="-122"/>
                    <a:ea typeface="DengXian" panose="02010600030101010101" pitchFamily="2" charset="-122"/>
                    <a:cs typeface="Times New Roman" panose="02020603050405020304" pitchFamily="18" charset="0"/>
                  </a:rPr>
                  <a:t>4</a:t>
                </a:r>
                <a:r>
                  <a:rPr lang="zh-CN" sz="1800" dirty="0">
                    <a:effectLst/>
                    <a:latin typeface="Calibri" panose="020F0502020204030204" pitchFamily="34" charset="0"/>
                    <a:ea typeface="DengXian" panose="02010600030101010101" pitchFamily="2" charset="-122"/>
                    <a:cs typeface="Times New Roman" panose="02020603050405020304" pitchFamily="18" charset="0"/>
                  </a:rPr>
                  <a:t>个可能的组合。我们可以用</a:t>
                </a:r>
                <a:r>
                  <a:rPr lang="en-US" sz="1800" kern="100" dirty="0">
                    <a:effectLst/>
                    <a:latin typeface="DengXian" panose="02010600030101010101" pitchFamily="2" charset="-122"/>
                    <a:ea typeface="DengXian" panose="02010600030101010101" pitchFamily="2" charset="-122"/>
                    <a:cs typeface="Times New Roman" panose="02020603050405020304" pitchFamily="18" charset="0"/>
                  </a:rPr>
                  <a:t>4</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个虚拟变量</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a:effectLst/>
                        <a:latin typeface="Cambria Math" panose="02040503050406030204" pitchFamily="18" charset="0"/>
                        <a:ea typeface="DengXian" panose="02010600030101010101" pitchFamily="2" charset="-122"/>
                        <a:cs typeface="Times New Roman" panose="02020603050405020304" pitchFamily="18" charset="0"/>
                      </a:rPr>
                      <m:t>30</m:t>
                    </m:r>
                  </m:oMath>
                </a14:m>
                <a:r>
                  <a:rPr lang="zh-CN" sz="1800" i="1"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a:effectLst/>
                        <a:latin typeface="Cambria Math" panose="02040503050406030204" pitchFamily="18" charset="0"/>
                        <a:ea typeface="DengXian" panose="02010600030101010101" pitchFamily="2" charset="-122"/>
                        <a:cs typeface="Times New Roman" panose="02020603050405020304" pitchFamily="18" charset="0"/>
                      </a:rPr>
                      <m:t>30</m:t>
                    </m:r>
                  </m:oMath>
                </a14:m>
                <a:r>
                  <a:rPr lang="zh-CN" sz="1800" i="1"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a:effectLst/>
                        <a:latin typeface="Cambria Math" panose="02040503050406030204" pitchFamily="18" charset="0"/>
                        <a:ea typeface="DengXian" panose="02010600030101010101" pitchFamily="2" charset="-122"/>
                        <a:cs typeface="Times New Roman" panose="02020603050405020304" pitchFamily="18" charset="0"/>
                      </a:rPr>
                      <m:t>40</m:t>
                    </m:r>
                  </m:oMath>
                </a14:m>
                <a:r>
                  <a:rPr lang="zh-CN" sz="1800" i="1"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a:effectLst/>
                        <a:latin typeface="Cambria Math" panose="02040503050406030204" pitchFamily="18" charset="0"/>
                        <a:ea typeface="DengXian" panose="02010600030101010101" pitchFamily="2" charset="-122"/>
                        <a:cs typeface="Times New Roman" panose="02020603050405020304" pitchFamily="18" charset="0"/>
                      </a:rPr>
                      <m:t>40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来涵盖四个可能的组合：</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a:spcAft>
                    <a:spcPts val="0"/>
                  </a:spcAft>
                </a:pPr>
                <a:endParaRPr lang="en-CA" altLang="zh-CN" sz="1800" kern="100" dirty="0">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当</a:t>
                </a:r>
                <a14:m>
                  <m:oMath xmlns:m="http://schemas.openxmlformats.org/officeDocument/2006/math">
                    <m:r>
                      <a:rPr lang="zh-CN" sz="1800" i="1"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m:rPr>
                            <m:nor/>
                          </m:rP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AGE</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时，</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；否则，</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当</a:t>
                </a:r>
                <a14:m>
                  <m:oMath xmlns:m="http://schemas.openxmlformats.org/officeDocument/2006/math">
                    <m:r>
                      <a:rPr lang="zh-CN" sz="1800" i="1"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时，</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；否则，</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3</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当</a:t>
                </a:r>
                <a14:m>
                  <m:oMath xmlns:m="http://schemas.openxmlformats.org/officeDocument/2006/math">
                    <m:r>
                      <a:rPr lang="zh-CN" sz="1800" i="1"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时，</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；否则，</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当</a:t>
                </a:r>
                <a14:m>
                  <m:oMath xmlns:m="http://schemas.openxmlformats.org/officeDocument/2006/math">
                    <m:r>
                      <a:rPr lang="zh-CN" sz="1800" i="1" kern="100">
                        <a:effectLst/>
                        <a:latin typeface="Cambria Math" panose="02040503050406030204" pitchFamily="18" charset="0"/>
                        <a:ea typeface="Cambria Math" panose="02040503050406030204" pitchFamily="18" charset="0"/>
                        <a:cs typeface="Times New Roman" panose="02020603050405020304" pitchFamily="18" charset="0"/>
                      </a:rPr>
                      <m:t> </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𝐸</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时，</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；否则，</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𝐴𝐺𝐸</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4</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28600" indent="41910" algn="ctr">
                  <a:spcAft>
                    <a:spcPts val="0"/>
                  </a:spcAft>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527F4318-4796-4998-9BCD-E62C6210F1CE}"/>
                  </a:ext>
                </a:extLst>
              </p:cNvPr>
              <p:cNvSpPr>
                <a:spLocks noGrp="1" noRot="1" noChangeAspect="1" noMove="1" noResize="1" noEditPoints="1" noAdjustHandles="1" noChangeArrowheads="1" noChangeShapeType="1" noTextEdit="1"/>
              </p:cNvSpPr>
              <p:nvPr>
                <p:ph type="body" idx="1"/>
              </p:nvPr>
            </p:nvSpPr>
            <p:spPr>
              <a:xfrm>
                <a:off x="304801" y="1066800"/>
                <a:ext cx="11074399" cy="5221061"/>
              </a:xfrm>
              <a:blipFill>
                <a:blip r:embed="rId3"/>
                <a:stretch>
                  <a:fillRect l="-165" t="-584" r="-385"/>
                </a:stretch>
              </a:blipFill>
            </p:spPr>
            <p:txBody>
              <a:bodyPr/>
              <a:lstStyle/>
              <a:p>
                <a:r>
                  <a:rPr lang="en-CA">
                    <a:noFill/>
                  </a:rPr>
                  <a:t> </a:t>
                </a:r>
              </a:p>
            </p:txBody>
          </p:sp>
        </mc:Fallback>
      </mc:AlternateContent>
      <p:sp>
        <p:nvSpPr>
          <p:cNvPr id="5" name="Footer Placeholder 4">
            <a:extLst>
              <a:ext uri="{FF2B5EF4-FFF2-40B4-BE49-F238E27FC236}">
                <a16:creationId xmlns:a16="http://schemas.microsoft.com/office/drawing/2014/main" id="{AA233EB2-2EB3-485D-B742-6929B81ECFB0}"/>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2876398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197</TotalTime>
  <Words>2599</Words>
  <Application>Microsoft Office PowerPoint</Application>
  <PresentationFormat>Widescreen</PresentationFormat>
  <Paragraphs>177</Paragraphs>
  <Slides>28</Slides>
  <Notes>28</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40" baseType="lpstr">
      <vt:lpstr>DengXian</vt:lpstr>
      <vt:lpstr>Arial</vt:lpstr>
      <vt:lpstr>Calibri</vt:lpstr>
      <vt:lpstr>Cambria Math</vt:lpstr>
      <vt:lpstr>Century</vt:lpstr>
      <vt:lpstr>Courier New</vt:lpstr>
      <vt:lpstr>Franklin Gothic Book</vt:lpstr>
      <vt:lpstr>Perpetua</vt:lpstr>
      <vt:lpstr>Times New Roman</vt:lpstr>
      <vt:lpstr>Wingdings 2</vt:lpstr>
      <vt:lpstr>Theme1</vt:lpstr>
      <vt:lpstr>Equation</vt:lpstr>
      <vt:lpstr>第7章: 匹配和回归方法比较</vt:lpstr>
      <vt:lpstr>大纲</vt:lpstr>
      <vt:lpstr>匹配和回归方法的相同点</vt:lpstr>
      <vt:lpstr>匹配和回归方法的相同点</vt:lpstr>
      <vt:lpstr>例子</vt:lpstr>
      <vt:lpstr>例子</vt:lpstr>
      <vt:lpstr>精确匹配</vt:lpstr>
      <vt:lpstr>精确匹配</vt:lpstr>
      <vt:lpstr>回归方法：完全饱和模型 （无常数项）</vt:lpstr>
      <vt:lpstr>回归方法：完全饱和模型 （无常数项）</vt:lpstr>
      <vt:lpstr>回归方法：完全饱和模型 （无常数项）</vt:lpstr>
      <vt:lpstr>回归方法：完全饱和模型 （无常数项）</vt:lpstr>
      <vt:lpstr>完全饱和回归模型和精确匹配</vt:lpstr>
      <vt:lpstr>匹配和回归方法的差异</vt:lpstr>
      <vt:lpstr>差异1：ATE估计权重的差异</vt:lpstr>
      <vt:lpstr>PowerPoint Presentation</vt:lpstr>
      <vt:lpstr>PowerPoint Presentation</vt:lpstr>
      <vt:lpstr>差异2：缺乏共同支撑域和控制变量不均衡的影响</vt:lpstr>
      <vt:lpstr>一个例子</vt:lpstr>
      <vt:lpstr>一个例子</vt:lpstr>
      <vt:lpstr>回归方法：非饱和回归模型</vt:lpstr>
      <vt:lpstr>回归方法：非饱和回归模型</vt:lpstr>
      <vt:lpstr>回归方法：非饱和回归模型</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匹配和回归方法比较</dc:title>
  <dc:creator>Qiu, Jiaping</dc:creator>
  <cp:lastModifiedBy>Qiu, Jiaping</cp:lastModifiedBy>
  <cp:revision>23</cp:revision>
  <dcterms:created xsi:type="dcterms:W3CDTF">2020-07-08T01:15:51Z</dcterms:created>
  <dcterms:modified xsi:type="dcterms:W3CDTF">2022-04-12T14:56:50Z</dcterms:modified>
</cp:coreProperties>
</file>