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1.xml" ContentType="application/inkml+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47"/>
  </p:notesMasterIdLst>
  <p:handoutMasterIdLst>
    <p:handoutMasterId r:id="rId48"/>
  </p:handoutMasterIdLst>
  <p:sldIdLst>
    <p:sldId id="713" r:id="rId2"/>
    <p:sldId id="559" r:id="rId3"/>
    <p:sldId id="750" r:id="rId4"/>
    <p:sldId id="695" r:id="rId5"/>
    <p:sldId id="565" r:id="rId6"/>
    <p:sldId id="751" r:id="rId7"/>
    <p:sldId id="566" r:id="rId8"/>
    <p:sldId id="567" r:id="rId9"/>
    <p:sldId id="569" r:id="rId10"/>
    <p:sldId id="753" r:id="rId11"/>
    <p:sldId id="496" r:id="rId12"/>
    <p:sldId id="505" r:id="rId13"/>
    <p:sldId id="506" r:id="rId14"/>
    <p:sldId id="507" r:id="rId15"/>
    <p:sldId id="524" r:id="rId16"/>
    <p:sldId id="525" r:id="rId17"/>
    <p:sldId id="526" r:id="rId18"/>
    <p:sldId id="527" r:id="rId19"/>
    <p:sldId id="528" r:id="rId20"/>
    <p:sldId id="533" r:id="rId21"/>
    <p:sldId id="754" r:id="rId22"/>
    <p:sldId id="696" r:id="rId23"/>
    <p:sldId id="534" r:id="rId24"/>
    <p:sldId id="698" r:id="rId25"/>
    <p:sldId id="715" r:id="rId26"/>
    <p:sldId id="531" r:id="rId27"/>
    <p:sldId id="694" r:id="rId28"/>
    <p:sldId id="699" r:id="rId29"/>
    <p:sldId id="755" r:id="rId30"/>
    <p:sldId id="630" r:id="rId31"/>
    <p:sldId id="642" r:id="rId32"/>
    <p:sldId id="720" r:id="rId33"/>
    <p:sldId id="643" r:id="rId34"/>
    <p:sldId id="687" r:id="rId35"/>
    <p:sldId id="664" r:id="rId36"/>
    <p:sldId id="688" r:id="rId37"/>
    <p:sldId id="663" r:id="rId38"/>
    <p:sldId id="740" r:id="rId39"/>
    <p:sldId id="693" r:id="rId40"/>
    <p:sldId id="701" r:id="rId41"/>
    <p:sldId id="585" r:id="rId42"/>
    <p:sldId id="711" r:id="rId43"/>
    <p:sldId id="736" r:id="rId44"/>
    <p:sldId id="737" r:id="rId45"/>
    <p:sldId id="708" r:id="rId46"/>
  </p:sldIdLst>
  <p:sldSz cx="9144000" cy="6858000" type="screen4x3"/>
  <p:notesSz cx="7315200" cy="9601200"/>
  <p:defaultTextStyle>
    <a:defPPr>
      <a:defRPr lang="en-US"/>
    </a:defPPr>
    <a:lvl1pPr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5pPr>
    <a:lvl6pPr marL="2286000" algn="l" defTabSz="914400" rtl="0" eaLnBrk="1" latinLnBrk="0" hangingPunct="1">
      <a:defRPr b="1" kern="1200">
        <a:solidFill>
          <a:schemeClr val="tx1"/>
        </a:solidFill>
        <a:latin typeface="Tahoma" panose="020B0604030504040204" pitchFamily="34" charset="0"/>
        <a:ea typeface="+mn-ea"/>
        <a:cs typeface="+mn-cs"/>
      </a:defRPr>
    </a:lvl6pPr>
    <a:lvl7pPr marL="2743200" algn="l" defTabSz="914400" rtl="0" eaLnBrk="1" latinLnBrk="0" hangingPunct="1">
      <a:defRPr b="1" kern="1200">
        <a:solidFill>
          <a:schemeClr val="tx1"/>
        </a:solidFill>
        <a:latin typeface="Tahoma" panose="020B0604030504040204" pitchFamily="34" charset="0"/>
        <a:ea typeface="+mn-ea"/>
        <a:cs typeface="+mn-cs"/>
      </a:defRPr>
    </a:lvl7pPr>
    <a:lvl8pPr marL="3200400" algn="l" defTabSz="914400" rtl="0" eaLnBrk="1" latinLnBrk="0" hangingPunct="1">
      <a:defRPr b="1" kern="1200">
        <a:solidFill>
          <a:schemeClr val="tx1"/>
        </a:solidFill>
        <a:latin typeface="Tahoma" panose="020B0604030504040204" pitchFamily="34" charset="0"/>
        <a:ea typeface="+mn-ea"/>
        <a:cs typeface="+mn-cs"/>
      </a:defRPr>
    </a:lvl8pPr>
    <a:lvl9pPr marL="3657600" algn="l" defTabSz="914400" rtl="0" eaLnBrk="1" latinLnBrk="0" hangingPunct="1">
      <a:defRPr b="1"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77" autoAdjust="0"/>
    <p:restoredTop sz="91879" autoAdjust="0"/>
  </p:normalViewPr>
  <p:slideViewPr>
    <p:cSldViewPr>
      <p:cViewPr varScale="1">
        <p:scale>
          <a:sx n="110" d="100"/>
          <a:sy n="110" d="100"/>
        </p:scale>
        <p:origin x="801" y="4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7711"/>
    </p:cViewPr>
  </p:sorterViewPr>
  <p:notesViewPr>
    <p:cSldViewPr>
      <p:cViewPr>
        <p:scale>
          <a:sx n="100" d="100"/>
          <a:sy n="100" d="100"/>
        </p:scale>
        <p:origin x="2619" y="-95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B6FF52-9732-4C82-8C2A-EC0CE0CD77F6}"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B08BE053-C111-4DF2-8B8E-F0EA1E436D2F}">
      <dgm:prSet phldrT="[Text]"/>
      <dgm:spPr/>
      <dgm:t>
        <a:bodyPr/>
        <a:lstStyle/>
        <a:p>
          <a:r>
            <a:rPr lang="en-US" altLang="zh-CN" dirty="0"/>
            <a:t> </a:t>
          </a:r>
          <a:r>
            <a:rPr lang="zh-CN" altLang="en-US" dirty="0"/>
            <a:t>路径</a:t>
          </a:r>
          <a:endParaRPr lang="en-US" dirty="0"/>
        </a:p>
      </dgm:t>
    </dgm:pt>
    <dgm:pt modelId="{EE506A25-FC03-41D1-B1BD-AA91B0DD54AF}" type="parTrans" cxnId="{D1301FAF-4B45-4FC6-A1BA-BFDB7DA99D5F}">
      <dgm:prSet/>
      <dgm:spPr/>
      <dgm:t>
        <a:bodyPr/>
        <a:lstStyle/>
        <a:p>
          <a:endParaRPr lang="en-US"/>
        </a:p>
      </dgm:t>
    </dgm:pt>
    <dgm:pt modelId="{68E4038C-669B-4DFF-9B35-990AC4173318}" type="sibTrans" cxnId="{D1301FAF-4B45-4FC6-A1BA-BFDB7DA99D5F}">
      <dgm:prSet/>
      <dgm:spPr/>
      <dgm:t>
        <a:bodyPr/>
        <a:lstStyle/>
        <a:p>
          <a:endParaRPr lang="en-US"/>
        </a:p>
      </dgm:t>
    </dgm:pt>
    <dgm:pt modelId="{898C00C3-3ABA-4455-8A8B-75A478ED9E39}">
      <dgm:prSet phldrT="[Text]"/>
      <dgm:spPr/>
      <dgm:t>
        <a:bodyPr/>
        <a:lstStyle/>
        <a:p>
          <a:r>
            <a:rPr lang="zh-CN" altLang="en-US" dirty="0"/>
            <a:t>开放的路径</a:t>
          </a:r>
          <a:endParaRPr lang="en-US" dirty="0"/>
        </a:p>
      </dgm:t>
    </dgm:pt>
    <dgm:pt modelId="{E09CA3DA-1E42-4BE3-80B8-A28DF9E924BB}" type="parTrans" cxnId="{B85049D6-C0E1-47D5-8EB2-A559B81456E9}">
      <dgm:prSet/>
      <dgm:spPr/>
      <dgm:t>
        <a:bodyPr/>
        <a:lstStyle/>
        <a:p>
          <a:endParaRPr lang="en-US"/>
        </a:p>
      </dgm:t>
    </dgm:pt>
    <dgm:pt modelId="{E41FF8EB-869B-4EE2-AC2C-B039C57658E4}" type="sibTrans" cxnId="{B85049D6-C0E1-47D5-8EB2-A559B81456E9}">
      <dgm:prSet/>
      <dgm:spPr/>
      <dgm:t>
        <a:bodyPr/>
        <a:lstStyle/>
        <a:p>
          <a:endParaRPr lang="en-US"/>
        </a:p>
      </dgm:t>
    </dgm:pt>
    <dgm:pt modelId="{86461279-0E8C-4986-B152-03E76C1F0D68}">
      <dgm:prSet phldrT="[Text]"/>
      <dgm:spPr/>
      <dgm:t>
        <a:bodyPr/>
        <a:lstStyle/>
        <a:p>
          <a:r>
            <a:rPr lang="zh-CN" altLang="en-US" dirty="0"/>
            <a:t>因果路径</a:t>
          </a:r>
          <a:endParaRPr lang="en-US" dirty="0"/>
        </a:p>
      </dgm:t>
    </dgm:pt>
    <dgm:pt modelId="{8BB8F924-7EC4-4638-A762-BF14A08A837D}" type="parTrans" cxnId="{18266C14-42F5-46B0-84CA-ACF2C04EBB2F}">
      <dgm:prSet/>
      <dgm:spPr/>
      <dgm:t>
        <a:bodyPr/>
        <a:lstStyle/>
        <a:p>
          <a:endParaRPr lang="en-US"/>
        </a:p>
      </dgm:t>
    </dgm:pt>
    <dgm:pt modelId="{6E6F7D70-5197-48C3-8514-42350DBCBA47}" type="sibTrans" cxnId="{18266C14-42F5-46B0-84CA-ACF2C04EBB2F}">
      <dgm:prSet/>
      <dgm:spPr/>
      <dgm:t>
        <a:bodyPr/>
        <a:lstStyle/>
        <a:p>
          <a:endParaRPr lang="en-US"/>
        </a:p>
      </dgm:t>
    </dgm:pt>
    <dgm:pt modelId="{9EA32EA9-B60A-4CA4-A4D6-7594E0B119C7}">
      <dgm:prSet phldrT="[Text]"/>
      <dgm:spPr/>
      <dgm:t>
        <a:bodyPr/>
        <a:lstStyle/>
        <a:p>
          <a:r>
            <a:rPr lang="zh-CN" altLang="en-US" dirty="0"/>
            <a:t>混淆路径</a:t>
          </a:r>
          <a:endParaRPr lang="en-US" dirty="0"/>
        </a:p>
      </dgm:t>
    </dgm:pt>
    <dgm:pt modelId="{0D52FFBD-8F91-445D-A41E-5FB5D71B4180}" type="parTrans" cxnId="{130E0E16-074E-4B49-B89E-97F154F20F93}">
      <dgm:prSet/>
      <dgm:spPr/>
      <dgm:t>
        <a:bodyPr/>
        <a:lstStyle/>
        <a:p>
          <a:endParaRPr lang="en-US"/>
        </a:p>
      </dgm:t>
    </dgm:pt>
    <dgm:pt modelId="{01A67DDB-0DB8-48B0-8DAA-3F4A6494113D}" type="sibTrans" cxnId="{130E0E16-074E-4B49-B89E-97F154F20F93}">
      <dgm:prSet/>
      <dgm:spPr/>
      <dgm:t>
        <a:bodyPr/>
        <a:lstStyle/>
        <a:p>
          <a:endParaRPr lang="en-US"/>
        </a:p>
      </dgm:t>
    </dgm:pt>
    <dgm:pt modelId="{C6EDE1D9-EC53-4058-89DE-8DFA73FB9594}">
      <dgm:prSet phldrT="[Text]"/>
      <dgm:spPr/>
      <dgm:t>
        <a:bodyPr/>
        <a:lstStyle/>
        <a:p>
          <a:r>
            <a:rPr lang="zh-CN" altLang="en-US" dirty="0"/>
            <a:t>死路径</a:t>
          </a:r>
          <a:endParaRPr lang="en-US" dirty="0"/>
        </a:p>
      </dgm:t>
    </dgm:pt>
    <dgm:pt modelId="{A9CE6210-1762-43C2-8AF2-61B28BEA5E2A}" type="parTrans" cxnId="{6A033678-618B-4D39-92C8-AE705C26225A}">
      <dgm:prSet/>
      <dgm:spPr/>
      <dgm:t>
        <a:bodyPr/>
        <a:lstStyle/>
        <a:p>
          <a:endParaRPr lang="en-US"/>
        </a:p>
      </dgm:t>
    </dgm:pt>
    <dgm:pt modelId="{21239574-C691-4FCD-936E-90695CFDD1BB}" type="sibTrans" cxnId="{6A033678-618B-4D39-92C8-AE705C26225A}">
      <dgm:prSet/>
      <dgm:spPr/>
      <dgm:t>
        <a:bodyPr/>
        <a:lstStyle/>
        <a:p>
          <a:endParaRPr lang="en-US"/>
        </a:p>
      </dgm:t>
    </dgm:pt>
    <dgm:pt modelId="{CAB1FB27-63C5-48F0-8FA8-4E40D0541C3B}">
      <dgm:prSet phldrT="[Text]"/>
      <dgm:spPr/>
      <dgm:t>
        <a:bodyPr/>
        <a:lstStyle/>
        <a:p>
          <a:r>
            <a:rPr lang="zh-CN" altLang="en-US" dirty="0"/>
            <a:t>对撞路径</a:t>
          </a:r>
          <a:endParaRPr lang="en-US" dirty="0"/>
        </a:p>
      </dgm:t>
    </dgm:pt>
    <dgm:pt modelId="{F5A6F9FA-E851-4DDE-86D6-F662BA2F9E17}" type="parTrans" cxnId="{C5FEEEB2-C2D1-4DAF-B88D-F707FB397C48}">
      <dgm:prSet/>
      <dgm:spPr/>
      <dgm:t>
        <a:bodyPr/>
        <a:lstStyle/>
        <a:p>
          <a:endParaRPr lang="en-US"/>
        </a:p>
      </dgm:t>
    </dgm:pt>
    <dgm:pt modelId="{D7C430C7-596F-4740-8395-66FC62203EAC}" type="sibTrans" cxnId="{C5FEEEB2-C2D1-4DAF-B88D-F707FB397C48}">
      <dgm:prSet/>
      <dgm:spPr/>
      <dgm:t>
        <a:bodyPr/>
        <a:lstStyle/>
        <a:p>
          <a:endParaRPr lang="en-US"/>
        </a:p>
      </dgm:t>
    </dgm:pt>
    <dgm:pt modelId="{116CDE33-145A-4074-90A3-15A40E36786B}" type="pres">
      <dgm:prSet presAssocID="{01B6FF52-9732-4C82-8C2A-EC0CE0CD77F6}" presName="diagram" presStyleCnt="0">
        <dgm:presLayoutVars>
          <dgm:chPref val="1"/>
          <dgm:dir/>
          <dgm:animOne val="branch"/>
          <dgm:animLvl val="lvl"/>
          <dgm:resizeHandles val="exact"/>
        </dgm:presLayoutVars>
      </dgm:prSet>
      <dgm:spPr/>
    </dgm:pt>
    <dgm:pt modelId="{2A121507-69F9-4BB0-BC97-00829EAE5C76}" type="pres">
      <dgm:prSet presAssocID="{B08BE053-C111-4DF2-8B8E-F0EA1E436D2F}" presName="root1" presStyleCnt="0"/>
      <dgm:spPr/>
    </dgm:pt>
    <dgm:pt modelId="{94168D3E-3250-4784-BF47-6584DC01144E}" type="pres">
      <dgm:prSet presAssocID="{B08BE053-C111-4DF2-8B8E-F0EA1E436D2F}" presName="LevelOneTextNode" presStyleLbl="node0" presStyleIdx="0" presStyleCnt="1">
        <dgm:presLayoutVars>
          <dgm:chPref val="3"/>
        </dgm:presLayoutVars>
      </dgm:prSet>
      <dgm:spPr/>
    </dgm:pt>
    <dgm:pt modelId="{B98FD90F-B012-4E33-92E2-B8CDE83B4FDE}" type="pres">
      <dgm:prSet presAssocID="{B08BE053-C111-4DF2-8B8E-F0EA1E436D2F}" presName="level2hierChild" presStyleCnt="0"/>
      <dgm:spPr/>
    </dgm:pt>
    <dgm:pt modelId="{A9E4B7FD-718C-4B47-BA74-E551215AA338}" type="pres">
      <dgm:prSet presAssocID="{E09CA3DA-1E42-4BE3-80B8-A28DF9E924BB}" presName="conn2-1" presStyleLbl="parChTrans1D2" presStyleIdx="0" presStyleCnt="2"/>
      <dgm:spPr/>
    </dgm:pt>
    <dgm:pt modelId="{BEF8E34C-B8B7-4F2D-9E51-AAD67B37A977}" type="pres">
      <dgm:prSet presAssocID="{E09CA3DA-1E42-4BE3-80B8-A28DF9E924BB}" presName="connTx" presStyleLbl="parChTrans1D2" presStyleIdx="0" presStyleCnt="2"/>
      <dgm:spPr/>
    </dgm:pt>
    <dgm:pt modelId="{409FE4B1-E01A-4FF9-B1A1-32AC5B01119D}" type="pres">
      <dgm:prSet presAssocID="{898C00C3-3ABA-4455-8A8B-75A478ED9E39}" presName="root2" presStyleCnt="0"/>
      <dgm:spPr/>
    </dgm:pt>
    <dgm:pt modelId="{0F8807EB-FD9D-4AD8-A432-9610F4022D53}" type="pres">
      <dgm:prSet presAssocID="{898C00C3-3ABA-4455-8A8B-75A478ED9E39}" presName="LevelTwoTextNode" presStyleLbl="node2" presStyleIdx="0" presStyleCnt="2">
        <dgm:presLayoutVars>
          <dgm:chPref val="3"/>
        </dgm:presLayoutVars>
      </dgm:prSet>
      <dgm:spPr/>
    </dgm:pt>
    <dgm:pt modelId="{B92C7F51-6C08-4117-B5D4-2716D504F332}" type="pres">
      <dgm:prSet presAssocID="{898C00C3-3ABA-4455-8A8B-75A478ED9E39}" presName="level3hierChild" presStyleCnt="0"/>
      <dgm:spPr/>
    </dgm:pt>
    <dgm:pt modelId="{DA021D7D-CD98-4166-89D1-133AF93BD525}" type="pres">
      <dgm:prSet presAssocID="{8BB8F924-7EC4-4638-A762-BF14A08A837D}" presName="conn2-1" presStyleLbl="parChTrans1D3" presStyleIdx="0" presStyleCnt="3"/>
      <dgm:spPr/>
    </dgm:pt>
    <dgm:pt modelId="{9917A609-D32E-4CBA-9277-05CCC782654B}" type="pres">
      <dgm:prSet presAssocID="{8BB8F924-7EC4-4638-A762-BF14A08A837D}" presName="connTx" presStyleLbl="parChTrans1D3" presStyleIdx="0" presStyleCnt="3"/>
      <dgm:spPr/>
    </dgm:pt>
    <dgm:pt modelId="{D2220CB5-CC71-4DDC-803B-9E44E4DBCCBB}" type="pres">
      <dgm:prSet presAssocID="{86461279-0E8C-4986-B152-03E76C1F0D68}" presName="root2" presStyleCnt="0"/>
      <dgm:spPr/>
    </dgm:pt>
    <dgm:pt modelId="{9BBA1A5D-CBEE-4C89-BECF-699D5D280FD4}" type="pres">
      <dgm:prSet presAssocID="{86461279-0E8C-4986-B152-03E76C1F0D68}" presName="LevelTwoTextNode" presStyleLbl="node3" presStyleIdx="0" presStyleCnt="3">
        <dgm:presLayoutVars>
          <dgm:chPref val="3"/>
        </dgm:presLayoutVars>
      </dgm:prSet>
      <dgm:spPr/>
    </dgm:pt>
    <dgm:pt modelId="{EAA6C9C6-80AA-43F4-94D3-C68E4E94AF5D}" type="pres">
      <dgm:prSet presAssocID="{86461279-0E8C-4986-B152-03E76C1F0D68}" presName="level3hierChild" presStyleCnt="0"/>
      <dgm:spPr/>
    </dgm:pt>
    <dgm:pt modelId="{5502935B-234C-40EE-983F-2C4E773A67F6}" type="pres">
      <dgm:prSet presAssocID="{0D52FFBD-8F91-445D-A41E-5FB5D71B4180}" presName="conn2-1" presStyleLbl="parChTrans1D3" presStyleIdx="1" presStyleCnt="3"/>
      <dgm:spPr/>
    </dgm:pt>
    <dgm:pt modelId="{F93C60FC-6715-4A14-BE78-FC0B77ED1737}" type="pres">
      <dgm:prSet presAssocID="{0D52FFBD-8F91-445D-A41E-5FB5D71B4180}" presName="connTx" presStyleLbl="parChTrans1D3" presStyleIdx="1" presStyleCnt="3"/>
      <dgm:spPr/>
    </dgm:pt>
    <dgm:pt modelId="{E04E07C8-8855-462F-A018-6DD956FB7A03}" type="pres">
      <dgm:prSet presAssocID="{9EA32EA9-B60A-4CA4-A4D6-7594E0B119C7}" presName="root2" presStyleCnt="0"/>
      <dgm:spPr/>
    </dgm:pt>
    <dgm:pt modelId="{A02F60A7-F21B-4E1C-B693-C9012120352D}" type="pres">
      <dgm:prSet presAssocID="{9EA32EA9-B60A-4CA4-A4D6-7594E0B119C7}" presName="LevelTwoTextNode" presStyleLbl="node3" presStyleIdx="1" presStyleCnt="3">
        <dgm:presLayoutVars>
          <dgm:chPref val="3"/>
        </dgm:presLayoutVars>
      </dgm:prSet>
      <dgm:spPr/>
    </dgm:pt>
    <dgm:pt modelId="{EC930619-52DE-4074-A15F-7D490E4AA35E}" type="pres">
      <dgm:prSet presAssocID="{9EA32EA9-B60A-4CA4-A4D6-7594E0B119C7}" presName="level3hierChild" presStyleCnt="0"/>
      <dgm:spPr/>
    </dgm:pt>
    <dgm:pt modelId="{4E84E532-E8CD-480B-B85D-F8C2FA88FBC0}" type="pres">
      <dgm:prSet presAssocID="{A9CE6210-1762-43C2-8AF2-61B28BEA5E2A}" presName="conn2-1" presStyleLbl="parChTrans1D2" presStyleIdx="1" presStyleCnt="2"/>
      <dgm:spPr/>
    </dgm:pt>
    <dgm:pt modelId="{C75D01D3-C8D6-4EA3-9CE9-818A88BA121C}" type="pres">
      <dgm:prSet presAssocID="{A9CE6210-1762-43C2-8AF2-61B28BEA5E2A}" presName="connTx" presStyleLbl="parChTrans1D2" presStyleIdx="1" presStyleCnt="2"/>
      <dgm:spPr/>
    </dgm:pt>
    <dgm:pt modelId="{38C907B7-A0AC-4B42-B909-1863BABB5CFC}" type="pres">
      <dgm:prSet presAssocID="{C6EDE1D9-EC53-4058-89DE-8DFA73FB9594}" presName="root2" presStyleCnt="0"/>
      <dgm:spPr/>
    </dgm:pt>
    <dgm:pt modelId="{9223EFF7-B6AD-43A6-A364-424987333E75}" type="pres">
      <dgm:prSet presAssocID="{C6EDE1D9-EC53-4058-89DE-8DFA73FB9594}" presName="LevelTwoTextNode" presStyleLbl="node2" presStyleIdx="1" presStyleCnt="2">
        <dgm:presLayoutVars>
          <dgm:chPref val="3"/>
        </dgm:presLayoutVars>
      </dgm:prSet>
      <dgm:spPr/>
    </dgm:pt>
    <dgm:pt modelId="{ED245B23-BA12-4806-9CE5-6E72B9F6119E}" type="pres">
      <dgm:prSet presAssocID="{C6EDE1D9-EC53-4058-89DE-8DFA73FB9594}" presName="level3hierChild" presStyleCnt="0"/>
      <dgm:spPr/>
    </dgm:pt>
    <dgm:pt modelId="{F74725D3-DFB1-44AD-9D4B-B9866F7EFC43}" type="pres">
      <dgm:prSet presAssocID="{F5A6F9FA-E851-4DDE-86D6-F662BA2F9E17}" presName="conn2-1" presStyleLbl="parChTrans1D3" presStyleIdx="2" presStyleCnt="3"/>
      <dgm:spPr/>
    </dgm:pt>
    <dgm:pt modelId="{31AF36F4-5102-4F4E-8205-9A97160BF789}" type="pres">
      <dgm:prSet presAssocID="{F5A6F9FA-E851-4DDE-86D6-F662BA2F9E17}" presName="connTx" presStyleLbl="parChTrans1D3" presStyleIdx="2" presStyleCnt="3"/>
      <dgm:spPr/>
    </dgm:pt>
    <dgm:pt modelId="{F5FFB90A-CD47-47F3-AC99-E6875A361B59}" type="pres">
      <dgm:prSet presAssocID="{CAB1FB27-63C5-48F0-8FA8-4E40D0541C3B}" presName="root2" presStyleCnt="0"/>
      <dgm:spPr/>
    </dgm:pt>
    <dgm:pt modelId="{8E965BE8-E1CC-49CC-BB12-CCEB3B0AE69A}" type="pres">
      <dgm:prSet presAssocID="{CAB1FB27-63C5-48F0-8FA8-4E40D0541C3B}" presName="LevelTwoTextNode" presStyleLbl="node3" presStyleIdx="2" presStyleCnt="3">
        <dgm:presLayoutVars>
          <dgm:chPref val="3"/>
        </dgm:presLayoutVars>
      </dgm:prSet>
      <dgm:spPr/>
    </dgm:pt>
    <dgm:pt modelId="{32672796-F605-4660-94C1-25BF0F9EE440}" type="pres">
      <dgm:prSet presAssocID="{CAB1FB27-63C5-48F0-8FA8-4E40D0541C3B}" presName="level3hierChild" presStyleCnt="0"/>
      <dgm:spPr/>
    </dgm:pt>
  </dgm:ptLst>
  <dgm:cxnLst>
    <dgm:cxn modelId="{237D0E04-6697-4D15-A56F-A3422A9C61AC}" type="presOf" srcId="{0D52FFBD-8F91-445D-A41E-5FB5D71B4180}" destId="{F93C60FC-6715-4A14-BE78-FC0B77ED1737}" srcOrd="1" destOrd="0" presId="urn:microsoft.com/office/officeart/2005/8/layout/hierarchy2"/>
    <dgm:cxn modelId="{18266C14-42F5-46B0-84CA-ACF2C04EBB2F}" srcId="{898C00C3-3ABA-4455-8A8B-75A478ED9E39}" destId="{86461279-0E8C-4986-B152-03E76C1F0D68}" srcOrd="0" destOrd="0" parTransId="{8BB8F924-7EC4-4638-A762-BF14A08A837D}" sibTransId="{6E6F7D70-5197-48C3-8514-42350DBCBA47}"/>
    <dgm:cxn modelId="{130E0E16-074E-4B49-B89E-97F154F20F93}" srcId="{898C00C3-3ABA-4455-8A8B-75A478ED9E39}" destId="{9EA32EA9-B60A-4CA4-A4D6-7594E0B119C7}" srcOrd="1" destOrd="0" parTransId="{0D52FFBD-8F91-445D-A41E-5FB5D71B4180}" sibTransId="{01A67DDB-0DB8-48B0-8DAA-3F4A6494113D}"/>
    <dgm:cxn modelId="{9DC07D26-C2BA-45F2-948E-5B130D7EE58E}" type="presOf" srcId="{C6EDE1D9-EC53-4058-89DE-8DFA73FB9594}" destId="{9223EFF7-B6AD-43A6-A364-424987333E75}" srcOrd="0" destOrd="0" presId="urn:microsoft.com/office/officeart/2005/8/layout/hierarchy2"/>
    <dgm:cxn modelId="{9CC7DB3A-D69F-4749-84D0-ADC04AD904FF}" type="presOf" srcId="{E09CA3DA-1E42-4BE3-80B8-A28DF9E924BB}" destId="{A9E4B7FD-718C-4B47-BA74-E551215AA338}" srcOrd="0" destOrd="0" presId="urn:microsoft.com/office/officeart/2005/8/layout/hierarchy2"/>
    <dgm:cxn modelId="{7362385B-BE27-4D9C-B564-31F418F1CDB5}" type="presOf" srcId="{F5A6F9FA-E851-4DDE-86D6-F662BA2F9E17}" destId="{31AF36F4-5102-4F4E-8205-9A97160BF789}" srcOrd="1" destOrd="0" presId="urn:microsoft.com/office/officeart/2005/8/layout/hierarchy2"/>
    <dgm:cxn modelId="{A06A1A63-F8B6-4576-A224-E4C391C540B7}" type="presOf" srcId="{B08BE053-C111-4DF2-8B8E-F0EA1E436D2F}" destId="{94168D3E-3250-4784-BF47-6584DC01144E}" srcOrd="0" destOrd="0" presId="urn:microsoft.com/office/officeart/2005/8/layout/hierarchy2"/>
    <dgm:cxn modelId="{8B858E44-E865-425F-89BA-0DD3D478E4B0}" type="presOf" srcId="{CAB1FB27-63C5-48F0-8FA8-4E40D0541C3B}" destId="{8E965BE8-E1CC-49CC-BB12-CCEB3B0AE69A}" srcOrd="0" destOrd="0" presId="urn:microsoft.com/office/officeart/2005/8/layout/hierarchy2"/>
    <dgm:cxn modelId="{FC2E2170-81DA-43A6-9FD0-26CB3E71F889}" type="presOf" srcId="{8BB8F924-7EC4-4638-A762-BF14A08A837D}" destId="{DA021D7D-CD98-4166-89D1-133AF93BD525}" srcOrd="0" destOrd="0" presId="urn:microsoft.com/office/officeart/2005/8/layout/hierarchy2"/>
    <dgm:cxn modelId="{A7B30B54-839C-4F1F-B0FB-F38F0D806E35}" type="presOf" srcId="{898C00C3-3ABA-4455-8A8B-75A478ED9E39}" destId="{0F8807EB-FD9D-4AD8-A432-9610F4022D53}" srcOrd="0" destOrd="0" presId="urn:microsoft.com/office/officeart/2005/8/layout/hierarchy2"/>
    <dgm:cxn modelId="{6A033678-618B-4D39-92C8-AE705C26225A}" srcId="{B08BE053-C111-4DF2-8B8E-F0EA1E436D2F}" destId="{C6EDE1D9-EC53-4058-89DE-8DFA73FB9594}" srcOrd="1" destOrd="0" parTransId="{A9CE6210-1762-43C2-8AF2-61B28BEA5E2A}" sibTransId="{21239574-C691-4FCD-936E-90695CFDD1BB}"/>
    <dgm:cxn modelId="{45348379-03C6-4757-A2E4-38E75D1340FD}" type="presOf" srcId="{9EA32EA9-B60A-4CA4-A4D6-7594E0B119C7}" destId="{A02F60A7-F21B-4E1C-B693-C9012120352D}" srcOrd="0" destOrd="0" presId="urn:microsoft.com/office/officeart/2005/8/layout/hierarchy2"/>
    <dgm:cxn modelId="{A0A3937D-200F-46DA-B62C-1B8C38AB46AA}" type="presOf" srcId="{A9CE6210-1762-43C2-8AF2-61B28BEA5E2A}" destId="{4E84E532-E8CD-480B-B85D-F8C2FA88FBC0}" srcOrd="0" destOrd="0" presId="urn:microsoft.com/office/officeart/2005/8/layout/hierarchy2"/>
    <dgm:cxn modelId="{429C4887-B832-4F2B-B88D-1E0C89EB2FDF}" type="presOf" srcId="{86461279-0E8C-4986-B152-03E76C1F0D68}" destId="{9BBA1A5D-CBEE-4C89-BECF-699D5D280FD4}" srcOrd="0" destOrd="0" presId="urn:microsoft.com/office/officeart/2005/8/layout/hierarchy2"/>
    <dgm:cxn modelId="{D1301FAF-4B45-4FC6-A1BA-BFDB7DA99D5F}" srcId="{01B6FF52-9732-4C82-8C2A-EC0CE0CD77F6}" destId="{B08BE053-C111-4DF2-8B8E-F0EA1E436D2F}" srcOrd="0" destOrd="0" parTransId="{EE506A25-FC03-41D1-B1BD-AA91B0DD54AF}" sibTransId="{68E4038C-669B-4DFF-9B35-990AC4173318}"/>
    <dgm:cxn modelId="{CEC5B0B1-599E-4165-8851-DDC934122339}" type="presOf" srcId="{E09CA3DA-1E42-4BE3-80B8-A28DF9E924BB}" destId="{BEF8E34C-B8B7-4F2D-9E51-AAD67B37A977}" srcOrd="1" destOrd="0" presId="urn:microsoft.com/office/officeart/2005/8/layout/hierarchy2"/>
    <dgm:cxn modelId="{C5FEEEB2-C2D1-4DAF-B88D-F707FB397C48}" srcId="{C6EDE1D9-EC53-4058-89DE-8DFA73FB9594}" destId="{CAB1FB27-63C5-48F0-8FA8-4E40D0541C3B}" srcOrd="0" destOrd="0" parTransId="{F5A6F9FA-E851-4DDE-86D6-F662BA2F9E17}" sibTransId="{D7C430C7-596F-4740-8395-66FC62203EAC}"/>
    <dgm:cxn modelId="{B62285B8-5CD1-425B-B218-B63D684D4DAF}" type="presOf" srcId="{A9CE6210-1762-43C2-8AF2-61B28BEA5E2A}" destId="{C75D01D3-C8D6-4EA3-9CE9-818A88BA121C}" srcOrd="1" destOrd="0" presId="urn:microsoft.com/office/officeart/2005/8/layout/hierarchy2"/>
    <dgm:cxn modelId="{473F56BA-AFCE-4A0C-83B8-411EFF737022}" type="presOf" srcId="{8BB8F924-7EC4-4638-A762-BF14A08A837D}" destId="{9917A609-D32E-4CBA-9277-05CCC782654B}" srcOrd="1" destOrd="0" presId="urn:microsoft.com/office/officeart/2005/8/layout/hierarchy2"/>
    <dgm:cxn modelId="{B85049D6-C0E1-47D5-8EB2-A559B81456E9}" srcId="{B08BE053-C111-4DF2-8B8E-F0EA1E436D2F}" destId="{898C00C3-3ABA-4455-8A8B-75A478ED9E39}" srcOrd="0" destOrd="0" parTransId="{E09CA3DA-1E42-4BE3-80B8-A28DF9E924BB}" sibTransId="{E41FF8EB-869B-4EE2-AC2C-B039C57658E4}"/>
    <dgm:cxn modelId="{B2DDE0DF-E8AE-4223-9324-75E888BCB602}" type="presOf" srcId="{0D52FFBD-8F91-445D-A41E-5FB5D71B4180}" destId="{5502935B-234C-40EE-983F-2C4E773A67F6}" srcOrd="0" destOrd="0" presId="urn:microsoft.com/office/officeart/2005/8/layout/hierarchy2"/>
    <dgm:cxn modelId="{2163AEEC-2566-412E-9864-C1139FE00BA4}" type="presOf" srcId="{01B6FF52-9732-4C82-8C2A-EC0CE0CD77F6}" destId="{116CDE33-145A-4074-90A3-15A40E36786B}" srcOrd="0" destOrd="0" presId="urn:microsoft.com/office/officeart/2005/8/layout/hierarchy2"/>
    <dgm:cxn modelId="{2C28FAED-23A2-479F-B899-7D8F0ED5307B}" type="presOf" srcId="{F5A6F9FA-E851-4DDE-86D6-F662BA2F9E17}" destId="{F74725D3-DFB1-44AD-9D4B-B9866F7EFC43}" srcOrd="0" destOrd="0" presId="urn:microsoft.com/office/officeart/2005/8/layout/hierarchy2"/>
    <dgm:cxn modelId="{0E7A4638-52A9-4E95-A3F4-B4619AC086EF}" type="presParOf" srcId="{116CDE33-145A-4074-90A3-15A40E36786B}" destId="{2A121507-69F9-4BB0-BC97-00829EAE5C76}" srcOrd="0" destOrd="0" presId="urn:microsoft.com/office/officeart/2005/8/layout/hierarchy2"/>
    <dgm:cxn modelId="{3D945AD3-D15F-47ED-8FAC-39D30B00BAD2}" type="presParOf" srcId="{2A121507-69F9-4BB0-BC97-00829EAE5C76}" destId="{94168D3E-3250-4784-BF47-6584DC01144E}" srcOrd="0" destOrd="0" presId="urn:microsoft.com/office/officeart/2005/8/layout/hierarchy2"/>
    <dgm:cxn modelId="{A790DDA4-5D3A-4E75-B058-D7A2FCCA2FE7}" type="presParOf" srcId="{2A121507-69F9-4BB0-BC97-00829EAE5C76}" destId="{B98FD90F-B012-4E33-92E2-B8CDE83B4FDE}" srcOrd="1" destOrd="0" presId="urn:microsoft.com/office/officeart/2005/8/layout/hierarchy2"/>
    <dgm:cxn modelId="{8A1822D5-E13D-49BB-A2B1-19B072F1942E}" type="presParOf" srcId="{B98FD90F-B012-4E33-92E2-B8CDE83B4FDE}" destId="{A9E4B7FD-718C-4B47-BA74-E551215AA338}" srcOrd="0" destOrd="0" presId="urn:microsoft.com/office/officeart/2005/8/layout/hierarchy2"/>
    <dgm:cxn modelId="{205EBA09-1ADD-4A92-AFC2-641F2E023280}" type="presParOf" srcId="{A9E4B7FD-718C-4B47-BA74-E551215AA338}" destId="{BEF8E34C-B8B7-4F2D-9E51-AAD67B37A977}" srcOrd="0" destOrd="0" presId="urn:microsoft.com/office/officeart/2005/8/layout/hierarchy2"/>
    <dgm:cxn modelId="{04DFBD3C-2078-4774-9DC4-2EF93D378BA3}" type="presParOf" srcId="{B98FD90F-B012-4E33-92E2-B8CDE83B4FDE}" destId="{409FE4B1-E01A-4FF9-B1A1-32AC5B01119D}" srcOrd="1" destOrd="0" presId="urn:microsoft.com/office/officeart/2005/8/layout/hierarchy2"/>
    <dgm:cxn modelId="{B82E4F3B-4694-4682-A334-5B8BADE079F3}" type="presParOf" srcId="{409FE4B1-E01A-4FF9-B1A1-32AC5B01119D}" destId="{0F8807EB-FD9D-4AD8-A432-9610F4022D53}" srcOrd="0" destOrd="0" presId="urn:microsoft.com/office/officeart/2005/8/layout/hierarchy2"/>
    <dgm:cxn modelId="{57B820E5-7907-495D-BE6E-9097DE9F6D9A}" type="presParOf" srcId="{409FE4B1-E01A-4FF9-B1A1-32AC5B01119D}" destId="{B92C7F51-6C08-4117-B5D4-2716D504F332}" srcOrd="1" destOrd="0" presId="urn:microsoft.com/office/officeart/2005/8/layout/hierarchy2"/>
    <dgm:cxn modelId="{01DB1CFA-FEEB-4016-80AB-B3AD5854F6C5}" type="presParOf" srcId="{B92C7F51-6C08-4117-B5D4-2716D504F332}" destId="{DA021D7D-CD98-4166-89D1-133AF93BD525}" srcOrd="0" destOrd="0" presId="urn:microsoft.com/office/officeart/2005/8/layout/hierarchy2"/>
    <dgm:cxn modelId="{CB4B5C14-3F7B-4C47-9B5A-575CE0B66B39}" type="presParOf" srcId="{DA021D7D-CD98-4166-89D1-133AF93BD525}" destId="{9917A609-D32E-4CBA-9277-05CCC782654B}" srcOrd="0" destOrd="0" presId="urn:microsoft.com/office/officeart/2005/8/layout/hierarchy2"/>
    <dgm:cxn modelId="{26D24858-5E58-4687-8A53-BB11F4D6BA3B}" type="presParOf" srcId="{B92C7F51-6C08-4117-B5D4-2716D504F332}" destId="{D2220CB5-CC71-4DDC-803B-9E44E4DBCCBB}" srcOrd="1" destOrd="0" presId="urn:microsoft.com/office/officeart/2005/8/layout/hierarchy2"/>
    <dgm:cxn modelId="{68509449-C677-4890-9BA9-86BE53ADFD22}" type="presParOf" srcId="{D2220CB5-CC71-4DDC-803B-9E44E4DBCCBB}" destId="{9BBA1A5D-CBEE-4C89-BECF-699D5D280FD4}" srcOrd="0" destOrd="0" presId="urn:microsoft.com/office/officeart/2005/8/layout/hierarchy2"/>
    <dgm:cxn modelId="{F72E01E6-4918-4BC3-B73D-A0EDF73C60AE}" type="presParOf" srcId="{D2220CB5-CC71-4DDC-803B-9E44E4DBCCBB}" destId="{EAA6C9C6-80AA-43F4-94D3-C68E4E94AF5D}" srcOrd="1" destOrd="0" presId="urn:microsoft.com/office/officeart/2005/8/layout/hierarchy2"/>
    <dgm:cxn modelId="{0F61D173-7F97-4F8B-9310-21B17062C2F1}" type="presParOf" srcId="{B92C7F51-6C08-4117-B5D4-2716D504F332}" destId="{5502935B-234C-40EE-983F-2C4E773A67F6}" srcOrd="2" destOrd="0" presId="urn:microsoft.com/office/officeart/2005/8/layout/hierarchy2"/>
    <dgm:cxn modelId="{CE5281C0-195C-45C2-B965-61046BCD8C9E}" type="presParOf" srcId="{5502935B-234C-40EE-983F-2C4E773A67F6}" destId="{F93C60FC-6715-4A14-BE78-FC0B77ED1737}" srcOrd="0" destOrd="0" presId="urn:microsoft.com/office/officeart/2005/8/layout/hierarchy2"/>
    <dgm:cxn modelId="{A489B831-5FB3-49A7-A94F-811526001785}" type="presParOf" srcId="{B92C7F51-6C08-4117-B5D4-2716D504F332}" destId="{E04E07C8-8855-462F-A018-6DD956FB7A03}" srcOrd="3" destOrd="0" presId="urn:microsoft.com/office/officeart/2005/8/layout/hierarchy2"/>
    <dgm:cxn modelId="{6B23113C-5230-4AFB-960B-4A422A9C5AB5}" type="presParOf" srcId="{E04E07C8-8855-462F-A018-6DD956FB7A03}" destId="{A02F60A7-F21B-4E1C-B693-C9012120352D}" srcOrd="0" destOrd="0" presId="urn:microsoft.com/office/officeart/2005/8/layout/hierarchy2"/>
    <dgm:cxn modelId="{75501429-AB64-486A-922D-B2E296CD2480}" type="presParOf" srcId="{E04E07C8-8855-462F-A018-6DD956FB7A03}" destId="{EC930619-52DE-4074-A15F-7D490E4AA35E}" srcOrd="1" destOrd="0" presId="urn:microsoft.com/office/officeart/2005/8/layout/hierarchy2"/>
    <dgm:cxn modelId="{C8010962-52F4-4E56-8A7D-ECF1AE75C1B4}" type="presParOf" srcId="{B98FD90F-B012-4E33-92E2-B8CDE83B4FDE}" destId="{4E84E532-E8CD-480B-B85D-F8C2FA88FBC0}" srcOrd="2" destOrd="0" presId="urn:microsoft.com/office/officeart/2005/8/layout/hierarchy2"/>
    <dgm:cxn modelId="{19948875-7DAE-4FB4-99AF-4A877045551E}" type="presParOf" srcId="{4E84E532-E8CD-480B-B85D-F8C2FA88FBC0}" destId="{C75D01D3-C8D6-4EA3-9CE9-818A88BA121C}" srcOrd="0" destOrd="0" presId="urn:microsoft.com/office/officeart/2005/8/layout/hierarchy2"/>
    <dgm:cxn modelId="{DDC1F9ED-9F43-4DE7-9ED0-6C828B5DCAB0}" type="presParOf" srcId="{B98FD90F-B012-4E33-92E2-B8CDE83B4FDE}" destId="{38C907B7-A0AC-4B42-B909-1863BABB5CFC}" srcOrd="3" destOrd="0" presId="urn:microsoft.com/office/officeart/2005/8/layout/hierarchy2"/>
    <dgm:cxn modelId="{31E7BEDD-2B34-4EEC-B28F-D355CE614DD2}" type="presParOf" srcId="{38C907B7-A0AC-4B42-B909-1863BABB5CFC}" destId="{9223EFF7-B6AD-43A6-A364-424987333E75}" srcOrd="0" destOrd="0" presId="urn:microsoft.com/office/officeart/2005/8/layout/hierarchy2"/>
    <dgm:cxn modelId="{4B39D231-56E8-4B30-AC60-B8DDD75FE179}" type="presParOf" srcId="{38C907B7-A0AC-4B42-B909-1863BABB5CFC}" destId="{ED245B23-BA12-4806-9CE5-6E72B9F6119E}" srcOrd="1" destOrd="0" presId="urn:microsoft.com/office/officeart/2005/8/layout/hierarchy2"/>
    <dgm:cxn modelId="{55C99BBD-94F1-4A95-AE9C-10B015FBCF89}" type="presParOf" srcId="{ED245B23-BA12-4806-9CE5-6E72B9F6119E}" destId="{F74725D3-DFB1-44AD-9D4B-B9866F7EFC43}" srcOrd="0" destOrd="0" presId="urn:microsoft.com/office/officeart/2005/8/layout/hierarchy2"/>
    <dgm:cxn modelId="{DB47B4FC-EDB9-4448-BC86-53AF83B1865D}" type="presParOf" srcId="{F74725D3-DFB1-44AD-9D4B-B9866F7EFC43}" destId="{31AF36F4-5102-4F4E-8205-9A97160BF789}" srcOrd="0" destOrd="0" presId="urn:microsoft.com/office/officeart/2005/8/layout/hierarchy2"/>
    <dgm:cxn modelId="{33894B39-4F8C-42C7-9996-18C8BBE0C0F2}" type="presParOf" srcId="{ED245B23-BA12-4806-9CE5-6E72B9F6119E}" destId="{F5FFB90A-CD47-47F3-AC99-E6875A361B59}" srcOrd="1" destOrd="0" presId="urn:microsoft.com/office/officeart/2005/8/layout/hierarchy2"/>
    <dgm:cxn modelId="{BDF67B48-50B9-46CF-86CD-A89D29A09EFD}" type="presParOf" srcId="{F5FFB90A-CD47-47F3-AC99-E6875A361B59}" destId="{8E965BE8-E1CC-49CC-BB12-CCEB3B0AE69A}" srcOrd="0" destOrd="0" presId="urn:microsoft.com/office/officeart/2005/8/layout/hierarchy2"/>
    <dgm:cxn modelId="{98049CAC-4CBE-4CC5-BAEF-8B10F2DF3EB0}" type="presParOf" srcId="{F5FFB90A-CD47-47F3-AC99-E6875A361B59}" destId="{32672796-F605-4660-94C1-25BF0F9EE44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72DF1E-B68A-4EEA-842B-B8D9611ECCC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AFCD5864-0E97-4E47-884E-F32B493525DE}">
      <dgm:prSet phldrT="[Text]" custT="1"/>
      <dgm:spPr>
        <a:noFill/>
        <a:ln>
          <a:solidFill>
            <a:schemeClr val="tx1"/>
          </a:solidFill>
        </a:ln>
      </dgm:spPr>
      <dgm:t>
        <a:bodyPr/>
        <a:lstStyle/>
        <a:p>
          <a:pPr algn="ctr"/>
          <a:r>
            <a:rPr lang="zh-CN" altLang="en-US" sz="1800" dirty="0">
              <a:solidFill>
                <a:sysClr val="windowText" lastClr="000000"/>
              </a:solidFill>
              <a:latin typeface="Calibri" panose="020F0502020204030204"/>
              <a:ea typeface="等线" panose="02010600030101010101" pitchFamily="2" charset="-122"/>
              <a:cs typeface="+mn-cs"/>
            </a:rPr>
            <a:t>路径</a:t>
          </a:r>
          <a:endParaRPr lang="en-US" sz="1800" dirty="0">
            <a:solidFill>
              <a:sysClr val="windowText" lastClr="000000"/>
            </a:solidFill>
          </a:endParaRPr>
        </a:p>
      </dgm:t>
    </dgm:pt>
    <dgm:pt modelId="{33760793-9D10-41A2-B204-EAEC68C25F5B}" type="parTrans" cxnId="{AAF66D17-CBC6-4CBB-AA42-AFC9D1623AD1}">
      <dgm:prSet/>
      <dgm:spPr/>
      <dgm:t>
        <a:bodyPr/>
        <a:lstStyle/>
        <a:p>
          <a:pPr algn="ctr"/>
          <a:endParaRPr lang="en-US" sz="1800"/>
        </a:p>
      </dgm:t>
    </dgm:pt>
    <dgm:pt modelId="{C850C678-704E-4D85-B027-9B38FD22F20C}" type="sibTrans" cxnId="{AAF66D17-CBC6-4CBB-AA42-AFC9D1623AD1}">
      <dgm:prSet/>
      <dgm:spPr/>
      <dgm:t>
        <a:bodyPr/>
        <a:lstStyle/>
        <a:p>
          <a:pPr algn="ctr"/>
          <a:endParaRPr lang="en-US" sz="1800"/>
        </a:p>
      </dgm:t>
    </dgm:pt>
    <dgm:pt modelId="{793133CC-C092-419B-9AC8-97DDB644929D}">
      <dgm:prSet phldrT="[Text]" custT="1"/>
      <dgm:spPr>
        <a:noFill/>
        <a:ln>
          <a:solidFill>
            <a:schemeClr val="tx1"/>
          </a:solidFill>
        </a:ln>
      </dgm:spPr>
      <dgm:t>
        <a:bodyPr/>
        <a:lstStyle/>
        <a:p>
          <a:pPr algn="ctr"/>
          <a:r>
            <a:rPr lang="zh-CN" altLang="en-US" sz="1800" dirty="0">
              <a:solidFill>
                <a:sysClr val="windowText" lastClr="000000"/>
              </a:solidFill>
              <a:latin typeface="Calibri" panose="020F0502020204030204"/>
              <a:ea typeface="等线" panose="02010600030101010101" pitchFamily="2" charset="-122"/>
              <a:cs typeface="+mn-cs"/>
            </a:rPr>
            <a:t>开放路径</a:t>
          </a:r>
          <a:endParaRPr lang="en-US" sz="1800" dirty="0">
            <a:solidFill>
              <a:sysClr val="windowText" lastClr="000000"/>
            </a:solidFill>
          </a:endParaRPr>
        </a:p>
      </dgm:t>
    </dgm:pt>
    <dgm:pt modelId="{5235EBC8-1525-452F-B631-CE066E839171}" type="parTrans" cxnId="{9F99666A-8CA2-4724-9AC3-552257B2792F}">
      <dgm:prSet custT="1"/>
      <dgm:spPr/>
      <dgm:t>
        <a:bodyPr/>
        <a:lstStyle/>
        <a:p>
          <a:pPr algn="ctr"/>
          <a:endParaRPr lang="en-US" sz="1800"/>
        </a:p>
      </dgm:t>
    </dgm:pt>
    <dgm:pt modelId="{13DB57E9-A593-432A-9E7F-95039F2B9BF6}" type="sibTrans" cxnId="{9F99666A-8CA2-4724-9AC3-552257B2792F}">
      <dgm:prSet/>
      <dgm:spPr/>
      <dgm:t>
        <a:bodyPr/>
        <a:lstStyle/>
        <a:p>
          <a:pPr algn="ctr"/>
          <a:endParaRPr lang="en-US" sz="1800"/>
        </a:p>
      </dgm:t>
    </dgm:pt>
    <dgm:pt modelId="{903E81AF-F59C-4D0F-B718-EF7E262CA11D}">
      <dgm:prSet phldrT="[Text]" custT="1"/>
      <dgm:spPr>
        <a:noFill/>
        <a:ln>
          <a:solidFill>
            <a:schemeClr val="tx1"/>
          </a:solidFill>
        </a:ln>
      </dgm:spPr>
      <dgm:t>
        <a:bodyPr/>
        <a:lstStyle/>
        <a:p>
          <a:pPr algn="ctr"/>
          <a:r>
            <a:rPr lang="zh-CN" altLang="en-US" sz="1800">
              <a:solidFill>
                <a:sysClr val="windowText" lastClr="000000"/>
              </a:solidFill>
              <a:latin typeface="Calibri" panose="020F0502020204030204"/>
              <a:ea typeface="等线" panose="02010600030101010101" pitchFamily="2" charset="-122"/>
              <a:cs typeface="+mn-cs"/>
            </a:rPr>
            <a:t>因果路径</a:t>
          </a:r>
          <a:endParaRPr lang="en-US" altLang="zh-CN" sz="1800">
            <a:solidFill>
              <a:sysClr val="windowText" lastClr="000000"/>
            </a:solidFill>
            <a:latin typeface="Calibri" panose="020F0502020204030204"/>
            <a:ea typeface="等线" panose="02010600030101010101" pitchFamily="2" charset="-122"/>
            <a:cs typeface="+mn-cs"/>
          </a:endParaRPr>
        </a:p>
        <a:p>
          <a:pPr algn="ctr"/>
          <a:r>
            <a:rPr lang="zh-CN" altLang="en-US" sz="1800">
              <a:solidFill>
                <a:sysClr val="windowText" lastClr="000000"/>
              </a:solidFill>
              <a:latin typeface="Calibri" panose="020F0502020204030204"/>
              <a:ea typeface="+mn-ea"/>
              <a:cs typeface="+mn-cs"/>
            </a:rPr>
            <a:t>（过度控制误差）</a:t>
          </a:r>
          <a:endParaRPr lang="en-US" sz="1800">
            <a:solidFill>
              <a:sysClr val="windowText" lastClr="000000"/>
            </a:solidFill>
          </a:endParaRPr>
        </a:p>
      </dgm:t>
    </dgm:pt>
    <dgm:pt modelId="{0501259B-5ABB-49E5-A72C-18ADC2635F62}" type="parTrans" cxnId="{A5FC46F7-C904-4588-963D-C541696FB0B6}">
      <dgm:prSet custT="1"/>
      <dgm:spPr/>
      <dgm:t>
        <a:bodyPr/>
        <a:lstStyle/>
        <a:p>
          <a:pPr algn="ctr"/>
          <a:endParaRPr lang="en-US" sz="1800"/>
        </a:p>
      </dgm:t>
    </dgm:pt>
    <dgm:pt modelId="{FC42E282-F124-4C2F-93D4-56DC3BFB6A89}" type="sibTrans" cxnId="{A5FC46F7-C904-4588-963D-C541696FB0B6}">
      <dgm:prSet/>
      <dgm:spPr/>
      <dgm:t>
        <a:bodyPr/>
        <a:lstStyle/>
        <a:p>
          <a:pPr algn="ctr"/>
          <a:endParaRPr lang="en-US" sz="1800"/>
        </a:p>
      </dgm:t>
    </dgm:pt>
    <dgm:pt modelId="{326EC785-D727-4C60-AF2A-6DCA53662338}">
      <dgm:prSet phldrT="[Text]" custT="1"/>
      <dgm:spPr>
        <a:noFill/>
        <a:ln>
          <a:solidFill>
            <a:schemeClr val="tx1"/>
          </a:solidFill>
        </a:ln>
      </dgm:spPr>
      <dgm:t>
        <a:bodyPr/>
        <a:lstStyle/>
        <a:p>
          <a:pPr algn="ctr"/>
          <a:r>
            <a:rPr lang="zh-CN" altLang="en-US" sz="1800">
              <a:solidFill>
                <a:sysClr val="windowText" lastClr="000000"/>
              </a:solidFill>
              <a:latin typeface="Calibri" panose="020F0502020204030204"/>
              <a:ea typeface="等线" panose="02010600030101010101" pitchFamily="2" charset="-122"/>
              <a:cs typeface="+mn-cs"/>
            </a:rPr>
            <a:t>混淆路径</a:t>
          </a:r>
          <a:endParaRPr lang="en-US" altLang="zh-CN" sz="1800">
            <a:solidFill>
              <a:sysClr val="windowText" lastClr="000000"/>
            </a:solidFill>
            <a:latin typeface="Calibri" panose="020F0502020204030204"/>
            <a:ea typeface="等线" panose="02010600030101010101" pitchFamily="2" charset="-122"/>
            <a:cs typeface="+mn-cs"/>
          </a:endParaRPr>
        </a:p>
        <a:p>
          <a:pPr algn="ctr"/>
          <a:r>
            <a:rPr lang="zh-CN" altLang="en-US" sz="1800">
              <a:solidFill>
                <a:sysClr val="windowText" lastClr="000000"/>
              </a:solidFill>
              <a:latin typeface="Calibri" panose="020F0502020204030204"/>
              <a:ea typeface="+mn-ea"/>
              <a:cs typeface="+mn-cs"/>
            </a:rPr>
            <a:t>（混淆误差）</a:t>
          </a:r>
          <a:endParaRPr lang="en-US" sz="1800">
            <a:solidFill>
              <a:sysClr val="windowText" lastClr="000000"/>
            </a:solidFill>
          </a:endParaRPr>
        </a:p>
      </dgm:t>
    </dgm:pt>
    <dgm:pt modelId="{98703A1B-C34A-4C3E-9993-769180A18DC2}" type="parTrans" cxnId="{EFC1E169-9DF7-48F7-84EC-6A910C61AAA2}">
      <dgm:prSet custT="1"/>
      <dgm:spPr/>
      <dgm:t>
        <a:bodyPr/>
        <a:lstStyle/>
        <a:p>
          <a:pPr algn="ctr"/>
          <a:endParaRPr lang="en-US" sz="1800"/>
        </a:p>
      </dgm:t>
    </dgm:pt>
    <dgm:pt modelId="{F0C9C9CE-3F60-4127-A47E-021DA7BEAA46}" type="sibTrans" cxnId="{EFC1E169-9DF7-48F7-84EC-6A910C61AAA2}">
      <dgm:prSet/>
      <dgm:spPr/>
      <dgm:t>
        <a:bodyPr/>
        <a:lstStyle/>
        <a:p>
          <a:pPr algn="ctr"/>
          <a:endParaRPr lang="en-US" sz="1800"/>
        </a:p>
      </dgm:t>
    </dgm:pt>
    <dgm:pt modelId="{36DFBB1E-4BF1-4B82-A4FB-FFDB59DEF873}">
      <dgm:prSet phldrT="[Text]" custT="1"/>
      <dgm:spPr>
        <a:solidFill>
          <a:schemeClr val="bg1"/>
        </a:solidFill>
        <a:ln>
          <a:solidFill>
            <a:schemeClr val="tx1"/>
          </a:solidFill>
        </a:ln>
      </dgm:spPr>
      <dgm:t>
        <a:bodyPr/>
        <a:lstStyle/>
        <a:p>
          <a:pPr algn="ctr"/>
          <a:r>
            <a:rPr lang="zh-CN" altLang="en-US" sz="1800" dirty="0">
              <a:solidFill>
                <a:sysClr val="windowText" lastClr="000000"/>
              </a:solidFill>
              <a:latin typeface="Calibri" panose="020F0502020204030204"/>
              <a:ea typeface="等线" panose="02010600030101010101" pitchFamily="2" charset="-122"/>
              <a:cs typeface="+mn-cs"/>
            </a:rPr>
            <a:t>死路径</a:t>
          </a:r>
          <a:endParaRPr lang="en-US" sz="1800" dirty="0">
            <a:solidFill>
              <a:sysClr val="windowText" lastClr="000000"/>
            </a:solidFill>
          </a:endParaRPr>
        </a:p>
      </dgm:t>
    </dgm:pt>
    <dgm:pt modelId="{1B5F2725-E1EB-429F-AD09-4C86EC4172EE}" type="parTrans" cxnId="{46F33E2F-8D77-465C-81DF-3D77A603A7D9}">
      <dgm:prSet custT="1"/>
      <dgm:spPr/>
      <dgm:t>
        <a:bodyPr/>
        <a:lstStyle/>
        <a:p>
          <a:pPr algn="ctr"/>
          <a:endParaRPr lang="en-US" sz="1800"/>
        </a:p>
      </dgm:t>
    </dgm:pt>
    <dgm:pt modelId="{491DC950-E497-40CA-9910-63C6FC1FA55C}" type="sibTrans" cxnId="{46F33E2F-8D77-465C-81DF-3D77A603A7D9}">
      <dgm:prSet/>
      <dgm:spPr/>
      <dgm:t>
        <a:bodyPr/>
        <a:lstStyle/>
        <a:p>
          <a:pPr algn="ctr"/>
          <a:endParaRPr lang="en-US" sz="1800"/>
        </a:p>
      </dgm:t>
    </dgm:pt>
    <dgm:pt modelId="{9DDC8ACD-A774-4BA8-8097-BCC1A71840C8}">
      <dgm:prSet phldrT="[Text]" custT="1"/>
      <dgm:spPr>
        <a:noFill/>
        <a:ln>
          <a:solidFill>
            <a:schemeClr val="tx1"/>
          </a:solidFill>
        </a:ln>
      </dgm:spPr>
      <dgm:t>
        <a:bodyPr/>
        <a:lstStyle/>
        <a:p>
          <a:pPr algn="ctr"/>
          <a:r>
            <a:rPr lang="zh-CN" altLang="en-US" sz="1800" dirty="0">
              <a:solidFill>
                <a:sysClr val="windowText" lastClr="000000"/>
              </a:solidFill>
              <a:latin typeface="Calibri" panose="020F0502020204030204"/>
              <a:ea typeface="等线" panose="02010600030101010101" pitchFamily="2" charset="-122"/>
              <a:cs typeface="+mn-cs"/>
            </a:rPr>
            <a:t>对撞路径</a:t>
          </a:r>
          <a:endParaRPr lang="en-US" altLang="zh-CN" sz="1800" dirty="0">
            <a:solidFill>
              <a:sysClr val="windowText" lastClr="000000"/>
            </a:solidFill>
            <a:latin typeface="Calibri" panose="020F0502020204030204"/>
            <a:ea typeface="等线" panose="02010600030101010101" pitchFamily="2" charset="-122"/>
            <a:cs typeface="+mn-cs"/>
          </a:endParaRPr>
        </a:p>
        <a:p>
          <a:pPr algn="ctr"/>
          <a:r>
            <a:rPr lang="zh-CN" altLang="en-US" sz="1800" dirty="0">
              <a:solidFill>
                <a:sysClr val="windowText" lastClr="000000"/>
              </a:solidFill>
              <a:latin typeface="Calibri" panose="020F0502020204030204"/>
              <a:ea typeface="+mn-ea"/>
              <a:cs typeface="+mn-cs"/>
            </a:rPr>
            <a:t>（内生选择误差）</a:t>
          </a:r>
          <a:endParaRPr lang="en-US" sz="1800" dirty="0">
            <a:solidFill>
              <a:sysClr val="windowText" lastClr="000000"/>
            </a:solidFill>
          </a:endParaRPr>
        </a:p>
      </dgm:t>
    </dgm:pt>
    <dgm:pt modelId="{4DDCF74E-DFFA-452F-9AF0-2C49AD5D7ECF}" type="parTrans" cxnId="{43905337-9DEA-41D2-9367-AE8635F303EE}">
      <dgm:prSet custT="1"/>
      <dgm:spPr/>
      <dgm:t>
        <a:bodyPr/>
        <a:lstStyle/>
        <a:p>
          <a:pPr algn="ctr"/>
          <a:endParaRPr lang="en-US" sz="1800"/>
        </a:p>
      </dgm:t>
    </dgm:pt>
    <dgm:pt modelId="{8E2BC86B-D51C-46F3-B5B5-C10AD1AAC7DC}" type="sibTrans" cxnId="{43905337-9DEA-41D2-9367-AE8635F303EE}">
      <dgm:prSet/>
      <dgm:spPr/>
      <dgm:t>
        <a:bodyPr/>
        <a:lstStyle/>
        <a:p>
          <a:pPr algn="ctr"/>
          <a:endParaRPr lang="en-US" sz="1800"/>
        </a:p>
      </dgm:t>
    </dgm:pt>
    <dgm:pt modelId="{94595921-9CB7-434F-9C9D-308096427B01}" type="pres">
      <dgm:prSet presAssocID="{9C72DF1E-B68A-4EEA-842B-B8D9611ECCCF}" presName="diagram" presStyleCnt="0">
        <dgm:presLayoutVars>
          <dgm:chPref val="1"/>
          <dgm:dir/>
          <dgm:animOne val="branch"/>
          <dgm:animLvl val="lvl"/>
          <dgm:resizeHandles val="exact"/>
        </dgm:presLayoutVars>
      </dgm:prSet>
      <dgm:spPr/>
    </dgm:pt>
    <dgm:pt modelId="{82D0C9AE-5BC6-4452-AC2A-42534C654720}" type="pres">
      <dgm:prSet presAssocID="{AFCD5864-0E97-4E47-884E-F32B493525DE}" presName="root1" presStyleCnt="0"/>
      <dgm:spPr/>
    </dgm:pt>
    <dgm:pt modelId="{2313046A-EC0A-4826-992D-AA9ECDF435A0}" type="pres">
      <dgm:prSet presAssocID="{AFCD5864-0E97-4E47-884E-F32B493525DE}" presName="LevelOneTextNode" presStyleLbl="node0" presStyleIdx="0" presStyleCnt="1" custScaleX="88262">
        <dgm:presLayoutVars>
          <dgm:chPref val="3"/>
        </dgm:presLayoutVars>
      </dgm:prSet>
      <dgm:spPr/>
    </dgm:pt>
    <dgm:pt modelId="{67541847-D0C1-4CC9-AEB3-6AF51A3B10DE}" type="pres">
      <dgm:prSet presAssocID="{AFCD5864-0E97-4E47-884E-F32B493525DE}" presName="level2hierChild" presStyleCnt="0"/>
      <dgm:spPr/>
    </dgm:pt>
    <dgm:pt modelId="{11C13320-0CFA-4E6B-AEA6-67061F5F4FFC}" type="pres">
      <dgm:prSet presAssocID="{5235EBC8-1525-452F-B631-CE066E839171}" presName="conn2-1" presStyleLbl="parChTrans1D2" presStyleIdx="0" presStyleCnt="2"/>
      <dgm:spPr/>
    </dgm:pt>
    <dgm:pt modelId="{E426F891-7B8C-4E28-8FBC-37E4A6E6444B}" type="pres">
      <dgm:prSet presAssocID="{5235EBC8-1525-452F-B631-CE066E839171}" presName="connTx" presStyleLbl="parChTrans1D2" presStyleIdx="0" presStyleCnt="2"/>
      <dgm:spPr/>
    </dgm:pt>
    <dgm:pt modelId="{D86637F5-F9FD-41F6-9419-EF8407647F7D}" type="pres">
      <dgm:prSet presAssocID="{793133CC-C092-419B-9AC8-97DDB644929D}" presName="root2" presStyleCnt="0"/>
      <dgm:spPr/>
    </dgm:pt>
    <dgm:pt modelId="{68A4416C-B671-4EF3-8E37-CC4D815C8D40}" type="pres">
      <dgm:prSet presAssocID="{793133CC-C092-419B-9AC8-97DDB644929D}" presName="LevelTwoTextNode" presStyleLbl="node2" presStyleIdx="0" presStyleCnt="2">
        <dgm:presLayoutVars>
          <dgm:chPref val="3"/>
        </dgm:presLayoutVars>
      </dgm:prSet>
      <dgm:spPr/>
    </dgm:pt>
    <dgm:pt modelId="{2A978448-9CE7-4840-B486-93C739D4B202}" type="pres">
      <dgm:prSet presAssocID="{793133CC-C092-419B-9AC8-97DDB644929D}" presName="level3hierChild" presStyleCnt="0"/>
      <dgm:spPr/>
    </dgm:pt>
    <dgm:pt modelId="{9CAC6934-8810-4E39-BF41-3843FBD9E608}" type="pres">
      <dgm:prSet presAssocID="{0501259B-5ABB-49E5-A72C-18ADC2635F62}" presName="conn2-1" presStyleLbl="parChTrans1D3" presStyleIdx="0" presStyleCnt="3"/>
      <dgm:spPr/>
    </dgm:pt>
    <dgm:pt modelId="{CE800DEC-7C68-4A73-9534-8EA57DCE0CB4}" type="pres">
      <dgm:prSet presAssocID="{0501259B-5ABB-49E5-A72C-18ADC2635F62}" presName="connTx" presStyleLbl="parChTrans1D3" presStyleIdx="0" presStyleCnt="3"/>
      <dgm:spPr/>
    </dgm:pt>
    <dgm:pt modelId="{CDF439C7-8F50-4DCC-AACB-87B06D1A57F6}" type="pres">
      <dgm:prSet presAssocID="{903E81AF-F59C-4D0F-B718-EF7E262CA11D}" presName="root2" presStyleCnt="0"/>
      <dgm:spPr/>
    </dgm:pt>
    <dgm:pt modelId="{057D83A5-857D-4A5D-AC03-254E01831B52}" type="pres">
      <dgm:prSet presAssocID="{903E81AF-F59C-4D0F-B718-EF7E262CA11D}" presName="LevelTwoTextNode" presStyleLbl="node3" presStyleIdx="0" presStyleCnt="3">
        <dgm:presLayoutVars>
          <dgm:chPref val="3"/>
        </dgm:presLayoutVars>
      </dgm:prSet>
      <dgm:spPr/>
    </dgm:pt>
    <dgm:pt modelId="{ADE45058-8C8A-4825-B7DC-B482C30B0F08}" type="pres">
      <dgm:prSet presAssocID="{903E81AF-F59C-4D0F-B718-EF7E262CA11D}" presName="level3hierChild" presStyleCnt="0"/>
      <dgm:spPr/>
    </dgm:pt>
    <dgm:pt modelId="{60E98807-4B03-4E33-BDB7-ABCAFCD13E05}" type="pres">
      <dgm:prSet presAssocID="{98703A1B-C34A-4C3E-9993-769180A18DC2}" presName="conn2-1" presStyleLbl="parChTrans1D3" presStyleIdx="1" presStyleCnt="3"/>
      <dgm:spPr/>
    </dgm:pt>
    <dgm:pt modelId="{A27A5C42-23D2-4A75-AAD7-546BC74C86EE}" type="pres">
      <dgm:prSet presAssocID="{98703A1B-C34A-4C3E-9993-769180A18DC2}" presName="connTx" presStyleLbl="parChTrans1D3" presStyleIdx="1" presStyleCnt="3"/>
      <dgm:spPr/>
    </dgm:pt>
    <dgm:pt modelId="{448DA84D-D8B1-4F8D-8EBA-3DE828542A12}" type="pres">
      <dgm:prSet presAssocID="{326EC785-D727-4C60-AF2A-6DCA53662338}" presName="root2" presStyleCnt="0"/>
      <dgm:spPr/>
    </dgm:pt>
    <dgm:pt modelId="{47E89AA1-6457-4D66-811A-880C0FDAE8D7}" type="pres">
      <dgm:prSet presAssocID="{326EC785-D727-4C60-AF2A-6DCA53662338}" presName="LevelTwoTextNode" presStyleLbl="node3" presStyleIdx="1" presStyleCnt="3">
        <dgm:presLayoutVars>
          <dgm:chPref val="3"/>
        </dgm:presLayoutVars>
      </dgm:prSet>
      <dgm:spPr/>
    </dgm:pt>
    <dgm:pt modelId="{C70AE5DA-4B40-4EDD-B48C-E97865372AFC}" type="pres">
      <dgm:prSet presAssocID="{326EC785-D727-4C60-AF2A-6DCA53662338}" presName="level3hierChild" presStyleCnt="0"/>
      <dgm:spPr/>
    </dgm:pt>
    <dgm:pt modelId="{19E93ABA-280E-427A-8595-929067E0BE7D}" type="pres">
      <dgm:prSet presAssocID="{1B5F2725-E1EB-429F-AD09-4C86EC4172EE}" presName="conn2-1" presStyleLbl="parChTrans1D2" presStyleIdx="1" presStyleCnt="2"/>
      <dgm:spPr/>
    </dgm:pt>
    <dgm:pt modelId="{AEE0255C-A42E-4A07-B352-5B61DA52EE05}" type="pres">
      <dgm:prSet presAssocID="{1B5F2725-E1EB-429F-AD09-4C86EC4172EE}" presName="connTx" presStyleLbl="parChTrans1D2" presStyleIdx="1" presStyleCnt="2"/>
      <dgm:spPr/>
    </dgm:pt>
    <dgm:pt modelId="{D73E6042-51B1-4418-B7DF-7C78B47702B0}" type="pres">
      <dgm:prSet presAssocID="{36DFBB1E-4BF1-4B82-A4FB-FFDB59DEF873}" presName="root2" presStyleCnt="0"/>
      <dgm:spPr/>
    </dgm:pt>
    <dgm:pt modelId="{4F28ACD6-71C8-4019-AAA1-C679EF11E561}" type="pres">
      <dgm:prSet presAssocID="{36DFBB1E-4BF1-4B82-A4FB-FFDB59DEF873}" presName="LevelTwoTextNode" presStyleLbl="node2" presStyleIdx="1" presStyleCnt="2">
        <dgm:presLayoutVars>
          <dgm:chPref val="3"/>
        </dgm:presLayoutVars>
      </dgm:prSet>
      <dgm:spPr/>
    </dgm:pt>
    <dgm:pt modelId="{9CAB2F35-C382-4A1E-8656-8E565E10E4A3}" type="pres">
      <dgm:prSet presAssocID="{36DFBB1E-4BF1-4B82-A4FB-FFDB59DEF873}" presName="level3hierChild" presStyleCnt="0"/>
      <dgm:spPr/>
    </dgm:pt>
    <dgm:pt modelId="{0E400B3B-D0F4-4372-B463-3F13405852BA}" type="pres">
      <dgm:prSet presAssocID="{4DDCF74E-DFFA-452F-9AF0-2C49AD5D7ECF}" presName="conn2-1" presStyleLbl="parChTrans1D3" presStyleIdx="2" presStyleCnt="3"/>
      <dgm:spPr/>
    </dgm:pt>
    <dgm:pt modelId="{20950DA2-C52B-4CB3-B47D-13581F218584}" type="pres">
      <dgm:prSet presAssocID="{4DDCF74E-DFFA-452F-9AF0-2C49AD5D7ECF}" presName="connTx" presStyleLbl="parChTrans1D3" presStyleIdx="2" presStyleCnt="3"/>
      <dgm:spPr/>
    </dgm:pt>
    <dgm:pt modelId="{B9DA9F02-A38C-4EAE-91A8-7503BA0E9CDE}" type="pres">
      <dgm:prSet presAssocID="{9DDC8ACD-A774-4BA8-8097-BCC1A71840C8}" presName="root2" presStyleCnt="0"/>
      <dgm:spPr/>
    </dgm:pt>
    <dgm:pt modelId="{7806A164-04BA-42A9-AC2C-D2EC29AEC3FB}" type="pres">
      <dgm:prSet presAssocID="{9DDC8ACD-A774-4BA8-8097-BCC1A71840C8}" presName="LevelTwoTextNode" presStyleLbl="node3" presStyleIdx="2" presStyleCnt="3">
        <dgm:presLayoutVars>
          <dgm:chPref val="3"/>
        </dgm:presLayoutVars>
      </dgm:prSet>
      <dgm:spPr/>
    </dgm:pt>
    <dgm:pt modelId="{7CD95AD7-2E68-4183-B651-D861C0213E62}" type="pres">
      <dgm:prSet presAssocID="{9DDC8ACD-A774-4BA8-8097-BCC1A71840C8}" presName="level3hierChild" presStyleCnt="0"/>
      <dgm:spPr/>
    </dgm:pt>
  </dgm:ptLst>
  <dgm:cxnLst>
    <dgm:cxn modelId="{AAF66D17-CBC6-4CBB-AA42-AFC9D1623AD1}" srcId="{9C72DF1E-B68A-4EEA-842B-B8D9611ECCCF}" destId="{AFCD5864-0E97-4E47-884E-F32B493525DE}" srcOrd="0" destOrd="0" parTransId="{33760793-9D10-41A2-B204-EAEC68C25F5B}" sibTransId="{C850C678-704E-4D85-B027-9B38FD22F20C}"/>
    <dgm:cxn modelId="{46F33E2F-8D77-465C-81DF-3D77A603A7D9}" srcId="{AFCD5864-0E97-4E47-884E-F32B493525DE}" destId="{36DFBB1E-4BF1-4B82-A4FB-FFDB59DEF873}" srcOrd="1" destOrd="0" parTransId="{1B5F2725-E1EB-429F-AD09-4C86EC4172EE}" sibTransId="{491DC950-E497-40CA-9910-63C6FC1FA55C}"/>
    <dgm:cxn modelId="{43905337-9DEA-41D2-9367-AE8635F303EE}" srcId="{36DFBB1E-4BF1-4B82-A4FB-FFDB59DEF873}" destId="{9DDC8ACD-A774-4BA8-8097-BCC1A71840C8}" srcOrd="0" destOrd="0" parTransId="{4DDCF74E-DFFA-452F-9AF0-2C49AD5D7ECF}" sibTransId="{8E2BC86B-D51C-46F3-B5B5-C10AD1AAC7DC}"/>
    <dgm:cxn modelId="{54140A65-C010-4CCE-A478-7EBF8F67AFD0}" type="presOf" srcId="{326EC785-D727-4C60-AF2A-6DCA53662338}" destId="{47E89AA1-6457-4D66-811A-880C0FDAE8D7}" srcOrd="0" destOrd="0" presId="urn:microsoft.com/office/officeart/2005/8/layout/hierarchy2"/>
    <dgm:cxn modelId="{962EFE47-0C57-4A11-86AD-DC0A7AB69C97}" type="presOf" srcId="{0501259B-5ABB-49E5-A72C-18ADC2635F62}" destId="{CE800DEC-7C68-4A73-9534-8EA57DCE0CB4}" srcOrd="1" destOrd="0" presId="urn:microsoft.com/office/officeart/2005/8/layout/hierarchy2"/>
    <dgm:cxn modelId="{14C8CD49-4BA1-4874-9B22-EE3CC6478600}" type="presOf" srcId="{903E81AF-F59C-4D0F-B718-EF7E262CA11D}" destId="{057D83A5-857D-4A5D-AC03-254E01831B52}" srcOrd="0" destOrd="0" presId="urn:microsoft.com/office/officeart/2005/8/layout/hierarchy2"/>
    <dgm:cxn modelId="{EFC1E169-9DF7-48F7-84EC-6A910C61AAA2}" srcId="{793133CC-C092-419B-9AC8-97DDB644929D}" destId="{326EC785-D727-4C60-AF2A-6DCA53662338}" srcOrd="1" destOrd="0" parTransId="{98703A1B-C34A-4C3E-9993-769180A18DC2}" sibTransId="{F0C9C9CE-3F60-4127-A47E-021DA7BEAA46}"/>
    <dgm:cxn modelId="{9F99666A-8CA2-4724-9AC3-552257B2792F}" srcId="{AFCD5864-0E97-4E47-884E-F32B493525DE}" destId="{793133CC-C092-419B-9AC8-97DDB644929D}" srcOrd="0" destOrd="0" parTransId="{5235EBC8-1525-452F-B631-CE066E839171}" sibTransId="{13DB57E9-A593-432A-9E7F-95039F2B9BF6}"/>
    <dgm:cxn modelId="{36C7F953-8DBA-439B-B84D-52236ADD6F05}" type="presOf" srcId="{793133CC-C092-419B-9AC8-97DDB644929D}" destId="{68A4416C-B671-4EF3-8E37-CC4D815C8D40}" srcOrd="0" destOrd="0" presId="urn:microsoft.com/office/officeart/2005/8/layout/hierarchy2"/>
    <dgm:cxn modelId="{EA1F8376-94A4-453F-A0D2-74FDA44A2FC2}" type="presOf" srcId="{5235EBC8-1525-452F-B631-CE066E839171}" destId="{E426F891-7B8C-4E28-8FBC-37E4A6E6444B}" srcOrd="1" destOrd="0" presId="urn:microsoft.com/office/officeart/2005/8/layout/hierarchy2"/>
    <dgm:cxn modelId="{7E9AE885-40AE-4882-86FC-96D0979458D7}" type="presOf" srcId="{9DDC8ACD-A774-4BA8-8097-BCC1A71840C8}" destId="{7806A164-04BA-42A9-AC2C-D2EC29AEC3FB}" srcOrd="0" destOrd="0" presId="urn:microsoft.com/office/officeart/2005/8/layout/hierarchy2"/>
    <dgm:cxn modelId="{79100894-870E-4ADF-BC07-30291BFE37A9}" type="presOf" srcId="{4DDCF74E-DFFA-452F-9AF0-2C49AD5D7ECF}" destId="{0E400B3B-D0F4-4372-B463-3F13405852BA}" srcOrd="0" destOrd="0" presId="urn:microsoft.com/office/officeart/2005/8/layout/hierarchy2"/>
    <dgm:cxn modelId="{814706B1-D55B-437E-AB3F-9E08F5A5F4F5}" type="presOf" srcId="{98703A1B-C34A-4C3E-9993-769180A18DC2}" destId="{60E98807-4B03-4E33-BDB7-ABCAFCD13E05}" srcOrd="0" destOrd="0" presId="urn:microsoft.com/office/officeart/2005/8/layout/hierarchy2"/>
    <dgm:cxn modelId="{F10C20BF-CB33-459F-B8CE-3F7E15556BBC}" type="presOf" srcId="{1B5F2725-E1EB-429F-AD09-4C86EC4172EE}" destId="{19E93ABA-280E-427A-8595-929067E0BE7D}" srcOrd="0" destOrd="0" presId="urn:microsoft.com/office/officeart/2005/8/layout/hierarchy2"/>
    <dgm:cxn modelId="{7076ADD9-53AB-4A2C-85B6-A43B869BFA27}" type="presOf" srcId="{0501259B-5ABB-49E5-A72C-18ADC2635F62}" destId="{9CAC6934-8810-4E39-BF41-3843FBD9E608}" srcOrd="0" destOrd="0" presId="urn:microsoft.com/office/officeart/2005/8/layout/hierarchy2"/>
    <dgm:cxn modelId="{88D61DDA-9874-40A2-BBC1-7DC918C0930E}" type="presOf" srcId="{1B5F2725-E1EB-429F-AD09-4C86EC4172EE}" destId="{AEE0255C-A42E-4A07-B352-5B61DA52EE05}" srcOrd="1" destOrd="0" presId="urn:microsoft.com/office/officeart/2005/8/layout/hierarchy2"/>
    <dgm:cxn modelId="{4FD725DC-CAA4-4D02-826C-E4F75EECAC85}" type="presOf" srcId="{36DFBB1E-4BF1-4B82-A4FB-FFDB59DEF873}" destId="{4F28ACD6-71C8-4019-AAA1-C679EF11E561}" srcOrd="0" destOrd="0" presId="urn:microsoft.com/office/officeart/2005/8/layout/hierarchy2"/>
    <dgm:cxn modelId="{753D5FDF-56F6-4A6A-AF69-AB413DB1E8D5}" type="presOf" srcId="{4DDCF74E-DFFA-452F-9AF0-2C49AD5D7ECF}" destId="{20950DA2-C52B-4CB3-B47D-13581F218584}" srcOrd="1" destOrd="0" presId="urn:microsoft.com/office/officeart/2005/8/layout/hierarchy2"/>
    <dgm:cxn modelId="{51BC05F0-3498-4FD7-A44C-9F0D6E1978CF}" type="presOf" srcId="{5235EBC8-1525-452F-B631-CE066E839171}" destId="{11C13320-0CFA-4E6B-AEA6-67061F5F4FFC}" srcOrd="0" destOrd="0" presId="urn:microsoft.com/office/officeart/2005/8/layout/hierarchy2"/>
    <dgm:cxn modelId="{9E99BBF2-D073-4FFF-8860-D11E1F5B5399}" type="presOf" srcId="{9C72DF1E-B68A-4EEA-842B-B8D9611ECCCF}" destId="{94595921-9CB7-434F-9C9D-308096427B01}" srcOrd="0" destOrd="0" presId="urn:microsoft.com/office/officeart/2005/8/layout/hierarchy2"/>
    <dgm:cxn modelId="{44230CF3-0D36-491D-A739-9168571A5F88}" type="presOf" srcId="{AFCD5864-0E97-4E47-884E-F32B493525DE}" destId="{2313046A-EC0A-4826-992D-AA9ECDF435A0}" srcOrd="0" destOrd="0" presId="urn:microsoft.com/office/officeart/2005/8/layout/hierarchy2"/>
    <dgm:cxn modelId="{A5FC46F7-C904-4588-963D-C541696FB0B6}" srcId="{793133CC-C092-419B-9AC8-97DDB644929D}" destId="{903E81AF-F59C-4D0F-B718-EF7E262CA11D}" srcOrd="0" destOrd="0" parTransId="{0501259B-5ABB-49E5-A72C-18ADC2635F62}" sibTransId="{FC42E282-F124-4C2F-93D4-56DC3BFB6A89}"/>
    <dgm:cxn modelId="{6F9B54FE-0A03-4DBC-90F0-B14FDE6EEA56}" type="presOf" srcId="{98703A1B-C34A-4C3E-9993-769180A18DC2}" destId="{A27A5C42-23D2-4A75-AAD7-546BC74C86EE}" srcOrd="1" destOrd="0" presId="urn:microsoft.com/office/officeart/2005/8/layout/hierarchy2"/>
    <dgm:cxn modelId="{F706E390-2DD4-4280-B40E-9B1CC7060117}" type="presParOf" srcId="{94595921-9CB7-434F-9C9D-308096427B01}" destId="{82D0C9AE-5BC6-4452-AC2A-42534C654720}" srcOrd="0" destOrd="0" presId="urn:microsoft.com/office/officeart/2005/8/layout/hierarchy2"/>
    <dgm:cxn modelId="{A3B6D1C1-95AF-4620-90BC-42A86F4819C3}" type="presParOf" srcId="{82D0C9AE-5BC6-4452-AC2A-42534C654720}" destId="{2313046A-EC0A-4826-992D-AA9ECDF435A0}" srcOrd="0" destOrd="0" presId="urn:microsoft.com/office/officeart/2005/8/layout/hierarchy2"/>
    <dgm:cxn modelId="{D4749105-7149-4AB1-8B92-5250AB5D563B}" type="presParOf" srcId="{82D0C9AE-5BC6-4452-AC2A-42534C654720}" destId="{67541847-D0C1-4CC9-AEB3-6AF51A3B10DE}" srcOrd="1" destOrd="0" presId="urn:microsoft.com/office/officeart/2005/8/layout/hierarchy2"/>
    <dgm:cxn modelId="{F717543D-82A3-4698-B4D2-550CEC7BCA47}" type="presParOf" srcId="{67541847-D0C1-4CC9-AEB3-6AF51A3B10DE}" destId="{11C13320-0CFA-4E6B-AEA6-67061F5F4FFC}" srcOrd="0" destOrd="0" presId="urn:microsoft.com/office/officeart/2005/8/layout/hierarchy2"/>
    <dgm:cxn modelId="{669F9D5E-FCBC-4DD9-B128-F0723F019FC6}" type="presParOf" srcId="{11C13320-0CFA-4E6B-AEA6-67061F5F4FFC}" destId="{E426F891-7B8C-4E28-8FBC-37E4A6E6444B}" srcOrd="0" destOrd="0" presId="urn:microsoft.com/office/officeart/2005/8/layout/hierarchy2"/>
    <dgm:cxn modelId="{BBD40C0A-5FFB-4D1B-9109-0A6CBA042D1C}" type="presParOf" srcId="{67541847-D0C1-4CC9-AEB3-6AF51A3B10DE}" destId="{D86637F5-F9FD-41F6-9419-EF8407647F7D}" srcOrd="1" destOrd="0" presId="urn:microsoft.com/office/officeart/2005/8/layout/hierarchy2"/>
    <dgm:cxn modelId="{90378739-83E7-497B-A55A-1B5BF5E51EC1}" type="presParOf" srcId="{D86637F5-F9FD-41F6-9419-EF8407647F7D}" destId="{68A4416C-B671-4EF3-8E37-CC4D815C8D40}" srcOrd="0" destOrd="0" presId="urn:microsoft.com/office/officeart/2005/8/layout/hierarchy2"/>
    <dgm:cxn modelId="{AC7C4B3D-E893-4211-9AA5-F07C742A46FD}" type="presParOf" srcId="{D86637F5-F9FD-41F6-9419-EF8407647F7D}" destId="{2A978448-9CE7-4840-B486-93C739D4B202}" srcOrd="1" destOrd="0" presId="urn:microsoft.com/office/officeart/2005/8/layout/hierarchy2"/>
    <dgm:cxn modelId="{70112D80-DABF-4EFE-A47B-92DFE707057B}" type="presParOf" srcId="{2A978448-9CE7-4840-B486-93C739D4B202}" destId="{9CAC6934-8810-4E39-BF41-3843FBD9E608}" srcOrd="0" destOrd="0" presId="urn:microsoft.com/office/officeart/2005/8/layout/hierarchy2"/>
    <dgm:cxn modelId="{3F9FFE1D-4DBC-4E32-9165-24A874C3EB11}" type="presParOf" srcId="{9CAC6934-8810-4E39-BF41-3843FBD9E608}" destId="{CE800DEC-7C68-4A73-9534-8EA57DCE0CB4}" srcOrd="0" destOrd="0" presId="urn:microsoft.com/office/officeart/2005/8/layout/hierarchy2"/>
    <dgm:cxn modelId="{D44DC9BB-EA83-491B-8146-DDE7DFE68998}" type="presParOf" srcId="{2A978448-9CE7-4840-B486-93C739D4B202}" destId="{CDF439C7-8F50-4DCC-AACB-87B06D1A57F6}" srcOrd="1" destOrd="0" presId="urn:microsoft.com/office/officeart/2005/8/layout/hierarchy2"/>
    <dgm:cxn modelId="{D52FC9F0-9001-493C-B75B-50B08610DB1E}" type="presParOf" srcId="{CDF439C7-8F50-4DCC-AACB-87B06D1A57F6}" destId="{057D83A5-857D-4A5D-AC03-254E01831B52}" srcOrd="0" destOrd="0" presId="urn:microsoft.com/office/officeart/2005/8/layout/hierarchy2"/>
    <dgm:cxn modelId="{66D0AAA0-EEEB-4556-9224-E4C36E0E3C81}" type="presParOf" srcId="{CDF439C7-8F50-4DCC-AACB-87B06D1A57F6}" destId="{ADE45058-8C8A-4825-B7DC-B482C30B0F08}" srcOrd="1" destOrd="0" presId="urn:microsoft.com/office/officeart/2005/8/layout/hierarchy2"/>
    <dgm:cxn modelId="{99F53BF0-EB26-4FBB-8DE3-C33BC22358D2}" type="presParOf" srcId="{2A978448-9CE7-4840-B486-93C739D4B202}" destId="{60E98807-4B03-4E33-BDB7-ABCAFCD13E05}" srcOrd="2" destOrd="0" presId="urn:microsoft.com/office/officeart/2005/8/layout/hierarchy2"/>
    <dgm:cxn modelId="{A368C9B3-90AC-4234-B6B3-68C756A9F2AD}" type="presParOf" srcId="{60E98807-4B03-4E33-BDB7-ABCAFCD13E05}" destId="{A27A5C42-23D2-4A75-AAD7-546BC74C86EE}" srcOrd="0" destOrd="0" presId="urn:microsoft.com/office/officeart/2005/8/layout/hierarchy2"/>
    <dgm:cxn modelId="{6002E5F6-730B-4380-A5C3-E4F6376D6443}" type="presParOf" srcId="{2A978448-9CE7-4840-B486-93C739D4B202}" destId="{448DA84D-D8B1-4F8D-8EBA-3DE828542A12}" srcOrd="3" destOrd="0" presId="urn:microsoft.com/office/officeart/2005/8/layout/hierarchy2"/>
    <dgm:cxn modelId="{2A353FD4-3F65-4D96-9CB1-912A1175871F}" type="presParOf" srcId="{448DA84D-D8B1-4F8D-8EBA-3DE828542A12}" destId="{47E89AA1-6457-4D66-811A-880C0FDAE8D7}" srcOrd="0" destOrd="0" presId="urn:microsoft.com/office/officeart/2005/8/layout/hierarchy2"/>
    <dgm:cxn modelId="{F6A32A43-6212-464F-A408-D23962C1032C}" type="presParOf" srcId="{448DA84D-D8B1-4F8D-8EBA-3DE828542A12}" destId="{C70AE5DA-4B40-4EDD-B48C-E97865372AFC}" srcOrd="1" destOrd="0" presId="urn:microsoft.com/office/officeart/2005/8/layout/hierarchy2"/>
    <dgm:cxn modelId="{15FF9CE8-DBC9-47BB-9B29-4E4C866B8724}" type="presParOf" srcId="{67541847-D0C1-4CC9-AEB3-6AF51A3B10DE}" destId="{19E93ABA-280E-427A-8595-929067E0BE7D}" srcOrd="2" destOrd="0" presId="urn:microsoft.com/office/officeart/2005/8/layout/hierarchy2"/>
    <dgm:cxn modelId="{82AFE269-C487-4F44-BCA7-787E5FF59919}" type="presParOf" srcId="{19E93ABA-280E-427A-8595-929067E0BE7D}" destId="{AEE0255C-A42E-4A07-B352-5B61DA52EE05}" srcOrd="0" destOrd="0" presId="urn:microsoft.com/office/officeart/2005/8/layout/hierarchy2"/>
    <dgm:cxn modelId="{A1E1BC45-2186-4076-9301-6AEA9F4D9868}" type="presParOf" srcId="{67541847-D0C1-4CC9-AEB3-6AF51A3B10DE}" destId="{D73E6042-51B1-4418-B7DF-7C78B47702B0}" srcOrd="3" destOrd="0" presId="urn:microsoft.com/office/officeart/2005/8/layout/hierarchy2"/>
    <dgm:cxn modelId="{0D5DB287-FF5B-4486-93BD-C7C81AE7CC30}" type="presParOf" srcId="{D73E6042-51B1-4418-B7DF-7C78B47702B0}" destId="{4F28ACD6-71C8-4019-AAA1-C679EF11E561}" srcOrd="0" destOrd="0" presId="urn:microsoft.com/office/officeart/2005/8/layout/hierarchy2"/>
    <dgm:cxn modelId="{7C383783-8B39-4F84-BF0D-E2D58D2B1946}" type="presParOf" srcId="{D73E6042-51B1-4418-B7DF-7C78B47702B0}" destId="{9CAB2F35-C382-4A1E-8656-8E565E10E4A3}" srcOrd="1" destOrd="0" presId="urn:microsoft.com/office/officeart/2005/8/layout/hierarchy2"/>
    <dgm:cxn modelId="{3E8BB2AE-D0A9-4ABA-87F2-E628A3DA22CA}" type="presParOf" srcId="{9CAB2F35-C382-4A1E-8656-8E565E10E4A3}" destId="{0E400B3B-D0F4-4372-B463-3F13405852BA}" srcOrd="0" destOrd="0" presId="urn:microsoft.com/office/officeart/2005/8/layout/hierarchy2"/>
    <dgm:cxn modelId="{4331104F-F8C0-4941-9D41-F86FC9CDC482}" type="presParOf" srcId="{0E400B3B-D0F4-4372-B463-3F13405852BA}" destId="{20950DA2-C52B-4CB3-B47D-13581F218584}" srcOrd="0" destOrd="0" presId="urn:microsoft.com/office/officeart/2005/8/layout/hierarchy2"/>
    <dgm:cxn modelId="{C6AD2AA9-9183-4C14-BFDC-BC2444DD53CB}" type="presParOf" srcId="{9CAB2F35-C382-4A1E-8656-8E565E10E4A3}" destId="{B9DA9F02-A38C-4EAE-91A8-7503BA0E9CDE}" srcOrd="1" destOrd="0" presId="urn:microsoft.com/office/officeart/2005/8/layout/hierarchy2"/>
    <dgm:cxn modelId="{EC97C8D5-3AC6-41BC-A991-3EF6C8CF8CAD}" type="presParOf" srcId="{B9DA9F02-A38C-4EAE-91A8-7503BA0E9CDE}" destId="{7806A164-04BA-42A9-AC2C-D2EC29AEC3FB}" srcOrd="0" destOrd="0" presId="urn:microsoft.com/office/officeart/2005/8/layout/hierarchy2"/>
    <dgm:cxn modelId="{C9A48C7D-1F4C-42AF-BA41-35E16CD230EE}" type="presParOf" srcId="{B9DA9F02-A38C-4EAE-91A8-7503BA0E9CDE}" destId="{7CD95AD7-2E68-4183-B651-D861C0213E62}" srcOrd="1" destOrd="0" presId="urn:microsoft.com/office/officeart/2005/8/layout/hierarchy2"/>
  </dgm:cxnLst>
  <dgm:bg/>
  <dgm:whole>
    <a:ln>
      <a:solidFill>
        <a:schemeClr val="lt1">
          <a:hueOff val="0"/>
          <a:satOff val="0"/>
          <a:lumOff val="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168D3E-3250-4784-BF47-6584DC01144E}">
      <dsp:nvSpPr>
        <dsp:cNvPr id="0" name=""/>
        <dsp:cNvSpPr/>
      </dsp:nvSpPr>
      <dsp:spPr>
        <a:xfrm>
          <a:off x="2976" y="1834021"/>
          <a:ext cx="1863328" cy="9316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n-US" altLang="zh-CN" sz="2700" kern="1200" dirty="0"/>
            <a:t> </a:t>
          </a:r>
          <a:r>
            <a:rPr lang="zh-CN" altLang="en-US" sz="2700" kern="1200" dirty="0"/>
            <a:t>路径</a:t>
          </a:r>
          <a:endParaRPr lang="en-US" sz="2700" kern="1200" dirty="0"/>
        </a:p>
      </dsp:txBody>
      <dsp:txXfrm>
        <a:off x="30264" y="1861309"/>
        <a:ext cx="1808752" cy="877088"/>
      </dsp:txXfrm>
    </dsp:sp>
    <dsp:sp modelId="{A9E4B7FD-718C-4B47-BA74-E551215AA338}">
      <dsp:nvSpPr>
        <dsp:cNvPr id="0" name=""/>
        <dsp:cNvSpPr/>
      </dsp:nvSpPr>
      <dsp:spPr>
        <a:xfrm rot="18770822">
          <a:off x="1690967" y="1877440"/>
          <a:ext cx="1096005" cy="41264"/>
        </a:xfrm>
        <a:custGeom>
          <a:avLst/>
          <a:gdLst/>
          <a:ahLst/>
          <a:cxnLst/>
          <a:rect l="0" t="0" r="0" b="0"/>
          <a:pathLst>
            <a:path>
              <a:moveTo>
                <a:pt x="0" y="20632"/>
              </a:moveTo>
              <a:lnTo>
                <a:pt x="1096005" y="2063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11570" y="1870673"/>
        <a:ext cx="54800" cy="54800"/>
      </dsp:txXfrm>
    </dsp:sp>
    <dsp:sp modelId="{0F8807EB-FD9D-4AD8-A432-9610F4022D53}">
      <dsp:nvSpPr>
        <dsp:cNvPr id="0" name=""/>
        <dsp:cNvSpPr/>
      </dsp:nvSpPr>
      <dsp:spPr>
        <a:xfrm>
          <a:off x="2611635" y="1030461"/>
          <a:ext cx="1863328" cy="9316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开放的路径</a:t>
          </a:r>
          <a:endParaRPr lang="en-US" sz="2700" kern="1200" dirty="0"/>
        </a:p>
      </dsp:txBody>
      <dsp:txXfrm>
        <a:off x="2638923" y="1057749"/>
        <a:ext cx="1808752" cy="877088"/>
      </dsp:txXfrm>
    </dsp:sp>
    <dsp:sp modelId="{DA021D7D-CD98-4166-89D1-133AF93BD525}">
      <dsp:nvSpPr>
        <dsp:cNvPr id="0" name=""/>
        <dsp:cNvSpPr/>
      </dsp:nvSpPr>
      <dsp:spPr>
        <a:xfrm rot="19457599">
          <a:off x="4388690" y="1207807"/>
          <a:ext cx="917878" cy="41264"/>
        </a:xfrm>
        <a:custGeom>
          <a:avLst/>
          <a:gdLst/>
          <a:ahLst/>
          <a:cxnLst/>
          <a:rect l="0" t="0" r="0" b="0"/>
          <a:pathLst>
            <a:path>
              <a:moveTo>
                <a:pt x="0" y="20632"/>
              </a:moveTo>
              <a:lnTo>
                <a:pt x="917878" y="20632"/>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24682" y="1205492"/>
        <a:ext cx="45893" cy="45893"/>
      </dsp:txXfrm>
    </dsp:sp>
    <dsp:sp modelId="{9BBA1A5D-CBEE-4C89-BECF-699D5D280FD4}">
      <dsp:nvSpPr>
        <dsp:cNvPr id="0" name=""/>
        <dsp:cNvSpPr/>
      </dsp:nvSpPr>
      <dsp:spPr>
        <a:xfrm>
          <a:off x="5220295" y="494754"/>
          <a:ext cx="1863328" cy="9316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因果路径</a:t>
          </a:r>
          <a:endParaRPr lang="en-US" sz="2700" kern="1200" dirty="0"/>
        </a:p>
      </dsp:txBody>
      <dsp:txXfrm>
        <a:off x="5247583" y="522042"/>
        <a:ext cx="1808752" cy="877088"/>
      </dsp:txXfrm>
    </dsp:sp>
    <dsp:sp modelId="{5502935B-234C-40EE-983F-2C4E773A67F6}">
      <dsp:nvSpPr>
        <dsp:cNvPr id="0" name=""/>
        <dsp:cNvSpPr/>
      </dsp:nvSpPr>
      <dsp:spPr>
        <a:xfrm rot="2142401">
          <a:off x="4388690" y="1743514"/>
          <a:ext cx="917878" cy="41264"/>
        </a:xfrm>
        <a:custGeom>
          <a:avLst/>
          <a:gdLst/>
          <a:ahLst/>
          <a:cxnLst/>
          <a:rect l="0" t="0" r="0" b="0"/>
          <a:pathLst>
            <a:path>
              <a:moveTo>
                <a:pt x="0" y="20632"/>
              </a:moveTo>
              <a:lnTo>
                <a:pt x="917878" y="20632"/>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24682" y="1741199"/>
        <a:ext cx="45893" cy="45893"/>
      </dsp:txXfrm>
    </dsp:sp>
    <dsp:sp modelId="{A02F60A7-F21B-4E1C-B693-C9012120352D}">
      <dsp:nvSpPr>
        <dsp:cNvPr id="0" name=""/>
        <dsp:cNvSpPr/>
      </dsp:nvSpPr>
      <dsp:spPr>
        <a:xfrm>
          <a:off x="5220295" y="1566167"/>
          <a:ext cx="1863328" cy="9316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混淆路径</a:t>
          </a:r>
          <a:endParaRPr lang="en-US" sz="2700" kern="1200" dirty="0"/>
        </a:p>
      </dsp:txBody>
      <dsp:txXfrm>
        <a:off x="5247583" y="1593455"/>
        <a:ext cx="1808752" cy="877088"/>
      </dsp:txXfrm>
    </dsp:sp>
    <dsp:sp modelId="{4E84E532-E8CD-480B-B85D-F8C2FA88FBC0}">
      <dsp:nvSpPr>
        <dsp:cNvPr id="0" name=""/>
        <dsp:cNvSpPr/>
      </dsp:nvSpPr>
      <dsp:spPr>
        <a:xfrm rot="2829178">
          <a:off x="1690967" y="2681001"/>
          <a:ext cx="1096005" cy="41264"/>
        </a:xfrm>
        <a:custGeom>
          <a:avLst/>
          <a:gdLst/>
          <a:ahLst/>
          <a:cxnLst/>
          <a:rect l="0" t="0" r="0" b="0"/>
          <a:pathLst>
            <a:path>
              <a:moveTo>
                <a:pt x="0" y="20632"/>
              </a:moveTo>
              <a:lnTo>
                <a:pt x="1096005" y="2063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11570" y="2674233"/>
        <a:ext cx="54800" cy="54800"/>
      </dsp:txXfrm>
    </dsp:sp>
    <dsp:sp modelId="{9223EFF7-B6AD-43A6-A364-424987333E75}">
      <dsp:nvSpPr>
        <dsp:cNvPr id="0" name=""/>
        <dsp:cNvSpPr/>
      </dsp:nvSpPr>
      <dsp:spPr>
        <a:xfrm>
          <a:off x="2611635" y="2637581"/>
          <a:ext cx="1863328" cy="9316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死路径</a:t>
          </a:r>
          <a:endParaRPr lang="en-US" sz="2700" kern="1200" dirty="0"/>
        </a:p>
      </dsp:txBody>
      <dsp:txXfrm>
        <a:off x="2638923" y="2664869"/>
        <a:ext cx="1808752" cy="877088"/>
      </dsp:txXfrm>
    </dsp:sp>
    <dsp:sp modelId="{F74725D3-DFB1-44AD-9D4B-B9866F7EFC43}">
      <dsp:nvSpPr>
        <dsp:cNvPr id="0" name=""/>
        <dsp:cNvSpPr/>
      </dsp:nvSpPr>
      <dsp:spPr>
        <a:xfrm>
          <a:off x="4474964" y="3082781"/>
          <a:ext cx="745331" cy="41264"/>
        </a:xfrm>
        <a:custGeom>
          <a:avLst/>
          <a:gdLst/>
          <a:ahLst/>
          <a:cxnLst/>
          <a:rect l="0" t="0" r="0" b="0"/>
          <a:pathLst>
            <a:path>
              <a:moveTo>
                <a:pt x="0" y="20632"/>
              </a:moveTo>
              <a:lnTo>
                <a:pt x="745331" y="20632"/>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28996" y="3084780"/>
        <a:ext cx="37266" cy="37266"/>
      </dsp:txXfrm>
    </dsp:sp>
    <dsp:sp modelId="{8E965BE8-E1CC-49CC-BB12-CCEB3B0AE69A}">
      <dsp:nvSpPr>
        <dsp:cNvPr id="0" name=""/>
        <dsp:cNvSpPr/>
      </dsp:nvSpPr>
      <dsp:spPr>
        <a:xfrm>
          <a:off x="5220295" y="2637581"/>
          <a:ext cx="1863328" cy="93166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对撞路径</a:t>
          </a:r>
          <a:endParaRPr lang="en-US" sz="2700" kern="1200" dirty="0"/>
        </a:p>
      </dsp:txBody>
      <dsp:txXfrm>
        <a:off x="5247583" y="2664869"/>
        <a:ext cx="1808752" cy="8770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13046A-EC0A-4826-992D-AA9ECDF435A0}">
      <dsp:nvSpPr>
        <dsp:cNvPr id="0" name=""/>
        <dsp:cNvSpPr/>
      </dsp:nvSpPr>
      <dsp:spPr>
        <a:xfrm>
          <a:off x="1855" y="1562162"/>
          <a:ext cx="1898461" cy="1075469"/>
        </a:xfrm>
        <a:prstGeom prst="roundRect">
          <a:avLst>
            <a:gd name="adj" fmla="val 10000"/>
          </a:avLst>
        </a:prstGeom>
        <a:no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Text" lastClr="000000"/>
              </a:solidFill>
              <a:latin typeface="Calibri" panose="020F0502020204030204"/>
              <a:ea typeface="等线" panose="02010600030101010101" pitchFamily="2" charset="-122"/>
              <a:cs typeface="+mn-cs"/>
            </a:rPr>
            <a:t>路径</a:t>
          </a:r>
          <a:endParaRPr lang="en-US" sz="1800" kern="1200" dirty="0">
            <a:solidFill>
              <a:sysClr val="windowText" lastClr="000000"/>
            </a:solidFill>
          </a:endParaRPr>
        </a:p>
      </dsp:txBody>
      <dsp:txXfrm>
        <a:off x="33354" y="1593661"/>
        <a:ext cx="1835463" cy="1012471"/>
      </dsp:txXfrm>
    </dsp:sp>
    <dsp:sp modelId="{11C13320-0CFA-4E6B-AEA6-67061F5F4FFC}">
      <dsp:nvSpPr>
        <dsp:cNvPr id="0" name=""/>
        <dsp:cNvSpPr/>
      </dsp:nvSpPr>
      <dsp:spPr>
        <a:xfrm rot="18770822">
          <a:off x="1697915" y="1609074"/>
          <a:ext cx="1265177" cy="54052"/>
        </a:xfrm>
        <a:custGeom>
          <a:avLst/>
          <a:gdLst/>
          <a:ahLst/>
          <a:cxnLst/>
          <a:rect l="0" t="0" r="0" b="0"/>
          <a:pathLst>
            <a:path>
              <a:moveTo>
                <a:pt x="0" y="27026"/>
              </a:moveTo>
              <a:lnTo>
                <a:pt x="1265177" y="2702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298875" y="1604471"/>
        <a:ext cx="63258" cy="63258"/>
      </dsp:txXfrm>
    </dsp:sp>
    <dsp:sp modelId="{68A4416C-B671-4EF3-8E37-CC4D815C8D40}">
      <dsp:nvSpPr>
        <dsp:cNvPr id="0" name=""/>
        <dsp:cNvSpPr/>
      </dsp:nvSpPr>
      <dsp:spPr>
        <a:xfrm>
          <a:off x="2760692" y="634570"/>
          <a:ext cx="2150938" cy="1075469"/>
        </a:xfrm>
        <a:prstGeom prst="roundRect">
          <a:avLst>
            <a:gd name="adj" fmla="val 10000"/>
          </a:avLst>
        </a:prstGeom>
        <a:no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Text" lastClr="000000"/>
              </a:solidFill>
              <a:latin typeface="Calibri" panose="020F0502020204030204"/>
              <a:ea typeface="等线" panose="02010600030101010101" pitchFamily="2" charset="-122"/>
              <a:cs typeface="+mn-cs"/>
            </a:rPr>
            <a:t>开放路径</a:t>
          </a:r>
          <a:endParaRPr lang="en-US" sz="1800" kern="1200" dirty="0">
            <a:solidFill>
              <a:sysClr val="windowText" lastClr="000000"/>
            </a:solidFill>
          </a:endParaRPr>
        </a:p>
      </dsp:txBody>
      <dsp:txXfrm>
        <a:off x="2792191" y="666069"/>
        <a:ext cx="2087940" cy="1012471"/>
      </dsp:txXfrm>
    </dsp:sp>
    <dsp:sp modelId="{9CAC6934-8810-4E39-BF41-3843FBD9E608}">
      <dsp:nvSpPr>
        <dsp:cNvPr id="0" name=""/>
        <dsp:cNvSpPr/>
      </dsp:nvSpPr>
      <dsp:spPr>
        <a:xfrm rot="19457599">
          <a:off x="4812040" y="836081"/>
          <a:ext cx="1059555" cy="54052"/>
        </a:xfrm>
        <a:custGeom>
          <a:avLst/>
          <a:gdLst/>
          <a:ahLst/>
          <a:cxnLst/>
          <a:rect l="0" t="0" r="0" b="0"/>
          <a:pathLst>
            <a:path>
              <a:moveTo>
                <a:pt x="0" y="27026"/>
              </a:moveTo>
              <a:lnTo>
                <a:pt x="1059555" y="2702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5315329" y="836618"/>
        <a:ext cx="52977" cy="52977"/>
      </dsp:txXfrm>
    </dsp:sp>
    <dsp:sp modelId="{057D83A5-857D-4A5D-AC03-254E01831B52}">
      <dsp:nvSpPr>
        <dsp:cNvPr id="0" name=""/>
        <dsp:cNvSpPr/>
      </dsp:nvSpPr>
      <dsp:spPr>
        <a:xfrm>
          <a:off x="5772006" y="16175"/>
          <a:ext cx="2150938" cy="1075469"/>
        </a:xfrm>
        <a:prstGeom prst="roundRect">
          <a:avLst>
            <a:gd name="adj" fmla="val 10000"/>
          </a:avLst>
        </a:prstGeom>
        <a:no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a:solidFill>
                <a:sysClr val="windowText" lastClr="000000"/>
              </a:solidFill>
              <a:latin typeface="Calibri" panose="020F0502020204030204"/>
              <a:ea typeface="等线" panose="02010600030101010101" pitchFamily="2" charset="-122"/>
              <a:cs typeface="+mn-cs"/>
            </a:rPr>
            <a:t>因果路径</a:t>
          </a:r>
          <a:endParaRPr lang="en-US" altLang="zh-CN" sz="1800" kern="1200">
            <a:solidFill>
              <a:sysClr val="windowText" lastClr="000000"/>
            </a:solidFill>
            <a:latin typeface="Calibri" panose="020F0502020204030204"/>
            <a:ea typeface="等线" panose="02010600030101010101" pitchFamily="2" charset="-122"/>
            <a:cs typeface="+mn-cs"/>
          </a:endParaRPr>
        </a:p>
        <a:p>
          <a:pPr marL="0" lvl="0" indent="0" algn="ctr" defTabSz="800100">
            <a:lnSpc>
              <a:spcPct val="90000"/>
            </a:lnSpc>
            <a:spcBef>
              <a:spcPct val="0"/>
            </a:spcBef>
            <a:spcAft>
              <a:spcPct val="35000"/>
            </a:spcAft>
            <a:buNone/>
          </a:pPr>
          <a:r>
            <a:rPr lang="zh-CN" altLang="en-US" sz="1800" kern="1200">
              <a:solidFill>
                <a:sysClr val="windowText" lastClr="000000"/>
              </a:solidFill>
              <a:latin typeface="Calibri" panose="020F0502020204030204"/>
              <a:ea typeface="+mn-ea"/>
              <a:cs typeface="+mn-cs"/>
            </a:rPr>
            <a:t>（过度控制误差）</a:t>
          </a:r>
          <a:endParaRPr lang="en-US" sz="1800" kern="1200">
            <a:solidFill>
              <a:sysClr val="windowText" lastClr="000000"/>
            </a:solidFill>
          </a:endParaRPr>
        </a:p>
      </dsp:txBody>
      <dsp:txXfrm>
        <a:off x="5803505" y="47674"/>
        <a:ext cx="2087940" cy="1012471"/>
      </dsp:txXfrm>
    </dsp:sp>
    <dsp:sp modelId="{60E98807-4B03-4E33-BDB7-ABCAFCD13E05}">
      <dsp:nvSpPr>
        <dsp:cNvPr id="0" name=""/>
        <dsp:cNvSpPr/>
      </dsp:nvSpPr>
      <dsp:spPr>
        <a:xfrm rot="2142401">
          <a:off x="4812040" y="1454476"/>
          <a:ext cx="1059555" cy="54052"/>
        </a:xfrm>
        <a:custGeom>
          <a:avLst/>
          <a:gdLst/>
          <a:ahLst/>
          <a:cxnLst/>
          <a:rect l="0" t="0" r="0" b="0"/>
          <a:pathLst>
            <a:path>
              <a:moveTo>
                <a:pt x="0" y="27026"/>
              </a:moveTo>
              <a:lnTo>
                <a:pt x="1059555" y="2702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5315329" y="1455013"/>
        <a:ext cx="52977" cy="52977"/>
      </dsp:txXfrm>
    </dsp:sp>
    <dsp:sp modelId="{47E89AA1-6457-4D66-811A-880C0FDAE8D7}">
      <dsp:nvSpPr>
        <dsp:cNvPr id="0" name=""/>
        <dsp:cNvSpPr/>
      </dsp:nvSpPr>
      <dsp:spPr>
        <a:xfrm>
          <a:off x="5772006" y="1252965"/>
          <a:ext cx="2150938" cy="1075469"/>
        </a:xfrm>
        <a:prstGeom prst="roundRect">
          <a:avLst>
            <a:gd name="adj" fmla="val 10000"/>
          </a:avLst>
        </a:prstGeom>
        <a:no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a:solidFill>
                <a:sysClr val="windowText" lastClr="000000"/>
              </a:solidFill>
              <a:latin typeface="Calibri" panose="020F0502020204030204"/>
              <a:ea typeface="等线" panose="02010600030101010101" pitchFamily="2" charset="-122"/>
              <a:cs typeface="+mn-cs"/>
            </a:rPr>
            <a:t>混淆路径</a:t>
          </a:r>
          <a:endParaRPr lang="en-US" altLang="zh-CN" sz="1800" kern="1200">
            <a:solidFill>
              <a:sysClr val="windowText" lastClr="000000"/>
            </a:solidFill>
            <a:latin typeface="Calibri" panose="020F0502020204030204"/>
            <a:ea typeface="等线" panose="02010600030101010101" pitchFamily="2" charset="-122"/>
            <a:cs typeface="+mn-cs"/>
          </a:endParaRPr>
        </a:p>
        <a:p>
          <a:pPr marL="0" lvl="0" indent="0" algn="ctr" defTabSz="800100">
            <a:lnSpc>
              <a:spcPct val="90000"/>
            </a:lnSpc>
            <a:spcBef>
              <a:spcPct val="0"/>
            </a:spcBef>
            <a:spcAft>
              <a:spcPct val="35000"/>
            </a:spcAft>
            <a:buNone/>
          </a:pPr>
          <a:r>
            <a:rPr lang="zh-CN" altLang="en-US" sz="1800" kern="1200">
              <a:solidFill>
                <a:sysClr val="windowText" lastClr="000000"/>
              </a:solidFill>
              <a:latin typeface="Calibri" panose="020F0502020204030204"/>
              <a:ea typeface="+mn-ea"/>
              <a:cs typeface="+mn-cs"/>
            </a:rPr>
            <a:t>（混淆误差）</a:t>
          </a:r>
          <a:endParaRPr lang="en-US" sz="1800" kern="1200">
            <a:solidFill>
              <a:sysClr val="windowText" lastClr="000000"/>
            </a:solidFill>
          </a:endParaRPr>
        </a:p>
      </dsp:txBody>
      <dsp:txXfrm>
        <a:off x="5803505" y="1284464"/>
        <a:ext cx="2087940" cy="1012471"/>
      </dsp:txXfrm>
    </dsp:sp>
    <dsp:sp modelId="{19E93ABA-280E-427A-8595-929067E0BE7D}">
      <dsp:nvSpPr>
        <dsp:cNvPr id="0" name=""/>
        <dsp:cNvSpPr/>
      </dsp:nvSpPr>
      <dsp:spPr>
        <a:xfrm rot="2829178">
          <a:off x="1697915" y="2536667"/>
          <a:ext cx="1265177" cy="54052"/>
        </a:xfrm>
        <a:custGeom>
          <a:avLst/>
          <a:gdLst/>
          <a:ahLst/>
          <a:cxnLst/>
          <a:rect l="0" t="0" r="0" b="0"/>
          <a:pathLst>
            <a:path>
              <a:moveTo>
                <a:pt x="0" y="27026"/>
              </a:moveTo>
              <a:lnTo>
                <a:pt x="1265177" y="27026"/>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298875" y="2532064"/>
        <a:ext cx="63258" cy="63258"/>
      </dsp:txXfrm>
    </dsp:sp>
    <dsp:sp modelId="{4F28ACD6-71C8-4019-AAA1-C679EF11E561}">
      <dsp:nvSpPr>
        <dsp:cNvPr id="0" name=""/>
        <dsp:cNvSpPr/>
      </dsp:nvSpPr>
      <dsp:spPr>
        <a:xfrm>
          <a:off x="2760692" y="2489755"/>
          <a:ext cx="2150938" cy="1075469"/>
        </a:xfrm>
        <a:prstGeom prst="roundRect">
          <a:avLst>
            <a:gd name="adj" fmla="val 10000"/>
          </a:avLst>
        </a:prstGeom>
        <a:solidFill>
          <a:schemeClr val="bg1"/>
        </a:solid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Text" lastClr="000000"/>
              </a:solidFill>
              <a:latin typeface="Calibri" panose="020F0502020204030204"/>
              <a:ea typeface="等线" panose="02010600030101010101" pitchFamily="2" charset="-122"/>
              <a:cs typeface="+mn-cs"/>
            </a:rPr>
            <a:t>死路径</a:t>
          </a:r>
          <a:endParaRPr lang="en-US" sz="1800" kern="1200" dirty="0">
            <a:solidFill>
              <a:sysClr val="windowText" lastClr="000000"/>
            </a:solidFill>
          </a:endParaRPr>
        </a:p>
      </dsp:txBody>
      <dsp:txXfrm>
        <a:off x="2792191" y="2521254"/>
        <a:ext cx="2087940" cy="1012471"/>
      </dsp:txXfrm>
    </dsp:sp>
    <dsp:sp modelId="{0E400B3B-D0F4-4372-B463-3F13405852BA}">
      <dsp:nvSpPr>
        <dsp:cNvPr id="0" name=""/>
        <dsp:cNvSpPr/>
      </dsp:nvSpPr>
      <dsp:spPr>
        <a:xfrm>
          <a:off x="4911630" y="3000463"/>
          <a:ext cx="860375" cy="54052"/>
        </a:xfrm>
        <a:custGeom>
          <a:avLst/>
          <a:gdLst/>
          <a:ahLst/>
          <a:cxnLst/>
          <a:rect l="0" t="0" r="0" b="0"/>
          <a:pathLst>
            <a:path>
              <a:moveTo>
                <a:pt x="0" y="27026"/>
              </a:moveTo>
              <a:lnTo>
                <a:pt x="860375" y="2702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5320308" y="3005980"/>
        <a:ext cx="43018" cy="43018"/>
      </dsp:txXfrm>
    </dsp:sp>
    <dsp:sp modelId="{7806A164-04BA-42A9-AC2C-D2EC29AEC3FB}">
      <dsp:nvSpPr>
        <dsp:cNvPr id="0" name=""/>
        <dsp:cNvSpPr/>
      </dsp:nvSpPr>
      <dsp:spPr>
        <a:xfrm>
          <a:off x="5772006" y="2489755"/>
          <a:ext cx="2150938" cy="1075469"/>
        </a:xfrm>
        <a:prstGeom prst="roundRect">
          <a:avLst>
            <a:gd name="adj" fmla="val 10000"/>
          </a:avLst>
        </a:prstGeom>
        <a:noFill/>
        <a:ln w="127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Text" lastClr="000000"/>
              </a:solidFill>
              <a:latin typeface="Calibri" panose="020F0502020204030204"/>
              <a:ea typeface="等线" panose="02010600030101010101" pitchFamily="2" charset="-122"/>
              <a:cs typeface="+mn-cs"/>
            </a:rPr>
            <a:t>对撞路径</a:t>
          </a:r>
          <a:endParaRPr lang="en-US" altLang="zh-CN" sz="1800" kern="1200" dirty="0">
            <a:solidFill>
              <a:sysClr val="windowText" lastClr="000000"/>
            </a:solidFill>
            <a:latin typeface="Calibri" panose="020F0502020204030204"/>
            <a:ea typeface="等线" panose="02010600030101010101" pitchFamily="2" charset="-122"/>
            <a:cs typeface="+mn-cs"/>
          </a:endParaRPr>
        </a:p>
        <a:p>
          <a:pPr marL="0" lvl="0" indent="0" algn="ctr" defTabSz="800100">
            <a:lnSpc>
              <a:spcPct val="90000"/>
            </a:lnSpc>
            <a:spcBef>
              <a:spcPct val="0"/>
            </a:spcBef>
            <a:spcAft>
              <a:spcPct val="35000"/>
            </a:spcAft>
            <a:buNone/>
          </a:pPr>
          <a:r>
            <a:rPr lang="zh-CN" altLang="en-US" sz="1800" kern="1200" dirty="0">
              <a:solidFill>
                <a:sysClr val="windowText" lastClr="000000"/>
              </a:solidFill>
              <a:latin typeface="Calibri" panose="020F0502020204030204"/>
              <a:ea typeface="+mn-ea"/>
              <a:cs typeface="+mn-cs"/>
            </a:rPr>
            <a:t>（内生选择误差）</a:t>
          </a:r>
          <a:endParaRPr lang="en-US" sz="1800" kern="1200" dirty="0">
            <a:solidFill>
              <a:sysClr val="windowText" lastClr="000000"/>
            </a:solidFill>
          </a:endParaRPr>
        </a:p>
      </dsp:txBody>
      <dsp:txXfrm>
        <a:off x="5803505" y="2521254"/>
        <a:ext cx="2087940" cy="101247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7347" tIns="48673" rIns="97347" bIns="48673" numCol="1" anchor="t" anchorCtr="0" compatLnSpc="1">
            <a:prstTxWarp prst="textNoShape">
              <a:avLst/>
            </a:prstTxWarp>
          </a:bodyPr>
          <a:lstStyle>
            <a:lvl1pPr algn="l" defTabSz="973333" eaLnBrk="1" hangingPunct="1">
              <a:defRPr sz="1300" b="0">
                <a:latin typeface="Arial" charset="0"/>
              </a:defRPr>
            </a:lvl1pPr>
          </a:lstStyle>
          <a:p>
            <a:pPr>
              <a:defRPr/>
            </a:pPr>
            <a:endParaRPr lang="en-US"/>
          </a:p>
        </p:txBody>
      </p:sp>
      <p:sp>
        <p:nvSpPr>
          <p:cNvPr id="39939"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7347" tIns="48673" rIns="97347" bIns="48673" numCol="1" anchor="t" anchorCtr="0" compatLnSpc="1">
            <a:prstTxWarp prst="textNoShape">
              <a:avLst/>
            </a:prstTxWarp>
          </a:bodyPr>
          <a:lstStyle>
            <a:lvl1pPr algn="r" defTabSz="973333" eaLnBrk="1" hangingPunct="1">
              <a:defRPr sz="1300" b="0">
                <a:latin typeface="Arial" charset="0"/>
              </a:defRPr>
            </a:lvl1pPr>
          </a:lstStyle>
          <a:p>
            <a:pPr>
              <a:defRPr/>
            </a:pPr>
            <a:endParaRPr lang="en-US"/>
          </a:p>
        </p:txBody>
      </p:sp>
      <p:sp>
        <p:nvSpPr>
          <p:cNvPr id="39940"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7347" tIns="48673" rIns="97347" bIns="48673" numCol="1" anchor="b" anchorCtr="0" compatLnSpc="1">
            <a:prstTxWarp prst="textNoShape">
              <a:avLst/>
            </a:prstTxWarp>
          </a:bodyPr>
          <a:lstStyle>
            <a:lvl1pPr algn="l" defTabSz="973333" eaLnBrk="1" hangingPunct="1">
              <a:defRPr sz="1300" b="0">
                <a:latin typeface="Arial" charset="0"/>
              </a:defRPr>
            </a:lvl1pPr>
          </a:lstStyle>
          <a:p>
            <a:pPr>
              <a:defRPr/>
            </a:pPr>
            <a:endParaRPr lang="en-US"/>
          </a:p>
        </p:txBody>
      </p:sp>
      <p:sp>
        <p:nvSpPr>
          <p:cNvPr id="39941"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7347" tIns="48673" rIns="97347" bIns="48673" numCol="1" anchor="b" anchorCtr="0" compatLnSpc="1">
            <a:prstTxWarp prst="textNoShape">
              <a:avLst/>
            </a:prstTxWarp>
          </a:bodyPr>
          <a:lstStyle>
            <a:lvl1pPr algn="r" defTabSz="973138" eaLnBrk="1" hangingPunct="1">
              <a:defRPr sz="1300" b="0" smtClean="0">
                <a:latin typeface="Arial" panose="020B0604020202020204" pitchFamily="34" charset="0"/>
              </a:defRPr>
            </a:lvl1pPr>
          </a:lstStyle>
          <a:p>
            <a:pPr>
              <a:defRPr/>
            </a:pPr>
            <a:fld id="{25FF86B8-3CD5-43CC-9DE2-3089235B3172}"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ftr="0" dt="0"/>
</p:handoutMaster>
</file>

<file path=ppt/ink/ink1.xml><?xml version="1.0" encoding="utf-8"?>
<inkml:ink xmlns:inkml="http://www.w3.org/2003/InkML">
  <inkml:definitions/>
  <inkml:traceGroup>
    <inkml:annotationXML>
      <emma:emma xmlns:emma="http://www.w3.org/2003/04/emma" version="1.0">
        <emma:interpretation id="{196B45E6-4B60-4380-82B7-926E29B5E0A7}" emma:medium="tactile" emma:mode="ink">
          <msink:context xmlns:msink="http://schemas.microsoft.com/ink/2010/main" type="inkDrawing"/>
        </emma:interpretation>
      </emma:emma>
    </inkml:annotationXML>
  </inkml:traceGroup>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7502" tIns="48751" rIns="97502" bIns="48751" numCol="1" anchor="t" anchorCtr="0" compatLnSpc="1">
            <a:prstTxWarp prst="textNoShape">
              <a:avLst/>
            </a:prstTxWarp>
          </a:bodyPr>
          <a:lstStyle>
            <a:lvl1pPr algn="l" eaLnBrk="1" hangingPunct="1">
              <a:defRPr sz="1300" b="0">
                <a:latin typeface="Arial" charset="0"/>
              </a:defRPr>
            </a:lvl1pPr>
          </a:lstStyle>
          <a:p>
            <a:pPr>
              <a:defRPr/>
            </a:pPr>
            <a:endParaRPr lang="en-US"/>
          </a:p>
        </p:txBody>
      </p:sp>
      <p:sp>
        <p:nvSpPr>
          <p:cNvPr id="4710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7502" tIns="48751" rIns="97502" bIns="48751" numCol="1" anchor="t" anchorCtr="0" compatLnSpc="1">
            <a:prstTxWarp prst="textNoShape">
              <a:avLst/>
            </a:prstTxWarp>
          </a:bodyPr>
          <a:lstStyle>
            <a:lvl1pPr algn="r" eaLnBrk="1" hangingPunct="1">
              <a:defRPr sz="1300" b="0">
                <a:latin typeface="Arial" charset="0"/>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1258888" y="720725"/>
            <a:ext cx="4797425" cy="3598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731838" y="4559300"/>
            <a:ext cx="5851525" cy="4321175"/>
          </a:xfrm>
          <a:prstGeom prst="rect">
            <a:avLst/>
          </a:prstGeom>
          <a:noFill/>
          <a:ln w="9525">
            <a:noFill/>
            <a:miter lim="800000"/>
            <a:headEnd/>
            <a:tailEnd/>
          </a:ln>
          <a:effectLst/>
        </p:spPr>
        <p:txBody>
          <a:bodyPr vert="horz" wrap="square" lIns="97502" tIns="48751" rIns="97502" bIns="4875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7502" tIns="48751" rIns="97502" bIns="48751" numCol="1" anchor="b" anchorCtr="0" compatLnSpc="1">
            <a:prstTxWarp prst="textNoShape">
              <a:avLst/>
            </a:prstTxWarp>
          </a:bodyPr>
          <a:lstStyle>
            <a:lvl1pPr algn="l" eaLnBrk="1" hangingPunct="1">
              <a:defRPr sz="1300" b="0">
                <a:latin typeface="Arial" charset="0"/>
              </a:defRPr>
            </a:lvl1pPr>
          </a:lstStyle>
          <a:p>
            <a:pPr>
              <a:defRPr/>
            </a:pPr>
            <a:endParaRPr lang="en-US"/>
          </a:p>
        </p:txBody>
      </p:sp>
      <p:sp>
        <p:nvSpPr>
          <p:cNvPr id="4711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7502" tIns="48751" rIns="97502" bIns="48751" numCol="1" anchor="b" anchorCtr="0" compatLnSpc="1">
            <a:prstTxWarp prst="textNoShape">
              <a:avLst/>
            </a:prstTxWarp>
          </a:bodyPr>
          <a:lstStyle>
            <a:lvl1pPr algn="r" eaLnBrk="1" hangingPunct="1">
              <a:defRPr sz="1300" b="0" smtClean="0">
                <a:latin typeface="Arial" panose="020B0604020202020204" pitchFamily="34" charset="0"/>
              </a:defRPr>
            </a:lvl1pPr>
          </a:lstStyle>
          <a:p>
            <a:pPr>
              <a:defRPr/>
            </a:pPr>
            <a:fld id="{5E8231BE-C52F-491D-B6D1-D76DDAAB9A00}" type="slidenum">
              <a:rPr lang="en-US"/>
              <a:pPr>
                <a:defRPr/>
              </a:pPr>
              <a:t>‹#›</a:t>
            </a:fld>
            <a:endParaRPr lang="en-US"/>
          </a:p>
        </p:txBody>
      </p:sp>
    </p:spTree>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35.xml"/><Relationship Id="rId2" Type="http://schemas.openxmlformats.org/officeDocument/2006/relationships/notesMaster" Target="../notesMasters/notesMaster1.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oleObject" Target="../embeddings/oleObject1.bin"/></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36.xml"/><Relationship Id="rId2" Type="http://schemas.openxmlformats.org/officeDocument/2006/relationships/notesMaster" Target="../notesMasters/notesMaster1.xml"/><Relationship Id="rId1" Type="http://schemas.openxmlformats.org/officeDocument/2006/relationships/vmlDrawing" Target="../drawings/vmlDrawing2.vml"/><Relationship Id="rId5" Type="http://schemas.openxmlformats.org/officeDocument/2006/relationships/image" Target="../media/image9.wmf"/><Relationship Id="rId4" Type="http://schemas.openxmlformats.org/officeDocument/2006/relationships/oleObject" Target="../embeddings/oleObject1.bin"/></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5</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237452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31</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40296324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32</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2989116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33</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4948950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35</a:t>
            </a:fld>
            <a:endParaRPr lang="en-US"/>
          </a:p>
        </p:txBody>
      </p:sp>
      <p:graphicFrame>
        <p:nvGraphicFramePr>
          <p:cNvPr id="5" name="Object 8"/>
          <p:cNvGraphicFramePr>
            <a:graphicFrameLocks noChangeAspect="1"/>
          </p:cNvGraphicFramePr>
          <p:nvPr>
            <p:extLst>
              <p:ext uri="{D42A27DB-BD31-4B8C-83A1-F6EECF244321}">
                <p14:modId xmlns:p14="http://schemas.microsoft.com/office/powerpoint/2010/main" val="105070562"/>
              </p:ext>
            </p:extLst>
          </p:nvPr>
        </p:nvGraphicFramePr>
        <p:xfrm>
          <a:off x="985044" y="4831556"/>
          <a:ext cx="4724400" cy="4168775"/>
        </p:xfrm>
        <a:graphic>
          <a:graphicData uri="http://schemas.openxmlformats.org/presentationml/2006/ole">
            <mc:AlternateContent xmlns:mc="http://schemas.openxmlformats.org/markup-compatibility/2006">
              <mc:Choice xmlns:v="urn:schemas-microsoft-com:vml" Requires="v">
                <p:oleObj spid="_x0000_s154052" name="Equation" r:id="rId4" imgW="4190760" imgH="2755800" progId="Equation.DSMT4">
                  <p:embed/>
                </p:oleObj>
              </mc:Choice>
              <mc:Fallback>
                <p:oleObj name="Equation" r:id="rId4" imgW="4190760" imgH="2755800" progId="Equation.DSMT4">
                  <p:embed/>
                  <p:pic>
                    <p:nvPicPr>
                      <p:cNvPr id="5"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5044" y="4831556"/>
                        <a:ext cx="4724400" cy="4168775"/>
                      </a:xfrm>
                      <a:prstGeom prst="rect">
                        <a:avLst/>
                      </a:prstGeom>
                      <a:noFill/>
                    </p:spPr>
                  </p:pic>
                </p:oleObj>
              </mc:Fallback>
            </mc:AlternateContent>
          </a:graphicData>
        </a:graphic>
      </p:graphicFrame>
      <p:sp>
        <p:nvSpPr>
          <p:cNvPr id="6" name="Header Placeholder 5"/>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13414094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36</a:t>
            </a:fld>
            <a:endParaRPr lang="en-US"/>
          </a:p>
        </p:txBody>
      </p:sp>
      <p:graphicFrame>
        <p:nvGraphicFramePr>
          <p:cNvPr id="5" name="Object 8"/>
          <p:cNvGraphicFramePr>
            <a:graphicFrameLocks noChangeAspect="1"/>
          </p:cNvGraphicFramePr>
          <p:nvPr>
            <p:extLst>
              <p:ext uri="{D42A27DB-BD31-4B8C-83A1-F6EECF244321}">
                <p14:modId xmlns:p14="http://schemas.microsoft.com/office/powerpoint/2010/main" val="105070562"/>
              </p:ext>
            </p:extLst>
          </p:nvPr>
        </p:nvGraphicFramePr>
        <p:xfrm>
          <a:off x="985044" y="4831556"/>
          <a:ext cx="4724400" cy="4168775"/>
        </p:xfrm>
        <a:graphic>
          <a:graphicData uri="http://schemas.openxmlformats.org/presentationml/2006/ole">
            <mc:AlternateContent xmlns:mc="http://schemas.openxmlformats.org/markup-compatibility/2006">
              <mc:Choice xmlns:v="urn:schemas-microsoft-com:vml" Requires="v">
                <p:oleObj spid="_x0000_s158085" name="Equation" r:id="rId4" imgW="4190760" imgH="2755800" progId="Equation.DSMT4">
                  <p:embed/>
                </p:oleObj>
              </mc:Choice>
              <mc:Fallback>
                <p:oleObj name="Equation" r:id="rId4" imgW="4190760" imgH="2755800" progId="Equation.DSMT4">
                  <p:embed/>
                  <p:pic>
                    <p:nvPicPr>
                      <p:cNvPr id="5"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5044" y="4831556"/>
                        <a:ext cx="4724400" cy="4168775"/>
                      </a:xfrm>
                      <a:prstGeom prst="rect">
                        <a:avLst/>
                      </a:prstGeom>
                      <a:noFill/>
                    </p:spPr>
                  </p:pic>
                </p:oleObj>
              </mc:Fallback>
            </mc:AlternateContent>
          </a:graphicData>
        </a:graphic>
      </p:graphicFrame>
      <p:sp>
        <p:nvSpPr>
          <p:cNvPr id="6" name="Header Placeholder 5"/>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3430359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Header Placeholder 3"/>
          <p:cNvSpPr>
            <a:spLocks noGrp="1"/>
          </p:cNvSpPr>
          <p:nvPr>
            <p:ph type="hdr" sz="quarter"/>
          </p:nvPr>
        </p:nvSpPr>
        <p:spPr/>
        <p:txBody>
          <a:bodyPr/>
          <a:lstStyle/>
          <a:p>
            <a:pPr>
              <a:defRPr/>
            </a:pPr>
            <a:endParaRPr lang="en-US"/>
          </a:p>
        </p:txBody>
      </p:sp>
      <p:sp>
        <p:nvSpPr>
          <p:cNvPr id="5" name="Slide Number Placeholder 4"/>
          <p:cNvSpPr>
            <a:spLocks noGrp="1"/>
          </p:cNvSpPr>
          <p:nvPr>
            <p:ph type="sldNum" sz="quarter" idx="5"/>
          </p:nvPr>
        </p:nvSpPr>
        <p:spPr/>
        <p:txBody>
          <a:bodyPr/>
          <a:lstStyle/>
          <a:p>
            <a:pPr>
              <a:defRPr/>
            </a:pPr>
            <a:fld id="{5E8231BE-C52F-491D-B6D1-D76DDAAB9A00}" type="slidenum">
              <a:rPr lang="en-US" smtClean="0"/>
              <a:pPr>
                <a:defRPr/>
              </a:pPr>
              <a:t>41</a:t>
            </a:fld>
            <a:endParaRPr lang="en-US"/>
          </a:p>
        </p:txBody>
      </p:sp>
    </p:spTree>
    <p:extLst>
      <p:ext uri="{BB962C8B-B14F-4D97-AF65-F5344CB8AC3E}">
        <p14:creationId xmlns:p14="http://schemas.microsoft.com/office/powerpoint/2010/main" val="42525493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Header Placeholder 3"/>
          <p:cNvSpPr>
            <a:spLocks noGrp="1"/>
          </p:cNvSpPr>
          <p:nvPr>
            <p:ph type="hdr" sz="quarter"/>
          </p:nvPr>
        </p:nvSpPr>
        <p:spPr/>
        <p:txBody>
          <a:bodyPr/>
          <a:lstStyle/>
          <a:p>
            <a:pPr>
              <a:defRPr/>
            </a:pPr>
            <a:endParaRPr lang="en-US"/>
          </a:p>
        </p:txBody>
      </p:sp>
      <p:sp>
        <p:nvSpPr>
          <p:cNvPr id="5" name="Slide Number Placeholder 4"/>
          <p:cNvSpPr>
            <a:spLocks noGrp="1"/>
          </p:cNvSpPr>
          <p:nvPr>
            <p:ph type="sldNum" sz="quarter" idx="5"/>
          </p:nvPr>
        </p:nvSpPr>
        <p:spPr/>
        <p:txBody>
          <a:bodyPr/>
          <a:lstStyle/>
          <a:p>
            <a:pPr>
              <a:defRPr/>
            </a:pPr>
            <a:fld id="{5E8231BE-C52F-491D-B6D1-D76DDAAB9A00}" type="slidenum">
              <a:rPr lang="en-US" smtClean="0"/>
              <a:pPr>
                <a:defRPr/>
              </a:pPr>
              <a:t>42</a:t>
            </a:fld>
            <a:endParaRPr lang="en-US"/>
          </a:p>
        </p:txBody>
      </p:sp>
    </p:spTree>
    <p:extLst>
      <p:ext uri="{BB962C8B-B14F-4D97-AF65-F5344CB8AC3E}">
        <p14:creationId xmlns:p14="http://schemas.microsoft.com/office/powerpoint/2010/main" val="1131597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Header Placeholder 3"/>
          <p:cNvSpPr>
            <a:spLocks noGrp="1"/>
          </p:cNvSpPr>
          <p:nvPr>
            <p:ph type="hdr" sz="quarter"/>
          </p:nvPr>
        </p:nvSpPr>
        <p:spPr/>
        <p:txBody>
          <a:bodyPr/>
          <a:lstStyle/>
          <a:p>
            <a:pPr>
              <a:defRPr/>
            </a:pPr>
            <a:endParaRPr lang="en-US"/>
          </a:p>
        </p:txBody>
      </p:sp>
      <p:sp>
        <p:nvSpPr>
          <p:cNvPr id="5" name="Slide Number Placeholder 4"/>
          <p:cNvSpPr>
            <a:spLocks noGrp="1"/>
          </p:cNvSpPr>
          <p:nvPr>
            <p:ph type="sldNum" sz="quarter" idx="5"/>
          </p:nvPr>
        </p:nvSpPr>
        <p:spPr/>
        <p:txBody>
          <a:bodyPr/>
          <a:lstStyle/>
          <a:p>
            <a:pPr>
              <a:defRPr/>
            </a:pPr>
            <a:fld id="{5E8231BE-C52F-491D-B6D1-D76DDAAB9A00}" type="slidenum">
              <a:rPr lang="en-US" smtClean="0"/>
              <a:pPr>
                <a:defRPr/>
              </a:pPr>
              <a:t>45</a:t>
            </a:fld>
            <a:endParaRPr lang="en-US"/>
          </a:p>
        </p:txBody>
      </p:sp>
    </p:spTree>
    <p:extLst>
      <p:ext uri="{BB962C8B-B14F-4D97-AF65-F5344CB8AC3E}">
        <p14:creationId xmlns:p14="http://schemas.microsoft.com/office/powerpoint/2010/main" val="1138930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7</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85069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8</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276351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9</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2452257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11</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914886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14</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50703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16</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787510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23</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3242083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5E8231BE-C52F-491D-B6D1-D76DDAAB9A00}" type="slidenum">
              <a:rPr lang="en-US" smtClean="0"/>
              <a:pPr>
                <a:defRPr/>
              </a:pPr>
              <a:t>30</a:t>
            </a:fld>
            <a:endParaRPr lang="en-US"/>
          </a:p>
        </p:txBody>
      </p:sp>
      <p:sp>
        <p:nvSpPr>
          <p:cNvPr id="5" name="Header Placeholder 4"/>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2903148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a:t>Click to edit Master title style</a:t>
            </a:r>
          </a:p>
        </p:txBody>
      </p:sp>
      <p:sp>
        <p:nvSpPr>
          <p:cNvPr id="11" name="Date Placeholder 27"/>
          <p:cNvSpPr>
            <a:spLocks noGrp="1"/>
          </p:cNvSpPr>
          <p:nvPr>
            <p:ph type="dt" sz="half" idx="10"/>
          </p:nvPr>
        </p:nvSpPr>
        <p:spPr/>
        <p:txBody>
          <a:bodyPr/>
          <a:lstStyle>
            <a:lvl1pPr>
              <a:defRPr/>
            </a:lvl1pPr>
          </a:lstStyle>
          <a:p>
            <a:pPr>
              <a:defRPr/>
            </a:pPr>
            <a:endParaRPr lang="en-US"/>
          </a:p>
        </p:txBody>
      </p:sp>
      <p:sp>
        <p:nvSpPr>
          <p:cNvPr id="12" name="Footer Placeholder 16"/>
          <p:cNvSpPr>
            <a:spLocks noGrp="1"/>
          </p:cNvSpPr>
          <p:nvPr>
            <p:ph type="ftr" sz="quarter" idx="11"/>
          </p:nvPr>
        </p:nvSpPr>
        <p:spPr/>
        <p:txBody>
          <a:bodyPr/>
          <a:lstStyle>
            <a:lvl1pPr>
              <a:defRPr/>
            </a:lvl1pPr>
          </a:lstStyle>
          <a:p>
            <a:pPr>
              <a:defRPr/>
            </a:pPr>
            <a:r>
              <a:rPr lang="zh-CN" altLang="en-US" dirty="0"/>
              <a:t>版权所有</a:t>
            </a:r>
            <a:r>
              <a:rPr lang="en-US" altLang="zh-CN" dirty="0"/>
              <a:t>@</a:t>
            </a:r>
            <a:r>
              <a:rPr lang="zh-CN" altLang="en-US" dirty="0"/>
              <a:t>邱嘉平，使用需经授权</a:t>
            </a:r>
            <a:endParaRPr lang="en-US" dirty="0"/>
          </a:p>
        </p:txBody>
      </p:sp>
      <p:sp>
        <p:nvSpPr>
          <p:cNvPr id="13" name="Slide Number Placeholder 28"/>
          <p:cNvSpPr>
            <a:spLocks noGrp="1"/>
          </p:cNvSpPr>
          <p:nvPr>
            <p:ph type="sldNum" sz="quarter" idx="12"/>
          </p:nvPr>
        </p:nvSpPr>
        <p:spPr/>
        <p:txBody>
          <a:bodyPr/>
          <a:lstStyle>
            <a:lvl1pPr>
              <a:defRPr smtClean="0"/>
            </a:lvl1pPr>
          </a:lstStyle>
          <a:p>
            <a:pPr>
              <a:defRPr/>
            </a:pPr>
            <a:fld id="{F6EB2CCA-E555-45B0-8FCE-FD2B14274231}" type="slidenum">
              <a:rPr lang="en-US"/>
              <a:pPr>
                <a:defRPr/>
              </a:pPr>
              <a:t>‹#›</a:t>
            </a:fld>
            <a:endParaRPr lang="en-US"/>
          </a:p>
        </p:txBody>
      </p:sp>
    </p:spTree>
    <p:extLst>
      <p:ext uri="{BB962C8B-B14F-4D97-AF65-F5344CB8AC3E}">
        <p14:creationId xmlns:p14="http://schemas.microsoft.com/office/powerpoint/2010/main" val="3864770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6" name="Slide Number Placeholder 22"/>
          <p:cNvSpPr>
            <a:spLocks noGrp="1"/>
          </p:cNvSpPr>
          <p:nvPr>
            <p:ph type="sldNum" sz="quarter" idx="12"/>
          </p:nvPr>
        </p:nvSpPr>
        <p:spPr/>
        <p:txBody>
          <a:bodyPr/>
          <a:lstStyle>
            <a:lvl1pPr>
              <a:defRPr/>
            </a:lvl1pPr>
          </a:lstStyle>
          <a:p>
            <a:pPr>
              <a:defRPr/>
            </a:pPr>
            <a:fld id="{F3FB3396-EDF5-4C7D-AE18-146BEEA45C17}" type="slidenum">
              <a:rPr lang="en-US"/>
              <a:pPr>
                <a:defRPr/>
              </a:pPr>
              <a:t>‹#›</a:t>
            </a:fld>
            <a:endParaRPr lang="en-US"/>
          </a:p>
        </p:txBody>
      </p:sp>
    </p:spTree>
    <p:extLst>
      <p:ext uri="{BB962C8B-B14F-4D97-AF65-F5344CB8AC3E}">
        <p14:creationId xmlns:p14="http://schemas.microsoft.com/office/powerpoint/2010/main" val="227144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dirty="0"/>
              <a:t>Click to edit Master title style</a:t>
            </a:r>
          </a:p>
        </p:txBody>
      </p:sp>
      <p:sp>
        <p:nvSpPr>
          <p:cNvPr id="3" name="Content Placeholder 2"/>
          <p:cNvSpPr>
            <a:spLocks noGrp="1"/>
          </p:cNvSpPr>
          <p:nvPr>
            <p:ph idx="1"/>
          </p:nvPr>
        </p:nvSpPr>
        <p:spPr>
          <a:xfrm>
            <a:off x="304800" y="990600"/>
            <a:ext cx="8382000" cy="5638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41900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30175" y="914400"/>
            <a:ext cx="9013825"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228600" y="304800"/>
            <a:ext cx="8113713" cy="533401"/>
          </a:xfrm>
        </p:spPr>
        <p:txBody>
          <a:bodyPr>
            <a:noAutofit/>
          </a:bodyPr>
          <a:lstStyle>
            <a:lvl1pPr algn="l">
              <a:buNone/>
              <a:defRPr sz="2800" b="1" cap="none">
                <a:solidFill>
                  <a:schemeClr val="tx1"/>
                </a:solidFill>
                <a:latin typeface="Century" pitchFamily="18" charset="0"/>
              </a:defRPr>
            </a:lvl1pPr>
          </a:lstStyle>
          <a:p>
            <a:r>
              <a:rPr lang="en-US"/>
              <a:t>Click to edit Master title style</a:t>
            </a:r>
            <a:endParaRPr lang="en-US" dirty="0"/>
          </a:p>
        </p:txBody>
      </p:sp>
      <p:sp>
        <p:nvSpPr>
          <p:cNvPr id="3" name="Text Placeholder 2"/>
          <p:cNvSpPr>
            <a:spLocks noGrp="1"/>
          </p:cNvSpPr>
          <p:nvPr>
            <p:ph type="body" idx="1"/>
          </p:nvPr>
        </p:nvSpPr>
        <p:spPr>
          <a:xfrm>
            <a:off x="381000" y="1066800"/>
            <a:ext cx="8153400" cy="5221061"/>
          </a:xfrm>
        </p:spPr>
        <p:txBody>
          <a:bodyPr/>
          <a:lstStyle>
            <a:lvl1pPr marL="0" indent="0">
              <a:buNone/>
              <a:defRPr sz="24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
        <p:nvSpPr>
          <p:cNvPr id="7" name="Footer Placeholder 6"/>
          <p:cNvSpPr>
            <a:spLocks noGrp="1"/>
          </p:cNvSpPr>
          <p:nvPr>
            <p:ph type="ftr" sz="quarter" idx="11"/>
          </p:nvPr>
        </p:nvSpPr>
        <p:spPr>
          <a:xfrm>
            <a:off x="5943600" y="6378348"/>
            <a:ext cx="2971800" cy="381000"/>
          </a:xfrm>
        </p:spPr>
        <p:txBody>
          <a:bodyPr/>
          <a:lstStyle>
            <a:lvl1pPr>
              <a:defRPr sz="900" b="0"/>
            </a:lvl1pPr>
          </a:lstStyle>
          <a:p>
            <a:pPr algn="l">
              <a:defRPr/>
            </a:pPr>
            <a:r>
              <a:rPr lang="zh-CN" altLang="en-US"/>
              <a:t>版权所有</a:t>
            </a:r>
            <a:r>
              <a:rPr lang="en-US" altLang="zh-CN"/>
              <a:t>@</a:t>
            </a:r>
            <a:r>
              <a:rPr lang="zh-CN" altLang="en-US"/>
              <a:t>邱嘉平，使用需经授权</a:t>
            </a:r>
            <a:endParaRPr lang="en-US" sz="1200" b="1" dirty="0"/>
          </a:p>
        </p:txBody>
      </p:sp>
    </p:spTree>
    <p:extLst>
      <p:ext uri="{BB962C8B-B14F-4D97-AF65-F5344CB8AC3E}">
        <p14:creationId xmlns:p14="http://schemas.microsoft.com/office/powerpoint/2010/main" val="60429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914400" y="1447800"/>
            <a:ext cx="374904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933950" y="1447800"/>
            <a:ext cx="374904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7" name="Slide Number Placeholder 22"/>
          <p:cNvSpPr>
            <a:spLocks noGrp="1"/>
          </p:cNvSpPr>
          <p:nvPr>
            <p:ph type="sldNum" sz="quarter" idx="12"/>
          </p:nvPr>
        </p:nvSpPr>
        <p:spPr/>
        <p:txBody>
          <a:bodyPr/>
          <a:lstStyle>
            <a:lvl1pPr>
              <a:defRPr/>
            </a:lvl1pPr>
          </a:lstStyle>
          <a:p>
            <a:pPr>
              <a:defRPr/>
            </a:pPr>
            <a:fld id="{50C160A6-CBD2-4534-B5BF-031991377626}" type="slidenum">
              <a:rPr lang="en-US"/>
              <a:pPr>
                <a:defRPr/>
              </a:pPr>
              <a:t>‹#›</a:t>
            </a:fld>
            <a:endParaRPr lang="en-US"/>
          </a:p>
        </p:txBody>
      </p:sp>
    </p:spTree>
    <p:extLst>
      <p:ext uri="{BB962C8B-B14F-4D97-AF65-F5344CB8AC3E}">
        <p14:creationId xmlns:p14="http://schemas.microsoft.com/office/powerpoint/2010/main" val="471636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4953000" y="2247900"/>
            <a:ext cx="3733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9" name="Slide Number Placeholder 22"/>
          <p:cNvSpPr>
            <a:spLocks noGrp="1"/>
          </p:cNvSpPr>
          <p:nvPr>
            <p:ph type="sldNum" sz="quarter" idx="12"/>
          </p:nvPr>
        </p:nvSpPr>
        <p:spPr/>
        <p:txBody>
          <a:bodyPr/>
          <a:lstStyle>
            <a:lvl1pPr>
              <a:defRPr/>
            </a:lvl1pPr>
          </a:lstStyle>
          <a:p>
            <a:pPr>
              <a:defRPr/>
            </a:pPr>
            <a:fld id="{6F8D3753-6E98-4DAF-B0A2-5681D322E2EC}" type="slidenum">
              <a:rPr lang="en-US"/>
              <a:pPr>
                <a:defRPr/>
              </a:pPr>
              <a:t>‹#›</a:t>
            </a:fld>
            <a:endParaRPr lang="en-US"/>
          </a:p>
        </p:txBody>
      </p:sp>
    </p:spTree>
    <p:extLst>
      <p:ext uri="{BB962C8B-B14F-4D97-AF65-F5344CB8AC3E}">
        <p14:creationId xmlns:p14="http://schemas.microsoft.com/office/powerpoint/2010/main" val="1930927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5" name="Slide Number Placeholder 22"/>
          <p:cNvSpPr>
            <a:spLocks noGrp="1"/>
          </p:cNvSpPr>
          <p:nvPr>
            <p:ph type="sldNum" sz="quarter" idx="12"/>
          </p:nvPr>
        </p:nvSpPr>
        <p:spPr/>
        <p:txBody>
          <a:bodyPr/>
          <a:lstStyle>
            <a:lvl1pPr>
              <a:defRPr/>
            </a:lvl1pPr>
          </a:lstStyle>
          <a:p>
            <a:pPr>
              <a:defRPr/>
            </a:pPr>
            <a:fld id="{36AE55F2-7F28-430F-AC2D-ED34308ADC90}" type="slidenum">
              <a:rPr lang="en-US"/>
              <a:pPr>
                <a:defRPr/>
              </a:pPr>
              <a:t>‹#›</a:t>
            </a:fld>
            <a:endParaRPr lang="en-US"/>
          </a:p>
        </p:txBody>
      </p:sp>
    </p:spTree>
    <p:extLst>
      <p:ext uri="{BB962C8B-B14F-4D97-AF65-F5344CB8AC3E}">
        <p14:creationId xmlns:p14="http://schemas.microsoft.com/office/powerpoint/2010/main" val="3361754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4" name="Slide Number Placeholder 22"/>
          <p:cNvSpPr>
            <a:spLocks noGrp="1"/>
          </p:cNvSpPr>
          <p:nvPr>
            <p:ph type="sldNum" sz="quarter" idx="12"/>
          </p:nvPr>
        </p:nvSpPr>
        <p:spPr/>
        <p:txBody>
          <a:bodyPr/>
          <a:lstStyle>
            <a:lvl1pPr>
              <a:defRPr/>
            </a:lvl1pPr>
          </a:lstStyle>
          <a:p>
            <a:pPr>
              <a:defRPr/>
            </a:pPr>
            <a:fld id="{5DEE90E2-96ED-477D-9C60-5F51BC06CF8C}" type="slidenum">
              <a:rPr lang="en-US"/>
              <a:pPr>
                <a:defRPr/>
              </a:pPr>
              <a:t>‹#›</a:t>
            </a:fld>
            <a:endParaRPr lang="en-US"/>
          </a:p>
        </p:txBody>
      </p:sp>
    </p:spTree>
    <p:extLst>
      <p:ext uri="{BB962C8B-B14F-4D97-AF65-F5344CB8AC3E}">
        <p14:creationId xmlns:p14="http://schemas.microsoft.com/office/powerpoint/2010/main" val="16600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pPr>
              <a:defRPr/>
            </a:pPr>
            <a:endParaRPr lang="en-US"/>
          </a:p>
        </p:txBody>
      </p:sp>
      <p:sp>
        <p:nvSpPr>
          <p:cNvPr id="8" name="Footer Placeholder 5"/>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9" name="Slide Number Placeholder 6"/>
          <p:cNvSpPr>
            <a:spLocks noGrp="1"/>
          </p:cNvSpPr>
          <p:nvPr>
            <p:ph type="sldNum" sz="quarter" idx="12"/>
          </p:nvPr>
        </p:nvSpPr>
        <p:spPr/>
        <p:txBody>
          <a:bodyPr/>
          <a:lstStyle>
            <a:lvl1pPr>
              <a:defRPr smtClean="0"/>
            </a:lvl1pPr>
          </a:lstStyle>
          <a:p>
            <a:pPr>
              <a:defRPr/>
            </a:pPr>
            <a:fld id="{DB66F61D-73AE-4755-ABD8-588617BE0F56}" type="slidenum">
              <a:rPr lang="en-US"/>
              <a:pPr>
                <a:defRPr/>
              </a:pPr>
              <a:t>‹#›</a:t>
            </a:fld>
            <a:endParaRPr lang="en-US"/>
          </a:p>
        </p:txBody>
      </p:sp>
    </p:spTree>
    <p:extLst>
      <p:ext uri="{BB962C8B-B14F-4D97-AF65-F5344CB8AC3E}">
        <p14:creationId xmlns:p14="http://schemas.microsoft.com/office/powerpoint/2010/main" val="1818211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smtClean="0"/>
            </a:lvl1pPr>
          </a:lstStyle>
          <a:p>
            <a:pPr>
              <a:defRPr/>
            </a:pPr>
            <a:fld id="{C88D3EBB-3FE1-456A-9A8A-F807367E5CDA}" type="slidenum">
              <a:rPr lang="en-US"/>
              <a:pPr>
                <a:defRPr/>
              </a:pPr>
              <a:t>‹#›</a:t>
            </a:fld>
            <a:endParaRPr lang="en-US"/>
          </a:p>
        </p:txBody>
      </p:sp>
    </p:spTree>
    <p:extLst>
      <p:ext uri="{BB962C8B-B14F-4D97-AF65-F5344CB8AC3E}">
        <p14:creationId xmlns:p14="http://schemas.microsoft.com/office/powerpoint/2010/main" val="2175198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6" name="Slide Number Placeholder 22"/>
          <p:cNvSpPr>
            <a:spLocks noGrp="1"/>
          </p:cNvSpPr>
          <p:nvPr>
            <p:ph type="sldNum" sz="quarter" idx="12"/>
          </p:nvPr>
        </p:nvSpPr>
        <p:spPr/>
        <p:txBody>
          <a:bodyPr/>
          <a:lstStyle>
            <a:lvl1pPr>
              <a:defRPr/>
            </a:lvl1pPr>
          </a:lstStyle>
          <a:p>
            <a:pPr>
              <a:defRPr/>
            </a:pPr>
            <a:fld id="{03E8F6A9-80D8-498F-8A61-61CAB7F65F58}" type="slidenum">
              <a:rPr lang="en-US"/>
              <a:pPr>
                <a:defRPr/>
              </a:pPr>
              <a:t>‹#›</a:t>
            </a:fld>
            <a:endParaRPr lang="en-US"/>
          </a:p>
        </p:txBody>
      </p:sp>
    </p:spTree>
    <p:extLst>
      <p:ext uri="{BB962C8B-B14F-4D97-AF65-F5344CB8AC3E}">
        <p14:creationId xmlns:p14="http://schemas.microsoft.com/office/powerpoint/2010/main" val="2738811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algn="ctr" eaLnBrk="1" latinLnBrk="0" hangingPunct="1">
              <a:defRPr kumimoji="0" sz="1400">
                <a:solidFill>
                  <a:schemeClr val="tx2"/>
                </a:solidFill>
              </a:defRPr>
            </a:lvl1pPr>
          </a:lstStyle>
          <a:p>
            <a:pPr>
              <a:defRPr/>
            </a:pPr>
            <a:r>
              <a:rPr lang="zh-CN" altLang="en-US"/>
              <a:t>版权所有</a:t>
            </a:r>
            <a:r>
              <a:rPr lang="en-US" altLang="zh-CN"/>
              <a:t>@</a:t>
            </a:r>
            <a:r>
              <a:rPr lang="zh-CN" altLang="en-US"/>
              <a:t>邱嘉平，使用需经授权</a:t>
            </a: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pPr>
              <a:defRPr/>
            </a:pPr>
            <a:fld id="{EC9BEFE7-0F24-4E1B-B5F2-FFEE8A03547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54" r:id="rId1"/>
    <p:sldLayoutId id="2147484355" r:id="rId2"/>
    <p:sldLayoutId id="2147484347" r:id="rId3"/>
    <p:sldLayoutId id="2147484348" r:id="rId4"/>
    <p:sldLayoutId id="2147484349" r:id="rId5"/>
    <p:sldLayoutId id="2147484350" r:id="rId6"/>
    <p:sldLayoutId id="2147484356" r:id="rId7"/>
    <p:sldLayoutId id="2147484357" r:id="rId8"/>
    <p:sldLayoutId id="2147484351" r:id="rId9"/>
    <p:sldLayoutId id="2147484352" r:id="rId10"/>
    <p:sldLayoutId id="2147484358" r:id="rId11"/>
  </p:sldLayoutIdLst>
  <p:hf sldNum="0" hd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0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9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6.xml.rels><?xml version="1.0" encoding="UTF-8" standalone="yes"?>
<Relationships xmlns="http://schemas.openxmlformats.org/package/2006/relationships"><Relationship Id="rId3" Type="http://schemas.openxmlformats.org/officeDocument/2006/relationships/image" Target="../media/image62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2" Type="http://schemas.openxmlformats.org/officeDocument/2006/relationships/image" Target="../media/image6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1.wmf"/></Relationships>
</file>

<file path=ppt/slides/_rels/slide3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580.png"/><Relationship Id="rId1" Type="http://schemas.openxmlformats.org/officeDocument/2006/relationships/slideLayout" Target="../slideLayouts/slideLayout2.xml"/><Relationship Id="rId4" Type="http://schemas.openxmlformats.org/officeDocument/2006/relationships/image" Target="../media/image60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1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8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63.png"/><Relationship Id="rId4" Type="http://schemas.openxmlformats.org/officeDocument/2006/relationships/image" Target="../media/image62.png"/></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21.png"/><Relationship Id="rId2"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650.png"/><Relationship Id="rId5" Type="http://schemas.openxmlformats.org/officeDocument/2006/relationships/image" Target="../media/image641.png"/><Relationship Id="rId4" Type="http://schemas.openxmlformats.org/officeDocument/2006/relationships/image" Target="../media/image630.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2"/>
          <p:cNvSpPr>
            <a:spLocks noGrp="1"/>
          </p:cNvSpPr>
          <p:nvPr>
            <p:ph type="ctrTitle"/>
          </p:nvPr>
        </p:nvSpPr>
        <p:spPr>
          <a:xfrm>
            <a:off x="457200" y="2133600"/>
            <a:ext cx="8534400" cy="842963"/>
          </a:xfrm>
        </p:spPr>
        <p:txBody>
          <a:bodyPr/>
          <a:lstStyle/>
          <a:p>
            <a:pPr eaLnBrk="1" hangingPunct="1"/>
            <a:r>
              <a:rPr lang="zh-CN" altLang="en-US" sz="3200" b="1" dirty="0">
                <a:latin typeface="Calibri" panose="020F0502020204030204" pitchFamily="34" charset="0"/>
                <a:ea typeface="DengXian" panose="02010600030101010101" pitchFamily="2" charset="-122"/>
                <a:cs typeface="Times New Roman" panose="02020603050405020304" pitchFamily="18" charset="0"/>
              </a:rPr>
              <a:t>第一章：</a:t>
            </a:r>
            <a:r>
              <a:rPr lang="zh-CN" sz="3200" b="1" dirty="0">
                <a:effectLst/>
                <a:latin typeface="Calibri" panose="020F0502020204030204" pitchFamily="34" charset="0"/>
                <a:ea typeface="DengXian" panose="02010600030101010101" pitchFamily="2" charset="-122"/>
                <a:cs typeface="Times New Roman" panose="02020603050405020304" pitchFamily="18" charset="0"/>
              </a:rPr>
              <a:t>因果推断常用计量方法概览</a:t>
            </a:r>
            <a:br>
              <a:rPr lang="en-CA" altLang="zh-CN" sz="3600" dirty="0">
                <a:latin typeface="Times New Roman" panose="02020603050405020304" pitchFamily="18" charset="0"/>
                <a:cs typeface="Times New Roman" panose="02020603050405020304" pitchFamily="18" charset="0"/>
              </a:rPr>
            </a:br>
            <a:endParaRPr altLang="en-US" sz="3600" dirty="0">
              <a:latin typeface="Times New Roman" panose="02020603050405020304" pitchFamily="18" charset="0"/>
              <a:cs typeface="Times New Roman" panose="02020603050405020304" pitchFamily="18" charset="0"/>
            </a:endParaRPr>
          </a:p>
        </p:txBody>
      </p:sp>
      <p:sp>
        <p:nvSpPr>
          <p:cNvPr id="3" name="Rectangle 2"/>
          <p:cNvSpPr/>
          <p:nvPr/>
        </p:nvSpPr>
        <p:spPr>
          <a:xfrm>
            <a:off x="3048000" y="3358218"/>
            <a:ext cx="3962400" cy="523220"/>
          </a:xfrm>
          <a:prstGeom prst="rect">
            <a:avLst/>
          </a:prstGeom>
        </p:spPr>
        <p:txBody>
          <a:bodyPr wrap="square">
            <a:spAutoFit/>
          </a:bodyPr>
          <a:lstStyle/>
          <a:p>
            <a:pPr algn="ctr"/>
            <a:r>
              <a:rPr lang="zh-CN" altLang="en-US" sz="2800" dirty="0">
                <a:latin typeface="Times New Roman" panose="02020603050405020304" pitchFamily="18" charset="0"/>
                <a:cs typeface="Times New Roman" panose="02020603050405020304" pitchFamily="18" charset="0"/>
              </a:rPr>
              <a:t>邱嘉平</a:t>
            </a:r>
            <a:endParaRPr lang="en-US" altLang="zh-CN" sz="2800"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628A4E56-DC69-4FA0-B44F-8564456CEF4C}"/>
              </a:ext>
            </a:extLst>
          </p:cNvPr>
          <p:cNvSpPr>
            <a:spLocks noGrp="1"/>
          </p:cNvSpPr>
          <p:nvPr>
            <p:ph type="ftr" sz="quarter" idx="11"/>
          </p:nvPr>
        </p:nvSpPr>
        <p:spPr>
          <a:xfrm>
            <a:off x="4572000" y="6248400"/>
            <a:ext cx="4572000" cy="457200"/>
          </a:xfrm>
        </p:spPr>
        <p:txBody>
          <a:bodyPr/>
          <a:lstStyle/>
          <a:p>
            <a:pPr>
              <a:defRPr/>
            </a:pPr>
            <a:r>
              <a:rPr lang="zh-CN" altLang="en-US"/>
              <a:t>版权所有</a:t>
            </a:r>
            <a:r>
              <a:rPr lang="en-US" altLang="zh-CN"/>
              <a:t>@</a:t>
            </a:r>
            <a:r>
              <a:rPr lang="zh-CN" altLang="en-US"/>
              <a:t>邱嘉平，使用需经授权</a:t>
            </a:r>
            <a:endParaRPr lang="en-US" dirty="0"/>
          </a:p>
        </p:txBody>
      </p:sp>
      <p:pic>
        <p:nvPicPr>
          <p:cNvPr id="5" name="Picture 4" descr="A screenshot of a cell phone&#10;&#10;Description automatically generated">
            <a:extLst>
              <a:ext uri="{FF2B5EF4-FFF2-40B4-BE49-F238E27FC236}">
                <a16:creationId xmlns:a16="http://schemas.microsoft.com/office/drawing/2014/main" id="{292B2016-8A5E-4EA6-984E-113F2419B0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3200400"/>
            <a:ext cx="3810000" cy="3352800"/>
          </a:xfrm>
          <a:prstGeom prst="rect">
            <a:avLst/>
          </a:prstGeom>
        </p:spPr>
      </p:pic>
    </p:spTree>
    <p:extLst>
      <p:ext uri="{BB962C8B-B14F-4D97-AF65-F5344CB8AC3E}">
        <p14:creationId xmlns:p14="http://schemas.microsoft.com/office/powerpoint/2010/main" val="35989975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20122C0-A232-4110-AD4D-B1E71C4106F9}"/>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C79C3B3F-103E-4D0D-AA64-C8073F04810A}"/>
              </a:ext>
            </a:extLst>
          </p:cNvPr>
          <p:cNvSpPr>
            <a:spLocks noGrp="1"/>
          </p:cNvSpPr>
          <p:nvPr>
            <p:ph type="ctrTitle"/>
          </p:nvPr>
        </p:nvSpPr>
        <p:spPr/>
        <p:txBody>
          <a:bodyPr/>
          <a:lstStyle/>
          <a:p>
            <a:r>
              <a:rPr lang="zh-CN" sz="3600" dirty="0">
                <a:effectLst/>
                <a:latin typeface="Calibri" panose="020F0502020204030204" pitchFamily="34" charset="0"/>
                <a:ea typeface="DengXian" panose="02010600030101010101" pitchFamily="2" charset="-122"/>
                <a:cs typeface="Times New Roman" panose="02020603050405020304" pitchFamily="18" charset="0"/>
              </a:rPr>
              <a:t>变量关系路径图</a:t>
            </a:r>
            <a:endParaRPr lang="en-CA" sz="3600" dirty="0"/>
          </a:p>
        </p:txBody>
      </p:sp>
      <p:sp>
        <p:nvSpPr>
          <p:cNvPr id="4" name="Footer Placeholder 3">
            <a:extLst>
              <a:ext uri="{FF2B5EF4-FFF2-40B4-BE49-F238E27FC236}">
                <a16:creationId xmlns:a16="http://schemas.microsoft.com/office/drawing/2014/main" id="{F368CCFD-D012-4BF7-80E2-6F2B36294CDB}"/>
              </a:ext>
            </a:extLst>
          </p:cNvPr>
          <p:cNvSpPr>
            <a:spLocks noGrp="1"/>
          </p:cNvSpPr>
          <p:nvPr>
            <p:ph type="ftr" sz="quarter" idx="11"/>
          </p:nvPr>
        </p:nvSpPr>
        <p:spPr>
          <a:xfrm>
            <a:off x="3159642" y="6172200"/>
            <a:ext cx="6019800" cy="457200"/>
          </a:xfrm>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469702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基本要素</a:t>
            </a:r>
            <a:endParaRPr lang="en-CA" dirty="0"/>
          </a:p>
        </p:txBody>
      </p:sp>
      <p:sp>
        <p:nvSpPr>
          <p:cNvPr id="3" name="Text Placeholder 2"/>
          <p:cNvSpPr>
            <a:spLocks noGrp="1"/>
          </p:cNvSpPr>
          <p:nvPr>
            <p:ph type="body" idx="1"/>
          </p:nvPr>
        </p:nvSpPr>
        <p:spPr/>
        <p:txBody>
          <a:bodyPr/>
          <a:lstStyle/>
          <a:p>
            <a:pPr eaLnBrk="1" hangingPunct="1"/>
            <a:r>
              <a:rPr lang="zh-CN" altLang="en-US" sz="2800" dirty="0"/>
              <a:t>元素</a:t>
            </a:r>
            <a:r>
              <a:rPr lang="en-US" altLang="en-US" sz="2800" dirty="0"/>
              <a:t> </a:t>
            </a:r>
            <a:r>
              <a:rPr lang="zh-CN" altLang="en-US" sz="2800" dirty="0"/>
              <a:t>：变量，单向箭头线</a:t>
            </a:r>
            <a:endParaRPr lang="en-US" altLang="en-US" sz="2800" dirty="0">
              <a:solidFill>
                <a:schemeClr val="tx1"/>
              </a:solidFill>
            </a:endParaRPr>
          </a:p>
          <a:p>
            <a:endParaRPr lang="en-CA" sz="2800" dirty="0"/>
          </a:p>
          <a:p>
            <a:endParaRPr lang="en-CA" sz="2800"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grpSp>
        <p:nvGrpSpPr>
          <p:cNvPr id="9" name="Group 8"/>
          <p:cNvGrpSpPr/>
          <p:nvPr/>
        </p:nvGrpSpPr>
        <p:grpSpPr>
          <a:xfrm>
            <a:off x="2640326" y="2438400"/>
            <a:ext cx="3290259" cy="2914953"/>
            <a:chOff x="2209800" y="2872646"/>
            <a:chExt cx="3290259" cy="2914953"/>
          </a:xfrm>
        </p:grpSpPr>
        <p:sp>
          <p:nvSpPr>
            <p:cNvPr id="20" name="Rectangle 35"/>
            <p:cNvSpPr>
              <a:spLocks noChangeArrowheads="1"/>
            </p:cNvSpPr>
            <p:nvPr/>
          </p:nvSpPr>
          <p:spPr bwMode="auto">
            <a:xfrm>
              <a:off x="3598474" y="2872646"/>
              <a:ext cx="3381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C</a:t>
              </a:r>
            </a:p>
          </p:txBody>
        </p:sp>
        <p:grpSp>
          <p:nvGrpSpPr>
            <p:cNvPr id="8" name="Group 7"/>
            <p:cNvGrpSpPr/>
            <p:nvPr/>
          </p:nvGrpSpPr>
          <p:grpSpPr>
            <a:xfrm>
              <a:off x="2209800" y="3429000"/>
              <a:ext cx="3290259" cy="2358599"/>
              <a:chOff x="2257416" y="3086099"/>
              <a:chExt cx="3290259" cy="2358599"/>
            </a:xfrm>
          </p:grpSpPr>
          <p:cxnSp>
            <p:nvCxnSpPr>
              <p:cNvPr id="16" name="Straight Arrow Connector 15"/>
              <p:cNvCxnSpPr/>
              <p:nvPr/>
            </p:nvCxnSpPr>
            <p:spPr>
              <a:xfrm>
                <a:off x="3886200" y="3151584"/>
                <a:ext cx="1295400" cy="1888331"/>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2585244" y="3151584"/>
                <a:ext cx="1158875" cy="1888331"/>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9" idx="3"/>
              </p:cNvCxnSpPr>
              <p:nvPr/>
            </p:nvCxnSpPr>
            <p:spPr>
              <a:xfrm flipV="1">
                <a:off x="2600780" y="5209384"/>
                <a:ext cx="2497837" cy="50648"/>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Rectangle 32"/>
              <p:cNvSpPr>
                <a:spLocks noChangeArrowheads="1"/>
              </p:cNvSpPr>
              <p:nvPr/>
            </p:nvSpPr>
            <p:spPr bwMode="auto">
              <a:xfrm>
                <a:off x="2257416" y="5075366"/>
                <a:ext cx="3433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US" altLang="zh-CN" dirty="0"/>
                  <a:t>X</a:t>
                </a:r>
                <a:endParaRPr lang="en-CA" altLang="en-US" dirty="0"/>
              </a:p>
            </p:txBody>
          </p:sp>
          <p:sp>
            <p:nvSpPr>
              <p:cNvPr id="21" name="Rectangle 36"/>
              <p:cNvSpPr>
                <a:spLocks noChangeArrowheads="1"/>
              </p:cNvSpPr>
              <p:nvPr/>
            </p:nvSpPr>
            <p:spPr bwMode="auto">
              <a:xfrm>
                <a:off x="5207950" y="5007668"/>
                <a:ext cx="339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Y</a:t>
                </a:r>
              </a:p>
            </p:txBody>
          </p:sp>
          <p:sp>
            <p:nvSpPr>
              <p:cNvPr id="5" name="Oval 4"/>
              <p:cNvSpPr/>
              <p:nvPr/>
            </p:nvSpPr>
            <p:spPr>
              <a:xfrm>
                <a:off x="3744119" y="3086099"/>
                <a:ext cx="142081" cy="1905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p:cNvSpPr/>
              <p:nvPr/>
            </p:nvSpPr>
            <p:spPr>
              <a:xfrm>
                <a:off x="2514600" y="5036865"/>
                <a:ext cx="176869" cy="1849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Oval 6"/>
              <p:cNvSpPr/>
              <p:nvPr/>
            </p:nvSpPr>
            <p:spPr>
              <a:xfrm>
                <a:off x="5098617" y="5075366"/>
                <a:ext cx="109333" cy="1849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spTree>
    <p:extLst>
      <p:ext uri="{BB962C8B-B14F-4D97-AF65-F5344CB8AC3E}">
        <p14:creationId xmlns:p14="http://schemas.microsoft.com/office/powerpoint/2010/main" val="3047557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变量</a:t>
            </a:r>
            <a:endParaRPr lang="en-CA" dirty="0"/>
          </a:p>
        </p:txBody>
      </p:sp>
      <p:sp>
        <p:nvSpPr>
          <p:cNvPr id="3" name="Text Placeholder 2"/>
          <p:cNvSpPr>
            <a:spLocks noGrp="1"/>
          </p:cNvSpPr>
          <p:nvPr>
            <p:ph type="body" idx="1"/>
          </p:nvPr>
        </p:nvSpPr>
        <p:spPr>
          <a:xfrm>
            <a:off x="381000" y="1066800"/>
            <a:ext cx="8458200" cy="1143000"/>
          </a:xfrm>
        </p:spPr>
        <p:txBody>
          <a:bodyPr/>
          <a:lstStyle/>
          <a:p>
            <a:pPr marL="457200" indent="-457200" eaLnBrk="1" hangingPunct="1">
              <a:lnSpc>
                <a:spcPct val="90000"/>
              </a:lnSpc>
              <a:buFont typeface="Arial" panose="020B0604020202020204" pitchFamily="34" charset="0"/>
              <a:buChar char="•"/>
            </a:pPr>
            <a:r>
              <a:rPr lang="zh-CN" altLang="en-US" dirty="0"/>
              <a:t>观测得到的变量为实心点，观测不到的为空心点</a:t>
            </a:r>
            <a:endParaRPr lang="en-US" altLang="zh-CN"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grpSp>
        <p:nvGrpSpPr>
          <p:cNvPr id="9" name="Group 8"/>
          <p:cNvGrpSpPr/>
          <p:nvPr/>
        </p:nvGrpSpPr>
        <p:grpSpPr>
          <a:xfrm>
            <a:off x="739753" y="3145988"/>
            <a:ext cx="3895927" cy="2705919"/>
            <a:chOff x="2692198" y="3296124"/>
            <a:chExt cx="3895927" cy="2705919"/>
          </a:xfrm>
        </p:grpSpPr>
        <p:sp>
          <p:nvSpPr>
            <p:cNvPr id="20" name="Rectangle 35"/>
            <p:cNvSpPr>
              <a:spLocks noChangeArrowheads="1"/>
            </p:cNvSpPr>
            <p:nvPr/>
          </p:nvSpPr>
          <p:spPr bwMode="auto">
            <a:xfrm>
              <a:off x="4157662" y="3296124"/>
              <a:ext cx="6762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C</a:t>
              </a:r>
            </a:p>
          </p:txBody>
        </p:sp>
        <p:cxnSp>
          <p:nvCxnSpPr>
            <p:cNvPr id="23" name="Straight Arrow Connector 22"/>
            <p:cNvCxnSpPr>
              <a:endCxn id="7" idx="0"/>
            </p:cNvCxnSpPr>
            <p:nvPr/>
          </p:nvCxnSpPr>
          <p:spPr>
            <a:xfrm>
              <a:off x="4547190" y="3851696"/>
              <a:ext cx="1442861" cy="1780460"/>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3249206" y="3790267"/>
              <a:ext cx="1158875" cy="1888331"/>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3463163" y="5692532"/>
              <a:ext cx="2378869" cy="43457"/>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26" name="Rectangle 32"/>
            <p:cNvSpPr>
              <a:spLocks noChangeArrowheads="1"/>
            </p:cNvSpPr>
            <p:nvPr/>
          </p:nvSpPr>
          <p:spPr bwMode="auto">
            <a:xfrm>
              <a:off x="2692198" y="5632156"/>
              <a:ext cx="3433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US" altLang="zh-CN" dirty="0"/>
                <a:t>X</a:t>
              </a:r>
              <a:endParaRPr lang="en-CA" altLang="en-US" dirty="0"/>
            </a:p>
          </p:txBody>
        </p:sp>
        <p:sp>
          <p:nvSpPr>
            <p:cNvPr id="27" name="Rectangle 36"/>
            <p:cNvSpPr>
              <a:spLocks noChangeArrowheads="1"/>
            </p:cNvSpPr>
            <p:nvPr/>
          </p:nvSpPr>
          <p:spPr bwMode="auto">
            <a:xfrm>
              <a:off x="6248400" y="5632156"/>
              <a:ext cx="339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Y</a:t>
              </a:r>
            </a:p>
          </p:txBody>
        </p:sp>
        <p:sp>
          <p:nvSpPr>
            <p:cNvPr id="5" name="Oval 4"/>
            <p:cNvSpPr/>
            <p:nvPr/>
          </p:nvSpPr>
          <p:spPr>
            <a:xfrm>
              <a:off x="4432890" y="3720608"/>
              <a:ext cx="114300" cy="1171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p:cNvSpPr/>
            <p:nvPr/>
          </p:nvSpPr>
          <p:spPr>
            <a:xfrm>
              <a:off x="3203606" y="5678598"/>
              <a:ext cx="179388" cy="1385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Oval 6"/>
            <p:cNvSpPr/>
            <p:nvPr/>
          </p:nvSpPr>
          <p:spPr>
            <a:xfrm>
              <a:off x="5922201" y="5632156"/>
              <a:ext cx="135699" cy="1156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6" name="Group 15"/>
          <p:cNvGrpSpPr/>
          <p:nvPr/>
        </p:nvGrpSpPr>
        <p:grpSpPr>
          <a:xfrm>
            <a:off x="4833836" y="3116078"/>
            <a:ext cx="3895927" cy="2705919"/>
            <a:chOff x="2692198" y="3296124"/>
            <a:chExt cx="3895927" cy="2705919"/>
          </a:xfrm>
          <a:solidFill>
            <a:schemeClr val="bg1"/>
          </a:solidFill>
        </p:grpSpPr>
        <p:sp>
          <p:nvSpPr>
            <p:cNvPr id="17" name="Rectangle 35"/>
            <p:cNvSpPr>
              <a:spLocks noChangeArrowheads="1"/>
            </p:cNvSpPr>
            <p:nvPr/>
          </p:nvSpPr>
          <p:spPr bwMode="auto">
            <a:xfrm>
              <a:off x="4157662" y="3296124"/>
              <a:ext cx="676275" cy="369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C</a:t>
              </a:r>
            </a:p>
          </p:txBody>
        </p:sp>
        <p:cxnSp>
          <p:nvCxnSpPr>
            <p:cNvPr id="18" name="Straight Arrow Connector 17"/>
            <p:cNvCxnSpPr>
              <a:endCxn id="31" idx="0"/>
            </p:cNvCxnSpPr>
            <p:nvPr/>
          </p:nvCxnSpPr>
          <p:spPr>
            <a:xfrm>
              <a:off x="4547190" y="3851696"/>
              <a:ext cx="1442861" cy="1780460"/>
            </a:xfrm>
            <a:prstGeom prst="straightConnector1">
              <a:avLst/>
            </a:prstGeom>
            <a:grpFill/>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3249206" y="3790267"/>
              <a:ext cx="1158875" cy="1888331"/>
            </a:xfrm>
            <a:prstGeom prst="straightConnector1">
              <a:avLst/>
            </a:prstGeom>
            <a:grpFill/>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3463163" y="5692532"/>
              <a:ext cx="2378869" cy="43457"/>
            </a:xfrm>
            <a:prstGeom prst="straightConnector1">
              <a:avLst/>
            </a:prstGeom>
            <a:grpFill/>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22" name="Rectangle 32"/>
            <p:cNvSpPr>
              <a:spLocks noChangeArrowheads="1"/>
            </p:cNvSpPr>
            <p:nvPr/>
          </p:nvSpPr>
          <p:spPr bwMode="auto">
            <a:xfrm>
              <a:off x="2692198" y="5632156"/>
              <a:ext cx="343364" cy="3693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US" altLang="zh-CN" dirty="0"/>
                <a:t>X</a:t>
              </a:r>
              <a:endParaRPr lang="en-CA" altLang="en-US" dirty="0"/>
            </a:p>
          </p:txBody>
        </p:sp>
        <p:sp>
          <p:nvSpPr>
            <p:cNvPr id="28" name="Rectangle 36"/>
            <p:cNvSpPr>
              <a:spLocks noChangeArrowheads="1"/>
            </p:cNvSpPr>
            <p:nvPr/>
          </p:nvSpPr>
          <p:spPr bwMode="auto">
            <a:xfrm>
              <a:off x="6248400" y="5632156"/>
              <a:ext cx="339725" cy="369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Y</a:t>
              </a:r>
            </a:p>
          </p:txBody>
        </p:sp>
        <p:sp>
          <p:nvSpPr>
            <p:cNvPr id="29" name="Oval 28"/>
            <p:cNvSpPr/>
            <p:nvPr/>
          </p:nvSpPr>
          <p:spPr>
            <a:xfrm>
              <a:off x="4432890" y="3720608"/>
              <a:ext cx="114300" cy="117154"/>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Oval 29"/>
            <p:cNvSpPr/>
            <p:nvPr/>
          </p:nvSpPr>
          <p:spPr>
            <a:xfrm>
              <a:off x="3203606" y="5678598"/>
              <a:ext cx="179388" cy="138502"/>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Oval 30"/>
            <p:cNvSpPr/>
            <p:nvPr/>
          </p:nvSpPr>
          <p:spPr>
            <a:xfrm>
              <a:off x="5922201" y="5632156"/>
              <a:ext cx="135699" cy="115693"/>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1343906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Times New Roman" panose="02020603050405020304" pitchFamily="18" charset="0"/>
                <a:cs typeface="Times New Roman" panose="02020603050405020304" pitchFamily="18" charset="0"/>
              </a:rPr>
              <a:t>箭头线</a:t>
            </a:r>
            <a:endParaRPr lang="en-CA"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381000" y="1066800"/>
            <a:ext cx="8458200" cy="1738169"/>
          </a:xfrm>
        </p:spPr>
        <p:txBody>
          <a:bodyPr/>
          <a:lstStyle/>
          <a:p>
            <a:pPr eaLnBrk="1" hangingPunct="1">
              <a:lnSpc>
                <a:spcPct val="90000"/>
              </a:lnSpc>
            </a:pPr>
            <a:r>
              <a:rPr lang="zh-CN" altLang="en-US" dirty="0">
                <a:latin typeface="+mn-ea"/>
                <a:cs typeface="Times New Roman" panose="02020603050405020304" pitchFamily="18" charset="0"/>
              </a:rPr>
              <a:t>当一个变量会因果影响另一个变量，我们画一条箭头线。</a:t>
            </a:r>
            <a:endParaRPr lang="en-US" altLang="zh-CN" dirty="0">
              <a:latin typeface="+mn-ea"/>
              <a:cs typeface="Times New Roman" panose="02020603050405020304" pitchFamily="18" charset="0"/>
            </a:endParaRPr>
          </a:p>
          <a:p>
            <a:endParaRPr lang="en-CA" sz="2800" dirty="0"/>
          </a:p>
        </p:txBody>
      </p:sp>
      <p:sp>
        <p:nvSpPr>
          <p:cNvPr id="20" name="Rectangle 35"/>
          <p:cNvSpPr>
            <a:spLocks noChangeArrowheads="1"/>
          </p:cNvSpPr>
          <p:nvPr/>
        </p:nvSpPr>
        <p:spPr bwMode="auto">
          <a:xfrm>
            <a:off x="4295413" y="2549381"/>
            <a:ext cx="3381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C</a:t>
            </a:r>
          </a:p>
        </p:txBody>
      </p:sp>
      <p:cxnSp>
        <p:nvCxnSpPr>
          <p:cNvPr id="16" name="Straight Arrow Connector 15"/>
          <p:cNvCxnSpPr/>
          <p:nvPr/>
        </p:nvCxnSpPr>
        <p:spPr>
          <a:xfrm>
            <a:off x="4577556" y="3200400"/>
            <a:ext cx="1447800" cy="1725216"/>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3276600" y="3200400"/>
            <a:ext cx="1158875" cy="1888331"/>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3494087" y="5154215"/>
            <a:ext cx="2378869" cy="43457"/>
          </a:xfrm>
          <a:prstGeom prst="straightConnector1">
            <a:avLst/>
          </a:prstGeom>
          <a:ln w="22225">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Rectangle 32"/>
          <p:cNvSpPr>
            <a:spLocks noChangeArrowheads="1"/>
          </p:cNvSpPr>
          <p:nvPr/>
        </p:nvSpPr>
        <p:spPr bwMode="auto">
          <a:xfrm>
            <a:off x="2932407" y="5070619"/>
            <a:ext cx="358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D</a:t>
            </a:r>
          </a:p>
        </p:txBody>
      </p:sp>
      <p:sp>
        <p:nvSpPr>
          <p:cNvPr id="21" name="Rectangle 36"/>
          <p:cNvSpPr>
            <a:spLocks noChangeArrowheads="1"/>
          </p:cNvSpPr>
          <p:nvPr/>
        </p:nvSpPr>
        <p:spPr bwMode="auto">
          <a:xfrm>
            <a:off x="5995796" y="4951160"/>
            <a:ext cx="339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ahoma" panose="020B0604030504040204" pitchFamily="34" charset="0"/>
              </a:defRPr>
            </a:lvl1pPr>
            <a:lvl2pPr marL="742950" indent="-285750">
              <a:defRPr b="1">
                <a:solidFill>
                  <a:schemeClr val="tx1"/>
                </a:solidFill>
                <a:latin typeface="Tahoma" panose="020B0604030504040204" pitchFamily="34" charset="0"/>
              </a:defRPr>
            </a:lvl2pPr>
            <a:lvl3pPr marL="1143000" indent="-228600">
              <a:defRPr b="1">
                <a:solidFill>
                  <a:schemeClr val="tx1"/>
                </a:solidFill>
                <a:latin typeface="Tahoma" panose="020B0604030504040204" pitchFamily="34" charset="0"/>
              </a:defRPr>
            </a:lvl3pPr>
            <a:lvl4pPr marL="1600200" indent="-228600">
              <a:defRPr b="1">
                <a:solidFill>
                  <a:schemeClr val="tx1"/>
                </a:solidFill>
                <a:latin typeface="Tahoma" panose="020B0604030504040204" pitchFamily="34" charset="0"/>
              </a:defRPr>
            </a:lvl4pPr>
            <a:lvl5pPr marL="2057400" indent="-228600">
              <a:defRPr b="1">
                <a:solidFill>
                  <a:schemeClr val="tx1"/>
                </a:solidFill>
                <a:latin typeface="Tahoma" panose="020B0604030504040204" pitchFamily="34" charset="0"/>
              </a:defRPr>
            </a:lvl5pPr>
            <a:lvl6pPr marL="2514600" indent="-228600" eaLnBrk="0" fontAlgn="base" hangingPunct="0">
              <a:spcBef>
                <a:spcPct val="0"/>
              </a:spcBef>
              <a:spcAft>
                <a:spcPct val="0"/>
              </a:spcAft>
              <a:defRPr b="1">
                <a:solidFill>
                  <a:schemeClr val="tx1"/>
                </a:solidFill>
                <a:latin typeface="Tahoma" panose="020B0604030504040204" pitchFamily="34" charset="0"/>
              </a:defRPr>
            </a:lvl6pPr>
            <a:lvl7pPr marL="2971800" indent="-228600" eaLnBrk="0" fontAlgn="base" hangingPunct="0">
              <a:spcBef>
                <a:spcPct val="0"/>
              </a:spcBef>
              <a:spcAft>
                <a:spcPct val="0"/>
              </a:spcAft>
              <a:defRPr b="1">
                <a:solidFill>
                  <a:schemeClr val="tx1"/>
                </a:solidFill>
                <a:latin typeface="Tahoma" panose="020B0604030504040204" pitchFamily="34" charset="0"/>
              </a:defRPr>
            </a:lvl7pPr>
            <a:lvl8pPr marL="3429000" indent="-228600" eaLnBrk="0" fontAlgn="base" hangingPunct="0">
              <a:spcBef>
                <a:spcPct val="0"/>
              </a:spcBef>
              <a:spcAft>
                <a:spcPct val="0"/>
              </a:spcAft>
              <a:defRPr b="1">
                <a:solidFill>
                  <a:schemeClr val="tx1"/>
                </a:solidFill>
                <a:latin typeface="Tahoma" panose="020B0604030504040204" pitchFamily="34" charset="0"/>
              </a:defRPr>
            </a:lvl8pPr>
            <a:lvl9pPr marL="3886200" indent="-228600" eaLnBrk="0" fontAlgn="base" hangingPunct="0">
              <a:spcBef>
                <a:spcPct val="0"/>
              </a:spcBef>
              <a:spcAft>
                <a:spcPct val="0"/>
              </a:spcAft>
              <a:defRPr b="1">
                <a:solidFill>
                  <a:schemeClr val="tx1"/>
                </a:solidFill>
                <a:latin typeface="Tahoma" panose="020B0604030504040204" pitchFamily="34" charset="0"/>
              </a:defRPr>
            </a:lvl9pPr>
          </a:lstStyle>
          <a:p>
            <a:pPr algn="ctr"/>
            <a:r>
              <a:rPr lang="en-CA" altLang="en-US" dirty="0"/>
              <a:t>Y</a:t>
            </a:r>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
        <p:nvSpPr>
          <p:cNvPr id="5" name="Oval 4"/>
          <p:cNvSpPr/>
          <p:nvPr/>
        </p:nvSpPr>
        <p:spPr>
          <a:xfrm>
            <a:off x="4373180" y="3033568"/>
            <a:ext cx="182605"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a:off x="3243262" y="5103163"/>
            <a:ext cx="182605"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p:cNvSpPr/>
          <p:nvPr/>
        </p:nvSpPr>
        <p:spPr>
          <a:xfrm>
            <a:off x="5912869" y="5041768"/>
            <a:ext cx="182605"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333711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533401"/>
          </a:xfrm>
        </p:spPr>
        <p:txBody>
          <a:bodyPr/>
          <a:lstStyle/>
          <a:p>
            <a:r>
              <a:rPr lang="zh-CN" altLang="en-US" dirty="0"/>
              <a:t>有方向的非循环图 </a:t>
            </a:r>
            <a:r>
              <a:rPr lang="en-CA" altLang="zh-CN" dirty="0"/>
              <a:t>(</a:t>
            </a:r>
            <a:r>
              <a:rPr lang="en-US" altLang="en-US" dirty="0"/>
              <a:t>DAG</a:t>
            </a:r>
            <a:r>
              <a:rPr lang="zh-CN" altLang="en-US" dirty="0"/>
              <a:t>：</a:t>
            </a:r>
            <a:r>
              <a:rPr lang="en-US" altLang="en-US" dirty="0"/>
              <a:t>Directed Acyclic Graph </a:t>
            </a:r>
            <a:r>
              <a:rPr lang="zh-CN" altLang="en-US" dirty="0"/>
              <a:t>）</a:t>
            </a:r>
            <a:endParaRPr lang="en-CA"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228600" y="1176509"/>
            <a:ext cx="8458200" cy="861450"/>
          </a:xfrm>
        </p:spPr>
        <p:txBody>
          <a:bodyPr/>
          <a:lstStyle/>
          <a:p>
            <a:pPr lvl="1" eaLnBrk="1" hangingPunct="1">
              <a:lnSpc>
                <a:spcPct val="90000"/>
              </a:lnSpc>
            </a:pPr>
            <a:r>
              <a:rPr lang="zh-CN" altLang="en-US" sz="2400" dirty="0">
                <a:solidFill>
                  <a:schemeClr val="tx1"/>
                </a:solidFill>
                <a:latin typeface="+mn-ea"/>
              </a:rPr>
              <a:t>因果路径图是“非循环”的，箭头只指向一个方向。不能从一个变量开始，并按照图中的箭头方向返回到同一个变量</a:t>
            </a:r>
            <a:r>
              <a:rPr lang="zh-CN" altLang="en-US" dirty="0"/>
              <a:t>。</a:t>
            </a:r>
            <a:endParaRPr lang="en-US" altLang="en-US" dirty="0"/>
          </a:p>
          <a:p>
            <a:endParaRPr lang="en-CA" sz="2800" dirty="0"/>
          </a:p>
        </p:txBody>
      </p:sp>
      <mc:AlternateContent xmlns:mc="http://schemas.openxmlformats.org/markup-compatibility/2006" xmlns:p14="http://schemas.microsoft.com/office/powerpoint/2010/main">
        <mc:Choice Requires="p14">
          <p:contentPart p14:bwMode="auto" r:id="rId3">
            <p14:nvContentPartPr>
              <p14:cNvPr id="5" name="Ink 4"/>
              <p14:cNvContentPartPr/>
              <p14:nvPr/>
            </p14:nvContentPartPr>
            <p14:xfrm>
              <a:off x="0" y="0"/>
              <a:ext cx="0" cy="0"/>
            </p14:xfrm>
          </p:contentPart>
        </mc:Choice>
        <mc:Fallback xmlns="">
          <p:pic>
            <p:nvPicPr>
              <p:cNvPr id="5" name="Ink 4"/>
              <p:cNvPicPr/>
              <p:nvPr/>
            </p:nvPicPr>
            <p:blipFill>
              <a:blip/>
              <a:stretch>
                <a:fillRect/>
              </a:stretch>
            </p:blipFill>
            <p:spPr>
              <a:xfrm>
                <a:off x="0" y="0"/>
                <a:ext cx="0" cy="0"/>
              </a:xfrm>
              <a:prstGeom prst="rect">
                <a:avLst/>
              </a:prstGeom>
            </p:spPr>
          </p:pic>
        </mc:Fallback>
      </mc:AlternateContent>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grpSp>
        <p:nvGrpSpPr>
          <p:cNvPr id="15" name="Group 14"/>
          <p:cNvGrpSpPr/>
          <p:nvPr/>
        </p:nvGrpSpPr>
        <p:grpSpPr>
          <a:xfrm>
            <a:off x="914400" y="3733800"/>
            <a:ext cx="7315200" cy="1480823"/>
            <a:chOff x="0" y="0"/>
            <a:chExt cx="5598159" cy="795023"/>
          </a:xfrm>
        </p:grpSpPr>
        <p:grpSp>
          <p:nvGrpSpPr>
            <p:cNvPr id="24" name="Group 23"/>
            <p:cNvGrpSpPr/>
            <p:nvPr/>
          </p:nvGrpSpPr>
          <p:grpSpPr>
            <a:xfrm>
              <a:off x="0" y="0"/>
              <a:ext cx="1326986" cy="413640"/>
              <a:chOff x="215201" y="-44085"/>
              <a:chExt cx="1327042" cy="445384"/>
            </a:xfrm>
          </p:grpSpPr>
          <p:grpSp>
            <p:nvGrpSpPr>
              <p:cNvPr id="48" name="Group 47"/>
              <p:cNvGrpSpPr/>
              <p:nvPr/>
            </p:nvGrpSpPr>
            <p:grpSpPr>
              <a:xfrm>
                <a:off x="215201" y="-44085"/>
                <a:ext cx="1327042" cy="445384"/>
                <a:chOff x="215201" y="-44085"/>
                <a:chExt cx="1327042" cy="445384"/>
              </a:xfrm>
            </p:grpSpPr>
            <p:grpSp>
              <p:nvGrpSpPr>
                <p:cNvPr id="50" name="Group 49"/>
                <p:cNvGrpSpPr/>
                <p:nvPr/>
              </p:nvGrpSpPr>
              <p:grpSpPr>
                <a:xfrm>
                  <a:off x="215201" y="-44085"/>
                  <a:ext cx="1327042" cy="391164"/>
                  <a:chOff x="215203" y="34163"/>
                  <a:chExt cx="1327055" cy="203962"/>
                </a:xfrm>
              </p:grpSpPr>
              <p:sp>
                <p:nvSpPr>
                  <p:cNvPr id="52" name="Text Box 4"/>
                  <p:cNvSpPr txBox="1">
                    <a:spLocks noChangeArrowheads="1"/>
                  </p:cNvSpPr>
                  <p:nvPr/>
                </p:nvSpPr>
                <p:spPr bwMode="auto">
                  <a:xfrm>
                    <a:off x="215203" y="34163"/>
                    <a:ext cx="197903" cy="15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a:solidFill>
                          <a:srgbClr val="000000"/>
                        </a:solidFill>
                        <a:effectLst/>
                        <a:latin typeface="Times New Roman" panose="02020603050405020304" pitchFamily="18" charset="0"/>
                        <a:ea typeface="等线" panose="02010600030101010101" pitchFamily="2" charset="-122"/>
                      </a:rPr>
                      <a:t>X</a:t>
                    </a:r>
                    <a:endParaRPr lang="en-CA" sz="2400" b="0">
                      <a:effectLst/>
                      <a:latin typeface="Times New Roman" panose="02020603050405020304" pitchFamily="18" charset="0"/>
                      <a:ea typeface="等线" panose="02010600030101010101" pitchFamily="2" charset="-122"/>
                    </a:endParaRPr>
                  </a:p>
                </p:txBody>
              </p:sp>
              <p:sp>
                <p:nvSpPr>
                  <p:cNvPr id="53" name="Text Box 5"/>
                  <p:cNvSpPr txBox="1">
                    <a:spLocks noChangeArrowheads="1"/>
                  </p:cNvSpPr>
                  <p:nvPr/>
                </p:nvSpPr>
                <p:spPr bwMode="auto">
                  <a:xfrm>
                    <a:off x="1223488" y="50733"/>
                    <a:ext cx="318770" cy="136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a:solidFill>
                          <a:srgbClr val="000000"/>
                        </a:solidFill>
                        <a:effectLst/>
                        <a:latin typeface="Times New Roman" panose="02020603050405020304" pitchFamily="18" charset="0"/>
                        <a:ea typeface="等线" panose="02010600030101010101" pitchFamily="2" charset="-122"/>
                      </a:rPr>
                      <a:t>Y</a:t>
                    </a:r>
                    <a:endParaRPr lang="en-CA" sz="2400" b="0">
                      <a:effectLst/>
                      <a:latin typeface="Times New Roman" panose="02020603050405020304" pitchFamily="18" charset="0"/>
                      <a:ea typeface="等线" panose="02010600030101010101" pitchFamily="2" charset="-122"/>
                    </a:endParaRPr>
                  </a:p>
                </p:txBody>
              </p:sp>
              <p:cxnSp>
                <p:nvCxnSpPr>
                  <p:cNvPr id="54" name="Line 6"/>
                  <p:cNvCxnSpPr/>
                  <p:nvPr/>
                </p:nvCxnSpPr>
                <p:spPr bwMode="auto">
                  <a:xfrm>
                    <a:off x="466725" y="238125"/>
                    <a:ext cx="838200" cy="0"/>
                  </a:xfrm>
                  <a:prstGeom prst="line">
                    <a:avLst/>
                  </a:prstGeom>
                  <a:noFill/>
                  <a:ln w="6350">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51" name="Oval 50"/>
                <p:cNvSpPr/>
                <p:nvPr/>
              </p:nvSpPr>
              <p:spPr>
                <a:xfrm>
                  <a:off x="365332" y="286603"/>
                  <a:ext cx="91867" cy="114696"/>
                </a:xfrm>
                <a:prstGeom prst="ellipse">
                  <a:avLst/>
                </a:prstGeom>
                <a:solidFill>
                  <a:srgbClr val="0070C0"/>
                </a:solidFill>
                <a:ln w="31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grpSp>
          <p:sp>
            <p:nvSpPr>
              <p:cNvPr id="49" name="Oval 48"/>
              <p:cNvSpPr/>
              <p:nvPr/>
            </p:nvSpPr>
            <p:spPr>
              <a:xfrm>
                <a:off x="1304912" y="286557"/>
                <a:ext cx="78771" cy="87477"/>
              </a:xfrm>
              <a:prstGeom prst="ellipse">
                <a:avLst/>
              </a:prstGeom>
              <a:solidFill>
                <a:srgbClr val="5B9BD5"/>
              </a:solidFill>
              <a:ln w="3175"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grpSp>
        <p:grpSp>
          <p:nvGrpSpPr>
            <p:cNvPr id="25" name="Group 24"/>
            <p:cNvGrpSpPr/>
            <p:nvPr/>
          </p:nvGrpSpPr>
          <p:grpSpPr>
            <a:xfrm>
              <a:off x="1944806" y="0"/>
              <a:ext cx="1210777" cy="620694"/>
              <a:chOff x="0" y="0"/>
              <a:chExt cx="1210777" cy="620694"/>
            </a:xfrm>
          </p:grpSpPr>
          <p:grpSp>
            <p:nvGrpSpPr>
              <p:cNvPr id="40" name="Group 39"/>
              <p:cNvGrpSpPr/>
              <p:nvPr/>
            </p:nvGrpSpPr>
            <p:grpSpPr>
              <a:xfrm>
                <a:off x="0" y="0"/>
                <a:ext cx="1210777" cy="620694"/>
                <a:chOff x="159059" y="215026"/>
                <a:chExt cx="1211644" cy="684795"/>
              </a:xfrm>
            </p:grpSpPr>
            <p:sp>
              <p:nvSpPr>
                <p:cNvPr id="43" name="Text Box 7"/>
                <p:cNvSpPr txBox="1">
                  <a:spLocks noChangeArrowheads="1"/>
                </p:cNvSpPr>
                <p:nvPr/>
              </p:nvSpPr>
              <p:spPr bwMode="auto">
                <a:xfrm>
                  <a:off x="159059" y="260194"/>
                  <a:ext cx="318784" cy="32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dirty="0">
                      <a:solidFill>
                        <a:srgbClr val="000000"/>
                      </a:solidFill>
                      <a:effectLst/>
                      <a:latin typeface="Times New Roman" panose="02020603050405020304" pitchFamily="18" charset="0"/>
                      <a:ea typeface="等线" panose="02010600030101010101" pitchFamily="2" charset="-122"/>
                    </a:rPr>
                    <a:t>X</a:t>
                  </a:r>
                  <a:endParaRPr lang="en-CA" sz="2400" b="0" dirty="0">
                    <a:effectLst/>
                    <a:latin typeface="Times New Roman" panose="02020603050405020304" pitchFamily="18" charset="0"/>
                    <a:ea typeface="等线" panose="02010600030101010101" pitchFamily="2" charset="-122"/>
                  </a:endParaRPr>
                </a:p>
              </p:txBody>
            </p:sp>
            <p:sp>
              <p:nvSpPr>
                <p:cNvPr id="44" name="Text Box 8"/>
                <p:cNvSpPr txBox="1">
                  <a:spLocks noChangeArrowheads="1"/>
                </p:cNvSpPr>
                <p:nvPr/>
              </p:nvSpPr>
              <p:spPr bwMode="auto">
                <a:xfrm>
                  <a:off x="1051919" y="215026"/>
                  <a:ext cx="318784" cy="32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a:solidFill>
                        <a:srgbClr val="000000"/>
                      </a:solidFill>
                      <a:effectLst/>
                      <a:latin typeface="Times New Roman" panose="02020603050405020304" pitchFamily="18" charset="0"/>
                      <a:ea typeface="等线" panose="02010600030101010101" pitchFamily="2" charset="-122"/>
                    </a:rPr>
                    <a:t>Y</a:t>
                  </a:r>
                  <a:endParaRPr lang="en-CA" sz="2400" b="0">
                    <a:effectLst/>
                    <a:latin typeface="Times New Roman" panose="02020603050405020304" pitchFamily="18" charset="0"/>
                    <a:ea typeface="等线" panose="02010600030101010101" pitchFamily="2" charset="-122"/>
                  </a:endParaRPr>
                </a:p>
              </p:txBody>
            </p:sp>
            <p:cxnSp>
              <p:nvCxnSpPr>
                <p:cNvPr id="45" name="Line 9"/>
                <p:cNvCxnSpPr/>
                <p:nvPr/>
              </p:nvCxnSpPr>
              <p:spPr bwMode="auto">
                <a:xfrm>
                  <a:off x="363510" y="612393"/>
                  <a:ext cx="838201" cy="0"/>
                </a:xfrm>
                <a:prstGeom prst="line">
                  <a:avLst/>
                </a:prstGeom>
                <a:noFill/>
                <a:ln w="63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46" name="Line 10"/>
                <p:cNvCxnSpPr/>
                <p:nvPr/>
              </p:nvCxnSpPr>
              <p:spPr bwMode="auto">
                <a:xfrm>
                  <a:off x="477853" y="388679"/>
                  <a:ext cx="686060" cy="510620"/>
                </a:xfrm>
                <a:prstGeom prst="line">
                  <a:avLst/>
                </a:prstGeom>
                <a:noFill/>
                <a:ln w="12700">
                  <a:solidFill>
                    <a:srgbClr val="FF0000"/>
                  </a:solidFill>
                  <a:miter lim="800000"/>
                  <a:headEnd/>
                  <a:tailEnd/>
                </a:ln>
                <a:extLst>
                  <a:ext uri="{909E8E84-426E-40DD-AFC4-6F175D3DCCD1}">
                    <a14:hiddenFill xmlns:a14="http://schemas.microsoft.com/office/drawing/2010/main">
                      <a:noFill/>
                    </a14:hiddenFill>
                  </a:ext>
                </a:extLst>
              </p:spPr>
            </p:cxnSp>
            <p:cxnSp>
              <p:nvCxnSpPr>
                <p:cNvPr id="47" name="Line 11"/>
                <p:cNvCxnSpPr/>
                <p:nvPr/>
              </p:nvCxnSpPr>
              <p:spPr bwMode="auto">
                <a:xfrm flipH="1">
                  <a:off x="477854" y="388753"/>
                  <a:ext cx="571716" cy="511068"/>
                </a:xfrm>
                <a:prstGeom prst="line">
                  <a:avLst/>
                </a:prstGeom>
                <a:noFill/>
                <a:ln w="12700">
                  <a:solidFill>
                    <a:srgbClr val="FF0000"/>
                  </a:solidFill>
                  <a:miter lim="800000"/>
                  <a:headEnd/>
                  <a:tailEnd/>
                </a:ln>
                <a:extLst>
                  <a:ext uri="{909E8E84-426E-40DD-AFC4-6F175D3DCCD1}">
                    <a14:hiddenFill xmlns:a14="http://schemas.microsoft.com/office/drawing/2010/main">
                      <a:noFill/>
                    </a14:hiddenFill>
                  </a:ext>
                </a:extLst>
              </p:spPr>
            </p:cxnSp>
          </p:grpSp>
          <p:sp>
            <p:nvSpPr>
              <p:cNvPr id="41" name="Oval 40"/>
              <p:cNvSpPr/>
              <p:nvPr/>
            </p:nvSpPr>
            <p:spPr>
              <a:xfrm>
                <a:off x="122829" y="307075"/>
                <a:ext cx="69570" cy="8124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42" name="Oval 41"/>
              <p:cNvSpPr/>
              <p:nvPr/>
            </p:nvSpPr>
            <p:spPr>
              <a:xfrm>
                <a:off x="1044053" y="307075"/>
                <a:ext cx="69570" cy="81242"/>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grpSp>
        <p:grpSp>
          <p:nvGrpSpPr>
            <p:cNvPr id="26" name="Group 25"/>
            <p:cNvGrpSpPr/>
            <p:nvPr/>
          </p:nvGrpSpPr>
          <p:grpSpPr>
            <a:xfrm>
              <a:off x="3657600" y="0"/>
              <a:ext cx="1940559" cy="795023"/>
              <a:chOff x="0" y="0"/>
              <a:chExt cx="1940559" cy="795023"/>
            </a:xfrm>
          </p:grpSpPr>
          <p:grpSp>
            <p:nvGrpSpPr>
              <p:cNvPr id="27" name="Group 26"/>
              <p:cNvGrpSpPr/>
              <p:nvPr/>
            </p:nvGrpSpPr>
            <p:grpSpPr>
              <a:xfrm>
                <a:off x="0" y="0"/>
                <a:ext cx="1940559" cy="795023"/>
                <a:chOff x="180601" y="-134546"/>
                <a:chExt cx="2618832" cy="883846"/>
              </a:xfrm>
            </p:grpSpPr>
            <p:sp>
              <p:nvSpPr>
                <p:cNvPr id="32" name="Text Box 4"/>
                <p:cNvSpPr txBox="1">
                  <a:spLocks noChangeArrowheads="1"/>
                </p:cNvSpPr>
                <p:nvPr/>
              </p:nvSpPr>
              <p:spPr bwMode="auto">
                <a:xfrm>
                  <a:off x="180601" y="-120403"/>
                  <a:ext cx="318770" cy="32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a:solidFill>
                        <a:srgbClr val="000000"/>
                      </a:solidFill>
                      <a:effectLst/>
                      <a:latin typeface="Times New Roman" panose="02020603050405020304" pitchFamily="18" charset="0"/>
                      <a:ea typeface="等线" panose="02010600030101010101" pitchFamily="2" charset="-122"/>
                    </a:rPr>
                    <a:t>X</a:t>
                  </a:r>
                  <a:endParaRPr lang="en-CA" sz="2400" b="0">
                    <a:effectLst/>
                    <a:latin typeface="Times New Roman" panose="02020603050405020304" pitchFamily="18" charset="0"/>
                    <a:ea typeface="等线" panose="02010600030101010101" pitchFamily="2" charset="-122"/>
                  </a:endParaRPr>
                </a:p>
              </p:txBody>
            </p:sp>
            <p:sp>
              <p:nvSpPr>
                <p:cNvPr id="33" name="Text Box 5"/>
                <p:cNvSpPr txBox="1">
                  <a:spLocks noChangeArrowheads="1"/>
                </p:cNvSpPr>
                <p:nvPr/>
              </p:nvSpPr>
              <p:spPr bwMode="auto">
                <a:xfrm>
                  <a:off x="1324634" y="-134546"/>
                  <a:ext cx="318771" cy="32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a:solidFill>
                        <a:srgbClr val="000000"/>
                      </a:solidFill>
                      <a:effectLst/>
                      <a:latin typeface="Times New Roman" panose="02020603050405020304" pitchFamily="18" charset="0"/>
                      <a:ea typeface="等线" panose="02010600030101010101" pitchFamily="2" charset="-122"/>
                    </a:rPr>
                    <a:t>A</a:t>
                  </a:r>
                  <a:endParaRPr lang="en-CA" sz="2400" b="0">
                    <a:effectLst/>
                    <a:latin typeface="Times New Roman" panose="02020603050405020304" pitchFamily="18" charset="0"/>
                    <a:ea typeface="等线" panose="02010600030101010101" pitchFamily="2" charset="-122"/>
                  </a:endParaRPr>
                </a:p>
              </p:txBody>
            </p:sp>
            <p:cxnSp>
              <p:nvCxnSpPr>
                <p:cNvPr id="34" name="Line 6"/>
                <p:cNvCxnSpPr/>
                <p:nvPr/>
              </p:nvCxnSpPr>
              <p:spPr bwMode="auto">
                <a:xfrm>
                  <a:off x="572628" y="238125"/>
                  <a:ext cx="838200" cy="0"/>
                </a:xfrm>
                <a:prstGeom prst="line">
                  <a:avLst/>
                </a:prstGeom>
                <a:noFill/>
                <a:ln w="63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5" name="Text Box 7"/>
                <p:cNvSpPr txBox="1">
                  <a:spLocks noChangeArrowheads="1"/>
                </p:cNvSpPr>
                <p:nvPr/>
              </p:nvSpPr>
              <p:spPr bwMode="auto">
                <a:xfrm>
                  <a:off x="2469233" y="-134543"/>
                  <a:ext cx="330200" cy="32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2400" b="0" i="1" kern="1200">
                      <a:solidFill>
                        <a:srgbClr val="000000"/>
                      </a:solidFill>
                      <a:effectLst/>
                      <a:latin typeface="Times New Roman" panose="02020603050405020304" pitchFamily="18" charset="0"/>
                      <a:ea typeface="等线" panose="02010600030101010101" pitchFamily="2" charset="-122"/>
                    </a:rPr>
                    <a:t>Y</a:t>
                  </a:r>
                  <a:endParaRPr lang="en-CA" sz="2400" b="0">
                    <a:effectLst/>
                    <a:latin typeface="Times New Roman" panose="02020603050405020304" pitchFamily="18" charset="0"/>
                    <a:ea typeface="等线" panose="02010600030101010101" pitchFamily="2" charset="-122"/>
                  </a:endParaRPr>
                </a:p>
              </p:txBody>
            </p:sp>
            <p:cxnSp>
              <p:nvCxnSpPr>
                <p:cNvPr id="36" name="Line 8"/>
                <p:cNvCxnSpPr/>
                <p:nvPr/>
              </p:nvCxnSpPr>
              <p:spPr bwMode="auto">
                <a:xfrm>
                  <a:off x="1744663" y="238125"/>
                  <a:ext cx="838200" cy="0"/>
                </a:xfrm>
                <a:prstGeom prst="line">
                  <a:avLst/>
                </a:prstGeom>
                <a:noFill/>
                <a:ln w="63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7" name="Freeform 36"/>
                <p:cNvSpPr>
                  <a:spLocks/>
                </p:cNvSpPr>
                <p:nvPr/>
              </p:nvSpPr>
              <p:spPr bwMode="auto">
                <a:xfrm>
                  <a:off x="497069" y="355600"/>
                  <a:ext cx="1972165" cy="393700"/>
                </a:xfrm>
                <a:custGeom>
                  <a:avLst/>
                  <a:gdLst>
                    <a:gd name="T0" fmla="*/ 2147483646 w 1536"/>
                    <a:gd name="T1" fmla="*/ 2147483646 h 248"/>
                    <a:gd name="T2" fmla="*/ 2147483646 w 1536"/>
                    <a:gd name="T3" fmla="*/ 2147483646 h 248"/>
                    <a:gd name="T4" fmla="*/ 0 w 1536"/>
                    <a:gd name="T5" fmla="*/ 0 h 248"/>
                    <a:gd name="T6" fmla="*/ 0 60000 65536"/>
                    <a:gd name="T7" fmla="*/ 0 60000 65536"/>
                    <a:gd name="T8" fmla="*/ 0 60000 65536"/>
                    <a:gd name="T9" fmla="*/ 0 w 1536"/>
                    <a:gd name="T10" fmla="*/ 0 h 248"/>
                    <a:gd name="T11" fmla="*/ 1536 w 1536"/>
                    <a:gd name="T12" fmla="*/ 248 h 248"/>
                  </a:gdLst>
                  <a:ahLst/>
                  <a:cxnLst>
                    <a:cxn ang="T6">
                      <a:pos x="T0" y="T1"/>
                    </a:cxn>
                    <a:cxn ang="T7">
                      <a:pos x="T2" y="T3"/>
                    </a:cxn>
                    <a:cxn ang="T8">
                      <a:pos x="T4" y="T5"/>
                    </a:cxn>
                  </a:cxnLst>
                  <a:rect l="T9" t="T10" r="T11" b="T12"/>
                  <a:pathLst>
                    <a:path w="1536" h="248">
                      <a:moveTo>
                        <a:pt x="1536" y="48"/>
                      </a:moveTo>
                      <a:cubicBezTo>
                        <a:pt x="1280" y="148"/>
                        <a:pt x="1024" y="248"/>
                        <a:pt x="768" y="240"/>
                      </a:cubicBezTo>
                      <a:cubicBezTo>
                        <a:pt x="512" y="232"/>
                        <a:pt x="256" y="116"/>
                        <a:pt x="0" y="0"/>
                      </a:cubicBezTo>
                    </a:path>
                  </a:pathLst>
                </a:custGeom>
                <a:noFill/>
                <a:ln w="6350" cap="flat" cmpd="sng">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CA" sz="2400" b="0"/>
                </a:p>
              </p:txBody>
            </p:sp>
            <p:cxnSp>
              <p:nvCxnSpPr>
                <p:cNvPr id="38" name="Line 10"/>
                <p:cNvCxnSpPr/>
                <p:nvPr/>
              </p:nvCxnSpPr>
              <p:spPr bwMode="auto">
                <a:xfrm>
                  <a:off x="1078477" y="0"/>
                  <a:ext cx="925503" cy="629643"/>
                </a:xfrm>
                <a:prstGeom prst="line">
                  <a:avLst/>
                </a:prstGeom>
                <a:noFill/>
                <a:ln w="12700">
                  <a:solidFill>
                    <a:srgbClr val="FF0000"/>
                  </a:solidFill>
                  <a:miter lim="800000"/>
                  <a:headEnd/>
                  <a:tailEnd/>
                </a:ln>
                <a:extLst>
                  <a:ext uri="{909E8E84-426E-40DD-AFC4-6F175D3DCCD1}">
                    <a14:hiddenFill xmlns:a14="http://schemas.microsoft.com/office/drawing/2010/main">
                      <a:noFill/>
                    </a14:hiddenFill>
                  </a:ext>
                </a:extLst>
              </p:spPr>
            </p:cxnSp>
            <p:cxnSp>
              <p:nvCxnSpPr>
                <p:cNvPr id="39" name="Line 11"/>
                <p:cNvCxnSpPr/>
                <p:nvPr/>
              </p:nvCxnSpPr>
              <p:spPr bwMode="auto">
                <a:xfrm flipH="1">
                  <a:off x="1078477" y="0"/>
                  <a:ext cx="1055125" cy="629643"/>
                </a:xfrm>
                <a:prstGeom prst="line">
                  <a:avLst/>
                </a:prstGeom>
                <a:noFill/>
                <a:ln w="12700">
                  <a:solidFill>
                    <a:srgbClr val="FF0000"/>
                  </a:solidFill>
                  <a:miter lim="800000"/>
                  <a:headEnd/>
                  <a:tailEnd/>
                </a:ln>
                <a:extLst>
                  <a:ext uri="{909E8E84-426E-40DD-AFC4-6F175D3DCCD1}">
                    <a14:hiddenFill xmlns:a14="http://schemas.microsoft.com/office/drawing/2010/main">
                      <a:noFill/>
                    </a14:hiddenFill>
                  </a:ext>
                </a:extLst>
              </p:spPr>
            </p:cxnSp>
          </p:grpSp>
          <p:sp>
            <p:nvSpPr>
              <p:cNvPr id="28" name="Oval 27"/>
              <p:cNvSpPr/>
              <p:nvPr/>
            </p:nvSpPr>
            <p:spPr>
              <a:xfrm flipH="1">
                <a:off x="102358" y="279779"/>
                <a:ext cx="95534" cy="8350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29" name="Oval 28"/>
              <p:cNvSpPr/>
              <p:nvPr/>
            </p:nvSpPr>
            <p:spPr>
              <a:xfrm flipH="1">
                <a:off x="968991" y="272955"/>
                <a:ext cx="95534" cy="9032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31" name="Oval 30"/>
              <p:cNvSpPr/>
              <p:nvPr/>
            </p:nvSpPr>
            <p:spPr>
              <a:xfrm>
                <a:off x="1781033" y="293427"/>
                <a:ext cx="88712" cy="94891"/>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grpSp>
      </p:grpSp>
    </p:spTree>
    <p:extLst>
      <p:ext uri="{BB962C8B-B14F-4D97-AF65-F5344CB8AC3E}">
        <p14:creationId xmlns:p14="http://schemas.microsoft.com/office/powerpoint/2010/main" val="21110070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pPr eaLnBrk="1" hangingPunct="1"/>
            <a:r>
              <a:rPr lang="zh-CN" altLang="en-US" b="1" dirty="0"/>
              <a:t>两个变量间的路径</a:t>
            </a:r>
            <a:endParaRPr lang="en-US" altLang="en-US" b="1" dirty="0"/>
          </a:p>
        </p:txBody>
      </p:sp>
      <p:sp>
        <p:nvSpPr>
          <p:cNvPr id="14340" name="Rectangle 3"/>
          <p:cNvSpPr>
            <a:spLocks noGrp="1" noChangeArrowheads="1"/>
          </p:cNvSpPr>
          <p:nvPr>
            <p:ph type="body" idx="1"/>
          </p:nvPr>
        </p:nvSpPr>
        <p:spPr/>
        <p:txBody>
          <a:bodyPr/>
          <a:lstStyle/>
          <a:p>
            <a:pPr eaLnBrk="1" hangingPunct="1"/>
            <a:r>
              <a:rPr lang="zh-CN" altLang="en-US" dirty="0"/>
              <a:t>路径是连接两个变量的箭头序列（无论方向如何），并且不会在一个变量中通过超过一次</a:t>
            </a:r>
            <a:endParaRPr lang="en-US" altLang="zh-CN"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a:p>
            <a:pPr eaLnBrk="1" hangingPunct="1"/>
            <a:endParaRPr lang="en-US" altLang="en-US" dirty="0"/>
          </a:p>
        </p:txBody>
      </p:sp>
      <p:sp>
        <p:nvSpPr>
          <p:cNvPr id="2" name="Footer Placeholder 1"/>
          <p:cNvSpPr>
            <a:spLocks noGrp="1"/>
          </p:cNvSpPr>
          <p:nvPr>
            <p:ph type="ftr" sz="quarter" idx="11"/>
          </p:nvPr>
        </p:nvSpPr>
        <p:spPr>
          <a:xfrm>
            <a:off x="5867400" y="6378348"/>
            <a:ext cx="3048000" cy="381000"/>
          </a:xfrm>
        </p:spPr>
        <p:txBody>
          <a:bodyPr/>
          <a:lstStyle/>
          <a:p>
            <a:pPr>
              <a:defRPr/>
            </a:pPr>
            <a:r>
              <a:rPr lang="zh-CN" altLang="en-US"/>
              <a:t>版权所有</a:t>
            </a:r>
            <a:r>
              <a:rPr lang="en-US" altLang="zh-CN"/>
              <a:t>@</a:t>
            </a:r>
            <a:r>
              <a:rPr lang="zh-CN" altLang="en-US"/>
              <a:t>邱嘉平，使用需经授权</a:t>
            </a:r>
            <a:endParaRPr lang="en-US" dirty="0"/>
          </a:p>
        </p:txBody>
      </p:sp>
      <p:grpSp>
        <p:nvGrpSpPr>
          <p:cNvPr id="103" name="Group 102"/>
          <p:cNvGrpSpPr/>
          <p:nvPr/>
        </p:nvGrpSpPr>
        <p:grpSpPr>
          <a:xfrm>
            <a:off x="2133600" y="2514600"/>
            <a:ext cx="4724400" cy="685800"/>
            <a:chOff x="0" y="0"/>
            <a:chExt cx="3553051" cy="388907"/>
          </a:xfrm>
        </p:grpSpPr>
        <p:sp>
          <p:nvSpPr>
            <p:cNvPr id="104" name="Text Box 15"/>
            <p:cNvSpPr txBox="1">
              <a:spLocks noChangeArrowheads="1"/>
            </p:cNvSpPr>
            <p:nvPr/>
          </p:nvSpPr>
          <p:spPr bwMode="auto">
            <a:xfrm>
              <a:off x="0" y="0"/>
              <a:ext cx="288464" cy="380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2400" b="0" i="1"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X</a:t>
              </a:r>
              <a:endParaRPr lang="en-CA" sz="2400" b="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105" name="Text Box 16"/>
            <p:cNvSpPr txBox="1">
              <a:spLocks noChangeArrowheads="1"/>
            </p:cNvSpPr>
            <p:nvPr/>
          </p:nvSpPr>
          <p:spPr bwMode="auto">
            <a:xfrm>
              <a:off x="1180531" y="0"/>
              <a:ext cx="390433" cy="34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2400" b="0" i="1"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A</a:t>
              </a:r>
              <a:endParaRPr lang="en-CA" sz="2400" b="0" dirty="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06" name="Line 17"/>
            <p:cNvCxnSpPr/>
            <p:nvPr/>
          </p:nvCxnSpPr>
          <p:spPr bwMode="auto">
            <a:xfrm>
              <a:off x="423081" y="348018"/>
              <a:ext cx="792493"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107" name="Text Box 18"/>
            <p:cNvSpPr txBox="1">
              <a:spLocks noChangeArrowheads="1"/>
            </p:cNvSpPr>
            <p:nvPr/>
          </p:nvSpPr>
          <p:spPr bwMode="auto">
            <a:xfrm>
              <a:off x="2286000" y="0"/>
              <a:ext cx="407102" cy="34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2400" b="0" i="1" kern="12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B</a:t>
              </a:r>
              <a:endParaRPr lang="en-CA" sz="2400" b="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08" name="Line 19"/>
            <p:cNvCxnSpPr/>
            <p:nvPr/>
          </p:nvCxnSpPr>
          <p:spPr bwMode="auto">
            <a:xfrm flipV="1">
              <a:off x="1323833" y="348018"/>
              <a:ext cx="914530" cy="861"/>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109" name="Text Box 21"/>
            <p:cNvSpPr txBox="1">
              <a:spLocks noChangeArrowheads="1"/>
            </p:cNvSpPr>
            <p:nvPr/>
          </p:nvSpPr>
          <p:spPr bwMode="auto">
            <a:xfrm>
              <a:off x="3179928" y="47767"/>
              <a:ext cx="373123" cy="34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2400" b="0" i="1" kern="12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Y</a:t>
              </a:r>
              <a:endParaRPr lang="en-CA" sz="2400" b="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10" name="Line 22"/>
            <p:cNvCxnSpPr/>
            <p:nvPr/>
          </p:nvCxnSpPr>
          <p:spPr bwMode="auto">
            <a:xfrm>
              <a:off x="2354239" y="354842"/>
              <a:ext cx="797799"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111" name="Oval 110"/>
            <p:cNvSpPr/>
            <p:nvPr/>
          </p:nvSpPr>
          <p:spPr>
            <a:xfrm>
              <a:off x="286603" y="272955"/>
              <a:ext cx="96840" cy="10978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112" name="Oval 111"/>
            <p:cNvSpPr/>
            <p:nvPr/>
          </p:nvSpPr>
          <p:spPr>
            <a:xfrm>
              <a:off x="1207827" y="272955"/>
              <a:ext cx="107839" cy="109846"/>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113" name="Oval 112"/>
            <p:cNvSpPr/>
            <p:nvPr/>
          </p:nvSpPr>
          <p:spPr>
            <a:xfrm>
              <a:off x="2231409" y="272955"/>
              <a:ext cx="114288" cy="11149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114" name="Oval 113"/>
            <p:cNvSpPr/>
            <p:nvPr/>
          </p:nvSpPr>
          <p:spPr>
            <a:xfrm>
              <a:off x="3145809" y="272955"/>
              <a:ext cx="115155" cy="103846"/>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grpSp>
      <p:grpSp>
        <p:nvGrpSpPr>
          <p:cNvPr id="115" name="Group 114"/>
          <p:cNvGrpSpPr/>
          <p:nvPr/>
        </p:nvGrpSpPr>
        <p:grpSpPr>
          <a:xfrm>
            <a:off x="2083169" y="4313332"/>
            <a:ext cx="4837419" cy="846753"/>
            <a:chOff x="0" y="0"/>
            <a:chExt cx="3553051" cy="388907"/>
          </a:xfrm>
        </p:grpSpPr>
        <p:sp>
          <p:nvSpPr>
            <p:cNvPr id="116" name="Text Box 15"/>
            <p:cNvSpPr txBox="1">
              <a:spLocks noChangeArrowheads="1"/>
            </p:cNvSpPr>
            <p:nvPr/>
          </p:nvSpPr>
          <p:spPr bwMode="auto">
            <a:xfrm>
              <a:off x="0" y="0"/>
              <a:ext cx="288464" cy="380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CA" sz="2400" b="0" i="1">
                  <a:effectLst/>
                  <a:latin typeface="Times New Roman" panose="02020603050405020304" pitchFamily="18" charset="0"/>
                  <a:ea typeface="等线" panose="02010600030101010101" pitchFamily="2" charset="-122"/>
                  <a:cs typeface="Times New Roman" panose="02020603050405020304" pitchFamily="18" charset="0"/>
                </a:rPr>
                <a:t>X</a:t>
              </a:r>
              <a:endParaRPr lang="en-CA" sz="2400" b="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117" name="Text Box 16"/>
            <p:cNvSpPr txBox="1">
              <a:spLocks noChangeArrowheads="1"/>
            </p:cNvSpPr>
            <p:nvPr/>
          </p:nvSpPr>
          <p:spPr bwMode="auto">
            <a:xfrm>
              <a:off x="1180531" y="0"/>
              <a:ext cx="390433" cy="34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2400" b="0" i="1" kern="1200"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A</a:t>
              </a:r>
              <a:endParaRPr lang="en-CA" sz="2400" b="0" dirty="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18" name="Line 17"/>
            <p:cNvCxnSpPr/>
            <p:nvPr/>
          </p:nvCxnSpPr>
          <p:spPr bwMode="auto">
            <a:xfrm>
              <a:off x="423081" y="348018"/>
              <a:ext cx="792493"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119" name="Text Box 18"/>
            <p:cNvSpPr txBox="1">
              <a:spLocks noChangeArrowheads="1"/>
            </p:cNvSpPr>
            <p:nvPr/>
          </p:nvSpPr>
          <p:spPr bwMode="auto">
            <a:xfrm>
              <a:off x="2286000" y="0"/>
              <a:ext cx="407102" cy="34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CA" sz="2400" b="0" i="1">
                  <a:effectLst/>
                  <a:latin typeface="Times New Roman" panose="02020603050405020304" pitchFamily="18" charset="0"/>
                  <a:ea typeface="等线" panose="02010600030101010101" pitchFamily="2" charset="-122"/>
                  <a:cs typeface="Times New Roman" panose="02020603050405020304" pitchFamily="18" charset="0"/>
                </a:rPr>
                <a:t>B</a:t>
              </a:r>
              <a:endParaRPr lang="en-CA" sz="2400" b="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20" name="Line 19"/>
            <p:cNvCxnSpPr/>
            <p:nvPr/>
          </p:nvCxnSpPr>
          <p:spPr bwMode="auto">
            <a:xfrm flipV="1">
              <a:off x="1323833" y="354841"/>
              <a:ext cx="914530" cy="861"/>
            </a:xfrm>
            <a:prstGeom prst="line">
              <a:avLst/>
            </a:prstGeom>
            <a:noFill/>
            <a:ln w="6350" cmpd="sng">
              <a:solidFill>
                <a:sysClr val="windowText" lastClr="000000"/>
              </a:solidFill>
              <a:round/>
              <a:headEnd type="triangle" w="med" len="med"/>
              <a:tailEnd type="none" w="med" len="med"/>
            </a:ln>
            <a:extLst>
              <a:ext uri="{909E8E84-426E-40DD-AFC4-6F175D3DCCD1}">
                <a14:hiddenFill xmlns:a14="http://schemas.microsoft.com/office/drawing/2010/main">
                  <a:noFill/>
                </a14:hiddenFill>
              </a:ext>
            </a:extLst>
          </p:spPr>
        </p:cxnSp>
        <p:sp>
          <p:nvSpPr>
            <p:cNvPr id="121" name="Text Box 21"/>
            <p:cNvSpPr txBox="1">
              <a:spLocks noChangeArrowheads="1"/>
            </p:cNvSpPr>
            <p:nvPr/>
          </p:nvSpPr>
          <p:spPr bwMode="auto">
            <a:xfrm>
              <a:off x="3179928" y="47767"/>
              <a:ext cx="373123" cy="34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CA" sz="2400" b="0" i="1">
                  <a:effectLst/>
                  <a:latin typeface="Times New Roman" panose="02020603050405020304" pitchFamily="18" charset="0"/>
                  <a:ea typeface="等线" panose="02010600030101010101" pitchFamily="2" charset="-122"/>
                  <a:cs typeface="Times New Roman" panose="02020603050405020304" pitchFamily="18" charset="0"/>
                </a:rPr>
                <a:t>Y</a:t>
              </a:r>
              <a:endParaRPr lang="en-CA" sz="2400" b="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22" name="Line 22"/>
            <p:cNvCxnSpPr/>
            <p:nvPr/>
          </p:nvCxnSpPr>
          <p:spPr bwMode="auto">
            <a:xfrm>
              <a:off x="2354239" y="361665"/>
              <a:ext cx="797799"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123" name="Oval 122"/>
            <p:cNvSpPr/>
            <p:nvPr/>
          </p:nvSpPr>
          <p:spPr>
            <a:xfrm>
              <a:off x="286603" y="272955"/>
              <a:ext cx="96840" cy="10978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124" name="Oval 123"/>
            <p:cNvSpPr/>
            <p:nvPr/>
          </p:nvSpPr>
          <p:spPr>
            <a:xfrm>
              <a:off x="1207827" y="272955"/>
              <a:ext cx="107839" cy="109846"/>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125" name="Oval 124"/>
            <p:cNvSpPr/>
            <p:nvPr/>
          </p:nvSpPr>
          <p:spPr>
            <a:xfrm>
              <a:off x="2231409" y="272955"/>
              <a:ext cx="114288" cy="11149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sp>
          <p:nvSpPr>
            <p:cNvPr id="126" name="Oval 125"/>
            <p:cNvSpPr/>
            <p:nvPr/>
          </p:nvSpPr>
          <p:spPr>
            <a:xfrm>
              <a:off x="3145809" y="272955"/>
              <a:ext cx="115155" cy="103846"/>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b="0"/>
            </a:p>
          </p:txBody>
        </p:sp>
      </p:grpSp>
      <mc:AlternateContent xmlns:mc="http://schemas.openxmlformats.org/markup-compatibility/2006" xmlns:a14="http://schemas.microsoft.com/office/drawing/2010/main">
        <mc:Choice Requires="a14">
          <p:sp>
            <p:nvSpPr>
              <p:cNvPr id="3" name="TextBox 2"/>
              <p:cNvSpPr txBox="1"/>
              <p:nvPr/>
            </p:nvSpPr>
            <p:spPr>
              <a:xfrm>
                <a:off x="685800" y="3429000"/>
                <a:ext cx="3188626" cy="369332"/>
              </a:xfrm>
              <a:prstGeom prst="rect">
                <a:avLst/>
              </a:prstGeom>
              <a:noFill/>
            </p:spPr>
            <p:txBody>
              <a:bodyPr wrap="square" rtlCol="0">
                <a:spAutoFit/>
              </a:bodyPr>
              <a:lstStyle/>
              <a:p>
                <a:r>
                  <a:rPr lang="zh-CN" altLang="en-US" dirty="0"/>
                  <a:t>路径：</a:t>
                </a:r>
                <a14:m>
                  <m:oMath xmlns:m="http://schemas.openxmlformats.org/officeDocument/2006/math">
                    <m:r>
                      <a:rPr lang="en-CA" altLang="zh-CN" b="1" i="1" smtClean="0">
                        <a:latin typeface="Cambria Math" panose="02040503050406030204" pitchFamily="18" charset="0"/>
                      </a:rPr>
                      <m:t>𝑿</m:t>
                    </m:r>
                    <m:r>
                      <a:rPr lang="en-CA" altLang="zh-CN" b="1" i="1" smtClean="0">
                        <a:latin typeface="Cambria Math" panose="02040503050406030204" pitchFamily="18" charset="0"/>
                        <a:ea typeface="Cambria Math" panose="02040503050406030204" pitchFamily="18" charset="0"/>
                      </a:rPr>
                      <m:t>→</m:t>
                    </m:r>
                    <m:r>
                      <a:rPr lang="en-CA" altLang="zh-CN" b="1" i="1" smtClean="0">
                        <a:latin typeface="Cambria Math" panose="02040503050406030204" pitchFamily="18" charset="0"/>
                        <a:ea typeface="Cambria Math" panose="02040503050406030204" pitchFamily="18" charset="0"/>
                      </a:rPr>
                      <m:t>𝑨</m:t>
                    </m:r>
                    <m:r>
                      <a:rPr lang="en-CA" altLang="zh-CN" b="1" i="1" smtClean="0">
                        <a:latin typeface="Cambria Math" panose="02040503050406030204" pitchFamily="18" charset="0"/>
                        <a:ea typeface="Cambria Math" panose="02040503050406030204" pitchFamily="18" charset="0"/>
                      </a:rPr>
                      <m:t>→</m:t>
                    </m:r>
                    <m:r>
                      <a:rPr lang="en-CA" altLang="zh-CN" b="1" i="1" smtClean="0">
                        <a:latin typeface="Cambria Math" panose="02040503050406030204" pitchFamily="18" charset="0"/>
                        <a:ea typeface="Cambria Math" panose="02040503050406030204" pitchFamily="18" charset="0"/>
                      </a:rPr>
                      <m:t>𝑩</m:t>
                    </m:r>
                    <m:r>
                      <a:rPr lang="en-CA" altLang="zh-CN" b="1" i="1" smtClean="0">
                        <a:latin typeface="Cambria Math" panose="02040503050406030204" pitchFamily="18" charset="0"/>
                        <a:ea typeface="Cambria Math" panose="02040503050406030204" pitchFamily="18" charset="0"/>
                      </a:rPr>
                      <m:t>→</m:t>
                    </m:r>
                    <m:r>
                      <a:rPr lang="en-CA" altLang="zh-CN" b="1" i="1" smtClean="0">
                        <a:latin typeface="Cambria Math" panose="02040503050406030204" pitchFamily="18" charset="0"/>
                        <a:ea typeface="Cambria Math" panose="02040503050406030204" pitchFamily="18" charset="0"/>
                      </a:rPr>
                      <m:t>𝒀</m:t>
                    </m:r>
                  </m:oMath>
                </a14:m>
                <a:endParaRPr lang="en-CA" dirty="0"/>
              </a:p>
            </p:txBody>
          </p:sp>
        </mc:Choice>
        <mc:Fallback xmlns="">
          <p:sp>
            <p:nvSpPr>
              <p:cNvPr id="3" name="TextBox 2"/>
              <p:cNvSpPr txBox="1">
                <a:spLocks noRot="1" noChangeAspect="1" noMove="1" noResize="1" noEditPoints="1" noAdjustHandles="1" noChangeArrowheads="1" noChangeShapeType="1" noTextEdit="1"/>
              </p:cNvSpPr>
              <p:nvPr/>
            </p:nvSpPr>
            <p:spPr>
              <a:xfrm>
                <a:off x="685800" y="3429000"/>
                <a:ext cx="3188626" cy="369332"/>
              </a:xfrm>
              <a:prstGeom prst="rect">
                <a:avLst/>
              </a:prstGeom>
              <a:blipFill>
                <a:blip r:embed="rId2"/>
                <a:stretch>
                  <a:fillRect l="-1721" t="-13333" b="-2166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685225" y="5750602"/>
                <a:ext cx="3188626" cy="369332"/>
              </a:xfrm>
              <a:prstGeom prst="rect">
                <a:avLst/>
              </a:prstGeom>
              <a:noFill/>
            </p:spPr>
            <p:txBody>
              <a:bodyPr wrap="square" rtlCol="0">
                <a:spAutoFit/>
              </a:bodyPr>
              <a:lstStyle/>
              <a:p>
                <a:r>
                  <a:rPr lang="zh-CN" altLang="en-US" dirty="0"/>
                  <a:t>路径：</a:t>
                </a:r>
                <a14:m>
                  <m:oMath xmlns:m="http://schemas.openxmlformats.org/officeDocument/2006/math">
                    <m:r>
                      <a:rPr lang="en-CA" altLang="zh-CN" b="1" i="1" smtClean="0">
                        <a:latin typeface="Cambria Math" panose="02040503050406030204" pitchFamily="18" charset="0"/>
                      </a:rPr>
                      <m:t>𝑿</m:t>
                    </m:r>
                    <m:r>
                      <a:rPr lang="en-CA" altLang="zh-CN" b="1" i="1" smtClean="0">
                        <a:latin typeface="Cambria Math" panose="02040503050406030204" pitchFamily="18" charset="0"/>
                        <a:ea typeface="Cambria Math" panose="02040503050406030204" pitchFamily="18" charset="0"/>
                      </a:rPr>
                      <m:t>→</m:t>
                    </m:r>
                    <m:r>
                      <a:rPr lang="en-CA" altLang="zh-CN" b="1" i="1" smtClean="0">
                        <a:latin typeface="Cambria Math" panose="02040503050406030204" pitchFamily="18" charset="0"/>
                        <a:ea typeface="Cambria Math" panose="02040503050406030204" pitchFamily="18" charset="0"/>
                      </a:rPr>
                      <m:t>𝑨</m:t>
                    </m:r>
                    <m:r>
                      <a:rPr lang="en-CA" altLang="zh-CN" b="1" i="1" smtClean="0">
                        <a:latin typeface="Cambria Math" panose="02040503050406030204" pitchFamily="18" charset="0"/>
                        <a:ea typeface="Cambria Math" panose="02040503050406030204" pitchFamily="18" charset="0"/>
                      </a:rPr>
                      <m:t>←</m:t>
                    </m:r>
                    <m:r>
                      <a:rPr lang="en-CA" altLang="zh-CN" b="1" i="1" smtClean="0">
                        <a:latin typeface="Cambria Math" panose="02040503050406030204" pitchFamily="18" charset="0"/>
                        <a:ea typeface="Cambria Math" panose="02040503050406030204" pitchFamily="18" charset="0"/>
                      </a:rPr>
                      <m:t>𝑩</m:t>
                    </m:r>
                    <m:r>
                      <a:rPr lang="en-CA" altLang="zh-CN" b="1" i="1" smtClean="0">
                        <a:latin typeface="Cambria Math" panose="02040503050406030204" pitchFamily="18" charset="0"/>
                        <a:ea typeface="Cambria Math" panose="02040503050406030204" pitchFamily="18" charset="0"/>
                      </a:rPr>
                      <m:t>→</m:t>
                    </m:r>
                    <m:r>
                      <a:rPr lang="en-CA" altLang="zh-CN" b="1" i="1" smtClean="0">
                        <a:latin typeface="Cambria Math" panose="02040503050406030204" pitchFamily="18" charset="0"/>
                        <a:ea typeface="Cambria Math" panose="02040503050406030204" pitchFamily="18" charset="0"/>
                      </a:rPr>
                      <m:t>𝒀</m:t>
                    </m:r>
                  </m:oMath>
                </a14:m>
                <a:endParaRPr lang="en-CA" dirty="0"/>
              </a:p>
            </p:txBody>
          </p:sp>
        </mc:Choice>
        <mc:Fallback xmlns="">
          <p:sp>
            <p:nvSpPr>
              <p:cNvPr id="30" name="TextBox 29"/>
              <p:cNvSpPr txBox="1">
                <a:spLocks noRot="1" noChangeAspect="1" noMove="1" noResize="1" noEditPoints="1" noAdjustHandles="1" noChangeArrowheads="1" noChangeShapeType="1" noTextEdit="1"/>
              </p:cNvSpPr>
              <p:nvPr/>
            </p:nvSpPr>
            <p:spPr>
              <a:xfrm>
                <a:off x="685225" y="5750602"/>
                <a:ext cx="3188626" cy="369332"/>
              </a:xfrm>
              <a:prstGeom prst="rect">
                <a:avLst/>
              </a:prstGeom>
              <a:blipFill>
                <a:blip r:embed="rId3"/>
                <a:stretch>
                  <a:fillRect l="-1530" t="-11475" b="-21311"/>
                </a:stretch>
              </a:blipFill>
            </p:spPr>
            <p:txBody>
              <a:bodyPr/>
              <a:lstStyle/>
              <a:p>
                <a:r>
                  <a:rPr lang="en-CA">
                    <a:noFill/>
                  </a:rPr>
                  <a:t> </a:t>
                </a:r>
              </a:p>
            </p:txBody>
          </p:sp>
        </mc:Fallback>
      </mc:AlternateContent>
    </p:spTree>
    <p:extLst>
      <p:ext uri="{BB962C8B-B14F-4D97-AF65-F5344CB8AC3E}">
        <p14:creationId xmlns:p14="http://schemas.microsoft.com/office/powerpoint/2010/main" val="1316233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路径类型</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type="body" idx="1"/>
              </p:nvPr>
            </p:nvSpPr>
            <p:spPr>
              <a:xfrm>
                <a:off x="381000" y="1295400"/>
                <a:ext cx="8153400" cy="4992461"/>
              </a:xfrm>
            </p:spPr>
            <p:txBody>
              <a:bodyPr/>
              <a:lstStyle/>
              <a:p>
                <a:pPr eaLnBrk="1" hangingPunct="1"/>
                <a:r>
                  <a:rPr lang="zh-CN" altLang="en-US" dirty="0"/>
                  <a:t>三类基本路径</a:t>
                </a:r>
                <a:r>
                  <a:rPr lang="en-CA" altLang="zh-CN" dirty="0"/>
                  <a:t>:</a:t>
                </a:r>
                <a:endParaRPr lang="en-US" altLang="zh-CN" dirty="0"/>
              </a:p>
              <a:p>
                <a:pPr eaLnBrk="1" hangingPunct="1"/>
                <a:endParaRPr lang="en-US" altLang="zh-CN" dirty="0"/>
              </a:p>
              <a:p>
                <a:pPr eaLnBrk="1" hangingPunct="1"/>
                <a:r>
                  <a:rPr lang="zh-CN" altLang="en-US" b="1" dirty="0"/>
                  <a:t>因果路径</a:t>
                </a:r>
                <a:r>
                  <a:rPr lang="zh-CN" altLang="en-US" dirty="0"/>
                  <a:t>（也称为链状路径</a:t>
                </a:r>
                <a14:m>
                  <m:oMath xmlns:m="http://schemas.openxmlformats.org/officeDocument/2006/math">
                    <m:r>
                      <a:rPr lang="en-US" i="1">
                        <a:latin typeface="Cambria Math" panose="02040503050406030204" pitchFamily="18" charset="0"/>
                      </a:rPr>
                      <m:t>𝐴</m:t>
                    </m:r>
                    <m:r>
                      <a:rPr lang="en-US" i="1">
                        <a:latin typeface="Cambria Math" panose="02040503050406030204" pitchFamily="18" charset="0"/>
                      </a:rPr>
                      <m:t>→</m:t>
                    </m:r>
                    <m:r>
                      <a:rPr lang="en-US" i="1">
                        <a:latin typeface="Cambria Math" panose="02040503050406030204" pitchFamily="18" charset="0"/>
                      </a:rPr>
                      <m:t>𝐵</m:t>
                    </m:r>
                    <m:r>
                      <a:rPr lang="en-US" i="1">
                        <a:latin typeface="Cambria Math" panose="02040503050406030204" pitchFamily="18" charset="0"/>
                      </a:rPr>
                      <m:t>→</m:t>
                    </m:r>
                    <m:r>
                      <a:rPr lang="en-US" i="1">
                        <a:latin typeface="Cambria Math" panose="02040503050406030204" pitchFamily="18" charset="0"/>
                      </a:rPr>
                      <m:t>𝐶</m:t>
                    </m:r>
                    <m:r>
                      <a:rPr lang="en-US" i="1">
                        <a:latin typeface="Cambria Math" panose="02040503050406030204" pitchFamily="18" charset="0"/>
                      </a:rPr>
                      <m:t>)</m:t>
                    </m:r>
                  </m:oMath>
                </a14:m>
                <a:endParaRPr lang="en-US" dirty="0"/>
              </a:p>
              <a:p>
                <a:pPr eaLnBrk="1" hangingPunct="1"/>
                <a:endParaRPr lang="en-US" altLang="zh-CN" dirty="0"/>
              </a:p>
              <a:p>
                <a:pPr eaLnBrk="1" hangingPunct="1"/>
                <a:r>
                  <a:rPr lang="zh-CN" altLang="en-US" b="1" dirty="0"/>
                  <a:t>混淆路径</a:t>
                </a:r>
                <a:r>
                  <a:rPr lang="en-US" altLang="zh-CN" b="1" dirty="0"/>
                  <a:t> </a:t>
                </a:r>
                <a:r>
                  <a:rPr lang="zh-CN" altLang="en-US" dirty="0"/>
                  <a:t>（也称为叉状路径</a:t>
                </a:r>
                <a14:m>
                  <m:oMath xmlns:m="http://schemas.openxmlformats.org/officeDocument/2006/math">
                    <m:r>
                      <a:rPr lang="en-US" i="1">
                        <a:latin typeface="Cambria Math" panose="02040503050406030204" pitchFamily="18" charset="0"/>
                      </a:rPr>
                      <m:t>𝐴</m:t>
                    </m:r>
                    <m:r>
                      <a:rPr lang="en-US" i="1">
                        <a:latin typeface="Cambria Math" panose="02040503050406030204" pitchFamily="18" charset="0"/>
                      </a:rPr>
                      <m:t>←</m:t>
                    </m:r>
                    <m:r>
                      <a:rPr lang="en-US" i="1">
                        <a:latin typeface="Cambria Math" panose="02040503050406030204" pitchFamily="18" charset="0"/>
                      </a:rPr>
                      <m:t>𝐵</m:t>
                    </m:r>
                    <m:r>
                      <a:rPr lang="en-US" i="1">
                        <a:latin typeface="Cambria Math" panose="02040503050406030204" pitchFamily="18" charset="0"/>
                      </a:rPr>
                      <m:t>→</m:t>
                    </m:r>
                    <m:r>
                      <a:rPr lang="en-US" i="1">
                        <a:latin typeface="Cambria Math" panose="02040503050406030204" pitchFamily="18" charset="0"/>
                      </a:rPr>
                      <m:t>𝐶</m:t>
                    </m:r>
                  </m:oMath>
                </a14:m>
                <a:r>
                  <a:rPr lang="en-US" dirty="0"/>
                  <a:t>)</a:t>
                </a:r>
              </a:p>
              <a:p>
                <a:pPr eaLnBrk="1" hangingPunct="1"/>
                <a:endParaRPr lang="en-US" altLang="zh-CN" dirty="0"/>
              </a:p>
              <a:p>
                <a:pPr eaLnBrk="1" hangingPunct="1"/>
                <a:r>
                  <a:rPr lang="zh-CN" altLang="en-US" b="1" dirty="0"/>
                  <a:t>对撞路径</a:t>
                </a:r>
                <a:r>
                  <a:rPr lang="zh-CN" altLang="en-US" dirty="0"/>
                  <a:t>（也称为反叉状路径</a:t>
                </a:r>
                <a14:m>
                  <m:oMath xmlns:m="http://schemas.openxmlformats.org/officeDocument/2006/math">
                    <m:r>
                      <a:rPr lang="en-US" i="1">
                        <a:latin typeface="Cambria Math" panose="02040503050406030204" pitchFamily="18" charset="0"/>
                      </a:rPr>
                      <m:t>𝐴</m:t>
                    </m:r>
                    <m:r>
                      <a:rPr lang="en-US" i="1">
                        <a:latin typeface="Cambria Math" panose="02040503050406030204" pitchFamily="18" charset="0"/>
                      </a:rPr>
                      <m:t>→</m:t>
                    </m:r>
                    <m:r>
                      <a:rPr lang="en-US" i="1">
                        <a:latin typeface="Cambria Math" panose="02040503050406030204" pitchFamily="18" charset="0"/>
                      </a:rPr>
                      <m:t>𝐵</m:t>
                    </m:r>
                    <m:r>
                      <a:rPr lang="en-US" i="1">
                        <a:latin typeface="Cambria Math" panose="02040503050406030204" pitchFamily="18" charset="0"/>
                      </a:rPr>
                      <m:t>←</m:t>
                    </m:r>
                    <m:r>
                      <a:rPr lang="en-US" i="1">
                        <a:latin typeface="Cambria Math" panose="02040503050406030204" pitchFamily="18" charset="0"/>
                      </a:rPr>
                      <m:t>𝐶</m:t>
                    </m:r>
                  </m:oMath>
                </a14:m>
                <a:r>
                  <a:rPr lang="zh-CN" altLang="en-US" dirty="0"/>
                  <a:t>）</a:t>
                </a:r>
                <a:endParaRPr lang="en-US" altLang="en-US" sz="2800" dirty="0"/>
              </a:p>
              <a:p>
                <a:endParaRPr lang="en-US" altLang="zh-CN" dirty="0"/>
              </a:p>
            </p:txBody>
          </p:sp>
        </mc:Choice>
        <mc:Fallback xmlns="">
          <p:sp>
            <p:nvSpPr>
              <p:cNvPr id="3" name="Content Placeholder 2"/>
              <p:cNvSpPr>
                <a:spLocks noGrp="1" noRot="1" noChangeAspect="1" noMove="1" noResize="1" noEditPoints="1" noAdjustHandles="1" noChangeArrowheads="1" noChangeShapeType="1" noTextEdit="1"/>
              </p:cNvSpPr>
              <p:nvPr>
                <p:ph type="body" idx="1"/>
              </p:nvPr>
            </p:nvSpPr>
            <p:spPr>
              <a:xfrm>
                <a:off x="381000" y="1295400"/>
                <a:ext cx="8153400" cy="4992461"/>
              </a:xfrm>
              <a:blipFill>
                <a:blip r:embed="rId3"/>
                <a:stretch>
                  <a:fillRect l="-1197" t="-1834"/>
                </a:stretch>
              </a:blipFill>
            </p:spPr>
            <p:txBody>
              <a:bodyPr/>
              <a:lstStyle/>
              <a:p>
                <a:r>
                  <a:rPr lang="en-CA">
                    <a:noFill/>
                  </a:rPr>
                  <a:t> </a:t>
                </a:r>
              </a:p>
            </p:txBody>
          </p:sp>
        </mc:Fallback>
      </mc:AlternateContent>
      <p:sp>
        <p:nvSpPr>
          <p:cNvPr id="4" name="Footer Placeholder 3"/>
          <p:cNvSpPr>
            <a:spLocks noGrp="1"/>
          </p:cNvSpPr>
          <p:nvPr>
            <p:ph type="ftr" sz="quarter" idx="11"/>
          </p:nvPr>
        </p:nvSpPr>
        <p:spPr>
          <a:xfrm>
            <a:off x="6705600" y="6271532"/>
            <a:ext cx="2133600" cy="381000"/>
          </a:xfrm>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8226549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normAutofit fontScale="90000"/>
          </a:bodyPr>
          <a:lstStyle/>
          <a:p>
            <a:pPr eaLnBrk="1" hangingPunct="1"/>
            <a:r>
              <a:rPr lang="zh-CN" altLang="en-US" b="1" dirty="0"/>
              <a:t>因果路径</a:t>
            </a:r>
            <a:endParaRPr lang="en-US" altLang="en-US" b="1" dirty="0"/>
          </a:p>
        </p:txBody>
      </p:sp>
      <p:sp>
        <p:nvSpPr>
          <p:cNvPr id="16388" name="Rectangle 3"/>
          <p:cNvSpPr>
            <a:spLocks noGrp="1" noChangeArrowheads="1"/>
          </p:cNvSpPr>
          <p:nvPr>
            <p:ph type="body" idx="1"/>
          </p:nvPr>
        </p:nvSpPr>
        <p:spPr/>
        <p:txBody>
          <a:bodyPr/>
          <a:lstStyle/>
          <a:p>
            <a:pPr eaLnBrk="1" hangingPunct="1"/>
            <a:r>
              <a:rPr lang="zh-CN" altLang="en-US" dirty="0">
                <a:latin typeface="Times New Roman" panose="02020603050405020304" pitchFamily="18" charset="0"/>
                <a:cs typeface="Times New Roman" panose="02020603050405020304" pitchFamily="18" charset="0"/>
              </a:rPr>
              <a:t>因果路径是一条连接两变量</a:t>
            </a:r>
            <a:r>
              <a:rPr lang="en-US" altLang="en-US"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X</a:t>
            </a:r>
            <a:r>
              <a:rPr lang="zh-CN" altLang="en-US" dirty="0">
                <a:latin typeface="Times New Roman" panose="02020603050405020304" pitchFamily="18" charset="0"/>
                <a:cs typeface="Times New Roman" panose="02020603050405020304" pitchFamily="18" charset="0"/>
              </a:rPr>
              <a:t>和</a:t>
            </a:r>
            <a:r>
              <a:rPr lang="en-US" altLang="en-US" dirty="0">
                <a:latin typeface="Times New Roman" panose="02020603050405020304" pitchFamily="18" charset="0"/>
                <a:cs typeface="Times New Roman" panose="02020603050405020304" pitchFamily="18" charset="0"/>
              </a:rPr>
              <a:t> Y</a:t>
            </a:r>
            <a:r>
              <a:rPr lang="zh-CN" altLang="en-US" dirty="0">
                <a:latin typeface="Times New Roman" panose="02020603050405020304" pitchFamily="18" charset="0"/>
                <a:cs typeface="Times New Roman" panose="02020603050405020304" pitchFamily="18" charset="0"/>
              </a:rPr>
              <a:t>的所有箭头指向同一方向的路径。</a:t>
            </a:r>
            <a:endParaRPr lang="en-US" altLang="zh-CN" dirty="0">
              <a:latin typeface="Times New Roman" panose="02020603050405020304" pitchFamily="18" charset="0"/>
              <a:cs typeface="Times New Roman" panose="02020603050405020304" pitchFamily="18" charset="0"/>
            </a:endParaRPr>
          </a:p>
          <a:p>
            <a:pPr eaLnBrk="1" hangingPunct="1"/>
            <a:r>
              <a:rPr lang="en-US" altLang="zh-CN" i="1" dirty="0">
                <a:latin typeface="Times New Roman" panose="02020603050405020304" pitchFamily="18" charset="0"/>
                <a:cs typeface="Times New Roman" panose="02020603050405020304" pitchFamily="18" charset="0"/>
              </a:rPr>
              <a:t>X</a:t>
            </a:r>
            <a:r>
              <a:rPr lang="en-US" altLang="en-US"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（直接或间接地）因果影响</a:t>
            </a:r>
            <a:r>
              <a:rPr lang="en-US" altLang="en-US" dirty="0">
                <a:latin typeface="Times New Roman" panose="02020603050405020304" pitchFamily="18" charset="0"/>
                <a:cs typeface="Times New Roman" panose="02020603050405020304" pitchFamily="18" charset="0"/>
              </a:rPr>
              <a:t> </a:t>
            </a:r>
            <a:r>
              <a:rPr lang="en-US" altLang="en-US" i="1" dirty="0">
                <a:latin typeface="Times New Roman" panose="02020603050405020304" pitchFamily="18" charset="0"/>
                <a:cs typeface="Times New Roman" panose="02020603050405020304" pitchFamily="18" charset="0"/>
              </a:rPr>
              <a:t>Y</a:t>
            </a:r>
          </a:p>
        </p:txBody>
      </p:sp>
      <p:grpSp>
        <p:nvGrpSpPr>
          <p:cNvPr id="28" name="Group 27"/>
          <p:cNvGrpSpPr/>
          <p:nvPr/>
        </p:nvGrpSpPr>
        <p:grpSpPr>
          <a:xfrm>
            <a:off x="4402161" y="4622633"/>
            <a:ext cx="3444239" cy="1341872"/>
            <a:chOff x="-1" y="0"/>
            <a:chExt cx="2604533" cy="1018356"/>
          </a:xfrm>
        </p:grpSpPr>
        <p:sp>
          <p:nvSpPr>
            <p:cNvPr id="29" name="Text Box 36"/>
            <p:cNvSpPr txBox="1">
              <a:spLocks noChangeArrowheads="1"/>
            </p:cNvSpPr>
            <p:nvPr/>
          </p:nvSpPr>
          <p:spPr bwMode="auto">
            <a:xfrm>
              <a:off x="-1" y="27284"/>
              <a:ext cx="568930" cy="41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kern="1200">
                  <a:solidFill>
                    <a:srgbClr val="000000"/>
                  </a:solidFill>
                  <a:effectLst/>
                  <a:latin typeface="Arial" panose="020B0604020202020204" pitchFamily="34" charset="0"/>
                  <a:ea typeface="等线" panose="02010600030101010101" pitchFamily="2" charset="-122"/>
                  <a:cs typeface="Arial" panose="020B0604020202020204" pitchFamily="34" charset="0"/>
                </a:rPr>
                <a:t>锻炼</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30" name="Text Box 37"/>
            <p:cNvSpPr txBox="1">
              <a:spLocks noChangeArrowheads="1"/>
            </p:cNvSpPr>
            <p:nvPr/>
          </p:nvSpPr>
          <p:spPr bwMode="auto">
            <a:xfrm>
              <a:off x="933110" y="0"/>
              <a:ext cx="825971" cy="41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dirty="0">
                  <a:effectLst/>
                  <a:latin typeface="Calibri" panose="020F0502020204030204" pitchFamily="34" charset="0"/>
                  <a:ea typeface="等线" panose="02010600030101010101" pitchFamily="2" charset="-122"/>
                  <a:cs typeface="Times New Roman" panose="02020603050405020304" pitchFamily="18" charset="0"/>
                </a:rPr>
                <a:t>生活</a:t>
              </a:r>
              <a:r>
                <a:rPr lang="zh-CN" altLang="en-US" sz="1200" i="1" dirty="0">
                  <a:effectLst/>
                  <a:latin typeface="Calibri" panose="020F0502020204030204" pitchFamily="34" charset="0"/>
                  <a:ea typeface="等线" panose="02010600030101010101" pitchFamily="2" charset="-122"/>
                  <a:cs typeface="Times New Roman" panose="02020603050405020304" pitchFamily="18" charset="0"/>
                </a:rPr>
                <a:t>规律</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31" name="Line 38"/>
            <p:cNvCxnSpPr/>
            <p:nvPr/>
          </p:nvCxnSpPr>
          <p:spPr bwMode="auto">
            <a:xfrm flipV="1">
              <a:off x="388961" y="436729"/>
              <a:ext cx="816009" cy="4157"/>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32" name="Text Box 39"/>
            <p:cNvSpPr txBox="1">
              <a:spLocks noChangeArrowheads="1"/>
            </p:cNvSpPr>
            <p:nvPr/>
          </p:nvSpPr>
          <p:spPr bwMode="auto">
            <a:xfrm>
              <a:off x="2231409" y="34120"/>
              <a:ext cx="373123" cy="41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a:effectLst/>
                  <a:latin typeface="Calibri" panose="020F0502020204030204" pitchFamily="34" charset="0"/>
                  <a:ea typeface="等线" panose="02010600030101010101" pitchFamily="2" charset="-122"/>
                  <a:cs typeface="Times New Roman" panose="02020603050405020304" pitchFamily="18" charset="0"/>
                </a:rPr>
                <a:t>健康</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33" name="Line 40"/>
            <p:cNvCxnSpPr/>
            <p:nvPr/>
          </p:nvCxnSpPr>
          <p:spPr bwMode="auto">
            <a:xfrm>
              <a:off x="1289713" y="436729"/>
              <a:ext cx="938018"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34" name="Freeform 33"/>
            <p:cNvSpPr>
              <a:spLocks/>
            </p:cNvSpPr>
            <p:nvPr/>
          </p:nvSpPr>
          <p:spPr bwMode="auto">
            <a:xfrm>
              <a:off x="375313" y="532263"/>
              <a:ext cx="1897448" cy="486093"/>
            </a:xfrm>
            <a:custGeom>
              <a:avLst/>
              <a:gdLst>
                <a:gd name="T0" fmla="*/ 0 w 1440"/>
                <a:gd name="T1" fmla="*/ 0 h 144"/>
                <a:gd name="T2" fmla="*/ 2147483646 w 1440"/>
                <a:gd name="T3" fmla="*/ 2147483646 h 144"/>
                <a:gd name="T4" fmla="*/ 2147483646 w 1440"/>
                <a:gd name="T5" fmla="*/ 0 h 144"/>
                <a:gd name="T6" fmla="*/ 0 60000 65536"/>
                <a:gd name="T7" fmla="*/ 0 60000 65536"/>
                <a:gd name="T8" fmla="*/ 0 60000 65536"/>
                <a:gd name="T9" fmla="*/ 0 w 1440"/>
                <a:gd name="T10" fmla="*/ 0 h 144"/>
                <a:gd name="T11" fmla="*/ 1440 w 1440"/>
                <a:gd name="T12" fmla="*/ 144 h 144"/>
              </a:gdLst>
              <a:ahLst/>
              <a:cxnLst>
                <a:cxn ang="T6">
                  <a:pos x="T0" y="T1"/>
                </a:cxn>
                <a:cxn ang="T7">
                  <a:pos x="T2" y="T3"/>
                </a:cxn>
                <a:cxn ang="T8">
                  <a:pos x="T4" y="T5"/>
                </a:cxn>
              </a:cxnLst>
              <a:rect l="T9" t="T10" r="T11" b="T12"/>
              <a:pathLst>
                <a:path w="1440" h="144">
                  <a:moveTo>
                    <a:pt x="0" y="0"/>
                  </a:moveTo>
                  <a:cubicBezTo>
                    <a:pt x="240" y="72"/>
                    <a:pt x="480" y="144"/>
                    <a:pt x="720" y="144"/>
                  </a:cubicBezTo>
                  <a:cubicBezTo>
                    <a:pt x="960" y="144"/>
                    <a:pt x="1200" y="72"/>
                    <a:pt x="1440" y="0"/>
                  </a:cubicBezTo>
                </a:path>
              </a:pathLst>
            </a:custGeom>
            <a:noFill/>
            <a:ln w="6350" cap="flat" cmpd="sng">
              <a:solidFill>
                <a:sysClr val="windowText" lastClr="000000"/>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CA"/>
            </a:p>
          </p:txBody>
        </p:sp>
        <p:sp>
          <p:nvSpPr>
            <p:cNvPr id="35" name="Oval 34"/>
            <p:cNvSpPr/>
            <p:nvPr/>
          </p:nvSpPr>
          <p:spPr>
            <a:xfrm>
              <a:off x="279779" y="348018"/>
              <a:ext cx="96513" cy="1331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6" name="Oval 35"/>
            <p:cNvSpPr/>
            <p:nvPr/>
          </p:nvSpPr>
          <p:spPr>
            <a:xfrm>
              <a:off x="2231409" y="348018"/>
              <a:ext cx="107988" cy="137574"/>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7" name="Oval 36"/>
            <p:cNvSpPr/>
            <p:nvPr/>
          </p:nvSpPr>
          <p:spPr>
            <a:xfrm>
              <a:off x="1201003" y="348018"/>
              <a:ext cx="90622" cy="137574"/>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2" name="Footer Placeholder 1"/>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grpSp>
        <p:nvGrpSpPr>
          <p:cNvPr id="38" name="Group 37"/>
          <p:cNvGrpSpPr/>
          <p:nvPr/>
        </p:nvGrpSpPr>
        <p:grpSpPr>
          <a:xfrm>
            <a:off x="997697" y="2790939"/>
            <a:ext cx="2027356" cy="1143000"/>
            <a:chOff x="0" y="0"/>
            <a:chExt cx="1587712" cy="784746"/>
          </a:xfrm>
        </p:grpSpPr>
        <p:grpSp>
          <p:nvGrpSpPr>
            <p:cNvPr id="39" name="Group 38"/>
            <p:cNvGrpSpPr/>
            <p:nvPr/>
          </p:nvGrpSpPr>
          <p:grpSpPr>
            <a:xfrm>
              <a:off x="0" y="0"/>
              <a:ext cx="1587712" cy="300040"/>
              <a:chOff x="0" y="0"/>
              <a:chExt cx="1587712" cy="300040"/>
            </a:xfrm>
          </p:grpSpPr>
          <p:sp>
            <p:nvSpPr>
              <p:cNvPr id="41" name="Text Box 32"/>
              <p:cNvSpPr txBox="1">
                <a:spLocks noChangeArrowheads="1"/>
              </p:cNvSpPr>
              <p:nvPr/>
            </p:nvSpPr>
            <p:spPr bwMode="auto">
              <a:xfrm>
                <a:off x="0" y="27295"/>
                <a:ext cx="390368" cy="261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algn="ctr" fontAlgn="base">
                  <a:spcAft>
                    <a:spcPts val="0"/>
                  </a:spcAft>
                </a:pPr>
                <a:r>
                  <a:rPr lang="en-CA" sz="1200" i="1">
                    <a:effectLst/>
                    <a:latin typeface="Times New Roman" panose="02020603050405020304" pitchFamily="18" charset="0"/>
                    <a:ea typeface="等线" panose="02010600030101010101" pitchFamily="2" charset="-122"/>
                  </a:rPr>
                  <a:t>X</a:t>
                </a:r>
                <a:endParaRPr lang="en-CA" sz="1200">
                  <a:effectLst/>
                  <a:latin typeface="Times New Roman" panose="02020603050405020304" pitchFamily="18" charset="0"/>
                  <a:ea typeface="等线" panose="02010600030101010101" pitchFamily="2" charset="-122"/>
                </a:endParaRPr>
              </a:p>
            </p:txBody>
          </p:sp>
          <p:sp>
            <p:nvSpPr>
              <p:cNvPr id="42" name="Text Box 33"/>
              <p:cNvSpPr txBox="1">
                <a:spLocks noChangeArrowheads="1"/>
              </p:cNvSpPr>
              <p:nvPr/>
            </p:nvSpPr>
            <p:spPr bwMode="auto">
              <a:xfrm>
                <a:off x="1214651" y="0"/>
                <a:ext cx="373061" cy="261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Y</a:t>
                </a:r>
                <a:endParaRPr lang="en-CA" sz="1200">
                  <a:effectLst/>
                  <a:latin typeface="Times New Roman" panose="02020603050405020304" pitchFamily="18" charset="0"/>
                  <a:ea typeface="等线" panose="02010600030101010101" pitchFamily="2" charset="-122"/>
                </a:endParaRPr>
              </a:p>
            </p:txBody>
          </p:sp>
          <p:cxnSp>
            <p:nvCxnSpPr>
              <p:cNvPr id="43" name="Line 34"/>
              <p:cNvCxnSpPr/>
              <p:nvPr/>
            </p:nvCxnSpPr>
            <p:spPr bwMode="auto">
              <a:xfrm>
                <a:off x="402609" y="259307"/>
                <a:ext cx="815704"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44" name="Oval 43"/>
              <p:cNvSpPr/>
              <p:nvPr/>
            </p:nvSpPr>
            <p:spPr>
              <a:xfrm>
                <a:off x="279779" y="197892"/>
                <a:ext cx="107557" cy="8776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5" name="Oval 44"/>
              <p:cNvSpPr/>
              <p:nvPr/>
            </p:nvSpPr>
            <p:spPr>
              <a:xfrm>
                <a:off x="1214651" y="211540"/>
                <a:ext cx="91420" cy="8850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40" name="Text Box 54"/>
            <p:cNvSpPr txBox="1"/>
            <p:nvPr/>
          </p:nvSpPr>
          <p:spPr>
            <a:xfrm>
              <a:off x="586853" y="525438"/>
              <a:ext cx="412932" cy="259308"/>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等线" panose="02010600030101010101" pitchFamily="2" charset="-122"/>
                  <a:cs typeface="Times New Roman" panose="02020603050405020304" pitchFamily="18" charset="0"/>
                </a:rPr>
                <a:t>(a)</a:t>
              </a:r>
            </a:p>
          </p:txBody>
        </p:sp>
      </p:grpSp>
      <p:grpSp>
        <p:nvGrpSpPr>
          <p:cNvPr id="46" name="Group 45"/>
          <p:cNvGrpSpPr/>
          <p:nvPr/>
        </p:nvGrpSpPr>
        <p:grpSpPr>
          <a:xfrm>
            <a:off x="4343400" y="2807784"/>
            <a:ext cx="3438526" cy="1009649"/>
            <a:chOff x="0" y="0"/>
            <a:chExt cx="3438944" cy="1009934"/>
          </a:xfrm>
        </p:grpSpPr>
        <p:grpSp>
          <p:nvGrpSpPr>
            <p:cNvPr id="47" name="Group 46"/>
            <p:cNvGrpSpPr/>
            <p:nvPr/>
          </p:nvGrpSpPr>
          <p:grpSpPr>
            <a:xfrm>
              <a:off x="0" y="0"/>
              <a:ext cx="3438944" cy="468576"/>
              <a:chOff x="0" y="0"/>
              <a:chExt cx="3438944" cy="468576"/>
            </a:xfrm>
          </p:grpSpPr>
          <p:sp>
            <p:nvSpPr>
              <p:cNvPr id="49" name="Text Box 15"/>
              <p:cNvSpPr txBox="1">
                <a:spLocks noChangeArrowheads="1"/>
              </p:cNvSpPr>
              <p:nvPr/>
            </p:nvSpPr>
            <p:spPr bwMode="auto">
              <a:xfrm>
                <a:off x="0" y="0"/>
                <a:ext cx="288464" cy="458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X</a:t>
                </a:r>
                <a:endParaRPr lang="en-CA" sz="1200">
                  <a:effectLst/>
                  <a:latin typeface="Times New Roman" panose="02020603050405020304" pitchFamily="18" charset="0"/>
                  <a:ea typeface="等线" panose="02010600030101010101" pitchFamily="2" charset="-122"/>
                </a:endParaRPr>
              </a:p>
            </p:txBody>
          </p:sp>
          <p:sp>
            <p:nvSpPr>
              <p:cNvPr id="50" name="Text Box 16"/>
              <p:cNvSpPr txBox="1">
                <a:spLocks noChangeArrowheads="1"/>
              </p:cNvSpPr>
              <p:nvPr/>
            </p:nvSpPr>
            <p:spPr bwMode="auto">
              <a:xfrm>
                <a:off x="1180531" y="0"/>
                <a:ext cx="390433" cy="41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A</a:t>
                </a:r>
                <a:endParaRPr lang="en-CA" sz="1200">
                  <a:effectLst/>
                  <a:latin typeface="Times New Roman" panose="02020603050405020304" pitchFamily="18" charset="0"/>
                  <a:ea typeface="等线" panose="02010600030101010101" pitchFamily="2" charset="-122"/>
                </a:endParaRPr>
              </a:p>
            </p:txBody>
          </p:sp>
          <p:cxnSp>
            <p:nvCxnSpPr>
              <p:cNvPr id="51" name="Line 17"/>
              <p:cNvCxnSpPr/>
              <p:nvPr/>
            </p:nvCxnSpPr>
            <p:spPr bwMode="auto">
              <a:xfrm>
                <a:off x="423081" y="423081"/>
                <a:ext cx="792493"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52" name="Text Box 18"/>
              <p:cNvSpPr txBox="1">
                <a:spLocks noChangeArrowheads="1"/>
              </p:cNvSpPr>
              <p:nvPr/>
            </p:nvSpPr>
            <p:spPr bwMode="auto">
              <a:xfrm>
                <a:off x="2149560" y="0"/>
                <a:ext cx="407102" cy="41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B</a:t>
                </a:r>
                <a:endParaRPr lang="en-CA" sz="1200">
                  <a:effectLst/>
                  <a:latin typeface="Times New Roman" panose="02020603050405020304" pitchFamily="18" charset="0"/>
                  <a:ea typeface="等线" panose="02010600030101010101" pitchFamily="2" charset="-122"/>
                </a:endParaRPr>
              </a:p>
            </p:txBody>
          </p:sp>
          <p:cxnSp>
            <p:nvCxnSpPr>
              <p:cNvPr id="53" name="Line 19"/>
              <p:cNvCxnSpPr/>
              <p:nvPr/>
            </p:nvCxnSpPr>
            <p:spPr bwMode="auto">
              <a:xfrm flipV="1">
                <a:off x="1323833" y="423081"/>
                <a:ext cx="914530" cy="1037"/>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54" name="Text Box 21"/>
              <p:cNvSpPr txBox="1">
                <a:spLocks noChangeArrowheads="1"/>
              </p:cNvSpPr>
              <p:nvPr/>
            </p:nvSpPr>
            <p:spPr bwMode="auto">
              <a:xfrm>
                <a:off x="3065821" y="19279"/>
                <a:ext cx="373123" cy="41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Y</a:t>
                </a:r>
                <a:endParaRPr lang="en-CA" sz="1200">
                  <a:effectLst/>
                  <a:latin typeface="Times New Roman" panose="02020603050405020304" pitchFamily="18" charset="0"/>
                  <a:ea typeface="等线" panose="02010600030101010101" pitchFamily="2" charset="-122"/>
                </a:endParaRPr>
              </a:p>
            </p:txBody>
          </p:sp>
          <p:cxnSp>
            <p:nvCxnSpPr>
              <p:cNvPr id="55" name="Line 22"/>
              <p:cNvCxnSpPr/>
              <p:nvPr/>
            </p:nvCxnSpPr>
            <p:spPr bwMode="auto">
              <a:xfrm>
                <a:off x="2354239" y="429905"/>
                <a:ext cx="797799"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56" name="Oval 55"/>
              <p:cNvSpPr/>
              <p:nvPr/>
            </p:nvSpPr>
            <p:spPr>
              <a:xfrm>
                <a:off x="286603" y="334371"/>
                <a:ext cx="96840" cy="13215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57" name="Oval 56"/>
              <p:cNvSpPr/>
              <p:nvPr/>
            </p:nvSpPr>
            <p:spPr>
              <a:xfrm>
                <a:off x="1207827" y="334371"/>
                <a:ext cx="107839" cy="13222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58" name="Oval 57"/>
              <p:cNvSpPr/>
              <p:nvPr/>
            </p:nvSpPr>
            <p:spPr>
              <a:xfrm>
                <a:off x="2231409" y="334371"/>
                <a:ext cx="114288" cy="13420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59" name="Oval 58"/>
              <p:cNvSpPr/>
              <p:nvPr/>
            </p:nvSpPr>
            <p:spPr>
              <a:xfrm>
                <a:off x="3145809" y="334371"/>
                <a:ext cx="115155" cy="125003"/>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48" name="Text Box 24647"/>
            <p:cNvSpPr txBox="1"/>
            <p:nvPr/>
          </p:nvSpPr>
          <p:spPr>
            <a:xfrm>
              <a:off x="1480782" y="716507"/>
              <a:ext cx="500679" cy="29342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CA" sz="1100">
                  <a:effectLst/>
                  <a:latin typeface="Calibri" panose="020F0502020204030204" pitchFamily="34" charset="0"/>
                  <a:ea typeface="等线" panose="02010600030101010101" pitchFamily="2" charset="-122"/>
                  <a:cs typeface="Times New Roman" panose="02020603050405020304" pitchFamily="18" charset="0"/>
                </a:rPr>
                <a:t>(b)</a:t>
              </a:r>
            </a:p>
          </p:txBody>
        </p:sp>
      </p:grpSp>
      <p:grpSp>
        <p:nvGrpSpPr>
          <p:cNvPr id="60" name="Group 59"/>
          <p:cNvGrpSpPr/>
          <p:nvPr/>
        </p:nvGrpSpPr>
        <p:grpSpPr>
          <a:xfrm>
            <a:off x="703894" y="4800601"/>
            <a:ext cx="2865515" cy="1451932"/>
            <a:chOff x="0" y="1"/>
            <a:chExt cx="2601754" cy="1214650"/>
          </a:xfrm>
        </p:grpSpPr>
        <p:grpSp>
          <p:nvGrpSpPr>
            <p:cNvPr id="61" name="Group 60"/>
            <p:cNvGrpSpPr/>
            <p:nvPr/>
          </p:nvGrpSpPr>
          <p:grpSpPr>
            <a:xfrm>
              <a:off x="0" y="1"/>
              <a:ext cx="2601754" cy="647065"/>
              <a:chOff x="744863" y="1081335"/>
              <a:chExt cx="2602340" cy="845889"/>
            </a:xfrm>
          </p:grpSpPr>
          <p:grpSp>
            <p:nvGrpSpPr>
              <p:cNvPr id="63" name="Group 62"/>
              <p:cNvGrpSpPr/>
              <p:nvPr/>
            </p:nvGrpSpPr>
            <p:grpSpPr>
              <a:xfrm>
                <a:off x="744863" y="1081335"/>
                <a:ext cx="2602340" cy="845889"/>
                <a:chOff x="1250684" y="1420037"/>
                <a:chExt cx="2577407" cy="1095881"/>
              </a:xfrm>
            </p:grpSpPr>
            <p:sp>
              <p:nvSpPr>
                <p:cNvPr id="67" name="Text Box 36"/>
                <p:cNvSpPr txBox="1">
                  <a:spLocks noChangeArrowheads="1"/>
                </p:cNvSpPr>
                <p:nvPr/>
              </p:nvSpPr>
              <p:spPr bwMode="auto">
                <a:xfrm>
                  <a:off x="1250684" y="1446882"/>
                  <a:ext cx="386715" cy="441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X</a:t>
                  </a:r>
                  <a:endParaRPr lang="en-CA" sz="1200">
                    <a:effectLst/>
                    <a:latin typeface="Times New Roman" panose="02020603050405020304" pitchFamily="18" charset="0"/>
                    <a:ea typeface="等线" panose="02010600030101010101" pitchFamily="2" charset="-122"/>
                  </a:endParaRPr>
                </a:p>
              </p:txBody>
            </p:sp>
            <p:sp>
              <p:nvSpPr>
                <p:cNvPr id="68" name="Text Box 37"/>
                <p:cNvSpPr txBox="1">
                  <a:spLocks noChangeArrowheads="1"/>
                </p:cNvSpPr>
                <p:nvPr/>
              </p:nvSpPr>
              <p:spPr bwMode="auto">
                <a:xfrm>
                  <a:off x="2326518" y="1420037"/>
                  <a:ext cx="386715"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A</a:t>
                  </a:r>
                  <a:endParaRPr lang="en-CA" sz="1200">
                    <a:effectLst/>
                    <a:latin typeface="Times New Roman" panose="02020603050405020304" pitchFamily="18" charset="0"/>
                    <a:ea typeface="等线" panose="02010600030101010101" pitchFamily="2" charset="-122"/>
                  </a:endParaRPr>
                </a:p>
              </p:txBody>
            </p:sp>
            <p:cxnSp>
              <p:nvCxnSpPr>
                <p:cNvPr id="69" name="Line 38"/>
                <p:cNvCxnSpPr/>
                <p:nvPr/>
              </p:nvCxnSpPr>
              <p:spPr bwMode="auto">
                <a:xfrm flipV="1">
                  <a:off x="1637399" y="1890614"/>
                  <a:ext cx="808238" cy="4475"/>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70" name="Text Box 39"/>
                <p:cNvSpPr txBox="1">
                  <a:spLocks noChangeArrowheads="1"/>
                </p:cNvSpPr>
                <p:nvPr/>
              </p:nvSpPr>
              <p:spPr bwMode="auto">
                <a:xfrm>
                  <a:off x="3458521" y="1453130"/>
                  <a:ext cx="369570"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Y</a:t>
                  </a:r>
                  <a:endParaRPr lang="en-CA" sz="1200">
                    <a:effectLst/>
                    <a:latin typeface="Times New Roman" panose="02020603050405020304" pitchFamily="18" charset="0"/>
                    <a:ea typeface="等线" panose="02010600030101010101" pitchFamily="2" charset="-122"/>
                  </a:endParaRPr>
                </a:p>
              </p:txBody>
            </p:sp>
            <p:cxnSp>
              <p:nvCxnSpPr>
                <p:cNvPr id="71" name="Line 40"/>
                <p:cNvCxnSpPr/>
                <p:nvPr/>
              </p:nvCxnSpPr>
              <p:spPr bwMode="auto">
                <a:xfrm>
                  <a:off x="2528888" y="1890613"/>
                  <a:ext cx="929085"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72" name="Freeform 71"/>
                <p:cNvSpPr>
                  <a:spLocks/>
                </p:cNvSpPr>
                <p:nvPr/>
              </p:nvSpPr>
              <p:spPr bwMode="auto">
                <a:xfrm>
                  <a:off x="1622261" y="1992706"/>
                  <a:ext cx="1879378" cy="523212"/>
                </a:xfrm>
                <a:custGeom>
                  <a:avLst/>
                  <a:gdLst>
                    <a:gd name="T0" fmla="*/ 0 w 1440"/>
                    <a:gd name="T1" fmla="*/ 0 h 144"/>
                    <a:gd name="T2" fmla="*/ 2147483646 w 1440"/>
                    <a:gd name="T3" fmla="*/ 2147483646 h 144"/>
                    <a:gd name="T4" fmla="*/ 2147483646 w 1440"/>
                    <a:gd name="T5" fmla="*/ 0 h 144"/>
                    <a:gd name="T6" fmla="*/ 0 60000 65536"/>
                    <a:gd name="T7" fmla="*/ 0 60000 65536"/>
                    <a:gd name="T8" fmla="*/ 0 60000 65536"/>
                    <a:gd name="T9" fmla="*/ 0 w 1440"/>
                    <a:gd name="T10" fmla="*/ 0 h 144"/>
                    <a:gd name="T11" fmla="*/ 1440 w 1440"/>
                    <a:gd name="T12" fmla="*/ 144 h 144"/>
                  </a:gdLst>
                  <a:ahLst/>
                  <a:cxnLst>
                    <a:cxn ang="T6">
                      <a:pos x="T0" y="T1"/>
                    </a:cxn>
                    <a:cxn ang="T7">
                      <a:pos x="T2" y="T3"/>
                    </a:cxn>
                    <a:cxn ang="T8">
                      <a:pos x="T4" y="T5"/>
                    </a:cxn>
                  </a:cxnLst>
                  <a:rect l="T9" t="T10" r="T11" b="T12"/>
                  <a:pathLst>
                    <a:path w="1440" h="144">
                      <a:moveTo>
                        <a:pt x="0" y="0"/>
                      </a:moveTo>
                      <a:cubicBezTo>
                        <a:pt x="240" y="72"/>
                        <a:pt x="480" y="144"/>
                        <a:pt x="720" y="144"/>
                      </a:cubicBezTo>
                      <a:cubicBezTo>
                        <a:pt x="960" y="144"/>
                        <a:pt x="1200" y="72"/>
                        <a:pt x="1440" y="0"/>
                      </a:cubicBezTo>
                    </a:path>
                  </a:pathLst>
                </a:custGeom>
                <a:noFill/>
                <a:ln w="6350" cap="flat" cmpd="sng">
                  <a:solidFill>
                    <a:sysClr val="windowText" lastClr="000000"/>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CA"/>
                </a:p>
              </p:txBody>
            </p:sp>
          </p:grpSp>
          <p:sp>
            <p:nvSpPr>
              <p:cNvPr id="64" name="Oval 63"/>
              <p:cNvSpPr/>
              <p:nvPr/>
            </p:nvSpPr>
            <p:spPr>
              <a:xfrm>
                <a:off x="1023582" y="1371600"/>
                <a:ext cx="96519" cy="110632"/>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65" name="Oval 64"/>
              <p:cNvSpPr/>
              <p:nvPr/>
            </p:nvSpPr>
            <p:spPr>
              <a:xfrm>
                <a:off x="2975212" y="1371600"/>
                <a:ext cx="107994" cy="11430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66" name="Oval 65"/>
              <p:cNvSpPr/>
              <p:nvPr/>
            </p:nvSpPr>
            <p:spPr>
              <a:xfrm>
                <a:off x="1944806" y="1371600"/>
                <a:ext cx="90627" cy="11430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62" name="Text Box 24655"/>
            <p:cNvSpPr txBox="1"/>
            <p:nvPr/>
          </p:nvSpPr>
          <p:spPr>
            <a:xfrm>
              <a:off x="1118139" y="873457"/>
              <a:ext cx="399150" cy="341194"/>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100">
                  <a:effectLst/>
                  <a:latin typeface="Calibri" panose="020F0502020204030204" pitchFamily="34" charset="0"/>
                  <a:ea typeface="等线" panose="02010600030101010101" pitchFamily="2" charset="-122"/>
                  <a:cs typeface="Times New Roman" panose="02020603050405020304" pitchFamily="18" charset="0"/>
                </a:rPr>
                <a:t>(c)</a:t>
              </a:r>
            </a:p>
          </p:txBody>
        </p:sp>
      </p:grpSp>
    </p:spTree>
    <p:extLst>
      <p:ext uri="{BB962C8B-B14F-4D97-AF65-F5344CB8AC3E}">
        <p14:creationId xmlns:p14="http://schemas.microsoft.com/office/powerpoint/2010/main" val="515248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pPr eaLnBrk="1" hangingPunct="1"/>
            <a:r>
              <a:rPr lang="zh-CN" altLang="en-US" b="1" dirty="0"/>
              <a:t>混淆路径</a:t>
            </a:r>
            <a:endParaRPr lang="en-US" altLang="en-US" b="1" dirty="0"/>
          </a:p>
        </p:txBody>
      </p:sp>
      <p:sp>
        <p:nvSpPr>
          <p:cNvPr id="18436" name="Rectangle 3"/>
          <p:cNvSpPr>
            <a:spLocks noGrp="1" noChangeArrowheads="1"/>
          </p:cNvSpPr>
          <p:nvPr>
            <p:ph type="body" idx="1"/>
          </p:nvPr>
        </p:nvSpPr>
        <p:spPr>
          <a:xfrm>
            <a:off x="381000" y="1066800"/>
            <a:ext cx="8458200" cy="5221061"/>
          </a:xfrm>
        </p:spPr>
        <p:txBody>
          <a:bodyPr/>
          <a:lstStyle/>
          <a:p>
            <a:pPr eaLnBrk="1" hangingPunct="1"/>
            <a:r>
              <a:rPr lang="zh-CN" altLang="en-US" dirty="0"/>
              <a:t>混淆路径是指在解释变量</a:t>
            </a:r>
            <a:r>
              <a:rPr lang="en-US" i="1" dirty="0"/>
              <a:t>X</a:t>
            </a:r>
            <a:r>
              <a:rPr lang="zh-CN" altLang="en-US" dirty="0"/>
              <a:t>与被解释变量</a:t>
            </a:r>
            <a:r>
              <a:rPr lang="en-US" i="1" dirty="0"/>
              <a:t>Y</a:t>
            </a:r>
            <a:r>
              <a:rPr lang="zh-CN" altLang="en-US" dirty="0"/>
              <a:t>的路径中存在的一个其它变量同时影响</a:t>
            </a:r>
            <a:r>
              <a:rPr lang="en-US" i="1" dirty="0"/>
              <a:t>X</a:t>
            </a:r>
            <a:r>
              <a:rPr lang="zh-CN" altLang="en-US" dirty="0"/>
              <a:t>和</a:t>
            </a:r>
            <a:r>
              <a:rPr lang="en-US" i="1" dirty="0"/>
              <a:t>Y</a:t>
            </a:r>
            <a:r>
              <a:rPr lang="zh-CN" altLang="en-US" dirty="0"/>
              <a:t>的路径。</a:t>
            </a:r>
            <a:r>
              <a:rPr lang="zh-CN" altLang="en-US" dirty="0">
                <a:latin typeface="Times New Roman" panose="02020603050405020304" pitchFamily="18" charset="0"/>
                <a:cs typeface="Times New Roman" panose="02020603050405020304" pitchFamily="18" charset="0"/>
              </a:rPr>
              <a:t>混淆路径会造成</a:t>
            </a:r>
            <a:r>
              <a:rPr lang="en-US" altLang="zh-CN" dirty="0">
                <a:latin typeface="Times New Roman" panose="02020603050405020304" pitchFamily="18" charset="0"/>
                <a:cs typeface="Times New Roman" panose="02020603050405020304" pitchFamily="18" charset="0"/>
              </a:rPr>
              <a:t>X</a:t>
            </a:r>
            <a:r>
              <a:rPr lang="zh-CN" altLang="en-US" dirty="0">
                <a:latin typeface="Times New Roman" panose="02020603050405020304" pitchFamily="18" charset="0"/>
                <a:cs typeface="Times New Roman" panose="02020603050405020304" pitchFamily="18" charset="0"/>
              </a:rPr>
              <a:t>和</a:t>
            </a:r>
            <a:r>
              <a:rPr lang="en-US" altLang="zh-CN" dirty="0">
                <a:latin typeface="Times New Roman" panose="02020603050405020304" pitchFamily="18" charset="0"/>
                <a:cs typeface="Times New Roman" panose="02020603050405020304" pitchFamily="18" charset="0"/>
              </a:rPr>
              <a:t>Y</a:t>
            </a:r>
            <a:r>
              <a:rPr lang="zh-CN" altLang="en-US">
                <a:latin typeface="Times New Roman" panose="02020603050405020304" pitchFamily="18" charset="0"/>
                <a:cs typeface="Times New Roman" panose="02020603050405020304" pitchFamily="18" charset="0"/>
              </a:rPr>
              <a:t>相关。</a:t>
            </a:r>
            <a:endParaRPr lang="en-US" altLang="en-US" dirty="0">
              <a:latin typeface="Times New Roman" panose="02020603050405020304" pitchFamily="18" charset="0"/>
              <a:cs typeface="Times New Roman" panose="02020603050405020304" pitchFamily="18" charset="0"/>
            </a:endParaRPr>
          </a:p>
          <a:p>
            <a:pPr eaLnBrk="1" hangingPunct="1"/>
            <a:endParaRPr lang="en-US" altLang="zh-CN" dirty="0">
              <a:latin typeface="+mn-ea"/>
              <a:cs typeface="Times New Roman" panose="02020603050405020304" pitchFamily="18" charset="0"/>
            </a:endParaRPr>
          </a:p>
        </p:txBody>
      </p:sp>
      <p:grpSp>
        <p:nvGrpSpPr>
          <p:cNvPr id="41" name="Group 40"/>
          <p:cNvGrpSpPr/>
          <p:nvPr/>
        </p:nvGrpSpPr>
        <p:grpSpPr>
          <a:xfrm>
            <a:off x="1066800" y="4509998"/>
            <a:ext cx="2401570" cy="1814831"/>
            <a:chOff x="0" y="0"/>
            <a:chExt cx="2401859" cy="1815153"/>
          </a:xfrm>
        </p:grpSpPr>
        <p:cxnSp>
          <p:nvCxnSpPr>
            <p:cNvPr id="42" name="Straight Arrow Connector 41"/>
            <p:cNvCxnSpPr/>
            <p:nvPr/>
          </p:nvCxnSpPr>
          <p:spPr>
            <a:xfrm flipH="1">
              <a:off x="593678" y="491320"/>
              <a:ext cx="638175" cy="9074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93678" y="1473958"/>
              <a:ext cx="1422561" cy="6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1276066" y="491320"/>
              <a:ext cx="693878" cy="9074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Flowchart: Connector 44"/>
            <p:cNvSpPr/>
            <p:nvPr/>
          </p:nvSpPr>
          <p:spPr>
            <a:xfrm>
              <a:off x="1228299" y="388961"/>
              <a:ext cx="96524" cy="10206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6" name="Flowchart: Connector 45"/>
            <p:cNvSpPr/>
            <p:nvPr/>
          </p:nvSpPr>
          <p:spPr>
            <a:xfrm>
              <a:off x="450376" y="1398896"/>
              <a:ext cx="103212" cy="11616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7" name="Flowchart: Connector 46"/>
            <p:cNvSpPr/>
            <p:nvPr/>
          </p:nvSpPr>
          <p:spPr>
            <a:xfrm>
              <a:off x="2060812" y="1398896"/>
              <a:ext cx="75063" cy="11557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8" name="Text Box 39986"/>
            <p:cNvSpPr txBox="1"/>
            <p:nvPr/>
          </p:nvSpPr>
          <p:spPr>
            <a:xfrm>
              <a:off x="1003111" y="0"/>
              <a:ext cx="491172" cy="252484"/>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等线" panose="02010600030101010101" pitchFamily="2" charset="-122"/>
                  <a:cs typeface="Times New Roman" panose="02020603050405020304" pitchFamily="18" charset="0"/>
                </a:rPr>
                <a:t>智商</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49" name="Text Box 39992"/>
            <p:cNvSpPr txBox="1"/>
            <p:nvPr/>
          </p:nvSpPr>
          <p:spPr>
            <a:xfrm>
              <a:off x="0" y="1507810"/>
              <a:ext cx="593607"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等线" panose="02010600030101010101" pitchFamily="2" charset="-122"/>
                  <a:cs typeface="Times New Roman" panose="02020603050405020304" pitchFamily="18" charset="0"/>
                </a:rPr>
                <a:t>教育程度</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50" name="Text Box 39993"/>
            <p:cNvSpPr txBox="1"/>
            <p:nvPr/>
          </p:nvSpPr>
          <p:spPr>
            <a:xfrm>
              <a:off x="1910687" y="1521726"/>
              <a:ext cx="4911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等线" panose="02010600030101010101" pitchFamily="2" charset="-122"/>
                  <a:cs typeface="Times New Roman" panose="02020603050405020304" pitchFamily="18" charset="0"/>
                </a:rPr>
                <a:t>收入</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gr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grpSp>
        <p:nvGrpSpPr>
          <p:cNvPr id="51" name="Group 50"/>
          <p:cNvGrpSpPr/>
          <p:nvPr/>
        </p:nvGrpSpPr>
        <p:grpSpPr>
          <a:xfrm>
            <a:off x="1143000" y="2241757"/>
            <a:ext cx="6755364" cy="2243834"/>
            <a:chOff x="0" y="0"/>
            <a:chExt cx="6045598" cy="1762268"/>
          </a:xfrm>
        </p:grpSpPr>
        <p:sp>
          <p:nvSpPr>
            <p:cNvPr id="52" name="Text Box 4"/>
            <p:cNvSpPr txBox="1">
              <a:spLocks noChangeArrowheads="1"/>
            </p:cNvSpPr>
            <p:nvPr/>
          </p:nvSpPr>
          <p:spPr bwMode="auto">
            <a:xfrm>
              <a:off x="4128448" y="1071349"/>
              <a:ext cx="223520" cy="528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200" i="1" kern="12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X</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53" name="Straight Arrow Connector 52"/>
            <p:cNvCxnSpPr/>
            <p:nvPr/>
          </p:nvCxnSpPr>
          <p:spPr>
            <a:xfrm>
              <a:off x="375313" y="1248770"/>
              <a:ext cx="1087114" cy="0"/>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4" name="Group 53"/>
            <p:cNvGrpSpPr/>
            <p:nvPr/>
          </p:nvGrpSpPr>
          <p:grpSpPr>
            <a:xfrm>
              <a:off x="0" y="0"/>
              <a:ext cx="6045598" cy="1762268"/>
              <a:chOff x="0" y="0"/>
              <a:chExt cx="6045598" cy="1762268"/>
            </a:xfrm>
          </p:grpSpPr>
          <p:cxnSp>
            <p:nvCxnSpPr>
              <p:cNvPr id="55" name="Line 6"/>
              <p:cNvCxnSpPr/>
              <p:nvPr/>
            </p:nvCxnSpPr>
            <p:spPr bwMode="auto">
              <a:xfrm>
                <a:off x="5097439" y="382137"/>
                <a:ext cx="561975" cy="80391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grpSp>
            <p:nvGrpSpPr>
              <p:cNvPr id="56" name="Group 55"/>
              <p:cNvGrpSpPr/>
              <p:nvPr/>
            </p:nvGrpSpPr>
            <p:grpSpPr>
              <a:xfrm>
                <a:off x="0" y="0"/>
                <a:ext cx="6045598" cy="1762268"/>
                <a:chOff x="0" y="0"/>
                <a:chExt cx="6045598" cy="1762268"/>
              </a:xfrm>
            </p:grpSpPr>
            <p:grpSp>
              <p:nvGrpSpPr>
                <p:cNvPr id="59" name="Group 58"/>
                <p:cNvGrpSpPr/>
                <p:nvPr/>
              </p:nvGrpSpPr>
              <p:grpSpPr>
                <a:xfrm>
                  <a:off x="0" y="0"/>
                  <a:ext cx="6045598" cy="1613536"/>
                  <a:chOff x="0" y="0"/>
                  <a:chExt cx="6045598" cy="1613536"/>
                </a:xfrm>
              </p:grpSpPr>
              <p:grpSp>
                <p:nvGrpSpPr>
                  <p:cNvPr id="63" name="Group 62"/>
                  <p:cNvGrpSpPr/>
                  <p:nvPr/>
                </p:nvGrpSpPr>
                <p:grpSpPr>
                  <a:xfrm>
                    <a:off x="0" y="0"/>
                    <a:ext cx="4164335" cy="1613536"/>
                    <a:chOff x="-53448" y="125832"/>
                    <a:chExt cx="5009976" cy="1614704"/>
                  </a:xfrm>
                </p:grpSpPr>
                <p:grpSp>
                  <p:nvGrpSpPr>
                    <p:cNvPr id="70" name="Group 69"/>
                    <p:cNvGrpSpPr/>
                    <p:nvPr/>
                  </p:nvGrpSpPr>
                  <p:grpSpPr>
                    <a:xfrm>
                      <a:off x="232012" y="409433"/>
                      <a:ext cx="4459465" cy="1030682"/>
                      <a:chOff x="0" y="0"/>
                      <a:chExt cx="4459465" cy="1030682"/>
                    </a:xfrm>
                  </p:grpSpPr>
                  <p:sp>
                    <p:nvSpPr>
                      <p:cNvPr id="84" name="Oval 83"/>
                      <p:cNvSpPr/>
                      <p:nvPr/>
                    </p:nvSpPr>
                    <p:spPr>
                      <a:xfrm>
                        <a:off x="692407" y="0"/>
                        <a:ext cx="109081" cy="9895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85" name="Oval 84"/>
                      <p:cNvSpPr/>
                      <p:nvPr/>
                    </p:nvSpPr>
                    <p:spPr>
                      <a:xfrm>
                        <a:off x="0" y="914400"/>
                        <a:ext cx="114289" cy="93248"/>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86" name="Oval 85"/>
                      <p:cNvSpPr/>
                      <p:nvPr/>
                    </p:nvSpPr>
                    <p:spPr>
                      <a:xfrm>
                        <a:off x="1485239" y="914400"/>
                        <a:ext cx="114467" cy="116282"/>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87" name="Oval 86"/>
                      <p:cNvSpPr/>
                      <p:nvPr/>
                    </p:nvSpPr>
                    <p:spPr>
                      <a:xfrm>
                        <a:off x="3298182" y="0"/>
                        <a:ext cx="128999" cy="109143"/>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88" name="Oval 87"/>
                      <p:cNvSpPr/>
                      <p:nvPr/>
                    </p:nvSpPr>
                    <p:spPr>
                      <a:xfrm>
                        <a:off x="2748485" y="914400"/>
                        <a:ext cx="111725" cy="11404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89" name="Oval 88"/>
                      <p:cNvSpPr/>
                      <p:nvPr/>
                    </p:nvSpPr>
                    <p:spPr>
                      <a:xfrm>
                        <a:off x="3884878" y="459843"/>
                        <a:ext cx="114700" cy="114286"/>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90" name="Oval 89"/>
                      <p:cNvSpPr/>
                      <p:nvPr/>
                    </p:nvSpPr>
                    <p:spPr>
                      <a:xfrm>
                        <a:off x="4344721" y="914400"/>
                        <a:ext cx="114744" cy="111921"/>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grpSp>
                  <p:nvGrpSpPr>
                    <p:cNvPr id="71" name="Group 70"/>
                    <p:cNvGrpSpPr/>
                    <p:nvPr/>
                  </p:nvGrpSpPr>
                  <p:grpSpPr>
                    <a:xfrm>
                      <a:off x="-53448" y="125832"/>
                      <a:ext cx="5009976" cy="1614704"/>
                      <a:chOff x="326400" y="-108429"/>
                      <a:chExt cx="7201220" cy="1417395"/>
                    </a:xfrm>
                  </p:grpSpPr>
                  <p:sp>
                    <p:nvSpPr>
                      <p:cNvPr id="72" name="Text Box 4"/>
                      <p:cNvSpPr txBox="1">
                        <a:spLocks noChangeArrowheads="1"/>
                      </p:cNvSpPr>
                      <p:nvPr/>
                    </p:nvSpPr>
                    <p:spPr bwMode="auto">
                      <a:xfrm>
                        <a:off x="326400" y="834647"/>
                        <a:ext cx="386716" cy="464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X</a:t>
                        </a:r>
                        <a:endParaRPr lang="en-CA" sz="1200">
                          <a:effectLst/>
                          <a:latin typeface="Times New Roman" panose="02020603050405020304" pitchFamily="18" charset="0"/>
                          <a:ea typeface="等线" panose="02010600030101010101" pitchFamily="2" charset="-122"/>
                        </a:endParaRPr>
                      </a:p>
                    </p:txBody>
                  </p:sp>
                  <p:sp>
                    <p:nvSpPr>
                      <p:cNvPr id="73" name="Text Box 7"/>
                      <p:cNvSpPr txBox="1">
                        <a:spLocks noChangeArrowheads="1"/>
                      </p:cNvSpPr>
                      <p:nvPr/>
                    </p:nvSpPr>
                    <p:spPr bwMode="auto">
                      <a:xfrm>
                        <a:off x="2935950" y="834647"/>
                        <a:ext cx="578210"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Y</a:t>
                        </a:r>
                        <a:endParaRPr lang="en-CA" sz="1200">
                          <a:effectLst/>
                          <a:latin typeface="Times New Roman" panose="02020603050405020304" pitchFamily="18" charset="0"/>
                          <a:ea typeface="等线" panose="02010600030101010101" pitchFamily="2" charset="-122"/>
                        </a:endParaRPr>
                      </a:p>
                    </p:txBody>
                  </p:sp>
                  <p:sp>
                    <p:nvSpPr>
                      <p:cNvPr id="74" name="Text Box 4"/>
                      <p:cNvSpPr txBox="1">
                        <a:spLocks noChangeArrowheads="1"/>
                      </p:cNvSpPr>
                      <p:nvPr/>
                    </p:nvSpPr>
                    <p:spPr bwMode="auto">
                      <a:xfrm>
                        <a:off x="1560734" y="-108429"/>
                        <a:ext cx="626925" cy="30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C</a:t>
                        </a:r>
                        <a:endParaRPr lang="en-CA" sz="1200">
                          <a:effectLst/>
                          <a:latin typeface="Times New Roman" panose="02020603050405020304" pitchFamily="18" charset="0"/>
                          <a:ea typeface="等线" panose="02010600030101010101" pitchFamily="2" charset="-122"/>
                        </a:endParaRPr>
                      </a:p>
                    </p:txBody>
                  </p:sp>
                  <p:sp>
                    <p:nvSpPr>
                      <p:cNvPr id="75" name="Text Box 4"/>
                      <p:cNvSpPr txBox="1">
                        <a:spLocks noChangeArrowheads="1"/>
                      </p:cNvSpPr>
                      <p:nvPr/>
                    </p:nvSpPr>
                    <p:spPr bwMode="auto">
                      <a:xfrm>
                        <a:off x="6320750" y="373311"/>
                        <a:ext cx="386715"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W</a:t>
                        </a:r>
                        <a:endParaRPr lang="en-CA" sz="1200">
                          <a:effectLst/>
                          <a:latin typeface="Times New Roman" panose="02020603050405020304" pitchFamily="18" charset="0"/>
                          <a:ea typeface="等线" panose="02010600030101010101" pitchFamily="2" charset="-122"/>
                        </a:endParaRPr>
                      </a:p>
                    </p:txBody>
                  </p:sp>
                  <p:cxnSp>
                    <p:nvCxnSpPr>
                      <p:cNvPr id="76" name="Line 6"/>
                      <p:cNvCxnSpPr/>
                      <p:nvPr/>
                    </p:nvCxnSpPr>
                    <p:spPr bwMode="auto">
                      <a:xfrm>
                        <a:off x="1895302" y="231560"/>
                        <a:ext cx="972067" cy="705971"/>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cxnSp>
                    <p:nvCxnSpPr>
                      <p:cNvPr id="77" name="Straight Arrow Connector 76"/>
                      <p:cNvCxnSpPr>
                        <a:cxnSpLocks noChangeShapeType="1"/>
                      </p:cNvCxnSpPr>
                      <p:nvPr/>
                    </p:nvCxnSpPr>
                    <p:spPr bwMode="auto">
                      <a:xfrm flipH="1">
                        <a:off x="896085" y="255402"/>
                        <a:ext cx="828979" cy="703606"/>
                      </a:xfrm>
                      <a:prstGeom prst="straightConnector1">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78" name="Text Box 4"/>
                      <p:cNvSpPr txBox="1">
                        <a:spLocks noChangeArrowheads="1"/>
                      </p:cNvSpPr>
                      <p:nvPr/>
                    </p:nvSpPr>
                    <p:spPr bwMode="auto">
                      <a:xfrm>
                        <a:off x="4291810" y="867006"/>
                        <a:ext cx="386715"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CA" sz="1200" i="1" kern="1200">
                            <a:solidFill>
                              <a:srgbClr val="000000"/>
                            </a:solidFill>
                            <a:effectLst/>
                            <a:latin typeface="Times New Roman" panose="02020603050405020304" pitchFamily="18" charset="0"/>
                            <a:ea typeface="等线" panose="02010600030101010101" pitchFamily="2" charset="-122"/>
                          </a:rPr>
                          <a:t>X</a:t>
                        </a:r>
                        <a:endParaRPr lang="en-CA" sz="1200">
                          <a:effectLst/>
                          <a:latin typeface="Times New Roman" panose="02020603050405020304" pitchFamily="18" charset="0"/>
                          <a:ea typeface="等线" panose="02010600030101010101" pitchFamily="2" charset="-122"/>
                        </a:endParaRPr>
                      </a:p>
                    </p:txBody>
                  </p:sp>
                  <p:sp>
                    <p:nvSpPr>
                      <p:cNvPr id="79" name="Text Box 7"/>
                      <p:cNvSpPr txBox="1">
                        <a:spLocks noChangeArrowheads="1"/>
                      </p:cNvSpPr>
                      <p:nvPr/>
                    </p:nvSpPr>
                    <p:spPr bwMode="auto">
                      <a:xfrm>
                        <a:off x="7055219" y="856920"/>
                        <a:ext cx="472401"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CA" sz="1200" i="1">
                            <a:effectLst/>
                            <a:latin typeface="Times New Roman" panose="02020603050405020304" pitchFamily="18" charset="0"/>
                            <a:ea typeface="等线" panose="02010600030101010101" pitchFamily="2" charset="-122"/>
                          </a:rPr>
                          <a:t>Y</a:t>
                        </a:r>
                        <a:endParaRPr lang="en-CA" sz="1200">
                          <a:effectLst/>
                          <a:latin typeface="Times New Roman" panose="02020603050405020304" pitchFamily="18" charset="0"/>
                          <a:ea typeface="等线" panose="02010600030101010101" pitchFamily="2" charset="-122"/>
                        </a:endParaRPr>
                      </a:p>
                    </p:txBody>
                  </p:sp>
                  <p:sp>
                    <p:nvSpPr>
                      <p:cNvPr id="80" name="Text Box 4"/>
                      <p:cNvSpPr txBox="1">
                        <a:spLocks noChangeArrowheads="1"/>
                      </p:cNvSpPr>
                      <p:nvPr/>
                    </p:nvSpPr>
                    <p:spPr bwMode="auto">
                      <a:xfrm>
                        <a:off x="5259644" y="-93049"/>
                        <a:ext cx="403224" cy="441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spcAft>
                            <a:spcPts val="0"/>
                          </a:spcAft>
                        </a:pPr>
                        <a:r>
                          <a:rPr lang="en-US" sz="1200" i="1" kern="1200">
                            <a:solidFill>
                              <a:srgbClr val="000000"/>
                            </a:solidFill>
                            <a:effectLst/>
                            <a:latin typeface="Times New Roman" panose="02020603050405020304" pitchFamily="18" charset="0"/>
                            <a:ea typeface="等线" panose="02010600030101010101" pitchFamily="2" charset="-122"/>
                          </a:rPr>
                          <a:t>C</a:t>
                        </a:r>
                        <a:endParaRPr lang="en-CA" sz="1200">
                          <a:effectLst/>
                          <a:latin typeface="Times New Roman" panose="02020603050405020304" pitchFamily="18" charset="0"/>
                          <a:ea typeface="等线" panose="02010600030101010101" pitchFamily="2" charset="-122"/>
                        </a:endParaRPr>
                      </a:p>
                    </p:txBody>
                  </p:sp>
                  <p:cxnSp>
                    <p:nvCxnSpPr>
                      <p:cNvPr id="81" name="Line 6"/>
                      <p:cNvCxnSpPr/>
                      <p:nvPr/>
                    </p:nvCxnSpPr>
                    <p:spPr bwMode="auto">
                      <a:xfrm>
                        <a:off x="5710623" y="222884"/>
                        <a:ext cx="606549" cy="314215"/>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cxnSp>
                    <p:nvCxnSpPr>
                      <p:cNvPr id="82" name="Straight Arrow Connector 81"/>
                      <p:cNvCxnSpPr>
                        <a:cxnSpLocks noChangeShapeType="1"/>
                        <a:endCxn id="88" idx="0"/>
                      </p:cNvCxnSpPr>
                      <p:nvPr/>
                    </p:nvCxnSpPr>
                    <p:spPr bwMode="auto">
                      <a:xfrm flipH="1">
                        <a:off x="4767330" y="231693"/>
                        <a:ext cx="707488" cy="711404"/>
                      </a:xfrm>
                      <a:prstGeom prst="straightConnector1">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cxnSp>
                    <p:nvCxnSpPr>
                      <p:cNvPr id="83" name="Line 6"/>
                      <p:cNvCxnSpPr/>
                      <p:nvPr/>
                    </p:nvCxnSpPr>
                    <p:spPr bwMode="auto">
                      <a:xfrm>
                        <a:off x="6474330" y="637127"/>
                        <a:ext cx="499948" cy="298874"/>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grpSp>
              </p:grpSp>
              <p:sp>
                <p:nvSpPr>
                  <p:cNvPr id="64" name="Oval 63"/>
                  <p:cNvSpPr/>
                  <p:nvPr/>
                </p:nvSpPr>
                <p:spPr>
                  <a:xfrm>
                    <a:off x="4981433" y="252484"/>
                    <a:ext cx="90170" cy="98425"/>
                  </a:xfrm>
                  <a:prstGeom prst="ellipse">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65" name="Oval 64"/>
                  <p:cNvSpPr/>
                  <p:nvPr/>
                </p:nvSpPr>
                <p:spPr>
                  <a:xfrm>
                    <a:off x="4401403" y="1166884"/>
                    <a:ext cx="94615" cy="9271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66" name="Oval 65"/>
                  <p:cNvSpPr/>
                  <p:nvPr/>
                </p:nvSpPr>
                <p:spPr>
                  <a:xfrm>
                    <a:off x="5670645" y="1166884"/>
                    <a:ext cx="94615" cy="11620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67" name="Text Box 7"/>
                  <p:cNvSpPr txBox="1">
                    <a:spLocks noChangeArrowheads="1"/>
                  </p:cNvSpPr>
                  <p:nvPr/>
                </p:nvSpPr>
                <p:spPr bwMode="auto">
                  <a:xfrm>
                    <a:off x="5711588" y="1078173"/>
                    <a:ext cx="33401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CA" sz="1200" i="1">
                        <a:effectLst/>
                        <a:latin typeface="Times New Roman" panose="02020603050405020304" pitchFamily="18" charset="0"/>
                        <a:ea typeface="等线" panose="02010600030101010101" pitchFamily="2" charset="-122"/>
                        <a:cs typeface="Times New Roman" panose="02020603050405020304" pitchFamily="18" charset="0"/>
                      </a:rPr>
                      <a:t>Y</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68" name="Text Box 4"/>
                  <p:cNvSpPr txBox="1">
                    <a:spLocks noChangeArrowheads="1"/>
                  </p:cNvSpPr>
                  <p:nvPr/>
                </p:nvSpPr>
                <p:spPr bwMode="auto">
                  <a:xfrm>
                    <a:off x="4885898" y="0"/>
                    <a:ext cx="361950" cy="342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200" i="1" kern="12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C</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69" name="Straight Arrow Connector 68"/>
                  <p:cNvCxnSpPr>
                    <a:cxnSpLocks noChangeShapeType="1"/>
                  </p:cNvCxnSpPr>
                  <p:nvPr/>
                </p:nvCxnSpPr>
                <p:spPr bwMode="auto">
                  <a:xfrm flipH="1">
                    <a:off x="4496937" y="382138"/>
                    <a:ext cx="478790" cy="800735"/>
                  </a:xfrm>
                  <a:prstGeom prst="straightConnector1">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grpSp>
            <p:sp>
              <p:nvSpPr>
                <p:cNvPr id="60" name="Text Box 24641"/>
                <p:cNvSpPr txBox="1"/>
                <p:nvPr/>
              </p:nvSpPr>
              <p:spPr>
                <a:xfrm>
                  <a:off x="661916" y="1392072"/>
                  <a:ext cx="453788" cy="3429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200">
                      <a:effectLst/>
                      <a:latin typeface="Times New Roman" panose="02020603050405020304" pitchFamily="18" charset="0"/>
                      <a:ea typeface="等线" panose="02010600030101010101" pitchFamily="2" charset="-122"/>
                      <a:cs typeface="Times New Roman" panose="02020603050405020304" pitchFamily="18" charset="0"/>
                    </a:rPr>
                    <a:t>(a)</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61" name="Text Box 24643"/>
                <p:cNvSpPr txBox="1"/>
                <p:nvPr/>
              </p:nvSpPr>
              <p:spPr>
                <a:xfrm>
                  <a:off x="2852382" y="1392072"/>
                  <a:ext cx="453788" cy="34290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200">
                      <a:effectLst/>
                      <a:latin typeface="Times New Roman" panose="02020603050405020304" pitchFamily="18" charset="0"/>
                      <a:ea typeface="等线" panose="02010600030101010101" pitchFamily="2" charset="-122"/>
                      <a:cs typeface="Times New Roman" panose="02020603050405020304" pitchFamily="18" charset="0"/>
                    </a:rPr>
                    <a:t>(b)</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62" name="Text Box 24644"/>
                <p:cNvSpPr txBox="1"/>
                <p:nvPr/>
              </p:nvSpPr>
              <p:spPr>
                <a:xfrm>
                  <a:off x="4885898" y="1419368"/>
                  <a:ext cx="453788" cy="34290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1200">
                      <a:effectLst/>
                      <a:latin typeface="Times New Roman" panose="02020603050405020304" pitchFamily="18" charset="0"/>
                      <a:ea typeface="等线" panose="02010600030101010101" pitchFamily="2" charset="-122"/>
                      <a:cs typeface="Times New Roman" panose="02020603050405020304" pitchFamily="18" charset="0"/>
                    </a:rPr>
                    <a:t>(c)</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grpSp>
          <p:cxnSp>
            <p:nvCxnSpPr>
              <p:cNvPr id="57" name="Straight Arrow Connector 56"/>
              <p:cNvCxnSpPr/>
              <p:nvPr/>
            </p:nvCxnSpPr>
            <p:spPr>
              <a:xfrm>
                <a:off x="2674961" y="1248770"/>
                <a:ext cx="1087114" cy="0"/>
              </a:xfrm>
              <a:prstGeom prst="straightConnector1">
                <a:avLst/>
              </a:prstGeom>
              <a:noFill/>
              <a:ln w="6350" cap="flat" cmpd="sng" algn="ctr">
                <a:solidFill>
                  <a:sysClr val="windowText" lastClr="000000"/>
                </a:solidFill>
                <a:prstDash val="solid"/>
                <a:miter lim="800000"/>
                <a:tailEnd type="triangle"/>
              </a:ln>
              <a:effectLst/>
            </p:spPr>
          </p:cxnSp>
          <p:cxnSp>
            <p:nvCxnSpPr>
              <p:cNvPr id="58" name="Straight Arrow Connector 57"/>
              <p:cNvCxnSpPr/>
              <p:nvPr/>
            </p:nvCxnSpPr>
            <p:spPr>
              <a:xfrm>
                <a:off x="4572000" y="1248770"/>
                <a:ext cx="1087114" cy="0"/>
              </a:xfrm>
              <a:prstGeom prst="straightConnector1">
                <a:avLst/>
              </a:prstGeom>
              <a:noFill/>
              <a:ln w="6350" cap="flat" cmpd="sng" algn="ctr">
                <a:solidFill>
                  <a:sysClr val="windowText" lastClr="000000"/>
                </a:solidFill>
                <a:prstDash val="solid"/>
                <a:miter lim="800000"/>
                <a:tailEnd type="triangle"/>
              </a:ln>
              <a:effectLst/>
            </p:spPr>
          </p:cxnSp>
        </p:grpSp>
      </p:grpSp>
      <p:sp>
        <p:nvSpPr>
          <p:cNvPr id="2" name="Rectangle 1"/>
          <p:cNvSpPr/>
          <p:nvPr/>
        </p:nvSpPr>
        <p:spPr>
          <a:xfrm>
            <a:off x="399430" y="1928490"/>
            <a:ext cx="5028571" cy="461665"/>
          </a:xfrm>
          <a:prstGeom prst="rect">
            <a:avLst/>
          </a:prstGeom>
        </p:spPr>
        <p:txBody>
          <a:bodyPr wrap="square">
            <a:spAutoFit/>
          </a:bodyPr>
          <a:lstStyle/>
          <a:p>
            <a:pPr eaLnBrk="1" hangingPunct="1"/>
            <a:endParaRPr lang="en-US" altLang="en-US" sz="24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9376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pPr eaLnBrk="1" hangingPunct="1"/>
            <a:r>
              <a:rPr lang="zh-CN" altLang="en-US" b="1" dirty="0"/>
              <a:t>撞击路径</a:t>
            </a:r>
            <a:endParaRPr lang="en-US" altLang="en-US" b="1" dirty="0"/>
          </a:p>
        </p:txBody>
      </p:sp>
      <p:sp>
        <p:nvSpPr>
          <p:cNvPr id="19460" name="Rectangle 3"/>
          <p:cNvSpPr>
            <a:spLocks noGrp="1" noChangeArrowheads="1"/>
          </p:cNvSpPr>
          <p:nvPr>
            <p:ph type="body" idx="1"/>
          </p:nvPr>
        </p:nvSpPr>
        <p:spPr/>
        <p:txBody>
          <a:bodyPr/>
          <a:lstStyle/>
          <a:p>
            <a:pPr eaLnBrk="1" hangingPunct="1"/>
            <a:r>
              <a:rPr lang="zh-CN" altLang="en-US" dirty="0"/>
              <a:t>撞击路径是一条包含至少两个箭头指向同一个变量的路径。</a:t>
            </a:r>
            <a:r>
              <a:rPr lang="en-US" altLang="en-US" dirty="0"/>
              <a:t> </a:t>
            </a:r>
          </a:p>
        </p:txBody>
      </p:sp>
      <p:grpSp>
        <p:nvGrpSpPr>
          <p:cNvPr id="32" name="Group 31"/>
          <p:cNvGrpSpPr/>
          <p:nvPr/>
        </p:nvGrpSpPr>
        <p:grpSpPr>
          <a:xfrm>
            <a:off x="4647005" y="2443792"/>
            <a:ext cx="3474587" cy="2514600"/>
            <a:chOff x="-2" y="0"/>
            <a:chExt cx="2065436" cy="1664988"/>
          </a:xfrm>
        </p:grpSpPr>
        <p:sp>
          <p:nvSpPr>
            <p:cNvPr id="33" name="Text Box 7"/>
            <p:cNvSpPr txBox="1">
              <a:spLocks noChangeArrowheads="1"/>
            </p:cNvSpPr>
            <p:nvPr/>
          </p:nvSpPr>
          <p:spPr bwMode="auto">
            <a:xfrm>
              <a:off x="-2" y="13633"/>
              <a:ext cx="780290" cy="297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100" i="1" kern="12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S</a:t>
              </a:r>
              <a:r>
                <a:rPr lang="en-US" sz="1100" kern="120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a:t>
              </a:r>
              <a:r>
                <a:rPr lang="zh-CN" sz="1100" kern="1200">
                  <a:solidFill>
                    <a:srgbClr val="000000"/>
                  </a:solidFill>
                  <a:effectLst/>
                  <a:latin typeface="Arial" panose="020B0604020202020204" pitchFamily="34" charset="0"/>
                  <a:ea typeface="等线" panose="02010600030101010101" pitchFamily="2" charset="-122"/>
                  <a:cs typeface="Arial" panose="020B0604020202020204" pitchFamily="34" charset="0"/>
                </a:rPr>
                <a:t>是否中枪</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34" name="Text Box 8"/>
            <p:cNvSpPr txBox="1">
              <a:spLocks noChangeArrowheads="1"/>
            </p:cNvSpPr>
            <p:nvPr/>
          </p:nvSpPr>
          <p:spPr bwMode="auto">
            <a:xfrm>
              <a:off x="608616" y="1349949"/>
              <a:ext cx="824683" cy="315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100" i="1" kern="120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D</a:t>
              </a:r>
              <a:r>
                <a:rPr lang="zh-CN" sz="1100" i="1" kern="1200">
                  <a:solidFill>
                    <a:srgbClr val="000000"/>
                  </a:solidFill>
                  <a:effectLst/>
                  <a:latin typeface="Arial" panose="020B0604020202020204" pitchFamily="34" charset="0"/>
                  <a:ea typeface="等线" panose="02010600030101010101" pitchFamily="2" charset="-122"/>
                  <a:cs typeface="Arial" panose="020B0604020202020204" pitchFamily="34" charset="0"/>
                </a:rPr>
                <a:t>：</a:t>
              </a:r>
              <a:r>
                <a:rPr lang="zh-CN" sz="1100" kern="1200">
                  <a:solidFill>
                    <a:srgbClr val="000000"/>
                  </a:solidFill>
                  <a:effectLst/>
                  <a:latin typeface="Arial" panose="020B0604020202020204" pitchFamily="34" charset="0"/>
                  <a:ea typeface="等线" panose="02010600030101010101" pitchFamily="2" charset="-122"/>
                  <a:cs typeface="Arial" panose="020B0604020202020204" pitchFamily="34" charset="0"/>
                </a:rPr>
                <a:t>是否死亡</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35" name="Line 9"/>
            <p:cNvCxnSpPr/>
            <p:nvPr/>
          </p:nvCxnSpPr>
          <p:spPr bwMode="auto">
            <a:xfrm>
              <a:off x="197893" y="423081"/>
              <a:ext cx="679884" cy="728786"/>
            </a:xfrm>
            <a:prstGeom prst="line">
              <a:avLst/>
            </a:prstGeom>
            <a:noFill/>
            <a:ln w="6350">
              <a:solidFill>
                <a:sysClr val="windowText" lastClr="000000"/>
              </a:solidFill>
              <a:round/>
              <a:headEnd w="lg" len="med"/>
              <a:tailEnd type="triangle" w="med" len="med"/>
            </a:ln>
            <a:extLst>
              <a:ext uri="{909E8E84-426E-40DD-AFC4-6F175D3DCCD1}">
                <a14:hiddenFill xmlns:a14="http://schemas.microsoft.com/office/drawing/2010/main">
                  <a:noFill/>
                </a14:hiddenFill>
              </a:ext>
            </a:extLst>
          </p:spPr>
        </p:cxnSp>
        <p:sp>
          <p:nvSpPr>
            <p:cNvPr id="36" name="Text Box 10"/>
            <p:cNvSpPr txBox="1">
              <a:spLocks noChangeArrowheads="1"/>
            </p:cNvSpPr>
            <p:nvPr/>
          </p:nvSpPr>
          <p:spPr bwMode="auto">
            <a:xfrm>
              <a:off x="1357451" y="0"/>
              <a:ext cx="707983" cy="24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100" i="1" kern="120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G</a:t>
              </a:r>
              <a:r>
                <a:rPr lang="en-US" sz="1100" kern="120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a:t>
              </a:r>
              <a:r>
                <a:rPr lang="zh-CN" sz="1100" kern="1200">
                  <a:solidFill>
                    <a:srgbClr val="000000"/>
                  </a:solidFill>
                  <a:effectLst/>
                  <a:latin typeface="Arial" panose="020B0604020202020204" pitchFamily="34" charset="0"/>
                  <a:ea typeface="等线" panose="02010600030101010101" pitchFamily="2" charset="-122"/>
                  <a:cs typeface="Arial" panose="020B0604020202020204" pitchFamily="34" charset="0"/>
                </a:rPr>
                <a:t>是否中风</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37" name="Line 11"/>
            <p:cNvCxnSpPr/>
            <p:nvPr/>
          </p:nvCxnSpPr>
          <p:spPr bwMode="auto">
            <a:xfrm flipH="1">
              <a:off x="989463" y="429905"/>
              <a:ext cx="679929" cy="719460"/>
            </a:xfrm>
            <a:prstGeom prst="line">
              <a:avLst/>
            </a:prstGeom>
            <a:noFill/>
            <a:ln w="6350">
              <a:solidFill>
                <a:sysClr val="windowText" lastClr="000000"/>
              </a:solidFill>
              <a:round/>
              <a:headEnd type="none" w="med" len="med"/>
              <a:tailEnd type="triangle"/>
            </a:ln>
            <a:extLst>
              <a:ext uri="{909E8E84-426E-40DD-AFC4-6F175D3DCCD1}">
                <a14:hiddenFill xmlns:a14="http://schemas.microsoft.com/office/drawing/2010/main">
                  <a:noFill/>
                </a14:hiddenFill>
              </a:ext>
            </a:extLst>
          </p:spPr>
        </p:cxnSp>
        <p:sp>
          <p:nvSpPr>
            <p:cNvPr id="38" name="Oval 37"/>
            <p:cNvSpPr/>
            <p:nvPr/>
          </p:nvSpPr>
          <p:spPr>
            <a:xfrm>
              <a:off x="102358" y="313899"/>
              <a:ext cx="99173" cy="116847"/>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9" name="Oval 38"/>
            <p:cNvSpPr/>
            <p:nvPr/>
          </p:nvSpPr>
          <p:spPr>
            <a:xfrm>
              <a:off x="1671851" y="293427"/>
              <a:ext cx="99173" cy="11644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0" name="Oval 39"/>
            <p:cNvSpPr/>
            <p:nvPr/>
          </p:nvSpPr>
          <p:spPr>
            <a:xfrm>
              <a:off x="873457" y="1146412"/>
              <a:ext cx="113453" cy="1077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grpSp>
        <p:nvGrpSpPr>
          <p:cNvPr id="44" name="Group 43"/>
          <p:cNvGrpSpPr/>
          <p:nvPr/>
        </p:nvGrpSpPr>
        <p:grpSpPr>
          <a:xfrm>
            <a:off x="1187719" y="2446879"/>
            <a:ext cx="2088881" cy="1665606"/>
            <a:chOff x="0" y="0"/>
            <a:chExt cx="1901303" cy="1666167"/>
          </a:xfrm>
        </p:grpSpPr>
        <p:sp>
          <p:nvSpPr>
            <p:cNvPr id="45" name="Text Box 7"/>
            <p:cNvSpPr txBox="1">
              <a:spLocks noChangeArrowheads="1"/>
            </p:cNvSpPr>
            <p:nvPr/>
          </p:nvSpPr>
          <p:spPr bwMode="auto">
            <a:xfrm>
              <a:off x="0" y="13647"/>
              <a:ext cx="296416" cy="297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100" i="1">
                  <a:effectLst/>
                  <a:latin typeface="Times New Roman" panose="02020603050405020304" pitchFamily="18" charset="0"/>
                  <a:ea typeface="等线" panose="02010600030101010101" pitchFamily="2" charset="-122"/>
                  <a:cs typeface="Times New Roman" panose="02020603050405020304" pitchFamily="18" charset="0"/>
                </a:rPr>
                <a:t>A</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46" name="Text Box 8"/>
            <p:cNvSpPr txBox="1">
              <a:spLocks noChangeArrowheads="1"/>
            </p:cNvSpPr>
            <p:nvPr/>
          </p:nvSpPr>
          <p:spPr bwMode="auto">
            <a:xfrm>
              <a:off x="825690" y="1351128"/>
              <a:ext cx="256747" cy="315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CA" sz="1100" i="1">
                  <a:effectLst/>
                  <a:latin typeface="Times New Roman" panose="02020603050405020304" pitchFamily="18" charset="0"/>
                  <a:ea typeface="等线" panose="02010600030101010101" pitchFamily="2" charset="-122"/>
                  <a:cs typeface="Times New Roman" panose="02020603050405020304" pitchFamily="18" charset="0"/>
                </a:rPr>
                <a:t>C</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47" name="Line 9"/>
            <p:cNvCxnSpPr/>
            <p:nvPr/>
          </p:nvCxnSpPr>
          <p:spPr bwMode="auto">
            <a:xfrm>
              <a:off x="197893" y="423080"/>
              <a:ext cx="679884" cy="728786"/>
            </a:xfrm>
            <a:prstGeom prst="line">
              <a:avLst/>
            </a:prstGeom>
            <a:noFill/>
            <a:ln w="6350">
              <a:solidFill>
                <a:sysClr val="windowText" lastClr="000000"/>
              </a:solidFill>
              <a:round/>
              <a:headEnd w="lg" len="med"/>
              <a:tailEnd type="triangle" w="med" len="med"/>
            </a:ln>
            <a:extLst>
              <a:ext uri="{909E8E84-426E-40DD-AFC4-6F175D3DCCD1}">
                <a14:hiddenFill xmlns:a14="http://schemas.microsoft.com/office/drawing/2010/main">
                  <a:noFill/>
                </a14:hiddenFill>
              </a:ext>
            </a:extLst>
          </p:spPr>
        </p:cxnSp>
        <p:sp>
          <p:nvSpPr>
            <p:cNvPr id="48" name="Text Box 10"/>
            <p:cNvSpPr txBox="1">
              <a:spLocks noChangeArrowheads="1"/>
            </p:cNvSpPr>
            <p:nvPr/>
          </p:nvSpPr>
          <p:spPr bwMode="auto">
            <a:xfrm>
              <a:off x="1644555" y="0"/>
              <a:ext cx="256748" cy="24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CA" sz="1100" i="1">
                  <a:effectLst/>
                  <a:latin typeface="Times New Roman" panose="02020603050405020304" pitchFamily="18" charset="0"/>
                  <a:ea typeface="等线" panose="02010600030101010101" pitchFamily="2" charset="-122"/>
                  <a:cs typeface="Times New Roman" panose="02020603050405020304" pitchFamily="18" charset="0"/>
                </a:rPr>
                <a:t>B</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49" name="Line 11"/>
            <p:cNvCxnSpPr/>
            <p:nvPr/>
          </p:nvCxnSpPr>
          <p:spPr bwMode="auto">
            <a:xfrm flipH="1">
              <a:off x="989463" y="429904"/>
              <a:ext cx="679929" cy="719460"/>
            </a:xfrm>
            <a:prstGeom prst="line">
              <a:avLst/>
            </a:prstGeom>
            <a:noFill/>
            <a:ln w="6350">
              <a:solidFill>
                <a:sysClr val="windowText" lastClr="000000"/>
              </a:solidFill>
              <a:round/>
              <a:headEnd type="none" w="med" len="med"/>
              <a:tailEnd type="triangle"/>
            </a:ln>
            <a:extLst>
              <a:ext uri="{909E8E84-426E-40DD-AFC4-6F175D3DCCD1}">
                <a14:hiddenFill xmlns:a14="http://schemas.microsoft.com/office/drawing/2010/main">
                  <a:noFill/>
                </a14:hiddenFill>
              </a:ext>
            </a:extLst>
          </p:spPr>
        </p:cxnSp>
        <p:sp>
          <p:nvSpPr>
            <p:cNvPr id="50" name="Oval 49"/>
            <p:cNvSpPr/>
            <p:nvPr/>
          </p:nvSpPr>
          <p:spPr>
            <a:xfrm>
              <a:off x="102358" y="313898"/>
              <a:ext cx="99173" cy="116847"/>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51" name="Oval 50"/>
            <p:cNvSpPr/>
            <p:nvPr/>
          </p:nvSpPr>
          <p:spPr>
            <a:xfrm>
              <a:off x="1671851" y="293426"/>
              <a:ext cx="99173" cy="11644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52" name="Oval 51"/>
            <p:cNvSpPr/>
            <p:nvPr/>
          </p:nvSpPr>
          <p:spPr>
            <a:xfrm>
              <a:off x="873457" y="1146412"/>
              <a:ext cx="113453" cy="1077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5" name="Rectangle 4"/>
          <p:cNvSpPr/>
          <p:nvPr/>
        </p:nvSpPr>
        <p:spPr>
          <a:xfrm>
            <a:off x="708522" y="5534935"/>
            <a:ext cx="7521078" cy="369332"/>
          </a:xfrm>
          <a:prstGeom prst="rect">
            <a:avLst/>
          </a:prstGeom>
        </p:spPr>
        <p:txBody>
          <a:bodyPr wrap="square">
            <a:spAutoFit/>
          </a:bodyPr>
          <a:lstStyle/>
          <a:p>
            <a:r>
              <a:rPr lang="zh-CN" altLang="en-US" dirty="0">
                <a:ea typeface="等线" panose="02010600030101010101" pitchFamily="2" charset="-122"/>
                <a:cs typeface="Times New Roman" panose="02020603050405020304" pitchFamily="18" charset="0"/>
              </a:rPr>
              <a:t>撞击路径并不会造成两个变量的相关性</a:t>
            </a:r>
            <a:endParaRPr lang="en-CA" dirty="0"/>
          </a:p>
        </p:txBody>
      </p:sp>
    </p:spTree>
    <p:extLst>
      <p:ext uri="{BB962C8B-B14F-4D97-AF65-F5344CB8AC3E}">
        <p14:creationId xmlns:p14="http://schemas.microsoft.com/office/powerpoint/2010/main" val="1973259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大纲</a:t>
            </a:r>
            <a:endParaRPr lang="en-CA" dirty="0"/>
          </a:p>
        </p:txBody>
      </p:sp>
      <p:sp>
        <p:nvSpPr>
          <p:cNvPr id="3" name="Text Placeholder 2"/>
          <p:cNvSpPr>
            <a:spLocks noGrp="1"/>
          </p:cNvSpPr>
          <p:nvPr>
            <p:ph type="body" idx="1"/>
          </p:nvPr>
        </p:nvSpPr>
        <p:spPr>
          <a:xfrm>
            <a:off x="152400" y="1143000"/>
            <a:ext cx="8686800" cy="5277384"/>
          </a:xfrm>
        </p:spPr>
        <p:txBody>
          <a:bodyPr/>
          <a:lstStyle/>
          <a:p>
            <a:pPr marL="342900" indent="-342900">
              <a:buFont typeface="Arial" panose="020B0604020202020204" pitchFamily="34" charset="0"/>
              <a:buChar char="•"/>
            </a:pPr>
            <a:r>
              <a:rPr lang="zh-CN" altLang="en-US" dirty="0">
                <a:latin typeface="DengXian" panose="02010600030101010101" pitchFamily="2" charset="-122"/>
                <a:ea typeface="DengXian" panose="02010600030101010101" pitchFamily="2" charset="-122"/>
                <a:cs typeface="Times New Roman" panose="02020603050405020304" pitchFamily="18" charset="0"/>
              </a:rPr>
              <a:t>辛普森悖论</a:t>
            </a:r>
            <a:endParaRPr lang="en-CA" altLang="zh-CN" dirty="0">
              <a:latin typeface="DengXian" panose="02010600030101010101" pitchFamily="2" charset="-122"/>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dirty="0">
                <a:effectLst/>
                <a:latin typeface="DengXian" panose="02010600030101010101" pitchFamily="2" charset="-122"/>
                <a:ea typeface="DengXian" panose="02010600030101010101" pitchFamily="2" charset="-122"/>
                <a:cs typeface="Times New Roman" panose="02020603050405020304" pitchFamily="18" charset="0"/>
              </a:rPr>
              <a:t>变量关系路径图</a:t>
            </a:r>
            <a:endParaRPr lang="en-CA" altLang="zh-CN"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kern="2200" cap="small" dirty="0">
                <a:effectLst/>
                <a:latin typeface="DengXian" panose="02010600030101010101" pitchFamily="2" charset="-122"/>
                <a:ea typeface="DengXian" panose="02010600030101010101" pitchFamily="2" charset="-122"/>
              </a:rPr>
              <a:t>因果关系估计偏差来源</a:t>
            </a:r>
            <a:endParaRPr lang="en-US" altLang="zh-CN" dirty="0">
              <a:latin typeface="DengXian" panose="02010600030101010101" pitchFamily="2" charset="-122"/>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altLang="en-US" dirty="0">
                <a:latin typeface="DengXian" panose="02010600030101010101" pitchFamily="2" charset="-122"/>
                <a:ea typeface="DengXian" panose="02010600030101010101" pitchFamily="2" charset="-122"/>
                <a:cs typeface="Times New Roman" panose="02020603050405020304" pitchFamily="18" charset="0"/>
              </a:rPr>
              <a:t>常用因果关系实证方法概览</a:t>
            </a:r>
            <a:endParaRPr lang="en-CA" altLang="zh-CN" dirty="0">
              <a:latin typeface="DengXian" panose="02010600030101010101" pitchFamily="2" charset="-122"/>
              <a:ea typeface="DengXian" panose="02010600030101010101" pitchFamily="2" charset="-122"/>
              <a:cs typeface="Times New Roman" panose="02020603050405020304" pitchFamily="18" charset="0"/>
            </a:endParaRPr>
          </a:p>
          <a:p>
            <a:pPr marL="1165225" lvl="2" indent="-342900">
              <a:buFont typeface="Arial" panose="020B0604020202020204" pitchFamily="34" charset="0"/>
              <a:buChar char="•"/>
            </a:pPr>
            <a:r>
              <a:rPr lang="zh-CN" altLang="en-US"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rPr>
              <a:t>随机实验</a:t>
            </a:r>
            <a:endParaRPr lang="en-US" altLang="zh-CN"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endParaRPr>
          </a:p>
          <a:p>
            <a:pPr marL="1165225" lvl="2" indent="-342900">
              <a:buFont typeface="Arial" panose="020B0604020202020204" pitchFamily="34" charset="0"/>
              <a:buChar char="•"/>
            </a:pPr>
            <a:r>
              <a:rPr lang="zh-CN" altLang="en-US"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rPr>
              <a:t>准试验 （双重差分法，断点回归）</a:t>
            </a:r>
            <a:endParaRPr lang="en-US" altLang="zh-CN"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endParaRPr>
          </a:p>
          <a:p>
            <a:pPr marL="1165225" lvl="2" indent="-342900">
              <a:buFont typeface="Arial" panose="020B0604020202020204" pitchFamily="34" charset="0"/>
              <a:buChar char="•"/>
            </a:pPr>
            <a:r>
              <a:rPr lang="zh-CN" altLang="en-US"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rPr>
              <a:t>观测数据研究 （回归方法，匹配方法，面板分析，工具变量法，</a:t>
            </a:r>
            <a:r>
              <a:rPr lang="en-CA" altLang="zh-CN"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rPr>
              <a:t>Heckman</a:t>
            </a:r>
            <a:r>
              <a:rPr lang="zh-CN" altLang="en-US"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rPr>
              <a:t>自选择模型）</a:t>
            </a:r>
            <a:endParaRPr lang="en-CA" altLang="zh-CN" sz="2200" dirty="0">
              <a:solidFill>
                <a:schemeClr val="tx1"/>
              </a:solidFill>
              <a:latin typeface="DengXian" panose="02010600030101010101" pitchFamily="2" charset="-122"/>
              <a:ea typeface="DengXian" panose="02010600030101010101" pitchFamily="2" charset="-122"/>
              <a:cs typeface="Times New Roman" panose="02020603050405020304" pitchFamily="18" charset="0"/>
            </a:endParaRPr>
          </a:p>
        </p:txBody>
      </p:sp>
      <p:sp>
        <p:nvSpPr>
          <p:cNvPr id="4" name="Footer Placeholder 3"/>
          <p:cNvSpPr>
            <a:spLocks noGrp="1"/>
          </p:cNvSpPr>
          <p:nvPr>
            <p:ph type="ftr" sz="quarter" idx="11"/>
          </p:nvPr>
        </p:nvSpPr>
        <p:spPr>
          <a:xfrm>
            <a:off x="5943600" y="6248400"/>
            <a:ext cx="2982686" cy="381000"/>
          </a:xfrm>
        </p:spPr>
        <p:txBody>
          <a:bodyPr/>
          <a:lstStyle/>
          <a:p>
            <a:pPr algn="l">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1752959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pPr eaLnBrk="1" hangingPunct="1"/>
            <a:r>
              <a:rPr lang="zh-CN" altLang="en-US" dirty="0"/>
              <a:t>开放路径和死路径</a:t>
            </a:r>
            <a:endParaRPr lang="en-US" altLang="en-US" b="1" dirty="0"/>
          </a:p>
        </p:txBody>
      </p:sp>
      <p:sp>
        <p:nvSpPr>
          <p:cNvPr id="23556" name="Rectangle 3"/>
          <p:cNvSpPr>
            <a:spLocks noGrp="1" noChangeArrowheads="1"/>
          </p:cNvSpPr>
          <p:nvPr>
            <p:ph type="body" idx="1"/>
          </p:nvPr>
        </p:nvSpPr>
        <p:spPr/>
        <p:txBody>
          <a:bodyPr/>
          <a:lstStyle/>
          <a:p>
            <a:pPr eaLnBrk="1" hangingPunct="1">
              <a:lnSpc>
                <a:spcPct val="90000"/>
              </a:lnSpc>
            </a:pPr>
            <a:r>
              <a:rPr lang="zh-CN" altLang="en-US" dirty="0"/>
              <a:t>我们将会造成变量相关的路径称为</a:t>
            </a:r>
            <a:r>
              <a:rPr lang="zh-CN" altLang="en-US" b="1" dirty="0"/>
              <a:t>开放路径</a:t>
            </a:r>
            <a:r>
              <a:rPr lang="zh-CN" altLang="en-US" dirty="0"/>
              <a:t>，不会造成变量相关的路径称为</a:t>
            </a:r>
            <a:r>
              <a:rPr lang="zh-CN" altLang="en-US" b="1" dirty="0"/>
              <a:t>死路径（或截断路径）</a:t>
            </a:r>
            <a:r>
              <a:rPr lang="zh-CN" altLang="en-US" dirty="0"/>
              <a:t>。</a:t>
            </a:r>
            <a:endParaRPr lang="en-CA" dirty="0"/>
          </a:p>
          <a:p>
            <a:pPr eaLnBrk="1" hangingPunct="1">
              <a:lnSpc>
                <a:spcPct val="90000"/>
              </a:lnSpc>
            </a:pPr>
            <a:endParaRPr lang="en-US" altLang="zh-CN" sz="2400" dirty="0">
              <a:latin typeface="Times New Roman" panose="02020603050405020304" pitchFamily="18" charset="0"/>
              <a:cs typeface="Times New Roman" panose="02020603050405020304" pitchFamily="18" charset="0"/>
            </a:endParaRPr>
          </a:p>
          <a:p>
            <a:pPr lvl="1" eaLnBrk="1" hangingPunct="1">
              <a:lnSpc>
                <a:spcPct val="90000"/>
              </a:lnSpc>
            </a:pPr>
            <a:endParaRPr lang="en-US" altLang="en-US" dirty="0"/>
          </a:p>
        </p:txBody>
      </p:sp>
      <p:graphicFrame>
        <p:nvGraphicFramePr>
          <p:cNvPr id="2" name="Diagram 1"/>
          <p:cNvGraphicFramePr/>
          <p:nvPr>
            <p:extLst>
              <p:ext uri="{D42A27DB-BD31-4B8C-83A1-F6EECF244321}">
                <p14:modId xmlns:p14="http://schemas.microsoft.com/office/powerpoint/2010/main" val="3223153175"/>
              </p:ext>
            </p:extLst>
          </p:nvPr>
        </p:nvGraphicFramePr>
        <p:xfrm>
          <a:off x="742156" y="2057400"/>
          <a:ext cx="70866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a:xfrm>
            <a:off x="6324600" y="6378348"/>
            <a:ext cx="2590800" cy="381000"/>
          </a:xfrm>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77526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0BA53-7706-4C15-9A8A-A6CA2CDAE36F}"/>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F515E4F5-DDC0-4FCB-B8B9-92D754A31ADA}"/>
              </a:ext>
            </a:extLst>
          </p:cNvPr>
          <p:cNvSpPr>
            <a:spLocks noGrp="1"/>
          </p:cNvSpPr>
          <p:nvPr>
            <p:ph type="ctrTitle"/>
          </p:nvPr>
        </p:nvSpPr>
        <p:spPr/>
        <p:txBody>
          <a:bodyPr/>
          <a:lstStyle/>
          <a:p>
            <a:r>
              <a:rPr lang="zh-CN" sz="3600" b="1" kern="2200" cap="small" dirty="0">
                <a:effectLst/>
                <a:latin typeface="DengXian" panose="02010600030101010101" pitchFamily="2" charset="-122"/>
                <a:ea typeface="DengXian" panose="02010600030101010101" pitchFamily="2" charset="-122"/>
              </a:rPr>
              <a:t>因果关系估计偏差来源</a:t>
            </a:r>
            <a:endParaRPr lang="en-CA" sz="3600" dirty="0"/>
          </a:p>
        </p:txBody>
      </p:sp>
      <p:sp>
        <p:nvSpPr>
          <p:cNvPr id="4" name="Footer Placeholder 3">
            <a:extLst>
              <a:ext uri="{FF2B5EF4-FFF2-40B4-BE49-F238E27FC236}">
                <a16:creationId xmlns:a16="http://schemas.microsoft.com/office/drawing/2014/main" id="{11264865-733E-4046-A43B-89C395029D4B}"/>
              </a:ext>
            </a:extLst>
          </p:cNvPr>
          <p:cNvSpPr>
            <a:spLocks noGrp="1"/>
          </p:cNvSpPr>
          <p:nvPr>
            <p:ph type="ftr" sz="quarter" idx="11"/>
          </p:nvPr>
        </p:nvSpPr>
        <p:spPr>
          <a:xfrm>
            <a:off x="4648200" y="6172200"/>
            <a:ext cx="3962400" cy="457200"/>
          </a:xfrm>
        </p:spPr>
        <p:txBody>
          <a:bodyPr/>
          <a:lstStyle/>
          <a:p>
            <a:pPr>
              <a:defRPr/>
            </a:pPr>
            <a:r>
              <a:rPr lang="zh-CN" altLang="en-US"/>
              <a:t>版权所有</a:t>
            </a:r>
            <a:r>
              <a:rPr lang="en-US" altLang="zh-CN"/>
              <a:t>@</a:t>
            </a:r>
            <a:r>
              <a:rPr lang="zh-CN" altLang="en-US"/>
              <a:t>邱嘉平，使用需经授权</a:t>
            </a:r>
            <a:endParaRPr lang="en-US"/>
          </a:p>
        </p:txBody>
      </p:sp>
    </p:spTree>
    <p:extLst>
      <p:ext uri="{BB962C8B-B14F-4D97-AF65-F5344CB8AC3E}">
        <p14:creationId xmlns:p14="http://schemas.microsoft.com/office/powerpoint/2010/main" val="81196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因果关系估计误差来源</a:t>
            </a:r>
            <a:endParaRPr lang="en-CA" dirty="0"/>
          </a:p>
        </p:txBody>
      </p:sp>
      <p:sp>
        <p:nvSpPr>
          <p:cNvPr id="3" name="Text Placeholder 2"/>
          <p:cNvSpPr>
            <a:spLocks noGrp="1"/>
          </p:cNvSpPr>
          <p:nvPr>
            <p:ph type="body" idx="1"/>
          </p:nvPr>
        </p:nvSpPr>
        <p:spPr/>
        <p:txBody>
          <a:bodyPr/>
          <a:lstStyle/>
          <a:p>
            <a:r>
              <a:rPr lang="zh-CN" altLang="en-US" dirty="0"/>
              <a:t>估计解释变量和被解释变量之间因果关系的本质是找到二者间所有的因果路径，同时去除二者间的非因果关系路径。</a:t>
            </a:r>
            <a:endParaRPr lang="en-CA" altLang="zh-CN" dirty="0"/>
          </a:p>
          <a:p>
            <a:r>
              <a:rPr lang="zh-CN" altLang="en-US" dirty="0"/>
              <a:t>在实际研究中如果没能正确处理变量间的路径关系，会造成各种误差，这些误差可以归纳为以下三类</a:t>
            </a:r>
            <a:endParaRPr lang="en-CA" dirty="0"/>
          </a:p>
          <a:p>
            <a:pPr marL="342900" indent="-342900">
              <a:buFont typeface="Arial" panose="020B0604020202020204" pitchFamily="34" charset="0"/>
              <a:buChar char="•"/>
            </a:pPr>
            <a:endParaRPr lang="en-US" altLang="zh-CN" b="1" dirty="0"/>
          </a:p>
          <a:p>
            <a:pPr marL="342900" indent="-342900">
              <a:buFont typeface="Arial" panose="020B0604020202020204" pitchFamily="34" charset="0"/>
              <a:buChar char="•"/>
            </a:pPr>
            <a:r>
              <a:rPr lang="zh-CN" altLang="en-US" b="1" dirty="0"/>
              <a:t>混淆误差</a:t>
            </a:r>
            <a:endParaRPr lang="en-CA" altLang="zh-CN" b="1" dirty="0"/>
          </a:p>
          <a:p>
            <a:pPr marL="342900" indent="-342900">
              <a:buFont typeface="Arial" panose="020B0604020202020204" pitchFamily="34" charset="0"/>
              <a:buChar char="•"/>
            </a:pPr>
            <a:endParaRPr lang="en-CA" b="1" dirty="0"/>
          </a:p>
          <a:p>
            <a:pPr marL="342900" indent="-342900">
              <a:buFont typeface="Arial" panose="020B0604020202020204" pitchFamily="34" charset="0"/>
              <a:buChar char="•"/>
            </a:pPr>
            <a:r>
              <a:rPr lang="zh-CN" altLang="en-US" b="1" dirty="0"/>
              <a:t>过度控制误差</a:t>
            </a:r>
            <a:endParaRPr lang="en-CA" altLang="zh-CN" b="1" dirty="0"/>
          </a:p>
          <a:p>
            <a:pPr marL="342900" indent="-342900">
              <a:buFont typeface="Arial" panose="020B0604020202020204" pitchFamily="34" charset="0"/>
              <a:buChar char="•"/>
            </a:pPr>
            <a:endParaRPr lang="en-CA" altLang="zh-CN" b="1" dirty="0"/>
          </a:p>
          <a:p>
            <a:pPr marL="342900" indent="-342900">
              <a:buFont typeface="Arial" panose="020B0604020202020204" pitchFamily="34" charset="0"/>
              <a:buChar char="•"/>
            </a:pPr>
            <a:r>
              <a:rPr lang="zh-CN" altLang="en-US" b="1" dirty="0"/>
              <a:t>内生选择性误差（对撞误差）</a:t>
            </a:r>
            <a:endParaRPr lang="en-US" altLang="zh-CN" b="1" dirty="0"/>
          </a:p>
          <a:p>
            <a:endParaRPr lang="en-CA" dirty="0"/>
          </a:p>
          <a:p>
            <a:endParaRPr lang="en-CA"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4936991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normAutofit fontScale="90000"/>
          </a:bodyPr>
          <a:lstStyle/>
          <a:p>
            <a:pPr eaLnBrk="1" hangingPunct="1"/>
            <a:r>
              <a:rPr lang="zh-CN" altLang="en-US" b="1" dirty="0"/>
              <a:t>截断混淆路径</a:t>
            </a:r>
            <a:endParaRPr lang="en-US" altLang="en-US" b="1" dirty="0"/>
          </a:p>
        </p:txBody>
      </p:sp>
      <p:sp>
        <p:nvSpPr>
          <p:cNvPr id="2" name="Text Placeholder 1"/>
          <p:cNvSpPr>
            <a:spLocks noGrp="1"/>
          </p:cNvSpPr>
          <p:nvPr>
            <p:ph type="body" idx="1"/>
          </p:nvPr>
        </p:nvSpPr>
        <p:spPr/>
        <p:txBody>
          <a:bodyPr/>
          <a:lstStyle/>
          <a:p>
            <a:endParaRPr lang="en-CA" dirty="0"/>
          </a:p>
        </p:txBody>
      </p:sp>
      <p:sp>
        <p:nvSpPr>
          <p:cNvPr id="28676" name="Text Box 4"/>
          <p:cNvSpPr txBox="1">
            <a:spLocks noChangeArrowheads="1"/>
          </p:cNvSpPr>
          <p:nvPr/>
        </p:nvSpPr>
        <p:spPr bwMode="auto">
          <a:xfrm>
            <a:off x="1003300" y="3073239"/>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a:cs typeface="Arial" panose="020B0604020202020204" pitchFamily="34" charset="0"/>
              </a:rPr>
              <a:t>A</a:t>
            </a:r>
            <a:endParaRPr lang="en-US" altLang="en-US" sz="2400" i="1">
              <a:latin typeface="Times New Roman" panose="02020603050405020304" pitchFamily="18" charset="0"/>
              <a:cs typeface="Arial" panose="020B0604020202020204" pitchFamily="34" charset="0"/>
            </a:endParaRPr>
          </a:p>
        </p:txBody>
      </p:sp>
      <p:sp>
        <p:nvSpPr>
          <p:cNvPr id="28677" name="Text Box 7"/>
          <p:cNvSpPr txBox="1">
            <a:spLocks noChangeArrowheads="1"/>
          </p:cNvSpPr>
          <p:nvPr/>
        </p:nvSpPr>
        <p:spPr bwMode="auto">
          <a:xfrm>
            <a:off x="4133144" y="3131212"/>
            <a:ext cx="3698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Z</a:t>
            </a:r>
            <a:endParaRPr lang="en-US" altLang="en-US" sz="2400" i="1" dirty="0">
              <a:latin typeface="Times New Roman" panose="02020603050405020304" pitchFamily="18" charset="0"/>
              <a:cs typeface="Arial" panose="020B0604020202020204" pitchFamily="34" charset="0"/>
            </a:endParaRPr>
          </a:p>
        </p:txBody>
      </p:sp>
      <p:sp>
        <p:nvSpPr>
          <p:cNvPr id="28678" name="Text Box 4"/>
          <p:cNvSpPr txBox="1">
            <a:spLocks noChangeArrowheads="1"/>
          </p:cNvSpPr>
          <p:nvPr/>
        </p:nvSpPr>
        <p:spPr bwMode="auto">
          <a:xfrm>
            <a:off x="2082006" y="1453190"/>
            <a:ext cx="4079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C</a:t>
            </a:r>
            <a:endParaRPr lang="en-US" altLang="en-US" sz="2400" i="1" dirty="0">
              <a:latin typeface="Times New Roman" panose="02020603050405020304" pitchFamily="18" charset="0"/>
              <a:cs typeface="Arial" panose="020B0604020202020204" pitchFamily="34" charset="0"/>
            </a:endParaRPr>
          </a:p>
        </p:txBody>
      </p:sp>
      <p:sp>
        <p:nvSpPr>
          <p:cNvPr id="28679" name="Line 6"/>
          <p:cNvSpPr>
            <a:spLocks noChangeShapeType="1"/>
          </p:cNvSpPr>
          <p:nvPr/>
        </p:nvSpPr>
        <p:spPr bwMode="auto">
          <a:xfrm>
            <a:off x="2466975" y="2069307"/>
            <a:ext cx="1106488" cy="1173956"/>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CA"/>
          </a:p>
        </p:txBody>
      </p:sp>
      <p:cxnSp>
        <p:nvCxnSpPr>
          <p:cNvPr id="28680" name="Straight Arrow Connector 146"/>
          <p:cNvCxnSpPr>
            <a:cxnSpLocks noChangeShapeType="1"/>
          </p:cNvCxnSpPr>
          <p:nvPr/>
        </p:nvCxnSpPr>
        <p:spPr bwMode="auto">
          <a:xfrm flipH="1">
            <a:off x="1576957" y="2068600"/>
            <a:ext cx="558913" cy="1080180"/>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28681" name="Rectangle 51"/>
          <p:cNvSpPr>
            <a:spLocks noChangeArrowheads="1"/>
          </p:cNvSpPr>
          <p:nvPr/>
        </p:nvSpPr>
        <p:spPr bwMode="auto">
          <a:xfrm>
            <a:off x="2139950" y="1600201"/>
            <a:ext cx="3810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endParaRPr lang="en-US" altLang="en-US"/>
          </a:p>
        </p:txBody>
      </p:sp>
      <p:sp>
        <p:nvSpPr>
          <p:cNvPr id="28687" name="Rectangle 51"/>
          <p:cNvSpPr>
            <a:spLocks noChangeArrowheads="1"/>
          </p:cNvSpPr>
          <p:nvPr/>
        </p:nvSpPr>
        <p:spPr bwMode="auto">
          <a:xfrm>
            <a:off x="7346838" y="2386808"/>
            <a:ext cx="3810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endParaRPr lang="en-US" altLang="en-US"/>
          </a:p>
        </p:txBody>
      </p:sp>
      <p:sp>
        <p:nvSpPr>
          <p:cNvPr id="28690" name="Line 20"/>
          <p:cNvSpPr>
            <a:spLocks noChangeShapeType="1"/>
          </p:cNvSpPr>
          <p:nvPr/>
        </p:nvSpPr>
        <p:spPr bwMode="auto">
          <a:xfrm flipH="1">
            <a:off x="1608480" y="2613822"/>
            <a:ext cx="332920" cy="14286"/>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691" name="Line 20"/>
          <p:cNvSpPr>
            <a:spLocks noChangeShapeType="1"/>
          </p:cNvSpPr>
          <p:nvPr/>
        </p:nvSpPr>
        <p:spPr bwMode="auto">
          <a:xfrm flipH="1" flipV="1">
            <a:off x="1630819" y="2459038"/>
            <a:ext cx="436788" cy="17349"/>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692" name="Line 20"/>
          <p:cNvSpPr>
            <a:spLocks noChangeShapeType="1"/>
          </p:cNvSpPr>
          <p:nvPr/>
        </p:nvSpPr>
        <p:spPr bwMode="auto">
          <a:xfrm flipH="1">
            <a:off x="2916239" y="2469130"/>
            <a:ext cx="73025" cy="265113"/>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693" name="Line 20"/>
          <p:cNvSpPr>
            <a:spLocks noChangeShapeType="1"/>
          </p:cNvSpPr>
          <p:nvPr/>
        </p:nvSpPr>
        <p:spPr bwMode="auto">
          <a:xfrm flipH="1">
            <a:off x="2768602" y="2339182"/>
            <a:ext cx="74612" cy="265112"/>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694" name="Line 20"/>
          <p:cNvSpPr>
            <a:spLocks noChangeShapeType="1"/>
          </p:cNvSpPr>
          <p:nvPr/>
        </p:nvSpPr>
        <p:spPr bwMode="auto">
          <a:xfrm>
            <a:off x="6172200" y="2501786"/>
            <a:ext cx="152399" cy="219189"/>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cxnSp>
        <p:nvCxnSpPr>
          <p:cNvPr id="28712" name="Straight Arrow Connector 7"/>
          <p:cNvCxnSpPr>
            <a:cxnSpLocks noChangeShapeType="1"/>
          </p:cNvCxnSpPr>
          <p:nvPr/>
        </p:nvCxnSpPr>
        <p:spPr bwMode="auto">
          <a:xfrm>
            <a:off x="1622425" y="3287713"/>
            <a:ext cx="2025650" cy="26987"/>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8713" name="Straight Arrow Connector 183"/>
          <p:cNvCxnSpPr>
            <a:cxnSpLocks noChangeShapeType="1"/>
          </p:cNvCxnSpPr>
          <p:nvPr/>
        </p:nvCxnSpPr>
        <p:spPr bwMode="auto">
          <a:xfrm>
            <a:off x="5975350" y="3362325"/>
            <a:ext cx="2025650" cy="25400"/>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grpSp>
        <p:nvGrpSpPr>
          <p:cNvPr id="4" name="Group 3"/>
          <p:cNvGrpSpPr/>
          <p:nvPr/>
        </p:nvGrpSpPr>
        <p:grpSpPr>
          <a:xfrm>
            <a:off x="5299074" y="1348414"/>
            <a:ext cx="3157538" cy="2441942"/>
            <a:chOff x="5224462" y="1265237"/>
            <a:chExt cx="3157538" cy="2441942"/>
          </a:xfrm>
        </p:grpSpPr>
        <p:sp>
          <p:nvSpPr>
            <p:cNvPr id="28682" name="Text Box 4"/>
            <p:cNvSpPr txBox="1">
              <a:spLocks noChangeArrowheads="1"/>
            </p:cNvSpPr>
            <p:nvPr/>
          </p:nvSpPr>
          <p:spPr bwMode="auto">
            <a:xfrm>
              <a:off x="5224462" y="3249979"/>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A</a:t>
              </a:r>
              <a:endParaRPr lang="en-US" altLang="en-US" sz="2400" i="1" dirty="0">
                <a:latin typeface="Times New Roman" panose="02020603050405020304" pitchFamily="18" charset="0"/>
                <a:cs typeface="Arial" panose="020B0604020202020204" pitchFamily="34" charset="0"/>
              </a:endParaRPr>
            </a:p>
          </p:txBody>
        </p:sp>
        <p:sp>
          <p:nvSpPr>
            <p:cNvPr id="28683" name="Text Box 7"/>
            <p:cNvSpPr txBox="1">
              <a:spLocks noChangeArrowheads="1"/>
            </p:cNvSpPr>
            <p:nvPr/>
          </p:nvSpPr>
          <p:spPr bwMode="auto">
            <a:xfrm>
              <a:off x="8012113" y="3097213"/>
              <a:ext cx="3698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a:cs typeface="Arial" panose="020B0604020202020204" pitchFamily="34" charset="0"/>
                </a:rPr>
                <a:t>Z</a:t>
              </a:r>
              <a:endParaRPr lang="en-US" altLang="en-US" sz="2400" i="1">
                <a:latin typeface="Times New Roman" panose="02020603050405020304" pitchFamily="18" charset="0"/>
                <a:cs typeface="Arial" panose="020B0604020202020204" pitchFamily="34" charset="0"/>
              </a:endParaRPr>
            </a:p>
          </p:txBody>
        </p:sp>
        <p:sp>
          <p:nvSpPr>
            <p:cNvPr id="28684" name="Text Box 4"/>
            <p:cNvSpPr txBox="1">
              <a:spLocks noChangeArrowheads="1"/>
            </p:cNvSpPr>
            <p:nvPr/>
          </p:nvSpPr>
          <p:spPr bwMode="auto">
            <a:xfrm>
              <a:off x="6616020" y="1265237"/>
              <a:ext cx="4079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C</a:t>
              </a:r>
              <a:endParaRPr lang="en-US" altLang="en-US" sz="2400" i="1" dirty="0">
                <a:latin typeface="Times New Roman" panose="02020603050405020304" pitchFamily="18" charset="0"/>
                <a:cs typeface="Arial" panose="020B0604020202020204" pitchFamily="34" charset="0"/>
              </a:endParaRPr>
            </a:p>
          </p:txBody>
        </p:sp>
        <p:sp>
          <p:nvSpPr>
            <p:cNvPr id="28685" name="Line 6"/>
            <p:cNvSpPr>
              <a:spLocks noChangeShapeType="1"/>
            </p:cNvSpPr>
            <p:nvPr/>
          </p:nvSpPr>
          <p:spPr bwMode="auto">
            <a:xfrm>
              <a:off x="6912996" y="1841500"/>
              <a:ext cx="498475" cy="593724"/>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CA"/>
            </a:p>
          </p:txBody>
        </p:sp>
        <p:cxnSp>
          <p:nvCxnSpPr>
            <p:cNvPr id="28686" name="Straight Arrow Connector 158"/>
            <p:cNvCxnSpPr>
              <a:cxnSpLocks noChangeShapeType="1"/>
            </p:cNvCxnSpPr>
            <p:nvPr/>
          </p:nvCxnSpPr>
          <p:spPr bwMode="auto">
            <a:xfrm flipH="1">
              <a:off x="5791540" y="1801416"/>
              <a:ext cx="913494" cy="1315243"/>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28688" name="Text Box 7"/>
            <p:cNvSpPr txBox="1">
              <a:spLocks noChangeArrowheads="1"/>
            </p:cNvSpPr>
            <p:nvPr/>
          </p:nvSpPr>
          <p:spPr bwMode="auto">
            <a:xfrm>
              <a:off x="7238661" y="2324102"/>
              <a:ext cx="3889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a:cs typeface="Arial" panose="020B0604020202020204" pitchFamily="34" charset="0"/>
                </a:rPr>
                <a:t>X</a:t>
              </a:r>
              <a:endParaRPr lang="en-US" altLang="en-US" sz="2400" i="1">
                <a:latin typeface="Times New Roman" panose="02020603050405020304" pitchFamily="18" charset="0"/>
                <a:cs typeface="Arial" panose="020B0604020202020204" pitchFamily="34" charset="0"/>
              </a:endParaRPr>
            </a:p>
          </p:txBody>
        </p:sp>
        <p:sp>
          <p:nvSpPr>
            <p:cNvPr id="28689" name="Line 6"/>
            <p:cNvSpPr>
              <a:spLocks noChangeShapeType="1"/>
            </p:cNvSpPr>
            <p:nvPr/>
          </p:nvSpPr>
          <p:spPr bwMode="auto">
            <a:xfrm>
              <a:off x="7535863" y="2628108"/>
              <a:ext cx="447675" cy="659605"/>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CA"/>
            </a:p>
          </p:txBody>
        </p:sp>
        <p:sp>
          <p:nvSpPr>
            <p:cNvPr id="28695" name="Line 20"/>
            <p:cNvSpPr>
              <a:spLocks noChangeShapeType="1"/>
            </p:cNvSpPr>
            <p:nvPr/>
          </p:nvSpPr>
          <p:spPr bwMode="auto">
            <a:xfrm>
              <a:off x="6232866" y="2255837"/>
              <a:ext cx="130516" cy="220550"/>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696" name="Line 20"/>
            <p:cNvSpPr>
              <a:spLocks noChangeShapeType="1"/>
            </p:cNvSpPr>
            <p:nvPr/>
          </p:nvSpPr>
          <p:spPr bwMode="auto">
            <a:xfrm flipH="1">
              <a:off x="7619206" y="2720976"/>
              <a:ext cx="74613" cy="265113"/>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697" name="Line 20"/>
            <p:cNvSpPr>
              <a:spLocks noChangeShapeType="1"/>
            </p:cNvSpPr>
            <p:nvPr/>
          </p:nvSpPr>
          <p:spPr bwMode="auto">
            <a:xfrm flipH="1">
              <a:off x="7685088" y="2806700"/>
              <a:ext cx="74612" cy="265113"/>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28714" name="Text Box 18"/>
            <p:cNvSpPr txBox="1">
              <a:spLocks noChangeArrowheads="1"/>
            </p:cNvSpPr>
            <p:nvPr/>
          </p:nvSpPr>
          <p:spPr bwMode="auto">
            <a:xfrm>
              <a:off x="6613525" y="30718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r>
                <a:rPr lang="en-US" altLang="en-US"/>
                <a:t>?</a:t>
              </a:r>
            </a:p>
          </p:txBody>
        </p:sp>
      </p:grpSp>
      <p:sp>
        <p:nvSpPr>
          <p:cNvPr id="28715" name="Text Box 18"/>
          <p:cNvSpPr txBox="1">
            <a:spLocks noChangeArrowheads="1"/>
          </p:cNvSpPr>
          <p:nvPr/>
        </p:nvSpPr>
        <p:spPr bwMode="auto">
          <a:xfrm>
            <a:off x="2209800" y="30019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r>
              <a:rPr lang="en-US" altLang="en-US"/>
              <a:t>?</a:t>
            </a:r>
          </a:p>
        </p:txBody>
      </p:sp>
      <p:sp>
        <p:nvSpPr>
          <p:cNvPr id="50" name="Text Box 4"/>
          <p:cNvSpPr txBox="1">
            <a:spLocks noChangeArrowheads="1"/>
          </p:cNvSpPr>
          <p:nvPr/>
        </p:nvSpPr>
        <p:spPr bwMode="auto">
          <a:xfrm>
            <a:off x="1966232" y="5935660"/>
            <a:ext cx="5356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A</a:t>
            </a:r>
            <a:endParaRPr lang="en-US" altLang="en-US" sz="2400" i="1" dirty="0">
              <a:latin typeface="Times New Roman" panose="02020603050405020304" pitchFamily="18" charset="0"/>
              <a:cs typeface="Arial" panose="020B0604020202020204" pitchFamily="34" charset="0"/>
            </a:endParaRPr>
          </a:p>
        </p:txBody>
      </p:sp>
      <p:sp>
        <p:nvSpPr>
          <p:cNvPr id="51" name="Text Box 7"/>
          <p:cNvSpPr txBox="1">
            <a:spLocks noChangeArrowheads="1"/>
          </p:cNvSpPr>
          <p:nvPr/>
        </p:nvSpPr>
        <p:spPr bwMode="auto">
          <a:xfrm>
            <a:off x="4923176" y="5883168"/>
            <a:ext cx="3698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Z</a:t>
            </a:r>
            <a:endParaRPr lang="en-US" altLang="en-US" sz="2400" i="1" dirty="0">
              <a:latin typeface="Times New Roman" panose="02020603050405020304" pitchFamily="18" charset="0"/>
              <a:cs typeface="Arial" panose="020B0604020202020204" pitchFamily="34" charset="0"/>
            </a:endParaRPr>
          </a:p>
        </p:txBody>
      </p:sp>
      <p:sp>
        <p:nvSpPr>
          <p:cNvPr id="52" name="Text Box 4"/>
          <p:cNvSpPr txBox="1">
            <a:spLocks noChangeArrowheads="1"/>
          </p:cNvSpPr>
          <p:nvPr/>
        </p:nvSpPr>
        <p:spPr bwMode="auto">
          <a:xfrm>
            <a:off x="3373133" y="3973495"/>
            <a:ext cx="4079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C</a:t>
            </a:r>
            <a:endParaRPr lang="en-US" altLang="en-US" sz="2400" i="1" dirty="0">
              <a:latin typeface="Times New Roman" panose="02020603050405020304" pitchFamily="18" charset="0"/>
              <a:cs typeface="Arial" panose="020B0604020202020204" pitchFamily="34" charset="0"/>
            </a:endParaRPr>
          </a:p>
        </p:txBody>
      </p:sp>
      <p:sp>
        <p:nvSpPr>
          <p:cNvPr id="53" name="Line 6"/>
          <p:cNvSpPr>
            <a:spLocks noChangeShapeType="1"/>
          </p:cNvSpPr>
          <p:nvPr/>
        </p:nvSpPr>
        <p:spPr bwMode="auto">
          <a:xfrm flipH="1">
            <a:off x="2942886" y="4536174"/>
            <a:ext cx="549614" cy="554145"/>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CA"/>
          </a:p>
        </p:txBody>
      </p:sp>
      <p:cxnSp>
        <p:nvCxnSpPr>
          <p:cNvPr id="54" name="Straight Arrow Connector 158"/>
          <p:cNvCxnSpPr>
            <a:cxnSpLocks noChangeShapeType="1"/>
          </p:cNvCxnSpPr>
          <p:nvPr/>
        </p:nvCxnSpPr>
        <p:spPr bwMode="auto">
          <a:xfrm>
            <a:off x="3743271" y="4582999"/>
            <a:ext cx="999725" cy="1335093"/>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55" name="Text Box 7"/>
          <p:cNvSpPr txBox="1">
            <a:spLocks noChangeArrowheads="1"/>
          </p:cNvSpPr>
          <p:nvPr/>
        </p:nvSpPr>
        <p:spPr bwMode="auto">
          <a:xfrm>
            <a:off x="2680722" y="5035551"/>
            <a:ext cx="3889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2400" i="1" dirty="0">
                <a:cs typeface="Arial" panose="020B0604020202020204" pitchFamily="34" charset="0"/>
              </a:rPr>
              <a:t>X</a:t>
            </a:r>
            <a:endParaRPr lang="en-US" altLang="en-US" sz="2400" i="1" dirty="0">
              <a:latin typeface="Times New Roman" panose="02020603050405020304" pitchFamily="18" charset="0"/>
              <a:cs typeface="Arial" panose="020B0604020202020204" pitchFamily="34" charset="0"/>
            </a:endParaRPr>
          </a:p>
        </p:txBody>
      </p:sp>
      <p:sp>
        <p:nvSpPr>
          <p:cNvPr id="56" name="Line 6"/>
          <p:cNvSpPr>
            <a:spLocks noChangeShapeType="1"/>
          </p:cNvSpPr>
          <p:nvPr/>
        </p:nvSpPr>
        <p:spPr bwMode="auto">
          <a:xfrm flipH="1">
            <a:off x="2286000" y="5440364"/>
            <a:ext cx="395570" cy="531703"/>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CA"/>
          </a:p>
        </p:txBody>
      </p:sp>
      <p:sp>
        <p:nvSpPr>
          <p:cNvPr id="57" name="Line 20"/>
          <p:cNvSpPr>
            <a:spLocks noChangeShapeType="1"/>
          </p:cNvSpPr>
          <p:nvPr/>
        </p:nvSpPr>
        <p:spPr bwMode="auto">
          <a:xfrm flipH="1">
            <a:off x="3987602" y="4959013"/>
            <a:ext cx="330486" cy="258307"/>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58" name="Line 20"/>
          <p:cNvSpPr>
            <a:spLocks noChangeShapeType="1"/>
          </p:cNvSpPr>
          <p:nvPr/>
        </p:nvSpPr>
        <p:spPr bwMode="auto">
          <a:xfrm>
            <a:off x="2522961" y="5410132"/>
            <a:ext cx="99024" cy="331856"/>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59" name="Line 20"/>
          <p:cNvSpPr>
            <a:spLocks noChangeShapeType="1"/>
          </p:cNvSpPr>
          <p:nvPr/>
        </p:nvSpPr>
        <p:spPr bwMode="auto">
          <a:xfrm>
            <a:off x="2415805" y="5539325"/>
            <a:ext cx="114867" cy="297375"/>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60" name="Text Box 18"/>
          <p:cNvSpPr txBox="1">
            <a:spLocks noChangeArrowheads="1"/>
          </p:cNvSpPr>
          <p:nvPr/>
        </p:nvSpPr>
        <p:spPr bwMode="auto">
          <a:xfrm>
            <a:off x="3360738" y="5681026"/>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Times New Roman" panose="02020603050405020304" pitchFamily="18" charset="0"/>
              </a:defRPr>
            </a:lvl1pPr>
            <a:lvl2pPr marL="742950" indent="-285750">
              <a:defRPr>
                <a:solidFill>
                  <a:schemeClr val="tx1"/>
                </a:solidFill>
                <a:latin typeface="Arial" panose="020B0604020202020204" pitchFamily="34" charset="0"/>
                <a:cs typeface="Times New Roman" panose="02020603050405020304" pitchFamily="18" charset="0"/>
              </a:defRPr>
            </a:lvl2pPr>
            <a:lvl3pPr marL="1143000" indent="-228600">
              <a:defRPr>
                <a:solidFill>
                  <a:schemeClr val="tx1"/>
                </a:solidFill>
                <a:latin typeface="Arial" panose="020B0604020202020204" pitchFamily="34" charset="0"/>
                <a:cs typeface="Times New Roman" panose="02020603050405020304" pitchFamily="18" charset="0"/>
              </a:defRPr>
            </a:lvl3pPr>
            <a:lvl4pPr marL="1600200" indent="-228600">
              <a:defRPr>
                <a:solidFill>
                  <a:schemeClr val="tx1"/>
                </a:solidFill>
                <a:latin typeface="Arial" panose="020B0604020202020204" pitchFamily="34" charset="0"/>
                <a:cs typeface="Times New Roman" panose="02020603050405020304" pitchFamily="18" charset="0"/>
              </a:defRPr>
            </a:lvl4pPr>
            <a:lvl5pPr marL="2057400" indent="-22860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r>
              <a:rPr lang="en-US" altLang="en-US" dirty="0"/>
              <a:t>?</a:t>
            </a:r>
          </a:p>
        </p:txBody>
      </p:sp>
      <p:cxnSp>
        <p:nvCxnSpPr>
          <p:cNvPr id="61" name="Straight Arrow Connector 183"/>
          <p:cNvCxnSpPr>
            <a:cxnSpLocks noChangeShapeType="1"/>
          </p:cNvCxnSpPr>
          <p:nvPr/>
        </p:nvCxnSpPr>
        <p:spPr bwMode="auto">
          <a:xfrm>
            <a:off x="2596018" y="6073107"/>
            <a:ext cx="2025650" cy="25400"/>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7" name="Rectangle 6"/>
          <p:cNvSpPr/>
          <p:nvPr/>
        </p:nvSpPr>
        <p:spPr>
          <a:xfrm>
            <a:off x="2698665" y="5064919"/>
            <a:ext cx="371024" cy="3822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Line 20"/>
          <p:cNvSpPr>
            <a:spLocks noChangeShapeType="1"/>
          </p:cNvSpPr>
          <p:nvPr/>
        </p:nvSpPr>
        <p:spPr bwMode="auto">
          <a:xfrm flipH="1">
            <a:off x="4152845" y="5118163"/>
            <a:ext cx="232259" cy="209032"/>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CA"/>
          </a:p>
        </p:txBody>
      </p:sp>
      <p:sp>
        <p:nvSpPr>
          <p:cNvPr id="3" name="Footer Placeholder 2"/>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
        <p:nvSpPr>
          <p:cNvPr id="5" name="Oval 4"/>
          <p:cNvSpPr/>
          <p:nvPr/>
        </p:nvSpPr>
        <p:spPr>
          <a:xfrm>
            <a:off x="2209800" y="1924677"/>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Oval 68"/>
          <p:cNvSpPr/>
          <p:nvPr/>
        </p:nvSpPr>
        <p:spPr>
          <a:xfrm>
            <a:off x="1489445" y="3131717"/>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Oval 69"/>
          <p:cNvSpPr/>
          <p:nvPr/>
        </p:nvSpPr>
        <p:spPr>
          <a:xfrm>
            <a:off x="3723188" y="3200067"/>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1" name="Oval 70"/>
          <p:cNvSpPr/>
          <p:nvPr/>
        </p:nvSpPr>
        <p:spPr>
          <a:xfrm>
            <a:off x="8029575" y="3362198"/>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2" name="Oval 71"/>
          <p:cNvSpPr/>
          <p:nvPr/>
        </p:nvSpPr>
        <p:spPr>
          <a:xfrm>
            <a:off x="5661054" y="3242215"/>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3" name="Oval 72"/>
          <p:cNvSpPr/>
          <p:nvPr/>
        </p:nvSpPr>
        <p:spPr>
          <a:xfrm>
            <a:off x="6827568" y="1732169"/>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4" name="Oval 73"/>
          <p:cNvSpPr/>
          <p:nvPr/>
        </p:nvSpPr>
        <p:spPr>
          <a:xfrm>
            <a:off x="3530716" y="4397301"/>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5" name="Oval 74"/>
          <p:cNvSpPr/>
          <p:nvPr/>
        </p:nvSpPr>
        <p:spPr>
          <a:xfrm>
            <a:off x="2354321" y="5902845"/>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6" name="Oval 75"/>
          <p:cNvSpPr/>
          <p:nvPr/>
        </p:nvSpPr>
        <p:spPr>
          <a:xfrm>
            <a:off x="4621668" y="6029186"/>
            <a:ext cx="206005" cy="20892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5383492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过度控制误差</a:t>
            </a:r>
            <a:endParaRPr lang="en-CA" dirty="0"/>
          </a:p>
        </p:txBody>
      </p:sp>
      <p:sp>
        <p:nvSpPr>
          <p:cNvPr id="3" name="Text Placeholder 2"/>
          <p:cNvSpPr>
            <a:spLocks noGrp="1"/>
          </p:cNvSpPr>
          <p:nvPr>
            <p:ph type="body" idx="1"/>
          </p:nvPr>
        </p:nvSpPr>
        <p:spPr/>
        <p:txBody>
          <a:bodyPr/>
          <a:lstStyle/>
          <a:p>
            <a:r>
              <a:rPr lang="zh-CN" altLang="en-US" dirty="0"/>
              <a:t>过度控制误差是控制了因果路径上的变量造成的误差。</a:t>
            </a:r>
            <a:endParaRPr lang="en-CA" dirty="0"/>
          </a:p>
        </p:txBody>
      </p:sp>
      <p:grpSp>
        <p:nvGrpSpPr>
          <p:cNvPr id="4" name="Group 3"/>
          <p:cNvGrpSpPr/>
          <p:nvPr/>
        </p:nvGrpSpPr>
        <p:grpSpPr>
          <a:xfrm>
            <a:off x="2210782" y="2074470"/>
            <a:ext cx="4876800" cy="1828800"/>
            <a:chOff x="-1" y="0"/>
            <a:chExt cx="2604533" cy="1018356"/>
          </a:xfrm>
        </p:grpSpPr>
        <p:sp>
          <p:nvSpPr>
            <p:cNvPr id="5" name="Text Box 36"/>
            <p:cNvSpPr txBox="1">
              <a:spLocks noChangeArrowheads="1"/>
            </p:cNvSpPr>
            <p:nvPr/>
          </p:nvSpPr>
          <p:spPr bwMode="auto">
            <a:xfrm>
              <a:off x="-1" y="27284"/>
              <a:ext cx="568930" cy="41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kern="1200">
                  <a:solidFill>
                    <a:srgbClr val="000000"/>
                  </a:solidFill>
                  <a:effectLst/>
                  <a:latin typeface="Arial" panose="020B0604020202020204" pitchFamily="34" charset="0"/>
                  <a:ea typeface="等线" panose="02010600030101010101" pitchFamily="2" charset="-122"/>
                  <a:cs typeface="Arial" panose="020B0604020202020204" pitchFamily="34" charset="0"/>
                </a:rPr>
                <a:t>锻炼</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6" name="Text Box 37"/>
            <p:cNvSpPr txBox="1">
              <a:spLocks noChangeArrowheads="1"/>
            </p:cNvSpPr>
            <p:nvPr/>
          </p:nvSpPr>
          <p:spPr bwMode="auto">
            <a:xfrm>
              <a:off x="932640" y="0"/>
              <a:ext cx="599529" cy="303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dirty="0">
                  <a:effectLst/>
                  <a:latin typeface="Calibri" panose="020F0502020204030204" pitchFamily="34" charset="0"/>
                  <a:ea typeface="等线" panose="02010600030101010101" pitchFamily="2" charset="-122"/>
                  <a:cs typeface="Times New Roman" panose="02020603050405020304" pitchFamily="18" charset="0"/>
                </a:rPr>
                <a:t>生活</a:t>
              </a:r>
              <a:r>
                <a:rPr lang="zh-CN" altLang="en-US" sz="1200" i="1" dirty="0">
                  <a:effectLst/>
                  <a:latin typeface="Calibri" panose="020F0502020204030204" pitchFamily="34" charset="0"/>
                  <a:ea typeface="等线" panose="02010600030101010101" pitchFamily="2" charset="-122"/>
                  <a:cs typeface="Times New Roman" panose="02020603050405020304" pitchFamily="18" charset="0"/>
                </a:rPr>
                <a:t>规律</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7" name="Line 38"/>
            <p:cNvCxnSpPr/>
            <p:nvPr/>
          </p:nvCxnSpPr>
          <p:spPr bwMode="auto">
            <a:xfrm flipV="1">
              <a:off x="388961" y="436729"/>
              <a:ext cx="816009" cy="4157"/>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8" name="Text Box 39"/>
            <p:cNvSpPr txBox="1">
              <a:spLocks noChangeArrowheads="1"/>
            </p:cNvSpPr>
            <p:nvPr/>
          </p:nvSpPr>
          <p:spPr bwMode="auto">
            <a:xfrm>
              <a:off x="2231409" y="34120"/>
              <a:ext cx="373123" cy="41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a:effectLst/>
                  <a:latin typeface="Calibri" panose="020F0502020204030204" pitchFamily="34" charset="0"/>
                  <a:ea typeface="等线" panose="02010600030101010101" pitchFamily="2" charset="-122"/>
                  <a:cs typeface="Times New Roman" panose="02020603050405020304" pitchFamily="18" charset="0"/>
                </a:rPr>
                <a:t>健康</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9" name="Line 40"/>
            <p:cNvCxnSpPr/>
            <p:nvPr/>
          </p:nvCxnSpPr>
          <p:spPr bwMode="auto">
            <a:xfrm>
              <a:off x="1289713" y="436729"/>
              <a:ext cx="938018"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10" name="Freeform 9"/>
            <p:cNvSpPr>
              <a:spLocks/>
            </p:cNvSpPr>
            <p:nvPr/>
          </p:nvSpPr>
          <p:spPr bwMode="auto">
            <a:xfrm>
              <a:off x="375313" y="532263"/>
              <a:ext cx="1897448" cy="486093"/>
            </a:xfrm>
            <a:custGeom>
              <a:avLst/>
              <a:gdLst>
                <a:gd name="T0" fmla="*/ 0 w 1440"/>
                <a:gd name="T1" fmla="*/ 0 h 144"/>
                <a:gd name="T2" fmla="*/ 2147483646 w 1440"/>
                <a:gd name="T3" fmla="*/ 2147483646 h 144"/>
                <a:gd name="T4" fmla="*/ 2147483646 w 1440"/>
                <a:gd name="T5" fmla="*/ 0 h 144"/>
                <a:gd name="T6" fmla="*/ 0 60000 65536"/>
                <a:gd name="T7" fmla="*/ 0 60000 65536"/>
                <a:gd name="T8" fmla="*/ 0 60000 65536"/>
                <a:gd name="T9" fmla="*/ 0 w 1440"/>
                <a:gd name="T10" fmla="*/ 0 h 144"/>
                <a:gd name="T11" fmla="*/ 1440 w 1440"/>
                <a:gd name="T12" fmla="*/ 144 h 144"/>
              </a:gdLst>
              <a:ahLst/>
              <a:cxnLst>
                <a:cxn ang="T6">
                  <a:pos x="T0" y="T1"/>
                </a:cxn>
                <a:cxn ang="T7">
                  <a:pos x="T2" y="T3"/>
                </a:cxn>
                <a:cxn ang="T8">
                  <a:pos x="T4" y="T5"/>
                </a:cxn>
              </a:cxnLst>
              <a:rect l="T9" t="T10" r="T11" b="T12"/>
              <a:pathLst>
                <a:path w="1440" h="144">
                  <a:moveTo>
                    <a:pt x="0" y="0"/>
                  </a:moveTo>
                  <a:cubicBezTo>
                    <a:pt x="240" y="72"/>
                    <a:pt x="480" y="144"/>
                    <a:pt x="720" y="144"/>
                  </a:cubicBezTo>
                  <a:cubicBezTo>
                    <a:pt x="960" y="144"/>
                    <a:pt x="1200" y="72"/>
                    <a:pt x="1440" y="0"/>
                  </a:cubicBezTo>
                </a:path>
              </a:pathLst>
            </a:custGeom>
            <a:noFill/>
            <a:ln w="6350" cap="flat" cmpd="sng">
              <a:solidFill>
                <a:sysClr val="windowText" lastClr="000000"/>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CA"/>
            </a:p>
          </p:txBody>
        </p:sp>
        <p:sp>
          <p:nvSpPr>
            <p:cNvPr id="11" name="Oval 10"/>
            <p:cNvSpPr/>
            <p:nvPr/>
          </p:nvSpPr>
          <p:spPr>
            <a:xfrm>
              <a:off x="279779" y="348018"/>
              <a:ext cx="96513" cy="1331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12" name="Oval 11"/>
            <p:cNvSpPr/>
            <p:nvPr/>
          </p:nvSpPr>
          <p:spPr>
            <a:xfrm>
              <a:off x="2231409" y="348018"/>
              <a:ext cx="107988" cy="137574"/>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13" name="Oval 12"/>
            <p:cNvSpPr/>
            <p:nvPr/>
          </p:nvSpPr>
          <p:spPr>
            <a:xfrm>
              <a:off x="1201003" y="348018"/>
              <a:ext cx="90622" cy="137574"/>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25" name="Footer Placeholder 24"/>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grpSp>
        <p:nvGrpSpPr>
          <p:cNvPr id="16" name="Group 15">
            <a:extLst>
              <a:ext uri="{FF2B5EF4-FFF2-40B4-BE49-F238E27FC236}">
                <a16:creationId xmlns:a16="http://schemas.microsoft.com/office/drawing/2014/main" id="{95350CF4-2875-4356-8CEA-DBC4F8E26E23}"/>
              </a:ext>
            </a:extLst>
          </p:cNvPr>
          <p:cNvGrpSpPr/>
          <p:nvPr/>
        </p:nvGrpSpPr>
        <p:grpSpPr>
          <a:xfrm>
            <a:off x="2738398" y="4828333"/>
            <a:ext cx="3771265" cy="1538855"/>
            <a:chOff x="-1" y="0"/>
            <a:chExt cx="2604533" cy="1018356"/>
          </a:xfrm>
        </p:grpSpPr>
        <p:sp>
          <p:nvSpPr>
            <p:cNvPr id="17" name="Text Box 36">
              <a:extLst>
                <a:ext uri="{FF2B5EF4-FFF2-40B4-BE49-F238E27FC236}">
                  <a16:creationId xmlns:a16="http://schemas.microsoft.com/office/drawing/2014/main" id="{43B98F0D-8B2E-4C2D-B590-8EE29E2A7EC1}"/>
                </a:ext>
              </a:extLst>
            </p:cNvPr>
            <p:cNvSpPr txBox="1">
              <a:spLocks noChangeArrowheads="1"/>
            </p:cNvSpPr>
            <p:nvPr/>
          </p:nvSpPr>
          <p:spPr bwMode="auto">
            <a:xfrm>
              <a:off x="-1" y="27284"/>
              <a:ext cx="568930" cy="41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kern="1200">
                  <a:solidFill>
                    <a:srgbClr val="000000"/>
                  </a:solidFill>
                  <a:effectLst/>
                  <a:latin typeface="Arial" panose="020B0604020202020204" pitchFamily="34" charset="0"/>
                  <a:ea typeface="DengXian" panose="02010600030101010101" pitchFamily="2" charset="-122"/>
                  <a:cs typeface="Arial" panose="020B0604020202020204" pitchFamily="34" charset="0"/>
                </a:rPr>
                <a:t>锻炼与否</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18" name="Text Box 37">
              <a:extLst>
                <a:ext uri="{FF2B5EF4-FFF2-40B4-BE49-F238E27FC236}">
                  <a16:creationId xmlns:a16="http://schemas.microsoft.com/office/drawing/2014/main" id="{327B386C-4434-4A1F-9859-16E509024A90}"/>
                </a:ext>
              </a:extLst>
            </p:cNvPr>
            <p:cNvSpPr txBox="1">
              <a:spLocks noChangeArrowheads="1"/>
            </p:cNvSpPr>
            <p:nvPr/>
          </p:nvSpPr>
          <p:spPr bwMode="auto">
            <a:xfrm>
              <a:off x="932640" y="0"/>
              <a:ext cx="599529" cy="30384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oAutofit/>
            </a:bodyPr>
            <a:lstStyle/>
            <a:p>
              <a:pPr fontAlgn="base">
                <a:lnSpc>
                  <a:spcPct val="107000"/>
                </a:lnSpc>
                <a:spcAft>
                  <a:spcPts val="0"/>
                </a:spcAft>
              </a:pPr>
              <a:r>
                <a:rPr lang="zh-CN" sz="1200" i="1" dirty="0">
                  <a:effectLst/>
                  <a:latin typeface="Calibri" panose="020F0502020204030204" pitchFamily="34" charset="0"/>
                  <a:ea typeface="DengXian" panose="02010600030101010101" pitchFamily="2" charset="-122"/>
                  <a:cs typeface="Times New Roman" panose="02020603050405020304" pitchFamily="18" charset="0"/>
                </a:rPr>
                <a:t>生活规律</a:t>
              </a:r>
              <a:endParaRPr lang="en-CA" sz="1100" dirty="0">
                <a:effectLst/>
                <a:latin typeface="Calibri" panose="020F0502020204030204" pitchFamily="34" charset="0"/>
                <a:ea typeface="DengXian" panose="02010600030101010101" pitchFamily="2" charset="-122"/>
                <a:cs typeface="Times New Roman" panose="02020603050405020304" pitchFamily="18" charset="0"/>
              </a:endParaRPr>
            </a:p>
          </p:txBody>
        </p:sp>
        <p:cxnSp>
          <p:nvCxnSpPr>
            <p:cNvPr id="19" name="Line 38">
              <a:extLst>
                <a:ext uri="{FF2B5EF4-FFF2-40B4-BE49-F238E27FC236}">
                  <a16:creationId xmlns:a16="http://schemas.microsoft.com/office/drawing/2014/main" id="{5E80CB04-721B-4C84-A229-9D255730B337}"/>
                </a:ext>
              </a:extLst>
            </p:cNvPr>
            <p:cNvCxnSpPr/>
            <p:nvPr/>
          </p:nvCxnSpPr>
          <p:spPr bwMode="auto">
            <a:xfrm flipV="1">
              <a:off x="388961" y="436729"/>
              <a:ext cx="816009" cy="4157"/>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20" name="Text Box 39">
              <a:extLst>
                <a:ext uri="{FF2B5EF4-FFF2-40B4-BE49-F238E27FC236}">
                  <a16:creationId xmlns:a16="http://schemas.microsoft.com/office/drawing/2014/main" id="{C545160A-B3A7-438F-9C30-0C13C5755EC8}"/>
                </a:ext>
              </a:extLst>
            </p:cNvPr>
            <p:cNvSpPr txBox="1">
              <a:spLocks noChangeArrowheads="1"/>
            </p:cNvSpPr>
            <p:nvPr/>
          </p:nvSpPr>
          <p:spPr bwMode="auto">
            <a:xfrm>
              <a:off x="2231409" y="34120"/>
              <a:ext cx="373123" cy="41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zh-CN" sz="1200" i="1">
                  <a:effectLst/>
                  <a:latin typeface="Calibri" panose="020F0502020204030204" pitchFamily="34" charset="0"/>
                  <a:ea typeface="DengXian" panose="02010600030101010101" pitchFamily="2" charset="-122"/>
                  <a:cs typeface="Times New Roman" panose="02020603050405020304" pitchFamily="18" charset="0"/>
                </a:rPr>
                <a:t>健康</a:t>
              </a:r>
              <a:endParaRPr lang="en-CA" sz="1100">
                <a:effectLst/>
                <a:latin typeface="Calibri" panose="020F0502020204030204" pitchFamily="34" charset="0"/>
                <a:ea typeface="DengXian" panose="02010600030101010101" pitchFamily="2" charset="-122"/>
                <a:cs typeface="Times New Roman" panose="02020603050405020304" pitchFamily="18" charset="0"/>
              </a:endParaRPr>
            </a:p>
          </p:txBody>
        </p:sp>
        <p:cxnSp>
          <p:nvCxnSpPr>
            <p:cNvPr id="21" name="Line 40">
              <a:extLst>
                <a:ext uri="{FF2B5EF4-FFF2-40B4-BE49-F238E27FC236}">
                  <a16:creationId xmlns:a16="http://schemas.microsoft.com/office/drawing/2014/main" id="{9E38D42B-64C1-4D14-B568-E7581171542E}"/>
                </a:ext>
              </a:extLst>
            </p:cNvPr>
            <p:cNvCxnSpPr/>
            <p:nvPr/>
          </p:nvCxnSpPr>
          <p:spPr bwMode="auto">
            <a:xfrm>
              <a:off x="1289713" y="436729"/>
              <a:ext cx="938018" cy="0"/>
            </a:xfrm>
            <a:prstGeom prst="line">
              <a:avLst/>
            </a:prstGeom>
            <a:noFill/>
            <a:ln w="6350">
              <a:solidFill>
                <a:sysClr val="windowText" lastClr="000000"/>
              </a:solidFill>
              <a:round/>
              <a:headEnd/>
              <a:tailEnd type="triangle" w="med" len="med"/>
            </a:ln>
            <a:extLst>
              <a:ext uri="{909E8E84-426E-40DD-AFC4-6F175D3DCCD1}">
                <a14:hiddenFill xmlns:a14="http://schemas.microsoft.com/office/drawing/2010/main">
                  <a:noFill/>
                </a14:hiddenFill>
              </a:ext>
            </a:extLst>
          </p:spPr>
        </p:cxnSp>
        <p:sp>
          <p:nvSpPr>
            <p:cNvPr id="22" name="Freeform 8279">
              <a:extLst>
                <a:ext uri="{FF2B5EF4-FFF2-40B4-BE49-F238E27FC236}">
                  <a16:creationId xmlns:a16="http://schemas.microsoft.com/office/drawing/2014/main" id="{00159CB5-0004-41B8-AF0E-7DFC1E594A44}"/>
                </a:ext>
              </a:extLst>
            </p:cNvPr>
            <p:cNvSpPr>
              <a:spLocks/>
            </p:cNvSpPr>
            <p:nvPr/>
          </p:nvSpPr>
          <p:spPr bwMode="auto">
            <a:xfrm>
              <a:off x="375313" y="532263"/>
              <a:ext cx="1897448" cy="486093"/>
            </a:xfrm>
            <a:custGeom>
              <a:avLst/>
              <a:gdLst>
                <a:gd name="T0" fmla="*/ 0 w 1440"/>
                <a:gd name="T1" fmla="*/ 0 h 144"/>
                <a:gd name="T2" fmla="*/ 2147483646 w 1440"/>
                <a:gd name="T3" fmla="*/ 2147483646 h 144"/>
                <a:gd name="T4" fmla="*/ 2147483646 w 1440"/>
                <a:gd name="T5" fmla="*/ 0 h 144"/>
                <a:gd name="T6" fmla="*/ 0 60000 65536"/>
                <a:gd name="T7" fmla="*/ 0 60000 65536"/>
                <a:gd name="T8" fmla="*/ 0 60000 65536"/>
                <a:gd name="T9" fmla="*/ 0 w 1440"/>
                <a:gd name="T10" fmla="*/ 0 h 144"/>
                <a:gd name="T11" fmla="*/ 1440 w 1440"/>
                <a:gd name="T12" fmla="*/ 144 h 144"/>
              </a:gdLst>
              <a:ahLst/>
              <a:cxnLst>
                <a:cxn ang="T6">
                  <a:pos x="T0" y="T1"/>
                </a:cxn>
                <a:cxn ang="T7">
                  <a:pos x="T2" y="T3"/>
                </a:cxn>
                <a:cxn ang="T8">
                  <a:pos x="T4" y="T5"/>
                </a:cxn>
              </a:cxnLst>
              <a:rect l="T9" t="T10" r="T11" b="T12"/>
              <a:pathLst>
                <a:path w="1440" h="144">
                  <a:moveTo>
                    <a:pt x="0" y="0"/>
                  </a:moveTo>
                  <a:cubicBezTo>
                    <a:pt x="240" y="72"/>
                    <a:pt x="480" y="144"/>
                    <a:pt x="720" y="144"/>
                  </a:cubicBezTo>
                  <a:cubicBezTo>
                    <a:pt x="960" y="144"/>
                    <a:pt x="1200" y="72"/>
                    <a:pt x="1440" y="0"/>
                  </a:cubicBezTo>
                </a:path>
              </a:pathLst>
            </a:custGeom>
            <a:noFill/>
            <a:ln w="6350" cap="flat" cmpd="sng">
              <a:solidFill>
                <a:sysClr val="windowText" lastClr="000000"/>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lstStyle/>
            <a:p>
              <a:endParaRPr lang="en-CA"/>
            </a:p>
          </p:txBody>
        </p:sp>
        <p:sp>
          <p:nvSpPr>
            <p:cNvPr id="23" name="Oval 22">
              <a:extLst>
                <a:ext uri="{FF2B5EF4-FFF2-40B4-BE49-F238E27FC236}">
                  <a16:creationId xmlns:a16="http://schemas.microsoft.com/office/drawing/2014/main" id="{DA75273A-1512-4FE4-869F-F874EE01AAE6}"/>
                </a:ext>
              </a:extLst>
            </p:cNvPr>
            <p:cNvSpPr/>
            <p:nvPr/>
          </p:nvSpPr>
          <p:spPr>
            <a:xfrm>
              <a:off x="279779" y="348018"/>
              <a:ext cx="96513" cy="1331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6" name="Oval 25">
              <a:extLst>
                <a:ext uri="{FF2B5EF4-FFF2-40B4-BE49-F238E27FC236}">
                  <a16:creationId xmlns:a16="http://schemas.microsoft.com/office/drawing/2014/main" id="{E4C57B53-33FB-4DE1-B302-2539B2FAE875}"/>
                </a:ext>
              </a:extLst>
            </p:cNvPr>
            <p:cNvSpPr/>
            <p:nvPr/>
          </p:nvSpPr>
          <p:spPr>
            <a:xfrm>
              <a:off x="2231409" y="348018"/>
              <a:ext cx="107988" cy="137574"/>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7" name="Oval 26">
              <a:extLst>
                <a:ext uri="{FF2B5EF4-FFF2-40B4-BE49-F238E27FC236}">
                  <a16:creationId xmlns:a16="http://schemas.microsoft.com/office/drawing/2014/main" id="{086BD2C1-B6CA-4BCE-BFFC-85E849A0D903}"/>
                </a:ext>
              </a:extLst>
            </p:cNvPr>
            <p:cNvSpPr/>
            <p:nvPr/>
          </p:nvSpPr>
          <p:spPr>
            <a:xfrm>
              <a:off x="1201003" y="348018"/>
              <a:ext cx="90622" cy="137574"/>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Tree>
    <p:extLst>
      <p:ext uri="{BB962C8B-B14F-4D97-AF65-F5344CB8AC3E}">
        <p14:creationId xmlns:p14="http://schemas.microsoft.com/office/powerpoint/2010/main" val="22755141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ChangeArrowheads="1"/>
          </p:cNvSpPr>
          <p:nvPr>
            <p:ph type="title"/>
          </p:nvPr>
        </p:nvSpPr>
        <p:spPr/>
        <p:txBody>
          <a:bodyPr/>
          <a:lstStyle/>
          <a:p>
            <a:pPr eaLnBrk="1" hangingPunct="1"/>
            <a:r>
              <a:rPr lang="zh-CN" altLang="en-US" b="1" dirty="0"/>
              <a:t>样本选择性误差</a:t>
            </a:r>
            <a:endParaRPr lang="en-US" altLang="en-US" b="1" dirty="0"/>
          </a:p>
        </p:txBody>
      </p:sp>
      <p:sp>
        <p:nvSpPr>
          <p:cNvPr id="51204" name="Rectangle 3"/>
          <p:cNvSpPr>
            <a:spLocks noGrp="1" noChangeArrowheads="1"/>
          </p:cNvSpPr>
          <p:nvPr>
            <p:ph type="body" idx="1"/>
          </p:nvPr>
        </p:nvSpPr>
        <p:spPr/>
        <p:txBody>
          <a:bodyPr/>
          <a:lstStyle/>
          <a:p>
            <a:pPr eaLnBrk="1" hangingPunct="1"/>
            <a:endParaRPr lang="en-US" altLang="en-US" dirty="0"/>
          </a:p>
          <a:p>
            <a:r>
              <a:rPr lang="zh-CN" altLang="en-US" sz="2800" dirty="0"/>
              <a:t>样本选择误差也称为对撞误差</a:t>
            </a:r>
            <a:endParaRPr lang="en-US" altLang="en-US" sz="2800" dirty="0"/>
          </a:p>
          <a:p>
            <a:endParaRPr lang="en-US" sz="2800" dirty="0"/>
          </a:p>
          <a:p>
            <a:pPr eaLnBrk="1" hangingPunct="1"/>
            <a:r>
              <a:rPr lang="zh-CN" altLang="en-US" sz="2800" dirty="0"/>
              <a:t>对撞路径是死路径，它不会造成两个变量相关。但如果给定了两个变量的对撞变量，会造成两个本不相关变量间产生了相关关系，这个错误的相关性称为对撞误差</a:t>
            </a:r>
            <a:endParaRPr lang="en-US" altLang="en-US" sz="2800" dirty="0"/>
          </a:p>
        </p:txBody>
      </p:sp>
      <p:sp>
        <p:nvSpPr>
          <p:cNvPr id="2" name="Footer Placeholder 1"/>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5768470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pPr eaLnBrk="1" hangingPunct="1"/>
            <a:r>
              <a:rPr lang="zh-CN" altLang="en-US" b="1" dirty="0"/>
              <a:t>衍生路径</a:t>
            </a:r>
            <a:endParaRPr lang="en-US" altLang="en-US" b="1" dirty="0"/>
          </a:p>
        </p:txBody>
      </p:sp>
      <p:sp>
        <p:nvSpPr>
          <p:cNvPr id="29700" name="Rectangle 3"/>
          <p:cNvSpPr>
            <a:spLocks noGrp="1" noChangeArrowheads="1"/>
          </p:cNvSpPr>
          <p:nvPr>
            <p:ph type="body" idx="1"/>
          </p:nvPr>
        </p:nvSpPr>
        <p:spPr>
          <a:xfrm>
            <a:off x="228600" y="1035844"/>
            <a:ext cx="8153400" cy="5221061"/>
          </a:xfrm>
        </p:spPr>
        <p:txBody>
          <a:bodyPr/>
          <a:lstStyle/>
          <a:p>
            <a:pPr eaLnBrk="1" hangingPunct="1"/>
            <a:r>
              <a:rPr lang="zh-CN" altLang="en-US" dirty="0"/>
              <a:t>当给定两个变量共同的果变量（对撞变量），两个变量之间会产生一个</a:t>
            </a:r>
            <a:r>
              <a:rPr lang="zh-CN" altLang="en-US" b="1" dirty="0"/>
              <a:t>衍生路径</a:t>
            </a:r>
            <a:r>
              <a:rPr lang="zh-CN" altLang="en-US" dirty="0"/>
              <a:t>。衍生路径会造成两个原本不相关的变量变为相关，或造成两个原本相关变量的相关性发生改变。</a:t>
            </a:r>
            <a:endParaRPr lang="en-CA" dirty="0"/>
          </a:p>
        </p:txBody>
      </p:sp>
      <p:sp>
        <p:nvSpPr>
          <p:cNvPr id="2" name="Footer Placeholder 1"/>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grpSp>
        <p:nvGrpSpPr>
          <p:cNvPr id="23" name="Group 22"/>
          <p:cNvGrpSpPr/>
          <p:nvPr/>
        </p:nvGrpSpPr>
        <p:grpSpPr>
          <a:xfrm>
            <a:off x="5029200" y="2895600"/>
            <a:ext cx="2667000" cy="2743200"/>
            <a:chOff x="0" y="0"/>
            <a:chExt cx="2340593" cy="1856095"/>
          </a:xfrm>
        </p:grpSpPr>
        <p:grpSp>
          <p:nvGrpSpPr>
            <p:cNvPr id="24" name="Group 23"/>
            <p:cNvGrpSpPr/>
            <p:nvPr/>
          </p:nvGrpSpPr>
          <p:grpSpPr>
            <a:xfrm>
              <a:off x="0" y="0"/>
              <a:ext cx="2340593" cy="1856095"/>
              <a:chOff x="0" y="0"/>
              <a:chExt cx="2340593" cy="1856095"/>
            </a:xfrm>
          </p:grpSpPr>
          <p:grpSp>
            <p:nvGrpSpPr>
              <p:cNvPr id="26" name="Group 25"/>
              <p:cNvGrpSpPr/>
              <p:nvPr/>
            </p:nvGrpSpPr>
            <p:grpSpPr>
              <a:xfrm>
                <a:off x="0" y="0"/>
                <a:ext cx="2340593" cy="1229451"/>
                <a:chOff x="0" y="0"/>
                <a:chExt cx="1901303" cy="1229451"/>
              </a:xfrm>
            </p:grpSpPr>
            <p:sp>
              <p:nvSpPr>
                <p:cNvPr id="29" name="Text Box 7"/>
                <p:cNvSpPr txBox="1">
                  <a:spLocks noChangeArrowheads="1"/>
                </p:cNvSpPr>
                <p:nvPr/>
              </p:nvSpPr>
              <p:spPr bwMode="auto">
                <a:xfrm>
                  <a:off x="0" y="13647"/>
                  <a:ext cx="296416" cy="297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r>
                    <a:rPr lang="en-US" sz="1200">
                      <a:effectLst/>
                      <a:latin typeface="Times New Roman" panose="02020603050405020304" pitchFamily="18" charset="0"/>
                      <a:ea typeface="等线" panose="02010600030101010101" pitchFamily="2" charset="-122"/>
                    </a:rPr>
                    <a:t>A</a:t>
                  </a:r>
                  <a:endParaRPr lang="en-CA" sz="1200">
                    <a:effectLst/>
                    <a:latin typeface="Times New Roman" panose="02020603050405020304" pitchFamily="18" charset="0"/>
                    <a:ea typeface="等线" panose="02010600030101010101" pitchFamily="2" charset="-122"/>
                  </a:endParaRPr>
                </a:p>
              </p:txBody>
            </p:sp>
            <p:sp>
              <p:nvSpPr>
                <p:cNvPr id="30" name="Text Box 8"/>
                <p:cNvSpPr txBox="1">
                  <a:spLocks noChangeArrowheads="1"/>
                </p:cNvSpPr>
                <p:nvPr/>
              </p:nvSpPr>
              <p:spPr bwMode="auto">
                <a:xfrm>
                  <a:off x="925148" y="914412"/>
                  <a:ext cx="256747" cy="315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r>
                    <a:rPr lang="en-CA" sz="1200">
                      <a:effectLst/>
                      <a:latin typeface="Times New Roman" panose="02020603050405020304" pitchFamily="18" charset="0"/>
                      <a:ea typeface="等线" panose="02010600030101010101" pitchFamily="2" charset="-122"/>
                    </a:rPr>
                    <a:t>C</a:t>
                  </a:r>
                </a:p>
              </p:txBody>
            </p:sp>
            <p:cxnSp>
              <p:nvCxnSpPr>
                <p:cNvPr id="31" name="Line 9"/>
                <p:cNvCxnSpPr/>
                <p:nvPr/>
              </p:nvCxnSpPr>
              <p:spPr bwMode="auto">
                <a:xfrm>
                  <a:off x="197881" y="422937"/>
                  <a:ext cx="627760" cy="505111"/>
                </a:xfrm>
                <a:prstGeom prst="line">
                  <a:avLst/>
                </a:prstGeom>
                <a:noFill/>
                <a:ln w="6350">
                  <a:solidFill>
                    <a:sysClr val="windowText" lastClr="000000"/>
                  </a:solidFill>
                  <a:round/>
                  <a:headEnd w="lg" len="med"/>
                  <a:tailEnd type="triangle" w="med" len="med"/>
                </a:ln>
                <a:extLst>
                  <a:ext uri="{909E8E84-426E-40DD-AFC4-6F175D3DCCD1}">
                    <a14:hiddenFill xmlns:a14="http://schemas.microsoft.com/office/drawing/2010/main">
                      <a:noFill/>
                    </a14:hiddenFill>
                  </a:ext>
                </a:extLst>
              </p:spPr>
            </p:cxnSp>
            <p:sp>
              <p:nvSpPr>
                <p:cNvPr id="32" name="Text Box 10"/>
                <p:cNvSpPr txBox="1">
                  <a:spLocks noChangeArrowheads="1"/>
                </p:cNvSpPr>
                <p:nvPr/>
              </p:nvSpPr>
              <p:spPr bwMode="auto">
                <a:xfrm>
                  <a:off x="1644555" y="0"/>
                  <a:ext cx="256748" cy="24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r>
                    <a:rPr lang="en-CA" sz="1200">
                      <a:effectLst/>
                      <a:latin typeface="Times New Roman" panose="02020603050405020304" pitchFamily="18" charset="0"/>
                      <a:ea typeface="等线" panose="02010600030101010101" pitchFamily="2" charset="-122"/>
                    </a:rPr>
                    <a:t>Z</a:t>
                  </a:r>
                </a:p>
              </p:txBody>
            </p:sp>
            <p:cxnSp>
              <p:nvCxnSpPr>
                <p:cNvPr id="33" name="Line 11"/>
                <p:cNvCxnSpPr/>
                <p:nvPr/>
              </p:nvCxnSpPr>
              <p:spPr bwMode="auto">
                <a:xfrm flipH="1">
                  <a:off x="962259" y="409873"/>
                  <a:ext cx="682302" cy="497976"/>
                </a:xfrm>
                <a:prstGeom prst="line">
                  <a:avLst/>
                </a:prstGeom>
                <a:noFill/>
                <a:ln w="6350">
                  <a:solidFill>
                    <a:sysClr val="windowText" lastClr="000000"/>
                  </a:solidFill>
                  <a:round/>
                  <a:headEnd type="none" w="med" len="med"/>
                  <a:tailEnd type="triangle"/>
                </a:ln>
                <a:extLst>
                  <a:ext uri="{909E8E84-426E-40DD-AFC4-6F175D3DCCD1}">
                    <a14:hiddenFill xmlns:a14="http://schemas.microsoft.com/office/drawing/2010/main">
                      <a:noFill/>
                    </a14:hiddenFill>
                  </a:ext>
                </a:extLst>
              </p:spPr>
            </p:cxnSp>
            <p:sp>
              <p:nvSpPr>
                <p:cNvPr id="34" name="Oval 33"/>
                <p:cNvSpPr/>
                <p:nvPr/>
              </p:nvSpPr>
              <p:spPr>
                <a:xfrm>
                  <a:off x="102358" y="313898"/>
                  <a:ext cx="99173" cy="116847"/>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5" name="Oval 34"/>
                <p:cNvSpPr/>
                <p:nvPr/>
              </p:nvSpPr>
              <p:spPr>
                <a:xfrm>
                  <a:off x="1671851" y="293426"/>
                  <a:ext cx="99173" cy="11644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6" name="Oval 35"/>
                <p:cNvSpPr/>
                <p:nvPr/>
              </p:nvSpPr>
              <p:spPr>
                <a:xfrm>
                  <a:off x="848812" y="947019"/>
                  <a:ext cx="113453" cy="1077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27" name="Text Box 40076"/>
              <p:cNvSpPr txBox="1"/>
              <p:nvPr/>
            </p:nvSpPr>
            <p:spPr>
              <a:xfrm>
                <a:off x="948519" y="1569492"/>
                <a:ext cx="361665" cy="286603"/>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200">
                    <a:effectLst/>
                    <a:latin typeface="Calibri" panose="020F0502020204030204" pitchFamily="34" charset="0"/>
                    <a:ea typeface="等线" panose="02010600030101010101" pitchFamily="2" charset="-122"/>
                    <a:cs typeface="Times New Roman" panose="02020603050405020304" pitchFamily="18" charset="0"/>
                  </a:rPr>
                  <a:t>D</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28" name="Straight Arrow Connector 27"/>
              <p:cNvCxnSpPr/>
              <p:nvPr/>
            </p:nvCxnSpPr>
            <p:spPr>
              <a:xfrm>
                <a:off x="1112293" y="1105468"/>
                <a:ext cx="0" cy="467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25" name="Straight Connector 24"/>
            <p:cNvCxnSpPr/>
            <p:nvPr/>
          </p:nvCxnSpPr>
          <p:spPr>
            <a:xfrm flipV="1">
              <a:off x="279779" y="341194"/>
              <a:ext cx="1775960" cy="20472"/>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1156034" y="2929250"/>
            <a:ext cx="2339977" cy="1945285"/>
            <a:chOff x="0" y="0"/>
            <a:chExt cx="2340593" cy="1412361"/>
          </a:xfrm>
        </p:grpSpPr>
        <p:grpSp>
          <p:nvGrpSpPr>
            <p:cNvPr id="38" name="Group 37"/>
            <p:cNvGrpSpPr/>
            <p:nvPr/>
          </p:nvGrpSpPr>
          <p:grpSpPr>
            <a:xfrm>
              <a:off x="0" y="0"/>
              <a:ext cx="2340593" cy="1412361"/>
              <a:chOff x="0" y="0"/>
              <a:chExt cx="2340593" cy="1412361"/>
            </a:xfrm>
          </p:grpSpPr>
          <p:grpSp>
            <p:nvGrpSpPr>
              <p:cNvPr id="40" name="Group 39"/>
              <p:cNvGrpSpPr/>
              <p:nvPr/>
            </p:nvGrpSpPr>
            <p:grpSpPr>
              <a:xfrm>
                <a:off x="0" y="0"/>
                <a:ext cx="2340593" cy="1054778"/>
                <a:chOff x="0" y="0"/>
                <a:chExt cx="1901303" cy="1054778"/>
              </a:xfrm>
            </p:grpSpPr>
            <p:sp>
              <p:nvSpPr>
                <p:cNvPr id="43" name="Text Box 7"/>
                <p:cNvSpPr txBox="1">
                  <a:spLocks noChangeArrowheads="1"/>
                </p:cNvSpPr>
                <p:nvPr/>
              </p:nvSpPr>
              <p:spPr bwMode="auto">
                <a:xfrm>
                  <a:off x="0" y="13647"/>
                  <a:ext cx="296416" cy="297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r>
                    <a:rPr lang="en-US" sz="1200">
                      <a:effectLst/>
                      <a:latin typeface="Times New Roman" panose="02020603050405020304" pitchFamily="18" charset="0"/>
                      <a:ea typeface="等线" panose="02010600030101010101" pitchFamily="2" charset="-122"/>
                    </a:rPr>
                    <a:t>A</a:t>
                  </a:r>
                  <a:endParaRPr lang="en-CA" sz="1200">
                    <a:effectLst/>
                    <a:latin typeface="Times New Roman" panose="02020603050405020304" pitchFamily="18" charset="0"/>
                    <a:ea typeface="等线" panose="02010600030101010101" pitchFamily="2" charset="-122"/>
                  </a:endParaRPr>
                </a:p>
              </p:txBody>
            </p:sp>
            <p:cxnSp>
              <p:nvCxnSpPr>
                <p:cNvPr id="45" name="Line 9"/>
                <p:cNvCxnSpPr/>
                <p:nvPr/>
              </p:nvCxnSpPr>
              <p:spPr bwMode="auto">
                <a:xfrm>
                  <a:off x="197881" y="422937"/>
                  <a:ext cx="627760" cy="505111"/>
                </a:xfrm>
                <a:prstGeom prst="line">
                  <a:avLst/>
                </a:prstGeom>
                <a:noFill/>
                <a:ln w="6350">
                  <a:solidFill>
                    <a:sysClr val="windowText" lastClr="000000"/>
                  </a:solidFill>
                  <a:round/>
                  <a:headEnd w="lg" len="med"/>
                  <a:tailEnd type="triangle" w="med" len="med"/>
                </a:ln>
                <a:extLst>
                  <a:ext uri="{909E8E84-426E-40DD-AFC4-6F175D3DCCD1}">
                    <a14:hiddenFill xmlns:a14="http://schemas.microsoft.com/office/drawing/2010/main">
                      <a:noFill/>
                    </a14:hiddenFill>
                  </a:ext>
                </a:extLst>
              </p:spPr>
            </p:cxnSp>
            <p:sp>
              <p:nvSpPr>
                <p:cNvPr id="46" name="Text Box 10"/>
                <p:cNvSpPr txBox="1">
                  <a:spLocks noChangeArrowheads="1"/>
                </p:cNvSpPr>
                <p:nvPr/>
              </p:nvSpPr>
              <p:spPr bwMode="auto">
                <a:xfrm>
                  <a:off x="1644555" y="0"/>
                  <a:ext cx="256748" cy="24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r>
                    <a:rPr lang="en-CA" sz="1200">
                      <a:effectLst/>
                      <a:latin typeface="Times New Roman" panose="02020603050405020304" pitchFamily="18" charset="0"/>
                      <a:ea typeface="等线" panose="02010600030101010101" pitchFamily="2" charset="-122"/>
                    </a:rPr>
                    <a:t>Z</a:t>
                  </a:r>
                </a:p>
              </p:txBody>
            </p:sp>
            <p:cxnSp>
              <p:nvCxnSpPr>
                <p:cNvPr id="47" name="Line 11"/>
                <p:cNvCxnSpPr/>
                <p:nvPr/>
              </p:nvCxnSpPr>
              <p:spPr bwMode="auto">
                <a:xfrm flipH="1">
                  <a:off x="962259" y="409873"/>
                  <a:ext cx="682302" cy="497976"/>
                </a:xfrm>
                <a:prstGeom prst="line">
                  <a:avLst/>
                </a:prstGeom>
                <a:noFill/>
                <a:ln w="6350">
                  <a:solidFill>
                    <a:sysClr val="windowText" lastClr="000000"/>
                  </a:solidFill>
                  <a:round/>
                  <a:headEnd type="none" w="med" len="med"/>
                  <a:tailEnd type="triangle"/>
                </a:ln>
                <a:extLst>
                  <a:ext uri="{909E8E84-426E-40DD-AFC4-6F175D3DCCD1}">
                    <a14:hiddenFill xmlns:a14="http://schemas.microsoft.com/office/drawing/2010/main">
                      <a:noFill/>
                    </a14:hiddenFill>
                  </a:ext>
                </a:extLst>
              </p:spPr>
            </p:cxnSp>
            <p:sp>
              <p:nvSpPr>
                <p:cNvPr id="48" name="Oval 47"/>
                <p:cNvSpPr/>
                <p:nvPr/>
              </p:nvSpPr>
              <p:spPr>
                <a:xfrm>
                  <a:off x="102358" y="313898"/>
                  <a:ext cx="99173" cy="116847"/>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9" name="Oval 48"/>
                <p:cNvSpPr/>
                <p:nvPr/>
              </p:nvSpPr>
              <p:spPr>
                <a:xfrm>
                  <a:off x="1671851" y="293426"/>
                  <a:ext cx="99173" cy="11644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50" name="Oval 49"/>
                <p:cNvSpPr/>
                <p:nvPr/>
              </p:nvSpPr>
              <p:spPr>
                <a:xfrm>
                  <a:off x="848812" y="947019"/>
                  <a:ext cx="113453" cy="1077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sp>
            <p:nvSpPr>
              <p:cNvPr id="41" name="Text Box 40076"/>
              <p:cNvSpPr txBox="1"/>
              <p:nvPr/>
            </p:nvSpPr>
            <p:spPr>
              <a:xfrm>
                <a:off x="911082" y="1125758"/>
                <a:ext cx="361665" cy="286603"/>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altLang="zh-CN" sz="1200" dirty="0">
                    <a:latin typeface="Calibri" panose="020F0502020204030204" pitchFamily="34" charset="0"/>
                    <a:ea typeface="等线" panose="02010600030101010101" pitchFamily="2" charset="-122"/>
                    <a:cs typeface="Times New Roman" panose="02020603050405020304" pitchFamily="18" charset="0"/>
                  </a:rPr>
                  <a:t>C</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grpSp>
        <p:cxnSp>
          <p:nvCxnSpPr>
            <p:cNvPr id="39" name="Straight Connector 38"/>
            <p:cNvCxnSpPr/>
            <p:nvPr/>
          </p:nvCxnSpPr>
          <p:spPr>
            <a:xfrm flipV="1">
              <a:off x="279779" y="341194"/>
              <a:ext cx="1775960" cy="20472"/>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1378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衍生路径</a:t>
            </a:r>
            <a:r>
              <a:rPr lang="en-US" altLang="zh-CN" dirty="0"/>
              <a:t>: </a:t>
            </a:r>
            <a:r>
              <a:rPr lang="zh-CN" altLang="en-US" dirty="0"/>
              <a:t>例子 </a:t>
            </a:r>
            <a:r>
              <a:rPr lang="en-US" altLang="zh-CN" dirty="0"/>
              <a:t>1</a:t>
            </a:r>
            <a:endParaRPr lang="en-CA" dirty="0"/>
          </a:p>
        </p:txBody>
      </p:sp>
      <p:sp>
        <p:nvSpPr>
          <p:cNvPr id="3" name="Text Placeholder 2"/>
          <p:cNvSpPr>
            <a:spLocks noGrp="1"/>
          </p:cNvSpPr>
          <p:nvPr>
            <p:ph type="body" idx="1"/>
          </p:nvPr>
        </p:nvSpPr>
        <p:spPr>
          <a:xfrm>
            <a:off x="381000" y="1066800"/>
            <a:ext cx="8153400" cy="2153393"/>
          </a:xfrm>
        </p:spPr>
        <p:txBody>
          <a:bodyPr/>
          <a:lstStyle/>
          <a:p>
            <a:pPr eaLnBrk="1" hangingPunct="1"/>
            <a:r>
              <a:rPr lang="zh-CN" altLang="en-US" dirty="0">
                <a:latin typeface="Times New Roman" panose="02020603050405020304" pitchFamily="18" charset="0"/>
                <a:cs typeface="Times New Roman" panose="02020603050405020304" pitchFamily="18" charset="0"/>
              </a:rPr>
              <a:t>给定生命状态</a:t>
            </a:r>
            <a:r>
              <a:rPr lang="en-US" altLang="zh-CN" dirty="0">
                <a:latin typeface="Times New Roman" panose="02020603050405020304" pitchFamily="18" charset="0"/>
                <a:cs typeface="Times New Roman" panose="02020603050405020304" pitchFamily="18" charset="0"/>
              </a:rPr>
              <a:t>V</a:t>
            </a:r>
            <a:r>
              <a:rPr lang="zh-CN" altLang="en-US" dirty="0">
                <a:latin typeface="Times New Roman" panose="02020603050405020304" pitchFamily="18" charset="0"/>
                <a:cs typeface="Times New Roman" panose="02020603050405020304" pitchFamily="18" charset="0"/>
              </a:rPr>
              <a:t>后，会造成</a:t>
            </a:r>
            <a:r>
              <a:rPr lang="en-US" altLang="zh-CN" dirty="0">
                <a:latin typeface="Times New Roman" panose="02020603050405020304" pitchFamily="18" charset="0"/>
                <a:cs typeface="Times New Roman" panose="02020603050405020304" pitchFamily="18" charset="0"/>
              </a:rPr>
              <a:t>S</a:t>
            </a:r>
            <a:r>
              <a:rPr lang="zh-CN" altLang="en-US" dirty="0">
                <a:latin typeface="Times New Roman" panose="02020603050405020304" pitchFamily="18" charset="0"/>
                <a:cs typeface="Times New Roman" panose="02020603050405020304" pitchFamily="18" charset="0"/>
              </a:rPr>
              <a:t>和</a:t>
            </a:r>
            <a:r>
              <a:rPr lang="en-US" altLang="en-US" sz="2400" dirty="0">
                <a:solidFill>
                  <a:schemeClr val="tx1"/>
                </a:solidFill>
                <a:latin typeface="Times New Roman" panose="02020603050405020304" pitchFamily="18" charset="0"/>
                <a:cs typeface="Times New Roman" panose="02020603050405020304" pitchFamily="18" charset="0"/>
              </a:rPr>
              <a:t>G</a:t>
            </a:r>
            <a:r>
              <a:rPr lang="zh-CN" altLang="en-US" sz="2400" dirty="0">
                <a:solidFill>
                  <a:schemeClr val="tx1"/>
                </a:solidFill>
                <a:latin typeface="Times New Roman" panose="02020603050405020304" pitchFamily="18" charset="0"/>
                <a:cs typeface="Times New Roman" panose="02020603050405020304" pitchFamily="18" charset="0"/>
              </a:rPr>
              <a:t>相关。</a:t>
            </a:r>
            <a:r>
              <a:rPr lang="en-US" altLang="en-US" sz="2400" dirty="0">
                <a:solidFill>
                  <a:schemeClr val="tx1"/>
                </a:solidFill>
                <a:latin typeface="Times New Roman" panose="02020603050405020304" pitchFamily="18" charset="0"/>
                <a:cs typeface="Times New Roman" panose="02020603050405020304" pitchFamily="18" charset="0"/>
              </a:rPr>
              <a:t> </a:t>
            </a:r>
          </a:p>
          <a:p>
            <a:endParaRPr lang="en-CA" dirty="0"/>
          </a:p>
        </p:txBody>
      </p:sp>
      <p:sp>
        <p:nvSpPr>
          <p:cNvPr id="5" name="Footer Placeholder 4"/>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grpSp>
        <p:nvGrpSpPr>
          <p:cNvPr id="12" name="Group 11"/>
          <p:cNvGrpSpPr/>
          <p:nvPr/>
        </p:nvGrpSpPr>
        <p:grpSpPr>
          <a:xfrm>
            <a:off x="2057400" y="2209801"/>
            <a:ext cx="4724400" cy="3200400"/>
            <a:chOff x="0" y="0"/>
            <a:chExt cx="2797790" cy="1664988"/>
          </a:xfrm>
        </p:grpSpPr>
        <p:grpSp>
          <p:nvGrpSpPr>
            <p:cNvPr id="13" name="Group 12"/>
            <p:cNvGrpSpPr/>
            <p:nvPr/>
          </p:nvGrpSpPr>
          <p:grpSpPr>
            <a:xfrm>
              <a:off x="0" y="0"/>
              <a:ext cx="2797790" cy="1664988"/>
              <a:chOff x="-2" y="0"/>
              <a:chExt cx="2065436" cy="1664988"/>
            </a:xfrm>
          </p:grpSpPr>
          <p:sp>
            <p:nvSpPr>
              <p:cNvPr id="15" name="Text Box 7"/>
              <p:cNvSpPr txBox="1">
                <a:spLocks noChangeArrowheads="1"/>
              </p:cNvSpPr>
              <p:nvPr/>
            </p:nvSpPr>
            <p:spPr bwMode="auto">
              <a:xfrm>
                <a:off x="-2" y="13633"/>
                <a:ext cx="780290" cy="297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100" i="1" kern="120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S:</a:t>
                </a:r>
                <a:r>
                  <a:rPr lang="zh-CN" sz="1100" i="1" kern="1200">
                    <a:solidFill>
                      <a:srgbClr val="000000"/>
                    </a:solidFill>
                    <a:effectLst/>
                    <a:latin typeface="Arial" panose="020B0604020202020204" pitchFamily="34" charset="0"/>
                    <a:ea typeface="等线" panose="02010600030101010101" pitchFamily="2" charset="-122"/>
                    <a:cs typeface="Arial" panose="020B0604020202020204" pitchFamily="34" charset="0"/>
                  </a:rPr>
                  <a:t>是否中枪</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17" name="Text Box 8"/>
              <p:cNvSpPr txBox="1">
                <a:spLocks noChangeArrowheads="1"/>
              </p:cNvSpPr>
              <p:nvPr/>
            </p:nvSpPr>
            <p:spPr bwMode="auto">
              <a:xfrm>
                <a:off x="608616" y="1349949"/>
                <a:ext cx="824683" cy="315039"/>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oAutofit/>
              </a:bodyPr>
              <a:lstStyle/>
              <a:p>
                <a:pPr fontAlgn="base">
                  <a:lnSpc>
                    <a:spcPct val="107000"/>
                  </a:lnSpc>
                  <a:spcAft>
                    <a:spcPts val="0"/>
                  </a:spcAft>
                </a:pPr>
                <a:r>
                  <a:rPr lang="en-US" sz="1100" i="1" kern="120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D</a:t>
                </a:r>
                <a:r>
                  <a:rPr lang="zh-CN" sz="1100" i="1" kern="1200">
                    <a:solidFill>
                      <a:srgbClr val="000000"/>
                    </a:solidFill>
                    <a:effectLst/>
                    <a:latin typeface="Arial" panose="020B0604020202020204" pitchFamily="34" charset="0"/>
                    <a:ea typeface="等线" panose="02010600030101010101" pitchFamily="2" charset="-122"/>
                    <a:cs typeface="Arial" panose="020B0604020202020204" pitchFamily="34" charset="0"/>
                  </a:rPr>
                  <a:t>：是否死亡</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18" name="Line 9"/>
              <p:cNvCxnSpPr/>
              <p:nvPr/>
            </p:nvCxnSpPr>
            <p:spPr bwMode="auto">
              <a:xfrm>
                <a:off x="197893" y="423081"/>
                <a:ext cx="679884" cy="728786"/>
              </a:xfrm>
              <a:prstGeom prst="line">
                <a:avLst/>
              </a:prstGeom>
              <a:noFill/>
              <a:ln w="6350">
                <a:solidFill>
                  <a:sysClr val="windowText" lastClr="000000"/>
                </a:solidFill>
                <a:round/>
                <a:headEnd w="lg" len="med"/>
                <a:tailEnd type="triangle" w="med" len="med"/>
              </a:ln>
              <a:extLst>
                <a:ext uri="{909E8E84-426E-40DD-AFC4-6F175D3DCCD1}">
                  <a14:hiddenFill xmlns:a14="http://schemas.microsoft.com/office/drawing/2010/main">
                    <a:noFill/>
                  </a14:hiddenFill>
                </a:ext>
              </a:extLst>
            </p:spPr>
          </p:cxnSp>
          <p:sp>
            <p:nvSpPr>
              <p:cNvPr id="19" name="Text Box 10"/>
              <p:cNvSpPr txBox="1">
                <a:spLocks noChangeArrowheads="1"/>
              </p:cNvSpPr>
              <p:nvPr/>
            </p:nvSpPr>
            <p:spPr bwMode="auto">
              <a:xfrm>
                <a:off x="1357451" y="0"/>
                <a:ext cx="707983" cy="24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oAutofit/>
              </a:bodyPr>
              <a:lstStyle/>
              <a:p>
                <a:pPr fontAlgn="base">
                  <a:lnSpc>
                    <a:spcPct val="107000"/>
                  </a:lnSpc>
                  <a:spcAft>
                    <a:spcPts val="0"/>
                  </a:spcAft>
                </a:pPr>
                <a:r>
                  <a:rPr lang="en-US" sz="1100" i="1" kern="1200">
                    <a:solidFill>
                      <a:srgbClr val="000000"/>
                    </a:solidFill>
                    <a:effectLst/>
                    <a:latin typeface="Arial" panose="020B0604020202020204" pitchFamily="34" charset="0"/>
                    <a:ea typeface="等线" panose="02010600030101010101" pitchFamily="2" charset="-122"/>
                    <a:cs typeface="Times New Roman" panose="02020603050405020304" pitchFamily="18" charset="0"/>
                  </a:rPr>
                  <a:t>G:</a:t>
                </a:r>
                <a:r>
                  <a:rPr lang="zh-CN" sz="1100" i="1" kern="1200">
                    <a:solidFill>
                      <a:srgbClr val="000000"/>
                    </a:solidFill>
                    <a:effectLst/>
                    <a:latin typeface="Arial" panose="020B0604020202020204" pitchFamily="34" charset="0"/>
                    <a:ea typeface="等线" panose="02010600030101010101" pitchFamily="2" charset="-122"/>
                    <a:cs typeface="Arial" panose="020B0604020202020204" pitchFamily="34" charset="0"/>
                  </a:rPr>
                  <a:t>是否中风</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cxnSp>
            <p:nvCxnSpPr>
              <p:cNvPr id="20" name="Line 11"/>
              <p:cNvCxnSpPr/>
              <p:nvPr/>
            </p:nvCxnSpPr>
            <p:spPr bwMode="auto">
              <a:xfrm flipH="1">
                <a:off x="989463" y="429905"/>
                <a:ext cx="679929" cy="719460"/>
              </a:xfrm>
              <a:prstGeom prst="line">
                <a:avLst/>
              </a:prstGeom>
              <a:noFill/>
              <a:ln w="6350">
                <a:solidFill>
                  <a:sysClr val="windowText" lastClr="000000"/>
                </a:solidFill>
                <a:round/>
                <a:headEnd type="none" w="med" len="med"/>
                <a:tailEnd type="triangle"/>
              </a:ln>
              <a:extLst>
                <a:ext uri="{909E8E84-426E-40DD-AFC4-6F175D3DCCD1}">
                  <a14:hiddenFill xmlns:a14="http://schemas.microsoft.com/office/drawing/2010/main">
                    <a:noFill/>
                  </a14:hiddenFill>
                </a:ext>
              </a:extLst>
            </p:spPr>
          </p:cxnSp>
          <p:sp>
            <p:nvSpPr>
              <p:cNvPr id="21" name="Oval 20"/>
              <p:cNvSpPr/>
              <p:nvPr/>
            </p:nvSpPr>
            <p:spPr>
              <a:xfrm>
                <a:off x="102358" y="313899"/>
                <a:ext cx="99173" cy="116847"/>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2" name="Oval 21"/>
              <p:cNvSpPr/>
              <p:nvPr/>
            </p:nvSpPr>
            <p:spPr>
              <a:xfrm>
                <a:off x="1671851" y="293427"/>
                <a:ext cx="99173" cy="11644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3" name="Oval 22"/>
              <p:cNvSpPr/>
              <p:nvPr/>
            </p:nvSpPr>
            <p:spPr>
              <a:xfrm>
                <a:off x="873457" y="1146412"/>
                <a:ext cx="113453" cy="107759"/>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grpSp>
        <p:cxnSp>
          <p:nvCxnSpPr>
            <p:cNvPr id="14" name="Straight Connector 13"/>
            <p:cNvCxnSpPr/>
            <p:nvPr/>
          </p:nvCxnSpPr>
          <p:spPr>
            <a:xfrm>
              <a:off x="276225" y="400050"/>
              <a:ext cx="198789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929051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路径和误差种类</a:t>
            </a:r>
            <a:endParaRPr lang="en-CA" dirty="0"/>
          </a:p>
        </p:txBody>
      </p:sp>
      <p:graphicFrame>
        <p:nvGraphicFramePr>
          <p:cNvPr id="4" name="Diagram 3"/>
          <p:cNvGraphicFramePr/>
          <p:nvPr>
            <p:extLst>
              <p:ext uri="{D42A27DB-BD31-4B8C-83A1-F6EECF244321}">
                <p14:modId xmlns:p14="http://schemas.microsoft.com/office/powerpoint/2010/main" val="1645387069"/>
              </p:ext>
            </p:extLst>
          </p:nvPr>
        </p:nvGraphicFramePr>
        <p:xfrm>
          <a:off x="323056" y="1331582"/>
          <a:ext cx="79248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
        <p:nvSpPr>
          <p:cNvPr id="6" name="Text Placeholder 5">
            <a:extLst>
              <a:ext uri="{FF2B5EF4-FFF2-40B4-BE49-F238E27FC236}">
                <a16:creationId xmlns:a16="http://schemas.microsoft.com/office/drawing/2014/main" id="{77177732-4872-4243-8920-F4545FC8A423}"/>
              </a:ext>
            </a:extLst>
          </p:cNvPr>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7819828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7FE96426-1E70-4A9B-9310-41A582173293}"/>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D59264F3-3734-46AB-8C45-E505E27B9720}"/>
              </a:ext>
            </a:extLst>
          </p:cNvPr>
          <p:cNvSpPr>
            <a:spLocks noGrp="1"/>
          </p:cNvSpPr>
          <p:nvPr>
            <p:ph type="ctrTitle"/>
          </p:nvPr>
        </p:nvSpPr>
        <p:spPr/>
        <p:txBody>
          <a:bodyPr/>
          <a:lstStyle/>
          <a:p>
            <a:r>
              <a:rPr lang="zh-CN" sz="3200" b="1" kern="2200" cap="small" dirty="0">
                <a:effectLst/>
                <a:latin typeface="DengXian" panose="02010600030101010101" pitchFamily="2" charset="-122"/>
                <a:ea typeface="DengXian" panose="02010600030101010101" pitchFamily="2" charset="-122"/>
              </a:rPr>
              <a:t>常用因果关系估计方法概览</a:t>
            </a:r>
            <a:endParaRPr lang="en-CA" sz="3200" dirty="0"/>
          </a:p>
        </p:txBody>
      </p:sp>
      <p:sp>
        <p:nvSpPr>
          <p:cNvPr id="4" name="Footer Placeholder 3">
            <a:extLst>
              <a:ext uri="{FF2B5EF4-FFF2-40B4-BE49-F238E27FC236}">
                <a16:creationId xmlns:a16="http://schemas.microsoft.com/office/drawing/2014/main" id="{E5293417-709F-4E75-A9DC-49791F4EA409}"/>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a:p>
        </p:txBody>
      </p:sp>
    </p:spTree>
    <p:extLst>
      <p:ext uri="{BB962C8B-B14F-4D97-AF65-F5344CB8AC3E}">
        <p14:creationId xmlns:p14="http://schemas.microsoft.com/office/powerpoint/2010/main" val="2387357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8C3E65BE-662B-4691-93F0-2735B9CB52BB}"/>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5190B5B6-2317-48E6-9FEA-3B3273F943EC}"/>
              </a:ext>
            </a:extLst>
          </p:cNvPr>
          <p:cNvSpPr>
            <a:spLocks noGrp="1"/>
          </p:cNvSpPr>
          <p:nvPr>
            <p:ph type="ctrTitle"/>
          </p:nvPr>
        </p:nvSpPr>
        <p:spPr/>
        <p:txBody>
          <a:bodyPr/>
          <a:lstStyle/>
          <a:p>
            <a:r>
              <a:rPr lang="zh-CN" sz="3600" b="1" kern="2200" cap="small" dirty="0">
                <a:effectLst/>
                <a:latin typeface="DengXian" panose="02010600030101010101" pitchFamily="2" charset="-122"/>
                <a:ea typeface="DengXian" panose="02010600030101010101" pitchFamily="2" charset="-122"/>
              </a:rPr>
              <a:t>辛普森悖论</a:t>
            </a:r>
            <a:endParaRPr lang="en-CA" sz="3600" dirty="0"/>
          </a:p>
        </p:txBody>
      </p:sp>
      <p:sp>
        <p:nvSpPr>
          <p:cNvPr id="4" name="Footer Placeholder 3">
            <a:extLst>
              <a:ext uri="{FF2B5EF4-FFF2-40B4-BE49-F238E27FC236}">
                <a16:creationId xmlns:a16="http://schemas.microsoft.com/office/drawing/2014/main" id="{21411B6B-7073-4C31-96DF-220D85A73270}"/>
              </a:ext>
            </a:extLst>
          </p:cNvPr>
          <p:cNvSpPr>
            <a:spLocks noGrp="1"/>
          </p:cNvSpPr>
          <p:nvPr>
            <p:ph type="ftr" sz="quarter" idx="11"/>
          </p:nvPr>
        </p:nvSpPr>
        <p:spPr>
          <a:xfrm>
            <a:off x="4114800" y="6324600"/>
            <a:ext cx="5029200" cy="457200"/>
          </a:xfrm>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0562612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识别因果关系的研究方法</a:t>
            </a:r>
            <a:endParaRPr lang="en-CA" dirty="0"/>
          </a:p>
        </p:txBody>
      </p:sp>
      <p:sp>
        <p:nvSpPr>
          <p:cNvPr id="3" name="Text Placeholder 2"/>
          <p:cNvSpPr>
            <a:spLocks noGrp="1"/>
          </p:cNvSpPr>
          <p:nvPr>
            <p:ph type="body" idx="1"/>
          </p:nvPr>
        </p:nvSpPr>
        <p:spPr>
          <a:xfrm>
            <a:off x="304800" y="1066800"/>
            <a:ext cx="8534400" cy="5221061"/>
          </a:xfrm>
        </p:spPr>
        <p:txBody>
          <a:bodyPr/>
          <a:lstStyle/>
          <a:p>
            <a:r>
              <a:rPr lang="zh-CN" altLang="en-US" sz="2000" b="1" dirty="0"/>
              <a:t>控制实验</a:t>
            </a:r>
            <a:r>
              <a:rPr lang="zh-CN" altLang="en-US" sz="2000" dirty="0"/>
              <a:t> </a:t>
            </a:r>
            <a:r>
              <a:rPr lang="en-US" altLang="zh-CN" sz="2000" dirty="0"/>
              <a:t>– </a:t>
            </a:r>
            <a:r>
              <a:rPr lang="zh-CN" altLang="en-US" sz="2000" dirty="0"/>
              <a:t>通过控制实验达到随机化，使得处置组和控制组没有系统性差异，以达到估计因果效应</a:t>
            </a:r>
            <a:endParaRPr lang="en-US" altLang="zh-CN" sz="2000" dirty="0"/>
          </a:p>
          <a:p>
            <a:endParaRPr lang="en-US" altLang="zh-CN" sz="2000" dirty="0"/>
          </a:p>
          <a:p>
            <a:r>
              <a:rPr lang="zh-CN" altLang="en-US" sz="2000" b="1" dirty="0"/>
              <a:t>准实验</a:t>
            </a:r>
            <a:r>
              <a:rPr lang="zh-CN" altLang="en-US" sz="2000" dirty="0"/>
              <a:t> </a:t>
            </a:r>
            <a:r>
              <a:rPr lang="en-US" altLang="zh-CN" sz="2000" dirty="0"/>
              <a:t>- </a:t>
            </a:r>
            <a:r>
              <a:rPr lang="zh-CN" altLang="en-US" sz="2000" dirty="0"/>
              <a:t>当自然或社会事件提供某种程度的随机化，加以正确的模型和假设可以估计因果效应。</a:t>
            </a:r>
            <a:endParaRPr lang="en-CA" altLang="zh-CN" sz="2000" dirty="0"/>
          </a:p>
          <a:p>
            <a:pPr marL="342900" indent="-342900">
              <a:buFont typeface="Arial" panose="020B0604020202020204" pitchFamily="34" charset="0"/>
              <a:buChar char="•"/>
            </a:pPr>
            <a:r>
              <a:rPr lang="zh-CN" altLang="en-US" sz="2000" dirty="0"/>
              <a:t>双重差分法法</a:t>
            </a:r>
            <a:endParaRPr lang="en-CA" altLang="zh-CN" sz="2000" dirty="0"/>
          </a:p>
          <a:p>
            <a:pPr marL="342900" indent="-342900">
              <a:buFont typeface="Arial" panose="020B0604020202020204" pitchFamily="34" charset="0"/>
              <a:buChar char="•"/>
            </a:pPr>
            <a:r>
              <a:rPr lang="zh-CN" altLang="en-US" sz="2000" dirty="0"/>
              <a:t>断点回归</a:t>
            </a:r>
            <a:endParaRPr lang="en-US" altLang="zh-CN" sz="2000" dirty="0"/>
          </a:p>
          <a:p>
            <a:endParaRPr lang="zh-CN" altLang="en-US" sz="2000" dirty="0"/>
          </a:p>
          <a:p>
            <a:r>
              <a:rPr lang="zh-CN" altLang="en-US" sz="2000" b="1" dirty="0"/>
              <a:t>观测数据研究</a:t>
            </a:r>
            <a:r>
              <a:rPr lang="zh-CN" altLang="en-US" sz="2000" dirty="0"/>
              <a:t> </a:t>
            </a:r>
            <a:r>
              <a:rPr lang="en-US" altLang="zh-CN" sz="2000" dirty="0"/>
              <a:t>– </a:t>
            </a:r>
            <a:r>
              <a:rPr lang="zh-CN" altLang="en-US" sz="2000" dirty="0"/>
              <a:t>在没有进行随机化时通过观测数据探究两个或更多变量之间关系的研究。</a:t>
            </a:r>
            <a:endParaRPr lang="en-CA" altLang="zh-CN" sz="2000" dirty="0"/>
          </a:p>
          <a:p>
            <a:pPr marL="342900" indent="-342900">
              <a:buFont typeface="Arial" panose="020B0604020202020204" pitchFamily="34" charset="0"/>
              <a:buChar char="•"/>
            </a:pPr>
            <a:r>
              <a:rPr lang="zh-CN" altLang="en-US" sz="2000" dirty="0">
                <a:solidFill>
                  <a:schemeClr val="tx1"/>
                </a:solidFill>
              </a:rPr>
              <a:t>回归方法</a:t>
            </a:r>
            <a:endParaRPr lang="en-US" altLang="zh-CN" sz="2000" dirty="0">
              <a:solidFill>
                <a:schemeClr val="tx1"/>
              </a:solidFill>
            </a:endParaRPr>
          </a:p>
          <a:p>
            <a:pPr marL="342900" indent="-342900">
              <a:buFont typeface="Arial" panose="020B0604020202020204" pitchFamily="34" charset="0"/>
              <a:buChar char="•"/>
            </a:pPr>
            <a:r>
              <a:rPr lang="zh-CN" altLang="en-US" sz="2000" dirty="0">
                <a:solidFill>
                  <a:schemeClr val="tx1"/>
                </a:solidFill>
              </a:rPr>
              <a:t>匹配方法</a:t>
            </a:r>
            <a:endParaRPr lang="en-CA" altLang="zh-CN" sz="2000" dirty="0">
              <a:solidFill>
                <a:schemeClr val="tx1"/>
              </a:solidFill>
            </a:endParaRPr>
          </a:p>
          <a:p>
            <a:pPr marL="342900" indent="-342900">
              <a:buFont typeface="Arial" panose="020B0604020202020204" pitchFamily="34" charset="0"/>
              <a:buChar char="•"/>
            </a:pPr>
            <a:r>
              <a:rPr lang="zh-CN" altLang="en-US" sz="2000" dirty="0">
                <a:solidFill>
                  <a:schemeClr val="tx1"/>
                </a:solidFill>
              </a:rPr>
              <a:t>面板数据方法</a:t>
            </a:r>
            <a:endParaRPr lang="en-US" altLang="zh-CN" sz="2000" dirty="0">
              <a:solidFill>
                <a:schemeClr val="tx1"/>
              </a:solidFill>
            </a:endParaRPr>
          </a:p>
          <a:p>
            <a:pPr marL="342900" indent="-342900">
              <a:buFont typeface="Arial" panose="020B0604020202020204" pitchFamily="34" charset="0"/>
              <a:buChar char="•"/>
            </a:pPr>
            <a:r>
              <a:rPr lang="zh-CN" altLang="en-US" sz="2000" dirty="0">
                <a:solidFill>
                  <a:schemeClr val="tx1"/>
                </a:solidFill>
              </a:rPr>
              <a:t>工具变量</a:t>
            </a:r>
            <a:endParaRPr lang="en-US" altLang="zh-CN" sz="2000" dirty="0">
              <a:solidFill>
                <a:schemeClr val="tx1"/>
              </a:solidFill>
            </a:endParaRPr>
          </a:p>
          <a:p>
            <a:pPr marL="342900" indent="-342900">
              <a:buFont typeface="Arial" panose="020B0604020202020204" pitchFamily="34" charset="0"/>
              <a:buChar char="•"/>
            </a:pPr>
            <a:r>
              <a:rPr lang="zh-CN" altLang="en-US" sz="2000" dirty="0">
                <a:solidFill>
                  <a:schemeClr val="tx1"/>
                </a:solidFill>
              </a:rPr>
              <a:t>自选择模型</a:t>
            </a:r>
            <a:endParaRPr lang="en-CA" sz="2000" dirty="0">
              <a:solidFill>
                <a:schemeClr val="tx1"/>
              </a:solidFill>
            </a:endParaRPr>
          </a:p>
          <a:p>
            <a:endParaRPr lang="en-CA"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6161145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准实验</a:t>
            </a:r>
            <a:endParaRPr lang="en-CA" dirty="0"/>
          </a:p>
        </p:txBody>
      </p:sp>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准实验和随机控制实验不同之处在于前者的干预行为不是随机，因此接受干预的处置组和未接受干预的控制组的并不是相同的。</a:t>
            </a:r>
            <a:endParaRPr lang="en-US" altLang="zh-CN" dirty="0"/>
          </a:p>
          <a:p>
            <a:pPr marL="890588" lvl="1" indent="-342900">
              <a:buFont typeface="Arial" panose="020B0604020202020204" pitchFamily="34" charset="0"/>
              <a:buChar char="•"/>
            </a:pPr>
            <a:r>
              <a:rPr lang="zh-CN" altLang="en-US" dirty="0">
                <a:solidFill>
                  <a:schemeClr val="tx1"/>
                </a:solidFill>
                <a:latin typeface="Times New Roman" panose="02020603050405020304" pitchFamily="18" charset="0"/>
                <a:cs typeface="Times New Roman" panose="02020603050405020304" pitchFamily="18" charset="0"/>
              </a:rPr>
              <a:t>研究不同省的减税政策对企业的影响</a:t>
            </a:r>
            <a:endParaRPr lang="en-US" altLang="zh-CN" dirty="0">
              <a:solidFill>
                <a:schemeClr val="tx1"/>
              </a:solidFill>
              <a:latin typeface="Times New Roman" panose="02020603050405020304" pitchFamily="18" charset="0"/>
              <a:cs typeface="Times New Roman" panose="02020603050405020304" pitchFamily="18" charset="0"/>
            </a:endParaRPr>
          </a:p>
          <a:p>
            <a:pPr marL="890588" lvl="1" indent="-342900">
              <a:buFont typeface="Arial" panose="020B0604020202020204" pitchFamily="34" charset="0"/>
              <a:buChar char="•"/>
            </a:pPr>
            <a:r>
              <a:rPr lang="zh-CN" altLang="en-US" dirty="0">
                <a:solidFill>
                  <a:schemeClr val="tx1"/>
                </a:solidFill>
                <a:latin typeface="Times New Roman" panose="02020603050405020304" pitchFamily="18" charset="0"/>
                <a:cs typeface="Times New Roman" panose="02020603050405020304" pitchFamily="18" charset="0"/>
              </a:rPr>
              <a:t>研究高速公路安装监控器对驾驶安全</a:t>
            </a:r>
            <a:endParaRPr lang="en-CA" dirty="0">
              <a:solidFill>
                <a:schemeClr val="tx1"/>
              </a:solidFill>
              <a:latin typeface="Times New Roman" panose="02020603050405020304" pitchFamily="18" charset="0"/>
              <a:cs typeface="Times New Roman" panose="02020603050405020304" pitchFamily="18" charset="0"/>
            </a:endParaRPr>
          </a:p>
          <a:p>
            <a:endParaRPr lang="en-US" altLang="zh-CN" b="1"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r>
              <a:rPr lang="zh-CN" altLang="en-US"/>
              <a:t>准实</a:t>
            </a:r>
            <a:r>
              <a:rPr lang="zh-CN" altLang="en-US" dirty="0"/>
              <a:t>验和非实验的观测研究不同之处在于准随机实验的干预行为是外生的，它不受个体特征的影响，因此它不存在自选择问题。</a:t>
            </a:r>
            <a:endParaRPr lang="en-US" altLang="zh-CN" dirty="0"/>
          </a:p>
          <a:p>
            <a:pPr marL="342900" indent="-34290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endParaRPr lang="en-CA" dirty="0"/>
          </a:p>
          <a:p>
            <a:pPr marL="342900" indent="-342900">
              <a:buFont typeface="Arial" panose="020B0604020202020204" pitchFamily="34" charset="0"/>
              <a:buChar char="•"/>
            </a:pPr>
            <a:endParaRPr lang="en-CA"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781263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z="2400" dirty="0"/>
              <a:t>准实验：双重差分法</a:t>
            </a:r>
            <a:endParaRPr lang="en-CA" sz="2400" dirty="0"/>
          </a:p>
        </p:txBody>
      </p:sp>
      <p:sp>
        <p:nvSpPr>
          <p:cNvPr id="3" name="Text Placeholder 2"/>
          <p:cNvSpPr>
            <a:spLocks noGrp="1"/>
          </p:cNvSpPr>
          <p:nvPr>
            <p:ph type="body" idx="1"/>
          </p:nvPr>
        </p:nvSpPr>
        <p:spPr>
          <a:xfrm>
            <a:off x="1066800" y="6123800"/>
            <a:ext cx="8153400" cy="533400"/>
          </a:xfrm>
        </p:spPr>
        <p:txBody>
          <a:bodyPr/>
          <a:lstStyle/>
          <a:p>
            <a:r>
              <a:rPr lang="zh-CN" altLang="en-US" dirty="0"/>
              <a:t>双重差分</a:t>
            </a:r>
            <a:r>
              <a:rPr lang="en-CA" altLang="zh-CN" dirty="0"/>
              <a:t>=(T1-C1)-(T0-C0)</a:t>
            </a:r>
            <a:endParaRPr lang="en-CA" dirty="0"/>
          </a:p>
        </p:txBody>
      </p:sp>
      <p:sp>
        <p:nvSpPr>
          <p:cNvPr id="4" name="Line 4"/>
          <p:cNvSpPr>
            <a:spLocks noChangeShapeType="1"/>
          </p:cNvSpPr>
          <p:nvPr/>
        </p:nvSpPr>
        <p:spPr bwMode="auto">
          <a:xfrm>
            <a:off x="1371600" y="4953000"/>
            <a:ext cx="6096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sz="2400"/>
          </a:p>
        </p:txBody>
      </p:sp>
      <p:sp>
        <p:nvSpPr>
          <p:cNvPr id="5" name="Line 6"/>
          <p:cNvSpPr>
            <a:spLocks noChangeShapeType="1"/>
          </p:cNvSpPr>
          <p:nvPr/>
        </p:nvSpPr>
        <p:spPr bwMode="auto">
          <a:xfrm flipV="1">
            <a:off x="4015902" y="1447800"/>
            <a:ext cx="22698" cy="3505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sz="2400"/>
          </a:p>
        </p:txBody>
      </p:sp>
      <p:sp>
        <p:nvSpPr>
          <p:cNvPr id="6" name="Text Box 7"/>
          <p:cNvSpPr txBox="1">
            <a:spLocks noChangeArrowheads="1"/>
          </p:cNvSpPr>
          <p:nvPr/>
        </p:nvSpPr>
        <p:spPr bwMode="auto">
          <a:xfrm>
            <a:off x="1736725" y="5218113"/>
            <a:ext cx="8034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zh-CN" altLang="en-US" sz="2400" dirty="0">
                <a:latin typeface="Arial" panose="020B0604020202020204" pitchFamily="34" charset="0"/>
              </a:rPr>
              <a:t>之前</a:t>
            </a:r>
            <a:endParaRPr lang="en-US" altLang="en-US" sz="2400" dirty="0">
              <a:latin typeface="Arial" panose="020B0604020202020204" pitchFamily="34" charset="0"/>
            </a:endParaRPr>
          </a:p>
        </p:txBody>
      </p:sp>
      <p:sp>
        <p:nvSpPr>
          <p:cNvPr id="7" name="Text Box 8"/>
          <p:cNvSpPr txBox="1">
            <a:spLocks noChangeArrowheads="1"/>
          </p:cNvSpPr>
          <p:nvPr/>
        </p:nvSpPr>
        <p:spPr bwMode="auto">
          <a:xfrm>
            <a:off x="5454650" y="5254625"/>
            <a:ext cx="8034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zh-CN" altLang="en-US" sz="2400" dirty="0">
                <a:latin typeface="Arial" panose="020B0604020202020204" pitchFamily="34" charset="0"/>
              </a:rPr>
              <a:t>之后</a:t>
            </a:r>
            <a:endParaRPr lang="en-US" altLang="en-US" sz="2400" dirty="0">
              <a:latin typeface="Arial" panose="020B0604020202020204" pitchFamily="34" charset="0"/>
            </a:endParaRPr>
          </a:p>
        </p:txBody>
      </p:sp>
      <p:sp>
        <p:nvSpPr>
          <p:cNvPr id="8" name="Line 9"/>
          <p:cNvSpPr>
            <a:spLocks noChangeShapeType="1"/>
          </p:cNvSpPr>
          <p:nvPr/>
        </p:nvSpPr>
        <p:spPr bwMode="auto">
          <a:xfrm flipV="1">
            <a:off x="2438400" y="3886200"/>
            <a:ext cx="3048000" cy="533400"/>
          </a:xfrm>
          <a:prstGeom prst="line">
            <a:avLst/>
          </a:prstGeom>
          <a:noFill/>
          <a:ln w="38100">
            <a:solidFill>
              <a:srgbClr val="339966"/>
            </a:solidFill>
            <a:round/>
            <a:headEnd type="oval" w="lg" len="lg"/>
            <a:tailEnd type="oval" w="lg" len="lg"/>
          </a:ln>
          <a:extLst>
            <a:ext uri="{909E8E84-426E-40DD-AFC4-6F175D3DCCD1}">
              <a14:hiddenFill xmlns:a14="http://schemas.microsoft.com/office/drawing/2010/main">
                <a:noFill/>
              </a14:hiddenFill>
            </a:ext>
          </a:extLst>
        </p:spPr>
        <p:txBody>
          <a:bodyPr/>
          <a:lstStyle/>
          <a:p>
            <a:endParaRPr lang="en-CA" sz="2400"/>
          </a:p>
        </p:txBody>
      </p:sp>
      <p:sp>
        <p:nvSpPr>
          <p:cNvPr id="9" name="Line 11"/>
          <p:cNvSpPr>
            <a:spLocks noChangeShapeType="1"/>
          </p:cNvSpPr>
          <p:nvPr/>
        </p:nvSpPr>
        <p:spPr bwMode="auto">
          <a:xfrm flipV="1">
            <a:off x="2438400" y="1905000"/>
            <a:ext cx="2971800" cy="1524000"/>
          </a:xfrm>
          <a:prstGeom prst="line">
            <a:avLst/>
          </a:prstGeom>
          <a:noFill/>
          <a:ln w="38100">
            <a:solidFill>
              <a:srgbClr val="FF0000"/>
            </a:solidFill>
            <a:round/>
            <a:headEnd type="oval" w="lg" len="lg"/>
            <a:tailEnd type="oval" w="lg" len="lg"/>
          </a:ln>
          <a:extLst>
            <a:ext uri="{909E8E84-426E-40DD-AFC4-6F175D3DCCD1}">
              <a14:hiddenFill xmlns:a14="http://schemas.microsoft.com/office/drawing/2010/main">
                <a:noFill/>
              </a14:hiddenFill>
            </a:ext>
          </a:extLst>
        </p:spPr>
        <p:txBody>
          <a:bodyPr/>
          <a:lstStyle/>
          <a:p>
            <a:endParaRPr lang="en-CA" sz="2400"/>
          </a:p>
        </p:txBody>
      </p:sp>
      <p:sp>
        <p:nvSpPr>
          <p:cNvPr id="10" name="Text Box 12"/>
          <p:cNvSpPr txBox="1">
            <a:spLocks noChangeArrowheads="1"/>
          </p:cNvSpPr>
          <p:nvPr/>
        </p:nvSpPr>
        <p:spPr bwMode="auto">
          <a:xfrm>
            <a:off x="2565845" y="2340644"/>
            <a:ext cx="14108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zh-CN" altLang="en-US" sz="2400" dirty="0">
                <a:latin typeface="Arial" panose="020B0604020202020204" pitchFamily="34" charset="0"/>
              </a:rPr>
              <a:t>处置组</a:t>
            </a:r>
            <a:endParaRPr lang="en-US" altLang="en-US" sz="2400" dirty="0">
              <a:latin typeface="Arial" panose="020B0604020202020204" pitchFamily="34" charset="0"/>
            </a:endParaRPr>
          </a:p>
        </p:txBody>
      </p:sp>
      <p:sp>
        <p:nvSpPr>
          <p:cNvPr id="11" name="Text Box 13"/>
          <p:cNvSpPr txBox="1">
            <a:spLocks noChangeArrowheads="1"/>
          </p:cNvSpPr>
          <p:nvPr/>
        </p:nvSpPr>
        <p:spPr bwMode="auto">
          <a:xfrm>
            <a:off x="2714873" y="3677700"/>
            <a:ext cx="11128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zh-CN" altLang="en-US" sz="2400" dirty="0">
                <a:latin typeface="Arial" panose="020B0604020202020204" pitchFamily="34" charset="0"/>
              </a:rPr>
              <a:t>控制组</a:t>
            </a:r>
            <a:endParaRPr lang="en-US" altLang="en-US" sz="2400" dirty="0">
              <a:latin typeface="Arial" panose="020B0604020202020204" pitchFamily="34" charset="0"/>
            </a:endParaRPr>
          </a:p>
        </p:txBody>
      </p:sp>
      <p:sp>
        <p:nvSpPr>
          <p:cNvPr id="12" name="Rectangle 16"/>
          <p:cNvSpPr>
            <a:spLocks noChangeArrowheads="1"/>
          </p:cNvSpPr>
          <p:nvPr/>
        </p:nvSpPr>
        <p:spPr bwMode="auto">
          <a:xfrm>
            <a:off x="5598424" y="1547336"/>
            <a:ext cx="6306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en-US" altLang="en-US" sz="2400" dirty="0">
                <a:latin typeface="Times New Roman" panose="02020603050405020304" pitchFamily="18" charset="0"/>
                <a:cs typeface="Times New Roman" panose="02020603050405020304" pitchFamily="18" charset="0"/>
              </a:rPr>
              <a:t>T1</a:t>
            </a:r>
          </a:p>
        </p:txBody>
      </p:sp>
      <p:sp>
        <p:nvSpPr>
          <p:cNvPr id="15" name="Rectangle 17"/>
          <p:cNvSpPr>
            <a:spLocks noChangeArrowheads="1"/>
          </p:cNvSpPr>
          <p:nvPr/>
        </p:nvSpPr>
        <p:spPr bwMode="auto">
          <a:xfrm>
            <a:off x="5667696" y="3454267"/>
            <a:ext cx="5613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en-US" altLang="zh-CN" sz="2400" dirty="0">
                <a:latin typeface="Times New Roman" panose="02020603050405020304" pitchFamily="18" charset="0"/>
                <a:cs typeface="Times New Roman" panose="02020603050405020304" pitchFamily="18" charset="0"/>
              </a:rPr>
              <a:t>C1</a:t>
            </a:r>
            <a:endParaRPr lang="en-US" altLang="en-US" sz="2400" baseline="-25000" dirty="0">
              <a:latin typeface="Arial" panose="020B0604020202020204" pitchFamily="34" charset="0"/>
            </a:endParaRPr>
          </a:p>
        </p:txBody>
      </p:sp>
      <p:sp>
        <p:nvSpPr>
          <p:cNvPr id="16" name="Text Box 7"/>
          <p:cNvSpPr txBox="1">
            <a:spLocks noChangeArrowheads="1"/>
          </p:cNvSpPr>
          <p:nvPr/>
        </p:nvSpPr>
        <p:spPr bwMode="auto">
          <a:xfrm>
            <a:off x="2995430" y="5267469"/>
            <a:ext cx="20409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zh-CN" altLang="en-US" sz="2400" dirty="0">
                <a:latin typeface="Arial" panose="020B0604020202020204" pitchFamily="34" charset="0"/>
              </a:rPr>
              <a:t>事件发生时点</a:t>
            </a:r>
            <a:endParaRPr lang="en-US" altLang="en-US" sz="2400" dirty="0">
              <a:latin typeface="Arial" panose="020B0604020202020204" pitchFamily="34" charset="0"/>
            </a:endParaRPr>
          </a:p>
        </p:txBody>
      </p:sp>
      <p:sp>
        <p:nvSpPr>
          <p:cNvPr id="17" name="Rectangle 16"/>
          <p:cNvSpPr>
            <a:spLocks noChangeArrowheads="1"/>
          </p:cNvSpPr>
          <p:nvPr/>
        </p:nvSpPr>
        <p:spPr bwMode="auto">
          <a:xfrm>
            <a:off x="1736725" y="3272136"/>
            <a:ext cx="5394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en-US" altLang="zh-CN" sz="2400" dirty="0">
                <a:latin typeface="Times New Roman" panose="02020603050405020304" pitchFamily="18" charset="0"/>
                <a:cs typeface="Times New Roman" panose="02020603050405020304" pitchFamily="18" charset="0"/>
              </a:rPr>
              <a:t>T0</a:t>
            </a:r>
            <a:endParaRPr lang="en-US" altLang="en-US" sz="2400" baseline="-25000" dirty="0">
              <a:latin typeface="Arial" panose="020B0604020202020204" pitchFamily="34" charset="0"/>
            </a:endParaRPr>
          </a:p>
        </p:txBody>
      </p:sp>
      <p:sp>
        <p:nvSpPr>
          <p:cNvPr id="19" name="Rectangle 18"/>
          <p:cNvSpPr>
            <a:spLocks noChangeArrowheads="1"/>
          </p:cNvSpPr>
          <p:nvPr/>
        </p:nvSpPr>
        <p:spPr bwMode="auto">
          <a:xfrm>
            <a:off x="1772923" y="4255049"/>
            <a:ext cx="7310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0"/>
              </a:spcBef>
              <a:buClrTx/>
              <a:buSzTx/>
              <a:buFontTx/>
              <a:buNone/>
            </a:pPr>
            <a:r>
              <a:rPr lang="en-US" altLang="zh-CN" sz="2400" dirty="0">
                <a:latin typeface="Times New Roman" panose="02020603050405020304" pitchFamily="18" charset="0"/>
                <a:cs typeface="Times New Roman" panose="02020603050405020304" pitchFamily="18" charset="0"/>
              </a:rPr>
              <a:t>C0</a:t>
            </a:r>
            <a:endParaRPr lang="en-US" altLang="en-US" sz="2400" baseline="-25000" dirty="0">
              <a:latin typeface="Arial" panose="020B0604020202020204" pitchFamily="34" charset="0"/>
            </a:endParaRPr>
          </a:p>
        </p:txBody>
      </p:sp>
      <p:sp>
        <p:nvSpPr>
          <p:cNvPr id="21" name="Left Brace 20"/>
          <p:cNvSpPr/>
          <p:nvPr/>
        </p:nvSpPr>
        <p:spPr>
          <a:xfrm>
            <a:off x="1371600" y="3615658"/>
            <a:ext cx="228600" cy="85041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3" name="TextBox 22"/>
          <p:cNvSpPr txBox="1"/>
          <p:nvPr/>
        </p:nvSpPr>
        <p:spPr>
          <a:xfrm>
            <a:off x="337310" y="3839068"/>
            <a:ext cx="873957" cy="369332"/>
          </a:xfrm>
          <a:prstGeom prst="rect">
            <a:avLst/>
          </a:prstGeom>
          <a:noFill/>
        </p:spPr>
        <p:txBody>
          <a:bodyPr wrap="none" rtlCol="0">
            <a:spAutoFit/>
          </a:bodyPr>
          <a:lstStyle/>
          <a:p>
            <a:r>
              <a:rPr lang="en-CA" dirty="0"/>
              <a:t>T0-C0</a:t>
            </a:r>
          </a:p>
        </p:txBody>
      </p:sp>
      <p:sp>
        <p:nvSpPr>
          <p:cNvPr id="24" name="TextBox 23"/>
          <p:cNvSpPr txBox="1"/>
          <p:nvPr/>
        </p:nvSpPr>
        <p:spPr>
          <a:xfrm>
            <a:off x="7889043" y="2655434"/>
            <a:ext cx="873957" cy="369332"/>
          </a:xfrm>
          <a:prstGeom prst="rect">
            <a:avLst/>
          </a:prstGeom>
          <a:noFill/>
        </p:spPr>
        <p:txBody>
          <a:bodyPr wrap="none" rtlCol="0">
            <a:spAutoFit/>
          </a:bodyPr>
          <a:lstStyle/>
          <a:p>
            <a:r>
              <a:rPr lang="en-CA" dirty="0"/>
              <a:t>T</a:t>
            </a:r>
            <a:r>
              <a:rPr lang="en-US" altLang="zh-CN" dirty="0"/>
              <a:t>1</a:t>
            </a:r>
            <a:r>
              <a:rPr lang="en-CA" dirty="0"/>
              <a:t>-C</a:t>
            </a:r>
            <a:r>
              <a:rPr lang="en-US" altLang="zh-CN" dirty="0"/>
              <a:t>1</a:t>
            </a:r>
            <a:endParaRPr lang="en-CA" dirty="0"/>
          </a:p>
        </p:txBody>
      </p:sp>
      <p:sp>
        <p:nvSpPr>
          <p:cNvPr id="25" name="Right Brace 24"/>
          <p:cNvSpPr/>
          <p:nvPr/>
        </p:nvSpPr>
        <p:spPr>
          <a:xfrm>
            <a:off x="5331722" y="1935736"/>
            <a:ext cx="817980" cy="100283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6" name="Line 9"/>
          <p:cNvSpPr>
            <a:spLocks noChangeShapeType="1"/>
          </p:cNvSpPr>
          <p:nvPr/>
        </p:nvSpPr>
        <p:spPr bwMode="auto">
          <a:xfrm flipV="1">
            <a:off x="2474194" y="2972805"/>
            <a:ext cx="2951608" cy="490430"/>
          </a:xfrm>
          <a:prstGeom prst="line">
            <a:avLst/>
          </a:prstGeom>
          <a:noFill/>
          <a:ln w="38100">
            <a:solidFill>
              <a:srgbClr val="339966"/>
            </a:solidFill>
            <a:prstDash val="dash"/>
            <a:round/>
            <a:headEnd type="oval" w="lg" len="lg"/>
            <a:tailEnd type="oval" w="lg" len="lg"/>
          </a:ln>
          <a:extLst>
            <a:ext uri="{909E8E84-426E-40DD-AFC4-6F175D3DCCD1}">
              <a14:hiddenFill xmlns:a14="http://schemas.microsoft.com/office/drawing/2010/main">
                <a:noFill/>
              </a14:hiddenFill>
            </a:ext>
          </a:extLst>
        </p:spPr>
        <p:txBody>
          <a:bodyPr/>
          <a:lstStyle/>
          <a:p>
            <a:endParaRPr lang="en-CA" sz="2400"/>
          </a:p>
        </p:txBody>
      </p:sp>
      <p:sp>
        <p:nvSpPr>
          <p:cNvPr id="27" name="Right Brace 26"/>
          <p:cNvSpPr/>
          <p:nvPr/>
        </p:nvSpPr>
        <p:spPr>
          <a:xfrm>
            <a:off x="6937753" y="1819168"/>
            <a:ext cx="817980" cy="209676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8" name="Rectangle 27"/>
          <p:cNvSpPr/>
          <p:nvPr/>
        </p:nvSpPr>
        <p:spPr>
          <a:xfrm>
            <a:off x="6023969" y="2122418"/>
            <a:ext cx="1443631" cy="646331"/>
          </a:xfrm>
          <a:prstGeom prst="rect">
            <a:avLst/>
          </a:prstGeom>
        </p:spPr>
        <p:txBody>
          <a:bodyPr wrap="square">
            <a:spAutoFit/>
          </a:bodyPr>
          <a:lstStyle/>
          <a:p>
            <a:r>
              <a:rPr lang="en-CA" altLang="zh-CN" dirty="0"/>
              <a:t>(T1-C1)-(T0-C0)</a:t>
            </a:r>
            <a:endParaRPr lang="en-CA" dirty="0"/>
          </a:p>
        </p:txBody>
      </p:sp>
      <p:sp>
        <p:nvSpPr>
          <p:cNvPr id="13" name="Footer Placeholder 12"/>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4232154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animBg="1"/>
      <p:bldP spid="9" grpId="0" animBg="1"/>
      <p:bldP spid="10" grpId="0"/>
      <p:bldP spid="11" grpId="0"/>
      <p:bldP spid="12" grpId="0"/>
      <p:bldP spid="15" grpId="0"/>
      <p:bldP spid="17" grpId="0"/>
      <p:bldP spid="19" grpId="0"/>
      <p:bldP spid="21" grpId="0" animBg="1"/>
      <p:bldP spid="23" grpId="0"/>
      <p:bldP spid="24" grpId="0"/>
      <p:bldP spid="25" grpId="0" animBg="1"/>
      <p:bldP spid="26" grpId="0" animBg="1"/>
      <p:bldP spid="27" grpId="0" animBg="1"/>
      <p:bldP spid="2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准实验：断点回归</a:t>
            </a:r>
            <a:endParaRPr lang="en-CA" dirty="0"/>
          </a:p>
        </p:txBody>
      </p:sp>
      <p:sp>
        <p:nvSpPr>
          <p:cNvPr id="3" name="Text Placeholder 2"/>
          <p:cNvSpPr>
            <a:spLocks noGrp="1"/>
          </p:cNvSpPr>
          <p:nvPr>
            <p:ph type="body" idx="1"/>
          </p:nvPr>
        </p:nvSpPr>
        <p:spPr/>
        <p:txBody>
          <a:bodyPr/>
          <a:lstStyle/>
          <a:p>
            <a:r>
              <a:rPr lang="en-CA" dirty="0" err="1"/>
              <a:t>Thistlethwaite</a:t>
            </a:r>
            <a:r>
              <a:rPr lang="en-CA" dirty="0"/>
              <a:t> and Campbell (1960) </a:t>
            </a:r>
            <a:r>
              <a:rPr lang="zh-CN" altLang="en-US" dirty="0"/>
              <a:t>研究了入学奖学金对未来学习表现的影响</a:t>
            </a:r>
            <a:endParaRPr lang="en-US" altLang="zh-CN" dirty="0"/>
          </a:p>
          <a:p>
            <a:r>
              <a:rPr lang="zh-CN" altLang="en-US" dirty="0"/>
              <a:t>入学成绩等级达到</a:t>
            </a:r>
            <a:r>
              <a:rPr lang="en-US" altLang="zh-CN" dirty="0"/>
              <a:t>6</a:t>
            </a:r>
            <a:r>
              <a:rPr lang="zh-CN" altLang="en-US" dirty="0"/>
              <a:t>就得到奖学金。</a:t>
            </a:r>
            <a:endParaRPr lang="en-CA" altLang="zh-CN" dirty="0"/>
          </a:p>
          <a:p>
            <a:endParaRPr lang="en-CA" altLang="zh-CN" dirty="0"/>
          </a:p>
          <a:p>
            <a:pPr marL="342900" indent="-342900">
              <a:buFont typeface="Arial" panose="020B0604020202020204" pitchFamily="34" charset="0"/>
              <a:buChar char="•"/>
            </a:pPr>
            <a:r>
              <a:rPr lang="zh-CN" altLang="en-US" sz="2400" dirty="0"/>
              <a:t>对那些入学考试接近</a:t>
            </a:r>
            <a:r>
              <a:rPr lang="en-US" altLang="zh-CN" sz="2400" dirty="0"/>
              <a:t>6</a:t>
            </a:r>
            <a:r>
              <a:rPr lang="zh-CN" altLang="en-US" sz="2400" dirty="0"/>
              <a:t>的学生，他们拿到或没拿到讲学金是随机的</a:t>
            </a:r>
            <a:r>
              <a:rPr lang="en-CA" altLang="zh-CN" sz="2400" dirty="0"/>
              <a:t>(</a:t>
            </a:r>
            <a:r>
              <a:rPr lang="zh-CN" altLang="en-US" sz="2400" dirty="0"/>
              <a:t>局部随机）。</a:t>
            </a:r>
            <a:endParaRPr lang="en-US" altLang="zh-CN"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zh-CN" altLang="en-US" sz="2400" dirty="0"/>
              <a:t>因此我们可以认为入学考试得分</a:t>
            </a:r>
            <a:r>
              <a:rPr lang="en-US" altLang="zh-CN" sz="2400" dirty="0"/>
              <a:t>6</a:t>
            </a:r>
            <a:r>
              <a:rPr lang="zh-CN" altLang="en-US" sz="2400" dirty="0"/>
              <a:t>左右，拿到和没拿到奖学金的两组学生的学习能力是一样。</a:t>
            </a:r>
            <a:endParaRPr lang="en-US" altLang="zh-CN"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zh-CN" altLang="en-US" sz="2400" dirty="0"/>
              <a:t>这两组学生入学后的表现差异可以归因于拿到奖学金与否。</a:t>
            </a:r>
            <a:endParaRPr lang="en-CA" sz="2400"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dirty="0"/>
          </a:p>
          <a:p>
            <a:endParaRPr lang="en-CA"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8277731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常见观测分析方法</a:t>
            </a:r>
            <a:endParaRPr lang="en-CA" dirty="0"/>
          </a:p>
        </p:txBody>
      </p:sp>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sz="3400" dirty="0">
                <a:solidFill>
                  <a:schemeClr val="tx1"/>
                </a:solidFill>
              </a:rPr>
              <a:t>回归方法</a:t>
            </a:r>
            <a:endParaRPr lang="en-US" altLang="zh-CN" sz="3400" dirty="0">
              <a:solidFill>
                <a:schemeClr val="tx1"/>
              </a:solidFill>
            </a:endParaRPr>
          </a:p>
          <a:p>
            <a:pPr marL="342900" indent="-342900">
              <a:buFont typeface="Arial" panose="020B0604020202020204" pitchFamily="34" charset="0"/>
              <a:buChar char="•"/>
            </a:pPr>
            <a:r>
              <a:rPr lang="zh-CN" altLang="en-US" sz="3400" dirty="0">
                <a:solidFill>
                  <a:schemeClr val="tx1"/>
                </a:solidFill>
              </a:rPr>
              <a:t>匹配方法</a:t>
            </a:r>
            <a:endParaRPr lang="en-CA" altLang="zh-CN" sz="3400" dirty="0">
              <a:solidFill>
                <a:schemeClr val="tx1"/>
              </a:solidFill>
            </a:endParaRPr>
          </a:p>
          <a:p>
            <a:pPr marL="342900" indent="-342900">
              <a:buFont typeface="Arial" panose="020B0604020202020204" pitchFamily="34" charset="0"/>
              <a:buChar char="•"/>
            </a:pPr>
            <a:r>
              <a:rPr lang="zh-CN" altLang="en-US" sz="3400" dirty="0">
                <a:solidFill>
                  <a:schemeClr val="tx1"/>
                </a:solidFill>
              </a:rPr>
              <a:t>面板数据方法</a:t>
            </a:r>
            <a:endParaRPr lang="en-US" altLang="zh-CN" sz="3400" dirty="0">
              <a:solidFill>
                <a:schemeClr val="tx1"/>
              </a:solidFill>
            </a:endParaRPr>
          </a:p>
          <a:p>
            <a:pPr marL="342900" indent="-342900">
              <a:buFont typeface="Arial" panose="020B0604020202020204" pitchFamily="34" charset="0"/>
              <a:buChar char="•"/>
            </a:pPr>
            <a:r>
              <a:rPr lang="zh-CN" altLang="en-US" sz="3400" dirty="0">
                <a:solidFill>
                  <a:schemeClr val="tx1"/>
                </a:solidFill>
              </a:rPr>
              <a:t>工具变量</a:t>
            </a:r>
            <a:endParaRPr lang="en-US" altLang="zh-CN" sz="3400" dirty="0">
              <a:solidFill>
                <a:schemeClr val="tx1"/>
              </a:solidFill>
            </a:endParaRPr>
          </a:p>
          <a:p>
            <a:pPr marL="342900" indent="-342900">
              <a:buFont typeface="Arial" panose="020B0604020202020204" pitchFamily="34" charset="0"/>
              <a:buChar char="•"/>
            </a:pPr>
            <a:r>
              <a:rPr lang="zh-CN" altLang="en-US" sz="3400" dirty="0">
                <a:solidFill>
                  <a:schemeClr val="tx1"/>
                </a:solidFill>
              </a:rPr>
              <a:t>自选择模型</a:t>
            </a:r>
            <a:endParaRPr lang="en-CA" sz="3400" dirty="0">
              <a:solidFill>
                <a:schemeClr val="tx1"/>
              </a:solidFill>
            </a:endParaRPr>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6274453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599" cy="533401"/>
          </a:xfrm>
        </p:spPr>
        <p:txBody>
          <a:bodyPr/>
          <a:lstStyle/>
          <a:p>
            <a:r>
              <a:rPr lang="zh-CN" altLang="en-US" dirty="0"/>
              <a:t>回归路径图</a:t>
            </a:r>
            <a:endParaRPr lang="en-CA" dirty="0"/>
          </a:p>
        </p:txBody>
      </p:sp>
      <p:sp>
        <p:nvSpPr>
          <p:cNvPr id="3" name="Text Placeholder 2"/>
          <p:cNvSpPr>
            <a:spLocks noGrp="1"/>
          </p:cNvSpPr>
          <p:nvPr>
            <p:ph type="body" idx="1"/>
          </p:nvPr>
        </p:nvSpPr>
        <p:spPr>
          <a:xfrm>
            <a:off x="457199" y="5576644"/>
            <a:ext cx="8153400" cy="1073346"/>
          </a:xfrm>
        </p:spPr>
        <p:txBody>
          <a:bodyPr/>
          <a:lstStyle/>
          <a:p>
            <a:r>
              <a:rPr lang="zh-CN" altLang="en-US" dirty="0"/>
              <a:t>如果控制了</a:t>
            </a:r>
            <a:r>
              <a:rPr lang="en-US" altLang="zh-CN" dirty="0"/>
              <a:t>AGE</a:t>
            </a:r>
            <a:r>
              <a:rPr lang="zh-CN" altLang="en-US" dirty="0"/>
              <a:t>和</a:t>
            </a:r>
            <a:r>
              <a:rPr lang="en-US" altLang="zh-CN" dirty="0"/>
              <a:t>GENDER</a:t>
            </a:r>
            <a:r>
              <a:rPr lang="zh-CN" altLang="en-US" dirty="0"/>
              <a:t>， </a:t>
            </a:r>
            <a:r>
              <a:rPr lang="en-US" altLang="zh-CN" dirty="0"/>
              <a:t>EDU</a:t>
            </a:r>
            <a:r>
              <a:rPr lang="zh-CN" altLang="en-US" dirty="0"/>
              <a:t>和</a:t>
            </a:r>
            <a:r>
              <a:rPr lang="en-US" altLang="zh-CN" dirty="0">
                <a:latin typeface="Times New Roman" panose="02020603050405020304" pitchFamily="18" charset="0"/>
                <a:cs typeface="Times New Roman" panose="02020603050405020304" pitchFamily="18" charset="0"/>
              </a:rPr>
              <a:t>e</a:t>
            </a:r>
            <a:r>
              <a:rPr lang="zh-CN" altLang="en-US" dirty="0">
                <a:latin typeface="Times New Roman" panose="02020603050405020304" pitchFamily="18" charset="0"/>
                <a:cs typeface="Times New Roman" panose="02020603050405020304" pitchFamily="18" charset="0"/>
              </a:rPr>
              <a:t>不相关。</a:t>
            </a:r>
            <a:r>
              <a:rPr lang="zh-CN" altLang="en-US" dirty="0"/>
              <a:t>回归系数</a:t>
            </a:r>
            <a:r>
              <a:rPr lang="en-CA" altLang="zh-CN" dirty="0"/>
              <a:t>b</a:t>
            </a:r>
            <a:r>
              <a:rPr lang="en-CA" altLang="zh-CN" baseline="-25000" dirty="0"/>
              <a:t>1</a:t>
            </a:r>
            <a:r>
              <a:rPr lang="zh-CN" altLang="en-US" dirty="0"/>
              <a:t>有因果解释。</a:t>
            </a:r>
            <a:endParaRPr lang="en-US" altLang="en-US" dirty="0"/>
          </a:p>
        </p:txBody>
      </p:sp>
      <mc:AlternateContent xmlns:mc="http://schemas.openxmlformats.org/markup-compatibility/2006" xmlns:a14="http://schemas.microsoft.com/office/drawing/2010/main">
        <mc:Choice Requires="a14">
          <p:sp>
            <p:nvSpPr>
              <p:cNvPr id="4" name="Rectangle 3"/>
              <p:cNvSpPr/>
              <p:nvPr/>
            </p:nvSpPr>
            <p:spPr>
              <a:xfrm>
                <a:off x="500678" y="1079314"/>
                <a:ext cx="8109921" cy="120372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CA" i="1">
                              <a:latin typeface="Cambria Math" panose="02040503050406030204" pitchFamily="18" charset="0"/>
                            </a:rPr>
                            <m:t>𝑖𝑡</m:t>
                          </m:r>
                        </m:sub>
                      </m:sSub>
                      <m:r>
                        <a:rPr lang="en-CA">
                          <a:latin typeface="Cambria Math" panose="02040503050406030204" pitchFamily="18" charset="0"/>
                        </a:rPr>
                        <m:t>=</m:t>
                      </m:r>
                      <m:r>
                        <a:rPr lang="en-CA" i="1">
                          <a:latin typeface="Cambria Math" panose="02040503050406030204" pitchFamily="18" charset="0"/>
                        </a:rPr>
                        <m:t>𝛼</m:t>
                      </m:r>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𝑖𝑡</m:t>
                                  </m:r>
                                </m:sub>
                              </m:sSub>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𝐴𝐺𝐸</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3</m:t>
                                  </m:r>
                                </m:sub>
                              </m:sSub>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不随时间变化的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不可观测的</m:t>
                              </m:r>
                            </m:e>
                            <m:e>
                              <m:r>
                                <a:rPr lang="en-CA">
                                  <a:latin typeface="Cambria Math" panose="02040503050406030204" pitchFamily="18" charset="0"/>
                                </a:rPr>
                                <m:t>&amp;</m:t>
                              </m:r>
                              <m:r>
                                <a:rPr lang="en-CA">
                                  <a:latin typeface="Cambria Math" panose="02040503050406030204" pitchFamily="18" charset="0"/>
                                </a:rPr>
                                <m:t>变量</m:t>
                              </m:r>
                            </m:e>
                          </m:eqArr>
                        </m:lim>
                      </m:limLow>
                    </m:oMath>
                  </m:oMathPara>
                </a14:m>
                <a:endParaRPr lang="en-CA" dirty="0"/>
              </a:p>
            </p:txBody>
          </p:sp>
        </mc:Choice>
        <mc:Fallback xmlns="">
          <p:sp>
            <p:nvSpPr>
              <p:cNvPr id="4" name="Rectangle 3"/>
              <p:cNvSpPr>
                <a:spLocks noRot="1" noChangeAspect="1" noMove="1" noResize="1" noEditPoints="1" noAdjustHandles="1" noChangeArrowheads="1" noChangeShapeType="1" noTextEdit="1"/>
              </p:cNvSpPr>
              <p:nvPr/>
            </p:nvSpPr>
            <p:spPr>
              <a:xfrm>
                <a:off x="500678" y="1079314"/>
                <a:ext cx="8109921" cy="1203727"/>
              </a:xfrm>
              <a:prstGeom prst="rect">
                <a:avLst/>
              </a:prstGeom>
              <a:blipFill>
                <a:blip r:embed="rId3"/>
                <a:stretch>
                  <a:fillRect b="-5051"/>
                </a:stretch>
              </a:blipFill>
            </p:spPr>
            <p:txBody>
              <a:bodyPr/>
              <a:lstStyle/>
              <a:p>
                <a:r>
                  <a:rPr lang="en-CA">
                    <a:noFill/>
                  </a:rPr>
                  <a:t> </a:t>
                </a:r>
              </a:p>
            </p:txBody>
          </p:sp>
        </mc:Fallback>
      </mc:AlternateContent>
      <p:pic>
        <p:nvPicPr>
          <p:cNvPr id="45" name="Picture 44"/>
          <p:cNvPicPr>
            <a:picLocks noChangeAspect="1"/>
          </p:cNvPicPr>
          <p:nvPr/>
        </p:nvPicPr>
        <p:blipFill>
          <a:blip r:embed="rId4"/>
          <a:stretch>
            <a:fillRect/>
          </a:stretch>
        </p:blipFill>
        <p:spPr>
          <a:xfrm>
            <a:off x="2362200" y="2590800"/>
            <a:ext cx="3429000" cy="2985844"/>
          </a:xfrm>
          <a:prstGeom prst="rect">
            <a:avLst/>
          </a:prstGeom>
        </p:spPr>
      </p:pic>
      <p:sp>
        <p:nvSpPr>
          <p:cNvPr id="46" name="Footer Placeholder 45"/>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9502858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599" cy="533401"/>
          </a:xfrm>
        </p:spPr>
        <p:txBody>
          <a:bodyPr/>
          <a:lstStyle/>
          <a:p>
            <a:r>
              <a:rPr lang="zh-CN" altLang="en-US" dirty="0"/>
              <a:t>回归方法</a:t>
            </a:r>
            <a:endParaRPr lang="en-CA" dirty="0"/>
          </a:p>
        </p:txBody>
      </p:sp>
      <p:sp>
        <p:nvSpPr>
          <p:cNvPr id="3" name="Text Placeholder 2"/>
          <p:cNvSpPr>
            <a:spLocks noGrp="1"/>
          </p:cNvSpPr>
          <p:nvPr>
            <p:ph type="body" idx="1"/>
          </p:nvPr>
        </p:nvSpPr>
        <p:spPr>
          <a:xfrm>
            <a:off x="457199" y="5576644"/>
            <a:ext cx="8153400" cy="1073346"/>
          </a:xfrm>
        </p:spPr>
        <p:txBody>
          <a:bodyPr/>
          <a:lstStyle/>
          <a:p>
            <a:r>
              <a:rPr lang="zh-CN" altLang="en-US" dirty="0">
                <a:latin typeface="Times New Roman" panose="02020603050405020304" pitchFamily="18" charset="0"/>
                <a:cs typeface="Times New Roman" panose="02020603050405020304" pitchFamily="18" charset="0"/>
              </a:rPr>
              <a:t>但是这个假设很难成立，因为很多观测不到的因素会同时影响教育和收入。</a:t>
            </a:r>
            <a:endParaRPr lang="en-US" altLang="en-US" dirty="0">
              <a:latin typeface="Times New Roman" panose="02020603050405020304" pitchFamily="18" charset="0"/>
              <a:cs typeface="Times New Roman" panose="02020603050405020304" pitchFamily="18" charset="0"/>
            </a:endParaRPr>
          </a:p>
          <a:p>
            <a:endParaRPr lang="en-US" altLang="en-US" dirty="0"/>
          </a:p>
        </p:txBody>
      </p:sp>
      <mc:AlternateContent xmlns:mc="http://schemas.openxmlformats.org/markup-compatibility/2006" xmlns:a14="http://schemas.microsoft.com/office/drawing/2010/main">
        <mc:Choice Requires="a14">
          <p:sp>
            <p:nvSpPr>
              <p:cNvPr id="31" name="Rectangle 30"/>
              <p:cNvSpPr/>
              <p:nvPr/>
            </p:nvSpPr>
            <p:spPr>
              <a:xfrm>
                <a:off x="304800" y="1008398"/>
                <a:ext cx="8109921" cy="120372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CA" i="1">
                              <a:latin typeface="Cambria Math" panose="02040503050406030204" pitchFamily="18" charset="0"/>
                            </a:rPr>
                            <m:t>𝑖𝑡</m:t>
                          </m:r>
                        </m:sub>
                      </m:sSub>
                      <m:r>
                        <a:rPr lang="en-CA">
                          <a:latin typeface="Cambria Math" panose="02040503050406030204" pitchFamily="18" charset="0"/>
                        </a:rPr>
                        <m:t>=</m:t>
                      </m:r>
                      <m:r>
                        <a:rPr lang="en-CA" i="1">
                          <a:latin typeface="Cambria Math" panose="02040503050406030204" pitchFamily="18" charset="0"/>
                        </a:rPr>
                        <m:t>𝛼</m:t>
                      </m:r>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𝑖𝑡</m:t>
                                  </m:r>
                                </m:sub>
                              </m:sSub>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𝐴𝐺𝐸</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3</m:t>
                                  </m:r>
                                </m:sub>
                              </m:sSub>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不随时间变化的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不可观测的</m:t>
                              </m:r>
                            </m:e>
                            <m:e>
                              <m:r>
                                <a:rPr lang="en-CA">
                                  <a:latin typeface="Cambria Math" panose="02040503050406030204" pitchFamily="18" charset="0"/>
                                </a:rPr>
                                <m:t>&amp;</m:t>
                              </m:r>
                              <m:r>
                                <a:rPr lang="en-CA">
                                  <a:latin typeface="Cambria Math" panose="02040503050406030204" pitchFamily="18" charset="0"/>
                                </a:rPr>
                                <m:t>变量</m:t>
                              </m:r>
                            </m:e>
                          </m:eqArr>
                        </m:lim>
                      </m:limLow>
                    </m:oMath>
                  </m:oMathPara>
                </a14:m>
                <a:endParaRPr lang="en-CA" dirty="0"/>
              </a:p>
            </p:txBody>
          </p:sp>
        </mc:Choice>
        <mc:Fallback xmlns="">
          <p:sp>
            <p:nvSpPr>
              <p:cNvPr id="31" name="Rectangle 30"/>
              <p:cNvSpPr>
                <a:spLocks noRot="1" noChangeAspect="1" noMove="1" noResize="1" noEditPoints="1" noAdjustHandles="1" noChangeArrowheads="1" noChangeShapeType="1" noTextEdit="1"/>
              </p:cNvSpPr>
              <p:nvPr/>
            </p:nvSpPr>
            <p:spPr>
              <a:xfrm>
                <a:off x="304800" y="1008398"/>
                <a:ext cx="8109921" cy="1203727"/>
              </a:xfrm>
              <a:prstGeom prst="rect">
                <a:avLst/>
              </a:prstGeom>
              <a:blipFill>
                <a:blip r:embed="rId3"/>
                <a:stretch>
                  <a:fillRect b="-5051"/>
                </a:stretch>
              </a:blipFill>
            </p:spPr>
            <p:txBody>
              <a:bodyPr/>
              <a:lstStyle/>
              <a:p>
                <a:r>
                  <a:rPr lang="en-CA">
                    <a:noFill/>
                  </a:rPr>
                  <a:t> </a:t>
                </a:r>
              </a:p>
            </p:txBody>
          </p:sp>
        </mc:Fallback>
      </mc:AlternateContent>
      <p:pic>
        <p:nvPicPr>
          <p:cNvPr id="4" name="Picture 3"/>
          <p:cNvPicPr>
            <a:picLocks noChangeAspect="1"/>
          </p:cNvPicPr>
          <p:nvPr/>
        </p:nvPicPr>
        <p:blipFill>
          <a:blip r:embed="rId4"/>
          <a:stretch>
            <a:fillRect/>
          </a:stretch>
        </p:blipFill>
        <p:spPr>
          <a:xfrm>
            <a:off x="2743200" y="2754909"/>
            <a:ext cx="3086123" cy="2895621"/>
          </a:xfrm>
          <a:prstGeom prst="rect">
            <a:avLst/>
          </a:prstGeom>
        </p:spPr>
      </p:pic>
      <p:sp>
        <p:nvSpPr>
          <p:cNvPr id="27" name="Footer Placeholder 26"/>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5937044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匹配方法方法</a:t>
            </a:r>
            <a:endParaRPr lang="en-CA" dirty="0"/>
          </a:p>
        </p:txBody>
      </p:sp>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回归需要通过假设某种参数方程， 例如假设线性关系：</a:t>
            </a:r>
            <a:endParaRPr lang="en-US" altLang="zh-CN" dirty="0"/>
          </a:p>
          <a:p>
            <a:r>
              <a:rPr lang="en-US" altLang="zh-CN" dirty="0"/>
              <a:t>	</a:t>
            </a:r>
            <a:endParaRPr lang="en-US"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endParaRPr lang="en-US" altLang="zh-CN" dirty="0"/>
          </a:p>
          <a:p>
            <a:pPr marL="342900" indent="-342900">
              <a:buFont typeface="Arial" panose="020B0604020202020204" pitchFamily="34" charset="0"/>
              <a:buChar char="•"/>
            </a:pPr>
            <a:r>
              <a:rPr lang="zh-CN" altLang="en-US" dirty="0"/>
              <a:t>匹配方法直接把处置组和控制组在</a:t>
            </a:r>
            <a:r>
              <a:rPr lang="en-US" altLang="zh-CN" dirty="0"/>
              <a:t>X</a:t>
            </a:r>
            <a:r>
              <a:rPr lang="zh-CN" altLang="en-US" dirty="0"/>
              <a:t>上进行匹配，然后比较二者在结果上的差异，避免了假设</a:t>
            </a:r>
            <a:r>
              <a:rPr lang="en-US" altLang="zh-CN" dirty="0"/>
              <a:t>X</a:t>
            </a:r>
            <a:r>
              <a:rPr lang="zh-CN" altLang="en-US" dirty="0"/>
              <a:t>和</a:t>
            </a:r>
            <a:r>
              <a:rPr lang="en-US" altLang="zh-CN" dirty="0"/>
              <a:t>Y</a:t>
            </a:r>
            <a:r>
              <a:rPr lang="zh-CN" altLang="en-US" dirty="0"/>
              <a:t>的方程关系。</a:t>
            </a:r>
            <a:endParaRPr lang="en-US" altLang="zh-CN" dirty="0"/>
          </a:p>
          <a:p>
            <a:endParaRPr lang="en-US" dirty="0"/>
          </a:p>
          <a:p>
            <a:endParaRPr lang="en-US" dirty="0"/>
          </a:p>
          <a:p>
            <a:pPr marL="342900" indent="-342900">
              <a:buFont typeface="Arial" panose="020B0604020202020204" pitchFamily="34" charset="0"/>
              <a:buChar char="•"/>
            </a:pPr>
            <a:r>
              <a:rPr lang="zh-CN" altLang="en-US" dirty="0"/>
              <a:t>回归方法和匹配方法是类似的，只是在如何“控制”</a:t>
            </a:r>
            <a:r>
              <a:rPr lang="en-US" altLang="zh-CN" dirty="0"/>
              <a:t>X</a:t>
            </a:r>
            <a:r>
              <a:rPr lang="zh-CN" altLang="en-US" dirty="0"/>
              <a:t>上有所区别。</a:t>
            </a:r>
            <a:endParaRPr lang="en-US" dirty="0"/>
          </a:p>
          <a:p>
            <a:endParaRPr lang="en-US" altLang="zh-CN" dirty="0"/>
          </a:p>
        </p:txBody>
      </p:sp>
      <mc:AlternateContent xmlns:mc="http://schemas.openxmlformats.org/markup-compatibility/2006" xmlns:a14="http://schemas.microsoft.com/office/drawing/2010/main">
        <mc:Choice Requires="a14">
          <p:sp>
            <p:nvSpPr>
              <p:cNvPr id="4" name="Rectangle 3"/>
              <p:cNvSpPr/>
              <p:nvPr/>
            </p:nvSpPr>
            <p:spPr>
              <a:xfrm>
                <a:off x="228600" y="1600200"/>
                <a:ext cx="8109921" cy="120372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CA" i="1">
                              <a:latin typeface="Cambria Math" panose="02040503050406030204" pitchFamily="18" charset="0"/>
                            </a:rPr>
                            <m:t>𝑖𝑡</m:t>
                          </m:r>
                        </m:sub>
                      </m:sSub>
                      <m:r>
                        <a:rPr lang="en-CA">
                          <a:latin typeface="Cambria Math" panose="02040503050406030204" pitchFamily="18" charset="0"/>
                        </a:rPr>
                        <m:t>=</m:t>
                      </m:r>
                      <m:r>
                        <a:rPr lang="en-CA" i="1">
                          <a:latin typeface="Cambria Math" panose="02040503050406030204" pitchFamily="18" charset="0"/>
                        </a:rPr>
                        <m:t>𝛼</m:t>
                      </m:r>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𝑖𝑡</m:t>
                                  </m:r>
                                </m:sub>
                              </m:sSub>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𝐴𝐺𝐸</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3</m:t>
                                  </m:r>
                                </m:sub>
                              </m:sSub>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不随时间变化的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不可观测的</m:t>
                              </m:r>
                            </m:e>
                            <m:e>
                              <m:r>
                                <a:rPr lang="en-CA">
                                  <a:latin typeface="Cambria Math" panose="02040503050406030204" pitchFamily="18" charset="0"/>
                                </a:rPr>
                                <m:t>&amp;</m:t>
                              </m:r>
                              <m:r>
                                <a:rPr lang="en-CA">
                                  <a:latin typeface="Cambria Math" panose="02040503050406030204" pitchFamily="18" charset="0"/>
                                </a:rPr>
                                <m:t>变量</m:t>
                              </m:r>
                            </m:e>
                          </m:eqArr>
                        </m:lim>
                      </m:limLow>
                    </m:oMath>
                  </m:oMathPara>
                </a14:m>
                <a:endParaRPr lang="en-CA" dirty="0"/>
              </a:p>
            </p:txBody>
          </p:sp>
        </mc:Choice>
        <mc:Fallback xmlns="">
          <p:sp>
            <p:nvSpPr>
              <p:cNvPr id="4" name="Rectangle 3"/>
              <p:cNvSpPr>
                <a:spLocks noRot="1" noChangeAspect="1" noMove="1" noResize="1" noEditPoints="1" noAdjustHandles="1" noChangeArrowheads="1" noChangeShapeType="1" noTextEdit="1"/>
              </p:cNvSpPr>
              <p:nvPr/>
            </p:nvSpPr>
            <p:spPr>
              <a:xfrm>
                <a:off x="228600" y="1600200"/>
                <a:ext cx="8109921" cy="1203727"/>
              </a:xfrm>
              <a:prstGeom prst="rect">
                <a:avLst/>
              </a:prstGeom>
              <a:blipFill>
                <a:blip r:embed="rId2"/>
                <a:stretch>
                  <a:fillRect b="-5076"/>
                </a:stretch>
              </a:blipFill>
            </p:spPr>
            <p:txBody>
              <a:bodyPr/>
              <a:lstStyle/>
              <a:p>
                <a:r>
                  <a:rPr lang="en-CA">
                    <a:noFill/>
                  </a:rPr>
                  <a:t> </a:t>
                </a:r>
              </a:p>
            </p:txBody>
          </p:sp>
        </mc:Fallback>
      </mc:AlternateContent>
      <p:sp>
        <p:nvSpPr>
          <p:cNvPr id="5" name="Footer Placeholder 4"/>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851080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599" cy="533401"/>
          </a:xfrm>
        </p:spPr>
        <p:txBody>
          <a:bodyPr/>
          <a:lstStyle/>
          <a:p>
            <a:r>
              <a:rPr lang="zh-CN" altLang="en-US" dirty="0"/>
              <a:t>回归法和匹配法的局限</a:t>
            </a:r>
            <a:endParaRPr lang="en-CA" dirty="0"/>
          </a:p>
        </p:txBody>
      </p:sp>
      <p:sp>
        <p:nvSpPr>
          <p:cNvPr id="3" name="Text Placeholder 2"/>
          <p:cNvSpPr>
            <a:spLocks noGrp="1"/>
          </p:cNvSpPr>
          <p:nvPr>
            <p:ph type="body" idx="1"/>
          </p:nvPr>
        </p:nvSpPr>
        <p:spPr>
          <a:xfrm>
            <a:off x="331910" y="5337953"/>
            <a:ext cx="8610600" cy="1659760"/>
          </a:xfrm>
        </p:spPr>
        <p:txBody>
          <a:bodyPr/>
          <a:lstStyle/>
          <a:p>
            <a:r>
              <a:rPr lang="zh-CN" altLang="en-US" dirty="0"/>
              <a:t>回归法和匹配法都只能控制看得到因素。它们没法去除看不到的因素。</a:t>
            </a:r>
            <a:endParaRPr lang="en-US" altLang="en-US" dirty="0"/>
          </a:p>
          <a:p>
            <a:endParaRPr lang="en-CA" dirty="0"/>
          </a:p>
        </p:txBody>
      </p:sp>
      <p:grpSp>
        <p:nvGrpSpPr>
          <p:cNvPr id="5" name="Group 4"/>
          <p:cNvGrpSpPr/>
          <p:nvPr/>
        </p:nvGrpSpPr>
        <p:grpSpPr>
          <a:xfrm>
            <a:off x="2057400" y="1718684"/>
            <a:ext cx="5028997" cy="3455421"/>
            <a:chOff x="1787315" y="3666041"/>
            <a:chExt cx="5028997" cy="3552557"/>
          </a:xfrm>
        </p:grpSpPr>
        <p:cxnSp>
          <p:nvCxnSpPr>
            <p:cNvPr id="6" name="Straight Arrow Connector 5"/>
            <p:cNvCxnSpPr/>
            <p:nvPr/>
          </p:nvCxnSpPr>
          <p:spPr>
            <a:xfrm>
              <a:off x="4427057" y="4304701"/>
              <a:ext cx="1499188" cy="9530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1787315" y="3666041"/>
              <a:ext cx="5028997" cy="3552557"/>
              <a:chOff x="1787315" y="3666041"/>
              <a:chExt cx="5028997" cy="3552557"/>
            </a:xfrm>
          </p:grpSpPr>
          <p:sp>
            <p:nvSpPr>
              <p:cNvPr id="8" name="TextBox 5"/>
              <p:cNvSpPr txBox="1">
                <a:spLocks noChangeArrowheads="1"/>
              </p:cNvSpPr>
              <p:nvPr/>
            </p:nvSpPr>
            <p:spPr bwMode="auto">
              <a:xfrm>
                <a:off x="1787315" y="5043801"/>
                <a:ext cx="564578" cy="537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b="1">
                    <a:solidFill>
                      <a:schemeClr val="tx1"/>
                    </a:solidFill>
                    <a:latin typeface="Tahoma" panose="020B0604030504040204" pitchFamily="34" charset="0"/>
                  </a:defRPr>
                </a:lvl1pPr>
                <a:lvl2pPr marL="742950" indent="-285750" algn="ctr">
                  <a:defRPr b="1">
                    <a:solidFill>
                      <a:schemeClr val="tx1"/>
                    </a:solidFill>
                    <a:latin typeface="Tahoma" panose="020B0604030504040204" pitchFamily="34" charset="0"/>
                  </a:defRPr>
                </a:lvl2pPr>
                <a:lvl3pPr marL="1143000" indent="-228600" algn="ctr">
                  <a:defRPr b="1">
                    <a:solidFill>
                      <a:schemeClr val="tx1"/>
                    </a:solidFill>
                    <a:latin typeface="Tahoma" panose="020B0604030504040204" pitchFamily="34" charset="0"/>
                  </a:defRPr>
                </a:lvl3pPr>
                <a:lvl4pPr marL="1600200" indent="-228600" algn="ctr">
                  <a:defRPr b="1">
                    <a:solidFill>
                      <a:schemeClr val="tx1"/>
                    </a:solidFill>
                    <a:latin typeface="Tahoma" panose="020B0604030504040204" pitchFamily="34" charset="0"/>
                  </a:defRPr>
                </a:lvl4pPr>
                <a:lvl5pPr marL="2057400" indent="-228600" algn="ctr">
                  <a:defRPr b="1">
                    <a:solidFill>
                      <a:schemeClr val="tx1"/>
                    </a:solidFill>
                    <a:latin typeface="Tahoma" panose="020B0604030504040204" pitchFamily="34" charset="0"/>
                  </a:defRPr>
                </a:lvl5pPr>
                <a:lvl6pPr marL="2514600" indent="-228600" algn="ctr" eaLnBrk="0" fontAlgn="base" hangingPunct="0">
                  <a:spcBef>
                    <a:spcPct val="0"/>
                  </a:spcBef>
                  <a:spcAft>
                    <a:spcPct val="0"/>
                  </a:spcAft>
                  <a:defRPr b="1">
                    <a:solidFill>
                      <a:schemeClr val="tx1"/>
                    </a:solidFill>
                    <a:latin typeface="Tahoma" panose="020B0604030504040204" pitchFamily="34" charset="0"/>
                  </a:defRPr>
                </a:lvl6pPr>
                <a:lvl7pPr marL="2971800" indent="-228600" algn="ctr" eaLnBrk="0" fontAlgn="base" hangingPunct="0">
                  <a:spcBef>
                    <a:spcPct val="0"/>
                  </a:spcBef>
                  <a:spcAft>
                    <a:spcPct val="0"/>
                  </a:spcAft>
                  <a:defRPr b="1">
                    <a:solidFill>
                      <a:schemeClr val="tx1"/>
                    </a:solidFill>
                    <a:latin typeface="Tahoma" panose="020B0604030504040204" pitchFamily="34" charset="0"/>
                  </a:defRPr>
                </a:lvl7pPr>
                <a:lvl8pPr marL="3429000" indent="-228600" algn="ctr" eaLnBrk="0" fontAlgn="base" hangingPunct="0">
                  <a:spcBef>
                    <a:spcPct val="0"/>
                  </a:spcBef>
                  <a:spcAft>
                    <a:spcPct val="0"/>
                  </a:spcAft>
                  <a:defRPr b="1">
                    <a:solidFill>
                      <a:schemeClr val="tx1"/>
                    </a:solidFill>
                    <a:latin typeface="Tahoma" panose="020B0604030504040204" pitchFamily="34" charset="0"/>
                  </a:defRPr>
                </a:lvl8pPr>
                <a:lvl9pPr marL="3886200" indent="-228600" algn="ctr" eaLnBrk="0" fontAlgn="base" hangingPunct="0">
                  <a:spcBef>
                    <a:spcPct val="0"/>
                  </a:spcBef>
                  <a:spcAft>
                    <a:spcPct val="0"/>
                  </a:spcAft>
                  <a:defRPr b="1">
                    <a:solidFill>
                      <a:schemeClr val="tx1"/>
                    </a:solidFill>
                    <a:latin typeface="Tahoma" panose="020B0604030504040204" pitchFamily="34" charset="0"/>
                  </a:defRPr>
                </a:lvl9pPr>
              </a:lstStyle>
              <a:p>
                <a:r>
                  <a:rPr lang="en-US" altLang="en-US" sz="2800" b="0" dirty="0">
                    <a:latin typeface="Times New Roman" panose="02020603050405020304" pitchFamily="18" charset="0"/>
                    <a:cs typeface="Times New Roman" panose="02020603050405020304" pitchFamily="18" charset="0"/>
                  </a:rPr>
                  <a:t>X</a:t>
                </a:r>
                <a:r>
                  <a:rPr lang="en-US" altLang="en-US" sz="2800" b="0" baseline="-25000" dirty="0">
                    <a:latin typeface="Times New Roman" panose="02020603050405020304" pitchFamily="18" charset="0"/>
                    <a:cs typeface="Times New Roman" panose="02020603050405020304" pitchFamily="18" charset="0"/>
                  </a:rPr>
                  <a:t>1</a:t>
                </a:r>
                <a:endParaRPr lang="en-US" altLang="en-US" sz="2800" b="0" dirty="0">
                  <a:latin typeface="Times New Roman" panose="02020603050405020304" pitchFamily="18" charset="0"/>
                  <a:cs typeface="Times New Roman" panose="02020603050405020304" pitchFamily="18" charset="0"/>
                </a:endParaRPr>
              </a:p>
            </p:txBody>
          </p:sp>
          <p:sp>
            <p:nvSpPr>
              <p:cNvPr id="9" name="TextBox 6"/>
              <p:cNvSpPr txBox="1">
                <a:spLocks noChangeArrowheads="1"/>
              </p:cNvSpPr>
              <p:nvPr/>
            </p:nvSpPr>
            <p:spPr bwMode="auto">
              <a:xfrm>
                <a:off x="3965154" y="3666041"/>
                <a:ext cx="3433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b="1">
                    <a:solidFill>
                      <a:schemeClr val="tx1"/>
                    </a:solidFill>
                    <a:latin typeface="Tahoma" panose="020B0604030504040204" pitchFamily="34" charset="0"/>
                  </a:defRPr>
                </a:lvl1pPr>
                <a:lvl2pPr marL="742950" indent="-285750" algn="ctr">
                  <a:defRPr b="1">
                    <a:solidFill>
                      <a:schemeClr val="tx1"/>
                    </a:solidFill>
                    <a:latin typeface="Tahoma" panose="020B0604030504040204" pitchFamily="34" charset="0"/>
                  </a:defRPr>
                </a:lvl2pPr>
                <a:lvl3pPr marL="1143000" indent="-228600" algn="ctr">
                  <a:defRPr b="1">
                    <a:solidFill>
                      <a:schemeClr val="tx1"/>
                    </a:solidFill>
                    <a:latin typeface="Tahoma" panose="020B0604030504040204" pitchFamily="34" charset="0"/>
                  </a:defRPr>
                </a:lvl3pPr>
                <a:lvl4pPr marL="1600200" indent="-228600" algn="ctr">
                  <a:defRPr b="1">
                    <a:solidFill>
                      <a:schemeClr val="tx1"/>
                    </a:solidFill>
                    <a:latin typeface="Tahoma" panose="020B0604030504040204" pitchFamily="34" charset="0"/>
                  </a:defRPr>
                </a:lvl4pPr>
                <a:lvl5pPr marL="2057400" indent="-228600" algn="ctr">
                  <a:defRPr b="1">
                    <a:solidFill>
                      <a:schemeClr val="tx1"/>
                    </a:solidFill>
                    <a:latin typeface="Tahoma" panose="020B0604030504040204" pitchFamily="34" charset="0"/>
                  </a:defRPr>
                </a:lvl5pPr>
                <a:lvl6pPr marL="2514600" indent="-228600" algn="ctr" eaLnBrk="0" fontAlgn="base" hangingPunct="0">
                  <a:spcBef>
                    <a:spcPct val="0"/>
                  </a:spcBef>
                  <a:spcAft>
                    <a:spcPct val="0"/>
                  </a:spcAft>
                  <a:defRPr b="1">
                    <a:solidFill>
                      <a:schemeClr val="tx1"/>
                    </a:solidFill>
                    <a:latin typeface="Tahoma" panose="020B0604030504040204" pitchFamily="34" charset="0"/>
                  </a:defRPr>
                </a:lvl6pPr>
                <a:lvl7pPr marL="2971800" indent="-228600" algn="ctr" eaLnBrk="0" fontAlgn="base" hangingPunct="0">
                  <a:spcBef>
                    <a:spcPct val="0"/>
                  </a:spcBef>
                  <a:spcAft>
                    <a:spcPct val="0"/>
                  </a:spcAft>
                  <a:defRPr b="1">
                    <a:solidFill>
                      <a:schemeClr val="tx1"/>
                    </a:solidFill>
                    <a:latin typeface="Tahoma" panose="020B0604030504040204" pitchFamily="34" charset="0"/>
                  </a:defRPr>
                </a:lvl7pPr>
                <a:lvl8pPr marL="3429000" indent="-228600" algn="ctr" eaLnBrk="0" fontAlgn="base" hangingPunct="0">
                  <a:spcBef>
                    <a:spcPct val="0"/>
                  </a:spcBef>
                  <a:spcAft>
                    <a:spcPct val="0"/>
                  </a:spcAft>
                  <a:defRPr b="1">
                    <a:solidFill>
                      <a:schemeClr val="tx1"/>
                    </a:solidFill>
                    <a:latin typeface="Tahoma" panose="020B0604030504040204" pitchFamily="34" charset="0"/>
                  </a:defRPr>
                </a:lvl8pPr>
                <a:lvl9pPr marL="3886200" indent="-228600" algn="ctr" eaLnBrk="0" fontAlgn="base" hangingPunct="0">
                  <a:spcBef>
                    <a:spcPct val="0"/>
                  </a:spcBef>
                  <a:spcAft>
                    <a:spcPct val="0"/>
                  </a:spcAft>
                  <a:defRPr b="1">
                    <a:solidFill>
                      <a:schemeClr val="tx1"/>
                    </a:solidFill>
                    <a:latin typeface="Tahoma" panose="020B0604030504040204" pitchFamily="34" charset="0"/>
                  </a:defRPr>
                </a:lvl9pPr>
              </a:lstStyle>
              <a:p>
                <a:r>
                  <a:rPr lang="en-US" altLang="zh-CN" sz="2800" b="0" dirty="0">
                    <a:latin typeface="Times New Roman" panose="02020603050405020304" pitchFamily="18" charset="0"/>
                    <a:cs typeface="Times New Roman" panose="02020603050405020304" pitchFamily="18" charset="0"/>
                  </a:rPr>
                  <a:t>e</a:t>
                </a:r>
                <a:endParaRPr lang="en-US" altLang="en-US" sz="2800" b="0" dirty="0"/>
              </a:p>
            </p:txBody>
          </p:sp>
          <p:cxnSp>
            <p:nvCxnSpPr>
              <p:cNvPr id="10" name="Straight Arrow Connector 9"/>
              <p:cNvCxnSpPr/>
              <p:nvPr/>
            </p:nvCxnSpPr>
            <p:spPr>
              <a:xfrm flipH="1">
                <a:off x="2972481" y="4295150"/>
                <a:ext cx="1036778" cy="9626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5"/>
              <p:cNvSpPr txBox="1">
                <a:spLocks noChangeArrowheads="1"/>
              </p:cNvSpPr>
              <p:nvPr/>
            </p:nvSpPr>
            <p:spPr bwMode="auto">
              <a:xfrm>
                <a:off x="6371960" y="5092006"/>
                <a:ext cx="4443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b="1">
                    <a:solidFill>
                      <a:schemeClr val="tx1"/>
                    </a:solidFill>
                    <a:latin typeface="Tahoma" panose="020B0604030504040204" pitchFamily="34" charset="0"/>
                  </a:defRPr>
                </a:lvl1pPr>
                <a:lvl2pPr marL="742950" indent="-285750" algn="ctr">
                  <a:defRPr b="1">
                    <a:solidFill>
                      <a:schemeClr val="tx1"/>
                    </a:solidFill>
                    <a:latin typeface="Tahoma" panose="020B0604030504040204" pitchFamily="34" charset="0"/>
                  </a:defRPr>
                </a:lvl2pPr>
                <a:lvl3pPr marL="1143000" indent="-228600" algn="ctr">
                  <a:defRPr b="1">
                    <a:solidFill>
                      <a:schemeClr val="tx1"/>
                    </a:solidFill>
                    <a:latin typeface="Tahoma" panose="020B0604030504040204" pitchFamily="34" charset="0"/>
                  </a:defRPr>
                </a:lvl3pPr>
                <a:lvl4pPr marL="1600200" indent="-228600" algn="ctr">
                  <a:defRPr b="1">
                    <a:solidFill>
                      <a:schemeClr val="tx1"/>
                    </a:solidFill>
                    <a:latin typeface="Tahoma" panose="020B0604030504040204" pitchFamily="34" charset="0"/>
                  </a:defRPr>
                </a:lvl4pPr>
                <a:lvl5pPr marL="2057400" indent="-228600" algn="ctr">
                  <a:defRPr b="1">
                    <a:solidFill>
                      <a:schemeClr val="tx1"/>
                    </a:solidFill>
                    <a:latin typeface="Tahoma" panose="020B0604030504040204" pitchFamily="34" charset="0"/>
                  </a:defRPr>
                </a:lvl5pPr>
                <a:lvl6pPr marL="2514600" indent="-228600" algn="ctr" eaLnBrk="0" fontAlgn="base" hangingPunct="0">
                  <a:spcBef>
                    <a:spcPct val="0"/>
                  </a:spcBef>
                  <a:spcAft>
                    <a:spcPct val="0"/>
                  </a:spcAft>
                  <a:defRPr b="1">
                    <a:solidFill>
                      <a:schemeClr val="tx1"/>
                    </a:solidFill>
                    <a:latin typeface="Tahoma" panose="020B0604030504040204" pitchFamily="34" charset="0"/>
                  </a:defRPr>
                </a:lvl6pPr>
                <a:lvl7pPr marL="2971800" indent="-228600" algn="ctr" eaLnBrk="0" fontAlgn="base" hangingPunct="0">
                  <a:spcBef>
                    <a:spcPct val="0"/>
                  </a:spcBef>
                  <a:spcAft>
                    <a:spcPct val="0"/>
                  </a:spcAft>
                  <a:defRPr b="1">
                    <a:solidFill>
                      <a:schemeClr val="tx1"/>
                    </a:solidFill>
                    <a:latin typeface="Tahoma" panose="020B0604030504040204" pitchFamily="34" charset="0"/>
                  </a:defRPr>
                </a:lvl7pPr>
                <a:lvl8pPr marL="3429000" indent="-228600" algn="ctr" eaLnBrk="0" fontAlgn="base" hangingPunct="0">
                  <a:spcBef>
                    <a:spcPct val="0"/>
                  </a:spcBef>
                  <a:spcAft>
                    <a:spcPct val="0"/>
                  </a:spcAft>
                  <a:defRPr b="1">
                    <a:solidFill>
                      <a:schemeClr val="tx1"/>
                    </a:solidFill>
                    <a:latin typeface="Tahoma" panose="020B0604030504040204" pitchFamily="34" charset="0"/>
                  </a:defRPr>
                </a:lvl8pPr>
                <a:lvl9pPr marL="3886200" indent="-228600" algn="ctr" eaLnBrk="0" fontAlgn="base" hangingPunct="0">
                  <a:spcBef>
                    <a:spcPct val="0"/>
                  </a:spcBef>
                  <a:spcAft>
                    <a:spcPct val="0"/>
                  </a:spcAft>
                  <a:defRPr b="1">
                    <a:solidFill>
                      <a:schemeClr val="tx1"/>
                    </a:solidFill>
                    <a:latin typeface="Tahoma" panose="020B0604030504040204" pitchFamily="34" charset="0"/>
                  </a:defRPr>
                </a:lvl9pPr>
              </a:lstStyle>
              <a:p>
                <a:r>
                  <a:rPr lang="en-US" altLang="en-US" sz="2800" b="0" dirty="0">
                    <a:latin typeface="Times New Roman" panose="02020603050405020304" pitchFamily="18" charset="0"/>
                    <a:cs typeface="Times New Roman" panose="02020603050405020304" pitchFamily="18" charset="0"/>
                  </a:rPr>
                  <a:t>Y</a:t>
                </a:r>
              </a:p>
            </p:txBody>
          </p:sp>
          <p:cxnSp>
            <p:nvCxnSpPr>
              <p:cNvPr id="12" name="Straight Arrow Connector 11"/>
              <p:cNvCxnSpPr/>
              <p:nvPr/>
            </p:nvCxnSpPr>
            <p:spPr>
              <a:xfrm>
                <a:off x="3143023" y="5358038"/>
                <a:ext cx="2648177" cy="453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2986012" y="5586554"/>
                <a:ext cx="1301246" cy="9109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4545527" y="5559330"/>
                <a:ext cx="1380718" cy="9381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5"/>
              <p:cNvSpPr txBox="1">
                <a:spLocks noChangeArrowheads="1"/>
              </p:cNvSpPr>
              <p:nvPr/>
            </p:nvSpPr>
            <p:spPr bwMode="auto">
              <a:xfrm>
                <a:off x="4144106" y="6680670"/>
                <a:ext cx="564578" cy="53792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b="1">
                    <a:solidFill>
                      <a:schemeClr val="tx1"/>
                    </a:solidFill>
                    <a:latin typeface="Tahoma" panose="020B0604030504040204" pitchFamily="34" charset="0"/>
                  </a:defRPr>
                </a:lvl1pPr>
                <a:lvl2pPr marL="742950" indent="-285750" algn="ctr">
                  <a:defRPr b="1">
                    <a:solidFill>
                      <a:schemeClr val="tx1"/>
                    </a:solidFill>
                    <a:latin typeface="Tahoma" panose="020B0604030504040204" pitchFamily="34" charset="0"/>
                  </a:defRPr>
                </a:lvl2pPr>
                <a:lvl3pPr marL="1143000" indent="-228600" algn="ctr">
                  <a:defRPr b="1">
                    <a:solidFill>
                      <a:schemeClr val="tx1"/>
                    </a:solidFill>
                    <a:latin typeface="Tahoma" panose="020B0604030504040204" pitchFamily="34" charset="0"/>
                  </a:defRPr>
                </a:lvl3pPr>
                <a:lvl4pPr marL="1600200" indent="-228600" algn="ctr">
                  <a:defRPr b="1">
                    <a:solidFill>
                      <a:schemeClr val="tx1"/>
                    </a:solidFill>
                    <a:latin typeface="Tahoma" panose="020B0604030504040204" pitchFamily="34" charset="0"/>
                  </a:defRPr>
                </a:lvl4pPr>
                <a:lvl5pPr marL="2057400" indent="-228600" algn="ctr">
                  <a:defRPr b="1">
                    <a:solidFill>
                      <a:schemeClr val="tx1"/>
                    </a:solidFill>
                    <a:latin typeface="Tahoma" panose="020B0604030504040204" pitchFamily="34" charset="0"/>
                  </a:defRPr>
                </a:lvl5pPr>
                <a:lvl6pPr marL="2514600" indent="-228600" algn="ctr" eaLnBrk="0" fontAlgn="base" hangingPunct="0">
                  <a:spcBef>
                    <a:spcPct val="0"/>
                  </a:spcBef>
                  <a:spcAft>
                    <a:spcPct val="0"/>
                  </a:spcAft>
                  <a:defRPr b="1">
                    <a:solidFill>
                      <a:schemeClr val="tx1"/>
                    </a:solidFill>
                    <a:latin typeface="Tahoma" panose="020B0604030504040204" pitchFamily="34" charset="0"/>
                  </a:defRPr>
                </a:lvl6pPr>
                <a:lvl7pPr marL="2971800" indent="-228600" algn="ctr" eaLnBrk="0" fontAlgn="base" hangingPunct="0">
                  <a:spcBef>
                    <a:spcPct val="0"/>
                  </a:spcBef>
                  <a:spcAft>
                    <a:spcPct val="0"/>
                  </a:spcAft>
                  <a:defRPr b="1">
                    <a:solidFill>
                      <a:schemeClr val="tx1"/>
                    </a:solidFill>
                    <a:latin typeface="Tahoma" panose="020B0604030504040204" pitchFamily="34" charset="0"/>
                  </a:defRPr>
                </a:lvl7pPr>
                <a:lvl8pPr marL="3429000" indent="-228600" algn="ctr" eaLnBrk="0" fontAlgn="base" hangingPunct="0">
                  <a:spcBef>
                    <a:spcPct val="0"/>
                  </a:spcBef>
                  <a:spcAft>
                    <a:spcPct val="0"/>
                  </a:spcAft>
                  <a:defRPr b="1">
                    <a:solidFill>
                      <a:schemeClr val="tx1"/>
                    </a:solidFill>
                    <a:latin typeface="Tahoma" panose="020B0604030504040204" pitchFamily="34" charset="0"/>
                  </a:defRPr>
                </a:lvl8pPr>
                <a:lvl9pPr marL="3886200" indent="-228600" algn="ctr" eaLnBrk="0" fontAlgn="base" hangingPunct="0">
                  <a:spcBef>
                    <a:spcPct val="0"/>
                  </a:spcBef>
                  <a:spcAft>
                    <a:spcPct val="0"/>
                  </a:spcAft>
                  <a:defRPr b="1">
                    <a:solidFill>
                      <a:schemeClr val="tx1"/>
                    </a:solidFill>
                    <a:latin typeface="Tahoma" panose="020B0604030504040204" pitchFamily="34" charset="0"/>
                  </a:defRPr>
                </a:lvl9pPr>
              </a:lstStyle>
              <a:p>
                <a:r>
                  <a:rPr lang="en-US" altLang="en-US" sz="2800" b="0" dirty="0">
                    <a:latin typeface="Times New Roman" panose="02020603050405020304" pitchFamily="18" charset="0"/>
                    <a:cs typeface="Times New Roman" panose="02020603050405020304" pitchFamily="18" charset="0"/>
                  </a:rPr>
                  <a:t>X</a:t>
                </a:r>
                <a:r>
                  <a:rPr lang="en-US" altLang="en-US" sz="2800" b="0" baseline="-25000" dirty="0">
                    <a:latin typeface="Times New Roman" panose="02020603050405020304" pitchFamily="18" charset="0"/>
                    <a:cs typeface="Times New Roman" panose="02020603050405020304" pitchFamily="18" charset="0"/>
                  </a:rPr>
                  <a:t>2</a:t>
                </a:r>
                <a:endParaRPr lang="en-US" altLang="en-US" sz="2800" b="0" dirty="0">
                  <a:latin typeface="Times New Roman" panose="02020603050405020304" pitchFamily="18" charset="0"/>
                  <a:cs typeface="Times New Roman" panose="02020603050405020304" pitchFamily="18" charset="0"/>
                </a:endParaRPr>
              </a:p>
            </p:txBody>
          </p:sp>
        </p:grpSp>
      </p:grpSp>
      <p:graphicFrame>
        <p:nvGraphicFramePr>
          <p:cNvPr id="4" name="Object 3"/>
          <p:cNvGraphicFramePr>
            <a:graphicFrameLocks noChangeAspect="1"/>
          </p:cNvGraphicFramePr>
          <p:nvPr>
            <p:extLst>
              <p:ext uri="{D42A27DB-BD31-4B8C-83A1-F6EECF244321}">
                <p14:modId xmlns:p14="http://schemas.microsoft.com/office/powerpoint/2010/main" val="726400130"/>
              </p:ext>
            </p:extLst>
          </p:nvPr>
        </p:nvGraphicFramePr>
        <p:xfrm>
          <a:off x="2586038" y="1165225"/>
          <a:ext cx="4222750" cy="720725"/>
        </p:xfrm>
        <a:graphic>
          <a:graphicData uri="http://schemas.openxmlformats.org/presentationml/2006/ole">
            <mc:AlternateContent xmlns:mc="http://schemas.openxmlformats.org/markup-compatibility/2006">
              <mc:Choice xmlns:v="urn:schemas-microsoft-com:vml" Requires="v">
                <p:oleObj spid="_x0000_s161893" name="Equation" r:id="rId3" imgW="1549080" imgH="228600" progId="Equation.DSMT4">
                  <p:embed/>
                </p:oleObj>
              </mc:Choice>
              <mc:Fallback>
                <p:oleObj name="Equation" r:id="rId3" imgW="1549080" imgH="228600" progId="Equation.DSMT4">
                  <p:embed/>
                  <p:pic>
                    <p:nvPicPr>
                      <p:cNvPr id="4" name="Object 3"/>
                      <p:cNvPicPr/>
                      <p:nvPr/>
                    </p:nvPicPr>
                    <p:blipFill>
                      <a:blip r:embed="rId4"/>
                      <a:stretch>
                        <a:fillRect/>
                      </a:stretch>
                    </p:blipFill>
                    <p:spPr>
                      <a:xfrm>
                        <a:off x="2586038" y="1165225"/>
                        <a:ext cx="4222750" cy="720725"/>
                      </a:xfrm>
                      <a:prstGeom prst="rect">
                        <a:avLst/>
                      </a:prstGeom>
                    </p:spPr>
                  </p:pic>
                </p:oleObj>
              </mc:Fallback>
            </mc:AlternateContent>
          </a:graphicData>
        </a:graphic>
      </p:graphicFrame>
      <p:sp>
        <p:nvSpPr>
          <p:cNvPr id="16" name="Footer Placeholder 15"/>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
        <p:nvSpPr>
          <p:cNvPr id="17" name="Oval 16"/>
          <p:cNvSpPr/>
          <p:nvPr/>
        </p:nvSpPr>
        <p:spPr>
          <a:xfrm>
            <a:off x="2971800" y="3310443"/>
            <a:ext cx="193187" cy="1947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p:cNvSpPr/>
          <p:nvPr/>
        </p:nvSpPr>
        <p:spPr>
          <a:xfrm>
            <a:off x="4347610" y="2209800"/>
            <a:ext cx="118623" cy="1475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Oval 19"/>
          <p:cNvSpPr/>
          <p:nvPr/>
        </p:nvSpPr>
        <p:spPr>
          <a:xfrm>
            <a:off x="6196330" y="3333698"/>
            <a:ext cx="128270" cy="1506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Oval 22"/>
          <p:cNvSpPr/>
          <p:nvPr/>
        </p:nvSpPr>
        <p:spPr>
          <a:xfrm>
            <a:off x="4577941" y="4403738"/>
            <a:ext cx="118539" cy="1416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0677569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599" cy="533401"/>
          </a:xfrm>
        </p:spPr>
        <p:txBody>
          <a:bodyPr/>
          <a:lstStyle/>
          <a:p>
            <a:r>
              <a:rPr lang="zh-CN" altLang="en-US" dirty="0"/>
              <a:t>面板数据回归</a:t>
            </a:r>
            <a:endParaRPr lang="en-CA" dirty="0"/>
          </a:p>
        </p:txBody>
      </p:sp>
      <mc:AlternateContent xmlns:mc="http://schemas.openxmlformats.org/markup-compatibility/2006" xmlns:a14="http://schemas.microsoft.com/office/drawing/2010/main">
        <mc:Choice Requires="a14">
          <p:sp>
            <p:nvSpPr>
              <p:cNvPr id="9" name="Rectangle 8"/>
              <p:cNvSpPr/>
              <p:nvPr/>
            </p:nvSpPr>
            <p:spPr>
              <a:xfrm>
                <a:off x="449485" y="2214993"/>
                <a:ext cx="8370094" cy="147437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CA" i="1">
                              <a:latin typeface="Cambria Math" panose="02040503050406030204" pitchFamily="18" charset="0"/>
                            </a:rPr>
                            <m:t>𝑖𝑡</m:t>
                          </m:r>
                        </m:sub>
                      </m:sSub>
                      <m:r>
                        <a:rPr lang="en-CA" i="0">
                          <a:latin typeface="Cambria Math" panose="02040503050406030204" pitchFamily="18" charset="0"/>
                        </a:rPr>
                        <m:t>=</m:t>
                      </m:r>
                      <m:r>
                        <a:rPr lang="en-CA" i="1">
                          <a:latin typeface="Cambria Math" panose="02040503050406030204" pitchFamily="18" charset="0"/>
                        </a:rPr>
                        <m:t>𝛼</m:t>
                      </m:r>
                      <m:r>
                        <a:rPr lang="en-CA" i="0">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0">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𝑖𝑡</m:t>
                                  </m:r>
                                </m:sub>
                              </m:sSub>
                              <m:r>
                                <a:rPr lang="en-CA" i="0">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0">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𝐴𝐺𝐸</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i="0">
                                  <a:latin typeface="Cambria Math" panose="02040503050406030204" pitchFamily="18" charset="0"/>
                                </a:rPr>
                                <m:t>&amp;</m:t>
                              </m:r>
                              <m:r>
                                <a:rPr lang="en-CA" i="0">
                                  <a:latin typeface="Cambria Math" panose="02040503050406030204" pitchFamily="18" charset="0"/>
                                </a:rPr>
                                <m:t>可观测</m:t>
                              </m:r>
                            </m:e>
                            <m:e>
                              <m:r>
                                <a:rPr lang="en-CA" i="0">
                                  <a:latin typeface="Cambria Math" panose="02040503050406030204" pitchFamily="18" charset="0"/>
                                </a:rPr>
                                <m:t>&amp;</m:t>
                              </m:r>
                              <m:r>
                                <a:rPr lang="en-CA" i="0">
                                  <a:latin typeface="Cambria Math" panose="02040503050406030204" pitchFamily="18" charset="0"/>
                                </a:rPr>
                                <m:t>随时间变化</m:t>
                              </m:r>
                            </m:e>
                            <m:e>
                              <m:r>
                                <a:rPr lang="en-CA" i="0">
                                  <a:latin typeface="Cambria Math" panose="02040503050406030204" pitchFamily="18" charset="0"/>
                                </a:rPr>
                                <m:t>&amp;</m:t>
                              </m:r>
                              <m:r>
                                <a:rPr lang="en-CA" i="0">
                                  <a:latin typeface="Cambria Math" panose="02040503050406030204" pitchFamily="18" charset="0"/>
                                </a:rPr>
                                <m:t>变量</m:t>
                              </m:r>
                            </m:e>
                          </m:eqArr>
                          <m:r>
                            <a:rPr lang="en-CA" i="0">
                              <a:latin typeface="Cambria Math" panose="02040503050406030204" pitchFamily="18" charset="0"/>
                            </a:rPr>
                            <m:t>的</m:t>
                          </m:r>
                        </m:lim>
                      </m:limLow>
                      <m:r>
                        <a:rPr lang="en-CA" i="0">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i="0">
                                      <a:latin typeface="Cambria Math" panose="02040503050406030204" pitchFamily="18" charset="0"/>
                                    </a:rPr>
                                    <m:t>3</m:t>
                                  </m:r>
                                </m:sub>
                              </m:sSub>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en-CA" i="0">
                                  <a:latin typeface="Cambria Math" panose="02040503050406030204" pitchFamily="18" charset="0"/>
                                </a:rPr>
                                <m:t>&amp;</m:t>
                              </m:r>
                              <m:r>
                                <a:rPr lang="en-CA" i="0">
                                  <a:latin typeface="Cambria Math" panose="02040503050406030204" pitchFamily="18" charset="0"/>
                                </a:rPr>
                                <m:t>可观测</m:t>
                              </m:r>
                            </m:e>
                            <m:e>
                              <m:r>
                                <a:rPr lang="en-CA" i="0">
                                  <a:latin typeface="Cambria Math" panose="02040503050406030204" pitchFamily="18" charset="0"/>
                                </a:rPr>
                                <m:t>&amp;</m:t>
                              </m:r>
                              <m:r>
                                <a:rPr lang="en-CA" i="0">
                                  <a:latin typeface="Cambria Math" panose="02040503050406030204" pitchFamily="18" charset="0"/>
                                </a:rPr>
                                <m:t>不随时间变化的</m:t>
                              </m:r>
                            </m:e>
                            <m:e>
                              <m:r>
                                <a:rPr lang="en-CA" i="0">
                                  <a:latin typeface="Cambria Math" panose="02040503050406030204" pitchFamily="18" charset="0"/>
                                </a:rPr>
                                <m:t>&amp;</m:t>
                              </m:r>
                              <m:r>
                                <a:rPr lang="en-CA" i="0">
                                  <a:latin typeface="Cambria Math" panose="02040503050406030204" pitchFamily="18" charset="0"/>
                                </a:rPr>
                                <m:t>变量</m:t>
                              </m:r>
                            </m:e>
                          </m:eqArr>
                        </m:lim>
                      </m:limLow>
                      <m:r>
                        <a:rPr lang="en-CA" i="0">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en-CA" i="0">
                                  <a:latin typeface="Cambria Math" panose="02040503050406030204" pitchFamily="18" charset="0"/>
                                </a:rPr>
                                <m:t>&amp;</m:t>
                              </m:r>
                              <m:r>
                                <a:rPr lang="en-CA" i="0">
                                  <a:latin typeface="Cambria Math" panose="02040503050406030204" pitchFamily="18" charset="0"/>
                                </a:rPr>
                                <m:t>不可观测</m:t>
                              </m:r>
                            </m:e>
                            <m:e>
                              <m:r>
                                <a:rPr lang="en-CA" i="0">
                                  <a:latin typeface="Cambria Math" panose="02040503050406030204" pitchFamily="18" charset="0"/>
                                </a:rPr>
                                <m:t>&amp;</m:t>
                              </m:r>
                              <m:r>
                                <a:rPr lang="en-CA" i="0">
                                  <a:latin typeface="Cambria Math" panose="02040503050406030204" pitchFamily="18" charset="0"/>
                                </a:rPr>
                                <m:t>不随时间变化的</m:t>
                              </m:r>
                            </m:e>
                            <m:e>
                              <m:r>
                                <a:rPr lang="en-CA" i="0">
                                  <a:latin typeface="Cambria Math" panose="02040503050406030204" pitchFamily="18" charset="0"/>
                                </a:rPr>
                                <m:t>&amp;</m:t>
                              </m:r>
                              <m:r>
                                <a:rPr lang="en-CA" i="0">
                                  <a:latin typeface="Cambria Math" panose="02040503050406030204" pitchFamily="18" charset="0"/>
                                </a:rPr>
                                <m:t>变量</m:t>
                              </m:r>
                            </m:e>
                          </m:eqArr>
                        </m:lim>
                      </m:limLow>
                      <m:r>
                        <a:rPr lang="en-CA" i="0">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𝑢</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i="0">
                                  <a:latin typeface="Cambria Math" panose="02040503050406030204" pitchFamily="18" charset="0"/>
                                </a:rPr>
                                <m:t>&amp;</m:t>
                              </m:r>
                              <m:r>
                                <a:rPr lang="en-CA" i="0">
                                  <a:latin typeface="Cambria Math" panose="02040503050406030204" pitchFamily="18" charset="0"/>
                                </a:rPr>
                                <m:t>不可观测</m:t>
                              </m:r>
                            </m:e>
                            <m:e>
                              <m:r>
                                <a:rPr lang="en-CA" i="0">
                                  <a:latin typeface="Cambria Math" panose="02040503050406030204" pitchFamily="18" charset="0"/>
                                </a:rPr>
                                <m:t>&amp;</m:t>
                              </m:r>
                              <m:r>
                                <a:rPr lang="en-CA" i="0">
                                  <a:latin typeface="Cambria Math" panose="02040503050406030204" pitchFamily="18" charset="0"/>
                                </a:rPr>
                                <m:t>随时间变化的</m:t>
                              </m:r>
                            </m:e>
                            <m:e>
                              <m:r>
                                <a:rPr lang="en-CA" i="0">
                                  <a:latin typeface="Cambria Math" panose="02040503050406030204" pitchFamily="18" charset="0"/>
                                </a:rPr>
                                <m:t>&amp;</m:t>
                              </m:r>
                              <m:r>
                                <a:rPr lang="en-CA" i="0">
                                  <a:latin typeface="Cambria Math" panose="02040503050406030204" pitchFamily="18" charset="0"/>
                                </a:rPr>
                                <m:t>变量</m:t>
                              </m:r>
                            </m:e>
                          </m:eqArr>
                        </m:lim>
                      </m:limLow>
                    </m:oMath>
                  </m:oMathPara>
                </a14:m>
                <a:endParaRPr lang="en-CA" dirty="0"/>
              </a:p>
            </p:txBody>
          </p:sp>
        </mc:Choice>
        <mc:Fallback xmlns="">
          <p:sp>
            <p:nvSpPr>
              <p:cNvPr id="9" name="Rectangle 8"/>
              <p:cNvSpPr>
                <a:spLocks noRot="1" noChangeAspect="1" noMove="1" noResize="1" noEditPoints="1" noAdjustHandles="1" noChangeArrowheads="1" noChangeShapeType="1" noTextEdit="1"/>
              </p:cNvSpPr>
              <p:nvPr/>
            </p:nvSpPr>
            <p:spPr>
              <a:xfrm>
                <a:off x="449485" y="2214993"/>
                <a:ext cx="8370094" cy="1474378"/>
              </a:xfrm>
              <a:prstGeom prst="rect">
                <a:avLst/>
              </a:prstGeom>
              <a:blipFill>
                <a:blip r:embed="rId2"/>
                <a:stretch>
                  <a:fillRect r="-583" b="-4132"/>
                </a:stretch>
              </a:blipFill>
            </p:spPr>
            <p:txBody>
              <a:bodyPr/>
              <a:lstStyle/>
              <a:p>
                <a:r>
                  <a:rPr lang="en-CA">
                    <a:noFill/>
                  </a:rPr>
                  <a:t> </a:t>
                </a:r>
              </a:p>
            </p:txBody>
          </p:sp>
        </mc:Fallback>
      </mc:AlternateContent>
      <p:grpSp>
        <p:nvGrpSpPr>
          <p:cNvPr id="20" name="Group 19"/>
          <p:cNvGrpSpPr/>
          <p:nvPr/>
        </p:nvGrpSpPr>
        <p:grpSpPr>
          <a:xfrm>
            <a:off x="1524000" y="3990581"/>
            <a:ext cx="5145842" cy="2934336"/>
            <a:chOff x="0" y="0"/>
            <a:chExt cx="2950048" cy="2934502"/>
          </a:xfrm>
        </p:grpSpPr>
        <p:grpSp>
          <p:nvGrpSpPr>
            <p:cNvPr id="21" name="Group 20"/>
            <p:cNvGrpSpPr/>
            <p:nvPr/>
          </p:nvGrpSpPr>
          <p:grpSpPr>
            <a:xfrm>
              <a:off x="0" y="0"/>
              <a:ext cx="2950048" cy="2020070"/>
              <a:chOff x="0" y="0"/>
              <a:chExt cx="2950048" cy="2020070"/>
            </a:xfrm>
          </p:grpSpPr>
          <p:cxnSp>
            <p:nvCxnSpPr>
              <p:cNvPr id="24" name="Straight Arrow Connector 23"/>
              <p:cNvCxnSpPr/>
              <p:nvPr/>
            </p:nvCxnSpPr>
            <p:spPr>
              <a:xfrm>
                <a:off x="730155" y="1187355"/>
                <a:ext cx="1773382" cy="6927"/>
              </a:xfrm>
              <a:prstGeom prst="straightConnector1">
                <a:avLst/>
              </a:prstGeom>
              <a:noFill/>
              <a:ln w="6350" cap="flat" cmpd="sng" algn="ctr">
                <a:solidFill>
                  <a:srgbClr val="4472C4"/>
                </a:solidFill>
                <a:prstDash val="solid"/>
                <a:miter lim="800000"/>
                <a:tailEnd type="triangle"/>
              </a:ln>
              <a:effectLst/>
            </p:spPr>
          </p:cxnSp>
          <p:sp>
            <p:nvSpPr>
              <p:cNvPr id="25" name="Flowchart: Connector 24"/>
              <p:cNvSpPr/>
              <p:nvPr/>
            </p:nvSpPr>
            <p:spPr>
              <a:xfrm>
                <a:off x="614149" y="1146412"/>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6" name="Flowchart: Connector 25"/>
              <p:cNvSpPr/>
              <p:nvPr/>
            </p:nvSpPr>
            <p:spPr>
              <a:xfrm>
                <a:off x="2504364" y="1146412"/>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7" name="Flowchart: Connector 26"/>
              <p:cNvSpPr/>
              <p:nvPr/>
            </p:nvSpPr>
            <p:spPr>
              <a:xfrm>
                <a:off x="1521725" y="348018"/>
                <a:ext cx="79721" cy="103331"/>
              </a:xfrm>
              <a:prstGeom prst="flowChartConnector">
                <a:avLst/>
              </a:prstGeom>
              <a:no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28" name="Flowchart: Connector 27"/>
              <p:cNvSpPr/>
              <p:nvPr/>
            </p:nvSpPr>
            <p:spPr>
              <a:xfrm>
                <a:off x="1589964" y="1937982"/>
                <a:ext cx="69273" cy="82088"/>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cxnSp>
            <p:nvCxnSpPr>
              <p:cNvPr id="29" name="Straight Arrow Connector 28"/>
              <p:cNvCxnSpPr/>
              <p:nvPr/>
            </p:nvCxnSpPr>
            <p:spPr>
              <a:xfrm>
                <a:off x="1624083" y="443552"/>
                <a:ext cx="907011" cy="692727"/>
              </a:xfrm>
              <a:prstGeom prst="straightConnector1">
                <a:avLst/>
              </a:prstGeom>
              <a:noFill/>
              <a:ln w="6350" cap="flat" cmpd="sng" algn="ctr">
                <a:solidFill>
                  <a:srgbClr val="4472C4"/>
                </a:solidFill>
                <a:prstDash val="solid"/>
                <a:miter lim="800000"/>
                <a:tailEnd type="triangle"/>
              </a:ln>
              <a:effectLst/>
            </p:spPr>
          </p:cxnSp>
          <p:cxnSp>
            <p:nvCxnSpPr>
              <p:cNvPr id="30" name="Straight Arrow Connector 29"/>
              <p:cNvCxnSpPr/>
              <p:nvPr/>
            </p:nvCxnSpPr>
            <p:spPr>
              <a:xfrm flipH="1">
                <a:off x="723331" y="498143"/>
                <a:ext cx="187036" cy="623455"/>
              </a:xfrm>
              <a:prstGeom prst="straightConnector1">
                <a:avLst/>
              </a:prstGeom>
              <a:noFill/>
              <a:ln w="6350" cap="flat" cmpd="sng" algn="ctr">
                <a:solidFill>
                  <a:srgbClr val="4472C4"/>
                </a:solidFill>
                <a:prstDash val="solid"/>
                <a:miter lim="800000"/>
                <a:tailEnd type="triangle"/>
              </a:ln>
              <a:effectLst/>
            </p:spPr>
          </p:cxnSp>
          <p:cxnSp>
            <p:nvCxnSpPr>
              <p:cNvPr id="31" name="Straight Arrow Connector 30"/>
              <p:cNvCxnSpPr/>
              <p:nvPr/>
            </p:nvCxnSpPr>
            <p:spPr>
              <a:xfrm flipV="1">
                <a:off x="1671850" y="1269242"/>
                <a:ext cx="861291" cy="637309"/>
              </a:xfrm>
              <a:prstGeom prst="straightConnector1">
                <a:avLst/>
              </a:prstGeom>
              <a:noFill/>
              <a:ln w="6350" cap="flat" cmpd="sng" algn="ctr">
                <a:solidFill>
                  <a:srgbClr val="4472C4"/>
                </a:solidFill>
                <a:prstDash val="solid"/>
                <a:miter lim="800000"/>
                <a:tailEnd type="triangle"/>
              </a:ln>
              <a:effectLst/>
            </p:spPr>
          </p:cxnSp>
          <p:cxnSp>
            <p:nvCxnSpPr>
              <p:cNvPr id="32" name="Straight Arrow Connector 31"/>
              <p:cNvCxnSpPr/>
              <p:nvPr/>
            </p:nvCxnSpPr>
            <p:spPr>
              <a:xfrm flipH="1" flipV="1">
                <a:off x="716507" y="1248770"/>
                <a:ext cx="828098" cy="671946"/>
              </a:xfrm>
              <a:prstGeom prst="straightConnector1">
                <a:avLst/>
              </a:prstGeom>
              <a:noFill/>
              <a:ln w="6350" cap="flat" cmpd="sng" algn="ctr">
                <a:solidFill>
                  <a:srgbClr val="4472C4"/>
                </a:solidFill>
                <a:prstDash val="solid"/>
                <a:miter lim="800000"/>
                <a:tailEnd type="triangle"/>
              </a:ln>
              <a:effectLst/>
            </p:spPr>
          </p:cxnSp>
          <p:cxnSp>
            <p:nvCxnSpPr>
              <p:cNvPr id="33" name="Straight Arrow Connector 32"/>
              <p:cNvCxnSpPr/>
              <p:nvPr/>
            </p:nvCxnSpPr>
            <p:spPr>
              <a:xfrm>
                <a:off x="1023582" y="464024"/>
                <a:ext cx="1447800" cy="699655"/>
              </a:xfrm>
              <a:prstGeom prst="straightConnector1">
                <a:avLst/>
              </a:prstGeom>
              <a:noFill/>
              <a:ln w="6350" cap="flat" cmpd="sng" algn="ctr">
                <a:solidFill>
                  <a:srgbClr val="5B9BD5"/>
                </a:solidFill>
                <a:prstDash val="solid"/>
                <a:miter lim="800000"/>
                <a:tailEnd type="triangle"/>
              </a:ln>
              <a:effectLst/>
            </p:spPr>
          </p:cxnSp>
          <p:sp>
            <p:nvSpPr>
              <p:cNvPr id="34" name="Flowchart: Connector 33"/>
              <p:cNvSpPr/>
              <p:nvPr/>
            </p:nvSpPr>
            <p:spPr>
              <a:xfrm>
                <a:off x="921223" y="402609"/>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5" name="Text Box 99"/>
              <p:cNvSpPr txBox="1"/>
              <p:nvPr/>
            </p:nvSpPr>
            <p:spPr>
              <a:xfrm>
                <a:off x="1351128" y="0"/>
                <a:ext cx="449705" cy="299803"/>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200" i="1" dirty="0">
                    <a:effectLst/>
                    <a:latin typeface="Times New Roman" panose="02020603050405020304" pitchFamily="18" charset="0"/>
                    <a:ea typeface="等线" panose="02010600030101010101" pitchFamily="2" charset="-122"/>
                    <a:cs typeface="Times New Roman" panose="02020603050405020304" pitchFamily="18" charset="0"/>
                  </a:rPr>
                  <a:t>u</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36" name="Text Box 101"/>
              <p:cNvSpPr txBox="1"/>
              <p:nvPr/>
            </p:nvSpPr>
            <p:spPr>
              <a:xfrm>
                <a:off x="2687955" y="1037665"/>
                <a:ext cx="262093" cy="280286"/>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spAutoFit/>
              </a:bodyPr>
              <a:lstStyle/>
              <a:p>
                <a:pPr>
                  <a:lnSpc>
                    <a:spcPct val="107000"/>
                  </a:lnSpc>
                  <a:spcAft>
                    <a:spcPts val="800"/>
                  </a:spcAft>
                </a:pPr>
                <a:r>
                  <a:rPr lang="en-US" sz="1200" i="1" dirty="0">
                    <a:effectLst/>
                    <a:latin typeface="Times New Roman" panose="02020603050405020304" pitchFamily="18" charset="0"/>
                    <a:ea typeface="等线" panose="02010600030101010101" pitchFamily="2" charset="-122"/>
                    <a:cs typeface="Times New Roman" panose="02020603050405020304" pitchFamily="18" charset="0"/>
                  </a:rPr>
                  <a:t>INC</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37" name="Text Box 102"/>
              <p:cNvSpPr txBox="1"/>
              <p:nvPr/>
            </p:nvSpPr>
            <p:spPr>
              <a:xfrm>
                <a:off x="0" y="1037665"/>
                <a:ext cx="560070" cy="290214"/>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200" i="1" dirty="0">
                    <a:effectLst/>
                    <a:latin typeface="Times New Roman" panose="02020603050405020304" pitchFamily="18" charset="0"/>
                    <a:ea typeface="等线" panose="02010600030101010101" pitchFamily="2" charset="-122"/>
                    <a:cs typeface="Times New Roman" panose="02020603050405020304" pitchFamily="18" charset="0"/>
                  </a:rPr>
                  <a:t>EDU</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8" name="Text Box 103"/>
                  <p:cNvSpPr txBox="1"/>
                  <p:nvPr/>
                </p:nvSpPr>
                <p:spPr>
                  <a:xfrm>
                    <a:off x="730155" y="78219"/>
                    <a:ext cx="267879" cy="289795"/>
                  </a:xfrm>
                  <a:prstGeom prst="rect">
                    <a:avLst/>
                  </a:prstGeom>
                  <a:solidFill>
                    <a:sysClr val="window" lastClr="FFFFFF"/>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12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1200" i="1">
                                  <a:effectLst/>
                                  <a:latin typeface="Cambria Math" panose="02040503050406030204" pitchFamily="18" charset="0"/>
                                  <a:ea typeface="等线" panose="02010600030101010101" pitchFamily="2" charset="-122"/>
                                  <a:cs typeface="Times New Roman" panose="02020603050405020304" pitchFamily="18" charset="0"/>
                                </a:rPr>
                                <m:t>𝛼</m:t>
                              </m:r>
                            </m:e>
                            <m:sub/>
                          </m:sSub>
                        </m:oMath>
                      </m:oMathPara>
                    </a14:m>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38" name="Text Box 103"/>
                  <p:cNvSpPr txBox="1">
                    <a:spLocks noRot="1" noChangeAspect="1" noMove="1" noResize="1" noEditPoints="1" noAdjustHandles="1" noChangeArrowheads="1" noChangeShapeType="1" noTextEdit="1"/>
                  </p:cNvSpPr>
                  <p:nvPr/>
                </p:nvSpPr>
                <p:spPr>
                  <a:xfrm>
                    <a:off x="730155" y="78219"/>
                    <a:ext cx="267879" cy="289795"/>
                  </a:xfrm>
                  <a:prstGeom prst="rect">
                    <a:avLst/>
                  </a:prstGeom>
                  <a:blipFill>
                    <a:blip r:embed="rId3"/>
                    <a:stretch>
                      <a:fillRect/>
                    </a:stretch>
                  </a:blipFill>
                  <a:ln w="6350">
                    <a:solidFill>
                      <a:prstClr val="black"/>
                    </a:solidFill>
                  </a:ln>
                </p:spPr>
                <p:txBody>
                  <a:bodyPr/>
                  <a:lstStyle/>
                  <a:p>
                    <a:r>
                      <a:rPr lang="en-CA">
                        <a:noFill/>
                      </a:rPr>
                      <a:t> </a:t>
                    </a:r>
                  </a:p>
                </p:txBody>
              </p:sp>
            </mc:Fallback>
          </mc:AlternateContent>
        </p:grpSp>
        <p:sp>
          <p:nvSpPr>
            <p:cNvPr id="22" name="Text Box 39946"/>
            <p:cNvSpPr txBox="1"/>
            <p:nvPr/>
          </p:nvSpPr>
          <p:spPr>
            <a:xfrm>
              <a:off x="1047750" y="2095500"/>
              <a:ext cx="1243168" cy="314720"/>
            </a:xfrm>
            <a:prstGeom prst="rect">
              <a:avLst/>
            </a:prstGeom>
            <a:solidFill>
              <a:sysClr val="window" lastClr="FFFFFF"/>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100" i="1" dirty="0">
                  <a:effectLst/>
                  <a:latin typeface="Times New Roman" panose="02020603050405020304" pitchFamily="18" charset="0"/>
                  <a:ea typeface="等线" panose="02010600030101010101" pitchFamily="2" charset="-122"/>
                  <a:cs typeface="Times New Roman" panose="02020603050405020304" pitchFamily="18" charset="0"/>
                </a:rPr>
                <a:t>AGE, GENDER</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23" name="Text Box 127"/>
            <p:cNvSpPr txBox="1"/>
            <p:nvPr/>
          </p:nvSpPr>
          <p:spPr>
            <a:xfrm>
              <a:off x="1276350" y="2647950"/>
              <a:ext cx="593677" cy="286552"/>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等线" panose="02010600030101010101" pitchFamily="2" charset="-122"/>
                  <a:cs typeface="Times New Roman" panose="02020603050405020304" pitchFamily="18" charset="0"/>
                </a:rPr>
                <a:t>（</a:t>
              </a:r>
              <a:r>
                <a:rPr lang="en-US" sz="1100">
                  <a:effectLst/>
                  <a:latin typeface="Calibri" panose="020F0502020204030204" pitchFamily="34" charset="0"/>
                  <a:ea typeface="等线" panose="02010600030101010101" pitchFamily="2" charset="-122"/>
                  <a:cs typeface="Times New Roman" panose="02020603050405020304" pitchFamily="18" charset="0"/>
                </a:rPr>
                <a:t>a</a:t>
              </a:r>
              <a:r>
                <a:rPr lang="zh-CN" sz="1100">
                  <a:effectLst/>
                  <a:latin typeface="Calibri" panose="020F0502020204030204" pitchFamily="34" charset="0"/>
                  <a:ea typeface="等线" panose="02010600030101010101" pitchFamily="2" charset="-122"/>
                  <a:cs typeface="Times New Roman" panose="02020603050405020304" pitchFamily="18" charset="0"/>
                </a:rPr>
                <a:t>）</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a:p>
              <a:pPr>
                <a:lnSpc>
                  <a:spcPct val="107000"/>
                </a:lnSpc>
                <a:spcAft>
                  <a:spcPts val="800"/>
                </a:spcAft>
              </a:pPr>
              <a:r>
                <a:rPr lang="en-US" sz="1100">
                  <a:effectLst/>
                  <a:latin typeface="Calibri" panose="020F0502020204030204" pitchFamily="34" charset="0"/>
                  <a:ea typeface="等线" panose="02010600030101010101" pitchFamily="2" charset="-122"/>
                  <a:cs typeface="Times New Roman" panose="02020603050405020304" pitchFamily="18" charset="0"/>
                </a:rPr>
                <a:t> </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grpSp>
      <p:sp>
        <p:nvSpPr>
          <p:cNvPr id="17" name="Footer Placeholder 16"/>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mc:AlternateContent xmlns:mc="http://schemas.openxmlformats.org/markup-compatibility/2006" xmlns:a14="http://schemas.microsoft.com/office/drawing/2010/main">
        <mc:Choice Requires="a14">
          <p:sp>
            <p:nvSpPr>
              <p:cNvPr id="39" name="Rectangle 38"/>
              <p:cNvSpPr/>
              <p:nvPr/>
            </p:nvSpPr>
            <p:spPr>
              <a:xfrm>
                <a:off x="192951" y="967972"/>
                <a:ext cx="8109921" cy="120372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CA" i="1">
                              <a:latin typeface="Cambria Math" panose="02040503050406030204" pitchFamily="18" charset="0"/>
                            </a:rPr>
                            <m:t>𝑖𝑡</m:t>
                          </m:r>
                        </m:sub>
                      </m:sSub>
                      <m:r>
                        <a:rPr lang="en-CA">
                          <a:latin typeface="Cambria Math" panose="02040503050406030204" pitchFamily="18" charset="0"/>
                        </a:rPr>
                        <m:t>=</m:t>
                      </m:r>
                      <m:r>
                        <a:rPr lang="en-CA" i="1">
                          <a:latin typeface="Cambria Math" panose="02040503050406030204" pitchFamily="18" charset="0"/>
                        </a:rPr>
                        <m:t>𝛼</m:t>
                      </m:r>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1</m:t>
                                  </m:r>
                                </m:sub>
                              </m:sSub>
                              <m:sSub>
                                <m:sSubPr>
                                  <m:ctrlPr>
                                    <a:rPr lang="en-CA" i="1">
                                      <a:latin typeface="Cambria Math" panose="02040503050406030204" pitchFamily="18" charset="0"/>
                                    </a:rPr>
                                  </m:ctrlPr>
                                </m:sSubPr>
                                <m:e>
                                  <m:r>
                                    <a:rPr lang="en-CA" i="1">
                                      <a:latin typeface="Cambria Math" panose="02040503050406030204" pitchFamily="18" charset="0"/>
                                    </a:rPr>
                                    <m:t>𝐸𝐷𝑈</m:t>
                                  </m:r>
                                </m:e>
                                <m:sub>
                                  <m:r>
                                    <a:rPr lang="en-CA" i="1">
                                      <a:latin typeface="Cambria Math" panose="02040503050406030204" pitchFamily="18" charset="0"/>
                                    </a:rPr>
                                    <m:t>𝑖𝑡</m:t>
                                  </m:r>
                                </m:sub>
                              </m:sSub>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2</m:t>
                                  </m:r>
                                </m:sub>
                              </m:sSub>
                              <m:sSub>
                                <m:sSubPr>
                                  <m:ctrlPr>
                                    <a:rPr lang="en-CA" i="1">
                                      <a:latin typeface="Cambria Math" panose="02040503050406030204" pitchFamily="18" charset="0"/>
                                    </a:rPr>
                                  </m:ctrlPr>
                                </m:sSubPr>
                                <m:e>
                                  <m:r>
                                    <a:rPr lang="en-CA" i="1">
                                      <a:latin typeface="Cambria Math" panose="02040503050406030204" pitchFamily="18" charset="0"/>
                                    </a:rPr>
                                    <m:t>𝐴𝐺𝐸</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𝛽</m:t>
                                  </m:r>
                                </m:e>
                                <m:sub>
                                  <m:r>
                                    <a:rPr lang="en-CA">
                                      <a:latin typeface="Cambria Math" panose="02040503050406030204" pitchFamily="18" charset="0"/>
                                    </a:rPr>
                                    <m:t>3</m:t>
                                  </m:r>
                                </m:sub>
                              </m:sSub>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可观测</m:t>
                              </m:r>
                            </m:e>
                            <m:e>
                              <m:r>
                                <a:rPr lang="en-CA">
                                  <a:latin typeface="Cambria Math" panose="02040503050406030204" pitchFamily="18" charset="0"/>
                                </a:rPr>
                                <m:t>&amp;</m:t>
                              </m:r>
                              <m:r>
                                <a:rPr lang="en-CA">
                                  <a:latin typeface="Cambria Math" panose="02040503050406030204" pitchFamily="18" charset="0"/>
                                </a:rPr>
                                <m:t>不随时间变化的</m:t>
                              </m:r>
                            </m:e>
                            <m:e>
                              <m:r>
                                <a:rPr lang="en-CA">
                                  <a:latin typeface="Cambria Math" panose="02040503050406030204" pitchFamily="18" charset="0"/>
                                </a:rPr>
                                <m:t>&amp;</m:t>
                              </m:r>
                              <m:r>
                                <a:rPr lang="en-CA">
                                  <a:latin typeface="Cambria Math" panose="02040503050406030204" pitchFamily="18" charset="0"/>
                                </a:rPr>
                                <m:t>变量</m:t>
                              </m:r>
                            </m:e>
                          </m:eqArr>
                        </m:lim>
                      </m:limLow>
                      <m:r>
                        <a:rPr lang="en-CA">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en-CA">
                                  <a:latin typeface="Cambria Math" panose="02040503050406030204" pitchFamily="18" charset="0"/>
                                </a:rPr>
                                <m:t>&amp;</m:t>
                              </m:r>
                              <m:r>
                                <a:rPr lang="en-CA">
                                  <a:latin typeface="Cambria Math" panose="02040503050406030204" pitchFamily="18" charset="0"/>
                                </a:rPr>
                                <m:t>不可观测的</m:t>
                              </m:r>
                            </m:e>
                            <m:e>
                              <m:r>
                                <a:rPr lang="en-CA">
                                  <a:latin typeface="Cambria Math" panose="02040503050406030204" pitchFamily="18" charset="0"/>
                                </a:rPr>
                                <m:t>&amp;</m:t>
                              </m:r>
                              <m:r>
                                <a:rPr lang="en-CA">
                                  <a:latin typeface="Cambria Math" panose="02040503050406030204" pitchFamily="18" charset="0"/>
                                </a:rPr>
                                <m:t>变量</m:t>
                              </m:r>
                            </m:e>
                          </m:eqArr>
                        </m:lim>
                      </m:limLow>
                    </m:oMath>
                  </m:oMathPara>
                </a14:m>
                <a:endParaRPr lang="en-CA" dirty="0"/>
              </a:p>
            </p:txBody>
          </p:sp>
        </mc:Choice>
        <mc:Fallback xmlns="">
          <p:sp>
            <p:nvSpPr>
              <p:cNvPr id="39" name="Rectangle 38"/>
              <p:cNvSpPr>
                <a:spLocks noRot="1" noChangeAspect="1" noMove="1" noResize="1" noEditPoints="1" noAdjustHandles="1" noChangeArrowheads="1" noChangeShapeType="1" noTextEdit="1"/>
              </p:cNvSpPr>
              <p:nvPr/>
            </p:nvSpPr>
            <p:spPr>
              <a:xfrm>
                <a:off x="192951" y="967972"/>
                <a:ext cx="8109921" cy="1203727"/>
              </a:xfrm>
              <a:prstGeom prst="rect">
                <a:avLst/>
              </a:prstGeom>
              <a:blipFill>
                <a:blip r:embed="rId4"/>
                <a:stretch>
                  <a:fillRect b="-5076"/>
                </a:stretch>
              </a:blipFill>
            </p:spPr>
            <p:txBody>
              <a:bodyPr/>
              <a:lstStyle/>
              <a:p>
                <a:r>
                  <a:rPr lang="en-CA">
                    <a:noFill/>
                  </a:rPr>
                  <a:t> </a:t>
                </a:r>
              </a:p>
            </p:txBody>
          </p:sp>
        </mc:Fallback>
      </mc:AlternateContent>
      <p:cxnSp>
        <p:nvCxnSpPr>
          <p:cNvPr id="5" name="Straight Arrow Connector 4"/>
          <p:cNvCxnSpPr/>
          <p:nvPr/>
        </p:nvCxnSpPr>
        <p:spPr>
          <a:xfrm>
            <a:off x="6858000" y="1787129"/>
            <a:ext cx="0" cy="3724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ight Brace 6"/>
          <p:cNvSpPr/>
          <p:nvPr/>
        </p:nvSpPr>
        <p:spPr>
          <a:xfrm rot="16200000">
            <a:off x="6664215" y="1330215"/>
            <a:ext cx="431264" cy="208990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Tree>
    <p:extLst>
      <p:ext uri="{BB962C8B-B14F-4D97-AF65-F5344CB8AC3E}">
        <p14:creationId xmlns:p14="http://schemas.microsoft.com/office/powerpoint/2010/main" val="3639979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因果关系问题</a:t>
            </a:r>
            <a:endParaRPr lang="en-CA" dirty="0"/>
          </a:p>
        </p:txBody>
      </p:sp>
      <p:sp>
        <p:nvSpPr>
          <p:cNvPr id="3" name="Text Placeholder 2"/>
          <p:cNvSpPr>
            <a:spLocks noGrp="1"/>
          </p:cNvSpPr>
          <p:nvPr>
            <p:ph type="body" idx="1"/>
          </p:nvPr>
        </p:nvSpPr>
        <p:spPr/>
        <p:txBody>
          <a:bodyPr/>
          <a:lstStyle/>
          <a:p>
            <a:r>
              <a:rPr lang="zh-CN" altLang="en-US" b="1" dirty="0"/>
              <a:t>个人：</a:t>
            </a:r>
            <a:endParaRPr lang="en-CA" altLang="zh-CN" b="1" dirty="0"/>
          </a:p>
          <a:p>
            <a:r>
              <a:rPr lang="zh-CN" altLang="en-US" dirty="0"/>
              <a:t>结婚会让人更快乐吗？</a:t>
            </a:r>
            <a:endParaRPr lang="en-CA" altLang="zh-CN" dirty="0"/>
          </a:p>
          <a:p>
            <a:r>
              <a:rPr lang="zh-CN" altLang="en-US" dirty="0"/>
              <a:t>读博士能提高收入吗</a:t>
            </a:r>
            <a:r>
              <a:rPr lang="en-US" dirty="0"/>
              <a:t>?</a:t>
            </a:r>
            <a:r>
              <a:rPr lang="zh-CN" altLang="en-US" dirty="0"/>
              <a:t>如果能，有多大？</a:t>
            </a:r>
            <a:endParaRPr lang="en-CA" altLang="zh-CN" dirty="0"/>
          </a:p>
          <a:p>
            <a:r>
              <a:rPr lang="zh-CN" altLang="en-US" b="1" dirty="0"/>
              <a:t>企业：</a:t>
            </a:r>
            <a:endParaRPr lang="en-US" altLang="zh-CN" b="1" dirty="0"/>
          </a:p>
          <a:p>
            <a:r>
              <a:rPr lang="zh-CN" altLang="en-US" dirty="0"/>
              <a:t>独立董事对提高企业业绩有帮助吗？</a:t>
            </a:r>
            <a:endParaRPr lang="en-US" altLang="zh-CN" dirty="0"/>
          </a:p>
          <a:p>
            <a:r>
              <a:rPr lang="zh-CN" altLang="en-US" dirty="0"/>
              <a:t>股权对员工的激励作用有多显著？</a:t>
            </a:r>
            <a:endParaRPr lang="en-US" altLang="zh-CN" dirty="0"/>
          </a:p>
          <a:p>
            <a:r>
              <a:rPr lang="zh-CN" altLang="en-US" b="1" dirty="0"/>
              <a:t>政府：</a:t>
            </a:r>
            <a:endParaRPr lang="en-US" altLang="zh-CN" b="1" dirty="0"/>
          </a:p>
          <a:p>
            <a:r>
              <a:rPr lang="zh-CN" altLang="en-US" dirty="0"/>
              <a:t>降低个人所得税对个人消费的影响有多大？</a:t>
            </a:r>
            <a:endParaRPr lang="en-US" altLang="zh-CN" dirty="0"/>
          </a:p>
          <a:p>
            <a:endParaRPr lang="en-US" altLang="zh-CN" b="1" dirty="0"/>
          </a:p>
          <a:p>
            <a:r>
              <a:rPr lang="zh-CN" altLang="en-US" b="1" dirty="0"/>
              <a:t>这些问题的核心是简单的因果关系问题：</a:t>
            </a:r>
            <a:endParaRPr lang="en-US" altLang="zh-CN" b="1" dirty="0"/>
          </a:p>
          <a:p>
            <a:r>
              <a:rPr lang="en-US" i="1" dirty="0"/>
              <a:t>X</a:t>
            </a:r>
            <a:r>
              <a:rPr lang="zh-CN" altLang="en-US" dirty="0"/>
              <a:t>会影响</a:t>
            </a:r>
            <a:r>
              <a:rPr lang="en-US" i="1" dirty="0"/>
              <a:t>Y</a:t>
            </a:r>
            <a:r>
              <a:rPr lang="zh-CN" altLang="en-US" dirty="0"/>
              <a:t>吗？如果会，影响有多大？ </a:t>
            </a:r>
            <a:endParaRPr lang="en-CA" dirty="0"/>
          </a:p>
        </p:txBody>
      </p:sp>
      <p:sp>
        <p:nvSpPr>
          <p:cNvPr id="4" name="Footer Placeholder 3"/>
          <p:cNvSpPr>
            <a:spLocks noGrp="1"/>
          </p:cNvSpPr>
          <p:nvPr>
            <p:ph type="ftr" sz="quarter" idx="11"/>
          </p:nvPr>
        </p:nvSpPr>
        <p:spPr>
          <a:xfrm>
            <a:off x="5791200" y="6378348"/>
            <a:ext cx="3124200" cy="381000"/>
          </a:xfrm>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2490355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面板数据回归</a:t>
            </a:r>
            <a:endParaRPr lang="en-CA" dirty="0"/>
          </a:p>
        </p:txBody>
      </p:sp>
      <p:sp>
        <p:nvSpPr>
          <p:cNvPr id="3" name="Text Placeholder 2"/>
          <p:cNvSpPr>
            <a:spLocks noGrp="1"/>
          </p:cNvSpPr>
          <p:nvPr>
            <p:ph type="body" idx="1"/>
          </p:nvPr>
        </p:nvSpPr>
        <p:spPr>
          <a:xfrm>
            <a:off x="428903" y="914400"/>
            <a:ext cx="8153400" cy="5638800"/>
          </a:xfrm>
        </p:spPr>
        <p:txBody>
          <a:bodyPr/>
          <a:lstStyle/>
          <a:p>
            <a:r>
              <a:rPr lang="zh-CN" altLang="en-US" dirty="0"/>
              <a:t>面板数据回归通过固定效应控制了看不到因素中不随时间变化的部分。但它仍然没法去除看不到因素中随时间变化的因素。</a:t>
            </a:r>
            <a:endParaRPr lang="en-US" altLang="en-US" dirty="0"/>
          </a:p>
          <a:p>
            <a:endParaRPr lang="en-CA" dirty="0"/>
          </a:p>
        </p:txBody>
      </p:sp>
      <p:grpSp>
        <p:nvGrpSpPr>
          <p:cNvPr id="25" name="Group 24"/>
          <p:cNvGrpSpPr/>
          <p:nvPr/>
        </p:nvGrpSpPr>
        <p:grpSpPr>
          <a:xfrm>
            <a:off x="2209800" y="2438400"/>
            <a:ext cx="4953000" cy="4190999"/>
            <a:chOff x="-2" y="1"/>
            <a:chExt cx="3248025" cy="2934336"/>
          </a:xfrm>
        </p:grpSpPr>
        <p:cxnSp>
          <p:nvCxnSpPr>
            <p:cNvPr id="26" name="Straight Arrow Connector 25"/>
            <p:cNvCxnSpPr/>
            <p:nvPr/>
          </p:nvCxnSpPr>
          <p:spPr>
            <a:xfrm flipH="1">
              <a:off x="713678" y="454413"/>
              <a:ext cx="787677" cy="735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2" y="1"/>
              <a:ext cx="3248025" cy="2934336"/>
              <a:chOff x="-1" y="0"/>
              <a:chExt cx="3248168" cy="2934502"/>
            </a:xfrm>
          </p:grpSpPr>
          <p:grpSp>
            <p:nvGrpSpPr>
              <p:cNvPr id="28" name="Group 27"/>
              <p:cNvGrpSpPr/>
              <p:nvPr/>
            </p:nvGrpSpPr>
            <p:grpSpPr>
              <a:xfrm>
                <a:off x="-1" y="0"/>
                <a:ext cx="3248168" cy="2020070"/>
                <a:chOff x="0" y="0"/>
                <a:chExt cx="3220892" cy="2020070"/>
              </a:xfrm>
            </p:grpSpPr>
            <p:cxnSp>
              <p:nvCxnSpPr>
                <p:cNvPr id="31" name="Straight Arrow Connector 30"/>
                <p:cNvCxnSpPr/>
                <p:nvPr/>
              </p:nvCxnSpPr>
              <p:spPr>
                <a:xfrm>
                  <a:off x="730155" y="1187355"/>
                  <a:ext cx="1773382" cy="6927"/>
                </a:xfrm>
                <a:prstGeom prst="straightConnector1">
                  <a:avLst/>
                </a:prstGeom>
                <a:noFill/>
                <a:ln w="6350" cap="flat" cmpd="sng" algn="ctr">
                  <a:solidFill>
                    <a:srgbClr val="4472C4"/>
                  </a:solidFill>
                  <a:prstDash val="solid"/>
                  <a:miter lim="800000"/>
                  <a:tailEnd type="triangle"/>
                </a:ln>
                <a:effectLst/>
              </p:spPr>
            </p:cxnSp>
            <p:sp>
              <p:nvSpPr>
                <p:cNvPr id="32" name="Flowchart: Connector 31"/>
                <p:cNvSpPr/>
                <p:nvPr/>
              </p:nvSpPr>
              <p:spPr>
                <a:xfrm>
                  <a:off x="614149" y="1146412"/>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3" name="Flowchart: Connector 32"/>
                <p:cNvSpPr/>
                <p:nvPr/>
              </p:nvSpPr>
              <p:spPr>
                <a:xfrm>
                  <a:off x="2504364" y="1146412"/>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4" name="Flowchart: Connector 33"/>
                <p:cNvSpPr/>
                <p:nvPr/>
              </p:nvSpPr>
              <p:spPr>
                <a:xfrm>
                  <a:off x="1521725" y="348018"/>
                  <a:ext cx="79721" cy="103331"/>
                </a:xfrm>
                <a:prstGeom prst="flowChartConnector">
                  <a:avLst/>
                </a:prstGeom>
                <a:no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35" name="Flowchart: Connector 34"/>
                <p:cNvSpPr/>
                <p:nvPr/>
              </p:nvSpPr>
              <p:spPr>
                <a:xfrm>
                  <a:off x="1589964" y="1937982"/>
                  <a:ext cx="69273" cy="82088"/>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cxnSp>
              <p:nvCxnSpPr>
                <p:cNvPr id="36" name="Straight Arrow Connector 35"/>
                <p:cNvCxnSpPr/>
                <p:nvPr/>
              </p:nvCxnSpPr>
              <p:spPr>
                <a:xfrm>
                  <a:off x="1624083" y="443552"/>
                  <a:ext cx="907011" cy="692727"/>
                </a:xfrm>
                <a:prstGeom prst="straightConnector1">
                  <a:avLst/>
                </a:prstGeom>
                <a:noFill/>
                <a:ln w="6350" cap="flat" cmpd="sng" algn="ctr">
                  <a:solidFill>
                    <a:srgbClr val="4472C4"/>
                  </a:solidFill>
                  <a:prstDash val="solid"/>
                  <a:miter lim="800000"/>
                  <a:tailEnd type="triangle"/>
                </a:ln>
                <a:effectLst/>
              </p:spPr>
            </p:cxnSp>
            <p:cxnSp>
              <p:nvCxnSpPr>
                <p:cNvPr id="37" name="Straight Arrow Connector 36"/>
                <p:cNvCxnSpPr/>
                <p:nvPr/>
              </p:nvCxnSpPr>
              <p:spPr>
                <a:xfrm flipH="1">
                  <a:off x="723331" y="498143"/>
                  <a:ext cx="187036" cy="623455"/>
                </a:xfrm>
                <a:prstGeom prst="straightConnector1">
                  <a:avLst/>
                </a:prstGeom>
                <a:noFill/>
                <a:ln w="6350" cap="flat" cmpd="sng" algn="ctr">
                  <a:solidFill>
                    <a:srgbClr val="4472C4"/>
                  </a:solidFill>
                  <a:prstDash val="solid"/>
                  <a:miter lim="800000"/>
                  <a:tailEnd type="triangle"/>
                </a:ln>
                <a:effectLst/>
              </p:spPr>
            </p:cxnSp>
            <p:cxnSp>
              <p:nvCxnSpPr>
                <p:cNvPr id="38" name="Straight Arrow Connector 37"/>
                <p:cNvCxnSpPr/>
                <p:nvPr/>
              </p:nvCxnSpPr>
              <p:spPr>
                <a:xfrm flipV="1">
                  <a:off x="1671850" y="1269242"/>
                  <a:ext cx="861291" cy="637309"/>
                </a:xfrm>
                <a:prstGeom prst="straightConnector1">
                  <a:avLst/>
                </a:prstGeom>
                <a:noFill/>
                <a:ln w="6350" cap="flat" cmpd="sng" algn="ctr">
                  <a:solidFill>
                    <a:srgbClr val="4472C4"/>
                  </a:solidFill>
                  <a:prstDash val="solid"/>
                  <a:miter lim="800000"/>
                  <a:tailEnd type="triangle"/>
                </a:ln>
                <a:effectLst/>
              </p:spPr>
            </p:cxnSp>
            <p:cxnSp>
              <p:nvCxnSpPr>
                <p:cNvPr id="39" name="Straight Arrow Connector 38"/>
                <p:cNvCxnSpPr/>
                <p:nvPr/>
              </p:nvCxnSpPr>
              <p:spPr>
                <a:xfrm flipH="1" flipV="1">
                  <a:off x="716507" y="1248770"/>
                  <a:ext cx="828098" cy="671946"/>
                </a:xfrm>
                <a:prstGeom prst="straightConnector1">
                  <a:avLst/>
                </a:prstGeom>
                <a:noFill/>
                <a:ln w="6350" cap="flat" cmpd="sng" algn="ctr">
                  <a:solidFill>
                    <a:srgbClr val="4472C4"/>
                  </a:solidFill>
                  <a:prstDash val="solid"/>
                  <a:miter lim="800000"/>
                  <a:tailEnd type="triangle"/>
                </a:ln>
                <a:effectLst/>
              </p:spPr>
            </p:cxnSp>
            <p:cxnSp>
              <p:nvCxnSpPr>
                <p:cNvPr id="40" name="Straight Arrow Connector 39"/>
                <p:cNvCxnSpPr/>
                <p:nvPr/>
              </p:nvCxnSpPr>
              <p:spPr>
                <a:xfrm>
                  <a:off x="1023582" y="464024"/>
                  <a:ext cx="1447800" cy="699655"/>
                </a:xfrm>
                <a:prstGeom prst="straightConnector1">
                  <a:avLst/>
                </a:prstGeom>
                <a:noFill/>
                <a:ln w="6350" cap="flat" cmpd="sng" algn="ctr">
                  <a:solidFill>
                    <a:srgbClr val="5B9BD5"/>
                  </a:solidFill>
                  <a:prstDash val="solid"/>
                  <a:miter lim="800000"/>
                  <a:tailEnd type="triangle"/>
                </a:ln>
                <a:effectLst/>
              </p:spPr>
            </p:cxnSp>
            <p:sp>
              <p:nvSpPr>
                <p:cNvPr id="41" name="Flowchart: Connector 40"/>
                <p:cNvSpPr/>
                <p:nvPr/>
              </p:nvSpPr>
              <p:spPr>
                <a:xfrm>
                  <a:off x="921223" y="402609"/>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a:p>
              </p:txBody>
            </p:sp>
            <p:sp>
              <p:nvSpPr>
                <p:cNvPr id="42" name="Text Box 117"/>
                <p:cNvSpPr txBox="1"/>
                <p:nvPr/>
              </p:nvSpPr>
              <p:spPr>
                <a:xfrm>
                  <a:off x="1351128" y="0"/>
                  <a:ext cx="449705" cy="299803"/>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altLang="zh-CN" sz="1600" i="1" dirty="0">
                      <a:effectLst/>
                      <a:latin typeface="Calibri" panose="020F0502020204030204" pitchFamily="34" charset="0"/>
                      <a:ea typeface="等线" panose="02010600030101010101" pitchFamily="2" charset="-122"/>
                      <a:cs typeface="Times New Roman" panose="02020603050405020304" pitchFamily="18" charset="0"/>
                    </a:rPr>
                    <a:t>u</a:t>
                  </a:r>
                  <a:endParaRPr lang="en-CA" sz="1600" i="1"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43" name="Text Box 119"/>
                <p:cNvSpPr txBox="1"/>
                <p:nvPr/>
              </p:nvSpPr>
              <p:spPr>
                <a:xfrm>
                  <a:off x="2646990" y="1043578"/>
                  <a:ext cx="573902" cy="383540"/>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200" i="1" dirty="0">
                      <a:effectLst/>
                      <a:latin typeface="Times New Roman" panose="02020603050405020304" pitchFamily="18" charset="0"/>
                      <a:ea typeface="等线" panose="02010600030101010101" pitchFamily="2" charset="-122"/>
                      <a:cs typeface="Times New Roman" panose="02020603050405020304" pitchFamily="18" charset="0"/>
                    </a:rPr>
                    <a:t>INC</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44" name="Text Box 120"/>
                <p:cNvSpPr txBox="1"/>
                <p:nvPr/>
              </p:nvSpPr>
              <p:spPr>
                <a:xfrm>
                  <a:off x="0" y="1036892"/>
                  <a:ext cx="555391" cy="292136"/>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200" i="1" dirty="0">
                      <a:effectLst/>
                      <a:latin typeface="Times New Roman" panose="02020603050405020304" pitchFamily="18" charset="0"/>
                      <a:ea typeface="等线" panose="02010600030101010101" pitchFamily="2" charset="-122"/>
                      <a:cs typeface="Times New Roman" panose="02020603050405020304" pitchFamily="18" charset="0"/>
                    </a:rPr>
                    <a:t>EDU</a:t>
                  </a:r>
                  <a:endParaRPr lang="en-CA" sz="110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45" name="Text Box 121"/>
                <p:cNvSpPr txBox="1"/>
                <p:nvPr/>
              </p:nvSpPr>
              <p:spPr>
                <a:xfrm>
                  <a:off x="727041" y="53131"/>
                  <a:ext cx="331769" cy="290928"/>
                </a:xfrm>
                <a:prstGeom prst="rect">
                  <a:avLst/>
                </a:prstGeom>
                <a:solidFill>
                  <a:sysClr val="window" lastClr="FFFFFF"/>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l-GR" sz="1600" dirty="0">
                      <a:effectLst/>
                      <a:latin typeface="Calibri" panose="020F0502020204030204" pitchFamily="34" charset="0"/>
                      <a:ea typeface="等线" panose="02010600030101010101" pitchFamily="2" charset="-122"/>
                      <a:cs typeface="Times New Roman" panose="02020603050405020304" pitchFamily="18" charset="0"/>
                    </a:rPr>
                    <a:t>α</a:t>
                  </a:r>
                  <a:endParaRPr lang="en-CA" sz="1600" dirty="0">
                    <a:effectLst/>
                    <a:latin typeface="Calibri" panose="020F0502020204030204" pitchFamily="34" charset="0"/>
                    <a:ea typeface="等线" panose="02010600030101010101" pitchFamily="2" charset="-122"/>
                    <a:cs typeface="Times New Roman" panose="02020603050405020304" pitchFamily="18" charset="0"/>
                  </a:endParaRPr>
                </a:p>
              </p:txBody>
            </p:sp>
          </p:grpSp>
          <p:sp>
            <p:nvSpPr>
              <p:cNvPr id="29" name="Text Box 39947"/>
              <p:cNvSpPr txBox="1"/>
              <p:nvPr/>
            </p:nvSpPr>
            <p:spPr>
              <a:xfrm>
                <a:off x="990600" y="2095500"/>
                <a:ext cx="1243168" cy="314720"/>
              </a:xfrm>
              <a:prstGeom prst="rect">
                <a:avLst/>
              </a:prstGeom>
              <a:solidFill>
                <a:sysClr val="window" lastClr="FFFFFF"/>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400" i="1" dirty="0">
                    <a:effectLst/>
                    <a:latin typeface="Times New Roman" panose="02020603050405020304" pitchFamily="18" charset="0"/>
                    <a:ea typeface="等线" panose="02010600030101010101" pitchFamily="2" charset="-122"/>
                    <a:cs typeface="Times New Roman" panose="02020603050405020304" pitchFamily="18" charset="0"/>
                  </a:rPr>
                  <a:t>AGE, GENDER</a:t>
                </a:r>
                <a:endParaRPr lang="en-CA" sz="1400" dirty="0">
                  <a:effectLst/>
                  <a:latin typeface="Calibri" panose="020F0502020204030204" pitchFamily="34" charset="0"/>
                  <a:ea typeface="等线" panose="02010600030101010101" pitchFamily="2" charset="-122"/>
                  <a:cs typeface="Times New Roman" panose="02020603050405020304" pitchFamily="18" charset="0"/>
                </a:endParaRPr>
              </a:p>
            </p:txBody>
          </p:sp>
          <p:sp>
            <p:nvSpPr>
              <p:cNvPr id="30" name="Text Box 8197"/>
              <p:cNvSpPr txBox="1"/>
              <p:nvPr/>
            </p:nvSpPr>
            <p:spPr>
              <a:xfrm>
                <a:off x="1362075" y="2647950"/>
                <a:ext cx="593677" cy="286552"/>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100">
                    <a:effectLst/>
                    <a:latin typeface="Calibri" panose="020F0502020204030204" pitchFamily="34" charset="0"/>
                    <a:ea typeface="等线" panose="02010600030101010101" pitchFamily="2" charset="-122"/>
                    <a:cs typeface="Times New Roman" panose="02020603050405020304" pitchFamily="18" charset="0"/>
                  </a:rPr>
                  <a:t>（</a:t>
                </a:r>
                <a:r>
                  <a:rPr lang="en-US" sz="1100">
                    <a:effectLst/>
                    <a:latin typeface="Calibri" panose="020F0502020204030204" pitchFamily="34" charset="0"/>
                    <a:ea typeface="等线" panose="02010600030101010101" pitchFamily="2" charset="-122"/>
                    <a:cs typeface="Times New Roman" panose="02020603050405020304" pitchFamily="18" charset="0"/>
                  </a:rPr>
                  <a:t>b</a:t>
                </a:r>
                <a:r>
                  <a:rPr lang="zh-CN" sz="1100">
                    <a:effectLst/>
                    <a:latin typeface="Calibri" panose="020F0502020204030204" pitchFamily="34" charset="0"/>
                    <a:ea typeface="等线" panose="02010600030101010101" pitchFamily="2" charset="-122"/>
                    <a:cs typeface="Times New Roman" panose="02020603050405020304" pitchFamily="18" charset="0"/>
                  </a:rPr>
                  <a:t>）</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a:p>
                <a:pPr>
                  <a:lnSpc>
                    <a:spcPct val="107000"/>
                  </a:lnSpc>
                  <a:spcAft>
                    <a:spcPts val="800"/>
                  </a:spcAft>
                </a:pPr>
                <a:r>
                  <a:rPr lang="en-US" sz="1100">
                    <a:effectLst/>
                    <a:latin typeface="Calibri" panose="020F0502020204030204" pitchFamily="34" charset="0"/>
                    <a:ea typeface="等线" panose="02010600030101010101" pitchFamily="2" charset="-122"/>
                    <a:cs typeface="Times New Roman" panose="02020603050405020304" pitchFamily="18" charset="0"/>
                  </a:rPr>
                  <a:t> </a:t>
                </a:r>
                <a:endParaRPr lang="en-CA" sz="1100">
                  <a:effectLst/>
                  <a:latin typeface="Calibri" panose="020F0502020204030204" pitchFamily="34" charset="0"/>
                  <a:ea typeface="等线" panose="02010600030101010101" pitchFamily="2" charset="-122"/>
                  <a:cs typeface="Times New Roman" panose="02020603050405020304" pitchFamily="18" charset="0"/>
                </a:endParaRPr>
              </a:p>
            </p:txBody>
          </p:sp>
        </p:grpSp>
      </p:grpSp>
      <p:sp>
        <p:nvSpPr>
          <p:cNvPr id="46" name="Footer Placeholder 45"/>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810523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599" cy="533401"/>
          </a:xfrm>
        </p:spPr>
        <p:txBody>
          <a:bodyPr/>
          <a:lstStyle/>
          <a:p>
            <a:r>
              <a:rPr lang="zh-CN" altLang="en-US" dirty="0"/>
              <a:t>工具变量的本质</a:t>
            </a:r>
            <a:endParaRPr lang="en-CA" dirty="0"/>
          </a:p>
        </p:txBody>
      </p:sp>
      <p:sp>
        <p:nvSpPr>
          <p:cNvPr id="3" name="Text Placeholder 2"/>
          <p:cNvSpPr>
            <a:spLocks noGrp="1"/>
          </p:cNvSpPr>
          <p:nvPr>
            <p:ph type="body" idx="1"/>
          </p:nvPr>
        </p:nvSpPr>
        <p:spPr>
          <a:xfrm>
            <a:off x="609600" y="5358351"/>
            <a:ext cx="8153400" cy="1050160"/>
          </a:xfrm>
        </p:spPr>
        <p:txBody>
          <a:bodyPr/>
          <a:lstStyle/>
          <a:p>
            <a:r>
              <a:rPr lang="en-US" altLang="zh-CN" sz="2000" dirty="0"/>
              <a:t>Z</a:t>
            </a:r>
            <a:r>
              <a:rPr lang="en-CA" altLang="zh-CN" sz="2000" dirty="0"/>
              <a:t> </a:t>
            </a:r>
            <a:r>
              <a:rPr lang="zh-CN" altLang="en-US" sz="2000" dirty="0"/>
              <a:t>是一个变量 </a:t>
            </a:r>
            <a:endParaRPr lang="en-US" altLang="zh-CN" sz="2000" dirty="0"/>
          </a:p>
          <a:p>
            <a:pPr marL="342900" indent="-342900">
              <a:buFont typeface="Arial" panose="020B0604020202020204" pitchFamily="34" charset="0"/>
              <a:buChar char="•"/>
            </a:pPr>
            <a:r>
              <a:rPr lang="zh-CN" altLang="en-US" sz="2000" dirty="0"/>
              <a:t>会影响</a:t>
            </a:r>
            <a:r>
              <a:rPr lang="en-US" altLang="zh-CN" sz="2000" dirty="0">
                <a:latin typeface="Times New Roman" panose="02020603050405020304" pitchFamily="18" charset="0"/>
                <a:cs typeface="Times New Roman" panose="02020603050405020304" pitchFamily="18" charset="0"/>
              </a:rPr>
              <a:t>EDU</a:t>
            </a:r>
            <a:r>
              <a:rPr lang="zh-CN" altLang="en-US" sz="2000" dirty="0">
                <a:latin typeface="Times New Roman" panose="02020603050405020304" pitchFamily="18" charset="0"/>
                <a:cs typeface="Times New Roman" panose="02020603050405020304" pitchFamily="18" charset="0"/>
              </a:rPr>
              <a:t>（相关性）</a:t>
            </a:r>
            <a:endParaRPr lang="en-US" altLang="zh-CN" sz="20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zh-CN" altLang="en-US" sz="2000" dirty="0">
                <a:latin typeface="Times New Roman" panose="02020603050405020304" pitchFamily="18" charset="0"/>
                <a:cs typeface="Times New Roman" panose="02020603050405020304" pitchFamily="18" charset="0"/>
              </a:rPr>
              <a:t>和</a:t>
            </a:r>
            <a:r>
              <a:rPr lang="en-CA" altLang="zh-CN" sz="2000" dirty="0">
                <a:latin typeface="Times New Roman" panose="02020603050405020304" pitchFamily="18" charset="0"/>
                <a:cs typeface="Times New Roman" panose="02020603050405020304" pitchFamily="18" charset="0"/>
              </a:rPr>
              <a:t>e</a:t>
            </a:r>
            <a:r>
              <a:rPr lang="zh-CN" altLang="en-US" sz="2000" dirty="0">
                <a:latin typeface="Times New Roman" panose="02020603050405020304" pitchFamily="18" charset="0"/>
                <a:cs typeface="Times New Roman" panose="02020603050405020304" pitchFamily="18" charset="0"/>
              </a:rPr>
              <a:t>不相关 （外生性）</a:t>
            </a:r>
            <a:endParaRPr lang="en-CA" sz="2000" dirty="0"/>
          </a:p>
        </p:txBody>
      </p:sp>
      <mc:AlternateContent xmlns:mc="http://schemas.openxmlformats.org/markup-compatibility/2006" xmlns:a14="http://schemas.microsoft.com/office/drawing/2010/main">
        <mc:Choice Requires="a14">
          <p:sp>
            <p:nvSpPr>
              <p:cNvPr id="42" name="Rectangle 41"/>
              <p:cNvSpPr/>
              <p:nvPr/>
            </p:nvSpPr>
            <p:spPr>
              <a:xfrm>
                <a:off x="381000" y="1065084"/>
                <a:ext cx="8229599" cy="1126462"/>
              </a:xfrm>
              <a:prstGeom prst="rect">
                <a:avLst/>
              </a:prstGeom>
            </p:spPr>
            <p:txBody>
              <a:bodyPr wrap="square">
                <a:spAutoFit/>
              </a:bodyPr>
              <a:lstStyle/>
              <a:p>
                <a:r>
                  <a:rPr lang="zh-CN" altLang="en-US" sz="2200" b="0" kern="100" dirty="0">
                    <a:latin typeface="Times New Roman" panose="02020603050405020304" pitchFamily="18" charset="0"/>
                    <a:ea typeface="等线" panose="02010600030101010101" pitchFamily="2" charset="-122"/>
                    <a:cs typeface="Times New Roman" panose="02020603050405020304" pitchFamily="18" charset="0"/>
                  </a:rPr>
                  <a:t>借助不受</a:t>
                </a:r>
                <a14:m>
                  <m:oMath xmlns:m="http://schemas.openxmlformats.org/officeDocument/2006/math">
                    <m:sSub>
                      <m:sSubPr>
                        <m:ctrlP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ctrlPr>
                      </m:sSubPr>
                      <m:e>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𝑢</m:t>
                        </m:r>
                      </m:e>
                      <m:sub>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oMath>
                </a14:m>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干扰的工具变量</a:t>
                </a:r>
                <a14:m>
                  <m:oMath xmlns:m="http://schemas.openxmlformats.org/officeDocument/2006/math">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𝑍</m:t>
                    </m:r>
                  </m:oMath>
                </a14:m>
                <a:r>
                  <a:rPr lang="zh-CN" altLang="en-US" sz="2200" b="0" kern="100" dirty="0">
                    <a:effectLst/>
                    <a:latin typeface="Times New Roman" panose="02020603050405020304" pitchFamily="18" charset="0"/>
                    <a:ea typeface="等线" panose="02010600030101010101" pitchFamily="2" charset="-122"/>
                    <a:cs typeface="Times New Roman" panose="02020603050405020304" pitchFamily="18" charset="0"/>
                  </a:rPr>
                  <a:t>（父母的教育）</a:t>
                </a:r>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分解出</a:t>
                </a:r>
                <a14:m>
                  <m:oMath xmlns:m="http://schemas.openxmlformats.org/officeDocument/2006/math">
                    <m:sSub>
                      <m:sSubPr>
                        <m:ctrlPr>
                          <a:rPr lang="en-CA" sz="2200" b="0" i="1" kern="100">
                            <a:effectLst/>
                            <a:latin typeface="Cambria Math" panose="02040503050406030204" pitchFamily="18" charset="0"/>
                            <a:ea typeface="等线" panose="02010600030101010101" pitchFamily="2" charset="-122"/>
                          </a:rPr>
                        </m:ctrlPr>
                      </m:sSub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𝐸𝐷𝑈</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oMath>
                </a14:m>
                <a:r>
                  <a:rPr lang="en-US" sz="2200" b="0" kern="100" dirty="0">
                    <a:effectLst/>
                    <a:latin typeface="Times New Roman" panose="02020603050405020304" pitchFamily="18" charset="0"/>
                    <a:ea typeface="等线" panose="02010600030101010101" pitchFamily="2" charset="-122"/>
                  </a:rPr>
                  <a:t> </a:t>
                </a:r>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变化中和不可观测变量</a:t>
                </a:r>
                <a14:m>
                  <m:oMath xmlns:m="http://schemas.openxmlformats.org/officeDocument/2006/math">
                    <m:sSub>
                      <m:sSubPr>
                        <m:ctrlP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ctrlPr>
                      </m:sSubPr>
                      <m:e>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𝑒</m:t>
                        </m:r>
                      </m:e>
                      <m:sub>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oMath>
                </a14:m>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无关的部分，即</a:t>
                </a:r>
                <a14:m>
                  <m:oMath xmlns:m="http://schemas.openxmlformats.org/officeDocument/2006/math">
                    <m:sSub>
                      <m:sSubPr>
                        <m:ctrlPr>
                          <a:rPr lang="en-CA" sz="2200" b="0" i="1" kern="100">
                            <a:effectLst/>
                            <a:latin typeface="Cambria Math" panose="02040503050406030204" pitchFamily="18" charset="0"/>
                            <a:ea typeface="等线" panose="02010600030101010101" pitchFamily="2" charset="-122"/>
                          </a:rPr>
                        </m:ctrlPr>
                      </m:sSub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𝐸𝐷𝑈</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acc>
                      <m:accPr>
                        <m:chr m:val="̂"/>
                        <m:ctrlPr>
                          <a:rPr lang="en-CA" sz="2200" b="0" i="1" kern="100">
                            <a:effectLst/>
                            <a:latin typeface="Cambria Math" panose="02040503050406030204" pitchFamily="18" charset="0"/>
                            <a:ea typeface="等线" panose="02010600030101010101" pitchFamily="2" charset="-122"/>
                          </a:rPr>
                        </m:ctrlPr>
                      </m:accPr>
                      <m:e>
                        <m:sSub>
                          <m:sSubPr>
                            <m:ctrlPr>
                              <a:rPr lang="en-CA" sz="2200" b="0" i="1" kern="100">
                                <a:effectLst/>
                                <a:latin typeface="Cambria Math" panose="02040503050406030204" pitchFamily="18" charset="0"/>
                                <a:ea typeface="等线" panose="02010600030101010101" pitchFamily="2" charset="-122"/>
                              </a:rPr>
                            </m:ctrlPr>
                          </m:sSub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𝐸𝐷𝑈</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e>
                    </m:acc>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sSub>
                      <m:sSubPr>
                        <m:ctrlPr>
                          <a:rPr lang="en-CA" sz="2200" b="0" i="1" kern="100">
                            <a:effectLst/>
                            <a:latin typeface="Cambria Math" panose="02040503050406030204" pitchFamily="18" charset="0"/>
                            <a:ea typeface="等线" panose="02010600030101010101" pitchFamily="2" charset="-122"/>
                          </a:rPr>
                        </m:ctrlPr>
                      </m:sSub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𝑣</m:t>
                        </m:r>
                      </m:e>
                      <m:sub>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oMath>
                </a14:m>
                <a:r>
                  <a:rPr lang="en-US" sz="2200" b="0" kern="100" dirty="0">
                    <a:effectLst/>
                    <a:latin typeface="Times New Roman" panose="02020603050405020304" pitchFamily="18" charset="0"/>
                    <a:ea typeface="等线" panose="02010600030101010101" pitchFamily="2" charset="-122"/>
                  </a:rPr>
                  <a:t> </a:t>
                </a:r>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，其中</a:t>
                </a:r>
                <a14:m>
                  <m:oMath xmlns:m="http://schemas.openxmlformats.org/officeDocument/2006/math">
                    <m:acc>
                      <m:accPr>
                        <m:chr m:val="̂"/>
                        <m:ctrlPr>
                          <a:rPr lang="en-CA" sz="2200" b="0" i="1" kern="100">
                            <a:effectLst/>
                            <a:latin typeface="Cambria Math" panose="02040503050406030204" pitchFamily="18" charset="0"/>
                            <a:ea typeface="等线" panose="02010600030101010101" pitchFamily="2" charset="-122"/>
                          </a:rPr>
                        </m:ctrlPr>
                      </m:accPr>
                      <m:e>
                        <m:sSub>
                          <m:sSubPr>
                            <m:ctrlPr>
                              <a:rPr lang="en-CA" sz="2200" b="0" i="1" kern="100">
                                <a:effectLst/>
                                <a:latin typeface="Cambria Math" panose="02040503050406030204" pitchFamily="18" charset="0"/>
                                <a:ea typeface="等线" panose="02010600030101010101" pitchFamily="2" charset="-122"/>
                              </a:rPr>
                            </m:ctrlPr>
                          </m:sSub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𝐸𝐷𝑈</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e>
                    </m:acc>
                  </m:oMath>
                </a14:m>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是</a:t>
                </a:r>
                <a14:m>
                  <m:oMath xmlns:m="http://schemas.openxmlformats.org/officeDocument/2006/math">
                    <m:sSub>
                      <m:sSubPr>
                        <m:ctrlPr>
                          <a:rPr lang="en-CA" sz="2200" b="0" i="1" kern="100">
                            <a:effectLst/>
                            <a:latin typeface="Cambria Math" panose="02040503050406030204" pitchFamily="18" charset="0"/>
                            <a:ea typeface="等线" panose="02010600030101010101" pitchFamily="2" charset="-122"/>
                          </a:rPr>
                        </m:ctrlPr>
                      </m:sSub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𝐸𝐷𝑈</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oMath>
                </a14:m>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变量中和</a:t>
                </a:r>
                <a14:m>
                  <m:oMath xmlns:m="http://schemas.openxmlformats.org/officeDocument/2006/math">
                    <m:sSub>
                      <m:sSubPr>
                        <m:ctrlP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ctrlPr>
                      </m:sSubPr>
                      <m:e>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𝑒</m:t>
                        </m:r>
                      </m:e>
                      <m:sub>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oMath>
                </a14:m>
                <a:r>
                  <a:rPr lang="zh-CN" sz="2200" b="0" kern="100" dirty="0">
                    <a:effectLst/>
                    <a:latin typeface="Times New Roman" panose="02020603050405020304" pitchFamily="18" charset="0"/>
                    <a:ea typeface="等线" panose="02010600030101010101" pitchFamily="2" charset="-122"/>
                    <a:cs typeface="Times New Roman" panose="02020603050405020304" pitchFamily="18" charset="0"/>
                  </a:rPr>
                  <a:t>变化无关的部分</a:t>
                </a:r>
                <a:endParaRPr lang="en-CA" sz="2200" b="0" dirty="0"/>
              </a:p>
            </p:txBody>
          </p:sp>
        </mc:Choice>
        <mc:Fallback xmlns="">
          <p:sp>
            <p:nvSpPr>
              <p:cNvPr id="42" name="Rectangle 41"/>
              <p:cNvSpPr>
                <a:spLocks noRot="1" noChangeAspect="1" noMove="1" noResize="1" noEditPoints="1" noAdjustHandles="1" noChangeArrowheads="1" noChangeShapeType="1" noTextEdit="1"/>
              </p:cNvSpPr>
              <p:nvPr/>
            </p:nvSpPr>
            <p:spPr>
              <a:xfrm>
                <a:off x="381000" y="1065084"/>
                <a:ext cx="8229599" cy="1126462"/>
              </a:xfrm>
              <a:prstGeom prst="rect">
                <a:avLst/>
              </a:prstGeom>
              <a:blipFill>
                <a:blip r:embed="rId3"/>
                <a:stretch>
                  <a:fillRect l="-964" t="-3243" r="-519" b="-10270"/>
                </a:stretch>
              </a:blipFill>
            </p:spPr>
            <p:txBody>
              <a:bodyPr/>
              <a:lstStyle/>
              <a:p>
                <a:r>
                  <a:rPr lang="en-CA">
                    <a:noFill/>
                  </a:rPr>
                  <a:t> </a:t>
                </a:r>
              </a:p>
            </p:txBody>
          </p:sp>
        </mc:Fallback>
      </mc:AlternateContent>
      <p:sp>
        <p:nvSpPr>
          <p:cNvPr id="44" name="Footer Placeholder 4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grpSp>
        <p:nvGrpSpPr>
          <p:cNvPr id="9" name="Group 8"/>
          <p:cNvGrpSpPr/>
          <p:nvPr/>
        </p:nvGrpSpPr>
        <p:grpSpPr>
          <a:xfrm>
            <a:off x="2508885" y="2780090"/>
            <a:ext cx="5339715" cy="2449831"/>
            <a:chOff x="0" y="0"/>
            <a:chExt cx="4403633" cy="2449921"/>
          </a:xfrm>
        </p:grpSpPr>
        <p:grpSp>
          <p:nvGrpSpPr>
            <p:cNvPr id="10" name="Group 9"/>
            <p:cNvGrpSpPr/>
            <p:nvPr/>
          </p:nvGrpSpPr>
          <p:grpSpPr>
            <a:xfrm>
              <a:off x="1154151" y="0"/>
              <a:ext cx="3249482" cy="2449921"/>
              <a:chOff x="0" y="0"/>
              <a:chExt cx="3249482" cy="2449921"/>
            </a:xfrm>
          </p:grpSpPr>
          <p:cxnSp>
            <p:nvCxnSpPr>
              <p:cNvPr id="13" name="Straight Arrow Connector 12"/>
              <p:cNvCxnSpPr/>
              <p:nvPr/>
            </p:nvCxnSpPr>
            <p:spPr>
              <a:xfrm flipH="1">
                <a:off x="696035" y="409433"/>
                <a:ext cx="783531" cy="3013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0" y="0"/>
                <a:ext cx="3249482" cy="2449921"/>
                <a:chOff x="0" y="0"/>
                <a:chExt cx="3249482" cy="2449921"/>
              </a:xfrm>
            </p:grpSpPr>
            <p:grpSp>
              <p:nvGrpSpPr>
                <p:cNvPr id="16" name="Group 15"/>
                <p:cNvGrpSpPr/>
                <p:nvPr/>
              </p:nvGrpSpPr>
              <p:grpSpPr>
                <a:xfrm>
                  <a:off x="6824" y="0"/>
                  <a:ext cx="3242658" cy="2449921"/>
                  <a:chOff x="-89970" y="-210793"/>
                  <a:chExt cx="3242658" cy="2449921"/>
                </a:xfrm>
              </p:grpSpPr>
              <p:sp>
                <p:nvSpPr>
                  <p:cNvPr id="20" name="Text Box 8216"/>
                  <p:cNvSpPr txBox="1"/>
                  <p:nvPr/>
                </p:nvSpPr>
                <p:spPr>
                  <a:xfrm>
                    <a:off x="1262418" y="-210793"/>
                    <a:ext cx="372110" cy="415925"/>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600" dirty="0">
                        <a:effectLst/>
                        <a:latin typeface="Times New Roman" panose="02020603050405020304" pitchFamily="18" charset="0"/>
                        <a:ea typeface="DengXian" panose="02010600030101010101" pitchFamily="2" charset="-122"/>
                        <a:cs typeface="Times New Roman" panose="02020603050405020304" pitchFamily="18" charset="0"/>
                      </a:rPr>
                      <a:t> </a:t>
                    </a:r>
                    <a:r>
                      <a:rPr lang="en-US" dirty="0">
                        <a:effectLst/>
                        <a:latin typeface="Times New Roman" panose="02020603050405020304" pitchFamily="18" charset="0"/>
                        <a:ea typeface="DengXian" panose="02010600030101010101" pitchFamily="2" charset="-122"/>
                        <a:cs typeface="Times New Roman" panose="02020603050405020304" pitchFamily="18" charset="0"/>
                      </a:rPr>
                      <a:t>e</a:t>
                    </a:r>
                    <a:endParaRPr lang="en-CA" dirty="0">
                      <a:effectLst/>
                      <a:latin typeface="Times New Roman" panose="02020603050405020304" pitchFamily="18" charset="0"/>
                      <a:ea typeface="DengXian" panose="02010600030101010101" pitchFamily="2" charset="-122"/>
                      <a:cs typeface="Times New Roman" panose="02020603050405020304" pitchFamily="18" charset="0"/>
                    </a:endParaRPr>
                  </a:p>
                </p:txBody>
              </p:sp>
              <p:sp>
                <p:nvSpPr>
                  <p:cNvPr id="21" name="Text Box 8217"/>
                  <p:cNvSpPr txBox="1"/>
                  <p:nvPr/>
                </p:nvSpPr>
                <p:spPr>
                  <a:xfrm>
                    <a:off x="2604140" y="887203"/>
                    <a:ext cx="548548" cy="355816"/>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spAutoFit/>
                  </a:bodyPr>
                  <a:lstStyle/>
                  <a:p>
                    <a:pPr>
                      <a:lnSpc>
                        <a:spcPct val="107000"/>
                      </a:lnSpc>
                      <a:spcAft>
                        <a:spcPts val="800"/>
                      </a:spcAft>
                    </a:pPr>
                    <a:r>
                      <a:rPr lang="en-US" sz="1600" i="1" dirty="0">
                        <a:effectLst/>
                        <a:latin typeface="Times New Roman" panose="02020603050405020304" pitchFamily="18" charset="0"/>
                        <a:ea typeface="DengXian" panose="02010600030101010101" pitchFamily="2" charset="-122"/>
                        <a:cs typeface="Times New Roman" panose="02020603050405020304" pitchFamily="18" charset="0"/>
                      </a:rPr>
                      <a:t>INC</a:t>
                    </a:r>
                    <a:endParaRPr lang="en-CA" sz="1600" dirty="0">
                      <a:effectLst/>
                      <a:latin typeface="Times New Roman" panose="02020603050405020304" pitchFamily="18" charset="0"/>
                      <a:ea typeface="DengXian" panose="02010600030101010101" pitchFamily="2" charset="-122"/>
                      <a:cs typeface="Times New Roman" panose="02020603050405020304" pitchFamily="18" charset="0"/>
                    </a:endParaRPr>
                  </a:p>
                </p:txBody>
              </p:sp>
              <p:cxnSp>
                <p:nvCxnSpPr>
                  <p:cNvPr id="22" name="Straight Arrow Connector 21"/>
                  <p:cNvCxnSpPr/>
                  <p:nvPr/>
                </p:nvCxnSpPr>
                <p:spPr>
                  <a:xfrm>
                    <a:off x="641445" y="1057702"/>
                    <a:ext cx="1773382" cy="6927"/>
                  </a:xfrm>
                  <a:prstGeom prst="straightConnector1">
                    <a:avLst/>
                  </a:prstGeom>
                  <a:noFill/>
                  <a:ln w="6350" cap="flat" cmpd="sng" algn="ctr">
                    <a:solidFill>
                      <a:srgbClr val="5B9BD5"/>
                    </a:solidFill>
                    <a:prstDash val="solid"/>
                    <a:miter lim="800000"/>
                    <a:tailEnd type="triangle"/>
                  </a:ln>
                  <a:effectLst/>
                </p:spPr>
              </p:cxnSp>
              <p:sp>
                <p:nvSpPr>
                  <p:cNvPr id="23" name="Flowchart: Connector 22"/>
                  <p:cNvSpPr/>
                  <p:nvPr/>
                </p:nvSpPr>
                <p:spPr>
                  <a:xfrm>
                    <a:off x="491995" y="1029373"/>
                    <a:ext cx="79721" cy="103331"/>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latin typeface="Times New Roman" panose="02020603050405020304" pitchFamily="18" charset="0"/>
                      <a:cs typeface="Times New Roman" panose="02020603050405020304" pitchFamily="18" charset="0"/>
                    </a:endParaRPr>
                  </a:p>
                </p:txBody>
              </p:sp>
              <p:sp>
                <p:nvSpPr>
                  <p:cNvPr id="24" name="Flowchart: Connector 23"/>
                  <p:cNvSpPr/>
                  <p:nvPr/>
                </p:nvSpPr>
                <p:spPr>
                  <a:xfrm>
                    <a:off x="2448193" y="1029373"/>
                    <a:ext cx="79721" cy="103331"/>
                  </a:xfrm>
                  <a:prstGeom prst="flowChartConnector">
                    <a:avLst/>
                  </a:prstGeom>
                  <a:solidFill>
                    <a:srgbClr val="4472C4"/>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latin typeface="Times New Roman" panose="02020603050405020304" pitchFamily="18" charset="0"/>
                      <a:cs typeface="Times New Roman" panose="02020603050405020304" pitchFamily="18" charset="0"/>
                    </a:endParaRPr>
                  </a:p>
                </p:txBody>
              </p:sp>
              <p:sp>
                <p:nvSpPr>
                  <p:cNvPr id="25" name="Flowchart: Connector 24"/>
                  <p:cNvSpPr/>
                  <p:nvPr/>
                </p:nvSpPr>
                <p:spPr>
                  <a:xfrm>
                    <a:off x="1433015" y="94170"/>
                    <a:ext cx="79721" cy="103331"/>
                  </a:xfrm>
                  <a:prstGeom prst="flowChartConnector">
                    <a:avLst/>
                  </a:prstGeom>
                  <a:no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latin typeface="Times New Roman" panose="02020603050405020304" pitchFamily="18" charset="0"/>
                      <a:cs typeface="Times New Roman" panose="02020603050405020304" pitchFamily="18" charset="0"/>
                    </a:endParaRPr>
                  </a:p>
                </p:txBody>
              </p:sp>
              <p:cxnSp>
                <p:nvCxnSpPr>
                  <p:cNvPr id="26" name="Straight Arrow Connector 25"/>
                  <p:cNvCxnSpPr/>
                  <p:nvPr/>
                </p:nvCxnSpPr>
                <p:spPr>
                  <a:xfrm>
                    <a:off x="1512731" y="197452"/>
                    <a:ext cx="929414" cy="808374"/>
                  </a:xfrm>
                  <a:prstGeom prst="straightConnector1">
                    <a:avLst/>
                  </a:prstGeom>
                  <a:noFill/>
                  <a:ln w="6350" cap="flat" cmpd="sng" algn="ctr">
                    <a:solidFill>
                      <a:srgbClr val="5B9BD5"/>
                    </a:solidFill>
                    <a:prstDash val="solid"/>
                    <a:miter lim="800000"/>
                    <a:tailEnd type="triangle"/>
                  </a:ln>
                  <a:effectLst/>
                </p:spPr>
              </p:cxnSp>
              <p:cxnSp>
                <p:nvCxnSpPr>
                  <p:cNvPr id="27" name="Straight Arrow Connector 26"/>
                  <p:cNvCxnSpPr/>
                  <p:nvPr/>
                </p:nvCxnSpPr>
                <p:spPr>
                  <a:xfrm flipV="1">
                    <a:off x="1555845" y="1132704"/>
                    <a:ext cx="892348" cy="658265"/>
                  </a:xfrm>
                  <a:prstGeom prst="straightConnector1">
                    <a:avLst/>
                  </a:prstGeom>
                  <a:noFill/>
                  <a:ln w="6350" cap="flat" cmpd="sng" algn="ctr">
                    <a:solidFill>
                      <a:srgbClr val="5B9BD5"/>
                    </a:solidFill>
                    <a:prstDash val="solid"/>
                    <a:miter lim="800000"/>
                    <a:tailEnd type="triangle"/>
                  </a:ln>
                  <a:effectLst/>
                </p:spPr>
              </p:cxnSp>
              <p:cxnSp>
                <p:nvCxnSpPr>
                  <p:cNvPr id="28" name="Straight Arrow Connector 27"/>
                  <p:cNvCxnSpPr/>
                  <p:nvPr/>
                </p:nvCxnSpPr>
                <p:spPr>
                  <a:xfrm flipH="1" flipV="1">
                    <a:off x="599134" y="1132654"/>
                    <a:ext cx="856521" cy="658336"/>
                  </a:xfrm>
                  <a:prstGeom prst="straightConnector1">
                    <a:avLst/>
                  </a:prstGeom>
                  <a:noFill/>
                  <a:ln w="6350" cap="flat" cmpd="sng" algn="ctr">
                    <a:solidFill>
                      <a:srgbClr val="5B9BD5"/>
                    </a:solidFill>
                    <a:prstDash val="solid"/>
                    <a:miter lim="800000"/>
                    <a:tailEnd type="triangle"/>
                  </a:ln>
                  <a:effectLst/>
                </p:spPr>
              </p:cxnSp>
              <mc:AlternateContent xmlns:mc="http://schemas.openxmlformats.org/markup-compatibility/2006" xmlns:a14="http://schemas.microsoft.com/office/drawing/2010/main">
                <mc:Choice Requires="a14">
                  <p:sp>
                    <p:nvSpPr>
                      <p:cNvPr id="29" name="Text Box 8225"/>
                      <p:cNvSpPr txBox="1"/>
                      <p:nvPr/>
                    </p:nvSpPr>
                    <p:spPr>
                      <a:xfrm>
                        <a:off x="-89970" y="892262"/>
                        <a:ext cx="580390" cy="29210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acc>
                                <m:accPr>
                                  <m:chr m:val="̂"/>
                                  <m:ctrlPr>
                                    <a:rPr lang="en-CA" sz="1600" i="1" kern="100">
                                      <a:effectLst/>
                                      <a:latin typeface="Cambria Math" panose="02040503050406030204" pitchFamily="18" charset="0"/>
                                      <a:ea typeface="DengXian" panose="02010600030101010101" pitchFamily="2" charset="-122"/>
                                      <a:cs typeface="Times New Roman" panose="02020603050405020304" pitchFamily="18" charset="0"/>
                                    </a:rPr>
                                  </m:ctrlPr>
                                </m:accPr>
                                <m:e>
                                  <m:sSub>
                                    <m:sSubPr>
                                      <m:ctrlPr>
                                        <a:rPr lang="en-CA" sz="16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600" i="1" kern="100">
                                          <a:effectLst/>
                                          <a:latin typeface="Cambria Math" panose="02040503050406030204" pitchFamily="18" charset="0"/>
                                          <a:ea typeface="DengXian" panose="02010600030101010101" pitchFamily="2" charset="-122"/>
                                          <a:cs typeface="Times New Roman" panose="02020603050405020304" pitchFamily="18" charset="0"/>
                                        </a:rPr>
                                        <m:t>𝐸𝐷𝑈</m:t>
                                      </m:r>
                                    </m:e>
                                    <m:sub/>
                                  </m:sSub>
                                </m:e>
                              </m:acc>
                            </m:oMath>
                          </m:oMathPara>
                        </a14:m>
                        <a:endParaRPr lang="en-CA" sz="1600" dirty="0">
                          <a:effectLst/>
                          <a:latin typeface="Times New Roman" panose="02020603050405020304" pitchFamily="18" charset="0"/>
                          <a:ea typeface="DengXian" panose="02010600030101010101" pitchFamily="2" charset="-122"/>
                          <a:cs typeface="Times New Roman" panose="02020603050405020304" pitchFamily="18" charset="0"/>
                        </a:endParaRPr>
                      </a:p>
                    </p:txBody>
                  </p:sp>
                </mc:Choice>
                <mc:Fallback xmlns="">
                  <p:sp>
                    <p:nvSpPr>
                      <p:cNvPr id="29" name="Text Box 8225"/>
                      <p:cNvSpPr txBox="1">
                        <a:spLocks noRot="1" noChangeAspect="1" noMove="1" noResize="1" noEditPoints="1" noAdjustHandles="1" noChangeArrowheads="1" noChangeShapeType="1" noTextEdit="1"/>
                      </p:cNvSpPr>
                      <p:nvPr/>
                    </p:nvSpPr>
                    <p:spPr>
                      <a:xfrm>
                        <a:off x="-89970" y="892262"/>
                        <a:ext cx="580390" cy="292100"/>
                      </a:xfrm>
                      <a:prstGeom prst="rect">
                        <a:avLst/>
                      </a:prstGeom>
                      <a:blipFill>
                        <a:blip r:embed="rId4"/>
                        <a:stretch>
                          <a:fillRect/>
                        </a:stretch>
                      </a:blipFill>
                      <a:ln w="6350">
                        <a:noFill/>
                      </a:ln>
                    </p:spPr>
                    <p:txBody>
                      <a:bodyPr/>
                      <a:lstStyle/>
                      <a:p>
                        <a:r>
                          <a:rPr lang="en-CA">
                            <a:noFill/>
                          </a:rPr>
                          <a:t> </a:t>
                        </a:r>
                      </a:p>
                    </p:txBody>
                  </p:sp>
                </mc:Fallback>
              </mc:AlternateContent>
              <p:sp>
                <p:nvSpPr>
                  <p:cNvPr id="30" name="Text Box 8226"/>
                  <p:cNvSpPr txBox="1"/>
                  <p:nvPr/>
                </p:nvSpPr>
                <p:spPr>
                  <a:xfrm>
                    <a:off x="941695" y="1924335"/>
                    <a:ext cx="1333563" cy="314793"/>
                  </a:xfrm>
                  <a:prstGeom prst="rect">
                    <a:avLst/>
                  </a:prstGeom>
                  <a:solidFill>
                    <a:sysClr val="window" lastClr="FFFFFF"/>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600" i="1" dirty="0">
                        <a:effectLst/>
                        <a:latin typeface="Times New Roman" panose="02020603050405020304" pitchFamily="18" charset="0"/>
                        <a:ea typeface="DengXian" panose="02010600030101010101" pitchFamily="2" charset="-122"/>
                        <a:cs typeface="Times New Roman" panose="02020603050405020304" pitchFamily="18" charset="0"/>
                      </a:rPr>
                      <a:t>AGE, GENDER</a:t>
                    </a:r>
                    <a:endParaRPr lang="en-CA" sz="1600" dirty="0">
                      <a:effectLst/>
                      <a:latin typeface="Times New Roman" panose="02020603050405020304" pitchFamily="18" charset="0"/>
                      <a:ea typeface="DengXian" panose="02010600030101010101" pitchFamily="2" charset="-122"/>
                      <a:cs typeface="Times New Roman" panose="02020603050405020304" pitchFamily="18" charset="0"/>
                    </a:endParaRPr>
                  </a:p>
                </p:txBody>
              </p:sp>
            </p:grpSp>
            <p:cxnSp>
              <p:nvCxnSpPr>
                <p:cNvPr id="17" name="Straight Arrow Connector 16"/>
                <p:cNvCxnSpPr/>
                <p:nvPr/>
              </p:nvCxnSpPr>
              <p:spPr>
                <a:xfrm>
                  <a:off x="723331" y="784746"/>
                  <a:ext cx="1789109" cy="4495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 Box 8230"/>
                <p:cNvSpPr txBox="1"/>
                <p:nvPr/>
              </p:nvSpPr>
              <p:spPr>
                <a:xfrm>
                  <a:off x="0" y="491175"/>
                  <a:ext cx="248920" cy="291465"/>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600" i="1" baseline="-25000">
                      <a:effectLst/>
                      <a:latin typeface="Times New Roman" panose="02020603050405020304" pitchFamily="18" charset="0"/>
                      <a:ea typeface="DengXian" panose="02010600030101010101" pitchFamily="2" charset="-122"/>
                      <a:cs typeface="Times New Roman" panose="02020603050405020304" pitchFamily="18" charset="0"/>
                    </a:rPr>
                    <a:t> </a:t>
                  </a:r>
                  <a:endParaRPr lang="en-CA" sz="1600">
                    <a:effectLst/>
                    <a:latin typeface="Times New Roman" panose="02020603050405020304" pitchFamily="18" charset="0"/>
                    <a:ea typeface="DengXian" panose="02010600030101010101" pitchFamily="2" charset="-122"/>
                    <a:cs typeface="Times New Roman" panose="02020603050405020304" pitchFamily="18" charset="0"/>
                  </a:endParaRPr>
                </a:p>
              </p:txBody>
            </p:sp>
            <p:sp>
              <p:nvSpPr>
                <p:cNvPr id="19" name="Flowchart: Connector 18"/>
                <p:cNvSpPr/>
                <p:nvPr/>
              </p:nvSpPr>
              <p:spPr>
                <a:xfrm>
                  <a:off x="600408" y="709658"/>
                  <a:ext cx="68097" cy="75059"/>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latin typeface="Times New Roman" panose="02020603050405020304" pitchFamily="18" charset="0"/>
                    <a:cs typeface="Times New Roman" panose="02020603050405020304" pitchFamily="18" charset="0"/>
                  </a:endParaRPr>
                </a:p>
              </p:txBody>
            </p:sp>
          </p:grpSp>
          <p:sp>
            <p:nvSpPr>
              <p:cNvPr id="15" name="Flowchart: Connector 14"/>
              <p:cNvSpPr/>
              <p:nvPr/>
            </p:nvSpPr>
            <p:spPr>
              <a:xfrm>
                <a:off x="1549021" y="2006221"/>
                <a:ext cx="96013" cy="818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1600">
                  <a:latin typeface="Times New Roman" panose="02020603050405020304" pitchFamily="18" charset="0"/>
                  <a:cs typeface="Times New Roman" panose="02020603050405020304" pitchFamily="18" charset="0"/>
                </a:endParaRPr>
              </a:p>
            </p:txBody>
          </p:sp>
        </p:grpSp>
        <p:sp>
          <p:nvSpPr>
            <p:cNvPr id="11" name="Text Box 65"/>
            <p:cNvSpPr txBox="1"/>
            <p:nvPr/>
          </p:nvSpPr>
          <p:spPr>
            <a:xfrm>
              <a:off x="0" y="1090032"/>
              <a:ext cx="320675" cy="24253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600" i="1" dirty="0">
                  <a:effectLst/>
                  <a:latin typeface="Times New Roman" panose="02020603050405020304" pitchFamily="18" charset="0"/>
                  <a:ea typeface="DengXian" panose="02010600030101010101" pitchFamily="2" charset="-122"/>
                  <a:cs typeface="Times New Roman" panose="02020603050405020304" pitchFamily="18" charset="0"/>
                </a:rPr>
                <a:t>Z</a:t>
              </a:r>
              <a:endParaRPr lang="en-CA" sz="1600" dirty="0">
                <a:effectLst/>
                <a:latin typeface="Times New Roman" panose="02020603050405020304" pitchFamily="18" charset="0"/>
                <a:ea typeface="DengXian" panose="02010600030101010101" pitchFamily="2" charset="-122"/>
                <a:cs typeface="Times New Roman" panose="02020603050405020304" pitchFamily="18" charset="0"/>
              </a:endParaRPr>
            </a:p>
          </p:txBody>
        </p:sp>
        <p:cxnSp>
          <p:nvCxnSpPr>
            <p:cNvPr id="12" name="Straight Arrow Connector 11"/>
            <p:cNvCxnSpPr/>
            <p:nvPr/>
          </p:nvCxnSpPr>
          <p:spPr>
            <a:xfrm>
              <a:off x="351263" y="1237786"/>
              <a:ext cx="81209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1" name="Text Box 8216"/>
          <p:cNvSpPr txBox="1"/>
          <p:nvPr/>
        </p:nvSpPr>
        <p:spPr>
          <a:xfrm>
            <a:off x="4193263" y="3271247"/>
            <a:ext cx="372110" cy="415910"/>
          </a:xfrm>
          <a:prstGeom prst="rect">
            <a:avLst/>
          </a:prstGeom>
          <a:solidFill>
            <a:sysClr val="window" lastClr="FFFFFF"/>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dirty="0">
                <a:effectLst/>
                <a:latin typeface="Calibri" panose="020F0502020204030204" pitchFamily="34" charset="0"/>
                <a:ea typeface="DengXian" panose="02010600030101010101" pitchFamily="2" charset="-122"/>
                <a:cs typeface="Times New Roman" panose="02020603050405020304" pitchFamily="18" charset="0"/>
              </a:rPr>
              <a:t>v</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36829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Heckman</a:t>
            </a:r>
            <a:r>
              <a:rPr lang="zh-CN" altLang="en-US" dirty="0"/>
              <a:t>样本自选择模型</a:t>
            </a:r>
            <a:endParaRPr lang="en-CA"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grpSp>
        <p:nvGrpSpPr>
          <p:cNvPr id="18" name="Group 17"/>
          <p:cNvGrpSpPr/>
          <p:nvPr/>
        </p:nvGrpSpPr>
        <p:grpSpPr>
          <a:xfrm>
            <a:off x="2650035" y="2131115"/>
            <a:ext cx="4334374" cy="1830312"/>
            <a:chOff x="546307" y="-243731"/>
            <a:chExt cx="2063510" cy="1762122"/>
          </a:xfrm>
        </p:grpSpPr>
        <p:cxnSp>
          <p:nvCxnSpPr>
            <p:cNvPr id="19" name="Straight Arrow Connector 18"/>
            <p:cNvCxnSpPr/>
            <p:nvPr/>
          </p:nvCxnSpPr>
          <p:spPr>
            <a:xfrm>
              <a:off x="927233" y="1078847"/>
              <a:ext cx="911761" cy="15944"/>
            </a:xfrm>
            <a:prstGeom prst="straightConnector1">
              <a:avLst/>
            </a:prstGeom>
            <a:noFill/>
            <a:ln w="6350" cap="flat" cmpd="sng" algn="ctr">
              <a:solidFill>
                <a:srgbClr val="5B9BD5"/>
              </a:solidFill>
              <a:prstDash val="solid"/>
              <a:miter lim="800000"/>
              <a:tailEnd type="triangle"/>
            </a:ln>
            <a:effectLst/>
          </p:spPr>
        </p:cxnSp>
        <p:cxnSp>
          <p:nvCxnSpPr>
            <p:cNvPr id="20" name="Straight Arrow Connector 19"/>
            <p:cNvCxnSpPr/>
            <p:nvPr/>
          </p:nvCxnSpPr>
          <p:spPr>
            <a:xfrm>
              <a:off x="983719" y="306502"/>
              <a:ext cx="855142" cy="728440"/>
            </a:xfrm>
            <a:prstGeom prst="straightConnector1">
              <a:avLst/>
            </a:prstGeom>
            <a:noFill/>
            <a:ln w="6350" cap="flat" cmpd="sng" algn="ctr">
              <a:solidFill>
                <a:srgbClr val="5B9BD5"/>
              </a:solidFill>
              <a:prstDash val="solid"/>
              <a:miter lim="800000"/>
              <a:tailEnd type="triangle"/>
            </a:ln>
            <a:effectLst/>
          </p:spPr>
        </p:cxnSp>
        <p:sp>
          <p:nvSpPr>
            <p:cNvPr id="21" name="Flowchart: Connector 20"/>
            <p:cNvSpPr/>
            <p:nvPr/>
          </p:nvSpPr>
          <p:spPr>
            <a:xfrm>
              <a:off x="830829" y="204439"/>
              <a:ext cx="96524" cy="102064"/>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200"/>
            </a:p>
          </p:txBody>
        </p:sp>
        <p:sp>
          <p:nvSpPr>
            <p:cNvPr id="22" name="Flowchart: Connector 21"/>
            <p:cNvSpPr/>
            <p:nvPr/>
          </p:nvSpPr>
          <p:spPr>
            <a:xfrm>
              <a:off x="823985" y="1034966"/>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200"/>
            </a:p>
          </p:txBody>
        </p:sp>
        <p:sp>
          <p:nvSpPr>
            <p:cNvPr id="23" name="Flowchart: Connector 22"/>
            <p:cNvSpPr/>
            <p:nvPr/>
          </p:nvSpPr>
          <p:spPr>
            <a:xfrm>
              <a:off x="1839110" y="993159"/>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200"/>
            </a:p>
          </p:txBody>
        </p:sp>
        <mc:AlternateContent xmlns:mc="http://schemas.openxmlformats.org/markup-compatibility/2006" xmlns:a14="http://schemas.microsoft.com/office/drawing/2010/main">
          <mc:Choice Requires="a14">
            <p:sp>
              <p:nvSpPr>
                <p:cNvPr id="26" name="Text Box 8369"/>
                <p:cNvSpPr txBox="1"/>
                <p:nvPr/>
              </p:nvSpPr>
              <p:spPr>
                <a:xfrm>
                  <a:off x="619264" y="-243731"/>
                  <a:ext cx="615866" cy="27890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200" i="1" smtClean="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0" i="1">
                                <a:effectLst/>
                                <a:latin typeface="Cambria Math" panose="02040503050406030204" pitchFamily="18" charset="0"/>
                                <a:ea typeface="DengXian" panose="02010600030101010101" pitchFamily="2" charset="-122"/>
                                <a:cs typeface="Times New Roman" panose="02020603050405020304" pitchFamily="18" charset="0"/>
                              </a:rPr>
                              <m:t>𝑀𝑜𝑡𝑖𝑣</m:t>
                            </m:r>
                            <m:r>
                              <a:rPr lang="en-CA" sz="2200" b="0" i="1" smtClean="0">
                                <a:effectLst/>
                                <a:latin typeface="Cambria Math" panose="02040503050406030204" pitchFamily="18" charset="0"/>
                                <a:ea typeface="DengXian" panose="02010600030101010101" pitchFamily="2" charset="-122"/>
                                <a:cs typeface="Times New Roman" panose="02020603050405020304" pitchFamily="18" charset="0"/>
                              </a:rPr>
                              <m:t>𝑎𝑡𝑖𝑜𝑛</m:t>
                            </m:r>
                          </m:e>
                          <m:sub>
                            <m:r>
                              <a:rPr lang="en-US" sz="22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26" name="Text Box 8369"/>
                <p:cNvSpPr txBox="1">
                  <a:spLocks noRot="1" noChangeAspect="1" noMove="1" noResize="1" noEditPoints="1" noAdjustHandles="1" noChangeArrowheads="1" noChangeShapeType="1" noTextEdit="1"/>
                </p:cNvSpPr>
                <p:nvPr/>
              </p:nvSpPr>
              <p:spPr>
                <a:xfrm>
                  <a:off x="619264" y="-243731"/>
                  <a:ext cx="615866" cy="278909"/>
                </a:xfrm>
                <a:prstGeom prst="rect">
                  <a:avLst/>
                </a:prstGeom>
                <a:blipFill>
                  <a:blip r:embed="rId3"/>
                  <a:stretch>
                    <a:fillRect r="-21226" b="-29787"/>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7" name="Text Box 8370"/>
                <p:cNvSpPr txBox="1"/>
                <p:nvPr/>
              </p:nvSpPr>
              <p:spPr>
                <a:xfrm>
                  <a:off x="546307" y="1224964"/>
                  <a:ext cx="4911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a:effectLst/>
                                <a:latin typeface="Cambria Math" panose="02040503050406030204" pitchFamily="18" charset="0"/>
                                <a:ea typeface="DengXian" panose="02010600030101010101" pitchFamily="2" charset="-122"/>
                                <a:cs typeface="Times New Roman" panose="02020603050405020304" pitchFamily="18" charset="0"/>
                              </a:rPr>
                              <m:t>𝐼𝑄</m:t>
                            </m:r>
                          </m:e>
                          <m:sub>
                            <m:r>
                              <a:rPr lang="en-US" sz="22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27" name="Text Box 8370"/>
                <p:cNvSpPr txBox="1">
                  <a:spLocks noRot="1" noChangeAspect="1" noMove="1" noResize="1" noEditPoints="1" noAdjustHandles="1" noChangeArrowheads="1" noChangeShapeType="1" noTextEdit="1"/>
                </p:cNvSpPr>
                <p:nvPr/>
              </p:nvSpPr>
              <p:spPr>
                <a:xfrm>
                  <a:off x="546307" y="1224964"/>
                  <a:ext cx="491172" cy="293427"/>
                </a:xfrm>
                <a:prstGeom prst="rect">
                  <a:avLst/>
                </a:prstGeom>
                <a:blipFill>
                  <a:blip r:embed="rId4"/>
                  <a:stretch>
                    <a:fillRect b="-22000"/>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8" name="Text Box 8371"/>
                <p:cNvSpPr txBox="1"/>
                <p:nvPr/>
              </p:nvSpPr>
              <p:spPr>
                <a:xfrm>
                  <a:off x="1823314" y="846446"/>
                  <a:ext cx="786503" cy="29342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2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a:effectLst/>
                                <a:latin typeface="Cambria Math" panose="02040503050406030204" pitchFamily="18" charset="0"/>
                                <a:ea typeface="DengXian" panose="02010600030101010101" pitchFamily="2" charset="-122"/>
                                <a:cs typeface="Times New Roman" panose="02020603050405020304" pitchFamily="18" charset="0"/>
                              </a:rPr>
                              <m:t>𝑠𝑐𝑜𝑟𝑒</m:t>
                            </m:r>
                          </m:e>
                          <m:sub>
                            <m:r>
                              <a:rPr lang="en-US" sz="22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28" name="Text Box 8371"/>
                <p:cNvSpPr txBox="1">
                  <a:spLocks noRot="1" noChangeAspect="1" noMove="1" noResize="1" noEditPoints="1" noAdjustHandles="1" noChangeArrowheads="1" noChangeShapeType="1" noTextEdit="1"/>
                </p:cNvSpPr>
                <p:nvPr/>
              </p:nvSpPr>
              <p:spPr>
                <a:xfrm>
                  <a:off x="1823314" y="846446"/>
                  <a:ext cx="786503" cy="293427"/>
                </a:xfrm>
                <a:prstGeom prst="rect">
                  <a:avLst/>
                </a:prstGeom>
                <a:blipFill>
                  <a:blip r:embed="rId5"/>
                  <a:stretch>
                    <a:fillRect b="-24000"/>
                  </a:stretch>
                </a:blipFill>
                <a:ln w="6350">
                  <a:noFill/>
                </a:ln>
              </p:spPr>
              <p:txBody>
                <a:bodyPr/>
                <a:lstStyle/>
                <a:p>
                  <a:r>
                    <a:rPr lang="en-CA">
                      <a:noFill/>
                    </a:rPr>
                    <a:t> </a:t>
                  </a:r>
                </a:p>
              </p:txBody>
            </p:sp>
          </mc:Fallback>
        </mc:AlternateContent>
      </p:grpSp>
      <p:sp>
        <p:nvSpPr>
          <p:cNvPr id="47" name="Text Placeholder 2"/>
          <p:cNvSpPr txBox="1">
            <a:spLocks/>
          </p:cNvSpPr>
          <p:nvPr/>
        </p:nvSpPr>
        <p:spPr bwMode="auto">
          <a:xfrm>
            <a:off x="463860" y="4534827"/>
            <a:ext cx="8382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ts val="575"/>
              </a:spcBef>
              <a:spcAft>
                <a:spcPct val="0"/>
              </a:spcAft>
              <a:buClr>
                <a:schemeClr val="accent1"/>
              </a:buClr>
              <a:buSzPct val="85000"/>
              <a:buFont typeface="Wingdings 2" panose="05020102010507070707" pitchFamily="18" charset="2"/>
              <a:buNone/>
              <a:defRPr sz="24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None/>
              <a:defRPr sz="1800" kern="1200">
                <a:solidFill>
                  <a:schemeClr val="tx1">
                    <a:tint val="75000"/>
                  </a:schemeClr>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anose="05020102010507070707" pitchFamily="18" charset="2"/>
              <a:buNone/>
              <a:defRPr sz="1600" kern="1200">
                <a:solidFill>
                  <a:schemeClr val="tx1">
                    <a:tint val="75000"/>
                  </a:schemeClr>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anose="05020102010507070707" pitchFamily="18" charset="2"/>
              <a:buNone/>
              <a:defRPr sz="1400" kern="1200">
                <a:solidFill>
                  <a:schemeClr val="tx1">
                    <a:tint val="75000"/>
                  </a:schemeClr>
                </a:solidFill>
                <a:latin typeface="+mn-lt"/>
                <a:ea typeface="+mn-ea"/>
                <a:cs typeface="+mn-cs"/>
              </a:defRPr>
            </a:lvl4pPr>
            <a:lvl5pPr marL="1371600" indent="-228600" algn="l" rtl="0" eaLnBrk="0" fontAlgn="base" hangingPunct="0">
              <a:spcBef>
                <a:spcPts val="375"/>
              </a:spcBef>
              <a:spcAft>
                <a:spcPct val="0"/>
              </a:spcAft>
              <a:buClr>
                <a:srgbClr val="A28E6A"/>
              </a:buClr>
              <a:buNone/>
              <a:defRPr sz="1400" kern="1200">
                <a:solidFill>
                  <a:schemeClr val="tx1">
                    <a:tint val="75000"/>
                  </a:schemeClr>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zh-CN" altLang="en-US" b="0" dirty="0"/>
              <a:t>如果有总体数据或随机抽样数据，将</a:t>
            </a:r>
            <a:r>
              <a:rPr lang="en-US" altLang="zh-CN" b="0" dirty="0"/>
              <a:t>Score</a:t>
            </a:r>
            <a:r>
              <a:rPr lang="zh-CN" altLang="en-US" b="0" dirty="0"/>
              <a:t>对</a:t>
            </a:r>
            <a:r>
              <a:rPr lang="en-US" altLang="zh-CN" b="0" dirty="0"/>
              <a:t>IQ</a:t>
            </a:r>
            <a:r>
              <a:rPr lang="zh-CN" altLang="en-US" b="0" dirty="0"/>
              <a:t>回归可以得到</a:t>
            </a:r>
            <a:r>
              <a:rPr lang="en-US" altLang="zh-CN" b="0" dirty="0"/>
              <a:t>IQ</a:t>
            </a:r>
            <a:r>
              <a:rPr lang="zh-CN" altLang="en-US" b="0" dirty="0"/>
              <a:t>对</a:t>
            </a:r>
            <a:r>
              <a:rPr lang="en-US" altLang="zh-CN" b="0" dirty="0"/>
              <a:t>score</a:t>
            </a:r>
            <a:r>
              <a:rPr lang="zh-CN" altLang="en-US" b="0" dirty="0"/>
              <a:t>的因果影响。</a:t>
            </a:r>
            <a:endParaRPr lang="en-CA" b="0" dirty="0"/>
          </a:p>
        </p:txBody>
      </p:sp>
      <p:sp>
        <p:nvSpPr>
          <p:cNvPr id="48" name="Text Placeholder 2"/>
          <p:cNvSpPr txBox="1">
            <a:spLocks/>
          </p:cNvSpPr>
          <p:nvPr/>
        </p:nvSpPr>
        <p:spPr bwMode="auto">
          <a:xfrm>
            <a:off x="499765" y="1014012"/>
            <a:ext cx="8382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ts val="575"/>
              </a:spcBef>
              <a:spcAft>
                <a:spcPct val="0"/>
              </a:spcAft>
              <a:buClr>
                <a:schemeClr val="accent1"/>
              </a:buClr>
              <a:buSzPct val="85000"/>
              <a:buFont typeface="Wingdings 2" panose="05020102010507070707" pitchFamily="18" charset="2"/>
              <a:buNone/>
              <a:defRPr sz="24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None/>
              <a:defRPr sz="1800" kern="1200">
                <a:solidFill>
                  <a:schemeClr val="tx1">
                    <a:tint val="75000"/>
                  </a:schemeClr>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anose="05020102010507070707" pitchFamily="18" charset="2"/>
              <a:buNone/>
              <a:defRPr sz="1600" kern="1200">
                <a:solidFill>
                  <a:schemeClr val="tx1">
                    <a:tint val="75000"/>
                  </a:schemeClr>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anose="05020102010507070707" pitchFamily="18" charset="2"/>
              <a:buNone/>
              <a:defRPr sz="1400" kern="1200">
                <a:solidFill>
                  <a:schemeClr val="tx1">
                    <a:tint val="75000"/>
                  </a:schemeClr>
                </a:solidFill>
                <a:latin typeface="+mn-lt"/>
                <a:ea typeface="+mn-ea"/>
                <a:cs typeface="+mn-cs"/>
              </a:defRPr>
            </a:lvl4pPr>
            <a:lvl5pPr marL="1371600" indent="-228600" algn="l" rtl="0" eaLnBrk="0" fontAlgn="base" hangingPunct="0">
              <a:spcBef>
                <a:spcPts val="375"/>
              </a:spcBef>
              <a:spcAft>
                <a:spcPct val="0"/>
              </a:spcAft>
              <a:buClr>
                <a:srgbClr val="A28E6A"/>
              </a:buClr>
              <a:buNone/>
              <a:defRPr sz="1400" kern="1200">
                <a:solidFill>
                  <a:schemeClr val="tx1">
                    <a:tint val="75000"/>
                  </a:schemeClr>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zh-CN" altLang="en-US" b="0" dirty="0"/>
              <a:t>假设智商（</a:t>
            </a:r>
            <a:r>
              <a:rPr lang="en-US" altLang="zh-CN" b="0" dirty="0"/>
              <a:t>IQ</a:t>
            </a:r>
            <a:r>
              <a:rPr lang="zh-CN" altLang="en-US" b="0" dirty="0"/>
              <a:t>，可观测变量）和个人动力（</a:t>
            </a:r>
            <a:r>
              <a:rPr lang="en-US" altLang="zh-CN" b="0" dirty="0"/>
              <a:t>motivation</a:t>
            </a:r>
            <a:r>
              <a:rPr lang="zh-CN" altLang="en-US" b="0" dirty="0"/>
              <a:t>，不可观测变量）都会影响大学学习成绩（</a:t>
            </a:r>
            <a:r>
              <a:rPr lang="en-US" altLang="zh-CN" b="0" dirty="0"/>
              <a:t>score</a:t>
            </a:r>
            <a:r>
              <a:rPr lang="zh-CN" altLang="en-US" b="0" dirty="0"/>
              <a:t>）</a:t>
            </a:r>
            <a:r>
              <a:rPr lang="en-US" altLang="zh-CN" b="0" dirty="0"/>
              <a:t>, </a:t>
            </a:r>
            <a:r>
              <a:rPr lang="zh-CN" altLang="en-US" b="0" dirty="0"/>
              <a:t>但</a:t>
            </a:r>
            <a:r>
              <a:rPr lang="en-US" altLang="zh-CN" b="0" dirty="0"/>
              <a:t>IQ</a:t>
            </a:r>
            <a:r>
              <a:rPr lang="zh-CN" altLang="en-US" b="0" dirty="0"/>
              <a:t>和</a:t>
            </a:r>
            <a:r>
              <a:rPr lang="en-US" altLang="zh-CN" b="0" dirty="0"/>
              <a:t>Motive</a:t>
            </a:r>
            <a:r>
              <a:rPr lang="zh-CN" altLang="en-US" b="0" dirty="0"/>
              <a:t>并没有相关性。</a:t>
            </a:r>
            <a:endParaRPr lang="en-CA" b="0" dirty="0"/>
          </a:p>
        </p:txBody>
      </p:sp>
      <mc:AlternateContent xmlns:mc="http://schemas.openxmlformats.org/markup-compatibility/2006" xmlns:a14="http://schemas.microsoft.com/office/drawing/2010/main">
        <mc:Choice Requires="a14">
          <p:sp>
            <p:nvSpPr>
              <p:cNvPr id="7" name="Text Placeholder 6"/>
              <p:cNvSpPr>
                <a:spLocks noGrp="1"/>
              </p:cNvSpPr>
              <p:nvPr>
                <p:ph type="body" idx="1"/>
              </p:nvPr>
            </p:nvSpPr>
            <p:spPr>
              <a:xfrm>
                <a:off x="348742" y="6049639"/>
                <a:ext cx="8527740" cy="652714"/>
              </a:xfrm>
            </p:spPr>
            <p:txBody>
              <a:bodyPr/>
              <a:lstStyle/>
              <a:p>
                <a:r>
                  <a:rPr lang="zh-CN" altLang="en-US" dirty="0"/>
                  <a:t>干扰项</a:t>
                </a:r>
                <a:r>
                  <a:rPr lang="en-US" altLang="zh-CN" dirty="0"/>
                  <a:t>e</a:t>
                </a:r>
                <a:r>
                  <a:rPr lang="zh-CN" altLang="en-US" dirty="0"/>
                  <a:t>包含了</a:t>
                </a:r>
                <a:r>
                  <a:rPr lang="en-US" altLang="zh-CN" dirty="0"/>
                  <a:t>motivation</a:t>
                </a:r>
                <a:r>
                  <a:rPr lang="zh-CN" altLang="en-US" dirty="0"/>
                  <a:t>， 由于</a:t>
                </a:r>
                <a:r>
                  <a:rPr lang="en-US" altLang="zh-CN" dirty="0"/>
                  <a:t>e</a:t>
                </a:r>
                <a:r>
                  <a:rPr lang="zh-CN" altLang="en-US" dirty="0"/>
                  <a:t>和</a:t>
                </a:r>
                <a:r>
                  <a:rPr lang="en-US" altLang="zh-CN" dirty="0"/>
                  <a:t>IQ</a:t>
                </a:r>
                <a:r>
                  <a:rPr lang="zh-CN" altLang="en-US" dirty="0"/>
                  <a:t>不相关， 因此不影响</a:t>
                </a:r>
                <a14:m>
                  <m:oMath xmlns:m="http://schemas.openxmlformats.org/officeDocument/2006/math">
                    <m:r>
                      <a:rPr lang="en-CA" i="1">
                        <a:latin typeface="Cambria Math" panose="02040503050406030204" pitchFamily="18" charset="0"/>
                      </a:rPr>
                      <m:t>𝛽</m:t>
                    </m:r>
                  </m:oMath>
                </a14:m>
                <a:r>
                  <a:rPr lang="zh-CN" altLang="en-US" dirty="0"/>
                  <a:t>估计</a:t>
                </a:r>
                <a:endParaRPr lang="en-CA" dirty="0"/>
              </a:p>
            </p:txBody>
          </p:sp>
        </mc:Choice>
        <mc:Fallback xmlns="">
          <p:sp>
            <p:nvSpPr>
              <p:cNvPr id="7" name="Text Placeholder 6"/>
              <p:cNvSpPr>
                <a:spLocks noGrp="1" noRot="1" noChangeAspect="1" noMove="1" noResize="1" noEditPoints="1" noAdjustHandles="1" noChangeArrowheads="1" noChangeShapeType="1" noTextEdit="1"/>
              </p:cNvSpPr>
              <p:nvPr>
                <p:ph type="body" idx="1"/>
              </p:nvPr>
            </p:nvSpPr>
            <p:spPr>
              <a:xfrm>
                <a:off x="348742" y="6049639"/>
                <a:ext cx="8527740" cy="652714"/>
              </a:xfrm>
              <a:blipFill>
                <a:blip r:embed="rId6"/>
                <a:stretch>
                  <a:fillRect l="-1072" t="-14019" b="-41121"/>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2983440" y="5495529"/>
                <a:ext cx="253056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𝑆𝑐𝑜𝑟𝑒</m:t>
                          </m:r>
                        </m:e>
                        <m:sub>
                          <m:r>
                            <a:rPr lang="en-CA" i="1">
                              <a:latin typeface="Cambria Math" panose="02040503050406030204" pitchFamily="18" charset="0"/>
                            </a:rPr>
                            <m:t>𝑖</m:t>
                          </m:r>
                        </m:sub>
                      </m:sSub>
                      <m:r>
                        <a:rPr lang="en-CA" i="0">
                          <a:latin typeface="Cambria Math" panose="02040503050406030204" pitchFamily="18" charset="0"/>
                        </a:rPr>
                        <m:t>=</m:t>
                      </m:r>
                      <m:r>
                        <a:rPr lang="en-CA" i="1">
                          <a:latin typeface="Cambria Math" panose="02040503050406030204" pitchFamily="18" charset="0"/>
                        </a:rPr>
                        <m:t>𝛼</m:t>
                      </m:r>
                      <m:r>
                        <a:rPr lang="en-CA" i="0">
                          <a:latin typeface="Cambria Math" panose="02040503050406030204" pitchFamily="18" charset="0"/>
                        </a:rPr>
                        <m:t>+</m:t>
                      </m:r>
                      <m:r>
                        <a:rPr lang="en-CA" i="1">
                          <a:latin typeface="Cambria Math" panose="02040503050406030204" pitchFamily="18" charset="0"/>
                        </a:rPr>
                        <m:t>𝛽</m:t>
                      </m:r>
                      <m:sSub>
                        <m:sSubPr>
                          <m:ctrlPr>
                            <a:rPr lang="en-CA" i="1">
                              <a:latin typeface="Cambria Math" panose="02040503050406030204" pitchFamily="18" charset="0"/>
                            </a:rPr>
                          </m:ctrlPr>
                        </m:sSubPr>
                        <m:e>
                          <m:r>
                            <a:rPr lang="en-CA" i="1">
                              <a:latin typeface="Cambria Math" panose="02040503050406030204" pitchFamily="18" charset="0"/>
                            </a:rPr>
                            <m:t>𝐼𝑄</m:t>
                          </m:r>
                        </m:e>
                        <m:sub>
                          <m:r>
                            <a:rPr lang="en-CA" i="1">
                              <a:latin typeface="Cambria Math" panose="02040503050406030204" pitchFamily="18" charset="0"/>
                            </a:rPr>
                            <m:t>𝑖</m:t>
                          </m:r>
                        </m:sub>
                      </m:sSub>
                      <m:r>
                        <a:rPr lang="en-CA" i="0">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m:t>
                          </m:r>
                        </m:sub>
                      </m:sSub>
                    </m:oMath>
                  </m:oMathPara>
                </a14:m>
                <a:endParaRPr lang="en-CA" dirty="0"/>
              </a:p>
            </p:txBody>
          </p:sp>
        </mc:Choice>
        <mc:Fallback xmlns="">
          <p:sp>
            <p:nvSpPr>
              <p:cNvPr id="17" name="Rectangle 16"/>
              <p:cNvSpPr>
                <a:spLocks noRot="1" noChangeAspect="1" noMove="1" noResize="1" noEditPoints="1" noAdjustHandles="1" noChangeArrowheads="1" noChangeShapeType="1" noTextEdit="1"/>
              </p:cNvSpPr>
              <p:nvPr/>
            </p:nvSpPr>
            <p:spPr>
              <a:xfrm>
                <a:off x="2983440" y="5495529"/>
                <a:ext cx="2530565" cy="369332"/>
              </a:xfrm>
              <a:prstGeom prst="rect">
                <a:avLst/>
              </a:prstGeom>
              <a:blipFill>
                <a:blip r:embed="rId7"/>
                <a:stretch>
                  <a:fillRect b="-16393"/>
                </a:stretch>
              </a:blipFill>
            </p:spPr>
            <p:txBody>
              <a:bodyPr/>
              <a:lstStyle/>
              <a:p>
                <a:r>
                  <a:rPr lang="en-CA">
                    <a:noFill/>
                  </a:rPr>
                  <a:t> </a:t>
                </a:r>
              </a:p>
            </p:txBody>
          </p:sp>
        </mc:Fallback>
      </mc:AlternateContent>
    </p:spTree>
    <p:extLst>
      <p:ext uri="{BB962C8B-B14F-4D97-AF65-F5344CB8AC3E}">
        <p14:creationId xmlns:p14="http://schemas.microsoft.com/office/powerpoint/2010/main" val="41570164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Heckman</a:t>
            </a:r>
            <a:r>
              <a:rPr lang="zh-CN" altLang="en-US" dirty="0"/>
              <a:t>样本自选择模型</a:t>
            </a:r>
            <a:endParaRPr lang="en-CA" dirty="0"/>
          </a:p>
        </p:txBody>
      </p:sp>
      <p:sp>
        <p:nvSpPr>
          <p:cNvPr id="3" name="Text Placeholder 2"/>
          <p:cNvSpPr>
            <a:spLocks noGrp="1"/>
          </p:cNvSpPr>
          <p:nvPr>
            <p:ph type="body" idx="1"/>
          </p:nvPr>
        </p:nvSpPr>
        <p:spPr>
          <a:xfrm>
            <a:off x="381000" y="1024958"/>
            <a:ext cx="8153400" cy="5221061"/>
          </a:xfrm>
        </p:spPr>
        <p:txBody>
          <a:bodyPr/>
          <a:lstStyle/>
          <a:p>
            <a:r>
              <a:rPr lang="zh-CN" altLang="en-US" dirty="0"/>
              <a:t>但如果数据是自己选择上大学的大学生，假如上大学是由有个人效应决定的。效应取决与</a:t>
            </a:r>
            <a:r>
              <a:rPr lang="en-US" altLang="zh-CN" dirty="0"/>
              <a:t>IQ</a:t>
            </a:r>
            <a:r>
              <a:rPr lang="zh-CN" altLang="en-US" dirty="0"/>
              <a:t>和</a:t>
            </a:r>
            <a:r>
              <a:rPr lang="en-US" altLang="zh-CN" dirty="0"/>
              <a:t>Motivation</a:t>
            </a:r>
            <a:r>
              <a:rPr lang="zh-CN" altLang="en-US" dirty="0"/>
              <a:t>如下：</a:t>
            </a:r>
            <a:endParaRPr lang="en-US" altLang="zh-CN" dirty="0"/>
          </a:p>
          <a:p>
            <a:endParaRPr lang="en-US" altLang="zh-CN" dirty="0"/>
          </a:p>
          <a:p>
            <a:endParaRPr lang="en-US" altLang="zh-CN" dirty="0"/>
          </a:p>
          <a:p>
            <a:r>
              <a:rPr lang="zh-CN" altLang="en-US" dirty="0"/>
              <a:t>路径图如下：</a:t>
            </a:r>
            <a:endParaRPr lang="en-US" dirty="0"/>
          </a:p>
          <a:p>
            <a:endParaRPr lang="en-CA" dirty="0"/>
          </a:p>
        </p:txBody>
      </p:sp>
      <p:sp>
        <p:nvSpPr>
          <p:cNvPr id="4" name="Footer Placeholder 3"/>
          <p:cNvSpPr>
            <a:spLocks noGrp="1"/>
          </p:cNvSpPr>
          <p:nvPr>
            <p:ph type="ftr" sz="quarter" idx="11"/>
          </p:nvPr>
        </p:nvSpPr>
        <p:spPr/>
        <p:txBody>
          <a:bodyPr/>
          <a:lstStyle/>
          <a:p>
            <a:pPr algn="l">
              <a:defRPr/>
            </a:pPr>
            <a:r>
              <a:rPr lang="zh-CN" altLang="en-US"/>
              <a:t>版权所有</a:t>
            </a:r>
            <a:r>
              <a:rPr lang="en-US" altLang="zh-CN"/>
              <a:t>@</a:t>
            </a:r>
            <a:r>
              <a:rPr lang="zh-CN" altLang="en-US"/>
              <a:t>邱嘉平，使用需经授权</a:t>
            </a:r>
            <a:endParaRPr lang="en-US" dirty="0"/>
          </a:p>
        </p:txBody>
      </p:sp>
      <p:grpSp>
        <p:nvGrpSpPr>
          <p:cNvPr id="6" name="Group 5"/>
          <p:cNvGrpSpPr/>
          <p:nvPr/>
        </p:nvGrpSpPr>
        <p:grpSpPr>
          <a:xfrm>
            <a:off x="2438400" y="3639749"/>
            <a:ext cx="4815281" cy="2110839"/>
            <a:chOff x="529484" y="7340"/>
            <a:chExt cx="3696586" cy="1790969"/>
          </a:xfrm>
        </p:grpSpPr>
        <p:grpSp>
          <p:nvGrpSpPr>
            <p:cNvPr id="8" name="Group 7"/>
            <p:cNvGrpSpPr/>
            <p:nvPr/>
          </p:nvGrpSpPr>
          <p:grpSpPr>
            <a:xfrm>
              <a:off x="1684688" y="7340"/>
              <a:ext cx="2541382" cy="1790969"/>
              <a:chOff x="361147" y="-133536"/>
              <a:chExt cx="1934548" cy="1724246"/>
            </a:xfrm>
          </p:grpSpPr>
          <p:cxnSp>
            <p:nvCxnSpPr>
              <p:cNvPr id="13" name="Straight Arrow Connector 12"/>
              <p:cNvCxnSpPr/>
              <p:nvPr/>
            </p:nvCxnSpPr>
            <p:spPr>
              <a:xfrm>
                <a:off x="927233" y="1078847"/>
                <a:ext cx="911761" cy="15944"/>
              </a:xfrm>
              <a:prstGeom prst="straightConnector1">
                <a:avLst/>
              </a:prstGeom>
              <a:noFill/>
              <a:ln w="6350" cap="flat" cmpd="sng" algn="ctr">
                <a:solidFill>
                  <a:srgbClr val="5B9BD5"/>
                </a:solidFill>
                <a:prstDash val="solid"/>
                <a:miter lim="800000"/>
                <a:tailEnd type="triangle"/>
              </a:ln>
              <a:effectLst/>
            </p:spPr>
          </p:cxnSp>
          <p:cxnSp>
            <p:nvCxnSpPr>
              <p:cNvPr id="14" name="Straight Arrow Connector 13"/>
              <p:cNvCxnSpPr/>
              <p:nvPr/>
            </p:nvCxnSpPr>
            <p:spPr>
              <a:xfrm>
                <a:off x="967217" y="306779"/>
                <a:ext cx="871389" cy="728164"/>
              </a:xfrm>
              <a:prstGeom prst="straightConnector1">
                <a:avLst/>
              </a:prstGeom>
              <a:noFill/>
              <a:ln w="6350" cap="flat" cmpd="sng" algn="ctr">
                <a:solidFill>
                  <a:srgbClr val="0070C0"/>
                </a:solidFill>
                <a:prstDash val="solid"/>
                <a:miter lim="800000"/>
                <a:tailEnd type="triangle"/>
              </a:ln>
              <a:effectLst/>
            </p:spPr>
          </p:cxnSp>
          <p:sp>
            <p:nvSpPr>
              <p:cNvPr id="15" name="Flowchart: Connector 14"/>
              <p:cNvSpPr/>
              <p:nvPr/>
            </p:nvSpPr>
            <p:spPr>
              <a:xfrm>
                <a:off x="830829" y="204439"/>
                <a:ext cx="96524" cy="102064"/>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sp>
            <p:nvSpPr>
              <p:cNvPr id="16" name="Flowchart: Connector 15"/>
              <p:cNvSpPr/>
              <p:nvPr/>
            </p:nvSpPr>
            <p:spPr>
              <a:xfrm>
                <a:off x="823985" y="1034966"/>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sp>
            <p:nvSpPr>
              <p:cNvPr id="17" name="Flowchart: Connector 16"/>
              <p:cNvSpPr/>
              <p:nvPr/>
            </p:nvSpPr>
            <p:spPr>
              <a:xfrm>
                <a:off x="1839110" y="993159"/>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sp>
            <p:nvSpPr>
              <p:cNvPr id="18" name="Text Box 44"/>
              <p:cNvSpPr txBox="1"/>
              <p:nvPr/>
            </p:nvSpPr>
            <p:spPr>
              <a:xfrm>
                <a:off x="361147" y="-133536"/>
                <a:ext cx="964424" cy="27890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i="1" dirty="0">
                    <a:effectLst/>
                    <a:latin typeface="Times New Roman" panose="02020603050405020304" pitchFamily="18" charset="0"/>
                    <a:ea typeface="DengXian" panose="02010600030101010101" pitchFamily="2" charset="-122"/>
                    <a:cs typeface="Times New Roman" panose="02020603050405020304" pitchFamily="18" charset="0"/>
                  </a:rPr>
                  <a:t>Motivation</a:t>
                </a:r>
              </a:p>
            </p:txBody>
          </p:sp>
          <mc:AlternateContent xmlns:mc="http://schemas.openxmlformats.org/markup-compatibility/2006" xmlns:a14="http://schemas.microsoft.com/office/drawing/2010/main">
            <mc:Choice Requires="a14">
              <p:sp>
                <p:nvSpPr>
                  <p:cNvPr id="19" name="Text Box 45"/>
                  <p:cNvSpPr txBox="1"/>
                  <p:nvPr/>
                </p:nvSpPr>
                <p:spPr>
                  <a:xfrm>
                    <a:off x="590661" y="1297236"/>
                    <a:ext cx="4911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CA" sz="2400" b="1" i="1" smtClean="0">
                              <a:effectLst/>
                              <a:latin typeface="Cambria Math" panose="02040503050406030204" pitchFamily="18" charset="0"/>
                              <a:ea typeface="DengXian" panose="02010600030101010101" pitchFamily="2" charset="-122"/>
                              <a:cs typeface="Times New Roman" panose="02020603050405020304" pitchFamily="18" charset="0"/>
                            </a:rPr>
                            <m:t>𝑰𝑸</m:t>
                          </m:r>
                        </m:oMath>
                      </m:oMathPara>
                    </a14:m>
                    <a:endParaRPr lang="en-CA" sz="24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19" name="Text Box 45"/>
                  <p:cNvSpPr txBox="1">
                    <a:spLocks noRot="1" noChangeAspect="1" noMove="1" noResize="1" noEditPoints="1" noAdjustHandles="1" noChangeArrowheads="1" noChangeShapeType="1" noTextEdit="1"/>
                  </p:cNvSpPr>
                  <p:nvPr/>
                </p:nvSpPr>
                <p:spPr>
                  <a:xfrm>
                    <a:off x="590661" y="1297236"/>
                    <a:ext cx="491172" cy="293427"/>
                  </a:xfrm>
                  <a:prstGeom prst="rect">
                    <a:avLst/>
                  </a:prstGeom>
                  <a:blipFill>
                    <a:blip r:embed="rId2"/>
                    <a:stretch>
                      <a:fillRect/>
                    </a:stretch>
                  </a:blipFill>
                  <a:ln w="6350">
                    <a:noFill/>
                  </a:ln>
                </p:spPr>
                <p:txBody>
                  <a:bodyPr/>
                  <a:lstStyle/>
                  <a:p>
                    <a:r>
                      <a:rPr lang="en-CA">
                        <a:noFill/>
                      </a:rPr>
                      <a:t> </a:t>
                    </a:r>
                  </a:p>
                </p:txBody>
              </p:sp>
            </mc:Fallback>
          </mc:AlternateContent>
          <p:sp>
            <p:nvSpPr>
              <p:cNvPr id="20" name="Text Box 46"/>
              <p:cNvSpPr txBox="1"/>
              <p:nvPr/>
            </p:nvSpPr>
            <p:spPr>
              <a:xfrm>
                <a:off x="1509192" y="1297283"/>
                <a:ext cx="786503"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dirty="0">
                    <a:effectLst/>
                    <a:latin typeface="Calibri" panose="020F0502020204030204" pitchFamily="34" charset="0"/>
                    <a:ea typeface="DengXian" panose="02010600030101010101" pitchFamily="2" charset="-122"/>
                    <a:cs typeface="Times New Roman" panose="02020603050405020304" pitchFamily="18" charset="0"/>
                  </a:rPr>
                  <a:t>Score</a:t>
                </a:r>
              </a:p>
            </p:txBody>
          </p:sp>
        </p:grpSp>
        <p:cxnSp>
          <p:nvCxnSpPr>
            <p:cNvPr id="9" name="Straight Arrow Connector 8"/>
            <p:cNvCxnSpPr/>
            <p:nvPr/>
          </p:nvCxnSpPr>
          <p:spPr>
            <a:xfrm flipH="1">
              <a:off x="1154242" y="1281659"/>
              <a:ext cx="1138437"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1184223" y="464695"/>
              <a:ext cx="1079972" cy="756634"/>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Flowchart: Connector 10"/>
            <p:cNvSpPr/>
            <p:nvPr/>
          </p:nvSpPr>
          <p:spPr>
            <a:xfrm>
              <a:off x="1019330" y="1184222"/>
              <a:ext cx="135573" cy="120041"/>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sp>
          <p:nvSpPr>
            <p:cNvPr id="12" name="Text Box 51"/>
            <p:cNvSpPr txBox="1"/>
            <p:nvPr/>
          </p:nvSpPr>
          <p:spPr>
            <a:xfrm>
              <a:off x="529484" y="1429046"/>
              <a:ext cx="1129006" cy="304784"/>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dirty="0">
                  <a:effectLst/>
                  <a:latin typeface="Calibri" panose="020F0502020204030204" pitchFamily="34" charset="0"/>
                  <a:ea typeface="DengXian" panose="02010600030101010101" pitchFamily="2" charset="-122"/>
                  <a:cs typeface="Times New Roman" panose="02020603050405020304" pitchFamily="18" charset="0"/>
                </a:rPr>
                <a:t>Utility&gt;0</a:t>
              </a:r>
            </a:p>
          </p:txBody>
        </p:sp>
      </p:grpSp>
      <mc:AlternateContent xmlns:mc="http://schemas.openxmlformats.org/markup-compatibility/2006" xmlns:a14="http://schemas.microsoft.com/office/drawing/2010/main">
        <mc:Choice Requires="a14">
          <p:sp>
            <p:nvSpPr>
              <p:cNvPr id="21" name="Rectangle 20"/>
              <p:cNvSpPr/>
              <p:nvPr/>
            </p:nvSpPr>
            <p:spPr>
              <a:xfrm>
                <a:off x="2503565" y="1976322"/>
                <a:ext cx="4855368"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CA" sz="2400" i="1" smtClean="0">
                              <a:latin typeface="Cambria Math" panose="02040503050406030204" pitchFamily="18" charset="0"/>
                            </a:rPr>
                          </m:ctrlPr>
                        </m:sSubPr>
                        <m:e>
                          <m:r>
                            <m:rPr>
                              <m:sty m:val="p"/>
                            </m:rPr>
                            <a:rPr lang="en-CA" sz="2400">
                              <a:latin typeface="Cambria Math" panose="02040503050406030204" pitchFamily="18" charset="0"/>
                            </a:rPr>
                            <m:t>U</m:t>
                          </m:r>
                          <m:r>
                            <m:rPr>
                              <m:sty m:val="p"/>
                            </m:rPr>
                            <a:rPr lang="en-CA" sz="2400" i="0">
                              <a:latin typeface="Cambria Math" panose="02040503050406030204" pitchFamily="18" charset="0"/>
                            </a:rPr>
                            <m:t>tility</m:t>
                          </m:r>
                        </m:e>
                        <m:sub>
                          <m:r>
                            <a:rPr lang="en-CA" sz="2400" i="1">
                              <a:latin typeface="Cambria Math" panose="02040503050406030204" pitchFamily="18" charset="0"/>
                            </a:rPr>
                            <m:t>𝑖</m:t>
                          </m:r>
                        </m:sub>
                      </m:sSub>
                      <m:r>
                        <a:rPr lang="en-CA" sz="2400" i="0">
                          <a:latin typeface="Cambria Math" panose="02040503050406030204" pitchFamily="18" charset="0"/>
                        </a:rPr>
                        <m:t>=</m:t>
                      </m:r>
                      <m:r>
                        <m:rPr>
                          <m:sty m:val="p"/>
                        </m:rPr>
                        <a:rPr lang="en-US" altLang="zh-CN" sz="2400" i="1" smtClean="0">
                          <a:latin typeface="Cambria Math" panose="02040503050406030204" pitchFamily="18" charset="0"/>
                        </a:rPr>
                        <m:t>a</m:t>
                      </m:r>
                      <m:r>
                        <a:rPr lang="en-CA" sz="2400" i="0">
                          <a:latin typeface="Cambria Math" panose="02040503050406030204" pitchFamily="18" charset="0"/>
                        </a:rPr>
                        <m:t>+</m:t>
                      </m:r>
                      <m:r>
                        <m:rPr>
                          <m:sty m:val="p"/>
                        </m:rPr>
                        <a:rPr lang="en-US" altLang="zh-CN" sz="2400" i="1" smtClean="0">
                          <a:latin typeface="Cambria Math" panose="02040503050406030204" pitchFamily="18" charset="0"/>
                        </a:rPr>
                        <m:t>b</m:t>
                      </m:r>
                      <m:sSub>
                        <m:sSubPr>
                          <m:ctrlPr>
                            <a:rPr lang="en-CA" sz="2400" i="1">
                              <a:latin typeface="Cambria Math" panose="02040503050406030204" pitchFamily="18" charset="0"/>
                            </a:rPr>
                          </m:ctrlPr>
                        </m:sSubPr>
                        <m:e>
                          <m:r>
                            <m:rPr>
                              <m:sty m:val="p"/>
                            </m:rPr>
                            <a:rPr lang="en-CA" sz="2400" i="0">
                              <a:latin typeface="Cambria Math" panose="02040503050406030204" pitchFamily="18" charset="0"/>
                            </a:rPr>
                            <m:t>IQ</m:t>
                          </m:r>
                        </m:e>
                        <m:sub>
                          <m:r>
                            <a:rPr lang="en-CA" sz="2400" i="1">
                              <a:latin typeface="Cambria Math" panose="02040503050406030204" pitchFamily="18" charset="0"/>
                            </a:rPr>
                            <m:t>𝑖</m:t>
                          </m:r>
                        </m:sub>
                      </m:sSub>
                      <m:r>
                        <a:rPr lang="en-CA" sz="2400" i="0">
                          <a:latin typeface="Cambria Math" panose="02040503050406030204" pitchFamily="18" charset="0"/>
                        </a:rPr>
                        <m:t>+</m:t>
                      </m:r>
                      <m:sSub>
                        <m:sSubPr>
                          <m:ctrlPr>
                            <a:rPr lang="en-CA" sz="2400" i="1">
                              <a:latin typeface="Cambria Math" panose="02040503050406030204" pitchFamily="18" charset="0"/>
                            </a:rPr>
                          </m:ctrlPr>
                        </m:sSubPr>
                        <m:e>
                          <m:r>
                            <m:rPr>
                              <m:sty m:val="p"/>
                            </m:rPr>
                            <a:rPr lang="en-US" altLang="zh-CN" sz="2400" i="1" smtClean="0">
                              <a:latin typeface="Cambria Math" panose="02040503050406030204" pitchFamily="18" charset="0"/>
                            </a:rPr>
                            <m:t>c</m:t>
                          </m:r>
                          <m:r>
                            <m:rPr>
                              <m:sty m:val="p"/>
                            </m:rPr>
                            <a:rPr lang="en-CA" sz="2400" b="0" i="0">
                              <a:latin typeface="Cambria Math" panose="02040503050406030204" pitchFamily="18" charset="0"/>
                            </a:rPr>
                            <m:t>Motiv</m:t>
                          </m:r>
                          <m:r>
                            <a:rPr lang="en-CA" sz="2400" b="0" i="1" smtClean="0">
                              <a:latin typeface="Cambria Math" panose="02040503050406030204" pitchFamily="18" charset="0"/>
                            </a:rPr>
                            <m:t>𝑎𝑡𝑖𝑜𝑛</m:t>
                          </m:r>
                        </m:e>
                        <m:sub>
                          <m:r>
                            <a:rPr lang="en-CA" sz="2400" i="1">
                              <a:latin typeface="Cambria Math" panose="02040503050406030204" pitchFamily="18" charset="0"/>
                            </a:rPr>
                            <m:t>𝑖</m:t>
                          </m:r>
                        </m:sub>
                      </m:sSub>
                    </m:oMath>
                  </m:oMathPara>
                </a14:m>
                <a:endParaRPr lang="en-CA" sz="2400" dirty="0"/>
              </a:p>
            </p:txBody>
          </p:sp>
        </mc:Choice>
        <mc:Fallback xmlns="">
          <p:sp>
            <p:nvSpPr>
              <p:cNvPr id="21" name="Rectangle 20"/>
              <p:cNvSpPr>
                <a:spLocks noRot="1" noChangeAspect="1" noMove="1" noResize="1" noEditPoints="1" noAdjustHandles="1" noChangeArrowheads="1" noChangeShapeType="1" noTextEdit="1"/>
              </p:cNvSpPr>
              <p:nvPr/>
            </p:nvSpPr>
            <p:spPr>
              <a:xfrm>
                <a:off x="2503565" y="1976322"/>
                <a:ext cx="4855368" cy="461665"/>
              </a:xfrm>
              <a:prstGeom prst="rect">
                <a:avLst/>
              </a:prstGeom>
              <a:blipFill>
                <a:blip r:embed="rId3"/>
                <a:stretch>
                  <a:fillRect b="-19737"/>
                </a:stretch>
              </a:blipFill>
            </p:spPr>
            <p:txBody>
              <a:bodyPr/>
              <a:lstStyle/>
              <a:p>
                <a:r>
                  <a:rPr lang="en-CA">
                    <a:noFill/>
                  </a:rPr>
                  <a:t> </a:t>
                </a:r>
              </a:p>
            </p:txBody>
          </p:sp>
        </mc:Fallback>
      </mc:AlternateContent>
    </p:spTree>
    <p:extLst>
      <p:ext uri="{BB962C8B-B14F-4D97-AF65-F5344CB8AC3E}">
        <p14:creationId xmlns:p14="http://schemas.microsoft.com/office/powerpoint/2010/main" val="38134476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Heckman</a:t>
            </a:r>
            <a:r>
              <a:rPr lang="zh-CN" altLang="en-US" dirty="0"/>
              <a:t>样本自选择模型</a:t>
            </a:r>
            <a:endParaRPr lang="en-CA" dirty="0"/>
          </a:p>
        </p:txBody>
      </p:sp>
      <p:sp>
        <p:nvSpPr>
          <p:cNvPr id="3" name="Text Placeholder 2"/>
          <p:cNvSpPr>
            <a:spLocks noGrp="1"/>
          </p:cNvSpPr>
          <p:nvPr>
            <p:ph type="body" idx="1"/>
          </p:nvPr>
        </p:nvSpPr>
        <p:spPr>
          <a:xfrm>
            <a:off x="420166" y="1066800"/>
            <a:ext cx="8342833" cy="5221061"/>
          </a:xfrm>
        </p:spPr>
        <p:txBody>
          <a:bodyPr/>
          <a:lstStyle/>
          <a:p>
            <a:r>
              <a:rPr lang="zh-CN" altLang="en-US" sz="2000" dirty="0"/>
              <a:t>由于样本包含了自己选择上的大学的个体。假设只有当上大学的效应</a:t>
            </a:r>
            <a:r>
              <a:rPr lang="en-US" altLang="zh-CN" sz="2000" dirty="0"/>
              <a:t>utility&gt;0, </a:t>
            </a:r>
            <a:r>
              <a:rPr lang="zh-CN" altLang="en-US" sz="2000" dirty="0"/>
              <a:t>个人才会上大学。</a:t>
            </a:r>
            <a:endParaRPr lang="en-US" altLang="zh-CN" sz="2000" dirty="0"/>
          </a:p>
          <a:p>
            <a:r>
              <a:rPr lang="zh-CN" altLang="en-US" sz="2000" dirty="0"/>
              <a:t>使用自选择样本，相当给定了对撞变量</a:t>
            </a:r>
            <a:r>
              <a:rPr lang="en-US" altLang="zh-CN" sz="2000" dirty="0"/>
              <a:t>Utility&gt;0</a:t>
            </a:r>
            <a:r>
              <a:rPr lang="zh-CN" altLang="en-US" sz="2000" dirty="0"/>
              <a:t>，产生了衍生路径：</a:t>
            </a:r>
            <a:endParaRPr lang="en-US" altLang="zh-CN" sz="2000" dirty="0"/>
          </a:p>
          <a:p>
            <a:endParaRPr lang="en-US" sz="2000" dirty="0"/>
          </a:p>
          <a:p>
            <a:endParaRPr lang="en-US" sz="2000" dirty="0"/>
          </a:p>
          <a:p>
            <a:endParaRPr lang="en-US" sz="2000" dirty="0"/>
          </a:p>
          <a:p>
            <a:endParaRPr lang="en-US" sz="2000" dirty="0"/>
          </a:p>
          <a:p>
            <a:endParaRPr lang="en-US" sz="2000" dirty="0"/>
          </a:p>
          <a:p>
            <a:endParaRPr lang="en-US" altLang="zh-CN" sz="2000" dirty="0"/>
          </a:p>
          <a:p>
            <a:endParaRPr lang="en-US" altLang="zh-CN" sz="2000" dirty="0"/>
          </a:p>
          <a:p>
            <a:endParaRPr lang="en-US" altLang="zh-CN" sz="2000" dirty="0"/>
          </a:p>
          <a:p>
            <a:r>
              <a:rPr lang="zh-CN" altLang="en-US" sz="2000" dirty="0"/>
              <a:t>在样本里， </a:t>
            </a:r>
            <a:r>
              <a:rPr lang="en-US" altLang="zh-CN" sz="2000" dirty="0"/>
              <a:t>motivation</a:t>
            </a:r>
            <a:r>
              <a:rPr lang="zh-CN" altLang="en-US" sz="2000" dirty="0"/>
              <a:t>和</a:t>
            </a:r>
            <a:r>
              <a:rPr lang="en-US" altLang="zh-CN" sz="2000" dirty="0"/>
              <a:t>IQ</a:t>
            </a:r>
            <a:r>
              <a:rPr lang="zh-CN" altLang="en-US" sz="2000" dirty="0"/>
              <a:t>存在相关性，因此回归</a:t>
            </a:r>
            <a:endParaRPr lang="en-US" altLang="zh-CN" sz="2000" dirty="0"/>
          </a:p>
          <a:p>
            <a:endParaRPr lang="en-US" sz="2000" dirty="0"/>
          </a:p>
          <a:p>
            <a:r>
              <a:rPr lang="zh-CN" altLang="en-US" sz="2000" dirty="0"/>
              <a:t>得到的</a:t>
            </a:r>
            <a:r>
              <a:rPr lang="en-US" altLang="zh-CN" sz="2000" dirty="0"/>
              <a:t>IQ</a:t>
            </a:r>
            <a:r>
              <a:rPr lang="zh-CN" altLang="en-US" sz="2000" dirty="0"/>
              <a:t>系数是不正确的，因为干扰项（包含了</a:t>
            </a:r>
            <a:r>
              <a:rPr lang="en-US" altLang="zh-CN" sz="2000" dirty="0"/>
              <a:t>Motivation</a:t>
            </a:r>
            <a:r>
              <a:rPr lang="zh-CN" altLang="en-US" sz="2000" dirty="0"/>
              <a:t>） 和</a:t>
            </a:r>
            <a:r>
              <a:rPr lang="en-US" altLang="zh-CN" sz="2000" dirty="0"/>
              <a:t>IQ</a:t>
            </a:r>
            <a:r>
              <a:rPr lang="zh-CN" altLang="en-US" sz="2000" dirty="0"/>
              <a:t>相关。</a:t>
            </a:r>
            <a:endParaRPr lang="en-CA" sz="2000" dirty="0"/>
          </a:p>
        </p:txBody>
      </p:sp>
      <p:sp>
        <p:nvSpPr>
          <p:cNvPr id="4" name="Footer Placeholder 3"/>
          <p:cNvSpPr>
            <a:spLocks noGrp="1"/>
          </p:cNvSpPr>
          <p:nvPr>
            <p:ph type="ftr" sz="quarter" idx="11"/>
          </p:nvPr>
        </p:nvSpPr>
        <p:spPr/>
        <p:txBody>
          <a:bodyPr/>
          <a:lstStyle/>
          <a:p>
            <a:pPr algn="l">
              <a:defRPr/>
            </a:pPr>
            <a:r>
              <a:rPr lang="zh-CN" altLang="en-US"/>
              <a:t>版权所有</a:t>
            </a:r>
            <a:r>
              <a:rPr lang="en-US" altLang="zh-CN"/>
              <a:t>@</a:t>
            </a:r>
            <a:r>
              <a:rPr lang="zh-CN" altLang="en-US"/>
              <a:t>邱嘉平，使用需经授权</a:t>
            </a:r>
            <a:endParaRPr lang="en-US" dirty="0"/>
          </a:p>
        </p:txBody>
      </p:sp>
      <p:grpSp>
        <p:nvGrpSpPr>
          <p:cNvPr id="5" name="Group 4"/>
          <p:cNvGrpSpPr/>
          <p:nvPr/>
        </p:nvGrpSpPr>
        <p:grpSpPr>
          <a:xfrm>
            <a:off x="1524000" y="2590800"/>
            <a:ext cx="4871721" cy="2057400"/>
            <a:chOff x="454827" y="22486"/>
            <a:chExt cx="3771243" cy="1775823"/>
          </a:xfrm>
        </p:grpSpPr>
        <p:grpSp>
          <p:nvGrpSpPr>
            <p:cNvPr id="6" name="Group 5"/>
            <p:cNvGrpSpPr/>
            <p:nvPr/>
          </p:nvGrpSpPr>
          <p:grpSpPr>
            <a:xfrm>
              <a:off x="454827" y="22486"/>
              <a:ext cx="3771243" cy="1775823"/>
              <a:chOff x="454827" y="22486"/>
              <a:chExt cx="3771243" cy="1775823"/>
            </a:xfrm>
          </p:grpSpPr>
          <p:grpSp>
            <p:nvGrpSpPr>
              <p:cNvPr id="8" name="Group 7"/>
              <p:cNvGrpSpPr/>
              <p:nvPr/>
            </p:nvGrpSpPr>
            <p:grpSpPr>
              <a:xfrm>
                <a:off x="1981828" y="22486"/>
                <a:ext cx="2244242" cy="1775823"/>
                <a:chOff x="587336" y="-118954"/>
                <a:chExt cx="1708359" cy="1709664"/>
              </a:xfrm>
            </p:grpSpPr>
            <p:cxnSp>
              <p:nvCxnSpPr>
                <p:cNvPr id="13" name="Straight Arrow Connector 12"/>
                <p:cNvCxnSpPr/>
                <p:nvPr/>
              </p:nvCxnSpPr>
              <p:spPr>
                <a:xfrm>
                  <a:off x="927233" y="1078847"/>
                  <a:ext cx="911761" cy="15944"/>
                </a:xfrm>
                <a:prstGeom prst="straightConnector1">
                  <a:avLst/>
                </a:prstGeom>
                <a:noFill/>
                <a:ln w="6350" cap="flat" cmpd="sng" algn="ctr">
                  <a:solidFill>
                    <a:srgbClr val="5B9BD5"/>
                  </a:solidFill>
                  <a:prstDash val="solid"/>
                  <a:miter lim="800000"/>
                  <a:tailEnd type="triangle"/>
                </a:ln>
                <a:effectLst/>
              </p:spPr>
            </p:cxnSp>
            <p:cxnSp>
              <p:nvCxnSpPr>
                <p:cNvPr id="14" name="Straight Arrow Connector 13"/>
                <p:cNvCxnSpPr/>
                <p:nvPr/>
              </p:nvCxnSpPr>
              <p:spPr>
                <a:xfrm>
                  <a:off x="967217" y="306779"/>
                  <a:ext cx="871389" cy="728164"/>
                </a:xfrm>
                <a:prstGeom prst="straightConnector1">
                  <a:avLst/>
                </a:prstGeom>
                <a:noFill/>
                <a:ln w="6350" cap="flat" cmpd="sng" algn="ctr">
                  <a:solidFill>
                    <a:srgbClr val="5B9BD5"/>
                  </a:solidFill>
                  <a:prstDash val="solid"/>
                  <a:miter lim="800000"/>
                  <a:tailEnd type="triangle"/>
                </a:ln>
                <a:effectLst/>
              </p:spPr>
            </p:cxnSp>
            <p:sp>
              <p:nvSpPr>
                <p:cNvPr id="15" name="Flowchart: Connector 14"/>
                <p:cNvSpPr/>
                <p:nvPr/>
              </p:nvSpPr>
              <p:spPr>
                <a:xfrm>
                  <a:off x="830829" y="204439"/>
                  <a:ext cx="96524" cy="102064"/>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6" name="Flowchart: Connector 15"/>
                <p:cNvSpPr/>
                <p:nvPr/>
              </p:nvSpPr>
              <p:spPr>
                <a:xfrm>
                  <a:off x="823985" y="1034966"/>
                  <a:ext cx="103212" cy="11556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p:sp>
              <p:nvSpPr>
                <p:cNvPr id="17" name="Flowchart: Connector 16"/>
                <p:cNvSpPr/>
                <p:nvPr/>
              </p:nvSpPr>
              <p:spPr>
                <a:xfrm>
                  <a:off x="1839110" y="993159"/>
                  <a:ext cx="75063" cy="11557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mc:AlternateContent xmlns:mc="http://schemas.openxmlformats.org/markup-compatibility/2006" xmlns:a14="http://schemas.microsoft.com/office/drawing/2010/main">
              <mc:Choice Requires="a14">
                <p:sp>
                  <p:nvSpPr>
                    <p:cNvPr id="18" name="Text Box 44"/>
                    <p:cNvSpPr txBox="1"/>
                    <p:nvPr/>
                  </p:nvSpPr>
                  <p:spPr>
                    <a:xfrm>
                      <a:off x="587336" y="-118954"/>
                      <a:ext cx="615866" cy="278909"/>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𝑀𝑜𝑡𝑖𝑣</m:t>
                                </m:r>
                                <m:r>
                                  <a:rPr lang="en-CA" sz="2000" b="0" i="1" smtClean="0">
                                    <a:effectLst/>
                                    <a:latin typeface="Cambria Math" panose="02040503050406030204" pitchFamily="18" charset="0"/>
                                    <a:ea typeface="DengXian" panose="02010600030101010101" pitchFamily="2" charset="-122"/>
                                    <a:cs typeface="Times New Roman" panose="02020603050405020304" pitchFamily="18" charset="0"/>
                                  </a:rPr>
                                  <m:t>𝑎𝑡𝑖𝑜𝑛</m:t>
                                </m:r>
                              </m:e>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18" name="Text Box 44"/>
                    <p:cNvSpPr txBox="1">
                      <a:spLocks noRot="1" noChangeAspect="1" noMove="1" noResize="1" noEditPoints="1" noAdjustHandles="1" noChangeArrowheads="1" noChangeShapeType="1" noTextEdit="1"/>
                    </p:cNvSpPr>
                    <p:nvPr/>
                  </p:nvSpPr>
                  <p:spPr>
                    <a:xfrm>
                      <a:off x="587336" y="-118954"/>
                      <a:ext cx="615866" cy="278909"/>
                    </a:xfrm>
                    <a:prstGeom prst="rect">
                      <a:avLst/>
                    </a:prstGeom>
                    <a:blipFill>
                      <a:blip r:embed="rId2"/>
                      <a:stretch>
                        <a:fillRect r="-30994"/>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9" name="Text Box 45"/>
                    <p:cNvSpPr txBox="1"/>
                    <p:nvPr/>
                  </p:nvSpPr>
                  <p:spPr>
                    <a:xfrm>
                      <a:off x="590661" y="1297236"/>
                      <a:ext cx="491172"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𝐼𝑄</m:t>
                                </m:r>
                              </m:e>
                              <m:sub>
                                <m:r>
                                  <a:rPr lang="en-US"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19" name="Text Box 45"/>
                    <p:cNvSpPr txBox="1">
                      <a:spLocks noRot="1" noChangeAspect="1" noMove="1" noResize="1" noEditPoints="1" noAdjustHandles="1" noChangeArrowheads="1" noChangeShapeType="1" noTextEdit="1"/>
                    </p:cNvSpPr>
                    <p:nvPr/>
                  </p:nvSpPr>
                  <p:spPr>
                    <a:xfrm>
                      <a:off x="590661" y="1297236"/>
                      <a:ext cx="491172" cy="293427"/>
                    </a:xfrm>
                    <a:prstGeom prst="rect">
                      <a:avLst/>
                    </a:prstGeom>
                    <a:blipFill>
                      <a:blip r:embed="rId3"/>
                      <a:stretch>
                        <a:fillRect/>
                      </a:stretch>
                    </a:blipFill>
                    <a:ln w="635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0" name="Text Box 46"/>
                    <p:cNvSpPr txBox="1"/>
                    <p:nvPr/>
                  </p:nvSpPr>
                  <p:spPr>
                    <a:xfrm>
                      <a:off x="1509192" y="1297283"/>
                      <a:ext cx="786503" cy="293427"/>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𝑠𝑐𝑜𝑟𝑒</m:t>
                                </m:r>
                              </m:e>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20" name="Text Box 46"/>
                    <p:cNvSpPr txBox="1">
                      <a:spLocks noRot="1" noChangeAspect="1" noMove="1" noResize="1" noEditPoints="1" noAdjustHandles="1" noChangeArrowheads="1" noChangeShapeType="1" noTextEdit="1"/>
                    </p:cNvSpPr>
                    <p:nvPr/>
                  </p:nvSpPr>
                  <p:spPr>
                    <a:xfrm>
                      <a:off x="1509192" y="1297283"/>
                      <a:ext cx="786503" cy="293427"/>
                    </a:xfrm>
                    <a:prstGeom prst="rect">
                      <a:avLst/>
                    </a:prstGeom>
                    <a:blipFill>
                      <a:blip r:embed="rId4"/>
                      <a:stretch>
                        <a:fillRect/>
                      </a:stretch>
                    </a:blipFill>
                    <a:ln w="6350">
                      <a:noFill/>
                    </a:ln>
                  </p:spPr>
                  <p:txBody>
                    <a:bodyPr/>
                    <a:lstStyle/>
                    <a:p>
                      <a:r>
                        <a:rPr lang="en-CA">
                          <a:noFill/>
                        </a:rPr>
                        <a:t> </a:t>
                      </a:r>
                    </a:p>
                  </p:txBody>
                </p:sp>
              </mc:Fallback>
            </mc:AlternateContent>
          </p:grpSp>
          <p:cxnSp>
            <p:nvCxnSpPr>
              <p:cNvPr id="9" name="Straight Arrow Connector 8"/>
              <p:cNvCxnSpPr/>
              <p:nvPr/>
            </p:nvCxnSpPr>
            <p:spPr>
              <a:xfrm flipH="1">
                <a:off x="1154242" y="1281659"/>
                <a:ext cx="11384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1184223" y="464695"/>
                <a:ext cx="1079972" cy="756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Flowchart: Connector 10"/>
              <p:cNvSpPr/>
              <p:nvPr/>
            </p:nvSpPr>
            <p:spPr>
              <a:xfrm>
                <a:off x="1019330" y="1184222"/>
                <a:ext cx="135573" cy="120041"/>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000"/>
              </a:p>
            </p:txBody>
          </p:sp>
          <mc:AlternateContent xmlns:mc="http://schemas.openxmlformats.org/markup-compatibility/2006" xmlns:a14="http://schemas.microsoft.com/office/drawing/2010/main">
            <mc:Choice Requires="a14">
              <p:sp>
                <p:nvSpPr>
                  <p:cNvPr id="12" name="Text Box 51"/>
                  <p:cNvSpPr txBox="1"/>
                  <p:nvPr/>
                </p:nvSpPr>
                <p:spPr>
                  <a:xfrm>
                    <a:off x="454827" y="1437207"/>
                    <a:ext cx="1343824" cy="304784"/>
                  </a:xfrm>
                  <a:prstGeom prst="rect">
                    <a:avLst/>
                  </a:prstGeom>
                  <a:solidFill>
                    <a:sysClr val="window" lastClr="FFFFFF"/>
                  </a:solidFill>
                  <a:ln w="6350">
                    <a:solidFill>
                      <a:srgbClr val="5B9BD5">
                        <a:shade val="50000"/>
                      </a:srgbClr>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000" i="1" smtClean="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a:effectLst/>
                                  <a:latin typeface="Cambria Math" panose="02040503050406030204" pitchFamily="18" charset="0"/>
                                  <a:ea typeface="DengXian" panose="02010600030101010101" pitchFamily="2" charset="-122"/>
                                  <a:cs typeface="Times New Roman" panose="02020603050405020304" pitchFamily="18" charset="0"/>
                                </a:rPr>
                                <m:t>𝑈𝑡𝑖𝑙𝑖𝑡𝑦</m:t>
                              </m:r>
                            </m:e>
                            <m:sub/>
                          </m:sSub>
                          <m:r>
                            <a:rPr lang="en-US" sz="2000" b="1" i="1" smtClean="0">
                              <a:effectLst/>
                              <a:latin typeface="Cambria Math" panose="02040503050406030204" pitchFamily="18" charset="0"/>
                              <a:ea typeface="DengXian" panose="02010600030101010101" pitchFamily="2" charset="-122"/>
                              <a:cs typeface="Times New Roman" panose="02020603050405020304" pitchFamily="18" charset="0"/>
                            </a:rPr>
                            <m:t>&gt;</m:t>
                          </m:r>
                          <m:r>
                            <a:rPr lang="en-US" sz="2000" b="1" i="1" smtClean="0">
                              <a:effectLst/>
                              <a:latin typeface="Cambria Math" panose="02040503050406030204" pitchFamily="18" charset="0"/>
                              <a:ea typeface="DengXian" panose="02010600030101010101" pitchFamily="2" charset="-122"/>
                              <a:cs typeface="Times New Roman" panose="02020603050405020304" pitchFamily="18" charset="0"/>
                            </a:rPr>
                            <m:t>𝟎</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12" name="Text Box 51"/>
                  <p:cNvSpPr txBox="1">
                    <a:spLocks noRot="1" noChangeAspect="1" noMove="1" noResize="1" noEditPoints="1" noAdjustHandles="1" noChangeArrowheads="1" noChangeShapeType="1" noTextEdit="1"/>
                  </p:cNvSpPr>
                  <p:nvPr/>
                </p:nvSpPr>
                <p:spPr>
                  <a:xfrm>
                    <a:off x="454827" y="1437207"/>
                    <a:ext cx="1343824" cy="304784"/>
                  </a:xfrm>
                  <a:prstGeom prst="rect">
                    <a:avLst/>
                  </a:prstGeom>
                  <a:blipFill>
                    <a:blip r:embed="rId5"/>
                    <a:stretch>
                      <a:fillRect/>
                    </a:stretch>
                  </a:blipFill>
                  <a:ln w="6350">
                    <a:solidFill>
                      <a:srgbClr val="5B9BD5">
                        <a:shade val="50000"/>
                      </a:srgbClr>
                    </a:solidFill>
                  </a:ln>
                </p:spPr>
                <p:txBody>
                  <a:bodyPr/>
                  <a:lstStyle/>
                  <a:p>
                    <a:r>
                      <a:rPr lang="en-CA">
                        <a:noFill/>
                      </a:rPr>
                      <a:t> </a:t>
                    </a:r>
                  </a:p>
                </p:txBody>
              </p:sp>
            </mc:Fallback>
          </mc:AlternateContent>
        </p:grpSp>
        <p:cxnSp>
          <p:nvCxnSpPr>
            <p:cNvPr id="7" name="Straight Connector 6"/>
            <p:cNvCxnSpPr/>
            <p:nvPr/>
          </p:nvCxnSpPr>
          <p:spPr>
            <a:xfrm flipH="1">
              <a:off x="2353456" y="464695"/>
              <a:ext cx="7495" cy="756371"/>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1" name="Rectangle 20"/>
              <p:cNvSpPr/>
              <p:nvPr/>
            </p:nvSpPr>
            <p:spPr>
              <a:xfrm>
                <a:off x="3070363" y="5434963"/>
                <a:ext cx="253056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𝑆𝑐𝑜𝑟𝑒</m:t>
                          </m:r>
                        </m:e>
                        <m:sub>
                          <m:r>
                            <a:rPr lang="en-CA" i="1">
                              <a:latin typeface="Cambria Math" panose="02040503050406030204" pitchFamily="18" charset="0"/>
                            </a:rPr>
                            <m:t>𝑖</m:t>
                          </m:r>
                        </m:sub>
                      </m:sSub>
                      <m:r>
                        <a:rPr lang="en-CA">
                          <a:latin typeface="Cambria Math" panose="02040503050406030204" pitchFamily="18" charset="0"/>
                        </a:rPr>
                        <m:t>=</m:t>
                      </m:r>
                      <m:r>
                        <a:rPr lang="en-CA" i="1">
                          <a:latin typeface="Cambria Math" panose="02040503050406030204" pitchFamily="18" charset="0"/>
                        </a:rPr>
                        <m:t>𝛼</m:t>
                      </m:r>
                      <m:r>
                        <a:rPr lang="en-CA">
                          <a:latin typeface="Cambria Math" panose="02040503050406030204" pitchFamily="18" charset="0"/>
                        </a:rPr>
                        <m:t>+</m:t>
                      </m:r>
                      <m:r>
                        <a:rPr lang="en-CA" i="1">
                          <a:latin typeface="Cambria Math" panose="02040503050406030204" pitchFamily="18" charset="0"/>
                        </a:rPr>
                        <m:t>𝛽</m:t>
                      </m:r>
                      <m:sSub>
                        <m:sSubPr>
                          <m:ctrlPr>
                            <a:rPr lang="en-CA" i="1">
                              <a:latin typeface="Cambria Math" panose="02040503050406030204" pitchFamily="18" charset="0"/>
                            </a:rPr>
                          </m:ctrlPr>
                        </m:sSubPr>
                        <m:e>
                          <m:r>
                            <a:rPr lang="en-CA" i="1">
                              <a:latin typeface="Cambria Math" panose="02040503050406030204" pitchFamily="18" charset="0"/>
                            </a:rPr>
                            <m:t>𝐼𝑄</m:t>
                          </m:r>
                        </m:e>
                        <m:sub>
                          <m:r>
                            <a:rPr lang="en-CA" i="1">
                              <a:latin typeface="Cambria Math" panose="02040503050406030204" pitchFamily="18" charset="0"/>
                            </a:rPr>
                            <m:t>𝑖</m:t>
                          </m:r>
                        </m:sub>
                      </m:sSub>
                      <m:r>
                        <a:rPr lang="en-CA">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m:t>
                          </m:r>
                        </m:sub>
                      </m:sSub>
                    </m:oMath>
                  </m:oMathPara>
                </a14:m>
                <a:endParaRPr lang="en-CA" dirty="0"/>
              </a:p>
            </p:txBody>
          </p:sp>
        </mc:Choice>
        <mc:Fallback xmlns="">
          <p:sp>
            <p:nvSpPr>
              <p:cNvPr id="21" name="Rectangle 20"/>
              <p:cNvSpPr>
                <a:spLocks noRot="1" noChangeAspect="1" noMove="1" noResize="1" noEditPoints="1" noAdjustHandles="1" noChangeArrowheads="1" noChangeShapeType="1" noTextEdit="1"/>
              </p:cNvSpPr>
              <p:nvPr/>
            </p:nvSpPr>
            <p:spPr>
              <a:xfrm>
                <a:off x="3070363" y="5434963"/>
                <a:ext cx="2530565" cy="369332"/>
              </a:xfrm>
              <a:prstGeom prst="rect">
                <a:avLst/>
              </a:prstGeom>
              <a:blipFill>
                <a:blip r:embed="rId6"/>
                <a:stretch>
                  <a:fillRect b="-16667"/>
                </a:stretch>
              </a:blipFill>
            </p:spPr>
            <p:txBody>
              <a:bodyPr/>
              <a:lstStyle/>
              <a:p>
                <a:r>
                  <a:rPr lang="en-CA">
                    <a:noFill/>
                  </a:rPr>
                  <a:t> </a:t>
                </a:r>
              </a:p>
            </p:txBody>
          </p:sp>
        </mc:Fallback>
      </mc:AlternateContent>
    </p:spTree>
    <p:extLst>
      <p:ext uri="{BB962C8B-B14F-4D97-AF65-F5344CB8AC3E}">
        <p14:creationId xmlns:p14="http://schemas.microsoft.com/office/powerpoint/2010/main" val="2820307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总结</a:t>
            </a:r>
            <a:endParaRPr lang="en-CA" dirty="0"/>
          </a:p>
        </p:txBody>
      </p:sp>
      <p:sp>
        <p:nvSpPr>
          <p:cNvPr id="3" name="Text Placeholder 2"/>
          <p:cNvSpPr>
            <a:spLocks noGrp="1"/>
          </p:cNvSpPr>
          <p:nvPr>
            <p:ph type="body" idx="1"/>
          </p:nvPr>
        </p:nvSpPr>
        <p:spPr/>
        <p:txBody>
          <a:bodyPr/>
          <a:lstStyle/>
          <a:p>
            <a:endParaRPr lang="en-CA"/>
          </a:p>
        </p:txBody>
      </p:sp>
      <p:graphicFrame>
        <p:nvGraphicFramePr>
          <p:cNvPr id="4" name="Table 3"/>
          <p:cNvGraphicFramePr>
            <a:graphicFrameLocks noGrp="1"/>
          </p:cNvGraphicFramePr>
          <p:nvPr>
            <p:extLst>
              <p:ext uri="{D42A27DB-BD31-4B8C-83A1-F6EECF244321}">
                <p14:modId xmlns:p14="http://schemas.microsoft.com/office/powerpoint/2010/main" val="1333123294"/>
              </p:ext>
            </p:extLst>
          </p:nvPr>
        </p:nvGraphicFramePr>
        <p:xfrm>
          <a:off x="457200" y="1150624"/>
          <a:ext cx="8001000" cy="4928190"/>
        </p:xfrm>
        <a:graphic>
          <a:graphicData uri="http://schemas.openxmlformats.org/drawingml/2006/table">
            <a:tbl>
              <a:tblPr firstRow="1" firstCol="1" bandRow="1">
                <a:tableStyleId>{5C22544A-7EE6-4342-B048-85BDC9FD1C3A}</a:tableStyleId>
              </a:tblPr>
              <a:tblGrid>
                <a:gridCol w="3340984">
                  <a:extLst>
                    <a:ext uri="{9D8B030D-6E8A-4147-A177-3AD203B41FA5}">
                      <a16:colId xmlns:a16="http://schemas.microsoft.com/office/drawing/2014/main" val="2269825161"/>
                    </a:ext>
                  </a:extLst>
                </a:gridCol>
                <a:gridCol w="4660016">
                  <a:extLst>
                    <a:ext uri="{9D8B030D-6E8A-4147-A177-3AD203B41FA5}">
                      <a16:colId xmlns:a16="http://schemas.microsoft.com/office/drawing/2014/main" val="3882253297"/>
                    </a:ext>
                  </a:extLst>
                </a:gridCol>
              </a:tblGrid>
              <a:tr h="692414">
                <a:tc>
                  <a:txBody>
                    <a:bodyPr/>
                    <a:lstStyle/>
                    <a:p>
                      <a:pPr>
                        <a:lnSpc>
                          <a:spcPct val="150000"/>
                        </a:lnSpc>
                        <a:spcAft>
                          <a:spcPts val="0"/>
                        </a:spcAft>
                      </a:pPr>
                      <a:r>
                        <a:rPr lang="zh-CN" sz="2400" dirty="0">
                          <a:effectLst/>
                        </a:rPr>
                        <a:t>方法</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tc>
                  <a:txBody>
                    <a:bodyPr/>
                    <a:lstStyle/>
                    <a:p>
                      <a:pPr>
                        <a:lnSpc>
                          <a:spcPct val="150000"/>
                        </a:lnSpc>
                        <a:spcAft>
                          <a:spcPts val="0"/>
                        </a:spcAft>
                      </a:pPr>
                      <a:r>
                        <a:rPr lang="zh-CN" sz="2400">
                          <a:effectLst/>
                        </a:rPr>
                        <a:t>解决的因果关系估计中的</a:t>
                      </a:r>
                      <a:r>
                        <a:rPr lang="zh-CN" altLang="en-US" sz="2400">
                          <a:effectLst/>
                        </a:rPr>
                        <a:t>偏</a:t>
                      </a:r>
                      <a:r>
                        <a:rPr lang="zh-CN" sz="2400">
                          <a:effectLst/>
                        </a:rPr>
                        <a:t>差</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770685515"/>
                  </a:ext>
                </a:extLst>
              </a:tr>
              <a:tr h="692414">
                <a:tc>
                  <a:txBody>
                    <a:bodyPr/>
                    <a:lstStyle/>
                    <a:p>
                      <a:pPr>
                        <a:lnSpc>
                          <a:spcPct val="150000"/>
                        </a:lnSpc>
                        <a:spcAft>
                          <a:spcPts val="0"/>
                        </a:spcAft>
                      </a:pPr>
                      <a:r>
                        <a:rPr lang="zh-CN" sz="2400" dirty="0">
                          <a:effectLst/>
                        </a:rPr>
                        <a:t>简单回归法，匹配法</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tc>
                  <a:txBody>
                    <a:bodyPr/>
                    <a:lstStyle/>
                    <a:p>
                      <a:pPr>
                        <a:lnSpc>
                          <a:spcPct val="150000"/>
                        </a:lnSpc>
                        <a:spcAft>
                          <a:spcPts val="0"/>
                        </a:spcAft>
                      </a:pPr>
                      <a:r>
                        <a:rPr lang="zh-CN" sz="2400" dirty="0">
                          <a:effectLst/>
                        </a:rPr>
                        <a:t>可观测因素造成的混淆</a:t>
                      </a:r>
                      <a:r>
                        <a:rPr lang="zh-CN" altLang="en-US" sz="2400" dirty="0">
                          <a:effectLst/>
                        </a:rPr>
                        <a:t>偏</a:t>
                      </a:r>
                      <a:r>
                        <a:rPr lang="zh-CN" sz="2400" dirty="0">
                          <a:effectLst/>
                        </a:rPr>
                        <a:t>差</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323023067"/>
                  </a:ext>
                </a:extLst>
              </a:tr>
              <a:tr h="1474024">
                <a:tc>
                  <a:txBody>
                    <a:bodyPr/>
                    <a:lstStyle/>
                    <a:p>
                      <a:pPr>
                        <a:lnSpc>
                          <a:spcPct val="150000"/>
                        </a:lnSpc>
                        <a:spcAft>
                          <a:spcPts val="0"/>
                        </a:spcAft>
                      </a:pPr>
                      <a:r>
                        <a:rPr lang="zh-CN" sz="2400" dirty="0">
                          <a:effectLst/>
                        </a:rPr>
                        <a:t>面板数据分析法</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tc>
                  <a:txBody>
                    <a:bodyPr/>
                    <a:lstStyle/>
                    <a:p>
                      <a:pPr>
                        <a:lnSpc>
                          <a:spcPct val="150000"/>
                        </a:lnSpc>
                        <a:spcAft>
                          <a:spcPts val="0"/>
                        </a:spcAft>
                      </a:pPr>
                      <a:r>
                        <a:rPr lang="zh-CN" sz="2400" dirty="0">
                          <a:effectLst/>
                        </a:rPr>
                        <a:t>可观测因素</a:t>
                      </a:r>
                      <a:r>
                        <a:rPr lang="en-US" sz="2400" dirty="0">
                          <a:effectLst/>
                        </a:rPr>
                        <a:t>+</a:t>
                      </a:r>
                      <a:r>
                        <a:rPr lang="zh-CN" sz="2400" dirty="0">
                          <a:effectLst/>
                        </a:rPr>
                        <a:t>不随时间变化的不可观测因素造成的混淆</a:t>
                      </a:r>
                      <a:r>
                        <a:rPr lang="zh-CN" altLang="en-US" sz="2400" dirty="0">
                          <a:effectLst/>
                        </a:rPr>
                        <a:t>偏</a:t>
                      </a:r>
                      <a:r>
                        <a:rPr lang="zh-CN" sz="2400" dirty="0">
                          <a:effectLst/>
                        </a:rPr>
                        <a:t>差</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521260436"/>
                  </a:ext>
                </a:extLst>
              </a:tr>
              <a:tr h="715934">
                <a:tc>
                  <a:txBody>
                    <a:bodyPr/>
                    <a:lstStyle/>
                    <a:p>
                      <a:pPr>
                        <a:lnSpc>
                          <a:spcPct val="150000"/>
                        </a:lnSpc>
                        <a:spcAft>
                          <a:spcPts val="0"/>
                        </a:spcAft>
                      </a:pPr>
                      <a:r>
                        <a:rPr lang="zh-CN" sz="2400" dirty="0">
                          <a:effectLst/>
                        </a:rPr>
                        <a:t>工具变量，双重差分法，断点回归</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tc>
                  <a:txBody>
                    <a:bodyPr/>
                    <a:lstStyle/>
                    <a:p>
                      <a:pPr>
                        <a:lnSpc>
                          <a:spcPct val="150000"/>
                        </a:lnSpc>
                        <a:spcAft>
                          <a:spcPts val="0"/>
                        </a:spcAft>
                      </a:pPr>
                      <a:r>
                        <a:rPr lang="zh-CN" sz="2400" dirty="0">
                          <a:effectLst/>
                        </a:rPr>
                        <a:t>可观测因素</a:t>
                      </a:r>
                      <a:r>
                        <a:rPr lang="en-US" sz="2400" dirty="0">
                          <a:effectLst/>
                        </a:rPr>
                        <a:t>+</a:t>
                      </a:r>
                      <a:r>
                        <a:rPr lang="zh-CN" sz="2400" dirty="0">
                          <a:effectLst/>
                        </a:rPr>
                        <a:t>不可观测因素造成的混淆</a:t>
                      </a:r>
                      <a:r>
                        <a:rPr lang="zh-CN" altLang="en-US" sz="2400" dirty="0">
                          <a:effectLst/>
                        </a:rPr>
                        <a:t>偏</a:t>
                      </a:r>
                      <a:r>
                        <a:rPr lang="zh-CN" sz="2400" dirty="0">
                          <a:effectLst/>
                        </a:rPr>
                        <a:t>差</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412703219"/>
                  </a:ext>
                </a:extLst>
              </a:tr>
              <a:tr h="692414">
                <a:tc>
                  <a:txBody>
                    <a:bodyPr/>
                    <a:lstStyle/>
                    <a:p>
                      <a:pPr>
                        <a:lnSpc>
                          <a:spcPct val="150000"/>
                        </a:lnSpc>
                        <a:spcAft>
                          <a:spcPts val="0"/>
                        </a:spcAft>
                      </a:pPr>
                      <a:r>
                        <a:rPr lang="zh-CN" sz="2400">
                          <a:effectLst/>
                        </a:rPr>
                        <a:t>样本自选择模型</a:t>
                      </a:r>
                      <a:endParaRPr lang="en-CA" sz="24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tc>
                  <a:txBody>
                    <a:bodyPr/>
                    <a:lstStyle/>
                    <a:p>
                      <a:pPr>
                        <a:lnSpc>
                          <a:spcPct val="150000"/>
                        </a:lnSpc>
                        <a:spcAft>
                          <a:spcPts val="0"/>
                        </a:spcAft>
                      </a:pPr>
                      <a:r>
                        <a:rPr lang="zh-CN" sz="2400" dirty="0">
                          <a:effectLst/>
                        </a:rPr>
                        <a:t>包含不可观测因素造成的内生选择</a:t>
                      </a:r>
                      <a:r>
                        <a:rPr lang="zh-CN" altLang="en-US" sz="2400" dirty="0">
                          <a:effectLst/>
                        </a:rPr>
                        <a:t>偏</a:t>
                      </a:r>
                      <a:r>
                        <a:rPr lang="zh-CN" sz="2400" dirty="0">
                          <a:effectLst/>
                        </a:rPr>
                        <a:t>差</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081340947"/>
                  </a:ext>
                </a:extLst>
              </a:tr>
            </a:tbl>
          </a:graphicData>
        </a:graphic>
      </p:graphicFrame>
      <p:sp>
        <p:nvSpPr>
          <p:cNvPr id="5" name="Footer Placeholder 4"/>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428018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Times New Roman" panose="02020603050405020304" pitchFamily="18" charset="0"/>
                <a:cs typeface="Times New Roman" panose="02020603050405020304" pitchFamily="18" charset="0"/>
              </a:rPr>
              <a:t>辛普森悖论</a:t>
            </a:r>
            <a:endParaRPr lang="en-CA" dirty="0"/>
          </a:p>
        </p:txBody>
      </p:sp>
      <p:sp>
        <p:nvSpPr>
          <p:cNvPr id="3" name="Text Placeholder 2"/>
          <p:cNvSpPr>
            <a:spLocks noGrp="1"/>
          </p:cNvSpPr>
          <p:nvPr>
            <p:ph type="body" idx="1"/>
          </p:nvPr>
        </p:nvSpPr>
        <p:spPr>
          <a:xfrm>
            <a:off x="381000" y="1066800"/>
            <a:ext cx="8763000" cy="5221061"/>
          </a:xfrm>
        </p:spPr>
        <p:txBody>
          <a:bodyPr/>
          <a:lstStyle/>
          <a:p>
            <a:pPr marL="342900" indent="-342900">
              <a:spcBef>
                <a:spcPts val="0"/>
              </a:spcBef>
              <a:buFont typeface="Arial" panose="020B0604020202020204" pitchFamily="34" charset="0"/>
              <a:buChar char="•"/>
            </a:pPr>
            <a:r>
              <a:rPr lang="zh-CN" altLang="en-US" dirty="0">
                <a:latin typeface="DengXian" panose="02010600030101010101" pitchFamily="2" charset="-122"/>
                <a:ea typeface="DengXian" panose="02010600030101010101" pitchFamily="2" charset="-122"/>
              </a:rPr>
              <a:t>直观的判断会发生错误</a:t>
            </a:r>
            <a:endParaRPr lang="en-US" altLang="zh-CN" dirty="0">
              <a:latin typeface="DengXian" panose="02010600030101010101" pitchFamily="2" charset="-122"/>
              <a:ea typeface="DengXian" panose="02010600030101010101" pitchFamily="2" charset="-122"/>
            </a:endParaRPr>
          </a:p>
          <a:p>
            <a:pPr marL="342900" indent="-342900">
              <a:spcBef>
                <a:spcPts val="0"/>
              </a:spcBef>
              <a:buFont typeface="Arial" panose="020B0604020202020204" pitchFamily="34" charset="0"/>
              <a:buChar char="•"/>
            </a:pPr>
            <a:endParaRPr lang="en-CA" altLang="zh-CN" dirty="0">
              <a:latin typeface="DengXian" panose="02010600030101010101" pitchFamily="2" charset="-122"/>
              <a:ea typeface="DengXian" panose="02010600030101010101" pitchFamily="2" charset="-122"/>
            </a:endParaRPr>
          </a:p>
          <a:p>
            <a:pPr marL="342900" indent="-342900">
              <a:spcBef>
                <a:spcPts val="0"/>
              </a:spcBef>
              <a:buFont typeface="Arial" panose="020B0604020202020204" pitchFamily="34" charset="0"/>
              <a:buChar char="•"/>
            </a:pPr>
            <a:endParaRPr lang="en-CA" altLang="zh-CN" dirty="0">
              <a:latin typeface="DengXian" panose="02010600030101010101" pitchFamily="2" charset="-122"/>
              <a:ea typeface="DengXian" panose="02010600030101010101" pitchFamily="2" charset="-122"/>
            </a:endParaRPr>
          </a:p>
          <a:p>
            <a:pPr marL="342900" indent="-342900">
              <a:spcBef>
                <a:spcPts val="0"/>
              </a:spcBef>
              <a:buFont typeface="Arial" panose="020B0604020202020204" pitchFamily="34" charset="0"/>
              <a:buChar char="•"/>
            </a:pPr>
            <a:r>
              <a:rPr lang="zh-CN" altLang="en-US" dirty="0">
                <a:latin typeface="DengXian" panose="02010600030101010101" pitchFamily="2" charset="-122"/>
                <a:ea typeface="DengXian" panose="02010600030101010101" pitchFamily="2" charset="-122"/>
              </a:rPr>
              <a:t>错误的估算方法（模型）也会造成错误</a:t>
            </a:r>
            <a:endParaRPr lang="en-CA" altLang="zh-CN" dirty="0">
              <a:latin typeface="DengXian" panose="02010600030101010101" pitchFamily="2" charset="-122"/>
              <a:ea typeface="DengXian" panose="02010600030101010101" pitchFamily="2" charset="-122"/>
            </a:endParaRPr>
          </a:p>
          <a:p>
            <a:pPr marL="342900" indent="-342900">
              <a:spcBef>
                <a:spcPts val="0"/>
              </a:spcBef>
              <a:buFont typeface="Arial" panose="020B0604020202020204" pitchFamily="34" charset="0"/>
              <a:buChar char="•"/>
            </a:pPr>
            <a:endParaRPr lang="en-CA" altLang="zh-CN"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spcBef>
                <a:spcPts val="0"/>
              </a:spcBef>
              <a:buFont typeface="Arial" panose="020B0604020202020204" pitchFamily="34" charset="0"/>
              <a:buChar char="•"/>
            </a:pPr>
            <a:endParaRPr lang="en-CA" altLang="zh-CN"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spcBef>
                <a:spcPts val="0"/>
              </a:spcBef>
              <a:buFont typeface="Arial" panose="020B0604020202020204" pitchFamily="34" charset="0"/>
              <a:buChar char="•"/>
            </a:pPr>
            <a:r>
              <a:rPr lang="zh-CN" dirty="0">
                <a:effectLst/>
                <a:latin typeface="DengXian" panose="02010600030101010101" pitchFamily="2" charset="-122"/>
                <a:ea typeface="DengXian" panose="02010600030101010101" pitchFamily="2" charset="-122"/>
                <a:cs typeface="Times New Roman" panose="02020603050405020304" pitchFamily="18" charset="0"/>
              </a:rPr>
              <a:t>辛普森悖论（</a:t>
            </a:r>
            <a:r>
              <a:rPr lang="en-US" dirty="0">
                <a:effectLst/>
                <a:latin typeface="DengXian" panose="02010600030101010101" pitchFamily="2" charset="-122"/>
                <a:ea typeface="DengXian" panose="02010600030101010101" pitchFamily="2" charset="-122"/>
                <a:cs typeface="Times New Roman" panose="02020603050405020304" pitchFamily="18" charset="0"/>
              </a:rPr>
              <a:t>Simpson’s Paradox</a:t>
            </a:r>
            <a:r>
              <a:rPr lang="zh-CN" dirty="0">
                <a:effectLst/>
                <a:latin typeface="DengXian" panose="02010600030101010101" pitchFamily="2" charset="-122"/>
                <a:ea typeface="DengXian" panose="02010600030101010101" pitchFamily="2" charset="-122"/>
                <a:cs typeface="Times New Roman" panose="02020603050405020304" pitchFamily="18" charset="0"/>
              </a:rPr>
              <a:t>）现象通俗而言是指两个变量</a:t>
            </a:r>
            <a:r>
              <a:rPr lang="en-US" i="1" dirty="0">
                <a:effectLst/>
                <a:latin typeface="DengXian" panose="02010600030101010101" pitchFamily="2" charset="-122"/>
                <a:ea typeface="DengXian" panose="02010600030101010101" pitchFamily="2" charset="-122"/>
                <a:cs typeface="Times New Roman" panose="02020603050405020304" pitchFamily="18" charset="0"/>
              </a:rPr>
              <a:t>X</a:t>
            </a:r>
            <a:r>
              <a:rPr lang="zh-CN" dirty="0">
                <a:effectLst/>
                <a:latin typeface="DengXian" panose="02010600030101010101" pitchFamily="2" charset="-122"/>
                <a:ea typeface="DengXian" panose="02010600030101010101" pitchFamily="2" charset="-122"/>
                <a:cs typeface="Times New Roman" panose="02020603050405020304" pitchFamily="18" charset="0"/>
              </a:rPr>
              <a:t>和</a:t>
            </a:r>
            <a:r>
              <a:rPr lang="en-US" i="1" dirty="0">
                <a:effectLst/>
                <a:latin typeface="DengXian" panose="02010600030101010101" pitchFamily="2" charset="-122"/>
                <a:ea typeface="DengXian" panose="02010600030101010101" pitchFamily="2" charset="-122"/>
                <a:cs typeface="Times New Roman" panose="02020603050405020304" pitchFamily="18" charset="0"/>
              </a:rPr>
              <a:t>Y</a:t>
            </a:r>
            <a:r>
              <a:rPr lang="zh-CN" dirty="0">
                <a:effectLst/>
                <a:latin typeface="DengXian" panose="02010600030101010101" pitchFamily="2" charset="-122"/>
                <a:ea typeface="DengXian" panose="02010600030101010101" pitchFamily="2" charset="-122"/>
                <a:cs typeface="Times New Roman" panose="02020603050405020304" pitchFamily="18" charset="0"/>
              </a:rPr>
              <a:t>在每个分组中的关系是正</a:t>
            </a:r>
            <a:r>
              <a:rPr lang="en-US" dirty="0">
                <a:effectLst/>
                <a:latin typeface="DengXian" panose="02010600030101010101" pitchFamily="2" charset="-122"/>
                <a:ea typeface="DengXian" panose="02010600030101010101" pitchFamily="2" charset="-122"/>
                <a:cs typeface="Times New Roman" panose="02020603050405020304" pitchFamily="18" charset="0"/>
              </a:rPr>
              <a:t>(</a:t>
            </a:r>
            <a:r>
              <a:rPr lang="zh-CN" dirty="0">
                <a:effectLst/>
                <a:latin typeface="DengXian" panose="02010600030101010101" pitchFamily="2" charset="-122"/>
                <a:ea typeface="DengXian" panose="02010600030101010101" pitchFamily="2" charset="-122"/>
                <a:cs typeface="Times New Roman" panose="02020603050405020304" pitchFamily="18" charset="0"/>
              </a:rPr>
              <a:t>负</a:t>
            </a:r>
            <a:r>
              <a:rPr lang="en-US" dirty="0">
                <a:effectLst/>
                <a:latin typeface="DengXian" panose="02010600030101010101" pitchFamily="2" charset="-122"/>
                <a:ea typeface="DengXian" panose="02010600030101010101" pitchFamily="2" charset="-122"/>
                <a:cs typeface="Times New Roman" panose="02020603050405020304" pitchFamily="18" charset="0"/>
              </a:rPr>
              <a:t>)</a:t>
            </a:r>
            <a:r>
              <a:rPr lang="zh-CN" dirty="0">
                <a:effectLst/>
                <a:latin typeface="DengXian" panose="02010600030101010101" pitchFamily="2" charset="-122"/>
                <a:ea typeface="DengXian" panose="02010600030101010101" pitchFamily="2" charset="-122"/>
                <a:cs typeface="Times New Roman" panose="02020603050405020304" pitchFamily="18" charset="0"/>
              </a:rPr>
              <a:t>，但在总体（所有组加总）中关系会发生逆转变成负（正）。</a:t>
            </a:r>
            <a:endParaRPr lang="en-CA"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lnSpc>
                <a:spcPct val="200000"/>
              </a:lnSpc>
              <a:buFont typeface="Arial" panose="020B0604020202020204" pitchFamily="34" charset="0"/>
              <a:buChar char="•"/>
            </a:pPr>
            <a:endParaRPr lang="en-CA" sz="2000" dirty="0"/>
          </a:p>
          <a:p>
            <a:endParaRPr lang="en-CA" dirty="0"/>
          </a:p>
        </p:txBody>
      </p:sp>
      <p:sp>
        <p:nvSpPr>
          <p:cNvPr id="5" name="Footer Placeholder 4"/>
          <p:cNvSpPr>
            <a:spLocks noGrp="1"/>
          </p:cNvSpPr>
          <p:nvPr>
            <p:ph type="ftr" sz="quarter" idx="11"/>
          </p:nvPr>
        </p:nvSpPr>
        <p:spPr>
          <a:xfrm>
            <a:off x="5867400" y="6378348"/>
            <a:ext cx="3048000" cy="381000"/>
          </a:xfrm>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859939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90F98-F91E-433F-812A-91547866EDB8}"/>
              </a:ext>
            </a:extLst>
          </p:cNvPr>
          <p:cNvSpPr>
            <a:spLocks noGrp="1"/>
          </p:cNvSpPr>
          <p:nvPr>
            <p:ph type="title"/>
          </p:nvPr>
        </p:nvSpPr>
        <p:spPr/>
        <p:txBody>
          <a:bodyPr/>
          <a:lstStyle/>
          <a:p>
            <a:r>
              <a:rPr lang="zh-CN" altLang="en-US" dirty="0">
                <a:latin typeface="Times New Roman" panose="02020603050405020304" pitchFamily="18" charset="0"/>
                <a:cs typeface="Times New Roman" panose="02020603050405020304" pitchFamily="18" charset="0"/>
              </a:rPr>
              <a:t>辛普森悖论：例一</a:t>
            </a:r>
            <a:endParaRPr lang="en-CA" dirty="0"/>
          </a:p>
        </p:txBody>
      </p:sp>
      <p:sp>
        <p:nvSpPr>
          <p:cNvPr id="3" name="Text Placeholder 2">
            <a:extLst>
              <a:ext uri="{FF2B5EF4-FFF2-40B4-BE49-F238E27FC236}">
                <a16:creationId xmlns:a16="http://schemas.microsoft.com/office/drawing/2014/main" id="{127F4991-40D1-456F-AAFD-5EA1CCBC7247}"/>
              </a:ext>
            </a:extLst>
          </p:cNvPr>
          <p:cNvSpPr>
            <a:spLocks noGrp="1"/>
          </p:cNvSpPr>
          <p:nvPr>
            <p:ph type="body" idx="1"/>
          </p:nvPr>
        </p:nvSpPr>
        <p:spPr/>
        <p:txBody>
          <a:bodyPr/>
          <a:lstStyle/>
          <a:p>
            <a:endParaRPr lang="en-CA"/>
          </a:p>
        </p:txBody>
      </p:sp>
      <p:sp>
        <p:nvSpPr>
          <p:cNvPr id="4" name="Footer Placeholder 3">
            <a:extLst>
              <a:ext uri="{FF2B5EF4-FFF2-40B4-BE49-F238E27FC236}">
                <a16:creationId xmlns:a16="http://schemas.microsoft.com/office/drawing/2014/main" id="{F58FAA91-328B-465E-B5F1-515FDCB30D57}"/>
              </a:ext>
            </a:extLst>
          </p:cNvPr>
          <p:cNvSpPr>
            <a:spLocks noGrp="1"/>
          </p:cNvSpPr>
          <p:nvPr>
            <p:ph type="ftr" sz="quarter" idx="11"/>
          </p:nvPr>
        </p:nvSpPr>
        <p:spPr/>
        <p:txBody>
          <a:bodyPr/>
          <a:lstStyle/>
          <a:p>
            <a:pPr algn="l">
              <a:defRPr/>
            </a:pPr>
            <a:r>
              <a:rPr lang="zh-CN" altLang="en-US"/>
              <a:t>版权所有</a:t>
            </a:r>
            <a:r>
              <a:rPr lang="en-US" altLang="zh-CN"/>
              <a:t>@</a:t>
            </a:r>
            <a:r>
              <a:rPr lang="zh-CN" altLang="en-US"/>
              <a:t>邱嘉平，使用需经授权</a:t>
            </a:r>
            <a:endParaRPr lang="en-US" sz="1200" b="1" dirty="0"/>
          </a:p>
        </p:txBody>
      </p:sp>
      <p:pic>
        <p:nvPicPr>
          <p:cNvPr id="5" name="Picture 4">
            <a:extLst>
              <a:ext uri="{FF2B5EF4-FFF2-40B4-BE49-F238E27FC236}">
                <a16:creationId xmlns:a16="http://schemas.microsoft.com/office/drawing/2014/main" id="{2083F233-7DA7-493C-B22C-44A13EDD6A5F}"/>
              </a:ext>
            </a:extLst>
          </p:cNvPr>
          <p:cNvPicPr>
            <a:picLocks noChangeAspect="1"/>
          </p:cNvPicPr>
          <p:nvPr/>
        </p:nvPicPr>
        <p:blipFill>
          <a:blip r:embed="rId2"/>
          <a:stretch>
            <a:fillRect/>
          </a:stretch>
        </p:blipFill>
        <p:spPr>
          <a:xfrm>
            <a:off x="358706" y="1066800"/>
            <a:ext cx="8175694" cy="5562600"/>
          </a:xfrm>
          <a:prstGeom prst="rect">
            <a:avLst/>
          </a:prstGeom>
        </p:spPr>
      </p:pic>
    </p:spTree>
    <p:extLst>
      <p:ext uri="{BB962C8B-B14F-4D97-AF65-F5344CB8AC3E}">
        <p14:creationId xmlns:p14="http://schemas.microsoft.com/office/powerpoint/2010/main" val="2207371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Times New Roman" panose="02020603050405020304" pitchFamily="18" charset="0"/>
                <a:cs typeface="Times New Roman" panose="02020603050405020304" pitchFamily="18" charset="0"/>
              </a:rPr>
              <a:t>辛普森悖论：例一</a:t>
            </a:r>
            <a:endParaRPr lang="en-CA" dirty="0"/>
          </a:p>
        </p:txBody>
      </p:sp>
      <p:sp>
        <p:nvSpPr>
          <p:cNvPr id="3" name="Text Placeholder 2"/>
          <p:cNvSpPr>
            <a:spLocks noGrp="1"/>
          </p:cNvSpPr>
          <p:nvPr>
            <p:ph type="body" idx="1"/>
          </p:nvPr>
        </p:nvSpPr>
        <p:spPr/>
        <p:txBody>
          <a:bodyPr/>
          <a:lstStyle/>
          <a:p>
            <a:r>
              <a:rPr lang="zh-CN" altLang="en-US" sz="2000" dirty="0"/>
              <a:t>我们把前表数据总结如下</a:t>
            </a:r>
            <a:endParaRPr lang="en-US" altLang="zh-CN"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30</a:t>
            </a:r>
            <a:r>
              <a:rPr lang="zh-CN" altLang="en-US" sz="2000" dirty="0"/>
              <a:t>岁组，服药的平均身体健康指数比没吃药的高</a:t>
            </a:r>
            <a:r>
              <a:rPr lang="en-US" sz="2000" dirty="0"/>
              <a:t>10</a:t>
            </a:r>
            <a:r>
              <a:rPr lang="zh-CN" altLang="en-US" sz="2000" dirty="0"/>
              <a:t>。</a:t>
            </a:r>
            <a:endParaRPr lang="en-US" altLang="zh-CN" sz="2000" dirty="0"/>
          </a:p>
          <a:p>
            <a:r>
              <a:rPr lang="en-US" sz="2000" dirty="0"/>
              <a:t>40</a:t>
            </a:r>
            <a:r>
              <a:rPr lang="zh-CN" altLang="en-US" sz="2000" dirty="0"/>
              <a:t>岁组，服药的平均身体健康指数比没吃药的高</a:t>
            </a:r>
            <a:r>
              <a:rPr lang="en-US" sz="2000" dirty="0"/>
              <a:t>5</a:t>
            </a:r>
            <a:r>
              <a:rPr lang="zh-CN" altLang="en-US" sz="2000" dirty="0"/>
              <a:t>。</a:t>
            </a:r>
            <a:endParaRPr lang="en-US" altLang="zh-CN" sz="2000" dirty="0"/>
          </a:p>
          <a:p>
            <a:r>
              <a:rPr lang="zh-CN" altLang="en-US" sz="2000" dirty="0"/>
              <a:t>所有人，服药的平均身体健康指数比没吃药的低</a:t>
            </a:r>
            <a:r>
              <a:rPr lang="en-US" sz="2000" dirty="0"/>
              <a:t>1.2</a:t>
            </a:r>
            <a:r>
              <a:rPr lang="zh-CN" altLang="en-US" sz="2000" dirty="0"/>
              <a:t>。</a:t>
            </a:r>
            <a:endParaRPr lang="en-US" altLang="zh-CN" sz="2000" dirty="0"/>
          </a:p>
          <a:p>
            <a:endParaRPr lang="en-US" altLang="zh-CN" sz="2000" dirty="0"/>
          </a:p>
          <a:p>
            <a:r>
              <a:rPr lang="zh-CN" altLang="en-US" sz="2000" dirty="0"/>
              <a:t>为什么总体的结果和分组的结果会不一样？</a:t>
            </a:r>
            <a:endParaRPr lang="en-CA" sz="2000" dirty="0"/>
          </a:p>
          <a:p>
            <a:endParaRPr lang="en-CA" dirty="0"/>
          </a:p>
        </p:txBody>
      </p:sp>
      <p:sp>
        <p:nvSpPr>
          <p:cNvPr id="5" name="Footer Placeholder 4"/>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pic>
        <p:nvPicPr>
          <p:cNvPr id="6" name="Picture 5">
            <a:extLst>
              <a:ext uri="{FF2B5EF4-FFF2-40B4-BE49-F238E27FC236}">
                <a16:creationId xmlns:a16="http://schemas.microsoft.com/office/drawing/2014/main" id="{C401A652-B0EA-4AEE-A144-A313BE730F47}"/>
              </a:ext>
            </a:extLst>
          </p:cNvPr>
          <p:cNvPicPr>
            <a:picLocks noChangeAspect="1"/>
          </p:cNvPicPr>
          <p:nvPr/>
        </p:nvPicPr>
        <p:blipFill>
          <a:blip r:embed="rId3"/>
          <a:stretch>
            <a:fillRect/>
          </a:stretch>
        </p:blipFill>
        <p:spPr>
          <a:xfrm>
            <a:off x="149629" y="1524000"/>
            <a:ext cx="8844742" cy="2895600"/>
          </a:xfrm>
          <a:prstGeom prst="rect">
            <a:avLst/>
          </a:prstGeom>
        </p:spPr>
      </p:pic>
    </p:spTree>
    <p:extLst>
      <p:ext uri="{BB962C8B-B14F-4D97-AF65-F5344CB8AC3E}">
        <p14:creationId xmlns:p14="http://schemas.microsoft.com/office/powerpoint/2010/main" val="3845504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Times New Roman" panose="02020603050405020304" pitchFamily="18" charset="0"/>
                <a:cs typeface="Times New Roman" panose="02020603050405020304" pitchFamily="18" charset="0"/>
              </a:rPr>
              <a:t>辛普森悖论：例一</a:t>
            </a:r>
            <a:endParaRPr lang="en-CA" dirty="0"/>
          </a:p>
        </p:txBody>
      </p:sp>
      <p:sp>
        <p:nvSpPr>
          <p:cNvPr id="3" name="Text Placeholder 2"/>
          <p:cNvSpPr>
            <a:spLocks noGrp="1"/>
          </p:cNvSpPr>
          <p:nvPr>
            <p:ph type="body" idx="1"/>
          </p:nvPr>
        </p:nvSpPr>
        <p:spPr/>
        <p:txBody>
          <a:bodyPr/>
          <a:lstStyle/>
          <a:p>
            <a:endParaRPr lang="en-CA" dirty="0"/>
          </a:p>
        </p:txBody>
      </p:sp>
      <p:pic>
        <p:nvPicPr>
          <p:cNvPr id="4" name="Picture 3"/>
          <p:cNvPicPr>
            <a:picLocks noChangeAspect="1"/>
          </p:cNvPicPr>
          <p:nvPr/>
        </p:nvPicPr>
        <p:blipFill>
          <a:blip r:embed="rId3"/>
          <a:stretch>
            <a:fillRect/>
          </a:stretch>
        </p:blipFill>
        <p:spPr>
          <a:xfrm>
            <a:off x="381000" y="1149927"/>
            <a:ext cx="8229600" cy="5250873"/>
          </a:xfrm>
          <a:prstGeom prst="rect">
            <a:avLst/>
          </a:prstGeom>
        </p:spPr>
      </p:pic>
      <p:sp>
        <p:nvSpPr>
          <p:cNvPr id="5" name="Footer Placeholder 4"/>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623954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Times New Roman" panose="02020603050405020304" pitchFamily="18" charset="0"/>
                <a:cs typeface="Times New Roman" panose="02020603050405020304" pitchFamily="18" charset="0"/>
              </a:rPr>
              <a:t>辛普森悖论例一：</a:t>
            </a:r>
            <a:r>
              <a:rPr lang="zh-CN" altLang="en-US" dirty="0"/>
              <a:t>原因</a:t>
            </a:r>
            <a:endParaRPr lang="en-CA" dirty="0"/>
          </a:p>
        </p:txBody>
      </p:sp>
      <p:sp>
        <p:nvSpPr>
          <p:cNvPr id="3" name="Text Placeholder 2"/>
          <p:cNvSpPr>
            <a:spLocks noGrp="1"/>
          </p:cNvSpPr>
          <p:nvPr>
            <p:ph type="body" idx="1"/>
          </p:nvPr>
        </p:nvSpPr>
        <p:spPr/>
        <p:txBody>
          <a:bodyPr/>
          <a:lstStyle/>
          <a:p>
            <a:r>
              <a:rPr lang="zh-CN" altLang="en-US" sz="2000" dirty="0"/>
              <a:t>这个例子和回归方法的缺失变量误差是相关的</a:t>
            </a:r>
            <a:endParaRPr lang="en-US" altLang="zh-CN" sz="2000" dirty="0"/>
          </a:p>
          <a:p>
            <a:endParaRPr lang="en-US" altLang="zh-CN" sz="2000" dirty="0"/>
          </a:p>
          <a:p>
            <a:r>
              <a:rPr lang="zh-CN" altLang="en-US" sz="2000" dirty="0"/>
              <a:t>回归方程</a:t>
            </a:r>
            <a:r>
              <a:rPr lang="en-US" altLang="zh-CN" sz="2000" dirty="0"/>
              <a:t>1</a:t>
            </a:r>
            <a:r>
              <a:rPr lang="zh-CN" altLang="en-US" sz="2000" dirty="0"/>
              <a:t>：健康</a:t>
            </a:r>
            <a:r>
              <a:rPr lang="en-US" altLang="zh-CN" sz="2000" dirty="0"/>
              <a:t>=</a:t>
            </a:r>
            <a:r>
              <a:rPr lang="en-US" altLang="zh-CN" sz="2000" dirty="0" err="1"/>
              <a:t>a+b</a:t>
            </a:r>
            <a:r>
              <a:rPr lang="zh-CN" altLang="en-US" sz="2000" dirty="0"/>
              <a:t>服药</a:t>
            </a:r>
            <a:r>
              <a:rPr lang="en-US" altLang="zh-CN" sz="2000" dirty="0"/>
              <a:t>+e</a:t>
            </a:r>
          </a:p>
          <a:p>
            <a:endParaRPr lang="en-US" altLang="zh-CN" sz="2000" dirty="0"/>
          </a:p>
          <a:p>
            <a:endParaRPr lang="en-CA" altLang="zh-CN" sz="2000" dirty="0"/>
          </a:p>
          <a:p>
            <a:endParaRPr lang="en-CA" altLang="zh-CN" sz="2000" dirty="0"/>
          </a:p>
          <a:p>
            <a:r>
              <a:rPr lang="zh-CN" altLang="en-US" sz="2000" dirty="0"/>
              <a:t>回归方程</a:t>
            </a:r>
            <a:r>
              <a:rPr lang="en-US" altLang="zh-CN" sz="2000" dirty="0"/>
              <a:t>2</a:t>
            </a:r>
            <a:r>
              <a:rPr lang="zh-CN" altLang="en-US" sz="2000" dirty="0"/>
              <a:t>：健康</a:t>
            </a:r>
            <a:r>
              <a:rPr lang="en-US" altLang="zh-CN" sz="2000" dirty="0"/>
              <a:t>=</a:t>
            </a:r>
            <a:r>
              <a:rPr lang="en-US" altLang="zh-CN" sz="2000" dirty="0" err="1"/>
              <a:t>a+b</a:t>
            </a:r>
            <a:r>
              <a:rPr lang="zh-CN" altLang="en-US" sz="2000" dirty="0"/>
              <a:t>吃药</a:t>
            </a:r>
            <a:r>
              <a:rPr lang="en-US" altLang="zh-CN" sz="2000" dirty="0"/>
              <a:t>+c</a:t>
            </a:r>
            <a:r>
              <a:rPr lang="zh-CN" altLang="en-US" sz="2000" dirty="0"/>
              <a:t>年龄</a:t>
            </a:r>
            <a:r>
              <a:rPr lang="en-US" altLang="zh-CN" sz="2000" dirty="0"/>
              <a:t>+e</a:t>
            </a:r>
          </a:p>
          <a:p>
            <a:endParaRPr lang="en-US" altLang="zh-CN" sz="2000" dirty="0"/>
          </a:p>
          <a:p>
            <a:endParaRPr lang="en-US" altLang="zh-CN" sz="2000" dirty="0"/>
          </a:p>
          <a:p>
            <a:endParaRPr lang="en-CA" altLang="zh-CN" sz="2000" dirty="0"/>
          </a:p>
          <a:p>
            <a:r>
              <a:rPr lang="zh-CN" altLang="en-US" sz="2000" dirty="0"/>
              <a:t>方程</a:t>
            </a:r>
            <a:r>
              <a:rPr lang="en-US" altLang="zh-CN" sz="2000" dirty="0"/>
              <a:t>1</a:t>
            </a:r>
            <a:r>
              <a:rPr lang="zh-CN" altLang="en-US" sz="2000" dirty="0"/>
              <a:t>得到的系数</a:t>
            </a:r>
            <a:r>
              <a:rPr lang="en-US" altLang="zh-CN" sz="2000" dirty="0"/>
              <a:t>b</a:t>
            </a:r>
            <a:r>
              <a:rPr lang="zh-CN" altLang="en-US" sz="2000" dirty="0"/>
              <a:t>是负的（包含了服药</a:t>
            </a:r>
            <a:r>
              <a:rPr lang="en-CA" altLang="zh-CN" sz="2000" dirty="0"/>
              <a:t>(+)</a:t>
            </a:r>
            <a:r>
              <a:rPr lang="zh-CN" altLang="en-US" sz="2000" dirty="0"/>
              <a:t>和年龄</a:t>
            </a:r>
            <a:r>
              <a:rPr lang="en-CA" altLang="zh-CN" sz="2000" dirty="0"/>
              <a:t>(-)</a:t>
            </a:r>
            <a:r>
              <a:rPr lang="zh-CN" altLang="en-US" sz="2000" dirty="0"/>
              <a:t>的影响）</a:t>
            </a:r>
            <a:endParaRPr lang="en-US" altLang="zh-CN" sz="2000" dirty="0"/>
          </a:p>
          <a:p>
            <a:r>
              <a:rPr lang="zh-CN" altLang="en-US" sz="2000" dirty="0"/>
              <a:t>方程</a:t>
            </a:r>
            <a:r>
              <a:rPr lang="en-US" altLang="zh-CN" sz="2000" dirty="0"/>
              <a:t>1</a:t>
            </a:r>
            <a:r>
              <a:rPr lang="zh-CN" altLang="en-US" sz="2000" dirty="0"/>
              <a:t>得到的系数</a:t>
            </a:r>
            <a:r>
              <a:rPr lang="en-US" altLang="zh-CN" sz="2000" dirty="0"/>
              <a:t>b</a:t>
            </a:r>
            <a:r>
              <a:rPr lang="zh-CN" altLang="en-US" sz="2000" dirty="0"/>
              <a:t>是正的（只包含了服药（</a:t>
            </a:r>
            <a:r>
              <a:rPr lang="en-US" altLang="zh-CN" sz="2000" dirty="0"/>
              <a:t>+</a:t>
            </a:r>
            <a:r>
              <a:rPr lang="zh-CN" altLang="en-US" sz="2000" dirty="0"/>
              <a:t>）的影响）</a:t>
            </a:r>
            <a:endParaRPr lang="en-US" altLang="zh-CN" sz="2000" dirty="0"/>
          </a:p>
          <a:p>
            <a:endParaRPr lang="en-US" altLang="zh-CN" dirty="0"/>
          </a:p>
          <a:p>
            <a:endParaRPr lang="en-US" altLang="zh-CN" dirty="0"/>
          </a:p>
          <a:p>
            <a:endParaRPr lang="en-US" altLang="zh-CN" dirty="0"/>
          </a:p>
          <a:p>
            <a:endParaRPr lang="en-US" dirty="0"/>
          </a:p>
          <a:p>
            <a:endParaRPr lang="en-CA" dirty="0"/>
          </a:p>
        </p:txBody>
      </p:sp>
      <p:sp>
        <p:nvSpPr>
          <p:cNvPr id="4" name="Footer Placeholder 3"/>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pic>
        <p:nvPicPr>
          <p:cNvPr id="5" name="Picture 4">
            <a:extLst>
              <a:ext uri="{FF2B5EF4-FFF2-40B4-BE49-F238E27FC236}">
                <a16:creationId xmlns:a16="http://schemas.microsoft.com/office/drawing/2014/main" id="{59C99F81-36EB-4DA8-87B5-5301C263E460}"/>
              </a:ext>
            </a:extLst>
          </p:cNvPr>
          <p:cNvPicPr>
            <a:picLocks noChangeAspect="1"/>
          </p:cNvPicPr>
          <p:nvPr/>
        </p:nvPicPr>
        <p:blipFill>
          <a:blip r:embed="rId3"/>
          <a:stretch>
            <a:fillRect/>
          </a:stretch>
        </p:blipFill>
        <p:spPr>
          <a:xfrm>
            <a:off x="2209800" y="2372355"/>
            <a:ext cx="3225338" cy="685800"/>
          </a:xfrm>
          <a:prstGeom prst="rect">
            <a:avLst/>
          </a:prstGeom>
        </p:spPr>
      </p:pic>
      <p:pic>
        <p:nvPicPr>
          <p:cNvPr id="6" name="Picture 5">
            <a:extLst>
              <a:ext uri="{FF2B5EF4-FFF2-40B4-BE49-F238E27FC236}">
                <a16:creationId xmlns:a16="http://schemas.microsoft.com/office/drawing/2014/main" id="{509FEF33-7D36-4067-AAC8-38CE8FB0C068}"/>
              </a:ext>
            </a:extLst>
          </p:cNvPr>
          <p:cNvPicPr>
            <a:picLocks noChangeAspect="1"/>
          </p:cNvPicPr>
          <p:nvPr/>
        </p:nvPicPr>
        <p:blipFill>
          <a:blip r:embed="rId4"/>
          <a:stretch>
            <a:fillRect/>
          </a:stretch>
        </p:blipFill>
        <p:spPr>
          <a:xfrm>
            <a:off x="2128058" y="4018732"/>
            <a:ext cx="4887884" cy="689956"/>
          </a:xfrm>
          <a:prstGeom prst="rect">
            <a:avLst/>
          </a:prstGeom>
        </p:spPr>
      </p:pic>
    </p:spTree>
    <p:extLst>
      <p:ext uri="{BB962C8B-B14F-4D97-AF65-F5344CB8AC3E}">
        <p14:creationId xmlns:p14="http://schemas.microsoft.com/office/powerpoint/2010/main" val="21305597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42221</TotalTime>
  <Words>3856</Words>
  <Application>Microsoft Office PowerPoint</Application>
  <PresentationFormat>On-screen Show (4:3)</PresentationFormat>
  <Paragraphs>458</Paragraphs>
  <Slides>45</Slides>
  <Notes>17</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58" baseType="lpstr">
      <vt:lpstr>DengXian</vt:lpstr>
      <vt:lpstr>宋体</vt:lpstr>
      <vt:lpstr>Arial</vt:lpstr>
      <vt:lpstr>Calibri</vt:lpstr>
      <vt:lpstr>Cambria Math</vt:lpstr>
      <vt:lpstr>Century</vt:lpstr>
      <vt:lpstr>Franklin Gothic Book</vt:lpstr>
      <vt:lpstr>Perpetua</vt:lpstr>
      <vt:lpstr>Tahoma</vt:lpstr>
      <vt:lpstr>Times New Roman</vt:lpstr>
      <vt:lpstr>Wingdings 2</vt:lpstr>
      <vt:lpstr>Theme1</vt:lpstr>
      <vt:lpstr>Equation</vt:lpstr>
      <vt:lpstr>第一章：因果推断常用计量方法概览 </vt:lpstr>
      <vt:lpstr>大纲</vt:lpstr>
      <vt:lpstr>辛普森悖论</vt:lpstr>
      <vt:lpstr>因果关系问题</vt:lpstr>
      <vt:lpstr>辛普森悖论</vt:lpstr>
      <vt:lpstr>辛普森悖论：例一</vt:lpstr>
      <vt:lpstr>辛普森悖论：例一</vt:lpstr>
      <vt:lpstr>辛普森悖论：例一</vt:lpstr>
      <vt:lpstr>辛普森悖论例一：原因</vt:lpstr>
      <vt:lpstr>变量关系路径图</vt:lpstr>
      <vt:lpstr>基本要素</vt:lpstr>
      <vt:lpstr>变量</vt:lpstr>
      <vt:lpstr>箭头线</vt:lpstr>
      <vt:lpstr>有方向的非循环图 (DAG：Directed Acyclic Graph ）</vt:lpstr>
      <vt:lpstr>两个变量间的路径</vt:lpstr>
      <vt:lpstr>路径类型</vt:lpstr>
      <vt:lpstr>因果路径</vt:lpstr>
      <vt:lpstr>混淆路径</vt:lpstr>
      <vt:lpstr>撞击路径</vt:lpstr>
      <vt:lpstr>开放路径和死路径</vt:lpstr>
      <vt:lpstr>因果关系估计偏差来源</vt:lpstr>
      <vt:lpstr>因果关系估计误差来源</vt:lpstr>
      <vt:lpstr>截断混淆路径</vt:lpstr>
      <vt:lpstr>过度控制误差</vt:lpstr>
      <vt:lpstr>样本选择性误差</vt:lpstr>
      <vt:lpstr>衍生路径</vt:lpstr>
      <vt:lpstr>衍生路径: 例子 1</vt:lpstr>
      <vt:lpstr>路径和误差种类</vt:lpstr>
      <vt:lpstr>常用因果关系估计方法概览</vt:lpstr>
      <vt:lpstr>识别因果关系的研究方法</vt:lpstr>
      <vt:lpstr>准实验</vt:lpstr>
      <vt:lpstr>准实验：双重差分法</vt:lpstr>
      <vt:lpstr>准实验：断点回归</vt:lpstr>
      <vt:lpstr>常见观测分析方法</vt:lpstr>
      <vt:lpstr>回归路径图</vt:lpstr>
      <vt:lpstr>回归方法</vt:lpstr>
      <vt:lpstr>匹配方法方法</vt:lpstr>
      <vt:lpstr>回归法和匹配法的局限</vt:lpstr>
      <vt:lpstr>面板数据回归</vt:lpstr>
      <vt:lpstr>面板数据回归</vt:lpstr>
      <vt:lpstr>工具变量的本质</vt:lpstr>
      <vt:lpstr>Heckman样本自选择模型</vt:lpstr>
      <vt:lpstr>Heckman样本自选择模型</vt:lpstr>
      <vt:lpstr>Heckman样本自选择模型</vt:lpstr>
      <vt:lpstr>总结</vt:lpstr>
    </vt:vector>
  </TitlesOfParts>
  <Company>University of the Witwatersrand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Capital Structure Theory</dc:title>
  <dc:creator>Wits User</dc:creator>
  <cp:lastModifiedBy>Qiu, Jiaping</cp:lastModifiedBy>
  <cp:revision>1773</cp:revision>
  <cp:lastPrinted>2020-07-12T03:06:31Z</cp:lastPrinted>
  <dcterms:created xsi:type="dcterms:W3CDTF">2006-11-16T19:07:49Z</dcterms:created>
  <dcterms:modified xsi:type="dcterms:W3CDTF">2022-04-12T14:50:26Z</dcterms:modified>
</cp:coreProperties>
</file>