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57" r:id="rId3"/>
    <p:sldId id="260" r:id="rId4"/>
    <p:sldId id="261" r:id="rId5"/>
    <p:sldId id="264" r:id="rId6"/>
    <p:sldId id="266" r:id="rId7"/>
    <p:sldId id="268" r:id="rId8"/>
    <p:sldId id="271" r:id="rId9"/>
    <p:sldId id="272" r:id="rId10"/>
    <p:sldId id="275" r:id="rId11"/>
    <p:sldId id="267" r:id="rId12"/>
    <p:sldId id="287" r:id="rId13"/>
    <p:sldId id="276" r:id="rId14"/>
    <p:sldId id="288" r:id="rId15"/>
    <p:sldId id="277" r:id="rId16"/>
    <p:sldId id="278" r:id="rId17"/>
    <p:sldId id="279" r:id="rId18"/>
    <p:sldId id="280" r:id="rId19"/>
    <p:sldId id="289" r:id="rId20"/>
    <p:sldId id="281" r:id="rId21"/>
    <p:sldId id="307" r:id="rId22"/>
    <p:sldId id="282" r:id="rId23"/>
    <p:sldId id="283" r:id="rId24"/>
    <p:sldId id="308" r:id="rId25"/>
    <p:sldId id="284" r:id="rId26"/>
    <p:sldId id="285" r:id="rId27"/>
    <p:sldId id="286" r:id="rId28"/>
    <p:sldId id="290" r:id="rId29"/>
    <p:sldId id="291" r:id="rId30"/>
    <p:sldId id="292" r:id="rId31"/>
    <p:sldId id="295" r:id="rId32"/>
    <p:sldId id="306" r:id="rId33"/>
    <p:sldId id="297" r:id="rId34"/>
    <p:sldId id="298" r:id="rId35"/>
    <p:sldId id="299" r:id="rId36"/>
    <p:sldId id="300"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1" autoAdjust="0"/>
    <p:restoredTop sz="94660"/>
  </p:normalViewPr>
  <p:slideViewPr>
    <p:cSldViewPr snapToGrid="0">
      <p:cViewPr varScale="1">
        <p:scale>
          <a:sx n="97" d="100"/>
          <a:sy n="97" d="100"/>
        </p:scale>
        <p:origin x="45" y="3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9441B5-EE5F-401D-A0EB-6D033E91DEBE}" type="datetimeFigureOut">
              <a:rPr lang="en-CA" smtClean="0"/>
              <a:t>2022-04-12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FAEDA1-7BF4-4399-AB99-C442D6426D8E}" type="slidenum">
              <a:rPr lang="en-CA" smtClean="0"/>
              <a:t>‹#›</a:t>
            </a:fld>
            <a:endParaRPr lang="en-CA"/>
          </a:p>
        </p:txBody>
      </p:sp>
    </p:spTree>
    <p:extLst>
      <p:ext uri="{BB962C8B-B14F-4D97-AF65-F5344CB8AC3E}">
        <p14:creationId xmlns:p14="http://schemas.microsoft.com/office/powerpoint/2010/main" val="2373651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1</a:t>
            </a:fld>
            <a:endParaRPr lang="en-CA"/>
          </a:p>
        </p:txBody>
      </p:sp>
    </p:spTree>
    <p:extLst>
      <p:ext uri="{BB962C8B-B14F-4D97-AF65-F5344CB8AC3E}">
        <p14:creationId xmlns:p14="http://schemas.microsoft.com/office/powerpoint/2010/main" val="2973752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10</a:t>
            </a:fld>
            <a:endParaRPr lang="en-CA"/>
          </a:p>
        </p:txBody>
      </p:sp>
    </p:spTree>
    <p:extLst>
      <p:ext uri="{BB962C8B-B14F-4D97-AF65-F5344CB8AC3E}">
        <p14:creationId xmlns:p14="http://schemas.microsoft.com/office/powerpoint/2010/main" val="1696980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2</a:t>
            </a:fld>
            <a:endParaRPr lang="en-CA"/>
          </a:p>
        </p:txBody>
      </p:sp>
    </p:spTree>
    <p:extLst>
      <p:ext uri="{BB962C8B-B14F-4D97-AF65-F5344CB8AC3E}">
        <p14:creationId xmlns:p14="http://schemas.microsoft.com/office/powerpoint/2010/main" val="3277512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3</a:t>
            </a:fld>
            <a:endParaRPr lang="en-CA"/>
          </a:p>
        </p:txBody>
      </p:sp>
    </p:spTree>
    <p:extLst>
      <p:ext uri="{BB962C8B-B14F-4D97-AF65-F5344CB8AC3E}">
        <p14:creationId xmlns:p14="http://schemas.microsoft.com/office/powerpoint/2010/main" val="2489740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4</a:t>
            </a:fld>
            <a:endParaRPr lang="en-CA"/>
          </a:p>
        </p:txBody>
      </p:sp>
    </p:spTree>
    <p:extLst>
      <p:ext uri="{BB962C8B-B14F-4D97-AF65-F5344CB8AC3E}">
        <p14:creationId xmlns:p14="http://schemas.microsoft.com/office/powerpoint/2010/main" val="4171118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5</a:t>
            </a:fld>
            <a:endParaRPr lang="en-CA"/>
          </a:p>
        </p:txBody>
      </p:sp>
    </p:spTree>
    <p:extLst>
      <p:ext uri="{BB962C8B-B14F-4D97-AF65-F5344CB8AC3E}">
        <p14:creationId xmlns:p14="http://schemas.microsoft.com/office/powerpoint/2010/main" val="2632400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6</a:t>
            </a:fld>
            <a:endParaRPr lang="en-CA"/>
          </a:p>
        </p:txBody>
      </p:sp>
    </p:spTree>
    <p:extLst>
      <p:ext uri="{BB962C8B-B14F-4D97-AF65-F5344CB8AC3E}">
        <p14:creationId xmlns:p14="http://schemas.microsoft.com/office/powerpoint/2010/main" val="3793727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7</a:t>
            </a:fld>
            <a:endParaRPr lang="en-CA"/>
          </a:p>
        </p:txBody>
      </p:sp>
    </p:spTree>
    <p:extLst>
      <p:ext uri="{BB962C8B-B14F-4D97-AF65-F5344CB8AC3E}">
        <p14:creationId xmlns:p14="http://schemas.microsoft.com/office/powerpoint/2010/main" val="1456334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8</a:t>
            </a:fld>
            <a:endParaRPr lang="en-CA"/>
          </a:p>
        </p:txBody>
      </p:sp>
    </p:spTree>
    <p:extLst>
      <p:ext uri="{BB962C8B-B14F-4D97-AF65-F5344CB8AC3E}">
        <p14:creationId xmlns:p14="http://schemas.microsoft.com/office/powerpoint/2010/main" val="4067301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DFAEDA1-7BF4-4399-AB99-C442D6426D8E}" type="slidenum">
              <a:rPr lang="en-CA" smtClean="0"/>
              <a:t>9</a:t>
            </a:fld>
            <a:endParaRPr lang="en-CA"/>
          </a:p>
        </p:txBody>
      </p:sp>
    </p:spTree>
    <p:extLst>
      <p:ext uri="{BB962C8B-B14F-4D97-AF65-F5344CB8AC3E}">
        <p14:creationId xmlns:p14="http://schemas.microsoft.com/office/powerpoint/2010/main" val="3800550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fld id="{4D7557DD-401C-48CC-B92C-C6BAE9E77728}" type="datetime1">
              <a:rPr lang="en-CA" smtClean="0"/>
              <a:t>2022-04-12</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522858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DADF5093-5E79-4685-B728-4938DA609F40}"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2902105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60938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Century"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09994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D78334F1-240C-490D-9BD3-93A1D50D4474}" type="datetime1">
              <a:rPr lang="en-CA" smtClean="0"/>
              <a:t>2022-04-12</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7"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648356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982D9FCA-A4BD-4B06-AF29-893BCCEB38F1}" type="datetime1">
              <a:rPr lang="en-CA" smtClean="0"/>
              <a:t>2022-04-12</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9"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4001951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201DAEEB-5A06-4147-9A01-AB90668A2D4A}" type="datetime1">
              <a:rPr lang="en-CA" smtClean="0"/>
              <a:t>2022-04-12</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5"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168645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FAE4B78E-083B-4A67-B1B3-B868A47AE7CC}" type="datetime1">
              <a:rPr lang="en-CA" smtClean="0"/>
              <a:t>2022-04-12</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4"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99022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E83E9E6D-B82D-4D5D-ACD2-DD2AEEFF0030}" type="datetime1">
              <a:rPr lang="en-CA" smtClean="0"/>
              <a:t>2022-04-12</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227994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21194CA4-4846-4752-A102-E55C1E8D6FCD}" type="datetime1">
              <a:rPr lang="en-CA" smtClean="0"/>
              <a:t>2022-04-12</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a:t>
            </a:r>
            <a:r>
              <a:rPr lang="en-US" altLang="zh-CN"/>
              <a:t>@</a:t>
            </a:r>
            <a:r>
              <a:rPr lang="zh-CN" altLang="en-US"/>
              <a:t>邱嘉平，使用需经授权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CE25478E-6A25-42A6-8237-7ADFDD332C2B}" type="slidenum">
              <a:rPr lang="en-CA" smtClean="0"/>
              <a:t>‹#›</a:t>
            </a:fld>
            <a:endParaRPr lang="en-CA"/>
          </a:p>
        </p:txBody>
      </p:sp>
    </p:spTree>
    <p:extLst>
      <p:ext uri="{BB962C8B-B14F-4D97-AF65-F5344CB8AC3E}">
        <p14:creationId xmlns:p14="http://schemas.microsoft.com/office/powerpoint/2010/main" val="841987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AB038672-7846-4B08-A642-54B7FB7F7738}"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494208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266A2BEC-3189-4B1E-B092-258A9ADDEB75}" type="datetime1">
              <a:rPr lang="en-CA" smtClean="0"/>
              <a:t>2022-04-12</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a:t>
            </a:r>
            <a:r>
              <a:rPr lang="en-US" altLang="zh-CN"/>
              <a:t>@</a:t>
            </a:r>
            <a:r>
              <a:rPr lang="zh-CN" altLang="en-US"/>
              <a:t>邱嘉平，使用需经授权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CE25478E-6A25-42A6-8237-7ADFDD332C2B}" type="slidenum">
              <a:rPr lang="en-CA" smtClean="0"/>
              <a:t>‹#›</a:t>
            </a:fld>
            <a:endParaRPr lang="en-CA"/>
          </a:p>
        </p:txBody>
      </p:sp>
    </p:spTree>
    <p:extLst>
      <p:ext uri="{BB962C8B-B14F-4D97-AF65-F5344CB8AC3E}">
        <p14:creationId xmlns:p14="http://schemas.microsoft.com/office/powerpoint/2010/main" val="354283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50.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2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22F47040-D121-428F-BD75-EF7EAAA13FB9}"/>
              </a:ext>
            </a:extLst>
          </p:cNvPr>
          <p:cNvSpPr>
            <a:spLocks noGrp="1"/>
          </p:cNvSpPr>
          <p:nvPr>
            <p:ph type="subTitle" idx="1"/>
          </p:nvPr>
        </p:nvSpPr>
        <p:spPr>
          <a:xfrm>
            <a:off x="2310808" y="3200400"/>
            <a:ext cx="7950791" cy="542260"/>
          </a:xfrm>
        </p:spPr>
        <p:txBody>
          <a:bodyPr/>
          <a:lstStyle/>
          <a:p>
            <a:r>
              <a:rPr lang="zh-CN" altLang="en-US" dirty="0"/>
              <a:t>邱嘉平</a:t>
            </a:r>
            <a:endParaRPr lang="en-CA" dirty="0"/>
          </a:p>
        </p:txBody>
      </p:sp>
      <p:sp>
        <p:nvSpPr>
          <p:cNvPr id="3" name="Title 2">
            <a:extLst>
              <a:ext uri="{FF2B5EF4-FFF2-40B4-BE49-F238E27FC236}">
                <a16:creationId xmlns:a16="http://schemas.microsoft.com/office/drawing/2014/main" id="{79A5B29B-56B3-4E07-8C23-89AD1DEC4259}"/>
              </a:ext>
            </a:extLst>
          </p:cNvPr>
          <p:cNvSpPr>
            <a:spLocks noGrp="1"/>
          </p:cNvSpPr>
          <p:nvPr>
            <p:ph type="ctrTitle"/>
          </p:nvPr>
        </p:nvSpPr>
        <p:spPr/>
        <p:txBody>
          <a:bodyPr/>
          <a:lstStyle/>
          <a:p>
            <a:r>
              <a:rPr lang="zh-CN" altLang="en-US" dirty="0"/>
              <a:t>第</a:t>
            </a:r>
            <a:r>
              <a:rPr lang="en-US" altLang="zh-CN" dirty="0"/>
              <a:t>9</a:t>
            </a:r>
            <a:r>
              <a:rPr lang="zh-CN" altLang="en-US" dirty="0"/>
              <a:t>章：双重差分法</a:t>
            </a:r>
            <a:endParaRPr lang="en-CA" dirty="0"/>
          </a:p>
        </p:txBody>
      </p:sp>
      <p:pic>
        <p:nvPicPr>
          <p:cNvPr id="5" name="Picture 4" descr="A screenshot of a cell phone&#10;&#10;Description automatically generated">
            <a:extLst>
              <a:ext uri="{FF2B5EF4-FFF2-40B4-BE49-F238E27FC236}">
                <a16:creationId xmlns:a16="http://schemas.microsoft.com/office/drawing/2014/main" id="{0ECCDE37-3008-40CA-83CE-CA8D92BAC6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237" y="3200400"/>
            <a:ext cx="4796018" cy="3561908"/>
          </a:xfrm>
          <a:prstGeom prst="rect">
            <a:avLst/>
          </a:prstGeom>
        </p:spPr>
      </p:pic>
      <p:sp>
        <p:nvSpPr>
          <p:cNvPr id="6" name="Footer Placeholder 5">
            <a:extLst>
              <a:ext uri="{FF2B5EF4-FFF2-40B4-BE49-F238E27FC236}">
                <a16:creationId xmlns:a16="http://schemas.microsoft.com/office/drawing/2014/main" id="{95E0A591-0FE3-4744-A35F-353D9395E5C0}"/>
              </a:ext>
            </a:extLst>
          </p:cNvPr>
          <p:cNvSpPr>
            <a:spLocks noGrp="1"/>
          </p:cNvSpPr>
          <p:nvPr>
            <p:ph type="ftr" sz="quarter" idx="11"/>
          </p:nvPr>
        </p:nvSpPr>
        <p:spPr>
          <a:xfrm>
            <a:off x="6606362" y="6101316"/>
            <a:ext cx="5283200" cy="457200"/>
          </a:xfrm>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563181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A235F951-BDA9-47F7-A7E7-7E08033FCE24}"/>
              </a:ext>
            </a:extLst>
          </p:cNvPr>
          <p:cNvSpPr>
            <a:spLocks noGrp="1"/>
          </p:cNvSpPr>
          <p:nvPr>
            <p:ph type="subTitle" idx="1"/>
          </p:nvPr>
        </p:nvSpPr>
        <p:spPr/>
        <p:txBody>
          <a:bodyPr/>
          <a:lstStyle/>
          <a:p>
            <a:endParaRPr lang="en-CA" dirty="0"/>
          </a:p>
        </p:txBody>
      </p:sp>
      <p:sp>
        <p:nvSpPr>
          <p:cNvPr id="3" name="Title 2">
            <a:extLst>
              <a:ext uri="{FF2B5EF4-FFF2-40B4-BE49-F238E27FC236}">
                <a16:creationId xmlns:a16="http://schemas.microsoft.com/office/drawing/2014/main" id="{5F961CC9-DB88-4669-BD7C-64610683ABDD}"/>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双重差分法的直观理解</a:t>
            </a:r>
            <a:endParaRPr lang="en-CA" sz="3600" b="1" dirty="0"/>
          </a:p>
        </p:txBody>
      </p:sp>
      <p:sp>
        <p:nvSpPr>
          <p:cNvPr id="4" name="Footer Placeholder 3">
            <a:extLst>
              <a:ext uri="{FF2B5EF4-FFF2-40B4-BE49-F238E27FC236}">
                <a16:creationId xmlns:a16="http://schemas.microsoft.com/office/drawing/2014/main" id="{D12AD37D-42E7-42E7-89A6-68C72BF254EC}"/>
              </a:ext>
            </a:extLst>
          </p:cNvPr>
          <p:cNvSpPr>
            <a:spLocks noGrp="1"/>
          </p:cNvSpPr>
          <p:nvPr>
            <p:ph type="ftr" sz="quarter" idx="11"/>
          </p:nvPr>
        </p:nvSpPr>
        <p:spPr>
          <a:xfrm>
            <a:off x="6960782" y="6235995"/>
            <a:ext cx="5283200" cy="457200"/>
          </a:xfrm>
        </p:spPr>
        <p:txBody>
          <a:bodyPr/>
          <a:lstStyle/>
          <a:p>
            <a:r>
              <a:rPr lang="zh-CN" altLang="en-US"/>
              <a:t>版权</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2272563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CCCF4-FE08-4C6A-B800-1E0F9001066C}"/>
              </a:ext>
            </a:extLst>
          </p:cNvPr>
          <p:cNvSpPr>
            <a:spLocks noGrp="1"/>
          </p:cNvSpPr>
          <p:nvPr>
            <p:ph type="title"/>
          </p:nvPr>
        </p:nvSpPr>
        <p:spPr/>
        <p:txBody>
          <a:bodyPr/>
          <a:lstStyle/>
          <a:p>
            <a:r>
              <a:rPr lang="zh-CN" sz="2400" b="1" dirty="0">
                <a:effectLst/>
                <a:ea typeface="DengXian" panose="02010600030101010101" pitchFamily="2" charset="-122"/>
                <a:cs typeface="Times New Roman" panose="02020603050405020304" pitchFamily="18" charset="0"/>
              </a:rPr>
              <a:t>方法</a:t>
            </a:r>
            <a:r>
              <a:rPr lang="en-CA" sz="2400" b="1" dirty="0">
                <a:effectLst/>
                <a:latin typeface="DengXian" panose="02010600030101010101" pitchFamily="2" charset="-122"/>
                <a:cs typeface="Times New Roman" panose="02020603050405020304" pitchFamily="18" charset="0"/>
              </a:rPr>
              <a:t>1</a:t>
            </a:r>
            <a:r>
              <a:rPr lang="zh-CN" sz="2400" b="1" dirty="0">
                <a:effectLst/>
                <a:latin typeface="DengXian" panose="02010600030101010101" pitchFamily="2" charset="-122"/>
                <a:cs typeface="Times New Roman" panose="02020603050405020304" pitchFamily="18" charset="0"/>
              </a:rPr>
              <a:t>：从横向差异理解</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A61F1D8-777D-4696-A7B6-F428D0771707}"/>
                  </a:ext>
                </a:extLst>
              </p:cNvPr>
              <p:cNvSpPr>
                <a:spLocks noGrp="1"/>
              </p:cNvSpPr>
              <p:nvPr>
                <p:ph type="body" idx="1"/>
              </p:nvPr>
            </p:nvSpPr>
            <p:spPr>
              <a:xfrm>
                <a:off x="507999" y="1066800"/>
                <a:ext cx="11619345" cy="5221061"/>
              </a:xfrm>
            </p:spPr>
            <p:txBody>
              <a:bodyPr/>
              <a:lstStyle/>
              <a:p>
                <a:pPr marL="342900" lvl="0" indent="-342900" algn="just">
                  <a:lnSpc>
                    <a:spcPct val="150000"/>
                  </a:lnSpc>
                  <a:spcBef>
                    <a:spcPts val="0"/>
                  </a:spcBef>
                  <a:spcAft>
                    <a:spcPts val="0"/>
                  </a:spcAft>
                  <a:buFont typeface="Symbol" panose="05050102010706020507" pitchFamily="18" charset="2"/>
                  <a:buChar char=""/>
                  <a:tabLst>
                    <a:tab pos="270510" algn="l"/>
                  </a:tabLs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第一重差分：</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年前后的差异</m:t>
                    </m:r>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m:t>
                    </m:r>
                    <m:r>
                      <a:rPr lang="zh-CN" altLang="en-US" sz="2000" i="1">
                        <a:latin typeface="Cambria Math" panose="02040503050406030204" pitchFamily="18" charset="0"/>
                        <a:ea typeface="DengXian" panose="02010600030101010101" pitchFamily="2" charset="-122"/>
                        <a:cs typeface="Times New Roman" panose="02020603050405020304" pitchFamily="18" charset="0"/>
                      </a:rPr>
                      <m:t>效应</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altLang="en-US" sz="2000" b="1" smtClean="0">
                        <a:solidFill>
                          <a:schemeClr val="tx1"/>
                        </a:solidFill>
                        <a:effectLst/>
                        <a:latin typeface="Cambria Math" panose="02040503050406030204" pitchFamily="18" charset="0"/>
                        <a:ea typeface="DengXian" panose="02010600030101010101" pitchFamily="2" charset="-122"/>
                        <a:cs typeface="Times New Roman" panose="02020603050405020304" pitchFamily="18" charset="0"/>
                      </a:rPr>
                      <m:t>处置组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年前后的差异</m:t>
                    </m:r>
                  </m:oMath>
                </a14:m>
                <a:r>
                  <a:rPr lang="zh-CN" sz="2000"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年前后的差异</m:t>
                    </m:r>
                  </m:oMath>
                </a14:m>
                <a:r>
                  <a:rPr lang="zh-CN" sz="2000" b="1"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b="0" i="1" smtClean="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en-CA" sz="2000" i="1"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m:t>
                    </m:r>
                    <m:r>
                      <a:rPr lang="zh-CN" sz="2000">
                        <a:effectLst/>
                        <a:latin typeface="Cambria Math" panose="02040503050406030204" pitchFamily="18" charset="0"/>
                        <a:ea typeface="DengXian" panose="02010600030101010101" pitchFamily="2" charset="-122"/>
                        <a:cs typeface="Times New Roman" panose="02020603050405020304" pitchFamily="18" charset="0"/>
                      </a:rPr>
                      <m:t>前后的差异</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tabLst>
                    <a:tab pos="270510" algn="l"/>
                  </a:tabLs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BA61F1D8-777D-4696-A7B6-F428D0771707}"/>
                  </a:ext>
                </a:extLst>
              </p:cNvPr>
              <p:cNvSpPr>
                <a:spLocks noGrp="1" noRot="1" noChangeAspect="1" noMove="1" noResize="1" noEditPoints="1" noAdjustHandles="1" noChangeArrowheads="1" noChangeShapeType="1" noTextEdit="1"/>
              </p:cNvSpPr>
              <p:nvPr>
                <p:ph type="body" idx="1"/>
              </p:nvPr>
            </p:nvSpPr>
            <p:spPr>
              <a:xfrm>
                <a:off x="507999" y="1066800"/>
                <a:ext cx="11619345" cy="5221061"/>
              </a:xfrm>
              <a:blipFill>
                <a:blip r:embed="rId2"/>
                <a:stretch>
                  <a:fillRect l="-36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610B186-6659-4078-8FD0-6FFED83CCFA5}"/>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942804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CCCF4-FE08-4C6A-B800-1E0F9001066C}"/>
              </a:ext>
            </a:extLst>
          </p:cNvPr>
          <p:cNvSpPr>
            <a:spLocks noGrp="1"/>
          </p:cNvSpPr>
          <p:nvPr>
            <p:ph type="title"/>
          </p:nvPr>
        </p:nvSpPr>
        <p:spPr/>
        <p:txBody>
          <a:bodyPr/>
          <a:lstStyle/>
          <a:p>
            <a:r>
              <a:rPr lang="zh-CN" sz="2400" b="1" dirty="0">
                <a:effectLst/>
                <a:ea typeface="DengXian" panose="02010600030101010101" pitchFamily="2" charset="-122"/>
                <a:cs typeface="Times New Roman" panose="02020603050405020304" pitchFamily="18" charset="0"/>
              </a:rPr>
              <a:t>方法</a:t>
            </a:r>
            <a:r>
              <a:rPr lang="en-CA" sz="2400" b="1" dirty="0">
                <a:effectLst/>
                <a:latin typeface="DengXian" panose="02010600030101010101" pitchFamily="2" charset="-122"/>
                <a:cs typeface="Times New Roman" panose="02020603050405020304" pitchFamily="18" charset="0"/>
              </a:rPr>
              <a:t>1</a:t>
            </a:r>
            <a:r>
              <a:rPr lang="zh-CN" sz="2400" b="1" dirty="0">
                <a:effectLst/>
                <a:latin typeface="DengXian" panose="02010600030101010101" pitchFamily="2" charset="-122"/>
                <a:cs typeface="Times New Roman" panose="02020603050405020304" pitchFamily="18" charset="0"/>
              </a:rPr>
              <a:t>：从横向差异理解</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A61F1D8-777D-4696-A7B6-F428D0771707}"/>
                  </a:ext>
                </a:extLst>
              </p:cNvPr>
              <p:cNvSpPr>
                <a:spLocks noGrp="1"/>
              </p:cNvSpPr>
              <p:nvPr>
                <p:ph type="body" idx="1"/>
              </p:nvPr>
            </p:nvSpPr>
            <p:spPr/>
            <p:txBody>
              <a:bodyPr/>
              <a:lstStyle/>
              <a:p>
                <a:pPr marL="342900" lvl="0" indent="-342900" algn="just">
                  <a:spcBef>
                    <a:spcPts val="0"/>
                  </a:spcBef>
                  <a:spcAft>
                    <a:spcPts val="0"/>
                  </a:spcAft>
                  <a:buFont typeface="Symbol" panose="05050102010706020507" pitchFamily="18" charset="2"/>
                  <a:buChar char=""/>
                  <a:tabLst>
                    <a:tab pos="270510" algn="l"/>
                  </a:tabLs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第二重差分：</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年前后的差异</m:t>
                    </m:r>
                    <m:r>
                      <a:rPr lang="zh-CN" sz="2000" b="1">
                        <a:effectLst/>
                        <a:latin typeface="Cambria Math" panose="02040503050406030204" pitchFamily="18" charset="0"/>
                        <a:ea typeface="Cambria Math" panose="02040503050406030204" pitchFamily="18" charset="0"/>
                        <a:cs typeface="Times New Roman" panose="02020603050405020304" pitchFamily="18" charset="0"/>
                      </a:rPr>
                      <m:t> </m:t>
                    </m:r>
                    <m:r>
                      <a:rPr lang="zh-CN" altLang="en-US" sz="2000" b="1"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年前后的差异</m:t>
                    </m:r>
                  </m:oMath>
                </a14:m>
                <a:r>
                  <a:rPr lang="zh-CN" sz="2000" b="1"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实施新税法造成的差异（处置效应）</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年前后的差异</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前后的差异</m:t>
                                </m:r>
                              </m:e>
                            </m:d>
                          </m:e>
                        </m:groupChr>
                      </m:e>
                      <m:lim>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，当平行趋势假设成立</m:t>
                        </m:r>
                      </m:lim>
                    </m:limLow>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实施新税法造成的差异（处置效应）</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BA61F1D8-777D-4696-A7B6-F428D0771707}"/>
                  </a:ext>
                </a:extLst>
              </p:cNvPr>
              <p:cNvSpPr>
                <a:spLocks noGrp="1" noRot="1" noChangeAspect="1" noMove="1" noResize="1" noEditPoints="1" noAdjustHandles="1" noChangeArrowheads="1" noChangeShapeType="1" noTextEdit="1"/>
              </p:cNvSpPr>
              <p:nvPr>
                <p:ph type="body" idx="1"/>
              </p:nvPr>
            </p:nvSpPr>
            <p:spPr>
              <a:blipFill>
                <a:blip r:embed="rId2"/>
                <a:stretch>
                  <a:fillRect l="-392"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20BB446-1313-4F50-A56B-C16D36C70D3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306661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C0259-4A79-4BBA-9610-2BAFC58D5102}"/>
              </a:ext>
            </a:extLst>
          </p:cNvPr>
          <p:cNvSpPr>
            <a:spLocks noGrp="1"/>
          </p:cNvSpPr>
          <p:nvPr>
            <p:ph type="title"/>
          </p:nvPr>
        </p:nvSpPr>
        <p:spPr/>
        <p:txBody>
          <a:bodyPr/>
          <a:lstStyle/>
          <a:p>
            <a:r>
              <a:rPr lang="zh-CN" b="1" dirty="0">
                <a:effectLst/>
                <a:latin typeface="Calibri" panose="020F0502020204030204" pitchFamily="34" charset="0"/>
                <a:ea typeface="DengXian" panose="02010600030101010101" pitchFamily="2" charset="-122"/>
                <a:cs typeface="Times New Roman" panose="02020603050405020304" pitchFamily="18" charset="0"/>
              </a:rPr>
              <a:t>平行趋势假设</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826C6176-E3E8-42DF-8A4F-196EBACF7829}"/>
                  </a:ext>
                </a:extLst>
              </p:cNvPr>
              <p:cNvSpPr>
                <a:spLocks noGrp="1"/>
              </p:cNvSpPr>
              <p:nvPr>
                <p:ph type="body" idx="1"/>
              </p:nvPr>
            </p:nvSpPr>
            <p:spPr>
              <a:xfrm>
                <a:off x="508000" y="1066800"/>
                <a:ext cx="11323782" cy="5221061"/>
              </a:xfrm>
            </p:spPr>
            <p:txBody>
              <a:bodyPr/>
              <a:lstStyle/>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可见通过双重差分法能够正确估计实施新税法</a:t>
                </a: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造成的平均业绩差异</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，需要的条件是：</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年前后的差异</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m:t>
                    </m:r>
                    <m:r>
                      <a:rPr lang="zh-CN" sz="2000" b="1">
                        <a:effectLst/>
                        <a:latin typeface="Cambria Math" panose="02040503050406030204" pitchFamily="18" charset="0"/>
                        <a:ea typeface="DengXian" panose="02010600030101010101" pitchFamily="2" charset="-122"/>
                        <a:cs typeface="Times New Roman" panose="02020603050405020304" pitchFamily="18" charset="0"/>
                      </a:rPr>
                      <m:t>控制组</m:t>
                    </m:r>
                    <m:r>
                      <a:rPr lang="zh-CN" sz="2000">
                        <a:effectLst/>
                        <a:latin typeface="Cambria Math" panose="02040503050406030204" pitchFamily="18" charset="0"/>
                        <a:ea typeface="DengXian" panose="02010600030101010101" pitchFamily="2" charset="-122"/>
                        <a:cs typeface="Times New Roman" panose="02020603050405020304" pitchFamily="18" charset="0"/>
                      </a:rPr>
                      <m:t>在</m:t>
                    </m:r>
                    <m:r>
                      <a:rPr lang="en-CA" sz="2000">
                        <a:effectLst/>
                        <a:latin typeface="Cambria Math" panose="02040503050406030204" pitchFamily="18" charset="0"/>
                        <a:ea typeface="DengXian" panose="02010600030101010101" pitchFamily="2" charset="-122"/>
                        <a:cs typeface="Times New Roman" panose="02020603050405020304" pitchFamily="18" charset="0"/>
                      </a:rPr>
                      <m:t>2014</m:t>
                    </m:r>
                    <m:r>
                      <a:rPr lang="zh-CN" sz="2000">
                        <a:effectLst/>
                        <a:latin typeface="Cambria Math" panose="02040503050406030204" pitchFamily="18" charset="0"/>
                        <a:ea typeface="DengXian" panose="02010600030101010101" pitchFamily="2" charset="-122"/>
                        <a:cs typeface="Times New Roman" panose="02020603050405020304" pitchFamily="18" charset="0"/>
                      </a:rPr>
                      <m:t>前后的差异</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这个条件称为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平行趋势假设</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 (Parallel Trend Assumption)</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这个假设的意思是其它因素对处置组和控制组在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前后平均业绩变化的影响是相同的。这意味着在不存在税收法改变的情况下，控制组和处置组的平均业绩随时间变化的趋势是平行。</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826C6176-E3E8-42DF-8A4F-196EBACF7829}"/>
                  </a:ext>
                </a:extLst>
              </p:cNvPr>
              <p:cNvSpPr>
                <a:spLocks noGrp="1" noRot="1" noChangeAspect="1" noMove="1" noResize="1" noEditPoints="1" noAdjustHandles="1" noChangeArrowheads="1" noChangeShapeType="1" noTextEdit="1"/>
              </p:cNvSpPr>
              <p:nvPr>
                <p:ph type="body" idx="1"/>
              </p:nvPr>
            </p:nvSpPr>
            <p:spPr>
              <a:xfrm>
                <a:off x="508000" y="1066800"/>
                <a:ext cx="11323782" cy="5221061"/>
              </a:xfrm>
              <a:blipFill>
                <a:blip r:embed="rId2"/>
                <a:stretch>
                  <a:fillRect l="-26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58B0EDD-B014-4063-95CE-EA09D728D3C0}"/>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555260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A45C1-7D85-4A85-8CE5-3B6CCD84D649}"/>
              </a:ext>
            </a:extLst>
          </p:cNvPr>
          <p:cNvSpPr>
            <a:spLocks noGrp="1"/>
          </p:cNvSpPr>
          <p:nvPr>
            <p:ph type="title"/>
          </p:nvPr>
        </p:nvSpPr>
        <p:spPr/>
        <p:txBody>
          <a:bodyPr/>
          <a:lstStyle/>
          <a:p>
            <a:r>
              <a:rPr lang="zh-CN" sz="2400" b="1" dirty="0">
                <a:effectLst/>
                <a:ea typeface="DengXian" panose="02010600030101010101" pitchFamily="2" charset="-122"/>
                <a:cs typeface="Times New Roman" panose="02020603050405020304" pitchFamily="18" charset="0"/>
              </a:rPr>
              <a:t>方法</a:t>
            </a:r>
            <a:r>
              <a:rPr lang="en-CA" sz="2400" b="1" dirty="0">
                <a:effectLst/>
                <a:latin typeface="DengXian" panose="02010600030101010101" pitchFamily="2" charset="-122"/>
                <a:cs typeface="Times New Roman" panose="02020603050405020304" pitchFamily="18" charset="0"/>
              </a:rPr>
              <a:t>2</a:t>
            </a:r>
            <a:r>
              <a:rPr lang="zh-CN" sz="2400" b="1" dirty="0">
                <a:effectLst/>
                <a:latin typeface="DengXian" panose="02010600030101010101" pitchFamily="2" charset="-122"/>
                <a:cs typeface="Times New Roman" panose="02020603050405020304" pitchFamily="18" charset="0"/>
              </a:rPr>
              <a:t>：从纵向差异理解</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978C911-2B3D-4E24-894E-1AF6C18BA684}"/>
                  </a:ext>
                </a:extLst>
              </p:cNvPr>
              <p:cNvSpPr>
                <a:spLocks noGrp="1"/>
              </p:cNvSpPr>
              <p:nvPr>
                <p:ph type="body" idx="1"/>
              </p:nvPr>
            </p:nvSpPr>
            <p:spPr/>
            <p:txBody>
              <a:bodyPr/>
              <a:lstStyle/>
              <a:p>
                <a:pPr marL="342900" lvl="0" indent="-342900" algn="just">
                  <a:spcBef>
                    <a:spcPts val="0"/>
                  </a:spcBef>
                  <a:spcAft>
                    <a:spcPts val="0"/>
                  </a:spcAft>
                  <a:buFont typeface="Symbol" panose="05050102010706020507" pitchFamily="18" charset="2"/>
                  <a:buChar char=""/>
                  <a:tabLst>
                    <a:tab pos="270510" algn="l"/>
                  </a:tabLs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第一重差分：</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处置组和控制组在事件发生的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年后的差异</m:t>
                    </m:r>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实施新税法造成的差异（处效应置）</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oMath>
                </a14:m>
                <a:r>
                  <a:rPr lang="zh-CN" sz="2000"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endParaRPr lang="en-CA" altLang="zh-CN" sz="2000" b="1"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处置组和控制组在事件发生的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年前的差异</m:t>
                    </m:r>
                  </m:oMath>
                </a14:m>
                <a:r>
                  <a:rPr lang="zh-CN" sz="2000" b="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en-CA" sz="2000" i="1"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978C911-2B3D-4E24-894E-1AF6C18BA684}"/>
                  </a:ext>
                </a:extLst>
              </p:cNvPr>
              <p:cNvSpPr>
                <a:spLocks noGrp="1" noRot="1" noChangeAspect="1" noMove="1" noResize="1" noEditPoints="1" noAdjustHandles="1" noChangeArrowheads="1" noChangeShapeType="1" noTextEdit="1"/>
              </p:cNvSpPr>
              <p:nvPr>
                <p:ph type="body" idx="1"/>
              </p:nvPr>
            </p:nvSpPr>
            <p:spPr>
              <a:blipFill>
                <a:blip r:embed="rId2"/>
                <a:stretch>
                  <a:fillRect l="-392"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3F82518-8495-47A9-B78D-F0ECA35C356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579413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A45C1-7D85-4A85-8CE5-3B6CCD84D649}"/>
              </a:ext>
            </a:extLst>
          </p:cNvPr>
          <p:cNvSpPr>
            <a:spLocks noGrp="1"/>
          </p:cNvSpPr>
          <p:nvPr>
            <p:ph type="title"/>
          </p:nvPr>
        </p:nvSpPr>
        <p:spPr/>
        <p:txBody>
          <a:bodyPr/>
          <a:lstStyle/>
          <a:p>
            <a:r>
              <a:rPr lang="zh-CN" sz="2400" b="1" dirty="0">
                <a:effectLst/>
                <a:ea typeface="DengXian" panose="02010600030101010101" pitchFamily="2" charset="-122"/>
                <a:cs typeface="Times New Roman" panose="02020603050405020304" pitchFamily="18" charset="0"/>
              </a:rPr>
              <a:t>方法</a:t>
            </a:r>
            <a:r>
              <a:rPr lang="en-CA" sz="2400" b="1" dirty="0">
                <a:effectLst/>
                <a:latin typeface="DengXian" panose="02010600030101010101" pitchFamily="2" charset="-122"/>
                <a:cs typeface="Times New Roman" panose="02020603050405020304" pitchFamily="18" charset="0"/>
              </a:rPr>
              <a:t>2</a:t>
            </a:r>
            <a:r>
              <a:rPr lang="zh-CN" sz="2400" b="1" dirty="0">
                <a:effectLst/>
                <a:latin typeface="DengXian" panose="02010600030101010101" pitchFamily="2" charset="-122"/>
                <a:cs typeface="Times New Roman" panose="02020603050405020304" pitchFamily="18" charset="0"/>
              </a:rPr>
              <a:t>：从纵向差异理解</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978C911-2B3D-4E24-894E-1AF6C18BA684}"/>
                  </a:ext>
                </a:extLst>
              </p:cNvPr>
              <p:cNvSpPr>
                <a:spLocks noGrp="1"/>
              </p:cNvSpPr>
              <p:nvPr>
                <p:ph type="body" idx="1"/>
              </p:nvPr>
            </p:nvSpPr>
            <p:spPr>
              <a:xfrm>
                <a:off x="83127" y="1103745"/>
                <a:ext cx="10871200" cy="5221061"/>
              </a:xfrm>
            </p:spPr>
            <p:txBody>
              <a:bodyPr/>
              <a:lstStyle/>
              <a:p>
                <a:pPr marL="342900" lvl="0" indent="-342900" algn="just">
                  <a:lnSpc>
                    <a:spcPct val="150000"/>
                  </a:lnSpc>
                  <a:spcBef>
                    <a:spcPts val="0"/>
                  </a:spcBef>
                  <a:spcAft>
                    <a:spcPts val="0"/>
                  </a:spcAft>
                  <a:buFont typeface="Symbol" panose="05050102010706020507" pitchFamily="18" charset="2"/>
                  <a:buChar char=""/>
                  <a:tabLst>
                    <a:tab pos="270510" algn="l"/>
                  </a:tabLst>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第二重差分：</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处置组和控制组在事件发生的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年后的差异</m:t>
                    </m:r>
                    <m:r>
                      <a:rPr lang="zh-CN" altLang="en-US" sz="2000" b="1"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处置组和控制组在事件发生的</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年前的差异</m:t>
                    </m:r>
                  </m:oMath>
                </a14:m>
                <a:r>
                  <a:rPr lang="zh-CN" sz="2000" b="1" i="1"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实施新税法造成的差异（处置效应）</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limLowPr>
                      <m:e>
                        <m:groupChr>
                          <m:groupChr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groupChr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e>
                            </m:d>
                          </m:e>
                        </m:groupChr>
                      </m:e>
                      <m:lim>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，当差异不变假设成立</m:t>
                        </m:r>
                      </m:lim>
                    </m:limLow>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Bef>
                    <a:spcPts val="0"/>
                  </a:spcBef>
                  <a:spcAft>
                    <a:spcPts val="0"/>
                  </a:spcAft>
                  <a:tabLst>
                    <a:tab pos="270510" algn="l"/>
                  </a:tabLst>
                </a:pPr>
                <a14:m>
                  <m:oMath xmlns:m="http://schemas.openxmlformats.org/officeDocument/2006/math">
                    <m:r>
                      <a:rPr lang="en-CA" sz="2000">
                        <a:effectLst/>
                        <a:latin typeface="Cambria Math" panose="02040503050406030204" pitchFamily="18" charset="0"/>
                        <a:ea typeface="DengXian" panose="02010600030101010101" pitchFamily="2" charset="-122"/>
                        <a:cs typeface="Times New Roman" panose="02020603050405020304" pitchFamily="18" charset="0"/>
                      </a:rPr>
                      <m:t>=</m:t>
                    </m:r>
                    <m:r>
                      <a:rPr lang="zh-CN" sz="2000">
                        <a:effectLst/>
                        <a:latin typeface="Cambria Math" panose="02040503050406030204" pitchFamily="18" charset="0"/>
                        <a:ea typeface="DengXian" panose="02010600030101010101" pitchFamily="2" charset="-122"/>
                        <a:cs typeface="Times New Roman" panose="02020603050405020304" pitchFamily="18" charset="0"/>
                      </a:rPr>
                      <m:t>实施新税法造成的差异（处置效应）</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978C911-2B3D-4E24-894E-1AF6C18BA684}"/>
                  </a:ext>
                </a:extLst>
              </p:cNvPr>
              <p:cNvSpPr>
                <a:spLocks noGrp="1" noRot="1" noChangeAspect="1" noMove="1" noResize="1" noEditPoints="1" noAdjustHandles="1" noChangeArrowheads="1" noChangeShapeType="1" noTextEdit="1"/>
              </p:cNvSpPr>
              <p:nvPr>
                <p:ph type="body" idx="1"/>
              </p:nvPr>
            </p:nvSpPr>
            <p:spPr>
              <a:xfrm>
                <a:off x="83127" y="1103745"/>
                <a:ext cx="10871200" cy="5221061"/>
              </a:xfrm>
              <a:blipFill>
                <a:blip r:embed="rId2"/>
                <a:stretch>
                  <a:fillRect l="-393" r="-1048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84DA3B4-5522-476E-ABC0-7AC17FDE0F41}"/>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071592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0031A-DD5F-45D4-AB72-B2B762A2505B}"/>
              </a:ext>
            </a:extLst>
          </p:cNvPr>
          <p:cNvSpPr>
            <a:spLocks noGrp="1"/>
          </p:cNvSpPr>
          <p:nvPr>
            <p:ph type="title"/>
          </p:nvPr>
        </p:nvSpPr>
        <p:spPr/>
        <p:txBody>
          <a:bodyPr/>
          <a:lstStyle/>
          <a:p>
            <a:r>
              <a:rPr lang="zh-CN" sz="2400" b="1" dirty="0">
                <a:effectLst/>
                <a:latin typeface="Calibri" panose="020F0502020204030204" pitchFamily="34" charset="0"/>
                <a:ea typeface="DengXian" panose="02010600030101010101" pitchFamily="2" charset="-122"/>
                <a:cs typeface="Times New Roman" panose="02020603050405020304" pitchFamily="18" charset="0"/>
              </a:rPr>
              <a:t>差异不变假设</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B8117C7-AA4D-43FB-BC54-7A19046B912D}"/>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可见，如果我们希望能够通过双重差分正确地估计事件造成的差异，即事件的处置效应，所需的条件是：</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年后</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r>
                        <a:rPr lang="en-CA" sz="2000">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其它因素造成的处置组和控组制在</m:t>
                      </m:r>
                      <m:r>
                        <a:rPr lang="en-CA" sz="2000" b="1" i="1">
                          <a:effectLst/>
                          <a:latin typeface="Cambria Math" panose="02040503050406030204" pitchFamily="18" charset="0"/>
                          <a:ea typeface="DengXian" panose="02010600030101010101" pitchFamily="2" charset="-122"/>
                          <a:cs typeface="Times New Roman" panose="02020603050405020304" pitchFamily="18" charset="0"/>
                        </a:rPr>
                        <m:t>𝟐𝟎𝟏𝟒</m:t>
                      </m:r>
                      <m:r>
                        <a:rPr lang="zh-CN" sz="2000" b="1">
                          <a:effectLst/>
                          <a:latin typeface="Cambria Math" panose="02040503050406030204" pitchFamily="18" charset="0"/>
                          <a:ea typeface="DengXian" panose="02010600030101010101" pitchFamily="2" charset="-122"/>
                          <a:cs typeface="Times New Roman" panose="02020603050405020304" pitchFamily="18" charset="0"/>
                        </a:rPr>
                        <m:t>年前</m:t>
                      </m:r>
                      <m:r>
                        <a:rPr lang="zh-CN" sz="2000">
                          <a:effectLst/>
                          <a:latin typeface="Cambria Math" panose="02040503050406030204" pitchFamily="18" charset="0"/>
                          <a:ea typeface="DengXian" panose="02010600030101010101" pitchFamily="2" charset="-122"/>
                          <a:cs typeface="Times New Roman" panose="02020603050405020304" pitchFamily="18" charset="0"/>
                        </a:rPr>
                        <m:t>的差异</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这个条件称为</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差异不变假设 </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(Bias Stability Assumption)</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这个假设的意思是指其它因素造成处置组和控制组的差异在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前后是相同的。这意味着在不存在税收法改变的情况下，控制组和处置组在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年前后的差异是相同。</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B8117C7-AA4D-43FB-BC54-7A19046B912D}"/>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F23E76B-443C-4D02-B1CE-4869786820F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267461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29CAD-C0DE-4DA8-BA2B-1D8640619FD0}"/>
              </a:ext>
            </a:extLst>
          </p:cNvPr>
          <p:cNvSpPr>
            <a:spLocks noGrp="1"/>
          </p:cNvSpPr>
          <p:nvPr>
            <p:ph type="title"/>
          </p:nvPr>
        </p:nvSpPr>
        <p:spPr/>
        <p:txBody>
          <a:bodyPr/>
          <a:lstStyle/>
          <a:p>
            <a:r>
              <a:rPr lang="zh-CN" altLang="en-US" b="1" dirty="0">
                <a:effectLst/>
                <a:ea typeface="DengXian" panose="02010600030101010101" pitchFamily="2" charset="-122"/>
                <a:cs typeface="Times New Roman" panose="02020603050405020304" pitchFamily="18" charset="0"/>
              </a:rPr>
              <a:t>小结</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3F08861-77BA-4016-B32D-98F269B5EA72}"/>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sz="2000" b="1" dirty="0">
                    <a:effectLst/>
                    <a:ea typeface="DengXian" panose="02010600030101010101" pitchFamily="2" charset="-122"/>
                    <a:cs typeface="Times New Roman" panose="02020603050405020304" pitchFamily="18" charset="0"/>
                  </a:rPr>
                  <a:t>平行趋势假设</a:t>
                </a:r>
                <a:r>
                  <a:rPr lang="zh-CN" sz="2000" dirty="0">
                    <a:effectLst/>
                    <a:ea typeface="DengXian" panose="02010600030101010101" pitchFamily="2" charset="-122"/>
                    <a:cs typeface="Times New Roman" panose="02020603050405020304" pitchFamily="18" charset="0"/>
                  </a:rPr>
                  <a:t>和</a:t>
                </a:r>
                <a:r>
                  <a:rPr lang="zh-CN" sz="2000" b="1" dirty="0">
                    <a:effectLst/>
                    <a:ea typeface="DengXian" panose="02010600030101010101" pitchFamily="2" charset="-122"/>
                    <a:cs typeface="Times New Roman" panose="02020603050405020304" pitchFamily="18" charset="0"/>
                  </a:rPr>
                  <a:t>差异不变假设是一致的</a:t>
                </a:r>
                <a:r>
                  <a:rPr lang="zh-CN" sz="2000" dirty="0">
                    <a:effectLst/>
                    <a:ea typeface="DengXian" panose="02010600030101010101" pitchFamily="2" charset="-122"/>
                    <a:cs typeface="Times New Roman" panose="02020603050405020304" pitchFamily="18" charset="0"/>
                  </a:rPr>
                  <a:t>，平行趋势假设成立意味着，在税法未发生改动的情况下，处置组和控制组的的平均业绩的时间趋势是平行，因此两组的平均业绩差异保持不变的。</a:t>
                </a:r>
                <a:endParaRPr lang="en-CA" altLang="zh-CN" sz="20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dirty="0">
                  <a:ea typeface="DengXian" panose="02010600030101010101" pitchFamily="2" charset="-122"/>
                  <a:cs typeface="Times New Roman" panose="02020603050405020304" pitchFamily="18" charset="0"/>
                </a:endParaRPr>
              </a:p>
              <a:p>
                <a:pPr algn="ctr">
                  <a:lnSpc>
                    <a:spcPct val="150000"/>
                  </a:lnSpc>
                </a:pPr>
                <a:r>
                  <a:rPr lang="zh-CN" altLang="en-US" sz="2000" b="1" dirty="0">
                    <a:latin typeface="DengXian" panose="02010600030101010101" pitchFamily="2" charset="-122"/>
                    <a:cs typeface="Times New Roman" panose="02020603050405020304" pitchFamily="18" charset="0"/>
                  </a:rPr>
                  <a:t>横向差异理解</a:t>
                </a:r>
                <a14:m>
                  <m:oMath xmlns:m="http://schemas.openxmlformats.org/officeDocument/2006/math">
                    <m:r>
                      <a:rPr lang="en-US" altLang="zh-CN" sz="2000" b="1" i="1" kern="100" dirty="0">
                        <a:latin typeface="Cambria Math" panose="02040503050406030204" pitchFamily="18" charset="0"/>
                        <a:ea typeface="DengXian" panose="02010600030101010101" pitchFamily="2" charset="-122"/>
                        <a:cs typeface="Times New Roman" panose="02020603050405020304" pitchFamily="18" charset="0"/>
                      </a:rPr>
                      <m:t>=</m:t>
                    </m:r>
                  </m:oMath>
                </a14:m>
                <a:r>
                  <a:rPr lang="zh-CN" altLang="en-US" sz="2000" b="1" dirty="0">
                    <a:latin typeface="DengXian" panose="02010600030101010101" pitchFamily="2" charset="-122"/>
                    <a:cs typeface="Times New Roman" panose="02020603050405020304" pitchFamily="18" charset="0"/>
                  </a:rPr>
                  <a:t>纵向差异理解</a:t>
                </a:r>
                <a:endParaRPr lang="en-CA" altLang="zh-CN" sz="2000" b="1" dirty="0">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lnSpc>
                    <a:spcPct val="150000"/>
                  </a:lnSpc>
                </a:pPr>
                <a14:m>
                  <m:oMath xmlns:m="http://schemas.openxmlformats.org/officeDocument/2006/math">
                    <m:d>
                      <m:dPr>
                        <m:begChr m:val="["/>
                        <m:endChr m:val="]"/>
                        <m:ctrlPr>
                          <a:rPr lang="en-CA" sz="2000" i="1" kern="100" smtClean="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C</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oMath>
                </a14:m>
                <a:r>
                  <a:rPr lang="en-US" altLang="zh-CN" sz="2000" dirty="0"/>
                  <a:t>=</a:t>
                </a:r>
                <a14:m>
                  <m:oMath xmlns:m="http://schemas.openxmlformats.org/officeDocument/2006/math">
                    <m:d>
                      <m:dPr>
                        <m:begChr m:val="["/>
                        <m:endChr m:val="]"/>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latin typeface="Cambria Math" panose="02040503050406030204" pitchFamily="18" charset="0"/>
                                <a:ea typeface="DengXian" panose="02010600030101010101" pitchFamily="2" charset="-122"/>
                                <a:cs typeface="Times New Roman" panose="02020603050405020304" pitchFamily="18" charset="0"/>
                              </a:rPr>
                              <m:t>T</m:t>
                            </m:r>
                          </m:e>
                          <m:sub>
                            <m:r>
                              <a:rPr lang="en-CA" sz="2000" i="1">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2000" i="1">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latin typeface="Cambria Math" panose="02040503050406030204" pitchFamily="18" charset="0"/>
                                <a:ea typeface="DengXian" panose="02010600030101010101" pitchFamily="2" charset="-122"/>
                                <a:cs typeface="Times New Roman" panose="02020603050405020304" pitchFamily="18" charset="0"/>
                              </a:rPr>
                              <m:t>𝑎𝑓𝑡𝑒𝑟</m:t>
                            </m:r>
                          </m:sub>
                        </m:sSub>
                      </m:e>
                    </m:d>
                    <m:r>
                      <a:rPr lang="zh-CN" altLang="en-US" sz="2000" i="1">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𝑇</m:t>
                            </m:r>
                          </m:e>
                          <m:sub>
                            <m:r>
                              <a:rPr lang="en-CA" sz="2000" i="1">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en-CA" sz="2000" i="1">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latin typeface="Cambria Math" panose="02040503050406030204" pitchFamily="18" charset="0"/>
                                <a:ea typeface="DengXian" panose="02010600030101010101" pitchFamily="2" charset="-122"/>
                                <a:cs typeface="Times New Roman" panose="02020603050405020304" pitchFamily="18" charset="0"/>
                              </a:rPr>
                              <m:t>𝐶</m:t>
                            </m:r>
                          </m:e>
                          <m:sub>
                            <m:r>
                              <a:rPr lang="en-CA" sz="2000" i="1">
                                <a:latin typeface="Cambria Math" panose="02040503050406030204" pitchFamily="18" charset="0"/>
                                <a:ea typeface="DengXian" panose="02010600030101010101" pitchFamily="2" charset="-122"/>
                                <a:cs typeface="Times New Roman" panose="02020603050405020304" pitchFamily="18" charset="0"/>
                              </a:rPr>
                              <m:t>𝑏𝑒𝑓𝑜𝑟𝑒</m:t>
                            </m:r>
                          </m:sub>
                        </m:sSub>
                      </m:e>
                    </m:d>
                  </m:oMath>
                </a14:m>
                <a:r>
                  <a:rPr lang="en-US" sz="2000" dirty="0">
                    <a:latin typeface="DengXian" panose="02010600030101010101" pitchFamily="2" charset="-122"/>
                    <a:ea typeface="DengXian" panose="02010600030101010101" pitchFamily="2" charset="-122"/>
                    <a:cs typeface="Times New Roman" panose="02020603050405020304" pitchFamily="18" charset="0"/>
                  </a:rPr>
                  <a:t> </a:t>
                </a:r>
                <a:endParaRPr lang="en-CA" sz="20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dirty="0"/>
              </a:p>
            </p:txBody>
          </p:sp>
        </mc:Choice>
        <mc:Fallback xmlns="">
          <p:sp>
            <p:nvSpPr>
              <p:cNvPr id="3" name="Text Placeholder 2">
                <a:extLst>
                  <a:ext uri="{FF2B5EF4-FFF2-40B4-BE49-F238E27FC236}">
                    <a16:creationId xmlns:a16="http://schemas.microsoft.com/office/drawing/2014/main" id="{F3F08861-77BA-4016-B32D-98F269B5EA72}"/>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A180E25-E747-4C5B-A994-C02BE03F6C5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215439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DEE21-EDAA-4F65-AFD6-64E09926A9F7}"/>
              </a:ext>
            </a:extLst>
          </p:cNvPr>
          <p:cNvSpPr>
            <a:spLocks noGrp="1"/>
          </p:cNvSpPr>
          <p:nvPr>
            <p:ph type="title"/>
          </p:nvPr>
        </p:nvSpPr>
        <p:spPr/>
        <p:txBody>
          <a:bodyPr/>
          <a:lstStyle/>
          <a:p>
            <a:r>
              <a:rPr lang="zh-CN" altLang="en-US" dirty="0"/>
              <a:t>双重差分法的图形解释</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7A1AB2D-D3D9-45FB-99AB-95B34EAFC1A7}"/>
                  </a:ext>
                </a:extLst>
              </p:cNvPr>
              <p:cNvSpPr>
                <a:spLocks noGrp="1"/>
              </p:cNvSpPr>
              <p:nvPr>
                <p:ph type="body" idx="1"/>
              </p:nvPr>
            </p:nvSpPr>
            <p:spPr>
              <a:xfrm>
                <a:off x="508000" y="5754460"/>
                <a:ext cx="10871200" cy="533401"/>
              </a:xfrm>
            </p:spPr>
            <p:txBody>
              <a:bodyPr/>
              <a:lstStyle/>
              <a:p>
                <a:r>
                  <a:rPr lang="zh-CN" sz="1800" dirty="0">
                    <a:effectLst/>
                    <a:ea typeface="DengXian" panose="02010600030101010101" pitchFamily="2" charset="-122"/>
                    <a:cs typeface="Times New Roman" panose="02020603050405020304" pitchFamily="18" charset="0"/>
                  </a:rPr>
                  <a:t>图中</a:t>
                </a:r>
                <a:r>
                  <a:rPr lang="en-CA" sz="1800" dirty="0">
                    <a:effectLst/>
                    <a:latin typeface="DengXian" panose="02010600030101010101" pitchFamily="2" charset="-122"/>
                    <a:cs typeface="Times New Roman" panose="02020603050405020304" pitchFamily="18" charset="0"/>
                  </a:rPr>
                  <a:t>A</a:t>
                </a:r>
                <a:r>
                  <a:rPr lang="zh-CN" sz="1800" dirty="0">
                    <a:effectLst/>
                    <a:latin typeface="DengXian" panose="02010600030101010101" pitchFamily="2" charset="-122"/>
                    <a:cs typeface="Times New Roman" panose="02020603050405020304" pitchFamily="18" charset="0"/>
                  </a:rPr>
                  <a:t>，</a:t>
                </a:r>
                <a:r>
                  <a:rPr lang="en-CA" sz="1800" dirty="0">
                    <a:effectLst/>
                    <a:latin typeface="DengXian" panose="02010600030101010101" pitchFamily="2" charset="-122"/>
                    <a:cs typeface="Times New Roman" panose="02020603050405020304" pitchFamily="18" charset="0"/>
                  </a:rPr>
                  <a:t>B</a:t>
                </a:r>
                <a:r>
                  <a:rPr lang="zh-CN" sz="1800" dirty="0">
                    <a:effectLst/>
                    <a:latin typeface="DengXian" panose="02010600030101010101" pitchFamily="2" charset="-122"/>
                    <a:cs typeface="Times New Roman" panose="02020603050405020304" pitchFamily="18" charset="0"/>
                  </a:rPr>
                  <a:t>，</a:t>
                </a:r>
                <a:r>
                  <a:rPr lang="en-CA" sz="1800" dirty="0">
                    <a:effectLst/>
                    <a:latin typeface="DengXian" panose="02010600030101010101" pitchFamily="2" charset="-122"/>
                    <a:cs typeface="Times New Roman" panose="02020603050405020304" pitchFamily="18" charset="0"/>
                  </a:rPr>
                  <a:t>C</a:t>
                </a:r>
                <a:r>
                  <a:rPr lang="zh-CN" sz="1800" dirty="0">
                    <a:effectLst/>
                    <a:latin typeface="DengXian" panose="02010600030101010101" pitchFamily="2" charset="-122"/>
                    <a:cs typeface="Times New Roman" panose="02020603050405020304" pitchFamily="18" charset="0"/>
                  </a:rPr>
                  <a:t>，</a:t>
                </a:r>
                <a:r>
                  <a:rPr lang="en-CA" sz="1800" dirty="0">
                    <a:effectLst/>
                    <a:latin typeface="DengXian" panose="02010600030101010101" pitchFamily="2" charset="-122"/>
                    <a:cs typeface="Times New Roman" panose="02020603050405020304" pitchFamily="18" charset="0"/>
                  </a:rPr>
                  <a:t>D</a:t>
                </a:r>
                <a:r>
                  <a:rPr lang="zh-CN" sz="1800" dirty="0">
                    <a:effectLst/>
                    <a:latin typeface="DengXian" panose="02010600030101010101" pitchFamily="2" charset="-122"/>
                    <a:cs typeface="Times New Roman" panose="02020603050405020304" pitchFamily="18" charset="0"/>
                  </a:rPr>
                  <a:t>是处置组和控制组在事件前后的平均值（</a:t>
                </a:r>
                <a14:m>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A</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zh-CN"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𝐵</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zh-CN"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r>
                      <a:rPr lang="zh-CN"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endParaRPr lang="en-CA" dirty="0"/>
              </a:p>
            </p:txBody>
          </p:sp>
        </mc:Choice>
        <mc:Fallback xmlns="">
          <p:sp>
            <p:nvSpPr>
              <p:cNvPr id="3" name="Text Placeholder 2">
                <a:extLst>
                  <a:ext uri="{FF2B5EF4-FFF2-40B4-BE49-F238E27FC236}">
                    <a16:creationId xmlns:a16="http://schemas.microsoft.com/office/drawing/2014/main" id="{47A1AB2D-D3D9-45FB-99AB-95B34EAFC1A7}"/>
                  </a:ext>
                </a:extLst>
              </p:cNvPr>
              <p:cNvSpPr>
                <a:spLocks noGrp="1" noRot="1" noChangeAspect="1" noMove="1" noResize="1" noEditPoints="1" noAdjustHandles="1" noChangeArrowheads="1" noChangeShapeType="1" noTextEdit="1"/>
              </p:cNvSpPr>
              <p:nvPr>
                <p:ph type="body" idx="1"/>
              </p:nvPr>
            </p:nvSpPr>
            <p:spPr>
              <a:xfrm>
                <a:off x="508000" y="5754460"/>
                <a:ext cx="10871200" cy="533401"/>
              </a:xfrm>
              <a:blipFill>
                <a:blip r:embed="rId2"/>
                <a:stretch>
                  <a:fillRect l="-448" t="-10345" b="-35632"/>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683718FC-49CD-4D5F-B7E3-6B0E9656E115}"/>
              </a:ext>
            </a:extLst>
          </p:cNvPr>
          <p:cNvPicPr>
            <a:picLocks noChangeAspect="1"/>
          </p:cNvPicPr>
          <p:nvPr/>
        </p:nvPicPr>
        <p:blipFill>
          <a:blip r:embed="rId3"/>
          <a:stretch>
            <a:fillRect/>
          </a:stretch>
        </p:blipFill>
        <p:spPr>
          <a:xfrm>
            <a:off x="2089594" y="1184563"/>
            <a:ext cx="7248698" cy="4488873"/>
          </a:xfrm>
          <a:prstGeom prst="rect">
            <a:avLst/>
          </a:prstGeom>
        </p:spPr>
      </p:pic>
      <p:sp>
        <p:nvSpPr>
          <p:cNvPr id="4" name="Footer Placeholder 3">
            <a:extLst>
              <a:ext uri="{FF2B5EF4-FFF2-40B4-BE49-F238E27FC236}">
                <a16:creationId xmlns:a16="http://schemas.microsoft.com/office/drawing/2014/main" id="{6A476EF1-8003-4C27-A369-60539F9F6FD4}"/>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8015868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A235F951-BDA9-47F7-A7E7-7E08033FCE24}"/>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5F961CC9-DB88-4669-BD7C-64610683ABDD}"/>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双重差分法的</a:t>
            </a:r>
            <a:r>
              <a:rPr lang="zh-CN" altLang="en-US" sz="3600" b="1" dirty="0">
                <a:effectLst/>
                <a:latin typeface="Calibri" panose="020F0502020204030204" pitchFamily="34" charset="0"/>
                <a:ea typeface="DengXian" panose="02010600030101010101" pitchFamily="2" charset="-122"/>
                <a:cs typeface="Times New Roman" panose="02020603050405020304" pitchFamily="18" charset="0"/>
              </a:rPr>
              <a:t>回归模型和实例</a:t>
            </a:r>
            <a:endParaRPr lang="en-CA" sz="3600" b="1" dirty="0"/>
          </a:p>
        </p:txBody>
      </p:sp>
      <p:sp>
        <p:nvSpPr>
          <p:cNvPr id="4" name="Footer Placeholder 3">
            <a:extLst>
              <a:ext uri="{FF2B5EF4-FFF2-40B4-BE49-F238E27FC236}">
                <a16:creationId xmlns:a16="http://schemas.microsoft.com/office/drawing/2014/main" id="{15BB4B1F-87BC-43F1-8A1A-34FFD0C5A451}"/>
              </a:ext>
            </a:extLst>
          </p:cNvPr>
          <p:cNvSpPr>
            <a:spLocks noGrp="1"/>
          </p:cNvSpPr>
          <p:nvPr>
            <p:ph type="ftr" sz="quarter" idx="11"/>
          </p:nvPr>
        </p:nvSpPr>
        <p:spPr>
          <a:xfrm>
            <a:off x="6478772" y="6235995"/>
            <a:ext cx="5283200" cy="457200"/>
          </a:xfrm>
        </p:spPr>
        <p:txBody>
          <a:bodyPr/>
          <a:lstStyle/>
          <a:p>
            <a:r>
              <a:rPr lang="zh-CN" altLang="en-US"/>
              <a:t>版权</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2208668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B446D-055F-4EDE-934A-D2B5D464D9A2}"/>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2676BB71-4C05-4D02-AADB-3555B142F109}"/>
              </a:ext>
            </a:extLst>
          </p:cNvPr>
          <p:cNvSpPr>
            <a:spLocks noGrp="1"/>
          </p:cNvSpPr>
          <p:nvPr>
            <p:ph type="body" idx="1"/>
          </p:nvPr>
        </p:nvSpPr>
        <p:spPr/>
        <p:txBody>
          <a:bodyPr/>
          <a:lstStyle/>
          <a:p>
            <a:pPr marL="457200" indent="-457200">
              <a:buAutoNum type="arabicPeriod"/>
            </a:pPr>
            <a:r>
              <a:rPr lang="zh-CN" altLang="en-US" dirty="0">
                <a:latin typeface="DengXian" panose="02010600030101010101" pitchFamily="2" charset="-122"/>
                <a:ea typeface="DengXian" panose="02010600030101010101" pitchFamily="2" charset="-122"/>
              </a:rPr>
              <a:t>单重差分法</a:t>
            </a:r>
            <a:endParaRPr lang="en-CA" altLang="zh-CN" dirty="0">
              <a:latin typeface="DengXian" panose="02010600030101010101" pitchFamily="2" charset="-122"/>
              <a:ea typeface="DengXian" panose="02010600030101010101" pitchFamily="2" charset="-122"/>
            </a:endParaRPr>
          </a:p>
          <a:p>
            <a:pPr marL="457200" indent="-457200">
              <a:buAutoNum type="arabicPeriod"/>
            </a:pPr>
            <a:endParaRPr lang="en-CA" altLang="zh-CN" dirty="0">
              <a:latin typeface="DengXian" panose="02010600030101010101" pitchFamily="2" charset="-122"/>
              <a:ea typeface="DengXian" panose="02010600030101010101" pitchFamily="2" charset="-122"/>
            </a:endParaRPr>
          </a:p>
          <a:p>
            <a:pPr marL="457200" indent="-457200">
              <a:buAutoNum type="arabicPeriod"/>
            </a:pPr>
            <a:r>
              <a:rPr lang="zh-CN" altLang="en-US" dirty="0">
                <a:latin typeface="DengXian" panose="02010600030101010101" pitchFamily="2" charset="-122"/>
                <a:ea typeface="DengXian" panose="02010600030101010101" pitchFamily="2" charset="-122"/>
              </a:rPr>
              <a:t>双重差分法的直观理解</a:t>
            </a:r>
            <a:endParaRPr lang="en-CA" altLang="zh-CN" dirty="0">
              <a:latin typeface="DengXian" panose="02010600030101010101" pitchFamily="2" charset="-122"/>
              <a:ea typeface="DengXian" panose="02010600030101010101" pitchFamily="2" charset="-122"/>
            </a:endParaRPr>
          </a:p>
          <a:p>
            <a:pPr marL="457200" indent="-457200">
              <a:buAutoNum type="arabicPeriod"/>
            </a:pPr>
            <a:endParaRPr lang="en-CA" altLang="zh-CN" dirty="0">
              <a:latin typeface="DengXian" panose="02010600030101010101" pitchFamily="2" charset="-122"/>
              <a:ea typeface="DengXian" panose="02010600030101010101" pitchFamily="2" charset="-122"/>
            </a:endParaRPr>
          </a:p>
          <a:p>
            <a:pPr marL="457200" indent="-457200">
              <a:buAutoNum type="arabicPeriod"/>
            </a:pPr>
            <a:r>
              <a:rPr lang="zh-CN" altLang="en-US" dirty="0">
                <a:latin typeface="DengXian" panose="02010600030101010101" pitchFamily="2" charset="-122"/>
                <a:ea typeface="DengXian" panose="02010600030101010101" pitchFamily="2" charset="-122"/>
              </a:rPr>
              <a:t>双重差分法的回归模型和运用实例</a:t>
            </a:r>
            <a:endParaRPr lang="en-CA" altLang="zh-CN" dirty="0">
              <a:latin typeface="DengXian" panose="02010600030101010101" pitchFamily="2" charset="-122"/>
              <a:ea typeface="DengXian" panose="02010600030101010101" pitchFamily="2" charset="-122"/>
            </a:endParaRPr>
          </a:p>
          <a:p>
            <a:pPr marL="457200" indent="-457200">
              <a:buAutoNum type="arabicPeriod"/>
            </a:pPr>
            <a:endParaRPr lang="en-CA" altLang="zh-CN" dirty="0">
              <a:latin typeface="DengXian" panose="02010600030101010101" pitchFamily="2" charset="-122"/>
              <a:ea typeface="DengXian" panose="02010600030101010101" pitchFamily="2" charset="-122"/>
            </a:endParaRPr>
          </a:p>
          <a:p>
            <a:pPr marL="457200" indent="-457200">
              <a:buAutoNum type="arabicPeriod"/>
            </a:pPr>
            <a:r>
              <a:rPr lang="zh-CN" sz="2400" kern="2200" cap="small" dirty="0">
                <a:effectLst/>
                <a:latin typeface="DengXian" panose="02010600030101010101" pitchFamily="2" charset="-122"/>
                <a:ea typeface="DengXian" panose="02010600030101010101" pitchFamily="2" charset="-122"/>
              </a:rPr>
              <a:t>双重差分法假设条件检验</a:t>
            </a:r>
            <a:endParaRPr lang="en-CA" dirty="0">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4CEB2CE7-3C74-4230-A822-AFB51F87BCB7}"/>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705007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基本的双重差分法模型的形式为：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pPr>
                <a:endParaRPr lang="en-CA" sz="2000" i="1" kern="100" dirty="0">
                  <a:effectLst/>
                  <a:latin typeface="Cambria Math" panose="02040503050406030204" pitchFamily="18" charset="0"/>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sz="2000" dirty="0"/>
              </a:p>
              <a:p>
                <a:pPr marL="285750" indent="-285750">
                  <a:lnSpc>
                    <a:spcPct val="150000"/>
                  </a:lnSpc>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其中</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代表个体，</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代表时间。</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是分组虚拟变量，如果个体</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属于处置组则为</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，否则为</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是分期虚拟变量，时间</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在处置事件发生后则为</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，否则为</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。处置事件为外生事件，意味着模型满足</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e>
                    </m:d>
                    <m:r>
                      <a:rPr lang="en-CA" sz="20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blipFill>
                <a:blip r:embed="rId2"/>
                <a:stretch>
                  <a:fillRect l="-280"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6CDF319-ED88-4181-A836-773DF929B215}"/>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133846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系数</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a:xfrm>
                <a:off x="486735" y="1442483"/>
                <a:ext cx="6096000" cy="4728419"/>
              </a:xfrm>
            </p:spPr>
            <p:txBody>
              <a:bodyPr/>
              <a:lstStyle/>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控制组在处置事件发生前</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的均值（图</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9.2</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中</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C</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点）为：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控制组在处置事件发生后</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的均值（图</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9.2</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中</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D</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点）为：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处置组在处置事件发生前</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图</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9.2</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中</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点</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处置组在处置事件发生后</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图</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9.2</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中</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B</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点</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xfrm>
                <a:off x="486735" y="1442483"/>
                <a:ext cx="6096000" cy="4728419"/>
              </a:xfrm>
              <a:blipFill>
                <a:blip r:embed="rId2"/>
                <a:stretch>
                  <a:fillRect l="-400"/>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C27E788-350E-45CC-861C-DF1C72E32B81}"/>
                  </a:ext>
                </a:extLst>
              </p:cNvPr>
              <p:cNvSpPr txBox="1"/>
              <p:nvPr/>
            </p:nvSpPr>
            <p:spPr>
              <a:xfrm>
                <a:off x="2452577" y="1002299"/>
                <a:ext cx="6096000" cy="880369"/>
              </a:xfrm>
              <a:prstGeom prst="rect">
                <a:avLst/>
              </a:prstGeom>
              <a:noFill/>
            </p:spPr>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en-CA" sz="1800" i="1" kern="100" smtClean="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sz="1800" dirty="0"/>
              </a:p>
              <a:p>
                <a:pPr marL="285750" indent="-285750">
                  <a:lnSpc>
                    <a:spcPct val="150000"/>
                  </a:lnSpc>
                  <a:buFont typeface="Arial" panose="020B0604020202020204" pitchFamily="34" charset="0"/>
                  <a:buChar char="•"/>
                </a:pP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AC27E788-350E-45CC-861C-DF1C72E32B81}"/>
                  </a:ext>
                </a:extLst>
              </p:cNvPr>
              <p:cNvSpPr txBox="1">
                <a:spLocks noRot="1" noChangeAspect="1" noMove="1" noResize="1" noEditPoints="1" noAdjustHandles="1" noChangeArrowheads="1" noChangeShapeType="1" noTextEdit="1"/>
              </p:cNvSpPr>
              <p:nvPr/>
            </p:nvSpPr>
            <p:spPr>
              <a:xfrm>
                <a:off x="2452577" y="1002299"/>
                <a:ext cx="6096000" cy="880369"/>
              </a:xfrm>
              <a:prstGeom prst="rect">
                <a:avLst/>
              </a:prstGeom>
              <a:blipFill>
                <a:blip r:embed="rId3"/>
                <a:stretch>
                  <a:fillRect/>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9027C716-3D67-4A2F-948C-C34E429C88C4}"/>
              </a:ext>
            </a:extLst>
          </p:cNvPr>
          <p:cNvPicPr>
            <a:picLocks noChangeAspect="1"/>
          </p:cNvPicPr>
          <p:nvPr/>
        </p:nvPicPr>
        <p:blipFill>
          <a:blip r:embed="rId4"/>
          <a:stretch>
            <a:fillRect/>
          </a:stretch>
        </p:blipFill>
        <p:spPr>
          <a:xfrm>
            <a:off x="6469750" y="1511477"/>
            <a:ext cx="5566306" cy="4846320"/>
          </a:xfrm>
          <a:prstGeom prst="rect">
            <a:avLst/>
          </a:prstGeom>
        </p:spPr>
      </p:pic>
      <p:sp>
        <p:nvSpPr>
          <p:cNvPr id="4" name="Footer Placeholder 3">
            <a:extLst>
              <a:ext uri="{FF2B5EF4-FFF2-40B4-BE49-F238E27FC236}">
                <a16:creationId xmlns:a16="http://schemas.microsoft.com/office/drawing/2014/main" id="{E8787AC7-479B-494D-BD0F-24A87D84CAE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4100260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系数</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a:xfrm>
                <a:off x="120932" y="1842500"/>
                <a:ext cx="5904184" cy="4728419"/>
              </a:xfrm>
            </p:spPr>
            <p:txBody>
              <a:bodyPr/>
              <a:lstStyle/>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处置组和控制组在处置事件发生前</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的均值差异</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(A-C)</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zh-CN" altLang="en-US" sz="18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控制组处置事件发生前后</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zh-CN" sz="1800">
                        <a:effectLst/>
                        <a:latin typeface="Cambria Math" panose="02040503050406030204" pitchFamily="18" charset="0"/>
                        <a:ea typeface="DengXian" panose="02010600030101010101" pitchFamily="2" charset="-122"/>
                        <a:cs typeface="Times New Roman" panose="02020603050405020304" pitchFamily="18" charset="0"/>
                      </a:rPr>
                      <m:t>的</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均值变化（</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D-C</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r">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𝑦</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r>
                            <a:rPr lang="zh-CN"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xfrm>
                <a:off x="120932" y="1842500"/>
                <a:ext cx="5904184" cy="4728419"/>
              </a:xfrm>
              <a:blipFill>
                <a:blip r:embed="rId2"/>
                <a:stretch>
                  <a:fillRect l="-413"/>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C27E788-350E-45CC-861C-DF1C72E32B81}"/>
                  </a:ext>
                </a:extLst>
              </p:cNvPr>
              <p:cNvSpPr txBox="1"/>
              <p:nvPr/>
            </p:nvSpPr>
            <p:spPr>
              <a:xfrm>
                <a:off x="2452577" y="1002299"/>
                <a:ext cx="6096000" cy="880369"/>
              </a:xfrm>
              <a:prstGeom prst="rect">
                <a:avLst/>
              </a:prstGeom>
              <a:noFill/>
            </p:spPr>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sSub>
                        <m:sSubPr>
                          <m:ctrlPr>
                            <a:rPr lang="en-CA" sz="1800" i="1" kern="100" smtClean="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sz="1800" dirty="0"/>
              </a:p>
              <a:p>
                <a:pPr marL="285750" indent="-285750">
                  <a:lnSpc>
                    <a:spcPct val="150000"/>
                  </a:lnSpc>
                  <a:buFont typeface="Arial" panose="020B0604020202020204" pitchFamily="34" charset="0"/>
                  <a:buChar char="•"/>
                </a:pP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AC27E788-350E-45CC-861C-DF1C72E32B81}"/>
                  </a:ext>
                </a:extLst>
              </p:cNvPr>
              <p:cNvSpPr txBox="1">
                <a:spLocks noRot="1" noChangeAspect="1" noMove="1" noResize="1" noEditPoints="1" noAdjustHandles="1" noChangeArrowheads="1" noChangeShapeType="1" noTextEdit="1"/>
              </p:cNvSpPr>
              <p:nvPr/>
            </p:nvSpPr>
            <p:spPr>
              <a:xfrm>
                <a:off x="2452577" y="1002299"/>
                <a:ext cx="6096000" cy="880369"/>
              </a:xfrm>
              <a:prstGeom prst="rect">
                <a:avLst/>
              </a:prstGeom>
              <a:blipFill>
                <a:blip r:embed="rId3"/>
                <a:stretch>
                  <a:fillRect/>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BF5BA927-80AD-4285-AFAC-6C144D4BEE84}"/>
              </a:ext>
            </a:extLst>
          </p:cNvPr>
          <p:cNvPicPr>
            <a:picLocks noChangeAspect="1"/>
          </p:cNvPicPr>
          <p:nvPr/>
        </p:nvPicPr>
        <p:blipFill>
          <a:blip r:embed="rId4"/>
          <a:stretch>
            <a:fillRect/>
          </a:stretch>
        </p:blipFill>
        <p:spPr>
          <a:xfrm>
            <a:off x="6469750" y="1511477"/>
            <a:ext cx="5566306" cy="4846320"/>
          </a:xfrm>
          <a:prstGeom prst="rect">
            <a:avLst/>
          </a:prstGeom>
        </p:spPr>
      </p:pic>
      <p:sp>
        <p:nvSpPr>
          <p:cNvPr id="4" name="Footer Placeholder 3">
            <a:extLst>
              <a:ext uri="{FF2B5EF4-FFF2-40B4-BE49-F238E27FC236}">
                <a16:creationId xmlns:a16="http://schemas.microsoft.com/office/drawing/2014/main" id="{FFB6D3B1-DDD1-47EC-8ACB-2A3E5570760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9762965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系数</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a:xfrm>
                <a:off x="508001" y="1066800"/>
                <a:ext cx="5935330" cy="5221061"/>
              </a:xfrm>
            </p:spPr>
            <p:txBody>
              <a:bodyPr/>
              <a:lstStyle/>
              <a:p>
                <a:pPr marL="342900" indent="-342900">
                  <a:spcAft>
                    <a:spcPts val="0"/>
                  </a:spcAft>
                  <a:buFont typeface="Arial" panose="020B0604020202020204" pitchFamily="34" charset="0"/>
                  <a:buChar char="•"/>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方法</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b="1" dirty="0">
                    <a:effectLst/>
                    <a:latin typeface="DengXian" panose="02010600030101010101" pitchFamily="2" charset="-122"/>
                    <a:ea typeface="DengXian" panose="02010600030101010101" pitchFamily="2" charset="-122"/>
                    <a:cs typeface="Times New Roman" panose="02020603050405020304" pitchFamily="18" charset="0"/>
                  </a:rPr>
                  <a:t>：从横向差异理解</a:t>
                </a: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：处置组在处置前后</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的均值差异</a:t>
                </a:r>
                <a14:m>
                  <m:oMath xmlns:m="http://schemas.openxmlformats.org/officeDocument/2006/math">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B</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A</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zh-CN" sz="2000" i="1">
                        <a:effectLst/>
                        <a:latin typeface="Cambria Math" panose="02040503050406030204" pitchFamily="18" charset="0"/>
                        <a:ea typeface="Cambria Math" panose="02040503050406030204" pitchFamily="18" charset="0"/>
                        <a:cs typeface="Times New Roman" panose="02020603050405020304" pitchFamily="18" charset="0"/>
                      </a:rPr>
                      <m:t> </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控制组在处置前后</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的均值差异</a:t>
                </a:r>
                <a14:m>
                  <m:oMath xmlns:m="http://schemas.openxmlformats.org/officeDocument/2006/math">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D</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C</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等于：</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spcAft>
                    <a:spcPts val="0"/>
                  </a:spcAft>
                  <a:buFont typeface="Arial" panose="020B0604020202020204" pitchFamily="34" charset="0"/>
                  <a:buChar char="•"/>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B</m:t>
                      </m:r>
                      <m:r>
                        <a:rPr lang="en-GB"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A</m:t>
                      </m:r>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a:rPr lang="en-GB" sz="2000" i="1">
                          <a:effectLst/>
                          <a:latin typeface="Cambria Math" panose="02040503050406030204" pitchFamily="18" charset="0"/>
                          <a:ea typeface="DengXian" panose="02010600030101010101" pitchFamily="2" charset="-122"/>
                          <a:cs typeface="Times New Roman" panose="02020603050405020304" pitchFamily="18" charset="0"/>
                        </a:rPr>
                        <m:t>−</m:t>
                      </m:r>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D</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C</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e>
                          </m:d>
                        </m:e>
                      </m:d>
                    </m:oMath>
                    <m:oMath xmlns:m="http://schemas.openxmlformats.org/officeDocument/2006/math">
                      <m:r>
                        <m:rPr>
                          <m:aln/>
                        </m:rP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xfrm>
                <a:off x="508001" y="1066800"/>
                <a:ext cx="5935330" cy="5221061"/>
              </a:xfrm>
              <a:blipFill>
                <a:blip r:embed="rId2"/>
                <a:stretch>
                  <a:fillRect l="-513" t="-584"/>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6E526A0D-DAD3-431D-9758-84C37C912DD7}"/>
              </a:ext>
            </a:extLst>
          </p:cNvPr>
          <p:cNvPicPr>
            <a:picLocks noChangeAspect="1"/>
          </p:cNvPicPr>
          <p:nvPr/>
        </p:nvPicPr>
        <p:blipFill>
          <a:blip r:embed="rId3"/>
          <a:stretch>
            <a:fillRect/>
          </a:stretch>
        </p:blipFill>
        <p:spPr>
          <a:xfrm>
            <a:off x="6946605" y="1254170"/>
            <a:ext cx="5068185" cy="4846320"/>
          </a:xfrm>
          <a:prstGeom prst="rect">
            <a:avLst/>
          </a:prstGeom>
        </p:spPr>
      </p:pic>
      <p:sp>
        <p:nvSpPr>
          <p:cNvPr id="5" name="Footer Placeholder 4">
            <a:extLst>
              <a:ext uri="{FF2B5EF4-FFF2-40B4-BE49-F238E27FC236}">
                <a16:creationId xmlns:a16="http://schemas.microsoft.com/office/drawing/2014/main" id="{3A164B70-84A5-4DCF-A87F-F5CCEB4B253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792342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EC59D-C1C5-42C7-B0A3-5B7891AFE1F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双重差分法回归模型</a:t>
            </a:r>
            <a:r>
              <a:rPr lang="zh-CN" altLang="en-US" sz="2400" dirty="0">
                <a:effectLst/>
                <a:latin typeface="Calibri" panose="020F0502020204030204" pitchFamily="34" charset="0"/>
                <a:ea typeface="DengXian" panose="02010600030101010101" pitchFamily="2" charset="-122"/>
                <a:cs typeface="Times New Roman" panose="02020603050405020304" pitchFamily="18" charset="0"/>
              </a:rPr>
              <a:t>系数</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E247FB-6458-428B-B111-B7D26674D898}"/>
                  </a:ext>
                </a:extLst>
              </p:cNvPr>
              <p:cNvSpPr>
                <a:spLocks noGrp="1"/>
              </p:cNvSpPr>
              <p:nvPr>
                <p:ph type="body" idx="1"/>
              </p:nvPr>
            </p:nvSpPr>
            <p:spPr>
              <a:xfrm>
                <a:off x="458382" y="1332138"/>
                <a:ext cx="5068185" cy="5221061"/>
              </a:xfrm>
            </p:spPr>
            <p:txBody>
              <a:bodyPr/>
              <a:lstStyle/>
              <a:p>
                <a:pPr marL="342900" indent="-342900">
                  <a:spcAft>
                    <a:spcPts val="0"/>
                  </a:spcAft>
                  <a:buFont typeface="Arial" panose="020B0604020202020204" pitchFamily="34" charset="0"/>
                  <a:buChar char="•"/>
                </a:pPr>
                <a:r>
                  <a:rPr lang="zh-CN" sz="2000" b="1" dirty="0">
                    <a:effectLst/>
                    <a:latin typeface="Calibri" panose="020F0502020204030204" pitchFamily="34" charset="0"/>
                    <a:ea typeface="DengXian" panose="02010600030101010101" pitchFamily="2" charset="-122"/>
                    <a:cs typeface="Times New Roman" panose="02020603050405020304" pitchFamily="18" charset="0"/>
                  </a:rPr>
                  <a:t>方法</a:t>
                </a:r>
                <a:r>
                  <a:rPr lang="en-CA" sz="2000" b="1" dirty="0">
                    <a:effectLst/>
                    <a:latin typeface="DengXian" panose="02010600030101010101" pitchFamily="2" charset="-122"/>
                    <a:ea typeface="DengXian" panose="02010600030101010101" pitchFamily="2" charset="-122"/>
                    <a:cs typeface="Times New Roman" panose="02020603050405020304" pitchFamily="18" charset="0"/>
                  </a:rPr>
                  <a:t>2</a:t>
                </a:r>
                <a:r>
                  <a:rPr lang="zh-CN" sz="2000" b="1" dirty="0">
                    <a:effectLst/>
                    <a:latin typeface="DengXian" panose="02010600030101010101" pitchFamily="2" charset="-122"/>
                    <a:ea typeface="DengXian" panose="02010600030101010101" pitchFamily="2" charset="-122"/>
                    <a:cs typeface="Times New Roman" panose="02020603050405020304" pitchFamily="18" charset="0"/>
                  </a:rPr>
                  <a:t>：从纵向差异理解</a:t>
                </a: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：处置组和控制组处置后</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的均值差异</a:t>
                </a:r>
                <a14:m>
                  <m:oMath xmlns:m="http://schemas.openxmlformats.org/officeDocument/2006/math">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B</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Microsoft YaHei" panose="020B0503020204020204" pitchFamily="34" charset="-122"/>
                            <a:cs typeface="Microsoft YaHei" panose="020B0503020204020204" pitchFamily="34" charset="-122"/>
                          </a:rPr>
                          <m:t>D</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 处置组和控制组处置前</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的均值差异</a:t>
                </a:r>
                <a14:m>
                  <m:oMath xmlns:m="http://schemas.openxmlformats.org/officeDocument/2006/math">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A</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Microsoft YaHei" panose="020B0503020204020204" pitchFamily="34" charset="-122"/>
                            <a:cs typeface="Microsoft YaHei" panose="020B0503020204020204" pitchFamily="34" charset="-122"/>
                          </a:rPr>
                          <m:t>C</m:t>
                        </m:r>
                      </m:e>
                    </m:d>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等于：</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B</m:t>
                      </m:r>
                      <m:r>
                        <a:rPr lang="en-GB"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D</m:t>
                      </m:r>
                      <m:r>
                        <a:rPr lang="en-GB" sz="2000">
                          <a:effectLst/>
                          <a:latin typeface="Cambria Math" panose="02040503050406030204" pitchFamily="18" charset="0"/>
                          <a:ea typeface="DengXian" panose="02010600030101010101" pitchFamily="2" charset="-122"/>
                          <a:cs typeface="Times New Roman" panose="02020603050405020304" pitchFamily="18" charset="0"/>
                        </a:rPr>
                        <m:t>)</m:t>
                      </m:r>
                      <m:r>
                        <a:rPr lang="en-GB"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A</m:t>
                          </m:r>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m:rPr>
                              <m:sty m:val="p"/>
                            </m:rPr>
                            <a:rPr lang="en-GB" sz="2000">
                              <a:effectLst/>
                              <a:latin typeface="Cambria Math" panose="02040503050406030204" pitchFamily="18" charset="0"/>
                              <a:ea typeface="DengXian" panose="02010600030101010101" pitchFamily="2" charset="-122"/>
                              <a:cs typeface="Times New Roman" panose="02020603050405020304" pitchFamily="18" charset="0"/>
                            </a:rPr>
                            <m:t>C</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=0</m:t>
                              </m:r>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e>
                          </m:d>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e>
                          </m:d>
                        </m:e>
                      </m:d>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oMath>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F7E247FB-6458-428B-B111-B7D26674D898}"/>
                  </a:ext>
                </a:extLst>
              </p:cNvPr>
              <p:cNvSpPr>
                <a:spLocks noGrp="1" noRot="1" noChangeAspect="1" noMove="1" noResize="1" noEditPoints="1" noAdjustHandles="1" noChangeArrowheads="1" noChangeShapeType="1" noTextEdit="1"/>
              </p:cNvSpPr>
              <p:nvPr>
                <p:ph type="body" idx="1"/>
              </p:nvPr>
            </p:nvSpPr>
            <p:spPr>
              <a:xfrm>
                <a:off x="458382" y="1332138"/>
                <a:ext cx="5068185" cy="5221061"/>
              </a:xfrm>
              <a:blipFill>
                <a:blip r:embed="rId2"/>
                <a:stretch>
                  <a:fillRect l="-601" t="-701"/>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6E526A0D-DAD3-431D-9758-84C37C912DD7}"/>
              </a:ext>
            </a:extLst>
          </p:cNvPr>
          <p:cNvPicPr>
            <a:picLocks noChangeAspect="1"/>
          </p:cNvPicPr>
          <p:nvPr/>
        </p:nvPicPr>
        <p:blipFill>
          <a:blip r:embed="rId3"/>
          <a:stretch>
            <a:fillRect/>
          </a:stretch>
        </p:blipFill>
        <p:spPr>
          <a:xfrm>
            <a:off x="6400800" y="1254170"/>
            <a:ext cx="5068185" cy="4846320"/>
          </a:xfrm>
          <a:prstGeom prst="rect">
            <a:avLst/>
          </a:prstGeom>
        </p:spPr>
      </p:pic>
      <p:sp>
        <p:nvSpPr>
          <p:cNvPr id="5" name="Footer Placeholder 4">
            <a:extLst>
              <a:ext uri="{FF2B5EF4-FFF2-40B4-BE49-F238E27FC236}">
                <a16:creationId xmlns:a16="http://schemas.microsoft.com/office/drawing/2014/main" id="{A02BF02F-7465-4A3F-938B-9CD8A1355D2C}"/>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534488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7CFB-4CBD-4CF0-B826-AC1291513418}"/>
              </a:ext>
            </a:extLst>
          </p:cNvPr>
          <p:cNvSpPr>
            <a:spLocks noGrp="1"/>
          </p:cNvSpPr>
          <p:nvPr>
            <p:ph type="title"/>
          </p:nvPr>
        </p:nvSpPr>
        <p:spPr/>
        <p:txBody>
          <a:bodyPr/>
          <a:lstStyle/>
          <a:p>
            <a:r>
              <a:rPr lang="zh-CN" sz="2400" b="1" dirty="0">
                <a:effectLst/>
                <a:latin typeface="Calibri" panose="020F0502020204030204" pitchFamily="34" charset="0"/>
                <a:ea typeface="DengXian" panose="02010600030101010101" pitchFamily="2" charset="-122"/>
                <a:cs typeface="Times New Roman" panose="02020603050405020304" pitchFamily="18" charset="0"/>
              </a:rPr>
              <a:t>双重差分法回归系数图形显示</a:t>
            </a:r>
            <a:endParaRPr lang="en-CA" sz="2400" dirty="0"/>
          </a:p>
        </p:txBody>
      </p:sp>
      <p:sp>
        <p:nvSpPr>
          <p:cNvPr id="3" name="Text Placeholder 2">
            <a:extLst>
              <a:ext uri="{FF2B5EF4-FFF2-40B4-BE49-F238E27FC236}">
                <a16:creationId xmlns:a16="http://schemas.microsoft.com/office/drawing/2014/main" id="{3213C4B1-9EE6-4B0C-98EB-E184D0B80A8B}"/>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7334FA98-2F7C-4F46-B77A-B1AFE9EFA58E}"/>
              </a:ext>
            </a:extLst>
          </p:cNvPr>
          <p:cNvPicPr>
            <a:picLocks noChangeAspect="1"/>
          </p:cNvPicPr>
          <p:nvPr/>
        </p:nvPicPr>
        <p:blipFill>
          <a:blip r:embed="rId2"/>
          <a:stretch>
            <a:fillRect/>
          </a:stretch>
        </p:blipFill>
        <p:spPr>
          <a:xfrm>
            <a:off x="1265381" y="1254170"/>
            <a:ext cx="7943273" cy="4846320"/>
          </a:xfrm>
          <a:prstGeom prst="rect">
            <a:avLst/>
          </a:prstGeom>
        </p:spPr>
      </p:pic>
      <p:sp>
        <p:nvSpPr>
          <p:cNvPr id="5" name="Footer Placeholder 4">
            <a:extLst>
              <a:ext uri="{FF2B5EF4-FFF2-40B4-BE49-F238E27FC236}">
                <a16:creationId xmlns:a16="http://schemas.microsoft.com/office/drawing/2014/main" id="{395E3FFC-4E24-4021-A233-075306233E87}"/>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558840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CC529-C3F8-40C7-8336-C025D5FEFBDA}"/>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双重差分法回归</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实例</a:t>
            </a:r>
            <a:endParaRPr lang="en-CA" dirty="0"/>
          </a:p>
        </p:txBody>
      </p:sp>
      <p:sp>
        <p:nvSpPr>
          <p:cNvPr id="3" name="Text Placeholder 2">
            <a:extLst>
              <a:ext uri="{FF2B5EF4-FFF2-40B4-BE49-F238E27FC236}">
                <a16:creationId xmlns:a16="http://schemas.microsoft.com/office/drawing/2014/main" id="{6E4DA2F1-5606-4D67-9DAF-9C3CADC673C8}"/>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DDF3791A-CB52-44F2-9773-78166061CC88}"/>
              </a:ext>
            </a:extLst>
          </p:cNvPr>
          <p:cNvPicPr>
            <a:picLocks noChangeAspect="1"/>
          </p:cNvPicPr>
          <p:nvPr/>
        </p:nvPicPr>
        <p:blipFill>
          <a:blip r:embed="rId2"/>
          <a:stretch>
            <a:fillRect/>
          </a:stretch>
        </p:blipFill>
        <p:spPr>
          <a:xfrm>
            <a:off x="507999" y="1154546"/>
            <a:ext cx="7684655" cy="5608784"/>
          </a:xfrm>
          <a:prstGeom prst="rect">
            <a:avLst/>
          </a:prstGeom>
        </p:spPr>
      </p:pic>
      <p:sp>
        <p:nvSpPr>
          <p:cNvPr id="5" name="Footer Placeholder 4">
            <a:extLst>
              <a:ext uri="{FF2B5EF4-FFF2-40B4-BE49-F238E27FC236}">
                <a16:creationId xmlns:a16="http://schemas.microsoft.com/office/drawing/2014/main" id="{19C9EECE-E4B7-42E8-9F1D-1F8C77579127}"/>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124453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BFA66-8E30-4A18-BB9F-85C6201DC89C}"/>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双重差分法回归</a:t>
            </a:r>
            <a:r>
              <a:rPr lang="zh-CN" altLang="en-US" sz="2800" dirty="0">
                <a:effectLst/>
                <a:latin typeface="Calibri" panose="020F0502020204030204" pitchFamily="34" charset="0"/>
                <a:ea typeface="DengXian" panose="02010600030101010101" pitchFamily="2" charset="-122"/>
                <a:cs typeface="Times New Roman" panose="02020603050405020304" pitchFamily="18" charset="0"/>
              </a:rPr>
              <a:t>实例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A9BE9257-FB51-4776-BA9F-F11D23EFE695}"/>
                  </a:ext>
                </a:extLst>
              </p:cNvPr>
              <p:cNvSpPr>
                <a:spLocks noGrp="1"/>
              </p:cNvSpPr>
              <p:nvPr>
                <p:ph type="body" idx="1"/>
              </p:nvPr>
            </p:nvSpPr>
            <p:spPr>
              <a:xfrm>
                <a:off x="212436" y="4412671"/>
                <a:ext cx="11979564" cy="1217098"/>
              </a:xfrm>
            </p:spPr>
            <p:txBody>
              <a:bodyPr/>
              <a:lstStyle/>
              <a:p>
                <a:pPr indent="269875">
                  <a:spcAft>
                    <a:spcPts val="0"/>
                  </a:spcAft>
                  <a:tabLst>
                    <a:tab pos="5581015" algn="l"/>
                  </a:tabLst>
                </a:pPr>
                <a:r>
                  <a:rPr lang="zh-CN" sz="1800" dirty="0">
                    <a:effectLst/>
                    <a:latin typeface="Calibri" panose="020F0502020204030204" pitchFamily="34" charset="0"/>
                    <a:ea typeface="DengXian" panose="02010600030101010101" pitchFamily="2" charset="-122"/>
                    <a:cs typeface="Times New Roman" panose="02020603050405020304" pitchFamily="18" charset="0"/>
                  </a:rPr>
                  <a:t>结果显示</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=5.78</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=0.17</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=0.04</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。估计系数的解释分别为：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spcAft>
                    <a:spcPts val="0"/>
                  </a:spcAf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fr-CA" sz="18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fr-CA" sz="1800" i="1">
                        <a:effectLst/>
                        <a:latin typeface="Cambria Math" panose="02040503050406030204" pitchFamily="18" charset="0"/>
                        <a:ea typeface="DengXian" panose="02010600030101010101" pitchFamily="2" charset="-122"/>
                        <a:cs typeface="Times New Roman" panose="02020603050405020304" pitchFamily="18" charset="0"/>
                      </a:rPr>
                      <m:t>=5.78</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：在税改发生的</a:t>
                </a:r>
                <a:r>
                  <a:rPr lang="fr-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Calibri" panose="020F0502020204030204" pitchFamily="34" charset="0"/>
                    <a:ea typeface="DengXian" panose="02010600030101010101" pitchFamily="2" charset="-122"/>
                    <a:cs typeface="Times New Roman" panose="02020603050405020304" pitchFamily="18" charset="0"/>
                  </a:rPr>
                  <a:t>年前，控制组的平均业绩为</a:t>
                </a:r>
                <a:r>
                  <a:rPr lang="fr-CA" sz="1800" dirty="0">
                    <a:effectLst/>
                    <a:latin typeface="DengXian" panose="02010600030101010101" pitchFamily="2" charset="-122"/>
                    <a:ea typeface="DengXian" panose="02010600030101010101" pitchFamily="2" charset="-122"/>
                    <a:cs typeface="Times New Roman" panose="02020603050405020304" pitchFamily="18" charset="0"/>
                  </a:rPr>
                  <a:t>5.78</a:t>
                </a:r>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spcAft>
                    <a:spcPts val="0"/>
                  </a:spcAf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1800" i="1">
                        <a:effectLst/>
                        <a:latin typeface="Cambria Math" panose="02040503050406030204" pitchFamily="18" charset="0"/>
                        <a:ea typeface="Microsoft YaHei" panose="020B0503020204020204" pitchFamily="34" charset="-122"/>
                        <a:cs typeface="Microsoft YaHei" panose="020B0503020204020204" pitchFamily="34" charset="-122"/>
                      </a:rPr>
                      <m:t>=1</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：在税改发生的</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年前，处置组比控制组的平均业绩高</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1</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spcAft>
                    <a:spcPts val="0"/>
                  </a:spcAf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2</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=0.17</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：在税法通过的</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年前后，控制组的平均业绩提高了</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0.17</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spcAft>
                    <a:spcPts val="0"/>
                  </a:spcAf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=0.4</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：在税法通过的</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年前后，处置组的平均业绩变化比控制组的平均变化高了</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0.4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，它反映了新税法对企业业绩的处置效应。</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A9BE9257-FB51-4776-BA9F-F11D23EFE695}"/>
                  </a:ext>
                </a:extLst>
              </p:cNvPr>
              <p:cNvSpPr>
                <a:spLocks noGrp="1" noRot="1" noChangeAspect="1" noMove="1" noResize="1" noEditPoints="1" noAdjustHandles="1" noChangeArrowheads="1" noChangeShapeType="1" noTextEdit="1"/>
              </p:cNvSpPr>
              <p:nvPr>
                <p:ph type="body" idx="1"/>
              </p:nvPr>
            </p:nvSpPr>
            <p:spPr>
              <a:xfrm>
                <a:off x="212436" y="4412671"/>
                <a:ext cx="11979564" cy="1217098"/>
              </a:xfrm>
              <a:blipFill>
                <a:blip r:embed="rId2"/>
                <a:stretch>
                  <a:fillRect l="-458" t="-2500" r="-102" b="-81500"/>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A1FF6F50-8B85-4533-AC47-D9DBB03BB7B1}"/>
              </a:ext>
            </a:extLst>
          </p:cNvPr>
          <p:cNvPicPr>
            <a:picLocks noChangeAspect="1"/>
          </p:cNvPicPr>
          <p:nvPr/>
        </p:nvPicPr>
        <p:blipFill>
          <a:blip r:embed="rId3"/>
          <a:stretch>
            <a:fillRect/>
          </a:stretch>
        </p:blipFill>
        <p:spPr>
          <a:xfrm>
            <a:off x="423947" y="992909"/>
            <a:ext cx="6633557" cy="3265055"/>
          </a:xfrm>
          <a:prstGeom prst="rect">
            <a:avLst/>
          </a:prstGeom>
        </p:spPr>
      </p:pic>
      <p:sp>
        <p:nvSpPr>
          <p:cNvPr id="5" name="Footer Placeholder 4">
            <a:extLst>
              <a:ext uri="{FF2B5EF4-FFF2-40B4-BE49-F238E27FC236}">
                <a16:creationId xmlns:a16="http://schemas.microsoft.com/office/drawing/2014/main" id="{EFA1D447-BDD8-4710-A60F-23EA723CA7F9}"/>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115338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1DE95-7BAD-418D-B8DA-A14B599DB0E6}"/>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使用个体和时间固定效应</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B3564A8-79D6-40A5-8566-3321673F2B37}"/>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tabLst>
                    <a:tab pos="270510" algn="l"/>
                  </a:tabLst>
                </a:pPr>
                <a:r>
                  <a:rPr lang="zh-CN" sz="2000" dirty="0">
                    <a:solidFill>
                      <a:srgbClr val="000000"/>
                    </a:solidFill>
                    <a:effectLst/>
                    <a:latin typeface="+mn-ea"/>
                    <a:cs typeface="Times New Roman" panose="02020603050405020304" pitchFamily="18" charset="0"/>
                  </a:rPr>
                  <a:t>基本的双重差分法也是一种固定效应模型。常数项</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0</m:t>
                        </m:r>
                      </m:sub>
                    </m:sSub>
                  </m:oMath>
                </a14:m>
                <a:r>
                  <a:rPr lang="zh-CN" sz="2000" dirty="0">
                    <a:effectLst/>
                    <a:latin typeface="+mn-ea"/>
                    <a:cs typeface="Times New Roman" panose="02020603050405020304" pitchFamily="18" charset="0"/>
                  </a:rPr>
                  <a:t>是控制组的固定效应</a:t>
                </a:r>
                <a:r>
                  <a:rPr lang="zh-CN" sz="2000" dirty="0">
                    <a:solidFill>
                      <a:srgbClr val="000000"/>
                    </a:solidFill>
                    <a:effectLst/>
                    <a:latin typeface="+mn-ea"/>
                    <a:cs typeface="Times New Roman" panose="02020603050405020304" pitchFamily="18" charset="0"/>
                  </a:rPr>
                  <a:t>。</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1</m:t>
                        </m:r>
                      </m:sub>
                    </m:sSub>
                  </m:oMath>
                </a14:m>
                <a:r>
                  <a:rPr lang="zh-CN" sz="2000" dirty="0">
                    <a:solidFill>
                      <a:srgbClr val="000000"/>
                    </a:solidFill>
                    <a:effectLst/>
                    <a:latin typeface="+mn-ea"/>
                    <a:cs typeface="Times New Roman" panose="02020603050405020304" pitchFamily="18" charset="0"/>
                  </a:rPr>
                  <a:t>是处置组（在未处置状态下）和控制组</a:t>
                </a:r>
                <a:r>
                  <a:rPr lang="zh-CN" sz="2000" dirty="0">
                    <a:effectLst/>
                    <a:latin typeface="+mn-ea"/>
                    <a:cs typeface="Times New Roman" panose="02020603050405020304" pitchFamily="18" charset="0"/>
                  </a:rPr>
                  <a:t>固定效应</a:t>
                </a:r>
                <a:r>
                  <a:rPr lang="zh-CN" sz="2000" dirty="0">
                    <a:solidFill>
                      <a:srgbClr val="000000"/>
                    </a:solidFill>
                    <a:effectLst/>
                    <a:latin typeface="+mn-ea"/>
                    <a:cs typeface="Times New Roman" panose="02020603050405020304" pitchFamily="18" charset="0"/>
                  </a:rPr>
                  <a:t>的差异。</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2</m:t>
                        </m:r>
                      </m:sub>
                    </m:sSub>
                  </m:oMath>
                </a14:m>
                <a:r>
                  <a:rPr lang="zh-CN" sz="2000" dirty="0">
                    <a:solidFill>
                      <a:srgbClr val="000000"/>
                    </a:solidFill>
                    <a:effectLst/>
                    <a:latin typeface="+mn-ea"/>
                    <a:cs typeface="Times New Roman" panose="02020603050405020304" pitchFamily="18" charset="0"/>
                  </a:rPr>
                  <a:t>是事件发生时点前后时期</a:t>
                </a:r>
                <a:r>
                  <a:rPr lang="zh-CN" sz="2000" dirty="0">
                    <a:effectLst/>
                    <a:latin typeface="+mn-ea"/>
                    <a:cs typeface="Times New Roman" panose="02020603050405020304" pitchFamily="18" charset="0"/>
                  </a:rPr>
                  <a:t>固定效应</a:t>
                </a:r>
                <a:r>
                  <a:rPr lang="zh-CN" sz="2000" dirty="0">
                    <a:solidFill>
                      <a:srgbClr val="000000"/>
                    </a:solidFill>
                    <a:effectLst/>
                    <a:latin typeface="+mn-ea"/>
                    <a:cs typeface="Times New Roman" panose="02020603050405020304" pitchFamily="18" charset="0"/>
                  </a:rPr>
                  <a:t>的差异。</a:t>
                </a:r>
                <a14:m>
                  <m:oMath xmlns:m="http://schemas.openxmlformats.org/officeDocument/2006/math">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cs typeface="Times New Roman" panose="02020603050405020304" pitchFamily="18" charset="0"/>
                          </a:rPr>
                          <m:t>𝛽</m:t>
                        </m:r>
                      </m:e>
                      <m:sub>
                        <m:r>
                          <a:rPr lang="en-CA" sz="2000" i="1">
                            <a:solidFill>
                              <a:srgbClr val="000000"/>
                            </a:solidFill>
                            <a:effectLst/>
                            <a:latin typeface="Cambria Math" panose="02040503050406030204" pitchFamily="18" charset="0"/>
                            <a:cs typeface="Times New Roman" panose="02020603050405020304" pitchFamily="18" charset="0"/>
                          </a:rPr>
                          <m:t>3</m:t>
                        </m:r>
                      </m:sub>
                    </m:sSub>
                  </m:oMath>
                </a14:m>
                <a:r>
                  <a:rPr lang="zh-CN" sz="2000" dirty="0">
                    <a:effectLst/>
                    <a:latin typeface="+mn-ea"/>
                    <a:cs typeface="Times New Roman" panose="02020603050405020304" pitchFamily="18" charset="0"/>
                  </a:rPr>
                  <a:t>是事件</a:t>
                </a:r>
                <a:r>
                  <a:rPr lang="zh-CN" sz="2000" dirty="0">
                    <a:solidFill>
                      <a:srgbClr val="000000"/>
                    </a:solidFill>
                    <a:effectLst/>
                    <a:latin typeface="+mn-ea"/>
                    <a:cs typeface="Times New Roman" panose="02020603050405020304" pitchFamily="18" charset="0"/>
                  </a:rPr>
                  <a:t>的固定</a:t>
                </a:r>
                <a:r>
                  <a:rPr lang="zh-CN" sz="2000" dirty="0">
                    <a:effectLst/>
                    <a:latin typeface="+mn-ea"/>
                    <a:cs typeface="Times New Roman" panose="02020603050405020304" pitchFamily="18" charset="0"/>
                  </a:rPr>
                  <a:t>效应（即处置效应）</a:t>
                </a:r>
                <a:r>
                  <a:rPr lang="zh-CN" sz="2000" dirty="0">
                    <a:solidFill>
                      <a:srgbClr val="000000"/>
                    </a:solidFill>
                    <a:effectLst/>
                    <a:latin typeface="+mn-ea"/>
                    <a:cs typeface="Times New Roman" panose="02020603050405020304" pitchFamily="18" charset="0"/>
                  </a:rPr>
                  <a:t>。</a:t>
                </a:r>
                <a:endParaRPr lang="en-CA" sz="2000" dirty="0">
                  <a:effectLst/>
                  <a:latin typeface="+mn-ea"/>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sz="2000" dirty="0">
                  <a:solidFill>
                    <a:srgbClr val="000000"/>
                  </a:solidFill>
                  <a:effectLst/>
                  <a:latin typeface="+mn-ea"/>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solidFill>
                      <a:srgbClr val="000000"/>
                    </a:solidFill>
                    <a:effectLst/>
                    <a:latin typeface="+mn-ea"/>
                    <a:cs typeface="Times New Roman" panose="02020603050405020304" pitchFamily="18" charset="0"/>
                  </a:rPr>
                  <a:t>如果我们有同一个个体在不同时间信息的面板数据，就可以通过细化组和时期固定效应，来进一步提高这个模型的精度。</a:t>
                </a:r>
                <a:endParaRPr lang="en-CA" altLang="zh-CN" sz="2000" dirty="0">
                  <a:solidFill>
                    <a:srgbClr val="000000"/>
                  </a:solidFill>
                  <a:effectLst/>
                  <a:latin typeface="+mn-ea"/>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sz="2000" dirty="0">
                  <a:solidFill>
                    <a:srgbClr val="000000"/>
                  </a:solidFill>
                  <a:effectLst/>
                  <a:latin typeface="+mn-ea"/>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solidFill>
                      <a:srgbClr val="000000"/>
                    </a:solidFill>
                    <a:effectLst/>
                    <a:latin typeface="+mn-ea"/>
                    <a:cs typeface="Times New Roman" panose="02020603050405020304" pitchFamily="18" charset="0"/>
                  </a:rPr>
                  <a:t>我们可以把处置组和控制组的固定效应（</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0</m:t>
                        </m:r>
                      </m:sub>
                    </m:sSub>
                    <m:r>
                      <a:rPr lang="zh-CN" sz="2000" i="1">
                        <a:effectLst/>
                        <a:latin typeface="Cambria Math" panose="02040503050406030204" pitchFamily="18" charset="0"/>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cs typeface="Times New Roman" panose="02020603050405020304" pitchFamily="18" charset="0"/>
                          </a:rPr>
                          <m:t>𝛽</m:t>
                        </m:r>
                      </m:e>
                      <m:sub>
                        <m:r>
                          <a:rPr lang="en-CA" sz="2000" i="1">
                            <a:effectLst/>
                            <a:latin typeface="Cambria Math" panose="02040503050406030204" pitchFamily="18" charset="0"/>
                            <a:cs typeface="Times New Roman" panose="02020603050405020304" pitchFamily="18" charset="0"/>
                          </a:rPr>
                          <m:t>1</m:t>
                        </m:r>
                      </m:sub>
                    </m:sSub>
                  </m:oMath>
                </a14:m>
                <a:r>
                  <a:rPr lang="zh-CN" sz="2000" dirty="0">
                    <a:effectLst/>
                    <a:latin typeface="+mn-ea"/>
                    <a:cs typeface="Times New Roman" panose="02020603050405020304" pitchFamily="18" charset="0"/>
                  </a:rPr>
                  <a:t>）</a:t>
                </a:r>
                <a:r>
                  <a:rPr lang="zh-CN" sz="2000" dirty="0">
                    <a:solidFill>
                      <a:srgbClr val="000000"/>
                    </a:solidFill>
                    <a:effectLst/>
                    <a:latin typeface="+mn-ea"/>
                    <a:cs typeface="Times New Roman" panose="02020603050405020304" pitchFamily="18" charset="0"/>
                  </a:rPr>
                  <a:t>细化为个体效应</a:t>
                </a:r>
                <a14:m>
                  <m:oMath xmlns:m="http://schemas.openxmlformats.org/officeDocument/2006/math">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cs typeface="Times New Roman" panose="02020603050405020304" pitchFamily="18" charset="0"/>
                          </a:rPr>
                          <m:t>𝛼</m:t>
                        </m:r>
                      </m:e>
                      <m:sub>
                        <m:r>
                          <a:rPr lang="en-CA" sz="2000" i="1">
                            <a:solidFill>
                              <a:srgbClr val="000000"/>
                            </a:solidFill>
                            <a:effectLst/>
                            <a:latin typeface="Cambria Math" panose="02040503050406030204" pitchFamily="18" charset="0"/>
                            <a:cs typeface="Times New Roman" panose="02020603050405020304" pitchFamily="18" charset="0"/>
                          </a:rPr>
                          <m:t>𝑖</m:t>
                        </m:r>
                      </m:sub>
                    </m:sSub>
                  </m:oMath>
                </a14:m>
                <a:r>
                  <a:rPr lang="zh-CN" sz="2000" dirty="0">
                    <a:solidFill>
                      <a:srgbClr val="000000"/>
                    </a:solidFill>
                    <a:effectLst/>
                    <a:latin typeface="+mn-ea"/>
                    <a:cs typeface="Times New Roman" panose="02020603050405020304" pitchFamily="18" charset="0"/>
                  </a:rPr>
                  <a:t>，并且把事件前后的时期固定效应（</a:t>
                </a:r>
                <a14:m>
                  <m:oMath xmlns:m="http://schemas.openxmlformats.org/officeDocument/2006/math">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m:rPr>
                            <m:sty m:val="p"/>
                          </m:rPr>
                          <a:rPr lang="en-CA" sz="2000">
                            <a:solidFill>
                              <a:srgbClr val="000000"/>
                            </a:solidFill>
                            <a:effectLst/>
                            <a:latin typeface="Cambria Math" panose="02040503050406030204" pitchFamily="18" charset="0"/>
                            <a:cs typeface="Times New Roman" panose="02020603050405020304" pitchFamily="18" charset="0"/>
                          </a:rPr>
                          <m:t>β</m:t>
                        </m:r>
                      </m:e>
                      <m:sub>
                        <m:r>
                          <a:rPr lang="en-CA" sz="2000" i="1">
                            <a:solidFill>
                              <a:srgbClr val="000000"/>
                            </a:solidFill>
                            <a:effectLst/>
                            <a:latin typeface="Cambria Math" panose="02040503050406030204" pitchFamily="18" charset="0"/>
                            <a:cs typeface="Times New Roman" panose="02020603050405020304" pitchFamily="18" charset="0"/>
                          </a:rPr>
                          <m:t>2</m:t>
                        </m:r>
                      </m:sub>
                    </m:sSub>
                  </m:oMath>
                </a14:m>
                <a:r>
                  <a:rPr lang="zh-CN" sz="2000" dirty="0">
                    <a:solidFill>
                      <a:srgbClr val="000000"/>
                    </a:solidFill>
                    <a:effectLst/>
                    <a:latin typeface="+mn-ea"/>
                    <a:cs typeface="Times New Roman" panose="02020603050405020304" pitchFamily="18" charset="0"/>
                  </a:rPr>
                  <a:t>）细化为每年的固定效应（</a:t>
                </a:r>
                <a14:m>
                  <m:oMath xmlns:m="http://schemas.openxmlformats.org/officeDocument/2006/math">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cs typeface="Times New Roman" panose="02020603050405020304" pitchFamily="18" charset="0"/>
                          </a:rPr>
                          <m:t>𝑌𝑒𝑎𝑟</m:t>
                        </m:r>
                      </m:e>
                      <m:sub>
                        <m:r>
                          <a:rPr lang="en-CA" sz="2000" i="1">
                            <a:solidFill>
                              <a:srgbClr val="000000"/>
                            </a:solidFill>
                            <a:effectLst/>
                            <a:latin typeface="Cambria Math" panose="02040503050406030204" pitchFamily="18" charset="0"/>
                            <a:cs typeface="Times New Roman" panose="02020603050405020304" pitchFamily="18" charset="0"/>
                          </a:rPr>
                          <m:t>𝑡</m:t>
                        </m:r>
                      </m:sub>
                    </m:sSub>
                  </m:oMath>
                </a14:m>
                <a:r>
                  <a:rPr lang="zh-CN" sz="2000" dirty="0">
                    <a:solidFill>
                      <a:srgbClr val="000000"/>
                    </a:solidFill>
                    <a:effectLst/>
                    <a:latin typeface="+mn-ea"/>
                    <a:cs typeface="Times New Roman" panose="02020603050405020304" pitchFamily="18" charset="0"/>
                  </a:rPr>
                  <a:t>）。</a:t>
                </a:r>
                <a:endParaRPr lang="en-CA" sz="2000" dirty="0">
                  <a:latin typeface="+mn-ea"/>
                </a:endParaRPr>
              </a:p>
            </p:txBody>
          </p:sp>
        </mc:Choice>
        <mc:Fallback xmlns="">
          <p:sp>
            <p:nvSpPr>
              <p:cNvPr id="3" name="Text Placeholder 2">
                <a:extLst>
                  <a:ext uri="{FF2B5EF4-FFF2-40B4-BE49-F238E27FC236}">
                    <a16:creationId xmlns:a16="http://schemas.microsoft.com/office/drawing/2014/main" id="{1B3564A8-79D6-40A5-8566-3321673F2B37}"/>
                  </a:ext>
                </a:extLst>
              </p:cNvPr>
              <p:cNvSpPr>
                <a:spLocks noGrp="1" noRot="1" noChangeAspect="1" noMove="1" noResize="1" noEditPoints="1" noAdjustHandles="1" noChangeArrowheads="1" noChangeShapeType="1" noTextEdit="1"/>
              </p:cNvSpPr>
              <p:nvPr>
                <p:ph type="body" idx="1"/>
              </p:nvPr>
            </p:nvSpPr>
            <p:spPr>
              <a:blipFill>
                <a:blip r:embed="rId2"/>
                <a:stretch>
                  <a:fillRect l="-280"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95967D6-A2C1-4F55-9DC4-81EC82ADCBB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0021258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44C5-5D96-4295-9ED5-9DFF596D0547}"/>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使用个体和时间固定效应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88916AD-C0F7-401D-8988-BB5C940700A6}"/>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tabLst>
                    <a:tab pos="270510" algn="l"/>
                  </a:tabLst>
                </a:pPr>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细化后的模型为：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tabLst>
                    <a:tab pos="270510" algn="l"/>
                  </a:tabLst>
                </a:pP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en-CA"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tabLst>
                    <a:tab pos="268288" algn="l"/>
                  </a:tabLst>
                </a:pPr>
                <a:endParaRPr lang="en-CA" altLang="zh-CN" sz="2000" dirty="0">
                  <a:solidFill>
                    <a:srgbClr val="000000"/>
                  </a:solidFill>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tabLst>
                    <a:tab pos="268288" algn="l"/>
                  </a:tabLst>
                </a:pPr>
                <a:r>
                  <a:rPr lang="zh-CN" sz="2000" dirty="0">
                    <a:solidFill>
                      <a:srgbClr val="000000"/>
                    </a:solidFill>
                    <a:effectLst/>
                    <a:latin typeface="DengXian" panose="02010600030101010101" pitchFamily="2" charset="-122"/>
                    <a:ea typeface="DengXian" panose="02010600030101010101" pitchFamily="2" charset="-122"/>
                    <a:cs typeface="Times New Roman" panose="02020603050405020304" pitchFamily="18" charset="0"/>
                  </a:rPr>
                  <a:t>这个模型相对于基本双重差分法的优点是</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是比</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zh-CN"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zh-CN" sz="20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和</m:t>
                        </m:r>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20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β</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3</m:t>
                            </m:r>
                          </m:sub>
                        </m:sSub>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更精细的固定效应。</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是每个个体的固定效应，而简单模型里</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0</m:t>
                        </m:r>
                      </m:sub>
                    </m:sSub>
                    <m:r>
                      <a:rPr lang="zh-CN" sz="20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和</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a:t>
                </a:r>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组固定效应。同理，</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是每年的固定效应。</a:t>
                </a:r>
                <a14:m>
                  <m:oMath xmlns:m="http://schemas.openxmlformats.org/officeDocument/2006/math">
                    <m:sSub>
                      <m:sSubPr>
                        <m:ctrlPr>
                          <a:rPr lang="en-CA" sz="20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3</m:t>
                        </m:r>
                      </m:sub>
                    </m:sSub>
                  </m:oMath>
                </a14:m>
                <a:r>
                  <a:rPr 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是时期的固定效应，时期固定效应是时期内每年固定效应的平均值。</a:t>
                </a:r>
                <a:endParaRPr lang="en-CA" alt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tabLst>
                    <a:tab pos="268288" algn="l"/>
                  </a:tabLst>
                </a:pPr>
                <a:endParaRPr lang="en-CA" altLang="zh-CN" sz="20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E88916AD-C0F7-401D-8988-BB5C940700A6}"/>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1E7BEAB-B911-4CFB-9A8B-E2DA0368395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893498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F888767-E6C4-4480-BDE8-4273267D30F1}"/>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DE4D21E9-817D-4A34-9BA1-81353858C79C}"/>
              </a:ext>
            </a:extLst>
          </p:cNvPr>
          <p:cNvSpPr>
            <a:spLocks noGrp="1"/>
          </p:cNvSpPr>
          <p:nvPr>
            <p:ph type="ctrTitle"/>
          </p:nvPr>
        </p:nvSpPr>
        <p:spPr/>
        <p:txBody>
          <a:bodyPr/>
          <a:lstStyle/>
          <a:p>
            <a:r>
              <a:rPr lang="zh-CN" altLang="en-US" dirty="0"/>
              <a:t>单重差分法</a:t>
            </a:r>
            <a:endParaRPr lang="en-CA" dirty="0"/>
          </a:p>
        </p:txBody>
      </p:sp>
      <p:sp>
        <p:nvSpPr>
          <p:cNvPr id="4" name="Footer Placeholder 3">
            <a:extLst>
              <a:ext uri="{FF2B5EF4-FFF2-40B4-BE49-F238E27FC236}">
                <a16:creationId xmlns:a16="http://schemas.microsoft.com/office/drawing/2014/main" id="{E1FCB0AF-7CBB-44E8-A743-AF20E72AFE0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1286626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0DB37-1928-45C9-872D-3B0B0FE41625}"/>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使用个体和时间固定效应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32C6F85-BAA4-4772-AED1-DFDD39956E0E}"/>
                  </a:ext>
                </a:extLst>
              </p:cNvPr>
              <p:cNvSpPr>
                <a:spLocks noGrp="1"/>
              </p:cNvSpPr>
              <p:nvPr>
                <p:ph type="body" idx="1"/>
              </p:nvPr>
            </p:nvSpPr>
            <p:spPr/>
            <p:txBody>
              <a:bodyPr/>
              <a:lstStyle/>
              <a:p>
                <a:r>
                  <a:rPr lang="zh-CN" sz="18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下面是使用固定效应模型</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18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进行</a:t>
                </a:r>
                <a:r>
                  <a:rPr lang="zh-CN" sz="1800" dirty="0">
                    <a:solidFill>
                      <a:srgbClr val="000000"/>
                    </a:solidFill>
                    <a:effectLst/>
                    <a:latin typeface="Calibri" panose="020F0502020204030204" pitchFamily="34" charset="0"/>
                    <a:ea typeface="DengXian" panose="02010600030101010101" pitchFamily="2" charset="-122"/>
                    <a:cs typeface="Times New Roman" panose="02020603050405020304" pitchFamily="18" charset="0"/>
                  </a:rPr>
                  <a:t>回归分析的结果。</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32C6F85-BAA4-4772-AED1-DFDD39956E0E}"/>
                  </a:ext>
                </a:extLst>
              </p:cNvPr>
              <p:cNvSpPr>
                <a:spLocks noGrp="1" noRot="1" noChangeAspect="1" noMove="1" noResize="1" noEditPoints="1" noAdjustHandles="1" noChangeArrowheads="1" noChangeShapeType="1" noTextEdit="1"/>
              </p:cNvSpPr>
              <p:nvPr>
                <p:ph type="body" idx="1"/>
              </p:nvPr>
            </p:nvSpPr>
            <p:spPr>
              <a:blipFill>
                <a:blip r:embed="rId2"/>
                <a:stretch>
                  <a:fillRect l="-448" t="-584"/>
                </a:stretch>
              </a:blipFill>
            </p:spPr>
            <p:txBody>
              <a:bodyPr/>
              <a:lstStyle/>
              <a:p>
                <a:r>
                  <a:rPr lang="en-CA">
                    <a:noFill/>
                  </a:rPr>
                  <a:t> </a:t>
                </a:r>
              </a:p>
            </p:txBody>
          </p:sp>
        </mc:Fallback>
      </mc:AlternateContent>
      <p:pic>
        <p:nvPicPr>
          <p:cNvPr id="5" name="Picture 4">
            <a:extLst>
              <a:ext uri="{FF2B5EF4-FFF2-40B4-BE49-F238E27FC236}">
                <a16:creationId xmlns:a16="http://schemas.microsoft.com/office/drawing/2014/main" id="{880D2B2A-AF3E-4DB0-B7F5-AA5F395D7896}"/>
              </a:ext>
            </a:extLst>
          </p:cNvPr>
          <p:cNvPicPr>
            <a:picLocks noChangeAspect="1"/>
          </p:cNvPicPr>
          <p:nvPr/>
        </p:nvPicPr>
        <p:blipFill>
          <a:blip r:embed="rId3"/>
          <a:stretch>
            <a:fillRect/>
          </a:stretch>
        </p:blipFill>
        <p:spPr>
          <a:xfrm>
            <a:off x="912900" y="1827506"/>
            <a:ext cx="5951220" cy="4277729"/>
          </a:xfrm>
          <a:prstGeom prst="rect">
            <a:avLst/>
          </a:prstGeom>
        </p:spPr>
      </p:pic>
      <p:sp>
        <p:nvSpPr>
          <p:cNvPr id="4" name="Footer Placeholder 3">
            <a:extLst>
              <a:ext uri="{FF2B5EF4-FFF2-40B4-BE49-F238E27FC236}">
                <a16:creationId xmlns:a16="http://schemas.microsoft.com/office/drawing/2014/main" id="{D5A1E80A-BD39-40EF-9525-045BA1423801}"/>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587234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93FD-0F86-4F5A-BAAE-8C06B53ED81A}"/>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添加控制变量</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C5B983F-0CED-4F05-BD63-6F538924EA03}"/>
                  </a:ext>
                </a:extLst>
              </p:cNvPr>
              <p:cNvSpPr>
                <a:spLocks noGrp="1"/>
              </p:cNvSpPr>
              <p:nvPr>
                <p:ph type="body" idx="1"/>
              </p:nvPr>
            </p:nvSpPr>
            <p:spPr/>
            <p:txBody>
              <a:bodyPr/>
              <a:lstStyle/>
              <a:p>
                <a:pPr marL="342900" indent="-342900">
                  <a:lnSpc>
                    <a:spcPct val="150000"/>
                  </a:lnSpc>
                  <a:spcAft>
                    <a:spcPts val="0"/>
                  </a:spcAft>
                  <a:buFont typeface="Arial" panose="020B0604020202020204" pitchFamily="34" charset="0"/>
                  <a:buChar char="•"/>
                  <a:tabLst>
                    <a:tab pos="270510" algn="l"/>
                  </a:tabLst>
                </a:pPr>
                <a:r>
                  <a:rPr lang="zh-CN" sz="2000" dirty="0">
                    <a:effectLst/>
                    <a:latin typeface="Calibri" panose="020F0502020204030204" pitchFamily="34" charset="0"/>
                    <a:ea typeface="DengXian" panose="02010600030101010101" pitchFamily="2" charset="-122"/>
                    <a:cs typeface="Times New Roman" panose="02020603050405020304" pitchFamily="18" charset="0"/>
                  </a:rPr>
                  <a:t>到目前为止模型只控制了个体和时间的固定效应。我们可以进一步加入其他可观测的随时间变化的变量，将模型拓展为：</a:t>
                </a: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lnSpc>
                    <a:spcPct val="150000"/>
                  </a:lnSpc>
                  <a:spcAft>
                    <a:spcPts val="0"/>
                  </a:spcAft>
                  <a:buFont typeface="Arial" panose="020B0604020202020204" pitchFamily="34" charset="0"/>
                  <a:buChar char="•"/>
                  <a:tabLst>
                    <a:tab pos="270510" algn="l"/>
                  </a:tabLs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𝛾</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𝛼</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solidFill>
                                <a:srgbClr val="000000"/>
                              </a:solidFill>
                              <a:effectLst/>
                              <a:latin typeface="Cambria Math" panose="02040503050406030204" pitchFamily="18" charset="0"/>
                              <a:cs typeface="Times New Roman" panose="02020603050405020304" pitchFamily="18" charset="0"/>
                            </a:rPr>
                          </m:ctrlPr>
                        </m:sSubPr>
                        <m:e>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solidFill>
                            <a:srgbClr val="000000"/>
                          </a:solidFill>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sz="2000" dirty="0"/>
              </a:p>
              <a:p>
                <a:endParaRPr lang="en-CA" sz="2000" dirty="0"/>
              </a:p>
              <a:p>
                <a:pPr indent="268288"/>
                <a:r>
                  <a:rPr lang="zh-CN" sz="2000" dirty="0">
                    <a:effectLst/>
                    <a:latin typeface="Calibri" panose="020F0502020204030204" pitchFamily="34" charset="0"/>
                    <a:ea typeface="DengXian" panose="02010600030101010101" pitchFamily="2" charset="-122"/>
                    <a:cs typeface="Times New Roman" panose="02020603050405020304" pitchFamily="18" charset="0"/>
                  </a:rPr>
                  <a:t>其中</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𝑋</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是个体</a:t>
                </a:r>
                <a:r>
                  <a:rPr lang="en-CA" sz="2000" i="1" dirty="0" err="1">
                    <a:effectLst/>
                    <a:latin typeface="DengXian" panose="02010600030101010101" pitchFamily="2" charset="-122"/>
                    <a:ea typeface="DengXian" panose="02010600030101010101" pitchFamily="2" charset="-122"/>
                    <a:cs typeface="Times New Roman" panose="02020603050405020304" pitchFamily="18" charset="0"/>
                  </a:rPr>
                  <a:t>i</a:t>
                </a:r>
                <a:r>
                  <a:rPr lang="zh-CN" sz="2000" dirty="0">
                    <a:effectLst/>
                    <a:latin typeface="Calibri" panose="020F0502020204030204" pitchFamily="34" charset="0"/>
                    <a:ea typeface="DengXian" panose="02010600030101010101" pitchFamily="2" charset="-122"/>
                    <a:cs typeface="Times New Roman" panose="02020603050405020304" pitchFamily="18" charset="0"/>
                  </a:rPr>
                  <a:t>在时间</a:t>
                </a:r>
                <a:r>
                  <a:rPr lang="en-CA" sz="2000" i="1" dirty="0">
                    <a:effectLst/>
                    <a:latin typeface="DengXian" panose="02010600030101010101" pitchFamily="2" charset="-122"/>
                    <a:ea typeface="DengXian" panose="02010600030101010101" pitchFamily="2" charset="-122"/>
                    <a:cs typeface="Times New Roman" panose="02020603050405020304" pitchFamily="18" charset="0"/>
                  </a:rPr>
                  <a:t>t</a:t>
                </a:r>
                <a:r>
                  <a:rPr lang="zh-CN" sz="2000" dirty="0">
                    <a:effectLst/>
                    <a:latin typeface="Calibri" panose="020F0502020204030204" pitchFamily="34" charset="0"/>
                    <a:ea typeface="DengXian" panose="02010600030101010101" pitchFamily="2" charset="-122"/>
                    <a:cs typeface="Times New Roman" panose="02020603050405020304" pitchFamily="18" charset="0"/>
                  </a:rPr>
                  <a:t>的可观测变量。</a:t>
                </a:r>
                <a:r>
                  <a:rPr lang="zh-CN" sz="2000" b="1" dirty="0">
                    <a:effectLst/>
                    <a:latin typeface="Calibri" panose="020F0502020204030204" pitchFamily="34" charset="0"/>
                    <a:ea typeface="DengXian" panose="02010600030101010101" pitchFamily="2" charset="-122"/>
                    <a:cs typeface="Times New Roman" panose="02020603050405020304" pitchFamily="18" charset="0"/>
                  </a:rPr>
                  <a:t>加入的控制变量必须是不受事件影响的变量</a:t>
                </a:r>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2000" dirty="0"/>
              </a:p>
            </p:txBody>
          </p:sp>
        </mc:Choice>
        <mc:Fallback xmlns="">
          <p:sp>
            <p:nvSpPr>
              <p:cNvPr id="3" name="Text Placeholder 2">
                <a:extLst>
                  <a:ext uri="{FF2B5EF4-FFF2-40B4-BE49-F238E27FC236}">
                    <a16:creationId xmlns:a16="http://schemas.microsoft.com/office/drawing/2014/main" id="{CC5B983F-0CED-4F05-BD63-6F538924EA03}"/>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1DE50BF-3E26-486D-B31C-F7E23ABA42C1}"/>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2685195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E9B4BB9-89B3-4A0A-B577-126E91DE4091}"/>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930A880A-CCB5-4C40-A348-C33244E6FC36}"/>
              </a:ext>
            </a:extLst>
          </p:cNvPr>
          <p:cNvSpPr>
            <a:spLocks noGrp="1"/>
          </p:cNvSpPr>
          <p:nvPr>
            <p:ph type="ctrTitle"/>
          </p:nvPr>
        </p:nvSpPr>
        <p:spPr/>
        <p:txBody>
          <a:bodyPr/>
          <a:lstStyle/>
          <a:p>
            <a:r>
              <a:rPr lang="zh-CN" sz="4000" b="1" kern="2200" cap="small" dirty="0">
                <a:effectLst/>
                <a:latin typeface="DengXian" panose="02010600030101010101" pitchFamily="2" charset="-122"/>
                <a:ea typeface="DengXian" panose="02010600030101010101" pitchFamily="2" charset="-122"/>
              </a:rPr>
              <a:t>双重差分法假设条件检验</a:t>
            </a:r>
            <a:endParaRPr lang="en-CA" dirty="0"/>
          </a:p>
        </p:txBody>
      </p:sp>
      <p:sp>
        <p:nvSpPr>
          <p:cNvPr id="4" name="Footer Placeholder 3">
            <a:extLst>
              <a:ext uri="{FF2B5EF4-FFF2-40B4-BE49-F238E27FC236}">
                <a16:creationId xmlns:a16="http://schemas.microsoft.com/office/drawing/2014/main" id="{20D305B7-C63A-4043-ACF0-0B3C6D7F5B09}"/>
              </a:ext>
            </a:extLst>
          </p:cNvPr>
          <p:cNvSpPr>
            <a:spLocks noGrp="1"/>
          </p:cNvSpPr>
          <p:nvPr>
            <p:ph type="ftr" sz="quarter" idx="11"/>
          </p:nvPr>
        </p:nvSpPr>
        <p:spPr>
          <a:xfrm>
            <a:off x="6826103" y="6129670"/>
            <a:ext cx="5283200" cy="457200"/>
          </a:xfrm>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5903484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15CD4-614F-4193-ABBD-9515A6EA0EA3}"/>
              </a:ext>
            </a:extLst>
          </p:cNvPr>
          <p:cNvSpPr>
            <a:spLocks noGrp="1"/>
          </p:cNvSpPr>
          <p:nvPr>
            <p:ph type="title"/>
          </p:nvPr>
        </p:nvSpPr>
        <p:spPr/>
        <p:txBody>
          <a:bodyPr/>
          <a:lstStyle/>
          <a:p>
            <a:r>
              <a:rPr lang="zh-CN" sz="2400" b="1" kern="2200" cap="small" dirty="0">
                <a:effectLst/>
                <a:latin typeface="DengXian" panose="02010600030101010101" pitchFamily="2" charset="-122"/>
                <a:ea typeface="DengXian" panose="02010600030101010101" pitchFamily="2" charset="-122"/>
              </a:rPr>
              <a:t>双重差分法假设条件检验</a:t>
            </a:r>
            <a:r>
              <a:rPr lang="en-CA" altLang="zh-CN" sz="2400" b="1" kern="2200" cap="small" dirty="0">
                <a:effectLst/>
                <a:latin typeface="DengXian" panose="02010600030101010101" pitchFamily="2" charset="-122"/>
                <a:ea typeface="DengXian" panose="02010600030101010101" pitchFamily="2" charset="-122"/>
              </a:rPr>
              <a:t> </a:t>
            </a:r>
            <a:r>
              <a:rPr lang="zh-CN" altLang="en-US" sz="2400" b="1" kern="2200" cap="small" dirty="0">
                <a:effectLst/>
                <a:latin typeface="DengXian" panose="02010600030101010101" pitchFamily="2" charset="-122"/>
                <a:ea typeface="DengXian" panose="02010600030101010101" pitchFamily="2" charset="-122"/>
              </a:rPr>
              <a:t>：</a:t>
            </a:r>
            <a:r>
              <a:rPr lang="zh-CN" sz="2400" b="1" dirty="0">
                <a:effectLst/>
                <a:latin typeface="DengXian" panose="02010600030101010101" pitchFamily="2" charset="-122"/>
                <a:ea typeface="DengXian" panose="02010600030101010101" pitchFamily="2" charset="-122"/>
              </a:rPr>
              <a:t>比较处置组和控制在事件前趋势差异</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B23441D-0925-4B87-A8FE-F5A0C5AC9684}"/>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检验平行假设的一个方法是考察处置组和控制组在事件发生前被解释变量的变化趋势是否一致。一个简单的方法是通过类似图</a:t>
                </a:r>
                <a:r>
                  <a:rPr lang="en-CA" sz="2000" dirty="0">
                    <a:effectLst/>
                    <a:latin typeface="DengXian" panose="02010600030101010101" pitchFamily="2" charset="-122"/>
                    <a:cs typeface="Times New Roman" panose="02020603050405020304" pitchFamily="18" charset="0"/>
                  </a:rPr>
                  <a:t>9.1</a:t>
                </a:r>
                <a:r>
                  <a:rPr lang="zh-CN" sz="2000" dirty="0">
                    <a:effectLst/>
                    <a:latin typeface="DengXian" panose="02010600030101010101" pitchFamily="2" charset="-122"/>
                    <a:cs typeface="Times New Roman" panose="02020603050405020304" pitchFamily="18" charset="0"/>
                  </a:rPr>
                  <a:t>观察两组在事件之前的趋势。</a:t>
                </a: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sz="20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我们也可以用更正式的验证方法。在双重差分法模型</a:t>
                </a:r>
                <a:endParaRPr lang="en-CA" altLang="zh-CN" sz="2000" dirty="0">
                  <a:effectLst/>
                  <a:ea typeface="DengXian" panose="02010600030101010101" pitchFamily="2" charset="-122"/>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altLang="zh-CN" sz="2000" dirty="0">
                  <a:effectLst/>
                  <a:ea typeface="DengXian" panose="02010600030101010101" pitchFamily="2" charset="-122"/>
                  <a:cs typeface="Times New Roman" panose="02020603050405020304" pitchFamily="18" charset="0"/>
                </a:endParaRPr>
              </a:p>
              <a:p>
                <a:pPr>
                  <a:lnSpc>
                    <a:spcPct val="150000"/>
                  </a:lnSpc>
                </a:pPr>
                <a:r>
                  <a:rPr lang="zh-CN" sz="2000" dirty="0">
                    <a:effectLst/>
                    <a:ea typeface="DengXian" panose="02010600030101010101" pitchFamily="2" charset="-122"/>
                    <a:cs typeface="Times New Roman" panose="02020603050405020304" pitchFamily="18" charset="0"/>
                  </a:rPr>
                  <a:t>中，</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ea typeface="DengXian" panose="02010600030101010101" pitchFamily="2" charset="-122"/>
                    <a:cs typeface="Times New Roman" panose="02020603050405020304" pitchFamily="18" charset="0"/>
                  </a:rPr>
                  <a:t>的系数 </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ea typeface="DengXian" panose="02010600030101010101" pitchFamily="2" charset="-122"/>
                    <a:cs typeface="Times New Roman" panose="02020603050405020304" pitchFamily="18" charset="0"/>
                  </a:rPr>
                  <a:t>是处置组和控制组在事件发生前的平均差异。我们可以进一步分析处置组和控制组在事件发生前的每年差异，如果平行趋势成立，那么两组之间每年的差异应该没有显著区别。</a:t>
                </a:r>
                <a:endParaRPr lang="en-CA" sz="2000" dirty="0"/>
              </a:p>
            </p:txBody>
          </p:sp>
        </mc:Choice>
        <mc:Fallback xmlns="">
          <p:sp>
            <p:nvSpPr>
              <p:cNvPr id="3" name="Text Placeholder 2">
                <a:extLst>
                  <a:ext uri="{FF2B5EF4-FFF2-40B4-BE49-F238E27FC236}">
                    <a16:creationId xmlns:a16="http://schemas.microsoft.com/office/drawing/2014/main" id="{5B23441D-0925-4B87-A8FE-F5A0C5AC9684}"/>
                  </a:ext>
                </a:extLst>
              </p:cNvPr>
              <p:cNvSpPr>
                <a:spLocks noGrp="1" noRot="1" noChangeAspect="1" noMove="1" noResize="1" noEditPoints="1" noAdjustHandles="1" noChangeArrowheads="1" noChangeShapeType="1" noTextEdit="1"/>
              </p:cNvSpPr>
              <p:nvPr>
                <p:ph type="body" idx="1"/>
              </p:nvPr>
            </p:nvSpPr>
            <p:spPr>
              <a:blipFill>
                <a:blip r:embed="rId2"/>
                <a:stretch>
                  <a:fillRect l="-561"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A2C4F36-6389-4BDA-85F0-214D7087427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8450454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15CD4-614F-4193-ABBD-9515A6EA0EA3}"/>
              </a:ext>
            </a:extLst>
          </p:cNvPr>
          <p:cNvSpPr>
            <a:spLocks noGrp="1"/>
          </p:cNvSpPr>
          <p:nvPr>
            <p:ph type="title"/>
          </p:nvPr>
        </p:nvSpPr>
        <p:spPr/>
        <p:txBody>
          <a:bodyPr/>
          <a:lstStyle/>
          <a:p>
            <a:r>
              <a:rPr lang="zh-CN" sz="2400" b="1" kern="2200" cap="small" dirty="0">
                <a:effectLst/>
                <a:latin typeface="DengXian" panose="02010600030101010101" pitchFamily="2" charset="-122"/>
                <a:ea typeface="DengXian" panose="02010600030101010101" pitchFamily="2" charset="-122"/>
              </a:rPr>
              <a:t>双重差分法假设条件检验</a:t>
            </a:r>
            <a:r>
              <a:rPr lang="en-CA" altLang="zh-CN" sz="2400" b="1" kern="2200" cap="small" dirty="0">
                <a:effectLst/>
                <a:latin typeface="DengXian" panose="02010600030101010101" pitchFamily="2" charset="-122"/>
                <a:ea typeface="DengXian" panose="02010600030101010101" pitchFamily="2" charset="-122"/>
              </a:rPr>
              <a:t> </a:t>
            </a:r>
            <a:r>
              <a:rPr lang="zh-CN" altLang="en-US" sz="2400" b="1" kern="2200" cap="small" dirty="0">
                <a:effectLst/>
                <a:latin typeface="DengXian" panose="02010600030101010101" pitchFamily="2" charset="-122"/>
                <a:ea typeface="DengXian" panose="02010600030101010101" pitchFamily="2" charset="-122"/>
              </a:rPr>
              <a:t>：</a:t>
            </a:r>
            <a:r>
              <a:rPr lang="zh-CN" sz="2400" b="1" dirty="0">
                <a:effectLst/>
                <a:latin typeface="DengXian" panose="02010600030101010101" pitchFamily="2" charset="-122"/>
                <a:ea typeface="DengXian" panose="02010600030101010101" pitchFamily="2" charset="-122"/>
              </a:rPr>
              <a:t>比较处置组和控制在事件前趋势差异</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B23441D-0925-4B87-A8FE-F5A0C5AC9684}"/>
                  </a:ext>
                </a:extLst>
              </p:cNvPr>
              <p:cNvSpPr>
                <a:spLocks noGrp="1"/>
              </p:cNvSpPr>
              <p:nvPr>
                <p:ph type="body" idx="1"/>
              </p:nvPr>
            </p:nvSpPr>
            <p:spPr>
              <a:xfrm>
                <a:off x="304801" y="1048327"/>
                <a:ext cx="11314545" cy="5221061"/>
              </a:xfrm>
            </p:spPr>
            <p:txBody>
              <a:bodyPr/>
              <a:lstStyle/>
              <a:p>
                <a:pPr marL="342900" indent="-34290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用本章的税改例子，我们可以把模型拓展为：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2000" i="1" kern="100" dirty="0">
                  <a:effectLst/>
                  <a:latin typeface="Cambria Math" panose="020405030504060302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sSubSup>
                            <m:sSubSupPr>
                              <m:ctrlPr>
                                <a:rPr lang="en-CA" sz="2000" i="1" kern="100">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2010</m:t>
                              </m:r>
                            </m:sup>
                          </m:sSubSup>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sSubSup>
                            <m:sSubSupPr>
                              <m:ctrlPr>
                                <a:rPr lang="en-CA" sz="2000" i="1" kern="100">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2000" i="1">
                                  <a:effectLst/>
                                  <a:latin typeface="Cambria Math" panose="02040503050406030204" pitchFamily="18" charset="0"/>
                                  <a:ea typeface="Microsoft YaHei" panose="020B0503020204020204" pitchFamily="34" charset="-122"/>
                                  <a:cs typeface="Microsoft YaHei" panose="020B0503020204020204" pitchFamily="34" charset="-122"/>
                                </a:rPr>
                                <m:t>2011</m:t>
                              </m:r>
                            </m:sup>
                          </m:sSubSup>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2011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sSubSup>
                            <m:sSubSupPr>
                              <m:ctrlPr>
                                <a:rPr lang="en-CA" sz="2000" i="1" kern="100">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2012</m:t>
                              </m:r>
                            </m:sup>
                          </m:sSubSup>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2012</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sSubSup>
                                <m:sSubSupPr>
                                  <m:ctrlPr>
                                    <a:rPr lang="en-CA" sz="2000" i="1" kern="100">
                                      <a:effectLst/>
                                      <a:latin typeface="Cambria Math" panose="02040503050406030204" pitchFamily="18" charset="0"/>
                                      <a:cs typeface="Times New Roman" panose="02020603050405020304" pitchFamily="18" charset="0"/>
                                    </a:rPr>
                                  </m:ctrlPr>
                                </m:sSubSup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up>
                                  <m:r>
                                    <a:rPr lang="en-CA" sz="2000" i="1">
                                      <a:effectLst/>
                                      <a:latin typeface="Cambria Math" panose="02040503050406030204" pitchFamily="18" charset="0"/>
                                      <a:ea typeface="DengXian" panose="02010600030101010101" pitchFamily="2" charset="-122"/>
                                      <a:cs typeface="Times New Roman" panose="02020603050405020304" pitchFamily="18" charset="0"/>
                                    </a:rPr>
                                    <m:t>2013</m:t>
                                  </m:r>
                                </m:sup>
                              </m:sSubSup>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2013</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2</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3</m:t>
                          </m:r>
                        </m:sub>
                      </m:sSub>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oMath>
                  </m:oMathPara>
                </a14:m>
                <a:endParaRPr lang="en-CA" altLang="zh-CN" sz="2000" dirty="0">
                  <a:effectLst/>
                  <a:ea typeface="DengXian" panose="02010600030101010101" pitchFamily="2" charset="-122"/>
                  <a:cs typeface="Times New Roman" panose="02020603050405020304" pitchFamily="18" charset="0"/>
                </a:endParaRPr>
              </a:p>
              <a:p>
                <a:endParaRPr lang="en-CA" altLang="zh-CN" sz="2000" dirty="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如果时间</a:t>
                </a: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是税改发生前的</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n</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年</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(n=2011</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2012</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2013)</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𝑛</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，否则等于</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0</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。如果个体</a:t>
                </a:r>
                <a:r>
                  <a:rPr lang="en-CA" sz="2000" i="1" dirty="0" err="1">
                    <a:effectLst/>
                    <a:latin typeface="Times New Roman" panose="02020603050405020304" pitchFamily="18" charset="0"/>
                    <a:ea typeface="DengXian" panose="02010600030101010101" pitchFamily="2" charset="-122"/>
                    <a:cs typeface="Times New Roman" panose="02020603050405020304" pitchFamily="18" charset="0"/>
                  </a:rPr>
                  <a:t>i</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是属于处置组，并且观测值在税改发生前的</a:t>
                </a:r>
                <a:r>
                  <a:rPr lang="en-CA" sz="2000" dirty="0">
                    <a:effectLst/>
                    <a:latin typeface="Times New Roman" panose="02020603050405020304" pitchFamily="18" charset="0"/>
                    <a:ea typeface="DengXian" panose="02010600030101010101" pitchFamily="2" charset="-122"/>
                    <a:cs typeface="Times New Roman" panose="02020603050405020304" pitchFamily="18" charset="0"/>
                  </a:rPr>
                  <a:t>n</a:t>
                </a:r>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年，那么</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𝑌𝑒𝑎𝑟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𝑛</m:t>
                        </m:r>
                      </m:sub>
                    </m:sSub>
                    <m:r>
                      <a:rPr lang="en-CA" sz="20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，否则</a:t>
                </a:r>
                <a14:m>
                  <m:oMath xmlns:m="http://schemas.openxmlformats.org/officeDocument/2006/math">
                    <m:r>
                      <a:rPr lang="zh-CN" sz="2000">
                        <a:effectLst/>
                        <a:latin typeface="Cambria Math" panose="02040503050406030204" pitchFamily="18" charset="0"/>
                        <a:ea typeface="DengXian" panose="02010600030101010101" pitchFamily="2" charset="-122"/>
                        <a:cs typeface="Times New Roman" panose="02020603050405020304" pitchFamily="18" charset="0"/>
                      </a:rPr>
                      <m:t>等于</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latin typeface="Times New Roman" panose="02020603050405020304" pitchFamily="18" charset="0"/>
                    <a:ea typeface="DengXian" panose="02010600030101010101" pitchFamily="2" charset="-122"/>
                    <a:cs typeface="Times New Roman" panose="02020603050405020304" pitchFamily="18" charset="0"/>
                  </a:rPr>
                  <a:t>。</a:t>
                </a:r>
                <a:endParaRPr lang="en-CA" altLang="zh-CN" sz="2000" dirty="0">
                  <a:effectLst/>
                  <a:latin typeface="Times New Roman" panose="02020603050405020304" pitchFamily="18" charset="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dirty="0">
                  <a:effectLst/>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5B23441D-0925-4B87-A8FE-F5A0C5AC9684}"/>
                  </a:ext>
                </a:extLst>
              </p:cNvPr>
              <p:cNvSpPr>
                <a:spLocks noGrp="1" noRot="1" noChangeAspect="1" noMove="1" noResize="1" noEditPoints="1" noAdjustHandles="1" noChangeArrowheads="1" noChangeShapeType="1" noTextEdit="1"/>
              </p:cNvSpPr>
              <p:nvPr>
                <p:ph type="body" idx="1"/>
              </p:nvPr>
            </p:nvSpPr>
            <p:spPr>
              <a:xfrm>
                <a:off x="304801" y="1048327"/>
                <a:ext cx="11314545" cy="5221061"/>
              </a:xfrm>
              <a:blipFill>
                <a:blip r:embed="rId2"/>
                <a:stretch>
                  <a:fillRect l="-26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649CEC7-518F-4479-A9E8-CA927AC3B2C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5663222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D4483-DEC4-4F0F-986A-D3954354398B}"/>
              </a:ext>
            </a:extLst>
          </p:cNvPr>
          <p:cNvSpPr>
            <a:spLocks noGrp="1"/>
          </p:cNvSpPr>
          <p:nvPr>
            <p:ph type="title"/>
          </p:nvPr>
        </p:nvSpPr>
        <p:spPr/>
        <p:txBody>
          <a:bodyPr/>
          <a:lstStyle/>
          <a:p>
            <a:r>
              <a:rPr lang="zh-CN" sz="2400" b="1" kern="2200" cap="small" dirty="0">
                <a:effectLst/>
                <a:latin typeface="DengXian" panose="02010600030101010101" pitchFamily="2" charset="-122"/>
                <a:ea typeface="DengXian" panose="02010600030101010101" pitchFamily="2" charset="-122"/>
              </a:rPr>
              <a:t>双重差分法假设条件检验</a:t>
            </a:r>
            <a:r>
              <a:rPr lang="en-CA" altLang="zh-CN" sz="2400" b="1" kern="2200" cap="small" dirty="0">
                <a:effectLst/>
                <a:latin typeface="DengXian" panose="02010600030101010101" pitchFamily="2" charset="-122"/>
                <a:ea typeface="DengXian" panose="02010600030101010101" pitchFamily="2" charset="-122"/>
              </a:rPr>
              <a:t> </a:t>
            </a:r>
            <a:r>
              <a:rPr lang="zh-CN" altLang="en-US" sz="2400" b="1" kern="2200" cap="small" dirty="0">
                <a:effectLst/>
                <a:latin typeface="DengXian" panose="02010600030101010101" pitchFamily="2" charset="-122"/>
                <a:ea typeface="DengXian" panose="02010600030101010101" pitchFamily="2" charset="-122"/>
              </a:rPr>
              <a:t>：</a:t>
            </a:r>
            <a:r>
              <a:rPr lang="zh-CN" sz="2400" b="1" dirty="0">
                <a:effectLst/>
                <a:latin typeface="DengXian" panose="02010600030101010101" pitchFamily="2" charset="-122"/>
                <a:ea typeface="DengXian" panose="02010600030101010101" pitchFamily="2" charset="-122"/>
              </a:rPr>
              <a:t>比较处置组和控制在事件前趋势差异</a:t>
            </a:r>
            <a:endParaRPr lang="en-CA" sz="2400" dirty="0"/>
          </a:p>
        </p:txBody>
      </p:sp>
      <p:sp>
        <p:nvSpPr>
          <p:cNvPr id="3" name="Text Placeholder 2">
            <a:extLst>
              <a:ext uri="{FF2B5EF4-FFF2-40B4-BE49-F238E27FC236}">
                <a16:creationId xmlns:a16="http://schemas.microsoft.com/office/drawing/2014/main" id="{6B8EBEDB-41E3-4A12-BA73-125F49FFD00A}"/>
              </a:ext>
            </a:extLst>
          </p:cNvPr>
          <p:cNvSpPr>
            <a:spLocks noGrp="1"/>
          </p:cNvSpPr>
          <p:nvPr>
            <p:ph type="body" idx="1"/>
          </p:nvPr>
        </p:nvSpPr>
        <p:spPr>
          <a:xfrm>
            <a:off x="508000" y="1066801"/>
            <a:ext cx="10871200" cy="533402"/>
          </a:xfrm>
        </p:spPr>
        <p:txBody>
          <a:bodyPr/>
          <a:lstStyle/>
          <a:p>
            <a:r>
              <a:rPr lang="zh-CN" sz="1800" dirty="0">
                <a:effectLst/>
                <a:latin typeface="Courier New" panose="02070309020205020404" pitchFamily="49" charset="0"/>
                <a:ea typeface="DengXian" panose="02010600030101010101" pitchFamily="2" charset="-122"/>
                <a:cs typeface="Courier New" panose="02070309020205020404" pitchFamily="49" charset="0"/>
              </a:rPr>
              <a:t>我们用前面的例子来进行平行趋势检验，结果如下。</a:t>
            </a:r>
            <a:endParaRPr lang="en-CA" dirty="0"/>
          </a:p>
        </p:txBody>
      </p:sp>
      <p:pic>
        <p:nvPicPr>
          <p:cNvPr id="5" name="Picture 4">
            <a:extLst>
              <a:ext uri="{FF2B5EF4-FFF2-40B4-BE49-F238E27FC236}">
                <a16:creationId xmlns:a16="http://schemas.microsoft.com/office/drawing/2014/main" id="{A44720FB-E2B9-4D4D-A13E-9993029B730E}"/>
              </a:ext>
            </a:extLst>
          </p:cNvPr>
          <p:cNvPicPr>
            <a:picLocks noChangeAspect="1"/>
          </p:cNvPicPr>
          <p:nvPr/>
        </p:nvPicPr>
        <p:blipFill>
          <a:blip r:embed="rId2"/>
          <a:stretch>
            <a:fillRect/>
          </a:stretch>
        </p:blipFill>
        <p:spPr>
          <a:xfrm>
            <a:off x="2058504" y="1679716"/>
            <a:ext cx="5951220" cy="4802907"/>
          </a:xfrm>
          <a:prstGeom prst="rect">
            <a:avLst/>
          </a:prstGeom>
        </p:spPr>
      </p:pic>
      <p:sp>
        <p:nvSpPr>
          <p:cNvPr id="4" name="Footer Placeholder 3">
            <a:extLst>
              <a:ext uri="{FF2B5EF4-FFF2-40B4-BE49-F238E27FC236}">
                <a16:creationId xmlns:a16="http://schemas.microsoft.com/office/drawing/2014/main" id="{ADFFCA1E-CCF0-4D44-B7A9-792CF2853F4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7765618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1C849-7D11-411B-8E9F-D83FAE5C377A}"/>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检验不受影响变量或组的结果</a:t>
            </a:r>
            <a:r>
              <a:rPr lang="zh-CN" sz="2400" dirty="0">
                <a:effectLst/>
                <a:ea typeface="Calibri" panose="020F0502020204030204" pitchFamily="34" charset="0"/>
                <a:cs typeface="Times New Roman" panose="02020603050405020304" pitchFamily="18" charset="0"/>
              </a:rPr>
              <a:t> </a:t>
            </a:r>
            <a:r>
              <a:rPr lang="zh-CN" sz="2400" dirty="0">
                <a:effectLst/>
                <a:latin typeface="Calibri" panose="020F0502020204030204" pitchFamily="34" charset="0"/>
                <a:ea typeface="DengXian" panose="02010600030101010101" pitchFamily="2" charset="-122"/>
                <a:cs typeface="Times New Roman" panose="02020603050405020304" pitchFamily="18" charset="0"/>
              </a:rPr>
              <a:t>（安慰剂检验</a:t>
            </a:r>
            <a:r>
              <a:rPr lang="en-CA" sz="2400" dirty="0">
                <a:effectLst/>
                <a:latin typeface="Calibri" panose="020F0502020204030204" pitchFamily="34" charset="0"/>
                <a:ea typeface="DengXian" panose="02010600030101010101" pitchFamily="2" charset="-122"/>
                <a:cs typeface="Times New Roman" panose="02020603050405020304" pitchFamily="18" charset="0"/>
              </a:rPr>
              <a:t> (Placebo Test</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p>
        </p:txBody>
      </p:sp>
      <p:sp>
        <p:nvSpPr>
          <p:cNvPr id="3" name="Text Placeholder 2">
            <a:extLst>
              <a:ext uri="{FF2B5EF4-FFF2-40B4-BE49-F238E27FC236}">
                <a16:creationId xmlns:a16="http://schemas.microsoft.com/office/drawing/2014/main" id="{420859E2-4584-4160-A50C-D548A001EA36}"/>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sz="2000" dirty="0">
                <a:solidFill>
                  <a:srgbClr val="000000"/>
                </a:solidFill>
                <a:effectLst/>
                <a:ea typeface="DengXian" panose="02010600030101010101" pitchFamily="2" charset="-122"/>
                <a:cs typeface="Times New Roman" panose="02020603050405020304" pitchFamily="18" charset="0"/>
              </a:rPr>
              <a:t>如果理论告诉我们某变量或组不受事件影响，我们可以用他们来检验事件是否是个“单纯”的事件。如果发现事件对不该受影响的变量或组有影响，说明这个事件包含了其他作用。这类方法称为安慰剂检验（</a:t>
            </a:r>
            <a:r>
              <a:rPr lang="en-CA" sz="2000" dirty="0">
                <a:solidFill>
                  <a:srgbClr val="000000"/>
                </a:solidFill>
                <a:effectLst/>
                <a:latin typeface="DengXian" panose="02010600030101010101" pitchFamily="2" charset="-122"/>
                <a:cs typeface="Times New Roman" panose="02020603050405020304" pitchFamily="18" charset="0"/>
              </a:rPr>
              <a:t>Placebo Test</a:t>
            </a:r>
            <a:r>
              <a:rPr lang="zh-CN" sz="2000" dirty="0">
                <a:solidFill>
                  <a:srgbClr val="000000"/>
                </a:solidFill>
                <a:effectLst/>
                <a:latin typeface="DengXian" panose="02010600030101010101" pitchFamily="2" charset="-122"/>
                <a:cs typeface="Times New Roman" panose="02020603050405020304" pitchFamily="18" charset="0"/>
              </a:rPr>
              <a:t>）或证伪检验（</a:t>
            </a:r>
            <a:r>
              <a:rPr lang="en-CA" sz="2000" dirty="0">
                <a:solidFill>
                  <a:srgbClr val="000000"/>
                </a:solidFill>
                <a:effectLst/>
                <a:latin typeface="DengXian" panose="02010600030101010101" pitchFamily="2" charset="-122"/>
                <a:cs typeface="Times New Roman" panose="02020603050405020304" pitchFamily="18" charset="0"/>
              </a:rPr>
              <a:t>Falsification Test</a:t>
            </a:r>
            <a:r>
              <a:rPr lang="zh-CN" sz="2000" dirty="0">
                <a:solidFill>
                  <a:srgbClr val="000000"/>
                </a:solidFill>
                <a:effectLst/>
                <a:latin typeface="DengXian" panose="02010600030101010101" pitchFamily="2" charset="-122"/>
                <a:cs typeface="Times New Roman" panose="02020603050405020304" pitchFamily="18" charset="0"/>
              </a:rPr>
              <a:t>）</a:t>
            </a:r>
            <a:r>
              <a:rPr lang="zh-CN" altLang="en-US" sz="2000" dirty="0">
                <a:solidFill>
                  <a:srgbClr val="000000"/>
                </a:solidFill>
                <a:effectLst/>
                <a:latin typeface="DengXian" panose="02010600030101010101" pitchFamily="2" charset="-122"/>
                <a:cs typeface="Times New Roman" panose="02020603050405020304" pitchFamily="18" charset="0"/>
              </a:rPr>
              <a:t>。</a:t>
            </a:r>
            <a:endParaRPr lang="en-CA" altLang="zh-CN" sz="2000" dirty="0">
              <a:solidFill>
                <a:srgbClr val="000000"/>
              </a:solidFill>
              <a:effectLst/>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dirty="0">
              <a:solidFill>
                <a:srgbClr val="000000"/>
              </a:solidFill>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sz="2000" dirty="0">
              <a:solidFill>
                <a:srgbClr val="000000"/>
              </a:solidFill>
              <a:latin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另一个检验方法是用事件发生前年份的数据做双重差分分析，例如可以随意选择事件发生前的一个年份作为“假设事件</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(Placebo)</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”发生年。如果发现“假设事件”有显著作用，那么就说明即使在未实施新税法的情况下，我们都会发现处置组和控制组有差异</a:t>
            </a:r>
            <a:r>
              <a:rPr lang="zh-CN" sz="2000" dirty="0">
                <a:solidFill>
                  <a:srgbClr val="2E74B5"/>
                </a:solidFill>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dirty="0"/>
          </a:p>
        </p:txBody>
      </p:sp>
      <p:sp>
        <p:nvSpPr>
          <p:cNvPr id="4" name="Footer Placeholder 3">
            <a:extLst>
              <a:ext uri="{FF2B5EF4-FFF2-40B4-BE49-F238E27FC236}">
                <a16:creationId xmlns:a16="http://schemas.microsoft.com/office/drawing/2014/main" id="{00FDE4D6-350D-4824-B04C-D964004CD28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468939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89157-CC76-4D92-8F3B-8868A3197733}"/>
              </a:ext>
            </a:extLst>
          </p:cNvPr>
          <p:cNvSpPr>
            <a:spLocks noGrp="1"/>
          </p:cNvSpPr>
          <p:nvPr>
            <p:ph type="title"/>
          </p:nvPr>
        </p:nvSpPr>
        <p:spPr/>
        <p:txBody>
          <a:bodyPr/>
          <a:lstStyle/>
          <a:p>
            <a:r>
              <a:rPr lang="zh-CN" altLang="en-US" dirty="0"/>
              <a:t>例子</a:t>
            </a:r>
            <a:endParaRPr lang="en-CA" dirty="0"/>
          </a:p>
        </p:txBody>
      </p:sp>
      <p:sp>
        <p:nvSpPr>
          <p:cNvPr id="3" name="Text Placeholder 2">
            <a:extLst>
              <a:ext uri="{FF2B5EF4-FFF2-40B4-BE49-F238E27FC236}">
                <a16:creationId xmlns:a16="http://schemas.microsoft.com/office/drawing/2014/main" id="{CB82E2C4-09B1-4D42-8E4F-F4A5A33D946C}"/>
              </a:ext>
            </a:extLst>
          </p:cNvPr>
          <p:cNvSpPr>
            <a:spLocks noGrp="1"/>
          </p:cNvSpPr>
          <p:nvPr>
            <p:ph type="body" idx="1"/>
          </p:nvPr>
        </p:nvSpPr>
        <p:spPr/>
        <p:txBody>
          <a:bodyPr/>
          <a:lstStyle/>
          <a:p>
            <a:endParaRPr lang="en-CA"/>
          </a:p>
        </p:txBody>
      </p:sp>
      <p:pic>
        <p:nvPicPr>
          <p:cNvPr id="5" name="Picture 4">
            <a:extLst>
              <a:ext uri="{FF2B5EF4-FFF2-40B4-BE49-F238E27FC236}">
                <a16:creationId xmlns:a16="http://schemas.microsoft.com/office/drawing/2014/main" id="{2C76DC46-606B-4FD9-AE5D-720CE1AA5660}"/>
              </a:ext>
            </a:extLst>
          </p:cNvPr>
          <p:cNvPicPr>
            <a:picLocks noChangeAspect="1"/>
          </p:cNvPicPr>
          <p:nvPr/>
        </p:nvPicPr>
        <p:blipFill>
          <a:blip r:embed="rId3"/>
          <a:stretch>
            <a:fillRect/>
          </a:stretch>
        </p:blipFill>
        <p:spPr>
          <a:xfrm>
            <a:off x="6897187" y="1511927"/>
            <a:ext cx="5099660" cy="4272742"/>
          </a:xfrm>
          <a:prstGeom prst="rect">
            <a:avLst/>
          </a:prstGeom>
        </p:spPr>
      </p:pic>
      <p:pic>
        <p:nvPicPr>
          <p:cNvPr id="6" name="Picture 5">
            <a:extLst>
              <a:ext uri="{FF2B5EF4-FFF2-40B4-BE49-F238E27FC236}">
                <a16:creationId xmlns:a16="http://schemas.microsoft.com/office/drawing/2014/main" id="{B0C9D6E2-FE31-49DA-9CAB-FB9F46D0DFB3}"/>
              </a:ext>
            </a:extLst>
          </p:cNvPr>
          <p:cNvPicPr>
            <a:picLocks noChangeAspect="1"/>
          </p:cNvPicPr>
          <p:nvPr/>
        </p:nvPicPr>
        <p:blipFill>
          <a:blip r:embed="rId4"/>
          <a:stretch>
            <a:fillRect/>
          </a:stretch>
        </p:blipFill>
        <p:spPr>
          <a:xfrm>
            <a:off x="195153" y="1246317"/>
            <a:ext cx="6506094" cy="4803962"/>
          </a:xfrm>
          <a:prstGeom prst="rect">
            <a:avLst/>
          </a:prstGeom>
        </p:spPr>
      </p:pic>
      <p:sp>
        <p:nvSpPr>
          <p:cNvPr id="4" name="Footer Placeholder 3">
            <a:extLst>
              <a:ext uri="{FF2B5EF4-FFF2-40B4-BE49-F238E27FC236}">
                <a16:creationId xmlns:a16="http://schemas.microsoft.com/office/drawing/2014/main" id="{F075A21D-86D9-4DF9-9D19-0A6988AE1A6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942021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36496-C4C2-4F99-AFB2-5CE7DF2B748A}"/>
              </a:ext>
            </a:extLst>
          </p:cNvPr>
          <p:cNvSpPr>
            <a:spLocks noGrp="1"/>
          </p:cNvSpPr>
          <p:nvPr>
            <p:ph type="title"/>
          </p:nvPr>
        </p:nvSpPr>
        <p:spPr/>
        <p:txBody>
          <a:bodyPr/>
          <a:lstStyle/>
          <a:p>
            <a:r>
              <a:rPr lang="zh-CN" altLang="en-US" dirty="0"/>
              <a:t>单重差分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035BB77-83AF-476C-AC23-42F1058BA765}"/>
                  </a:ext>
                </a:extLst>
              </p:cNvPr>
              <p:cNvSpPr>
                <a:spLocks noGrp="1"/>
              </p:cNvSpPr>
              <p:nvPr>
                <p:ph type="body" idx="1"/>
              </p:nvPr>
            </p:nvSpPr>
            <p:spPr>
              <a:xfrm>
                <a:off x="304801" y="1066800"/>
                <a:ext cx="11074399" cy="5221061"/>
              </a:xfrm>
            </p:spPr>
            <p:txBody>
              <a:bodyPr/>
              <a:lstStyle/>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我们观测到，处置组在</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年后税改实施情况下的平均观测业绩</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，但我们无法观测到处置组在</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年后，在税改未实施情况下的平均业绩（用</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表示），因此无法直接计算税改对处置组的处置效</a:t>
                </a: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 xmlns:m="http://schemas.openxmlformats.org/officeDocument/2006/math">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𝐴𝑇𝑇</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zh-CN" altLang="en-US" sz="1800" i="1">
                        <a:effectLst/>
                        <a:latin typeface="Cambria Math" panose="02040503050406030204" pitchFamily="18" charset="0"/>
                        <a:ea typeface="Microsoft YaHei" panose="020B0503020204020204" pitchFamily="34" charset="-122"/>
                        <a:cs typeface="Microsoft YaHei" panose="020B0503020204020204" pitchFamily="34" charset="-122"/>
                      </a:rPr>
                      <m:t>−</m:t>
                    </m:r>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估计反事实结果</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r>
                      <a:rPr lang="zh-CN" sz="1800">
                        <a:effectLst/>
                        <a:latin typeface="Cambria Math" panose="02040503050406030204" pitchFamily="18" charset="0"/>
                        <a:ea typeface="DengXian" panose="02010600030101010101" pitchFamily="2" charset="-122"/>
                        <a:cs typeface="Times New Roman" panose="02020603050405020304" pitchFamily="18" charset="0"/>
                      </a:rPr>
                      <m:t>的</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最直接的思路是“单重差分法”。通常有两种方法：</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横截面单重差分法：用未受税改影响的控制组</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年后的平均业绩</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作为反事实结果</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的估计（</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lvl="0" algn="ctr">
                  <a:lnSpc>
                    <a:spcPct val="150000"/>
                  </a:lnSpc>
                  <a:spcAft>
                    <a:spcPts val="0"/>
                  </a:spcAft>
                </a:pP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𝐴𝑇𝑇</m:t>
                        </m:r>
                      </m:e>
                    </m:acc>
                    <m:r>
                      <a:rPr lang="en-US" sz="1800">
                        <a:effectLst/>
                        <a:latin typeface="Cambria Math" panose="02040503050406030204" pitchFamily="18" charset="0"/>
                        <a:ea typeface="DengXian" panose="02010600030101010101" pitchFamily="2" charset="-122"/>
                        <a:cs typeface="Times New Roman" panose="02020603050405020304" pitchFamily="18" charset="0"/>
                      </a:rPr>
                      <m:t>(</m:t>
                    </m:r>
                    <m:r>
                      <a:rPr lang="zh-CN" sz="1800">
                        <a:effectLst/>
                        <a:latin typeface="Cambria Math" panose="02040503050406030204" pitchFamily="18" charset="0"/>
                        <a:ea typeface="DengXian" panose="02010600030101010101" pitchFamily="2" charset="-122"/>
                        <a:cs typeface="Times New Roman" panose="02020603050405020304" pitchFamily="18" charset="0"/>
                      </a:rPr>
                      <m:t>横截面单重差分</m:t>
                    </m:r>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r>
                      <a:rPr lang="en-US"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𝐴𝑓𝑡𝑒𝑟</m:t>
                        </m:r>
                      </m:sub>
                    </m:sSub>
                    <m:r>
                      <a:rPr lang="zh-CN" altLang="en-US" sz="1800" i="1">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𝐶</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时间序列单重差分：用处置组在</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年前未受税改影响的平均观测业绩</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作为反事实结果</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的估计（</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CA" sz="18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r>
                  <a:rPr lang="zh-CN" altLang="en-US" sz="18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lvl="0" algn="just">
                  <a:lnSpc>
                    <a:spcPct val="150000"/>
                  </a:lnSpc>
                  <a:spcAft>
                    <a:spcPts val="0"/>
                  </a:spcAft>
                </a:pPr>
                <a14:m>
                  <m:oMathPara xmlns:m="http://schemas.openxmlformats.org/officeDocument/2006/math">
                    <m:oMathParaPr>
                      <m:jc m:val="center"/>
                    </m:oMathParaPr>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𝐴𝑇𝑇</m:t>
                          </m:r>
                        </m:e>
                      </m:acc>
                      <m:r>
                        <a:rPr lang="en-US" sz="1800">
                          <a:effectLst/>
                          <a:latin typeface="Cambria Math" panose="02040503050406030204" pitchFamily="18" charset="0"/>
                          <a:ea typeface="DengXian" panose="02010600030101010101" pitchFamily="2" charset="-122"/>
                          <a:cs typeface="Times New Roman" panose="02020603050405020304" pitchFamily="18" charset="0"/>
                        </a:rPr>
                        <m:t>(</m:t>
                      </m:r>
                      <m:r>
                        <a:rPr lang="zh-CN" sz="1800">
                          <a:effectLst/>
                          <a:latin typeface="Cambria Math" panose="02040503050406030204" pitchFamily="18" charset="0"/>
                          <a:ea typeface="DengXian" panose="02010600030101010101" pitchFamily="2" charset="-122"/>
                          <a:cs typeface="Times New Roman" panose="02020603050405020304" pitchFamily="18" charset="0"/>
                        </a:rPr>
                        <m:t>时间序列单重差分</m:t>
                      </m:r>
                      <m:r>
                        <a:rPr lang="en-US" sz="18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CA" sz="1800">
                              <a:effectLst/>
                              <a:latin typeface="Cambria Math" panose="02040503050406030204" pitchFamily="18" charset="0"/>
                              <a:ea typeface="DengXian" panose="02010600030101010101" pitchFamily="2" charset="-122"/>
                              <a:cs typeface="Times New Roman" panose="02020603050405020304" pitchFamily="18" charset="0"/>
                            </a:rPr>
                            <m:t>T</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𝑎𝑓𝑡𝑒𝑟</m:t>
                          </m:r>
                        </m:sub>
                      </m:sSub>
                      <m:r>
                        <a:rPr lang="zh-CN" altLang="en-US" sz="1800" i="1">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a:effectLst/>
                              <a:latin typeface="Cambria Math" panose="02040503050406030204" pitchFamily="18" charset="0"/>
                              <a:ea typeface="DengXian" panose="02010600030101010101" pitchFamily="2" charset="-122"/>
                              <a:cs typeface="Times New Roman" panose="02020603050405020304" pitchFamily="18" charset="0"/>
                            </a:rPr>
                            <m:t>𝑇</m:t>
                          </m:r>
                        </m:e>
                        <m:sub>
                          <m:r>
                            <a:rPr lang="en-CA" sz="1800" i="1">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1035BB77-83AF-476C-AC23-42F1058BA765}"/>
                  </a:ext>
                </a:extLst>
              </p:cNvPr>
              <p:cNvSpPr>
                <a:spLocks noGrp="1" noRot="1" noChangeAspect="1" noMove="1" noResize="1" noEditPoints="1" noAdjustHandles="1" noChangeArrowheads="1" noChangeShapeType="1" noTextEdit="1"/>
              </p:cNvSpPr>
              <p:nvPr>
                <p:ph type="body" idx="1"/>
              </p:nvPr>
            </p:nvSpPr>
            <p:spPr>
              <a:xfrm>
                <a:off x="304801" y="1066800"/>
                <a:ext cx="11074399" cy="5221061"/>
              </a:xfrm>
              <a:blipFill>
                <a:blip r:embed="rId3"/>
                <a:stretch>
                  <a:fillRect l="-275" r="-38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A75168C-3AD7-464E-BC2F-FB0FD67E245B}"/>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081075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511F0-DCA4-4FCC-ABD6-BB0A73AFD320}"/>
              </a:ext>
            </a:extLst>
          </p:cNvPr>
          <p:cNvSpPr>
            <a:spLocks noGrp="1"/>
          </p:cNvSpPr>
          <p:nvPr>
            <p:ph type="title"/>
          </p:nvPr>
        </p:nvSpPr>
        <p:spPr/>
        <p:txBody>
          <a:bodyPr/>
          <a:lstStyle/>
          <a:p>
            <a:r>
              <a:rPr lang="zh-CN" sz="2800" b="1" dirty="0">
                <a:effectLst/>
                <a:latin typeface="DengXian" panose="02010600030101010101" pitchFamily="2" charset="-122"/>
                <a:ea typeface="DengXian" panose="02010600030101010101" pitchFamily="2" charset="-122"/>
              </a:rPr>
              <a:t>横截面单重差分</a:t>
            </a:r>
            <a:r>
              <a:rPr lang="zh-CN" altLang="en-US" dirty="0">
                <a:latin typeface="DengXian" panose="02010600030101010101" pitchFamily="2" charset="-122"/>
                <a:ea typeface="DengXian" panose="02010600030101010101" pitchFamily="2" charset="-122"/>
              </a:rPr>
              <a:t>的偏差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B60D01C-122E-48FF-A0D3-2609CFF138FA}"/>
                  </a:ext>
                </a:extLst>
              </p:cNvPr>
              <p:cNvSpPr>
                <a:spLocks noGrp="1"/>
              </p:cNvSpPr>
              <p:nvPr>
                <p:ph type="body" idx="1"/>
              </p:nvPr>
            </p:nvSpPr>
            <p:spPr/>
            <p:txBody>
              <a:bodyPr/>
              <a:lstStyle/>
              <a:p>
                <a:pPr marL="285750" indent="-285750">
                  <a:spcBef>
                    <a:spcPts val="0"/>
                  </a:spcBef>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我们通过条件期望值来看横截面差分模型</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系数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fr-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是否反映了事件的处置效应。</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年后的业绩均值为：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spcBef>
                    <a:spcPts val="0"/>
                  </a:spcBef>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控制组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年后的业绩均值为：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spcBef>
                    <a:spcPts val="0"/>
                  </a:spcBef>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en-US" sz="20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处置组和控制组在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后的业绩均值差异为：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1270" algn="ctr">
                  <a:spcBef>
                    <a:spcPts val="0"/>
                  </a:spcBef>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pPr>
                <a14:m>
                  <m:oMathPara xmlns:m="http://schemas.openxmlformats.org/officeDocument/2006/math">
                    <m:oMathParaPr>
                      <m:jc m:val="centerGroup"/>
                    </m:oMathParaPr>
                    <m:oMath xmlns:m="http://schemas.openxmlformats.org/officeDocument/2006/math">
                      <m:r>
                        <m:rPr>
                          <m:aln/>
                        </m:rP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groupChr>
                        </m:e>
                        <m:lim>
                          <m:r>
                            <a:rPr lang="zh-CN" sz="2000">
                              <a:effectLst/>
                              <a:latin typeface="Cambria Math" panose="02040503050406030204" pitchFamily="18" charset="0"/>
                              <a:ea typeface="DengXian" panose="02010600030101010101" pitchFamily="2" charset="-122"/>
                              <a:cs typeface="Times New Roman" panose="02020603050405020304" pitchFamily="18" charset="0"/>
                            </a:rPr>
                            <m:t>横截面单重差分估计偏差</m:t>
                          </m:r>
                        </m:lim>
                      </m:limLow>
                    </m:oMath>
                  </m:oMathPara>
                </a14:m>
                <a:endParaRPr lang="en-CA" sz="2000" dirty="0"/>
              </a:p>
              <a:p>
                <a:pPr marL="285750" indent="-285750">
                  <a:spcBef>
                    <a:spcPts val="0"/>
                  </a:spcBef>
                  <a:buFont typeface="Arial" panose="020B0604020202020204" pitchFamily="34" charset="0"/>
                  <a:buChar char="•"/>
                </a:pPr>
                <a:endParaRPr lang="en-CA" altLang="zh-CN" sz="1800" dirty="0">
                  <a:effectLst/>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endParaRPr lang="en-CA" altLang="zh-CN" sz="2000" dirty="0">
                  <a:effectLst/>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6B60D01C-122E-48FF-A0D3-2609CFF138FA}"/>
                  </a:ext>
                </a:extLst>
              </p:cNvPr>
              <p:cNvSpPr>
                <a:spLocks noGrp="1" noRot="1" noChangeAspect="1" noMove="1" noResize="1" noEditPoints="1" noAdjustHandles="1" noChangeArrowheads="1" noChangeShapeType="1" noTextEdit="1"/>
              </p:cNvSpPr>
              <p:nvPr>
                <p:ph type="body" idx="1"/>
              </p:nvPr>
            </p:nvSpPr>
            <p:spPr>
              <a:blipFill>
                <a:blip r:embed="rId3"/>
                <a:stretch>
                  <a:fillRect l="-280"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BEBAB0D-EA9E-481A-8D33-DFCEF38720E1}"/>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220456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511F0-DCA4-4FCC-ABD6-BB0A73AFD320}"/>
              </a:ext>
            </a:extLst>
          </p:cNvPr>
          <p:cNvSpPr>
            <a:spLocks noGrp="1"/>
          </p:cNvSpPr>
          <p:nvPr>
            <p:ph type="title"/>
          </p:nvPr>
        </p:nvSpPr>
        <p:spPr/>
        <p:txBody>
          <a:bodyPr/>
          <a:lstStyle/>
          <a:p>
            <a:r>
              <a:rPr lang="zh-CN" sz="2800" b="1" dirty="0">
                <a:effectLst/>
                <a:latin typeface="DengXian" panose="02010600030101010101" pitchFamily="2" charset="-122"/>
                <a:ea typeface="DengXian" panose="02010600030101010101" pitchFamily="2" charset="-122"/>
              </a:rPr>
              <a:t>横截面单重差分</a:t>
            </a:r>
            <a:r>
              <a:rPr lang="zh-CN" altLang="en-US" dirty="0">
                <a:latin typeface="DengXian" panose="02010600030101010101" pitchFamily="2" charset="-122"/>
                <a:ea typeface="DengXian" panose="02010600030101010101" pitchFamily="2" charset="-122"/>
              </a:rPr>
              <a:t>的偏差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6B60D01C-122E-48FF-A0D3-2609CFF138FA}"/>
                  </a:ext>
                </a:extLst>
              </p:cNvPr>
              <p:cNvSpPr>
                <a:spLocks noGrp="1"/>
              </p:cNvSpPr>
              <p:nvPr>
                <p:ph type="body" idx="1"/>
              </p:nvPr>
            </p:nvSpPr>
            <p:spPr/>
            <p:txBody>
              <a:bodyPr/>
              <a:lstStyle/>
              <a:p>
                <a:pPr marL="285750" indent="-285750">
                  <a:lnSpc>
                    <a:spcPct val="150000"/>
                  </a:lnSpc>
                  <a:spcBef>
                    <a:spcPts val="0"/>
                  </a:spcBef>
                  <a:buFont typeface="Arial" panose="020B0604020202020204" pitchFamily="34" charset="0"/>
                  <a:buChar char="•"/>
                </a:pPr>
                <a:r>
                  <a:rPr lang="zh-CN" sz="2000" dirty="0">
                    <a:effectLst/>
                    <a:ea typeface="DengXian" panose="02010600030101010101" pitchFamily="2" charset="-122"/>
                    <a:cs typeface="Times New Roman" panose="02020603050405020304" pitchFamily="18" charset="0"/>
                  </a:rPr>
                  <a:t>如果这个模型回归得到的</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ea typeface="DengXian" panose="02010600030101010101" pitchFamily="2" charset="-122"/>
                    <a:cs typeface="Times New Roman" panose="02020603050405020304" pitchFamily="18" charset="0"/>
                  </a:rPr>
                  <a:t>的系数</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acc>
                          <m:accPr>
                            <m:chr m:val="̂"/>
                            <m:ctrlPr>
                              <a:rPr lang="en-CA" sz="2000" i="1" kern="100">
                                <a:effectLst/>
                                <a:latin typeface="Cambria Math" panose="02040503050406030204" pitchFamily="18" charset="0"/>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ea typeface="DengXian" panose="02010600030101010101" pitchFamily="2" charset="-122"/>
                    <a:cs typeface="Times New Roman" panose="02020603050405020304" pitchFamily="18" charset="0"/>
                  </a:rPr>
                  <a:t>能够得到</a:t>
                </a:r>
                <a14:m>
                  <m:oMath xmlns:m="http://schemas.openxmlformats.org/officeDocument/2006/math">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ea typeface="DengXian" panose="02010600030101010101" pitchFamily="2" charset="-122"/>
                    <a:cs typeface="Times New Roman" panose="02020603050405020304" pitchFamily="18" charset="0"/>
                  </a:rPr>
                  <a:t>无偏估计的条件是</a:t>
                </a:r>
                <a:endParaRPr lang="en-CA" sz="2000" i="1" kern="100" dirty="0">
                  <a:effectLst/>
                  <a:latin typeface="Cambria Math" panose="02040503050406030204" pitchFamily="18" charset="0"/>
                  <a:cs typeface="Times New Roman" panose="02020603050405020304" pitchFamily="18" charset="0"/>
                </a:endParaRPr>
              </a:p>
              <a:p>
                <a:pPr algn="ctr">
                  <a:lnSpc>
                    <a:spcPct val="150000"/>
                  </a:lnSpc>
                  <a:spcBef>
                    <a:spcPts val="0"/>
                  </a:spcBef>
                </a:pPr>
                <a:r>
                  <a:rPr lang="en-CA" sz="2000" kern="100" dirty="0">
                    <a:effectLst/>
                    <a:cs typeface="Times New Roman" panose="02020603050405020304" pitchFamily="18" charset="0"/>
                  </a:rPr>
                  <a:t>E</a:t>
                </a:r>
                <a14:m>
                  <m:oMath xmlns:m="http://schemas.openxmlformats.org/officeDocument/2006/math">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ea typeface="DengXian" panose="02010600030101010101" pitchFamily="2" charset="-122"/>
                    <a:cs typeface="Times New Roman" panose="02020603050405020304" pitchFamily="18" charset="0"/>
                  </a:rPr>
                  <a:t>，</a:t>
                </a:r>
                <a:endParaRPr lang="en-CA" altLang="zh-CN" sz="2000" dirty="0">
                  <a:effectLst/>
                  <a:ea typeface="DengXian" panose="02010600030101010101" pitchFamily="2" charset="-122"/>
                  <a:cs typeface="Times New Roman" panose="02020603050405020304" pitchFamily="18" charset="0"/>
                </a:endParaRPr>
              </a:p>
              <a:p>
                <a:pPr marL="360363">
                  <a:lnSpc>
                    <a:spcPct val="150000"/>
                  </a:lnSpc>
                  <a:spcBef>
                    <a:spcPts val="0"/>
                  </a:spcBef>
                </a:pPr>
                <a:r>
                  <a:rPr lang="zh-CN" sz="2000" dirty="0">
                    <a:effectLst/>
                    <a:ea typeface="DengXian" panose="02010600030101010101" pitchFamily="2" charset="-122"/>
                    <a:cs typeface="Times New Roman" panose="02020603050405020304" pitchFamily="18" charset="0"/>
                  </a:rPr>
                  <a:t>即处置组和控制组在事件发生的</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年后，除了受税法实施与否影响的差异外，不存在其他差别。</a:t>
                </a: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endParaRPr lang="en-CA" altLang="zh-CN" sz="2000" dirty="0"/>
              </a:p>
              <a:p>
                <a:pPr marL="285750" indent="-285750">
                  <a:lnSpc>
                    <a:spcPct val="150000"/>
                  </a:lnSpc>
                  <a:spcBef>
                    <a:spcPts val="0"/>
                  </a:spcBef>
                  <a:buFont typeface="Arial" panose="020B0604020202020204" pitchFamily="34" charset="0"/>
                  <a:buChar char="•"/>
                </a:pPr>
                <a:r>
                  <a:rPr lang="zh-CN" altLang="en-US" sz="2000" dirty="0"/>
                  <a:t>显然这个条件是很难成立的。</a:t>
                </a:r>
                <a:r>
                  <a:rPr lang="zh-CN" sz="2000" dirty="0">
                    <a:effectLst/>
                    <a:ea typeface="DengXian" panose="02010600030101010101" pitchFamily="2" charset="-122"/>
                    <a:cs typeface="Times New Roman" panose="02020603050405020304" pitchFamily="18" charset="0"/>
                  </a:rPr>
                  <a:t>在本例中，如果通过税法的省都是经济较发达的省，即使没有税法的影响，处置组和控制组的企业在</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后的平均业绩水平也不相同。</a:t>
                </a:r>
                <a:endParaRPr lang="en-CA" altLang="zh-CN" sz="2000" dirty="0"/>
              </a:p>
              <a:p>
                <a:pPr marL="285750" indent="-285750">
                  <a:lnSpc>
                    <a:spcPct val="150000"/>
                  </a:lnSpc>
                  <a:spcBef>
                    <a:spcPts val="0"/>
                  </a:spcBef>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buFont typeface="Arial" panose="020B0604020202020204" pitchFamily="34" charset="0"/>
                  <a:buChar char="•"/>
                </a:pPr>
                <a:endParaRPr lang="en-CA" sz="2000" dirty="0"/>
              </a:p>
            </p:txBody>
          </p:sp>
        </mc:Choice>
        <mc:Fallback xmlns="">
          <p:sp>
            <p:nvSpPr>
              <p:cNvPr id="3" name="Text Placeholder 2">
                <a:extLst>
                  <a:ext uri="{FF2B5EF4-FFF2-40B4-BE49-F238E27FC236}">
                    <a16:creationId xmlns:a16="http://schemas.microsoft.com/office/drawing/2014/main" id="{6B60D01C-122E-48FF-A0D3-2609CFF138FA}"/>
                  </a:ext>
                </a:extLst>
              </p:cNvPr>
              <p:cNvSpPr>
                <a:spLocks noGrp="1" noRot="1" noChangeAspect="1" noMove="1" noResize="1" noEditPoints="1" noAdjustHandles="1" noChangeArrowheads="1" noChangeShapeType="1" noTextEdit="1"/>
              </p:cNvSpPr>
              <p:nvPr>
                <p:ph type="body" idx="1"/>
              </p:nvPr>
            </p:nvSpPr>
            <p:spPr>
              <a:blipFill>
                <a:blip r:embed="rId3"/>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6819276-4C76-4795-A7B5-3997AB309DF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755158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05ACB-71E7-4A49-A2B1-400A48321D53}"/>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时间序列单重差分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5DBE732-C979-435E-9AAE-37D165A5E244}"/>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我们还是通过条件期望值来看时间序列单重差分模型系数是否反映了事件的处置效应。</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年前的业绩均值为：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年后的业绩均值为：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处置组</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年前后的业绩均值差异为：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1270">
                  <a:lnSpc>
                    <a:spcPct val="150000"/>
                  </a:lnSpc>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m:rPr>
                          <m:aln/>
                        </m:rPr>
                        <a:rPr lang="en-CA" sz="2000" i="1">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m:t>
                      </m:r>
                      <m:limLow>
                        <m:limLowPr>
                          <m:ctrlPr>
                            <a:rPr lang="en-CA" sz="2000" i="1" kern="100">
                              <a:effectLst/>
                              <a:latin typeface="Cambria Math" panose="02040503050406030204" pitchFamily="18" charset="0"/>
                              <a:cs typeface="Times New Roman" panose="02020603050405020304" pitchFamily="18" charset="0"/>
                            </a:rPr>
                          </m:ctrlPr>
                        </m:limLowPr>
                        <m:e>
                          <m:groupChr>
                            <m:groupChrPr>
                              <m:chr m:val="⏟"/>
                              <m:ctrlPr>
                                <a:rPr lang="en-CA" sz="2000" i="1" kern="100">
                                  <a:effectLst/>
                                  <a:latin typeface="Cambria Math" panose="02040503050406030204" pitchFamily="18" charset="0"/>
                                  <a:cs typeface="Times New Roman" panose="02020603050405020304" pitchFamily="18" charset="0"/>
                                </a:rPr>
                              </m:ctrlPr>
                            </m:groupChr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e>
                          </m:groupChr>
                        </m:e>
                        <m:lim>
                          <m:r>
                            <a:rPr lang="zh-CN" sz="2000">
                              <a:effectLst/>
                              <a:latin typeface="Cambria Math" panose="02040503050406030204" pitchFamily="18" charset="0"/>
                              <a:ea typeface="DengXian" panose="02010600030101010101" pitchFamily="2" charset="-122"/>
                              <a:cs typeface="Times New Roman" panose="02020603050405020304" pitchFamily="18" charset="0"/>
                            </a:rPr>
                            <m:t>时间序列单重差分法偏差</m:t>
                          </m:r>
                        </m:lim>
                      </m:limLow>
                    </m:oMath>
                  </m:oMathPara>
                </a14:m>
                <a:endParaRPr lang="en-CA" sz="2000" dirty="0"/>
              </a:p>
            </p:txBody>
          </p:sp>
        </mc:Choice>
        <mc:Fallback xmlns="">
          <p:sp>
            <p:nvSpPr>
              <p:cNvPr id="3" name="Text Placeholder 2">
                <a:extLst>
                  <a:ext uri="{FF2B5EF4-FFF2-40B4-BE49-F238E27FC236}">
                    <a16:creationId xmlns:a16="http://schemas.microsoft.com/office/drawing/2014/main" id="{35DBE732-C979-435E-9AAE-37D165A5E244}"/>
                  </a:ext>
                </a:extLst>
              </p:cNvPr>
              <p:cNvSpPr>
                <a:spLocks noGrp="1" noRot="1" noChangeAspect="1" noMove="1" noResize="1" noEditPoints="1" noAdjustHandles="1" noChangeArrowheads="1" noChangeShapeType="1" noTextEdit="1"/>
              </p:cNvSpPr>
              <p:nvPr>
                <p:ph type="body" idx="1"/>
              </p:nvPr>
            </p:nvSpPr>
            <p:spPr>
              <a:blipFill>
                <a:blip r:embed="rId3"/>
                <a:stretch>
                  <a:fillRect l="-28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F91A741-3166-46DB-AAB3-043CCF5EFE3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263389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22F30-FF7B-4611-997C-8B1A696862B9}"/>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时间序列单重差分</a:t>
            </a:r>
            <a:r>
              <a:rPr lang="zh-CN" altLang="en-US" dirty="0">
                <a:latin typeface="Calibri" panose="020F0502020204030204" pitchFamily="34" charset="0"/>
                <a:ea typeface="DengXian" panose="02010600030101010101" pitchFamily="2" charset="-122"/>
                <a:cs typeface="Times New Roman" panose="02020603050405020304" pitchFamily="18" charset="0"/>
              </a:rPr>
              <a:t>偏差</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A10033C-0360-412D-976F-F8DE4A36E162}"/>
                  </a:ext>
                </a:extLst>
              </p:cNvPr>
              <p:cNvSpPr>
                <a:spLocks noGrp="1"/>
              </p:cNvSpPr>
              <p:nvPr>
                <p:ph type="body" idx="1"/>
              </p:nvPr>
            </p:nvSpPr>
            <p:spPr/>
            <p:txBody>
              <a:bodyPr/>
              <a:lstStyle/>
              <a:p>
                <a:pPr marL="285750" indent="-285750">
                  <a:lnSpc>
                    <a:spcPct val="150000"/>
                  </a:lnSpc>
                  <a:spcBef>
                    <a:spcPts val="0"/>
                  </a:spcBef>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这个模型回归得到的</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𝑇𝑟𝑒𝑎𝑡</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系数</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是</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𝛽</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sub>
                    </m:sSub>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的无偏估计条件是</a:t>
                </a:r>
                <a:r>
                  <a:rPr lang="en-CA" altLang="zh-CN" sz="2000" dirty="0">
                    <a:effectLst/>
                    <a:latin typeface="Calibri" panose="020F0502020204030204" pitchFamily="34" charset="0"/>
                    <a:ea typeface="DengXian" panose="02010600030101010101" pitchFamily="2" charset="-122"/>
                    <a:cs typeface="Times New Roman" panose="02020603050405020304" pitchFamily="18" charset="0"/>
                  </a:rPr>
                  <a:t>E</a:t>
                </a:r>
                <a14:m>
                  <m:oMath xmlns:m="http://schemas.openxmlformats.org/officeDocument/2006/math">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𝑡</m:t>
                            </m:r>
                          </m:sub>
                        </m:sSub>
                        <m:r>
                          <a:rPr lang="en-CA" sz="2000" i="1">
                            <a:effectLst/>
                            <a:latin typeface="Cambria Math" panose="02040503050406030204" pitchFamily="18" charset="0"/>
                            <a:ea typeface="DengXian" panose="02010600030101010101" pitchFamily="2" charset="-122"/>
                            <a:cs typeface="Times New Roman" panose="02020603050405020304" pitchFamily="18" charset="0"/>
                          </a:rPr>
                          <m:t>=1</m:t>
                        </m:r>
                      </m:e>
                    </m:d>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a:effectLst/>
                                <a:latin typeface="Cambria Math" panose="02040503050406030204" pitchFamily="18" charset="0"/>
                                <a:ea typeface="DengXian" panose="02010600030101010101" pitchFamily="2" charset="-122"/>
                                <a:cs typeface="Times New Roman" panose="02020603050405020304" pitchFamily="18" charset="0"/>
                              </a:rPr>
                              <m:t>𝑖𝑡</m:t>
                            </m:r>
                          </m:sub>
                        </m:sSub>
                      </m:e>
                      <m:e>
                        <m:r>
                          <a:rPr lang="en-CA" sz="2000" i="1">
                            <a:effectLst/>
                            <a:latin typeface="Cambria Math" panose="02040503050406030204" pitchFamily="18" charset="0"/>
                            <a:ea typeface="DengXian" panose="02010600030101010101" pitchFamily="2" charset="-122"/>
                            <a:cs typeface="Times New Roman" panose="02020603050405020304" pitchFamily="18" charset="0"/>
                          </a:rPr>
                          <m:t>𝐴𝑓𝑡𝑒𝑟</m:t>
                        </m:r>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e>
                    </m:d>
                    <m:r>
                      <a:rPr lang="en-CA" sz="2000" i="1">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，即除了新税法没有其它因素造成处置组在</a:t>
                </a:r>
                <a:r>
                  <a:rPr lang="en-CA" sz="2000" dirty="0">
                    <a:effectLst/>
                    <a:latin typeface="DengXian" panose="02010600030101010101" pitchFamily="2" charset="-122"/>
                    <a:ea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ea typeface="DengXian" panose="02010600030101010101" pitchFamily="2" charset="-122"/>
                    <a:cs typeface="Times New Roman" panose="02020603050405020304" pitchFamily="18" charset="0"/>
                  </a:rPr>
                  <a:t>年前后的平均业绩差别。</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r>
                  <a:rPr lang="zh-CN" sz="2000" dirty="0">
                    <a:effectLst/>
                    <a:latin typeface="DengXian" panose="02010600030101010101" pitchFamily="2" charset="-122"/>
                    <a:cs typeface="Times New Roman" panose="02020603050405020304" pitchFamily="18" charset="0"/>
                  </a:rPr>
                  <a:t>这个条件也是很难成立的，因为某些宏观因素可能和税改在同一时点发生。这造成在</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年前后，即使税改未实施，处置组的平均业绩也会有差异。例如</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后国家放松信贷要求，这种情况下即使没有税法的影响，处置组的平均业绩水平在</a:t>
                </a:r>
                <a:r>
                  <a:rPr lang="en-CA" sz="2000" dirty="0">
                    <a:effectLst/>
                    <a:latin typeface="DengXian" panose="02010600030101010101" pitchFamily="2" charset="-122"/>
                    <a:cs typeface="Times New Roman" panose="02020603050405020304" pitchFamily="18" charset="0"/>
                  </a:rPr>
                  <a:t>2014</a:t>
                </a:r>
                <a:r>
                  <a:rPr lang="zh-CN" sz="2000" dirty="0">
                    <a:effectLst/>
                    <a:latin typeface="DengXian" panose="02010600030101010101" pitchFamily="2" charset="-122"/>
                    <a:cs typeface="Times New Roman" panose="02020603050405020304" pitchFamily="18" charset="0"/>
                  </a:rPr>
                  <a:t>年后也会提升。</a:t>
                </a:r>
                <a:endParaRPr lang="en-CA" altLang="zh-CN" sz="2000" dirty="0">
                  <a:effectLst/>
                  <a:latin typeface="DengXian" panose="02010600030101010101" pitchFamily="2" charset="-122"/>
                  <a:cs typeface="Times New Roman" panose="02020603050405020304" pitchFamily="18" charset="0"/>
                </a:endParaRPr>
              </a:p>
              <a:p>
                <a:pPr marL="285750" indent="-285750">
                  <a:lnSpc>
                    <a:spcPct val="150000"/>
                  </a:lnSpc>
                  <a:spcBef>
                    <a:spcPts val="0"/>
                  </a:spcBef>
                  <a:buFont typeface="Arial" panose="020B0604020202020204" pitchFamily="34" charset="0"/>
                  <a:buChar char="•"/>
                </a:pPr>
                <a:endParaRPr lang="en-CA" altLang="zh-CN" sz="2000" dirty="0">
                  <a:latin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CA10033C-0360-412D-976F-F8DE4A36E162}"/>
                  </a:ext>
                </a:extLst>
              </p:cNvPr>
              <p:cNvSpPr>
                <a:spLocks noGrp="1" noRot="1" noChangeAspect="1" noMove="1" noResize="1" noEditPoints="1" noAdjustHandles="1" noChangeArrowheads="1" noChangeShapeType="1" noTextEdit="1"/>
              </p:cNvSpPr>
              <p:nvPr>
                <p:ph type="body" idx="1"/>
              </p:nvPr>
            </p:nvSpPr>
            <p:spPr>
              <a:blipFill>
                <a:blip r:embed="rId3"/>
                <a:stretch>
                  <a:fillRect l="-280"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E2C3239-8BA9-46E7-BFA4-690B5E69E478}"/>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4627873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3606</TotalTime>
  <Words>4251</Words>
  <Application>Microsoft Office PowerPoint</Application>
  <PresentationFormat>Widescreen</PresentationFormat>
  <Paragraphs>235</Paragraphs>
  <Slides>36</Slides>
  <Notes>10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36</vt:i4>
      </vt:variant>
    </vt:vector>
  </HeadingPairs>
  <TitlesOfParts>
    <vt:vector size="49" baseType="lpstr">
      <vt:lpstr>DengXian</vt:lpstr>
      <vt:lpstr>宋体</vt:lpstr>
      <vt:lpstr>Arial</vt:lpstr>
      <vt:lpstr>Calibri</vt:lpstr>
      <vt:lpstr>Cambria Math</vt:lpstr>
      <vt:lpstr>Century</vt:lpstr>
      <vt:lpstr>Courier New</vt:lpstr>
      <vt:lpstr>Franklin Gothic Book</vt:lpstr>
      <vt:lpstr>Perpetua</vt:lpstr>
      <vt:lpstr>Symbol</vt:lpstr>
      <vt:lpstr>Times New Roman</vt:lpstr>
      <vt:lpstr>Wingdings 2</vt:lpstr>
      <vt:lpstr>Theme1</vt:lpstr>
      <vt:lpstr>第9章：双重差分法</vt:lpstr>
      <vt:lpstr>大纲</vt:lpstr>
      <vt:lpstr>单重差分法</vt:lpstr>
      <vt:lpstr>例子</vt:lpstr>
      <vt:lpstr>单重差分</vt:lpstr>
      <vt:lpstr>横截面单重差分的偏差</vt:lpstr>
      <vt:lpstr>横截面单重差分的偏差</vt:lpstr>
      <vt:lpstr>时间序列单重差分</vt:lpstr>
      <vt:lpstr>时间序列单重差分偏差</vt:lpstr>
      <vt:lpstr>双重差分法的直观理解</vt:lpstr>
      <vt:lpstr>方法1：从横向差异理解</vt:lpstr>
      <vt:lpstr>方法1：从横向差异理解</vt:lpstr>
      <vt:lpstr>平行趋势假设</vt:lpstr>
      <vt:lpstr>方法2：从纵向差异理解</vt:lpstr>
      <vt:lpstr>方法2：从纵向差异理解</vt:lpstr>
      <vt:lpstr>差异不变假设</vt:lpstr>
      <vt:lpstr>小结</vt:lpstr>
      <vt:lpstr>双重差分法的图形解释</vt:lpstr>
      <vt:lpstr>双重差分法的回归模型和实例</vt:lpstr>
      <vt:lpstr>双重差分法回归模型</vt:lpstr>
      <vt:lpstr>双重差分法回归模型系数</vt:lpstr>
      <vt:lpstr>双重差分法回归模型系数</vt:lpstr>
      <vt:lpstr>双重差分法回归模型系数</vt:lpstr>
      <vt:lpstr>双重差分法回归模型系数</vt:lpstr>
      <vt:lpstr>双重差分法回归系数图形显示</vt:lpstr>
      <vt:lpstr>双重差分法回归实例</vt:lpstr>
      <vt:lpstr>双重差分法回归实例</vt:lpstr>
      <vt:lpstr>使用个体和时间固定效应</vt:lpstr>
      <vt:lpstr>使用个体和时间固定效应</vt:lpstr>
      <vt:lpstr>使用个体和时间固定效应</vt:lpstr>
      <vt:lpstr>添加控制变量</vt:lpstr>
      <vt:lpstr>双重差分法假设条件检验</vt:lpstr>
      <vt:lpstr>双重差分法假设条件检验 ：比较处置组和控制在事件前趋势差异</vt:lpstr>
      <vt:lpstr>双重差分法假设条件检验 ：比较处置组和控制在事件前趋势差异</vt:lpstr>
      <vt:lpstr>双重差分法假设条件检验 ：比较处置组和控制在事件前趋势差异</vt:lpstr>
      <vt:lpstr>检验不受影响变量或组的结果 （安慰剂检验 (Placebo Test））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 双重差分法</dc:title>
  <dc:creator>Qiu, Jiaping</dc:creator>
  <cp:lastModifiedBy>Qiu, Jiaping</cp:lastModifiedBy>
  <cp:revision>41</cp:revision>
  <dcterms:created xsi:type="dcterms:W3CDTF">2020-07-09T18:31:14Z</dcterms:created>
  <dcterms:modified xsi:type="dcterms:W3CDTF">2022-04-12T14:58:03Z</dcterms:modified>
</cp:coreProperties>
</file>