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66" r:id="rId5"/>
    <p:sldId id="267" r:id="rId6"/>
    <p:sldId id="264" r:id="rId7"/>
    <p:sldId id="268" r:id="rId8"/>
    <p:sldId id="269" r:id="rId9"/>
    <p:sldId id="270" r:id="rId10"/>
    <p:sldId id="259" r:id="rId11"/>
    <p:sldId id="272" r:id="rId12"/>
    <p:sldId id="273" r:id="rId13"/>
    <p:sldId id="274" r:id="rId14"/>
    <p:sldId id="275" r:id="rId15"/>
    <p:sldId id="261" r:id="rId16"/>
    <p:sldId id="277" r:id="rId17"/>
    <p:sldId id="278" r:id="rId18"/>
    <p:sldId id="279" r:id="rId19"/>
    <p:sldId id="280" r:id="rId20"/>
    <p:sldId id="262" r:id="rId21"/>
    <p:sldId id="281" r:id="rId22"/>
    <p:sldId id="282" r:id="rId23"/>
    <p:sldId id="283" r:id="rId24"/>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9B61B6B-972A-B74D-AF2B-C48C95B214B2}">
          <p14:sldIdLst>
            <p14:sldId id="256"/>
            <p14:sldId id="257"/>
            <p14:sldId id="258"/>
            <p14:sldId id="266"/>
            <p14:sldId id="267"/>
            <p14:sldId id="264"/>
            <p14:sldId id="268"/>
            <p14:sldId id="269"/>
            <p14:sldId id="270"/>
            <p14:sldId id="259"/>
            <p14:sldId id="272"/>
            <p14:sldId id="273"/>
            <p14:sldId id="274"/>
            <p14:sldId id="275"/>
            <p14:sldId id="261"/>
            <p14:sldId id="277"/>
            <p14:sldId id="278"/>
            <p14:sldId id="279"/>
            <p14:sldId id="280"/>
            <p14:sldId id="262"/>
            <p14:sldId id="281"/>
            <p14:sldId id="282"/>
            <p14:sldId id="28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66"/>
    <p:restoredTop sz="95126"/>
  </p:normalViewPr>
  <p:slideViewPr>
    <p:cSldViewPr snapToGrid="0" snapToObjects="1">
      <p:cViewPr varScale="1">
        <p:scale>
          <a:sx n="101" d="100"/>
          <a:sy n="101" d="100"/>
        </p:scale>
        <p:origin x="63" y="252"/>
      </p:cViewPr>
      <p:guideLst/>
    </p:cSldViewPr>
  </p:slideViewPr>
  <p:notesTextViewPr>
    <p:cViewPr>
      <p:scale>
        <a:sx n="1" d="1"/>
        <a:sy n="1" d="1"/>
      </p:scale>
      <p:origin x="0" y="0"/>
    </p:cViewPr>
  </p:notesTextViewPr>
  <p:notesViewPr>
    <p:cSldViewPr snapToGrid="0" snapToObjects="1">
      <p:cViewPr varScale="1">
        <p:scale>
          <a:sx n="78" d="100"/>
          <a:sy n="78" d="100"/>
        </p:scale>
        <p:origin x="3535" y="3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7B0AE26B-B314-468F-9CA1-F6B96E7F68BA}" type="datetimeFigureOut">
              <a:rPr lang="en-CA" smtClean="0"/>
              <a:t>2022-04-12</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D0A59EA9-CAD3-4ADF-A8F8-F043C0738A3F}" type="slidenum">
              <a:rPr lang="en-CA" smtClean="0"/>
              <a:t>‹#›</a:t>
            </a:fld>
            <a:endParaRPr lang="en-CA"/>
          </a:p>
        </p:txBody>
      </p:sp>
    </p:spTree>
    <p:extLst>
      <p:ext uri="{BB962C8B-B14F-4D97-AF65-F5344CB8AC3E}">
        <p14:creationId xmlns:p14="http://schemas.microsoft.com/office/powerpoint/2010/main" val="2870040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14</a:t>
            </a:fld>
            <a:endParaRPr lang="en-CA"/>
          </a:p>
        </p:txBody>
      </p:sp>
    </p:spTree>
    <p:extLst>
      <p:ext uri="{BB962C8B-B14F-4D97-AF65-F5344CB8AC3E}">
        <p14:creationId xmlns:p14="http://schemas.microsoft.com/office/powerpoint/2010/main" val="88236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23</a:t>
            </a:fld>
            <a:endParaRPr lang="en-CA"/>
          </a:p>
        </p:txBody>
      </p:sp>
    </p:spTree>
    <p:extLst>
      <p:ext uri="{BB962C8B-B14F-4D97-AF65-F5344CB8AC3E}">
        <p14:creationId xmlns:p14="http://schemas.microsoft.com/office/powerpoint/2010/main" val="262336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15</a:t>
            </a:fld>
            <a:endParaRPr lang="en-CA"/>
          </a:p>
        </p:txBody>
      </p:sp>
    </p:spTree>
    <p:extLst>
      <p:ext uri="{BB962C8B-B14F-4D97-AF65-F5344CB8AC3E}">
        <p14:creationId xmlns:p14="http://schemas.microsoft.com/office/powerpoint/2010/main" val="723066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16</a:t>
            </a:fld>
            <a:endParaRPr lang="en-CA"/>
          </a:p>
        </p:txBody>
      </p:sp>
    </p:spTree>
    <p:extLst>
      <p:ext uri="{BB962C8B-B14F-4D97-AF65-F5344CB8AC3E}">
        <p14:creationId xmlns:p14="http://schemas.microsoft.com/office/powerpoint/2010/main" val="597621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17</a:t>
            </a:fld>
            <a:endParaRPr lang="en-CA"/>
          </a:p>
        </p:txBody>
      </p:sp>
    </p:spTree>
    <p:extLst>
      <p:ext uri="{BB962C8B-B14F-4D97-AF65-F5344CB8AC3E}">
        <p14:creationId xmlns:p14="http://schemas.microsoft.com/office/powerpoint/2010/main" val="2306219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18</a:t>
            </a:fld>
            <a:endParaRPr lang="en-CA"/>
          </a:p>
        </p:txBody>
      </p:sp>
    </p:spTree>
    <p:extLst>
      <p:ext uri="{BB962C8B-B14F-4D97-AF65-F5344CB8AC3E}">
        <p14:creationId xmlns:p14="http://schemas.microsoft.com/office/powerpoint/2010/main" val="1018279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19</a:t>
            </a:fld>
            <a:endParaRPr lang="en-CA"/>
          </a:p>
        </p:txBody>
      </p:sp>
    </p:spTree>
    <p:extLst>
      <p:ext uri="{BB962C8B-B14F-4D97-AF65-F5344CB8AC3E}">
        <p14:creationId xmlns:p14="http://schemas.microsoft.com/office/powerpoint/2010/main" val="1103065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20</a:t>
            </a:fld>
            <a:endParaRPr lang="en-CA"/>
          </a:p>
        </p:txBody>
      </p:sp>
    </p:spTree>
    <p:extLst>
      <p:ext uri="{BB962C8B-B14F-4D97-AF65-F5344CB8AC3E}">
        <p14:creationId xmlns:p14="http://schemas.microsoft.com/office/powerpoint/2010/main" val="3074108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21</a:t>
            </a:fld>
            <a:endParaRPr lang="en-CA"/>
          </a:p>
        </p:txBody>
      </p:sp>
    </p:spTree>
    <p:extLst>
      <p:ext uri="{BB962C8B-B14F-4D97-AF65-F5344CB8AC3E}">
        <p14:creationId xmlns:p14="http://schemas.microsoft.com/office/powerpoint/2010/main" val="636989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0A59EA9-CAD3-4ADF-A8F8-F043C0738A3F}" type="slidenum">
              <a:rPr lang="en-CA" smtClean="0"/>
              <a:t>22</a:t>
            </a:fld>
            <a:endParaRPr lang="en-CA"/>
          </a:p>
        </p:txBody>
      </p:sp>
    </p:spTree>
    <p:extLst>
      <p:ext uri="{BB962C8B-B14F-4D97-AF65-F5344CB8AC3E}">
        <p14:creationId xmlns:p14="http://schemas.microsoft.com/office/powerpoint/2010/main" val="4126920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zh-CN" altLang="en-US"/>
              <a:t>单击此处编辑母版标题样式</a:t>
            </a:r>
            <a:endParaRPr lang="en-US"/>
          </a:p>
        </p:txBody>
      </p:sp>
      <p:sp>
        <p:nvSpPr>
          <p:cNvPr id="11" name="Date Placeholder 27"/>
          <p:cNvSpPr>
            <a:spLocks noGrp="1"/>
          </p:cNvSpPr>
          <p:nvPr>
            <p:ph type="dt" sz="half" idx="10"/>
          </p:nvPr>
        </p:nvSpPr>
        <p:spPr/>
        <p:txBody>
          <a:bodyPr/>
          <a:lstStyle>
            <a:lvl1pPr>
              <a:defRPr/>
            </a:lvl1pPr>
          </a:lstStyle>
          <a:p>
            <a:fld id="{410B7C93-30FA-4469-92A3-41CE47EC0106}"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zh-CN" altLang="en-US"/>
              <a:t>单击此处编辑母版标题样式</a:t>
            </a:r>
            <a:endParaRPr lang="en-US"/>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zh-CN" altLang="en-US"/>
              <a:t>编辑母版文本样式
第二级
第三级
第四级
第五级</a:t>
            </a:r>
            <a:endParaRPr lang="en-US"/>
          </a:p>
        </p:txBody>
      </p:sp>
      <p:sp>
        <p:nvSpPr>
          <p:cNvPr id="4" name="Date Placeholder 13"/>
          <p:cNvSpPr>
            <a:spLocks noGrp="1"/>
          </p:cNvSpPr>
          <p:nvPr>
            <p:ph type="dt" sz="half" idx="10"/>
          </p:nvPr>
        </p:nvSpPr>
        <p:spPr/>
        <p:txBody>
          <a:bodyPr/>
          <a:lstStyle>
            <a:lvl1pPr>
              <a:defRPr/>
            </a:lvl1pPr>
          </a:lstStyle>
          <a:p>
            <a:fld id="{5F42CCCF-441A-4680-BDA6-765FCB858375}"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zh-CN" altLang="en-US"/>
              <a:t>单击此处编辑母版标题样式</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zh-CN" altLang="en-US"/>
              <a:t>编辑母版文本样式
第二级
第三级
第四级
第五级</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编辑母版文本样式
第二级
第三级
第四级
第五级</a:t>
            </a:r>
            <a:endParaRPr lang="en-US"/>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9" name="Content Placeholder 8"/>
          <p:cNvSpPr>
            <a:spLocks noGrp="1"/>
          </p:cNvSpPr>
          <p:nvPr>
            <p:ph sz="quarter" idx="1"/>
          </p:nvPr>
        </p:nvSpPr>
        <p:spPr>
          <a:xfrm>
            <a:off x="1219200" y="1447800"/>
            <a:ext cx="4998720" cy="4572000"/>
          </a:xfrm>
        </p:spPr>
        <p:txBody>
          <a:bodyPr/>
          <a:lstStyle/>
          <a:p>
            <a:pPr lvl="0"/>
            <a:r>
              <a:rPr lang="zh-CN" altLang="en-US"/>
              <a:t>编辑母版文本样式
第二级
第三级
第四级
第五级</a:t>
            </a:r>
            <a:endParaRPr lang="en-US"/>
          </a:p>
        </p:txBody>
      </p:sp>
      <p:sp>
        <p:nvSpPr>
          <p:cNvPr id="11" name="Content Placeholder 10"/>
          <p:cNvSpPr>
            <a:spLocks noGrp="1"/>
          </p:cNvSpPr>
          <p:nvPr>
            <p:ph sz="quarter" idx="2"/>
          </p:nvPr>
        </p:nvSpPr>
        <p:spPr>
          <a:xfrm>
            <a:off x="6578600" y="1447800"/>
            <a:ext cx="4998720" cy="4572000"/>
          </a:xfrm>
        </p:spPr>
        <p:txBody>
          <a:bodyPr/>
          <a:lstStyle/>
          <a:p>
            <a:pPr lvl="0"/>
            <a:r>
              <a:rPr lang="zh-CN" altLang="en-US"/>
              <a:t>编辑母版文本样式
第二级
第三级
第四级
第五级</a:t>
            </a:r>
            <a:endParaRPr lang="en-US"/>
          </a:p>
        </p:txBody>
      </p:sp>
      <p:sp>
        <p:nvSpPr>
          <p:cNvPr id="5" name="Date Placeholder 13"/>
          <p:cNvSpPr>
            <a:spLocks noGrp="1"/>
          </p:cNvSpPr>
          <p:nvPr>
            <p:ph type="dt" sz="half" idx="10"/>
          </p:nvPr>
        </p:nvSpPr>
        <p:spPr/>
        <p:txBody>
          <a:bodyPr/>
          <a:lstStyle>
            <a:lvl1pPr>
              <a:defRPr/>
            </a:lvl1pPr>
          </a:lstStyle>
          <a:p>
            <a:fld id="{27C88390-279B-460A-8BDA-7F9FCC115910}"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编辑母版文本样式
第二级
第三级
第四级
第五级</a:t>
            </a:r>
            <a:endParaRPr lang="en-US"/>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a:t>编辑母版文本样式
第二级
第三级
第四级
第五级</a:t>
            </a:r>
            <a:endParaRPr lang="en-US"/>
          </a:p>
        </p:txBody>
      </p:sp>
      <p:sp>
        <p:nvSpPr>
          <p:cNvPr id="11" name="Content Placeholder 10"/>
          <p:cNvSpPr>
            <a:spLocks noGrp="1"/>
          </p:cNvSpPr>
          <p:nvPr>
            <p:ph sz="half" idx="2"/>
          </p:nvPr>
        </p:nvSpPr>
        <p:spPr>
          <a:xfrm>
            <a:off x="1219200" y="2247900"/>
            <a:ext cx="4978400" cy="3886200"/>
          </a:xfrm>
        </p:spPr>
        <p:txBody>
          <a:bodyPr/>
          <a:lstStyle/>
          <a:p>
            <a:pPr lvl="0"/>
            <a:r>
              <a:rPr lang="zh-CN" altLang="en-US"/>
              <a:t>编辑母版文本样式
第二级
第三级
第四级
第五级</a:t>
            </a:r>
            <a:endParaRPr lang="en-US"/>
          </a:p>
        </p:txBody>
      </p:sp>
      <p:sp>
        <p:nvSpPr>
          <p:cNvPr id="13" name="Content Placeholder 12"/>
          <p:cNvSpPr>
            <a:spLocks noGrp="1"/>
          </p:cNvSpPr>
          <p:nvPr>
            <p:ph sz="half" idx="4"/>
          </p:nvPr>
        </p:nvSpPr>
        <p:spPr>
          <a:xfrm>
            <a:off x="6604000" y="2247900"/>
            <a:ext cx="4978400" cy="3886200"/>
          </a:xfrm>
        </p:spPr>
        <p:txBody>
          <a:bodyPr/>
          <a:lstStyle/>
          <a:p>
            <a:pPr lvl="0"/>
            <a:r>
              <a:rPr lang="zh-CN" altLang="en-US"/>
              <a:t>编辑母版文本样式
第二级
第三级
第四级
第五级</a:t>
            </a:r>
            <a:endParaRPr lang="en-US"/>
          </a:p>
        </p:txBody>
      </p:sp>
      <p:sp>
        <p:nvSpPr>
          <p:cNvPr id="7" name="Date Placeholder 13"/>
          <p:cNvSpPr>
            <a:spLocks noGrp="1"/>
          </p:cNvSpPr>
          <p:nvPr>
            <p:ph type="dt" sz="half" idx="10"/>
          </p:nvPr>
        </p:nvSpPr>
        <p:spPr/>
        <p:txBody>
          <a:bodyPr/>
          <a:lstStyle>
            <a:lvl1pPr>
              <a:defRPr/>
            </a:lvl1pPr>
          </a:lstStyle>
          <a:p>
            <a:fld id="{26E49DE1-CD77-45FB-9F01-EBE7560FC4F9}"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13"/>
          <p:cNvSpPr>
            <a:spLocks noGrp="1"/>
          </p:cNvSpPr>
          <p:nvPr>
            <p:ph type="dt" sz="half" idx="10"/>
          </p:nvPr>
        </p:nvSpPr>
        <p:spPr/>
        <p:txBody>
          <a:bodyPr/>
          <a:lstStyle>
            <a:lvl1pPr>
              <a:defRPr/>
            </a:lvl1pPr>
          </a:lstStyle>
          <a:p>
            <a:fld id="{D857EA9C-EC9C-49AC-AF5A-7B2A5C0013B3}"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A64B8312-F746-464A-A15A-BA74E433BE67}"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zh-CN" altLang="en-US"/>
              <a:t>单击此处编辑母版标题样式</a:t>
            </a:r>
            <a:endParaRPr lang="en-US"/>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CN" altLang="en-US"/>
              <a:t>编辑母版文本样式
第二级
第三级
第四级
第五级</a:t>
            </a:r>
            <a:endParaRPr lang="en-US"/>
          </a:p>
        </p:txBody>
      </p:sp>
      <p:sp>
        <p:nvSpPr>
          <p:cNvPr id="11" name="Content Placeholder 10"/>
          <p:cNvSpPr>
            <a:spLocks noGrp="1"/>
          </p:cNvSpPr>
          <p:nvPr>
            <p:ph sz="quarter" idx="1"/>
          </p:nvPr>
        </p:nvSpPr>
        <p:spPr>
          <a:xfrm>
            <a:off x="3962400" y="1600200"/>
            <a:ext cx="7620000" cy="4495800"/>
          </a:xfrm>
        </p:spPr>
        <p:txBody>
          <a:bodyPr/>
          <a:lstStyle/>
          <a:p>
            <a:pPr lvl="0"/>
            <a:r>
              <a:rPr lang="zh-CN" altLang="en-US"/>
              <a:t>编辑母版文本样式
第二级
第三级
第四级
第五级</a:t>
            </a:r>
            <a:endParaRPr lang="en-US"/>
          </a:p>
        </p:txBody>
      </p:sp>
      <p:sp>
        <p:nvSpPr>
          <p:cNvPr id="7" name="Date Placeholder 4"/>
          <p:cNvSpPr>
            <a:spLocks noGrp="1"/>
          </p:cNvSpPr>
          <p:nvPr>
            <p:ph type="dt" sz="half" idx="10"/>
          </p:nvPr>
        </p:nvSpPr>
        <p:spPr/>
        <p:txBody>
          <a:bodyPr/>
          <a:lstStyle>
            <a:lvl1pPr>
              <a:defRPr/>
            </a:lvl1pPr>
          </a:lstStyle>
          <a:p>
            <a:fld id="{FF7E6231-13AD-4484-BC7D-365F79CD1C5B}"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zh-CN" altLang="en-US"/>
              <a:t>单击此处编辑母版标题样式</a:t>
            </a:r>
            <a:endParaRPr lang="en-US"/>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CN" altLang="en-US"/>
              <a:t>编辑母版文本样式
第二级
第三级
第四级
第五级</a:t>
            </a:r>
            <a:endParaRPr lang="en-US"/>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CN" altLang="en-US" noProof="0"/>
              <a:t>单击图标添加图片</a:t>
            </a:r>
            <a:endParaRPr lang="en-US" noProof="0" dirty="0"/>
          </a:p>
        </p:txBody>
      </p:sp>
      <p:sp>
        <p:nvSpPr>
          <p:cNvPr id="8" name="Date Placeholder 4"/>
          <p:cNvSpPr>
            <a:spLocks noGrp="1"/>
          </p:cNvSpPr>
          <p:nvPr>
            <p:ph type="dt" sz="half" idx="10"/>
          </p:nvPr>
        </p:nvSpPr>
        <p:spPr/>
        <p:txBody>
          <a:bodyPr/>
          <a:lstStyle>
            <a:lvl1pPr>
              <a:defRPr/>
            </a:lvl1pPr>
          </a:lstStyle>
          <a:p>
            <a:fld id="{B98C3BF7-F81B-4B4C-94F5-2BAE5FF7C638}"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版权所有</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a:t>编辑母版文本样式
第二级
第三级
第四级
第五级</a:t>
            </a:r>
            <a:endParaRPr lang="en-US"/>
          </a:p>
        </p:txBody>
      </p:sp>
      <p:sp>
        <p:nvSpPr>
          <p:cNvPr id="4" name="Date Placeholder 13"/>
          <p:cNvSpPr>
            <a:spLocks noGrp="1"/>
          </p:cNvSpPr>
          <p:nvPr>
            <p:ph type="dt" sz="half" idx="10"/>
          </p:nvPr>
        </p:nvSpPr>
        <p:spPr/>
        <p:txBody>
          <a:bodyPr/>
          <a:lstStyle>
            <a:lvl1pPr>
              <a:defRPr/>
            </a:lvl1pPr>
          </a:lstStyle>
          <a:p>
            <a:fld id="{9607F9DA-FDDE-43DA-8902-FD9736609D77}"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版权所有</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CN" altLang="en-US"/>
              <a:t>单击此处编辑母版标题样式</a:t>
            </a:r>
            <a:endParaRPr lang="en-US" altLang="en-US"/>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B9BCC0E9-162C-44C1-B66E-98367066D9C1}"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版权所有</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10"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4.png"/><Relationship Id="rId1" Type="http://schemas.openxmlformats.org/officeDocument/2006/relationships/slideLayout" Target="../slideLayouts/slideLayout2.xml"/><Relationship Id="rId1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r>
              <a:rPr kumimoji="1" lang="zh-CN" altLang="en-US" dirty="0"/>
              <a:t>邱嘉平</a:t>
            </a:r>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dirty="0"/>
              <a:t>第</a:t>
            </a:r>
            <a:r>
              <a:rPr kumimoji="1" lang="en-US" altLang="zh-CN" dirty="0"/>
              <a:t>12</a:t>
            </a:r>
            <a:r>
              <a:rPr kumimoji="1" lang="zh-CN" altLang="en-US" dirty="0"/>
              <a:t>章： 断点回归</a:t>
            </a:r>
          </a:p>
        </p:txBody>
      </p:sp>
      <p:pic>
        <p:nvPicPr>
          <p:cNvPr id="5" name="Picture 4" descr="A screenshot of a cell phone&#10;&#10;Description automatically generated">
            <a:extLst>
              <a:ext uri="{FF2B5EF4-FFF2-40B4-BE49-F238E27FC236}">
                <a16:creationId xmlns:a16="http://schemas.microsoft.com/office/drawing/2014/main" id="{51DD5A82-800A-4D11-9D68-2657442E50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87" y="3088759"/>
            <a:ext cx="4311869" cy="3540641"/>
          </a:xfrm>
          <a:prstGeom prst="rect">
            <a:avLst/>
          </a:prstGeom>
        </p:spPr>
      </p:pic>
      <p:sp>
        <p:nvSpPr>
          <p:cNvPr id="6" name="Footer Placeholder 5">
            <a:extLst>
              <a:ext uri="{FF2B5EF4-FFF2-40B4-BE49-F238E27FC236}">
                <a16:creationId xmlns:a16="http://schemas.microsoft.com/office/drawing/2014/main" id="{918389B0-8834-4834-93DA-E45450983E32}"/>
              </a:ext>
            </a:extLst>
          </p:cNvPr>
          <p:cNvSpPr>
            <a:spLocks noGrp="1"/>
          </p:cNvSpPr>
          <p:nvPr>
            <p:ph type="ftr" sz="quarter" idx="11"/>
          </p:nvPr>
        </p:nvSpPr>
        <p:spPr>
          <a:xfrm>
            <a:off x="6908800" y="6191693"/>
            <a:ext cx="5283200"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32414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sz="3200" dirty="0"/>
              <a:t>断点回归的数据要求</a:t>
            </a:r>
          </a:p>
        </p:txBody>
      </p:sp>
      <p:sp>
        <p:nvSpPr>
          <p:cNvPr id="4" name="Footer Placeholder 3">
            <a:extLst>
              <a:ext uri="{FF2B5EF4-FFF2-40B4-BE49-F238E27FC236}">
                <a16:creationId xmlns:a16="http://schemas.microsoft.com/office/drawing/2014/main" id="{30F46A40-4270-491B-B2D4-669FAB8CBCB3}"/>
              </a:ext>
            </a:extLst>
          </p:cNvPr>
          <p:cNvSpPr>
            <a:spLocks noGrp="1"/>
          </p:cNvSpPr>
          <p:nvPr>
            <p:ph type="ftr" sz="quarter" idx="11"/>
          </p:nvPr>
        </p:nvSpPr>
        <p:spPr>
          <a:xfrm>
            <a:off x="6769396" y="6250172"/>
            <a:ext cx="5283200"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1577577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992839-1B3D-104E-9AD5-928B4742E718}"/>
              </a:ext>
            </a:extLst>
          </p:cNvPr>
          <p:cNvSpPr>
            <a:spLocks noGrp="1"/>
          </p:cNvSpPr>
          <p:nvPr>
            <p:ph type="title"/>
          </p:nvPr>
        </p:nvSpPr>
        <p:spPr/>
        <p:txBody>
          <a:bodyPr/>
          <a:lstStyle/>
          <a:p>
            <a:r>
              <a:rPr lang="zh-CN" altLang="zh-CN" cap="small" dirty="0"/>
              <a:t>断点回归的数据要求</a:t>
            </a:r>
            <a:r>
              <a:rPr lang="zh-CN" altLang="en-US" cap="small" dirty="0"/>
              <a:t>一</a:t>
            </a:r>
            <a:endParaRPr kumimoji="1" lang="zh-CN" altLang="en-US" dirty="0"/>
          </a:p>
        </p:txBody>
      </p:sp>
      <p:sp>
        <p:nvSpPr>
          <p:cNvPr id="3" name="文本占位符 2">
            <a:extLst>
              <a:ext uri="{FF2B5EF4-FFF2-40B4-BE49-F238E27FC236}">
                <a16:creationId xmlns:a16="http://schemas.microsoft.com/office/drawing/2014/main" id="{68AF2FC6-C50F-2844-94EC-8209DFF06362}"/>
              </a:ext>
            </a:extLst>
          </p:cNvPr>
          <p:cNvSpPr>
            <a:spLocks noGrp="1"/>
          </p:cNvSpPr>
          <p:nvPr>
            <p:ph type="body" idx="1"/>
          </p:nvPr>
        </p:nvSpPr>
        <p:spPr/>
        <p:txBody>
          <a:bodyPr/>
          <a:lstStyle/>
          <a:p>
            <a:pPr marL="342900" indent="-342900">
              <a:buFont typeface="Wingdings" pitchFamily="2" charset="2"/>
              <a:buChar char="u"/>
            </a:pPr>
            <a:r>
              <a:rPr lang="zh-CN" altLang="zh-CN" dirty="0"/>
              <a:t>断点回归的数据需要包含</a:t>
            </a:r>
            <a:r>
              <a:rPr lang="en-CA" altLang="zh-CN" dirty="0"/>
              <a:t>3</a:t>
            </a:r>
            <a:r>
              <a:rPr lang="zh-CN" altLang="zh-CN" dirty="0"/>
              <a:t>个基本变量</a:t>
            </a:r>
            <a:endParaRPr lang="en-US" altLang="zh-CN" dirty="0"/>
          </a:p>
          <a:p>
            <a:endParaRPr lang="en-US" altLang="zh-CN" dirty="0"/>
          </a:p>
          <a:p>
            <a:pPr marL="684000" indent="-342900" algn="just">
              <a:buFont typeface="Wingdings" pitchFamily="2" charset="2"/>
              <a:buChar char="ü"/>
            </a:pPr>
            <a:r>
              <a:rPr lang="zh-CN" altLang="zh-CN" b="1" dirty="0"/>
              <a:t>配置变量</a:t>
            </a:r>
            <a:r>
              <a:rPr lang="zh-CN" altLang="zh-CN" dirty="0"/>
              <a:t>（</a:t>
            </a:r>
            <a:r>
              <a:rPr lang="en-US" altLang="zh-CN" dirty="0"/>
              <a:t>Assignment Variable</a:t>
            </a:r>
            <a:r>
              <a:rPr lang="zh-CN" altLang="zh-CN" dirty="0"/>
              <a:t>），也称作</a:t>
            </a:r>
            <a:r>
              <a:rPr lang="zh-CN" altLang="zh-CN" b="1" dirty="0"/>
              <a:t>驱动变</a:t>
            </a:r>
            <a:r>
              <a:rPr lang="zh-CN" altLang="zh-CN" dirty="0"/>
              <a:t>量（</a:t>
            </a:r>
            <a:r>
              <a:rPr lang="en-US" altLang="zh-CN" dirty="0"/>
              <a:t>Forcing Variables, Running Variables</a:t>
            </a:r>
            <a:r>
              <a:rPr lang="zh-CN" altLang="zh-CN" dirty="0"/>
              <a:t>）：配置变量是个体的一个连续特征变量，匹配变量的值是否大于断点将决定个体是否接受处置。在上节例子中配置变量为收入。</a:t>
            </a:r>
            <a:endParaRPr lang="en-US" altLang="zh-CN" dirty="0"/>
          </a:p>
          <a:p>
            <a:pPr marL="342900" indent="342900" algn="just">
              <a:buFont typeface="Wingdings" pitchFamily="2" charset="2"/>
              <a:buChar char="ü"/>
            </a:pPr>
            <a:endParaRPr lang="en-US" altLang="zh-CN" dirty="0"/>
          </a:p>
          <a:p>
            <a:pPr marL="684000" indent="-342900" algn="just">
              <a:buFont typeface="Wingdings" pitchFamily="2" charset="2"/>
              <a:buChar char="ü"/>
            </a:pPr>
            <a:r>
              <a:rPr lang="zh-CN" altLang="zh-CN" b="1" dirty="0"/>
              <a:t>断点</a:t>
            </a:r>
            <a:r>
              <a:rPr lang="zh-CN" altLang="zh-CN" dirty="0"/>
              <a:t>（</a:t>
            </a:r>
            <a:r>
              <a:rPr lang="en-US" altLang="zh-CN" dirty="0"/>
              <a:t>cut-point</a:t>
            </a:r>
            <a:r>
              <a:rPr lang="zh-CN" altLang="zh-CN" dirty="0"/>
              <a:t>）：用于决定个体是否接受处置的阈值</a:t>
            </a:r>
            <a:r>
              <a:rPr lang="zh-CN" altLang="en-US" dirty="0"/>
              <a:t>。</a:t>
            </a:r>
            <a:r>
              <a:rPr lang="zh-CN" altLang="zh-CN" dirty="0"/>
              <a:t>上例中，收入</a:t>
            </a:r>
            <a:r>
              <a:rPr lang="en-US" altLang="zh-CN" dirty="0"/>
              <a:t>50</a:t>
            </a:r>
            <a:r>
              <a:rPr lang="zh-CN" altLang="zh-CN" dirty="0"/>
              <a:t>为断点。</a:t>
            </a:r>
            <a:endParaRPr lang="en-US" altLang="zh-CN" dirty="0"/>
          </a:p>
          <a:p>
            <a:pPr marL="342900" indent="342900" algn="just">
              <a:buFont typeface="Wingdings" pitchFamily="2" charset="2"/>
              <a:buChar char="ü"/>
            </a:pPr>
            <a:endParaRPr lang="en-US" altLang="zh-CN" dirty="0"/>
          </a:p>
          <a:p>
            <a:pPr marL="684000" indent="-342900" algn="just">
              <a:buFont typeface="Wingdings" pitchFamily="2" charset="2"/>
              <a:buChar char="ü"/>
            </a:pPr>
            <a:r>
              <a:rPr lang="zh-CN" altLang="zh-CN" b="1" dirty="0"/>
              <a:t>观测结果</a:t>
            </a:r>
            <a:r>
              <a:rPr lang="zh-CN" altLang="zh-CN" dirty="0"/>
              <a:t>：个体接受处置或未接受处置的观测结果</a:t>
            </a:r>
            <a:r>
              <a:rPr lang="zh-CN" altLang="en-US" dirty="0"/>
              <a:t>。</a:t>
            </a:r>
            <a:r>
              <a:rPr lang="zh-CN" altLang="zh-CN" dirty="0"/>
              <a:t>上例中</a:t>
            </a:r>
            <a:r>
              <a:rPr lang="zh-CN" altLang="en-US" dirty="0"/>
              <a:t>，</a:t>
            </a:r>
            <a:r>
              <a:rPr lang="zh-CN" altLang="zh-CN" dirty="0"/>
              <a:t>个体的观测健康指数为观测结果。</a:t>
            </a:r>
          </a:p>
          <a:p>
            <a:endParaRPr kumimoji="1" lang="zh-CN" altLang="en-US" dirty="0"/>
          </a:p>
        </p:txBody>
      </p:sp>
      <p:sp>
        <p:nvSpPr>
          <p:cNvPr id="4" name="Footer Placeholder 3">
            <a:extLst>
              <a:ext uri="{FF2B5EF4-FFF2-40B4-BE49-F238E27FC236}">
                <a16:creationId xmlns:a16="http://schemas.microsoft.com/office/drawing/2014/main" id="{BB5A1607-745C-49BD-BAF7-EACF5693170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733411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554A20-5413-E94F-A004-383C765778AA}"/>
              </a:ext>
            </a:extLst>
          </p:cNvPr>
          <p:cNvSpPr>
            <a:spLocks noGrp="1"/>
          </p:cNvSpPr>
          <p:nvPr>
            <p:ph type="title"/>
          </p:nvPr>
        </p:nvSpPr>
        <p:spPr/>
        <p:txBody>
          <a:bodyPr/>
          <a:lstStyle/>
          <a:p>
            <a:r>
              <a:rPr lang="zh-CN" altLang="zh-CN" cap="small" dirty="0"/>
              <a:t>断点回归的数据要求</a:t>
            </a:r>
            <a:r>
              <a:rPr lang="zh-CN" altLang="en-US" cap="small" dirty="0"/>
              <a:t>二</a:t>
            </a:r>
            <a:endParaRPr kumimoji="1" lang="zh-CN" altLang="en-US" dirty="0"/>
          </a:p>
        </p:txBody>
      </p:sp>
      <p:sp>
        <p:nvSpPr>
          <p:cNvPr id="3" name="文本占位符 2">
            <a:extLst>
              <a:ext uri="{FF2B5EF4-FFF2-40B4-BE49-F238E27FC236}">
                <a16:creationId xmlns:a16="http://schemas.microsoft.com/office/drawing/2014/main" id="{E28F099F-230E-7C41-AD74-A1004A1CC67A}"/>
              </a:ext>
            </a:extLst>
          </p:cNvPr>
          <p:cNvSpPr>
            <a:spLocks noGrp="1"/>
          </p:cNvSpPr>
          <p:nvPr>
            <p:ph type="body" idx="1"/>
          </p:nvPr>
        </p:nvSpPr>
        <p:spPr/>
        <p:txBody>
          <a:bodyPr/>
          <a:lstStyle/>
          <a:p>
            <a:pPr marL="342900" indent="-342900">
              <a:buFont typeface="Wingdings" pitchFamily="2" charset="2"/>
              <a:buChar char="u"/>
            </a:pPr>
            <a:r>
              <a:rPr lang="zh-CN" altLang="zh-CN" b="1" dirty="0"/>
              <a:t>配置变量的值在断点附近无法被准确操纵。</a:t>
            </a:r>
            <a:endParaRPr lang="en-US" altLang="zh-CN" b="1" dirty="0"/>
          </a:p>
          <a:p>
            <a:endParaRPr lang="en-US" altLang="zh-CN" b="1" dirty="0"/>
          </a:p>
          <a:p>
            <a:pPr marL="685800" indent="-342900" algn="just">
              <a:buFont typeface="Wingdings" pitchFamily="2" charset="2"/>
              <a:buChar char="ü"/>
            </a:pPr>
            <a:r>
              <a:rPr lang="zh-CN" altLang="zh-CN" dirty="0"/>
              <a:t>不能被准确操纵的意思是，存在一些随机因素，导致配置变量的值大于或小于断点存在偶然性。本例中，如果有病人为了接受治疗而能够将收入降低到</a:t>
            </a:r>
            <a:r>
              <a:rPr lang="en-US" altLang="zh-CN" dirty="0"/>
              <a:t>50</a:t>
            </a:r>
            <a:r>
              <a:rPr lang="zh-CN" altLang="zh-CN" dirty="0"/>
              <a:t>，或者有病人不愿意接受治疗而能够将收入增加超过</a:t>
            </a:r>
            <a:r>
              <a:rPr lang="en-US" altLang="zh-CN" dirty="0"/>
              <a:t>50</a:t>
            </a:r>
            <a:r>
              <a:rPr lang="zh-CN" altLang="zh-CN" dirty="0"/>
              <a:t>，那么收入稍微低于</a:t>
            </a:r>
            <a:r>
              <a:rPr lang="en-US" altLang="zh-CN" dirty="0"/>
              <a:t>50</a:t>
            </a:r>
            <a:r>
              <a:rPr lang="zh-CN" altLang="zh-CN" dirty="0"/>
              <a:t>的人和收入稍微高于</a:t>
            </a:r>
            <a:r>
              <a:rPr lang="en-US" altLang="zh-CN" dirty="0"/>
              <a:t>50</a:t>
            </a:r>
            <a:r>
              <a:rPr lang="zh-CN" altLang="zh-CN" dirty="0"/>
              <a:t>的人就不是局部随机分配的，可能存在系统性差异，也就不具备可比性。二者观测结果的差异就不能反映处置效应。</a:t>
            </a:r>
          </a:p>
          <a:p>
            <a:endParaRPr kumimoji="1" lang="zh-CN" altLang="en-US" dirty="0"/>
          </a:p>
        </p:txBody>
      </p:sp>
      <p:sp>
        <p:nvSpPr>
          <p:cNvPr id="4" name="Footer Placeholder 3">
            <a:extLst>
              <a:ext uri="{FF2B5EF4-FFF2-40B4-BE49-F238E27FC236}">
                <a16:creationId xmlns:a16="http://schemas.microsoft.com/office/drawing/2014/main" id="{EB626CC2-BC8F-44B4-8AC9-5A194523CDE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206388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7627E0-B4BC-CD4D-AD29-0592C865D58D}"/>
              </a:ext>
            </a:extLst>
          </p:cNvPr>
          <p:cNvSpPr>
            <a:spLocks noGrp="1"/>
          </p:cNvSpPr>
          <p:nvPr>
            <p:ph type="title"/>
          </p:nvPr>
        </p:nvSpPr>
        <p:spPr/>
        <p:txBody>
          <a:bodyPr/>
          <a:lstStyle/>
          <a:p>
            <a:r>
              <a:rPr lang="zh-CN" altLang="zh-CN" cap="small" dirty="0"/>
              <a:t>断点回归的数据要求</a:t>
            </a:r>
            <a:r>
              <a:rPr lang="zh-CN" altLang="en-US" cap="small" dirty="0"/>
              <a:t>三</a:t>
            </a:r>
            <a:endParaRPr kumimoji="1" lang="zh-CN" altLang="en-US" dirty="0"/>
          </a:p>
        </p:txBody>
      </p:sp>
      <p:sp>
        <p:nvSpPr>
          <p:cNvPr id="3" name="文本占位符 2">
            <a:extLst>
              <a:ext uri="{FF2B5EF4-FFF2-40B4-BE49-F238E27FC236}">
                <a16:creationId xmlns:a16="http://schemas.microsoft.com/office/drawing/2014/main" id="{6C896A48-B8ED-7245-A684-50325EFCD732}"/>
              </a:ext>
            </a:extLst>
          </p:cNvPr>
          <p:cNvSpPr>
            <a:spLocks noGrp="1"/>
          </p:cNvSpPr>
          <p:nvPr>
            <p:ph type="body" idx="1"/>
          </p:nvPr>
        </p:nvSpPr>
        <p:spPr/>
        <p:txBody>
          <a:bodyPr/>
          <a:lstStyle/>
          <a:p>
            <a:pPr marL="342900" indent="-342900">
              <a:buFont typeface="Wingdings" pitchFamily="2" charset="2"/>
              <a:buChar char="u"/>
            </a:pPr>
            <a:r>
              <a:rPr lang="zh-CN" altLang="zh-CN" b="1" dirty="0"/>
              <a:t>断点的选择不受配置变量的影响。</a:t>
            </a:r>
            <a:endParaRPr lang="en-US" altLang="zh-CN" b="1" dirty="0"/>
          </a:p>
          <a:p>
            <a:pPr marL="342900" indent="-342900">
              <a:buFont typeface="Wingdings" pitchFamily="2" charset="2"/>
              <a:buChar char="u"/>
            </a:pPr>
            <a:endParaRPr lang="en-US" altLang="zh-CN" dirty="0"/>
          </a:p>
          <a:p>
            <a:pPr marL="684000" indent="-342900" algn="just">
              <a:buFont typeface="Wingdings" pitchFamily="2" charset="2"/>
              <a:buChar char="ü"/>
            </a:pPr>
            <a:r>
              <a:rPr lang="zh-CN" altLang="zh-CN" dirty="0"/>
              <a:t>在本例中，如果有个病人收入是</a:t>
            </a:r>
            <a:r>
              <a:rPr lang="en-US" altLang="zh-CN" dirty="0"/>
              <a:t>52</a:t>
            </a:r>
            <a:r>
              <a:rPr lang="zh-CN" altLang="zh-CN" dirty="0"/>
              <a:t>，这个</a:t>
            </a:r>
            <a:r>
              <a:rPr lang="zh-CN" altLang="en-US" dirty="0"/>
              <a:t>某种原因，政府为了让这位</a:t>
            </a:r>
            <a:r>
              <a:rPr lang="zh-CN" altLang="zh-CN" dirty="0"/>
              <a:t>病人接受治疗，将断点设为</a:t>
            </a:r>
            <a:r>
              <a:rPr lang="en-US" altLang="zh-CN" dirty="0"/>
              <a:t>52</a:t>
            </a:r>
            <a:r>
              <a:rPr lang="zh-CN" altLang="zh-CN" dirty="0"/>
              <a:t>，这时断点的选择就受到了配置变量（收入）的影响。这种情况同样造成在断点</a:t>
            </a:r>
            <a:r>
              <a:rPr lang="zh-CN" altLang="en-US" dirty="0"/>
              <a:t>附近</a:t>
            </a:r>
            <a:r>
              <a:rPr lang="zh-CN" altLang="zh-CN" dirty="0"/>
              <a:t>的个体不是局部随机形成的。</a:t>
            </a:r>
          </a:p>
          <a:p>
            <a:endParaRPr kumimoji="1" lang="zh-CN" altLang="en-US" dirty="0"/>
          </a:p>
        </p:txBody>
      </p:sp>
      <p:sp>
        <p:nvSpPr>
          <p:cNvPr id="4" name="Footer Placeholder 3">
            <a:extLst>
              <a:ext uri="{FF2B5EF4-FFF2-40B4-BE49-F238E27FC236}">
                <a16:creationId xmlns:a16="http://schemas.microsoft.com/office/drawing/2014/main" id="{DFC718C9-5272-4D44-A52E-B0591AE55D40}"/>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4201423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FE49E2-D622-D547-88E3-795F20ECF2B7}"/>
              </a:ext>
            </a:extLst>
          </p:cNvPr>
          <p:cNvSpPr>
            <a:spLocks noGrp="1"/>
          </p:cNvSpPr>
          <p:nvPr>
            <p:ph type="title"/>
          </p:nvPr>
        </p:nvSpPr>
        <p:spPr/>
        <p:txBody>
          <a:bodyPr/>
          <a:lstStyle/>
          <a:p>
            <a:r>
              <a:rPr lang="zh-CN" altLang="zh-CN" cap="small" dirty="0"/>
              <a:t>断点回归的数据要求</a:t>
            </a:r>
            <a:r>
              <a:rPr lang="zh-CN" altLang="en-US" cap="small" dirty="0"/>
              <a:t>四</a:t>
            </a:r>
            <a:endParaRPr kumimoji="1" lang="zh-CN" altLang="en-US" dirty="0"/>
          </a:p>
        </p:txBody>
      </p:sp>
      <p:sp>
        <p:nvSpPr>
          <p:cNvPr id="3" name="文本占位符 2">
            <a:extLst>
              <a:ext uri="{FF2B5EF4-FFF2-40B4-BE49-F238E27FC236}">
                <a16:creationId xmlns:a16="http://schemas.microsoft.com/office/drawing/2014/main" id="{435E7129-6257-6041-AEDD-B81DC2F4F56F}"/>
              </a:ext>
            </a:extLst>
          </p:cNvPr>
          <p:cNvSpPr>
            <a:spLocks noGrp="1"/>
          </p:cNvSpPr>
          <p:nvPr>
            <p:ph type="body" idx="1"/>
          </p:nvPr>
        </p:nvSpPr>
        <p:spPr/>
        <p:txBody>
          <a:bodyPr/>
          <a:lstStyle/>
          <a:p>
            <a:pPr marL="342900" indent="-342900" algn="just">
              <a:buFont typeface="Wingdings" pitchFamily="2" charset="2"/>
              <a:buChar char="u"/>
            </a:pPr>
            <a:r>
              <a:rPr lang="zh-CN" altLang="zh-CN" b="1" dirty="0"/>
              <a:t>除了处置状态在断点处发生跳跃式变化外，其它未处置前的个体特征变量在断点处没有显著差异。</a:t>
            </a:r>
            <a:endParaRPr lang="en-US" altLang="zh-CN" b="1" dirty="0"/>
          </a:p>
          <a:p>
            <a:pPr algn="just"/>
            <a:endParaRPr lang="en-US" altLang="zh-CN" dirty="0"/>
          </a:p>
          <a:p>
            <a:pPr marL="684000" indent="-342900" algn="just">
              <a:buFont typeface="Wingdings" pitchFamily="2" charset="2"/>
              <a:buChar char="ü"/>
            </a:pPr>
            <a:r>
              <a:rPr lang="zh-CN" altLang="zh-CN" dirty="0"/>
              <a:t>如果其它特征变量在断点处也有显著差异，则观测结果在断点处的变化不一定是由处置状态变化造成的。在上例中，如果收入略低于</a:t>
            </a:r>
            <a:r>
              <a:rPr lang="en-US" altLang="zh-CN" dirty="0"/>
              <a:t>50</a:t>
            </a:r>
            <a:r>
              <a:rPr lang="zh-CN" altLang="zh-CN" dirty="0"/>
              <a:t>的病人比收入略高于</a:t>
            </a:r>
            <a:r>
              <a:rPr lang="en-US" altLang="zh-CN" dirty="0"/>
              <a:t>50</a:t>
            </a:r>
            <a:r>
              <a:rPr lang="zh-CN" altLang="zh-CN" dirty="0"/>
              <a:t>病人在没接受治疗前的锻炼时间也明显多，那么前者在接受治疗后的健康水平比后者高可能是由于前者锻炼时间较多，而非治疗的效果。</a:t>
            </a:r>
          </a:p>
          <a:p>
            <a:endParaRPr kumimoji="1" lang="zh-CN" altLang="en-US" dirty="0"/>
          </a:p>
        </p:txBody>
      </p:sp>
      <p:sp>
        <p:nvSpPr>
          <p:cNvPr id="4" name="Footer Placeholder 3">
            <a:extLst>
              <a:ext uri="{FF2B5EF4-FFF2-40B4-BE49-F238E27FC236}">
                <a16:creationId xmlns:a16="http://schemas.microsoft.com/office/drawing/2014/main" id="{EEA52EEB-23BC-49FB-B02F-55B69FACEA42}"/>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457341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en-CA" altLang="zh-CN" sz="3200" dirty="0">
                <a:latin typeface="+mn-lt"/>
              </a:rPr>
              <a:t>RDD </a:t>
            </a:r>
            <a:r>
              <a:rPr kumimoji="1" lang="zh-CN" altLang="en-US" sz="3200" dirty="0"/>
              <a:t>的估计步骤和相应</a:t>
            </a:r>
            <a:r>
              <a:rPr kumimoji="1" lang="en-CA" altLang="zh-CN" sz="3200" dirty="0">
                <a:latin typeface="+mn-lt"/>
              </a:rPr>
              <a:t>STATA</a:t>
            </a:r>
            <a:r>
              <a:rPr kumimoji="1" lang="zh-CN" altLang="en-US" sz="3200" dirty="0"/>
              <a:t>命令</a:t>
            </a:r>
          </a:p>
        </p:txBody>
      </p:sp>
      <p:sp>
        <p:nvSpPr>
          <p:cNvPr id="4" name="Footer Placeholder 3">
            <a:extLst>
              <a:ext uri="{FF2B5EF4-FFF2-40B4-BE49-F238E27FC236}">
                <a16:creationId xmlns:a16="http://schemas.microsoft.com/office/drawing/2014/main" id="{D0275B3F-7ED4-4391-A020-05DAEDB78941}"/>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597852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3BA3E3-4392-0A41-B2A7-95A0D065E79F}"/>
              </a:ext>
            </a:extLst>
          </p:cNvPr>
          <p:cNvSpPr>
            <a:spLocks noGrp="1"/>
          </p:cNvSpPr>
          <p:nvPr>
            <p:ph type="title"/>
          </p:nvPr>
        </p:nvSpPr>
        <p:spPr/>
        <p:txBody>
          <a:bodyPr/>
          <a:lstStyle/>
          <a:p>
            <a:r>
              <a:rPr lang="en-US" altLang="zh-CN" dirty="0"/>
              <a:t>RDD </a:t>
            </a:r>
            <a:r>
              <a:rPr lang="zh-CN" altLang="zh-CN" dirty="0"/>
              <a:t>的估计步骤</a:t>
            </a:r>
            <a:r>
              <a:rPr lang="zh-CN" altLang="en-US" dirty="0"/>
              <a:t>一</a:t>
            </a:r>
            <a:endParaRPr kumimoji="1" lang="zh-CN" altLang="en-US" dirty="0"/>
          </a:p>
        </p:txBody>
      </p:sp>
      <p:sp>
        <p:nvSpPr>
          <p:cNvPr id="3" name="文本占位符 2">
            <a:extLst>
              <a:ext uri="{FF2B5EF4-FFF2-40B4-BE49-F238E27FC236}">
                <a16:creationId xmlns:a16="http://schemas.microsoft.com/office/drawing/2014/main" id="{E6912BC4-2645-BD48-A53B-741658975D5A}"/>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b="1" dirty="0"/>
              <a:t>第一步的目的是理解使用</a:t>
            </a:r>
            <a:r>
              <a:rPr lang="en-CA" altLang="zh-CN" b="1" dirty="0"/>
              <a:t>RDD</a:t>
            </a:r>
            <a:r>
              <a:rPr lang="zh-CN" altLang="zh-CN" b="1" dirty="0"/>
              <a:t>方法背后的经济机制，需要回答为什么要使用和为什么能使用</a:t>
            </a:r>
            <a:r>
              <a:rPr lang="en-CA" altLang="zh-CN" b="1" dirty="0"/>
              <a:t>RDD</a:t>
            </a:r>
            <a:r>
              <a:rPr lang="zh-CN" altLang="zh-CN" b="1" dirty="0"/>
              <a:t>方法。</a:t>
            </a:r>
            <a:endParaRPr lang="en-US" altLang="zh-CN" b="1" dirty="0"/>
          </a:p>
          <a:p>
            <a:pPr marL="342900" indent="-342900" algn="just">
              <a:buFont typeface="Arial" panose="020B0604020202020204" pitchFamily="34" charset="0"/>
              <a:buChar char="•"/>
            </a:pPr>
            <a:endParaRPr lang="en-US" altLang="zh-CN" b="1" dirty="0"/>
          </a:p>
          <a:p>
            <a:pPr marL="684000" indent="-342900" algn="just">
              <a:buFont typeface="Arial" panose="020B0604020202020204" pitchFamily="34" charset="0"/>
              <a:buChar char="•"/>
            </a:pPr>
            <a:r>
              <a:rPr lang="zh-CN" altLang="zh-CN" b="1" dirty="0"/>
              <a:t>具体执行为：</a:t>
            </a:r>
            <a:endParaRPr lang="en-US" altLang="zh-CN" b="1" dirty="0"/>
          </a:p>
          <a:p>
            <a:pPr marL="341100" algn="just"/>
            <a:r>
              <a:rPr lang="zh-CN" altLang="en-US" dirty="0"/>
              <a:t>（</a:t>
            </a:r>
            <a:r>
              <a:rPr lang="en-US" altLang="zh-CN" dirty="0"/>
              <a:t>1</a:t>
            </a:r>
            <a:r>
              <a:rPr lang="zh-CN" altLang="en-US" dirty="0"/>
              <a:t>）</a:t>
            </a:r>
            <a:r>
              <a:rPr lang="zh-CN" altLang="zh-CN" dirty="0"/>
              <a:t>讨论配置变量和断点的产生过程，确定配置变量和断点选择是独立的</a:t>
            </a:r>
          </a:p>
          <a:p>
            <a:pPr marL="341100"/>
            <a:endParaRPr lang="en-US" altLang="zh-CN" b="1" dirty="0"/>
          </a:p>
          <a:p>
            <a:pPr marL="342900"/>
            <a:endParaRPr kumimoji="1" lang="zh-CN" altLang="en-US" dirty="0"/>
          </a:p>
        </p:txBody>
      </p:sp>
      <p:sp>
        <p:nvSpPr>
          <p:cNvPr id="4" name="Footer Placeholder 3">
            <a:extLst>
              <a:ext uri="{FF2B5EF4-FFF2-40B4-BE49-F238E27FC236}">
                <a16:creationId xmlns:a16="http://schemas.microsoft.com/office/drawing/2014/main" id="{404BEE3B-F890-445C-A74D-146DC7A3AD03}"/>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797266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4B6D2-0747-B546-9640-6AD71A4D9602}"/>
              </a:ext>
            </a:extLst>
          </p:cNvPr>
          <p:cNvSpPr>
            <a:spLocks noGrp="1"/>
          </p:cNvSpPr>
          <p:nvPr>
            <p:ph type="title"/>
          </p:nvPr>
        </p:nvSpPr>
        <p:spPr/>
        <p:txBody>
          <a:bodyPr/>
          <a:lstStyle/>
          <a:p>
            <a:r>
              <a:rPr lang="en-US" altLang="zh-CN" dirty="0"/>
              <a:t>RDD </a:t>
            </a:r>
            <a:r>
              <a:rPr lang="zh-CN" altLang="zh-CN" dirty="0"/>
              <a:t>的估计步骤</a:t>
            </a:r>
            <a:r>
              <a:rPr lang="zh-CN" altLang="en-US" dirty="0"/>
              <a:t>二</a:t>
            </a:r>
            <a:endParaRPr kumimoji="1" lang="zh-CN" altLang="en-US" dirty="0"/>
          </a:p>
        </p:txBody>
      </p:sp>
      <p:sp>
        <p:nvSpPr>
          <p:cNvPr id="3" name="文本占位符 2">
            <a:extLst>
              <a:ext uri="{FF2B5EF4-FFF2-40B4-BE49-F238E27FC236}">
                <a16:creationId xmlns:a16="http://schemas.microsoft.com/office/drawing/2014/main" id="{46536333-141A-BD4D-B2CD-43B6946A9148}"/>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第二步的目的是视觉上观察结果变量在断点处是否有明显的跳跃</a:t>
            </a:r>
            <a:r>
              <a:rPr lang="zh-CN" altLang="en-US" b="1" dirty="0"/>
              <a:t>。</a:t>
            </a:r>
            <a:endParaRPr lang="en-US" altLang="zh-CN" b="1" dirty="0"/>
          </a:p>
          <a:p>
            <a:pPr marL="684000" indent="-342900">
              <a:buFont typeface="Arial" panose="020B0604020202020204" pitchFamily="34" charset="0"/>
              <a:buChar char="•"/>
            </a:pPr>
            <a:r>
              <a:rPr lang="zh-CN" altLang="zh-CN" sz="2000" b="1" dirty="0"/>
              <a:t>具体执行为：</a:t>
            </a:r>
            <a:endParaRPr lang="en-US" altLang="zh-CN" sz="2000" b="1" dirty="0"/>
          </a:p>
          <a:p>
            <a:pPr marL="684000" indent="-342000" algn="just"/>
            <a:r>
              <a:rPr lang="zh-CN" altLang="en-US" sz="2000" dirty="0"/>
              <a:t>（</a:t>
            </a:r>
            <a:r>
              <a:rPr lang="en-US" altLang="zh-CN" sz="2000" dirty="0"/>
              <a:t>2</a:t>
            </a:r>
            <a:r>
              <a:rPr lang="zh-CN" altLang="en-US" sz="2000" dirty="0"/>
              <a:t>）</a:t>
            </a:r>
            <a:r>
              <a:rPr lang="zh-CN" altLang="zh-CN" sz="2000" dirty="0"/>
              <a:t>用散点图显示结果变量和配置变量的关系（</a:t>
            </a:r>
            <a:r>
              <a:rPr lang="en-CA" altLang="zh-CN" sz="2000" dirty="0" err="1"/>
              <a:t>twoway</a:t>
            </a:r>
            <a:r>
              <a:rPr lang="en-CA" altLang="zh-CN" sz="2000" dirty="0"/>
              <a:t> scatter</a:t>
            </a:r>
            <a:r>
              <a:rPr lang="zh-CN" altLang="zh-CN" sz="2000" dirty="0"/>
              <a:t>）</a:t>
            </a:r>
            <a:endParaRPr lang="en-US" altLang="zh-CN" sz="2000" dirty="0"/>
          </a:p>
          <a:p>
            <a:pPr marL="684000" indent="-342000" algn="just"/>
            <a:r>
              <a:rPr lang="zh-CN" altLang="en-US" sz="2000" dirty="0"/>
              <a:t>（</a:t>
            </a:r>
            <a:r>
              <a:rPr lang="en-US" altLang="zh-CN" sz="2000" dirty="0"/>
              <a:t>3</a:t>
            </a:r>
            <a:r>
              <a:rPr lang="zh-CN" altLang="en-US" sz="2000" dirty="0"/>
              <a:t>）</a:t>
            </a:r>
            <a:r>
              <a:rPr lang="zh-CN" altLang="zh-CN" sz="2000" dirty="0"/>
              <a:t>用拟合图显示结果变量和配置变量的关系</a:t>
            </a:r>
            <a:r>
              <a:rPr lang="en-CA" altLang="zh-CN" sz="2000" dirty="0"/>
              <a:t> (</a:t>
            </a:r>
            <a:r>
              <a:rPr lang="en-CA" altLang="zh-CN" sz="2000" dirty="0" err="1"/>
              <a:t>rdplot</a:t>
            </a:r>
            <a:r>
              <a:rPr lang="en-CA" altLang="zh-CN" sz="2000" dirty="0"/>
              <a:t>)</a:t>
            </a:r>
            <a:r>
              <a:rPr lang="zh-CN" altLang="zh-CN" sz="2000" dirty="0"/>
              <a:t>，通常有多项式回归拟合和区间均值拟合两种方法。这两种方法都需要做一些选择。</a:t>
            </a:r>
            <a:endParaRPr lang="en-US" altLang="zh-CN" sz="2000" dirty="0"/>
          </a:p>
          <a:p>
            <a:pPr marL="1368000" lvl="1" indent="-342000">
              <a:spcBef>
                <a:spcPts val="575"/>
              </a:spcBef>
            </a:pPr>
            <a:r>
              <a:rPr lang="zh-CN" altLang="en-US" sz="2000" dirty="0">
                <a:solidFill>
                  <a:schemeClr val="tx1"/>
                </a:solidFill>
              </a:rPr>
              <a:t>（</a:t>
            </a:r>
            <a:r>
              <a:rPr lang="en-US" altLang="zh-CN" sz="2000" dirty="0">
                <a:solidFill>
                  <a:schemeClr val="tx1"/>
                </a:solidFill>
              </a:rPr>
              <a:t>3.1</a:t>
            </a:r>
            <a:r>
              <a:rPr lang="zh-CN" altLang="en-US" sz="2000" dirty="0">
                <a:solidFill>
                  <a:schemeClr val="tx1"/>
                </a:solidFill>
              </a:rPr>
              <a:t>）</a:t>
            </a:r>
            <a:r>
              <a:rPr lang="zh-CN" altLang="zh-CN" sz="2000" dirty="0">
                <a:solidFill>
                  <a:schemeClr val="tx1"/>
                </a:solidFill>
              </a:rPr>
              <a:t>多项式回归拟合</a:t>
            </a:r>
            <a:r>
              <a:rPr lang="en-CA" altLang="zh-CN" sz="2000" dirty="0">
                <a:solidFill>
                  <a:schemeClr val="tx1"/>
                </a:solidFill>
              </a:rPr>
              <a:t> </a:t>
            </a:r>
            <a:endParaRPr lang="zh-CN" altLang="zh-CN" sz="2000" dirty="0">
              <a:solidFill>
                <a:schemeClr val="tx1"/>
              </a:solidFill>
            </a:endParaRPr>
          </a:p>
          <a:p>
            <a:pPr marL="2052900" lvl="0" indent="-342000">
              <a:buFont typeface="Arial" panose="020B0604020202020204" pitchFamily="34" charset="0"/>
              <a:buChar char="•"/>
            </a:pPr>
            <a:r>
              <a:rPr lang="zh-CN" altLang="zh-CN" sz="2000" dirty="0"/>
              <a:t>选择多项式次数</a:t>
            </a:r>
          </a:p>
          <a:p>
            <a:pPr marL="1368000" lvl="1" indent="-342000">
              <a:spcBef>
                <a:spcPts val="575"/>
              </a:spcBef>
            </a:pPr>
            <a:r>
              <a:rPr lang="zh-CN" altLang="en-US" sz="2000" dirty="0">
                <a:solidFill>
                  <a:schemeClr val="tx1"/>
                </a:solidFill>
              </a:rPr>
              <a:t>（</a:t>
            </a:r>
            <a:r>
              <a:rPr lang="en-US" altLang="zh-CN" sz="2000" dirty="0">
                <a:solidFill>
                  <a:schemeClr val="tx1"/>
                </a:solidFill>
              </a:rPr>
              <a:t>3.2</a:t>
            </a:r>
            <a:r>
              <a:rPr lang="zh-CN" altLang="en-US" sz="2000" dirty="0">
                <a:solidFill>
                  <a:schemeClr val="tx1"/>
                </a:solidFill>
              </a:rPr>
              <a:t>）</a:t>
            </a:r>
            <a:r>
              <a:rPr lang="zh-CN" altLang="zh-CN" sz="2000" dirty="0">
                <a:solidFill>
                  <a:schemeClr val="tx1"/>
                </a:solidFill>
              </a:rPr>
              <a:t>区间均值拟合</a:t>
            </a:r>
          </a:p>
          <a:p>
            <a:pPr marL="2052900" lvl="0" indent="-342000">
              <a:buFont typeface="Arial" panose="020B0604020202020204" pitchFamily="34" charset="0"/>
              <a:buChar char="•"/>
            </a:pPr>
            <a:r>
              <a:rPr lang="zh-CN" altLang="zh-CN" sz="2000" dirty="0"/>
              <a:t>选择区间的分割方式</a:t>
            </a:r>
          </a:p>
          <a:p>
            <a:pPr marL="2736000" lvl="0" indent="-342000"/>
            <a:r>
              <a:rPr lang="zh-CN" altLang="en-US" sz="2000" dirty="0"/>
              <a:t>（</a:t>
            </a:r>
            <a:r>
              <a:rPr lang="en-US" altLang="zh-CN" sz="2000" dirty="0"/>
              <a:t>a</a:t>
            </a:r>
            <a:r>
              <a:rPr lang="zh-CN" altLang="en-US" sz="2000" dirty="0"/>
              <a:t>）</a:t>
            </a:r>
            <a:r>
              <a:rPr lang="zh-CN" altLang="zh-CN" sz="2000" dirty="0"/>
              <a:t>按配置变量值平均分割</a:t>
            </a:r>
          </a:p>
          <a:p>
            <a:pPr marL="2736000" lvl="0" indent="-342000"/>
            <a:r>
              <a:rPr lang="zh-CN" altLang="en-US" sz="2000" dirty="0"/>
              <a:t>（</a:t>
            </a:r>
            <a:r>
              <a:rPr lang="en-US" altLang="zh-CN" sz="2000" dirty="0"/>
              <a:t>b</a:t>
            </a:r>
            <a:r>
              <a:rPr lang="zh-CN" altLang="en-US" sz="2000" dirty="0"/>
              <a:t>）</a:t>
            </a:r>
            <a:r>
              <a:rPr lang="zh-CN" altLang="zh-CN" sz="2000" dirty="0"/>
              <a:t>按观测数量平均分割</a:t>
            </a:r>
          </a:p>
          <a:p>
            <a:pPr marL="2052900" lvl="0" indent="-342000">
              <a:buFont typeface="Arial" panose="020B0604020202020204" pitchFamily="34" charset="0"/>
              <a:buChar char="•"/>
            </a:pPr>
            <a:r>
              <a:rPr lang="zh-CN" altLang="zh-CN" sz="2000" dirty="0"/>
              <a:t>选择区间的数量</a:t>
            </a:r>
            <a:r>
              <a:rPr lang="en-CA" altLang="zh-CN" sz="2000" dirty="0"/>
              <a:t> </a:t>
            </a:r>
            <a:endParaRPr lang="zh-CN" altLang="zh-CN" sz="2000" dirty="0"/>
          </a:p>
          <a:p>
            <a:pPr marL="2736000" lvl="0" indent="-342000"/>
            <a:r>
              <a:rPr lang="zh-CN" altLang="en-US" sz="2000" dirty="0"/>
              <a:t>（</a:t>
            </a:r>
            <a:r>
              <a:rPr lang="en-US" altLang="zh-CN" sz="2000" dirty="0"/>
              <a:t>a</a:t>
            </a:r>
            <a:r>
              <a:rPr lang="zh-CN" altLang="en-US" sz="2000" dirty="0"/>
              <a:t>）</a:t>
            </a:r>
            <a:r>
              <a:rPr lang="zh-CN" altLang="zh-CN" sz="2000" dirty="0"/>
              <a:t>手动设置</a:t>
            </a:r>
          </a:p>
          <a:p>
            <a:pPr marL="2736000" lvl="0" indent="-342000"/>
            <a:r>
              <a:rPr lang="zh-CN" altLang="en-US" sz="2000" dirty="0"/>
              <a:t>（</a:t>
            </a:r>
            <a:r>
              <a:rPr lang="en-US" altLang="zh-CN" sz="2000" dirty="0"/>
              <a:t>b</a:t>
            </a:r>
            <a:r>
              <a:rPr lang="zh-CN" altLang="en-US" sz="2000" dirty="0"/>
              <a:t>）</a:t>
            </a:r>
            <a:r>
              <a:rPr lang="zh-CN" altLang="zh-CN" sz="2000" dirty="0"/>
              <a:t>选择</a:t>
            </a:r>
            <a:r>
              <a:rPr lang="en-CA" altLang="zh-CN" sz="2000" dirty="0"/>
              <a:t>IMSE</a:t>
            </a:r>
            <a:r>
              <a:rPr lang="zh-CN" altLang="zh-CN" sz="2000" dirty="0"/>
              <a:t>最优区间数量 （</a:t>
            </a:r>
            <a:r>
              <a:rPr lang="en-US" altLang="zh-CN" sz="2000" dirty="0" err="1"/>
              <a:t>rdbwselect</a:t>
            </a:r>
            <a:r>
              <a:rPr lang="zh-CN" altLang="zh-CN" sz="2000" dirty="0"/>
              <a:t>）</a:t>
            </a:r>
          </a:p>
          <a:p>
            <a:pPr marL="684000" indent="-342000"/>
            <a:endParaRPr lang="zh-CN" altLang="zh-CN" dirty="0"/>
          </a:p>
          <a:p>
            <a:pPr marL="341100"/>
            <a:endParaRPr lang="en-US" altLang="zh-CN" dirty="0"/>
          </a:p>
        </p:txBody>
      </p:sp>
      <p:sp>
        <p:nvSpPr>
          <p:cNvPr id="4" name="Footer Placeholder 3">
            <a:extLst>
              <a:ext uri="{FF2B5EF4-FFF2-40B4-BE49-F238E27FC236}">
                <a16:creationId xmlns:a16="http://schemas.microsoft.com/office/drawing/2014/main" id="{650AF60D-2A31-4DE0-843D-6BD42AE3BB16}"/>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988843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FFF5C1-2F8D-4742-96B2-F981AAB6F6D9}"/>
              </a:ext>
            </a:extLst>
          </p:cNvPr>
          <p:cNvSpPr>
            <a:spLocks noGrp="1"/>
          </p:cNvSpPr>
          <p:nvPr>
            <p:ph type="title"/>
          </p:nvPr>
        </p:nvSpPr>
        <p:spPr/>
        <p:txBody>
          <a:bodyPr/>
          <a:lstStyle/>
          <a:p>
            <a:r>
              <a:rPr lang="en-US" altLang="zh-CN" dirty="0"/>
              <a:t>RDD </a:t>
            </a:r>
            <a:r>
              <a:rPr lang="zh-CN" altLang="zh-CN" dirty="0"/>
              <a:t>的估计步骤</a:t>
            </a:r>
            <a:r>
              <a:rPr lang="zh-CN" altLang="en-US" dirty="0"/>
              <a:t>三</a:t>
            </a:r>
            <a:endParaRPr kumimoji="1" lang="zh-CN" altLang="en-US" dirty="0"/>
          </a:p>
        </p:txBody>
      </p:sp>
      <p:sp>
        <p:nvSpPr>
          <p:cNvPr id="3" name="文本占位符 2">
            <a:extLst>
              <a:ext uri="{FF2B5EF4-FFF2-40B4-BE49-F238E27FC236}">
                <a16:creationId xmlns:a16="http://schemas.microsoft.com/office/drawing/2014/main" id="{34B23D34-02E6-F64E-9443-38D63F3ABC18}"/>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b="1" dirty="0"/>
              <a:t>第三步的目的是通过统计方法具体检验数据是否符合使用</a:t>
            </a:r>
            <a:r>
              <a:rPr lang="en-CA" altLang="zh-CN" b="1" dirty="0"/>
              <a:t>RDD</a:t>
            </a:r>
            <a:r>
              <a:rPr lang="zh-CN" altLang="zh-CN" b="1" dirty="0"/>
              <a:t>的前提条件</a:t>
            </a:r>
            <a:r>
              <a:rPr lang="zh-CN" altLang="zh-CN" dirty="0"/>
              <a:t>。</a:t>
            </a:r>
            <a:r>
              <a:rPr lang="zh-CN" altLang="zh-CN" b="1" dirty="0"/>
              <a:t>第三步和第一步是互补的，区别是前者着重从统计角度而后者着重从经济意义论证使用</a:t>
            </a:r>
            <a:r>
              <a:rPr lang="en-CA" altLang="zh-CN" b="1" dirty="0"/>
              <a:t>RDD</a:t>
            </a:r>
            <a:r>
              <a:rPr lang="zh-CN" altLang="zh-CN" b="1" dirty="0"/>
              <a:t>的合理性</a:t>
            </a:r>
            <a:r>
              <a:rPr lang="zh-CN" altLang="zh-CN" dirty="0"/>
              <a:t>。</a:t>
            </a:r>
            <a:endParaRPr lang="en-US" altLang="zh-CN" dirty="0"/>
          </a:p>
          <a:p>
            <a:endParaRPr lang="en-US" altLang="zh-CN" dirty="0"/>
          </a:p>
          <a:p>
            <a:pPr marL="684000" indent="-342900">
              <a:buFont typeface="Arial" panose="020B0604020202020204" pitchFamily="34" charset="0"/>
              <a:buChar char="•"/>
            </a:pPr>
            <a:r>
              <a:rPr lang="zh-CN" altLang="zh-CN" b="1" dirty="0"/>
              <a:t>具体执行为</a:t>
            </a:r>
            <a:r>
              <a:rPr lang="zh-CN" altLang="zh-CN" dirty="0"/>
              <a:t>：</a:t>
            </a:r>
          </a:p>
          <a:p>
            <a:pPr marL="684000" lvl="0" indent="-342000"/>
            <a:r>
              <a:rPr lang="zh-CN" altLang="zh-CN" dirty="0"/>
              <a:t>统计检验</a:t>
            </a:r>
            <a:r>
              <a:rPr lang="en-CA" altLang="zh-CN" dirty="0"/>
              <a:t>RDD</a:t>
            </a:r>
            <a:r>
              <a:rPr lang="zh-CN" altLang="zh-CN" dirty="0"/>
              <a:t>的有效性</a:t>
            </a:r>
          </a:p>
          <a:p>
            <a:pPr marL="684000" indent="-342000"/>
            <a:r>
              <a:rPr lang="en-CA" altLang="zh-CN" dirty="0"/>
              <a:t>(4.1) </a:t>
            </a:r>
            <a:r>
              <a:rPr lang="zh-CN" altLang="zh-CN" dirty="0"/>
              <a:t>检验配置变量密度函数在断点的连续性（</a:t>
            </a:r>
            <a:r>
              <a:rPr lang="en-CA" altLang="zh-CN" dirty="0" err="1"/>
              <a:t>rddensity</a:t>
            </a:r>
            <a:r>
              <a:rPr lang="zh-CN" altLang="zh-CN" dirty="0"/>
              <a:t>，</a:t>
            </a:r>
            <a:r>
              <a:rPr lang="en-CA" altLang="zh-CN" dirty="0"/>
              <a:t>DC density</a:t>
            </a:r>
            <a:r>
              <a:rPr lang="zh-CN" altLang="zh-CN" dirty="0"/>
              <a:t>）</a:t>
            </a:r>
          </a:p>
          <a:p>
            <a:pPr marL="684000" indent="-342000"/>
            <a:r>
              <a:rPr lang="en-CA" altLang="zh-CN" dirty="0"/>
              <a:t>(4.2) </a:t>
            </a:r>
            <a:r>
              <a:rPr lang="zh-CN" altLang="zh-CN" dirty="0"/>
              <a:t>检验非结果特征变量在断点的连续性（</a:t>
            </a:r>
            <a:r>
              <a:rPr lang="en-CA" altLang="zh-CN" dirty="0" err="1"/>
              <a:t>rdplot</a:t>
            </a:r>
            <a:r>
              <a:rPr lang="en-CA" altLang="zh-CN" dirty="0"/>
              <a:t>, </a:t>
            </a:r>
            <a:r>
              <a:rPr lang="en-CA" altLang="zh-CN" dirty="0" err="1"/>
              <a:t>rdrobust</a:t>
            </a:r>
            <a:r>
              <a:rPr lang="zh-CN" altLang="zh-CN" dirty="0"/>
              <a:t>）</a:t>
            </a:r>
          </a:p>
          <a:p>
            <a:pPr marL="3429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29FDDB97-8663-4087-B854-3B7C0539DDB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048037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66B0C0-849D-F54A-9E4F-25B953B5384A}"/>
              </a:ext>
            </a:extLst>
          </p:cNvPr>
          <p:cNvSpPr>
            <a:spLocks noGrp="1"/>
          </p:cNvSpPr>
          <p:nvPr>
            <p:ph type="title"/>
          </p:nvPr>
        </p:nvSpPr>
        <p:spPr/>
        <p:txBody>
          <a:bodyPr/>
          <a:lstStyle/>
          <a:p>
            <a:r>
              <a:rPr lang="en-US" altLang="zh-CN" dirty="0"/>
              <a:t>RDD </a:t>
            </a:r>
            <a:r>
              <a:rPr lang="zh-CN" altLang="zh-CN" dirty="0"/>
              <a:t>的估计步骤</a:t>
            </a:r>
            <a:r>
              <a:rPr lang="zh-CN" altLang="en-US" dirty="0"/>
              <a:t>四</a:t>
            </a:r>
            <a:endParaRPr kumimoji="1" lang="zh-CN" altLang="en-US" dirty="0"/>
          </a:p>
        </p:txBody>
      </p:sp>
      <p:sp>
        <p:nvSpPr>
          <p:cNvPr id="3" name="文本占位符 2">
            <a:extLst>
              <a:ext uri="{FF2B5EF4-FFF2-40B4-BE49-F238E27FC236}">
                <a16:creationId xmlns:a16="http://schemas.microsoft.com/office/drawing/2014/main" id="{6E23069E-2498-584B-A324-272C17041E9C}"/>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第四步的目的是在确定使用</a:t>
            </a:r>
            <a:r>
              <a:rPr lang="en-CA" altLang="zh-CN" b="1" dirty="0"/>
              <a:t>RDD</a:t>
            </a:r>
            <a:r>
              <a:rPr lang="zh-CN" altLang="zh-CN" b="1" dirty="0"/>
              <a:t>合理性后，估计处置变量在断点处的跳跃程度和显著性</a:t>
            </a:r>
            <a:r>
              <a:rPr lang="zh-CN" altLang="zh-CN" dirty="0"/>
              <a:t>。 </a:t>
            </a:r>
            <a:endParaRPr lang="en-US" altLang="zh-CN" dirty="0"/>
          </a:p>
          <a:p>
            <a:pPr marL="342900" indent="-342900">
              <a:buFont typeface="Arial" panose="020B0604020202020204" pitchFamily="34" charset="0"/>
              <a:buChar char="•"/>
            </a:pPr>
            <a:endParaRPr lang="en-US" altLang="zh-CN" dirty="0"/>
          </a:p>
          <a:p>
            <a:pPr marL="684000" indent="-342000"/>
            <a:r>
              <a:rPr lang="zh-CN" altLang="zh-CN" dirty="0"/>
              <a:t>具体执行如下：</a:t>
            </a:r>
          </a:p>
          <a:p>
            <a:pPr marL="684000" lvl="0" indent="-342000"/>
            <a:r>
              <a:rPr lang="zh-CN" altLang="en-US" dirty="0"/>
              <a:t>（</a:t>
            </a:r>
            <a:r>
              <a:rPr lang="en-US" altLang="zh-CN" dirty="0"/>
              <a:t>5</a:t>
            </a:r>
            <a:r>
              <a:rPr lang="zh-CN" altLang="en-US" dirty="0"/>
              <a:t>）</a:t>
            </a:r>
            <a:r>
              <a:rPr lang="zh-CN" altLang="zh-CN" dirty="0"/>
              <a:t>断点处处置效应的点估计。通常有以下两种方法</a:t>
            </a:r>
            <a:r>
              <a:rPr lang="zh-CN" altLang="en-US" dirty="0"/>
              <a:t>：</a:t>
            </a:r>
            <a:endParaRPr lang="zh-CN" altLang="zh-CN" dirty="0"/>
          </a:p>
          <a:p>
            <a:pPr marL="1368000" indent="-342000"/>
            <a:r>
              <a:rPr lang="en-CA" altLang="zh-CN" dirty="0"/>
              <a:t>(5.1) </a:t>
            </a:r>
            <a:r>
              <a:rPr lang="zh-CN" altLang="zh-CN" dirty="0"/>
              <a:t>全局多项式回归（</a:t>
            </a:r>
            <a:r>
              <a:rPr lang="en-CA" altLang="zh-CN" dirty="0"/>
              <a:t>regress</a:t>
            </a:r>
            <a:r>
              <a:rPr lang="zh-CN" altLang="zh-CN" dirty="0"/>
              <a:t>）</a:t>
            </a:r>
          </a:p>
          <a:p>
            <a:pPr marL="2052000" lvl="0" indent="-342000"/>
            <a:r>
              <a:rPr lang="zh-CN" altLang="zh-CN" dirty="0"/>
              <a:t>多项式次数</a:t>
            </a:r>
          </a:p>
          <a:p>
            <a:pPr marL="1368000" indent="-342000"/>
            <a:r>
              <a:rPr lang="en-CA" altLang="zh-CN" dirty="0"/>
              <a:t>(5.2) </a:t>
            </a:r>
            <a:r>
              <a:rPr lang="zh-CN" altLang="zh-CN" dirty="0"/>
              <a:t>局部多项式回归（</a:t>
            </a:r>
            <a:r>
              <a:rPr lang="en-CA" altLang="zh-CN" dirty="0" err="1"/>
              <a:t>rdrobust</a:t>
            </a:r>
            <a:r>
              <a:rPr lang="zh-CN" altLang="zh-CN" dirty="0"/>
              <a:t>）</a:t>
            </a:r>
          </a:p>
          <a:p>
            <a:pPr marL="2052000" lvl="0" indent="-342000"/>
            <a:r>
              <a:rPr lang="zh-CN" altLang="zh-CN" dirty="0"/>
              <a:t>多项式次数</a:t>
            </a:r>
          </a:p>
          <a:p>
            <a:pPr marL="2052000" lvl="0" indent="-342000"/>
            <a:r>
              <a:rPr lang="zh-CN" altLang="zh-CN" dirty="0"/>
              <a:t>带宽选择</a:t>
            </a:r>
          </a:p>
          <a:p>
            <a:pPr marL="2052000" lvl="0" indent="-342000"/>
            <a:r>
              <a:rPr lang="zh-CN" altLang="zh-CN" dirty="0"/>
              <a:t>权重选择</a:t>
            </a:r>
          </a:p>
          <a:p>
            <a:pPr marL="6840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6CA1A8AB-2CCB-4332-AA5F-DF6C06F5895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804002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C40D75-54DB-244E-B71E-82427F7AFB1C}"/>
              </a:ext>
            </a:extLst>
          </p:cNvPr>
          <p:cNvSpPr>
            <a:spLocks noGrp="1"/>
          </p:cNvSpPr>
          <p:nvPr>
            <p:ph type="title"/>
          </p:nvPr>
        </p:nvSpPr>
        <p:spPr/>
        <p:txBody>
          <a:bodyPr/>
          <a:lstStyle/>
          <a:p>
            <a:r>
              <a:rPr kumimoji="1" lang="zh-CN" altLang="en-US" dirty="0"/>
              <a:t>大纲</a:t>
            </a:r>
          </a:p>
        </p:txBody>
      </p:sp>
      <p:sp>
        <p:nvSpPr>
          <p:cNvPr id="3" name="文本占位符 2">
            <a:extLst>
              <a:ext uri="{FF2B5EF4-FFF2-40B4-BE49-F238E27FC236}">
                <a16:creationId xmlns:a16="http://schemas.microsoft.com/office/drawing/2014/main" id="{76704C05-C398-5D48-A7AF-9527E2F886C6}"/>
              </a:ext>
            </a:extLst>
          </p:cNvPr>
          <p:cNvSpPr>
            <a:spLocks noGrp="1"/>
          </p:cNvSpPr>
          <p:nvPr>
            <p:ph type="body" idx="1"/>
          </p:nvPr>
        </p:nvSpPr>
        <p:spPr/>
        <p:txBody>
          <a:bodyPr/>
          <a:lstStyle/>
          <a:p>
            <a:pPr marL="457200" indent="-457200">
              <a:buFont typeface="+mj-lt"/>
              <a:buAutoNum type="arabicPeriod"/>
            </a:pPr>
            <a:r>
              <a:rPr lang="zh-CN" altLang="zh-CN" sz="2800" b="1" cap="small" dirty="0"/>
              <a:t>断点回归的直观理解</a:t>
            </a:r>
            <a:endParaRPr lang="en-US" altLang="zh-CN" sz="2800" b="1" cap="small" dirty="0"/>
          </a:p>
          <a:p>
            <a:pPr marL="457200" indent="-457200">
              <a:buFont typeface="+mj-lt"/>
              <a:buAutoNum type="arabicPeriod"/>
            </a:pPr>
            <a:r>
              <a:rPr lang="zh-CN" altLang="en-US" sz="2800" b="1" cap="small" dirty="0"/>
              <a:t>断点回归的数据要求</a:t>
            </a:r>
            <a:endParaRPr lang="en-US" altLang="zh-CN" sz="2800" b="1" cap="small" dirty="0"/>
          </a:p>
          <a:p>
            <a:pPr marL="457200" indent="-457200">
              <a:buFont typeface="+mj-lt"/>
              <a:buAutoNum type="arabicPeriod"/>
            </a:pPr>
            <a:r>
              <a:rPr lang="en-US" altLang="zh-CN" sz="2800" b="1" cap="small" dirty="0"/>
              <a:t>RDD </a:t>
            </a:r>
            <a:r>
              <a:rPr lang="zh-CN" altLang="en-US" sz="2800" b="1" cap="small" dirty="0"/>
              <a:t>的估计步骤</a:t>
            </a:r>
            <a:endParaRPr lang="en-CA" altLang="zh-CN" sz="2800" b="1" cap="small" dirty="0"/>
          </a:p>
          <a:p>
            <a:pPr marL="457200" indent="-457200">
              <a:buFont typeface="+mj-lt"/>
              <a:buAutoNum type="arabicPeriod"/>
            </a:pPr>
            <a:r>
              <a:rPr lang="en-US" altLang="zh-CN" sz="2800" b="1" cap="small" dirty="0"/>
              <a:t>RRD</a:t>
            </a:r>
            <a:r>
              <a:rPr lang="zh-CN" altLang="en-US" sz="2800" b="1" cap="small" dirty="0"/>
              <a:t>运用实例 </a:t>
            </a:r>
            <a:r>
              <a:rPr lang="en-CA" altLang="zh-CN" sz="2800" b="1" cap="small" dirty="0"/>
              <a:t>(</a:t>
            </a:r>
            <a:r>
              <a:rPr lang="zh-CN" altLang="en-US" sz="2800" b="1" cap="small" dirty="0"/>
              <a:t>详细过程见书）</a:t>
            </a:r>
            <a:endParaRPr lang="en-US" altLang="zh-CN" sz="2800" b="1" cap="small" dirty="0"/>
          </a:p>
          <a:p>
            <a:pPr marL="457200" indent="-457200">
              <a:buFont typeface="+mj-lt"/>
              <a:buAutoNum type="arabicPeriod"/>
            </a:pPr>
            <a:endParaRPr lang="en-US" altLang="zh-CN" sz="2800" b="1" cap="small" dirty="0"/>
          </a:p>
          <a:p>
            <a:pPr marL="457200" indent="-457200">
              <a:buFont typeface="+mj-lt"/>
              <a:buAutoNum type="arabicPeriod"/>
            </a:pPr>
            <a:endParaRPr lang="en-US" altLang="zh-CN" sz="2800" b="1" cap="small" dirty="0"/>
          </a:p>
          <a:p>
            <a:pPr marL="457200" indent="-457200">
              <a:buFont typeface="+mj-lt"/>
              <a:buAutoNum type="arabicPeriod"/>
            </a:pPr>
            <a:endParaRPr kumimoji="1" lang="zh-CN" altLang="en-US" sz="2800" dirty="0"/>
          </a:p>
        </p:txBody>
      </p:sp>
      <p:sp>
        <p:nvSpPr>
          <p:cNvPr id="4" name="Footer Placeholder 3">
            <a:extLst>
              <a:ext uri="{FF2B5EF4-FFF2-40B4-BE49-F238E27FC236}">
                <a16:creationId xmlns:a16="http://schemas.microsoft.com/office/drawing/2014/main" id="{89C93340-A5CC-4979-9EC8-A47329183FAE}"/>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59762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dirty="0"/>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en-CA" altLang="zh-CN" sz="3200" dirty="0">
                <a:latin typeface="+mn-lt"/>
              </a:rPr>
              <a:t>R</a:t>
            </a:r>
            <a:r>
              <a:rPr kumimoji="1" lang="en-US" altLang="zh-CN" sz="3200" dirty="0">
                <a:latin typeface="+mn-lt"/>
              </a:rPr>
              <a:t>D</a:t>
            </a:r>
            <a:r>
              <a:rPr kumimoji="1" lang="en-CA" altLang="zh-CN" sz="3200" dirty="0">
                <a:latin typeface="+mn-lt"/>
              </a:rPr>
              <a:t>D</a:t>
            </a:r>
            <a:r>
              <a:rPr kumimoji="1" lang="zh-CN" altLang="en-US" sz="3200" dirty="0"/>
              <a:t>运用实例</a:t>
            </a:r>
          </a:p>
        </p:txBody>
      </p:sp>
      <p:sp>
        <p:nvSpPr>
          <p:cNvPr id="4" name="Footer Placeholder 3">
            <a:extLst>
              <a:ext uri="{FF2B5EF4-FFF2-40B4-BE49-F238E27FC236}">
                <a16:creationId xmlns:a16="http://schemas.microsoft.com/office/drawing/2014/main" id="{8198DCC6-09C7-4392-8AE4-DEE9AC5DA707}"/>
              </a:ext>
            </a:extLst>
          </p:cNvPr>
          <p:cNvSpPr>
            <a:spLocks noGrp="1"/>
          </p:cNvSpPr>
          <p:nvPr>
            <p:ph type="ftr" sz="quarter" idx="11"/>
          </p:nvPr>
        </p:nvSpPr>
        <p:spPr>
          <a:xfrm>
            <a:off x="6677246" y="6051698"/>
            <a:ext cx="5283200"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098796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51671C-D285-3946-B641-C475BF1DA4AB}"/>
              </a:ext>
            </a:extLst>
          </p:cNvPr>
          <p:cNvSpPr>
            <a:spLocks noGrp="1"/>
          </p:cNvSpPr>
          <p:nvPr>
            <p:ph type="title"/>
          </p:nvPr>
        </p:nvSpPr>
        <p:spPr/>
        <p:txBody>
          <a:bodyPr/>
          <a:lstStyle/>
          <a:p>
            <a:r>
              <a:rPr lang="zh-CN" altLang="zh-CN" dirty="0"/>
              <a:t>文章背景</a:t>
            </a:r>
            <a:endParaRPr kumimoji="1" lang="zh-CN" altLang="en-US" dirty="0"/>
          </a:p>
        </p:txBody>
      </p:sp>
      <p:sp>
        <p:nvSpPr>
          <p:cNvPr id="3" name="文本占位符 2">
            <a:extLst>
              <a:ext uri="{FF2B5EF4-FFF2-40B4-BE49-F238E27FC236}">
                <a16:creationId xmlns:a16="http://schemas.microsoft.com/office/drawing/2014/main" id="{80E5530C-89FE-7A44-94C4-B836BC805798}"/>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文章引用</a:t>
            </a:r>
            <a:r>
              <a:rPr lang="zh-CN" altLang="zh-CN" dirty="0"/>
              <a:t>：</a:t>
            </a:r>
            <a:r>
              <a:rPr lang="en-US" altLang="zh-CN" dirty="0"/>
              <a:t>Murillo </a:t>
            </a:r>
            <a:r>
              <a:rPr lang="en-US" altLang="zh-CN" dirty="0" err="1"/>
              <a:t>Campello</a:t>
            </a:r>
            <a:r>
              <a:rPr lang="en-US" altLang="zh-CN" dirty="0"/>
              <a:t>, Janet Gao, </a:t>
            </a:r>
            <a:r>
              <a:rPr lang="en-US" altLang="zh-CN" dirty="0" err="1"/>
              <a:t>Jiaping</a:t>
            </a:r>
            <a:r>
              <a:rPr lang="en-US" altLang="zh-CN" dirty="0"/>
              <a:t> </a:t>
            </a:r>
            <a:r>
              <a:rPr lang="en-US" altLang="zh-CN" dirty="0" err="1"/>
              <a:t>Qiu</a:t>
            </a:r>
            <a:r>
              <a:rPr lang="en-US" altLang="zh-CN" dirty="0"/>
              <a:t>, and Yue Zhang, "Bankruptcy and the Cost of Organized Labor: Evidence from Union Elections," </a:t>
            </a:r>
            <a:r>
              <a:rPr lang="en-US" altLang="zh-CN" i="1" dirty="0"/>
              <a:t>Review of Financial Studies</a:t>
            </a:r>
            <a:r>
              <a:rPr lang="en-US" altLang="zh-CN" dirty="0"/>
              <a:t> 31, no. 3 (March 2018): 980–1013.</a:t>
            </a:r>
            <a:endParaRPr lang="zh-CN" altLang="zh-CN" dirty="0"/>
          </a:p>
          <a:p>
            <a:pPr marL="342900" indent="-342900" algn="just">
              <a:buFont typeface="Arial" panose="020B0604020202020204" pitchFamily="34" charset="0"/>
              <a:buChar char="•"/>
            </a:pPr>
            <a:endParaRPr lang="en-CA" altLang="zh-CN" b="1" dirty="0"/>
          </a:p>
          <a:p>
            <a:pPr marL="342900" indent="-342900" algn="just">
              <a:buFont typeface="Arial" panose="020B0604020202020204" pitchFamily="34" charset="0"/>
              <a:buChar char="•"/>
            </a:pPr>
            <a:r>
              <a:rPr lang="zh-CN" altLang="zh-CN" b="1" dirty="0"/>
              <a:t>文章背景：</a:t>
            </a:r>
            <a:r>
              <a:rPr lang="zh-CN" altLang="zh-CN" dirty="0"/>
              <a:t>本文的目的是研究工会对企业债券价格的影响。企业债券的价格取决于企业的破产概率，以及一旦企业破产，债权人能够拿到的企业剩余价值。理论上工会如何影响企业债券价格并没有一个简单的答案，工会如何影响债券价格是个实证问题</a:t>
            </a:r>
            <a:r>
              <a:rPr lang="zh-CN" altLang="zh-CN" b="1" dirty="0"/>
              <a:t>。</a:t>
            </a:r>
            <a:endParaRPr lang="zh-CN" altLang="zh-CN" dirty="0"/>
          </a:p>
          <a:p>
            <a:pPr marL="342900" indent="-342900">
              <a:buFont typeface="Arial" panose="020B0604020202020204" pitchFamily="34" charset="0"/>
              <a:buChar char="•"/>
            </a:pPr>
            <a:endParaRPr kumimoji="1" lang="zh-CN" altLang="en-US" dirty="0"/>
          </a:p>
        </p:txBody>
      </p:sp>
      <p:sp>
        <p:nvSpPr>
          <p:cNvPr id="4" name="Footer Placeholder 3">
            <a:extLst>
              <a:ext uri="{FF2B5EF4-FFF2-40B4-BE49-F238E27FC236}">
                <a16:creationId xmlns:a16="http://schemas.microsoft.com/office/drawing/2014/main" id="{42A1C40F-766F-4A33-A6E1-ADE49E609D7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474579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406926-1776-7242-BA2E-0DA1AB6C3E68}"/>
              </a:ext>
            </a:extLst>
          </p:cNvPr>
          <p:cNvSpPr>
            <a:spLocks noGrp="1"/>
          </p:cNvSpPr>
          <p:nvPr>
            <p:ph type="title"/>
          </p:nvPr>
        </p:nvSpPr>
        <p:spPr/>
        <p:txBody>
          <a:bodyPr/>
          <a:lstStyle/>
          <a:p>
            <a:r>
              <a:rPr lang="zh-CN" altLang="zh-CN" dirty="0"/>
              <a:t>为什么要使用</a:t>
            </a:r>
            <a:r>
              <a:rPr lang="en-US" altLang="zh-CN" dirty="0"/>
              <a:t>RDD</a:t>
            </a:r>
            <a:r>
              <a:rPr lang="zh-CN" altLang="zh-CN" dirty="0"/>
              <a:t>方法</a:t>
            </a:r>
            <a:endParaRPr kumimoji="1" lang="zh-CN" altLang="en-US" dirty="0"/>
          </a:p>
        </p:txBody>
      </p:sp>
      <p:sp>
        <p:nvSpPr>
          <p:cNvPr id="3" name="文本占位符 2">
            <a:extLst>
              <a:ext uri="{FF2B5EF4-FFF2-40B4-BE49-F238E27FC236}">
                <a16:creationId xmlns:a16="http://schemas.microsoft.com/office/drawing/2014/main" id="{49FEBF80-B826-8B4B-9BB5-6DA23C08CA68}"/>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要估计工会和企业债券价格的因果关系，一个简单的思路是比较有工会和没有工会企业的债券价格，但这个办法很有可能受到缺失变量问题的干扰，因为有工会和没有工会的企业除了工会差异之外，还有其它很多观测得到和观测不到的差异，因此很难识别工会和债券价格差异的因果关系。</a:t>
            </a:r>
            <a:endParaRPr lang="en-US" altLang="zh-CN" dirty="0"/>
          </a:p>
          <a:p>
            <a:pPr marL="342900" indent="-342900">
              <a:buFont typeface="Arial" panose="020B0604020202020204" pitchFamily="34" charset="0"/>
              <a:buChar char="•"/>
            </a:pPr>
            <a:endParaRPr lang="en-US" altLang="zh-CN" dirty="0"/>
          </a:p>
          <a:p>
            <a:pPr marL="342900" indent="-342900" algn="just">
              <a:buFont typeface="Arial" panose="020B0604020202020204" pitchFamily="34" charset="0"/>
              <a:buChar char="•"/>
            </a:pPr>
            <a:r>
              <a:rPr lang="zh-CN" altLang="zh-CN" dirty="0"/>
              <a:t>本文利用美国企业成立工会投票事件来估计工会对债券价格的因果影响。当成立工会投票结果公布后，企业的债券价格会对投票结果做出反映，</a:t>
            </a:r>
            <a:r>
              <a:rPr lang="en-US" altLang="zh-CN" dirty="0"/>
              <a:t>RDD</a:t>
            </a:r>
            <a:r>
              <a:rPr lang="zh-CN" altLang="zh-CN" dirty="0"/>
              <a:t>的方法是通过比较工会得票率在</a:t>
            </a:r>
            <a:r>
              <a:rPr lang="en-US" altLang="zh-CN" dirty="0"/>
              <a:t>50%</a:t>
            </a:r>
            <a:r>
              <a:rPr lang="zh-CN" altLang="zh-CN" dirty="0"/>
              <a:t>左右企业的债券价格变化来估计工会的影响</a:t>
            </a:r>
            <a:r>
              <a:rPr lang="zh-CN" altLang="zh-CN" b="1" dirty="0"/>
              <a:t>。</a:t>
            </a:r>
            <a:endParaRPr lang="zh-CN" altLang="zh-CN" dirty="0"/>
          </a:p>
          <a:p>
            <a:endParaRPr kumimoji="1" lang="zh-CN" altLang="en-US" dirty="0"/>
          </a:p>
        </p:txBody>
      </p:sp>
      <p:sp>
        <p:nvSpPr>
          <p:cNvPr id="4" name="Footer Placeholder 3">
            <a:extLst>
              <a:ext uri="{FF2B5EF4-FFF2-40B4-BE49-F238E27FC236}">
                <a16:creationId xmlns:a16="http://schemas.microsoft.com/office/drawing/2014/main" id="{20953888-E5F0-463F-947F-15C057CC2BE4}"/>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812903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E1CEA2-ECEE-4A41-AA73-3799084FB630}"/>
              </a:ext>
            </a:extLst>
          </p:cNvPr>
          <p:cNvSpPr>
            <a:spLocks noGrp="1"/>
          </p:cNvSpPr>
          <p:nvPr>
            <p:ph type="title"/>
          </p:nvPr>
        </p:nvSpPr>
        <p:spPr/>
        <p:txBody>
          <a:bodyPr/>
          <a:lstStyle/>
          <a:p>
            <a:r>
              <a:rPr kumimoji="1" lang="zh-CN" altLang="en-US" dirty="0"/>
              <a:t>变量</a:t>
            </a:r>
          </a:p>
        </p:txBody>
      </p:sp>
      <p:sp>
        <p:nvSpPr>
          <p:cNvPr id="3" name="文本占位符 2">
            <a:extLst>
              <a:ext uri="{FF2B5EF4-FFF2-40B4-BE49-F238E27FC236}">
                <a16:creationId xmlns:a16="http://schemas.microsoft.com/office/drawing/2014/main" id="{395F496A-EAA9-C344-8520-66298F61D17A}"/>
              </a:ext>
            </a:extLst>
          </p:cNvPr>
          <p:cNvSpPr>
            <a:spLocks noGrp="1"/>
          </p:cNvSpPr>
          <p:nvPr>
            <p:ph type="body" idx="1"/>
          </p:nvPr>
        </p:nvSpPr>
        <p:spPr/>
        <p:txBody>
          <a:bodyPr/>
          <a:lstStyle/>
          <a:p>
            <a:pPr marL="342900" indent="-342900">
              <a:buFont typeface="Arial" panose="020B0604020202020204" pitchFamily="34" charset="0"/>
              <a:buChar char="•"/>
            </a:pPr>
            <a:r>
              <a:rPr lang="zh-CN" altLang="zh-CN" b="1" dirty="0"/>
              <a:t>配置变量</a:t>
            </a:r>
            <a:r>
              <a:rPr lang="zh-CN" altLang="zh-CN" dirty="0"/>
              <a:t>（</a:t>
            </a:r>
            <a:r>
              <a:rPr lang="en-US" altLang="zh-CN" dirty="0" err="1"/>
              <a:t>vote_for_share</a:t>
            </a:r>
            <a:r>
              <a:rPr lang="zh-CN" altLang="zh-CN" dirty="0"/>
              <a:t>）：支持成立工会的得票率；</a:t>
            </a:r>
            <a:endParaRPr lang="en-US" altLang="zh-CN" dirty="0"/>
          </a:p>
          <a:p>
            <a:pPr marL="342900" indent="-342900" algn="just">
              <a:buFont typeface="Arial" panose="020B0604020202020204" pitchFamily="34" charset="0"/>
              <a:buChar char="•"/>
            </a:pPr>
            <a:r>
              <a:rPr lang="zh-CN" altLang="zh-CN" b="1" dirty="0"/>
              <a:t>断点</a:t>
            </a:r>
            <a:r>
              <a:rPr lang="zh-CN" altLang="zh-CN" dirty="0"/>
              <a:t>：得票率为</a:t>
            </a:r>
            <a:r>
              <a:rPr lang="en-US" altLang="zh-CN" dirty="0"/>
              <a:t>50%</a:t>
            </a:r>
            <a:r>
              <a:rPr lang="zh-CN" altLang="zh-CN" dirty="0"/>
              <a:t>。如果支持工会成立得票率大于或等于</a:t>
            </a:r>
            <a:r>
              <a:rPr lang="en-US" altLang="zh-CN" dirty="0"/>
              <a:t>50%</a:t>
            </a:r>
            <a:r>
              <a:rPr lang="zh-CN" altLang="zh-CN" dirty="0"/>
              <a:t>，企业必须成立工会，反之则不必成立工会。</a:t>
            </a:r>
            <a:endParaRPr lang="en-US" altLang="zh-CN" dirty="0"/>
          </a:p>
          <a:p>
            <a:pPr marL="342900" indent="-342900" algn="just">
              <a:buFont typeface="Arial" panose="020B0604020202020204" pitchFamily="34" charset="0"/>
              <a:buChar char="•"/>
            </a:pPr>
            <a:r>
              <a:rPr lang="zh-CN" altLang="zh-CN" b="1" dirty="0"/>
              <a:t>虚拟变量</a:t>
            </a:r>
            <a:r>
              <a:rPr lang="zh-CN" altLang="zh-CN" dirty="0"/>
              <a:t>（</a:t>
            </a:r>
            <a:r>
              <a:rPr lang="en-US" altLang="zh-CN" dirty="0"/>
              <a:t>win</a:t>
            </a:r>
            <a:r>
              <a:rPr lang="zh-CN" altLang="zh-CN" dirty="0"/>
              <a:t>）：如果支持工会成立得票率大于或等于</a:t>
            </a:r>
            <a:r>
              <a:rPr lang="en-US" altLang="zh-CN" dirty="0"/>
              <a:t>50%</a:t>
            </a:r>
            <a:r>
              <a:rPr lang="zh-CN" altLang="en-US" dirty="0"/>
              <a:t>，</a:t>
            </a:r>
            <a:r>
              <a:rPr lang="en-US" altLang="zh-CN" dirty="0"/>
              <a:t>win=1</a:t>
            </a:r>
            <a:r>
              <a:rPr lang="zh-CN" altLang="en-US" dirty="0"/>
              <a:t>；</a:t>
            </a:r>
            <a:r>
              <a:rPr lang="zh-CN" altLang="zh-CN" dirty="0"/>
              <a:t>如果得票率小于</a:t>
            </a:r>
            <a:r>
              <a:rPr lang="en-US" altLang="zh-CN" dirty="0"/>
              <a:t>50%</a:t>
            </a:r>
            <a:r>
              <a:rPr lang="zh-CN" altLang="en-US" dirty="0"/>
              <a:t>，</a:t>
            </a:r>
            <a:r>
              <a:rPr lang="en-US" altLang="zh-CN" dirty="0"/>
              <a:t>win=0</a:t>
            </a:r>
            <a:r>
              <a:rPr lang="zh-CN" altLang="zh-CN" dirty="0"/>
              <a:t>；</a:t>
            </a:r>
            <a:endParaRPr lang="en-US" altLang="zh-CN" dirty="0"/>
          </a:p>
          <a:p>
            <a:pPr marL="342900" indent="-342900" algn="just">
              <a:buFont typeface="Arial" panose="020B0604020202020204" pitchFamily="34" charset="0"/>
              <a:buChar char="•"/>
            </a:pPr>
            <a:r>
              <a:rPr lang="zh-CN" altLang="zh-CN" b="1" dirty="0"/>
              <a:t>结果变量</a:t>
            </a:r>
            <a:r>
              <a:rPr lang="zh-CN" altLang="zh-CN" dirty="0"/>
              <a:t>（</a:t>
            </a:r>
            <a:r>
              <a:rPr lang="en-US" altLang="zh-CN" dirty="0"/>
              <a:t>return</a:t>
            </a:r>
            <a:r>
              <a:rPr lang="zh-CN" altLang="zh-CN" dirty="0"/>
              <a:t>）：工会选举结果后</a:t>
            </a:r>
            <a:r>
              <a:rPr lang="en-US" altLang="zh-CN" dirty="0"/>
              <a:t>12</a:t>
            </a:r>
            <a:r>
              <a:rPr lang="zh-CN" altLang="zh-CN" dirty="0"/>
              <a:t>个月的企业债券超额回报率，如果企业债券价格回报低于（超过）市场同期平均回报水平，其超额回报率为负（正）， 反之为正。</a:t>
            </a:r>
            <a:endParaRPr kumimoji="1" lang="zh-CN" altLang="en-US" dirty="0"/>
          </a:p>
        </p:txBody>
      </p:sp>
      <p:sp>
        <p:nvSpPr>
          <p:cNvPr id="4" name="Footer Placeholder 3">
            <a:extLst>
              <a:ext uri="{FF2B5EF4-FFF2-40B4-BE49-F238E27FC236}">
                <a16:creationId xmlns:a16="http://schemas.microsoft.com/office/drawing/2014/main" id="{C7C5933A-67A7-4C78-8B62-FA6C52C3DE19}"/>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809231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39FD4A57-ADBE-0143-AEE3-730153D8D2D7}"/>
              </a:ext>
            </a:extLst>
          </p:cNvPr>
          <p:cNvSpPr>
            <a:spLocks noGrp="1"/>
          </p:cNvSpPr>
          <p:nvPr>
            <p:ph type="subTitle" idx="1"/>
          </p:nvPr>
        </p:nvSpPr>
        <p:spPr/>
        <p:txBody>
          <a:bodyPr/>
          <a:lstStyle/>
          <a:p>
            <a:endParaRPr kumimoji="1" lang="zh-CN" altLang="en-US" dirty="0"/>
          </a:p>
        </p:txBody>
      </p:sp>
      <p:sp>
        <p:nvSpPr>
          <p:cNvPr id="3" name="标题 2">
            <a:extLst>
              <a:ext uri="{FF2B5EF4-FFF2-40B4-BE49-F238E27FC236}">
                <a16:creationId xmlns:a16="http://schemas.microsoft.com/office/drawing/2014/main" id="{5A2DEA89-3CFD-2648-939D-8F5C69BFDB51}"/>
              </a:ext>
            </a:extLst>
          </p:cNvPr>
          <p:cNvSpPr>
            <a:spLocks noGrp="1"/>
          </p:cNvSpPr>
          <p:nvPr>
            <p:ph type="ctrTitle"/>
          </p:nvPr>
        </p:nvSpPr>
        <p:spPr/>
        <p:txBody>
          <a:bodyPr/>
          <a:lstStyle/>
          <a:p>
            <a:r>
              <a:rPr kumimoji="1" lang="zh-CN" altLang="en-US" sz="3200" dirty="0"/>
              <a:t>断点回归的直观理解</a:t>
            </a:r>
          </a:p>
        </p:txBody>
      </p:sp>
      <p:sp>
        <p:nvSpPr>
          <p:cNvPr id="4" name="Footer Placeholder 3">
            <a:extLst>
              <a:ext uri="{FF2B5EF4-FFF2-40B4-BE49-F238E27FC236}">
                <a16:creationId xmlns:a16="http://schemas.microsoft.com/office/drawing/2014/main" id="{BB26D76A-0AEB-4278-B1DC-4D259FC54752}"/>
              </a:ext>
            </a:extLst>
          </p:cNvPr>
          <p:cNvSpPr>
            <a:spLocks noGrp="1"/>
          </p:cNvSpPr>
          <p:nvPr>
            <p:ph type="ftr" sz="quarter" idx="11"/>
          </p:nvPr>
        </p:nvSpPr>
        <p:spPr>
          <a:xfrm>
            <a:off x="6847368" y="6285614"/>
            <a:ext cx="5283200" cy="457200"/>
          </a:xfrm>
        </p:spPr>
        <p:txBody>
          <a:bodyPr/>
          <a:lstStyle/>
          <a:p>
            <a:r>
              <a:rPr lang="zh-CN" altLang="en-US"/>
              <a:t>版权所有</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906228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19E2CB-395B-1A46-97EF-5BA249011CEE}"/>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D17DF05D-68A6-024D-8878-6511C2F76B43}"/>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政府根据病人的收入情况给每个人评分</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oMath>
                </a14:m>
                <a:r>
                  <a:rPr lang="zh-CN" altLang="zh-CN" dirty="0"/>
                  <a:t>，分数越高代表收入越高</a:t>
                </a:r>
                <a:r>
                  <a:rPr lang="zh-CN" altLang="en-US" dirty="0"/>
                  <a:t>。</a:t>
                </a:r>
                <a:r>
                  <a:rPr lang="zh-CN" altLang="zh-CN" dirty="0"/>
                  <a:t>同时病人的健康</a:t>
                </a:r>
                <a:r>
                  <a:rPr lang="zh-CN" altLang="en-US" dirty="0"/>
                  <a:t>状况</a:t>
                </a:r>
                <a:r>
                  <a:rPr lang="zh-CN" altLang="zh-CN" dirty="0"/>
                  <a:t>用健康指数</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oMath>
                </a14:m>
                <a:r>
                  <a:rPr lang="zh-CN" altLang="zh-CN" dirty="0"/>
                  <a:t>衡量，指数越高</a:t>
                </a:r>
                <a:r>
                  <a:rPr lang="zh-CN" altLang="en-US" dirty="0"/>
                  <a:t>代表</a:t>
                </a:r>
                <a:r>
                  <a:rPr lang="zh-CN" altLang="zh-CN" dirty="0"/>
                  <a:t>越健康。</a:t>
                </a:r>
                <a:endParaRPr lang="en-US" altLang="zh-CN" dirty="0"/>
              </a:p>
              <a:p>
                <a:pPr algn="just"/>
                <a:endParaRPr lang="en-US" altLang="zh-CN" dirty="0"/>
              </a:p>
              <a:p>
                <a:pPr marL="685800" indent="-342900" algn="just">
                  <a:buFont typeface="Arial" panose="020B0604020202020204" pitchFamily="34" charset="0"/>
                  <a:buChar char="•"/>
                </a:pPr>
                <a:r>
                  <a:rPr lang="zh-CN" altLang="zh-CN" dirty="0"/>
                  <a:t>接受</a:t>
                </a:r>
                <a:r>
                  <a:rPr lang="zh-CN" altLang="en-US" dirty="0"/>
                  <a:t>治疗</a:t>
                </a:r>
                <a:r>
                  <a:rPr lang="zh-CN" altLang="zh-CN" dirty="0"/>
                  <a:t>的平均潜在健康</a:t>
                </a:r>
                <a:r>
                  <a:rPr lang="zh-CN" altLang="en-US" dirty="0"/>
                  <a:t>状况</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oMath>
                </a14:m>
                <a:r>
                  <a:rPr lang="zh-CN" altLang="zh-CN" dirty="0"/>
                  <a:t>和收入关系的函数</a:t>
                </a:r>
                <a:r>
                  <a:rPr lang="zh-CN" altLang="en-US" dirty="0"/>
                  <a:t>为</a:t>
                </a:r>
                <a:endParaRPr lang="en-US" altLang="zh-CN" i="1" dirty="0"/>
              </a:p>
              <a:p>
                <a:pPr indent="457200" algn="ct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r>
                      <a:rPr lang="en-CA" altLang="zh-CN" i="1">
                        <a:latin typeface="Cambria Math" panose="02040503050406030204" pitchFamily="18" charset="0"/>
                      </a:rPr>
                      <m:t>𝑓</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800100" indent="-457200" algn="just">
                  <a:buFont typeface="Arial" panose="020B0604020202020204" pitchFamily="34" charset="0"/>
                  <a:buChar char="•"/>
                </a:pPr>
                <a:r>
                  <a:rPr lang="zh-CN" altLang="zh-CN" dirty="0"/>
                  <a:t>未接受</a:t>
                </a:r>
                <a:r>
                  <a:rPr lang="zh-CN" altLang="en-US" dirty="0"/>
                  <a:t>治疗</a:t>
                </a:r>
                <a:r>
                  <a:rPr lang="zh-CN" altLang="zh-CN" dirty="0"/>
                  <a:t>的平均潜在健康</a:t>
                </a:r>
                <a:r>
                  <a:rPr lang="zh-CN" altLang="en-US" dirty="0"/>
                  <a:t>状况</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oMath>
                </a14:m>
                <a:r>
                  <a:rPr lang="zh-CN" altLang="zh-CN" dirty="0"/>
                  <a:t>和收入关系的函数为</a:t>
                </a:r>
                <a:endParaRPr lang="en-US" altLang="zh-CN" i="1" dirty="0"/>
              </a:p>
              <a:p>
                <a:pPr indent="457200" algn="ct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r>
                      <a:rPr lang="en-CA" altLang="zh-CN" i="1">
                        <a:latin typeface="Cambria Math" panose="02040503050406030204" pitchFamily="18" charset="0"/>
                      </a:rPr>
                      <m:t>𝑔</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685800" indent="-342900" algn="just">
                  <a:buFont typeface="Arial" panose="020B0604020202020204" pitchFamily="34" charset="0"/>
                  <a:buChar char="•"/>
                </a:pPr>
                <a:r>
                  <a:rPr lang="zh-CN" altLang="en-US" dirty="0"/>
                  <a:t>给定收入水平，病人平均治疗效果为</a:t>
                </a:r>
                <a:endParaRPr lang="en-US" altLang="zh-CN" dirty="0"/>
              </a:p>
              <a:p>
                <a:pPr marL="342900" algn="ctr"/>
                <a14:m>
                  <m:oMath xmlns:m="http://schemas.openxmlformats.org/officeDocument/2006/math">
                    <m:r>
                      <m:rPr>
                        <m:sty m:val="p"/>
                      </m:rPr>
                      <a:rPr lang="en-CA" altLang="zh-CN">
                        <a:latin typeface="Cambria Math" panose="02040503050406030204" pitchFamily="18" charset="0"/>
                      </a:rPr>
                      <m:t>τ</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en-US" altLang="zh-CN" dirty="0"/>
                  <a:t>=</a:t>
                </a:r>
                <a:r>
                  <a:rPr lang="en-CA" altLang="zh-CN" dirty="0"/>
                  <a:t> </a:t>
                </a:r>
                <a14:m>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0" smtClean="0">
                        <a:latin typeface="Cambria Math" panose="02040503050406030204" pitchFamily="18" charset="0"/>
                      </a:rPr>
                      <m:t>−</m:t>
                    </m:r>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1" smtClean="0">
                        <a:latin typeface="Cambria Math" panose="02040503050406030204" pitchFamily="18" charset="0"/>
                      </a:rPr>
                      <m:t>=</m:t>
                    </m:r>
                    <m:r>
                      <a:rPr lang="en-CA" altLang="zh-CN" i="1">
                        <a:latin typeface="Cambria Math" panose="02040503050406030204" pitchFamily="18" charset="0"/>
                      </a:rPr>
                      <m:t>𝑓</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US" altLang="zh-CN" b="0" i="1" smtClean="0">
                        <a:latin typeface="Cambria Math" panose="02040503050406030204" pitchFamily="18" charset="0"/>
                      </a:rPr>
                      <m:t>−</m:t>
                    </m:r>
                    <m:r>
                      <a:rPr lang="en-CA" altLang="zh-CN" i="1">
                        <a:latin typeface="Cambria Math" panose="02040503050406030204" pitchFamily="18" charset="0"/>
                      </a:rPr>
                      <m:t>𝑔</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oMath>
                </a14:m>
                <a:r>
                  <a:rPr lang="zh-CN" altLang="en-US" dirty="0"/>
                  <a:t> </a:t>
                </a:r>
                <a:endParaRPr lang="en-US" altLang="zh-CN" dirty="0"/>
              </a:p>
              <a:p>
                <a:pPr marL="685800" indent="-342900" algn="just">
                  <a:buFont typeface="Arial" panose="020B0604020202020204" pitchFamily="34" charset="0"/>
                  <a:buChar char="•"/>
                </a:pPr>
                <a:r>
                  <a:rPr lang="zh-CN" altLang="zh-CN" dirty="0"/>
                  <a:t>对于不同收入水平的平均治疗效果按不同收入的人数比率</a:t>
                </a:r>
                <a14:m>
                  <m:oMath xmlns:m="http://schemas.openxmlformats.org/officeDocument/2006/math">
                    <m:r>
                      <a:rPr lang="en-CA" altLang="zh-CN" i="1">
                        <a:latin typeface="Cambria Math" panose="02040503050406030204" pitchFamily="18" charset="0"/>
                      </a:rPr>
                      <m:t>𝑝</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oMath>
                </a14:m>
                <a:r>
                  <a:rPr lang="zh-CN" altLang="zh-CN" dirty="0"/>
                  <a:t>取平均值，总体平均治疗效果</a:t>
                </a:r>
                <a:r>
                  <a:rPr lang="zh-CN" altLang="en-US" dirty="0"/>
                  <a:t>为</a:t>
                </a:r>
                <a:endParaRPr lang="en-US" altLang="zh-CN" dirty="0"/>
              </a:p>
              <a:p>
                <a:pPr marL="342900" algn="ctr"/>
                <a14:m>
                  <m:oMath xmlns:m="http://schemas.openxmlformats.org/officeDocument/2006/math">
                    <m:r>
                      <a:rPr lang="en-CA" altLang="zh-CN" i="1">
                        <a:latin typeface="Cambria Math" panose="02040503050406030204" pitchFamily="18" charset="0"/>
                      </a:rPr>
                      <m:t>𝐴𝑇𝐸</m:t>
                    </m:r>
                    <m:r>
                      <a:rPr lang="en-CA" altLang="zh-CN" i="1">
                        <a:latin typeface="Cambria Math" panose="02040503050406030204" pitchFamily="18" charset="0"/>
                      </a:rPr>
                      <m:t>=</m:t>
                    </m:r>
                    <m:nary>
                      <m:naryPr>
                        <m:chr m:val="∑"/>
                        <m:limLoc m:val="undOvr"/>
                        <m:ctrlPr>
                          <a:rPr lang="zh-CN" altLang="zh-CN" i="1">
                            <a:latin typeface="Cambria Math" panose="02040503050406030204" pitchFamily="18" charset="0"/>
                          </a:rPr>
                        </m:ctrlPr>
                      </m:naryPr>
                      <m:sub>
                        <m:r>
                          <a:rPr lang="en-CA" altLang="zh-CN" i="1">
                            <a:latin typeface="Cambria Math" panose="02040503050406030204" pitchFamily="18" charset="0"/>
                          </a:rPr>
                          <m:t>𝑥</m:t>
                        </m:r>
                        <m:r>
                          <a:rPr lang="en-CA" altLang="zh-CN" i="1">
                            <a:latin typeface="Cambria Math" panose="02040503050406030204" pitchFamily="18" charset="0"/>
                          </a:rPr>
                          <m:t>=20</m:t>
                        </m:r>
                      </m:sub>
                      <m:sup>
                        <m:r>
                          <a:rPr lang="en-CA" altLang="zh-CN" i="1">
                            <a:latin typeface="Cambria Math" panose="02040503050406030204" pitchFamily="18" charset="0"/>
                          </a:rPr>
                          <m:t>80</m:t>
                        </m:r>
                      </m:sup>
                      <m:e>
                        <m:r>
                          <a:rPr lang="en-CA" altLang="zh-CN" i="1">
                            <a:latin typeface="Cambria Math" panose="02040503050406030204" pitchFamily="18" charset="0"/>
                          </a:rPr>
                          <m:t>𝑝</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r>
                          <m:rPr>
                            <m:sty m:val="p"/>
                          </m:rPr>
                          <a:rPr lang="en-CA" altLang="zh-CN">
                            <a:latin typeface="Cambria Math" panose="02040503050406030204" pitchFamily="18" charset="0"/>
                          </a:rPr>
                          <m:t>τ</m:t>
                        </m:r>
                        <m:d>
                          <m:dPr>
                            <m:ctrlPr>
                              <a:rPr lang="zh-CN" altLang="zh-CN" i="1">
                                <a:latin typeface="Cambria Math" panose="02040503050406030204" pitchFamily="18" charset="0"/>
                              </a:rPr>
                            </m:ctrlPr>
                          </m:dPr>
                          <m:e>
                            <m:r>
                              <a:rPr lang="en-CA" altLang="zh-CN" i="1">
                                <a:latin typeface="Cambria Math" panose="02040503050406030204" pitchFamily="18" charset="0"/>
                              </a:rPr>
                              <m:t>𝑥</m:t>
                            </m:r>
                          </m:e>
                        </m:d>
                      </m:e>
                    </m:nary>
                  </m:oMath>
                </a14:m>
                <a:r>
                  <a:rPr lang="zh-CN" altLang="en-US" dirty="0"/>
                  <a:t> </a:t>
                </a:r>
                <a:endParaRPr lang="en-US" altLang="zh-CN" dirty="0"/>
              </a:p>
              <a:p>
                <a:pPr algn="just"/>
                <a:endParaRPr lang="en-US" altLang="zh-CN" dirty="0"/>
              </a:p>
              <a:p>
                <a:pPr marL="342900" indent="-342900" algn="just">
                  <a:buFont typeface="Arial" panose="020B0604020202020204" pitchFamily="34" charset="0"/>
                  <a:buChar char="•"/>
                </a:pPr>
                <a:endParaRPr kumimoji="1" lang="zh-CN" altLang="en-US" dirty="0"/>
              </a:p>
            </p:txBody>
          </p:sp>
        </mc:Choice>
        <mc:Fallback xmlns="">
          <p:sp>
            <p:nvSpPr>
              <p:cNvPr id="3" name="文本占位符 2">
                <a:extLst>
                  <a:ext uri="{FF2B5EF4-FFF2-40B4-BE49-F238E27FC236}">
                    <a16:creationId xmlns:a16="http://schemas.microsoft.com/office/drawing/2014/main" id="{D17DF05D-68A6-024D-8878-6511C2F76B43}"/>
                  </a:ext>
                </a:extLst>
              </p:cNvPr>
              <p:cNvSpPr>
                <a:spLocks noGrp="1" noRot="1" noChangeAspect="1" noMove="1" noResize="1" noEditPoints="1" noAdjustHandles="1" noChangeArrowheads="1" noChangeShapeType="1" noTextEdit="1"/>
              </p:cNvSpPr>
              <p:nvPr>
                <p:ph type="body" idx="1"/>
              </p:nvPr>
            </p:nvSpPr>
            <p:spPr>
              <a:blipFill>
                <a:blip r:embed="rId10"/>
                <a:stretch>
                  <a:fillRect l="-467" t="-1217" r="-817" b="-16302"/>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4228444-B3B5-4632-BC5C-FCDE16CFD5CA}"/>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2668466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19E2CB-395B-1A46-97EF-5BA249011CEE}"/>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p:grpSp>
        <p:nvGrpSpPr>
          <p:cNvPr id="5" name="组合 4">
            <a:extLst>
              <a:ext uri="{FF2B5EF4-FFF2-40B4-BE49-F238E27FC236}">
                <a16:creationId xmlns:a16="http://schemas.microsoft.com/office/drawing/2014/main" id="{6BA784AE-AF1F-4C43-8011-29C4FB3E3C9C}"/>
              </a:ext>
            </a:extLst>
          </p:cNvPr>
          <p:cNvGrpSpPr/>
          <p:nvPr/>
        </p:nvGrpSpPr>
        <p:grpSpPr>
          <a:xfrm>
            <a:off x="2630785" y="1307732"/>
            <a:ext cx="6851621" cy="5006535"/>
            <a:chOff x="2656758" y="1331411"/>
            <a:chExt cx="6851621" cy="5006535"/>
          </a:xfrm>
        </p:grpSpPr>
        <p:sp>
          <p:nvSpPr>
            <p:cNvPr id="44" name="矩形 43">
              <a:extLst>
                <a:ext uri="{FF2B5EF4-FFF2-40B4-BE49-F238E27FC236}">
                  <a16:creationId xmlns:a16="http://schemas.microsoft.com/office/drawing/2014/main" id="{DAC1BF41-95F6-A94B-952C-E423D5F52CC0}"/>
                </a:ext>
              </a:extLst>
            </p:cNvPr>
            <p:cNvSpPr/>
            <p:nvPr/>
          </p:nvSpPr>
          <p:spPr>
            <a:xfrm>
              <a:off x="2907053" y="5918408"/>
              <a:ext cx="6601326" cy="419538"/>
            </a:xfrm>
            <a:prstGeom prst="rect">
              <a:avLst/>
            </a:prstGeom>
          </p:spPr>
          <p:txBody>
            <a:bodyPr wrap="square">
              <a:spAutoFit/>
            </a:bodyPr>
            <a:lstStyle/>
            <a:p>
              <a:pPr algn="ctr">
                <a:lnSpc>
                  <a:spcPct val="150000"/>
                </a:lnSpc>
                <a:spcAft>
                  <a:spcPts val="0"/>
                </a:spcAft>
              </a:pPr>
              <a:r>
                <a:rPr lang="zh-CN" altLang="zh-CN" sz="1600" b="1" kern="100" dirty="0">
                  <a:latin typeface="Times New Roman" panose="02020603050405020304" pitchFamily="18" charset="0"/>
                  <a:cs typeface="Times New Roman" panose="02020603050405020304" pitchFamily="18" charset="0"/>
                </a:rPr>
                <a:t>图</a:t>
              </a:r>
              <a:r>
                <a:rPr lang="en-CA" altLang="zh-CN" sz="1600" b="1" kern="100" dirty="0">
                  <a:latin typeface="Times New Roman" panose="02020603050405020304" pitchFamily="18" charset="0"/>
                  <a:cs typeface="Times New Roman" panose="02020603050405020304" pitchFamily="18" charset="0"/>
                </a:rPr>
                <a:t>12.1 </a:t>
              </a:r>
              <a:r>
                <a:rPr lang="zh-CN" altLang="zh-CN" sz="1600" b="1" kern="100" dirty="0">
                  <a:latin typeface="Times New Roman" panose="02020603050405020304" pitchFamily="18" charset="0"/>
                  <a:cs typeface="Times New Roman" panose="02020603050405020304" pitchFamily="18" charset="0"/>
                </a:rPr>
                <a:t>同时观测到每个病人接受治疗和没接受治疗下的健康情况</a:t>
              </a:r>
              <a:endParaRPr lang="zh-CN" altLang="zh-CN" sz="1600" b="1" dirty="0">
                <a:effectLst/>
                <a:latin typeface="Calibri" panose="020F0502020204030204" pitchFamily="34" charset="0"/>
                <a:ea typeface="DengXian" panose="02010600030101010101" pitchFamily="2" charset="-122"/>
                <a:cs typeface="Times New Roman" panose="02020603050405020304" pitchFamily="18" charset="0"/>
              </a:endParaRPr>
            </a:p>
          </p:txBody>
        </p:sp>
        <p:grpSp>
          <p:nvGrpSpPr>
            <p:cNvPr id="4" name="组合 3">
              <a:extLst>
                <a:ext uri="{FF2B5EF4-FFF2-40B4-BE49-F238E27FC236}">
                  <a16:creationId xmlns:a16="http://schemas.microsoft.com/office/drawing/2014/main" id="{5D9AA98E-42DA-1949-824F-7971CC4A06A1}"/>
                </a:ext>
              </a:extLst>
            </p:cNvPr>
            <p:cNvGrpSpPr>
              <a:grpSpLocks noChangeAspect="1"/>
            </p:cNvGrpSpPr>
            <p:nvPr/>
          </p:nvGrpSpPr>
          <p:grpSpPr>
            <a:xfrm>
              <a:off x="2656758" y="1331411"/>
              <a:ext cx="6573684" cy="4691838"/>
              <a:chOff x="2695074" y="1879315"/>
              <a:chExt cx="6497052" cy="4637144"/>
            </a:xfrm>
          </p:grpSpPr>
          <p:pic>
            <p:nvPicPr>
              <p:cNvPr id="41" name="Picture 40904">
                <a:extLst>
                  <a:ext uri="{FF2B5EF4-FFF2-40B4-BE49-F238E27FC236}">
                    <a16:creationId xmlns:a16="http://schemas.microsoft.com/office/drawing/2014/main" id="{C4160BF3-33DE-3545-A44D-D761AF4450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89" t="2969" r="2671" b="3653"/>
              <a:stretch/>
            </p:blipFill>
            <p:spPr bwMode="auto">
              <a:xfrm>
                <a:off x="2695074" y="1879315"/>
                <a:ext cx="6497052" cy="4637144"/>
              </a:xfrm>
              <a:prstGeom prst="rect">
                <a:avLst/>
              </a:prstGeom>
              <a:noFill/>
              <a:ln>
                <a:noFill/>
              </a:ln>
            </p:spPr>
          </p:pic>
          <p:grpSp>
            <p:nvGrpSpPr>
              <p:cNvPr id="45" name="Group 40752">
                <a:extLst>
                  <a:ext uri="{FF2B5EF4-FFF2-40B4-BE49-F238E27FC236}">
                    <a16:creationId xmlns:a16="http://schemas.microsoft.com/office/drawing/2014/main" id="{43A820E4-1B9B-3546-BFED-002F655A92B0}"/>
                  </a:ext>
                </a:extLst>
              </p:cNvPr>
              <p:cNvGrpSpPr/>
              <p:nvPr/>
            </p:nvGrpSpPr>
            <p:grpSpPr>
              <a:xfrm>
                <a:off x="3292839" y="2088653"/>
                <a:ext cx="5475675" cy="3927290"/>
                <a:chOff x="-579825" y="-328096"/>
                <a:chExt cx="5475675" cy="3690002"/>
              </a:xfrm>
            </p:grpSpPr>
            <mc:AlternateContent xmlns:mc="http://schemas.openxmlformats.org/markup-compatibility/2006" xmlns:a14="http://schemas.microsoft.com/office/drawing/2010/main">
              <mc:Choice Requires="a14">
                <p:sp>
                  <p:nvSpPr>
                    <p:cNvPr id="46" name="Text Box 40753">
                      <a:extLst>
                        <a:ext uri="{FF2B5EF4-FFF2-40B4-BE49-F238E27FC236}">
                          <a16:creationId xmlns:a16="http://schemas.microsoft.com/office/drawing/2014/main" id="{7B5FEE0D-B857-A843-B370-1CF1840E964C}"/>
                        </a:ext>
                      </a:extLst>
                    </p:cNvPr>
                    <p:cNvSpPr txBox="1"/>
                    <p:nvPr/>
                  </p:nvSpPr>
                  <p:spPr>
                    <a:xfrm>
                      <a:off x="-579825" y="799006"/>
                      <a:ext cx="1046001" cy="15382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400" dirty="0">
                          <a:effectLst/>
                          <a:cs typeface="Times New Roman" panose="02020603050405020304" pitchFamily="18" charset="0"/>
                        </a:rPr>
                        <a:t>收入为</a:t>
                      </a:r>
                      <a:r>
                        <a:rPr lang="en-CA" sz="1400" dirty="0">
                          <a:effectLst/>
                          <a:cs typeface="Times New Roman" panose="02020603050405020304" pitchFamily="18" charset="0"/>
                        </a:rPr>
                        <a:t>30 </a:t>
                      </a:r>
                      <a:r>
                        <a:rPr lang="zh-CN" sz="1400" dirty="0">
                          <a:effectLst/>
                          <a:cs typeface="Times New Roman" panose="02020603050405020304" pitchFamily="18" charset="0"/>
                        </a:rPr>
                        <a:t>的个体的平均治疗效果</a:t>
                      </a:r>
                      <a:endParaRPr lang="en-US" sz="1400" dirty="0">
                        <a:effectLst/>
                        <a:cs typeface="Times New Roman" panose="02020603050405020304" pitchFamily="18" charset="0"/>
                      </a:endParaRPr>
                    </a:p>
                    <a:p>
                      <a:pPr>
                        <a:lnSpc>
                          <a:spcPct val="107000"/>
                        </a:lnSpc>
                        <a:spcAft>
                          <a:spcPts val="800"/>
                        </a:spcAft>
                      </a:pPr>
                      <a14:m>
                        <m:oMath xmlns:m="http://schemas.openxmlformats.org/officeDocument/2006/math">
                          <m:r>
                            <m:rPr>
                              <m:sty m:val="p"/>
                            </m:rPr>
                            <a:rPr lang="en-CA" sz="1400">
                              <a:effectLst/>
                              <a:latin typeface="Cambria Math" panose="02040503050406030204" pitchFamily="18" charset="0"/>
                              <a:cs typeface="Times New Roman" panose="02020603050405020304" pitchFamily="18" charset="0"/>
                            </a:rPr>
                            <m:t>τ</m:t>
                          </m:r>
                          <m:r>
                            <a:rPr lang="en-CA" sz="1400">
                              <a:effectLst/>
                              <a:latin typeface="Cambria Math" panose="02040503050406030204" pitchFamily="18" charset="0"/>
                              <a:cs typeface="Times New Roman" panose="02020603050405020304" pitchFamily="18" charset="0"/>
                            </a:rPr>
                            <m:t>(30)</m:t>
                          </m:r>
                        </m:oMath>
                      </a14:m>
                      <a:r>
                        <a:rPr lang="en-CA" sz="1400" dirty="0">
                          <a:effectLst/>
                          <a:cs typeface="Times New Roman" panose="02020603050405020304" pitchFamily="18" charset="0"/>
                        </a:rPr>
                        <a:t> </a:t>
                      </a:r>
                      <a:endParaRPr lang="zh-CN" sz="1400" dirty="0">
                        <a:effectLst/>
                        <a:cs typeface="Times New Roman" panose="02020603050405020304" pitchFamily="18" charset="0"/>
                      </a:endParaRPr>
                    </a:p>
                  </p:txBody>
                </p:sp>
              </mc:Choice>
              <mc:Fallback xmlns="">
                <p:sp>
                  <p:nvSpPr>
                    <p:cNvPr id="46" name="Text Box 40753">
                      <a:extLst>
                        <a:ext uri="{FF2B5EF4-FFF2-40B4-BE49-F238E27FC236}">
                          <a16:creationId xmlns:a16="http://schemas.microsoft.com/office/drawing/2014/main" id="{7B5FEE0D-B857-A843-B370-1CF1840E964C}"/>
                        </a:ext>
                      </a:extLst>
                    </p:cNvPr>
                    <p:cNvSpPr txBox="1">
                      <a:spLocks noRot="1" noChangeAspect="1" noMove="1" noResize="1" noEditPoints="1" noAdjustHandles="1" noChangeArrowheads="1" noChangeShapeType="1" noTextEdit="1"/>
                    </p:cNvSpPr>
                    <p:nvPr/>
                  </p:nvSpPr>
                  <p:spPr>
                    <a:xfrm>
                      <a:off x="-579825" y="799006"/>
                      <a:ext cx="1046001" cy="1538289"/>
                    </a:xfrm>
                    <a:prstGeom prst="rect">
                      <a:avLst/>
                    </a:prstGeom>
                    <a:blipFill>
                      <a:blip r:embed="rId3"/>
                      <a:stretch>
                        <a:fillRect l="-1734" t="-1103"/>
                      </a:stretch>
                    </a:blipFill>
                    <a:ln w="6350">
                      <a:noFill/>
                    </a:ln>
                  </p:spPr>
                  <p:txBody>
                    <a:bodyPr/>
                    <a:lstStyle/>
                    <a:p>
                      <a:r>
                        <a:rPr lang="en-CA">
                          <a:noFill/>
                        </a:rPr>
                        <a:t> </a:t>
                      </a:r>
                    </a:p>
                  </p:txBody>
                </p:sp>
              </mc:Fallback>
            </mc:AlternateContent>
            <p:grpSp>
              <p:nvGrpSpPr>
                <p:cNvPr id="47" name="Group 40754">
                  <a:extLst>
                    <a:ext uri="{FF2B5EF4-FFF2-40B4-BE49-F238E27FC236}">
                      <a16:creationId xmlns:a16="http://schemas.microsoft.com/office/drawing/2014/main" id="{8BB9F554-70FF-A547-8A30-29BECD10543C}"/>
                    </a:ext>
                  </a:extLst>
                </p:cNvPr>
                <p:cNvGrpSpPr/>
                <p:nvPr/>
              </p:nvGrpSpPr>
              <p:grpSpPr>
                <a:xfrm>
                  <a:off x="177419" y="-328096"/>
                  <a:ext cx="4718431" cy="3690002"/>
                  <a:chOff x="-502031" y="-328096"/>
                  <a:chExt cx="4718431" cy="3690002"/>
                </a:xfrm>
              </p:grpSpPr>
              <p:cxnSp>
                <p:nvCxnSpPr>
                  <p:cNvPr id="48" name="Straight Connector 40755">
                    <a:extLst>
                      <a:ext uri="{FF2B5EF4-FFF2-40B4-BE49-F238E27FC236}">
                        <a16:creationId xmlns:a16="http://schemas.microsoft.com/office/drawing/2014/main" id="{47304384-C657-CA4A-8C7B-6165E62B7C50}"/>
                      </a:ext>
                    </a:extLst>
                  </p:cNvPr>
                  <p:cNvCxnSpPr>
                    <a:cxnSpLocks/>
                  </p:cNvCxnSpPr>
                  <p:nvPr/>
                </p:nvCxnSpPr>
                <p:spPr>
                  <a:xfrm flipV="1">
                    <a:off x="-213273" y="660400"/>
                    <a:ext cx="0" cy="2701506"/>
                  </a:xfrm>
                  <a:prstGeom prst="line">
                    <a:avLst/>
                  </a:prstGeom>
                  <a:noFill/>
                  <a:ln w="15875" cap="flat" cmpd="sng" algn="ctr">
                    <a:solidFill>
                      <a:srgbClr val="C00000"/>
                    </a:solidFill>
                    <a:prstDash val="solid"/>
                    <a:miter lim="800000"/>
                  </a:ln>
                  <a:effectLst/>
                </p:spPr>
              </p:cxnSp>
              <p:sp>
                <p:nvSpPr>
                  <p:cNvPr id="49" name="Left Brace 40756">
                    <a:extLst>
                      <a:ext uri="{FF2B5EF4-FFF2-40B4-BE49-F238E27FC236}">
                        <a16:creationId xmlns:a16="http://schemas.microsoft.com/office/drawing/2014/main" id="{51D50368-3D95-114B-9082-CB7FD222EE9E}"/>
                      </a:ext>
                    </a:extLst>
                  </p:cNvPr>
                  <p:cNvSpPr/>
                  <p:nvPr/>
                </p:nvSpPr>
                <p:spPr>
                  <a:xfrm>
                    <a:off x="-502031" y="678938"/>
                    <a:ext cx="288758" cy="1281829"/>
                  </a:xfrm>
                  <a:prstGeom prst="leftBrace">
                    <a:avLst/>
                  </a:prstGeom>
                  <a:noFill/>
                  <a:ln w="15875" cap="flat" cmpd="sng" algn="ctr">
                    <a:solidFill>
                      <a:srgbClr val="C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50" name="Text Box 40757">
                    <a:extLst>
                      <a:ext uri="{FF2B5EF4-FFF2-40B4-BE49-F238E27FC236}">
                        <a16:creationId xmlns:a16="http://schemas.microsoft.com/office/drawing/2014/main" id="{FBBBD354-93DA-E842-AC4B-8BB5AB1E722D}"/>
                      </a:ext>
                    </a:extLst>
                  </p:cNvPr>
                  <p:cNvSpPr txBox="1"/>
                  <p:nvPr/>
                </p:nvSpPr>
                <p:spPr>
                  <a:xfrm>
                    <a:off x="-451270" y="-328096"/>
                    <a:ext cx="4207584" cy="36367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zh-CN" sz="1600" dirty="0">
                        <a:effectLst/>
                        <a:cs typeface="Times New Roman" panose="02020603050405020304" pitchFamily="18" charset="0"/>
                      </a:rPr>
                      <a:t>平均接受治疗的潜在健康结果</a:t>
                    </a:r>
                    <a:r>
                      <a:rPr lang="en-CA" sz="1600" dirty="0">
                        <a:effectLst/>
                        <a:cs typeface="Times New Roman" panose="02020603050405020304" pitchFamily="18" charset="0"/>
                      </a:rPr>
                      <a:t>E(Y(1)|X)=f(X)</a:t>
                    </a:r>
                    <a:endParaRPr lang="zh-CN" sz="1600" dirty="0">
                      <a:effectLst/>
                      <a:cs typeface="Times New Roman" panose="02020603050405020304" pitchFamily="18" charset="0"/>
                    </a:endParaRPr>
                  </a:p>
                </p:txBody>
              </p:sp>
              <p:sp>
                <p:nvSpPr>
                  <p:cNvPr id="51" name="Text Box 40758">
                    <a:extLst>
                      <a:ext uri="{FF2B5EF4-FFF2-40B4-BE49-F238E27FC236}">
                        <a16:creationId xmlns:a16="http://schemas.microsoft.com/office/drawing/2014/main" id="{870E5409-B3FB-3944-9204-A79ABBE1155F}"/>
                      </a:ext>
                    </a:extLst>
                  </p:cNvPr>
                  <p:cNvSpPr txBox="1"/>
                  <p:nvPr/>
                </p:nvSpPr>
                <p:spPr>
                  <a:xfrm>
                    <a:off x="1156411" y="1742551"/>
                    <a:ext cx="3059989" cy="603354"/>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zh-CN" sz="1600" dirty="0">
                        <a:effectLst/>
                        <a:cs typeface="Times New Roman" panose="02020603050405020304" pitchFamily="18" charset="0"/>
                      </a:rPr>
                      <a:t>平均未接受治疗的潜在健康结果</a:t>
                    </a:r>
                    <a:r>
                      <a:rPr lang="en-CA" sz="1600" dirty="0">
                        <a:effectLst/>
                        <a:cs typeface="Times New Roman" panose="02020603050405020304" pitchFamily="18" charset="0"/>
                      </a:rPr>
                      <a:t>E(Y(0)|X)=g(X)</a:t>
                    </a:r>
                    <a:endParaRPr lang="zh-CN" sz="1600" dirty="0">
                      <a:effectLst/>
                      <a:cs typeface="Times New Roman" panose="02020603050405020304" pitchFamily="18" charset="0"/>
                    </a:endParaRPr>
                  </a:p>
                </p:txBody>
              </p:sp>
              <p:cxnSp>
                <p:nvCxnSpPr>
                  <p:cNvPr id="52" name="Straight Arrow Connector 40759">
                    <a:extLst>
                      <a:ext uri="{FF2B5EF4-FFF2-40B4-BE49-F238E27FC236}">
                        <a16:creationId xmlns:a16="http://schemas.microsoft.com/office/drawing/2014/main" id="{EBD0DF87-5F34-F94F-AA2C-466A36BB9113}"/>
                      </a:ext>
                    </a:extLst>
                  </p:cNvPr>
                  <p:cNvCxnSpPr>
                    <a:cxnSpLocks/>
                  </p:cNvCxnSpPr>
                  <p:nvPr/>
                </p:nvCxnSpPr>
                <p:spPr>
                  <a:xfrm>
                    <a:off x="1453817" y="-69446"/>
                    <a:ext cx="12700" cy="592062"/>
                  </a:xfrm>
                  <a:prstGeom prst="straightConnector1">
                    <a:avLst/>
                  </a:prstGeom>
                  <a:noFill/>
                  <a:ln w="15875" cap="flat" cmpd="sng" algn="ctr">
                    <a:solidFill>
                      <a:srgbClr val="C00000"/>
                    </a:solidFill>
                    <a:prstDash val="solid"/>
                    <a:miter lim="800000"/>
                    <a:headEnd w="lg" len="lg"/>
                    <a:tailEnd type="triangle" w="lg" len="lg"/>
                  </a:ln>
                  <a:effectLst/>
                </p:spPr>
              </p:cxnSp>
              <p:cxnSp>
                <p:nvCxnSpPr>
                  <p:cNvPr id="53" name="Straight Arrow Connector 40760">
                    <a:extLst>
                      <a:ext uri="{FF2B5EF4-FFF2-40B4-BE49-F238E27FC236}">
                        <a16:creationId xmlns:a16="http://schemas.microsoft.com/office/drawing/2014/main" id="{91F51D6E-FB26-C141-B750-360752E48AAB}"/>
                      </a:ext>
                    </a:extLst>
                  </p:cNvPr>
                  <p:cNvCxnSpPr>
                    <a:cxnSpLocks/>
                    <a:stCxn id="51" idx="0"/>
                  </p:cNvCxnSpPr>
                  <p:nvPr/>
                </p:nvCxnSpPr>
                <p:spPr>
                  <a:xfrm flipH="1" flipV="1">
                    <a:off x="2187242" y="1009650"/>
                    <a:ext cx="499164" cy="732901"/>
                  </a:xfrm>
                  <a:prstGeom prst="straightConnector1">
                    <a:avLst/>
                  </a:prstGeom>
                  <a:noFill/>
                  <a:ln w="15875" cap="flat" cmpd="sng" algn="ctr">
                    <a:solidFill>
                      <a:srgbClr val="C00000"/>
                    </a:solidFill>
                    <a:prstDash val="solid"/>
                    <a:miter lim="800000"/>
                    <a:headEnd w="lg" len="lg"/>
                    <a:tailEnd type="triangle" w="lg" len="lg"/>
                  </a:ln>
                  <a:effectLst/>
                </p:spPr>
              </p:cxnSp>
            </p:grpSp>
          </p:grpSp>
        </p:grpSp>
      </p:grpSp>
      <p:sp>
        <p:nvSpPr>
          <p:cNvPr id="3" name="Footer Placeholder 2">
            <a:extLst>
              <a:ext uri="{FF2B5EF4-FFF2-40B4-BE49-F238E27FC236}">
                <a16:creationId xmlns:a16="http://schemas.microsoft.com/office/drawing/2014/main" id="{A53321BF-8FE5-4C3B-83E6-720F18FAE86A}"/>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547067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CB0CDD-1A84-A14A-8F43-D4E8F49825C7}"/>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17501DC2-2712-DA4D-849B-8D29BD89F793}"/>
                  </a:ext>
                </a:extLst>
              </p:cNvPr>
              <p:cNvSpPr>
                <a:spLocks noGrp="1"/>
              </p:cNvSpPr>
              <p:nvPr>
                <p:ph type="body" idx="1"/>
              </p:nvPr>
            </p:nvSpPr>
            <p:spPr/>
            <p:txBody>
              <a:bodyPr/>
              <a:lstStyle/>
              <a:p>
                <a:pPr marL="342900" indent="-342900" algn="just">
                  <a:buFont typeface="Arial" panose="020B0604020202020204" pitchFamily="34" charset="0"/>
                  <a:buChar char="•"/>
                </a:pPr>
                <a:r>
                  <a:rPr lang="zh-CN" altLang="zh-CN" dirty="0"/>
                  <a:t>问题</a:t>
                </a:r>
                <a:r>
                  <a:rPr lang="zh-CN" altLang="en-US" dirty="0"/>
                  <a:t>：</a:t>
                </a:r>
                <a:r>
                  <a:rPr lang="zh-CN" altLang="zh-CN" dirty="0"/>
                  <a:t>对于同一个病人，不可能同时观测到他接受治疗和没接受治疗</a:t>
                </a:r>
                <a:r>
                  <a:rPr lang="zh-CN" altLang="en-US" dirty="0"/>
                  <a:t>两种</a:t>
                </a:r>
                <a:r>
                  <a:rPr lang="zh-CN" altLang="zh-CN" dirty="0"/>
                  <a:t>情况下的健康</a:t>
                </a:r>
                <a:r>
                  <a:rPr lang="zh-CN" altLang="en-US" dirty="0"/>
                  <a:t>状况</a:t>
                </a:r>
                <a:r>
                  <a:rPr lang="zh-CN" altLang="zh-CN" dirty="0"/>
                  <a:t>。</a:t>
                </a:r>
                <a:endParaRPr lang="en-US" altLang="zh-CN" dirty="0"/>
              </a:p>
              <a:p>
                <a:pPr marL="342900" indent="-342900" algn="just">
                  <a:buFont typeface="Arial" panose="020B0604020202020204" pitchFamily="34" charset="0"/>
                  <a:buChar char="•"/>
                </a:pPr>
                <a:r>
                  <a:rPr lang="zh-CN" altLang="en-US" dirty="0"/>
                  <a:t>假设：</a:t>
                </a:r>
                <a:r>
                  <a:rPr lang="zh-CN" altLang="zh-CN" dirty="0"/>
                  <a:t>实际情况</a:t>
                </a:r>
                <a:r>
                  <a:rPr lang="zh-CN" altLang="en-US" dirty="0"/>
                  <a:t>中，</a:t>
                </a:r>
                <a:r>
                  <a:rPr lang="zh-CN" altLang="zh-CN" dirty="0"/>
                  <a:t>政府规定只对收入水平低于或等于</a:t>
                </a:r>
                <a:r>
                  <a:rPr lang="en-CA" altLang="zh-CN" dirty="0"/>
                  <a:t>50</a:t>
                </a:r>
                <a:r>
                  <a:rPr lang="zh-CN" altLang="zh-CN" dirty="0"/>
                  <a:t>的病人提供这项治疗，</a:t>
                </a:r>
                <a:r>
                  <a:rPr lang="zh-CN" altLang="en-US" dirty="0"/>
                  <a:t>而</a:t>
                </a:r>
                <a:r>
                  <a:rPr lang="zh-CN" altLang="zh-CN" dirty="0"/>
                  <a:t>收入高于</a:t>
                </a:r>
                <a:r>
                  <a:rPr lang="en-CA" altLang="zh-CN" dirty="0"/>
                  <a:t>50</a:t>
                </a:r>
                <a:r>
                  <a:rPr lang="zh-CN" altLang="zh-CN" dirty="0"/>
                  <a:t>的病人未能接受这项治疗，那么收入</a:t>
                </a:r>
                <a:r>
                  <a:rPr lang="en-CA" altLang="zh-CN" dirty="0"/>
                  <a:t>50</a:t>
                </a:r>
                <a:r>
                  <a:rPr lang="zh-CN" altLang="zh-CN" dirty="0"/>
                  <a:t>就成为病人是否接受治疗的划分值，也称为</a:t>
                </a:r>
                <a:r>
                  <a:rPr lang="zh-CN" altLang="zh-CN" b="1" dirty="0"/>
                  <a:t>断点</a:t>
                </a:r>
                <a:r>
                  <a:rPr lang="en-CA" altLang="zh-CN" b="1" i="1" dirty="0"/>
                  <a:t>C</a:t>
                </a:r>
                <a:r>
                  <a:rPr lang="zh-CN" altLang="zh-CN" dirty="0"/>
                  <a:t>。</a:t>
                </a:r>
                <a:endParaRPr lang="en-US" altLang="zh-CN" dirty="0"/>
              </a:p>
              <a:p>
                <a:pPr marL="342900" indent="-342900" algn="just">
                  <a:buFont typeface="Arial" panose="020B0604020202020204" pitchFamily="34" charset="0"/>
                  <a:buChar char="•"/>
                </a:pPr>
                <a:r>
                  <a:rPr lang="zh-CN" altLang="zh-CN" dirty="0"/>
                  <a:t>对于收入低于或等于</a:t>
                </a:r>
                <a:r>
                  <a:rPr lang="en-CA" altLang="zh-CN" dirty="0"/>
                  <a:t>50</a:t>
                </a:r>
                <a:r>
                  <a:rPr lang="zh-CN" altLang="zh-CN" dirty="0"/>
                  <a:t>的人，我们观测到他们接受治疗的潜在健康指数</a:t>
                </a:r>
                <a:r>
                  <a:rPr lang="zh-CN" altLang="en-US" dirty="0"/>
                  <a:t>，</a:t>
                </a:r>
                <a:r>
                  <a:rPr lang="zh-CN" altLang="zh-CN" dirty="0"/>
                  <a:t>对于收入高于</a:t>
                </a:r>
                <a:r>
                  <a:rPr lang="en-CA" altLang="zh-CN" dirty="0"/>
                  <a:t>50</a:t>
                </a:r>
                <a:r>
                  <a:rPr lang="zh-CN" altLang="zh-CN" dirty="0"/>
                  <a:t>的人，</a:t>
                </a:r>
                <a:r>
                  <a:rPr lang="zh-CN" altLang="en-US" dirty="0"/>
                  <a:t>同样</a:t>
                </a:r>
                <a:r>
                  <a:rPr lang="zh-CN" altLang="zh-CN" dirty="0"/>
                  <a:t>观测到他们没有接受治疗的潜在健康指数。</a:t>
                </a:r>
                <a:r>
                  <a:rPr lang="zh-CN" altLang="en-US" dirty="0"/>
                  <a:t>那么</a:t>
                </a:r>
                <a:r>
                  <a:rPr lang="zh-CN" altLang="zh-CN" dirty="0"/>
                  <a:t>平均观测值结果如下：</a:t>
                </a:r>
                <a:endParaRPr lang="en-US" altLang="zh-CN" dirty="0"/>
              </a:p>
              <a:p>
                <a:pPr/>
                <a14:m>
                  <m:oMathPara xmlns:m="http://schemas.openxmlformats.org/officeDocument/2006/math">
                    <m:oMathParaPr>
                      <m:jc m:val="centerGroup"/>
                    </m:oMathParaPr>
                    <m:oMath xmlns:m="http://schemas.openxmlformats.org/officeDocument/2006/math">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d>
                        <m:dPr>
                          <m:begChr m:val="{"/>
                          <m:endChr m:val=""/>
                          <m:ctrlPr>
                            <a:rPr lang="zh-CN" altLang="zh-CN" i="1">
                              <a:latin typeface="Cambria Math" panose="02040503050406030204" pitchFamily="18" charset="0"/>
                            </a:rPr>
                          </m:ctrlPr>
                        </m:dPr>
                        <m:e>
                          <m:m>
                            <m:mPr>
                              <m:mcs>
                                <m:mc>
                                  <m:mcPr>
                                    <m:count m:val="1"/>
                                    <m:mcJc m:val="center"/>
                                  </m:mcPr>
                                </m:mc>
                              </m:mcs>
                              <m:ctrlPr>
                                <a:rPr lang="zh-CN" altLang="zh-CN" i="1">
                                  <a:latin typeface="Cambria Math" panose="02040503050406030204" pitchFamily="18" charset="0"/>
                                </a:rPr>
                              </m:ctrlPr>
                            </m:mPr>
                            <m:mr>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&gt;50</m:t>
                                </m:r>
                              </m:e>
                            </m:mr>
                            <m:mr>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r>
                                      <a:rPr lang="en-CA" altLang="zh-CN" i="1">
                                        <a:latin typeface="Cambria Math" panose="02040503050406030204" pitchFamily="18" charset="0"/>
                                      </a:rPr>
                                      <m:t>(1)</m:t>
                                    </m:r>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e>
                                </m:d>
                                <m:r>
                                  <a:rPr lang="en-CA" altLang="zh-CN" i="1">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≤50</m:t>
                                </m:r>
                              </m:e>
                            </m:mr>
                          </m:m>
                        </m:e>
                      </m:d>
                    </m:oMath>
                  </m:oMathPara>
                </a14:m>
                <a:endParaRPr lang="zh-CN" altLang="zh-CN" dirty="0"/>
              </a:p>
              <a:p>
                <a:pPr marL="342900" indent="-342900">
                  <a:buFont typeface="Wingdings" pitchFamily="2" charset="2"/>
                  <a:buChar char="u"/>
                </a:pPr>
                <a:endParaRPr kumimoji="1" lang="zh-CN" altLang="en-US" dirty="0"/>
              </a:p>
            </p:txBody>
          </p:sp>
        </mc:Choice>
        <mc:Fallback xmlns="">
          <p:sp>
            <p:nvSpPr>
              <p:cNvPr id="3" name="文本占位符 2">
                <a:extLst>
                  <a:ext uri="{FF2B5EF4-FFF2-40B4-BE49-F238E27FC236}">
                    <a16:creationId xmlns:a16="http://schemas.microsoft.com/office/drawing/2014/main" id="{17501DC2-2712-DA4D-849B-8D29BD89F793}"/>
                  </a:ext>
                </a:extLst>
              </p:cNvPr>
              <p:cNvSpPr>
                <a:spLocks noGrp="1" noRot="1" noChangeAspect="1" noMove="1" noResize="1" noEditPoints="1" noAdjustHandles="1" noChangeArrowheads="1" noChangeShapeType="1" noTextEdit="1"/>
              </p:cNvSpPr>
              <p:nvPr>
                <p:ph type="body" idx="1"/>
              </p:nvPr>
            </p:nvSpPr>
            <p:spPr>
              <a:blipFill>
                <a:blip r:embed="rId2"/>
                <a:stretch>
                  <a:fillRect l="-467" t="-973" r="-3617" b="-27494"/>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2EC991B0-855C-470C-9049-0CFF8191248D}"/>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050646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2EE8F0-128C-4E49-890B-E57F20F3BD19}"/>
              </a:ext>
            </a:extLst>
          </p:cNvPr>
          <p:cNvSpPr>
            <a:spLocks noGrp="1"/>
          </p:cNvSpPr>
          <p:nvPr>
            <p:ph type="title"/>
          </p:nvPr>
        </p:nvSpPr>
        <p:spPr/>
        <p:txBody>
          <a:bodyPr/>
          <a:lstStyle/>
          <a:p>
            <a:r>
              <a:rPr kumimoji="1" lang="zh-CN" altLang="en-US" dirty="0"/>
              <a:t>例：</a:t>
            </a:r>
            <a:r>
              <a:rPr lang="zh-CN" altLang="zh-CN" dirty="0"/>
              <a:t>政府针对低收入人群的医疗福利政策 </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54E98870-9810-724C-A808-5522D376CD00}"/>
                  </a:ext>
                </a:extLst>
              </p:cNvPr>
              <p:cNvSpPr>
                <a:spLocks noGrp="1"/>
              </p:cNvSpPr>
              <p:nvPr>
                <p:ph type="body" idx="1"/>
              </p:nvPr>
            </p:nvSpPr>
            <p:spPr>
              <a:xfrm>
                <a:off x="507999" y="2551814"/>
                <a:ext cx="4997686" cy="1708298"/>
              </a:xfrm>
            </p:spPr>
            <p:txBody>
              <a:bodyPr/>
              <a:lstStyle/>
              <a:p>
                <a:pPr algn="just"/>
                <a:endParaRPr lang="en-US" altLang="zh-CN" sz="2000" dirty="0"/>
              </a:p>
              <a:p>
                <a:pPr marL="342900" indent="-342900" algn="just">
                  <a:buFont typeface="Wingdings" pitchFamily="2" charset="2"/>
                  <a:buChar char="u"/>
                </a:pPr>
                <a14:m>
                  <m:oMath xmlns:m="http://schemas.openxmlformats.org/officeDocument/2006/math">
                    <m:r>
                      <m:rPr>
                        <m:sty m:val="p"/>
                      </m:rPr>
                      <a:rPr lang="en-CA" altLang="zh-CN" sz="2000">
                        <a:latin typeface="Cambria Math" panose="02040503050406030204" pitchFamily="18" charset="0"/>
                      </a:rPr>
                      <m:t>τ</m:t>
                    </m:r>
                    <m:d>
                      <m:dPr>
                        <m:ctrlPr>
                          <a:rPr lang="zh-CN" altLang="zh-CN" sz="2000" i="1">
                            <a:latin typeface="Cambria Math" panose="02040503050406030204" pitchFamily="18" charset="0"/>
                          </a:rPr>
                        </m:ctrlPr>
                      </m:dPr>
                      <m:e>
                        <m:r>
                          <a:rPr lang="en-CA" altLang="zh-CN" sz="2000" i="1">
                            <a:latin typeface="Cambria Math" panose="02040503050406030204" pitchFamily="18" charset="0"/>
                          </a:rPr>
                          <m:t>𝑥</m:t>
                        </m:r>
                        <m:r>
                          <a:rPr lang="en-CA" altLang="zh-CN" sz="2000" i="1">
                            <a:latin typeface="Cambria Math" panose="02040503050406030204" pitchFamily="18" charset="0"/>
                          </a:rPr>
                          <m:t>=50</m:t>
                        </m:r>
                      </m:e>
                    </m:d>
                    <m:r>
                      <a:rPr lang="en-CA" altLang="zh-CN" sz="2000" i="1">
                        <a:latin typeface="Cambria Math" panose="02040503050406030204" pitchFamily="18" charset="0"/>
                      </a:rPr>
                      <m:t>=</m:t>
                    </m:r>
                  </m:oMath>
                </a14:m>
                <a:endParaRPr lang="en-US" altLang="zh-CN" sz="2000" i="1" dirty="0"/>
              </a:p>
              <a:p>
                <a:pPr algn="just"/>
                <a14:m>
                  <m:oMathPara xmlns:m="http://schemas.openxmlformats.org/officeDocument/2006/math">
                    <m:oMathParaPr>
                      <m:jc m:val="centerGroup"/>
                    </m:oMathParaPr>
                    <m:oMath xmlns:m="http://schemas.openxmlformats.org/officeDocument/2006/math">
                      <m:r>
                        <a:rPr lang="en-CA" altLang="zh-CN" sz="2000" i="1">
                          <a:latin typeface="Cambria Math" panose="02040503050406030204" pitchFamily="18" charset="0"/>
                        </a:rPr>
                        <m:t>𝐸</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d>
                            <m:dPr>
                              <m:ctrlPr>
                                <a:rPr lang="zh-CN" altLang="zh-CN" sz="2000" i="1">
                                  <a:latin typeface="Cambria Math" panose="02040503050406030204" pitchFamily="18" charset="0"/>
                                </a:rPr>
                              </m:ctrlPr>
                            </m:dPr>
                            <m:e>
                              <m:r>
                                <a:rPr lang="en-CA" altLang="zh-CN" sz="2000" i="1">
                                  <a:latin typeface="Cambria Math" panose="02040503050406030204" pitchFamily="18" charset="0"/>
                                </a:rPr>
                                <m:t>1</m:t>
                              </m:r>
                            </m:e>
                          </m:d>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m:t>
                          </m:r>
                        </m:e>
                      </m:d>
                      <m:r>
                        <a:rPr lang="en-CA"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d>
                            <m:dPr>
                              <m:ctrlPr>
                                <a:rPr lang="zh-CN" altLang="zh-CN" sz="2000" i="1">
                                  <a:latin typeface="Cambria Math" panose="02040503050406030204" pitchFamily="18" charset="0"/>
                                </a:rPr>
                              </m:ctrlPr>
                            </m:dPr>
                            <m:e>
                              <m:r>
                                <a:rPr lang="en-CA" altLang="zh-CN" sz="2000" i="1">
                                  <a:latin typeface="Cambria Math" panose="02040503050406030204" pitchFamily="18" charset="0"/>
                                </a:rPr>
                                <m:t>0</m:t>
                              </m:r>
                            </m:e>
                          </m:d>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m:t>
                          </m:r>
                        </m:e>
                      </m:d>
                      <m:r>
                        <a:rPr lang="en-CA" altLang="zh-CN" sz="2000" i="1">
                          <a:latin typeface="Cambria Math" panose="02040503050406030204" pitchFamily="18" charset="0"/>
                        </a:rPr>
                        <m:t>≈</m:t>
                      </m:r>
                      <m:r>
                        <a:rPr lang="en-CA" altLang="zh-CN" sz="2000" i="1">
                          <a:latin typeface="Cambria Math" panose="02040503050406030204" pitchFamily="18" charset="0"/>
                        </a:rPr>
                        <m:t>𝐸</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=49.9</m:t>
                          </m:r>
                        </m:e>
                      </m:d>
                      <m:r>
                        <a:rPr lang="en-CA"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𝑌</m:t>
                              </m:r>
                            </m:e>
                            <m:sub>
                              <m:r>
                                <a:rPr lang="en-CA" altLang="zh-CN" sz="2000" i="1">
                                  <a:latin typeface="Cambria Math" panose="02040503050406030204" pitchFamily="18" charset="0"/>
                                </a:rPr>
                                <m:t>𝑖</m:t>
                              </m:r>
                            </m:sub>
                          </m:sSub>
                        </m:e>
                        <m:e>
                          <m:sSub>
                            <m:sSubPr>
                              <m:ctrlPr>
                                <a:rPr lang="zh-CN" altLang="zh-CN" sz="2000" i="1">
                                  <a:latin typeface="Cambria Math" panose="02040503050406030204" pitchFamily="18" charset="0"/>
                                </a:rPr>
                              </m:ctrlPr>
                            </m:sSubPr>
                            <m:e>
                              <m:r>
                                <a:rPr lang="en-CA" altLang="zh-CN" sz="2000" i="1">
                                  <a:latin typeface="Cambria Math" panose="02040503050406030204" pitchFamily="18" charset="0"/>
                                </a:rPr>
                                <m:t>𝑋</m:t>
                              </m:r>
                            </m:e>
                            <m:sub>
                              <m:r>
                                <a:rPr lang="en-CA" altLang="zh-CN" sz="2000" i="1">
                                  <a:latin typeface="Cambria Math" panose="02040503050406030204" pitchFamily="18" charset="0"/>
                                </a:rPr>
                                <m:t>𝑖</m:t>
                              </m:r>
                            </m:sub>
                          </m:sSub>
                          <m:r>
                            <a:rPr lang="en-CA" altLang="zh-CN" sz="2000" i="1">
                              <a:latin typeface="Cambria Math" panose="02040503050406030204" pitchFamily="18" charset="0"/>
                            </a:rPr>
                            <m:t>=50.1</m:t>
                          </m:r>
                        </m:e>
                      </m:d>
                    </m:oMath>
                  </m:oMathPara>
                </a14:m>
                <a:endParaRPr kumimoji="1" lang="zh-CN" altLang="en-US" sz="2000" dirty="0"/>
              </a:p>
            </p:txBody>
          </p:sp>
        </mc:Choice>
        <mc:Fallback xmlns="">
          <p:sp>
            <p:nvSpPr>
              <p:cNvPr id="3" name="文本占位符 2">
                <a:extLst>
                  <a:ext uri="{FF2B5EF4-FFF2-40B4-BE49-F238E27FC236}">
                    <a16:creationId xmlns:a16="http://schemas.microsoft.com/office/drawing/2014/main" id="{54E98870-9810-724C-A808-5522D376CD00}"/>
                  </a:ext>
                </a:extLst>
              </p:cNvPr>
              <p:cNvSpPr>
                <a:spLocks noGrp="1" noRot="1" noChangeAspect="1" noMove="1" noResize="1" noEditPoints="1" noAdjustHandles="1" noChangeArrowheads="1" noChangeShapeType="1" noTextEdit="1"/>
              </p:cNvSpPr>
              <p:nvPr>
                <p:ph type="body" idx="1"/>
              </p:nvPr>
            </p:nvSpPr>
            <p:spPr>
              <a:xfrm>
                <a:off x="507999" y="2551814"/>
                <a:ext cx="4997686" cy="1708298"/>
              </a:xfrm>
              <a:blipFill>
                <a:blip r:embed="rId2"/>
                <a:stretch>
                  <a:fillRect l="-488"/>
                </a:stretch>
              </a:blipFill>
            </p:spPr>
            <p:txBody>
              <a:bodyPr/>
              <a:lstStyle/>
              <a:p>
                <a:r>
                  <a:rPr lang="en-CA">
                    <a:noFill/>
                  </a:rPr>
                  <a:t> </a:t>
                </a:r>
              </a:p>
            </p:txBody>
          </p:sp>
        </mc:Fallback>
      </mc:AlternateContent>
      <p:grpSp>
        <p:nvGrpSpPr>
          <p:cNvPr id="13" name="组合 12">
            <a:extLst>
              <a:ext uri="{FF2B5EF4-FFF2-40B4-BE49-F238E27FC236}">
                <a16:creationId xmlns:a16="http://schemas.microsoft.com/office/drawing/2014/main" id="{A6C05EF7-B8B5-A04A-9BC9-CBC9E16D1630}"/>
              </a:ext>
            </a:extLst>
          </p:cNvPr>
          <p:cNvGrpSpPr>
            <a:grpSpLocks noChangeAspect="1"/>
          </p:cNvGrpSpPr>
          <p:nvPr/>
        </p:nvGrpSpPr>
        <p:grpSpPr>
          <a:xfrm>
            <a:off x="5505685" y="1236557"/>
            <a:ext cx="6413045" cy="5164243"/>
            <a:chOff x="5012667" y="1236557"/>
            <a:chExt cx="6906063" cy="5561256"/>
          </a:xfrm>
        </p:grpSpPr>
        <p:sp>
          <p:nvSpPr>
            <p:cNvPr id="5" name="矩形 4">
              <a:extLst>
                <a:ext uri="{FF2B5EF4-FFF2-40B4-BE49-F238E27FC236}">
                  <a16:creationId xmlns:a16="http://schemas.microsoft.com/office/drawing/2014/main" id="{C8AF674B-D294-E245-99DD-DD0684FD5639}"/>
                </a:ext>
              </a:extLst>
            </p:cNvPr>
            <p:cNvSpPr/>
            <p:nvPr/>
          </p:nvSpPr>
          <p:spPr>
            <a:xfrm>
              <a:off x="5638414" y="5997914"/>
              <a:ext cx="6280316" cy="799899"/>
            </a:xfrm>
            <a:prstGeom prst="rect">
              <a:avLst/>
            </a:prstGeom>
          </p:spPr>
          <p:txBody>
            <a:bodyPr wrap="square">
              <a:spAutoFit/>
            </a:bodyPr>
            <a:lstStyle/>
            <a:p>
              <a:pPr algn="ctr">
                <a:lnSpc>
                  <a:spcPct val="150000"/>
                </a:lnSpc>
                <a:spcAft>
                  <a:spcPts val="0"/>
                </a:spcAft>
              </a:pPr>
              <a:r>
                <a:rPr lang="zh-CN" altLang="zh-CN" sz="1600" b="1" kern="100" dirty="0">
                  <a:cs typeface="Times New Roman" panose="02020603050405020304" pitchFamily="18" charset="0"/>
                </a:rPr>
                <a:t>图</a:t>
              </a:r>
              <a:r>
                <a:rPr lang="en-CA" altLang="zh-CN" sz="1600" b="1" kern="100" dirty="0">
                  <a:cs typeface="Times New Roman" panose="02020603050405020304" pitchFamily="18" charset="0"/>
                </a:rPr>
                <a:t>12.2 </a:t>
              </a:r>
              <a:r>
                <a:rPr lang="zh-CN" altLang="zh-CN" sz="1600" b="1" kern="100" dirty="0">
                  <a:cs typeface="Times New Roman" panose="02020603050405020304" pitchFamily="18" charset="0"/>
                </a:rPr>
                <a:t>收入低于（高于）</a:t>
              </a:r>
              <a:r>
                <a:rPr lang="en-CA" altLang="zh-CN" sz="1600" b="1" kern="100" dirty="0">
                  <a:cs typeface="Times New Roman" panose="02020603050405020304" pitchFamily="18" charset="0"/>
                </a:rPr>
                <a:t>50</a:t>
              </a:r>
              <a:r>
                <a:rPr lang="zh-CN" altLang="zh-CN" sz="1600" b="1" kern="100" dirty="0">
                  <a:cs typeface="Times New Roman" panose="02020603050405020304" pitchFamily="18" charset="0"/>
                </a:rPr>
                <a:t>病人接受</a:t>
              </a:r>
              <a:r>
                <a:rPr lang="zh-CN" altLang="en-US" sz="1600" b="1" kern="100" dirty="0">
                  <a:cs typeface="Times New Roman" panose="02020603050405020304" pitchFamily="18" charset="0"/>
                </a:rPr>
                <a:t>治疗</a:t>
              </a:r>
              <a:r>
                <a:rPr lang="zh-CN" altLang="zh-CN" sz="1600" b="1" kern="100" dirty="0">
                  <a:cs typeface="Times New Roman" panose="02020603050405020304" pitchFamily="18" charset="0"/>
                </a:rPr>
                <a:t>（没接受治疗）情况下观测到的健康情况</a:t>
              </a:r>
              <a:endParaRPr lang="zh-CN" altLang="zh-CN" sz="1600" dirty="0">
                <a:effectLst/>
                <a:cs typeface="Times New Roman" panose="02020603050405020304" pitchFamily="18" charset="0"/>
              </a:endParaRPr>
            </a:p>
          </p:txBody>
        </p:sp>
        <p:grpSp>
          <p:nvGrpSpPr>
            <p:cNvPr id="12" name="组合 11">
              <a:extLst>
                <a:ext uri="{FF2B5EF4-FFF2-40B4-BE49-F238E27FC236}">
                  <a16:creationId xmlns:a16="http://schemas.microsoft.com/office/drawing/2014/main" id="{A8B26C2E-A051-C54B-8AFB-DF9056BE76E9}"/>
                </a:ext>
              </a:extLst>
            </p:cNvPr>
            <p:cNvGrpSpPr/>
            <p:nvPr/>
          </p:nvGrpSpPr>
          <p:grpSpPr>
            <a:xfrm>
              <a:off x="5012667" y="1236557"/>
              <a:ext cx="6906063" cy="4881546"/>
              <a:chOff x="5012667" y="1236557"/>
              <a:chExt cx="6906063" cy="4881546"/>
            </a:xfrm>
          </p:grpSpPr>
          <p:pic>
            <p:nvPicPr>
              <p:cNvPr id="4" name="Picture 40905">
                <a:extLst>
                  <a:ext uri="{FF2B5EF4-FFF2-40B4-BE49-F238E27FC236}">
                    <a16:creationId xmlns:a16="http://schemas.microsoft.com/office/drawing/2014/main" id="{78C9AAB6-17B7-5D46-9E89-260662AE5F6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2667" y="1236557"/>
                <a:ext cx="6906063" cy="4881546"/>
              </a:xfrm>
              <a:prstGeom prst="rect">
                <a:avLst/>
              </a:prstGeom>
              <a:noFill/>
              <a:ln>
                <a:noFill/>
              </a:ln>
            </p:spPr>
          </p:pic>
          <p:grpSp>
            <p:nvGrpSpPr>
              <p:cNvPr id="6" name="组合 5">
                <a:extLst>
                  <a:ext uri="{FF2B5EF4-FFF2-40B4-BE49-F238E27FC236}">
                    <a16:creationId xmlns:a16="http://schemas.microsoft.com/office/drawing/2014/main" id="{D300A895-0FE9-7B40-9FDC-352BC73A857C}"/>
                  </a:ext>
                </a:extLst>
              </p:cNvPr>
              <p:cNvGrpSpPr>
                <a:grpSpLocks noChangeAspect="1"/>
              </p:cNvGrpSpPr>
              <p:nvPr/>
            </p:nvGrpSpPr>
            <p:grpSpPr>
              <a:xfrm>
                <a:off x="8778572" y="1236557"/>
                <a:ext cx="2233166" cy="1652007"/>
                <a:chOff x="0" y="0"/>
                <a:chExt cx="1054282" cy="779962"/>
              </a:xfrm>
            </p:grpSpPr>
            <p:sp>
              <p:nvSpPr>
                <p:cNvPr id="7" name="Right Brace 40763">
                  <a:extLst>
                    <a:ext uri="{FF2B5EF4-FFF2-40B4-BE49-F238E27FC236}">
                      <a16:creationId xmlns:a16="http://schemas.microsoft.com/office/drawing/2014/main" id="{7D1544D7-6452-C347-BAC4-F75740D3152A}"/>
                    </a:ext>
                  </a:extLst>
                </p:cNvPr>
                <p:cNvSpPr/>
                <p:nvPr/>
              </p:nvSpPr>
              <p:spPr>
                <a:xfrm>
                  <a:off x="0" y="498022"/>
                  <a:ext cx="68580" cy="281940"/>
                </a:xfrm>
                <a:prstGeom prst="rightBrace">
                  <a:avLst/>
                </a:prstGeom>
                <a:noFill/>
                <a:ln w="15875" cap="flat" cmpd="sng" algn="ctr">
                  <a:solidFill>
                    <a:srgbClr val="00206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cxnSp>
              <p:nvCxnSpPr>
                <p:cNvPr id="8" name="Straight Arrow Connector 40762">
                  <a:extLst>
                    <a:ext uri="{FF2B5EF4-FFF2-40B4-BE49-F238E27FC236}">
                      <a16:creationId xmlns:a16="http://schemas.microsoft.com/office/drawing/2014/main" id="{0D010F23-2659-A74F-9D0A-D80174C55D57}"/>
                    </a:ext>
                  </a:extLst>
                </p:cNvPr>
                <p:cNvCxnSpPr>
                  <a:cxnSpLocks/>
                </p:cNvCxnSpPr>
                <p:nvPr/>
              </p:nvCxnSpPr>
              <p:spPr>
                <a:xfrm flipH="1">
                  <a:off x="155122" y="161925"/>
                  <a:ext cx="225799" cy="368754"/>
                </a:xfrm>
                <a:prstGeom prst="straightConnector1">
                  <a:avLst/>
                </a:prstGeom>
                <a:noFill/>
                <a:ln w="15875" cap="flat" cmpd="sng" algn="ctr">
                  <a:solidFill>
                    <a:srgbClr val="002060"/>
                  </a:solidFill>
                  <a:prstDash val="solid"/>
                  <a:miter lim="800000"/>
                  <a:tailEnd type="triangle" w="lg" len="lg"/>
                </a:ln>
                <a:effectLst/>
              </p:spPr>
            </p:cxnSp>
            <mc:AlternateContent xmlns:mc="http://schemas.openxmlformats.org/markup-compatibility/2006" xmlns:a14="http://schemas.microsoft.com/office/drawing/2010/main">
              <mc:Choice Requires="a14">
                <p:sp>
                  <p:nvSpPr>
                    <p:cNvPr id="9" name="Text Box 40761">
                      <a:extLst>
                        <a:ext uri="{FF2B5EF4-FFF2-40B4-BE49-F238E27FC236}">
                          <a16:creationId xmlns:a16="http://schemas.microsoft.com/office/drawing/2014/main" id="{E5A53AC9-732C-1F4D-BDA8-32DCF9643B13}"/>
                        </a:ext>
                      </a:extLst>
                    </p:cNvPr>
                    <p:cNvSpPr txBox="1"/>
                    <p:nvPr/>
                  </p:nvSpPr>
                  <p:spPr>
                    <a:xfrm>
                      <a:off x="155122" y="0"/>
                      <a:ext cx="899160" cy="3238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CA" sz="1600" i="1">
                                <a:effectLst/>
                                <a:latin typeface="Cambria Math" panose="02040503050406030204" pitchFamily="18" charset="0"/>
                                <a:ea typeface="DengXian" panose="02010600030101010101" pitchFamily="2" charset="-122"/>
                                <a:cs typeface="Times New Roman" panose="02020603050405020304" pitchFamily="18" charset="0"/>
                              </a:rPr>
                              <m:t>𝜏</m:t>
                            </m:r>
                            <m:r>
                              <a:rPr lang="en-CA" sz="1600" i="1">
                                <a:effectLst/>
                                <a:latin typeface="Cambria Math" panose="02040503050406030204" pitchFamily="18" charset="0"/>
                                <a:ea typeface="DengXian" panose="02010600030101010101" pitchFamily="2" charset="-122"/>
                                <a:cs typeface="Times New Roman" panose="02020603050405020304" pitchFamily="18" charset="0"/>
                              </a:rPr>
                              <m:t>(50)</m:t>
                            </m:r>
                          </m:oMath>
                        </m:oMathPara>
                      </a14:m>
                      <a:endParaRPr lang="zh-CN" sz="16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9" name="Text Box 40761">
                      <a:extLst>
                        <a:ext uri="{FF2B5EF4-FFF2-40B4-BE49-F238E27FC236}">
                          <a16:creationId xmlns:a16="http://schemas.microsoft.com/office/drawing/2014/main" id="{E5A53AC9-732C-1F4D-BDA8-32DCF9643B13}"/>
                        </a:ext>
                      </a:extLst>
                    </p:cNvPr>
                    <p:cNvSpPr txBox="1">
                      <a:spLocks noRot="1" noChangeAspect="1" noMove="1" noResize="1" noEditPoints="1" noAdjustHandles="1" noChangeArrowheads="1" noChangeShapeType="1" noTextEdit="1"/>
                    </p:cNvSpPr>
                    <p:nvPr/>
                  </p:nvSpPr>
                  <p:spPr>
                    <a:xfrm>
                      <a:off x="155122" y="0"/>
                      <a:ext cx="899160" cy="323850"/>
                    </a:xfrm>
                    <a:prstGeom prst="rect">
                      <a:avLst/>
                    </a:prstGeom>
                    <a:blipFill>
                      <a:blip r:embed="rId11"/>
                      <a:stretch>
                        <a:fillRect/>
                      </a:stretch>
                    </a:blipFill>
                    <a:ln w="6350">
                      <a:noFill/>
                    </a:ln>
                  </p:spPr>
                  <p:txBody>
                    <a:bodyPr/>
                    <a:lstStyle/>
                    <a:p>
                      <a:r>
                        <a:rPr lang="en-CA">
                          <a:noFill/>
                        </a:rPr>
                        <a:t> </a:t>
                      </a:r>
                    </a:p>
                  </p:txBody>
                </p:sp>
              </mc:Fallback>
            </mc:AlternateContent>
          </p:grpSp>
        </p:grpSp>
      </p:grpSp>
      <p:sp>
        <p:nvSpPr>
          <p:cNvPr id="10" name="Footer Placeholder 9">
            <a:extLst>
              <a:ext uri="{FF2B5EF4-FFF2-40B4-BE49-F238E27FC236}">
                <a16:creationId xmlns:a16="http://schemas.microsoft.com/office/drawing/2014/main" id="{1B48B298-BF3B-4630-97A5-89023E3904C8}"/>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1175698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DDEAD2-9592-E54A-9276-1760C522A35C}"/>
              </a:ext>
            </a:extLst>
          </p:cNvPr>
          <p:cNvSpPr>
            <a:spLocks noGrp="1"/>
          </p:cNvSpPr>
          <p:nvPr>
            <p:ph type="title"/>
          </p:nvPr>
        </p:nvSpPr>
        <p:spPr/>
        <p:txBody>
          <a:bodyPr/>
          <a:lstStyle/>
          <a:p>
            <a:r>
              <a:rPr kumimoji="1" lang="zh-CN" altLang="en-US" dirty="0"/>
              <a:t>断点回归要点一：</a:t>
            </a:r>
            <a:r>
              <a:rPr lang="zh-CN" altLang="zh-CN" dirty="0"/>
              <a:t>连续</a:t>
            </a:r>
            <a:r>
              <a:rPr lang="zh-CN" altLang="en-US" dirty="0"/>
              <a:t>性</a:t>
            </a:r>
            <a:endParaRPr kumimoji="1" lang="zh-CN" altLang="en-US" dirty="0"/>
          </a:p>
        </p:txBody>
      </p:sp>
      <mc:AlternateContent xmlns:mc="http://schemas.openxmlformats.org/markup-compatibility/2006" xmlns:a14="http://schemas.microsoft.com/office/drawing/2010/main">
        <mc:Choice Requires="a14">
          <p:sp>
            <p:nvSpPr>
              <p:cNvPr id="3" name="文本占位符 2">
                <a:extLst>
                  <a:ext uri="{FF2B5EF4-FFF2-40B4-BE49-F238E27FC236}">
                    <a16:creationId xmlns:a16="http://schemas.microsoft.com/office/drawing/2014/main" id="{C411F6EE-8A02-304E-B58B-4DFB83621AA2}"/>
                  </a:ext>
                </a:extLst>
              </p:cNvPr>
              <p:cNvSpPr>
                <a:spLocks noGrp="1"/>
              </p:cNvSpPr>
              <p:nvPr>
                <p:ph type="body" idx="1"/>
              </p:nvPr>
            </p:nvSpPr>
            <p:spPr/>
            <p:txBody>
              <a:bodyPr/>
              <a:lstStyle/>
              <a:p>
                <a:pPr marL="342900" indent="-342900" algn="just">
                  <a:buFont typeface="Wingdings" pitchFamily="2" charset="2"/>
                  <a:buChar char="u"/>
                </a:pPr>
                <a:r>
                  <a:rPr lang="zh-CN" altLang="en-US" dirty="0"/>
                  <a:t>如果</a:t>
                </a:r>
                <a:r>
                  <a:rPr lang="zh-CN" altLang="zh-CN" dirty="0"/>
                  <a:t>潜在结果函数在断点</a:t>
                </a:r>
                <a14:m>
                  <m:oMath xmlns:m="http://schemas.openxmlformats.org/officeDocument/2006/math">
                    <m:r>
                      <a:rPr lang="en-CA" altLang="zh-CN" i="1">
                        <a:latin typeface="Cambria Math" panose="02040503050406030204" pitchFamily="18" charset="0"/>
                      </a:rPr>
                      <m:t>𝐶</m:t>
                    </m:r>
                  </m:oMath>
                </a14:m>
                <a:r>
                  <a:rPr lang="zh-CN" altLang="zh-CN" dirty="0"/>
                  <a:t>是连续的</a:t>
                </a:r>
                <a:r>
                  <a:rPr lang="zh-CN" altLang="en-US" dirty="0"/>
                  <a:t>，我们可以</a:t>
                </a:r>
                <a:r>
                  <a:rPr lang="zh-CN" altLang="zh-CN" dirty="0"/>
                  <a:t>用接近断点</a:t>
                </a:r>
                <a14:m>
                  <m:oMath xmlns:m="http://schemas.openxmlformats.org/officeDocument/2006/math">
                    <m:r>
                      <a:rPr lang="en-CA" altLang="zh-CN" i="1">
                        <a:latin typeface="Cambria Math" panose="02040503050406030204" pitchFamily="18" charset="0"/>
                      </a:rPr>
                      <m:t>𝐶</m:t>
                    </m:r>
                  </m:oMath>
                </a14:m>
                <a:r>
                  <a:rPr lang="zh-CN" altLang="zh-CN" dirty="0"/>
                  <a:t>的观测值去估计断点处的处置效应</a:t>
                </a:r>
                <a:r>
                  <a:rPr lang="zh-CN" altLang="en-US" dirty="0"/>
                  <a:t>，因此处置效应可以表示为</a:t>
                </a:r>
                <a:endParaRPr lang="en-US" altLang="zh-CN" dirty="0"/>
              </a:p>
              <a:p>
                <a:pPr algn="just"/>
                <a:endParaRPr lang="en-US" altLang="zh-CN" dirty="0">
                  <a:effectLst/>
                </a:endParaRPr>
              </a:p>
              <a:p>
                <a:pPr algn="just"/>
                <a14:m>
                  <m:oMathPara xmlns:m="http://schemas.openxmlformats.org/officeDocument/2006/math">
                    <m:oMathParaPr>
                      <m:jc m:val="center"/>
                    </m:oMathParaPr>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𝜏</m:t>
                          </m:r>
                        </m:e>
                        <m:sub>
                          <m:r>
                            <a:rPr lang="en-CA" altLang="zh-CN" i="1">
                              <a:latin typeface="Cambria Math" panose="02040503050406030204" pitchFamily="18" charset="0"/>
                            </a:rPr>
                            <m:t>𝑐</m:t>
                          </m:r>
                        </m:sub>
                      </m:sSub>
                      <m:r>
                        <a:rPr lang="en-CA" altLang="zh-CN" i="1">
                          <a:latin typeface="Cambria Math" panose="02040503050406030204" pitchFamily="18" charset="0"/>
                        </a:rPr>
                        <m:t>=</m:t>
                      </m:r>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1</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e>
                      </m:d>
                      <m:r>
                        <a:rPr lang="en-CA" altLang="zh-CN" i="1">
                          <a:latin typeface="Cambria Math" panose="02040503050406030204" pitchFamily="18" charset="0"/>
                        </a:rPr>
                        <m:t>−</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d>
                            <m:dPr>
                              <m:ctrlPr>
                                <a:rPr lang="zh-CN" altLang="zh-CN" i="1">
                                  <a:latin typeface="Cambria Math" panose="02040503050406030204" pitchFamily="18" charset="0"/>
                                </a:rPr>
                              </m:ctrlPr>
                            </m:dPr>
                            <m:e>
                              <m:r>
                                <a:rPr lang="en-CA" altLang="zh-CN" i="1">
                                  <a:latin typeface="Cambria Math" panose="02040503050406030204" pitchFamily="18" charset="0"/>
                                </a:rPr>
                                <m:t>0</m:t>
                              </m:r>
                            </m:e>
                          </m:d>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e>
                      </m:d>
                      <m:r>
                        <a:rPr lang="en-CA" altLang="zh-CN" i="1">
                          <a:latin typeface="Cambria Math" panose="02040503050406030204" pitchFamily="18" charset="0"/>
                        </a:rPr>
                        <m:t>=</m:t>
                      </m:r>
                      <m:func>
                        <m:funcPr>
                          <m:ctrlPr>
                            <a:rPr lang="zh-CN" altLang="zh-CN" i="1">
                              <a:latin typeface="Cambria Math" panose="02040503050406030204" pitchFamily="18" charset="0"/>
                            </a:rPr>
                          </m:ctrlPr>
                        </m:funcPr>
                        <m:fName>
                          <m:limLow>
                            <m:limLowPr>
                              <m:ctrlPr>
                                <a:rPr lang="zh-CN" altLang="zh-CN" i="1">
                                  <a:latin typeface="Cambria Math" panose="02040503050406030204" pitchFamily="18" charset="0"/>
                                </a:rPr>
                              </m:ctrlPr>
                            </m:limLowPr>
                            <m:e>
                              <m:r>
                                <m:rPr>
                                  <m:sty m:val="p"/>
                                </m:rPr>
                                <a:rPr lang="en-US" altLang="zh-CN">
                                  <a:latin typeface="Cambria Math" panose="02040503050406030204" pitchFamily="18" charset="0"/>
                                </a:rPr>
                                <m:t>lim</m:t>
                              </m:r>
                            </m:e>
                            <m:lim>
                              <m:r>
                                <a:rPr lang="en-CA" altLang="zh-CN" i="1">
                                  <a:latin typeface="Cambria Math" panose="02040503050406030204" pitchFamily="18" charset="0"/>
                                </a:rPr>
                                <m:t>𝑥</m:t>
                              </m:r>
                              <m:r>
                                <a:rPr lang="en-CA" altLang="zh-CN" i="1">
                                  <a:latin typeface="Cambria Math" panose="02040503050406030204" pitchFamily="18" charset="0"/>
                                </a:rPr>
                                <m:t>↑</m:t>
                              </m:r>
                              <m:r>
                                <a:rPr lang="en-CA" altLang="zh-CN" i="1">
                                  <a:latin typeface="Cambria Math" panose="02040503050406030204" pitchFamily="18" charset="0"/>
                                </a:rPr>
                                <m:t>𝑐</m:t>
                              </m:r>
                            </m:lim>
                          </m:limLow>
                        </m:fName>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𝑥</m:t>
                              </m:r>
                            </m:e>
                          </m:d>
                        </m:e>
                      </m:func>
                      <m:r>
                        <a:rPr lang="en-CA" altLang="zh-CN" i="1">
                          <a:latin typeface="Cambria Math" panose="02040503050406030204" pitchFamily="18" charset="0"/>
                        </a:rPr>
                        <m:t>−</m:t>
                      </m:r>
                      <m:func>
                        <m:funcPr>
                          <m:ctrlPr>
                            <a:rPr lang="zh-CN" altLang="zh-CN" i="1">
                              <a:latin typeface="Cambria Math" panose="02040503050406030204" pitchFamily="18" charset="0"/>
                            </a:rPr>
                          </m:ctrlPr>
                        </m:funcPr>
                        <m:fName>
                          <m:limLow>
                            <m:limLowPr>
                              <m:ctrlPr>
                                <a:rPr lang="zh-CN" altLang="zh-CN" i="1">
                                  <a:latin typeface="Cambria Math" panose="02040503050406030204" pitchFamily="18" charset="0"/>
                                </a:rPr>
                              </m:ctrlPr>
                            </m:limLowPr>
                            <m:e>
                              <m:r>
                                <m:rPr>
                                  <m:sty m:val="p"/>
                                </m:rPr>
                                <a:rPr lang="en-US" altLang="zh-CN">
                                  <a:latin typeface="Cambria Math" panose="02040503050406030204" pitchFamily="18" charset="0"/>
                                </a:rPr>
                                <m:t>lim</m:t>
                              </m:r>
                            </m:e>
                            <m:lim>
                              <m:r>
                                <a:rPr lang="en-CA" altLang="zh-CN" i="1">
                                  <a:latin typeface="Cambria Math" panose="02040503050406030204" pitchFamily="18" charset="0"/>
                                </a:rPr>
                                <m:t>𝑥</m:t>
                              </m:r>
                              <m:r>
                                <a:rPr lang="en-CA" altLang="zh-CN" i="1">
                                  <a:latin typeface="Cambria Math" panose="02040503050406030204" pitchFamily="18" charset="0"/>
                                </a:rPr>
                                <m:t>↓</m:t>
                              </m:r>
                              <m:r>
                                <a:rPr lang="en-CA" altLang="zh-CN" i="1">
                                  <a:latin typeface="Cambria Math" panose="02040503050406030204" pitchFamily="18" charset="0"/>
                                </a:rPr>
                                <m:t>𝑐</m:t>
                              </m:r>
                            </m:lim>
                          </m:limLow>
                        </m:fName>
                        <m:e>
                          <m:r>
                            <a:rPr lang="en-CA" altLang="zh-CN" i="1">
                              <a:latin typeface="Cambria Math" panose="02040503050406030204" pitchFamily="18" charset="0"/>
                            </a:rPr>
                            <m:t>𝐸</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CA" altLang="zh-CN" i="1">
                                      <a:latin typeface="Cambria Math" panose="02040503050406030204" pitchFamily="18" charset="0"/>
                                    </a:rPr>
                                    <m:t>𝑌</m:t>
                                  </m:r>
                                </m:e>
                                <m:sub>
                                  <m:r>
                                    <a:rPr lang="en-CA" altLang="zh-CN" i="1">
                                      <a:latin typeface="Cambria Math" panose="02040503050406030204" pitchFamily="18" charset="0"/>
                                    </a:rPr>
                                    <m:t>𝑖</m:t>
                                  </m:r>
                                </m:sub>
                              </m:sSub>
                            </m:e>
                            <m:e>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𝑥</m:t>
                              </m:r>
                            </m:e>
                          </m:d>
                        </m:e>
                      </m:func>
                    </m:oMath>
                  </m:oMathPara>
                </a14:m>
                <a:endParaRPr lang="en-US" altLang="zh-CN" dirty="0"/>
              </a:p>
              <a:p>
                <a:pPr marL="341100" algn="just"/>
                <a14:m>
                  <m:oMath xmlns:m="http://schemas.openxmlformats.org/officeDocument/2006/math">
                    <m:r>
                      <a:rPr lang="zh-CN" altLang="en-US" i="1" dirty="0">
                        <a:latin typeface="Cambria Math" panose="02040503050406030204" pitchFamily="18" charset="0"/>
                      </a:rPr>
                      <m:t>其中</m:t>
                    </m:r>
                    <m:r>
                      <a:rPr lang="zh-CN" altLang="en-US" b="0" i="1" dirty="0" smtClean="0">
                        <a:latin typeface="Cambria Math" panose="02040503050406030204" pitchFamily="18" charset="0"/>
                      </a:rPr>
                      <m:t>，</m:t>
                    </m:r>
                    <m:sSub>
                      <m:sSubPr>
                        <m:ctrlPr>
                          <a:rPr lang="zh-CN" altLang="zh-CN" i="1">
                            <a:latin typeface="Cambria Math" panose="02040503050406030204" pitchFamily="18" charset="0"/>
                          </a:rPr>
                        </m:ctrlPr>
                      </m:sSubPr>
                      <m:e>
                        <m:r>
                          <a:rPr lang="en-CA" altLang="zh-CN" i="1">
                            <a:latin typeface="Cambria Math" panose="02040503050406030204" pitchFamily="18" charset="0"/>
                          </a:rPr>
                          <m:t>𝜏</m:t>
                        </m:r>
                      </m:e>
                      <m:sub>
                        <m:r>
                          <a:rPr lang="en-CA" altLang="zh-CN" i="1">
                            <a:latin typeface="Cambria Math" panose="02040503050406030204" pitchFamily="18" charset="0"/>
                          </a:rPr>
                          <m:t>𝑐</m:t>
                        </m:r>
                      </m:sub>
                    </m:sSub>
                  </m:oMath>
                </a14:m>
                <a:r>
                  <a:rPr lang="zh-CN" altLang="zh-CN" dirty="0"/>
                  <a:t>是在</a:t>
                </a:r>
                <a14:m>
                  <m:oMath xmlns:m="http://schemas.openxmlformats.org/officeDocument/2006/math">
                    <m:sSub>
                      <m:sSubPr>
                        <m:ctrlPr>
                          <a:rPr lang="zh-CN" altLang="zh-CN" i="1">
                            <a:latin typeface="Cambria Math" panose="02040503050406030204" pitchFamily="18" charset="0"/>
                          </a:rPr>
                        </m:ctrlPr>
                      </m:sSubPr>
                      <m:e>
                        <m:r>
                          <a:rPr lang="en-CA" altLang="zh-CN" i="1">
                            <a:latin typeface="Cambria Math" panose="02040503050406030204" pitchFamily="18" charset="0"/>
                          </a:rPr>
                          <m:t>𝑋</m:t>
                        </m:r>
                      </m:e>
                      <m:sub>
                        <m:r>
                          <a:rPr lang="en-CA" altLang="zh-CN" i="1">
                            <a:latin typeface="Cambria Math" panose="02040503050406030204" pitchFamily="18" charset="0"/>
                          </a:rPr>
                          <m:t>𝑖</m:t>
                        </m:r>
                      </m:sub>
                    </m:sSub>
                    <m:r>
                      <a:rPr lang="en-CA" altLang="zh-CN" i="1">
                        <a:latin typeface="Cambria Math" panose="02040503050406030204" pitchFamily="18" charset="0"/>
                      </a:rPr>
                      <m:t>=</m:t>
                    </m:r>
                    <m:r>
                      <a:rPr lang="en-CA" altLang="zh-CN" i="1">
                        <a:latin typeface="Cambria Math" panose="02040503050406030204" pitchFamily="18" charset="0"/>
                      </a:rPr>
                      <m:t>𝑐</m:t>
                    </m:r>
                  </m:oMath>
                </a14:m>
                <a:r>
                  <a:rPr lang="zh-CN" altLang="zh-CN" dirty="0"/>
                  <a:t>的处置效应，</a:t>
                </a:r>
                <a14:m>
                  <m:oMath xmlns:m="http://schemas.openxmlformats.org/officeDocument/2006/math">
                    <m:r>
                      <a:rPr lang="en-US" altLang="zh-CN" i="1">
                        <a:latin typeface="Cambria Math" panose="02040503050406030204" pitchFamily="18" charset="0"/>
                      </a:rPr>
                      <m:t>𝑥</m:t>
                    </m:r>
                    <m:r>
                      <a:rPr lang="en-US" altLang="zh-CN" i="1">
                        <a:latin typeface="Cambria Math" panose="02040503050406030204" pitchFamily="18" charset="0"/>
                      </a:rPr>
                      <m:t>↑</m:t>
                    </m:r>
                    <m:r>
                      <a:rPr lang="en-US" altLang="zh-CN" i="1">
                        <a:latin typeface="Cambria Math" panose="02040503050406030204" pitchFamily="18" charset="0"/>
                      </a:rPr>
                      <m:t>𝑐</m:t>
                    </m:r>
                  </m:oMath>
                </a14:m>
                <a:r>
                  <a:rPr lang="en-US" altLang="zh-CN" dirty="0"/>
                  <a:t> </a:t>
                </a:r>
                <a:r>
                  <a:rPr lang="zh-CN" altLang="zh-CN" dirty="0"/>
                  <a:t>表示</a:t>
                </a:r>
                <a14:m>
                  <m:oMath xmlns:m="http://schemas.openxmlformats.org/officeDocument/2006/math">
                    <m:r>
                      <a:rPr lang="en-US" altLang="zh-CN" i="1">
                        <a:latin typeface="Cambria Math" panose="02040503050406030204" pitchFamily="18" charset="0"/>
                      </a:rPr>
                      <m:t>𝑥</m:t>
                    </m:r>
                  </m:oMath>
                </a14:m>
                <a:r>
                  <a:rPr lang="zh-CN" altLang="zh-CN" dirty="0"/>
                  <a:t>从小于</a:t>
                </a:r>
                <a14:m>
                  <m:oMath xmlns:m="http://schemas.openxmlformats.org/officeDocument/2006/math">
                    <m:r>
                      <a:rPr lang="en-US" altLang="zh-CN" i="1">
                        <a:latin typeface="Cambria Math" panose="02040503050406030204" pitchFamily="18" charset="0"/>
                      </a:rPr>
                      <m:t>𝑐</m:t>
                    </m:r>
                  </m:oMath>
                </a14:m>
                <a:r>
                  <a:rPr lang="zh-CN" altLang="zh-CN" dirty="0"/>
                  <a:t>的地方无限趋近</a:t>
                </a:r>
                <a14:m>
                  <m:oMath xmlns:m="http://schemas.openxmlformats.org/officeDocument/2006/math">
                    <m:r>
                      <a:rPr lang="en-US" altLang="zh-CN" i="1">
                        <a:latin typeface="Cambria Math" panose="02040503050406030204" pitchFamily="18" charset="0"/>
                      </a:rPr>
                      <m:t>𝑐</m:t>
                    </m:r>
                  </m:oMath>
                </a14:m>
                <a:r>
                  <a:rPr lang="zh-CN" altLang="zh-CN" dirty="0"/>
                  <a:t>，</a:t>
                </a:r>
                <a14:m>
                  <m:oMath xmlns:m="http://schemas.openxmlformats.org/officeDocument/2006/math">
                    <m:r>
                      <a:rPr lang="en-US" altLang="zh-CN" i="1">
                        <a:latin typeface="Cambria Math" panose="02040503050406030204" pitchFamily="18" charset="0"/>
                      </a:rPr>
                      <m:t>𝑥</m:t>
                    </m:r>
                    <m:r>
                      <a:rPr lang="en-US" altLang="zh-CN" i="1">
                        <a:latin typeface="Cambria Math" panose="02040503050406030204" pitchFamily="18" charset="0"/>
                      </a:rPr>
                      <m:t>↓</m:t>
                    </m:r>
                    <m:r>
                      <a:rPr lang="en-US" altLang="zh-CN" i="1">
                        <a:latin typeface="Cambria Math" panose="02040503050406030204" pitchFamily="18" charset="0"/>
                      </a:rPr>
                      <m:t>𝑐</m:t>
                    </m:r>
                  </m:oMath>
                </a14:m>
                <a:r>
                  <a:rPr lang="en-US" altLang="zh-CN" dirty="0"/>
                  <a:t> </a:t>
                </a:r>
                <a:r>
                  <a:rPr lang="zh-CN" altLang="zh-CN" dirty="0"/>
                  <a:t>表示</a:t>
                </a:r>
                <a14:m>
                  <m:oMath xmlns:m="http://schemas.openxmlformats.org/officeDocument/2006/math">
                    <m:r>
                      <a:rPr lang="en-US" altLang="zh-CN" i="1">
                        <a:latin typeface="Cambria Math" panose="02040503050406030204" pitchFamily="18" charset="0"/>
                      </a:rPr>
                      <m:t>𝑥</m:t>
                    </m:r>
                  </m:oMath>
                </a14:m>
                <a:r>
                  <a:rPr lang="zh-CN" altLang="zh-CN" dirty="0"/>
                  <a:t>从大于</a:t>
                </a:r>
                <a14:m>
                  <m:oMath xmlns:m="http://schemas.openxmlformats.org/officeDocument/2006/math">
                    <m:r>
                      <a:rPr lang="en-US" altLang="zh-CN" i="1">
                        <a:latin typeface="Cambria Math" panose="02040503050406030204" pitchFamily="18" charset="0"/>
                      </a:rPr>
                      <m:t>𝑐</m:t>
                    </m:r>
                  </m:oMath>
                </a14:m>
                <a:r>
                  <a:rPr lang="zh-CN" altLang="zh-CN" dirty="0"/>
                  <a:t>的地方无限趋近</a:t>
                </a:r>
                <a14:m>
                  <m:oMath xmlns:m="http://schemas.openxmlformats.org/officeDocument/2006/math">
                    <m:r>
                      <a:rPr lang="en-US" altLang="zh-CN" i="1">
                        <a:latin typeface="Cambria Math" panose="02040503050406030204" pitchFamily="18" charset="0"/>
                      </a:rPr>
                      <m:t>𝑐</m:t>
                    </m:r>
                  </m:oMath>
                </a14:m>
                <a:r>
                  <a:rPr lang="zh-CN" altLang="zh-CN" dirty="0"/>
                  <a:t>。</a:t>
                </a:r>
                <a:endParaRPr lang="en-US" altLang="zh-CN" dirty="0"/>
              </a:p>
              <a:p>
                <a:pPr marL="666900" indent="-342900" algn="just">
                  <a:buFont typeface="Wingdings" pitchFamily="2" charset="2"/>
                  <a:buChar char="u"/>
                </a:pPr>
                <a:endParaRPr lang="en-US" altLang="zh-CN" dirty="0"/>
              </a:p>
              <a:p>
                <a:pPr marL="342900" indent="-342900" algn="just">
                  <a:buFont typeface="Wingdings" pitchFamily="2" charset="2"/>
                  <a:buChar char="u"/>
                </a:pPr>
                <a:r>
                  <a:rPr lang="zh-CN" altLang="zh-CN" dirty="0"/>
                  <a:t>潜在结果函数的连续性保证了通过断点</a:t>
                </a:r>
                <a:r>
                  <a:rPr lang="zh-CN" altLang="en-US" dirty="0"/>
                  <a:t>左右</a:t>
                </a:r>
                <a:r>
                  <a:rPr lang="zh-CN" altLang="zh-CN" dirty="0"/>
                  <a:t>附近的观测值去估计断点处的处置效应是合理的。</a:t>
                </a:r>
                <a:endParaRPr lang="en-US" altLang="zh-CN" dirty="0"/>
              </a:p>
              <a:p>
                <a:pPr marL="342900" indent="-342900">
                  <a:buFont typeface="Wingdings" pitchFamily="2" charset="2"/>
                  <a:buChar char="u"/>
                </a:pPr>
                <a:endParaRPr lang="zh-CN" altLang="zh-CN" dirty="0"/>
              </a:p>
              <a:p>
                <a:pPr marL="342900" indent="-342900">
                  <a:buFont typeface="Wingdings" pitchFamily="2" charset="2"/>
                  <a:buChar char="u"/>
                </a:pPr>
                <a:endParaRPr kumimoji="1" lang="zh-CN" altLang="en-US" dirty="0"/>
              </a:p>
            </p:txBody>
          </p:sp>
        </mc:Choice>
        <mc:Fallback xmlns="">
          <p:sp>
            <p:nvSpPr>
              <p:cNvPr id="3" name="文本占位符 2">
                <a:extLst>
                  <a:ext uri="{FF2B5EF4-FFF2-40B4-BE49-F238E27FC236}">
                    <a16:creationId xmlns:a16="http://schemas.microsoft.com/office/drawing/2014/main" id="{C411F6EE-8A02-304E-B58B-4DFB83621AA2}"/>
                  </a:ext>
                </a:extLst>
              </p:cNvPr>
              <p:cNvSpPr>
                <a:spLocks noGrp="1" noRot="1" noChangeAspect="1" noMove="1" noResize="1" noEditPoints="1" noAdjustHandles="1" noChangeArrowheads="1" noChangeShapeType="1" noTextEdit="1"/>
              </p:cNvSpPr>
              <p:nvPr>
                <p:ph type="body" idx="1"/>
              </p:nvPr>
            </p:nvSpPr>
            <p:spPr>
              <a:blipFill>
                <a:blip r:embed="rId2"/>
                <a:stretch>
                  <a:fillRect l="-467" t="-1217" r="-81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600C19D-F9D9-4B9C-8654-DEA445C7819B}"/>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034771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DDEAD2-9592-E54A-9276-1760C522A35C}"/>
              </a:ext>
            </a:extLst>
          </p:cNvPr>
          <p:cNvSpPr>
            <a:spLocks noGrp="1"/>
          </p:cNvSpPr>
          <p:nvPr>
            <p:ph type="title"/>
          </p:nvPr>
        </p:nvSpPr>
        <p:spPr/>
        <p:txBody>
          <a:bodyPr/>
          <a:lstStyle/>
          <a:p>
            <a:r>
              <a:rPr kumimoji="1" lang="zh-CN" altLang="en-US" dirty="0"/>
              <a:t>断点回归要点二：</a:t>
            </a:r>
            <a:r>
              <a:rPr lang="zh-CN" altLang="zh-CN" dirty="0"/>
              <a:t>局部随机性 </a:t>
            </a:r>
            <a:endParaRPr kumimoji="1" lang="zh-CN" altLang="en-US" dirty="0"/>
          </a:p>
        </p:txBody>
      </p:sp>
      <p:sp>
        <p:nvSpPr>
          <p:cNvPr id="3" name="文本占位符 2">
            <a:extLst>
              <a:ext uri="{FF2B5EF4-FFF2-40B4-BE49-F238E27FC236}">
                <a16:creationId xmlns:a16="http://schemas.microsoft.com/office/drawing/2014/main" id="{C411F6EE-8A02-304E-B58B-4DFB83621AA2}"/>
              </a:ext>
            </a:extLst>
          </p:cNvPr>
          <p:cNvSpPr>
            <a:spLocks noGrp="1"/>
          </p:cNvSpPr>
          <p:nvPr>
            <p:ph type="body" idx="1"/>
          </p:nvPr>
        </p:nvSpPr>
        <p:spPr/>
        <p:txBody>
          <a:bodyPr/>
          <a:lstStyle/>
          <a:p>
            <a:pPr marL="342900" indent="-342900" algn="just">
              <a:buFont typeface="Wingdings" pitchFamily="2" charset="2"/>
              <a:buChar char="u"/>
            </a:pPr>
            <a:r>
              <a:rPr lang="zh-CN" altLang="zh-CN" b="1" dirty="0"/>
              <a:t>局部随机性</a:t>
            </a:r>
            <a:r>
              <a:rPr lang="zh-CN" altLang="en-US" dirty="0"/>
              <a:t>是指</a:t>
            </a:r>
            <a:r>
              <a:rPr lang="zh-CN" altLang="zh-CN" dirty="0"/>
              <a:t>在断点</a:t>
            </a:r>
            <a:r>
              <a:rPr lang="zh-CN" altLang="en-US" dirty="0"/>
              <a:t>附近的</a:t>
            </a:r>
            <a:r>
              <a:rPr lang="zh-CN" altLang="zh-CN" dirty="0"/>
              <a:t>个体是否接受处置是随机的。 </a:t>
            </a:r>
            <a:endParaRPr lang="en-US" altLang="zh-CN" dirty="0"/>
          </a:p>
          <a:p>
            <a:pPr marL="342900" indent="-342900" algn="just">
              <a:buFont typeface="Wingdings" pitchFamily="2" charset="2"/>
              <a:buChar char="u"/>
            </a:pPr>
            <a:endParaRPr lang="en-US" altLang="zh-CN" dirty="0"/>
          </a:p>
          <a:p>
            <a:pPr marL="685800" indent="-342900" algn="just">
              <a:buFont typeface="Wingdings" pitchFamily="2" charset="2"/>
              <a:buChar char="u"/>
            </a:pPr>
            <a:r>
              <a:rPr lang="zh-CN" altLang="en-US" dirty="0"/>
              <a:t>本例中，</a:t>
            </a:r>
            <a:r>
              <a:rPr lang="zh-CN" altLang="zh-CN" dirty="0"/>
              <a:t>如果某些随机发生的意外收入或支出使得部分病人收入刚好高于或低于</a:t>
            </a:r>
            <a:r>
              <a:rPr lang="en-CA" altLang="zh-CN" dirty="0"/>
              <a:t>50</a:t>
            </a:r>
            <a:r>
              <a:rPr lang="zh-CN" altLang="zh-CN" dirty="0"/>
              <a:t>，意味着收入刚好高于</a:t>
            </a:r>
            <a:r>
              <a:rPr lang="en-CA" altLang="zh-CN" dirty="0"/>
              <a:t>50</a:t>
            </a:r>
            <a:r>
              <a:rPr lang="zh-CN" altLang="zh-CN" dirty="0"/>
              <a:t>和收入刚好低于</a:t>
            </a:r>
            <a:r>
              <a:rPr lang="en-CA" altLang="zh-CN" dirty="0"/>
              <a:t>50</a:t>
            </a:r>
            <a:r>
              <a:rPr lang="zh-CN" altLang="zh-CN" dirty="0"/>
              <a:t>是随机的，导致接受治疗与否也是随机的</a:t>
            </a:r>
            <a:r>
              <a:rPr lang="zh-CN" altLang="en-US" dirty="0"/>
              <a:t>，从而</a:t>
            </a:r>
            <a:r>
              <a:rPr lang="zh-CN" altLang="zh-CN" dirty="0"/>
              <a:t>保证了在断点</a:t>
            </a:r>
            <a:r>
              <a:rPr lang="en-CA" altLang="zh-CN" dirty="0"/>
              <a:t>50</a:t>
            </a:r>
            <a:r>
              <a:rPr lang="zh-CN" altLang="zh-CN" dirty="0"/>
              <a:t>左右的病人除了接受治疗与否有差异外，其它的特征没有系统性差异。 </a:t>
            </a:r>
            <a:endParaRPr lang="en-US" altLang="zh-CN" dirty="0"/>
          </a:p>
          <a:p>
            <a:pPr marL="342900" indent="-342900" algn="just">
              <a:buFont typeface="Wingdings" pitchFamily="2" charset="2"/>
              <a:buChar char="u"/>
            </a:pPr>
            <a:endParaRPr kumimoji="1" lang="en-US" altLang="zh-CN" dirty="0"/>
          </a:p>
          <a:p>
            <a:pPr marL="342900" indent="-342900" algn="just">
              <a:buFont typeface="Wingdings" pitchFamily="2" charset="2"/>
              <a:buChar char="u"/>
            </a:pPr>
            <a:r>
              <a:rPr lang="zh-CN" altLang="zh-CN" b="1" dirty="0"/>
              <a:t>由于在断点附近局部随机性的特点，断点回归也可被视作一种局部随机实验方法，虽然它使用的是观测数据而非真正的实验数据</a:t>
            </a:r>
            <a:r>
              <a:rPr lang="zh-CN" altLang="zh-CN" dirty="0"/>
              <a:t>。</a:t>
            </a:r>
          </a:p>
          <a:p>
            <a:pPr marL="342900" indent="-342900">
              <a:buFont typeface="Wingdings" pitchFamily="2" charset="2"/>
              <a:buChar char="u"/>
            </a:pPr>
            <a:endParaRPr kumimoji="1" lang="zh-CN" altLang="en-US" dirty="0"/>
          </a:p>
        </p:txBody>
      </p:sp>
      <p:sp>
        <p:nvSpPr>
          <p:cNvPr id="4" name="Footer Placeholder 3">
            <a:extLst>
              <a:ext uri="{FF2B5EF4-FFF2-40B4-BE49-F238E27FC236}">
                <a16:creationId xmlns:a16="http://schemas.microsoft.com/office/drawing/2014/main" id="{25B65CC1-3E58-46FD-9F9A-DEA8C5B875EE}"/>
              </a:ext>
            </a:extLst>
          </p:cNvPr>
          <p:cNvSpPr>
            <a:spLocks noGrp="1"/>
          </p:cNvSpPr>
          <p:nvPr>
            <p:ph type="ftr" sz="quarter" idx="11"/>
          </p:nvPr>
        </p:nvSpPr>
        <p:spPr/>
        <p:txBody>
          <a:bodyPr/>
          <a:lstStyle/>
          <a:p>
            <a:r>
              <a:rPr lang="zh-CN" altLang="en-US"/>
              <a:t>版权所有</a:t>
            </a:r>
            <a:r>
              <a:rPr lang="en-US" altLang="zh-CN"/>
              <a:t>@</a:t>
            </a:r>
            <a:r>
              <a:rPr lang="zh-CN" altLang="en-US"/>
              <a:t>邱嘉平，使用需经授权</a:t>
            </a:r>
            <a:endParaRPr lang="en-CA"/>
          </a:p>
        </p:txBody>
      </p:sp>
    </p:spTree>
    <p:extLst>
      <p:ext uri="{BB962C8B-B14F-4D97-AF65-F5344CB8AC3E}">
        <p14:creationId xmlns:p14="http://schemas.microsoft.com/office/powerpoint/2010/main" val="3341237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1274</TotalTime>
  <Words>3268</Words>
  <Application>Microsoft Office PowerPoint</Application>
  <PresentationFormat>Widescreen</PresentationFormat>
  <Paragraphs>156</Paragraphs>
  <Slides>23</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Cambria Math</vt:lpstr>
      <vt:lpstr>Century</vt:lpstr>
      <vt:lpstr>Franklin Gothic Book</vt:lpstr>
      <vt:lpstr>Perpetua</vt:lpstr>
      <vt:lpstr>Times New Roman</vt:lpstr>
      <vt:lpstr>Wingdings</vt:lpstr>
      <vt:lpstr>Wingdings 2</vt:lpstr>
      <vt:lpstr>Theme1</vt:lpstr>
      <vt:lpstr>第12章： 断点回归</vt:lpstr>
      <vt:lpstr>大纲</vt:lpstr>
      <vt:lpstr>断点回归的直观理解</vt:lpstr>
      <vt:lpstr>例：政府针对低收入人群的医疗福利政策 </vt:lpstr>
      <vt:lpstr>例：政府针对低收入人群的医疗福利政策 </vt:lpstr>
      <vt:lpstr>例：政府针对低收入人群的医疗福利政策 </vt:lpstr>
      <vt:lpstr>例：政府针对低收入人群的医疗福利政策 </vt:lpstr>
      <vt:lpstr>断点回归要点一：连续性</vt:lpstr>
      <vt:lpstr>断点回归要点二：局部随机性 </vt:lpstr>
      <vt:lpstr>断点回归的数据要求</vt:lpstr>
      <vt:lpstr>断点回归的数据要求一</vt:lpstr>
      <vt:lpstr>断点回归的数据要求二</vt:lpstr>
      <vt:lpstr>断点回归的数据要求三</vt:lpstr>
      <vt:lpstr>断点回归的数据要求四</vt:lpstr>
      <vt:lpstr>RDD 的估计步骤和相应STATA命令</vt:lpstr>
      <vt:lpstr>RDD 的估计步骤一</vt:lpstr>
      <vt:lpstr>RDD 的估计步骤二</vt:lpstr>
      <vt:lpstr>RDD 的估计步骤三</vt:lpstr>
      <vt:lpstr>RDD 的估计步骤四</vt:lpstr>
      <vt:lpstr>RDD运用实例</vt:lpstr>
      <vt:lpstr>文章背景</vt:lpstr>
      <vt:lpstr>为什么要使用RDD方法</vt:lpstr>
      <vt:lpstr>变量</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断点回归</dc:title>
  <dc:creator>chen qiuyu</dc:creator>
  <cp:lastModifiedBy>Qiu, Jiaping</cp:lastModifiedBy>
  <cp:revision>90</cp:revision>
  <cp:lastPrinted>2020-07-16T03:47:09Z</cp:lastPrinted>
  <dcterms:created xsi:type="dcterms:W3CDTF">2020-07-10T09:47:34Z</dcterms:created>
  <dcterms:modified xsi:type="dcterms:W3CDTF">2022-04-12T15:00:19Z</dcterms:modified>
</cp:coreProperties>
</file>