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9" r:id="rId4"/>
    <p:sldId id="265" r:id="rId5"/>
    <p:sldId id="273" r:id="rId6"/>
    <p:sldId id="274" r:id="rId7"/>
    <p:sldId id="275" r:id="rId8"/>
    <p:sldId id="278" r:id="rId9"/>
    <p:sldId id="279" r:id="rId10"/>
    <p:sldId id="260" r:id="rId11"/>
    <p:sldId id="266" r:id="rId12"/>
    <p:sldId id="280" r:id="rId13"/>
    <p:sldId id="281" r:id="rId14"/>
    <p:sldId id="282" r:id="rId15"/>
    <p:sldId id="283" r:id="rId16"/>
    <p:sldId id="284" r:id="rId17"/>
    <p:sldId id="261" r:id="rId18"/>
    <p:sldId id="267" r:id="rId19"/>
    <p:sldId id="286" r:id="rId20"/>
    <p:sldId id="287" r:id="rId21"/>
    <p:sldId id="288" r:id="rId22"/>
    <p:sldId id="263" r:id="rId23"/>
    <p:sldId id="269" r:id="rId24"/>
    <p:sldId id="297" r:id="rId25"/>
    <p:sldId id="299" r:id="rId26"/>
    <p:sldId id="300" r:id="rId27"/>
    <p:sldId id="301" r:id="rId28"/>
    <p:sldId id="30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8"/>
    <p:restoredTop sz="95153"/>
  </p:normalViewPr>
  <p:slideViewPr>
    <p:cSldViewPr snapToGrid="0" snapToObjects="1">
      <p:cViewPr varScale="1">
        <p:scale>
          <a:sx n="110" d="100"/>
          <a:sy n="110" d="100"/>
        </p:scale>
        <p:origin x="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003C5FB-8902-2D44-B31D-C18DF1E484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CC47773-D5CD-B14F-BDE3-152F0C3ED6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2DAE5-D82F-AF42-8412-BA5D0B6F2781}" type="datetimeFigureOut">
              <a:rPr kumimoji="1" lang="zh-CN" altLang="en-US" smtClean="0"/>
              <a:t>2022/4/12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443E3E-C09C-EC40-9D9A-DDC7DDCA36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112A615-ADD9-7348-B686-0C0E3F7ABC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9883A-F921-BB43-B712-29C0D5B009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1845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6BBBB-80A9-EC45-9463-439614F530F5}" type="datetimeFigureOut">
              <a:rPr kumimoji="1" lang="zh-CN" altLang="en-US" smtClean="0"/>
              <a:t>2022/4/12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1D7D2-840D-FB4A-954C-75621004751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51702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4667" y="1449389"/>
            <a:ext cx="12026900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84667" y="1397000"/>
            <a:ext cx="12026900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84667" y="2976564"/>
            <a:ext cx="12026900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285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2105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1176000" cy="639762"/>
          </a:xfrm>
        </p:spPr>
        <p:txBody>
          <a:bodyPr>
            <a:normAutofit/>
          </a:bodyPr>
          <a:lstStyle>
            <a:lvl1pPr>
              <a:defRPr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0"/>
            <a:ext cx="11176000" cy="56388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938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173568" y="914401"/>
            <a:ext cx="12018433" cy="6191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304801"/>
            <a:ext cx="10818284" cy="533401"/>
          </a:xfrm>
        </p:spPr>
        <p:txBody>
          <a:bodyPr>
            <a:noAutofit/>
          </a:bodyPr>
          <a:lstStyle>
            <a:lvl1pPr algn="l">
              <a:buNone/>
              <a:defRPr sz="2800" b="1" cap="none">
                <a:solidFill>
                  <a:schemeClr val="tx1"/>
                </a:solidFill>
                <a:latin typeface="Century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066800"/>
            <a:ext cx="10871200" cy="522106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042400" y="6378348"/>
            <a:ext cx="2844800" cy="381000"/>
          </a:xfrm>
        </p:spPr>
        <p:txBody>
          <a:bodyPr/>
          <a:lstStyle>
            <a:lvl1pPr>
              <a:defRPr sz="900" b="0"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994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835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195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645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902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 useBgFill="1">
        <p:nvSpPr>
          <p:cNvPr id="6" name="Rounded Rectangle 5"/>
          <p:cNvSpPr/>
          <p:nvPr/>
        </p:nvSpPr>
        <p:spPr>
          <a:xfrm>
            <a:off x="84668" y="69850"/>
            <a:ext cx="12018433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94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91018" y="4683126"/>
            <a:ext cx="12009967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91018" y="4649789"/>
            <a:ext cx="12009967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91018" y="4773614"/>
            <a:ext cx="12009967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4733" y="6208713"/>
            <a:ext cx="609600" cy="457200"/>
          </a:xfrm>
        </p:spPr>
        <p:txBody>
          <a:bodyPr/>
          <a:lstStyle>
            <a:lvl1pPr>
              <a:defRPr smtClean="0"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198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
第二级
第三级
第四级
第五级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420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4668" y="69850"/>
            <a:ext cx="12018433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1219200" y="274638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en-US"/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1219200" y="1447800"/>
            <a:ext cx="10363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4733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 smtClean="0">
                <a:solidFill>
                  <a:srgbClr val="FFFFFF"/>
                </a:solidFill>
                <a:latin typeface="Franklin Gothic Book" panose="020B0503020102020204" pitchFamily="34" charset="0"/>
              </a:defRPr>
            </a:lvl1pPr>
          </a:lstStyle>
          <a:p>
            <a:fld id="{CE25478E-6A25-42A6-8237-7ADFDD332C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283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1" fontAlgn="base" hangingPunct="1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4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10" Type="http://schemas.openxmlformats.org/officeDocument/2006/relationships/image" Target="../media/image12.png"/><Relationship Id="rId4" Type="http://schemas.openxmlformats.org/officeDocument/2006/relationships/image" Target="../media/image25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613144"/>
          </a:xfrm>
        </p:spPr>
        <p:txBody>
          <a:bodyPr/>
          <a:lstStyle/>
          <a:p>
            <a:r>
              <a:rPr kumimoji="1" lang="zh-CN" altLang="en-US" dirty="0"/>
              <a:t>邱嘉平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altLang="en-US" dirty="0"/>
              <a:t>第</a:t>
            </a:r>
            <a:r>
              <a:rPr kumimoji="1" lang="en-US" altLang="zh-CN" dirty="0"/>
              <a:t>11</a:t>
            </a:r>
            <a:r>
              <a:rPr kumimoji="1" lang="zh-CN" altLang="en-US" dirty="0"/>
              <a:t>章：样本自选择模型 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43F32E-FDCB-495D-A235-A1C93EEA8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5" y="3247635"/>
            <a:ext cx="4092130" cy="352646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801CD-8BA7-469D-8665-E2E56E61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2186" y="6172200"/>
            <a:ext cx="5283200" cy="457200"/>
          </a:xfrm>
        </p:spPr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1604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kern="2200" cap="small" dirty="0">
                <a:latin typeface="+mj-ea"/>
              </a:rPr>
              <a:t>样本自选择偏差解决办法的直观理解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661E9-865F-43F6-9AF4-DB1B1403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7100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929856-9B5D-3C4A-9FA5-7E29E13C2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：</a:t>
            </a:r>
            <a:r>
              <a:rPr lang="zh-CN" altLang="zh-CN" dirty="0"/>
              <a:t>基于不可观测变量选择</a:t>
            </a:r>
            <a:r>
              <a:rPr lang="zh-CN" altLang="en-US" dirty="0"/>
              <a:t>估计结果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8E3643-DB2A-6947-94C2-6FC8A9FEDE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（基于不可观测变量）自选择的大学生样本</a:t>
            </a:r>
          </a:p>
          <a:p>
            <a:endParaRPr kumimoji="1" lang="zh-CN" altLang="en-US" sz="2000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ED65FD9-6C85-7646-B2A5-EE0E7C571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976857"/>
              </p:ext>
            </p:extLst>
          </p:nvPr>
        </p:nvGraphicFramePr>
        <p:xfrm>
          <a:off x="2812490" y="1446742"/>
          <a:ext cx="6262220" cy="2430844"/>
        </p:xfrm>
        <a:graphic>
          <a:graphicData uri="http://schemas.openxmlformats.org/drawingml/2006/table">
            <a:tbl>
              <a:tblPr firstRow="1" firstCol="1" bandRow="1"/>
              <a:tblGrid>
                <a:gridCol w="3130608">
                  <a:extLst>
                    <a:ext uri="{9D8B030D-6E8A-4147-A177-3AD203B41FA5}">
                      <a16:colId xmlns:a16="http://schemas.microsoft.com/office/drawing/2014/main" val="158274316"/>
                    </a:ext>
                  </a:extLst>
                </a:gridCol>
                <a:gridCol w="3131612">
                  <a:extLst>
                    <a:ext uri="{9D8B030D-6E8A-4147-A177-3AD203B41FA5}">
                      <a16:colId xmlns:a16="http://schemas.microsoft.com/office/drawing/2014/main" val="3826212130"/>
                    </a:ext>
                  </a:extLst>
                </a:gridCol>
              </a:tblGrid>
              <a:tr h="210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Score </a:t>
                      </a: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（成绩）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IQ </a:t>
                      </a:r>
                      <a:r>
                        <a:rPr lang="zh-CN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（智商）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6017501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673287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048920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655121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895870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785444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295721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178328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363363"/>
                  </a:ext>
                </a:extLst>
              </a:tr>
              <a:tr h="21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7740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C300C563-E8FA-AE49-A3FB-09A685B48D2C}"/>
                  </a:ext>
                </a:extLst>
              </p:cNvPr>
              <p:cNvSpPr/>
              <p:nvPr/>
            </p:nvSpPr>
            <p:spPr>
              <a:xfrm>
                <a:off x="4369547" y="5126655"/>
                <a:ext cx="31481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=73+</m:t>
                      </m:r>
                      <m:r>
                        <a:rPr lang="zh-CN" alt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zh-CN" alt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zh-CN" altLang="en-US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𝟎𝟗𝟐</m:t>
                      </m:r>
                      <m:sSub>
                        <m:sSubPr>
                          <m:ctrlPr>
                            <a:rPr lang="zh-CN" alt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𝑰𝑸</m:t>
                          </m:r>
                        </m:e>
                        <m:sub>
                          <m:r>
                            <a:rPr lang="zh-CN" alt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zh-CN" altLang="en-US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C300C563-E8FA-AE49-A3FB-09A685B48D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547" y="5126655"/>
                <a:ext cx="3148106" cy="369332"/>
              </a:xfrm>
              <a:prstGeom prst="rect">
                <a:avLst/>
              </a:prstGeom>
              <a:blipFill>
                <a:blip r:embed="rId2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8A3FC3-C7EE-45B5-8239-1B31EF99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69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34C256-F476-9741-80F3-6AC4F1FC0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偏差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5F003D-E369-0A4C-8315-AA2BF696B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916" y="1538287"/>
            <a:ext cx="5620084" cy="52210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dirty="0"/>
              <a:t>由于自选择缺失的样本点（空心点），造成自选择样本的回归线斜率（虚线）比总体的回归线（实线）斜率小。 </a:t>
            </a: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dirty="0"/>
              <a:t>如果要通过自选择样本去“倒推”总体的因果关系，我们必须知道另一个信息：</a:t>
            </a:r>
            <a:r>
              <a:rPr lang="zh-CN" altLang="zh-CN" b="1" dirty="0"/>
              <a:t>个体如何自选择进入样本？ </a:t>
            </a:r>
            <a:endParaRPr kumimoji="1" lang="zh-CN" altLang="en-US" b="1" dirty="0"/>
          </a:p>
        </p:txBody>
      </p:sp>
      <p:pic>
        <p:nvPicPr>
          <p:cNvPr id="5" name="Picture 40751">
            <a:extLst>
              <a:ext uri="{FF2B5EF4-FFF2-40B4-BE49-F238E27FC236}">
                <a16:creationId xmlns:a16="http://schemas.microsoft.com/office/drawing/2014/main" id="{4F6E4631-4B2C-D647-91C2-1C2372DE23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453" y="1771716"/>
            <a:ext cx="5281947" cy="38112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EC41154-B798-9743-87D1-EE37BC7086D8}"/>
              </a:ext>
            </a:extLst>
          </p:cNvPr>
          <p:cNvSpPr/>
          <p:nvPr/>
        </p:nvSpPr>
        <p:spPr>
          <a:xfrm>
            <a:off x="6916803" y="5582944"/>
            <a:ext cx="4288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zh-C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总体回归结果和自选择样本回归结果比较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D99143-07A6-4076-8D81-D0C78C6DD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2161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E6AF6C-ADD7-0A43-AFFD-188889A0D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D7A6CD49-2B99-3D4B-9438-E844CDA7A81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en-CA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dirty="0"/>
                  <a:t>假设个体</a:t>
                </a:r>
                <a:r>
                  <a:rPr lang="zh-CN" altLang="zh-CN" dirty="0"/>
                  <a:t>上大学与否</a:t>
                </a:r>
                <a:r>
                  <a:rPr lang="zh-CN" altLang="en-US" dirty="0"/>
                  <a:t>取决于</a:t>
                </a:r>
                <a:r>
                  <a:rPr lang="zh-CN" altLang="zh-CN" dirty="0"/>
                  <a:t>效用函数</a:t>
                </a:r>
                <a:r>
                  <a:rPr lang="zh-CN" altLang="en-US" dirty="0"/>
                  <a:t>，也称为</a:t>
                </a:r>
                <a:r>
                  <a:rPr lang="zh-CN" altLang="en-US" b="1" dirty="0"/>
                  <a:t>选择方程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mtClean="0">
                              <a:latin typeface="Cambria Math" panose="02040503050406030204" pitchFamily="18" charset="0"/>
                            </a:rPr>
                            <m:t>Utility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mtClean="0">
                          <a:latin typeface="Cambria Math" panose="02040503050406030204" pitchFamily="18" charset="0"/>
                        </a:rPr>
                        <m:t>9+0.1×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mtClean="0">
                              <a:latin typeface="Cambria Math" panose="02040503050406030204" pitchFamily="18" charset="0"/>
                            </a:rPr>
                            <m:t>IQ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mtClean="0">
                              <a:latin typeface="Cambria Math" panose="02040503050406030204" pitchFamily="18" charset="0"/>
                            </a:rPr>
                            <m:t>Motivation</m:t>
                          </m:r>
                        </m:e>
                        <m:sub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>
                  <a:effectLst/>
                </a:endParaRP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Motivation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分布已知，即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Motivation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有三个可能值（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）； 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Utility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zh-CN" sz="2000" dirty="0"/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Motivation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≥9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0.1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IQ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，</a:t>
                </a:r>
                <a:r>
                  <a:rPr lang="zh-CN" altLang="zh-CN" sz="2000" dirty="0"/>
                  <a:t>选择上大学（进入样本）</a:t>
                </a:r>
                <a:r>
                  <a:rPr lang="zh-CN" altLang="en-US" sz="2000" dirty="0"/>
                  <a:t>；</a:t>
                </a:r>
                <a:endParaRPr lang="en-US" altLang="zh-CN" sz="2000" dirty="0"/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Utility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</a:rPr>
                      <m:t>≤0</m:t>
                    </m:r>
                  </m:oMath>
                </a14:m>
                <a:r>
                  <a:rPr lang="zh-CN" altLang="en-US" sz="2000" dirty="0"/>
                  <a:t>，</a:t>
                </a:r>
                <a:r>
                  <a:rPr lang="zh-CN" altLang="zh-CN" sz="2000" dirty="0"/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Motivation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0.1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IQ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，</a:t>
                </a:r>
                <a:r>
                  <a:rPr lang="zh-CN" altLang="zh-CN" sz="2000" dirty="0"/>
                  <a:t>选择不上大学（不在样本里）</a:t>
                </a:r>
                <a:r>
                  <a:rPr lang="zh-CN" altLang="en-US" sz="2000" dirty="0"/>
                  <a:t>；</a:t>
                </a:r>
                <a:endParaRPr lang="en-US" altLang="zh-CN" sz="2000" dirty="0"/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智商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IQ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和学习动力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Motivation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与</a:t>
                </a:r>
                <a:r>
                  <a:rPr lang="zh-CN" altLang="zh-CN" sz="2000" dirty="0"/>
                  <a:t>上大学的效用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Utility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呈</a:t>
                </a:r>
                <a:r>
                  <a:rPr lang="zh-CN" altLang="zh-CN" sz="2000" dirty="0"/>
                  <a:t>正相关</a:t>
                </a:r>
                <a:r>
                  <a:rPr lang="zh-CN" altLang="en-US" sz="2000" dirty="0"/>
                  <a:t>。</a:t>
                </a:r>
                <a:endParaRPr lang="en-US" altLang="zh-CN" sz="2000" dirty="0"/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 marL="342900"/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D7A6CD49-2B99-3D4B-9438-E844CDA7A8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5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B019E-E607-4794-8293-AD20EA099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5872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DF3958-B256-C54E-A18E-544E016B5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偏差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E35E923F-2CF2-B544-9F47-4B5161937D0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451810"/>
                <a:ext cx="10871200" cy="5221061"/>
              </a:xfrm>
            </p:spPr>
            <p:txBody>
              <a:bodyPr/>
              <a:lstStyle/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endParaRPr kumimoji="1"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不同</a:t>
                </a:r>
                <a:r>
                  <a:rPr lang="en-US" altLang="zh-CN" sz="2000" dirty="0"/>
                  <a:t>IQ</a:t>
                </a:r>
                <a:r>
                  <a:rPr lang="zh-CN" altLang="zh-CN" sz="2000" dirty="0"/>
                  <a:t>人的平均学习动力为</a:t>
                </a:r>
                <a:r>
                  <a:rPr lang="zh-CN" altLang="en-US" sz="2000" dirty="0"/>
                  <a:t>：</a:t>
                </a:r>
                <a:endParaRPr lang="en-US" altLang="zh-CN" sz="2000" dirty="0"/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=90,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</a:rPr>
                      <m:t>=5×1=5</m:t>
                    </m:r>
                  </m:oMath>
                </a14:m>
                <a:r>
                  <a:rPr lang="en-US" altLang="zh-CN" sz="2000" dirty="0"/>
                  <a:t> </a:t>
                </a:r>
                <a:endParaRPr lang="zh-CN" altLang="zh-CN" sz="2000" dirty="0">
                  <a:effectLst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=100,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</a:rPr>
                      <m:t>=0×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+5×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=2.5</m:t>
                    </m:r>
                  </m:oMath>
                </a14:m>
                <a:r>
                  <a:rPr lang="en-US" altLang="zh-CN" sz="2000" dirty="0"/>
                  <a:t>, </a:t>
                </a:r>
                <a:endParaRPr lang="zh-CN" altLang="zh-CN" sz="2000" dirty="0">
                  <a:effectLst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=110,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</a:rPr>
                      <m:t>=0×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+5×</m:t>
                    </m:r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</a:rPr>
                      <m:t>=2.5</m:t>
                    </m:r>
                  </m:oMath>
                </a14:m>
                <a:r>
                  <a:rPr lang="zh-CN" altLang="zh-CN" sz="2000" dirty="0"/>
                  <a:t>。</a:t>
                </a: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en-US" sz="2000" i="1">
                        <a:latin typeface="Cambria Math" panose="02040503050406030204" pitchFamily="18" charset="0"/>
                      </a:rPr>
                      <m:t>的相关性方程</m:t>
                    </m:r>
                    <m:r>
                      <a:rPr lang="zh-CN" altLang="en-US" sz="2000" i="1" smtClean="0">
                        <a:latin typeface="Cambria Math" panose="02040503050406030204" pitchFamily="18" charset="0"/>
                      </a:rPr>
                      <m:t>为</m:t>
                    </m:r>
                    <m:r>
                      <m:rPr>
                        <m:sty m:val="p"/>
                      </m:rPr>
                      <a:rPr lang="en-US" altLang="zh-CN" sz="2000" i="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zh-CN" altLang="zh-CN" sz="2000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zh-CN" sz="2000" dirty="0">
                    <a:effectLst/>
                  </a:rPr>
                  <a:t> </a:t>
                </a:r>
                <a:r>
                  <a:rPr lang="zh-CN" altLang="en-US" sz="2000" dirty="0"/>
                  <a:t>。</a:t>
                </a: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 </a:t>
                </a:r>
                <a:r>
                  <a:rPr lang="zh-CN" altLang="en-US" sz="2000" dirty="0"/>
                  <a:t>因此，</a:t>
                </a:r>
                <a:r>
                  <a:rPr lang="zh-CN" altLang="zh-CN" sz="2000" dirty="0"/>
                  <a:t>自选择样本估计回归方程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，结果会由于解释变量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（包含了不可观测的变量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）相关而造成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zh-CN" sz="2000" dirty="0"/>
                  <a:t>估计值发生偏差。</a:t>
                </a:r>
                <a:endParaRPr lang="zh-CN" altLang="zh-CN" sz="200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effectLst/>
                </a:endParaRPr>
              </a:p>
              <a:p>
                <a:pPr algn="ctr"/>
                <a:endParaRPr lang="zh-CN" altLang="zh-CN" sz="200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E35E923F-2CF2-B544-9F47-4B5161937D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451810"/>
                <a:ext cx="10871200" cy="5221061"/>
              </a:xfrm>
              <a:blipFill>
                <a:blip r:embed="rId4"/>
                <a:stretch>
                  <a:fillRect l="-233" b="-2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71D449A-84F5-3348-9E5A-E1C669B82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11417"/>
              </p:ext>
            </p:extLst>
          </p:nvPr>
        </p:nvGraphicFramePr>
        <p:xfrm>
          <a:off x="2020093" y="1451810"/>
          <a:ext cx="784701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385493">
                  <a:extLst>
                    <a:ext uri="{9D8B030D-6E8A-4147-A177-3AD203B41FA5}">
                      <a16:colId xmlns:a16="http://schemas.microsoft.com/office/drawing/2014/main" val="2572860832"/>
                    </a:ext>
                  </a:extLst>
                </a:gridCol>
                <a:gridCol w="645025">
                  <a:extLst>
                    <a:ext uri="{9D8B030D-6E8A-4147-A177-3AD203B41FA5}">
                      <a16:colId xmlns:a16="http://schemas.microsoft.com/office/drawing/2014/main" val="2951090673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1308960775"/>
                    </a:ext>
                  </a:extLst>
                </a:gridCol>
                <a:gridCol w="651302">
                  <a:extLst>
                    <a:ext uri="{9D8B030D-6E8A-4147-A177-3AD203B41FA5}">
                      <a16:colId xmlns:a16="http://schemas.microsoft.com/office/drawing/2014/main" val="4143566209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2781498197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3445678843"/>
                    </a:ext>
                  </a:extLst>
                </a:gridCol>
                <a:gridCol w="648163">
                  <a:extLst>
                    <a:ext uri="{9D8B030D-6E8A-4147-A177-3AD203B41FA5}">
                      <a16:colId xmlns:a16="http://schemas.microsoft.com/office/drawing/2014/main" val="1720529102"/>
                    </a:ext>
                  </a:extLst>
                </a:gridCol>
                <a:gridCol w="652872">
                  <a:extLst>
                    <a:ext uri="{9D8B030D-6E8A-4147-A177-3AD203B41FA5}">
                      <a16:colId xmlns:a16="http://schemas.microsoft.com/office/drawing/2014/main" val="3384102867"/>
                    </a:ext>
                  </a:extLst>
                </a:gridCol>
                <a:gridCol w="919670">
                  <a:extLst>
                    <a:ext uri="{9D8B030D-6E8A-4147-A177-3AD203B41FA5}">
                      <a16:colId xmlns:a16="http://schemas.microsoft.com/office/drawing/2014/main" val="17074969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成绩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人数分布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6128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(2)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(3)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(4)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(5)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(6)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89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Motivation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（学习动力）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Motivation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学习动力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69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IQ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（智商）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208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42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766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173718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FB2C5305-3182-E04B-AC49-D4D855464720}"/>
              </a:ext>
            </a:extLst>
          </p:cNvPr>
          <p:cNvSpPr/>
          <p:nvPr/>
        </p:nvSpPr>
        <p:spPr>
          <a:xfrm>
            <a:off x="2020092" y="1022392"/>
            <a:ext cx="7285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通过选择方程推断的样本个体智商和学习动力的分布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03AE0-FCD8-4092-B062-B5319309D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4978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04933F-DD38-7C4F-B08C-29FD14E1D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7F706F0A-D7F4-FC41-8644-E3A6EA808C7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36337" y="2061411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估计的结果方程可以调整为</a:t>
                </a:r>
                <a:endParaRPr lang="en-US" altLang="zh-CN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𝒔𝒄𝒐𝒓𝒆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𝜷</m:t>
                    </m:r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𝑰𝑸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𝐄</m:t>
                    </m:r>
                    <m:d>
                      <m:d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𝑴𝒐𝒕𝒊𝒗𝒂𝒕𝒊𝒐𝒏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𝑰𝑸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zh-CN" b="1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  <m:r>
                      <a:rPr lang="en-US" altLang="zh-CN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b="1" dirty="0"/>
                  <a:t> </a:t>
                </a:r>
                <a:endParaRPr lang="en-US" altLang="zh-CN" b="1" dirty="0"/>
              </a:p>
              <a:p>
                <a14:m>
                  <m:oMath xmlns:m="http://schemas.openxmlformats.org/officeDocument/2006/math">
                    <m:r>
                      <a:rPr lang="zh-CN" altLang="en-US" smtClean="0"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其中，</m:t>
                    </m:r>
                    <m:r>
                      <m:rPr>
                        <m:sty m:val="p"/>
                      </m:rPr>
                      <a:rPr lang="en-CA" altLang="zh-CN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𝑀𝑜𝑡𝑖𝑣𝑎𝑡𝑖𝑜𝑛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zh-CN">
                            <a:latin typeface="Cambria Math" panose="02040503050406030204" pitchFamily="18" charset="0"/>
                          </a:rPr>
                          <m:t>样本</m:t>
                        </m:r>
                      </m:e>
                    </m:d>
                  </m:oMath>
                </a14:m>
                <a:r>
                  <a:rPr lang="zh-CN" altLang="zh-CN" dirty="0"/>
                  <a:t>称为调整项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𝑎𝑑𝑗𝑢𝑠𝑡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。</a:t>
                </a:r>
                <a:r>
                  <a:rPr lang="zh-CN" altLang="zh-CN" dirty="0"/>
                  <a:t>控制了调整项，这个方程的干扰项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/>
                  <a:t>和解释变量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/>
                  <a:t>无关，就可以估计出正确的</a:t>
                </a:r>
                <a14:m>
                  <m:oMath xmlns:m="http://schemas.openxmlformats.org/officeDocument/2006/math">
                    <m:r>
                      <a:rPr lang="en-CA" altLang="zh-CN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zh-CN" dirty="0"/>
                  <a:t>。</a:t>
                </a:r>
                <a:endParaRPr lang="en-US" altLang="zh-CN" dirty="0"/>
              </a:p>
              <a:p>
                <a:endParaRPr lang="zh-CN" altLang="zh-CN" dirty="0"/>
              </a:p>
              <a:p>
                <a:endParaRPr lang="en-US" altLang="zh-CN" dirty="0"/>
              </a:p>
              <a:p>
                <a:endParaRPr lang="zh-CN" altLang="zh-CN" dirty="0"/>
              </a:p>
              <a:p>
                <a:endParaRPr lang="en-US" altLang="zh-CN" b="1" dirty="0"/>
              </a:p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7F706F0A-D7F4-FC41-8644-E3A6EA808C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36337" y="2061411"/>
                <a:ext cx="10871200" cy="5221061"/>
              </a:xfrm>
              <a:blipFill>
                <a:blip r:embed="rId3"/>
                <a:stretch>
                  <a:fillRect l="-817" t="-14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2E392-C8F2-4B00-B767-AF33ACA89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3987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D51B23-3FC0-044F-BCD3-C764398A7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109C6E-EFC4-124B-A7EB-1FF38CEE67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zh-CN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zh-CN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增添调整项的自选择样本数据</a:t>
            </a:r>
          </a:p>
          <a:p>
            <a:endParaRPr kumimoji="1"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584984BA-7DBF-F14F-840C-7E2E1E5A99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535975"/>
                  </p:ext>
                </p:extLst>
              </p:nvPr>
            </p:nvGraphicFramePr>
            <p:xfrm>
              <a:off x="2015014" y="1481368"/>
              <a:ext cx="7857172" cy="24509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37311">
                      <a:extLst>
                        <a:ext uri="{9D8B030D-6E8A-4147-A177-3AD203B41FA5}">
                          <a16:colId xmlns:a16="http://schemas.microsoft.com/office/drawing/2014/main" val="1354742451"/>
                        </a:ext>
                      </a:extLst>
                    </a:gridCol>
                    <a:gridCol w="2537311">
                      <a:extLst>
                        <a:ext uri="{9D8B030D-6E8A-4147-A177-3AD203B41FA5}">
                          <a16:colId xmlns:a16="http://schemas.microsoft.com/office/drawing/2014/main" val="3186239064"/>
                        </a:ext>
                      </a:extLst>
                    </a:gridCol>
                    <a:gridCol w="2782550">
                      <a:extLst>
                        <a:ext uri="{9D8B030D-6E8A-4147-A177-3AD203B41FA5}">
                          <a16:colId xmlns:a16="http://schemas.microsoft.com/office/drawing/2014/main" val="113093881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Score </a:t>
                          </a:r>
                          <a:r>
                            <a:rPr lang="zh-CN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（成绩）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IQ </a:t>
                          </a:r>
                          <a:r>
                            <a:rPr lang="zh-CN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（智商）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𝒂𝒅𝒋𝒖𝒔𝒕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US" sz="1600" b="1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sz="1600" b="1" i="1"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𝐄</m:t>
                                </m:r>
                                <m:d>
                                  <m:dPr>
                                    <m:ctrlPr>
                                      <a:rPr lang="zh-CN" sz="1600" b="1" i="1"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𝑴𝒐𝒕𝒊𝒗𝒆</m:t>
                                        </m:r>
                                      </m:e>
                                      <m:sub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zh-CN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𝑰𝑸</m:t>
                                        </m:r>
                                      </m:e>
                                      <m:sub>
                                        <m:r>
                                          <a:rPr lang="en-US" sz="1600" b="1" i="1"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085067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028056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526493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83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2591976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349197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601775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460737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37576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82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4704281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87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402882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584984BA-7DBF-F14F-840C-7E2E1E5A99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535975"/>
                  </p:ext>
                </p:extLst>
              </p:nvPr>
            </p:nvGraphicFramePr>
            <p:xfrm>
              <a:off x="2015014" y="1481368"/>
              <a:ext cx="7857172" cy="24509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37311">
                      <a:extLst>
                        <a:ext uri="{9D8B030D-6E8A-4147-A177-3AD203B41FA5}">
                          <a16:colId xmlns:a16="http://schemas.microsoft.com/office/drawing/2014/main" val="1354742451"/>
                        </a:ext>
                      </a:extLst>
                    </a:gridCol>
                    <a:gridCol w="2537311">
                      <a:extLst>
                        <a:ext uri="{9D8B030D-6E8A-4147-A177-3AD203B41FA5}">
                          <a16:colId xmlns:a16="http://schemas.microsoft.com/office/drawing/2014/main" val="3186239064"/>
                        </a:ext>
                      </a:extLst>
                    </a:gridCol>
                    <a:gridCol w="2782550">
                      <a:extLst>
                        <a:ext uri="{9D8B030D-6E8A-4147-A177-3AD203B41FA5}">
                          <a16:colId xmlns:a16="http://schemas.microsoft.com/office/drawing/2014/main" val="1130938818"/>
                        </a:ext>
                      </a:extLst>
                    </a:gridCol>
                  </a:tblGrid>
                  <a:tr h="2609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Score </a:t>
                          </a:r>
                          <a:r>
                            <a:rPr lang="zh-CN" sz="1600" b="1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（成绩）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IQ </a:t>
                          </a:r>
                          <a:r>
                            <a:rPr lang="zh-CN" sz="1600" b="1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（智商）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2273" t="-33333" b="-86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850672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0280563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5264933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83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25919768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34919700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60177547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46073799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375767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82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47042818"/>
                      </a:ext>
                    </a:extLst>
                  </a:tr>
                  <a:tr h="2433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87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4028822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EC33185D-705F-BC4D-BBE6-CF4F2E424A1E}"/>
              </a:ext>
            </a:extLst>
          </p:cNvPr>
          <p:cNvSpPr/>
          <p:nvPr/>
        </p:nvSpPr>
        <p:spPr>
          <a:xfrm>
            <a:off x="4656247" y="4160301"/>
            <a:ext cx="5846653" cy="2356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reg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score IQ adjust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Source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SS          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MS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Number of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obs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=         5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F(2, 2) 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=      0.17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Model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4.2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2         2.1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&gt; F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=    0.8562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Residual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25 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2        12.5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R-squared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=    0.1438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R-squared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=   -0.7123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Total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29.2       4         7.3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Root MSE   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=    3.5355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----------------------------------------------------------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score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Coef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Std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Err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P&gt;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[95% </a:t>
            </a:r>
            <a:r>
              <a:rPr lang="fr-CA" altLang="zh-CN" sz="14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Conf</a:t>
            </a:r>
            <a:r>
              <a:rPr lang="fr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Interval]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-------------------------------------------------------------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IQ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CA" altLang="zh-CN" sz="14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.2  </a:t>
            </a:r>
            <a:r>
              <a:rPr lang="zh-CN" altLang="en-US" sz="14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CA" altLang="zh-CN" sz="14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.3535534     0.57   0.629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-1.321217    1.721217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adjust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1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2.645751     0.38   0.742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-10.38375    12.38375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_cons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60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42.72002     1.40   0.295    </a:t>
            </a:r>
            <a:r>
              <a:rPr lang="zh-CN" altLang="en-US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-123.8094    243.8094</a:t>
            </a:r>
            <a:endParaRPr lang="zh-CN" altLang="zh-CN" sz="14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080"/>
              </a:lnSpc>
              <a:spcAft>
                <a:spcPts val="0"/>
              </a:spcAft>
            </a:pP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---------------------------------------------------------------------------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-----------------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CA" altLang="zh-CN" sz="14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--</a:t>
            </a:r>
            <a:endParaRPr lang="zh-CN" altLang="zh-CN" sz="14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B85733-66C3-E642-A739-412350E03C42}"/>
                  </a:ext>
                </a:extLst>
              </p:cNvPr>
              <p:cNvSpPr/>
              <p:nvPr/>
            </p:nvSpPr>
            <p:spPr>
              <a:xfrm>
                <a:off x="818147" y="4869138"/>
                <a:ext cx="352795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𝑠𝑐𝑜𝑟𝑒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altLang="zh-CN">
                              <a:latin typeface="Cambria Math" panose="02040503050406030204" pitchFamily="18" charset="0"/>
                            </a:rPr>
                            <m:t>adjust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zh-CN" dirty="0"/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altLang="zh-CN">
                            <a:latin typeface="Cambria Math" panose="02040503050406030204" pitchFamily="18" charset="0"/>
                          </a:rPr>
                          <m:t>adjust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CA" altLang="zh-CN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𝑀𝑜𝑡𝑖𝑣𝑒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𝐼𝑄</m:t>
                            </m:r>
                          </m:e>
                          <m:sub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B85733-66C3-E642-A739-412350E03C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47" y="4869138"/>
                <a:ext cx="3527953" cy="646331"/>
              </a:xfrm>
              <a:prstGeom prst="rect">
                <a:avLst/>
              </a:prstGeom>
              <a:blipFill>
                <a:blip r:embed="rId4"/>
                <a:stretch>
                  <a:fillRect l="-1075" b="-9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AFBC81-3F19-4B83-A27B-40E4627C6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97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dirty="0">
                <a:latin typeface="+mj-ea"/>
                <a:cs typeface="Times New Roman" panose="02020603050405020304" pitchFamily="18" charset="0"/>
              </a:rPr>
              <a:t>传统</a:t>
            </a:r>
            <a:r>
              <a:rPr lang="en-CA" altLang="zh-CN" sz="3200" dirty="0">
                <a:latin typeface="+mj-ea"/>
                <a:cs typeface="Times New Roman" panose="02020603050405020304" pitchFamily="18" charset="0"/>
              </a:rPr>
              <a:t>Heckman</a:t>
            </a:r>
            <a:r>
              <a:rPr lang="zh-CN" altLang="en-US" sz="3200" dirty="0">
                <a:latin typeface="+mj-ea"/>
                <a:cs typeface="Times New Roman" panose="02020603050405020304" pitchFamily="18" charset="0"/>
              </a:rPr>
              <a:t>样本选择模型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F1D36-47AF-46A2-A855-A644E05F0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4409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8DA876-B332-A249-98A8-A1891DF3E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传统的</a:t>
            </a:r>
            <a:r>
              <a:rPr lang="en-CA" altLang="zh-CN" dirty="0"/>
              <a:t>Heckman</a:t>
            </a:r>
            <a:r>
              <a:rPr lang="zh-CN" altLang="zh-CN" dirty="0"/>
              <a:t>选择模型</a:t>
            </a:r>
            <a:r>
              <a:rPr lang="zh-CN" altLang="en-US" dirty="0"/>
              <a:t>设置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0446350E-88F4-7D4E-9FC2-E30B298ECFE6}"/>
                  </a:ext>
                </a:extLst>
              </p:cNvPr>
              <p:cNvSpPr/>
              <p:nvPr/>
            </p:nvSpPr>
            <p:spPr>
              <a:xfrm>
                <a:off x="1601164" y="996521"/>
                <a:ext cx="3040284" cy="19259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C00000"/>
                    </a:solidFill>
                  </a:rPr>
                  <a:t>结果方程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CA" altLang="zh-CN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sz="20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𝜷</m:t>
                      </m:r>
                      <m:r>
                        <a:rPr lang="en-CA" altLang="zh-CN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sz="2000" dirty="0">
                  <a:effectLst/>
                  <a:latin typeface="+mn-ea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zh-CN" sz="2000" dirty="0">
                  <a:effectLst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endParaRPr lang="zh-CN" altLang="zh-CN" sz="2000" dirty="0">
                  <a:effectLst/>
                  <a:latin typeface="+mn-ea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0446350E-88F4-7D4E-9FC2-E30B298ECF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164" y="996521"/>
                <a:ext cx="3040284" cy="192591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35637807-5804-FA42-9846-25B13544EC0F}"/>
                  </a:ext>
                </a:extLst>
              </p:cNvPr>
              <p:cNvSpPr/>
              <p:nvPr/>
            </p:nvSpPr>
            <p:spPr>
              <a:xfrm>
                <a:off x="5837314" y="1076350"/>
                <a:ext cx="4915382" cy="17662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C00000"/>
                    </a:solidFill>
                    <a:latin typeface="+mn-ea"/>
                    <a:cs typeface="Times New Roman" panose="02020603050405020304" pitchFamily="18" charset="0"/>
                  </a:rPr>
                  <a:t>选择方程</a:t>
                </a:r>
                <a:endParaRPr lang="en-US" altLang="zh-CN" sz="2000" b="1" i="1" dirty="0">
                  <a:solidFill>
                    <a:srgbClr val="C00000"/>
                  </a:solidFill>
                  <a:latin typeface="+mn-ea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𝜸</m:t>
                      </m:r>
                      <m:r>
                        <a:rPr lang="en-CA" altLang="zh-CN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CA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br>
                  <a:rPr lang="zh-CN" altLang="zh-CN" dirty="0">
                    <a:effectLst/>
                    <a:latin typeface="Cambria Math" panose="02040503050406030204" pitchFamily="18" charset="0"/>
                  </a:rPr>
                </a:br>
                <a:endParaRPr lang="zh-CN" altLang="zh-CN" dirty="0">
                  <a:effectLst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35637807-5804-FA42-9846-25B13544EC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314" y="1076350"/>
                <a:ext cx="4915382" cy="17662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314B3AD-DEDA-984B-98E0-1C559ACFFB33}"/>
                  </a:ext>
                </a:extLst>
              </p:cNvPr>
              <p:cNvSpPr/>
              <p:nvPr/>
            </p:nvSpPr>
            <p:spPr>
              <a:xfrm>
                <a:off x="1812408" y="1917094"/>
                <a:ext cx="2370649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zh-CN" altLang="zh-CN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=1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zh-CN">
                                  <a:latin typeface="Cambria Math" panose="02040503050406030204" pitchFamily="18" charset="0"/>
                                </a:rPr>
                                <m:t>缺失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zh-CN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=0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F314B3AD-DEDA-984B-98E0-1C559ACFFB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2408" y="1917094"/>
                <a:ext cx="2370649" cy="976614"/>
              </a:xfrm>
              <a:prstGeom prst="rect">
                <a:avLst/>
              </a:prstGeom>
              <a:blipFill>
                <a:blip r:embed="rId4"/>
                <a:stretch>
                  <a:fillRect l="-65241" t="-201282" b="-289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D12312A-C19C-C345-A327-CF449A3241DC}"/>
                  </a:ext>
                </a:extLst>
              </p:cNvPr>
              <p:cNvSpPr/>
              <p:nvPr/>
            </p:nvSpPr>
            <p:spPr>
              <a:xfrm>
                <a:off x="7161586" y="1907671"/>
                <a:ext cx="2266838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=1, </m:t>
                              </m:r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D12312A-C19C-C345-A327-CF449A3241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586" y="1907671"/>
                <a:ext cx="2266838" cy="976614"/>
              </a:xfrm>
              <a:prstGeom prst="rect">
                <a:avLst/>
              </a:prstGeom>
              <a:blipFill>
                <a:blip r:embed="rId5"/>
                <a:stretch>
                  <a:fillRect l="-69101" t="-201282" b="-291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A5DE1054-14B8-144E-B93B-29ADDC86FAD7}"/>
                  </a:ext>
                </a:extLst>
              </p:cNvPr>
              <p:cNvSpPr/>
              <p:nvPr/>
            </p:nvSpPr>
            <p:spPr>
              <a:xfrm>
                <a:off x="1935981" y="3080752"/>
                <a:ext cx="2901500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CA" altLang="zh-CN">
                        <a:latin typeface="Cambria Math" panose="02040503050406030204" pitchFamily="18" charset="0"/>
                      </a:rPr>
                      <m:t>~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p>
                                    <m:sSup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altLang="zh-CN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CA" altLang="zh-CN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  <m:e>
                                  <m: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A5DE1054-14B8-144E-B93B-29ADDC86FA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981" y="3080752"/>
                <a:ext cx="2901500" cy="714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占位符 2">
                <a:extLst>
                  <a:ext uri="{FF2B5EF4-FFF2-40B4-BE49-F238E27FC236}">
                    <a16:creationId xmlns:a16="http://schemas.microsoft.com/office/drawing/2014/main" id="{1CD83E0B-8570-0644-BDE6-6C0D90191A5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54299" y="3953754"/>
                <a:ext cx="10871200" cy="2266709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是决定结果的解释变量，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是决定样本选择的解释变量。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是结果方程的干扰项，它包含观测不到但会影响结果的变量。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是样本选择方程的干扰项，它包含不可观测但会影响选择的变量。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为外生变量</a:t>
                </a:r>
                <a14:m>
                  <m:oMath xmlns:m="http://schemas.openxmlformats.org/officeDocument/2006/math"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，即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和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独立于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和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zh-CN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包含了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所有的变量，并有至少一个变量不在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里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服从均值为</a:t>
                </a:r>
                <a:r>
                  <a:rPr lang="en-CA" altLang="zh-CN" sz="2000" dirty="0"/>
                  <a:t>0</a:t>
                </a:r>
                <a:r>
                  <a:rPr lang="zh-CN" altLang="zh-CN" sz="2000" dirty="0"/>
                  <a:t>的二元正态分布。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的方差为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2000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的方差为</a:t>
                </a:r>
                <a:r>
                  <a:rPr lang="en-CA" altLang="zh-CN" sz="2000" dirty="0"/>
                  <a:t>1</a:t>
                </a:r>
                <a:r>
                  <a:rPr lang="zh-CN" altLang="zh-CN" sz="2000" dirty="0"/>
                  <a:t>。二者的相关系数为</a:t>
                </a:r>
                <a14:m>
                  <m:oMath xmlns:m="http://schemas.openxmlformats.org/officeDocument/2006/math">
                    <m:r>
                      <a:rPr lang="en-CA" altLang="zh-CN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zh-CN" sz="2000" dirty="0"/>
                  <a:t>。</a:t>
                </a:r>
                <a:r>
                  <a:rPr lang="zh-CN" altLang="zh-CN" sz="2000" dirty="0">
                    <a:effectLst/>
                  </a:rPr>
                  <a:t> </a:t>
                </a:r>
                <a:endParaRPr kumimoji="1" lang="zh-CN" altLang="en-US" sz="2000" dirty="0"/>
              </a:p>
            </p:txBody>
          </p:sp>
        </mc:Choice>
        <mc:Fallback xmlns="">
          <p:sp>
            <p:nvSpPr>
              <p:cNvPr id="10" name="文本占位符 2">
                <a:extLst>
                  <a:ext uri="{FF2B5EF4-FFF2-40B4-BE49-F238E27FC236}">
                    <a16:creationId xmlns:a16="http://schemas.microsoft.com/office/drawing/2014/main" id="{1CD83E0B-8570-0644-BDE6-6C0D90191A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54299" y="3953754"/>
                <a:ext cx="10871200" cy="2266709"/>
              </a:xfrm>
              <a:blipFill>
                <a:blip r:embed="rId7"/>
                <a:stretch>
                  <a:fillRect l="-233" t="-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5A5C67C9-95AA-234D-ADE5-C7A14918ABB4}"/>
              </a:ext>
            </a:extLst>
          </p:cNvPr>
          <p:cNvSpPr/>
          <p:nvPr/>
        </p:nvSpPr>
        <p:spPr>
          <a:xfrm>
            <a:off x="3935178" y="2223434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latin typeface="+mn-ea"/>
                <a:cs typeface="Times New Roman" panose="02020603050405020304" pitchFamily="18" charset="0"/>
              </a:rPr>
              <a:t>样本观测到的结果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latin typeface="+mn-ea"/>
              </a:rPr>
              <a:t> </a:t>
            </a:r>
            <a:endParaRPr lang="zh-CN" altLang="en-US" dirty="0">
              <a:latin typeface="+mn-ea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01FA5B-15FC-491D-A4BF-B7C22BC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506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E4800A-1E3B-C444-8DD6-4E619C656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</a:rPr>
              <a:t>例：智商对大学学习成绩的影响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89583C41-E2F0-F749-B323-1B2FA2F5881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96425" y="1182547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结果方程</a:t>
                </a:r>
                <a:endParaRPr lang="zh-CN" altLang="zh-CN" sz="2000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sz="2000" b="1" i="1">
                          <a:latin typeface="Cambria Math" panose="02040503050406030204" pitchFamily="18" charset="0"/>
                        </a:rPr>
                        <m:t>𝜷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sz="2000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 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缺失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选择方程</a:t>
                </a:r>
                <a:endParaRPr lang="en-US" altLang="zh-CN" sz="20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𝑈𝑡𝑖𝑙𝑖𝑡𝑦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𝑃𝑎𝑟𝑒𝑛𝑡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𝐸𝑑𝑢𝑐𝑎𝑡𝑖𝑜𝑛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=1,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&gt;0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zh-CN" altLang="zh-CN" sz="200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</a:endParaRPr>
              </a:p>
              <a:p>
                <a:r>
                  <a:rPr lang="zh-CN" altLang="en-US" sz="2000" dirty="0"/>
                  <a:t>其中，在选择方程中增加解释变量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𝑃𝑎𝑟𝑒𝑛𝑡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𝐸𝑑𝑢𝑐𝑎𝑡𝑖𝑜𝑛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（</a:t>
                </a:r>
                <a:r>
                  <a:rPr lang="zh-CN" altLang="zh-CN" sz="2000" dirty="0"/>
                  <a:t>父母教育程度</a:t>
                </a:r>
                <a:r>
                  <a:rPr lang="zh-CN" altLang="en-US" sz="2000" dirty="0"/>
                  <a:t>），因为选择上大学与否会受父母教育程度的影响，但父母教育程度不会直接影响学习成绩，因此该项不在结果方程里。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89583C41-E2F0-F749-B323-1B2FA2F588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96425" y="1182547"/>
                <a:ext cx="10871200" cy="5221061"/>
              </a:xfrm>
              <a:blipFill>
                <a:blip r:embed="rId2"/>
                <a:stretch>
                  <a:fillRect l="-467" t="-31553" r="-350" b="-25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F24E8-AC1B-45EA-8630-378DFEECD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10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C5BDD5-895B-754A-B030-D8E0ACE4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大纲</a:t>
            </a:r>
            <a:endParaRPr kumimoji="1" lang="zh-CN" alt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E5B99C7-24AF-5040-800D-2C4B7F7FBC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样本自选择偏差产生原因的直观理解</a:t>
            </a:r>
            <a:endParaRPr lang="en-CA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样本自选择偏差解决办法的直观理解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传统</a:t>
            </a:r>
            <a:r>
              <a:rPr lang="en-US" altLang="zh-CN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Heckman</a:t>
            </a: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样本选择模型</a:t>
            </a:r>
            <a:endParaRPr lang="en-CA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zh-CN" altLang="en-US" sz="2800" kern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内生选择变量处置效应模型</a:t>
            </a:r>
            <a:endParaRPr lang="en-CA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3A8F4-7618-4182-93E0-795A8C4C0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5914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占位符 2">
                <a:extLst>
                  <a:ext uri="{FF2B5EF4-FFF2-40B4-BE49-F238E27FC236}">
                    <a16:creationId xmlns:a16="http://schemas.microsoft.com/office/drawing/2014/main" id="{32BD8F56-A95D-1246-B288-68A9E840397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</p:spPr>
            <p:txBody>
              <a:bodyPr/>
              <a:lstStyle/>
              <a:p>
                <a:r>
                  <a:rPr lang="zh-CN" altLang="zh-CN" b="1" dirty="0">
                    <a:latin typeface="+mn-ea"/>
                  </a:rPr>
                  <a:t>自选择样本观测结果的条件期望函数</a:t>
                </a:r>
                <a:r>
                  <a:rPr lang="zh-CN" altLang="en-US" b="1" dirty="0">
                    <a:latin typeface="+mn-ea"/>
                  </a:rPr>
                  <a:t>为</a:t>
                </a:r>
                <a:endParaRPr lang="en-US" altLang="zh-CN" b="1" dirty="0">
                  <a:latin typeface="+mn-ea"/>
                </a:endParaRPr>
              </a:p>
              <a:p>
                <a:endParaRPr lang="zh-CN" altLang="zh-CN" sz="2000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r>
                            <a:rPr lang="zh-CN" altLang="zh-CN">
                              <a:latin typeface="Cambria Math" panose="02040503050406030204" pitchFamily="18" charset="0"/>
                            </a:rPr>
                            <m:t>样本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=1,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  <m:e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&gt;0,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𝜷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&gt;0,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zh-CN" dirty="0">
                  <a:latin typeface="+mn-ea"/>
                </a:endParaRPr>
              </a:p>
              <a:p>
                <a14:m>
                  <m:oMath xmlns:m="http://schemas.openxmlformats.org/officeDocument/2006/math">
                    <m:r>
                      <a:rPr lang="en-CA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zh-CN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CA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altLang="zh-CN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CA" altLang="zh-CN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CA" altLang="zh-CN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r>
                  <a:rPr lang="zh-CN" altLang="zh-CN" dirty="0">
                    <a:solidFill>
                      <a:srgbClr val="C00000"/>
                    </a:solidFill>
                    <a:latin typeface="+mn-ea"/>
                  </a:rPr>
                  <a:t> </a:t>
                </a:r>
                <a:endParaRPr lang="en-US" altLang="zh-CN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𝜌𝜎</m:t>
                      </m:r>
                      <m:sSub>
                        <m:sSubPr>
                          <m:ctrlPr>
                            <a:rPr lang="zh-CN" altLang="zh-CN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CA" altLang="zh-CN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zh-CN" altLang="en-US" dirty="0">
                  <a:latin typeface="+mn-ea"/>
                </a:endParaRPr>
              </a:p>
              <a:p>
                <a:pPr algn="ctr"/>
                <a:endParaRPr kumimoji="1" lang="en-US" altLang="zh-CN" sz="2000" dirty="0">
                  <a:latin typeface="+mn-ea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b="1" dirty="0"/>
                  <a:t>样本结果回归方程</a:t>
                </a:r>
                <a:r>
                  <a:rPr lang="zh-CN" altLang="en-US" b="1" dirty="0"/>
                  <a:t>为</a:t>
                </a:r>
                <a:endParaRPr lang="en-US" altLang="zh-CN" b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altLang="zh-CN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𝜌𝜎</m:t>
                    </m:r>
                    <m:sSub>
                      <m:sSub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solidFill>
                      <a:schemeClr val="tx1"/>
                    </a:solidFill>
                    <a:effectLst/>
                  </a:rPr>
                  <a:t> </a:t>
                </a:r>
                <a:endParaRPr kumimoji="1" lang="zh-CN" altLang="en-US" sz="2000" dirty="0">
                  <a:latin typeface="+mn-ea"/>
                </a:endParaRPr>
              </a:p>
            </p:txBody>
          </p:sp>
        </mc:Choice>
        <mc:Fallback xmlns="">
          <p:sp>
            <p:nvSpPr>
              <p:cNvPr id="16" name="文本占位符 2">
                <a:extLst>
                  <a:ext uri="{FF2B5EF4-FFF2-40B4-BE49-F238E27FC236}">
                    <a16:creationId xmlns:a16="http://schemas.microsoft.com/office/drawing/2014/main" id="{32BD8F56-A95D-1246-B288-68A9E84039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  <a:blipFill>
                <a:blip r:embed="rId2"/>
                <a:stretch>
                  <a:fillRect l="-817" t="-9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圆角矩形 9">
            <a:extLst>
              <a:ext uri="{FF2B5EF4-FFF2-40B4-BE49-F238E27FC236}">
                <a16:creationId xmlns:a16="http://schemas.microsoft.com/office/drawing/2014/main" id="{93F940B6-7C80-FE46-B23D-63EA08B57887}"/>
              </a:ext>
            </a:extLst>
          </p:cNvPr>
          <p:cNvSpPr/>
          <p:nvPr/>
        </p:nvSpPr>
        <p:spPr>
          <a:xfrm>
            <a:off x="304801" y="1486396"/>
            <a:ext cx="6545704" cy="4513784"/>
          </a:xfrm>
          <a:prstGeom prst="round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kumimoji="1" lang="zh-CN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31B0B84-64D4-5645-8BE5-40E8F276C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Heckman</a:t>
            </a:r>
            <a:r>
              <a:rPr lang="zh-CN" altLang="zh-CN" dirty="0"/>
              <a:t>模型如何解决样本选择偏差 </a:t>
            </a:r>
            <a:endParaRPr kumimoji="1" lang="zh-CN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2118F7-CE40-4460-AF8A-0B11E6C71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0529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F0D3668-D358-534C-9B9C-B005A2D039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zh-CN" altLang="zh-CN" dirty="0"/>
                  <a:t>两阶段估计法</a:t>
                </a:r>
                <a:r>
                  <a:rPr lang="en-US" altLang="zh-CN" dirty="0"/>
                  <a:t>——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𝜌𝜎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400" dirty="0"/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F0D3668-D358-534C-9B9C-B005A2D03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291" t="-21429" b="-23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B99FA65-3757-7945-848D-A874876A1A6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第一阶段，使用</a:t>
                </a:r>
                <a:r>
                  <a:rPr lang="en-CA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Probit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模型估计样本选择方程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altLang="zh-CN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altLang="zh-CN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=1|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altLang="zh-CN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CA" altLang="zh-CN" b="1" i="1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en-CA" altLang="zh-CN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CA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altLang="zh-CN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得到</a:t>
                </a:r>
                <a14:m>
                  <m:oMath xmlns:m="http://schemas.openxmlformats.org/officeDocument/2006/math">
                    <m:r>
                      <a:rPr lang="en-CA" altLang="zh-CN" b="1" i="1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的估计值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acc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，然后把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acc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带入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IMR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公式中，算出每个个体的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IMR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i="1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altLang="zh-CN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acc>
                          <m:accPr>
                            <m:chr m:val="̂"/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altLang="zh-CN" b="1" i="1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</m:acc>
                      </m:e>
                    </m:d>
                    <m:r>
                      <a:rPr lang="en-CA" altLang="zh-CN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CA" altLang="zh-CN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acc>
                                  <m:accPr>
                                    <m:chr m:val="̂"/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CA" altLang="zh-CN">
                            <a:latin typeface="Cambria Math" panose="02040503050406030204" pitchFamily="18" charset="0"/>
                          </a:rPr>
                          <m:t>Φ</m:t>
                        </m:r>
                        <m:d>
                          <m:d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CA" altLang="zh-CN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acc>
                                  <m:accPr>
                                    <m:chr m:val="̂"/>
                                    <m:ctrlPr>
                                      <a:rPr lang="zh-CN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CA" altLang="zh-CN" b="1" i="1"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acc>
                              </m:num>
                              <m:den>
                                <m:r>
                                  <a:rPr lang="en-CA" altLang="zh-CN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第二阶段，使用样本数据，将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进行回归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CA" altLang="zh-CN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i="1">
                          <a:latin typeface="Cambria Math" panose="02040503050406030204" pitchFamily="18" charset="0"/>
                        </a:rPr>
                        <m:t>𝜌𝜎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二阶段法通过在回归方程中加入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IMR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，修正了样本选择偏差。得到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</m:acc>
                  </m:oMath>
                </a14:m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是总体</a:t>
                </a:r>
                <a14:m>
                  <m:oMath xmlns:m="http://schemas.openxmlformats.org/officeDocument/2006/math">
                    <m:r>
                      <a:rPr lang="en-CA" altLang="zh-CN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的一致（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consistent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）估计值。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B99FA65-3757-7945-848D-A874876A1A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817" t="-14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0289E8-2957-4593-952B-633FFA92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6147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kern="2200" cap="small" dirty="0">
                <a:latin typeface="+mj-ea"/>
              </a:rPr>
              <a:t>内生选择变量处置效应模型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4A8EE-2A64-4CF0-9C6E-F6664078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62307" y="6257261"/>
            <a:ext cx="5283200" cy="457200"/>
          </a:xfrm>
        </p:spPr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53995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A30C45-087C-114D-B7E5-CA572EBDE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模型设置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67C080-823C-314B-A573-C5F55721D7A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自选择样本偏差的原理及其处理方法的另一个主要运用是估计</a:t>
                </a:r>
                <a:r>
                  <a:rPr lang="zh-CN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内生二元选择变量的处置效应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常见的内生二元自选择变量的模型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</a:t>
                </a:r>
                <a:r>
                  <a:rPr lang="zh-CN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二元选择变量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。如果个体选择接受处置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则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，反之则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是控制变量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2000" dirty="0"/>
                  <a:t>即为</a:t>
                </a:r>
                <a:r>
                  <a:rPr lang="zh-CN" altLang="zh-CN" sz="2000" dirty="0"/>
                  <a:t>自选择变量的处置效应系数</a:t>
                </a:r>
                <a:r>
                  <a:rPr lang="zh-CN" altLang="en-US" sz="2000" dirty="0"/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lang="zh-C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en-US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是否接受处置是自我选择，选择公式为</a:t>
                </a:r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2000" b="1" i="1"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CA" altLang="zh-CN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是影响效用函数的变量。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只有当效用函数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，个体选择接受处置，因此二元选择变量为：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=1,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𝑈𝑡𝑖𝑡𝑙𝑖𝑡𝑦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&gt;0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=0,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𝑈𝑡𝑖𝑡𝑙𝑖𝑡𝑦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67C080-823C-314B-A573-C5F55721D7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33" t="-973" r="-1400" b="-464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28F82-1F79-4CF6-A927-42C2FB22A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6347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8ED526-ABF8-1746-A3CA-8312C7FB1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模型设置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64F2A113-2DC2-2645-8518-5422CFB6EAF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和传统的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模型一样，该模型有以下</a:t>
                </a:r>
                <a:r>
                  <a:rPr lang="zh-CN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两个假设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为外生变量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它们和干扰项无关；</a:t>
                </a:r>
              </a:p>
              <a:p>
                <a:pPr marL="342900" lvl="0" indent="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CA" altLang="zh-CN" sz="2000">
                        <a:latin typeface="Cambria Math" panose="02040503050406030204" pitchFamily="18" charset="0"/>
                      </a:rPr>
                      <m:t>~</m:t>
                    </m:r>
                    <m:r>
                      <a:rPr lang="en-CA" altLang="zh-CN" sz="2000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p>
                                    <m:sSupPr>
                                      <m:ctrlPr>
                                        <a:rPr lang="zh-CN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altLang="zh-CN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CA" altLang="zh-CN" sz="20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𝜌𝜎</m:t>
                                  </m:r>
                                </m:e>
                                <m:e>
                                  <m:r>
                                    <a:rPr lang="en-CA" altLang="zh-CN" sz="20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CA" altLang="zh-CN" sz="20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CA" altLang="zh-CN" sz="20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服从二元正态分布，相关关系为</a:t>
                </a:r>
                <a14:m>
                  <m:oMath xmlns:m="http://schemas.openxmlformats.org/officeDocument/2006/math">
                    <m:r>
                      <a:rPr lang="en-CA" altLang="zh-CN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/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/>
                  <a:t>决定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决定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𝑈𝑡𝑖𝑡𝑙𝑖𝑡𝑦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是相关的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相关，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相关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</a:t>
                </a:r>
                <a:r>
                  <a:rPr lang="zh-CN" altLang="zh-CN" sz="2000" dirty="0"/>
                  <a:t>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相关</a:t>
                </a:r>
                <a:r>
                  <a:rPr lang="zh-CN" altLang="en-US" sz="2000" dirty="0"/>
                  <a:t>。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因此，直接回归方程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得到的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系数就不能反应因果关系。</a:t>
                </a:r>
                <a:r>
                  <a:rPr lang="zh-CN" altLang="en-US" sz="2000" dirty="0"/>
                  <a:t>也就是说，</a:t>
                </a:r>
                <a:r>
                  <a:rPr lang="zh-CN" altLang="zh-CN" sz="2000" b="1" dirty="0"/>
                  <a:t>有些不可观测的变量（包含在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𝟏𝐢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里）会影响选择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，这些不可观测的变量（也包含在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𝟐𝐢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）也会影响结果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，造成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CA" altLang="zh-CN" sz="2000" b="1" i="1">
                            <a:latin typeface="Cambria Math" panose="02040503050406030204" pitchFamily="18" charset="0"/>
                          </a:rPr>
                          <m:t>𝟐𝐢</m:t>
                        </m:r>
                      </m:sub>
                    </m:sSub>
                  </m:oMath>
                </a14:m>
                <a:r>
                  <a:rPr lang="zh-CN" altLang="zh-CN" sz="2000" b="1" dirty="0"/>
                  <a:t>相关</a:t>
                </a:r>
                <a:r>
                  <a:rPr lang="zh-CN" altLang="zh-CN" sz="2000" dirty="0"/>
                  <a:t>。</a:t>
                </a:r>
                <a:r>
                  <a:rPr lang="zh-CN" altLang="zh-CN" sz="2000" dirty="0">
                    <a:effectLst/>
                  </a:rPr>
                  <a:t> </a:t>
                </a:r>
                <a:endParaRPr lang="en-US" altLang="zh-CN" sz="2000" dirty="0">
                  <a:effectLst/>
                </a:endParaRPr>
              </a:p>
              <a:p>
                <a:pPr marL="342900" lvl="0" indent="-342900">
                  <a:buFont typeface="Wingdings" pitchFamily="2" charset="2"/>
                  <a:buChar char="Ø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buFont typeface="Wingdings" pitchFamily="2" charset="2"/>
                  <a:buChar char="Ø"/>
                </a:pPr>
                <a:endParaRPr lang="zh-C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64F2A113-2DC2-2645-8518-5422CFB6EA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33" t="-973" r="-29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4CEEF5-7154-4426-A40D-A16A23077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408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8BA645-6FFF-E049-B721-EB3E13719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模型设置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4A3D198-FB76-2942-B02B-46D7809DB19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，即决定选择处置，期望结果为：</a:t>
                </a:r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</m:oMath>
                  </m:oMathPara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=1,</m:t>
                        </m:r>
                        <m:sSub>
                          <m:sSubPr>
                            <m:ctrlPr>
                              <a:rPr lang="zh-CN" altLang="zh-CN" sz="1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&gt;−</m:t>
                        </m:r>
                        <m:sSubSup>
                          <m:sSubSup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8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，即决定选择不接受处置，期望结果为</a:t>
                </a:r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altLang="zh-CN" sz="18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</m:oMath>
                  </m:oMathPara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=0,</m:t>
                        </m:r>
                        <m:sSub>
                          <m:sSubPr>
                            <m:ctrlPr>
                              <a:rPr lang="zh-CN" altLang="zh-CN" sz="1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zh-CN" altLang="zh-CN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&lt;−</m:t>
                        </m:r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</m:oMath>
                </a14:m>
                <a:endParaRPr lang="zh-C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CA" altLang="zh-CN" sz="18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CA" altLang="zh-CN" sz="1800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CA" altLang="zh-CN" sz="18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CA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自选择变量模型事实上包含了两个样本选择偏差，对选择了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的样本，偏差项为逆米尔斯比例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  <m:r>
                      <a:rPr lang="en-CA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，对选择了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的样本，偏差项为逆米尔斯比例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CA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1800" i="1">
                        <a:latin typeface="Cambria Math" panose="02040503050406030204" pitchFamily="18" charset="0"/>
                      </a:rPr>
                      <m:t>𝜌𝜎</m:t>
                    </m:r>
                    <m:f>
                      <m:fPr>
                        <m:ctrlPr>
                          <a:rPr lang="zh-CN" altLang="zh-CN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altLang="zh-CN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CA" altLang="zh-CN" sz="18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CA" altLang="zh-CN" sz="1800" b="1" i="1">
                            <a:latin typeface="Cambria Math" panose="02040503050406030204" pitchFamily="18" charset="0"/>
                          </a:rPr>
                          <m:t>𝜸</m:t>
                        </m:r>
                        <m:r>
                          <a:rPr lang="en-CA" altLang="zh-CN" sz="18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r>
                  <a:rPr lang="zh-CN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1" lang="zh-CN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4A3D198-FB76-2942-B02B-46D7809DB1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350" t="-973" b="-3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8D0930-5DBA-4506-A52E-15E8DEB1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8272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4F8FD5-4A3F-0E42-9824-AFDAB5D4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估计方法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94AEA45-46BA-B544-BBA9-1B10FED5894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方法一：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使用传统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样本选择模型分别估计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的样本回归估计模型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altLang="zh-CN" sz="2000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𝜌𝜎</m:t>
                      </m:r>
                      <m:f>
                        <m:f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CA" altLang="zh-CN" sz="2000">
                              <a:latin typeface="Cambria Math" panose="02040503050406030204" pitchFamily="18" charset="0"/>
                            </a:rPr>
                            <m:t>Φ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的样本回归估计模型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altLang="zh-CN" sz="2000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𝜌𝜎</m:t>
                      </m:r>
                      <m:f>
                        <m:f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CA" altLang="zh-CN" sz="2000">
                              <a:latin typeface="Cambria Math" panose="02040503050406030204" pitchFamily="18" charset="0"/>
                            </a:rPr>
                            <m:t>Φ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CA" altLang="zh-CN" sz="20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CA" altLang="zh-CN" sz="2000" b="1" i="1"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n-CA" altLang="zh-CN" sz="200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的系数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并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进一步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检验差值的显著性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0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方法</a:t>
                </a:r>
                <a:r>
                  <a:rPr lang="zh-CN" altLang="en-C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：我们也可以将这两个公式整合到一起，表示为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𝜌𝜎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d>
                                <m:d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altLang="zh-CN" sz="2000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𝜸</m:t>
                                  </m:r>
                                </m:e>
                              </m:d>
                            </m:den>
                          </m:f>
                          <m:d>
                            <m:d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sz="2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sz="200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342900">
                  <a:buFont typeface="Arial" panose="020B0604020202020204" pitchFamily="34" charset="0"/>
                  <a:buChar char="•"/>
                </a:pPr>
                <a:endParaRPr kumimoji="1" lang="zh-CN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994AEA45-46BA-B544-BBA9-1B10FED589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  <a:blipFill>
                <a:blip r:embed="rId2"/>
                <a:stretch>
                  <a:fillRect l="-233" t="-9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>
            <a:extLst>
              <a:ext uri="{FF2B5EF4-FFF2-40B4-BE49-F238E27FC236}">
                <a16:creationId xmlns:a16="http://schemas.microsoft.com/office/drawing/2014/main" id="{55186E3D-BFF7-CB4A-83F5-20756A29050F}"/>
              </a:ext>
            </a:extLst>
          </p:cNvPr>
          <p:cNvSpPr/>
          <p:nvPr/>
        </p:nvSpPr>
        <p:spPr>
          <a:xfrm>
            <a:off x="4279900" y="2971800"/>
            <a:ext cx="330200" cy="43180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8D4B7F5-D35C-BC42-9570-4ED384832022}"/>
              </a:ext>
            </a:extLst>
          </p:cNvPr>
          <p:cNvSpPr/>
          <p:nvPr/>
        </p:nvSpPr>
        <p:spPr>
          <a:xfrm>
            <a:off x="3873500" y="1905000"/>
            <a:ext cx="901700" cy="4572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03BDD8E8-11D1-4D40-8FE7-9F9328C15DE7}"/>
              </a:ext>
            </a:extLst>
          </p:cNvPr>
          <p:cNvGrpSpPr/>
          <p:nvPr/>
        </p:nvGrpSpPr>
        <p:grpSpPr>
          <a:xfrm>
            <a:off x="1893359" y="3448730"/>
            <a:ext cx="2881841" cy="457200"/>
            <a:chOff x="1804482" y="3461432"/>
            <a:chExt cx="2881841" cy="457200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1EFCF68E-5FBA-1144-9DF7-3F8E92149DEC}"/>
                </a:ext>
              </a:extLst>
            </p:cNvPr>
            <p:cNvGrpSpPr/>
            <p:nvPr/>
          </p:nvGrpSpPr>
          <p:grpSpPr>
            <a:xfrm>
              <a:off x="2876753" y="3461432"/>
              <a:ext cx="1809570" cy="457200"/>
              <a:chOff x="2876753" y="3461432"/>
              <a:chExt cx="1809570" cy="457200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9409D847-B3F2-8143-ABE7-1DC914E036ED}"/>
                  </a:ext>
                </a:extLst>
              </p:cNvPr>
              <p:cNvGrpSpPr/>
              <p:nvPr/>
            </p:nvGrpSpPr>
            <p:grpSpPr>
              <a:xfrm>
                <a:off x="2876753" y="3461432"/>
                <a:ext cx="1089850" cy="457200"/>
                <a:chOff x="2876753" y="3461432"/>
                <a:chExt cx="1089850" cy="457200"/>
              </a:xfrm>
            </p:grpSpPr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3272BDB1-C0E6-5640-87AB-744B97A0C1A6}"/>
                    </a:ext>
                  </a:extLst>
                </p:cNvPr>
                <p:cNvSpPr/>
                <p:nvPr/>
              </p:nvSpPr>
              <p:spPr>
                <a:xfrm>
                  <a:off x="2924276" y="3461432"/>
                  <a:ext cx="901700" cy="45720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矩形 11">
                      <a:extLst>
                        <a:ext uri="{FF2B5EF4-FFF2-40B4-BE49-F238E27FC236}">
                          <a16:creationId xmlns:a16="http://schemas.microsoft.com/office/drawing/2014/main" id="{0AB92EE6-06DA-3546-8297-A5B2DF806E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6753" y="3492664"/>
                      <a:ext cx="1089850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CA" altLang="zh-CN" sz="20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CA" altLang="zh-CN" sz="20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CA" altLang="zh-CN" sz="20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zh-CN" altLang="en-US" sz="2000" dirty="0"/>
                    </a:p>
                  </p:txBody>
                </p:sp>
              </mc:Choice>
              <mc:Fallback xmlns="">
                <p:sp>
                  <p:nvSpPr>
                    <p:cNvPr id="12" name="矩形 11">
                      <a:extLst>
                        <a:ext uri="{FF2B5EF4-FFF2-40B4-BE49-F238E27FC236}">
                          <a16:creationId xmlns:a16="http://schemas.microsoft.com/office/drawing/2014/main" id="{0AB92EE6-06DA-3546-8297-A5B2DF806EDA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876753" y="3492664"/>
                      <a:ext cx="1089850" cy="400110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2AA0EBA3-BCBC-894C-AE9E-F78744110188}"/>
                  </a:ext>
                </a:extLst>
              </p:cNvPr>
              <p:cNvGrpSpPr/>
              <p:nvPr/>
            </p:nvGrpSpPr>
            <p:grpSpPr>
              <a:xfrm>
                <a:off x="4056770" y="3461432"/>
                <a:ext cx="629553" cy="457200"/>
                <a:chOff x="2589250" y="3461432"/>
                <a:chExt cx="1793077" cy="45720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矩形 16">
                      <a:extLst>
                        <a:ext uri="{FF2B5EF4-FFF2-40B4-BE49-F238E27FC236}">
                          <a16:creationId xmlns:a16="http://schemas.microsoft.com/office/drawing/2014/main" id="{CC2CEE64-79A5-2042-89FF-26356DB87F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9250" y="3492664"/>
                      <a:ext cx="1793077" cy="40011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CA" altLang="zh-CN" sz="20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oMath>
                        </m:oMathPara>
                      </a14:m>
                      <a:endParaRPr lang="zh-CN" altLang="en-US" sz="2000" dirty="0"/>
                    </a:p>
                  </p:txBody>
                </p:sp>
              </mc:Choice>
              <mc:Fallback xmlns="">
                <p:sp>
                  <p:nvSpPr>
                    <p:cNvPr id="17" name="矩形 16">
                      <a:extLst>
                        <a:ext uri="{FF2B5EF4-FFF2-40B4-BE49-F238E27FC236}">
                          <a16:creationId xmlns:a16="http://schemas.microsoft.com/office/drawing/2014/main" id="{CC2CEE64-79A5-2042-89FF-26356DB87F38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89250" y="3492664"/>
                      <a:ext cx="1793077" cy="4001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id="{BB02D7F1-5A77-5844-95DD-C401A2748F50}"/>
                    </a:ext>
                  </a:extLst>
                </p:cNvPr>
                <p:cNvSpPr/>
                <p:nvPr/>
              </p:nvSpPr>
              <p:spPr>
                <a:xfrm>
                  <a:off x="2924276" y="3461432"/>
                  <a:ext cx="901700" cy="457200"/>
                </a:xfrm>
                <a:prstGeom prst="rect">
                  <a:avLst/>
                </a:prstGeom>
                <a:noFill/>
                <a:ln w="190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矩形 17">
                    <a:extLst>
                      <a:ext uri="{FF2B5EF4-FFF2-40B4-BE49-F238E27FC236}">
                        <a16:creationId xmlns:a16="http://schemas.microsoft.com/office/drawing/2014/main" id="{63E8240B-8B87-5242-93B7-345B6D208E32}"/>
                      </a:ext>
                    </a:extLst>
                  </p:cNvPr>
                  <p:cNvSpPr/>
                  <p:nvPr/>
                </p:nvSpPr>
                <p:spPr>
                  <a:xfrm>
                    <a:off x="3811064" y="3523896"/>
                    <a:ext cx="40908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zh-CN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18" name="矩形 17">
                    <a:extLst>
                      <a:ext uri="{FF2B5EF4-FFF2-40B4-BE49-F238E27FC236}">
                        <a16:creationId xmlns:a16="http://schemas.microsoft.com/office/drawing/2014/main" id="{63E8240B-8B87-5242-93B7-345B6D208E3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11064" y="3523896"/>
                    <a:ext cx="40908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12C1337A-6904-0244-A511-0B8D02FC9B4E}"/>
                    </a:ext>
                  </a:extLst>
                </p:cNvPr>
                <p:cNvSpPr/>
                <p:nvPr/>
              </p:nvSpPr>
              <p:spPr>
                <a:xfrm>
                  <a:off x="1804482" y="3505593"/>
                  <a:ext cx="1119794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3429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CA" altLang="zh-CN" sz="200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kumimoji="1" lang="en-US" altLang="zh-CN" sz="2000" b="1" dirty="0"/>
                </a:p>
              </p:txBody>
            </p:sp>
          </mc:Choice>
          <mc:Fallback xmlns=""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12C1337A-6904-0244-A511-0B8D02FC9B4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4482" y="3505593"/>
                  <a:ext cx="1119794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61A3F2-D999-448E-ABE0-AA1C9960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4407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E85FF-6225-A648-A77D-F71B4F486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例：</a:t>
            </a:r>
            <a:r>
              <a:rPr lang="zh-CN" altLang="zh-CN" dirty="0"/>
              <a:t>企业选择多行业经营或单一行业经营对企业业绩的影响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734A21-8729-3F4D-ABDB-E54DD4FFF73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估计企业选择多行业经营或单一行业经营对企业业绩的影响。结果方程如下：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𝐷𝑖𝑣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altLang="zh-CN" sz="2000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𝑆𝑖𝑧𝑒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altLang="zh-CN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𝐹𝑖𝑟𝑚𝑎𝑔𝑒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CA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是企业的业绩衡量指标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Tobin’s Q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如果选择多行业经营，反之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𝑆𝑖𝑧𝑒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企业规模，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𝐹𝑖𝑟𝑚𝑎𝑔𝑒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是公司年龄。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选择多元化经营的方程为：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</a:rPr>
                          <m:t>log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𝑆𝑖𝑧𝑒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𝐹𝑖𝑟𝑚𝑎𝑔𝑒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𝑆𝑁𝑃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𝐹𝑎𝑚𝑖𝑙𝑦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𝐷𝑖𝑣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=1,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&gt;0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𝐷𝑖𝑣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=0,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𝑈𝑡𝑖𝑙𝑖𝑡𝑦</m:t>
                                  </m:r>
                                </m:e>
                                <m:sub>
                                  <m:r>
                                    <a:rPr lang="en-CA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CA" altLang="zh-CN" sz="200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选择方程的解释变量包含了两个新变量，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𝑆𝑁𝑃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（企业如果是标准普尔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指数的组成公司则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𝑆𝑁𝑃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𝑆𝑁𝑃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𝐹𝑎𝑚𝑖𝑙𝑦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（如果企业是家族企业则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𝐹𝑎𝑚𝑖𝑙𝑦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反之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𝐹𝑎𝑚𝑖𝑙𝑦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）。标准普尔</a:t>
                </a:r>
                <a:r>
                  <a:rPr lang="en-CA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的公司比较容易进行分业经营，家族企业通常选择单一行业。</a:t>
                </a:r>
                <a:endParaRPr lang="zh-C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7734A21-8729-3F4D-ABDB-E54DD4FFF7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467" t="-973" b="-41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E8092-78EA-4023-8F2F-0DECA2B7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264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EA97C-0EB8-6642-AB8A-B82DC95CE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小结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34980C35-8ED9-4647-93A3-2039944894D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传统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模型关注的是在样本自选择情况下，如何估计某一解释变量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的因果效应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，而内生选择变量处置效应模型关注的自选择变量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本身的处置效应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；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传统</a:t>
                </a:r>
                <a:r>
                  <a:rPr lang="en-CA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Heckman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模型只需要调整一个当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，而自选择变量处置效应模型需要同时调整一个当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的逆米尔斯比例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CA" altLang="zh-CN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34980C35-8ED9-4647-93A3-2039944894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467" t="-1460" r="-8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D1678-6686-48DD-9852-94EBB18DB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772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FC19BF1-C424-3F45-A8A9-6D826C636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DAAA68B9-96EA-E848-8222-85E428038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zh-CN" altLang="en-US" sz="3200" kern="2200" cap="small" dirty="0">
                <a:latin typeface="+mj-ea"/>
              </a:rPr>
              <a:t>样本自选择偏差产生原因的直观理解</a:t>
            </a:r>
            <a:endParaRPr lang="en-CA" altLang="zh-CN" sz="3200" kern="2200" cap="small" dirty="0">
              <a:latin typeface="+mj-e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92EBC-1C06-4E76-B3CE-F7D52D60B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02400" y="6328144"/>
            <a:ext cx="5283200" cy="457200"/>
          </a:xfrm>
        </p:spPr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140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7A776C-2546-3D42-8A43-90767414F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</a:rPr>
              <a:t>例：智商对大学学习成绩的影响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138253F6-1F69-A44F-B4DD-1602DD0FA04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dirty="0"/>
                  <a:t>假设：我们可以对总体随机抽样，随机抽样的样本代表了总体，并让这些抽到的人都上大学。换而言之，上大学是随机分配的，而不是个体自我选择的。我们称这个样本为</a:t>
                </a:r>
                <a:r>
                  <a:rPr kumimoji="1" lang="zh-CN" altLang="en-US" b="1" dirty="0"/>
                  <a:t>随机分配样本。</a:t>
                </a:r>
                <a:r>
                  <a:rPr kumimoji="1" lang="zh-CN" altLang="en-US" dirty="0"/>
                  <a:t>随机分配上大学的样本特征分布和总体的特征分布相同</a:t>
                </a:r>
                <a:r>
                  <a:rPr kumimoji="1" lang="zh-CN" altLang="en-US" b="1" dirty="0"/>
                  <a:t>。</a:t>
                </a:r>
                <a:endParaRPr kumimoji="1" lang="en-US" altLang="zh-CN" b="1" dirty="0"/>
              </a:p>
              <a:p>
                <a:endParaRPr kumimoji="1"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/>
                  <a:t>对随机分配上大学的人观测到他们的智商和大学成绩</a:t>
                </a:r>
                <a:r>
                  <a:rPr lang="zh-CN" altLang="en-US" dirty="0"/>
                  <a:t>，估计方程 ：</a:t>
                </a: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1" lang="en-US" altLang="zh-CN" dirty="0"/>
              </a:p>
              <a:p>
                <a:pPr algn="ctr"/>
                <a:endParaRPr kumimoji="1" lang="en-US" altLang="zh-CN" dirty="0"/>
              </a:p>
              <a:p>
                <a:pPr marL="342900" indent="3420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是成绩，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是智商，干扰项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是个体不可观测特征</a:t>
                </a:r>
                <a:r>
                  <a:rPr lang="zh-CN" altLang="en-US" sz="2000" dirty="0"/>
                  <a:t>。</a:t>
                </a:r>
                <a:r>
                  <a:rPr lang="zh-CN" altLang="zh-CN" sz="2000" dirty="0"/>
                  <a:t>假设不可观测特征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dirty="0"/>
                  <a:t> </a:t>
                </a:r>
                <a:r>
                  <a:rPr lang="zh-CN" altLang="zh-CN" sz="2000" dirty="0"/>
                  <a:t>是个体的学习动力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，并且学习动力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和智商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在总体里是不相关的</a:t>
                </a:r>
                <a:r>
                  <a:rPr lang="zh-CN" altLang="zh-CN" dirty="0"/>
                  <a:t>。</a:t>
                </a:r>
                <a:r>
                  <a:rPr lang="zh-CN" altLang="zh-CN" dirty="0">
                    <a:effectLst/>
                  </a:rPr>
                  <a:t> </a:t>
                </a:r>
                <a:endParaRPr kumimoji="1" lang="en-US" altLang="zh-CN" dirty="0"/>
              </a:p>
              <a:p>
                <a:pPr algn="ctr"/>
                <a:endParaRPr kumimoji="1" lang="zh-CN" altLang="en-US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138253F6-1F69-A44F-B4DD-1602DD0FA0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467" t="-973" r="-9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7BE654-0203-4E54-9B44-C3851EBAD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1126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6EA76B-5376-534F-8322-1E5490347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随机分配样本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D8EC5A8-8413-FB4D-A043-D4CF4DDD70A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sz="2000" dirty="0"/>
                  <a:t>基于</a:t>
                </a:r>
                <a:r>
                  <a:rPr lang="zh-CN" altLang="zh-CN" sz="2000" dirty="0"/>
                  <a:t>随机分配样本数据</a:t>
                </a:r>
                <a:r>
                  <a:rPr lang="zh-CN" altLang="en-US" sz="2000" dirty="0"/>
                  <a:t>，我们估计结果方程：</a:t>
                </a:r>
                <a:endParaRPr lang="en-US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+</m:t>
                      </m:r>
                      <m:limLow>
                        <m:limLowPr>
                          <m:ctrlPr>
                            <a:rPr lang="zh-CN" altLang="zh-CN" sz="200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CA" altLang="zh-CN" sz="200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𝑀𝑜𝑡𝑖𝑣𝑎𝑡𝑖𝑜𝑛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eqArr>
                        </m:lim>
                      </m:limLow>
                    </m:oMath>
                  </m:oMathPara>
                </a14:m>
                <a:endParaRPr lang="en-US" altLang="zh-CN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altLang="zh-CN" sz="2000">
                          <a:latin typeface="Cambria Math" panose="02040503050406030204" pitchFamily="18" charset="0"/>
                        </a:rPr>
                        <m:t>E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𝐼𝑄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altLang="zh-CN" sz="2000">
                          <a:latin typeface="Cambria Math" panose="02040503050406030204" pitchFamily="18" charset="0"/>
                        </a:rPr>
                        <m:t>E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𝑀𝑜𝑡𝑖𝑣𝑎𝑡𝑖𝑜𝑛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𝐼𝑄</m:t>
                              </m:r>
                            </m:e>
                            <m:sub>
                              <m:r>
                                <a:rPr lang="en-CA" altLang="zh-CN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altLang="zh-CN" sz="200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zh-CN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D8EC5A8-8413-FB4D-A043-D4CF4DDD70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33" t="-14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组合 41">
            <a:extLst>
              <a:ext uri="{FF2B5EF4-FFF2-40B4-BE49-F238E27FC236}">
                <a16:creationId xmlns:a16="http://schemas.microsoft.com/office/drawing/2014/main" id="{9A7B6A2F-F42A-A148-B901-5A5162F21623}"/>
              </a:ext>
            </a:extLst>
          </p:cNvPr>
          <p:cNvGrpSpPr/>
          <p:nvPr/>
        </p:nvGrpSpPr>
        <p:grpSpPr>
          <a:xfrm>
            <a:off x="3686847" y="3086100"/>
            <a:ext cx="3895053" cy="3328759"/>
            <a:chOff x="2983832" y="2826121"/>
            <a:chExt cx="4079591" cy="3350093"/>
          </a:xfrm>
        </p:grpSpPr>
        <p:grpSp>
          <p:nvGrpSpPr>
            <p:cNvPr id="23" name="Group 40608">
              <a:extLst>
                <a:ext uri="{FF2B5EF4-FFF2-40B4-BE49-F238E27FC236}">
                  <a16:creationId xmlns:a16="http://schemas.microsoft.com/office/drawing/2014/main" id="{51E7E317-785E-FD42-9471-D83A18DCFC94}"/>
                </a:ext>
              </a:extLst>
            </p:cNvPr>
            <p:cNvGrpSpPr/>
            <p:nvPr/>
          </p:nvGrpSpPr>
          <p:grpSpPr>
            <a:xfrm>
              <a:off x="2983832" y="2826121"/>
              <a:ext cx="4079591" cy="3350093"/>
              <a:chOff x="590661" y="-55401"/>
              <a:chExt cx="1705034" cy="1593021"/>
            </a:xfrm>
          </p:grpSpPr>
          <p:cxnSp>
            <p:nvCxnSpPr>
              <p:cNvPr id="24" name="Straight Arrow Connector 40609">
                <a:extLst>
                  <a:ext uri="{FF2B5EF4-FFF2-40B4-BE49-F238E27FC236}">
                    <a16:creationId xmlns:a16="http://schemas.microsoft.com/office/drawing/2014/main" id="{22A3BC4D-7407-1140-ACC9-B9541A8FD01B}"/>
                  </a:ext>
                </a:extLst>
              </p:cNvPr>
              <p:cNvCxnSpPr/>
              <p:nvPr/>
            </p:nvCxnSpPr>
            <p:spPr>
              <a:xfrm>
                <a:off x="927233" y="1078847"/>
                <a:ext cx="911761" cy="1594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5" name="Straight Arrow Connector 40610">
                <a:extLst>
                  <a:ext uri="{FF2B5EF4-FFF2-40B4-BE49-F238E27FC236}">
                    <a16:creationId xmlns:a16="http://schemas.microsoft.com/office/drawing/2014/main" id="{6D857714-5C0C-4D45-A704-27D43FE3A24A}"/>
                  </a:ext>
                </a:extLst>
              </p:cNvPr>
              <p:cNvCxnSpPr/>
              <p:nvPr/>
            </p:nvCxnSpPr>
            <p:spPr>
              <a:xfrm>
                <a:off x="983719" y="306502"/>
                <a:ext cx="855142" cy="72844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6" name="Flowchart: Connector 40611">
                <a:extLst>
                  <a:ext uri="{FF2B5EF4-FFF2-40B4-BE49-F238E27FC236}">
                    <a16:creationId xmlns:a16="http://schemas.microsoft.com/office/drawing/2014/main" id="{11950EE6-3879-D541-9597-4561A9DAA6DD}"/>
                  </a:ext>
                </a:extLst>
              </p:cNvPr>
              <p:cNvSpPr/>
              <p:nvPr/>
            </p:nvSpPr>
            <p:spPr>
              <a:xfrm>
                <a:off x="830830" y="196811"/>
                <a:ext cx="96524" cy="102064"/>
              </a:xfrm>
              <a:prstGeom prst="flowChartConnector">
                <a:avLst/>
              </a:prstGeom>
              <a:noFill/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Flowchart: Connector 40612">
                <a:extLst>
                  <a:ext uri="{FF2B5EF4-FFF2-40B4-BE49-F238E27FC236}">
                    <a16:creationId xmlns:a16="http://schemas.microsoft.com/office/drawing/2014/main" id="{52ABCD79-107C-DB4C-BF6E-168C5979A3D6}"/>
                  </a:ext>
                </a:extLst>
              </p:cNvPr>
              <p:cNvSpPr/>
              <p:nvPr/>
            </p:nvSpPr>
            <p:spPr>
              <a:xfrm>
                <a:off x="797166" y="1019710"/>
                <a:ext cx="103212" cy="115568"/>
              </a:xfrm>
              <a:prstGeom prst="flowChartConnector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 Box 40614">
                    <a:extLst>
                      <a:ext uri="{FF2B5EF4-FFF2-40B4-BE49-F238E27FC236}">
                        <a16:creationId xmlns:a16="http://schemas.microsoft.com/office/drawing/2014/main" id="{185B9414-FCE8-B140-B3C7-BABEF8D6427A}"/>
                      </a:ext>
                    </a:extLst>
                  </p:cNvPr>
                  <p:cNvSpPr txBox="1"/>
                  <p:nvPr/>
                </p:nvSpPr>
                <p:spPr>
                  <a:xfrm>
                    <a:off x="675786" y="-55401"/>
                    <a:ext cx="615866" cy="221437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20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𝑀𝑜𝑡𝑖𝑣𝑎𝑡𝑖𝑜𝑛</m:t>
                          </m:r>
                        </m:oMath>
                      </m:oMathPara>
                    </a14:m>
                    <a:endParaRPr lang="zh-CN" sz="2000" i="1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 Box 40614">
                    <a:extLst>
                      <a:ext uri="{FF2B5EF4-FFF2-40B4-BE49-F238E27FC236}">
                        <a16:creationId xmlns:a16="http://schemas.microsoft.com/office/drawing/2014/main" id="{185B9414-FCE8-B140-B3C7-BABEF8D6427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786" y="-55401"/>
                    <a:ext cx="615866" cy="22143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 Box 40615">
                    <a:extLst>
                      <a:ext uri="{FF2B5EF4-FFF2-40B4-BE49-F238E27FC236}">
                        <a16:creationId xmlns:a16="http://schemas.microsoft.com/office/drawing/2014/main" id="{2F8313E9-2631-664B-B4E9-17440426C002}"/>
                      </a:ext>
                    </a:extLst>
                  </p:cNvPr>
                  <p:cNvSpPr txBox="1"/>
                  <p:nvPr/>
                </p:nvSpPr>
                <p:spPr>
                  <a:xfrm>
                    <a:off x="590661" y="1297237"/>
                    <a:ext cx="491172" cy="24038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20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𝐼𝑄</m:t>
                          </m:r>
                        </m:oMath>
                      </m:oMathPara>
                    </a14:m>
                    <a:endParaRPr lang="zh-CN" sz="2000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 Box 40615">
                    <a:extLst>
                      <a:ext uri="{FF2B5EF4-FFF2-40B4-BE49-F238E27FC236}">
                        <a16:creationId xmlns:a16="http://schemas.microsoft.com/office/drawing/2014/main" id="{2F8313E9-2631-664B-B4E9-17440426C00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0661" y="1297237"/>
                    <a:ext cx="491172" cy="24038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 Box 40616">
                    <a:extLst>
                      <a:ext uri="{FF2B5EF4-FFF2-40B4-BE49-F238E27FC236}">
                        <a16:creationId xmlns:a16="http://schemas.microsoft.com/office/drawing/2014/main" id="{EE1B9DA5-298D-1446-8F73-D3C87E6FF7B8}"/>
                      </a:ext>
                    </a:extLst>
                  </p:cNvPr>
                  <p:cNvSpPr txBox="1"/>
                  <p:nvPr/>
                </p:nvSpPr>
                <p:spPr>
                  <a:xfrm>
                    <a:off x="1509192" y="1297283"/>
                    <a:ext cx="786503" cy="137420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2000" i="1"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𝑆𝑐𝑜𝑟𝑒</m:t>
                          </m:r>
                        </m:oMath>
                      </m:oMathPara>
                    </a14:m>
                    <a:endParaRPr lang="zh-CN" sz="2000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 Box 40616">
                    <a:extLst>
                      <a:ext uri="{FF2B5EF4-FFF2-40B4-BE49-F238E27FC236}">
                        <a16:creationId xmlns:a16="http://schemas.microsoft.com/office/drawing/2014/main" id="{EE1B9DA5-298D-1446-8F73-D3C87E6FF7B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09192" y="1297283"/>
                    <a:ext cx="786503" cy="1374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25000"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1" name="Flowchart: Connector 40612">
              <a:extLst>
                <a:ext uri="{FF2B5EF4-FFF2-40B4-BE49-F238E27FC236}">
                  <a16:creationId xmlns:a16="http://schemas.microsoft.com/office/drawing/2014/main" id="{E3A0A7B0-928B-0E40-8E28-95430792AB49}"/>
                </a:ext>
              </a:extLst>
            </p:cNvPr>
            <p:cNvSpPr/>
            <p:nvPr/>
          </p:nvSpPr>
          <p:spPr>
            <a:xfrm>
              <a:off x="5999023" y="5093316"/>
              <a:ext cx="246953" cy="243037"/>
            </a:xfrm>
            <a:prstGeom prst="flowChartConnector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8EC246A2-5498-8849-83E3-FB3FF41E87FB}"/>
              </a:ext>
            </a:extLst>
          </p:cNvPr>
          <p:cNvSpPr/>
          <p:nvPr/>
        </p:nvSpPr>
        <p:spPr>
          <a:xfrm>
            <a:off x="3190335" y="6287861"/>
            <a:ext cx="5047215" cy="455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0510" algn="ctr">
              <a:lnSpc>
                <a:spcPct val="150000"/>
              </a:lnSpc>
            </a:pP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变量路径图随机：随机分配上大学的样本</a:t>
            </a:r>
            <a:endParaRPr lang="zh-CN" altLang="zh-CN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00EF4-DE59-4AA5-938A-F812C2AD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252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51FF6E-8DAC-4449-AB62-961CEEEC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随机分配样本</a:t>
            </a:r>
            <a:r>
              <a:rPr lang="zh-CN" altLang="en-US" dirty="0"/>
              <a:t>估计结果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CAC50D5-7BE6-7644-8548-F65D7609E65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963480" y="5775160"/>
                <a:ext cx="6839284" cy="1054304"/>
              </a:xfrm>
            </p:spPr>
            <p:txBody>
              <a:bodyPr/>
              <a:lstStyle/>
              <a:p>
                <a:pPr>
                  <a:lnSpc>
                    <a:spcPts val="960"/>
                  </a:lnSpc>
                </a:pPr>
                <a:endParaRPr kumimoji="1" lang="en-US" altLang="zh-CN" sz="1800" i="1" dirty="0"/>
              </a:p>
              <a:p>
                <a:r>
                  <a:rPr kumimoji="1" lang="zh-CN" altLang="en-US" sz="1800" i="1" dirty="0"/>
                  <a:t>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𝑆𝑐𝑜𝑟𝑒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A" altLang="zh-CN" i="1">
                        <a:latin typeface="Cambria Math" panose="02040503050406030204" pitchFamily="18" charset="0"/>
                      </a:rPr>
                      <m:t>=60+0.2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A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kumimoji="1" lang="zh-CN" altLang="en-US" sz="1800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BCAC50D5-7BE6-7644-8548-F65D7609E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63480" y="5775160"/>
                <a:ext cx="6839284" cy="105430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0749">
            <a:extLst>
              <a:ext uri="{FF2B5EF4-FFF2-40B4-BE49-F238E27FC236}">
                <a16:creationId xmlns:a16="http://schemas.microsoft.com/office/drawing/2014/main" id="{02840ECF-2E57-4C4E-85F0-DFA7A746796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716" y="1360330"/>
            <a:ext cx="6544433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84B09-1D4A-4D4F-9F27-C80FBE82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658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2506F-9D46-C04E-B5B0-14035910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304801"/>
            <a:ext cx="10818284" cy="533401"/>
          </a:xfrm>
        </p:spPr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en-US" altLang="zh-CN" dirty="0"/>
              <a:t>(Sample self-selection)</a:t>
            </a:r>
            <a:r>
              <a:rPr lang="zh-CN" altLang="en-US" dirty="0"/>
              <a:t>：</a:t>
            </a:r>
            <a:r>
              <a:rPr lang="zh-CN" altLang="zh-CN" dirty="0"/>
              <a:t>基于可观测变量选择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143E102-5553-AF47-B721-3FFA72A0C50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基于可观测变量选择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(selection on observables)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是指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个体选择是否上大学只受可观测特征的影响，造成样本里可观测特征分布与总体不同 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假设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个体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上大学的效用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取决于个体可观测特征智商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𝐼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𝑈𝑡𝑖𝑙𝑖𝑡𝑦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−100</m:t>
                      </m:r>
                    </m:oMath>
                  </m:oMathPara>
                </a14:m>
                <a:endParaRPr lang="en-US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342900" algn="just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zh-C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个体会选择上大学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反之选择不上大学。在这种情况下，只有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IQ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等于或大于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的人上大学</a:t>
                </a:r>
                <a:r>
                  <a:rPr lang="zh-CN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IQ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低于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的人因为效应小于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，会选择不上大学</a:t>
                </a:r>
                <a:r>
                  <a:rPr lang="zh-C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。</a:t>
                </a:r>
              </a:p>
              <a:p>
                <a:pPr marL="342900" indent="342900">
                  <a:buFont typeface="Arial" panose="020B0604020202020204" pitchFamily="34" charset="0"/>
                  <a:buChar char="•"/>
                </a:pP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5143E102-5553-AF47-B721-3FFA72A0C5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0"/>
                <a:ext cx="10871200" cy="5221061"/>
              </a:xfrm>
              <a:blipFill>
                <a:blip r:embed="rId2"/>
                <a:stretch>
                  <a:fillRect l="-467" t="-1460" r="-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F19C0-D2D3-4F9B-876E-8735E70B7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87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2506F-9D46-C04E-B5B0-14035910E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：</a:t>
            </a:r>
            <a:r>
              <a:rPr lang="zh-CN" altLang="zh-CN" dirty="0"/>
              <a:t>基于可观测变量选择</a:t>
            </a:r>
            <a:r>
              <a:rPr lang="zh-CN" altLang="en-US" dirty="0"/>
              <a:t>估计结果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p:pic>
        <p:nvPicPr>
          <p:cNvPr id="6" name="Picture 40749">
            <a:extLst>
              <a:ext uri="{FF2B5EF4-FFF2-40B4-BE49-F238E27FC236}">
                <a16:creationId xmlns:a16="http://schemas.microsoft.com/office/drawing/2014/main" id="{D869652C-0C18-7446-BB9A-B1AA19E014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537" y="1468638"/>
            <a:ext cx="3625515" cy="29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0750">
            <a:extLst>
              <a:ext uri="{FF2B5EF4-FFF2-40B4-BE49-F238E27FC236}">
                <a16:creationId xmlns:a16="http://schemas.microsoft.com/office/drawing/2014/main" id="{21A76E12-73A1-FB4D-B6B2-EAFB4AD4FFA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337" y="1364365"/>
            <a:ext cx="3649664" cy="310414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5AEFD544-5249-EE4A-8F2D-30E85AF5EA36}"/>
                  </a:ext>
                </a:extLst>
              </p:cNvPr>
              <p:cNvSpPr/>
              <p:nvPr/>
            </p:nvSpPr>
            <p:spPr>
              <a:xfrm>
                <a:off x="2536793" y="5248927"/>
                <a:ext cx="307584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𝑆𝑐𝑜𝑟𝑒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2000" i="0">
                          <a:latin typeface="Cambria Math" panose="02040503050406030204" pitchFamily="18" charset="0"/>
                        </a:rPr>
                        <m:t>=60+0.2</m:t>
                      </m:r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5AEFD544-5249-EE4A-8F2D-30E85AF5EA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793" y="5248927"/>
                <a:ext cx="3075842" cy="400110"/>
              </a:xfrm>
              <a:prstGeom prst="rect">
                <a:avLst/>
              </a:prstGeom>
              <a:blipFill>
                <a:blip r:embed="rId7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52910-007B-420D-82A3-F4A8D7770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250BB7-9B16-4818-B9D7-2FDE82A4E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5004391"/>
            <a:ext cx="10871200" cy="1283470"/>
          </a:xfrm>
        </p:spPr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1200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D44FCF-A7FF-294D-8711-42FC91B6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样本</a:t>
            </a:r>
            <a:r>
              <a:rPr lang="zh-CN" altLang="zh-CN" dirty="0"/>
              <a:t>自选择</a:t>
            </a:r>
            <a:r>
              <a:rPr lang="zh-CN" altLang="en-US" dirty="0"/>
              <a:t>：</a:t>
            </a:r>
            <a:r>
              <a:rPr lang="zh-CN" altLang="zh-CN" dirty="0"/>
              <a:t>基于不可观测变量选择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2757B05C-56AA-0B44-9730-7AC823C1B63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8000" y="1066801"/>
                <a:ext cx="10871200" cy="255554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/>
                  <a:t>个体选择受到不可观测特征影响，造成样本中可观测特征和不可观测变特征分布与总体不同</a:t>
                </a:r>
                <a:r>
                  <a:rPr lang="zh-CN" altLang="en-US" dirty="0"/>
                  <a:t>，</a:t>
                </a:r>
                <a:r>
                  <a:rPr lang="zh-CN" altLang="zh-CN" dirty="0"/>
                  <a:t>这类样本选择称为“</a:t>
                </a:r>
                <a:r>
                  <a:rPr lang="zh-CN" altLang="zh-CN" b="1" dirty="0"/>
                  <a:t>基于不可观测变量选择</a:t>
                </a:r>
                <a:r>
                  <a:rPr lang="zh-CN" altLang="zh-CN" dirty="0"/>
                  <a:t>”</a:t>
                </a:r>
                <a:r>
                  <a:rPr lang="en-US" altLang="zh-CN" dirty="0"/>
                  <a:t> </a:t>
                </a:r>
                <a:r>
                  <a:rPr lang="zh-CN" altLang="zh-CN" dirty="0"/>
                  <a:t>。 </a:t>
                </a: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zh-CN" dirty="0"/>
                  <a:t>如果个体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zh-CN" dirty="0"/>
                  <a:t>上大学的效用不仅取决个体的智商</a:t>
                </a:r>
                <a:r>
                  <a:rPr lang="en-US" altLang="zh-CN" i="1" dirty="0"/>
                  <a:t>IQ</a:t>
                </a:r>
                <a:r>
                  <a:rPr lang="zh-CN" altLang="zh-CN" dirty="0"/>
                  <a:t>还有个体学习动力</a:t>
                </a:r>
                <a:r>
                  <a:rPr lang="en-US" altLang="zh-CN" dirty="0"/>
                  <a:t>motivation</a:t>
                </a:r>
                <a:r>
                  <a:rPr lang="zh-CN" altLang="zh-CN" dirty="0"/>
                  <a:t>，假设效用函数为：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𝑈𝑡𝑖𝑙𝑖𝑡𝑦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=−9+0.1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𝐼𝑄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𝑀𝑜𝑡𝑖𝑣𝑎𝑡𝑖𝑜𝑛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endParaRPr lang="zh-CN" altLang="zh-CN" dirty="0"/>
              </a:p>
            </p:txBody>
          </p:sp>
        </mc:Choice>
        <mc:Fallback xmlns="">
          <p:sp>
            <p:nvSpPr>
              <p:cNvPr id="3" name="文本占位符 2">
                <a:extLst>
                  <a:ext uri="{FF2B5EF4-FFF2-40B4-BE49-F238E27FC236}">
                    <a16:creationId xmlns:a16="http://schemas.microsoft.com/office/drawing/2014/main" id="{2757B05C-56AA-0B44-9730-7AC823C1B6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8000" y="1066801"/>
                <a:ext cx="10871200" cy="2555540"/>
              </a:xfrm>
              <a:blipFill>
                <a:blip r:embed="rId2"/>
                <a:stretch>
                  <a:fillRect l="-467" t="-1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0632">
            <a:extLst>
              <a:ext uri="{FF2B5EF4-FFF2-40B4-BE49-F238E27FC236}">
                <a16:creationId xmlns:a16="http://schemas.microsoft.com/office/drawing/2014/main" id="{1B830F6A-5DC3-7F42-ABCA-281A1739842C}"/>
              </a:ext>
            </a:extLst>
          </p:cNvPr>
          <p:cNvGrpSpPr>
            <a:grpSpLocks noChangeAspect="1"/>
          </p:cNvGrpSpPr>
          <p:nvPr/>
        </p:nvGrpSpPr>
        <p:grpSpPr>
          <a:xfrm>
            <a:off x="6864470" y="3644067"/>
            <a:ext cx="4568345" cy="2668361"/>
            <a:chOff x="529484" y="22486"/>
            <a:chExt cx="3696587" cy="1778033"/>
          </a:xfrm>
        </p:grpSpPr>
        <p:grpSp>
          <p:nvGrpSpPr>
            <p:cNvPr id="5" name="Group 40633">
              <a:extLst>
                <a:ext uri="{FF2B5EF4-FFF2-40B4-BE49-F238E27FC236}">
                  <a16:creationId xmlns:a16="http://schemas.microsoft.com/office/drawing/2014/main" id="{6DC044CF-E682-B546-B660-141A12159720}"/>
                </a:ext>
              </a:extLst>
            </p:cNvPr>
            <p:cNvGrpSpPr/>
            <p:nvPr/>
          </p:nvGrpSpPr>
          <p:grpSpPr>
            <a:xfrm>
              <a:off x="529484" y="22486"/>
              <a:ext cx="3696587" cy="1778033"/>
              <a:chOff x="529484" y="22486"/>
              <a:chExt cx="3696587" cy="1778033"/>
            </a:xfrm>
          </p:grpSpPr>
          <p:grpSp>
            <p:nvGrpSpPr>
              <p:cNvPr id="7" name="Group 40634">
                <a:extLst>
                  <a:ext uri="{FF2B5EF4-FFF2-40B4-BE49-F238E27FC236}">
                    <a16:creationId xmlns:a16="http://schemas.microsoft.com/office/drawing/2014/main" id="{F186A35F-986C-1346-AC71-7B5B78D0F4DA}"/>
                  </a:ext>
                </a:extLst>
              </p:cNvPr>
              <p:cNvGrpSpPr/>
              <p:nvPr/>
            </p:nvGrpSpPr>
            <p:grpSpPr>
              <a:xfrm>
                <a:off x="1911133" y="22486"/>
                <a:ext cx="2314938" cy="1775823"/>
                <a:chOff x="533521" y="-118954"/>
                <a:chExt cx="1762174" cy="1709664"/>
              </a:xfrm>
            </p:grpSpPr>
            <p:cxnSp>
              <p:nvCxnSpPr>
                <p:cNvPr id="12" name="Straight Arrow Connector 40635">
                  <a:extLst>
                    <a:ext uri="{FF2B5EF4-FFF2-40B4-BE49-F238E27FC236}">
                      <a16:creationId xmlns:a16="http://schemas.microsoft.com/office/drawing/2014/main" id="{12734792-8278-8E43-92E9-91ED3D1FBF7E}"/>
                    </a:ext>
                  </a:extLst>
                </p:cNvPr>
                <p:cNvCxnSpPr/>
                <p:nvPr/>
              </p:nvCxnSpPr>
              <p:spPr>
                <a:xfrm>
                  <a:off x="927233" y="1078847"/>
                  <a:ext cx="911761" cy="1594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13" name="Straight Arrow Connector 40636">
                  <a:extLst>
                    <a:ext uri="{FF2B5EF4-FFF2-40B4-BE49-F238E27FC236}">
                      <a16:creationId xmlns:a16="http://schemas.microsoft.com/office/drawing/2014/main" id="{1C5C4857-9AEB-554C-A2D1-E406E98824DA}"/>
                    </a:ext>
                  </a:extLst>
                </p:cNvPr>
                <p:cNvCxnSpPr/>
                <p:nvPr/>
              </p:nvCxnSpPr>
              <p:spPr>
                <a:xfrm>
                  <a:off x="967217" y="306779"/>
                  <a:ext cx="871389" cy="72816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5B9BD5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14" name="Flowchart: Connector 40637">
                  <a:extLst>
                    <a:ext uri="{FF2B5EF4-FFF2-40B4-BE49-F238E27FC236}">
                      <a16:creationId xmlns:a16="http://schemas.microsoft.com/office/drawing/2014/main" id="{D74F209F-4140-0A4C-8464-8A3E9C3F1E34}"/>
                    </a:ext>
                  </a:extLst>
                </p:cNvPr>
                <p:cNvSpPr/>
                <p:nvPr/>
              </p:nvSpPr>
              <p:spPr>
                <a:xfrm>
                  <a:off x="830829" y="204439"/>
                  <a:ext cx="96524" cy="102064"/>
                </a:xfrm>
                <a:prstGeom prst="flowChartConnector">
                  <a:avLst/>
                </a:prstGeom>
                <a:noFill/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lowchart: Connector 40638">
                  <a:extLst>
                    <a:ext uri="{FF2B5EF4-FFF2-40B4-BE49-F238E27FC236}">
                      <a16:creationId xmlns:a16="http://schemas.microsoft.com/office/drawing/2014/main" id="{2758E685-388D-9A46-9171-152DF3FCBD17}"/>
                    </a:ext>
                  </a:extLst>
                </p:cNvPr>
                <p:cNvSpPr/>
                <p:nvPr/>
              </p:nvSpPr>
              <p:spPr>
                <a:xfrm>
                  <a:off x="823985" y="1034966"/>
                  <a:ext cx="103212" cy="115568"/>
                </a:xfrm>
                <a:prstGeom prst="flowChartConnector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lowchart: Connector 40639">
                  <a:extLst>
                    <a:ext uri="{FF2B5EF4-FFF2-40B4-BE49-F238E27FC236}">
                      <a16:creationId xmlns:a16="http://schemas.microsoft.com/office/drawing/2014/main" id="{7CD76395-38F0-E94F-BA94-58239C28F570}"/>
                    </a:ext>
                  </a:extLst>
                </p:cNvPr>
                <p:cNvSpPr/>
                <p:nvPr/>
              </p:nvSpPr>
              <p:spPr>
                <a:xfrm>
                  <a:off x="1839110" y="993159"/>
                  <a:ext cx="75063" cy="115570"/>
                </a:xfrm>
                <a:prstGeom prst="flowChartConnector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 Box 40640">
                      <a:extLst>
                        <a:ext uri="{FF2B5EF4-FFF2-40B4-BE49-F238E27FC236}">
                          <a16:creationId xmlns:a16="http://schemas.microsoft.com/office/drawing/2014/main" id="{EDD9892D-BC20-0D41-A254-631254A65A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3521" y="-118954"/>
                      <a:ext cx="884018" cy="278909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𝑀𝑜𝑡𝑖𝑣𝑎𝑡𝑖𝑜𝑛</m:t>
                                </m:r>
                              </m:e>
                              <m:sub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zh-CN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Text Box 40640">
                      <a:extLst>
                        <a:ext uri="{FF2B5EF4-FFF2-40B4-BE49-F238E27FC236}">
                          <a16:creationId xmlns:a16="http://schemas.microsoft.com/office/drawing/2014/main" id="{EDD9892D-BC20-0D41-A254-631254A65AF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3521" y="-118954"/>
                      <a:ext cx="884018" cy="278909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 Box 40641">
                      <a:extLst>
                        <a:ext uri="{FF2B5EF4-FFF2-40B4-BE49-F238E27FC236}">
                          <a16:creationId xmlns:a16="http://schemas.microsoft.com/office/drawing/2014/main" id="{CC7757E7-0415-EB42-871B-C0D98341A3A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0661" y="1297236"/>
                      <a:ext cx="491172" cy="293427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𝐼𝑄</m:t>
                                </m:r>
                              </m:e>
                              <m:sub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zh-CN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 Box 40641">
                      <a:extLst>
                        <a:ext uri="{FF2B5EF4-FFF2-40B4-BE49-F238E27FC236}">
                          <a16:creationId xmlns:a16="http://schemas.microsoft.com/office/drawing/2014/main" id="{CC7757E7-0415-EB42-871B-C0D98341A3A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0661" y="1297236"/>
                      <a:ext cx="491172" cy="29342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 Box 40642">
                      <a:extLst>
                        <a:ext uri="{FF2B5EF4-FFF2-40B4-BE49-F238E27FC236}">
                          <a16:creationId xmlns:a16="http://schemas.microsoft.com/office/drawing/2014/main" id="{26BBE8EF-62EC-E843-9981-8E30663ADE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09192" y="1297283"/>
                      <a:ext cx="786503" cy="293427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𝑆𝑐𝑜𝑟𝑒</m:t>
                                </m:r>
                              </m:e>
                              <m:sub>
                                <m:r>
                                  <a:rPr lang="en-CA" i="1">
                                    <a:effectLst/>
                                    <a:latin typeface="Cambria Math" panose="02040503050406030204" pitchFamily="18" charset="0"/>
                                    <a:ea typeface="DengXia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zh-CN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9" name="Text Box 40642">
                      <a:extLst>
                        <a:ext uri="{FF2B5EF4-FFF2-40B4-BE49-F238E27FC236}">
                          <a16:creationId xmlns:a16="http://schemas.microsoft.com/office/drawing/2014/main" id="{26BBE8EF-62EC-E843-9981-8E30663ADE1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09192" y="1297283"/>
                      <a:ext cx="786503" cy="293427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8" name="Straight Arrow Connector 40643">
                <a:extLst>
                  <a:ext uri="{FF2B5EF4-FFF2-40B4-BE49-F238E27FC236}">
                    <a16:creationId xmlns:a16="http://schemas.microsoft.com/office/drawing/2014/main" id="{92128004-8173-B844-911D-7182ACB7FBAE}"/>
                  </a:ext>
                </a:extLst>
              </p:cNvPr>
              <p:cNvCxnSpPr/>
              <p:nvPr/>
            </p:nvCxnSpPr>
            <p:spPr>
              <a:xfrm flipH="1">
                <a:off x="1154242" y="1281659"/>
                <a:ext cx="1138437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9" name="Straight Arrow Connector 40644">
                <a:extLst>
                  <a:ext uri="{FF2B5EF4-FFF2-40B4-BE49-F238E27FC236}">
                    <a16:creationId xmlns:a16="http://schemas.microsoft.com/office/drawing/2014/main" id="{7E7A4A94-E073-C84A-97CC-DDE112A8CE15}"/>
                  </a:ext>
                </a:extLst>
              </p:cNvPr>
              <p:cNvCxnSpPr/>
              <p:nvPr/>
            </p:nvCxnSpPr>
            <p:spPr>
              <a:xfrm flipH="1">
                <a:off x="1184223" y="464695"/>
                <a:ext cx="1079972" cy="75663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0" name="Flowchart: Connector 40645">
                <a:extLst>
                  <a:ext uri="{FF2B5EF4-FFF2-40B4-BE49-F238E27FC236}">
                    <a16:creationId xmlns:a16="http://schemas.microsoft.com/office/drawing/2014/main" id="{3EB908DD-664B-634C-807A-12A019861C04}"/>
                  </a:ext>
                </a:extLst>
              </p:cNvPr>
              <p:cNvSpPr/>
              <p:nvPr/>
            </p:nvSpPr>
            <p:spPr>
              <a:xfrm>
                <a:off x="1019330" y="1184222"/>
                <a:ext cx="135573" cy="120041"/>
              </a:xfrm>
              <a:prstGeom prst="flowChartConnector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 Box 40646">
                    <a:extLst>
                      <a:ext uri="{FF2B5EF4-FFF2-40B4-BE49-F238E27FC236}">
                        <a16:creationId xmlns:a16="http://schemas.microsoft.com/office/drawing/2014/main" id="{44E89DD1-626F-AB42-ACBD-7837A39D5CC7}"/>
                      </a:ext>
                    </a:extLst>
                  </p:cNvPr>
                  <p:cNvSpPr txBox="1"/>
                  <p:nvPr/>
                </p:nvSpPr>
                <p:spPr>
                  <a:xfrm>
                    <a:off x="529484" y="1495735"/>
                    <a:ext cx="1129006" cy="304784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srgbClr val="5B9BD5">
                        <a:shade val="50000"/>
                      </a:srgbClr>
                    </a:solidFill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zh-CN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𝑈𝑡𝑖𝑙𝑖𝑡𝑦</m:t>
                              </m:r>
                            </m:e>
                            <m:sub>
                              <m:r>
                                <a:rPr lang="en-CA" i="1"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oMath>
                      </m:oMathPara>
                    </a14:m>
                    <a:endParaRPr lang="zh-CN" dirty="0">
                      <a:effectLst/>
                      <a:latin typeface="Calibri" panose="020F0502020204030204" pitchFamily="34" charset="0"/>
                      <a:ea typeface="DengXian" panose="02010600030101010101" pitchFamily="2" charset="-122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 Box 40646">
                    <a:extLst>
                      <a:ext uri="{FF2B5EF4-FFF2-40B4-BE49-F238E27FC236}">
                        <a16:creationId xmlns:a16="http://schemas.microsoft.com/office/drawing/2014/main" id="{44E89DD1-626F-AB42-ACBD-7837A39D5C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9484" y="1495735"/>
                    <a:ext cx="1129006" cy="30478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6350">
                    <a:solidFill>
                      <a:srgbClr val="5B9BD5">
                        <a:shade val="50000"/>
                      </a:srgbClr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" name="Straight Connector 40647">
              <a:extLst>
                <a:ext uri="{FF2B5EF4-FFF2-40B4-BE49-F238E27FC236}">
                  <a16:creationId xmlns:a16="http://schemas.microsoft.com/office/drawing/2014/main" id="{8E5D0E04-0F58-8642-890D-FC50E7C53BD9}"/>
                </a:ext>
              </a:extLst>
            </p:cNvPr>
            <p:cNvCxnSpPr/>
            <p:nvPr/>
          </p:nvCxnSpPr>
          <p:spPr>
            <a:xfrm flipH="1">
              <a:off x="2353456" y="464695"/>
              <a:ext cx="7495" cy="756371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9349041A-3F7A-3943-8445-4A7F77C4DDB3}"/>
              </a:ext>
            </a:extLst>
          </p:cNvPr>
          <p:cNvSpPr/>
          <p:nvPr/>
        </p:nvSpPr>
        <p:spPr>
          <a:xfrm>
            <a:off x="6661424" y="6442064"/>
            <a:ext cx="4974439" cy="365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</a:t>
            </a:r>
            <a:r>
              <a:rPr lang="en-CA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基于不可观测变量自选择的样本的变量路径</a:t>
            </a:r>
            <a:endParaRPr lang="zh-CN" altLang="zh-CN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占位符 2">
                <a:extLst>
                  <a:ext uri="{FF2B5EF4-FFF2-40B4-BE49-F238E27FC236}">
                    <a16:creationId xmlns:a16="http://schemas.microsoft.com/office/drawing/2014/main" id="{689BDFAB-55B0-354F-8999-91179AC2771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6988" y="4078834"/>
                <a:ext cx="6422670" cy="2555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ts val="575"/>
                  </a:spcBef>
                  <a:spcAft>
                    <a:spcPct val="0"/>
                  </a:spcAft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7688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chemeClr val="accent2"/>
                  </a:buClr>
                  <a:buSzPct val="85000"/>
                  <a:buFont typeface="Wingdings 2" panose="05020102010507070707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22325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rgbClr val="E6B1AB"/>
                  </a:buClr>
                  <a:buSzPct val="85000"/>
                  <a:buFont typeface="Wingdings 2" panose="05020102010507070707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96963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rgbClr val="A28E6A"/>
                  </a:buClr>
                  <a:buSzPct val="80000"/>
                  <a:buFont typeface="Wingdings 2" panose="05020102010507070707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fontAlgn="base" hangingPunct="1">
                  <a:spcBef>
                    <a:spcPts val="375"/>
                  </a:spcBef>
                  <a:spcAft>
                    <a:spcPct val="0"/>
                  </a:spcAft>
                  <a:buClr>
                    <a:srgbClr val="A28E6A"/>
                  </a:buClr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228600" algn="l" rtl="0" eaLnBrk="1" latinLnBrk="0" hangingPunct="1">
                  <a:spcBef>
                    <a:spcPts val="370"/>
                  </a:spcBef>
                  <a:buClr>
                    <a:schemeClr val="accent3"/>
                  </a:buClr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28600" algn="l" rtl="0" eaLnBrk="1" latinLnBrk="0" hangingPunct="1">
                  <a:spcBef>
                    <a:spcPts val="370"/>
                  </a:spcBef>
                  <a:buClr>
                    <a:schemeClr val="accent2"/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228600" algn="l" rtl="0" eaLnBrk="1" latinLnBrk="0" hangingPunct="1">
                  <a:spcBef>
                    <a:spcPts val="370"/>
                  </a:spcBef>
                  <a:buClr>
                    <a:schemeClr val="accent1">
                      <a:tint val="60000"/>
                    </a:schemeClr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228600" algn="l" rtl="0" eaLnBrk="1" latinLnBrk="0" hangingPunct="1">
                  <a:spcBef>
                    <a:spcPts val="370"/>
                  </a:spcBef>
                  <a:buClr>
                    <a:schemeClr val="accent2">
                      <a:tint val="60000"/>
                    </a:schemeClr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342900">
                  <a:buFont typeface="Arial" panose="020B0604020202020204" pitchFamily="34" charset="0"/>
                  <a:buChar char="•"/>
                </a:pPr>
                <a:r>
                  <a:rPr lang="zh-CN" altLang="zh-CN" sz="2000" dirty="0"/>
                  <a:t>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是个对撞变量。当样本只包含选择上</a:t>
                </a:r>
                <a:endParaRPr lang="en-US" altLang="zh-CN" sz="2000" dirty="0"/>
              </a:p>
              <a:p>
                <a:pPr marL="342900"/>
                <a:r>
                  <a:rPr lang="zh-CN" altLang="zh-CN" sz="2000" dirty="0"/>
                  <a:t>大学的个体，也就意味着给定对撞变量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𝑈𝑡𝑖𝑙𝑖𝑡𝑦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zh-CN" sz="2000" dirty="0"/>
                  <a:t>，</a:t>
                </a:r>
                <a:endParaRPr lang="en-US" altLang="zh-CN" sz="2000" dirty="0"/>
              </a:p>
              <a:p>
                <a:pPr marL="342900"/>
                <a:r>
                  <a:rPr lang="zh-CN" altLang="zh-CN" sz="2000" dirty="0"/>
                  <a:t>这造成了衍生路径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sz="200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𝐼𝑄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和</a:t>
                </a:r>
                <a:endParaRPr lang="en-US" altLang="zh-CN" sz="2000" dirty="0"/>
              </a:p>
              <a:p>
                <a:pPr marL="342900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𝑀𝑜𝑡𝑖𝑣𝑎𝑡𝑖𝑜𝑛</m:t>
                        </m:r>
                      </m:e>
                      <m:sub>
                        <m:r>
                          <a:rPr lang="en-CA" altLang="zh-CN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zh-CN" sz="2000" dirty="0"/>
                  <a:t>在样本里产生了相关性。</a:t>
                </a:r>
                <a:endParaRPr kumimoji="1" lang="zh-CN" alt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23" name="文本占位符 2">
                <a:extLst>
                  <a:ext uri="{FF2B5EF4-FFF2-40B4-BE49-F238E27FC236}">
                    <a16:creationId xmlns:a16="http://schemas.microsoft.com/office/drawing/2014/main" id="{689BDFAB-55B0-354F-8999-91179AC27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6988" y="4078834"/>
                <a:ext cx="6422670" cy="2555541"/>
              </a:xfrm>
              <a:prstGeom prst="rect">
                <a:avLst/>
              </a:prstGeom>
              <a:blipFill>
                <a:blip r:embed="rId10"/>
                <a:stretch>
                  <a:fillRect t="-2475" r="-5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B3CA9EDE-DAB2-49A7-835B-0F16E261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版权所有</a:t>
            </a:r>
            <a:r>
              <a:rPr lang="en-US" altLang="zh-CN"/>
              <a:t>@</a:t>
            </a:r>
            <a:r>
              <a:rPr lang="zh-CN" altLang="en-US"/>
              <a:t>邱嘉平，使用需经授权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321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1B815372-0927-4AE8-A6D0-F5729D61B137}" vid="{C428417F-9552-4A2A-9EE7-380D30BF5E6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1426</TotalTime>
  <Words>3836</Words>
  <Application>Microsoft Office PowerPoint</Application>
  <PresentationFormat>Widescreen</PresentationFormat>
  <Paragraphs>349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等线</vt:lpstr>
      <vt:lpstr>宋体</vt:lpstr>
      <vt:lpstr>幼圆</vt:lpstr>
      <vt:lpstr>Arial</vt:lpstr>
      <vt:lpstr>Calibri</vt:lpstr>
      <vt:lpstr>Cambria Math</vt:lpstr>
      <vt:lpstr>Century</vt:lpstr>
      <vt:lpstr>Franklin Gothic Book</vt:lpstr>
      <vt:lpstr>Perpetua</vt:lpstr>
      <vt:lpstr>Times New Roman</vt:lpstr>
      <vt:lpstr>Wingdings</vt:lpstr>
      <vt:lpstr>Wingdings 2</vt:lpstr>
      <vt:lpstr>Theme1</vt:lpstr>
      <vt:lpstr>第11章：样本自选择模型 </vt:lpstr>
      <vt:lpstr>大纲</vt:lpstr>
      <vt:lpstr>样本自选择偏差产生原因的直观理解</vt:lpstr>
      <vt:lpstr>例：智商对大学学习成绩的影响 </vt:lpstr>
      <vt:lpstr>随机分配样本</vt:lpstr>
      <vt:lpstr>随机分配样本估计结果</vt:lpstr>
      <vt:lpstr>样本自选择(Sample self-selection)：基于可观测变量选择 </vt:lpstr>
      <vt:lpstr>样本自选择：基于可观测变量选择估计结果 </vt:lpstr>
      <vt:lpstr>样本自选择：基于不可观测变量选择 </vt:lpstr>
      <vt:lpstr>样本自选择偏差解决办法的直观理解</vt:lpstr>
      <vt:lpstr>样本自选择：基于不可观测变量选择估计结果 </vt:lpstr>
      <vt:lpstr>样本自选择偏差</vt:lpstr>
      <vt:lpstr>PowerPoint Presentation</vt:lpstr>
      <vt:lpstr>样本自选择偏差</vt:lpstr>
      <vt:lpstr>PowerPoint Presentation</vt:lpstr>
      <vt:lpstr>PowerPoint Presentation</vt:lpstr>
      <vt:lpstr>传统Heckman样本选择模型</vt:lpstr>
      <vt:lpstr>传统的Heckman选择模型设置 </vt:lpstr>
      <vt:lpstr>例：智商对大学学习成绩的影响 </vt:lpstr>
      <vt:lpstr>Heckman模型如何解决样本选择偏差 </vt:lpstr>
      <vt:lpstr>两阶段估计法——Y_i=α+X_i^′ β+ρσλ_i+v_i </vt:lpstr>
      <vt:lpstr>内生选择变量处置效应模型</vt:lpstr>
      <vt:lpstr>模型设置 </vt:lpstr>
      <vt:lpstr>模型设置 </vt:lpstr>
      <vt:lpstr>模型设置 </vt:lpstr>
      <vt:lpstr>估计方法 </vt:lpstr>
      <vt:lpstr>例：企业选择多行业经营或单一行业经营对企业业绩的影响 </vt:lpstr>
      <vt:lpstr>小结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样本自选择模型</dc:title>
  <dc:creator>chen qiuyu</dc:creator>
  <cp:lastModifiedBy>Qiu, Jiaping</cp:lastModifiedBy>
  <cp:revision>90</cp:revision>
  <dcterms:created xsi:type="dcterms:W3CDTF">2020-07-09T01:01:40Z</dcterms:created>
  <dcterms:modified xsi:type="dcterms:W3CDTF">2022-04-12T14:59:27Z</dcterms:modified>
</cp:coreProperties>
</file>