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01" r:id="rId1"/>
  </p:sldMasterIdLst>
  <p:notesMasterIdLst>
    <p:notesMasterId r:id="rId49"/>
  </p:notesMasterIdLst>
  <p:handoutMasterIdLst>
    <p:handoutMasterId r:id="rId50"/>
  </p:handoutMasterIdLst>
  <p:sldIdLst>
    <p:sldId id="418" r:id="rId2"/>
    <p:sldId id="565" r:id="rId3"/>
    <p:sldId id="567" r:id="rId4"/>
    <p:sldId id="569" r:id="rId5"/>
    <p:sldId id="571" r:id="rId6"/>
    <p:sldId id="573" r:id="rId7"/>
    <p:sldId id="574" r:id="rId8"/>
    <p:sldId id="685" r:id="rId9"/>
    <p:sldId id="575" r:id="rId10"/>
    <p:sldId id="577" r:id="rId11"/>
    <p:sldId id="578" r:id="rId12"/>
    <p:sldId id="579" r:id="rId13"/>
    <p:sldId id="580" r:id="rId14"/>
    <p:sldId id="581" r:id="rId15"/>
    <p:sldId id="582" r:id="rId16"/>
    <p:sldId id="583" r:id="rId17"/>
    <p:sldId id="584" r:id="rId18"/>
    <p:sldId id="585" r:id="rId19"/>
    <p:sldId id="586" r:id="rId20"/>
    <p:sldId id="587" r:id="rId21"/>
    <p:sldId id="589" r:id="rId22"/>
    <p:sldId id="588" r:id="rId23"/>
    <p:sldId id="590" r:id="rId24"/>
    <p:sldId id="592" r:id="rId25"/>
    <p:sldId id="591" r:id="rId26"/>
    <p:sldId id="596" r:id="rId27"/>
    <p:sldId id="597" r:id="rId28"/>
    <p:sldId id="600" r:id="rId29"/>
    <p:sldId id="601" r:id="rId30"/>
    <p:sldId id="602" r:id="rId31"/>
    <p:sldId id="604" r:id="rId32"/>
    <p:sldId id="608" r:id="rId33"/>
    <p:sldId id="609" r:id="rId34"/>
    <p:sldId id="611" r:id="rId35"/>
    <p:sldId id="610" r:id="rId36"/>
    <p:sldId id="612" r:id="rId37"/>
    <p:sldId id="613" r:id="rId38"/>
    <p:sldId id="614" r:id="rId39"/>
    <p:sldId id="615" r:id="rId40"/>
    <p:sldId id="622" r:id="rId41"/>
    <p:sldId id="618" r:id="rId42"/>
    <p:sldId id="619" r:id="rId43"/>
    <p:sldId id="620" r:id="rId44"/>
    <p:sldId id="625" r:id="rId45"/>
    <p:sldId id="626" r:id="rId46"/>
    <p:sldId id="627" r:id="rId47"/>
    <p:sldId id="655" r:id="rId48"/>
  </p:sldIdLst>
  <p:sldSz cx="9144000" cy="6858000" type="screen4x3"/>
  <p:notesSz cx="9601200" cy="7315200"/>
  <p:defaultTextStyle>
    <a:defPPr>
      <a:defRPr lang="en-US"/>
    </a:defPPr>
    <a:lvl1pPr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b="1" kern="1200">
        <a:solidFill>
          <a:schemeClr val="tx1"/>
        </a:solidFill>
        <a:latin typeface="Tahoma" panose="020B0604030504040204" pitchFamily="34" charset="0"/>
        <a:ea typeface="+mn-ea"/>
        <a:cs typeface="+mn-cs"/>
      </a:defRPr>
    </a:lvl5pPr>
    <a:lvl6pPr marL="2286000" algn="l" defTabSz="914400" rtl="0" eaLnBrk="1" latinLnBrk="0" hangingPunct="1">
      <a:defRPr b="1" kern="1200">
        <a:solidFill>
          <a:schemeClr val="tx1"/>
        </a:solidFill>
        <a:latin typeface="Tahoma" panose="020B0604030504040204" pitchFamily="34" charset="0"/>
        <a:ea typeface="+mn-ea"/>
        <a:cs typeface="+mn-cs"/>
      </a:defRPr>
    </a:lvl6pPr>
    <a:lvl7pPr marL="2743200" algn="l" defTabSz="914400" rtl="0" eaLnBrk="1" latinLnBrk="0" hangingPunct="1">
      <a:defRPr b="1" kern="1200">
        <a:solidFill>
          <a:schemeClr val="tx1"/>
        </a:solidFill>
        <a:latin typeface="Tahoma" panose="020B0604030504040204" pitchFamily="34" charset="0"/>
        <a:ea typeface="+mn-ea"/>
        <a:cs typeface="+mn-cs"/>
      </a:defRPr>
    </a:lvl7pPr>
    <a:lvl8pPr marL="3200400" algn="l" defTabSz="914400" rtl="0" eaLnBrk="1" latinLnBrk="0" hangingPunct="1">
      <a:defRPr b="1" kern="1200">
        <a:solidFill>
          <a:schemeClr val="tx1"/>
        </a:solidFill>
        <a:latin typeface="Tahoma" panose="020B0604030504040204" pitchFamily="34" charset="0"/>
        <a:ea typeface="+mn-ea"/>
        <a:cs typeface="+mn-cs"/>
      </a:defRPr>
    </a:lvl8pPr>
    <a:lvl9pPr marL="3657600" algn="l" defTabSz="914400" rtl="0" eaLnBrk="1" latinLnBrk="0" hangingPunct="1">
      <a:defRPr b="1"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04" userDrawn="1">
          <p15:clr>
            <a:srgbClr val="A4A3A4"/>
          </p15:clr>
        </p15:guide>
        <p15:guide id="2" pos="302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23" autoAdjust="0"/>
    <p:restoredTop sz="95373" autoAdjust="0"/>
  </p:normalViewPr>
  <p:slideViewPr>
    <p:cSldViewPr>
      <p:cViewPr varScale="1">
        <p:scale>
          <a:sx n="110" d="100"/>
          <a:sy n="110" d="100"/>
        </p:scale>
        <p:origin x="630" y="48"/>
      </p:cViewPr>
      <p:guideLst>
        <p:guide orient="horz" pos="2160"/>
        <p:guide pos="2880"/>
      </p:guideLst>
    </p:cSldViewPr>
  </p:slideViewPr>
  <p:notesTextViewPr>
    <p:cViewPr>
      <p:scale>
        <a:sx n="200" d="100"/>
        <a:sy n="200" d="100"/>
      </p:scale>
      <p:origin x="0" y="0"/>
    </p:cViewPr>
  </p:notesTextViewPr>
  <p:sorterViewPr>
    <p:cViewPr>
      <p:scale>
        <a:sx n="66" d="100"/>
        <a:sy n="66" d="100"/>
      </p:scale>
      <p:origin x="0" y="0"/>
    </p:cViewPr>
  </p:sorterViewPr>
  <p:notesViewPr>
    <p:cSldViewPr>
      <p:cViewPr>
        <p:scale>
          <a:sx n="100" d="100"/>
          <a:sy n="100" d="100"/>
        </p:scale>
        <p:origin x="3324" y="-534"/>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4160937" cy="365276"/>
          </a:xfrm>
          <a:prstGeom prst="rect">
            <a:avLst/>
          </a:prstGeom>
          <a:noFill/>
          <a:ln w="9525">
            <a:noFill/>
            <a:miter lim="800000"/>
            <a:headEnd/>
            <a:tailEnd/>
          </a:ln>
          <a:effectLst/>
        </p:spPr>
        <p:txBody>
          <a:bodyPr vert="horz" wrap="square" lIns="97347" tIns="48673" rIns="97347" bIns="48673" numCol="1" anchor="t" anchorCtr="0" compatLnSpc="1">
            <a:prstTxWarp prst="textNoShape">
              <a:avLst/>
            </a:prstTxWarp>
          </a:bodyPr>
          <a:lstStyle>
            <a:lvl1pPr algn="l" defTabSz="973333" eaLnBrk="1" hangingPunct="1">
              <a:defRPr sz="1300" b="0">
                <a:latin typeface="Arial" charset="0"/>
              </a:defRPr>
            </a:lvl1pPr>
          </a:lstStyle>
          <a:p>
            <a:pPr>
              <a:defRPr/>
            </a:pPr>
            <a:endParaRPr lang="en-US"/>
          </a:p>
        </p:txBody>
      </p:sp>
      <p:sp>
        <p:nvSpPr>
          <p:cNvPr id="39939" name="Rectangle 3"/>
          <p:cNvSpPr>
            <a:spLocks noGrp="1" noChangeArrowheads="1"/>
          </p:cNvSpPr>
          <p:nvPr>
            <p:ph type="dt" sz="quarter" idx="1"/>
          </p:nvPr>
        </p:nvSpPr>
        <p:spPr bwMode="auto">
          <a:xfrm>
            <a:off x="5438180" y="0"/>
            <a:ext cx="4160937" cy="365276"/>
          </a:xfrm>
          <a:prstGeom prst="rect">
            <a:avLst/>
          </a:prstGeom>
          <a:noFill/>
          <a:ln w="9525">
            <a:noFill/>
            <a:miter lim="800000"/>
            <a:headEnd/>
            <a:tailEnd/>
          </a:ln>
          <a:effectLst/>
        </p:spPr>
        <p:txBody>
          <a:bodyPr vert="horz" wrap="square" lIns="97347" tIns="48673" rIns="97347" bIns="48673" numCol="1" anchor="t" anchorCtr="0" compatLnSpc="1">
            <a:prstTxWarp prst="textNoShape">
              <a:avLst/>
            </a:prstTxWarp>
          </a:bodyPr>
          <a:lstStyle>
            <a:lvl1pPr algn="r" defTabSz="973333" eaLnBrk="1" hangingPunct="1">
              <a:defRPr sz="1300" b="0">
                <a:latin typeface="Arial" charset="0"/>
              </a:defRPr>
            </a:lvl1pPr>
          </a:lstStyle>
          <a:p>
            <a:pPr>
              <a:defRPr/>
            </a:pPr>
            <a:endParaRPr lang="en-US"/>
          </a:p>
        </p:txBody>
      </p:sp>
      <p:sp>
        <p:nvSpPr>
          <p:cNvPr id="39940" name="Rectangle 4"/>
          <p:cNvSpPr>
            <a:spLocks noGrp="1" noChangeArrowheads="1"/>
          </p:cNvSpPr>
          <p:nvPr>
            <p:ph type="ftr" sz="quarter" idx="2"/>
          </p:nvPr>
        </p:nvSpPr>
        <p:spPr bwMode="auto">
          <a:xfrm>
            <a:off x="0" y="6948715"/>
            <a:ext cx="4160937" cy="365276"/>
          </a:xfrm>
          <a:prstGeom prst="rect">
            <a:avLst/>
          </a:prstGeom>
          <a:noFill/>
          <a:ln w="9525">
            <a:noFill/>
            <a:miter lim="800000"/>
            <a:headEnd/>
            <a:tailEnd/>
          </a:ln>
          <a:effectLst/>
        </p:spPr>
        <p:txBody>
          <a:bodyPr vert="horz" wrap="square" lIns="97347" tIns="48673" rIns="97347" bIns="48673" numCol="1" anchor="b" anchorCtr="0" compatLnSpc="1">
            <a:prstTxWarp prst="textNoShape">
              <a:avLst/>
            </a:prstTxWarp>
          </a:bodyPr>
          <a:lstStyle>
            <a:lvl1pPr algn="l" defTabSz="973333" eaLnBrk="1" hangingPunct="1">
              <a:defRPr sz="1300" b="0">
                <a:latin typeface="Arial" charset="0"/>
              </a:defRPr>
            </a:lvl1pPr>
          </a:lstStyle>
          <a:p>
            <a:pPr>
              <a:defRPr/>
            </a:pPr>
            <a:endParaRPr lang="en-US"/>
          </a:p>
        </p:txBody>
      </p:sp>
      <p:sp>
        <p:nvSpPr>
          <p:cNvPr id="39941" name="Rectangle 5"/>
          <p:cNvSpPr>
            <a:spLocks noGrp="1" noChangeArrowheads="1"/>
          </p:cNvSpPr>
          <p:nvPr>
            <p:ph type="sldNum" sz="quarter" idx="3"/>
          </p:nvPr>
        </p:nvSpPr>
        <p:spPr bwMode="auto">
          <a:xfrm>
            <a:off x="5438180" y="6948715"/>
            <a:ext cx="4160937" cy="365276"/>
          </a:xfrm>
          <a:prstGeom prst="rect">
            <a:avLst/>
          </a:prstGeom>
          <a:noFill/>
          <a:ln w="9525">
            <a:noFill/>
            <a:miter lim="800000"/>
            <a:headEnd/>
            <a:tailEnd/>
          </a:ln>
          <a:effectLst/>
        </p:spPr>
        <p:txBody>
          <a:bodyPr vert="horz" wrap="square" lIns="97347" tIns="48673" rIns="97347" bIns="48673" numCol="1" anchor="b" anchorCtr="0" compatLnSpc="1">
            <a:prstTxWarp prst="textNoShape">
              <a:avLst/>
            </a:prstTxWarp>
          </a:bodyPr>
          <a:lstStyle>
            <a:lvl1pPr algn="r" defTabSz="973138" eaLnBrk="1" hangingPunct="1">
              <a:defRPr sz="1300" b="0" smtClean="0">
                <a:latin typeface="Arial" panose="020B0604020202020204" pitchFamily="34" charset="0"/>
              </a:defRPr>
            </a:lvl1pPr>
          </a:lstStyle>
          <a:p>
            <a:pPr>
              <a:defRPr/>
            </a:pPr>
            <a:fld id="{25FF86B8-3CD5-43CC-9DE2-3089235B3172}"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4160937" cy="365276"/>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lvl1pPr algn="l" eaLnBrk="1" hangingPunct="1">
              <a:defRPr sz="1300" b="0">
                <a:latin typeface="Arial" charset="0"/>
              </a:defRPr>
            </a:lvl1pPr>
          </a:lstStyle>
          <a:p>
            <a:pPr>
              <a:defRPr/>
            </a:pPr>
            <a:endParaRPr lang="en-US"/>
          </a:p>
        </p:txBody>
      </p:sp>
      <p:sp>
        <p:nvSpPr>
          <p:cNvPr id="47107" name="Rectangle 3"/>
          <p:cNvSpPr>
            <a:spLocks noGrp="1" noChangeArrowheads="1"/>
          </p:cNvSpPr>
          <p:nvPr>
            <p:ph type="dt" idx="1"/>
          </p:nvPr>
        </p:nvSpPr>
        <p:spPr bwMode="auto">
          <a:xfrm>
            <a:off x="5438180" y="0"/>
            <a:ext cx="4160937" cy="365276"/>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lvl1pPr algn="r" eaLnBrk="1" hangingPunct="1">
              <a:defRPr sz="1300" b="0">
                <a:latin typeface="Arial" charset="0"/>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2973388" y="549275"/>
            <a:ext cx="3654425" cy="27416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960538" y="3473753"/>
            <a:ext cx="7680127" cy="3292324"/>
          </a:xfrm>
          <a:prstGeom prst="rect">
            <a:avLst/>
          </a:prstGeom>
          <a:noFill/>
          <a:ln w="9525">
            <a:noFill/>
            <a:miter lim="800000"/>
            <a:headEnd/>
            <a:tailEnd/>
          </a:ln>
          <a:effectLst/>
        </p:spPr>
        <p:txBody>
          <a:bodyPr vert="horz" wrap="square" lIns="97502" tIns="48751" rIns="97502" bIns="4875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6948715"/>
            <a:ext cx="4160937" cy="365276"/>
          </a:xfrm>
          <a:prstGeom prst="rect">
            <a:avLst/>
          </a:prstGeom>
          <a:noFill/>
          <a:ln w="9525">
            <a:noFill/>
            <a:miter lim="800000"/>
            <a:headEnd/>
            <a:tailEnd/>
          </a:ln>
          <a:effectLst/>
        </p:spPr>
        <p:txBody>
          <a:bodyPr vert="horz" wrap="square" lIns="97502" tIns="48751" rIns="97502" bIns="48751" numCol="1" anchor="b" anchorCtr="0" compatLnSpc="1">
            <a:prstTxWarp prst="textNoShape">
              <a:avLst/>
            </a:prstTxWarp>
          </a:bodyPr>
          <a:lstStyle>
            <a:lvl1pPr algn="l" eaLnBrk="1" hangingPunct="1">
              <a:defRPr sz="1300" b="0">
                <a:latin typeface="Arial" charset="0"/>
              </a:defRPr>
            </a:lvl1pPr>
          </a:lstStyle>
          <a:p>
            <a:pPr>
              <a:defRPr/>
            </a:pPr>
            <a:endParaRPr lang="en-US"/>
          </a:p>
        </p:txBody>
      </p:sp>
      <p:sp>
        <p:nvSpPr>
          <p:cNvPr id="47111" name="Rectangle 7"/>
          <p:cNvSpPr>
            <a:spLocks noGrp="1" noChangeArrowheads="1"/>
          </p:cNvSpPr>
          <p:nvPr>
            <p:ph type="sldNum" sz="quarter" idx="5"/>
          </p:nvPr>
        </p:nvSpPr>
        <p:spPr bwMode="auto">
          <a:xfrm>
            <a:off x="5438180" y="6948715"/>
            <a:ext cx="4160937" cy="365276"/>
          </a:xfrm>
          <a:prstGeom prst="rect">
            <a:avLst/>
          </a:prstGeom>
          <a:noFill/>
          <a:ln w="9525">
            <a:noFill/>
            <a:miter lim="800000"/>
            <a:headEnd/>
            <a:tailEnd/>
          </a:ln>
          <a:effectLst/>
        </p:spPr>
        <p:txBody>
          <a:bodyPr vert="horz" wrap="square" lIns="97502" tIns="48751" rIns="97502" bIns="48751" numCol="1" anchor="b" anchorCtr="0" compatLnSpc="1">
            <a:prstTxWarp prst="textNoShape">
              <a:avLst/>
            </a:prstTxWarp>
          </a:bodyPr>
          <a:lstStyle>
            <a:lvl1pPr algn="r" eaLnBrk="1" hangingPunct="1">
              <a:defRPr sz="1300" b="0" smtClean="0">
                <a:latin typeface="Arial" panose="020B0604020202020204" pitchFamily="34" charset="0"/>
              </a:defRPr>
            </a:lvl1pPr>
          </a:lstStyle>
          <a:p>
            <a:pPr>
              <a:defRPr/>
            </a:pPr>
            <a:fld id="{5E8231BE-C52F-491D-B6D1-D76DDAAB9A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pPr>
              <a:defRPr/>
            </a:pPr>
            <a:endParaRPr lang="en-US"/>
          </a:p>
        </p:txBody>
      </p:sp>
      <p:sp>
        <p:nvSpPr>
          <p:cNvPr id="12" name="Footer Placeholder 16"/>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13" name="Slide Number Placeholder 28"/>
          <p:cNvSpPr>
            <a:spLocks noGrp="1"/>
          </p:cNvSpPr>
          <p:nvPr>
            <p:ph type="sldNum" sz="quarter" idx="12"/>
          </p:nvPr>
        </p:nvSpPr>
        <p:spPr/>
        <p:txBody>
          <a:bodyPr/>
          <a:lstStyle>
            <a:lvl1pPr>
              <a:defRPr smtClean="0"/>
            </a:lvl1pPr>
          </a:lstStyle>
          <a:p>
            <a:pPr>
              <a:defRPr/>
            </a:pPr>
            <a:fld id="{F6EB2CCA-E555-45B0-8FCE-FD2B14274231}" type="slidenum">
              <a:rPr lang="en-US"/>
              <a:pPr>
                <a:defRPr/>
              </a:pPr>
              <a:t>‹#›</a:t>
            </a:fld>
            <a:endParaRPr lang="en-US"/>
          </a:p>
        </p:txBody>
      </p:sp>
    </p:spTree>
    <p:extLst>
      <p:ext uri="{BB962C8B-B14F-4D97-AF65-F5344CB8AC3E}">
        <p14:creationId xmlns:p14="http://schemas.microsoft.com/office/powerpoint/2010/main" val="3864770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6" name="Slide Number Placeholder 22"/>
          <p:cNvSpPr>
            <a:spLocks noGrp="1"/>
          </p:cNvSpPr>
          <p:nvPr>
            <p:ph type="sldNum" sz="quarter" idx="12"/>
          </p:nvPr>
        </p:nvSpPr>
        <p:spPr/>
        <p:txBody>
          <a:bodyPr/>
          <a:lstStyle>
            <a:lvl1pPr>
              <a:defRPr/>
            </a:lvl1pPr>
          </a:lstStyle>
          <a:p>
            <a:pPr>
              <a:defRPr/>
            </a:pPr>
            <a:fld id="{F3FB3396-EDF5-4C7D-AE18-146BEEA45C17}" type="slidenum">
              <a:rPr lang="en-US"/>
              <a:pPr>
                <a:defRPr/>
              </a:pPr>
              <a:t>‹#›</a:t>
            </a:fld>
            <a:endParaRPr lang="en-US"/>
          </a:p>
        </p:txBody>
      </p:sp>
    </p:spTree>
    <p:extLst>
      <p:ext uri="{BB962C8B-B14F-4D97-AF65-F5344CB8AC3E}">
        <p14:creationId xmlns:p14="http://schemas.microsoft.com/office/powerpoint/2010/main" val="22714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18826"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flipV="1">
            <a:off x="130175" y="914400"/>
            <a:ext cx="9013825"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152400" y="304800"/>
            <a:ext cx="8686800" cy="533401"/>
          </a:xfrm>
        </p:spPr>
        <p:txBody>
          <a:bodyPr>
            <a:noAutofit/>
          </a:bodyPr>
          <a:lstStyle>
            <a:lvl1pPr algn="l">
              <a:buNone/>
              <a:defRPr sz="2800" b="1" cap="none">
                <a:solidFill>
                  <a:srgbClr val="C00000"/>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3" name="Text Placeholder 2"/>
          <p:cNvSpPr>
            <a:spLocks noGrp="1"/>
          </p:cNvSpPr>
          <p:nvPr>
            <p:ph type="body" idx="1"/>
          </p:nvPr>
        </p:nvSpPr>
        <p:spPr>
          <a:xfrm>
            <a:off x="130175" y="1066800"/>
            <a:ext cx="8709025" cy="5638800"/>
          </a:xfrm>
        </p:spPr>
        <p:txBody>
          <a:bodyPr/>
          <a:lstStyle>
            <a:lvl1pPr marL="0" indent="0">
              <a:buNone/>
              <a:defRPr sz="2400">
                <a:solidFill>
                  <a:schemeClr val="tx1"/>
                </a:solidFill>
                <a:latin typeface="DengXian" panose="02010600030101010101" pitchFamily="2" charset="-122"/>
                <a:ea typeface="DengXian" panose="02010600030101010101" pitchFamily="2" charset="-122"/>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
        <p:nvSpPr>
          <p:cNvPr id="7" name="Footer Placeholder 6">
            <a:extLst>
              <a:ext uri="{FF2B5EF4-FFF2-40B4-BE49-F238E27FC236}">
                <a16:creationId xmlns:a16="http://schemas.microsoft.com/office/drawing/2014/main" id="{043D40F9-A68D-458A-B2AB-2BA0C0747795}"/>
              </a:ext>
            </a:extLst>
          </p:cNvPr>
          <p:cNvSpPr>
            <a:spLocks noGrp="1"/>
          </p:cNvSpPr>
          <p:nvPr>
            <p:ph type="ftr" sz="quarter" idx="11"/>
          </p:nvPr>
        </p:nvSpPr>
        <p:spPr>
          <a:xfrm>
            <a:off x="4209826" y="6248400"/>
            <a:ext cx="4953000" cy="4572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60429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91440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93395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7" name="Slide Number Placeholder 22"/>
          <p:cNvSpPr>
            <a:spLocks noGrp="1"/>
          </p:cNvSpPr>
          <p:nvPr>
            <p:ph type="sldNum" sz="quarter" idx="12"/>
          </p:nvPr>
        </p:nvSpPr>
        <p:spPr/>
        <p:txBody>
          <a:bodyPr/>
          <a:lstStyle>
            <a:lvl1pPr>
              <a:defRPr/>
            </a:lvl1pPr>
          </a:lstStyle>
          <a:p>
            <a:pPr>
              <a:defRPr/>
            </a:pPr>
            <a:fld id="{50C160A6-CBD2-4534-B5BF-031991377626}" type="slidenum">
              <a:rPr lang="en-US"/>
              <a:pPr>
                <a:defRPr/>
              </a:pPr>
              <a:t>‹#›</a:t>
            </a:fld>
            <a:endParaRPr lang="en-US"/>
          </a:p>
        </p:txBody>
      </p:sp>
    </p:spTree>
    <p:extLst>
      <p:ext uri="{BB962C8B-B14F-4D97-AF65-F5344CB8AC3E}">
        <p14:creationId xmlns:p14="http://schemas.microsoft.com/office/powerpoint/2010/main" val="471636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49530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9" name="Slide Number Placeholder 22"/>
          <p:cNvSpPr>
            <a:spLocks noGrp="1"/>
          </p:cNvSpPr>
          <p:nvPr>
            <p:ph type="sldNum" sz="quarter" idx="12"/>
          </p:nvPr>
        </p:nvSpPr>
        <p:spPr/>
        <p:txBody>
          <a:bodyPr/>
          <a:lstStyle>
            <a:lvl1pPr>
              <a:defRPr/>
            </a:lvl1pPr>
          </a:lstStyle>
          <a:p>
            <a:pPr>
              <a:defRPr/>
            </a:pPr>
            <a:fld id="{6F8D3753-6E98-4DAF-B0A2-5681D322E2EC}" type="slidenum">
              <a:rPr lang="en-US"/>
              <a:pPr>
                <a:defRPr/>
              </a:pPr>
              <a:t>‹#›</a:t>
            </a:fld>
            <a:endParaRPr lang="en-US"/>
          </a:p>
        </p:txBody>
      </p:sp>
    </p:spTree>
    <p:extLst>
      <p:ext uri="{BB962C8B-B14F-4D97-AF65-F5344CB8AC3E}">
        <p14:creationId xmlns:p14="http://schemas.microsoft.com/office/powerpoint/2010/main" val="1930927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5" name="Slide Number Placeholder 22"/>
          <p:cNvSpPr>
            <a:spLocks noGrp="1"/>
          </p:cNvSpPr>
          <p:nvPr>
            <p:ph type="sldNum" sz="quarter" idx="12"/>
          </p:nvPr>
        </p:nvSpPr>
        <p:spPr/>
        <p:txBody>
          <a:bodyPr/>
          <a:lstStyle>
            <a:lvl1pPr>
              <a:defRPr/>
            </a:lvl1pPr>
          </a:lstStyle>
          <a:p>
            <a:pPr>
              <a:defRPr/>
            </a:pPr>
            <a:fld id="{36AE55F2-7F28-430F-AC2D-ED34308ADC90}" type="slidenum">
              <a:rPr lang="en-US"/>
              <a:pPr>
                <a:defRPr/>
              </a:pPr>
              <a:t>‹#›</a:t>
            </a:fld>
            <a:endParaRPr lang="en-US"/>
          </a:p>
        </p:txBody>
      </p:sp>
    </p:spTree>
    <p:extLst>
      <p:ext uri="{BB962C8B-B14F-4D97-AF65-F5344CB8AC3E}">
        <p14:creationId xmlns:p14="http://schemas.microsoft.com/office/powerpoint/2010/main" val="3361754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4" name="Slide Number Placeholder 22"/>
          <p:cNvSpPr>
            <a:spLocks noGrp="1"/>
          </p:cNvSpPr>
          <p:nvPr>
            <p:ph type="sldNum" sz="quarter" idx="12"/>
          </p:nvPr>
        </p:nvSpPr>
        <p:spPr/>
        <p:txBody>
          <a:bodyPr/>
          <a:lstStyle>
            <a:lvl1pPr>
              <a:defRPr/>
            </a:lvl1pPr>
          </a:lstStyle>
          <a:p>
            <a:pPr>
              <a:defRPr/>
            </a:pPr>
            <a:fld id="{5DEE90E2-96ED-477D-9C60-5F51BC06CF8C}" type="slidenum">
              <a:rPr lang="en-US"/>
              <a:pPr>
                <a:defRPr/>
              </a:pPr>
              <a:t>‹#›</a:t>
            </a:fld>
            <a:endParaRPr lang="en-US"/>
          </a:p>
        </p:txBody>
      </p:sp>
    </p:spTree>
    <p:extLst>
      <p:ext uri="{BB962C8B-B14F-4D97-AF65-F5344CB8AC3E}">
        <p14:creationId xmlns:p14="http://schemas.microsoft.com/office/powerpoint/2010/main" val="16600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pPr>
              <a:defRPr/>
            </a:pPr>
            <a:endParaRPr lang="en-US"/>
          </a:p>
        </p:txBody>
      </p:sp>
      <p:sp>
        <p:nvSpPr>
          <p:cNvPr id="8" name="Footer Placeholder 5"/>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9" name="Slide Number Placeholder 6"/>
          <p:cNvSpPr>
            <a:spLocks noGrp="1"/>
          </p:cNvSpPr>
          <p:nvPr>
            <p:ph type="sldNum" sz="quarter" idx="12"/>
          </p:nvPr>
        </p:nvSpPr>
        <p:spPr/>
        <p:txBody>
          <a:bodyPr/>
          <a:lstStyle>
            <a:lvl1pPr>
              <a:defRPr smtClean="0"/>
            </a:lvl1pPr>
          </a:lstStyle>
          <a:p>
            <a:pPr>
              <a:defRPr/>
            </a:pPr>
            <a:fld id="{DB66F61D-73AE-4755-ABD8-588617BE0F56}" type="slidenum">
              <a:rPr lang="en-US"/>
              <a:pPr>
                <a:defRPr/>
              </a:pPr>
              <a:t>‹#›</a:t>
            </a:fld>
            <a:endParaRPr lang="en-US"/>
          </a:p>
        </p:txBody>
      </p:sp>
    </p:spTree>
    <p:extLst>
      <p:ext uri="{BB962C8B-B14F-4D97-AF65-F5344CB8AC3E}">
        <p14:creationId xmlns:p14="http://schemas.microsoft.com/office/powerpoint/2010/main" val="1818211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smtClean="0"/>
            </a:lvl1pPr>
          </a:lstStyle>
          <a:p>
            <a:pPr>
              <a:defRPr/>
            </a:pPr>
            <a:fld id="{C88D3EBB-3FE1-456A-9A8A-F807367E5CDA}" type="slidenum">
              <a:rPr lang="en-US"/>
              <a:pPr>
                <a:defRPr/>
              </a:pPr>
              <a:t>‹#›</a:t>
            </a:fld>
            <a:endParaRPr lang="en-US"/>
          </a:p>
        </p:txBody>
      </p:sp>
    </p:spTree>
    <p:extLst>
      <p:ext uri="{BB962C8B-B14F-4D97-AF65-F5344CB8AC3E}">
        <p14:creationId xmlns:p14="http://schemas.microsoft.com/office/powerpoint/2010/main" val="2175198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zh-CN" altLang="en-US"/>
              <a:t>版权所有</a:t>
            </a:r>
            <a:r>
              <a:rPr lang="en-US" altLang="zh-CN"/>
              <a:t>@</a:t>
            </a:r>
            <a:r>
              <a:rPr lang="zh-CN" altLang="en-US"/>
              <a:t>邱嘉平，使用需经授权</a:t>
            </a:r>
            <a:endParaRPr lang="en-US"/>
          </a:p>
        </p:txBody>
      </p:sp>
      <p:sp>
        <p:nvSpPr>
          <p:cNvPr id="6" name="Slide Number Placeholder 22"/>
          <p:cNvSpPr>
            <a:spLocks noGrp="1"/>
          </p:cNvSpPr>
          <p:nvPr>
            <p:ph type="sldNum" sz="quarter" idx="12"/>
          </p:nvPr>
        </p:nvSpPr>
        <p:spPr/>
        <p:txBody>
          <a:bodyPr/>
          <a:lstStyle>
            <a:lvl1pPr>
              <a:defRPr/>
            </a:lvl1pPr>
          </a:lstStyle>
          <a:p>
            <a:pPr>
              <a:defRPr/>
            </a:pPr>
            <a:fld id="{03E8F6A9-80D8-498F-8A61-61CAB7F65F58}" type="slidenum">
              <a:rPr lang="en-US"/>
              <a:pPr>
                <a:defRPr/>
              </a:pPr>
              <a:t>‹#›</a:t>
            </a:fld>
            <a:endParaRPr lang="en-US"/>
          </a:p>
        </p:txBody>
      </p:sp>
    </p:spTree>
    <p:extLst>
      <p:ext uri="{BB962C8B-B14F-4D97-AF65-F5344CB8AC3E}">
        <p14:creationId xmlns:p14="http://schemas.microsoft.com/office/powerpoint/2010/main" val="2738811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algn="ctr" eaLnBrk="1" latinLnBrk="0" hangingPunct="1">
              <a:defRPr kumimoji="0" sz="1400">
                <a:solidFill>
                  <a:schemeClr val="tx2"/>
                </a:solidFill>
              </a:defRPr>
            </a:lvl1pPr>
          </a:lstStyle>
          <a:p>
            <a:pPr>
              <a:defRPr/>
            </a:pPr>
            <a:r>
              <a:rPr lang="zh-CN" altLang="en-US"/>
              <a:t>版权所有</a:t>
            </a:r>
            <a:r>
              <a:rPr lang="en-US" altLang="zh-CN"/>
              <a:t>@</a:t>
            </a:r>
            <a:r>
              <a:rPr lang="zh-CN" altLang="en-US"/>
              <a:t>邱嘉平，使用需经授权</a:t>
            </a: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pPr>
              <a:defRPr/>
            </a:pPr>
            <a:fld id="{EC9BEFE7-0F24-4E1B-B5F2-FFEE8A03547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54" r:id="rId1"/>
    <p:sldLayoutId id="2147484355" r:id="rId2"/>
    <p:sldLayoutId id="2147484347" r:id="rId3"/>
    <p:sldLayoutId id="2147484348" r:id="rId4"/>
    <p:sldLayoutId id="2147484349" r:id="rId5"/>
    <p:sldLayoutId id="2147484350" r:id="rId6"/>
    <p:sldLayoutId id="2147484356" r:id="rId7"/>
    <p:sldLayoutId id="2147484357" r:id="rId8"/>
    <p:sldLayoutId id="2147484351" r:id="rId9"/>
    <p:sldLayoutId id="2147484352" r:id="rId10"/>
  </p:sldLayoutIdLst>
  <p:hf sldNum="0" hd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2"/>
          <p:cNvSpPr>
            <a:spLocks noGrp="1"/>
          </p:cNvSpPr>
          <p:nvPr>
            <p:ph type="ctrTitle"/>
          </p:nvPr>
        </p:nvSpPr>
        <p:spPr>
          <a:xfrm>
            <a:off x="457200" y="1752600"/>
            <a:ext cx="8229600" cy="842963"/>
          </a:xfrm>
        </p:spPr>
        <p:txBody>
          <a:bodyPr/>
          <a:lstStyle/>
          <a:p>
            <a:pPr eaLnBrk="1" hangingPunct="1"/>
            <a:r>
              <a:rPr lang="zh-CN" altLang="en-US" sz="3600" b="1" dirty="0">
                <a:latin typeface="DengXian" panose="02010600030101010101" pitchFamily="2" charset="-122"/>
                <a:ea typeface="DengXian" panose="02010600030101010101" pitchFamily="2" charset="-122"/>
                <a:cs typeface="Times New Roman" panose="02020603050405020304" pitchFamily="18" charset="0"/>
              </a:rPr>
              <a:t>第</a:t>
            </a:r>
            <a:r>
              <a:rPr lang="en-US" altLang="zh-CN" sz="3600" b="1" dirty="0">
                <a:latin typeface="DengXian" panose="02010600030101010101" pitchFamily="2" charset="-122"/>
                <a:ea typeface="DengXian" panose="02010600030101010101" pitchFamily="2" charset="-122"/>
                <a:cs typeface="Times New Roman" panose="02020603050405020304" pitchFamily="18" charset="0"/>
              </a:rPr>
              <a:t>10</a:t>
            </a:r>
            <a:r>
              <a:rPr lang="zh-CN" altLang="en-US" sz="3600" b="1" dirty="0">
                <a:latin typeface="DengXian" panose="02010600030101010101" pitchFamily="2" charset="-122"/>
                <a:ea typeface="DengXian" panose="02010600030101010101" pitchFamily="2" charset="-122"/>
                <a:cs typeface="Times New Roman" panose="02020603050405020304" pitchFamily="18" charset="0"/>
              </a:rPr>
              <a:t>章：工具变量</a:t>
            </a:r>
            <a:endParaRPr altLang="en-US" sz="3600" b="1" dirty="0">
              <a:latin typeface="DengXian" panose="02010600030101010101" pitchFamily="2" charset="-122"/>
              <a:ea typeface="DengXian" panose="02010600030101010101" pitchFamily="2" charset="-122"/>
              <a:cs typeface="Times New Roman" panose="02020603050405020304" pitchFamily="18" charset="0"/>
            </a:endParaRPr>
          </a:p>
        </p:txBody>
      </p:sp>
      <p:sp>
        <p:nvSpPr>
          <p:cNvPr id="2" name="TextBox 1">
            <a:extLst>
              <a:ext uri="{FF2B5EF4-FFF2-40B4-BE49-F238E27FC236}">
                <a16:creationId xmlns:a16="http://schemas.microsoft.com/office/drawing/2014/main" id="{B1033411-0C35-4FC1-BE87-C6DDE27D4315}"/>
              </a:ext>
            </a:extLst>
          </p:cNvPr>
          <p:cNvSpPr txBox="1"/>
          <p:nvPr/>
        </p:nvSpPr>
        <p:spPr>
          <a:xfrm>
            <a:off x="4018002" y="3429000"/>
            <a:ext cx="1107996" cy="461665"/>
          </a:xfrm>
          <a:prstGeom prst="rect">
            <a:avLst/>
          </a:prstGeom>
          <a:noFill/>
        </p:spPr>
        <p:txBody>
          <a:bodyPr wrap="none" rtlCol="0">
            <a:spAutoFit/>
          </a:bodyPr>
          <a:lstStyle/>
          <a:p>
            <a:r>
              <a:rPr lang="zh-CN" altLang="en-US" sz="2400" b="0" dirty="0">
                <a:latin typeface="DengXian" panose="02010600030101010101" pitchFamily="2" charset="-122"/>
                <a:ea typeface="DengXian" panose="02010600030101010101" pitchFamily="2" charset="-122"/>
              </a:rPr>
              <a:t>邱嘉平</a:t>
            </a:r>
            <a:endParaRPr lang="en-CA" sz="2400" b="0" dirty="0">
              <a:latin typeface="DengXian" panose="02010600030101010101" pitchFamily="2" charset="-122"/>
              <a:ea typeface="DengXian" panose="02010600030101010101" pitchFamily="2" charset="-122"/>
            </a:endParaRPr>
          </a:p>
        </p:txBody>
      </p:sp>
      <p:pic>
        <p:nvPicPr>
          <p:cNvPr id="4" name="Picture 3" descr="A screenshot of a cell phone&#10;&#10;Description automatically generated">
            <a:extLst>
              <a:ext uri="{FF2B5EF4-FFF2-40B4-BE49-F238E27FC236}">
                <a16:creationId xmlns:a16="http://schemas.microsoft.com/office/drawing/2014/main" id="{5632507B-8E2C-41BD-9433-C8F6CE0C83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9986" y="3200400"/>
            <a:ext cx="3505200" cy="3429000"/>
          </a:xfrm>
          <a:prstGeom prst="rect">
            <a:avLst/>
          </a:prstGeom>
        </p:spPr>
      </p:pic>
      <p:sp>
        <p:nvSpPr>
          <p:cNvPr id="5" name="Footer Placeholder 4">
            <a:extLst>
              <a:ext uri="{FF2B5EF4-FFF2-40B4-BE49-F238E27FC236}">
                <a16:creationId xmlns:a16="http://schemas.microsoft.com/office/drawing/2014/main" id="{D456E8DD-42CF-47BF-B341-C4E58A7CAC12}"/>
              </a:ext>
            </a:extLst>
          </p:cNvPr>
          <p:cNvSpPr>
            <a:spLocks noGrp="1"/>
          </p:cNvSpPr>
          <p:nvPr>
            <p:ph type="ftr" sz="quarter" idx="11"/>
          </p:nvPr>
        </p:nvSpPr>
        <p:spPr>
          <a:xfrm>
            <a:off x="4343400" y="6172200"/>
            <a:ext cx="4724400" cy="457200"/>
          </a:xfrm>
        </p:spPr>
        <p:txBody>
          <a:bodyPr/>
          <a:lstStyle/>
          <a:p>
            <a:pPr>
              <a:defRPr/>
            </a:pPr>
            <a:r>
              <a:rPr lang="zh-CN" altLang="en-US"/>
              <a:t>版权所有</a:t>
            </a:r>
            <a:r>
              <a:rPr lang="en-US" altLang="zh-CN"/>
              <a:t>@</a:t>
            </a:r>
            <a:r>
              <a:rPr lang="zh-CN" altLang="en-US"/>
              <a:t>邱嘉平，使用需经授权</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457200"/>
            <a:ext cx="9220200" cy="533401"/>
          </a:xfrm>
        </p:spPr>
        <p:txBody>
          <a:bodyPr/>
          <a:lstStyle/>
          <a:p>
            <a:r>
              <a:rPr lang="zh-CN" altLang="en-US" sz="2400" dirty="0"/>
              <a:t>估计方法</a:t>
            </a:r>
            <a:r>
              <a:rPr lang="en-US" sz="2400" dirty="0"/>
              <a:t>2</a:t>
            </a:r>
            <a:r>
              <a:rPr lang="zh-CN" altLang="en-US" sz="2400" dirty="0"/>
              <a:t>：两阶段最小二乘法</a:t>
            </a:r>
            <a:r>
              <a:rPr lang="en-CA" altLang="zh-CN" sz="2400" dirty="0"/>
              <a:t>(</a:t>
            </a:r>
            <a:r>
              <a:rPr lang="en-US" sz="2400" dirty="0"/>
              <a:t>Two Stages Least Square, 2SLS</a:t>
            </a:r>
            <a:r>
              <a:rPr lang="en-CA" sz="2400" dirty="0"/>
              <a:t>)</a:t>
            </a: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457200" indent="-457200" algn="just">
                  <a:buFont typeface="Arial" panose="020B0604020202020204" pitchFamily="34" charset="0"/>
                  <a:buChar char="•"/>
                </a:pPr>
                <a:r>
                  <a:rPr lang="zh-CN" altLang="en-US" sz="2400" dirty="0">
                    <a:latin typeface="+mn-lt"/>
                  </a:rPr>
                  <a:t>第一阶段通过工具变量</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oMath>
                </a14:m>
                <a:r>
                  <a:rPr lang="zh-CN" altLang="en-US" sz="2400" dirty="0">
                    <a:latin typeface="+mn-lt"/>
                  </a:rPr>
                  <a:t>将</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oMath>
                </a14:m>
                <a:r>
                  <a:rPr lang="zh-CN" altLang="en-US" sz="2400" dirty="0">
                    <a:latin typeface="+mn-lt"/>
                  </a:rPr>
                  <a:t>分解为两个不相关的变量，</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oMath>
                </a14:m>
                <a:r>
                  <a:rPr lang="zh-CN" altLang="en-US" sz="2400" dirty="0">
                    <a:latin typeface="+mn-lt"/>
                  </a:rPr>
                  <a:t>，其中</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smtClean="0">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oMath>
                </a14:m>
                <a:r>
                  <a:rPr lang="en-US" sz="2400" dirty="0">
                    <a:latin typeface="+mn-lt"/>
                  </a:rPr>
                  <a:t>, </a:t>
                </a:r>
                <a:r>
                  <a:rPr lang="zh-CN" altLang="en-US" sz="2400" dirty="0">
                    <a:latin typeface="+mn-lt"/>
                  </a:rPr>
                  <a:t>分解可以通过将</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oMath>
                </a14:m>
                <a:r>
                  <a:rPr lang="zh-CN" altLang="en-US" sz="2400" dirty="0">
                    <a:latin typeface="+mn-lt"/>
                  </a:rPr>
                  <a:t>对</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oMath>
                </a14:m>
                <a:r>
                  <a:rPr lang="zh-CN" altLang="en-US" sz="2400" dirty="0">
                    <a:latin typeface="+mn-lt"/>
                  </a:rPr>
                  <a:t>回归，得到</a:t>
                </a:r>
                <a:r>
                  <a:rPr lang="en-US" sz="2400" dirty="0">
                    <a:latin typeface="+mn-lt"/>
                  </a:rPr>
                  <a:t>:</a:t>
                </a:r>
                <a:endParaRPr lang="en-CA" sz="2400" dirty="0">
                  <a:latin typeface="+mn-lt"/>
                </a:endParaRPr>
              </a:p>
              <a:p>
                <a:pPr algn="just"/>
                <a14:m>
                  <m:oMathPara xmlns:m="http://schemas.openxmlformats.org/officeDocument/2006/math">
                    <m:oMathParaPr>
                      <m:jc m:val="centerGroup"/>
                    </m:oMathParaPr>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oMath>
                  </m:oMathPara>
                </a14:m>
                <a:endParaRPr lang="en-US" altLang="zh-CN" sz="2400" dirty="0">
                  <a:latin typeface="+mn-lt"/>
                </a:endParaRPr>
              </a:p>
              <a:p>
                <a:pPr marL="457200" indent="-457200" algn="just">
                  <a:buFont typeface="Arial" panose="020B0604020202020204" pitchFamily="34" charset="0"/>
                  <a:buChar char="•"/>
                </a:pPr>
                <a:endParaRPr lang="en-CA" altLang="zh-CN" sz="2400" dirty="0">
                  <a:latin typeface="+mn-lt"/>
                </a:endParaRPr>
              </a:p>
              <a:p>
                <a:pPr marL="457200" indent="-457200" algn="just">
                  <a:buFont typeface="Arial" panose="020B0604020202020204" pitchFamily="34" charset="0"/>
                  <a:buChar char="•"/>
                </a:pPr>
                <a:r>
                  <a:rPr lang="zh-CN" altLang="en-US" sz="2400" dirty="0">
                    <a:latin typeface="+mn-lt"/>
                  </a:rPr>
                  <a:t>回归分解后</a:t>
                </a:r>
                <a14:m>
                  <m:oMath xmlns:m="http://schemas.openxmlformats.org/officeDocument/2006/math">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e>
                    </m:d>
                    <m:r>
                      <a:rPr lang="en-US" sz="2400" i="1">
                        <a:latin typeface="Cambria Math" panose="02040503050406030204" pitchFamily="18" charset="0"/>
                      </a:rPr>
                      <m:t>=0</m:t>
                    </m:r>
                  </m:oMath>
                </a14:m>
                <a:r>
                  <a:rPr lang="zh-CN" altLang="en-US" sz="2400" dirty="0">
                    <a:latin typeface="+mn-lt"/>
                  </a:rPr>
                  <a:t>，因此</a:t>
                </a:r>
                <a14:m>
                  <m:oMath xmlns:m="http://schemas.openxmlformats.org/officeDocument/2006/math">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e>
                    </m:d>
                    <m:r>
                      <a:rPr lang="en-US" sz="2400" i="1">
                        <a:latin typeface="Cambria Math" panose="02040503050406030204" pitchFamily="18" charset="0"/>
                      </a:rPr>
                      <m:t>=0</m:t>
                    </m:r>
                  </m:oMath>
                </a14:m>
                <a:r>
                  <a:rPr lang="zh-CN" altLang="en-US" sz="2400" dirty="0">
                    <a:latin typeface="+mn-lt"/>
                  </a:rPr>
                  <a:t>，</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oMath>
                </a14:m>
                <a:r>
                  <a:rPr lang="zh-CN" altLang="en-US" sz="2400" dirty="0">
                    <a:latin typeface="+mn-lt"/>
                  </a:rPr>
                  <a:t>也和</a:t>
                </a:r>
                <a14:m>
                  <m:oMath xmlns:m="http://schemas.openxmlformats.org/officeDocument/2006/math">
                    <m:r>
                      <a:rPr lang="en-US" sz="2400" i="1">
                        <a:latin typeface="Cambria Math" panose="02040503050406030204" pitchFamily="18" charset="0"/>
                      </a:rPr>
                      <m:t>𝑒</m:t>
                    </m:r>
                  </m:oMath>
                </a14:m>
                <a:r>
                  <a:rPr lang="zh-CN" altLang="en-US" sz="2400" dirty="0">
                    <a:latin typeface="+mn-lt"/>
                  </a:rPr>
                  <a:t>不相关</a:t>
                </a:r>
                <a:r>
                  <a:rPr lang="en-US" sz="2400" dirty="0">
                    <a:latin typeface="+mn-lt"/>
                  </a:rPr>
                  <a:t>, </a:t>
                </a:r>
                <a:r>
                  <a:rPr lang="zh-CN" altLang="en-US" sz="2400" dirty="0">
                    <a:latin typeface="+mn-lt"/>
                  </a:rPr>
                  <a:t>是</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oMath>
                </a14:m>
                <a:r>
                  <a:rPr lang="zh-CN" altLang="en-US" sz="2400" dirty="0">
                    <a:latin typeface="+mn-lt"/>
                  </a:rPr>
                  <a:t>中“好的部分”</a:t>
                </a:r>
                <a14:m>
                  <m:oMath xmlns:m="http://schemas.openxmlformats.org/officeDocument/2006/math">
                    <m:r>
                      <a:rPr lang="zh-CN" altLang="en-US" sz="2400" dirty="0">
                        <a:latin typeface="Cambria Math" panose="02040503050406030204" pitchFamily="18" charset="0"/>
                      </a:rPr>
                      <m:t>。</m:t>
                    </m:r>
                  </m:oMath>
                </a14:m>
                <a:endParaRPr lang="en-US" altLang="zh-CN" sz="2400" dirty="0">
                  <a:latin typeface="+mn-lt"/>
                </a:endParaRPr>
              </a:p>
              <a:p>
                <a:pPr algn="just"/>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126" r="-1019"/>
                </a:stretch>
              </a:blipFill>
            </p:spPr>
            <p:txBody>
              <a:bodyPr/>
              <a:lstStyle/>
              <a:p>
                <a:r>
                  <a:rPr lang="zh-CN" altLang="en-US">
                    <a:noFill/>
                  </a:rPr>
                  <a:t> </a:t>
                </a:r>
              </a:p>
            </p:txBody>
          </p:sp>
        </mc:Fallback>
      </mc:AlternateContent>
      <p:grpSp>
        <p:nvGrpSpPr>
          <p:cNvPr id="4" name="Group 3"/>
          <p:cNvGrpSpPr/>
          <p:nvPr/>
        </p:nvGrpSpPr>
        <p:grpSpPr>
          <a:xfrm>
            <a:off x="2057400" y="4114800"/>
            <a:ext cx="5257800" cy="2590800"/>
            <a:chOff x="0" y="0"/>
            <a:chExt cx="2501974" cy="1507717"/>
          </a:xfrm>
        </p:grpSpPr>
        <p:grpSp>
          <p:nvGrpSpPr>
            <p:cNvPr id="5" name="Group 4"/>
            <p:cNvGrpSpPr/>
            <p:nvPr/>
          </p:nvGrpSpPr>
          <p:grpSpPr>
            <a:xfrm>
              <a:off x="0" y="0"/>
              <a:ext cx="2501974" cy="1507717"/>
              <a:chOff x="0" y="0"/>
              <a:chExt cx="2291463" cy="1384899"/>
            </a:xfrm>
          </p:grpSpPr>
          <p:grpSp>
            <p:nvGrpSpPr>
              <p:cNvPr id="7" name="Group 6"/>
              <p:cNvGrpSpPr/>
              <p:nvPr/>
            </p:nvGrpSpPr>
            <p:grpSpPr>
              <a:xfrm>
                <a:off x="0" y="0"/>
                <a:ext cx="2291463" cy="1384899"/>
                <a:chOff x="0" y="0"/>
                <a:chExt cx="2291463" cy="1384899"/>
              </a:xfrm>
            </p:grpSpPr>
            <p:grpSp>
              <p:nvGrpSpPr>
                <p:cNvPr id="9" name="Group 8"/>
                <p:cNvGrpSpPr/>
                <p:nvPr/>
              </p:nvGrpSpPr>
              <p:grpSpPr>
                <a:xfrm>
                  <a:off x="0" y="0"/>
                  <a:ext cx="2291463" cy="1384899"/>
                  <a:chOff x="-18167" y="0"/>
                  <a:chExt cx="2291463" cy="1384899"/>
                </a:xfrm>
              </p:grpSpPr>
              <p:grpSp>
                <p:nvGrpSpPr>
                  <p:cNvPr id="11" name="Group 10"/>
                  <p:cNvGrpSpPr/>
                  <p:nvPr/>
                </p:nvGrpSpPr>
                <p:grpSpPr>
                  <a:xfrm>
                    <a:off x="-18167" y="0"/>
                    <a:ext cx="2291463" cy="1384899"/>
                    <a:chOff x="237843" y="89830"/>
                    <a:chExt cx="2516730" cy="1140806"/>
                  </a:xfrm>
                </p:grpSpPr>
                <mc:AlternateContent xmlns:mc="http://schemas.openxmlformats.org/markup-compatibility/2006" xmlns:a14="http://schemas.microsoft.com/office/drawing/2010/main">
                  <mc:Choice Requires="a14">
                    <p:sp>
                      <p:nvSpPr>
                        <p:cNvPr id="16" name="Text Box 97"/>
                        <p:cNvSpPr txBox="1"/>
                        <p:nvPr/>
                      </p:nvSpPr>
                      <p:spPr>
                        <a:xfrm>
                          <a:off x="237843" y="970286"/>
                          <a:ext cx="222249"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Cambria Math" panose="02040503050406030204" pitchFamily="18" charset="0"/>
                                  </a:rPr>
                                  <m:t>𝑍</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16" name="Text Box 97"/>
                        <p:cNvSpPr txBox="1">
                          <a:spLocks noRot="1" noChangeAspect="1" noMove="1" noResize="1" noEditPoints="1" noAdjustHandles="1" noChangeArrowheads="1" noChangeShapeType="1" noTextEdit="1"/>
                        </p:cNvSpPr>
                        <p:nvPr/>
                      </p:nvSpPr>
                      <p:spPr>
                        <a:xfrm>
                          <a:off x="237843" y="970286"/>
                          <a:ext cx="222249" cy="260350"/>
                        </a:xfrm>
                        <a:prstGeom prst="rect">
                          <a:avLst/>
                        </a:prstGeom>
                        <a:blipFill>
                          <a:blip r:embed="rId3"/>
                          <a:stretch>
                            <a:fillRect/>
                          </a:stretch>
                        </a:blipFill>
                        <a:ln w="12700" cap="flat" cmpd="sng" algn="ctr">
                          <a:noFill/>
                          <a:prstDash val="solid"/>
                          <a:miter lim="800000"/>
                        </a:ln>
                        <a:effectLst/>
                      </p:spPr>
                      <p:txBody>
                        <a:bodyPr/>
                        <a:lstStyle/>
                        <a:p>
                          <a:r>
                            <a:rPr lang="en-CA">
                              <a:noFill/>
                            </a:rPr>
                            <a:t> </a:t>
                          </a:r>
                        </a:p>
                      </p:txBody>
                    </p:sp>
                  </mc:Fallback>
                </mc:AlternateContent>
                <p:grpSp>
                  <p:nvGrpSpPr>
                    <p:cNvPr id="17" name="Group 16"/>
                    <p:cNvGrpSpPr/>
                    <p:nvPr/>
                  </p:nvGrpSpPr>
                  <p:grpSpPr>
                    <a:xfrm>
                      <a:off x="480029" y="89830"/>
                      <a:ext cx="2274544" cy="1139267"/>
                      <a:chOff x="257779" y="89830"/>
                      <a:chExt cx="2274544" cy="1139267"/>
                    </a:xfrm>
                  </p:grpSpPr>
                  <p:grpSp>
                    <p:nvGrpSpPr>
                      <p:cNvPr id="18" name="Group 17"/>
                      <p:cNvGrpSpPr/>
                      <p:nvPr/>
                    </p:nvGrpSpPr>
                    <p:grpSpPr>
                      <a:xfrm>
                        <a:off x="1011426" y="89830"/>
                        <a:ext cx="1520897" cy="1139267"/>
                        <a:chOff x="363726" y="89830"/>
                        <a:chExt cx="1520897" cy="1139267"/>
                      </a:xfrm>
                    </p:grpSpPr>
                    <p:sp>
                      <p:nvSpPr>
                        <p:cNvPr id="22" name="Flowchart: Connector 21"/>
                        <p:cNvSpPr/>
                        <p:nvPr/>
                      </p:nvSpPr>
                      <p:spPr>
                        <a:xfrm>
                          <a:off x="1009650" y="323850"/>
                          <a:ext cx="82550" cy="82550"/>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p:nvGrpSpPr>
                        <p:cNvPr id="23" name="Group 22"/>
                        <p:cNvGrpSpPr/>
                        <p:nvPr/>
                      </p:nvGrpSpPr>
                      <p:grpSpPr>
                        <a:xfrm>
                          <a:off x="363726" y="89830"/>
                          <a:ext cx="1520897" cy="1139267"/>
                          <a:chOff x="363726" y="89830"/>
                          <a:chExt cx="1520897" cy="1139267"/>
                        </a:xfrm>
                      </p:grpSpPr>
                      <mc:AlternateContent xmlns:mc="http://schemas.openxmlformats.org/markup-compatibility/2006" xmlns:a14="http://schemas.microsoft.com/office/drawing/2010/main">
                        <mc:Choice Requires="a14">
                          <p:sp>
                            <p:nvSpPr>
                              <p:cNvPr id="24" name="Text Box 102"/>
                              <p:cNvSpPr txBox="1"/>
                              <p:nvPr/>
                            </p:nvSpPr>
                            <p:spPr>
                              <a:xfrm>
                                <a:off x="869950" y="89830"/>
                                <a:ext cx="304810" cy="220694"/>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𝑒</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4" name="Text Box 102"/>
                              <p:cNvSpPr txBox="1">
                                <a:spLocks noRot="1" noChangeAspect="1" noMove="1" noResize="1" noEditPoints="1" noAdjustHandles="1" noChangeArrowheads="1" noChangeShapeType="1" noTextEdit="1"/>
                              </p:cNvSpPr>
                              <p:nvPr/>
                            </p:nvSpPr>
                            <p:spPr>
                              <a:xfrm>
                                <a:off x="869950" y="89830"/>
                                <a:ext cx="304810" cy="220694"/>
                              </a:xfrm>
                              <a:prstGeom prst="rect">
                                <a:avLst/>
                              </a:prstGeom>
                              <a:blipFill>
                                <a:blip r:embed="rId4"/>
                                <a:stretch>
                                  <a:fillRect/>
                                </a:stretch>
                              </a:blipFill>
                              <a:ln w="12700" cap="flat" cmpd="sng" algn="ctr">
                                <a:noFill/>
                                <a:prstDash val="solid"/>
                                <a:miter lim="800000"/>
                              </a:ln>
                              <a:effec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5" name="Text Box 103"/>
                              <p:cNvSpPr txBox="1"/>
                              <p:nvPr/>
                            </p:nvSpPr>
                            <p:spPr>
                              <a:xfrm>
                                <a:off x="1662373" y="968747"/>
                                <a:ext cx="222250"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𝑌</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a:p>
                                <a:pPr>
                                  <a:lnSpc>
                                    <a:spcPct val="107000"/>
                                  </a:lnSpc>
                                  <a:spcAft>
                                    <a:spcPts val="800"/>
                                  </a:spcAft>
                                </a:pPr>
                                <a:r>
                                  <a:rPr lang="en-US" sz="2400">
                                    <a:effectLst/>
                                    <a:latin typeface="Calibri" panose="020F0502020204030204" pitchFamily="34" charset="0"/>
                                    <a:ea typeface="等线" panose="02010600030101010101" pitchFamily="2" charset="-122"/>
                                    <a:cs typeface="Times New Roman" panose="02020603050405020304" pitchFamily="18" charset="0"/>
                                  </a:rPr>
                                  <a:t> </a:t>
                                </a:r>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5" name="Text Box 103"/>
                              <p:cNvSpPr txBox="1">
                                <a:spLocks noRot="1" noChangeAspect="1" noMove="1" noResize="1" noEditPoints="1" noAdjustHandles="1" noChangeArrowheads="1" noChangeShapeType="1" noTextEdit="1"/>
                              </p:cNvSpPr>
                              <p:nvPr/>
                            </p:nvSpPr>
                            <p:spPr>
                              <a:xfrm>
                                <a:off x="1662373" y="968747"/>
                                <a:ext cx="222250" cy="260350"/>
                              </a:xfrm>
                              <a:prstGeom prst="rect">
                                <a:avLst/>
                              </a:prstGeom>
                              <a:blipFill>
                                <a:blip r:embed="rId5"/>
                                <a:stretch>
                                  <a:fillRect/>
                                </a:stretch>
                              </a:blipFill>
                              <a:ln w="12700" cap="flat" cmpd="sng" algn="ctr">
                                <a:noFill/>
                                <a:prstDash val="solid"/>
                                <a:miter lim="800000"/>
                              </a:ln>
                              <a:effectLst/>
                            </p:spPr>
                            <p:txBody>
                              <a:bodyPr/>
                              <a:lstStyle/>
                              <a:p>
                                <a:r>
                                  <a:rPr lang="en-CA">
                                    <a:noFill/>
                                  </a:rPr>
                                  <a:t> </a:t>
                                </a:r>
                              </a:p>
                            </p:txBody>
                          </p:sp>
                        </mc:Fallback>
                      </mc:AlternateContent>
                      <p:sp>
                        <p:nvSpPr>
                          <p:cNvPr id="26" name="Flowchart: Connector 25"/>
                          <p:cNvSpPr/>
                          <p:nvPr/>
                        </p:nvSpPr>
                        <p:spPr>
                          <a:xfrm>
                            <a:off x="1736918" y="887737"/>
                            <a:ext cx="88900" cy="82549"/>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cxnSp>
                        <p:nvCxnSpPr>
                          <p:cNvPr id="27" name="Straight Arrow Connector 26"/>
                          <p:cNvCxnSpPr/>
                          <p:nvPr/>
                        </p:nvCxnSpPr>
                        <p:spPr>
                          <a:xfrm>
                            <a:off x="594881" y="911763"/>
                            <a:ext cx="1067493" cy="0"/>
                          </a:xfrm>
                          <a:prstGeom prst="straightConnector1">
                            <a:avLst/>
                          </a:prstGeom>
                          <a:noFill/>
                          <a:ln w="6350" cap="flat" cmpd="sng" algn="ctr">
                            <a:solidFill>
                              <a:srgbClr val="5B9BD5"/>
                            </a:solidFill>
                            <a:prstDash val="solid"/>
                            <a:miter lim="800000"/>
                            <a:tailEnd type="triangle"/>
                          </a:ln>
                          <a:effectLst/>
                        </p:spPr>
                      </p:cxnSp>
                      <p:sp>
                        <p:nvSpPr>
                          <p:cNvPr id="28" name="Flowchart: Connector 27"/>
                          <p:cNvSpPr/>
                          <p:nvPr/>
                        </p:nvSpPr>
                        <p:spPr>
                          <a:xfrm>
                            <a:off x="505980" y="859969"/>
                            <a:ext cx="88901" cy="82549"/>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mc:AlternateContent xmlns:mc="http://schemas.openxmlformats.org/markup-compatibility/2006" xmlns:a14="http://schemas.microsoft.com/office/drawing/2010/main">
                        <mc:Choice Requires="a14">
                          <p:sp>
                            <p:nvSpPr>
                              <p:cNvPr id="29" name="Text Box 108"/>
                              <p:cNvSpPr txBox="1"/>
                              <p:nvPr/>
                            </p:nvSpPr>
                            <p:spPr>
                              <a:xfrm>
                                <a:off x="363726" y="963882"/>
                                <a:ext cx="222249"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acc>
                                        <m:accPr>
                                          <m:chr m:val="̂"/>
                                          <m:ctrlPr>
                                            <a:rPr lang="en-CA" sz="2400" i="1">
                                              <a:effectLst/>
                                              <a:latin typeface="Cambria Math" panose="02040503050406030204" pitchFamily="18" charset="0"/>
                                              <a:ea typeface="等线" panose="02010600030101010101" pitchFamily="2" charset="-122"/>
                                              <a:cs typeface="Cambria Math" panose="02040503050406030204" pitchFamily="18" charset="0"/>
                                            </a:rPr>
                                          </m:ctrlPr>
                                        </m:accPr>
                                        <m:e>
                                          <m:r>
                                            <a:rPr lang="en-US" sz="2400" i="1">
                                              <a:effectLst/>
                                              <a:latin typeface="Cambria Math" panose="02040503050406030204" pitchFamily="18" charset="0"/>
                                              <a:ea typeface="等线" panose="02010600030101010101" pitchFamily="2" charset="-122"/>
                                              <a:cs typeface="Cambria Math" panose="02040503050406030204" pitchFamily="18" charset="0"/>
                                            </a:rPr>
                                            <m:t>𝐷</m:t>
                                          </m:r>
                                        </m:e>
                                      </m:acc>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9" name="Text Box 108"/>
                              <p:cNvSpPr txBox="1">
                                <a:spLocks noRot="1" noChangeAspect="1" noMove="1" noResize="1" noEditPoints="1" noAdjustHandles="1" noChangeArrowheads="1" noChangeShapeType="1" noTextEdit="1"/>
                              </p:cNvSpPr>
                              <p:nvPr/>
                            </p:nvSpPr>
                            <p:spPr>
                              <a:xfrm>
                                <a:off x="363726" y="963882"/>
                                <a:ext cx="222249" cy="260350"/>
                              </a:xfrm>
                              <a:prstGeom prst="rect">
                                <a:avLst/>
                              </a:prstGeom>
                              <a:blipFill>
                                <a:blip r:embed="rId6"/>
                                <a:stretch>
                                  <a:fillRect r="-7576"/>
                                </a:stretch>
                              </a:blipFill>
                              <a:ln w="12700" cap="flat" cmpd="sng" algn="ctr">
                                <a:noFill/>
                                <a:prstDash val="solid"/>
                                <a:miter lim="800000"/>
                              </a:ln>
                              <a:effectLst/>
                            </p:spPr>
                            <p:txBody>
                              <a:bodyPr/>
                              <a:lstStyle/>
                              <a:p>
                                <a:r>
                                  <a:rPr lang="en-CA">
                                    <a:noFill/>
                                  </a:rPr>
                                  <a:t> </a:t>
                                </a:r>
                              </a:p>
                            </p:txBody>
                          </p:sp>
                        </mc:Fallback>
                      </mc:AlternateContent>
                    </p:grpSp>
                  </p:grpSp>
                  <p:cxnSp>
                    <p:nvCxnSpPr>
                      <p:cNvPr id="19" name="Straight Arrow Connector 18"/>
                      <p:cNvCxnSpPr/>
                      <p:nvPr/>
                    </p:nvCxnSpPr>
                    <p:spPr>
                      <a:xfrm>
                        <a:off x="1727812" y="394311"/>
                        <a:ext cx="633753" cy="491718"/>
                      </a:xfrm>
                      <a:prstGeom prst="straightConnector1">
                        <a:avLst/>
                      </a:prstGeom>
                      <a:noFill/>
                      <a:ln w="6350" cap="flat" cmpd="sng" algn="ctr">
                        <a:solidFill>
                          <a:srgbClr val="5B9BD5"/>
                        </a:solidFill>
                        <a:prstDash val="solid"/>
                        <a:miter lim="800000"/>
                        <a:tailEnd type="triangle"/>
                      </a:ln>
                      <a:effectLst/>
                    </p:spPr>
                  </p:cxnSp>
                  <mc:AlternateContent xmlns:mc="http://schemas.openxmlformats.org/markup-compatibility/2006" xmlns:a14="http://schemas.microsoft.com/office/drawing/2010/main">
                    <mc:Choice Requires="a14">
                      <p:sp>
                        <p:nvSpPr>
                          <p:cNvPr id="20" name="Text Box 112"/>
                          <p:cNvSpPr txBox="1"/>
                          <p:nvPr/>
                        </p:nvSpPr>
                        <p:spPr>
                          <a:xfrm>
                            <a:off x="1697885" y="925120"/>
                            <a:ext cx="222249" cy="260350"/>
                          </a:xfrm>
                          <a:prstGeom prst="rect">
                            <a:avLst/>
                          </a:prstGeom>
                          <a:no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等线" panose="02010600030101010101" pitchFamily="2" charset="-122"/>
                                          <a:cs typeface="Times New Roman" panose="02020603050405020304" pitchFamily="18" charset="0"/>
                                        </a:rPr>
                                        <m:t>β</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0" name="Text Box 112"/>
                          <p:cNvSpPr txBox="1">
                            <a:spLocks noRot="1" noChangeAspect="1" noMove="1" noResize="1" noEditPoints="1" noAdjustHandles="1" noChangeArrowheads="1" noChangeShapeType="1" noTextEdit="1"/>
                          </p:cNvSpPr>
                          <p:nvPr/>
                        </p:nvSpPr>
                        <p:spPr>
                          <a:xfrm>
                            <a:off x="1697885" y="925120"/>
                            <a:ext cx="222249" cy="260350"/>
                          </a:xfrm>
                          <a:prstGeom prst="rect">
                            <a:avLst/>
                          </a:prstGeom>
                          <a:blipFill>
                            <a:blip r:embed="rId7"/>
                            <a:stretch>
                              <a:fillRect/>
                            </a:stretch>
                          </a:blipFill>
                          <a:ln w="12700" cap="flat" cmpd="sng" algn="ctr">
                            <a:noFill/>
                            <a:prstDash val="solid"/>
                            <a:miter lim="800000"/>
                          </a:ln>
                          <a:effectLst/>
                        </p:spPr>
                        <p:txBody>
                          <a:bodyPr/>
                          <a:lstStyle/>
                          <a:p>
                            <a:r>
                              <a:rPr lang="en-CA">
                                <a:noFill/>
                              </a:rPr>
                              <a:t> </a:t>
                            </a:r>
                          </a:p>
                        </p:txBody>
                      </p:sp>
                    </mc:Fallback>
                  </mc:AlternateContent>
                  <p:cxnSp>
                    <p:nvCxnSpPr>
                      <p:cNvPr id="21" name="Straight Arrow Connector 20"/>
                      <p:cNvCxnSpPr/>
                      <p:nvPr/>
                    </p:nvCxnSpPr>
                    <p:spPr>
                      <a:xfrm>
                        <a:off x="257779" y="903962"/>
                        <a:ext cx="830904" cy="7678"/>
                      </a:xfrm>
                      <a:prstGeom prst="straightConnector1">
                        <a:avLst/>
                      </a:prstGeom>
                      <a:noFill/>
                      <a:ln w="6350" cap="flat" cmpd="sng" algn="ctr">
                        <a:solidFill>
                          <a:srgbClr val="5B9BD5"/>
                        </a:solidFill>
                        <a:prstDash val="solid"/>
                        <a:miter lim="800000"/>
                        <a:tailEnd type="triangle"/>
                      </a:ln>
                      <a:effectLst/>
                    </p:spPr>
                  </p:cxnSp>
                </p:grpSp>
              </p:grpSp>
              <p:grpSp>
                <p:nvGrpSpPr>
                  <p:cNvPr id="12" name="Group 11"/>
                  <p:cNvGrpSpPr/>
                  <p:nvPr/>
                </p:nvGrpSpPr>
                <p:grpSpPr>
                  <a:xfrm>
                    <a:off x="1077901" y="369629"/>
                    <a:ext cx="926512" cy="587160"/>
                    <a:chOff x="0" y="-96654"/>
                    <a:chExt cx="926512" cy="587160"/>
                  </a:xfrm>
                </p:grpSpPr>
                <p:cxnSp>
                  <p:nvCxnSpPr>
                    <p:cNvPr id="13" name="Straight Arrow Connector 12"/>
                    <p:cNvCxnSpPr>
                      <a:cxnSpLocks/>
                      <a:stCxn id="22" idx="3"/>
                    </p:cNvCxnSpPr>
                    <p:nvPr/>
                  </p:nvCxnSpPr>
                  <p:spPr>
                    <a:xfrm flipH="1">
                      <a:off x="54502" y="-96654"/>
                      <a:ext cx="355246" cy="283571"/>
                    </a:xfrm>
                    <a:prstGeom prst="straightConnector1">
                      <a:avLst/>
                    </a:prstGeom>
                    <a:noFill/>
                    <a:ln w="6350" cap="flat" cmpd="sng" algn="ctr">
                      <a:solidFill>
                        <a:srgbClr val="5B9BD5"/>
                      </a:solidFill>
                      <a:prstDash val="solid"/>
                      <a:miter lim="800000"/>
                      <a:tailEnd type="triangle"/>
                    </a:ln>
                    <a:effectLst/>
                  </p:spPr>
                </p:cxnSp>
                <p:sp>
                  <p:nvSpPr>
                    <p:cNvPr id="14" name="Flowchart: Connector 13"/>
                    <p:cNvSpPr/>
                    <p:nvPr/>
                  </p:nvSpPr>
                  <p:spPr>
                    <a:xfrm>
                      <a:off x="0" y="175613"/>
                      <a:ext cx="75161" cy="90228"/>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cxnSp>
                  <p:nvCxnSpPr>
                    <p:cNvPr id="15" name="Straight Arrow Connector 14"/>
                    <p:cNvCxnSpPr/>
                    <p:nvPr/>
                  </p:nvCxnSpPr>
                  <p:spPr>
                    <a:xfrm>
                      <a:off x="60362" y="229813"/>
                      <a:ext cx="866150" cy="260693"/>
                    </a:xfrm>
                    <a:prstGeom prst="straightConnector1">
                      <a:avLst/>
                    </a:prstGeom>
                    <a:noFill/>
                    <a:ln w="6350" cap="flat" cmpd="sng" algn="ctr">
                      <a:solidFill>
                        <a:srgbClr val="5B9BD5"/>
                      </a:solidFill>
                      <a:prstDash val="solid"/>
                      <a:miter lim="800000"/>
                      <a:tailEnd type="triangle"/>
                    </a:ln>
                    <a:effectLst/>
                  </p:spPr>
                </p:cxnSp>
              </p:grpSp>
            </p:grpSp>
            <p:sp>
              <p:nvSpPr>
                <p:cNvPr id="10" name="Flowchart: Connector 9"/>
                <p:cNvSpPr/>
                <p:nvPr/>
              </p:nvSpPr>
              <p:spPr>
                <a:xfrm>
                  <a:off x="140245" y="942449"/>
                  <a:ext cx="75148" cy="90189"/>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mc:AlternateContent xmlns:mc="http://schemas.openxmlformats.org/markup-compatibility/2006" xmlns:a14="http://schemas.microsoft.com/office/drawing/2010/main">
            <mc:Choice Requires="a14">
              <p:sp>
                <p:nvSpPr>
                  <p:cNvPr id="8" name="Text Box 32"/>
                  <p:cNvSpPr txBox="1"/>
                  <p:nvPr/>
                </p:nvSpPr>
                <p:spPr>
                  <a:xfrm>
                    <a:off x="841473" y="460005"/>
                    <a:ext cx="202322" cy="31592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𝑣</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8" name="Text Box 32"/>
                  <p:cNvSpPr txBox="1">
                    <a:spLocks noRot="1" noChangeAspect="1" noMove="1" noResize="1" noEditPoints="1" noAdjustHandles="1" noChangeArrowheads="1" noChangeShapeType="1" noTextEdit="1"/>
                  </p:cNvSpPr>
                  <p:nvPr/>
                </p:nvSpPr>
                <p:spPr>
                  <a:xfrm>
                    <a:off x="841473" y="460005"/>
                    <a:ext cx="202322" cy="315920"/>
                  </a:xfrm>
                  <a:prstGeom prst="rect">
                    <a:avLst/>
                  </a:prstGeom>
                  <a:blipFill>
                    <a:blip r:embed="rId8"/>
                    <a:stretch>
                      <a:fillRect/>
                    </a:stretch>
                  </a:blipFill>
                  <a:ln w="12700" cap="flat" cmpd="sng" algn="ctr">
                    <a:noFill/>
                    <a:prstDash val="solid"/>
                    <a:miter lim="800000"/>
                  </a:ln>
                  <a:effectLst/>
                </p:spPr>
                <p:txBody>
                  <a:bodyPr/>
                  <a:lstStyle/>
                  <a:p>
                    <a:r>
                      <a:rPr lang="en-CA">
                        <a:noFill/>
                      </a:rPr>
                      <a:t> </a:t>
                    </a:r>
                  </a:p>
                </p:txBody>
              </p:sp>
            </mc:Fallback>
          </mc:AlternateContent>
        </p:grpSp>
        <mc:AlternateContent xmlns:mc="http://schemas.openxmlformats.org/markup-compatibility/2006" xmlns:a14="http://schemas.microsoft.com/office/drawing/2010/main">
          <mc:Choice Requires="a14">
            <p:sp>
              <p:nvSpPr>
                <p:cNvPr id="6" name="Text Box 69"/>
                <p:cNvSpPr txBox="1"/>
                <p:nvPr/>
              </p:nvSpPr>
              <p:spPr>
                <a:xfrm>
                  <a:off x="507650" y="1147730"/>
                  <a:ext cx="220939" cy="344033"/>
                </a:xfrm>
                <a:prstGeom prst="rect">
                  <a:avLst/>
                </a:prstGeom>
                <a:no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𝛾</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6" name="Text Box 69"/>
                <p:cNvSpPr txBox="1">
                  <a:spLocks noRot="1" noChangeAspect="1" noMove="1" noResize="1" noEditPoints="1" noAdjustHandles="1" noChangeArrowheads="1" noChangeShapeType="1" noTextEdit="1"/>
                </p:cNvSpPr>
                <p:nvPr/>
              </p:nvSpPr>
              <p:spPr>
                <a:xfrm>
                  <a:off x="507650" y="1147730"/>
                  <a:ext cx="220939" cy="344033"/>
                </a:xfrm>
                <a:prstGeom prst="rect">
                  <a:avLst/>
                </a:prstGeom>
                <a:blipFill>
                  <a:blip r:embed="rId9"/>
                  <a:stretch>
                    <a:fillRect/>
                  </a:stretch>
                </a:blipFill>
                <a:ln w="12700" cap="flat" cmpd="sng" algn="ctr">
                  <a:noFill/>
                  <a:prstDash val="solid"/>
                  <a:miter lim="800000"/>
                </a:ln>
                <a:effectLst/>
              </p:spPr>
              <p:txBody>
                <a:bodyPr/>
                <a:lstStyle/>
                <a:p>
                  <a:r>
                    <a:rPr lang="en-CA">
                      <a:noFill/>
                    </a:rPr>
                    <a:t> </a:t>
                  </a:r>
                </a:p>
              </p:txBody>
            </p:sp>
          </mc:Fallback>
        </mc:AlternateContent>
      </p:grpSp>
      <p:sp>
        <p:nvSpPr>
          <p:cNvPr id="30" name="Footer Placeholder 29">
            <a:extLst>
              <a:ext uri="{FF2B5EF4-FFF2-40B4-BE49-F238E27FC236}">
                <a16:creationId xmlns:a16="http://schemas.microsoft.com/office/drawing/2014/main" id="{C3F46330-4947-4E71-BE06-B347599CB60C}"/>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509346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763000" cy="533401"/>
          </a:xfrm>
        </p:spPr>
        <p:txBody>
          <a:bodyPr/>
          <a:lstStyle/>
          <a:p>
            <a:r>
              <a:rPr lang="zh-CN" altLang="en-US" sz="2800" dirty="0"/>
              <a:t>估计方法</a:t>
            </a:r>
            <a:r>
              <a:rPr lang="en-US" sz="2800" dirty="0"/>
              <a:t>2</a:t>
            </a:r>
            <a:r>
              <a:rPr lang="zh-CN" altLang="en-US" sz="2800" dirty="0"/>
              <a:t>：两阶段最小二乘法（</a:t>
            </a:r>
            <a:r>
              <a:rPr lang="en-US" sz="2800" dirty="0"/>
              <a:t>2SLS</a:t>
            </a:r>
            <a:r>
              <a:rPr lang="zh-CN" altLang="en-US" sz="2800" dirty="0"/>
              <a:t>）</a:t>
            </a:r>
            <a:endParaRPr lang="en-CA" sz="28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457200" indent="-457200" algn="just">
                  <a:buFont typeface="Arial" panose="020B0604020202020204" pitchFamily="34" charset="0"/>
                  <a:buChar char="•"/>
                </a:pPr>
                <a:r>
                  <a:rPr lang="zh-CN" altLang="en-US" dirty="0">
                    <a:latin typeface="+mn-lt"/>
                  </a:rPr>
                  <a:t>第二阶段用</a:t>
                </a:r>
                <a14:m>
                  <m:oMath xmlns:m="http://schemas.openxmlformats.org/officeDocument/2006/math">
                    <m:r>
                      <a:rPr lang="en-CA" i="1">
                        <a:latin typeface="Cambria Math" panose="02040503050406030204" pitchFamily="18" charset="0"/>
                      </a:rPr>
                      <m:t>𝐷</m:t>
                    </m:r>
                  </m:oMath>
                </a14:m>
                <a:r>
                  <a:rPr lang="zh-CN" altLang="en-US" dirty="0">
                    <a:latin typeface="+mn-lt"/>
                  </a:rPr>
                  <a:t>中“好的部分”</a:t>
                </a:r>
                <a14:m>
                  <m:oMath xmlns:m="http://schemas.openxmlformats.org/officeDocument/2006/math">
                    <m:acc>
                      <m:accPr>
                        <m:chr m:val="̂"/>
                        <m:ctrlPr>
                          <a:rPr lang="en-CA" i="1">
                            <a:latin typeface="Cambria Math" panose="02040503050406030204" pitchFamily="18" charset="0"/>
                          </a:rPr>
                        </m:ctrlPr>
                      </m:accPr>
                      <m:e>
                        <m:r>
                          <a:rPr lang="en-US" i="1">
                            <a:latin typeface="Cambria Math" panose="02040503050406030204" pitchFamily="18" charset="0"/>
                          </a:rPr>
                          <m:t>𝐷</m:t>
                        </m:r>
                      </m:e>
                    </m:acc>
                  </m:oMath>
                </a14:m>
                <a:r>
                  <a:rPr lang="zh-CN" altLang="en-US" dirty="0">
                    <a:latin typeface="+mn-lt"/>
                  </a:rPr>
                  <a:t>估计</a:t>
                </a:r>
                <a14:m>
                  <m:oMath xmlns:m="http://schemas.openxmlformats.org/officeDocument/2006/math">
                    <m:r>
                      <a:rPr lang="en-US" i="1">
                        <a:latin typeface="Cambria Math" panose="02040503050406030204" pitchFamily="18" charset="0"/>
                      </a:rPr>
                      <m:t>𝐷</m:t>
                    </m:r>
                  </m:oMath>
                </a14:m>
                <a:r>
                  <a:rPr lang="zh-CN" altLang="en-US" dirty="0">
                    <a:latin typeface="+mn-lt"/>
                  </a:rPr>
                  <a:t>对</a:t>
                </a:r>
                <a14:m>
                  <m:oMath xmlns:m="http://schemas.openxmlformats.org/officeDocument/2006/math">
                    <m:r>
                      <a:rPr lang="en-US" i="1">
                        <a:latin typeface="Cambria Math" panose="02040503050406030204" pitchFamily="18" charset="0"/>
                      </a:rPr>
                      <m:t>𝑌</m:t>
                    </m:r>
                  </m:oMath>
                </a14:m>
                <a:r>
                  <a:rPr lang="zh-CN" altLang="en-US" dirty="0">
                    <a:latin typeface="+mn-lt"/>
                  </a:rPr>
                  <a:t>的影响，将分解后的</a:t>
                </a:r>
                <a14:m>
                  <m:oMath xmlns:m="http://schemas.openxmlformats.org/officeDocument/2006/math">
                    <m:r>
                      <a:rPr lang="en-US" i="1">
                        <a:latin typeface="Cambria Math" panose="02040503050406030204" pitchFamily="18" charset="0"/>
                      </a:rPr>
                      <m:t>𝐷</m:t>
                    </m:r>
                  </m:oMath>
                </a14:m>
                <a:r>
                  <a:rPr lang="zh-CN" altLang="en-US" dirty="0">
                    <a:latin typeface="+mn-lt"/>
                  </a:rPr>
                  <a:t>代入公式，得到：</a:t>
                </a:r>
                <a:endParaRPr lang="en-CA" dirty="0">
                  <a:latin typeface="+mn-lt"/>
                </a:endParaRPr>
              </a:p>
              <a:p>
                <a:pPr algn="just">
                  <a:tabLst>
                    <a:tab pos="2063750" algn="l"/>
                  </a:tabLst>
                </a:pPr>
                <a:endParaRPr lang="en-US" i="1" dirty="0">
                  <a:latin typeface="+mn-lt"/>
                </a:endParaRPr>
              </a:p>
              <a:p>
                <a:pPr algn="ctr">
                  <a:tabLst>
                    <a:tab pos="2063750" algn="l"/>
                  </a:tabLst>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m:oMathPara>
                </a14:m>
                <a:endParaRPr lang="en-US" i="1" dirty="0">
                  <a:latin typeface="+mn-lt"/>
                </a:endParaRPr>
              </a:p>
              <a:p>
                <a:pPr algn="ct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d>
                        <m:dPr>
                          <m:ctrlPr>
                            <a:rPr lang="en-CA" i="1">
                              <a:latin typeface="Cambria Math" panose="02040503050406030204" pitchFamily="18" charset="0"/>
                            </a:rPr>
                          </m:ctrlPr>
                        </m:dPr>
                        <m:e>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e>
                      </m:d>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m:oMathPara>
                </a14:m>
                <a:endParaRPr lang="en-US" i="1" dirty="0">
                  <a:latin typeface="+mn-lt"/>
                </a:endParaRPr>
              </a:p>
              <a:p>
                <a:pPr algn="ct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𝑖</m:t>
                        </m:r>
                      </m:sub>
                    </m:sSub>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𝑖</m:t>
                                </m:r>
                              </m:sub>
                            </m:sSub>
                          </m:e>
                        </m:groupChr>
                      </m:e>
                      <m:lim>
                        <m:eqArr>
                          <m:eqArrPr>
                            <m:ctrlPr>
                              <a:rPr lang="en-US" i="1">
                                <a:latin typeface="Cambria Math" panose="02040503050406030204" pitchFamily="18" charset="0"/>
                              </a:rPr>
                            </m:ctrlPr>
                          </m:eqArrPr>
                          <m:e/>
                          <m:e>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eqArr>
                      </m:lim>
                    </m:limLow>
                  </m:oMath>
                </a14:m>
                <a:r>
                  <a:rPr lang="en-US" dirty="0">
                    <a:latin typeface="+mn-lt"/>
                  </a:rPr>
                  <a:t>	</a:t>
                </a:r>
                <a:endParaRPr lang="en-CA" dirty="0">
                  <a:latin typeface="+mn-lt"/>
                </a:endParaRPr>
              </a:p>
              <a:p>
                <a:pPr algn="just"/>
                <a:endParaRPr lang="en-US" altLang="zh-CN" dirty="0">
                  <a:latin typeface="+mn-lt"/>
                </a:endParaRPr>
              </a:p>
              <a:p>
                <a:pPr marL="342900" indent="-342900" algn="just">
                  <a:buFont typeface="Arial" panose="020B0604020202020204" pitchFamily="34" charset="0"/>
                  <a:buChar char="•"/>
                </a:pPr>
                <a:r>
                  <a:rPr lang="zh-CN" altLang="en-US" dirty="0">
                    <a:latin typeface="+mn-lt"/>
                  </a:rPr>
                  <a:t>由于</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𝑖</m:t>
                        </m:r>
                      </m:sub>
                    </m:sSub>
                    <m:r>
                      <a:rPr lang="en-US" altLang="zh-CN" dirty="0">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oMath>
                </a14:m>
                <a:r>
                  <a:rPr lang="zh-CN" altLang="en-US" dirty="0">
                    <a:latin typeface="+mn-lt"/>
                  </a:rPr>
                  <a:t>与</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a14:m>
                <a:r>
                  <a:rPr lang="zh-CN" altLang="en-US" dirty="0">
                    <a:latin typeface="+mn-lt"/>
                  </a:rPr>
                  <a:t>都不相关，因此</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𝐶𝑜𝑣</m:t>
                        </m:r>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𝑖</m:t>
                        </m:r>
                      </m:sub>
                    </m:sSub>
                    <m:r>
                      <a:rPr lang="en-US" i="1">
                        <a:latin typeface="Cambria Math" panose="02040503050406030204" pitchFamily="18" charset="0"/>
                      </a:rPr>
                      <m:t>)=0</m:t>
                    </m:r>
                  </m:oMath>
                </a14:m>
                <a:r>
                  <a:rPr lang="zh-CN" altLang="en-US" dirty="0">
                    <a:latin typeface="+mn-lt"/>
                  </a:rPr>
                  <a:t>，对回归可以得到正确的</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126"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B34B1FCA-710A-4269-95F2-2AC4D1E1C59A}"/>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4029949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2800" dirty="0"/>
              <a:t>估计方法</a:t>
            </a:r>
            <a:r>
              <a:rPr lang="en-US" sz="2800" dirty="0"/>
              <a:t>2</a:t>
            </a:r>
            <a:r>
              <a:rPr lang="zh-CN" altLang="en-US" sz="2800" dirty="0"/>
              <a:t>：两阶段最小二乘法（</a:t>
            </a:r>
            <a:r>
              <a:rPr lang="en-US" sz="2800" dirty="0"/>
              <a:t>2SLS</a:t>
            </a:r>
            <a:r>
              <a:rPr lang="zh-CN" altLang="en-US" sz="2800" dirty="0"/>
              <a:t>）</a:t>
            </a:r>
            <a:endParaRPr lang="en-CA" sz="28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534400" cy="5638800"/>
              </a:xfrm>
            </p:spPr>
            <p:txBody>
              <a:bodyPr/>
              <a:lstStyle/>
              <a:p>
                <a:pPr/>
                <a14:m>
                  <m:oMathPara xmlns:m="http://schemas.openxmlformats.org/officeDocument/2006/math">
                    <m:oMathParaPr>
                      <m:jc m:val="centerGroup"/>
                    </m:oMathParaPr>
                    <m:oMath xmlns:m="http://schemas.openxmlformats.org/officeDocument/2006/math">
                      <m:sSubSup>
                        <m:sSubSupPr>
                          <m:ctrlPr>
                            <a:rPr lang="en-CA" sz="2400" i="1" smtClean="0">
                              <a:latin typeface="Cambria Math" panose="02040503050406030204" pitchFamily="18" charset="0"/>
                            </a:rPr>
                          </m:ctrlPr>
                        </m:sSubSupPr>
                        <m:e>
                          <m:r>
                            <a:rPr lang="en-US" sz="2400" i="1">
                              <a:latin typeface="Cambria Math" panose="02040503050406030204" pitchFamily="18" charset="0"/>
                            </a:rPr>
                            <m:t>𝛽</m:t>
                          </m:r>
                        </m:e>
                        <m:sub>
                          <m:r>
                            <a:rPr lang="en-US" sz="2400" i="1">
                              <a:latin typeface="Cambria Math" panose="02040503050406030204" pitchFamily="18" charset="0"/>
                            </a:rPr>
                            <m:t>1</m:t>
                          </m:r>
                        </m:sub>
                        <m:sup>
                          <m:r>
                            <a:rPr lang="en-US" sz="2400" i="1">
                              <a:latin typeface="Cambria Math" panose="02040503050406030204" pitchFamily="18" charset="0"/>
                            </a:rPr>
                            <m:t>2</m:t>
                          </m:r>
                          <m:r>
                            <a:rPr lang="en-US" sz="2400" i="1">
                              <a:latin typeface="Cambria Math" panose="02040503050406030204" pitchFamily="18" charset="0"/>
                            </a:rPr>
                            <m:t>𝑆𝐿𝑆</m:t>
                          </m:r>
                        </m:sup>
                      </m:sSubSup>
                      <m:r>
                        <a:rPr lang="en-US" sz="2400" i="1">
                          <a:latin typeface="Cambria Math" panose="02040503050406030204" pitchFamily="18" charset="0"/>
                        </a:rPr>
                        <m:t>=</m:t>
                      </m:r>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e>
                          </m:d>
                        </m:num>
                        <m:den>
                          <m:r>
                            <a:rPr lang="en-US" sz="2400" i="1">
                              <a:latin typeface="Cambria Math" panose="02040503050406030204" pitchFamily="18" charset="0"/>
                            </a:rPr>
                            <m:t>𝑉𝑎𝑟</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𝑖</m:t>
                                  </m:r>
                                </m:sub>
                              </m:sSub>
                            </m:e>
                          </m:d>
                        </m:den>
                      </m:f>
                      <m:r>
                        <a:rPr lang="en-US" sz="2400" i="1">
                          <a:latin typeface="Cambria Math" panose="02040503050406030204" pitchFamily="18" charset="0"/>
                        </a:rPr>
                        <m:t>=</m:t>
                      </m:r>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r>
                            <a:rPr lang="en-US" sz="2400" i="1">
                              <a:latin typeface="Cambria Math" panose="02040503050406030204" pitchFamily="18" charset="0"/>
                            </a:rPr>
                            <m:t>𝑉𝑎𝑟</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r>
                        <a:rPr lang="en-US" sz="2400" i="1">
                          <a:latin typeface="Cambria Math" panose="02040503050406030204" pitchFamily="18" charset="0"/>
                        </a:rPr>
                        <m:t>=</m:t>
                      </m:r>
                      <m:f>
                        <m:fPr>
                          <m:ctrlPr>
                            <a:rPr lang="en-CA" sz="2400" i="1">
                              <a:latin typeface="Cambria Math" panose="02040503050406030204" pitchFamily="18" charset="0"/>
                            </a:rPr>
                          </m:ctrlPr>
                        </m:fPr>
                        <m:num>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sSubSup>
                            <m:sSubSupPr>
                              <m:ctrlPr>
                                <a:rPr lang="en-CA" sz="2400" i="1">
                                  <a:latin typeface="Cambria Math" panose="02040503050406030204" pitchFamily="18" charset="0"/>
                                </a:rPr>
                              </m:ctrlPr>
                            </m:sSubSupPr>
                            <m:e>
                              <m:r>
                                <a:rPr lang="en-US" sz="2400" i="1">
                                  <a:latin typeface="Cambria Math" panose="02040503050406030204" pitchFamily="18" charset="0"/>
                                </a:rPr>
                                <m:t>𝛾</m:t>
                              </m:r>
                            </m:e>
                            <m:sub>
                              <m:r>
                                <a:rPr lang="en-US" sz="2400" i="1">
                                  <a:latin typeface="Cambria Math" panose="02040503050406030204" pitchFamily="18" charset="0"/>
                                </a:rPr>
                                <m:t>1</m:t>
                              </m:r>
                            </m:sub>
                            <m:sup>
                              <m:r>
                                <a:rPr lang="en-US" sz="2400" i="1">
                                  <a:latin typeface="Cambria Math" panose="02040503050406030204" pitchFamily="18" charset="0"/>
                                </a:rPr>
                                <m:t>2</m:t>
                              </m:r>
                            </m:sup>
                          </m:sSubSup>
                          <m:r>
                            <a:rPr lang="en-US" sz="2400" i="1">
                              <a:latin typeface="Cambria Math" panose="02040503050406030204" pitchFamily="18" charset="0"/>
                            </a:rPr>
                            <m:t>𝑉𝑎𝑟</m:t>
                          </m:r>
                          <m:d>
                            <m:dPr>
                              <m:ctrlPr>
                                <a:rPr lang="en-CA" sz="2400" i="1">
                                  <a:latin typeface="Cambria Math" panose="02040503050406030204" pitchFamily="18" charset="0"/>
                                </a:rPr>
                              </m:ctrlPr>
                            </m:dPr>
                            <m:e>
                              <m:r>
                                <a:rPr lang="en-US" sz="2400" i="1">
                                  <a:latin typeface="Cambria Math" panose="02040503050406030204" pitchFamily="18" charset="0"/>
                                </a:rPr>
                                <m:t>𝑍</m:t>
                              </m:r>
                            </m:e>
                          </m:d>
                        </m:den>
                      </m:f>
                      <m:r>
                        <a:rPr lang="en-US" sz="2400">
                          <a:latin typeface="Cambria Math" panose="02040503050406030204" pitchFamily="18" charset="0"/>
                        </a:rPr>
                        <m:t>=</m:t>
                      </m:r>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r>
                            <a:rPr lang="en-US" sz="2400" i="1">
                              <a:latin typeface="Cambria Math" panose="02040503050406030204" pitchFamily="18" charset="0"/>
                            </a:rPr>
                            <m:t>𝑉𝑎𝑟</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r>
                        <a:rPr lang="en-US" sz="2400" i="1">
                          <a:latin typeface="Cambria Math" panose="02040503050406030204" pitchFamily="18" charset="0"/>
                        </a:rPr>
                        <m:t>=</m:t>
                      </m:r>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r>
                                <a:rPr lang="en-US" sz="2400" i="1">
                                  <a:latin typeface="Cambria Math" panose="02040503050406030204" pitchFamily="18" charset="0"/>
                                </a:rPr>
                                <m:t>𝑉𝑎𝑟</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r>
                            <a:rPr lang="en-US" sz="2400" i="1">
                              <a:latin typeface="Cambria Math" panose="02040503050406030204" pitchFamily="18" charset="0"/>
                            </a:rPr>
                            <m:t>𝑉𝑎𝑟</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r>
                        <a:rPr lang="en-US" sz="2400" i="1">
                          <a:latin typeface="Cambria Math" panose="02040503050406030204" pitchFamily="18" charset="0"/>
                        </a:rPr>
                        <m:t>=</m:t>
                      </m:r>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num>
                        <m:den>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oMath>
                  </m:oMathPara>
                </a14:m>
                <a:endParaRPr lang="en-US" sz="2400" dirty="0">
                  <a:latin typeface="+mn-lt"/>
                </a:endParaRPr>
              </a:p>
              <a:p>
                <a:endParaRPr lang="en-US" dirty="0">
                  <a:latin typeface="+mn-lt"/>
                </a:endParaRPr>
              </a:p>
              <a:p>
                <a:r>
                  <a:rPr lang="zh-CN" altLang="en-US" dirty="0">
                    <a:latin typeface="+mn-lt"/>
                  </a:rPr>
                  <a:t>我们看到两阶段最小二乘法</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𝛽</m:t>
                        </m:r>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得到的系数和间接最小二乘法得到的系数</a:t>
                </a:r>
                <a14:m>
                  <m:oMath xmlns:m="http://schemas.openxmlformats.org/officeDocument/2006/math">
                    <m:sSup>
                      <m:sSupPr>
                        <m:ctrlPr>
                          <a:rPr lang="en-CA" i="1">
                            <a:latin typeface="Cambria Math" panose="02040503050406030204" pitchFamily="18" charset="0"/>
                          </a:rPr>
                        </m:ctrlPr>
                      </m:sSupPr>
                      <m:e>
                        <m:r>
                          <m:rPr>
                            <m:sty m:val="p"/>
                          </m:rPr>
                          <a:rPr lang="en-US">
                            <a:latin typeface="Cambria Math" panose="02040503050406030204" pitchFamily="18" charset="0"/>
                          </a:rPr>
                          <m:t>β</m:t>
                        </m:r>
                      </m:e>
                      <m:sup>
                        <m:r>
                          <a:rPr lang="en-US" i="1">
                            <a:latin typeface="Cambria Math" panose="02040503050406030204" pitchFamily="18" charset="0"/>
                          </a:rPr>
                          <m:t>𝐼𝐿𝑆</m:t>
                        </m:r>
                      </m:sup>
                    </m:sSup>
                  </m:oMath>
                </a14:m>
                <a:r>
                  <a:rPr lang="zh-CN" altLang="en-US" dirty="0">
                    <a:latin typeface="+mn-lt"/>
                  </a:rPr>
                  <a:t>是一样的</a:t>
                </a:r>
                <a:r>
                  <a:rPr lang="en-US" altLang="zh-CN" dirty="0">
                    <a:latin typeface="+mn-lt"/>
                  </a:rPr>
                  <a:t>,</a:t>
                </a:r>
                <a:endParaRPr lang="en-US" dirty="0">
                  <a:latin typeface="+mn-lt"/>
                </a:endParaRPr>
              </a:p>
              <a:p>
                <a:endParaRPr lang="en-CA" i="1" dirty="0">
                  <a:latin typeface="+mn-lt"/>
                </a:endParaRPr>
              </a:p>
              <a:p>
                <a:pPr/>
                <a14:m>
                  <m:oMathPara xmlns:m="http://schemas.openxmlformats.org/officeDocument/2006/math">
                    <m:oMathParaPr>
                      <m:jc m:val="centerGroup"/>
                    </m:oMathParaPr>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𝛽</m:t>
                          </m:r>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en-US" i="1">
                          <a:latin typeface="Cambria Math" panose="02040503050406030204" pitchFamily="18" charset="0"/>
                        </a:rPr>
                        <m:t>=</m:t>
                      </m:r>
                      <m:sSubSup>
                        <m:sSubSupPr>
                          <m:ctrlPr>
                            <a:rPr lang="en-CA" i="1">
                              <a:latin typeface="Cambria Math" panose="02040503050406030204" pitchFamily="18" charset="0"/>
                            </a:rPr>
                          </m:ctrlPr>
                        </m:sSubSupPr>
                        <m:e>
                          <m:r>
                            <a:rPr lang="en-US" i="1">
                              <a:latin typeface="Cambria Math" panose="02040503050406030204" pitchFamily="18" charset="0"/>
                            </a:rPr>
                            <m:t>𝛽</m:t>
                          </m:r>
                        </m:e>
                        <m:sub>
                          <m:r>
                            <a:rPr lang="en-US" i="1">
                              <a:latin typeface="Cambria Math" panose="02040503050406030204" pitchFamily="18" charset="0"/>
                            </a:rPr>
                            <m:t>1</m:t>
                          </m:r>
                        </m:sub>
                        <m:sup>
                          <m:r>
                            <a:rPr lang="en-US" i="1">
                              <a:latin typeface="Cambria Math" panose="02040503050406030204" pitchFamily="18" charset="0"/>
                            </a:rPr>
                            <m:t>𝐼𝐿𝑆</m:t>
                          </m:r>
                        </m:sup>
                      </m:sSubSup>
                      <m:r>
                        <a:rPr lang="en-US">
                          <a:latin typeface="Cambria Math" panose="02040503050406030204" pitchFamily="18" charset="0"/>
                        </a:rPr>
                        <m:t>=</m:t>
                      </m:r>
                      <m:f>
                        <m:fPr>
                          <m:ctrlPr>
                            <a:rPr lang="en-CA" i="1">
                              <a:latin typeface="Cambria Math" panose="02040503050406030204" pitchFamily="18" charset="0"/>
                            </a:rPr>
                          </m:ctrlPr>
                        </m:fPr>
                        <m:num>
                          <m:r>
                            <a:rPr lang="en-US" i="1">
                              <a:latin typeface="Cambria Math" panose="02040503050406030204" pitchFamily="18" charset="0"/>
                            </a:rPr>
                            <m:t>𝐶𝑜𝑣</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num>
                        <m:den>
                          <m:r>
                            <a:rPr lang="en-US" i="1">
                              <a:latin typeface="Cambria Math" panose="02040503050406030204" pitchFamily="18" charset="0"/>
                            </a:rPr>
                            <m:t>𝐶𝑜𝑣</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den>
                      </m:f>
                    </m:oMath>
                  </m:oMathPara>
                </a14:m>
                <a:endParaRPr lang="en-US"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534400" cy="5638800"/>
              </a:xfrm>
              <a:blipFill>
                <a:blip r:embed="rId2"/>
                <a:stretch>
                  <a:fillRect l="-1040" t="-676" r="-594"/>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18E2280C-DBFF-4F9A-A11B-E11FBC8D45C2}"/>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450454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工具变量数量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457200" indent="-457200">
                  <a:buFont typeface="Arial" panose="020B0604020202020204" pitchFamily="34" charset="0"/>
                  <a:buChar char="•"/>
                </a:pPr>
                <a:r>
                  <a:rPr lang="zh-CN" altLang="en-US" dirty="0">
                    <a:latin typeface="+mn-lt"/>
                  </a:rPr>
                  <a:t>识别不足：工具变量的数量</a:t>
                </a:r>
                <a:r>
                  <a:rPr lang="en-US" dirty="0">
                    <a:latin typeface="+mn-lt"/>
                  </a:rPr>
                  <a:t>&lt;</a:t>
                </a:r>
                <a:r>
                  <a:rPr lang="zh-CN" altLang="en-US" dirty="0">
                    <a:latin typeface="+mn-lt"/>
                  </a:rPr>
                  <a:t>内生变量的数量。这两种方法都没法估计出模型中内生变量的系数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a:t>
                </a:r>
                <a:endParaRPr lang="en-US" altLang="zh-CN" dirty="0">
                  <a:latin typeface="+mn-lt"/>
                </a:endParaRPr>
              </a:p>
              <a:p>
                <a:pPr marL="457200" indent="-457200">
                  <a:buFont typeface="Arial" panose="020B0604020202020204" pitchFamily="34" charset="0"/>
                  <a:buChar char="•"/>
                </a:pPr>
                <a:endParaRPr lang="en-US" altLang="zh-CN" dirty="0">
                  <a:latin typeface="+mn-lt"/>
                </a:endParaRPr>
              </a:p>
              <a:p>
                <a:pPr marL="457200" indent="-457200">
                  <a:buFont typeface="Arial" panose="020B0604020202020204" pitchFamily="34" charset="0"/>
                  <a:buChar char="•"/>
                </a:pPr>
                <a:endParaRPr lang="en-US" altLang="zh-CN" dirty="0">
                  <a:latin typeface="+mn-lt"/>
                </a:endParaRPr>
              </a:p>
              <a:p>
                <a:pPr marL="457200" indent="-457200">
                  <a:buFont typeface="Arial" panose="020B0604020202020204" pitchFamily="34" charset="0"/>
                  <a:buChar char="•"/>
                </a:pPr>
                <a:r>
                  <a:rPr lang="zh-CN" altLang="en-US" dirty="0">
                    <a:latin typeface="+mn-lt"/>
                  </a:rPr>
                  <a:t>刚好识别：工具变量数量</a:t>
                </a:r>
                <a:r>
                  <a:rPr lang="en-US" dirty="0">
                    <a:latin typeface="+mn-lt"/>
                  </a:rPr>
                  <a:t>=</a:t>
                </a:r>
                <a:r>
                  <a:rPr lang="zh-CN" altLang="en-US" dirty="0">
                    <a:latin typeface="+mn-lt"/>
                  </a:rPr>
                  <a:t>内生变量数量。模型中内生变量的系数</a:t>
                </a:r>
                <a14:m>
                  <m:oMath xmlns:m="http://schemas.openxmlformats.org/officeDocument/2006/math">
                    <m:r>
                      <a:rPr lang="en-US" i="1">
                        <a:latin typeface="Cambria Math" panose="02040503050406030204" pitchFamily="18" charset="0"/>
                      </a:rPr>
                      <m:t>𝛽</m:t>
                    </m:r>
                  </m:oMath>
                </a14:m>
                <a:r>
                  <a:rPr lang="zh-CN" altLang="en-US" dirty="0">
                    <a:latin typeface="+mn-lt"/>
                  </a:rPr>
                  <a:t>可以得到唯一的估计值，比如模型只有一个内生变量和一个工具变量，</a:t>
                </a:r>
                <a:r>
                  <a:rPr lang="en-US" dirty="0">
                    <a:latin typeface="+mn-lt"/>
                  </a:rPr>
                  <a:t>ISL</a:t>
                </a:r>
                <a:r>
                  <a:rPr lang="zh-CN" altLang="en-US" dirty="0">
                    <a:latin typeface="+mn-lt"/>
                  </a:rPr>
                  <a:t>法和</a:t>
                </a:r>
                <a:r>
                  <a:rPr lang="en-US" dirty="0">
                    <a:latin typeface="+mn-lt"/>
                  </a:rPr>
                  <a:t>2LSL</a:t>
                </a:r>
                <a:r>
                  <a:rPr lang="zh-CN" altLang="en-US" dirty="0">
                    <a:latin typeface="+mn-lt"/>
                  </a:rPr>
                  <a:t>法将得到相同的唯一解。</a:t>
                </a:r>
                <a:endParaRPr lang="en-US" altLang="zh-CN" dirty="0">
                  <a:latin typeface="+mn-lt"/>
                </a:endParaRPr>
              </a:p>
              <a:p>
                <a:pPr marL="457200" indent="-457200">
                  <a:buFont typeface="Arial" panose="020B0604020202020204" pitchFamily="34" charset="0"/>
                  <a:buChar char="•"/>
                </a:pPr>
                <a:endParaRPr lang="en-US" dirty="0">
                  <a:latin typeface="+mn-lt"/>
                </a:endParaRPr>
              </a:p>
              <a:p>
                <a:pPr marL="457200" indent="-457200">
                  <a:buFont typeface="Arial" panose="020B0604020202020204" pitchFamily="34" charset="0"/>
                  <a:buChar char="•"/>
                </a:pP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57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36134452-F8E9-40FD-92D4-3EEAFB1F1AA3}"/>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826555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工具变量数量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458200" cy="5638800"/>
              </a:xfrm>
            </p:spPr>
            <p:txBody>
              <a:bodyPr/>
              <a:lstStyle/>
              <a:p>
                <a:pPr marL="457200" lvl="0" indent="-457200">
                  <a:buFont typeface="Arial" panose="020B0604020202020204" pitchFamily="34" charset="0"/>
                  <a:buChar char="•"/>
                </a:pPr>
                <a:r>
                  <a:rPr lang="zh-CN" altLang="en-US" sz="2400" dirty="0">
                    <a:latin typeface="+mn-lt"/>
                  </a:rPr>
                  <a:t>过度识别：工具变量数量</a:t>
                </a:r>
                <a:r>
                  <a:rPr lang="en-US" sz="2400" dirty="0">
                    <a:latin typeface="+mn-lt"/>
                  </a:rPr>
                  <a:t>&gt;</a:t>
                </a:r>
                <a:r>
                  <a:rPr lang="zh-CN" altLang="en-US" sz="2400" dirty="0">
                    <a:latin typeface="+mn-lt"/>
                  </a:rPr>
                  <a:t>内生变量数量。如果分别使用不同工具变量，会得到不同的</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1</m:t>
                        </m:r>
                      </m:sub>
                    </m:sSub>
                  </m:oMath>
                </a14:m>
                <a:r>
                  <a:rPr lang="zh-CN" altLang="en-US" sz="2400" dirty="0">
                    <a:latin typeface="+mn-lt"/>
                  </a:rPr>
                  <a:t>估计值。</a:t>
                </a:r>
                <a:endParaRPr lang="en-US" altLang="zh-CN" sz="2400" dirty="0">
                  <a:latin typeface="+mn-lt"/>
                </a:endParaRPr>
              </a:p>
              <a:p>
                <a:pPr lvl="0"/>
                <a:endParaRPr lang="en-US" sz="2400" dirty="0">
                  <a:latin typeface="+mn-lt"/>
                </a:endParaRPr>
              </a:p>
              <a:p>
                <a:pPr marL="457200" lvl="0" indent="-457200">
                  <a:buFont typeface="Arial" panose="020B0604020202020204" pitchFamily="34" charset="0"/>
                  <a:buChar char="•"/>
                </a:pPr>
                <a:r>
                  <a:rPr lang="en-US" sz="2400" dirty="0">
                    <a:latin typeface="+mn-lt"/>
                  </a:rPr>
                  <a:t>2SLS</a:t>
                </a:r>
                <a:r>
                  <a:rPr lang="zh-CN" altLang="en-US" sz="2400" dirty="0">
                    <a:latin typeface="+mn-lt"/>
                  </a:rPr>
                  <a:t>提供了一个多工具变量的“最佳组合“方法。它通过第一阶段的回归找到两个工具变量的线性组合</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2</m:t>
                        </m:r>
                      </m:sub>
                    </m:sSub>
                  </m:oMath>
                </a14:m>
                <a:r>
                  <a:rPr lang="zh-CN" altLang="en-US" sz="2400" dirty="0">
                    <a:latin typeface="+mn-lt"/>
                  </a:rPr>
                  <a:t>来最佳地拟合</a:t>
                </a:r>
                <a14:m>
                  <m:oMath xmlns:m="http://schemas.openxmlformats.org/officeDocument/2006/math">
                    <m:r>
                      <a:rPr lang="en-US" sz="2400" i="1">
                        <a:latin typeface="Cambria Math" panose="02040503050406030204" pitchFamily="18" charset="0"/>
                      </a:rPr>
                      <m:t>𝐷</m:t>
                    </m:r>
                  </m:oMath>
                </a14:m>
                <a:r>
                  <a:rPr lang="zh-CN" altLang="en-US" sz="2400" dirty="0">
                    <a:latin typeface="+mn-lt"/>
                  </a:rPr>
                  <a:t>，即通过回归方程：</a:t>
                </a:r>
                <a:endParaRPr lang="en-CA" sz="2400" dirty="0">
                  <a:effectLst/>
                  <a:latin typeface="+mn-lt"/>
                </a:endParaRPr>
              </a:p>
              <a:p>
                <a:pPr algn="ct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Sup>
                      <m:sSubSupPr>
                        <m:ctrlPr>
                          <a:rPr lang="en-CA" sz="2400" i="1">
                            <a:latin typeface="Cambria Math" panose="02040503050406030204" pitchFamily="18" charset="0"/>
                          </a:rPr>
                        </m:ctrlPr>
                      </m:sSubSupPr>
                      <m:e>
                        <m:r>
                          <a:rPr lang="en-US" sz="2400" i="1">
                            <a:latin typeface="Cambria Math" panose="02040503050406030204" pitchFamily="18" charset="0"/>
                          </a:rPr>
                          <m:t>𝑍</m:t>
                        </m:r>
                      </m:e>
                      <m:sub>
                        <m:r>
                          <a:rPr lang="en-US" sz="2400" i="1">
                            <a:latin typeface="Cambria Math" panose="02040503050406030204" pitchFamily="18" charset="0"/>
                          </a:rPr>
                          <m:t>𝑖</m:t>
                        </m:r>
                      </m:sub>
                      <m:sup>
                        <m:r>
                          <a:rPr lang="en-US" sz="2400" i="1">
                            <a:latin typeface="Cambria Math" panose="02040503050406030204" pitchFamily="18" charset="0"/>
                          </a:rPr>
                          <m:t>1</m:t>
                        </m:r>
                      </m:sup>
                    </m:sSubSup>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2</m:t>
                        </m:r>
                      </m:sub>
                    </m:sSub>
                    <m:sSubSup>
                      <m:sSubSupPr>
                        <m:ctrlPr>
                          <a:rPr lang="en-CA" sz="2400" i="1">
                            <a:latin typeface="Cambria Math" panose="02040503050406030204" pitchFamily="18" charset="0"/>
                          </a:rPr>
                        </m:ctrlPr>
                      </m:sSubSupPr>
                      <m:e>
                        <m:r>
                          <a:rPr lang="en-US" sz="2400" i="1">
                            <a:latin typeface="Cambria Math" panose="02040503050406030204" pitchFamily="18" charset="0"/>
                          </a:rPr>
                          <m:t>𝑍</m:t>
                        </m:r>
                      </m:e>
                      <m:sub>
                        <m:r>
                          <a:rPr lang="en-US" sz="2400" i="1">
                            <a:latin typeface="Cambria Math" panose="02040503050406030204" pitchFamily="18" charset="0"/>
                          </a:rPr>
                          <m:t>𝑖</m:t>
                        </m:r>
                      </m:sub>
                      <m:sup>
                        <m:r>
                          <a:rPr lang="en-CA" sz="2400" b="0" i="1" smtClean="0">
                            <a:latin typeface="Cambria Math" panose="02040503050406030204" pitchFamily="18" charset="0"/>
                          </a:rPr>
                          <m:t>2</m:t>
                        </m:r>
                      </m:sup>
                    </m:sSubSup>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𝑖</m:t>
                        </m:r>
                      </m:sub>
                    </m:sSub>
                  </m:oMath>
                </a14:m>
                <a:r>
                  <a:rPr lang="zh-CN" altLang="en-US" sz="2400" dirty="0">
                    <a:latin typeface="+mn-lt"/>
                  </a:rPr>
                  <a:t>。</a:t>
                </a:r>
                <a:endParaRPr lang="en-CA" altLang="zh-CN" sz="2400" dirty="0">
                  <a:latin typeface="+mn-lt"/>
                </a:endParaRPr>
              </a:p>
              <a:p>
                <a:pPr marL="457200"/>
                <a:r>
                  <a:rPr lang="zh-CN" altLang="en-US" sz="2400" dirty="0">
                    <a:latin typeface="+mn-lt"/>
                  </a:rPr>
                  <a:t>第二阶段将</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zh-CN" altLang="en-US" sz="2400">
                        <a:latin typeface="Cambria Math" panose="02040503050406030204" pitchFamily="18" charset="0"/>
                      </a:rPr>
                      <m:t>对</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𝐷</m:t>
                            </m:r>
                          </m:e>
                        </m:acc>
                      </m:e>
                      <m:sub>
                        <m:r>
                          <a:rPr lang="en-CA" sz="2400" i="1">
                            <a:latin typeface="Cambria Math" panose="02040503050406030204" pitchFamily="18" charset="0"/>
                          </a:rPr>
                          <m:t>𝑖</m:t>
                        </m:r>
                      </m:sub>
                    </m:sSub>
                  </m:oMath>
                </a14:m>
                <a:r>
                  <a:rPr lang="zh-CN" altLang="en-US" sz="2400" dirty="0">
                    <a:latin typeface="+mn-lt"/>
                  </a:rPr>
                  <a:t>回归：</a:t>
                </a:r>
                <a:endParaRPr lang="en-CA" sz="2400" dirty="0">
                  <a:latin typeface="+mn-lt"/>
                </a:endParaRPr>
              </a:p>
              <a:p>
                <a:pPr algn="ct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r>
                      <a:rPr lang="en-US" sz="2400" i="1">
                        <a:latin typeface="Cambria Math" panose="02040503050406030204" pitchFamily="18" charset="0"/>
                      </a:rPr>
                      <m:t>𝛼</m:t>
                    </m:r>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𝐷</m:t>
                            </m:r>
                          </m:e>
                        </m:acc>
                      </m:e>
                      <m:sub>
                        <m:r>
                          <a:rPr lang="en-CA"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𝛿</m:t>
                        </m:r>
                      </m:e>
                      <m:sub>
                        <m:r>
                          <a:rPr lang="en-US" sz="2400" i="1">
                            <a:latin typeface="Cambria Math" panose="02040503050406030204" pitchFamily="18" charset="0"/>
                          </a:rPr>
                          <m:t>𝑖</m:t>
                        </m:r>
                      </m:sub>
                    </m:sSub>
                  </m:oMath>
                </a14:m>
                <a:r>
                  <a:rPr lang="zh-CN" altLang="en-US" sz="2400" dirty="0">
                    <a:latin typeface="+mn-lt"/>
                  </a:rPr>
                  <a:t>。</a:t>
                </a:r>
                <a:endParaRPr lang="en-CA" sz="2400" dirty="0">
                  <a:latin typeface="+mn-lt"/>
                </a:endParaRPr>
              </a:p>
              <a:p>
                <a:pPr marL="457200"/>
                <a:r>
                  <a:rPr lang="zh-CN" altLang="en-US" dirty="0">
                    <a:latin typeface="+mn-lt"/>
                  </a:rPr>
                  <a:t>由于</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a:latin typeface="Cambria Math" panose="02040503050406030204" pitchFamily="18" charset="0"/>
                              </a:rPr>
                              <m:t>𝐷</m:t>
                            </m:r>
                          </m:e>
                        </m:acc>
                      </m:e>
                      <m:sub>
                        <m:r>
                          <a:rPr lang="en-CA">
                            <a:latin typeface="Cambria Math" panose="02040503050406030204" pitchFamily="18" charset="0"/>
                          </a:rPr>
                          <m:t>𝑖</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a:latin typeface="Cambria Math" panose="02040503050406030204" pitchFamily="18" charset="0"/>
                          </a:rPr>
                          <m:t>𝛿</m:t>
                        </m:r>
                      </m:e>
                      <m:sub>
                        <m:r>
                          <a:rPr lang="en-US">
                            <a:latin typeface="Cambria Math" panose="02040503050406030204" pitchFamily="18" charset="0"/>
                          </a:rPr>
                          <m:t>𝑖</m:t>
                        </m:r>
                      </m:sub>
                    </m:sSub>
                  </m:oMath>
                </a14:m>
                <a:r>
                  <a:rPr lang="zh-CN" altLang="en-US" dirty="0">
                    <a:latin typeface="+mn-lt"/>
                  </a:rPr>
                  <a:t>不相关，得到</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a:latin typeface="Cambria Math" panose="02040503050406030204" pitchFamily="18" charset="0"/>
                              </a:rPr>
                              <m:t>𝛽</m:t>
                            </m:r>
                          </m:e>
                        </m:acc>
                      </m:e>
                      <m:sub>
                        <m:r>
                          <a:rPr lang="en-US">
                            <a:latin typeface="Cambria Math" panose="02040503050406030204" pitchFamily="18" charset="0"/>
                          </a:rPr>
                          <m:t>1</m:t>
                        </m:r>
                      </m:sub>
                      <m:sup>
                        <m:r>
                          <a:rPr lang="en-US">
                            <a:latin typeface="Cambria Math" panose="02040503050406030204" pitchFamily="18" charset="0"/>
                          </a:rPr>
                          <m:t>2</m:t>
                        </m:r>
                        <m:r>
                          <a:rPr lang="en-US">
                            <a:latin typeface="Cambria Math" panose="02040503050406030204" pitchFamily="18" charset="0"/>
                          </a:rPr>
                          <m:t>𝑆𝐿𝑆</m:t>
                        </m:r>
                      </m:sup>
                    </m:sSubSup>
                    <m:r>
                      <a:rPr lang="zh-CN" altLang="en-US">
                        <a:latin typeface="Cambria Math" panose="02040503050406030204" pitchFamily="18" charset="0"/>
                      </a:rPr>
                      <m:t>是</m:t>
                    </m:r>
                    <m:sSub>
                      <m:sSubPr>
                        <m:ctrlPr>
                          <a:rPr lang="en-CA" i="1">
                            <a:latin typeface="Cambria Math" panose="02040503050406030204" pitchFamily="18" charset="0"/>
                          </a:rPr>
                        </m:ctrlPr>
                      </m:sSubPr>
                      <m:e>
                        <m:r>
                          <a:rPr lang="en-US">
                            <a:latin typeface="Cambria Math" panose="02040503050406030204" pitchFamily="18" charset="0"/>
                          </a:rPr>
                          <m:t>𝛽</m:t>
                        </m:r>
                      </m:e>
                      <m:sub>
                        <m:r>
                          <a:rPr lang="en-US">
                            <a:latin typeface="Cambria Math" panose="02040503050406030204" pitchFamily="18" charset="0"/>
                          </a:rPr>
                          <m:t>1</m:t>
                        </m:r>
                      </m:sub>
                    </m:sSub>
                  </m:oMath>
                </a14:m>
                <a:r>
                  <a:rPr lang="zh-CN" altLang="en-US" dirty="0">
                    <a:latin typeface="+mn-lt"/>
                  </a:rPr>
                  <a:t>一致估计量。</a:t>
                </a: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458200" cy="5638800"/>
              </a:xfrm>
              <a:blipFill>
                <a:blip r:embed="rId2"/>
                <a:stretch>
                  <a:fillRect l="-649" t="-162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C39FA55-41C3-442B-B136-B24175FD7A46}"/>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805816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pPr lvl="0"/>
            <a:r>
              <a:rPr lang="zh-CN" altLang="en-US" sz="3200" dirty="0">
                <a:latin typeface="DengXian" panose="02010600030101010101" pitchFamily="2" charset="-122"/>
                <a:ea typeface="DengXian" panose="02010600030101010101" pitchFamily="2" charset="-122"/>
              </a:rPr>
              <a:t>工具变量两阶段估计法</a:t>
            </a:r>
            <a:endParaRPr lang="en-CA" sz="3200"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E25C603F-EAB8-403B-8E3C-950C5C865518}"/>
              </a:ext>
            </a:extLst>
          </p:cNvPr>
          <p:cNvSpPr>
            <a:spLocks noGrp="1"/>
          </p:cNvSpPr>
          <p:nvPr>
            <p:ph type="ftr" sz="quarter" idx="11"/>
          </p:nvPr>
        </p:nvSpPr>
        <p:spPr>
          <a:xfrm>
            <a:off x="4114800" y="6172200"/>
            <a:ext cx="4800600" cy="4572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623401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模型设置</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algn="just"/>
                <a:r>
                  <a:rPr lang="zh-CN" altLang="en-US" dirty="0">
                    <a:latin typeface="+mn-lt"/>
                  </a:rPr>
                  <a:t>我们要估计的结果模型是：</a:t>
                </a:r>
                <a:endParaRPr lang="en-CA" dirty="0">
                  <a:latin typeface="+mn-lt"/>
                </a:endParaRPr>
              </a:p>
              <a:p>
                <a:pPr algn="just"/>
                <a:endParaRPr lang="en-CA" i="1"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a14:m>
                <a:r>
                  <a:rPr lang="en-US" dirty="0">
                    <a:latin typeface="+mn-lt"/>
                  </a:rPr>
                  <a:t>	</a:t>
                </a:r>
                <a:endParaRPr lang="en-CA" dirty="0">
                  <a:latin typeface="+mn-lt"/>
                </a:endParaRPr>
              </a:p>
              <a:p>
                <a:pPr algn="just"/>
                <a:endParaRPr lang="en-CA" altLang="zh-CN" dirty="0">
                  <a:latin typeface="+mn-lt"/>
                </a:endParaRPr>
              </a:p>
              <a:p>
                <a:pPr marL="342000" algn="just"/>
                <a:r>
                  <a:rPr lang="zh-CN" altLang="en-US" dirty="0">
                    <a:latin typeface="+mn-lt"/>
                  </a:rPr>
                  <a:t>其中</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是一个内生变量，</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i="1">
                        <a:latin typeface="Cambria Math" panose="02040503050406030204" pitchFamily="18" charset="0"/>
                      </a:rPr>
                      <m:t>≠0</m:t>
                    </m:r>
                  </m:oMath>
                </a14:m>
                <a:r>
                  <a:rPr lang="zh-CN" altLang="en-US" dirty="0">
                    <a:latin typeface="+mn-lt"/>
                  </a:rPr>
                  <a:t>，</a:t>
                </a:r>
                <a:endParaRPr lang="en-CA" altLang="zh-CN" dirty="0">
                  <a:latin typeface="+mn-lt"/>
                </a:endParaRPr>
              </a:p>
              <a:p>
                <a:pPr algn="just"/>
                <a:endParaRPr lang="en-CA" i="1" dirty="0">
                  <a:latin typeface="+mn-lt"/>
                </a:endParaRPr>
              </a:p>
              <a:p>
                <a:pPr marL="342000" algn="just"/>
                <a14:m>
                  <m:oMath xmlns:m="http://schemas.openxmlformats.org/officeDocument/2006/math">
                    <m:sSub>
                      <m:sSubPr>
                        <m:ctrlPr>
                          <a:rPr lang="en-CA" i="1" smtClean="0">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𝑘𝑖</m:t>
                        </m:r>
                      </m:sub>
                    </m:sSub>
                  </m:oMath>
                </a14:m>
                <a:r>
                  <a:rPr lang="zh-CN" altLang="en-US" dirty="0">
                    <a:latin typeface="+mn-lt"/>
                  </a:rPr>
                  <a:t>是其他外生变量。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有一个工具变量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r>
                      <a:rPr lang="zh-CN" altLang="en-US" b="0" i="0" smtClean="0">
                        <a:latin typeface="Cambria Math" panose="02040503050406030204" pitchFamily="18" charset="0"/>
                      </a:rPr>
                      <m:t>。</m:t>
                    </m:r>
                  </m:oMath>
                </a14:m>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19" t="-157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B69AAD93-CB32-4B99-8D11-A18DA4D232A3}"/>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4131518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合理的工具变量需要满足的条件</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67640" y="1066800"/>
                <a:ext cx="8991600" cy="5638800"/>
              </a:xfrm>
            </p:spPr>
            <p:txBody>
              <a:bodyPr/>
              <a:lstStyle/>
              <a:p>
                <a:pPr marL="342900" indent="-342900">
                  <a:buFont typeface="Arial" panose="020B0604020202020204" pitchFamily="34" charset="0"/>
                  <a:buChar char="•"/>
                </a:pPr>
                <a:r>
                  <a:rPr lang="zh-CN" altLang="en-US" b="1" dirty="0">
                    <a:latin typeface="+mn-lt"/>
                  </a:rPr>
                  <a:t>外生性</a:t>
                </a:r>
                <a14:m>
                  <m:oMath xmlns:m="http://schemas.openxmlformats.org/officeDocument/2006/math">
                    <m:r>
                      <a:rPr lang="zh-CN" altLang="en-US" b="1" dirty="0">
                        <a:latin typeface="Cambria Math" panose="02040503050406030204" pitchFamily="18" charset="0"/>
                      </a:rPr>
                      <m:t>（</m:t>
                    </m:r>
                  </m:oMath>
                </a14:m>
                <a:r>
                  <a:rPr lang="zh-CN" altLang="en-US" b="1" dirty="0">
                    <a:latin typeface="+mn-lt"/>
                  </a:rPr>
                  <a:t>干净</a:t>
                </a:r>
                <a14:m>
                  <m:oMath xmlns:m="http://schemas.openxmlformats.org/officeDocument/2006/math">
                    <m:r>
                      <a:rPr lang="zh-CN" altLang="en-US" b="1" dirty="0">
                        <a:latin typeface="Cambria Math" panose="02040503050406030204" pitchFamily="18" charset="0"/>
                      </a:rPr>
                      <m:t>）</m:t>
                    </m:r>
                  </m:oMath>
                </a14:m>
                <a:r>
                  <a:rPr lang="zh-CN" altLang="en-US" dirty="0">
                    <a:latin typeface="+mn-lt"/>
                  </a:rPr>
                  <a:t>：</a:t>
                </a:r>
                <a14:m>
                  <m:oMath xmlns:m="http://schemas.openxmlformats.org/officeDocument/2006/math">
                    <m:r>
                      <a:rPr lang="zh-CN" altLang="en-US" i="1">
                        <a:latin typeface="Cambria Math" panose="02040503050406030204" pitchFamily="18" charset="0"/>
                      </a:rPr>
                      <m:t> </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和结果模型中的干扰项</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a14:m>
                <a:r>
                  <a:rPr lang="zh-CN" altLang="en-US" dirty="0">
                    <a:latin typeface="+mn-lt"/>
                  </a:rPr>
                  <a:t>不相关， </a:t>
                </a:r>
                <a14:m>
                  <m:oMath xmlns:m="http://schemas.openxmlformats.org/officeDocument/2006/math">
                    <m:r>
                      <a:rPr lang="en-US" i="1">
                        <a:latin typeface="Cambria Math" panose="02040503050406030204" pitchFamily="18" charset="0"/>
                      </a:rPr>
                      <m:t>𝐶𝑜𝑣</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i="1">
                        <a:latin typeface="Cambria Math" panose="02040503050406030204" pitchFamily="18" charset="0"/>
                      </a:rPr>
                      <m:t>=0</m:t>
                    </m:r>
                  </m:oMath>
                </a14:m>
                <a:r>
                  <a:rPr lang="zh-CN" altLang="en-US" b="1" dirty="0">
                    <a:latin typeface="+mn-lt"/>
                  </a:rPr>
                  <a:t>，即当控制了模型里所有解释变量（包括内生变量和其他外生变量变量）对</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𝒀</m:t>
                        </m:r>
                      </m:e>
                      <m:sub>
                        <m:r>
                          <a:rPr lang="en-US" b="1" i="1">
                            <a:latin typeface="Cambria Math" panose="02040503050406030204" pitchFamily="18" charset="0"/>
                          </a:rPr>
                          <m:t>𝒊</m:t>
                        </m:r>
                      </m:sub>
                    </m:sSub>
                  </m:oMath>
                </a14:m>
                <a:r>
                  <a:rPr lang="zh-CN" altLang="en-US" b="1" dirty="0">
                    <a:latin typeface="+mn-lt"/>
                  </a:rPr>
                  <a:t>的作用后，</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𝒁</m:t>
                        </m:r>
                      </m:e>
                      <m:sub>
                        <m:r>
                          <a:rPr lang="en-US" b="1" i="1">
                            <a:latin typeface="Cambria Math" panose="02040503050406030204" pitchFamily="18" charset="0"/>
                          </a:rPr>
                          <m:t>𝟏</m:t>
                        </m:r>
                        <m:r>
                          <a:rPr lang="en-US" b="1" i="1">
                            <a:latin typeface="Cambria Math" panose="02040503050406030204" pitchFamily="18" charset="0"/>
                          </a:rPr>
                          <m:t>𝒊</m:t>
                        </m:r>
                      </m:sub>
                    </m:sSub>
                  </m:oMath>
                </a14:m>
                <a:r>
                  <a:rPr lang="zh-CN" altLang="en-US" b="1" dirty="0">
                    <a:latin typeface="+mn-lt"/>
                  </a:rPr>
                  <a:t>对</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𝒀</m:t>
                        </m:r>
                      </m:e>
                      <m:sub>
                        <m:r>
                          <a:rPr lang="en-US" b="1" i="1">
                            <a:latin typeface="Cambria Math" panose="02040503050406030204" pitchFamily="18" charset="0"/>
                          </a:rPr>
                          <m:t>𝒊</m:t>
                        </m:r>
                      </m:sub>
                    </m:sSub>
                  </m:oMath>
                </a14:m>
                <a:r>
                  <a:rPr lang="zh-CN" altLang="en-US" b="1" dirty="0">
                    <a:latin typeface="+mn-lt"/>
                  </a:rPr>
                  <a:t>没有作用</a:t>
                </a:r>
                <a:r>
                  <a:rPr lang="zh-CN" altLang="en-US" dirty="0">
                    <a:latin typeface="+mn-lt"/>
                  </a:rPr>
                  <a:t>。</a:t>
                </a:r>
                <a:endParaRPr lang="en-US" altLang="zh-CN" b="1" dirty="0">
                  <a:latin typeface="+mn-lt"/>
                </a:endParaRPr>
              </a:p>
              <a:p>
                <a:pPr algn="just"/>
                <a:endParaRPr lang="en-US" b="1" dirty="0">
                  <a:latin typeface="+mn-lt"/>
                </a:endParaRPr>
              </a:p>
              <a:p>
                <a:pPr marL="342900" indent="-342900" algn="just">
                  <a:buFont typeface="Arial" panose="020B0604020202020204" pitchFamily="34" charset="0"/>
                  <a:buChar char="•"/>
                </a:pPr>
                <a:r>
                  <a:rPr lang="zh-CN" altLang="en-US" b="1" dirty="0">
                    <a:latin typeface="+mn-lt"/>
                  </a:rPr>
                  <a:t>相关性（有用）</a:t>
                </a:r>
                <a:r>
                  <a:rPr lang="zh-CN" altLang="en-US" dirty="0">
                    <a:latin typeface="+mn-lt"/>
                  </a:rPr>
                  <a:t>：在内生变量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r>
                      <a:rPr lang="zh-CN" altLang="en-US">
                        <a:latin typeface="Cambria Math" panose="02040503050406030204" pitchFamily="18" charset="0"/>
                      </a:rPr>
                      <m:t>和</m:t>
                    </m:r>
                  </m:oMath>
                </a14:m>
                <a:r>
                  <a:rPr lang="zh-CN" altLang="en-US" dirty="0">
                    <a:latin typeface="+mn-lt"/>
                  </a:rPr>
                  <a:t>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和其它外生变量的回归关系中，</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oMath>
                </a14:m>
                <a:r>
                  <a:rPr lang="zh-CN" altLang="en-US" dirty="0">
                    <a:latin typeface="+mn-lt"/>
                  </a:rPr>
                  <a:t>，</a:t>
                </a:r>
                <a:endParaRPr lang="en-CA" dirty="0">
                  <a:latin typeface="+mn-lt"/>
                </a:endParaRPr>
              </a:p>
              <a:p>
                <a:pPr marL="342000" algn="just"/>
                <a:r>
                  <a:rPr lang="zh-CN" altLang="en-US" dirty="0">
                    <a:latin typeface="+mn-lt"/>
                  </a:rPr>
                  <a:t>工具变量的系数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r>
                      <a:rPr lang="en-US">
                        <a:latin typeface="Cambria Math" panose="02040503050406030204" pitchFamily="18" charset="0"/>
                      </a:rPr>
                      <m:t>≠0</m:t>
                    </m:r>
                  </m:oMath>
                </a14:m>
                <a:r>
                  <a:rPr lang="zh-CN" altLang="en-US" dirty="0">
                    <a:latin typeface="+mn-lt"/>
                  </a:rPr>
                  <a:t>。即当控制了模型里所有外生变量和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的相关性后，</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仍然存在相关性。具体而言，</a:t>
                </a:r>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67640" y="1066800"/>
                <a:ext cx="8991600" cy="5638800"/>
              </a:xfrm>
              <a:blipFill>
                <a:blip r:embed="rId2"/>
                <a:stretch>
                  <a:fillRect l="-564" t="-1577" r="-98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61CB8E88-C4D2-435B-B747-5A6DC20D748C}"/>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288926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合理的工具变量需要满足的条件</a:t>
            </a:r>
            <a:endParaRPr lang="en-CA" dirty="0"/>
          </a:p>
        </p:txBody>
      </p:sp>
      <p:sp>
        <p:nvSpPr>
          <p:cNvPr id="3" name="Text Placeholder 2"/>
          <p:cNvSpPr>
            <a:spLocks noGrp="1"/>
          </p:cNvSpPr>
          <p:nvPr>
            <p:ph type="body" idx="1"/>
          </p:nvPr>
        </p:nvSpPr>
        <p:spPr>
          <a:xfrm>
            <a:off x="381000" y="1556099"/>
            <a:ext cx="8153400" cy="5638800"/>
          </a:xfrm>
        </p:spPr>
        <p:txBody>
          <a:bodyPr/>
          <a:lstStyle/>
          <a:p>
            <a:endParaRPr lang="en-CA" dirty="0"/>
          </a:p>
        </p:txBody>
      </p:sp>
      <p:grpSp>
        <p:nvGrpSpPr>
          <p:cNvPr id="4" name="Group 3"/>
          <p:cNvGrpSpPr/>
          <p:nvPr/>
        </p:nvGrpSpPr>
        <p:grpSpPr>
          <a:xfrm>
            <a:off x="544701" y="2458957"/>
            <a:ext cx="3048000" cy="2895600"/>
            <a:chOff x="1" y="0"/>
            <a:chExt cx="1997075" cy="2036364"/>
          </a:xfrm>
        </p:grpSpPr>
        <p:grpSp>
          <p:nvGrpSpPr>
            <p:cNvPr id="5" name="Group 4"/>
            <p:cNvGrpSpPr/>
            <p:nvPr/>
          </p:nvGrpSpPr>
          <p:grpSpPr>
            <a:xfrm>
              <a:off x="1" y="0"/>
              <a:ext cx="1997075" cy="1256123"/>
              <a:chOff x="104766" y="92247"/>
              <a:chExt cx="1998449" cy="1087139"/>
            </a:xfrm>
          </p:grpSpPr>
          <p:grpSp>
            <p:nvGrpSpPr>
              <p:cNvPr id="11" name="Group 10"/>
              <p:cNvGrpSpPr/>
              <p:nvPr/>
            </p:nvGrpSpPr>
            <p:grpSpPr>
              <a:xfrm>
                <a:off x="104766" y="92247"/>
                <a:ext cx="1998449" cy="1087139"/>
                <a:chOff x="104766" y="92247"/>
                <a:chExt cx="1998449" cy="1087139"/>
              </a:xfrm>
            </p:grpSpPr>
            <p:sp>
              <p:nvSpPr>
                <p:cNvPr id="13" name="Flowchart: Connector 12"/>
                <p:cNvSpPr/>
                <p:nvPr/>
              </p:nvSpPr>
              <p:spPr>
                <a:xfrm>
                  <a:off x="1030429" y="367546"/>
                  <a:ext cx="82550" cy="82550"/>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p:nvGrpSpPr>
                <p:cNvPr id="14" name="Group 13"/>
                <p:cNvGrpSpPr/>
                <p:nvPr/>
              </p:nvGrpSpPr>
              <p:grpSpPr>
                <a:xfrm>
                  <a:off x="104766" y="92247"/>
                  <a:ext cx="1998449" cy="1087139"/>
                  <a:chOff x="104766" y="92247"/>
                  <a:chExt cx="1998449" cy="1087139"/>
                </a:xfrm>
              </p:grpSpPr>
              <p:cxnSp>
                <p:nvCxnSpPr>
                  <p:cNvPr id="15" name="Straight Arrow Connector 14"/>
                  <p:cNvCxnSpPr/>
                  <p:nvPr/>
                </p:nvCxnSpPr>
                <p:spPr>
                  <a:xfrm flipH="1">
                    <a:off x="511109" y="457200"/>
                    <a:ext cx="498542" cy="461837"/>
                  </a:xfrm>
                  <a:prstGeom prst="straightConnector1">
                    <a:avLst/>
                  </a:prstGeom>
                  <a:noFill/>
                  <a:ln w="6350" cap="flat" cmpd="sng" algn="ctr">
                    <a:solidFill>
                      <a:srgbClr val="5B9BD5"/>
                    </a:solidFill>
                    <a:prstDash val="solid"/>
                    <a:miter lim="800000"/>
                    <a:tailEnd type="triangle"/>
                  </a:ln>
                  <a:effectLst/>
                </p:spPr>
              </p:cxnSp>
              <p:sp>
                <p:nvSpPr>
                  <p:cNvPr id="16" name="Flowchart: Connector 15"/>
                  <p:cNvSpPr/>
                  <p:nvPr/>
                </p:nvSpPr>
                <p:spPr>
                  <a:xfrm>
                    <a:off x="1756252" y="957709"/>
                    <a:ext cx="88900" cy="8255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cxnSp>
                <p:nvCxnSpPr>
                  <p:cNvPr id="17" name="Straight Arrow Connector 16"/>
                  <p:cNvCxnSpPr/>
                  <p:nvPr/>
                </p:nvCxnSpPr>
                <p:spPr>
                  <a:xfrm flipV="1">
                    <a:off x="536153" y="1015076"/>
                    <a:ext cx="1233066" cy="5313"/>
                  </a:xfrm>
                  <a:prstGeom prst="straightConnector1">
                    <a:avLst/>
                  </a:prstGeom>
                  <a:noFill/>
                  <a:ln w="6350" cap="flat" cmpd="sng" algn="ctr">
                    <a:solidFill>
                      <a:srgbClr val="5B9BD5"/>
                    </a:solidFill>
                    <a:prstDash val="solid"/>
                    <a:miter lim="800000"/>
                    <a:tailEnd type="triangle"/>
                  </a:ln>
                  <a:effectLst/>
                </p:spPr>
              </p:cxnSp>
              <p:sp>
                <p:nvSpPr>
                  <p:cNvPr id="18" name="Flowchart: Connector 17"/>
                  <p:cNvSpPr/>
                  <p:nvPr/>
                </p:nvSpPr>
                <p:spPr>
                  <a:xfrm>
                    <a:off x="428694" y="925400"/>
                    <a:ext cx="88900" cy="8255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sp>
                <p:nvSpPr>
                  <p:cNvPr id="19" name="Text Box 92"/>
                  <p:cNvSpPr txBox="1"/>
                  <p:nvPr/>
                </p:nvSpPr>
                <p:spPr>
                  <a:xfrm>
                    <a:off x="939800" y="92247"/>
                    <a:ext cx="222250"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CA" sz="2400">
                        <a:effectLst/>
                        <a:latin typeface="Calibri" panose="020F0502020204030204" pitchFamily="34" charset="0"/>
                        <a:ea typeface="等线" panose="02010600030101010101" pitchFamily="2" charset="-122"/>
                        <a:cs typeface="Times New Roman" panose="02020603050405020304" pitchFamily="18" charset="0"/>
                      </a:rPr>
                      <a:t>e</a:t>
                    </a:r>
                  </a:p>
                </p:txBody>
              </p:sp>
              <mc:AlternateContent xmlns:mc="http://schemas.openxmlformats.org/markup-compatibility/2006" xmlns:a14="http://schemas.microsoft.com/office/drawing/2010/main">
                <mc:Choice Requires="a14">
                  <p:sp>
                    <p:nvSpPr>
                      <p:cNvPr id="20" name="Text Box 93"/>
                      <p:cNvSpPr txBox="1"/>
                      <p:nvPr/>
                    </p:nvSpPr>
                    <p:spPr>
                      <a:xfrm>
                        <a:off x="104766" y="885514"/>
                        <a:ext cx="261536"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𝐷</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0" name="Text Box 93"/>
                      <p:cNvSpPr txBox="1">
                        <a:spLocks noRot="1" noChangeAspect="1" noMove="1" noResize="1" noEditPoints="1" noAdjustHandles="1" noChangeArrowheads="1" noChangeShapeType="1" noTextEdit="1"/>
                      </p:cNvSpPr>
                      <p:nvPr/>
                    </p:nvSpPr>
                    <p:spPr>
                      <a:xfrm>
                        <a:off x="104766" y="885514"/>
                        <a:ext cx="261536" cy="260350"/>
                      </a:xfrm>
                      <a:prstGeom prst="rect">
                        <a:avLst/>
                      </a:prstGeom>
                      <a:blipFill>
                        <a:blip r:embed="rId2"/>
                        <a:stretch>
                          <a:fillRect/>
                        </a:stretch>
                      </a:blipFill>
                      <a:ln w="12700" cap="flat" cmpd="sng" algn="ctr">
                        <a:noFill/>
                        <a:prstDash val="solid"/>
                        <a:miter lim="800000"/>
                      </a:ln>
                      <a:effec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1" name="Text Box 94"/>
                      <p:cNvSpPr txBox="1"/>
                      <p:nvPr/>
                    </p:nvSpPr>
                    <p:spPr>
                      <a:xfrm>
                        <a:off x="1880965" y="919036"/>
                        <a:ext cx="222250"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𝑌</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1" name="Text Box 94"/>
                      <p:cNvSpPr txBox="1">
                        <a:spLocks noRot="1" noChangeAspect="1" noMove="1" noResize="1" noEditPoints="1" noAdjustHandles="1" noChangeArrowheads="1" noChangeShapeType="1" noTextEdit="1"/>
                      </p:cNvSpPr>
                      <p:nvPr/>
                    </p:nvSpPr>
                    <p:spPr>
                      <a:xfrm>
                        <a:off x="1880965" y="919036"/>
                        <a:ext cx="222250" cy="260350"/>
                      </a:xfrm>
                      <a:prstGeom prst="rect">
                        <a:avLst/>
                      </a:prstGeom>
                      <a:blipFill>
                        <a:blip r:embed="rId3"/>
                        <a:stretch>
                          <a:fillRect/>
                        </a:stretch>
                      </a:blipFill>
                      <a:ln w="12700" cap="flat" cmpd="sng" algn="ctr">
                        <a:noFill/>
                        <a:prstDash val="solid"/>
                        <a:miter lim="800000"/>
                      </a:ln>
                      <a:effec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2" name="Text Box 95"/>
                      <p:cNvSpPr txBox="1"/>
                      <p:nvPr/>
                    </p:nvSpPr>
                    <p:spPr>
                      <a:xfrm>
                        <a:off x="939800" y="735229"/>
                        <a:ext cx="222250"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等线" panose="02010600030101010101" pitchFamily="2" charset="-122"/>
                                      <a:cs typeface="Times New Roman" panose="02020603050405020304" pitchFamily="18" charset="0"/>
                                    </a:rPr>
                                    <m:t>β</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2" name="Text Box 95"/>
                      <p:cNvSpPr txBox="1">
                        <a:spLocks noRot="1" noChangeAspect="1" noMove="1" noResize="1" noEditPoints="1" noAdjustHandles="1" noChangeArrowheads="1" noChangeShapeType="1" noTextEdit="1"/>
                      </p:cNvSpPr>
                      <p:nvPr/>
                    </p:nvSpPr>
                    <p:spPr>
                      <a:xfrm>
                        <a:off x="939800" y="735229"/>
                        <a:ext cx="222250" cy="260350"/>
                      </a:xfrm>
                      <a:prstGeom prst="rect">
                        <a:avLst/>
                      </a:prstGeom>
                      <a:blipFill>
                        <a:blip r:embed="rId4"/>
                        <a:stretch>
                          <a:fillRect r="-8929"/>
                        </a:stretch>
                      </a:blipFill>
                      <a:ln w="12700" cap="flat" cmpd="sng" algn="ctr">
                        <a:noFill/>
                        <a:prstDash val="solid"/>
                        <a:miter lim="800000"/>
                      </a:ln>
                      <a:effectLst/>
                    </p:spPr>
                    <p:txBody>
                      <a:bodyPr/>
                      <a:lstStyle/>
                      <a:p>
                        <a:r>
                          <a:rPr lang="en-CA">
                            <a:noFill/>
                          </a:rPr>
                          <a:t> </a:t>
                        </a:r>
                      </a:p>
                    </p:txBody>
                  </p:sp>
                </mc:Fallback>
              </mc:AlternateContent>
            </p:grpSp>
          </p:grpSp>
          <p:cxnSp>
            <p:nvCxnSpPr>
              <p:cNvPr id="12" name="Straight Arrow Connector 11"/>
              <p:cNvCxnSpPr/>
              <p:nvPr/>
            </p:nvCxnSpPr>
            <p:spPr>
              <a:xfrm>
                <a:off x="1130300" y="457200"/>
                <a:ext cx="600007" cy="485707"/>
              </a:xfrm>
              <a:prstGeom prst="straightConnector1">
                <a:avLst/>
              </a:prstGeom>
              <a:noFill/>
              <a:ln w="6350" cap="flat" cmpd="sng" algn="ctr">
                <a:solidFill>
                  <a:srgbClr val="5B9BD5"/>
                </a:solidFill>
                <a:prstDash val="solid"/>
                <a:miter lim="800000"/>
                <a:tailEnd type="triangle"/>
              </a:ln>
              <a:effectLst/>
            </p:spPr>
          </p:cxnSp>
        </p:grpSp>
        <p:grpSp>
          <p:nvGrpSpPr>
            <p:cNvPr id="6" name="Group 5"/>
            <p:cNvGrpSpPr/>
            <p:nvPr/>
          </p:nvGrpSpPr>
          <p:grpSpPr>
            <a:xfrm>
              <a:off x="302930" y="1093914"/>
              <a:ext cx="1329347" cy="942450"/>
              <a:chOff x="0" y="0"/>
              <a:chExt cx="1329347" cy="942450"/>
            </a:xfrm>
          </p:grpSpPr>
          <p:cxnSp>
            <p:nvCxnSpPr>
              <p:cNvPr id="7" name="Straight Arrow Connector 6"/>
              <p:cNvCxnSpPr/>
              <p:nvPr/>
            </p:nvCxnSpPr>
            <p:spPr>
              <a:xfrm flipH="1" flipV="1">
                <a:off x="100977" y="0"/>
                <a:ext cx="510493" cy="5385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757325" y="39269"/>
                <a:ext cx="572022" cy="454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Flowchart: Connector 8"/>
              <p:cNvSpPr/>
              <p:nvPr/>
            </p:nvSpPr>
            <p:spPr>
              <a:xfrm>
                <a:off x="617080" y="499274"/>
                <a:ext cx="88877" cy="95406"/>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mc:AlternateContent xmlns:mc="http://schemas.openxmlformats.org/markup-compatibility/2006" xmlns:a14="http://schemas.microsoft.com/office/drawing/2010/main">
            <mc:Choice Requires="a14">
              <p:sp>
                <p:nvSpPr>
                  <p:cNvPr id="10" name="Text Box 149"/>
                  <p:cNvSpPr txBox="1"/>
                  <p:nvPr/>
                </p:nvSpPr>
                <p:spPr>
                  <a:xfrm>
                    <a:off x="0" y="594641"/>
                    <a:ext cx="1239770" cy="34780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borderBox>
                            <m:borderBox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borderBoxPr>
                            <m:e>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𝑋</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2</m:t>
                                  </m:r>
                                </m:sub>
                              </m:sSub>
                              <m:r>
                                <a:rPr lang="en-US" sz="2400" i="1">
                                  <a:effectLst/>
                                  <a:latin typeface="Cambria Math" panose="02040503050406030204" pitchFamily="18" charset="0"/>
                                  <a:ea typeface="等线"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𝑋</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𝑖</m:t>
                                  </m:r>
                                </m:sub>
                              </m:sSub>
                            </m:e>
                          </m:borderBox>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10" name="Text Box 149"/>
                  <p:cNvSpPr txBox="1">
                    <a:spLocks noRot="1" noChangeAspect="1" noMove="1" noResize="1" noEditPoints="1" noAdjustHandles="1" noChangeArrowheads="1" noChangeShapeType="1" noTextEdit="1"/>
                  </p:cNvSpPr>
                  <p:nvPr/>
                </p:nvSpPr>
                <p:spPr>
                  <a:xfrm>
                    <a:off x="0" y="594641"/>
                    <a:ext cx="1239770" cy="347809"/>
                  </a:xfrm>
                  <a:prstGeom prst="rect">
                    <a:avLst/>
                  </a:prstGeom>
                  <a:blipFill>
                    <a:blip r:embed="rId5"/>
                    <a:stretch>
                      <a:fillRect b="-7407"/>
                    </a:stretch>
                  </a:blipFill>
                  <a:ln w="6350">
                    <a:noFill/>
                  </a:ln>
                </p:spPr>
                <p:txBody>
                  <a:bodyPr/>
                  <a:lstStyle/>
                  <a:p>
                    <a:r>
                      <a:rPr lang="en-CA">
                        <a:noFill/>
                      </a:rPr>
                      <a:t> </a:t>
                    </a:r>
                  </a:p>
                </p:txBody>
              </p:sp>
            </mc:Fallback>
          </mc:AlternateContent>
        </p:grpSp>
      </p:grpSp>
      <p:grpSp>
        <p:nvGrpSpPr>
          <p:cNvPr id="23" name="Group 22"/>
          <p:cNvGrpSpPr/>
          <p:nvPr/>
        </p:nvGrpSpPr>
        <p:grpSpPr>
          <a:xfrm>
            <a:off x="4311040" y="2393687"/>
            <a:ext cx="3792731" cy="3352800"/>
            <a:chOff x="0" y="0"/>
            <a:chExt cx="2793361" cy="2075169"/>
          </a:xfrm>
        </p:grpSpPr>
        <p:grpSp>
          <p:nvGrpSpPr>
            <p:cNvPr id="24" name="Group 23"/>
            <p:cNvGrpSpPr/>
            <p:nvPr/>
          </p:nvGrpSpPr>
          <p:grpSpPr>
            <a:xfrm>
              <a:off x="0" y="0"/>
              <a:ext cx="2793361" cy="1261742"/>
              <a:chOff x="49610" y="0"/>
              <a:chExt cx="2366231" cy="1158253"/>
            </a:xfrm>
          </p:grpSpPr>
          <p:grpSp>
            <p:nvGrpSpPr>
              <p:cNvPr id="31" name="Group 30"/>
              <p:cNvGrpSpPr/>
              <p:nvPr/>
            </p:nvGrpSpPr>
            <p:grpSpPr>
              <a:xfrm>
                <a:off x="49610" y="0"/>
                <a:ext cx="2366231" cy="1158253"/>
                <a:chOff x="312282" y="89830"/>
                <a:chExt cx="2598848" cy="1059689"/>
              </a:xfrm>
            </p:grpSpPr>
            <mc:AlternateContent xmlns:mc="http://schemas.openxmlformats.org/markup-compatibility/2006" xmlns:a14="http://schemas.microsoft.com/office/drawing/2010/main">
              <mc:Choice Requires="a14">
                <p:sp>
                  <p:nvSpPr>
                    <p:cNvPr id="35" name="Text Box 122"/>
                    <p:cNvSpPr txBox="1"/>
                    <p:nvPr/>
                  </p:nvSpPr>
                  <p:spPr>
                    <a:xfrm>
                      <a:off x="312282" y="769286"/>
                      <a:ext cx="222249"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𝑍</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35" name="Text Box 122"/>
                    <p:cNvSpPr txBox="1">
                      <a:spLocks noRot="1" noChangeAspect="1" noMove="1" noResize="1" noEditPoints="1" noAdjustHandles="1" noChangeArrowheads="1" noChangeShapeType="1" noTextEdit="1"/>
                    </p:cNvSpPr>
                    <p:nvPr/>
                  </p:nvSpPr>
                  <p:spPr>
                    <a:xfrm>
                      <a:off x="312282" y="769286"/>
                      <a:ext cx="222249" cy="260350"/>
                    </a:xfrm>
                    <a:prstGeom prst="rect">
                      <a:avLst/>
                    </a:prstGeom>
                    <a:blipFill>
                      <a:blip r:embed="rId6"/>
                      <a:stretch>
                        <a:fillRect r="-16981"/>
                      </a:stretch>
                    </a:blipFill>
                    <a:ln w="12700" cap="flat" cmpd="sng" algn="ctr">
                      <a:noFill/>
                      <a:prstDash val="solid"/>
                      <a:miter lim="800000"/>
                    </a:ln>
                    <a:effectLst/>
                  </p:spPr>
                  <p:txBody>
                    <a:bodyPr/>
                    <a:lstStyle/>
                    <a:p>
                      <a:r>
                        <a:rPr lang="en-CA">
                          <a:noFill/>
                        </a:rPr>
                        <a:t> </a:t>
                      </a:r>
                    </a:p>
                  </p:txBody>
                </p:sp>
              </mc:Fallback>
            </mc:AlternateContent>
            <p:grpSp>
              <p:nvGrpSpPr>
                <p:cNvPr id="36" name="Group 35"/>
                <p:cNvGrpSpPr/>
                <p:nvPr/>
              </p:nvGrpSpPr>
              <p:grpSpPr>
                <a:xfrm>
                  <a:off x="658551" y="89830"/>
                  <a:ext cx="2252579" cy="1059689"/>
                  <a:chOff x="436301" y="89830"/>
                  <a:chExt cx="2252579" cy="1059689"/>
                </a:xfrm>
              </p:grpSpPr>
              <p:grpSp>
                <p:nvGrpSpPr>
                  <p:cNvPr id="37" name="Group 36"/>
                  <p:cNvGrpSpPr/>
                  <p:nvPr/>
                </p:nvGrpSpPr>
                <p:grpSpPr>
                  <a:xfrm>
                    <a:off x="979122" y="89830"/>
                    <a:ext cx="1709758" cy="1059689"/>
                    <a:chOff x="331422" y="89830"/>
                    <a:chExt cx="1709758" cy="1059689"/>
                  </a:xfrm>
                </p:grpSpPr>
                <p:sp>
                  <p:nvSpPr>
                    <p:cNvPr id="41" name="Flowchart: Connector 40"/>
                    <p:cNvSpPr/>
                    <p:nvPr/>
                  </p:nvSpPr>
                  <p:spPr>
                    <a:xfrm>
                      <a:off x="1009650" y="323850"/>
                      <a:ext cx="82550" cy="82550"/>
                    </a:xfrm>
                    <a:prstGeom prst="flowChartConnector">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p:nvGrpSpPr>
                    <p:cNvPr id="42" name="Group 41"/>
                    <p:cNvGrpSpPr/>
                    <p:nvPr/>
                  </p:nvGrpSpPr>
                  <p:grpSpPr>
                    <a:xfrm>
                      <a:off x="331422" y="89830"/>
                      <a:ext cx="1709758" cy="1059689"/>
                      <a:chOff x="331422" y="89830"/>
                      <a:chExt cx="1709758" cy="1059689"/>
                    </a:xfrm>
                  </p:grpSpPr>
                  <mc:AlternateContent xmlns:mc="http://schemas.openxmlformats.org/markup-compatibility/2006" xmlns:a14="http://schemas.microsoft.com/office/drawing/2010/main">
                    <mc:Choice Requires="a14">
                      <p:sp>
                        <p:nvSpPr>
                          <p:cNvPr id="43" name="Text Box 133"/>
                          <p:cNvSpPr txBox="1"/>
                          <p:nvPr/>
                        </p:nvSpPr>
                        <p:spPr>
                          <a:xfrm>
                            <a:off x="331422" y="911401"/>
                            <a:ext cx="222249" cy="238118"/>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𝐷</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43" name="Text Box 133"/>
                          <p:cNvSpPr txBox="1">
                            <a:spLocks noRot="1" noChangeAspect="1" noMove="1" noResize="1" noEditPoints="1" noAdjustHandles="1" noChangeArrowheads="1" noChangeShapeType="1" noTextEdit="1"/>
                          </p:cNvSpPr>
                          <p:nvPr/>
                        </p:nvSpPr>
                        <p:spPr>
                          <a:xfrm>
                            <a:off x="331422" y="911401"/>
                            <a:ext cx="222249" cy="238118"/>
                          </a:xfrm>
                          <a:prstGeom prst="rect">
                            <a:avLst/>
                          </a:prstGeom>
                          <a:blipFill>
                            <a:blip r:embed="rId7"/>
                            <a:stretch>
                              <a:fillRect r="-22642"/>
                            </a:stretch>
                          </a:blipFill>
                          <a:ln w="12700" cap="flat" cmpd="sng" algn="ctr">
                            <a:noFill/>
                            <a:prstDash val="solid"/>
                            <a:miter lim="800000"/>
                          </a:ln>
                          <a:effec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44" name="Text Box 127"/>
                          <p:cNvSpPr txBox="1"/>
                          <p:nvPr/>
                        </p:nvSpPr>
                        <p:spPr>
                          <a:xfrm>
                            <a:off x="869950" y="89830"/>
                            <a:ext cx="304810" cy="220694"/>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𝑒</m:t>
                                  </m:r>
                                </m:oMath>
                              </m:oMathPara>
                            </a14:m>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a:p>
                            <a:pPr>
                              <a:lnSpc>
                                <a:spcPct val="107000"/>
                              </a:lnSpc>
                              <a:spcAft>
                                <a:spcPts val="800"/>
                              </a:spcAft>
                            </a:pPr>
                            <a:r>
                              <a:rPr lang="en-US" sz="2400" dirty="0">
                                <a:effectLst/>
                                <a:latin typeface="Calibri" panose="020F0502020204030204" pitchFamily="34" charset="0"/>
                                <a:ea typeface="等线" panose="02010600030101010101" pitchFamily="2" charset="-122"/>
                                <a:cs typeface="Times New Roman" panose="02020603050405020304" pitchFamily="18" charset="0"/>
                              </a:rPr>
                              <a:t> </a:t>
                            </a:r>
                            <a:endParaRPr lang="en-CA" sz="2400" dirty="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44" name="Text Box 127"/>
                          <p:cNvSpPr txBox="1">
                            <a:spLocks noRot="1" noChangeAspect="1" noMove="1" noResize="1" noEditPoints="1" noAdjustHandles="1" noChangeArrowheads="1" noChangeShapeType="1" noTextEdit="1"/>
                          </p:cNvSpPr>
                          <p:nvPr/>
                        </p:nvSpPr>
                        <p:spPr>
                          <a:xfrm>
                            <a:off x="869950" y="89830"/>
                            <a:ext cx="304810" cy="220694"/>
                          </a:xfrm>
                          <a:prstGeom prst="rect">
                            <a:avLst/>
                          </a:prstGeom>
                          <a:blipFill>
                            <a:blip r:embed="rId8"/>
                            <a:stretch>
                              <a:fillRect/>
                            </a:stretch>
                          </a:blipFill>
                          <a:ln w="12700" cap="flat" cmpd="sng" algn="ctr">
                            <a:noFill/>
                            <a:prstDash val="solid"/>
                            <a:miter lim="800000"/>
                          </a:ln>
                          <a:effectLst/>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45" name="Text Box 128"/>
                          <p:cNvSpPr txBox="1"/>
                          <p:nvPr/>
                        </p:nvSpPr>
                        <p:spPr>
                          <a:xfrm>
                            <a:off x="1818930" y="827455"/>
                            <a:ext cx="222250" cy="260350"/>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r>
                                    <a:rPr lang="en-US" sz="2400" i="1">
                                      <a:effectLst/>
                                      <a:latin typeface="Cambria Math" panose="02040503050406030204" pitchFamily="18" charset="0"/>
                                      <a:ea typeface="等线" panose="02010600030101010101" pitchFamily="2" charset="-122"/>
                                      <a:cs typeface="Times New Roman" panose="02020603050405020304" pitchFamily="18" charset="0"/>
                                    </a:rPr>
                                    <m:t>𝑌</m:t>
                                  </m:r>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45" name="Text Box 128"/>
                          <p:cNvSpPr txBox="1">
                            <a:spLocks noRot="1" noChangeAspect="1" noMove="1" noResize="1" noEditPoints="1" noAdjustHandles="1" noChangeArrowheads="1" noChangeShapeType="1" noTextEdit="1"/>
                          </p:cNvSpPr>
                          <p:nvPr/>
                        </p:nvSpPr>
                        <p:spPr>
                          <a:xfrm>
                            <a:off x="1818930" y="827455"/>
                            <a:ext cx="222250" cy="260350"/>
                          </a:xfrm>
                          <a:prstGeom prst="rect">
                            <a:avLst/>
                          </a:prstGeom>
                          <a:blipFill>
                            <a:blip r:embed="rId9"/>
                            <a:stretch>
                              <a:fillRect/>
                            </a:stretch>
                          </a:blipFill>
                          <a:ln w="12700" cap="flat" cmpd="sng" algn="ctr">
                            <a:noFill/>
                            <a:prstDash val="solid"/>
                            <a:miter lim="800000"/>
                          </a:ln>
                          <a:effectLst/>
                        </p:spPr>
                        <p:txBody>
                          <a:bodyPr/>
                          <a:lstStyle/>
                          <a:p>
                            <a:r>
                              <a:rPr lang="en-CA">
                                <a:noFill/>
                              </a:rPr>
                              <a:t> </a:t>
                            </a:r>
                          </a:p>
                        </p:txBody>
                      </p:sp>
                    </mc:Fallback>
                  </mc:AlternateContent>
                  <p:cxnSp>
                    <p:nvCxnSpPr>
                      <p:cNvPr id="46" name="Straight Arrow Connector 45"/>
                      <p:cNvCxnSpPr/>
                      <p:nvPr/>
                    </p:nvCxnSpPr>
                    <p:spPr>
                      <a:xfrm flipH="1">
                        <a:off x="586009" y="394311"/>
                        <a:ext cx="435731" cy="465658"/>
                      </a:xfrm>
                      <a:prstGeom prst="straightConnector1">
                        <a:avLst/>
                      </a:prstGeom>
                      <a:noFill/>
                      <a:ln w="6350" cap="flat" cmpd="sng" algn="ctr">
                        <a:solidFill>
                          <a:srgbClr val="5B9BD5"/>
                        </a:solidFill>
                        <a:prstDash val="solid"/>
                        <a:miter lim="800000"/>
                        <a:tailEnd type="triangle"/>
                      </a:ln>
                      <a:effectLst/>
                    </p:spPr>
                  </p:cxnSp>
                  <p:sp>
                    <p:nvSpPr>
                      <p:cNvPr id="47" name="Flowchart: Connector 46"/>
                      <p:cNvSpPr/>
                      <p:nvPr/>
                    </p:nvSpPr>
                    <p:spPr>
                      <a:xfrm>
                        <a:off x="1736918" y="887737"/>
                        <a:ext cx="88900" cy="82549"/>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cxnSp>
                    <p:nvCxnSpPr>
                      <p:cNvPr id="48" name="Straight Arrow Connector 47"/>
                      <p:cNvCxnSpPr/>
                      <p:nvPr/>
                    </p:nvCxnSpPr>
                    <p:spPr>
                      <a:xfrm>
                        <a:off x="594881" y="911763"/>
                        <a:ext cx="1067493" cy="0"/>
                      </a:xfrm>
                      <a:prstGeom prst="straightConnector1">
                        <a:avLst/>
                      </a:prstGeom>
                      <a:noFill/>
                      <a:ln w="6350" cap="flat" cmpd="sng" algn="ctr">
                        <a:solidFill>
                          <a:srgbClr val="5B9BD5"/>
                        </a:solidFill>
                        <a:prstDash val="solid"/>
                        <a:miter lim="800000"/>
                        <a:tailEnd type="triangle"/>
                      </a:ln>
                      <a:effectLst/>
                    </p:spPr>
                  </p:cxnSp>
                  <p:sp>
                    <p:nvSpPr>
                      <p:cNvPr id="49" name="Flowchart: Connector 48"/>
                      <p:cNvSpPr/>
                      <p:nvPr/>
                    </p:nvSpPr>
                    <p:spPr>
                      <a:xfrm>
                        <a:off x="505980" y="859969"/>
                        <a:ext cx="88901" cy="82549"/>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p:grpSp>
              <p:cxnSp>
                <p:nvCxnSpPr>
                  <p:cNvPr id="38" name="Straight Arrow Connector 37"/>
                  <p:cNvCxnSpPr/>
                  <p:nvPr/>
                </p:nvCxnSpPr>
                <p:spPr>
                  <a:xfrm>
                    <a:off x="1727812" y="394311"/>
                    <a:ext cx="633753" cy="491718"/>
                  </a:xfrm>
                  <a:prstGeom prst="straightConnector1">
                    <a:avLst/>
                  </a:prstGeom>
                  <a:noFill/>
                  <a:ln w="6350" cap="flat" cmpd="sng" algn="ctr">
                    <a:solidFill>
                      <a:srgbClr val="5B9BD5"/>
                    </a:solidFill>
                    <a:prstDash val="solid"/>
                    <a:miter lim="800000"/>
                    <a:tailEnd type="triangle"/>
                  </a:ln>
                  <a:effectLst/>
                </p:spPr>
              </p:cxnSp>
              <mc:AlternateContent xmlns:mc="http://schemas.openxmlformats.org/markup-compatibility/2006" xmlns:a14="http://schemas.microsoft.com/office/drawing/2010/main">
                <mc:Choice Requires="a14">
                  <p:sp>
                    <p:nvSpPr>
                      <p:cNvPr id="39" name="Text Box 135"/>
                      <p:cNvSpPr txBox="1"/>
                      <p:nvPr/>
                    </p:nvSpPr>
                    <p:spPr>
                      <a:xfrm>
                        <a:off x="1696439" y="666438"/>
                        <a:ext cx="222249" cy="260350"/>
                      </a:xfrm>
                      <a:prstGeom prst="rect">
                        <a:avLst/>
                      </a:prstGeom>
                      <a:no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等线" panose="02010600030101010101" pitchFamily="2" charset="-122"/>
                                      <a:cs typeface="Times New Roman" panose="02020603050405020304" pitchFamily="18" charset="0"/>
                                    </a:rPr>
                                    <m:t>β</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39" name="Text Box 135"/>
                      <p:cNvSpPr txBox="1">
                        <a:spLocks noRot="1" noChangeAspect="1" noMove="1" noResize="1" noEditPoints="1" noAdjustHandles="1" noChangeArrowheads="1" noChangeShapeType="1" noTextEdit="1"/>
                      </p:cNvSpPr>
                      <p:nvPr/>
                    </p:nvSpPr>
                    <p:spPr>
                      <a:xfrm>
                        <a:off x="1696439" y="666438"/>
                        <a:ext cx="222249" cy="260350"/>
                      </a:xfrm>
                      <a:prstGeom prst="rect">
                        <a:avLst/>
                      </a:prstGeom>
                      <a:blipFill>
                        <a:blip r:embed="rId10"/>
                        <a:stretch>
                          <a:fillRect r="-15094"/>
                        </a:stretch>
                      </a:blipFill>
                      <a:ln w="12700" cap="flat" cmpd="sng" algn="ctr">
                        <a:noFill/>
                        <a:prstDash val="solid"/>
                        <a:miter lim="800000"/>
                      </a:ln>
                      <a:effectLst/>
                    </p:spPr>
                    <p:txBody>
                      <a:bodyPr/>
                      <a:lstStyle/>
                      <a:p>
                        <a:r>
                          <a:rPr lang="en-CA">
                            <a:noFill/>
                          </a:rPr>
                          <a:t> </a:t>
                        </a:r>
                      </a:p>
                    </p:txBody>
                  </p:sp>
                </mc:Fallback>
              </mc:AlternateContent>
              <p:cxnSp>
                <p:nvCxnSpPr>
                  <p:cNvPr id="40" name="Straight Arrow Connector 39"/>
                  <p:cNvCxnSpPr/>
                  <p:nvPr/>
                </p:nvCxnSpPr>
                <p:spPr>
                  <a:xfrm flipV="1">
                    <a:off x="436301" y="896649"/>
                    <a:ext cx="738385" cy="18302"/>
                  </a:xfrm>
                  <a:prstGeom prst="straightConnector1">
                    <a:avLst/>
                  </a:prstGeom>
                  <a:noFill/>
                  <a:ln w="6350" cap="flat" cmpd="sng" algn="ctr">
                    <a:solidFill>
                      <a:srgbClr val="5B9BD5"/>
                    </a:solidFill>
                    <a:prstDash val="solid"/>
                    <a:miter lim="800000"/>
                    <a:tailEnd type="triangle"/>
                  </a:ln>
                  <a:effectLst/>
                </p:spPr>
              </p:cxnSp>
            </p:grpSp>
          </p:grpSp>
          <p:grpSp>
            <p:nvGrpSpPr>
              <p:cNvPr id="32" name="Group 31"/>
              <p:cNvGrpSpPr/>
              <p:nvPr/>
            </p:nvGrpSpPr>
            <p:grpSpPr>
              <a:xfrm>
                <a:off x="288990" y="638342"/>
                <a:ext cx="455674" cy="296832"/>
                <a:chOff x="176794" y="-214350"/>
                <a:chExt cx="455674" cy="296832"/>
              </a:xfrm>
            </p:grpSpPr>
            <p:sp>
              <p:nvSpPr>
                <p:cNvPr id="33" name="Flowchart: Connector 32"/>
                <p:cNvSpPr/>
                <p:nvPr/>
              </p:nvSpPr>
              <p:spPr>
                <a:xfrm>
                  <a:off x="176794" y="6990"/>
                  <a:ext cx="75895" cy="75492"/>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mc:AlternateContent xmlns:mc="http://schemas.openxmlformats.org/markup-compatibility/2006" xmlns:a14="http://schemas.microsoft.com/office/drawing/2010/main">
              <mc:Choice Requires="a14">
                <p:sp>
                  <p:nvSpPr>
                    <p:cNvPr id="34" name="Text Box 139"/>
                    <p:cNvSpPr txBox="1"/>
                    <p:nvPr/>
                  </p:nvSpPr>
                  <p:spPr>
                    <a:xfrm>
                      <a:off x="262220" y="-214350"/>
                      <a:ext cx="370248" cy="260042"/>
                    </a:xfrm>
                    <a:prstGeom prst="rect">
                      <a:avLst/>
                    </a:prstGeom>
                    <a:no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m:rPr>
                                    <m:sty m:val="p"/>
                                  </m:rPr>
                                  <a:rPr lang="en-US" sz="2400">
                                    <a:effectLst/>
                                    <a:latin typeface="Cambria Math" panose="02040503050406030204" pitchFamily="18" charset="0"/>
                                    <a:ea typeface="等线" panose="02010600030101010101" pitchFamily="2" charset="-122"/>
                                    <a:cs typeface="Times New Roman" panose="02020603050405020304" pitchFamily="18" charset="0"/>
                                  </a:rPr>
                                  <m:t>γ</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1</m:t>
                                </m:r>
                              </m:sub>
                            </m:sSub>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34" name="Text Box 139"/>
                    <p:cNvSpPr txBox="1">
                      <a:spLocks noRot="1" noChangeAspect="1" noMove="1" noResize="1" noEditPoints="1" noAdjustHandles="1" noChangeArrowheads="1" noChangeShapeType="1" noTextEdit="1"/>
                    </p:cNvSpPr>
                    <p:nvPr/>
                  </p:nvSpPr>
                  <p:spPr>
                    <a:xfrm>
                      <a:off x="262220" y="-214350"/>
                      <a:ext cx="370248" cy="260042"/>
                    </a:xfrm>
                    <a:prstGeom prst="rect">
                      <a:avLst/>
                    </a:prstGeom>
                    <a:blipFill>
                      <a:blip r:embed="rId11"/>
                      <a:stretch>
                        <a:fillRect/>
                      </a:stretch>
                    </a:blipFill>
                    <a:ln w="12700" cap="flat" cmpd="sng" algn="ctr">
                      <a:noFill/>
                      <a:prstDash val="solid"/>
                      <a:miter lim="800000"/>
                    </a:ln>
                    <a:effectLst/>
                  </p:spPr>
                  <p:txBody>
                    <a:bodyPr/>
                    <a:lstStyle/>
                    <a:p>
                      <a:r>
                        <a:rPr lang="en-CA">
                          <a:noFill/>
                        </a:rPr>
                        <a:t> </a:t>
                      </a:r>
                    </a:p>
                  </p:txBody>
                </p:sp>
              </mc:Fallback>
            </mc:AlternateContent>
          </p:grpSp>
        </p:grpSp>
        <p:grpSp>
          <p:nvGrpSpPr>
            <p:cNvPr id="25" name="Group 24"/>
            <p:cNvGrpSpPr/>
            <p:nvPr/>
          </p:nvGrpSpPr>
          <p:grpSpPr>
            <a:xfrm>
              <a:off x="342199" y="1015377"/>
              <a:ext cx="2114900" cy="1059792"/>
              <a:chOff x="0" y="0"/>
              <a:chExt cx="2114900" cy="1059792"/>
            </a:xfrm>
          </p:grpSpPr>
          <mc:AlternateContent xmlns:mc="http://schemas.openxmlformats.org/markup-compatibility/2006" xmlns:a14="http://schemas.microsoft.com/office/drawing/2010/main">
            <mc:Choice Requires="a14">
              <p:sp>
                <p:nvSpPr>
                  <p:cNvPr id="26" name="Text Box 150"/>
                  <p:cNvSpPr txBox="1"/>
                  <p:nvPr/>
                </p:nvSpPr>
                <p:spPr>
                  <a:xfrm>
                    <a:off x="622689" y="712447"/>
                    <a:ext cx="1239520" cy="347345"/>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borderBox>
                            <m:borderBox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borderBoxPr>
                            <m:e>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𝑋</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2</m:t>
                                  </m:r>
                                </m:sub>
                              </m:sSub>
                              <m:r>
                                <a:rPr lang="en-US" sz="2400" i="1">
                                  <a:effectLst/>
                                  <a:latin typeface="Cambria Math" panose="02040503050406030204" pitchFamily="18" charset="0"/>
                                  <a:ea typeface="等线" panose="02010600030101010101" pitchFamily="2" charset="-122"/>
                                  <a:cs typeface="Times New Roman" panose="02020603050405020304" pitchFamily="18" charset="0"/>
                                </a:rPr>
                                <m:t>,…,</m:t>
                              </m:r>
                              <m:sSub>
                                <m:sSubPr>
                                  <m:ctrlPr>
                                    <a:rPr lang="en-CA" sz="2400" i="1">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400" i="1">
                                      <a:effectLst/>
                                      <a:latin typeface="Cambria Math" panose="02040503050406030204" pitchFamily="18" charset="0"/>
                                      <a:ea typeface="等线" panose="02010600030101010101" pitchFamily="2" charset="-122"/>
                                      <a:cs typeface="Times New Roman" panose="02020603050405020304" pitchFamily="18" charset="0"/>
                                    </a:rPr>
                                    <m:t>𝑋</m:t>
                                  </m:r>
                                </m:e>
                                <m:sub>
                                  <m:r>
                                    <a:rPr lang="en-US" sz="2400" i="1">
                                      <a:effectLst/>
                                      <a:latin typeface="Cambria Math" panose="02040503050406030204" pitchFamily="18" charset="0"/>
                                      <a:ea typeface="等线" panose="02010600030101010101" pitchFamily="2" charset="-122"/>
                                      <a:cs typeface="Times New Roman" panose="02020603050405020304" pitchFamily="18" charset="0"/>
                                    </a:rPr>
                                    <m:t>𝑖</m:t>
                                  </m:r>
                                </m:sub>
                              </m:sSub>
                            </m:e>
                          </m:borderBox>
                        </m:oMath>
                      </m:oMathPara>
                    </a14:m>
                    <a:endParaRPr lang="en-CA" sz="2400">
                      <a:effectLst/>
                      <a:latin typeface="Calibri" panose="020F0502020204030204" pitchFamily="34" charset="0"/>
                      <a:ea typeface="等线" panose="02010600030101010101" pitchFamily="2" charset="-122"/>
                      <a:cs typeface="Times New Roman" panose="02020603050405020304" pitchFamily="18" charset="0"/>
                    </a:endParaRPr>
                  </a:p>
                </p:txBody>
              </p:sp>
            </mc:Choice>
            <mc:Fallback xmlns="">
              <p:sp>
                <p:nvSpPr>
                  <p:cNvPr id="26" name="Text Box 150"/>
                  <p:cNvSpPr txBox="1">
                    <a:spLocks noRot="1" noChangeAspect="1" noMove="1" noResize="1" noEditPoints="1" noAdjustHandles="1" noChangeArrowheads="1" noChangeShapeType="1" noTextEdit="1"/>
                  </p:cNvSpPr>
                  <p:nvPr/>
                </p:nvSpPr>
                <p:spPr>
                  <a:xfrm>
                    <a:off x="622689" y="712447"/>
                    <a:ext cx="1239520" cy="347345"/>
                  </a:xfrm>
                  <a:prstGeom prst="rect">
                    <a:avLst/>
                  </a:prstGeom>
                  <a:blipFill>
                    <a:blip r:embed="rId12"/>
                    <a:stretch>
                      <a:fillRect/>
                    </a:stretch>
                  </a:blipFill>
                  <a:ln w="6350">
                    <a:noFill/>
                  </a:ln>
                </p:spPr>
                <p:txBody>
                  <a:bodyPr/>
                  <a:lstStyle/>
                  <a:p>
                    <a:r>
                      <a:rPr lang="en-CA">
                        <a:noFill/>
                      </a:rPr>
                      <a:t> </a:t>
                    </a:r>
                  </a:p>
                </p:txBody>
              </p:sp>
            </mc:Fallback>
          </mc:AlternateContent>
          <p:cxnSp>
            <p:nvCxnSpPr>
              <p:cNvPr id="27" name="Straight Arrow Connector 26"/>
              <p:cNvCxnSpPr/>
              <p:nvPr/>
            </p:nvCxnSpPr>
            <p:spPr>
              <a:xfrm flipH="1" flipV="1">
                <a:off x="908790" y="16830"/>
                <a:ext cx="263661" cy="521713"/>
              </a:xfrm>
              <a:prstGeom prst="straightConnector1">
                <a:avLst/>
              </a:prstGeom>
              <a:noFill/>
              <a:ln w="6350" cap="flat" cmpd="sng" algn="ctr">
                <a:solidFill>
                  <a:srgbClr val="5B9BD5"/>
                </a:solidFill>
                <a:prstDash val="solid"/>
                <a:miter lim="800000"/>
                <a:tailEnd type="triangle"/>
              </a:ln>
              <a:effectLst/>
            </p:spPr>
          </p:cxnSp>
          <p:cxnSp>
            <p:nvCxnSpPr>
              <p:cNvPr id="28" name="Straight Arrow Connector 27"/>
              <p:cNvCxnSpPr/>
              <p:nvPr/>
            </p:nvCxnSpPr>
            <p:spPr>
              <a:xfrm flipV="1">
                <a:off x="1245379" y="56099"/>
                <a:ext cx="869521" cy="508731"/>
              </a:xfrm>
              <a:prstGeom prst="straightConnector1">
                <a:avLst/>
              </a:prstGeom>
              <a:noFill/>
              <a:ln w="6350" cap="flat" cmpd="sng" algn="ctr">
                <a:solidFill>
                  <a:srgbClr val="5B9BD5"/>
                </a:solidFill>
                <a:prstDash val="solid"/>
                <a:miter lim="800000"/>
                <a:tailEnd type="triangle"/>
              </a:ln>
              <a:effectLst/>
            </p:spPr>
          </p:cxnSp>
          <p:cxnSp>
            <p:nvCxnSpPr>
              <p:cNvPr id="29" name="Straight Arrow Connector 28"/>
              <p:cNvCxnSpPr/>
              <p:nvPr/>
            </p:nvCxnSpPr>
            <p:spPr>
              <a:xfrm flipH="1" flipV="1">
                <a:off x="0" y="0"/>
                <a:ext cx="1116354" cy="555372"/>
              </a:xfrm>
              <a:prstGeom prst="straightConnector1">
                <a:avLst/>
              </a:prstGeom>
              <a:noFill/>
              <a:ln w="6350" cap="flat" cmpd="sng" algn="ctr">
                <a:solidFill>
                  <a:srgbClr val="5B9BD5"/>
                </a:solidFill>
                <a:prstDash val="solid"/>
                <a:miter lim="800000"/>
                <a:tailEnd type="triangle"/>
              </a:ln>
              <a:effectLst/>
            </p:spPr>
          </p:cxnSp>
          <p:sp>
            <p:nvSpPr>
              <p:cNvPr id="30" name="Flowchart: Connector 29"/>
              <p:cNvSpPr/>
              <p:nvPr/>
            </p:nvSpPr>
            <p:spPr>
              <a:xfrm>
                <a:off x="1144402" y="577811"/>
                <a:ext cx="88877" cy="95380"/>
              </a:xfrm>
              <a:prstGeom prst="flowChartConnector">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CA" sz="2400"/>
              </a:p>
            </p:txBody>
          </p:sp>
        </p:grpSp>
      </p:grpSp>
      <p:sp>
        <p:nvSpPr>
          <p:cNvPr id="50" name="Footer Placeholder 49">
            <a:extLst>
              <a:ext uri="{FF2B5EF4-FFF2-40B4-BE49-F238E27FC236}">
                <a16:creationId xmlns:a16="http://schemas.microsoft.com/office/drawing/2014/main" id="{300C4C80-DC99-45EF-98EA-23218F538040}"/>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885223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模型估计：一个内生变量和一个工具变量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b="1" dirty="0"/>
                  <a:t>第一阶段</a:t>
                </a:r>
                <a:r>
                  <a:rPr lang="zh-CN" altLang="en-US" dirty="0"/>
                  <a:t>：将内生变量对工具变量和所有外生变量做回归</a:t>
                </a:r>
                <a:endParaRPr lang="en-CA" dirty="0"/>
              </a:p>
              <a:p>
                <a:endParaRPr lang="en-CA" i="1" dirty="0"/>
              </a:p>
              <a:p>
                <a:pPr/>
                <a14:m>
                  <m:oMathPara xmlns:m="http://schemas.openxmlformats.org/officeDocument/2006/math">
                    <m:oMathParaPr>
                      <m:jc m:val="centerGroup"/>
                    </m:oMathParaPr>
                    <m:oMath xmlns:m="http://schemas.openxmlformats.org/officeDocument/2006/math">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内生变量</m:t>
                              </m:r>
                            </m:e>
                          </m:eqArr>
                        </m:lim>
                      </m:limLow>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工具变量</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所有的外生变量</m:t>
                              </m:r>
                            </m:e>
                          </m:eqArr>
                        </m:lim>
                      </m:limLow>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𝑖</m:t>
                          </m:r>
                        </m:sub>
                      </m:sSub>
                    </m:oMath>
                  </m:oMathPara>
                </a14:m>
                <a:endParaRPr lang="en-CA" dirty="0"/>
              </a:p>
              <a:p>
                <a:endParaRPr lang="en-CA" altLang="zh-CN" dirty="0"/>
              </a:p>
              <a:p>
                <a:r>
                  <a:rPr lang="zh-CN" altLang="en-US" dirty="0"/>
                  <a:t>用得到的估计系数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1</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2</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𝑖</m:t>
                        </m:r>
                      </m:sub>
                    </m:sSub>
                    <m:r>
                      <a:rPr lang="en-US" i="1">
                        <a:latin typeface="Cambria Math" panose="02040503050406030204" pitchFamily="18" charset="0"/>
                      </a:rPr>
                      <m:t>)</m:t>
                    </m:r>
                  </m:oMath>
                </a14:m>
                <a:r>
                  <a:rPr lang="zh-CN" altLang="en-US" dirty="0"/>
                  <a:t>计算内生变量的预测值：</a:t>
                </a:r>
                <a:endParaRPr lang="en-CA" dirty="0"/>
              </a:p>
              <a:p>
                <a:pPr algn="ct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𝑖</m:t>
                    </m:r>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𝛾</m:t>
                            </m:r>
                          </m:e>
                        </m:acc>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m:t>
                        </m:r>
                      </m:sub>
                    </m:sSub>
                  </m:oMath>
                </a14:m>
                <a:r>
                  <a:rPr lang="zh-CN" altLang="en-US" dirty="0"/>
                  <a:t>。</a:t>
                </a:r>
                <a:endParaRPr lang="en-CA" dirty="0"/>
              </a:p>
              <a:p>
                <a:r>
                  <a:rPr lang="zh-CN" altLang="en-US" dirty="0"/>
                  <a:t>这个预测值</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t>不和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a14:m>
                <a:r>
                  <a:rPr lang="zh-CN" altLang="en-US" dirty="0"/>
                  <a:t>相关，它是</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en-US" dirty="0"/>
                  <a:t> </a:t>
                </a:r>
                <a:r>
                  <a:rPr lang="zh-CN" altLang="en-US" dirty="0"/>
                  <a:t>中“好”的</a:t>
                </a:r>
                <a14:m>
                  <m:oMath xmlns:m="http://schemas.openxmlformats.org/officeDocument/2006/math">
                    <m:r>
                      <a:rPr lang="zh-CN" altLang="en-US">
                        <a:latin typeface="Cambria Math" panose="02040503050406030204" pitchFamily="18" charset="0"/>
                      </a:rPr>
                      <m:t>变化部分</m:t>
                    </m:r>
                  </m:oMath>
                </a14:m>
                <a:r>
                  <a:rPr lang="zh-CN" altLang="en-US" dirty="0"/>
                  <a:t>。</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50" t="-86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5E1E8D5-A0DE-4FC0-935C-779EC92EF3EE}"/>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526963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大纲</a:t>
            </a:r>
            <a:endParaRPr lang="en-CA" dirty="0"/>
          </a:p>
        </p:txBody>
      </p:sp>
      <p:sp>
        <p:nvSpPr>
          <p:cNvPr id="3" name="Text Placeholder 2"/>
          <p:cNvSpPr>
            <a:spLocks noGrp="1"/>
          </p:cNvSpPr>
          <p:nvPr>
            <p:ph type="body" idx="1"/>
          </p:nvPr>
        </p:nvSpPr>
        <p:spPr>
          <a:xfrm>
            <a:off x="228600" y="1066800"/>
            <a:ext cx="8229600" cy="5638800"/>
          </a:xfrm>
        </p:spPr>
        <p:txBody>
          <a:bodyPr/>
          <a:lstStyle/>
          <a:p>
            <a:pPr marL="514350" lvl="0" indent="-514350">
              <a:buFont typeface="+mj-lt"/>
              <a:buAutoNum type="arabicPeriod"/>
            </a:pPr>
            <a:r>
              <a:rPr lang="zh-CN" altLang="en-US" dirty="0"/>
              <a:t>工具变量估计法的直观理解</a:t>
            </a:r>
            <a:endParaRPr lang="en-CA" dirty="0"/>
          </a:p>
          <a:p>
            <a:pPr marL="514350" lvl="0" indent="-514350">
              <a:buFont typeface="+mj-lt"/>
              <a:buAutoNum type="arabicPeriod"/>
            </a:pPr>
            <a:r>
              <a:rPr lang="zh-CN" altLang="en-US" dirty="0"/>
              <a:t>工具变量两阶段估计法</a:t>
            </a:r>
            <a:endParaRPr lang="en-CA" dirty="0"/>
          </a:p>
          <a:p>
            <a:pPr marL="514350" lvl="0" indent="-514350">
              <a:buFont typeface="+mj-lt"/>
              <a:buAutoNum type="arabicPeriod"/>
            </a:pPr>
            <a:r>
              <a:rPr lang="zh-CN" altLang="en-US" dirty="0"/>
              <a:t>工具变量估计法的局限性</a:t>
            </a:r>
            <a:endParaRPr lang="en-CA" dirty="0"/>
          </a:p>
          <a:p>
            <a:pPr marL="514350" lvl="0" indent="-514350">
              <a:buFont typeface="+mj-lt"/>
              <a:buAutoNum type="arabicPeriod"/>
            </a:pPr>
            <a:r>
              <a:rPr lang="zh-CN" altLang="en-US" dirty="0"/>
              <a:t>工具变量估计的检验</a:t>
            </a:r>
            <a:endParaRPr lang="en-CA" dirty="0"/>
          </a:p>
          <a:p>
            <a:pPr marL="514350" lvl="0" indent="-514350">
              <a:buFont typeface="+mj-lt"/>
              <a:buAutoNum type="arabicPeriod"/>
            </a:pPr>
            <a:r>
              <a:rPr lang="zh-CN" altLang="en-US" dirty="0"/>
              <a:t>工具变量使用步骤和常见问题</a:t>
            </a:r>
            <a:endParaRPr lang="en-CA" dirty="0"/>
          </a:p>
          <a:p>
            <a:endParaRPr lang="en-CA" dirty="0"/>
          </a:p>
        </p:txBody>
      </p:sp>
      <p:sp>
        <p:nvSpPr>
          <p:cNvPr id="4" name="Footer Placeholder 3">
            <a:extLst>
              <a:ext uri="{FF2B5EF4-FFF2-40B4-BE49-F238E27FC236}">
                <a16:creationId xmlns:a16="http://schemas.microsoft.com/office/drawing/2014/main" id="{3CEF8BC9-AB3C-4782-83E2-CAD8D4EAF6FF}"/>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4332702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模型估计：一个内生变量和一个工具变量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76200" y="1066800"/>
                <a:ext cx="9067800" cy="5638800"/>
              </a:xfrm>
            </p:spPr>
            <p:txBody>
              <a:bodyPr/>
              <a:lstStyle/>
              <a:p>
                <a:r>
                  <a:rPr lang="zh-CN" altLang="en-US" b="1" dirty="0">
                    <a:latin typeface="+mn-lt"/>
                  </a:rPr>
                  <a:t>第二阶段</a:t>
                </a:r>
                <a:r>
                  <a:rPr lang="zh-CN" altLang="en-US" dirty="0">
                    <a:latin typeface="+mn-lt"/>
                  </a:rPr>
                  <a:t>：将预测值</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替代结果模型中的内生变量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并进行回归</a:t>
                </a:r>
                <a:endParaRPr lang="en-CA" dirty="0">
                  <a:latin typeface="+mn-lt"/>
                </a:endParaRPr>
              </a:p>
              <a:p>
                <a:endParaRPr lang="en-CA" i="1" dirty="0">
                  <a:latin typeface="+mn-lt"/>
                </a:endParaRPr>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预测值</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所有的外生变量</m:t>
                              </m:r>
                            </m:e>
                          </m:eqArr>
                        </m:lim>
                      </m:limLow>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𝑖</m:t>
                          </m:r>
                        </m:sub>
                      </m:sSub>
                    </m:oMath>
                  </m:oMathPara>
                </a14:m>
                <a:endParaRPr lang="en-CA" dirty="0">
                  <a:latin typeface="+mn-lt"/>
                </a:endParaRPr>
              </a:p>
              <a:p>
                <a:endParaRPr lang="en-CA" altLang="zh-CN" dirty="0">
                  <a:latin typeface="+mn-lt"/>
                </a:endParaRPr>
              </a:p>
              <a:p>
                <a:r>
                  <a:rPr lang="zh-CN" altLang="en-US" dirty="0">
                    <a:latin typeface="+mn-lt"/>
                  </a:rPr>
                  <a:t>得到</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的系数</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up>
                        <m:r>
                          <a:rPr lang="en-CA" i="1">
                            <a:latin typeface="Cambria Math" panose="02040503050406030204" pitchFamily="18" charset="0"/>
                          </a:rPr>
                          <m:t>2</m:t>
                        </m:r>
                        <m:r>
                          <a:rPr lang="en-CA" i="1">
                            <a:latin typeface="Cambria Math" panose="02040503050406030204" pitchFamily="18" charset="0"/>
                          </a:rPr>
                          <m:t>𝑆𝐿𝑆</m:t>
                        </m:r>
                      </m:sup>
                    </m:sSubSup>
                  </m:oMath>
                </a14:m>
                <a:r>
                  <a:rPr lang="zh-CN" altLang="en-US" dirty="0">
                    <a:latin typeface="+mn-lt"/>
                  </a:rPr>
                  <a:t>称为样本两阶段最小二乘法（</a:t>
                </a:r>
                <a:r>
                  <a:rPr lang="en-US" dirty="0">
                    <a:latin typeface="+mn-lt"/>
                  </a:rPr>
                  <a:t>2SLS</a:t>
                </a:r>
                <a:r>
                  <a:rPr lang="zh-CN" altLang="en-US" dirty="0">
                    <a:latin typeface="+mn-lt"/>
                  </a:rPr>
                  <a:t>）系数。</a:t>
                </a:r>
                <a:endParaRPr lang="en-CA" altLang="zh-CN" dirty="0">
                  <a:latin typeface="+mn-lt"/>
                </a:endParaRPr>
              </a:p>
              <a:p>
                <a:endParaRPr lang="en-CA" altLang="zh-CN" dirty="0">
                  <a:latin typeface="+mn-lt"/>
                </a:endParaRPr>
              </a:p>
              <a:p>
                <a:r>
                  <a:rPr lang="zh-CN" altLang="en-US" dirty="0">
                    <a:latin typeface="+mn-lt"/>
                  </a:rPr>
                  <a:t>由于在第二阶段回归中只使用了</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en-US" dirty="0">
                    <a:latin typeface="+mn-lt"/>
                  </a:rPr>
                  <a:t> </a:t>
                </a:r>
                <a:r>
                  <a:rPr lang="zh-CN" altLang="en-US" dirty="0">
                    <a:latin typeface="+mn-lt"/>
                  </a:rPr>
                  <a:t>中和干扰项不相关的“好”的</a:t>
                </a:r>
                <a14:m>
                  <m:oMath xmlns:m="http://schemas.openxmlformats.org/officeDocument/2006/math">
                    <m:r>
                      <a:rPr lang="zh-CN" altLang="en-US">
                        <a:latin typeface="Cambria Math" panose="02040503050406030204" pitchFamily="18" charset="0"/>
                      </a:rPr>
                      <m:t>变化部分</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，因此得到的</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CA" i="1">
                                <a:latin typeface="Cambria Math" panose="02040503050406030204" pitchFamily="18" charset="0"/>
                              </a:rPr>
                              <m:t>𝛽</m:t>
                            </m:r>
                          </m:e>
                        </m:acc>
                      </m:e>
                      <m:sub>
                        <m:r>
                          <a:rPr lang="en-CA" i="1">
                            <a:latin typeface="Cambria Math" panose="02040503050406030204" pitchFamily="18" charset="0"/>
                          </a:rPr>
                          <m:t>1</m:t>
                        </m:r>
                      </m:sub>
                      <m:sup>
                        <m:r>
                          <a:rPr lang="en-CA" i="1">
                            <a:latin typeface="Cambria Math" panose="02040503050406030204" pitchFamily="18" charset="0"/>
                          </a:rPr>
                          <m:t>2</m:t>
                        </m:r>
                        <m:r>
                          <a:rPr lang="en-CA" i="1">
                            <a:latin typeface="Cambria Math" panose="02040503050406030204" pitchFamily="18" charset="0"/>
                          </a:rPr>
                          <m:t>𝑆𝐿𝑆</m:t>
                        </m:r>
                      </m:sup>
                    </m:sSubSup>
                  </m:oMath>
                </a14:m>
                <a:r>
                  <a:rPr lang="zh-CN" altLang="en-US" dirty="0">
                    <a:latin typeface="+mn-lt"/>
                  </a:rPr>
                  <a:t>是系数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的一致估计量</a:t>
                </a:r>
                <a14:m>
                  <m:oMath xmlns:m="http://schemas.openxmlformats.org/officeDocument/2006/math">
                    <m:r>
                      <a:rPr lang="en-US" i="1">
                        <a:latin typeface="Cambria Math" panose="02040503050406030204" pitchFamily="18" charset="0"/>
                      </a:rPr>
                      <m:t>𝑝𝑙𝑖𝑚</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𝐿𝑆</m:t>
                        </m:r>
                      </m:sup>
                    </m:sSubSup>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b="1" dirty="0">
                    <a:latin typeface="+mn-lt"/>
                  </a:rPr>
                  <a:t>。</a:t>
                </a:r>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76200" y="1066800"/>
                <a:ext cx="9067800" cy="5638800"/>
              </a:xfrm>
              <a:blipFill>
                <a:blip r:embed="rId2"/>
                <a:stretch>
                  <a:fillRect l="-839" t="-157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9C672EFE-2AE2-4842-AF1A-93C7F3C1B16D}"/>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178090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模型估计：多个内生变量和多个工具变量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30175" y="1066800"/>
                <a:ext cx="9013825" cy="5638800"/>
              </a:xfrm>
            </p:spPr>
            <p:txBody>
              <a:bodyPr/>
              <a:lstStyle/>
              <a:p>
                <a:r>
                  <a:rPr lang="en-CA" dirty="0">
                    <a:latin typeface="+mn-lt"/>
                  </a:rPr>
                  <a:t>2SLS</a:t>
                </a:r>
                <a:r>
                  <a:rPr lang="zh-CN" altLang="en-US" dirty="0">
                    <a:latin typeface="+mn-lt"/>
                  </a:rPr>
                  <a:t>可以很方便地处理有多个内生变量和多个工具变量的情况。</a:t>
                </a:r>
                <a:endParaRPr lang="en-CA" altLang="zh-CN" dirty="0">
                  <a:latin typeface="+mn-lt"/>
                </a:endParaRPr>
              </a:p>
              <a:p>
                <a:endParaRPr lang="en-CA" altLang="zh-CN" dirty="0">
                  <a:latin typeface="+mn-lt"/>
                </a:endParaRPr>
              </a:p>
              <a:p>
                <a:r>
                  <a:rPr lang="zh-CN" altLang="en-US" dirty="0">
                    <a:latin typeface="+mn-lt"/>
                  </a:rPr>
                  <a:t>假设我们要估计的模型是：</a:t>
                </a:r>
                <a:endParaRPr lang="en-CA" dirty="0">
                  <a:latin typeface="+mn-lt"/>
                </a:endParaRPr>
              </a:p>
              <a:p>
                <a:endParaRPr lang="en-CA" i="1" dirty="0">
                  <a:latin typeface="+mn-lt"/>
                </a:endParaRPr>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3</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m:oMathPara>
                </a14:m>
                <a:endParaRPr lang="en-CA" dirty="0">
                  <a:latin typeface="+mn-lt"/>
                </a:endParaRPr>
              </a:p>
              <a:p>
                <a:endParaRPr lang="en-CA" dirty="0">
                  <a:latin typeface="+mn-lt"/>
                </a:endParaRPr>
              </a:p>
              <a:p>
                <a:endParaRPr lang="en-CA" dirty="0">
                  <a:latin typeface="+mn-lt"/>
                </a:endParaRPr>
              </a:p>
              <a:p>
                <a:r>
                  <a:rPr lang="zh-CN" altLang="en-US" dirty="0">
                    <a:latin typeface="+mn-lt"/>
                  </a:rPr>
                  <a:t>其中</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2</m:t>
                        </m:r>
                        <m:r>
                          <a:rPr lang="en-US" i="1">
                            <a:latin typeface="Cambria Math" panose="02040503050406030204" pitchFamily="18" charset="0"/>
                          </a:rPr>
                          <m:t>𝑖</m:t>
                        </m:r>
                      </m:sub>
                    </m:sSub>
                  </m:oMath>
                </a14:m>
                <a:r>
                  <a:rPr lang="zh-CN" altLang="en-US" dirty="0">
                    <a:latin typeface="+mn-lt"/>
                  </a:rPr>
                  <a:t>是内生变量。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有个工具变量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r>
                          <a:rPr lang="en-US" i="1">
                            <a:latin typeface="Cambria Math" panose="02040503050406030204" pitchFamily="18" charset="0"/>
                          </a:rPr>
                          <m:t>𝑖</m:t>
                        </m:r>
                      </m:sub>
                    </m:sSub>
                  </m:oMath>
                </a14:m>
                <a:r>
                  <a:rPr lang="zh-CN" altLang="en-US" dirty="0">
                    <a:latin typeface="+mn-lt"/>
                  </a:rPr>
                  <a:t>，</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CA" b="0" i="1" smtClean="0">
                            <a:latin typeface="Cambria Math" panose="02040503050406030204" pitchFamily="18" charset="0"/>
                          </a:rPr>
                          <m:t>2</m:t>
                        </m:r>
                        <m:r>
                          <a:rPr lang="en-US" i="1">
                            <a:latin typeface="Cambria Math" panose="02040503050406030204" pitchFamily="18" charset="0"/>
                          </a:rPr>
                          <m:t>𝑖</m:t>
                        </m:r>
                      </m:sub>
                    </m:sSub>
                  </m:oMath>
                </a14:m>
                <a:r>
                  <a:rPr lang="zh-CN" altLang="en-US" dirty="0">
                    <a:latin typeface="+mn-lt"/>
                  </a:rPr>
                  <a:t>有两个工具变量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r>
                          <a:rPr lang="en-US" i="1">
                            <a:latin typeface="Cambria Math" panose="02040503050406030204" pitchFamily="18" charset="0"/>
                          </a:rPr>
                          <m:t>𝑖</m:t>
                        </m:r>
                      </m:sub>
                    </m:sSub>
                    <m:sSub>
                      <m:sSubPr>
                        <m:ctrlPr>
                          <a:rPr lang="en-CA" i="1">
                            <a:latin typeface="Cambria Math" panose="02040503050406030204" pitchFamily="18" charset="0"/>
                          </a:rPr>
                        </m:ctrlPr>
                      </m:sSubPr>
                      <m:e>
                        <m:r>
                          <a:rPr lang="zh-CN" altLang="en-US">
                            <a:latin typeface="Cambria Math" panose="02040503050406030204" pitchFamily="18" charset="0"/>
                          </a:rPr>
                          <m:t>和</m:t>
                        </m:r>
                        <m:r>
                          <a:rPr lang="en-US" i="1">
                            <a:latin typeface="Cambria Math" panose="02040503050406030204" pitchFamily="18" charset="0"/>
                          </a:rPr>
                          <m:t>𝑍</m:t>
                        </m:r>
                      </m:e>
                      <m:sub>
                        <m:r>
                          <a:rPr lang="en-US" i="1">
                            <a:latin typeface="Cambria Math" panose="02040503050406030204" pitchFamily="18" charset="0"/>
                          </a:rPr>
                          <m:t>3</m:t>
                        </m:r>
                        <m:r>
                          <a:rPr lang="en-US" i="1">
                            <a:latin typeface="Cambria Math" panose="02040503050406030204" pitchFamily="18" charset="0"/>
                          </a:rPr>
                          <m:t>𝑖</m:t>
                        </m:r>
                      </m:sub>
                    </m:sSub>
                  </m:oMath>
                </a14:m>
                <a:r>
                  <a:rPr lang="zh-CN" altLang="en-US" dirty="0">
                    <a:latin typeface="+mn-lt"/>
                  </a:rPr>
                  <a:t>。</a:t>
                </a: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30175" y="1066800"/>
                <a:ext cx="9013825" cy="5638800"/>
              </a:xfrm>
              <a:blipFill>
                <a:blip r:embed="rId2"/>
                <a:stretch>
                  <a:fillRect l="-1014" t="-1622" r="-33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F4E81A6D-B512-4E41-B36A-92453A694C80}"/>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75088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模型估计</a:t>
            </a:r>
            <a:r>
              <a:rPr lang="en-CA" altLang="zh-CN" dirty="0"/>
              <a:t>:</a:t>
            </a:r>
            <a:r>
              <a:rPr lang="zh-CN" altLang="en-US" dirty="0"/>
              <a:t>多个内生变量和多个工具变量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0" y="1066800"/>
                <a:ext cx="9220200" cy="5638800"/>
              </a:xfrm>
            </p:spPr>
            <p:txBody>
              <a:bodyPr/>
              <a:lstStyle/>
              <a:p>
                <a:r>
                  <a:rPr lang="zh-CN" altLang="en-US" sz="2400" b="1" dirty="0"/>
                  <a:t>第一阶段</a:t>
                </a:r>
                <a:r>
                  <a:rPr lang="zh-CN" altLang="en-US" sz="2400" dirty="0"/>
                  <a:t>：将每个内生变量单独对所有工具变量和所有其它外生变量做回归：</a:t>
                </a:r>
                <a:endParaRPr lang="en-US" altLang="zh-CN" sz="2400" dirty="0"/>
              </a:p>
              <a:p>
                <a:endParaRPr lang="en-US" altLang="zh-CN" sz="240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1</m:t>
                                  </m:r>
                                  <m:r>
                                    <a:rPr lang="en-US" sz="2400" i="1">
                                      <a:latin typeface="Cambria Math" panose="02040503050406030204" pitchFamily="18" charset="0"/>
                                    </a:rPr>
                                    <m:t>𝑖</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内生变量</m:t>
                              </m:r>
                            </m:e>
                          </m:eqArr>
                        </m:lim>
                      </m:limLow>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0</m:t>
                          </m:r>
                        </m:sub>
                      </m:sSub>
                      <m:r>
                        <a:rPr lang="en-US" sz="2400" i="1">
                          <a:latin typeface="Cambria Math" panose="02040503050406030204" pitchFamily="18" charset="0"/>
                        </a:rPr>
                        <m:t>+</m:t>
                      </m:r>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2</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2</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3</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3</m:t>
                                  </m:r>
                                  <m:r>
                                    <a:rPr lang="en-US" sz="2400" i="1">
                                      <a:latin typeface="Cambria Math" panose="02040503050406030204" pitchFamily="18" charset="0"/>
                                    </a:rPr>
                                    <m:t>𝑖</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所有工具变量</m:t>
                              </m:r>
                            </m:e>
                          </m:eqArr>
                        </m:lim>
                      </m:limLow>
                      <m:r>
                        <a:rPr lang="en-US" sz="2400" i="1">
                          <a:latin typeface="Cambria Math" panose="02040503050406030204" pitchFamily="18" charset="0"/>
                        </a:rPr>
                        <m:t>+</m:t>
                      </m:r>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4</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𝛾</m:t>
                                  </m:r>
                                </m:e>
                                <m:sub>
                                  <m:r>
                                    <a:rPr lang="en-US" sz="2400" i="1">
                                      <a:latin typeface="Cambria Math" panose="02040503050406030204" pitchFamily="18" charset="0"/>
                                    </a:rPr>
                                    <m:t>𝑘</m:t>
                                  </m:r>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𝑘</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所有其他外生变量</m:t>
                              </m:r>
                            </m:e>
                          </m:eqArr>
                        </m:lim>
                      </m:limLow>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1</m:t>
                          </m:r>
                          <m:r>
                            <a:rPr lang="en-US" sz="2400" i="1">
                              <a:latin typeface="Cambria Math" panose="02040503050406030204" pitchFamily="18" charset="0"/>
                            </a:rPr>
                            <m:t>𝑖</m:t>
                          </m:r>
                        </m:sub>
                      </m:sSub>
                    </m:oMath>
                  </m:oMathPara>
                </a14:m>
                <a:endParaRPr lang="en-CA" sz="2400" dirty="0"/>
              </a:p>
              <a:p>
                <a:endParaRPr lang="en-CA" sz="2400" dirty="0"/>
              </a:p>
              <a:p>
                <a:pPr/>
                <a14:m>
                  <m:oMathPara xmlns:m="http://schemas.openxmlformats.org/officeDocument/2006/math">
                    <m:oMathParaPr>
                      <m:jc m:val="centerGroup"/>
                    </m:oMathParaPr>
                    <m:oMath xmlns:m="http://schemas.openxmlformats.org/officeDocument/2006/math">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2</m:t>
                                  </m:r>
                                  <m:r>
                                    <a:rPr lang="en-US" sz="2400" i="1">
                                      <a:latin typeface="Cambria Math" panose="02040503050406030204" pitchFamily="18" charset="0"/>
                                    </a:rPr>
                                    <m:t>𝑖</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内生变量</m:t>
                              </m:r>
                            </m:e>
                          </m:eqArr>
                        </m:lim>
                      </m:limLow>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0</m:t>
                          </m:r>
                        </m:sub>
                      </m:sSub>
                      <m:r>
                        <a:rPr lang="en-US" sz="2400" i="1">
                          <a:latin typeface="Cambria Math" panose="02040503050406030204" pitchFamily="18" charset="0"/>
                        </a:rPr>
                        <m:t>+</m:t>
                      </m:r>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2</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2</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3</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3</m:t>
                                  </m:r>
                                  <m:r>
                                    <a:rPr lang="en-US" sz="2400" i="1">
                                      <a:latin typeface="Cambria Math" panose="02040503050406030204" pitchFamily="18" charset="0"/>
                                    </a:rPr>
                                    <m:t>𝑖</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所有的工具变量</m:t>
                              </m:r>
                            </m:e>
                          </m:eqArr>
                        </m:lim>
                      </m:limLow>
                      <m:r>
                        <a:rPr lang="en-US" sz="2400" i="1">
                          <a:latin typeface="Cambria Math" panose="02040503050406030204" pitchFamily="18" charset="0"/>
                        </a:rPr>
                        <m:t>+</m:t>
                      </m:r>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4</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𝜃</m:t>
                                  </m:r>
                                </m:e>
                                <m:sub>
                                  <m:r>
                                    <a:rPr lang="en-US" sz="2400" i="1">
                                      <a:latin typeface="Cambria Math" panose="02040503050406030204" pitchFamily="18" charset="0"/>
                                    </a:rPr>
                                    <m:t>𝑘</m:t>
                                  </m:r>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𝑘</m:t>
                                  </m:r>
                                </m:sub>
                              </m:sSub>
                            </m:e>
                          </m:groupChr>
                        </m:e>
                        <m:lim>
                          <m:eqArr>
                            <m:eqArrPr>
                              <m:ctrlPr>
                                <a:rPr lang="zh-CN" altLang="en-US" sz="2400" i="1">
                                  <a:latin typeface="Cambria Math" panose="02040503050406030204" pitchFamily="18" charset="0"/>
                                </a:rPr>
                              </m:ctrlPr>
                            </m:eqArrPr>
                            <m:e/>
                            <m:e>
                              <m:r>
                                <a:rPr lang="zh-CN" altLang="en-US" sz="2400">
                                  <a:latin typeface="Cambria Math" panose="02040503050406030204" pitchFamily="18" charset="0"/>
                                </a:rPr>
                                <m:t>所有其他外生变量</m:t>
                              </m:r>
                            </m:e>
                          </m:eqArr>
                        </m:lim>
                      </m:limLow>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𝑣</m:t>
                          </m:r>
                        </m:e>
                        <m:sub>
                          <m:r>
                            <a:rPr lang="en-US" sz="2400" i="1">
                              <a:latin typeface="Cambria Math" panose="02040503050406030204" pitchFamily="18" charset="0"/>
                            </a:rPr>
                            <m:t>2</m:t>
                          </m:r>
                          <m:r>
                            <a:rPr lang="en-US" sz="2400" i="1">
                              <a:latin typeface="Cambria Math" panose="02040503050406030204" pitchFamily="18" charset="0"/>
                            </a:rPr>
                            <m:t>𝑖</m:t>
                          </m:r>
                        </m:sub>
                      </m:sSub>
                    </m:oMath>
                  </m:oMathPara>
                </a14:m>
                <a:endParaRPr lang="en-US" altLang="zh-CN" sz="2400" dirty="0"/>
              </a:p>
              <a:p>
                <a:endParaRPr lang="en-CA" altLang="zh-CN" sz="2400" dirty="0"/>
              </a:p>
              <a:p>
                <a:r>
                  <a:rPr lang="zh-CN" altLang="en-US" sz="2400" dirty="0"/>
                  <a:t>用得到的系数计算每个内生变量的预测值：</a:t>
                </a:r>
                <a:endParaRPr lang="en-CA" sz="2400" i="1" dirty="0"/>
              </a:p>
              <a:p>
                <a:pPr/>
                <a14:m>
                  <m:oMathPara xmlns:m="http://schemas.openxmlformats.org/officeDocument/2006/math">
                    <m:oMathParaPr>
                      <m:jc m:val="centerGroup"/>
                    </m:oMathParaPr>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2</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2</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3</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4</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𝛾</m:t>
                              </m:r>
                            </m:e>
                          </m:acc>
                        </m:e>
                        <m:sub>
                          <m:r>
                            <a:rPr lang="en-US" sz="2400" i="1">
                              <a:latin typeface="Cambria Math" panose="02040503050406030204" pitchFamily="18" charset="0"/>
                            </a:rPr>
                            <m:t>𝑘</m:t>
                          </m:r>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𝑘𝑖</m:t>
                          </m:r>
                        </m:sub>
                      </m:sSub>
                    </m:oMath>
                  </m:oMathPara>
                </a14:m>
                <a:endParaRPr lang="en-CA" sz="2400" dirty="0"/>
              </a:p>
              <a:p>
                <a:pPr/>
                <a14:m>
                  <m:oMathPara xmlns:m="http://schemas.openxmlformats.org/officeDocument/2006/math">
                    <m:oMathParaPr>
                      <m:jc m:val="centerGroup"/>
                    </m:oMathParaPr>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𝐷</m:t>
                              </m:r>
                            </m:e>
                          </m:acc>
                        </m:e>
                        <m:sub>
                          <m:r>
                            <a:rPr lang="en-US" sz="2400" i="1">
                              <a:latin typeface="Cambria Math" panose="02040503050406030204" pitchFamily="18" charset="0"/>
                            </a:rPr>
                            <m:t>2</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1</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2</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2</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3</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4</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3</m:t>
                          </m:r>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𝜃</m:t>
                              </m:r>
                            </m:e>
                          </m:acc>
                        </m:e>
                        <m:sub>
                          <m:r>
                            <a:rPr lang="en-US" sz="2400" i="1">
                              <a:latin typeface="Cambria Math" panose="02040503050406030204" pitchFamily="18" charset="0"/>
                            </a:rPr>
                            <m:t>𝑘</m:t>
                          </m:r>
                          <m:r>
                            <a:rPr lang="en-US" sz="2400" i="1">
                              <a:latin typeface="Cambria Math" panose="02040503050406030204" pitchFamily="18" charset="0"/>
                            </a:rPr>
                            <m:t>+1</m:t>
                          </m:r>
                        </m:sub>
                      </m:sSub>
                      <m:sSub>
                        <m:sSubPr>
                          <m:ctrlPr>
                            <a:rPr lang="en-CA"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𝑘𝑖</m:t>
                          </m:r>
                        </m:sub>
                      </m:sSub>
                    </m:oMath>
                  </m:oMathPara>
                </a14:m>
                <a:endParaRPr lang="en-CA" sz="2400" dirty="0"/>
              </a:p>
              <a:p>
                <a:endParaRPr lang="en-CA" sz="24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0" y="1066800"/>
                <a:ext cx="9220200" cy="5638800"/>
              </a:xfrm>
              <a:blipFill>
                <a:blip r:embed="rId2"/>
                <a:stretch>
                  <a:fillRect l="-964" t="-901"/>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E11867B4-5D94-4FBA-AED9-E3ACB6EEA41B}"/>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5949494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模型估计</a:t>
            </a:r>
            <a:r>
              <a:rPr lang="en-CA" altLang="zh-CN" dirty="0"/>
              <a:t>:</a:t>
            </a:r>
            <a:r>
              <a:rPr lang="zh-CN" altLang="en-US" dirty="0"/>
              <a:t>多个内生变量和多个工具变量</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algn="just"/>
                <a:r>
                  <a:rPr lang="zh-CN" altLang="en-US" b="1" dirty="0">
                    <a:latin typeface="+mn-lt"/>
                  </a:rPr>
                  <a:t>第二阶段</a:t>
                </a:r>
                <a:r>
                  <a:rPr lang="zh-CN" altLang="en-US" dirty="0">
                    <a:latin typeface="+mn-lt"/>
                  </a:rPr>
                  <a:t>：用内生变量的预测值替代结果模型中的内生变量并进行回归</a:t>
                </a:r>
                <a:endParaRPr lang="en-CA" dirty="0">
                  <a:latin typeface="+mn-lt"/>
                </a:endParaRPr>
              </a:p>
              <a:p>
                <a:pPr algn="just"/>
                <a:endParaRPr lang="en-CA" i="1" dirty="0">
                  <a:latin typeface="+mn-lt"/>
                </a:endParaRPr>
              </a:p>
              <a:p>
                <a:pPr algn="just"/>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sub>
                              </m:sSub>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2</m:t>
                                  </m:r>
                                  <m:r>
                                    <a:rPr lang="en-US" i="1">
                                      <a:latin typeface="Cambria Math" panose="02040503050406030204" pitchFamily="18" charset="0"/>
                                    </a:rPr>
                                    <m:t>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预测值</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3</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𝑘</m:t>
                                  </m:r>
                                </m:sub>
                              </m:sSub>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𝑘𝑖</m:t>
                                  </m:r>
                                </m:sub>
                              </m:sSub>
                            </m:e>
                          </m:groupChr>
                        </m:e>
                        <m:lim>
                          <m:eqArr>
                            <m:eqArrPr>
                              <m:ctrlPr>
                                <a:rPr lang="zh-CN" altLang="en-US" i="1">
                                  <a:latin typeface="Cambria Math" panose="02040503050406030204" pitchFamily="18" charset="0"/>
                                </a:rPr>
                              </m:ctrlPr>
                            </m:eqArrPr>
                            <m:e/>
                            <m:e>
                              <m:r>
                                <a:rPr lang="zh-CN" altLang="en-US">
                                  <a:latin typeface="Cambria Math" panose="02040503050406030204" pitchFamily="18" charset="0"/>
                                </a:rPr>
                                <m:t>所有的外生变量</m:t>
                              </m:r>
                            </m:e>
                          </m:eqArr>
                        </m:lim>
                      </m:limLow>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𝑖</m:t>
                          </m:r>
                        </m:sub>
                      </m:sSub>
                    </m:oMath>
                  </m:oMathPara>
                </a14:m>
                <a:endParaRPr lang="en-CA" dirty="0">
                  <a:latin typeface="+mn-lt"/>
                </a:endParaRPr>
              </a:p>
              <a:p>
                <a:pPr algn="just"/>
                <a:endParaRPr lang="en-US" altLang="zh-CN" dirty="0">
                  <a:latin typeface="+mn-lt"/>
                </a:endParaRPr>
              </a:p>
              <a:p>
                <a:pPr algn="just"/>
                <a:r>
                  <a:rPr lang="zh-CN" altLang="en-US" dirty="0">
                    <a:latin typeface="+mn-lt"/>
                  </a:rPr>
                  <a:t>得到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oMath>
                </a14:m>
                <a:r>
                  <a:rPr lang="zh-CN" altLang="en-US" dirty="0">
                    <a:latin typeface="+mn-lt"/>
                  </a:rPr>
                  <a:t>的</a:t>
                </a:r>
                <a:r>
                  <a:rPr lang="en-US" dirty="0">
                    <a:latin typeface="+mn-lt"/>
                  </a:rPr>
                  <a:t>2SLS</a:t>
                </a:r>
                <a:r>
                  <a:rPr lang="zh-CN" altLang="en-US" dirty="0">
                    <a:latin typeface="+mn-lt"/>
                  </a:rPr>
                  <a:t>估计系数</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和</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2</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是</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和</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sub>
                    </m:sSub>
                  </m:oMath>
                </a14:m>
                <a:r>
                  <a:rPr lang="zh-CN" altLang="en-US" dirty="0">
                    <a:latin typeface="+mn-lt"/>
                  </a:rPr>
                  <a:t>的一致估计量。</a:t>
                </a:r>
                <a:endParaRPr lang="en-CA" dirty="0">
                  <a:latin typeface="+mn-lt"/>
                </a:endParaRPr>
              </a:p>
              <a:p>
                <a:pPr algn="just"/>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19" t="-901"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09A1A7B4-6E7F-46FA-B928-6883980673DC}"/>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6903186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a:p>
        </p:txBody>
      </p:sp>
      <p:sp>
        <p:nvSpPr>
          <p:cNvPr id="3" name="Title 2"/>
          <p:cNvSpPr>
            <a:spLocks noGrp="1"/>
          </p:cNvSpPr>
          <p:nvPr>
            <p:ph type="ctrTitle"/>
          </p:nvPr>
        </p:nvSpPr>
        <p:spPr/>
        <p:txBody>
          <a:bodyPr/>
          <a:lstStyle/>
          <a:p>
            <a:r>
              <a:rPr lang="zh-CN" altLang="en-US" sz="3200" dirty="0">
                <a:latin typeface="DengXian" panose="02010600030101010101" pitchFamily="2" charset="-122"/>
                <a:ea typeface="DengXian" panose="02010600030101010101" pitchFamily="2" charset="-122"/>
              </a:rPr>
              <a:t>工具变量估计法的局限性</a:t>
            </a:r>
            <a:endParaRPr lang="en-CA" sz="3200"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5F9FF3B4-94A3-43F7-8A6C-7C7780EF3809}"/>
              </a:ext>
            </a:extLst>
          </p:cNvPr>
          <p:cNvSpPr>
            <a:spLocks noGrp="1"/>
          </p:cNvSpPr>
          <p:nvPr>
            <p:ph type="ftr" sz="quarter" idx="11"/>
          </p:nvPr>
        </p:nvSpPr>
        <p:spPr>
          <a:xfrm>
            <a:off x="3886200" y="6172200"/>
            <a:ext cx="5257800" cy="4572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247441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理解工具变量估计法的局限性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latin typeface="+mn-lt"/>
                  </a:rPr>
                  <a:t>为方便我们理解工具变量估计法的局限性，我们考虑简单的单变量两阶段模型</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a14:m>
                <a:r>
                  <a:rPr lang="en-US" dirty="0">
                    <a:latin typeface="+mn-lt"/>
                  </a:rPr>
                  <a:t>	</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m:t>
                        </m:r>
                      </m:sub>
                    </m:sSub>
                  </m:oMath>
                </a14:m>
                <a:r>
                  <a:rPr lang="en-US" dirty="0">
                    <a:latin typeface="+mn-lt"/>
                  </a:rPr>
                  <a:t> 	</a:t>
                </a:r>
                <a:endParaRPr lang="en-CA" dirty="0">
                  <a:latin typeface="+mn-lt"/>
                </a:endParaRPr>
              </a:p>
              <a:p>
                <a:pPr fontAlgn="ctr"/>
                <a:r>
                  <a:rPr lang="zh-CN" altLang="en-US" dirty="0">
                    <a:latin typeface="+mn-lt"/>
                  </a:rPr>
                  <a:t>其中</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latin typeface="+mn-lt"/>
                  </a:rPr>
                  <a:t>是内生变量，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oMath>
                </a14:m>
                <a:r>
                  <a:rPr lang="zh-CN" altLang="en-US" dirty="0">
                    <a:latin typeface="+mn-lt"/>
                  </a:rPr>
                  <a:t>是工具变量</a:t>
                </a:r>
                <a:r>
                  <a:rPr lang="zh-CN" altLang="en-US" b="1" dirty="0">
                    <a:latin typeface="+mn-lt"/>
                  </a:rPr>
                  <a:t>。</a:t>
                </a:r>
                <a:endParaRPr lang="en-CA" altLang="zh-CN" b="1" dirty="0">
                  <a:latin typeface="+mn-lt"/>
                </a:endParaRPr>
              </a:p>
              <a:p>
                <a:pPr fontAlgn="ctr"/>
                <a:endParaRPr lang="en-CA" altLang="zh-CN" dirty="0">
                  <a:latin typeface="+mn-lt"/>
                </a:endParaRPr>
              </a:p>
              <a:p>
                <a:pPr fontAlgn="ctr"/>
                <a:r>
                  <a:rPr lang="zh-CN" altLang="en-US" dirty="0">
                    <a:latin typeface="+mn-lt"/>
                  </a:rPr>
                  <a:t>系数</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的样本两阶段估计量 为</a:t>
                </a:r>
                <a:endParaRPr lang="en-CA" dirty="0">
                  <a:latin typeface="+mn-lt"/>
                </a:endParaRPr>
              </a:p>
              <a:p>
                <a:pPr/>
                <a14:m>
                  <m:oMathPara xmlns:m="http://schemas.openxmlformats.org/officeDocument/2006/math">
                    <m:oMathParaPr>
                      <m:jc m:val="centerGroup"/>
                    </m:oMathParaPr>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en-US">
                          <a:latin typeface="Cambria Math" panose="02040503050406030204" pitchFamily="18" charset="0"/>
                        </a:rPr>
                        <m:t>=</m:t>
                      </m:r>
                      <m:f>
                        <m:fPr>
                          <m:ctrlPr>
                            <a:rPr lang="en-CA" i="1">
                              <a:latin typeface="Cambria Math" panose="02040503050406030204" pitchFamily="18" charset="0"/>
                            </a:rPr>
                          </m:ctrlPr>
                        </m:fPr>
                        <m:num>
                          <m:acc>
                            <m:accPr>
                              <m:chr m:val="̂"/>
                              <m:ctrlPr>
                                <a:rPr lang="en-CA" i="1">
                                  <a:latin typeface="Cambria Math" panose="02040503050406030204" pitchFamily="18" charset="0"/>
                                </a:rPr>
                              </m:ctrlPr>
                            </m:accPr>
                            <m:e>
                              <m:r>
                                <a:rPr lang="en-US" i="1">
                                  <a:latin typeface="Cambria Math" panose="02040503050406030204" pitchFamily="18" charset="0"/>
                                </a:rPr>
                                <m:t>𝐶𝑜𝑣</m:t>
                              </m:r>
                            </m:e>
                          </m:acc>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num>
                        <m:den>
                          <m:acc>
                            <m:accPr>
                              <m:chr m:val="̂"/>
                              <m:ctrlPr>
                                <a:rPr lang="en-CA" i="1">
                                  <a:latin typeface="Cambria Math" panose="02040503050406030204" pitchFamily="18" charset="0"/>
                                </a:rPr>
                              </m:ctrlPr>
                            </m:accPr>
                            <m:e>
                              <m:r>
                                <a:rPr lang="en-US" i="1">
                                  <a:latin typeface="Cambria Math" panose="02040503050406030204" pitchFamily="18" charset="0"/>
                                </a:rPr>
                                <m:t>𝐶𝑜𝑣</m:t>
                              </m:r>
                            </m:e>
                          </m:acc>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den>
                      </m:f>
                    </m:oMath>
                  </m:oMathPara>
                </a14:m>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19" t="-901"/>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46532262-4CA7-4E86-BD49-6F6953241607}"/>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256627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大样本下的局限性 （偏差性）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28600" y="1066800"/>
                <a:ext cx="8915400" cy="5638800"/>
              </a:xfrm>
            </p:spPr>
            <p:txBody>
              <a:bodyPr/>
              <a:lstStyle/>
              <a:p>
                <a:pPr fontAlgn="ctr"/>
                <a14:m>
                  <m:oMath xmlns:m="http://schemas.openxmlformats.org/officeDocument/2006/math">
                    <m:sSubSup>
                      <m:sSubSupPr>
                        <m:ctrlPr>
                          <a:rPr lang="en-CA" sz="2400" i="1" smtClean="0">
                            <a:latin typeface="Cambria Math" panose="02040503050406030204" pitchFamily="18" charset="0"/>
                          </a:rPr>
                        </m:ctrlPr>
                      </m:sSubSupPr>
                      <m:e>
                        <m:acc>
                          <m:accPr>
                            <m:chr m:val="̂"/>
                            <m:ctrlPr>
                              <a:rPr lang="en-CA" sz="2400" i="1">
                                <a:latin typeface="Cambria Math" panose="02040503050406030204" pitchFamily="18" charset="0"/>
                              </a:rPr>
                            </m:ctrlPr>
                          </m:accPr>
                          <m:e>
                            <m:r>
                              <a:rPr lang="en-US" sz="2400" i="1">
                                <a:latin typeface="Cambria Math" panose="02040503050406030204" pitchFamily="18" charset="0"/>
                              </a:rPr>
                              <m:t>𝛽</m:t>
                            </m:r>
                          </m:e>
                        </m:acc>
                      </m:e>
                      <m:sub>
                        <m:r>
                          <a:rPr lang="en-US" sz="2400" i="1">
                            <a:latin typeface="Cambria Math" panose="02040503050406030204" pitchFamily="18" charset="0"/>
                          </a:rPr>
                          <m:t>1</m:t>
                        </m:r>
                      </m:sub>
                      <m:sup>
                        <m:r>
                          <a:rPr lang="en-US" sz="2400" i="1">
                            <a:latin typeface="Cambria Math" panose="02040503050406030204" pitchFamily="18" charset="0"/>
                          </a:rPr>
                          <m:t>2</m:t>
                        </m:r>
                        <m:r>
                          <a:rPr lang="en-US" sz="2400" i="1">
                            <a:latin typeface="Cambria Math" panose="02040503050406030204" pitchFamily="18" charset="0"/>
                          </a:rPr>
                          <m:t>𝑆𝐿𝑆</m:t>
                        </m:r>
                      </m:sup>
                    </m:sSubSup>
                  </m:oMath>
                </a14:m>
                <a:r>
                  <a:rPr lang="zh-CN" altLang="en-US" sz="2400" dirty="0">
                    <a:latin typeface="+mn-lt"/>
                  </a:rPr>
                  <a:t>的大样本概率极限值为：</a:t>
                </a:r>
                <a:endParaRPr lang="en-US" altLang="zh-CN" sz="2400" dirty="0">
                  <a:latin typeface="+mn-lt"/>
                </a:endParaRPr>
              </a:p>
              <a:p>
                <a:pPr fontAlgn="ctr"/>
                <a:endParaRPr lang="en-CA" sz="2400" dirty="0">
                  <a:latin typeface="+mn-lt"/>
                </a:endParaRPr>
              </a:p>
              <a:p>
                <a:pPr fontAlgn="ct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𝑝𝑙𝑖𝑚</m:t>
                      </m:r>
                      <m:sSubSup>
                        <m:sSubSupPr>
                          <m:ctrlPr>
                            <a:rPr lang="en-CA" sz="2400" i="1">
                              <a:latin typeface="Cambria Math" panose="02040503050406030204" pitchFamily="18" charset="0"/>
                            </a:rPr>
                          </m:ctrlPr>
                        </m:sSubSupPr>
                        <m:e>
                          <m:acc>
                            <m:accPr>
                              <m:chr m:val="̂"/>
                              <m:ctrlPr>
                                <a:rPr lang="en-CA" sz="2400" i="1">
                                  <a:latin typeface="Cambria Math" panose="02040503050406030204" pitchFamily="18" charset="0"/>
                                </a:rPr>
                              </m:ctrlPr>
                            </m:accPr>
                            <m:e>
                              <m:r>
                                <a:rPr lang="en-US" sz="2400" i="1">
                                  <a:latin typeface="Cambria Math" panose="02040503050406030204" pitchFamily="18" charset="0"/>
                                </a:rPr>
                                <m:t>𝛽</m:t>
                              </m:r>
                            </m:e>
                          </m:acc>
                        </m:e>
                        <m:sub>
                          <m:r>
                            <a:rPr lang="en-US" sz="2400" i="1">
                              <a:latin typeface="Cambria Math" panose="02040503050406030204" pitchFamily="18" charset="0"/>
                            </a:rPr>
                            <m:t>1</m:t>
                          </m:r>
                        </m:sub>
                        <m:sup>
                          <m:r>
                            <a:rPr lang="en-US" sz="2400" i="1">
                              <a:latin typeface="Cambria Math" panose="02040503050406030204" pitchFamily="18" charset="0"/>
                            </a:rPr>
                            <m:t>2</m:t>
                          </m:r>
                          <m:r>
                            <a:rPr lang="en-US" sz="2400" i="1">
                              <a:latin typeface="Cambria Math" panose="02040503050406030204" pitchFamily="18" charset="0"/>
                            </a:rPr>
                            <m:t>𝐿𝑆</m:t>
                          </m:r>
                        </m:sup>
                      </m:sSubSup>
                      <m:r>
                        <a:rPr lang="en-US" sz="2400" i="1">
                          <a:latin typeface="Cambria Math" panose="02040503050406030204" pitchFamily="18" charset="0"/>
                        </a:rPr>
                        <m:t>=</m:t>
                      </m:r>
                      <m:r>
                        <a:rPr lang="en-US" sz="2400" i="1">
                          <a:latin typeface="Cambria Math" panose="02040503050406030204" pitchFamily="18" charset="0"/>
                        </a:rPr>
                        <m:t>𝑝𝑙𝑖𝑚</m:t>
                      </m:r>
                      <m:f>
                        <m:fPr>
                          <m:ctrlPr>
                            <a:rPr lang="en-CA" sz="2400" i="1">
                              <a:latin typeface="Cambria Math" panose="02040503050406030204" pitchFamily="18" charset="0"/>
                            </a:rPr>
                          </m:ctrlPr>
                        </m:fPr>
                        <m:num>
                          <m:acc>
                            <m:accPr>
                              <m:chr m:val="̂"/>
                              <m:ctrlPr>
                                <a:rPr lang="en-CA" sz="2400" i="1">
                                  <a:latin typeface="Cambria Math" panose="02040503050406030204" pitchFamily="18" charset="0"/>
                                </a:rPr>
                              </m:ctrlPr>
                            </m:accPr>
                            <m:e>
                              <m:r>
                                <a:rPr lang="en-US" sz="2400" i="1">
                                  <a:latin typeface="Cambria Math" panose="02040503050406030204" pitchFamily="18" charset="0"/>
                                </a:rPr>
                                <m:t>𝐶𝑜𝑣</m:t>
                              </m:r>
                            </m:e>
                          </m:acc>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num>
                        <m:den>
                          <m:acc>
                            <m:accPr>
                              <m:chr m:val="̂"/>
                              <m:ctrlPr>
                                <a:rPr lang="en-CA" sz="2400" i="1">
                                  <a:latin typeface="Cambria Math" panose="02040503050406030204" pitchFamily="18" charset="0"/>
                                </a:rPr>
                              </m:ctrlPr>
                            </m:accPr>
                            <m:e>
                              <m:r>
                                <a:rPr lang="en-US" sz="2400" i="1">
                                  <a:latin typeface="Cambria Math" panose="02040503050406030204" pitchFamily="18" charset="0"/>
                                </a:rPr>
                                <m:t>𝐶𝑜𝑣</m:t>
                              </m:r>
                            </m:e>
                          </m:acc>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den>
                      </m:f>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1</m:t>
                          </m:r>
                        </m:sub>
                      </m:sSub>
                      <m:r>
                        <a:rPr lang="en-US" sz="2400" i="1">
                          <a:latin typeface="Cambria Math" panose="02040503050406030204" pitchFamily="18" charset="0"/>
                        </a:rPr>
                        <m:t>+</m:t>
                      </m:r>
                      <m:r>
                        <a:rPr lang="en-US" sz="2400" i="1">
                          <a:latin typeface="Cambria Math" panose="02040503050406030204" pitchFamily="18" charset="0"/>
                        </a:rPr>
                        <m:t>𝑝𝑙𝑖𝑚</m:t>
                      </m:r>
                      <m:f>
                        <m:fPr>
                          <m:ctrlPr>
                            <a:rPr lang="en-CA" sz="2400" i="1">
                              <a:latin typeface="Cambria Math" panose="02040503050406030204" pitchFamily="18" charset="0"/>
                            </a:rPr>
                          </m:ctrlPr>
                        </m:fPr>
                        <m:num>
                          <m:acc>
                            <m:accPr>
                              <m:chr m:val="̂"/>
                              <m:ctrlPr>
                                <a:rPr lang="en-CA" sz="2400" i="1">
                                  <a:latin typeface="Cambria Math" panose="02040503050406030204" pitchFamily="18" charset="0"/>
                                </a:rPr>
                              </m:ctrlPr>
                            </m:accPr>
                            <m:e>
                              <m:r>
                                <a:rPr lang="en-US" sz="2400" i="1">
                                  <a:latin typeface="Cambria Math" panose="02040503050406030204" pitchFamily="18" charset="0"/>
                                </a:rPr>
                                <m:t>𝐶𝑜𝑣</m:t>
                              </m:r>
                            </m:e>
                          </m:acc>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𝑒</m:t>
                              </m:r>
                            </m:e>
                            <m:sub>
                              <m:r>
                                <a:rPr lang="en-US" sz="2400" i="1">
                                  <a:latin typeface="Cambria Math" panose="02040503050406030204" pitchFamily="18" charset="0"/>
                                </a:rPr>
                                <m:t>𝑖</m:t>
                              </m:r>
                            </m:sub>
                          </m:sSub>
                          <m:r>
                            <a:rPr lang="en-US" sz="2400" i="1">
                              <a:latin typeface="Cambria Math" panose="02040503050406030204" pitchFamily="18" charset="0"/>
                            </a:rPr>
                            <m:t>)</m:t>
                          </m:r>
                        </m:num>
                        <m:den>
                          <m:acc>
                            <m:accPr>
                              <m:chr m:val="̂"/>
                              <m:ctrlPr>
                                <a:rPr lang="en-CA" sz="2400" i="1">
                                  <a:latin typeface="Cambria Math" panose="02040503050406030204" pitchFamily="18" charset="0"/>
                                </a:rPr>
                              </m:ctrlPr>
                            </m:accPr>
                            <m:e>
                              <m:r>
                                <a:rPr lang="en-US" sz="2400" i="1">
                                  <a:latin typeface="Cambria Math" panose="02040503050406030204" pitchFamily="18" charset="0"/>
                                </a:rPr>
                                <m:t>𝐶𝑜𝑣</m:t>
                              </m:r>
                            </m:e>
                          </m:acc>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den>
                      </m:f>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1</m:t>
                          </m:r>
                        </m:sub>
                      </m:sSub>
                      <m:r>
                        <a:rPr lang="en-US" sz="2400" i="1">
                          <a:latin typeface="Cambria Math" panose="02040503050406030204" pitchFamily="18" charset="0"/>
                        </a:rPr>
                        <m:t>+</m:t>
                      </m:r>
                      <m:limLow>
                        <m:limLowPr>
                          <m:ctrlPr>
                            <a:rPr lang="en-CA" sz="2400" i="1">
                              <a:latin typeface="Cambria Math" panose="02040503050406030204" pitchFamily="18" charset="0"/>
                            </a:rPr>
                          </m:ctrlPr>
                        </m:limLowPr>
                        <m:e>
                          <m:groupChr>
                            <m:groupChrPr>
                              <m:chr m:val="⏟"/>
                              <m:ctrlPr>
                                <a:rPr lang="en-CA" sz="2400" i="1">
                                  <a:latin typeface="Cambria Math" panose="02040503050406030204" pitchFamily="18" charset="0"/>
                                </a:rPr>
                              </m:ctrlPr>
                            </m:groupChrPr>
                            <m:e>
                              <m:f>
                                <m:fPr>
                                  <m:ctrlPr>
                                    <a:rPr lang="en-CA" sz="2400" i="1">
                                      <a:latin typeface="Cambria Math" panose="02040503050406030204" pitchFamily="18" charset="0"/>
                                    </a:rPr>
                                  </m:ctrlPr>
                                </m:fPr>
                                <m:num>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𝑒</m:t>
                                          </m:r>
                                        </m:e>
                                        <m:sub>
                                          <m:r>
                                            <a:rPr lang="en-US" sz="2400" i="1">
                                              <a:latin typeface="Cambria Math" panose="02040503050406030204" pitchFamily="18" charset="0"/>
                                            </a:rPr>
                                            <m:t>𝑖</m:t>
                                          </m:r>
                                        </m:sub>
                                      </m:sSub>
                                    </m:e>
                                  </m:d>
                                </m:num>
                                <m:den>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e>
                                  </m:d>
                                </m:den>
                              </m:f>
                            </m:e>
                          </m:groupChr>
                        </m:e>
                        <m:lim>
                          <m:r>
                            <a:rPr lang="en-CA" sz="2400" b="0" i="0" smtClean="0">
                              <a:latin typeface="Cambria Math" panose="02040503050406030204" pitchFamily="18" charset="0"/>
                            </a:rPr>
                            <m:t>2</m:t>
                          </m:r>
                          <m:r>
                            <m:rPr>
                              <m:sty m:val="p"/>
                            </m:rPr>
                            <a:rPr lang="en-CA" sz="2400" b="0" i="0" smtClean="0">
                              <a:latin typeface="Cambria Math" panose="02040503050406030204" pitchFamily="18" charset="0"/>
                            </a:rPr>
                            <m:t>SLS</m:t>
                          </m:r>
                          <m:r>
                            <a:rPr lang="zh-CN" altLang="en-US" sz="2400">
                              <a:latin typeface="Cambria Math" panose="02040503050406030204" pitchFamily="18" charset="0"/>
                            </a:rPr>
                            <m:t>大样本偏差</m:t>
                          </m:r>
                          <m:r>
                            <a:rPr lang="zh-CN" altLang="en-US" sz="2400" smtClean="0">
                              <a:latin typeface="Cambria Math" panose="02040503050406030204" pitchFamily="18" charset="0"/>
                            </a:rPr>
                            <m:t>项</m:t>
                          </m:r>
                        </m:lim>
                      </m:limLow>
                    </m:oMath>
                  </m:oMathPara>
                </a14:m>
                <a:endParaRPr lang="en-CA" sz="2400" dirty="0">
                  <a:latin typeface="+mn-lt"/>
                </a:endParaRPr>
              </a:p>
              <a:p>
                <a:pPr fontAlgn="ctr"/>
                <a:endParaRPr lang="en-US" altLang="zh-CN" sz="2400" dirty="0">
                  <a:latin typeface="+mn-lt"/>
                </a:endParaRPr>
              </a:p>
              <a:p>
                <a:pPr marL="342900" indent="-342900" fontAlgn="ctr">
                  <a:buFont typeface="Arial" panose="020B0604020202020204" pitchFamily="34" charset="0"/>
                  <a:buChar char="•"/>
                </a:pPr>
                <a:r>
                  <a:rPr lang="zh-CN" altLang="en-US" sz="2400" dirty="0">
                    <a:latin typeface="+mn-lt"/>
                  </a:rPr>
                  <a:t>当工具变量是完全外生，即</a:t>
                </a:r>
                <a14:m>
                  <m:oMath xmlns:m="http://schemas.openxmlformats.org/officeDocument/2006/math">
                    <m:r>
                      <a:rPr lang="en-US" sz="2400" i="1">
                        <a:latin typeface="Cambria Math" panose="02040503050406030204" pitchFamily="18" charset="0"/>
                      </a:rPr>
                      <m:t>𝐶𝑜𝑣</m:t>
                    </m:r>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US" sz="2400" i="1">
                                <a:latin typeface="Cambria Math" panose="02040503050406030204" pitchFamily="18" charset="0"/>
                              </a:rPr>
                              <m:t>𝑍</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CA" sz="2400" i="1">
                                <a:latin typeface="Cambria Math" panose="02040503050406030204" pitchFamily="18" charset="0"/>
                              </a:rPr>
                            </m:ctrlPr>
                          </m:sSubPr>
                          <m:e>
                            <m:r>
                              <a:rPr lang="en-US" sz="2400" i="1">
                                <a:latin typeface="Cambria Math" panose="02040503050406030204" pitchFamily="18" charset="0"/>
                              </a:rPr>
                              <m:t>𝑒</m:t>
                            </m:r>
                          </m:e>
                          <m:sub>
                            <m:r>
                              <a:rPr lang="en-US" sz="2400" i="1">
                                <a:latin typeface="Cambria Math" panose="02040503050406030204" pitchFamily="18" charset="0"/>
                              </a:rPr>
                              <m:t>𝑖</m:t>
                            </m:r>
                          </m:sub>
                        </m:sSub>
                      </m:e>
                    </m:d>
                    <m:r>
                      <a:rPr lang="en-US" sz="2400">
                        <a:latin typeface="Cambria Math" panose="02040503050406030204" pitchFamily="18" charset="0"/>
                      </a:rPr>
                      <m:t>=0</m:t>
                    </m:r>
                  </m:oMath>
                </a14:m>
                <a:r>
                  <a:rPr lang="zh-CN" altLang="en-US" sz="2400" dirty="0">
                    <a:latin typeface="+mn-lt"/>
                  </a:rPr>
                  <a:t>，</a:t>
                </a:r>
                <a:r>
                  <a:rPr lang="en-US" sz="2400" dirty="0">
                    <a:latin typeface="+mn-lt"/>
                  </a:rPr>
                  <a:t>2SLS</a:t>
                </a:r>
                <a:r>
                  <a:rPr lang="zh-CN" altLang="en-US" sz="2400" dirty="0">
                    <a:latin typeface="+mn-lt"/>
                  </a:rPr>
                  <a:t>大样本偏差项</a:t>
                </a:r>
                <a:r>
                  <a:rPr lang="en-US" sz="2400" dirty="0">
                    <a:latin typeface="+mn-lt"/>
                  </a:rPr>
                  <a:t>为0</a:t>
                </a:r>
                <a:r>
                  <a:rPr lang="zh-CN" altLang="en-US" sz="2400" dirty="0">
                    <a:latin typeface="+mn-lt"/>
                  </a:rPr>
                  <a:t>，</a:t>
                </a:r>
                <a14:m>
                  <m:oMath xmlns:m="http://schemas.openxmlformats.org/officeDocument/2006/math">
                    <m:sSubSup>
                      <m:sSubSupPr>
                        <m:ctrlPr>
                          <a:rPr lang="en-CA" sz="2400" i="1">
                            <a:latin typeface="Cambria Math" panose="02040503050406030204" pitchFamily="18" charset="0"/>
                          </a:rPr>
                        </m:ctrlPr>
                      </m:sSubSupPr>
                      <m:e>
                        <m:acc>
                          <m:accPr>
                            <m:chr m:val="̂"/>
                            <m:ctrlPr>
                              <a:rPr lang="en-CA" sz="2400" i="1">
                                <a:latin typeface="Cambria Math" panose="02040503050406030204" pitchFamily="18" charset="0"/>
                              </a:rPr>
                            </m:ctrlPr>
                          </m:accPr>
                          <m:e>
                            <m:r>
                              <a:rPr lang="en-US" sz="2400" i="1">
                                <a:latin typeface="Cambria Math" panose="02040503050406030204" pitchFamily="18" charset="0"/>
                              </a:rPr>
                              <m:t>𝛽</m:t>
                            </m:r>
                          </m:e>
                        </m:acc>
                      </m:e>
                      <m:sub>
                        <m:r>
                          <a:rPr lang="en-US" sz="2400" i="1">
                            <a:latin typeface="Cambria Math" panose="02040503050406030204" pitchFamily="18" charset="0"/>
                          </a:rPr>
                          <m:t>1</m:t>
                        </m:r>
                      </m:sub>
                      <m:sup>
                        <m:r>
                          <a:rPr lang="en-US" sz="2400" i="1">
                            <a:latin typeface="Cambria Math" panose="02040503050406030204" pitchFamily="18" charset="0"/>
                          </a:rPr>
                          <m:t>2</m:t>
                        </m:r>
                        <m:r>
                          <a:rPr lang="en-US" sz="2400" i="1">
                            <a:latin typeface="Cambria Math" panose="02040503050406030204" pitchFamily="18" charset="0"/>
                          </a:rPr>
                          <m:t>𝑆𝐿𝑆</m:t>
                        </m:r>
                      </m:sup>
                    </m:sSubSup>
                  </m:oMath>
                </a14:m>
                <a:r>
                  <a:rPr lang="zh-CN" altLang="en-US" sz="2400" dirty="0">
                    <a:latin typeface="+mn-lt"/>
                  </a:rPr>
                  <a:t>是一致估计量</a:t>
                </a:r>
                <a:r>
                  <a:rPr lang="en-US" sz="2400" dirty="0">
                    <a:latin typeface="+mn-lt"/>
                  </a:rPr>
                  <a:t> (</a:t>
                </a:r>
                <a:r>
                  <a:rPr lang="zh-CN" altLang="en-US" sz="2400" dirty="0">
                    <a:latin typeface="+mn-lt"/>
                  </a:rPr>
                  <a:t>当样本足够大，估计量趋近真实值）。</a:t>
                </a:r>
                <a:endParaRPr lang="en-CA" sz="2400"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28600" y="1066800"/>
                <a:ext cx="8915400" cy="5638800"/>
              </a:xfrm>
              <a:blipFill>
                <a:blip r:embed="rId2"/>
                <a:stretch>
                  <a:fillRect l="-569" t="-901"/>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7924CC01-DE42-4690-9EA3-2B371FDEDD7F}"/>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762484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大样本下的局限性 （偏差性）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28600" y="1066800"/>
                <a:ext cx="8610600" cy="5638800"/>
              </a:xfrm>
            </p:spPr>
            <p:txBody>
              <a:bodyPr/>
              <a:lstStyle/>
              <a:p>
                <a:pPr fontAlgn="ctr"/>
                <a:endParaRPr lang="en-CA" dirty="0"/>
              </a:p>
              <a:p>
                <a:pPr fontAlgn="ct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𝑝𝑙𝑖𝑚</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𝐿𝑆</m:t>
                          </m:r>
                        </m:sup>
                      </m:sSubSup>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r>
                        <a:rPr lang="en-US" i="1">
                          <a:latin typeface="Cambria Math" panose="02040503050406030204" pitchFamily="18" charset="0"/>
                        </a:rPr>
                        <m:t>+</m:t>
                      </m:r>
                      <m:limLow>
                        <m:limLowPr>
                          <m:ctrlPr>
                            <a:rPr lang="en-CA" i="1">
                              <a:latin typeface="Cambria Math" panose="02040503050406030204" pitchFamily="18" charset="0"/>
                              <a:ea typeface="+mn-ea"/>
                            </a:rPr>
                          </m:ctrlPr>
                        </m:limLowPr>
                        <m:e>
                          <m:groupChr>
                            <m:groupChrPr>
                              <m:chr m:val="⏟"/>
                              <m:ctrlPr>
                                <a:rPr lang="en-CA" i="1">
                                  <a:latin typeface="Cambria Math" panose="02040503050406030204" pitchFamily="18" charset="0"/>
                                  <a:ea typeface="+mn-ea"/>
                                </a:rPr>
                              </m:ctrlPr>
                            </m:groupChrPr>
                            <m:e>
                              <m:f>
                                <m:fPr>
                                  <m:ctrlPr>
                                    <a:rPr lang="en-CA" i="1">
                                      <a:latin typeface="Cambria Math" panose="02040503050406030204" pitchFamily="18" charset="0"/>
                                      <a:ea typeface="+mn-ea"/>
                                    </a:rPr>
                                  </m:ctrlPr>
                                </m:fPr>
                                <m:num>
                                  <m:r>
                                    <a:rPr lang="en-US" i="1">
                                      <a:latin typeface="Cambria Math" panose="02040503050406030204" pitchFamily="18" charset="0"/>
                                      <a:ea typeface="+mn-ea"/>
                                    </a:rPr>
                                    <m:t>𝐶𝑜𝑣</m:t>
                                  </m:r>
                                  <m:d>
                                    <m:dPr>
                                      <m:ctrlPr>
                                        <a:rPr lang="en-CA" i="1">
                                          <a:latin typeface="Cambria Math" panose="02040503050406030204" pitchFamily="18" charset="0"/>
                                          <a:ea typeface="+mn-ea"/>
                                        </a:rPr>
                                      </m:ctrlPr>
                                    </m:dPr>
                                    <m:e>
                                      <m:sSub>
                                        <m:sSubPr>
                                          <m:ctrlPr>
                                            <a:rPr lang="en-CA" i="1">
                                              <a:latin typeface="Cambria Math" panose="02040503050406030204" pitchFamily="18" charset="0"/>
                                              <a:ea typeface="+mn-ea"/>
                                            </a:rPr>
                                          </m:ctrlPr>
                                        </m:sSubPr>
                                        <m:e>
                                          <m:r>
                                            <a:rPr lang="en-US" i="1">
                                              <a:latin typeface="Cambria Math" panose="02040503050406030204" pitchFamily="18" charset="0"/>
                                              <a:ea typeface="+mn-ea"/>
                                            </a:rPr>
                                            <m:t>𝑍</m:t>
                                          </m:r>
                                        </m:e>
                                        <m:sub>
                                          <m:r>
                                            <a:rPr lang="en-US" i="1">
                                              <a:latin typeface="Cambria Math" panose="02040503050406030204" pitchFamily="18" charset="0"/>
                                              <a:ea typeface="+mn-ea"/>
                                            </a:rPr>
                                            <m:t>𝑖</m:t>
                                          </m:r>
                                        </m:sub>
                                      </m:sSub>
                                      <m:r>
                                        <a:rPr lang="en-US" i="1">
                                          <a:latin typeface="Cambria Math" panose="02040503050406030204" pitchFamily="18" charset="0"/>
                                          <a:ea typeface="+mn-ea"/>
                                        </a:rPr>
                                        <m:t>,</m:t>
                                      </m:r>
                                      <m:sSub>
                                        <m:sSubPr>
                                          <m:ctrlPr>
                                            <a:rPr lang="en-CA" i="1">
                                              <a:latin typeface="Cambria Math" panose="02040503050406030204" pitchFamily="18" charset="0"/>
                                              <a:ea typeface="+mn-ea"/>
                                            </a:rPr>
                                          </m:ctrlPr>
                                        </m:sSubPr>
                                        <m:e>
                                          <m:r>
                                            <a:rPr lang="en-US" i="1">
                                              <a:latin typeface="Cambria Math" panose="02040503050406030204" pitchFamily="18" charset="0"/>
                                              <a:ea typeface="+mn-ea"/>
                                            </a:rPr>
                                            <m:t>𝑒</m:t>
                                          </m:r>
                                        </m:e>
                                        <m:sub>
                                          <m:r>
                                            <a:rPr lang="en-US" i="1">
                                              <a:latin typeface="Cambria Math" panose="02040503050406030204" pitchFamily="18" charset="0"/>
                                              <a:ea typeface="+mn-ea"/>
                                            </a:rPr>
                                            <m:t>𝑖</m:t>
                                          </m:r>
                                        </m:sub>
                                      </m:sSub>
                                    </m:e>
                                  </m:d>
                                </m:num>
                                <m:den>
                                  <m:r>
                                    <a:rPr lang="en-US" i="1">
                                      <a:latin typeface="Cambria Math" panose="02040503050406030204" pitchFamily="18" charset="0"/>
                                      <a:ea typeface="+mn-ea"/>
                                    </a:rPr>
                                    <m:t>𝐶𝑜𝑣</m:t>
                                  </m:r>
                                  <m:d>
                                    <m:dPr>
                                      <m:ctrlPr>
                                        <a:rPr lang="en-CA" i="1">
                                          <a:latin typeface="Cambria Math" panose="02040503050406030204" pitchFamily="18" charset="0"/>
                                          <a:ea typeface="+mn-ea"/>
                                        </a:rPr>
                                      </m:ctrlPr>
                                    </m:dPr>
                                    <m:e>
                                      <m:sSub>
                                        <m:sSubPr>
                                          <m:ctrlPr>
                                            <a:rPr lang="en-CA" i="1">
                                              <a:latin typeface="Cambria Math" panose="02040503050406030204" pitchFamily="18" charset="0"/>
                                              <a:ea typeface="+mn-ea"/>
                                            </a:rPr>
                                          </m:ctrlPr>
                                        </m:sSubPr>
                                        <m:e>
                                          <m:r>
                                            <a:rPr lang="en-US" i="1">
                                              <a:latin typeface="Cambria Math" panose="02040503050406030204" pitchFamily="18" charset="0"/>
                                              <a:ea typeface="+mn-ea"/>
                                            </a:rPr>
                                            <m:t>𝐷</m:t>
                                          </m:r>
                                        </m:e>
                                        <m:sub>
                                          <m:r>
                                            <a:rPr lang="en-US" i="1">
                                              <a:latin typeface="Cambria Math" panose="02040503050406030204" pitchFamily="18" charset="0"/>
                                              <a:ea typeface="+mn-ea"/>
                                            </a:rPr>
                                            <m:t>𝑖</m:t>
                                          </m:r>
                                        </m:sub>
                                      </m:sSub>
                                      <m:r>
                                        <a:rPr lang="en-US" i="1">
                                          <a:latin typeface="Cambria Math" panose="02040503050406030204" pitchFamily="18" charset="0"/>
                                          <a:ea typeface="+mn-ea"/>
                                        </a:rPr>
                                        <m:t>,</m:t>
                                      </m:r>
                                      <m:sSub>
                                        <m:sSubPr>
                                          <m:ctrlPr>
                                            <a:rPr lang="en-CA" i="1">
                                              <a:latin typeface="Cambria Math" panose="02040503050406030204" pitchFamily="18" charset="0"/>
                                              <a:ea typeface="+mn-ea"/>
                                            </a:rPr>
                                          </m:ctrlPr>
                                        </m:sSubPr>
                                        <m:e>
                                          <m:r>
                                            <a:rPr lang="en-US" i="1">
                                              <a:latin typeface="Cambria Math" panose="02040503050406030204" pitchFamily="18" charset="0"/>
                                              <a:ea typeface="+mn-ea"/>
                                            </a:rPr>
                                            <m:t>𝑍</m:t>
                                          </m:r>
                                        </m:e>
                                        <m:sub>
                                          <m:r>
                                            <a:rPr lang="en-US" i="1">
                                              <a:latin typeface="Cambria Math" panose="02040503050406030204" pitchFamily="18" charset="0"/>
                                              <a:ea typeface="+mn-ea"/>
                                            </a:rPr>
                                            <m:t>𝑖</m:t>
                                          </m:r>
                                        </m:sub>
                                      </m:sSub>
                                    </m:e>
                                  </m:d>
                                </m:den>
                              </m:f>
                            </m:e>
                          </m:groupChr>
                        </m:e>
                        <m:lim>
                          <m:r>
                            <a:rPr lang="en-CA" b="0" i="0" smtClean="0">
                              <a:latin typeface="Cambria Math" panose="02040503050406030204" pitchFamily="18" charset="0"/>
                              <a:ea typeface="+mn-ea"/>
                            </a:rPr>
                            <m:t>2</m:t>
                          </m:r>
                          <m:r>
                            <m:rPr>
                              <m:sty m:val="p"/>
                            </m:rPr>
                            <a:rPr lang="en-CA" b="0" i="0" smtClean="0">
                              <a:latin typeface="Cambria Math" panose="02040503050406030204" pitchFamily="18" charset="0"/>
                              <a:ea typeface="+mn-ea"/>
                            </a:rPr>
                            <m:t>SLS</m:t>
                          </m:r>
                          <m:r>
                            <a:rPr lang="zh-CN" altLang="en-US" smtClean="0">
                              <a:latin typeface="Cambria Math" panose="02040503050406030204" pitchFamily="18" charset="0"/>
                              <a:ea typeface="+mn-ea"/>
                            </a:rPr>
                            <m:t>大样本偏</m:t>
                          </m:r>
                          <m:r>
                            <a:rPr lang="zh-CN" altLang="en-US">
                              <a:latin typeface="Cambria Math" panose="02040503050406030204" pitchFamily="18" charset="0"/>
                              <a:ea typeface="+mn-ea"/>
                            </a:rPr>
                            <m:t>差项</m:t>
                          </m:r>
                        </m:lim>
                      </m:limLow>
                    </m:oMath>
                  </m:oMathPara>
                </a14:m>
                <a:endParaRPr lang="en-CA" dirty="0">
                  <a:latin typeface="+mn-ea"/>
                  <a:ea typeface="+mn-ea"/>
                  <a:cs typeface="Times New Roman" panose="02020603050405020304" pitchFamily="18" charset="0"/>
                </a:endParaRPr>
              </a:p>
              <a:p>
                <a:pPr fontAlgn="ctr"/>
                <a:endParaRPr lang="en-US" altLang="zh-CN" dirty="0"/>
              </a:p>
              <a:p>
                <a:pPr marL="342900" indent="-342900" fontAlgn="ctr">
                  <a:buFont typeface="Arial" panose="020B0604020202020204" pitchFamily="34" charset="0"/>
                  <a:buChar char="•"/>
                </a:pPr>
                <a:r>
                  <a:rPr lang="zh-CN" altLang="en-US" dirty="0"/>
                  <a:t>但如果工具变量不是完全是外生的，</a:t>
                </a:r>
                <a14:m>
                  <m:oMath xmlns:m="http://schemas.openxmlformats.org/officeDocument/2006/math">
                    <m:r>
                      <a:rPr lang="en-US" i="1">
                        <a:latin typeface="Cambria Math" panose="02040503050406030204" pitchFamily="18" charset="0"/>
                      </a:rPr>
                      <m:t>𝐶𝑜𝑣</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a:latin typeface="Cambria Math" panose="02040503050406030204" pitchFamily="18" charset="0"/>
                      </a:rPr>
                      <m:t>≠0</m:t>
                    </m:r>
                  </m:oMath>
                </a14:m>
                <a:r>
                  <a:rPr lang="zh-CN" altLang="en-US" dirty="0"/>
                  <a:t>，即使偏差项的分子</a:t>
                </a:r>
                <a14:m>
                  <m:oMath xmlns:m="http://schemas.openxmlformats.org/officeDocument/2006/math">
                    <m:r>
                      <a:rPr lang="en-US" i="1">
                        <a:latin typeface="Cambria Math" panose="02040503050406030204" pitchFamily="18" charset="0"/>
                      </a:rPr>
                      <m:t>𝐶𝑜𝑣</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oMath>
                </a14:m>
                <a:r>
                  <a:rPr lang="zh-CN" altLang="en-US" dirty="0"/>
                  <a:t>很小，如果工具变量和内生变量的相关性很小，即偏差项里的分母</a:t>
                </a:r>
                <a14:m>
                  <m:oMath xmlns:m="http://schemas.openxmlformats.org/officeDocument/2006/math">
                    <m:r>
                      <a:rPr lang="en-US" i="1">
                        <a:latin typeface="Cambria Math" panose="02040503050406030204" pitchFamily="18" charset="0"/>
                      </a:rPr>
                      <m:t>𝐶𝑜𝑣</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e>
                    </m:d>
                  </m:oMath>
                </a14:m>
                <a:r>
                  <a:rPr lang="zh-CN" altLang="en-US" dirty="0"/>
                  <a:t>很小，这个偏差也会被放得很大。</a:t>
                </a:r>
                <a:endParaRPr lang="en-CA" altLang="zh-CN" dirty="0"/>
              </a:p>
              <a:p>
                <a:pPr marL="342900" indent="-342900" fontAlgn="ctr">
                  <a:buFont typeface="Arial" panose="020B0604020202020204" pitchFamily="34" charset="0"/>
                  <a:buChar char="•"/>
                </a:pPr>
                <a:endParaRPr lang="en-US" altLang="zh-CN" dirty="0"/>
              </a:p>
              <a:p>
                <a:pPr marL="342900" indent="-342900" fontAlgn="ctr">
                  <a:buFont typeface="Arial" panose="020B0604020202020204" pitchFamily="34" charset="0"/>
                  <a:buChar char="•"/>
                </a:pPr>
                <a:r>
                  <a:rPr lang="zh-CN" altLang="en-US" b="1" dirty="0"/>
                  <a:t>和内生变量相关性很小的工具变量称为弱工具变量</a:t>
                </a:r>
                <a:r>
                  <a:rPr lang="zh-CN" altLang="en-US" dirty="0"/>
                  <a:t>。</a:t>
                </a:r>
                <a:endParaRPr lang="en-CA" dirty="0"/>
              </a:p>
              <a:p>
                <a:pPr fontAlgn="ctr"/>
                <a:endParaRPr lang="en-CA" dirty="0"/>
              </a:p>
              <a:p>
                <a:pPr fontAlgn="ct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28600" y="1066800"/>
                <a:ext cx="8610600" cy="5638800"/>
              </a:xfrm>
              <a:blipFill>
                <a:blip r:embed="rId2"/>
                <a:stretch>
                  <a:fillRect l="-637" r="-70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F7E0B9C-6C95-4906-9FBF-CAA8E97B3E49}"/>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351365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大样本下的局限性（精准性）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fontAlgn="ctr"/>
                <a:r>
                  <a:rPr lang="zh-CN" altLang="en-US" dirty="0">
                    <a:latin typeface="+mn-lt"/>
                  </a:rPr>
                  <a:t>工具变量两阶段估计量</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是渐近正态分布的，</a:t>
                </a:r>
                <a:endParaRPr lang="en-CA" dirty="0">
                  <a:latin typeface="+mn-lt"/>
                </a:endParaRPr>
              </a:p>
              <a:p>
                <a:pPr algn="ctr" fontAlgn="ct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box>
                      <m:boxPr>
                        <m:ctrlPr>
                          <a:rPr lang="en-CA" i="1">
                            <a:latin typeface="Cambria Math" panose="02040503050406030204" pitchFamily="18" charset="0"/>
                          </a:rPr>
                        </m:ctrlPr>
                      </m:boxPr>
                      <m:e>
                        <m:groupChr>
                          <m:groupChrPr>
                            <m:chr m:val="→"/>
                            <m:vertJc m:val="bot"/>
                            <m:ctrlPr>
                              <a:rPr lang="en-CA" i="1">
                                <a:latin typeface="Cambria Math" panose="02040503050406030204" pitchFamily="18" charset="0"/>
                              </a:rPr>
                            </m:ctrlPr>
                          </m:groupChrPr>
                          <m:e>
                            <m:r>
                              <a:rPr lang="en-US" i="1">
                                <a:latin typeface="Cambria Math" panose="02040503050406030204" pitchFamily="18" charset="0"/>
                              </a:rPr>
                              <m:t>𝑑</m:t>
                            </m:r>
                          </m:e>
                        </m:groupChr>
                      </m:e>
                    </m:box>
                    <m:r>
                      <m:rPr>
                        <m:sty m:val="p"/>
                      </m:rPr>
                      <a:rPr lang="en-US">
                        <a:latin typeface="Cambria Math" panose="02040503050406030204" pitchFamily="18" charset="0"/>
                      </a:rPr>
                      <m:t>N</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r>
                          <a:rPr lang="en-US">
                            <a:latin typeface="Cambria Math" panose="02040503050406030204" pitchFamily="18" charset="0"/>
                          </a:rPr>
                          <m:t>,</m:t>
                        </m:r>
                        <m:r>
                          <m:rPr>
                            <m:sty m:val="p"/>
                          </m:rPr>
                          <a:rPr lang="en-US">
                            <a:latin typeface="Cambria Math" panose="02040503050406030204" pitchFamily="18" charset="0"/>
                          </a:rPr>
                          <m:t>Avar</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e>
                    </m:d>
                  </m:oMath>
                </a14:m>
                <a:r>
                  <a:rPr lang="zh-CN" altLang="en-US" dirty="0">
                    <a:latin typeface="+mn-lt"/>
                  </a:rPr>
                  <a:t>。</a:t>
                </a:r>
                <a:endParaRPr lang="en-CA" dirty="0">
                  <a:latin typeface="+mn-lt"/>
                </a:endParaRPr>
              </a:p>
              <a:p>
                <a:pPr fontAlgn="ctr"/>
                <a:endParaRPr lang="en-US" altLang="zh-CN" dirty="0">
                  <a:latin typeface="+mn-lt"/>
                </a:endParaRPr>
              </a:p>
              <a:p>
                <a:pPr fontAlgn="ctr"/>
                <a:r>
                  <a:rPr lang="zh-CN" altLang="en-US" dirty="0">
                    <a:latin typeface="+mn-lt"/>
                  </a:rPr>
                  <a:t>在同方差情况下，其渐进方差为：</a:t>
                </a:r>
                <a:endParaRPr lang="en-CA" dirty="0">
                  <a:latin typeface="+mn-lt"/>
                </a:endParaRPr>
              </a:p>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Avar</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r>
                        <a:rPr lang="en-US" i="1">
                          <a:latin typeface="Cambria Math" panose="02040503050406030204" pitchFamily="18" charset="0"/>
                        </a:rPr>
                        <m:t>=</m:t>
                      </m:r>
                      <m:f>
                        <m:fPr>
                          <m:ctrlPr>
                            <a:rPr lang="en-CA" i="1">
                              <a:latin typeface="Cambria Math" panose="02040503050406030204" pitchFamily="18" charset="0"/>
                            </a:rPr>
                          </m:ctrlPr>
                        </m:fPr>
                        <m:num>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𝑒</m:t>
                              </m:r>
                            </m:sub>
                            <m:sup>
                              <m:r>
                                <a:rPr lang="en-US" i="1">
                                  <a:latin typeface="Cambria Math" panose="02040503050406030204" pitchFamily="18" charset="0"/>
                                </a:rPr>
                                <m:t>2</m:t>
                              </m:r>
                            </m:sup>
                          </m:sSubSup>
                        </m:num>
                        <m:den>
                          <m:r>
                            <a:rPr lang="en-US" i="1">
                              <a:latin typeface="Cambria Math" panose="02040503050406030204" pitchFamily="18" charset="0"/>
                            </a:rPr>
                            <m:t>𝑁</m:t>
                          </m:r>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𝐷</m:t>
                              </m:r>
                            </m:sub>
                            <m:sup>
                              <m:r>
                                <a:rPr lang="en-US" i="1">
                                  <a:latin typeface="Cambria Math" panose="02040503050406030204" pitchFamily="18" charset="0"/>
                                </a:rPr>
                                <m:t>2</m:t>
                              </m:r>
                            </m:sup>
                          </m:sSubSup>
                          <m:sSubSup>
                            <m:sSubSupPr>
                              <m:ctrlPr>
                                <a:rPr lang="en-CA" i="1">
                                  <a:latin typeface="Cambria Math" panose="02040503050406030204" pitchFamily="18" charset="0"/>
                                </a:rPr>
                              </m:ctrlPr>
                            </m:sSubSupPr>
                            <m:e>
                              <m:r>
                                <a:rPr lang="en-US" i="1">
                                  <a:latin typeface="Cambria Math" panose="02040503050406030204" pitchFamily="18" charset="0"/>
                                </a:rPr>
                                <m:t>𝜌</m:t>
                              </m:r>
                            </m:e>
                            <m:sub>
                              <m:r>
                                <a:rPr lang="en-US" i="1">
                                  <a:latin typeface="Cambria Math" panose="02040503050406030204" pitchFamily="18" charset="0"/>
                                </a:rPr>
                                <m:t>𝐷𝑍</m:t>
                              </m:r>
                            </m:sub>
                            <m:sup>
                              <m:r>
                                <a:rPr lang="en-US" i="1">
                                  <a:latin typeface="Cambria Math" panose="02040503050406030204" pitchFamily="18" charset="0"/>
                                </a:rPr>
                                <m:t>2</m:t>
                              </m:r>
                            </m:sup>
                          </m:sSubSup>
                        </m:den>
                      </m:f>
                    </m:oMath>
                  </m:oMathPara>
                </a14:m>
                <a:endParaRPr lang="en-CA" dirty="0">
                  <a:latin typeface="+mn-lt"/>
                </a:endParaRPr>
              </a:p>
              <a:p>
                <a:endParaRPr lang="en-US" altLang="zh-CN" dirty="0">
                  <a:latin typeface="+mn-lt"/>
                </a:endParaRPr>
              </a:p>
              <a:p>
                <a:r>
                  <a:rPr lang="zh-CN" altLang="en-US" dirty="0">
                    <a:latin typeface="+mn-lt"/>
                  </a:rPr>
                  <a:t>其中</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𝑒</m:t>
                        </m:r>
                      </m:sub>
                      <m:sup>
                        <m:r>
                          <a:rPr lang="en-US" i="1">
                            <a:latin typeface="Cambria Math" panose="02040503050406030204" pitchFamily="18" charset="0"/>
                          </a:rPr>
                          <m:t>2</m:t>
                        </m:r>
                      </m:sup>
                    </m:sSubSup>
                  </m:oMath>
                </a14:m>
                <a:r>
                  <a:rPr lang="zh-CN" altLang="en-US" dirty="0">
                    <a:latin typeface="+mn-lt"/>
                  </a:rPr>
                  <a:t>和</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𝐷</m:t>
                        </m:r>
                      </m:sub>
                      <m:sup>
                        <m:r>
                          <a:rPr lang="en-US" i="1">
                            <a:latin typeface="Cambria Math" panose="02040503050406030204" pitchFamily="18" charset="0"/>
                          </a:rPr>
                          <m:t>2</m:t>
                        </m:r>
                      </m:sup>
                    </m:sSubSup>
                  </m:oMath>
                </a14:m>
                <a:r>
                  <a:rPr lang="zh-CN" altLang="en-US" dirty="0">
                    <a:latin typeface="+mn-lt"/>
                  </a:rPr>
                  <a:t>分别是干扰项</a:t>
                </a:r>
                <a14:m>
                  <m:oMath xmlns:m="http://schemas.openxmlformats.org/officeDocument/2006/math">
                    <m:r>
                      <m:rPr>
                        <m:sty m:val="p"/>
                      </m:rPr>
                      <a:rPr lang="en-US">
                        <a:latin typeface="Cambria Math" panose="02040503050406030204" pitchFamily="18" charset="0"/>
                      </a:rPr>
                      <m:t>e</m:t>
                    </m:r>
                  </m:oMath>
                </a14:m>
                <a:r>
                  <a:rPr lang="zh-CN" altLang="en-US" dirty="0">
                    <a:latin typeface="+mn-lt"/>
                  </a:rPr>
                  <a:t>和内生变量</a:t>
                </a:r>
                <a14:m>
                  <m:oMath xmlns:m="http://schemas.openxmlformats.org/officeDocument/2006/math">
                    <m:r>
                      <m:rPr>
                        <m:sty m:val="p"/>
                      </m:rPr>
                      <a:rPr lang="en-US">
                        <a:latin typeface="Cambria Math" panose="02040503050406030204" pitchFamily="18" charset="0"/>
                      </a:rPr>
                      <m:t>D</m:t>
                    </m:r>
                  </m:oMath>
                </a14:m>
                <a:r>
                  <a:rPr lang="zh-CN" altLang="en-US" dirty="0">
                    <a:latin typeface="+mn-lt"/>
                  </a:rPr>
                  <a:t>的方差， </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𝜌</m:t>
                        </m:r>
                      </m:e>
                      <m:sub>
                        <m:r>
                          <a:rPr lang="en-US" i="1">
                            <a:latin typeface="Cambria Math" panose="02040503050406030204" pitchFamily="18" charset="0"/>
                          </a:rPr>
                          <m:t>𝐷𝑍</m:t>
                        </m:r>
                      </m:sub>
                      <m:sup/>
                    </m:sSubSup>
                  </m:oMath>
                </a14:m>
                <a:r>
                  <a:rPr lang="zh-CN" altLang="en-US" dirty="0">
                    <a:latin typeface="+mn-lt"/>
                  </a:rPr>
                  <a:t>是工具变量和内生变量的相关系数</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𝜌</m:t>
                        </m:r>
                      </m:e>
                      <m:sub>
                        <m:r>
                          <a:rPr lang="en-US" i="1">
                            <a:latin typeface="Cambria Math" panose="02040503050406030204" pitchFamily="18" charset="0"/>
                          </a:rPr>
                          <m:t>𝐷𝑍</m:t>
                        </m:r>
                      </m:sub>
                      <m:sup/>
                    </m:sSubSup>
                    <m:r>
                      <a:rPr lang="en-US">
                        <a:latin typeface="Cambria Math" panose="02040503050406030204" pitchFamily="18" charset="0"/>
                      </a:rPr>
                      <m:t>=</m:t>
                    </m:r>
                    <m:f>
                      <m:fPr>
                        <m:ctrlPr>
                          <a:rPr lang="en-CA" i="1">
                            <a:latin typeface="Cambria Math" panose="02040503050406030204" pitchFamily="18" charset="0"/>
                          </a:rPr>
                        </m:ctrlPr>
                      </m:fPr>
                      <m:num>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m:rPr>
                                    <m:sty m:val="p"/>
                                  </m:rPr>
                                  <a:rPr lang="en-US">
                                    <a:latin typeface="Cambria Math" panose="02040503050406030204" pitchFamily="18" charset="0"/>
                                  </a:rPr>
                                  <m:t>D</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e>
                        </m:d>
                      </m:num>
                      <m:den>
                        <m:r>
                          <a:rPr lang="en-US" i="1">
                            <a:latin typeface="Cambria Math" panose="02040503050406030204" pitchFamily="18" charset="0"/>
                          </a:rPr>
                          <m:t>𝑉𝑎𝑟</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e>
                        </m:d>
                      </m:den>
                    </m:f>
                    <m:r>
                      <a:rPr lang="zh-CN" altLang="en-US" i="1">
                        <a:latin typeface="Cambria Math" panose="02040503050406030204" pitchFamily="18" charset="0"/>
                      </a:rPr>
                      <m:t>，</m:t>
                    </m:r>
                  </m:oMath>
                </a14:m>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50" t="-64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F2B81A7-679C-4841-9CCC-074A8FA35E34}"/>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41654447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大样本下的局限性（精准性）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如果不考虑内生性而直接使用</a:t>
                </a:r>
                <a:r>
                  <a:rPr lang="en-US" dirty="0"/>
                  <a:t>OLS</a:t>
                </a:r>
                <a:r>
                  <a:rPr lang="zh-CN" altLang="en-US" dirty="0"/>
                  <a:t>估计，得到的系数的渐进方差为：</a:t>
                </a:r>
                <a:endParaRPr lang="en-CA" dirty="0"/>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𝐴𝑣𝑎𝑟</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e>
                      </m:d>
                      <m:r>
                        <a:rPr lang="en-CA" i="1">
                          <a:latin typeface="Cambria Math" panose="02040503050406030204" pitchFamily="18" charset="0"/>
                        </a:rPr>
                        <m:t>=</m:t>
                      </m:r>
                      <m:f>
                        <m:fPr>
                          <m:ctrlPr>
                            <a:rPr lang="en-CA" i="1">
                              <a:latin typeface="Cambria Math" panose="02040503050406030204" pitchFamily="18" charset="0"/>
                            </a:rPr>
                          </m:ctrlPr>
                        </m:fPr>
                        <m:num>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𝑒</m:t>
                              </m:r>
                            </m:sub>
                            <m:sup>
                              <m:r>
                                <a:rPr lang="en-US" i="1">
                                  <a:latin typeface="Cambria Math" panose="02040503050406030204" pitchFamily="18" charset="0"/>
                                </a:rPr>
                                <m:t>2</m:t>
                              </m:r>
                            </m:sup>
                          </m:sSubSup>
                        </m:num>
                        <m:den>
                          <m:r>
                            <a:rPr lang="en-US" i="1">
                              <a:latin typeface="Cambria Math" panose="02040503050406030204" pitchFamily="18" charset="0"/>
                            </a:rPr>
                            <m:t>𝑁</m:t>
                          </m:r>
                          <m:sSubSup>
                            <m:sSubSupPr>
                              <m:ctrlPr>
                                <a:rPr lang="en-CA"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𝐷</m:t>
                              </m:r>
                            </m:sub>
                            <m:sup>
                              <m:r>
                                <a:rPr lang="en-US" i="1">
                                  <a:latin typeface="Cambria Math" panose="02040503050406030204" pitchFamily="18" charset="0"/>
                                </a:rPr>
                                <m:t>2</m:t>
                              </m:r>
                            </m:sup>
                          </m:sSubSup>
                        </m:den>
                      </m:f>
                    </m:oMath>
                  </m:oMathPara>
                </a14:m>
                <a:endParaRPr lang="en-CA" dirty="0"/>
              </a:p>
              <a:p>
                <a:r>
                  <a:rPr lang="zh-CN" altLang="en-US" dirty="0"/>
                  <a:t>对比</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t>和</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oMath>
                </a14:m>
                <a:r>
                  <a:rPr lang="zh-CN" altLang="en-US" dirty="0"/>
                  <a:t>的方差，得到： </a:t>
                </a:r>
                <a:endParaRPr lang="en-CA" dirty="0"/>
              </a:p>
              <a:p>
                <a:endParaRPr lang="en-CA" i="1" dirty="0"/>
              </a:p>
              <a:p>
                <a:pPr/>
                <a14:m>
                  <m:oMathPara xmlns:m="http://schemas.openxmlformats.org/officeDocument/2006/math">
                    <m:oMathParaPr>
                      <m:jc m:val="centerGroup"/>
                    </m:oMathParaPr>
                    <m:oMath xmlns:m="http://schemas.openxmlformats.org/officeDocument/2006/math">
                      <m:f>
                        <m:fPr>
                          <m:ctrlPr>
                            <a:rPr lang="en-CA" i="1">
                              <a:latin typeface="Cambria Math" panose="02040503050406030204" pitchFamily="18" charset="0"/>
                            </a:rPr>
                          </m:ctrlPr>
                        </m:fPr>
                        <m:num>
                          <m:r>
                            <m:rPr>
                              <m:sty m:val="p"/>
                            </m:rPr>
                            <a:rPr lang="en-US">
                              <a:latin typeface="Cambria Math" panose="02040503050406030204" pitchFamily="18" charset="0"/>
                            </a:rPr>
                            <m:t>Avar</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num>
                        <m:den>
                          <m:r>
                            <a:rPr lang="en-US" i="1">
                              <a:latin typeface="Cambria Math" panose="02040503050406030204" pitchFamily="18" charset="0"/>
                            </a:rPr>
                            <m:t>𝐴𝑣𝑎𝑟</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e>
                          </m:d>
                        </m:den>
                      </m:f>
                      <m:r>
                        <a:rPr lang="en-US" i="1">
                          <a:latin typeface="Cambria Math" panose="02040503050406030204" pitchFamily="18" charset="0"/>
                        </a:rPr>
                        <m:t>=</m:t>
                      </m:r>
                      <m:f>
                        <m:fPr>
                          <m:ctrlPr>
                            <a:rPr lang="en-CA" i="1">
                              <a:latin typeface="Cambria Math" panose="02040503050406030204" pitchFamily="18" charset="0"/>
                            </a:rPr>
                          </m:ctrlPr>
                        </m:fPr>
                        <m:num>
                          <m:r>
                            <a:rPr lang="en-US" i="1">
                              <a:latin typeface="Cambria Math" panose="02040503050406030204" pitchFamily="18" charset="0"/>
                            </a:rPr>
                            <m:t>1</m:t>
                          </m:r>
                        </m:num>
                        <m:den>
                          <m:sSubSup>
                            <m:sSubSupPr>
                              <m:ctrlPr>
                                <a:rPr lang="en-CA" i="1">
                                  <a:latin typeface="Cambria Math" panose="02040503050406030204" pitchFamily="18" charset="0"/>
                                </a:rPr>
                              </m:ctrlPr>
                            </m:sSubSupPr>
                            <m:e>
                              <m:r>
                                <a:rPr lang="en-US" i="1">
                                  <a:latin typeface="Cambria Math" panose="02040503050406030204" pitchFamily="18" charset="0"/>
                                </a:rPr>
                                <m:t>𝜌</m:t>
                              </m:r>
                            </m:e>
                            <m:sub>
                              <m:r>
                                <a:rPr lang="en-US" i="1">
                                  <a:latin typeface="Cambria Math" panose="02040503050406030204" pitchFamily="18" charset="0"/>
                                </a:rPr>
                                <m:t>𝐷𝑍</m:t>
                              </m:r>
                            </m:sub>
                            <m:sup>
                              <m:r>
                                <a:rPr lang="en-US" i="1">
                                  <a:latin typeface="Cambria Math" panose="02040503050406030204" pitchFamily="18" charset="0"/>
                                </a:rPr>
                                <m:t>2</m:t>
                              </m:r>
                            </m:sup>
                          </m:sSubSup>
                        </m:den>
                      </m:f>
                      <m:r>
                        <a:rPr lang="en-CA" b="0" i="0" smtClean="0">
                          <a:latin typeface="Cambria Math" panose="02040503050406030204" pitchFamily="18" charset="0"/>
                        </a:rPr>
                        <m:t>&gt;1</m:t>
                      </m:r>
                    </m:oMath>
                  </m:oMathPara>
                </a14:m>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571" t="-108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F47BC57-E41B-4C57-BB84-02FC55F22FB9}"/>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607833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dirty="0"/>
          </a:p>
        </p:txBody>
      </p:sp>
      <p:sp>
        <p:nvSpPr>
          <p:cNvPr id="3" name="Title 2"/>
          <p:cNvSpPr>
            <a:spLocks noGrp="1"/>
          </p:cNvSpPr>
          <p:nvPr>
            <p:ph type="ctrTitle"/>
          </p:nvPr>
        </p:nvSpPr>
        <p:spPr/>
        <p:txBody>
          <a:bodyPr/>
          <a:lstStyle/>
          <a:p>
            <a:pPr lvl="0"/>
            <a:r>
              <a:rPr lang="zh-CN" altLang="en-US" sz="3600" dirty="0">
                <a:latin typeface="DengXian" panose="02010600030101010101" pitchFamily="2" charset="-122"/>
                <a:ea typeface="DengXian" panose="02010600030101010101" pitchFamily="2" charset="-122"/>
              </a:rPr>
              <a:t>工具变量估计法的直观理解</a:t>
            </a:r>
            <a:endParaRPr lang="en-CA" sz="3600"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2FAFA003-4055-4596-BDC5-E3DBC4E41D90}"/>
              </a:ext>
            </a:extLst>
          </p:cNvPr>
          <p:cNvSpPr>
            <a:spLocks noGrp="1"/>
          </p:cNvSpPr>
          <p:nvPr>
            <p:ph type="ftr" sz="quarter" idx="11"/>
          </p:nvPr>
        </p:nvSpPr>
        <p:spPr>
          <a:xfrm>
            <a:off x="3962400" y="6172200"/>
            <a:ext cx="5257800" cy="457200"/>
          </a:xfrm>
        </p:spPr>
        <p:txBody>
          <a:bodyPr/>
          <a:lstStyle/>
          <a:p>
            <a:pPr>
              <a:defRPr/>
            </a:pPr>
            <a:r>
              <a:rPr lang="zh-CN" altLang="en-US"/>
              <a:t>版权所有</a:t>
            </a:r>
            <a:r>
              <a:rPr lang="en-US" altLang="zh-CN"/>
              <a:t>@</a:t>
            </a:r>
            <a:r>
              <a:rPr lang="zh-CN" altLang="en-US"/>
              <a:t>邱嘉平，使用需经授权</a:t>
            </a:r>
            <a:endParaRPr lang="en-US"/>
          </a:p>
        </p:txBody>
      </p:sp>
    </p:spTree>
    <p:extLst>
      <p:ext uri="{BB962C8B-B14F-4D97-AF65-F5344CB8AC3E}">
        <p14:creationId xmlns:p14="http://schemas.microsoft.com/office/powerpoint/2010/main" val="14886642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zh-CN" altLang="en-US" dirty="0"/>
                  <a:t>比较</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zh-CN" altLang="en-US">
                        <a:latin typeface="Cambria Math" panose="02040503050406030204" pitchFamily="18" charset="0"/>
                      </a:rPr>
                      <m:t>和</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oMath>
                </a14:m>
                <a:r>
                  <a:rPr lang="zh-CN" altLang="en-US" dirty="0"/>
                  <a:t>在大样本下的精准性</a:t>
                </a:r>
                <a:endParaRPr lang="en-CA"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a:blip r:embed="rId2"/>
                <a:stretch>
                  <a:fillRect l="-1955" t="-36364" b="-2386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52400" y="1066800"/>
                <a:ext cx="8458200" cy="5638800"/>
              </a:xfrm>
            </p:spPr>
            <p:txBody>
              <a:bodyPr/>
              <a:lstStyle/>
              <a:p>
                <a:pPr marL="342900" indent="-342900">
                  <a:buFont typeface="Arial" panose="020B0604020202020204" pitchFamily="34" charset="0"/>
                  <a:buChar char="•"/>
                </a:pPr>
                <a:endParaRPr lang="en-CA" altLang="zh-CN" b="1" dirty="0">
                  <a:latin typeface="+mn-lt"/>
                </a:endParaRPr>
              </a:p>
              <a:p>
                <a:pPr marL="342900" indent="-342900">
                  <a:buFont typeface="Arial" panose="020B0604020202020204" pitchFamily="34" charset="0"/>
                  <a:buChar char="•"/>
                </a:pPr>
                <a:r>
                  <a:rPr lang="zh-CN" altLang="en-US" b="1" dirty="0">
                    <a:latin typeface="+mn-lt"/>
                  </a:rPr>
                  <a:t>工具变量估计量的方差总是大于</a:t>
                </a:r>
                <a:r>
                  <a:rPr lang="en-US" b="1" dirty="0">
                    <a:latin typeface="+mn-lt"/>
                  </a:rPr>
                  <a:t>OLS</a:t>
                </a:r>
                <a:r>
                  <a:rPr lang="zh-CN" altLang="en-US" b="1" dirty="0">
                    <a:latin typeface="+mn-lt"/>
                  </a:rPr>
                  <a:t>估计值的方差</a:t>
                </a:r>
                <a:endParaRPr lang="en-US" altLang="zh-CN" dirty="0">
                  <a:latin typeface="+mn-lt"/>
                </a:endParaRPr>
              </a:p>
              <a:p>
                <a:pPr marL="342900" indent="-342900">
                  <a:buFont typeface="Arial" panose="020B0604020202020204" pitchFamily="34" charset="0"/>
                  <a:buChar char="•"/>
                </a:pPr>
                <a:endParaRPr lang="en-CA" altLang="zh-CN" dirty="0">
                  <a:latin typeface="+mn-lt"/>
                </a:endParaRPr>
              </a:p>
              <a:p>
                <a:pPr marL="342900" indent="-342900">
                  <a:buFont typeface="Arial" panose="020B0604020202020204" pitchFamily="34" charset="0"/>
                  <a:buChar char="•"/>
                </a:pPr>
                <a:endParaRPr lang="en-CA" altLang="zh-CN" dirty="0">
                  <a:latin typeface="+mn-lt"/>
                </a:endParaRPr>
              </a:p>
              <a:p>
                <a:pPr marL="342900" indent="-342900">
                  <a:buFont typeface="Arial" panose="020B0604020202020204" pitchFamily="34" charset="0"/>
                  <a:buChar char="•"/>
                </a:pPr>
                <a:r>
                  <a:rPr lang="zh-CN" altLang="en-US" dirty="0">
                    <a:latin typeface="+mn-lt"/>
                  </a:rPr>
                  <a:t>在弱工具的情况下，工具变量和内生变量的相关系数</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𝜌</m:t>
                        </m:r>
                      </m:e>
                      <m:sub>
                        <m:r>
                          <a:rPr lang="en-US" i="1">
                            <a:latin typeface="Cambria Math" panose="02040503050406030204" pitchFamily="18" charset="0"/>
                          </a:rPr>
                          <m:t>𝑋𝑍</m:t>
                        </m:r>
                      </m:sub>
                      <m:sup/>
                    </m:sSubSup>
                  </m:oMath>
                </a14:m>
                <a:r>
                  <a:rPr lang="zh-CN" altLang="en-US" dirty="0">
                    <a:latin typeface="+mn-lt"/>
                  </a:rPr>
                  <a:t>很小，因此能分解出的内生变量“好</a:t>
                </a:r>
                <a:r>
                  <a:rPr lang="en-US" dirty="0">
                    <a:latin typeface="+mn-lt"/>
                  </a:rPr>
                  <a:t>”</a:t>
                </a:r>
                <a:r>
                  <a:rPr lang="zh-CN" altLang="en-US" dirty="0">
                    <a:latin typeface="+mn-lt"/>
                  </a:rPr>
                  <a:t>的信息很少，工具变量估计系数</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的估计精确度很低，造成方差</a:t>
                </a:r>
                <a14:m>
                  <m:oMath xmlns:m="http://schemas.openxmlformats.org/officeDocument/2006/math">
                    <m:r>
                      <m:rPr>
                        <m:sty m:val="p"/>
                      </m:rPr>
                      <a:rPr lang="en-US">
                        <a:latin typeface="Cambria Math" panose="02040503050406030204" pitchFamily="18" charset="0"/>
                      </a:rPr>
                      <m:t>Avar</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r>
                      <a:rPr lang="zh-CN" altLang="en-US">
                        <a:latin typeface="Cambria Math" panose="02040503050406030204" pitchFamily="18" charset="0"/>
                      </a:rPr>
                      <m:t>很大</m:t>
                    </m:r>
                  </m:oMath>
                </a14:m>
                <a:r>
                  <a:rPr lang="zh-CN" altLang="en-US" dirty="0">
                    <a:latin typeface="+mn-lt"/>
                  </a:rPr>
                  <a:t>。</a:t>
                </a:r>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52400" y="1066800"/>
                <a:ext cx="8458200" cy="5638800"/>
              </a:xfrm>
              <a:blipFill>
                <a:blip r:embed="rId3"/>
                <a:stretch>
                  <a:fillRect l="-64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00EF541-A526-47D1-BF89-9406EA762046}"/>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7530786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有限样本下的局限性 （偏差性）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610600" cy="5638800"/>
              </a:xfrm>
            </p:spPr>
            <p:txBody>
              <a:bodyPr/>
              <a:lstStyle/>
              <a:p>
                <a:pPr marL="342900" indent="-342900">
                  <a:buFont typeface="Arial" panose="020B0604020202020204" pitchFamily="34" charset="0"/>
                  <a:buChar char="•"/>
                </a:pPr>
                <a:r>
                  <a:rPr lang="zh-CN" altLang="en-US" dirty="0">
                    <a:latin typeface="+mn-lt"/>
                  </a:rPr>
                  <a:t>在有限样本里，</a:t>
                </a:r>
                <a:r>
                  <a:rPr lang="en-US" dirty="0">
                    <a:latin typeface="+mn-lt"/>
                  </a:rPr>
                  <a:t>2SLS</a:t>
                </a:r>
                <a:r>
                  <a:rPr lang="zh-CN" altLang="en-US" dirty="0">
                    <a:latin typeface="+mn-lt"/>
                  </a:rPr>
                  <a:t>估计量</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𝛽</m:t>
                        </m:r>
                      </m:e>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是有偏的估计量（估计量的期望值不等于真实值），</a:t>
                </a:r>
                <a14:m>
                  <m:oMath xmlns:m="http://schemas.openxmlformats.org/officeDocument/2006/math">
                    <m:r>
                      <m:rPr>
                        <m:sty m:val="p"/>
                      </m:rPr>
                      <a:rPr lang="en-US">
                        <a:latin typeface="Cambria Math" panose="02040503050406030204" pitchFamily="18" charset="0"/>
                      </a:rPr>
                      <m:t>E</m:t>
                    </m:r>
                    <m:r>
                      <a:rPr lang="en-US">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a:t>
                </a:r>
                <a:endParaRPr lang="en-US" altLang="zh-CN" dirty="0">
                  <a:latin typeface="+mn-lt"/>
                </a:endParaRPr>
              </a:p>
              <a:p>
                <a:endParaRPr lang="en-US" dirty="0">
                  <a:latin typeface="+mn-lt"/>
                </a:endParaRPr>
              </a:p>
              <a:p>
                <a:pPr marL="342900" indent="-342900">
                  <a:buFont typeface="Arial" panose="020B0604020202020204" pitchFamily="34" charset="0"/>
                  <a:buChar char="•"/>
                </a:pPr>
                <a:r>
                  <a:rPr lang="en-US" dirty="0">
                    <a:latin typeface="+mn-lt"/>
                  </a:rPr>
                  <a:t>Hahn</a:t>
                </a:r>
                <a:r>
                  <a:rPr lang="zh-CN" altLang="en-US" dirty="0">
                    <a:latin typeface="+mn-lt"/>
                  </a:rPr>
                  <a:t>和</a:t>
                </a:r>
                <a:r>
                  <a:rPr lang="en-US" dirty="0" err="1">
                    <a:latin typeface="+mn-lt"/>
                  </a:rPr>
                  <a:t>Hausman</a:t>
                </a:r>
                <a:r>
                  <a:rPr lang="zh-CN" altLang="en-US" dirty="0">
                    <a:latin typeface="+mn-lt"/>
                  </a:rPr>
                  <a:t>（</a:t>
                </a:r>
                <a:r>
                  <a:rPr lang="en-US" dirty="0">
                    <a:latin typeface="+mn-lt"/>
                  </a:rPr>
                  <a:t>2002</a:t>
                </a:r>
                <a:r>
                  <a:rPr lang="zh-CN" altLang="en-US" dirty="0">
                    <a:latin typeface="+mn-lt"/>
                  </a:rPr>
                  <a:t>）给出了在有限样本里，</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的偏差</a:t>
                </a:r>
                <a:endParaRPr lang="en-CA" dirty="0">
                  <a:latin typeface="+mn-lt"/>
                </a:endParaRPr>
              </a:p>
              <a:p>
                <a:endParaRPr lang="en-CA" i="1" dirty="0">
                  <a:latin typeface="+mn-lt"/>
                </a:endParaRPr>
              </a:p>
              <a:p>
                <a:pPr/>
                <a14:m>
                  <m:oMathPara xmlns:m="http://schemas.openxmlformats.org/officeDocument/2006/math">
                    <m:oMathParaPr>
                      <m:jc m:val="centerGroup"/>
                    </m:oMathParaPr>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zh-CN" altLang="en-US">
                          <a:latin typeface="Cambria Math" panose="02040503050406030204" pitchFamily="18" charset="0"/>
                        </a:rPr>
                        <m:t>偏差</m:t>
                      </m:r>
                      <m:r>
                        <a:rPr lang="en-US">
                          <a:latin typeface="Cambria Math" panose="02040503050406030204" pitchFamily="18" charset="0"/>
                        </a:rPr>
                        <m:t>=</m:t>
                      </m:r>
                      <m:r>
                        <a:rPr lang="en-US" i="1">
                          <a:latin typeface="Cambria Math" panose="02040503050406030204" pitchFamily="18" charset="0"/>
                        </a:rPr>
                        <m:t>𝐸</m:t>
                      </m:r>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r>
                        <a:rPr lang="zh-CN" alt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r>
                        <a:rPr lang="en-US" i="1">
                          <a:latin typeface="Cambria Math" panose="02040503050406030204" pitchFamily="18" charset="0"/>
                        </a:rPr>
                        <m:t>=</m:t>
                      </m:r>
                      <m:f>
                        <m:fPr>
                          <m:ctrlPr>
                            <a:rPr lang="en-CA" i="1">
                              <a:latin typeface="Cambria Math" panose="02040503050406030204" pitchFamily="18" charset="0"/>
                            </a:rPr>
                          </m:ctrlPr>
                        </m:fPr>
                        <m:num>
                          <m:r>
                            <a:rPr lang="en-US" i="1">
                              <a:latin typeface="Cambria Math" panose="02040503050406030204" pitchFamily="18" charset="0"/>
                            </a:rPr>
                            <m:t>𝐾</m:t>
                          </m:r>
                          <m:r>
                            <a:rPr lang="en-US" i="1">
                              <a:latin typeface="Cambria Math" panose="02040503050406030204" pitchFamily="18" charset="0"/>
                            </a:rPr>
                            <m:t>𝜌</m:t>
                          </m:r>
                        </m:num>
                        <m:den>
                          <m:r>
                            <a:rPr lang="en-US" i="1">
                              <a:latin typeface="Cambria Math" panose="02040503050406030204" pitchFamily="18" charset="0"/>
                            </a:rPr>
                            <m:t>𝑁</m:t>
                          </m:r>
                        </m:den>
                      </m:f>
                      <m:d>
                        <m:dPr>
                          <m:ctrlPr>
                            <a:rPr lang="en-CA" i="1">
                              <a:latin typeface="Cambria Math" panose="02040503050406030204" pitchFamily="18" charset="0"/>
                            </a:rPr>
                          </m:ctrlPr>
                        </m:dPr>
                        <m:e>
                          <m:f>
                            <m:fPr>
                              <m:ctrlPr>
                                <a:rPr lang="en-CA" i="1">
                                  <a:latin typeface="Cambria Math" panose="02040503050406030204" pitchFamily="18" charset="0"/>
                                </a:rPr>
                              </m:ctrlPr>
                            </m:fPr>
                            <m:num>
                              <m:r>
                                <a:rPr lang="en-US" i="1">
                                  <a:latin typeface="Cambria Math" panose="02040503050406030204" pitchFamily="18" charset="0"/>
                                </a:rPr>
                                <m:t>1</m:t>
                              </m:r>
                            </m:num>
                            <m:den>
                              <m:sSup>
                                <m:sSupPr>
                                  <m:ctrlPr>
                                    <a:rPr lang="en-CA"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den>
                          </m:f>
                          <m:r>
                            <a:rPr lang="en-US" i="1">
                              <a:latin typeface="Cambria Math" panose="02040503050406030204" pitchFamily="18" charset="0"/>
                            </a:rPr>
                            <m:t>−1</m:t>
                          </m:r>
                        </m:e>
                      </m:d>
                    </m:oMath>
                  </m:oMathPara>
                </a14:m>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610600" cy="5638800"/>
              </a:xfrm>
              <a:blipFill>
                <a:blip r:embed="rId2"/>
                <a:stretch>
                  <a:fillRect l="-589" t="-901"/>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F425503A-2BEE-45D4-AC7F-6DC6AF85542D}"/>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7864142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有限样本下的局限性 （精确性）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latin typeface="+mn-lt"/>
                  </a:rPr>
                  <a:t>在有限样本里，我们不知道</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的分布。</a:t>
                </a:r>
                <a:endParaRPr lang="en-US" altLang="zh-CN" dirty="0">
                  <a:latin typeface="+mn-lt"/>
                </a:endParaRPr>
              </a:p>
              <a:p>
                <a:endParaRPr lang="en-US" altLang="zh-CN" dirty="0">
                  <a:latin typeface="+mn-lt"/>
                </a:endParaRPr>
              </a:p>
              <a:p>
                <a:pPr marL="342900" indent="-342900">
                  <a:buFont typeface="Arial" panose="020B0604020202020204" pitchFamily="34" charset="0"/>
                  <a:buChar char="•"/>
                </a:pPr>
                <a:r>
                  <a:rPr lang="zh-CN" altLang="en-US" dirty="0">
                    <a:latin typeface="+mn-lt"/>
                  </a:rPr>
                  <a:t>样本方差</a:t>
                </a:r>
                <a14:m>
                  <m:oMath xmlns:m="http://schemas.openxmlformats.org/officeDocument/2006/math">
                    <m:r>
                      <a:rPr lang="zh-CN" altLang="en-US">
                        <a:latin typeface="Cambria Math" panose="02040503050406030204" pitchFamily="18" charset="0"/>
                      </a:rPr>
                      <m:t> </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𝑉𝑎𝑟</m:t>
                            </m:r>
                          </m:e>
                        </m:acc>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en-US" i="1">
                        <a:latin typeface="Cambria Math" panose="02040503050406030204" pitchFamily="18" charset="0"/>
                      </a:rPr>
                      <m:t>)</m:t>
                    </m:r>
                  </m:oMath>
                </a14:m>
                <a:r>
                  <a:rPr lang="zh-CN" altLang="en-US" dirty="0">
                    <a:latin typeface="+mn-lt"/>
                  </a:rPr>
                  <a:t>在有限样本通常偏小，尤其是当工具变量是弱工具变量。这意味着如果使用</a:t>
                </a:r>
                <a14:m>
                  <m:oMath xmlns:m="http://schemas.openxmlformats.org/officeDocument/2006/math">
                    <m:acc>
                      <m:accPr>
                        <m:chr m:val="̂"/>
                        <m:ctrlPr>
                          <a:rPr lang="en-CA" i="1">
                            <a:latin typeface="Cambria Math" panose="02040503050406030204" pitchFamily="18" charset="0"/>
                          </a:rPr>
                        </m:ctrlPr>
                      </m:accPr>
                      <m:e>
                        <m:r>
                          <a:rPr lang="en-US" i="1">
                            <a:latin typeface="Cambria Math" panose="02040503050406030204" pitchFamily="18" charset="0"/>
                          </a:rPr>
                          <m:t>𝑉</m:t>
                        </m:r>
                        <m:r>
                          <m:rPr>
                            <m:sty m:val="p"/>
                          </m:rPr>
                          <a:rPr lang="en-US">
                            <a:latin typeface="Cambria Math" panose="02040503050406030204" pitchFamily="18" charset="0"/>
                          </a:rPr>
                          <m:t>ar</m:t>
                        </m:r>
                      </m:e>
                    </m:acc>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e>
                    </m:d>
                  </m:oMath>
                </a14:m>
                <a:r>
                  <a:rPr lang="zh-CN" altLang="en-US" dirty="0">
                    <a:latin typeface="+mn-lt"/>
                  </a:rPr>
                  <a:t>进行</a:t>
                </a:r>
                <a:r>
                  <a:rPr lang="en-US" i="1" dirty="0">
                    <a:latin typeface="+mn-lt"/>
                  </a:rPr>
                  <a:t>t</a:t>
                </a:r>
                <a:r>
                  <a:rPr lang="zh-CN" altLang="en-US" dirty="0">
                    <a:latin typeface="+mn-lt"/>
                  </a:rPr>
                  <a:t>检验我们会过于容易拒绝原假设而得到“显著”结果。因此通常使用的</a:t>
                </a:r>
                <a:r>
                  <a:rPr lang="en-US" i="1" dirty="0">
                    <a:latin typeface="+mn-lt"/>
                  </a:rPr>
                  <a:t>t</a:t>
                </a:r>
                <a:r>
                  <a:rPr lang="zh-CN" altLang="en-US" dirty="0">
                    <a:latin typeface="+mn-lt"/>
                  </a:rPr>
                  <a:t>检验在小样本里不适用。</a:t>
                </a:r>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351"/>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AC4FE4FA-AF59-446E-BC6A-564B93308EF7}"/>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2184780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工具变量的局限性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76200" y="1066800"/>
                <a:ext cx="8937625" cy="5638800"/>
              </a:xfrm>
            </p:spPr>
            <p:txBody>
              <a:bodyPr/>
              <a:lstStyle/>
              <a:p>
                <a:pPr marL="457200" lvl="0" indent="-457200">
                  <a:buFont typeface="Arial" panose="020B0604020202020204" pitchFamily="34" charset="0"/>
                  <a:buChar char="•"/>
                </a:pPr>
                <a:r>
                  <a:rPr lang="zh-CN" altLang="en-US" b="1" dirty="0">
                    <a:latin typeface="+mn-lt"/>
                  </a:rPr>
                  <a:t>要注意样本数量</a:t>
                </a:r>
                <a:r>
                  <a:rPr lang="zh-CN" altLang="en-US" dirty="0">
                    <a:latin typeface="+mn-lt"/>
                  </a:rPr>
                  <a:t>。 </a:t>
                </a:r>
                <a:r>
                  <a:rPr lang="en-US" dirty="0">
                    <a:latin typeface="+mn-lt"/>
                  </a:rPr>
                  <a:t>2SLS</a:t>
                </a:r>
                <a:r>
                  <a:rPr lang="zh-CN" altLang="en-US" dirty="0">
                    <a:latin typeface="+mn-lt"/>
                  </a:rPr>
                  <a:t>的估计系数</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只有在大样本里是一致的，在小样本里是有偏的。</a:t>
                </a:r>
                <a:endParaRPr lang="en-CA" dirty="0">
                  <a:latin typeface="+mn-lt"/>
                </a:endParaRPr>
              </a:p>
              <a:p>
                <a:pPr marL="457200" lvl="0" indent="-457200">
                  <a:buFont typeface="Arial" panose="020B0604020202020204" pitchFamily="34" charset="0"/>
                  <a:buChar char="•"/>
                </a:pPr>
                <a:endParaRPr lang="en-US" altLang="zh-CN" b="1" dirty="0">
                  <a:latin typeface="+mn-lt"/>
                </a:endParaRPr>
              </a:p>
              <a:p>
                <a:pPr marL="457200" lvl="0" indent="-457200">
                  <a:buFont typeface="Arial" panose="020B0604020202020204" pitchFamily="34" charset="0"/>
                  <a:buChar char="•"/>
                </a:pPr>
                <a:r>
                  <a:rPr lang="zh-CN" altLang="en-US" b="1" dirty="0">
                    <a:latin typeface="+mn-lt"/>
                  </a:rPr>
                  <a:t>除非确定有内生性，否则应避免使用工具变量估计</a:t>
                </a:r>
                <a:endParaRPr lang="en-US" altLang="zh-CN" b="1" dirty="0">
                  <a:latin typeface="+mn-lt"/>
                </a:endParaRPr>
              </a:p>
              <a:p>
                <a:pPr marL="457200" lvl="0" indent="-457200">
                  <a:buFont typeface="Arial" panose="020B0604020202020204" pitchFamily="34" charset="0"/>
                  <a:buChar char="•"/>
                </a:pPr>
                <a:endParaRPr lang="en-US" altLang="zh-CN" b="1" dirty="0">
                  <a:latin typeface="+mn-lt"/>
                </a:endParaRPr>
              </a:p>
              <a:p>
                <a:pPr marL="457200" lvl="0" indent="-457200">
                  <a:buFont typeface="Arial" panose="020B0604020202020204" pitchFamily="34" charset="0"/>
                  <a:buChar char="•"/>
                </a:pPr>
                <a:r>
                  <a:rPr lang="zh-CN" altLang="en-US" b="1" dirty="0">
                    <a:latin typeface="+mn-lt"/>
                  </a:rPr>
                  <a:t>避免使用弱工具变量</a:t>
                </a:r>
                <a:r>
                  <a:rPr lang="zh-CN" altLang="en-US" dirty="0">
                    <a:latin typeface="+mn-lt"/>
                  </a:rPr>
                  <a:t>。</a:t>
                </a:r>
                <a:endParaRPr lang="en-US" altLang="zh-CN"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76200" y="1066800"/>
                <a:ext cx="8937625" cy="5638800"/>
              </a:xfrm>
              <a:blipFill>
                <a:blip r:embed="rId2"/>
                <a:stretch>
                  <a:fillRect l="-614" t="-108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2217BA7-A50F-4388-8298-3E264A7AC904}"/>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6381541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lvl="0"/>
            <a:r>
              <a:rPr lang="zh-CN" altLang="en-US" sz="3600" dirty="0">
                <a:latin typeface="DengXian" panose="02010600030101010101" pitchFamily="2" charset="-122"/>
                <a:ea typeface="DengXian" panose="02010600030101010101" pitchFamily="2" charset="-122"/>
              </a:rPr>
              <a:t>工具变量估计的检验</a:t>
            </a:r>
            <a:endParaRPr lang="en-CA" sz="3600"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FF10A7C5-740A-4712-8E58-B84EAFE0F01E}"/>
              </a:ext>
            </a:extLst>
          </p:cNvPr>
          <p:cNvSpPr>
            <a:spLocks noGrp="1"/>
          </p:cNvSpPr>
          <p:nvPr>
            <p:ph type="ftr" sz="quarter" idx="11"/>
          </p:nvPr>
        </p:nvSpPr>
        <p:spPr>
          <a:xfrm>
            <a:off x="3733800" y="6172200"/>
            <a:ext cx="5029200" cy="4572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9468586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是否需要使用工具变量？（内生性检验）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686800" cy="5638800"/>
              </a:xfrm>
            </p:spPr>
            <p:txBody>
              <a:bodyPr/>
              <a:lstStyle/>
              <a:p>
                <a:pPr marL="457200" lvl="0" indent="-457200">
                  <a:buFont typeface="Arial" panose="020B0604020202020204" pitchFamily="34" charset="0"/>
                  <a:buChar char="•"/>
                </a:pPr>
                <a:r>
                  <a:rPr lang="en-US" b="1" dirty="0">
                    <a:latin typeface="+mn-lt"/>
                  </a:rPr>
                  <a:t>Durbin-Wu-</a:t>
                </a:r>
                <a:r>
                  <a:rPr lang="en-US" b="1" dirty="0" err="1">
                    <a:latin typeface="+mn-lt"/>
                  </a:rPr>
                  <a:t>Hausman</a:t>
                </a:r>
                <a:r>
                  <a:rPr lang="en-US" b="1" dirty="0">
                    <a:latin typeface="+mn-lt"/>
                  </a:rPr>
                  <a:t> </a:t>
                </a:r>
                <a14:m>
                  <m:oMath xmlns:m="http://schemas.openxmlformats.org/officeDocument/2006/math">
                    <m:sSubSup>
                      <m:sSubSupPr>
                        <m:ctrlPr>
                          <a:rPr lang="en-CA" i="1">
                            <a:latin typeface="Cambria Math" panose="02040503050406030204" pitchFamily="18" charset="0"/>
                          </a:rPr>
                        </m:ctrlPr>
                      </m:sSubSupPr>
                      <m:e>
                        <m:r>
                          <a:rPr lang="en-US" i="1">
                            <a:latin typeface="Cambria Math" panose="02040503050406030204" pitchFamily="18" charset="0"/>
                          </a:rPr>
                          <m:t>𝜒</m:t>
                        </m:r>
                      </m:e>
                      <m:sub>
                        <m:r>
                          <a:rPr lang="en-US" i="1">
                            <a:latin typeface="Cambria Math" panose="02040503050406030204" pitchFamily="18" charset="0"/>
                          </a:rPr>
                          <m:t>𝐽</m:t>
                        </m:r>
                      </m:sub>
                      <m:sup>
                        <m:r>
                          <a:rPr lang="en-US" i="1">
                            <a:latin typeface="Cambria Math" panose="02040503050406030204" pitchFamily="18" charset="0"/>
                          </a:rPr>
                          <m:t>2</m:t>
                        </m:r>
                      </m:sup>
                    </m:sSubSup>
                  </m:oMath>
                </a14:m>
                <a:r>
                  <a:rPr lang="zh-CN" altLang="en-US" b="1" dirty="0">
                    <a:latin typeface="+mn-lt"/>
                  </a:rPr>
                  <a:t>检验</a:t>
                </a:r>
                <a:endParaRPr lang="en-CA" dirty="0">
                  <a:latin typeface="+mn-lt"/>
                </a:endParaRPr>
              </a:p>
              <a:p>
                <a:r>
                  <a:rPr lang="zh-CN" altLang="en-US" dirty="0">
                    <a:latin typeface="+mn-lt"/>
                  </a:rPr>
                  <a:t>通过比较工具变量估计值</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oMath>
                </a14:m>
                <a:r>
                  <a:rPr lang="zh-CN" altLang="en-US" dirty="0">
                    <a:latin typeface="+mn-lt"/>
                  </a:rPr>
                  <a:t>和</a:t>
                </a:r>
                <a:r>
                  <a:rPr lang="en-US" dirty="0">
                    <a:latin typeface="+mn-lt"/>
                  </a:rPr>
                  <a:t>OLS</a:t>
                </a:r>
                <a:r>
                  <a:rPr lang="zh-CN" altLang="en-US" dirty="0">
                    <a:latin typeface="+mn-lt"/>
                  </a:rPr>
                  <a:t>估计值</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oMath>
                </a14:m>
                <a:r>
                  <a:rPr lang="zh-CN" altLang="en-US" dirty="0">
                    <a:latin typeface="+mn-lt"/>
                  </a:rPr>
                  <a:t>来检验变量外生性的方法。</a:t>
                </a:r>
                <a:endParaRPr lang="en-US" altLang="zh-CN" dirty="0">
                  <a:latin typeface="+mn-lt"/>
                </a:endParaRPr>
              </a:p>
              <a:p>
                <a:pPr marL="457200" indent="-457200">
                  <a:buFont typeface="Arial" panose="020B0604020202020204" pitchFamily="34" charset="0"/>
                  <a:buChar char="•"/>
                </a:pP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latin typeface="+mn-lt"/>
                  </a:rPr>
                  <a:t>是外生的，</a:t>
                </a:r>
                <a:r>
                  <a:rPr lang="zh-CN" altLang="en-US" b="1" dirty="0">
                    <a:latin typeface="+mn-lt"/>
                  </a:rPr>
                  <a:t>检验统计量：</a:t>
                </a:r>
                <a:endParaRPr lang="en-US" altLang="zh-CN" dirty="0">
                  <a:latin typeface="+mn-lt"/>
                </a:endParaRPr>
              </a:p>
              <a:p>
                <a:pPr marL="457200" indent="-457200">
                  <a:buFont typeface="Arial" panose="020B0604020202020204" pitchFamily="34" charset="0"/>
                  <a:buChar char="•"/>
                </a:pPr>
                <a:endParaRPr lang="en-US" b="1" dirty="0">
                  <a:latin typeface="+mn-lt"/>
                </a:endParaRPr>
              </a:p>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H</m:t>
                      </m:r>
                      <m:r>
                        <a:rPr lang="en-US">
                          <a:latin typeface="Cambria Math" panose="02040503050406030204" pitchFamily="18" charset="0"/>
                        </a:rPr>
                        <m:t>=</m:t>
                      </m:r>
                      <m:sSup>
                        <m:sSupPr>
                          <m:ctrlPr>
                            <a:rPr lang="en-CA" i="1">
                              <a:latin typeface="Cambria Math" panose="02040503050406030204" pitchFamily="18" charset="0"/>
                            </a:rPr>
                          </m:ctrlPr>
                        </m:sSupPr>
                        <m:e>
                          <m:d>
                            <m:dPr>
                              <m:ctrlPr>
                                <a:rPr lang="en-CA" i="1">
                                  <a:latin typeface="Cambria Math" panose="02040503050406030204" pitchFamily="18" charset="0"/>
                                </a:rPr>
                              </m:ctrlPr>
                            </m:dPr>
                            <m:e>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zh-CN" alt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e>
                          </m:d>
                        </m:e>
                        <m:sup>
                          <m:r>
                            <a:rPr lang="en-US" i="1">
                              <a:latin typeface="Cambria Math" panose="02040503050406030204" pitchFamily="18" charset="0"/>
                            </a:rPr>
                            <m:t>′</m:t>
                          </m:r>
                        </m:sup>
                      </m:sSup>
                      <m:sSup>
                        <m:sSupPr>
                          <m:ctrlPr>
                            <a:rPr lang="en-CA" i="1">
                              <a:latin typeface="Cambria Math" panose="02040503050406030204" pitchFamily="18" charset="0"/>
                            </a:rPr>
                          </m:ctrlPr>
                        </m:sSupPr>
                        <m:e>
                          <m:d>
                            <m:dPr>
                              <m:begChr m:val="["/>
                              <m:endChr m:val="]"/>
                              <m:ctrlPr>
                                <a:rPr lang="en-CA" i="1">
                                  <a:latin typeface="Cambria Math" panose="02040503050406030204" pitchFamily="18" charset="0"/>
                                </a:rPr>
                              </m:ctrlPr>
                            </m:dPr>
                            <m:e>
                              <m:r>
                                <a:rPr lang="en-US" i="1">
                                  <a:latin typeface="Cambria Math" panose="02040503050406030204" pitchFamily="18" charset="0"/>
                                </a:rPr>
                                <m:t>𝐴𝑣𝑎𝑟</m:t>
                              </m:r>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en-US" i="1">
                                  <a:latin typeface="Cambria Math" panose="02040503050406030204" pitchFamily="18" charset="0"/>
                                </a:rPr>
                                <m:t>)−</m:t>
                              </m:r>
                              <m:r>
                                <a:rPr lang="en-US" i="1">
                                  <a:latin typeface="Cambria Math" panose="02040503050406030204" pitchFamily="18" charset="0"/>
                                </a:rPr>
                                <m:t>𝐴𝑣𝑎𝑟</m:t>
                              </m:r>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r>
                                <a:rPr lang="en-US" i="1">
                                  <a:latin typeface="Cambria Math" panose="02040503050406030204" pitchFamily="18" charset="0"/>
                                </a:rPr>
                                <m:t>)</m:t>
                              </m:r>
                            </m:e>
                          </m:d>
                        </m:e>
                        <m:sup>
                          <m:r>
                            <a:rPr lang="en-US" i="1">
                              <a:latin typeface="Cambria Math" panose="02040503050406030204" pitchFamily="18" charset="0"/>
                            </a:rPr>
                            <m:t>−1</m:t>
                          </m:r>
                        </m:sup>
                      </m:sSup>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zh-CN" alt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r>
                        <a:rPr lang="en-US" i="1">
                          <a:latin typeface="Cambria Math" panose="02040503050406030204" pitchFamily="18" charset="0"/>
                        </a:rPr>
                        <m:t>)~</m:t>
                      </m:r>
                      <m:sSubSup>
                        <m:sSubSupPr>
                          <m:ctrlPr>
                            <a:rPr lang="en-CA" i="1">
                              <a:latin typeface="Cambria Math" panose="02040503050406030204" pitchFamily="18" charset="0"/>
                            </a:rPr>
                          </m:ctrlPr>
                        </m:sSubSupPr>
                        <m:e>
                          <m:r>
                            <a:rPr lang="en-US" i="1">
                              <a:latin typeface="Cambria Math" panose="02040503050406030204" pitchFamily="18" charset="0"/>
                            </a:rPr>
                            <m:t>𝜒</m:t>
                          </m:r>
                        </m:e>
                        <m:sub>
                          <m:r>
                            <a:rPr lang="en-US" i="1">
                              <a:latin typeface="Cambria Math" panose="02040503050406030204" pitchFamily="18" charset="0"/>
                            </a:rPr>
                            <m:t>𝐽</m:t>
                          </m:r>
                        </m:sub>
                        <m:sup>
                          <m:r>
                            <a:rPr lang="en-US" i="1">
                              <a:latin typeface="Cambria Math" panose="02040503050406030204" pitchFamily="18" charset="0"/>
                            </a:rPr>
                            <m:t>2</m:t>
                          </m:r>
                        </m:sup>
                      </m:sSubSup>
                    </m:oMath>
                  </m:oMathPara>
                </a14:m>
                <a:endParaRPr lang="en-CA" dirty="0">
                  <a:latin typeface="+mn-lt"/>
                </a:endParaRPr>
              </a:p>
              <a:p>
                <a:endParaRPr lang="en-US" dirty="0">
                  <a:latin typeface="+mn-lt"/>
                </a:endParaRPr>
              </a:p>
              <a:p>
                <a:r>
                  <a:rPr lang="zh-CN" altLang="en-US" dirty="0">
                    <a:latin typeface="+mn-lt"/>
                  </a:rPr>
                  <a:t>在原假设下</a:t>
                </a:r>
                <a:r>
                  <a:rPr lang="en-US" dirty="0">
                    <a:latin typeface="+mn-lt"/>
                  </a:rPr>
                  <a:t>OLS</a:t>
                </a:r>
                <a:r>
                  <a:rPr lang="zh-CN" altLang="en-US" dirty="0">
                    <a:latin typeface="+mn-lt"/>
                  </a:rPr>
                  <a:t>和工具变量得到的参数估计量是一致的，因此</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2</m:t>
                        </m:r>
                        <m:r>
                          <a:rPr lang="en-US" i="1">
                            <a:latin typeface="Cambria Math" panose="02040503050406030204" pitchFamily="18" charset="0"/>
                          </a:rPr>
                          <m:t>𝑆𝐿𝑆</m:t>
                        </m:r>
                      </m:sup>
                    </m:sSubSup>
                    <m:r>
                      <a:rPr lang="zh-CN" alt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r>
                          <a:rPr lang="en-US" i="1">
                            <a:latin typeface="Cambria Math" panose="02040503050406030204" pitchFamily="18" charset="0"/>
                          </a:rPr>
                          <m:t>𝑂𝐿𝑆</m:t>
                        </m:r>
                      </m:sup>
                    </m:sSubSup>
                  </m:oMath>
                </a14:m>
                <a:r>
                  <a:rPr lang="zh-CN" altLang="en-US" dirty="0">
                    <a:latin typeface="+mn-lt"/>
                  </a:rPr>
                  <a:t>和</a:t>
                </a:r>
                <a:r>
                  <a:rPr lang="en-US" dirty="0">
                    <a:latin typeface="+mn-lt"/>
                  </a:rPr>
                  <a:t>H</a:t>
                </a:r>
                <a:r>
                  <a:rPr lang="zh-CN" altLang="en-US" dirty="0">
                    <a:latin typeface="+mn-lt"/>
                  </a:rPr>
                  <a:t>值应该接近零。</a:t>
                </a: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686800" cy="5638800"/>
              </a:xfrm>
              <a:blipFill>
                <a:blip r:embed="rId2"/>
                <a:stretch>
                  <a:fillRect l="-1022" t="-901" r="-876"/>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12257852-B9FB-4B9F-8DE0-2B4AEB2E3D68}"/>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508863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内生性检验的局限性</a:t>
            </a:r>
            <a:endParaRPr lang="en-CA" dirty="0"/>
          </a:p>
        </p:txBody>
      </p:sp>
      <p:sp>
        <p:nvSpPr>
          <p:cNvPr id="3" name="Text Placeholder 2"/>
          <p:cNvSpPr>
            <a:spLocks noGrp="1"/>
          </p:cNvSpPr>
          <p:nvPr>
            <p:ph type="body" idx="1"/>
          </p:nvPr>
        </p:nvSpPr>
        <p:spPr>
          <a:xfrm>
            <a:off x="304800" y="1066800"/>
            <a:ext cx="8401844" cy="5638800"/>
          </a:xfrm>
        </p:spPr>
        <p:txBody>
          <a:bodyPr/>
          <a:lstStyle/>
          <a:p>
            <a:endParaRPr lang="en-US" altLang="zh-CN" b="1" dirty="0"/>
          </a:p>
          <a:p>
            <a:r>
              <a:rPr lang="zh-CN" altLang="en-US" sz="2800" b="1" dirty="0"/>
              <a:t>检验一个变量是否是外生的前提条件是我们有一个有效的工具变量（满足相关性和外生性），如果工具变量本身不是有效的，检验出来的结果是无效的。</a:t>
            </a:r>
            <a:endParaRPr lang="en-CA" sz="2800" dirty="0"/>
          </a:p>
          <a:p>
            <a:endParaRPr lang="en-CA" dirty="0"/>
          </a:p>
        </p:txBody>
      </p:sp>
      <p:sp>
        <p:nvSpPr>
          <p:cNvPr id="4" name="Footer Placeholder 3">
            <a:extLst>
              <a:ext uri="{FF2B5EF4-FFF2-40B4-BE49-F238E27FC236}">
                <a16:creationId xmlns:a16="http://schemas.microsoft.com/office/drawing/2014/main" id="{3C17B9A5-DA53-4B5F-9682-68A32F7A294C}"/>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764728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33401"/>
          </a:xfrm>
        </p:spPr>
        <p:txBody>
          <a:bodyPr/>
          <a:lstStyle/>
          <a:p>
            <a:r>
              <a:rPr lang="zh-CN" altLang="en-US" dirty="0"/>
              <a:t>工具变量是否满足相关性？</a:t>
            </a:r>
            <a:r>
              <a:rPr lang="en-US" dirty="0"/>
              <a:t>(</a:t>
            </a:r>
            <a:r>
              <a:rPr lang="zh-CN" altLang="en-US" dirty="0"/>
              <a:t>弱工具变量检验</a:t>
            </a:r>
            <a:r>
              <a:rPr lang="en-US" dirty="0"/>
              <a:t>)</a:t>
            </a:r>
            <a:endParaRPr lang="en-CA" dirty="0"/>
          </a:p>
        </p:txBody>
      </p:sp>
      <p:sp>
        <p:nvSpPr>
          <p:cNvPr id="3" name="Text Placeholder 2"/>
          <p:cNvSpPr>
            <a:spLocks noGrp="1"/>
          </p:cNvSpPr>
          <p:nvPr>
            <p:ph type="body" idx="1"/>
          </p:nvPr>
        </p:nvSpPr>
        <p:spPr>
          <a:xfrm>
            <a:off x="152400" y="1066800"/>
            <a:ext cx="8686800" cy="5638800"/>
          </a:xfrm>
        </p:spPr>
        <p:txBody>
          <a:bodyPr/>
          <a:lstStyle/>
          <a:p>
            <a:pPr marL="457200" indent="-457200" algn="just">
              <a:buFont typeface="Arial" panose="020B0604020202020204" pitchFamily="34" charset="0"/>
              <a:buChar char="•"/>
            </a:pPr>
            <a:r>
              <a:rPr lang="zh-CN" altLang="en-US" dirty="0">
                <a:latin typeface="+mn-lt"/>
              </a:rPr>
              <a:t>如果只有一个内生变量，一个简单的检验方法就是观察</a:t>
            </a:r>
            <a:r>
              <a:rPr lang="en-US" dirty="0">
                <a:latin typeface="+mn-lt"/>
              </a:rPr>
              <a:t>2SLS</a:t>
            </a:r>
            <a:r>
              <a:rPr lang="zh-CN" altLang="en-US" dirty="0">
                <a:latin typeface="+mn-lt"/>
              </a:rPr>
              <a:t>中第一阶段的关于所有工具变量的系数同时为</a:t>
            </a:r>
            <a:r>
              <a:rPr lang="en-US" dirty="0">
                <a:latin typeface="+mn-lt"/>
              </a:rPr>
              <a:t>0</a:t>
            </a:r>
            <a:r>
              <a:rPr lang="zh-CN" altLang="en-US" dirty="0">
                <a:latin typeface="+mn-lt"/>
              </a:rPr>
              <a:t>的</a:t>
            </a:r>
            <a:r>
              <a:rPr lang="en-US" dirty="0">
                <a:latin typeface="+mn-lt"/>
              </a:rPr>
              <a:t>F</a:t>
            </a:r>
            <a:r>
              <a:rPr lang="zh-CN" altLang="en-US" dirty="0">
                <a:latin typeface="+mn-lt"/>
              </a:rPr>
              <a:t>检验。当工具变量数量为</a:t>
            </a:r>
            <a:r>
              <a:rPr lang="en-US" dirty="0">
                <a:latin typeface="+mn-lt"/>
              </a:rPr>
              <a:t>1</a:t>
            </a:r>
            <a:r>
              <a:rPr lang="zh-CN" altLang="en-US" dirty="0">
                <a:latin typeface="+mn-lt"/>
              </a:rPr>
              <a:t>，</a:t>
            </a:r>
            <a:r>
              <a:rPr lang="en-US" dirty="0">
                <a:latin typeface="+mn-lt"/>
              </a:rPr>
              <a:t>2</a:t>
            </a:r>
            <a:r>
              <a:rPr lang="zh-CN" altLang="en-US" dirty="0">
                <a:latin typeface="+mn-lt"/>
              </a:rPr>
              <a:t>，</a:t>
            </a:r>
            <a:r>
              <a:rPr lang="en-US" dirty="0">
                <a:latin typeface="+mn-lt"/>
              </a:rPr>
              <a:t>3</a:t>
            </a:r>
            <a:r>
              <a:rPr lang="zh-CN" altLang="en-US" dirty="0">
                <a:latin typeface="+mn-lt"/>
              </a:rPr>
              <a:t>，</a:t>
            </a:r>
            <a:r>
              <a:rPr lang="en-US" dirty="0">
                <a:latin typeface="+mn-lt"/>
              </a:rPr>
              <a:t>5</a:t>
            </a:r>
            <a:r>
              <a:rPr lang="zh-CN" altLang="en-US" dirty="0">
                <a:latin typeface="+mn-lt"/>
              </a:rPr>
              <a:t>，</a:t>
            </a:r>
            <a:r>
              <a:rPr lang="en-US" dirty="0">
                <a:latin typeface="+mn-lt"/>
              </a:rPr>
              <a:t>10</a:t>
            </a:r>
            <a:r>
              <a:rPr lang="zh-CN" altLang="en-US" dirty="0">
                <a:latin typeface="+mn-lt"/>
              </a:rPr>
              <a:t>时，</a:t>
            </a:r>
            <a:r>
              <a:rPr lang="en-CA" dirty="0">
                <a:latin typeface="+mn-lt"/>
              </a:rPr>
              <a:t>Stock, Wright, and </a:t>
            </a:r>
            <a:r>
              <a:rPr lang="en-CA" dirty="0" err="1">
                <a:latin typeface="+mn-lt"/>
              </a:rPr>
              <a:t>Yogo</a:t>
            </a:r>
            <a:r>
              <a:rPr lang="en-CA" dirty="0">
                <a:latin typeface="+mn-lt"/>
              </a:rPr>
              <a:t> (2002)</a:t>
            </a:r>
            <a:r>
              <a:rPr lang="zh-CN" altLang="en-US" dirty="0">
                <a:latin typeface="+mn-lt"/>
              </a:rPr>
              <a:t>　建议第一阶段的</a:t>
            </a:r>
            <a:r>
              <a:rPr lang="en-US" dirty="0">
                <a:latin typeface="+mn-lt"/>
              </a:rPr>
              <a:t>F</a:t>
            </a:r>
            <a:r>
              <a:rPr lang="zh-CN" altLang="en-US" dirty="0">
                <a:latin typeface="+mn-lt"/>
              </a:rPr>
              <a:t>统计量的关键值设为</a:t>
            </a:r>
            <a:r>
              <a:rPr lang="en-US" dirty="0">
                <a:latin typeface="+mn-lt"/>
              </a:rPr>
              <a:t>8.96</a:t>
            </a:r>
            <a:r>
              <a:rPr lang="zh-CN" altLang="en-US" dirty="0">
                <a:latin typeface="+mn-lt"/>
              </a:rPr>
              <a:t>，</a:t>
            </a:r>
            <a:r>
              <a:rPr lang="en-US" dirty="0">
                <a:latin typeface="+mn-lt"/>
              </a:rPr>
              <a:t>11.59</a:t>
            </a:r>
            <a:r>
              <a:rPr lang="zh-CN" altLang="en-US" dirty="0">
                <a:latin typeface="+mn-lt"/>
              </a:rPr>
              <a:t>，</a:t>
            </a:r>
            <a:r>
              <a:rPr lang="en-US" dirty="0">
                <a:latin typeface="+mn-lt"/>
              </a:rPr>
              <a:t>12.83</a:t>
            </a:r>
            <a:r>
              <a:rPr lang="zh-CN" altLang="en-US" dirty="0">
                <a:latin typeface="+mn-lt"/>
              </a:rPr>
              <a:t>，</a:t>
            </a:r>
            <a:r>
              <a:rPr lang="en-US" dirty="0">
                <a:latin typeface="+mn-lt"/>
              </a:rPr>
              <a:t>15.09</a:t>
            </a:r>
            <a:r>
              <a:rPr lang="zh-CN" altLang="en-US" dirty="0">
                <a:latin typeface="+mn-lt"/>
              </a:rPr>
              <a:t>和</a:t>
            </a:r>
            <a:r>
              <a:rPr lang="en-US" dirty="0">
                <a:latin typeface="+mn-lt"/>
              </a:rPr>
              <a:t>22.88</a:t>
            </a:r>
            <a:r>
              <a:rPr lang="zh-CN" altLang="en-US" dirty="0">
                <a:latin typeface="+mn-lt"/>
              </a:rPr>
              <a:t>。如果第一阶段的</a:t>
            </a:r>
            <a:r>
              <a:rPr lang="en-US" dirty="0">
                <a:latin typeface="+mn-lt"/>
              </a:rPr>
              <a:t>F</a:t>
            </a:r>
            <a:r>
              <a:rPr lang="zh-CN" altLang="en-US" dirty="0">
                <a:latin typeface="+mn-lt"/>
              </a:rPr>
              <a:t>检验值低于这些关键值，则可能存在弱工具变量问题。</a:t>
            </a:r>
            <a:endParaRPr lang="en-US" altLang="zh-CN" dirty="0">
              <a:latin typeface="+mn-lt"/>
            </a:endParaRPr>
          </a:p>
          <a:p>
            <a:pPr algn="just"/>
            <a:endParaRPr lang="en-CA" dirty="0">
              <a:latin typeface="+mn-lt"/>
            </a:endParaRPr>
          </a:p>
        </p:txBody>
      </p:sp>
      <p:sp>
        <p:nvSpPr>
          <p:cNvPr id="4" name="Footer Placeholder 3">
            <a:extLst>
              <a:ext uri="{FF2B5EF4-FFF2-40B4-BE49-F238E27FC236}">
                <a16:creationId xmlns:a16="http://schemas.microsoft.com/office/drawing/2014/main" id="{FCCDD291-89E9-41A2-894E-749AE0FB6790}"/>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41193083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工具变量是否是外生的？（过度识别检验）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lgn="just">
                  <a:buFont typeface="Arial" panose="020B0604020202020204" pitchFamily="34" charset="0"/>
                  <a:buChar char="•"/>
                </a:pPr>
                <a:r>
                  <a:rPr lang="zh-CN" altLang="en-US" b="1" dirty="0">
                    <a:latin typeface="+mn-lt"/>
                  </a:rPr>
                  <a:t>恰当识别（工具变量的数量</a:t>
                </a:r>
                <a:r>
                  <a:rPr lang="en-US" b="1" dirty="0">
                    <a:latin typeface="+mn-lt"/>
                  </a:rPr>
                  <a:t>=</a:t>
                </a:r>
                <a:r>
                  <a:rPr lang="zh-CN" altLang="en-US" b="1" dirty="0">
                    <a:latin typeface="+mn-lt"/>
                  </a:rPr>
                  <a:t>内生变量的数量）</a:t>
                </a:r>
                <a:r>
                  <a:rPr lang="zh-CN" altLang="en-US" dirty="0">
                    <a:latin typeface="+mn-lt"/>
                  </a:rPr>
                  <a:t>情况下，我们无法对外生性假设进行检验。</a:t>
                </a:r>
                <a:endParaRPr lang="en-US" altLang="zh-CN" dirty="0">
                  <a:latin typeface="+mn-lt"/>
                </a:endParaRPr>
              </a:p>
              <a:p>
                <a:pPr algn="just"/>
                <a:endParaRPr lang="en-US" altLang="zh-CN" dirty="0">
                  <a:latin typeface="+mn-lt"/>
                </a:endParaRPr>
              </a:p>
              <a:p>
                <a:pPr marL="342900" indent="-342900" algn="just">
                  <a:buFont typeface="Arial" panose="020B0604020202020204" pitchFamily="34" charset="0"/>
                  <a:buChar char="•"/>
                </a:pPr>
                <a:r>
                  <a:rPr lang="zh-CN" altLang="en-US" dirty="0">
                    <a:latin typeface="+mn-lt"/>
                  </a:rPr>
                  <a:t>因为要检验</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a:latin typeface="Cambria Math" panose="02040503050406030204" pitchFamily="18" charset="0"/>
                          </a:rPr>
                          <m:t>,</m:t>
                        </m:r>
                        <m:sSub>
                          <m:sSubPr>
                            <m:ctrlPr>
                              <a:rPr lang="en-CA" i="1">
                                <a:latin typeface="Cambria Math" panose="02040503050406030204" pitchFamily="18" charset="0"/>
                              </a:rPr>
                            </m:ctrlPr>
                          </m:sSubPr>
                          <m:e>
                            <m:r>
                              <m:rPr>
                                <m:sty m:val="p"/>
                              </m:rPr>
                              <a:rPr lang="en-US">
                                <a:latin typeface="Cambria Math" panose="02040503050406030204" pitchFamily="18" charset="0"/>
                              </a:rPr>
                              <m:t>e</m:t>
                            </m:r>
                          </m:e>
                          <m:sub>
                            <m:r>
                              <a:rPr lang="en-US" i="1">
                                <a:latin typeface="Cambria Math" panose="02040503050406030204" pitchFamily="18" charset="0"/>
                              </a:rPr>
                              <m:t>𝑖</m:t>
                            </m:r>
                          </m:sub>
                        </m:sSub>
                      </m:e>
                    </m:d>
                    <m:r>
                      <a:rPr lang="en-US">
                        <a:latin typeface="Cambria Math" panose="02040503050406030204" pitchFamily="18" charset="0"/>
                      </a:rPr>
                      <m:t>=0</m:t>
                    </m:r>
                  </m:oMath>
                </a14:m>
                <a:r>
                  <a:rPr lang="en-US" dirty="0">
                    <a:latin typeface="+mn-lt"/>
                  </a:rPr>
                  <a:t>, </a:t>
                </a:r>
                <a:r>
                  <a:rPr lang="zh-CN" altLang="en-US" dirty="0">
                    <a:latin typeface="+mn-lt"/>
                  </a:rPr>
                  <a:t>由于</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e</m:t>
                        </m:r>
                      </m:e>
                      <m:sub>
                        <m:r>
                          <a:rPr lang="en-US" i="1">
                            <a:latin typeface="Cambria Math" panose="02040503050406030204" pitchFamily="18" charset="0"/>
                          </a:rPr>
                          <m:t>𝑖</m:t>
                        </m:r>
                      </m:sub>
                    </m:sSub>
                  </m:oMath>
                </a14:m>
                <a:r>
                  <a:rPr lang="zh-CN" altLang="en-US" dirty="0">
                    <a:latin typeface="+mn-lt"/>
                  </a:rPr>
                  <a:t>观测不到，我们必须先估计</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e</m:t>
                        </m:r>
                      </m:e>
                      <m:sub>
                        <m:r>
                          <m:rPr>
                            <m:sty m:val="p"/>
                          </m:rPr>
                          <a:rPr lang="en-US">
                            <a:latin typeface="Cambria Math" panose="02040503050406030204" pitchFamily="18" charset="0"/>
                          </a:rPr>
                          <m:t>i</m:t>
                        </m:r>
                      </m:sub>
                    </m:sSub>
                  </m:oMath>
                </a14:m>
                <a:r>
                  <a:rPr lang="zh-CN" altLang="en-US" dirty="0">
                    <a:latin typeface="+mn-lt"/>
                  </a:rPr>
                  <a:t>，再用的它估计值</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Sub>
                  </m:oMath>
                </a14:m>
                <a:r>
                  <a:rPr lang="zh-CN" altLang="en-US" dirty="0">
                    <a:latin typeface="+mn-lt"/>
                  </a:rPr>
                  <a:t>检验</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m:rPr>
                                    <m:sty m:val="p"/>
                                  </m:rPr>
                                  <a:rPr lang="en-US">
                                    <a:latin typeface="Cambria Math" panose="02040503050406030204" pitchFamily="18" charset="0"/>
                                  </a:rPr>
                                  <m:t>e</m:t>
                                </m:r>
                              </m:e>
                            </m:acc>
                          </m:e>
                          <m:sub>
                            <m:r>
                              <a:rPr lang="en-US" i="1">
                                <a:latin typeface="Cambria Math" panose="02040503050406030204" pitchFamily="18" charset="0"/>
                              </a:rPr>
                              <m:t>𝑖</m:t>
                            </m:r>
                          </m:sub>
                        </m:sSub>
                      </m:e>
                    </m:d>
                    <m:r>
                      <a:rPr lang="en-US">
                        <a:latin typeface="Cambria Math" panose="02040503050406030204" pitchFamily="18" charset="0"/>
                      </a:rPr>
                      <m:t>=0</m:t>
                    </m:r>
                  </m:oMath>
                </a14:m>
                <a:r>
                  <a:rPr lang="zh-CN" altLang="en-US" dirty="0">
                    <a:latin typeface="+mn-lt"/>
                  </a:rPr>
                  <a:t>。但是当我们去估计</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latin typeface="+mn-lt"/>
                  </a:rPr>
                  <a:t>时，我们需要满足外生条件的工具变量才能得到一致的估计值</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Sub>
                  </m:oMath>
                </a14:m>
                <a:r>
                  <a:rPr lang="zh-CN" altLang="en-US" dirty="0">
                    <a:latin typeface="+mn-lt"/>
                  </a:rPr>
                  <a:t>，从而得到</a:t>
                </a:r>
                <a14:m>
                  <m:oMath xmlns:m="http://schemas.openxmlformats.org/officeDocument/2006/math">
                    <m:r>
                      <a:rPr lang="zh-CN" altLang="en-US">
                        <a:latin typeface="Cambria Math" panose="02040503050406030204" pitchFamily="18" charset="0"/>
                      </a:rPr>
                      <m:t>一致的估计量</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Sub>
                  </m:oMath>
                </a14:m>
                <a:r>
                  <a:rPr lang="zh-CN" altLang="en-US" dirty="0">
                    <a:latin typeface="+mn-lt"/>
                  </a:rPr>
                  <a:t>。因此</a:t>
                </a:r>
                <a14:m>
                  <m:oMath xmlns:m="http://schemas.openxmlformats.org/officeDocument/2006/math">
                    <m:r>
                      <a:rPr lang="zh-CN" altLang="en-US">
                        <a:latin typeface="Cambria Math" panose="02040503050406030204" pitchFamily="18" charset="0"/>
                      </a:rPr>
                      <m:t>通过</m:t>
                    </m:r>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m:rPr>
                                    <m:sty m:val="p"/>
                                  </m:rPr>
                                  <a:rPr lang="en-US">
                                    <a:latin typeface="Cambria Math" panose="02040503050406030204" pitchFamily="18" charset="0"/>
                                  </a:rPr>
                                  <m:t>e</m:t>
                                </m:r>
                              </m:e>
                            </m:acc>
                          </m:e>
                          <m:sub>
                            <m:r>
                              <a:rPr lang="en-US" i="1">
                                <a:latin typeface="Cambria Math" panose="02040503050406030204" pitchFamily="18" charset="0"/>
                              </a:rPr>
                              <m:t>𝑖</m:t>
                            </m:r>
                          </m:sub>
                        </m:sSub>
                      </m:e>
                    </m:d>
                    <m:r>
                      <a:rPr lang="en-US">
                        <a:latin typeface="Cambria Math" panose="02040503050406030204" pitchFamily="18" charset="0"/>
                      </a:rPr>
                      <m:t>=0</m:t>
                    </m:r>
                  </m:oMath>
                </a14:m>
                <a:r>
                  <a:rPr lang="zh-CN" altLang="en-US" dirty="0">
                    <a:latin typeface="+mn-lt"/>
                  </a:rPr>
                  <a:t>检验工具变量是否外生是没有意义的，因为要得到一致的估计量</a:t>
                </a: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Sub>
                  </m:oMath>
                </a14:m>
                <a:r>
                  <a:rPr lang="zh-CN" altLang="en-US" dirty="0">
                    <a:latin typeface="+mn-lt"/>
                  </a:rPr>
                  <a:t>，我们已经假设了工具是外生的。</a:t>
                </a: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577"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5AD4B7F4-F4EA-4356-B03F-129BA39603F0}"/>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1971347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工具变量是否是外生的？（过度识别检验）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41514" y="1066800"/>
                <a:ext cx="8763000" cy="5638800"/>
              </a:xfrm>
            </p:spPr>
            <p:txBody>
              <a:bodyPr/>
              <a:lstStyle/>
              <a:p>
                <a:pPr marL="342900" indent="-342900" algn="just">
                  <a:buFont typeface="Arial" panose="020B0604020202020204" pitchFamily="34" charset="0"/>
                  <a:buChar char="•"/>
                </a:pPr>
                <a:r>
                  <a:rPr lang="zh-CN" altLang="en-US" b="1" dirty="0">
                    <a:latin typeface="+mn-lt"/>
                  </a:rPr>
                  <a:t>过度识别</a:t>
                </a:r>
                <a:r>
                  <a:rPr lang="en-US" b="1" dirty="0">
                    <a:latin typeface="+mn-lt"/>
                  </a:rPr>
                  <a:t>(</a:t>
                </a:r>
                <a:r>
                  <a:rPr lang="zh-CN" altLang="en-US" b="1" dirty="0">
                    <a:latin typeface="+mn-lt"/>
                  </a:rPr>
                  <a:t>工具变量的数量</a:t>
                </a:r>
                <a:r>
                  <a:rPr lang="en-US" b="1" dirty="0">
                    <a:latin typeface="+mn-lt"/>
                  </a:rPr>
                  <a:t>&gt;</a:t>
                </a:r>
                <a:r>
                  <a:rPr lang="zh-CN" altLang="en-US" b="1" dirty="0">
                    <a:latin typeface="+mn-lt"/>
                  </a:rPr>
                  <a:t>内生变量的数量）：</a:t>
                </a:r>
                <a:r>
                  <a:rPr lang="zh-CN" altLang="en-US" dirty="0">
                    <a:latin typeface="+mn-lt"/>
                  </a:rPr>
                  <a:t>假设有一个内生变量，两个工具变量</a:t>
                </a:r>
                <a14:m>
                  <m:oMath xmlns:m="http://schemas.openxmlformats.org/officeDocument/2006/math">
                    <m:r>
                      <a:rPr lang="en-US">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a:latin typeface="Cambria Math" panose="02040503050406030204" pitchFamily="18" charset="0"/>
                          </a:rPr>
                          <m:t>1</m:t>
                        </m:r>
                      </m:sub>
                    </m:sSub>
                    <m:r>
                      <a:rPr lang="en-US" i="1">
                        <a:latin typeface="Cambria Math" panose="02040503050406030204" pitchFamily="18" charset="0"/>
                      </a:rPr>
                      <m:t> </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r>
                      <a:rPr lang="en-US" i="1">
                        <a:latin typeface="Cambria Math" panose="02040503050406030204" pitchFamily="18" charset="0"/>
                      </a:rPr>
                      <m:t>)</m:t>
                    </m:r>
                  </m:oMath>
                </a14:m>
                <a:r>
                  <a:rPr lang="zh-CN" altLang="en-US" dirty="0">
                    <a:latin typeface="+mn-lt"/>
                  </a:rPr>
                  <a:t>，我们可以采用下面的分步检验方法：</a:t>
                </a:r>
                <a:endParaRPr lang="en-US" altLang="zh-CN" dirty="0">
                  <a:latin typeface="+mn-lt"/>
                </a:endParaRPr>
              </a:p>
              <a:p>
                <a:pPr marL="342900" indent="-342900" algn="just">
                  <a:buFont typeface="Arial" panose="020B0604020202020204" pitchFamily="34" charset="0"/>
                  <a:buChar char="•"/>
                </a:pPr>
                <a:endParaRPr lang="en-CA" dirty="0">
                  <a:latin typeface="+mn-lt"/>
                </a:endParaRPr>
              </a:p>
              <a:p>
                <a:pPr marL="342900" indent="-342900" algn="just">
                  <a:buFont typeface="Arial" panose="020B0604020202020204" pitchFamily="34" charset="0"/>
                  <a:buChar char="•"/>
                </a:pPr>
                <a:r>
                  <a:rPr lang="zh-CN" altLang="en-US" dirty="0">
                    <a:latin typeface="+mn-lt"/>
                  </a:rPr>
                  <a:t>先假设第一个工具变量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oMath>
                </a14:m>
                <a:r>
                  <a:rPr lang="zh-CN" altLang="en-US" dirty="0">
                    <a:latin typeface="+mn-lt"/>
                  </a:rPr>
                  <a:t>满足外生性</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m:rPr>
                                <m:sty m:val="p"/>
                              </m:rPr>
                              <a:rPr lang="en-US">
                                <a:latin typeface="Cambria Math" panose="02040503050406030204" pitchFamily="18" charset="0"/>
                              </a:rPr>
                              <m:t>Z</m:t>
                            </m:r>
                          </m:e>
                          <m:sub>
                            <m:r>
                              <a:rPr lang="en-US">
                                <a:latin typeface="Cambria Math" panose="02040503050406030204" pitchFamily="18" charset="0"/>
                              </a:rPr>
                              <m:t>1</m:t>
                            </m:r>
                            <m:r>
                              <m:rPr>
                                <m:sty m:val="p"/>
                              </m:rPr>
                              <a:rPr lang="en-US">
                                <a:latin typeface="Cambria Math" panose="02040503050406030204" pitchFamily="18" charset="0"/>
                              </a:rPr>
                              <m:t>i</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i="1">
                        <a:latin typeface="Cambria Math" panose="02040503050406030204" pitchFamily="18" charset="0"/>
                      </a:rPr>
                      <m:t>=0</m:t>
                    </m:r>
                  </m:oMath>
                </a14:m>
                <a:r>
                  <a:rPr lang="zh-CN" altLang="en-US" dirty="0">
                    <a:latin typeface="+mn-lt"/>
                  </a:rPr>
                  <a:t>，并只用</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oMath>
                </a14:m>
                <a:r>
                  <a:rPr lang="zh-CN" altLang="en-US" dirty="0">
                    <a:latin typeface="+mn-lt"/>
                  </a:rPr>
                  <a:t>作为工具变量得到系数的估计值</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sup>
                    </m:sSubSup>
                  </m:oMath>
                </a14:m>
                <a:r>
                  <a:rPr lang="zh-CN" altLang="en-US" dirty="0">
                    <a:latin typeface="+mn-lt"/>
                  </a:rPr>
                  <a:t>，</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sup>
                    </m:sSubSup>
                  </m:oMath>
                </a14:m>
                <a:r>
                  <a:rPr lang="zh-CN" altLang="en-US" dirty="0">
                    <a:latin typeface="+mn-lt"/>
                  </a:rPr>
                  <a:t>是</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一致估计量，因此残差</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sup>
                    </m:sSubSup>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sup>
                    </m:sSubSup>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latin typeface="+mn-lt"/>
                  </a:rPr>
                  <a:t>也是</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e</m:t>
                        </m:r>
                      </m:e>
                      <m:sub>
                        <m:r>
                          <a:rPr lang="en-US" i="1">
                            <a:latin typeface="Cambria Math" panose="02040503050406030204" pitchFamily="18" charset="0"/>
                          </a:rPr>
                          <m:t>𝑖</m:t>
                        </m:r>
                      </m:sub>
                    </m:sSub>
                  </m:oMath>
                </a14:m>
                <a:r>
                  <a:rPr lang="zh-CN" altLang="en-US" dirty="0">
                    <a:latin typeface="+mn-lt"/>
                  </a:rPr>
                  <a:t>一致估计量。接着使用</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sup>
                    </m:sSubSup>
                  </m:oMath>
                </a14:m>
                <a:r>
                  <a:rPr lang="zh-CN" altLang="en-US" dirty="0">
                    <a:latin typeface="+mn-lt"/>
                  </a:rPr>
                  <a:t>对工具变量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oMath>
                </a14:m>
                <a:r>
                  <a:rPr lang="zh-CN" altLang="en-US" dirty="0">
                    <a:latin typeface="+mn-lt"/>
                  </a:rPr>
                  <a:t>的外生性进行检验，即检验 </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r>
                              <a:rPr lang="en-US" i="1">
                                <a:latin typeface="Cambria Math" panose="02040503050406030204" pitchFamily="18" charset="0"/>
                              </a:rPr>
                              <m:t>𝑖</m:t>
                            </m:r>
                          </m:sub>
                        </m:sSub>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sup>
                        </m:sSubSup>
                      </m:e>
                    </m:d>
                    <m:r>
                      <a:rPr lang="en-US" i="1">
                        <a:latin typeface="Cambria Math" panose="02040503050406030204" pitchFamily="18" charset="0"/>
                      </a:rPr>
                      <m:t>=0</m:t>
                    </m:r>
                  </m:oMath>
                </a14:m>
                <a:r>
                  <a:rPr lang="zh-CN" altLang="en-US" dirty="0">
                    <a:latin typeface="+mn-lt"/>
                  </a:rPr>
                  <a:t>是否成立。</a:t>
                </a:r>
                <a:r>
                  <a:rPr lang="zh-CN" altLang="en-US" b="1" dirty="0">
                    <a:latin typeface="+mn-lt"/>
                  </a:rPr>
                  <a:t>注意这个检验是建立在第一个工具变量</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𝒁</m:t>
                        </m:r>
                      </m:e>
                      <m:sub>
                        <m:r>
                          <a:rPr lang="en-US" b="1" i="1">
                            <a:latin typeface="Cambria Math" panose="02040503050406030204" pitchFamily="18" charset="0"/>
                          </a:rPr>
                          <m:t>𝟏</m:t>
                        </m:r>
                      </m:sub>
                    </m:sSub>
                  </m:oMath>
                </a14:m>
                <a:r>
                  <a:rPr lang="zh-CN" altLang="en-US" b="1" dirty="0">
                    <a:latin typeface="+mn-lt"/>
                  </a:rPr>
                  <a:t>满足外生性的假设成立的前提下</a:t>
                </a:r>
                <a:r>
                  <a:rPr lang="zh-CN" altLang="en-US" dirty="0">
                    <a:latin typeface="+mn-lt"/>
                  </a:rPr>
                  <a:t>。</a:t>
                </a:r>
                <a:endParaRPr lang="en-CA" dirty="0">
                  <a:latin typeface="+mn-lt"/>
                </a:endParaRPr>
              </a:p>
              <a:p>
                <a:pPr marL="342900" indent="-342900" algn="just">
                  <a:buFont typeface="Arial" panose="020B0604020202020204" pitchFamily="34" charset="0"/>
                  <a:buChar char="•"/>
                </a:pP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41514" y="1066800"/>
                <a:ext cx="8763000" cy="5638800"/>
              </a:xfrm>
              <a:blipFill>
                <a:blip r:embed="rId2"/>
                <a:stretch>
                  <a:fillRect l="-579" t="-1577" r="-1013"/>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46AFF181-5716-472E-A085-F97262A46AC1}"/>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069506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工具变量的作用</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457200" indent="-457200" algn="just">
                  <a:buFont typeface="Arial" panose="020B0604020202020204" pitchFamily="34" charset="0"/>
                  <a:buChar char="•"/>
                </a:pPr>
                <a:r>
                  <a:rPr lang="zh-CN" altLang="en-US" dirty="0"/>
                  <a:t>如果我们直观地认为处置变量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t>变化中和干扰项相关的部分为“坏的变化</a:t>
                </a:r>
                <a:r>
                  <a:rPr lang="en-US" dirty="0"/>
                  <a:t>”, </a:t>
                </a:r>
                <a:r>
                  <a:rPr lang="zh-CN" altLang="en-US" dirty="0"/>
                  <a:t>和干扰项不相关的部分为“好的变化</a:t>
                </a:r>
                <a:r>
                  <a:rPr lang="en-US" dirty="0"/>
                  <a:t>”</a:t>
                </a:r>
                <a:r>
                  <a:rPr lang="zh-CN" altLang="en-US" dirty="0"/>
                  <a:t>。</a:t>
                </a:r>
                <a:endParaRPr lang="en-US" altLang="zh-CN" dirty="0"/>
              </a:p>
              <a:p>
                <a:pPr algn="just"/>
                <a:endParaRPr lang="en-US" altLang="zh-CN" dirty="0"/>
              </a:p>
              <a:p>
                <a:pPr algn="just"/>
                <a:endParaRPr lang="en-US" altLang="zh-CN" dirty="0"/>
              </a:p>
              <a:p>
                <a:pPr marL="457200" indent="-457200" algn="just">
                  <a:buFont typeface="Arial" panose="020B0604020202020204" pitchFamily="34" charset="0"/>
                  <a:buChar char="•"/>
                </a:pPr>
                <a:r>
                  <a:rPr lang="zh-CN" altLang="en-US" dirty="0"/>
                  <a:t>工具变量的方法就是将处置变量中“好的变化”分离出来，并只用“好的变化“部分去估计处置变量对被解释变量的因果影响。</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126"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851DE1B2-255C-4FC4-877C-25A0376C7D45}"/>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788736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工具变量是否是外生的？（过度识别检验）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lvl="0" indent="-342900" algn="just">
                  <a:buFont typeface="Arial" panose="020B0604020202020204" pitchFamily="34" charset="0"/>
                  <a:buChar char="•"/>
                </a:pPr>
                <a:r>
                  <a:rPr lang="zh-CN" altLang="en-US" dirty="0">
                    <a:latin typeface="+mn-lt"/>
                  </a:rPr>
                  <a:t>类似地，我们也可以先假设第二个工具变量满足外生条件</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m:rPr>
                                <m:sty m:val="p"/>
                              </m:rPr>
                              <a:rPr lang="en-US">
                                <a:latin typeface="Cambria Math" panose="02040503050406030204" pitchFamily="18" charset="0"/>
                              </a:rPr>
                              <m:t>Z</m:t>
                            </m:r>
                          </m:e>
                          <m:sub>
                            <m:r>
                              <a:rPr lang="en-CA" b="0" i="0" smtClean="0">
                                <a:solidFill>
                                  <a:srgbClr val="FF0000"/>
                                </a:solidFill>
                                <a:latin typeface="Cambria Math" panose="02040503050406030204" pitchFamily="18" charset="0"/>
                              </a:rPr>
                              <m:t>2</m:t>
                            </m:r>
                            <m:r>
                              <m:rPr>
                                <m:sty m:val="p"/>
                              </m:rPr>
                              <a:rPr lang="en-US">
                                <a:latin typeface="Cambria Math" panose="02040503050406030204" pitchFamily="18" charset="0"/>
                              </a:rPr>
                              <m:t>i</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i="1">
                        <a:latin typeface="Cambria Math" panose="02040503050406030204" pitchFamily="18" charset="0"/>
                      </a:rPr>
                      <m:t>=0</m:t>
                    </m:r>
                  </m:oMath>
                </a14:m>
                <a:r>
                  <a:rPr lang="zh-CN" altLang="en-US" dirty="0">
                    <a:latin typeface="+mn-lt"/>
                  </a:rPr>
                  <a:t>。并只用</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Z</m:t>
                        </m:r>
                      </m:e>
                      <m:sub>
                        <m:r>
                          <a:rPr lang="en-US" i="1">
                            <a:latin typeface="Cambria Math" panose="02040503050406030204" pitchFamily="18" charset="0"/>
                          </a:rPr>
                          <m:t>2</m:t>
                        </m:r>
                      </m:sub>
                    </m:sSub>
                  </m:oMath>
                </a14:m>
                <a:r>
                  <a:rPr lang="zh-CN" altLang="en-US" dirty="0">
                    <a:latin typeface="+mn-lt"/>
                  </a:rPr>
                  <a:t>作为工具变量得到系数的估计值</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sup>
                    </m:sSubSup>
                  </m:oMath>
                </a14:m>
                <a:r>
                  <a:rPr lang="zh-CN" altLang="en-US" dirty="0">
                    <a:latin typeface="+mn-lt"/>
                  </a:rPr>
                  <a:t>，如果</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oMath>
                </a14:m>
                <a:r>
                  <a:rPr lang="zh-CN" altLang="en-US" dirty="0">
                    <a:latin typeface="+mn-lt"/>
                  </a:rPr>
                  <a:t>满足外生性的假设成立，</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sup>
                    </m:sSubSup>
                  </m:oMath>
                </a14:m>
                <a:r>
                  <a:rPr lang="zh-CN" altLang="en-US" dirty="0">
                    <a:latin typeface="+mn-lt"/>
                  </a:rPr>
                  <a:t>是</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oMath>
                </a14:m>
                <a:r>
                  <a:rPr lang="zh-CN" altLang="en-US" dirty="0">
                    <a:latin typeface="+mn-lt"/>
                  </a:rPr>
                  <a:t>一致估计量，因此残差</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sup>
                    </m:sSubSup>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a:rPr lang="en-US" i="1">
                            <a:latin typeface="Cambria Math" panose="02040503050406030204" pitchFamily="18" charset="0"/>
                          </a:rPr>
                          <m:t>1</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sup>
                    </m:sSubSup>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zh-CN" altLang="en-US">
                        <a:latin typeface="Cambria Math" panose="02040503050406030204" pitchFamily="18" charset="0"/>
                      </a:rPr>
                      <m:t>也是</m:t>
                    </m:r>
                    <m:sSub>
                      <m:sSubPr>
                        <m:ctrlPr>
                          <a:rPr lang="en-CA" i="1">
                            <a:latin typeface="Cambria Math" panose="02040503050406030204" pitchFamily="18" charset="0"/>
                          </a:rPr>
                        </m:ctrlPr>
                      </m:sSubPr>
                      <m:e>
                        <m:r>
                          <m:rPr>
                            <m:sty m:val="p"/>
                          </m:rPr>
                          <a:rPr lang="en-US">
                            <a:latin typeface="Cambria Math" panose="02040503050406030204" pitchFamily="18" charset="0"/>
                          </a:rPr>
                          <m:t>e</m:t>
                        </m:r>
                      </m:e>
                      <m:sub>
                        <m:r>
                          <a:rPr lang="en-US" i="1">
                            <a:latin typeface="Cambria Math" panose="02040503050406030204" pitchFamily="18" charset="0"/>
                          </a:rPr>
                          <m:t>𝑖</m:t>
                        </m:r>
                      </m:sub>
                    </m:sSub>
                    <m:r>
                      <a:rPr lang="zh-CN" altLang="en-US">
                        <a:latin typeface="Cambria Math" panose="02040503050406030204" pitchFamily="18" charset="0"/>
                      </a:rPr>
                      <m:t>一致估计量</m:t>
                    </m:r>
                  </m:oMath>
                </a14:m>
                <a:r>
                  <a:rPr lang="zh-CN" altLang="en-US" dirty="0">
                    <a:latin typeface="+mn-lt"/>
                  </a:rPr>
                  <a:t>。接着使用</a:t>
                </a:r>
                <a14:m>
                  <m:oMath xmlns:m="http://schemas.openxmlformats.org/officeDocument/2006/math">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sup>
                    </m:sSubSup>
                  </m:oMath>
                </a14:m>
                <a:r>
                  <a:rPr lang="zh-CN" altLang="en-US" dirty="0">
                    <a:latin typeface="+mn-lt"/>
                  </a:rPr>
                  <a:t>对工具变量</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Z</m:t>
                        </m:r>
                      </m:e>
                      <m:sub>
                        <m:r>
                          <a:rPr lang="en-US" i="1">
                            <a:latin typeface="Cambria Math" panose="02040503050406030204" pitchFamily="18" charset="0"/>
                          </a:rPr>
                          <m:t>1</m:t>
                        </m:r>
                      </m:sub>
                    </m:sSub>
                  </m:oMath>
                </a14:m>
                <a:r>
                  <a:rPr lang="zh-CN" altLang="en-US" dirty="0">
                    <a:latin typeface="+mn-lt"/>
                  </a:rPr>
                  <a:t>的外生性进行检验，即检验 </a:t>
                </a:r>
                <a14:m>
                  <m:oMath xmlns:m="http://schemas.openxmlformats.org/officeDocument/2006/math">
                    <m:r>
                      <m:rPr>
                        <m:sty m:val="p"/>
                      </m:rPr>
                      <a:rPr lang="en-US">
                        <a:latin typeface="Cambria Math" panose="02040503050406030204" pitchFamily="18" charset="0"/>
                      </a:rPr>
                      <m:t>Cov</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𝑍</m:t>
                            </m:r>
                          </m:e>
                          <m:sub>
                            <m:r>
                              <a:rPr lang="en-CA" b="0" i="1" smtClean="0">
                                <a:solidFill>
                                  <a:srgbClr val="FF0000"/>
                                </a:solidFill>
                                <a:latin typeface="Cambria Math" panose="02040503050406030204" pitchFamily="18" charset="0"/>
                              </a:rPr>
                              <m:t>1</m:t>
                            </m:r>
                            <m:r>
                              <a:rPr lang="en-US" i="1">
                                <a:latin typeface="Cambria Math" panose="02040503050406030204" pitchFamily="18" charset="0"/>
                              </a:rPr>
                              <m:t>𝑖</m:t>
                            </m:r>
                          </m:sub>
                        </m:sSub>
                        <m:r>
                          <a:rPr lang="en-US" i="1">
                            <a:latin typeface="Cambria Math" panose="02040503050406030204" pitchFamily="18" charset="0"/>
                          </a:rPr>
                          <m:t>,</m:t>
                        </m:r>
                        <m:sSubSup>
                          <m:sSubSupPr>
                            <m:ctrlPr>
                              <a:rPr lang="en-CA" i="1">
                                <a:latin typeface="Cambria Math" panose="02040503050406030204" pitchFamily="18" charset="0"/>
                              </a:rPr>
                            </m:ctrlPr>
                          </m:sSubSupPr>
                          <m:e>
                            <m:acc>
                              <m:accPr>
                                <m:chr m:val="̂"/>
                                <m:ctrlPr>
                                  <a:rPr lang="en-CA" i="1">
                                    <a:latin typeface="Cambria Math" panose="02040503050406030204" pitchFamily="18" charset="0"/>
                                  </a:rPr>
                                </m:ctrlPr>
                              </m:accPr>
                              <m:e>
                                <m:r>
                                  <a:rPr lang="en-US" i="1">
                                    <a:latin typeface="Cambria Math" panose="02040503050406030204" pitchFamily="18" charset="0"/>
                                  </a:rPr>
                                  <m:t>𝑒</m:t>
                                </m:r>
                              </m:e>
                            </m:acc>
                          </m:e>
                          <m:sub>
                            <m:r>
                              <a:rPr lang="en-US" i="1">
                                <a:latin typeface="Cambria Math" panose="02040503050406030204" pitchFamily="18" charset="0"/>
                              </a:rPr>
                              <m:t>𝑖</m:t>
                            </m:r>
                          </m:sub>
                          <m:sup>
                            <m:sSub>
                              <m:sSubPr>
                                <m:ctrlPr>
                                  <a:rPr lang="en-CA" i="1">
                                    <a:latin typeface="Cambria Math" panose="02040503050406030204" pitchFamily="18" charset="0"/>
                                  </a:rPr>
                                </m:ctrlPr>
                              </m:sSubPr>
                              <m:e>
                                <m:r>
                                  <a:rPr lang="en-US" i="1">
                                    <a:latin typeface="Cambria Math" panose="02040503050406030204" pitchFamily="18" charset="0"/>
                                  </a:rPr>
                                  <m:t>𝑍</m:t>
                                </m:r>
                              </m:e>
                              <m:sub>
                                <m:r>
                                  <a:rPr lang="en-CA" b="0" i="1" smtClean="0">
                                    <a:solidFill>
                                      <a:srgbClr val="FF0000"/>
                                    </a:solidFill>
                                    <a:latin typeface="Cambria Math" panose="02040503050406030204" pitchFamily="18" charset="0"/>
                                  </a:rPr>
                                  <m:t>2</m:t>
                                </m:r>
                              </m:sub>
                            </m:sSub>
                          </m:sup>
                        </m:sSubSup>
                      </m:e>
                    </m:d>
                    <m:r>
                      <a:rPr lang="en-US" i="1">
                        <a:latin typeface="Cambria Math" panose="02040503050406030204" pitchFamily="18" charset="0"/>
                      </a:rPr>
                      <m:t>=0</m:t>
                    </m:r>
                  </m:oMath>
                </a14:m>
                <a:r>
                  <a:rPr lang="zh-CN" altLang="en-US" dirty="0">
                    <a:latin typeface="+mn-lt"/>
                  </a:rPr>
                  <a:t>是否成立。</a:t>
                </a:r>
                <a:r>
                  <a:rPr lang="zh-CN" altLang="en-US" b="1" dirty="0">
                    <a:latin typeface="+mn-lt"/>
                  </a:rPr>
                  <a:t>注意这个检验是建立在第二个工具变量</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𝒁</m:t>
                        </m:r>
                      </m:e>
                      <m:sub>
                        <m:r>
                          <a:rPr lang="en-US" b="1" i="1">
                            <a:latin typeface="Cambria Math" panose="02040503050406030204" pitchFamily="18" charset="0"/>
                          </a:rPr>
                          <m:t>𝟐</m:t>
                        </m:r>
                      </m:sub>
                    </m:sSub>
                  </m:oMath>
                </a14:m>
                <a:r>
                  <a:rPr lang="zh-CN" altLang="en-US" b="1" dirty="0">
                    <a:latin typeface="+mn-lt"/>
                  </a:rPr>
                  <a:t>满足外生性的假设成立的前提下。</a:t>
                </a:r>
                <a:endParaRPr lang="en-CA" b="1" dirty="0">
                  <a:latin typeface="+mn-lt"/>
                </a:endParaRPr>
              </a:p>
              <a:p>
                <a:pPr algn="just"/>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630" t="-865" r="-105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27BEB56-72C3-461B-B9F4-016DD31EC515}"/>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650880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过度识别检验的局限性</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28600" y="990600"/>
                <a:ext cx="8763000" cy="5638800"/>
              </a:xfrm>
            </p:spPr>
            <p:txBody>
              <a:bodyPr/>
              <a:lstStyle/>
              <a:p>
                <a:pPr lvl="0" algn="just"/>
                <a:endParaRPr lang="en-US" altLang="zh-CN" sz="2400" dirty="0">
                  <a:latin typeface="+mn-lt"/>
                </a:endParaRPr>
              </a:p>
              <a:p>
                <a:pPr marL="457200" lvl="0" indent="-457200" algn="just">
                  <a:buFont typeface="Arial" panose="020B0604020202020204" pitchFamily="34" charset="0"/>
                  <a:buChar char="•"/>
                </a:pPr>
                <a:r>
                  <a:rPr lang="zh-CN" altLang="en-US" dirty="0">
                    <a:latin typeface="+mn-lt"/>
                  </a:rPr>
                  <a:t>如果一个工具变量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oMath>
                </a14:m>
                <a:r>
                  <a:rPr lang="zh-CN" altLang="en-US" dirty="0">
                    <a:latin typeface="+mn-lt"/>
                  </a:rPr>
                  <a:t>通过了外生性检验，并不能说明</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oMath>
                </a14:m>
                <a:r>
                  <a:rPr lang="zh-CN" altLang="en-US" dirty="0">
                    <a:latin typeface="+mn-lt"/>
                  </a:rPr>
                  <a:t>一定是外生的，因为可能是另一个工具</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oMath>
                </a14:m>
                <a:r>
                  <a:rPr lang="zh-CN" altLang="en-US" dirty="0">
                    <a:latin typeface="+mn-lt"/>
                  </a:rPr>
                  <a:t>的外生性假设错误导致了</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1</m:t>
                        </m:r>
                      </m:sub>
                    </m:sSub>
                  </m:oMath>
                </a14:m>
                <a:r>
                  <a:rPr lang="zh-CN" altLang="en-US" dirty="0">
                    <a:latin typeface="+mn-lt"/>
                  </a:rPr>
                  <a:t>通过了外生性检验。</a:t>
                </a:r>
                <a:endParaRPr lang="en-US" altLang="zh-CN" dirty="0">
                  <a:latin typeface="+mn-lt"/>
                </a:endParaRPr>
              </a:p>
              <a:p>
                <a:pPr marL="457200" lvl="0" indent="-457200" algn="just">
                  <a:buFont typeface="Arial" panose="020B0604020202020204" pitchFamily="34" charset="0"/>
                  <a:buChar char="•"/>
                </a:pPr>
                <a:r>
                  <a:rPr lang="zh-CN" altLang="en-US" dirty="0">
                    <a:latin typeface="+mn-lt"/>
                  </a:rPr>
                  <a:t>同理，当</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oMath>
                </a14:m>
                <a:r>
                  <a:rPr lang="zh-CN" altLang="en-US" dirty="0">
                    <a:latin typeface="+mn-lt"/>
                  </a:rPr>
                  <a:t>通过检验是，我们也不能得出</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2</m:t>
                        </m:r>
                      </m:sub>
                    </m:sSub>
                  </m:oMath>
                </a14:m>
                <a:r>
                  <a:rPr lang="zh-CN" altLang="en-US" dirty="0">
                    <a:latin typeface="+mn-lt"/>
                  </a:rPr>
                  <a:t>是外生的结论。</a:t>
                </a:r>
                <a:endParaRPr lang="en-US" altLang="zh-CN" dirty="0">
                  <a:latin typeface="+mn-lt"/>
                </a:endParaRPr>
              </a:p>
              <a:p>
                <a:pPr marL="457200" lvl="0" indent="-457200" algn="just">
                  <a:buFont typeface="Arial" panose="020B0604020202020204" pitchFamily="34" charset="0"/>
                  <a:buChar char="•"/>
                </a:pPr>
                <a:endParaRPr lang="en-US" altLang="zh-CN" b="1" dirty="0">
                  <a:latin typeface="+mn-lt"/>
                </a:endParaRPr>
              </a:p>
              <a:p>
                <a:pPr marL="457200" lvl="0" indent="-457200" algn="just">
                  <a:buFont typeface="Arial" panose="020B0604020202020204" pitchFamily="34" charset="0"/>
                  <a:buChar char="•"/>
                </a:pPr>
                <a:r>
                  <a:rPr lang="zh-CN" altLang="en-US" b="1" dirty="0">
                    <a:latin typeface="+mn-lt"/>
                  </a:rPr>
                  <a:t>因此，当过度识别检验通过时，我们并不能得出所有工具变量都是外生的结论。</a:t>
                </a:r>
                <a:endParaRPr lang="en-CA" dirty="0">
                  <a:latin typeface="+mn-lt"/>
                </a:endParaRPr>
              </a:p>
              <a:p>
                <a:pPr algn="just"/>
                <a:r>
                  <a:rPr lang="en-US" dirty="0">
                    <a:latin typeface="+mn-lt"/>
                  </a:rPr>
                  <a:t> </a:t>
                </a:r>
                <a:endParaRPr lang="en-CA" dirty="0">
                  <a:latin typeface="+mn-lt"/>
                </a:endParaRPr>
              </a:p>
              <a:p>
                <a:pPr algn="just"/>
                <a:endParaRPr lang="en-CA" sz="2400"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28600" y="990600"/>
                <a:ext cx="8763000" cy="5638800"/>
              </a:xfrm>
              <a:blipFill>
                <a:blip r:embed="rId2"/>
                <a:stretch>
                  <a:fillRect l="-579" r="-1013"/>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3E82CA3D-211D-45FA-9891-3FCB768CD040}"/>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9805203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常用的过度识别检验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lvl="0" algn="just"/>
                <a:r>
                  <a:rPr lang="zh-CN" altLang="en-US" dirty="0">
                    <a:latin typeface="+mn-lt"/>
                  </a:rPr>
                  <a:t>原假设为</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0</m:t>
                        </m:r>
                      </m:sub>
                    </m:sSub>
                  </m:oMath>
                </a14:m>
                <a:r>
                  <a:rPr lang="en-US" dirty="0">
                    <a:latin typeface="+mn-lt"/>
                  </a:rPr>
                  <a:t>: </a:t>
                </a:r>
                <a:r>
                  <a:rPr lang="zh-CN" altLang="en-US" dirty="0">
                    <a:latin typeface="+mn-lt"/>
                  </a:rPr>
                  <a:t>所有的工具变量都是外生的。</a:t>
                </a:r>
                <a:endParaRPr lang="en-CA" dirty="0">
                  <a:latin typeface="+mn-lt"/>
                </a:endParaRPr>
              </a:p>
              <a:p>
                <a:pPr marL="457200" lvl="0" indent="-457200" algn="just">
                  <a:buFont typeface="Arial" panose="020B0604020202020204" pitchFamily="34" charset="0"/>
                  <a:buChar char="•"/>
                </a:pPr>
                <a:r>
                  <a:rPr lang="zh-CN" altLang="en-US" sz="2400" dirty="0">
                    <a:latin typeface="+mn-lt"/>
                  </a:rPr>
                  <a:t>先使用所有工具变量用</a:t>
                </a:r>
                <a:r>
                  <a:rPr lang="en-US" sz="2400" dirty="0">
                    <a:latin typeface="+mn-lt"/>
                  </a:rPr>
                  <a:t>2SLS</a:t>
                </a:r>
                <a:r>
                  <a:rPr lang="zh-CN" altLang="en-US" sz="2400" dirty="0">
                    <a:latin typeface="+mn-lt"/>
                  </a:rPr>
                  <a:t>进行回归，得到残差（干扰项的估计值）</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𝑒</m:t>
                            </m:r>
                          </m:e>
                        </m:acc>
                      </m:e>
                      <m:sub>
                        <m:r>
                          <a:rPr lang="en-US" sz="2400" i="1">
                            <a:latin typeface="Cambria Math" panose="02040503050406030204" pitchFamily="18" charset="0"/>
                          </a:rPr>
                          <m:t>𝑖</m:t>
                        </m:r>
                      </m:sub>
                    </m:sSub>
                  </m:oMath>
                </a14:m>
                <a:r>
                  <a:rPr lang="en-US" sz="2400" dirty="0">
                    <a:latin typeface="+mn-lt"/>
                  </a:rPr>
                  <a:t> </a:t>
                </a:r>
                <a:r>
                  <a:rPr lang="zh-CN" altLang="en-US" sz="2400" dirty="0">
                    <a:latin typeface="+mn-lt"/>
                  </a:rPr>
                  <a:t>。如果所有工具变量是外生的，残差</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𝑒</m:t>
                            </m:r>
                          </m:e>
                        </m:acc>
                      </m:e>
                      <m:sub>
                        <m:r>
                          <a:rPr lang="en-US" sz="2400" i="1">
                            <a:latin typeface="Cambria Math" panose="02040503050406030204" pitchFamily="18" charset="0"/>
                          </a:rPr>
                          <m:t>𝑖</m:t>
                        </m:r>
                      </m:sub>
                    </m:sSub>
                  </m:oMath>
                </a14:m>
                <a:r>
                  <a:rPr lang="zh-CN" altLang="en-US" sz="2400" dirty="0">
                    <a:latin typeface="+mn-lt"/>
                  </a:rPr>
                  <a:t>是干扰项</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𝑒</m:t>
                        </m:r>
                      </m:e>
                      <m:sub>
                        <m:r>
                          <a:rPr lang="en-US" sz="2400" i="1">
                            <a:latin typeface="Cambria Math" panose="02040503050406030204" pitchFamily="18" charset="0"/>
                          </a:rPr>
                          <m:t>𝑖</m:t>
                        </m:r>
                      </m:sub>
                    </m:sSub>
                  </m:oMath>
                </a14:m>
                <a:r>
                  <a:rPr lang="zh-CN" altLang="en-US" sz="2400" dirty="0">
                    <a:latin typeface="+mn-lt"/>
                  </a:rPr>
                  <a:t>的一致估计量。</a:t>
                </a:r>
                <a:endParaRPr lang="en-CA" sz="2400" dirty="0">
                  <a:latin typeface="+mn-lt"/>
                </a:endParaRPr>
              </a:p>
              <a:p>
                <a:pPr marL="457200" lvl="0" indent="-457200" algn="just">
                  <a:buFont typeface="Arial" panose="020B0604020202020204" pitchFamily="34" charset="0"/>
                  <a:buChar char="•"/>
                </a:pPr>
                <a:endParaRPr lang="en-US" altLang="zh-CN" sz="2400" dirty="0">
                  <a:latin typeface="+mn-lt"/>
                </a:endParaRPr>
              </a:p>
              <a:p>
                <a:pPr marL="457200" lvl="0" indent="-457200" algn="just">
                  <a:buFont typeface="Arial" panose="020B0604020202020204" pitchFamily="34" charset="0"/>
                  <a:buChar char="•"/>
                </a:pPr>
                <a:r>
                  <a:rPr lang="zh-CN" altLang="en-US" sz="2400" dirty="0">
                    <a:latin typeface="+mn-lt"/>
                  </a:rPr>
                  <a:t>将</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𝑒</m:t>
                            </m:r>
                          </m:e>
                        </m:acc>
                      </m:e>
                      <m:sub>
                        <m:r>
                          <a:rPr lang="en-US" sz="2400" i="1">
                            <a:latin typeface="Cambria Math" panose="02040503050406030204" pitchFamily="18" charset="0"/>
                          </a:rPr>
                          <m:t>𝑖</m:t>
                        </m:r>
                      </m:sub>
                    </m:sSub>
                  </m:oMath>
                </a14:m>
                <a:r>
                  <a:rPr lang="zh-CN" altLang="en-US" sz="2400" dirty="0">
                    <a:latin typeface="+mn-lt"/>
                  </a:rPr>
                  <a:t>作为被解释变量，所有的工具变量（和模型里的其他外生变量）作为解释变量，用</a:t>
                </a:r>
                <a:r>
                  <a:rPr lang="en-US" sz="2400" dirty="0">
                    <a:latin typeface="+mn-lt"/>
                  </a:rPr>
                  <a:t>OLS</a:t>
                </a:r>
                <a:r>
                  <a:rPr lang="zh-CN" altLang="en-US" sz="2400" dirty="0">
                    <a:latin typeface="+mn-lt"/>
                  </a:rPr>
                  <a:t>进行回归，得到</a:t>
                </a:r>
                <a14:m>
                  <m:oMath xmlns:m="http://schemas.openxmlformats.org/officeDocument/2006/math">
                    <m:sSup>
                      <m:sSupPr>
                        <m:ctrlPr>
                          <a:rPr lang="en-CA" sz="2400" i="1">
                            <a:latin typeface="Cambria Math" panose="02040503050406030204" pitchFamily="18" charset="0"/>
                          </a:rPr>
                        </m:ctrlPr>
                      </m:sSupPr>
                      <m:e>
                        <m:r>
                          <m:rPr>
                            <m:sty m:val="p"/>
                          </m:rPr>
                          <a:rPr lang="en-US" sz="2400">
                            <a:latin typeface="Cambria Math" panose="02040503050406030204" pitchFamily="18" charset="0"/>
                          </a:rPr>
                          <m:t>R</m:t>
                        </m:r>
                      </m:e>
                      <m:sup>
                        <m:r>
                          <a:rPr lang="en-US" sz="2400">
                            <a:latin typeface="Cambria Math" panose="02040503050406030204" pitchFamily="18" charset="0"/>
                          </a:rPr>
                          <m:t>2</m:t>
                        </m:r>
                      </m:sup>
                    </m:sSup>
                  </m:oMath>
                </a14:m>
                <a:r>
                  <a:rPr lang="zh-CN" altLang="en-US" sz="2400" dirty="0">
                    <a:latin typeface="+mn-lt"/>
                  </a:rPr>
                  <a:t>。如果所有的工具变量都是外生的，那么它们与残差</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𝑒</m:t>
                            </m:r>
                          </m:e>
                        </m:acc>
                      </m:e>
                      <m:sub>
                        <m:r>
                          <a:rPr lang="en-US" sz="2400" i="1">
                            <a:latin typeface="Cambria Math" panose="02040503050406030204" pitchFamily="18" charset="0"/>
                          </a:rPr>
                          <m:t>𝑖</m:t>
                        </m:r>
                      </m:sub>
                    </m:sSub>
                  </m:oMath>
                </a14:m>
                <a:r>
                  <a:rPr lang="zh-CN" altLang="en-US" sz="2400" dirty="0">
                    <a:latin typeface="+mn-lt"/>
                  </a:rPr>
                  <a:t>是无关的，所以</a:t>
                </a:r>
                <a14:m>
                  <m:oMath xmlns:m="http://schemas.openxmlformats.org/officeDocument/2006/math">
                    <m:sSup>
                      <m:sSupPr>
                        <m:ctrlPr>
                          <a:rPr lang="en-CA" sz="2400" i="1">
                            <a:latin typeface="Cambria Math" panose="02040503050406030204" pitchFamily="18" charset="0"/>
                          </a:rPr>
                        </m:ctrlPr>
                      </m:sSupPr>
                      <m:e>
                        <m:r>
                          <m:rPr>
                            <m:sty m:val="p"/>
                          </m:rPr>
                          <a:rPr lang="en-US" sz="2400">
                            <a:latin typeface="Cambria Math" panose="02040503050406030204" pitchFamily="18" charset="0"/>
                          </a:rPr>
                          <m:t>R</m:t>
                        </m:r>
                      </m:e>
                      <m:sup>
                        <m:r>
                          <a:rPr lang="en-US" sz="2400">
                            <a:latin typeface="Cambria Math" panose="02040503050406030204" pitchFamily="18" charset="0"/>
                          </a:rPr>
                          <m:t>2</m:t>
                        </m:r>
                      </m:sup>
                    </m:sSup>
                  </m:oMath>
                </a14:m>
                <a:r>
                  <a:rPr lang="zh-CN" altLang="en-US" sz="2400" dirty="0">
                    <a:latin typeface="+mn-lt"/>
                  </a:rPr>
                  <a:t>会较小。</a:t>
                </a:r>
                <a:endParaRPr lang="en-CA" sz="2400" dirty="0">
                  <a:latin typeface="+mn-lt"/>
                </a:endParaRPr>
              </a:p>
              <a:p>
                <a:pPr marL="457200" lvl="0" indent="-457200" algn="just">
                  <a:buFont typeface="Arial" panose="020B0604020202020204" pitchFamily="34" charset="0"/>
                  <a:buChar char="•"/>
                </a:pPr>
                <a:endParaRPr lang="en-US" altLang="zh-CN" sz="2400" dirty="0">
                  <a:latin typeface="+mn-lt"/>
                </a:endParaRPr>
              </a:p>
              <a:p>
                <a:pPr marL="457200" lvl="0" indent="-457200" algn="just">
                  <a:buFont typeface="Arial" panose="020B0604020202020204" pitchFamily="34" charset="0"/>
                  <a:buChar char="•"/>
                </a:pPr>
                <a:r>
                  <a:rPr lang="zh-CN" altLang="en-US" sz="2400" dirty="0">
                    <a:latin typeface="+mn-lt"/>
                  </a:rPr>
                  <a:t>进行假设检验，原假设 </a:t>
                </a:r>
                <a14:m>
                  <m:oMath xmlns:m="http://schemas.openxmlformats.org/officeDocument/2006/math">
                    <m:sSub>
                      <m:sSubPr>
                        <m:ctrlPr>
                          <a:rPr lang="en-CA" sz="2400" i="1">
                            <a:latin typeface="Cambria Math" panose="02040503050406030204" pitchFamily="18" charset="0"/>
                          </a:rPr>
                        </m:ctrlPr>
                      </m:sSubPr>
                      <m:e>
                        <m:r>
                          <a:rPr lang="en-US" sz="2400" i="1">
                            <a:latin typeface="Cambria Math" panose="02040503050406030204" pitchFamily="18" charset="0"/>
                          </a:rPr>
                          <m:t>𝐻</m:t>
                        </m:r>
                      </m:e>
                      <m:sub>
                        <m:r>
                          <a:rPr lang="en-US" sz="2400" i="1">
                            <a:latin typeface="Cambria Math" panose="02040503050406030204" pitchFamily="18" charset="0"/>
                          </a:rPr>
                          <m:t>0</m:t>
                        </m:r>
                      </m:sub>
                    </m:sSub>
                    <m:r>
                      <a:rPr lang="en-US" sz="2400">
                        <a:latin typeface="Cambria Math" panose="02040503050406030204" pitchFamily="18" charset="0"/>
                      </a:rPr>
                      <m:t>:</m:t>
                    </m:r>
                    <m:r>
                      <a:rPr lang="zh-CN" altLang="en-US" sz="2400">
                        <a:latin typeface="Cambria Math" panose="02040503050406030204" pitchFamily="18" charset="0"/>
                      </a:rPr>
                      <m:t>所有工具变量都是外生</m:t>
                    </m:r>
                  </m:oMath>
                </a14:m>
                <a:r>
                  <a:rPr lang="zh-CN" altLang="en-US" sz="2400" dirty="0">
                    <a:latin typeface="+mn-lt"/>
                  </a:rPr>
                  <a:t>下，统计量</a:t>
                </a:r>
                <a14:m>
                  <m:oMath xmlns:m="http://schemas.openxmlformats.org/officeDocument/2006/math">
                    <m:sSup>
                      <m:sSupPr>
                        <m:ctrlPr>
                          <a:rPr lang="en-CA" sz="2400" i="1">
                            <a:latin typeface="Cambria Math" panose="02040503050406030204" pitchFamily="18" charset="0"/>
                          </a:rPr>
                        </m:ctrlPr>
                      </m:sSupPr>
                      <m:e>
                        <m:r>
                          <m:rPr>
                            <m:sty m:val="p"/>
                          </m:rPr>
                          <a:rPr lang="en-US" sz="2400">
                            <a:latin typeface="Cambria Math" panose="02040503050406030204" pitchFamily="18" charset="0"/>
                          </a:rPr>
                          <m:t>NR</m:t>
                        </m:r>
                      </m:e>
                      <m:sup>
                        <m:r>
                          <a:rPr lang="en-US" sz="2400">
                            <a:latin typeface="Cambria Math" panose="02040503050406030204" pitchFamily="18" charset="0"/>
                          </a:rPr>
                          <m:t>2</m:t>
                        </m:r>
                      </m:sup>
                    </m:sSup>
                    <m:r>
                      <a:rPr lang="en-US" sz="2400" i="1">
                        <a:latin typeface="Cambria Math" panose="02040503050406030204" pitchFamily="18" charset="0"/>
                      </a:rPr>
                      <m:t>~</m:t>
                    </m:r>
                    <m:sSubSup>
                      <m:sSubSupPr>
                        <m:ctrlPr>
                          <a:rPr lang="en-CA" sz="2400" i="1">
                            <a:latin typeface="Cambria Math" panose="02040503050406030204" pitchFamily="18" charset="0"/>
                          </a:rPr>
                        </m:ctrlPr>
                      </m:sSubSupPr>
                      <m:e>
                        <m:r>
                          <a:rPr lang="en-US" sz="2400" i="1">
                            <a:latin typeface="Cambria Math" panose="02040503050406030204" pitchFamily="18" charset="0"/>
                          </a:rPr>
                          <m:t>𝑥</m:t>
                        </m:r>
                      </m:e>
                      <m:sub>
                        <m:r>
                          <a:rPr lang="en-US" sz="2400" i="1">
                            <a:latin typeface="Cambria Math" panose="02040503050406030204" pitchFamily="18" charset="0"/>
                          </a:rPr>
                          <m:t>𝑞</m:t>
                        </m:r>
                      </m:sub>
                      <m:sup>
                        <m:r>
                          <a:rPr lang="en-US" sz="2400" i="1">
                            <a:latin typeface="Cambria Math" panose="02040503050406030204" pitchFamily="18" charset="0"/>
                          </a:rPr>
                          <m:t>2</m:t>
                        </m:r>
                      </m:sup>
                    </m:sSubSup>
                  </m:oMath>
                </a14:m>
                <a:r>
                  <a:rPr lang="zh-CN" altLang="en-US" sz="2400" dirty="0">
                    <a:latin typeface="+mn-lt"/>
                  </a:rPr>
                  <a:t>，</a:t>
                </a:r>
                <a:r>
                  <a:rPr lang="en-US" sz="2400" dirty="0">
                    <a:latin typeface="+mn-lt"/>
                  </a:rPr>
                  <a:t>n</a:t>
                </a:r>
                <a:r>
                  <a:rPr lang="zh-CN" altLang="en-US" sz="2400" dirty="0">
                    <a:latin typeface="+mn-lt"/>
                  </a:rPr>
                  <a:t>是样本数，</a:t>
                </a:r>
                <a:r>
                  <a:rPr lang="en-US" sz="2400" dirty="0">
                    <a:latin typeface="+mn-lt"/>
                  </a:rPr>
                  <a:t>q</a:t>
                </a:r>
                <a:r>
                  <a:rPr lang="zh-CN" altLang="en-US" sz="2400" dirty="0">
                    <a:latin typeface="+mn-lt"/>
                  </a:rPr>
                  <a:t>是自由度</a:t>
                </a:r>
                <a:r>
                  <a:rPr lang="en-US" sz="2400" dirty="0">
                    <a:latin typeface="+mn-lt"/>
                  </a:rPr>
                  <a:t>=</a:t>
                </a:r>
                <a:r>
                  <a:rPr lang="zh-CN" altLang="en-US" sz="2400" dirty="0">
                    <a:latin typeface="+mn-lt"/>
                  </a:rPr>
                  <a:t>工具变量数</a:t>
                </a:r>
                <a:r>
                  <a:rPr lang="en-US" sz="2400" dirty="0">
                    <a:latin typeface="+mn-lt"/>
                  </a:rPr>
                  <a:t>-</a:t>
                </a:r>
                <a:r>
                  <a:rPr lang="zh-CN" altLang="en-US" sz="2400" dirty="0">
                    <a:latin typeface="+mn-lt"/>
                  </a:rPr>
                  <a:t>内生变量数。</a:t>
                </a:r>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1019" t="-1577"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F98653F7-C74E-4BE5-978C-344236DB1723}"/>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5670731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常用的过度识别检验</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lvl="0" indent="-342900" algn="just">
                  <a:buFont typeface="Arial" panose="020B0604020202020204" pitchFamily="34" charset="0"/>
                  <a:buChar char="•"/>
                </a:pPr>
                <a:r>
                  <a:rPr lang="zh-CN" altLang="en-US" sz="2400" dirty="0">
                    <a:latin typeface="+mn-lt"/>
                  </a:rPr>
                  <a:t>如果</a:t>
                </a:r>
                <a14:m>
                  <m:oMath xmlns:m="http://schemas.openxmlformats.org/officeDocument/2006/math">
                    <m:sSup>
                      <m:sSupPr>
                        <m:ctrlPr>
                          <a:rPr lang="en-CA" sz="2400" i="1">
                            <a:latin typeface="Cambria Math" panose="02040503050406030204" pitchFamily="18" charset="0"/>
                          </a:rPr>
                        </m:ctrlPr>
                      </m:sSupPr>
                      <m:e>
                        <m:r>
                          <m:rPr>
                            <m:sty m:val="p"/>
                          </m:rPr>
                          <a:rPr lang="en-US" sz="2400">
                            <a:latin typeface="Cambria Math" panose="02040503050406030204" pitchFamily="18" charset="0"/>
                          </a:rPr>
                          <m:t>NR</m:t>
                        </m:r>
                      </m:e>
                      <m:sup>
                        <m:r>
                          <a:rPr lang="en-US" sz="2400">
                            <a:latin typeface="Cambria Math" panose="02040503050406030204" pitchFamily="18" charset="0"/>
                          </a:rPr>
                          <m:t>2</m:t>
                        </m:r>
                      </m:sup>
                    </m:sSup>
                  </m:oMath>
                </a14:m>
                <a:r>
                  <a:rPr lang="zh-CN" altLang="en-US" sz="2400" dirty="0">
                    <a:latin typeface="+mn-lt"/>
                  </a:rPr>
                  <a:t>大于相关的</a:t>
                </a:r>
                <a14:m>
                  <m:oMath xmlns:m="http://schemas.openxmlformats.org/officeDocument/2006/math">
                    <m:sSubSup>
                      <m:sSubSupPr>
                        <m:ctrlPr>
                          <a:rPr lang="en-CA" sz="2400" i="1">
                            <a:latin typeface="Cambria Math" panose="02040503050406030204" pitchFamily="18" charset="0"/>
                          </a:rPr>
                        </m:ctrlPr>
                      </m:sSubSupPr>
                      <m:e>
                        <m:r>
                          <a:rPr lang="en-US" sz="2400" i="1">
                            <a:latin typeface="Cambria Math" panose="02040503050406030204" pitchFamily="18" charset="0"/>
                          </a:rPr>
                          <m:t>𝑥</m:t>
                        </m:r>
                      </m:e>
                      <m:sub>
                        <m:r>
                          <a:rPr lang="en-US" sz="2400" i="1">
                            <a:latin typeface="Cambria Math" panose="02040503050406030204" pitchFamily="18" charset="0"/>
                          </a:rPr>
                          <m:t>𝑞</m:t>
                        </m:r>
                      </m:sub>
                      <m:sup>
                        <m:r>
                          <a:rPr lang="en-US" sz="2400" i="1">
                            <a:latin typeface="Cambria Math" panose="02040503050406030204" pitchFamily="18" charset="0"/>
                          </a:rPr>
                          <m:t>2</m:t>
                        </m:r>
                      </m:sup>
                    </m:sSubSup>
                  </m:oMath>
                </a14:m>
                <a:r>
                  <a:rPr lang="zh-CN" altLang="en-US" sz="2400" dirty="0">
                    <a:latin typeface="+mn-lt"/>
                  </a:rPr>
                  <a:t>关键值，那么我们可以得出结论：不是所有的工具变量都是外生的。虽然我们知道存在一些工具变量不是外生的，但是我们并不知道哪些工具变量不是外生的。</a:t>
                </a:r>
                <a:endParaRPr lang="en-US" altLang="zh-CN" sz="2400" dirty="0">
                  <a:latin typeface="+mn-lt"/>
                </a:endParaRPr>
              </a:p>
              <a:p>
                <a:pPr marL="342900" lvl="0" indent="-342900" algn="just">
                  <a:buFont typeface="Arial" panose="020B0604020202020204" pitchFamily="34" charset="0"/>
                  <a:buChar char="•"/>
                </a:pPr>
                <a:endParaRPr lang="en-US" altLang="zh-CN" sz="2400" dirty="0">
                  <a:latin typeface="+mn-lt"/>
                </a:endParaRPr>
              </a:p>
              <a:p>
                <a:pPr marL="342900" lvl="0" indent="-342900" algn="just">
                  <a:buFont typeface="Arial" panose="020B0604020202020204" pitchFamily="34" charset="0"/>
                  <a:buChar char="•"/>
                </a:pPr>
                <a:r>
                  <a:rPr lang="zh-CN" altLang="en-US" sz="2400" dirty="0">
                    <a:latin typeface="+mn-lt"/>
                  </a:rPr>
                  <a:t>如果</a:t>
                </a:r>
                <a14:m>
                  <m:oMath xmlns:m="http://schemas.openxmlformats.org/officeDocument/2006/math">
                    <m:r>
                      <m:rPr>
                        <m:sty m:val="p"/>
                      </m:rPr>
                      <a:rPr lang="en-US" sz="2400">
                        <a:latin typeface="Cambria Math" panose="02040503050406030204" pitchFamily="18" charset="0"/>
                      </a:rPr>
                      <m:t>nR</m:t>
                    </m:r>
                  </m:oMath>
                </a14:m>
                <a:r>
                  <a:rPr lang="zh-CN" altLang="en-US" sz="2400" dirty="0">
                    <a:latin typeface="+mn-lt"/>
                  </a:rPr>
                  <a:t>小于相关的</a:t>
                </a:r>
                <a14:m>
                  <m:oMath xmlns:m="http://schemas.openxmlformats.org/officeDocument/2006/math">
                    <m:sSubSup>
                      <m:sSubSupPr>
                        <m:ctrlPr>
                          <a:rPr lang="en-CA" sz="2400" i="1">
                            <a:latin typeface="Cambria Math" panose="02040503050406030204" pitchFamily="18" charset="0"/>
                          </a:rPr>
                        </m:ctrlPr>
                      </m:sSubSupPr>
                      <m:e>
                        <m:r>
                          <a:rPr lang="en-US" sz="2400" i="1">
                            <a:latin typeface="Cambria Math" panose="02040503050406030204" pitchFamily="18" charset="0"/>
                          </a:rPr>
                          <m:t>𝑥</m:t>
                        </m:r>
                      </m:e>
                      <m:sub>
                        <m:r>
                          <a:rPr lang="en-US" sz="2400" i="1">
                            <a:latin typeface="Cambria Math" panose="02040503050406030204" pitchFamily="18" charset="0"/>
                          </a:rPr>
                          <m:t>𝑞</m:t>
                        </m:r>
                      </m:sub>
                      <m:sup>
                        <m:r>
                          <a:rPr lang="en-US" sz="2400" i="1">
                            <a:latin typeface="Cambria Math" panose="02040503050406030204" pitchFamily="18" charset="0"/>
                          </a:rPr>
                          <m:t>2</m:t>
                        </m:r>
                      </m:sup>
                    </m:sSubSup>
                  </m:oMath>
                </a14:m>
                <a:r>
                  <a:rPr lang="zh-CN" altLang="en-US" sz="2400" dirty="0">
                    <a:latin typeface="+mn-lt"/>
                  </a:rPr>
                  <a:t>关键值，虽然通过了过度识别检验，但我们仍然不能确定所有工具变量都是外生的，因为有可能有的工具变量是内生的，造成残差</a:t>
                </a:r>
                <a14:m>
                  <m:oMath xmlns:m="http://schemas.openxmlformats.org/officeDocument/2006/math">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US" sz="2400" i="1">
                                <a:latin typeface="Cambria Math" panose="02040503050406030204" pitchFamily="18" charset="0"/>
                              </a:rPr>
                              <m:t>𝑒</m:t>
                            </m:r>
                          </m:e>
                        </m:acc>
                      </m:e>
                      <m:sub>
                        <m:r>
                          <a:rPr lang="en-US" sz="2400" i="1">
                            <a:latin typeface="Cambria Math" panose="02040503050406030204" pitchFamily="18" charset="0"/>
                          </a:rPr>
                          <m:t>𝑖</m:t>
                        </m:r>
                      </m:sub>
                    </m:sSub>
                  </m:oMath>
                </a14:m>
                <a:r>
                  <a:rPr lang="zh-CN" altLang="en-US" sz="2400" dirty="0">
                    <a:latin typeface="+mn-lt"/>
                  </a:rPr>
                  <a:t>的估计是错误的，检验也是无效的。</a:t>
                </a:r>
                <a:endParaRPr lang="en-US" altLang="zh-CN" sz="2400" dirty="0">
                  <a:latin typeface="+mn-lt"/>
                </a:endParaRPr>
              </a:p>
              <a:p>
                <a:pPr marL="342900" lvl="0" indent="-342900" algn="just">
                  <a:buFont typeface="Arial" panose="020B0604020202020204" pitchFamily="34" charset="0"/>
                  <a:buChar char="•"/>
                </a:pPr>
                <a:endParaRPr lang="en-CA" sz="2400" dirty="0">
                  <a:latin typeface="+mn-lt"/>
                </a:endParaRPr>
              </a:p>
              <a:p>
                <a:pPr algn="just"/>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2"/>
                <a:stretch>
                  <a:fillRect l="-582" t="-1126" r="-101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6CEA2493-8A6A-4E29-AC98-21370B9B5B2A}"/>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4042059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lvl="0"/>
            <a:r>
              <a:rPr lang="zh-CN" altLang="en-US" sz="3600" dirty="0">
                <a:latin typeface="DengXian" panose="02010600030101010101" pitchFamily="2" charset="-122"/>
                <a:ea typeface="DengXian" panose="02010600030101010101" pitchFamily="2" charset="-122"/>
              </a:rPr>
              <a:t>工具变量使用步骤</a:t>
            </a:r>
            <a:endParaRPr lang="en-CA" sz="3600" dirty="0">
              <a:latin typeface="DengXian" panose="02010600030101010101" pitchFamily="2" charset="-122"/>
              <a:ea typeface="DengXian" panose="02010600030101010101" pitchFamily="2" charset="-122"/>
            </a:endParaRPr>
          </a:p>
        </p:txBody>
      </p:sp>
      <p:sp>
        <p:nvSpPr>
          <p:cNvPr id="2" name="Footer Placeholder 1">
            <a:extLst>
              <a:ext uri="{FF2B5EF4-FFF2-40B4-BE49-F238E27FC236}">
                <a16:creationId xmlns:a16="http://schemas.microsoft.com/office/drawing/2014/main" id="{42F8E8F6-63FD-4DCB-B431-D83FE577280F}"/>
              </a:ext>
            </a:extLst>
          </p:cNvPr>
          <p:cNvSpPr>
            <a:spLocks noGrp="1"/>
          </p:cNvSpPr>
          <p:nvPr>
            <p:ph type="ftr" sz="quarter" idx="11"/>
          </p:nvPr>
        </p:nvSpPr>
        <p:spPr>
          <a:xfrm>
            <a:off x="3733800" y="6172200"/>
            <a:ext cx="5257800" cy="457200"/>
          </a:xfrm>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35596093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工具变量使用步骤</a:t>
            </a:r>
            <a:endParaRPr lang="en-CA" dirty="0"/>
          </a:p>
        </p:txBody>
      </p:sp>
      <p:sp>
        <p:nvSpPr>
          <p:cNvPr id="3" name="Text Placeholder 2"/>
          <p:cNvSpPr>
            <a:spLocks noGrp="1"/>
          </p:cNvSpPr>
          <p:nvPr>
            <p:ph type="body" idx="1"/>
          </p:nvPr>
        </p:nvSpPr>
        <p:spPr/>
        <p:txBody>
          <a:bodyPr/>
          <a:lstStyle/>
          <a:p>
            <a:pPr marL="514350" lvl="0" indent="-514350" algn="just">
              <a:buFont typeface="+mj-lt"/>
              <a:buAutoNum type="arabicPeriod"/>
            </a:pPr>
            <a:r>
              <a:rPr lang="zh-CN" altLang="en-US" dirty="0">
                <a:latin typeface="+mn-lt"/>
              </a:rPr>
              <a:t>清楚地定义研究问题，描述经济机制，设置基本的模型，对基本模型进行</a:t>
            </a:r>
            <a:r>
              <a:rPr lang="en-US" dirty="0">
                <a:latin typeface="+mn-lt"/>
              </a:rPr>
              <a:t>OLS</a:t>
            </a:r>
            <a:r>
              <a:rPr lang="zh-CN" altLang="en-US" dirty="0">
                <a:latin typeface="+mn-lt"/>
              </a:rPr>
              <a:t>回归得到初步结果，理解并描述模型可能存在的内生性问题的原因（反向因果关系问题，遗漏变量问题，测量误差问题）。</a:t>
            </a:r>
            <a:endParaRPr lang="en-CA" altLang="zh-CN" dirty="0">
              <a:latin typeface="+mn-lt"/>
            </a:endParaRPr>
          </a:p>
          <a:p>
            <a:pPr marL="514350" lvl="0" indent="-514350" algn="just">
              <a:buFont typeface="+mj-lt"/>
              <a:buAutoNum type="arabicPeriod"/>
            </a:pPr>
            <a:endParaRPr lang="en-CA" dirty="0">
              <a:latin typeface="+mn-lt"/>
            </a:endParaRPr>
          </a:p>
          <a:p>
            <a:pPr marL="514350" lvl="0" indent="-514350" algn="just">
              <a:buFont typeface="+mj-lt"/>
              <a:buAutoNum type="arabicPeriod"/>
            </a:pPr>
            <a:r>
              <a:rPr lang="zh-CN" altLang="en-US" dirty="0">
                <a:latin typeface="+mn-lt"/>
              </a:rPr>
              <a:t>寻找有效的工具变量，我们需要根据经济机制和理论基础提出有效的工具，并解释为什么选择的工具变量是相关的和外生的。由于外生性本质上没法通过统计方法检验，因此使用描述性语言和经济原理说明工具变量的外生性是使用工具变量的关键之处。</a:t>
            </a:r>
            <a:endParaRPr lang="en-CA" dirty="0">
              <a:latin typeface="+mn-lt"/>
            </a:endParaRPr>
          </a:p>
          <a:p>
            <a:pPr algn="just"/>
            <a:endParaRPr lang="en-CA" dirty="0">
              <a:latin typeface="+mn-lt"/>
            </a:endParaRPr>
          </a:p>
        </p:txBody>
      </p:sp>
      <p:sp>
        <p:nvSpPr>
          <p:cNvPr id="4" name="Footer Placeholder 3">
            <a:extLst>
              <a:ext uri="{FF2B5EF4-FFF2-40B4-BE49-F238E27FC236}">
                <a16:creationId xmlns:a16="http://schemas.microsoft.com/office/drawing/2014/main" id="{91538D40-9991-4813-8B5C-4FC529A2AA7D}"/>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6306649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工具变量使用步骤</a:t>
            </a:r>
            <a:endParaRPr lang="en-CA" dirty="0"/>
          </a:p>
        </p:txBody>
      </p:sp>
      <p:sp>
        <p:nvSpPr>
          <p:cNvPr id="3" name="Text Placeholder 2"/>
          <p:cNvSpPr>
            <a:spLocks noGrp="1"/>
          </p:cNvSpPr>
          <p:nvPr>
            <p:ph type="body" idx="1"/>
          </p:nvPr>
        </p:nvSpPr>
        <p:spPr>
          <a:xfrm>
            <a:off x="381000" y="1066800"/>
            <a:ext cx="8458200" cy="5638800"/>
          </a:xfrm>
        </p:spPr>
        <p:txBody>
          <a:bodyPr/>
          <a:lstStyle/>
          <a:p>
            <a:pPr marL="514350" lvl="0" indent="-514350" algn="just" fontAlgn="ctr">
              <a:buFont typeface="+mj-lt"/>
              <a:buAutoNum type="arabicPeriod" startAt="3"/>
            </a:pPr>
            <a:r>
              <a:rPr lang="zh-CN" altLang="en-US" dirty="0">
                <a:latin typeface="+mn-lt"/>
              </a:rPr>
              <a:t>使用工具变量估计法对模型进行估计，同时进行必要的统计检验并谨慎地对结果进行解释，这包括：</a:t>
            </a:r>
            <a:endParaRPr lang="en-CA" sz="2400" dirty="0">
              <a:latin typeface="+mn-lt"/>
            </a:endParaRPr>
          </a:p>
          <a:p>
            <a:pPr marL="879475" lvl="2" indent="-285750" algn="just" fontAlgn="ctr">
              <a:buFont typeface="Arial" panose="020B0604020202020204" pitchFamily="34" charset="0"/>
              <a:buChar char="•"/>
            </a:pPr>
            <a:r>
              <a:rPr lang="zh-CN" altLang="en-US" sz="2000" dirty="0">
                <a:solidFill>
                  <a:schemeClr val="tx1"/>
                </a:solidFill>
              </a:rPr>
              <a:t>检验变量外生性：</a:t>
            </a:r>
            <a:endParaRPr lang="en-CA" sz="2000" dirty="0">
              <a:solidFill>
                <a:schemeClr val="tx1"/>
              </a:solidFill>
            </a:endParaRPr>
          </a:p>
          <a:p>
            <a:pPr marL="879475" lvl="2" indent="-285750" algn="just" fontAlgn="ctr">
              <a:buFont typeface="Arial" panose="020B0604020202020204" pitchFamily="34" charset="0"/>
              <a:buChar char="•"/>
            </a:pPr>
            <a:r>
              <a:rPr lang="zh-CN" altLang="en-US" sz="2000" dirty="0">
                <a:solidFill>
                  <a:schemeClr val="tx1"/>
                </a:solidFill>
              </a:rPr>
              <a:t>检验工具变量相关性：报告第一阶段的</a:t>
            </a:r>
            <a:r>
              <a:rPr lang="en-US" sz="2000" dirty="0">
                <a:solidFill>
                  <a:schemeClr val="tx1"/>
                </a:solidFill>
              </a:rPr>
              <a:t>F</a:t>
            </a:r>
            <a:r>
              <a:rPr lang="zh-CN" altLang="en-US" sz="2000" dirty="0">
                <a:solidFill>
                  <a:schemeClr val="tx1"/>
                </a:solidFill>
              </a:rPr>
              <a:t>统计值，检验是否有弱工具变量；</a:t>
            </a:r>
            <a:endParaRPr lang="en-CA" sz="2000" dirty="0">
              <a:solidFill>
                <a:schemeClr val="tx1"/>
              </a:solidFill>
            </a:endParaRPr>
          </a:p>
          <a:p>
            <a:pPr marL="879475" lvl="2" indent="-285750" algn="just" fontAlgn="ctr">
              <a:buFont typeface="Arial" panose="020B0604020202020204" pitchFamily="34" charset="0"/>
              <a:buChar char="•"/>
            </a:pPr>
            <a:r>
              <a:rPr lang="zh-CN" altLang="en-US" sz="2000" dirty="0">
                <a:solidFill>
                  <a:schemeClr val="tx1"/>
                </a:solidFill>
              </a:rPr>
              <a:t>检验工具变量外生性：在过度识别情况下，使用过度识别检验检验工具变量是否是外生的，如果检验没通过，则存在至少有一个工具变量是内生的可能</a:t>
            </a:r>
            <a:r>
              <a:rPr lang="zh-CN" altLang="en-US" dirty="0">
                <a:solidFill>
                  <a:schemeClr val="tx1"/>
                </a:solidFill>
              </a:rPr>
              <a:t>。</a:t>
            </a:r>
            <a:endParaRPr lang="en-US" altLang="zh-CN" dirty="0">
              <a:solidFill>
                <a:schemeClr val="tx1"/>
              </a:solidFill>
            </a:endParaRPr>
          </a:p>
          <a:p>
            <a:pPr marL="879475" lvl="2" indent="-285750" algn="just" fontAlgn="ctr">
              <a:buFont typeface="Arial" panose="020B0604020202020204" pitchFamily="34" charset="0"/>
              <a:buChar char="•"/>
            </a:pPr>
            <a:endParaRPr lang="en-CA" altLang="zh-CN" sz="1400" dirty="0">
              <a:solidFill>
                <a:schemeClr val="tx1"/>
              </a:solidFill>
            </a:endParaRPr>
          </a:p>
          <a:p>
            <a:pPr marL="285750" indent="-514350" algn="just" fontAlgn="ctr">
              <a:buFont typeface="+mj-lt"/>
              <a:buAutoNum type="arabicPeriod" startAt="4"/>
            </a:pPr>
            <a:r>
              <a:rPr lang="zh-CN" altLang="en-US" dirty="0">
                <a:latin typeface="+mn-lt"/>
              </a:rPr>
              <a:t>将工具变量估计结果和</a:t>
            </a:r>
            <a:r>
              <a:rPr lang="en-US" dirty="0">
                <a:latin typeface="+mn-lt"/>
              </a:rPr>
              <a:t>OLS</a:t>
            </a:r>
            <a:r>
              <a:rPr lang="zh-CN" altLang="en-US" dirty="0">
                <a:latin typeface="+mn-lt"/>
              </a:rPr>
              <a:t>结果进行对比，理解结果为何有差异。</a:t>
            </a:r>
            <a:endParaRPr lang="en-CA" sz="3400" dirty="0">
              <a:latin typeface="+mn-lt"/>
            </a:endParaRPr>
          </a:p>
          <a:p>
            <a:pPr algn="just"/>
            <a:endParaRPr lang="en-CA" dirty="0">
              <a:latin typeface="+mn-lt"/>
            </a:endParaRPr>
          </a:p>
        </p:txBody>
      </p:sp>
      <p:sp>
        <p:nvSpPr>
          <p:cNvPr id="4" name="Footer Placeholder 3">
            <a:extLst>
              <a:ext uri="{FF2B5EF4-FFF2-40B4-BE49-F238E27FC236}">
                <a16:creationId xmlns:a16="http://schemas.microsoft.com/office/drawing/2014/main" id="{360DD3F8-9DEC-4C60-ADB3-9D31DC046FAD}"/>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3733781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常见问题</a:t>
            </a:r>
            <a:endParaRPr lang="en-CA" dirty="0"/>
          </a:p>
        </p:txBody>
      </p:sp>
      <p:sp>
        <p:nvSpPr>
          <p:cNvPr id="3" name="Text Placeholder 2"/>
          <p:cNvSpPr>
            <a:spLocks noGrp="1"/>
          </p:cNvSpPr>
          <p:nvPr>
            <p:ph type="body" idx="1"/>
          </p:nvPr>
        </p:nvSpPr>
        <p:spPr>
          <a:xfrm>
            <a:off x="76200" y="1447800"/>
            <a:ext cx="9013825" cy="4114800"/>
          </a:xfrm>
        </p:spPr>
        <p:txBody>
          <a:bodyPr/>
          <a:lstStyle/>
          <a:p>
            <a:r>
              <a:rPr lang="zh-CN" altLang="en-US" dirty="0"/>
              <a:t>一、</a:t>
            </a:r>
            <a:r>
              <a:rPr lang="zh-CN" altLang="en-US" sz="2200" dirty="0"/>
              <a:t>用计量软件估计工具变量模型，不要自己手动进行两步回归</a:t>
            </a:r>
            <a:endParaRPr lang="en-CA" altLang="zh-CN" sz="2200" dirty="0"/>
          </a:p>
          <a:p>
            <a:r>
              <a:rPr lang="zh-CN" altLang="en-US" sz="2200" dirty="0"/>
              <a:t>二、第一阶段回归应包含所有的外生变量</a:t>
            </a:r>
            <a:endParaRPr lang="en-CA" sz="2200" dirty="0"/>
          </a:p>
          <a:p>
            <a:r>
              <a:rPr lang="zh-CN" altLang="en-US" sz="2200" dirty="0"/>
              <a:t>三、避免用组（组可以是行业，学校，省等）均值作为工具变量</a:t>
            </a:r>
            <a:endParaRPr lang="en-US" altLang="zh-CN" sz="2200" dirty="0"/>
          </a:p>
          <a:p>
            <a:r>
              <a:rPr lang="zh-CN" altLang="en-US" sz="2200" dirty="0"/>
              <a:t>四、避免用内生变量的滞后项做工具变量</a:t>
            </a:r>
            <a:endParaRPr lang="en-CA" sz="2200" dirty="0"/>
          </a:p>
          <a:p>
            <a:r>
              <a:rPr lang="zh-CN" altLang="en-US" sz="2200" dirty="0"/>
              <a:t>五、模型含有二次项的工具变量的用法</a:t>
            </a:r>
            <a:endParaRPr lang="en-CA" sz="2200" dirty="0"/>
          </a:p>
          <a:p>
            <a:r>
              <a:rPr lang="zh-CN" altLang="en-US" sz="2200" dirty="0"/>
              <a:t>六、模型存在交叉项时工具变量的用法</a:t>
            </a:r>
            <a:endParaRPr lang="en-US" altLang="zh-CN" sz="2200" dirty="0"/>
          </a:p>
          <a:p>
            <a:pPr marL="0" lvl="1" indent="0">
              <a:spcBef>
                <a:spcPts val="575"/>
              </a:spcBef>
              <a:buClr>
                <a:schemeClr val="accent1"/>
              </a:buClr>
            </a:pPr>
            <a:r>
              <a:rPr lang="zh-CN" altLang="en-US" sz="2200" dirty="0">
                <a:solidFill>
                  <a:schemeClr val="tx1"/>
                </a:solidFill>
                <a:latin typeface="宋体" panose="02010600030101010101" pitchFamily="2" charset="-122"/>
                <a:ea typeface="宋体" panose="02010600030101010101" pitchFamily="2" charset="-122"/>
              </a:rPr>
              <a:t>七、工具变量是越多越好吗</a:t>
            </a:r>
            <a:endParaRPr lang="en-US" altLang="zh-CN" sz="2200" dirty="0">
              <a:solidFill>
                <a:schemeClr val="tx1"/>
              </a:solidFill>
              <a:latin typeface="宋体" panose="02010600030101010101" pitchFamily="2" charset="-122"/>
              <a:ea typeface="宋体" panose="02010600030101010101" pitchFamily="2" charset="-122"/>
            </a:endParaRPr>
          </a:p>
          <a:p>
            <a:pPr marL="0" lvl="1" indent="0">
              <a:spcBef>
                <a:spcPts val="575"/>
              </a:spcBef>
              <a:buClr>
                <a:schemeClr val="accent1"/>
              </a:buClr>
            </a:pPr>
            <a:r>
              <a:rPr lang="zh-CN" altLang="en-US" sz="2200" dirty="0">
                <a:solidFill>
                  <a:schemeClr val="tx1"/>
                </a:solidFill>
                <a:latin typeface="宋体" panose="02010600030101010101" pitchFamily="2" charset="-122"/>
                <a:ea typeface="宋体" panose="02010600030101010101" pitchFamily="2" charset="-122"/>
              </a:rPr>
              <a:t>八、工具变量是解决内生性的万灵药吗？</a:t>
            </a:r>
            <a:endParaRPr lang="en-US" altLang="zh-CN" sz="2200" dirty="0">
              <a:solidFill>
                <a:schemeClr val="tx1"/>
              </a:solidFill>
              <a:latin typeface="宋体" panose="02010600030101010101" pitchFamily="2" charset="-122"/>
              <a:ea typeface="宋体" panose="02010600030101010101" pitchFamily="2" charset="-122"/>
            </a:endParaRPr>
          </a:p>
          <a:p>
            <a:pPr marL="0" lvl="1" indent="0">
              <a:spcBef>
                <a:spcPts val="575"/>
              </a:spcBef>
              <a:buClr>
                <a:schemeClr val="accent1"/>
              </a:buClr>
            </a:pPr>
            <a:r>
              <a:rPr lang="zh-CN" altLang="en-US" sz="2200" dirty="0">
                <a:solidFill>
                  <a:schemeClr val="tx1"/>
                </a:solidFill>
                <a:latin typeface="宋体" panose="02010600030101010101" pitchFamily="2" charset="-122"/>
                <a:ea typeface="宋体" panose="02010600030101010101" pitchFamily="2" charset="-122"/>
              </a:rPr>
              <a:t>九、理解工具变量的结果只是局部平均处置效应</a:t>
            </a:r>
            <a:endParaRPr lang="en-US" altLang="zh-CN" sz="2200" dirty="0">
              <a:solidFill>
                <a:schemeClr val="tx1"/>
              </a:solidFill>
              <a:latin typeface="宋体" panose="02010600030101010101" pitchFamily="2" charset="-122"/>
              <a:ea typeface="宋体" panose="02010600030101010101" pitchFamily="2" charset="-122"/>
            </a:endParaRPr>
          </a:p>
          <a:p>
            <a:pPr marL="0" lvl="1" indent="0">
              <a:spcBef>
                <a:spcPts val="575"/>
              </a:spcBef>
              <a:buClr>
                <a:schemeClr val="accent1"/>
              </a:buClr>
            </a:pPr>
            <a:endParaRPr lang="en-CA" sz="2800" dirty="0">
              <a:solidFill>
                <a:schemeClr val="tx1"/>
              </a:solidFill>
              <a:latin typeface="楷体" panose="02010609060101010101" pitchFamily="49" charset="-122"/>
              <a:ea typeface="楷体" panose="02010609060101010101" pitchFamily="49" charset="-122"/>
            </a:endParaRPr>
          </a:p>
          <a:p>
            <a:pPr marL="0" lvl="1" indent="0">
              <a:spcBef>
                <a:spcPts val="575"/>
              </a:spcBef>
              <a:buClr>
                <a:schemeClr val="accent1"/>
              </a:buClr>
            </a:pPr>
            <a:endParaRPr lang="en-CA" sz="2800" dirty="0">
              <a:solidFill>
                <a:schemeClr val="tx1"/>
              </a:solidFill>
              <a:latin typeface="楷体" panose="02010609060101010101" pitchFamily="49" charset="-122"/>
              <a:ea typeface="楷体" panose="02010609060101010101" pitchFamily="49" charset="-122"/>
            </a:endParaRPr>
          </a:p>
          <a:p>
            <a:endParaRPr lang="en-CA" dirty="0"/>
          </a:p>
          <a:p>
            <a:endParaRPr lang="en-CA" dirty="0"/>
          </a:p>
        </p:txBody>
      </p:sp>
      <p:sp>
        <p:nvSpPr>
          <p:cNvPr id="4" name="Footer Placeholder 3">
            <a:extLst>
              <a:ext uri="{FF2B5EF4-FFF2-40B4-BE49-F238E27FC236}">
                <a16:creationId xmlns:a16="http://schemas.microsoft.com/office/drawing/2014/main" id="{54662F11-2A13-4FC0-8721-CCEF304B3F6D}"/>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641500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33401"/>
          </a:xfrm>
        </p:spPr>
        <p:txBody>
          <a:bodyPr/>
          <a:lstStyle/>
          <a:p>
            <a:r>
              <a:rPr lang="zh-CN" altLang="en-US" dirty="0"/>
              <a:t>通过工具变量清理内生变量以解决内生性问题</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13360" y="1206137"/>
                <a:ext cx="8763000" cy="5638800"/>
              </a:xfrm>
            </p:spPr>
            <p:txBody>
              <a:bodyPr/>
              <a:lstStyle/>
              <a:p>
                <a:endParaRPr lang="en-US" altLang="zh-CN" dirty="0"/>
              </a:p>
              <a:p>
                <a:pPr marL="457200" indent="-457200">
                  <a:buFont typeface="Arial" panose="020B0604020202020204" pitchFamily="34" charset="0"/>
                  <a:buChar char="•"/>
                </a:pPr>
                <a:r>
                  <a:rPr lang="zh-CN" altLang="en-US" dirty="0"/>
                  <a:t>工具变量，顾名思义，不同于解释变量，它是帮助我们找到因果关系的工具。</a:t>
                </a:r>
                <a:endParaRPr lang="en-US" altLang="zh-CN" dirty="0"/>
              </a:p>
              <a:p>
                <a:endParaRPr lang="en-US" altLang="zh-CN" dirty="0"/>
              </a:p>
              <a:p>
                <a:endParaRPr lang="en-US" altLang="zh-CN" dirty="0"/>
              </a:p>
              <a:p>
                <a:pPr marL="457200" indent="-457200">
                  <a:buFont typeface="Arial" panose="020B0604020202020204" pitchFamily="34" charset="0"/>
                  <a:buChar char="•"/>
                </a:pPr>
                <a:r>
                  <a:rPr lang="zh-CN" altLang="en-US" dirty="0"/>
                  <a:t>工具变量方法解决内生性走的是另一条途径：它先“清理”掉内生处置变量中和干扰项相关的变化（“坏”的变化），再用和干扰项不相关的变化（“好”的变化）去估计对</a:t>
                </a:r>
                <a14:m>
                  <m:oMath xmlns:m="http://schemas.openxmlformats.org/officeDocument/2006/math">
                    <m:r>
                      <a:rPr lang="en-US" i="1">
                        <a:latin typeface="Cambria Math" panose="02040503050406030204" pitchFamily="18" charset="0"/>
                      </a:rPr>
                      <m:t>𝑌</m:t>
                    </m:r>
                  </m:oMath>
                </a14:m>
                <a:r>
                  <a:rPr lang="zh-CN" altLang="en-US" dirty="0"/>
                  <a:t>的作用。</a:t>
                </a:r>
                <a:endParaRPr lang="en-CA" dirty="0"/>
              </a:p>
              <a:p>
                <a:endParaRPr lang="en-US" altLang="zh-CN"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13360" y="1206137"/>
                <a:ext cx="8763000" cy="5638800"/>
              </a:xfrm>
              <a:blipFill>
                <a:blip r:embed="rId2"/>
                <a:stretch>
                  <a:fillRect l="-579" r="-868"/>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62E2D2C5-E7EF-4055-B2A2-F0B4B8AEDBA7}"/>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757755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工具变量的要求</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76200" y="1143000"/>
                <a:ext cx="9067800" cy="5236029"/>
              </a:xfrm>
            </p:spPr>
            <p:txBody>
              <a:bodyPr/>
              <a:lstStyle/>
              <a:p>
                <a:pPr algn="just"/>
                <a:r>
                  <a:rPr lang="zh-CN" altLang="en-US" b="1" dirty="0">
                    <a:latin typeface="+mn-lt"/>
                  </a:rPr>
                  <a:t>一个能达到清理内生变量的工具变量需要“有用”并且“干净”</a:t>
                </a:r>
                <a:r>
                  <a:rPr lang="zh-CN" altLang="en-US" dirty="0">
                    <a:latin typeface="+mn-lt"/>
                  </a:rPr>
                  <a:t>。</a:t>
                </a:r>
                <a:endParaRPr lang="en-CA" dirty="0">
                  <a:latin typeface="+mn-lt"/>
                </a:endParaRPr>
              </a:p>
              <a:p>
                <a:pPr algn="just"/>
                <a:endParaRPr lang="en-US" altLang="zh-CN" dirty="0">
                  <a:latin typeface="+mn-lt"/>
                </a:endParaRPr>
              </a:p>
              <a:p>
                <a:pPr marL="457200" indent="-457200" algn="just">
                  <a:buFont typeface="Arial" panose="020B0604020202020204" pitchFamily="34" charset="0"/>
                  <a:buChar char="•"/>
                </a:pPr>
                <a:r>
                  <a:rPr lang="zh-CN" altLang="en-US" dirty="0">
                    <a:latin typeface="+mn-lt"/>
                  </a:rPr>
                  <a:t>要清理出</a:t>
                </a:r>
                <a14:m>
                  <m:oMath xmlns:m="http://schemas.openxmlformats.org/officeDocument/2006/math">
                    <m:r>
                      <a:rPr lang="en-US" i="1">
                        <a:latin typeface="Cambria Math" panose="02040503050406030204" pitchFamily="18" charset="0"/>
                      </a:rPr>
                      <m:t>𝐷</m:t>
                    </m:r>
                  </m:oMath>
                </a14:m>
                <a:r>
                  <a:rPr lang="zh-CN" altLang="en-US" dirty="0">
                    <a:latin typeface="+mn-lt"/>
                  </a:rPr>
                  <a:t>好的部分，</a:t>
                </a:r>
                <a14:m>
                  <m:oMath xmlns:m="http://schemas.openxmlformats.org/officeDocument/2006/math">
                    <m:r>
                      <a:rPr lang="en-US" i="1">
                        <a:latin typeface="Cambria Math" panose="02040503050406030204" pitchFamily="18" charset="0"/>
                      </a:rPr>
                      <m:t>𝑍</m:t>
                    </m:r>
                  </m:oMath>
                </a14:m>
                <a:r>
                  <a:rPr lang="zh-CN" altLang="en-US" dirty="0">
                    <a:latin typeface="+mn-lt"/>
                  </a:rPr>
                  <a:t>本身必须是</a:t>
                </a:r>
                <a:r>
                  <a:rPr lang="zh-CN" altLang="en-US" b="1" dirty="0">
                    <a:latin typeface="+mn-lt"/>
                  </a:rPr>
                  <a:t>干净</a:t>
                </a:r>
                <a:r>
                  <a:rPr lang="zh-CN" altLang="en-US" dirty="0">
                    <a:latin typeface="+mn-lt"/>
                  </a:rPr>
                  <a:t>的，</a:t>
                </a:r>
                <a14:m>
                  <m:oMath xmlns:m="http://schemas.openxmlformats.org/officeDocument/2006/math">
                    <m:r>
                      <a:rPr lang="en-US" i="1">
                        <a:latin typeface="Cambria Math" panose="02040503050406030204" pitchFamily="18" charset="0"/>
                      </a:rPr>
                      <m:t>𝐶𝑜𝑣</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r>
                      <a:rPr lang="en-US" i="1">
                        <a:latin typeface="Cambria Math" panose="02040503050406030204" pitchFamily="18" charset="0"/>
                      </a:rPr>
                      <m:t>)=0</m:t>
                    </m:r>
                  </m:oMath>
                </a14:m>
                <a:r>
                  <a:rPr lang="zh-CN" altLang="en-US" dirty="0">
                    <a:latin typeface="+mn-lt"/>
                  </a:rPr>
                  <a:t>。我们称这个条件为“外生性”（</a:t>
                </a:r>
                <a:r>
                  <a:rPr lang="en-US" dirty="0" err="1">
                    <a:latin typeface="+mn-lt"/>
                  </a:rPr>
                  <a:t>Exogeneity</a:t>
                </a:r>
                <a:r>
                  <a:rPr lang="zh-CN" altLang="en-US" dirty="0">
                    <a:latin typeface="+mn-lt"/>
                  </a:rPr>
                  <a:t>）</a:t>
                </a:r>
                <a:endParaRPr lang="en-US" altLang="zh-CN" dirty="0">
                  <a:latin typeface="+mn-lt"/>
                </a:endParaRPr>
              </a:p>
              <a:p>
                <a:pPr marL="457200" indent="-457200" algn="just">
                  <a:buFont typeface="Arial" panose="020B0604020202020204" pitchFamily="34" charset="0"/>
                  <a:buChar char="•"/>
                </a:pPr>
                <a:endParaRPr lang="en-US" i="1" dirty="0">
                  <a:latin typeface="+mn-lt"/>
                </a:endParaRPr>
              </a:p>
              <a:p>
                <a:pPr marL="457200" indent="-457200" algn="just">
                  <a:buFont typeface="Arial" panose="020B0604020202020204" pitchFamily="34" charset="0"/>
                  <a:buChar char="•"/>
                </a:pPr>
                <a14:m>
                  <m:oMath xmlns:m="http://schemas.openxmlformats.org/officeDocument/2006/math">
                    <m:r>
                      <a:rPr lang="en-US" i="1">
                        <a:latin typeface="Cambria Math" panose="02040503050406030204" pitchFamily="18" charset="0"/>
                      </a:rPr>
                      <m:t>𝑍</m:t>
                    </m:r>
                  </m:oMath>
                </a14:m>
                <a:r>
                  <a:rPr lang="zh-CN" altLang="en-US" dirty="0">
                    <a:latin typeface="+mn-lt"/>
                  </a:rPr>
                  <a:t>能够清理内生变量</a:t>
                </a:r>
                <a14:m>
                  <m:oMath xmlns:m="http://schemas.openxmlformats.org/officeDocument/2006/math">
                    <m:r>
                      <a:rPr lang="en-US" i="1">
                        <a:latin typeface="Cambria Math" panose="02040503050406030204" pitchFamily="18" charset="0"/>
                      </a:rPr>
                      <m:t>𝐷</m:t>
                    </m:r>
                  </m:oMath>
                </a14:m>
                <a:r>
                  <a:rPr lang="zh-CN" altLang="en-US" dirty="0">
                    <a:latin typeface="+mn-lt"/>
                  </a:rPr>
                  <a:t>， </a:t>
                </a:r>
                <a14:m>
                  <m:oMath xmlns:m="http://schemas.openxmlformats.org/officeDocument/2006/math">
                    <m:r>
                      <a:rPr lang="en-US" i="1">
                        <a:latin typeface="Cambria Math" panose="02040503050406030204" pitchFamily="18" charset="0"/>
                      </a:rPr>
                      <m:t>𝑍</m:t>
                    </m:r>
                  </m:oMath>
                </a14:m>
                <a:r>
                  <a:rPr lang="zh-CN" altLang="en-US" dirty="0">
                    <a:latin typeface="+mn-lt"/>
                  </a:rPr>
                  <a:t>必须和</a:t>
                </a:r>
                <a14:m>
                  <m:oMath xmlns:m="http://schemas.openxmlformats.org/officeDocument/2006/math">
                    <m:r>
                      <a:rPr lang="en-US" i="1">
                        <a:latin typeface="Cambria Math" panose="02040503050406030204" pitchFamily="18" charset="0"/>
                      </a:rPr>
                      <m:t>𝐷</m:t>
                    </m:r>
                  </m:oMath>
                </a14:m>
                <a:r>
                  <a:rPr lang="zh-CN" altLang="en-US" dirty="0">
                    <a:latin typeface="+mn-lt"/>
                  </a:rPr>
                  <a:t>相关，即</a:t>
                </a:r>
                <a14:m>
                  <m:oMath xmlns:m="http://schemas.openxmlformats.org/officeDocument/2006/math">
                    <m:r>
                      <a:rPr lang="en-US" i="1">
                        <a:latin typeface="Cambria Math" panose="02040503050406030204" pitchFamily="18" charset="0"/>
                      </a:rPr>
                      <m:t>𝐶𝑜𝑣</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)≠0</m:t>
                    </m:r>
                  </m:oMath>
                </a14:m>
                <a:r>
                  <a:rPr lang="zh-CN" altLang="en-US" dirty="0">
                    <a:latin typeface="+mn-lt"/>
                  </a:rPr>
                  <a:t>，如果二者不相关，它的变化信息没法帮助我们分离出</a:t>
                </a:r>
                <a14:m>
                  <m:oMath xmlns:m="http://schemas.openxmlformats.org/officeDocument/2006/math">
                    <m:r>
                      <m:rPr>
                        <m:sty m:val="p"/>
                      </m:rPr>
                      <a:rPr lang="en-US">
                        <a:latin typeface="Cambria Math" panose="02040503050406030204" pitchFamily="18" charset="0"/>
                      </a:rPr>
                      <m:t>D</m:t>
                    </m:r>
                  </m:oMath>
                </a14:m>
                <a:r>
                  <a:rPr lang="en-US" dirty="0">
                    <a:latin typeface="+mn-lt"/>
                  </a:rPr>
                  <a:t> </a:t>
                </a:r>
                <a:r>
                  <a:rPr lang="zh-CN" altLang="en-US" dirty="0">
                    <a:latin typeface="+mn-lt"/>
                  </a:rPr>
                  <a:t>“好”的变化，</a:t>
                </a:r>
                <a14:m>
                  <m:oMath xmlns:m="http://schemas.openxmlformats.org/officeDocument/2006/math">
                    <m:r>
                      <a:rPr lang="en-US" i="1">
                        <a:latin typeface="Cambria Math" panose="02040503050406030204" pitchFamily="18" charset="0"/>
                      </a:rPr>
                      <m:t>𝑍</m:t>
                    </m:r>
                  </m:oMath>
                </a14:m>
                <a:r>
                  <a:rPr lang="zh-CN" altLang="en-US" dirty="0">
                    <a:latin typeface="+mn-lt"/>
                  </a:rPr>
                  <a:t>是“没用的”工具变量。</a:t>
                </a:r>
                <a:endParaRPr lang="en-CA" dirty="0">
                  <a:latin typeface="+mn-lt"/>
                </a:endParaRPr>
              </a:p>
              <a:p>
                <a:pPr algn="just"/>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76200" y="1143000"/>
                <a:ext cx="9067800" cy="5236029"/>
              </a:xfrm>
              <a:blipFill>
                <a:blip r:embed="rId2"/>
                <a:stretch>
                  <a:fillRect l="-839" t="-1453" r="-979"/>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A75F712C-F3CF-44A7-A1A7-1A7148B051CB}"/>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813738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915400" cy="533401"/>
          </a:xfrm>
        </p:spPr>
        <p:txBody>
          <a:bodyPr/>
          <a:lstStyle/>
          <a:p>
            <a:r>
              <a:rPr lang="zh-CN" altLang="en-US" sz="2800" dirty="0"/>
              <a:t>估计方法</a:t>
            </a:r>
            <a:r>
              <a:rPr lang="en-US" sz="2800" dirty="0"/>
              <a:t>1</a:t>
            </a:r>
            <a:r>
              <a:rPr lang="zh-CN" altLang="en-US" sz="2800" dirty="0"/>
              <a:t>：间接最小二乘法（</a:t>
            </a:r>
            <a:r>
              <a:rPr lang="en-US" sz="2400" dirty="0"/>
              <a:t>Indirect Least Squares</a:t>
            </a:r>
            <a:r>
              <a:rPr lang="zh-CN" altLang="en-US" sz="2800" dirty="0"/>
              <a:t>）</a:t>
            </a:r>
            <a:endParaRPr lang="en-CA" sz="28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610600" cy="5638800"/>
              </a:xfrm>
            </p:spPr>
            <p:txBody>
              <a:bodyPr/>
              <a:lstStyle/>
              <a:p>
                <a:pPr marL="342900" indent="-342900">
                  <a:buFont typeface="Arial" panose="020B0604020202020204" pitchFamily="34" charset="0"/>
                  <a:buChar char="•"/>
                </a:pPr>
                <a:r>
                  <a:rPr lang="zh-CN" altLang="en-US" dirty="0">
                    <a:latin typeface="+mn-lt"/>
                  </a:rPr>
                  <a:t>假设结果方程为：</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r>
                      <a:rPr lang="zh-CN" altLang="en-US" b="0" i="0" smtClean="0">
                        <a:latin typeface="Cambria Math" panose="02040503050406030204" pitchFamily="18" charset="0"/>
                      </a:rPr>
                      <m:t>   </m:t>
                    </m:r>
                  </m:oMath>
                </a14:m>
                <a:r>
                  <a:rPr lang="zh-CN" altLang="en-US" dirty="0">
                    <a:latin typeface="+mn-lt"/>
                  </a:rPr>
                  <a:t>（</a:t>
                </a:r>
                <a:r>
                  <a:rPr lang="en-US" altLang="zh-CN" dirty="0">
                    <a:latin typeface="+mn-lt"/>
                  </a:rPr>
                  <a:t>1</a:t>
                </a:r>
                <a:r>
                  <a:rPr lang="zh-CN" altLang="en-US" dirty="0">
                    <a:latin typeface="+mn-lt"/>
                  </a:rPr>
                  <a:t>）</a:t>
                </a:r>
                <a:endParaRPr lang="en-CA" dirty="0">
                  <a:latin typeface="+mn-lt"/>
                </a:endParaRPr>
              </a:p>
              <a:p>
                <a:pPr marL="342000"/>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zh-CN" altLang="en-US" i="1">
                        <a:latin typeface="Cambria Math" panose="02040503050406030204" pitchFamily="18" charset="0"/>
                      </a:rPr>
                      <m:t>是内生变量，</m:t>
                    </m:r>
                    <m:r>
                      <a:rPr lang="en-US" i="1">
                        <a:latin typeface="Cambria Math" panose="02040503050406030204" pitchFamily="18" charset="0"/>
                      </a:rPr>
                      <m:t>𝐶𝑜𝑣</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d>
                    <m:r>
                      <a:rPr lang="en-US" i="1">
                        <a:latin typeface="Cambria Math" panose="02040503050406030204" pitchFamily="18" charset="0"/>
                      </a:rPr>
                      <m:t>≠0</m:t>
                    </m:r>
                    <m:r>
                      <a:rPr lang="en-US">
                        <a:latin typeface="Cambria Math" panose="02040503050406030204" pitchFamily="18" charset="0"/>
                      </a:rPr>
                      <m:t> </m:t>
                    </m:r>
                  </m:oMath>
                </a14:m>
                <a:r>
                  <a:rPr lang="zh-CN" altLang="en-US" dirty="0">
                    <a:latin typeface="+mn-lt"/>
                  </a:rPr>
                  <a:t>，</a:t>
                </a:r>
                <a:endParaRPr lang="en-US" altLang="zh-CN" dirty="0">
                  <a:latin typeface="+mn-lt"/>
                </a:endParaRPr>
              </a:p>
              <a:p>
                <a:endParaRPr lang="en-US" altLang="zh-CN" dirty="0">
                  <a:latin typeface="+mn-lt"/>
                </a:endParaRPr>
              </a:p>
              <a:p>
                <a:pPr marL="342900" indent="-342900">
                  <a:buFont typeface="Arial" panose="020B0604020202020204" pitchFamily="34" charset="0"/>
                  <a:buChar char="•"/>
                </a:pPr>
                <a:r>
                  <a:rPr lang="zh-CN" altLang="en-US" dirty="0">
                    <a:latin typeface="+mn-lt"/>
                  </a:rPr>
                  <a:t>内生变量</a:t>
                </a:r>
                <a14:m>
                  <m:oMath xmlns:m="http://schemas.openxmlformats.org/officeDocument/2006/math">
                    <m:r>
                      <a:rPr lang="en-CA" i="1">
                        <a:latin typeface="Cambria Math" panose="02040503050406030204" pitchFamily="18" charset="0"/>
                      </a:rPr>
                      <m:t>𝐷</m:t>
                    </m:r>
                  </m:oMath>
                </a14:m>
                <a:r>
                  <a:rPr lang="zh-CN" altLang="en-US" dirty="0">
                    <a:latin typeface="+mn-lt"/>
                  </a:rPr>
                  <a:t>和工具变量</a:t>
                </a:r>
                <a14:m>
                  <m:oMath xmlns:m="http://schemas.openxmlformats.org/officeDocument/2006/math">
                    <m:r>
                      <a:rPr lang="en-CA" i="1">
                        <a:latin typeface="Cambria Math" panose="02040503050406030204" pitchFamily="18" charset="0"/>
                      </a:rPr>
                      <m:t>𝑍</m:t>
                    </m:r>
                  </m:oMath>
                </a14:m>
                <a:r>
                  <a:rPr lang="zh-CN" altLang="en-US" dirty="0">
                    <a:latin typeface="+mn-lt"/>
                  </a:rPr>
                  <a:t>的回归关系如下：</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m:t>
                        </m:r>
                      </m:sub>
                    </m:sSub>
                  </m:oMath>
                </a14:m>
                <a:r>
                  <a:rPr lang="zh-CN" altLang="en-US" dirty="0">
                    <a:latin typeface="+mn-lt"/>
                  </a:rPr>
                  <a:t>  </a:t>
                </a:r>
                <a:r>
                  <a:rPr lang="zh-CN" altLang="en-US" dirty="0"/>
                  <a:t>（</a:t>
                </a:r>
                <a:r>
                  <a:rPr lang="en-US" altLang="zh-CN" dirty="0"/>
                  <a:t>2</a:t>
                </a:r>
                <a:r>
                  <a:rPr lang="zh-CN" altLang="en-US" dirty="0"/>
                  <a:t>）</a:t>
                </a:r>
                <a:endParaRPr lang="en-CA" dirty="0">
                  <a:latin typeface="+mn-lt"/>
                </a:endParaRPr>
              </a:p>
              <a:p>
                <a:pPr marL="342000"/>
                <a:r>
                  <a:rPr lang="zh-CN" altLang="en-US" dirty="0">
                    <a:latin typeface="+mn-lt"/>
                  </a:rPr>
                  <a:t>将方程（</a:t>
                </a:r>
                <a:r>
                  <a:rPr lang="en-US" altLang="zh-CN" dirty="0">
                    <a:latin typeface="+mn-lt"/>
                  </a:rPr>
                  <a:t>2</a:t>
                </a:r>
                <a:r>
                  <a:rPr lang="zh-CN" altLang="en-US" dirty="0">
                    <a:latin typeface="+mn-lt"/>
                  </a:rPr>
                  <a:t>）带入方程（</a:t>
                </a:r>
                <a:r>
                  <a:rPr lang="en-US" altLang="zh-CN" dirty="0">
                    <a:latin typeface="+mn-lt"/>
                  </a:rPr>
                  <a:t>1</a:t>
                </a:r>
                <a:r>
                  <a:rPr lang="zh-CN" altLang="en-US" dirty="0">
                    <a:latin typeface="+mn-lt"/>
                  </a:rPr>
                  <a:t>），得到：</a:t>
                </a:r>
                <a:endParaRPr lang="en-CA" altLang="zh-CN" dirty="0">
                  <a:latin typeface="+mn-lt"/>
                </a:endParaRPr>
              </a:p>
              <a:p>
                <a:pPr defTabSz="854075">
                  <a:tabLst>
                    <a:tab pos="1524000" algn="l"/>
                  </a:tabLst>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m:t>
                              </m:r>
                            </m:sub>
                          </m:sSub>
                        </m:e>
                      </m:d>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m:oMathPara>
                </a14:m>
                <a:endParaRPr lang="en-US" i="1" dirty="0">
                  <a:latin typeface="+mn-lt"/>
                </a:endParaRPr>
              </a:p>
              <a:p>
                <a:pPr indent="2151063"/>
                <a14:m>
                  <m:oMath xmlns:m="http://schemas.openxmlformats.org/officeDocument/2006/math">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i="1">
                                <a:latin typeface="Cambria Math" panose="02040503050406030204" pitchFamily="18" charset="0"/>
                              </a:rPr>
                              <m:t>𝛼</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0</m:t>
                                </m:r>
                              </m:sub>
                            </m:sSub>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a:rPr lang="en-US" i="1">
                                    <a:latin typeface="Cambria Math" panose="02040503050406030204" pitchFamily="18" charset="0"/>
                                  </a:rPr>
                                  <m:t>𝜋</m:t>
                                </m:r>
                              </m:e>
                            </m:eqArr>
                          </m:e>
                          <m:sub>
                            <m:r>
                              <a:rPr lang="en-US" i="1">
                                <a:latin typeface="Cambria Math" panose="02040503050406030204" pitchFamily="18" charset="0"/>
                              </a:rPr>
                              <m:t>0</m:t>
                            </m:r>
                          </m:sub>
                        </m:sSub>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a:rPr lang="en-US" i="1">
                                    <a:latin typeface="Cambria Math" panose="02040503050406030204" pitchFamily="18" charset="0"/>
                                  </a:rPr>
                                  <m:t>𝜋</m:t>
                                </m:r>
                              </m:e>
                            </m:eqArr>
                          </m:e>
                          <m:sub>
                            <m:r>
                              <a:rPr lang="en-US" i="1">
                                <a:latin typeface="Cambria Math" panose="02040503050406030204" pitchFamily="18" charset="0"/>
                              </a:rPr>
                              <m:t>1</m:t>
                            </m:r>
                          </m:sub>
                        </m:sSub>
                      </m:lim>
                    </m:limLow>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a:rPr lang="en-US" i="1">
                                    <a:latin typeface="Cambria Math" panose="02040503050406030204" pitchFamily="18" charset="0"/>
                                  </a:rPr>
                                  <m:t>𝜁</m:t>
                                </m:r>
                              </m:e>
                            </m:eqArr>
                          </m:e>
                          <m:sub>
                            <m:r>
                              <a:rPr lang="en-US" i="1">
                                <a:latin typeface="Cambria Math" panose="02040503050406030204" pitchFamily="18" charset="0"/>
                              </a:rPr>
                              <m:t>𝑖</m:t>
                            </m:r>
                          </m:sub>
                        </m:sSub>
                      </m:lim>
                    </m:limLow>
                  </m:oMath>
                </a14:m>
                <a:r>
                  <a:rPr lang="en-US" dirty="0">
                    <a:latin typeface="+mn-lt"/>
                  </a:rPr>
                  <a:t>	</a:t>
                </a:r>
              </a:p>
              <a:p>
                <a:pPr marL="342000"/>
                <a:r>
                  <a:rPr lang="zh-CN" altLang="en-US" dirty="0">
                    <a:latin typeface="+mn-lt"/>
                  </a:rPr>
                  <a:t>可见工具变量</a:t>
                </a:r>
                <a14:m>
                  <m:oMath xmlns:m="http://schemas.openxmlformats.org/officeDocument/2006/math">
                    <m:r>
                      <a:rPr lang="en-US" i="1">
                        <a:latin typeface="Cambria Math" panose="02040503050406030204" pitchFamily="18" charset="0"/>
                      </a:rPr>
                      <m:t>𝑍</m:t>
                    </m:r>
                  </m:oMath>
                </a14:m>
                <a:r>
                  <a:rPr lang="zh-CN" altLang="en-US" dirty="0">
                    <a:latin typeface="+mn-lt"/>
                  </a:rPr>
                  <a:t>和被解释变量</a:t>
                </a:r>
                <a14:m>
                  <m:oMath xmlns:m="http://schemas.openxmlformats.org/officeDocument/2006/math">
                    <m:r>
                      <a:rPr lang="en-CA" i="1">
                        <a:latin typeface="Cambria Math" panose="02040503050406030204" pitchFamily="18" charset="0"/>
                      </a:rPr>
                      <m:t>𝑌</m:t>
                    </m:r>
                  </m:oMath>
                </a14:m>
                <a:r>
                  <a:rPr lang="zh-CN" altLang="en-US" dirty="0">
                    <a:latin typeface="+mn-lt"/>
                  </a:rPr>
                  <a:t>的的关系如下</a:t>
                </a:r>
                <a:endParaRPr lang="en-CA" dirty="0">
                  <a:latin typeface="+mn-lt"/>
                </a:endParaRPr>
              </a:p>
              <a:p>
                <a:pPr algn="ct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𝜋</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𝜋</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𝜁</m:t>
                        </m:r>
                      </m:e>
                      <m:sub>
                        <m:r>
                          <a:rPr lang="en-US" i="1">
                            <a:latin typeface="Cambria Math" panose="02040503050406030204" pitchFamily="18" charset="0"/>
                          </a:rPr>
                          <m:t>𝑖</m:t>
                        </m:r>
                      </m:sub>
                    </m:sSub>
                  </m:oMath>
                </a14:m>
                <a:r>
                  <a:rPr lang="zh-CN" altLang="en-US" dirty="0">
                    <a:latin typeface="+mn-lt"/>
                  </a:rPr>
                  <a:t>，</a:t>
                </a:r>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610600" cy="5638800"/>
              </a:xfrm>
              <a:blipFill>
                <a:blip r:embed="rId2"/>
                <a:stretch>
                  <a:fillRect l="-589" t="-157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F11B9854-82E8-47A0-99D7-8DEFD05EBC07}"/>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511056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534400" cy="533401"/>
          </a:xfrm>
        </p:spPr>
        <p:txBody>
          <a:bodyPr/>
          <a:lstStyle/>
          <a:p>
            <a:r>
              <a:rPr lang="zh-CN" altLang="en-US" sz="2800" b="1" dirty="0"/>
              <a:t>估计方法</a:t>
            </a:r>
            <a:r>
              <a:rPr lang="en-US" sz="2800" b="1" dirty="0"/>
              <a:t>1</a:t>
            </a:r>
            <a:r>
              <a:rPr lang="zh-CN" altLang="en-US" sz="2800" b="1" dirty="0"/>
              <a:t>：间接最小二乘法（</a:t>
            </a:r>
            <a:r>
              <a:rPr lang="en-US" altLang="zh-CN" sz="2800" b="1" dirty="0"/>
              <a:t>ILS</a:t>
            </a:r>
            <a:r>
              <a:rPr lang="zh-CN" altLang="en-US" sz="2800" b="1" dirty="0"/>
              <a:t>）</a:t>
            </a:r>
            <a:endParaRPr lang="en-CA" sz="2800" b="1"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19100" y="1524000"/>
                <a:ext cx="8153400" cy="5638800"/>
              </a:xfrm>
            </p:spPr>
            <p:txBody>
              <a:bodyPr/>
              <a:lstStyle/>
              <a:p>
                <a:pPr algn="ctr"/>
                <a14:m>
                  <m:oMath xmlns:m="http://schemas.openxmlformats.org/officeDocument/2006/math">
                    <m:sSub>
                      <m:sSubPr>
                        <m:ctrlPr>
                          <a:rPr lang="en-CA" i="1" smtClean="0">
                            <a:latin typeface="Cambria Math" panose="02040503050406030204" pitchFamily="18" charset="0"/>
                          </a:rPr>
                        </m:ctrlPr>
                      </m:sSubPr>
                      <m:e>
                        <m:r>
                          <a:rPr lang="en-US" i="1">
                            <a:latin typeface="Cambria Math" panose="02040503050406030204" pitchFamily="18" charset="0"/>
                          </a:rPr>
                          <m:t>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1</m:t>
                        </m:r>
                      </m:sub>
                    </m:sSub>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oMath>
                </a14:m>
                <a:r>
                  <a:rPr lang="zh-CN" altLang="en-US" dirty="0">
                    <a:latin typeface="+mn-lt"/>
                  </a:rPr>
                  <a:t>，</a:t>
                </a:r>
                <a:endParaRPr lang="en-CA" dirty="0">
                  <a:latin typeface="+mn-lt"/>
                </a:endParaRPr>
              </a:p>
              <a:p>
                <a:r>
                  <a:rPr lang="zh-CN" altLang="en-US" dirty="0">
                    <a:latin typeface="+mn-lt"/>
                  </a:rPr>
                  <a:t>它的意思是</a:t>
                </a:r>
                <a:endParaRPr lang="en-CA" dirty="0">
                  <a:latin typeface="+mn-lt"/>
                </a:endParaRPr>
              </a:p>
              <a:p>
                <a:pPr/>
                <a14:m>
                  <m:oMathPara xmlns:m="http://schemas.openxmlformats.org/officeDocument/2006/math">
                    <m:oMathParaPr>
                      <m:jc m:val="centerGroup"/>
                    </m:oMathParaPr>
                    <m:oMath xmlns:m="http://schemas.openxmlformats.org/officeDocument/2006/math">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d>
                                <m:dPr>
                                  <m:begChr m:val="（"/>
                                  <m:endChr m:val="）"/>
                                  <m:ctrlPr>
                                    <a:rPr lang="en-CA" i="1">
                                      <a:latin typeface="Cambria Math" panose="02040503050406030204" pitchFamily="18" charset="0"/>
                                    </a:rPr>
                                  </m:ctrlPr>
                                </m:dPr>
                                <m:e>
                                  <m:r>
                                    <a:rPr lang="en-US" i="1">
                                      <a:latin typeface="Cambria Math" panose="02040503050406030204" pitchFamily="18" charset="0"/>
                                    </a:rPr>
                                    <m:t>𝑍</m:t>
                                  </m:r>
                                  <m:r>
                                    <a:rPr lang="zh-CN" altLang="en-US">
                                      <a:latin typeface="Cambria Math" panose="02040503050406030204" pitchFamily="18" charset="0"/>
                                    </a:rPr>
                                    <m:t>对</m:t>
                                  </m:r>
                                  <m:r>
                                    <a:rPr lang="en-US" i="1">
                                      <a:latin typeface="Cambria Math" panose="02040503050406030204" pitchFamily="18" charset="0"/>
                                    </a:rPr>
                                    <m:t>𝑌</m:t>
                                  </m:r>
                                  <m:r>
                                    <a:rPr lang="zh-CN" altLang="en-US">
                                      <a:latin typeface="Cambria Math" panose="02040503050406030204" pitchFamily="18" charset="0"/>
                                    </a:rPr>
                                    <m:t>的作用</m:t>
                                  </m:r>
                                </m:e>
                              </m:d>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a:rPr lang="en-US" i="1">
                                      <a:latin typeface="Cambria Math" panose="02040503050406030204" pitchFamily="18" charset="0"/>
                                    </a:rPr>
                                    <m:t>𝜋</m:t>
                                  </m:r>
                                </m:e>
                              </m:eqArr>
                            </m:e>
                            <m:sub>
                              <m:r>
                                <a:rPr lang="en-US" i="1">
                                  <a:latin typeface="Cambria Math" panose="02040503050406030204" pitchFamily="18" charset="0"/>
                                </a:rPr>
                                <m:t>1</m:t>
                              </m:r>
                            </m:sub>
                          </m:sSub>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a:latin typeface="Cambria Math" panose="02040503050406030204" pitchFamily="18" charset="0"/>
                                </a:rPr>
                                <m:t>(</m:t>
                              </m:r>
                              <m:r>
                                <a:rPr lang="en-US" i="1">
                                  <a:latin typeface="Cambria Math" panose="02040503050406030204" pitchFamily="18" charset="0"/>
                                </a:rPr>
                                <m:t>𝑍</m:t>
                              </m:r>
                              <m:r>
                                <a:rPr lang="zh-CN" altLang="en-US">
                                  <a:latin typeface="Cambria Math" panose="02040503050406030204" pitchFamily="18" charset="0"/>
                                </a:rPr>
                                <m:t>对</m:t>
                              </m:r>
                              <m:r>
                                <a:rPr lang="en-CA" i="1">
                                  <a:latin typeface="Cambria Math" panose="02040503050406030204" pitchFamily="18" charset="0"/>
                                </a:rPr>
                                <m:t>𝐷</m:t>
                              </m:r>
                              <m:r>
                                <a:rPr lang="zh-CN" altLang="en-US">
                                  <a:latin typeface="Cambria Math" panose="02040503050406030204" pitchFamily="18" charset="0"/>
                                </a:rPr>
                                <m:t>的作用</m:t>
                              </m:r>
                              <m:r>
                                <a:rPr lang="en-US">
                                  <a:latin typeface="Cambria Math" panose="02040503050406030204" pitchFamily="18" charset="0"/>
                                </a:rPr>
                                <m:t>)</m:t>
                              </m:r>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a:rPr lang="en-US" i="1">
                                      <a:latin typeface="Cambria Math" panose="02040503050406030204" pitchFamily="18" charset="0"/>
                                    </a:rPr>
                                    <m:t>𝛾</m:t>
                                  </m:r>
                                </m:e>
                              </m:eqArr>
                            </m:e>
                            <m:sub>
                              <m:r>
                                <a:rPr lang="en-US" i="1">
                                  <a:latin typeface="Cambria Math" panose="02040503050406030204" pitchFamily="18" charset="0"/>
                                </a:rPr>
                                <m:t>1</m:t>
                              </m:r>
                            </m:sub>
                          </m:sSub>
                        </m:lim>
                      </m:limLow>
                      <m:r>
                        <a:rPr lang="en-US">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i="1">
                                  <a:latin typeface="Cambria Math" panose="02040503050406030204" pitchFamily="18" charset="0"/>
                                </a:rPr>
                                <m:t>(</m:t>
                              </m:r>
                              <m:r>
                                <a:rPr lang="en-US" i="1">
                                  <a:latin typeface="Cambria Math" panose="02040503050406030204" pitchFamily="18" charset="0"/>
                                </a:rPr>
                                <m:t>𝐷</m:t>
                              </m:r>
                              <m:r>
                                <a:rPr lang="zh-CN" altLang="en-US">
                                  <a:latin typeface="Cambria Math" panose="02040503050406030204" pitchFamily="18" charset="0"/>
                                </a:rPr>
                                <m:t>对</m:t>
                              </m:r>
                              <m:r>
                                <a:rPr lang="en-US" i="1">
                                  <a:latin typeface="Cambria Math" panose="02040503050406030204" pitchFamily="18" charset="0"/>
                                </a:rPr>
                                <m:t>𝑌</m:t>
                              </m:r>
                              <m:r>
                                <a:rPr lang="zh-CN" altLang="en-US">
                                  <a:latin typeface="Cambria Math" panose="02040503050406030204" pitchFamily="18" charset="0"/>
                                </a:rPr>
                                <m:t>的作用</m:t>
                              </m:r>
                              <m:r>
                                <a:rPr lang="en-US">
                                  <a:latin typeface="Cambria Math" panose="02040503050406030204" pitchFamily="18" charset="0"/>
                                </a:rPr>
                                <m:t>)</m:t>
                              </m:r>
                            </m:e>
                          </m:groupChr>
                        </m:e>
                        <m:lim>
                          <m:sSub>
                            <m:sSubPr>
                              <m:ctrlPr>
                                <a:rPr lang="en-CA" i="1">
                                  <a:latin typeface="Cambria Math" panose="02040503050406030204" pitchFamily="18" charset="0"/>
                                </a:rPr>
                              </m:ctrlPr>
                            </m:sSubPr>
                            <m:e>
                              <m:eqArr>
                                <m:eqArrPr>
                                  <m:ctrlPr>
                                    <a:rPr lang="en-US" i="1">
                                      <a:latin typeface="Cambria Math" panose="02040503050406030204" pitchFamily="18" charset="0"/>
                                    </a:rPr>
                                  </m:ctrlPr>
                                </m:eqArrPr>
                                <m:e/>
                                <m:e>
                                  <m:r>
                                    <m:rPr>
                                      <m:sty m:val="p"/>
                                    </m:rPr>
                                    <a:rPr lang="en-US">
                                      <a:latin typeface="Cambria Math" panose="02040503050406030204" pitchFamily="18" charset="0"/>
                                    </a:rPr>
                                    <m:t>β</m:t>
                                  </m:r>
                                </m:e>
                              </m:eqArr>
                            </m:e>
                            <m:sub>
                              <m:r>
                                <a:rPr lang="en-US" i="1">
                                  <a:latin typeface="Cambria Math" panose="02040503050406030204" pitchFamily="18" charset="0"/>
                                </a:rPr>
                                <m:t>1</m:t>
                              </m:r>
                            </m:sub>
                          </m:sSub>
                        </m:lim>
                      </m:limLow>
                      <m:r>
                        <a:rPr lang="zh-CN" altLang="en-US">
                          <a:latin typeface="Cambria Math" panose="02040503050406030204" pitchFamily="18" charset="0"/>
                        </a:rPr>
                        <m:t>。</m:t>
                      </m:r>
                    </m:oMath>
                  </m:oMathPara>
                </a14:m>
                <a:endParaRPr lang="en-CA" dirty="0">
                  <a:latin typeface="+mn-lt"/>
                </a:endParaRPr>
              </a:p>
              <a:p>
                <a:pPr algn="just"/>
                <a:r>
                  <a:rPr lang="zh-CN" altLang="en-US" dirty="0">
                    <a:latin typeface="+mn-lt"/>
                  </a:rPr>
                  <a:t>因此，要得到</a:t>
                </a:r>
                <a14:m>
                  <m:oMath xmlns:m="http://schemas.openxmlformats.org/officeDocument/2006/math">
                    <m:r>
                      <a:rPr lang="en-US" i="1">
                        <a:latin typeface="Cambria Math" panose="02040503050406030204" pitchFamily="18" charset="0"/>
                      </a:rPr>
                      <m:t>𝐷</m:t>
                    </m:r>
                    <m:r>
                      <a:rPr lang="zh-CN" altLang="en-US">
                        <a:latin typeface="Cambria Math" panose="02040503050406030204" pitchFamily="18" charset="0"/>
                      </a:rPr>
                      <m:t>对</m:t>
                    </m:r>
                    <m:r>
                      <a:rPr lang="en-US" i="1">
                        <a:latin typeface="Cambria Math" panose="02040503050406030204" pitchFamily="18" charset="0"/>
                      </a:rPr>
                      <m:t>𝑌</m:t>
                    </m:r>
                    <m:r>
                      <a:rPr lang="zh-CN" altLang="en-US">
                        <a:latin typeface="Cambria Math" panose="02040503050406030204" pitchFamily="18" charset="0"/>
                      </a:rPr>
                      <m:t>的作用的系数</m:t>
                    </m:r>
                    <m:sSub>
                      <m:sSubPr>
                        <m:ctrlPr>
                          <a:rPr lang="en-CA" i="1">
                            <a:latin typeface="Cambria Math" panose="02040503050406030204" pitchFamily="18" charset="0"/>
                          </a:rPr>
                        </m:ctrlPr>
                      </m:sSubPr>
                      <m:e>
                        <m:r>
                          <m:rPr>
                            <m:sty m:val="p"/>
                          </m:rPr>
                          <a:rPr lang="en-US">
                            <a:latin typeface="Cambria Math" panose="02040503050406030204" pitchFamily="18" charset="0"/>
                          </a:rPr>
                          <m:t>β</m:t>
                        </m:r>
                      </m:e>
                      <m:sub>
                        <m:r>
                          <a:rPr lang="en-US" i="1">
                            <a:latin typeface="Cambria Math" panose="02040503050406030204" pitchFamily="18" charset="0"/>
                          </a:rPr>
                          <m:t>1</m:t>
                        </m:r>
                      </m:sub>
                    </m:sSub>
                  </m:oMath>
                </a14:m>
                <a:r>
                  <a:rPr lang="zh-CN" altLang="en-US" dirty="0">
                    <a:latin typeface="+mn-lt"/>
                  </a:rPr>
                  <a:t>，我们可以用下面</a:t>
                </a:r>
                <a14:m>
                  <m:oMath xmlns:m="http://schemas.openxmlformats.org/officeDocument/2006/math">
                    <m:r>
                      <a:rPr lang="zh-CN" altLang="en-US">
                        <a:latin typeface="Cambria Math" panose="02040503050406030204" pitchFamily="18" charset="0"/>
                      </a:rPr>
                      <m:t>关系</m:t>
                    </m:r>
                  </m:oMath>
                </a14:m>
                <a:r>
                  <a:rPr lang="zh-CN" altLang="en-US" dirty="0">
                    <a:latin typeface="+mn-lt"/>
                  </a:rPr>
                  <a:t>得到</a:t>
                </a:r>
                <a:r>
                  <a:rPr lang="en-US" dirty="0">
                    <a:latin typeface="+mn-lt"/>
                  </a:rPr>
                  <a:t>:</a:t>
                </a:r>
                <a:endParaRPr lang="en-CA" dirty="0">
                  <a:latin typeface="+mn-lt"/>
                </a:endParaRPr>
              </a:p>
              <a:p>
                <a:pPr/>
                <a14:m>
                  <m:oMathPara xmlns:m="http://schemas.openxmlformats.org/officeDocument/2006/math">
                    <m:oMathParaPr>
                      <m:jc m:val="centerGroup"/>
                    </m:oMathParaPr>
                    <m:oMath xmlns:m="http://schemas.openxmlformats.org/officeDocument/2006/math">
                      <m:r>
                        <a:rPr lang="zh-CN" altLang="en-US">
                          <a:latin typeface="Cambria Math" panose="02040503050406030204" pitchFamily="18" charset="0"/>
                        </a:rPr>
                        <m:t>（</m:t>
                      </m:r>
                      <m:r>
                        <a:rPr lang="en-US" i="1">
                          <a:latin typeface="Cambria Math" panose="02040503050406030204" pitchFamily="18" charset="0"/>
                        </a:rPr>
                        <m:t>𝐷</m:t>
                      </m:r>
                      <m:r>
                        <a:rPr lang="zh-CN" altLang="en-US">
                          <a:latin typeface="Cambria Math" panose="02040503050406030204" pitchFamily="18" charset="0"/>
                        </a:rPr>
                        <m:t>对</m:t>
                      </m:r>
                      <m:r>
                        <a:rPr lang="en-US" i="1">
                          <a:latin typeface="Cambria Math" panose="02040503050406030204" pitchFamily="18" charset="0"/>
                        </a:rPr>
                        <m:t>𝑌</m:t>
                      </m:r>
                      <m:r>
                        <a:rPr lang="zh-CN" altLang="en-US">
                          <a:latin typeface="Cambria Math" panose="02040503050406030204" pitchFamily="18" charset="0"/>
                        </a:rPr>
                        <m:t>的作用）</m:t>
                      </m:r>
                      <m:r>
                        <a:rPr lang="en-US" i="1">
                          <a:latin typeface="Cambria Math" panose="02040503050406030204" pitchFamily="18" charset="0"/>
                        </a:rPr>
                        <m:t>=</m:t>
                      </m:r>
                      <m:f>
                        <m:fPr>
                          <m:ctrlPr>
                            <a:rPr lang="en-CA" i="1">
                              <a:latin typeface="Cambria Math" panose="02040503050406030204" pitchFamily="18" charset="0"/>
                            </a:rPr>
                          </m:ctrlPr>
                        </m:fPr>
                        <m:num>
                          <m:r>
                            <a:rPr lang="zh-CN" altLang="en-US">
                              <a:latin typeface="Cambria Math" panose="02040503050406030204" pitchFamily="18" charset="0"/>
                            </a:rPr>
                            <m:t>（</m:t>
                          </m:r>
                          <m:r>
                            <a:rPr lang="en-US" i="1">
                              <a:latin typeface="Cambria Math" panose="02040503050406030204" pitchFamily="18" charset="0"/>
                            </a:rPr>
                            <m:t>𝑍</m:t>
                          </m:r>
                          <m:r>
                            <a:rPr lang="zh-CN" altLang="en-US">
                              <a:latin typeface="Cambria Math" panose="02040503050406030204" pitchFamily="18" charset="0"/>
                            </a:rPr>
                            <m:t>对</m:t>
                          </m:r>
                          <m:r>
                            <a:rPr lang="en-US" i="1">
                              <a:latin typeface="Cambria Math" panose="02040503050406030204" pitchFamily="18" charset="0"/>
                            </a:rPr>
                            <m:t>𝑌</m:t>
                          </m:r>
                          <m:r>
                            <a:rPr lang="zh-CN" altLang="en-US">
                              <a:latin typeface="Cambria Math" panose="02040503050406030204" pitchFamily="18" charset="0"/>
                            </a:rPr>
                            <m:t>的作用）</m:t>
                          </m:r>
                        </m:num>
                        <m:den>
                          <m:r>
                            <a:rPr lang="zh-CN" altLang="en-US">
                              <a:latin typeface="Cambria Math" panose="02040503050406030204" pitchFamily="18" charset="0"/>
                            </a:rPr>
                            <m:t>（</m:t>
                          </m:r>
                          <m:r>
                            <a:rPr lang="en-US" i="1">
                              <a:latin typeface="Cambria Math" panose="02040503050406030204" pitchFamily="18" charset="0"/>
                            </a:rPr>
                            <m:t>𝑍</m:t>
                          </m:r>
                          <m:r>
                            <a:rPr lang="zh-CN" altLang="en-US">
                              <a:latin typeface="Cambria Math" panose="02040503050406030204" pitchFamily="18" charset="0"/>
                            </a:rPr>
                            <m:t>对</m:t>
                          </m:r>
                          <m:r>
                            <a:rPr lang="en-US" i="1">
                              <a:latin typeface="Cambria Math" panose="02040503050406030204" pitchFamily="18" charset="0"/>
                            </a:rPr>
                            <m:t>𝐷</m:t>
                          </m:r>
                          <m:r>
                            <a:rPr lang="zh-CN" altLang="en-US">
                              <a:latin typeface="Cambria Math" panose="02040503050406030204" pitchFamily="18" charset="0"/>
                            </a:rPr>
                            <m:t>的作用）</m:t>
                          </m:r>
                        </m:den>
                      </m:f>
                    </m:oMath>
                  </m:oMathPara>
                </a14:m>
                <a:endParaRPr lang="en-CA" dirty="0">
                  <a:latin typeface="+mn-lt"/>
                </a:endParaRPr>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β</m:t>
                          </m:r>
                        </m:e>
                        <m:sub>
                          <m:r>
                            <a:rPr lang="en-US" i="1">
                              <a:latin typeface="Cambria Math" panose="02040503050406030204" pitchFamily="18" charset="0"/>
                            </a:rPr>
                            <m:t>1</m:t>
                          </m:r>
                        </m:sub>
                      </m:sSub>
                      <m:r>
                        <a:rPr lang="en-US">
                          <a:latin typeface="Cambria Math" panose="02040503050406030204" pitchFamily="18" charset="0"/>
                        </a:rPr>
                        <m:t>=</m:t>
                      </m:r>
                      <m:f>
                        <m:fPr>
                          <m:ctrlPr>
                            <a:rPr lang="en-CA" i="1">
                              <a:latin typeface="Cambria Math" panose="02040503050406030204" pitchFamily="18" charset="0"/>
                            </a:rPr>
                          </m:ctrlPr>
                        </m:fPr>
                        <m:num>
                          <m:sSub>
                            <m:sSubPr>
                              <m:ctrlPr>
                                <a:rPr lang="en-CA" i="1">
                                  <a:latin typeface="Cambria Math" panose="02040503050406030204" pitchFamily="18" charset="0"/>
                                </a:rPr>
                              </m:ctrlPr>
                            </m:sSubPr>
                            <m:e>
                              <m:r>
                                <a:rPr lang="en-US" i="1">
                                  <a:latin typeface="Cambria Math" panose="02040503050406030204" pitchFamily="18" charset="0"/>
                                </a:rPr>
                                <m:t>𝜋</m:t>
                              </m:r>
                            </m:e>
                            <m:sub>
                              <m:r>
                                <a:rPr lang="en-US" i="1">
                                  <a:latin typeface="Cambria Math" panose="02040503050406030204" pitchFamily="18" charset="0"/>
                                </a:rPr>
                                <m:t>1</m:t>
                              </m:r>
                            </m:sub>
                          </m:sSub>
                        </m:num>
                        <m:den>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1</m:t>
                              </m:r>
                            </m:sub>
                          </m:sSub>
                        </m:den>
                      </m:f>
                    </m:oMath>
                  </m:oMathPara>
                </a14:m>
                <a:endParaRPr lang="en-CA"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19100" y="1524000"/>
                <a:ext cx="8153400" cy="5638800"/>
              </a:xfrm>
              <a:blipFill>
                <a:blip r:embed="rId2"/>
                <a:stretch>
                  <a:fillRect l="-1089" t="-1577" r="-467"/>
                </a:stretch>
              </a:blipFill>
            </p:spPr>
            <p:txBody>
              <a:bodyPr/>
              <a:lstStyle/>
              <a:p>
                <a:r>
                  <a:rPr lang="zh-CN" altLang="en-US">
                    <a:noFill/>
                  </a:rPr>
                  <a:t> </a:t>
                </a:r>
              </a:p>
            </p:txBody>
          </p:sp>
        </mc:Fallback>
      </mc:AlternateContent>
      <p:sp>
        <p:nvSpPr>
          <p:cNvPr id="4" name="Footer Placeholder 3">
            <a:extLst>
              <a:ext uri="{FF2B5EF4-FFF2-40B4-BE49-F238E27FC236}">
                <a16:creationId xmlns:a16="http://schemas.microsoft.com/office/drawing/2014/main" id="{1DEB74AA-8DBF-41C9-B3C8-8271A7E2C95E}"/>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313668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534400" cy="533401"/>
          </a:xfrm>
        </p:spPr>
        <p:txBody>
          <a:bodyPr/>
          <a:lstStyle/>
          <a:p>
            <a:r>
              <a:rPr lang="zh-CN" altLang="en-US" sz="2800" dirty="0"/>
              <a:t>估计方法</a:t>
            </a:r>
            <a:r>
              <a:rPr lang="en-US" sz="2800" dirty="0"/>
              <a:t>1</a:t>
            </a:r>
            <a:r>
              <a:rPr lang="zh-CN" altLang="en-US" sz="2800" dirty="0"/>
              <a:t>：间接最小二乘法（</a:t>
            </a:r>
            <a:r>
              <a:rPr lang="en-US" altLang="zh-CN" sz="2800" dirty="0"/>
              <a:t>ILS</a:t>
            </a:r>
            <a:r>
              <a:rPr lang="zh-CN" altLang="en-US" sz="2800" dirty="0"/>
              <a:t>）</a:t>
            </a:r>
            <a:endParaRPr lang="en-CA" sz="28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19100" y="990600"/>
                <a:ext cx="8153400" cy="6172200"/>
              </a:xfrm>
            </p:spPr>
            <p:txBody>
              <a:bodyPr/>
              <a:lstStyle/>
              <a:p>
                <a:pPr marL="342900" indent="-342900">
                  <a:spcBef>
                    <a:spcPts val="0"/>
                  </a:spcBef>
                  <a:buFont typeface="Arial" panose="020B0604020202020204" pitchFamily="34" charset="0"/>
                  <a:buChar char="•"/>
                </a:pPr>
                <a:r>
                  <a:rPr lang="zh-CN" altLang="en-US" sz="2200" dirty="0">
                    <a:latin typeface="+mn-ea"/>
                    <a:ea typeface="+mn-ea"/>
                    <a:cs typeface="Cambria Math" panose="02040503050406030204" pitchFamily="18" charset="0"/>
                  </a:rPr>
                  <a:t>从回归方程</a:t>
                </a:r>
                <a:r>
                  <a:rPr lang="en-CA" altLang="zh-CN" sz="2200" dirty="0">
                    <a:latin typeface="+mn-ea"/>
                    <a:ea typeface="+mn-ea"/>
                    <a:cs typeface="Cambria Math" panose="02040503050406030204" pitchFamily="18" charset="0"/>
                  </a:rPr>
                  <a:t>: </a:t>
                </a:r>
                <a14:m>
                  <m:oMath xmlns:m="http://schemas.openxmlformats.org/officeDocument/2006/math">
                    <m:sSub>
                      <m:sSubPr>
                        <m:ctrlPr>
                          <a:rPr lang="en-CA" sz="2200" i="1" smtClean="0">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𝑌</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𝜋</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0</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𝜋</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1</m:t>
                        </m:r>
                      </m:sub>
                    </m:sSub>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𝜁</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oMath>
                </a14:m>
                <a:endParaRPr lang="en-CA" sz="2200" i="1" dirty="0">
                  <a:effectLst/>
                  <a:latin typeface="Cambria Math" panose="02040503050406030204" pitchFamily="18" charset="0"/>
                  <a:cs typeface="Cambria Math" panose="02040503050406030204" pitchFamily="18" charset="0"/>
                </a:endParaRPr>
              </a:p>
              <a:p>
                <a:pPr indent="360363">
                  <a:spcBef>
                    <a:spcPts val="0"/>
                  </a:spcBef>
                </a:pPr>
                <a:r>
                  <a:rPr lang="zh-CN" altLang="en-US" sz="2200" dirty="0">
                    <a:latin typeface="+mn-ea"/>
                    <a:ea typeface="+mn-ea"/>
                    <a:cs typeface="Cambria Math" panose="02040503050406030204" pitchFamily="18" charset="0"/>
                  </a:rPr>
                  <a:t>得到：</a:t>
                </a:r>
                <a14:m>
                  <m:oMath xmlns:m="http://schemas.openxmlformats.org/officeDocument/2006/math">
                    <m:sSub>
                      <m:sSubPr>
                        <m:ctrlPr>
                          <a:rPr lang="en-CA" sz="2200" i="1" smtClean="0">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𝜋</m:t>
                        </m:r>
                      </m:e>
                      <m:sub>
                        <m:r>
                          <a:rPr lang="en-US" sz="2200">
                            <a:effectLst/>
                            <a:latin typeface="Cambria Math" panose="02040503050406030204" pitchFamily="18" charset="0"/>
                            <a:ea typeface="DengXian" panose="02010600030101010101" pitchFamily="2" charset="-122"/>
                            <a:cs typeface="Cambria Math" panose="02040503050406030204" pitchFamily="18" charset="0"/>
                          </a:rPr>
                          <m:t>1</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r>
                      <a:rPr lang="en-US"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US"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𝑌</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r>
                      <a:rPr lang="en-US" sz="2200" i="1">
                        <a:effectLst/>
                        <a:latin typeface="Cambria Math" panose="02040503050406030204" pitchFamily="18" charset="0"/>
                        <a:ea typeface="DengXian" panose="02010600030101010101" pitchFamily="2" charset="-122"/>
                        <a:cs typeface="Cambria Math" panose="02040503050406030204" pitchFamily="18" charset="0"/>
                      </a:rPr>
                      <m:t>𝑉𝑎𝑟</m:t>
                    </m:r>
                    <m:d>
                      <m:dPr>
                        <m:ctrlPr>
                          <a:rPr lang="en-CA" sz="2200" i="1">
                            <a:effectLst/>
                            <a:latin typeface="Cambria Math" panose="02040503050406030204" pitchFamily="18" charset="0"/>
                            <a:cs typeface="Cambria Math" panose="02040503050406030204" pitchFamily="18" charset="0"/>
                          </a:rPr>
                        </m:ctrlPr>
                      </m:dPr>
                      <m:e>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e>
                    </m:d>
                  </m:oMath>
                </a14:m>
                <a:endParaRPr lang="en-CA" sz="2200" i="1" dirty="0">
                  <a:effectLst/>
                  <a:latin typeface="Cambria Math" panose="02040503050406030204" pitchFamily="18" charset="0"/>
                  <a:cs typeface="Cambria Math" panose="02040503050406030204" pitchFamily="18" charset="0"/>
                </a:endParaRPr>
              </a:p>
              <a:p>
                <a:pPr>
                  <a:spcBef>
                    <a:spcPts val="0"/>
                  </a:spcBef>
                </a:pPr>
                <a:endParaRPr lang="en-CA" altLang="zh-CN" sz="2200" dirty="0">
                  <a:latin typeface="+mn-ea"/>
                  <a:ea typeface="+mn-ea"/>
                  <a:cs typeface="Cambria Math" panose="02040503050406030204" pitchFamily="18" charset="0"/>
                </a:endParaRPr>
              </a:p>
              <a:p>
                <a:pPr marL="342900" indent="-342900">
                  <a:spcBef>
                    <a:spcPts val="0"/>
                  </a:spcBef>
                  <a:buFont typeface="Arial" panose="020B0604020202020204" pitchFamily="34" charset="0"/>
                  <a:buChar char="•"/>
                </a:pPr>
                <a:r>
                  <a:rPr lang="zh-CN" altLang="en-US" sz="2200" dirty="0">
                    <a:latin typeface="+mn-ea"/>
                    <a:ea typeface="+mn-ea"/>
                    <a:cs typeface="Cambria Math" panose="02040503050406030204" pitchFamily="18" charset="0"/>
                  </a:rPr>
                  <a:t>从回归方程</a:t>
                </a:r>
                <a:r>
                  <a:rPr lang="en-CA" altLang="zh-CN" sz="2200" dirty="0">
                    <a:latin typeface="+mn-ea"/>
                    <a:ea typeface="+mn-ea"/>
                    <a:cs typeface="Cambria Math" panose="02040503050406030204" pitchFamily="18" charset="0"/>
                  </a:rPr>
                  <a:t>:</a:t>
                </a:r>
                <a14:m>
                  <m:oMath xmlns:m="http://schemas.openxmlformats.org/officeDocument/2006/math">
                    <m:sSub>
                      <m:sSubPr>
                        <m:ctrlPr>
                          <a:rPr lang="en-CA" sz="2200" i="1" smtClean="0">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𝐷</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𝛾</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0</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𝛾</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1</m:t>
                        </m:r>
                      </m:sub>
                    </m:sSub>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i="1">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𝑢</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oMath>
                </a14:m>
                <a:endParaRPr lang="en-CA" sz="2200" dirty="0">
                  <a:latin typeface="+mn-lt"/>
                </a:endParaRPr>
              </a:p>
              <a:p>
                <a:pPr indent="360363">
                  <a:spcBef>
                    <a:spcPts val="0"/>
                  </a:spcBef>
                </a:pPr>
                <a:r>
                  <a:rPr lang="zh-CN" altLang="en-US" sz="2200" dirty="0">
                    <a:latin typeface="+mn-ea"/>
                    <a:ea typeface="+mn-ea"/>
                    <a:cs typeface="Cambria Math" panose="02040503050406030204" pitchFamily="18" charset="0"/>
                  </a:rPr>
                  <a:t>得到：</a:t>
                </a:r>
                <a14:m>
                  <m:oMath xmlns:m="http://schemas.openxmlformats.org/officeDocument/2006/math">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𝛾</m:t>
                        </m:r>
                      </m:e>
                      <m:sub>
                        <m:r>
                          <a:rPr lang="en-US" sz="2200">
                            <a:effectLst/>
                            <a:latin typeface="Cambria Math" panose="02040503050406030204" pitchFamily="18" charset="0"/>
                            <a:ea typeface="DengXian" panose="02010600030101010101" pitchFamily="2" charset="-122"/>
                            <a:cs typeface="Cambria Math" panose="02040503050406030204" pitchFamily="18" charset="0"/>
                          </a:rPr>
                          <m:t>1</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r>
                      <a:rPr lang="en-US"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US"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𝐷</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r>
                      <a:rPr lang="en-US" sz="2200" i="1">
                        <a:effectLst/>
                        <a:latin typeface="Cambria Math" panose="02040503050406030204" pitchFamily="18" charset="0"/>
                        <a:ea typeface="DengXian" panose="02010600030101010101" pitchFamily="2" charset="-122"/>
                        <a:cs typeface="Cambria Math" panose="02040503050406030204" pitchFamily="18" charset="0"/>
                      </a:rPr>
                      <m:t>𝑉𝑎𝑟</m:t>
                    </m:r>
                    <m:r>
                      <a:rPr lang="en-US"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US"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US"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US" sz="2200">
                        <a:effectLst/>
                        <a:latin typeface="Cambria Math" panose="02040503050406030204" pitchFamily="18" charset="0"/>
                        <a:ea typeface="DengXian" panose="02010600030101010101" pitchFamily="2" charset="-122"/>
                        <a:cs typeface="Cambria Math" panose="02040503050406030204" pitchFamily="18" charset="0"/>
                      </a:rPr>
                      <m:t>)</m:t>
                    </m:r>
                  </m:oMath>
                </a14:m>
                <a:endParaRPr lang="en-CA" altLang="zh-CN" sz="2200" dirty="0">
                  <a:effectLst/>
                  <a:ea typeface="DengXian" panose="02010600030101010101" pitchFamily="2" charset="-122"/>
                  <a:cs typeface="Cambria Math" panose="02040503050406030204" pitchFamily="18" charset="0"/>
                </a:endParaRPr>
              </a:p>
              <a:p>
                <a:pPr>
                  <a:spcBef>
                    <a:spcPts val="0"/>
                  </a:spcBef>
                </a:pPr>
                <a:endParaRPr lang="en-CA" altLang="zh-CN" sz="2200" dirty="0">
                  <a:effectLst/>
                  <a:ea typeface="DengXian" panose="02010600030101010101" pitchFamily="2" charset="-122"/>
                  <a:cs typeface="Cambria Math" panose="02040503050406030204" pitchFamily="18" charset="0"/>
                </a:endParaRPr>
              </a:p>
              <a:p>
                <a:pPr>
                  <a:spcBef>
                    <a:spcPts val="0"/>
                  </a:spcBef>
                </a:pPr>
                <a:endParaRPr lang="en-CA" altLang="zh-CN" sz="2200" dirty="0">
                  <a:effectLst/>
                  <a:ea typeface="DengXian" panose="02010600030101010101" pitchFamily="2" charset="-122"/>
                  <a:cs typeface="Cambria Math" panose="02040503050406030204" pitchFamily="18" charset="0"/>
                </a:endParaRPr>
              </a:p>
              <a:p>
                <a:pPr marL="342900" indent="-342900">
                  <a:spcBef>
                    <a:spcPts val="0"/>
                  </a:spcBef>
                  <a:buFont typeface="Arial" panose="020B0604020202020204" pitchFamily="34" charset="0"/>
                  <a:buChar char="•"/>
                </a:pPr>
                <a:r>
                  <a:rPr lang="zh-CN" sz="2200" dirty="0">
                    <a:effectLst/>
                    <a:ea typeface="DengXian" panose="02010600030101010101" pitchFamily="2" charset="-122"/>
                    <a:cs typeface="Cambria Math" panose="02040503050406030204" pitchFamily="18" charset="0"/>
                  </a:rPr>
                  <a:t>代入</a:t>
                </a:r>
                <a14:m>
                  <m:oMath xmlns:m="http://schemas.openxmlformats.org/officeDocument/2006/math">
                    <m:sSub>
                      <m:sSubPr>
                        <m:ctrlPr>
                          <a:rPr lang="en-CA" sz="2200" i="1" smtClean="0">
                            <a:latin typeface="Cambria Math" panose="02040503050406030204" pitchFamily="18" charset="0"/>
                          </a:rPr>
                        </m:ctrlPr>
                      </m:sSubPr>
                      <m:e>
                        <m:r>
                          <m:rPr>
                            <m:sty m:val="p"/>
                          </m:rPr>
                          <a:rPr lang="en-US" sz="2200">
                            <a:latin typeface="Cambria Math" panose="02040503050406030204" pitchFamily="18" charset="0"/>
                          </a:rPr>
                          <m:t>β</m:t>
                        </m:r>
                      </m:e>
                      <m:sub>
                        <m:r>
                          <a:rPr lang="en-US" sz="2200" i="1">
                            <a:latin typeface="Cambria Math" panose="02040503050406030204" pitchFamily="18" charset="0"/>
                          </a:rPr>
                          <m:t>1</m:t>
                        </m:r>
                      </m:sub>
                    </m:sSub>
                    <m:r>
                      <a:rPr lang="en-US" sz="2200">
                        <a:latin typeface="Cambria Math" panose="02040503050406030204" pitchFamily="18" charset="0"/>
                      </a:rPr>
                      <m:t>=</m:t>
                    </m:r>
                    <m:f>
                      <m:fPr>
                        <m:ctrlPr>
                          <a:rPr lang="en-CA" sz="2200" i="1">
                            <a:latin typeface="Cambria Math" panose="02040503050406030204" pitchFamily="18" charset="0"/>
                          </a:rPr>
                        </m:ctrlPr>
                      </m:fPr>
                      <m:num>
                        <m:sSub>
                          <m:sSubPr>
                            <m:ctrlPr>
                              <a:rPr lang="en-CA" sz="2200" i="1">
                                <a:latin typeface="Cambria Math" panose="02040503050406030204" pitchFamily="18" charset="0"/>
                              </a:rPr>
                            </m:ctrlPr>
                          </m:sSubPr>
                          <m:e>
                            <m:r>
                              <a:rPr lang="en-US" sz="2200" i="1">
                                <a:latin typeface="Cambria Math" panose="02040503050406030204" pitchFamily="18" charset="0"/>
                              </a:rPr>
                              <m:t>𝜋</m:t>
                            </m:r>
                          </m:e>
                          <m:sub>
                            <m:r>
                              <a:rPr lang="en-US" sz="2200" i="1">
                                <a:latin typeface="Cambria Math" panose="02040503050406030204" pitchFamily="18" charset="0"/>
                              </a:rPr>
                              <m:t>1</m:t>
                            </m:r>
                          </m:sub>
                        </m:sSub>
                      </m:num>
                      <m:den>
                        <m:sSub>
                          <m:sSubPr>
                            <m:ctrlPr>
                              <a:rPr lang="en-CA" sz="2200" i="1">
                                <a:latin typeface="Cambria Math" panose="02040503050406030204" pitchFamily="18" charset="0"/>
                              </a:rPr>
                            </m:ctrlPr>
                          </m:sSubPr>
                          <m:e>
                            <m:r>
                              <a:rPr lang="en-US" sz="2200" i="1">
                                <a:latin typeface="Cambria Math" panose="02040503050406030204" pitchFamily="18" charset="0"/>
                              </a:rPr>
                              <m:t>𝛾</m:t>
                            </m:r>
                          </m:e>
                          <m:sub>
                            <m:r>
                              <a:rPr lang="en-US" sz="2200" i="1">
                                <a:latin typeface="Cambria Math" panose="02040503050406030204" pitchFamily="18" charset="0"/>
                              </a:rPr>
                              <m:t>1</m:t>
                            </m:r>
                          </m:sub>
                        </m:sSub>
                      </m:den>
                    </m:f>
                    <m:r>
                      <a:rPr lang="en-US" sz="2200" i="1">
                        <a:latin typeface="Cambria Math" panose="02040503050406030204" pitchFamily="18" charset="0"/>
                      </a:rPr>
                      <m:t> </m:t>
                    </m:r>
                  </m:oMath>
                </a14:m>
                <a:r>
                  <a:rPr lang="zh-CN" sz="2200" dirty="0">
                    <a:effectLst/>
                    <a:ea typeface="DengXian" panose="02010600030101010101" pitchFamily="2" charset="-122"/>
                    <a:cs typeface="Cambria Math" panose="02040503050406030204" pitchFamily="18" charset="0"/>
                  </a:rPr>
                  <a:t>，我们得到间接最小二乘法的系数估计量</a:t>
                </a:r>
                <a14:m>
                  <m:oMath xmlns:m="http://schemas.openxmlformats.org/officeDocument/2006/math">
                    <m:sSup>
                      <m:sSupPr>
                        <m:ctrlPr>
                          <a:rPr lang="en-CA" sz="2200" i="1">
                            <a:effectLst/>
                            <a:latin typeface="Cambria Math" panose="02040503050406030204" pitchFamily="18" charset="0"/>
                            <a:cs typeface="Cambria Math" panose="02040503050406030204" pitchFamily="18" charset="0"/>
                          </a:rPr>
                        </m:ctrlPr>
                      </m:sSupPr>
                      <m:e>
                        <m:r>
                          <m:rPr>
                            <m:sty m:val="p"/>
                          </m:rPr>
                          <a:rPr lang="en-US" sz="2200">
                            <a:effectLst/>
                            <a:latin typeface="Cambria Math" panose="02040503050406030204" pitchFamily="18" charset="0"/>
                            <a:ea typeface="DengXian" panose="02010600030101010101" pitchFamily="2" charset="-122"/>
                            <a:cs typeface="Cambria Math" panose="02040503050406030204" pitchFamily="18" charset="0"/>
                          </a:rPr>
                          <m:t>β</m:t>
                        </m:r>
                      </m:e>
                      <m:sup>
                        <m:r>
                          <a:rPr lang="en-US" sz="2200" i="1">
                            <a:effectLst/>
                            <a:latin typeface="Cambria Math" panose="02040503050406030204" pitchFamily="18" charset="0"/>
                            <a:ea typeface="DengXian" panose="02010600030101010101" pitchFamily="2" charset="-122"/>
                            <a:cs typeface="Cambria Math" panose="02040503050406030204" pitchFamily="18" charset="0"/>
                          </a:rPr>
                          <m:t>𝐼𝐿𝑆</m:t>
                        </m:r>
                      </m:sup>
                    </m:sSup>
                  </m:oMath>
                </a14:m>
                <a:r>
                  <a:rPr lang="zh-CN" altLang="en-US" sz="2200" dirty="0">
                    <a:latin typeface="+mn-lt"/>
                  </a:rPr>
                  <a:t>。</a:t>
                </a:r>
                <a:endParaRPr lang="en-CA" altLang="zh-CN" sz="2200" dirty="0">
                  <a:latin typeface="+mn-lt"/>
                </a:endParaRPr>
              </a:p>
              <a:p>
                <a:pPr>
                  <a:spcBef>
                    <a:spcPts val="0"/>
                  </a:spcBef>
                </a:pPr>
                <a:endParaRPr lang="en-CA" altLang="zh-CN" sz="2200" dirty="0">
                  <a:latin typeface="+mn-lt"/>
                </a:endParaRPr>
              </a:p>
              <a:p>
                <a:pPr>
                  <a:spcBef>
                    <a:spcPts val="0"/>
                  </a:spcBef>
                </a:pPr>
                <a14:m>
                  <m:oMathPara xmlns:m="http://schemas.openxmlformats.org/officeDocument/2006/math">
                    <m:oMathParaPr>
                      <m:jc m:val="centerGroup"/>
                    </m:oMathParaPr>
                    <m:oMath xmlns:m="http://schemas.openxmlformats.org/officeDocument/2006/math">
                      <m:sSubSup>
                        <m:sSubSupPr>
                          <m:ctrlPr>
                            <a:rPr lang="en-CA" sz="2200" i="1" smtClean="0">
                              <a:effectLst/>
                              <a:latin typeface="Cambria Math" panose="02040503050406030204" pitchFamily="18" charset="0"/>
                              <a:cs typeface="Cambria Math" panose="02040503050406030204" pitchFamily="18" charset="0"/>
                            </a:rPr>
                          </m:ctrlPr>
                        </m:sSubSupPr>
                        <m:e>
                          <m:r>
                            <a:rPr lang="en-CA" sz="2200" i="1">
                              <a:effectLst/>
                              <a:latin typeface="Cambria Math" panose="02040503050406030204" pitchFamily="18" charset="0"/>
                              <a:ea typeface="DengXian" panose="02010600030101010101" pitchFamily="2" charset="-122"/>
                              <a:cs typeface="Cambria Math" panose="02040503050406030204" pitchFamily="18" charset="0"/>
                            </a:rPr>
                            <m:t>𝛽</m:t>
                          </m:r>
                        </m:e>
                        <m:sub>
                          <m:r>
                            <a:rPr lang="en-CA" sz="2200">
                              <a:effectLst/>
                              <a:latin typeface="Cambria Math" panose="02040503050406030204" pitchFamily="18" charset="0"/>
                              <a:ea typeface="DengXian" panose="02010600030101010101" pitchFamily="2" charset="-122"/>
                              <a:cs typeface="Cambria Math" panose="02040503050406030204" pitchFamily="18" charset="0"/>
                            </a:rPr>
                            <m:t>1</m:t>
                          </m:r>
                        </m:sub>
                        <m:sup>
                          <m:r>
                            <a:rPr lang="en-CA" sz="2200" i="1">
                              <a:effectLst/>
                              <a:latin typeface="Cambria Math" panose="02040503050406030204" pitchFamily="18" charset="0"/>
                              <a:ea typeface="DengXian" panose="02010600030101010101" pitchFamily="2" charset="-122"/>
                              <a:cs typeface="Cambria Math" panose="02040503050406030204" pitchFamily="18" charset="0"/>
                            </a:rPr>
                            <m:t>𝐼𝐿𝑆</m:t>
                          </m:r>
                        </m:sup>
                      </m:sSubSup>
                      <m:r>
                        <a:rPr lang="en-CA" sz="2200">
                          <a:effectLst/>
                          <a:latin typeface="Cambria Math" panose="02040503050406030204" pitchFamily="18" charset="0"/>
                          <a:ea typeface="DengXian" panose="02010600030101010101" pitchFamily="2" charset="-122"/>
                          <a:cs typeface="Cambria Math" panose="02040503050406030204" pitchFamily="18" charset="0"/>
                        </a:rPr>
                        <m:t>=</m:t>
                      </m:r>
                      <m:f>
                        <m:fPr>
                          <m:ctrlPr>
                            <a:rPr lang="en-CA" sz="2200" i="1">
                              <a:effectLst/>
                              <a:latin typeface="Cambria Math" panose="02040503050406030204" pitchFamily="18" charset="0"/>
                              <a:cs typeface="Cambria Math" panose="02040503050406030204" pitchFamily="18" charset="0"/>
                            </a:rPr>
                          </m:ctrlPr>
                        </m:fPr>
                        <m:num>
                          <m:r>
                            <a:rPr lang="en-CA"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𝑌</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r>
                            <a:rPr lang="en-CA" sz="2200" i="1">
                              <a:effectLst/>
                              <a:latin typeface="Cambria Math" panose="02040503050406030204" pitchFamily="18" charset="0"/>
                              <a:ea typeface="DengXian" panose="02010600030101010101" pitchFamily="2" charset="-122"/>
                              <a:cs typeface="Cambria Math" panose="02040503050406030204" pitchFamily="18" charset="0"/>
                            </a:rPr>
                            <m:t>𝑉𝑎𝑟</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num>
                        <m:den>
                          <m:r>
                            <a:rPr lang="en-CA"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𝐷</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r>
                            <a:rPr lang="en-CA" sz="2200" i="1">
                              <a:effectLst/>
                              <a:latin typeface="Cambria Math" panose="02040503050406030204" pitchFamily="18" charset="0"/>
                              <a:ea typeface="DengXian" panose="02010600030101010101" pitchFamily="2" charset="-122"/>
                              <a:cs typeface="Cambria Math" panose="02040503050406030204" pitchFamily="18" charset="0"/>
                            </a:rPr>
                            <m:t>𝑉𝑎𝑟</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den>
                      </m:f>
                      <m:r>
                        <a:rPr lang="en-CA" sz="2200">
                          <a:effectLst/>
                          <a:latin typeface="Cambria Math" panose="02040503050406030204" pitchFamily="18" charset="0"/>
                          <a:ea typeface="DengXian" panose="02010600030101010101" pitchFamily="2" charset="-122"/>
                          <a:cs typeface="Cambria Math" panose="02040503050406030204" pitchFamily="18" charset="0"/>
                        </a:rPr>
                        <m:t>=</m:t>
                      </m:r>
                      <m:f>
                        <m:fPr>
                          <m:ctrlPr>
                            <a:rPr lang="en-CA" sz="2200" i="1">
                              <a:effectLst/>
                              <a:latin typeface="Cambria Math" panose="02040503050406030204" pitchFamily="18" charset="0"/>
                              <a:cs typeface="Cambria Math" panose="02040503050406030204" pitchFamily="18" charset="0"/>
                            </a:rPr>
                          </m:ctrlPr>
                        </m:fPr>
                        <m:num>
                          <m:r>
                            <a:rPr lang="en-CA"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𝑌</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num>
                        <m:den>
                          <m:r>
                            <a:rPr lang="en-CA" sz="2200" i="1">
                              <a:effectLst/>
                              <a:latin typeface="Cambria Math" panose="02040503050406030204" pitchFamily="18" charset="0"/>
                              <a:ea typeface="DengXian" panose="02010600030101010101" pitchFamily="2" charset="-122"/>
                              <a:cs typeface="Cambria Math" panose="02040503050406030204" pitchFamily="18" charset="0"/>
                            </a:rPr>
                            <m:t>𝐶𝑜𝑣</m:t>
                          </m:r>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𝐷</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i="1">
                                  <a:effectLst/>
                                  <a:latin typeface="Cambria Math" panose="02040503050406030204" pitchFamily="18" charset="0"/>
                                  <a:cs typeface="Cambria Math" panose="02040503050406030204" pitchFamily="18" charset="0"/>
                                </a:rPr>
                              </m:ctrlPr>
                            </m:sSubPr>
                            <m:e>
                              <m:r>
                                <a:rPr lang="en-CA" sz="2200" i="1">
                                  <a:effectLst/>
                                  <a:latin typeface="Cambria Math" panose="02040503050406030204" pitchFamily="18" charset="0"/>
                                  <a:ea typeface="DengXian" panose="02010600030101010101" pitchFamily="2" charset="-122"/>
                                  <a:cs typeface="Cambria Math" panose="02040503050406030204" pitchFamily="18" charset="0"/>
                                </a:rPr>
                                <m:t>𝑍</m:t>
                              </m:r>
                            </m:e>
                            <m:sub>
                              <m:r>
                                <a:rPr lang="en-CA" sz="2200" i="1">
                                  <a:effectLst/>
                                  <a:latin typeface="Cambria Math" panose="02040503050406030204" pitchFamily="18" charset="0"/>
                                  <a:ea typeface="DengXian" panose="02010600030101010101" pitchFamily="2" charset="-122"/>
                                  <a:cs typeface="Cambria Math" panose="02040503050406030204" pitchFamily="18" charset="0"/>
                                </a:rPr>
                                <m:t>𝑖</m:t>
                              </m:r>
                            </m:sub>
                          </m:sSub>
                          <m:r>
                            <a:rPr lang="en-CA" sz="2200">
                              <a:effectLst/>
                              <a:latin typeface="Cambria Math" panose="02040503050406030204" pitchFamily="18" charset="0"/>
                              <a:ea typeface="DengXian" panose="02010600030101010101" pitchFamily="2" charset="-122"/>
                              <a:cs typeface="Cambria Math" panose="02040503050406030204" pitchFamily="18" charset="0"/>
                            </a:rPr>
                            <m:t>)</m:t>
                          </m:r>
                        </m:den>
                      </m:f>
                    </m:oMath>
                  </m:oMathPara>
                </a14:m>
                <a:endParaRPr lang="en-CA" sz="2200" dirty="0">
                  <a:latin typeface="+mn-lt"/>
                </a:endParaRPr>
              </a:p>
              <a:p>
                <a:endParaRPr lang="en-CA" dirty="0">
                  <a:latin typeface="+mn-lt"/>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19100" y="990600"/>
                <a:ext cx="8153400" cy="6172200"/>
              </a:xfrm>
              <a:blipFill>
                <a:blip r:embed="rId2"/>
                <a:stretch>
                  <a:fillRect l="-524" t="-98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9FF251A-7C06-4A1F-A6DE-FDA5FA3189DE}"/>
              </a:ext>
            </a:extLst>
          </p:cNvPr>
          <p:cNvSpPr>
            <a:spLocks noGrp="1"/>
          </p:cNvSpPr>
          <p:nvPr>
            <p:ph type="ftr" sz="quarter" idx="11"/>
          </p:nvPr>
        </p:nvSpPr>
        <p:spPr/>
        <p:txBody>
          <a:bodyPr/>
          <a:lstStyle/>
          <a:p>
            <a:pPr>
              <a:defRPr/>
            </a:pPr>
            <a:r>
              <a:rPr lang="zh-CN" altLang="en-US"/>
              <a:t>版权所有</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0196340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32760</TotalTime>
  <Words>5910</Words>
  <Application>Microsoft Office PowerPoint</Application>
  <PresentationFormat>On-screen Show (4:3)</PresentationFormat>
  <Paragraphs>337</Paragraphs>
  <Slides>47</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47</vt:i4>
      </vt:variant>
    </vt:vector>
  </HeadingPairs>
  <TitlesOfParts>
    <vt:vector size="58" baseType="lpstr">
      <vt:lpstr>DengXian</vt:lpstr>
      <vt:lpstr>楷体</vt:lpstr>
      <vt:lpstr>宋体</vt:lpstr>
      <vt:lpstr>Arial</vt:lpstr>
      <vt:lpstr>Calibri</vt:lpstr>
      <vt:lpstr>Cambria Math</vt:lpstr>
      <vt:lpstr>Franklin Gothic Book</vt:lpstr>
      <vt:lpstr>Perpetua</vt:lpstr>
      <vt:lpstr>Tahoma</vt:lpstr>
      <vt:lpstr>Wingdings 2</vt:lpstr>
      <vt:lpstr>Theme1</vt:lpstr>
      <vt:lpstr>第10章：工具变量</vt:lpstr>
      <vt:lpstr>大纲</vt:lpstr>
      <vt:lpstr>工具变量估计法的直观理解</vt:lpstr>
      <vt:lpstr>工具变量的作用</vt:lpstr>
      <vt:lpstr>通过工具变量清理内生变量以解决内生性问题</vt:lpstr>
      <vt:lpstr>工具变量的要求</vt:lpstr>
      <vt:lpstr>估计方法1：间接最小二乘法（Indirect Least Squares）</vt:lpstr>
      <vt:lpstr>估计方法1：间接最小二乘法（ILS）</vt:lpstr>
      <vt:lpstr>估计方法1：间接最小二乘法（ILS）</vt:lpstr>
      <vt:lpstr>估计方法2：两阶段最小二乘法(Two Stages Least Square, 2SLS)</vt:lpstr>
      <vt:lpstr>估计方法2：两阶段最小二乘法（2SLS）</vt:lpstr>
      <vt:lpstr>估计方法2：两阶段最小二乘法（2SLS）</vt:lpstr>
      <vt:lpstr>工具变量数量</vt:lpstr>
      <vt:lpstr>工具变量数量</vt:lpstr>
      <vt:lpstr>工具变量两阶段估计法</vt:lpstr>
      <vt:lpstr>模型设置</vt:lpstr>
      <vt:lpstr>合理的工具变量需要满足的条件</vt:lpstr>
      <vt:lpstr>合理的工具变量需要满足的条件</vt:lpstr>
      <vt:lpstr>模型估计：一个内生变量和一个工具变量</vt:lpstr>
      <vt:lpstr>模型估计：一个内生变量和一个工具变量</vt:lpstr>
      <vt:lpstr>模型估计：多个内生变量和多个工具变量</vt:lpstr>
      <vt:lpstr>模型估计:多个内生变量和多个工具变量</vt:lpstr>
      <vt:lpstr>模型估计:多个内生变量和多个工具变量</vt:lpstr>
      <vt:lpstr>工具变量估计法的局限性</vt:lpstr>
      <vt:lpstr>理解工具变量估计法的局限性</vt:lpstr>
      <vt:lpstr>大样本下的局限性 （偏差性）</vt:lpstr>
      <vt:lpstr>大样本下的局限性 （偏差性）</vt:lpstr>
      <vt:lpstr>大样本下的局限性（精准性）</vt:lpstr>
      <vt:lpstr>大样本下的局限性（精准性）</vt:lpstr>
      <vt:lpstr>比较β ̂_1^2SLS 和β ̂_1^OLS在大样本下的精准性</vt:lpstr>
      <vt:lpstr>有限样本下的局限性 （偏差性）</vt:lpstr>
      <vt:lpstr>有限样本下的局限性 （精确性）</vt:lpstr>
      <vt:lpstr>工具变量的局限性</vt:lpstr>
      <vt:lpstr>工具变量估计的检验</vt:lpstr>
      <vt:lpstr>是否需要使用工具变量？（内生性检验）</vt:lpstr>
      <vt:lpstr>内生性检验的局限性</vt:lpstr>
      <vt:lpstr>工具变量是否满足相关性？(弱工具变量检验)</vt:lpstr>
      <vt:lpstr>工具变量是否是外生的？（过度识别检验）</vt:lpstr>
      <vt:lpstr>工具变量是否是外生的？（过度识别检验）</vt:lpstr>
      <vt:lpstr>工具变量是否是外生的？（过度识别检验）</vt:lpstr>
      <vt:lpstr>过度识别检验的局限性</vt:lpstr>
      <vt:lpstr>常用的过度识别检验</vt:lpstr>
      <vt:lpstr>常用的过度识别检验</vt:lpstr>
      <vt:lpstr>工具变量使用步骤</vt:lpstr>
      <vt:lpstr>工具变量使用步骤</vt:lpstr>
      <vt:lpstr>工具变量使用步骤</vt:lpstr>
      <vt:lpstr>常见问题</vt:lpstr>
    </vt:vector>
  </TitlesOfParts>
  <Company>University of the Witwatersrand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Capital Structure Theory</dc:title>
  <dc:creator>Wits User</dc:creator>
  <cp:lastModifiedBy>Qiu, Jiaping</cp:lastModifiedBy>
  <cp:revision>1380</cp:revision>
  <cp:lastPrinted>2020-07-16T03:46:05Z</cp:lastPrinted>
  <dcterms:created xsi:type="dcterms:W3CDTF">2006-11-16T19:07:49Z</dcterms:created>
  <dcterms:modified xsi:type="dcterms:W3CDTF">2022-04-12T14:58:44Z</dcterms:modified>
</cp:coreProperties>
</file>