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17" r:id="rId1"/>
  </p:sldMasterIdLst>
  <p:notesMasterIdLst>
    <p:notesMasterId r:id="rId48"/>
  </p:notesMasterIdLst>
  <p:handoutMasterIdLst>
    <p:handoutMasterId r:id="rId49"/>
  </p:handoutMasterIdLst>
  <p:sldIdLst>
    <p:sldId id="256" r:id="rId2"/>
    <p:sldId id="620" r:id="rId3"/>
    <p:sldId id="622" r:id="rId4"/>
    <p:sldId id="447" r:id="rId5"/>
    <p:sldId id="449" r:id="rId6"/>
    <p:sldId id="542" r:id="rId7"/>
    <p:sldId id="346" r:id="rId8"/>
    <p:sldId id="565" r:id="rId9"/>
    <p:sldId id="550" r:id="rId10"/>
    <p:sldId id="566" r:id="rId11"/>
    <p:sldId id="544" r:id="rId12"/>
    <p:sldId id="549" r:id="rId13"/>
    <p:sldId id="625" r:id="rId14"/>
    <p:sldId id="568" r:id="rId15"/>
    <p:sldId id="569" r:id="rId16"/>
    <p:sldId id="570" r:id="rId17"/>
    <p:sldId id="571" r:id="rId18"/>
    <p:sldId id="573" r:id="rId19"/>
    <p:sldId id="575" r:id="rId20"/>
    <p:sldId id="624" r:id="rId21"/>
    <p:sldId id="552" r:id="rId22"/>
    <p:sldId id="576" r:id="rId23"/>
    <p:sldId id="577" r:id="rId24"/>
    <p:sldId id="578" r:id="rId25"/>
    <p:sldId id="362" r:id="rId26"/>
    <p:sldId id="580" r:id="rId27"/>
    <p:sldId id="581" r:id="rId28"/>
    <p:sldId id="547" r:id="rId29"/>
    <p:sldId id="583" r:id="rId30"/>
    <p:sldId id="584" r:id="rId31"/>
    <p:sldId id="587" r:id="rId32"/>
    <p:sldId id="453" r:id="rId33"/>
    <p:sldId id="588" r:id="rId34"/>
    <p:sldId id="589" r:id="rId35"/>
    <p:sldId id="590" r:id="rId36"/>
    <p:sldId id="591" r:id="rId37"/>
    <p:sldId id="592" r:id="rId38"/>
    <p:sldId id="594" r:id="rId39"/>
    <p:sldId id="595" r:id="rId40"/>
    <p:sldId id="601" r:id="rId41"/>
    <p:sldId id="597" r:id="rId42"/>
    <p:sldId id="600" r:id="rId43"/>
    <p:sldId id="602" r:id="rId44"/>
    <p:sldId id="605" r:id="rId45"/>
    <p:sldId id="606" r:id="rId46"/>
    <p:sldId id="619" r:id="rId47"/>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63" autoAdjust="0"/>
    <p:restoredTop sz="89030" autoAdjust="0"/>
  </p:normalViewPr>
  <p:slideViewPr>
    <p:cSldViewPr>
      <p:cViewPr varScale="1">
        <p:scale>
          <a:sx n="97" d="100"/>
          <a:sy n="97" d="100"/>
        </p:scale>
        <p:origin x="798" y="57"/>
      </p:cViewPr>
      <p:guideLst>
        <p:guide orient="horz" pos="2160"/>
        <p:guide pos="2880"/>
      </p:guideLst>
    </p:cSldViewPr>
  </p:slideViewPr>
  <p:outlineViewPr>
    <p:cViewPr>
      <p:scale>
        <a:sx n="33" d="100"/>
        <a:sy n="33" d="100"/>
      </p:scale>
      <p:origin x="0" y="-17358"/>
    </p:cViewPr>
  </p:outlineViewPr>
  <p:notesTextViewPr>
    <p:cViewPr>
      <p:scale>
        <a:sx n="100" d="100"/>
        <a:sy n="100" d="100"/>
      </p:scale>
      <p:origin x="0" y="0"/>
    </p:cViewPr>
  </p:notesTextViewPr>
  <p:sorterViewPr>
    <p:cViewPr>
      <p:scale>
        <a:sx n="50" d="100"/>
        <a:sy n="50" d="100"/>
      </p:scale>
      <p:origin x="0" y="-1690"/>
    </p:cViewPr>
  </p:sorterViewPr>
  <p:notesViewPr>
    <p:cSldViewPr>
      <p:cViewPr varScale="1">
        <p:scale>
          <a:sx n="56" d="100"/>
          <a:sy n="56" d="100"/>
        </p:scale>
        <p:origin x="4491" y="2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6459B1F0-7C1A-4B38-BC5D-DC2D7716E79F}" type="datetimeFigureOut">
              <a:rPr lang="en-CA" smtClean="0"/>
              <a:t>2022-04-12</a:t>
            </a:fld>
            <a:endParaRPr lang="en-CA"/>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B904A677-3AD6-4043-84CA-EDC9B2D6BB3C}" type="slidenum">
              <a:rPr lang="en-CA" smtClean="0"/>
              <a:t>‹#›</a:t>
            </a:fld>
            <a:endParaRPr lang="en-CA"/>
          </a:p>
        </p:txBody>
      </p:sp>
    </p:spTree>
    <p:extLst>
      <p:ext uri="{BB962C8B-B14F-4D97-AF65-F5344CB8AC3E}">
        <p14:creationId xmlns:p14="http://schemas.microsoft.com/office/powerpoint/2010/main" val="2287678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eaLnBrk="1" hangingPunct="1">
              <a:defRPr sz="1300">
                <a:latin typeface="Arial" charset="0"/>
              </a:defRPr>
            </a:lvl1pPr>
          </a:lstStyle>
          <a:p>
            <a:pPr>
              <a:defRPr/>
            </a:pPr>
            <a:endParaRPr lang="en-US"/>
          </a:p>
        </p:txBody>
      </p:sp>
      <p:sp>
        <p:nvSpPr>
          <p:cNvPr id="1229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eaLnBrk="1" hangingPunct="1">
              <a:defRPr sz="1300">
                <a:latin typeface="Arial" charset="0"/>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1258888" y="720725"/>
            <a:ext cx="4797425" cy="3598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731838" y="4559300"/>
            <a:ext cx="5851525" cy="432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eaLnBrk="1" hangingPunct="1">
              <a:defRPr sz="1300">
                <a:latin typeface="Arial" charset="0"/>
              </a:defRPr>
            </a:lvl1pPr>
          </a:lstStyle>
          <a:p>
            <a:pPr>
              <a:defRPr/>
            </a:pPr>
            <a:endParaRPr lang="en-US"/>
          </a:p>
        </p:txBody>
      </p:sp>
      <p:sp>
        <p:nvSpPr>
          <p:cNvPr id="1229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eaLnBrk="1" hangingPunct="1">
              <a:defRPr sz="1300"/>
            </a:lvl1pPr>
          </a:lstStyle>
          <a:p>
            <a:pPr>
              <a:defRPr/>
            </a:pPr>
            <a:fld id="{9AA88D80-8EF1-4D3B-BC15-E084A549BDD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a:latin typeface="Arial" panose="020B0604020202020204" pitchFamily="34" charset="0"/>
            </a:endParaRPr>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B93BFDF5-8C62-4A05-A676-79DEFDDAA151}" type="slidenum">
              <a:rPr lang="en-US" altLang="en-US" sz="1300" smtClean="0"/>
              <a:pPr>
                <a:spcBef>
                  <a:spcPct val="0"/>
                </a:spcBef>
              </a:pPr>
              <a:t>1</a:t>
            </a:fld>
            <a:endParaRPr lang="en-US" altLang="en-US"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10</a:t>
            </a:fld>
            <a:endParaRPr lang="en-US" altLang="en-US"/>
          </a:p>
        </p:txBody>
      </p:sp>
    </p:spTree>
    <p:extLst>
      <p:ext uri="{BB962C8B-B14F-4D97-AF65-F5344CB8AC3E}">
        <p14:creationId xmlns:p14="http://schemas.microsoft.com/office/powerpoint/2010/main" val="9005266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11</a:t>
            </a:fld>
            <a:endParaRPr lang="en-US" altLang="en-US"/>
          </a:p>
        </p:txBody>
      </p:sp>
    </p:spTree>
    <p:extLst>
      <p:ext uri="{BB962C8B-B14F-4D97-AF65-F5344CB8AC3E}">
        <p14:creationId xmlns:p14="http://schemas.microsoft.com/office/powerpoint/2010/main" val="41235372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12</a:t>
            </a:fld>
            <a:endParaRPr lang="en-US" altLang="en-US"/>
          </a:p>
        </p:txBody>
      </p:sp>
    </p:spTree>
    <p:extLst>
      <p:ext uri="{BB962C8B-B14F-4D97-AF65-F5344CB8AC3E}">
        <p14:creationId xmlns:p14="http://schemas.microsoft.com/office/powerpoint/2010/main" val="1139283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13</a:t>
            </a:fld>
            <a:endParaRPr lang="en-US" altLang="en-US"/>
          </a:p>
        </p:txBody>
      </p:sp>
    </p:spTree>
    <p:extLst>
      <p:ext uri="{BB962C8B-B14F-4D97-AF65-F5344CB8AC3E}">
        <p14:creationId xmlns:p14="http://schemas.microsoft.com/office/powerpoint/2010/main" val="34352564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14</a:t>
            </a:fld>
            <a:endParaRPr lang="en-US" altLang="en-US"/>
          </a:p>
        </p:txBody>
      </p:sp>
    </p:spTree>
    <p:extLst>
      <p:ext uri="{BB962C8B-B14F-4D97-AF65-F5344CB8AC3E}">
        <p14:creationId xmlns:p14="http://schemas.microsoft.com/office/powerpoint/2010/main" val="24949270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15</a:t>
            </a:fld>
            <a:endParaRPr lang="en-US" altLang="en-US"/>
          </a:p>
        </p:txBody>
      </p:sp>
    </p:spTree>
    <p:extLst>
      <p:ext uri="{BB962C8B-B14F-4D97-AF65-F5344CB8AC3E}">
        <p14:creationId xmlns:p14="http://schemas.microsoft.com/office/powerpoint/2010/main" val="121273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16</a:t>
            </a:fld>
            <a:endParaRPr lang="en-US" altLang="en-US"/>
          </a:p>
        </p:txBody>
      </p:sp>
    </p:spTree>
    <p:extLst>
      <p:ext uri="{BB962C8B-B14F-4D97-AF65-F5344CB8AC3E}">
        <p14:creationId xmlns:p14="http://schemas.microsoft.com/office/powerpoint/2010/main" val="39691200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17</a:t>
            </a:fld>
            <a:endParaRPr lang="en-US" altLang="en-US"/>
          </a:p>
        </p:txBody>
      </p:sp>
    </p:spTree>
    <p:extLst>
      <p:ext uri="{BB962C8B-B14F-4D97-AF65-F5344CB8AC3E}">
        <p14:creationId xmlns:p14="http://schemas.microsoft.com/office/powerpoint/2010/main" val="30832179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18</a:t>
            </a:fld>
            <a:endParaRPr lang="en-US" altLang="en-US"/>
          </a:p>
        </p:txBody>
      </p:sp>
    </p:spTree>
    <p:extLst>
      <p:ext uri="{BB962C8B-B14F-4D97-AF65-F5344CB8AC3E}">
        <p14:creationId xmlns:p14="http://schemas.microsoft.com/office/powerpoint/2010/main" val="20416593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19</a:t>
            </a:fld>
            <a:endParaRPr lang="en-US" altLang="en-US"/>
          </a:p>
        </p:txBody>
      </p:sp>
    </p:spTree>
    <p:extLst>
      <p:ext uri="{BB962C8B-B14F-4D97-AF65-F5344CB8AC3E}">
        <p14:creationId xmlns:p14="http://schemas.microsoft.com/office/powerpoint/2010/main" val="4138013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a:t>
            </a:fld>
            <a:endParaRPr lang="en-US" altLang="en-US"/>
          </a:p>
        </p:txBody>
      </p:sp>
    </p:spTree>
    <p:extLst>
      <p:ext uri="{BB962C8B-B14F-4D97-AF65-F5344CB8AC3E}">
        <p14:creationId xmlns:p14="http://schemas.microsoft.com/office/powerpoint/2010/main" val="1255681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20</a:t>
            </a:fld>
            <a:endParaRPr lang="en-US" altLang="en-US"/>
          </a:p>
        </p:txBody>
      </p:sp>
    </p:spTree>
    <p:extLst>
      <p:ext uri="{BB962C8B-B14F-4D97-AF65-F5344CB8AC3E}">
        <p14:creationId xmlns:p14="http://schemas.microsoft.com/office/powerpoint/2010/main" val="3680704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21</a:t>
            </a:fld>
            <a:endParaRPr lang="en-US" altLang="en-US"/>
          </a:p>
        </p:txBody>
      </p:sp>
    </p:spTree>
    <p:extLst>
      <p:ext uri="{BB962C8B-B14F-4D97-AF65-F5344CB8AC3E}">
        <p14:creationId xmlns:p14="http://schemas.microsoft.com/office/powerpoint/2010/main" val="7079146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22</a:t>
            </a:fld>
            <a:endParaRPr lang="en-US" altLang="en-US"/>
          </a:p>
        </p:txBody>
      </p:sp>
    </p:spTree>
    <p:extLst>
      <p:ext uri="{BB962C8B-B14F-4D97-AF65-F5344CB8AC3E}">
        <p14:creationId xmlns:p14="http://schemas.microsoft.com/office/powerpoint/2010/main" val="28286464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23</a:t>
            </a:fld>
            <a:endParaRPr lang="en-US" altLang="en-US"/>
          </a:p>
        </p:txBody>
      </p:sp>
    </p:spTree>
    <p:extLst>
      <p:ext uri="{BB962C8B-B14F-4D97-AF65-F5344CB8AC3E}">
        <p14:creationId xmlns:p14="http://schemas.microsoft.com/office/powerpoint/2010/main" val="23938694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24</a:t>
            </a:fld>
            <a:endParaRPr lang="en-US" altLang="en-US"/>
          </a:p>
        </p:txBody>
      </p:sp>
    </p:spTree>
    <p:extLst>
      <p:ext uri="{BB962C8B-B14F-4D97-AF65-F5344CB8AC3E}">
        <p14:creationId xmlns:p14="http://schemas.microsoft.com/office/powerpoint/2010/main" val="41523663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25</a:t>
            </a:fld>
            <a:endParaRPr lang="en-US" altLang="en-US"/>
          </a:p>
        </p:txBody>
      </p:sp>
    </p:spTree>
    <p:extLst>
      <p:ext uri="{BB962C8B-B14F-4D97-AF65-F5344CB8AC3E}">
        <p14:creationId xmlns:p14="http://schemas.microsoft.com/office/powerpoint/2010/main" val="3502104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26</a:t>
            </a:fld>
            <a:endParaRPr lang="en-US" altLang="en-US"/>
          </a:p>
        </p:txBody>
      </p:sp>
    </p:spTree>
    <p:extLst>
      <p:ext uri="{BB962C8B-B14F-4D97-AF65-F5344CB8AC3E}">
        <p14:creationId xmlns:p14="http://schemas.microsoft.com/office/powerpoint/2010/main" val="25176461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27</a:t>
            </a:fld>
            <a:endParaRPr lang="en-US" altLang="en-US"/>
          </a:p>
        </p:txBody>
      </p:sp>
    </p:spTree>
    <p:extLst>
      <p:ext uri="{BB962C8B-B14F-4D97-AF65-F5344CB8AC3E}">
        <p14:creationId xmlns:p14="http://schemas.microsoft.com/office/powerpoint/2010/main" val="462673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28</a:t>
            </a:fld>
            <a:endParaRPr lang="en-US" altLang="en-US"/>
          </a:p>
        </p:txBody>
      </p:sp>
    </p:spTree>
    <p:extLst>
      <p:ext uri="{BB962C8B-B14F-4D97-AF65-F5344CB8AC3E}">
        <p14:creationId xmlns:p14="http://schemas.microsoft.com/office/powerpoint/2010/main" val="4264071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29</a:t>
            </a:fld>
            <a:endParaRPr lang="en-US" altLang="en-US"/>
          </a:p>
        </p:txBody>
      </p:sp>
    </p:spTree>
    <p:extLst>
      <p:ext uri="{BB962C8B-B14F-4D97-AF65-F5344CB8AC3E}">
        <p14:creationId xmlns:p14="http://schemas.microsoft.com/office/powerpoint/2010/main" val="1994269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3</a:t>
            </a:fld>
            <a:endParaRPr lang="en-US" altLang="en-US"/>
          </a:p>
        </p:txBody>
      </p:sp>
    </p:spTree>
    <p:extLst>
      <p:ext uri="{BB962C8B-B14F-4D97-AF65-F5344CB8AC3E}">
        <p14:creationId xmlns:p14="http://schemas.microsoft.com/office/powerpoint/2010/main" val="37470971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30</a:t>
            </a:fld>
            <a:endParaRPr lang="en-US" altLang="en-US"/>
          </a:p>
        </p:txBody>
      </p:sp>
    </p:spTree>
    <p:extLst>
      <p:ext uri="{BB962C8B-B14F-4D97-AF65-F5344CB8AC3E}">
        <p14:creationId xmlns:p14="http://schemas.microsoft.com/office/powerpoint/2010/main" val="3453435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4</a:t>
            </a:fld>
            <a:endParaRPr lang="en-US" altLang="en-US"/>
          </a:p>
        </p:txBody>
      </p:sp>
    </p:spTree>
    <p:extLst>
      <p:ext uri="{BB962C8B-B14F-4D97-AF65-F5344CB8AC3E}">
        <p14:creationId xmlns:p14="http://schemas.microsoft.com/office/powerpoint/2010/main" val="4286170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5</a:t>
            </a:fld>
            <a:endParaRPr lang="en-US" altLang="en-US"/>
          </a:p>
        </p:txBody>
      </p:sp>
    </p:spTree>
    <p:extLst>
      <p:ext uri="{BB962C8B-B14F-4D97-AF65-F5344CB8AC3E}">
        <p14:creationId xmlns:p14="http://schemas.microsoft.com/office/powerpoint/2010/main" val="4074365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6</a:t>
            </a:fld>
            <a:endParaRPr lang="en-US" altLang="en-US"/>
          </a:p>
        </p:txBody>
      </p:sp>
    </p:spTree>
    <p:extLst>
      <p:ext uri="{BB962C8B-B14F-4D97-AF65-F5344CB8AC3E}">
        <p14:creationId xmlns:p14="http://schemas.microsoft.com/office/powerpoint/2010/main" val="1299593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7</a:t>
            </a:fld>
            <a:endParaRPr lang="en-US" altLang="en-US"/>
          </a:p>
        </p:txBody>
      </p:sp>
    </p:spTree>
    <p:extLst>
      <p:ext uri="{BB962C8B-B14F-4D97-AF65-F5344CB8AC3E}">
        <p14:creationId xmlns:p14="http://schemas.microsoft.com/office/powerpoint/2010/main" val="628046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8</a:t>
            </a:fld>
            <a:endParaRPr lang="en-US" altLang="en-US"/>
          </a:p>
        </p:txBody>
      </p:sp>
    </p:spTree>
    <p:extLst>
      <p:ext uri="{BB962C8B-B14F-4D97-AF65-F5344CB8AC3E}">
        <p14:creationId xmlns:p14="http://schemas.microsoft.com/office/powerpoint/2010/main" val="3763262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a:defRPr/>
            </a:pPr>
            <a:fld id="{9AA88D80-8EF1-4D3B-BC15-E084A549BDD2}" type="slidenum">
              <a:rPr lang="en-US" altLang="en-US" smtClean="0"/>
              <a:pPr>
                <a:defRPr/>
              </a:pPr>
              <a:t>9</a:t>
            </a:fld>
            <a:endParaRPr lang="en-US" altLang="en-US"/>
          </a:p>
        </p:txBody>
      </p:sp>
    </p:spTree>
    <p:extLst>
      <p:ext uri="{BB962C8B-B14F-4D97-AF65-F5344CB8AC3E}">
        <p14:creationId xmlns:p14="http://schemas.microsoft.com/office/powerpoint/2010/main" val="658547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a:t>Click to edit Master title style</a:t>
            </a:r>
          </a:p>
        </p:txBody>
      </p:sp>
      <p:sp>
        <p:nvSpPr>
          <p:cNvPr id="12" name="Footer Placeholder 16"/>
          <p:cNvSpPr>
            <a:spLocks noGrp="1"/>
          </p:cNvSpPr>
          <p:nvPr>
            <p:ph type="ftr" sz="quarter" idx="11"/>
          </p:nvPr>
        </p:nvSpPr>
        <p:spPr>
          <a:xfrm>
            <a:off x="5143203" y="6324600"/>
            <a:ext cx="3962400" cy="457200"/>
          </a:xfrm>
        </p:spPr>
        <p:txBody>
          <a:bodyPr/>
          <a:lstStyle>
            <a:lvl1pPr>
              <a:defRPr/>
            </a:lvl1pPr>
          </a:lstStyle>
          <a:p>
            <a:pPr>
              <a:defRPr/>
            </a:pPr>
            <a:r>
              <a:rPr lang="zh-CN" altLang="en-US"/>
              <a:t>版权</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318891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邱嘉平，使用需经授权</a:t>
            </a:r>
            <a:endParaRPr lang="en-US"/>
          </a:p>
        </p:txBody>
      </p:sp>
      <p:sp>
        <p:nvSpPr>
          <p:cNvPr id="6" name="Slide Number Placeholder 5"/>
          <p:cNvSpPr>
            <a:spLocks noGrp="1"/>
          </p:cNvSpPr>
          <p:nvPr>
            <p:ph type="sldNum" sz="quarter" idx="12"/>
          </p:nvPr>
        </p:nvSpPr>
        <p:spPr/>
        <p:txBody>
          <a:bodyPr/>
          <a:lstStyle>
            <a:lvl1pPr>
              <a:defRPr/>
            </a:lvl1pPr>
          </a:lstStyle>
          <a:p>
            <a:pPr>
              <a:defRPr/>
            </a:pPr>
            <a:fld id="{6DE4EEA1-5EEF-4DAF-A39C-79DDF17EF4CB}" type="slidenum">
              <a:rPr lang="en-US" altLang="en-US"/>
              <a:pPr>
                <a:defRPr/>
              </a:pPr>
              <a:t>‹#›</a:t>
            </a:fld>
            <a:endParaRPr lang="en-US" altLang="en-US"/>
          </a:p>
        </p:txBody>
      </p:sp>
    </p:spTree>
    <p:extLst>
      <p:ext uri="{BB962C8B-B14F-4D97-AF65-F5344CB8AC3E}">
        <p14:creationId xmlns:p14="http://schemas.microsoft.com/office/powerpoint/2010/main" val="2608351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563562"/>
          </a:xfrm>
        </p:spPr>
        <p:txBody>
          <a:bodyPr>
            <a:normAutofit/>
          </a:bodyPr>
          <a:lstStyle>
            <a:lvl1pPr>
              <a:defRPr sz="2800" b="1">
                <a:solidFill>
                  <a:srgbClr val="C00000"/>
                </a:solidFill>
                <a:latin typeface="Times New Roman" pitchFamily="18" charset="0"/>
                <a:cs typeface="Times New Roman" pitchFamily="18" charset="0"/>
              </a:defRPr>
            </a:lvl1pPr>
          </a:lstStyle>
          <a:p>
            <a:r>
              <a:rPr lang="en-US" dirty="0"/>
              <a:t>Click to edit Master title style</a:t>
            </a:r>
          </a:p>
        </p:txBody>
      </p:sp>
      <p:sp>
        <p:nvSpPr>
          <p:cNvPr id="8" name="Content Placeholder 7"/>
          <p:cNvSpPr>
            <a:spLocks noGrp="1"/>
          </p:cNvSpPr>
          <p:nvPr>
            <p:ph sz="quarter" idx="1"/>
          </p:nvPr>
        </p:nvSpPr>
        <p:spPr>
          <a:xfrm>
            <a:off x="228600" y="990600"/>
            <a:ext cx="8458200" cy="5562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82470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30175" y="914400"/>
            <a:ext cx="9013825"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228600" y="304800"/>
            <a:ext cx="8458200" cy="533401"/>
          </a:xfrm>
        </p:spPr>
        <p:txBody>
          <a:bodyPr>
            <a:noAutofit/>
          </a:bodyPr>
          <a:lstStyle>
            <a:lvl1pPr algn="l">
              <a:buNone/>
              <a:defRPr sz="2800" b="1" cap="none">
                <a:solidFill>
                  <a:schemeClr val="tx1"/>
                </a:solidFill>
                <a:latin typeface="DengXian" panose="02010600030101010101" pitchFamily="2" charset="-122"/>
                <a:ea typeface="DengXian" panose="02010600030101010101" pitchFamily="2" charset="-122"/>
                <a:cs typeface="Times New Roman" pitchFamily="18" charset="0"/>
              </a:defRPr>
            </a:lvl1pPr>
          </a:lstStyle>
          <a:p>
            <a:r>
              <a:rPr lang="en-US" dirty="0"/>
              <a:t>Click to edit Master title style</a:t>
            </a:r>
          </a:p>
        </p:txBody>
      </p:sp>
      <p:sp>
        <p:nvSpPr>
          <p:cNvPr id="3" name="Text Placeholder 2"/>
          <p:cNvSpPr>
            <a:spLocks noGrp="1"/>
          </p:cNvSpPr>
          <p:nvPr>
            <p:ph type="body" idx="1" hasCustomPrompt="1"/>
          </p:nvPr>
        </p:nvSpPr>
        <p:spPr>
          <a:xfrm>
            <a:off x="228600" y="1066889"/>
            <a:ext cx="8534400" cy="5638800"/>
          </a:xfrm>
        </p:spPr>
        <p:txBody>
          <a:bodyPr/>
          <a:lstStyle>
            <a:lvl1pPr marL="0" indent="0">
              <a:buNone/>
              <a:defRPr sz="2400">
                <a:solidFill>
                  <a:schemeClr val="tx1"/>
                </a:solidFill>
                <a:latin typeface="DengXian" panose="02010600030101010101" pitchFamily="2" charset="-122"/>
                <a:ea typeface="DengXian" panose="02010600030101010101" pitchFamily="2" charset="-122"/>
                <a:cs typeface="Times New Roman" pitchFamily="18"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a:p>
            <a:pPr lvl="0"/>
            <a:endParaRPr lang="en-US" dirty="0"/>
          </a:p>
        </p:txBody>
      </p:sp>
      <p:sp>
        <p:nvSpPr>
          <p:cNvPr id="6" name="Footer Placeholder 5">
            <a:extLst>
              <a:ext uri="{FF2B5EF4-FFF2-40B4-BE49-F238E27FC236}">
                <a16:creationId xmlns:a16="http://schemas.microsoft.com/office/drawing/2014/main" id="{42F0ABFE-7636-4388-B608-DD6C5C757445}"/>
              </a:ext>
            </a:extLst>
          </p:cNvPr>
          <p:cNvSpPr>
            <a:spLocks noGrp="1"/>
          </p:cNvSpPr>
          <p:nvPr>
            <p:ph type="ftr" sz="quarter" idx="11"/>
          </p:nvPr>
        </p:nvSpPr>
        <p:spPr>
          <a:xfrm>
            <a:off x="5029200" y="6270593"/>
            <a:ext cx="3962400" cy="457200"/>
          </a:xfrm>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1188838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
        <p:nvSpPr>
          <p:cNvPr id="5" name="Slide Number Placeholder 4"/>
          <p:cNvSpPr>
            <a:spLocks noGrp="1"/>
          </p:cNvSpPr>
          <p:nvPr>
            <p:ph type="sldNum" sz="quarter" idx="12"/>
          </p:nvPr>
        </p:nvSpPr>
        <p:spPr/>
        <p:txBody>
          <a:bodyPr/>
          <a:lstStyle/>
          <a:p>
            <a:pPr>
              <a:defRPr/>
            </a:pPr>
            <a:fld id="{A1ED40A8-B28B-4843-A903-9790F28D7ED1}" type="slidenum">
              <a:rPr lang="en-US" altLang="en-US" smtClean="0"/>
              <a:pPr>
                <a:defRPr/>
              </a:pPr>
              <a:t>‹#›</a:t>
            </a:fld>
            <a:endParaRPr lang="en-US" altLang="en-US"/>
          </a:p>
        </p:txBody>
      </p:sp>
    </p:spTree>
    <p:extLst>
      <p:ext uri="{BB962C8B-B14F-4D97-AF65-F5344CB8AC3E}">
        <p14:creationId xmlns:p14="http://schemas.microsoft.com/office/powerpoint/2010/main" val="1713431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91440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933950" y="1447800"/>
            <a:ext cx="374904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邱嘉平，使用需经授权</a:t>
            </a:r>
            <a:endParaRPr lang="en-US"/>
          </a:p>
        </p:txBody>
      </p:sp>
      <p:sp>
        <p:nvSpPr>
          <p:cNvPr id="7" name="Slide Number Placeholder 6"/>
          <p:cNvSpPr>
            <a:spLocks noGrp="1"/>
          </p:cNvSpPr>
          <p:nvPr>
            <p:ph type="sldNum" sz="quarter" idx="12"/>
          </p:nvPr>
        </p:nvSpPr>
        <p:spPr/>
        <p:txBody>
          <a:bodyPr/>
          <a:lstStyle>
            <a:lvl1pPr>
              <a:defRPr/>
            </a:lvl1pPr>
          </a:lstStyle>
          <a:p>
            <a:pPr>
              <a:defRPr/>
            </a:pPr>
            <a:fld id="{5F8E5080-A591-41C7-989D-90AC24390671}" type="slidenum">
              <a:rPr lang="en-US" altLang="en-US"/>
              <a:pPr>
                <a:defRPr/>
              </a:pPr>
              <a:t>‹#›</a:t>
            </a:fld>
            <a:endParaRPr lang="en-US" altLang="en-US"/>
          </a:p>
        </p:txBody>
      </p:sp>
    </p:spTree>
    <p:extLst>
      <p:ext uri="{BB962C8B-B14F-4D97-AF65-F5344CB8AC3E}">
        <p14:creationId xmlns:p14="http://schemas.microsoft.com/office/powerpoint/2010/main" val="623002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4953000" y="2247900"/>
            <a:ext cx="3733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邱嘉平，使用需经授权</a:t>
            </a:r>
            <a:endParaRPr lang="en-US"/>
          </a:p>
        </p:txBody>
      </p:sp>
      <p:sp>
        <p:nvSpPr>
          <p:cNvPr id="9" name="Slide Number Placeholder 8"/>
          <p:cNvSpPr>
            <a:spLocks noGrp="1"/>
          </p:cNvSpPr>
          <p:nvPr>
            <p:ph type="sldNum" sz="quarter" idx="12"/>
          </p:nvPr>
        </p:nvSpPr>
        <p:spPr/>
        <p:txBody>
          <a:bodyPr/>
          <a:lstStyle>
            <a:lvl1pPr>
              <a:defRPr/>
            </a:lvl1pPr>
          </a:lstStyle>
          <a:p>
            <a:pPr>
              <a:defRPr/>
            </a:pPr>
            <a:fld id="{6627F28D-17BE-45D4-B717-2B40B0D44975}" type="slidenum">
              <a:rPr lang="en-US" altLang="en-US"/>
              <a:pPr>
                <a:defRPr/>
              </a:pPr>
              <a:t>‹#›</a:t>
            </a:fld>
            <a:endParaRPr lang="en-US" altLang="en-US"/>
          </a:p>
        </p:txBody>
      </p:sp>
    </p:spTree>
    <p:extLst>
      <p:ext uri="{BB962C8B-B14F-4D97-AF65-F5344CB8AC3E}">
        <p14:creationId xmlns:p14="http://schemas.microsoft.com/office/powerpoint/2010/main" val="323562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邱嘉平，使用需经授权</a:t>
            </a:r>
            <a:endParaRPr lang="en-US"/>
          </a:p>
        </p:txBody>
      </p:sp>
      <p:sp>
        <p:nvSpPr>
          <p:cNvPr id="5" name="Slide Number Placeholder 4"/>
          <p:cNvSpPr>
            <a:spLocks noGrp="1"/>
          </p:cNvSpPr>
          <p:nvPr>
            <p:ph type="sldNum" sz="quarter" idx="12"/>
          </p:nvPr>
        </p:nvSpPr>
        <p:spPr/>
        <p:txBody>
          <a:bodyPr/>
          <a:lstStyle>
            <a:lvl1pPr>
              <a:defRPr/>
            </a:lvl1pPr>
          </a:lstStyle>
          <a:p>
            <a:pPr>
              <a:defRPr/>
            </a:pPr>
            <a:fld id="{1F543197-F759-4B10-8148-1E0D19F25A0F}" type="slidenum">
              <a:rPr lang="en-US" altLang="en-US"/>
              <a:pPr>
                <a:defRPr/>
              </a:pPr>
              <a:t>‹#›</a:t>
            </a:fld>
            <a:endParaRPr lang="en-US" altLang="en-US"/>
          </a:p>
        </p:txBody>
      </p:sp>
    </p:spTree>
    <p:extLst>
      <p:ext uri="{BB962C8B-B14F-4D97-AF65-F5344CB8AC3E}">
        <p14:creationId xmlns:p14="http://schemas.microsoft.com/office/powerpoint/2010/main" val="3505204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pPr>
              <a:defRPr/>
            </a:pPr>
            <a:endParaRPr lang="en-US"/>
          </a:p>
        </p:txBody>
      </p:sp>
      <p:sp>
        <p:nvSpPr>
          <p:cNvPr id="8" name="Footer Placeholder 5"/>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邱嘉平，使用需经授权</a:t>
            </a:r>
            <a:endParaRPr lang="en-US"/>
          </a:p>
        </p:txBody>
      </p:sp>
      <p:sp>
        <p:nvSpPr>
          <p:cNvPr id="9" name="Slide Number Placeholder 6"/>
          <p:cNvSpPr>
            <a:spLocks noGrp="1"/>
          </p:cNvSpPr>
          <p:nvPr>
            <p:ph type="sldNum" sz="quarter" idx="12"/>
          </p:nvPr>
        </p:nvSpPr>
        <p:spPr/>
        <p:txBody>
          <a:bodyPr/>
          <a:lstStyle>
            <a:lvl1pPr>
              <a:defRPr/>
            </a:lvl1pPr>
          </a:lstStyle>
          <a:p>
            <a:pPr>
              <a:defRPr/>
            </a:pPr>
            <a:fld id="{814AEAF0-6DBC-4017-8C0B-1A844A532C80}" type="slidenum">
              <a:rPr lang="en-US" altLang="en-US"/>
              <a:pPr>
                <a:defRPr/>
              </a:pPr>
              <a:t>‹#›</a:t>
            </a:fld>
            <a:endParaRPr lang="en-US" altLang="en-US"/>
          </a:p>
        </p:txBody>
      </p:sp>
    </p:spTree>
    <p:extLst>
      <p:ext uri="{BB962C8B-B14F-4D97-AF65-F5344CB8AC3E}">
        <p14:creationId xmlns:p14="http://schemas.microsoft.com/office/powerpoint/2010/main" val="2150532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r>
              <a:rPr lang="zh-CN" altLang="en-US"/>
              <a:t>版权</a:t>
            </a:r>
            <a:r>
              <a:rPr lang="en-US" altLang="zh-CN"/>
              <a:t>@</a:t>
            </a:r>
            <a:r>
              <a:rPr lang="zh-CN" altLang="en-US"/>
              <a:t>邱嘉平，使用需经授权</a:t>
            </a: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23D76F62-2F15-4F7A-9ACF-D5A6705D86C7}" type="slidenum">
              <a:rPr lang="en-US" altLang="en-US"/>
              <a:pPr>
                <a:defRPr/>
              </a:pPr>
              <a:t>‹#›</a:t>
            </a:fld>
            <a:endParaRPr lang="en-US" altLang="en-US"/>
          </a:p>
        </p:txBody>
      </p:sp>
    </p:spTree>
    <p:extLst>
      <p:ext uri="{BB962C8B-B14F-4D97-AF65-F5344CB8AC3E}">
        <p14:creationId xmlns:p14="http://schemas.microsoft.com/office/powerpoint/2010/main" val="2305219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zh-CN" altLang="en-US"/>
              <a:t>版权</a:t>
            </a:r>
            <a:r>
              <a:rPr lang="en-US" altLang="zh-CN"/>
              <a:t>@</a:t>
            </a:r>
            <a:r>
              <a:rPr lang="zh-CN" altLang="en-US"/>
              <a:t>邱嘉平，使用需经授权</a:t>
            </a:r>
            <a:endParaRPr lang="en-US"/>
          </a:p>
        </p:txBody>
      </p:sp>
      <p:sp>
        <p:nvSpPr>
          <p:cNvPr id="6" name="Slide Number Placeholder 5"/>
          <p:cNvSpPr>
            <a:spLocks noGrp="1"/>
          </p:cNvSpPr>
          <p:nvPr>
            <p:ph type="sldNum" sz="quarter" idx="12"/>
          </p:nvPr>
        </p:nvSpPr>
        <p:spPr/>
        <p:txBody>
          <a:bodyPr/>
          <a:lstStyle>
            <a:lvl1pPr>
              <a:defRPr/>
            </a:lvl1pPr>
          </a:lstStyle>
          <a:p>
            <a:pPr>
              <a:defRPr/>
            </a:pPr>
            <a:fld id="{ACD03704-8522-4367-B5E4-CB7DE5D2396E}" type="slidenum">
              <a:rPr lang="en-US" altLang="en-US"/>
              <a:pPr>
                <a:defRPr/>
              </a:pPr>
              <a:t>‹#›</a:t>
            </a:fld>
            <a:endParaRPr lang="en-US" altLang="en-US"/>
          </a:p>
        </p:txBody>
      </p:sp>
    </p:spTree>
    <p:extLst>
      <p:ext uri="{BB962C8B-B14F-4D97-AF65-F5344CB8AC3E}">
        <p14:creationId xmlns:p14="http://schemas.microsoft.com/office/powerpoint/2010/main" val="424285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charset="0"/>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Arial" charset="0"/>
              </a:defRPr>
            </a:lvl1pPr>
          </a:lstStyle>
          <a:p>
            <a:pPr>
              <a:defRPr/>
            </a:pPr>
            <a:r>
              <a:rPr lang="zh-CN" altLang="en-US"/>
              <a:t>版权</a:t>
            </a:r>
            <a:r>
              <a:rPr lang="en-US" altLang="zh-CN"/>
              <a:t>@</a:t>
            </a:r>
            <a:r>
              <a:rPr lang="zh-CN" altLang="en-US"/>
              <a:t>邱嘉平，使用需经授权</a:t>
            </a: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a:solidFill>
                  <a:srgbClr val="FFFFFF"/>
                </a:solidFill>
                <a:latin typeface="Franklin Gothic Book" panose="020B0503020102020204" pitchFamily="34" charset="0"/>
              </a:defRPr>
            </a:lvl1pPr>
          </a:lstStyle>
          <a:p>
            <a:pPr>
              <a:defRPr/>
            </a:pPr>
            <a:fld id="{A1ED40A8-B28B-4843-A903-9790F28D7ED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95" r:id="rId1"/>
    <p:sldLayoutId id="2147484596" r:id="rId2"/>
    <p:sldLayoutId id="2147484618" r:id="rId3"/>
    <p:sldLayoutId id="2147484597" r:id="rId4"/>
    <p:sldLayoutId id="2147484598" r:id="rId5"/>
    <p:sldLayoutId id="2147484599" r:id="rId6"/>
    <p:sldLayoutId id="2147484600" r:id="rId7"/>
    <p:sldLayoutId id="2147484601" r:id="rId8"/>
    <p:sldLayoutId id="2147484602" r:id="rId9"/>
    <p:sldLayoutId id="2147484603" r:id="rId10"/>
    <p:sldLayoutId id="2147484604" r:id="rId11"/>
  </p:sldLayoutIdLst>
  <p:hf sldNum="0" hd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oleObject" Target="../embeddings/oleObject4.bin"/><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notesSlide" Target="../notesSlides/notesSlide22.xml"/><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3.png"/><Relationship Id="rId5" Type="http://schemas.openxmlformats.org/officeDocument/2006/relationships/image" Target="../media/image8.wmf"/><Relationship Id="rId10" Type="http://schemas.openxmlformats.org/officeDocument/2006/relationships/image" Target="../media/image10.wmf"/><Relationship Id="rId4" Type="http://schemas.openxmlformats.org/officeDocument/2006/relationships/oleObject" Target="../embeddings/oleObject5.bin"/><Relationship Id="rId9" Type="http://schemas.openxmlformats.org/officeDocument/2006/relationships/oleObject" Target="../embeddings/oleObject7.bin"/></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1.wmf"/><Relationship Id="rId5" Type="http://schemas.openxmlformats.org/officeDocument/2006/relationships/oleObject" Target="../embeddings/oleObject8.bin"/><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2.wmf"/><Relationship Id="rId5" Type="http://schemas.openxmlformats.org/officeDocument/2006/relationships/oleObject" Target="../embeddings/oleObject9.bin"/><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0.bin"/><Relationship Id="rId5" Type="http://schemas.openxmlformats.org/officeDocument/2006/relationships/image" Target="../media/image42.png"/><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notesSlide" Target="../notesSlides/notesSlide29.xml"/><Relationship Id="rId7" Type="http://schemas.openxmlformats.org/officeDocument/2006/relationships/oleObject" Target="../embeddings/oleObject12.bin"/><Relationship Id="rId12" Type="http://schemas.openxmlformats.org/officeDocument/2006/relationships/image" Target="../media/image17.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4.wmf"/><Relationship Id="rId11" Type="http://schemas.openxmlformats.org/officeDocument/2006/relationships/oleObject" Target="../embeddings/oleObject14.bin"/><Relationship Id="rId5" Type="http://schemas.openxmlformats.org/officeDocument/2006/relationships/oleObject" Target="../embeddings/oleObject11.bin"/><Relationship Id="rId10" Type="http://schemas.openxmlformats.org/officeDocument/2006/relationships/image" Target="../media/image16.wmf"/><Relationship Id="rId4" Type="http://schemas.openxmlformats.org/officeDocument/2006/relationships/image" Target="../media/image54.png"/><Relationship Id="rId9" Type="http://schemas.openxmlformats.org/officeDocument/2006/relationships/oleObject" Target="../embeddings/oleObject13.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6.bin"/><Relationship Id="rId5" Type="http://schemas.openxmlformats.org/officeDocument/2006/relationships/image" Target="../media/image18.wmf"/><Relationship Id="rId4" Type="http://schemas.openxmlformats.org/officeDocument/2006/relationships/oleObject" Target="../embeddings/oleObject15.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9.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 Id="rId9"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subTitle" idx="1"/>
          </p:nvPr>
        </p:nvSpPr>
        <p:spPr>
          <a:xfrm>
            <a:off x="381000" y="1828800"/>
            <a:ext cx="8305800" cy="762000"/>
          </a:xfrm>
        </p:spPr>
        <p:txBody>
          <a:bodyPr/>
          <a:lstStyle/>
          <a:p>
            <a:pPr eaLnBrk="1" hangingPunct="1"/>
            <a:r>
              <a:rPr lang="zh-CN" altLang="en-US" sz="3600" b="1" dirty="0">
                <a:solidFill>
                  <a:schemeClr val="bg1"/>
                </a:solidFill>
                <a:latin typeface="Times New Roman" panose="02020603050405020304" pitchFamily="18" charset="0"/>
                <a:cs typeface="Times New Roman" panose="02020603050405020304" pitchFamily="18" charset="0"/>
              </a:rPr>
              <a:t>第</a:t>
            </a:r>
            <a:r>
              <a:rPr lang="en-US" altLang="zh-CN" sz="3600" b="1" dirty="0">
                <a:solidFill>
                  <a:schemeClr val="bg1"/>
                </a:solidFill>
                <a:latin typeface="Times New Roman" panose="02020603050405020304" pitchFamily="18" charset="0"/>
                <a:cs typeface="Times New Roman" panose="02020603050405020304" pitchFamily="18" charset="0"/>
              </a:rPr>
              <a:t>8</a:t>
            </a:r>
            <a:r>
              <a:rPr lang="zh-CN" altLang="en-US" sz="3600" b="1" dirty="0">
                <a:solidFill>
                  <a:schemeClr val="bg1"/>
                </a:solidFill>
                <a:latin typeface="Times New Roman" panose="02020603050405020304" pitchFamily="18" charset="0"/>
                <a:cs typeface="Times New Roman" panose="02020603050405020304" pitchFamily="18" charset="0"/>
              </a:rPr>
              <a:t>章：面板数据分析方法</a:t>
            </a:r>
            <a:endParaRPr lang="en-US" altLang="en-US" sz="3600" b="1" dirty="0">
              <a:solidFill>
                <a:schemeClr val="bg1"/>
              </a:solidFill>
              <a:latin typeface="Times New Roman" panose="02020603050405020304" pitchFamily="18" charset="0"/>
              <a:ea typeface="SimSun" panose="02010600030101010101" pitchFamily="2" charset="-122"/>
              <a:cs typeface="Times New Roman" panose="02020603050405020304" pitchFamily="18" charset="0"/>
            </a:endParaRPr>
          </a:p>
          <a:p>
            <a:pPr eaLnBrk="1" hangingPunct="1"/>
            <a:endParaRPr lang="en-US" altLang="en-US" dirty="0">
              <a:ea typeface="SimSun" panose="02010600030101010101" pitchFamily="2" charset="-122"/>
              <a:cs typeface="Times New Roman" panose="02020603050405020304" pitchFamily="18" charset="0"/>
            </a:endParaRPr>
          </a:p>
        </p:txBody>
      </p:sp>
      <p:sp>
        <p:nvSpPr>
          <p:cNvPr id="27652" name="Rectangle 1"/>
          <p:cNvSpPr>
            <a:spLocks noChangeArrowheads="1"/>
          </p:cNvSpPr>
          <p:nvPr/>
        </p:nvSpPr>
        <p:spPr bwMode="auto">
          <a:xfrm>
            <a:off x="3900554" y="3505200"/>
            <a:ext cx="12666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lgn="ctr" eaLnBrk="1" hangingPunct="1">
              <a:spcBef>
                <a:spcPct val="0"/>
              </a:spcBef>
              <a:buClrTx/>
              <a:buSzTx/>
              <a:buFontTx/>
              <a:buNone/>
            </a:pPr>
            <a:r>
              <a:rPr lang="zh-CN" altLang="en-US" sz="2800" b="1" dirty="0">
                <a:latin typeface="Times New Roman" panose="02020603050405020304" pitchFamily="18" charset="0"/>
                <a:ea typeface="SimSun" panose="02010600030101010101" pitchFamily="2" charset="-122"/>
                <a:cs typeface="Times New Roman" panose="02020603050405020304" pitchFamily="18" charset="0"/>
              </a:rPr>
              <a:t>邱嘉平</a:t>
            </a:r>
            <a:endParaRPr lang="en-US" altLang="zh-CN" sz="2800" b="1" dirty="0">
              <a:latin typeface="Times New Roman" panose="02020603050405020304" pitchFamily="18" charset="0"/>
              <a:ea typeface="SimSun" panose="02010600030101010101" pitchFamily="2" charset="-122"/>
              <a:cs typeface="Times New Roman" panose="02020603050405020304" pitchFamily="18" charset="0"/>
            </a:endParaRPr>
          </a:p>
        </p:txBody>
      </p:sp>
      <p:pic>
        <p:nvPicPr>
          <p:cNvPr id="3" name="Picture 2" descr="A screenshot of a cell phone&#10;&#10;Description automatically generated">
            <a:extLst>
              <a:ext uri="{FF2B5EF4-FFF2-40B4-BE49-F238E27FC236}">
                <a16:creationId xmlns:a16="http://schemas.microsoft.com/office/drawing/2014/main" id="{00D032D0-7CED-4B42-87CF-944A269A0C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3124200"/>
            <a:ext cx="3657600" cy="3593432"/>
          </a:xfrm>
          <a:prstGeom prst="rect">
            <a:avLst/>
          </a:prstGeom>
        </p:spPr>
      </p:pic>
      <p:sp>
        <p:nvSpPr>
          <p:cNvPr id="4" name="Footer Placeholder 3">
            <a:extLst>
              <a:ext uri="{FF2B5EF4-FFF2-40B4-BE49-F238E27FC236}">
                <a16:creationId xmlns:a16="http://schemas.microsoft.com/office/drawing/2014/main" id="{677A0003-9D54-48EB-AEB9-DC4D1607E99B}"/>
              </a:ext>
            </a:extLst>
          </p:cNvPr>
          <p:cNvSpPr>
            <a:spLocks noGrp="1"/>
          </p:cNvSpPr>
          <p:nvPr>
            <p:ph type="ftr" sz="quarter" idx="11"/>
          </p:nvPr>
        </p:nvSpPr>
        <p:spPr>
          <a:xfrm>
            <a:off x="4572000" y="6096000"/>
            <a:ext cx="4580021" cy="457200"/>
          </a:xfrm>
        </p:spPr>
        <p:txBody>
          <a:bodyPr/>
          <a:lstStyle/>
          <a:p>
            <a:pPr>
              <a:defRPr/>
            </a:pPr>
            <a:r>
              <a:rPr lang="zh-CN" altLang="en-US"/>
              <a:t>版权</a:t>
            </a:r>
            <a:r>
              <a:rPr lang="en-US" altLang="zh-CN"/>
              <a:t>@</a:t>
            </a:r>
            <a:r>
              <a:rPr lang="zh-CN" altLang="en-US"/>
              <a:t>邱嘉平，使用需经授权</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228600" y="304800"/>
            <a:ext cx="8113713" cy="533400"/>
          </a:xfrm>
        </p:spPr>
        <p:txBody>
          <a:bodyPr/>
          <a:lstStyle/>
          <a:p>
            <a:pPr lvl="1"/>
            <a:r>
              <a:rPr lang="zh-CN" altLang="en-US" sz="2800" b="1" dirty="0">
                <a:solidFill>
                  <a:schemeClr val="tx1"/>
                </a:solidFill>
                <a:latin typeface="DengXian" panose="02010600030101010101" pitchFamily="2" charset="-122"/>
                <a:ea typeface="DengXian" panose="02010600030101010101" pitchFamily="2" charset="-122"/>
              </a:rPr>
              <a:t>面板数据因果关系分析的直观理解</a:t>
            </a:r>
            <a:endParaRPr lang="en-CA" altLang="en-US" sz="2800" dirty="0">
              <a:solidFill>
                <a:schemeClr val="tx1"/>
              </a:solidFill>
              <a:latin typeface="DengXian" panose="02010600030101010101" pitchFamily="2" charset="-122"/>
              <a:ea typeface="DengXian" panose="02010600030101010101" pitchFamily="2" charset="-122"/>
            </a:endParaRP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50031" y="1143000"/>
                <a:ext cx="8665369" cy="5638800"/>
              </a:xfrm>
            </p:spPr>
            <p:txBody>
              <a:bodyPr/>
              <a:lstStyle/>
              <a:p>
                <a:r>
                  <a:rPr lang="zh-CN" altLang="en-US" dirty="0"/>
                  <a:t>在简单的回归里，我们把所有不可观测（不随时间变化和随时间变化）的因素都归于干扰项，因此公式对应的简单回归方程为：</a:t>
                </a:r>
                <a:endParaRPr lang="en-CA" dirty="0"/>
              </a:p>
              <a:p>
                <a:endParaRPr lang="en-US" i="1" dirty="0"/>
              </a:p>
              <a:p>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zh-CN" altLang="en-US">
                                <a:latin typeface="Cambria Math" panose="02040503050406030204" pitchFamily="18" charset="0"/>
                              </a:rPr>
                              <m:t>可观测</m:t>
                            </m:r>
                          </m:e>
                          <m:e>
                            <m:r>
                              <a:rPr lang="zh-CN" altLang="en-US">
                                <a:latin typeface="Cambria Math" panose="02040503050406030204" pitchFamily="18" charset="0"/>
                              </a:rPr>
                              <m:t>随时间变化</m:t>
                            </m:r>
                          </m:e>
                          <m:e>
                            <m:r>
                              <a:rPr lang="zh-CN" altLang="en-US">
                                <a:latin typeface="Cambria Math" panose="02040503050406030204" pitchFamily="18" charset="0"/>
                              </a:rPr>
                              <m:t>的变量</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i="1">
                                <a:latin typeface="Cambria Math" panose="02040503050406030204" pitchFamily="18" charset="0"/>
                              </a:rPr>
                              <m:t>𝛾</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zh-CN" altLang="en-US">
                                <a:latin typeface="Cambria Math" panose="02040503050406030204" pitchFamily="18" charset="0"/>
                              </a:rPr>
                              <m:t>可观测</m:t>
                            </m:r>
                          </m:e>
                          <m:e>
                            <m:r>
                              <a:rPr lang="zh-CN" altLang="en-US">
                                <a:latin typeface="Cambria Math" panose="02040503050406030204" pitchFamily="18" charset="0"/>
                              </a:rPr>
                              <m:t>不随时间变化</m:t>
                            </m:r>
                          </m:e>
                          <m:e>
                            <m:r>
                              <a:rPr lang="zh-CN" altLang="en-US">
                                <a:latin typeface="Cambria Math" panose="02040503050406030204" pitchFamily="18" charset="0"/>
                              </a:rPr>
                              <m:t>的变量</m:t>
                            </m:r>
                          </m:e>
                        </m:eqArr>
                      </m:lim>
                    </m:limLow>
                    <m:r>
                      <a:rPr lang="en-CA"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eqArr>
                          <m:eqArrPr>
                            <m:ctrlPr>
                              <a:rPr lang="en-CA" altLang="zh-CN" i="1">
                                <a:latin typeface="Cambria Math" panose="02040503050406030204" pitchFamily="18" charset="0"/>
                              </a:rPr>
                            </m:ctrlPr>
                          </m:eqArrPr>
                          <m:e>
                            <m:r>
                              <a:rPr lang="zh-CN" altLang="en-US">
                                <a:latin typeface="Cambria Math" panose="02040503050406030204" pitchFamily="18" charset="0"/>
                              </a:rPr>
                              <m:t>不可观测</m:t>
                            </m:r>
                          </m:e>
                          <m:e>
                            <m:r>
                              <a:rPr lang="zh-CN" altLang="en-US">
                                <a:latin typeface="Cambria Math" panose="02040503050406030204" pitchFamily="18" charset="0"/>
                              </a:rPr>
                              <m:t>不随时间变化</m:t>
                            </m:r>
                          </m:e>
                          <m:e>
                            <m:r>
                              <a:rPr lang="zh-CN" altLang="en-US">
                                <a:latin typeface="Cambria Math" panose="02040503050406030204" pitchFamily="18" charset="0"/>
                              </a:rPr>
                              <m:t>和随时间变化</m:t>
                            </m:r>
                          </m:e>
                          <m:e>
                            <m:r>
                              <a:rPr lang="zh-CN" altLang="en-US">
                                <a:latin typeface="Cambria Math" panose="02040503050406030204" pitchFamily="18" charset="0"/>
                              </a:rPr>
                              <m:t>的变量</m:t>
                            </m:r>
                          </m:e>
                        </m:eqArr>
                      </m:lim>
                    </m:limLow>
                  </m:oMath>
                </a14:m>
                <a:r>
                  <a:rPr lang="en-US" dirty="0"/>
                  <a:t>	</a:t>
                </a:r>
                <a:endParaRPr lang="en-CA" dirty="0"/>
              </a:p>
              <a:p>
                <a:endParaRPr lang="en-US" altLang="zh-CN" dirty="0"/>
              </a:p>
              <a:p>
                <a:r>
                  <a:rPr lang="zh-CN" altLang="en-US" dirty="0"/>
                  <a:t>其中干扰项</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r>
                      <a:rPr lang="zh-CN" altLang="en-US" i="1">
                        <a:latin typeface="Cambria Math" panose="02040503050406030204" pitchFamily="18" charset="0"/>
                      </a:rPr>
                      <m:t>＝</m:t>
                    </m:r>
                    <m:r>
                      <a:rPr lang="en-CA" i="1">
                        <a:latin typeface="Cambria Math" panose="02040503050406030204" pitchFamily="18" charset="0"/>
                      </a:rPr>
                      <m:t>𝜃</m:t>
                    </m:r>
                    <m:sSub>
                      <m:sSubPr>
                        <m:ctrlPr>
                          <a:rPr lang="en-CA" i="1">
                            <a:latin typeface="Cambria Math" panose="02040503050406030204" pitchFamily="18" charset="0"/>
                          </a:rPr>
                        </m:ctrlPr>
                      </m:sSubPr>
                      <m:e>
                        <m:r>
                          <a:rPr lang="en-CA" i="1">
                            <a:latin typeface="Cambria Math" panose="02040503050406030204" pitchFamily="18" charset="0"/>
                          </a:rPr>
                          <m:t>𝑇𝐴𝐿𝐸𝑁𝑇</m:t>
                        </m:r>
                      </m:e>
                      <m:sub>
                        <m:r>
                          <a:rPr lang="en-CA" i="1">
                            <a:latin typeface="Cambria Math" panose="02040503050406030204" pitchFamily="18" charset="0"/>
                          </a:rPr>
                          <m:t>𝑖</m:t>
                        </m:r>
                      </m:sub>
                    </m:sSub>
                    <m:r>
                      <a:rPr lang="zh-CN" altLang="en-US">
                        <a:latin typeface="Cambria Math" panose="02040503050406030204" pitchFamily="18" charset="0"/>
                      </a:rPr>
                      <m:t>＋</m:t>
                    </m:r>
                    <m:r>
                      <a:rPr lang="en-US" i="1">
                        <a:latin typeface="Cambria Math" panose="02040503050406030204" pitchFamily="18" charset="0"/>
                      </a:rPr>
                      <m:t>𝜑</m:t>
                    </m:r>
                    <m:sSub>
                      <m:sSubPr>
                        <m:ctrlPr>
                          <a:rPr lang="en-CA" i="1">
                            <a:latin typeface="Cambria Math" panose="02040503050406030204" pitchFamily="18" charset="0"/>
                          </a:rPr>
                        </m:ctrlPr>
                      </m:sSubPr>
                      <m:e>
                        <m:r>
                          <a:rPr lang="en-CA" i="1">
                            <a:latin typeface="Cambria Math" panose="02040503050406030204" pitchFamily="18" charset="0"/>
                          </a:rPr>
                          <m:t>𝐿𝑈𝐶𝐾</m:t>
                        </m:r>
                      </m:e>
                      <m:sub>
                        <m:r>
                          <a:rPr lang="en-CA" i="1">
                            <a:latin typeface="Cambria Math" panose="02040503050406030204" pitchFamily="18" charset="0"/>
                          </a:rPr>
                          <m:t>𝑖𝑡</m:t>
                        </m:r>
                      </m:sub>
                    </m:sSub>
                  </m:oMath>
                </a14:m>
                <a:r>
                  <a:rPr lang="zh-CN" altLang="en-US" dirty="0"/>
                  <a:t>，</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50031" y="1143000"/>
                <a:ext cx="8665369" cy="5638800"/>
              </a:xfrm>
              <a:blipFill>
                <a:blip r:embed="rId3"/>
                <a:stretch>
                  <a:fillRect l="-1055" t="-865"/>
                </a:stretch>
              </a:blipFill>
            </p:spPr>
            <p:txBody>
              <a:bodyPr/>
              <a:lstStyle/>
              <a:p>
                <a:r>
                  <a:rPr lang="en-CA">
                    <a:noFill/>
                  </a:rPr>
                  <a:t> </a:t>
                </a:r>
              </a:p>
            </p:txBody>
          </p:sp>
        </mc:Fallback>
      </mc:AlternateContent>
      <p:sp>
        <p:nvSpPr>
          <p:cNvPr id="2" name="Footer Placeholder 1">
            <a:extLst>
              <a:ext uri="{FF2B5EF4-FFF2-40B4-BE49-F238E27FC236}">
                <a16:creationId xmlns:a16="http://schemas.microsoft.com/office/drawing/2014/main" id="{419D7A7D-5CE2-4722-8C72-F53579DFA898}"/>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2885507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228600" y="304800"/>
            <a:ext cx="8113713" cy="533400"/>
          </a:xfrm>
        </p:spPr>
        <p:txBody>
          <a:bodyPr/>
          <a:lstStyle/>
          <a:p>
            <a:r>
              <a:rPr lang="zh-CN" altLang="en-US" dirty="0"/>
              <a:t>面板数据因果关系分析的直观理解</a:t>
            </a:r>
            <a:endParaRPr lang="en-CA" altLang="en-US" dirty="0"/>
          </a:p>
        </p:txBody>
      </p:sp>
      <mc:AlternateContent xmlns:mc="http://schemas.openxmlformats.org/markup-compatibility/2006" xmlns:a14="http://schemas.microsoft.com/office/drawing/2010/main">
        <mc:Choice Requires="a14">
          <p:sp>
            <p:nvSpPr>
              <p:cNvPr id="38915" name="Text Placeholder 2"/>
              <p:cNvSpPr>
                <a:spLocks noGrp="1"/>
              </p:cNvSpPr>
              <p:nvPr>
                <p:ph type="body" idx="1"/>
              </p:nvPr>
            </p:nvSpPr>
            <p:spPr>
              <a:xfrm>
                <a:off x="304800" y="1143000"/>
                <a:ext cx="8763000" cy="5638800"/>
              </a:xfrm>
            </p:spPr>
            <p:txBody>
              <a:bodyPr/>
              <a:lstStyle/>
              <a:p>
                <a:r>
                  <a:rPr lang="zh-CN" altLang="en-US" dirty="0"/>
                  <a:t>通过面板数据，我们可以将模型改进为：</a:t>
                </a:r>
                <a:endParaRPr lang="en-US" altLang="zh-CN" dirty="0"/>
              </a:p>
              <a:p>
                <a:endParaRPr lang="en-US" dirty="0"/>
              </a:p>
              <a:p>
                <a:endParaRPr lang="en-CA" dirty="0"/>
              </a:p>
              <a:p>
                <a:pPr/>
                <a14:m>
                  <m:oMathPara xmlns:m="http://schemas.openxmlformats.org/officeDocument/2006/math">
                    <m:oMathParaPr>
                      <m:jc m:val="centerGroup"/>
                    </m:oMathParaPr>
                    <m:oMath xmlns:m="http://schemas.openxmlformats.org/officeDocument/2006/math">
                      <m:sSub>
                        <m:sSubPr>
                          <m:ctrlPr>
                            <a:rPr lang="en-CA" sz="2000" i="1">
                              <a:latin typeface="Cambria Math" panose="02040503050406030204" pitchFamily="18" charset="0"/>
                            </a:rPr>
                          </m:ctrlPr>
                        </m:sSubPr>
                        <m:e>
                          <m:r>
                            <a:rPr lang="en-CA" sz="2000" i="1">
                              <a:latin typeface="Cambria Math" panose="02040503050406030204" pitchFamily="18" charset="0"/>
                            </a:rPr>
                            <m:t>𝐼𝑛𝑐</m:t>
                          </m:r>
                        </m:e>
                        <m:sub>
                          <m:r>
                            <a:rPr lang="en-US" sz="2000" i="1">
                              <a:latin typeface="Cambria Math" panose="02040503050406030204" pitchFamily="18" charset="0"/>
                            </a:rPr>
                            <m:t>𝑖𝑡</m:t>
                          </m:r>
                        </m:sub>
                      </m:sSub>
                      <m:r>
                        <a:rPr lang="en-US" sz="2000" i="1">
                          <a:latin typeface="Cambria Math" panose="02040503050406030204" pitchFamily="18" charset="0"/>
                        </a:rPr>
                        <m:t>=</m:t>
                      </m:r>
                      <m:r>
                        <a:rPr lang="en-US" sz="2000" i="1">
                          <a:latin typeface="Cambria Math" panose="02040503050406030204" pitchFamily="18" charset="0"/>
                        </a:rPr>
                        <m:t>𝛼</m:t>
                      </m:r>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US" sz="2000" i="1">
                                  <a:latin typeface="Cambria Math" panose="02040503050406030204" pitchFamily="18" charset="0"/>
                                </a:rPr>
                                <m:t>𝛽</m:t>
                              </m:r>
                              <m:sSub>
                                <m:sSubPr>
                                  <m:ctrlPr>
                                    <a:rPr lang="en-CA" sz="2000" i="1">
                                      <a:latin typeface="Cambria Math" panose="02040503050406030204" pitchFamily="18" charset="0"/>
                                    </a:rPr>
                                  </m:ctrlPr>
                                </m:sSubPr>
                                <m:e>
                                  <m:r>
                                    <a:rPr lang="en-US" sz="2000" i="1">
                                      <a:latin typeface="Cambria Math" panose="02040503050406030204" pitchFamily="18" charset="0"/>
                                    </a:rPr>
                                    <m:t>𝐸𝐷𝑈</m:t>
                                  </m:r>
                                </m:e>
                                <m:sub>
                                  <m:r>
                                    <a:rPr lang="en-US" sz="2000" i="1">
                                      <a:latin typeface="Cambria Math" panose="02040503050406030204" pitchFamily="18" charset="0"/>
                                    </a:rPr>
                                    <m:t>𝑖𝑡</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可观测</m:t>
                              </m:r>
                            </m:e>
                            <m:e>
                              <m:r>
                                <a:rPr lang="zh-CN" altLang="en-US" sz="2000">
                                  <a:latin typeface="Cambria Math" panose="02040503050406030204" pitchFamily="18" charset="0"/>
                                </a:rPr>
                                <m:t>随时间变化</m:t>
                              </m:r>
                            </m:e>
                            <m:e>
                              <m:r>
                                <a:rPr lang="zh-CN" altLang="en-US" sz="2000">
                                  <a:latin typeface="Cambria Math" panose="02040503050406030204" pitchFamily="18" charset="0"/>
                                </a:rPr>
                                <m:t>变量</m:t>
                              </m:r>
                            </m:e>
                          </m:eqArr>
                          <m:r>
                            <a:rPr lang="zh-CN" altLang="en-US" sz="2000">
                              <a:latin typeface="Cambria Math" panose="02040503050406030204" pitchFamily="18" charset="0"/>
                            </a:rPr>
                            <m:t>的</m:t>
                          </m:r>
                        </m:lim>
                      </m:limLow>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US" sz="2000" i="1">
                                  <a:latin typeface="Cambria Math" panose="02040503050406030204" pitchFamily="18" charset="0"/>
                                </a:rPr>
                                <m:t>𝛾</m:t>
                              </m:r>
                              <m:sSub>
                                <m:sSubPr>
                                  <m:ctrlPr>
                                    <a:rPr lang="en-CA" sz="2000" i="1">
                                      <a:latin typeface="Cambria Math" panose="02040503050406030204" pitchFamily="18" charset="0"/>
                                    </a:rPr>
                                  </m:ctrlPr>
                                </m:sSubPr>
                                <m:e>
                                  <m:r>
                                    <a:rPr lang="en-CA" sz="2000" i="1">
                                      <a:latin typeface="Cambria Math" panose="02040503050406030204" pitchFamily="18" charset="0"/>
                                    </a:rPr>
                                    <m:t>𝐺𝐸𝑁𝐷𝐸𝑅</m:t>
                                  </m:r>
                                </m:e>
                                <m:sub>
                                  <m:r>
                                    <a:rPr lang="en-CA" sz="2000" i="1">
                                      <a:latin typeface="Cambria Math" panose="02040503050406030204" pitchFamily="18" charset="0"/>
                                    </a:rPr>
                                    <m:t>𝑖</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可观测</m:t>
                              </m:r>
                            </m:e>
                            <m:e>
                              <m:r>
                                <a:rPr lang="zh-CN" altLang="en-US" sz="2000">
                                  <a:latin typeface="Cambria Math" panose="02040503050406030204" pitchFamily="18" charset="0"/>
                                </a:rPr>
                                <m:t>不随时间变化的</m:t>
                              </m:r>
                            </m:e>
                            <m:e>
                              <m:r>
                                <a:rPr lang="zh-CN" altLang="en-US" sz="2000">
                                  <a:latin typeface="Cambria Math" panose="02040503050406030204" pitchFamily="18" charset="0"/>
                                </a:rPr>
                                <m:t>变量</m:t>
                              </m:r>
                            </m:e>
                          </m:eqArr>
                        </m:lim>
                      </m:limLow>
                      <m:r>
                        <a:rPr lang="en-CA"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sSub>
                                <m:sSubPr>
                                  <m:ctrlPr>
                                    <a:rPr lang="en-CA" sz="2000" i="1">
                                      <a:latin typeface="Cambria Math" panose="02040503050406030204" pitchFamily="18" charset="0"/>
                                    </a:rPr>
                                  </m:ctrlPr>
                                </m:sSubPr>
                                <m:e>
                                  <m:r>
                                    <a:rPr lang="en-CA" sz="2000" i="1">
                                      <a:latin typeface="Cambria Math" panose="02040503050406030204" pitchFamily="18" charset="0"/>
                                    </a:rPr>
                                    <m:t>𝛼</m:t>
                                  </m:r>
                                </m:e>
                                <m:sub>
                                  <m:r>
                                    <a:rPr lang="en-CA" sz="2000" i="1">
                                      <a:latin typeface="Cambria Math" panose="02040503050406030204" pitchFamily="18" charset="0"/>
                                    </a:rPr>
                                    <m:t>𝑖</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不可观测</m:t>
                              </m:r>
                            </m:e>
                            <m:e>
                              <m:r>
                                <a:rPr lang="zh-CN" altLang="en-US" sz="2000">
                                  <a:latin typeface="Cambria Math" panose="02040503050406030204" pitchFamily="18" charset="0"/>
                                </a:rPr>
                                <m:t>不随时间变化</m:t>
                              </m:r>
                            </m:e>
                            <m:e>
                              <m:r>
                                <a:rPr lang="zh-CN" altLang="en-US" sz="2000">
                                  <a:latin typeface="Cambria Math" panose="02040503050406030204" pitchFamily="18" charset="0"/>
                                </a:rPr>
                                <m:t>变量</m:t>
                              </m:r>
                            </m:e>
                          </m:eqArr>
                        </m:lim>
                      </m:limLow>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sSub>
                                <m:sSubPr>
                                  <m:ctrlPr>
                                    <a:rPr lang="en-CA" sz="2000" i="1">
                                      <a:latin typeface="Cambria Math" panose="02040503050406030204" pitchFamily="18" charset="0"/>
                                    </a:rPr>
                                  </m:ctrlPr>
                                </m:sSubPr>
                                <m:e>
                                  <m:r>
                                    <a:rPr lang="en-CA" sz="2000" i="1">
                                      <a:latin typeface="Cambria Math" panose="02040503050406030204" pitchFamily="18" charset="0"/>
                                    </a:rPr>
                                    <m:t>𝑢</m:t>
                                  </m:r>
                                </m:e>
                                <m:sub>
                                  <m:r>
                                    <a:rPr lang="en-CA" sz="2000" i="1">
                                      <a:latin typeface="Cambria Math" panose="02040503050406030204" pitchFamily="18" charset="0"/>
                                    </a:rPr>
                                    <m:t>𝑖𝑡</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不可观测</m:t>
                              </m:r>
                            </m:e>
                            <m:e>
                              <m:r>
                                <a:rPr lang="zh-CN" altLang="en-US" sz="2000">
                                  <a:latin typeface="Cambria Math" panose="02040503050406030204" pitchFamily="18" charset="0"/>
                                </a:rPr>
                                <m:t>随时间变化的</m:t>
                              </m:r>
                            </m:e>
                            <m:e>
                              <m:r>
                                <a:rPr lang="zh-CN" altLang="en-US" sz="2000">
                                  <a:latin typeface="Cambria Math" panose="02040503050406030204" pitchFamily="18" charset="0"/>
                                </a:rPr>
                                <m:t>变量</m:t>
                              </m:r>
                            </m:e>
                          </m:eqArr>
                        </m:lim>
                      </m:limLow>
                    </m:oMath>
                  </m:oMathPara>
                </a14:m>
                <a:endParaRPr lang="en-CA" altLang="en-US" sz="2000" dirty="0"/>
              </a:p>
              <a:p>
                <a:endParaRPr lang="en-CA" altLang="en-US" dirty="0"/>
              </a:p>
              <a:p>
                <a:endParaRPr lang="en-US" altLang="zh-CN" dirty="0"/>
              </a:p>
              <a:p>
                <a:r>
                  <a:rPr lang="zh-CN" altLang="en-US" dirty="0"/>
                  <a:t>其中</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oMath>
                </a14:m>
                <a:r>
                  <a:rPr lang="zh-CN" altLang="en-US" dirty="0"/>
                  <a:t>是个体不可观测的不随时间变化的因素</a:t>
                </a:r>
                <a14:m>
                  <m:oMath xmlns:m="http://schemas.openxmlformats.org/officeDocument/2006/math">
                    <m:r>
                      <a:rPr lang="en-CA" i="1">
                        <a:latin typeface="Cambria Math" panose="02040503050406030204" pitchFamily="18" charset="0"/>
                      </a:rPr>
                      <m:t>𝜃</m:t>
                    </m:r>
                    <m:sSub>
                      <m:sSubPr>
                        <m:ctrlPr>
                          <a:rPr lang="en-CA" i="1">
                            <a:latin typeface="Cambria Math" panose="02040503050406030204" pitchFamily="18" charset="0"/>
                          </a:rPr>
                        </m:ctrlPr>
                      </m:sSubPr>
                      <m:e>
                        <m:r>
                          <a:rPr lang="en-CA" i="1">
                            <a:latin typeface="Cambria Math" panose="02040503050406030204" pitchFamily="18" charset="0"/>
                          </a:rPr>
                          <m:t>𝑇𝐴𝐿𝐸𝑁𝑇</m:t>
                        </m:r>
                      </m:e>
                      <m:sub>
                        <m:r>
                          <a:rPr lang="en-CA" i="1">
                            <a:latin typeface="Cambria Math" panose="02040503050406030204" pitchFamily="18" charset="0"/>
                          </a:rPr>
                          <m:t>𝑖</m:t>
                        </m:r>
                      </m:sub>
                    </m:sSub>
                  </m:oMath>
                </a14:m>
                <a:r>
                  <a:rPr lang="zh-CN" altLang="en-US" dirty="0"/>
                  <a:t>，</a:t>
                </a:r>
                <a14:m>
                  <m:oMath xmlns:m="http://schemas.openxmlformats.org/officeDocument/2006/math">
                    <m:sSub>
                      <m:sSubPr>
                        <m:ctrlPr>
                          <a:rPr lang="en-CA" i="1">
                            <a:latin typeface="Cambria Math" panose="02040503050406030204" pitchFamily="18" charset="0"/>
                          </a:rPr>
                        </m:ctrlPr>
                      </m:sSubPr>
                      <m:e>
                        <m:r>
                          <m:rPr>
                            <m:sty m:val="p"/>
                          </m:rPr>
                          <a:rPr lang="en-CA">
                            <a:latin typeface="Cambria Math" panose="02040503050406030204" pitchFamily="18" charset="0"/>
                          </a:rPr>
                          <m:t>u</m:t>
                        </m:r>
                      </m:e>
                      <m:sub>
                        <m:r>
                          <a:rPr lang="en-CA" i="1">
                            <a:latin typeface="Cambria Math" panose="02040503050406030204" pitchFamily="18" charset="0"/>
                          </a:rPr>
                          <m:t>𝑖𝑡</m:t>
                        </m:r>
                      </m:sub>
                    </m:sSub>
                  </m:oMath>
                </a14:m>
                <a:r>
                  <a:rPr lang="zh-CN" altLang="en-US" dirty="0"/>
                  <a:t>是个体不可观测的随时间变化的因素</a:t>
                </a:r>
                <a14:m>
                  <m:oMath xmlns:m="http://schemas.openxmlformats.org/officeDocument/2006/math">
                    <m:r>
                      <a:rPr lang="en-US" i="1">
                        <a:latin typeface="Cambria Math" panose="02040503050406030204" pitchFamily="18" charset="0"/>
                      </a:rPr>
                      <m:t>𝜑</m:t>
                    </m:r>
                    <m:sSub>
                      <m:sSubPr>
                        <m:ctrlPr>
                          <a:rPr lang="en-CA" i="1">
                            <a:latin typeface="Cambria Math" panose="02040503050406030204" pitchFamily="18" charset="0"/>
                          </a:rPr>
                        </m:ctrlPr>
                      </m:sSubPr>
                      <m:e>
                        <m:r>
                          <a:rPr lang="en-CA" i="1">
                            <a:latin typeface="Cambria Math" panose="02040503050406030204" pitchFamily="18" charset="0"/>
                          </a:rPr>
                          <m:t>𝐿𝑈𝐶𝐾</m:t>
                        </m:r>
                      </m:e>
                      <m:sub>
                        <m:r>
                          <a:rPr lang="en-CA" i="1">
                            <a:latin typeface="Cambria Math" panose="02040503050406030204" pitchFamily="18" charset="0"/>
                          </a:rPr>
                          <m:t>𝑖𝑡</m:t>
                        </m:r>
                      </m:sub>
                    </m:sSub>
                  </m:oMath>
                </a14:m>
                <a:r>
                  <a:rPr lang="zh-CN" altLang="en-US" dirty="0"/>
                  <a:t>。</a:t>
                </a:r>
                <a:endParaRPr lang="en-US" altLang="zh-CN" dirty="0"/>
              </a:p>
              <a:p>
                <a:endParaRPr lang="en-CA" altLang="en-US" dirty="0"/>
              </a:p>
            </p:txBody>
          </p:sp>
        </mc:Choice>
        <mc:Fallback xmlns="">
          <p:sp>
            <p:nvSpPr>
              <p:cNvPr id="38915" name="Text Placeholder 2"/>
              <p:cNvSpPr>
                <a:spLocks noGrp="1" noRot="1" noChangeAspect="1" noMove="1" noResize="1" noEditPoints="1" noAdjustHandles="1" noChangeArrowheads="1" noChangeShapeType="1" noTextEdit="1"/>
              </p:cNvSpPr>
              <p:nvPr>
                <p:ph type="body" idx="1"/>
              </p:nvPr>
            </p:nvSpPr>
            <p:spPr>
              <a:xfrm>
                <a:off x="304800" y="1143000"/>
                <a:ext cx="8763000" cy="5638800"/>
              </a:xfrm>
              <a:blipFill>
                <a:blip r:embed="rId3"/>
                <a:stretch>
                  <a:fillRect l="-1043" t="-865" r="-2225"/>
                </a:stretch>
              </a:blipFill>
            </p:spPr>
            <p:txBody>
              <a:bodyPr/>
              <a:lstStyle/>
              <a:p>
                <a:r>
                  <a:rPr lang="en-CA">
                    <a:noFill/>
                  </a:rPr>
                  <a:t> </a:t>
                </a:r>
              </a:p>
            </p:txBody>
          </p:sp>
        </mc:Fallback>
      </mc:AlternateContent>
      <p:sp>
        <p:nvSpPr>
          <p:cNvPr id="2" name="Footer Placeholder 1">
            <a:extLst>
              <a:ext uri="{FF2B5EF4-FFF2-40B4-BE49-F238E27FC236}">
                <a16:creationId xmlns:a16="http://schemas.microsoft.com/office/drawing/2014/main" id="{C1FDBDDA-0CFC-4662-A5DC-E2EE3D5C8C46}"/>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228600" y="304800"/>
            <a:ext cx="8113713" cy="533400"/>
          </a:xfrm>
        </p:spPr>
        <p:txBody>
          <a:bodyPr/>
          <a:lstStyle/>
          <a:p>
            <a:r>
              <a:rPr lang="zh-CN" altLang="en-US" dirty="0"/>
              <a:t>面板数据因果关系分析的直观理解</a:t>
            </a:r>
            <a:endParaRPr lang="en-CA" altLang="en-US" dirty="0"/>
          </a:p>
        </p:txBody>
      </p:sp>
      <mc:AlternateContent xmlns:mc="http://schemas.openxmlformats.org/markup-compatibility/2006" xmlns:a14="http://schemas.microsoft.com/office/drawing/2010/main">
        <mc:Choice Requires="a14">
          <p:sp>
            <p:nvSpPr>
              <p:cNvPr id="36" name="Text Placeholder 2"/>
              <p:cNvSpPr>
                <a:spLocks noGrp="1"/>
              </p:cNvSpPr>
              <p:nvPr>
                <p:ph type="body" idx="1"/>
              </p:nvPr>
            </p:nvSpPr>
            <p:spPr>
              <a:xfrm>
                <a:off x="228600" y="4724400"/>
                <a:ext cx="8665369" cy="1752600"/>
              </a:xfrm>
            </p:spPr>
            <p:txBody>
              <a:bodyPr/>
              <a:lstStyle/>
              <a:p>
                <a:pPr marL="342900" indent="-342900">
                  <a:buFont typeface="Arial" panose="020B0604020202020204" pitchFamily="34" charset="0"/>
                  <a:buChar char="•"/>
                </a:pPr>
                <a:r>
                  <a:rPr lang="zh-CN" altLang="en-US" sz="2200" dirty="0"/>
                  <a:t>面板数据的独特信息来源使得我们可以通过个体效应模型将不可观测的不随时间变化的变量通过</a:t>
                </a:r>
                <a14:m>
                  <m:oMath xmlns:m="http://schemas.openxmlformats.org/officeDocument/2006/math">
                    <m:r>
                      <a:rPr lang="en-US" sz="2200" i="1">
                        <a:latin typeface="Cambria Math" panose="02040503050406030204" pitchFamily="18" charset="0"/>
                      </a:rPr>
                      <m:t>𝛼</m:t>
                    </m:r>
                  </m:oMath>
                </a14:m>
                <a:r>
                  <a:rPr lang="zh-CN" altLang="en-US" sz="2200" dirty="0"/>
                  <a:t>“控制”住。</a:t>
                </a:r>
                <a:endParaRPr lang="en-US" altLang="zh-CN" sz="2200" dirty="0"/>
              </a:p>
              <a:p>
                <a:pPr marL="342900" indent="-342900">
                  <a:buFont typeface="Arial" panose="020B0604020202020204" pitchFamily="34" charset="0"/>
                  <a:buChar char="•"/>
                </a:pPr>
                <a:r>
                  <a:rPr lang="zh-CN" altLang="en-US" sz="2200" dirty="0"/>
                  <a:t>相比简单的回归模型要求</a:t>
                </a:r>
                <a14:m>
                  <m:oMath xmlns:m="http://schemas.openxmlformats.org/officeDocument/2006/math">
                    <m:r>
                      <a:rPr lang="en-US" sz="2200" i="1">
                        <a:latin typeface="Cambria Math" panose="02040503050406030204" pitchFamily="18" charset="0"/>
                      </a:rPr>
                      <m:t>𝑒</m:t>
                    </m:r>
                  </m:oMath>
                </a14:m>
                <a:r>
                  <a:rPr lang="zh-CN" altLang="en-US" sz="2200" dirty="0"/>
                  <a:t>和</a:t>
                </a:r>
                <a14:m>
                  <m:oMath xmlns:m="http://schemas.openxmlformats.org/officeDocument/2006/math">
                    <m:r>
                      <a:rPr lang="en-US" sz="2200" i="1">
                        <a:latin typeface="Cambria Math" panose="02040503050406030204" pitchFamily="18" charset="0"/>
                      </a:rPr>
                      <m:t>𝐸𝐷𝑈</m:t>
                    </m:r>
                  </m:oMath>
                </a14:m>
                <a:r>
                  <a:rPr lang="zh-CN" altLang="en-US" sz="2200" dirty="0"/>
                  <a:t>之间不存在混淆路径，固定效应模型只要求</a:t>
                </a:r>
                <a14:m>
                  <m:oMath xmlns:m="http://schemas.openxmlformats.org/officeDocument/2006/math">
                    <m:r>
                      <a:rPr lang="en-US" sz="2200" i="1">
                        <a:latin typeface="Cambria Math" panose="02040503050406030204" pitchFamily="18" charset="0"/>
                      </a:rPr>
                      <m:t>𝑢</m:t>
                    </m:r>
                    <m:r>
                      <a:rPr lang="zh-CN" altLang="en-US" sz="2200">
                        <a:latin typeface="Cambria Math" panose="02040503050406030204" pitchFamily="18" charset="0"/>
                      </a:rPr>
                      <m:t>和</m:t>
                    </m:r>
                    <m:r>
                      <a:rPr lang="en-US" sz="2200" i="1">
                        <a:latin typeface="Cambria Math" panose="02040503050406030204" pitchFamily="18" charset="0"/>
                      </a:rPr>
                      <m:t>𝐸𝐷𝑈</m:t>
                    </m:r>
                  </m:oMath>
                </a14:m>
                <a:r>
                  <a:rPr lang="zh-CN" altLang="en-US" sz="2200" dirty="0"/>
                  <a:t>不存在混淆路径的条件较弱，因此在估计因果关系的有效性上前进了一步。</a:t>
                </a:r>
                <a:endParaRPr lang="en-CA" sz="2200" dirty="0"/>
              </a:p>
              <a:p>
                <a:endParaRPr lang="en-US" i="1" dirty="0"/>
              </a:p>
            </p:txBody>
          </p:sp>
        </mc:Choice>
        <mc:Fallback xmlns="">
          <p:sp>
            <p:nvSpPr>
              <p:cNvPr id="36" name="Text Placeholder 2"/>
              <p:cNvSpPr>
                <a:spLocks noGrp="1" noRot="1" noChangeAspect="1" noMove="1" noResize="1" noEditPoints="1" noAdjustHandles="1" noChangeArrowheads="1" noChangeShapeType="1" noTextEdit="1"/>
              </p:cNvSpPr>
              <p:nvPr>
                <p:ph type="body" idx="1"/>
              </p:nvPr>
            </p:nvSpPr>
            <p:spPr>
              <a:xfrm>
                <a:off x="228600" y="4724400"/>
                <a:ext cx="8665369" cy="1752600"/>
              </a:xfrm>
              <a:blipFill>
                <a:blip r:embed="rId3"/>
                <a:stretch>
                  <a:fillRect l="-493" t="-2778" r="-633" b="-11806"/>
                </a:stretch>
              </a:blipFill>
            </p:spPr>
            <p:txBody>
              <a:bodyPr/>
              <a:lstStyle/>
              <a:p>
                <a:r>
                  <a:rPr lang="en-CA">
                    <a:noFill/>
                  </a:rPr>
                  <a:t> </a:t>
                </a:r>
              </a:p>
            </p:txBody>
          </p:sp>
        </mc:Fallback>
      </mc:AlternateContent>
      <p:pic>
        <p:nvPicPr>
          <p:cNvPr id="39957" name="Picture 39956"/>
          <p:cNvPicPr>
            <a:picLocks noChangeAspect="1"/>
          </p:cNvPicPr>
          <p:nvPr/>
        </p:nvPicPr>
        <p:blipFill>
          <a:blip r:embed="rId4"/>
          <a:stretch>
            <a:fillRect/>
          </a:stretch>
        </p:blipFill>
        <p:spPr>
          <a:xfrm>
            <a:off x="2438400" y="1219200"/>
            <a:ext cx="3962423" cy="2790833"/>
          </a:xfrm>
          <a:prstGeom prst="rect">
            <a:avLst/>
          </a:prstGeom>
        </p:spPr>
      </p:pic>
      <p:sp>
        <p:nvSpPr>
          <p:cNvPr id="2" name="Footer Placeholder 1">
            <a:extLst>
              <a:ext uri="{FF2B5EF4-FFF2-40B4-BE49-F238E27FC236}">
                <a16:creationId xmlns:a16="http://schemas.microsoft.com/office/drawing/2014/main" id="{390023C4-B193-41DF-85AA-D8DA67330FB3}"/>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222444FB-C00F-467A-9C48-5B4B72B2C996}"/>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1328FB4E-EA00-46B1-9C8C-4BB4717AEFB2}"/>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面板数据分析三种常见模型</a:t>
            </a:r>
            <a:endParaRPr lang="en-CA" sz="3600" b="1" dirty="0"/>
          </a:p>
        </p:txBody>
      </p:sp>
      <p:sp>
        <p:nvSpPr>
          <p:cNvPr id="4" name="Footer Placeholder 3">
            <a:extLst>
              <a:ext uri="{FF2B5EF4-FFF2-40B4-BE49-F238E27FC236}">
                <a16:creationId xmlns:a16="http://schemas.microsoft.com/office/drawing/2014/main" id="{38EE0843-60D7-47E5-ABCE-27B52F2A8B6F}"/>
              </a:ext>
            </a:extLst>
          </p:cNvPr>
          <p:cNvSpPr>
            <a:spLocks noGrp="1"/>
          </p:cNvSpPr>
          <p:nvPr>
            <p:ph type="ftr" sz="quarter" idx="11"/>
          </p:nvPr>
        </p:nvSpPr>
        <p:spPr>
          <a:xfrm>
            <a:off x="5181600" y="6248400"/>
            <a:ext cx="3962400" cy="457200"/>
          </a:xfrm>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1504489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zh-CN" altLang="en-US" sz="3200" b="1" dirty="0">
                <a:solidFill>
                  <a:schemeClr val="tx1">
                    <a:lumMod val="95000"/>
                    <a:lumOff val="5000"/>
                  </a:schemeClr>
                </a:solidFill>
                <a:latin typeface="宋体" panose="02010600030101010101" pitchFamily="2" charset="-122"/>
                <a:ea typeface="宋体" panose="02010600030101010101" pitchFamily="2" charset="-122"/>
              </a:rPr>
              <a:t>面板数据分析的三种常见模型</a:t>
            </a:r>
            <a:endParaRPr lang="en-CA" sz="3200" dirty="0">
              <a:solidFill>
                <a:schemeClr val="tx1">
                  <a:lumMod val="95000"/>
                  <a:lumOff val="5000"/>
                </a:schemeClr>
              </a:solidFill>
              <a:latin typeface="宋体" panose="02010600030101010101" pitchFamily="2" charset="-122"/>
              <a:ea typeface="宋体" panose="02010600030101010101" pitchFamily="2" charset="-122"/>
            </a:endParaRP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52400" y="1143000"/>
                <a:ext cx="8991600" cy="5638800"/>
              </a:xfrm>
            </p:spPr>
            <p:txBody>
              <a:bodyPr/>
              <a:lstStyle/>
              <a:p>
                <a:pPr/>
                <a14:m>
                  <m:oMathPara xmlns:m="http://schemas.openxmlformats.org/officeDocument/2006/math">
                    <m:oMathParaPr>
                      <m:jc m:val="centerGroup"/>
                    </m:oMathParaPr>
                    <m:oMath xmlns:m="http://schemas.openxmlformats.org/officeDocument/2006/math">
                      <m:sSub>
                        <m:sSubPr>
                          <m:ctrlPr>
                            <a:rPr lang="en-CA" sz="2000" i="1" smtClean="0">
                              <a:latin typeface="Cambria Math" panose="02040503050406030204" pitchFamily="18" charset="0"/>
                            </a:rPr>
                          </m:ctrlPr>
                        </m:sSubPr>
                        <m:e>
                          <m:r>
                            <a:rPr lang="en-CA" sz="2000" i="1">
                              <a:latin typeface="Cambria Math" panose="02040503050406030204" pitchFamily="18" charset="0"/>
                            </a:rPr>
                            <m:t>𝐼𝑛𝑐</m:t>
                          </m:r>
                        </m:e>
                        <m:sub>
                          <m:r>
                            <a:rPr lang="en-US" sz="2000" i="1">
                              <a:latin typeface="Cambria Math" panose="02040503050406030204" pitchFamily="18" charset="0"/>
                            </a:rPr>
                            <m:t>𝑖𝑡</m:t>
                          </m:r>
                        </m:sub>
                      </m:sSub>
                      <m:r>
                        <a:rPr lang="en-US" sz="2000" i="1">
                          <a:latin typeface="Cambria Math" panose="02040503050406030204" pitchFamily="18" charset="0"/>
                        </a:rPr>
                        <m:t>=</m:t>
                      </m:r>
                      <m:r>
                        <a:rPr lang="en-US" sz="2000" i="1">
                          <a:latin typeface="Cambria Math" panose="02040503050406030204" pitchFamily="18" charset="0"/>
                        </a:rPr>
                        <m:t>𝛼</m:t>
                      </m:r>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US" sz="2000" i="1">
                                  <a:latin typeface="Cambria Math" panose="02040503050406030204" pitchFamily="18" charset="0"/>
                                </a:rPr>
                                <m:t>𝛽</m:t>
                              </m:r>
                              <m:sSub>
                                <m:sSubPr>
                                  <m:ctrlPr>
                                    <a:rPr lang="en-CA" sz="2000" i="1">
                                      <a:latin typeface="Cambria Math" panose="02040503050406030204" pitchFamily="18" charset="0"/>
                                    </a:rPr>
                                  </m:ctrlPr>
                                </m:sSubPr>
                                <m:e>
                                  <m:r>
                                    <a:rPr lang="en-US" sz="2000" i="1">
                                      <a:latin typeface="Cambria Math" panose="02040503050406030204" pitchFamily="18" charset="0"/>
                                    </a:rPr>
                                    <m:t>𝐸𝐷𝑈</m:t>
                                  </m:r>
                                </m:e>
                                <m:sub>
                                  <m:r>
                                    <a:rPr lang="en-US" sz="2000" i="1">
                                      <a:latin typeface="Cambria Math" panose="02040503050406030204" pitchFamily="18" charset="0"/>
                                    </a:rPr>
                                    <m:t>𝑖𝑡</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可观测</m:t>
                              </m:r>
                            </m:e>
                            <m:e>
                              <m:r>
                                <a:rPr lang="zh-CN" altLang="en-US" sz="2000">
                                  <a:latin typeface="Cambria Math" panose="02040503050406030204" pitchFamily="18" charset="0"/>
                                </a:rPr>
                                <m:t>随时间变化</m:t>
                              </m:r>
                            </m:e>
                            <m:e>
                              <m:r>
                                <a:rPr lang="zh-CN" altLang="en-US" sz="2000">
                                  <a:latin typeface="Cambria Math" panose="02040503050406030204" pitchFamily="18" charset="0"/>
                                </a:rPr>
                                <m:t>的变量</m:t>
                              </m:r>
                            </m:e>
                          </m:eqArr>
                        </m:lim>
                      </m:limLow>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r>
                                <a:rPr lang="en-US" sz="2000" i="1">
                                  <a:latin typeface="Cambria Math" panose="02040503050406030204" pitchFamily="18" charset="0"/>
                                </a:rPr>
                                <m:t>𝛾</m:t>
                              </m:r>
                              <m:sSub>
                                <m:sSubPr>
                                  <m:ctrlPr>
                                    <a:rPr lang="en-CA" sz="2000" i="1">
                                      <a:latin typeface="Cambria Math" panose="02040503050406030204" pitchFamily="18" charset="0"/>
                                    </a:rPr>
                                  </m:ctrlPr>
                                </m:sSubPr>
                                <m:e>
                                  <m:r>
                                    <a:rPr lang="en-CA" sz="2000" i="1">
                                      <a:latin typeface="Cambria Math" panose="02040503050406030204" pitchFamily="18" charset="0"/>
                                    </a:rPr>
                                    <m:t>𝐺𝐸𝑁𝐷𝐸𝑅</m:t>
                                  </m:r>
                                </m:e>
                                <m:sub>
                                  <m:r>
                                    <a:rPr lang="en-CA" sz="2000" i="1">
                                      <a:latin typeface="Cambria Math" panose="02040503050406030204" pitchFamily="18" charset="0"/>
                                    </a:rPr>
                                    <m:t>𝑖</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可观测</m:t>
                              </m:r>
                            </m:e>
                            <m:e>
                              <m:r>
                                <a:rPr lang="zh-CN" altLang="en-US" sz="2000">
                                  <a:latin typeface="Cambria Math" panose="02040503050406030204" pitchFamily="18" charset="0"/>
                                </a:rPr>
                                <m:t>不随时间变化</m:t>
                              </m:r>
                            </m:e>
                            <m:e>
                              <m:r>
                                <a:rPr lang="zh-CN" altLang="en-US" sz="2000">
                                  <a:latin typeface="Cambria Math" panose="02040503050406030204" pitchFamily="18" charset="0"/>
                                </a:rPr>
                                <m:t>的变量</m:t>
                              </m:r>
                            </m:e>
                          </m:eqArr>
                        </m:lim>
                      </m:limLow>
                      <m:r>
                        <a:rPr lang="en-CA"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sSub>
                                <m:sSubPr>
                                  <m:ctrlPr>
                                    <a:rPr lang="en-CA" sz="2000" i="1">
                                      <a:latin typeface="Cambria Math" panose="02040503050406030204" pitchFamily="18" charset="0"/>
                                    </a:rPr>
                                  </m:ctrlPr>
                                </m:sSubPr>
                                <m:e>
                                  <m:r>
                                    <a:rPr lang="en-CA" sz="2000" i="1">
                                      <a:latin typeface="Cambria Math" panose="02040503050406030204" pitchFamily="18" charset="0"/>
                                    </a:rPr>
                                    <m:t>𝛼</m:t>
                                  </m:r>
                                </m:e>
                                <m:sub>
                                  <m:r>
                                    <a:rPr lang="en-CA" sz="2000" i="1">
                                      <a:latin typeface="Cambria Math" panose="02040503050406030204" pitchFamily="18" charset="0"/>
                                    </a:rPr>
                                    <m:t>𝑖</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不可观测</m:t>
                              </m:r>
                            </m:e>
                            <m:e>
                              <m:r>
                                <a:rPr lang="zh-CN" altLang="en-US" sz="2000">
                                  <a:latin typeface="Cambria Math" panose="02040503050406030204" pitchFamily="18" charset="0"/>
                                </a:rPr>
                                <m:t>不随时间变化</m:t>
                              </m:r>
                            </m:e>
                            <m:e>
                              <m:r>
                                <a:rPr lang="zh-CN" altLang="en-US" sz="2000">
                                  <a:latin typeface="Cambria Math" panose="02040503050406030204" pitchFamily="18" charset="0"/>
                                </a:rPr>
                                <m:t>的变量</m:t>
                              </m:r>
                            </m:e>
                          </m:eqArr>
                        </m:lim>
                      </m:limLow>
                      <m:r>
                        <a:rPr lang="en-US" sz="2000" i="1">
                          <a:latin typeface="Cambria Math" panose="02040503050406030204" pitchFamily="18" charset="0"/>
                        </a:rPr>
                        <m:t>+</m:t>
                      </m:r>
                      <m:limLow>
                        <m:limLowPr>
                          <m:ctrlPr>
                            <a:rPr lang="en-CA" sz="2000" i="1">
                              <a:latin typeface="Cambria Math" panose="02040503050406030204" pitchFamily="18" charset="0"/>
                            </a:rPr>
                          </m:ctrlPr>
                        </m:limLowPr>
                        <m:e>
                          <m:groupChr>
                            <m:groupChrPr>
                              <m:chr m:val="⏟"/>
                              <m:ctrlPr>
                                <a:rPr lang="en-CA" sz="2000" i="1">
                                  <a:latin typeface="Cambria Math" panose="02040503050406030204" pitchFamily="18" charset="0"/>
                                </a:rPr>
                              </m:ctrlPr>
                            </m:groupChrPr>
                            <m:e>
                              <m:sSub>
                                <m:sSubPr>
                                  <m:ctrlPr>
                                    <a:rPr lang="en-CA" sz="2000" i="1">
                                      <a:latin typeface="Cambria Math" panose="02040503050406030204" pitchFamily="18" charset="0"/>
                                    </a:rPr>
                                  </m:ctrlPr>
                                </m:sSubPr>
                                <m:e>
                                  <m:r>
                                    <a:rPr lang="en-CA" sz="2000" i="1">
                                      <a:latin typeface="Cambria Math" panose="02040503050406030204" pitchFamily="18" charset="0"/>
                                    </a:rPr>
                                    <m:t>𝑢</m:t>
                                  </m:r>
                                </m:e>
                                <m:sub>
                                  <m:r>
                                    <a:rPr lang="en-CA" sz="2000" i="1">
                                      <a:latin typeface="Cambria Math" panose="02040503050406030204" pitchFamily="18" charset="0"/>
                                    </a:rPr>
                                    <m:t>𝑖𝑡</m:t>
                                  </m:r>
                                </m:sub>
                              </m:sSub>
                            </m:e>
                          </m:groupChr>
                        </m:e>
                        <m:lim>
                          <m:eqArr>
                            <m:eqArrPr>
                              <m:ctrlPr>
                                <a:rPr lang="en-CA" sz="2000" i="1">
                                  <a:latin typeface="Cambria Math" panose="02040503050406030204" pitchFamily="18" charset="0"/>
                                </a:rPr>
                              </m:ctrlPr>
                            </m:eqArrPr>
                            <m:e>
                              <m:r>
                                <a:rPr lang="zh-CN" altLang="en-US" sz="2000">
                                  <a:latin typeface="Cambria Math" panose="02040503050406030204" pitchFamily="18" charset="0"/>
                                </a:rPr>
                                <m:t>不可观测</m:t>
                              </m:r>
                            </m:e>
                            <m:e>
                              <m:r>
                                <a:rPr lang="zh-CN" altLang="en-US" sz="2000">
                                  <a:latin typeface="Cambria Math" panose="02040503050406030204" pitchFamily="18" charset="0"/>
                                </a:rPr>
                                <m:t>随时间变化</m:t>
                              </m:r>
                            </m:e>
                            <m:e>
                              <m:r>
                                <a:rPr lang="zh-CN" altLang="en-US" sz="2000">
                                  <a:latin typeface="Cambria Math" panose="02040503050406030204" pitchFamily="18" charset="0"/>
                                </a:rPr>
                                <m:t>的变量</m:t>
                              </m:r>
                            </m:e>
                          </m:eqArr>
                        </m:lim>
                      </m:limLow>
                    </m:oMath>
                  </m:oMathPara>
                </a14:m>
                <a:endParaRPr lang="en-CA" altLang="zh-CN" sz="2000" b="1" dirty="0"/>
              </a:p>
              <a:p>
                <a:endParaRPr lang="en-CA" b="1" dirty="0"/>
              </a:p>
              <a:p>
                <a14:m>
                  <m:oMath xmlns:m="http://schemas.openxmlformats.org/officeDocument/2006/math">
                    <m:r>
                      <a:rPr lang="zh-CN" altLang="en-US" sz="2200" b="1" i="1" dirty="0" smtClean="0">
                        <a:latin typeface="Cambria Math" panose="02040503050406030204" pitchFamily="18" charset="0"/>
                      </a:rPr>
                      <m:t>三</m:t>
                    </m:r>
                    <m:r>
                      <a:rPr lang="zh-CN" altLang="en-US" sz="2200" b="1" i="1" dirty="0">
                        <a:latin typeface="Cambria Math" panose="02040503050406030204" pitchFamily="18" charset="0"/>
                      </a:rPr>
                      <m:t>种</m:t>
                    </m:r>
                    <m:r>
                      <a:rPr lang="zh-CN" altLang="en-US" sz="2200" b="1" i="1" dirty="0" smtClean="0">
                        <a:latin typeface="Cambria Math" panose="02040503050406030204" pitchFamily="18" charset="0"/>
                      </a:rPr>
                      <m:t>模型</m:t>
                    </m:r>
                    <m:r>
                      <a:rPr lang="zh-CN" altLang="en-US" sz="2200" b="1" i="1" dirty="0">
                        <a:latin typeface="Cambria Math" panose="02040503050406030204" pitchFamily="18" charset="0"/>
                      </a:rPr>
                      <m:t>都</m:t>
                    </m:r>
                    <m:r>
                      <a:rPr lang="zh-CN" altLang="en-US" sz="2200" b="1" i="1" dirty="0" smtClean="0">
                        <a:latin typeface="Cambria Math" panose="02040503050406030204" pitchFamily="18" charset="0"/>
                      </a:rPr>
                      <m:t>假设</m:t>
                    </m:r>
                    <m:r>
                      <a:rPr lang="en-US" sz="2200" i="1">
                        <a:latin typeface="Cambria Math" panose="02040503050406030204" pitchFamily="18" charset="0"/>
                      </a:rPr>
                      <m:t>𝐸</m:t>
                    </m:r>
                    <m:d>
                      <m:dPr>
                        <m:ctrlPr>
                          <a:rPr lang="en-CA" sz="2200" i="1">
                            <a:latin typeface="Cambria Math" panose="02040503050406030204" pitchFamily="18" charset="0"/>
                          </a:rPr>
                        </m:ctrlPr>
                      </m:dPr>
                      <m:e>
                        <m:sSub>
                          <m:sSubPr>
                            <m:ctrlPr>
                              <a:rPr lang="en-CA" sz="2200" i="1">
                                <a:latin typeface="Cambria Math" panose="02040503050406030204" pitchFamily="18" charset="0"/>
                              </a:rPr>
                            </m:ctrlPr>
                          </m:sSubPr>
                          <m:e>
                            <m:r>
                              <a:rPr lang="en-CA" sz="2200" i="1">
                                <a:latin typeface="Cambria Math" panose="02040503050406030204" pitchFamily="18" charset="0"/>
                              </a:rPr>
                              <m:t>𝑢</m:t>
                            </m:r>
                          </m:e>
                          <m:sub>
                            <m:r>
                              <a:rPr lang="en-CA" sz="2200" i="1">
                                <a:latin typeface="Cambria Math" panose="02040503050406030204" pitchFamily="18" charset="0"/>
                              </a:rPr>
                              <m:t>𝑖𝑡</m:t>
                            </m:r>
                          </m:sub>
                        </m:sSub>
                      </m:e>
                      <m:e>
                        <m:sSub>
                          <m:sSubPr>
                            <m:ctrlPr>
                              <a:rPr lang="en-CA" sz="2200" i="1">
                                <a:latin typeface="Cambria Math" panose="02040503050406030204" pitchFamily="18" charset="0"/>
                              </a:rPr>
                            </m:ctrlPr>
                          </m:sSubPr>
                          <m:e>
                            <m:r>
                              <a:rPr lang="en-US" sz="2200" i="1">
                                <a:latin typeface="Cambria Math" panose="02040503050406030204" pitchFamily="18" charset="0"/>
                              </a:rPr>
                              <m:t>𝐸𝐷𝑈</m:t>
                            </m:r>
                          </m:e>
                          <m:sub>
                            <m:r>
                              <a:rPr lang="en-US" sz="2200" i="1">
                                <a:latin typeface="Cambria Math" panose="02040503050406030204" pitchFamily="18" charset="0"/>
                              </a:rPr>
                              <m:t>𝑖𝑡</m:t>
                            </m:r>
                          </m:sub>
                        </m:sSub>
                        <m:r>
                          <a:rPr lang="en-US" sz="2200" i="1">
                            <a:latin typeface="Cambria Math" panose="02040503050406030204" pitchFamily="18" charset="0"/>
                          </a:rPr>
                          <m:t>, </m:t>
                        </m:r>
                        <m:sSub>
                          <m:sSubPr>
                            <m:ctrlPr>
                              <a:rPr lang="en-CA" sz="2200" i="1">
                                <a:latin typeface="Cambria Math" panose="02040503050406030204" pitchFamily="18" charset="0"/>
                              </a:rPr>
                            </m:ctrlPr>
                          </m:sSubPr>
                          <m:e>
                            <m:r>
                              <a:rPr lang="en-CA" sz="2200" i="1">
                                <a:latin typeface="Cambria Math" panose="02040503050406030204" pitchFamily="18" charset="0"/>
                              </a:rPr>
                              <m:t>𝐺𝐸𝑁𝐷𝐸𝑅</m:t>
                            </m:r>
                          </m:e>
                          <m:sub>
                            <m:r>
                              <a:rPr lang="en-CA" sz="2200" i="1">
                                <a:latin typeface="Cambria Math" panose="02040503050406030204" pitchFamily="18" charset="0"/>
                              </a:rPr>
                              <m:t>𝑖</m:t>
                            </m:r>
                          </m:sub>
                        </m:sSub>
                      </m:e>
                    </m:d>
                    <m:r>
                      <a:rPr lang="en-CA" sz="2200" i="1">
                        <a:latin typeface="Cambria Math" panose="02040503050406030204" pitchFamily="18" charset="0"/>
                      </a:rPr>
                      <m:t>=0</m:t>
                    </m:r>
                  </m:oMath>
                </a14:m>
                <a:r>
                  <a:rPr lang="zh-CN" altLang="en-US" sz="2200" b="1" dirty="0"/>
                  <a:t>，但对</a:t>
                </a: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oMath>
                </a14:m>
                <a:r>
                  <a:rPr lang="zh-CN" altLang="en-US" sz="2200" b="1" dirty="0"/>
                  <a:t>的假设不同。</a:t>
                </a:r>
                <a:endParaRPr lang="en-US" altLang="zh-CN" sz="2200" b="1" dirty="0"/>
              </a:p>
              <a:p>
                <a:pPr algn="just"/>
                <a:endParaRPr lang="en-US" altLang="zh-CN" b="1" dirty="0"/>
              </a:p>
              <a:p>
                <a:pPr algn="just"/>
                <a:r>
                  <a:rPr lang="zh-CN" altLang="en-US" b="1" dirty="0"/>
                  <a:t>合并横截面模型：</a:t>
                </a:r>
                <a:r>
                  <a:rPr lang="zh-CN" altLang="en-US" dirty="0"/>
                  <a:t>假设</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oMath>
                </a14:m>
                <a:r>
                  <a:rPr lang="zh-CN" altLang="en-US" dirty="0"/>
                  <a:t>不存在。</a:t>
                </a:r>
                <a:endParaRPr lang="en-US" altLang="zh-CN" dirty="0"/>
              </a:p>
              <a:p>
                <a:pPr algn="just"/>
                <a:endParaRPr lang="en-US" altLang="zh-CN" dirty="0"/>
              </a:p>
              <a:p>
                <a:pPr algn="just"/>
                <a:r>
                  <a:rPr lang="zh-CN" altLang="en-US" b="1" dirty="0"/>
                  <a:t>随机效应模型：</a:t>
                </a:r>
                <a:r>
                  <a:rPr lang="zh-CN" altLang="en-US" dirty="0"/>
                  <a:t>假设</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oMath>
                </a14:m>
                <a:r>
                  <a:rPr lang="zh-CN" altLang="en-US" dirty="0"/>
                  <a:t>存在，但与可观测变量不相关</a:t>
                </a:r>
                <a:r>
                  <a:rPr lang="en-US" dirty="0"/>
                  <a:t>, </a:t>
                </a:r>
                <a14:m>
                  <m:oMath xmlns:m="http://schemas.openxmlformats.org/officeDocument/2006/math">
                    <m:r>
                      <a:rPr lang="en-US">
                        <a:latin typeface="Cambria Math" panose="02040503050406030204" pitchFamily="18" charset="0"/>
                      </a:rPr>
                      <m:t> </m:t>
                    </m:r>
                    <m:r>
                      <m:rPr>
                        <m:sty m:val="p"/>
                      </m:rPr>
                      <a:rPr lang="en-US">
                        <a:latin typeface="Cambria Math" panose="02040503050406030204" pitchFamily="18" charset="0"/>
                      </a:rPr>
                      <m:t>E</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e>
                      <m:e>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 </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d>
                    <m:r>
                      <a:rPr lang="en-CA" i="1">
                        <a:latin typeface="Cambria Math" panose="02040503050406030204" pitchFamily="18" charset="0"/>
                      </a:rPr>
                      <m:t>=0</m:t>
                    </m:r>
                  </m:oMath>
                </a14:m>
                <a:r>
                  <a:rPr lang="zh-CN" altLang="en-US" dirty="0"/>
                  <a:t>。</a:t>
                </a:r>
                <a:endParaRPr lang="en-US" altLang="zh-CN" dirty="0"/>
              </a:p>
              <a:p>
                <a:pPr algn="just"/>
                <a:endParaRPr lang="en-US" altLang="zh-CN" dirty="0"/>
              </a:p>
              <a:p>
                <a:pPr algn="just"/>
                <a:r>
                  <a:rPr lang="zh-CN" altLang="en-US" b="1" dirty="0"/>
                  <a:t>固定效应模型：</a:t>
                </a:r>
                <a:r>
                  <a:rPr lang="zh-CN" altLang="en-US" dirty="0"/>
                  <a:t>假设</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oMath>
                </a14:m>
                <a:r>
                  <a:rPr lang="zh-CN" altLang="en-US" dirty="0"/>
                  <a:t>存在，并</a:t>
                </a:r>
                <a14:m>
                  <m:oMath xmlns:m="http://schemas.openxmlformats.org/officeDocument/2006/math">
                    <m:r>
                      <a:rPr lang="zh-CN" altLang="en-US">
                        <a:latin typeface="Cambria Math" panose="02040503050406030204" pitchFamily="18" charset="0"/>
                      </a:rPr>
                      <m:t>与可观测变量相关</m:t>
                    </m:r>
                    <m:r>
                      <a:rPr lang="en-US">
                        <a:latin typeface="Cambria Math" panose="02040503050406030204" pitchFamily="18" charset="0"/>
                      </a:rPr>
                      <m:t>,</m:t>
                    </m:r>
                    <m:r>
                      <a:rPr lang="en-US" b="0" i="0" smtClean="0">
                        <a:latin typeface="Cambria Math" panose="02040503050406030204" pitchFamily="18" charset="0"/>
                      </a:rPr>
                      <m:t>  </m:t>
                    </m:r>
                    <m:r>
                      <m:rPr>
                        <m:sty m:val="p"/>
                      </m:rPr>
                      <a:rPr lang="en-US">
                        <a:latin typeface="Cambria Math" panose="02040503050406030204" pitchFamily="18" charset="0"/>
                      </a:rPr>
                      <m:t>E</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e>
                      <m:e>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 </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d>
                    <m:r>
                      <a:rPr lang="en-CA" i="1">
                        <a:latin typeface="Cambria Math" panose="02040503050406030204" pitchFamily="18" charset="0"/>
                      </a:rPr>
                      <m:t>≠0</m:t>
                    </m:r>
                  </m:oMath>
                </a14:m>
                <a:r>
                  <a:rPr lang="zh-CN" altLang="en-US" dirty="0"/>
                  <a:t>。</a:t>
                </a:r>
                <a:endParaRPr lang="en-US" altLang="zh-CN" dirty="0"/>
              </a:p>
              <a:p>
                <a:endParaRPr lang="en-CA" altLang="zh-CN" dirty="0"/>
              </a:p>
              <a:p>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52400" y="1143000"/>
                <a:ext cx="8991600" cy="5638800"/>
              </a:xfrm>
              <a:blipFill>
                <a:blip r:embed="rId3"/>
                <a:stretch>
                  <a:fillRect l="-1017" r="-101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86DACBD-E423-48F4-AA13-49B1B0A55F63}"/>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9783831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33401"/>
          </a:xfrm>
        </p:spPr>
        <p:txBody>
          <a:bodyPr/>
          <a:lstStyle/>
          <a:p>
            <a:r>
              <a:rPr lang="zh-CN" altLang="en-US" dirty="0"/>
              <a:t>合并横截面模型（</a:t>
            </a:r>
            <a:r>
              <a:rPr lang="en-US" dirty="0"/>
              <a:t>Pooled Cross Sectional Model</a:t>
            </a:r>
            <a:r>
              <a:rPr lang="zh-CN" altLang="en-US" dirty="0"/>
              <a:t>）</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sz="2800" dirty="0"/>
                  <a:t>该模型认为</a:t>
                </a:r>
                <a14:m>
                  <m:oMath xmlns:m="http://schemas.openxmlformats.org/officeDocument/2006/math">
                    <m:sSub>
                      <m:sSubPr>
                        <m:ctrlPr>
                          <a:rPr lang="en-CA" sz="2800" i="1">
                            <a:latin typeface="Cambria Math" panose="02040503050406030204" pitchFamily="18" charset="0"/>
                          </a:rPr>
                        </m:ctrlPr>
                      </m:sSubPr>
                      <m:e>
                        <m:r>
                          <a:rPr lang="en-CA" sz="2800" i="1">
                            <a:latin typeface="Cambria Math" panose="02040503050406030204" pitchFamily="18" charset="0"/>
                          </a:rPr>
                          <m:t>𝛼</m:t>
                        </m:r>
                      </m:e>
                      <m:sub>
                        <m:r>
                          <a:rPr lang="en-CA" sz="2800" i="1">
                            <a:latin typeface="Cambria Math" panose="02040503050406030204" pitchFamily="18" charset="0"/>
                          </a:rPr>
                          <m:t>𝑖</m:t>
                        </m:r>
                      </m:sub>
                    </m:sSub>
                  </m:oMath>
                </a14:m>
                <a:r>
                  <a:rPr lang="zh-CN" altLang="en-US" sz="2800" dirty="0"/>
                  <a:t>不存在，模型可以简化为：</a:t>
                </a:r>
                <a:endParaRPr lang="en-CA" sz="2800" dirty="0"/>
              </a:p>
              <a:p>
                <a:endParaRPr lang="en-CA" i="1" dirty="0"/>
              </a:p>
              <a:p>
                <a:endParaRPr lang="en-CA" i="1"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𝛾</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𝑢</m:t>
                          </m:r>
                        </m:e>
                        <m:sub>
                          <m:r>
                            <a:rPr lang="en-CA" i="1">
                              <a:latin typeface="Cambria Math" panose="02040503050406030204" pitchFamily="18" charset="0"/>
                            </a:rPr>
                            <m:t>𝑖𝑡</m:t>
                          </m:r>
                        </m:sub>
                      </m:sSub>
                    </m:oMath>
                  </m:oMathPara>
                </a14:m>
                <a:endParaRPr lang="en-CA" dirty="0"/>
              </a:p>
              <a:p>
                <a:endParaRPr lang="en-US" altLang="zh-CN" dirty="0"/>
              </a:p>
              <a:p>
                <a:endParaRPr lang="en-US" altLang="zh-CN" sz="2800" dirty="0"/>
              </a:p>
              <a:p>
                <a:r>
                  <a:rPr lang="zh-CN" altLang="en-US" sz="2800" dirty="0"/>
                  <a:t>如果</a:t>
                </a:r>
                <a14:m>
                  <m:oMath xmlns:m="http://schemas.openxmlformats.org/officeDocument/2006/math">
                    <m:sSub>
                      <m:sSubPr>
                        <m:ctrlPr>
                          <a:rPr lang="en-CA" sz="2800" i="1">
                            <a:latin typeface="Cambria Math" panose="02040503050406030204" pitchFamily="18" charset="0"/>
                          </a:rPr>
                        </m:ctrlPr>
                      </m:sSubPr>
                      <m:e>
                        <m:r>
                          <a:rPr lang="en-CA" sz="2800" i="1">
                            <a:latin typeface="Cambria Math" panose="02040503050406030204" pitchFamily="18" charset="0"/>
                          </a:rPr>
                          <m:t>𝛼</m:t>
                        </m:r>
                      </m:e>
                      <m:sub>
                        <m:r>
                          <a:rPr lang="en-CA" sz="2800" i="1">
                            <a:latin typeface="Cambria Math" panose="02040503050406030204" pitchFamily="18" charset="0"/>
                          </a:rPr>
                          <m:t>𝑖</m:t>
                        </m:r>
                      </m:sub>
                    </m:sSub>
                  </m:oMath>
                </a14:m>
                <a:r>
                  <a:rPr lang="zh-CN" altLang="en-US" sz="2800" dirty="0"/>
                  <a:t>不存在，并且</a:t>
                </a:r>
                <a14:m>
                  <m:oMath xmlns:m="http://schemas.openxmlformats.org/officeDocument/2006/math">
                    <m:r>
                      <a:rPr lang="en-US" sz="2800" i="1">
                        <a:latin typeface="Cambria Math" panose="02040503050406030204" pitchFamily="18" charset="0"/>
                      </a:rPr>
                      <m:t>𝐸</m:t>
                    </m:r>
                    <m:d>
                      <m:dPr>
                        <m:ctrlPr>
                          <a:rPr lang="en-CA" sz="2800" i="1">
                            <a:latin typeface="Cambria Math" panose="02040503050406030204" pitchFamily="18" charset="0"/>
                          </a:rPr>
                        </m:ctrlPr>
                      </m:dPr>
                      <m:e>
                        <m:sSub>
                          <m:sSubPr>
                            <m:ctrlPr>
                              <a:rPr lang="en-CA" sz="2800" i="1">
                                <a:latin typeface="Cambria Math" panose="02040503050406030204" pitchFamily="18" charset="0"/>
                              </a:rPr>
                            </m:ctrlPr>
                          </m:sSubPr>
                          <m:e>
                            <m:r>
                              <a:rPr lang="en-CA" sz="2800" i="1">
                                <a:latin typeface="Cambria Math" panose="02040503050406030204" pitchFamily="18" charset="0"/>
                              </a:rPr>
                              <m:t>𝑢</m:t>
                            </m:r>
                          </m:e>
                          <m:sub>
                            <m:r>
                              <a:rPr lang="en-CA" sz="2800" i="1">
                                <a:latin typeface="Cambria Math" panose="02040503050406030204" pitchFamily="18" charset="0"/>
                              </a:rPr>
                              <m:t>𝑖𝑡</m:t>
                            </m:r>
                          </m:sub>
                        </m:sSub>
                      </m:e>
                      <m:e>
                        <m:sSub>
                          <m:sSubPr>
                            <m:ctrlPr>
                              <a:rPr lang="en-CA" sz="2800" i="1">
                                <a:latin typeface="Cambria Math" panose="02040503050406030204" pitchFamily="18" charset="0"/>
                              </a:rPr>
                            </m:ctrlPr>
                          </m:sSubPr>
                          <m:e>
                            <m:r>
                              <a:rPr lang="en-US" sz="2800" i="1">
                                <a:latin typeface="Cambria Math" panose="02040503050406030204" pitchFamily="18" charset="0"/>
                              </a:rPr>
                              <m:t>𝐸𝐷𝑈</m:t>
                            </m:r>
                          </m:e>
                          <m:sub>
                            <m:r>
                              <a:rPr lang="en-US" sz="2800" i="1">
                                <a:latin typeface="Cambria Math" panose="02040503050406030204" pitchFamily="18" charset="0"/>
                              </a:rPr>
                              <m:t>𝑖𝑡</m:t>
                            </m:r>
                          </m:sub>
                        </m:sSub>
                        <m:r>
                          <a:rPr lang="en-US" sz="2800" i="1">
                            <a:latin typeface="Cambria Math" panose="02040503050406030204" pitchFamily="18" charset="0"/>
                          </a:rPr>
                          <m:t>, </m:t>
                        </m:r>
                        <m:sSub>
                          <m:sSubPr>
                            <m:ctrlPr>
                              <a:rPr lang="en-CA" sz="2800" i="1">
                                <a:latin typeface="Cambria Math" panose="02040503050406030204" pitchFamily="18" charset="0"/>
                              </a:rPr>
                            </m:ctrlPr>
                          </m:sSubPr>
                          <m:e>
                            <m:r>
                              <a:rPr lang="en-CA" sz="2800" i="1">
                                <a:latin typeface="Cambria Math" panose="02040503050406030204" pitchFamily="18" charset="0"/>
                              </a:rPr>
                              <m:t>𝐺𝐸𝑁𝐷𝐸𝑅</m:t>
                            </m:r>
                          </m:e>
                          <m:sub>
                            <m:r>
                              <a:rPr lang="en-CA" sz="2800" i="1">
                                <a:latin typeface="Cambria Math" panose="02040503050406030204" pitchFamily="18" charset="0"/>
                              </a:rPr>
                              <m:t>𝑖</m:t>
                            </m:r>
                          </m:sub>
                        </m:sSub>
                      </m:e>
                    </m:d>
                    <m:r>
                      <a:rPr lang="en-CA" sz="2800" i="1">
                        <a:latin typeface="Cambria Math" panose="02040503050406030204" pitchFamily="18" charset="0"/>
                      </a:rPr>
                      <m:t>=0</m:t>
                    </m:r>
                  </m:oMath>
                </a14:m>
                <a:r>
                  <a:rPr lang="zh-CN" altLang="en-US" sz="2800" dirty="0"/>
                  <a:t>，该模型处理和一般横截面模型是一样的，使用简单</a:t>
                </a:r>
                <a:r>
                  <a:rPr lang="en-US" sz="2800" dirty="0"/>
                  <a:t>OLS</a:t>
                </a:r>
                <a:r>
                  <a:rPr lang="zh-CN" altLang="en-US" sz="2800" dirty="0"/>
                  <a:t>就能得到</a:t>
                </a:r>
                <a14:m>
                  <m:oMath xmlns:m="http://schemas.openxmlformats.org/officeDocument/2006/math">
                    <m:r>
                      <a:rPr lang="en-US" sz="2800" i="1">
                        <a:latin typeface="Cambria Math" panose="02040503050406030204" pitchFamily="18" charset="0"/>
                      </a:rPr>
                      <m:t>𝛽</m:t>
                    </m:r>
                  </m:oMath>
                </a14:m>
                <a:r>
                  <a:rPr lang="zh-CN" altLang="en-US" sz="2800" dirty="0"/>
                  <a:t>无偏和一致估计值。</a:t>
                </a:r>
                <a:endParaRPr lang="en-CA" sz="28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3"/>
                <a:stretch>
                  <a:fillRect l="-1571" t="-129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C48F86E4-BFEB-4C5B-89DF-7C5BF4D8A26E}"/>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2383963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33401"/>
          </a:xfrm>
        </p:spPr>
        <p:txBody>
          <a:bodyPr/>
          <a:lstStyle/>
          <a:p>
            <a:r>
              <a:rPr lang="zh-CN" altLang="en-US" dirty="0"/>
              <a:t>随机效应模型（</a:t>
            </a:r>
            <a:r>
              <a:rPr lang="en-US" dirty="0"/>
              <a:t>Random</a:t>
            </a:r>
            <a:r>
              <a:rPr lang="en-CA" dirty="0"/>
              <a:t> Effects Model</a:t>
            </a:r>
            <a:r>
              <a:rPr lang="zh-CN" altLang="en-US" dirty="0"/>
              <a:t>）</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28600" y="1066800"/>
                <a:ext cx="8839200" cy="5638800"/>
              </a:xfrm>
            </p:spPr>
            <p:txBody>
              <a:bodyPr/>
              <a:lstStyle/>
              <a:p>
                <a:pPr algn="just"/>
                <a:r>
                  <a:rPr lang="zh-CN" altLang="en-US" sz="2200" dirty="0"/>
                  <a:t>假设</a:t>
                </a: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oMath>
                </a14:m>
                <a:r>
                  <a:rPr lang="zh-CN" altLang="en-US" sz="2200" dirty="0"/>
                  <a:t>存在，但由于</a:t>
                </a: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oMath>
                </a14:m>
                <a:r>
                  <a:rPr lang="zh-CN" altLang="en-US" sz="2200" dirty="0"/>
                  <a:t>和与可观测变量不相关</a:t>
                </a:r>
                <a:r>
                  <a:rPr lang="en-US" sz="2200" dirty="0"/>
                  <a:t>,</a:t>
                </a:r>
                <a14:m>
                  <m:oMath xmlns:m="http://schemas.openxmlformats.org/officeDocument/2006/math">
                    <m:r>
                      <a:rPr lang="en-US" sz="2200">
                        <a:latin typeface="Cambria Math" panose="02040503050406030204" pitchFamily="18" charset="0"/>
                      </a:rPr>
                      <m:t> </m:t>
                    </m:r>
                    <m:r>
                      <m:rPr>
                        <m:sty m:val="p"/>
                      </m:rPr>
                      <a:rPr lang="en-US" sz="2200">
                        <a:latin typeface="Cambria Math" panose="02040503050406030204" pitchFamily="18" charset="0"/>
                      </a:rPr>
                      <m:t>E</m:t>
                    </m:r>
                    <m:d>
                      <m:dPr>
                        <m:ctrlPr>
                          <a:rPr lang="en-CA" sz="2200" i="1">
                            <a:latin typeface="Cambria Math" panose="02040503050406030204" pitchFamily="18" charset="0"/>
                          </a:rPr>
                        </m:ctrlPr>
                      </m:dPr>
                      <m:e>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e>
                      <m:e>
                        <m:sSub>
                          <m:sSubPr>
                            <m:ctrlPr>
                              <a:rPr lang="en-CA" sz="2200" i="1">
                                <a:latin typeface="Cambria Math" panose="02040503050406030204" pitchFamily="18" charset="0"/>
                              </a:rPr>
                            </m:ctrlPr>
                          </m:sSubPr>
                          <m:e>
                            <m:r>
                              <a:rPr lang="en-US" sz="2200" i="1">
                                <a:latin typeface="Cambria Math" panose="02040503050406030204" pitchFamily="18" charset="0"/>
                              </a:rPr>
                              <m:t>𝐸𝐷𝑈</m:t>
                            </m:r>
                          </m:e>
                          <m:sub>
                            <m:r>
                              <a:rPr lang="en-US" sz="2200" i="1">
                                <a:latin typeface="Cambria Math" panose="02040503050406030204" pitchFamily="18" charset="0"/>
                              </a:rPr>
                              <m:t>𝑖𝑡</m:t>
                            </m:r>
                          </m:sub>
                        </m:sSub>
                        <m:r>
                          <a:rPr lang="en-US" sz="2200" i="1">
                            <a:latin typeface="Cambria Math" panose="02040503050406030204" pitchFamily="18" charset="0"/>
                          </a:rPr>
                          <m:t>, </m:t>
                        </m:r>
                        <m:sSub>
                          <m:sSubPr>
                            <m:ctrlPr>
                              <a:rPr lang="en-CA" sz="2200" i="1">
                                <a:latin typeface="Cambria Math" panose="02040503050406030204" pitchFamily="18" charset="0"/>
                              </a:rPr>
                            </m:ctrlPr>
                          </m:sSubPr>
                          <m:e>
                            <m:r>
                              <a:rPr lang="en-CA" sz="2200" i="1">
                                <a:latin typeface="Cambria Math" panose="02040503050406030204" pitchFamily="18" charset="0"/>
                              </a:rPr>
                              <m:t>𝐺𝐸𝑁𝐷𝐸𝑅</m:t>
                            </m:r>
                          </m:e>
                          <m:sub>
                            <m:r>
                              <a:rPr lang="en-CA" sz="2200" i="1">
                                <a:latin typeface="Cambria Math" panose="02040503050406030204" pitchFamily="18" charset="0"/>
                              </a:rPr>
                              <m:t>𝑖</m:t>
                            </m:r>
                          </m:sub>
                        </m:sSub>
                      </m:e>
                    </m:d>
                    <m:r>
                      <a:rPr lang="en-CA" sz="2200" i="1">
                        <a:latin typeface="Cambria Math" panose="02040503050406030204" pitchFamily="18" charset="0"/>
                      </a:rPr>
                      <m:t>=0</m:t>
                    </m:r>
                  </m:oMath>
                </a14:m>
                <a:r>
                  <a:rPr lang="en-CA" sz="2200" dirty="0"/>
                  <a:t>, </a:t>
                </a:r>
                <a:r>
                  <a:rPr lang="zh-CN" altLang="en-US" sz="2200" dirty="0"/>
                  <a:t>将</a:t>
                </a: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oMath>
                </a14:m>
                <a:r>
                  <a:rPr lang="zh-CN" altLang="en-US" sz="2200" dirty="0"/>
                  <a:t>放到干扰项不会造成估计误差。</a:t>
                </a:r>
                <a:endParaRPr lang="en-US" altLang="zh-CN" sz="2200" dirty="0"/>
              </a:p>
              <a:p>
                <a:endParaRPr lang="en-US" altLang="zh-CN" dirty="0"/>
              </a:p>
              <a:p>
                <a:r>
                  <a:rPr lang="en-US" altLang="zh-CN" sz="2200" dirty="0"/>
                  <a:t>REF</a:t>
                </a:r>
                <a:r>
                  <a:rPr lang="zh-CN" altLang="en-US" sz="2200" dirty="0"/>
                  <a:t>模型可以写为：</a:t>
                </a:r>
                <a:endParaRPr lang="en-CA" altLang="zh-CN" sz="2200" dirty="0"/>
              </a:p>
              <a:p>
                <a:endParaRPr lang="en-CA" sz="2200" dirty="0"/>
              </a:p>
              <a:p>
                <a:pPr algn="ct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𝐼𝑛𝑐</m:t>
                        </m:r>
                      </m:e>
                      <m:sub>
                        <m:r>
                          <a:rPr lang="en-US" sz="2200" i="1">
                            <a:latin typeface="Cambria Math" panose="02040503050406030204" pitchFamily="18" charset="0"/>
                          </a:rPr>
                          <m:t>𝑖𝑡</m:t>
                        </m:r>
                      </m:sub>
                    </m:sSub>
                    <m:r>
                      <a:rPr lang="en-US" sz="2200" i="1">
                        <a:latin typeface="Cambria Math" panose="02040503050406030204" pitchFamily="18" charset="0"/>
                      </a:rPr>
                      <m:t>=</m:t>
                    </m:r>
                    <m:r>
                      <a:rPr lang="en-US" sz="2200" i="1">
                        <a:latin typeface="Cambria Math" panose="02040503050406030204" pitchFamily="18" charset="0"/>
                      </a:rPr>
                      <m:t>𝛼</m:t>
                    </m:r>
                    <m:r>
                      <a:rPr lang="en-US" sz="2200" i="1">
                        <a:latin typeface="Cambria Math" panose="02040503050406030204" pitchFamily="18" charset="0"/>
                      </a:rPr>
                      <m:t>+</m:t>
                    </m:r>
                    <m:r>
                      <a:rPr lang="en-US" sz="2200" i="1">
                        <a:latin typeface="Cambria Math" panose="02040503050406030204" pitchFamily="18" charset="0"/>
                      </a:rPr>
                      <m:t>𝛽</m:t>
                    </m:r>
                    <m:sSub>
                      <m:sSubPr>
                        <m:ctrlPr>
                          <a:rPr lang="en-CA" sz="2200" i="1">
                            <a:latin typeface="Cambria Math" panose="02040503050406030204" pitchFamily="18" charset="0"/>
                          </a:rPr>
                        </m:ctrlPr>
                      </m:sSubPr>
                      <m:e>
                        <m:r>
                          <a:rPr lang="en-US" sz="2200" i="1">
                            <a:latin typeface="Cambria Math" panose="02040503050406030204" pitchFamily="18" charset="0"/>
                          </a:rPr>
                          <m:t>𝐸𝐷𝑈</m:t>
                        </m:r>
                      </m:e>
                      <m:sub>
                        <m:r>
                          <a:rPr lang="en-US" sz="2200" i="1">
                            <a:latin typeface="Cambria Math" panose="02040503050406030204" pitchFamily="18" charset="0"/>
                          </a:rPr>
                          <m:t>𝑖𝑡</m:t>
                        </m:r>
                      </m:sub>
                    </m:sSub>
                    <m:r>
                      <a:rPr lang="en-US" sz="2200" i="1">
                        <a:latin typeface="Cambria Math" panose="02040503050406030204" pitchFamily="18" charset="0"/>
                      </a:rPr>
                      <m:t>+</m:t>
                    </m:r>
                    <m:r>
                      <a:rPr lang="en-US" sz="2200" i="1">
                        <a:latin typeface="Cambria Math" panose="02040503050406030204" pitchFamily="18" charset="0"/>
                      </a:rPr>
                      <m:t>𝛾</m:t>
                    </m:r>
                    <m:sSub>
                      <m:sSubPr>
                        <m:ctrlPr>
                          <a:rPr lang="en-CA" sz="2200" i="1">
                            <a:latin typeface="Cambria Math" panose="02040503050406030204" pitchFamily="18" charset="0"/>
                          </a:rPr>
                        </m:ctrlPr>
                      </m:sSubPr>
                      <m:e>
                        <m:r>
                          <a:rPr lang="en-CA" sz="2200" i="1">
                            <a:latin typeface="Cambria Math" panose="02040503050406030204" pitchFamily="18" charset="0"/>
                          </a:rPr>
                          <m:t>𝐺𝐸𝑁𝐷𝐸𝑅</m:t>
                        </m:r>
                      </m:e>
                      <m:sub>
                        <m:r>
                          <a:rPr lang="en-CA" sz="2200" i="1">
                            <a:latin typeface="Cambria Math" panose="02040503050406030204" pitchFamily="18" charset="0"/>
                          </a:rPr>
                          <m:t>𝑖</m:t>
                        </m:r>
                      </m:sub>
                    </m:sSub>
                    <m:r>
                      <a:rPr lang="en-CA" sz="2200" i="1">
                        <a:latin typeface="Cambria Math" panose="02040503050406030204" pitchFamily="18" charset="0"/>
                      </a:rPr>
                      <m:t>+</m:t>
                    </m:r>
                    <m:limLow>
                      <m:limLowPr>
                        <m:ctrlPr>
                          <a:rPr lang="en-CA" sz="2200" i="1">
                            <a:latin typeface="Cambria Math" panose="02040503050406030204" pitchFamily="18" charset="0"/>
                          </a:rPr>
                        </m:ctrlPr>
                      </m:limLowPr>
                      <m:e>
                        <m:groupChr>
                          <m:groupChrPr>
                            <m:chr m:val="⏟"/>
                            <m:ctrlPr>
                              <a:rPr lang="en-CA" sz="2200" i="1">
                                <a:latin typeface="Cambria Math" panose="02040503050406030204" pitchFamily="18" charset="0"/>
                              </a:rPr>
                            </m:ctrlPr>
                          </m:groupChrPr>
                          <m:e>
                            <m:sSub>
                              <m:sSubPr>
                                <m:ctrlPr>
                                  <a:rPr lang="en-CA" sz="2200" i="1">
                                    <a:latin typeface="Cambria Math" panose="02040503050406030204" pitchFamily="18" charset="0"/>
                                  </a:rPr>
                                </m:ctrlPr>
                              </m:sSubPr>
                              <m:e>
                                <m:r>
                                  <a:rPr lang="en-CA" sz="2200" i="1">
                                    <a:latin typeface="Cambria Math" panose="02040503050406030204" pitchFamily="18" charset="0"/>
                                  </a:rPr>
                                  <m:t>𝑒</m:t>
                                </m:r>
                              </m:e>
                              <m:sub>
                                <m:r>
                                  <a:rPr lang="en-CA" sz="2200" i="1">
                                    <a:latin typeface="Cambria Math" panose="02040503050406030204" pitchFamily="18" charset="0"/>
                                  </a:rPr>
                                  <m:t>𝑖𝑡</m:t>
                                </m:r>
                              </m:sub>
                            </m:sSub>
                          </m:e>
                        </m:groupChr>
                      </m:e>
                      <m:lim>
                        <m:sSub>
                          <m:sSubPr>
                            <m:ctrlPr>
                              <a:rPr lang="en-CA" sz="2200" i="1">
                                <a:latin typeface="Cambria Math" panose="02040503050406030204" pitchFamily="18" charset="0"/>
                              </a:rPr>
                            </m:ctrlPr>
                          </m:sSubPr>
                          <m:e>
                            <m:r>
                              <a:rPr lang="en-CA" sz="2200" i="1">
                                <a:latin typeface="Cambria Math" panose="02040503050406030204" pitchFamily="18" charset="0"/>
                              </a:rPr>
                              <m:t> </m:t>
                            </m:r>
                            <m:sSub>
                              <m:sSubPr>
                                <m:ctrlPr>
                                  <a:rPr lang="en-CA" sz="2200" i="1">
                                    <a:latin typeface="Cambria Math" panose="02040503050406030204" pitchFamily="18" charset="0"/>
                                  </a:rPr>
                                </m:ctrlPr>
                              </m:sSubPr>
                              <m:e>
                                <m:r>
                                  <a:rPr lang="en-CA" sz="2200" i="1">
                                    <a:latin typeface="Cambria Math" panose="02040503050406030204" pitchFamily="18" charset="0"/>
                                  </a:rPr>
                                  <m:t>𝛼</m:t>
                                </m:r>
                              </m:e>
                              <m:sub>
                                <m:r>
                                  <a:rPr lang="en-CA" sz="2200" i="1">
                                    <a:latin typeface="Cambria Math" panose="02040503050406030204" pitchFamily="18" charset="0"/>
                                  </a:rPr>
                                  <m:t>𝑖</m:t>
                                </m:r>
                              </m:sub>
                            </m:sSub>
                            <m:r>
                              <a:rPr lang="en-CA" sz="2200" i="1">
                                <a:latin typeface="Cambria Math" panose="02040503050406030204" pitchFamily="18" charset="0"/>
                              </a:rPr>
                              <m:t>+</m:t>
                            </m:r>
                            <m:r>
                              <a:rPr lang="en-CA" sz="2200" i="1">
                                <a:latin typeface="Cambria Math" panose="02040503050406030204" pitchFamily="18" charset="0"/>
                              </a:rPr>
                              <m:t>𝑢</m:t>
                            </m:r>
                          </m:e>
                          <m:sub>
                            <m:r>
                              <a:rPr lang="en-CA" sz="2200" i="1">
                                <a:latin typeface="Cambria Math" panose="02040503050406030204" pitchFamily="18" charset="0"/>
                              </a:rPr>
                              <m:t>𝑖𝑡</m:t>
                            </m:r>
                          </m:sub>
                        </m:sSub>
                      </m:lim>
                    </m:limLow>
                  </m:oMath>
                </a14:m>
                <a:r>
                  <a:rPr lang="en-CA" sz="2200" dirty="0"/>
                  <a:t>	</a:t>
                </a:r>
              </a:p>
              <a:p>
                <a:endParaRPr lang="en-CA" altLang="zh-CN" sz="2200" dirty="0"/>
              </a:p>
              <a:p>
                <a:r>
                  <a:rPr lang="zh-CN" altLang="en-US" sz="2200" dirty="0"/>
                  <a:t>但和合并横截面模型不同，随机效应模型明确了干扰项包含两部分</a:t>
                </a:r>
                <a14:m>
                  <m:oMath xmlns:m="http://schemas.openxmlformats.org/officeDocument/2006/math">
                    <m:sSub>
                      <m:sSubPr>
                        <m:ctrlPr>
                          <a:rPr lang="en-CA" sz="2200" i="1">
                            <a:latin typeface="Cambria Math" panose="02040503050406030204" pitchFamily="18" charset="0"/>
                          </a:rPr>
                        </m:ctrlPr>
                      </m:sSubPr>
                      <m:e>
                        <m:r>
                          <a:rPr lang="en-CA" sz="2200" i="1">
                            <a:latin typeface="Cambria Math" panose="02040503050406030204" pitchFamily="18" charset="0"/>
                          </a:rPr>
                          <m:t> </m:t>
                        </m:r>
                        <m:sSub>
                          <m:sSubPr>
                            <m:ctrlPr>
                              <a:rPr lang="en-CA" sz="2200" i="1">
                                <a:latin typeface="Cambria Math" panose="02040503050406030204" pitchFamily="18" charset="0"/>
                              </a:rPr>
                            </m:ctrlPr>
                          </m:sSubPr>
                          <m:e>
                            <m:r>
                              <a:rPr lang="en-CA" sz="2200" i="1">
                                <a:latin typeface="Cambria Math" panose="02040503050406030204" pitchFamily="18" charset="0"/>
                              </a:rPr>
                              <m:t>𝑒</m:t>
                            </m:r>
                          </m:e>
                          <m:sub>
                            <m:r>
                              <a:rPr lang="en-CA" sz="2200" i="1">
                                <a:latin typeface="Cambria Math" panose="02040503050406030204" pitchFamily="18" charset="0"/>
                              </a:rPr>
                              <m:t>𝑖𝑡</m:t>
                            </m:r>
                          </m:sub>
                        </m:sSub>
                        <m:r>
                          <a:rPr lang="en-CA" sz="2200" i="1">
                            <a:latin typeface="Cambria Math" panose="02040503050406030204" pitchFamily="18" charset="0"/>
                          </a:rPr>
                          <m:t>=</m:t>
                        </m:r>
                        <m:sSub>
                          <m:sSubPr>
                            <m:ctrlPr>
                              <a:rPr lang="en-CA" sz="2200" i="1">
                                <a:latin typeface="Cambria Math" panose="02040503050406030204" pitchFamily="18" charset="0"/>
                              </a:rPr>
                            </m:ctrlPr>
                          </m:sSubPr>
                          <m:e>
                            <m:r>
                              <a:rPr lang="en-CA" sz="2200" i="1">
                                <a:latin typeface="Cambria Math" panose="02040503050406030204" pitchFamily="18" charset="0"/>
                              </a:rPr>
                              <m:t>𝑑</m:t>
                            </m:r>
                          </m:e>
                          <m:sub>
                            <m:r>
                              <a:rPr lang="en-CA" sz="2200" i="1">
                                <a:latin typeface="Cambria Math" panose="02040503050406030204" pitchFamily="18" charset="0"/>
                              </a:rPr>
                              <m:t>𝑖</m:t>
                            </m:r>
                          </m:sub>
                        </m:sSub>
                        <m:r>
                          <a:rPr lang="en-CA" sz="2200" i="1">
                            <a:latin typeface="Cambria Math" panose="02040503050406030204" pitchFamily="18" charset="0"/>
                          </a:rPr>
                          <m:t>+</m:t>
                        </m:r>
                        <m:r>
                          <a:rPr lang="en-CA" sz="2200" i="1">
                            <a:latin typeface="Cambria Math" panose="02040503050406030204" pitchFamily="18" charset="0"/>
                          </a:rPr>
                          <m:t>𝑢</m:t>
                        </m:r>
                      </m:e>
                      <m:sub>
                        <m:r>
                          <a:rPr lang="en-CA" sz="2200" i="1">
                            <a:latin typeface="Cambria Math" panose="02040503050406030204" pitchFamily="18" charset="0"/>
                          </a:rPr>
                          <m:t>𝑖𝑡</m:t>
                        </m:r>
                      </m:sub>
                    </m:sSub>
                  </m:oMath>
                </a14:m>
                <a:r>
                  <a:rPr lang="en-US" sz="2200" dirty="0"/>
                  <a:t>, </a:t>
                </a:r>
                <a:r>
                  <a:rPr lang="zh-CN" altLang="en-US" sz="2200" dirty="0"/>
                  <a:t>因此随机效应模型也称为干扰项分解模型。</a:t>
                </a:r>
                <a:endParaRPr lang="en-US" altLang="zh-CN" sz="2200" dirty="0"/>
              </a:p>
              <a:p>
                <a:endParaRPr lang="en-US" sz="2800" dirty="0"/>
              </a:p>
              <a:p>
                <a:endParaRPr lang="en-CA" sz="28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28600" y="1066800"/>
                <a:ext cx="8839200" cy="5638800"/>
              </a:xfrm>
              <a:blipFill>
                <a:blip r:embed="rId3"/>
                <a:stretch>
                  <a:fillRect l="-897" t="-64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55292C7-13A7-4A22-A590-98BF41D57A75}"/>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2730036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33401"/>
          </a:xfrm>
        </p:spPr>
        <p:txBody>
          <a:bodyPr/>
          <a:lstStyle/>
          <a:p>
            <a:r>
              <a:rPr lang="zh-CN" altLang="en-US" dirty="0"/>
              <a:t>随机效应模型（</a:t>
            </a:r>
            <a:r>
              <a:rPr lang="en-US" dirty="0"/>
              <a:t>Random</a:t>
            </a:r>
            <a:r>
              <a:rPr lang="en-CA" dirty="0"/>
              <a:t> Effects Model</a:t>
            </a:r>
            <a:r>
              <a:rPr lang="zh-CN" altLang="en-US" dirty="0"/>
              <a:t>）</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04800" y="1219200"/>
                <a:ext cx="8153400" cy="5638800"/>
              </a:xfrm>
            </p:spPr>
            <p:txBody>
              <a:bodyPr/>
              <a:lstStyle/>
              <a:p>
                <a:pPr algn="ct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𝛾</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r>
                      <a:rPr lang="en-CA"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e>
                        </m:groupChr>
                      </m:e>
                      <m:lim>
                        <m:sSub>
                          <m:sSubPr>
                            <m:ctrlPr>
                              <a:rPr lang="en-CA" i="1">
                                <a:latin typeface="Cambria Math" panose="02040503050406030204" pitchFamily="18" charset="0"/>
                              </a:rPr>
                            </m:ctrlPr>
                          </m:sSubPr>
                          <m:e>
                            <m:r>
                              <a:rPr lang="en-CA" i="1">
                                <a:latin typeface="Cambria Math" panose="02040503050406030204" pitchFamily="18" charset="0"/>
                              </a:rPr>
                              <m:t> </m:t>
                            </m:r>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r>
                              <a:rPr lang="en-CA" i="1">
                                <a:latin typeface="Cambria Math" panose="02040503050406030204" pitchFamily="18" charset="0"/>
                              </a:rPr>
                              <m:t>+</m:t>
                            </m:r>
                            <m:r>
                              <a:rPr lang="en-CA" i="1">
                                <a:latin typeface="Cambria Math" panose="02040503050406030204" pitchFamily="18" charset="0"/>
                              </a:rPr>
                              <m:t>𝑢</m:t>
                            </m:r>
                          </m:e>
                          <m:sub>
                            <m:r>
                              <a:rPr lang="en-CA" i="1">
                                <a:latin typeface="Cambria Math" panose="02040503050406030204" pitchFamily="18" charset="0"/>
                              </a:rPr>
                              <m:t>𝑖𝑡</m:t>
                            </m:r>
                          </m:sub>
                        </m:sSub>
                      </m:lim>
                    </m:limLow>
                  </m:oMath>
                </a14:m>
                <a:r>
                  <a:rPr lang="en-CA" dirty="0"/>
                  <a:t>	</a:t>
                </a:r>
              </a:p>
              <a:p>
                <a:pPr lvl="0"/>
                <a:r>
                  <a:rPr lang="zh-CN" altLang="en-US" dirty="0"/>
                  <a:t>由于同一个体的干扰项</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oMath>
                </a14:m>
                <a:r>
                  <a:rPr lang="zh-CN" altLang="en-US" dirty="0"/>
                  <a:t>在不同时间的都包含了相同的</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oMath>
                </a14:m>
                <a:r>
                  <a:rPr lang="zh-CN" altLang="en-US" dirty="0"/>
                  <a:t>，因此干扰项在同一个体内是相关的，其相关系数为：</a:t>
                </a:r>
                <a:endParaRPr lang="en-CA" altLang="zh-CN" dirty="0"/>
              </a:p>
              <a:p>
                <a:pPr lvl="0"/>
                <a:endParaRPr lang="en-CA" altLang="zh-CN" sz="3600" dirty="0">
                  <a:latin typeface="等线" panose="02010600030101010101" pitchFamily="2" charset="-122"/>
                  <a:ea typeface="等线" panose="02010600030101010101" pitchFamily="2" charset="-122"/>
                </a:endParaRPr>
              </a:p>
              <a:p>
                <a:pPr lvl="0"/>
                <a:endParaRPr lang="en-CA" altLang="zh-CN" sz="3600" dirty="0">
                  <a:latin typeface="等线" panose="02010600030101010101" pitchFamily="2" charset="-122"/>
                  <a:ea typeface="等线" panose="02010600030101010101" pitchFamily="2" charset="-122"/>
                </a:endParaRPr>
              </a:p>
              <a:p>
                <a:pPr lvl="0"/>
                <a:r>
                  <a:rPr lang="zh-CN" altLang="en-US" dirty="0"/>
                  <a:t>我们知道当干扰项不是同方差，如果干扰项的结构是已知的，为了得到有效的估计量，应该采用</a:t>
                </a:r>
                <a:r>
                  <a:rPr lang="en-US" dirty="0"/>
                  <a:t>GLS</a:t>
                </a:r>
                <a:r>
                  <a:rPr lang="zh-CN" altLang="en-US" dirty="0"/>
                  <a:t>估计。</a:t>
                </a:r>
                <a:endParaRPr lang="en-CA" altLang="zh-CN" sz="3600" dirty="0">
                  <a:latin typeface="等线" panose="02010600030101010101" pitchFamily="2" charset="-122"/>
                  <a:ea typeface="等线" panose="02010600030101010101" pitchFamily="2" charset="-122"/>
                </a:endParaRPr>
              </a:p>
              <a:p>
                <a:pPr lvl="0"/>
                <a:endParaRPr lang="zh-CN" altLang="en-US" sz="3600" dirty="0">
                  <a:latin typeface="Arial" panose="020B0604020202020204" pitchFamily="34" charset="0"/>
                </a:endParaRPr>
              </a:p>
              <a:p>
                <a:endParaRPr lang="en-CA" altLang="zh-CN" dirty="0"/>
              </a:p>
              <a:p>
                <a:endParaRPr lang="en-CA" altLang="zh-CN" dirty="0"/>
              </a:p>
              <a:p>
                <a:endParaRPr lang="en-CA" altLang="zh-CN" dirty="0"/>
              </a:p>
              <a:p>
                <a:endParaRPr lang="en-CA" altLang="zh-CN" dirty="0"/>
              </a:p>
              <a:p>
                <a:endParaRPr lang="en-CA" altLang="zh-CN"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04800" y="1219200"/>
                <a:ext cx="8153400" cy="5638800"/>
              </a:xfrm>
              <a:blipFill>
                <a:blip r:embed="rId4"/>
                <a:stretch>
                  <a:fillRect l="-1121" r="-598"/>
                </a:stretch>
              </a:blipFill>
            </p:spPr>
            <p:txBody>
              <a:bodyPr/>
              <a:lstStyle/>
              <a:p>
                <a:r>
                  <a:rPr lang="en-CA">
                    <a:noFill/>
                  </a:rPr>
                  <a:t> </a:t>
                </a:r>
              </a:p>
            </p:txBody>
          </p:sp>
        </mc:Fallback>
      </mc:AlternateContent>
      <p:graphicFrame>
        <p:nvGraphicFramePr>
          <p:cNvPr id="7" name="Object 6"/>
          <p:cNvGraphicFramePr>
            <a:graphicFrameLocks noChangeAspect="1"/>
          </p:cNvGraphicFramePr>
          <p:nvPr>
            <p:extLst>
              <p:ext uri="{D42A27DB-BD31-4B8C-83A1-F6EECF244321}">
                <p14:modId xmlns:p14="http://schemas.microsoft.com/office/powerpoint/2010/main" val="901441111"/>
              </p:ext>
            </p:extLst>
          </p:nvPr>
        </p:nvGraphicFramePr>
        <p:xfrm>
          <a:off x="1905000" y="3124200"/>
          <a:ext cx="5410200" cy="838200"/>
        </p:xfrm>
        <a:graphic>
          <a:graphicData uri="http://schemas.openxmlformats.org/presentationml/2006/ole">
            <mc:AlternateContent xmlns:mc="http://schemas.openxmlformats.org/markup-compatibility/2006">
              <mc:Choice xmlns:v="urn:schemas-microsoft-com:vml" Requires="v">
                <p:oleObj spid="_x0000_s215209" name="Equation" r:id="rId5" imgW="3060700" imgH="457200" progId="Equation.DSMT4">
                  <p:embed/>
                </p:oleObj>
              </mc:Choice>
              <mc:Fallback>
                <p:oleObj name="Equation" r:id="rId5" imgW="3060700" imgH="4572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3124200"/>
                        <a:ext cx="5410200" cy="838200"/>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3F41C371-082A-4631-9355-E7923BD501A7}"/>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415536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 </a:t>
            </a:r>
            <a:r>
              <a:rPr lang="en-US" altLang="zh-CN" dirty="0"/>
              <a:t>(</a:t>
            </a:r>
            <a:r>
              <a:rPr lang="en-CA" altLang="zh-CN" dirty="0"/>
              <a:t>Fixed Effects Model)</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固定效应模型认为</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存在，并</a:t>
                </a:r>
                <a14:m>
                  <m:oMath xmlns:m="http://schemas.openxmlformats.org/officeDocument/2006/math">
                    <m:r>
                      <a:rPr lang="zh-CN" altLang="en-US">
                        <a:latin typeface="Cambria Math" panose="02040503050406030204" pitchFamily="18" charset="0"/>
                      </a:rPr>
                      <m:t>与可观测变量相关</m:t>
                    </m:r>
                  </m:oMath>
                </a14:m>
                <a:r>
                  <a:rPr lang="zh-CN" altLang="en-US" dirty="0"/>
                  <a:t>，</a:t>
                </a:r>
                <a14:m>
                  <m:oMath xmlns:m="http://schemas.openxmlformats.org/officeDocument/2006/math">
                    <m:r>
                      <m:rPr>
                        <m:sty m:val="p"/>
                      </m:rPr>
                      <a:rPr lang="en-US">
                        <a:latin typeface="Cambria Math" panose="02040503050406030204" pitchFamily="18" charset="0"/>
                      </a:rPr>
                      <m:t>E</m:t>
                    </m:r>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e>
                      <m:e>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 </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e>
                    </m:d>
                    <m:r>
                      <a:rPr lang="en-CA" i="1">
                        <a:latin typeface="Cambria Math" panose="02040503050406030204" pitchFamily="18" charset="0"/>
                      </a:rPr>
                      <m:t>≠0</m:t>
                    </m:r>
                  </m:oMath>
                </a14:m>
                <a:r>
                  <a:rPr lang="zh-CN" altLang="en-US" dirty="0"/>
                  <a:t>，因此我们不能把</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当作干扰项的一部分，而必须将其等同于其他解释变量进行处理。</a:t>
                </a:r>
                <a:endParaRPr lang="en-US" altLang="zh-CN" dirty="0"/>
              </a:p>
              <a:p>
                <a:endParaRPr lang="en-US" dirty="0"/>
              </a:p>
              <a:p>
                <a:pPr marL="342900" indent="-342900">
                  <a:buFont typeface="Arial" panose="020B0604020202020204" pitchFamily="34" charset="0"/>
                  <a:buChar char="•"/>
                </a:pPr>
                <a:r>
                  <a:rPr lang="zh-CN" altLang="en-US" dirty="0"/>
                  <a:t>如果我们没有把</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当作解释变量，而是作为干扰项的一部分处理，并估计下面的回归模型：</a:t>
                </a:r>
                <a:endParaRPr lang="en-US" altLang="zh-CN" dirty="0"/>
              </a:p>
              <a:p>
                <a:endParaRPr lang="en-US" altLang="zh-CN"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𝛾</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𝑒</m:t>
                          </m:r>
                        </m:e>
                        <m:sub>
                          <m:r>
                            <a:rPr lang="en-CA" i="1">
                              <a:latin typeface="Cambria Math" panose="02040503050406030204" pitchFamily="18" charset="0"/>
                            </a:rPr>
                            <m:t>𝑖𝑡</m:t>
                          </m:r>
                        </m:sub>
                      </m:sSub>
                    </m:oMath>
                  </m:oMathPara>
                </a14:m>
                <a:endParaRPr lang="en-CA" dirty="0"/>
              </a:p>
              <a:p>
                <a:endParaRPr lang="en-US" altLang="zh-CN" dirty="0"/>
              </a:p>
              <a:p>
                <a:pPr marL="269875" indent="-269875">
                  <a:tabLst>
                    <a:tab pos="269875" algn="l"/>
                  </a:tabLst>
                </a:pPr>
                <a:r>
                  <a:rPr lang="en-US" altLang="zh-CN" dirty="0"/>
                  <a:t>	</a:t>
                </a:r>
                <a:r>
                  <a:rPr lang="zh-CN" altLang="en-US" dirty="0"/>
                  <a:t>会存在缺失变量误差</a:t>
                </a:r>
                <a:endParaRPr lang="en-CA" dirty="0"/>
              </a:p>
              <a:p>
                <a:endParaRPr lang="en-CA" i="1"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3"/>
                <a:stretch>
                  <a:fillRect l="-643" t="-118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CF3BFEE-1951-4D1C-88B1-E6F29BFE74BE}"/>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2365025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zh-CN" altLang="en-US" dirty="0"/>
                  <a:t>当个体效用和和其他解释变量相关时，我们必须把</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作为解释变量而使用模型：</a:t>
                </a:r>
                <a:endParaRPr lang="en-CA" dirty="0"/>
              </a:p>
              <a:p>
                <a:pPr algn="ctr"/>
                <a:endParaRPr lang="en-CA" i="1" dirty="0"/>
              </a:p>
              <a:p>
                <a:pPr algn="ct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𝐼𝑛𝑐</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𝐸𝐷𝑈</m:t>
                                </m:r>
                              </m:e>
                              <m:sub>
                                <m:r>
                                  <a:rPr lang="en-US" i="1">
                                    <a:latin typeface="Cambria Math" panose="02040503050406030204" pitchFamily="18" charset="0"/>
                                  </a:rPr>
                                  <m:t>𝑖𝑡</m:t>
                                </m:r>
                              </m:sub>
                            </m:sSub>
                            <m:r>
                              <a:rPr lang="en-US" i="1">
                                <a:latin typeface="Cambria Math" panose="02040503050406030204" pitchFamily="18" charset="0"/>
                              </a:rPr>
                              <m:t>+</m:t>
                            </m:r>
                            <m:r>
                              <a:rPr lang="en-US" i="1">
                                <a:latin typeface="Cambria Math" panose="02040503050406030204" pitchFamily="18" charset="0"/>
                              </a:rPr>
                              <m:t>𝛾</m:t>
                            </m:r>
                            <m:sSub>
                              <m:sSubPr>
                                <m:ctrlPr>
                                  <a:rPr lang="en-CA" i="1">
                                    <a:latin typeface="Cambria Math" panose="02040503050406030204" pitchFamily="18" charset="0"/>
                                  </a:rPr>
                                </m:ctrlPr>
                              </m:sSubPr>
                              <m:e>
                                <m:r>
                                  <a:rPr lang="en-CA" i="1">
                                    <a:latin typeface="Cambria Math" panose="02040503050406030204" pitchFamily="18" charset="0"/>
                                  </a:rPr>
                                  <m:t>𝐺𝐸𝑁𝐷𝐸𝑅</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𝛼</m:t>
                                </m:r>
                              </m:e>
                              <m:sub>
                                <m:r>
                                  <a:rPr lang="en-CA" i="1">
                                    <a:latin typeface="Cambria Math" panose="02040503050406030204" pitchFamily="18" charset="0"/>
                                  </a:rPr>
                                  <m:t>𝑖</m:t>
                                </m:r>
                              </m:sub>
                            </m:sSub>
                          </m:e>
                        </m:groupChr>
                      </m:e>
                      <m:lim>
                        <m:r>
                          <a:rPr lang="zh-CN" altLang="en-US">
                            <a:latin typeface="Cambria Math" panose="02040503050406030204" pitchFamily="18" charset="0"/>
                          </a:rPr>
                          <m:t>解释变量</m:t>
                        </m:r>
                      </m:lim>
                    </m:limLow>
                    <m:r>
                      <a:rPr lang="en-CA"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𝑢</m:t>
                                </m:r>
                              </m:e>
                              <m:sub>
                                <m:r>
                                  <a:rPr lang="en-CA" i="1">
                                    <a:latin typeface="Cambria Math" panose="02040503050406030204" pitchFamily="18" charset="0"/>
                                  </a:rPr>
                                  <m:t>𝑖𝑡</m:t>
                                </m:r>
                              </m:sub>
                            </m:sSub>
                          </m:e>
                        </m:groupChr>
                      </m:e>
                      <m:lim>
                        <m:r>
                          <a:rPr lang="zh-CN" altLang="en-US">
                            <a:latin typeface="Cambria Math" panose="02040503050406030204" pitchFamily="18" charset="0"/>
                          </a:rPr>
                          <m:t>干扰项</m:t>
                        </m:r>
                      </m:lim>
                    </m:limLow>
                  </m:oMath>
                </a14:m>
                <a:r>
                  <a:rPr lang="en-CA" dirty="0"/>
                  <a:t>	</a:t>
                </a:r>
              </a:p>
              <a:p>
                <a:endParaRPr lang="en-US" altLang="zh-CN" dirty="0"/>
              </a:p>
              <a:p>
                <a:pPr marL="342900" indent="-342900">
                  <a:buFont typeface="Arial" panose="020B0604020202020204" pitchFamily="34" charset="0"/>
                  <a:buChar char="•"/>
                </a:pPr>
                <a:r>
                  <a:rPr lang="zh-CN" altLang="en-US" b="1" dirty="0"/>
                  <a:t>固定效应模型和随机效应模型的本质区别在于对于个体不可观测不随时间变化的变量</a:t>
                </a:r>
                <a14:m>
                  <m:oMath xmlns:m="http://schemas.openxmlformats.org/officeDocument/2006/math">
                    <m:sSub>
                      <m:sSubPr>
                        <m:ctrlPr>
                          <a:rPr lang="en-CA" b="1" i="1">
                            <a:latin typeface="Cambria Math" panose="02040503050406030204" pitchFamily="18" charset="0"/>
                          </a:rPr>
                        </m:ctrlPr>
                      </m:sSubPr>
                      <m:e>
                        <m:r>
                          <a:rPr lang="en-CA" b="1" i="1">
                            <a:latin typeface="Cambria Math" panose="02040503050406030204" pitchFamily="18" charset="0"/>
                          </a:rPr>
                          <m:t>𝜶</m:t>
                        </m:r>
                      </m:e>
                      <m:sub>
                        <m:r>
                          <a:rPr lang="en-CA" b="1" i="1">
                            <a:latin typeface="Cambria Math" panose="02040503050406030204" pitchFamily="18" charset="0"/>
                          </a:rPr>
                          <m:t>𝒊</m:t>
                        </m:r>
                      </m:sub>
                    </m:sSub>
                  </m:oMath>
                </a14:m>
                <a:r>
                  <a:rPr lang="zh-CN" altLang="en-US" b="1" dirty="0"/>
                  <a:t>和可观测变量相关性的假设不同，因此造成了对个体效应</a:t>
                </a:r>
                <a14:m>
                  <m:oMath xmlns:m="http://schemas.openxmlformats.org/officeDocument/2006/math">
                    <m:sSub>
                      <m:sSubPr>
                        <m:ctrlPr>
                          <a:rPr lang="en-CA" b="1" i="1">
                            <a:latin typeface="Cambria Math" panose="02040503050406030204" pitchFamily="18" charset="0"/>
                          </a:rPr>
                        </m:ctrlPr>
                      </m:sSubPr>
                      <m:e>
                        <m:r>
                          <a:rPr lang="en-CA" b="1" i="1">
                            <a:latin typeface="Cambria Math" panose="02040503050406030204" pitchFamily="18" charset="0"/>
                          </a:rPr>
                          <m:t>𝜶</m:t>
                        </m:r>
                      </m:e>
                      <m:sub>
                        <m:r>
                          <a:rPr lang="en-CA" b="1" i="1">
                            <a:latin typeface="Cambria Math" panose="02040503050406030204" pitchFamily="18" charset="0"/>
                          </a:rPr>
                          <m:t>𝒊</m:t>
                        </m:r>
                      </m:sub>
                    </m:sSub>
                  </m:oMath>
                </a14:m>
                <a:r>
                  <a:rPr lang="zh-CN" altLang="en-US" b="1" dirty="0"/>
                  <a:t>的处理也不同。</a:t>
                </a:r>
                <a:endParaRPr lang="en-US" altLang="zh-CN" b="1"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3"/>
                <a:stretch>
                  <a:fillRect l="-1143" t="-757" r="-7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F9E8634-EECB-4364-BF9B-32EA06B79087}"/>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842891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大纲</a:t>
            </a:r>
            <a:endParaRPr lang="en-CA" dirty="0"/>
          </a:p>
        </p:txBody>
      </p:sp>
      <p:sp>
        <p:nvSpPr>
          <p:cNvPr id="3" name="Text Placeholder 2"/>
          <p:cNvSpPr>
            <a:spLocks noGrp="1"/>
          </p:cNvSpPr>
          <p:nvPr>
            <p:ph type="body" idx="1"/>
          </p:nvPr>
        </p:nvSpPr>
        <p:spPr/>
        <p:txBody>
          <a:bodyPr/>
          <a:lstStyle/>
          <a:p>
            <a:pPr marL="514350" indent="-514350" eaLnBrk="1" hangingPunct="1">
              <a:spcBef>
                <a:spcPct val="0"/>
              </a:spcBef>
              <a:buClrTx/>
              <a:buSzTx/>
              <a:buFontTx/>
              <a:buAutoNum type="arabicPeriod"/>
            </a:pPr>
            <a:r>
              <a:rPr lang="zh-CN" altLang="en-US" dirty="0">
                <a:solidFill>
                  <a:schemeClr val="tx1"/>
                </a:solidFill>
                <a:latin typeface="DengXian" panose="02010600030101010101" pitchFamily="2" charset="-122"/>
                <a:ea typeface="DengXian" panose="02010600030101010101" pitchFamily="2" charset="-122"/>
              </a:rPr>
              <a:t>什么是面板数据，</a:t>
            </a:r>
            <a:r>
              <a:rPr lang="zh-CN" altLang="en-US" dirty="0">
                <a:solidFill>
                  <a:schemeClr val="tx1"/>
                </a:solidFill>
                <a:latin typeface="DengXian" panose="02010600030101010101" pitchFamily="2" charset="-122"/>
                <a:ea typeface="DengXian" panose="02010600030101010101" pitchFamily="2" charset="-122"/>
                <a:cs typeface="Times New Roman" panose="02020603050405020304" pitchFamily="18" charset="0"/>
              </a:rPr>
              <a:t>面板数据</a:t>
            </a:r>
            <a:r>
              <a:rPr lang="zh-CN" altLang="en-US" dirty="0">
                <a:solidFill>
                  <a:schemeClr val="tx1"/>
                </a:solidFill>
                <a:latin typeface="DengXian" panose="02010600030101010101" pitchFamily="2" charset="-122"/>
                <a:ea typeface="DengXian" panose="02010600030101010101" pitchFamily="2" charset="-122"/>
              </a:rPr>
              <a:t>信息来源及面板数据分析方法的直观理解</a:t>
            </a:r>
            <a:endParaRPr lang="en-US"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endParaRPr lang="en-CA"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r>
              <a:rPr lang="zh-CN" altLang="en-US" dirty="0">
                <a:solidFill>
                  <a:schemeClr val="tx1"/>
                </a:solidFill>
                <a:latin typeface="DengXian" panose="02010600030101010101" pitchFamily="2" charset="-122"/>
                <a:ea typeface="DengXian" panose="02010600030101010101" pitchFamily="2" charset="-122"/>
              </a:rPr>
              <a:t>面板数据分析三种常见模型</a:t>
            </a:r>
            <a:endParaRPr lang="en-CA"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endParaRPr lang="en-CA"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r>
              <a:rPr lang="zh-CN" altLang="en-US" dirty="0">
                <a:solidFill>
                  <a:schemeClr val="tx1"/>
                </a:solidFill>
                <a:latin typeface="DengXian" panose="02010600030101010101" pitchFamily="2" charset="-122"/>
                <a:ea typeface="DengXian" panose="02010600030101010101" pitchFamily="2" charset="-122"/>
              </a:rPr>
              <a:t>固定效用模型估计方法</a:t>
            </a:r>
            <a:endParaRPr lang="en-CA"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endParaRPr lang="en-CA"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r>
              <a:rPr lang="zh-CN" altLang="en-US" dirty="0">
                <a:solidFill>
                  <a:schemeClr val="tx1"/>
                </a:solidFill>
                <a:latin typeface="DengXian" panose="02010600030101010101" pitchFamily="2" charset="-122"/>
                <a:ea typeface="DengXian" panose="02010600030101010101" pitchFamily="2" charset="-122"/>
              </a:rPr>
              <a:t>面板数据分析实例</a:t>
            </a:r>
            <a:endParaRPr lang="en-US" altLang="zh-CN" dirty="0">
              <a:solidFill>
                <a:schemeClr val="tx1"/>
              </a:solidFill>
              <a:latin typeface="DengXian" panose="02010600030101010101" pitchFamily="2" charset="-122"/>
              <a:ea typeface="DengXian" panose="02010600030101010101" pitchFamily="2" charset="-122"/>
            </a:endParaRPr>
          </a:p>
          <a:p>
            <a:pPr marL="514350" indent="-514350" eaLnBrk="1" hangingPunct="1">
              <a:spcBef>
                <a:spcPct val="0"/>
              </a:spcBef>
              <a:buClrTx/>
              <a:buSzTx/>
              <a:buFontTx/>
              <a:buAutoNum type="arabicPeriod"/>
            </a:pPr>
            <a:endParaRPr lang="en-CA" altLang="zh-CN" dirty="0">
              <a:solidFill>
                <a:schemeClr val="tx1"/>
              </a:solidFill>
              <a:latin typeface="DengXian" panose="02010600030101010101" pitchFamily="2" charset="-122"/>
              <a:ea typeface="DengXian" panose="02010600030101010101" pitchFamily="2" charset="-122"/>
            </a:endParaRPr>
          </a:p>
          <a:p>
            <a:endParaRPr lang="en-CA" dirty="0"/>
          </a:p>
        </p:txBody>
      </p:sp>
      <p:sp>
        <p:nvSpPr>
          <p:cNvPr id="4" name="Footer Placeholder 3">
            <a:extLst>
              <a:ext uri="{FF2B5EF4-FFF2-40B4-BE49-F238E27FC236}">
                <a16:creationId xmlns:a16="http://schemas.microsoft.com/office/drawing/2014/main" id="{1CF924AE-0F23-428A-B168-054D39DA498F}"/>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28202342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287AE92A-B7F3-4B2F-9595-1B93055C27D1}"/>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04D78C15-2B8E-4B3B-A368-ADE2A74FC570}"/>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固定效用模型估计方法</a:t>
            </a:r>
            <a:endParaRPr lang="en-CA" sz="3600" b="1" dirty="0"/>
          </a:p>
        </p:txBody>
      </p:sp>
      <p:sp>
        <p:nvSpPr>
          <p:cNvPr id="4" name="Footer Placeholder 3">
            <a:extLst>
              <a:ext uri="{FF2B5EF4-FFF2-40B4-BE49-F238E27FC236}">
                <a16:creationId xmlns:a16="http://schemas.microsoft.com/office/drawing/2014/main" id="{B5F4873A-7EEA-489C-9620-F72C83FFC214}"/>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3349744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2"/>
          <p:cNvSpPr>
            <a:spLocks/>
          </p:cNvSpPr>
          <p:nvPr/>
        </p:nvSpPr>
        <p:spPr bwMode="auto">
          <a:xfrm>
            <a:off x="228600" y="9906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endParaRPr lang="en-US" altLang="en-US" dirty="0"/>
          </a:p>
        </p:txBody>
      </p:sp>
      <p:sp>
        <p:nvSpPr>
          <p:cNvPr id="46084" name="Title 1"/>
          <p:cNvSpPr>
            <a:spLocks noGrp="1"/>
          </p:cNvSpPr>
          <p:nvPr>
            <p:ph type="title"/>
          </p:nvPr>
        </p:nvSpPr>
        <p:spPr>
          <a:xfrm>
            <a:off x="228600" y="304800"/>
            <a:ext cx="8113713" cy="533400"/>
          </a:xfrm>
        </p:spPr>
        <p:txBody>
          <a:bodyPr/>
          <a:lstStyle/>
          <a:p>
            <a:r>
              <a:rPr lang="zh-CN" altLang="en-US" dirty="0"/>
              <a:t>固定效应模型的估计</a:t>
            </a:r>
            <a:endParaRPr lang="en-CA" altLang="en-US" dirty="0"/>
          </a:p>
        </p:txBody>
      </p:sp>
      <mc:AlternateContent xmlns:mc="http://schemas.openxmlformats.org/markup-compatibility/2006" xmlns:a14="http://schemas.microsoft.com/office/drawing/2010/main">
        <mc:Choice Requires="a14">
          <p:sp>
            <p:nvSpPr>
              <p:cNvPr id="2" name="Rectangle 1"/>
              <p:cNvSpPr/>
              <p:nvPr/>
            </p:nvSpPr>
            <p:spPr>
              <a:xfrm>
                <a:off x="381000" y="1143000"/>
                <a:ext cx="8382000" cy="5621091"/>
              </a:xfrm>
              <a:prstGeom prst="rect">
                <a:avLst/>
              </a:prstGeom>
            </p:spPr>
            <p:txBody>
              <a:bodyPr wrap="square">
                <a:spAutoFit/>
              </a:bodyPr>
              <a:lstStyle/>
              <a:p>
                <a:pPr marL="342900" indent="-342900">
                  <a:lnSpc>
                    <a:spcPct val="150000"/>
                  </a:lnSpc>
                  <a:spcAft>
                    <a:spcPts val="0"/>
                  </a:spcAft>
                  <a:buFont typeface="Arial" panose="020B0604020202020204" pitchFamily="34" charset="0"/>
                  <a:buChar char="•"/>
                </a:pPr>
                <a:r>
                  <a:rPr lang="zh-CN" sz="2200" kern="100" dirty="0">
                    <a:effectLst/>
                    <a:latin typeface="DengXian" panose="02010600030101010101" pitchFamily="2" charset="-122"/>
                    <a:ea typeface="DengXian" panose="02010600030101010101" pitchFamily="2" charset="-122"/>
                    <a:cs typeface="Times New Roman" panose="02020603050405020304" pitchFamily="18" charset="0"/>
                  </a:rPr>
                  <a:t>固定效应模型一般形式可以写成：</a:t>
                </a:r>
                <a:endParaRPr lang="en-CA" sz="22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lang="en-CA" sz="2200" i="1" dirty="0">
                  <a:effectLst/>
                  <a:latin typeface="宋体" panose="02010600030101010101" pitchFamily="2" charset="-122"/>
                  <a:ea typeface="宋体" panose="02010600030101010101" pitchFamily="2" charset="-122"/>
                </a:endParaRPr>
              </a:p>
              <a:p>
                <a:pPr/>
                <a14:m>
                  <m:oMathPara xmlns:m="http://schemas.openxmlformats.org/officeDocument/2006/math">
                    <m:oMathParaPr>
                      <m:jc m:val="centerGroup"/>
                    </m:oMathParaPr>
                    <m:oMath xmlns:m="http://schemas.openxmlformats.org/officeDocument/2006/math">
                      <m:sSub>
                        <m:sSubPr>
                          <m:ctrlPr>
                            <a:rPr lang="en-CA" sz="2200" i="1">
                              <a:effectLst/>
                              <a:latin typeface="Cambria Math" panose="02040503050406030204" pitchFamily="18" charset="0"/>
                              <a:ea typeface="等线" panose="02010600030101010101" pitchFamily="2" charset="-122"/>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𝑌</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limLow>
                        <m:limLowPr>
                          <m:ctrlPr>
                            <a:rPr lang="en-CA" sz="2200" i="1">
                              <a:effectLst/>
                              <a:latin typeface="Cambria Math" panose="02040503050406030204" pitchFamily="18" charset="0"/>
                              <a:ea typeface="等线" panose="02010600030101010101" pitchFamily="2" charset="-122"/>
                            </a:rPr>
                          </m:ctrlPr>
                        </m:limLowPr>
                        <m:e>
                          <m:groupChr>
                            <m:groupChrPr>
                              <m:chr m:val="⏟"/>
                              <m:ctrlPr>
                                <a:rPr lang="en-CA" sz="2200" i="1">
                                  <a:effectLst/>
                                  <a:latin typeface="Cambria Math" panose="02040503050406030204" pitchFamily="18" charset="0"/>
                                  <a:ea typeface="等线" panose="02010600030101010101" pitchFamily="2" charset="-122"/>
                                </a:rPr>
                              </m:ctrlPr>
                            </m:groupChrPr>
                            <m:e>
                              <m:sSubSup>
                                <m:sSubSupPr>
                                  <m:ctrlPr>
                                    <a:rPr lang="en-CA" sz="2200" i="1">
                                      <a:effectLst/>
                                      <a:latin typeface="Cambria Math" panose="02040503050406030204" pitchFamily="18" charset="0"/>
                                      <a:ea typeface="等线" panose="02010600030101010101" pitchFamily="2" charset="-122"/>
                                    </a:rPr>
                                  </m:ctrlPr>
                                </m:sSubSup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𝑋</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up>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sup>
                              </m:sSubSup>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𝛽</m:t>
                              </m:r>
                            </m:e>
                          </m:groupChr>
                        </m:e>
                        <m:lim>
                          <m:eqArr>
                            <m:eqArrPr>
                              <m:ctrlPr>
                                <a:rPr lang="en-CA" sz="2200" i="1">
                                  <a:effectLst/>
                                  <a:latin typeface="Cambria Math" panose="02040503050406030204" pitchFamily="18" charset="0"/>
                                  <a:ea typeface="等线" panose="02010600030101010101" pitchFamily="2" charset="-122"/>
                                </a:rPr>
                              </m:ctrlPr>
                            </m:eqArrPr>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可观测</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随时间变化</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的变量</m:t>
                              </m:r>
                            </m:e>
                          </m:eqArr>
                        </m:lim>
                      </m:limLow>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limLow>
                        <m:limLowPr>
                          <m:ctrlPr>
                            <a:rPr lang="en-CA" sz="2200" i="1">
                              <a:effectLst/>
                              <a:latin typeface="Cambria Math" panose="02040503050406030204" pitchFamily="18" charset="0"/>
                              <a:ea typeface="等线" panose="02010600030101010101" pitchFamily="2" charset="-122"/>
                            </a:rPr>
                          </m:ctrlPr>
                        </m:limLowPr>
                        <m:e>
                          <m:groupChr>
                            <m:groupChrPr>
                              <m:chr m:val="⏟"/>
                              <m:ctrlPr>
                                <a:rPr lang="en-CA" sz="2200" i="1">
                                  <a:effectLst/>
                                  <a:latin typeface="Cambria Math" panose="02040503050406030204" pitchFamily="18" charset="0"/>
                                  <a:ea typeface="等线" panose="02010600030101010101" pitchFamily="2" charset="-122"/>
                                </a:rPr>
                              </m:ctrlPr>
                            </m:groupChrPr>
                            <m:e>
                              <m:sSubSup>
                                <m:sSubSupPr>
                                  <m:ctrlPr>
                                    <a:rPr lang="en-CA" sz="2200" i="1">
                                      <a:effectLst/>
                                      <a:latin typeface="Cambria Math" panose="02040503050406030204" pitchFamily="18" charset="0"/>
                                      <a:ea typeface="等线" panose="02010600030101010101" pitchFamily="2" charset="-122"/>
                                    </a:rPr>
                                  </m:ctrlPr>
                                </m:sSubSupPr>
                                <m:e>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𝑍</m:t>
                                  </m:r>
                                </m:e>
                                <m:sub>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𝑖</m:t>
                                  </m:r>
                                </m:sub>
                                <m:sup>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sup>
                              </m:sSubSup>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𝛾</m:t>
                              </m:r>
                            </m:e>
                          </m:groupChr>
                        </m:e>
                        <m:lim>
                          <m:eqArr>
                            <m:eqArrPr>
                              <m:ctrlPr>
                                <a:rPr lang="en-CA" sz="2200" i="1">
                                  <a:effectLst/>
                                  <a:latin typeface="Cambria Math" panose="02040503050406030204" pitchFamily="18" charset="0"/>
                                  <a:ea typeface="等线" panose="02010600030101010101" pitchFamily="2" charset="-122"/>
                                </a:rPr>
                              </m:ctrlPr>
                            </m:eqArrPr>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可观测</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不随时间变化</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的变量</m:t>
                              </m:r>
                            </m:e>
                          </m:eqArr>
                        </m:lim>
                      </m:limLow>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m:t>
                      </m:r>
                      <m:limLow>
                        <m:limLowPr>
                          <m:ctrlPr>
                            <a:rPr lang="en-CA" sz="2200" i="1">
                              <a:effectLst/>
                              <a:latin typeface="Cambria Math" panose="02040503050406030204" pitchFamily="18" charset="0"/>
                              <a:ea typeface="等线" panose="02010600030101010101" pitchFamily="2" charset="-122"/>
                            </a:rPr>
                          </m:ctrlPr>
                        </m:limLowPr>
                        <m:e>
                          <m:groupChr>
                            <m:groupChrPr>
                              <m:chr m:val="⏟"/>
                              <m:ctrlPr>
                                <a:rPr lang="en-CA" sz="2200" i="1">
                                  <a:effectLst/>
                                  <a:latin typeface="Cambria Math" panose="02040503050406030204" pitchFamily="18" charset="0"/>
                                  <a:ea typeface="等线" panose="02010600030101010101" pitchFamily="2" charset="-122"/>
                                </a:rPr>
                              </m:ctrlPr>
                            </m:groupChrPr>
                            <m:e>
                              <m:sSub>
                                <m:sSubPr>
                                  <m:ctrlPr>
                                    <a:rPr lang="en-CA" sz="2200" i="1">
                                      <a:effectLst/>
                                      <a:latin typeface="Cambria Math" panose="02040503050406030204" pitchFamily="18" charset="0"/>
                                      <a:ea typeface="等线" panose="02010600030101010101" pitchFamily="2" charset="-122"/>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𝛼</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m:t>
                                  </m:r>
                                </m:sub>
                              </m:sSub>
                            </m:e>
                          </m:groupChr>
                        </m:e>
                        <m:lim>
                          <m:eqArr>
                            <m:eqArrPr>
                              <m:ctrlPr>
                                <a:rPr lang="en-CA" sz="2200" i="1">
                                  <a:effectLst/>
                                  <a:latin typeface="Cambria Math" panose="02040503050406030204" pitchFamily="18" charset="0"/>
                                  <a:ea typeface="等线" panose="02010600030101010101" pitchFamily="2" charset="-122"/>
                                </a:rPr>
                              </m:ctrlPr>
                            </m:eqArrPr>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不可观测</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不随时间变化</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的变量</m:t>
                              </m:r>
                            </m:e>
                          </m:eqArr>
                        </m:lim>
                      </m:limLow>
                      <m:r>
                        <a:rPr lang="en-US" sz="2200" b="0" i="1" kern="100">
                          <a:effectLst/>
                          <a:latin typeface="Cambria Math" panose="02040503050406030204" pitchFamily="18" charset="0"/>
                          <a:ea typeface="等线" panose="02010600030101010101" pitchFamily="2" charset="-122"/>
                          <a:cs typeface="Times New Roman" panose="02020603050405020304" pitchFamily="18" charset="0"/>
                        </a:rPr>
                        <m:t>+</m:t>
                      </m:r>
                      <m:limLow>
                        <m:limLowPr>
                          <m:ctrlPr>
                            <a:rPr lang="en-CA" sz="2200" i="1">
                              <a:effectLst/>
                              <a:latin typeface="Cambria Math" panose="02040503050406030204" pitchFamily="18" charset="0"/>
                              <a:ea typeface="等线" panose="02010600030101010101" pitchFamily="2" charset="-122"/>
                            </a:rPr>
                          </m:ctrlPr>
                        </m:limLowPr>
                        <m:e>
                          <m:groupChr>
                            <m:groupChrPr>
                              <m:chr m:val="⏟"/>
                              <m:ctrlPr>
                                <a:rPr lang="en-CA" sz="2200" i="1">
                                  <a:effectLst/>
                                  <a:latin typeface="Cambria Math" panose="02040503050406030204" pitchFamily="18" charset="0"/>
                                  <a:ea typeface="等线" panose="02010600030101010101" pitchFamily="2" charset="-122"/>
                                </a:rPr>
                              </m:ctrlPr>
                            </m:groupChrPr>
                            <m:e>
                              <m:sSub>
                                <m:sSubPr>
                                  <m:ctrlPr>
                                    <a:rPr lang="en-CA" sz="2200" i="1">
                                      <a:effectLst/>
                                      <a:latin typeface="Cambria Math" panose="02040503050406030204" pitchFamily="18" charset="0"/>
                                      <a:ea typeface="等线" panose="02010600030101010101" pitchFamily="2" charset="-122"/>
                                    </a:rPr>
                                  </m:ctrlPr>
                                </m:sSubPr>
                                <m:e>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𝑢</m:t>
                                  </m:r>
                                </m:e>
                                <m:sub>
                                  <m:r>
                                    <a:rPr lang="en-CA" sz="2200" b="0" i="1" kern="100">
                                      <a:effectLst/>
                                      <a:latin typeface="Cambria Math" panose="02040503050406030204" pitchFamily="18" charset="0"/>
                                      <a:ea typeface="等线" panose="02010600030101010101" pitchFamily="2" charset="-122"/>
                                      <a:cs typeface="Times New Roman" panose="02020603050405020304" pitchFamily="18" charset="0"/>
                                    </a:rPr>
                                    <m:t>𝑖𝑡</m:t>
                                  </m:r>
                                </m:sub>
                              </m:sSub>
                            </m:e>
                          </m:groupChr>
                        </m:e>
                        <m:lim>
                          <m:eqArr>
                            <m:eqArrPr>
                              <m:ctrlPr>
                                <a:rPr lang="en-CA" sz="2200" i="1">
                                  <a:effectLst/>
                                  <a:latin typeface="Cambria Math" panose="02040503050406030204" pitchFamily="18" charset="0"/>
                                  <a:ea typeface="等线" panose="02010600030101010101" pitchFamily="2" charset="-122"/>
                                </a:rPr>
                              </m:ctrlPr>
                            </m:eqArrPr>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不可观测</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随时间变化</m:t>
                              </m:r>
                            </m:e>
                            <m:e>
                              <m:r>
                                <a:rPr lang="zh-CN" altLang="en-US" sz="2200" b="0" kern="100">
                                  <a:effectLst/>
                                  <a:latin typeface="Cambria Math" panose="02040503050406030204" pitchFamily="18" charset="0"/>
                                  <a:ea typeface="等线" panose="02010600030101010101" pitchFamily="2" charset="-122"/>
                                  <a:cs typeface="Times New Roman" panose="02020603050405020304" pitchFamily="18" charset="0"/>
                                </a:rPr>
                                <m:t>的变量</m:t>
                              </m:r>
                            </m:e>
                          </m:eqArr>
                        </m:lim>
                      </m:limLow>
                    </m:oMath>
                  </m:oMathPara>
                </a14:m>
                <a:endParaRPr lang="en-CA" sz="2200" dirty="0">
                  <a:latin typeface="宋体" panose="02010600030101010101" pitchFamily="2" charset="-122"/>
                  <a:ea typeface="宋体" panose="02010600030101010101" pitchFamily="2" charset="-122"/>
                </a:endParaRPr>
              </a:p>
              <a:p>
                <a:endParaRPr lang="en-US" sz="2200" dirty="0">
                  <a:latin typeface="宋体" panose="02010600030101010101" pitchFamily="2" charset="-122"/>
                  <a:ea typeface="宋体" panose="02010600030101010101" pitchFamily="2" charset="-122"/>
                </a:endParaRPr>
              </a:p>
              <a:p>
                <a:pPr lvl="0"/>
                <a:endParaRPr lang="en-US" altLang="zh-CN" sz="2200" dirty="0">
                  <a:latin typeface="宋体" panose="02010600030101010101" pitchFamily="2" charset="-122"/>
                  <a:ea typeface="宋体" panose="02010600030101010101" pitchFamily="2" charset="-122"/>
                </a:endParaRPr>
              </a:p>
              <a:p>
                <a:pPr marL="285750" lvl="0" indent="-285750">
                  <a:buFont typeface="Arial" panose="020B0604020202020204" pitchFamily="34" charset="0"/>
                  <a:buChar char="•"/>
                </a:pPr>
                <a:r>
                  <a:rPr lang="zh-CN" altLang="en-US" sz="2200" dirty="0">
                    <a:latin typeface="DengXian" panose="02010600030101010101" pitchFamily="2" charset="-122"/>
                    <a:ea typeface="DengXian" panose="02010600030101010101" pitchFamily="2" charset="-122"/>
                  </a:rPr>
                  <a:t>估计方法</a:t>
                </a:r>
                <a:endParaRPr lang="en-US" altLang="zh-CN" sz="2200" dirty="0">
                  <a:latin typeface="DengXian" panose="02010600030101010101" pitchFamily="2" charset="-122"/>
                  <a:ea typeface="DengXian" panose="02010600030101010101" pitchFamily="2" charset="-122"/>
                </a:endParaRPr>
              </a:p>
              <a:p>
                <a:pPr marL="742950" lvl="1" indent="-285750">
                  <a:buFont typeface="Arial" panose="020B0604020202020204" pitchFamily="34" charset="0"/>
                  <a:buChar char="•"/>
                </a:pPr>
                <a:r>
                  <a:rPr lang="zh-CN" altLang="en-US" sz="2200" dirty="0">
                    <a:latin typeface="DengXian" panose="02010600030101010101" pitchFamily="2" charset="-122"/>
                    <a:ea typeface="DengXian" panose="02010600030101010101" pitchFamily="2" charset="-122"/>
                  </a:rPr>
                  <a:t>个体内差分估计法（</a:t>
                </a:r>
                <a:r>
                  <a:rPr lang="en-US" sz="2200" dirty="0">
                    <a:latin typeface="DengXian" panose="02010600030101010101" pitchFamily="2" charset="-122"/>
                    <a:ea typeface="DengXian" panose="02010600030101010101" pitchFamily="2" charset="-122"/>
                  </a:rPr>
                  <a:t>Within Difference Estimator</a:t>
                </a:r>
                <a:r>
                  <a:rPr lang="zh-CN" altLang="en-US" sz="2200" dirty="0">
                    <a:latin typeface="DengXian" panose="02010600030101010101" pitchFamily="2" charset="-122"/>
                    <a:ea typeface="DengXian" panose="02010600030101010101" pitchFamily="2" charset="-122"/>
                  </a:rPr>
                  <a:t>）</a:t>
                </a:r>
                <a:endParaRPr lang="en-US" altLang="zh-CN" sz="2200" dirty="0">
                  <a:latin typeface="DengXian" panose="02010600030101010101" pitchFamily="2" charset="-122"/>
                  <a:ea typeface="DengXian" panose="02010600030101010101" pitchFamily="2" charset="-122"/>
                </a:endParaRPr>
              </a:p>
              <a:p>
                <a:pPr marL="742950" lvl="1" indent="-285750">
                  <a:buFont typeface="Arial" panose="020B0604020202020204" pitchFamily="34" charset="0"/>
                  <a:buChar char="•"/>
                </a:pPr>
                <a:r>
                  <a:rPr lang="zh-CN" altLang="en-US" sz="2200" dirty="0">
                    <a:latin typeface="DengXian" panose="02010600030101010101" pitchFamily="2" charset="-122"/>
                    <a:ea typeface="DengXian" panose="02010600030101010101" pitchFamily="2" charset="-122"/>
                  </a:rPr>
                  <a:t>最小二乘虚拟变量估计法（</a:t>
                </a:r>
                <a:r>
                  <a:rPr lang="en-US" sz="2200" dirty="0">
                    <a:latin typeface="DengXian" panose="02010600030101010101" pitchFamily="2" charset="-122"/>
                    <a:ea typeface="DengXian" panose="02010600030101010101" pitchFamily="2" charset="-122"/>
                  </a:rPr>
                  <a:t>LSDV</a:t>
                </a:r>
                <a:r>
                  <a:rPr lang="zh-CN" altLang="en-US" sz="2200" dirty="0">
                    <a:latin typeface="DengXian" panose="02010600030101010101" pitchFamily="2" charset="-122"/>
                    <a:ea typeface="DengXian" panose="02010600030101010101" pitchFamily="2" charset="-122"/>
                  </a:rPr>
                  <a:t>，</a:t>
                </a:r>
                <a:r>
                  <a:rPr lang="en-US" sz="2200" dirty="0">
                    <a:latin typeface="DengXian" panose="02010600030101010101" pitchFamily="2" charset="-122"/>
                    <a:ea typeface="DengXian" panose="02010600030101010101" pitchFamily="2" charset="-122"/>
                  </a:rPr>
                  <a:t> Least Square Dummy Variable Estimator</a:t>
                </a:r>
                <a:r>
                  <a:rPr lang="zh-CN" altLang="en-US" sz="2200" dirty="0">
                    <a:latin typeface="DengXian" panose="02010600030101010101" pitchFamily="2" charset="-122"/>
                    <a:ea typeface="DengXian" panose="02010600030101010101" pitchFamily="2" charset="-122"/>
                  </a:rPr>
                  <a:t>）</a:t>
                </a:r>
                <a:endParaRPr lang="en-CA" sz="2200" dirty="0">
                  <a:latin typeface="DengXian" panose="02010600030101010101" pitchFamily="2" charset="-122"/>
                  <a:ea typeface="DengXian" panose="02010600030101010101" pitchFamily="2" charset="-122"/>
                </a:endParaRPr>
              </a:p>
              <a:p>
                <a:pPr marL="742950" lvl="1" indent="-285750">
                  <a:buFont typeface="Arial" panose="020B0604020202020204" pitchFamily="34" charset="0"/>
                  <a:buChar char="•"/>
                </a:pPr>
                <a:r>
                  <a:rPr lang="zh-CN" altLang="en-US" sz="2200" dirty="0">
                    <a:latin typeface="DengXian" panose="02010600030101010101" pitchFamily="2" charset="-122"/>
                    <a:ea typeface="DengXian" panose="02010600030101010101" pitchFamily="2" charset="-122"/>
                  </a:rPr>
                  <a:t>一阶差分估计法（</a:t>
                </a:r>
                <a:r>
                  <a:rPr lang="en-US" sz="2200" dirty="0">
                    <a:latin typeface="DengXian" panose="02010600030101010101" pitchFamily="2" charset="-122"/>
                    <a:ea typeface="DengXian" panose="02010600030101010101" pitchFamily="2" charset="-122"/>
                  </a:rPr>
                  <a:t>First Difference Estimator</a:t>
                </a:r>
                <a:r>
                  <a:rPr lang="zh-CN" altLang="en-US" sz="2200" dirty="0">
                    <a:latin typeface="DengXian" panose="02010600030101010101" pitchFamily="2" charset="-122"/>
                    <a:ea typeface="DengXian" panose="02010600030101010101" pitchFamily="2" charset="-122"/>
                  </a:rPr>
                  <a:t>）</a:t>
                </a:r>
                <a:endParaRPr lang="en-CA" sz="2200" dirty="0">
                  <a:latin typeface="DengXian" panose="02010600030101010101" pitchFamily="2" charset="-122"/>
                  <a:ea typeface="DengXian" panose="02010600030101010101" pitchFamily="2" charset="-122"/>
                </a:endParaRPr>
              </a:p>
              <a:p>
                <a:pPr marL="742950" lvl="1" indent="-285750">
                  <a:buFont typeface="Arial" panose="020B0604020202020204" pitchFamily="34" charset="0"/>
                  <a:buChar char="•"/>
                </a:pPr>
                <a:endParaRPr lang="en-CA" sz="2000" dirty="0">
                  <a:latin typeface="宋体" panose="02010600030101010101" pitchFamily="2" charset="-122"/>
                  <a:ea typeface="宋体" panose="02010600030101010101" pitchFamily="2" charset="-122"/>
                </a:endParaRPr>
              </a:p>
              <a:p>
                <a:endParaRPr lang="en-US" sz="2000" dirty="0">
                  <a:latin typeface="宋体" panose="02010600030101010101" pitchFamily="2" charset="-122"/>
                  <a:ea typeface="宋体" panose="02010600030101010101" pitchFamily="2" charset="-122"/>
                </a:endParaRPr>
              </a:p>
              <a:p>
                <a:endParaRPr lang="en-CA" sz="2000" dirty="0">
                  <a:latin typeface="宋体" panose="02010600030101010101" pitchFamily="2" charset="-122"/>
                  <a:ea typeface="宋体" panose="02010600030101010101" pitchFamily="2" charset="-122"/>
                </a:endParaRPr>
              </a:p>
            </p:txBody>
          </p:sp>
        </mc:Choice>
        <mc:Fallback xmlns="">
          <p:sp>
            <p:nvSpPr>
              <p:cNvPr id="2" name="Rectangle 1"/>
              <p:cNvSpPr>
                <a:spLocks noRot="1" noChangeAspect="1" noMove="1" noResize="1" noEditPoints="1" noAdjustHandles="1" noChangeArrowheads="1" noChangeShapeType="1" noTextEdit="1"/>
              </p:cNvSpPr>
              <p:nvPr/>
            </p:nvSpPr>
            <p:spPr>
              <a:xfrm>
                <a:off x="381000" y="1143000"/>
                <a:ext cx="8382000" cy="5621091"/>
              </a:xfrm>
              <a:prstGeom prst="rect">
                <a:avLst/>
              </a:prstGeom>
              <a:blipFill>
                <a:blip r:embed="rId3"/>
                <a:stretch>
                  <a:fillRect l="-873" r="-1964"/>
                </a:stretch>
              </a:blipFill>
            </p:spPr>
            <p:txBody>
              <a:bodyPr/>
              <a:lstStyle/>
              <a:p>
                <a:r>
                  <a:rPr lang="en-CA">
                    <a:noFill/>
                  </a:rPr>
                  <a:t> </a:t>
                </a:r>
              </a:p>
            </p:txBody>
          </p:sp>
        </mc:Fallback>
      </mc:AlternateContent>
      <p:sp>
        <p:nvSpPr>
          <p:cNvPr id="3" name="Footer Placeholder 2">
            <a:extLst>
              <a:ext uri="{FF2B5EF4-FFF2-40B4-BE49-F238E27FC236}">
                <a16:creationId xmlns:a16="http://schemas.microsoft.com/office/drawing/2014/main" id="{76131A6C-26F2-4DBA-8F20-92555E3CDD01}"/>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283" y="212363"/>
            <a:ext cx="8113713" cy="533401"/>
          </a:xfrm>
        </p:spPr>
        <p:txBody>
          <a:bodyPr/>
          <a:lstStyle/>
          <a:p>
            <a:r>
              <a:rPr lang="zh-CN" altLang="en-US" dirty="0">
                <a:latin typeface="+mn-ea"/>
                <a:ea typeface="+mn-ea"/>
              </a:rPr>
              <a:t>个体内差分估计法</a:t>
            </a:r>
            <a:endParaRPr lang="en-CA" dirty="0">
              <a:latin typeface="+mn-ea"/>
              <a:ea typeface="+mn-ea"/>
            </a:endParaRPr>
          </a:p>
        </p:txBody>
      </p:sp>
      <p:sp>
        <p:nvSpPr>
          <p:cNvPr id="3" name="Text Placeholder 2"/>
          <p:cNvSpPr>
            <a:spLocks noGrp="1"/>
          </p:cNvSpPr>
          <p:nvPr>
            <p:ph type="body" idx="1"/>
          </p:nvPr>
        </p:nvSpPr>
        <p:spPr>
          <a:xfrm>
            <a:off x="381000" y="4343400"/>
            <a:ext cx="8305799" cy="3012318"/>
          </a:xfrm>
        </p:spPr>
        <p:txBody>
          <a:bodyPr/>
          <a:lstStyle/>
          <a:p>
            <a:pPr marL="342900" indent="-342900">
              <a:buFont typeface="Arial" panose="020B0604020202020204" pitchFamily="34" charset="0"/>
              <a:buChar char="•"/>
            </a:pPr>
            <a:r>
              <a:rPr lang="zh-CN" altLang="en-US" sz="2200" dirty="0">
                <a:latin typeface="+mn-ea"/>
                <a:ea typeface="+mn-ea"/>
              </a:rPr>
              <a:t>去除个体均值后，公式里不存在造成和解释变量相关的固定效应，可以直接用</a:t>
            </a:r>
            <a:r>
              <a:rPr lang="en-US" sz="2200" dirty="0">
                <a:latin typeface="+mn-ea"/>
                <a:ea typeface="+mn-ea"/>
              </a:rPr>
              <a:t>OLS</a:t>
            </a:r>
            <a:r>
              <a:rPr lang="zh-CN" altLang="en-US" sz="2200" dirty="0">
                <a:latin typeface="+mn-ea"/>
                <a:ea typeface="+mn-ea"/>
              </a:rPr>
              <a:t>估计</a:t>
            </a:r>
            <a:r>
              <a:rPr lang="el-GR" altLang="zh-CN" sz="2200" dirty="0">
                <a:latin typeface="+mn-ea"/>
                <a:ea typeface="+mn-ea"/>
              </a:rPr>
              <a:t>β</a:t>
            </a:r>
            <a:r>
              <a:rPr lang="zh-CN" altLang="en-US" sz="2200" dirty="0">
                <a:latin typeface="+mn-ea"/>
                <a:ea typeface="+mn-ea"/>
              </a:rPr>
              <a:t>。</a:t>
            </a:r>
            <a:endParaRPr lang="en-US" altLang="zh-CN" sz="2200" dirty="0">
              <a:latin typeface="+mn-ea"/>
              <a:ea typeface="+mn-ea"/>
            </a:endParaRPr>
          </a:p>
          <a:p>
            <a:pPr marL="342900" indent="-342900">
              <a:buFont typeface="Arial" panose="020B0604020202020204" pitchFamily="34" charset="0"/>
              <a:buChar char="•"/>
            </a:pPr>
            <a:r>
              <a:rPr lang="zh-CN" altLang="en-US" sz="2200" dirty="0">
                <a:latin typeface="+mn-ea"/>
                <a:ea typeface="+mn-ea"/>
              </a:rPr>
              <a:t>换而言之，去除个体均值后的数据，已经“控制”掉了个体效用。</a:t>
            </a:r>
            <a:endParaRPr lang="en-CA" sz="2200" dirty="0">
              <a:latin typeface="+mn-ea"/>
              <a:ea typeface="+mn-ea"/>
            </a:endParaRPr>
          </a:p>
        </p:txBody>
      </p:sp>
      <p:sp>
        <p:nvSpPr>
          <p:cNvPr id="4" name="Rectangle 2"/>
          <p:cNvSpPr>
            <a:spLocks noChangeArrowheads="1"/>
          </p:cNvSpPr>
          <p:nvPr/>
        </p:nvSpPr>
        <p:spPr bwMode="auto">
          <a:xfrm>
            <a:off x="2438400" y="2070557"/>
            <a:ext cx="18473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sz="2200">
              <a:latin typeface="+mn-ea"/>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191035070"/>
              </p:ext>
            </p:extLst>
          </p:nvPr>
        </p:nvGraphicFramePr>
        <p:xfrm>
          <a:off x="2530765" y="1903298"/>
          <a:ext cx="3352800" cy="499450"/>
        </p:xfrm>
        <a:graphic>
          <a:graphicData uri="http://schemas.openxmlformats.org/presentationml/2006/ole">
            <mc:AlternateContent xmlns:mc="http://schemas.openxmlformats.org/markup-compatibility/2006">
              <mc:Choice xmlns:v="urn:schemas-microsoft-com:vml" Requires="v">
                <p:oleObj spid="_x0000_s218595" name="Equation" r:id="rId4" imgW="1422400" imgH="241300" progId="Equation.DSMT4">
                  <p:embed/>
                </p:oleObj>
              </mc:Choice>
              <mc:Fallback>
                <p:oleObj name="Equation" r:id="rId4" imgW="1422400" imgH="2413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30765" y="1903298"/>
                        <a:ext cx="3352800" cy="499450"/>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6" name="Rectangle 5"/>
              <p:cNvSpPr/>
              <p:nvPr/>
            </p:nvSpPr>
            <p:spPr>
              <a:xfrm>
                <a:off x="391740" y="1015740"/>
                <a:ext cx="7924800" cy="5041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sz="2400" i="1" smtClean="0">
                              <a:effectLst/>
                              <a:latin typeface="Cambria Math" panose="02040503050406030204" pitchFamily="18" charset="0"/>
                            </a:rPr>
                          </m:ctrlPr>
                        </m:sSubPr>
                        <m:e>
                          <m:r>
                            <a:rPr lang="en-CA" sz="2400" b="0" i="1" kern="100">
                              <a:effectLst/>
                              <a:latin typeface="Cambria Math" panose="02040503050406030204" pitchFamily="18" charset="0"/>
                              <a:cs typeface="Times New Roman" panose="02020603050405020304" pitchFamily="18" charset="0"/>
                            </a:rPr>
                            <m:t>𝑌</m:t>
                          </m:r>
                        </m:e>
                        <m:sub>
                          <m:r>
                            <a:rPr lang="en-US" sz="2400" b="0" i="1" kern="100">
                              <a:effectLst/>
                              <a:latin typeface="Cambria Math" panose="02040503050406030204" pitchFamily="18" charset="0"/>
                              <a:cs typeface="Times New Roman" panose="02020603050405020304" pitchFamily="18" charset="0"/>
                            </a:rPr>
                            <m:t>𝑖𝑡</m:t>
                          </m:r>
                        </m:sub>
                      </m:sSub>
                      <m:r>
                        <a:rPr lang="en-US" sz="2400" b="0" i="1" kern="100">
                          <a:effectLst/>
                          <a:latin typeface="Cambria Math" panose="02040503050406030204" pitchFamily="18" charset="0"/>
                          <a:cs typeface="Times New Roman" panose="02020603050405020304" pitchFamily="18" charset="0"/>
                        </a:rPr>
                        <m:t>=</m:t>
                      </m:r>
                      <m:sSubSup>
                        <m:sSubSupPr>
                          <m:ctrlPr>
                            <a:rPr lang="en-CA" sz="2400" i="1" smtClean="0">
                              <a:effectLst/>
                              <a:latin typeface="Cambria Math" panose="02040503050406030204" pitchFamily="18" charset="0"/>
                            </a:rPr>
                          </m:ctrlPr>
                        </m:sSubSupPr>
                        <m:e>
                          <m:r>
                            <a:rPr lang="en-US" sz="2400" b="0" i="1" kern="100">
                              <a:effectLst/>
                              <a:latin typeface="Cambria Math" panose="02040503050406030204" pitchFamily="18" charset="0"/>
                              <a:cs typeface="Times New Roman" panose="02020603050405020304" pitchFamily="18" charset="0"/>
                            </a:rPr>
                            <m:t>𝑋</m:t>
                          </m:r>
                        </m:e>
                        <m:sub>
                          <m:r>
                            <a:rPr lang="en-US" sz="2400" b="0" i="1" kern="100">
                              <a:effectLst/>
                              <a:latin typeface="Cambria Math" panose="02040503050406030204" pitchFamily="18" charset="0"/>
                              <a:cs typeface="Times New Roman" panose="02020603050405020304" pitchFamily="18" charset="0"/>
                            </a:rPr>
                            <m:t>𝑖𝑡</m:t>
                          </m:r>
                        </m:sub>
                        <m:sup>
                          <m:r>
                            <a:rPr lang="en-US" sz="2400" b="0" i="1" kern="100">
                              <a:effectLst/>
                              <a:latin typeface="Cambria Math" panose="02040503050406030204" pitchFamily="18" charset="0"/>
                              <a:cs typeface="Times New Roman" panose="02020603050405020304" pitchFamily="18" charset="0"/>
                            </a:rPr>
                            <m:t>′</m:t>
                          </m:r>
                        </m:sup>
                      </m:sSubSup>
                      <m:r>
                        <a:rPr lang="en-US" sz="2400" b="0" i="1" kern="100">
                          <a:effectLst/>
                          <a:latin typeface="Cambria Math" panose="02040503050406030204" pitchFamily="18" charset="0"/>
                          <a:cs typeface="Times New Roman" panose="02020603050405020304" pitchFamily="18" charset="0"/>
                        </a:rPr>
                        <m:t>𝛽</m:t>
                      </m:r>
                      <m:r>
                        <a:rPr lang="en-US" sz="2400" b="0" i="1" kern="100">
                          <a:effectLst/>
                          <a:latin typeface="Cambria Math" panose="02040503050406030204" pitchFamily="18" charset="0"/>
                          <a:cs typeface="Times New Roman" panose="02020603050405020304" pitchFamily="18" charset="0"/>
                        </a:rPr>
                        <m:t>+</m:t>
                      </m:r>
                      <m:sSubSup>
                        <m:sSubSupPr>
                          <m:ctrlPr>
                            <a:rPr lang="en-CA" sz="2400" i="1" smtClean="0">
                              <a:effectLst/>
                              <a:latin typeface="Cambria Math" panose="02040503050406030204" pitchFamily="18" charset="0"/>
                            </a:rPr>
                          </m:ctrlPr>
                        </m:sSubSupPr>
                        <m:e>
                          <m:r>
                            <a:rPr lang="en-US" sz="2400" b="0" i="1" kern="100">
                              <a:effectLst/>
                              <a:latin typeface="Cambria Math" panose="02040503050406030204" pitchFamily="18" charset="0"/>
                              <a:cs typeface="Times New Roman" panose="02020603050405020304" pitchFamily="18" charset="0"/>
                            </a:rPr>
                            <m:t>𝑍</m:t>
                          </m:r>
                        </m:e>
                        <m:sub>
                          <m:r>
                            <a:rPr lang="en-US" sz="2400" b="0" i="1" kern="100">
                              <a:effectLst/>
                              <a:latin typeface="Cambria Math" panose="02040503050406030204" pitchFamily="18" charset="0"/>
                              <a:cs typeface="Times New Roman" panose="02020603050405020304" pitchFamily="18" charset="0"/>
                            </a:rPr>
                            <m:t>𝑖</m:t>
                          </m:r>
                        </m:sub>
                        <m:sup>
                          <m:r>
                            <a:rPr lang="en-US" sz="2400" b="0" i="1" kern="100">
                              <a:effectLst/>
                              <a:latin typeface="Cambria Math" panose="02040503050406030204" pitchFamily="18" charset="0"/>
                              <a:cs typeface="Times New Roman" panose="02020603050405020304" pitchFamily="18" charset="0"/>
                            </a:rPr>
                            <m:t>′</m:t>
                          </m:r>
                        </m:sup>
                      </m:sSubSup>
                      <m:r>
                        <a:rPr lang="en-US" sz="2400" b="0" i="1" kern="100">
                          <a:effectLst/>
                          <a:latin typeface="Cambria Math" panose="02040503050406030204" pitchFamily="18" charset="0"/>
                          <a:cs typeface="Times New Roman" panose="02020603050405020304" pitchFamily="18" charset="0"/>
                        </a:rPr>
                        <m:t>𝛾</m:t>
                      </m:r>
                      <m:r>
                        <a:rPr lang="en-CA" sz="2400" b="0" i="1" kern="100">
                          <a:effectLst/>
                          <a:latin typeface="Cambria Math" panose="02040503050406030204" pitchFamily="18" charset="0"/>
                          <a:cs typeface="Times New Roman" panose="02020603050405020304" pitchFamily="18" charset="0"/>
                        </a:rPr>
                        <m:t>+</m:t>
                      </m:r>
                      <m:sSub>
                        <m:sSubPr>
                          <m:ctrlPr>
                            <a:rPr lang="en-CA" sz="2400" i="1" smtClean="0">
                              <a:effectLst/>
                              <a:latin typeface="Cambria Math" panose="02040503050406030204" pitchFamily="18" charset="0"/>
                            </a:rPr>
                          </m:ctrlPr>
                        </m:sSubPr>
                        <m:e>
                          <m:r>
                            <a:rPr lang="en-CA" sz="2400" b="0" i="1" kern="100">
                              <a:effectLst/>
                              <a:latin typeface="Cambria Math" panose="02040503050406030204" pitchFamily="18" charset="0"/>
                              <a:cs typeface="Times New Roman" panose="02020603050405020304" pitchFamily="18" charset="0"/>
                            </a:rPr>
                            <m:t>𝛼</m:t>
                          </m:r>
                        </m:e>
                        <m:sub>
                          <m:r>
                            <a:rPr lang="en-CA" sz="2400" b="0" i="1" kern="100">
                              <a:effectLst/>
                              <a:latin typeface="Cambria Math" panose="02040503050406030204" pitchFamily="18" charset="0"/>
                              <a:cs typeface="Times New Roman" panose="02020603050405020304" pitchFamily="18" charset="0"/>
                            </a:rPr>
                            <m:t>𝑖</m:t>
                          </m:r>
                        </m:sub>
                      </m:sSub>
                      <m:r>
                        <a:rPr lang="en-US" sz="2400" b="0" i="1" kern="100">
                          <a:effectLst/>
                          <a:latin typeface="Cambria Math" panose="02040503050406030204" pitchFamily="18" charset="0"/>
                          <a:cs typeface="Times New Roman" panose="02020603050405020304" pitchFamily="18" charset="0"/>
                        </a:rPr>
                        <m:t>+</m:t>
                      </m:r>
                      <m:sSub>
                        <m:sSubPr>
                          <m:ctrlPr>
                            <a:rPr lang="en-CA" sz="2400" i="1" smtClean="0">
                              <a:effectLst/>
                              <a:latin typeface="Cambria Math" panose="02040503050406030204" pitchFamily="18" charset="0"/>
                            </a:rPr>
                          </m:ctrlPr>
                        </m:sSubPr>
                        <m:e>
                          <m:r>
                            <a:rPr lang="en-CA" sz="2400" b="0" i="1" kern="100">
                              <a:effectLst/>
                              <a:latin typeface="Cambria Math" panose="02040503050406030204" pitchFamily="18" charset="0"/>
                              <a:cs typeface="Times New Roman" panose="02020603050405020304" pitchFamily="18" charset="0"/>
                            </a:rPr>
                            <m:t>𝑢</m:t>
                          </m:r>
                        </m:e>
                        <m:sub>
                          <m:r>
                            <a:rPr lang="en-CA" sz="2400" b="0" i="1" kern="100">
                              <a:effectLst/>
                              <a:latin typeface="Cambria Math" panose="02040503050406030204" pitchFamily="18" charset="0"/>
                              <a:cs typeface="Times New Roman" panose="02020603050405020304" pitchFamily="18" charset="0"/>
                            </a:rPr>
                            <m:t>𝑖𝑡</m:t>
                          </m:r>
                        </m:sub>
                      </m:sSub>
                    </m:oMath>
                  </m:oMathPara>
                </a14:m>
                <a:endParaRPr lang="en-CA" sz="2400" dirty="0">
                  <a:latin typeface="+mn-ea"/>
                </a:endParaRPr>
              </a:p>
            </p:txBody>
          </p:sp>
        </mc:Choice>
        <mc:Fallback xmlns="">
          <p:sp>
            <p:nvSpPr>
              <p:cNvPr id="6" name="Rectangle 5"/>
              <p:cNvSpPr>
                <a:spLocks noRot="1" noChangeAspect="1" noMove="1" noResize="1" noEditPoints="1" noAdjustHandles="1" noChangeArrowheads="1" noChangeShapeType="1" noTextEdit="1"/>
              </p:cNvSpPr>
              <p:nvPr/>
            </p:nvSpPr>
            <p:spPr>
              <a:xfrm>
                <a:off x="391740" y="1015740"/>
                <a:ext cx="7924800" cy="504177"/>
              </a:xfrm>
              <a:prstGeom prst="rect">
                <a:avLst/>
              </a:prstGeom>
              <a:blipFill>
                <a:blip r:embed="rId6"/>
                <a:stretch>
                  <a:fillRect/>
                </a:stretch>
              </a:blipFill>
            </p:spPr>
            <p:txBody>
              <a:bodyPr/>
              <a:lstStyle/>
              <a:p>
                <a:r>
                  <a:rPr lang="en-CA">
                    <a:noFill/>
                  </a:rPr>
                  <a:t> </a:t>
                </a:r>
              </a:p>
            </p:txBody>
          </p:sp>
        </mc:Fallback>
      </mc:AlternateContent>
      <p:sp>
        <p:nvSpPr>
          <p:cNvPr id="7" name="Rectangle 4"/>
          <p:cNvSpPr>
            <a:spLocks noChangeArrowheads="1"/>
          </p:cNvSpPr>
          <p:nvPr/>
        </p:nvSpPr>
        <p:spPr bwMode="auto">
          <a:xfrm>
            <a:off x="71397" y="1606547"/>
            <a:ext cx="220008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r>
              <a:rPr kumimoji="0" lang="zh-CN" altLang="en-US" sz="2200" b="0" i="0" u="none" strike="noStrike" cap="none" normalizeH="0" baseline="0" dirty="0">
                <a:ln>
                  <a:noFill/>
                </a:ln>
                <a:solidFill>
                  <a:schemeClr val="tx1"/>
                </a:solidFill>
                <a:effectLst/>
                <a:latin typeface="+mn-ea"/>
                <a:cs typeface="Times New Roman" panose="02020603050405020304" pitchFamily="18" charset="0"/>
              </a:rPr>
              <a:t>对每个变量</a:t>
            </a:r>
            <a:r>
              <a:rPr lang="zh-CN" altLang="en-US" sz="2200" dirty="0">
                <a:latin typeface="+mn-ea"/>
                <a:cs typeface="Times New Roman" panose="02020603050405020304" pitchFamily="18" charset="0"/>
              </a:rPr>
              <a:t>取</a:t>
            </a:r>
            <a:r>
              <a:rPr kumimoji="0" lang="zh-CN" altLang="en-US" sz="2200" b="0" i="0" u="none" strike="noStrike" cap="none" normalizeH="0" baseline="0" dirty="0">
                <a:ln>
                  <a:noFill/>
                </a:ln>
                <a:solidFill>
                  <a:schemeClr val="tx1"/>
                </a:solidFill>
                <a:effectLst/>
                <a:latin typeface="+mn-ea"/>
                <a:cs typeface="Times New Roman" panose="02020603050405020304" pitchFamily="18" charset="0"/>
              </a:rPr>
              <a:t>个体平均值得到</a:t>
            </a:r>
            <a:endParaRPr kumimoji="0" lang="zh-CN" altLang="en-US" sz="2200" b="0" i="0" u="none" strike="noStrike" cap="none" normalizeH="0" baseline="0" dirty="0">
              <a:ln>
                <a:noFill/>
              </a:ln>
              <a:solidFill>
                <a:schemeClr val="tx1"/>
              </a:solidFill>
              <a:effectLst/>
              <a:latin typeface="+mn-ea"/>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1202982301"/>
              </p:ext>
            </p:extLst>
          </p:nvPr>
        </p:nvGraphicFramePr>
        <p:xfrm>
          <a:off x="2530765" y="2832476"/>
          <a:ext cx="3152775" cy="439216"/>
        </p:xfrm>
        <a:graphic>
          <a:graphicData uri="http://schemas.openxmlformats.org/presentationml/2006/ole">
            <mc:AlternateContent xmlns:mc="http://schemas.openxmlformats.org/markup-compatibility/2006">
              <mc:Choice xmlns:v="urn:schemas-microsoft-com:vml" Requires="v">
                <p:oleObj spid="_x0000_s218596" name="Equation" r:id="rId7" imgW="1943100" imgH="241300" progId="Equation.DSMT4">
                  <p:embed/>
                </p:oleObj>
              </mc:Choice>
              <mc:Fallback>
                <p:oleObj name="Equation" r:id="rId7" imgW="1943100" imgH="241300"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30765" y="2832476"/>
                        <a:ext cx="3152775" cy="439216"/>
                      </a:xfrm>
                      <a:prstGeom prst="rect">
                        <a:avLst/>
                      </a:prstGeom>
                      <a:no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946748822"/>
              </p:ext>
            </p:extLst>
          </p:nvPr>
        </p:nvGraphicFramePr>
        <p:xfrm>
          <a:off x="2743200" y="3565108"/>
          <a:ext cx="2109788" cy="483232"/>
        </p:xfrm>
        <a:graphic>
          <a:graphicData uri="http://schemas.openxmlformats.org/presentationml/2006/ole">
            <mc:AlternateContent xmlns:mc="http://schemas.openxmlformats.org/markup-compatibility/2006">
              <mc:Choice xmlns:v="urn:schemas-microsoft-com:vml" Requires="v">
                <p:oleObj spid="_x0000_s218597" name="Equation" r:id="rId9" imgW="888614" imgH="241195" progId="Equation.DSMT4">
                  <p:embed/>
                </p:oleObj>
              </mc:Choice>
              <mc:Fallback>
                <p:oleObj name="Equation" r:id="rId9" imgW="888614" imgH="241195" progId="Equation.DSMT4">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43200" y="3565108"/>
                        <a:ext cx="2109788" cy="483232"/>
                      </a:xfrm>
                      <a:prstGeom prst="rect">
                        <a:avLst/>
                      </a:prstGeom>
                      <a:noFill/>
                    </p:spPr>
                  </p:pic>
                </p:oleObj>
              </mc:Fallback>
            </mc:AlternateContent>
          </a:graphicData>
        </a:graphic>
      </p:graphicFrame>
      <p:sp>
        <p:nvSpPr>
          <p:cNvPr id="14" name="Rectangle 10"/>
          <p:cNvSpPr>
            <a:spLocks noChangeArrowheads="1"/>
          </p:cNvSpPr>
          <p:nvPr/>
        </p:nvSpPr>
        <p:spPr bwMode="auto">
          <a:xfrm>
            <a:off x="0" y="737057"/>
            <a:ext cx="18473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sz="2200">
              <a:latin typeface="+mn-ea"/>
            </a:endParaRPr>
          </a:p>
        </p:txBody>
      </p:sp>
      <p:sp>
        <p:nvSpPr>
          <p:cNvPr id="15" name="Rectangle 11"/>
          <p:cNvSpPr>
            <a:spLocks noChangeArrowheads="1"/>
          </p:cNvSpPr>
          <p:nvPr/>
        </p:nvSpPr>
        <p:spPr bwMode="auto">
          <a:xfrm>
            <a:off x="0" y="1227595"/>
            <a:ext cx="18473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sz="2200">
              <a:latin typeface="+mn-ea"/>
            </a:endParaRPr>
          </a:p>
        </p:txBody>
      </p:sp>
      <p:sp>
        <p:nvSpPr>
          <p:cNvPr id="16" name="Rectangle 4"/>
          <p:cNvSpPr>
            <a:spLocks noChangeArrowheads="1"/>
          </p:cNvSpPr>
          <p:nvPr/>
        </p:nvSpPr>
        <p:spPr bwMode="auto">
          <a:xfrm>
            <a:off x="184731" y="2839160"/>
            <a:ext cx="1877437"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a:r>
              <a:rPr kumimoji="0" lang="zh-CN" altLang="en-US" sz="2200" b="0" i="0" u="none" strike="noStrike" cap="none" normalizeH="0" baseline="0" dirty="0">
                <a:ln>
                  <a:noFill/>
                </a:ln>
                <a:solidFill>
                  <a:schemeClr val="tx1"/>
                </a:solidFill>
                <a:effectLst/>
                <a:latin typeface="+mn-ea"/>
                <a:cs typeface="Times New Roman" panose="02020603050405020304" pitchFamily="18" charset="0"/>
              </a:rPr>
              <a:t>两式相减得到</a:t>
            </a:r>
            <a:endParaRPr kumimoji="0" lang="zh-CN" altLang="en-US" sz="2200" b="0" i="0" u="none" strike="noStrike" cap="none" normalizeH="0" baseline="0" dirty="0">
              <a:ln>
                <a:noFill/>
              </a:ln>
              <a:solidFill>
                <a:schemeClr val="tx1"/>
              </a:solidFill>
              <a:effectLst/>
              <a:latin typeface="+mn-ea"/>
            </a:endParaRPr>
          </a:p>
        </p:txBody>
      </p:sp>
      <p:sp>
        <p:nvSpPr>
          <p:cNvPr id="17" name="Rectangle 16"/>
          <p:cNvSpPr>
            <a:spLocks noChangeArrowheads="1"/>
          </p:cNvSpPr>
          <p:nvPr/>
        </p:nvSpPr>
        <p:spPr bwMode="auto">
          <a:xfrm>
            <a:off x="324454" y="3580269"/>
            <a:ext cx="18473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sz="2200">
              <a:latin typeface="+mn-ea"/>
            </a:endParaRPr>
          </a:p>
        </p:txBody>
      </p:sp>
      <p:sp>
        <p:nvSpPr>
          <p:cNvPr id="8" name="Footer Placeholder 7">
            <a:extLst>
              <a:ext uri="{FF2B5EF4-FFF2-40B4-BE49-F238E27FC236}">
                <a16:creationId xmlns:a16="http://schemas.microsoft.com/office/drawing/2014/main" id="{56FF26D8-13E6-4E5A-9882-43EB1B3F95CB}"/>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735522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个体内差分估计法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a14:m>
                  <m:oMathPara xmlns:m="http://schemas.openxmlformats.org/officeDocument/2006/math">
                    <m:oMathParaPr>
                      <m:jc m:val="left"/>
                    </m:oMathParaPr>
                    <m:oMath xmlns:m="http://schemas.openxmlformats.org/officeDocument/2006/math">
                      <m:sSub>
                        <m:sSubPr>
                          <m:ctrlPr>
                            <a:rPr lang="en-CA" sz="2200" i="1" smtClean="0">
                              <a:latin typeface="Cambria Math" panose="02040503050406030204" pitchFamily="18" charset="0"/>
                            </a:rPr>
                          </m:ctrlPr>
                        </m:sSubPr>
                        <m:e>
                          <m:acc>
                            <m:accPr>
                              <m:chr m:val="̂"/>
                              <m:ctrlPr>
                                <a:rPr lang="en-CA" sz="2200" i="1">
                                  <a:latin typeface="Cambria Math" panose="02040503050406030204" pitchFamily="18" charset="0"/>
                                </a:rPr>
                              </m:ctrlPr>
                            </m:accPr>
                            <m:e>
                              <m:r>
                                <a:rPr lang="en-US" sz="2200" i="1">
                                  <a:latin typeface="Cambria Math" panose="02040503050406030204" pitchFamily="18" charset="0"/>
                                </a:rPr>
                                <m:t>𝛽</m:t>
                              </m:r>
                            </m:e>
                          </m:acc>
                        </m:e>
                        <m:sub>
                          <m:r>
                            <m:rPr>
                              <m:sty m:val="p"/>
                            </m:rPr>
                            <a:rPr lang="en-US" sz="2200">
                              <a:latin typeface="Cambria Math" panose="02040503050406030204" pitchFamily="18" charset="0"/>
                            </a:rPr>
                            <m:t>within</m:t>
                          </m:r>
                        </m:sub>
                      </m:sSub>
                      <m:r>
                        <a:rPr lang="en-US" altLang="zh-CN" sz="2200" i="1" smtClean="0">
                          <a:latin typeface="Cambria Math" panose="02040503050406030204" pitchFamily="18" charset="0"/>
                        </a:rPr>
                        <m:t>=</m:t>
                      </m:r>
                      <m:sSup>
                        <m:sSupPr>
                          <m:ctrlPr>
                            <a:rPr lang="en-CA" i="1">
                              <a:latin typeface="Cambria Math" panose="02040503050406030204" pitchFamily="18" charset="0"/>
                            </a:rPr>
                          </m:ctrlPr>
                        </m:sSupPr>
                        <m:e>
                          <m:d>
                            <m:dPr>
                              <m:ctrlPr>
                                <a:rPr lang="en-CA" i="1">
                                  <a:latin typeface="Cambria Math" panose="02040503050406030204" pitchFamily="18" charset="0"/>
                                </a:rPr>
                              </m:ctrlPr>
                            </m:dPr>
                            <m:e>
                              <m:sSup>
                                <m:sSupPr>
                                  <m:ctrlPr>
                                    <a:rPr lang="en-CA" i="1">
                                      <a:latin typeface="Cambria Math" panose="02040503050406030204" pitchFamily="18" charset="0"/>
                                    </a:rPr>
                                  </m:ctrlPr>
                                </m:sSupPr>
                                <m:e>
                                  <m:acc>
                                    <m:accPr>
                                      <m:chr m:val="̃"/>
                                      <m:ctrlPr>
                                        <a:rPr lang="en-CA" i="1">
                                          <a:latin typeface="Cambria Math" panose="02040503050406030204" pitchFamily="18" charset="0"/>
                                        </a:rPr>
                                      </m:ctrlPr>
                                    </m:accPr>
                                    <m:e>
                                      <m:r>
                                        <a:rPr lang="en-US" i="1">
                                          <a:latin typeface="Cambria Math" panose="02040503050406030204" pitchFamily="18" charset="0"/>
                                        </a:rPr>
                                        <m:t>𝑋</m:t>
                                      </m:r>
                                    </m:e>
                                  </m:acc>
                                </m:e>
                                <m:sup>
                                  <m:r>
                                    <a:rPr lang="en-US" i="1">
                                      <a:latin typeface="Cambria Math" panose="02040503050406030204" pitchFamily="18" charset="0"/>
                                    </a:rPr>
                                    <m:t>′</m:t>
                                  </m:r>
                                </m:sup>
                              </m:sSup>
                              <m:acc>
                                <m:accPr>
                                  <m:chr m:val="̃"/>
                                  <m:ctrlPr>
                                    <a:rPr lang="en-CA" i="1">
                                      <a:latin typeface="Cambria Math" panose="02040503050406030204" pitchFamily="18" charset="0"/>
                                    </a:rPr>
                                  </m:ctrlPr>
                                </m:accPr>
                                <m:e>
                                  <m:r>
                                    <a:rPr lang="en-US" i="1">
                                      <a:latin typeface="Cambria Math" panose="02040503050406030204" pitchFamily="18" charset="0"/>
                                    </a:rPr>
                                    <m:t>𝑋</m:t>
                                  </m:r>
                                </m:e>
                              </m:acc>
                            </m:e>
                          </m:d>
                        </m:e>
                        <m:sup>
                          <m:r>
                            <a:rPr lang="en-US" i="1">
                              <a:latin typeface="Cambria Math" panose="02040503050406030204" pitchFamily="18" charset="0"/>
                            </a:rPr>
                            <m:t>−1</m:t>
                          </m:r>
                        </m:sup>
                      </m:sSup>
                      <m:sSup>
                        <m:sSupPr>
                          <m:ctrlPr>
                            <a:rPr lang="en-CA" i="1">
                              <a:latin typeface="Cambria Math" panose="02040503050406030204" pitchFamily="18" charset="0"/>
                            </a:rPr>
                          </m:ctrlPr>
                        </m:sSupPr>
                        <m:e>
                          <m:d>
                            <m:dPr>
                              <m:ctrlPr>
                                <a:rPr lang="en-CA" i="1">
                                  <a:latin typeface="Cambria Math" panose="02040503050406030204" pitchFamily="18" charset="0"/>
                                </a:rPr>
                              </m:ctrlPr>
                            </m:dPr>
                            <m:e>
                              <m:sSup>
                                <m:sSupPr>
                                  <m:ctrlPr>
                                    <a:rPr lang="en-CA" i="1">
                                      <a:latin typeface="Cambria Math" panose="02040503050406030204" pitchFamily="18" charset="0"/>
                                    </a:rPr>
                                  </m:ctrlPr>
                                </m:sSupPr>
                                <m:e>
                                  <m:acc>
                                    <m:accPr>
                                      <m:chr m:val="̃"/>
                                      <m:ctrlPr>
                                        <a:rPr lang="en-CA" i="1">
                                          <a:latin typeface="Cambria Math" panose="02040503050406030204" pitchFamily="18" charset="0"/>
                                        </a:rPr>
                                      </m:ctrlPr>
                                    </m:accPr>
                                    <m:e>
                                      <m:r>
                                        <a:rPr lang="en-US" i="1">
                                          <a:latin typeface="Cambria Math" panose="02040503050406030204" pitchFamily="18" charset="0"/>
                                        </a:rPr>
                                        <m:t>𝑋</m:t>
                                      </m:r>
                                    </m:e>
                                  </m:acc>
                                </m:e>
                                <m:sup>
                                  <m:r>
                                    <a:rPr lang="en-US" i="1">
                                      <a:latin typeface="Cambria Math" panose="02040503050406030204" pitchFamily="18" charset="0"/>
                                    </a:rPr>
                                    <m:t>′</m:t>
                                  </m:r>
                                </m:sup>
                              </m:sSup>
                              <m:acc>
                                <m:accPr>
                                  <m:chr m:val="̃"/>
                                  <m:ctrlPr>
                                    <a:rPr lang="en-CA" i="1">
                                      <a:latin typeface="Cambria Math" panose="02040503050406030204" pitchFamily="18" charset="0"/>
                                    </a:rPr>
                                  </m:ctrlPr>
                                </m:accPr>
                                <m:e>
                                  <m:r>
                                    <m:rPr>
                                      <m:sty m:val="p"/>
                                    </m:rPr>
                                    <a:rPr lang="en-US" altLang="zh-CN" i="1">
                                      <a:latin typeface="Cambria Math" panose="02040503050406030204" pitchFamily="18" charset="0"/>
                                    </a:rPr>
                                    <m:t>Y</m:t>
                                  </m:r>
                                </m:e>
                              </m:acc>
                            </m:e>
                          </m:d>
                        </m:e>
                        <m:sup>
                          <m:r>
                            <a:rPr lang="en-US" i="1">
                              <a:latin typeface="Cambria Math" panose="02040503050406030204" pitchFamily="18" charset="0"/>
                            </a:rPr>
                            <m:t>−1</m:t>
                          </m:r>
                        </m:sup>
                      </m:sSup>
                      <m:r>
                        <a:rPr lang="en-US" sz="2200" i="1">
                          <a:latin typeface="Cambria Math" panose="02040503050406030204" pitchFamily="18" charset="0"/>
                        </a:rPr>
                        <m:t>=</m:t>
                      </m:r>
                      <m:sSup>
                        <m:sSupPr>
                          <m:ctrlPr>
                            <a:rPr lang="en-CA" sz="2200" i="1">
                              <a:latin typeface="Cambria Math" panose="02040503050406030204" pitchFamily="18" charset="0"/>
                            </a:rPr>
                          </m:ctrlPr>
                        </m:sSupPr>
                        <m:e>
                          <m:d>
                            <m:dPr>
                              <m:ctrlPr>
                                <a:rPr lang="en-CA" sz="2200" i="1">
                                  <a:latin typeface="Cambria Math" panose="02040503050406030204" pitchFamily="18" charset="0"/>
                                </a:rPr>
                              </m:ctrlPr>
                            </m:dPr>
                            <m:e>
                              <m:nary>
                                <m:naryPr>
                                  <m:chr m:val="∑"/>
                                  <m:ctrlPr>
                                    <a:rPr lang="en-CA" sz="2200" i="1">
                                      <a:latin typeface="Cambria Math" panose="02040503050406030204" pitchFamily="18" charset="0"/>
                                    </a:rPr>
                                  </m:ctrlPr>
                                </m:naryPr>
                                <m:sub>
                                  <m:r>
                                    <a:rPr lang="en-US" sz="2200" i="1">
                                      <a:latin typeface="Cambria Math" panose="02040503050406030204" pitchFamily="18" charset="0"/>
                                    </a:rPr>
                                    <m:t>𝑖</m:t>
                                  </m:r>
                                  <m:r>
                                    <a:rPr lang="en-US" sz="2200" i="1">
                                      <a:latin typeface="Cambria Math" panose="02040503050406030204" pitchFamily="18" charset="0"/>
                                    </a:rPr>
                                    <m:t>=1</m:t>
                                  </m:r>
                                </m:sub>
                                <m:sup>
                                  <m:r>
                                    <a:rPr lang="en-US" sz="2200" i="1">
                                      <a:latin typeface="Cambria Math" panose="02040503050406030204" pitchFamily="18" charset="0"/>
                                    </a:rPr>
                                    <m:t>𝑁</m:t>
                                  </m:r>
                                </m:sup>
                                <m:e>
                                  <m:nary>
                                    <m:naryPr>
                                      <m:chr m:val="∑"/>
                                      <m:ctrlPr>
                                        <a:rPr lang="en-CA" sz="2200" i="1">
                                          <a:latin typeface="Cambria Math" panose="02040503050406030204" pitchFamily="18" charset="0"/>
                                        </a:rPr>
                                      </m:ctrlPr>
                                    </m:naryPr>
                                    <m:sub>
                                      <m:r>
                                        <a:rPr lang="en-US" sz="2200" i="1">
                                          <a:latin typeface="Cambria Math" panose="02040503050406030204" pitchFamily="18" charset="0"/>
                                        </a:rPr>
                                        <m:t>𝑡</m:t>
                                      </m:r>
                                      <m:r>
                                        <a:rPr lang="en-US" sz="2200" i="1">
                                          <a:latin typeface="Cambria Math" panose="02040503050406030204" pitchFamily="18" charset="0"/>
                                        </a:rPr>
                                        <m:t>=1</m:t>
                                      </m:r>
                                    </m:sub>
                                    <m:sup>
                                      <m:r>
                                        <a:rPr lang="en-US" sz="2200" i="1">
                                          <a:latin typeface="Cambria Math" panose="02040503050406030204" pitchFamily="18" charset="0"/>
                                        </a:rPr>
                                        <m:t>𝑇</m:t>
                                      </m:r>
                                    </m:sup>
                                    <m:e>
                                      <m:d>
                                        <m:dPr>
                                          <m:ctrlPr>
                                            <a:rPr lang="en-CA" sz="2200" i="1">
                                              <a:latin typeface="Cambria Math" panose="02040503050406030204" pitchFamily="18" charset="0"/>
                                            </a:rPr>
                                          </m:ctrlPr>
                                        </m:dPr>
                                        <m:e>
                                          <m:sSub>
                                            <m:sSubPr>
                                              <m:ctrlPr>
                                                <a:rPr lang="en-CA" sz="2200" i="1">
                                                  <a:latin typeface="Cambria Math" panose="02040503050406030204" pitchFamily="18" charset="0"/>
                                                </a:rPr>
                                              </m:ctrlPr>
                                            </m:sSubPr>
                                            <m:e>
                                              <m:r>
                                                <a:rPr lang="en-US" sz="2200" i="1">
                                                  <a:latin typeface="Cambria Math" panose="02040503050406030204" pitchFamily="18" charset="0"/>
                                                </a:rPr>
                                                <m:t>𝑋</m:t>
                                              </m:r>
                                            </m:e>
                                            <m:sub>
                                              <m:r>
                                                <a:rPr lang="en-US" sz="2200" i="1">
                                                  <a:latin typeface="Cambria Math" panose="02040503050406030204" pitchFamily="18" charset="0"/>
                                                </a:rPr>
                                                <m:t>𝑖𝑡</m:t>
                                              </m:r>
                                            </m:sub>
                                          </m:sSub>
                                          <m:r>
                                            <a:rPr lang="en-US" sz="2200" i="1">
                                              <a:latin typeface="Cambria Math" panose="02040503050406030204" pitchFamily="18" charset="0"/>
                                            </a:rPr>
                                            <m:t>−</m:t>
                                          </m:r>
                                          <m:sSub>
                                            <m:sSubPr>
                                              <m:ctrlPr>
                                                <a:rPr lang="en-CA" sz="2200" i="1">
                                                  <a:latin typeface="Cambria Math" panose="02040503050406030204" pitchFamily="18" charset="0"/>
                                                </a:rPr>
                                              </m:ctrlPr>
                                            </m:sSubPr>
                                            <m:e>
                                              <m:acc>
                                                <m:accPr>
                                                  <m:chr m:val="̅"/>
                                                  <m:ctrlPr>
                                                    <a:rPr lang="en-CA" sz="2200" i="1">
                                                      <a:latin typeface="Cambria Math" panose="02040503050406030204" pitchFamily="18" charset="0"/>
                                                    </a:rPr>
                                                  </m:ctrlPr>
                                                </m:accPr>
                                                <m:e>
                                                  <m:r>
                                                    <a:rPr lang="en-US" sz="2200" i="1">
                                                      <a:latin typeface="Cambria Math" panose="02040503050406030204" pitchFamily="18" charset="0"/>
                                                    </a:rPr>
                                                    <m:t>𝑋</m:t>
                                                  </m:r>
                                                </m:e>
                                              </m:acc>
                                            </m:e>
                                            <m:sub>
                                              <m:r>
                                                <a:rPr lang="en-US" sz="2200" i="1">
                                                  <a:latin typeface="Cambria Math" panose="02040503050406030204" pitchFamily="18" charset="0"/>
                                                </a:rPr>
                                                <m:t>𝑖</m:t>
                                              </m:r>
                                            </m:sub>
                                          </m:sSub>
                                        </m:e>
                                      </m:d>
                                      <m:sSup>
                                        <m:sSupPr>
                                          <m:ctrlPr>
                                            <a:rPr lang="en-CA" sz="2200" i="1">
                                              <a:latin typeface="Cambria Math" panose="02040503050406030204" pitchFamily="18" charset="0"/>
                                            </a:rPr>
                                          </m:ctrlPr>
                                        </m:sSupPr>
                                        <m:e>
                                          <m:d>
                                            <m:dPr>
                                              <m:ctrlPr>
                                                <a:rPr lang="en-CA" sz="2200" i="1">
                                                  <a:latin typeface="Cambria Math" panose="02040503050406030204" pitchFamily="18" charset="0"/>
                                                </a:rPr>
                                              </m:ctrlPr>
                                            </m:dPr>
                                            <m:e>
                                              <m:sSub>
                                                <m:sSubPr>
                                                  <m:ctrlPr>
                                                    <a:rPr lang="en-CA" sz="2200" i="1">
                                                      <a:latin typeface="Cambria Math" panose="02040503050406030204" pitchFamily="18" charset="0"/>
                                                    </a:rPr>
                                                  </m:ctrlPr>
                                                </m:sSubPr>
                                                <m:e>
                                                  <m:r>
                                                    <a:rPr lang="en-US" sz="2200" i="1">
                                                      <a:latin typeface="Cambria Math" panose="02040503050406030204" pitchFamily="18" charset="0"/>
                                                    </a:rPr>
                                                    <m:t>𝑋</m:t>
                                                  </m:r>
                                                </m:e>
                                                <m:sub>
                                                  <m:r>
                                                    <a:rPr lang="en-US" sz="2200" i="1">
                                                      <a:latin typeface="Cambria Math" panose="02040503050406030204" pitchFamily="18" charset="0"/>
                                                    </a:rPr>
                                                    <m:t>𝑖𝑡</m:t>
                                                  </m:r>
                                                </m:sub>
                                              </m:sSub>
                                              <m:r>
                                                <a:rPr lang="en-US" sz="2200" i="1">
                                                  <a:latin typeface="Cambria Math" panose="02040503050406030204" pitchFamily="18" charset="0"/>
                                                </a:rPr>
                                                <m:t>−</m:t>
                                              </m:r>
                                              <m:sSub>
                                                <m:sSubPr>
                                                  <m:ctrlPr>
                                                    <a:rPr lang="en-CA" sz="2200" i="1">
                                                      <a:latin typeface="Cambria Math" panose="02040503050406030204" pitchFamily="18" charset="0"/>
                                                    </a:rPr>
                                                  </m:ctrlPr>
                                                </m:sSubPr>
                                                <m:e>
                                                  <m:acc>
                                                    <m:accPr>
                                                      <m:chr m:val="̅"/>
                                                      <m:ctrlPr>
                                                        <a:rPr lang="en-CA" sz="2200" i="1">
                                                          <a:latin typeface="Cambria Math" panose="02040503050406030204" pitchFamily="18" charset="0"/>
                                                        </a:rPr>
                                                      </m:ctrlPr>
                                                    </m:accPr>
                                                    <m:e>
                                                      <m:r>
                                                        <a:rPr lang="en-US" sz="2200" i="1">
                                                          <a:latin typeface="Cambria Math" panose="02040503050406030204" pitchFamily="18" charset="0"/>
                                                        </a:rPr>
                                                        <m:t>𝑋</m:t>
                                                      </m:r>
                                                    </m:e>
                                                  </m:acc>
                                                </m:e>
                                                <m:sub>
                                                  <m:r>
                                                    <a:rPr lang="en-US" sz="2200" i="1">
                                                      <a:latin typeface="Cambria Math" panose="02040503050406030204" pitchFamily="18" charset="0"/>
                                                    </a:rPr>
                                                    <m:t>𝑖</m:t>
                                                  </m:r>
                                                </m:sub>
                                              </m:sSub>
                                            </m:e>
                                          </m:d>
                                        </m:e>
                                        <m:sup>
                                          <m:r>
                                            <a:rPr lang="en-US" sz="2200" i="1">
                                              <a:latin typeface="Cambria Math" panose="02040503050406030204" pitchFamily="18" charset="0"/>
                                            </a:rPr>
                                            <m:t>′</m:t>
                                          </m:r>
                                        </m:sup>
                                      </m:sSup>
                                    </m:e>
                                  </m:nary>
                                </m:e>
                              </m:nary>
                            </m:e>
                          </m:d>
                        </m:e>
                        <m:sup>
                          <m:r>
                            <a:rPr lang="en-US" sz="2200" i="1">
                              <a:latin typeface="Cambria Math" panose="02040503050406030204" pitchFamily="18" charset="0"/>
                            </a:rPr>
                            <m:t>−1</m:t>
                          </m:r>
                        </m:sup>
                      </m:sSup>
                      <m:d>
                        <m:dPr>
                          <m:ctrlPr>
                            <a:rPr lang="en-CA" sz="2200" i="1">
                              <a:latin typeface="Cambria Math" panose="02040503050406030204" pitchFamily="18" charset="0"/>
                            </a:rPr>
                          </m:ctrlPr>
                        </m:dPr>
                        <m:e>
                          <m:nary>
                            <m:naryPr>
                              <m:chr m:val="∑"/>
                              <m:ctrlPr>
                                <a:rPr lang="en-CA" sz="2200" i="1">
                                  <a:latin typeface="Cambria Math" panose="02040503050406030204" pitchFamily="18" charset="0"/>
                                </a:rPr>
                              </m:ctrlPr>
                            </m:naryPr>
                            <m:sub>
                              <m:r>
                                <a:rPr lang="en-US" sz="2200" i="1">
                                  <a:latin typeface="Cambria Math" panose="02040503050406030204" pitchFamily="18" charset="0"/>
                                </a:rPr>
                                <m:t>𝑖</m:t>
                              </m:r>
                              <m:r>
                                <a:rPr lang="en-US" sz="2200" i="1">
                                  <a:latin typeface="Cambria Math" panose="02040503050406030204" pitchFamily="18" charset="0"/>
                                </a:rPr>
                                <m:t>=1</m:t>
                              </m:r>
                            </m:sub>
                            <m:sup>
                              <m:r>
                                <a:rPr lang="en-US" sz="2200" i="1">
                                  <a:latin typeface="Cambria Math" panose="02040503050406030204" pitchFamily="18" charset="0"/>
                                </a:rPr>
                                <m:t>𝑁</m:t>
                              </m:r>
                            </m:sup>
                            <m:e>
                              <m:nary>
                                <m:naryPr>
                                  <m:chr m:val="∑"/>
                                  <m:ctrlPr>
                                    <a:rPr lang="en-CA" sz="2200" i="1">
                                      <a:latin typeface="Cambria Math" panose="02040503050406030204" pitchFamily="18" charset="0"/>
                                    </a:rPr>
                                  </m:ctrlPr>
                                </m:naryPr>
                                <m:sub>
                                  <m:r>
                                    <a:rPr lang="en-US" sz="2200" i="1">
                                      <a:latin typeface="Cambria Math" panose="02040503050406030204" pitchFamily="18" charset="0"/>
                                    </a:rPr>
                                    <m:t>𝑡</m:t>
                                  </m:r>
                                  <m:r>
                                    <a:rPr lang="en-US" sz="2200" i="1">
                                      <a:latin typeface="Cambria Math" panose="02040503050406030204" pitchFamily="18" charset="0"/>
                                    </a:rPr>
                                    <m:t>=1</m:t>
                                  </m:r>
                                </m:sub>
                                <m:sup>
                                  <m:r>
                                    <a:rPr lang="en-US" sz="2200" i="1">
                                      <a:latin typeface="Cambria Math" panose="02040503050406030204" pitchFamily="18" charset="0"/>
                                    </a:rPr>
                                    <m:t>𝑇</m:t>
                                  </m:r>
                                </m:sup>
                                <m:e>
                                  <m:d>
                                    <m:dPr>
                                      <m:ctrlPr>
                                        <a:rPr lang="en-CA" sz="2200" i="1">
                                          <a:latin typeface="Cambria Math" panose="02040503050406030204" pitchFamily="18" charset="0"/>
                                        </a:rPr>
                                      </m:ctrlPr>
                                    </m:dPr>
                                    <m:e>
                                      <m:sSub>
                                        <m:sSubPr>
                                          <m:ctrlPr>
                                            <a:rPr lang="en-CA" sz="2200" i="1">
                                              <a:latin typeface="Cambria Math" panose="02040503050406030204" pitchFamily="18" charset="0"/>
                                            </a:rPr>
                                          </m:ctrlPr>
                                        </m:sSubPr>
                                        <m:e>
                                          <m:r>
                                            <a:rPr lang="en-US" sz="2200" i="1">
                                              <a:latin typeface="Cambria Math" panose="02040503050406030204" pitchFamily="18" charset="0"/>
                                            </a:rPr>
                                            <m:t>𝑋</m:t>
                                          </m:r>
                                        </m:e>
                                        <m:sub>
                                          <m:r>
                                            <a:rPr lang="en-US" sz="2200" i="1">
                                              <a:latin typeface="Cambria Math" panose="02040503050406030204" pitchFamily="18" charset="0"/>
                                            </a:rPr>
                                            <m:t>𝑖𝑡</m:t>
                                          </m:r>
                                        </m:sub>
                                      </m:sSub>
                                      <m:r>
                                        <a:rPr lang="en-US" sz="2200" i="1">
                                          <a:latin typeface="Cambria Math" panose="02040503050406030204" pitchFamily="18" charset="0"/>
                                        </a:rPr>
                                        <m:t>−</m:t>
                                      </m:r>
                                      <m:sSub>
                                        <m:sSubPr>
                                          <m:ctrlPr>
                                            <a:rPr lang="en-CA" sz="2200" i="1">
                                              <a:latin typeface="Cambria Math" panose="02040503050406030204" pitchFamily="18" charset="0"/>
                                            </a:rPr>
                                          </m:ctrlPr>
                                        </m:sSubPr>
                                        <m:e>
                                          <m:acc>
                                            <m:accPr>
                                              <m:chr m:val="̅"/>
                                              <m:ctrlPr>
                                                <a:rPr lang="en-CA" sz="2200" i="1">
                                                  <a:latin typeface="Cambria Math" panose="02040503050406030204" pitchFamily="18" charset="0"/>
                                                </a:rPr>
                                              </m:ctrlPr>
                                            </m:accPr>
                                            <m:e>
                                              <m:r>
                                                <a:rPr lang="en-US" sz="2200" i="1">
                                                  <a:latin typeface="Cambria Math" panose="02040503050406030204" pitchFamily="18" charset="0"/>
                                                </a:rPr>
                                                <m:t>𝑋</m:t>
                                              </m:r>
                                            </m:e>
                                          </m:acc>
                                        </m:e>
                                        <m:sub>
                                          <m:r>
                                            <a:rPr lang="en-US" sz="2200" i="1">
                                              <a:latin typeface="Cambria Math" panose="02040503050406030204" pitchFamily="18" charset="0"/>
                                            </a:rPr>
                                            <m:t>𝑖</m:t>
                                          </m:r>
                                        </m:sub>
                                      </m:sSub>
                                    </m:e>
                                  </m:d>
                                  <m:sSup>
                                    <m:sSupPr>
                                      <m:ctrlPr>
                                        <a:rPr lang="en-CA" sz="2200" i="1">
                                          <a:latin typeface="Cambria Math" panose="02040503050406030204" pitchFamily="18" charset="0"/>
                                        </a:rPr>
                                      </m:ctrlPr>
                                    </m:sSupPr>
                                    <m:e>
                                      <m:d>
                                        <m:dPr>
                                          <m:ctrlPr>
                                            <a:rPr lang="en-CA" sz="2200" i="1">
                                              <a:latin typeface="Cambria Math" panose="02040503050406030204" pitchFamily="18" charset="0"/>
                                            </a:rPr>
                                          </m:ctrlPr>
                                        </m:dPr>
                                        <m:e>
                                          <m:r>
                                            <a:rPr lang="en-US" sz="2200" i="1">
                                              <a:latin typeface="Cambria Math" panose="02040503050406030204" pitchFamily="18" charset="0"/>
                                            </a:rPr>
                                            <m:t>𝑌</m:t>
                                          </m:r>
                                          <m:r>
                                            <a:rPr lang="en-US" sz="2200" i="1">
                                              <a:latin typeface="Cambria Math" panose="02040503050406030204" pitchFamily="18" charset="0"/>
                                            </a:rPr>
                                            <m:t>−</m:t>
                                          </m:r>
                                          <m:sSub>
                                            <m:sSubPr>
                                              <m:ctrlPr>
                                                <a:rPr lang="en-CA" sz="2200" i="1">
                                                  <a:latin typeface="Cambria Math" panose="02040503050406030204" pitchFamily="18" charset="0"/>
                                                </a:rPr>
                                              </m:ctrlPr>
                                            </m:sSubPr>
                                            <m:e>
                                              <m:acc>
                                                <m:accPr>
                                                  <m:chr m:val="̅"/>
                                                  <m:ctrlPr>
                                                    <a:rPr lang="en-CA" sz="2200" i="1">
                                                      <a:latin typeface="Cambria Math" panose="02040503050406030204" pitchFamily="18" charset="0"/>
                                                    </a:rPr>
                                                  </m:ctrlPr>
                                                </m:accPr>
                                                <m:e>
                                                  <m:r>
                                                    <a:rPr lang="en-US" sz="2200" i="1">
                                                      <a:latin typeface="Cambria Math" panose="02040503050406030204" pitchFamily="18" charset="0"/>
                                                    </a:rPr>
                                                    <m:t>𝑌</m:t>
                                                  </m:r>
                                                </m:e>
                                              </m:acc>
                                            </m:e>
                                            <m:sub>
                                              <m:r>
                                                <a:rPr lang="en-US" sz="2200" i="1">
                                                  <a:latin typeface="Cambria Math" panose="02040503050406030204" pitchFamily="18" charset="0"/>
                                                </a:rPr>
                                                <m:t>𝑖</m:t>
                                              </m:r>
                                            </m:sub>
                                          </m:sSub>
                                        </m:e>
                                      </m:d>
                                    </m:e>
                                    <m:sup>
                                      <m:r>
                                        <a:rPr lang="en-US" sz="2200" i="1">
                                          <a:latin typeface="Cambria Math" panose="02040503050406030204" pitchFamily="18" charset="0"/>
                                        </a:rPr>
                                        <m:t>′</m:t>
                                      </m:r>
                                    </m:sup>
                                  </m:sSup>
                                </m:e>
                              </m:nary>
                            </m:e>
                          </m:nary>
                        </m:e>
                      </m:d>
                    </m:oMath>
                  </m:oMathPara>
                </a14:m>
                <a:endParaRPr lang="en-US" altLang="zh-CN" sz="2200" dirty="0"/>
              </a:p>
              <a:p>
                <a:r>
                  <a:rPr lang="en-US" dirty="0"/>
                  <a:t>	</a:t>
                </a:r>
                <a:endParaRPr lang="en-CA" dirty="0"/>
              </a:p>
              <a:p>
                <a:pPr marL="342900" indent="-342900">
                  <a:buFont typeface="Arial" panose="020B0604020202020204" pitchFamily="34" charset="0"/>
                  <a:buChar char="•"/>
                </a:pPr>
                <a14:m>
                  <m:oMath xmlns:m="http://schemas.openxmlformats.org/officeDocument/2006/math">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𝛽</m:t>
                            </m:r>
                          </m:e>
                        </m:acc>
                      </m:e>
                      <m:sub>
                        <m:r>
                          <m:rPr>
                            <m:sty m:val="p"/>
                          </m:rPr>
                          <a:rPr lang="en-US">
                            <a:latin typeface="Cambria Math" panose="02040503050406030204" pitchFamily="18" charset="0"/>
                          </a:rPr>
                          <m:t>within</m:t>
                        </m:r>
                      </m:sub>
                    </m:sSub>
                  </m:oMath>
                </a14:m>
                <a:r>
                  <a:rPr lang="zh-CN" altLang="en-US" dirty="0"/>
                  <a:t>也称为个体内差分估计量（</a:t>
                </a:r>
                <a:r>
                  <a:rPr lang="en-US" dirty="0"/>
                  <a:t>within difference estimator</a:t>
                </a:r>
                <a:r>
                  <a:rPr lang="zh-CN" altLang="en-US" dirty="0"/>
                  <a:t>），个体内估计量（</a:t>
                </a:r>
                <a:r>
                  <a:rPr lang="en-US" dirty="0"/>
                  <a:t>within estimator)</a:t>
                </a:r>
                <a:r>
                  <a:rPr lang="zh-CN" altLang="en-US" dirty="0"/>
                  <a:t>或固定效应估计量</a:t>
                </a:r>
                <a:r>
                  <a:rPr lang="en-US" dirty="0"/>
                  <a:t>(fixed effect estimator)</a:t>
                </a:r>
                <a:r>
                  <a:rPr lang="zh-CN" altLang="en-US" dirty="0"/>
                  <a:t>。</a:t>
                </a:r>
                <a:endParaRPr lang="en-US" altLang="zh-CN" dirty="0"/>
              </a:p>
              <a:p>
                <a:endParaRPr lang="en-US" altLang="zh-CN" dirty="0"/>
              </a:p>
              <a:p>
                <a:pPr marL="342900" indent="-342900">
                  <a:buFont typeface="Arial" panose="020B0604020202020204" pitchFamily="34" charset="0"/>
                  <a:buChar char="•"/>
                </a:pPr>
                <a:r>
                  <a:rPr lang="zh-CN" altLang="en-US" b="1" dirty="0"/>
                  <a:t>个体内差分估计法依赖</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𝑿</m:t>
                        </m:r>
                      </m:e>
                      <m:sub>
                        <m:r>
                          <a:rPr lang="en-US" b="1" i="1">
                            <a:latin typeface="Cambria Math" panose="02040503050406030204" pitchFamily="18" charset="0"/>
                          </a:rPr>
                          <m:t>𝒊𝒕</m:t>
                        </m:r>
                      </m:sub>
                    </m:sSub>
                    <m:r>
                      <a:rPr lang="zh-CN" altLang="en-US" b="1">
                        <a:latin typeface="Cambria Math" panose="02040503050406030204" pitchFamily="18" charset="0"/>
                      </a:rPr>
                      <m:t>和</m:t>
                    </m:r>
                    <m:sSub>
                      <m:sSubPr>
                        <m:ctrlPr>
                          <a:rPr lang="en-CA" b="1" i="1">
                            <a:latin typeface="Cambria Math" panose="02040503050406030204" pitchFamily="18" charset="0"/>
                          </a:rPr>
                        </m:ctrlPr>
                      </m:sSubPr>
                      <m:e>
                        <m:r>
                          <a:rPr lang="en-US" b="1" i="1">
                            <a:latin typeface="Cambria Math" panose="02040503050406030204" pitchFamily="18" charset="0"/>
                          </a:rPr>
                          <m:t>𝒀</m:t>
                        </m:r>
                      </m:e>
                      <m:sub>
                        <m:r>
                          <a:rPr lang="en-US" b="1" i="1">
                            <a:latin typeface="Cambria Math" panose="02040503050406030204" pitchFamily="18" charset="0"/>
                          </a:rPr>
                          <m:t>𝒊𝒕</m:t>
                        </m:r>
                      </m:sub>
                    </m:sSub>
                  </m:oMath>
                </a14:m>
                <a:r>
                  <a:rPr lang="zh-CN" altLang="en-US" b="1" dirty="0"/>
                  <a:t>在个体内变化的信息来估计它们的关系</a:t>
                </a:r>
                <a:r>
                  <a:rPr lang="zh-CN" altLang="en-US" dirty="0"/>
                  <a:t>。</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3"/>
                <a:stretch>
                  <a:fillRect l="-673" r="-104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723A473-7845-4E40-BE63-3C99802A89DB}"/>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424680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个体内差分估计法</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dirty="0"/>
                  <a:t>对面板数据去除个体内均值的方法称为“个体内转换”（</a:t>
                </a:r>
                <a:r>
                  <a:rPr lang="en-US" dirty="0"/>
                  <a:t>within transformation</a:t>
                </a:r>
                <a:r>
                  <a:rPr lang="zh-CN" altLang="en-US" dirty="0"/>
                  <a:t>），经过个体内转换的数据不包含个体固定效应。</a:t>
                </a:r>
                <a:endParaRPr lang="en-CA" altLang="zh-CN" dirty="0"/>
              </a:p>
              <a:p>
                <a:endParaRPr lang="en-CA" altLang="zh-CN" b="1" dirty="0"/>
              </a:p>
              <a:p>
                <a:endParaRPr lang="en-CA" altLang="zh-CN" b="1" dirty="0"/>
              </a:p>
              <a:p>
                <a:pPr marL="342900" indent="-342900">
                  <a:buFont typeface="Arial" panose="020B0604020202020204" pitchFamily="34" charset="0"/>
                  <a:buChar char="•"/>
                </a:pPr>
                <a:r>
                  <a:rPr lang="zh-CN" altLang="en-US" b="1" dirty="0"/>
                  <a:t>这个方法的代价是，通过个体内转换，不仅去除了不可观测的固定效应</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𝜶</m:t>
                        </m:r>
                      </m:e>
                      <m:sub>
                        <m:r>
                          <a:rPr lang="en-US" b="1" i="1">
                            <a:latin typeface="Cambria Math" panose="02040503050406030204" pitchFamily="18" charset="0"/>
                          </a:rPr>
                          <m:t>𝒊</m:t>
                        </m:r>
                      </m:sub>
                    </m:sSub>
                  </m:oMath>
                </a14:m>
                <a:r>
                  <a:rPr lang="zh-CN" altLang="en-US" b="1" dirty="0"/>
                  <a:t>，同时也去除了可观测的不随时间变化的变量</a:t>
                </a:r>
                <a14:m>
                  <m:oMath xmlns:m="http://schemas.openxmlformats.org/officeDocument/2006/math">
                    <m:sSub>
                      <m:sSubPr>
                        <m:ctrlPr>
                          <a:rPr lang="en-CA" b="1" i="1">
                            <a:latin typeface="Cambria Math" panose="02040503050406030204" pitchFamily="18" charset="0"/>
                          </a:rPr>
                        </m:ctrlPr>
                      </m:sSubPr>
                      <m:e>
                        <m:r>
                          <a:rPr lang="en-US" b="1" i="1">
                            <a:latin typeface="Cambria Math" panose="02040503050406030204" pitchFamily="18" charset="0"/>
                          </a:rPr>
                          <m:t>𝒁</m:t>
                        </m:r>
                      </m:e>
                      <m:sub>
                        <m:r>
                          <a:rPr lang="en-US" b="1" i="1">
                            <a:latin typeface="Cambria Math" panose="02040503050406030204" pitchFamily="18" charset="0"/>
                          </a:rPr>
                          <m:t>𝒊</m:t>
                        </m:r>
                      </m:sub>
                    </m:sSub>
                  </m:oMath>
                </a14:m>
                <a:r>
                  <a:rPr lang="zh-CN" altLang="en-US" b="1" dirty="0"/>
                  <a:t>。这也意味着在估计固定效应模型中，可观测不随时间变化的变量</a:t>
                </a:r>
                <a14:m>
                  <m:oMath xmlns:m="http://schemas.openxmlformats.org/officeDocument/2006/math">
                    <m:r>
                      <a:rPr lang="zh-CN" altLang="en-US" b="1" i="1">
                        <a:latin typeface="Cambria Math" panose="02040503050406030204" pitchFamily="18" charset="0"/>
                      </a:rPr>
                      <m:t> </m:t>
                    </m:r>
                    <m:sSub>
                      <m:sSubPr>
                        <m:ctrlPr>
                          <a:rPr lang="en-CA" b="1" i="1">
                            <a:latin typeface="Cambria Math" panose="02040503050406030204" pitchFamily="18" charset="0"/>
                          </a:rPr>
                        </m:ctrlPr>
                      </m:sSubPr>
                      <m:e>
                        <m:r>
                          <a:rPr lang="en-US" b="1" i="1">
                            <a:latin typeface="Cambria Math" panose="02040503050406030204" pitchFamily="18" charset="0"/>
                          </a:rPr>
                          <m:t>𝒁</m:t>
                        </m:r>
                      </m:e>
                      <m:sub>
                        <m:r>
                          <a:rPr lang="en-US" b="1" i="1">
                            <a:latin typeface="Cambria Math" panose="02040503050406030204" pitchFamily="18" charset="0"/>
                          </a:rPr>
                          <m:t>𝒊</m:t>
                        </m:r>
                      </m:sub>
                    </m:sSub>
                  </m:oMath>
                </a14:m>
                <a:r>
                  <a:rPr lang="zh-CN" altLang="en-US" b="1" dirty="0"/>
                  <a:t>因为不存在组内变化，其系数没法被估计。</a:t>
                </a:r>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a:blip r:embed="rId3"/>
                <a:stretch>
                  <a:fillRect l="-643" t="-865" r="-78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3B3F903B-9A42-4EDF-94F1-5CC1B095CC25}"/>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21498589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28600" y="357186"/>
            <a:ext cx="8458200" cy="533401"/>
          </a:xfrm>
        </p:spPr>
        <p:txBody>
          <a:bodyPr>
            <a:normAutofit fontScale="90000"/>
          </a:bodyPr>
          <a:lstStyle/>
          <a:p>
            <a:pPr lvl="0" eaLnBrk="1" fontAlgn="auto" hangingPunct="1">
              <a:spcAft>
                <a:spcPts val="0"/>
              </a:spcAft>
              <a:defRPr/>
            </a:pPr>
            <a:r>
              <a:rPr lang="zh-CN" altLang="en-US" dirty="0"/>
              <a:t>最</a:t>
            </a:r>
            <a:r>
              <a:rPr lang="zh-CN" altLang="en-US" sz="2700" dirty="0"/>
              <a:t>小二乘虚拟变量估计法（</a:t>
            </a:r>
            <a:r>
              <a:rPr lang="en-US" sz="2700" dirty="0"/>
              <a:t>LSDV</a:t>
            </a:r>
            <a:r>
              <a:rPr lang="zh-CN" altLang="en-US" sz="2700" dirty="0"/>
              <a:t>，</a:t>
            </a:r>
            <a:r>
              <a:rPr lang="en-US" sz="2700" dirty="0"/>
              <a:t>Least Square Dummy Variable Estimator</a:t>
            </a:r>
            <a:r>
              <a:rPr lang="zh-CN" altLang="en-US" sz="2700" dirty="0"/>
              <a:t>）</a:t>
            </a:r>
            <a:endParaRPr lang="en-US" sz="2700" dirty="0"/>
          </a:p>
        </p:txBody>
      </p:sp>
      <mc:AlternateContent xmlns:mc="http://schemas.openxmlformats.org/markup-compatibility/2006" xmlns:a14="http://schemas.microsoft.com/office/drawing/2010/main">
        <mc:Choice Requires="a14">
          <p:sp>
            <p:nvSpPr>
              <p:cNvPr id="2" name="Text Placeholder 1"/>
              <p:cNvSpPr>
                <a:spLocks noGrp="1"/>
              </p:cNvSpPr>
              <p:nvPr>
                <p:ph type="body" idx="1"/>
              </p:nvPr>
            </p:nvSpPr>
            <p:spPr/>
            <p:txBody>
              <a:bodyPr/>
              <a:lstStyle/>
              <a:p>
                <a:r>
                  <a:rPr lang="zh-CN" altLang="en-US" dirty="0"/>
                  <a:t>固定效应模型也可以用虚拟变量描述如下</a:t>
                </a:r>
                <a:endParaRPr lang="en-CA" altLang="zh-CN" dirty="0"/>
              </a:p>
              <a:p>
                <a:endParaRPr lang="en-CA" dirty="0"/>
              </a:p>
              <a:p>
                <a:endParaRPr lang="en-CA" dirty="0"/>
              </a:p>
              <a:p>
                <a:endParaRPr lang="en-CA" i="1" dirty="0"/>
              </a:p>
              <a:p>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=1</m:t>
                    </m:r>
                  </m:oMath>
                </a14:m>
                <a:r>
                  <a:rPr lang="zh-CN" altLang="en-US" dirty="0"/>
                  <a:t>如果是个体</a:t>
                </a:r>
                <a:r>
                  <a:rPr lang="en-US" dirty="0" err="1"/>
                  <a:t>i</a:t>
                </a:r>
                <a:r>
                  <a:rPr lang="zh-CN" altLang="en-US" dirty="0"/>
                  <a:t>，</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r>
                      <a:rPr lang="en-US" i="1">
                        <a:latin typeface="Cambria Math" panose="02040503050406030204" pitchFamily="18" charset="0"/>
                      </a:rPr>
                      <m:t>=0</m:t>
                    </m:r>
                  </m:oMath>
                </a14:m>
                <a:r>
                  <a:rPr lang="zh-CN" altLang="en-US" dirty="0"/>
                  <a:t>如果是其他个体</a:t>
                </a:r>
                <a:r>
                  <a:rPr lang="en-US" dirty="0"/>
                  <a:t>, </a:t>
                </a:r>
                <a:r>
                  <a:rPr lang="en-US" dirty="0" err="1"/>
                  <a:t>i</a:t>
                </a:r>
                <a:r>
                  <a:rPr lang="en-US" dirty="0"/>
                  <a:t>=1,…, N</a:t>
                </a:r>
                <a:r>
                  <a:rPr lang="zh-CN" altLang="en-US" dirty="0"/>
                  <a:t>。</a:t>
                </a:r>
                <a:endParaRPr lang="en-CA" altLang="zh-CN" dirty="0"/>
              </a:p>
              <a:p>
                <a:endParaRPr lang="en-CA" dirty="0"/>
              </a:p>
              <a:p>
                <a:r>
                  <a:rPr lang="zh-CN" altLang="en-US" dirty="0"/>
                  <a:t>虚拟变量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𝑖</m:t>
                        </m:r>
                      </m:sub>
                    </m:sSub>
                  </m:oMath>
                </a14:m>
                <a:r>
                  <a:rPr lang="zh-CN" altLang="en-US" dirty="0"/>
                  <a:t>的系数就是个体固定效应</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。直接用</a:t>
                </a:r>
                <a:r>
                  <a:rPr lang="en-US" dirty="0"/>
                  <a:t>OLS</a:t>
                </a:r>
                <a:r>
                  <a:rPr lang="zh-CN" altLang="en-US" dirty="0"/>
                  <a:t>估计虚拟变量模型的方法称为</a:t>
                </a:r>
                <a:r>
                  <a:rPr lang="zh-CN" altLang="en-US" b="1" dirty="0"/>
                  <a:t>最小二乘虚拟变量估计法</a:t>
                </a:r>
                <a:r>
                  <a:rPr lang="zh-CN" altLang="en-US" dirty="0"/>
                  <a:t>（</a:t>
                </a:r>
                <a:r>
                  <a:rPr lang="en-US" dirty="0"/>
                  <a:t>LSDV</a:t>
                </a:r>
                <a:r>
                  <a:rPr lang="zh-CN" altLang="en-US" dirty="0"/>
                  <a:t>，</a:t>
                </a:r>
                <a:r>
                  <a:rPr lang="en-US" dirty="0"/>
                  <a:t>Least Square Dummy Variable Estimator</a:t>
                </a:r>
                <a:r>
                  <a:rPr lang="zh-CN" altLang="en-US" dirty="0"/>
                  <a:t>）。</a:t>
                </a:r>
                <a:endParaRPr lang="en-CA" dirty="0"/>
              </a:p>
              <a:p>
                <a:endParaRPr lang="en-CA" dirty="0"/>
              </a:p>
            </p:txBody>
          </p:sp>
        </mc:Choice>
        <mc:Fallback xmlns="">
          <p:sp>
            <p:nvSpPr>
              <p:cNvPr id="2" name="Text Placeholder 1"/>
              <p:cNvSpPr>
                <a:spLocks noGrp="1" noRot="1" noChangeAspect="1" noMove="1" noResize="1" noEditPoints="1" noAdjustHandles="1" noChangeArrowheads="1" noChangeShapeType="1" noTextEdit="1"/>
              </p:cNvSpPr>
              <p:nvPr>
                <p:ph type="body" idx="1"/>
              </p:nvPr>
            </p:nvSpPr>
            <p:spPr>
              <a:blipFill>
                <a:blip r:embed="rId4"/>
                <a:stretch>
                  <a:fillRect l="-1197" t="-865"/>
                </a:stretch>
              </a:blipFill>
            </p:spPr>
            <p:txBody>
              <a:bodyPr/>
              <a:lstStyle/>
              <a:p>
                <a:r>
                  <a:rPr lang="en-CA">
                    <a:noFill/>
                  </a:rPr>
                  <a:t> </a:t>
                </a:r>
              </a:p>
            </p:txBody>
          </p:sp>
        </mc:Fallback>
      </mc:AlternateContent>
      <p:sp>
        <p:nvSpPr>
          <p:cNvPr id="51204" name="Text Box 5"/>
          <p:cNvSpPr txBox="1">
            <a:spLocks noChangeArrowheads="1"/>
          </p:cNvSpPr>
          <p:nvPr/>
        </p:nvSpPr>
        <p:spPr bwMode="auto">
          <a:xfrm>
            <a:off x="1066800" y="5867400"/>
            <a:ext cx="6858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50000"/>
              </a:spcBef>
              <a:buClrTx/>
              <a:buSzTx/>
              <a:buFontTx/>
              <a:buNone/>
            </a:pPr>
            <a:endParaRPr lang="en-US" altLang="en-US" sz="1800">
              <a:latin typeface="Arial" panose="020B0604020202020204" pitchFamily="34" charset="0"/>
            </a:endParaRPr>
          </a:p>
        </p:txBody>
      </p:sp>
      <p:sp>
        <p:nvSpPr>
          <p:cNvPr id="13" name="Rectangle 92"/>
          <p:cNvSpPr>
            <a:spLocks noChangeArrowheads="1"/>
          </p:cNvSpPr>
          <p:nvPr/>
        </p:nvSpPr>
        <p:spPr bwMode="auto">
          <a:xfrm>
            <a:off x="1143000" y="1981200"/>
            <a:ext cx="1406332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CA"/>
          </a:p>
        </p:txBody>
      </p:sp>
      <p:graphicFrame>
        <p:nvGraphicFramePr>
          <p:cNvPr id="14" name="Object 13"/>
          <p:cNvGraphicFramePr>
            <a:graphicFrameLocks noChangeAspect="1"/>
          </p:cNvGraphicFramePr>
          <p:nvPr>
            <p:extLst>
              <p:ext uri="{D42A27DB-BD31-4B8C-83A1-F6EECF244321}">
                <p14:modId xmlns:p14="http://schemas.microsoft.com/office/powerpoint/2010/main" val="2668333002"/>
              </p:ext>
            </p:extLst>
          </p:nvPr>
        </p:nvGraphicFramePr>
        <p:xfrm>
          <a:off x="990600" y="1752600"/>
          <a:ext cx="6248400" cy="533400"/>
        </p:xfrm>
        <a:graphic>
          <a:graphicData uri="http://schemas.openxmlformats.org/presentationml/2006/ole">
            <mc:AlternateContent xmlns:mc="http://schemas.openxmlformats.org/markup-compatibility/2006">
              <mc:Choice xmlns:v="urn:schemas-microsoft-com:vml" Requires="v">
                <p:oleObj spid="_x0000_s51443" name="Equation" r:id="rId5" imgW="3048000" imgH="228600" progId="Equation.DSMT4">
                  <p:embed/>
                </p:oleObj>
              </mc:Choice>
              <mc:Fallback>
                <p:oleObj name="Equation" r:id="rId5" imgW="3048000" imgH="228600" progId="Equation.DSMT4">
                  <p:embed/>
                  <p:pic>
                    <p:nvPicPr>
                      <p:cNvPr id="0" name="Object 9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1752600"/>
                        <a:ext cx="6248400" cy="533400"/>
                      </a:xfrm>
                      <a:prstGeom prst="rect">
                        <a:avLst/>
                      </a:prstGeom>
                      <a:noFill/>
                    </p:spPr>
                  </p:pic>
                </p:oleObj>
              </mc:Fallback>
            </mc:AlternateContent>
          </a:graphicData>
        </a:graphic>
      </p:graphicFrame>
      <p:sp>
        <p:nvSpPr>
          <p:cNvPr id="3" name="Footer Placeholder 2">
            <a:extLst>
              <a:ext uri="{FF2B5EF4-FFF2-40B4-BE49-F238E27FC236}">
                <a16:creationId xmlns:a16="http://schemas.microsoft.com/office/drawing/2014/main" id="{857D55C7-EFD4-4DD3-812B-9D69F59CBBFF}"/>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最小二乘虚拟变量估计法 </a:t>
            </a:r>
            <a:r>
              <a:rPr lang="en-CA" altLang="zh-CN" dirty="0"/>
              <a:t>(LSDV)</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52400" y="5105400"/>
                <a:ext cx="8991600" cy="1295400"/>
              </a:xfrm>
            </p:spPr>
            <p:txBody>
              <a:bodyPr/>
              <a:lstStyle/>
              <a:p>
                <a:pPr marL="342900" indent="-342900">
                  <a:buFont typeface="Arial" panose="020B0604020202020204" pitchFamily="34" charset="0"/>
                  <a:buChar char="•"/>
                </a:pPr>
                <a:r>
                  <a:rPr lang="en-US" sz="2200" i="1" dirty="0"/>
                  <a:t>GENDER= 1×D</a:t>
                </a:r>
                <a:r>
                  <a:rPr lang="en-US" sz="2200" i="1" baseline="-25000" dirty="0"/>
                  <a:t>1</a:t>
                </a:r>
                <a:r>
                  <a:rPr lang="en-US" sz="2200" i="1" dirty="0"/>
                  <a:t>+0× D</a:t>
                </a:r>
                <a:r>
                  <a:rPr lang="en-US" sz="2200" i="1" baseline="-25000" dirty="0"/>
                  <a:t>2</a:t>
                </a:r>
                <a:r>
                  <a:rPr lang="en-US" sz="2200" dirty="0"/>
                  <a:t> </a:t>
                </a:r>
                <a:r>
                  <a:rPr lang="zh-CN" altLang="en-US" sz="2200" dirty="0"/>
                  <a:t>，它和个体的虚拟变量存在完全共线性。</a:t>
                </a:r>
                <a:endParaRPr lang="en-US" altLang="zh-CN" sz="2200" dirty="0"/>
              </a:p>
              <a:p>
                <a:pPr marL="342900" indent="-342900">
                  <a:buFont typeface="Arial" panose="020B0604020202020204" pitchFamily="34" charset="0"/>
                  <a:buChar char="•"/>
                </a:pPr>
                <a:r>
                  <a:rPr lang="zh-CN" altLang="en-US" sz="2200" dirty="0"/>
                  <a:t>由于在固定效应模型里，可观测不随时间变化的变量</a:t>
                </a:r>
                <a14:m>
                  <m:oMath xmlns:m="http://schemas.openxmlformats.org/officeDocument/2006/math">
                    <m:sSub>
                      <m:sSubPr>
                        <m:ctrlPr>
                          <a:rPr lang="en-CA" sz="2200" b="1" i="1">
                            <a:latin typeface="Cambria Math" panose="02040503050406030204" pitchFamily="18" charset="0"/>
                          </a:rPr>
                        </m:ctrlPr>
                      </m:sSubPr>
                      <m:e>
                        <m:r>
                          <a:rPr lang="en-US" sz="2200" i="1">
                            <a:latin typeface="Cambria Math" panose="02040503050406030204" pitchFamily="18" charset="0"/>
                          </a:rPr>
                          <m:t>𝑍</m:t>
                        </m:r>
                      </m:e>
                      <m:sub>
                        <m:r>
                          <a:rPr lang="en-US" sz="2200" b="1" i="1">
                            <a:latin typeface="Cambria Math" panose="02040503050406030204" pitchFamily="18" charset="0"/>
                          </a:rPr>
                          <m:t>𝒊</m:t>
                        </m:r>
                      </m:sub>
                    </m:sSub>
                  </m:oMath>
                </a14:m>
                <a:r>
                  <a:rPr lang="zh-CN" altLang="en-US" sz="2200" dirty="0"/>
                  <a:t>的和个体虚拟变量</a:t>
                </a:r>
                <a14:m>
                  <m:oMath xmlns:m="http://schemas.openxmlformats.org/officeDocument/2006/math">
                    <m:r>
                      <a:rPr lang="en-US" sz="2200" i="1">
                        <a:latin typeface="Cambria Math" panose="02040503050406030204" pitchFamily="18" charset="0"/>
                      </a:rPr>
                      <m:t>(</m:t>
                    </m:r>
                    <m:sSub>
                      <m:sSubPr>
                        <m:ctrlPr>
                          <a:rPr lang="en-CA" sz="2200" i="1">
                            <a:latin typeface="Cambria Math" panose="02040503050406030204" pitchFamily="18" charset="0"/>
                          </a:rPr>
                        </m:ctrlPr>
                      </m:sSubPr>
                      <m:e>
                        <m:r>
                          <a:rPr lang="en-US" sz="2200" i="1">
                            <a:latin typeface="Cambria Math" panose="02040503050406030204" pitchFamily="18" charset="0"/>
                          </a:rPr>
                          <m:t>𝐷</m:t>
                        </m:r>
                      </m:e>
                      <m:sub>
                        <m:r>
                          <a:rPr lang="en-US" sz="2200" i="1">
                            <a:latin typeface="Cambria Math" panose="02040503050406030204" pitchFamily="18" charset="0"/>
                          </a:rPr>
                          <m:t>1</m:t>
                        </m:r>
                      </m:sub>
                    </m:sSub>
                    <m:r>
                      <a:rPr lang="en-US" sz="2200" i="1">
                        <a:latin typeface="Cambria Math" panose="02040503050406030204" pitchFamily="18" charset="0"/>
                      </a:rPr>
                      <m:t>…</m:t>
                    </m:r>
                    <m:sSub>
                      <m:sSubPr>
                        <m:ctrlPr>
                          <a:rPr lang="en-CA" sz="2200" i="1">
                            <a:latin typeface="Cambria Math" panose="02040503050406030204" pitchFamily="18" charset="0"/>
                          </a:rPr>
                        </m:ctrlPr>
                      </m:sSubPr>
                      <m:e>
                        <m:r>
                          <a:rPr lang="en-US" sz="2200" i="1">
                            <a:latin typeface="Cambria Math" panose="02040503050406030204" pitchFamily="18" charset="0"/>
                          </a:rPr>
                          <m:t>𝐷</m:t>
                        </m:r>
                      </m:e>
                      <m:sub>
                        <m:r>
                          <a:rPr lang="en-US" sz="2200" i="1">
                            <a:latin typeface="Cambria Math" panose="02040503050406030204" pitchFamily="18" charset="0"/>
                          </a:rPr>
                          <m:t>𝑖</m:t>
                        </m:r>
                      </m:sub>
                    </m:sSub>
                    <m:r>
                      <a:rPr lang="en-US" sz="2200" i="1">
                        <a:latin typeface="Cambria Math" panose="02040503050406030204" pitchFamily="18" charset="0"/>
                      </a:rPr>
                      <m:t>…</m:t>
                    </m:r>
                    <m:sSub>
                      <m:sSubPr>
                        <m:ctrlPr>
                          <a:rPr lang="en-CA" sz="2200" i="1">
                            <a:latin typeface="Cambria Math" panose="02040503050406030204" pitchFamily="18" charset="0"/>
                          </a:rPr>
                        </m:ctrlPr>
                      </m:sSubPr>
                      <m:e>
                        <m:r>
                          <a:rPr lang="en-US" sz="2200" i="1">
                            <a:latin typeface="Cambria Math" panose="02040503050406030204" pitchFamily="18" charset="0"/>
                          </a:rPr>
                          <m:t>𝐷</m:t>
                        </m:r>
                      </m:e>
                      <m:sub>
                        <m:r>
                          <a:rPr lang="en-US" sz="2200" i="1">
                            <a:latin typeface="Cambria Math" panose="02040503050406030204" pitchFamily="18" charset="0"/>
                          </a:rPr>
                          <m:t>𝑁</m:t>
                        </m:r>
                      </m:sub>
                    </m:sSub>
                    <m:r>
                      <a:rPr lang="en-US" sz="2200" i="1">
                        <a:latin typeface="Cambria Math" panose="02040503050406030204" pitchFamily="18" charset="0"/>
                      </a:rPr>
                      <m:t>)</m:t>
                    </m:r>
                  </m:oMath>
                </a14:m>
                <a:r>
                  <a:rPr lang="zh-CN" altLang="en-US" sz="2200" dirty="0"/>
                  <a:t>共线性，因此变量</a:t>
                </a:r>
                <a14:m>
                  <m:oMath xmlns:m="http://schemas.openxmlformats.org/officeDocument/2006/math">
                    <m:sSub>
                      <m:sSubPr>
                        <m:ctrlPr>
                          <a:rPr lang="en-CA" sz="2200" b="1" i="1">
                            <a:latin typeface="Cambria Math" panose="02040503050406030204" pitchFamily="18" charset="0"/>
                          </a:rPr>
                        </m:ctrlPr>
                      </m:sSubPr>
                      <m:e>
                        <m:r>
                          <a:rPr lang="en-US" sz="2200" i="1">
                            <a:latin typeface="Cambria Math" panose="02040503050406030204" pitchFamily="18" charset="0"/>
                          </a:rPr>
                          <m:t>𝑍</m:t>
                        </m:r>
                      </m:e>
                      <m:sub>
                        <m:r>
                          <a:rPr lang="en-US" sz="2200" b="1" i="1">
                            <a:latin typeface="Cambria Math" panose="02040503050406030204" pitchFamily="18" charset="0"/>
                          </a:rPr>
                          <m:t>𝒊</m:t>
                        </m:r>
                      </m:sub>
                    </m:sSub>
                  </m:oMath>
                </a14:m>
                <a:r>
                  <a:rPr lang="zh-CN" altLang="en-US" sz="2200" dirty="0"/>
                  <a:t>的系数没法估计出来。</a:t>
                </a:r>
                <a:endParaRPr lang="en-CA" sz="22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52400" y="5105400"/>
                <a:ext cx="8991600" cy="1295400"/>
              </a:xfrm>
              <a:blipFill>
                <a:blip r:embed="rId4"/>
                <a:stretch>
                  <a:fillRect l="-475" t="-3774"/>
                </a:stretch>
              </a:blipFill>
            </p:spPr>
            <p:txBody>
              <a:bodyPr/>
              <a:lstStyle/>
              <a:p>
                <a:r>
                  <a:rPr lang="en-CA">
                    <a:noFill/>
                  </a:rPr>
                  <a:t> </a:t>
                </a:r>
              </a:p>
            </p:txBody>
          </p:sp>
        </mc:Fallback>
      </mc:AlternateContent>
      <p:sp>
        <p:nvSpPr>
          <p:cNvPr id="4" name="Rectangle 2"/>
          <p:cNvSpPr>
            <a:spLocks noChangeArrowheads="1"/>
          </p:cNvSpPr>
          <p:nvPr/>
        </p:nvSpPr>
        <p:spPr bwMode="auto">
          <a:xfrm>
            <a:off x="1828800" y="1905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5" name="Object 4"/>
          <p:cNvGraphicFramePr>
            <a:graphicFrameLocks noChangeAspect="1"/>
          </p:cNvGraphicFramePr>
          <p:nvPr>
            <p:extLst>
              <p:ext uri="{D42A27DB-BD31-4B8C-83A1-F6EECF244321}">
                <p14:modId xmlns:p14="http://schemas.microsoft.com/office/powerpoint/2010/main" val="1237828797"/>
              </p:ext>
            </p:extLst>
          </p:nvPr>
        </p:nvGraphicFramePr>
        <p:xfrm>
          <a:off x="609600" y="1256111"/>
          <a:ext cx="6324600" cy="524668"/>
        </p:xfrm>
        <a:graphic>
          <a:graphicData uri="http://schemas.openxmlformats.org/presentationml/2006/ole">
            <mc:AlternateContent xmlns:mc="http://schemas.openxmlformats.org/markup-compatibility/2006">
              <mc:Choice xmlns:v="urn:schemas-microsoft-com:vml" Requires="v">
                <p:oleObj spid="_x0000_s223383" name="Equation" r:id="rId5" imgW="3098800" imgH="228600" progId="Equation.DSMT4">
                  <p:embed/>
                </p:oleObj>
              </mc:Choice>
              <mc:Fallback>
                <p:oleObj name="Equation" r:id="rId5" imgW="3098800" imgH="2286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256111"/>
                        <a:ext cx="6324600" cy="524668"/>
                      </a:xfrm>
                      <a:prstGeom prst="rect">
                        <a:avLst/>
                      </a:prstGeom>
                      <a:noFill/>
                    </p:spPr>
                  </p:pic>
                </p:oleObj>
              </mc:Fallback>
            </mc:AlternateContent>
          </a:graphicData>
        </a:graphic>
      </p:graphicFrame>
      <p:graphicFrame>
        <p:nvGraphicFramePr>
          <p:cNvPr id="9" name="Table 8"/>
          <p:cNvGraphicFramePr>
            <a:graphicFrameLocks noGrp="1"/>
          </p:cNvGraphicFramePr>
          <p:nvPr>
            <p:extLst>
              <p:ext uri="{D42A27DB-BD31-4B8C-83A1-F6EECF244321}">
                <p14:modId xmlns:p14="http://schemas.microsoft.com/office/powerpoint/2010/main" val="555909160"/>
              </p:ext>
            </p:extLst>
          </p:nvPr>
        </p:nvGraphicFramePr>
        <p:xfrm>
          <a:off x="685800" y="2198686"/>
          <a:ext cx="7772401" cy="2601914"/>
        </p:xfrm>
        <a:graphic>
          <a:graphicData uri="http://schemas.openxmlformats.org/drawingml/2006/table">
            <a:tbl>
              <a:tblPr firstRow="1" firstCol="1" bandRow="1"/>
              <a:tblGrid>
                <a:gridCol w="1058419">
                  <a:extLst>
                    <a:ext uri="{9D8B030D-6E8A-4147-A177-3AD203B41FA5}">
                      <a16:colId xmlns:a16="http://schemas.microsoft.com/office/drawing/2014/main" val="1052910088"/>
                    </a:ext>
                  </a:extLst>
                </a:gridCol>
                <a:gridCol w="1161159">
                  <a:extLst>
                    <a:ext uri="{9D8B030D-6E8A-4147-A177-3AD203B41FA5}">
                      <a16:colId xmlns:a16="http://schemas.microsoft.com/office/drawing/2014/main" val="2184040217"/>
                    </a:ext>
                  </a:extLst>
                </a:gridCol>
                <a:gridCol w="1161159">
                  <a:extLst>
                    <a:ext uri="{9D8B030D-6E8A-4147-A177-3AD203B41FA5}">
                      <a16:colId xmlns:a16="http://schemas.microsoft.com/office/drawing/2014/main" val="2686906484"/>
                    </a:ext>
                  </a:extLst>
                </a:gridCol>
                <a:gridCol w="1138867">
                  <a:extLst>
                    <a:ext uri="{9D8B030D-6E8A-4147-A177-3AD203B41FA5}">
                      <a16:colId xmlns:a16="http://schemas.microsoft.com/office/drawing/2014/main" val="1596505804"/>
                    </a:ext>
                  </a:extLst>
                </a:gridCol>
                <a:gridCol w="1298793">
                  <a:extLst>
                    <a:ext uri="{9D8B030D-6E8A-4147-A177-3AD203B41FA5}">
                      <a16:colId xmlns:a16="http://schemas.microsoft.com/office/drawing/2014/main" val="3794870627"/>
                    </a:ext>
                  </a:extLst>
                </a:gridCol>
                <a:gridCol w="977002">
                  <a:extLst>
                    <a:ext uri="{9D8B030D-6E8A-4147-A177-3AD203B41FA5}">
                      <a16:colId xmlns:a16="http://schemas.microsoft.com/office/drawing/2014/main" val="2937994496"/>
                    </a:ext>
                  </a:extLst>
                </a:gridCol>
                <a:gridCol w="977002">
                  <a:extLst>
                    <a:ext uri="{9D8B030D-6E8A-4147-A177-3AD203B41FA5}">
                      <a16:colId xmlns:a16="http://schemas.microsoft.com/office/drawing/2014/main" val="3525179221"/>
                    </a:ext>
                  </a:extLst>
                </a:gridCol>
              </a:tblGrid>
              <a:tr h="371702">
                <a:tc>
                  <a:txBody>
                    <a:bodyPr/>
                    <a:lstStyle/>
                    <a:p>
                      <a:pPr algn="ctr">
                        <a:spcAft>
                          <a:spcPts val="0"/>
                        </a:spcAft>
                      </a:pPr>
                      <a:r>
                        <a:rPr lang="en-US" sz="1800" i="1" kern="100" dirty="0">
                          <a:effectLst/>
                          <a:latin typeface="Times New Roman" panose="02020603050405020304" pitchFamily="18" charset="0"/>
                          <a:ea typeface="等线" panose="02010600030101010101" pitchFamily="2" charset="-122"/>
                          <a:cs typeface="Times New Roman" panose="02020603050405020304" pitchFamily="18" charset="0"/>
                        </a:rPr>
                        <a:t>ID</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Year</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INC</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EDU</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GENDER</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D</a:t>
                      </a:r>
                      <a:r>
                        <a:rPr lang="en-US" sz="1800" i="1" kern="100" baseline="-25000">
                          <a:effectLst/>
                          <a:latin typeface="Times New Roman" panose="02020603050405020304" pitchFamily="18" charset="0"/>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i="1" kern="100">
                          <a:effectLst/>
                          <a:latin typeface="Times New Roman" panose="02020603050405020304" pitchFamily="18" charset="0"/>
                          <a:ea typeface="等线" panose="02010600030101010101" pitchFamily="2" charset="-122"/>
                          <a:cs typeface="Times New Roman" panose="02020603050405020304" pitchFamily="18" charset="0"/>
                        </a:rPr>
                        <a:t>D</a:t>
                      </a:r>
                      <a:r>
                        <a:rPr lang="en-US" sz="1800" i="1" kern="100" baseline="-25000">
                          <a:effectLst/>
                          <a:latin typeface="Times New Roman" panose="02020603050405020304" pitchFamily="18" charset="0"/>
                          <a:ea typeface="等线" panose="02010600030101010101" pitchFamily="2" charset="-122"/>
                          <a:cs typeface="Times New Roman" panose="02020603050405020304" pitchFamily="18" charset="0"/>
                        </a:rPr>
                        <a:t>2</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7783794"/>
                  </a:ext>
                </a:extLst>
              </a:tr>
              <a:tr h="371702">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2017</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800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3</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748281990"/>
                  </a:ext>
                </a:extLst>
              </a:tr>
              <a:tr h="371702">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2018</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1000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4</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617274136"/>
                  </a:ext>
                </a:extLst>
              </a:tr>
              <a:tr h="371702">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2019</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1200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5</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407444943"/>
                  </a:ext>
                </a:extLst>
              </a:tr>
              <a:tr h="371702">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2017</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1200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5</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258619104"/>
                  </a:ext>
                </a:extLst>
              </a:tr>
              <a:tr h="371702">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2018</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1250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6</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4241451456"/>
                  </a:ext>
                </a:extLst>
              </a:tr>
              <a:tr h="371702">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2019</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1300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7</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8486232"/>
                  </a:ext>
                </a:extLst>
              </a:tr>
            </a:tbl>
          </a:graphicData>
        </a:graphic>
      </p:graphicFrame>
      <p:sp>
        <p:nvSpPr>
          <p:cNvPr id="6" name="Footer Placeholder 5">
            <a:extLst>
              <a:ext uri="{FF2B5EF4-FFF2-40B4-BE49-F238E27FC236}">
                <a16:creationId xmlns:a16="http://schemas.microsoft.com/office/drawing/2014/main" id="{80D5851D-3FF0-41DB-B59C-8EAE96626D64}"/>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18924641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zh-CN" altLang="en-US" dirty="0"/>
                  <a:t>固定效用模型里：不随时间变化可观测变量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𝒊</m:t>
                        </m:r>
                      </m:sub>
                    </m:sSub>
                  </m:oMath>
                </a14:m>
                <a:endParaRPr lang="en-CA"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a:blip r:embed="rId4"/>
                <a:stretch>
                  <a:fillRect l="-1579" t="-19318" b="-20455"/>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534400" cy="5638800"/>
              </a:xfrm>
            </p:spPr>
            <p:txBody>
              <a:bodyPr/>
              <a:lstStyle/>
              <a:p>
                <a:r>
                  <a:rPr lang="zh-CN" altLang="en-US" dirty="0"/>
                  <a:t>固定效应模型里通常不包含可观测的不随时间变化的变量</a:t>
                </a:r>
                <a14:m>
                  <m:oMath xmlns:m="http://schemas.openxmlformats.org/officeDocument/2006/math">
                    <m:sSub>
                      <m:sSubPr>
                        <m:ctrlPr>
                          <a:rPr lang="en-CA" b="1" i="1">
                            <a:latin typeface="Cambria Math" panose="02040503050406030204" pitchFamily="18" charset="0"/>
                          </a:rPr>
                        </m:ctrlPr>
                      </m:sSubPr>
                      <m:e>
                        <m:r>
                          <a:rPr lang="en-US" i="1">
                            <a:latin typeface="Cambria Math" panose="02040503050406030204" pitchFamily="18" charset="0"/>
                          </a:rPr>
                          <m:t>𝑍</m:t>
                        </m:r>
                      </m:e>
                      <m:sub>
                        <m:r>
                          <a:rPr lang="en-US" b="1" i="1">
                            <a:latin typeface="Cambria Math" panose="02040503050406030204" pitchFamily="18" charset="0"/>
                          </a:rPr>
                          <m:t>𝒊</m:t>
                        </m:r>
                      </m:sub>
                    </m:sSub>
                  </m:oMath>
                </a14:m>
                <a:r>
                  <a:rPr lang="zh-CN" altLang="en-US" dirty="0"/>
                  <a:t>，而写为：</a:t>
                </a:r>
                <a:endParaRPr lang="en-CA" altLang="zh-CN" dirty="0"/>
              </a:p>
              <a:p>
                <a:endParaRPr lang="en-CA" dirty="0"/>
              </a:p>
              <a:p>
                <a:endParaRPr lang="en-CA" dirty="0"/>
              </a:p>
              <a:p>
                <a:r>
                  <a:rPr lang="zh-CN" altLang="en-US" dirty="0"/>
                  <a:t>或者</a:t>
                </a:r>
                <a:endParaRPr lang="en-CA" dirty="0"/>
              </a:p>
              <a:p>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𝑌</m:t>
                        </m:r>
                      </m:e>
                      <m:sub>
                        <m:r>
                          <a:rPr lang="en-US" i="1">
                            <a:latin typeface="Cambria Math" panose="02040503050406030204" pitchFamily="18" charset="0"/>
                          </a:rPr>
                          <m:t>𝑖𝑡</m:t>
                        </m:r>
                      </m:sub>
                    </m:sSub>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Sup>
                              <m:sSubSupPr>
                                <m:ctrlPr>
                                  <a:rPr lang="en-CA" i="1">
                                    <a:latin typeface="Cambria Math" panose="02040503050406030204" pitchFamily="18" charset="0"/>
                                  </a:rPr>
                                </m:ctrlPr>
                              </m:sSubSupPr>
                              <m:e>
                                <m:r>
                                  <a:rPr lang="en-US" i="1">
                                    <a:latin typeface="Cambria Math" panose="02040503050406030204" pitchFamily="18" charset="0"/>
                                  </a:rPr>
                                  <m:t>𝑋</m:t>
                                </m:r>
                              </m:e>
                              <m:sub>
                                <m:r>
                                  <a:rPr lang="en-US" i="1">
                                    <a:latin typeface="Cambria Math" panose="02040503050406030204" pitchFamily="18" charset="0"/>
                                  </a:rPr>
                                  <m:t>𝑖𝑡</m:t>
                                </m:r>
                              </m:sub>
                              <m:sup>
                                <m:r>
                                  <a:rPr lang="en-US" i="1">
                                    <a:latin typeface="Cambria Math" panose="02040503050406030204" pitchFamily="18" charset="0"/>
                                  </a:rPr>
                                  <m:t>′</m:t>
                                </m:r>
                              </m:sup>
                            </m:sSubSup>
                            <m:r>
                              <a:rPr lang="en-US" i="1">
                                <a:latin typeface="Cambria Math" panose="02040503050406030204" pitchFamily="18" charset="0"/>
                              </a:rPr>
                              <m:t>𝛽</m:t>
                            </m:r>
                          </m:e>
                        </m:groupChr>
                      </m:e>
                      <m:lim>
                        <m:eqArr>
                          <m:eqArrPr>
                            <m:ctrlPr>
                              <a:rPr lang="en-CA" i="1">
                                <a:latin typeface="Cambria Math" panose="02040503050406030204" pitchFamily="18" charset="0"/>
                              </a:rPr>
                            </m:ctrlPr>
                          </m:eqArrPr>
                          <m:e>
                            <m:r>
                              <a:rPr lang="zh-CN" altLang="en-US">
                                <a:latin typeface="Cambria Math" panose="02040503050406030204" pitchFamily="18" charset="0"/>
                              </a:rPr>
                              <m:t>可观测</m:t>
                            </m:r>
                          </m:e>
                          <m:e>
                            <m:r>
                              <a:rPr lang="zh-CN" altLang="en-US">
                                <a:latin typeface="Cambria Math" panose="02040503050406030204" pitchFamily="18" charset="0"/>
                              </a:rPr>
                              <m:t>随时间变化</m:t>
                            </m:r>
                          </m:e>
                          <m:e>
                            <m:r>
                              <a:rPr lang="zh-CN" altLang="en-US">
                                <a:latin typeface="Cambria Math" panose="02040503050406030204" pitchFamily="18" charset="0"/>
                              </a:rPr>
                              <m:t>的变量</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𝑑</m:t>
                                </m:r>
                              </m:e>
                              <m:sub>
                                <m:r>
                                  <a:rPr lang="en-CA" i="1">
                                    <a:latin typeface="Cambria Math" panose="02040503050406030204" pitchFamily="18" charset="0"/>
                                  </a:rPr>
                                  <m:t>𝑖</m:t>
                                </m:r>
                              </m:sub>
                            </m:sSub>
                          </m:e>
                        </m:groupChr>
                      </m:e>
                      <m:lim>
                        <m:eqArr>
                          <m:eqArrPr>
                            <m:ctrlPr>
                              <a:rPr lang="en-CA" i="1">
                                <a:latin typeface="Cambria Math" panose="02040503050406030204" pitchFamily="18" charset="0"/>
                              </a:rPr>
                            </m:ctrlPr>
                          </m:eqArrPr>
                          <m:e>
                            <m:r>
                              <a:rPr lang="zh-CN" altLang="en-US">
                                <a:latin typeface="Cambria Math" panose="02040503050406030204" pitchFamily="18" charset="0"/>
                              </a:rPr>
                              <m:t>可观测</m:t>
                            </m:r>
                            <m:r>
                              <a:rPr lang="en-US">
                                <a:latin typeface="Cambria Math" panose="02040503050406030204" pitchFamily="18" charset="0"/>
                              </a:rPr>
                              <m:t>+</m:t>
                            </m:r>
                            <m:r>
                              <a:rPr lang="zh-CN" altLang="en-US">
                                <a:latin typeface="Cambria Math" panose="02040503050406030204" pitchFamily="18" charset="0"/>
                              </a:rPr>
                              <m:t>不可观测</m:t>
                            </m:r>
                          </m:e>
                          <m:e>
                            <m:r>
                              <a:rPr lang="zh-CN" altLang="en-US">
                                <a:latin typeface="Cambria Math" panose="02040503050406030204" pitchFamily="18" charset="0"/>
                              </a:rPr>
                              <m:t>不随时间变化</m:t>
                            </m:r>
                          </m:e>
                          <m:e>
                            <m:r>
                              <a:rPr lang="zh-CN" altLang="en-US">
                                <a:latin typeface="Cambria Math" panose="02040503050406030204" pitchFamily="18" charset="0"/>
                              </a:rPr>
                              <m:t>的变量</m:t>
                            </m:r>
                          </m:e>
                        </m:eqArr>
                      </m:lim>
                    </m:limLow>
                    <m:r>
                      <a:rPr lang="en-US" i="1">
                        <a:latin typeface="Cambria Math" panose="02040503050406030204" pitchFamily="18" charset="0"/>
                      </a:rPr>
                      <m:t>+</m:t>
                    </m:r>
                    <m:limLow>
                      <m:limLowPr>
                        <m:ctrlPr>
                          <a:rPr lang="en-CA" i="1">
                            <a:latin typeface="Cambria Math" panose="02040503050406030204" pitchFamily="18" charset="0"/>
                          </a:rPr>
                        </m:ctrlPr>
                      </m:limLowPr>
                      <m:e>
                        <m:groupChr>
                          <m:groupChrPr>
                            <m:chr m:val="⏟"/>
                            <m:ctrlPr>
                              <a:rPr lang="en-CA" i="1">
                                <a:latin typeface="Cambria Math" panose="02040503050406030204" pitchFamily="18" charset="0"/>
                              </a:rPr>
                            </m:ctrlPr>
                          </m:groupChrPr>
                          <m:e>
                            <m:sSub>
                              <m:sSubPr>
                                <m:ctrlPr>
                                  <a:rPr lang="en-CA" i="1">
                                    <a:latin typeface="Cambria Math" panose="02040503050406030204" pitchFamily="18" charset="0"/>
                                  </a:rPr>
                                </m:ctrlPr>
                              </m:sSubPr>
                              <m:e>
                                <m:r>
                                  <a:rPr lang="en-CA" i="1">
                                    <a:latin typeface="Cambria Math" panose="02040503050406030204" pitchFamily="18" charset="0"/>
                                  </a:rPr>
                                  <m:t>𝑢</m:t>
                                </m:r>
                              </m:e>
                              <m:sub>
                                <m:r>
                                  <a:rPr lang="en-CA" i="1">
                                    <a:latin typeface="Cambria Math" panose="02040503050406030204" pitchFamily="18" charset="0"/>
                                  </a:rPr>
                                  <m:t>𝑖𝑡</m:t>
                                </m:r>
                              </m:sub>
                            </m:sSub>
                          </m:e>
                        </m:groupChr>
                      </m:e>
                      <m:lim>
                        <m:eqArr>
                          <m:eqArrPr>
                            <m:ctrlPr>
                              <a:rPr lang="en-CA" i="1">
                                <a:latin typeface="Cambria Math" panose="02040503050406030204" pitchFamily="18" charset="0"/>
                              </a:rPr>
                            </m:ctrlPr>
                          </m:eqArrPr>
                          <m:e>
                            <m:r>
                              <a:rPr lang="zh-CN" altLang="en-US">
                                <a:latin typeface="Cambria Math" panose="02040503050406030204" pitchFamily="18" charset="0"/>
                              </a:rPr>
                              <m:t>不可观测</m:t>
                            </m:r>
                          </m:e>
                          <m:e>
                            <m:r>
                              <a:rPr lang="zh-CN" altLang="en-US">
                                <a:latin typeface="Cambria Math" panose="02040503050406030204" pitchFamily="18" charset="0"/>
                              </a:rPr>
                              <m:t>随时间变化</m:t>
                            </m:r>
                          </m:e>
                          <m:e>
                            <m:r>
                              <a:rPr lang="zh-CN" altLang="en-US">
                                <a:latin typeface="Cambria Math" panose="02040503050406030204" pitchFamily="18" charset="0"/>
                              </a:rPr>
                              <m:t>的变量</m:t>
                            </m:r>
                          </m:e>
                        </m:eqArr>
                      </m:lim>
                    </m:limLow>
                  </m:oMath>
                </a14:m>
                <a:r>
                  <a:rPr lang="en-CA" dirty="0"/>
                  <a:t>	</a:t>
                </a:r>
              </a:p>
              <a:p>
                <a:r>
                  <a:rPr lang="en-US" dirty="0"/>
                  <a:t> </a:t>
                </a:r>
                <a:endParaRPr lang="en-CA" dirty="0"/>
              </a:p>
              <a:p>
                <a:r>
                  <a:rPr lang="zh-CN" altLang="en-US" dirty="0"/>
                  <a:t>模型里个体效用不再是</a:t>
                </a:r>
                <a14:m>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α</m:t>
                        </m:r>
                      </m:e>
                      <m:sub>
                        <m:r>
                          <a:rPr lang="en-US" i="1">
                            <a:latin typeface="Cambria Math" panose="02040503050406030204" pitchFamily="18" charset="0"/>
                          </a:rPr>
                          <m:t>𝑖</m:t>
                        </m:r>
                      </m:sub>
                    </m:sSub>
                  </m:oMath>
                </a14:m>
                <a:r>
                  <a:rPr lang="zh-CN" altLang="en-US" dirty="0"/>
                  <a:t>而是</a:t>
                </a:r>
                <a:endParaRPr lang="en-US" altLang="zh-CN"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d</m:t>
                          </m:r>
                        </m:e>
                        <m:sub>
                          <m:r>
                            <a:rPr lang="en-US" i="1">
                              <a:latin typeface="Cambria Math" panose="02040503050406030204" pitchFamily="18" charset="0"/>
                            </a:rPr>
                            <m:t>𝑖</m:t>
                          </m:r>
                        </m:sub>
                      </m:sSub>
                      <m:r>
                        <a:rPr lang="en-US" i="1">
                          <a:latin typeface="Cambria Math" panose="02040503050406030204" pitchFamily="18" charset="0"/>
                        </a:rPr>
                        <m:t>=</m:t>
                      </m:r>
                      <m:sSubSup>
                        <m:sSubSupPr>
                          <m:ctrlPr>
                            <a:rPr lang="en-CA" i="1">
                              <a:latin typeface="Cambria Math" panose="02040503050406030204" pitchFamily="18" charset="0"/>
                            </a:rPr>
                          </m:ctrlPr>
                        </m:sSubSupPr>
                        <m:e>
                          <m:r>
                            <a:rPr lang="en-US" i="1">
                              <a:latin typeface="Cambria Math" panose="02040503050406030204" pitchFamily="18" charset="0"/>
                            </a:rPr>
                            <m:t>𝑍</m:t>
                          </m:r>
                        </m:e>
                        <m:sub>
                          <m:r>
                            <a:rPr lang="en-US" i="1">
                              <a:latin typeface="Cambria Math" panose="02040503050406030204" pitchFamily="18" charset="0"/>
                            </a:rPr>
                            <m:t>𝑖</m:t>
                          </m:r>
                        </m:sub>
                        <m:sup>
                          <m:r>
                            <a:rPr lang="en-US" i="1">
                              <a:latin typeface="Cambria Math" panose="02040503050406030204" pitchFamily="18" charset="0"/>
                            </a:rPr>
                            <m:t>′</m:t>
                          </m:r>
                        </m:sup>
                      </m:sSubSup>
                      <m:r>
                        <a:rPr lang="en-US" i="1">
                          <a:latin typeface="Cambria Math" panose="02040503050406030204" pitchFamily="18" charset="0"/>
                        </a:rPr>
                        <m:t>𝛾</m:t>
                      </m:r>
                      <m:r>
                        <a:rPr lang="en-US" i="1">
                          <a:latin typeface="Cambria Math" panose="02040503050406030204" pitchFamily="18" charset="0"/>
                        </a:rPr>
                        <m:t>+</m:t>
                      </m:r>
                      <m:sSub>
                        <m:sSubPr>
                          <m:ctrlPr>
                            <a:rPr lang="en-CA" i="1">
                              <a:latin typeface="Cambria Math" panose="02040503050406030204" pitchFamily="18" charset="0"/>
                            </a:rPr>
                          </m:ctrlPr>
                        </m:sSubPr>
                        <m:e>
                          <m:r>
                            <m:rPr>
                              <m:sty m:val="p"/>
                            </m:rPr>
                            <a:rPr lang="en-US">
                              <a:latin typeface="Cambria Math" panose="02040503050406030204" pitchFamily="18" charset="0"/>
                            </a:rPr>
                            <m:t>α</m:t>
                          </m:r>
                        </m:e>
                        <m:sub>
                          <m:r>
                            <a:rPr lang="en-US" i="1">
                              <a:latin typeface="Cambria Math" panose="02040503050406030204" pitchFamily="18" charset="0"/>
                            </a:rPr>
                            <m:t>𝑖</m:t>
                          </m:r>
                        </m:sub>
                      </m:sSub>
                    </m:oMath>
                  </m:oMathPara>
                </a14:m>
                <a:endParaRPr lang="en-US" altLang="zh-CN" dirty="0"/>
              </a:p>
              <a:p>
                <a:r>
                  <a:rPr lang="zh-CN" altLang="en-US" dirty="0"/>
                  <a:t>即个体效用包含了可观测和不可观测的不随时间变化的因素。</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534400" cy="5638800"/>
              </a:xfrm>
              <a:blipFill>
                <a:blip r:embed="rId5"/>
                <a:stretch>
                  <a:fillRect l="-1143" t="-1189"/>
                </a:stretch>
              </a:blipFill>
            </p:spPr>
            <p:txBody>
              <a:bodyPr/>
              <a:lstStyle/>
              <a:p>
                <a:r>
                  <a:rPr lang="en-CA">
                    <a:noFill/>
                  </a:rPr>
                  <a:t> </a:t>
                </a:r>
              </a:p>
            </p:txBody>
          </p:sp>
        </mc:Fallback>
      </mc:AlternateContent>
      <p:sp>
        <p:nvSpPr>
          <p:cNvPr id="4" name="Rectangle 2"/>
          <p:cNvSpPr>
            <a:spLocks noChangeArrowheads="1"/>
          </p:cNvSpPr>
          <p:nvPr/>
        </p:nvSpPr>
        <p:spPr bwMode="auto">
          <a:xfrm>
            <a:off x="2895600" y="289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5" name="Object 4"/>
          <p:cNvGraphicFramePr>
            <a:graphicFrameLocks noChangeAspect="1"/>
          </p:cNvGraphicFramePr>
          <p:nvPr>
            <p:extLst>
              <p:ext uri="{D42A27DB-BD31-4B8C-83A1-F6EECF244321}">
                <p14:modId xmlns:p14="http://schemas.microsoft.com/office/powerpoint/2010/main" val="3331575674"/>
              </p:ext>
            </p:extLst>
          </p:nvPr>
        </p:nvGraphicFramePr>
        <p:xfrm>
          <a:off x="2685256" y="2095501"/>
          <a:ext cx="3200400" cy="685800"/>
        </p:xfrm>
        <a:graphic>
          <a:graphicData uri="http://schemas.openxmlformats.org/presentationml/2006/ole">
            <mc:AlternateContent xmlns:mc="http://schemas.openxmlformats.org/markup-compatibility/2006">
              <mc:Choice xmlns:v="urn:schemas-microsoft-com:vml" Requires="v">
                <p:oleObj spid="_x0000_s224406" name="Equation" r:id="rId6" imgW="1612800" imgH="291960" progId="Equation.DSMT4">
                  <p:embed/>
                </p:oleObj>
              </mc:Choice>
              <mc:Fallback>
                <p:oleObj name="Equation" r:id="rId6" imgW="1612800" imgH="291960" progId="Equation.DSMT4">
                  <p:embed/>
                  <p:pic>
                    <p:nvPicPr>
                      <p:cNvPr id="0" name="Object 1"/>
                      <p:cNvPicPr>
                        <a:picLocks noChangeAspect="1" noChangeArrowheads="1"/>
                      </p:cNvPicPr>
                      <p:nvPr/>
                    </p:nvPicPr>
                    <p:blipFill>
                      <a:blip r:embed="rId7"/>
                      <a:srcRect/>
                      <a:stretch>
                        <a:fillRect/>
                      </a:stretch>
                    </p:blipFill>
                    <p:spPr bwMode="auto">
                      <a:xfrm>
                        <a:off x="2685256" y="2095501"/>
                        <a:ext cx="3200400" cy="685800"/>
                      </a:xfrm>
                      <a:prstGeom prst="rect">
                        <a:avLst/>
                      </a:prstGeom>
                      <a:noFill/>
                    </p:spPr>
                  </p:pic>
                </p:oleObj>
              </mc:Fallback>
            </mc:AlternateContent>
          </a:graphicData>
        </a:graphic>
      </p:graphicFrame>
      <p:sp>
        <p:nvSpPr>
          <p:cNvPr id="6" name="Footer Placeholder 5">
            <a:extLst>
              <a:ext uri="{FF2B5EF4-FFF2-40B4-BE49-F238E27FC236}">
                <a16:creationId xmlns:a16="http://schemas.microsoft.com/office/drawing/2014/main" id="{C150B86D-F9D5-439E-95C7-B02ECD1C93C8}"/>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16799914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266700" y="334963"/>
            <a:ext cx="7848600" cy="533400"/>
          </a:xfrm>
          <a:prstGeom prst="rect">
            <a:avLst/>
          </a:prstGeom>
          <a:noFill/>
        </p:spPr>
        <p:txBody>
          <a:bodyPr lIns="92075" tIns="46038" rIns="92075" bIns="46038" anchor="b">
            <a:normAutofit/>
          </a:bodyPr>
          <a:lstStyle/>
          <a:p>
            <a:pPr eaLnBrk="1" fontAlgn="auto" hangingPunct="1">
              <a:spcAft>
                <a:spcPts val="0"/>
              </a:spcAft>
              <a:defRPr/>
            </a:pPr>
            <a:r>
              <a:rPr lang="zh-CN" altLang="en-US" sz="2800" b="1" dirty="0">
                <a:latin typeface="宋体" panose="02010600030101010101" pitchFamily="2" charset="-122"/>
                <a:ea typeface="宋体" panose="02010600030101010101" pitchFamily="2" charset="-122"/>
              </a:rPr>
              <a:t>最小二乘虚拟变量估计法</a:t>
            </a:r>
            <a:r>
              <a:rPr lang="en-CA" altLang="zh-CN" sz="2800" b="1" dirty="0">
                <a:latin typeface="宋体" panose="02010600030101010101" pitchFamily="2" charset="-122"/>
                <a:ea typeface="宋体" panose="02010600030101010101" pitchFamily="2" charset="-122"/>
              </a:rPr>
              <a:t>vs. </a:t>
            </a:r>
            <a:r>
              <a:rPr lang="zh-CN" altLang="en-US" sz="2800" b="1" dirty="0">
                <a:latin typeface="宋体" panose="02010600030101010101" pitchFamily="2" charset="-122"/>
                <a:ea typeface="宋体" panose="02010600030101010101" pitchFamily="2" charset="-122"/>
              </a:rPr>
              <a:t>组内差分法</a:t>
            </a:r>
            <a:endParaRPr lang="en-GB" sz="2800" b="1" dirty="0">
              <a:latin typeface="宋体" panose="02010600030101010101" pitchFamily="2" charset="-122"/>
              <a:ea typeface="宋体" panose="02010600030101010101" pitchFamily="2" charset="-122"/>
              <a:cs typeface="Times New Roman" pitchFamily="18" charset="0"/>
            </a:endParaRPr>
          </a:p>
        </p:txBody>
      </p:sp>
      <p:sp>
        <p:nvSpPr>
          <p:cNvPr id="49155" name="Rectangle 3"/>
          <p:cNvSpPr>
            <a:spLocks noGrp="1" noChangeArrowheads="1"/>
          </p:cNvSpPr>
          <p:nvPr>
            <p:ph type="body" idx="1"/>
          </p:nvPr>
        </p:nvSpPr>
        <p:spPr/>
        <p:txBody>
          <a:bodyPr lIns="92075" tIns="46038" rIns="92075" bIns="46038"/>
          <a:lstStyle/>
          <a:p>
            <a:pPr>
              <a:defRPr/>
            </a:pPr>
            <a:r>
              <a:rPr lang="en-US" b="1" dirty="0"/>
              <a:t>LSDV</a:t>
            </a:r>
            <a:r>
              <a:rPr lang="zh-CN" altLang="en-US" b="1" dirty="0"/>
              <a:t>法和组内差分估计法得到的结果是完全一样的。可以通过图形直观理解：</a:t>
            </a:r>
            <a:endParaRPr lang="en-US" dirty="0"/>
          </a:p>
          <a:p>
            <a:pPr marL="457200" indent="-457200">
              <a:buFont typeface="Wingdings 2" panose="05020102010507070707" pitchFamily="18" charset="2"/>
              <a:buAutoNum type="arabicPeriod"/>
              <a:defRPr/>
            </a:pPr>
            <a:endParaRPr lang="en-US" dirty="0"/>
          </a:p>
          <a:p>
            <a:pPr>
              <a:defRPr/>
            </a:pPr>
            <a:endParaRPr lang="en-US" altLang="en-US" dirty="0"/>
          </a:p>
        </p:txBody>
      </p:sp>
      <p:sp>
        <p:nvSpPr>
          <p:cNvPr id="54276" name="Slide Number Placeholder 5"/>
          <p:cNvSpPr>
            <a:spLocks/>
          </p:cNvSpPr>
          <p:nvPr/>
        </p:nvSpPr>
        <p:spPr bwMode="auto">
          <a:xfrm>
            <a:off x="7938" y="6210300"/>
            <a:ext cx="449262" cy="4572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nchor="ctr" anchorCtr="1"/>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lgn="ctr" eaLnBrk="1" hangingPunct="1">
              <a:spcBef>
                <a:spcPct val="0"/>
              </a:spcBef>
              <a:buClrTx/>
              <a:buSzTx/>
              <a:buFontTx/>
              <a:buNone/>
            </a:pPr>
            <a:fld id="{C9CE0A70-5A06-458F-996D-E0033EFBDA67}" type="slidenum">
              <a:rPr lang="en-US" altLang="en-US" sz="1400">
                <a:solidFill>
                  <a:srgbClr val="FFFFFF"/>
                </a:solidFill>
                <a:latin typeface="Times New Roman" panose="02020603050405020304" pitchFamily="18" charset="0"/>
                <a:cs typeface="Times New Roman" panose="02020603050405020304" pitchFamily="18" charset="0"/>
              </a:rPr>
              <a:pPr algn="ctr" eaLnBrk="1" hangingPunct="1">
                <a:spcBef>
                  <a:spcPct val="0"/>
                </a:spcBef>
                <a:buClrTx/>
                <a:buSzTx/>
                <a:buFontTx/>
                <a:buNone/>
              </a:pPr>
              <a:t>28</a:t>
            </a:fld>
            <a:endParaRPr lang="en-US" altLang="en-US" sz="1400">
              <a:solidFill>
                <a:srgbClr val="FFFFFF"/>
              </a:solidFill>
              <a:latin typeface="Times New Roman" panose="02020603050405020304" pitchFamily="18" charset="0"/>
              <a:cs typeface="Times New Roman" panose="02020603050405020304" pitchFamily="18" charset="0"/>
            </a:endParaRPr>
          </a:p>
        </p:txBody>
      </p:sp>
      <p:grpSp>
        <p:nvGrpSpPr>
          <p:cNvPr id="8" name="Group 7"/>
          <p:cNvGrpSpPr/>
          <p:nvPr/>
        </p:nvGrpSpPr>
        <p:grpSpPr>
          <a:xfrm>
            <a:off x="1676400" y="1981200"/>
            <a:ext cx="5246688" cy="4543425"/>
            <a:chOff x="1905000" y="1286668"/>
            <a:chExt cx="5246688" cy="4543425"/>
          </a:xfrm>
        </p:grpSpPr>
        <p:sp>
          <p:nvSpPr>
            <p:cNvPr id="9" name="Oval 8"/>
            <p:cNvSpPr/>
            <p:nvPr/>
          </p:nvSpPr>
          <p:spPr>
            <a:xfrm>
              <a:off x="3048000" y="1286668"/>
              <a:ext cx="3124200" cy="3009900"/>
            </a:xfrm>
            <a:prstGeom prst="ellipse">
              <a:avLst/>
            </a:prstGeom>
            <a:solidFill>
              <a:srgbClr val="92D050">
                <a:alpha val="17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CA"/>
            </a:p>
          </p:txBody>
        </p:sp>
        <p:sp>
          <p:nvSpPr>
            <p:cNvPr id="10" name="Oval 9"/>
            <p:cNvSpPr/>
            <p:nvPr/>
          </p:nvSpPr>
          <p:spPr>
            <a:xfrm>
              <a:off x="4027488" y="2820193"/>
              <a:ext cx="3124200" cy="3009900"/>
            </a:xfrm>
            <a:prstGeom prst="ellipse">
              <a:avLst/>
            </a:prstGeom>
            <a:solidFill>
              <a:srgbClr val="00B0F0">
                <a:alpha val="27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CA"/>
            </a:p>
          </p:txBody>
        </p:sp>
        <p:sp>
          <p:nvSpPr>
            <p:cNvPr id="11" name="Oval 10"/>
            <p:cNvSpPr/>
            <p:nvPr/>
          </p:nvSpPr>
          <p:spPr>
            <a:xfrm>
              <a:off x="1905000" y="2791618"/>
              <a:ext cx="3124200" cy="3009900"/>
            </a:xfrm>
            <a:prstGeom prst="ellipse">
              <a:avLst/>
            </a:prstGeom>
            <a:solidFill>
              <a:schemeClr val="accent1">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CA"/>
            </a:p>
          </p:txBody>
        </p:sp>
        <p:sp>
          <p:nvSpPr>
            <p:cNvPr id="12" name="TextBox 11"/>
            <p:cNvSpPr txBox="1">
              <a:spLocks noChangeArrowheads="1"/>
            </p:cNvSpPr>
            <p:nvPr/>
          </p:nvSpPr>
          <p:spPr bwMode="auto">
            <a:xfrm>
              <a:off x="4364038" y="1286668"/>
              <a:ext cx="4972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dirty="0"/>
                <a:t>Y</a:t>
              </a:r>
              <a:r>
                <a:rPr lang="en-CA" altLang="en-US" sz="2800" b="1" i="1" baseline="-25000" dirty="0"/>
                <a:t>i</a:t>
              </a:r>
              <a:endParaRPr lang="en-CA" altLang="en-US" sz="2800" b="1" i="1" dirty="0"/>
            </a:p>
          </p:txBody>
        </p:sp>
        <p:sp>
          <p:nvSpPr>
            <p:cNvPr id="13" name="TextBox 12"/>
            <p:cNvSpPr txBox="1">
              <a:spLocks noChangeArrowheads="1"/>
            </p:cNvSpPr>
            <p:nvPr/>
          </p:nvSpPr>
          <p:spPr bwMode="auto">
            <a:xfrm>
              <a:off x="6110425" y="4096147"/>
              <a:ext cx="5020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dirty="0"/>
                <a:t>X</a:t>
              </a:r>
              <a:r>
                <a:rPr lang="en-CA" altLang="en-US" sz="2800" b="1" i="1" baseline="-25000" dirty="0"/>
                <a:t>i</a:t>
              </a:r>
              <a:endParaRPr lang="en-CA" altLang="en-US" sz="2800" b="1" i="1" dirty="0"/>
            </a:p>
          </p:txBody>
        </p:sp>
        <p:sp>
          <p:nvSpPr>
            <p:cNvPr id="14" name="TextBox 13"/>
            <p:cNvSpPr txBox="1">
              <a:spLocks noChangeArrowheads="1"/>
            </p:cNvSpPr>
            <p:nvPr/>
          </p:nvSpPr>
          <p:spPr bwMode="auto">
            <a:xfrm>
              <a:off x="2313125" y="3834537"/>
              <a:ext cx="5293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dirty="0"/>
                <a:t>D</a:t>
              </a:r>
              <a:r>
                <a:rPr lang="en-CA" altLang="en-US" sz="2800" b="1" i="1" baseline="-25000" dirty="0"/>
                <a:t>i</a:t>
              </a:r>
              <a:endParaRPr lang="en-CA" altLang="en-US" sz="2800" b="1" i="1" dirty="0"/>
            </a:p>
          </p:txBody>
        </p:sp>
        <p:sp>
          <p:nvSpPr>
            <p:cNvPr id="15" name="TextBox 14"/>
            <p:cNvSpPr txBox="1">
              <a:spLocks noChangeArrowheads="1"/>
            </p:cNvSpPr>
            <p:nvPr/>
          </p:nvSpPr>
          <p:spPr bwMode="auto">
            <a:xfrm>
              <a:off x="4386263" y="2305843"/>
              <a:ext cx="4143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1</a:t>
              </a:r>
            </a:p>
          </p:txBody>
        </p:sp>
        <p:sp>
          <p:nvSpPr>
            <p:cNvPr id="16" name="TextBox 15"/>
            <p:cNvSpPr txBox="1">
              <a:spLocks noChangeArrowheads="1"/>
            </p:cNvSpPr>
            <p:nvPr/>
          </p:nvSpPr>
          <p:spPr bwMode="auto">
            <a:xfrm>
              <a:off x="3476625" y="3182143"/>
              <a:ext cx="412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2</a:t>
              </a:r>
            </a:p>
          </p:txBody>
        </p:sp>
        <p:sp>
          <p:nvSpPr>
            <p:cNvPr id="17" name="TextBox 16"/>
            <p:cNvSpPr txBox="1">
              <a:spLocks noChangeArrowheads="1"/>
            </p:cNvSpPr>
            <p:nvPr/>
          </p:nvSpPr>
          <p:spPr bwMode="auto">
            <a:xfrm>
              <a:off x="4384675" y="3610768"/>
              <a:ext cx="412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3</a:t>
              </a:r>
            </a:p>
          </p:txBody>
        </p:sp>
        <p:sp>
          <p:nvSpPr>
            <p:cNvPr id="18" name="TextBox 17"/>
            <p:cNvSpPr txBox="1">
              <a:spLocks noChangeArrowheads="1"/>
            </p:cNvSpPr>
            <p:nvPr/>
          </p:nvSpPr>
          <p:spPr bwMode="auto">
            <a:xfrm>
              <a:off x="5154613" y="3191668"/>
              <a:ext cx="4143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4</a:t>
              </a:r>
            </a:p>
          </p:txBody>
        </p:sp>
        <p:sp>
          <p:nvSpPr>
            <p:cNvPr id="19" name="TextBox 18"/>
            <p:cNvSpPr txBox="1">
              <a:spLocks noChangeArrowheads="1"/>
            </p:cNvSpPr>
            <p:nvPr/>
          </p:nvSpPr>
          <p:spPr bwMode="auto">
            <a:xfrm>
              <a:off x="3133725" y="4538663"/>
              <a:ext cx="412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5</a:t>
              </a:r>
            </a:p>
          </p:txBody>
        </p:sp>
        <p:sp>
          <p:nvSpPr>
            <p:cNvPr id="20" name="TextBox 19"/>
            <p:cNvSpPr txBox="1">
              <a:spLocks noChangeArrowheads="1"/>
            </p:cNvSpPr>
            <p:nvPr/>
          </p:nvSpPr>
          <p:spPr bwMode="auto">
            <a:xfrm>
              <a:off x="4384675" y="4419600"/>
              <a:ext cx="412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6</a:t>
              </a:r>
            </a:p>
          </p:txBody>
        </p:sp>
        <p:sp>
          <p:nvSpPr>
            <p:cNvPr id="21" name="TextBox 20"/>
            <p:cNvSpPr txBox="1">
              <a:spLocks noChangeArrowheads="1"/>
            </p:cNvSpPr>
            <p:nvPr/>
          </p:nvSpPr>
          <p:spPr bwMode="auto">
            <a:xfrm>
              <a:off x="5495925" y="4529931"/>
              <a:ext cx="412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CA" altLang="en-US" sz="2800" b="1" i="1"/>
                <a:t>7</a:t>
              </a:r>
            </a:p>
          </p:txBody>
        </p:sp>
      </p:grpSp>
      <p:sp>
        <p:nvSpPr>
          <p:cNvPr id="2" name="Footer Placeholder 1">
            <a:extLst>
              <a:ext uri="{FF2B5EF4-FFF2-40B4-BE49-F238E27FC236}">
                <a16:creationId xmlns:a16="http://schemas.microsoft.com/office/drawing/2014/main" id="{EB3291AC-125F-4ABF-BF6C-06BACE7B78FB}"/>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一阶差分估计法（</a:t>
            </a:r>
            <a:r>
              <a:rPr lang="en-US" dirty="0"/>
              <a:t>First Difference Estimator</a:t>
            </a:r>
            <a:r>
              <a:rPr lang="zh-CN" altLang="en-US" dirty="0"/>
              <a:t>）</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23863" y="4417219"/>
                <a:ext cx="8153400" cy="1166812"/>
              </a:xfrm>
            </p:spPr>
            <p:txBody>
              <a:bodyPr/>
              <a:lstStyle/>
              <a:p>
                <a:r>
                  <a:rPr lang="zh-CN" altLang="en-US" dirty="0"/>
                  <a:t>通过一阶差分，个体固定效应被去除掉了，使用</a:t>
                </a:r>
                <a:r>
                  <a:rPr lang="en-US" dirty="0"/>
                  <a:t>OLS</a:t>
                </a:r>
                <a:r>
                  <a:rPr lang="zh-CN" altLang="en-US" dirty="0"/>
                  <a:t>对上式回归就能得到</a:t>
                </a:r>
                <a:r>
                  <a:rPr lang="el-GR" altLang="zh-CN" dirty="0">
                    <a:latin typeface="Times New Roman" panose="02020603050405020304" pitchFamily="18" charset="0"/>
                  </a:rPr>
                  <a:t>β</a:t>
                </a:r>
                <a:r>
                  <a:rPr lang="zh-CN" altLang="en-US" dirty="0"/>
                  <a:t>一致的统计量</a:t>
                </a:r>
                <a14:m>
                  <m:oMath xmlns:m="http://schemas.openxmlformats.org/officeDocument/2006/math">
                    <m:sSup>
                      <m:sSupPr>
                        <m:ctrlPr>
                          <a:rPr lang="en-US" altLang="zh-CN" i="1" smtClean="0">
                            <a:latin typeface="Cambria Math" panose="02040503050406030204" pitchFamily="18" charset="0"/>
                          </a:rPr>
                        </m:ctrlPr>
                      </m:sSupPr>
                      <m:e>
                        <m:r>
                          <a:rPr lang="zh-CN" altLang="en-US" i="1" smtClean="0">
                            <a:latin typeface="Cambria Math" panose="02040503050406030204" pitchFamily="18" charset="0"/>
                          </a:rPr>
                          <m:t>𝛽</m:t>
                        </m:r>
                      </m:e>
                      <m:sup>
                        <m:r>
                          <m:rPr>
                            <m:sty m:val="p"/>
                          </m:rPr>
                          <a:rPr lang="en-US" altLang="zh-CN" i="1">
                            <a:latin typeface="Cambria Math" panose="02040503050406030204" pitchFamily="18" charset="0"/>
                          </a:rPr>
                          <m:t>FD</m:t>
                        </m:r>
                      </m:sup>
                    </m:sSup>
                  </m:oMath>
                </a14:m>
                <a:r>
                  <a:rPr lang="zh-CN" altLang="en-US" dirty="0"/>
                  <a:t>。</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23863" y="4417219"/>
                <a:ext cx="8153400" cy="1166812"/>
              </a:xfrm>
              <a:blipFill>
                <a:blip r:embed="rId4"/>
                <a:stretch>
                  <a:fillRect l="-1197" t="-4188"/>
                </a:stretch>
              </a:blipFill>
            </p:spPr>
            <p:txBody>
              <a:bodyPr/>
              <a:lstStyle/>
              <a:p>
                <a:r>
                  <a:rPr lang="en-CA">
                    <a:noFill/>
                  </a:rPr>
                  <a:t> </a:t>
                </a:r>
              </a:p>
            </p:txBody>
          </p:sp>
        </mc:Fallback>
      </mc:AlternateContent>
      <p:sp>
        <p:nvSpPr>
          <p:cNvPr id="4" name="Rectangle 2"/>
          <p:cNvSpPr>
            <a:spLocks noChangeArrowheads="1"/>
          </p:cNvSpPr>
          <p:nvPr/>
        </p:nvSpPr>
        <p:spPr bwMode="auto">
          <a:xfrm>
            <a:off x="2819400" y="1524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5" name="Object 4"/>
          <p:cNvGraphicFramePr>
            <a:graphicFrameLocks noChangeAspect="1"/>
          </p:cNvGraphicFramePr>
          <p:nvPr>
            <p:extLst>
              <p:ext uri="{D42A27DB-BD31-4B8C-83A1-F6EECF244321}">
                <p14:modId xmlns:p14="http://schemas.microsoft.com/office/powerpoint/2010/main" val="1893409282"/>
              </p:ext>
            </p:extLst>
          </p:nvPr>
        </p:nvGraphicFramePr>
        <p:xfrm>
          <a:off x="3048000" y="1222183"/>
          <a:ext cx="2362200" cy="489934"/>
        </p:xfrm>
        <a:graphic>
          <a:graphicData uri="http://schemas.openxmlformats.org/presentationml/2006/ole">
            <mc:AlternateContent xmlns:mc="http://schemas.openxmlformats.org/markup-compatibility/2006">
              <mc:Choice xmlns:v="urn:schemas-microsoft-com:vml" Requires="v">
                <p:oleObj spid="_x0000_s225853" name="Equation" r:id="rId5" imgW="1143000" imgH="228600" progId="Equation.DSMT4">
                  <p:embed/>
                </p:oleObj>
              </mc:Choice>
              <mc:Fallback>
                <p:oleObj name="Equation" r:id="rId5" imgW="1143000" imgH="2286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1222183"/>
                        <a:ext cx="2362200" cy="489934"/>
                      </a:xfrm>
                      <a:prstGeom prst="rect">
                        <a:avLst/>
                      </a:prstGeom>
                      <a:noFill/>
                    </p:spPr>
                  </p:pic>
                </p:oleObj>
              </mc:Fallback>
            </mc:AlternateContent>
          </a:graphicData>
        </a:graphic>
      </p:graphicFrame>
      <p:sp>
        <p:nvSpPr>
          <p:cNvPr id="6" name="Rectangle 4"/>
          <p:cNvSpPr>
            <a:spLocks noChangeArrowheads="1"/>
          </p:cNvSpPr>
          <p:nvPr/>
        </p:nvSpPr>
        <p:spPr bwMode="auto">
          <a:xfrm>
            <a:off x="2743200" y="2133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7" name="Object 6"/>
          <p:cNvGraphicFramePr>
            <a:graphicFrameLocks noChangeAspect="1"/>
          </p:cNvGraphicFramePr>
          <p:nvPr>
            <p:extLst>
              <p:ext uri="{D42A27DB-BD31-4B8C-83A1-F6EECF244321}">
                <p14:modId xmlns:p14="http://schemas.microsoft.com/office/powerpoint/2010/main" val="3119370819"/>
              </p:ext>
            </p:extLst>
          </p:nvPr>
        </p:nvGraphicFramePr>
        <p:xfrm>
          <a:off x="2990850" y="1824037"/>
          <a:ext cx="2481263" cy="421484"/>
        </p:xfrm>
        <a:graphic>
          <a:graphicData uri="http://schemas.openxmlformats.org/presentationml/2006/ole">
            <mc:AlternateContent xmlns:mc="http://schemas.openxmlformats.org/markup-compatibility/2006">
              <mc:Choice xmlns:v="urn:schemas-microsoft-com:vml" Requires="v">
                <p:oleObj spid="_x0000_s225854" name="Equation" r:id="rId7" imgW="1358900" imgH="228600" progId="Equation.DSMT4">
                  <p:embed/>
                </p:oleObj>
              </mc:Choice>
              <mc:Fallback>
                <p:oleObj name="Equation" r:id="rId7" imgW="1358900" imgH="228600"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90850" y="1824037"/>
                        <a:ext cx="2481263" cy="421484"/>
                      </a:xfrm>
                      <a:prstGeom prst="rect">
                        <a:avLst/>
                      </a:prstGeom>
                      <a:noFill/>
                    </p:spPr>
                  </p:pic>
                </p:oleObj>
              </mc:Fallback>
            </mc:AlternateContent>
          </a:graphicData>
        </a:graphic>
      </p:graphicFrame>
      <p:sp>
        <p:nvSpPr>
          <p:cNvPr id="8" name="Rectangle 6"/>
          <p:cNvSpPr>
            <a:spLocks noChangeArrowheads="1"/>
          </p:cNvSpPr>
          <p:nvPr/>
        </p:nvSpPr>
        <p:spPr bwMode="auto">
          <a:xfrm>
            <a:off x="1828800" y="295037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9" name="Object 8"/>
          <p:cNvGraphicFramePr>
            <a:graphicFrameLocks noChangeAspect="1"/>
          </p:cNvGraphicFramePr>
          <p:nvPr>
            <p:extLst>
              <p:ext uri="{D42A27DB-BD31-4B8C-83A1-F6EECF244321}">
                <p14:modId xmlns:p14="http://schemas.microsoft.com/office/powerpoint/2010/main" val="3435089238"/>
              </p:ext>
            </p:extLst>
          </p:nvPr>
        </p:nvGraphicFramePr>
        <p:xfrm>
          <a:off x="2438400" y="2712245"/>
          <a:ext cx="4724400" cy="559597"/>
        </p:xfrm>
        <a:graphic>
          <a:graphicData uri="http://schemas.openxmlformats.org/presentationml/2006/ole">
            <mc:AlternateContent xmlns:mc="http://schemas.openxmlformats.org/markup-compatibility/2006">
              <mc:Choice xmlns:v="urn:schemas-microsoft-com:vml" Requires="v">
                <p:oleObj spid="_x0000_s225855" name="Equation" r:id="rId9" imgW="2857500" imgH="279400" progId="Equation.DSMT4">
                  <p:embed/>
                </p:oleObj>
              </mc:Choice>
              <mc:Fallback>
                <p:oleObj name="Equation" r:id="rId9" imgW="2857500" imgH="279400" progId="Equation.DSMT4">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38400" y="2712245"/>
                        <a:ext cx="4724400" cy="559597"/>
                      </a:xfrm>
                      <a:prstGeom prst="rect">
                        <a:avLst/>
                      </a:prstGeom>
                      <a:noFill/>
                    </p:spPr>
                  </p:pic>
                </p:oleObj>
              </mc:Fallback>
            </mc:AlternateContent>
          </a:graphicData>
        </a:graphic>
      </p:graphicFrame>
      <p:sp>
        <p:nvSpPr>
          <p:cNvPr id="10" name="Rectangle 8"/>
          <p:cNvSpPr>
            <a:spLocks noChangeArrowheads="1"/>
          </p:cNvSpPr>
          <p:nvPr/>
        </p:nvSpPr>
        <p:spPr bwMode="auto">
          <a:xfrm>
            <a:off x="2971800" y="3810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11" name="Object 10"/>
          <p:cNvGraphicFramePr>
            <a:graphicFrameLocks noChangeAspect="1"/>
          </p:cNvGraphicFramePr>
          <p:nvPr>
            <p:extLst>
              <p:ext uri="{D42A27DB-BD31-4B8C-83A1-F6EECF244321}">
                <p14:modId xmlns:p14="http://schemas.microsoft.com/office/powerpoint/2010/main" val="2162429510"/>
              </p:ext>
            </p:extLst>
          </p:nvPr>
        </p:nvGraphicFramePr>
        <p:xfrm>
          <a:off x="2819400" y="3429000"/>
          <a:ext cx="2438400" cy="466722"/>
        </p:xfrm>
        <a:graphic>
          <a:graphicData uri="http://schemas.openxmlformats.org/presentationml/2006/ole">
            <mc:AlternateContent xmlns:mc="http://schemas.openxmlformats.org/markup-compatibility/2006">
              <mc:Choice xmlns:v="urn:schemas-microsoft-com:vml" Requires="v">
                <p:oleObj spid="_x0000_s225856" name="Equation" r:id="rId11" imgW="1130300" imgH="228600" progId="Equation.DSMT4">
                  <p:embed/>
                </p:oleObj>
              </mc:Choice>
              <mc:Fallback>
                <p:oleObj name="Equation" r:id="rId11" imgW="1130300" imgH="228600" progId="Equation.DSMT4">
                  <p:embed/>
                  <p:pic>
                    <p:nvPicPr>
                      <p:cNvPr id="0"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19400" y="3429000"/>
                        <a:ext cx="2438400" cy="466722"/>
                      </a:xfrm>
                      <a:prstGeom prst="rect">
                        <a:avLst/>
                      </a:prstGeom>
                      <a:noFill/>
                    </p:spPr>
                  </p:pic>
                </p:oleObj>
              </mc:Fallback>
            </mc:AlternateContent>
          </a:graphicData>
        </a:graphic>
      </p:graphicFrame>
      <p:sp>
        <p:nvSpPr>
          <p:cNvPr id="12" name="Text Placeholder 2"/>
          <p:cNvSpPr txBox="1">
            <a:spLocks/>
          </p:cNvSpPr>
          <p:nvPr/>
        </p:nvSpPr>
        <p:spPr bwMode="auto">
          <a:xfrm>
            <a:off x="152400" y="2188365"/>
            <a:ext cx="8153400" cy="466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ts val="575"/>
              </a:spcBef>
              <a:spcAft>
                <a:spcPct val="0"/>
              </a:spcAft>
              <a:buClr>
                <a:schemeClr val="accent1"/>
              </a:buClr>
              <a:buSzPct val="85000"/>
              <a:buFont typeface="Wingdings 2" panose="05020102010507070707" pitchFamily="18" charset="2"/>
              <a:buNone/>
              <a:defRPr sz="2400" kern="1200">
                <a:solidFill>
                  <a:schemeClr val="tx1"/>
                </a:solidFill>
                <a:latin typeface="楷体" panose="02010609060101010101" pitchFamily="49" charset="-122"/>
                <a:ea typeface="楷体" panose="02010609060101010101" pitchFamily="49" charset="-122"/>
                <a:cs typeface="Times New Roman" pitchFamily="18" charset="0"/>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None/>
              <a:defRPr sz="1800" kern="1200">
                <a:solidFill>
                  <a:schemeClr val="tx1">
                    <a:tint val="75000"/>
                  </a:schemeClr>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anose="05020102010507070707" pitchFamily="18" charset="2"/>
              <a:buNone/>
              <a:defRPr sz="1600" kern="1200">
                <a:solidFill>
                  <a:schemeClr val="tx1">
                    <a:tint val="75000"/>
                  </a:schemeClr>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anose="05020102010507070707" pitchFamily="18" charset="2"/>
              <a:buNone/>
              <a:defRPr sz="1400" kern="1200">
                <a:solidFill>
                  <a:schemeClr val="tx1">
                    <a:tint val="75000"/>
                  </a:schemeClr>
                </a:solidFill>
                <a:latin typeface="+mn-lt"/>
                <a:ea typeface="+mn-ea"/>
                <a:cs typeface="+mn-cs"/>
              </a:defRPr>
            </a:lvl4pPr>
            <a:lvl5pPr marL="1371600" indent="-228600" algn="l" rtl="0" eaLnBrk="0" fontAlgn="base" hangingPunct="0">
              <a:spcBef>
                <a:spcPts val="375"/>
              </a:spcBef>
              <a:spcAft>
                <a:spcPct val="0"/>
              </a:spcAft>
              <a:buClr>
                <a:srgbClr val="A28E6A"/>
              </a:buClr>
              <a:buNone/>
              <a:defRPr sz="1400" kern="1200">
                <a:solidFill>
                  <a:schemeClr val="tx1">
                    <a:tint val="75000"/>
                  </a:schemeClr>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zh-CN" altLang="en-US" dirty="0"/>
              <a:t>两式相减，得到：</a:t>
            </a:r>
            <a:endParaRPr lang="en-CA" dirty="0"/>
          </a:p>
        </p:txBody>
      </p:sp>
      <p:sp>
        <p:nvSpPr>
          <p:cNvPr id="13" name="Footer Placeholder 12">
            <a:extLst>
              <a:ext uri="{FF2B5EF4-FFF2-40B4-BE49-F238E27FC236}">
                <a16:creationId xmlns:a16="http://schemas.microsoft.com/office/drawing/2014/main" id="{8EA292AB-0AAD-47A5-9262-ED5006DCC802}"/>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3660458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1922BE1C-9C35-4E56-968F-FF7907D3A48B}"/>
              </a:ext>
            </a:extLst>
          </p:cNvPr>
          <p:cNvSpPr>
            <a:spLocks noGrp="1"/>
          </p:cNvSpPr>
          <p:nvPr>
            <p:ph type="subTitle" idx="1"/>
          </p:nvPr>
        </p:nvSpPr>
        <p:spPr/>
        <p:txBody>
          <a:bodyPr/>
          <a:lstStyle/>
          <a:p>
            <a:endParaRPr lang="en-CA" dirty="0"/>
          </a:p>
        </p:txBody>
      </p:sp>
      <p:sp>
        <p:nvSpPr>
          <p:cNvPr id="3" name="Title 2">
            <a:extLst>
              <a:ext uri="{FF2B5EF4-FFF2-40B4-BE49-F238E27FC236}">
                <a16:creationId xmlns:a16="http://schemas.microsoft.com/office/drawing/2014/main" id="{C779E110-A0B9-470F-8CA6-834EDDA9E106}"/>
              </a:ext>
            </a:extLst>
          </p:cNvPr>
          <p:cNvSpPr>
            <a:spLocks noGrp="1"/>
          </p:cNvSpPr>
          <p:nvPr>
            <p:ph type="ctrTitle"/>
          </p:nvPr>
        </p:nvSpPr>
        <p:spPr/>
        <p:txBody>
          <a:bodyPr/>
          <a:lstStyle/>
          <a:p>
            <a:r>
              <a:rPr lang="zh-CN" sz="2800" b="1" dirty="0">
                <a:effectLst/>
                <a:latin typeface="Calibri" panose="020F0502020204030204" pitchFamily="34" charset="0"/>
                <a:ea typeface="DengXian" panose="02010600030101010101" pitchFamily="2" charset="-122"/>
                <a:cs typeface="Times New Roman" panose="02020603050405020304" pitchFamily="18" charset="0"/>
              </a:rPr>
              <a:t>什么是面板数据，面板数据信息来源</a:t>
            </a:r>
            <a:r>
              <a:rPr lang="zh-CN" altLang="en-US" sz="2800" b="1" dirty="0">
                <a:effectLst/>
                <a:latin typeface="Calibri" panose="020F0502020204030204" pitchFamily="34" charset="0"/>
                <a:ea typeface="DengXian" panose="02010600030101010101" pitchFamily="2" charset="-122"/>
                <a:cs typeface="Times New Roman" panose="02020603050405020304" pitchFamily="18" charset="0"/>
              </a:rPr>
              <a:t>，</a:t>
            </a:r>
            <a:r>
              <a:rPr lang="zh-CN" sz="2800" b="1" dirty="0">
                <a:effectLst/>
                <a:latin typeface="Calibri" panose="020F0502020204030204" pitchFamily="34" charset="0"/>
                <a:ea typeface="DengXian" panose="02010600030101010101" pitchFamily="2" charset="-122"/>
                <a:cs typeface="Times New Roman" panose="02020603050405020304" pitchFamily="18" charset="0"/>
              </a:rPr>
              <a:t>面板数据估计方法的直观理解</a:t>
            </a:r>
            <a:endParaRPr lang="en-CA" sz="3200" b="1" dirty="0"/>
          </a:p>
        </p:txBody>
      </p:sp>
      <p:sp>
        <p:nvSpPr>
          <p:cNvPr id="4" name="Footer Placeholder 3">
            <a:extLst>
              <a:ext uri="{FF2B5EF4-FFF2-40B4-BE49-F238E27FC236}">
                <a16:creationId xmlns:a16="http://schemas.microsoft.com/office/drawing/2014/main" id="{B6C04022-351F-40C2-8178-204A4FF6E0E4}"/>
              </a:ext>
            </a:extLst>
          </p:cNvPr>
          <p:cNvSpPr>
            <a:spLocks noGrp="1"/>
          </p:cNvSpPr>
          <p:nvPr>
            <p:ph type="ftr" sz="quarter" idx="11"/>
          </p:nvPr>
        </p:nvSpPr>
        <p:spPr>
          <a:xfrm>
            <a:off x="4953000" y="6172200"/>
            <a:ext cx="4343400" cy="457200"/>
          </a:xfrm>
        </p:spPr>
        <p:txBody>
          <a:bodyPr/>
          <a:lstStyle/>
          <a:p>
            <a:pPr>
              <a:defRPr/>
            </a:pPr>
            <a:r>
              <a:rPr lang="zh-CN" altLang="en-US"/>
              <a:t>版权</a:t>
            </a:r>
            <a:r>
              <a:rPr lang="en-US" altLang="zh-CN"/>
              <a:t>@</a:t>
            </a:r>
            <a:r>
              <a:rPr lang="zh-CN" altLang="en-US"/>
              <a:t>邱嘉平，使用需经授权</a:t>
            </a:r>
            <a:endParaRPr lang="en-US" dirty="0"/>
          </a:p>
        </p:txBody>
      </p:sp>
    </p:spTree>
    <p:extLst>
      <p:ext uri="{BB962C8B-B14F-4D97-AF65-F5344CB8AC3E}">
        <p14:creationId xmlns:p14="http://schemas.microsoft.com/office/powerpoint/2010/main" val="12108906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时间固定效应</a:t>
            </a:r>
            <a:endParaRPr lang="en-CA" dirty="0"/>
          </a:p>
        </p:txBody>
      </p:sp>
      <p:sp>
        <p:nvSpPr>
          <p:cNvPr id="3" name="Text Placeholder 2"/>
          <p:cNvSpPr>
            <a:spLocks noGrp="1"/>
          </p:cNvSpPr>
          <p:nvPr>
            <p:ph type="body" idx="1"/>
          </p:nvPr>
        </p:nvSpPr>
        <p:spPr/>
        <p:txBody>
          <a:bodyPr/>
          <a:lstStyle/>
          <a:p>
            <a:r>
              <a:rPr lang="zh-CN" altLang="en-US" dirty="0"/>
              <a:t>个体固定效应的估计控制了个体不随时间变化的变量。类似的，通过引入时间固定效应，可以控制在同一时间不随个体变化的因素</a:t>
            </a:r>
            <a:r>
              <a:rPr lang="en-US" dirty="0"/>
              <a:t>(</a:t>
            </a:r>
            <a:r>
              <a:rPr lang="zh-CN" altLang="en-US" dirty="0"/>
              <a:t>例如每年的宏观经济因素</a:t>
            </a:r>
            <a:r>
              <a:rPr lang="en-US" dirty="0"/>
              <a:t>)</a:t>
            </a:r>
            <a:r>
              <a:rPr lang="zh-CN" altLang="en-US" dirty="0"/>
              <a:t>，也称为双向固定效应。</a:t>
            </a:r>
            <a:endParaRPr lang="en-CA" dirty="0"/>
          </a:p>
          <a:p>
            <a:endParaRPr lang="en-US" altLang="zh-CN" dirty="0"/>
          </a:p>
          <a:p>
            <a:endParaRPr lang="en-US" dirty="0"/>
          </a:p>
          <a:p>
            <a:r>
              <a:rPr lang="zh-CN" altLang="en-US" dirty="0"/>
              <a:t>由于时间点通常不多，可以引入时间虚拟变量在回归方程中控制年固定效应，模型为：</a:t>
            </a:r>
            <a:endParaRPr lang="en-CA" dirty="0"/>
          </a:p>
          <a:p>
            <a:endParaRPr lang="en-CA" dirty="0"/>
          </a:p>
        </p:txBody>
      </p:sp>
      <p:sp>
        <p:nvSpPr>
          <p:cNvPr id="4" name="Rectangle 2"/>
          <p:cNvSpPr>
            <a:spLocks noChangeArrowheads="1"/>
          </p:cNvSpPr>
          <p:nvPr/>
        </p:nvSpPr>
        <p:spPr bwMode="auto">
          <a:xfrm>
            <a:off x="2971800" y="274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5" name="Object 4"/>
          <p:cNvGraphicFramePr>
            <a:graphicFrameLocks noChangeAspect="1"/>
          </p:cNvGraphicFramePr>
          <p:nvPr>
            <p:extLst>
              <p:ext uri="{D42A27DB-BD31-4B8C-83A1-F6EECF244321}">
                <p14:modId xmlns:p14="http://schemas.microsoft.com/office/powerpoint/2010/main" val="747635500"/>
              </p:ext>
            </p:extLst>
          </p:nvPr>
        </p:nvGraphicFramePr>
        <p:xfrm>
          <a:off x="2819400" y="2590800"/>
          <a:ext cx="3124200" cy="564359"/>
        </p:xfrm>
        <a:graphic>
          <a:graphicData uri="http://schemas.openxmlformats.org/presentationml/2006/ole">
            <mc:AlternateContent xmlns:mc="http://schemas.openxmlformats.org/markup-compatibility/2006">
              <mc:Choice xmlns:v="urn:schemas-microsoft-com:vml" Requires="v">
                <p:oleObj spid="_x0000_s227611" name="Equation" r:id="rId4" imgW="1396800" imgH="228600" progId="Equation.DSMT4">
                  <p:embed/>
                </p:oleObj>
              </mc:Choice>
              <mc:Fallback>
                <p:oleObj name="Equation" r:id="rId4" imgW="1396800" imgH="228600" progId="Equation.DSMT4">
                  <p:embed/>
                  <p:pic>
                    <p:nvPicPr>
                      <p:cNvPr id="0" name="Object 1"/>
                      <p:cNvPicPr>
                        <a:picLocks noChangeAspect="1" noChangeArrowheads="1"/>
                      </p:cNvPicPr>
                      <p:nvPr/>
                    </p:nvPicPr>
                    <p:blipFill>
                      <a:blip r:embed="rId5"/>
                      <a:srcRect/>
                      <a:stretch>
                        <a:fillRect/>
                      </a:stretch>
                    </p:blipFill>
                    <p:spPr bwMode="auto">
                      <a:xfrm>
                        <a:off x="2819400" y="2590800"/>
                        <a:ext cx="3124200" cy="564359"/>
                      </a:xfrm>
                      <a:prstGeom prst="rect">
                        <a:avLst/>
                      </a:prstGeom>
                      <a:noFill/>
                    </p:spPr>
                  </p:pic>
                </p:oleObj>
              </mc:Fallback>
            </mc:AlternateContent>
          </a:graphicData>
        </a:graphic>
      </p:graphicFrame>
      <p:sp>
        <p:nvSpPr>
          <p:cNvPr id="6" name="Rectangle 4"/>
          <p:cNvSpPr>
            <a:spLocks noChangeArrowheads="1"/>
          </p:cNvSpPr>
          <p:nvPr/>
        </p:nvSpPr>
        <p:spPr bwMode="auto">
          <a:xfrm>
            <a:off x="2819400" y="4876800"/>
            <a:ext cx="12573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CA"/>
          </a:p>
        </p:txBody>
      </p:sp>
      <p:graphicFrame>
        <p:nvGraphicFramePr>
          <p:cNvPr id="7" name="Object 6"/>
          <p:cNvGraphicFramePr>
            <a:graphicFrameLocks noChangeAspect="1"/>
          </p:cNvGraphicFramePr>
          <p:nvPr>
            <p:extLst>
              <p:ext uri="{D42A27DB-BD31-4B8C-83A1-F6EECF244321}">
                <p14:modId xmlns:p14="http://schemas.microsoft.com/office/powerpoint/2010/main" val="146101555"/>
              </p:ext>
            </p:extLst>
          </p:nvPr>
        </p:nvGraphicFramePr>
        <p:xfrm>
          <a:off x="2667000" y="4572000"/>
          <a:ext cx="3581400" cy="681038"/>
        </p:xfrm>
        <a:graphic>
          <a:graphicData uri="http://schemas.openxmlformats.org/presentationml/2006/ole">
            <mc:AlternateContent xmlns:mc="http://schemas.openxmlformats.org/markup-compatibility/2006">
              <mc:Choice xmlns:v="urn:schemas-microsoft-com:vml" Requires="v">
                <p:oleObj spid="_x0000_s227612" name="Equation" r:id="rId6" imgW="1828800" imgH="292100" progId="Equation.DSMT4">
                  <p:embed/>
                </p:oleObj>
              </mc:Choice>
              <mc:Fallback>
                <p:oleObj name="Equation" r:id="rId6" imgW="1828800" imgH="2921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4572000"/>
                        <a:ext cx="3581400" cy="681038"/>
                      </a:xfrm>
                      <a:prstGeom prst="rect">
                        <a:avLst/>
                      </a:prstGeom>
                      <a:noFill/>
                    </p:spPr>
                  </p:pic>
                </p:oleObj>
              </mc:Fallback>
            </mc:AlternateContent>
          </a:graphicData>
        </a:graphic>
      </p:graphicFrame>
      <p:sp>
        <p:nvSpPr>
          <p:cNvPr id="8" name="Footer Placeholder 7">
            <a:extLst>
              <a:ext uri="{FF2B5EF4-FFF2-40B4-BE49-F238E27FC236}">
                <a16:creationId xmlns:a16="http://schemas.microsoft.com/office/drawing/2014/main" id="{5F249A3C-1398-4152-A77C-F77715E1EE6B}"/>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20165300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CA" dirty="0"/>
          </a:p>
        </p:txBody>
      </p:sp>
      <p:sp>
        <p:nvSpPr>
          <p:cNvPr id="3" name="Title 2"/>
          <p:cNvSpPr>
            <a:spLocks noGrp="1"/>
          </p:cNvSpPr>
          <p:nvPr>
            <p:ph type="ctrTitle"/>
          </p:nvPr>
        </p:nvSpPr>
        <p:spPr/>
        <p:txBody>
          <a:bodyPr/>
          <a:lstStyle/>
          <a:p>
            <a:pPr lvl="1" algn="ctr"/>
            <a:r>
              <a:rPr lang="zh-CN" altLang="en-US" sz="3600" b="1" dirty="0">
                <a:solidFill>
                  <a:schemeClr val="bg1"/>
                </a:solidFill>
                <a:latin typeface="DengXian" panose="02010600030101010101" pitchFamily="2" charset="-122"/>
                <a:ea typeface="DengXian" panose="02010600030101010101" pitchFamily="2" charset="-122"/>
              </a:rPr>
              <a:t>面板数据分析实例</a:t>
            </a:r>
            <a:endParaRPr lang="en-CA" sz="3600" dirty="0">
              <a:solidFill>
                <a:schemeClr val="bg1"/>
              </a:solidFill>
              <a:latin typeface="DengXian" panose="02010600030101010101" pitchFamily="2" charset="-122"/>
              <a:ea typeface="DengXian" panose="02010600030101010101" pitchFamily="2" charset="-122"/>
            </a:endParaRPr>
          </a:p>
        </p:txBody>
      </p:sp>
      <p:sp>
        <p:nvSpPr>
          <p:cNvPr id="4" name="Footer Placeholder 3">
            <a:extLst>
              <a:ext uri="{FF2B5EF4-FFF2-40B4-BE49-F238E27FC236}">
                <a16:creationId xmlns:a16="http://schemas.microsoft.com/office/drawing/2014/main" id="{E8E47F84-0E0F-456A-A6AB-5121ECB25366}"/>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16713994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113713" cy="533400"/>
          </a:xfrm>
        </p:spPr>
        <p:txBody>
          <a:bodyPr>
            <a:normAutofit fontScale="90000"/>
          </a:bodyPr>
          <a:lstStyle/>
          <a:p>
            <a:pPr>
              <a:defRPr/>
            </a:pPr>
            <a:r>
              <a:rPr lang="zh-CN" altLang="en-US" dirty="0"/>
              <a:t>税法改革对企业经营业绩的影响</a:t>
            </a:r>
            <a:endParaRPr lang="en-US" dirty="0"/>
          </a:p>
        </p:txBody>
      </p:sp>
      <p:sp>
        <p:nvSpPr>
          <p:cNvPr id="78851" name="Text Placeholder 2"/>
          <p:cNvSpPr>
            <a:spLocks noGrp="1"/>
          </p:cNvSpPr>
          <p:nvPr>
            <p:ph type="body" idx="1"/>
          </p:nvPr>
        </p:nvSpPr>
        <p:spPr>
          <a:xfrm>
            <a:off x="381000" y="6019800"/>
            <a:ext cx="8153400" cy="685800"/>
          </a:xfrm>
        </p:spPr>
        <p:txBody>
          <a:bodyPr/>
          <a:lstStyle/>
          <a:p>
            <a:endParaRPr lang="en-CA" alt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395287" y="1500187"/>
            <a:ext cx="3733800" cy="3810000"/>
          </a:xfrm>
          <a:prstGeom prst="rect">
            <a:avLst/>
          </a:prstGeom>
          <a:noFill/>
          <a:ln>
            <a:noFill/>
          </a:ln>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471612"/>
            <a:ext cx="3867944" cy="3795712"/>
          </a:xfrm>
          <a:prstGeom prst="rect">
            <a:avLst/>
          </a:prstGeom>
          <a:noFill/>
          <a:ln>
            <a:noFill/>
          </a:ln>
        </p:spPr>
      </p:pic>
      <p:sp>
        <p:nvSpPr>
          <p:cNvPr id="3" name="Footer Placeholder 2">
            <a:extLst>
              <a:ext uri="{FF2B5EF4-FFF2-40B4-BE49-F238E27FC236}">
                <a16:creationId xmlns:a16="http://schemas.microsoft.com/office/drawing/2014/main" id="{9EF43665-2DD4-40B3-ABC9-C7946BA01FCB}"/>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税法改革对企业经营业绩的影响</a:t>
            </a:r>
            <a:endParaRPr lang="en-CA" dirty="0"/>
          </a:p>
        </p:txBody>
      </p:sp>
      <p:sp>
        <p:nvSpPr>
          <p:cNvPr id="3" name="Text Placeholder 2"/>
          <p:cNvSpPr>
            <a:spLocks noGrp="1"/>
          </p:cNvSpPr>
          <p:nvPr>
            <p:ph type="body" idx="1"/>
          </p:nvPr>
        </p:nvSpPr>
        <p:spPr>
          <a:xfrm>
            <a:off x="228600" y="5867400"/>
            <a:ext cx="8534400" cy="762000"/>
          </a:xfrm>
        </p:spPr>
        <p:txBody>
          <a:bodyPr/>
          <a:lstStyle/>
          <a:p>
            <a:r>
              <a:rPr lang="zh-CN" altLang="en-US" dirty="0"/>
              <a:t>企业</a:t>
            </a:r>
            <a:r>
              <a:rPr lang="en-US" dirty="0"/>
              <a:t>1</a:t>
            </a:r>
            <a:r>
              <a:rPr lang="zh-CN" altLang="en-US" dirty="0"/>
              <a:t>和</a:t>
            </a:r>
            <a:r>
              <a:rPr lang="en-US" dirty="0"/>
              <a:t>2</a:t>
            </a:r>
            <a:r>
              <a:rPr lang="zh-CN" altLang="en-US" dirty="0"/>
              <a:t>省</a:t>
            </a:r>
            <a:r>
              <a:rPr lang="en-US" dirty="0"/>
              <a:t>A</a:t>
            </a:r>
            <a:r>
              <a:rPr lang="zh-CN" altLang="en-US" dirty="0"/>
              <a:t>在</a:t>
            </a:r>
            <a:r>
              <a:rPr lang="en-US" dirty="0"/>
              <a:t>2014</a:t>
            </a:r>
            <a:r>
              <a:rPr lang="zh-CN" altLang="en-US" dirty="0"/>
              <a:t>年进行了税法改革，企业</a:t>
            </a:r>
            <a:r>
              <a:rPr lang="en-US" altLang="zh-CN" dirty="0"/>
              <a:t>3</a:t>
            </a:r>
            <a:r>
              <a:rPr lang="zh-CN" altLang="en-US" dirty="0"/>
              <a:t>和</a:t>
            </a:r>
            <a:r>
              <a:rPr lang="en-US" altLang="zh-CN" dirty="0"/>
              <a:t>4</a:t>
            </a:r>
            <a:r>
              <a:rPr lang="zh-CN" altLang="en-US" dirty="0"/>
              <a:t>所在省</a:t>
            </a:r>
            <a:r>
              <a:rPr lang="en-US" dirty="0"/>
              <a:t>B</a:t>
            </a:r>
            <a:r>
              <a:rPr lang="zh-CN" altLang="en-US" dirty="0"/>
              <a:t>没有</a:t>
            </a:r>
            <a:endParaRPr lang="en-CA"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799" y="1219200"/>
            <a:ext cx="7656513" cy="4648200"/>
          </a:xfrm>
          <a:prstGeom prst="rect">
            <a:avLst/>
          </a:prstGeom>
          <a:noFill/>
          <a:ln>
            <a:noFill/>
          </a:ln>
        </p:spPr>
      </p:pic>
      <p:sp>
        <p:nvSpPr>
          <p:cNvPr id="5" name="Footer Placeholder 4">
            <a:extLst>
              <a:ext uri="{FF2B5EF4-FFF2-40B4-BE49-F238E27FC236}">
                <a16:creationId xmlns:a16="http://schemas.microsoft.com/office/drawing/2014/main" id="{0DBCF5A2-60A7-403B-B8F2-6B15E4D782C5}"/>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18106509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76200" y="1071222"/>
            <a:ext cx="6781800" cy="2814977"/>
            <a:chOff x="76200" y="1071222"/>
            <a:chExt cx="6781800" cy="2814977"/>
          </a:xfrm>
        </p:grpSpPr>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1071222"/>
              <a:ext cx="6781800" cy="2814977"/>
            </a:xfrm>
            <a:prstGeom prst="rect">
              <a:avLst/>
            </a:prstGeom>
            <a:noFill/>
            <a:ln>
              <a:noFill/>
            </a:ln>
          </p:spPr>
        </p:pic>
        <p:sp>
          <p:nvSpPr>
            <p:cNvPr id="11" name="TextBox 10"/>
            <p:cNvSpPr txBox="1"/>
            <p:nvPr/>
          </p:nvSpPr>
          <p:spPr>
            <a:xfrm>
              <a:off x="5029200" y="1373230"/>
              <a:ext cx="1295400" cy="369332"/>
            </a:xfrm>
            <a:prstGeom prst="rect">
              <a:avLst/>
            </a:prstGeom>
            <a:noFill/>
          </p:spPr>
          <p:txBody>
            <a:bodyPr wrap="square" rtlCol="0">
              <a:spAutoFit/>
            </a:bodyPr>
            <a:lstStyle/>
            <a:p>
              <a:r>
                <a:rPr lang="en-US" altLang="zh-CN" dirty="0"/>
                <a:t>T(after</a:t>
              </a:r>
              <a:r>
                <a:rPr lang="en-CA" altLang="zh-CN" dirty="0"/>
                <a:t>)</a:t>
              </a:r>
              <a:endParaRPr lang="en-CA" dirty="0"/>
            </a:p>
          </p:txBody>
        </p:sp>
        <p:sp>
          <p:nvSpPr>
            <p:cNvPr id="13" name="TextBox 12"/>
            <p:cNvSpPr txBox="1"/>
            <p:nvPr/>
          </p:nvSpPr>
          <p:spPr>
            <a:xfrm>
              <a:off x="1828800" y="1742562"/>
              <a:ext cx="1295400" cy="369332"/>
            </a:xfrm>
            <a:prstGeom prst="rect">
              <a:avLst/>
            </a:prstGeom>
            <a:noFill/>
          </p:spPr>
          <p:txBody>
            <a:bodyPr wrap="square" rtlCol="0">
              <a:spAutoFit/>
            </a:bodyPr>
            <a:lstStyle/>
            <a:p>
              <a:r>
                <a:rPr lang="en-US" altLang="zh-CN" dirty="0"/>
                <a:t>T(before</a:t>
              </a:r>
              <a:r>
                <a:rPr lang="en-CA" altLang="zh-CN" dirty="0"/>
                <a:t>)</a:t>
              </a:r>
              <a:endParaRPr lang="en-CA" dirty="0"/>
            </a:p>
          </p:txBody>
        </p:sp>
        <p:sp>
          <p:nvSpPr>
            <p:cNvPr id="14" name="TextBox 13"/>
            <p:cNvSpPr txBox="1"/>
            <p:nvPr/>
          </p:nvSpPr>
          <p:spPr>
            <a:xfrm>
              <a:off x="1828800" y="2434366"/>
              <a:ext cx="1295400" cy="369332"/>
            </a:xfrm>
            <a:prstGeom prst="rect">
              <a:avLst/>
            </a:prstGeom>
            <a:noFill/>
          </p:spPr>
          <p:txBody>
            <a:bodyPr wrap="square" rtlCol="0">
              <a:spAutoFit/>
            </a:bodyPr>
            <a:lstStyle/>
            <a:p>
              <a:r>
                <a:rPr lang="en-US" altLang="zh-CN" dirty="0"/>
                <a:t>C(before</a:t>
              </a:r>
              <a:r>
                <a:rPr lang="en-CA" altLang="zh-CN" dirty="0"/>
                <a:t>)</a:t>
              </a:r>
              <a:endParaRPr lang="en-CA" dirty="0"/>
            </a:p>
          </p:txBody>
        </p:sp>
        <p:sp>
          <p:nvSpPr>
            <p:cNvPr id="15" name="TextBox 14"/>
            <p:cNvSpPr txBox="1"/>
            <p:nvPr/>
          </p:nvSpPr>
          <p:spPr>
            <a:xfrm>
              <a:off x="5029200" y="2294044"/>
              <a:ext cx="1295400" cy="369332"/>
            </a:xfrm>
            <a:prstGeom prst="rect">
              <a:avLst/>
            </a:prstGeom>
            <a:noFill/>
          </p:spPr>
          <p:txBody>
            <a:bodyPr wrap="square" rtlCol="0">
              <a:spAutoFit/>
            </a:bodyPr>
            <a:lstStyle/>
            <a:p>
              <a:r>
                <a:rPr lang="en-US" altLang="zh-CN" dirty="0"/>
                <a:t>C(after</a:t>
              </a:r>
              <a:r>
                <a:rPr lang="en-CA" altLang="zh-CN" dirty="0"/>
                <a:t>)</a:t>
              </a:r>
              <a:endParaRPr lang="en-CA" dirty="0"/>
            </a:p>
          </p:txBody>
        </p:sp>
      </p:grpSp>
      <p:sp>
        <p:nvSpPr>
          <p:cNvPr id="2" name="Title 1"/>
          <p:cNvSpPr>
            <a:spLocks noGrp="1"/>
          </p:cNvSpPr>
          <p:nvPr>
            <p:ph type="title"/>
          </p:nvPr>
        </p:nvSpPr>
        <p:spPr>
          <a:xfrm>
            <a:off x="228600" y="332691"/>
            <a:ext cx="8458200" cy="533401"/>
          </a:xfrm>
        </p:spPr>
        <p:txBody>
          <a:bodyPr/>
          <a:lstStyle/>
          <a:p>
            <a:r>
              <a:rPr lang="zh-CN" altLang="en-US" dirty="0"/>
              <a:t>受税改影响企业和未受影响企业税改前后平均业绩</a:t>
            </a:r>
            <a:endParaRPr lang="en-CA" dirty="0"/>
          </a:p>
        </p:txBody>
      </p:sp>
      <mc:AlternateContent xmlns:mc="http://schemas.openxmlformats.org/markup-compatibility/2006" xmlns:a14="http://schemas.microsoft.com/office/drawing/2010/main">
        <mc:Choice Requires="a14">
          <p:sp>
            <p:nvSpPr>
              <p:cNvPr id="9" name="Rectangle 8"/>
              <p:cNvSpPr/>
              <p:nvPr/>
            </p:nvSpPr>
            <p:spPr>
              <a:xfrm>
                <a:off x="147797" y="6096000"/>
                <a:ext cx="8991600"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CA" sz="2400" i="1" smtClean="0">
                              <a:latin typeface="Cambria Math" panose="02040503050406030204" pitchFamily="18" charset="0"/>
                            </a:rPr>
                          </m:ctrlPr>
                        </m:dPr>
                        <m:e>
                          <m:r>
                            <m:rPr>
                              <m:sty m:val="p"/>
                            </m:rPr>
                            <a:rPr lang="en-CA" sz="2400">
                              <a:latin typeface="Cambria Math" panose="02040503050406030204" pitchFamily="18" charset="0"/>
                            </a:rPr>
                            <m:t>T</m:t>
                          </m:r>
                          <m:d>
                            <m:dPr>
                              <m:ctrlPr>
                                <a:rPr lang="en-CA" sz="2400" i="1">
                                  <a:latin typeface="Cambria Math" panose="02040503050406030204" pitchFamily="18" charset="0"/>
                                </a:rPr>
                              </m:ctrlPr>
                            </m:dPr>
                            <m:e>
                              <m:r>
                                <m:rPr>
                                  <m:sty m:val="p"/>
                                </m:rPr>
                                <a:rPr lang="en-CA" sz="2400" i="0">
                                  <a:latin typeface="Cambria Math" panose="02040503050406030204" pitchFamily="18" charset="0"/>
                                </a:rPr>
                                <m:t>after</m:t>
                              </m:r>
                            </m:e>
                          </m:d>
                          <m:r>
                            <a:rPr lang="en-CA" sz="2400" i="0">
                              <a:latin typeface="Cambria Math" panose="02040503050406030204" pitchFamily="18" charset="0"/>
                            </a:rPr>
                            <m:t>− </m:t>
                          </m:r>
                          <m:r>
                            <m:rPr>
                              <m:sty m:val="p"/>
                            </m:rPr>
                            <a:rPr lang="en-CA" sz="2400" i="0">
                              <a:latin typeface="Cambria Math" panose="02040503050406030204" pitchFamily="18" charset="0"/>
                            </a:rPr>
                            <m:t>C</m:t>
                          </m:r>
                          <m:d>
                            <m:dPr>
                              <m:ctrlPr>
                                <a:rPr lang="en-CA" sz="2400" i="1">
                                  <a:latin typeface="Cambria Math" panose="02040503050406030204" pitchFamily="18" charset="0"/>
                                </a:rPr>
                              </m:ctrlPr>
                            </m:dPr>
                            <m:e>
                              <m:r>
                                <m:rPr>
                                  <m:sty m:val="p"/>
                                </m:rPr>
                                <a:rPr lang="en-CA" sz="2400" i="0">
                                  <a:latin typeface="Cambria Math" panose="02040503050406030204" pitchFamily="18" charset="0"/>
                                </a:rPr>
                                <m:t>after</m:t>
                              </m:r>
                            </m:e>
                          </m:d>
                        </m:e>
                      </m:d>
                      <m:r>
                        <a:rPr lang="en-CA" sz="2400" i="0">
                          <a:latin typeface="Cambria Math" panose="02040503050406030204" pitchFamily="18" charset="0"/>
                        </a:rPr>
                        <m:t>−</m:t>
                      </m:r>
                      <m:d>
                        <m:dPr>
                          <m:begChr m:val="["/>
                          <m:endChr m:val="]"/>
                          <m:ctrlPr>
                            <a:rPr lang="en-CA" sz="2400" i="1">
                              <a:latin typeface="Cambria Math" panose="02040503050406030204" pitchFamily="18" charset="0"/>
                            </a:rPr>
                          </m:ctrlPr>
                        </m:dPr>
                        <m:e>
                          <m:d>
                            <m:dPr>
                              <m:begChr m:val=""/>
                              <m:ctrlPr>
                                <a:rPr lang="en-CA" sz="2400" i="1">
                                  <a:latin typeface="Cambria Math" panose="02040503050406030204" pitchFamily="18" charset="0"/>
                                </a:rPr>
                              </m:ctrlPr>
                            </m:dPr>
                            <m:e>
                              <m:r>
                                <m:rPr>
                                  <m:sty m:val="p"/>
                                </m:rPr>
                                <a:rPr lang="en-CA" sz="2400" i="0">
                                  <a:latin typeface="Cambria Math" panose="02040503050406030204" pitchFamily="18" charset="0"/>
                                </a:rPr>
                                <m:t>T</m:t>
                              </m:r>
                              <m:r>
                                <a:rPr lang="en-CA" sz="2400" i="0">
                                  <a:latin typeface="Cambria Math" panose="02040503050406030204" pitchFamily="18" charset="0"/>
                                </a:rPr>
                                <m:t>(</m:t>
                              </m:r>
                              <m:r>
                                <m:rPr>
                                  <m:sty m:val="p"/>
                                </m:rPr>
                                <a:rPr lang="en-CA" sz="2400" i="0">
                                  <a:latin typeface="Cambria Math" panose="02040503050406030204" pitchFamily="18" charset="0"/>
                                </a:rPr>
                                <m:t>before</m:t>
                              </m:r>
                              <m:r>
                                <a:rPr lang="en-CA" sz="2400" i="0">
                                  <a:latin typeface="Cambria Math" panose="02040503050406030204" pitchFamily="18" charset="0"/>
                                </a:rPr>
                                <m:t>)− </m:t>
                              </m:r>
                              <m:r>
                                <m:rPr>
                                  <m:sty m:val="p"/>
                                </m:rPr>
                                <a:rPr lang="en-CA" sz="2400" i="0">
                                  <a:latin typeface="Cambria Math" panose="02040503050406030204" pitchFamily="18" charset="0"/>
                                </a:rPr>
                                <m:t>C</m:t>
                              </m:r>
                              <m:r>
                                <a:rPr lang="en-CA" sz="2400" i="0">
                                  <a:latin typeface="Cambria Math" panose="02040503050406030204" pitchFamily="18" charset="0"/>
                                </a:rPr>
                                <m:t>(</m:t>
                              </m:r>
                              <m:r>
                                <m:rPr>
                                  <m:sty m:val="p"/>
                                </m:rPr>
                                <a:rPr lang="en-CA" sz="2400" i="0">
                                  <a:latin typeface="Cambria Math" panose="02040503050406030204" pitchFamily="18" charset="0"/>
                                </a:rPr>
                                <m:t>before</m:t>
                              </m:r>
                            </m:e>
                          </m:d>
                        </m:e>
                      </m:d>
                      <m:r>
                        <a:rPr lang="en-CA" sz="2400" i="0">
                          <a:latin typeface="Cambria Math" panose="02040503050406030204" pitchFamily="18" charset="0"/>
                        </a:rPr>
                        <m:t>= 1.4−1=0.4</m:t>
                      </m:r>
                    </m:oMath>
                  </m:oMathPara>
                </a14:m>
                <a:endParaRPr lang="en-CA" sz="2400" dirty="0"/>
              </a:p>
            </p:txBody>
          </p:sp>
        </mc:Choice>
        <mc:Fallback xmlns="">
          <p:sp>
            <p:nvSpPr>
              <p:cNvPr id="9" name="Rectangle 8"/>
              <p:cNvSpPr>
                <a:spLocks noRot="1" noChangeAspect="1" noMove="1" noResize="1" noEditPoints="1" noAdjustHandles="1" noChangeArrowheads="1" noChangeShapeType="1" noTextEdit="1"/>
              </p:cNvSpPr>
              <p:nvPr/>
            </p:nvSpPr>
            <p:spPr>
              <a:xfrm>
                <a:off x="147797" y="6096000"/>
                <a:ext cx="8991600" cy="461665"/>
              </a:xfrm>
              <a:prstGeom prst="rect">
                <a:avLst/>
              </a:prstGeom>
              <a:blipFill>
                <a:blip r:embed="rId3"/>
                <a:stretch>
                  <a:fillRect t="-127632" b="-197368"/>
                </a:stretch>
              </a:blipFill>
            </p:spPr>
            <p:txBody>
              <a:bodyPr/>
              <a:lstStyle/>
              <a:p>
                <a:r>
                  <a:rPr lang="en-CA">
                    <a:noFill/>
                  </a:rPr>
                  <a:t> </a:t>
                </a:r>
              </a:p>
            </p:txBody>
          </p:sp>
        </mc:Fallback>
      </mc:AlternateContent>
      <p:graphicFrame>
        <p:nvGraphicFramePr>
          <p:cNvPr id="5" name="Table 4"/>
          <p:cNvGraphicFramePr>
            <a:graphicFrameLocks noGrp="1"/>
          </p:cNvGraphicFramePr>
          <p:nvPr>
            <p:extLst>
              <p:ext uri="{D42A27DB-BD31-4B8C-83A1-F6EECF244321}">
                <p14:modId xmlns:p14="http://schemas.microsoft.com/office/powerpoint/2010/main" val="1787125968"/>
              </p:ext>
            </p:extLst>
          </p:nvPr>
        </p:nvGraphicFramePr>
        <p:xfrm>
          <a:off x="381000" y="3408598"/>
          <a:ext cx="8229599" cy="2230541"/>
        </p:xfrm>
        <a:graphic>
          <a:graphicData uri="http://schemas.openxmlformats.org/drawingml/2006/table">
            <a:tbl>
              <a:tblPr firstRow="1" firstCol="1" bandRow="1"/>
              <a:tblGrid>
                <a:gridCol w="1256397">
                  <a:extLst>
                    <a:ext uri="{9D8B030D-6E8A-4147-A177-3AD203B41FA5}">
                      <a16:colId xmlns:a16="http://schemas.microsoft.com/office/drawing/2014/main" val="2510313527"/>
                    </a:ext>
                  </a:extLst>
                </a:gridCol>
                <a:gridCol w="2230204">
                  <a:extLst>
                    <a:ext uri="{9D8B030D-6E8A-4147-A177-3AD203B41FA5}">
                      <a16:colId xmlns:a16="http://schemas.microsoft.com/office/drawing/2014/main" val="1086814636"/>
                    </a:ext>
                  </a:extLst>
                </a:gridCol>
                <a:gridCol w="2512794">
                  <a:extLst>
                    <a:ext uri="{9D8B030D-6E8A-4147-A177-3AD203B41FA5}">
                      <a16:colId xmlns:a16="http://schemas.microsoft.com/office/drawing/2014/main" val="2925903616"/>
                    </a:ext>
                  </a:extLst>
                </a:gridCol>
                <a:gridCol w="2230204">
                  <a:extLst>
                    <a:ext uri="{9D8B030D-6E8A-4147-A177-3AD203B41FA5}">
                      <a16:colId xmlns:a16="http://schemas.microsoft.com/office/drawing/2014/main" val="3042192505"/>
                    </a:ext>
                  </a:extLst>
                </a:gridCol>
              </a:tblGrid>
              <a:tr h="258207">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 </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 </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gridSpan="2">
                  <a:txBody>
                    <a:bodyPr/>
                    <a:lstStyle/>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平均业绩</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CA"/>
                    </a:p>
                  </a:txBody>
                  <a:tcPr/>
                </a:tc>
                <a:extLst>
                  <a:ext uri="{0D108BD9-81ED-4DB2-BD59-A6C34878D82A}">
                    <a16:rowId xmlns:a16="http://schemas.microsoft.com/office/drawing/2014/main" val="21647015"/>
                  </a:ext>
                </a:extLst>
              </a:tr>
              <a:tr h="310301">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 </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 </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2010-2013</a:t>
                      </a:r>
                      <a:r>
                        <a:rPr lang="zh-CN" sz="1800" kern="100" dirty="0">
                          <a:effectLst/>
                          <a:latin typeface="Calibri" panose="020F0502020204030204" pitchFamily="34" charset="0"/>
                          <a:ea typeface="等线" panose="02010600030101010101" pitchFamily="2" charset="-122"/>
                          <a:cs typeface="Times New Roman" panose="02020603050405020304" pitchFamily="18" charset="0"/>
                        </a:rPr>
                        <a:t>年</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2014-2017</a:t>
                      </a:r>
                      <a:r>
                        <a:rPr lang="zh-CN" sz="1800" kern="100" dirty="0">
                          <a:effectLst/>
                          <a:latin typeface="Calibri" panose="020F0502020204030204" pitchFamily="34" charset="0"/>
                          <a:ea typeface="等线" panose="02010600030101010101" pitchFamily="2" charset="-122"/>
                          <a:cs typeface="Times New Roman" panose="02020603050405020304" pitchFamily="18" charset="0"/>
                        </a:rPr>
                        <a:t>年</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55181269"/>
                  </a:ext>
                </a:extLst>
              </a:tr>
              <a:tr h="471123">
                <a:tc>
                  <a:txBody>
                    <a:bodyPr/>
                    <a:lstStyle/>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处置组</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a:spcAft>
                          <a:spcPts val="0"/>
                        </a:spcAft>
                      </a:pPr>
                      <a:r>
                        <a:rPr lang="zh-CN" sz="1800" kern="100" dirty="0">
                          <a:effectLst/>
                          <a:latin typeface="Calibri" panose="020F0502020204030204" pitchFamily="34" charset="0"/>
                          <a:ea typeface="等线" panose="02010600030101010101" pitchFamily="2" charset="-122"/>
                          <a:cs typeface="Times New Roman" panose="02020603050405020304" pitchFamily="18" charset="0"/>
                        </a:rPr>
                        <a:t>受税改影响企业</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p>
                      <a:pPr algn="ctr">
                        <a:spcAft>
                          <a:spcPts val="0"/>
                        </a:spcAft>
                      </a:pPr>
                      <a:r>
                        <a:rPr lang="zh-CN" sz="1800" kern="100" dirty="0">
                          <a:effectLst/>
                          <a:latin typeface="Calibri" panose="020F0502020204030204" pitchFamily="34" charset="0"/>
                          <a:ea typeface="等线" panose="02010600030101010101" pitchFamily="2" charset="-122"/>
                          <a:cs typeface="Times New Roman" panose="02020603050405020304" pitchFamily="18" charset="0"/>
                        </a:rPr>
                        <a:t>（１和２）</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T(before)</a:t>
                      </a:r>
                      <a:r>
                        <a:rPr lang="en-CA" sz="1800" kern="100" dirty="0">
                          <a:effectLst/>
                          <a:latin typeface="等线" panose="02010600030101010101" pitchFamily="2" charset="-122"/>
                          <a:ea typeface="等线" panose="02010600030101010101" pitchFamily="2" charset="-122"/>
                          <a:cs typeface="Times New Roman" panose="02020603050405020304" pitchFamily="18" charset="0"/>
                        </a:rPr>
                        <a:t>=</a:t>
                      </a: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6.78</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T(after)=7.35</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3018254672"/>
                  </a:ext>
                </a:extLst>
              </a:tr>
              <a:tr h="471123">
                <a:tc>
                  <a:txBody>
                    <a:bodyPr/>
                    <a:lstStyle/>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控制组</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为受税改影响企业</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（３和４）</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C(before)=5.78</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C(after)=5.95</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29096742"/>
                  </a:ext>
                </a:extLst>
              </a:tr>
              <a:tr h="471123">
                <a:tc>
                  <a:txBody>
                    <a:bodyPr/>
                    <a:lstStyle/>
                    <a:p>
                      <a:pPr algn="ctr">
                        <a:spcAft>
                          <a:spcPts val="0"/>
                        </a:spcAft>
                      </a:pPr>
                      <a:r>
                        <a:rPr lang="en-US" sz="1800" kern="100">
                          <a:effectLst/>
                          <a:latin typeface="等线" panose="02010600030101010101" pitchFamily="2" charset="-122"/>
                          <a:ea typeface="等线" panose="02010600030101010101" pitchFamily="2" charset="-122"/>
                          <a:cs typeface="Times New Roman" panose="02020603050405020304" pitchFamily="18" charset="0"/>
                        </a:rPr>
                        <a:t> </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处置组和控制组</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p>
                      <a:pPr algn="ctr">
                        <a:spcAft>
                          <a:spcPts val="0"/>
                        </a:spcAft>
                      </a:pPr>
                      <a:r>
                        <a:rPr lang="zh-CN" sz="1800" kern="100">
                          <a:effectLst/>
                          <a:latin typeface="Calibri" panose="020F0502020204030204" pitchFamily="34" charset="0"/>
                          <a:ea typeface="等线" panose="02010600030101010101" pitchFamily="2" charset="-122"/>
                          <a:cs typeface="Times New Roman" panose="02020603050405020304" pitchFamily="18" charset="0"/>
                        </a:rPr>
                        <a:t>的差异</a:t>
                      </a:r>
                      <a:endParaRPr lang="en-CA" sz="18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T(before)-C(before)</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T(after)-C(after)</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p>
                      <a:pPr algn="ctr">
                        <a:spcAft>
                          <a:spcPts val="0"/>
                        </a:spcAft>
                      </a:pPr>
                      <a:r>
                        <a:rPr lang="en-US" sz="1800" kern="100" dirty="0">
                          <a:effectLst/>
                          <a:latin typeface="等线" panose="02010600030101010101" pitchFamily="2" charset="-122"/>
                          <a:ea typeface="等线" panose="02010600030101010101" pitchFamily="2" charset="-122"/>
                          <a:cs typeface="Times New Roman" panose="02020603050405020304" pitchFamily="18" charset="0"/>
                        </a:rPr>
                        <a:t>=1.4</a:t>
                      </a:r>
                      <a:endParaRPr lang="en-CA" sz="18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382271335"/>
                  </a:ext>
                </a:extLst>
              </a:tr>
            </a:tbl>
          </a:graphicData>
        </a:graphic>
      </p:graphicFrame>
      <p:sp>
        <p:nvSpPr>
          <p:cNvPr id="3" name="Footer Placeholder 2">
            <a:extLst>
              <a:ext uri="{FF2B5EF4-FFF2-40B4-BE49-F238E27FC236}">
                <a16:creationId xmlns:a16="http://schemas.microsoft.com/office/drawing/2014/main" id="{8483CF01-9A02-46C5-B584-5BD5ABB22EE7}"/>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7069960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简单横截面回归</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458200" cy="5638800"/>
              </a:xfrm>
            </p:spPr>
            <p:txBody>
              <a:bodyPr/>
              <a:lstStyle/>
              <a:p>
                <a:pPr algn="just">
                  <a:lnSpc>
                    <a:spcPct val="150000"/>
                  </a:lnSpc>
                  <a:spcAft>
                    <a:spcPts val="0"/>
                  </a:spcAft>
                </a:pPr>
                <a:r>
                  <a:rPr lang="zh-CN" altLang="en-US" kern="100" dirty="0">
                    <a:latin typeface="Calibri" panose="020F0502020204030204" pitchFamily="34" charset="0"/>
                    <a:ea typeface="等线" panose="02010600030101010101" pitchFamily="2" charset="-122"/>
                  </a:rPr>
                  <a:t>如果只对</a:t>
                </a:r>
                <a:r>
                  <a:rPr lang="en-US" kern="100" dirty="0">
                    <a:latin typeface="等线" panose="02010600030101010101" pitchFamily="2" charset="-122"/>
                    <a:ea typeface="等线" panose="02010600030101010101" pitchFamily="2" charset="-122"/>
                  </a:rPr>
                  <a:t>2014</a:t>
                </a:r>
                <a:r>
                  <a:rPr lang="zh-CN" altLang="en-US" kern="100" dirty="0">
                    <a:latin typeface="Calibri" panose="020F0502020204030204" pitchFamily="34" charset="0"/>
                    <a:ea typeface="等线" panose="02010600030101010101" pitchFamily="2" charset="-122"/>
                  </a:rPr>
                  <a:t>年各企业的数据进行简单横截面回归，即对模型</a:t>
                </a:r>
                <a:endParaRPr lang="en-CA" sz="1800" kern="100" dirty="0">
                  <a:latin typeface="Calibri" panose="020F0502020204030204" pitchFamily="34" charset="0"/>
                  <a:ea typeface="等线" panose="02010600030101010101" pitchFamily="2" charset="-122"/>
                </a:endParaRPr>
              </a:p>
              <a:p>
                <a:pP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CA" i="1" kern="100">
                              <a:latin typeface="Cambria Math" panose="02040503050406030204" pitchFamily="18" charset="0"/>
                              <a:ea typeface="等线" panose="02010600030101010101" pitchFamily="2" charset="-122"/>
                            </a:rPr>
                          </m:ctrlPr>
                        </m:sSubPr>
                        <m:e>
                          <m:r>
                            <m:rPr>
                              <m:sty m:val="p"/>
                            </m:rPr>
                            <a:rPr lang="en-US" kern="100">
                              <a:latin typeface="Cambria Math" panose="02040503050406030204" pitchFamily="18" charset="0"/>
                              <a:ea typeface="等线" panose="02010600030101010101" pitchFamily="2" charset="-122"/>
                            </a:rPr>
                            <m:t>q</m:t>
                          </m:r>
                        </m:e>
                        <m:sub>
                          <m:r>
                            <m:rPr>
                              <m:sty m:val="p"/>
                            </m:rPr>
                            <a:rPr lang="en-US" kern="100">
                              <a:latin typeface="Cambria Math" panose="02040503050406030204" pitchFamily="18" charset="0"/>
                              <a:ea typeface="等线" panose="02010600030101010101" pitchFamily="2" charset="-122"/>
                            </a:rPr>
                            <m:t>i</m:t>
                          </m:r>
                          <m:r>
                            <a:rPr lang="en-US" kern="100">
                              <a:latin typeface="Cambria Math" panose="02040503050406030204" pitchFamily="18" charset="0"/>
                              <a:ea typeface="等线" panose="02010600030101010101" pitchFamily="2" charset="-122"/>
                            </a:rPr>
                            <m:t>,2014</m:t>
                          </m:r>
                        </m:sub>
                      </m:sSub>
                      <m:r>
                        <a:rPr lang="en-US" i="1" kern="100">
                          <a:latin typeface="Cambria Math" panose="02040503050406030204" pitchFamily="18" charset="0"/>
                          <a:ea typeface="等线" panose="02010600030101010101" pitchFamily="2" charset="-122"/>
                        </a:rPr>
                        <m:t>=</m:t>
                      </m:r>
                      <m:r>
                        <a:rPr lang="en-US" i="1" kern="100">
                          <a:latin typeface="Cambria Math" panose="02040503050406030204" pitchFamily="18" charset="0"/>
                          <a:ea typeface="等线" panose="02010600030101010101" pitchFamily="2" charset="-122"/>
                        </a:rPr>
                        <m:t>𝛼</m:t>
                      </m:r>
                      <m:r>
                        <a:rPr lang="en-US" i="1" kern="100">
                          <a:latin typeface="Cambria Math" panose="02040503050406030204" pitchFamily="18" charset="0"/>
                          <a:ea typeface="等线" panose="02010600030101010101" pitchFamily="2" charset="-122"/>
                        </a:rPr>
                        <m:t>+</m:t>
                      </m:r>
                      <m:r>
                        <a:rPr lang="en-US" i="1" kern="100">
                          <a:latin typeface="Cambria Math" panose="02040503050406030204" pitchFamily="18" charset="0"/>
                          <a:ea typeface="等线" panose="02010600030101010101" pitchFamily="2" charset="-122"/>
                        </a:rPr>
                        <m:t>𝛽</m:t>
                      </m:r>
                      <m:sSub>
                        <m:sSubPr>
                          <m:ctrlPr>
                            <a:rPr lang="en-CA" i="1" kern="100">
                              <a:latin typeface="Cambria Math" panose="02040503050406030204" pitchFamily="18" charset="0"/>
                              <a:ea typeface="等线" panose="02010600030101010101" pitchFamily="2" charset="-122"/>
                            </a:rPr>
                          </m:ctrlPr>
                        </m:sSubPr>
                        <m:e>
                          <m:r>
                            <a:rPr lang="en-US" i="1" kern="100">
                              <a:latin typeface="Cambria Math" panose="02040503050406030204" pitchFamily="18" charset="0"/>
                              <a:ea typeface="等线" panose="02010600030101010101" pitchFamily="2" charset="-122"/>
                            </a:rPr>
                            <m:t>𝑡𝑎𝑥</m:t>
                          </m:r>
                        </m:e>
                        <m:sub>
                          <m:r>
                            <a:rPr lang="en-US" i="1" kern="100">
                              <a:latin typeface="Cambria Math" panose="02040503050406030204" pitchFamily="18" charset="0"/>
                              <a:ea typeface="等线" panose="02010600030101010101" pitchFamily="2" charset="-122"/>
                            </a:rPr>
                            <m:t>𝑖</m:t>
                          </m:r>
                          <m:r>
                            <a:rPr lang="en-US" i="1" kern="100">
                              <a:latin typeface="Cambria Math" panose="02040503050406030204" pitchFamily="18" charset="0"/>
                              <a:ea typeface="等线" panose="02010600030101010101" pitchFamily="2" charset="-122"/>
                            </a:rPr>
                            <m:t>,2014</m:t>
                          </m:r>
                        </m:sub>
                      </m:sSub>
                      <m:r>
                        <a:rPr lang="en-US" i="1" kern="100">
                          <a:latin typeface="Cambria Math" panose="02040503050406030204" pitchFamily="18" charset="0"/>
                          <a:ea typeface="等线" panose="02010600030101010101" pitchFamily="2" charset="-122"/>
                        </a:rPr>
                        <m:t>+</m:t>
                      </m:r>
                      <m:sSub>
                        <m:sSubPr>
                          <m:ctrlPr>
                            <a:rPr lang="en-CA" i="1" kern="100">
                              <a:latin typeface="Cambria Math" panose="02040503050406030204" pitchFamily="18" charset="0"/>
                              <a:ea typeface="等线" panose="02010600030101010101" pitchFamily="2" charset="-122"/>
                            </a:rPr>
                          </m:ctrlPr>
                        </m:sSubPr>
                        <m:e>
                          <m:r>
                            <a:rPr lang="en-US" i="1" kern="100">
                              <a:latin typeface="Cambria Math" panose="02040503050406030204" pitchFamily="18" charset="0"/>
                              <a:ea typeface="等线" panose="02010600030101010101" pitchFamily="2" charset="-122"/>
                            </a:rPr>
                            <m:t>𝑢</m:t>
                          </m:r>
                        </m:e>
                        <m:sub>
                          <m:r>
                            <a:rPr lang="en-US" i="1" kern="100">
                              <a:latin typeface="Cambria Math" panose="02040503050406030204" pitchFamily="18" charset="0"/>
                              <a:ea typeface="等线" panose="02010600030101010101" pitchFamily="2" charset="-122"/>
                            </a:rPr>
                            <m:t>𝑖</m:t>
                          </m:r>
                          <m:r>
                            <a:rPr lang="en-US" i="1" kern="100">
                              <a:latin typeface="Cambria Math" panose="02040503050406030204" pitchFamily="18" charset="0"/>
                              <a:ea typeface="等线" panose="02010600030101010101" pitchFamily="2" charset="-122"/>
                            </a:rPr>
                            <m:t>2014</m:t>
                          </m:r>
                        </m:sub>
                      </m:sSub>
                    </m:oMath>
                  </m:oMathPara>
                </a14:m>
                <a:endParaRPr lang="en-CA" sz="1800" kern="100" dirty="0">
                  <a:latin typeface="Calibri" panose="020F0502020204030204" pitchFamily="34" charset="0"/>
                  <a:ea typeface="等线" panose="02010600030101010101" pitchFamily="2" charset="-122"/>
                </a:endParaRPr>
              </a:p>
              <a:p>
                <a:pPr>
                  <a:lnSpc>
                    <a:spcPct val="150000"/>
                  </a:lnSpc>
                  <a:spcAft>
                    <a:spcPts val="0"/>
                  </a:spcAft>
                </a:pPr>
                <a:r>
                  <a:rPr lang="zh-CN" altLang="en-US" kern="100" dirty="0">
                    <a:latin typeface="Calibri" panose="020F0502020204030204" pitchFamily="34" charset="0"/>
                    <a:ea typeface="等线" panose="02010600030101010101" pitchFamily="2" charset="-122"/>
                  </a:rPr>
                  <a:t>进行最小二乘回归（</a:t>
                </a:r>
                <a:r>
                  <a:rPr lang="en-US" kern="100" dirty="0">
                    <a:latin typeface="等线" panose="02010600030101010101" pitchFamily="2" charset="-122"/>
                    <a:ea typeface="等线" panose="02010600030101010101" pitchFamily="2" charset="-122"/>
                  </a:rPr>
                  <a:t>OLS</a:t>
                </a:r>
                <a:r>
                  <a:rPr lang="zh-CN" altLang="en-US" kern="100" dirty="0">
                    <a:latin typeface="Calibri" panose="020F0502020204030204" pitchFamily="34" charset="0"/>
                    <a:ea typeface="等线" panose="02010600030101010101" pitchFamily="2" charset="-122"/>
                  </a:rPr>
                  <a:t>），结果为：</a:t>
                </a:r>
                <a:endParaRPr lang="en-US" altLang="zh-CN" kern="100" dirty="0">
                  <a:latin typeface="Calibri" panose="020F0502020204030204" pitchFamily="34" charset="0"/>
                  <a:ea typeface="等线" panose="02010600030101010101" pitchFamily="2" charset="-122"/>
                </a:endParaRPr>
              </a:p>
              <a:p>
                <a:pPr>
                  <a:lnSpc>
                    <a:spcPct val="150000"/>
                  </a:lnSpc>
                  <a:spcAft>
                    <a:spcPts val="0"/>
                  </a:spcAft>
                </a:pPr>
                <a:endParaRPr lang="en-CA" sz="18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a:t>
                </a:r>
                <a:r>
                  <a:rPr lang="en-US" sz="1200" kern="100" dirty="0" err="1">
                    <a:latin typeface="Courier New" panose="02070309020205020404" pitchFamily="49" charset="0"/>
                    <a:ea typeface="等线" panose="02010600030101010101" pitchFamily="2" charset="-122"/>
                  </a:rPr>
                  <a:t>reg</a:t>
                </a:r>
                <a:r>
                  <a:rPr lang="en-US" sz="1200" kern="100" dirty="0">
                    <a:latin typeface="Courier New" panose="02070309020205020404" pitchFamily="49" charset="0"/>
                    <a:ea typeface="等线" panose="02010600030101010101" pitchFamily="2" charset="-122"/>
                  </a:rPr>
                  <a:t> q tax if year==2014</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Source |       SS           </a:t>
                </a:r>
                <a:r>
                  <a:rPr lang="en-US" sz="1200" kern="100" dirty="0" err="1">
                    <a:latin typeface="Courier New" panose="02070309020205020404" pitchFamily="49" charset="0"/>
                    <a:ea typeface="等线" panose="02010600030101010101" pitchFamily="2" charset="-122"/>
                  </a:rPr>
                  <a:t>df</a:t>
                </a:r>
                <a:r>
                  <a:rPr lang="en-US" sz="1200" kern="100" dirty="0">
                    <a:latin typeface="Courier New" panose="02070309020205020404" pitchFamily="49" charset="0"/>
                    <a:ea typeface="等线" panose="02010600030101010101" pitchFamily="2" charset="-122"/>
                  </a:rPr>
                  <a:t>       MS      Number of </a:t>
                </a:r>
                <a:r>
                  <a:rPr lang="en-US" sz="1200" kern="100" dirty="0" err="1">
                    <a:latin typeface="Courier New" panose="02070309020205020404" pitchFamily="49" charset="0"/>
                    <a:ea typeface="等线" panose="02010600030101010101" pitchFamily="2" charset="-122"/>
                  </a:rPr>
                  <a:t>obs</a:t>
                </a:r>
                <a:r>
                  <a:rPr lang="en-US" sz="1200" kern="100" dirty="0">
                    <a:latin typeface="Courier New" panose="02070309020205020404" pitchFamily="49" charset="0"/>
                    <a:ea typeface="等线" panose="02010600030101010101" pitchFamily="2" charset="-122"/>
                  </a:rPr>
                  <a:t>   =         4</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F(1, 2)         =     20.51</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Model |      2.1025         1      2.1025   </a:t>
                </a:r>
                <a:r>
                  <a:rPr lang="en-US" sz="1200" kern="100" dirty="0" err="1">
                    <a:latin typeface="Courier New" panose="02070309020205020404" pitchFamily="49" charset="0"/>
                    <a:ea typeface="等线" panose="02010600030101010101" pitchFamily="2" charset="-122"/>
                  </a:rPr>
                  <a:t>Prob</a:t>
                </a:r>
                <a:r>
                  <a:rPr lang="en-US" sz="1200" kern="100" dirty="0">
                    <a:latin typeface="Courier New" panose="02070309020205020404" pitchFamily="49" charset="0"/>
                    <a:ea typeface="等线" panose="02010600030101010101" pitchFamily="2" charset="-122"/>
                  </a:rPr>
                  <a:t> &gt; F        =    0.0455</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Residual |        .205         2       .1025   R-squared       =    0.9112</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a:t>
                </a:r>
                <a:r>
                  <a:rPr lang="en-US" sz="1200" kern="100" dirty="0" err="1">
                    <a:latin typeface="Courier New" panose="02070309020205020404" pitchFamily="49" charset="0"/>
                    <a:ea typeface="等线" panose="02010600030101010101" pitchFamily="2" charset="-122"/>
                  </a:rPr>
                  <a:t>Adj</a:t>
                </a:r>
                <a:r>
                  <a:rPr lang="en-US" sz="1200" kern="100" dirty="0">
                    <a:latin typeface="Courier New" panose="02070309020205020404" pitchFamily="49" charset="0"/>
                    <a:ea typeface="等线" panose="02010600030101010101" pitchFamily="2" charset="-122"/>
                  </a:rPr>
                  <a:t> R-squared   =    0.8667</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Total |      2.3075         3  .769166667   Root MSE        =    .32016</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q |      </a:t>
                </a:r>
                <a:r>
                  <a:rPr lang="en-US" sz="1200" kern="100" dirty="0" err="1">
                    <a:latin typeface="Courier New" panose="02070309020205020404" pitchFamily="49" charset="0"/>
                    <a:ea typeface="等线" panose="02010600030101010101" pitchFamily="2" charset="-122"/>
                  </a:rPr>
                  <a:t>Coef</a:t>
                </a:r>
                <a:r>
                  <a:rPr lang="en-US" sz="1200" kern="100" dirty="0">
                    <a:latin typeface="Courier New" panose="02070309020205020404" pitchFamily="49" charset="0"/>
                    <a:ea typeface="等线" panose="02010600030101010101" pitchFamily="2" charset="-122"/>
                  </a:rPr>
                  <a:t>.   Std. Err.      t    P&gt;|t|     [95% Conf. Interval]</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tax |       1.45   .3201562     4.53   0.045      .072479    2.827521</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       _cons |       5.95   .2263846    26.28   0.001     4.975946    6.924054</a:t>
                </a:r>
                <a:endParaRPr lang="en-CA" sz="1200" kern="100" dirty="0">
                  <a:latin typeface="Calibri" panose="020F0502020204030204" pitchFamily="34" charset="0"/>
                  <a:ea typeface="等线" panose="02010600030101010101" pitchFamily="2" charset="-122"/>
                </a:endParaRPr>
              </a:p>
              <a:p>
                <a:pPr>
                  <a:spcBef>
                    <a:spcPts val="0"/>
                  </a:spcBef>
                  <a:spcAft>
                    <a:spcPts val="0"/>
                  </a:spcAft>
                </a:pPr>
                <a:r>
                  <a:rPr lang="en-US" sz="1200" kern="100" dirty="0">
                    <a:latin typeface="Courier New" panose="02070309020205020404" pitchFamily="49" charset="0"/>
                    <a:ea typeface="等线" panose="02010600030101010101" pitchFamily="2" charset="-122"/>
                  </a:rPr>
                  <a:t>------------------------------------------------------------------------------</a:t>
                </a:r>
                <a:endParaRPr lang="en-CA" sz="1200" kern="100" dirty="0">
                  <a:latin typeface="Calibri" panose="020F0502020204030204" pitchFamily="34" charset="0"/>
                  <a:ea typeface="等线" panose="02010600030101010101" pitchFamily="2" charset="-122"/>
                </a:endParaRPr>
              </a:p>
              <a:p>
                <a:pPr algn="just">
                  <a:lnSpc>
                    <a:spcPct val="150000"/>
                  </a:lnSpc>
                  <a:spcAft>
                    <a:spcPts val="0"/>
                  </a:spcAft>
                </a:pPr>
                <a:r>
                  <a:rPr lang="en-US" sz="1000" kern="100" dirty="0">
                    <a:latin typeface="等线" panose="02010600030101010101" pitchFamily="2" charset="-122"/>
                    <a:ea typeface="等线" panose="02010600030101010101" pitchFamily="2" charset="-122"/>
                  </a:rPr>
                  <a:t> </a:t>
                </a:r>
                <a:endParaRPr lang="en-CA" sz="1000" kern="100" dirty="0">
                  <a:latin typeface="Calibri" panose="020F0502020204030204" pitchFamily="34" charset="0"/>
                  <a:ea typeface="等线" panose="02010600030101010101" pitchFamily="2" charset="-122"/>
                </a:endParaRPr>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458200" cy="5638800"/>
              </a:xfrm>
              <a:blipFill>
                <a:blip r:embed="rId2"/>
                <a:stretch>
                  <a:fillRect l="-1154" r="-86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7DA1A02-3824-4CEE-9E4C-CCC539783DC6}"/>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36210643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简单横截面回归</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57200" y="1103109"/>
                <a:ext cx="8153400" cy="5638800"/>
              </a:xfrm>
            </p:spPr>
            <p:txBody>
              <a:bodyPr/>
              <a:lstStyle/>
              <a:p>
                <a:pPr indent="270510" algn="just">
                  <a:lnSpc>
                    <a:spcPct val="150000"/>
                  </a:lnSpc>
                  <a:spcAft>
                    <a:spcPts val="0"/>
                  </a:spcAft>
                </a:pPr>
                <a:r>
                  <a:rPr lang="en-US" sz="1000" kern="100" dirty="0">
                    <a:latin typeface="Courier New" panose="02070309020205020404" pitchFamily="49" charset="0"/>
                    <a:ea typeface="等线" panose="02010600030101010101" pitchFamily="2" charset="-122"/>
                  </a:rPr>
                  <a:t>--</a:t>
                </a:r>
                <a:endParaRPr lang="en-CA" sz="1000" kern="100" dirty="0">
                  <a:latin typeface="Calibri" panose="020F0502020204030204" pitchFamily="34" charset="0"/>
                  <a:ea typeface="等线" panose="02010600030101010101" pitchFamily="2" charset="-122"/>
                </a:endParaRPr>
              </a:p>
              <a:p>
                <a:pPr algn="just">
                  <a:lnSpc>
                    <a:spcPct val="150000"/>
                  </a:lnSpc>
                  <a:spcAft>
                    <a:spcPts val="0"/>
                  </a:spcAft>
                </a:pPr>
                <a:r>
                  <a:rPr lang="en-US" sz="1000" kern="100" dirty="0">
                    <a:latin typeface="等线" panose="02010600030101010101" pitchFamily="2" charset="-122"/>
                    <a:ea typeface="等线" panose="02010600030101010101" pitchFamily="2" charset="-122"/>
                  </a:rPr>
                  <a:t> </a:t>
                </a:r>
                <a:endParaRPr lang="en-CA" sz="1000" kern="100" dirty="0">
                  <a:latin typeface="Calibri" panose="020F0502020204030204" pitchFamily="34" charset="0"/>
                  <a:ea typeface="等线" panose="02010600030101010101" pitchFamily="2" charset="-122"/>
                </a:endParaRPr>
              </a:p>
              <a:p>
                <a:endParaRPr lang="en-US" dirty="0"/>
              </a:p>
              <a:p>
                <a:endParaRPr lang="en-US" dirty="0"/>
              </a:p>
              <a:p>
                <a:endParaRPr lang="en-US" dirty="0"/>
              </a:p>
              <a:p>
                <a:endParaRPr lang="en-US" dirty="0"/>
              </a:p>
              <a:p>
                <a:endParaRPr lang="en-US" dirty="0"/>
              </a:p>
              <a:p>
                <a:endParaRPr lang="en-US" altLang="zh-CN" dirty="0"/>
              </a:p>
              <a:p>
                <a:endParaRPr lang="en-US" altLang="zh-CN" dirty="0"/>
              </a:p>
              <a:p>
                <a:r>
                  <a:rPr lang="zh-CN" altLang="en-US" dirty="0"/>
                  <a:t>变量</a:t>
                </a:r>
                <a:r>
                  <a:rPr lang="en-US" i="1" dirty="0"/>
                  <a:t>tax</a:t>
                </a:r>
                <a:r>
                  <a:rPr lang="zh-CN" altLang="en-US" dirty="0"/>
                  <a:t>的系数</a:t>
                </a:r>
                <a14:m>
                  <m:oMath xmlns:m="http://schemas.openxmlformats.org/officeDocument/2006/math">
                    <m:r>
                      <a:rPr lang="en-US" i="1">
                        <a:latin typeface="Cambria Math" panose="02040503050406030204" pitchFamily="18" charset="0"/>
                      </a:rPr>
                      <m:t>𝛽</m:t>
                    </m:r>
                    <m:r>
                      <a:rPr lang="en-US" i="1">
                        <a:latin typeface="Cambria Math" panose="02040503050406030204" pitchFamily="18" charset="0"/>
                      </a:rPr>
                      <m:t>=1.45</m:t>
                    </m:r>
                  </m:oMath>
                </a14:m>
                <a:r>
                  <a:rPr lang="zh-CN" altLang="en-US" dirty="0"/>
                  <a:t>反映了</a:t>
                </a:r>
                <a:r>
                  <a:rPr lang="en-US" dirty="0"/>
                  <a:t>2014</a:t>
                </a:r>
                <a:r>
                  <a:rPr lang="zh-CN" altLang="en-US" dirty="0"/>
                  <a:t>年受影响企业业绩</a:t>
                </a:r>
                <a:r>
                  <a:rPr lang="en-US" dirty="0"/>
                  <a:t>q</a:t>
                </a:r>
                <a:r>
                  <a:rPr lang="zh-CN" altLang="en-US" dirty="0"/>
                  <a:t>的平均值与未受影响企业业绩</a:t>
                </a:r>
                <a:r>
                  <a:rPr lang="en-US" dirty="0"/>
                  <a:t>q</a:t>
                </a:r>
                <a:r>
                  <a:rPr lang="zh-CN" altLang="en-US" dirty="0"/>
                  <a:t>的平均值的差，</a:t>
                </a:r>
                <a:endParaRPr lang="en-US" dirty="0"/>
              </a:p>
              <a:p>
                <a:endParaRPr lang="en-US" dirty="0"/>
              </a:p>
              <a:p>
                <a:r>
                  <a:rPr lang="en-US" dirty="0"/>
                  <a:t>(A+B</a:t>
                </a:r>
                <a:r>
                  <a:rPr lang="zh-CN" altLang="en-US" dirty="0"/>
                  <a:t>）</a:t>
                </a:r>
                <a:r>
                  <a:rPr lang="en-US" dirty="0"/>
                  <a:t>/2-(C+D)/2=(7.6+7.2)/2-(6.2+5.7)/2=1.45</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57200" y="1103109"/>
                <a:ext cx="8153400" cy="5638800"/>
              </a:xfrm>
              <a:blipFill>
                <a:blip r:embed="rId2"/>
                <a:stretch>
                  <a:fillRect l="-1121"/>
                </a:stretch>
              </a:blipFill>
            </p:spPr>
            <p:txBody>
              <a:bodyPr/>
              <a:lstStyle/>
              <a:p>
                <a:r>
                  <a:rPr lang="en-CA">
                    <a:noFill/>
                  </a:rPr>
                  <a:t> </a:t>
                </a:r>
              </a:p>
            </p:txBody>
          </p:sp>
        </mc:Fallback>
      </mc:AlternateContent>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056" y="1219200"/>
            <a:ext cx="7162800" cy="3467868"/>
          </a:xfrm>
          <a:prstGeom prst="rect">
            <a:avLst/>
          </a:prstGeom>
          <a:noFill/>
          <a:ln>
            <a:noFill/>
          </a:ln>
        </p:spPr>
      </p:pic>
      <p:sp>
        <p:nvSpPr>
          <p:cNvPr id="5" name="Footer Placeholder 4">
            <a:extLst>
              <a:ext uri="{FF2B5EF4-FFF2-40B4-BE49-F238E27FC236}">
                <a16:creationId xmlns:a16="http://schemas.microsoft.com/office/drawing/2014/main" id="{6C42436E-06DD-4337-85C9-4DE22EE0FD5D}"/>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31541541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合并横截面回归</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534400" cy="5638800"/>
              </a:xfrm>
            </p:spPr>
            <p:txBody>
              <a:bodyPr/>
              <a:lstStyle/>
              <a:p>
                <a:r>
                  <a:rPr lang="zh-CN" altLang="en-US" dirty="0"/>
                  <a:t>合并横截面回归把面板数据当作简单的合并横截面数据，并对所有数据进行简单</a:t>
                </a:r>
                <a:r>
                  <a:rPr lang="en-US" dirty="0"/>
                  <a:t>OLS</a:t>
                </a:r>
                <a:r>
                  <a:rPr lang="zh-CN" altLang="en-US" dirty="0"/>
                  <a:t>回归，即估计以下模型：</a:t>
                </a:r>
                <a:endParaRPr lang="en-CA"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𝑞</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𝑡</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𝑡𝑎𝑥</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𝑡</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𝑖𝑡</m:t>
                          </m:r>
                        </m:sub>
                      </m:sSub>
                      <m:r>
                        <a:rPr lang="en-US" i="1">
                          <a:latin typeface="Cambria Math" panose="02040503050406030204" pitchFamily="18" charset="0"/>
                        </a:rPr>
                        <m:t>, </m:t>
                      </m:r>
                      <m:r>
                        <a:rPr lang="en-US" i="1">
                          <a:latin typeface="Cambria Math" panose="02040503050406030204" pitchFamily="18" charset="0"/>
                        </a:rPr>
                        <m:t>𝑖</m:t>
                      </m:r>
                      <m:r>
                        <a:rPr lang="en-US" i="1">
                          <a:latin typeface="Cambria Math" panose="02040503050406030204" pitchFamily="18" charset="0"/>
                        </a:rPr>
                        <m:t>=1,…,4;</m:t>
                      </m:r>
                      <m:r>
                        <a:rPr lang="en-US" i="1">
                          <a:latin typeface="Cambria Math" panose="02040503050406030204" pitchFamily="18" charset="0"/>
                        </a:rPr>
                        <m:t>𝑡</m:t>
                      </m:r>
                      <m:r>
                        <a:rPr lang="en-US" i="1">
                          <a:latin typeface="Cambria Math" panose="02040503050406030204" pitchFamily="18" charset="0"/>
                        </a:rPr>
                        <m:t>=2010,…,2017</m:t>
                      </m:r>
                    </m:oMath>
                  </m:oMathPara>
                </a14:m>
                <a:endParaRPr lang="en-CA" dirty="0"/>
              </a:p>
              <a:p>
                <a:r>
                  <a:rPr lang="zh-CN" altLang="en-US" dirty="0"/>
                  <a:t>这个模型里只有一个共同截距项</a:t>
                </a:r>
                <a14:m>
                  <m:oMath xmlns:m="http://schemas.openxmlformats.org/officeDocument/2006/math">
                    <m:r>
                      <a:rPr lang="en-US" i="1">
                        <a:latin typeface="Cambria Math" panose="02040503050406030204" pitchFamily="18" charset="0"/>
                      </a:rPr>
                      <m:t>𝛼</m:t>
                    </m:r>
                  </m:oMath>
                </a14:m>
                <a:r>
                  <a:rPr lang="en-US" dirty="0"/>
                  <a:t> </a:t>
                </a:r>
                <a:r>
                  <a:rPr lang="zh-CN" altLang="en-US" dirty="0"/>
                  <a:t>，并没有像固定效应模型里，每个个体有单独的截距项</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oMath>
                </a14:m>
                <a:r>
                  <a:rPr lang="zh-CN" altLang="en-US" dirty="0"/>
                  <a:t>。合并横截面回归结果如下</a:t>
                </a:r>
                <a:r>
                  <a:rPr lang="en-US" dirty="0"/>
                  <a:t>:</a:t>
                </a:r>
                <a:endParaRPr lang="en-CA" dirty="0"/>
              </a:p>
              <a:p>
                <a:pPr>
                  <a:spcBef>
                    <a:spcPts val="0"/>
                  </a:spcBef>
                </a:pPr>
                <a:endParaRPr lang="en-US" sz="1400" dirty="0"/>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reg</a:t>
                </a:r>
                <a:r>
                  <a:rPr lang="en-US" sz="1400" dirty="0">
                    <a:latin typeface="Courier New" panose="02070309020205020404" pitchFamily="49" charset="0"/>
                    <a:cs typeface="Courier New" panose="02070309020205020404" pitchFamily="49" charset="0"/>
                  </a:rPr>
                  <a:t> q tax</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Source |       SS           </a:t>
                </a:r>
                <a:r>
                  <a:rPr lang="en-US" sz="1400" dirty="0" err="1">
                    <a:latin typeface="Courier New" panose="02070309020205020404" pitchFamily="49" charset="0"/>
                    <a:cs typeface="Courier New" panose="02070309020205020404" pitchFamily="49" charset="0"/>
                  </a:rPr>
                  <a:t>df</a:t>
                </a:r>
                <a:r>
                  <a:rPr lang="en-US" sz="1400" dirty="0">
                    <a:latin typeface="Courier New" panose="02070309020205020404" pitchFamily="49" charset="0"/>
                    <a:cs typeface="Courier New" panose="02070309020205020404" pitchFamily="49" charset="0"/>
                  </a:rPr>
                  <a:t>       MS      Number of </a:t>
                </a:r>
                <a:r>
                  <a:rPr lang="en-US" sz="1400" dirty="0" err="1">
                    <a:latin typeface="Courier New" panose="02070309020205020404" pitchFamily="49" charset="0"/>
                    <a:cs typeface="Courier New" panose="02070309020205020404" pitchFamily="49" charset="0"/>
                  </a:rPr>
                  <a:t>obs</a:t>
                </a:r>
                <a:r>
                  <a:rPr lang="en-US" sz="1400" dirty="0">
                    <a:latin typeface="Courier New" panose="02070309020205020404" pitchFamily="49" charset="0"/>
                    <a:cs typeface="Courier New" panose="02070309020205020404" pitchFamily="49" charset="0"/>
                  </a:rPr>
                  <a:t>   =        32</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F(1, 30)        =     37.81</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Model |      8.3544         1      8.3544   </a:t>
                </a:r>
                <a:r>
                  <a:rPr lang="en-US" sz="1400" dirty="0" err="1">
                    <a:latin typeface="Courier New" panose="02070309020205020404" pitchFamily="49" charset="0"/>
                    <a:cs typeface="Courier New" panose="02070309020205020404" pitchFamily="49" charset="0"/>
                  </a:rPr>
                  <a:t>Prob</a:t>
                </a:r>
                <a:r>
                  <a:rPr lang="en-US" sz="1400" dirty="0">
                    <a:latin typeface="Courier New" panose="02070309020205020404" pitchFamily="49" charset="0"/>
                    <a:cs typeface="Courier New" panose="02070309020205020404" pitchFamily="49" charset="0"/>
                  </a:rPr>
                  <a:t> &gt; F        =    0.0000</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Residual |      6.6288        30      .22096   R-squared       =    0.5576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Adj</a:t>
                </a:r>
                <a:r>
                  <a:rPr lang="en-US" sz="1400" dirty="0">
                    <a:latin typeface="Courier New" panose="02070309020205020404" pitchFamily="49" charset="0"/>
                    <a:cs typeface="Courier New" panose="02070309020205020404" pitchFamily="49" charset="0"/>
                  </a:rPr>
                  <a:t> R-squared   =    0.5428</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Total |     14.9832        31  .483329032   Root MSE        =    .47006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q |      </a:t>
                </a:r>
                <a:r>
                  <a:rPr lang="en-US" sz="1400" dirty="0" err="1">
                    <a:latin typeface="Courier New" panose="02070309020205020404" pitchFamily="49" charset="0"/>
                    <a:cs typeface="Courier New" panose="02070309020205020404" pitchFamily="49" charset="0"/>
                  </a:rPr>
                  <a:t>Coef</a:t>
                </a:r>
                <a:r>
                  <a:rPr lang="en-US" sz="1400" dirty="0">
                    <a:latin typeface="Courier New" panose="02070309020205020404" pitchFamily="49" charset="0"/>
                    <a:cs typeface="Courier New" panose="02070309020205020404" pitchFamily="49" charset="0"/>
                  </a:rPr>
                  <a:t>.   Std. Err.      t    P&gt;|t|     [95% Conf. Interval]</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tax |       1.18   .1919028     6.15   0.000     .7880823    1.571918</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_cons |       6.17   .0959514    64.30   0.000     5.974041    6.365959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t>------------------------------------------------------------------------------. </a:t>
                </a:r>
                <a:endParaRPr lang="en-CA" sz="1400" dirty="0"/>
              </a:p>
              <a:p>
                <a:endParaRPr lang="en-CA" sz="11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534400" cy="5638800"/>
              </a:xfrm>
              <a:blipFill>
                <a:blip r:embed="rId2"/>
                <a:stretch>
                  <a:fillRect l="-1143" t="-75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845E783-0FB8-4CFA-8E47-DED841913C32}"/>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4389639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固定效应模型</a:t>
            </a:r>
            <a:r>
              <a:rPr lang="en-US" dirty="0"/>
              <a:t>LSDV</a:t>
            </a:r>
            <a:r>
              <a:rPr lang="zh-CN" altLang="en-US" dirty="0"/>
              <a:t>估计</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610600" cy="5638800"/>
              </a:xfrm>
            </p:spPr>
            <p:txBody>
              <a:bodyPr/>
              <a:lstStyle/>
              <a:p>
                <a:r>
                  <a:rPr lang="zh-CN" altLang="en-US" dirty="0"/>
                  <a:t>由于本例只有</a:t>
                </a:r>
                <a:r>
                  <a:rPr lang="en-US" dirty="0"/>
                  <a:t>4</a:t>
                </a:r>
                <a:r>
                  <a:rPr lang="zh-CN" altLang="en-US" dirty="0"/>
                  <a:t>个个体，控制个体固定效应的一个简单方法是使用</a:t>
                </a:r>
                <a:r>
                  <a:rPr lang="en-US" dirty="0"/>
                  <a:t>LSDV</a:t>
                </a:r>
                <a:r>
                  <a:rPr lang="zh-CN" altLang="en-US" dirty="0"/>
                  <a:t>模型，即引入</a:t>
                </a:r>
                <a:r>
                  <a:rPr lang="en-US" dirty="0"/>
                  <a:t>4</a:t>
                </a:r>
                <a:r>
                  <a:rPr lang="zh-CN" altLang="en-US" dirty="0"/>
                  <a:t>个虚拟变量，</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𝑖</m:t>
                    </m:r>
                    <m:r>
                      <a:rPr lang="en-US" i="1">
                        <a:latin typeface="Cambria Math" panose="02040503050406030204" pitchFamily="18" charset="0"/>
                      </a:rPr>
                      <m:t>=1,2,3,4</m:t>
                    </m:r>
                  </m:oMath>
                </a14:m>
                <a:r>
                  <a:rPr lang="zh-CN" altLang="en-US" dirty="0"/>
                  <a:t>，</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𝑖</m:t>
                        </m:r>
                      </m:sub>
                    </m:sSub>
                    <m:r>
                      <a:rPr lang="en-US" i="1">
                        <a:latin typeface="Cambria Math" panose="02040503050406030204" pitchFamily="18" charset="0"/>
                      </a:rPr>
                      <m:t>=1</m:t>
                    </m:r>
                  </m:oMath>
                </a14:m>
                <a:r>
                  <a:rPr lang="zh-CN" altLang="en-US" dirty="0"/>
                  <a:t>对于企业</a:t>
                </a:r>
                <a:r>
                  <a:rPr lang="en-US" i="1" dirty="0" err="1">
                    <a:latin typeface="Times New Roman" panose="02020603050405020304" pitchFamily="18" charset="0"/>
                  </a:rPr>
                  <a:t>i</a:t>
                </a:r>
                <a:r>
                  <a:rPr lang="zh-CN" altLang="en-US" dirty="0"/>
                  <a:t>，否则 </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𝑖</m:t>
                        </m:r>
                      </m:sub>
                    </m:sSub>
                    <m:r>
                      <a:rPr lang="en-US" i="1">
                        <a:latin typeface="Cambria Math" panose="02040503050406030204" pitchFamily="18" charset="0"/>
                      </a:rPr>
                      <m:t>=0</m:t>
                    </m:r>
                  </m:oMath>
                </a14:m>
                <a:r>
                  <a:rPr lang="zh-CN" altLang="en-US" dirty="0"/>
                  <a:t>。</a:t>
                </a:r>
                <a:endParaRPr lang="en-CA" altLang="zh-CN" dirty="0"/>
              </a:p>
              <a:p>
                <a:endParaRPr lang="en-CA" altLang="zh-CN" dirty="0"/>
              </a:p>
              <a:p>
                <a:r>
                  <a:rPr lang="zh-CN" altLang="en-US" dirty="0"/>
                  <a:t>该模型方程为：</a:t>
                </a:r>
                <a:endParaRPr lang="en-CA" dirty="0"/>
              </a:p>
              <a:p>
                <a:endParaRPr lang="en-CA" i="1"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q</m:t>
                          </m:r>
                        </m:e>
                        <m:sub>
                          <m:r>
                            <m:rPr>
                              <m:sty m:val="p"/>
                            </m:rPr>
                            <a:rPr lang="en-US">
                              <a:latin typeface="Cambria Math" panose="02040503050406030204" pitchFamily="18" charset="0"/>
                            </a:rPr>
                            <m:t>i</m:t>
                          </m:r>
                          <m:r>
                            <a:rPr lang="en-US">
                              <a:latin typeface="Cambria Math" panose="02040503050406030204" pitchFamily="18" charset="0"/>
                            </a:rPr>
                            <m:t>,</m:t>
                          </m:r>
                          <m:r>
                            <m:rPr>
                              <m:sty m:val="p"/>
                            </m:rPr>
                            <a:rPr lang="en-US">
                              <a:latin typeface="Cambria Math" panose="02040503050406030204" pitchFamily="18" charset="0"/>
                            </a:rPr>
                            <m:t>t</m:t>
                          </m:r>
                        </m:sub>
                      </m:sSub>
                      <m:r>
                        <a:rPr lang="en-US"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𝑡𝑎𝑥</m:t>
                          </m:r>
                        </m:e>
                        <m:sub>
                          <m:r>
                            <m:rPr>
                              <m:sty m:val="p"/>
                            </m:rPr>
                            <a:rPr lang="en-US">
                              <a:latin typeface="Cambria Math" panose="02040503050406030204" pitchFamily="18" charset="0"/>
                            </a:rPr>
                            <m:t>i</m:t>
                          </m:r>
                          <m:r>
                            <a:rPr lang="en-US">
                              <a:latin typeface="Cambria Math" panose="02040503050406030204" pitchFamily="18" charset="0"/>
                            </a:rPr>
                            <m:t>,</m:t>
                          </m:r>
                          <m:r>
                            <m:rPr>
                              <m:sty m:val="p"/>
                            </m:rPr>
                            <a:rPr lang="en-US">
                              <a:latin typeface="Cambria Math" panose="02040503050406030204" pitchFamily="18" charset="0"/>
                            </a:rPr>
                            <m:t>t</m:t>
                          </m:r>
                        </m:sub>
                      </m:sSub>
                      <m:r>
                        <a:rPr lang="en-US">
                          <a:latin typeface="Cambria Math" panose="02040503050406030204" pitchFamily="18" charset="0"/>
                        </a:rPr>
                        <m:t>+</m:t>
                      </m:r>
                      <m:sSub>
                        <m:sSubPr>
                          <m:ctrlPr>
                            <a:rPr lang="en-CA" i="1">
                              <a:latin typeface="Cambria Math" panose="02040503050406030204" pitchFamily="18" charset="0"/>
                            </a:rPr>
                          </m:ctrlPr>
                        </m:sSubPr>
                        <m:e>
                          <m:r>
                            <m:rPr>
                              <m:sty m:val="p"/>
                            </m:rPr>
                            <a:rPr lang="en-US">
                              <a:latin typeface="Cambria Math" panose="02040503050406030204" pitchFamily="18" charset="0"/>
                            </a:rPr>
                            <m:t>α</m:t>
                          </m:r>
                        </m:e>
                        <m:sub>
                          <m:r>
                            <a:rPr lang="en-US">
                              <a:latin typeface="Cambria Math" panose="02040503050406030204" pitchFamily="18" charset="0"/>
                            </a:rPr>
                            <m:t>1</m:t>
                          </m:r>
                        </m:sub>
                      </m:sSub>
                      <m:sSub>
                        <m:sSubPr>
                          <m:ctrlPr>
                            <a:rPr lang="en-CA" i="1">
                              <a:latin typeface="Cambria Math" panose="02040503050406030204" pitchFamily="18" charset="0"/>
                            </a:rPr>
                          </m:ctrlPr>
                        </m:sSubPr>
                        <m:e>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2</m:t>
                              </m:r>
                            </m:sub>
                          </m:sSub>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3</m:t>
                              </m:r>
                            </m:sub>
                          </m:sSub>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3</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4</m:t>
                              </m:r>
                            </m:sub>
                          </m:sSub>
                          <m:sSub>
                            <m:sSubPr>
                              <m:ctrlPr>
                                <a:rPr lang="en-CA" i="1">
                                  <a:latin typeface="Cambria Math" panose="02040503050406030204" pitchFamily="18" charset="0"/>
                                </a:rPr>
                              </m:ctrlPr>
                            </m:sSubPr>
                            <m:e>
                              <m:r>
                                <a:rPr lang="en-US" i="1">
                                  <a:latin typeface="Cambria Math" panose="02040503050406030204" pitchFamily="18" charset="0"/>
                                </a:rPr>
                                <m:t>𝑓𝑖𝑟𝑚</m:t>
                              </m:r>
                            </m:e>
                            <m:sub>
                              <m:r>
                                <a:rPr lang="en-US" i="1">
                                  <a:latin typeface="Cambria Math" panose="02040503050406030204" pitchFamily="18" charset="0"/>
                                </a:rPr>
                                <m:t>4</m:t>
                              </m:r>
                            </m:sub>
                          </m:sSub>
                          <m:r>
                            <a:rPr lang="en-US" i="1">
                              <a:latin typeface="Cambria Math" panose="02040503050406030204" pitchFamily="18" charset="0"/>
                            </a:rPr>
                            <m:t>+</m:t>
                          </m:r>
                          <m:r>
                            <a:rPr lang="en-US" i="1">
                              <a:latin typeface="Cambria Math" panose="02040503050406030204" pitchFamily="18" charset="0"/>
                            </a:rPr>
                            <m:t>𝑢</m:t>
                          </m:r>
                        </m:e>
                        <m:sub>
                          <m:r>
                            <a:rPr lang="en-US" i="1">
                              <a:latin typeface="Cambria Math" panose="02040503050406030204" pitchFamily="18" charset="0"/>
                            </a:rPr>
                            <m:t>𝑖𝑡</m:t>
                          </m:r>
                        </m:sub>
                      </m:sSub>
                      <m:r>
                        <a:rPr lang="en-US" i="1">
                          <a:latin typeface="Cambria Math" panose="02040503050406030204" pitchFamily="18" charset="0"/>
                        </a:rPr>
                        <m:t>,</m:t>
                      </m:r>
                    </m:oMath>
                  </m:oMathPara>
                </a14:m>
                <a:endParaRPr lang="en-CA" dirty="0"/>
              </a:p>
              <a:p>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610600" cy="5638800"/>
              </a:xfrm>
              <a:blipFill>
                <a:blip r:embed="rId2"/>
                <a:stretch>
                  <a:fillRect l="-1133" t="-865" r="-56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68A180F-4836-4F2E-ABE0-C91A6A974452}"/>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2646025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a:t>
            </a:r>
            <a:r>
              <a:rPr lang="en-US" dirty="0"/>
              <a:t>LSDV</a:t>
            </a:r>
            <a:r>
              <a:rPr lang="zh-CN" altLang="en-US" dirty="0"/>
              <a:t>估计</a:t>
            </a:r>
            <a:endParaRPr lang="en-CA" dirty="0"/>
          </a:p>
        </p:txBody>
      </p:sp>
      <p:sp>
        <p:nvSpPr>
          <p:cNvPr id="3" name="Text Placeholder 2"/>
          <p:cNvSpPr>
            <a:spLocks noGrp="1"/>
          </p:cNvSpPr>
          <p:nvPr>
            <p:ph type="body" idx="1"/>
          </p:nvPr>
        </p:nvSpPr>
        <p:spPr>
          <a:xfrm>
            <a:off x="304800" y="990600"/>
            <a:ext cx="8839200" cy="5638800"/>
          </a:xfrm>
        </p:spPr>
        <p:txBody>
          <a:bodyPr/>
          <a:lstStyle/>
          <a:p>
            <a:r>
              <a:rPr lang="zh-CN" altLang="en-US" dirty="0"/>
              <a:t>具体回归结果如下所示：</a:t>
            </a:r>
            <a:endParaRPr lang="en-CA" dirty="0"/>
          </a:p>
          <a:p>
            <a:pPr>
              <a:spcBef>
                <a:spcPts val="0"/>
              </a:spcBef>
            </a:pPr>
            <a:r>
              <a:rPr lang="en-US" sz="1600" dirty="0"/>
              <a:t>. tabulate id, gen(firm) /*</a:t>
            </a:r>
            <a:r>
              <a:rPr lang="zh-CN" altLang="en-US" sz="1600" dirty="0"/>
              <a:t>根据</a:t>
            </a:r>
            <a:r>
              <a:rPr lang="en-US" sz="1600" dirty="0"/>
              <a:t>id </a:t>
            </a:r>
            <a:r>
              <a:rPr lang="zh-CN" altLang="en-US" sz="1600" dirty="0"/>
              <a:t>产生虚拟变量</a:t>
            </a:r>
            <a:r>
              <a:rPr lang="en-US" sz="1600" dirty="0"/>
              <a:t>*/</a:t>
            </a:r>
            <a:endParaRPr lang="en-CA" sz="1600" dirty="0"/>
          </a:p>
          <a:p>
            <a:pPr>
              <a:spcBef>
                <a:spcPts val="0"/>
              </a:spcBef>
            </a:pPr>
            <a:r>
              <a:rPr lang="en-US" sz="1600" dirty="0"/>
              <a:t>. regress q tax firm1-firm4, </a:t>
            </a:r>
            <a:r>
              <a:rPr lang="en-US" sz="1600" dirty="0" err="1"/>
              <a:t>noconstant</a:t>
            </a:r>
            <a:r>
              <a:rPr lang="en-US" sz="1600" dirty="0"/>
              <a:t> /*LSDV</a:t>
            </a:r>
            <a:r>
              <a:rPr lang="zh-CN" altLang="en-US" sz="1600" dirty="0"/>
              <a:t>回归，</a:t>
            </a:r>
            <a:r>
              <a:rPr lang="en-US" sz="1600" b="1" dirty="0" err="1"/>
              <a:t>nonconstant</a:t>
            </a:r>
            <a:r>
              <a:rPr lang="zh-CN" altLang="en-US" sz="1600" b="1" dirty="0"/>
              <a:t>设置没有共同截距</a:t>
            </a:r>
            <a:r>
              <a:rPr lang="en-US" sz="1600" dirty="0"/>
              <a:t>*/</a:t>
            </a:r>
          </a:p>
          <a:p>
            <a:pPr>
              <a:spcBef>
                <a:spcPts val="0"/>
              </a:spcBef>
            </a:pPr>
            <a:endParaRPr lang="en-CA" sz="1600" dirty="0"/>
          </a:p>
          <a:p>
            <a:pPr>
              <a:spcBef>
                <a:spcPts val="0"/>
              </a:spcBef>
            </a:pPr>
            <a:r>
              <a:rPr lang="en-US" sz="1600" dirty="0"/>
              <a:t>  </a:t>
            </a:r>
            <a:r>
              <a:rPr lang="en-US" sz="1400" dirty="0">
                <a:latin typeface="Courier New" panose="02070309020205020404" pitchFamily="49" charset="0"/>
                <a:cs typeface="Courier New" panose="02070309020205020404" pitchFamily="49" charset="0"/>
              </a:rPr>
              <a:t>     Source |       SS           </a:t>
            </a:r>
            <a:r>
              <a:rPr lang="en-US" sz="1400" dirty="0" err="1">
                <a:latin typeface="Courier New" panose="02070309020205020404" pitchFamily="49" charset="0"/>
                <a:cs typeface="Courier New" panose="02070309020205020404" pitchFamily="49" charset="0"/>
              </a:rPr>
              <a:t>df</a:t>
            </a:r>
            <a:r>
              <a:rPr lang="en-US" sz="1400" dirty="0">
                <a:latin typeface="Courier New" panose="02070309020205020404" pitchFamily="49" charset="0"/>
                <a:cs typeface="Courier New" panose="02070309020205020404" pitchFamily="49" charset="0"/>
              </a:rPr>
              <a:t>       MS      Number of </a:t>
            </a:r>
            <a:r>
              <a:rPr lang="en-US" sz="1400" dirty="0" err="1">
                <a:latin typeface="Courier New" panose="02070309020205020404" pitchFamily="49" charset="0"/>
                <a:cs typeface="Courier New" panose="02070309020205020404" pitchFamily="49" charset="0"/>
              </a:rPr>
              <a:t>obs</a:t>
            </a:r>
            <a:r>
              <a:rPr lang="en-US" sz="1400" dirty="0">
                <a:latin typeface="Courier New" panose="02070309020205020404" pitchFamily="49" charset="0"/>
                <a:cs typeface="Courier New" panose="02070309020205020404" pitchFamily="49" charset="0"/>
              </a:rPr>
              <a:t>   =        32</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F(5, 27)        =  44635.78</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Model |   1352.2988         5   270.45976   </a:t>
            </a:r>
            <a:r>
              <a:rPr lang="en-US" sz="1400" dirty="0" err="1">
                <a:latin typeface="Courier New" panose="02070309020205020404" pitchFamily="49" charset="0"/>
                <a:cs typeface="Courier New" panose="02070309020205020404" pitchFamily="49" charset="0"/>
              </a:rPr>
              <a:t>Prob</a:t>
            </a:r>
            <a:r>
              <a:rPr lang="en-US" sz="1400" dirty="0">
                <a:latin typeface="Courier New" panose="02070309020205020404" pitchFamily="49" charset="0"/>
                <a:cs typeface="Courier New" panose="02070309020205020404" pitchFamily="49" charset="0"/>
              </a:rPr>
              <a:t> &gt; F        =    0.0000</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Residual |       .1636        27  .006059259   R-squared       =    0.9999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Adj</a:t>
            </a:r>
            <a:r>
              <a:rPr lang="en-US" sz="1400" dirty="0">
                <a:latin typeface="Courier New" panose="02070309020205020404" pitchFamily="49" charset="0"/>
                <a:cs typeface="Courier New" panose="02070309020205020404" pitchFamily="49" charset="0"/>
              </a:rPr>
              <a:t> R-squared   =    0.9999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Total |   1352.4624        32    42.26445   Root MSE        =    .07784</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q |      </a:t>
            </a:r>
            <a:r>
              <a:rPr lang="en-US" sz="1400" dirty="0" err="1">
                <a:latin typeface="Courier New" panose="02070309020205020404" pitchFamily="49" charset="0"/>
                <a:cs typeface="Courier New" panose="02070309020205020404" pitchFamily="49" charset="0"/>
              </a:rPr>
              <a:t>Coef</a:t>
            </a:r>
            <a:r>
              <a:rPr lang="en-US" sz="1400" dirty="0">
                <a:latin typeface="Courier New" panose="02070309020205020404" pitchFamily="49" charset="0"/>
                <a:cs typeface="Courier New" panose="02070309020205020404" pitchFamily="49" charset="0"/>
              </a:rPr>
              <a:t>.   Std. Err.      t    P&gt;|t|     [95% Conf. Interval]</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tax |        .57   .0389206    14.65   0.000     .4901415    .6498585</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firm1 |       7.03   .0337062   208.57   0.000      6.96084     7.09916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firm2 |       6.53   .0337062   193.73   0.000      6.46084     6.59916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firm3 |      6.115    .027521   222.19   0.000     6.058531    6.171469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firm4 |      5.615    .027521   204.03   0.000     5.558531    5.671469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r>
              <a:rPr lang="en-US" sz="800" dirty="0"/>
              <a:t> </a:t>
            </a:r>
            <a:r>
              <a:rPr lang="zh-CN" altLang="en-US" dirty="0"/>
              <a:t>四个虚拟变量的系数代表各个企业的个体固定效应。它反映了在没有税改情况下，每个企业业绩的平均差异。</a:t>
            </a:r>
            <a:endParaRPr lang="en-CA" dirty="0"/>
          </a:p>
        </p:txBody>
      </p:sp>
      <p:sp>
        <p:nvSpPr>
          <p:cNvPr id="4" name="Footer Placeholder 3">
            <a:extLst>
              <a:ext uri="{FF2B5EF4-FFF2-40B4-BE49-F238E27FC236}">
                <a16:creationId xmlns:a16="http://schemas.microsoft.com/office/drawing/2014/main" id="{D1C6F82C-997B-42B1-8AD1-912D54E399CD}"/>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1517598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28600" y="304800"/>
            <a:ext cx="8686800" cy="533400"/>
          </a:xfrm>
        </p:spPr>
        <p:txBody>
          <a:bodyPr lIns="92075" tIns="46038" rIns="92075" bIns="46038"/>
          <a:lstStyle/>
          <a:p>
            <a:pPr lvl="1" eaLnBrk="1" hangingPunct="1"/>
            <a:r>
              <a:rPr lang="zh-CN" altLang="en-US" sz="2800" b="1" dirty="0">
                <a:solidFill>
                  <a:schemeClr val="tx1"/>
                </a:solidFill>
                <a:latin typeface="DengXian" panose="02010600030101010101" pitchFamily="2" charset="-122"/>
                <a:ea typeface="DengXian" panose="02010600030101010101" pitchFamily="2" charset="-122"/>
              </a:rPr>
              <a:t>什么是面板数据</a:t>
            </a:r>
            <a:r>
              <a:rPr lang="en-GB" altLang="en-US" sz="2800" b="1" dirty="0">
                <a:solidFill>
                  <a:schemeClr val="tx1"/>
                </a:solidFill>
                <a:latin typeface="DengXian" panose="02010600030101010101" pitchFamily="2" charset="-122"/>
                <a:ea typeface="DengXian" panose="02010600030101010101" pitchFamily="2" charset="-122"/>
              </a:rPr>
              <a:t>? </a:t>
            </a:r>
          </a:p>
        </p:txBody>
      </p:sp>
      <p:sp>
        <p:nvSpPr>
          <p:cNvPr id="31747" name="Rectangle 3"/>
          <p:cNvSpPr>
            <a:spLocks noGrp="1" noChangeArrowheads="1"/>
          </p:cNvSpPr>
          <p:nvPr>
            <p:ph type="body" idx="1"/>
          </p:nvPr>
        </p:nvSpPr>
        <p:spPr/>
        <p:txBody>
          <a:bodyPr lIns="92075" tIns="46038" rIns="92075" bIns="46038"/>
          <a:lstStyle/>
          <a:p>
            <a:pPr marL="342900" indent="-342900" eaLnBrk="1" hangingPunct="1"/>
            <a:r>
              <a:rPr lang="zh-CN" altLang="en-US" b="1" dirty="0"/>
              <a:t>面板数据（</a:t>
            </a:r>
            <a:r>
              <a:rPr lang="en-US" b="1" dirty="0"/>
              <a:t>Panel Data</a:t>
            </a:r>
            <a:r>
              <a:rPr lang="zh-CN" altLang="en-US" b="1" dirty="0"/>
              <a:t>）</a:t>
            </a:r>
            <a:r>
              <a:rPr lang="zh-CN" altLang="en-US" dirty="0"/>
              <a:t>是包含多个个体，并且同一个体有一系列不同时间观测点的数据。</a:t>
            </a:r>
            <a:endParaRPr lang="en-US" altLang="zh-CN" dirty="0"/>
          </a:p>
          <a:p>
            <a:pPr marL="342900" indent="-342900" eaLnBrk="1" hangingPunct="1"/>
            <a:endParaRPr lang="en-US" altLang="en-US" dirty="0"/>
          </a:p>
          <a:p>
            <a:pPr marL="615950" lvl="2" indent="-342900" eaLnBrk="1" hangingPunct="1">
              <a:buFont typeface="Arial" panose="020B0604020202020204" pitchFamily="34" charset="0"/>
              <a:buChar char="•"/>
            </a:pPr>
            <a:r>
              <a:rPr lang="zh-CN" altLang="en-US" sz="2400" dirty="0">
                <a:solidFill>
                  <a:schemeClr val="tx1"/>
                </a:solidFill>
                <a:latin typeface="Times New Roman" panose="02020603050405020304" pitchFamily="18" charset="0"/>
                <a:cs typeface="Times New Roman" panose="02020603050405020304" pitchFamily="18" charset="0"/>
              </a:rPr>
              <a:t>公司财务数据</a:t>
            </a:r>
            <a:endParaRPr lang="en-US" altLang="zh-CN" sz="2400" dirty="0">
              <a:solidFill>
                <a:schemeClr val="tx1"/>
              </a:solidFill>
              <a:latin typeface="Times New Roman" panose="02020603050405020304" pitchFamily="18" charset="0"/>
              <a:cs typeface="Times New Roman" panose="02020603050405020304" pitchFamily="18" charset="0"/>
            </a:endParaRPr>
          </a:p>
          <a:p>
            <a:pPr marL="615950" lvl="2" indent="-342900" eaLnBrk="1" hangingPunct="1">
              <a:buFont typeface="Arial" panose="020B0604020202020204" pitchFamily="34" charset="0"/>
              <a:buChar char="•"/>
            </a:pPr>
            <a:r>
              <a:rPr lang="zh-CN" altLang="en-US" sz="2400" dirty="0">
                <a:solidFill>
                  <a:schemeClr val="tx1"/>
                </a:solidFill>
                <a:latin typeface="Times New Roman" panose="02020603050405020304" pitchFamily="18" charset="0"/>
                <a:cs typeface="Times New Roman" panose="02020603050405020304" pitchFamily="18" charset="0"/>
              </a:rPr>
              <a:t>高管薪酬数据</a:t>
            </a:r>
            <a:endParaRPr lang="en-US" altLang="zh-CN" sz="2400" dirty="0">
              <a:solidFill>
                <a:schemeClr val="tx1"/>
              </a:solidFill>
              <a:latin typeface="Times New Roman" panose="02020603050405020304" pitchFamily="18" charset="0"/>
              <a:cs typeface="Times New Roman" panose="02020603050405020304" pitchFamily="18" charset="0"/>
            </a:endParaRPr>
          </a:p>
          <a:p>
            <a:pPr marL="615950" lvl="2" indent="-342900" eaLnBrk="1" hangingPunct="1">
              <a:buFont typeface="Arial" panose="020B0604020202020204" pitchFamily="34" charset="0"/>
              <a:buChar char="•"/>
            </a:pPr>
            <a:r>
              <a:rPr lang="zh-CN" altLang="en-US" sz="2400" dirty="0">
                <a:solidFill>
                  <a:schemeClr val="tx1"/>
                </a:solidFill>
                <a:latin typeface="Times New Roman" panose="02020603050405020304" pitchFamily="18" charset="0"/>
                <a:cs typeface="Times New Roman" panose="02020603050405020304" pitchFamily="18" charset="0"/>
              </a:rPr>
              <a:t>分析师预测数据</a:t>
            </a:r>
            <a:r>
              <a:rPr lang="en-US" altLang="en-US" sz="2400" dirty="0">
                <a:solidFill>
                  <a:schemeClr val="tx1"/>
                </a:solidFill>
                <a:latin typeface="Times New Roman" panose="02020603050405020304" pitchFamily="18" charset="0"/>
                <a:cs typeface="Times New Roman" panose="02020603050405020304" pitchFamily="18" charset="0"/>
              </a:rPr>
              <a:t> </a:t>
            </a:r>
          </a:p>
          <a:p>
            <a:pPr marL="615950" lvl="2" indent="-342900" eaLnBrk="1" hangingPunct="1">
              <a:buFont typeface="Arial" panose="020B0604020202020204" pitchFamily="34" charset="0"/>
              <a:buChar char="•"/>
            </a:pPr>
            <a:r>
              <a:rPr lang="zh-CN" altLang="en-US" sz="2400" dirty="0">
                <a:solidFill>
                  <a:schemeClr val="tx1"/>
                </a:solidFill>
                <a:latin typeface="Times New Roman" panose="02020603050405020304" pitchFamily="18" charset="0"/>
                <a:cs typeface="Times New Roman" panose="02020603050405020304" pitchFamily="18" charset="0"/>
              </a:rPr>
              <a:t>基金数据</a:t>
            </a:r>
            <a:endParaRPr lang="en-US" altLang="en-US" sz="2400" dirty="0">
              <a:solidFill>
                <a:schemeClr val="tx1"/>
              </a:solidFill>
              <a:latin typeface="Times New Roman" panose="02020603050405020304" pitchFamily="18" charset="0"/>
              <a:cs typeface="Times New Roman" panose="02020603050405020304" pitchFamily="18" charset="0"/>
            </a:endParaRPr>
          </a:p>
          <a:p>
            <a:pPr marL="342900" indent="-342900" eaLnBrk="1" hangingPunct="1"/>
            <a:endParaRPr lang="en-US" altLang="zh-CN" dirty="0"/>
          </a:p>
          <a:p>
            <a:pPr marL="342900" indent="-342900" eaLnBrk="1" hangingPunct="1"/>
            <a:r>
              <a:rPr lang="zh-CN" altLang="en-US" dirty="0"/>
              <a:t>面板数据同时包含了横截面和时间序列两个维度的数据：个体维度（</a:t>
            </a:r>
            <a:r>
              <a:rPr lang="en-US" dirty="0" err="1"/>
              <a:t>i</a:t>
            </a:r>
            <a:r>
              <a:rPr lang="en-US" dirty="0"/>
              <a:t>=1, 2, … , N</a:t>
            </a:r>
            <a:r>
              <a:rPr lang="zh-CN" altLang="en-US" dirty="0"/>
              <a:t>）和时间维度（</a:t>
            </a:r>
            <a:r>
              <a:rPr lang="en-US" dirty="0"/>
              <a:t>t=1, 2, … , T</a:t>
            </a:r>
            <a:r>
              <a:rPr lang="zh-CN" altLang="en-US" dirty="0"/>
              <a:t>）。</a:t>
            </a:r>
            <a:endParaRPr lang="en-US" altLang="en-US" dirty="0"/>
          </a:p>
        </p:txBody>
      </p:sp>
      <p:sp>
        <p:nvSpPr>
          <p:cNvPr id="31748" name="Slide Number Placeholder 5"/>
          <p:cNvSpPr>
            <a:spLocks/>
          </p:cNvSpPr>
          <p:nvPr/>
        </p:nvSpPr>
        <p:spPr bwMode="auto">
          <a:xfrm>
            <a:off x="0" y="6210300"/>
            <a:ext cx="457200" cy="4572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nchor="ctr" anchorCtr="1"/>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lgn="ctr" eaLnBrk="1" hangingPunct="1">
              <a:spcBef>
                <a:spcPct val="0"/>
              </a:spcBef>
              <a:buClrTx/>
              <a:buSzTx/>
              <a:buFontTx/>
              <a:buNone/>
            </a:pPr>
            <a:fld id="{3AA33E5A-DD80-4C6F-849D-54134251D869}" type="slidenum">
              <a:rPr lang="en-US" altLang="en-US" sz="2400">
                <a:solidFill>
                  <a:srgbClr val="FFFFFF"/>
                </a:solidFill>
                <a:latin typeface="Times New Roman" panose="02020603050405020304" pitchFamily="18" charset="0"/>
                <a:cs typeface="Times New Roman" panose="02020603050405020304" pitchFamily="18" charset="0"/>
              </a:rPr>
              <a:pPr algn="ctr" eaLnBrk="1" hangingPunct="1">
                <a:spcBef>
                  <a:spcPct val="0"/>
                </a:spcBef>
                <a:buClrTx/>
                <a:buSzTx/>
                <a:buFontTx/>
                <a:buNone/>
              </a:pPr>
              <a:t>4</a:t>
            </a:fld>
            <a:endParaRPr lang="en-US" altLang="en-US" sz="2400">
              <a:solidFill>
                <a:srgbClr val="FFFFFF"/>
              </a:solidFill>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E018EE2C-1B7F-42F1-BA99-2173250F72DE}"/>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固定效应模型个体内估计（</a:t>
            </a:r>
            <a:r>
              <a:rPr lang="en-US" dirty="0" err="1"/>
              <a:t>Winthin</a:t>
            </a:r>
            <a:r>
              <a:rPr lang="en-US" dirty="0"/>
              <a:t> Estimator)</a:t>
            </a:r>
            <a:endParaRPr lang="en-CA" dirty="0"/>
          </a:p>
        </p:txBody>
      </p:sp>
      <p:sp>
        <p:nvSpPr>
          <p:cNvPr id="3" name="Text Placeholder 2"/>
          <p:cNvSpPr>
            <a:spLocks noGrp="1"/>
          </p:cNvSpPr>
          <p:nvPr>
            <p:ph type="body" idx="1"/>
          </p:nvPr>
        </p:nvSpPr>
        <p:spPr/>
        <p:txBody>
          <a:bodyPr/>
          <a:lstStyle/>
          <a:p>
            <a:r>
              <a:rPr lang="zh-CN" altLang="en-US" b="1" dirty="0"/>
              <a:t>手动进行固定效应模型个体内估计</a:t>
            </a:r>
            <a:r>
              <a:rPr lang="zh-CN" altLang="en-US" dirty="0"/>
              <a:t>：</a:t>
            </a:r>
            <a:endParaRPr lang="en-CA" dirty="0"/>
          </a:p>
          <a:p>
            <a:pPr>
              <a:spcBef>
                <a:spcPts val="0"/>
              </a:spcBef>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egen</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mq</a:t>
            </a:r>
            <a:r>
              <a:rPr lang="en-US" sz="1600" dirty="0">
                <a:latin typeface="Courier New" panose="02070309020205020404" pitchFamily="49" charset="0"/>
                <a:cs typeface="Courier New" panose="02070309020205020404" pitchFamily="49" charset="0"/>
              </a:rPr>
              <a:t>=mean(q), by(id)  /* </a:t>
            </a:r>
            <a:r>
              <a:rPr lang="zh-CN" altLang="en-US" sz="1600" dirty="0">
                <a:latin typeface="Courier New" panose="02070309020205020404" pitchFamily="49" charset="0"/>
                <a:cs typeface="Courier New" panose="02070309020205020404" pitchFamily="49" charset="0"/>
              </a:rPr>
              <a:t>按</a:t>
            </a:r>
            <a:r>
              <a:rPr lang="en-US" sz="1600" dirty="0">
                <a:latin typeface="Courier New" panose="02070309020205020404" pitchFamily="49" charset="0"/>
                <a:cs typeface="Courier New" panose="02070309020205020404" pitchFamily="49" charset="0"/>
              </a:rPr>
              <a:t>id</a:t>
            </a:r>
            <a:r>
              <a:rPr lang="zh-CN" altLang="en-US" sz="1600" dirty="0">
                <a:latin typeface="Courier New" panose="02070309020205020404" pitchFamily="49" charset="0"/>
                <a:cs typeface="Courier New" panose="02070309020205020404" pitchFamily="49" charset="0"/>
              </a:rPr>
              <a:t>，生成组</a:t>
            </a:r>
            <a:r>
              <a:rPr lang="en-US" sz="1600" dirty="0">
                <a:latin typeface="Courier New" panose="02070309020205020404" pitchFamily="49" charset="0"/>
                <a:cs typeface="Courier New" panose="02070309020205020404" pitchFamily="49" charset="0"/>
              </a:rPr>
              <a:t>q</a:t>
            </a:r>
            <a:r>
              <a:rPr lang="zh-CN" altLang="en-US" sz="1600" dirty="0">
                <a:latin typeface="Courier New" panose="02070309020205020404" pitchFamily="49" charset="0"/>
                <a:cs typeface="Courier New" panose="02070309020205020404" pitchFamily="49" charset="0"/>
              </a:rPr>
              <a:t>均值</a:t>
            </a:r>
            <a:r>
              <a:rPr lang="en-US" sz="1600" dirty="0">
                <a:latin typeface="Courier New" panose="02070309020205020404" pitchFamily="49" charset="0"/>
                <a:cs typeface="Courier New" panose="02070309020205020404" pitchFamily="49" charset="0"/>
              </a:rPr>
              <a:t>*/</a:t>
            </a:r>
            <a:endParaRPr lang="en-CA" sz="1600" dirty="0">
              <a:latin typeface="Courier New" panose="02070309020205020404" pitchFamily="49" charset="0"/>
              <a:cs typeface="Courier New" panose="02070309020205020404" pitchFamily="49" charset="0"/>
            </a:endParaRPr>
          </a:p>
          <a:p>
            <a:pPr>
              <a:spcBef>
                <a:spcPts val="0"/>
              </a:spcBef>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egen</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mtax</a:t>
            </a:r>
            <a:r>
              <a:rPr lang="en-US" sz="1600" dirty="0">
                <a:latin typeface="Courier New" panose="02070309020205020404" pitchFamily="49" charset="0"/>
                <a:cs typeface="Courier New" panose="02070309020205020404" pitchFamily="49" charset="0"/>
              </a:rPr>
              <a:t>=mean(tax), by(id) /*</a:t>
            </a:r>
            <a:r>
              <a:rPr lang="zh-CN" altLang="en-US" sz="1600" dirty="0">
                <a:latin typeface="Courier New" panose="02070309020205020404" pitchFamily="49" charset="0"/>
                <a:cs typeface="Courier New" panose="02070309020205020404" pitchFamily="49" charset="0"/>
              </a:rPr>
              <a:t>按</a:t>
            </a:r>
            <a:r>
              <a:rPr lang="en-US" sz="1600" dirty="0">
                <a:latin typeface="Courier New" panose="02070309020205020404" pitchFamily="49" charset="0"/>
                <a:cs typeface="Courier New" panose="02070309020205020404" pitchFamily="49" charset="0"/>
              </a:rPr>
              <a:t>id</a:t>
            </a:r>
            <a:r>
              <a:rPr lang="zh-CN" altLang="en-US" sz="1600" dirty="0">
                <a:latin typeface="Courier New" panose="02070309020205020404" pitchFamily="49" charset="0"/>
                <a:cs typeface="Courier New" panose="02070309020205020404" pitchFamily="49" charset="0"/>
              </a:rPr>
              <a:t>，生成组</a:t>
            </a:r>
            <a:r>
              <a:rPr lang="en-US" sz="1600" dirty="0">
                <a:latin typeface="Courier New" panose="02070309020205020404" pitchFamily="49" charset="0"/>
                <a:cs typeface="Courier New" panose="02070309020205020404" pitchFamily="49" charset="0"/>
              </a:rPr>
              <a:t>tax</a:t>
            </a:r>
            <a:r>
              <a:rPr lang="zh-CN" altLang="en-US" sz="1600" dirty="0">
                <a:latin typeface="Courier New" panose="02070309020205020404" pitchFamily="49" charset="0"/>
                <a:cs typeface="Courier New" panose="02070309020205020404" pitchFamily="49" charset="0"/>
              </a:rPr>
              <a:t>均值</a:t>
            </a:r>
            <a:r>
              <a:rPr lang="en-US" sz="1600" dirty="0">
                <a:latin typeface="Courier New" panose="02070309020205020404" pitchFamily="49" charset="0"/>
                <a:cs typeface="Courier New" panose="02070309020205020404" pitchFamily="49" charset="0"/>
              </a:rPr>
              <a:t>*/</a:t>
            </a:r>
            <a:endParaRPr lang="en-CA" sz="1600" dirty="0">
              <a:latin typeface="Courier New" panose="02070309020205020404" pitchFamily="49" charset="0"/>
              <a:cs typeface="Courier New" panose="02070309020205020404" pitchFamily="49" charset="0"/>
            </a:endParaRPr>
          </a:p>
          <a:p>
            <a:pPr>
              <a:spcBef>
                <a:spcPts val="0"/>
              </a:spcBef>
            </a:pPr>
            <a:r>
              <a:rPr lang="en-US" sz="1600" dirty="0">
                <a:latin typeface="Courier New" panose="02070309020205020404" pitchFamily="49" charset="0"/>
                <a:cs typeface="Courier New" panose="02070309020205020404" pitchFamily="49" charset="0"/>
              </a:rPr>
              <a:t>. generate </a:t>
            </a:r>
            <a:r>
              <a:rPr lang="en-US" sz="1600" dirty="0" err="1">
                <a:latin typeface="Courier New" panose="02070309020205020404" pitchFamily="49" charset="0"/>
                <a:cs typeface="Courier New" panose="02070309020205020404" pitchFamily="49" charset="0"/>
              </a:rPr>
              <a:t>within_q</a:t>
            </a:r>
            <a:r>
              <a:rPr lang="en-US" sz="1600" dirty="0">
                <a:latin typeface="Courier New" panose="02070309020205020404" pitchFamily="49" charset="0"/>
                <a:cs typeface="Courier New" panose="02070309020205020404" pitchFamily="49" charset="0"/>
              </a:rPr>
              <a:t> = q - </a:t>
            </a:r>
            <a:r>
              <a:rPr lang="en-US" sz="1600" dirty="0" err="1">
                <a:latin typeface="Courier New" panose="02070309020205020404" pitchFamily="49" charset="0"/>
                <a:cs typeface="Courier New" panose="02070309020205020404" pitchFamily="49" charset="0"/>
              </a:rPr>
              <a:t>mq</a:t>
            </a:r>
            <a:r>
              <a:rPr lang="en-US" sz="1600" dirty="0">
                <a:latin typeface="Courier New" panose="02070309020205020404" pitchFamily="49" charset="0"/>
                <a:cs typeface="Courier New" panose="02070309020205020404" pitchFamily="49" charset="0"/>
              </a:rPr>
              <a:t> /*</a:t>
            </a:r>
            <a:r>
              <a:rPr lang="zh-CN" altLang="en-US" sz="1600" dirty="0">
                <a:latin typeface="Courier New" panose="02070309020205020404" pitchFamily="49" charset="0"/>
                <a:cs typeface="Courier New" panose="02070309020205020404" pitchFamily="49" charset="0"/>
              </a:rPr>
              <a:t>对</a:t>
            </a:r>
            <a:r>
              <a:rPr lang="en-US" sz="1600" dirty="0">
                <a:latin typeface="Courier New" panose="02070309020205020404" pitchFamily="49" charset="0"/>
                <a:cs typeface="Courier New" panose="02070309020205020404" pitchFamily="49" charset="0"/>
              </a:rPr>
              <a:t>q</a:t>
            </a:r>
            <a:r>
              <a:rPr lang="zh-CN" altLang="en-US" sz="1600" dirty="0">
                <a:latin typeface="Courier New" panose="02070309020205020404" pitchFamily="49" charset="0"/>
                <a:cs typeface="Courier New" panose="02070309020205020404" pitchFamily="49" charset="0"/>
              </a:rPr>
              <a:t>进行去组均值转换</a:t>
            </a:r>
            <a:r>
              <a:rPr lang="en-US" sz="1600" dirty="0">
                <a:latin typeface="Courier New" panose="02070309020205020404" pitchFamily="49" charset="0"/>
                <a:cs typeface="Courier New" panose="02070309020205020404" pitchFamily="49" charset="0"/>
              </a:rPr>
              <a:t>*/</a:t>
            </a:r>
            <a:endParaRPr lang="en-CA" sz="1600" dirty="0">
              <a:latin typeface="Courier New" panose="02070309020205020404" pitchFamily="49" charset="0"/>
              <a:cs typeface="Courier New" panose="02070309020205020404" pitchFamily="49" charset="0"/>
            </a:endParaRPr>
          </a:p>
          <a:p>
            <a:pPr>
              <a:spcBef>
                <a:spcPts val="0"/>
              </a:spcBef>
            </a:pPr>
            <a:r>
              <a:rPr lang="en-US" sz="1600" dirty="0">
                <a:latin typeface="Courier New" panose="02070309020205020404" pitchFamily="49" charset="0"/>
                <a:cs typeface="Courier New" panose="02070309020205020404" pitchFamily="49" charset="0"/>
              </a:rPr>
              <a:t>. generate </a:t>
            </a:r>
            <a:r>
              <a:rPr lang="en-US" sz="1600" dirty="0" err="1">
                <a:latin typeface="Courier New" panose="02070309020205020404" pitchFamily="49" charset="0"/>
                <a:cs typeface="Courier New" panose="02070309020205020404" pitchFamily="49" charset="0"/>
              </a:rPr>
              <a:t>within_tax</a:t>
            </a:r>
            <a:r>
              <a:rPr lang="en-US" sz="1600" dirty="0">
                <a:latin typeface="Courier New" panose="02070309020205020404" pitchFamily="49" charset="0"/>
                <a:cs typeface="Courier New" panose="02070309020205020404" pitchFamily="49" charset="0"/>
              </a:rPr>
              <a:t> = tax - </a:t>
            </a:r>
            <a:r>
              <a:rPr lang="en-US" sz="1600" dirty="0" err="1">
                <a:latin typeface="Courier New" panose="02070309020205020404" pitchFamily="49" charset="0"/>
                <a:cs typeface="Courier New" panose="02070309020205020404" pitchFamily="49" charset="0"/>
              </a:rPr>
              <a:t>mtax</a:t>
            </a:r>
            <a:r>
              <a:rPr lang="en-US" sz="1600" dirty="0">
                <a:latin typeface="Courier New" panose="02070309020205020404" pitchFamily="49" charset="0"/>
                <a:cs typeface="Courier New" panose="02070309020205020404" pitchFamily="49" charset="0"/>
              </a:rPr>
              <a:t> /*</a:t>
            </a:r>
            <a:r>
              <a:rPr lang="zh-CN" altLang="en-US" sz="1600" dirty="0">
                <a:latin typeface="Courier New" panose="02070309020205020404" pitchFamily="49" charset="0"/>
                <a:cs typeface="Courier New" panose="02070309020205020404" pitchFamily="49" charset="0"/>
              </a:rPr>
              <a:t>对</a:t>
            </a:r>
            <a:r>
              <a:rPr lang="en-US" sz="1600" dirty="0">
                <a:latin typeface="Courier New" panose="02070309020205020404" pitchFamily="49" charset="0"/>
                <a:cs typeface="Courier New" panose="02070309020205020404" pitchFamily="49" charset="0"/>
              </a:rPr>
              <a:t>tax</a:t>
            </a:r>
            <a:r>
              <a:rPr lang="zh-CN" altLang="en-US" sz="1600" dirty="0">
                <a:latin typeface="Courier New" panose="02070309020205020404" pitchFamily="49" charset="0"/>
                <a:cs typeface="Courier New" panose="02070309020205020404" pitchFamily="49" charset="0"/>
              </a:rPr>
              <a:t>进行去组均值转换</a:t>
            </a:r>
            <a:r>
              <a:rPr lang="en-US" sz="1600" dirty="0">
                <a:latin typeface="Courier New" panose="02070309020205020404" pitchFamily="49" charset="0"/>
                <a:cs typeface="Courier New" panose="02070309020205020404" pitchFamily="49" charset="0"/>
              </a:rPr>
              <a:t>*/</a:t>
            </a:r>
            <a:endParaRPr lang="en-CA" sz="1600" dirty="0">
              <a:latin typeface="Courier New" panose="02070309020205020404" pitchFamily="49" charset="0"/>
              <a:cs typeface="Courier New" panose="02070309020205020404" pitchFamily="49" charset="0"/>
            </a:endParaRPr>
          </a:p>
          <a:p>
            <a:pPr>
              <a:spcBef>
                <a:spcPts val="0"/>
              </a:spcBef>
            </a:pPr>
            <a:r>
              <a:rPr lang="en-US" sz="1600" dirty="0"/>
              <a:t> </a:t>
            </a:r>
            <a:endParaRPr lang="en-CA" sz="1600" dirty="0"/>
          </a:p>
          <a:p>
            <a:pPr>
              <a:spcBef>
                <a:spcPts val="0"/>
              </a:spcBef>
            </a:pPr>
            <a:r>
              <a:rPr lang="en-US" sz="1600" b="1" dirty="0"/>
              <a:t>. </a:t>
            </a:r>
            <a:r>
              <a:rPr lang="en-US" sz="1600" b="1" dirty="0" err="1"/>
              <a:t>reg</a:t>
            </a:r>
            <a:r>
              <a:rPr lang="en-US" sz="1600" b="1" dirty="0"/>
              <a:t> </a:t>
            </a:r>
            <a:r>
              <a:rPr lang="en-US" sz="1600" b="1" dirty="0" err="1"/>
              <a:t>within_q</a:t>
            </a:r>
            <a:r>
              <a:rPr lang="en-US" sz="1600" b="1" dirty="0"/>
              <a:t> </a:t>
            </a:r>
            <a:r>
              <a:rPr lang="en-US" sz="1600" b="1" dirty="0" err="1"/>
              <a:t>within_tax,noconstant</a:t>
            </a:r>
            <a:r>
              <a:rPr lang="en-US" sz="1600" b="1" dirty="0"/>
              <a:t>      /*</a:t>
            </a:r>
            <a:r>
              <a:rPr lang="zh-CN" altLang="en-US" sz="1600" b="1" dirty="0"/>
              <a:t>将转换后的</a:t>
            </a:r>
            <a:r>
              <a:rPr lang="en-US" sz="1600" b="1" dirty="0"/>
              <a:t>q</a:t>
            </a:r>
            <a:r>
              <a:rPr lang="zh-CN" altLang="en-US" sz="1600" b="1" dirty="0"/>
              <a:t>和</a:t>
            </a:r>
            <a:r>
              <a:rPr lang="en-US" sz="1600" b="1" dirty="0"/>
              <a:t>tax</a:t>
            </a:r>
            <a:r>
              <a:rPr lang="zh-CN" altLang="en-US" sz="1600" b="1" dirty="0"/>
              <a:t>做回归</a:t>
            </a:r>
            <a:r>
              <a:rPr lang="en-US" sz="1600" b="1" dirty="0"/>
              <a:t>,</a:t>
            </a:r>
            <a:r>
              <a:rPr lang="en-US" sz="1600" b="1" dirty="0" err="1"/>
              <a:t>nonconstant</a:t>
            </a:r>
            <a:r>
              <a:rPr lang="zh-CN" altLang="en-US" sz="1600" b="1" dirty="0"/>
              <a:t>设置没有共同截距</a:t>
            </a:r>
            <a:r>
              <a:rPr lang="en-US" sz="1600" b="1" dirty="0"/>
              <a:t>*/</a:t>
            </a:r>
            <a:endParaRPr lang="en-CA" sz="1600" b="1" dirty="0"/>
          </a:p>
          <a:p>
            <a:pPr>
              <a:spcBef>
                <a:spcPts val="0"/>
              </a:spcBef>
            </a:pPr>
            <a:r>
              <a:rPr lang="en-US" sz="1600" dirty="0"/>
              <a:t> </a:t>
            </a:r>
            <a:endParaRPr lang="en-CA" sz="1600" dirty="0"/>
          </a:p>
          <a:p>
            <a:pPr>
              <a:spcBef>
                <a:spcPts val="0"/>
              </a:spcBef>
            </a:pPr>
            <a:r>
              <a:rPr lang="en-US" sz="1400" dirty="0">
                <a:latin typeface="Courier New" panose="02070309020205020404" pitchFamily="49" charset="0"/>
                <a:cs typeface="Courier New" panose="02070309020205020404" pitchFamily="49" charset="0"/>
              </a:rPr>
              <a:t>      Source |       SS           </a:t>
            </a:r>
            <a:r>
              <a:rPr lang="en-US" sz="1400" dirty="0" err="1">
                <a:latin typeface="Courier New" panose="02070309020205020404" pitchFamily="49" charset="0"/>
                <a:cs typeface="Courier New" panose="02070309020205020404" pitchFamily="49" charset="0"/>
              </a:rPr>
              <a:t>df</a:t>
            </a:r>
            <a:r>
              <a:rPr lang="en-US" sz="1400" dirty="0">
                <a:latin typeface="Courier New" panose="02070309020205020404" pitchFamily="49" charset="0"/>
                <a:cs typeface="Courier New" panose="02070309020205020404" pitchFamily="49" charset="0"/>
              </a:rPr>
              <a:t>       MS      Number of </a:t>
            </a:r>
            <a:r>
              <a:rPr lang="en-US" sz="1400" dirty="0" err="1">
                <a:latin typeface="Courier New" panose="02070309020205020404" pitchFamily="49" charset="0"/>
                <a:cs typeface="Courier New" panose="02070309020205020404" pitchFamily="49" charset="0"/>
              </a:rPr>
              <a:t>obs</a:t>
            </a:r>
            <a:r>
              <a:rPr lang="en-US" sz="1400" dirty="0">
                <a:latin typeface="Courier New" panose="02070309020205020404" pitchFamily="49" charset="0"/>
                <a:cs typeface="Courier New" panose="02070309020205020404" pitchFamily="49" charset="0"/>
              </a:rPr>
              <a:t>   =        32</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F(1, 31)        =    246.26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Model |  1.29959997         1  1.29959997   </a:t>
            </a:r>
            <a:r>
              <a:rPr lang="en-US" sz="1400" dirty="0" err="1">
                <a:latin typeface="Courier New" panose="02070309020205020404" pitchFamily="49" charset="0"/>
                <a:cs typeface="Courier New" panose="02070309020205020404" pitchFamily="49" charset="0"/>
              </a:rPr>
              <a:t>Prob</a:t>
            </a:r>
            <a:r>
              <a:rPr lang="en-US" sz="1400" dirty="0">
                <a:latin typeface="Courier New" panose="02070309020205020404" pitchFamily="49" charset="0"/>
                <a:cs typeface="Courier New" panose="02070309020205020404" pitchFamily="49" charset="0"/>
              </a:rPr>
              <a:t> &gt; F        =    0.0000</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Residual |  .163599998        31  .005277419   R-squared       =    0.8882</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Adj</a:t>
            </a:r>
            <a:r>
              <a:rPr lang="en-US" sz="1400" dirty="0">
                <a:latin typeface="Courier New" panose="02070309020205020404" pitchFamily="49" charset="0"/>
                <a:cs typeface="Courier New" panose="02070309020205020404" pitchFamily="49" charset="0"/>
              </a:rPr>
              <a:t> R-squared   =    0.8846</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Total |  1.46319997        32  .045724999   Root MSE        =    .07265</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within_q</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Coef</a:t>
            </a:r>
            <a:r>
              <a:rPr lang="en-US" sz="1400" dirty="0">
                <a:latin typeface="Courier New" panose="02070309020205020404" pitchFamily="49" charset="0"/>
                <a:cs typeface="Courier New" panose="02070309020205020404" pitchFamily="49" charset="0"/>
              </a:rPr>
              <a:t>.   Std. Err.      t    P&gt;|t|     [95% Conf. Interval]</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within_tax</a:t>
            </a:r>
            <a:r>
              <a:rPr lang="en-US" sz="1400" dirty="0">
                <a:latin typeface="Courier New" panose="02070309020205020404" pitchFamily="49" charset="0"/>
                <a:cs typeface="Courier New" panose="02070309020205020404" pitchFamily="49" charset="0"/>
              </a:rPr>
              <a:t> |        .57   .0363229    15.69   0.000     .4959189    .6440811</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600" dirty="0"/>
              <a:t> </a:t>
            </a:r>
            <a:endParaRPr lang="en-CA" sz="1600" dirty="0"/>
          </a:p>
          <a:p>
            <a:endParaRPr lang="en-CA" dirty="0"/>
          </a:p>
        </p:txBody>
      </p:sp>
      <p:sp>
        <p:nvSpPr>
          <p:cNvPr id="4" name="Footer Placeholder 3">
            <a:extLst>
              <a:ext uri="{FF2B5EF4-FFF2-40B4-BE49-F238E27FC236}">
                <a16:creationId xmlns:a16="http://schemas.microsoft.com/office/drawing/2014/main" id="{D476FB55-5648-4196-A630-C4C91E557E72}"/>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15871376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固定效应模型个体内估计（</a:t>
            </a:r>
            <a:r>
              <a:rPr lang="en-US" dirty="0" err="1"/>
              <a:t>Winthin</a:t>
            </a:r>
            <a:r>
              <a:rPr lang="en-US" dirty="0"/>
              <a:t> Estimator)</a:t>
            </a:r>
            <a:endParaRPr lang="en-CA" dirty="0"/>
          </a:p>
        </p:txBody>
      </p:sp>
      <p:sp>
        <p:nvSpPr>
          <p:cNvPr id="3" name="Text Placeholder 2"/>
          <p:cNvSpPr>
            <a:spLocks noGrp="1"/>
          </p:cNvSpPr>
          <p:nvPr>
            <p:ph type="body" idx="1"/>
          </p:nvPr>
        </p:nvSpPr>
        <p:spPr/>
        <p:txBody>
          <a:bodyPr/>
          <a:lstStyle/>
          <a:p>
            <a:r>
              <a:rPr lang="zh-CN" altLang="en-US" b="1" dirty="0"/>
              <a:t>直接使用</a:t>
            </a:r>
            <a:r>
              <a:rPr lang="en-US" b="1" dirty="0"/>
              <a:t>STATA</a:t>
            </a:r>
            <a:r>
              <a:rPr lang="zh-CN" altLang="en-US" b="1" dirty="0"/>
              <a:t>的</a:t>
            </a:r>
            <a:r>
              <a:rPr lang="en-US" b="1" dirty="0" err="1"/>
              <a:t>xtreg</a:t>
            </a:r>
            <a:r>
              <a:rPr lang="en-US" b="1" dirty="0"/>
              <a:t>, </a:t>
            </a:r>
            <a:r>
              <a:rPr lang="en-US" b="1" dirty="0" err="1"/>
              <a:t>fe</a:t>
            </a:r>
            <a:r>
              <a:rPr lang="zh-CN" altLang="en-US" b="1" dirty="0"/>
              <a:t>命令</a:t>
            </a:r>
            <a:r>
              <a:rPr lang="zh-CN" altLang="en-US" dirty="0"/>
              <a:t>，结果如下</a:t>
            </a:r>
            <a:endParaRPr lang="en-CA" dirty="0"/>
          </a:p>
          <a:p>
            <a:pPr>
              <a:spcBef>
                <a:spcPts val="0"/>
              </a:spcBef>
            </a:pP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tsset</a:t>
            </a:r>
            <a:r>
              <a:rPr lang="en-US" sz="1100" dirty="0">
                <a:latin typeface="Courier New" panose="02070309020205020404" pitchFamily="49" charset="0"/>
                <a:cs typeface="Courier New" panose="02070309020205020404" pitchFamily="49" charset="0"/>
              </a:rPr>
              <a:t> id year /*</a:t>
            </a:r>
            <a:r>
              <a:rPr lang="zh-CN" altLang="en-US" sz="1100" dirty="0">
                <a:latin typeface="Courier New" panose="02070309020205020404" pitchFamily="49" charset="0"/>
                <a:cs typeface="Courier New" panose="02070309020205020404" pitchFamily="49" charset="0"/>
              </a:rPr>
              <a:t>将数据设为面板</a:t>
            </a:r>
            <a:r>
              <a:rPr lang="en-US" sz="1100" dirty="0">
                <a:latin typeface="Courier New" panose="02070309020205020404" pitchFamily="49" charset="0"/>
                <a:cs typeface="Courier New" panose="02070309020205020404" pitchFamily="49" charset="0"/>
              </a:rPr>
              <a:t>,id</a:t>
            </a:r>
            <a:r>
              <a:rPr lang="zh-CN" altLang="en-US" sz="1100" dirty="0">
                <a:latin typeface="Courier New" panose="02070309020205020404" pitchFamily="49" charset="0"/>
                <a:cs typeface="Courier New" panose="02070309020205020404" pitchFamily="49" charset="0"/>
              </a:rPr>
              <a:t>为个体维度，</a:t>
            </a:r>
            <a:r>
              <a:rPr lang="en-US" sz="1100" dirty="0">
                <a:latin typeface="Courier New" panose="02070309020205020404" pitchFamily="49" charset="0"/>
                <a:cs typeface="Courier New" panose="02070309020205020404" pitchFamily="49" charset="0"/>
              </a:rPr>
              <a:t>year</a:t>
            </a:r>
            <a:r>
              <a:rPr lang="zh-CN" altLang="en-US" sz="1100" dirty="0">
                <a:latin typeface="Courier New" panose="02070309020205020404" pitchFamily="49" charset="0"/>
                <a:cs typeface="Courier New" panose="02070309020205020404" pitchFamily="49" charset="0"/>
              </a:rPr>
              <a:t>为时间维度</a:t>
            </a: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panel variable:  id (strongly balanced)</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time variable:  year, 2010 to 2017</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delta:  1 unit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 </a:t>
            </a:r>
            <a:r>
              <a:rPr lang="en-US" sz="1100" dirty="0" err="1">
                <a:latin typeface="Courier New" panose="02070309020205020404" pitchFamily="49" charset="0"/>
                <a:cs typeface="Courier New" panose="02070309020205020404" pitchFamily="49" charset="0"/>
              </a:rPr>
              <a:t>xtreg</a:t>
            </a:r>
            <a:r>
              <a:rPr lang="en-US" sz="1100" dirty="0">
                <a:latin typeface="Courier New" panose="02070309020205020404" pitchFamily="49" charset="0"/>
                <a:cs typeface="Courier New" panose="02070309020205020404" pitchFamily="49" charset="0"/>
              </a:rPr>
              <a:t> q tax, </a:t>
            </a:r>
            <a:r>
              <a:rPr lang="en-US" sz="1100" dirty="0" err="1">
                <a:latin typeface="Courier New" panose="02070309020205020404" pitchFamily="49" charset="0"/>
                <a:cs typeface="Courier New" panose="02070309020205020404" pitchFamily="49" charset="0"/>
              </a:rPr>
              <a:t>fe</a:t>
            </a:r>
            <a:r>
              <a:rPr lang="en-US" sz="1100" dirty="0">
                <a:latin typeface="Courier New" panose="02070309020205020404" pitchFamily="49" charset="0"/>
                <a:cs typeface="Courier New" panose="02070309020205020404" pitchFamily="49" charset="0"/>
              </a:rPr>
              <a:t> /*</a:t>
            </a:r>
            <a:r>
              <a:rPr lang="zh-CN" altLang="en-US" sz="1100" dirty="0">
                <a:latin typeface="Courier New" panose="02070309020205020404" pitchFamily="49" charset="0"/>
                <a:cs typeface="Courier New" panose="02070309020205020404" pitchFamily="49" charset="0"/>
              </a:rPr>
              <a:t>使用</a:t>
            </a:r>
            <a:r>
              <a:rPr lang="en-US" sz="1100" dirty="0">
                <a:latin typeface="Courier New" panose="02070309020205020404" pitchFamily="49" charset="0"/>
                <a:cs typeface="Courier New" panose="02070309020205020404" pitchFamily="49" charset="0"/>
              </a:rPr>
              <a:t>STATA</a:t>
            </a:r>
            <a:r>
              <a:rPr lang="zh-CN" altLang="en-US" sz="1100" dirty="0">
                <a:latin typeface="Courier New" panose="02070309020205020404" pitchFamily="49" charset="0"/>
                <a:cs typeface="Courier New" panose="02070309020205020404" pitchFamily="49" charset="0"/>
              </a:rPr>
              <a:t>的固定效应模型估计命令</a:t>
            </a: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Fixed-effects (within) regression               Number of </a:t>
            </a:r>
            <a:r>
              <a:rPr lang="en-US" sz="1100" dirty="0" err="1">
                <a:latin typeface="Courier New" panose="02070309020205020404" pitchFamily="49" charset="0"/>
                <a:cs typeface="Courier New" panose="02070309020205020404" pitchFamily="49" charset="0"/>
              </a:rPr>
              <a:t>obs</a:t>
            </a:r>
            <a:r>
              <a:rPr lang="en-US" sz="1100" dirty="0">
                <a:latin typeface="Courier New" panose="02070309020205020404" pitchFamily="49" charset="0"/>
                <a:cs typeface="Courier New" panose="02070309020205020404" pitchFamily="49" charset="0"/>
              </a:rPr>
              <a:t>     =         32</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Group variable: id                              Number of groups  =          4</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R-</a:t>
            </a:r>
            <a:r>
              <a:rPr lang="en-US" sz="1100" dirty="0" err="1">
                <a:latin typeface="Courier New" panose="02070309020205020404" pitchFamily="49" charset="0"/>
                <a:cs typeface="Courier New" panose="02070309020205020404" pitchFamily="49" charset="0"/>
              </a:rPr>
              <a:t>sq</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Obs</a:t>
            </a:r>
            <a:r>
              <a:rPr lang="en-US" sz="1100" dirty="0">
                <a:latin typeface="Courier New" panose="02070309020205020404" pitchFamily="49" charset="0"/>
                <a:cs typeface="Courier New" panose="02070309020205020404" pitchFamily="49" charset="0"/>
              </a:rPr>
              <a:t> per group:</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within  = 0.8882                                         min =          8</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between = 0.8521                                         </a:t>
            </a:r>
            <a:r>
              <a:rPr lang="en-US" sz="1100" dirty="0" err="1">
                <a:latin typeface="Courier New" panose="02070309020205020404" pitchFamily="49" charset="0"/>
                <a:cs typeface="Courier New" panose="02070309020205020404" pitchFamily="49" charset="0"/>
              </a:rPr>
              <a:t>avg</a:t>
            </a:r>
            <a:r>
              <a:rPr lang="en-US" sz="1100" dirty="0">
                <a:latin typeface="Courier New" panose="02070309020205020404" pitchFamily="49" charset="0"/>
                <a:cs typeface="Courier New" panose="02070309020205020404" pitchFamily="49" charset="0"/>
              </a:rPr>
              <a:t> =        8.0</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overall = 0.5576                                         max =          8</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F(1,27)           =     214.48</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err="1">
                <a:latin typeface="Courier New" panose="02070309020205020404" pitchFamily="49" charset="0"/>
                <a:cs typeface="Courier New" panose="02070309020205020404" pitchFamily="49" charset="0"/>
              </a:rPr>
              <a:t>corr</a:t>
            </a:r>
            <a:r>
              <a:rPr lang="en-US" sz="1100" dirty="0">
                <a:latin typeface="Courier New" panose="02070309020205020404" pitchFamily="49" charset="0"/>
                <a:cs typeface="Courier New" panose="02070309020205020404" pitchFamily="49" charset="0"/>
              </a:rPr>
              <a:t>(</a:t>
            </a:r>
            <a:r>
              <a:rPr lang="en-US" sz="1100" dirty="0" err="1">
                <a:latin typeface="Courier New" panose="02070309020205020404" pitchFamily="49" charset="0"/>
                <a:cs typeface="Courier New" panose="02070309020205020404" pitchFamily="49" charset="0"/>
              </a:rPr>
              <a:t>u_i</a:t>
            </a: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Xb</a:t>
            </a:r>
            <a:r>
              <a:rPr lang="en-US" sz="1100" dirty="0">
                <a:latin typeface="Courier New" panose="02070309020205020404" pitchFamily="49" charset="0"/>
                <a:cs typeface="Courier New" panose="02070309020205020404" pitchFamily="49" charset="0"/>
              </a:rPr>
              <a:t>)  = 0.5066                         </a:t>
            </a:r>
            <a:r>
              <a:rPr lang="en-US" sz="1100" dirty="0" err="1">
                <a:latin typeface="Courier New" panose="02070309020205020404" pitchFamily="49" charset="0"/>
                <a:cs typeface="Courier New" panose="02070309020205020404" pitchFamily="49" charset="0"/>
              </a:rPr>
              <a:t>Prob</a:t>
            </a:r>
            <a:r>
              <a:rPr lang="en-US" sz="1100" dirty="0">
                <a:latin typeface="Courier New" panose="02070309020205020404" pitchFamily="49" charset="0"/>
                <a:cs typeface="Courier New" panose="02070309020205020404" pitchFamily="49" charset="0"/>
              </a:rPr>
              <a:t> &gt; F          =     0.0000</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q |      </a:t>
            </a:r>
            <a:r>
              <a:rPr lang="en-US" sz="1100" dirty="0" err="1">
                <a:latin typeface="Courier New" panose="02070309020205020404" pitchFamily="49" charset="0"/>
                <a:cs typeface="Courier New" panose="02070309020205020404" pitchFamily="49" charset="0"/>
              </a:rPr>
              <a:t>Coef</a:t>
            </a:r>
            <a:r>
              <a:rPr lang="en-US" sz="1100" dirty="0">
                <a:latin typeface="Courier New" panose="02070309020205020404" pitchFamily="49" charset="0"/>
                <a:cs typeface="Courier New" panose="02070309020205020404" pitchFamily="49" charset="0"/>
              </a:rPr>
              <a:t>.   Std. Err.      t    P&gt;|t|     [95% Conf. Interval]</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tax |        .57   .0389206    14.65   0.000     .4901415    .6498585</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_cons |     6.3225   .0168531   375.15   0.000      6.28792     6.35708</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sigma_u</a:t>
            </a:r>
            <a:r>
              <a:rPr lang="en-US" sz="1100" dirty="0">
                <a:latin typeface="Courier New" panose="02070309020205020404" pitchFamily="49" charset="0"/>
                <a:cs typeface="Courier New" panose="02070309020205020404" pitchFamily="49" charset="0"/>
              </a:rPr>
              <a:t> |   .6020036</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a:t>
            </a:r>
            <a:r>
              <a:rPr lang="en-US" sz="1100" dirty="0" err="1">
                <a:latin typeface="Courier New" panose="02070309020205020404" pitchFamily="49" charset="0"/>
                <a:cs typeface="Courier New" panose="02070309020205020404" pitchFamily="49" charset="0"/>
              </a:rPr>
              <a:t>sigma_e</a:t>
            </a:r>
            <a:r>
              <a:rPr lang="en-US" sz="1100" dirty="0">
                <a:latin typeface="Courier New" panose="02070309020205020404" pitchFamily="49" charset="0"/>
                <a:cs typeface="Courier New" panose="02070309020205020404" pitchFamily="49" charset="0"/>
              </a:rPr>
              <a:t> |  .07784124</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         rho |  .98355552   (fraction of variance due to </a:t>
            </a:r>
            <a:r>
              <a:rPr lang="en-US" sz="1100" dirty="0" err="1">
                <a:latin typeface="Courier New" panose="02070309020205020404" pitchFamily="49" charset="0"/>
                <a:cs typeface="Courier New" panose="02070309020205020404" pitchFamily="49" charset="0"/>
              </a:rPr>
              <a:t>u_i</a:t>
            </a: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a:t>
            </a:r>
            <a:endParaRPr lang="en-CA" sz="1100" dirty="0">
              <a:latin typeface="Courier New" panose="02070309020205020404" pitchFamily="49" charset="0"/>
              <a:cs typeface="Courier New" panose="02070309020205020404" pitchFamily="49" charset="0"/>
            </a:endParaRPr>
          </a:p>
          <a:p>
            <a:pPr>
              <a:spcBef>
                <a:spcPts val="0"/>
              </a:spcBef>
            </a:pPr>
            <a:r>
              <a:rPr lang="en-US" sz="1100" dirty="0">
                <a:latin typeface="Courier New" panose="02070309020205020404" pitchFamily="49" charset="0"/>
                <a:cs typeface="Courier New" panose="02070309020205020404" pitchFamily="49" charset="0"/>
              </a:rPr>
              <a:t>F test that all </a:t>
            </a:r>
            <a:r>
              <a:rPr lang="en-US" sz="1100" dirty="0" err="1">
                <a:latin typeface="Courier New" panose="02070309020205020404" pitchFamily="49" charset="0"/>
                <a:cs typeface="Courier New" panose="02070309020205020404" pitchFamily="49" charset="0"/>
              </a:rPr>
              <a:t>u_i</a:t>
            </a:r>
            <a:r>
              <a:rPr lang="en-US" sz="1100" dirty="0">
                <a:latin typeface="Courier New" panose="02070309020205020404" pitchFamily="49" charset="0"/>
                <a:cs typeface="Courier New" panose="02070309020205020404" pitchFamily="49" charset="0"/>
              </a:rPr>
              <a:t>=0: F(3, 27) = 355.67                     </a:t>
            </a:r>
            <a:r>
              <a:rPr lang="en-US" sz="1100" dirty="0" err="1">
                <a:latin typeface="Courier New" panose="02070309020205020404" pitchFamily="49" charset="0"/>
                <a:cs typeface="Courier New" panose="02070309020205020404" pitchFamily="49" charset="0"/>
              </a:rPr>
              <a:t>Prob</a:t>
            </a:r>
            <a:r>
              <a:rPr lang="en-US" sz="1100" dirty="0">
                <a:latin typeface="Courier New" panose="02070309020205020404" pitchFamily="49" charset="0"/>
                <a:cs typeface="Courier New" panose="02070309020205020404" pitchFamily="49" charset="0"/>
              </a:rPr>
              <a:t> &gt; F = 0.0000</a:t>
            </a:r>
            <a:endParaRPr lang="en-CA" sz="1100" dirty="0">
              <a:latin typeface="Courier New" panose="02070309020205020404" pitchFamily="49" charset="0"/>
              <a:cs typeface="Courier New" panose="02070309020205020404" pitchFamily="49" charset="0"/>
            </a:endParaRPr>
          </a:p>
          <a:p>
            <a:r>
              <a:rPr lang="en-US" dirty="0"/>
              <a:t> </a:t>
            </a:r>
            <a:r>
              <a:rPr lang="zh-CN" altLang="en-US" dirty="0"/>
              <a:t>得到变量</a:t>
            </a:r>
            <a:r>
              <a:rPr lang="en-US" i="1" dirty="0"/>
              <a:t>tax</a:t>
            </a:r>
            <a:r>
              <a:rPr lang="zh-CN" altLang="en-US" dirty="0"/>
              <a:t>的系数为</a:t>
            </a:r>
            <a:r>
              <a:rPr lang="en-US" dirty="0"/>
              <a:t>0.57</a:t>
            </a:r>
            <a:r>
              <a:rPr lang="zh-CN" altLang="en-US" dirty="0"/>
              <a:t>，和</a:t>
            </a:r>
            <a:r>
              <a:rPr lang="en-CA" altLang="zh-CN" dirty="0"/>
              <a:t>LSDV</a:t>
            </a:r>
            <a:r>
              <a:rPr lang="zh-CN" altLang="en-US" dirty="0"/>
              <a:t>结果一致</a:t>
            </a:r>
            <a:endParaRPr lang="en-CA" dirty="0"/>
          </a:p>
          <a:p>
            <a:endParaRPr lang="en-CA" dirty="0"/>
          </a:p>
        </p:txBody>
      </p:sp>
      <p:sp>
        <p:nvSpPr>
          <p:cNvPr id="4" name="Footer Placeholder 3">
            <a:extLst>
              <a:ext uri="{FF2B5EF4-FFF2-40B4-BE49-F238E27FC236}">
                <a16:creationId xmlns:a16="http://schemas.microsoft.com/office/drawing/2014/main" id="{E52B3395-783C-4949-8AEC-A8E88286BB35}"/>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1914820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固定效应模型</a:t>
            </a:r>
            <a:r>
              <a:rPr lang="en-US" dirty="0"/>
              <a:t>R</a:t>
            </a:r>
            <a:r>
              <a:rPr lang="en-US" baseline="30000" dirty="0"/>
              <a:t>2</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534400" cy="5638800"/>
              </a:xfrm>
            </p:spPr>
            <p:txBody>
              <a:bodyPr/>
              <a:lstStyle/>
              <a:p>
                <a:pPr lvl="0"/>
                <a:r>
                  <a:rPr lang="en-US" dirty="0" err="1"/>
                  <a:t>Xtreg</a:t>
                </a:r>
                <a:r>
                  <a:rPr lang="en-US" dirty="0"/>
                  <a:t> </a:t>
                </a:r>
                <a:r>
                  <a:rPr lang="zh-CN" altLang="en-US" dirty="0"/>
                  <a:t>报告了</a:t>
                </a:r>
                <a:r>
                  <a:rPr lang="en-US" dirty="0"/>
                  <a:t>3</a:t>
                </a:r>
                <a:r>
                  <a:rPr lang="zh-CN" altLang="en-US" dirty="0"/>
                  <a:t>个</a:t>
                </a:r>
                <a:r>
                  <a:rPr lang="en-US" dirty="0"/>
                  <a:t>R</a:t>
                </a:r>
                <a:r>
                  <a:rPr lang="en-US" baseline="30000" dirty="0"/>
                  <a:t>2</a:t>
                </a:r>
                <a:r>
                  <a:rPr lang="zh-CN" altLang="en-US" dirty="0"/>
                  <a:t>。它们是通过相关系数的平方值计算的，具体如下：</a:t>
                </a:r>
                <a:endParaRPr lang="en-CA" altLang="zh-CN" dirty="0"/>
              </a:p>
              <a:p>
                <a:pPr lvl="0"/>
                <a14:m>
                  <m:oMathPara xmlns:m="http://schemas.openxmlformats.org/officeDocument/2006/math">
                    <m:oMathParaPr>
                      <m:jc m:val="centerGroup"/>
                    </m:oMathParaPr>
                    <m:oMath xmlns:m="http://schemas.openxmlformats.org/officeDocument/2006/math">
                      <m:r>
                        <a:rPr lang="zh-CN" altLang="en-US" i="1">
                          <a:latin typeface="Cambria Math" panose="02040503050406030204" pitchFamily="18" charset="0"/>
                        </a:rPr>
                        <m:t>　　</m:t>
                      </m:r>
                    </m:oMath>
                  </m:oMathPara>
                </a14:m>
                <a:endParaRPr lang="en-CA" dirty="0"/>
              </a:p>
              <a:p>
                <a:pPr/>
                <a14:m>
                  <m:oMathPara xmlns:m="http://schemas.openxmlformats.org/officeDocument/2006/math">
                    <m:oMathParaPr>
                      <m:jc m:val="centerGroup"/>
                    </m:oMathParaPr>
                    <m:oMath xmlns:m="http://schemas.openxmlformats.org/officeDocument/2006/math">
                      <m:sSup>
                        <m:sSupPr>
                          <m:ctrlPr>
                            <a:rPr lang="en-CA"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𝑏𝑒𝑡𝑤𝑒𝑒𝑛</m:t>
                      </m:r>
                      <m:r>
                        <a:rPr lang="en-US" i="1">
                          <a:latin typeface="Cambria Math" panose="02040503050406030204" pitchFamily="18" charset="0"/>
                        </a:rPr>
                        <m:t>=</m:t>
                      </m:r>
                      <m:sSup>
                        <m:sSupPr>
                          <m:ctrlPr>
                            <a:rPr lang="en-CA" i="1">
                              <a:latin typeface="Cambria Math" panose="02040503050406030204" pitchFamily="18" charset="0"/>
                            </a:rPr>
                          </m:ctrlPr>
                        </m:sSupPr>
                        <m:e>
                          <m:r>
                            <a:rPr lang="en-US" i="1">
                              <a:latin typeface="Cambria Math" panose="02040503050406030204" pitchFamily="18" charset="0"/>
                            </a:rPr>
                            <m:t>𝑐𝑜𝑟𝑟</m:t>
                          </m:r>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𝑋</m:t>
                                  </m:r>
                                </m:e>
                              </m:acc>
                            </m:e>
                            <m:sub>
                              <m:r>
                                <a:rPr lang="en-US" i="1">
                                  <a:latin typeface="Cambria Math" panose="02040503050406030204" pitchFamily="18" charset="0"/>
                                </a:rPr>
                                <m:t>𝑖</m:t>
                              </m:r>
                            </m:sub>
                          </m:sSub>
                          <m:acc>
                            <m:accPr>
                              <m:chr m:val="̂"/>
                              <m:ctrlPr>
                                <a:rPr lang="en-CA" i="1">
                                  <a:latin typeface="Cambria Math" panose="02040503050406030204" pitchFamily="18" charset="0"/>
                                </a:rPr>
                              </m:ctrlPr>
                            </m:accPr>
                            <m:e>
                              <m:r>
                                <a:rPr lang="en-US" i="1">
                                  <a:latin typeface="Cambria Math" panose="02040503050406030204" pitchFamily="18" charset="0"/>
                                </a:rPr>
                                <m:t>𝛽</m:t>
                              </m:r>
                            </m:e>
                          </m:acc>
                          <m:r>
                            <a:rPr lang="en-US"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US" i="1">
                                      <a:latin typeface="Cambria Math" panose="02040503050406030204" pitchFamily="18" charset="0"/>
                                    </a:rPr>
                                    <m:t>𝑌</m:t>
                                  </m:r>
                                </m:e>
                              </m:acc>
                            </m:e>
                            <m:sub>
                              <m:r>
                                <a:rPr lang="en-US" i="1">
                                  <a:latin typeface="Cambria Math" panose="02040503050406030204" pitchFamily="18" charset="0"/>
                                </a:rPr>
                                <m:t>𝑖</m:t>
                              </m:r>
                            </m:sub>
                          </m:sSub>
                          <m:r>
                            <a:rPr lang="en-US" i="1">
                              <a:latin typeface="Cambria Math" panose="02040503050406030204" pitchFamily="18" charset="0"/>
                            </a:rPr>
                            <m:t>)</m:t>
                          </m:r>
                        </m:e>
                        <m:sup>
                          <m:r>
                            <a:rPr lang="en-US" i="1">
                              <a:latin typeface="Cambria Math" panose="02040503050406030204" pitchFamily="18" charset="0"/>
                            </a:rPr>
                            <m:t>2</m:t>
                          </m:r>
                        </m:sup>
                      </m:sSup>
                    </m:oMath>
                  </m:oMathPara>
                </a14:m>
                <a:endParaRPr lang="en-CA" dirty="0"/>
              </a:p>
              <a:p>
                <a:pPr/>
                <a14:m>
                  <m:oMathPara xmlns:m="http://schemas.openxmlformats.org/officeDocument/2006/math">
                    <m:oMathParaPr>
                      <m:jc m:val="centerGroup"/>
                    </m:oMathParaPr>
                    <m:oMath xmlns:m="http://schemas.openxmlformats.org/officeDocument/2006/math">
                      <m:sSup>
                        <m:sSupPr>
                          <m:ctrlPr>
                            <a:rPr lang="en-CA"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𝑤𝑖𝑡h𝑖𝑛</m:t>
                      </m:r>
                      <m:r>
                        <a:rPr lang="en-US" i="1">
                          <a:latin typeface="Cambria Math" panose="02040503050406030204" pitchFamily="18" charset="0"/>
                        </a:rPr>
                        <m:t>=</m:t>
                      </m:r>
                      <m:sSup>
                        <m:sSupPr>
                          <m:ctrlPr>
                            <a:rPr lang="en-CA" i="1">
                              <a:latin typeface="Cambria Math" panose="02040503050406030204" pitchFamily="18" charset="0"/>
                            </a:rPr>
                          </m:ctrlPr>
                        </m:sSupPr>
                        <m:e>
                          <m:r>
                            <a:rPr lang="en-US" i="1">
                              <a:latin typeface="Cambria Math" panose="02040503050406030204" pitchFamily="18" charset="0"/>
                            </a:rPr>
                            <m:t>𝑐𝑜𝑟𝑟</m:t>
                          </m:r>
                          <m:r>
                            <a:rPr lang="en-US" i="1">
                              <a:latin typeface="Cambria Math" panose="02040503050406030204" pitchFamily="18" charset="0"/>
                            </a:rPr>
                            <m:t>((</m:t>
                          </m:r>
                          <m:sSub>
                            <m:sSubPr>
                              <m:ctrlPr>
                                <a:rPr lang="en-CA" i="1">
                                  <a:latin typeface="Cambria Math" panose="02040503050406030204" pitchFamily="18" charset="0"/>
                                </a:rPr>
                              </m:ctrlPr>
                            </m:sSubPr>
                            <m:e>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𝑖𝑡</m:t>
                                  </m:r>
                                </m:sub>
                              </m:sSub>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𝑋</m:t>
                                  </m:r>
                                </m:e>
                              </m:acc>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𝛽</m:t>
                              </m:r>
                            </m:e>
                          </m:acc>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𝑖𝑡</m:t>
                                  </m:r>
                                </m:sub>
                              </m:sSub>
                              <m:r>
                                <a:rPr lang="en-US" i="1">
                                  <a:latin typeface="Cambria Math" panose="02040503050406030204" pitchFamily="18" charset="0"/>
                                </a:rPr>
                                <m:t>−</m:t>
                              </m:r>
                              <m:acc>
                                <m:accPr>
                                  <m:chr m:val="̅"/>
                                  <m:ctrlPr>
                                    <a:rPr lang="en-CA" i="1">
                                      <a:latin typeface="Cambria Math" panose="02040503050406030204" pitchFamily="18" charset="0"/>
                                    </a:rPr>
                                  </m:ctrlPr>
                                </m:accPr>
                                <m:e>
                                  <m:r>
                                    <a:rPr lang="en-US" i="1">
                                      <a:latin typeface="Cambria Math" panose="02040503050406030204" pitchFamily="18" charset="0"/>
                                    </a:rPr>
                                    <m:t>𝑌</m:t>
                                  </m:r>
                                </m:e>
                              </m:acc>
                            </m:e>
                            <m:sub>
                              <m:r>
                                <a:rPr lang="en-US" i="1">
                                  <a:latin typeface="Cambria Math" panose="02040503050406030204" pitchFamily="18" charset="0"/>
                                </a:rPr>
                                <m:t>𝑖</m:t>
                              </m:r>
                            </m:sub>
                          </m:sSub>
                          <m:r>
                            <a:rPr lang="en-US" i="1">
                              <a:latin typeface="Cambria Math" panose="02040503050406030204" pitchFamily="18" charset="0"/>
                            </a:rPr>
                            <m:t>)</m:t>
                          </m:r>
                          <m:r>
                            <a:rPr lang="en-US">
                              <a:latin typeface="Cambria Math" panose="02040503050406030204" pitchFamily="18" charset="0"/>
                            </a:rPr>
                            <m:t>)</m:t>
                          </m:r>
                        </m:e>
                        <m:sup>
                          <m:r>
                            <a:rPr lang="en-US" i="1">
                              <a:latin typeface="Cambria Math" panose="02040503050406030204" pitchFamily="18" charset="0"/>
                            </a:rPr>
                            <m:t>2</m:t>
                          </m:r>
                        </m:sup>
                      </m:sSup>
                    </m:oMath>
                  </m:oMathPara>
                </a14:m>
                <a:endParaRPr lang="en-CA" dirty="0"/>
              </a:p>
              <a:p>
                <a:pPr/>
                <a14:m>
                  <m:oMathPara xmlns:m="http://schemas.openxmlformats.org/officeDocument/2006/math">
                    <m:oMathParaPr>
                      <m:jc m:val="centerGroup"/>
                    </m:oMathParaPr>
                    <m:oMath xmlns:m="http://schemas.openxmlformats.org/officeDocument/2006/math">
                      <m:sSup>
                        <m:sSupPr>
                          <m:ctrlPr>
                            <a:rPr lang="en-CA"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𝑜𝑣𝑒𝑟𝑎𝑙𝑙</m:t>
                      </m:r>
                      <m:r>
                        <a:rPr lang="en-US" i="1">
                          <a:latin typeface="Cambria Math" panose="02040503050406030204" pitchFamily="18" charset="0"/>
                        </a:rPr>
                        <m:t>=</m:t>
                      </m:r>
                      <m:sSup>
                        <m:sSupPr>
                          <m:ctrlPr>
                            <a:rPr lang="en-CA" i="1">
                              <a:latin typeface="Cambria Math" panose="02040503050406030204" pitchFamily="18" charset="0"/>
                            </a:rPr>
                          </m:ctrlPr>
                        </m:sSupPr>
                        <m:e>
                          <m:r>
                            <a:rPr lang="en-US" i="1">
                              <a:latin typeface="Cambria Math" panose="02040503050406030204" pitchFamily="18" charset="0"/>
                            </a:rPr>
                            <m:t>𝑐𝑜𝑟𝑟</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𝑖𝑡</m:t>
                              </m:r>
                            </m:sub>
                          </m:sSub>
                          <m:acc>
                            <m:accPr>
                              <m:chr m:val="̂"/>
                              <m:ctrlPr>
                                <a:rPr lang="en-CA" i="1">
                                  <a:latin typeface="Cambria Math" panose="02040503050406030204" pitchFamily="18" charset="0"/>
                                </a:rPr>
                              </m:ctrlPr>
                            </m:accPr>
                            <m:e>
                              <m:r>
                                <a:rPr lang="en-US" i="1">
                                  <a:latin typeface="Cambria Math" panose="02040503050406030204" pitchFamily="18" charset="0"/>
                                </a:rPr>
                                <m:t>𝛽</m:t>
                              </m:r>
                            </m:e>
                          </m:acc>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𝑖𝑡</m:t>
                              </m:r>
                            </m:sub>
                          </m:sSub>
                          <m:r>
                            <a:rPr lang="en-US" i="1">
                              <a:latin typeface="Cambria Math" panose="02040503050406030204" pitchFamily="18" charset="0"/>
                            </a:rPr>
                            <m:t>)</m:t>
                          </m:r>
                        </m:e>
                        <m:sup>
                          <m:r>
                            <a:rPr lang="en-US" i="1">
                              <a:latin typeface="Cambria Math" panose="02040503050406030204" pitchFamily="18" charset="0"/>
                            </a:rPr>
                            <m:t>2</m:t>
                          </m:r>
                        </m:sup>
                      </m:sSup>
                    </m:oMath>
                  </m:oMathPara>
                </a14:m>
                <a:endParaRPr lang="en-US" dirty="0"/>
              </a:p>
              <a:p>
                <a:endParaRPr lang="en-US" dirty="0"/>
              </a:p>
              <a:p>
                <a:r>
                  <a:rPr lang="en-US" dirty="0" err="1"/>
                  <a:t>xtreg</a:t>
                </a:r>
                <a:r>
                  <a:rPr lang="zh-CN" altLang="en-US" dirty="0"/>
                  <a:t>是个体内差分估计法，它最大化</a:t>
                </a:r>
                <a14:m>
                  <m:oMath xmlns:m="http://schemas.openxmlformats.org/officeDocument/2006/math">
                    <m:sSup>
                      <m:sSupPr>
                        <m:ctrlPr>
                          <a:rPr lang="en-CA"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𝑤𝑖𝑡h𝑖𝑛</m:t>
                    </m:r>
                  </m:oMath>
                </a14:m>
                <a:r>
                  <a:rPr lang="zh-CN" altLang="en-US" dirty="0"/>
                  <a:t>。</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534400" cy="5638800"/>
              </a:xfrm>
              <a:blipFill>
                <a:blip r:embed="rId2"/>
                <a:stretch>
                  <a:fillRect l="-1143" t="-75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5CAD1B4-6BFF-4D67-B0F8-E7715464149F}"/>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25013525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一阶差分模型（</a:t>
            </a:r>
            <a:r>
              <a:rPr lang="en-US" dirty="0"/>
              <a:t>FD</a:t>
            </a:r>
            <a:r>
              <a:rPr lang="zh-CN" altLang="en-US" dirty="0"/>
              <a:t>）回归估计</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763000" cy="5638800"/>
              </a:xfrm>
            </p:spPr>
            <p:txBody>
              <a:bodyPr/>
              <a:lstStyle/>
              <a:p>
                <a:r>
                  <a:rPr lang="zh-CN" altLang="en-US" dirty="0"/>
                  <a:t>控制个体效应也可以选择一阶差分（</a:t>
                </a:r>
                <a:r>
                  <a:rPr lang="en-US" dirty="0"/>
                  <a:t>FD</a:t>
                </a:r>
                <a:r>
                  <a:rPr lang="zh-CN" altLang="en-US" dirty="0"/>
                  <a:t>）法进行估计，我们要估计的模型为</a:t>
                </a:r>
                <a:endParaRPr lang="en-CA" dirty="0"/>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sSub>
                        <m:sSubPr>
                          <m:ctrlPr>
                            <a:rPr lang="en-CA" i="1">
                              <a:latin typeface="Cambria Math" panose="02040503050406030204" pitchFamily="18" charset="0"/>
                            </a:rPr>
                          </m:ctrlPr>
                        </m:sSubPr>
                        <m:e>
                          <m:r>
                            <m:rPr>
                              <m:sty m:val="p"/>
                            </m:rPr>
                            <a:rPr lang="en-US">
                              <a:latin typeface="Cambria Math" panose="02040503050406030204" pitchFamily="18" charset="0"/>
                            </a:rPr>
                            <m:t>q</m:t>
                          </m:r>
                        </m:e>
                        <m:sub>
                          <m:r>
                            <m:rPr>
                              <m:sty m:val="p"/>
                            </m:rPr>
                            <a:rPr lang="en-US">
                              <a:latin typeface="Cambria Math" panose="02040503050406030204" pitchFamily="18" charset="0"/>
                            </a:rPr>
                            <m:t>i</m:t>
                          </m:r>
                          <m:r>
                            <a:rPr lang="en-US">
                              <a:latin typeface="Cambria Math" panose="02040503050406030204" pitchFamily="18" charset="0"/>
                            </a:rPr>
                            <m:t>,</m:t>
                          </m:r>
                          <m:r>
                            <m:rPr>
                              <m:sty m:val="p"/>
                            </m:rPr>
                            <a:rPr lang="en-US">
                              <a:latin typeface="Cambria Math" panose="02040503050406030204" pitchFamily="18" charset="0"/>
                            </a:rPr>
                            <m:t>t</m:t>
                          </m:r>
                        </m:sub>
                      </m:sSub>
                      <m:r>
                        <a:rPr lang="en-US" i="1">
                          <a:latin typeface="Cambria Math" panose="02040503050406030204" pitchFamily="18" charset="0"/>
                        </a:rPr>
                        <m:t>=</m:t>
                      </m:r>
                      <m:r>
                        <a:rPr lang="en-US" i="1">
                          <a:latin typeface="Cambria Math" panose="02040503050406030204" pitchFamily="18" charset="0"/>
                        </a:rPr>
                        <m:t>𝛽</m:t>
                      </m:r>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𝑡𝑎𝑥</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𝑡</m:t>
                          </m:r>
                        </m:sub>
                      </m:sSub>
                      <m:r>
                        <a:rPr lang="en-US" i="1">
                          <a:latin typeface="Cambria Math" panose="02040503050406030204" pitchFamily="18" charset="0"/>
                        </a:rPr>
                        <m:t>+</m:t>
                      </m:r>
                      <m:r>
                        <a:rPr lang="en-US" i="1" smtClean="0">
                          <a:latin typeface="Cambria Math" panose="02040503050406030204" pitchFamily="18" charset="0"/>
                          <a:ea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𝑖𝑡</m:t>
                          </m:r>
                        </m:sub>
                      </m:sSub>
                      <m:r>
                        <a:rPr lang="en-US" i="1">
                          <a:latin typeface="Cambria Math" panose="02040503050406030204" pitchFamily="18" charset="0"/>
                        </a:rPr>
                        <m:t>, </m:t>
                      </m:r>
                      <m:r>
                        <a:rPr lang="en-US" i="1">
                          <a:latin typeface="Cambria Math" panose="02040503050406030204" pitchFamily="18" charset="0"/>
                        </a:rPr>
                        <m:t>𝑖</m:t>
                      </m:r>
                      <m:r>
                        <a:rPr lang="en-US" i="1">
                          <a:latin typeface="Cambria Math" panose="02040503050406030204" pitchFamily="18" charset="0"/>
                        </a:rPr>
                        <m:t>=2,…,4;</m:t>
                      </m:r>
                      <m:r>
                        <a:rPr lang="en-US" i="1">
                          <a:latin typeface="Cambria Math" panose="02040503050406030204" pitchFamily="18" charset="0"/>
                        </a:rPr>
                        <m:t>𝑡</m:t>
                      </m:r>
                      <m:r>
                        <a:rPr lang="en-US" i="1">
                          <a:latin typeface="Cambria Math" panose="02040503050406030204" pitchFamily="18" charset="0"/>
                        </a:rPr>
                        <m:t>=2011,…,2017</m:t>
                      </m:r>
                    </m:oMath>
                  </m:oMathPara>
                </a14:m>
                <a:endParaRPr lang="en-CA" dirty="0"/>
              </a:p>
              <a:p>
                <a:r>
                  <a:rPr lang="zh-CN" altLang="en-US" dirty="0"/>
                  <a:t>我们手动进行</a:t>
                </a:r>
                <a:r>
                  <a:rPr lang="en-US" dirty="0"/>
                  <a:t>FD</a:t>
                </a:r>
                <a:r>
                  <a:rPr lang="zh-CN" altLang="en-US" dirty="0"/>
                  <a:t>回归估计。</a:t>
                </a:r>
                <a:endParaRPr lang="en-CA" dirty="0"/>
              </a:p>
              <a:p>
                <a:pPr>
                  <a:spcBef>
                    <a:spcPts val="0"/>
                  </a:spcBef>
                </a:pPr>
                <a:endParaRPr lang="en-US" sz="1400" dirty="0"/>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tsset</a:t>
                </a:r>
                <a:r>
                  <a:rPr lang="en-US" sz="1400" dirty="0">
                    <a:latin typeface="Courier New" panose="02070309020205020404" pitchFamily="49" charset="0"/>
                    <a:cs typeface="Courier New" panose="02070309020205020404" pitchFamily="49" charset="0"/>
                  </a:rPr>
                  <a:t> id year //</a:t>
                </a:r>
                <a:r>
                  <a:rPr lang="zh-CN" altLang="en-US" sz="1400" dirty="0">
                    <a:latin typeface="Courier New" panose="02070309020205020404" pitchFamily="49" charset="0"/>
                    <a:cs typeface="Courier New" panose="02070309020205020404" pitchFamily="49" charset="0"/>
                  </a:rPr>
                  <a:t>数据设为面板</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generate </a:t>
                </a:r>
                <a:r>
                  <a:rPr lang="en-US" sz="1400" dirty="0" err="1">
                    <a:latin typeface="Courier New" panose="02070309020205020404" pitchFamily="49" charset="0"/>
                    <a:cs typeface="Courier New" panose="02070309020205020404" pitchFamily="49" charset="0"/>
                  </a:rPr>
                  <a:t>dq</a:t>
                </a:r>
                <a:r>
                  <a:rPr lang="en-US" sz="1400" dirty="0">
                    <a:latin typeface="Courier New" panose="02070309020205020404" pitchFamily="49" charset="0"/>
                    <a:cs typeface="Courier New" panose="02070309020205020404" pitchFamily="49" charset="0"/>
                  </a:rPr>
                  <a:t>=q-</a:t>
                </a:r>
                <a:r>
                  <a:rPr lang="en-US" sz="1400" dirty="0" err="1">
                    <a:latin typeface="Courier New" panose="02070309020205020404" pitchFamily="49" charset="0"/>
                    <a:cs typeface="Courier New" panose="02070309020205020404" pitchFamily="49" charset="0"/>
                  </a:rPr>
                  <a:t>L.q</a:t>
                </a:r>
                <a:r>
                  <a:rPr lang="en-US" sz="1400" dirty="0">
                    <a:latin typeface="Courier New" panose="02070309020205020404" pitchFamily="49" charset="0"/>
                    <a:cs typeface="Courier New" panose="02070309020205020404" pitchFamily="49" charset="0"/>
                  </a:rPr>
                  <a:t> // </a:t>
                </a:r>
                <a:r>
                  <a:rPr lang="zh-CN" altLang="en-US" sz="1400" dirty="0">
                    <a:latin typeface="Courier New" panose="02070309020205020404" pitchFamily="49" charset="0"/>
                    <a:cs typeface="Courier New" panose="02070309020205020404" pitchFamily="49" charset="0"/>
                  </a:rPr>
                  <a:t>产生</a:t>
                </a:r>
                <a:r>
                  <a:rPr lang="en-US" sz="1400" dirty="0">
                    <a:latin typeface="Courier New" panose="02070309020205020404" pitchFamily="49" charset="0"/>
                    <a:cs typeface="Courier New" panose="02070309020205020404" pitchFamily="49" charset="0"/>
                  </a:rPr>
                  <a:t>q</a:t>
                </a:r>
                <a:r>
                  <a:rPr lang="zh-CN" altLang="en-US" sz="1400" dirty="0">
                    <a:latin typeface="Courier New" panose="02070309020205020404" pitchFamily="49" charset="0"/>
                    <a:cs typeface="Courier New" panose="02070309020205020404" pitchFamily="49" charset="0"/>
                  </a:rPr>
                  <a:t>变量的一阶差</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generate </a:t>
                </a:r>
                <a:r>
                  <a:rPr lang="en-US" sz="1400" dirty="0" err="1">
                    <a:latin typeface="Courier New" panose="02070309020205020404" pitchFamily="49" charset="0"/>
                    <a:cs typeface="Courier New" panose="02070309020205020404" pitchFamily="49" charset="0"/>
                  </a:rPr>
                  <a:t>dtax</a:t>
                </a:r>
                <a:r>
                  <a:rPr lang="en-US" sz="1400" dirty="0">
                    <a:latin typeface="Courier New" panose="02070309020205020404" pitchFamily="49" charset="0"/>
                    <a:cs typeface="Courier New" panose="02070309020205020404" pitchFamily="49" charset="0"/>
                  </a:rPr>
                  <a:t>=tax-</a:t>
                </a:r>
                <a:r>
                  <a:rPr lang="en-US" sz="1400" dirty="0" err="1">
                    <a:latin typeface="Courier New" panose="02070309020205020404" pitchFamily="49" charset="0"/>
                    <a:cs typeface="Courier New" panose="02070309020205020404" pitchFamily="49" charset="0"/>
                  </a:rPr>
                  <a:t>L.tax</a:t>
                </a:r>
                <a:r>
                  <a:rPr lang="en-US" sz="1400" dirty="0">
                    <a:latin typeface="Courier New" panose="02070309020205020404" pitchFamily="49" charset="0"/>
                    <a:cs typeface="Courier New" panose="02070309020205020404" pitchFamily="49" charset="0"/>
                  </a:rPr>
                  <a:t> // </a:t>
                </a:r>
                <a:r>
                  <a:rPr lang="zh-CN" altLang="en-US" sz="1400" dirty="0">
                    <a:latin typeface="Courier New" panose="02070309020205020404" pitchFamily="49" charset="0"/>
                    <a:cs typeface="Courier New" panose="02070309020205020404" pitchFamily="49" charset="0"/>
                  </a:rPr>
                  <a:t>产生</a:t>
                </a:r>
                <a:r>
                  <a:rPr lang="en-US" sz="1400" dirty="0">
                    <a:latin typeface="Courier New" panose="02070309020205020404" pitchFamily="49" charset="0"/>
                    <a:cs typeface="Courier New" panose="02070309020205020404" pitchFamily="49" charset="0"/>
                  </a:rPr>
                  <a:t>tax</a:t>
                </a:r>
                <a:r>
                  <a:rPr lang="zh-CN" altLang="en-US" sz="1400" dirty="0">
                    <a:latin typeface="Courier New" panose="02070309020205020404" pitchFamily="49" charset="0"/>
                    <a:cs typeface="Courier New" panose="02070309020205020404" pitchFamily="49" charset="0"/>
                  </a:rPr>
                  <a:t>变量的一阶差</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regress </a:t>
                </a:r>
                <a:r>
                  <a:rPr lang="en-US" sz="1400" dirty="0" err="1">
                    <a:latin typeface="Courier New" panose="02070309020205020404" pitchFamily="49" charset="0"/>
                    <a:cs typeface="Courier New" panose="02070309020205020404" pitchFamily="49" charset="0"/>
                  </a:rPr>
                  <a:t>dq</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dtax</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noconstant</a:t>
                </a:r>
                <a:r>
                  <a:rPr lang="en-US" sz="1400" dirty="0">
                    <a:latin typeface="Courier New" panose="02070309020205020404" pitchFamily="49" charset="0"/>
                    <a:cs typeface="Courier New" panose="02070309020205020404" pitchFamily="49" charset="0"/>
                  </a:rPr>
                  <a:t> //</a:t>
                </a:r>
                <a:r>
                  <a:rPr lang="zh-CN" altLang="en-US" sz="1400" dirty="0">
                    <a:latin typeface="Courier New" panose="02070309020205020404" pitchFamily="49" charset="0"/>
                    <a:cs typeface="Courier New" panose="02070309020205020404" pitchFamily="49" charset="0"/>
                  </a:rPr>
                  <a:t>用一阶差变量回归，没有截距项</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Source |       SS           </a:t>
                </a:r>
                <a:r>
                  <a:rPr lang="en-US" sz="1400" dirty="0" err="1">
                    <a:latin typeface="Courier New" panose="02070309020205020404" pitchFamily="49" charset="0"/>
                    <a:cs typeface="Courier New" panose="02070309020205020404" pitchFamily="49" charset="0"/>
                  </a:rPr>
                  <a:t>df</a:t>
                </a:r>
                <a:r>
                  <a:rPr lang="en-US" sz="1400" dirty="0">
                    <a:latin typeface="Courier New" panose="02070309020205020404" pitchFamily="49" charset="0"/>
                    <a:cs typeface="Courier New" panose="02070309020205020404" pitchFamily="49" charset="0"/>
                  </a:rPr>
                  <a:t>       MS      Number of </a:t>
                </a:r>
                <a:r>
                  <a:rPr lang="en-US" sz="1400" dirty="0" err="1">
                    <a:latin typeface="Courier New" panose="02070309020205020404" pitchFamily="49" charset="0"/>
                    <a:cs typeface="Courier New" panose="02070309020205020404" pitchFamily="49" charset="0"/>
                  </a:rPr>
                  <a:t>obs</a:t>
                </a:r>
                <a:r>
                  <a:rPr lang="en-US" sz="1400" dirty="0">
                    <a:latin typeface="Courier New" panose="02070309020205020404" pitchFamily="49" charset="0"/>
                    <a:cs typeface="Courier New" panose="02070309020205020404" pitchFamily="49" charset="0"/>
                  </a:rPr>
                  <a:t>   =        28</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F(1, 27)        =    189.87</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Model |  .696200008         1  .696200008   </a:t>
                </a:r>
                <a:r>
                  <a:rPr lang="en-US" sz="1400" dirty="0" err="1">
                    <a:latin typeface="Courier New" panose="02070309020205020404" pitchFamily="49" charset="0"/>
                    <a:cs typeface="Courier New" panose="02070309020205020404" pitchFamily="49" charset="0"/>
                  </a:rPr>
                  <a:t>Prob</a:t>
                </a:r>
                <a:r>
                  <a:rPr lang="en-US" sz="1400" dirty="0">
                    <a:latin typeface="Courier New" panose="02070309020205020404" pitchFamily="49" charset="0"/>
                    <a:cs typeface="Courier New" panose="02070309020205020404" pitchFamily="49" charset="0"/>
                  </a:rPr>
                  <a:t> &gt; F        =    0.0000</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Residual |  .098999998        27  .003666667   R-squared       =    0.8755</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Adj</a:t>
                </a:r>
                <a:r>
                  <a:rPr lang="en-US" sz="1400" dirty="0">
                    <a:latin typeface="Courier New" panose="02070309020205020404" pitchFamily="49" charset="0"/>
                    <a:cs typeface="Courier New" panose="02070309020205020404" pitchFamily="49" charset="0"/>
                  </a:rPr>
                  <a:t> R-squared   =    0.8709</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Total |  .795200006        28       .0284   Root MSE        =    .06055</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dq</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Coef</a:t>
                </a:r>
                <a:r>
                  <a:rPr lang="en-US" sz="1400" dirty="0">
                    <a:latin typeface="Courier New" panose="02070309020205020404" pitchFamily="49" charset="0"/>
                    <a:cs typeface="Courier New" panose="02070309020205020404" pitchFamily="49" charset="0"/>
                  </a:rPr>
                  <a:t>.   Std. Err.      t    P&gt;|t|     [95% Conf. Interval]</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dtax</a:t>
                </a:r>
                <a:r>
                  <a:rPr lang="en-US" sz="1400" dirty="0">
                    <a:latin typeface="Courier New" panose="02070309020205020404" pitchFamily="49" charset="0"/>
                    <a:cs typeface="Courier New" panose="02070309020205020404" pitchFamily="49" charset="0"/>
                  </a:rPr>
                  <a:t> |        .59   .0428174    13.78   0.000     .5021459    .6778541</a:t>
                </a:r>
                <a:endParaRPr lang="en-CA" sz="1400" dirty="0">
                  <a:latin typeface="Courier New" panose="02070309020205020404" pitchFamily="49" charset="0"/>
                  <a:cs typeface="Courier New" panose="02070309020205020404" pitchFamily="49" charset="0"/>
                </a:endParaRPr>
              </a:p>
              <a:p>
                <a:pPr>
                  <a:spcBef>
                    <a:spcPts val="0"/>
                  </a:spcBef>
                </a:pPr>
                <a:r>
                  <a:rPr lang="en-US" sz="1400" dirty="0">
                    <a:latin typeface="Courier New" panose="02070309020205020404" pitchFamily="49" charset="0"/>
                    <a:cs typeface="Courier New" panose="02070309020205020404" pitchFamily="49" charset="0"/>
                  </a:rPr>
                  <a:t>------------------------------------------------------------------------------</a:t>
                </a:r>
                <a:endParaRPr lang="en-CA" sz="1400" dirty="0">
                  <a:latin typeface="Courier New" panose="02070309020205020404" pitchFamily="49" charset="0"/>
                  <a:cs typeface="Courier New" panose="02070309020205020404" pitchFamily="49" charset="0"/>
                </a:endParaRPr>
              </a:p>
              <a:p>
                <a:pPr>
                  <a:spcBef>
                    <a:spcPts val="0"/>
                  </a:spcBef>
                </a:pPr>
                <a:endParaRPr lang="en-CA" sz="1200"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763000" cy="5638800"/>
              </a:xfrm>
              <a:blipFill>
                <a:blip r:embed="rId2"/>
                <a:stretch>
                  <a:fillRect l="-1113" t="-75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97BA2FD-C07B-4CC2-B266-2E3CC8AD0B2F}"/>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4767179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zh-CN" altLang="en-US" dirty="0"/>
              <a:t>纳入时间固定效应</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152400" y="1066800"/>
                <a:ext cx="8915400" cy="5638800"/>
              </a:xfrm>
            </p:spPr>
            <p:txBody>
              <a:bodyPr/>
              <a:lstStyle/>
              <a:p>
                <a:r>
                  <a:rPr lang="zh-CN" altLang="en-US" dirty="0"/>
                  <a:t>控制时间固定效应，可以在固定效应模型里引入（</a:t>
                </a:r>
                <a:r>
                  <a:rPr lang="en-US" dirty="0"/>
                  <a:t>T-1</a:t>
                </a:r>
                <a:r>
                  <a:rPr lang="zh-CN" altLang="en-US" dirty="0"/>
                  <a:t>）个时间虚拟变量，回归方程为：</a:t>
                </a:r>
                <a:endParaRPr lang="en-CA" dirty="0"/>
              </a:p>
              <a:p>
                <a:endParaRPr lang="en-CA" i="1" dirty="0"/>
              </a:p>
              <a:p>
                <a:endParaRPr lang="en-CA" i="1" dirty="0"/>
              </a:p>
              <a:p>
                <a:pPr/>
                <a14:m>
                  <m:oMathPara xmlns:m="http://schemas.openxmlformats.org/officeDocument/2006/math">
                    <m:oMathParaPr>
                      <m:jc m:val="centerGroup"/>
                    </m:oMathParaPr>
                    <m:oMath xmlns:m="http://schemas.openxmlformats.org/officeDocument/2006/math">
                      <m:sSub>
                        <m:sSubPr>
                          <m:ctrlPr>
                            <a:rPr lang="en-CA" i="1">
                              <a:latin typeface="Cambria Math" panose="02040503050406030204" pitchFamily="18" charset="0"/>
                            </a:rPr>
                          </m:ctrlPr>
                        </m:sSubPr>
                        <m:e>
                          <m:r>
                            <m:rPr>
                              <m:sty m:val="p"/>
                            </m:rPr>
                            <a:rPr lang="en-US">
                              <a:latin typeface="Cambria Math" panose="02040503050406030204" pitchFamily="18" charset="0"/>
                            </a:rPr>
                            <m:t>q</m:t>
                          </m:r>
                        </m:e>
                        <m:sub>
                          <m:r>
                            <m:rPr>
                              <m:sty m:val="p"/>
                            </m:rPr>
                            <a:rPr lang="en-US">
                              <a:latin typeface="Cambria Math" panose="02040503050406030204" pitchFamily="18" charset="0"/>
                            </a:rPr>
                            <m:t>i</m:t>
                          </m:r>
                          <m:r>
                            <a:rPr lang="en-US">
                              <a:latin typeface="Cambria Math" panose="02040503050406030204" pitchFamily="18" charset="0"/>
                            </a:rPr>
                            <m:t>,</m:t>
                          </m:r>
                          <m:r>
                            <m:rPr>
                              <m:sty m:val="p"/>
                            </m:rPr>
                            <a:rPr lang="en-US">
                              <a:latin typeface="Cambria Math" panose="02040503050406030204" pitchFamily="18" charset="0"/>
                            </a:rPr>
                            <m:t>t</m:t>
                          </m:r>
                        </m:sub>
                      </m:sSub>
                      <m:r>
                        <a:rPr lang="en-US" altLang="zh-CN" i="1">
                          <a:latin typeface="Cambria Math" panose="02040503050406030204" pitchFamily="18" charset="0"/>
                        </a:rPr>
                        <m:t>=</m:t>
                      </m:r>
                      <m:r>
                        <a:rPr lang="en-US" i="1">
                          <a:latin typeface="Cambria Math" panose="02040503050406030204" pitchFamily="18" charset="0"/>
                        </a:rPr>
                        <m:t>𝛽</m:t>
                      </m:r>
                      <m:sSub>
                        <m:sSubPr>
                          <m:ctrlPr>
                            <a:rPr lang="en-CA" i="1">
                              <a:latin typeface="Cambria Math" panose="02040503050406030204" pitchFamily="18" charset="0"/>
                            </a:rPr>
                          </m:ctrlPr>
                        </m:sSubPr>
                        <m:e>
                          <m:r>
                            <a:rPr lang="en-US" i="1">
                              <a:latin typeface="Cambria Math" panose="02040503050406030204" pitchFamily="18" charset="0"/>
                            </a:rPr>
                            <m:t>𝑡𝑎𝑥</m:t>
                          </m:r>
                        </m:e>
                        <m:sub>
                          <m: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𝑡</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2011</m:t>
                              </m:r>
                            </m:sub>
                          </m:sSub>
                          <m:sSub>
                            <m:sSubPr>
                              <m:ctrlPr>
                                <a:rPr lang="en-CA" i="1">
                                  <a:latin typeface="Cambria Math" panose="02040503050406030204" pitchFamily="18" charset="0"/>
                                </a:rPr>
                              </m:ctrlPr>
                            </m:sSubPr>
                            <m:e>
                              <m:r>
                                <a:rPr lang="en-US" i="1">
                                  <a:latin typeface="Cambria Math" panose="02040503050406030204" pitchFamily="18" charset="0"/>
                                </a:rPr>
                                <m:t>𝑌𝑒𝑎𝑟</m:t>
                              </m:r>
                            </m:e>
                            <m:sub>
                              <m:r>
                                <a:rPr lang="en-US" i="1">
                                  <a:latin typeface="Cambria Math" panose="02040503050406030204" pitchFamily="18" charset="0"/>
                                </a:rPr>
                                <m:t>2011</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2012</m:t>
                              </m:r>
                            </m:sub>
                          </m:sSub>
                          <m:sSub>
                            <m:sSubPr>
                              <m:ctrlPr>
                                <a:rPr lang="en-CA" i="1">
                                  <a:latin typeface="Cambria Math" panose="02040503050406030204" pitchFamily="18" charset="0"/>
                                </a:rPr>
                              </m:ctrlPr>
                            </m:sSubPr>
                            <m:e>
                              <m:r>
                                <a:rPr lang="en-US" i="1">
                                  <a:latin typeface="Cambria Math" panose="02040503050406030204" pitchFamily="18" charset="0"/>
                                </a:rPr>
                                <m:t>𝑌𝑒𝑎𝑟</m:t>
                              </m:r>
                            </m:e>
                            <m:sub>
                              <m:r>
                                <a:rPr lang="en-US" i="1">
                                  <a:latin typeface="Cambria Math" panose="02040503050406030204" pitchFamily="18" charset="0"/>
                                </a:rPr>
                                <m:t>2012</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2017</m:t>
                              </m:r>
                            </m:sub>
                          </m:sSub>
                          <m:sSub>
                            <m:sSubPr>
                              <m:ctrlPr>
                                <a:rPr lang="en-CA" i="1">
                                  <a:latin typeface="Cambria Math" panose="02040503050406030204" pitchFamily="18" charset="0"/>
                                </a:rPr>
                              </m:ctrlPr>
                            </m:sSubPr>
                            <m:e>
                              <m:r>
                                <a:rPr lang="en-US" i="1">
                                  <a:latin typeface="Cambria Math" panose="02040503050406030204" pitchFamily="18" charset="0"/>
                                </a:rPr>
                                <m:t>𝑌𝑒𝑎𝑟</m:t>
                              </m:r>
                            </m:e>
                            <m:sub>
                              <m:r>
                                <a:rPr lang="en-US" i="1">
                                  <a:latin typeface="Cambria Math" panose="02040503050406030204" pitchFamily="18" charset="0"/>
                                </a:rPr>
                                <m:t>2017</m:t>
                              </m:r>
                            </m:sub>
                          </m:sSub>
                          <m:r>
                            <a:rPr lang="en-US" i="1">
                              <a:latin typeface="Cambria Math" panose="02040503050406030204" pitchFamily="18" charset="0"/>
                            </a:rPr>
                            <m:t>+</m:t>
                          </m:r>
                          <m:r>
                            <a:rPr lang="en-US" i="1">
                              <a:latin typeface="Cambria Math" panose="02040503050406030204" pitchFamily="18" charset="0"/>
                            </a:rPr>
                            <m:t>𝑢</m:t>
                          </m:r>
                        </m:e>
                        <m:sub>
                          <m:r>
                            <a:rPr lang="en-US" i="1">
                              <a:latin typeface="Cambria Math" panose="02040503050406030204" pitchFamily="18" charset="0"/>
                            </a:rPr>
                            <m:t>𝑖𝑡</m:t>
                          </m:r>
                        </m:sub>
                      </m:sSub>
                      <m:r>
                        <a:rPr lang="en-US" i="1">
                          <a:latin typeface="Cambria Math" panose="02040503050406030204" pitchFamily="18" charset="0"/>
                        </a:rPr>
                        <m:t>,</m:t>
                      </m:r>
                    </m:oMath>
                  </m:oMathPara>
                </a14:m>
                <a:endParaRPr lang="en-CA" dirty="0"/>
              </a:p>
              <a:p>
                <a:endParaRPr lang="en-CA" dirty="0"/>
              </a:p>
              <a:p>
                <a:r>
                  <a:rPr lang="zh-CN" altLang="en-US" dirty="0"/>
                  <a:t>其中</a:t>
                </a:r>
                <a14:m>
                  <m:oMath xmlns:m="http://schemas.openxmlformats.org/officeDocument/2006/math">
                    <m:sSub>
                      <m:sSubPr>
                        <m:ctrlPr>
                          <a:rPr lang="en-CA" i="1">
                            <a:latin typeface="Cambria Math" panose="02040503050406030204" pitchFamily="18" charset="0"/>
                          </a:rPr>
                        </m:ctrlPr>
                      </m:sSubPr>
                      <m:e>
                        <m:r>
                          <a:rPr lang="en-US" i="1">
                            <a:latin typeface="Cambria Math" panose="02040503050406030204" pitchFamily="18" charset="0"/>
                          </a:rPr>
                          <m:t>𝑌𝑒𝑎𝑟</m:t>
                        </m:r>
                      </m:e>
                      <m:sub>
                        <m:r>
                          <a:rPr lang="en-US" i="1">
                            <a:latin typeface="Cambria Math" panose="02040503050406030204" pitchFamily="18" charset="0"/>
                          </a:rPr>
                          <m:t>𝑡</m:t>
                        </m:r>
                      </m:sub>
                    </m:sSub>
                    <m:r>
                      <a:rPr lang="en-US" i="1">
                        <a:latin typeface="Cambria Math" panose="02040503050406030204" pitchFamily="18" charset="0"/>
                      </a:rPr>
                      <m:t>=1</m:t>
                    </m:r>
                  </m:oMath>
                </a14:m>
                <a:r>
                  <a:rPr lang="zh-CN" altLang="en-US" dirty="0"/>
                  <a:t>如果是年等于</a:t>
                </a:r>
                <a:r>
                  <a:rPr lang="en-US" dirty="0"/>
                  <a:t>t</a:t>
                </a:r>
                <a:r>
                  <a:rPr lang="zh-CN" altLang="en-US" dirty="0"/>
                  <a:t>，否则为</a:t>
                </a:r>
                <a:r>
                  <a:rPr lang="en-US" dirty="0"/>
                  <a:t>0</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152400" y="1066800"/>
                <a:ext cx="8915400" cy="5638800"/>
              </a:xfrm>
              <a:blipFill>
                <a:blip r:embed="rId2"/>
                <a:stretch>
                  <a:fillRect l="-1025" t="-865" r="-47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249B237-F75D-4C4C-96F6-EE2C227D7CB1}"/>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5587861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纳入时间固定效应</a:t>
            </a:r>
            <a:endParaRPr lang="en-CA"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381000" y="1066800"/>
                <a:ext cx="8458200" cy="5638800"/>
              </a:xfrm>
            </p:spPr>
            <p:txBody>
              <a:bodyPr/>
              <a:lstStyle/>
              <a:p>
                <a:pPr>
                  <a:spcBef>
                    <a:spcPts val="0"/>
                  </a:spcBef>
                </a:pP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xi:xtreg</a:t>
                </a:r>
                <a:r>
                  <a:rPr lang="en-US" sz="1200" dirty="0">
                    <a:latin typeface="Courier New" panose="02070309020205020404" pitchFamily="49" charset="0"/>
                    <a:cs typeface="Courier New" panose="02070309020205020404" pitchFamily="49" charset="0"/>
                  </a:rPr>
                  <a:t> q tax </a:t>
                </a:r>
                <a:r>
                  <a:rPr lang="en-US" sz="1200" dirty="0" err="1">
                    <a:latin typeface="Courier New" panose="02070309020205020404" pitchFamily="49" charset="0"/>
                    <a:cs typeface="Courier New" panose="02070309020205020404" pitchFamily="49" charset="0"/>
                  </a:rPr>
                  <a:t>i.year</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fe</a:t>
                </a:r>
                <a:endParaRPr lang="en-CA" sz="1200" dirty="0">
                  <a:latin typeface="Courier New" panose="02070309020205020404" pitchFamily="49" charset="0"/>
                  <a:cs typeface="Courier New" panose="02070309020205020404" pitchFamily="49" charset="0"/>
                </a:endParaRPr>
              </a:p>
              <a:p>
                <a:pPr>
                  <a:spcBef>
                    <a:spcPts val="0"/>
                  </a:spcBef>
                </a:pPr>
                <a:r>
                  <a:rPr lang="en-CA" sz="1200" dirty="0">
                    <a:latin typeface="Courier New" panose="02070309020205020404" pitchFamily="49" charset="0"/>
                    <a:cs typeface="Courier New" panose="02070309020205020404" pitchFamily="49" charset="0"/>
                  </a:rPr>
                  <a:t> </a:t>
                </a:r>
              </a:p>
              <a:p>
                <a:pPr>
                  <a:spcBef>
                    <a:spcPts val="0"/>
                  </a:spcBef>
                </a:pPr>
                <a:r>
                  <a:rPr lang="en-US" sz="1200" dirty="0" err="1">
                    <a:latin typeface="Courier New" panose="02070309020205020404" pitchFamily="49" charset="0"/>
                    <a:cs typeface="Courier New" panose="02070309020205020404" pitchFamily="49" charset="0"/>
                  </a:rPr>
                  <a:t>i.year</a:t>
                </a:r>
                <a:r>
                  <a:rPr lang="en-US" sz="1200" dirty="0">
                    <a:latin typeface="Courier New" panose="02070309020205020404" pitchFamily="49" charset="0"/>
                    <a:cs typeface="Courier New" panose="02070309020205020404" pitchFamily="49" charset="0"/>
                  </a:rPr>
                  <a:t>            _Iyear_2010-2017    (naturally coded; _Iyear_2010 omitted)</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q |      </a:t>
                </a:r>
                <a:r>
                  <a:rPr lang="en-US" sz="1200" dirty="0" err="1">
                    <a:latin typeface="Courier New" panose="02070309020205020404" pitchFamily="49" charset="0"/>
                    <a:cs typeface="Courier New" panose="02070309020205020404" pitchFamily="49" charset="0"/>
                  </a:rPr>
                  <a:t>Coef</a:t>
                </a:r>
                <a:r>
                  <a:rPr lang="en-US" sz="1200" dirty="0">
                    <a:latin typeface="Courier New" panose="02070309020205020404" pitchFamily="49" charset="0"/>
                    <a:cs typeface="Courier New" panose="02070309020205020404" pitchFamily="49" charset="0"/>
                  </a:rPr>
                  <a:t>.   Std. Err.      t    P&gt;|t|     [95% Conf. Interval]</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tax |         .4   .0295804    13.52   0.000     .3382964    .4617036</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_Iyear_2011 |        .02   .0295804     0.68   0.507    -.0417036    .0817036</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_Iyear_2012 |        .04   .0295804     1.35   0.191    -.0217036    .1017036</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_Iyear_2013 |        .06   .0295804     2.03   0.056    -.0017036    .1217036</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_Iyear_2014 |       .225   .0330719     6.80   0.000     .1560132    .2939868</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_Iyear_2015 |       .175   .0330719     5.29   0.000     .1060132    .2439868</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_Iyear_2016 |         .2   .0330719     6.05   0.000     .1310132    .2689868</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_Iyear_2017 |         .2   .0330719     6.05   0.000     .1310132    .2689868</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_cons |       6.25   .0209165   298.81   0.000     6.206369    6.293631</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sigma_u</a:t>
                </a:r>
                <a:r>
                  <a:rPr lang="en-US" sz="1200" dirty="0">
                    <a:latin typeface="Courier New" panose="02070309020205020404" pitchFamily="49" charset="0"/>
                    <a:cs typeface="Courier New" panose="02070309020205020404" pitchFamily="49" charset="0"/>
                  </a:rPr>
                  <a:t> |  .64549722</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sigma_e</a:t>
                </a:r>
                <a:r>
                  <a:rPr lang="en-US" sz="1200" dirty="0">
                    <a:latin typeface="Courier New" panose="02070309020205020404" pitchFamily="49" charset="0"/>
                    <a:cs typeface="Courier New" panose="02070309020205020404" pitchFamily="49" charset="0"/>
                  </a:rPr>
                  <a:t> |    .041833</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         rho |  .99581757   (fraction of variance due to </a:t>
                </a:r>
                <a:r>
                  <a:rPr lang="en-US" sz="1200" dirty="0" err="1">
                    <a:latin typeface="Courier New" panose="02070309020205020404" pitchFamily="49" charset="0"/>
                    <a:cs typeface="Courier New" panose="02070309020205020404" pitchFamily="49" charset="0"/>
                  </a:rPr>
                  <a:t>u_i</a:t>
                </a:r>
                <a:r>
                  <a:rPr lang="en-US" sz="1200" dirty="0">
                    <a:latin typeface="Courier New" panose="02070309020205020404" pitchFamily="49" charset="0"/>
                    <a:cs typeface="Courier New" panose="02070309020205020404" pitchFamily="49" charset="0"/>
                  </a:rPr>
                  <a:t>)</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a:t>
                </a:r>
                <a:endParaRPr lang="en-CA" sz="1200" dirty="0">
                  <a:latin typeface="Courier New" panose="02070309020205020404" pitchFamily="49" charset="0"/>
                  <a:cs typeface="Courier New" panose="02070309020205020404" pitchFamily="49" charset="0"/>
                </a:endParaRPr>
              </a:p>
              <a:p>
                <a:pPr>
                  <a:spcBef>
                    <a:spcPts val="0"/>
                  </a:spcBef>
                </a:pPr>
                <a:r>
                  <a:rPr lang="en-US" sz="1200" dirty="0">
                    <a:latin typeface="Courier New" panose="02070309020205020404" pitchFamily="49" charset="0"/>
                    <a:cs typeface="Courier New" panose="02070309020205020404" pitchFamily="49" charset="0"/>
                  </a:rPr>
                  <a:t>F test that all </a:t>
                </a:r>
                <a:r>
                  <a:rPr lang="en-US" sz="1200" dirty="0" err="1">
                    <a:latin typeface="Courier New" panose="02070309020205020404" pitchFamily="49" charset="0"/>
                    <a:cs typeface="Courier New" panose="02070309020205020404" pitchFamily="49" charset="0"/>
                  </a:rPr>
                  <a:t>u_i</a:t>
                </a:r>
                <a:r>
                  <a:rPr lang="en-US" sz="1200" dirty="0">
                    <a:latin typeface="Courier New" panose="02070309020205020404" pitchFamily="49" charset="0"/>
                    <a:cs typeface="Courier New" panose="02070309020205020404" pitchFamily="49" charset="0"/>
                  </a:rPr>
                  <a:t>=0: F(3, 20) = 1142.86                    </a:t>
                </a:r>
                <a:r>
                  <a:rPr lang="en-US" sz="1200" dirty="0" err="1">
                    <a:latin typeface="Courier New" panose="02070309020205020404" pitchFamily="49" charset="0"/>
                    <a:cs typeface="Courier New" panose="02070309020205020404" pitchFamily="49" charset="0"/>
                  </a:rPr>
                  <a:t>Prob</a:t>
                </a:r>
                <a:r>
                  <a:rPr lang="en-US" sz="1200" dirty="0">
                    <a:latin typeface="Courier New" panose="02070309020205020404" pitchFamily="49" charset="0"/>
                    <a:cs typeface="Courier New" panose="02070309020205020404" pitchFamily="49" charset="0"/>
                  </a:rPr>
                  <a:t> &gt; F = 0.0000</a:t>
                </a:r>
                <a:endParaRPr lang="en-CA" sz="1200" dirty="0">
                  <a:latin typeface="Courier New" panose="02070309020205020404" pitchFamily="49" charset="0"/>
                  <a:cs typeface="Courier New" panose="02070309020205020404" pitchFamily="49" charset="0"/>
                </a:endParaRPr>
              </a:p>
              <a:p>
                <a:r>
                  <a:rPr lang="zh-CN" altLang="en-US" dirty="0"/>
                  <a:t>结果显现</a:t>
                </a:r>
                <a:r>
                  <a:rPr lang="en-US" dirty="0"/>
                  <a:t>tax</a:t>
                </a:r>
                <a:r>
                  <a:rPr lang="zh-CN" altLang="en-US" dirty="0"/>
                  <a:t>的系数</a:t>
                </a:r>
                <a14:m>
                  <m:oMath xmlns:m="http://schemas.openxmlformats.org/officeDocument/2006/math">
                    <m:acc>
                      <m:accPr>
                        <m:chr m:val="̂"/>
                        <m:ctrlPr>
                          <a:rPr lang="en-CA" i="1">
                            <a:latin typeface="Cambria Math" panose="02040503050406030204" pitchFamily="18" charset="0"/>
                          </a:rPr>
                        </m:ctrlPr>
                      </m:accPr>
                      <m:e>
                        <m:r>
                          <a:rPr lang="en-US" i="1">
                            <a:latin typeface="Cambria Math" panose="02040503050406030204" pitchFamily="18" charset="0"/>
                          </a:rPr>
                          <m:t>𝛽</m:t>
                        </m:r>
                      </m:e>
                    </m:acc>
                    <m:r>
                      <a:rPr lang="en-US" i="1">
                        <a:latin typeface="Cambria Math" panose="02040503050406030204" pitchFamily="18" charset="0"/>
                      </a:rPr>
                      <m:t>=0.4</m:t>
                    </m:r>
                  </m:oMath>
                </a14:m>
                <a:r>
                  <a:rPr lang="en-US" dirty="0"/>
                  <a:t> </a:t>
                </a:r>
                <a:r>
                  <a:rPr lang="zh-CN" altLang="en-US" dirty="0"/>
                  <a:t>，得到了和本节开始使用双重差分计算的同样结果。这个模型是个二元固定效应模型，它同时也是一个双重差分模型。</a:t>
                </a:r>
                <a:endParaRPr lang="en-CA"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381000" y="1066800"/>
                <a:ext cx="8458200" cy="5638800"/>
              </a:xfrm>
              <a:blipFill>
                <a:blip r:embed="rId2"/>
                <a:stretch>
                  <a:fillRect l="-1154" r="-57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521BAAA-1070-4C0E-89ED-87BC3BB54F1F}"/>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5776491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运用常见问题</a:t>
            </a:r>
            <a:endParaRPr lang="en-CA" dirty="0"/>
          </a:p>
        </p:txBody>
      </p:sp>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zh-CN" altLang="en-US" b="1" dirty="0"/>
              <a:t>使用固定效应模型后，变量系数和显著性通常会发生变化，如何理解这些变化</a:t>
            </a:r>
            <a:r>
              <a:rPr lang="en-CA" altLang="zh-CN" b="1" dirty="0"/>
              <a:t>?</a:t>
            </a:r>
          </a:p>
          <a:p>
            <a:pPr marL="342900" indent="-342900">
              <a:buFont typeface="Arial" panose="020B0604020202020204" pitchFamily="34" charset="0"/>
              <a:buChar char="•"/>
            </a:pPr>
            <a:endParaRPr lang="en-CA" b="1" dirty="0"/>
          </a:p>
          <a:p>
            <a:pPr marL="342900" indent="-342900">
              <a:buFont typeface="Arial" panose="020B0604020202020204" pitchFamily="34" charset="0"/>
              <a:buChar char="•"/>
            </a:pPr>
            <a:endParaRPr lang="en-CA" b="1" dirty="0"/>
          </a:p>
          <a:p>
            <a:pPr marL="342900" indent="-342900">
              <a:buFont typeface="Arial" panose="020B0604020202020204" pitchFamily="34" charset="0"/>
              <a:buChar char="•"/>
            </a:pPr>
            <a:r>
              <a:rPr lang="zh-CN" altLang="en-US" b="1" dirty="0"/>
              <a:t>当使用固定效应模型后，有些变量系数变为不显著，是否就意味着该变量和被解释变量没有因果关系？</a:t>
            </a:r>
            <a:endParaRPr lang="en-CA" dirty="0"/>
          </a:p>
        </p:txBody>
      </p:sp>
      <p:sp>
        <p:nvSpPr>
          <p:cNvPr id="4" name="Footer Placeholder 3">
            <a:extLst>
              <a:ext uri="{FF2B5EF4-FFF2-40B4-BE49-F238E27FC236}">
                <a16:creationId xmlns:a16="http://schemas.microsoft.com/office/drawing/2014/main" id="{8E19D79D-C1DA-400B-9BD3-37E16E40A231}"/>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1177479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0500"/>
            <a:ext cx="8113713" cy="533400"/>
          </a:xfrm>
        </p:spPr>
        <p:txBody>
          <a:bodyPr>
            <a:normAutofit fontScale="90000"/>
          </a:bodyPr>
          <a:lstStyle/>
          <a:p>
            <a:pPr>
              <a:defRPr/>
            </a:pPr>
            <a:r>
              <a:rPr lang="zh-CN" altLang="en-US" dirty="0"/>
              <a:t>一个面板数据例子</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829832056"/>
              </p:ext>
            </p:extLst>
          </p:nvPr>
        </p:nvGraphicFramePr>
        <p:xfrm>
          <a:off x="653257" y="1524000"/>
          <a:ext cx="7696200" cy="4419604"/>
        </p:xfrm>
        <a:graphic>
          <a:graphicData uri="http://schemas.openxmlformats.org/drawingml/2006/table">
            <a:tbl>
              <a:tblPr firstRow="1" firstCol="1" bandRow="1"/>
              <a:tblGrid>
                <a:gridCol w="1282700">
                  <a:extLst>
                    <a:ext uri="{9D8B030D-6E8A-4147-A177-3AD203B41FA5}">
                      <a16:colId xmlns:a16="http://schemas.microsoft.com/office/drawing/2014/main" val="4099756326"/>
                    </a:ext>
                  </a:extLst>
                </a:gridCol>
                <a:gridCol w="1282700">
                  <a:extLst>
                    <a:ext uri="{9D8B030D-6E8A-4147-A177-3AD203B41FA5}">
                      <a16:colId xmlns:a16="http://schemas.microsoft.com/office/drawing/2014/main" val="2118245838"/>
                    </a:ext>
                  </a:extLst>
                </a:gridCol>
                <a:gridCol w="1282700">
                  <a:extLst>
                    <a:ext uri="{9D8B030D-6E8A-4147-A177-3AD203B41FA5}">
                      <a16:colId xmlns:a16="http://schemas.microsoft.com/office/drawing/2014/main" val="35661021"/>
                    </a:ext>
                  </a:extLst>
                </a:gridCol>
                <a:gridCol w="1282700">
                  <a:extLst>
                    <a:ext uri="{9D8B030D-6E8A-4147-A177-3AD203B41FA5}">
                      <a16:colId xmlns:a16="http://schemas.microsoft.com/office/drawing/2014/main" val="3555149323"/>
                    </a:ext>
                  </a:extLst>
                </a:gridCol>
                <a:gridCol w="1282700">
                  <a:extLst>
                    <a:ext uri="{9D8B030D-6E8A-4147-A177-3AD203B41FA5}">
                      <a16:colId xmlns:a16="http://schemas.microsoft.com/office/drawing/2014/main" val="3847998222"/>
                    </a:ext>
                  </a:extLst>
                </a:gridCol>
                <a:gridCol w="1282700">
                  <a:extLst>
                    <a:ext uri="{9D8B030D-6E8A-4147-A177-3AD203B41FA5}">
                      <a16:colId xmlns:a16="http://schemas.microsoft.com/office/drawing/2014/main" val="2572922260"/>
                    </a:ext>
                  </a:extLst>
                </a:gridCol>
              </a:tblGrid>
              <a:tr h="631372">
                <a:tc>
                  <a:txBody>
                    <a:bodyPr/>
                    <a:lstStyle/>
                    <a:p>
                      <a:pPr algn="ctr">
                        <a:spcAft>
                          <a:spcPts val="0"/>
                        </a:spcAft>
                      </a:pPr>
                      <a:r>
                        <a:rPr lang="en-US" sz="2000" kern="100" dirty="0">
                          <a:effectLst/>
                          <a:latin typeface="Times New Roman" panose="02020603050405020304" pitchFamily="18" charset="0"/>
                          <a:ea typeface="等线" panose="02010600030101010101" pitchFamily="2" charset="-122"/>
                          <a:cs typeface="Times New Roman" panose="02020603050405020304" pitchFamily="18" charset="0"/>
                        </a:rPr>
                        <a:t>ID</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等线" panose="02010600030101010101" pitchFamily="2" charset="-122"/>
                          <a:cs typeface="Times New Roman" panose="02020603050405020304" pitchFamily="18" charset="0"/>
                        </a:rPr>
                        <a:t>YEAR</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等线" panose="02010600030101010101" pitchFamily="2" charset="-122"/>
                          <a:cs typeface="Times New Roman" panose="02020603050405020304" pitchFamily="18" charset="0"/>
                        </a:rPr>
                        <a:t>INC</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等线" panose="02010600030101010101" pitchFamily="2" charset="-122"/>
                          <a:cs typeface="Times New Roman" panose="02020603050405020304" pitchFamily="18" charset="0"/>
                        </a:rPr>
                        <a:t>EDU</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等线" panose="02010600030101010101" pitchFamily="2" charset="-122"/>
                          <a:cs typeface="Times New Roman" panose="02020603050405020304" pitchFamily="18" charset="0"/>
                        </a:rPr>
                        <a:t>AGE</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等线" panose="02010600030101010101" pitchFamily="2" charset="-122"/>
                          <a:cs typeface="Times New Roman" panose="02020603050405020304" pitchFamily="18" charset="0"/>
                        </a:rPr>
                        <a:t>GENDER</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4485886"/>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2017</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800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3</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23</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114050136"/>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2018</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1000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4</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24</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044543098"/>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2019</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1200</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5</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25</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4079287789"/>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2017</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1200</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5</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30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776520717"/>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2018</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1250</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6</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31</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892448001"/>
                  </a:ext>
                </a:extLst>
              </a:tr>
              <a:tr h="631372">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2019</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1300</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7</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等线" panose="02010600030101010101" pitchFamily="2" charset="-122"/>
                          <a:ea typeface="等线" panose="02010600030101010101" pitchFamily="2" charset="-122"/>
                          <a:cs typeface="Times New Roman" panose="02020603050405020304" pitchFamily="18" charset="0"/>
                        </a:rPr>
                        <a:t>32</a:t>
                      </a:r>
                      <a:endParaRPr lang="en-CA" sz="20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20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6133332"/>
                  </a:ext>
                </a:extLst>
              </a:tr>
            </a:tbl>
          </a:graphicData>
        </a:graphic>
      </p:graphicFrame>
      <p:sp>
        <p:nvSpPr>
          <p:cNvPr id="4" name="Footer Placeholder 3">
            <a:extLst>
              <a:ext uri="{FF2B5EF4-FFF2-40B4-BE49-F238E27FC236}">
                <a16:creationId xmlns:a16="http://schemas.microsoft.com/office/drawing/2014/main" id="{6E088ED6-5563-4424-8951-E713B60E752B}"/>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113713" cy="533400"/>
          </a:xfrm>
        </p:spPr>
        <p:txBody>
          <a:bodyPr>
            <a:normAutofit fontScale="90000"/>
          </a:bodyPr>
          <a:lstStyle/>
          <a:p>
            <a:pPr>
              <a:defRPr/>
            </a:pPr>
            <a:r>
              <a:rPr lang="zh-CN" altLang="en-US" dirty="0"/>
              <a:t>合并横截面数据</a:t>
            </a:r>
            <a:endParaRPr lang="en-US" dirty="0"/>
          </a:p>
        </p:txBody>
      </p:sp>
      <p:sp>
        <p:nvSpPr>
          <p:cNvPr id="33795" name="Text Placeholder 2"/>
          <p:cNvSpPr>
            <a:spLocks noGrp="1"/>
          </p:cNvSpPr>
          <p:nvPr>
            <p:ph type="body" idx="1"/>
          </p:nvPr>
        </p:nvSpPr>
        <p:spPr>
          <a:xfrm>
            <a:off x="228600" y="1073944"/>
            <a:ext cx="8534400" cy="533400"/>
          </a:xfrm>
        </p:spPr>
        <p:txBody>
          <a:bodyPr/>
          <a:lstStyle/>
          <a:p>
            <a:r>
              <a:rPr lang="zh-CN" altLang="en-US" b="1" dirty="0"/>
              <a:t>合并横截面数据</a:t>
            </a:r>
            <a:r>
              <a:rPr lang="zh-CN" altLang="en-US" dirty="0"/>
              <a:t>（</a:t>
            </a:r>
            <a:r>
              <a:rPr lang="en-US" dirty="0"/>
              <a:t>pooled cross-sectional dataset</a:t>
            </a:r>
            <a:r>
              <a:rPr lang="zh-CN" altLang="en-US" dirty="0"/>
              <a:t>）和面板数据的差异在于它并没有跟踪记录同一个个体。它只是多年横截面数据的简单叠加。</a:t>
            </a:r>
            <a:endParaRPr lang="en-CA" altLang="en-US" dirty="0"/>
          </a:p>
        </p:txBody>
      </p:sp>
      <p:graphicFrame>
        <p:nvGraphicFramePr>
          <p:cNvPr id="5" name="Table 4"/>
          <p:cNvGraphicFramePr>
            <a:graphicFrameLocks noGrp="1"/>
          </p:cNvGraphicFramePr>
          <p:nvPr>
            <p:extLst>
              <p:ext uri="{D42A27DB-BD31-4B8C-83A1-F6EECF244321}">
                <p14:modId xmlns:p14="http://schemas.microsoft.com/office/powerpoint/2010/main" val="2267708985"/>
              </p:ext>
            </p:extLst>
          </p:nvPr>
        </p:nvGraphicFramePr>
        <p:xfrm>
          <a:off x="419100" y="2438400"/>
          <a:ext cx="8153400" cy="3718560"/>
        </p:xfrm>
        <a:graphic>
          <a:graphicData uri="http://schemas.openxmlformats.org/drawingml/2006/table">
            <a:tbl>
              <a:tblPr firstRow="1" firstCol="1" bandRow="1"/>
              <a:tblGrid>
                <a:gridCol w="1630680">
                  <a:extLst>
                    <a:ext uri="{9D8B030D-6E8A-4147-A177-3AD203B41FA5}">
                      <a16:colId xmlns:a16="http://schemas.microsoft.com/office/drawing/2014/main" val="3205992351"/>
                    </a:ext>
                  </a:extLst>
                </a:gridCol>
                <a:gridCol w="1630680">
                  <a:extLst>
                    <a:ext uri="{9D8B030D-6E8A-4147-A177-3AD203B41FA5}">
                      <a16:colId xmlns:a16="http://schemas.microsoft.com/office/drawing/2014/main" val="21683976"/>
                    </a:ext>
                  </a:extLst>
                </a:gridCol>
                <a:gridCol w="1630680">
                  <a:extLst>
                    <a:ext uri="{9D8B030D-6E8A-4147-A177-3AD203B41FA5}">
                      <a16:colId xmlns:a16="http://schemas.microsoft.com/office/drawing/2014/main" val="957012807"/>
                    </a:ext>
                  </a:extLst>
                </a:gridCol>
                <a:gridCol w="1630680">
                  <a:extLst>
                    <a:ext uri="{9D8B030D-6E8A-4147-A177-3AD203B41FA5}">
                      <a16:colId xmlns:a16="http://schemas.microsoft.com/office/drawing/2014/main" val="1226221885"/>
                    </a:ext>
                  </a:extLst>
                </a:gridCol>
                <a:gridCol w="1630680">
                  <a:extLst>
                    <a:ext uri="{9D8B030D-6E8A-4147-A177-3AD203B41FA5}">
                      <a16:colId xmlns:a16="http://schemas.microsoft.com/office/drawing/2014/main" val="2845602561"/>
                    </a:ext>
                  </a:extLst>
                </a:gridCol>
              </a:tblGrid>
              <a:tr h="914400">
                <a:tc>
                  <a:txBody>
                    <a:bodyPr/>
                    <a:lstStyle/>
                    <a:p>
                      <a:pPr algn="ctr">
                        <a:spcAft>
                          <a:spcPts val="0"/>
                        </a:spcAft>
                      </a:pPr>
                      <a:r>
                        <a:rPr lang="en-US" sz="2200" kern="100" dirty="0">
                          <a:effectLst/>
                          <a:latin typeface="Times New Roman" panose="02020603050405020304" pitchFamily="18" charset="0"/>
                          <a:ea typeface="等线" panose="02010600030101010101" pitchFamily="2" charset="-122"/>
                          <a:cs typeface="Times New Roman" panose="02020603050405020304" pitchFamily="18" charset="0"/>
                        </a:rPr>
                        <a:t>YEAR</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Times New Roman" panose="02020603050405020304" pitchFamily="18" charset="0"/>
                          <a:ea typeface="等线" panose="02010600030101010101" pitchFamily="2" charset="-122"/>
                          <a:cs typeface="Times New Roman" panose="02020603050405020304" pitchFamily="18" charset="0"/>
                        </a:rPr>
                        <a:t>INC</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dirty="0">
                          <a:effectLst/>
                          <a:latin typeface="Times New Roman" panose="02020603050405020304" pitchFamily="18" charset="0"/>
                          <a:ea typeface="等线" panose="02010600030101010101" pitchFamily="2" charset="-122"/>
                          <a:cs typeface="Times New Roman" panose="02020603050405020304" pitchFamily="18" charset="0"/>
                        </a:rPr>
                        <a:t>EDU</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Times New Roman" panose="02020603050405020304" pitchFamily="18" charset="0"/>
                          <a:ea typeface="等线" panose="02010600030101010101" pitchFamily="2" charset="-122"/>
                          <a:cs typeface="Times New Roman" panose="02020603050405020304" pitchFamily="18" charset="0"/>
                        </a:rPr>
                        <a:t>AGE</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Times New Roman" panose="02020603050405020304" pitchFamily="18" charset="0"/>
                          <a:ea typeface="等线" panose="02010600030101010101" pitchFamily="2" charset="-122"/>
                          <a:cs typeface="Times New Roman" panose="02020603050405020304" pitchFamily="18" charset="0"/>
                        </a:rPr>
                        <a:t>GENDER</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9892545"/>
                  </a:ext>
                </a:extLst>
              </a:tr>
              <a:tr h="487680">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2017</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800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3</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23</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65775050"/>
                  </a:ext>
                </a:extLst>
              </a:tr>
              <a:tr h="487680">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2018</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1000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4</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24</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4108988690"/>
                  </a:ext>
                </a:extLst>
              </a:tr>
              <a:tr h="487680">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2019</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1200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5</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25</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887389041"/>
                  </a:ext>
                </a:extLst>
              </a:tr>
              <a:tr h="487680">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2017</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1200</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5</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30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0</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843498928"/>
                  </a:ext>
                </a:extLst>
              </a:tr>
              <a:tr h="487680">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2018</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1250</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6</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31</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667036574"/>
                  </a:ext>
                </a:extLst>
              </a:tr>
              <a:tr h="365760">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2019</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1300</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7</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a:effectLst/>
                          <a:latin typeface="等线" panose="02010600030101010101" pitchFamily="2" charset="-122"/>
                          <a:ea typeface="等线" panose="02010600030101010101" pitchFamily="2" charset="-122"/>
                          <a:cs typeface="Times New Roman" panose="02020603050405020304" pitchFamily="18" charset="0"/>
                        </a:rPr>
                        <a:t>32</a:t>
                      </a:r>
                      <a:endParaRPr lang="en-CA" sz="2200" kern="10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200" kern="100" dirty="0">
                          <a:effectLst/>
                          <a:latin typeface="等线" panose="02010600030101010101" pitchFamily="2" charset="-122"/>
                          <a:ea typeface="等线" panose="02010600030101010101" pitchFamily="2" charset="-122"/>
                          <a:cs typeface="Times New Roman" panose="02020603050405020304" pitchFamily="18" charset="0"/>
                        </a:rPr>
                        <a:t>0</a:t>
                      </a:r>
                      <a:endParaRPr lang="en-CA" sz="2200" kern="100" dirty="0">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4158111"/>
                  </a:ext>
                </a:extLst>
              </a:tr>
            </a:tbl>
          </a:graphicData>
        </a:graphic>
      </p:graphicFrame>
      <p:sp>
        <p:nvSpPr>
          <p:cNvPr id="3" name="Footer Placeholder 2">
            <a:extLst>
              <a:ext uri="{FF2B5EF4-FFF2-40B4-BE49-F238E27FC236}">
                <a16:creationId xmlns:a16="http://schemas.microsoft.com/office/drawing/2014/main" id="{806AAAE8-5C79-4641-B84E-8280FBC9F1B4}"/>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8600" y="304800"/>
            <a:ext cx="8113713" cy="533400"/>
          </a:xfrm>
        </p:spPr>
        <p:txBody>
          <a:bodyPr/>
          <a:lstStyle/>
          <a:p>
            <a:pPr eaLnBrk="1" hangingPunct="1"/>
            <a:r>
              <a:rPr lang="zh-CN" altLang="en-US" dirty="0"/>
              <a:t>面板数据分类</a:t>
            </a:r>
            <a:r>
              <a:rPr lang="en-CA" altLang="zh-CN" dirty="0"/>
              <a:t>(1)</a:t>
            </a:r>
            <a:endParaRPr lang="en-US" altLang="en-US" dirty="0"/>
          </a:p>
        </p:txBody>
      </p:sp>
      <p:sp>
        <p:nvSpPr>
          <p:cNvPr id="6" name="Rectangle 3"/>
          <p:cNvSpPr txBox="1">
            <a:spLocks noChangeArrowheads="1"/>
          </p:cNvSpPr>
          <p:nvPr/>
        </p:nvSpPr>
        <p:spPr bwMode="auto">
          <a:xfrm>
            <a:off x="304800" y="1143000"/>
            <a:ext cx="84582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30250" indent="-2730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lnSpc>
                <a:spcPct val="90000"/>
              </a:lnSpc>
            </a:pPr>
            <a:r>
              <a:rPr lang="zh-CN" altLang="en-US" b="1" dirty="0">
                <a:latin typeface="宋体" panose="02010600030101010101" pitchFamily="2" charset="-122"/>
                <a:ea typeface="宋体" panose="02010600030101010101" pitchFamily="2" charset="-122"/>
              </a:rPr>
              <a:t>短面板</a:t>
            </a:r>
            <a:r>
              <a:rPr lang="zh-CN" altLang="en-US" dirty="0">
                <a:latin typeface="宋体" panose="02010600030101010101" pitchFamily="2" charset="-122"/>
                <a:ea typeface="宋体" panose="02010600030101010101" pitchFamily="2" charset="-122"/>
              </a:rPr>
              <a:t>：</a:t>
            </a:r>
            <a:r>
              <a:rPr lang="en-US" dirty="0">
                <a:latin typeface="宋体" panose="02010600030101010101" pitchFamily="2" charset="-122"/>
                <a:ea typeface="宋体" panose="02010600030101010101" pitchFamily="2" charset="-122"/>
              </a:rPr>
              <a:t>N</a:t>
            </a:r>
            <a:r>
              <a:rPr lang="zh-CN" altLang="en-US" dirty="0">
                <a:latin typeface="宋体" panose="02010600030101010101" pitchFamily="2" charset="-122"/>
                <a:ea typeface="宋体" panose="02010600030101010101" pitchFamily="2" charset="-122"/>
              </a:rPr>
              <a:t>比较大，</a:t>
            </a:r>
            <a:r>
              <a:rPr lang="en-US" dirty="0">
                <a:latin typeface="宋体" panose="02010600030101010101" pitchFamily="2" charset="-122"/>
                <a:ea typeface="宋体" panose="02010600030101010101" pitchFamily="2" charset="-122"/>
              </a:rPr>
              <a:t>T</a:t>
            </a:r>
            <a:r>
              <a:rPr lang="zh-CN" altLang="en-US" dirty="0">
                <a:latin typeface="宋体" panose="02010600030101010101" pitchFamily="2" charset="-122"/>
                <a:ea typeface="宋体" panose="02010600030101010101" pitchFamily="2" charset="-122"/>
              </a:rPr>
              <a:t>比较小</a:t>
            </a:r>
            <a:endParaRPr lang="en-US" altLang="zh-CN" dirty="0">
              <a:latin typeface="宋体" panose="02010600030101010101" pitchFamily="2" charset="-122"/>
              <a:ea typeface="宋体" panose="02010600030101010101" pitchFamily="2" charset="-122"/>
            </a:endParaRPr>
          </a:p>
          <a:p>
            <a:pPr eaLnBrk="1" hangingPunct="1">
              <a:lnSpc>
                <a:spcPct val="90000"/>
              </a:lnSpc>
            </a:pPr>
            <a:endParaRPr lang="en-CA" altLang="zh-CN" b="1"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endParaRPr lang="en-CA" altLang="zh-CN" b="1"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r>
              <a:rPr lang="zh-CN" altLang="en-US" b="1" dirty="0">
                <a:latin typeface="宋体" panose="02010600030101010101" pitchFamily="2" charset="-122"/>
                <a:ea typeface="宋体" panose="02010600030101010101" pitchFamily="2" charset="-122"/>
                <a:cs typeface="Times New Roman" panose="02020603050405020304" pitchFamily="18" charset="0"/>
              </a:rPr>
              <a:t>长面板</a:t>
            </a:r>
            <a:r>
              <a:rPr lang="zh-CN" altLang="en-US" dirty="0">
                <a:latin typeface="宋体" panose="02010600030101010101" pitchFamily="2" charset="-122"/>
                <a:ea typeface="宋体" panose="02010600030101010101" pitchFamily="2" charset="-122"/>
                <a:cs typeface="Times New Roman" panose="02020603050405020304" pitchFamily="18" charset="0"/>
              </a:rPr>
              <a:t>： </a:t>
            </a:r>
            <a:r>
              <a:rPr lang="en-US" dirty="0">
                <a:latin typeface="宋体" panose="02010600030101010101" pitchFamily="2" charset="-122"/>
                <a:ea typeface="宋体" panose="02010600030101010101" pitchFamily="2" charset="-122"/>
              </a:rPr>
              <a:t>N</a:t>
            </a:r>
            <a:r>
              <a:rPr lang="zh-CN" altLang="en-US" dirty="0">
                <a:latin typeface="宋体" panose="02010600030101010101" pitchFamily="2" charset="-122"/>
                <a:ea typeface="宋体" panose="02010600030101010101" pitchFamily="2" charset="-122"/>
              </a:rPr>
              <a:t>很小，</a:t>
            </a:r>
            <a:r>
              <a:rPr lang="en-US" dirty="0">
                <a:latin typeface="宋体" panose="02010600030101010101" pitchFamily="2" charset="-122"/>
                <a:ea typeface="宋体" panose="02010600030101010101" pitchFamily="2" charset="-122"/>
              </a:rPr>
              <a:t>T</a:t>
            </a:r>
            <a:r>
              <a:rPr lang="zh-CN" altLang="en-US" dirty="0">
                <a:latin typeface="宋体" panose="02010600030101010101" pitchFamily="2" charset="-122"/>
                <a:ea typeface="宋体" panose="02010600030101010101" pitchFamily="2" charset="-122"/>
              </a:rPr>
              <a:t>很大</a:t>
            </a:r>
            <a:endParaRPr lang="en-US" altLang="zh-CN" dirty="0">
              <a:latin typeface="宋体" panose="02010600030101010101" pitchFamily="2" charset="-122"/>
              <a:ea typeface="宋体" panose="02010600030101010101" pitchFamily="2" charset="-122"/>
            </a:endParaRPr>
          </a:p>
          <a:p>
            <a:pPr lvl="1" eaLnBrk="1" hangingPunct="1">
              <a:lnSpc>
                <a:spcPct val="90000"/>
              </a:lnSpc>
            </a:pPr>
            <a:endParaRPr lang="en-US" altLang="en-US"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endParaRPr lang="en-CA" altLang="zh-CN" b="1"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r>
              <a:rPr lang="zh-CN" altLang="en-US" b="1" dirty="0">
                <a:latin typeface="宋体" panose="02010600030101010101" pitchFamily="2" charset="-122"/>
                <a:ea typeface="宋体" panose="02010600030101010101" pitchFamily="2" charset="-122"/>
                <a:cs typeface="Times New Roman" panose="02020603050405020304" pitchFamily="18" charset="0"/>
              </a:rPr>
              <a:t>大面板</a:t>
            </a:r>
            <a:r>
              <a:rPr lang="zh-CN" altLang="en-US" dirty="0">
                <a:latin typeface="宋体" panose="02010600030101010101" pitchFamily="2" charset="-122"/>
                <a:ea typeface="宋体" panose="02010600030101010101" pitchFamily="2" charset="-122"/>
                <a:cs typeface="Times New Roman" panose="02020603050405020304" pitchFamily="18" charset="0"/>
              </a:rPr>
              <a:t>：</a:t>
            </a:r>
            <a:r>
              <a:rPr lang="en-US" dirty="0">
                <a:latin typeface="宋体" panose="02010600030101010101" pitchFamily="2" charset="-122"/>
                <a:ea typeface="宋体" panose="02010600030101010101" pitchFamily="2" charset="-122"/>
              </a:rPr>
              <a:t>N</a:t>
            </a:r>
            <a:r>
              <a:rPr lang="zh-CN" altLang="en-US" dirty="0">
                <a:latin typeface="宋体" panose="02010600030101010101" pitchFamily="2" charset="-122"/>
                <a:ea typeface="宋体" panose="02010600030101010101" pitchFamily="2" charset="-122"/>
              </a:rPr>
              <a:t>比较大，</a:t>
            </a:r>
            <a:r>
              <a:rPr lang="en-US" dirty="0">
                <a:latin typeface="宋体" panose="02010600030101010101" pitchFamily="2" charset="-122"/>
                <a:ea typeface="宋体" panose="02010600030101010101" pitchFamily="2" charset="-122"/>
              </a:rPr>
              <a:t>T</a:t>
            </a:r>
            <a:r>
              <a:rPr lang="zh-CN" altLang="en-US" dirty="0">
                <a:latin typeface="宋体" panose="02010600030101010101" pitchFamily="2" charset="-122"/>
                <a:ea typeface="宋体" panose="02010600030101010101" pitchFamily="2" charset="-122"/>
              </a:rPr>
              <a:t>也较大</a:t>
            </a:r>
            <a:endParaRPr lang="en-US" altLang="zh-CN" dirty="0">
              <a:latin typeface="宋体" panose="02010600030101010101" pitchFamily="2" charset="-122"/>
              <a:ea typeface="宋体" panose="02010600030101010101" pitchFamily="2" charset="-122"/>
            </a:endParaRPr>
          </a:p>
          <a:p>
            <a:pPr lvl="1" eaLnBrk="1" hangingPunct="1">
              <a:lnSpc>
                <a:spcPct val="90000"/>
              </a:lnSpc>
              <a:spcBef>
                <a:spcPts val="575"/>
              </a:spcBef>
              <a:buClr>
                <a:schemeClr val="accent1"/>
              </a:buClr>
            </a:pPr>
            <a:endParaRPr lang="en-US" altLang="en-US" dirty="0">
              <a:latin typeface="Times New Roman" panose="02020603050405020304" pitchFamily="18" charset="0"/>
              <a:cs typeface="Times New Roman" panose="02020603050405020304" pitchFamily="18" charset="0"/>
            </a:endParaRPr>
          </a:p>
          <a:p>
            <a:pPr eaLnBrk="1" hangingPunct="1">
              <a:lnSpc>
                <a:spcPct val="90000"/>
              </a:lnSpc>
            </a:pPr>
            <a:endParaRPr lang="en-US" altLang="en-US"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2" name="Footer Placeholder 1">
            <a:extLst>
              <a:ext uri="{FF2B5EF4-FFF2-40B4-BE49-F238E27FC236}">
                <a16:creationId xmlns:a16="http://schemas.microsoft.com/office/drawing/2014/main" id="{B0624A5D-8367-46BD-9AB3-087DEF4D9C3D}"/>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blinds(horizontal)">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Effect transition="in" filter="blinds(horizontal)">
                                      <p:cBhvr>
                                        <p:cTn id="1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8600" y="304800"/>
            <a:ext cx="8113713" cy="533400"/>
          </a:xfrm>
        </p:spPr>
        <p:txBody>
          <a:bodyPr/>
          <a:lstStyle/>
          <a:p>
            <a:pPr eaLnBrk="1" hangingPunct="1"/>
            <a:r>
              <a:rPr lang="zh-CN" altLang="en-US" dirty="0"/>
              <a:t>面板数据分类</a:t>
            </a:r>
            <a:r>
              <a:rPr lang="en-CA" altLang="zh-CN" dirty="0"/>
              <a:t>(2)</a:t>
            </a:r>
            <a:endParaRPr lang="en-US" altLang="en-US" dirty="0"/>
          </a:p>
        </p:txBody>
      </p:sp>
      <p:sp>
        <p:nvSpPr>
          <p:cNvPr id="6" name="Rectangle 3"/>
          <p:cNvSpPr txBox="1">
            <a:spLocks noChangeArrowheads="1"/>
          </p:cNvSpPr>
          <p:nvPr/>
        </p:nvSpPr>
        <p:spPr bwMode="auto">
          <a:xfrm>
            <a:off x="216694" y="1219200"/>
            <a:ext cx="88392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30250" indent="-2730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lnSpc>
                <a:spcPct val="90000"/>
              </a:lnSpc>
            </a:pPr>
            <a:r>
              <a:rPr lang="zh-CN" altLang="en-US" b="1" dirty="0">
                <a:latin typeface="宋体" panose="02010600030101010101" pitchFamily="2" charset="-122"/>
                <a:ea typeface="宋体" panose="02010600030101010101" pitchFamily="2" charset="-122"/>
              </a:rPr>
              <a:t>平衡面板</a:t>
            </a:r>
            <a:r>
              <a:rPr lang="en-CA" altLang="zh-CN"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对于每个个体，它们都有相同时间</a:t>
            </a:r>
            <a:r>
              <a:rPr lang="en-US" dirty="0">
                <a:latin typeface="宋体" panose="02010600030101010101" pitchFamily="2" charset="-122"/>
                <a:ea typeface="宋体" panose="02010600030101010101" pitchFamily="2" charset="-122"/>
              </a:rPr>
              <a:t>T</a:t>
            </a:r>
            <a:r>
              <a:rPr lang="zh-CN" altLang="en-US" dirty="0">
                <a:latin typeface="宋体" panose="02010600030101010101" pitchFamily="2" charset="-122"/>
                <a:ea typeface="宋体" panose="02010600030101010101" pitchFamily="2" charset="-122"/>
              </a:rPr>
              <a:t>的观测点。</a:t>
            </a:r>
            <a:endParaRPr lang="en-US" altLang="zh-CN" dirty="0">
              <a:latin typeface="宋体" panose="02010600030101010101" pitchFamily="2" charset="-122"/>
              <a:ea typeface="宋体" panose="02010600030101010101" pitchFamily="2" charset="-122"/>
            </a:endParaRPr>
          </a:p>
          <a:p>
            <a:pPr eaLnBrk="1" hangingPunct="1">
              <a:lnSpc>
                <a:spcPct val="90000"/>
              </a:lnSpc>
            </a:pPr>
            <a:endParaRPr lang="en-US" altLang="zh-CN" b="1"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endParaRPr lang="en-US" altLang="zh-CN" b="1"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r>
              <a:rPr lang="zh-CN" altLang="en-US" b="1" dirty="0">
                <a:latin typeface="宋体" panose="02010600030101010101" pitchFamily="2" charset="-122"/>
                <a:ea typeface="宋体" panose="02010600030101010101" pitchFamily="2" charset="-122"/>
              </a:rPr>
              <a:t>非平衡面板</a:t>
            </a:r>
            <a:r>
              <a:rPr lang="zh-CN" altLang="en-US" dirty="0">
                <a:latin typeface="宋体" panose="02010600030101010101" pitchFamily="2" charset="-122"/>
                <a:ea typeface="宋体" panose="02010600030101010101" pitchFamily="2" charset="-122"/>
              </a:rPr>
              <a:t>：对于每个个体，没有相同时间</a:t>
            </a:r>
            <a:r>
              <a:rPr lang="en-US" dirty="0">
                <a:latin typeface="宋体" panose="02010600030101010101" pitchFamily="2" charset="-122"/>
                <a:ea typeface="宋体" panose="02010600030101010101" pitchFamily="2" charset="-122"/>
              </a:rPr>
              <a:t>T</a:t>
            </a:r>
            <a:r>
              <a:rPr lang="zh-CN" altLang="en-US" dirty="0">
                <a:latin typeface="宋体" panose="02010600030101010101" pitchFamily="2" charset="-122"/>
                <a:ea typeface="宋体" panose="02010600030101010101" pitchFamily="2" charset="-122"/>
              </a:rPr>
              <a:t>的观测点。</a:t>
            </a:r>
            <a:endParaRPr lang="en-US" altLang="zh-CN" dirty="0">
              <a:latin typeface="宋体" panose="02010600030101010101" pitchFamily="2" charset="-122"/>
              <a:ea typeface="宋体" panose="02010600030101010101" pitchFamily="2" charset="-122"/>
            </a:endParaRPr>
          </a:p>
          <a:p>
            <a:pPr eaLnBrk="1" hangingPunct="1">
              <a:lnSpc>
                <a:spcPct val="90000"/>
              </a:lnSpc>
            </a:pPr>
            <a:endParaRPr lang="en-US" altLang="en-US"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endParaRPr lang="en-US" altLang="en-US"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r>
              <a:rPr lang="zh-CN" altLang="en-US" dirty="0">
                <a:latin typeface="宋体" panose="02010600030101010101" pitchFamily="2" charset="-122"/>
                <a:ea typeface="宋体" panose="02010600030101010101" pitchFamily="2" charset="-122"/>
              </a:rPr>
              <a:t>如果非平衡面板数据缺失是由于随机原因造成的，它和平衡面板的处理方法并没有区别。如果数据缺失是由于非随机原因造成的，我们必须考虑缺失的原因。</a:t>
            </a:r>
            <a:endParaRPr lang="en-US" altLang="en-US" dirty="0">
              <a:latin typeface="宋体" panose="02010600030101010101" pitchFamily="2" charset="-122"/>
              <a:ea typeface="宋体" panose="02010600030101010101" pitchFamily="2" charset="-122"/>
              <a:cs typeface="Times New Roman" panose="02020603050405020304" pitchFamily="18" charset="0"/>
            </a:endParaRPr>
          </a:p>
          <a:p>
            <a:pPr eaLnBrk="1" hangingPunct="1">
              <a:lnSpc>
                <a:spcPct val="90000"/>
              </a:lnSpc>
            </a:pPr>
            <a:endParaRPr lang="en-US" altLang="en-US" dirty="0">
              <a:latin typeface="宋体" panose="02010600030101010101" pitchFamily="2" charset="-122"/>
              <a:ea typeface="宋体" panose="02010600030101010101" pitchFamily="2" charset="-122"/>
              <a:cs typeface="Times New Roman" panose="02020603050405020304" pitchFamily="18" charset="0"/>
              <a:sym typeface="Symbol" panose="05050102010706020507" pitchFamily="18" charset="2"/>
            </a:endParaRPr>
          </a:p>
        </p:txBody>
      </p:sp>
      <p:sp>
        <p:nvSpPr>
          <p:cNvPr id="2" name="Footer Placeholder 1">
            <a:extLst>
              <a:ext uri="{FF2B5EF4-FFF2-40B4-BE49-F238E27FC236}">
                <a16:creationId xmlns:a16="http://schemas.microsoft.com/office/drawing/2014/main" id="{2FDC616A-5937-4952-A78B-0C52D2966BC1}"/>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extLst>
      <p:ext uri="{BB962C8B-B14F-4D97-AF65-F5344CB8AC3E}">
        <p14:creationId xmlns:p14="http://schemas.microsoft.com/office/powerpoint/2010/main" val="2897171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blinds(horizontal)">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Effect transition="in" filter="blinds(horizontal)">
                                      <p:cBhvr>
                                        <p:cTn id="1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381000" y="236538"/>
            <a:ext cx="8458200" cy="609600"/>
          </a:xfrm>
          <a:prstGeom prst="rect">
            <a:avLst/>
          </a:prstGeom>
        </p:spPr>
        <p:txBody>
          <a:bodyPr bIns="91440" anchor="b">
            <a:normAutofit/>
          </a:bodyPr>
          <a:lstStyle/>
          <a:p>
            <a:pPr marL="0" lvl="1" eaLnBrk="1" fontAlgn="auto" hangingPunct="1">
              <a:spcAft>
                <a:spcPts val="0"/>
              </a:spcAft>
              <a:defRPr/>
            </a:pPr>
            <a:r>
              <a:rPr lang="zh-CN" altLang="en-US" sz="2800" b="1" dirty="0">
                <a:solidFill>
                  <a:schemeClr val="tx1">
                    <a:lumMod val="95000"/>
                    <a:lumOff val="5000"/>
                  </a:schemeClr>
                </a:solidFill>
                <a:latin typeface="宋体" panose="02010600030101010101" pitchFamily="2" charset="-122"/>
                <a:ea typeface="宋体" panose="02010600030101010101" pitchFamily="2" charset="-122"/>
              </a:rPr>
              <a:t>面板数据的信息来源</a:t>
            </a:r>
            <a:endParaRPr lang="en-CA" sz="2800" dirty="0">
              <a:solidFill>
                <a:schemeClr val="tx1">
                  <a:lumMod val="95000"/>
                  <a:lumOff val="5000"/>
                </a:schemeClr>
              </a:solidFill>
              <a:latin typeface="宋体" panose="02010600030101010101" pitchFamily="2" charset="-122"/>
              <a:ea typeface="宋体" panose="02010600030101010101" pitchFamily="2" charset="-122"/>
            </a:endParaRPr>
          </a:p>
        </p:txBody>
      </p:sp>
      <p:sp>
        <p:nvSpPr>
          <p:cNvPr id="35844" name="Text Box 5"/>
          <p:cNvSpPr txBox="1">
            <a:spLocks noChangeArrowheads="1"/>
          </p:cNvSpPr>
          <p:nvPr/>
        </p:nvSpPr>
        <p:spPr bwMode="auto">
          <a:xfrm>
            <a:off x="57150" y="1074777"/>
            <a:ext cx="9105900"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buNone/>
            </a:pPr>
            <a:r>
              <a:rPr lang="zh-CN" altLang="en-US" sz="2000" dirty="0">
                <a:latin typeface="DengXian" panose="02010600030101010101" pitchFamily="2" charset="-122"/>
                <a:ea typeface="DengXian" panose="02010600030101010101" pitchFamily="2" charset="-122"/>
              </a:rPr>
              <a:t>面板数据里变量的总方差可以分解为个体间方差和个体内方差（也称为组间方差和组内方差）：</a:t>
            </a:r>
            <a:endParaRPr lang="en-CA" sz="2000" dirty="0">
              <a:latin typeface="DengXian" panose="02010600030101010101" pitchFamily="2" charset="-122"/>
              <a:ea typeface="DengXian" panose="02010600030101010101" pitchFamily="2" charset="-122"/>
            </a:endParaRPr>
          </a:p>
          <a:p>
            <a:pPr>
              <a:buNone/>
            </a:pPr>
            <a:endParaRPr lang="en-US" altLang="zh-CN" sz="2000" dirty="0">
              <a:latin typeface="DengXian" panose="02010600030101010101" pitchFamily="2" charset="-122"/>
              <a:ea typeface="DengXian" panose="02010600030101010101" pitchFamily="2" charset="-122"/>
            </a:endParaRPr>
          </a:p>
          <a:p>
            <a:pPr>
              <a:buNone/>
            </a:pPr>
            <a:r>
              <a:rPr lang="zh-CN" altLang="en-US" sz="2000" dirty="0">
                <a:latin typeface="DengXian" panose="02010600030101010101" pitchFamily="2" charset="-122"/>
                <a:ea typeface="DengXian" panose="02010600030101010101" pitchFamily="2" charset="-122"/>
              </a:rPr>
              <a:t>总方差</a:t>
            </a:r>
            <a:r>
              <a:rPr lang="en-CA" altLang="zh-CN" sz="2000" dirty="0">
                <a:latin typeface="DengXian" panose="02010600030101010101" pitchFamily="2" charset="-122"/>
                <a:ea typeface="DengXian" panose="02010600030101010101" pitchFamily="2" charset="-122"/>
              </a:rPr>
              <a:t>(</a:t>
            </a:r>
            <a:r>
              <a:rPr lang="en-US" sz="2000" dirty="0">
                <a:latin typeface="DengXian" panose="02010600030101010101" pitchFamily="2" charset="-122"/>
                <a:ea typeface="DengXian" panose="02010600030101010101" pitchFamily="2" charset="-122"/>
              </a:rPr>
              <a:t>Total Variation</a:t>
            </a:r>
            <a:r>
              <a:rPr lang="en-CA" sz="2000" dirty="0">
                <a:latin typeface="DengXian" panose="02010600030101010101" pitchFamily="2" charset="-122"/>
                <a:ea typeface="DengXian" panose="02010600030101010101" pitchFamily="2" charset="-122"/>
              </a:rPr>
              <a:t>)</a:t>
            </a:r>
            <a:endParaRPr lang="en-US" altLang="zh-CN" sz="2000" dirty="0">
              <a:latin typeface="DengXian" panose="02010600030101010101" pitchFamily="2" charset="-122"/>
              <a:ea typeface="DengXian" panose="02010600030101010101" pitchFamily="2" charset="-122"/>
            </a:endParaRPr>
          </a:p>
          <a:p>
            <a:pPr>
              <a:buNone/>
            </a:pPr>
            <a:r>
              <a:rPr lang="en-US" sz="2000" dirty="0">
                <a:latin typeface="DengXian" panose="02010600030101010101" pitchFamily="2" charset="-122"/>
                <a:ea typeface="DengXian" panose="02010600030101010101" pitchFamily="2" charset="-122"/>
              </a:rPr>
              <a:t>= </a:t>
            </a:r>
            <a:r>
              <a:rPr lang="zh-CN" altLang="en-US" sz="2000" dirty="0">
                <a:latin typeface="DengXian" panose="02010600030101010101" pitchFamily="2" charset="-122"/>
                <a:ea typeface="DengXian" panose="02010600030101010101" pitchFamily="2" charset="-122"/>
              </a:rPr>
              <a:t>个体间方差</a:t>
            </a:r>
            <a:r>
              <a:rPr lang="en-CA" altLang="zh-CN" sz="2000" dirty="0">
                <a:latin typeface="DengXian" panose="02010600030101010101" pitchFamily="2" charset="-122"/>
                <a:ea typeface="DengXian" panose="02010600030101010101" pitchFamily="2" charset="-122"/>
              </a:rPr>
              <a:t>(</a:t>
            </a:r>
            <a:r>
              <a:rPr lang="en-US" sz="2000" dirty="0">
                <a:latin typeface="DengXian" panose="02010600030101010101" pitchFamily="2" charset="-122"/>
                <a:ea typeface="DengXian" panose="02010600030101010101" pitchFamily="2" charset="-122"/>
              </a:rPr>
              <a:t>Between Variation</a:t>
            </a:r>
            <a:r>
              <a:rPr lang="en-CA" sz="2000" dirty="0">
                <a:latin typeface="DengXian" panose="02010600030101010101" pitchFamily="2" charset="-122"/>
                <a:ea typeface="DengXian" panose="02010600030101010101" pitchFamily="2" charset="-122"/>
              </a:rPr>
              <a:t>)</a:t>
            </a:r>
            <a:r>
              <a:rPr lang="en-US" sz="2000" dirty="0">
                <a:latin typeface="DengXian" panose="02010600030101010101" pitchFamily="2" charset="-122"/>
                <a:ea typeface="DengXian" panose="02010600030101010101" pitchFamily="2" charset="-122"/>
              </a:rPr>
              <a:t>+ </a:t>
            </a:r>
            <a:r>
              <a:rPr lang="zh-CN" altLang="en-US" sz="2000" dirty="0">
                <a:latin typeface="DengXian" panose="02010600030101010101" pitchFamily="2" charset="-122"/>
                <a:ea typeface="DengXian" panose="02010600030101010101" pitchFamily="2" charset="-122"/>
              </a:rPr>
              <a:t>个体内方差</a:t>
            </a:r>
            <a:r>
              <a:rPr lang="en-CA" altLang="zh-CN" sz="2000" dirty="0">
                <a:latin typeface="DengXian" panose="02010600030101010101" pitchFamily="2" charset="-122"/>
                <a:ea typeface="DengXian" panose="02010600030101010101" pitchFamily="2" charset="-122"/>
              </a:rPr>
              <a:t>(</a:t>
            </a:r>
            <a:r>
              <a:rPr lang="en-US" sz="2000" dirty="0">
                <a:latin typeface="DengXian" panose="02010600030101010101" pitchFamily="2" charset="-122"/>
                <a:ea typeface="DengXian" panose="02010600030101010101" pitchFamily="2" charset="-122"/>
              </a:rPr>
              <a:t>Within Variation</a:t>
            </a:r>
            <a:r>
              <a:rPr lang="en-CA" sz="2000" dirty="0">
                <a:latin typeface="DengXian" panose="02010600030101010101" pitchFamily="2" charset="-122"/>
                <a:ea typeface="DengXian" panose="02010600030101010101" pitchFamily="2" charset="-122"/>
              </a:rPr>
              <a:t>)</a:t>
            </a:r>
          </a:p>
        </p:txBody>
      </p:sp>
      <p:graphicFrame>
        <p:nvGraphicFramePr>
          <p:cNvPr id="3" name="Object 2"/>
          <p:cNvGraphicFramePr>
            <a:graphicFrameLocks noChangeAspect="1"/>
          </p:cNvGraphicFramePr>
          <p:nvPr>
            <p:extLst>
              <p:ext uri="{D42A27DB-BD31-4B8C-83A1-F6EECF244321}">
                <p14:modId xmlns:p14="http://schemas.microsoft.com/office/powerpoint/2010/main" val="2547569057"/>
              </p:ext>
            </p:extLst>
          </p:nvPr>
        </p:nvGraphicFramePr>
        <p:xfrm>
          <a:off x="2819400" y="3886926"/>
          <a:ext cx="3581400" cy="659300"/>
        </p:xfrm>
        <a:graphic>
          <a:graphicData uri="http://schemas.openxmlformats.org/presentationml/2006/ole">
            <mc:AlternateContent xmlns:mc="http://schemas.openxmlformats.org/markup-compatibility/2006">
              <mc:Choice xmlns:v="urn:schemas-microsoft-com:vml" Requires="v">
                <p:oleObj spid="_x0000_s36386" name="Equation" r:id="rId4" imgW="2005729" imgH="393529" progId="Equation.DSMT4">
                  <p:embed/>
                </p:oleObj>
              </mc:Choice>
              <mc:Fallback>
                <p:oleObj name="Equation" r:id="rId4" imgW="2005729" imgH="393529" progId="Equation.DSMT4">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3886926"/>
                        <a:ext cx="3581400" cy="659300"/>
                      </a:xfrm>
                      <a:prstGeom prst="rect">
                        <a:avLst/>
                      </a:prstGeom>
                      <a:noFill/>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937531416"/>
              </p:ext>
            </p:extLst>
          </p:nvPr>
        </p:nvGraphicFramePr>
        <p:xfrm>
          <a:off x="2795071" y="4756174"/>
          <a:ext cx="2990491" cy="672678"/>
        </p:xfrm>
        <a:graphic>
          <a:graphicData uri="http://schemas.openxmlformats.org/presentationml/2006/ole">
            <mc:AlternateContent xmlns:mc="http://schemas.openxmlformats.org/markup-compatibility/2006">
              <mc:Choice xmlns:v="urn:schemas-microsoft-com:vml" Requires="v">
                <p:oleObj spid="_x0000_s36387" name="Equation" r:id="rId6" imgW="1586811" imgH="393529" progId="Equation.DSMT4">
                  <p:embed/>
                </p:oleObj>
              </mc:Choice>
              <mc:Fallback>
                <p:oleObj name="Equation" r:id="rId6" imgW="1586811" imgH="393529"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95071" y="4756174"/>
                        <a:ext cx="2990491" cy="672678"/>
                      </a:xfrm>
                      <a:prstGeom prst="rect">
                        <a:avLst/>
                      </a:prstGeom>
                      <a:noFill/>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90939552"/>
              </p:ext>
            </p:extLst>
          </p:nvPr>
        </p:nvGraphicFramePr>
        <p:xfrm>
          <a:off x="2895600" y="5638800"/>
          <a:ext cx="2550319" cy="679631"/>
        </p:xfrm>
        <a:graphic>
          <a:graphicData uri="http://schemas.openxmlformats.org/presentationml/2006/ole">
            <mc:AlternateContent xmlns:mc="http://schemas.openxmlformats.org/markup-compatibility/2006">
              <mc:Choice xmlns:v="urn:schemas-microsoft-com:vml" Requires="v">
                <p:oleObj spid="_x0000_s36388" name="Equation" r:id="rId8" imgW="2044700" imgH="393700" progId="Equation.DSMT4">
                  <p:embed/>
                </p:oleObj>
              </mc:Choice>
              <mc:Fallback>
                <p:oleObj name="Equation" r:id="rId8" imgW="2044700" imgH="393700"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5638800"/>
                        <a:ext cx="2550319" cy="679631"/>
                      </a:xfrm>
                      <a:prstGeom prst="rect">
                        <a:avLst/>
                      </a:prstGeom>
                      <a:noFill/>
                    </p:spPr>
                  </p:pic>
                </p:oleObj>
              </mc:Fallback>
            </mc:AlternateContent>
          </a:graphicData>
        </a:graphic>
      </p:graphicFrame>
      <p:sp>
        <p:nvSpPr>
          <p:cNvPr id="7" name="Rectangle 15"/>
          <p:cNvSpPr>
            <a:spLocks noChangeArrowheads="1"/>
          </p:cNvSpPr>
          <p:nvPr/>
        </p:nvSpPr>
        <p:spPr bwMode="auto">
          <a:xfrm>
            <a:off x="304800" y="3979875"/>
            <a:ext cx="230383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269875" algn="l" defTabSz="914400" rtl="0" eaLnBrk="0" fontAlgn="base" latinLnBrk="0" hangingPunct="0">
              <a:lnSpc>
                <a:spcPct val="100000"/>
              </a:lnSpc>
              <a:spcBef>
                <a:spcPct val="0"/>
              </a:spcBef>
              <a:spcAft>
                <a:spcPct val="0"/>
              </a:spcAft>
              <a:buClrTx/>
              <a:buSzTx/>
              <a:buFontTx/>
              <a:buNone/>
              <a:tabLst/>
            </a:pPr>
            <a:r>
              <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样本总方差：</a:t>
            </a:r>
            <a:endPar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p:txBody>
      </p:sp>
      <p:sp>
        <p:nvSpPr>
          <p:cNvPr id="8" name="Rectangle 16"/>
          <p:cNvSpPr>
            <a:spLocks noChangeArrowheads="1"/>
          </p:cNvSpPr>
          <p:nvPr/>
        </p:nvSpPr>
        <p:spPr bwMode="auto">
          <a:xfrm>
            <a:off x="-155949" y="4642189"/>
            <a:ext cx="29193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2698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9875" algn="l" defTabSz="914400" rtl="0" eaLnBrk="0" fontAlgn="base" latinLnBrk="0" hangingPunct="0">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等线" panose="02010600030101010101" pitchFamily="2" charset="-122"/>
                <a:ea typeface="等线" panose="02010600030101010101" pitchFamily="2" charset="-122"/>
                <a:cs typeface="Times New Roman" panose="02020603050405020304" pitchFamily="18" charset="0"/>
              </a:rPr>
              <a:t> </a:t>
            </a:r>
            <a:endParaRPr kumimoji="0" lang="zh-CN" altLang="en-CA" sz="400" b="0" i="0" u="none" strike="noStrike" cap="none" normalizeH="0" baseline="0" dirty="0">
              <a:ln>
                <a:noFill/>
              </a:ln>
              <a:solidFill>
                <a:schemeClr val="tx1"/>
              </a:solidFill>
              <a:effectLst/>
              <a:latin typeface="Arial" panose="020B0604020202020204" pitchFamily="34" charset="0"/>
            </a:endParaRPr>
          </a:p>
          <a:p>
            <a:pPr marL="0" marR="0" lvl="0" indent="269875" algn="l" defTabSz="914400" rtl="0" eaLnBrk="0" fontAlgn="base" latinLnBrk="0" hangingPunct="0">
              <a:lnSpc>
                <a:spcPct val="100000"/>
              </a:lnSpc>
              <a:spcBef>
                <a:spcPct val="0"/>
              </a:spcBef>
              <a:spcAft>
                <a:spcPct val="0"/>
              </a:spcAft>
              <a:buClrTx/>
              <a:buSzTx/>
              <a:buFontTx/>
              <a:buNone/>
              <a:tabLst/>
            </a:pPr>
            <a:r>
              <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样本个体间方差：</a:t>
            </a:r>
            <a:endPar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p:txBody>
      </p:sp>
      <p:sp>
        <p:nvSpPr>
          <p:cNvPr id="9" name="Rectangle 17"/>
          <p:cNvSpPr>
            <a:spLocks noChangeArrowheads="1"/>
          </p:cNvSpPr>
          <p:nvPr/>
        </p:nvSpPr>
        <p:spPr bwMode="auto">
          <a:xfrm>
            <a:off x="-137258" y="5607703"/>
            <a:ext cx="291938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2698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9875" algn="l" defTabSz="914400" rtl="0" eaLnBrk="0" fontAlgn="base" latinLnBrk="0" hangingPunct="0">
              <a:lnSpc>
                <a:spcPct val="100000"/>
              </a:lnSpc>
              <a:spcBef>
                <a:spcPct val="0"/>
              </a:spcBef>
              <a:spcAft>
                <a:spcPct val="0"/>
              </a:spcAft>
              <a:buClrTx/>
              <a:buSzTx/>
              <a:buFontTx/>
              <a:buNone/>
              <a:tabLst/>
            </a:pPr>
            <a:endParaRPr kumimoji="0" lang="zh-CN" altLang="en-CA" sz="400" b="0" i="0" u="none" strike="noStrike" cap="none" normalizeH="0" baseline="0" dirty="0">
              <a:ln>
                <a:noFill/>
              </a:ln>
              <a:solidFill>
                <a:schemeClr val="tx1"/>
              </a:solidFill>
              <a:effectLst/>
              <a:latin typeface="Arial" panose="020B0604020202020204" pitchFamily="34" charset="0"/>
            </a:endParaRPr>
          </a:p>
          <a:p>
            <a:pPr marL="0" marR="0" lvl="0" indent="269875" algn="l" defTabSz="914400" rtl="0" eaLnBrk="0" fontAlgn="base" latinLnBrk="0" hangingPunct="0">
              <a:lnSpc>
                <a:spcPct val="100000"/>
              </a:lnSpc>
              <a:spcBef>
                <a:spcPct val="0"/>
              </a:spcBef>
              <a:spcAft>
                <a:spcPct val="0"/>
              </a:spcAft>
              <a:buClrTx/>
              <a:buSzTx/>
              <a:buFontTx/>
              <a:buNone/>
              <a:tabLst/>
            </a:pPr>
            <a:r>
              <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样本个体内方差：</a:t>
            </a:r>
            <a:endParaRPr kumimoji="0" lang="zh-CN" altLang="en-CA" sz="24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p:txBody>
      </p:sp>
      <p:sp>
        <p:nvSpPr>
          <p:cNvPr id="2" name="Footer Placeholder 1">
            <a:extLst>
              <a:ext uri="{FF2B5EF4-FFF2-40B4-BE49-F238E27FC236}">
                <a16:creationId xmlns:a16="http://schemas.microsoft.com/office/drawing/2014/main" id="{8C53AA35-287F-4B97-9570-086F425F3075}"/>
              </a:ext>
            </a:extLst>
          </p:cNvPr>
          <p:cNvSpPr>
            <a:spLocks noGrp="1"/>
          </p:cNvSpPr>
          <p:nvPr>
            <p:ph type="ftr" sz="quarter" idx="11"/>
          </p:nvPr>
        </p:nvSpPr>
        <p:spPr/>
        <p:txBody>
          <a:bodyPr/>
          <a:lstStyle/>
          <a:p>
            <a:pPr>
              <a:defRPr/>
            </a:pPr>
            <a:r>
              <a:rPr lang="zh-CN" altLang="en-US"/>
              <a:t>版权</a:t>
            </a:r>
            <a:r>
              <a:rPr lang="en-US" altLang="zh-CN"/>
              <a:t>@</a:t>
            </a:r>
            <a:r>
              <a:rPr lang="zh-CN" altLang="en-US"/>
              <a:t>邱嘉平，使用需经授权</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10223</TotalTime>
  <Words>5745</Words>
  <Application>Microsoft Office PowerPoint</Application>
  <PresentationFormat>On-screen Show (4:3)</PresentationFormat>
  <Paragraphs>627</Paragraphs>
  <Slides>46</Slides>
  <Notes>30</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61" baseType="lpstr">
      <vt:lpstr>等线</vt:lpstr>
      <vt:lpstr>等线</vt:lpstr>
      <vt:lpstr>楷体</vt:lpstr>
      <vt:lpstr>宋体</vt:lpstr>
      <vt:lpstr>Arial</vt:lpstr>
      <vt:lpstr>Calibri</vt:lpstr>
      <vt:lpstr>Cambria Math</vt:lpstr>
      <vt:lpstr>Courier New</vt:lpstr>
      <vt:lpstr>Franklin Gothic Book</vt:lpstr>
      <vt:lpstr>Perpetua</vt:lpstr>
      <vt:lpstr>Tahoma</vt:lpstr>
      <vt:lpstr>Times New Roman</vt:lpstr>
      <vt:lpstr>Wingdings 2</vt:lpstr>
      <vt:lpstr>Theme1</vt:lpstr>
      <vt:lpstr>Equation</vt:lpstr>
      <vt:lpstr>PowerPoint Presentation</vt:lpstr>
      <vt:lpstr>大纲</vt:lpstr>
      <vt:lpstr>什么是面板数据，面板数据信息来源，面板数据估计方法的直观理解</vt:lpstr>
      <vt:lpstr>什么是面板数据? </vt:lpstr>
      <vt:lpstr>一个面板数据例子</vt:lpstr>
      <vt:lpstr>合并横截面数据</vt:lpstr>
      <vt:lpstr>面板数据分类(1)</vt:lpstr>
      <vt:lpstr>面板数据分类(2)</vt:lpstr>
      <vt:lpstr>PowerPoint Presentation</vt:lpstr>
      <vt:lpstr>面板数据因果关系分析的直观理解</vt:lpstr>
      <vt:lpstr>面板数据因果关系分析的直观理解</vt:lpstr>
      <vt:lpstr>面板数据因果关系分析的直观理解</vt:lpstr>
      <vt:lpstr>面板数据分析三种常见模型</vt:lpstr>
      <vt:lpstr>面板数据分析的三种常见模型</vt:lpstr>
      <vt:lpstr>合并横截面模型（Pooled Cross Sectional Model）</vt:lpstr>
      <vt:lpstr>随机效应模型（Random Effects Model）</vt:lpstr>
      <vt:lpstr>随机效应模型（Random Effects Model）</vt:lpstr>
      <vt:lpstr>固定效应模型 (Fixed Effects Model)</vt:lpstr>
      <vt:lpstr>固定效应模型</vt:lpstr>
      <vt:lpstr>固定效用模型估计方法</vt:lpstr>
      <vt:lpstr>固定效应模型的估计</vt:lpstr>
      <vt:lpstr>个体内差分估计法</vt:lpstr>
      <vt:lpstr>个体内差分估计法</vt:lpstr>
      <vt:lpstr>个体内差分估计法</vt:lpstr>
      <vt:lpstr>最小二乘虚拟变量估计法（LSDV，Least Square Dummy Variable Estimator）</vt:lpstr>
      <vt:lpstr>最小二乘虚拟变量估计法 (LSDV)</vt:lpstr>
      <vt:lpstr>固定效用模型里：不随时间变化可观测变量Z_i</vt:lpstr>
      <vt:lpstr>PowerPoint Presentation</vt:lpstr>
      <vt:lpstr>一阶差分估计法（First Difference Estimator）</vt:lpstr>
      <vt:lpstr>时间固定效应</vt:lpstr>
      <vt:lpstr>面板数据分析实例</vt:lpstr>
      <vt:lpstr>税法改革对企业经营业绩的影响</vt:lpstr>
      <vt:lpstr>税法改革对企业经营业绩的影响</vt:lpstr>
      <vt:lpstr>受税改影响企业和未受影响企业税改前后平均业绩</vt:lpstr>
      <vt:lpstr>简单横截面回归</vt:lpstr>
      <vt:lpstr>简单横截面回归</vt:lpstr>
      <vt:lpstr>合并横截面回归</vt:lpstr>
      <vt:lpstr>固定效应模型LSDV估计</vt:lpstr>
      <vt:lpstr>固定效应模型LSDV估计</vt:lpstr>
      <vt:lpstr>固定效应模型个体内估计（Winthin Estimator)</vt:lpstr>
      <vt:lpstr>固定效应模型个体内估计（Winthin Estimator)</vt:lpstr>
      <vt:lpstr>固定效应模型R2</vt:lpstr>
      <vt:lpstr>一阶差分模型（FD）回归估计</vt:lpstr>
      <vt:lpstr>纳入时间固定效应</vt:lpstr>
      <vt:lpstr>纳入时间固定效应</vt:lpstr>
      <vt:lpstr>运用常见问题</vt:lpstr>
    </vt:vector>
  </TitlesOfParts>
  <Company>RSM Erasmus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Guide to Modern Econometrics</dc:title>
  <dc:creator>Bit</dc:creator>
  <cp:lastModifiedBy>Qiu, Jiaping</cp:lastModifiedBy>
  <cp:revision>666</cp:revision>
  <cp:lastPrinted>2019-12-25T01:18:48Z</cp:lastPrinted>
  <dcterms:created xsi:type="dcterms:W3CDTF">2008-03-31T20:09:35Z</dcterms:created>
  <dcterms:modified xsi:type="dcterms:W3CDTF">2022-04-12T14:57:28Z</dcterms:modified>
</cp:coreProperties>
</file>