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7" r:id="rId6"/>
    <p:sldId id="269" r:id="rId7"/>
    <p:sldId id="270" r:id="rId8"/>
    <p:sldId id="271" r:id="rId9"/>
    <p:sldId id="263" r:id="rId10"/>
    <p:sldId id="262"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2027"/>
    <a:srgbClr val="F5871F"/>
    <a:srgbClr val="31C3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9AA1F2-6CE9-360B-9942-C577ABB4AF5C}" v="3" dt="2025-08-22T21:08:54.049"/>
    <p1510:client id="{B301EC85-F7FD-37B7-FE1B-9CA143C22524}" v="4" dt="2025-08-22T17:44:24.673"/>
    <p1510:client id="{F65A708A-F06F-4936-A06F-E7C840EF3C4D}" v="1" dt="2025-08-22T17:16:43.5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0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y Rojas" userId="S::arojas@stmarysfoodbank.org::d111cea7-e164-45de-b8d9-13ea88706518" providerId="AD" clId="Web-{679AA1F2-6CE9-360B-9942-C577ABB4AF5C}"/>
    <pc:docChg chg="modSld">
      <pc:chgData name="Ashley Rojas" userId="S::arojas@stmarysfoodbank.org::d111cea7-e164-45de-b8d9-13ea88706518" providerId="AD" clId="Web-{679AA1F2-6CE9-360B-9942-C577ABB4AF5C}" dt="2025-08-22T21:08:53.143" v="1"/>
      <pc:docMkLst>
        <pc:docMk/>
      </pc:docMkLst>
      <pc:sldChg chg="addSp delSp modSp">
        <pc:chgData name="Ashley Rojas" userId="S::arojas@stmarysfoodbank.org::d111cea7-e164-45de-b8d9-13ea88706518" providerId="AD" clId="Web-{679AA1F2-6CE9-360B-9942-C577ABB4AF5C}" dt="2025-08-22T21:08:53.143" v="1"/>
        <pc:sldMkLst>
          <pc:docMk/>
          <pc:sldMk cId="4109414179" sldId="264"/>
        </pc:sldMkLst>
        <pc:picChg chg="del">
          <ac:chgData name="Ashley Rojas" userId="S::arojas@stmarysfoodbank.org::d111cea7-e164-45de-b8d9-13ea88706518" providerId="AD" clId="Web-{679AA1F2-6CE9-360B-9942-C577ABB4AF5C}" dt="2025-08-22T21:08:47.033" v="0"/>
          <ac:picMkLst>
            <pc:docMk/>
            <pc:sldMk cId="4109414179" sldId="264"/>
            <ac:picMk id="2" creationId="{C2065F2B-2003-9C82-4DD3-D29B2C480015}"/>
          </ac:picMkLst>
        </pc:picChg>
        <pc:picChg chg="add mod">
          <ac:chgData name="Ashley Rojas" userId="S::arojas@stmarysfoodbank.org::d111cea7-e164-45de-b8d9-13ea88706518" providerId="AD" clId="Web-{679AA1F2-6CE9-360B-9942-C577ABB4AF5C}" dt="2025-08-22T21:08:53.143" v="1"/>
          <ac:picMkLst>
            <pc:docMk/>
            <pc:sldMk cId="4109414179" sldId="264"/>
            <ac:picMk id="4" creationId="{99BE38DC-1AD1-ABF4-D276-78ACACBB5D82}"/>
          </ac:picMkLst>
        </pc:picChg>
      </pc:sldChg>
    </pc:docChg>
  </pc:docChgLst>
  <pc:docChgLst>
    <pc:chgData name="Ashley Rojas" userId="S::arojas@stmarysfoodbank.org::d111cea7-e164-45de-b8d9-13ea88706518" providerId="AD" clId="Web-{B301EC85-F7FD-37B7-FE1B-9CA143C22524}"/>
    <pc:docChg chg="modSld">
      <pc:chgData name="Ashley Rojas" userId="S::arojas@stmarysfoodbank.org::d111cea7-e164-45de-b8d9-13ea88706518" providerId="AD" clId="Web-{B301EC85-F7FD-37B7-FE1B-9CA143C22524}" dt="2025-08-22T17:44:24.032" v="2"/>
      <pc:docMkLst>
        <pc:docMk/>
      </pc:docMkLst>
      <pc:sldChg chg="addSp delSp modSp">
        <pc:chgData name="Ashley Rojas" userId="S::arojas@stmarysfoodbank.org::d111cea7-e164-45de-b8d9-13ea88706518" providerId="AD" clId="Web-{B301EC85-F7FD-37B7-FE1B-9CA143C22524}" dt="2025-08-22T17:44:24.032" v="2"/>
        <pc:sldMkLst>
          <pc:docMk/>
          <pc:sldMk cId="4109414179" sldId="264"/>
        </pc:sldMkLst>
        <pc:picChg chg="add mod">
          <ac:chgData name="Ashley Rojas" userId="S::arojas@stmarysfoodbank.org::d111cea7-e164-45de-b8d9-13ea88706518" providerId="AD" clId="Web-{B301EC85-F7FD-37B7-FE1B-9CA143C22524}" dt="2025-08-22T17:44:24.032" v="2"/>
          <ac:picMkLst>
            <pc:docMk/>
            <pc:sldMk cId="4109414179" sldId="264"/>
            <ac:picMk id="2" creationId="{C2065F2B-2003-9C82-4DD3-D29B2C480015}"/>
          </ac:picMkLst>
        </pc:picChg>
        <pc:picChg chg="del mod">
          <ac:chgData name="Ashley Rojas" userId="S::arojas@stmarysfoodbank.org::d111cea7-e164-45de-b8d9-13ea88706518" providerId="AD" clId="Web-{B301EC85-F7FD-37B7-FE1B-9CA143C22524}" dt="2025-08-22T17:44:12.735" v="1"/>
          <ac:picMkLst>
            <pc:docMk/>
            <pc:sldMk cId="4109414179" sldId="264"/>
            <ac:picMk id="4" creationId="{EC5F6DBF-3A4F-CDE0-3193-E133A0BAB99D}"/>
          </ac:picMkLst>
        </pc:picChg>
      </pc:sldChg>
    </pc:docChg>
  </pc:docChgLst>
  <pc:docChgLst>
    <pc:chgData name="Ashley Rojas" userId="d111cea7-e164-45de-b8d9-13ea88706518" providerId="ADAL" clId="{F65A708A-F06F-4936-A06F-E7C840EF3C4D}"/>
    <pc:docChg chg="modSld">
      <pc:chgData name="Ashley Rojas" userId="d111cea7-e164-45de-b8d9-13ea88706518" providerId="ADAL" clId="{F65A708A-F06F-4936-A06F-E7C840EF3C4D}" dt="2025-08-22T17:16:44.948" v="2" actId="962"/>
      <pc:docMkLst>
        <pc:docMk/>
      </pc:docMkLst>
      <pc:sldChg chg="addSp modSp mod">
        <pc:chgData name="Ashley Rojas" userId="d111cea7-e164-45de-b8d9-13ea88706518" providerId="ADAL" clId="{F65A708A-F06F-4936-A06F-E7C840EF3C4D}" dt="2025-08-22T17:16:44.948" v="2" actId="962"/>
        <pc:sldMkLst>
          <pc:docMk/>
          <pc:sldMk cId="4109414179" sldId="264"/>
        </pc:sldMkLst>
        <pc:picChg chg="add mod">
          <ac:chgData name="Ashley Rojas" userId="d111cea7-e164-45de-b8d9-13ea88706518" providerId="ADAL" clId="{F65A708A-F06F-4936-A06F-E7C840EF3C4D}" dt="2025-08-22T17:16:44.948" v="2" actId="962"/>
          <ac:picMkLst>
            <pc:docMk/>
            <pc:sldMk cId="4109414179" sldId="264"/>
            <ac:picMk id="4" creationId="{EC5F6DBF-3A4F-CDE0-3193-E133A0BAB99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75464F-1F1D-4FAD-BA23-D958E091552C}" type="datetimeFigureOut">
              <a:rPr lang="en-US" smtClean="0"/>
              <a:t>8/22/2025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812568-A6E1-43FF-9045-F7546B3A73D6}" type="slidenum">
              <a:rPr lang="en-US" smtClean="0"/>
              <a:t>‹#›</a:t>
            </a:fld>
            <a:endParaRPr lang="en-US"/>
          </a:p>
        </p:txBody>
      </p:sp>
    </p:spTree>
    <p:extLst>
      <p:ext uri="{BB962C8B-B14F-4D97-AF65-F5344CB8AC3E}">
        <p14:creationId xmlns:p14="http://schemas.microsoft.com/office/powerpoint/2010/main" val="1787311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Bullet 3:</a:t>
            </a:r>
            <a:r>
              <a:rPr lang="en-US" dirty="0"/>
              <a:t> 2025 SMFB caseload was reduced from 17,990 to 17,305, with SMFB and Yuma absorbing the lion’s share of the reduction. </a:t>
            </a:r>
          </a:p>
          <a:p>
            <a:r>
              <a:rPr lang="en-US" b="1" dirty="0"/>
              <a:t>Bullet 4:</a:t>
            </a:r>
            <a:r>
              <a:rPr lang="en-US" dirty="0"/>
              <a:t> Strong work from our CSFP agencies for collectively serving at or above 98% this year, while working to avoid overserving the caseload!</a:t>
            </a:r>
          </a:p>
        </p:txBody>
      </p:sp>
      <p:sp>
        <p:nvSpPr>
          <p:cNvPr id="4" name="Slide Number Placeholder 3"/>
          <p:cNvSpPr>
            <a:spLocks noGrp="1"/>
          </p:cNvSpPr>
          <p:nvPr>
            <p:ph type="sldNum" sz="quarter" idx="5"/>
          </p:nvPr>
        </p:nvSpPr>
        <p:spPr/>
        <p:txBody>
          <a:bodyPr/>
          <a:lstStyle/>
          <a:p>
            <a:fld id="{07812568-A6E1-43FF-9045-F7546B3A73D6}" type="slidenum">
              <a:rPr lang="en-US" smtClean="0"/>
              <a:t>2</a:t>
            </a:fld>
            <a:endParaRPr lang="en-US"/>
          </a:p>
        </p:txBody>
      </p:sp>
    </p:spTree>
    <p:extLst>
      <p:ext uri="{BB962C8B-B14F-4D97-AF65-F5344CB8AC3E}">
        <p14:creationId xmlns:p14="http://schemas.microsoft.com/office/powerpoint/2010/main" val="1566736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8748D-7D9B-F115-85FD-67B5F2F102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30AFCB-C13F-5EA3-D143-DAB9628C48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F39A5A-F9D7-9917-AC15-59CC2B4CD9A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EEA1726-B18A-CFBF-3962-4BF2067EA2AB}"/>
              </a:ext>
            </a:extLst>
          </p:cNvPr>
          <p:cNvSpPr>
            <a:spLocks noGrp="1"/>
          </p:cNvSpPr>
          <p:nvPr>
            <p:ph type="sldNum" sz="quarter" idx="5"/>
          </p:nvPr>
        </p:nvSpPr>
        <p:spPr/>
        <p:txBody>
          <a:bodyPr/>
          <a:lstStyle/>
          <a:p>
            <a:fld id="{07812568-A6E1-43FF-9045-F7546B3A73D6}" type="slidenum">
              <a:rPr lang="en-US" smtClean="0"/>
              <a:t>3</a:t>
            </a:fld>
            <a:endParaRPr lang="en-US"/>
          </a:p>
        </p:txBody>
      </p:sp>
    </p:spTree>
    <p:extLst>
      <p:ext uri="{BB962C8B-B14F-4D97-AF65-F5344CB8AC3E}">
        <p14:creationId xmlns:p14="http://schemas.microsoft.com/office/powerpoint/2010/main" val="2078986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EFE306-E391-6249-388A-8BDBFA1D4C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09F033-7CD0-DC4A-9695-883C76D2FD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BF21A5-B6CF-4E2D-7F8C-55C5F351AC3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E416C96-3BCB-A9C4-343E-977283C53149}"/>
              </a:ext>
            </a:extLst>
          </p:cNvPr>
          <p:cNvSpPr>
            <a:spLocks noGrp="1"/>
          </p:cNvSpPr>
          <p:nvPr>
            <p:ph type="sldNum" sz="quarter" idx="5"/>
          </p:nvPr>
        </p:nvSpPr>
        <p:spPr/>
        <p:txBody>
          <a:bodyPr/>
          <a:lstStyle/>
          <a:p>
            <a:fld id="{07812568-A6E1-43FF-9045-F7546B3A73D6}" type="slidenum">
              <a:rPr lang="en-US" smtClean="0"/>
              <a:t>4</a:t>
            </a:fld>
            <a:endParaRPr lang="en-US"/>
          </a:p>
        </p:txBody>
      </p:sp>
    </p:spTree>
    <p:extLst>
      <p:ext uri="{BB962C8B-B14F-4D97-AF65-F5344CB8AC3E}">
        <p14:creationId xmlns:p14="http://schemas.microsoft.com/office/powerpoint/2010/main" val="2955440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DD3B6-258C-1E0C-1C68-FCE64E0BE4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AD2ED8-3780-5B4D-9500-07729F4A04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7DE88B-D89D-8A4B-85C4-9BCCB472FAB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D155B81-D124-31D5-91E6-CD00E853229C}"/>
              </a:ext>
            </a:extLst>
          </p:cNvPr>
          <p:cNvSpPr>
            <a:spLocks noGrp="1"/>
          </p:cNvSpPr>
          <p:nvPr>
            <p:ph type="sldNum" sz="quarter" idx="5"/>
          </p:nvPr>
        </p:nvSpPr>
        <p:spPr/>
        <p:txBody>
          <a:bodyPr/>
          <a:lstStyle/>
          <a:p>
            <a:fld id="{07812568-A6E1-43FF-9045-F7546B3A73D6}" type="slidenum">
              <a:rPr lang="en-US" smtClean="0"/>
              <a:t>5</a:t>
            </a:fld>
            <a:endParaRPr lang="en-US"/>
          </a:p>
        </p:txBody>
      </p:sp>
    </p:spTree>
    <p:extLst>
      <p:ext uri="{BB962C8B-B14F-4D97-AF65-F5344CB8AC3E}">
        <p14:creationId xmlns:p14="http://schemas.microsoft.com/office/powerpoint/2010/main" val="1549141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Bullet 1</a:t>
            </a:r>
            <a:r>
              <a:rPr lang="en-US" dirty="0"/>
              <a:t>: Track Link2Feed Auto-Suspensions occurring on the 1</a:t>
            </a:r>
            <a:r>
              <a:rPr lang="en-US" baseline="30000" dirty="0"/>
              <a:t>st</a:t>
            </a:r>
            <a:r>
              <a:rPr lang="en-US" dirty="0"/>
              <a:t> of the month and backfill by moving Waitlisted seniors to Active status.</a:t>
            </a:r>
          </a:p>
          <a:p>
            <a:r>
              <a:rPr lang="en-US" b="1" dirty="0"/>
              <a:t>Bullet 2: </a:t>
            </a:r>
            <a:r>
              <a:rPr lang="en-US" dirty="0"/>
              <a:t>Carrying up to 10% more Active seniors than caseload can help to reach the 98% goal but is not a good strategy for agencies whose seniors all show up each month!</a:t>
            </a:r>
            <a:r>
              <a:rPr lang="en-US" b="1" dirty="0"/>
              <a:t> </a:t>
            </a:r>
          </a:p>
          <a:p>
            <a:r>
              <a:rPr lang="en-US" b="1" dirty="0"/>
              <a:t>Bullet 4: </a:t>
            </a:r>
            <a:r>
              <a:rPr lang="en-US" dirty="0"/>
              <a:t>When extra CSFP product is on-hand (unused from prior month, pre-allocations arrive for upcoming month, or a caseload reduction occurs), do not serve beyond current caseload.</a:t>
            </a:r>
          </a:p>
          <a:p>
            <a:r>
              <a:rPr lang="en-US" b="1" dirty="0"/>
              <a:t>Bullet 5: </a:t>
            </a:r>
            <a:r>
              <a:rPr lang="en-US" dirty="0"/>
              <a:t>Neighbors receiving CSFP product at other than their designated food bank should be provided a gentle reminder.  Those who “double-dip” within the same month must be informed that another occurrence will result in removal from the program.</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812568-A6E1-43FF-9045-F7546B3A73D6}" type="slidenum">
              <a:rPr lang="en-US" smtClean="0"/>
              <a:t>6</a:t>
            </a:fld>
            <a:endParaRPr lang="en-US"/>
          </a:p>
        </p:txBody>
      </p:sp>
    </p:spTree>
    <p:extLst>
      <p:ext uri="{BB962C8B-B14F-4D97-AF65-F5344CB8AC3E}">
        <p14:creationId xmlns:p14="http://schemas.microsoft.com/office/powerpoint/2010/main" val="3852520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Bullet 1: </a:t>
            </a:r>
            <a:r>
              <a:rPr lang="en-US" dirty="0"/>
              <a:t>Physically counting ending inventory, as opposed to calculating it, provides for accurate data.  Don’t be an agency that “backs into” their remaining-inventory numbers by subtracting product served from product delivered/on hand!</a:t>
            </a:r>
          </a:p>
          <a:p>
            <a:r>
              <a:rPr lang="en-US" b="1" dirty="0"/>
              <a:t>Bullet 2: </a:t>
            </a:r>
            <a:r>
              <a:rPr lang="en-US" dirty="0"/>
              <a:t>Believe it or not, both CSFP and TEFAP reports are sent back to agencies each month because the prior month’s ending inventory wasn’t carried forward.</a:t>
            </a:r>
          </a:p>
          <a:p>
            <a:r>
              <a:rPr lang="en-US" b="1" dirty="0"/>
              <a:t>Bullet 3:</a:t>
            </a:r>
            <a:r>
              <a:rPr lang="en-US" dirty="0"/>
              <a:t> When reports don’t match what is showing in Link2Feed, it is often due to missing visits needing to be entered in L2F, or at times visits having been deleted in error.</a:t>
            </a:r>
          </a:p>
          <a:p>
            <a:r>
              <a:rPr lang="en-US" b="1" dirty="0"/>
              <a:t>Bullet 4:</a:t>
            </a:r>
            <a:r>
              <a:rPr lang="en-US" dirty="0"/>
              <a:t> Losses must be investigated (for TEFAP too): are visits not being entered in L2F?; are volunteers mistaking CSFP or cases of cheese for EFBs?; are clients who double-dip receiving a warning?; could there be theft occurring?; what type of training do staff/volunteers receive to help avoid losses?; How often is inventory verified – Best Practice is to count daily or weekly, but please don’t wait until EOM to true-up your inventory.</a:t>
            </a:r>
          </a:p>
        </p:txBody>
      </p:sp>
      <p:sp>
        <p:nvSpPr>
          <p:cNvPr id="4" name="Slide Number Placeholder 3"/>
          <p:cNvSpPr>
            <a:spLocks noGrp="1"/>
          </p:cNvSpPr>
          <p:nvPr>
            <p:ph type="sldNum" sz="quarter" idx="10"/>
          </p:nvPr>
        </p:nvSpPr>
        <p:spPr/>
        <p:txBody>
          <a:bodyPr/>
          <a:lstStyle/>
          <a:p>
            <a:fld id="{07812568-A6E1-43FF-9045-F7546B3A73D6}" type="slidenum">
              <a:rPr lang="en-US" smtClean="0"/>
              <a:t>7</a:t>
            </a:fld>
            <a:endParaRPr lang="en-US"/>
          </a:p>
        </p:txBody>
      </p:sp>
    </p:spTree>
    <p:extLst>
      <p:ext uri="{BB962C8B-B14F-4D97-AF65-F5344CB8AC3E}">
        <p14:creationId xmlns:p14="http://schemas.microsoft.com/office/powerpoint/2010/main" val="566252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C2A6E-40BD-4C86-A68D-87E3F9BD6D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037474-165B-4A9C-BCCE-A4F7F3F864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091CFC-7940-4802-99D2-FCA1261D4FF0}"/>
              </a:ext>
            </a:extLst>
          </p:cNvPr>
          <p:cNvSpPr>
            <a:spLocks noGrp="1"/>
          </p:cNvSpPr>
          <p:nvPr>
            <p:ph type="dt" sz="half" idx="10"/>
          </p:nvPr>
        </p:nvSpPr>
        <p:spPr/>
        <p:txBody>
          <a:bodyPr/>
          <a:lstStyle/>
          <a:p>
            <a:fld id="{4A20925B-77F3-4D69-BD58-23CDA79DD218}" type="datetimeFigureOut">
              <a:rPr lang="en-US" smtClean="0"/>
              <a:t>8/22/2025</a:t>
            </a:fld>
            <a:endParaRPr lang="en-US"/>
          </a:p>
        </p:txBody>
      </p:sp>
      <p:sp>
        <p:nvSpPr>
          <p:cNvPr id="5" name="Footer Placeholder 4">
            <a:extLst>
              <a:ext uri="{FF2B5EF4-FFF2-40B4-BE49-F238E27FC236}">
                <a16:creationId xmlns:a16="http://schemas.microsoft.com/office/drawing/2014/main" id="{47FBD39E-A252-484F-8DDF-2E94D519EF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E25CA7-7676-4B61-8BA7-EC0CAA80D4B9}"/>
              </a:ext>
            </a:extLst>
          </p:cNvPr>
          <p:cNvSpPr>
            <a:spLocks noGrp="1"/>
          </p:cNvSpPr>
          <p:nvPr>
            <p:ph type="sldNum" sz="quarter" idx="12"/>
          </p:nvPr>
        </p:nvSpPr>
        <p:spPr/>
        <p:txBody>
          <a:bodyPr/>
          <a:lstStyle/>
          <a:p>
            <a:fld id="{7D8D53D2-EBFC-47F1-81AA-F9F0C2ED1A0B}" type="slidenum">
              <a:rPr lang="en-US" smtClean="0"/>
              <a:t>‹#›</a:t>
            </a:fld>
            <a:endParaRPr lang="en-US"/>
          </a:p>
        </p:txBody>
      </p:sp>
    </p:spTree>
    <p:extLst>
      <p:ext uri="{BB962C8B-B14F-4D97-AF65-F5344CB8AC3E}">
        <p14:creationId xmlns:p14="http://schemas.microsoft.com/office/powerpoint/2010/main" val="1809210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C0D9B-6E69-429D-8488-50F63F07E6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78882B-9FD5-4702-99F4-9D9CCD03D5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5E95EC-D0C0-4903-B5C7-78AB440BAADA}"/>
              </a:ext>
            </a:extLst>
          </p:cNvPr>
          <p:cNvSpPr>
            <a:spLocks noGrp="1"/>
          </p:cNvSpPr>
          <p:nvPr>
            <p:ph type="dt" sz="half" idx="10"/>
          </p:nvPr>
        </p:nvSpPr>
        <p:spPr/>
        <p:txBody>
          <a:bodyPr/>
          <a:lstStyle/>
          <a:p>
            <a:fld id="{4A20925B-77F3-4D69-BD58-23CDA79DD218}" type="datetimeFigureOut">
              <a:rPr lang="en-US" smtClean="0"/>
              <a:t>8/22/2025</a:t>
            </a:fld>
            <a:endParaRPr lang="en-US"/>
          </a:p>
        </p:txBody>
      </p:sp>
      <p:sp>
        <p:nvSpPr>
          <p:cNvPr id="5" name="Footer Placeholder 4">
            <a:extLst>
              <a:ext uri="{FF2B5EF4-FFF2-40B4-BE49-F238E27FC236}">
                <a16:creationId xmlns:a16="http://schemas.microsoft.com/office/drawing/2014/main" id="{AFED8ACC-1C86-4A7F-B7B9-52A972B8C1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5A66F5-55FB-47C7-BEF5-03BA5D4DAB96}"/>
              </a:ext>
            </a:extLst>
          </p:cNvPr>
          <p:cNvSpPr>
            <a:spLocks noGrp="1"/>
          </p:cNvSpPr>
          <p:nvPr>
            <p:ph type="sldNum" sz="quarter" idx="12"/>
          </p:nvPr>
        </p:nvSpPr>
        <p:spPr/>
        <p:txBody>
          <a:bodyPr/>
          <a:lstStyle/>
          <a:p>
            <a:fld id="{7D8D53D2-EBFC-47F1-81AA-F9F0C2ED1A0B}" type="slidenum">
              <a:rPr lang="en-US" smtClean="0"/>
              <a:t>‹#›</a:t>
            </a:fld>
            <a:endParaRPr lang="en-US"/>
          </a:p>
        </p:txBody>
      </p:sp>
    </p:spTree>
    <p:extLst>
      <p:ext uri="{BB962C8B-B14F-4D97-AF65-F5344CB8AC3E}">
        <p14:creationId xmlns:p14="http://schemas.microsoft.com/office/powerpoint/2010/main" val="2508499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400DDC-3B14-4D10-BEA5-603E18CF6E9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A081FB-A7FC-43C0-9C43-E64A69470A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EA45B8-BCC7-477C-9AA1-AB7191AC3261}"/>
              </a:ext>
            </a:extLst>
          </p:cNvPr>
          <p:cNvSpPr>
            <a:spLocks noGrp="1"/>
          </p:cNvSpPr>
          <p:nvPr>
            <p:ph type="dt" sz="half" idx="10"/>
          </p:nvPr>
        </p:nvSpPr>
        <p:spPr/>
        <p:txBody>
          <a:bodyPr/>
          <a:lstStyle/>
          <a:p>
            <a:fld id="{4A20925B-77F3-4D69-BD58-23CDA79DD218}" type="datetimeFigureOut">
              <a:rPr lang="en-US" smtClean="0"/>
              <a:t>8/22/2025</a:t>
            </a:fld>
            <a:endParaRPr lang="en-US"/>
          </a:p>
        </p:txBody>
      </p:sp>
      <p:sp>
        <p:nvSpPr>
          <p:cNvPr id="5" name="Footer Placeholder 4">
            <a:extLst>
              <a:ext uri="{FF2B5EF4-FFF2-40B4-BE49-F238E27FC236}">
                <a16:creationId xmlns:a16="http://schemas.microsoft.com/office/drawing/2014/main" id="{B4EB7CDB-2CB7-4471-AC49-F1487A6996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198BE1-65AE-4885-8F7F-B08AF359119A}"/>
              </a:ext>
            </a:extLst>
          </p:cNvPr>
          <p:cNvSpPr>
            <a:spLocks noGrp="1"/>
          </p:cNvSpPr>
          <p:nvPr>
            <p:ph type="sldNum" sz="quarter" idx="12"/>
          </p:nvPr>
        </p:nvSpPr>
        <p:spPr/>
        <p:txBody>
          <a:bodyPr/>
          <a:lstStyle/>
          <a:p>
            <a:fld id="{7D8D53D2-EBFC-47F1-81AA-F9F0C2ED1A0B}" type="slidenum">
              <a:rPr lang="en-US" smtClean="0"/>
              <a:t>‹#›</a:t>
            </a:fld>
            <a:endParaRPr lang="en-US"/>
          </a:p>
        </p:txBody>
      </p:sp>
    </p:spTree>
    <p:extLst>
      <p:ext uri="{BB962C8B-B14F-4D97-AF65-F5344CB8AC3E}">
        <p14:creationId xmlns:p14="http://schemas.microsoft.com/office/powerpoint/2010/main" val="3820595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14216-45F3-4DF5-94CE-9AD12637F3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0C0850-F0D1-4966-825F-F21D8639C8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AE370E-9AF5-4385-86D3-FECEA26D7990}"/>
              </a:ext>
            </a:extLst>
          </p:cNvPr>
          <p:cNvSpPr>
            <a:spLocks noGrp="1"/>
          </p:cNvSpPr>
          <p:nvPr>
            <p:ph type="dt" sz="half" idx="10"/>
          </p:nvPr>
        </p:nvSpPr>
        <p:spPr/>
        <p:txBody>
          <a:bodyPr/>
          <a:lstStyle/>
          <a:p>
            <a:fld id="{4A20925B-77F3-4D69-BD58-23CDA79DD218}" type="datetimeFigureOut">
              <a:rPr lang="en-US" smtClean="0"/>
              <a:t>8/22/2025</a:t>
            </a:fld>
            <a:endParaRPr lang="en-US"/>
          </a:p>
        </p:txBody>
      </p:sp>
      <p:sp>
        <p:nvSpPr>
          <p:cNvPr id="5" name="Footer Placeholder 4">
            <a:extLst>
              <a:ext uri="{FF2B5EF4-FFF2-40B4-BE49-F238E27FC236}">
                <a16:creationId xmlns:a16="http://schemas.microsoft.com/office/drawing/2014/main" id="{88090A79-55FD-48FE-B710-AB1F0C62FD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4B638-4E2B-46F1-99BC-26152AEAB3C6}"/>
              </a:ext>
            </a:extLst>
          </p:cNvPr>
          <p:cNvSpPr>
            <a:spLocks noGrp="1"/>
          </p:cNvSpPr>
          <p:nvPr>
            <p:ph type="sldNum" sz="quarter" idx="12"/>
          </p:nvPr>
        </p:nvSpPr>
        <p:spPr/>
        <p:txBody>
          <a:bodyPr/>
          <a:lstStyle/>
          <a:p>
            <a:fld id="{7D8D53D2-EBFC-47F1-81AA-F9F0C2ED1A0B}" type="slidenum">
              <a:rPr lang="en-US" smtClean="0"/>
              <a:t>‹#›</a:t>
            </a:fld>
            <a:endParaRPr lang="en-US"/>
          </a:p>
        </p:txBody>
      </p:sp>
    </p:spTree>
    <p:extLst>
      <p:ext uri="{BB962C8B-B14F-4D97-AF65-F5344CB8AC3E}">
        <p14:creationId xmlns:p14="http://schemas.microsoft.com/office/powerpoint/2010/main" val="3469384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D2028-44A7-4C39-A825-528A6366A0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73CB95-28B3-4641-8569-50C7454C67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0DDC69-E47E-44F5-9805-63EC15AD205B}"/>
              </a:ext>
            </a:extLst>
          </p:cNvPr>
          <p:cNvSpPr>
            <a:spLocks noGrp="1"/>
          </p:cNvSpPr>
          <p:nvPr>
            <p:ph type="dt" sz="half" idx="10"/>
          </p:nvPr>
        </p:nvSpPr>
        <p:spPr/>
        <p:txBody>
          <a:bodyPr/>
          <a:lstStyle/>
          <a:p>
            <a:fld id="{4A20925B-77F3-4D69-BD58-23CDA79DD218}" type="datetimeFigureOut">
              <a:rPr lang="en-US" smtClean="0"/>
              <a:t>8/22/2025</a:t>
            </a:fld>
            <a:endParaRPr lang="en-US"/>
          </a:p>
        </p:txBody>
      </p:sp>
      <p:sp>
        <p:nvSpPr>
          <p:cNvPr id="5" name="Footer Placeholder 4">
            <a:extLst>
              <a:ext uri="{FF2B5EF4-FFF2-40B4-BE49-F238E27FC236}">
                <a16:creationId xmlns:a16="http://schemas.microsoft.com/office/drawing/2014/main" id="{BA54E460-059C-4091-B123-6F1533DC5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5F4DB5-EE63-4293-8C14-4BEAF3A0E6D4}"/>
              </a:ext>
            </a:extLst>
          </p:cNvPr>
          <p:cNvSpPr>
            <a:spLocks noGrp="1"/>
          </p:cNvSpPr>
          <p:nvPr>
            <p:ph type="sldNum" sz="quarter" idx="12"/>
          </p:nvPr>
        </p:nvSpPr>
        <p:spPr/>
        <p:txBody>
          <a:bodyPr/>
          <a:lstStyle/>
          <a:p>
            <a:fld id="{7D8D53D2-EBFC-47F1-81AA-F9F0C2ED1A0B}" type="slidenum">
              <a:rPr lang="en-US" smtClean="0"/>
              <a:t>‹#›</a:t>
            </a:fld>
            <a:endParaRPr lang="en-US"/>
          </a:p>
        </p:txBody>
      </p:sp>
    </p:spTree>
    <p:extLst>
      <p:ext uri="{BB962C8B-B14F-4D97-AF65-F5344CB8AC3E}">
        <p14:creationId xmlns:p14="http://schemas.microsoft.com/office/powerpoint/2010/main" val="2304342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409C7-9173-4745-A135-9E158E8F38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4A5017-6E8A-4B88-9BA8-A5BE942151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122DD-2F18-4DFC-968F-1F76FDA82E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30464A-A34C-44B7-AE43-BFDCFA9E445C}"/>
              </a:ext>
            </a:extLst>
          </p:cNvPr>
          <p:cNvSpPr>
            <a:spLocks noGrp="1"/>
          </p:cNvSpPr>
          <p:nvPr>
            <p:ph type="dt" sz="half" idx="10"/>
          </p:nvPr>
        </p:nvSpPr>
        <p:spPr/>
        <p:txBody>
          <a:bodyPr/>
          <a:lstStyle/>
          <a:p>
            <a:fld id="{4A20925B-77F3-4D69-BD58-23CDA79DD218}" type="datetimeFigureOut">
              <a:rPr lang="en-US" smtClean="0"/>
              <a:t>8/22/2025</a:t>
            </a:fld>
            <a:endParaRPr lang="en-US"/>
          </a:p>
        </p:txBody>
      </p:sp>
      <p:sp>
        <p:nvSpPr>
          <p:cNvPr id="6" name="Footer Placeholder 5">
            <a:extLst>
              <a:ext uri="{FF2B5EF4-FFF2-40B4-BE49-F238E27FC236}">
                <a16:creationId xmlns:a16="http://schemas.microsoft.com/office/drawing/2014/main" id="{B4D2B82E-1B5D-46E3-8B24-8C0ED71CA6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20AA5-D383-4D1B-BDF4-5FBD25341619}"/>
              </a:ext>
            </a:extLst>
          </p:cNvPr>
          <p:cNvSpPr>
            <a:spLocks noGrp="1"/>
          </p:cNvSpPr>
          <p:nvPr>
            <p:ph type="sldNum" sz="quarter" idx="12"/>
          </p:nvPr>
        </p:nvSpPr>
        <p:spPr/>
        <p:txBody>
          <a:bodyPr/>
          <a:lstStyle/>
          <a:p>
            <a:fld id="{7D8D53D2-EBFC-47F1-81AA-F9F0C2ED1A0B}" type="slidenum">
              <a:rPr lang="en-US" smtClean="0"/>
              <a:t>‹#›</a:t>
            </a:fld>
            <a:endParaRPr lang="en-US"/>
          </a:p>
        </p:txBody>
      </p:sp>
    </p:spTree>
    <p:extLst>
      <p:ext uri="{BB962C8B-B14F-4D97-AF65-F5344CB8AC3E}">
        <p14:creationId xmlns:p14="http://schemas.microsoft.com/office/powerpoint/2010/main" val="3167766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9C23F-82C8-4853-AED8-3F424FCF13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5BCBE0-AC6F-4FBB-8A4B-C58BEB2C3C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854952-2712-4658-90C3-1CDA9AE033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3DA421-6207-4154-A190-F7B5F8AFC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E6215A-2481-4B6A-9F02-B6783AA17D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225A19E-4878-4E7A-9E94-FCA8C3EA2EAD}"/>
              </a:ext>
            </a:extLst>
          </p:cNvPr>
          <p:cNvSpPr>
            <a:spLocks noGrp="1"/>
          </p:cNvSpPr>
          <p:nvPr>
            <p:ph type="dt" sz="half" idx="10"/>
          </p:nvPr>
        </p:nvSpPr>
        <p:spPr/>
        <p:txBody>
          <a:bodyPr/>
          <a:lstStyle/>
          <a:p>
            <a:fld id="{4A20925B-77F3-4D69-BD58-23CDA79DD218}" type="datetimeFigureOut">
              <a:rPr lang="en-US" smtClean="0"/>
              <a:t>8/22/2025</a:t>
            </a:fld>
            <a:endParaRPr lang="en-US"/>
          </a:p>
        </p:txBody>
      </p:sp>
      <p:sp>
        <p:nvSpPr>
          <p:cNvPr id="8" name="Footer Placeholder 7">
            <a:extLst>
              <a:ext uri="{FF2B5EF4-FFF2-40B4-BE49-F238E27FC236}">
                <a16:creationId xmlns:a16="http://schemas.microsoft.com/office/drawing/2014/main" id="{8786CFFC-A711-410F-AAEB-42608DA9CD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5B1F11-83A1-4DB5-9675-8968963EB694}"/>
              </a:ext>
            </a:extLst>
          </p:cNvPr>
          <p:cNvSpPr>
            <a:spLocks noGrp="1"/>
          </p:cNvSpPr>
          <p:nvPr>
            <p:ph type="sldNum" sz="quarter" idx="12"/>
          </p:nvPr>
        </p:nvSpPr>
        <p:spPr/>
        <p:txBody>
          <a:bodyPr/>
          <a:lstStyle/>
          <a:p>
            <a:fld id="{7D8D53D2-EBFC-47F1-81AA-F9F0C2ED1A0B}" type="slidenum">
              <a:rPr lang="en-US" smtClean="0"/>
              <a:t>‹#›</a:t>
            </a:fld>
            <a:endParaRPr lang="en-US"/>
          </a:p>
        </p:txBody>
      </p:sp>
    </p:spTree>
    <p:extLst>
      <p:ext uri="{BB962C8B-B14F-4D97-AF65-F5344CB8AC3E}">
        <p14:creationId xmlns:p14="http://schemas.microsoft.com/office/powerpoint/2010/main" val="170085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68072-1D47-4FE1-833D-9C90AAD68D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9FEEDC-DADA-435C-8DA6-295255629987}"/>
              </a:ext>
            </a:extLst>
          </p:cNvPr>
          <p:cNvSpPr>
            <a:spLocks noGrp="1"/>
          </p:cNvSpPr>
          <p:nvPr>
            <p:ph type="dt" sz="half" idx="10"/>
          </p:nvPr>
        </p:nvSpPr>
        <p:spPr/>
        <p:txBody>
          <a:bodyPr/>
          <a:lstStyle/>
          <a:p>
            <a:fld id="{4A20925B-77F3-4D69-BD58-23CDA79DD218}" type="datetimeFigureOut">
              <a:rPr lang="en-US" smtClean="0"/>
              <a:t>8/22/2025</a:t>
            </a:fld>
            <a:endParaRPr lang="en-US"/>
          </a:p>
        </p:txBody>
      </p:sp>
      <p:sp>
        <p:nvSpPr>
          <p:cNvPr id="4" name="Footer Placeholder 3">
            <a:extLst>
              <a:ext uri="{FF2B5EF4-FFF2-40B4-BE49-F238E27FC236}">
                <a16:creationId xmlns:a16="http://schemas.microsoft.com/office/drawing/2014/main" id="{1CFFBB13-A8B1-4535-8093-D6563025E9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74B8C7-A396-4EED-955E-78F0B82AD9C6}"/>
              </a:ext>
            </a:extLst>
          </p:cNvPr>
          <p:cNvSpPr>
            <a:spLocks noGrp="1"/>
          </p:cNvSpPr>
          <p:nvPr>
            <p:ph type="sldNum" sz="quarter" idx="12"/>
          </p:nvPr>
        </p:nvSpPr>
        <p:spPr/>
        <p:txBody>
          <a:bodyPr/>
          <a:lstStyle/>
          <a:p>
            <a:fld id="{7D8D53D2-EBFC-47F1-81AA-F9F0C2ED1A0B}" type="slidenum">
              <a:rPr lang="en-US" smtClean="0"/>
              <a:t>‹#›</a:t>
            </a:fld>
            <a:endParaRPr lang="en-US"/>
          </a:p>
        </p:txBody>
      </p:sp>
    </p:spTree>
    <p:extLst>
      <p:ext uri="{BB962C8B-B14F-4D97-AF65-F5344CB8AC3E}">
        <p14:creationId xmlns:p14="http://schemas.microsoft.com/office/powerpoint/2010/main" val="109088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447459-8A43-47FF-94EE-9562448922B4}"/>
              </a:ext>
            </a:extLst>
          </p:cNvPr>
          <p:cNvSpPr>
            <a:spLocks noGrp="1"/>
          </p:cNvSpPr>
          <p:nvPr>
            <p:ph type="dt" sz="half" idx="10"/>
          </p:nvPr>
        </p:nvSpPr>
        <p:spPr/>
        <p:txBody>
          <a:bodyPr/>
          <a:lstStyle/>
          <a:p>
            <a:fld id="{4A20925B-77F3-4D69-BD58-23CDA79DD218}" type="datetimeFigureOut">
              <a:rPr lang="en-US" smtClean="0"/>
              <a:t>8/22/2025</a:t>
            </a:fld>
            <a:endParaRPr lang="en-US"/>
          </a:p>
        </p:txBody>
      </p:sp>
      <p:sp>
        <p:nvSpPr>
          <p:cNvPr id="3" name="Footer Placeholder 2">
            <a:extLst>
              <a:ext uri="{FF2B5EF4-FFF2-40B4-BE49-F238E27FC236}">
                <a16:creationId xmlns:a16="http://schemas.microsoft.com/office/drawing/2014/main" id="{91AC881E-D9F5-42C8-9934-A1A0A802E4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AD223AD-7AB1-4599-AE3D-AD7C1DAADDBD}"/>
              </a:ext>
            </a:extLst>
          </p:cNvPr>
          <p:cNvSpPr>
            <a:spLocks noGrp="1"/>
          </p:cNvSpPr>
          <p:nvPr>
            <p:ph type="sldNum" sz="quarter" idx="12"/>
          </p:nvPr>
        </p:nvSpPr>
        <p:spPr/>
        <p:txBody>
          <a:bodyPr/>
          <a:lstStyle/>
          <a:p>
            <a:fld id="{7D8D53D2-EBFC-47F1-81AA-F9F0C2ED1A0B}" type="slidenum">
              <a:rPr lang="en-US" smtClean="0"/>
              <a:t>‹#›</a:t>
            </a:fld>
            <a:endParaRPr lang="en-US"/>
          </a:p>
        </p:txBody>
      </p:sp>
    </p:spTree>
    <p:extLst>
      <p:ext uri="{BB962C8B-B14F-4D97-AF65-F5344CB8AC3E}">
        <p14:creationId xmlns:p14="http://schemas.microsoft.com/office/powerpoint/2010/main" val="1208344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6008D-BC5D-41B5-B44A-AF0B902B8E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A4F6F4-F19C-4394-831E-C811A9A5E6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035DA0-B48A-4F15-AB2C-DB20B2BC4C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AC5136-0493-445F-AB5D-554D85610FBF}"/>
              </a:ext>
            </a:extLst>
          </p:cNvPr>
          <p:cNvSpPr>
            <a:spLocks noGrp="1"/>
          </p:cNvSpPr>
          <p:nvPr>
            <p:ph type="dt" sz="half" idx="10"/>
          </p:nvPr>
        </p:nvSpPr>
        <p:spPr/>
        <p:txBody>
          <a:bodyPr/>
          <a:lstStyle/>
          <a:p>
            <a:fld id="{4A20925B-77F3-4D69-BD58-23CDA79DD218}" type="datetimeFigureOut">
              <a:rPr lang="en-US" smtClean="0"/>
              <a:t>8/22/2025</a:t>
            </a:fld>
            <a:endParaRPr lang="en-US"/>
          </a:p>
        </p:txBody>
      </p:sp>
      <p:sp>
        <p:nvSpPr>
          <p:cNvPr id="6" name="Footer Placeholder 5">
            <a:extLst>
              <a:ext uri="{FF2B5EF4-FFF2-40B4-BE49-F238E27FC236}">
                <a16:creationId xmlns:a16="http://schemas.microsoft.com/office/drawing/2014/main" id="{9C675C45-9F9D-4639-A300-A3FEE97E87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97A867-FADA-43A2-99D8-370A60B3FED9}"/>
              </a:ext>
            </a:extLst>
          </p:cNvPr>
          <p:cNvSpPr>
            <a:spLocks noGrp="1"/>
          </p:cNvSpPr>
          <p:nvPr>
            <p:ph type="sldNum" sz="quarter" idx="12"/>
          </p:nvPr>
        </p:nvSpPr>
        <p:spPr/>
        <p:txBody>
          <a:bodyPr/>
          <a:lstStyle/>
          <a:p>
            <a:fld id="{7D8D53D2-EBFC-47F1-81AA-F9F0C2ED1A0B}" type="slidenum">
              <a:rPr lang="en-US" smtClean="0"/>
              <a:t>‹#›</a:t>
            </a:fld>
            <a:endParaRPr lang="en-US"/>
          </a:p>
        </p:txBody>
      </p:sp>
    </p:spTree>
    <p:extLst>
      <p:ext uri="{BB962C8B-B14F-4D97-AF65-F5344CB8AC3E}">
        <p14:creationId xmlns:p14="http://schemas.microsoft.com/office/powerpoint/2010/main" val="314936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87EA7-F187-44BA-ABF7-F1BBABA26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7D00AA-24D6-40EA-BD22-F271BFE62B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BB73E2-5752-42B3-AB5C-FE68B4F36A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417C54-4F87-4B42-B7A2-F96378B46A33}"/>
              </a:ext>
            </a:extLst>
          </p:cNvPr>
          <p:cNvSpPr>
            <a:spLocks noGrp="1"/>
          </p:cNvSpPr>
          <p:nvPr>
            <p:ph type="dt" sz="half" idx="10"/>
          </p:nvPr>
        </p:nvSpPr>
        <p:spPr/>
        <p:txBody>
          <a:bodyPr/>
          <a:lstStyle/>
          <a:p>
            <a:fld id="{4A20925B-77F3-4D69-BD58-23CDA79DD218}" type="datetimeFigureOut">
              <a:rPr lang="en-US" smtClean="0"/>
              <a:t>8/22/2025</a:t>
            </a:fld>
            <a:endParaRPr lang="en-US"/>
          </a:p>
        </p:txBody>
      </p:sp>
      <p:sp>
        <p:nvSpPr>
          <p:cNvPr id="6" name="Footer Placeholder 5">
            <a:extLst>
              <a:ext uri="{FF2B5EF4-FFF2-40B4-BE49-F238E27FC236}">
                <a16:creationId xmlns:a16="http://schemas.microsoft.com/office/drawing/2014/main" id="{3D0893CF-2A27-4342-976C-EDA871E467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88A73E-4C8C-43D4-A01D-073847FBF3E8}"/>
              </a:ext>
            </a:extLst>
          </p:cNvPr>
          <p:cNvSpPr>
            <a:spLocks noGrp="1"/>
          </p:cNvSpPr>
          <p:nvPr>
            <p:ph type="sldNum" sz="quarter" idx="12"/>
          </p:nvPr>
        </p:nvSpPr>
        <p:spPr/>
        <p:txBody>
          <a:bodyPr/>
          <a:lstStyle/>
          <a:p>
            <a:fld id="{7D8D53D2-EBFC-47F1-81AA-F9F0C2ED1A0B}" type="slidenum">
              <a:rPr lang="en-US" smtClean="0"/>
              <a:t>‹#›</a:t>
            </a:fld>
            <a:endParaRPr lang="en-US"/>
          </a:p>
        </p:txBody>
      </p:sp>
    </p:spTree>
    <p:extLst>
      <p:ext uri="{BB962C8B-B14F-4D97-AF65-F5344CB8AC3E}">
        <p14:creationId xmlns:p14="http://schemas.microsoft.com/office/powerpoint/2010/main" val="1465690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AB5EAF-8AAE-4AB3-BCF5-6C59F9B2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137F4B-205D-4D6B-96CC-E05299AC44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17239F-0C0D-4A8F-A469-FF61B88170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0925B-77F3-4D69-BD58-23CDA79DD218}" type="datetimeFigureOut">
              <a:rPr lang="en-US" smtClean="0"/>
              <a:t>8/22/2025</a:t>
            </a:fld>
            <a:endParaRPr lang="en-US"/>
          </a:p>
        </p:txBody>
      </p:sp>
      <p:sp>
        <p:nvSpPr>
          <p:cNvPr id="5" name="Footer Placeholder 4">
            <a:extLst>
              <a:ext uri="{FF2B5EF4-FFF2-40B4-BE49-F238E27FC236}">
                <a16:creationId xmlns:a16="http://schemas.microsoft.com/office/drawing/2014/main" id="{EB821196-0668-4BD5-B8C4-C05D56B790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294470-A296-4593-84FE-73BE8D304A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8D53D2-EBFC-47F1-81AA-F9F0C2ED1A0B}" type="slidenum">
              <a:rPr lang="en-US" smtClean="0"/>
              <a:t>‹#›</a:t>
            </a:fld>
            <a:endParaRPr lang="en-US"/>
          </a:p>
        </p:txBody>
      </p:sp>
    </p:spTree>
    <p:extLst>
      <p:ext uri="{BB962C8B-B14F-4D97-AF65-F5344CB8AC3E}">
        <p14:creationId xmlns:p14="http://schemas.microsoft.com/office/powerpoint/2010/main" val="3631002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mailto:csfp@stmarysfoodbank.org" TargetMode="Externa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display&#10;&#10;Description automatically generated">
            <a:extLst>
              <a:ext uri="{FF2B5EF4-FFF2-40B4-BE49-F238E27FC236}">
                <a16:creationId xmlns:a16="http://schemas.microsoft.com/office/drawing/2014/main" id="{904E4D58-1428-4DEC-B859-DC6DEDA6DC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1"/>
          </a:xfrm>
          <a:prstGeom prst="rect">
            <a:avLst/>
          </a:prstGeom>
        </p:spPr>
      </p:pic>
      <p:pic>
        <p:nvPicPr>
          <p:cNvPr id="9" name="Picture 8" descr="Text&#10;&#10;Description automatically generated">
            <a:extLst>
              <a:ext uri="{FF2B5EF4-FFF2-40B4-BE49-F238E27FC236}">
                <a16:creationId xmlns:a16="http://schemas.microsoft.com/office/drawing/2014/main" id="{8F22A1BA-76B9-4ABA-8E5B-8950E6D5B6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5127" y="1339764"/>
            <a:ext cx="6017249" cy="2262274"/>
          </a:xfrm>
          <a:prstGeom prst="rect">
            <a:avLst/>
          </a:prstGeom>
        </p:spPr>
      </p:pic>
      <p:sp>
        <p:nvSpPr>
          <p:cNvPr id="2" name="Subtitle 1"/>
          <p:cNvSpPr>
            <a:spLocks noGrp="1"/>
          </p:cNvSpPr>
          <p:nvPr>
            <p:ph type="subTitle" idx="1"/>
          </p:nvPr>
        </p:nvSpPr>
        <p:spPr/>
        <p:txBody>
          <a:bodyPr/>
          <a:lstStyle/>
          <a:p>
            <a:endParaRPr lang="en-US" dirty="0"/>
          </a:p>
          <a:p>
            <a:r>
              <a:rPr lang="en-US" sz="4000" dirty="0"/>
              <a:t>2025 CSFP Breakout Session</a:t>
            </a:r>
          </a:p>
        </p:txBody>
      </p:sp>
    </p:spTree>
    <p:extLst>
      <p:ext uri="{BB962C8B-B14F-4D97-AF65-F5344CB8AC3E}">
        <p14:creationId xmlns:p14="http://schemas.microsoft.com/office/powerpoint/2010/main" val="4215300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69125-0381-4A78-9AB1-C3D8EAD833E5}"/>
              </a:ext>
            </a:extLst>
          </p:cNvPr>
          <p:cNvSpPr>
            <a:spLocks noGrp="1"/>
          </p:cNvSpPr>
          <p:nvPr>
            <p:ph type="title"/>
          </p:nvPr>
        </p:nvSpPr>
        <p:spPr>
          <a:xfrm>
            <a:off x="83820" y="611359"/>
            <a:ext cx="11902440" cy="1280983"/>
          </a:xfrm>
        </p:spPr>
        <p:txBody>
          <a:bodyPr>
            <a:normAutofit fontScale="90000"/>
          </a:bodyPr>
          <a:lstStyle/>
          <a:p>
            <a:pPr algn="ctr"/>
            <a:r>
              <a:rPr lang="en-US" sz="4000" u="sng" dirty="0">
                <a:solidFill>
                  <a:srgbClr val="FF0000"/>
                </a:solidFill>
                <a:latin typeface="Arial" panose="020B0604020202020204" pitchFamily="34" charset="0"/>
                <a:ea typeface="Roboto" panose="02000000000000000000" pitchFamily="2" charset="0"/>
                <a:cs typeface="Arial" panose="020B0604020202020204" pitchFamily="34" charset="0"/>
              </a:rPr>
              <a:t>Our CSFP Business Model – Agency Network </a:t>
            </a:r>
            <a:br>
              <a:rPr lang="en-US" sz="4800" dirty="0">
                <a:solidFill>
                  <a:srgbClr val="FF0000"/>
                </a:solidFill>
                <a:latin typeface="Arial" panose="020B0604020202020204" pitchFamily="34" charset="0"/>
                <a:ea typeface="Roboto" panose="02000000000000000000" pitchFamily="2" charset="0"/>
                <a:cs typeface="Arial" panose="020B0604020202020204" pitchFamily="34" charset="0"/>
              </a:rPr>
            </a:br>
            <a:endParaRPr lang="en-US" sz="4800" u="sng" dirty="0">
              <a:solidFill>
                <a:srgbClr val="FF0000"/>
              </a:solidFill>
              <a:latin typeface="Roboto Slab" pitchFamily="2" charset="0"/>
              <a:ea typeface="Roboto Slab" pitchFamily="2" charset="0"/>
            </a:endParaRPr>
          </a:p>
        </p:txBody>
      </p:sp>
      <p:pic>
        <p:nvPicPr>
          <p:cNvPr id="5" name="Content Placeholder 4">
            <a:extLst>
              <a:ext uri="{FF2B5EF4-FFF2-40B4-BE49-F238E27FC236}">
                <a16:creationId xmlns:a16="http://schemas.microsoft.com/office/drawing/2014/main" id="{C42781A6-6C47-4E0E-A8B5-7A321D3D684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5359059"/>
            <a:ext cx="12192000" cy="1498941"/>
          </a:xfrm>
        </p:spPr>
      </p:pic>
      <p:pic>
        <p:nvPicPr>
          <p:cNvPr id="7" name="Picture 6">
            <a:extLst>
              <a:ext uri="{FF2B5EF4-FFF2-40B4-BE49-F238E27FC236}">
                <a16:creationId xmlns:a16="http://schemas.microsoft.com/office/drawing/2014/main" id="{A3C5EA3A-E19F-41AE-8E73-7053F7473CB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19081" y="5715373"/>
            <a:ext cx="2972919" cy="1119352"/>
          </a:xfrm>
          <a:prstGeom prst="rect">
            <a:avLst/>
          </a:prstGeom>
        </p:spPr>
      </p:pic>
      <p:sp>
        <p:nvSpPr>
          <p:cNvPr id="8" name="Title 1">
            <a:extLst>
              <a:ext uri="{FF2B5EF4-FFF2-40B4-BE49-F238E27FC236}">
                <a16:creationId xmlns:a16="http://schemas.microsoft.com/office/drawing/2014/main" id="{2D248094-B4E4-476A-98D6-91AE4F4CBADF}"/>
              </a:ext>
            </a:extLst>
          </p:cNvPr>
          <p:cNvSpPr txBox="1">
            <a:spLocks/>
          </p:cNvSpPr>
          <p:nvPr/>
        </p:nvSpPr>
        <p:spPr>
          <a:xfrm>
            <a:off x="838200" y="1690688"/>
            <a:ext cx="10515600" cy="366837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latin typeface="Roboto Slab" pitchFamily="2" charset="0"/>
              <a:ea typeface="Roboto Slab" pitchFamily="2" charset="0"/>
            </a:endParaRPr>
          </a:p>
        </p:txBody>
      </p:sp>
      <p:sp>
        <p:nvSpPr>
          <p:cNvPr id="6" name="Content Placeholder 9">
            <a:extLst>
              <a:ext uri="{FF2B5EF4-FFF2-40B4-BE49-F238E27FC236}">
                <a16:creationId xmlns:a16="http://schemas.microsoft.com/office/drawing/2014/main" id="{B6EA98DC-51BE-049A-908F-2950E89DA243}"/>
              </a:ext>
            </a:extLst>
          </p:cNvPr>
          <p:cNvSpPr txBox="1">
            <a:spLocks/>
          </p:cNvSpPr>
          <p:nvPr/>
        </p:nvSpPr>
        <p:spPr>
          <a:xfrm>
            <a:off x="2270760" y="1554479"/>
            <a:ext cx="7741920" cy="4243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u="sng"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69 partner agencies that run their own CSFP programs, including sub-contracts with two Regional Food Banks.</a:t>
            </a: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Serving 10 of the 15 Arizona Counties</a:t>
            </a: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Caseload: 17,305</a:t>
            </a: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Serving </a:t>
            </a:r>
            <a:r>
              <a:rPr lang="en-US" sz="1800" dirty="0">
                <a:solidFill>
                  <a:srgbClr val="FF0000"/>
                </a:solidFill>
                <a:latin typeface="Arial" panose="020B0604020202020204" pitchFamily="34" charset="0"/>
                <a:cs typeface="Arial" panose="020B0604020202020204" pitchFamily="34" charset="0"/>
              </a:rPr>
              <a:t>98.9%</a:t>
            </a:r>
            <a:r>
              <a:rPr lang="en-US" sz="1800" dirty="0">
                <a:latin typeface="Arial" panose="020B0604020202020204" pitchFamily="34" charset="0"/>
                <a:cs typeface="Arial" panose="020B0604020202020204" pitchFamily="34" charset="0"/>
              </a:rPr>
              <a:t> of caseload since April (stretch goal = 98%)</a:t>
            </a:r>
          </a:p>
        </p:txBody>
      </p:sp>
    </p:spTree>
    <p:extLst>
      <p:ext uri="{BB962C8B-B14F-4D97-AF65-F5344CB8AC3E}">
        <p14:creationId xmlns:p14="http://schemas.microsoft.com/office/powerpoint/2010/main" val="827626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CBCC12-9397-9DD0-B326-872BA3FA24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EEC4DB-BE9C-EACA-A7C5-1F6BC9FA9C1D}"/>
              </a:ext>
            </a:extLst>
          </p:cNvPr>
          <p:cNvSpPr>
            <a:spLocks noGrp="1"/>
          </p:cNvSpPr>
          <p:nvPr>
            <p:ph type="title"/>
          </p:nvPr>
        </p:nvSpPr>
        <p:spPr>
          <a:xfrm>
            <a:off x="83820" y="611359"/>
            <a:ext cx="11902440" cy="1280983"/>
          </a:xfrm>
        </p:spPr>
        <p:txBody>
          <a:bodyPr>
            <a:normAutofit fontScale="90000"/>
          </a:bodyPr>
          <a:lstStyle/>
          <a:p>
            <a:pPr algn="ctr"/>
            <a:r>
              <a:rPr lang="en-US" sz="4000" u="sng" dirty="0">
                <a:solidFill>
                  <a:srgbClr val="FF0000"/>
                </a:solidFill>
                <a:latin typeface="Arial" panose="020B0604020202020204" pitchFamily="34" charset="0"/>
                <a:ea typeface="Roboto" panose="02000000000000000000" pitchFamily="2" charset="0"/>
                <a:cs typeface="Arial" panose="020B0604020202020204" pitchFamily="34" charset="0"/>
              </a:rPr>
              <a:t>3-Month Reallocation Strategy </a:t>
            </a:r>
            <a:br>
              <a:rPr lang="en-US" sz="4800" dirty="0">
                <a:solidFill>
                  <a:srgbClr val="FF0000"/>
                </a:solidFill>
                <a:latin typeface="Arial" panose="020B0604020202020204" pitchFamily="34" charset="0"/>
                <a:ea typeface="Roboto" panose="02000000000000000000" pitchFamily="2" charset="0"/>
                <a:cs typeface="Arial" panose="020B0604020202020204" pitchFamily="34" charset="0"/>
              </a:rPr>
            </a:br>
            <a:endParaRPr lang="en-US" sz="4800" u="sng" dirty="0">
              <a:solidFill>
                <a:srgbClr val="FF0000"/>
              </a:solidFill>
              <a:latin typeface="Roboto Slab" pitchFamily="2" charset="0"/>
              <a:ea typeface="Roboto Slab" pitchFamily="2" charset="0"/>
            </a:endParaRPr>
          </a:p>
        </p:txBody>
      </p:sp>
      <p:pic>
        <p:nvPicPr>
          <p:cNvPr id="5" name="Content Placeholder 4">
            <a:extLst>
              <a:ext uri="{FF2B5EF4-FFF2-40B4-BE49-F238E27FC236}">
                <a16:creationId xmlns:a16="http://schemas.microsoft.com/office/drawing/2014/main" id="{29874B85-D84C-17DA-1961-2CB861A00DE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5359059"/>
            <a:ext cx="12192000" cy="1498941"/>
          </a:xfrm>
        </p:spPr>
      </p:pic>
      <p:pic>
        <p:nvPicPr>
          <p:cNvPr id="7" name="Picture 6">
            <a:extLst>
              <a:ext uri="{FF2B5EF4-FFF2-40B4-BE49-F238E27FC236}">
                <a16:creationId xmlns:a16="http://schemas.microsoft.com/office/drawing/2014/main" id="{BDAB0AC3-BB0D-1E8C-2F3A-4311123D6B6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19081" y="5715373"/>
            <a:ext cx="2972919" cy="1119352"/>
          </a:xfrm>
          <a:prstGeom prst="rect">
            <a:avLst/>
          </a:prstGeom>
        </p:spPr>
      </p:pic>
      <p:sp>
        <p:nvSpPr>
          <p:cNvPr id="8" name="Title 1">
            <a:extLst>
              <a:ext uri="{FF2B5EF4-FFF2-40B4-BE49-F238E27FC236}">
                <a16:creationId xmlns:a16="http://schemas.microsoft.com/office/drawing/2014/main" id="{5C052130-AA08-F2AC-8937-34E0282BB4F7}"/>
              </a:ext>
            </a:extLst>
          </p:cNvPr>
          <p:cNvSpPr txBox="1">
            <a:spLocks/>
          </p:cNvSpPr>
          <p:nvPr/>
        </p:nvSpPr>
        <p:spPr>
          <a:xfrm>
            <a:off x="838200" y="1690688"/>
            <a:ext cx="10515600" cy="366837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latin typeface="Roboto Slab" pitchFamily="2" charset="0"/>
              <a:ea typeface="Roboto Slab" pitchFamily="2" charset="0"/>
            </a:endParaRPr>
          </a:p>
        </p:txBody>
      </p:sp>
      <p:sp>
        <p:nvSpPr>
          <p:cNvPr id="6" name="Content Placeholder 9">
            <a:extLst>
              <a:ext uri="{FF2B5EF4-FFF2-40B4-BE49-F238E27FC236}">
                <a16:creationId xmlns:a16="http://schemas.microsoft.com/office/drawing/2014/main" id="{58B592AB-10B6-4078-CAAA-0561C6F7107D}"/>
              </a:ext>
            </a:extLst>
          </p:cNvPr>
          <p:cNvSpPr txBox="1">
            <a:spLocks/>
          </p:cNvSpPr>
          <p:nvPr/>
        </p:nvSpPr>
        <p:spPr>
          <a:xfrm>
            <a:off x="2270760" y="1554479"/>
            <a:ext cx="7741920" cy="4243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18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DA5F241-640D-BA63-9900-1847502E6F67}"/>
              </a:ext>
            </a:extLst>
          </p:cNvPr>
          <p:cNvSpPr txBox="1"/>
          <p:nvPr/>
        </p:nvSpPr>
        <p:spPr>
          <a:xfrm>
            <a:off x="1737360" y="2153686"/>
            <a:ext cx="3345180" cy="2800767"/>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Provides 4 opportunities throughout a 3-month period to readjust caseload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Use a 3-month average for each agency to identify unused caseload </a:t>
            </a: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A05950CF-50FC-102B-E1B2-A6E73416F999}"/>
              </a:ext>
            </a:extLst>
          </p:cNvPr>
          <p:cNvSpPr txBox="1"/>
          <p:nvPr/>
        </p:nvSpPr>
        <p:spPr>
          <a:xfrm>
            <a:off x="6096000" y="2153686"/>
            <a:ext cx="3916680" cy="2308324"/>
          </a:xfrm>
          <a:prstGeom prst="rect">
            <a:avLst/>
          </a:prstGeom>
          <a:noFill/>
        </p:spPr>
        <p:txBody>
          <a:bodyPr wrap="square">
            <a:spAutoFit/>
          </a:bodyPr>
          <a:lstStyle/>
          <a:p>
            <a:pPr marL="285750" indent="-285750">
              <a:buFont typeface="Arial" panose="020B0604020202020204" pitchFamily="34" charset="0"/>
              <a:buChar char="•"/>
            </a:pPr>
            <a:r>
              <a:rPr lang="en-US" sz="1800" dirty="0">
                <a:latin typeface="Arial" panose="020B0604020202020204" pitchFamily="34" charset="0"/>
                <a:cs typeface="Arial" panose="020B0604020202020204" pitchFamily="34" charset="0"/>
              </a:rPr>
              <a:t>Use Link2Feed to identify partner agencies with a waitlist </a:t>
            </a:r>
          </a:p>
          <a:p>
            <a:pPr marL="285750" indent="-285750">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dirty="0">
                <a:latin typeface="Arial" panose="020B0604020202020204" pitchFamily="34" charset="0"/>
                <a:cs typeface="Arial" panose="020B0604020202020204" pitchFamily="34" charset="0"/>
              </a:rPr>
              <a:t>Allows seniors to naturally become inactive based on 2- month no show rule</a:t>
            </a:r>
          </a:p>
        </p:txBody>
      </p:sp>
    </p:spTree>
    <p:extLst>
      <p:ext uri="{BB962C8B-B14F-4D97-AF65-F5344CB8AC3E}">
        <p14:creationId xmlns:p14="http://schemas.microsoft.com/office/powerpoint/2010/main" val="410492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2C3B3-828C-1E27-B3BF-CF7F6B3645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0B1467-01DC-DD82-DD8E-8A8CB1FA06B7}"/>
              </a:ext>
            </a:extLst>
          </p:cNvPr>
          <p:cNvSpPr>
            <a:spLocks noGrp="1"/>
          </p:cNvSpPr>
          <p:nvPr>
            <p:ph type="title"/>
          </p:nvPr>
        </p:nvSpPr>
        <p:spPr>
          <a:xfrm>
            <a:off x="83820" y="611359"/>
            <a:ext cx="11902440" cy="1280983"/>
          </a:xfrm>
        </p:spPr>
        <p:txBody>
          <a:bodyPr>
            <a:normAutofit fontScale="90000"/>
          </a:bodyPr>
          <a:lstStyle/>
          <a:p>
            <a:pPr algn="ctr"/>
            <a:r>
              <a:rPr lang="en-US" sz="4000" u="sng" dirty="0">
                <a:solidFill>
                  <a:srgbClr val="FF0000"/>
                </a:solidFill>
                <a:latin typeface="Arial" panose="020B0604020202020204" pitchFamily="34" charset="0"/>
                <a:ea typeface="Roboto" panose="02000000000000000000" pitchFamily="2" charset="0"/>
                <a:cs typeface="Arial" panose="020B0604020202020204" pitchFamily="34" charset="0"/>
              </a:rPr>
              <a:t>3-Month Reallocation Strategy </a:t>
            </a:r>
            <a:br>
              <a:rPr lang="en-US" sz="4800" dirty="0">
                <a:solidFill>
                  <a:srgbClr val="FF0000"/>
                </a:solidFill>
                <a:latin typeface="Arial" panose="020B0604020202020204" pitchFamily="34" charset="0"/>
                <a:ea typeface="Roboto" panose="02000000000000000000" pitchFamily="2" charset="0"/>
                <a:cs typeface="Arial" panose="020B0604020202020204" pitchFamily="34" charset="0"/>
              </a:rPr>
            </a:br>
            <a:endParaRPr lang="en-US" sz="4800" u="sng" dirty="0">
              <a:solidFill>
                <a:srgbClr val="FF0000"/>
              </a:solidFill>
              <a:latin typeface="Roboto Slab" pitchFamily="2" charset="0"/>
              <a:ea typeface="Roboto Slab" pitchFamily="2" charset="0"/>
            </a:endParaRPr>
          </a:p>
        </p:txBody>
      </p:sp>
      <p:pic>
        <p:nvPicPr>
          <p:cNvPr id="5" name="Content Placeholder 4">
            <a:extLst>
              <a:ext uri="{FF2B5EF4-FFF2-40B4-BE49-F238E27FC236}">
                <a16:creationId xmlns:a16="http://schemas.microsoft.com/office/drawing/2014/main" id="{F80BDF63-743D-E518-1534-45212B1FEE7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5359059"/>
            <a:ext cx="12192000" cy="1498941"/>
          </a:xfrm>
        </p:spPr>
      </p:pic>
      <p:pic>
        <p:nvPicPr>
          <p:cNvPr id="7" name="Picture 6">
            <a:extLst>
              <a:ext uri="{FF2B5EF4-FFF2-40B4-BE49-F238E27FC236}">
                <a16:creationId xmlns:a16="http://schemas.microsoft.com/office/drawing/2014/main" id="{94458733-E142-DCD0-B969-2D9EB544CB3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19081" y="5715373"/>
            <a:ext cx="2972919" cy="1119352"/>
          </a:xfrm>
          <a:prstGeom prst="rect">
            <a:avLst/>
          </a:prstGeom>
        </p:spPr>
      </p:pic>
      <p:sp>
        <p:nvSpPr>
          <p:cNvPr id="8" name="Title 1">
            <a:extLst>
              <a:ext uri="{FF2B5EF4-FFF2-40B4-BE49-F238E27FC236}">
                <a16:creationId xmlns:a16="http://schemas.microsoft.com/office/drawing/2014/main" id="{D7F5044C-33E5-C8CE-88B6-CCCC8EF204AA}"/>
              </a:ext>
            </a:extLst>
          </p:cNvPr>
          <p:cNvSpPr txBox="1">
            <a:spLocks/>
          </p:cNvSpPr>
          <p:nvPr/>
        </p:nvSpPr>
        <p:spPr>
          <a:xfrm>
            <a:off x="838200" y="1690688"/>
            <a:ext cx="10515600" cy="366837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latin typeface="Roboto Slab" pitchFamily="2" charset="0"/>
              <a:ea typeface="Roboto Slab" pitchFamily="2" charset="0"/>
            </a:endParaRPr>
          </a:p>
        </p:txBody>
      </p:sp>
      <p:sp>
        <p:nvSpPr>
          <p:cNvPr id="6" name="Content Placeholder 9">
            <a:extLst>
              <a:ext uri="{FF2B5EF4-FFF2-40B4-BE49-F238E27FC236}">
                <a16:creationId xmlns:a16="http://schemas.microsoft.com/office/drawing/2014/main" id="{613401C3-875B-F428-AD96-7BB746AB25C6}"/>
              </a:ext>
            </a:extLst>
          </p:cNvPr>
          <p:cNvSpPr txBox="1">
            <a:spLocks/>
          </p:cNvSpPr>
          <p:nvPr/>
        </p:nvSpPr>
        <p:spPr>
          <a:xfrm>
            <a:off x="2270760" y="1554479"/>
            <a:ext cx="7741920" cy="4243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9040689F-2071-A474-B6F8-42DB52A620A2}"/>
              </a:ext>
            </a:extLst>
          </p:cNvPr>
          <p:cNvPicPr>
            <a:picLocks noChangeAspect="1"/>
          </p:cNvPicPr>
          <p:nvPr/>
        </p:nvPicPr>
        <p:blipFill>
          <a:blip r:embed="rId5"/>
          <a:stretch>
            <a:fillRect/>
          </a:stretch>
        </p:blipFill>
        <p:spPr>
          <a:xfrm>
            <a:off x="339725" y="2148839"/>
            <a:ext cx="11270228" cy="2506429"/>
          </a:xfrm>
          <a:prstGeom prst="rect">
            <a:avLst/>
          </a:prstGeom>
        </p:spPr>
      </p:pic>
    </p:spTree>
    <p:extLst>
      <p:ext uri="{BB962C8B-B14F-4D97-AF65-F5344CB8AC3E}">
        <p14:creationId xmlns:p14="http://schemas.microsoft.com/office/powerpoint/2010/main" val="2835880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1F44A-6DEC-CEC1-B621-88E3D419F1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2E06BB-523A-6627-3225-CB7B33F06B24}"/>
              </a:ext>
            </a:extLst>
          </p:cNvPr>
          <p:cNvSpPr>
            <a:spLocks noGrp="1"/>
          </p:cNvSpPr>
          <p:nvPr>
            <p:ph type="title"/>
          </p:nvPr>
        </p:nvSpPr>
        <p:spPr>
          <a:xfrm>
            <a:off x="83820" y="517650"/>
            <a:ext cx="11902440" cy="542454"/>
          </a:xfrm>
        </p:spPr>
        <p:txBody>
          <a:bodyPr>
            <a:normAutofit fontScale="90000"/>
          </a:bodyPr>
          <a:lstStyle/>
          <a:p>
            <a:pPr algn="ctr"/>
            <a:r>
              <a:rPr lang="en-US" sz="3600" u="sng" dirty="0">
                <a:solidFill>
                  <a:srgbClr val="FF0000"/>
                </a:solidFill>
                <a:latin typeface="Arial" panose="020B0604020202020204" pitchFamily="34" charset="0"/>
                <a:ea typeface="Roboto" panose="02000000000000000000" pitchFamily="2" charset="0"/>
                <a:cs typeface="Arial" panose="020B0604020202020204" pitchFamily="34" charset="0"/>
              </a:rPr>
              <a:t>Utilizing Case Load with Waitlist </a:t>
            </a:r>
            <a:br>
              <a:rPr lang="en-US" sz="3600" dirty="0">
                <a:solidFill>
                  <a:srgbClr val="FF0000"/>
                </a:solidFill>
                <a:latin typeface="Arial" panose="020B0604020202020204" pitchFamily="34" charset="0"/>
                <a:ea typeface="Roboto" panose="02000000000000000000" pitchFamily="2" charset="0"/>
                <a:cs typeface="Arial" panose="020B0604020202020204" pitchFamily="34" charset="0"/>
              </a:rPr>
            </a:br>
            <a:endParaRPr lang="en-US" sz="3600" u="sng" dirty="0">
              <a:solidFill>
                <a:srgbClr val="FF0000"/>
              </a:solidFill>
              <a:latin typeface="Roboto Slab" pitchFamily="2" charset="0"/>
              <a:ea typeface="Roboto Slab" pitchFamily="2" charset="0"/>
            </a:endParaRPr>
          </a:p>
        </p:txBody>
      </p:sp>
      <p:pic>
        <p:nvPicPr>
          <p:cNvPr id="5" name="Content Placeholder 4">
            <a:extLst>
              <a:ext uri="{FF2B5EF4-FFF2-40B4-BE49-F238E27FC236}">
                <a16:creationId xmlns:a16="http://schemas.microsoft.com/office/drawing/2014/main" id="{BE919C2B-F481-8FB9-8C52-4E8A83AEE5A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5359059"/>
            <a:ext cx="12192000" cy="1498941"/>
          </a:xfrm>
        </p:spPr>
      </p:pic>
      <p:pic>
        <p:nvPicPr>
          <p:cNvPr id="7" name="Picture 6">
            <a:extLst>
              <a:ext uri="{FF2B5EF4-FFF2-40B4-BE49-F238E27FC236}">
                <a16:creationId xmlns:a16="http://schemas.microsoft.com/office/drawing/2014/main" id="{1D00D7AB-C518-9B59-3047-ED949BEA66A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19081" y="5715373"/>
            <a:ext cx="2972919" cy="1119352"/>
          </a:xfrm>
          <a:prstGeom prst="rect">
            <a:avLst/>
          </a:prstGeom>
        </p:spPr>
      </p:pic>
      <p:sp>
        <p:nvSpPr>
          <p:cNvPr id="8" name="Title 1">
            <a:extLst>
              <a:ext uri="{FF2B5EF4-FFF2-40B4-BE49-F238E27FC236}">
                <a16:creationId xmlns:a16="http://schemas.microsoft.com/office/drawing/2014/main" id="{2DF76558-442B-E626-8336-1EC0EE0C55D0}"/>
              </a:ext>
            </a:extLst>
          </p:cNvPr>
          <p:cNvSpPr txBox="1">
            <a:spLocks/>
          </p:cNvSpPr>
          <p:nvPr/>
        </p:nvSpPr>
        <p:spPr>
          <a:xfrm>
            <a:off x="838200" y="1690688"/>
            <a:ext cx="10515600" cy="366837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latin typeface="Roboto Slab" pitchFamily="2" charset="0"/>
              <a:ea typeface="Roboto Slab" pitchFamily="2" charset="0"/>
            </a:endParaRPr>
          </a:p>
        </p:txBody>
      </p:sp>
      <p:sp>
        <p:nvSpPr>
          <p:cNvPr id="6" name="Content Placeholder 9">
            <a:extLst>
              <a:ext uri="{FF2B5EF4-FFF2-40B4-BE49-F238E27FC236}">
                <a16:creationId xmlns:a16="http://schemas.microsoft.com/office/drawing/2014/main" id="{D3F2CD80-F0B4-C44C-2A0E-C8BD0FA6BF84}"/>
              </a:ext>
            </a:extLst>
          </p:cNvPr>
          <p:cNvSpPr txBox="1">
            <a:spLocks/>
          </p:cNvSpPr>
          <p:nvPr/>
        </p:nvSpPr>
        <p:spPr>
          <a:xfrm>
            <a:off x="2270760" y="1554479"/>
            <a:ext cx="7741920" cy="42434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18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6A7606A3-91E0-B4E9-8813-3BD57B4A12CB}"/>
              </a:ext>
            </a:extLst>
          </p:cNvPr>
          <p:cNvSpPr txBox="1"/>
          <p:nvPr/>
        </p:nvSpPr>
        <p:spPr>
          <a:xfrm>
            <a:off x="1200150" y="1200150"/>
            <a:ext cx="9982200" cy="3816429"/>
          </a:xfrm>
          <a:prstGeom prst="rect">
            <a:avLst/>
          </a:prstGeom>
          <a:noFill/>
        </p:spPr>
        <p:txBody>
          <a:bodyPr wrap="square">
            <a:spAutoFit/>
          </a:bodyPr>
          <a:lstStyle/>
          <a:p>
            <a:pPr marL="0" indent="0" algn="ctr">
              <a:buNone/>
            </a:pPr>
            <a:r>
              <a:rPr lang="en-US" sz="2000" b="1" dirty="0">
                <a:latin typeface="Arial" panose="020B0604020202020204" pitchFamily="34" charset="0"/>
                <a:ea typeface="Roboto" panose="02000000000000000000" pitchFamily="2" charset="0"/>
                <a:cs typeface="Arial" panose="020B0604020202020204" pitchFamily="34" charset="0"/>
              </a:rPr>
              <a:t>End of the Month Waitlist </a:t>
            </a:r>
          </a:p>
          <a:p>
            <a:pPr algn="ctr"/>
            <a:endParaRPr lang="en-US" sz="2400" dirty="0">
              <a:latin typeface="Arial" panose="020B0604020202020204" pitchFamily="34" charset="0"/>
              <a:ea typeface="Roboto" panose="02000000000000000000" pitchFamily="2" charset="0"/>
              <a:cs typeface="Arial" panose="020B0604020202020204" pitchFamily="34" charset="0"/>
            </a:endParaRPr>
          </a:p>
          <a:p>
            <a:pPr marL="685800" lvl="1" indent="-342900">
              <a:buFont typeface="+mj-lt"/>
              <a:buAutoNum type="arabicPeriod"/>
            </a:pPr>
            <a:r>
              <a:rPr lang="en-US" dirty="0">
                <a:latin typeface="Arial" panose="020B0604020202020204" pitchFamily="34" charset="0"/>
                <a:cs typeface="Arial" panose="020B0604020202020204" pitchFamily="34" charset="0"/>
              </a:rPr>
              <a:t>Beneficial for Agencies with multiple distribution dates in a month</a:t>
            </a:r>
          </a:p>
          <a:p>
            <a:pPr marL="685800" lvl="1" indent="-342900">
              <a:buFont typeface="+mj-lt"/>
              <a:buAutoNum type="arabicPeriod"/>
            </a:pPr>
            <a:endParaRPr lang="en-US" dirty="0">
              <a:latin typeface="Arial" panose="020B0604020202020204" pitchFamily="34" charset="0"/>
              <a:cs typeface="Arial" panose="020B0604020202020204" pitchFamily="34" charset="0"/>
            </a:endParaRPr>
          </a:p>
          <a:p>
            <a:pPr marL="685800" lvl="1" indent="-342900">
              <a:buFont typeface="+mj-lt"/>
              <a:buAutoNum type="arabicPeriod"/>
            </a:pPr>
            <a:r>
              <a:rPr lang="en-US" dirty="0">
                <a:latin typeface="Arial" panose="020B0604020202020204" pitchFamily="34" charset="0"/>
                <a:cs typeface="Arial" panose="020B0604020202020204" pitchFamily="34" charset="0"/>
              </a:rPr>
              <a:t>Pick a date at the end of the month to send out a last call to current clients</a:t>
            </a:r>
          </a:p>
          <a:p>
            <a:pPr marL="685800" lvl="1" indent="-342900">
              <a:buFont typeface="+mj-lt"/>
              <a:buAutoNum type="arabicPeriod"/>
            </a:pPr>
            <a:endParaRPr lang="en-US" dirty="0">
              <a:latin typeface="Arial" panose="020B0604020202020204" pitchFamily="34" charset="0"/>
              <a:cs typeface="Arial" panose="020B0604020202020204" pitchFamily="34" charset="0"/>
            </a:endParaRPr>
          </a:p>
          <a:p>
            <a:pPr marL="685800" lvl="1" indent="-342900">
              <a:buFont typeface="+mj-lt"/>
              <a:buAutoNum type="arabicPeriod"/>
            </a:pPr>
            <a:r>
              <a:rPr lang="en-US" dirty="0">
                <a:latin typeface="Arial" panose="020B0604020202020204" pitchFamily="34" charset="0"/>
                <a:cs typeface="Arial" panose="020B0604020202020204" pitchFamily="34" charset="0"/>
              </a:rPr>
              <a:t>After Cut Off Date, pull Waitlist Clients and call to pick up box</a:t>
            </a:r>
          </a:p>
          <a:p>
            <a:pPr marL="685800" lvl="1" indent="-342900">
              <a:buFont typeface="+mj-lt"/>
              <a:buAutoNum type="arabicPeriod"/>
            </a:pPr>
            <a:endParaRPr lang="en-US" dirty="0">
              <a:latin typeface="Arial" panose="020B0604020202020204" pitchFamily="34" charset="0"/>
              <a:cs typeface="Arial" panose="020B0604020202020204" pitchFamily="34" charset="0"/>
            </a:endParaRPr>
          </a:p>
          <a:p>
            <a:pPr marL="685800" lvl="1" indent="-342900">
              <a:buFont typeface="+mj-lt"/>
              <a:buAutoNum type="arabicPeriod"/>
            </a:pPr>
            <a:r>
              <a:rPr lang="en-US" dirty="0">
                <a:latin typeface="Arial" panose="020B0604020202020204" pitchFamily="34" charset="0"/>
                <a:cs typeface="Arial" panose="020B0604020202020204" pitchFamily="34" charset="0"/>
              </a:rPr>
              <a:t>Helps to increase percentage of caseload served, in order to prevent losing caseload during the reallocation process</a:t>
            </a:r>
          </a:p>
          <a:p>
            <a:pPr marL="685800" lvl="1" indent="-342900">
              <a:buFont typeface="+mj-lt"/>
              <a:buAutoNum type="arabicPeriod"/>
            </a:pPr>
            <a:endParaRPr lang="en-US" dirty="0">
              <a:latin typeface="Arial" panose="020B0604020202020204" pitchFamily="34" charset="0"/>
              <a:cs typeface="Arial" panose="020B0604020202020204" pitchFamily="34" charset="0"/>
            </a:endParaRPr>
          </a:p>
          <a:p>
            <a:pPr marL="685800" lvl="1" indent="-342900">
              <a:buFont typeface="+mj-lt"/>
              <a:buAutoNum type="arabicPeriod"/>
            </a:pPr>
            <a:r>
              <a:rPr lang="en-US" dirty="0">
                <a:latin typeface="Arial" panose="020B0604020202020204" pitchFamily="34" charset="0"/>
                <a:cs typeface="Arial" panose="020B0604020202020204" pitchFamily="34" charset="0"/>
              </a:rPr>
              <a:t>Proactively contact waitlist clients every 6 months to confirm interest and eligibility to remain on waitlist</a:t>
            </a:r>
          </a:p>
        </p:txBody>
      </p:sp>
    </p:spTree>
    <p:extLst>
      <p:ext uri="{BB962C8B-B14F-4D97-AF65-F5344CB8AC3E}">
        <p14:creationId xmlns:p14="http://schemas.microsoft.com/office/powerpoint/2010/main" val="416038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69125-0381-4A78-9AB1-C3D8EAD833E5}"/>
              </a:ext>
            </a:extLst>
          </p:cNvPr>
          <p:cNvSpPr>
            <a:spLocks noGrp="1"/>
          </p:cNvSpPr>
          <p:nvPr>
            <p:ph type="title"/>
          </p:nvPr>
        </p:nvSpPr>
        <p:spPr>
          <a:xfrm>
            <a:off x="784859" y="173378"/>
            <a:ext cx="10515600" cy="1325563"/>
          </a:xfrm>
        </p:spPr>
        <p:txBody>
          <a:bodyPr>
            <a:normAutofit/>
          </a:bodyPr>
          <a:lstStyle/>
          <a:p>
            <a:pPr algn="ctr"/>
            <a:r>
              <a:rPr lang="en-US" sz="3600" u="sng" dirty="0">
                <a:solidFill>
                  <a:srgbClr val="FF0000"/>
                </a:solidFill>
                <a:latin typeface="Arial" panose="020B0604020202020204" pitchFamily="34" charset="0"/>
                <a:ea typeface="Roboto Slab" pitchFamily="2" charset="0"/>
                <a:cs typeface="Arial" panose="020B0604020202020204" pitchFamily="34" charset="0"/>
              </a:rPr>
              <a:t>Caseload Best Practices</a:t>
            </a:r>
          </a:p>
        </p:txBody>
      </p:sp>
      <p:pic>
        <p:nvPicPr>
          <p:cNvPr id="5" name="Content Placeholder 4">
            <a:extLst>
              <a:ext uri="{FF2B5EF4-FFF2-40B4-BE49-F238E27FC236}">
                <a16:creationId xmlns:a16="http://schemas.microsoft.com/office/drawing/2014/main" id="{C42781A6-6C47-4E0E-A8B5-7A321D3D684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5359059"/>
            <a:ext cx="12192000" cy="1498941"/>
          </a:xfrm>
        </p:spPr>
      </p:pic>
      <p:pic>
        <p:nvPicPr>
          <p:cNvPr id="7" name="Picture 6">
            <a:extLst>
              <a:ext uri="{FF2B5EF4-FFF2-40B4-BE49-F238E27FC236}">
                <a16:creationId xmlns:a16="http://schemas.microsoft.com/office/drawing/2014/main" id="{A3C5EA3A-E19F-41AE-8E73-7053F7473CB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19081" y="5715373"/>
            <a:ext cx="2972919" cy="1119352"/>
          </a:xfrm>
          <a:prstGeom prst="rect">
            <a:avLst/>
          </a:prstGeom>
        </p:spPr>
      </p:pic>
      <p:sp>
        <p:nvSpPr>
          <p:cNvPr id="8" name="Title 1">
            <a:extLst>
              <a:ext uri="{FF2B5EF4-FFF2-40B4-BE49-F238E27FC236}">
                <a16:creationId xmlns:a16="http://schemas.microsoft.com/office/drawing/2014/main" id="{2D248094-B4E4-476A-98D6-91AE4F4CBADF}"/>
              </a:ext>
            </a:extLst>
          </p:cNvPr>
          <p:cNvSpPr txBox="1">
            <a:spLocks/>
          </p:cNvSpPr>
          <p:nvPr/>
        </p:nvSpPr>
        <p:spPr>
          <a:xfrm>
            <a:off x="838200" y="1690688"/>
            <a:ext cx="10515600" cy="366837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latin typeface="Roboto Slab" pitchFamily="2" charset="0"/>
              <a:ea typeface="Roboto Slab" pitchFamily="2" charset="0"/>
            </a:endParaRPr>
          </a:p>
        </p:txBody>
      </p:sp>
      <p:sp>
        <p:nvSpPr>
          <p:cNvPr id="9" name="TextBox 8">
            <a:extLst>
              <a:ext uri="{FF2B5EF4-FFF2-40B4-BE49-F238E27FC236}">
                <a16:creationId xmlns:a16="http://schemas.microsoft.com/office/drawing/2014/main" id="{D194AC4D-5E41-48EE-994C-A90069522985}"/>
              </a:ext>
            </a:extLst>
          </p:cNvPr>
          <p:cNvSpPr txBox="1"/>
          <p:nvPr/>
        </p:nvSpPr>
        <p:spPr>
          <a:xfrm>
            <a:off x="2910840" y="1724380"/>
            <a:ext cx="8551212" cy="4585871"/>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Arial" panose="020B0604020202020204" pitchFamily="34" charset="0"/>
                <a:ea typeface="Roboto" panose="02000000000000000000" pitchFamily="2" charset="0"/>
                <a:cs typeface="Arial" panose="020B0604020202020204" pitchFamily="34" charset="0"/>
              </a:rPr>
              <a:t>Do maintain sufficient Active Clients (100-110% of C/L).</a:t>
            </a:r>
          </a:p>
          <a:p>
            <a:pPr marL="342900" indent="-342900">
              <a:buFont typeface="Arial" panose="020B0604020202020204" pitchFamily="34" charset="0"/>
              <a:buChar char="•"/>
            </a:pPr>
            <a:endParaRPr lang="en-US" sz="2000" dirty="0">
              <a:latin typeface="Arial" panose="020B0604020202020204" pitchFamily="34" charset="0"/>
              <a:ea typeface="Roboto" panose="02000000000000000000" pitchFamily="2"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ea typeface="Roboto" panose="02000000000000000000" pitchFamily="2" charset="0"/>
                <a:cs typeface="Arial" panose="020B0604020202020204" pitchFamily="34" charset="0"/>
              </a:rPr>
              <a:t>Do utilize Waitlist to meet monthly caseload.</a:t>
            </a:r>
          </a:p>
          <a:p>
            <a:pPr marL="342900" indent="-342900">
              <a:buFont typeface="Arial" panose="020B0604020202020204" pitchFamily="34" charset="0"/>
              <a:buChar char="•"/>
            </a:pPr>
            <a:endParaRPr lang="en-US" sz="2000" dirty="0">
              <a:latin typeface="Arial" panose="020B0604020202020204" pitchFamily="34" charset="0"/>
              <a:ea typeface="Roboto" panose="02000000000000000000" pitchFamily="2"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ea typeface="Roboto" panose="02000000000000000000" pitchFamily="2" charset="0"/>
                <a:cs typeface="Arial" panose="020B0604020202020204" pitchFamily="34" charset="0"/>
              </a:rPr>
              <a:t>Do continue to verify participant/proxy identification at each distribution</a:t>
            </a:r>
          </a:p>
          <a:p>
            <a:pPr marL="342900" indent="-342900">
              <a:buFont typeface="Arial" panose="020B0604020202020204" pitchFamily="34" charset="0"/>
              <a:buChar char="•"/>
            </a:pPr>
            <a:endParaRPr lang="en-US" sz="2000" dirty="0">
              <a:latin typeface="Arial" panose="020B0604020202020204" pitchFamily="34" charset="0"/>
              <a:ea typeface="Roboto" panose="02000000000000000000" pitchFamily="2"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ea typeface="Roboto" panose="02000000000000000000" pitchFamily="2" charset="0"/>
                <a:cs typeface="Arial" panose="020B0604020202020204" pitchFamily="34" charset="0"/>
              </a:rPr>
              <a:t>Do not </a:t>
            </a:r>
            <a:r>
              <a:rPr lang="en-US" sz="2000" u="sng" dirty="0">
                <a:latin typeface="Arial" panose="020B0604020202020204" pitchFamily="34" charset="0"/>
                <a:ea typeface="Roboto" panose="02000000000000000000" pitchFamily="2" charset="0"/>
                <a:cs typeface="Arial" panose="020B0604020202020204" pitchFamily="34" charset="0"/>
              </a:rPr>
              <a:t>overserve</a:t>
            </a:r>
            <a:r>
              <a:rPr lang="en-US" sz="2000" dirty="0">
                <a:latin typeface="Arial" panose="020B0604020202020204" pitchFamily="34" charset="0"/>
                <a:ea typeface="Roboto" panose="02000000000000000000" pitchFamily="2" charset="0"/>
                <a:cs typeface="Arial" panose="020B0604020202020204" pitchFamily="34" charset="0"/>
              </a:rPr>
              <a:t> caseload.</a:t>
            </a:r>
          </a:p>
          <a:p>
            <a:pPr marL="342900" indent="-342900">
              <a:buFont typeface="Arial" panose="020B0604020202020204" pitchFamily="34" charset="0"/>
              <a:buChar char="•"/>
            </a:pPr>
            <a:endParaRPr lang="en-US" sz="2000" dirty="0">
              <a:latin typeface="Arial" panose="020B0604020202020204" pitchFamily="34" charset="0"/>
              <a:ea typeface="Roboto" panose="02000000000000000000" pitchFamily="2"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ea typeface="Roboto" panose="02000000000000000000" pitchFamily="2" charset="0"/>
                <a:cs typeface="Arial" panose="020B0604020202020204" pitchFamily="34" charset="0"/>
              </a:rPr>
              <a:t>Do not allow neighbors to “double-dip”.</a:t>
            </a:r>
          </a:p>
          <a:p>
            <a:pPr marL="342900" indent="-342900">
              <a:buFont typeface="Arial" panose="020B0604020202020204" pitchFamily="34" charset="0"/>
              <a:buChar char="•"/>
            </a:pPr>
            <a:endParaRPr lang="en-US" sz="2000" dirty="0">
              <a:latin typeface="Arial" panose="020B0604020202020204" pitchFamily="34" charset="0"/>
              <a:ea typeface="Roboto" panose="02000000000000000000" pitchFamily="2" charset="0"/>
              <a:cs typeface="Arial" panose="020B0604020202020204" pitchFamily="34" charset="0"/>
            </a:endParaRPr>
          </a:p>
          <a:p>
            <a:endParaRPr lang="en-US" sz="2000" dirty="0">
              <a:latin typeface="Arial" panose="020B0604020202020204" pitchFamily="34" charset="0"/>
              <a:ea typeface="Roboto" panose="02000000000000000000" pitchFamily="2" charset="0"/>
              <a:cs typeface="Arial" panose="020B0604020202020204" pitchFamily="34" charset="0"/>
            </a:endParaRPr>
          </a:p>
          <a:p>
            <a:pPr marL="342900" indent="-342900">
              <a:buFont typeface="Arial" panose="020B0604020202020204" pitchFamily="34" charset="0"/>
              <a:buChar char="•"/>
            </a:pPr>
            <a:endParaRPr lang="en-US" sz="3600" dirty="0">
              <a:latin typeface="Roboto" panose="02000000000000000000" pitchFamily="2" charset="0"/>
              <a:ea typeface="Roboto" panose="02000000000000000000" pitchFamily="2" charset="0"/>
              <a:cs typeface="Roboto" panose="02000000000000000000" pitchFamily="2" charset="0"/>
            </a:endParaRPr>
          </a:p>
          <a:p>
            <a:pPr algn="ctr" fontAlgn="base"/>
            <a:endParaRPr lang="en-US" sz="3600" i="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801462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69125-0381-4A78-9AB1-C3D8EAD833E5}"/>
              </a:ext>
            </a:extLst>
          </p:cNvPr>
          <p:cNvSpPr>
            <a:spLocks noGrp="1"/>
          </p:cNvSpPr>
          <p:nvPr>
            <p:ph type="title"/>
          </p:nvPr>
        </p:nvSpPr>
        <p:spPr/>
        <p:txBody>
          <a:bodyPr>
            <a:normAutofit/>
          </a:bodyPr>
          <a:lstStyle/>
          <a:p>
            <a:pPr algn="ctr"/>
            <a:r>
              <a:rPr lang="en-US" sz="3600" u="sng" dirty="0">
                <a:solidFill>
                  <a:srgbClr val="FF0000"/>
                </a:solidFill>
                <a:latin typeface="Arial" panose="020B0604020202020204" pitchFamily="34" charset="0"/>
                <a:ea typeface="Roboto Slab" pitchFamily="2" charset="0"/>
                <a:cs typeface="Arial" panose="020B0604020202020204" pitchFamily="34" charset="0"/>
              </a:rPr>
              <a:t>Reporting Best Practices</a:t>
            </a:r>
          </a:p>
        </p:txBody>
      </p:sp>
      <p:pic>
        <p:nvPicPr>
          <p:cNvPr id="5" name="Content Placeholder 4">
            <a:extLst>
              <a:ext uri="{FF2B5EF4-FFF2-40B4-BE49-F238E27FC236}">
                <a16:creationId xmlns:a16="http://schemas.microsoft.com/office/drawing/2014/main" id="{C42781A6-6C47-4E0E-A8B5-7A321D3D684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5359059"/>
            <a:ext cx="12192000" cy="1498941"/>
          </a:xfrm>
        </p:spPr>
      </p:pic>
      <p:pic>
        <p:nvPicPr>
          <p:cNvPr id="7" name="Picture 6">
            <a:extLst>
              <a:ext uri="{FF2B5EF4-FFF2-40B4-BE49-F238E27FC236}">
                <a16:creationId xmlns:a16="http://schemas.microsoft.com/office/drawing/2014/main" id="{A3C5EA3A-E19F-41AE-8E73-7053F7473CB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19081" y="5715373"/>
            <a:ext cx="2972919" cy="1119352"/>
          </a:xfrm>
          <a:prstGeom prst="rect">
            <a:avLst/>
          </a:prstGeom>
        </p:spPr>
      </p:pic>
      <p:sp>
        <p:nvSpPr>
          <p:cNvPr id="8" name="Title 1">
            <a:extLst>
              <a:ext uri="{FF2B5EF4-FFF2-40B4-BE49-F238E27FC236}">
                <a16:creationId xmlns:a16="http://schemas.microsoft.com/office/drawing/2014/main" id="{2D248094-B4E4-476A-98D6-91AE4F4CBADF}"/>
              </a:ext>
            </a:extLst>
          </p:cNvPr>
          <p:cNvSpPr txBox="1">
            <a:spLocks/>
          </p:cNvSpPr>
          <p:nvPr/>
        </p:nvSpPr>
        <p:spPr>
          <a:xfrm>
            <a:off x="838200" y="1690688"/>
            <a:ext cx="10515600" cy="366837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latin typeface="Roboto Slab" pitchFamily="2" charset="0"/>
              <a:ea typeface="Roboto Slab" pitchFamily="2" charset="0"/>
            </a:endParaRPr>
          </a:p>
        </p:txBody>
      </p:sp>
      <p:sp>
        <p:nvSpPr>
          <p:cNvPr id="9" name="TextBox 8">
            <a:extLst>
              <a:ext uri="{FF2B5EF4-FFF2-40B4-BE49-F238E27FC236}">
                <a16:creationId xmlns:a16="http://schemas.microsoft.com/office/drawing/2014/main" id="{D194AC4D-5E41-48EE-994C-A90069522985}"/>
              </a:ext>
            </a:extLst>
          </p:cNvPr>
          <p:cNvSpPr txBox="1"/>
          <p:nvPr/>
        </p:nvSpPr>
        <p:spPr>
          <a:xfrm>
            <a:off x="1859280" y="1889760"/>
            <a:ext cx="10173835" cy="6238755"/>
          </a:xfrm>
          <a:prstGeom prst="rect">
            <a:avLst/>
          </a:prstGeom>
          <a:noFill/>
        </p:spPr>
        <p:txBody>
          <a:bodyPr wrap="square" rtlCol="0">
            <a:spAutoFit/>
          </a:bodyPr>
          <a:lstStyle/>
          <a:p>
            <a:pPr marL="342900" indent="-342900">
              <a:buFont typeface="Arial" panose="020B0604020202020204" pitchFamily="34" charset="0"/>
              <a:buChar char="•"/>
            </a:pPr>
            <a:r>
              <a:rPr lang="en-US" dirty="0">
                <a:latin typeface="Arial" panose="020B0604020202020204" pitchFamily="34" charset="0"/>
                <a:ea typeface="Roboto" panose="02000000000000000000" pitchFamily="2" charset="0"/>
                <a:cs typeface="Arial" panose="020B0604020202020204" pitchFamily="34" charset="0"/>
              </a:rPr>
              <a:t>Begin with an </a:t>
            </a:r>
            <a:r>
              <a:rPr lang="en-US" b="1" dirty="0">
                <a:latin typeface="Arial" panose="020B0604020202020204" pitchFamily="34" charset="0"/>
                <a:ea typeface="Roboto" panose="02000000000000000000" pitchFamily="2" charset="0"/>
                <a:cs typeface="Arial" panose="020B0604020202020204" pitchFamily="34" charset="0"/>
              </a:rPr>
              <a:t>accurate physical count </a:t>
            </a:r>
            <a:r>
              <a:rPr lang="en-US" dirty="0">
                <a:latin typeface="Arial" panose="020B0604020202020204" pitchFamily="34" charset="0"/>
                <a:ea typeface="Roboto" panose="02000000000000000000" pitchFamily="2" charset="0"/>
                <a:cs typeface="Arial" panose="020B0604020202020204" pitchFamily="34" charset="0"/>
              </a:rPr>
              <a:t>of ending inventory.</a:t>
            </a:r>
          </a:p>
          <a:p>
            <a:pPr marL="342900" indent="-342900">
              <a:buFont typeface="Arial" panose="020B0604020202020204" pitchFamily="34" charset="0"/>
              <a:buChar char="•"/>
            </a:pPr>
            <a:endParaRPr lang="en-US" dirty="0">
              <a:latin typeface="Arial" panose="020B0604020202020204" pitchFamily="34" charset="0"/>
              <a:ea typeface="Roboto" panose="02000000000000000000" pitchFamily="2" charset="0"/>
              <a:cs typeface="Arial" panose="020B0604020202020204" pitchFamily="34" charset="0"/>
            </a:endParaRPr>
          </a:p>
          <a:p>
            <a:pPr marL="342900" indent="-342900">
              <a:buFont typeface="Arial" panose="020B0604020202020204" pitchFamily="34" charset="0"/>
              <a:buChar char="•"/>
            </a:pPr>
            <a:r>
              <a:rPr lang="en-US" dirty="0">
                <a:latin typeface="Arial" panose="020B0604020202020204" pitchFamily="34" charset="0"/>
                <a:ea typeface="Roboto" panose="02000000000000000000" pitchFamily="2" charset="0"/>
                <a:cs typeface="Arial" panose="020B0604020202020204" pitchFamily="34" charset="0"/>
              </a:rPr>
              <a:t>Carry forward leftover product from prior month to lines 1 and 3 of the MIR.</a:t>
            </a:r>
          </a:p>
          <a:p>
            <a:pPr marL="342900" indent="-342900">
              <a:buFont typeface="Arial" panose="020B0604020202020204" pitchFamily="34" charset="0"/>
              <a:buChar char="•"/>
            </a:pPr>
            <a:endParaRPr lang="en-US" dirty="0">
              <a:latin typeface="Arial" panose="020B0604020202020204" pitchFamily="34" charset="0"/>
              <a:ea typeface="Roboto" panose="02000000000000000000" pitchFamily="2" charset="0"/>
              <a:cs typeface="Arial" panose="020B0604020202020204" pitchFamily="34" charset="0"/>
            </a:endParaRPr>
          </a:p>
          <a:p>
            <a:pPr marL="342900" indent="-342900">
              <a:buFont typeface="Arial" panose="020B0604020202020204" pitchFamily="34" charset="0"/>
              <a:buChar char="•"/>
            </a:pPr>
            <a:r>
              <a:rPr lang="en-US" dirty="0">
                <a:latin typeface="Arial" panose="020B0604020202020204" pitchFamily="34" charset="0"/>
                <a:ea typeface="Roboto" panose="02000000000000000000" pitchFamily="2" charset="0"/>
                <a:cs typeface="Arial" panose="020B0604020202020204" pitchFamily="34" charset="0"/>
              </a:rPr>
              <a:t>Link2Feed visits must match the MIR!</a:t>
            </a:r>
          </a:p>
          <a:p>
            <a:pPr marL="342900" indent="-342900">
              <a:buFont typeface="Arial" panose="020B0604020202020204" pitchFamily="34" charset="0"/>
              <a:buChar char="•"/>
            </a:pPr>
            <a:endParaRPr lang="en-US" dirty="0">
              <a:latin typeface="Arial" panose="020B0604020202020204" pitchFamily="34" charset="0"/>
              <a:ea typeface="Roboto" panose="02000000000000000000" pitchFamily="2" charset="0"/>
              <a:cs typeface="Arial" panose="020B0604020202020204" pitchFamily="34" charset="0"/>
            </a:endParaRPr>
          </a:p>
          <a:p>
            <a:pPr marL="342900" indent="-342900">
              <a:buFont typeface="Arial" panose="020B0604020202020204" pitchFamily="34" charset="0"/>
              <a:buChar char="•"/>
            </a:pPr>
            <a:r>
              <a:rPr lang="en-US" dirty="0">
                <a:latin typeface="Arial" panose="020B0604020202020204" pitchFamily="34" charset="0"/>
                <a:ea typeface="Roboto" panose="02000000000000000000" pitchFamily="2" charset="0"/>
                <a:cs typeface="Arial" panose="020B0604020202020204" pitchFamily="34" charset="0"/>
              </a:rPr>
              <a:t>Check math twice prior to reporting </a:t>
            </a:r>
            <a:r>
              <a:rPr lang="en-US" u="sng" dirty="0">
                <a:latin typeface="Arial" panose="020B0604020202020204" pitchFamily="34" charset="0"/>
                <a:ea typeface="Roboto" panose="02000000000000000000" pitchFamily="2" charset="0"/>
                <a:cs typeface="Arial" panose="020B0604020202020204" pitchFamily="34" charset="0"/>
              </a:rPr>
              <a:t>thoroughly investigated losses </a:t>
            </a:r>
            <a:r>
              <a:rPr lang="en-US" dirty="0">
                <a:latin typeface="Arial" panose="020B0604020202020204" pitchFamily="34" charset="0"/>
                <a:ea typeface="Roboto" panose="02000000000000000000" pitchFamily="2" charset="0"/>
                <a:cs typeface="Arial" panose="020B0604020202020204" pitchFamily="34" charset="0"/>
              </a:rPr>
              <a:t>on lines 7 and 8 (include a detailed explanation in the designated space).</a:t>
            </a:r>
          </a:p>
          <a:p>
            <a:pPr marL="342900" indent="-342900">
              <a:buFont typeface="Arial" panose="020B0604020202020204" pitchFamily="34" charset="0"/>
              <a:buChar char="•"/>
            </a:pPr>
            <a:endParaRPr lang="en-US" dirty="0">
              <a:latin typeface="Arial" panose="020B0604020202020204" pitchFamily="34" charset="0"/>
              <a:ea typeface="Roboto" panose="02000000000000000000" pitchFamily="2" charset="0"/>
              <a:cs typeface="Arial" panose="020B0604020202020204" pitchFamily="34" charset="0"/>
            </a:endParaRPr>
          </a:p>
          <a:p>
            <a:pPr marL="342900" indent="-342900">
              <a:buFont typeface="Arial" panose="020B0604020202020204" pitchFamily="34" charset="0"/>
              <a:buChar char="•"/>
            </a:pPr>
            <a:r>
              <a:rPr lang="en-US" dirty="0">
                <a:latin typeface="Arial" panose="020B0604020202020204" pitchFamily="34" charset="0"/>
                <a:ea typeface="Roboto" panose="02000000000000000000" pitchFamily="2" charset="0"/>
                <a:cs typeface="Arial" panose="020B0604020202020204" pitchFamily="34" charset="0"/>
              </a:rPr>
              <a:t>Within 48 hours of final distribution, send MIR, Link2Feed reporting,</a:t>
            </a:r>
          </a:p>
          <a:p>
            <a:r>
              <a:rPr lang="en-US" dirty="0">
                <a:latin typeface="Arial" panose="020B0604020202020204" pitchFamily="34" charset="0"/>
                <a:ea typeface="Roboto" panose="02000000000000000000" pitchFamily="2" charset="0"/>
                <a:cs typeface="Arial" panose="020B0604020202020204" pitchFamily="34" charset="0"/>
              </a:rPr>
              <a:t>     and agency invoice/s to: </a:t>
            </a:r>
            <a:r>
              <a:rPr lang="en-US" b="1" dirty="0">
                <a:latin typeface="Arial" panose="020B0604020202020204" pitchFamily="34" charset="0"/>
                <a:ea typeface="Roboto" panose="02000000000000000000" pitchFamily="2" charset="0"/>
                <a:cs typeface="Arial" panose="020B0604020202020204" pitchFamily="34" charset="0"/>
                <a:hlinkClick r:id="rId5"/>
              </a:rPr>
              <a:t>csfp@stmarysfoodbank.org</a:t>
            </a:r>
            <a:endParaRPr lang="en-US" b="1" dirty="0">
              <a:latin typeface="Arial" panose="020B0604020202020204" pitchFamily="34" charset="0"/>
              <a:ea typeface="Roboto" panose="02000000000000000000" pitchFamily="2" charset="0"/>
              <a:cs typeface="Arial" panose="020B0604020202020204" pitchFamily="34" charset="0"/>
            </a:endParaRPr>
          </a:p>
          <a:p>
            <a:pPr marL="342900" indent="-342900">
              <a:buFont typeface="Arial" panose="020B0604020202020204" pitchFamily="34" charset="0"/>
              <a:buChar char="•"/>
            </a:pPr>
            <a:endParaRPr lang="en-US" sz="2400" dirty="0">
              <a:latin typeface="Roboto" panose="02000000000000000000" pitchFamily="2" charset="0"/>
              <a:ea typeface="Roboto" panose="02000000000000000000" pitchFamily="2" charset="0"/>
              <a:cs typeface="Roboto" panose="02000000000000000000" pitchFamily="2" charset="0"/>
            </a:endParaRPr>
          </a:p>
          <a:p>
            <a:pPr marL="342900" indent="-342900">
              <a:buFont typeface="Arial" panose="020B0604020202020204" pitchFamily="34" charset="0"/>
              <a:buChar char="•"/>
            </a:pPr>
            <a:endParaRPr lang="en-US" sz="2400" dirty="0">
              <a:latin typeface="Roboto" panose="02000000000000000000" pitchFamily="2" charset="0"/>
              <a:ea typeface="Roboto" panose="02000000000000000000" pitchFamily="2" charset="0"/>
              <a:cs typeface="Roboto" panose="02000000000000000000" pitchFamily="2" charset="0"/>
            </a:endParaRPr>
          </a:p>
          <a:p>
            <a:pPr marL="342900" indent="-342900">
              <a:buFont typeface="Arial" panose="020B0604020202020204" pitchFamily="34" charset="0"/>
              <a:buChar char="•"/>
            </a:pPr>
            <a:endParaRPr lang="en-US" sz="2400" dirty="0">
              <a:latin typeface="Roboto" panose="02000000000000000000" pitchFamily="2" charset="0"/>
              <a:ea typeface="Roboto" panose="02000000000000000000" pitchFamily="2" charset="0"/>
              <a:cs typeface="Roboto" panose="02000000000000000000" pitchFamily="2" charset="0"/>
            </a:endParaRPr>
          </a:p>
          <a:p>
            <a:pPr marL="342900" indent="-342900">
              <a:buFont typeface="Arial" panose="020B0604020202020204" pitchFamily="34" charset="0"/>
              <a:buChar char="•"/>
            </a:pPr>
            <a:endParaRPr lang="en-US" sz="2400" dirty="0">
              <a:latin typeface="Roboto" panose="02000000000000000000" pitchFamily="2" charset="0"/>
              <a:ea typeface="Roboto" panose="02000000000000000000" pitchFamily="2" charset="0"/>
              <a:cs typeface="Roboto" panose="02000000000000000000" pitchFamily="2" charset="0"/>
            </a:endParaRPr>
          </a:p>
          <a:p>
            <a:pPr marL="342900" indent="-342900">
              <a:buFont typeface="Arial" panose="020B0604020202020204" pitchFamily="34" charset="0"/>
              <a:buChar char="•"/>
            </a:pPr>
            <a:endParaRPr lang="en-US" sz="2400" dirty="0">
              <a:latin typeface="Roboto" panose="02000000000000000000" pitchFamily="2" charset="0"/>
              <a:ea typeface="Roboto" panose="02000000000000000000" pitchFamily="2" charset="0"/>
              <a:cs typeface="Roboto" panose="02000000000000000000" pitchFamily="2" charset="0"/>
            </a:endParaRPr>
          </a:p>
          <a:p>
            <a:pPr marL="342900" indent="-342900">
              <a:buFont typeface="Arial" panose="020B0604020202020204" pitchFamily="34" charset="0"/>
              <a:buChar char="•"/>
            </a:pPr>
            <a:endParaRPr lang="en-US" sz="2400" dirty="0">
              <a:latin typeface="Roboto" panose="02000000000000000000" pitchFamily="2" charset="0"/>
              <a:ea typeface="Roboto" panose="02000000000000000000" pitchFamily="2" charset="0"/>
              <a:cs typeface="Roboto" panose="02000000000000000000" pitchFamily="2" charset="0"/>
            </a:endParaRPr>
          </a:p>
          <a:p>
            <a:pPr marL="342900" indent="-342900">
              <a:buFont typeface="Arial" panose="020B0604020202020204" pitchFamily="34" charset="0"/>
              <a:buChar char="•"/>
            </a:pPr>
            <a:endParaRPr lang="en-US" sz="2400" dirty="0">
              <a:latin typeface="Roboto" panose="02000000000000000000" pitchFamily="2" charset="0"/>
              <a:ea typeface="Roboto" panose="02000000000000000000" pitchFamily="2" charset="0"/>
              <a:cs typeface="Roboto" panose="02000000000000000000" pitchFamily="2" charset="0"/>
            </a:endParaRPr>
          </a:p>
          <a:p>
            <a:pPr marL="342900" indent="-342900">
              <a:buFont typeface="Arial" panose="020B0604020202020204" pitchFamily="34" charset="0"/>
              <a:buChar char="•"/>
            </a:pPr>
            <a:endParaRPr lang="en-US" sz="24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359288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display&#10;&#10;Description automatically generated">
            <a:extLst>
              <a:ext uri="{FF2B5EF4-FFF2-40B4-BE49-F238E27FC236}">
                <a16:creationId xmlns:a16="http://schemas.microsoft.com/office/drawing/2014/main" id="{904E4D58-1428-4DEC-B859-DC6DEDA6DC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37885"/>
            <a:ext cx="12192000" cy="5920115"/>
          </a:xfrm>
          <a:prstGeom prst="rect">
            <a:avLst/>
          </a:prstGeom>
        </p:spPr>
      </p:pic>
      <p:sp>
        <p:nvSpPr>
          <p:cNvPr id="3" name="Subtitle 2">
            <a:extLst>
              <a:ext uri="{FF2B5EF4-FFF2-40B4-BE49-F238E27FC236}">
                <a16:creationId xmlns:a16="http://schemas.microsoft.com/office/drawing/2014/main" id="{D20CD6BE-DA61-4C91-80B8-8FF648F05519}"/>
              </a:ext>
            </a:extLst>
          </p:cNvPr>
          <p:cNvSpPr>
            <a:spLocks noGrp="1"/>
          </p:cNvSpPr>
          <p:nvPr>
            <p:ph type="subTitle" idx="1"/>
          </p:nvPr>
        </p:nvSpPr>
        <p:spPr>
          <a:xfrm>
            <a:off x="2496871" y="1356360"/>
            <a:ext cx="7198258" cy="1805940"/>
          </a:xfrm>
        </p:spPr>
        <p:txBody>
          <a:bodyPr>
            <a:noAutofit/>
          </a:bodyPr>
          <a:lstStyle/>
          <a:p>
            <a:r>
              <a:rPr lang="en-US" sz="7200" dirty="0">
                <a:latin typeface="Arial" panose="020B0604020202020204" pitchFamily="34" charset="0"/>
                <a:ea typeface="Roboto Slab" pitchFamily="2" charset="0"/>
                <a:cs typeface="Arial" panose="020B0604020202020204" pitchFamily="34" charset="0"/>
              </a:rPr>
              <a:t>Thank You! </a:t>
            </a:r>
          </a:p>
        </p:txBody>
      </p:sp>
      <p:pic>
        <p:nvPicPr>
          <p:cNvPr id="9" name="Picture 8" descr="Text&#10;&#10;Description automatically generated">
            <a:extLst>
              <a:ext uri="{FF2B5EF4-FFF2-40B4-BE49-F238E27FC236}">
                <a16:creationId xmlns:a16="http://schemas.microsoft.com/office/drawing/2014/main" id="{8F22A1BA-76B9-4ABA-8E5B-8950E6D5B6A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295712" y="3346407"/>
            <a:ext cx="3600576" cy="1353690"/>
          </a:xfrm>
          <a:prstGeom prst="rect">
            <a:avLst/>
          </a:prstGeom>
        </p:spPr>
      </p:pic>
      <p:pic>
        <p:nvPicPr>
          <p:cNvPr id="4" name="Picture 3" descr="A qr code on a white background&#10;&#10;AI-generated content may be incorrect.">
            <a:extLst>
              <a:ext uri="{FF2B5EF4-FFF2-40B4-BE49-F238E27FC236}">
                <a16:creationId xmlns:a16="http://schemas.microsoft.com/office/drawing/2014/main" id="{99BE38DC-1AD1-ABF4-D276-78ACACBB5D82}"/>
              </a:ext>
            </a:extLst>
          </p:cNvPr>
          <p:cNvPicPr>
            <a:picLocks noChangeAspect="1"/>
          </p:cNvPicPr>
          <p:nvPr/>
        </p:nvPicPr>
        <p:blipFill>
          <a:blip r:embed="rId4"/>
          <a:stretch>
            <a:fillRect/>
          </a:stretch>
        </p:blipFill>
        <p:spPr>
          <a:xfrm>
            <a:off x="0" y="0"/>
            <a:ext cx="12192000" cy="6858000"/>
          </a:xfrm>
          <a:prstGeom prst="rect">
            <a:avLst/>
          </a:prstGeom>
        </p:spPr>
      </p:pic>
    </p:spTree>
    <p:extLst>
      <p:ext uri="{BB962C8B-B14F-4D97-AF65-F5344CB8AC3E}">
        <p14:creationId xmlns:p14="http://schemas.microsoft.com/office/powerpoint/2010/main" val="4109414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ca501ac-d3e9-47d9-b9c9-57e88340224e">
      <Terms xmlns="http://schemas.microsoft.com/office/infopath/2007/PartnerControls"/>
    </lcf76f155ced4ddcb4097134ff3c332f>
    <TaxCatchAll xmlns="b1b73df4-14d2-4f3e-bdf0-eb8ffee4b09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1C5BDC51824BC47B5CF77EC04079858" ma:contentTypeVersion="18" ma:contentTypeDescription="Create a new document." ma:contentTypeScope="" ma:versionID="f8ca525ddc3fa1b14205afd74d33eaa5">
  <xsd:schema xmlns:xsd="http://www.w3.org/2001/XMLSchema" xmlns:xs="http://www.w3.org/2001/XMLSchema" xmlns:p="http://schemas.microsoft.com/office/2006/metadata/properties" xmlns:ns2="2ca501ac-d3e9-47d9-b9c9-57e88340224e" xmlns:ns3="b1b73df4-14d2-4f3e-bdf0-eb8ffee4b093" targetNamespace="http://schemas.microsoft.com/office/2006/metadata/properties" ma:root="true" ma:fieldsID="aa1a1001f6fe4b16e6b418184fada066" ns2:_="" ns3:_="">
    <xsd:import namespace="2ca501ac-d3e9-47d9-b9c9-57e88340224e"/>
    <xsd:import namespace="b1b73df4-14d2-4f3e-bdf0-eb8ffee4b09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ObjectDetectorVersions" minOccurs="0"/>
                <xsd:element ref="ns2:MediaServiceLocation"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a501ac-d3e9-47d9-b9c9-57e8834022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6bb8689-2e67-4bfc-96a8-6971868cff2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BillingMetadata" ma:index="25"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b73df4-14d2-4f3e-bdf0-eb8ffee4b0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619d694-e3b2-47c1-b581-bf80a1d38c61}" ma:internalName="TaxCatchAll" ma:showField="CatchAllData" ma:web="b1b73df4-14d2-4f3e-bdf0-eb8ffee4b09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3C5D80-C1F4-4B48-AF36-97F393C840E9}">
  <ds:schemaRefs>
    <ds:schemaRef ds:uri="http://schemas.microsoft.com/office/2006/metadata/properties"/>
    <ds:schemaRef ds:uri="http://schemas.microsoft.com/office/infopath/2007/PartnerControls"/>
    <ds:schemaRef ds:uri="2ca501ac-d3e9-47d9-b9c9-57e88340224e"/>
    <ds:schemaRef ds:uri="b1b73df4-14d2-4f3e-bdf0-eb8ffee4b093"/>
  </ds:schemaRefs>
</ds:datastoreItem>
</file>

<file path=customXml/itemProps2.xml><?xml version="1.0" encoding="utf-8"?>
<ds:datastoreItem xmlns:ds="http://schemas.openxmlformats.org/officeDocument/2006/customXml" ds:itemID="{FE2A0C92-0E75-4DDD-B4CF-A106BF918F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a501ac-d3e9-47d9-b9c9-57e88340224e"/>
    <ds:schemaRef ds:uri="b1b73df4-14d2-4f3e-bdf0-eb8ffee4b0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7C4687-F318-40FA-91E1-60034E353C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3224</TotalTime>
  <Words>719</Words>
  <Application>Microsoft Office PowerPoint</Application>
  <PresentationFormat>Widescreen</PresentationFormat>
  <Paragraphs>83</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Our CSFP Business Model – Agency Network  </vt:lpstr>
      <vt:lpstr>3-Month Reallocation Strategy  </vt:lpstr>
      <vt:lpstr>3-Month Reallocation Strategy  </vt:lpstr>
      <vt:lpstr>Utilizing Case Load with Waitlist  </vt:lpstr>
      <vt:lpstr>Caseload Best Practices</vt:lpstr>
      <vt:lpstr>Reporting Best Practices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Laurielle Schwab</dc:creator>
  <cp:lastModifiedBy>Ashley Rojas</cp:lastModifiedBy>
  <cp:revision>34</cp:revision>
  <dcterms:created xsi:type="dcterms:W3CDTF">2020-12-02T15:52:27Z</dcterms:created>
  <dcterms:modified xsi:type="dcterms:W3CDTF">2025-08-22T21:09:03Z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0x01010051C5BDC51824BC47B5CF77EC04079858</vt:lpwstr>
  </property>
  <property fmtid="{D5CDD505-2E9C-101B-9397-08002B2CF9AE}" pid="3" name="MediaServiceImageTags">
    <vt:lpwstr/>
  </property>
</Properties>
</file>