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9" r:id="rId4"/>
  </p:sldMasterIdLst>
  <p:notesMasterIdLst>
    <p:notesMasterId r:id="rId14"/>
  </p:notesMasterIdLst>
  <p:handoutMasterIdLst>
    <p:handoutMasterId r:id="rId15"/>
  </p:handoutMasterIdLst>
  <p:sldIdLst>
    <p:sldId id="1549" r:id="rId5"/>
    <p:sldId id="1575" r:id="rId6"/>
    <p:sldId id="1574" r:id="rId7"/>
    <p:sldId id="294" r:id="rId8"/>
    <p:sldId id="289" r:id="rId9"/>
    <p:sldId id="277" r:id="rId10"/>
    <p:sldId id="286" r:id="rId11"/>
    <p:sldId id="1567" r:id="rId12"/>
    <p:sldId id="157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rill" initials="LB" lastIdx="5" clrIdx="0">
    <p:extLst>
      <p:ext uri="{19B8F6BF-5375-455C-9EA6-DF929625EA0E}">
        <p15:presenceInfo xmlns:p15="http://schemas.microsoft.com/office/powerpoint/2012/main" userId="S-1-5-21-2897882274-590303294-1783499553-1178" providerId="AD"/>
      </p:ext>
    </p:extLst>
  </p:cmAuthor>
  <p:cmAuthor id="2" name="Anastasia Gandarilla" initials="AG" lastIdx="4" clrIdx="1">
    <p:extLst>
      <p:ext uri="{19B8F6BF-5375-455C-9EA6-DF929625EA0E}">
        <p15:presenceInfo xmlns:p15="http://schemas.microsoft.com/office/powerpoint/2012/main" userId="S-1-5-21-2897882274-590303294-1783499553-15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BFDF1-7814-438B-A8B9-B57D7A0C9CD0}" v="4" dt="2023-08-21T12:42:36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FY2023</a:t>
            </a:r>
          </a:p>
          <a:p>
            <a: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millions of lbs.)</a:t>
            </a:r>
          </a:p>
        </c:rich>
      </c:tx>
      <c:layout>
        <c:manualLayout>
          <c:xMode val="edge"/>
          <c:yMode val="edge"/>
          <c:x val="9.04516594970538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69284744423352E-2"/>
          <c:y val="4.9319336980639755E-2"/>
          <c:w val="0.95440225809707524"/>
          <c:h val="0.92685620267262592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 Ext. Gross Weight 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A7-487C-B8DD-BDE4515CE053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A7-487C-B8DD-BDE4515CE053}"/>
              </c:ext>
            </c:extLst>
          </c:dPt>
          <c:dPt>
            <c:idx val="2"/>
            <c:bubble3D val="0"/>
            <c:spPr>
              <a:solidFill>
                <a:srgbClr val="CC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A7-487C-B8DD-BDE4515CE053}"/>
              </c:ext>
            </c:extLst>
          </c:dPt>
          <c:dPt>
            <c:idx val="3"/>
            <c:bubble3D val="0"/>
            <c:spPr>
              <a:solidFill>
                <a:srgbClr val="66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A7-487C-B8DD-BDE4515CE053}"/>
              </c:ext>
            </c:extLst>
          </c:dPt>
          <c:dPt>
            <c:idx val="4"/>
            <c:bubble3D val="0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3A7-487C-B8DD-BDE4515CE053}"/>
              </c:ext>
            </c:extLst>
          </c:dPt>
          <c:dPt>
            <c:idx val="5"/>
            <c:bubble3D val="0"/>
            <c:spPr>
              <a:solidFill>
                <a:srgbClr val="33CC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3A7-487C-B8DD-BDE4515CE053}"/>
              </c:ext>
            </c:extLst>
          </c:dPt>
          <c:dPt>
            <c:idx val="6"/>
            <c:bubble3D val="0"/>
            <c:spPr>
              <a:solidFill>
                <a:srgbClr val="0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3A7-487C-B8DD-BDE4515CE053}"/>
              </c:ext>
            </c:extLst>
          </c:dPt>
          <c:dLbls>
            <c:dLbl>
              <c:idx val="0"/>
              <c:layout>
                <c:manualLayout>
                  <c:x val="-0.18041201113501601"/>
                  <c:y val="0.10834158236461167"/>
                </c:manualLayout>
              </c:layout>
              <c:tx>
                <c:rich>
                  <a:bodyPr/>
                  <a:lstStyle/>
                  <a:p>
                    <a:fld id="{3B9939E6-F3A9-4358-870B-AF3CB69BB13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929F7AC-A208-4DB1-9DF4-0D61403DD7E2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F62C8E6D-4AC4-40DA-A895-396F084DC6A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A7-487C-B8DD-BDE4515CE053}"/>
                </c:ext>
              </c:extLst>
            </c:dLbl>
            <c:dLbl>
              <c:idx val="1"/>
              <c:layout>
                <c:manualLayout>
                  <c:x val="-9.6785704872522915E-2"/>
                  <c:y val="6.679256183963E-3"/>
                </c:manualLayout>
              </c:layout>
              <c:tx>
                <c:rich>
                  <a:bodyPr/>
                  <a:lstStyle/>
                  <a:p>
                    <a:fld id="{BA42373D-BE3E-4415-A256-5564AB3FB85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00EA9B24-6DD5-4C2C-9C4C-4DC948FC8AAC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8AEF60EA-4743-4E30-A76D-7E7A7470000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A7-487C-B8DD-BDE4515CE053}"/>
                </c:ext>
              </c:extLst>
            </c:dLbl>
            <c:dLbl>
              <c:idx val="2"/>
              <c:layout>
                <c:manualLayout>
                  <c:x val="-7.3968250459394105E-2"/>
                  <c:y val="-0.20027992170061668"/>
                </c:manualLayout>
              </c:layout>
              <c:tx>
                <c:rich>
                  <a:bodyPr/>
                  <a:lstStyle/>
                  <a:p>
                    <a:fld id="{64B1B50F-6AF9-454B-BD81-AB361E278DD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5719252-2145-4F01-886E-7336A28201E7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C9FD45FA-8719-4EAC-AE30-5668F6402FF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A7-487C-B8DD-BDE4515CE053}"/>
                </c:ext>
              </c:extLst>
            </c:dLbl>
            <c:dLbl>
              <c:idx val="3"/>
              <c:layout>
                <c:manualLayout>
                  <c:x val="-0.20162412167333274"/>
                  <c:y val="-0.32141431121776587"/>
                </c:manualLayout>
              </c:layout>
              <c:tx>
                <c:rich>
                  <a:bodyPr/>
                  <a:lstStyle/>
                  <a:p>
                    <a:fld id="{AED47159-63B6-450D-B845-24232423F53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919577C-FC12-4BED-AAC0-B8080DCB820D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05B0BFCD-5B25-4E8A-9500-8B40CD69A2A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A7-487C-B8DD-BDE4515CE053}"/>
                </c:ext>
              </c:extLst>
            </c:dLbl>
            <c:dLbl>
              <c:idx val="4"/>
              <c:layout>
                <c:manualLayout>
                  <c:x val="4.9165280700759262E-2"/>
                  <c:y val="-0.29176939061021684"/>
                </c:manualLayout>
              </c:layout>
              <c:tx>
                <c:rich>
                  <a:bodyPr/>
                  <a:lstStyle/>
                  <a:p>
                    <a:fld id="{6500C45C-82C6-49F5-99C7-AAF3DD4E0D0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1107A731-A0A2-4236-83CD-EBC25F6E04EE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21268C82-60BD-4120-A988-501C1BE0920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A7-487C-B8DD-BDE4515CE053}"/>
                </c:ext>
              </c:extLst>
            </c:dLbl>
            <c:dLbl>
              <c:idx val="5"/>
              <c:layout>
                <c:manualLayout>
                  <c:x val="0.1866696578347449"/>
                  <c:y val="-0.27421205273304072"/>
                </c:manualLayout>
              </c:layout>
              <c:tx>
                <c:rich>
                  <a:bodyPr/>
                  <a:lstStyle/>
                  <a:p>
                    <a:fld id="{EAFDEB39-BEF6-4247-9EFF-A2983554E4E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559EFE2-D218-4812-AD36-FDF41EDCADAA}" type="VALUE">
                      <a:rPr lang="en-US" baseline="0" smtClean="0"/>
                      <a:pPr/>
                      <a:t>[VALUE]</a:t>
                    </a:fld>
                    <a:r>
                      <a:rPr lang="en-US" sz="1400" b="1" i="0" u="none" strike="noStrike" kern="1200" baseline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r>
                      <a:rPr lang="en-US" baseline="0" dirty="0"/>
                      <a:t>
</a:t>
                    </a:r>
                    <a:fld id="{F1244CD4-2D3A-461F-86A4-056C1050B91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A7-487C-B8DD-BDE4515CE053}"/>
                </c:ext>
              </c:extLst>
            </c:dLbl>
            <c:dLbl>
              <c:idx val="6"/>
              <c:layout>
                <c:manualLayout>
                  <c:x val="0.2326374899840607"/>
                  <c:y val="7.5951044215945215E-2"/>
                </c:manualLayout>
              </c:layout>
              <c:tx>
                <c:rich>
                  <a:bodyPr/>
                  <a:lstStyle/>
                  <a:p>
                    <a:fld id="{E21F881E-1375-4945-9AED-925E3FBFC98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1347C099-338E-485D-8191-131AA7ED3BE4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M
</a:t>
                    </a:r>
                    <a:fld id="{4D7C5EB2-D3E2-4DD8-89C8-F5AA7EDB113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A7-487C-B8DD-BDE4515C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Assorted Food</c:v>
                </c:pt>
                <c:pt idx="1">
                  <c:v>Beverage</c:v>
                </c:pt>
                <c:pt idx="2">
                  <c:v>Dairy</c:v>
                </c:pt>
                <c:pt idx="3">
                  <c:v>Grains/Bread</c:v>
                </c:pt>
                <c:pt idx="4">
                  <c:v>Protein</c:v>
                </c:pt>
                <c:pt idx="5">
                  <c:v>Produce - Canned/Frozen</c:v>
                </c:pt>
                <c:pt idx="6">
                  <c:v>Produce - Fresh</c:v>
                </c:pt>
              </c:strCache>
            </c:strRef>
          </c:cat>
          <c:val>
            <c:numRef>
              <c:f>Sheet1!$B$3:$B$9</c:f>
              <c:numCache>
                <c:formatCode>_(* #,##0.0_);_(* \(#,##0.0\);_(* "-"??_);_(@_)</c:formatCode>
                <c:ptCount val="7"/>
                <c:pt idx="0">
                  <c:v>19</c:v>
                </c:pt>
                <c:pt idx="1">
                  <c:v>14.3</c:v>
                </c:pt>
                <c:pt idx="2">
                  <c:v>7.2</c:v>
                </c:pt>
                <c:pt idx="3">
                  <c:v>13.1</c:v>
                </c:pt>
                <c:pt idx="4">
                  <c:v>13.4</c:v>
                </c:pt>
                <c:pt idx="5">
                  <c:v>7.6</c:v>
                </c:pt>
                <c:pt idx="6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A7-487C-B8DD-BDE4515CE05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Support by Nutrition</a:t>
            </a:r>
            <a:r>
              <a:rPr lang="en-US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2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826079777870281E-2"/>
          <c:y val="4.8513504347434823E-2"/>
          <c:w val="0.92794341645369161"/>
          <c:h val="0.90309408335229202"/>
        </c:manualLayout>
      </c:layout>
      <c:pie3D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 Ext. Gross Weight 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53-4F2A-B2C7-6AF0408FBCE5}"/>
              </c:ext>
            </c:extLst>
          </c:dPt>
          <c:dPt>
            <c:idx val="1"/>
            <c:bubble3D val="0"/>
            <c:spPr>
              <a:solidFill>
                <a:srgbClr val="CC00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53-4F2A-B2C7-6AF0408FBCE5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53-4F2A-B2C7-6AF0408FBCE5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53-4F2A-B2C7-6AF0408FBCE5}"/>
              </c:ext>
            </c:extLst>
          </c:dPt>
          <c:dLbls>
            <c:dLbl>
              <c:idx val="0"/>
              <c:layout>
                <c:manualLayout>
                  <c:x val="9.0743749491929288E-2"/>
                  <c:y val="0.18753683553803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3-4F2A-B2C7-6AF0408FBCE5}"/>
                </c:ext>
              </c:extLst>
            </c:dLbl>
            <c:dLbl>
              <c:idx val="1"/>
              <c:layout>
                <c:manualLayout>
                  <c:x val="7.7198449370841749E-2"/>
                  <c:y val="-1.0475558683469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53-4F2A-B2C7-6AF0408FBCE5}"/>
                </c:ext>
              </c:extLst>
            </c:dLbl>
            <c:dLbl>
              <c:idx val="2"/>
              <c:layout>
                <c:manualLayout>
                  <c:x val="-6.2243761322174136E-2"/>
                  <c:y val="1.084375006642804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3-4F2A-B2C7-6AF0408FBCE5}"/>
                </c:ext>
              </c:extLst>
            </c:dLbl>
            <c:dLbl>
              <c:idx val="3"/>
              <c:layout>
                <c:manualLayout>
                  <c:x val="-0.12374220673970225"/>
                  <c:y val="-1.6501681748967159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53-4F2A-B2C7-6AF0408FB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Sheet2!$A$2:$A$5</c:f>
              <c:strCache>
                <c:ptCount val="4"/>
                <c:pt idx="0">
                  <c:v>Community Food</c:v>
                </c:pt>
                <c:pt idx="1">
                  <c:v>Senior Nutrition</c:v>
                </c:pt>
                <c:pt idx="2">
                  <c:v>Tribal Food Boxes</c:v>
                </c:pt>
                <c:pt idx="3">
                  <c:v>Child Nutrition</c:v>
                </c:pt>
              </c:strCache>
            </c:strRef>
          </c:cat>
          <c:val>
            <c:numRef>
              <c:f>Sheet2!$B$2:$B$5</c:f>
              <c:numCache>
                <c:formatCode>_(* #,##0_);_(* \(#,##0\);_(* "-"??_);_(@_)</c:formatCode>
                <c:ptCount val="4"/>
                <c:pt idx="0">
                  <c:v>12600000</c:v>
                </c:pt>
                <c:pt idx="1">
                  <c:v>225000</c:v>
                </c:pt>
                <c:pt idx="2">
                  <c:v>400000</c:v>
                </c:pt>
                <c:pt idx="3">
                  <c:v>375000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53-4F2A-B2C7-6AF0408FBC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Support by Distribution</a:t>
            </a:r>
            <a:r>
              <a:rPr lang="en-US" sz="1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</a:t>
            </a:r>
            <a:endParaRPr 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3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72924481726495E-2"/>
          <c:y val="0.18737510635560922"/>
          <c:w val="0.93406757978889776"/>
          <c:h val="0.76265042607802325"/>
        </c:manualLayout>
      </c:layout>
      <c:pie3DChart>
        <c:varyColors val="1"/>
        <c:ser>
          <c:idx val="0"/>
          <c:order val="0"/>
          <c:tx>
            <c:strRef>
              <c:f>Sheet2!$B$9</c:f>
              <c:strCache>
                <c:ptCount val="1"/>
                <c:pt idx="0">
                  <c:v> Ext. Gross Weight 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B9-4741-8B02-92730B0EC47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B9-4741-8B02-92730B0EC473}"/>
              </c:ext>
            </c:extLst>
          </c:dPt>
          <c:dLbls>
            <c:dLbl>
              <c:idx val="0"/>
              <c:layout>
                <c:manualLayout>
                  <c:x val="-0.1989386052852071"/>
                  <c:y val="-0.205209537825742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9-4741-8B02-92730B0EC473}"/>
                </c:ext>
              </c:extLst>
            </c:dLbl>
            <c:dLbl>
              <c:idx val="1"/>
              <c:layout>
                <c:manualLayout>
                  <c:x val="2.9533571880876918E-2"/>
                  <c:y val="-9.7054432455284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SMFB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DEA1FA7-8328-4219-B72F-8E1252E751C8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0F8F857-51F5-49A4-8D1C-3E47428C905E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B9-4741-8B02-92730B0EC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Sheet2!$A$10:$A$11</c:f>
              <c:strCache>
                <c:ptCount val="2"/>
                <c:pt idx="0">
                  <c:v>Agency partners</c:v>
                </c:pt>
                <c:pt idx="1">
                  <c:v>St. Mary's</c:v>
                </c:pt>
              </c:strCache>
            </c:strRef>
          </c:cat>
          <c:val>
            <c:numRef>
              <c:f>Sheet2!$B$10:$B$11</c:f>
              <c:numCache>
                <c:formatCode>_(* #,##0_);_(* \(#,##0\);_(* "-"??_);_(@_)</c:formatCode>
                <c:ptCount val="2"/>
                <c:pt idx="0">
                  <c:v>12200000</c:v>
                </c:pt>
                <c:pt idx="1">
                  <c:v>1400000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B9-4741-8B02-92730B0EC4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6BB66D7-906F-4123-B705-F5437291CD8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55F6077-7AF1-442C-A6B9-B63F2C5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2CE29A1-2B96-4FC9-8496-D79FBC35A7C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22A2297-2092-491B-9B0F-9F44375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A2297-2092-491B-9B0F-9F4437503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A1EE-C165-206E-103C-E829D2DCD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8B2E-B6BB-7B3E-35FE-1721FA15B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A2B6-519B-467D-84CB-C01D8981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2436-A386-A2DD-57C2-E1F7A0D3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38AB-D855-B9BF-C273-F09BE79F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01A2-2533-D613-82B1-70647D14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47F14-CE1C-3353-7080-99D997B30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C859-B00F-9C50-8B54-DE7EBAA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5AD5-1CF0-43FB-30EB-54438884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08C0-C464-B96E-9253-9F731148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67601-0949-2E1D-D917-87BB141CE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307B0-6629-9830-3295-69F712DCA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E27E2-1ACC-6C23-1219-0D46661B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4CE1-902A-8D1B-1DEA-904EF418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6E8A-657D-8FE0-0179-0A94D69E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0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01C2-35A8-0475-C8F5-9D190C71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7FA7-C496-DD9B-B1F3-6DFBF0BD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2FC9-36DB-4FDA-27D8-525BF9B8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E1F9-3DDF-8713-B9CD-40A3FED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8BAF-A41E-6D60-9EDB-FCB40ED9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8B16-0207-14BD-0D12-B93EBB78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2EF3-E95F-1BFE-60D3-BC9741D2C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BDEA-52C1-15B7-92F1-228DC40E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18F81-B99A-D471-976F-5C3F02D6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BB6D-C7C3-529A-442E-AF1AE909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3198-5B85-C415-063F-61A963EF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9203-580E-B1FB-A391-CD7503BCA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26F0-C6A6-FE05-179E-D4FD2C33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17FEF-2CDC-6E77-3889-1EA0CC49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797C0-7910-4FF5-D70C-CFCBB5D8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7FC3B-7217-1E19-0E92-A40C23EC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55D-98CE-22B5-B942-16B9F930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AC36-1C85-34CE-B50A-87F622231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9E397-A79F-6B94-3F8A-410C6057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91436-2222-3495-E605-4324EAE78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634B4-B3E2-71C6-DA77-B142A4FCB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0177-2AC3-7D0D-9327-F3505A1C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85D05-A16E-4BF6-BAEB-C791F1A0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2768F-CD60-4C9E-E655-5634D2FF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AF4-2D99-1D58-0172-13E1B3F9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9764B-BF9D-D90F-0C16-25F36065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B2E2E-E0F2-2590-E2FE-4CD5BC1A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BBD07-D464-A908-774E-77821DF3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1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D8EBB-3694-82C3-1CDA-C3106081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010E4-C5D0-26E5-B056-1E5273E9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A3FE-0B41-B86D-2B07-7AFE4312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FE8-0C7A-0587-75F9-01CD9D3E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2024-AAF3-BC08-F5F6-FBEA7DA2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9886B-FE78-74EA-B59C-0A8183A9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332E-313F-BC04-CA05-4612C918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A88FD-111F-BE7A-96CC-1167E41D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34FD0-4C55-4C7C-D35E-721EA3A4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DB6F-A142-13D8-AF2F-0E472204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C3F10-B25E-A9BC-B45D-A04C74F8D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98110-6AA2-73A8-BE20-1EAD2F8B8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05BB-65E9-359B-FF4F-432BAD13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E85E0-73E9-D2B8-C91A-7C4D4F6E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D2F17-C9F7-14C5-A6EF-72EEFE99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283C3-6379-A19B-77CA-6527995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A469-EC16-2D60-2EBD-5D184E8E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61E9-BC1D-C4F7-20C1-CD2AA62A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FB70-0E85-432E-ADF2-29B64F89DEFC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AAEB-3F19-6510-2F34-8484ECF6C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CD84-5452-714D-2671-101DD817B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25F3-A7F4-4836-A3AC-53EB80CD8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CB4-1C27-A827-4659-C4717A72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Founder – John van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Hengel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holding a pumpkin in a store&#10;&#10;Description automatically generated">
            <a:extLst>
              <a:ext uri="{FF2B5EF4-FFF2-40B4-BE49-F238E27FC236}">
                <a16:creationId xmlns:a16="http://schemas.microsoft.com/office/drawing/2014/main" id="{119F3324-9F1A-69E9-54CD-52DE3464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-4" b="-4"/>
          <a:stretch/>
        </p:blipFill>
        <p:spPr>
          <a:xfrm rot="21600000">
            <a:off x="628650" y="1558675"/>
            <a:ext cx="3570905" cy="4792419"/>
          </a:xfrm>
          <a:prstGeom prst="rect">
            <a:avLst/>
          </a:prstGeom>
        </p:spPr>
      </p:pic>
      <p:pic>
        <p:nvPicPr>
          <p:cNvPr id="6" name="Picture 5" descr="A building with a parking lot&#10;&#10;Description automatically generated">
            <a:extLst>
              <a:ext uri="{FF2B5EF4-FFF2-40B4-BE49-F238E27FC236}">
                <a16:creationId xmlns:a16="http://schemas.microsoft.com/office/drawing/2014/main" id="{AB5F9419-55E6-CC8C-D23D-18AA2DB0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5" r="15074" b="2"/>
          <a:stretch/>
        </p:blipFill>
        <p:spPr>
          <a:xfrm>
            <a:off x="4889124" y="1558674"/>
            <a:ext cx="3595783" cy="47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EB5F4A9-26B6-4CAA-9FAE-4397AA2EE9CB}"/>
              </a:ext>
            </a:extLst>
          </p:cNvPr>
          <p:cNvSpPr/>
          <p:nvPr/>
        </p:nvSpPr>
        <p:spPr>
          <a:xfrm>
            <a:off x="556591" y="2505564"/>
            <a:ext cx="7845287" cy="36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7AB81-A39B-72BB-B56F-DC5773486F00}"/>
              </a:ext>
            </a:extLst>
          </p:cNvPr>
          <p:cNvSpPr txBox="1"/>
          <p:nvPr/>
        </p:nvSpPr>
        <p:spPr>
          <a:xfrm>
            <a:off x="1304925" y="285339"/>
            <a:ext cx="5619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3600" dirty="0"/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D1A4A-68BA-C924-9298-75963979167F}"/>
              </a:ext>
            </a:extLst>
          </p:cNvPr>
          <p:cNvSpPr txBox="1"/>
          <p:nvPr/>
        </p:nvSpPr>
        <p:spPr>
          <a:xfrm>
            <a:off x="794923" y="2397948"/>
            <a:ext cx="75541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alleviate hunger through the gathering and distribution of food while encouraging self-sufficiency, collaboration, advocacy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359131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EB5F4A9-26B6-4CAA-9FAE-4397AA2EE9CB}"/>
              </a:ext>
            </a:extLst>
          </p:cNvPr>
          <p:cNvSpPr/>
          <p:nvPr/>
        </p:nvSpPr>
        <p:spPr>
          <a:xfrm>
            <a:off x="556591" y="2505564"/>
            <a:ext cx="7845287" cy="36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7AB81-A39B-72BB-B56F-DC5773486F00}"/>
              </a:ext>
            </a:extLst>
          </p:cNvPr>
          <p:cNvSpPr txBox="1"/>
          <p:nvPr/>
        </p:nvSpPr>
        <p:spPr>
          <a:xfrm>
            <a:off x="998737" y="233795"/>
            <a:ext cx="7305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3600" dirty="0"/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St Mary’s Food Bank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21AC3-4BAD-E6E3-EF48-52C54D2D0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1" t="22575" r="71917" b="16766"/>
          <a:stretch/>
        </p:blipFill>
        <p:spPr>
          <a:xfrm>
            <a:off x="2173111" y="991692"/>
            <a:ext cx="4797778" cy="586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1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Inbound Product Mix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325F3-A7F4-4836-A3AC-53EB80CD8E1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597781-8FFA-D68B-B5B0-9DBF0AD49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9095"/>
              </p:ext>
            </p:extLst>
          </p:nvPr>
        </p:nvGraphicFramePr>
        <p:xfrm>
          <a:off x="455436" y="1171540"/>
          <a:ext cx="8233127" cy="498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889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Meals Distributed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EB5F4A9-26B6-4CAA-9FAE-4397AA2EE9CB}"/>
              </a:ext>
            </a:extLst>
          </p:cNvPr>
          <p:cNvSpPr/>
          <p:nvPr/>
        </p:nvSpPr>
        <p:spPr>
          <a:xfrm>
            <a:off x="556591" y="2505564"/>
            <a:ext cx="7845287" cy="36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8A6EB-BEF5-9D74-A222-EF946A13F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2" t="31347" r="72500" b="14919"/>
          <a:stretch/>
        </p:blipFill>
        <p:spPr>
          <a:xfrm>
            <a:off x="2084784" y="1035855"/>
            <a:ext cx="4788900" cy="5580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2E7E8A-8102-DFD2-C708-D25E6ACA06E1}"/>
              </a:ext>
            </a:extLst>
          </p:cNvPr>
          <p:cNvSpPr txBox="1"/>
          <p:nvPr/>
        </p:nvSpPr>
        <p:spPr>
          <a:xfrm>
            <a:off x="556591" y="1241778"/>
            <a:ext cx="152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FY2023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County</a:t>
            </a:r>
          </a:p>
        </p:txBody>
      </p:sp>
    </p:spTree>
    <p:extLst>
      <p:ext uri="{BB962C8B-B14F-4D97-AF65-F5344CB8AC3E}">
        <p14:creationId xmlns:p14="http://schemas.microsoft.com/office/powerpoint/2010/main" val="294235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783189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AEFAD2-405D-6117-8A6D-94F13E9CA006}"/>
              </a:ext>
            </a:extLst>
          </p:cNvPr>
          <p:cNvSpPr txBox="1"/>
          <p:nvPr/>
        </p:nvSpPr>
        <p:spPr>
          <a:xfrm>
            <a:off x="763480" y="116694"/>
            <a:ext cx="713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Tribal Support – FY2023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3E8AE-58F3-D7C4-20B1-BD543D1EAB32}"/>
              </a:ext>
            </a:extLst>
          </p:cNvPr>
          <p:cNvSpPr txBox="1"/>
          <p:nvPr/>
        </p:nvSpPr>
        <p:spPr>
          <a:xfrm>
            <a:off x="159797" y="1240453"/>
            <a:ext cx="430019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Support to Indigenous neighbors increased 15%. Mobile Distributions &amp; Tribal Boxes have expanded our reach into Tribal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87E6E-2FDB-B271-ED91-9391769CDB11}"/>
              </a:ext>
            </a:extLst>
          </p:cNvPr>
          <p:cNvSpPr txBox="1"/>
          <p:nvPr/>
        </p:nvSpPr>
        <p:spPr>
          <a:xfrm>
            <a:off x="4684013" y="1240452"/>
            <a:ext cx="430019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Agency partnerships are key to our growth and reach. Agency partners distributed 90% of food assistance to our Indigenous neighbors.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09CBF3-934D-9F7D-2898-8F4C75B0D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1214"/>
              </p:ext>
            </p:extLst>
          </p:nvPr>
        </p:nvGraphicFramePr>
        <p:xfrm>
          <a:off x="181500" y="2795646"/>
          <a:ext cx="4300190" cy="297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AA99BEB-BEA5-514A-2F1F-947B0505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57303"/>
              </p:ext>
            </p:extLst>
          </p:nvPr>
        </p:nvGraphicFramePr>
        <p:xfrm>
          <a:off x="4684011" y="2795646"/>
          <a:ext cx="4300191" cy="297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9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C08B4D-3F73-1D81-A6C8-DA42B8C46F9E}"/>
              </a:ext>
            </a:extLst>
          </p:cNvPr>
          <p:cNvSpPr txBox="1"/>
          <p:nvPr/>
        </p:nvSpPr>
        <p:spPr>
          <a:xfrm>
            <a:off x="2027582" y="1950582"/>
            <a:ext cx="5088835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CEO Priorities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Program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4B40E-DE1E-4AC0-A6D9-5268BE2E7B87}"/>
              </a:ext>
            </a:extLst>
          </p:cNvPr>
          <p:cNvSpPr txBox="1"/>
          <p:nvPr/>
        </p:nvSpPr>
        <p:spPr>
          <a:xfrm>
            <a:off x="1120588" y="277906"/>
            <a:ext cx="627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2024 PRIORITIES</a:t>
            </a:r>
          </a:p>
        </p:txBody>
      </p:sp>
    </p:spTree>
    <p:extLst>
      <p:ext uri="{BB962C8B-B14F-4D97-AF65-F5344CB8AC3E}">
        <p14:creationId xmlns:p14="http://schemas.microsoft.com/office/powerpoint/2010/main" val="322550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CEO Priorities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149703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1D8987-F801-8231-928E-9651AF85E9D3}"/>
              </a:ext>
            </a:extLst>
          </p:cNvPr>
          <p:cNvSpPr txBox="1"/>
          <p:nvPr/>
        </p:nvSpPr>
        <p:spPr>
          <a:xfrm>
            <a:off x="159797" y="1217822"/>
            <a:ext cx="88244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invest in Operations and facilities to be prepared for potential surge in demand from our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and Align around Strategic Plan – June 2024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a SMFB culture of respect, recognition and connection that is consistent with our mission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neighbor-focused in all that we do – seek out feedback from our neighbors, partner agencies, volunteers, team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 leader in our community – leverage our strong brand and actively engage, convene and collaborate to problem-solve with our partners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 and quantify our impact and results – internally and externally</a:t>
            </a:r>
          </a:p>
        </p:txBody>
      </p:sp>
    </p:spTree>
    <p:extLst>
      <p:ext uri="{BB962C8B-B14F-4D97-AF65-F5344CB8AC3E}">
        <p14:creationId xmlns:p14="http://schemas.microsoft.com/office/powerpoint/2010/main" val="315850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6DC642F-8601-457D-AAD7-A39B3D19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A848-4500-80F8-08A5-71CFF4EE61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3480" y="116694"/>
            <a:ext cx="713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Program Priorities – Agency Partners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712125-4030-C477-AD41-9B6C5FA97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6070680"/>
            <a:ext cx="1677881" cy="6308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3064A-8B05-5F89-40A1-123F3C89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25F3-A7F4-4836-A3AC-53EB80CD8E10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9EFC58-5824-274A-A758-261F1C25D12C}"/>
              </a:ext>
            </a:extLst>
          </p:cNvPr>
          <p:cNvCxnSpPr>
            <a:cxnSpLocks/>
          </p:cNvCxnSpPr>
          <p:nvPr/>
        </p:nvCxnSpPr>
        <p:spPr>
          <a:xfrm>
            <a:off x="0" y="968121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72308A-6A56-94A9-CB33-6B6A9C78E162}"/>
              </a:ext>
            </a:extLst>
          </p:cNvPr>
          <p:cNvSpPr txBox="1"/>
          <p:nvPr/>
        </p:nvSpPr>
        <p:spPr>
          <a:xfrm>
            <a:off x="232298" y="1060847"/>
            <a:ext cx="8679403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 assessment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continue to identify areas of unmet need, match communities with food programs, and engage potential partners –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rural, remote, and Tribal communities.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Enhanced resources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redesign the client facing pantry finder and improve partner platform. Support partners with enhanced onboarding and ongoing training.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 agency engagement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deepen partnerships with more frequent visits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27130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8BF542AAB3644A3DC42A9B78773F4" ma:contentTypeVersion="14" ma:contentTypeDescription="Create a new document." ma:contentTypeScope="" ma:versionID="6a48760b322dadb2b76d4bdf02da761a">
  <xsd:schema xmlns:xsd="http://www.w3.org/2001/XMLSchema" xmlns:xs="http://www.w3.org/2001/XMLSchema" xmlns:p="http://schemas.microsoft.com/office/2006/metadata/properties" xmlns:ns2="eec7d8ee-2f81-4191-a851-d5a24fbf293d" xmlns:ns3="5dd75d2e-49fa-4ba4-bfc2-28aa090e3cb1" targetNamespace="http://schemas.microsoft.com/office/2006/metadata/properties" ma:root="true" ma:fieldsID="6653ca53cafa5db618899194042bc9ab" ns2:_="" ns3:_="">
    <xsd:import namespace="eec7d8ee-2f81-4191-a851-d5a24fbf293d"/>
    <xsd:import namespace="5dd75d2e-49fa-4ba4-bfc2-28aa090e3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7d8ee-2f81-4191-a851-d5a24fbf29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6bb8689-2e67-4bfc-96a8-6971868cff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75d2e-49fa-4ba4-bfc2-28aa090e3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9016965-8b19-4773-a2a7-146bfe1a2feb}" ma:internalName="TaxCatchAll" ma:showField="CatchAllData" ma:web="5dd75d2e-49fa-4ba4-bfc2-28aa090e3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7d8ee-2f81-4191-a851-d5a24fbf293d">
      <Terms xmlns="http://schemas.microsoft.com/office/infopath/2007/PartnerControls"/>
    </lcf76f155ced4ddcb4097134ff3c332f>
    <TaxCatchAll xmlns="5dd75d2e-49fa-4ba4-bfc2-28aa090e3cb1" xsi:nil="true"/>
  </documentManagement>
</p:properties>
</file>

<file path=customXml/itemProps1.xml><?xml version="1.0" encoding="utf-8"?>
<ds:datastoreItem xmlns:ds="http://schemas.openxmlformats.org/officeDocument/2006/customXml" ds:itemID="{BFFACEBE-63E7-4447-AA84-9A7A051D1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5B0FD4-DE90-4BFC-AB6C-437CEA4F9C43}"/>
</file>

<file path=customXml/itemProps3.xml><?xml version="1.0" encoding="utf-8"?>
<ds:datastoreItem xmlns:ds="http://schemas.openxmlformats.org/officeDocument/2006/customXml" ds:itemID="{3FFF6CE9-0DF7-422F-8BCB-23D7CCAD8AB3}">
  <ds:schemaRefs>
    <ds:schemaRef ds:uri="http://purl.org/dc/elements/1.1/"/>
    <ds:schemaRef ds:uri="683dfa66-043f-44d9-8712-430d1569b16e"/>
    <ds:schemaRef ds:uri="http://schemas.openxmlformats.org/package/2006/metadata/core-properties"/>
    <ds:schemaRef ds:uri="http://purl.org/dc/terms/"/>
    <ds:schemaRef ds:uri="458d3bbd-122e-485a-86e5-f8139f6471a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13830</TotalTime>
  <Words>344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Our Founder – John van Hengel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Feeding</dc:title>
  <dc:creator>smlopez</dc:creator>
  <cp:lastModifiedBy>Marcos Gaucin</cp:lastModifiedBy>
  <cp:revision>112</cp:revision>
  <cp:lastPrinted>2021-12-09T15:58:25Z</cp:lastPrinted>
  <dcterms:created xsi:type="dcterms:W3CDTF">2015-03-26T19:18:39Z</dcterms:created>
  <dcterms:modified xsi:type="dcterms:W3CDTF">2024-03-18T20:29:21Z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0x010100D468BF542AAB3644A3DC42A9B78773F4</vt:lpwstr>
  </property>
</Properties>
</file>