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4"/>
    <p:sldMasterId id="2147483648" r:id="rId5"/>
  </p:sldMasterIdLst>
  <p:notesMasterIdLst>
    <p:notesMasterId r:id="rId23"/>
  </p:notesMasterIdLst>
  <p:sldIdLst>
    <p:sldId id="256" r:id="rId6"/>
    <p:sldId id="268" r:id="rId7"/>
    <p:sldId id="269" r:id="rId8"/>
    <p:sldId id="270" r:id="rId9"/>
    <p:sldId id="271" r:id="rId10"/>
    <p:sldId id="273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</p:sldIdLst>
  <p:sldSz cx="9144000" cy="5143500" type="screen16x9"/>
  <p:notesSz cx="6858000" cy="9144000"/>
  <p:embeddedFontLst>
    <p:embeddedFont>
      <p:font typeface="Lexend" panose="020B0604020202020204" charset="0"/>
      <p:regular r:id="rId24"/>
      <p:bold r:id="rId25"/>
    </p:embeddedFont>
    <p:embeddedFont>
      <p:font typeface="Lexend Light" panose="020B0604020202020204" charset="0"/>
      <p:regular r:id="rId26"/>
      <p:bold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813D55-8076-6F3E-4B1F-6E3FF6E4973D}" v="32" dt="2025-08-25T03:26:18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Rojas" userId="S::arojas@stmarysfoodbank.org::d111cea7-e164-45de-b8d9-13ea88706518" providerId="AD" clId="Web-{0E99D2C2-2737-5D9D-1F29-35EFD3E5BEF5}"/>
    <pc:docChg chg="modSld">
      <pc:chgData name="Ashley Rojas" userId="S::arojas@stmarysfoodbank.org::d111cea7-e164-45de-b8d9-13ea88706518" providerId="AD" clId="Web-{0E99D2C2-2737-5D9D-1F29-35EFD3E5BEF5}" dt="2025-08-22T17:51:13.695" v="1"/>
      <pc:docMkLst>
        <pc:docMk/>
      </pc:docMkLst>
      <pc:sldChg chg="addSp delSp modSp">
        <pc:chgData name="Ashley Rojas" userId="S::arojas@stmarysfoodbank.org::d111cea7-e164-45de-b8d9-13ea88706518" providerId="AD" clId="Web-{0E99D2C2-2737-5D9D-1F29-35EFD3E5BEF5}" dt="2025-08-22T17:51:13.695" v="1"/>
        <pc:sldMkLst>
          <pc:docMk/>
          <pc:sldMk cId="3810616324" sldId="267"/>
        </pc:sldMkLst>
        <pc:picChg chg="add mod">
          <ac:chgData name="Ashley Rojas" userId="S::arojas@stmarysfoodbank.org::d111cea7-e164-45de-b8d9-13ea88706518" providerId="AD" clId="Web-{0E99D2C2-2737-5D9D-1F29-35EFD3E5BEF5}" dt="2025-08-22T17:51:13.695" v="1"/>
          <ac:picMkLst>
            <pc:docMk/>
            <pc:sldMk cId="3810616324" sldId="267"/>
            <ac:picMk id="2" creationId="{0D8525DA-25CC-6F80-55BF-2468DC52BE48}"/>
          </ac:picMkLst>
        </pc:picChg>
      </pc:sldChg>
    </pc:docChg>
  </pc:docChgLst>
  <pc:docChgLst>
    <pc:chgData name="Ashley Rojas" userId="S::arojas@stmarysfoodbank.org::d111cea7-e164-45de-b8d9-13ea88706518" providerId="AD" clId="Web-{5B813D55-8076-6F3E-4B1F-6E3FF6E4973D}"/>
    <pc:docChg chg="addSld delSld modSld">
      <pc:chgData name="Ashley Rojas" userId="S::arojas@stmarysfoodbank.org::d111cea7-e164-45de-b8d9-13ea88706518" providerId="AD" clId="Web-{5B813D55-8076-6F3E-4B1F-6E3FF6E4973D}" dt="2025-08-25T03:26:18.248" v="22"/>
      <pc:docMkLst>
        <pc:docMk/>
      </pc:docMkLst>
      <pc:sldChg chg="addSp delSp modSp">
        <pc:chgData name="Ashley Rojas" userId="S::arojas@stmarysfoodbank.org::d111cea7-e164-45de-b8d9-13ea88706518" providerId="AD" clId="Web-{5B813D55-8076-6F3E-4B1F-6E3FF6E4973D}" dt="2025-08-25T03:24:10.473" v="10"/>
        <pc:sldMkLst>
          <pc:docMk/>
          <pc:sldMk cId="0" sldId="256"/>
        </pc:sldMkLst>
        <pc:picChg chg="add del mod">
          <ac:chgData name="Ashley Rojas" userId="S::arojas@stmarysfoodbank.org::d111cea7-e164-45de-b8d9-13ea88706518" providerId="AD" clId="Web-{5B813D55-8076-6F3E-4B1F-6E3FF6E4973D}" dt="2025-08-25T03:23:29.986" v="7"/>
          <ac:picMkLst>
            <pc:docMk/>
            <pc:sldMk cId="0" sldId="256"/>
            <ac:picMk id="2" creationId="{CD055C58-F780-E5D4-8386-0872DC7EB627}"/>
          </ac:picMkLst>
        </pc:picChg>
        <pc:picChg chg="add del mod">
          <ac:chgData name="Ashley Rojas" userId="S::arojas@stmarysfoodbank.org::d111cea7-e164-45de-b8d9-13ea88706518" providerId="AD" clId="Web-{5B813D55-8076-6F3E-4B1F-6E3FF6E4973D}" dt="2025-08-25T03:23:26.736" v="6"/>
          <ac:picMkLst>
            <pc:docMk/>
            <pc:sldMk cId="0" sldId="256"/>
            <ac:picMk id="3" creationId="{DF8B0C09-F935-3630-1DF0-9BA3CD1D5282}"/>
          </ac:picMkLst>
        </pc:picChg>
        <pc:picChg chg="add del mod">
          <ac:chgData name="Ashley Rojas" userId="S::arojas@stmarysfoodbank.org::d111cea7-e164-45de-b8d9-13ea88706518" providerId="AD" clId="Web-{5B813D55-8076-6F3E-4B1F-6E3FF6E4973D}" dt="2025-08-25T03:23:24.082" v="5"/>
          <ac:picMkLst>
            <pc:docMk/>
            <pc:sldMk cId="0" sldId="256"/>
            <ac:picMk id="4" creationId="{15C93329-B860-7A8C-BB88-228A3642C9C9}"/>
          </ac:picMkLst>
        </pc:picChg>
        <pc:picChg chg="add del mod">
          <ac:chgData name="Ashley Rojas" userId="S::arojas@stmarysfoodbank.org::d111cea7-e164-45de-b8d9-13ea88706518" providerId="AD" clId="Web-{5B813D55-8076-6F3E-4B1F-6E3FF6E4973D}" dt="2025-08-25T03:23:18.782" v="4"/>
          <ac:picMkLst>
            <pc:docMk/>
            <pc:sldMk cId="0" sldId="256"/>
            <ac:picMk id="5" creationId="{E4D111B9-4606-1838-E6A3-6529DFBBDC5B}"/>
          </ac:picMkLst>
        </pc:picChg>
        <pc:picChg chg="add del mod">
          <ac:chgData name="Ashley Rojas" userId="S::arojas@stmarysfoodbank.org::d111cea7-e164-45de-b8d9-13ea88706518" providerId="AD" clId="Web-{5B813D55-8076-6F3E-4B1F-6E3FF6E4973D}" dt="2025-08-25T03:24:10.473" v="10"/>
          <ac:picMkLst>
            <pc:docMk/>
            <pc:sldMk cId="0" sldId="256"/>
            <ac:picMk id="6" creationId="{61977C2A-42A0-FA75-C0BA-39A3FB6C9738}"/>
          </ac:picMkLst>
        </pc:picChg>
      </pc:sldChg>
      <pc:sldChg chg="addSp modSp new">
        <pc:chgData name="Ashley Rojas" userId="S::arojas@stmarysfoodbank.org::d111cea7-e164-45de-b8d9-13ea88706518" providerId="AD" clId="Web-{5B813D55-8076-6F3E-4B1F-6E3FF6E4973D}" dt="2025-08-25T03:24:17.161" v="11"/>
        <pc:sldMkLst>
          <pc:docMk/>
          <pc:sldMk cId="406601070" sldId="268"/>
        </pc:sldMkLst>
        <pc:picChg chg="add mod">
          <ac:chgData name="Ashley Rojas" userId="S::arojas@stmarysfoodbank.org::d111cea7-e164-45de-b8d9-13ea88706518" providerId="AD" clId="Web-{5B813D55-8076-6F3E-4B1F-6E3FF6E4973D}" dt="2025-08-25T03:24:17.161" v="11"/>
          <ac:picMkLst>
            <pc:docMk/>
            <pc:sldMk cId="406601070" sldId="268"/>
            <ac:picMk id="4" creationId="{4B403FFC-DFF2-FBCB-A82A-ECECB477347A}"/>
          </ac:picMkLst>
        </pc:picChg>
      </pc:sldChg>
      <pc:sldChg chg="addSp modSp new">
        <pc:chgData name="Ashley Rojas" userId="S::arojas@stmarysfoodbank.org::d111cea7-e164-45de-b8d9-13ea88706518" providerId="AD" clId="Web-{5B813D55-8076-6F3E-4B1F-6E3FF6E4973D}" dt="2025-08-25T03:24:45.163" v="14"/>
        <pc:sldMkLst>
          <pc:docMk/>
          <pc:sldMk cId="3593034649" sldId="269"/>
        </pc:sldMkLst>
        <pc:picChg chg="add mod">
          <ac:chgData name="Ashley Rojas" userId="S::arojas@stmarysfoodbank.org::d111cea7-e164-45de-b8d9-13ea88706518" providerId="AD" clId="Web-{5B813D55-8076-6F3E-4B1F-6E3FF6E4973D}" dt="2025-08-25T03:24:45.163" v="14"/>
          <ac:picMkLst>
            <pc:docMk/>
            <pc:sldMk cId="3593034649" sldId="269"/>
            <ac:picMk id="4" creationId="{5EB48EC5-0828-01BF-02D9-C0693C340A14}"/>
          </ac:picMkLst>
        </pc:picChg>
      </pc:sldChg>
      <pc:sldChg chg="addSp modSp new">
        <pc:chgData name="Ashley Rojas" userId="S::arojas@stmarysfoodbank.org::d111cea7-e164-45de-b8d9-13ea88706518" providerId="AD" clId="Web-{5B813D55-8076-6F3E-4B1F-6E3FF6E4973D}" dt="2025-08-25T03:25:13.009" v="16"/>
        <pc:sldMkLst>
          <pc:docMk/>
          <pc:sldMk cId="3421135159" sldId="270"/>
        </pc:sldMkLst>
        <pc:picChg chg="add mod">
          <ac:chgData name="Ashley Rojas" userId="S::arojas@stmarysfoodbank.org::d111cea7-e164-45de-b8d9-13ea88706518" providerId="AD" clId="Web-{5B813D55-8076-6F3E-4B1F-6E3FF6E4973D}" dt="2025-08-25T03:25:13.009" v="16"/>
          <ac:picMkLst>
            <pc:docMk/>
            <pc:sldMk cId="3421135159" sldId="270"/>
            <ac:picMk id="4" creationId="{90A98BAB-BD2F-CB86-0418-5734A0A8794E}"/>
          </ac:picMkLst>
        </pc:picChg>
      </pc:sldChg>
      <pc:sldChg chg="addSp modSp new">
        <pc:chgData name="Ashley Rojas" userId="S::arojas@stmarysfoodbank.org::d111cea7-e164-45de-b8d9-13ea88706518" providerId="AD" clId="Web-{5B813D55-8076-6F3E-4B1F-6E3FF6E4973D}" dt="2025-08-25T03:25:29.994" v="17"/>
        <pc:sldMkLst>
          <pc:docMk/>
          <pc:sldMk cId="2392509947" sldId="271"/>
        </pc:sldMkLst>
        <pc:picChg chg="add mod">
          <ac:chgData name="Ashley Rojas" userId="S::arojas@stmarysfoodbank.org::d111cea7-e164-45de-b8d9-13ea88706518" providerId="AD" clId="Web-{5B813D55-8076-6F3E-4B1F-6E3FF6E4973D}" dt="2025-08-25T03:25:29.994" v="17"/>
          <ac:picMkLst>
            <pc:docMk/>
            <pc:sldMk cId="2392509947" sldId="271"/>
            <ac:picMk id="4" creationId="{8BD60787-A7DF-C8FF-112A-FB81BD5879AF}"/>
          </ac:picMkLst>
        </pc:picChg>
      </pc:sldChg>
      <pc:sldChg chg="new del">
        <pc:chgData name="Ashley Rojas" userId="S::arojas@stmarysfoodbank.org::d111cea7-e164-45de-b8d9-13ea88706518" providerId="AD" clId="Web-{5B813D55-8076-6F3E-4B1F-6E3FF6E4973D}" dt="2025-08-25T03:25:54.293" v="19"/>
        <pc:sldMkLst>
          <pc:docMk/>
          <pc:sldMk cId="39598129" sldId="272"/>
        </pc:sldMkLst>
      </pc:sldChg>
      <pc:sldChg chg="new del">
        <pc:chgData name="Ashley Rojas" userId="S::arojas@stmarysfoodbank.org::d111cea7-e164-45de-b8d9-13ea88706518" providerId="AD" clId="Web-{5B813D55-8076-6F3E-4B1F-6E3FF6E4973D}" dt="2025-08-25T03:26:18.248" v="22"/>
        <pc:sldMkLst>
          <pc:docMk/>
          <pc:sldMk cId="2707401048" sldId="272"/>
        </pc:sldMkLst>
      </pc:sldChg>
      <pc:sldChg chg="add replId">
        <pc:chgData name="Ashley Rojas" userId="S::arojas@stmarysfoodbank.org::d111cea7-e164-45de-b8d9-13ea88706518" providerId="AD" clId="Web-{5B813D55-8076-6F3E-4B1F-6E3FF6E4973D}" dt="2025-08-25T03:26:09.982" v="21"/>
        <pc:sldMkLst>
          <pc:docMk/>
          <pc:sldMk cId="3533253401" sldId="273"/>
        </pc:sldMkLst>
      </pc:sldChg>
    </pc:docChg>
  </pc:docChgLst>
  <pc:docChgLst>
    <pc:chgData name="Ashley Rojas" userId="S::arojas@stmarysfoodbank.org::d111cea7-e164-45de-b8d9-13ea88706518" providerId="AD" clId="Web-{7DDF03E8-BEF1-8BAE-2369-C4123407B142}"/>
    <pc:docChg chg="modSld">
      <pc:chgData name="Ashley Rojas" userId="S::arojas@stmarysfoodbank.org::d111cea7-e164-45de-b8d9-13ea88706518" providerId="AD" clId="Web-{7DDF03E8-BEF1-8BAE-2369-C4123407B142}" dt="2025-08-22T17:45:20.742" v="8"/>
      <pc:docMkLst>
        <pc:docMk/>
      </pc:docMkLst>
      <pc:sldChg chg="addSp delSp modSp">
        <pc:chgData name="Ashley Rojas" userId="S::arojas@stmarysfoodbank.org::d111cea7-e164-45de-b8d9-13ea88706518" providerId="AD" clId="Web-{7DDF03E8-BEF1-8BAE-2369-C4123407B142}" dt="2025-08-22T17:45:20.742" v="8"/>
        <pc:sldMkLst>
          <pc:docMk/>
          <pc:sldMk cId="3810616324" sldId="267"/>
        </pc:sldMkLst>
      </pc:sldChg>
    </pc:docChg>
  </pc:docChgLst>
  <pc:docChgLst>
    <pc:chgData name="Ashley Rojas" userId="d111cea7-e164-45de-b8d9-13ea88706518" providerId="ADAL" clId="{034212CC-979D-4A04-9DF7-3E6AE2F2D8C6}"/>
    <pc:docChg chg="addSld modSld">
      <pc:chgData name="Ashley Rojas" userId="d111cea7-e164-45de-b8d9-13ea88706518" providerId="ADAL" clId="{034212CC-979D-4A04-9DF7-3E6AE2F2D8C6}" dt="2025-08-22T17:01:51.971" v="2" actId="27614"/>
      <pc:docMkLst>
        <pc:docMk/>
      </pc:docMkLst>
      <pc:sldChg chg="addSp modSp new mod">
        <pc:chgData name="Ashley Rojas" userId="d111cea7-e164-45de-b8d9-13ea88706518" providerId="ADAL" clId="{034212CC-979D-4A04-9DF7-3E6AE2F2D8C6}" dt="2025-08-22T17:01:51.971" v="2" actId="27614"/>
        <pc:sldMkLst>
          <pc:docMk/>
          <pc:sldMk cId="3810616324" sldId="267"/>
        </pc:sldMkLst>
      </pc:sldChg>
    </pc:docChg>
  </pc:docChgLst>
  <pc:docChgLst>
    <pc:chgData name="Izzy Osorio" userId="S::iosorio@stmarysfoodbank.org::7f8500f9-92a4-4641-bbf3-740c0a5102a9" providerId="AD" clId="Web-{8145CD7D-8B81-ED0C-9046-B4F0250355E8}"/>
    <pc:docChg chg="addSld delSld modSld sldOrd addMainMaster modMainMaster">
      <pc:chgData name="Izzy Osorio" userId="S::iosorio@stmarysfoodbank.org::7f8500f9-92a4-4641-bbf3-740c0a5102a9" providerId="AD" clId="Web-{8145CD7D-8B81-ED0C-9046-B4F0250355E8}" dt="2025-08-22T22:08:47.337" v="39"/>
      <pc:docMkLst>
        <pc:docMk/>
      </pc:docMkLst>
      <pc:sldChg chg="addSp delSp modSp new del ord">
        <pc:chgData name="Izzy Osorio" userId="S::iosorio@stmarysfoodbank.org::7f8500f9-92a4-4641-bbf3-740c0a5102a9" providerId="AD" clId="Web-{8145CD7D-8B81-ED0C-9046-B4F0250355E8}" dt="2025-08-22T22:08:36.524" v="33"/>
        <pc:sldMkLst>
          <pc:docMk/>
          <pc:sldMk cId="1353398401" sldId="268"/>
        </pc:sldMkLst>
      </pc:sldChg>
      <pc:sldChg chg="new del">
        <pc:chgData name="Izzy Osorio" userId="S::iosorio@stmarysfoodbank.org::7f8500f9-92a4-4641-bbf3-740c0a5102a9" providerId="AD" clId="Web-{8145CD7D-8B81-ED0C-9046-B4F0250355E8}" dt="2025-08-22T22:08:47.337" v="39"/>
        <pc:sldMkLst>
          <pc:docMk/>
          <pc:sldMk cId="2551827751" sldId="269"/>
        </pc:sldMkLst>
      </pc:sldChg>
      <pc:sldChg chg="new del">
        <pc:chgData name="Izzy Osorio" userId="S::iosorio@stmarysfoodbank.org::7f8500f9-92a4-4641-bbf3-740c0a5102a9" providerId="AD" clId="Web-{8145CD7D-8B81-ED0C-9046-B4F0250355E8}" dt="2025-08-22T22:08:47.290" v="38"/>
        <pc:sldMkLst>
          <pc:docMk/>
          <pc:sldMk cId="1782935830" sldId="270"/>
        </pc:sldMkLst>
      </pc:sldChg>
      <pc:sldChg chg="new del">
        <pc:chgData name="Izzy Osorio" userId="S::iosorio@stmarysfoodbank.org::7f8500f9-92a4-4641-bbf3-740c0a5102a9" providerId="AD" clId="Web-{8145CD7D-8B81-ED0C-9046-B4F0250355E8}" dt="2025-08-22T22:08:41.071" v="36"/>
        <pc:sldMkLst>
          <pc:docMk/>
          <pc:sldMk cId="1328833259" sldId="271"/>
        </pc:sldMkLst>
      </pc:sldChg>
      <pc:sldChg chg="addSp modSp add del ord">
        <pc:chgData name="Izzy Osorio" userId="S::iosorio@stmarysfoodbank.org::7f8500f9-92a4-4641-bbf3-740c0a5102a9" providerId="AD" clId="Web-{8145CD7D-8B81-ED0C-9046-B4F0250355E8}" dt="2025-08-22T22:08:34.367" v="32"/>
        <pc:sldMkLst>
          <pc:docMk/>
          <pc:sldMk cId="336354049" sldId="272"/>
        </pc:sldMkLst>
      </pc:sldChg>
      <pc:sldChg chg="add del">
        <pc:chgData name="Izzy Osorio" userId="S::iosorio@stmarysfoodbank.org::7f8500f9-92a4-4641-bbf3-740c0a5102a9" providerId="AD" clId="Web-{8145CD7D-8B81-ED0C-9046-B4F0250355E8}" dt="2025-08-22T22:08:44.336" v="37"/>
        <pc:sldMkLst>
          <pc:docMk/>
          <pc:sldMk cId="2544393195" sldId="273"/>
        </pc:sldMkLst>
      </pc:sldChg>
      <pc:sldChg chg="add del">
        <pc:chgData name="Izzy Osorio" userId="S::iosorio@stmarysfoodbank.org::7f8500f9-92a4-4641-bbf3-740c0a5102a9" providerId="AD" clId="Web-{8145CD7D-8B81-ED0C-9046-B4F0250355E8}" dt="2025-08-22T22:08:38.946" v="35"/>
        <pc:sldMkLst>
          <pc:docMk/>
          <pc:sldMk cId="3301674137" sldId="274"/>
        </pc:sldMkLst>
      </pc:sldChg>
      <pc:sldChg chg="addSp modSp new del">
        <pc:chgData name="Izzy Osorio" userId="S::iosorio@stmarysfoodbank.org::7f8500f9-92a4-4641-bbf3-740c0a5102a9" providerId="AD" clId="Web-{8145CD7D-8B81-ED0C-9046-B4F0250355E8}" dt="2025-08-22T22:08:38.914" v="34"/>
        <pc:sldMkLst>
          <pc:docMk/>
          <pc:sldMk cId="2187841260" sldId="275"/>
        </pc:sldMkLst>
      </pc:sldChg>
      <pc:sldMasterChg chg="add addSldLayout">
        <pc:chgData name="Izzy Osorio" userId="S::iosorio@stmarysfoodbank.org::7f8500f9-92a4-4641-bbf3-740c0a5102a9" providerId="AD" clId="Web-{8145CD7D-8B81-ED0C-9046-B4F0250355E8}" dt="2025-08-22T22:03:59.935" v="9"/>
        <pc:sldMasterMkLst>
          <pc:docMk/>
          <pc:sldMasterMk cId="468714091" sldId="2147483648"/>
        </pc:sldMasterMkLst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3720814576" sldId="2147483649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2508479879" sldId="2147483650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2586856573" sldId="2147483651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2633282258" sldId="2147483652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1040232966" sldId="2147483653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3032528765" sldId="2147483654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3324606458" sldId="2147483655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2940711595" sldId="2147483656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2127065192" sldId="2147483657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3640646812" sldId="2147483658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468714091" sldId="2147483648"/>
            <pc:sldLayoutMk cId="2750093340" sldId="2147483659"/>
          </pc:sldLayoutMkLst>
        </pc:sldLayoutChg>
      </pc:sldMasterChg>
      <pc:sldMasterChg chg="addSldLayout modSldLayout">
        <pc:chgData name="Izzy Osorio" userId="S::iosorio@stmarysfoodbank.org::7f8500f9-92a4-4641-bbf3-740c0a5102a9" providerId="AD" clId="Web-{8145CD7D-8B81-ED0C-9046-B4F0250355E8}" dt="2025-08-22T22:04:45.702" v="12"/>
        <pc:sldMasterMkLst>
          <pc:docMk/>
          <pc:sldMasterMk cId="0" sldId="2147483690"/>
        </pc:sldMasterMkLst>
        <pc:sldLayoutChg chg="add replId">
          <pc:chgData name="Izzy Osorio" userId="S::iosorio@stmarysfoodbank.org::7f8500f9-92a4-4641-bbf3-740c0a5102a9" providerId="AD" clId="Web-{8145CD7D-8B81-ED0C-9046-B4F0250355E8}" dt="2025-08-22T22:02:44.730" v="5"/>
          <pc:sldLayoutMkLst>
            <pc:docMk/>
            <pc:sldMasterMk cId="0" sldId="2147483690"/>
            <pc:sldLayoutMk cId="1450638744" sldId="2147483691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692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693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694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695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696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697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698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699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700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701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702"/>
          </pc:sldLayoutMkLst>
        </pc:sldLayoutChg>
        <pc:sldLayoutChg chg="replId">
          <pc:chgData name="Izzy Osorio" userId="S::iosorio@stmarysfoodbank.org::7f8500f9-92a4-4641-bbf3-740c0a5102a9" providerId="AD" clId="Web-{8145CD7D-8B81-ED0C-9046-B4F0250355E8}" dt="2025-08-22T22:03:59.935" v="9"/>
          <pc:sldLayoutMkLst>
            <pc:docMk/>
            <pc:sldMasterMk cId="0" sldId="2147483690"/>
            <pc:sldLayoutMk cId="0" sldId="2147483703"/>
          </pc:sldLayoutMkLst>
        </pc:sldLayoutChg>
        <pc:sldLayoutChg chg="add">
          <pc:chgData name="Izzy Osorio" userId="S::iosorio@stmarysfoodbank.org::7f8500f9-92a4-4641-bbf3-740c0a5102a9" providerId="AD" clId="Web-{8145CD7D-8B81-ED0C-9046-B4F0250355E8}" dt="2025-08-22T22:04:45.702" v="12"/>
          <pc:sldLayoutMkLst>
            <pc:docMk/>
            <pc:sldMasterMk cId="0" sldId="2147483690"/>
            <pc:sldLayoutMk cId="2837147536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3134bce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23134bce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76f1f59e22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76f1f59e22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76f1f59e22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76f1f59e22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76f1f59e22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76f1f59e22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>
          <a:extLst>
            <a:ext uri="{FF2B5EF4-FFF2-40B4-BE49-F238E27FC236}">
              <a16:creationId xmlns:a16="http://schemas.microsoft.com/office/drawing/2014/main" id="{B81ABD2E-85E1-878A-6708-5BB9ED5D6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3134bce8a_0_0:notes">
            <a:extLst>
              <a:ext uri="{FF2B5EF4-FFF2-40B4-BE49-F238E27FC236}">
                <a16:creationId xmlns:a16="http://schemas.microsoft.com/office/drawing/2014/main" id="{D40AD177-D509-2451-8398-27BC058221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23134bce8a_0_0:notes">
            <a:extLst>
              <a:ext uri="{FF2B5EF4-FFF2-40B4-BE49-F238E27FC236}">
                <a16:creationId xmlns:a16="http://schemas.microsoft.com/office/drawing/2014/main" id="{189F391B-6E7A-7D8C-0F9D-2FECF5CE78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217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6ff640d5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06ff640d55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247629d71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247629d71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76f1f59e22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376f1f59e2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6f1f59e22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6f1f59e22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AMS - Agricultural Marketing Service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76f1f59e2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76f1f59e22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76f1f59e2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76f1f59e2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6f1f59e22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76f1f59e22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rgbClr val="36999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40000"/>
          </a:blip>
          <a:srcRect l="55871" t="8478" r="3813" b="8478"/>
          <a:stretch/>
        </p:blipFill>
        <p:spPr>
          <a:xfrm>
            <a:off x="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513100" y="3063250"/>
            <a:ext cx="631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exend"/>
              <a:buNone/>
              <a:defRPr sz="29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 idx="2"/>
          </p:nvPr>
        </p:nvSpPr>
        <p:spPr>
          <a:xfrm>
            <a:off x="2513100" y="3750250"/>
            <a:ext cx="631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775" y="1579600"/>
            <a:ext cx="2698424" cy="99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2L">
  <p:cSld name="TITLE_AND_BODY_2_1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4219575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Lexend"/>
              <a:buNone/>
              <a:defRPr b="1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219575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15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 rotWithShape="1">
          <a:blip r:embed="rId3">
            <a:alphaModFix/>
          </a:blip>
          <a:srcRect l="46758" t="18053" r="20348" b="18244"/>
          <a:stretch/>
        </p:blipFill>
        <p:spPr>
          <a:xfrm>
            <a:off x="-8475" y="-25400"/>
            <a:ext cx="4000676" cy="516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2R">
  <p:cSld name="TITLE_AND_BODY_2_1_1_1_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266700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Lexend"/>
              <a:buNone/>
              <a:defRPr b="1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266700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66" name="Google Shape;66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9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2"/>
          <p:cNvPicPr preferRelativeResize="0"/>
          <p:nvPr/>
        </p:nvPicPr>
        <p:blipFill rotWithShape="1">
          <a:blip r:embed="rId3">
            <a:alphaModFix/>
          </a:blip>
          <a:srcRect l="22860" t="18878" r="47627" b="18878"/>
          <a:stretch/>
        </p:blipFill>
        <p:spPr>
          <a:xfrm>
            <a:off x="5486400" y="-15350"/>
            <a:ext cx="3680876" cy="517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3L">
  <p:cSld name="TITLE_AND_BODY_2_1_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4219575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Lexend"/>
              <a:buNone/>
              <a:defRPr b="1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>
            <a:off x="4219575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15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 rotWithShape="1">
          <a:blip r:embed="rId3">
            <a:alphaModFix/>
          </a:blip>
          <a:srcRect l="46293" t="17701" r="22225" b="17811"/>
          <a:stretch/>
        </p:blipFill>
        <p:spPr>
          <a:xfrm>
            <a:off x="-19050" y="-4225"/>
            <a:ext cx="376717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3R">
  <p:cSld name="TITLE_AND_BODY_2_1_1_1_1_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266700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Lexend"/>
              <a:buNone/>
              <a:defRPr b="1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266700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9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 l="23108" t="18141" r="46918" b="18866"/>
          <a:stretch/>
        </p:blipFill>
        <p:spPr>
          <a:xfrm>
            <a:off x="5473950" y="-14825"/>
            <a:ext cx="3682749" cy="51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4L">
  <p:cSld name="TITLE_AND_BODY_2_1_1_1_1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4219575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exend"/>
              <a:buNone/>
              <a:defRPr b="1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4219575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15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l="46613" t="18420" r="18559" b="17216"/>
          <a:stretch/>
        </p:blipFill>
        <p:spPr>
          <a:xfrm>
            <a:off x="-29625" y="-14825"/>
            <a:ext cx="4201452" cy="517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4R">
  <p:cSld name="TITLE_AND_BODY_2_1_1_1_1_1_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266700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exend"/>
              <a:buNone/>
              <a:defRPr b="1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266700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9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l="22599" t="21680" r="49445" b="20115"/>
          <a:stretch/>
        </p:blipFill>
        <p:spPr>
          <a:xfrm>
            <a:off x="5452300" y="-5300"/>
            <a:ext cx="3718149" cy="515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5L">
  <p:cSld name="TITLE_AND_BODY_2_1_1_1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4219575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Lexend"/>
              <a:buNone/>
              <a:defRPr b="1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4219575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15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l="46506" t="17915" r="22300" b="17175"/>
          <a:stretch/>
        </p:blipFill>
        <p:spPr>
          <a:xfrm>
            <a:off x="0" y="0"/>
            <a:ext cx="3708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5R">
  <p:cSld name="TITLE_AND_BODY_2_1_1_1_1_1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266700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Lexend"/>
              <a:buNone/>
              <a:defRPr b="1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266700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9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l="23160" t="18366" r="46056" b="18366"/>
          <a:stretch/>
        </p:blipFill>
        <p:spPr>
          <a:xfrm>
            <a:off x="5468600" y="0"/>
            <a:ext cx="375477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ank">
  <p:cSld name="TITLE_AND_BODY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Lexend"/>
              <a:buNone/>
              <a:defRPr b="1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15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9"/>
          <p:cNvCxnSpPr/>
          <p:nvPr/>
        </p:nvCxnSpPr>
        <p:spPr>
          <a:xfrm rot="10800000">
            <a:off x="-155425" y="4913250"/>
            <a:ext cx="8745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Lexend"/>
              <a:buNone/>
              <a:defRPr b="1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2"/>
          </p:nvPr>
        </p:nvSpPr>
        <p:spPr>
          <a:xfrm>
            <a:off x="45515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15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20"/>
          <p:cNvCxnSpPr/>
          <p:nvPr/>
        </p:nvCxnSpPr>
        <p:spPr>
          <a:xfrm rot="10800000">
            <a:off x="-155425" y="4913250"/>
            <a:ext cx="87459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1_2">
    <p:bg>
      <p:bgPr>
        <a:solidFill>
          <a:srgbClr val="36999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 amt="40000"/>
          </a:blip>
          <a:srcRect l="55871" t="8478" r="3813" b="8478"/>
          <a:stretch/>
        </p:blipFill>
        <p:spPr>
          <a:xfrm>
            <a:off x="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513100" y="2948400"/>
            <a:ext cx="631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exend"/>
              <a:buNone/>
              <a:defRPr sz="29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2513100" y="3635400"/>
            <a:ext cx="631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275" y="434950"/>
            <a:ext cx="7709527" cy="349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exend"/>
              <a:buNone/>
              <a:defRPr b="1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15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21"/>
          <p:cNvCxnSpPr/>
          <p:nvPr/>
        </p:nvCxnSpPr>
        <p:spPr>
          <a:xfrm rot="10800000">
            <a:off x="-155425" y="4913250"/>
            <a:ext cx="87459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Turquoise">
  <p:cSld name="MAIN_POINT">
    <p:bg>
      <p:bgPr>
        <a:solidFill>
          <a:srgbClr val="36999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2613475" y="679200"/>
            <a:ext cx="5911800" cy="39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exend"/>
              <a:buNone/>
              <a:defRPr sz="5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2">
            <a:alphaModFix amt="40000"/>
          </a:blip>
          <a:srcRect l="55871" t="8478" r="3813" b="8478"/>
          <a:stretch/>
        </p:blipFill>
        <p:spPr>
          <a:xfrm>
            <a:off x="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Copper">
  <p:cSld name="MAIN_POINT_1">
    <p:bg>
      <p:bgPr>
        <a:solidFill>
          <a:schemeClr val="accen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2613475" y="679200"/>
            <a:ext cx="5911800" cy="39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exend"/>
              <a:buNone/>
              <a:defRPr sz="5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19" name="Google Shape;119;p23"/>
          <p:cNvPicPr preferRelativeResize="0"/>
          <p:nvPr/>
        </p:nvPicPr>
        <p:blipFill rotWithShape="1">
          <a:blip r:embed="rId2">
            <a:alphaModFix amt="40000"/>
          </a:blip>
          <a:srcRect l="55871" t="8478" r="3813" b="8478"/>
          <a:stretch/>
        </p:blipFill>
        <p:spPr>
          <a:xfrm>
            <a:off x="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Pine">
  <p:cSld name="MAIN_POINT_1_1">
    <p:bg>
      <p:bgPr>
        <a:solidFill>
          <a:schemeClr val="accent4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2613475" y="679200"/>
            <a:ext cx="5911800" cy="39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exend"/>
              <a:buNone/>
              <a:defRPr sz="5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 rotWithShape="1">
          <a:blip r:embed="rId2">
            <a:alphaModFix amt="40000"/>
          </a:blip>
          <a:srcRect l="55871" t="8478" r="3813" b="8478"/>
          <a:stretch/>
        </p:blipFill>
        <p:spPr>
          <a:xfrm>
            <a:off x="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age">
  <p:cSld name="MAIN_POINT_1_1_1">
    <p:bg>
      <p:bgPr>
        <a:solidFill>
          <a:schemeClr val="accent5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2613475" y="679200"/>
            <a:ext cx="5911800" cy="39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exend"/>
              <a:buNone/>
              <a:defRPr sz="5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27" name="Google Shape;127;p25"/>
          <p:cNvPicPr preferRelativeResize="0"/>
          <p:nvPr/>
        </p:nvPicPr>
        <p:blipFill rotWithShape="1">
          <a:blip r:embed="rId2">
            <a:alphaModFix amt="40000"/>
          </a:blip>
          <a:srcRect l="55871" t="8478" r="3813" b="8478"/>
          <a:stretch/>
        </p:blipFill>
        <p:spPr>
          <a:xfrm>
            <a:off x="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Magenta">
  <p:cSld name="MAIN_POINT_1_1_1_1">
    <p:bg>
      <p:bgPr>
        <a:solidFill>
          <a:schemeClr val="accent6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2613475" y="679200"/>
            <a:ext cx="5911800" cy="39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exend"/>
              <a:buNone/>
              <a:defRPr sz="5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31" name="Google Shape;131;p26"/>
          <p:cNvPicPr preferRelativeResize="0"/>
          <p:nvPr/>
        </p:nvPicPr>
        <p:blipFill rotWithShape="1">
          <a:blip r:embed="rId2">
            <a:alphaModFix amt="40000"/>
          </a:blip>
          <a:srcRect l="55871" t="8478" r="3813" b="8478"/>
          <a:stretch/>
        </p:blipFill>
        <p:spPr>
          <a:xfrm>
            <a:off x="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Magenta 2">
  <p:cSld name="MAIN_POINT_1_1_1_1_1">
    <p:bg>
      <p:bgPr>
        <a:solidFill>
          <a:schemeClr val="accent6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468825" y="576100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exend"/>
              <a:buNone/>
              <a:defRPr sz="4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35" name="Google Shape;135;p27"/>
          <p:cNvPicPr preferRelativeResize="0"/>
          <p:nvPr/>
        </p:nvPicPr>
        <p:blipFill rotWithShape="1">
          <a:blip r:embed="rId2">
            <a:alphaModFix amt="40000"/>
          </a:blip>
          <a:srcRect l="5237" t="7321" r="5228" b="64893"/>
          <a:stretch/>
        </p:blipFill>
        <p:spPr>
          <a:xfrm>
            <a:off x="468375" y="2759832"/>
            <a:ext cx="8207252" cy="238366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7"/>
          <p:cNvSpPr txBox="1">
            <a:spLocks noGrp="1"/>
          </p:cNvSpPr>
          <p:nvPr>
            <p:ph type="title" idx="2"/>
          </p:nvPr>
        </p:nvSpPr>
        <p:spPr>
          <a:xfrm>
            <a:off x="468825" y="1287575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Turquoise 2">
  <p:cSld name="MAIN_POINT_1_1_1_1_1_1">
    <p:bg>
      <p:bgPr>
        <a:solidFill>
          <a:schemeClr val="accen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xfrm>
            <a:off x="468825" y="576100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exend"/>
              <a:buNone/>
              <a:defRPr sz="4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 idx="2"/>
          </p:nvPr>
        </p:nvSpPr>
        <p:spPr>
          <a:xfrm>
            <a:off x="468825" y="1287575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41" name="Google Shape;141;p28"/>
          <p:cNvPicPr preferRelativeResize="0"/>
          <p:nvPr/>
        </p:nvPicPr>
        <p:blipFill rotWithShape="1">
          <a:blip r:embed="rId2">
            <a:alphaModFix amt="40000"/>
          </a:blip>
          <a:srcRect l="5237" t="7321" r="5228" b="64893"/>
          <a:stretch/>
        </p:blipFill>
        <p:spPr>
          <a:xfrm>
            <a:off x="468375" y="2759832"/>
            <a:ext cx="8207252" cy="238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Copper 2">
  <p:cSld name="MAIN_POINT_1_1_1_1_1_1_1">
    <p:bg>
      <p:bgPr>
        <a:solidFill>
          <a:schemeClr val="accent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>
            <a:spLocks noGrp="1"/>
          </p:cNvSpPr>
          <p:nvPr>
            <p:ph type="title"/>
          </p:nvPr>
        </p:nvSpPr>
        <p:spPr>
          <a:xfrm>
            <a:off x="468825" y="576100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exend"/>
              <a:buNone/>
              <a:defRPr sz="4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title" idx="2"/>
          </p:nvPr>
        </p:nvSpPr>
        <p:spPr>
          <a:xfrm>
            <a:off x="468825" y="1287575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46" name="Google Shape;146;p29"/>
          <p:cNvPicPr preferRelativeResize="0"/>
          <p:nvPr/>
        </p:nvPicPr>
        <p:blipFill rotWithShape="1">
          <a:blip r:embed="rId2">
            <a:alphaModFix amt="40000"/>
          </a:blip>
          <a:srcRect l="5237" t="7321" r="5228" b="64893"/>
          <a:stretch/>
        </p:blipFill>
        <p:spPr>
          <a:xfrm>
            <a:off x="468375" y="2759832"/>
            <a:ext cx="8207252" cy="238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Pine 2">
  <p:cSld name="MAIN_POINT_1_1_1_1_1_1_1_1">
    <p:bg>
      <p:bgPr>
        <a:solidFill>
          <a:schemeClr val="accent4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68825" y="576100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exend"/>
              <a:buNone/>
              <a:defRPr sz="4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title" idx="2"/>
          </p:nvPr>
        </p:nvSpPr>
        <p:spPr>
          <a:xfrm>
            <a:off x="468825" y="1287575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51" name="Google Shape;151;p30"/>
          <p:cNvPicPr preferRelativeResize="0"/>
          <p:nvPr/>
        </p:nvPicPr>
        <p:blipFill rotWithShape="1">
          <a:blip r:embed="rId2">
            <a:alphaModFix amt="40000"/>
          </a:blip>
          <a:srcRect l="5237" t="7321" r="5228" b="64893"/>
          <a:stretch/>
        </p:blipFill>
        <p:spPr>
          <a:xfrm>
            <a:off x="468375" y="2759832"/>
            <a:ext cx="8207252" cy="238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Copper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Lexend"/>
              <a:buNone/>
              <a:defRPr b="1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 amt="30000"/>
          </a:blip>
          <a:srcRect r="52015"/>
          <a:stretch/>
        </p:blipFill>
        <p:spPr>
          <a:xfrm>
            <a:off x="6674584" y="0"/>
            <a:ext cx="246941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-14575" y="4736425"/>
            <a:ext cx="413700" cy="41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5" y="4872814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age 2">
  <p:cSld name="MAIN_POINT_1_1_1_1_1_1_1_1_1">
    <p:bg>
      <p:bgPr>
        <a:solidFill>
          <a:schemeClr val="accent5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468825" y="576100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exend"/>
              <a:buNone/>
              <a:defRPr sz="42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title" idx="2"/>
          </p:nvPr>
        </p:nvSpPr>
        <p:spPr>
          <a:xfrm>
            <a:off x="468825" y="1287575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56" name="Google Shape;156;p31"/>
          <p:cNvPicPr preferRelativeResize="0"/>
          <p:nvPr/>
        </p:nvPicPr>
        <p:blipFill rotWithShape="1">
          <a:blip r:embed="rId2">
            <a:alphaModFix amt="40000"/>
          </a:blip>
          <a:srcRect l="5237" t="7321" r="5228" b="64893"/>
          <a:stretch/>
        </p:blipFill>
        <p:spPr>
          <a:xfrm>
            <a:off x="468375" y="2759832"/>
            <a:ext cx="8207252" cy="238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250" y="4565401"/>
            <a:ext cx="1252552" cy="4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32"/>
          <p:cNvPicPr preferRelativeResize="0"/>
          <p:nvPr/>
        </p:nvPicPr>
        <p:blipFill rotWithShape="1">
          <a:blip r:embed="rId2">
            <a:alphaModFix amt="10000"/>
          </a:blip>
          <a:srcRect l="55871" t="8478" r="3813" b="8478"/>
          <a:stretch/>
        </p:blipFill>
        <p:spPr>
          <a:xfrm rot="10800000">
            <a:off x="647620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exend"/>
              <a:buNone/>
              <a:defRPr sz="3600" b="1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62" name="Google Shape;162;p3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exend"/>
              <a:buNone/>
              <a:defRPr sz="1900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body" idx="2"/>
          </p:nvPr>
        </p:nvSpPr>
        <p:spPr>
          <a:xfrm>
            <a:off x="485805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cxnSp>
        <p:nvCxnSpPr>
          <p:cNvPr id="164" name="Google Shape;164;p32"/>
          <p:cNvCxnSpPr/>
          <p:nvPr/>
        </p:nvCxnSpPr>
        <p:spPr>
          <a:xfrm rot="10800000">
            <a:off x="-155425" y="4913250"/>
            <a:ext cx="8745900" cy="0"/>
          </a:xfrm>
          <a:prstGeom prst="straightConnector1">
            <a:avLst/>
          </a:prstGeom>
          <a:noFill/>
          <a:ln w="9525" cap="flat" cmpd="sng">
            <a:solidFill>
              <a:srgbClr val="EBD4A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5" name="Google Shape;1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4012" y="4842777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_TITLE_AND_DESCRIPTION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33"/>
          <p:cNvPicPr preferRelativeResize="0"/>
          <p:nvPr/>
        </p:nvPicPr>
        <p:blipFill rotWithShape="1">
          <a:blip r:embed="rId2">
            <a:alphaModFix amt="10000"/>
          </a:blip>
          <a:srcRect l="55871" t="8478" r="3813" b="8478"/>
          <a:stretch/>
        </p:blipFill>
        <p:spPr>
          <a:xfrm rot="10800000">
            <a:off x="647620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exend"/>
              <a:buNone/>
              <a:defRPr sz="3600" b="1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exend"/>
              <a:buNone/>
              <a:defRPr sz="1900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body" idx="2"/>
          </p:nvPr>
        </p:nvSpPr>
        <p:spPr>
          <a:xfrm>
            <a:off x="485805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cxnSp>
        <p:nvCxnSpPr>
          <p:cNvPr id="172" name="Google Shape;172;p33"/>
          <p:cNvCxnSpPr/>
          <p:nvPr/>
        </p:nvCxnSpPr>
        <p:spPr>
          <a:xfrm rot="10800000">
            <a:off x="-155425" y="4913250"/>
            <a:ext cx="8745900" cy="0"/>
          </a:xfrm>
          <a:prstGeom prst="straightConnector1">
            <a:avLst/>
          </a:prstGeom>
          <a:noFill/>
          <a:ln w="9525" cap="flat" cmpd="sng">
            <a:solidFill>
              <a:srgbClr val="EBD4A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4012" y="4842777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_TITLE_AND_DESCRIPTION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34"/>
          <p:cNvPicPr preferRelativeResize="0"/>
          <p:nvPr/>
        </p:nvPicPr>
        <p:blipFill rotWithShape="1">
          <a:blip r:embed="rId2">
            <a:alphaModFix amt="10000"/>
          </a:blip>
          <a:srcRect l="55871" t="8478" r="3813" b="8478"/>
          <a:stretch/>
        </p:blipFill>
        <p:spPr>
          <a:xfrm rot="10800000">
            <a:off x="647620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Lexend"/>
              <a:buNone/>
              <a:defRPr sz="3600" b="1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exend"/>
              <a:buNone/>
              <a:defRPr sz="1900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body" idx="2"/>
          </p:nvPr>
        </p:nvSpPr>
        <p:spPr>
          <a:xfrm>
            <a:off x="485805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cxnSp>
        <p:nvCxnSpPr>
          <p:cNvPr id="180" name="Google Shape;180;p34"/>
          <p:cNvCxnSpPr/>
          <p:nvPr/>
        </p:nvCxnSpPr>
        <p:spPr>
          <a:xfrm rot="10800000">
            <a:off x="-155425" y="4913250"/>
            <a:ext cx="8745900" cy="0"/>
          </a:xfrm>
          <a:prstGeom prst="straightConnector1">
            <a:avLst/>
          </a:prstGeom>
          <a:noFill/>
          <a:ln w="9525" cap="flat" cmpd="sng">
            <a:solidFill>
              <a:srgbClr val="EBD4A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1" name="Google Shape;1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4012" y="4842777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4">
  <p:cSld name="SECTION_TITLE_AND_DESCRIPTION_1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" name="Google Shape;184;p35"/>
          <p:cNvPicPr preferRelativeResize="0"/>
          <p:nvPr/>
        </p:nvPicPr>
        <p:blipFill rotWithShape="1">
          <a:blip r:embed="rId2">
            <a:alphaModFix amt="10000"/>
          </a:blip>
          <a:srcRect l="55871" t="8478" r="3813" b="8478"/>
          <a:stretch/>
        </p:blipFill>
        <p:spPr>
          <a:xfrm rot="10800000">
            <a:off x="647620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exend"/>
              <a:buNone/>
              <a:defRPr sz="3600" b="1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exend"/>
              <a:buNone/>
              <a:defRPr sz="1900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body" idx="2"/>
          </p:nvPr>
        </p:nvSpPr>
        <p:spPr>
          <a:xfrm>
            <a:off x="485805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cxnSp>
        <p:nvCxnSpPr>
          <p:cNvPr id="188" name="Google Shape;188;p35"/>
          <p:cNvCxnSpPr/>
          <p:nvPr/>
        </p:nvCxnSpPr>
        <p:spPr>
          <a:xfrm rot="10800000">
            <a:off x="-155425" y="4913250"/>
            <a:ext cx="8745900" cy="0"/>
          </a:xfrm>
          <a:prstGeom prst="straightConnector1">
            <a:avLst/>
          </a:prstGeom>
          <a:noFill/>
          <a:ln w="9525" cap="flat" cmpd="sng">
            <a:solidFill>
              <a:srgbClr val="EBD4A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9" name="Google Shape;1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4012" y="4842777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5">
  <p:cSld name="SECTION_TITLE_AND_DESCRIPTION_1_1_1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36"/>
          <p:cNvPicPr preferRelativeResize="0"/>
          <p:nvPr/>
        </p:nvPicPr>
        <p:blipFill rotWithShape="1">
          <a:blip r:embed="rId2">
            <a:alphaModFix amt="10000"/>
          </a:blip>
          <a:srcRect l="55871" t="8478" r="3813" b="8478"/>
          <a:stretch/>
        </p:blipFill>
        <p:spPr>
          <a:xfrm rot="10800000">
            <a:off x="6476200" y="0"/>
            <a:ext cx="26678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Lexend"/>
              <a:buNone/>
              <a:defRPr sz="3600" b="1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Lexend"/>
              <a:buNone/>
              <a:defRPr sz="1900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None/>
              <a:defRPr sz="21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95" name="Google Shape;195;p36"/>
          <p:cNvSpPr txBox="1">
            <a:spLocks noGrp="1"/>
          </p:cNvSpPr>
          <p:nvPr>
            <p:ph type="body" idx="2"/>
          </p:nvPr>
        </p:nvSpPr>
        <p:spPr>
          <a:xfrm>
            <a:off x="485805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●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○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exend"/>
              <a:buChar char="■"/>
              <a:def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cxnSp>
        <p:nvCxnSpPr>
          <p:cNvPr id="196" name="Google Shape;196;p36"/>
          <p:cNvCxnSpPr/>
          <p:nvPr/>
        </p:nvCxnSpPr>
        <p:spPr>
          <a:xfrm rot="10800000">
            <a:off x="-155425" y="4913250"/>
            <a:ext cx="8745900" cy="0"/>
          </a:xfrm>
          <a:prstGeom prst="straightConnector1">
            <a:avLst/>
          </a:prstGeom>
          <a:noFill/>
          <a:ln w="9525" cap="flat" cmpd="sng">
            <a:solidFill>
              <a:srgbClr val="EBD4A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4012" y="4842777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15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2">
  <p:cSld name="BLANK_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ept 4_Content">
  <p:cSld name="Concept 4_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9" descr="A picture containing dark, plane, blue, airpla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172557" y="2172554"/>
            <a:ext cx="5143504" cy="79839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9"/>
          <p:cNvSpPr txBox="1">
            <a:spLocks noGrp="1"/>
          </p:cNvSpPr>
          <p:nvPr>
            <p:ph type="dt" idx="10"/>
          </p:nvPr>
        </p:nvSpPr>
        <p:spPr>
          <a:xfrm>
            <a:off x="6769287" y="479814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5" name="Google Shape;205;p39"/>
          <p:cNvSpPr txBox="1">
            <a:spLocks noGrp="1"/>
          </p:cNvSpPr>
          <p:nvPr>
            <p:ph type="sldNum" idx="12"/>
          </p:nvPr>
        </p:nvSpPr>
        <p:spPr>
          <a:xfrm>
            <a:off x="399194" y="4588100"/>
            <a:ext cx="33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6" name="Google Shape;206;p39"/>
          <p:cNvCxnSpPr/>
          <p:nvPr/>
        </p:nvCxnSpPr>
        <p:spPr>
          <a:xfrm rot="10800000">
            <a:off x="1023601" y="748033"/>
            <a:ext cx="81204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7" name="Google Shape;207;p39"/>
          <p:cNvSpPr txBox="1">
            <a:spLocks noGrp="1"/>
          </p:cNvSpPr>
          <p:nvPr>
            <p:ph type="body" idx="1"/>
          </p:nvPr>
        </p:nvSpPr>
        <p:spPr>
          <a:xfrm>
            <a:off x="1031259" y="890517"/>
            <a:ext cx="7795200" cy="3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9"/>
          <p:cNvSpPr txBox="1">
            <a:spLocks noGrp="1"/>
          </p:cNvSpPr>
          <p:nvPr>
            <p:ph type="title"/>
          </p:nvPr>
        </p:nvSpPr>
        <p:spPr>
          <a:xfrm>
            <a:off x="1023581" y="236436"/>
            <a:ext cx="78030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96"/>
              </a:buClr>
              <a:buSzPts val="3300"/>
              <a:buFont typeface="Arial"/>
              <a:buNone/>
              <a:defRPr b="1">
                <a:solidFill>
                  <a:srgbClr val="00329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3">
  <p:cSld name="BLANK_3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Turquoise">
  <p:cSld name="TITLE_AND_BODY_2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Lexend"/>
              <a:buNone/>
              <a:defRPr b="1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27" name="Google Shape;27;p5"/>
          <p:cNvPicPr preferRelativeResize="0"/>
          <p:nvPr/>
        </p:nvPicPr>
        <p:blipFill rotWithShape="1">
          <a:blip r:embed="rId2">
            <a:alphaModFix amt="30000"/>
          </a:blip>
          <a:srcRect r="51990"/>
          <a:stretch/>
        </p:blipFill>
        <p:spPr>
          <a:xfrm>
            <a:off x="6674584" y="0"/>
            <a:ext cx="246941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/>
          <p:nvPr/>
        </p:nvSpPr>
        <p:spPr>
          <a:xfrm>
            <a:off x="-14575" y="4736425"/>
            <a:ext cx="413700" cy="41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5" y="4872814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4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ept 2_Content">
  <p:cSld name="Concept 2_Conten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2" descr="A picture containing dark, plane, blue, airpla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1"/>
            <a:ext cx="9144000" cy="135956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2"/>
          <p:cNvSpPr txBox="1">
            <a:spLocks noGrp="1"/>
          </p:cNvSpPr>
          <p:nvPr>
            <p:ph type="title"/>
          </p:nvPr>
        </p:nvSpPr>
        <p:spPr>
          <a:xfrm>
            <a:off x="949762" y="263125"/>
            <a:ext cx="77496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2"/>
          <p:cNvSpPr/>
          <p:nvPr/>
        </p:nvSpPr>
        <p:spPr>
          <a:xfrm>
            <a:off x="0" y="847016"/>
            <a:ext cx="9144000" cy="373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42"/>
          <p:cNvSpPr txBox="1">
            <a:spLocks noGrp="1"/>
          </p:cNvSpPr>
          <p:nvPr>
            <p:ph type="body" idx="1"/>
          </p:nvPr>
        </p:nvSpPr>
        <p:spPr>
          <a:xfrm>
            <a:off x="444698" y="954566"/>
            <a:ext cx="8254500" cy="3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20" name="Google Shape;220;p42"/>
          <p:cNvGrpSpPr/>
          <p:nvPr/>
        </p:nvGrpSpPr>
        <p:grpSpPr>
          <a:xfrm>
            <a:off x="193883" y="2912610"/>
            <a:ext cx="1565140" cy="2068028"/>
            <a:chOff x="661578" y="2070240"/>
            <a:chExt cx="3743460" cy="4946252"/>
          </a:xfrm>
        </p:grpSpPr>
        <p:sp>
          <p:nvSpPr>
            <p:cNvPr id="221" name="Google Shape;221;p42"/>
            <p:cNvSpPr/>
            <p:nvPr/>
          </p:nvSpPr>
          <p:spPr>
            <a:xfrm rot="10800000">
              <a:off x="661637" y="6771691"/>
              <a:ext cx="3743400" cy="244800"/>
            </a:xfrm>
            <a:prstGeom prst="rect">
              <a:avLst/>
            </a:prstGeom>
            <a:solidFill>
              <a:srgbClr val="FE6D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2"/>
            <p:cNvSpPr/>
            <p:nvPr/>
          </p:nvSpPr>
          <p:spPr>
            <a:xfrm rot="-5400000">
              <a:off x="-1662522" y="4394340"/>
              <a:ext cx="4893000" cy="244800"/>
            </a:xfrm>
            <a:prstGeom prst="rect">
              <a:avLst/>
            </a:prstGeom>
            <a:solidFill>
              <a:srgbClr val="FE6D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42"/>
          <p:cNvGrpSpPr/>
          <p:nvPr/>
        </p:nvGrpSpPr>
        <p:grpSpPr>
          <a:xfrm rot="10800000">
            <a:off x="7412210" y="160751"/>
            <a:ext cx="1597309" cy="2045763"/>
            <a:chOff x="584635" y="2070240"/>
            <a:chExt cx="3820400" cy="4893000"/>
          </a:xfrm>
        </p:grpSpPr>
        <p:sp>
          <p:nvSpPr>
            <p:cNvPr id="224" name="Google Shape;224;p42"/>
            <p:cNvSpPr/>
            <p:nvPr/>
          </p:nvSpPr>
          <p:spPr>
            <a:xfrm rot="10800000">
              <a:off x="661635" y="6718440"/>
              <a:ext cx="3743400" cy="244800"/>
            </a:xfrm>
            <a:prstGeom prst="rect">
              <a:avLst/>
            </a:prstGeom>
            <a:solidFill>
              <a:srgbClr val="FE6D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42"/>
            <p:cNvSpPr/>
            <p:nvPr/>
          </p:nvSpPr>
          <p:spPr>
            <a:xfrm rot="-5400000">
              <a:off x="-1739465" y="4394340"/>
              <a:ext cx="4893000" cy="244800"/>
            </a:xfrm>
            <a:prstGeom prst="rect">
              <a:avLst/>
            </a:prstGeom>
            <a:solidFill>
              <a:srgbClr val="FE6D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p42"/>
          <p:cNvSpPr txBox="1">
            <a:spLocks noGrp="1"/>
          </p:cNvSpPr>
          <p:nvPr>
            <p:ph type="sldNum" idx="12"/>
          </p:nvPr>
        </p:nvSpPr>
        <p:spPr>
          <a:xfrm>
            <a:off x="8566547" y="4835627"/>
            <a:ext cx="4116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42"/>
          <p:cNvSpPr txBox="1">
            <a:spLocks noGrp="1"/>
          </p:cNvSpPr>
          <p:nvPr>
            <p:ph type="dt" idx="10"/>
          </p:nvPr>
        </p:nvSpPr>
        <p:spPr>
          <a:xfrm>
            <a:off x="1952857" y="4835627"/>
            <a:ext cx="20574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ept 3_Content1">
  <p:cSld name="Concept 3_Content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3" descr="A picture containing dark, plane, blue, airpla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9873" y="-8425"/>
            <a:ext cx="4564128" cy="86123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3"/>
          <p:cNvSpPr txBox="1">
            <a:spLocks noGrp="1"/>
          </p:cNvSpPr>
          <p:nvPr>
            <p:ph type="sldNum" idx="12"/>
          </p:nvPr>
        </p:nvSpPr>
        <p:spPr>
          <a:xfrm>
            <a:off x="8534128" y="4755884"/>
            <a:ext cx="3399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1" name="Google Shape;231;p43" descr="A picture containing dark, plane, blue, airpla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8424"/>
            <a:ext cx="4603797" cy="86123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3"/>
          <p:cNvSpPr txBox="1">
            <a:spLocks noGrp="1"/>
          </p:cNvSpPr>
          <p:nvPr>
            <p:ph type="dt" idx="10"/>
          </p:nvPr>
        </p:nvSpPr>
        <p:spPr>
          <a:xfrm>
            <a:off x="281763" y="4755884"/>
            <a:ext cx="20574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3"/>
          <p:cNvSpPr txBox="1">
            <a:spLocks noGrp="1"/>
          </p:cNvSpPr>
          <p:nvPr>
            <p:ph type="body" idx="1"/>
          </p:nvPr>
        </p:nvSpPr>
        <p:spPr>
          <a:xfrm>
            <a:off x="281763" y="989978"/>
            <a:ext cx="8580300" cy="3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43"/>
          <p:cNvSpPr/>
          <p:nvPr/>
        </p:nvSpPr>
        <p:spPr>
          <a:xfrm flipH="1">
            <a:off x="0" y="4944656"/>
            <a:ext cx="9144000" cy="208200"/>
          </a:xfrm>
          <a:prstGeom prst="rtTriangle">
            <a:avLst/>
          </a:prstGeom>
          <a:gradFill>
            <a:gsLst>
              <a:gs pos="0">
                <a:srgbClr val="E9610D"/>
              </a:gs>
              <a:gs pos="41000">
                <a:srgbClr val="FE6D00"/>
              </a:gs>
              <a:gs pos="100000">
                <a:srgbClr val="FE8326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3"/>
          <p:cNvSpPr txBox="1">
            <a:spLocks noGrp="1"/>
          </p:cNvSpPr>
          <p:nvPr>
            <p:ph type="title"/>
          </p:nvPr>
        </p:nvSpPr>
        <p:spPr>
          <a:xfrm>
            <a:off x="628650" y="217731"/>
            <a:ext cx="7886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752F6-95F2-941A-9F1C-66CEA2A65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BF7D4-53CA-B32D-6BF1-9B3B89263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3DDA7-353E-F8D5-B870-B5F45D47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0D44F-C2EC-8457-E8AC-0CA23926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2B0A6-B556-96C8-1C96-3A12CB3B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38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21B3-2218-00B4-BB7C-ECEA9844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4BD40-DB7A-BA06-5B57-2314693F0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46D6A-C04D-2462-38B6-B815956D1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AA23-F3EE-1F3A-117C-C95F83D7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B3E57-CE81-B52B-C6F8-7922B388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752F6-95F2-941A-9F1C-66CEA2A65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BF7D4-53CA-B32D-6BF1-9B3B89263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3DDA7-353E-F8D5-B870-B5F45D47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0D44F-C2EC-8457-E8AC-0CA23926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2B0A6-B556-96C8-1C96-3A12CB3B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14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21B3-2218-00B4-BB7C-ECEA9844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4BD40-DB7A-BA06-5B57-2314693F0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46D6A-C04D-2462-38B6-B815956D1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AA23-F3EE-1F3A-117C-C95F83D7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B3E57-CE81-B52B-C6F8-7922B388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79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B2E3-6F49-1E71-0B60-A31525F7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EF564-3D70-E7B9-4B3F-97D3936F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7154-BD3C-1F83-3466-645F96C8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798B7-CE6E-E6D4-8EF8-49DA2607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463F1-F3A0-25EF-2A8A-6BF7FD6F4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56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B1075-2B9B-86F1-FD88-D758DA53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99F0F-0BFC-A359-F5C5-63A3C00A4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A8D15-2303-024B-C23E-D3F10F2D1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B2859-162F-05A3-8CA5-E06BD79A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89FC3-D967-18E0-933F-B0DF4A48B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8E166-21E9-382E-9ED6-12BC2406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82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20AE-68FF-63F0-6C8A-490812B2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BE4C-661A-7FA5-AE2B-D7D927097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D93AD-A2B9-73A0-DEE3-6190C058D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19DAC-6038-FD1B-E85B-F1D6128B4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59A4E-972C-F65A-53F7-247E59A8E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71B0D0-B078-F3B9-A9DB-9F127B00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AAD93-6437-1FB6-D040-CFD8B3E0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6EA17-47E9-2C63-64C7-19E683B4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3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Magenta">
  <p:cSld name="TITLE_AND_BODY_2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exend"/>
              <a:buNone/>
              <a:defRPr b="1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30000"/>
          </a:blip>
          <a:srcRect r="52013"/>
          <a:stretch/>
        </p:blipFill>
        <p:spPr>
          <a:xfrm>
            <a:off x="6674584" y="0"/>
            <a:ext cx="246941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/>
          <p:nvPr/>
        </p:nvSpPr>
        <p:spPr>
          <a:xfrm>
            <a:off x="-14575" y="4736425"/>
            <a:ext cx="413700" cy="41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5" name="Google Shape;3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5" y="4872814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296D-CA16-69FC-837A-1931696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B78D3-881A-BE92-627E-696017D7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C607E-6704-C1F1-FA33-B0121AD7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FC05D-22C4-3628-D189-4101824AC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8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00A5-54CF-2358-B5C7-747B158FA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AC389-B5F3-22F3-49D2-5C07DA46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BC61D-58B3-8771-8C0A-7C2E58F4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06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5E71-2A6D-E42A-0455-CB1DE396B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BCBF2-29B3-4834-B354-17C901C42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CAC79-C66E-1BCF-A2D2-8057DC0A7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EE6C6-C5AC-1214-AAC0-C46F08ED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73B9F-B650-879D-B215-68AE9F17E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8F45A-F9B5-181E-9A5E-163E65D1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11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3C8B-3BA7-9276-F354-54EFBEA4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C7E9F0-F6F7-ECA4-D557-EFBC08D1AC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12A8E-9FC6-D5D4-8A41-8164BB4C5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35911-A5D8-18A6-A0C0-5066E308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E103D-B123-9500-733D-62C5F3E4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9FBAF-7D1A-4A12-21C5-C7299846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65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9D28-2A65-0C5E-3448-C6F1A0F9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0D02A-AB72-DAA8-373B-60966E067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F8AC9-9AF6-E97C-5E8D-8DD97E1A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192B-D86D-E7C8-DCDB-79B92DCF8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188C7-4CE9-DBD8-3A67-A77B9311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46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04598-BDA9-DD3B-53BF-C4233D82A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AE367-F368-E575-C746-327B6EBA5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42477-9C9A-2203-9BA6-ECDB63913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0EC13-1CC5-B687-D7BE-ACCCA512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7F96C-39FD-6ECB-4D0D-9FB58758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9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Pine">
  <p:cSld name="TITLE_AND_BODY_2_1_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exend"/>
              <a:buNone/>
              <a:defRPr b="1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 rotWithShape="1">
          <a:blip r:embed="rId2">
            <a:alphaModFix amt="30000"/>
          </a:blip>
          <a:srcRect r="52036"/>
          <a:stretch/>
        </p:blipFill>
        <p:spPr>
          <a:xfrm>
            <a:off x="6674581" y="0"/>
            <a:ext cx="24694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/>
          <p:nvPr/>
        </p:nvSpPr>
        <p:spPr>
          <a:xfrm>
            <a:off x="-14575" y="4736425"/>
            <a:ext cx="413700" cy="413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5" y="4872814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Sage">
  <p:cSld name="TITLE_AND_BODY_2_1_2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Lexend"/>
              <a:buNone/>
              <a:defRPr b="1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45" name="Google Shape;45;p8"/>
          <p:cNvPicPr preferRelativeResize="0"/>
          <p:nvPr/>
        </p:nvPicPr>
        <p:blipFill rotWithShape="1">
          <a:blip r:embed="rId2">
            <a:alphaModFix amt="50000"/>
          </a:blip>
          <a:srcRect r="52036"/>
          <a:stretch/>
        </p:blipFill>
        <p:spPr>
          <a:xfrm>
            <a:off x="6674581" y="0"/>
            <a:ext cx="24694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/>
          <p:nvPr/>
        </p:nvSpPr>
        <p:spPr>
          <a:xfrm>
            <a:off x="-14575" y="4736425"/>
            <a:ext cx="413700" cy="41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5" y="4872814"/>
            <a:ext cx="254813" cy="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1L">
  <p:cSld name="TITLE_AND_BODY_2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219575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exend"/>
              <a:buNone/>
              <a:defRPr b="1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4219575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15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 rotWithShape="1">
          <a:blip r:embed="rId3">
            <a:alphaModFix/>
          </a:blip>
          <a:srcRect l="46080" t="17487" r="17068" b="17383"/>
          <a:stretch/>
        </p:blipFill>
        <p:spPr>
          <a:xfrm>
            <a:off x="-19050" y="-25400"/>
            <a:ext cx="4386826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+ Body 1R">
  <p:cSld name="TITLE_AND_BODY_2_1_1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266700" y="445025"/>
            <a:ext cx="46128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exend"/>
              <a:buNone/>
              <a:defRPr b="1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266700" y="1582475"/>
            <a:ext cx="46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exend"/>
              <a:buChar char="●"/>
              <a:defRPr sz="1500"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Lexend"/>
              <a:buChar char="○"/>
              <a:defRPr sz="1500"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Lexend"/>
              <a:buChar char="■"/>
              <a:defRPr sz="15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925" y="4770150"/>
            <a:ext cx="359774" cy="2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/>
          <p:cNvPicPr preferRelativeResize="0"/>
          <p:nvPr/>
        </p:nvPicPr>
        <p:blipFill rotWithShape="1">
          <a:blip r:embed="rId3">
            <a:alphaModFix/>
          </a:blip>
          <a:srcRect l="19396" t="18135" r="46817" b="18521"/>
          <a:stretch/>
        </p:blipFill>
        <p:spPr>
          <a:xfrm>
            <a:off x="5053725" y="-15350"/>
            <a:ext cx="4140826" cy="517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exend"/>
              <a:buNone/>
              <a:defRPr sz="28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exend"/>
              <a:buChar char="●"/>
              <a:defRPr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Lexend"/>
              <a:buChar char="○"/>
              <a:defRPr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Lexend"/>
              <a:buChar char="■"/>
              <a:defRPr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1" r:id="rId43"/>
    <p:sldLayoutId id="2147483704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B069B5-5950-C468-A213-63C71364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C47CF-135A-FD8A-932F-5EAE6527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9C455-6812-51B7-22A8-CDAACB359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703A3-5361-46B8-AFF7-BFCF4AA93521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A3B2A-CCE3-C75A-9ED0-0BC947E11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4218F-2699-1E96-AB24-F5288A8E0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817C5-2E81-4203-BE2E-B6E2D56B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1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s.usda.gov/tefap/foods-availabl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fr.gov/current/title-7/subtitle-B/chapter-II/subchapter-C/part-273/subpart-A/section-273.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fr.gov/current/title-7/subtitle-B/chapter-II/subchapter-C/part-273/subpart-A/section-273.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>
            <a:spLocks noGrp="1"/>
          </p:cNvSpPr>
          <p:nvPr>
            <p:ph type="title"/>
          </p:nvPr>
        </p:nvSpPr>
        <p:spPr>
          <a:xfrm>
            <a:off x="2404725" y="2702075"/>
            <a:ext cx="631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Coordinated Hunger Relief Programs</a:t>
            </a:r>
            <a:endParaRPr sz="1900">
              <a:solidFill>
                <a:schemeClr val="dk2"/>
              </a:solidFill>
            </a:endParaRPr>
          </a:p>
        </p:txBody>
      </p:sp>
      <p:sp>
        <p:nvSpPr>
          <p:cNvPr id="241" name="Google Shape;241;p44"/>
          <p:cNvSpPr txBox="1">
            <a:spLocks noGrp="1"/>
          </p:cNvSpPr>
          <p:nvPr>
            <p:ph type="title" idx="2"/>
          </p:nvPr>
        </p:nvSpPr>
        <p:spPr>
          <a:xfrm>
            <a:off x="2266775" y="3274775"/>
            <a:ext cx="631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rgbClr val="EFEFEF"/>
                </a:solidFill>
                <a:latin typeface="Lexend Light"/>
                <a:ea typeface="Lexend Light"/>
                <a:cs typeface="Lexend Light"/>
                <a:sym typeface="Lexend Light"/>
              </a:rPr>
              <a:t>AZ Department of Economic Security</a:t>
            </a:r>
            <a:endParaRPr sz="1500" b="0">
              <a:solidFill>
                <a:srgbClr val="EFEFEF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rgbClr val="EFEFEF"/>
                </a:solidFill>
                <a:latin typeface="Lexend Light"/>
                <a:ea typeface="Lexend Light"/>
                <a:cs typeface="Lexend Light"/>
                <a:sym typeface="Lexend Light"/>
              </a:rPr>
              <a:t>Child and Community Services Division</a:t>
            </a:r>
            <a:endParaRPr sz="1500" b="0">
              <a:solidFill>
                <a:srgbClr val="EFEFE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48"/>
          <p:cNvGrpSpPr/>
          <p:nvPr/>
        </p:nvGrpSpPr>
        <p:grpSpPr>
          <a:xfrm>
            <a:off x="76200" y="1113789"/>
            <a:ext cx="2214600" cy="3640061"/>
            <a:chOff x="0" y="1189989"/>
            <a:chExt cx="2214600" cy="3640061"/>
          </a:xfrm>
        </p:grpSpPr>
        <p:sp>
          <p:nvSpPr>
            <p:cNvPr id="264" name="Google Shape;264;p48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TEFAP Catalog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5" name="Google Shape;265;p48"/>
            <p:cNvSpPr txBox="1"/>
            <p:nvPr/>
          </p:nvSpPr>
          <p:spPr>
            <a:xfrm>
              <a:off x="295050" y="1920950"/>
              <a:ext cx="1624500" cy="290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USDA-FNS releases a food catalog and notifies DES.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DES allocates food funding based on service area and sends shopping list to Food Banks who select foods for DES to order</a:t>
              </a:r>
              <a:endPara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Orders are usually placed quarterly. Fruits and vegetables; a year in advance.</a:t>
              </a:r>
              <a:endPara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6" name="Google Shape;266;p48"/>
          <p:cNvGrpSpPr/>
          <p:nvPr/>
        </p:nvGrpSpPr>
        <p:grpSpPr>
          <a:xfrm>
            <a:off x="1914525" y="1113575"/>
            <a:ext cx="2064000" cy="3109450"/>
            <a:chOff x="1838325" y="1189775"/>
            <a:chExt cx="2064000" cy="3109450"/>
          </a:xfrm>
        </p:grpSpPr>
        <p:sp>
          <p:nvSpPr>
            <p:cNvPr id="267" name="Google Shape;267;p48"/>
            <p:cNvSpPr/>
            <p:nvPr/>
          </p:nvSpPr>
          <p:spPr>
            <a:xfrm>
              <a:off x="18383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USDA-FNS Procurement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8" name="Google Shape;268;p48"/>
            <p:cNvSpPr txBox="1"/>
            <p:nvPr/>
          </p:nvSpPr>
          <p:spPr>
            <a:xfrm>
              <a:off x="2058075" y="19487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Once orders are received from states, USDA-FNS works with vendors to procure the items states want.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In rare occasions contracts cannot be secured with vendors, so orders may be cancelled.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9" name="Google Shape;269;p48"/>
          <p:cNvGrpSpPr/>
          <p:nvPr/>
        </p:nvGrpSpPr>
        <p:grpSpPr>
          <a:xfrm>
            <a:off x="3592950" y="1113575"/>
            <a:ext cx="2064000" cy="3109450"/>
            <a:chOff x="3516750" y="1189775"/>
            <a:chExt cx="2064000" cy="3109450"/>
          </a:xfrm>
        </p:grpSpPr>
        <p:sp>
          <p:nvSpPr>
            <p:cNvPr id="270" name="Google Shape;270;p48"/>
            <p:cNvSpPr/>
            <p:nvPr/>
          </p:nvSpPr>
          <p:spPr>
            <a:xfrm>
              <a:off x="35167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1D7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Delivery to Food Banks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1" name="Google Shape;271;p48"/>
            <p:cNvSpPr txBox="1"/>
            <p:nvPr/>
          </p:nvSpPr>
          <p:spPr>
            <a:xfrm>
              <a:off x="3732050" y="19487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USDA-FNS vendors coordinate delivery with Food Banks to set up delivery dates and times.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Oftentimes TEFAP foods are put into packages for distribution.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2" name="Google Shape;272;p48"/>
          <p:cNvGrpSpPr/>
          <p:nvPr/>
        </p:nvGrpSpPr>
        <p:grpSpPr>
          <a:xfrm>
            <a:off x="6950225" y="1113575"/>
            <a:ext cx="2064000" cy="3109450"/>
            <a:chOff x="6874025" y="1189775"/>
            <a:chExt cx="2064000" cy="3109450"/>
          </a:xfrm>
        </p:grpSpPr>
        <p:sp>
          <p:nvSpPr>
            <p:cNvPr id="273" name="Google Shape;273;p48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249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Distribution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4" name="Google Shape;274;p48"/>
            <p:cNvSpPr txBox="1"/>
            <p:nvPr/>
          </p:nvSpPr>
          <p:spPr>
            <a:xfrm>
              <a:off x="7183850" y="19487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Agency partners distribute TEFAP to eligible households in the forms of packages or meals containing TEFAP foods.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5" name="Google Shape;275;p48"/>
          <p:cNvGrpSpPr/>
          <p:nvPr/>
        </p:nvGrpSpPr>
        <p:grpSpPr>
          <a:xfrm>
            <a:off x="5271550" y="1113575"/>
            <a:ext cx="2064000" cy="3109450"/>
            <a:chOff x="5195350" y="1189775"/>
            <a:chExt cx="2064000" cy="3109450"/>
          </a:xfrm>
        </p:grpSpPr>
        <p:sp>
          <p:nvSpPr>
            <p:cNvPr id="276" name="Google Shape;276;p48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Agency Receipt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7" name="Google Shape;277;p48"/>
            <p:cNvSpPr txBox="1"/>
            <p:nvPr/>
          </p:nvSpPr>
          <p:spPr>
            <a:xfrm>
              <a:off x="5461650" y="19487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Food Banks work with agency partners to deliver TEFAP foods in the forms of pre-packed boxes and bags, and/or in bulk form.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8" name="Google Shape;278;p48"/>
          <p:cNvSpPr txBox="1"/>
          <p:nvPr/>
        </p:nvSpPr>
        <p:spPr>
          <a:xfrm>
            <a:off x="325150" y="235475"/>
            <a:ext cx="8257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TEFAP Food: Soup to Nuts</a:t>
            </a:r>
            <a:endParaRPr sz="2600" b="1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9" name="Google Shape;279;p48"/>
          <p:cNvSpPr txBox="1"/>
          <p:nvPr/>
        </p:nvSpPr>
        <p:spPr>
          <a:xfrm>
            <a:off x="380050" y="682550"/>
            <a:ext cx="567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3D85C6"/>
                </a:solid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FFY2026 TEFAP Catalog</a:t>
            </a:r>
            <a:endParaRPr sz="1200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Improving Access and Parity Final Rule</a:t>
            </a:r>
            <a:endParaRPr sz="2600"/>
          </a:p>
        </p:txBody>
      </p:sp>
      <p:sp>
        <p:nvSpPr>
          <p:cNvPr id="285" name="Google Shape;285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57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In October 2024, the Code of Federal Regulations was amended.</a:t>
            </a:r>
            <a:endParaRPr sz="1600" b="1"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5818E"/>
              </a:buClr>
              <a:buSzPts val="1600"/>
              <a:buChar char="●"/>
            </a:pPr>
            <a:r>
              <a:rPr lang="en" sz="1600"/>
              <a:t>Removed requirement for address verification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600"/>
              <a:buChar char="●"/>
            </a:pPr>
            <a:r>
              <a:rPr lang="en" sz="1600"/>
              <a:t>New confidentiality requirements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600"/>
              <a:buChar char="●"/>
            </a:pPr>
            <a:r>
              <a:rPr lang="en" sz="1600"/>
              <a:t>Standardize income guidelines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600"/>
              <a:buChar char="●"/>
            </a:pPr>
            <a:r>
              <a:rPr lang="en" sz="1600"/>
              <a:t>Encouraged expansion efforts into Tribal areas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600"/>
              <a:buChar char="●"/>
            </a:pPr>
            <a:r>
              <a:rPr lang="en" sz="1600"/>
              <a:t>New reporting requirements (DES only)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600"/>
              <a:buChar char="●"/>
            </a:pPr>
            <a:r>
              <a:rPr lang="en" sz="1600"/>
              <a:t>Increased information sharing requirements 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highlight>
                  <a:srgbClr val="FFF2CC"/>
                </a:highlight>
              </a:rPr>
              <a:t>TEFAP distribution process change</a:t>
            </a:r>
            <a:endParaRPr sz="1600" b="1">
              <a:highlight>
                <a:srgbClr val="FFF2CC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Proof of address is no longer required, but DES encourages collecting as much address information as possible.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Verification of Identity</a:t>
            </a:r>
            <a:endParaRPr sz="2600"/>
          </a:p>
        </p:txBody>
      </p:sp>
      <p:sp>
        <p:nvSpPr>
          <p:cNvPr id="291" name="Google Shape;291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33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/>
              <a:t>DES requires that USDA food program recipients provide proof of identity when receiving USDA foods.</a:t>
            </a:r>
            <a:endParaRPr sz="1600" b="1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Accurate data tracking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Prevent dual participation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Prevent fraudulent activity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ID can be a Driver’s license, State ID card, or any other form of picture ID that proves identity.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Household Concept</a:t>
            </a:r>
            <a:endParaRPr sz="14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>
                <a:solidFill>
                  <a:schemeClr val="dk2"/>
                </a:solidFill>
              </a:rPr>
              <a:t>Code of Federal Regulations</a:t>
            </a:r>
            <a:r>
              <a:rPr lang="en" sz="1400"/>
              <a:t> </a:t>
            </a:r>
            <a:r>
              <a:rPr lang="en" sz="1400" b="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 CFR 273.1</a:t>
            </a:r>
            <a:endParaRPr sz="1400"/>
          </a:p>
        </p:txBody>
      </p:sp>
      <p:sp>
        <p:nvSpPr>
          <p:cNvPr id="297" name="Google Shape;297;p51"/>
          <p:cNvSpPr txBox="1">
            <a:spLocks noGrp="1"/>
          </p:cNvSpPr>
          <p:nvPr>
            <p:ph type="body" idx="1"/>
          </p:nvPr>
        </p:nvSpPr>
        <p:spPr>
          <a:xfrm>
            <a:off x="311700" y="1438225"/>
            <a:ext cx="633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General household definition: </a:t>
            </a:r>
            <a:r>
              <a:rPr lang="en" sz="1400"/>
              <a:t>A household is composed of one of the following individuals or groups of individuals, unless otherwise specified in paragraph (b) </a:t>
            </a:r>
            <a:r>
              <a:rPr lang="en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 CFR 273.1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(1) An individual living alone;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(2) An individual living with others, but customarily purchasing food and preparing meals for home consumption separate and apart from others; or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(3) A group of individuals who live together and customarily purchase food and prepare meals together for home consumption.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Household Concept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Code of Federal Regulations</a:t>
            </a:r>
            <a:r>
              <a:rPr lang="en" sz="1600"/>
              <a:t> </a:t>
            </a:r>
            <a:r>
              <a:rPr lang="en" sz="1600" b="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 CFR 273.1</a:t>
            </a:r>
            <a:endParaRPr sz="1600"/>
          </a:p>
        </p:txBody>
      </p:sp>
      <p:sp>
        <p:nvSpPr>
          <p:cNvPr id="303" name="Google Shape;303;p52"/>
          <p:cNvSpPr txBox="1">
            <a:spLocks noGrp="1"/>
          </p:cNvSpPr>
          <p:nvPr>
            <p:ph type="body" idx="1"/>
          </p:nvPr>
        </p:nvSpPr>
        <p:spPr>
          <a:xfrm>
            <a:off x="311700" y="1438225"/>
            <a:ext cx="633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Examples of </a:t>
            </a:r>
            <a:r>
              <a:rPr lang="en" sz="1600" b="1" u="sng"/>
              <a:t>multiple</a:t>
            </a:r>
            <a:r>
              <a:rPr lang="en" sz="1600" b="1"/>
              <a:t> ‘households’ under one roof</a:t>
            </a:r>
            <a:endParaRPr sz="1600" b="1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Roommates that buy their own food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Two or more family units living together but don’t share food expenses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An unaccompanied minor living with persons other than legal guardians. 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Site Visits from DES</a:t>
            </a:r>
            <a:endParaRPr sz="1400"/>
          </a:p>
        </p:txBody>
      </p:sp>
      <p:sp>
        <p:nvSpPr>
          <p:cNvPr id="309" name="Google Shape;309;p53"/>
          <p:cNvSpPr txBox="1">
            <a:spLocks noGrp="1"/>
          </p:cNvSpPr>
          <p:nvPr>
            <p:ph type="body" idx="1"/>
          </p:nvPr>
        </p:nvSpPr>
        <p:spPr>
          <a:xfrm>
            <a:off x="311700" y="1083875"/>
            <a:ext cx="633930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DES is required to conduct unannounced site visits</a:t>
            </a:r>
            <a:endParaRPr sz="1400" b="1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Sites are randomly selected but often the agency partners of the Food Bank that DES is also auditing that year.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DES monitors 20-30 sites each year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>
                <a:highlight>
                  <a:srgbClr val="FFF2CC"/>
                </a:highlight>
              </a:rPr>
              <a:t>What to expect</a:t>
            </a:r>
            <a:endParaRPr sz="1400" b="1">
              <a:highlight>
                <a:srgbClr val="FFF2CC"/>
              </a:highlight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1-2 DES personnel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Usually lasts 30-60 minutes depending on site size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Staff/volunteer to show DES around and answer questions about intake and distribution processes, and inventory management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DES will take photos and may make minor corrective actions while on site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DES will report monitor results to the food bank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4"/>
          <p:cNvSpPr txBox="1">
            <a:spLocks noGrp="1"/>
          </p:cNvSpPr>
          <p:nvPr>
            <p:ph type="title"/>
          </p:nvPr>
        </p:nvSpPr>
        <p:spPr>
          <a:xfrm>
            <a:off x="468600" y="1423500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525DA-25CC-6F80-55BF-2468DC52B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1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EABC-B7C0-FF65-D3CE-53981ADE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482139-867F-71B8-C48A-6B303C80C88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and blue background with black text&#10;&#10;AI-generated content may be incorrect.">
            <a:extLst>
              <a:ext uri="{FF2B5EF4-FFF2-40B4-BE49-F238E27FC236}">
                <a16:creationId xmlns:a16="http://schemas.microsoft.com/office/drawing/2014/main" id="{4B403FFC-DFF2-FBCB-A82A-ECECB477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1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F4D83-F716-8B55-B357-1D1CC42A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F25133-1EE4-8AD9-8671-1F3EC37321F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orange rectangle with black text&#10;&#10;AI-generated content may be incorrect.">
            <a:extLst>
              <a:ext uri="{FF2B5EF4-FFF2-40B4-BE49-F238E27FC236}">
                <a16:creationId xmlns:a16="http://schemas.microsoft.com/office/drawing/2014/main" id="{5EB48EC5-0828-01BF-02D9-C0693C340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3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B0AF-15D0-B1BE-FE95-9E3F782E8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9A5811-261E-2F49-26E7-33A63481F38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ox of food on a conveyor belt&#10;&#10;AI-generated content may be incorrect.">
            <a:extLst>
              <a:ext uri="{FF2B5EF4-FFF2-40B4-BE49-F238E27FC236}">
                <a16:creationId xmlns:a16="http://schemas.microsoft.com/office/drawing/2014/main" id="{90A98BAB-BD2F-CB86-0418-5734A0A87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35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CDB2C-3EBB-8696-56EA-90935104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245965-D419-1662-4052-DFDDD3F1F46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and blue background with black text&#10;&#10;AI-generated content may be incorrect.">
            <a:extLst>
              <a:ext uri="{FF2B5EF4-FFF2-40B4-BE49-F238E27FC236}">
                <a16:creationId xmlns:a16="http://schemas.microsoft.com/office/drawing/2014/main" id="{8BD60787-A7DF-C8FF-112A-FB81BD58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09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>
          <a:extLst>
            <a:ext uri="{FF2B5EF4-FFF2-40B4-BE49-F238E27FC236}">
              <a16:creationId xmlns:a16="http://schemas.microsoft.com/office/drawing/2014/main" id="{39E210EF-9588-B1EF-3C00-00EA21838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>
            <a:extLst>
              <a:ext uri="{FF2B5EF4-FFF2-40B4-BE49-F238E27FC236}">
                <a16:creationId xmlns:a16="http://schemas.microsoft.com/office/drawing/2014/main" id="{FD2A0FE0-B59F-E9A3-A5BD-143C794B71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04725" y="2702075"/>
            <a:ext cx="631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Coordinated Hunger Relief Programs</a:t>
            </a:r>
            <a:endParaRPr sz="1900">
              <a:solidFill>
                <a:schemeClr val="dk2"/>
              </a:solidFill>
            </a:endParaRPr>
          </a:p>
        </p:txBody>
      </p:sp>
      <p:sp>
        <p:nvSpPr>
          <p:cNvPr id="241" name="Google Shape;241;p44">
            <a:extLst>
              <a:ext uri="{FF2B5EF4-FFF2-40B4-BE49-F238E27FC236}">
                <a16:creationId xmlns:a16="http://schemas.microsoft.com/office/drawing/2014/main" id="{7E3F282C-E7D6-EDE6-789F-A9EE97D40A3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266775" y="3274775"/>
            <a:ext cx="631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rgbClr val="EFEFEF"/>
                </a:solidFill>
                <a:latin typeface="Lexend Light"/>
                <a:ea typeface="Lexend Light"/>
                <a:cs typeface="Lexend Light"/>
                <a:sym typeface="Lexend Light"/>
              </a:rPr>
              <a:t>AZ Department of Economic Security</a:t>
            </a:r>
            <a:endParaRPr sz="1500" b="0">
              <a:solidFill>
                <a:srgbClr val="EFEFEF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rgbClr val="EFEFEF"/>
                </a:solidFill>
                <a:latin typeface="Lexend Light"/>
                <a:ea typeface="Lexend Light"/>
                <a:cs typeface="Lexend Light"/>
                <a:sym typeface="Lexend Light"/>
              </a:rPr>
              <a:t>Child and Community Services Division</a:t>
            </a:r>
            <a:endParaRPr sz="1500" b="0">
              <a:solidFill>
                <a:srgbClr val="EFEFE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325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title"/>
          </p:nvPr>
        </p:nvSpPr>
        <p:spPr>
          <a:xfrm>
            <a:off x="311700" y="681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Coordinated Hunger Relief Programs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47" name="Google Shape;247;p45"/>
          <p:cNvSpPr txBox="1">
            <a:spLocks noGrp="1"/>
          </p:cNvSpPr>
          <p:nvPr>
            <p:ph type="body" idx="1"/>
          </p:nvPr>
        </p:nvSpPr>
        <p:spPr>
          <a:xfrm>
            <a:off x="311700" y="15367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 Light"/>
              <a:buChar char="●"/>
            </a:pPr>
            <a:r>
              <a:rPr lang="en" sz="1700">
                <a:latin typeface="Lexend Light"/>
                <a:ea typeface="Lexend Light"/>
                <a:cs typeface="Lexend Light"/>
                <a:sym typeface="Lexend Light"/>
              </a:rPr>
              <a:t>The Commodity Senior Food Program (CSFP)</a:t>
            </a:r>
            <a:endParaRPr sz="170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 Light"/>
              <a:buChar char="●"/>
            </a:pPr>
            <a:r>
              <a:rPr lang="en" sz="1700">
                <a:latin typeface="Lexend Light"/>
                <a:ea typeface="Lexend Light"/>
                <a:cs typeface="Lexend Light"/>
                <a:sym typeface="Lexend Light"/>
              </a:rPr>
              <a:t>The Emergency Food Assistance Program (TEFAP)</a:t>
            </a:r>
            <a:endParaRPr sz="170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 Light"/>
              <a:buChar char="●"/>
            </a:pPr>
            <a:r>
              <a:rPr lang="en" sz="1700">
                <a:latin typeface="Lexend Light"/>
                <a:ea typeface="Lexend Light"/>
                <a:cs typeface="Lexend Light"/>
                <a:sym typeface="Lexend Light"/>
              </a:rPr>
              <a:t>WIC Farmers Market Nutrition Program (WIC FMNP)</a:t>
            </a:r>
            <a:endParaRPr sz="170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 Light"/>
              <a:buChar char="●"/>
            </a:pPr>
            <a:r>
              <a:rPr lang="en" sz="1700">
                <a:latin typeface="Lexend Light"/>
                <a:ea typeface="Lexend Light"/>
                <a:cs typeface="Lexend Light"/>
                <a:sym typeface="Lexend Light"/>
              </a:rPr>
              <a:t>Senior Farmers Market Nutrition Program (SFMNP)</a:t>
            </a:r>
            <a:endParaRPr sz="170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 Light"/>
              <a:buChar char="●"/>
            </a:pPr>
            <a:r>
              <a:rPr lang="en" sz="1700">
                <a:latin typeface="Lexend Light"/>
                <a:ea typeface="Lexend Light"/>
                <a:cs typeface="Lexend Light"/>
                <a:sym typeface="Lexend Light"/>
              </a:rPr>
              <a:t>Double-Up Food Bucks</a:t>
            </a:r>
            <a:endParaRPr sz="170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 Light"/>
              <a:buChar char="●"/>
            </a:pPr>
            <a:r>
              <a:rPr lang="en" sz="1700">
                <a:latin typeface="Lexend Light"/>
                <a:ea typeface="Lexend Light"/>
                <a:cs typeface="Lexend Light"/>
                <a:sym typeface="Lexend Light"/>
              </a:rPr>
              <a:t>SNAP Outreach (SNAP-O)</a:t>
            </a:r>
            <a:endParaRPr sz="17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468600" y="1295400"/>
            <a:ext cx="8206800" cy="10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TEFAP Stats and FAQ</a:t>
            </a:r>
            <a:endParaRPr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7"/>
          <p:cNvSpPr txBox="1">
            <a:spLocks noGrp="1"/>
          </p:cNvSpPr>
          <p:nvPr>
            <p:ph type="title"/>
          </p:nvPr>
        </p:nvSpPr>
        <p:spPr>
          <a:xfrm>
            <a:off x="4595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75" tIns="36575" rIns="73175" bIns="36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" sz="2100">
                <a:solidFill>
                  <a:srgbClr val="369992"/>
                </a:solidFill>
                <a:latin typeface="Lexend"/>
                <a:ea typeface="Lexend"/>
                <a:cs typeface="Lexend"/>
                <a:sym typeface="Lexend"/>
              </a:rPr>
              <a:t>The Emergency Food Assistance Program (TEFAP)</a:t>
            </a:r>
            <a:endParaRPr sz="2100">
              <a:solidFill>
                <a:srgbClr val="36999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" sz="1800" b="0">
                <a:solidFill>
                  <a:srgbClr val="888888"/>
                </a:solidFill>
                <a:latin typeface="Lexend"/>
                <a:ea typeface="Lexend"/>
                <a:cs typeface="Lexend"/>
                <a:sym typeface="Lexend"/>
              </a:rPr>
              <a:t>State Fiscal Year 2025 </a:t>
            </a:r>
            <a:r>
              <a:rPr lang="en" sz="1300" b="0" i="1">
                <a:solidFill>
                  <a:srgbClr val="888888"/>
                </a:solidFill>
              </a:rPr>
              <a:t>(Jul 2024 - June 2025)</a:t>
            </a:r>
            <a:endParaRPr sz="1500" b="0" i="1">
              <a:solidFill>
                <a:srgbClr val="741B47"/>
              </a:solidFill>
            </a:endParaRPr>
          </a:p>
        </p:txBody>
      </p:sp>
      <p:sp>
        <p:nvSpPr>
          <p:cNvPr id="258" name="Google Shape;258;p47"/>
          <p:cNvSpPr txBox="1">
            <a:spLocks noGrp="1"/>
          </p:cNvSpPr>
          <p:nvPr>
            <p:ph type="body" idx="1"/>
          </p:nvPr>
        </p:nvSpPr>
        <p:spPr>
          <a:xfrm>
            <a:off x="459500" y="1428375"/>
            <a:ext cx="618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75" tIns="36575" rIns="73175" bIns="36575" anchor="t" anchorCtr="0">
            <a:normAutofit/>
          </a:bodyPr>
          <a:lstStyle/>
          <a:p>
            <a:pPr marL="368300" lvl="0" indent="-285750" algn="l" rtl="0"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b="1"/>
              <a:t>823,961 	</a:t>
            </a:r>
            <a:r>
              <a:rPr lang="en"/>
              <a:t>Unique Individuals Served</a:t>
            </a:r>
            <a:endParaRPr/>
          </a:p>
          <a:p>
            <a:pPr marL="736600" lvl="1" indent="-285750" algn="l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○"/>
            </a:pPr>
            <a:r>
              <a:rPr lang="en"/>
              <a:t>594,306  (72%)	Existing Participants</a:t>
            </a:r>
            <a:endParaRPr/>
          </a:p>
          <a:p>
            <a:pPr marL="736600" lvl="1" indent="-285750" algn="l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○"/>
            </a:pPr>
            <a:r>
              <a:rPr lang="en"/>
              <a:t>229,655  (28%)	New to TEFAP in SFY25</a:t>
            </a:r>
            <a:endParaRPr/>
          </a:p>
          <a:p>
            <a:pPr marL="7366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300"/>
          </a:p>
          <a:p>
            <a:pPr marL="368300" lvl="0" indent="-285750" algn="l" rtl="0">
              <a:spcBef>
                <a:spcPts val="80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b="1"/>
              <a:t>1,859,379	</a:t>
            </a:r>
            <a:r>
              <a:rPr lang="en"/>
              <a:t>TEFAP Packages Distributed</a:t>
            </a:r>
            <a:endParaRPr/>
          </a:p>
          <a:p>
            <a:pPr marL="3683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300"/>
          </a:p>
          <a:p>
            <a:pPr marL="368300" lvl="0" indent="-285750" algn="l" rtl="0">
              <a:spcBef>
                <a:spcPts val="80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" b="1"/>
              <a:t>5,407,440</a:t>
            </a:r>
            <a:r>
              <a:rPr lang="en"/>
              <a:t>	Meals Served Containing TEFAP Foods</a:t>
            </a:r>
            <a:endParaRPr/>
          </a:p>
          <a:p>
            <a:pPr marL="3683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300"/>
          </a:p>
          <a:p>
            <a:pPr marL="368300" lvl="0" indent="-285750" algn="l" rtl="0">
              <a:spcBef>
                <a:spcPts val="800"/>
              </a:spcBef>
              <a:spcAft>
                <a:spcPts val="800"/>
              </a:spcAft>
              <a:buSzPts val="1500"/>
              <a:buFont typeface="Open Sans"/>
              <a:buChar char="●"/>
            </a:pPr>
            <a:r>
              <a:rPr lang="en" b="1"/>
              <a:t>45,835,968</a:t>
            </a:r>
            <a:r>
              <a:rPr lang="en"/>
              <a:t>	Pounds of TEFAP Foods Distributed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OT Updated Branding 2024">
  <a:themeElements>
    <a:clrScheme name="Simple Light">
      <a:dk1>
        <a:srgbClr val="000000"/>
      </a:dk1>
      <a:lt1>
        <a:srgbClr val="FFFFFF"/>
      </a:lt1>
      <a:dk2>
        <a:srgbClr val="414042"/>
      </a:dk2>
      <a:lt2>
        <a:srgbClr val="EEEEEE"/>
      </a:lt2>
      <a:accent1>
        <a:srgbClr val="369992"/>
      </a:accent1>
      <a:accent2>
        <a:srgbClr val="CC6C20"/>
      </a:accent2>
      <a:accent3>
        <a:srgbClr val="EBD4A3"/>
      </a:accent3>
      <a:accent4>
        <a:srgbClr val="005528"/>
      </a:accent4>
      <a:accent5>
        <a:srgbClr val="8CB27B"/>
      </a:accent5>
      <a:accent6>
        <a:srgbClr val="8A3A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C5BDC51824BC47B5CF77EC04079858" ma:contentTypeVersion="18" ma:contentTypeDescription="Create a new document." ma:contentTypeScope="" ma:versionID="f8ca525ddc3fa1b14205afd74d33eaa5">
  <xsd:schema xmlns:xsd="http://www.w3.org/2001/XMLSchema" xmlns:xs="http://www.w3.org/2001/XMLSchema" xmlns:p="http://schemas.microsoft.com/office/2006/metadata/properties" xmlns:ns2="2ca501ac-d3e9-47d9-b9c9-57e88340224e" xmlns:ns3="b1b73df4-14d2-4f3e-bdf0-eb8ffee4b093" targetNamespace="http://schemas.microsoft.com/office/2006/metadata/properties" ma:root="true" ma:fieldsID="aa1a1001f6fe4b16e6b418184fada066" ns2:_="" ns3:_="">
    <xsd:import namespace="2ca501ac-d3e9-47d9-b9c9-57e88340224e"/>
    <xsd:import namespace="b1b73df4-14d2-4f3e-bdf0-eb8ffee4b0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501ac-d3e9-47d9-b9c9-57e883402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6bb8689-2e67-4bfc-96a8-6971868cff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73df4-14d2-4f3e-bdf0-eb8ffee4b09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619d694-e3b2-47c1-b581-bf80a1d38c61}" ma:internalName="TaxCatchAll" ma:showField="CatchAllData" ma:web="b1b73df4-14d2-4f3e-bdf0-eb8ffee4b0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a501ac-d3e9-47d9-b9c9-57e88340224e">
      <Terms xmlns="http://schemas.microsoft.com/office/infopath/2007/PartnerControls"/>
    </lcf76f155ced4ddcb4097134ff3c332f>
    <TaxCatchAll xmlns="b1b73df4-14d2-4f3e-bdf0-eb8ffee4b09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4CEA46-D99D-4F2D-97F7-68B9C249CCB6}">
  <ds:schemaRefs>
    <ds:schemaRef ds:uri="2ca501ac-d3e9-47d9-b9c9-57e88340224e"/>
    <ds:schemaRef ds:uri="b1b73df4-14d2-4f3e-bdf0-eb8ffee4b0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3EC736-78CE-4373-B07F-252CA15B5C68}">
  <ds:schemaRefs>
    <ds:schemaRef ds:uri="2ca501ac-d3e9-47d9-b9c9-57e88340224e"/>
    <ds:schemaRef ds:uri="b1b73df4-14d2-4f3e-bdf0-eb8ffee4b09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E9D661-6538-4225-8BAE-681926D184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17</Slides>
  <Notes>12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AOT Updated Branding 2024</vt:lpstr>
      <vt:lpstr>Office Theme</vt:lpstr>
      <vt:lpstr>Coordinated Hunger Relief Programs</vt:lpstr>
      <vt:lpstr>PowerPoint Presentation</vt:lpstr>
      <vt:lpstr>PowerPoint Presentation</vt:lpstr>
      <vt:lpstr>PowerPoint Presentation</vt:lpstr>
      <vt:lpstr>PowerPoint Presentation</vt:lpstr>
      <vt:lpstr>Coordinated Hunger Relief Programs</vt:lpstr>
      <vt:lpstr>Coordinated Hunger Relief Programs</vt:lpstr>
      <vt:lpstr>TEFAP Stats and FAQ</vt:lpstr>
      <vt:lpstr>The Emergency Food Assistance Program (TEFAP) State Fiscal Year 2025 (Jul 2024 - June 2025)</vt:lpstr>
      <vt:lpstr>PowerPoint Presentation</vt:lpstr>
      <vt:lpstr>Improving Access and Parity Final Rule</vt:lpstr>
      <vt:lpstr>Verification of Identity</vt:lpstr>
      <vt:lpstr>Household Concept Code of Federal Regulations 7 CFR 273.1</vt:lpstr>
      <vt:lpstr>Household Concept Code of Federal Regulations 7 CFR 273.1</vt:lpstr>
      <vt:lpstr>Site Visits from DES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Ashley Rojas</dc:creator>
  <cp:revision>51</cp:revision>
  <dcterms:modified xsi:type="dcterms:W3CDTF">2025-08-25T03:26:20Z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0x01010051C5BDC51824BC47B5CF77EC04079858</vt:lpwstr>
  </property>
  <property fmtid="{D5CDD505-2E9C-101B-9397-08002B2CF9AE}" pid="3" name="MediaServiceImageTags">
    <vt:lpwstr/>
  </property>
</Properties>
</file>