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18.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29"/>
  </p:notesMasterIdLst>
  <p:sldIdLst>
    <p:sldId id="256" r:id="rId5"/>
    <p:sldId id="278" r:id="rId6"/>
    <p:sldId id="279" r:id="rId7"/>
    <p:sldId id="280" r:id="rId8"/>
    <p:sldId id="257" r:id="rId9"/>
    <p:sldId id="258" r:id="rId10"/>
    <p:sldId id="259" r:id="rId11"/>
    <p:sldId id="262" r:id="rId12"/>
    <p:sldId id="261" r:id="rId13"/>
    <p:sldId id="260" r:id="rId14"/>
    <p:sldId id="267" r:id="rId15"/>
    <p:sldId id="266" r:id="rId16"/>
    <p:sldId id="265" r:id="rId17"/>
    <p:sldId id="264" r:id="rId18"/>
    <p:sldId id="276" r:id="rId19"/>
    <p:sldId id="270" r:id="rId20"/>
    <p:sldId id="263" r:id="rId21"/>
    <p:sldId id="269" r:id="rId22"/>
    <p:sldId id="275" r:id="rId23"/>
    <p:sldId id="274" r:id="rId24"/>
    <p:sldId id="273" r:id="rId25"/>
    <p:sldId id="272" r:id="rId26"/>
    <p:sldId id="271" r:id="rId27"/>
    <p:sldId id="277"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FF0D2-91D6-538E-888D-AD3C376A4C37}" v="6" dt="2025-08-25T19:41:14.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86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Rojas" userId="S::arojas@stmarysfoodbank.org::d111cea7-e164-45de-b8d9-13ea88706518" providerId="AD" clId="Web-{536B141A-BE32-DB35-1696-72F79A7E437E}"/>
    <pc:docChg chg="modSld">
      <pc:chgData name="Ashley Rojas" userId="S::arojas@stmarysfoodbank.org::d111cea7-e164-45de-b8d9-13ea88706518" providerId="AD" clId="Web-{536B141A-BE32-DB35-1696-72F79A7E437E}" dt="2025-08-22T17:43:18.802" v="11"/>
      <pc:docMkLst>
        <pc:docMk/>
      </pc:docMkLst>
      <pc:sldChg chg="addSp delSp modSp">
        <pc:chgData name="Ashley Rojas" userId="S::arojas@stmarysfoodbank.org::d111cea7-e164-45de-b8d9-13ea88706518" providerId="AD" clId="Web-{536B141A-BE32-DB35-1696-72F79A7E437E}" dt="2025-08-22T17:38:50.286" v="4"/>
        <pc:sldMkLst>
          <pc:docMk/>
          <pc:sldMk cId="2965336368" sldId="271"/>
        </pc:sldMkLst>
      </pc:sldChg>
      <pc:sldChg chg="addSp delSp modSp">
        <pc:chgData name="Ashley Rojas" userId="S::arojas@stmarysfoodbank.org::d111cea7-e164-45de-b8d9-13ea88706518" providerId="AD" clId="Web-{536B141A-BE32-DB35-1696-72F79A7E437E}" dt="2025-08-22T17:43:18.802" v="11"/>
        <pc:sldMkLst>
          <pc:docMk/>
          <pc:sldMk cId="3607009817" sldId="277"/>
        </pc:sldMkLst>
      </pc:sldChg>
    </pc:docChg>
  </pc:docChgLst>
  <pc:docChgLst>
    <pc:chgData name="Ashley Rojas" userId="S::arojas@stmarysfoodbank.org::d111cea7-e164-45de-b8d9-13ea88706518" providerId="AD" clId="Web-{D46FF0D2-91D6-538E-888D-AD3C376A4C37}"/>
    <pc:docChg chg="addSld modSld sldOrd">
      <pc:chgData name="Ashley Rojas" userId="S::arojas@stmarysfoodbank.org::d111cea7-e164-45de-b8d9-13ea88706518" providerId="AD" clId="Web-{D46FF0D2-91D6-538E-888D-AD3C376A4C37}" dt="2025-08-25T19:41:14.562" v="5"/>
      <pc:docMkLst>
        <pc:docMk/>
      </pc:docMkLst>
      <pc:sldChg chg="ord">
        <pc:chgData name="Ashley Rojas" userId="S::arojas@stmarysfoodbank.org::d111cea7-e164-45de-b8d9-13ea88706518" providerId="AD" clId="Web-{D46FF0D2-91D6-538E-888D-AD3C376A4C37}" dt="2025-08-25T19:40:32.293" v="1"/>
        <pc:sldMkLst>
          <pc:docMk/>
          <pc:sldMk cId="0" sldId="257"/>
        </pc:sldMkLst>
      </pc:sldChg>
      <pc:sldChg chg="addSp modSp new">
        <pc:chgData name="Ashley Rojas" userId="S::arojas@stmarysfoodbank.org::d111cea7-e164-45de-b8d9-13ea88706518" providerId="AD" clId="Web-{D46FF0D2-91D6-538E-888D-AD3C376A4C37}" dt="2025-08-25T19:40:43.466" v="2"/>
        <pc:sldMkLst>
          <pc:docMk/>
          <pc:sldMk cId="3469998342" sldId="278"/>
        </pc:sldMkLst>
        <pc:picChg chg="add mod">
          <ac:chgData name="Ashley Rojas" userId="S::arojas@stmarysfoodbank.org::d111cea7-e164-45de-b8d9-13ea88706518" providerId="AD" clId="Web-{D46FF0D2-91D6-538E-888D-AD3C376A4C37}" dt="2025-08-25T19:40:43.466" v="2"/>
          <ac:picMkLst>
            <pc:docMk/>
            <pc:sldMk cId="3469998342" sldId="278"/>
            <ac:picMk id="3" creationId="{63CD0CD9-754E-DC14-F86E-A6E8C6FE7B4C}"/>
          </ac:picMkLst>
        </pc:picChg>
      </pc:sldChg>
      <pc:sldChg chg="addSp modSp new">
        <pc:chgData name="Ashley Rojas" userId="S::arojas@stmarysfoodbank.org::d111cea7-e164-45de-b8d9-13ea88706518" providerId="AD" clId="Web-{D46FF0D2-91D6-538E-888D-AD3C376A4C37}" dt="2025-08-25T19:40:58.201" v="4"/>
        <pc:sldMkLst>
          <pc:docMk/>
          <pc:sldMk cId="2707110067" sldId="279"/>
        </pc:sldMkLst>
        <pc:picChg chg="add mod">
          <ac:chgData name="Ashley Rojas" userId="S::arojas@stmarysfoodbank.org::d111cea7-e164-45de-b8d9-13ea88706518" providerId="AD" clId="Web-{D46FF0D2-91D6-538E-888D-AD3C376A4C37}" dt="2025-08-25T19:40:58.201" v="4"/>
          <ac:picMkLst>
            <pc:docMk/>
            <pc:sldMk cId="2707110067" sldId="279"/>
            <ac:picMk id="3" creationId="{2A07F9F9-83EA-515B-D461-C02F1C65E1A1}"/>
          </ac:picMkLst>
        </pc:picChg>
      </pc:sldChg>
      <pc:sldChg chg="add replId">
        <pc:chgData name="Ashley Rojas" userId="S::arojas@stmarysfoodbank.org::d111cea7-e164-45de-b8d9-13ea88706518" providerId="AD" clId="Web-{D46FF0D2-91D6-538E-888D-AD3C376A4C37}" dt="2025-08-25T19:41:14.562" v="5"/>
        <pc:sldMkLst>
          <pc:docMk/>
          <pc:sldMk cId="2805245503" sldId="280"/>
        </pc:sldMkLst>
      </pc:sldChg>
    </pc:docChg>
  </pc:docChgLst>
  <pc:docChgLst>
    <pc:chgData name="Ashley Rojas" userId="d111cea7-e164-45de-b8d9-13ea88706518" providerId="ADAL" clId="{A3A3FD88-A3A2-4EE1-A11D-B611D2E39957}"/>
    <pc:docChg chg="addSld modSld">
      <pc:chgData name="Ashley Rojas" userId="d111cea7-e164-45de-b8d9-13ea88706518" providerId="ADAL" clId="{A3A3FD88-A3A2-4EE1-A11D-B611D2E39957}" dt="2025-08-22T17:24:26.748" v="3" actId="962"/>
      <pc:docMkLst>
        <pc:docMk/>
      </pc:docMkLst>
      <pc:sldChg chg="addSp modSp new mod">
        <pc:chgData name="Ashley Rojas" userId="d111cea7-e164-45de-b8d9-13ea88706518" providerId="ADAL" clId="{A3A3FD88-A3A2-4EE1-A11D-B611D2E39957}" dt="2025-08-22T17:24:26.748" v="3" actId="962"/>
        <pc:sldMkLst>
          <pc:docMk/>
          <pc:sldMk cId="3607009817" sldId="277"/>
        </pc:sldMkLst>
      </pc:sldChg>
    </pc:docChg>
  </pc:docChgLst>
  <pc:docChgLst>
    <pc:chgData name="Ashley Rojas" userId="S::arojas@stmarysfoodbank.org::d111cea7-e164-45de-b8d9-13ea88706518" providerId="AD" clId="Web-{0BCB419E-DAF9-5511-8CD1-AA70F77B3508}"/>
    <pc:docChg chg="modSld">
      <pc:chgData name="Ashley Rojas" userId="S::arojas@stmarysfoodbank.org::d111cea7-e164-45de-b8d9-13ea88706518" providerId="AD" clId="Web-{0BCB419E-DAF9-5511-8CD1-AA70F77B3508}" dt="2025-08-22T21:12:14.882" v="1"/>
      <pc:docMkLst>
        <pc:docMk/>
      </pc:docMkLst>
      <pc:sldChg chg="addSp delSp modSp">
        <pc:chgData name="Ashley Rojas" userId="S::arojas@stmarysfoodbank.org::d111cea7-e164-45de-b8d9-13ea88706518" providerId="AD" clId="Web-{0BCB419E-DAF9-5511-8CD1-AA70F77B3508}" dt="2025-08-22T21:12:14.882" v="1"/>
        <pc:sldMkLst>
          <pc:docMk/>
          <pc:sldMk cId="3607009817" sldId="277"/>
        </pc:sldMkLst>
        <pc:picChg chg="add mod">
          <ac:chgData name="Ashley Rojas" userId="S::arojas@stmarysfoodbank.org::d111cea7-e164-45de-b8d9-13ea88706518" providerId="AD" clId="Web-{0BCB419E-DAF9-5511-8CD1-AA70F77B3508}" dt="2025-08-22T21:12:14.882" v="1"/>
          <ac:picMkLst>
            <pc:docMk/>
            <pc:sldMk cId="3607009817" sldId="277"/>
            <ac:picMk id="2" creationId="{9A61DC21-35D8-C4BC-BFFE-53CEC970A625}"/>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dirty="0">
                <a:solidFill>
                  <a:schemeClr val="accent1">
                    <a:lumMod val="50000"/>
                  </a:schemeClr>
                </a:solidFill>
              </a:rPr>
              <a:t>Produce Sources by Pound</a:t>
            </a:r>
          </a:p>
          <a:p>
            <a:pPr>
              <a:defRPr/>
            </a:pPr>
            <a:endParaRPr lang="en-US" dirty="0">
              <a:solidFill>
                <a:srgbClr val="FFC000"/>
              </a:solidFill>
            </a:endParaRPr>
          </a:p>
        </c:rich>
      </c:tx>
      <c:layout>
        <c:manualLayout>
          <c:xMode val="edge"/>
          <c:yMode val="edge"/>
          <c:x val="0.17215868016497937"/>
          <c:y val="4.6296296296296294E-3"/>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047-4F7A-A6C5-C533AFC87E9B}"/>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047-4F7A-A6C5-C533AFC87E9B}"/>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047-4F7A-A6C5-C533AFC87E9B}"/>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047-4F7A-A6C5-C533AFC87E9B}"/>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047-4F7A-A6C5-C533AFC87E9B}"/>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D047-4F7A-A6C5-C533AFC87E9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1-D047-4F7A-A6C5-C533AFC87E9B}"/>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3-D047-4F7A-A6C5-C533AFC87E9B}"/>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5-D047-4F7A-A6C5-C533AFC87E9B}"/>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7-D047-4F7A-A6C5-C533AFC87E9B}"/>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9-D047-4F7A-A6C5-C533AFC87E9B}"/>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extLst>
                <c:ext xmlns:c16="http://schemas.microsoft.com/office/drawing/2014/chart" uri="{C3380CC4-5D6E-409C-BE32-E72D297353CC}">
                  <c16:uniqueId val="{0000000B-D047-4F7A-A6C5-C533AFC87E9B}"/>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rgbClr val="FF0000"/>
                    </a:solidFill>
                    <a:latin typeface="+mn-lt"/>
                    <a:ea typeface="+mn-ea"/>
                    <a:cs typeface="+mn-cs"/>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Sheet1!$C$2:$H$2</c:f>
              <c:strCache>
                <c:ptCount val="6"/>
                <c:pt idx="0">
                  <c:v>General Donations</c:v>
                </c:pt>
                <c:pt idx="1">
                  <c:v>USDA Commodities</c:v>
                </c:pt>
                <c:pt idx="2">
                  <c:v>Grocery Rescue</c:v>
                </c:pt>
                <c:pt idx="3">
                  <c:v>Purchased</c:v>
                </c:pt>
                <c:pt idx="4">
                  <c:v>AZ Food Banks</c:v>
                </c:pt>
                <c:pt idx="5">
                  <c:v>All Other</c:v>
                </c:pt>
              </c:strCache>
            </c:strRef>
          </c:cat>
          <c:val>
            <c:numRef>
              <c:f>Sheet1!$C$3:$H$3</c:f>
              <c:numCache>
                <c:formatCode>_(* #,##0.00_);_(* \(#,##0.00\);_(* "-"??_);_(@_)</c:formatCode>
                <c:ptCount val="6"/>
                <c:pt idx="0">
                  <c:v>12552212.1785</c:v>
                </c:pt>
                <c:pt idx="1">
                  <c:v>6571657</c:v>
                </c:pt>
                <c:pt idx="2">
                  <c:v>6800030.1999999993</c:v>
                </c:pt>
                <c:pt idx="3">
                  <c:v>6232421</c:v>
                </c:pt>
                <c:pt idx="4">
                  <c:v>14450006.710000001</c:v>
                </c:pt>
                <c:pt idx="5">
                  <c:v>2931295.88</c:v>
                </c:pt>
              </c:numCache>
            </c:numRef>
          </c:val>
          <c:extLst>
            <c:ext xmlns:c16="http://schemas.microsoft.com/office/drawing/2014/chart" uri="{C3380CC4-5D6E-409C-BE32-E72D297353CC}">
              <c16:uniqueId val="{0000000C-D047-4F7A-A6C5-C533AFC87E9B}"/>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Hi everyone! I’m Timothy Olorunfemi, Program Manager at St. Mary’s Food Bank. I am responsible for bringing in produce to St Mary’s Food Bank. I’m happy to be here with our partner agencies to talk I’m going to talk to you about various ways and the amount of produce are wasted, different sources of produce, and how to use rescued produce. </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7C26A2CC-540E-6740-1AB3-66DE5991BBAE}"/>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3D0CC3C4-0978-F0E6-BB6A-E2455B90D69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74FF6482-41B2-DD7B-CE52-ED4B7361DD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$382B worth of food becomes surplus and $338B are wasted.</a:t>
            </a:r>
            <a:endParaRPr dirty="0"/>
          </a:p>
        </p:txBody>
      </p:sp>
    </p:spTree>
    <p:extLst>
      <p:ext uri="{BB962C8B-B14F-4D97-AF65-F5344CB8AC3E}">
        <p14:creationId xmlns:p14="http://schemas.microsoft.com/office/powerpoint/2010/main" val="234136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94E312F7-C7A5-A092-4BF9-80B0937BFB33}"/>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97BE128F-30CF-6E0F-AF9A-5F09C3E52D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E696B2DB-ED0D-0075-81B8-58F5B532C7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897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865DD4D8-FDC1-9C55-F56A-895D69F77A9C}"/>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803F40D8-E092-2665-8050-C544606C0D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46D2A0F6-CADC-A67C-24AA-860A41EF10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33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B3DC3151-4990-A33B-B810-8DBD19A9338F}"/>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F3498397-69D3-7810-3041-AA35CCF3328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89EE96A9-ABA9-CF3A-D85E-300593B8FD6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4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C2421CDE-7ED4-6601-02FB-15BCB5E53F40}"/>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1D445659-D08C-A542-EEFB-29B4EC0317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33EF4D86-7392-9648-AA93-F564F80366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253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1A7244F9-1DAE-F81B-2101-C20B1671C629}"/>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9606B7A0-33D1-C5C5-9036-EEFA0E6AAE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578BDF1B-7974-BFA8-671D-E585F62C6F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885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E175BF76-8C57-637B-2871-292AD7B8E9FF}"/>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0A2E3E48-2065-BD67-A162-7D2A02991C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E53CAA28-B3C6-2145-7276-AF25E25489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047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19EF4A96-26AA-B54A-B21D-61DFB23FB1EA}"/>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D2BEDB0A-0BDF-AFAE-3571-BACC826954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1F7D28C8-E11B-B383-5433-7BEA2E2AAC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290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3EB50FB5-B99D-7C63-D5FF-7FEEAF70DD1C}"/>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07E1DC89-407F-0E7E-8CDB-E4457DCBF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7EA9482F-7F0C-67F2-E3D4-FCC4BF6C34E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9648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2764BB09-B657-2FBE-3AF6-A73839268C1D}"/>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48AB8125-6A93-1979-DC8E-93262C0A65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E282A8AE-CFBB-E578-606B-BEEBC4DA1F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071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32220A46-5BB1-96CE-67A1-8192F93A992D}"/>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2D923822-284F-0D25-56DF-D54ACFEB8B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C7E43342-AB32-CAA8-098E-1CC3E4222F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Hi everyone! I’m Timothy Olorunfemi, Program Manager at St. Mary’s Food Bank. I am responsible for bringing in produce to St Mary’s Food Bank. I’m happy to be here with our partner agencies to talk I’m going to talk to you about various ways and the amount of produce are wasted, different sources of produce, and how to use rescued produce.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1174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052D5A27-5B42-352E-2B6D-6A5C2AFF5613}"/>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64122BFF-BDFA-1588-8859-FA3B94D369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3C484B1D-455C-BD2B-65FA-A35771FA93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7BD8EC0C-7FC4-7FC7-5FF4-8BB9D4A98B46}"/>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AA882A81-2378-36A3-21BD-1124ECD790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C6369F25-F499-F530-3A58-E47AAA4463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753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a2c3347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a2c3347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d9e581167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d9e58116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According to Feeding America. 92 Billion pound of food goes to waste. $473 billions worth of food.  38% unsold or uneaten.</a:t>
            </a: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d9e581167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145 Billions of meals goes to landfills.  51.7% of waste comes from food industry. </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4A2495A4-9A32-73CB-01A6-A90563C1CB0F}"/>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83C5F4AC-1BE9-5826-3B86-3978C825A3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C3E8F80A-571F-6CE1-F260-B5516186FDC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Food waste is not only depriving people of access to nutritious food but cause hazards to the environment. </a:t>
            </a:r>
            <a:endParaRPr dirty="0"/>
          </a:p>
        </p:txBody>
      </p:sp>
    </p:spTree>
    <p:extLst>
      <p:ext uri="{BB962C8B-B14F-4D97-AF65-F5344CB8AC3E}">
        <p14:creationId xmlns:p14="http://schemas.microsoft.com/office/powerpoint/2010/main" val="887581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83ADCD73-2531-10B1-018F-21BA1B9C3FC0}"/>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B74C7B68-F789-D0F0-E3FF-090E3061202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E7FD158C-3A55-FD4E-1053-517F655C81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According to Feeding America. Millions of pounds of food go to landfill daily annually for many reason, including aesthetic reason.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44612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E43F113F-E22A-A898-C6F2-573087D74282}"/>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436181B5-75D7-B032-0664-682AF332CE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9472ACF4-6275-486C-A80E-5AF5A66A8E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Like in many more years in the past, in 2025 thousands of acres of onion farms were not harvested. Billions of pounds of onions and other produce were disked into the soil. </a:t>
            </a:r>
            <a:endParaRPr dirty="0"/>
          </a:p>
        </p:txBody>
      </p:sp>
    </p:spTree>
    <p:extLst>
      <p:ext uri="{BB962C8B-B14F-4D97-AF65-F5344CB8AC3E}">
        <p14:creationId xmlns:p14="http://schemas.microsoft.com/office/powerpoint/2010/main" val="1711796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a:extLst>
            <a:ext uri="{FF2B5EF4-FFF2-40B4-BE49-F238E27FC236}">
              <a16:creationId xmlns:a16="http://schemas.microsoft.com/office/drawing/2014/main" id="{55CB8D87-2807-254C-1731-7FB0BEAB30DE}"/>
            </a:ext>
          </a:extLst>
        </p:cNvPr>
        <p:cNvGrpSpPr/>
        <p:nvPr/>
      </p:nvGrpSpPr>
      <p:grpSpPr>
        <a:xfrm>
          <a:off x="0" y="0"/>
          <a:ext cx="0" cy="0"/>
          <a:chOff x="0" y="0"/>
          <a:chExt cx="0" cy="0"/>
        </a:xfrm>
      </p:grpSpPr>
      <p:sp>
        <p:nvSpPr>
          <p:cNvPr id="72" name="Google Shape;72;g2d9e581167f_0_7:notes">
            <a:extLst>
              <a:ext uri="{FF2B5EF4-FFF2-40B4-BE49-F238E27FC236}">
                <a16:creationId xmlns:a16="http://schemas.microsoft.com/office/drawing/2014/main" id="{7F658195-15B3-070D-582E-6385FE9321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d9e581167f_0_7:notes">
            <a:extLst>
              <a:ext uri="{FF2B5EF4-FFF2-40B4-BE49-F238E27FC236}">
                <a16:creationId xmlns:a16="http://schemas.microsoft.com/office/drawing/2014/main" id="{51A2AA0F-F714-9305-B748-E0AB8AB415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Only 2% of the excess food are donated. </a:t>
            </a:r>
            <a:endParaRPr dirty="0"/>
          </a:p>
        </p:txBody>
      </p:sp>
    </p:spTree>
    <p:extLst>
      <p:ext uri="{BB962C8B-B14F-4D97-AF65-F5344CB8AC3E}">
        <p14:creationId xmlns:p14="http://schemas.microsoft.com/office/powerpoint/2010/main" val="3329500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evilleeye.com/in-the-neighborhood/eville-biz-emeryville-startup-imperfect-produce-wants-us-eat-uglier/" TargetMode="Externa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tolorunfemi@stmarysfoodbank.or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subTitle" idx="1"/>
          </p:nvPr>
        </p:nvSpPr>
        <p:spPr>
          <a:xfrm>
            <a:off x="174437" y="3175938"/>
            <a:ext cx="8520600" cy="1582552"/>
          </a:xfrm>
          <a:prstGeom prst="rect">
            <a:avLst/>
          </a:prstGeom>
        </p:spPr>
        <p:txBody>
          <a:bodyPr spcFirstLastPara="1" wrap="square" lIns="91425" tIns="91425" rIns="91425" bIns="91425" anchor="t" anchorCtr="0">
            <a:noAutofit/>
          </a:bodyPr>
          <a:lstStyle/>
          <a:p>
            <a:r>
              <a:rPr lang="en-US" sz="2400" dirty="0">
                <a:solidFill>
                  <a:srgbClr val="7030A0"/>
                </a:solidFill>
                <a:cs typeface="Calibri"/>
              </a:rPr>
              <a:t>Making the best use of rescued produce!</a:t>
            </a:r>
          </a:p>
          <a:p>
            <a:endParaRPr lang="en-US" sz="2400" dirty="0">
              <a:solidFill>
                <a:srgbClr val="7030A0"/>
              </a:solidFill>
              <a:cs typeface="Calibri"/>
            </a:endParaRPr>
          </a:p>
          <a:p>
            <a:r>
              <a:rPr lang="en-US" sz="1800" dirty="0">
                <a:cs typeface="Calibri"/>
              </a:rPr>
              <a:t>Timothy Olorunfemi</a:t>
            </a:r>
          </a:p>
          <a:p>
            <a:r>
              <a:rPr lang="en-US" sz="1800" dirty="0">
                <a:cs typeface="Calibri"/>
              </a:rPr>
              <a:t>Program Manager- Gleaning and Food Sourcing</a:t>
            </a:r>
          </a:p>
          <a:p>
            <a:r>
              <a:rPr lang="en-US" sz="1800" dirty="0">
                <a:cs typeface="Calibri"/>
              </a:rPr>
              <a:t>August 26, 2025</a:t>
            </a:r>
          </a:p>
        </p:txBody>
      </p:sp>
      <p:pic>
        <p:nvPicPr>
          <p:cNvPr id="56" name="Google Shape;56;p13"/>
          <p:cNvPicPr preferRelativeResize="0"/>
          <p:nvPr/>
        </p:nvPicPr>
        <p:blipFill>
          <a:blip r:embed="rId3">
            <a:alphaModFix/>
          </a:blip>
          <a:stretch>
            <a:fillRect/>
          </a:stretch>
        </p:blipFill>
        <p:spPr>
          <a:xfrm>
            <a:off x="2653775" y="295250"/>
            <a:ext cx="3561925" cy="1375226"/>
          </a:xfrm>
          <a:prstGeom prst="rect">
            <a:avLst/>
          </a:prstGeom>
          <a:noFill/>
          <a:ln>
            <a:noFill/>
          </a:ln>
        </p:spPr>
      </p:pic>
      <p:sp>
        <p:nvSpPr>
          <p:cNvPr id="4" name="Title 1">
            <a:extLst>
              <a:ext uri="{FF2B5EF4-FFF2-40B4-BE49-F238E27FC236}">
                <a16:creationId xmlns:a16="http://schemas.microsoft.com/office/drawing/2014/main" id="{9FC32778-E6CE-8F7C-316B-E865DB4C8863}"/>
              </a:ext>
            </a:extLst>
          </p:cNvPr>
          <p:cNvSpPr>
            <a:spLocks noGrp="1"/>
          </p:cNvSpPr>
          <p:nvPr>
            <p:ph type="ctrTitle"/>
          </p:nvPr>
        </p:nvSpPr>
        <p:spPr>
          <a:xfrm>
            <a:off x="229175" y="1811152"/>
            <a:ext cx="8520600" cy="1133508"/>
          </a:xfrm>
        </p:spPr>
        <p:txBody>
          <a:bodyPr>
            <a:normAutofit fontScale="90000"/>
          </a:bodyPr>
          <a:lstStyle/>
          <a:p>
            <a:br>
              <a:rPr lang="en-US" sz="6000" b="1" spc="-45" dirty="0">
                <a:solidFill>
                  <a:srgbClr val="F5871F"/>
                </a:solidFill>
                <a:latin typeface="Arial" panose="020B0604020202020204" pitchFamily="34" charset="0"/>
                <a:cs typeface="Arial" panose="020B0604020202020204" pitchFamily="34" charset="0"/>
              </a:rPr>
            </a:br>
            <a:r>
              <a:rPr lang="en-US" sz="5600" b="1" spc="-45" dirty="0">
                <a:solidFill>
                  <a:srgbClr val="F5871F"/>
                </a:solidFill>
                <a:latin typeface="Arial" panose="020B0604020202020204" pitchFamily="34" charset="0"/>
                <a:cs typeface="Arial" panose="020B0604020202020204" pitchFamily="34" charset="0"/>
              </a:rPr>
              <a:t>Using Rescued Produce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C8A6C73D-EF23-538A-B7FD-CC46C6E98E2D}"/>
            </a:ext>
          </a:extLst>
        </p:cNvPr>
        <p:cNvGrpSpPr/>
        <p:nvPr/>
      </p:nvGrpSpPr>
      <p:grpSpPr>
        <a:xfrm>
          <a:off x="0" y="0"/>
          <a:ext cx="0" cy="0"/>
          <a:chOff x="0" y="0"/>
          <a:chExt cx="0" cy="0"/>
        </a:xfrm>
      </p:grpSpPr>
      <p:pic>
        <p:nvPicPr>
          <p:cNvPr id="76" name="Google Shape;76;p16">
            <a:extLst>
              <a:ext uri="{FF2B5EF4-FFF2-40B4-BE49-F238E27FC236}">
                <a16:creationId xmlns:a16="http://schemas.microsoft.com/office/drawing/2014/main" id="{AF41F405-8E01-146B-CAA6-932D2187C750}"/>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06034CF7-3313-6BC7-4443-A6E63D900DD1}"/>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3" name="TextBox 2">
            <a:extLst>
              <a:ext uri="{FF2B5EF4-FFF2-40B4-BE49-F238E27FC236}">
                <a16:creationId xmlns:a16="http://schemas.microsoft.com/office/drawing/2014/main" id="{0E3CBCAF-30B6-C288-E312-74FE2502ACA9}"/>
              </a:ext>
            </a:extLst>
          </p:cNvPr>
          <p:cNvSpPr txBox="1"/>
          <p:nvPr/>
        </p:nvSpPr>
        <p:spPr>
          <a:xfrm>
            <a:off x="254000" y="1563194"/>
            <a:ext cx="4622800" cy="2677656"/>
          </a:xfrm>
          <a:prstGeom prst="rect">
            <a:avLst/>
          </a:prstGeom>
          <a:noFill/>
        </p:spPr>
        <p:txBody>
          <a:bodyPr wrap="square">
            <a:spAutoFit/>
          </a:bodyPr>
          <a:lstStyle/>
          <a:p>
            <a:pPr marL="457200" indent="-457200">
              <a:buFont typeface="Wingdings" panose="05000000000000000000" pitchFamily="2" charset="2"/>
              <a:buChar char="§"/>
            </a:pPr>
            <a:r>
              <a:rPr lang="en-US" sz="2800" b="1" dirty="0"/>
              <a:t>Overproduction at farms</a:t>
            </a:r>
          </a:p>
          <a:p>
            <a:pPr marL="457200" indent="-457200">
              <a:buFont typeface="Wingdings" panose="05000000000000000000" pitchFamily="2" charset="2"/>
              <a:buChar char="§"/>
            </a:pPr>
            <a:endParaRPr lang="en-US" sz="2800" b="1" dirty="0"/>
          </a:p>
          <a:p>
            <a:pPr marL="457200"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Food getting damaged during transport</a:t>
            </a:r>
          </a:p>
          <a:p>
            <a:pPr>
              <a:buFont typeface="Wingdings" panose="05000000000000000000" pitchFamily="2" charset="2"/>
              <a:buChar char="Ø"/>
            </a:pPr>
            <a:endParaRPr lang="en-US" sz="2800" b="1" dirty="0"/>
          </a:p>
        </p:txBody>
      </p:sp>
      <p:sp>
        <p:nvSpPr>
          <p:cNvPr id="6" name="Google Shape;75;p16">
            <a:extLst>
              <a:ext uri="{FF2B5EF4-FFF2-40B4-BE49-F238E27FC236}">
                <a16:creationId xmlns:a16="http://schemas.microsoft.com/office/drawing/2014/main" id="{F39FF124-EB3F-4092-27DD-85480A0CE8AC}"/>
              </a:ext>
            </a:extLst>
          </p:cNvPr>
          <p:cNvSpPr txBox="1">
            <a:spLocks/>
          </p:cNvSpPr>
          <p:nvPr/>
        </p:nvSpPr>
        <p:spPr>
          <a:xfrm>
            <a:off x="902368" y="0"/>
            <a:ext cx="7270082" cy="955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5000" b="1" dirty="0">
                <a:solidFill>
                  <a:srgbClr val="F5871F"/>
                </a:solidFill>
                <a:latin typeface="Arial" panose="020B0604020202020204" pitchFamily="34" charset="0"/>
                <a:cs typeface="Arial" panose="020B0604020202020204" pitchFamily="34" charset="0"/>
              </a:rPr>
              <a:t>Why Food Is Wasted</a:t>
            </a:r>
            <a:endParaRPr lang="en-US" sz="5000" dirty="0"/>
          </a:p>
        </p:txBody>
      </p:sp>
      <p:pic>
        <p:nvPicPr>
          <p:cNvPr id="7" name="Content Placeholder 3">
            <a:extLst>
              <a:ext uri="{FF2B5EF4-FFF2-40B4-BE49-F238E27FC236}">
                <a16:creationId xmlns:a16="http://schemas.microsoft.com/office/drawing/2014/main" id="{D3570828-3FD1-A413-1D70-12A2C5E658D3}"/>
              </a:ext>
            </a:extLst>
          </p:cNvPr>
          <p:cNvPicPr>
            <a:picLocks noChangeAspect="1"/>
          </p:cNvPicPr>
          <p:nvPr/>
        </p:nvPicPr>
        <p:blipFill>
          <a:blip r:embed="rId4"/>
          <a:srcRect l="-920" t="2666" r="-14265" b="-8682"/>
          <a:stretch>
            <a:fillRect/>
          </a:stretch>
        </p:blipFill>
        <p:spPr>
          <a:xfrm>
            <a:off x="5189380" y="1045517"/>
            <a:ext cx="3939020" cy="3625507"/>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Tree>
    <p:extLst>
      <p:ext uri="{BB962C8B-B14F-4D97-AF65-F5344CB8AC3E}">
        <p14:creationId xmlns:p14="http://schemas.microsoft.com/office/powerpoint/2010/main" val="395318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92749972-3D7E-2CF4-2C71-3EA26285BD08}"/>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7867A516-E70E-C6BF-3B8D-421CA71E0FE7}"/>
              </a:ext>
            </a:extLst>
          </p:cNvPr>
          <p:cNvSpPr txBox="1">
            <a:spLocks noGrp="1"/>
          </p:cNvSpPr>
          <p:nvPr>
            <p:ph type="ctrTitle"/>
          </p:nvPr>
        </p:nvSpPr>
        <p:spPr>
          <a:xfrm>
            <a:off x="421105" y="0"/>
            <a:ext cx="8332369" cy="955200"/>
          </a:xfrm>
          <a:prstGeom prst="rect">
            <a:avLst/>
          </a:prstGeom>
        </p:spPr>
        <p:txBody>
          <a:bodyPr spcFirstLastPara="1" wrap="square" lIns="91425" tIns="91425" rIns="91425" bIns="91425" anchor="b" anchorCtr="0">
            <a:noAutofit/>
          </a:bodyPr>
          <a:lstStyle/>
          <a:p>
            <a:pPr lvl="0"/>
            <a:r>
              <a:rPr lang="en-US" sz="5000" b="1" spc="-45" dirty="0">
                <a:solidFill>
                  <a:srgbClr val="F5871F"/>
                </a:solidFill>
                <a:latin typeface="Arial" panose="020B0604020202020204" pitchFamily="34" charset="0"/>
                <a:cs typeface="Arial" panose="020B0604020202020204" pitchFamily="34" charset="0"/>
              </a:rPr>
              <a:t>Where Surplus Foods Go</a:t>
            </a:r>
            <a:endParaRPr sz="5000" dirty="0"/>
          </a:p>
        </p:txBody>
      </p:sp>
      <p:pic>
        <p:nvPicPr>
          <p:cNvPr id="76" name="Google Shape;76;p16">
            <a:extLst>
              <a:ext uri="{FF2B5EF4-FFF2-40B4-BE49-F238E27FC236}">
                <a16:creationId xmlns:a16="http://schemas.microsoft.com/office/drawing/2014/main" id="{9E5EEF50-414F-86B8-15E0-747A0E1F0D92}"/>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7DBB407F-20DD-043F-6648-21EF90A119B6}"/>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Picture 2" descr="food waste in america">
            <a:extLst>
              <a:ext uri="{FF2B5EF4-FFF2-40B4-BE49-F238E27FC236}">
                <a16:creationId xmlns:a16="http://schemas.microsoft.com/office/drawing/2014/main" id="{FBF69302-8AE8-6E60-AD80-89CC9B97E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49" y="1428931"/>
            <a:ext cx="7451217" cy="285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75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028C69D9-6464-BC49-7636-EA81594AAFEE}"/>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1FECAF72-CF10-E306-E1E4-AFF326150466}"/>
              </a:ext>
            </a:extLst>
          </p:cNvPr>
          <p:cNvSpPr txBox="1">
            <a:spLocks noGrp="1"/>
          </p:cNvSpPr>
          <p:nvPr>
            <p:ph type="ctrTitle"/>
          </p:nvPr>
        </p:nvSpPr>
        <p:spPr>
          <a:xfrm>
            <a:off x="1106905" y="0"/>
            <a:ext cx="7198895" cy="955200"/>
          </a:xfrm>
          <a:prstGeom prst="rect">
            <a:avLst/>
          </a:prstGeom>
        </p:spPr>
        <p:txBody>
          <a:bodyPr spcFirstLastPara="1" wrap="square" lIns="91425" tIns="91425" rIns="91425" bIns="91425" anchor="b" anchorCtr="0">
            <a:noAutofit/>
          </a:bodyPr>
          <a:lstStyle/>
          <a:p>
            <a:pPr lvl="0"/>
            <a:r>
              <a:rPr lang="en-US" sz="5000" b="1" spc="-45" dirty="0">
                <a:solidFill>
                  <a:srgbClr val="F5871F"/>
                </a:solidFill>
                <a:latin typeface="Arial" panose="020B0604020202020204" pitchFamily="34" charset="0"/>
                <a:cs typeface="Arial" panose="020B0604020202020204" pitchFamily="34" charset="0"/>
              </a:rPr>
              <a:t>Cost of Surplus Food</a:t>
            </a:r>
            <a:endParaRPr sz="5000" dirty="0"/>
          </a:p>
        </p:txBody>
      </p:sp>
      <p:pic>
        <p:nvPicPr>
          <p:cNvPr id="76" name="Google Shape;76;p16">
            <a:extLst>
              <a:ext uri="{FF2B5EF4-FFF2-40B4-BE49-F238E27FC236}">
                <a16:creationId xmlns:a16="http://schemas.microsoft.com/office/drawing/2014/main" id="{61A279D4-4B80-3BED-A674-63876A01815E}"/>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938E037B-9F9F-AA60-A422-E49832B30667}"/>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Picture 1">
            <a:extLst>
              <a:ext uri="{FF2B5EF4-FFF2-40B4-BE49-F238E27FC236}">
                <a16:creationId xmlns:a16="http://schemas.microsoft.com/office/drawing/2014/main" id="{4B7F135A-EA46-5D0A-D461-70156994E26D}"/>
              </a:ext>
            </a:extLst>
          </p:cNvPr>
          <p:cNvPicPr>
            <a:picLocks noChangeAspect="1"/>
          </p:cNvPicPr>
          <p:nvPr/>
        </p:nvPicPr>
        <p:blipFill>
          <a:blip r:embed="rId4"/>
          <a:stretch>
            <a:fillRect/>
          </a:stretch>
        </p:blipFill>
        <p:spPr>
          <a:xfrm>
            <a:off x="633414" y="1190248"/>
            <a:ext cx="5431902" cy="3133452"/>
          </a:xfrm>
          <a:prstGeom prst="rect">
            <a:avLst/>
          </a:prstGeom>
        </p:spPr>
      </p:pic>
      <p:sp>
        <p:nvSpPr>
          <p:cNvPr id="3" name="Content Placeholder 9">
            <a:extLst>
              <a:ext uri="{FF2B5EF4-FFF2-40B4-BE49-F238E27FC236}">
                <a16:creationId xmlns:a16="http://schemas.microsoft.com/office/drawing/2014/main" id="{1B9EB72B-6E44-99D3-BC48-24E2CAB7CDEE}"/>
              </a:ext>
            </a:extLst>
          </p:cNvPr>
          <p:cNvSpPr txBox="1">
            <a:spLocks/>
          </p:cNvSpPr>
          <p:nvPr/>
        </p:nvSpPr>
        <p:spPr>
          <a:xfrm>
            <a:off x="5353051" y="1762653"/>
            <a:ext cx="3543300" cy="85562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latin typeface="Arial" panose="020B0604020202020204" pitchFamily="34" charset="0"/>
                <a:cs typeface="Arial" panose="020B0604020202020204" pitchFamily="34" charset="0"/>
              </a:rPr>
              <a:t>Most of surplus food goes to waste</a:t>
            </a:r>
          </a:p>
        </p:txBody>
      </p:sp>
    </p:spTree>
    <p:extLst>
      <p:ext uri="{BB962C8B-B14F-4D97-AF65-F5344CB8AC3E}">
        <p14:creationId xmlns:p14="http://schemas.microsoft.com/office/powerpoint/2010/main" val="405685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774D3ED0-A71C-5233-90EF-3516192320B7}"/>
            </a:ext>
          </a:extLst>
        </p:cNvPr>
        <p:cNvGrpSpPr/>
        <p:nvPr/>
      </p:nvGrpSpPr>
      <p:grpSpPr>
        <a:xfrm>
          <a:off x="0" y="0"/>
          <a:ext cx="0" cy="0"/>
          <a:chOff x="0" y="0"/>
          <a:chExt cx="0" cy="0"/>
        </a:xfrm>
      </p:grpSpPr>
      <p:pic>
        <p:nvPicPr>
          <p:cNvPr id="76" name="Google Shape;76;p16">
            <a:extLst>
              <a:ext uri="{FF2B5EF4-FFF2-40B4-BE49-F238E27FC236}">
                <a16:creationId xmlns:a16="http://schemas.microsoft.com/office/drawing/2014/main" id="{635CB5F3-3F3D-15E4-1CBF-26155F7B4C20}"/>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096BA75B-00BD-8EEB-3893-F387A94D3439}"/>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object 14">
            <a:extLst>
              <a:ext uri="{FF2B5EF4-FFF2-40B4-BE49-F238E27FC236}">
                <a16:creationId xmlns:a16="http://schemas.microsoft.com/office/drawing/2014/main" id="{57F9F39A-14E0-B1A4-0214-2763103DA842}"/>
              </a:ext>
            </a:extLst>
          </p:cNvPr>
          <p:cNvPicPr/>
          <p:nvPr/>
        </p:nvPicPr>
        <p:blipFill>
          <a:blip r:embed="rId4" cstate="print"/>
          <a:stretch>
            <a:fillRect/>
          </a:stretch>
        </p:blipFill>
        <p:spPr>
          <a:xfrm>
            <a:off x="266701" y="1222075"/>
            <a:ext cx="3857624" cy="26993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truck with a sign on the side&#10;&#10;Description automatically generated">
            <a:extLst>
              <a:ext uri="{FF2B5EF4-FFF2-40B4-BE49-F238E27FC236}">
                <a16:creationId xmlns:a16="http://schemas.microsoft.com/office/drawing/2014/main" id="{8D435D0D-E48E-2B63-1653-0844DAB50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6045" y="1133474"/>
            <a:ext cx="4383366" cy="2787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Google Shape;75;p16">
            <a:extLst>
              <a:ext uri="{FF2B5EF4-FFF2-40B4-BE49-F238E27FC236}">
                <a16:creationId xmlns:a16="http://schemas.microsoft.com/office/drawing/2014/main" id="{485B4875-DD2D-739E-A723-C0D0E71AD875}"/>
              </a:ext>
            </a:extLst>
          </p:cNvPr>
          <p:cNvSpPr txBox="1">
            <a:spLocks noGrp="1"/>
          </p:cNvSpPr>
          <p:nvPr>
            <p:ph type="ctrTitle"/>
          </p:nvPr>
        </p:nvSpPr>
        <p:spPr>
          <a:xfrm>
            <a:off x="311150" y="0"/>
            <a:ext cx="8521700" cy="731198"/>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endParaRPr dirty="0"/>
          </a:p>
        </p:txBody>
      </p:sp>
      <p:sp>
        <p:nvSpPr>
          <p:cNvPr id="9" name="Google Shape;75;p16">
            <a:extLst>
              <a:ext uri="{FF2B5EF4-FFF2-40B4-BE49-F238E27FC236}">
                <a16:creationId xmlns:a16="http://schemas.microsoft.com/office/drawing/2014/main" id="{F88459DB-E5CC-9628-0227-E611400171CC}"/>
              </a:ext>
            </a:extLst>
          </p:cNvPr>
          <p:cNvSpPr txBox="1">
            <a:spLocks/>
          </p:cNvSpPr>
          <p:nvPr/>
        </p:nvSpPr>
        <p:spPr>
          <a:xfrm>
            <a:off x="249821" y="-53162"/>
            <a:ext cx="8562974" cy="1074099"/>
          </a:xfrm>
          <a:prstGeom prst="rect">
            <a:avLst/>
          </a:prstGeom>
          <a:noFill/>
          <a:ln>
            <a:noFill/>
          </a:ln>
        </p:spPr>
        <p:txBody>
          <a:bodyPr spcFirstLastPara="1" wrap="square" lIns="91425" tIns="91425" rIns="91425" bIns="91425" anchor="b" anchorCtr="0">
            <a:normAutofit fontScale="2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r>
              <a:rPr lang="en-US" sz="20000" b="1" kern="1200" spc="-45" dirty="0">
                <a:solidFill>
                  <a:srgbClr val="ED7D31"/>
                </a:solidFill>
                <a:latin typeface="Arial" panose="020B0604020202020204" pitchFamily="34" charset="0"/>
                <a:ea typeface="+mj-ea"/>
                <a:cs typeface="Arial" panose="020B0604020202020204" pitchFamily="34" charset="0"/>
              </a:rPr>
              <a:t>Sources of Produce  </a:t>
            </a:r>
            <a:br>
              <a:rPr lang="en-US" sz="6000" b="1" kern="1200" spc="-45" dirty="0">
                <a:solidFill>
                  <a:srgbClr val="ED7D31"/>
                </a:solidFill>
                <a:latin typeface="Arial" panose="020B0604020202020204" pitchFamily="34" charset="0"/>
                <a:ea typeface="+mj-ea"/>
                <a:cs typeface="Arial" panose="020B0604020202020204" pitchFamily="34" charset="0"/>
              </a:rPr>
            </a:br>
            <a:endParaRPr lang="en-US" dirty="0"/>
          </a:p>
        </p:txBody>
      </p:sp>
    </p:spTree>
    <p:extLst>
      <p:ext uri="{BB962C8B-B14F-4D97-AF65-F5344CB8AC3E}">
        <p14:creationId xmlns:p14="http://schemas.microsoft.com/office/powerpoint/2010/main" val="4157141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2DFA1C9F-BA57-45D4-B953-38EDBE5E04FA}"/>
            </a:ext>
          </a:extLst>
        </p:cNvPr>
        <p:cNvGrpSpPr/>
        <p:nvPr/>
      </p:nvGrpSpPr>
      <p:grpSpPr>
        <a:xfrm>
          <a:off x="0" y="0"/>
          <a:ext cx="0" cy="0"/>
          <a:chOff x="0" y="0"/>
          <a:chExt cx="0" cy="0"/>
        </a:xfrm>
      </p:grpSpPr>
      <p:pic>
        <p:nvPicPr>
          <p:cNvPr id="76" name="Google Shape;76;p16">
            <a:extLst>
              <a:ext uri="{FF2B5EF4-FFF2-40B4-BE49-F238E27FC236}">
                <a16:creationId xmlns:a16="http://schemas.microsoft.com/office/drawing/2014/main" id="{1B568C7D-4794-FF2F-8072-0E7DFB8C5DD0}"/>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38DC5AD6-4473-7138-FA2A-FB28800EA0AD}"/>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Content Placeholder 10">
            <a:extLst>
              <a:ext uri="{FF2B5EF4-FFF2-40B4-BE49-F238E27FC236}">
                <a16:creationId xmlns:a16="http://schemas.microsoft.com/office/drawing/2014/main" id="{9A507CCA-9EB0-4C48-A98C-00CB937F41FD}"/>
              </a:ext>
            </a:extLst>
          </p:cNvPr>
          <p:cNvPicPr>
            <a:picLocks noChangeAspect="1"/>
          </p:cNvPicPr>
          <p:nvPr/>
        </p:nvPicPr>
        <p:blipFill>
          <a:blip r:embed="rId4"/>
          <a:stretch>
            <a:fillRect/>
          </a:stretch>
        </p:blipFill>
        <p:spPr>
          <a:xfrm>
            <a:off x="366958" y="1528572"/>
            <a:ext cx="3810979" cy="2712277"/>
          </a:xfrm>
          <a:prstGeom prst="rect">
            <a:avLst/>
          </a:prstGeom>
        </p:spPr>
      </p:pic>
      <p:graphicFrame>
        <p:nvGraphicFramePr>
          <p:cNvPr id="3" name="Table 2">
            <a:extLst>
              <a:ext uri="{FF2B5EF4-FFF2-40B4-BE49-F238E27FC236}">
                <a16:creationId xmlns:a16="http://schemas.microsoft.com/office/drawing/2014/main" id="{DE0944B8-DC0C-61C1-837F-0AE8D97E2883}"/>
              </a:ext>
            </a:extLst>
          </p:cNvPr>
          <p:cNvGraphicFramePr>
            <a:graphicFrameLocks noGrp="1"/>
          </p:cNvGraphicFramePr>
          <p:nvPr>
            <p:extLst>
              <p:ext uri="{D42A27DB-BD31-4B8C-83A1-F6EECF244321}">
                <p14:modId xmlns:p14="http://schemas.microsoft.com/office/powerpoint/2010/main" val="113541211"/>
              </p:ext>
            </p:extLst>
          </p:nvPr>
        </p:nvGraphicFramePr>
        <p:xfrm>
          <a:off x="4564200" y="1528572"/>
          <a:ext cx="4065450" cy="2671477"/>
        </p:xfrm>
        <a:graphic>
          <a:graphicData uri="http://schemas.openxmlformats.org/drawingml/2006/table">
            <a:tbl>
              <a:tblPr/>
              <a:tblGrid>
                <a:gridCol w="2587616">
                  <a:extLst>
                    <a:ext uri="{9D8B030D-6E8A-4147-A177-3AD203B41FA5}">
                      <a16:colId xmlns:a16="http://schemas.microsoft.com/office/drawing/2014/main" val="1774427232"/>
                    </a:ext>
                  </a:extLst>
                </a:gridCol>
                <a:gridCol w="1477834">
                  <a:extLst>
                    <a:ext uri="{9D8B030D-6E8A-4147-A177-3AD203B41FA5}">
                      <a16:colId xmlns:a16="http://schemas.microsoft.com/office/drawing/2014/main" val="3609962339"/>
                    </a:ext>
                  </a:extLst>
                </a:gridCol>
              </a:tblGrid>
              <a:tr h="599485">
                <a:tc>
                  <a:txBody>
                    <a:bodyPr/>
                    <a:lstStyle/>
                    <a:p>
                      <a:pPr algn="l" fontAlgn="b"/>
                      <a:r>
                        <a:rPr lang="en-US" sz="1800" b="0" i="0" u="none" strike="noStrike" dirty="0">
                          <a:effectLst/>
                          <a:latin typeface="Aptos Narrow" panose="020B0004020202020204" pitchFamily="34" charset="0"/>
                        </a:rPr>
                        <a:t>Sources of Food</a:t>
                      </a:r>
                    </a:p>
                  </a:txBody>
                  <a:tcPr marL="9525" marR="9525" marT="9525" marB="0" anchor="b">
                    <a:lnL>
                      <a:noFill/>
                    </a:lnL>
                    <a:lnR>
                      <a:noFill/>
                    </a:lnR>
                    <a:lnT>
                      <a:noFill/>
                    </a:lnT>
                    <a:lnB>
                      <a:noFill/>
                    </a:lnB>
                    <a:solidFill>
                      <a:srgbClr val="3C7D22"/>
                    </a:solidFill>
                  </a:tcPr>
                </a:tc>
                <a:tc>
                  <a:txBody>
                    <a:bodyPr/>
                    <a:lstStyle/>
                    <a:p>
                      <a:pPr algn="l" fontAlgn="b"/>
                      <a:r>
                        <a:rPr lang="en-US" sz="1800" b="0" i="0" u="none" strike="noStrike">
                          <a:effectLst/>
                          <a:latin typeface="Aptos Narrow" panose="020B0004020202020204" pitchFamily="34" charset="0"/>
                        </a:rPr>
                        <a:t>Pounds CY 2025</a:t>
                      </a:r>
                    </a:p>
                  </a:txBody>
                  <a:tcPr marL="9525" marR="9525" marT="9525" marB="0" anchor="b">
                    <a:lnL>
                      <a:noFill/>
                    </a:lnL>
                    <a:lnR>
                      <a:noFill/>
                    </a:lnR>
                    <a:lnT>
                      <a:noFill/>
                    </a:lnT>
                    <a:lnB>
                      <a:noFill/>
                    </a:lnB>
                    <a:solidFill>
                      <a:srgbClr val="3C7D22"/>
                    </a:solidFill>
                  </a:tcPr>
                </a:tc>
                <a:extLst>
                  <a:ext uri="{0D108BD9-81ED-4DB2-BD59-A6C34878D82A}">
                    <a16:rowId xmlns:a16="http://schemas.microsoft.com/office/drawing/2014/main" val="3790853829"/>
                  </a:ext>
                </a:extLst>
              </a:tr>
              <a:tr h="345332">
                <a:tc>
                  <a:txBody>
                    <a:bodyPr/>
                    <a:lstStyle/>
                    <a:p>
                      <a:pPr algn="l" fontAlgn="b"/>
                      <a:r>
                        <a:rPr lang="en-US" sz="1800" b="0" i="0" u="none" strike="noStrike">
                          <a:effectLst/>
                          <a:latin typeface="Aptos Narrow" panose="020B0004020202020204" pitchFamily="34" charset="0"/>
                        </a:rPr>
                        <a:t>General Donations</a:t>
                      </a:r>
                    </a:p>
                  </a:txBody>
                  <a:tcPr marL="9525" marR="9525" marT="9525" marB="0" anchor="b">
                    <a:lnL>
                      <a:noFill/>
                    </a:lnL>
                    <a:lnR>
                      <a:noFill/>
                    </a:lnR>
                    <a:lnT>
                      <a:noFill/>
                    </a:lnT>
                    <a:lnB>
                      <a:noFill/>
                    </a:lnB>
                    <a:solidFill>
                      <a:srgbClr val="4D93D9"/>
                    </a:solidFill>
                  </a:tcPr>
                </a:tc>
                <a:tc>
                  <a:txBody>
                    <a:bodyPr/>
                    <a:lstStyle/>
                    <a:p>
                      <a:pPr algn="l" fontAlgn="b"/>
                      <a:r>
                        <a:rPr lang="en-US" sz="1800" b="0" i="0" u="none" strike="noStrike">
                          <a:effectLst/>
                          <a:latin typeface="Aptos Narrow" panose="020B0004020202020204" pitchFamily="34" charset="0"/>
                        </a:rPr>
                        <a:t>41.2M </a:t>
                      </a:r>
                    </a:p>
                  </a:txBody>
                  <a:tcPr marL="9525" marR="9525" marT="9525" marB="0" anchor="b">
                    <a:lnL>
                      <a:noFill/>
                    </a:lnL>
                    <a:lnR>
                      <a:noFill/>
                    </a:lnR>
                    <a:lnT>
                      <a:noFill/>
                    </a:lnT>
                    <a:lnB>
                      <a:noFill/>
                    </a:lnB>
                    <a:solidFill>
                      <a:srgbClr val="4D93D9"/>
                    </a:solidFill>
                  </a:tcPr>
                </a:tc>
                <a:extLst>
                  <a:ext uri="{0D108BD9-81ED-4DB2-BD59-A6C34878D82A}">
                    <a16:rowId xmlns:a16="http://schemas.microsoft.com/office/drawing/2014/main" val="2519589518"/>
                  </a:ext>
                </a:extLst>
              </a:tr>
              <a:tr h="345332">
                <a:tc>
                  <a:txBody>
                    <a:bodyPr/>
                    <a:lstStyle/>
                    <a:p>
                      <a:pPr algn="l" fontAlgn="b"/>
                      <a:r>
                        <a:rPr lang="en-US" sz="1800" b="0" i="0" u="none" strike="noStrike" dirty="0">
                          <a:effectLst/>
                          <a:latin typeface="Aptos Narrow" panose="020B0004020202020204" pitchFamily="34" charset="0"/>
                        </a:rPr>
                        <a:t>Gov't Comm.</a:t>
                      </a:r>
                    </a:p>
                  </a:txBody>
                  <a:tcPr marL="9525" marR="9525" marT="9525" marB="0" anchor="b">
                    <a:lnL>
                      <a:noFill/>
                    </a:lnL>
                    <a:lnR>
                      <a:noFill/>
                    </a:lnR>
                    <a:lnT>
                      <a:noFill/>
                    </a:lnT>
                    <a:lnB>
                      <a:noFill/>
                    </a:lnB>
                    <a:solidFill>
                      <a:srgbClr val="F1A983"/>
                    </a:solidFill>
                  </a:tcPr>
                </a:tc>
                <a:tc>
                  <a:txBody>
                    <a:bodyPr/>
                    <a:lstStyle/>
                    <a:p>
                      <a:pPr algn="l" fontAlgn="b"/>
                      <a:r>
                        <a:rPr lang="en-US" sz="1800" b="0" i="0" u="none" strike="noStrike">
                          <a:effectLst/>
                          <a:latin typeface="Aptos Narrow" panose="020B0004020202020204" pitchFamily="34" charset="0"/>
                        </a:rPr>
                        <a:t>30.3M</a:t>
                      </a:r>
                    </a:p>
                  </a:txBody>
                  <a:tcPr marL="9525" marR="9525" marT="9525" marB="0" anchor="b">
                    <a:lnL>
                      <a:noFill/>
                    </a:lnL>
                    <a:lnR>
                      <a:noFill/>
                    </a:lnR>
                    <a:lnT>
                      <a:noFill/>
                    </a:lnT>
                    <a:lnB>
                      <a:noFill/>
                    </a:lnB>
                    <a:solidFill>
                      <a:srgbClr val="F1A983"/>
                    </a:solidFill>
                  </a:tcPr>
                </a:tc>
                <a:extLst>
                  <a:ext uri="{0D108BD9-81ED-4DB2-BD59-A6C34878D82A}">
                    <a16:rowId xmlns:a16="http://schemas.microsoft.com/office/drawing/2014/main" val="539163200"/>
                  </a:ext>
                </a:extLst>
              </a:tr>
              <a:tr h="345332">
                <a:tc>
                  <a:txBody>
                    <a:bodyPr/>
                    <a:lstStyle/>
                    <a:p>
                      <a:pPr algn="l" fontAlgn="b"/>
                      <a:r>
                        <a:rPr lang="en-US" sz="1800" b="0" i="0" u="none" strike="noStrike">
                          <a:effectLst/>
                          <a:latin typeface="Aptos Narrow" panose="020B0004020202020204" pitchFamily="34" charset="0"/>
                        </a:rPr>
                        <a:t>Grocery Rescue</a:t>
                      </a:r>
                    </a:p>
                  </a:txBody>
                  <a:tcPr marL="9525" marR="9525" marT="9525" marB="0" anchor="b">
                    <a:lnL>
                      <a:noFill/>
                    </a:lnL>
                    <a:lnR>
                      <a:noFill/>
                    </a:lnR>
                    <a:lnT>
                      <a:noFill/>
                    </a:lnT>
                    <a:lnB>
                      <a:noFill/>
                    </a:lnB>
                    <a:solidFill>
                      <a:srgbClr val="ADADAD"/>
                    </a:solidFill>
                  </a:tcPr>
                </a:tc>
                <a:tc>
                  <a:txBody>
                    <a:bodyPr/>
                    <a:lstStyle/>
                    <a:p>
                      <a:pPr algn="l" fontAlgn="b"/>
                      <a:r>
                        <a:rPr lang="en-US" sz="1800" b="0" i="0" u="none" strike="noStrike">
                          <a:effectLst/>
                          <a:latin typeface="Aptos Narrow" panose="020B0004020202020204" pitchFamily="34" charset="0"/>
                        </a:rPr>
                        <a:t>22.2M</a:t>
                      </a:r>
                    </a:p>
                  </a:txBody>
                  <a:tcPr marL="9525" marR="9525" marT="9525" marB="0" anchor="b">
                    <a:lnL>
                      <a:noFill/>
                    </a:lnL>
                    <a:lnR>
                      <a:noFill/>
                    </a:lnR>
                    <a:lnT>
                      <a:noFill/>
                    </a:lnT>
                    <a:lnB>
                      <a:noFill/>
                    </a:lnB>
                    <a:solidFill>
                      <a:srgbClr val="ADADAD"/>
                    </a:solidFill>
                  </a:tcPr>
                </a:tc>
                <a:extLst>
                  <a:ext uri="{0D108BD9-81ED-4DB2-BD59-A6C34878D82A}">
                    <a16:rowId xmlns:a16="http://schemas.microsoft.com/office/drawing/2014/main" val="3431514787"/>
                  </a:ext>
                </a:extLst>
              </a:tr>
              <a:tr h="345332">
                <a:tc>
                  <a:txBody>
                    <a:bodyPr/>
                    <a:lstStyle/>
                    <a:p>
                      <a:pPr algn="l" fontAlgn="b"/>
                      <a:r>
                        <a:rPr lang="en-US" sz="1800" b="0" i="0" u="none" strike="noStrike" dirty="0">
                          <a:effectLst/>
                          <a:latin typeface="Aptos Narrow" panose="020B0004020202020204" pitchFamily="34" charset="0"/>
                        </a:rPr>
                        <a:t>Purchased Foods</a:t>
                      </a:r>
                    </a:p>
                  </a:txBody>
                  <a:tcPr marL="9525" marR="9525" marT="9525" marB="0" anchor="b">
                    <a:lnL>
                      <a:noFill/>
                    </a:lnL>
                    <a:lnR>
                      <a:noFill/>
                    </a:lnR>
                    <a:lnT>
                      <a:noFill/>
                    </a:lnT>
                    <a:lnB>
                      <a:noFill/>
                    </a:lnB>
                    <a:solidFill>
                      <a:srgbClr val="FFFF00"/>
                    </a:solidFill>
                  </a:tcPr>
                </a:tc>
                <a:tc>
                  <a:txBody>
                    <a:bodyPr/>
                    <a:lstStyle/>
                    <a:p>
                      <a:pPr algn="l" fontAlgn="b"/>
                      <a:r>
                        <a:rPr lang="en-US" sz="1800" b="0" i="0" u="none" strike="noStrike">
                          <a:effectLst/>
                          <a:latin typeface="Aptos Narrow" panose="020B0004020202020204" pitchFamily="34" charset="0"/>
                        </a:rPr>
                        <a:t>15.2M</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3761001778"/>
                  </a:ext>
                </a:extLst>
              </a:tr>
              <a:tr h="345332">
                <a:tc>
                  <a:txBody>
                    <a:bodyPr/>
                    <a:lstStyle/>
                    <a:p>
                      <a:pPr algn="l" fontAlgn="b"/>
                      <a:r>
                        <a:rPr lang="en-US" sz="1800" b="0" i="0" u="none" strike="noStrike">
                          <a:effectLst/>
                          <a:latin typeface="Aptos Narrow" panose="020B0004020202020204" pitchFamily="34" charset="0"/>
                        </a:rPr>
                        <a:t>AZ Food Banks</a:t>
                      </a:r>
                    </a:p>
                  </a:txBody>
                  <a:tcPr marL="9525" marR="9525" marT="9525" marB="0" anchor="b">
                    <a:lnL>
                      <a:noFill/>
                    </a:lnL>
                    <a:lnR>
                      <a:noFill/>
                    </a:lnR>
                    <a:lnT>
                      <a:noFill/>
                    </a:lnT>
                    <a:lnB>
                      <a:noFill/>
                    </a:lnB>
                    <a:solidFill>
                      <a:srgbClr val="A6C9EC"/>
                    </a:solidFill>
                  </a:tcPr>
                </a:tc>
                <a:tc>
                  <a:txBody>
                    <a:bodyPr/>
                    <a:lstStyle/>
                    <a:p>
                      <a:pPr algn="l" fontAlgn="b"/>
                      <a:r>
                        <a:rPr lang="en-US" sz="1800" b="0" i="0" u="none" strike="noStrike">
                          <a:effectLst/>
                          <a:latin typeface="Aptos Narrow" panose="020B0004020202020204" pitchFamily="34" charset="0"/>
                        </a:rPr>
                        <a:t>15.2M</a:t>
                      </a:r>
                    </a:p>
                  </a:txBody>
                  <a:tcPr marL="9525" marR="9525" marT="9525" marB="0" anchor="b">
                    <a:lnL>
                      <a:noFill/>
                    </a:lnL>
                    <a:lnR>
                      <a:noFill/>
                    </a:lnR>
                    <a:lnT>
                      <a:noFill/>
                    </a:lnT>
                    <a:lnB>
                      <a:noFill/>
                    </a:lnB>
                    <a:solidFill>
                      <a:srgbClr val="A6C9EC"/>
                    </a:solidFill>
                  </a:tcPr>
                </a:tc>
                <a:extLst>
                  <a:ext uri="{0D108BD9-81ED-4DB2-BD59-A6C34878D82A}">
                    <a16:rowId xmlns:a16="http://schemas.microsoft.com/office/drawing/2014/main" val="3887321416"/>
                  </a:ext>
                </a:extLst>
              </a:tr>
              <a:tr h="345332">
                <a:tc>
                  <a:txBody>
                    <a:bodyPr/>
                    <a:lstStyle/>
                    <a:p>
                      <a:pPr algn="l" fontAlgn="b"/>
                      <a:r>
                        <a:rPr lang="en-US" sz="1800" b="0" i="0" u="none" strike="noStrike" dirty="0">
                          <a:effectLst/>
                          <a:latin typeface="Aptos Narrow" panose="020B0004020202020204" pitchFamily="34" charset="0"/>
                        </a:rPr>
                        <a:t>Others</a:t>
                      </a:r>
                    </a:p>
                  </a:txBody>
                  <a:tcPr marL="9525" marR="9525" marT="9525" marB="0" anchor="b">
                    <a:lnL>
                      <a:noFill/>
                    </a:lnL>
                    <a:lnR>
                      <a:noFill/>
                    </a:lnR>
                    <a:lnT>
                      <a:noFill/>
                    </a:lnT>
                    <a:lnB>
                      <a:noFill/>
                    </a:lnB>
                    <a:solidFill>
                      <a:srgbClr val="8ED973"/>
                    </a:solidFill>
                  </a:tcPr>
                </a:tc>
                <a:tc>
                  <a:txBody>
                    <a:bodyPr/>
                    <a:lstStyle/>
                    <a:p>
                      <a:pPr algn="l" fontAlgn="b"/>
                      <a:r>
                        <a:rPr lang="en-US" sz="1800" b="0" i="0" u="none" strike="noStrike" dirty="0">
                          <a:effectLst/>
                          <a:latin typeface="Aptos Narrow" panose="020B0004020202020204" pitchFamily="34" charset="0"/>
                        </a:rPr>
                        <a:t>6.6M </a:t>
                      </a:r>
                    </a:p>
                  </a:txBody>
                  <a:tcPr marL="9525" marR="9525" marT="9525" marB="0" anchor="b">
                    <a:lnL>
                      <a:noFill/>
                    </a:lnL>
                    <a:lnR>
                      <a:noFill/>
                    </a:lnR>
                    <a:lnT>
                      <a:noFill/>
                    </a:lnT>
                    <a:lnB>
                      <a:noFill/>
                    </a:lnB>
                    <a:solidFill>
                      <a:srgbClr val="8ED973"/>
                    </a:solidFill>
                  </a:tcPr>
                </a:tc>
                <a:extLst>
                  <a:ext uri="{0D108BD9-81ED-4DB2-BD59-A6C34878D82A}">
                    <a16:rowId xmlns:a16="http://schemas.microsoft.com/office/drawing/2014/main" val="1937772962"/>
                  </a:ext>
                </a:extLst>
              </a:tr>
            </a:tbl>
          </a:graphicData>
        </a:graphic>
      </p:graphicFrame>
      <p:sp>
        <p:nvSpPr>
          <p:cNvPr id="4" name="Google Shape;75;p16">
            <a:extLst>
              <a:ext uri="{FF2B5EF4-FFF2-40B4-BE49-F238E27FC236}">
                <a16:creationId xmlns:a16="http://schemas.microsoft.com/office/drawing/2014/main" id="{12922AC5-0047-B1F1-1A2C-5BDA1A1FD06F}"/>
              </a:ext>
            </a:extLst>
          </p:cNvPr>
          <p:cNvSpPr txBox="1">
            <a:spLocks noGrp="1"/>
          </p:cNvSpPr>
          <p:nvPr>
            <p:ph type="ctrTitle"/>
          </p:nvPr>
        </p:nvSpPr>
        <p:spPr>
          <a:xfrm>
            <a:off x="476250" y="0"/>
            <a:ext cx="8248649" cy="9556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r>
              <a:rPr lang="en-US" sz="5400" b="1" kern="1200" spc="-45" dirty="0">
                <a:solidFill>
                  <a:srgbClr val="ED7D31"/>
                </a:solidFill>
                <a:latin typeface="Arial" panose="020B0604020202020204" pitchFamily="34" charset="0"/>
                <a:ea typeface="+mj-ea"/>
                <a:cs typeface="Arial" panose="020B0604020202020204" pitchFamily="34" charset="0"/>
              </a:rPr>
              <a:t> </a:t>
            </a:r>
            <a:br>
              <a:rPr lang="en-US" sz="5400" b="1" kern="1200" spc="-45" dirty="0">
                <a:solidFill>
                  <a:srgbClr val="ED7D31"/>
                </a:solidFill>
                <a:latin typeface="Arial" panose="020B0604020202020204" pitchFamily="34" charset="0"/>
                <a:ea typeface="+mj-ea"/>
                <a:cs typeface="Arial" panose="020B0604020202020204" pitchFamily="34" charset="0"/>
              </a:rPr>
            </a:br>
            <a:endParaRPr lang="en-US" sz="5400" dirty="0"/>
          </a:p>
        </p:txBody>
      </p:sp>
      <p:sp>
        <p:nvSpPr>
          <p:cNvPr id="5" name="Google Shape;75;p16">
            <a:extLst>
              <a:ext uri="{FF2B5EF4-FFF2-40B4-BE49-F238E27FC236}">
                <a16:creationId xmlns:a16="http://schemas.microsoft.com/office/drawing/2014/main" id="{D52DDC84-EEC3-EB88-DC67-C3083169A30C}"/>
              </a:ext>
            </a:extLst>
          </p:cNvPr>
          <p:cNvSpPr txBox="1">
            <a:spLocks/>
          </p:cNvSpPr>
          <p:nvPr/>
        </p:nvSpPr>
        <p:spPr>
          <a:xfrm>
            <a:off x="249821" y="0"/>
            <a:ext cx="8562974" cy="955675"/>
          </a:xfrm>
          <a:prstGeom prst="rect">
            <a:avLst/>
          </a:prstGeom>
          <a:noFill/>
          <a:ln>
            <a:noFill/>
          </a:ln>
        </p:spPr>
        <p:txBody>
          <a:bodyPr spcFirstLastPara="1" wrap="square" lIns="91425" tIns="91425" rIns="91425" bIns="91425" anchor="b" anchorCtr="0">
            <a:normAutofit fontScale="2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r>
              <a:rPr lang="en-US" sz="20000" b="1" kern="1200" spc="-45" dirty="0">
                <a:solidFill>
                  <a:srgbClr val="ED7D31"/>
                </a:solidFill>
                <a:latin typeface="Arial" panose="020B0604020202020204" pitchFamily="34" charset="0"/>
                <a:ea typeface="+mj-ea"/>
                <a:cs typeface="Arial" panose="020B0604020202020204" pitchFamily="34" charset="0"/>
              </a:rPr>
              <a:t>Sources of Food in SMFB  </a:t>
            </a:r>
            <a:br>
              <a:rPr lang="en-US" sz="6000" b="1" kern="1200" spc="-45" dirty="0">
                <a:solidFill>
                  <a:srgbClr val="ED7D31"/>
                </a:solidFill>
                <a:latin typeface="Arial" panose="020B0604020202020204" pitchFamily="34" charset="0"/>
                <a:ea typeface="+mj-ea"/>
                <a:cs typeface="Arial" panose="020B0604020202020204" pitchFamily="34" charset="0"/>
              </a:rPr>
            </a:br>
            <a:endParaRPr lang="en-US" dirty="0"/>
          </a:p>
        </p:txBody>
      </p:sp>
    </p:spTree>
    <p:extLst>
      <p:ext uri="{BB962C8B-B14F-4D97-AF65-F5344CB8AC3E}">
        <p14:creationId xmlns:p14="http://schemas.microsoft.com/office/powerpoint/2010/main" val="405508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FA937EAB-811E-36CC-6DB8-FE9771B8A68B}"/>
            </a:ext>
          </a:extLst>
        </p:cNvPr>
        <p:cNvGrpSpPr/>
        <p:nvPr/>
      </p:nvGrpSpPr>
      <p:grpSpPr>
        <a:xfrm>
          <a:off x="0" y="0"/>
          <a:ext cx="0" cy="0"/>
          <a:chOff x="0" y="0"/>
          <a:chExt cx="0" cy="0"/>
        </a:xfrm>
      </p:grpSpPr>
      <p:pic>
        <p:nvPicPr>
          <p:cNvPr id="76" name="Google Shape;76;p16">
            <a:extLst>
              <a:ext uri="{FF2B5EF4-FFF2-40B4-BE49-F238E27FC236}">
                <a16:creationId xmlns:a16="http://schemas.microsoft.com/office/drawing/2014/main" id="{70213ECC-B191-EF7B-4534-CF0F56345564}"/>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23600578-5B32-6A89-6C15-550E865D3E5A}"/>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4" name="Google Shape;75;p16">
            <a:extLst>
              <a:ext uri="{FF2B5EF4-FFF2-40B4-BE49-F238E27FC236}">
                <a16:creationId xmlns:a16="http://schemas.microsoft.com/office/drawing/2014/main" id="{AC268CFA-88D2-5CEE-6EC7-A55071496185}"/>
              </a:ext>
            </a:extLst>
          </p:cNvPr>
          <p:cNvSpPr txBox="1">
            <a:spLocks noGrp="1"/>
          </p:cNvSpPr>
          <p:nvPr>
            <p:ph type="ctrTitle"/>
          </p:nvPr>
        </p:nvSpPr>
        <p:spPr>
          <a:xfrm>
            <a:off x="476250" y="0"/>
            <a:ext cx="8248649" cy="95567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br>
              <a:rPr lang="en-US" sz="5400" b="1" kern="1200" spc="-45" dirty="0">
                <a:solidFill>
                  <a:srgbClr val="ED7D31"/>
                </a:solidFill>
                <a:latin typeface="Arial" panose="020B0604020202020204" pitchFamily="34" charset="0"/>
                <a:ea typeface="+mj-ea"/>
                <a:cs typeface="Arial" panose="020B0604020202020204" pitchFamily="34" charset="0"/>
              </a:rPr>
            </a:br>
            <a:r>
              <a:rPr lang="en-US" sz="5400" b="1" kern="1200" spc="-45" dirty="0">
                <a:solidFill>
                  <a:srgbClr val="ED7D31"/>
                </a:solidFill>
                <a:latin typeface="Arial" panose="020B0604020202020204" pitchFamily="34" charset="0"/>
                <a:ea typeface="+mj-ea"/>
                <a:cs typeface="Arial" panose="020B0604020202020204" pitchFamily="34" charset="0"/>
              </a:rPr>
              <a:t> </a:t>
            </a:r>
            <a:br>
              <a:rPr lang="en-US" sz="5400" b="1" kern="1200" spc="-45" dirty="0">
                <a:solidFill>
                  <a:srgbClr val="ED7D31"/>
                </a:solidFill>
                <a:latin typeface="Arial" panose="020B0604020202020204" pitchFamily="34" charset="0"/>
                <a:ea typeface="+mj-ea"/>
                <a:cs typeface="Arial" panose="020B0604020202020204" pitchFamily="34" charset="0"/>
              </a:rPr>
            </a:br>
            <a:endParaRPr lang="en-US" sz="5400" dirty="0"/>
          </a:p>
        </p:txBody>
      </p:sp>
      <p:sp>
        <p:nvSpPr>
          <p:cNvPr id="5" name="Google Shape;75;p16">
            <a:extLst>
              <a:ext uri="{FF2B5EF4-FFF2-40B4-BE49-F238E27FC236}">
                <a16:creationId xmlns:a16="http://schemas.microsoft.com/office/drawing/2014/main" id="{2B4EC17D-1A9C-7C62-DEE9-796AD0690029}"/>
              </a:ext>
            </a:extLst>
          </p:cNvPr>
          <p:cNvSpPr txBox="1">
            <a:spLocks/>
          </p:cNvSpPr>
          <p:nvPr/>
        </p:nvSpPr>
        <p:spPr>
          <a:xfrm>
            <a:off x="249821" y="0"/>
            <a:ext cx="8562974" cy="955675"/>
          </a:xfrm>
          <a:prstGeom prst="rect">
            <a:avLst/>
          </a:prstGeom>
          <a:noFill/>
          <a:ln>
            <a:noFill/>
          </a:ln>
        </p:spPr>
        <p:txBody>
          <a:bodyPr spcFirstLastPara="1" wrap="square" lIns="91425" tIns="91425" rIns="91425" bIns="91425" anchor="b" anchorCtr="0">
            <a:normAutofit fontScale="25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br>
              <a:rPr lang="en-US" sz="6000" b="1" kern="1200" spc="-45" dirty="0">
                <a:solidFill>
                  <a:srgbClr val="ED7D31"/>
                </a:solidFill>
                <a:latin typeface="Arial" panose="020B0604020202020204" pitchFamily="34" charset="0"/>
                <a:ea typeface="+mj-ea"/>
                <a:cs typeface="Arial" panose="020B0604020202020204" pitchFamily="34" charset="0"/>
              </a:rPr>
            </a:br>
            <a:r>
              <a:rPr lang="en-US" sz="20000" b="1" kern="1200" spc="-45" dirty="0">
                <a:solidFill>
                  <a:srgbClr val="ED7D31"/>
                </a:solidFill>
                <a:latin typeface="Arial" panose="020B0604020202020204" pitchFamily="34" charset="0"/>
                <a:ea typeface="+mj-ea"/>
                <a:cs typeface="Arial" panose="020B0604020202020204" pitchFamily="34" charset="0"/>
              </a:rPr>
              <a:t>Sources of Produce SMFB  </a:t>
            </a:r>
            <a:br>
              <a:rPr lang="en-US" sz="6000" b="1" kern="1200" spc="-45" dirty="0">
                <a:solidFill>
                  <a:srgbClr val="ED7D31"/>
                </a:solidFill>
                <a:latin typeface="Arial" panose="020B0604020202020204" pitchFamily="34" charset="0"/>
                <a:ea typeface="+mj-ea"/>
                <a:cs typeface="Arial" panose="020B0604020202020204" pitchFamily="34" charset="0"/>
              </a:rPr>
            </a:br>
            <a:endParaRPr lang="en-US" dirty="0"/>
          </a:p>
        </p:txBody>
      </p:sp>
      <p:graphicFrame>
        <p:nvGraphicFramePr>
          <p:cNvPr id="8" name="Chart 7">
            <a:extLst>
              <a:ext uri="{FF2B5EF4-FFF2-40B4-BE49-F238E27FC236}">
                <a16:creationId xmlns:a16="http://schemas.microsoft.com/office/drawing/2014/main" id="{673F61F2-7F09-B1E2-B403-94E46D0FD2ED}"/>
              </a:ext>
            </a:extLst>
          </p:cNvPr>
          <p:cNvGraphicFramePr>
            <a:graphicFrameLocks/>
          </p:cNvGraphicFramePr>
          <p:nvPr>
            <p:extLst>
              <p:ext uri="{D42A27DB-BD31-4B8C-83A1-F6EECF244321}">
                <p14:modId xmlns:p14="http://schemas.microsoft.com/office/powerpoint/2010/main" val="980356845"/>
              </p:ext>
            </p:extLst>
          </p:nvPr>
        </p:nvGraphicFramePr>
        <p:xfrm>
          <a:off x="2282703" y="1812160"/>
          <a:ext cx="5000625"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864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35883A37-4353-4E23-159B-E034D24CAC38}"/>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3186E497-B774-8545-0EEB-75EEC9D2F316}"/>
              </a:ext>
            </a:extLst>
          </p:cNvPr>
          <p:cNvSpPr txBox="1">
            <a:spLocks noGrp="1"/>
          </p:cNvSpPr>
          <p:nvPr>
            <p:ph type="ctrTitle"/>
          </p:nvPr>
        </p:nvSpPr>
        <p:spPr>
          <a:xfrm>
            <a:off x="1751550" y="0"/>
            <a:ext cx="5640900" cy="955200"/>
          </a:xfrm>
          <a:prstGeom prst="rect">
            <a:avLst/>
          </a:prstGeom>
        </p:spPr>
        <p:txBody>
          <a:bodyPr spcFirstLastPara="1" wrap="square" lIns="91425" tIns="91425" rIns="91425" bIns="91425" anchor="b" anchorCtr="0">
            <a:noAutofit/>
          </a:bodyPr>
          <a:lstStyle/>
          <a:p>
            <a:pPr lvl="0"/>
            <a:r>
              <a:rPr lang="en-US" sz="5000" b="1" spc="-45" dirty="0">
                <a:solidFill>
                  <a:schemeClr val="accent4">
                    <a:lumMod val="75000"/>
                  </a:schemeClr>
                </a:solidFill>
                <a:latin typeface="Arial" panose="020B0604020202020204" pitchFamily="34" charset="0"/>
                <a:cs typeface="Arial" panose="020B0604020202020204" pitchFamily="34" charset="0"/>
              </a:rPr>
              <a:t>Citrus Gleaning</a:t>
            </a:r>
            <a:endParaRPr sz="5000" dirty="0">
              <a:solidFill>
                <a:schemeClr val="accent4">
                  <a:lumMod val="75000"/>
                </a:schemeClr>
              </a:solidFill>
            </a:endParaRPr>
          </a:p>
        </p:txBody>
      </p:sp>
      <p:pic>
        <p:nvPicPr>
          <p:cNvPr id="76" name="Google Shape;76;p16">
            <a:extLst>
              <a:ext uri="{FF2B5EF4-FFF2-40B4-BE49-F238E27FC236}">
                <a16:creationId xmlns:a16="http://schemas.microsoft.com/office/drawing/2014/main" id="{2DFEBCAC-5555-5B81-1A01-CDEFE2680A9B}"/>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6B7AF338-D62C-E2EC-368E-F548D6AC9C8D}"/>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Content Placeholder 4" descr="People working in a yard&#10;&#10;Description automatically generated">
            <a:extLst>
              <a:ext uri="{FF2B5EF4-FFF2-40B4-BE49-F238E27FC236}">
                <a16:creationId xmlns:a16="http://schemas.microsoft.com/office/drawing/2014/main" id="{D2355205-CD7B-4CCC-3099-4330C81E8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049" y="1357271"/>
            <a:ext cx="3476663" cy="2606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Content Placeholder 10" descr="A group of people standing in front of a truck&#10;&#10;Description automatically generated">
            <a:extLst>
              <a:ext uri="{FF2B5EF4-FFF2-40B4-BE49-F238E27FC236}">
                <a16:creationId xmlns:a16="http://schemas.microsoft.com/office/drawing/2014/main" id="{8C1D9C49-0BA9-7E25-EB9A-50E95E8B6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750" y="1384699"/>
            <a:ext cx="3366932" cy="2579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448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169B4C3-6AB6-A68D-B211-E792AA895DD1}"/>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56338E24-AC32-28B5-0E86-836899D3DA08}"/>
              </a:ext>
            </a:extLst>
          </p:cNvPr>
          <p:cNvSpPr txBox="1">
            <a:spLocks noGrp="1"/>
          </p:cNvSpPr>
          <p:nvPr>
            <p:ph type="ctrTitle"/>
          </p:nvPr>
        </p:nvSpPr>
        <p:spPr>
          <a:xfrm>
            <a:off x="1179095" y="0"/>
            <a:ext cx="6213355" cy="955200"/>
          </a:xfrm>
          <a:prstGeom prst="rect">
            <a:avLst/>
          </a:prstGeom>
        </p:spPr>
        <p:txBody>
          <a:bodyPr spcFirstLastPara="1" wrap="square" lIns="91425" tIns="91425" rIns="91425" bIns="91425" anchor="b" anchorCtr="0">
            <a:noAutofit/>
          </a:bodyPr>
          <a:lstStyle/>
          <a:p>
            <a:pPr lvl="0"/>
            <a:r>
              <a:rPr lang="en-US" sz="5000" b="1" spc="-45" dirty="0">
                <a:solidFill>
                  <a:schemeClr val="accent4">
                    <a:lumMod val="75000"/>
                  </a:schemeClr>
                </a:solidFill>
                <a:latin typeface="Arial" panose="020B0604020202020204" pitchFamily="34" charset="0"/>
                <a:cs typeface="Arial" panose="020B0604020202020204" pitchFamily="34" charset="0"/>
              </a:rPr>
              <a:t>Cabbage Gleaning</a:t>
            </a:r>
            <a:endParaRPr sz="5000" dirty="0">
              <a:solidFill>
                <a:schemeClr val="accent4">
                  <a:lumMod val="75000"/>
                </a:schemeClr>
              </a:solidFill>
            </a:endParaRPr>
          </a:p>
        </p:txBody>
      </p:sp>
      <p:pic>
        <p:nvPicPr>
          <p:cNvPr id="76" name="Google Shape;76;p16">
            <a:extLst>
              <a:ext uri="{FF2B5EF4-FFF2-40B4-BE49-F238E27FC236}">
                <a16:creationId xmlns:a16="http://schemas.microsoft.com/office/drawing/2014/main" id="{DBD6D58E-7634-7478-E383-272C622E37A2}"/>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D5EF963A-BCC6-0537-4311-1385B0AE6FEB}"/>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Content Placeholder 8" descr="A person walking in a field of cabbage">
            <a:extLst>
              <a:ext uri="{FF2B5EF4-FFF2-40B4-BE49-F238E27FC236}">
                <a16:creationId xmlns:a16="http://schemas.microsoft.com/office/drawing/2014/main" id="{2B45C96D-9861-4A94-28EF-AD88C9242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775" y="1102840"/>
            <a:ext cx="3339584" cy="33395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3">
            <a:extLst>
              <a:ext uri="{FF2B5EF4-FFF2-40B4-BE49-F238E27FC236}">
                <a16:creationId xmlns:a16="http://schemas.microsoft.com/office/drawing/2014/main" id="{1686CB0E-5624-51E8-84A6-EE8CEEF40C26}"/>
              </a:ext>
            </a:extLst>
          </p:cNvPr>
          <p:cNvSpPr txBox="1">
            <a:spLocks/>
          </p:cNvSpPr>
          <p:nvPr/>
        </p:nvSpPr>
        <p:spPr>
          <a:xfrm>
            <a:off x="361950" y="1102839"/>
            <a:ext cx="4210050" cy="32140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Gleaning – second pass</a:t>
            </a:r>
          </a:p>
          <a:p>
            <a:pPr marL="457200"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Diminishing land to grown on = diminishing pounds to donate</a:t>
            </a:r>
          </a:p>
          <a:p>
            <a:endParaRPr lang="en-US" dirty="0"/>
          </a:p>
        </p:txBody>
      </p:sp>
    </p:spTree>
    <p:extLst>
      <p:ext uri="{BB962C8B-B14F-4D97-AF65-F5344CB8AC3E}">
        <p14:creationId xmlns:p14="http://schemas.microsoft.com/office/powerpoint/2010/main" val="205551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97923D27-E67B-6877-EC6B-2231F40AB040}"/>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FBA1444F-F2AA-7AA2-8BC4-AC10F15A96B2}"/>
              </a:ext>
            </a:extLst>
          </p:cNvPr>
          <p:cNvSpPr txBox="1">
            <a:spLocks noGrp="1"/>
          </p:cNvSpPr>
          <p:nvPr>
            <p:ph type="ctrTitle"/>
          </p:nvPr>
        </p:nvSpPr>
        <p:spPr>
          <a:xfrm>
            <a:off x="657225" y="0"/>
            <a:ext cx="8305799" cy="9552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br>
              <a:rPr kumimoji="0" lang="en-US" sz="60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br>
              <a:rPr kumimoji="0" lang="en-US" sz="60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r>
              <a:rPr kumimoji="0" lang="en-US" sz="56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t>Reasons for Donations</a:t>
            </a:r>
            <a:endParaRPr sz="5600" dirty="0"/>
          </a:p>
        </p:txBody>
      </p:sp>
      <p:pic>
        <p:nvPicPr>
          <p:cNvPr id="76" name="Google Shape;76;p16">
            <a:extLst>
              <a:ext uri="{FF2B5EF4-FFF2-40B4-BE49-F238E27FC236}">
                <a16:creationId xmlns:a16="http://schemas.microsoft.com/office/drawing/2014/main" id="{6355ED1A-CC9A-D571-99C9-01D174E3C275}"/>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316CCAAB-B1CD-AED7-109D-BE6868F1BDDF}"/>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2" name="Title 5">
            <a:extLst>
              <a:ext uri="{FF2B5EF4-FFF2-40B4-BE49-F238E27FC236}">
                <a16:creationId xmlns:a16="http://schemas.microsoft.com/office/drawing/2014/main" id="{835AAA26-56FD-2C9E-E89F-2576F1548960}"/>
              </a:ext>
            </a:extLst>
          </p:cNvPr>
          <p:cNvSpPr txBox="1">
            <a:spLocks/>
          </p:cNvSpPr>
          <p:nvPr/>
        </p:nvSpPr>
        <p:spPr>
          <a:xfrm>
            <a:off x="5295749" y="1126653"/>
            <a:ext cx="4686452" cy="33778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Wingdings" panose="05000000000000000000" pitchFamily="2" charset="2"/>
              <a:buChar char="§"/>
            </a:pPr>
            <a:r>
              <a:rPr lang="en-US" sz="2800" b="1" spc="-45" dirty="0">
                <a:latin typeface="Arial" panose="020B0604020202020204" pitchFamily="34" charset="0"/>
                <a:cs typeface="Arial" panose="020B0604020202020204" pitchFamily="34" charset="0"/>
              </a:rPr>
              <a:t>Short Coded</a:t>
            </a:r>
          </a:p>
          <a:p>
            <a:pPr marL="457200" indent="-457200">
              <a:lnSpc>
                <a:spcPct val="150000"/>
              </a:lnSpc>
              <a:buFont typeface="Wingdings" panose="05000000000000000000" pitchFamily="2" charset="2"/>
              <a:buChar char="§"/>
            </a:pPr>
            <a:r>
              <a:rPr lang="en-US" sz="2800" b="1" spc="-45" dirty="0">
                <a:latin typeface="Arial" panose="020B0604020202020204" pitchFamily="34" charset="0"/>
                <a:cs typeface="Arial" panose="020B0604020202020204" pitchFamily="34" charset="0"/>
              </a:rPr>
              <a:t>Rejection</a:t>
            </a:r>
          </a:p>
          <a:p>
            <a:pPr marL="457200" indent="-457200">
              <a:lnSpc>
                <a:spcPct val="150000"/>
              </a:lnSpc>
              <a:buFont typeface="Wingdings" panose="05000000000000000000" pitchFamily="2" charset="2"/>
              <a:buChar char="§"/>
            </a:pPr>
            <a:r>
              <a:rPr lang="en-US" sz="2800" b="1" spc="-45" dirty="0">
                <a:latin typeface="Arial" panose="020B0604020202020204" pitchFamily="34" charset="0"/>
                <a:cs typeface="Arial" panose="020B0604020202020204" pitchFamily="34" charset="0"/>
              </a:rPr>
              <a:t>Surplus</a:t>
            </a:r>
          </a:p>
          <a:p>
            <a:pPr marL="457200" indent="-457200">
              <a:lnSpc>
                <a:spcPct val="150000"/>
              </a:lnSpc>
              <a:buFont typeface="Wingdings" panose="05000000000000000000" pitchFamily="2" charset="2"/>
              <a:buChar char="§"/>
            </a:pPr>
            <a:r>
              <a:rPr lang="en-US" sz="2800" b="1" spc="-45" dirty="0">
                <a:latin typeface="Arial" panose="020B0604020202020204" pitchFamily="34" charset="0"/>
                <a:cs typeface="Arial" panose="020B0604020202020204" pitchFamily="34" charset="0"/>
              </a:rPr>
              <a:t>Cosmetic defects</a:t>
            </a:r>
          </a:p>
          <a:p>
            <a:pPr marL="457200" indent="-457200">
              <a:lnSpc>
                <a:spcPct val="150000"/>
              </a:lnSpc>
              <a:buFont typeface="Wingdings" panose="05000000000000000000" pitchFamily="2" charset="2"/>
              <a:buChar char="§"/>
            </a:pPr>
            <a:r>
              <a:rPr lang="en-US" sz="2800" b="1" spc="-45" dirty="0">
                <a:latin typeface="Arial" panose="020B0604020202020204" pitchFamily="34" charset="0"/>
                <a:cs typeface="Arial" panose="020B0604020202020204" pitchFamily="34" charset="0"/>
              </a:rPr>
              <a:t>Quality Control</a:t>
            </a:r>
          </a:p>
        </p:txBody>
      </p:sp>
      <p:pic>
        <p:nvPicPr>
          <p:cNvPr id="3" name="Content Placeholder 4" descr="A group of fruits on a table">
            <a:extLst>
              <a:ext uri="{FF2B5EF4-FFF2-40B4-BE49-F238E27FC236}">
                <a16:creationId xmlns:a16="http://schemas.microsoft.com/office/drawing/2014/main" id="{DE1D3C36-E0F0-94D7-184A-B9749579202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1421" y="1197768"/>
            <a:ext cx="3663951" cy="2747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6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5DF361A7-105E-E40D-F11E-B5855422A91D}"/>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15504E40-A3FE-8237-6E65-61B22AA82390}"/>
              </a:ext>
            </a:extLst>
          </p:cNvPr>
          <p:cNvSpPr txBox="1">
            <a:spLocks noGrp="1"/>
          </p:cNvSpPr>
          <p:nvPr>
            <p:ph type="ctrTitle"/>
          </p:nvPr>
        </p:nvSpPr>
        <p:spPr>
          <a:xfrm>
            <a:off x="125549" y="0"/>
            <a:ext cx="8875575" cy="955200"/>
          </a:xfrm>
          <a:prstGeom prst="rect">
            <a:avLst/>
          </a:prstGeom>
        </p:spPr>
        <p:txBody>
          <a:bodyPr spcFirstLastPara="1" wrap="square" lIns="91425" tIns="91425" rIns="91425" bIns="91425" anchor="b" anchorCtr="0">
            <a:normAutofit/>
          </a:bodyPr>
          <a:lstStyle/>
          <a:p>
            <a:pPr lvl="0"/>
            <a:r>
              <a:rPr lang="en-US" sz="5000" b="1" kern="1200" spc="-45" dirty="0">
                <a:solidFill>
                  <a:srgbClr val="ED7D31"/>
                </a:solidFill>
                <a:latin typeface="Arial" panose="020B0604020202020204" pitchFamily="34" charset="0"/>
                <a:ea typeface="+mj-ea"/>
                <a:cs typeface="Arial" panose="020B0604020202020204" pitchFamily="34" charset="0"/>
              </a:rPr>
              <a:t>U</a:t>
            </a:r>
            <a:r>
              <a:rPr kumimoji="0" lang="en-US" sz="50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t>se </a:t>
            </a:r>
            <a:r>
              <a:rPr lang="en-US" sz="5000" b="1" kern="1200" spc="-45" dirty="0">
                <a:solidFill>
                  <a:srgbClr val="ED7D31"/>
                </a:solidFill>
                <a:latin typeface="Arial" panose="020B0604020202020204" pitchFamily="34" charset="0"/>
                <a:ea typeface="+mj-ea"/>
                <a:cs typeface="Arial" panose="020B0604020202020204" pitchFamily="34" charset="0"/>
              </a:rPr>
              <a:t>of </a:t>
            </a:r>
            <a:r>
              <a:rPr kumimoji="0" lang="en-US" sz="50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t>Rescued</a:t>
            </a:r>
            <a:r>
              <a:rPr lang="en-US" sz="5000" b="1" kern="1200" spc="-45" dirty="0">
                <a:solidFill>
                  <a:srgbClr val="ED7D31"/>
                </a:solidFill>
                <a:latin typeface="Arial" panose="020B0604020202020204" pitchFamily="34" charset="0"/>
                <a:cs typeface="Arial" panose="020B0604020202020204" pitchFamily="34" charset="0"/>
              </a:rPr>
              <a:t> Produce</a:t>
            </a:r>
            <a:endParaRPr sz="5000" dirty="0"/>
          </a:p>
        </p:txBody>
      </p:sp>
      <p:pic>
        <p:nvPicPr>
          <p:cNvPr id="76" name="Google Shape;76;p16">
            <a:extLst>
              <a:ext uri="{FF2B5EF4-FFF2-40B4-BE49-F238E27FC236}">
                <a16:creationId xmlns:a16="http://schemas.microsoft.com/office/drawing/2014/main" id="{5E660277-F983-FD37-B029-6480BCC21E20}"/>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861268C6-C78E-3C67-3F37-699E5FDDEE01}"/>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Picture 1" descr="Why the ancient art of gleaning is making a comeback across England | Food  waste | The Guardian">
            <a:extLst>
              <a:ext uri="{FF2B5EF4-FFF2-40B4-BE49-F238E27FC236}">
                <a16:creationId xmlns:a16="http://schemas.microsoft.com/office/drawing/2014/main" id="{7615409F-E36C-1304-120E-B863C1261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170" y="1443789"/>
            <a:ext cx="3988855" cy="2393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200A95-3EE1-23BC-6BB8-1B76DCD11D87}"/>
              </a:ext>
            </a:extLst>
          </p:cNvPr>
          <p:cNvSpPr txBox="1"/>
          <p:nvPr/>
        </p:nvSpPr>
        <p:spPr>
          <a:xfrm>
            <a:off x="58883" y="1085850"/>
            <a:ext cx="4473947" cy="323785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85000" lnSpcReduction="10000"/>
          </a:bodyPr>
          <a:lstStyle/>
          <a:p>
            <a:pPr marL="571500" indent="-457200">
              <a:lnSpc>
                <a:spcPct val="150000"/>
              </a:lnSpc>
              <a:spcAft>
                <a:spcPts val="600"/>
              </a:spcAft>
              <a:buFont typeface="Wingdings" panose="05000000000000000000" pitchFamily="2" charset="2"/>
              <a:buChar char="§"/>
            </a:pPr>
            <a:r>
              <a:rPr lang="en-US" sz="3300" b="1" dirty="0">
                <a:latin typeface="Arial" panose="020B0604020202020204" pitchFamily="34" charset="0"/>
                <a:cs typeface="Arial" panose="020B0604020202020204" pitchFamily="34" charset="0"/>
              </a:rPr>
              <a:t>We accept  80:20 of rescued/donated produce</a:t>
            </a:r>
          </a:p>
          <a:p>
            <a:pPr marL="571500" indent="-457200">
              <a:lnSpc>
                <a:spcPct val="150000"/>
              </a:lnSpc>
              <a:spcAft>
                <a:spcPts val="600"/>
              </a:spcAft>
              <a:buFont typeface="Wingdings" panose="05000000000000000000" pitchFamily="2" charset="2"/>
              <a:buChar char="§"/>
            </a:pPr>
            <a:r>
              <a:rPr lang="en-US" sz="3300" b="1" dirty="0">
                <a:latin typeface="Arial" panose="020B0604020202020204" pitchFamily="34" charset="0"/>
                <a:cs typeface="Arial" panose="020B0604020202020204" pitchFamily="34" charset="0"/>
              </a:rPr>
              <a:t>We distribute 98.5%</a:t>
            </a:r>
          </a:p>
          <a:p>
            <a:pPr marL="571500" indent="-457200">
              <a:lnSpc>
                <a:spcPct val="150000"/>
              </a:lnSpc>
              <a:spcAft>
                <a:spcPts val="600"/>
              </a:spcAft>
              <a:buFont typeface="Wingdings" panose="05000000000000000000" pitchFamily="2" charset="2"/>
              <a:buChar char="§"/>
            </a:pPr>
            <a:r>
              <a:rPr lang="en-US" sz="3300" b="1" dirty="0">
                <a:latin typeface="Arial" panose="020B0604020202020204" pitchFamily="34" charset="0"/>
                <a:cs typeface="Arial" panose="020B0604020202020204" pitchFamily="34" charset="0"/>
              </a:rPr>
              <a:t>1.5% ends up wasted </a:t>
            </a:r>
          </a:p>
        </p:txBody>
      </p:sp>
    </p:spTree>
    <p:extLst>
      <p:ext uri="{BB962C8B-B14F-4D97-AF65-F5344CB8AC3E}">
        <p14:creationId xmlns:p14="http://schemas.microsoft.com/office/powerpoint/2010/main" val="45804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122E-EFEE-6487-6784-847D8C32697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3CD0CD9-754E-DC14-F86E-A6E8C6FE7B4C}"/>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69998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728BF73D-4812-353D-F0C3-33BCF23A46E0}"/>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347AA529-D7B7-4C5B-7D6F-2CE01270BA51}"/>
              </a:ext>
            </a:extLst>
          </p:cNvPr>
          <p:cNvSpPr txBox="1">
            <a:spLocks noGrp="1"/>
          </p:cNvSpPr>
          <p:nvPr>
            <p:ph type="ctrTitle"/>
          </p:nvPr>
        </p:nvSpPr>
        <p:spPr>
          <a:xfrm>
            <a:off x="409074" y="0"/>
            <a:ext cx="8441669" cy="955200"/>
          </a:xfrm>
          <a:prstGeom prst="rect">
            <a:avLst/>
          </a:prstGeom>
        </p:spPr>
        <p:txBody>
          <a:bodyPr spcFirstLastPara="1" wrap="square" lIns="91425" tIns="91425" rIns="91425" bIns="91425" anchor="b" anchorCtr="0">
            <a:noAutofit/>
          </a:bodyPr>
          <a:lstStyle/>
          <a:p>
            <a:pPr lvl="0"/>
            <a:r>
              <a:rPr lang="en-US" sz="5000" b="1" kern="1200" spc="-45" dirty="0">
                <a:solidFill>
                  <a:srgbClr val="ED7D31"/>
                </a:solidFill>
                <a:latin typeface="Arial" panose="020B0604020202020204" pitchFamily="34" charset="0"/>
                <a:cs typeface="Arial" panose="020B0604020202020204" pitchFamily="34" charset="0"/>
              </a:rPr>
              <a:t>Use of Rescued Produce</a:t>
            </a:r>
            <a:endParaRPr lang="en-US" sz="5000" dirty="0"/>
          </a:p>
        </p:txBody>
      </p:sp>
      <p:pic>
        <p:nvPicPr>
          <p:cNvPr id="76" name="Google Shape;76;p16">
            <a:extLst>
              <a:ext uri="{FF2B5EF4-FFF2-40B4-BE49-F238E27FC236}">
                <a16:creationId xmlns:a16="http://schemas.microsoft.com/office/drawing/2014/main" id="{E4157334-986D-44D7-FCE9-47DAC48DEA2D}"/>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96420F2C-2433-1C74-00E3-5D3AA6A48AD2}"/>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grpSp>
        <p:nvGrpSpPr>
          <p:cNvPr id="2" name="Group 1">
            <a:extLst>
              <a:ext uri="{FF2B5EF4-FFF2-40B4-BE49-F238E27FC236}">
                <a16:creationId xmlns:a16="http://schemas.microsoft.com/office/drawing/2014/main" id="{6BA489D0-7AA5-CAC5-AA69-323C155DA174}"/>
              </a:ext>
            </a:extLst>
          </p:cNvPr>
          <p:cNvGrpSpPr/>
          <p:nvPr/>
        </p:nvGrpSpPr>
        <p:grpSpPr>
          <a:xfrm>
            <a:off x="293256" y="1252179"/>
            <a:ext cx="4345419" cy="1818736"/>
            <a:chOff x="6096001" y="2153997"/>
            <a:chExt cx="5019974" cy="1752604"/>
          </a:xfrm>
        </p:grpSpPr>
        <p:pic>
          <p:nvPicPr>
            <p:cNvPr id="3" name="Picture 2" descr="How to Cook Cabbage in the Microwave/#Episode54">
              <a:extLst>
                <a:ext uri="{FF2B5EF4-FFF2-40B4-BE49-F238E27FC236}">
                  <a16:creationId xmlns:a16="http://schemas.microsoft.com/office/drawing/2014/main" id="{AA52BE60-732D-0C4D-191B-ADC14DA2E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2153997"/>
              <a:ext cx="2786444" cy="17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to Cut Cabbage, Step by Step | Epicurious">
              <a:extLst>
                <a:ext uri="{FF2B5EF4-FFF2-40B4-BE49-F238E27FC236}">
                  <a16:creationId xmlns:a16="http://schemas.microsoft.com/office/drawing/2014/main" id="{6458A696-5BD8-D98E-EE54-E805BC438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4088" y="2153997"/>
              <a:ext cx="2311887" cy="173391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63D3193C-2CEB-B53A-6E25-D17DC1828E09}"/>
              </a:ext>
            </a:extLst>
          </p:cNvPr>
          <p:cNvSpPr txBox="1"/>
          <p:nvPr/>
        </p:nvSpPr>
        <p:spPr>
          <a:xfrm>
            <a:off x="4638675" y="1095291"/>
            <a:ext cx="4212069" cy="365114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571500" indent="-457200">
              <a:spcAft>
                <a:spcPts val="6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Educate your consumers</a:t>
            </a:r>
          </a:p>
          <a:p>
            <a:pPr marL="571500" indent="-457200">
              <a:spcAft>
                <a:spcPts val="6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Final consumers to take off the outer layers </a:t>
            </a:r>
          </a:p>
          <a:p>
            <a:pPr marL="571500" indent="-457200">
              <a:spcAft>
                <a:spcPts val="600"/>
              </a:spcAft>
              <a:buFont typeface="Wingdings" panose="05000000000000000000" pitchFamily="2" charset="2"/>
              <a:buChar char="§"/>
            </a:pPr>
            <a:r>
              <a:rPr lang="en-US" sz="2800" b="1" dirty="0">
                <a:latin typeface="Arial" panose="020B0604020202020204" pitchFamily="34" charset="0"/>
                <a:cs typeface="Arial" panose="020B0604020202020204" pitchFamily="34" charset="0"/>
              </a:rPr>
              <a:t>Get information on how to prepare produce</a:t>
            </a:r>
          </a:p>
        </p:txBody>
      </p:sp>
    </p:spTree>
    <p:extLst>
      <p:ext uri="{BB962C8B-B14F-4D97-AF65-F5344CB8AC3E}">
        <p14:creationId xmlns:p14="http://schemas.microsoft.com/office/powerpoint/2010/main" val="33116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55F2AC0A-E6A5-2445-C15A-D23560A2FC91}"/>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E04E667B-3D12-0E3C-3078-2F2E852DB723}"/>
              </a:ext>
            </a:extLst>
          </p:cNvPr>
          <p:cNvSpPr txBox="1">
            <a:spLocks noGrp="1"/>
          </p:cNvSpPr>
          <p:nvPr>
            <p:ph type="ctrTitle"/>
          </p:nvPr>
        </p:nvSpPr>
        <p:spPr>
          <a:xfrm>
            <a:off x="125550" y="0"/>
            <a:ext cx="8904150" cy="955200"/>
          </a:xfrm>
          <a:prstGeom prst="rect">
            <a:avLst/>
          </a:prstGeom>
        </p:spPr>
        <p:txBody>
          <a:bodyPr spcFirstLastPara="1" wrap="square" lIns="91425" tIns="91425" rIns="91425" bIns="91425" anchor="b" anchorCtr="0">
            <a:normAutofit fontScale="90000"/>
          </a:bodyPr>
          <a:lstStyle/>
          <a:p>
            <a:pPr lvl="0"/>
            <a:br>
              <a:rPr kumimoji="0" lang="en-US" sz="53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br>
              <a:rPr kumimoji="0" lang="en-US" sz="53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r>
              <a:rPr kumimoji="0" lang="en-US" sz="56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t>Beautiful Underlay</a:t>
            </a:r>
            <a:endParaRPr sz="5600" dirty="0"/>
          </a:p>
        </p:txBody>
      </p:sp>
      <p:pic>
        <p:nvPicPr>
          <p:cNvPr id="76" name="Google Shape;76;p16">
            <a:extLst>
              <a:ext uri="{FF2B5EF4-FFF2-40B4-BE49-F238E27FC236}">
                <a16:creationId xmlns:a16="http://schemas.microsoft.com/office/drawing/2014/main" id="{55B39210-F586-B79C-A4DF-0DE423D32482}"/>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BC2B6944-EC69-B8A2-9CAC-37BB7C023DF9}"/>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grpSp>
        <p:nvGrpSpPr>
          <p:cNvPr id="2" name="Group 1">
            <a:extLst>
              <a:ext uri="{FF2B5EF4-FFF2-40B4-BE49-F238E27FC236}">
                <a16:creationId xmlns:a16="http://schemas.microsoft.com/office/drawing/2014/main" id="{6FDCE5E8-C797-305D-F544-E572948C284F}"/>
              </a:ext>
            </a:extLst>
          </p:cNvPr>
          <p:cNvGrpSpPr/>
          <p:nvPr/>
        </p:nvGrpSpPr>
        <p:grpSpPr>
          <a:xfrm>
            <a:off x="210312" y="1181100"/>
            <a:ext cx="4361688" cy="2270404"/>
            <a:chOff x="2930652" y="678938"/>
            <a:chExt cx="8796640" cy="4286250"/>
          </a:xfrm>
        </p:grpSpPr>
        <p:pic>
          <p:nvPicPr>
            <p:cNvPr id="3" name="Picture 2">
              <a:extLst>
                <a:ext uri="{FF2B5EF4-FFF2-40B4-BE49-F238E27FC236}">
                  <a16:creationId xmlns:a16="http://schemas.microsoft.com/office/drawing/2014/main" id="{886217CA-2C2D-E29C-9F79-965C83BA4AA2}"/>
                </a:ext>
              </a:extLst>
            </p:cNvPr>
            <p:cNvPicPr>
              <a:picLocks noChangeAspect="1"/>
            </p:cNvPicPr>
            <p:nvPr/>
          </p:nvPicPr>
          <p:blipFill>
            <a:blip r:embed="rId4"/>
            <a:stretch>
              <a:fillRect/>
            </a:stretch>
          </p:blipFill>
          <p:spPr>
            <a:xfrm>
              <a:off x="7155292" y="678938"/>
              <a:ext cx="4572000" cy="4286250"/>
            </a:xfrm>
            <a:prstGeom prst="rect">
              <a:avLst/>
            </a:prstGeom>
          </p:spPr>
        </p:pic>
        <p:pic>
          <p:nvPicPr>
            <p:cNvPr id="4" name="Picture 2" descr="RESCUE - Variety Red Cabbage | Syngenta Vegetable Seeds United Kingdom">
              <a:extLst>
                <a:ext uri="{FF2B5EF4-FFF2-40B4-BE49-F238E27FC236}">
                  <a16:creationId xmlns:a16="http://schemas.microsoft.com/office/drawing/2014/main" id="{50DA8A39-00A9-ABCF-E2A4-02872EAED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652" y="678938"/>
              <a:ext cx="4267962" cy="426796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449A86A9-884A-6B6E-FA8A-35CCFFA1B16B}"/>
              </a:ext>
            </a:extLst>
          </p:cNvPr>
          <p:cNvSpPr txBox="1"/>
          <p:nvPr/>
        </p:nvSpPr>
        <p:spPr>
          <a:xfrm>
            <a:off x="4914901" y="1171412"/>
            <a:ext cx="4114800" cy="30694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Autofit/>
          </a:bodyPr>
          <a:lstStyle/>
          <a:p>
            <a:pPr marL="571500" indent="-457200">
              <a:spcAft>
                <a:spcPts val="600"/>
              </a:spcAft>
              <a:buClrTx/>
              <a:buFont typeface="Wingdings" panose="05000000000000000000" pitchFamily="2" charset="2"/>
              <a:buChar char="§"/>
            </a:pPr>
            <a:r>
              <a:rPr lang="en-US" sz="2800" b="1" kern="1200" dirty="0">
                <a:solidFill>
                  <a:prstClr val="black"/>
                </a:solidFill>
                <a:latin typeface="Arial" panose="020B0604020202020204" pitchFamily="34" charset="0"/>
                <a:ea typeface="+mn-ea"/>
                <a:cs typeface="Arial" panose="020B0604020202020204" pitchFamily="34" charset="0"/>
              </a:rPr>
              <a:t>The quality is the same</a:t>
            </a:r>
          </a:p>
          <a:p>
            <a:pPr marL="571500" indent="-457200">
              <a:spcAft>
                <a:spcPts val="600"/>
              </a:spcAft>
              <a:buClrTx/>
              <a:buFont typeface="Wingdings" panose="05000000000000000000" pitchFamily="2" charset="2"/>
              <a:buChar char="§"/>
            </a:pPr>
            <a:r>
              <a:rPr lang="en-US" sz="2800" b="1" kern="1200" dirty="0">
                <a:solidFill>
                  <a:prstClr val="black"/>
                </a:solidFill>
                <a:latin typeface="Arial" panose="020B0604020202020204" pitchFamily="34" charset="0"/>
                <a:ea typeface="+mn-ea"/>
                <a:cs typeface="Arial" panose="020B0604020202020204" pitchFamily="34" charset="0"/>
              </a:rPr>
              <a:t>Peel off the ugly layers </a:t>
            </a:r>
          </a:p>
          <a:p>
            <a:pPr marL="571500" indent="-457200">
              <a:spcAft>
                <a:spcPts val="600"/>
              </a:spcAft>
              <a:buClrTx/>
              <a:buFont typeface="Wingdings" panose="05000000000000000000" pitchFamily="2" charset="2"/>
              <a:buChar char="§"/>
            </a:pPr>
            <a:r>
              <a:rPr lang="en-US" sz="2800" b="1" kern="1200" dirty="0">
                <a:solidFill>
                  <a:prstClr val="black"/>
                </a:solidFill>
                <a:latin typeface="Arial" panose="020B0604020202020204" pitchFamily="34" charset="0"/>
                <a:ea typeface="+mn-ea"/>
                <a:cs typeface="Arial" panose="020B0604020202020204" pitchFamily="34" charset="0"/>
              </a:rPr>
              <a:t>See the beauty beneath </a:t>
            </a:r>
          </a:p>
        </p:txBody>
      </p:sp>
    </p:spTree>
    <p:extLst>
      <p:ext uri="{BB962C8B-B14F-4D97-AF65-F5344CB8AC3E}">
        <p14:creationId xmlns:p14="http://schemas.microsoft.com/office/powerpoint/2010/main" val="324411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7B0BAA4A-BF2F-89AB-F824-03CD96ADCBB0}"/>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B993C477-930F-60A3-3941-4BF70BD70671}"/>
              </a:ext>
            </a:extLst>
          </p:cNvPr>
          <p:cNvSpPr txBox="1">
            <a:spLocks noGrp="1"/>
          </p:cNvSpPr>
          <p:nvPr>
            <p:ph type="ctrTitle"/>
          </p:nvPr>
        </p:nvSpPr>
        <p:spPr>
          <a:xfrm>
            <a:off x="15600" y="0"/>
            <a:ext cx="9128400" cy="955200"/>
          </a:xfrm>
          <a:prstGeom prst="rect">
            <a:avLst/>
          </a:prstGeom>
        </p:spPr>
        <p:txBody>
          <a:bodyPr spcFirstLastPara="1" wrap="square" lIns="91425" tIns="91425" rIns="91425" bIns="91425" anchor="b" anchorCtr="0">
            <a:normAutofit fontScale="90000"/>
          </a:bodyPr>
          <a:lstStyle/>
          <a:p>
            <a:pPr lvl="0"/>
            <a:br>
              <a:rPr kumimoji="0" lang="en-US" sz="48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br>
              <a:rPr kumimoji="0" lang="en-US" sz="4800" b="1" i="0" u="none" strike="noStrike" kern="1200" cap="none" spc="-45" normalizeH="0" baseline="0" noProof="0" dirty="0">
                <a:ln>
                  <a:noFill/>
                </a:ln>
                <a:solidFill>
                  <a:srgbClr val="ED7D31"/>
                </a:solidFill>
                <a:effectLst/>
                <a:uLnTx/>
                <a:uFillTx/>
                <a:latin typeface="Arial" panose="020B0604020202020204" pitchFamily="34" charset="0"/>
                <a:ea typeface="+mj-ea"/>
                <a:cs typeface="Arial" panose="020B0604020202020204" pitchFamily="34" charset="0"/>
              </a:rPr>
            </a:br>
            <a:r>
              <a:rPr lang="en-US" sz="5400" b="1" kern="1200" spc="-45" dirty="0">
                <a:solidFill>
                  <a:srgbClr val="ED7D31"/>
                </a:solidFill>
                <a:latin typeface="Arial" panose="020B0604020202020204" pitchFamily="34" charset="0"/>
                <a:cs typeface="Arial" panose="020B0604020202020204" pitchFamily="34" charset="0"/>
              </a:rPr>
              <a:t>Beautiful Underlay</a:t>
            </a:r>
            <a:endParaRPr sz="4900" dirty="0"/>
          </a:p>
        </p:txBody>
      </p:sp>
      <p:pic>
        <p:nvPicPr>
          <p:cNvPr id="76" name="Google Shape;76;p16">
            <a:extLst>
              <a:ext uri="{FF2B5EF4-FFF2-40B4-BE49-F238E27FC236}">
                <a16:creationId xmlns:a16="http://schemas.microsoft.com/office/drawing/2014/main" id="{7493DD36-A255-098A-3EE9-F15C4203F26E}"/>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9EB77FEA-2BA1-7B20-076C-7703DEEA80E7}"/>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grpSp>
        <p:nvGrpSpPr>
          <p:cNvPr id="4" name="Group 3">
            <a:extLst>
              <a:ext uri="{FF2B5EF4-FFF2-40B4-BE49-F238E27FC236}">
                <a16:creationId xmlns:a16="http://schemas.microsoft.com/office/drawing/2014/main" id="{70A7DD65-3074-A681-5488-F3A7B924DB55}"/>
              </a:ext>
            </a:extLst>
          </p:cNvPr>
          <p:cNvGrpSpPr/>
          <p:nvPr/>
        </p:nvGrpSpPr>
        <p:grpSpPr>
          <a:xfrm>
            <a:off x="125550" y="1256360"/>
            <a:ext cx="5143347" cy="1651401"/>
            <a:chOff x="1037003" y="2327084"/>
            <a:chExt cx="5143347" cy="1651401"/>
          </a:xfrm>
        </p:grpSpPr>
        <p:pic>
          <p:nvPicPr>
            <p:cNvPr id="5" name="Picture 2" descr="The Idaho Foodbank">
              <a:extLst>
                <a:ext uri="{FF2B5EF4-FFF2-40B4-BE49-F238E27FC236}">
                  <a16:creationId xmlns:a16="http://schemas.microsoft.com/office/drawing/2014/main" id="{B803B241-B69B-44FE-E2FE-34740D349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105" y="2327085"/>
              <a:ext cx="2666245" cy="16234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ere's How to Tell If an Onion Is Bad—Before You Start Cooking">
              <a:extLst>
                <a:ext uri="{FF2B5EF4-FFF2-40B4-BE49-F238E27FC236}">
                  <a16:creationId xmlns:a16="http://schemas.microsoft.com/office/drawing/2014/main" id="{4CAA7F6C-C492-7827-F69D-5EACE23A6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003" y="2327084"/>
              <a:ext cx="2477102" cy="16514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4621D37-ED12-C54D-CB99-F00558C06E4C}"/>
              </a:ext>
            </a:extLst>
          </p:cNvPr>
          <p:cNvGrpSpPr/>
          <p:nvPr/>
        </p:nvGrpSpPr>
        <p:grpSpPr>
          <a:xfrm>
            <a:off x="4418053" y="3019074"/>
            <a:ext cx="4077228" cy="1332850"/>
            <a:chOff x="5796753" y="2084130"/>
            <a:chExt cx="5422392" cy="1579035"/>
          </a:xfrm>
        </p:grpSpPr>
        <p:pic>
          <p:nvPicPr>
            <p:cNvPr id="8" name="Picture 2" descr="Peeling the Layers of an Onion">
              <a:extLst>
                <a:ext uri="{FF2B5EF4-FFF2-40B4-BE49-F238E27FC236}">
                  <a16:creationId xmlns:a16="http://schemas.microsoft.com/office/drawing/2014/main" id="{F495E55A-3B83-35A8-9080-783A27AF4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753" y="2084130"/>
              <a:ext cx="3003072" cy="1579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29,600+ Onion Skin Stock Photos, Pictures &amp; Royalty-Free Images - iStock |  Onion skin layers, Red onion skin, Onion skin paper">
              <a:extLst>
                <a:ext uri="{FF2B5EF4-FFF2-40B4-BE49-F238E27FC236}">
                  <a16:creationId xmlns:a16="http://schemas.microsoft.com/office/drawing/2014/main" id="{0EAA4889-CFBC-8A15-6F56-CBCE556B11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0593" y="2084130"/>
              <a:ext cx="2368552" cy="157903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2EB5EED8-8B89-358B-C353-89D929A14E0E}"/>
              </a:ext>
            </a:extLst>
          </p:cNvPr>
          <p:cNvSpPr txBox="1"/>
          <p:nvPr/>
        </p:nvSpPr>
        <p:spPr>
          <a:xfrm>
            <a:off x="125550" y="3295464"/>
            <a:ext cx="4557412" cy="100818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114300">
              <a:lnSpc>
                <a:spcPct val="90000"/>
              </a:lnSpc>
              <a:spcAft>
                <a:spcPts val="600"/>
              </a:spcAft>
            </a:pPr>
            <a:r>
              <a:rPr lang="en-US" sz="2800" b="1" dirty="0">
                <a:latin typeface="Arial" panose="020B0604020202020204"/>
                <a:cs typeface="Arial" panose="020B0604020202020204"/>
              </a:rPr>
              <a:t>Peel off the outer layers</a:t>
            </a:r>
          </a:p>
        </p:txBody>
      </p:sp>
    </p:spTree>
    <p:extLst>
      <p:ext uri="{BB962C8B-B14F-4D97-AF65-F5344CB8AC3E}">
        <p14:creationId xmlns:p14="http://schemas.microsoft.com/office/powerpoint/2010/main" val="19722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E04569D-1B4C-F428-2D5C-B78F9E6BEA1E}"/>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9EA0FBF2-C8DD-368F-E3C0-7BD41A4E7BA5}"/>
              </a:ext>
            </a:extLst>
          </p:cNvPr>
          <p:cNvSpPr txBox="1">
            <a:spLocks noGrp="1"/>
          </p:cNvSpPr>
          <p:nvPr>
            <p:ph type="ctrTitle"/>
          </p:nvPr>
        </p:nvSpPr>
        <p:spPr>
          <a:xfrm>
            <a:off x="1751550" y="0"/>
            <a:ext cx="5640900" cy="955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000" b="1" dirty="0"/>
              <a:t>Thank you</a:t>
            </a:r>
            <a:endParaRPr sz="5000" b="1" dirty="0"/>
          </a:p>
        </p:txBody>
      </p:sp>
      <p:pic>
        <p:nvPicPr>
          <p:cNvPr id="76" name="Google Shape;76;p16">
            <a:extLst>
              <a:ext uri="{FF2B5EF4-FFF2-40B4-BE49-F238E27FC236}">
                <a16:creationId xmlns:a16="http://schemas.microsoft.com/office/drawing/2014/main" id="{2C051D03-9EB6-4C99-B5D7-06D1434EB649}"/>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EE736041-0669-D779-3185-BC97ADEF351D}"/>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4" name="TextBox 3">
            <a:extLst>
              <a:ext uri="{FF2B5EF4-FFF2-40B4-BE49-F238E27FC236}">
                <a16:creationId xmlns:a16="http://schemas.microsoft.com/office/drawing/2014/main" id="{7693F4AD-43B9-6A08-8910-49E1AD91B6A4}"/>
              </a:ext>
            </a:extLst>
          </p:cNvPr>
          <p:cNvSpPr txBox="1"/>
          <p:nvPr/>
        </p:nvSpPr>
        <p:spPr>
          <a:xfrm>
            <a:off x="2108871" y="1396185"/>
            <a:ext cx="4576762" cy="923330"/>
          </a:xfrm>
          <a:prstGeom prst="rect">
            <a:avLst/>
          </a:prstGeom>
          <a:noFill/>
        </p:spPr>
        <p:txBody>
          <a:bodyPr wrap="square">
            <a:spAutoFit/>
          </a:bodyPr>
          <a:lstStyle/>
          <a:p>
            <a:pPr algn="ctr"/>
            <a:r>
              <a:rPr lang="en-US" sz="5400" b="1" dirty="0">
                <a:solidFill>
                  <a:srgbClr val="FF0000"/>
                </a:solidFill>
                <a:latin typeface="Arial" panose="020B0604020202020204" pitchFamily="34" charset="0"/>
                <a:cs typeface="Arial" panose="020B0604020202020204" pitchFamily="34" charset="0"/>
              </a:rPr>
              <a:t>Questions?</a:t>
            </a:r>
            <a:endParaRPr lang="en-US" sz="5400" dirty="0"/>
          </a:p>
        </p:txBody>
      </p:sp>
      <p:sp>
        <p:nvSpPr>
          <p:cNvPr id="5" name="TextBox 4">
            <a:extLst>
              <a:ext uri="{FF2B5EF4-FFF2-40B4-BE49-F238E27FC236}">
                <a16:creationId xmlns:a16="http://schemas.microsoft.com/office/drawing/2014/main" id="{1DE0DDAA-15B5-3895-600D-70137EE6FA11}"/>
              </a:ext>
            </a:extLst>
          </p:cNvPr>
          <p:cNvSpPr txBox="1"/>
          <p:nvPr/>
        </p:nvSpPr>
        <p:spPr>
          <a:xfrm>
            <a:off x="1835603" y="2823986"/>
            <a:ext cx="4576396" cy="954107"/>
          </a:xfrm>
          <a:prstGeom prst="rect">
            <a:avLst/>
          </a:prstGeom>
          <a:noFill/>
        </p:spPr>
        <p:txBody>
          <a:bodyPr wrap="square">
            <a:spAutoFit/>
          </a:bodyPr>
          <a:lstStyle/>
          <a:p>
            <a:pPr algn="ctr"/>
            <a:r>
              <a:rPr lang="en-US" sz="1400" b="1" dirty="0">
                <a:solidFill>
                  <a:srgbClr val="00B050"/>
                </a:solidFill>
                <a:cs typeface="Calibri"/>
              </a:rPr>
              <a:t>Timothy Olorunfemi</a:t>
            </a:r>
          </a:p>
          <a:p>
            <a:pPr algn="ctr"/>
            <a:r>
              <a:rPr lang="en-US" sz="1400" dirty="0">
                <a:cs typeface="Calibri"/>
              </a:rPr>
              <a:t>Program Manager- Gleaning and Food Sourcing</a:t>
            </a:r>
          </a:p>
          <a:p>
            <a:pPr algn="ctr"/>
            <a:r>
              <a:rPr lang="en-US" dirty="0">
                <a:cs typeface="Calibri"/>
                <a:hlinkClick r:id="rId4"/>
              </a:rPr>
              <a:t>tolorunfemi@stmarysfoodbank.org</a:t>
            </a:r>
            <a:endParaRPr lang="en-US" dirty="0">
              <a:cs typeface="Calibri"/>
            </a:endParaRPr>
          </a:p>
          <a:p>
            <a:pPr algn="ctr"/>
            <a:r>
              <a:rPr lang="en-US" sz="1400" dirty="0">
                <a:cs typeface="Calibri"/>
              </a:rPr>
              <a:t>602 694 0640</a:t>
            </a:r>
          </a:p>
        </p:txBody>
      </p:sp>
    </p:spTree>
    <p:extLst>
      <p:ext uri="{BB962C8B-B14F-4D97-AF65-F5344CB8AC3E}">
        <p14:creationId xmlns:p14="http://schemas.microsoft.com/office/powerpoint/2010/main" val="2965336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white background&#10;&#10;AI-generated content may be incorrect.">
            <a:extLst>
              <a:ext uri="{FF2B5EF4-FFF2-40B4-BE49-F238E27FC236}">
                <a16:creationId xmlns:a16="http://schemas.microsoft.com/office/drawing/2014/main" id="{9A61DC21-35D8-C4BC-BFFE-53CEC970A62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07009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A67D-8C53-2C45-2692-D9A1A3F15B5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A07F9F9-83EA-515B-D461-C02F1C65E1A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70711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0C35F445-DDFC-43C9-D789-DEE8A2C7F4A9}"/>
            </a:ext>
          </a:extLst>
        </p:cNvPr>
        <p:cNvGrpSpPr/>
        <p:nvPr/>
      </p:nvGrpSpPr>
      <p:grpSpPr>
        <a:xfrm>
          <a:off x="0" y="0"/>
          <a:ext cx="0" cy="0"/>
          <a:chOff x="0" y="0"/>
          <a:chExt cx="0" cy="0"/>
        </a:xfrm>
      </p:grpSpPr>
      <p:sp>
        <p:nvSpPr>
          <p:cNvPr id="55" name="Google Shape;55;p13">
            <a:extLst>
              <a:ext uri="{FF2B5EF4-FFF2-40B4-BE49-F238E27FC236}">
                <a16:creationId xmlns:a16="http://schemas.microsoft.com/office/drawing/2014/main" id="{1A8F892D-CEC1-C0B5-C368-6A87F54D686F}"/>
              </a:ext>
            </a:extLst>
          </p:cNvPr>
          <p:cNvSpPr txBox="1">
            <a:spLocks noGrp="1"/>
          </p:cNvSpPr>
          <p:nvPr>
            <p:ph type="subTitle" idx="1"/>
          </p:nvPr>
        </p:nvSpPr>
        <p:spPr>
          <a:xfrm>
            <a:off x="174437" y="3175938"/>
            <a:ext cx="8520600" cy="1582552"/>
          </a:xfrm>
          <a:prstGeom prst="rect">
            <a:avLst/>
          </a:prstGeom>
        </p:spPr>
        <p:txBody>
          <a:bodyPr spcFirstLastPara="1" wrap="square" lIns="91425" tIns="91425" rIns="91425" bIns="91425" anchor="t" anchorCtr="0">
            <a:noAutofit/>
          </a:bodyPr>
          <a:lstStyle/>
          <a:p>
            <a:r>
              <a:rPr lang="en-US" sz="2400" dirty="0">
                <a:solidFill>
                  <a:srgbClr val="7030A0"/>
                </a:solidFill>
                <a:cs typeface="Calibri"/>
              </a:rPr>
              <a:t>Making the best use of rescued produce!</a:t>
            </a:r>
          </a:p>
          <a:p>
            <a:endParaRPr lang="en-US" sz="2400" dirty="0">
              <a:solidFill>
                <a:srgbClr val="7030A0"/>
              </a:solidFill>
              <a:cs typeface="Calibri"/>
            </a:endParaRPr>
          </a:p>
          <a:p>
            <a:r>
              <a:rPr lang="en-US" sz="1800" dirty="0">
                <a:cs typeface="Calibri"/>
              </a:rPr>
              <a:t>Timothy Olorunfemi</a:t>
            </a:r>
          </a:p>
          <a:p>
            <a:r>
              <a:rPr lang="en-US" sz="1800" dirty="0">
                <a:cs typeface="Calibri"/>
              </a:rPr>
              <a:t>Program Manager- Gleaning and Food Sourcing</a:t>
            </a:r>
          </a:p>
          <a:p>
            <a:r>
              <a:rPr lang="en-US" sz="1800" dirty="0">
                <a:cs typeface="Calibri"/>
              </a:rPr>
              <a:t>August 26, 2025</a:t>
            </a:r>
          </a:p>
        </p:txBody>
      </p:sp>
      <p:pic>
        <p:nvPicPr>
          <p:cNvPr id="56" name="Google Shape;56;p13">
            <a:extLst>
              <a:ext uri="{FF2B5EF4-FFF2-40B4-BE49-F238E27FC236}">
                <a16:creationId xmlns:a16="http://schemas.microsoft.com/office/drawing/2014/main" id="{63DBC332-7268-A413-72F3-CDC8CC35830D}"/>
              </a:ext>
            </a:extLst>
          </p:cNvPr>
          <p:cNvPicPr preferRelativeResize="0"/>
          <p:nvPr/>
        </p:nvPicPr>
        <p:blipFill>
          <a:blip r:embed="rId3">
            <a:alphaModFix/>
          </a:blip>
          <a:stretch>
            <a:fillRect/>
          </a:stretch>
        </p:blipFill>
        <p:spPr>
          <a:xfrm>
            <a:off x="2653775" y="295250"/>
            <a:ext cx="3561925" cy="1375226"/>
          </a:xfrm>
          <a:prstGeom prst="rect">
            <a:avLst/>
          </a:prstGeom>
          <a:noFill/>
          <a:ln>
            <a:noFill/>
          </a:ln>
        </p:spPr>
      </p:pic>
      <p:sp>
        <p:nvSpPr>
          <p:cNvPr id="4" name="Title 1">
            <a:extLst>
              <a:ext uri="{FF2B5EF4-FFF2-40B4-BE49-F238E27FC236}">
                <a16:creationId xmlns:a16="http://schemas.microsoft.com/office/drawing/2014/main" id="{140AFA1D-6546-5E77-330A-9B0837F44344}"/>
              </a:ext>
            </a:extLst>
          </p:cNvPr>
          <p:cNvSpPr>
            <a:spLocks noGrp="1"/>
          </p:cNvSpPr>
          <p:nvPr>
            <p:ph type="ctrTitle"/>
          </p:nvPr>
        </p:nvSpPr>
        <p:spPr>
          <a:xfrm>
            <a:off x="229175" y="1811152"/>
            <a:ext cx="8520600" cy="1133508"/>
          </a:xfrm>
        </p:spPr>
        <p:txBody>
          <a:bodyPr>
            <a:normAutofit fontScale="90000"/>
          </a:bodyPr>
          <a:lstStyle/>
          <a:p>
            <a:br>
              <a:rPr lang="en-US" sz="6000" b="1" spc="-45" dirty="0">
                <a:solidFill>
                  <a:srgbClr val="F5871F"/>
                </a:solidFill>
                <a:latin typeface="Arial" panose="020B0604020202020204" pitchFamily="34" charset="0"/>
                <a:cs typeface="Arial" panose="020B0604020202020204" pitchFamily="34" charset="0"/>
              </a:rPr>
            </a:br>
            <a:r>
              <a:rPr lang="en-US" sz="5600" b="1" spc="-45" dirty="0">
                <a:solidFill>
                  <a:srgbClr val="F5871F"/>
                </a:solidFill>
                <a:latin typeface="Arial" panose="020B0604020202020204" pitchFamily="34" charset="0"/>
                <a:cs typeface="Arial" panose="020B0604020202020204" pitchFamily="34" charset="0"/>
              </a:rPr>
              <a:t>Using Rescued Produce</a:t>
            </a:r>
          </a:p>
        </p:txBody>
      </p:sp>
    </p:spTree>
    <p:extLst>
      <p:ext uri="{BB962C8B-B14F-4D97-AF65-F5344CB8AC3E}">
        <p14:creationId xmlns:p14="http://schemas.microsoft.com/office/powerpoint/2010/main" val="2805245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63" name="Google Shape;63;p14"/>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5" name="Title 1">
            <a:extLst>
              <a:ext uri="{FF2B5EF4-FFF2-40B4-BE49-F238E27FC236}">
                <a16:creationId xmlns:a16="http://schemas.microsoft.com/office/drawing/2014/main" id="{36302967-C092-A9CF-79C6-FF910122A070}"/>
              </a:ext>
            </a:extLst>
          </p:cNvPr>
          <p:cNvSpPr txBox="1">
            <a:spLocks/>
          </p:cNvSpPr>
          <p:nvPr/>
        </p:nvSpPr>
        <p:spPr>
          <a:xfrm>
            <a:off x="427121" y="0"/>
            <a:ext cx="8289758" cy="9677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5000" b="1" spc="-45" dirty="0">
                <a:solidFill>
                  <a:srgbClr val="F5871F"/>
                </a:solidFill>
                <a:latin typeface="Arial" panose="020B0604020202020204" pitchFamily="34" charset="0"/>
                <a:cs typeface="Arial" panose="020B0604020202020204" pitchFamily="34" charset="0"/>
              </a:rPr>
              <a:t>Points of Discussion</a:t>
            </a:r>
          </a:p>
        </p:txBody>
      </p:sp>
      <p:pic>
        <p:nvPicPr>
          <p:cNvPr id="7" name="object 15">
            <a:extLst>
              <a:ext uri="{FF2B5EF4-FFF2-40B4-BE49-F238E27FC236}">
                <a16:creationId xmlns:a16="http://schemas.microsoft.com/office/drawing/2014/main" id="{03FBD8CE-BB1E-830A-E40E-44A696B0E542}"/>
              </a:ext>
            </a:extLst>
          </p:cNvPr>
          <p:cNvPicPr/>
          <p:nvPr/>
        </p:nvPicPr>
        <p:blipFill>
          <a:blip r:embed="rId4" cstate="print"/>
          <a:stretch>
            <a:fillRect/>
          </a:stretch>
        </p:blipFill>
        <p:spPr>
          <a:xfrm>
            <a:off x="7333307" y="1051349"/>
            <a:ext cx="1591542" cy="3710774"/>
          </a:xfrm>
          <a:prstGeom prst="rect">
            <a:avLst/>
          </a:prstGeom>
        </p:spPr>
      </p:pic>
      <p:sp>
        <p:nvSpPr>
          <p:cNvPr id="10" name="TextBox 9">
            <a:extLst>
              <a:ext uri="{FF2B5EF4-FFF2-40B4-BE49-F238E27FC236}">
                <a16:creationId xmlns:a16="http://schemas.microsoft.com/office/drawing/2014/main" id="{CD053958-30EC-5113-8A68-67EB6B69A9FE}"/>
              </a:ext>
            </a:extLst>
          </p:cNvPr>
          <p:cNvSpPr txBox="1"/>
          <p:nvPr/>
        </p:nvSpPr>
        <p:spPr>
          <a:xfrm>
            <a:off x="837350" y="1186531"/>
            <a:ext cx="5255536" cy="3831818"/>
          </a:xfrm>
          <a:prstGeom prst="rect">
            <a:avLst/>
          </a:prstGeom>
          <a:noFill/>
        </p:spPr>
        <p:txBody>
          <a:bodyPr wrap="square">
            <a:spAutoFit/>
          </a:bodyPr>
          <a:lstStyle/>
          <a:p>
            <a:pPr marL="523748" indent="-514350" defTabSz="676656">
              <a:spcBef>
                <a:spcPts val="74"/>
              </a:spcBef>
              <a:buFont typeface="+mj-lt"/>
              <a:buAutoNum type="arabicPeriod"/>
            </a:pPr>
            <a:r>
              <a:rPr lang="en-US" sz="2800" spc="-200" dirty="0">
                <a:latin typeface="Arial" panose="020B0604020202020204" pitchFamily="34" charset="0"/>
                <a:cs typeface="Arial" panose="020B0604020202020204" pitchFamily="34" charset="0"/>
              </a:rPr>
              <a:t>The tragedy of food waste in the US</a:t>
            </a:r>
          </a:p>
          <a:p>
            <a:pPr marL="523748" indent="-514350" defTabSz="676656">
              <a:spcBef>
                <a:spcPts val="74"/>
              </a:spcBef>
              <a:buFont typeface="+mj-lt"/>
              <a:buAutoNum type="arabicPeriod"/>
            </a:pPr>
            <a:r>
              <a:rPr lang="en-US" sz="2800" spc="-200" dirty="0">
                <a:latin typeface="Arial" panose="020B0604020202020204" pitchFamily="34" charset="0"/>
                <a:cs typeface="Arial" panose="020B0604020202020204" pitchFamily="34" charset="0"/>
              </a:rPr>
              <a:t>Sources of  Produce: Produce houses, farms,  &amp; gleaning</a:t>
            </a:r>
          </a:p>
          <a:p>
            <a:pPr marL="523748" indent="-514350" defTabSz="676656">
              <a:spcBef>
                <a:spcPts val="74"/>
              </a:spcBef>
              <a:buFont typeface="+mj-lt"/>
              <a:buAutoNum type="arabicPeriod"/>
            </a:pPr>
            <a:r>
              <a:rPr lang="en-US" sz="2800" spc="-200" dirty="0">
                <a:latin typeface="Arial" panose="020B0604020202020204" pitchFamily="34" charset="0"/>
                <a:cs typeface="Arial" panose="020B0604020202020204" pitchFamily="34" charset="0"/>
              </a:rPr>
              <a:t>How to use rescued food</a:t>
            </a:r>
          </a:p>
          <a:p>
            <a:pPr marL="523748" indent="-514350" defTabSz="676656">
              <a:spcBef>
                <a:spcPts val="74"/>
              </a:spcBef>
              <a:buFont typeface="+mj-lt"/>
              <a:buAutoNum type="arabicPeriod"/>
            </a:pPr>
            <a:r>
              <a:rPr lang="en-US" sz="2800" spc="-122" dirty="0">
                <a:latin typeface="Arial" panose="020B0604020202020204" pitchFamily="34" charset="0"/>
                <a:cs typeface="Arial" panose="020B0604020202020204" pitchFamily="34" charset="0"/>
              </a:rPr>
              <a:t>The beauty beneath the rough layers</a:t>
            </a:r>
            <a:endParaRPr lang="en-US" sz="2800" dirty="0">
              <a:latin typeface="Arial" panose="020B0604020202020204" pitchFamily="34" charset="0"/>
              <a:cs typeface="Arial" panose="020B0604020202020204" pitchFamily="34" charset="0"/>
            </a:endParaRPr>
          </a:p>
          <a:p>
            <a:pPr marL="9398" defTabSz="676656">
              <a:spcBef>
                <a:spcPts val="74"/>
              </a:spcBef>
            </a:pPr>
            <a:endParaRPr lang="en-US" sz="1400" spc="-200" dirty="0">
              <a:latin typeface="Arial" panose="020B0604020202020204" pitchFamily="34" charset="0"/>
              <a:cs typeface="Arial" panose="020B0604020202020204" pitchFamily="34" charset="0"/>
            </a:endParaRPr>
          </a:p>
          <a:p>
            <a:pPr marL="9398" defTabSz="676656">
              <a:spcBef>
                <a:spcPts val="74"/>
              </a:spcBef>
            </a:pPr>
            <a:endParaRPr lang="en-US" sz="1400" spc="-200" dirty="0">
              <a:latin typeface="Arial" panose="020B0604020202020204" pitchFamily="34" charset="0"/>
              <a:cs typeface="Arial" panose="020B0604020202020204" pitchFamily="34" charset="0"/>
            </a:endParaRPr>
          </a:p>
          <a:p>
            <a:pPr marL="9398" defTabSz="676656">
              <a:spcBef>
                <a:spcPts val="74"/>
              </a:spcBef>
            </a:pPr>
            <a:endParaRPr lang="en-US" sz="14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0" name="Google Shape;70;p15"/>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Picture 1">
            <a:extLst>
              <a:ext uri="{FF2B5EF4-FFF2-40B4-BE49-F238E27FC236}">
                <a16:creationId xmlns:a16="http://schemas.microsoft.com/office/drawing/2014/main" id="{28781EE6-3492-1737-EAC0-0E7D8E597324}"/>
              </a:ext>
            </a:extLst>
          </p:cNvPr>
          <p:cNvPicPr>
            <a:picLocks noChangeAspect="1"/>
          </p:cNvPicPr>
          <p:nvPr/>
        </p:nvPicPr>
        <p:blipFill>
          <a:blip r:embed="rId4"/>
          <a:stretch>
            <a:fillRect/>
          </a:stretch>
        </p:blipFill>
        <p:spPr>
          <a:xfrm>
            <a:off x="5522495" y="1229188"/>
            <a:ext cx="3316138" cy="2211906"/>
          </a:xfrm>
          <a:prstGeom prst="rect">
            <a:avLst/>
          </a:prstGeom>
        </p:spPr>
      </p:pic>
      <p:sp>
        <p:nvSpPr>
          <p:cNvPr id="3" name="Content Placeholder 9">
            <a:extLst>
              <a:ext uri="{FF2B5EF4-FFF2-40B4-BE49-F238E27FC236}">
                <a16:creationId xmlns:a16="http://schemas.microsoft.com/office/drawing/2014/main" id="{29B52DA2-A0A3-2307-848D-FB2C8805BEEA}"/>
              </a:ext>
            </a:extLst>
          </p:cNvPr>
          <p:cNvSpPr txBox="1">
            <a:spLocks/>
          </p:cNvSpPr>
          <p:nvPr/>
        </p:nvSpPr>
        <p:spPr>
          <a:xfrm>
            <a:off x="305367" y="1129137"/>
            <a:ext cx="5217127" cy="31945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US" b="1" dirty="0"/>
              <a:t>92 billion pounds of food goes to waste</a:t>
            </a:r>
          </a:p>
          <a:p>
            <a:pPr>
              <a:lnSpc>
                <a:spcPct val="150000"/>
              </a:lnSpc>
              <a:buFont typeface="Wingdings" panose="05000000000000000000" pitchFamily="2" charset="2"/>
              <a:buChar char="§"/>
            </a:pPr>
            <a:r>
              <a:rPr lang="en-US" b="1" dirty="0"/>
              <a:t>$473 billions worth of food</a:t>
            </a:r>
          </a:p>
          <a:p>
            <a:pPr>
              <a:lnSpc>
                <a:spcPct val="150000"/>
              </a:lnSpc>
              <a:buFont typeface="Wingdings" panose="05000000000000000000" pitchFamily="2" charset="2"/>
              <a:buChar char="§"/>
            </a:pPr>
            <a:r>
              <a:rPr lang="en-US" b="1" dirty="0"/>
              <a:t> 38% are unsold or uneaten</a:t>
            </a:r>
          </a:p>
        </p:txBody>
      </p:sp>
      <p:sp>
        <p:nvSpPr>
          <p:cNvPr id="5" name="TextBox 4">
            <a:extLst>
              <a:ext uri="{FF2B5EF4-FFF2-40B4-BE49-F238E27FC236}">
                <a16:creationId xmlns:a16="http://schemas.microsoft.com/office/drawing/2014/main" id="{ABE44670-1FF0-7A22-B9DE-3395A4A7D398}"/>
              </a:ext>
            </a:extLst>
          </p:cNvPr>
          <p:cNvSpPr txBox="1"/>
          <p:nvPr/>
        </p:nvSpPr>
        <p:spPr>
          <a:xfrm>
            <a:off x="0" y="-994035"/>
            <a:ext cx="9128400" cy="1846659"/>
          </a:xfrm>
          <a:prstGeom prst="rect">
            <a:avLst/>
          </a:prstGeom>
          <a:noFill/>
        </p:spPr>
        <p:txBody>
          <a:bodyPr wrap="square">
            <a:spAutoFit/>
          </a:bodyPr>
          <a:lstStyle/>
          <a:p>
            <a:endParaRPr lang="en-US" sz="6000" b="1" spc="-45" dirty="0">
              <a:solidFill>
                <a:srgbClr val="F5871F"/>
              </a:solidFill>
              <a:latin typeface="Arial" panose="020B0604020202020204" pitchFamily="34" charset="0"/>
              <a:cs typeface="Arial" panose="020B0604020202020204" pitchFamily="34" charset="0"/>
            </a:endParaRPr>
          </a:p>
          <a:p>
            <a:pPr algn="ctr"/>
            <a:r>
              <a:rPr lang="en-US" sz="5000" b="1" spc="-45" dirty="0">
                <a:solidFill>
                  <a:srgbClr val="F5871F"/>
                </a:solidFill>
                <a:latin typeface="Arial" panose="020B0604020202020204" pitchFamily="34" charset="0"/>
                <a:cs typeface="Arial" panose="020B0604020202020204" pitchFamily="34" charset="0"/>
              </a:rPr>
              <a:t>The Tragedy of Food Waste</a:t>
            </a:r>
            <a:endParaRPr lang="en-US" sz="5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pic>
        <p:nvPicPr>
          <p:cNvPr id="2" name="Picture 1">
            <a:extLst>
              <a:ext uri="{FF2B5EF4-FFF2-40B4-BE49-F238E27FC236}">
                <a16:creationId xmlns:a16="http://schemas.microsoft.com/office/drawing/2014/main" id="{05CAC375-D7FE-C23C-5269-9764C1BACCD5}"/>
              </a:ext>
            </a:extLst>
          </p:cNvPr>
          <p:cNvPicPr>
            <a:picLocks noChangeAspect="1"/>
          </p:cNvPicPr>
          <p:nvPr/>
        </p:nvPicPr>
        <p:blipFill>
          <a:blip r:embed="rId4"/>
          <a:srcRect r="12338" b="4870"/>
          <a:stretch>
            <a:fillRect/>
          </a:stretch>
        </p:blipFill>
        <p:spPr>
          <a:xfrm>
            <a:off x="5125454" y="1189652"/>
            <a:ext cx="3266276" cy="3392547"/>
          </a:xfrm>
          <a:prstGeom prst="rect">
            <a:avLst/>
          </a:prstGeom>
        </p:spPr>
      </p:pic>
      <p:sp>
        <p:nvSpPr>
          <p:cNvPr id="3" name="Content Placeholder 3">
            <a:extLst>
              <a:ext uri="{FF2B5EF4-FFF2-40B4-BE49-F238E27FC236}">
                <a16:creationId xmlns:a16="http://schemas.microsoft.com/office/drawing/2014/main" id="{5DDD07D6-D9BD-A9EF-96DC-6C06CA46BDFE}"/>
              </a:ext>
            </a:extLst>
          </p:cNvPr>
          <p:cNvSpPr txBox="1">
            <a:spLocks/>
          </p:cNvSpPr>
          <p:nvPr/>
        </p:nvSpPr>
        <p:spPr>
          <a:xfrm>
            <a:off x="338223" y="1358652"/>
            <a:ext cx="4787231" cy="25951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145 billion meals go to landfills. </a:t>
            </a:r>
          </a:p>
          <a:p>
            <a:endParaRPr lang="en-US" sz="2800" b="1" dirty="0">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2800" b="1" dirty="0">
                <a:latin typeface="Arial" panose="020B0604020202020204" pitchFamily="34" charset="0"/>
                <a:cs typeface="Arial" panose="020B0604020202020204" pitchFamily="34" charset="0"/>
              </a:rPr>
              <a:t>51.7% of total waste comes from the food industry</a:t>
            </a:r>
          </a:p>
          <a:p>
            <a:endParaRPr lang="en-US" dirty="0"/>
          </a:p>
        </p:txBody>
      </p:sp>
      <p:sp>
        <p:nvSpPr>
          <p:cNvPr id="4" name="Title 4">
            <a:extLst>
              <a:ext uri="{FF2B5EF4-FFF2-40B4-BE49-F238E27FC236}">
                <a16:creationId xmlns:a16="http://schemas.microsoft.com/office/drawing/2014/main" id="{29FF392D-F77B-1326-50F7-F46AD89DB2FA}"/>
              </a:ext>
            </a:extLst>
          </p:cNvPr>
          <p:cNvSpPr txBox="1">
            <a:spLocks/>
          </p:cNvSpPr>
          <p:nvPr/>
        </p:nvSpPr>
        <p:spPr>
          <a:xfrm>
            <a:off x="125549" y="-98084"/>
            <a:ext cx="8892015" cy="1233835"/>
          </a:xfrm>
          <a:prstGeom prst="rect">
            <a:avLst/>
          </a:prstGeom>
          <a:noFill/>
          <a:ln>
            <a:noFill/>
          </a:ln>
        </p:spPr>
        <p:txBody>
          <a:bodyPr spcFirstLastPara="1" wrap="square" lIns="91425" tIns="91425" rIns="91425" bIns="91425" anchor="b" anchorCtr="0">
            <a:normAutofit fontScale="5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r>
              <a:rPr lang="en-US" sz="9500" b="1" spc="-45" dirty="0">
                <a:solidFill>
                  <a:srgbClr val="F5871F"/>
                </a:solidFill>
                <a:latin typeface="Arial" panose="020B0604020202020204" pitchFamily="34" charset="0"/>
                <a:cs typeface="Arial" panose="020B0604020202020204" pitchFamily="34" charset="0"/>
              </a:rPr>
              <a:t>The Tragedy of Food Waste</a:t>
            </a:r>
            <a:br>
              <a:rPr lang="en-US" b="1" spc="-45" dirty="0">
                <a:solidFill>
                  <a:srgbClr val="F5871F"/>
                </a:solidFill>
                <a:latin typeface="Arial" panose="020B0604020202020204" pitchFamily="34" charset="0"/>
                <a:cs typeface="Arial" panose="020B0604020202020204" pitchFamily="34" charset="0"/>
              </a:rPr>
            </a:br>
            <a:endParaRPr lang="en-US" b="1" dirty="0">
              <a:solidFill>
                <a:srgbClr val="F5871F"/>
              </a:solidFill>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6940232F-E6DA-7225-E2FD-386119290011}"/>
            </a:ext>
          </a:extLst>
        </p:cNvPr>
        <p:cNvGrpSpPr/>
        <p:nvPr/>
      </p:nvGrpSpPr>
      <p:grpSpPr>
        <a:xfrm>
          <a:off x="0" y="0"/>
          <a:ext cx="0" cy="0"/>
          <a:chOff x="0" y="0"/>
          <a:chExt cx="0" cy="0"/>
        </a:xfrm>
      </p:grpSpPr>
      <p:pic>
        <p:nvPicPr>
          <p:cNvPr id="76" name="Google Shape;76;p16">
            <a:extLst>
              <a:ext uri="{FF2B5EF4-FFF2-40B4-BE49-F238E27FC236}">
                <a16:creationId xmlns:a16="http://schemas.microsoft.com/office/drawing/2014/main" id="{4112ED40-E449-5AFF-995C-F3687F280823}"/>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4D2E7B18-6D5F-5178-F3EC-A3C7D061A3BE}"/>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7" name="TextBox 6">
            <a:extLst>
              <a:ext uri="{FF2B5EF4-FFF2-40B4-BE49-F238E27FC236}">
                <a16:creationId xmlns:a16="http://schemas.microsoft.com/office/drawing/2014/main" id="{9FA7CE7D-C4D2-E7EC-5756-39FF5231A08A}"/>
              </a:ext>
            </a:extLst>
          </p:cNvPr>
          <p:cNvSpPr txBox="1"/>
          <p:nvPr/>
        </p:nvSpPr>
        <p:spPr>
          <a:xfrm>
            <a:off x="15600" y="0"/>
            <a:ext cx="9112800" cy="861774"/>
          </a:xfrm>
          <a:prstGeom prst="rect">
            <a:avLst/>
          </a:prstGeom>
          <a:noFill/>
        </p:spPr>
        <p:txBody>
          <a:bodyPr wrap="square">
            <a:spAutoFit/>
          </a:bodyPr>
          <a:lstStyle/>
          <a:p>
            <a:r>
              <a:rPr kumimoji="0" lang="en-US" sz="5000" b="1" i="0" u="none" strike="noStrike" kern="1200" cap="none" spc="-45" normalizeH="0" baseline="0" noProof="0" dirty="0">
                <a:ln>
                  <a:noFill/>
                </a:ln>
                <a:solidFill>
                  <a:srgbClr val="F5871F"/>
                </a:solidFill>
                <a:effectLst/>
                <a:uLnTx/>
                <a:uFillTx/>
                <a:latin typeface="Arial" panose="020B0604020202020204" pitchFamily="34" charset="0"/>
                <a:ea typeface="+mj-ea"/>
                <a:cs typeface="Arial" panose="020B0604020202020204" pitchFamily="34" charset="0"/>
              </a:rPr>
              <a:t>The Tragedy of Food</a:t>
            </a:r>
            <a:r>
              <a:rPr lang="en-US" sz="5000" b="1" kern="1200" spc="-45" dirty="0">
                <a:solidFill>
                  <a:srgbClr val="F5871F"/>
                </a:solidFill>
                <a:latin typeface="Arial" panose="020B0604020202020204" pitchFamily="34" charset="0"/>
                <a:cs typeface="Arial" panose="020B0604020202020204" pitchFamily="34" charset="0"/>
              </a:rPr>
              <a:t> Waste</a:t>
            </a:r>
            <a:endParaRPr lang="en-US" sz="5000" dirty="0"/>
          </a:p>
        </p:txBody>
      </p:sp>
      <p:pic>
        <p:nvPicPr>
          <p:cNvPr id="8" name="Picture 7">
            <a:extLst>
              <a:ext uri="{FF2B5EF4-FFF2-40B4-BE49-F238E27FC236}">
                <a16:creationId xmlns:a16="http://schemas.microsoft.com/office/drawing/2014/main" id="{B043CCF4-0CA2-5797-9D1B-AA26008413AB}"/>
              </a:ext>
            </a:extLst>
          </p:cNvPr>
          <p:cNvPicPr>
            <a:picLocks noChangeAspect="1"/>
          </p:cNvPicPr>
          <p:nvPr/>
        </p:nvPicPr>
        <p:blipFill>
          <a:blip r:embed="rId4"/>
          <a:stretch>
            <a:fillRect/>
          </a:stretch>
        </p:blipFill>
        <p:spPr>
          <a:xfrm>
            <a:off x="4257675" y="1712601"/>
            <a:ext cx="4553636" cy="3024393"/>
          </a:xfrm>
          <a:prstGeom prst="rect">
            <a:avLst/>
          </a:prstGeom>
        </p:spPr>
      </p:pic>
      <p:sp>
        <p:nvSpPr>
          <p:cNvPr id="12" name="TextBox 11">
            <a:extLst>
              <a:ext uri="{FF2B5EF4-FFF2-40B4-BE49-F238E27FC236}">
                <a16:creationId xmlns:a16="http://schemas.microsoft.com/office/drawing/2014/main" id="{65492F07-50C0-576C-3579-6E107E828C32}"/>
              </a:ext>
            </a:extLst>
          </p:cNvPr>
          <p:cNvSpPr txBox="1"/>
          <p:nvPr/>
        </p:nvSpPr>
        <p:spPr>
          <a:xfrm>
            <a:off x="189035" y="1815500"/>
            <a:ext cx="3982915" cy="1384995"/>
          </a:xfrm>
          <a:prstGeom prst="rect">
            <a:avLst/>
          </a:prstGeom>
          <a:noFill/>
        </p:spPr>
        <p:txBody>
          <a:bodyPr wrap="square">
            <a:spAutoFit/>
          </a:bodyPr>
          <a:lstStyle/>
          <a:p>
            <a:pPr marL="0" indent="0">
              <a:buNone/>
            </a:pPr>
            <a:r>
              <a:rPr lang="en-US" sz="2800" b="1" dirty="0">
                <a:latin typeface="Arial" panose="020B0604020202020204" pitchFamily="34" charset="0"/>
                <a:cs typeface="Arial" panose="020B0604020202020204" pitchFamily="34" charset="0"/>
              </a:rPr>
              <a:t>Food Waste contributes to environmental issues</a:t>
            </a:r>
          </a:p>
        </p:txBody>
      </p:sp>
    </p:spTree>
    <p:extLst>
      <p:ext uri="{BB962C8B-B14F-4D97-AF65-F5344CB8AC3E}">
        <p14:creationId xmlns:p14="http://schemas.microsoft.com/office/powerpoint/2010/main" val="2431716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
          <a:extLst>
            <a:ext uri="{FF2B5EF4-FFF2-40B4-BE49-F238E27FC236}">
              <a16:creationId xmlns:a16="http://schemas.microsoft.com/office/drawing/2014/main" id="{C6C630EC-3F0C-30F9-0F30-5A908CE7F8CD}"/>
            </a:ext>
          </a:extLst>
        </p:cNvPr>
        <p:cNvGrpSpPr/>
        <p:nvPr/>
      </p:nvGrpSpPr>
      <p:grpSpPr>
        <a:xfrm>
          <a:off x="0" y="0"/>
          <a:ext cx="0" cy="0"/>
          <a:chOff x="0" y="0"/>
          <a:chExt cx="0" cy="0"/>
        </a:xfrm>
      </p:grpSpPr>
      <p:sp>
        <p:nvSpPr>
          <p:cNvPr id="75" name="Google Shape;75;p16">
            <a:extLst>
              <a:ext uri="{FF2B5EF4-FFF2-40B4-BE49-F238E27FC236}">
                <a16:creationId xmlns:a16="http://schemas.microsoft.com/office/drawing/2014/main" id="{EC5641A4-68B2-D9B6-9301-206493F8828B}"/>
              </a:ext>
            </a:extLst>
          </p:cNvPr>
          <p:cNvSpPr txBox="1">
            <a:spLocks noGrp="1"/>
          </p:cNvSpPr>
          <p:nvPr>
            <p:ph type="ctrTitle"/>
          </p:nvPr>
        </p:nvSpPr>
        <p:spPr>
          <a:xfrm>
            <a:off x="1046747" y="0"/>
            <a:ext cx="7125703" cy="955200"/>
          </a:xfrm>
          <a:prstGeom prst="rect">
            <a:avLst/>
          </a:prstGeom>
        </p:spPr>
        <p:txBody>
          <a:bodyPr spcFirstLastPara="1" wrap="square" lIns="91425" tIns="91425" rIns="91425" bIns="91425" anchor="b" anchorCtr="0">
            <a:noAutofit/>
          </a:bodyPr>
          <a:lstStyle/>
          <a:p>
            <a:pPr lvl="0"/>
            <a:r>
              <a:rPr lang="en-US" sz="5000" b="1" dirty="0">
                <a:solidFill>
                  <a:srgbClr val="F5871F"/>
                </a:solidFill>
                <a:latin typeface="Arial" panose="020B0604020202020204" pitchFamily="34" charset="0"/>
                <a:cs typeface="Arial" panose="020B0604020202020204" pitchFamily="34" charset="0"/>
              </a:rPr>
              <a:t>Why Food Is Wasted</a:t>
            </a:r>
            <a:endParaRPr sz="5000" dirty="0"/>
          </a:p>
        </p:txBody>
      </p:sp>
      <p:pic>
        <p:nvPicPr>
          <p:cNvPr id="76" name="Google Shape;76;p16">
            <a:extLst>
              <a:ext uri="{FF2B5EF4-FFF2-40B4-BE49-F238E27FC236}">
                <a16:creationId xmlns:a16="http://schemas.microsoft.com/office/drawing/2014/main" id="{7C22709F-3EA1-181E-E661-94897E9F7F36}"/>
              </a:ext>
            </a:extLst>
          </p:cNvPr>
          <p:cNvPicPr preferRelativeResize="0"/>
          <p:nvPr/>
        </p:nvPicPr>
        <p:blipFill>
          <a:blip r:embed="rId3">
            <a:alphaModFix/>
          </a:blip>
          <a:stretch>
            <a:fillRect/>
          </a:stretch>
        </p:blipFill>
        <p:spPr>
          <a:xfrm>
            <a:off x="125550" y="4323700"/>
            <a:ext cx="1799198" cy="694649"/>
          </a:xfrm>
          <a:prstGeom prst="rect">
            <a:avLst/>
          </a:prstGeom>
          <a:noFill/>
          <a:ln>
            <a:noFill/>
          </a:ln>
        </p:spPr>
      </p:pic>
      <p:cxnSp>
        <p:nvCxnSpPr>
          <p:cNvPr id="77" name="Google Shape;77;p16">
            <a:extLst>
              <a:ext uri="{FF2B5EF4-FFF2-40B4-BE49-F238E27FC236}">
                <a16:creationId xmlns:a16="http://schemas.microsoft.com/office/drawing/2014/main" id="{C48BB51D-2281-3B9D-CDB1-75BCD401F266}"/>
              </a:ext>
            </a:extLst>
          </p:cNvPr>
          <p:cNvCxnSpPr/>
          <p:nvPr/>
        </p:nvCxnSpPr>
        <p:spPr>
          <a:xfrm>
            <a:off x="0" y="902650"/>
            <a:ext cx="9128400" cy="10200"/>
          </a:xfrm>
          <a:prstGeom prst="straightConnector1">
            <a:avLst/>
          </a:prstGeom>
          <a:noFill/>
          <a:ln w="28575" cap="flat" cmpd="sng">
            <a:solidFill>
              <a:schemeClr val="dk1"/>
            </a:solidFill>
            <a:prstDash val="solid"/>
            <a:round/>
            <a:headEnd type="none" w="med" len="med"/>
            <a:tailEnd type="none" w="med" len="med"/>
          </a:ln>
        </p:spPr>
      </p:cxnSp>
      <p:sp>
        <p:nvSpPr>
          <p:cNvPr id="2" name="Content Placeholder 9">
            <a:extLst>
              <a:ext uri="{FF2B5EF4-FFF2-40B4-BE49-F238E27FC236}">
                <a16:creationId xmlns:a16="http://schemas.microsoft.com/office/drawing/2014/main" id="{276034DC-CA3B-A0AC-B45A-2050CBCF79D4}"/>
              </a:ext>
            </a:extLst>
          </p:cNvPr>
          <p:cNvSpPr txBox="1">
            <a:spLocks/>
          </p:cNvSpPr>
          <p:nvPr/>
        </p:nvSpPr>
        <p:spPr>
          <a:xfrm>
            <a:off x="431663" y="1333761"/>
            <a:ext cx="452077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b="1" dirty="0"/>
              <a:t>Aesthetic - Not the same size, ugly or oddly shaped fruits and veggies.</a:t>
            </a:r>
          </a:p>
          <a:p>
            <a:pPr>
              <a:buFont typeface="Wingdings" panose="05000000000000000000" pitchFamily="2" charset="2"/>
              <a:buChar char="§"/>
            </a:pPr>
            <a:r>
              <a:rPr lang="en-US" b="1" dirty="0"/>
              <a:t>Sell-by or expiration dates</a:t>
            </a:r>
          </a:p>
        </p:txBody>
      </p:sp>
      <p:pic>
        <p:nvPicPr>
          <p:cNvPr id="3" name="Picture 4" descr="Ugly Fruits and Veggies - Grow Appalachia">
            <a:extLst>
              <a:ext uri="{FF2B5EF4-FFF2-40B4-BE49-F238E27FC236}">
                <a16:creationId xmlns:a16="http://schemas.microsoft.com/office/drawing/2014/main" id="{A138DC2F-58C5-3AB5-64FA-1E7E16581D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2440" y="1815499"/>
            <a:ext cx="3749718" cy="199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424141"/>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ca501ac-d3e9-47d9-b9c9-57e88340224e">
      <Terms xmlns="http://schemas.microsoft.com/office/infopath/2007/PartnerControls"/>
    </lcf76f155ced4ddcb4097134ff3c332f>
    <TaxCatchAll xmlns="b1b73df4-14d2-4f3e-bdf0-eb8ffee4b09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C5BDC51824BC47B5CF77EC04079858" ma:contentTypeVersion="18" ma:contentTypeDescription="Create a new document." ma:contentTypeScope="" ma:versionID="f8ca525ddc3fa1b14205afd74d33eaa5">
  <xsd:schema xmlns:xsd="http://www.w3.org/2001/XMLSchema" xmlns:xs="http://www.w3.org/2001/XMLSchema" xmlns:p="http://schemas.microsoft.com/office/2006/metadata/properties" xmlns:ns2="2ca501ac-d3e9-47d9-b9c9-57e88340224e" xmlns:ns3="b1b73df4-14d2-4f3e-bdf0-eb8ffee4b093" targetNamespace="http://schemas.microsoft.com/office/2006/metadata/properties" ma:root="true" ma:fieldsID="aa1a1001f6fe4b16e6b418184fada066" ns2:_="" ns3:_="">
    <xsd:import namespace="2ca501ac-d3e9-47d9-b9c9-57e88340224e"/>
    <xsd:import namespace="b1b73df4-14d2-4f3e-bdf0-eb8ffee4b0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a501ac-d3e9-47d9-b9c9-57e883402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bb8689-2e67-4bfc-96a8-6971868cff2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b73df4-14d2-4f3e-bdf0-eb8ffee4b0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619d694-e3b2-47c1-b581-bf80a1d38c61}" ma:internalName="TaxCatchAll" ma:showField="CatchAllData" ma:web="b1b73df4-14d2-4f3e-bdf0-eb8ffee4b0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B98D43-57D0-4EAE-8EE6-48E202091932}">
  <ds:schemaRefs>
    <ds:schemaRef ds:uri="http://schemas.microsoft.com/office/2006/metadata/properties"/>
    <ds:schemaRef ds:uri="http://schemas.microsoft.com/office/infopath/2007/PartnerControls"/>
    <ds:schemaRef ds:uri="2ca501ac-d3e9-47d9-b9c9-57e88340224e"/>
    <ds:schemaRef ds:uri="b1b73df4-14d2-4f3e-bdf0-eb8ffee4b093"/>
  </ds:schemaRefs>
</ds:datastoreItem>
</file>

<file path=customXml/itemProps2.xml><?xml version="1.0" encoding="utf-8"?>
<ds:datastoreItem xmlns:ds="http://schemas.openxmlformats.org/officeDocument/2006/customXml" ds:itemID="{D96ECB58-9BD8-49C7-851D-AA5FDF65C186}">
  <ds:schemaRefs>
    <ds:schemaRef ds:uri="http://schemas.microsoft.com/sharepoint/v3/contenttype/forms"/>
  </ds:schemaRefs>
</ds:datastoreItem>
</file>

<file path=customXml/itemProps3.xml><?xml version="1.0" encoding="utf-8"?>
<ds:datastoreItem xmlns:ds="http://schemas.openxmlformats.org/officeDocument/2006/customXml" ds:itemID="{0B5DE26C-EEAA-4CC9-933F-79A092C1FF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a501ac-d3e9-47d9-b9c9-57e88340224e"/>
    <ds:schemaRef ds:uri="b1b73df4-14d2-4f3e-bdf0-eb8ffee4b0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832</TotalTime>
  <Words>632</Words>
  <Application>Microsoft Office PowerPoint</Application>
  <PresentationFormat>On-screen Show (16:9)</PresentationFormat>
  <Paragraphs>92</Paragraphs>
  <Slides>24</Slides>
  <Notes>21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Simple Light</vt:lpstr>
      <vt:lpstr> Using Rescued Produce</vt:lpstr>
      <vt:lpstr>PowerPoint Presentation</vt:lpstr>
      <vt:lpstr>PowerPoint Presentation</vt:lpstr>
      <vt:lpstr> Using Rescued Produce</vt:lpstr>
      <vt:lpstr>PowerPoint Presentation</vt:lpstr>
      <vt:lpstr>PowerPoint Presentation</vt:lpstr>
      <vt:lpstr>PowerPoint Presentation</vt:lpstr>
      <vt:lpstr>PowerPoint Presentation</vt:lpstr>
      <vt:lpstr>Why Food Is Wasted</vt:lpstr>
      <vt:lpstr>PowerPoint Presentation</vt:lpstr>
      <vt:lpstr>Where Surplus Foods Go</vt:lpstr>
      <vt:lpstr>Cost of Surplus Food</vt:lpstr>
      <vt:lpstr>                 </vt:lpstr>
      <vt:lpstr>              </vt:lpstr>
      <vt:lpstr>              </vt:lpstr>
      <vt:lpstr>Citrus Gleaning</vt:lpstr>
      <vt:lpstr>Cabbage Gleaning</vt:lpstr>
      <vt:lpstr>  Reasons for Donations</vt:lpstr>
      <vt:lpstr>Use of Rescued Produce</vt:lpstr>
      <vt:lpstr>Use of Rescued Produce</vt:lpstr>
      <vt:lpstr>  Beautiful Underlay</vt:lpstr>
      <vt:lpstr>  Beautiful Underlay</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Timothy Olorunfemi</dc:creator>
  <cp:lastModifiedBy>Ashley Rojas</cp:lastModifiedBy>
  <cp:revision>32</cp:revision>
  <dcterms:modified xsi:type="dcterms:W3CDTF">2025-08-25T19:41:14Z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0x01010051C5BDC51824BC47B5CF77EC04079858</vt:lpwstr>
  </property>
  <property fmtid="{D5CDD505-2E9C-101B-9397-08002B2CF9AE}" pid="3" name="MediaServiceImageTags">
    <vt:lpwstr/>
  </property>
</Properties>
</file>