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1"/>
  </p:notesMasterIdLst>
  <p:sldIdLst>
    <p:sldId id="256" r:id="rId5"/>
    <p:sldId id="257" r:id="rId6"/>
    <p:sldId id="279" r:id="rId7"/>
    <p:sldId id="258" r:id="rId8"/>
    <p:sldId id="259" r:id="rId9"/>
    <p:sldId id="260" r:id="rId10"/>
    <p:sldId id="277" r:id="rId11"/>
    <p:sldId id="274" r:id="rId12"/>
    <p:sldId id="275" r:id="rId13"/>
    <p:sldId id="273" r:id="rId14"/>
    <p:sldId id="261" r:id="rId15"/>
    <p:sldId id="262" r:id="rId16"/>
    <p:sldId id="263" r:id="rId17"/>
    <p:sldId id="264" r:id="rId18"/>
    <p:sldId id="265" r:id="rId19"/>
    <p:sldId id="266" r:id="rId20"/>
    <p:sldId id="269" r:id="rId21"/>
    <p:sldId id="267" r:id="rId22"/>
    <p:sldId id="268" r:id="rId23"/>
    <p:sldId id="276" r:id="rId24"/>
    <p:sldId id="270" r:id="rId25"/>
    <p:sldId id="278" r:id="rId26"/>
    <p:sldId id="271" r:id="rId27"/>
    <p:sldId id="280" r:id="rId28"/>
    <p:sldId id="272" r:id="rId29"/>
    <p:sldId id="281" r:id="rId30"/>
  </p:sldIdLst>
  <p:sldSz cx="18288000" cy="10287000"/>
  <p:notesSz cx="7315200" cy="9601200"/>
  <p:embeddedFontLst>
    <p:embeddedFont>
      <p:font typeface="Calibri (MS)" panose="020B0604020202020204" charset="0"/>
      <p:regular r:id="rId32"/>
    </p:embeddedFont>
    <p:embeddedFont>
      <p:font typeface="Calibri (MS) Bold" panose="020B0604020202020204" charset="0"/>
      <p:regular r:id="rId33"/>
      <p:bold r:id="rId34"/>
    </p:embeddedFont>
    <p:embeddedFont>
      <p:font typeface="Century Gothic Paneuropean" panose="020B0604020202020204" charset="0"/>
      <p:regular r:id="rId35"/>
    </p:embeddedFont>
    <p:embeddedFont>
      <p:font typeface="Century Gothic Paneuropean Bold" panose="020B0604020202020204" charset="0"/>
      <p:regular r:id="rId36"/>
      <p:bold r:id="rId37"/>
    </p:embeddedFont>
    <p:embeddedFont>
      <p:font typeface="HK Grotesk" panose="020B0604020202020204" charset="0"/>
      <p:regular r:id="rId38"/>
    </p:embeddedFont>
    <p:embeddedFont>
      <p:font typeface="HK Grotesk Bold" panose="020B0604020202020204" charset="0"/>
      <p:regular r:id="rId39"/>
      <p:bold r:id="rId40"/>
    </p:embeddedFont>
    <p:embeddedFont>
      <p:font typeface="HK Grotesk Semi-Bold" panose="020B0604020202020204" charset="0"/>
      <p:regular r:id="rId41"/>
      <p:bold r:id="rId42"/>
    </p:embeddedFont>
    <p:embeddedFont>
      <p:font typeface="IBM Plex Sans Bold" panose="020B0803050203000203" pitchFamily="34" charset="0"/>
      <p:regular r:id="rId43"/>
      <p:bold r:id="rId44"/>
    </p:embeddedFont>
    <p:embeddedFont>
      <p:font typeface="Open Sans" panose="020B0606030504020204" pitchFamily="34" charset="0"/>
      <p:regular r:id="rId45"/>
      <p:bold r:id="rId46"/>
      <p:italic r:id="rId47"/>
      <p:boldItalic r:id="rId48"/>
    </p:embeddedFont>
    <p:embeddedFont>
      <p:font typeface="Open Sans Bold" panose="020B0806030504020204" pitchFamily="34" charset="0"/>
      <p:regular r:id="rId49"/>
      <p:bold r:id="rId50"/>
    </p:embeddedFont>
    <p:embeddedFont>
      <p:font typeface="Open Sans Bold Italics" panose="020B0604020202020204" charset="0"/>
      <p:regular r:id="rId51"/>
      <p:bold r:id="rId52"/>
      <p:italic r:id="rId53"/>
      <p:boldItalic r:id="rId54"/>
    </p:embeddedFont>
    <p:embeddedFont>
      <p:font typeface="Open Sans Italics" panose="020B0604020202020204" charset="0"/>
      <p:regular r:id="rId55"/>
      <p: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C4A8"/>
    <a:srgbClr val="004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79C19DF-5E08-141A-9351-C3E5882C4935}" v="3" dt="2025-08-25T22:08:04.552"/>
    <p1510:client id="{DE2F8713-2CF0-423B-B99D-85E1B312BCB9}" v="18" dt="2025-08-24T22:35:39.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530" autoAdjust="0"/>
  </p:normalViewPr>
  <p:slideViewPr>
    <p:cSldViewPr snapToGrid="0">
      <p:cViewPr varScale="1">
        <p:scale>
          <a:sx n="65" d="100"/>
          <a:sy n="65" d="100"/>
        </p:scale>
        <p:origin x="107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8.fntdata"/><Relationship Id="rId21" Type="http://schemas.openxmlformats.org/officeDocument/2006/relationships/slide" Target="slides/slide17.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8" Type="http://schemas.openxmlformats.org/officeDocument/2006/relationships/slide" Target="slides/slide4.xml"/><Relationship Id="rId51" Type="http://schemas.openxmlformats.org/officeDocument/2006/relationships/font" Target="fonts/font20.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10.fntdata"/><Relationship Id="rId54" Type="http://schemas.openxmlformats.org/officeDocument/2006/relationships/font" Target="fonts/font23.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shley Rojas" userId="S::arojas@stmarysfoodbank.org::d111cea7-e164-45de-b8d9-13ea88706518" providerId="AD" clId="Web-{C79C19DF-5E08-141A-9351-C3E5882C4935}"/>
    <pc:docChg chg="addSld modSld">
      <pc:chgData name="Ashley Rojas" userId="S::arojas@stmarysfoodbank.org::d111cea7-e164-45de-b8d9-13ea88706518" providerId="AD" clId="Web-{C79C19DF-5E08-141A-9351-C3E5882C4935}" dt="2025-08-25T22:08:03.599" v="1"/>
      <pc:docMkLst>
        <pc:docMk/>
      </pc:docMkLst>
      <pc:sldChg chg="addSp modSp new">
        <pc:chgData name="Ashley Rojas" userId="S::arojas@stmarysfoodbank.org::d111cea7-e164-45de-b8d9-13ea88706518" providerId="AD" clId="Web-{C79C19DF-5E08-141A-9351-C3E5882C4935}" dt="2025-08-25T22:08:03.599" v="1"/>
        <pc:sldMkLst>
          <pc:docMk/>
          <pc:sldMk cId="2786869346" sldId="281"/>
        </pc:sldMkLst>
        <pc:picChg chg="add mod">
          <ac:chgData name="Ashley Rojas" userId="S::arojas@stmarysfoodbank.org::d111cea7-e164-45de-b8d9-13ea88706518" providerId="AD" clId="Web-{C79C19DF-5E08-141A-9351-C3E5882C4935}" dt="2025-08-25T22:08:03.599" v="1"/>
          <ac:picMkLst>
            <pc:docMk/>
            <pc:sldMk cId="2786869346" sldId="281"/>
            <ac:picMk id="2" creationId="{2DF010C1-C23D-E4EA-8296-06056600888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4DB9E52-9DF7-0940-B9A0-2793C6D2EB72}" type="datetimeFigureOut">
              <a:rPr lang="en-US" smtClean="0"/>
              <a:t>8/25/2025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A75ED94-0923-364B-A995-107CFACED3F8}" type="slidenum">
              <a:rPr lang="en-US" smtClean="0"/>
              <a:t>‹#›</a:t>
            </a:fld>
            <a:endParaRPr lang="en-US"/>
          </a:p>
        </p:txBody>
      </p:sp>
    </p:spTree>
    <p:extLst>
      <p:ext uri="{BB962C8B-B14F-4D97-AF65-F5344CB8AC3E}">
        <p14:creationId xmlns:p14="http://schemas.microsoft.com/office/powerpoint/2010/main" val="2212419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 everyone! Thank you for joining this session, </a:t>
            </a:r>
            <a:r>
              <a:rPr lang="en-US" i="1" dirty="0"/>
              <a:t>From Map to Table: Helping Neighbors Find You.</a:t>
            </a:r>
          </a:p>
          <a:p>
            <a:r>
              <a:rPr lang="en-US" b="0" i="0" dirty="0"/>
              <a:t>My name is Chris Borresen, and I manage implementation and support for our partner food banks and agencies. </a:t>
            </a:r>
            <a:br>
              <a:rPr lang="en-US" dirty="0"/>
            </a:br>
            <a:r>
              <a:rPr lang="en-US" dirty="0"/>
              <a:t>Today, we’ll explore how you can boost your visibility on St. Mary’s AZFoodHelp.org map, connect with more neighbors, and get ready for the statewide rollout requirements coming soon.</a:t>
            </a:r>
          </a:p>
        </p:txBody>
      </p:sp>
      <p:sp>
        <p:nvSpPr>
          <p:cNvPr id="4" name="Slide Number Placeholder 3"/>
          <p:cNvSpPr>
            <a:spLocks noGrp="1"/>
          </p:cNvSpPr>
          <p:nvPr>
            <p:ph type="sldNum" sz="quarter" idx="5"/>
          </p:nvPr>
        </p:nvSpPr>
        <p:spPr/>
        <p:txBody>
          <a:bodyPr/>
          <a:lstStyle/>
          <a:p>
            <a:fld id="{3A75ED94-0923-364B-A995-107CFACED3F8}" type="slidenum">
              <a:rPr lang="en-US" smtClean="0"/>
              <a:t>1</a:t>
            </a:fld>
            <a:endParaRPr lang="en-US"/>
          </a:p>
        </p:txBody>
      </p:sp>
    </p:spTree>
    <p:extLst>
      <p:ext uri="{BB962C8B-B14F-4D97-AF65-F5344CB8AC3E}">
        <p14:creationId xmlns:p14="http://schemas.microsoft.com/office/powerpoint/2010/main" val="955280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quick example of how some of these fields work – if you click the pencil in the program’s languages spoken area, you get a list of possible languages (and an “other” option). Check all that apply for your agency, then click Save Changes. Now, when a neighbor finds your agency, they’ll know they can speak in their preferred language. </a:t>
            </a:r>
          </a:p>
        </p:txBody>
      </p:sp>
      <p:sp>
        <p:nvSpPr>
          <p:cNvPr id="4" name="Slide Number Placeholder 3"/>
          <p:cNvSpPr>
            <a:spLocks noGrp="1"/>
          </p:cNvSpPr>
          <p:nvPr>
            <p:ph type="sldNum" sz="quarter" idx="5"/>
          </p:nvPr>
        </p:nvSpPr>
        <p:spPr/>
        <p:txBody>
          <a:bodyPr/>
          <a:lstStyle/>
          <a:p>
            <a:fld id="{3A75ED94-0923-364B-A995-107CFACED3F8}" type="slidenum">
              <a:rPr lang="en-US" smtClean="0"/>
              <a:t>10</a:t>
            </a:fld>
            <a:endParaRPr lang="en-US"/>
          </a:p>
        </p:txBody>
      </p:sp>
    </p:spTree>
    <p:extLst>
      <p:ext uri="{BB962C8B-B14F-4D97-AF65-F5344CB8AC3E}">
        <p14:creationId xmlns:p14="http://schemas.microsoft.com/office/powerpoint/2010/main" val="681714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Accuracy matters. That’s why every profile has a 120-day freshness badge.</a:t>
            </a:r>
            <a:br>
              <a:rPr lang="en-US" dirty="0"/>
            </a:br>
            <a:r>
              <a:rPr lang="en-US" dirty="0"/>
              <a:t>Here’s how it works:</a:t>
            </a:r>
          </a:p>
          <a:p>
            <a:pPr>
              <a:buFont typeface="Arial" panose="020B0604020202020204" pitchFamily="34" charset="0"/>
              <a:buChar char="•"/>
            </a:pPr>
            <a:r>
              <a:rPr lang="en-US" dirty="0"/>
              <a:t>Every time you update your profile, the 120-day clock restarts.</a:t>
            </a:r>
          </a:p>
          <a:p>
            <a:pPr>
              <a:buFont typeface="Arial" panose="020B0604020202020204" pitchFamily="34" charset="0"/>
              <a:buChar char="•"/>
            </a:pPr>
            <a:r>
              <a:rPr lang="en-US" dirty="0"/>
              <a:t>If you don’t update, Vivery will remind you at the 120-day mark to review and verify your details.</a:t>
            </a:r>
          </a:p>
          <a:p>
            <a:pPr>
              <a:buFont typeface="Arial" panose="020B0604020202020204" pitchFamily="34" charset="0"/>
              <a:buChar char="•"/>
            </a:pPr>
            <a:r>
              <a:rPr lang="en-US" dirty="0"/>
              <a:t>Lost your freshness badge? Just open your profile, make any edit, and click ‘save.’ Or, just reply to the 120-day email we’ll send to remind you. </a:t>
            </a:r>
          </a:p>
          <a:p>
            <a:r>
              <a:rPr lang="en-US" dirty="0"/>
              <a:t>The freshness badge builds trust with neighbors — it shows them they can rely on your information.</a:t>
            </a:r>
          </a:p>
          <a:p>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11</a:t>
            </a:fld>
            <a:endParaRPr lang="en-US"/>
          </a:p>
        </p:txBody>
      </p:sp>
    </p:spTree>
    <p:extLst>
      <p:ext uri="{BB962C8B-B14F-4D97-AF65-F5344CB8AC3E}">
        <p14:creationId xmlns:p14="http://schemas.microsoft.com/office/powerpoint/2010/main" val="3436544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to AZFoodHelp.org and search your agency’s address to see if you have an active freshness badge. </a:t>
            </a:r>
          </a:p>
          <a:p>
            <a:endParaRPr lang="en-US" dirty="0"/>
          </a:p>
          <a:p>
            <a:r>
              <a:rPr lang="en-US" dirty="0"/>
              <a:t>Whether you do or don’t have a freshness badge displayed, I suggest logging in to the Vivery platform and verifying when you last made an update. You can check that at [</a:t>
            </a:r>
            <a:r>
              <a:rPr lang="en-US" b="1" dirty="0"/>
              <a:t>login/</a:t>
            </a:r>
            <a:r>
              <a:rPr lang="en-US" b="1" dirty="0" err="1"/>
              <a:t>manageprofile</a:t>
            </a:r>
            <a:r>
              <a:rPr lang="en-US" b="1" dirty="0"/>
              <a:t>/general information/freshness date</a:t>
            </a:r>
            <a:r>
              <a:rPr lang="en-US" dirty="0"/>
              <a:t>] </a:t>
            </a:r>
          </a:p>
        </p:txBody>
      </p:sp>
      <p:sp>
        <p:nvSpPr>
          <p:cNvPr id="4" name="Slide Number Placeholder 3"/>
          <p:cNvSpPr>
            <a:spLocks noGrp="1"/>
          </p:cNvSpPr>
          <p:nvPr>
            <p:ph type="sldNum" sz="quarter" idx="5"/>
          </p:nvPr>
        </p:nvSpPr>
        <p:spPr/>
        <p:txBody>
          <a:bodyPr/>
          <a:lstStyle/>
          <a:p>
            <a:fld id="{3A75ED94-0923-364B-A995-107CFACED3F8}" type="slidenum">
              <a:rPr lang="en-US" smtClean="0"/>
              <a:t>12</a:t>
            </a:fld>
            <a:endParaRPr lang="en-US"/>
          </a:p>
        </p:txBody>
      </p:sp>
    </p:spTree>
    <p:extLst>
      <p:ext uri="{BB962C8B-B14F-4D97-AF65-F5344CB8AC3E}">
        <p14:creationId xmlns:p14="http://schemas.microsoft.com/office/powerpoint/2010/main" val="3490241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5ED94-0923-364B-A995-107CFACED3F8}" type="slidenum">
              <a:rPr lang="en-US" smtClean="0"/>
              <a:t>13</a:t>
            </a:fld>
            <a:endParaRPr lang="en-US"/>
          </a:p>
        </p:txBody>
      </p:sp>
    </p:spTree>
    <p:extLst>
      <p:ext uri="{BB962C8B-B14F-4D97-AF65-F5344CB8AC3E}">
        <p14:creationId xmlns:p14="http://schemas.microsoft.com/office/powerpoint/2010/main" val="3706439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Vivery is being implemented across all Arizona food banks, as required by the Arizona Department of Economic Security, creating one consistent statewide network.</a:t>
            </a:r>
            <a:br>
              <a:rPr lang="en-US" dirty="0"/>
            </a:br>
            <a:r>
              <a:rPr lang="en-US" dirty="0"/>
              <a:t>That means your visibility doesn’t stop at the counties you serve. Neighbors searching anywhere in Arizona, and on </a:t>
            </a:r>
            <a:r>
              <a:rPr lang="en-US"/>
              <a:t>any Arizona food </a:t>
            </a:r>
            <a:r>
              <a:rPr lang="en-US" dirty="0"/>
              <a:t>bank’s map, will benefit from accurate, up-to-date information.</a:t>
            </a:r>
          </a:p>
          <a:p>
            <a:pPr marL="285750" indent="-285750">
              <a:buFontTx/>
              <a:buChar char="-"/>
            </a:pPr>
            <a:r>
              <a:rPr lang="en-US" sz="1300" spc="-20" dirty="0">
                <a:solidFill>
                  <a:srgbClr val="000000"/>
                </a:solidFill>
                <a:latin typeface="+mn-lt"/>
              </a:rPr>
              <a:t>Neighbors across the state will rely on Vivery-powered maps to find food resources in their communities.</a:t>
            </a:r>
          </a:p>
          <a:p>
            <a:pPr marL="285750" indent="-285750">
              <a:buFontTx/>
              <a:buChar char="-"/>
            </a:pPr>
            <a:r>
              <a:rPr lang="en-US" sz="1300" spc="-20" dirty="0">
                <a:solidFill>
                  <a:srgbClr val="000000"/>
                </a:solidFill>
                <a:latin typeface="+mn-lt"/>
              </a:rPr>
              <a:t>Case Managers and Navigators can also use these maps to connect people with the help they need.</a:t>
            </a:r>
          </a:p>
          <a:p>
            <a:pPr marL="285750" indent="-285750">
              <a:buFontTx/>
              <a:buChar char="-"/>
            </a:pPr>
            <a:r>
              <a:rPr lang="en-US" sz="1300" spc="-20" dirty="0">
                <a:solidFill>
                  <a:srgbClr val="000000"/>
                </a:solidFill>
                <a:latin typeface="+mn-lt"/>
                <a:ea typeface="HK Grotesk"/>
                <a:cs typeface="HK Grotesk"/>
                <a:sym typeface="HK Grotesk"/>
              </a:rPr>
              <a:t>With so many using Vivery powered maps to find food for themselves or others it is even more important to ensure that your profile is completed and up to date.</a:t>
            </a:r>
          </a:p>
          <a:p>
            <a:pPr indent="-483306">
              <a:lnSpc>
                <a:spcPts val="3699"/>
              </a:lnSpc>
              <a:spcBef>
                <a:spcPct val="0"/>
              </a:spcBef>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14</a:t>
            </a:fld>
            <a:endParaRPr lang="en-US"/>
          </a:p>
        </p:txBody>
      </p:sp>
    </p:spTree>
    <p:extLst>
      <p:ext uri="{BB962C8B-B14F-4D97-AF65-F5344CB8AC3E}">
        <p14:creationId xmlns:p14="http://schemas.microsoft.com/office/powerpoint/2010/main" val="1769831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A75ED94-0923-364B-A995-107CFACED3F8}" type="slidenum">
              <a:rPr lang="en-US" smtClean="0"/>
              <a:t>15</a:t>
            </a:fld>
            <a:endParaRPr lang="en-US"/>
          </a:p>
        </p:txBody>
      </p:sp>
    </p:spTree>
    <p:extLst>
      <p:ext uri="{BB962C8B-B14F-4D97-AF65-F5344CB8AC3E}">
        <p14:creationId xmlns:p14="http://schemas.microsoft.com/office/powerpoint/2010/main" val="35688550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biggest benefits of claiming your Vivery profile is the free automated website. This is not a requirement, but an added benefit if you don’t currently have a website, or if you’re not happy with your website. </a:t>
            </a:r>
            <a:br>
              <a:rPr lang="en-US" dirty="0"/>
            </a:br>
            <a:r>
              <a:rPr lang="en-US" dirty="0"/>
              <a:t>It gives you a professional online presence instantly, without extra work — and it’s automatically updated when you update your profile.</a:t>
            </a:r>
          </a:p>
        </p:txBody>
      </p:sp>
      <p:sp>
        <p:nvSpPr>
          <p:cNvPr id="4" name="Slide Number Placeholder 3"/>
          <p:cNvSpPr>
            <a:spLocks noGrp="1"/>
          </p:cNvSpPr>
          <p:nvPr>
            <p:ph type="sldNum" sz="quarter" idx="5"/>
          </p:nvPr>
        </p:nvSpPr>
        <p:spPr/>
        <p:txBody>
          <a:bodyPr/>
          <a:lstStyle/>
          <a:p>
            <a:fld id="{3A75ED94-0923-364B-A995-107CFACED3F8}" type="slidenum">
              <a:rPr lang="en-US" smtClean="0"/>
              <a:t>16</a:t>
            </a:fld>
            <a:endParaRPr lang="en-US"/>
          </a:p>
        </p:txBody>
      </p:sp>
    </p:spTree>
    <p:extLst>
      <p:ext uri="{BB962C8B-B14F-4D97-AF65-F5344CB8AC3E}">
        <p14:creationId xmlns:p14="http://schemas.microsoft.com/office/powerpoint/2010/main" val="47164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started is simple:</a:t>
            </a:r>
          </a:p>
          <a:p>
            <a:pPr>
              <a:buFont typeface="+mj-lt"/>
              <a:buAutoNum type="arabicPeriod"/>
            </a:pPr>
            <a:r>
              <a:rPr lang="en-US" dirty="0"/>
              <a:t> Go to </a:t>
            </a:r>
            <a:r>
              <a:rPr lang="en-US" sz="1300" dirty="0">
                <a:solidFill>
                  <a:srgbClr val="000000"/>
                </a:solidFill>
                <a:latin typeface="Calibri (MS)"/>
                <a:ea typeface="Calibri (MS)"/>
                <a:cs typeface="Calibri (MS)"/>
                <a:sym typeface="Calibri (MS)"/>
              </a:rPr>
              <a:t>Automated Websites</a:t>
            </a:r>
            <a:r>
              <a:rPr lang="en-US" dirty="0"/>
              <a:t> in the left navigation menu,</a:t>
            </a:r>
          </a:p>
          <a:p>
            <a:pPr>
              <a:buFont typeface="+mj-lt"/>
              <a:buAutoNum type="arabicPeriod"/>
            </a:pPr>
            <a:r>
              <a:rPr lang="en-US" dirty="0"/>
              <a:t> Select </a:t>
            </a:r>
            <a:r>
              <a:rPr lang="en-US" i="1" dirty="0"/>
              <a:t>Activate Locations</a:t>
            </a:r>
            <a:r>
              <a:rPr lang="en-US" dirty="0"/>
              <a:t>,</a:t>
            </a:r>
          </a:p>
          <a:p>
            <a:pPr defTabSz="966612">
              <a:buFont typeface="+mj-lt"/>
              <a:buAutoNum type="arabicPeriod"/>
              <a:defRPr/>
            </a:pPr>
            <a:r>
              <a:rPr lang="en-US" sz="1300" dirty="0">
                <a:solidFill>
                  <a:srgbClr val="000000"/>
                </a:solidFill>
                <a:latin typeface="Calibri (MS)"/>
                <a:ea typeface="Calibri (MS)"/>
                <a:cs typeface="Calibri (MS)"/>
                <a:sym typeface="Calibri (MS)"/>
              </a:rPr>
              <a:t> Click Enabled</a:t>
            </a:r>
          </a:p>
          <a:p>
            <a:pPr defTabSz="966612">
              <a:buFont typeface="+mj-lt"/>
              <a:buAutoNum type="arabicPeriod"/>
              <a:defRPr/>
            </a:pPr>
            <a:r>
              <a:rPr lang="en-US" sz="1300" dirty="0">
                <a:solidFill>
                  <a:srgbClr val="000000"/>
                </a:solidFill>
                <a:latin typeface="Calibri (MS)"/>
                <a:ea typeface="Calibri (MS)"/>
                <a:cs typeface="Calibri (MS)"/>
                <a:sym typeface="Calibri (MS)"/>
              </a:rPr>
              <a:t> To view your new site, go back to the left navigation menu and click Manage Websites. </a:t>
            </a:r>
          </a:p>
          <a:p>
            <a:pPr defTabSz="966612">
              <a:buFont typeface="+mj-lt"/>
              <a:buAutoNum type="arabicPeriod"/>
              <a:defRPr/>
            </a:pPr>
            <a:endParaRPr lang="en-US" sz="1300" dirty="0">
              <a:solidFill>
                <a:srgbClr val="000000"/>
              </a:solidFill>
              <a:latin typeface="Calibri (MS)"/>
              <a:ea typeface="Calibri (MS)"/>
              <a:cs typeface="Calibri (MS)"/>
              <a:sym typeface="Calibri (MS)"/>
            </a:endParaRPr>
          </a:p>
        </p:txBody>
      </p:sp>
      <p:sp>
        <p:nvSpPr>
          <p:cNvPr id="4" name="Slide Number Placeholder 3"/>
          <p:cNvSpPr>
            <a:spLocks noGrp="1"/>
          </p:cNvSpPr>
          <p:nvPr>
            <p:ph type="sldNum" sz="quarter" idx="5"/>
          </p:nvPr>
        </p:nvSpPr>
        <p:spPr/>
        <p:txBody>
          <a:bodyPr/>
          <a:lstStyle/>
          <a:p>
            <a:fld id="{3A75ED94-0923-364B-A995-107CFACED3F8}" type="slidenum">
              <a:rPr lang="en-US" smtClean="0"/>
              <a:t>17</a:t>
            </a:fld>
            <a:endParaRPr lang="en-US"/>
          </a:p>
        </p:txBody>
      </p:sp>
    </p:spTree>
    <p:extLst>
      <p:ext uri="{BB962C8B-B14F-4D97-AF65-F5344CB8AC3E}">
        <p14:creationId xmlns:p14="http://schemas.microsoft.com/office/powerpoint/2010/main" val="1137595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powerful tool is free text messaging.</a:t>
            </a:r>
            <a:br>
              <a:rPr lang="en-US" dirty="0"/>
            </a:br>
            <a:r>
              <a:rPr lang="en-US" dirty="0"/>
              <a:t>With text alerts, you can:</a:t>
            </a:r>
          </a:p>
          <a:p>
            <a:pPr>
              <a:buFont typeface="Arial" panose="020B0604020202020204" pitchFamily="34" charset="0"/>
              <a:buChar char="•"/>
            </a:pPr>
            <a:r>
              <a:rPr lang="en-US" dirty="0"/>
              <a:t>Notify neighbors about emergency closures or weather-related changes,</a:t>
            </a:r>
          </a:p>
          <a:p>
            <a:pPr>
              <a:buFont typeface="Arial" panose="020B0604020202020204" pitchFamily="34" charset="0"/>
              <a:buChar char="•"/>
            </a:pPr>
            <a:r>
              <a:rPr lang="en-US" dirty="0"/>
              <a:t>Announce special item availability</a:t>
            </a:r>
          </a:p>
          <a:p>
            <a:pPr>
              <a:buFont typeface="Arial" panose="020B0604020202020204" pitchFamily="34" charset="0"/>
              <a:buChar char="•"/>
            </a:pPr>
            <a:r>
              <a:rPr lang="en-US" dirty="0"/>
              <a:t>Or communicate with volunteers.</a:t>
            </a:r>
          </a:p>
          <a:p>
            <a:r>
              <a:rPr lang="en-US" dirty="0"/>
              <a:t>Pro tip: start building your contact list now, so you’re ready when you need it.</a:t>
            </a:r>
            <a:br>
              <a:rPr lang="en-US" dirty="0"/>
            </a:br>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18</a:t>
            </a:fld>
            <a:endParaRPr lang="en-US"/>
          </a:p>
        </p:txBody>
      </p:sp>
    </p:spTree>
    <p:extLst>
      <p:ext uri="{BB962C8B-B14F-4D97-AF65-F5344CB8AC3E}">
        <p14:creationId xmlns:p14="http://schemas.microsoft.com/office/powerpoint/2010/main" val="203818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one food pantry director told us who had a freezer fail and no timely repair available: </a:t>
            </a:r>
            <a:r>
              <a:rPr lang="en-US" i="1" dirty="0"/>
              <a:t>“ read quote “</a:t>
            </a:r>
            <a:endParaRPr lang="en-US" dirty="0"/>
          </a:p>
          <a:p>
            <a:r>
              <a:rPr lang="en-US" dirty="0"/>
              <a:t>That’s impact in real time.”</a:t>
            </a:r>
          </a:p>
          <a:p>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19</a:t>
            </a:fld>
            <a:endParaRPr lang="en-US"/>
          </a:p>
        </p:txBody>
      </p:sp>
    </p:spTree>
    <p:extLst>
      <p:ext uri="{BB962C8B-B14F-4D97-AF65-F5344CB8AC3E}">
        <p14:creationId xmlns:p14="http://schemas.microsoft.com/office/powerpoint/2010/main" val="1568842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day, neighbors across Arizona are using the AZ Food Help Map to find food near them. That means families are searching online first — before picking up the phone.</a:t>
            </a:r>
            <a:br>
              <a:rPr lang="en-US" dirty="0"/>
            </a:br>
            <a:r>
              <a:rPr lang="en-US" dirty="0"/>
              <a:t>The question is: when they search, can they find </a:t>
            </a:r>
            <a:r>
              <a:rPr lang="en-US" i="1" dirty="0"/>
              <a:t>you</a:t>
            </a:r>
            <a:r>
              <a:rPr lang="en-US" dirty="0"/>
              <a:t>? And if they do, are they seeing the right information?”</a:t>
            </a:r>
          </a:p>
          <a:p>
            <a:endParaRPr lang="en-US" dirty="0"/>
          </a:p>
          <a:p>
            <a:r>
              <a:rPr lang="en-US" dirty="0">
                <a:solidFill>
                  <a:srgbClr val="000000"/>
                </a:solidFill>
                <a:latin typeface="Aptos" panose="02110004020202020204"/>
                <a:ea typeface="Calibri (MS)"/>
                <a:cs typeface="Calibri (MS)"/>
              </a:rPr>
              <a:t>Spreading awareness of the Find Food Map within your community can help more neighbors find the resources they need. We’ve created a flyer with a QR code that takes you directly to the Azfoodhelp.org map. Stop by our table today to get one to put up in your location.</a:t>
            </a:r>
            <a:endParaRPr lang="en-US" sz="1300" dirty="0">
              <a:solidFill>
                <a:srgbClr val="000000"/>
              </a:solidFill>
              <a:latin typeface="Aptos" panose="02110004020202020204"/>
              <a:ea typeface="Calibri (MS)"/>
              <a:cs typeface="Calibri (MS)"/>
            </a:endParaRPr>
          </a:p>
          <a:p>
            <a:endParaRPr lang="en-US" dirty="0">
              <a:solidFill>
                <a:srgbClr val="000000"/>
              </a:solidFill>
              <a:latin typeface="Calibri (MS)"/>
              <a:ea typeface="Calibri (MS)"/>
              <a:cs typeface="Calibri (MS)"/>
            </a:endParaRPr>
          </a:p>
        </p:txBody>
      </p:sp>
      <p:sp>
        <p:nvSpPr>
          <p:cNvPr id="4" name="Slide Number Placeholder 3"/>
          <p:cNvSpPr>
            <a:spLocks noGrp="1"/>
          </p:cNvSpPr>
          <p:nvPr>
            <p:ph type="sldNum" sz="quarter" idx="5"/>
          </p:nvPr>
        </p:nvSpPr>
        <p:spPr/>
        <p:txBody>
          <a:bodyPr/>
          <a:lstStyle/>
          <a:p>
            <a:fld id="{3A75ED94-0923-364B-A995-107CFACED3F8}" type="slidenum">
              <a:rPr lang="en-US" smtClean="0"/>
              <a:t>2</a:t>
            </a:fld>
            <a:endParaRPr lang="en-US"/>
          </a:p>
        </p:txBody>
      </p:sp>
    </p:spTree>
    <p:extLst>
      <p:ext uri="{BB962C8B-B14F-4D97-AF65-F5344CB8AC3E}">
        <p14:creationId xmlns:p14="http://schemas.microsoft.com/office/powerpoint/2010/main" val="3243002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5F3E-7825-A06B-6498-19993325DB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14062-3A25-2A68-B248-D79E2C73A8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B0745-8A52-2ED9-E79D-60CB698C0B4B}"/>
              </a:ext>
            </a:extLst>
          </p:cNvPr>
          <p:cNvSpPr>
            <a:spLocks noGrp="1"/>
          </p:cNvSpPr>
          <p:nvPr>
            <p:ph type="body" idx="1"/>
          </p:nvPr>
        </p:nvSpPr>
        <p:spPr/>
        <p:txBody>
          <a:bodyPr/>
          <a:lstStyle/>
          <a:p>
            <a:r>
              <a:rPr lang="en-US" dirty="0"/>
              <a:t>“Getting started is simple:</a:t>
            </a:r>
          </a:p>
          <a:p>
            <a:pPr>
              <a:buFont typeface="+mj-lt"/>
              <a:buAutoNum type="arabicPeriod"/>
            </a:pPr>
            <a:r>
              <a:rPr lang="en-US" dirty="0"/>
              <a:t>Go to </a:t>
            </a:r>
            <a:r>
              <a:rPr lang="en-US" i="1" dirty="0"/>
              <a:t>Communication</a:t>
            </a:r>
            <a:r>
              <a:rPr lang="en-US" dirty="0"/>
              <a:t> in your Vivery menu,</a:t>
            </a:r>
          </a:p>
          <a:p>
            <a:pPr>
              <a:buFont typeface="+mj-lt"/>
              <a:buAutoNum type="arabicPeriod"/>
            </a:pPr>
            <a:r>
              <a:rPr lang="en-US" dirty="0"/>
              <a:t>Select </a:t>
            </a:r>
            <a:r>
              <a:rPr lang="en-US" i="1" dirty="0"/>
              <a:t>Activate Locations</a:t>
            </a:r>
            <a:r>
              <a:rPr lang="en-US" dirty="0"/>
              <a:t>,</a:t>
            </a:r>
          </a:p>
          <a:p>
            <a:pPr>
              <a:buFont typeface="+mj-lt"/>
              <a:buAutoNum type="arabicPeriod"/>
            </a:pPr>
            <a:r>
              <a:rPr lang="en-US" dirty="0"/>
              <a:t>Click </a:t>
            </a:r>
            <a:r>
              <a:rPr lang="en-US" i="1" dirty="0"/>
              <a:t>Enabled.</a:t>
            </a:r>
            <a:br>
              <a:rPr lang="en-US" dirty="0"/>
            </a:br>
            <a:r>
              <a:rPr lang="en-US" dirty="0"/>
              <a:t>And here’s another pro tip: Use a QR code at your site to start collecting phone numbers today.</a:t>
            </a:r>
          </a:p>
        </p:txBody>
      </p:sp>
      <p:sp>
        <p:nvSpPr>
          <p:cNvPr id="4" name="Slide Number Placeholder 3">
            <a:extLst>
              <a:ext uri="{FF2B5EF4-FFF2-40B4-BE49-F238E27FC236}">
                <a16:creationId xmlns:a16="http://schemas.microsoft.com/office/drawing/2014/main" id="{9E080230-773D-18E6-8CB4-8F3F7125298F}"/>
              </a:ext>
            </a:extLst>
          </p:cNvPr>
          <p:cNvSpPr>
            <a:spLocks noGrp="1"/>
          </p:cNvSpPr>
          <p:nvPr>
            <p:ph type="sldNum" sz="quarter" idx="5"/>
          </p:nvPr>
        </p:nvSpPr>
        <p:spPr/>
        <p:txBody>
          <a:bodyPr/>
          <a:lstStyle/>
          <a:p>
            <a:fld id="{3A75ED94-0923-364B-A995-107CFACED3F8}" type="slidenum">
              <a:rPr lang="en-US" smtClean="0"/>
              <a:t>20</a:t>
            </a:fld>
            <a:endParaRPr lang="en-US"/>
          </a:p>
        </p:txBody>
      </p:sp>
    </p:spTree>
    <p:extLst>
      <p:ext uri="{BB962C8B-B14F-4D97-AF65-F5344CB8AC3E}">
        <p14:creationId xmlns:p14="http://schemas.microsoft.com/office/powerpoint/2010/main" val="52660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ever have any questions while using Vivery, there are two quick ways to get answers. The first is by clicking the support link in the left navigation menu. That will take you to our newly revamped knowledge base. If you’re not sure what to look for but have a question, we now have a chat bot that we’ve named Vivian. You can type a question in plain English and Vivian will pull up the most relevant articles or videos to help you. If these options are not getting the answers you need, we have lots of other options. </a:t>
            </a:r>
          </a:p>
          <a:p>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21</a:t>
            </a:fld>
            <a:endParaRPr lang="en-US"/>
          </a:p>
        </p:txBody>
      </p:sp>
    </p:spTree>
    <p:extLst>
      <p:ext uri="{BB962C8B-B14F-4D97-AF65-F5344CB8AC3E}">
        <p14:creationId xmlns:p14="http://schemas.microsoft.com/office/powerpoint/2010/main" val="1765231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20293-C789-69A3-8FB8-AC182B852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496202-D8CB-413A-75C6-37A20B22B5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66A6DD-326B-6586-921D-04ECEA2B59DF}"/>
              </a:ext>
            </a:extLst>
          </p:cNvPr>
          <p:cNvSpPr>
            <a:spLocks noGrp="1"/>
          </p:cNvSpPr>
          <p:nvPr>
            <p:ph type="body" idx="1"/>
          </p:nvPr>
        </p:nvSpPr>
        <p:spPr/>
        <p:txBody>
          <a:bodyPr/>
          <a:lstStyle/>
          <a:p>
            <a:r>
              <a:rPr lang="en-US" dirty="0"/>
              <a:t>So to wrap up:</a:t>
            </a:r>
          </a:p>
          <a:p>
            <a:pPr>
              <a:buFont typeface="Arial" panose="020B0604020202020204" pitchFamily="34" charset="0"/>
              <a:buChar char="•"/>
            </a:pPr>
            <a:r>
              <a:rPr lang="en-US" dirty="0"/>
              <a:t>Neighbors are using the AZFoodHelp.org map every day.</a:t>
            </a:r>
          </a:p>
          <a:p>
            <a:pPr>
              <a:buFont typeface="Arial" panose="020B0604020202020204" pitchFamily="34" charset="0"/>
              <a:buChar char="•"/>
            </a:pPr>
            <a:r>
              <a:rPr lang="en-US" dirty="0"/>
              <a:t>A complete, fresh profile makes sure they find you and get the right information.</a:t>
            </a:r>
          </a:p>
          <a:p>
            <a:pPr>
              <a:buFont typeface="Arial" panose="020B0604020202020204" pitchFamily="34" charset="0"/>
              <a:buChar char="•"/>
            </a:pPr>
            <a:r>
              <a:rPr lang="en-US" dirty="0"/>
              <a:t>Free tools like automated websites and text alerts help you stay connected and build trust.</a:t>
            </a:r>
          </a:p>
          <a:p>
            <a:pPr>
              <a:buFont typeface="Arial" panose="020B0604020202020204" pitchFamily="34" charset="0"/>
              <a:buChar char="•"/>
            </a:pPr>
            <a:r>
              <a:rPr lang="en-US" dirty="0"/>
              <a:t>And claiming your profile is the first step.</a:t>
            </a:r>
          </a:p>
          <a:p>
            <a:r>
              <a:rPr lang="en-US" dirty="0"/>
              <a:t>Together, we can make sure no neighbor has to wonder where their next meal will come from — because they’ll know exactly where to go.”</a:t>
            </a:r>
          </a:p>
          <a:p>
            <a:r>
              <a:rPr lang="en-US" b="1" dirty="0"/>
              <a:t>“Thank you! Now let’s open it up for questions.”</a:t>
            </a:r>
            <a:endParaRPr lang="en-US" dirty="0"/>
          </a:p>
          <a:p>
            <a:endParaRPr lang="en-US" dirty="0"/>
          </a:p>
        </p:txBody>
      </p:sp>
      <p:sp>
        <p:nvSpPr>
          <p:cNvPr id="4" name="Slide Number Placeholder 3">
            <a:extLst>
              <a:ext uri="{FF2B5EF4-FFF2-40B4-BE49-F238E27FC236}">
                <a16:creationId xmlns:a16="http://schemas.microsoft.com/office/drawing/2014/main" id="{ED8CA16D-41C6-AF3E-3016-DA8EB5EE1B23}"/>
              </a:ext>
            </a:extLst>
          </p:cNvPr>
          <p:cNvSpPr>
            <a:spLocks noGrp="1"/>
          </p:cNvSpPr>
          <p:nvPr>
            <p:ph type="sldNum" sz="quarter" idx="5"/>
          </p:nvPr>
        </p:nvSpPr>
        <p:spPr/>
        <p:txBody>
          <a:bodyPr/>
          <a:lstStyle/>
          <a:p>
            <a:fld id="{3A75ED94-0923-364B-A995-107CFACED3F8}" type="slidenum">
              <a:rPr lang="en-US" smtClean="0"/>
              <a:t>22</a:t>
            </a:fld>
            <a:endParaRPr lang="en-US"/>
          </a:p>
        </p:txBody>
      </p:sp>
    </p:spTree>
    <p:extLst>
      <p:ext uri="{BB962C8B-B14F-4D97-AF65-F5344CB8AC3E}">
        <p14:creationId xmlns:p14="http://schemas.microsoft.com/office/powerpoint/2010/main" val="2846988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23</a:t>
            </a:fld>
            <a:endParaRPr lang="en-US"/>
          </a:p>
        </p:txBody>
      </p:sp>
    </p:spTree>
    <p:extLst>
      <p:ext uri="{BB962C8B-B14F-4D97-AF65-F5344CB8AC3E}">
        <p14:creationId xmlns:p14="http://schemas.microsoft.com/office/powerpoint/2010/main" val="1923852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FD307-7C21-24BB-6583-479576F48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6BE5F-20BC-7F49-FA63-E1E47BC7D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34986-2051-A340-B7C5-35381342ACB7}"/>
              </a:ext>
            </a:extLst>
          </p:cNvPr>
          <p:cNvSpPr>
            <a:spLocks noGrp="1"/>
          </p:cNvSpPr>
          <p:nvPr>
            <p:ph type="body" idx="1"/>
          </p:nvPr>
        </p:nvSpPr>
        <p:spPr/>
        <p:txBody>
          <a:bodyPr/>
          <a:lstStyle/>
          <a:p>
            <a:r>
              <a:rPr lang="en-US" dirty="0"/>
              <a:t>Once again, thank you to St. Mary’s Food Bank for inviting Vivery to be here, and thank you to everyone here for doing what you do. We don’t take any of it for granted and we are here to help. </a:t>
            </a:r>
          </a:p>
        </p:txBody>
      </p:sp>
      <p:sp>
        <p:nvSpPr>
          <p:cNvPr id="4" name="Slide Number Placeholder 3">
            <a:extLst>
              <a:ext uri="{FF2B5EF4-FFF2-40B4-BE49-F238E27FC236}">
                <a16:creationId xmlns:a16="http://schemas.microsoft.com/office/drawing/2014/main" id="{0DC7F47E-E7AC-62A3-6304-8DD2F2EF0B8D}"/>
              </a:ext>
            </a:extLst>
          </p:cNvPr>
          <p:cNvSpPr>
            <a:spLocks noGrp="1"/>
          </p:cNvSpPr>
          <p:nvPr>
            <p:ph type="sldNum" sz="quarter" idx="5"/>
          </p:nvPr>
        </p:nvSpPr>
        <p:spPr/>
        <p:txBody>
          <a:bodyPr/>
          <a:lstStyle/>
          <a:p>
            <a:fld id="{3A75ED94-0923-364B-A995-107CFACED3F8}" type="slidenum">
              <a:rPr lang="en-US" smtClean="0"/>
              <a:t>24</a:t>
            </a:fld>
            <a:endParaRPr lang="en-US"/>
          </a:p>
        </p:txBody>
      </p:sp>
    </p:spTree>
    <p:extLst>
      <p:ext uri="{BB962C8B-B14F-4D97-AF65-F5344CB8AC3E}">
        <p14:creationId xmlns:p14="http://schemas.microsoft.com/office/powerpoint/2010/main" val="3487855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25</a:t>
            </a:fld>
            <a:endParaRPr lang="en-US"/>
          </a:p>
        </p:txBody>
      </p:sp>
    </p:spTree>
    <p:extLst>
      <p:ext uri="{BB962C8B-B14F-4D97-AF65-F5344CB8AC3E}">
        <p14:creationId xmlns:p14="http://schemas.microsoft.com/office/powerpoint/2010/main" val="752949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1B236-9364-8E9B-6549-2FFEB9AC5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213FB8-32A7-C9B5-56ED-F1EEB72B50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13EF2A-EE3D-DC7D-0662-0CA8FC113DF2}"/>
              </a:ext>
            </a:extLst>
          </p:cNvPr>
          <p:cNvSpPr>
            <a:spLocks noGrp="1"/>
          </p:cNvSpPr>
          <p:nvPr>
            <p:ph type="body" idx="1"/>
          </p:nvPr>
        </p:nvSpPr>
        <p:spPr/>
        <p:txBody>
          <a:bodyPr/>
          <a:lstStyle/>
          <a:p>
            <a:r>
              <a:rPr lang="en-US" dirty="0"/>
              <a:t>Currently, the map sees an average of 15,000 searches a month. The most commonly used filters in these searches are the Days Open, Items Offered, Food Program, and Food Program Features. </a:t>
            </a:r>
            <a:br>
              <a:rPr lang="en-US" dirty="0"/>
            </a:br>
            <a:r>
              <a:rPr lang="en-US" dirty="0"/>
              <a:t>The team at St. Mary’s is committed to their goal of 100% claimed profiles across their network and I am excited to share that there are only </a:t>
            </a:r>
            <a:r>
              <a:rPr lang="en-US" sz="1300" dirty="0">
                <a:solidFill>
                  <a:srgbClr val="000000"/>
                </a:solidFill>
                <a:latin typeface="Calibri (MS)"/>
                <a:ea typeface="Calibri (MS)"/>
                <a:cs typeface="Calibri (MS)"/>
                <a:sym typeface="Calibri (MS)"/>
              </a:rPr>
              <a:t>11 profiles that remain unclaimed. I’d be happy to help get those claims done today!</a:t>
            </a:r>
          </a:p>
          <a:p>
            <a:endParaRPr lang="en-US" dirty="0"/>
          </a:p>
        </p:txBody>
      </p:sp>
      <p:sp>
        <p:nvSpPr>
          <p:cNvPr id="4" name="Slide Number Placeholder 3">
            <a:extLst>
              <a:ext uri="{FF2B5EF4-FFF2-40B4-BE49-F238E27FC236}">
                <a16:creationId xmlns:a16="http://schemas.microsoft.com/office/drawing/2014/main" id="{1DE640A5-C6B3-AAD0-F0A9-04B03AFA0A1F}"/>
              </a:ext>
            </a:extLst>
          </p:cNvPr>
          <p:cNvSpPr>
            <a:spLocks noGrp="1"/>
          </p:cNvSpPr>
          <p:nvPr>
            <p:ph type="sldNum" sz="quarter" idx="5"/>
          </p:nvPr>
        </p:nvSpPr>
        <p:spPr/>
        <p:txBody>
          <a:bodyPr/>
          <a:lstStyle/>
          <a:p>
            <a:fld id="{3A75ED94-0923-364B-A995-107CFACED3F8}" type="slidenum">
              <a:rPr lang="en-US" smtClean="0"/>
              <a:t>3</a:t>
            </a:fld>
            <a:endParaRPr lang="en-US"/>
          </a:p>
        </p:txBody>
      </p:sp>
    </p:spTree>
    <p:extLst>
      <p:ext uri="{BB962C8B-B14F-4D97-AF65-F5344CB8AC3E}">
        <p14:creationId xmlns:p14="http://schemas.microsoft.com/office/powerpoint/2010/main" val="1800839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see how many neighbors are viewing or engaging with your agency profile, you can check out your engagement report. The Engagement Report is located on the home screen when you log into Vivery, but you’ll have to scroll down to see it.  This report gives insights into how many views your profile has had and how many clicks for directions, calls, etc. </a:t>
            </a:r>
          </a:p>
          <a:p>
            <a:endParaRPr lang="en-US" dirty="0"/>
          </a:p>
          <a:p>
            <a:endParaRPr lang="en-US" dirty="0"/>
          </a:p>
        </p:txBody>
      </p:sp>
      <p:sp>
        <p:nvSpPr>
          <p:cNvPr id="4" name="Slide Number Placeholder 3"/>
          <p:cNvSpPr>
            <a:spLocks noGrp="1"/>
          </p:cNvSpPr>
          <p:nvPr>
            <p:ph type="sldNum" sz="quarter" idx="5"/>
          </p:nvPr>
        </p:nvSpPr>
        <p:spPr/>
        <p:txBody>
          <a:bodyPr/>
          <a:lstStyle/>
          <a:p>
            <a:fld id="{3A75ED94-0923-364B-A995-107CFACED3F8}" type="slidenum">
              <a:rPr lang="en-US" smtClean="0"/>
              <a:t>4</a:t>
            </a:fld>
            <a:endParaRPr lang="en-US"/>
          </a:p>
        </p:txBody>
      </p:sp>
    </p:spTree>
    <p:extLst>
      <p:ext uri="{BB962C8B-B14F-4D97-AF65-F5344CB8AC3E}">
        <p14:creationId xmlns:p14="http://schemas.microsoft.com/office/powerpoint/2010/main" val="2482170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Frequently at conferences or other agency events, we’ll talk about getting into the Vivery platform for the first time. But, since your network is already 96% claimed, we can jump to the next level: Completing your profile to ensure neighbors find the right locations for their needs. </a:t>
            </a:r>
          </a:p>
        </p:txBody>
      </p:sp>
      <p:sp>
        <p:nvSpPr>
          <p:cNvPr id="4" name="Slide Number Placeholder 3"/>
          <p:cNvSpPr>
            <a:spLocks noGrp="1"/>
          </p:cNvSpPr>
          <p:nvPr>
            <p:ph type="sldNum" sz="quarter" idx="5"/>
          </p:nvPr>
        </p:nvSpPr>
        <p:spPr/>
        <p:txBody>
          <a:bodyPr/>
          <a:lstStyle/>
          <a:p>
            <a:fld id="{3A75ED94-0923-364B-A995-107CFACED3F8}" type="slidenum">
              <a:rPr lang="en-US" smtClean="0"/>
              <a:t>5</a:t>
            </a:fld>
            <a:endParaRPr lang="en-US"/>
          </a:p>
        </p:txBody>
      </p:sp>
    </p:spTree>
    <p:extLst>
      <p:ext uri="{BB962C8B-B14F-4D97-AF65-F5344CB8AC3E}">
        <p14:creationId xmlns:p14="http://schemas.microsoft.com/office/powerpoint/2010/main" val="696442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This is where you come in— whether that means updating your hours, distribution type, or special programs.</a:t>
            </a:r>
            <a:br>
              <a:rPr lang="en-US" dirty="0">
                <a:cs typeface="+mn-lt"/>
              </a:rPr>
            </a:br>
            <a:r>
              <a:rPr lang="en-US" dirty="0"/>
              <a:t>It only takes a few minutes, and it saves your neighbors the frustration of calling or showing up without the right details. </a:t>
            </a:r>
            <a:br>
              <a:rPr lang="en-US" dirty="0"/>
            </a:br>
            <a:r>
              <a:rPr lang="en-US" dirty="0"/>
              <a:t>Location features = close to public transit, parking</a:t>
            </a:r>
            <a:br>
              <a:rPr lang="en-US" dirty="0"/>
            </a:br>
            <a:r>
              <a:rPr lang="en-US" dirty="0"/>
              <a:t>Food Program Features = online ordering, client choice</a:t>
            </a:r>
          </a:p>
          <a:p>
            <a:pPr>
              <a:defRPr/>
            </a:pPr>
            <a:r>
              <a:rPr lang="en-US" dirty="0"/>
              <a:t>Items offered = eggs, meat, or non-food items like toiletries</a:t>
            </a:r>
          </a:p>
        </p:txBody>
      </p:sp>
      <p:sp>
        <p:nvSpPr>
          <p:cNvPr id="4" name="Slide Number Placeholder 3"/>
          <p:cNvSpPr>
            <a:spLocks noGrp="1"/>
          </p:cNvSpPr>
          <p:nvPr>
            <p:ph type="sldNum" sz="quarter" idx="5"/>
          </p:nvPr>
        </p:nvSpPr>
        <p:spPr/>
        <p:txBody>
          <a:bodyPr/>
          <a:lstStyle/>
          <a:p>
            <a:fld id="{3A75ED94-0923-364B-A995-107CFACED3F8}" type="slidenum">
              <a:rPr lang="en-US" smtClean="0"/>
              <a:t>6</a:t>
            </a:fld>
            <a:endParaRPr lang="en-US"/>
          </a:p>
        </p:txBody>
      </p:sp>
    </p:spTree>
    <p:extLst>
      <p:ext uri="{BB962C8B-B14F-4D97-AF65-F5344CB8AC3E}">
        <p14:creationId xmlns:p14="http://schemas.microsoft.com/office/powerpoint/2010/main" val="3030154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BD0F6-2C3B-8C0A-D9CA-F08E4F602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9848E-D622-D9E1-B1CF-18BDBB0B0C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625EF-21BF-6E3D-4EE0-A4F75A0FD763}"/>
              </a:ext>
            </a:extLst>
          </p:cNvPr>
          <p:cNvSpPr>
            <a:spLocks noGrp="1"/>
          </p:cNvSpPr>
          <p:nvPr>
            <p:ph type="body" idx="1"/>
          </p:nvPr>
        </p:nvSpPr>
        <p:spPr/>
        <p:txBody>
          <a:bodyPr/>
          <a:lstStyle/>
          <a:p>
            <a:pPr>
              <a:defRPr/>
            </a:pPr>
            <a:r>
              <a:rPr lang="en-US" dirty="0"/>
              <a:t>Completing your profile is not a long or complicated process. We have group and individual trainings available if anyone wants to get more detailed on updating profiles, but for today, I’ll do a quick overview. By the way - you can log in and do this just as easily from a computer or a phone! </a:t>
            </a:r>
          </a:p>
          <a:p>
            <a:pPr>
              <a:defRPr/>
            </a:pPr>
            <a:endParaRPr lang="en-US" dirty="0"/>
          </a:p>
          <a:p>
            <a:pPr>
              <a:defRPr/>
            </a:pPr>
            <a:r>
              <a:rPr lang="en-US" dirty="0"/>
              <a:t>For the agencies that have not claimed yet, the actual first step is to create your account and claim your profile. Again, I’m happy to help you through that process (also easy), or you can contact the folks at St. Mary’s to get started. Once claimed, log into Vivery (smfb.Vivery.org or manager.Vivery.org) - when you arrive at your dashboard click "Manage Location" to go to your profile.</a:t>
            </a:r>
          </a:p>
        </p:txBody>
      </p:sp>
      <p:sp>
        <p:nvSpPr>
          <p:cNvPr id="4" name="Slide Number Placeholder 3">
            <a:extLst>
              <a:ext uri="{FF2B5EF4-FFF2-40B4-BE49-F238E27FC236}">
                <a16:creationId xmlns:a16="http://schemas.microsoft.com/office/drawing/2014/main" id="{C3680AFF-CDF5-87DD-EE53-A3EABBFC6494}"/>
              </a:ext>
            </a:extLst>
          </p:cNvPr>
          <p:cNvSpPr>
            <a:spLocks noGrp="1"/>
          </p:cNvSpPr>
          <p:nvPr>
            <p:ph type="sldNum" sz="quarter" idx="5"/>
          </p:nvPr>
        </p:nvSpPr>
        <p:spPr/>
        <p:txBody>
          <a:bodyPr/>
          <a:lstStyle/>
          <a:p>
            <a:fld id="{3A75ED94-0923-364B-A995-107CFACED3F8}" type="slidenum">
              <a:rPr lang="en-US" smtClean="0"/>
              <a:t>7</a:t>
            </a:fld>
            <a:endParaRPr lang="en-US"/>
          </a:p>
        </p:txBody>
      </p:sp>
    </p:spTree>
    <p:extLst>
      <p:ext uri="{BB962C8B-B14F-4D97-AF65-F5344CB8AC3E}">
        <p14:creationId xmlns:p14="http://schemas.microsoft.com/office/powerpoint/2010/main" val="2040511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79ABD-1083-1F24-89F0-11BF602063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1F9FB-2624-FC8C-6F28-2FC74730C2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BCFBF1-7B8B-C1F2-EA26-C407FAEDE776}"/>
              </a:ext>
            </a:extLst>
          </p:cNvPr>
          <p:cNvSpPr>
            <a:spLocks noGrp="1"/>
          </p:cNvSpPr>
          <p:nvPr>
            <p:ph type="body" idx="1"/>
          </p:nvPr>
        </p:nvSpPr>
        <p:spPr/>
        <p:txBody>
          <a:bodyPr/>
          <a:lstStyle/>
          <a:p>
            <a:pPr defTabSz="966612">
              <a:defRPr/>
            </a:pPr>
            <a:r>
              <a:rPr lang="en-US" dirty="0"/>
              <a:t>Any of these areas are editable by clicking the pencil icon. Obviously, anything that has changed or may be incorrect should be updated, but the key areas to focus on are the Location Features, Images, and Hours. </a:t>
            </a:r>
          </a:p>
        </p:txBody>
      </p:sp>
      <p:sp>
        <p:nvSpPr>
          <p:cNvPr id="4" name="Slide Number Placeholder 3">
            <a:extLst>
              <a:ext uri="{FF2B5EF4-FFF2-40B4-BE49-F238E27FC236}">
                <a16:creationId xmlns:a16="http://schemas.microsoft.com/office/drawing/2014/main" id="{9678CC7B-FA11-4F66-ED90-BC1390270AEC}"/>
              </a:ext>
            </a:extLst>
          </p:cNvPr>
          <p:cNvSpPr>
            <a:spLocks noGrp="1"/>
          </p:cNvSpPr>
          <p:nvPr>
            <p:ph type="sldNum" sz="quarter" idx="5"/>
          </p:nvPr>
        </p:nvSpPr>
        <p:spPr/>
        <p:txBody>
          <a:bodyPr/>
          <a:lstStyle/>
          <a:p>
            <a:fld id="{3A75ED94-0923-364B-A995-107CFACED3F8}" type="slidenum">
              <a:rPr lang="en-US" smtClean="0"/>
              <a:t>8</a:t>
            </a:fld>
            <a:endParaRPr lang="en-US"/>
          </a:p>
        </p:txBody>
      </p:sp>
    </p:spTree>
    <p:extLst>
      <p:ext uri="{BB962C8B-B14F-4D97-AF65-F5344CB8AC3E}">
        <p14:creationId xmlns:p14="http://schemas.microsoft.com/office/powerpoint/2010/main" val="1053890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09969-AF92-7D70-7CF6-8E0695C4A9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75505-A461-82E2-5C44-615FCE4BE4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9DB51E-0274-228C-02EA-376A559056A5}"/>
              </a:ext>
            </a:extLst>
          </p:cNvPr>
          <p:cNvSpPr>
            <a:spLocks noGrp="1"/>
          </p:cNvSpPr>
          <p:nvPr>
            <p:ph type="body" idx="1"/>
          </p:nvPr>
        </p:nvSpPr>
        <p:spPr/>
        <p:txBody>
          <a:bodyPr/>
          <a:lstStyle/>
          <a:p>
            <a:pPr defTabSz="966612">
              <a:defRPr/>
            </a:pPr>
            <a:endParaRPr lang="en-US"/>
          </a:p>
        </p:txBody>
      </p:sp>
      <p:sp>
        <p:nvSpPr>
          <p:cNvPr id="4" name="Slide Number Placeholder 3">
            <a:extLst>
              <a:ext uri="{FF2B5EF4-FFF2-40B4-BE49-F238E27FC236}">
                <a16:creationId xmlns:a16="http://schemas.microsoft.com/office/drawing/2014/main" id="{FAB23A2F-CCE6-D2E9-363E-FE53BE5AC304}"/>
              </a:ext>
            </a:extLst>
          </p:cNvPr>
          <p:cNvSpPr>
            <a:spLocks noGrp="1"/>
          </p:cNvSpPr>
          <p:nvPr>
            <p:ph type="sldNum" sz="quarter" idx="5"/>
          </p:nvPr>
        </p:nvSpPr>
        <p:spPr/>
        <p:txBody>
          <a:bodyPr/>
          <a:lstStyle/>
          <a:p>
            <a:fld id="{3A75ED94-0923-364B-A995-107CFACED3F8}" type="slidenum">
              <a:rPr lang="en-US" smtClean="0"/>
              <a:t>9</a:t>
            </a:fld>
            <a:endParaRPr lang="en-US"/>
          </a:p>
        </p:txBody>
      </p:sp>
    </p:spTree>
    <p:extLst>
      <p:ext uri="{BB962C8B-B14F-4D97-AF65-F5344CB8AC3E}">
        <p14:creationId xmlns:p14="http://schemas.microsoft.com/office/powerpoint/2010/main" val="3651947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0.png"/><Relationship Id="rId4" Type="http://schemas.openxmlformats.org/officeDocument/2006/relationships/image" Target="../media/image22.sv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6.png"/><Relationship Id="rId7" Type="http://schemas.openxmlformats.org/officeDocument/2006/relationships/image" Target="../media/image22.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7.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8" Type="http://schemas.openxmlformats.org/officeDocument/2006/relationships/hyperlink" Target="https://vivery.zohodesk.com/portal/en/home" TargetMode="External"/><Relationship Id="rId3" Type="http://schemas.openxmlformats.org/officeDocument/2006/relationships/image" Target="../media/image29.png"/><Relationship Id="rId7" Type="http://schemas.openxmlformats.org/officeDocument/2006/relationships/hyperlink" Target="https://go.vivery.org/quickstartwebinars" TargetMode="External"/><Relationship Id="rId12" Type="http://schemas.openxmlformats.org/officeDocument/2006/relationships/hyperlink" Target="https://calendly.com/engagement_support/pantry-live-training"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calendly.com/engagement_support/vivery-live-training" TargetMode="External"/><Relationship Id="rId11" Type="http://schemas.openxmlformats.org/officeDocument/2006/relationships/image" Target="../media/image33.svg"/><Relationship Id="rId5" Type="http://schemas.openxmlformats.org/officeDocument/2006/relationships/hyperlink" Target="mailto:Support@vivery.org" TargetMode="External"/><Relationship Id="rId10" Type="http://schemas.openxmlformats.org/officeDocument/2006/relationships/image" Target="../media/image32.png"/><Relationship Id="rId4" Type="http://schemas.openxmlformats.org/officeDocument/2006/relationships/image" Target="../media/image30.svg"/><Relationship Id="rId9" Type="http://schemas.openxmlformats.org/officeDocument/2006/relationships/hyperlink" Target="https://support.vivery.org/en_U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svg"/><Relationship Id="rId9" Type="http://schemas.openxmlformats.org/officeDocument/2006/relationships/hyperlink" Target="https://manager.vivery.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2083252" y="172775"/>
            <a:ext cx="5089985" cy="10071411"/>
            <a:chOff x="0" y="0"/>
            <a:chExt cx="2620010" cy="5184140"/>
          </a:xfrm>
        </p:grpSpPr>
        <p:sp>
          <p:nvSpPr>
            <p:cNvPr id="3" name="Freeform 3"/>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4" name="Freeform 4"/>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t="-1273" b="-1273"/>
              </a:stretch>
            </a:blipFill>
          </p:spPr>
          <p:txBody>
            <a:bodyPr/>
            <a:lstStyle/>
            <a:p>
              <a:endParaRPr lang="en-US"/>
            </a:p>
          </p:txBody>
        </p:sp>
        <p:sp>
          <p:nvSpPr>
            <p:cNvPr id="5" name="Freeform 5"/>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6" name="Freeform 6"/>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7" name="Freeform 7"/>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000000"/>
            </a:solidFill>
          </p:spPr>
          <p:txBody>
            <a:bodyPr/>
            <a:lstStyle/>
            <a:p>
              <a:endParaRPr lang="en-US"/>
            </a:p>
          </p:txBody>
        </p:sp>
        <p:sp>
          <p:nvSpPr>
            <p:cNvPr id="8" name="Freeform 8"/>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000000"/>
            </a:solidFill>
          </p:spPr>
          <p:txBody>
            <a:bodyPr/>
            <a:lstStyle/>
            <a:p>
              <a:endParaRPr lang="en-US"/>
            </a:p>
          </p:txBody>
        </p:sp>
        <p:sp>
          <p:nvSpPr>
            <p:cNvPr id="9" name="Freeform 9"/>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000000"/>
            </a:solidFill>
          </p:spPr>
          <p:txBody>
            <a:bodyPr/>
            <a:lstStyle/>
            <a:p>
              <a:endParaRPr lang="en-US"/>
            </a:p>
          </p:txBody>
        </p:sp>
        <p:sp>
          <p:nvSpPr>
            <p:cNvPr id="10" name="Freeform 10"/>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000000"/>
            </a:solidFill>
          </p:spPr>
          <p:txBody>
            <a:bodyPr/>
            <a:lstStyle/>
            <a:p>
              <a:endParaRPr lang="en-US"/>
            </a:p>
          </p:txBody>
        </p:sp>
        <p:sp>
          <p:nvSpPr>
            <p:cNvPr id="11" name="Freeform 11"/>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8AAB28"/>
            </a:solidFill>
          </p:spPr>
          <p:txBody>
            <a:bodyPr/>
            <a:lstStyle/>
            <a:p>
              <a:endParaRPr lang="en-US"/>
            </a:p>
          </p:txBody>
        </p:sp>
      </p:grpSp>
      <p:grpSp>
        <p:nvGrpSpPr>
          <p:cNvPr id="12" name="Group 12"/>
          <p:cNvGrpSpPr/>
          <p:nvPr/>
        </p:nvGrpSpPr>
        <p:grpSpPr>
          <a:xfrm>
            <a:off x="1676617" y="7759779"/>
            <a:ext cx="6565114" cy="730369"/>
            <a:chOff x="0" y="0"/>
            <a:chExt cx="8753486" cy="973825"/>
          </a:xfrm>
        </p:grpSpPr>
        <p:grpSp>
          <p:nvGrpSpPr>
            <p:cNvPr id="13" name="Group 13"/>
            <p:cNvGrpSpPr/>
            <p:nvPr/>
          </p:nvGrpSpPr>
          <p:grpSpPr>
            <a:xfrm>
              <a:off x="0" y="0"/>
              <a:ext cx="8753486" cy="973825"/>
              <a:chOff x="0" y="0"/>
              <a:chExt cx="4680449" cy="520700"/>
            </a:xfrm>
          </p:grpSpPr>
          <p:sp>
            <p:nvSpPr>
              <p:cNvPr id="14" name="Freeform 14"/>
              <p:cNvSpPr/>
              <p:nvPr/>
            </p:nvSpPr>
            <p:spPr>
              <a:xfrm>
                <a:off x="0" y="0"/>
                <a:ext cx="4680450" cy="520700"/>
              </a:xfrm>
              <a:custGeom>
                <a:avLst/>
                <a:gdLst/>
                <a:ahLst/>
                <a:cxnLst/>
                <a:rect l="l" t="t" r="r" b="b"/>
                <a:pathLst>
                  <a:path w="4680450" h="520700">
                    <a:moveTo>
                      <a:pt x="4420100" y="520700"/>
                    </a:moveTo>
                    <a:lnTo>
                      <a:pt x="260350" y="520700"/>
                    </a:lnTo>
                    <a:cubicBezTo>
                      <a:pt x="116586" y="520700"/>
                      <a:pt x="0" y="404114"/>
                      <a:pt x="0" y="260350"/>
                    </a:cubicBezTo>
                    <a:cubicBezTo>
                      <a:pt x="0" y="116586"/>
                      <a:pt x="116586" y="0"/>
                      <a:pt x="260350" y="0"/>
                    </a:cubicBezTo>
                    <a:lnTo>
                      <a:pt x="4420100" y="0"/>
                    </a:lnTo>
                    <a:cubicBezTo>
                      <a:pt x="4563864" y="0"/>
                      <a:pt x="4680450" y="116586"/>
                      <a:pt x="4680450" y="260350"/>
                    </a:cubicBezTo>
                    <a:cubicBezTo>
                      <a:pt x="4680450" y="404114"/>
                      <a:pt x="4563864" y="520700"/>
                      <a:pt x="4420100" y="520700"/>
                    </a:cubicBezTo>
                    <a:close/>
                  </a:path>
                </a:pathLst>
              </a:custGeom>
              <a:solidFill>
                <a:srgbClr val="E8E7E7"/>
              </a:solidFill>
            </p:spPr>
            <p:txBody>
              <a:bodyPr/>
              <a:lstStyle/>
              <a:p>
                <a:endParaRPr lang="en-US"/>
              </a:p>
            </p:txBody>
          </p:sp>
        </p:grpSp>
        <p:grpSp>
          <p:nvGrpSpPr>
            <p:cNvPr id="15" name="Group 15"/>
            <p:cNvGrpSpPr/>
            <p:nvPr/>
          </p:nvGrpSpPr>
          <p:grpSpPr>
            <a:xfrm>
              <a:off x="7779660" y="0"/>
              <a:ext cx="973825" cy="973825"/>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AAB28"/>
              </a:solidFill>
            </p:spPr>
            <p:txBody>
              <a:bodyPr/>
              <a:lstStyle/>
              <a:p>
                <a:endParaRPr lang="en-US"/>
              </a:p>
            </p:txBody>
          </p:sp>
        </p:grpSp>
        <p:sp>
          <p:nvSpPr>
            <p:cNvPr id="17" name="Freeform 17"/>
            <p:cNvSpPr/>
            <p:nvPr/>
          </p:nvSpPr>
          <p:spPr>
            <a:xfrm>
              <a:off x="8033072" y="254261"/>
              <a:ext cx="467001" cy="465303"/>
            </a:xfrm>
            <a:custGeom>
              <a:avLst/>
              <a:gdLst/>
              <a:ahLst/>
              <a:cxnLst/>
              <a:rect l="l" t="t" r="r" b="b"/>
              <a:pathLst>
                <a:path w="467001" h="465303">
                  <a:moveTo>
                    <a:pt x="0" y="0"/>
                  </a:moveTo>
                  <a:lnTo>
                    <a:pt x="467002" y="0"/>
                  </a:lnTo>
                  <a:lnTo>
                    <a:pt x="467002" y="465303"/>
                  </a:lnTo>
                  <a:lnTo>
                    <a:pt x="0" y="465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TextBox 18"/>
            <p:cNvSpPr txBox="1"/>
            <p:nvPr/>
          </p:nvSpPr>
          <p:spPr>
            <a:xfrm>
              <a:off x="736353" y="132371"/>
              <a:ext cx="6401195" cy="604308"/>
            </a:xfrm>
            <a:prstGeom prst="rect">
              <a:avLst/>
            </a:prstGeom>
          </p:spPr>
          <p:txBody>
            <a:bodyPr lIns="0" tIns="0" rIns="0" bIns="0" rtlCol="0" anchor="t">
              <a:spAutoFit/>
            </a:bodyPr>
            <a:lstStyle/>
            <a:p>
              <a:pPr algn="l">
                <a:lnSpc>
                  <a:spcPts val="3500"/>
                </a:lnSpc>
              </a:pPr>
              <a:endParaRPr/>
            </a:p>
          </p:txBody>
        </p:sp>
      </p:grpSp>
      <p:grpSp>
        <p:nvGrpSpPr>
          <p:cNvPr id="19" name="Group 19"/>
          <p:cNvGrpSpPr/>
          <p:nvPr/>
        </p:nvGrpSpPr>
        <p:grpSpPr>
          <a:xfrm>
            <a:off x="1676617" y="1853252"/>
            <a:ext cx="10034399" cy="5481027"/>
            <a:chOff x="0" y="-123825"/>
            <a:chExt cx="13379198" cy="7308036"/>
          </a:xfrm>
        </p:grpSpPr>
        <p:sp>
          <p:nvSpPr>
            <p:cNvPr id="20" name="TextBox 20"/>
            <p:cNvSpPr txBox="1"/>
            <p:nvPr/>
          </p:nvSpPr>
          <p:spPr>
            <a:xfrm>
              <a:off x="0" y="1234261"/>
              <a:ext cx="13379198" cy="5949950"/>
            </a:xfrm>
            <a:prstGeom prst="rect">
              <a:avLst/>
            </a:prstGeom>
          </p:spPr>
          <p:txBody>
            <a:bodyPr lIns="0" tIns="0" rIns="0" bIns="0" rtlCol="0" anchor="t">
              <a:spAutoFit/>
            </a:bodyPr>
            <a:lstStyle/>
            <a:p>
              <a:pPr algn="l">
                <a:lnSpc>
                  <a:spcPts val="11550"/>
                </a:lnSpc>
              </a:pPr>
              <a:r>
                <a:rPr lang="en-US" sz="10500" b="1" dirty="0">
                  <a:solidFill>
                    <a:srgbClr val="8AAB28"/>
                  </a:solidFill>
                  <a:latin typeface="Century Gothic Paneuropean Bold"/>
                  <a:ea typeface="Century Gothic Paneuropean Bold"/>
                  <a:cs typeface="Century Gothic Paneuropean Bold"/>
                  <a:sym typeface="Century Gothic Paneuropean Bold"/>
                </a:rPr>
                <a:t>Making Finding Food Easier </a:t>
              </a:r>
              <a:r>
                <a:rPr lang="en-US" sz="10500" b="1" dirty="0">
                  <a:solidFill>
                    <a:srgbClr val="0F453D"/>
                  </a:solidFill>
                  <a:latin typeface="Century Gothic Paneuropean Bold"/>
                  <a:ea typeface="Century Gothic Paneuropean Bold"/>
                  <a:cs typeface="Century Gothic Paneuropean Bold"/>
                  <a:sym typeface="Century Gothic Paneuropean Bold"/>
                </a:rPr>
                <a:t>with Vivery</a:t>
              </a:r>
            </a:p>
          </p:txBody>
        </p:sp>
        <p:sp>
          <p:nvSpPr>
            <p:cNvPr id="21" name="TextBox 21"/>
            <p:cNvSpPr txBox="1"/>
            <p:nvPr/>
          </p:nvSpPr>
          <p:spPr>
            <a:xfrm>
              <a:off x="0" y="-123825"/>
              <a:ext cx="13379198" cy="674031"/>
            </a:xfrm>
            <a:prstGeom prst="rect">
              <a:avLst/>
            </a:prstGeom>
          </p:spPr>
          <p:txBody>
            <a:bodyPr lIns="0" tIns="0" rIns="0" bIns="0" rtlCol="0" anchor="t">
              <a:spAutoFit/>
            </a:bodyPr>
            <a:lstStyle/>
            <a:p>
              <a:pPr algn="l">
                <a:lnSpc>
                  <a:spcPts val="4200"/>
                </a:lnSpc>
              </a:pPr>
              <a:r>
                <a:rPr lang="en-US" sz="3000" b="1" dirty="0">
                  <a:solidFill>
                    <a:srgbClr val="000000"/>
                  </a:solidFill>
                  <a:latin typeface="Calibri (MS) Bold"/>
                  <a:ea typeface="Calibri (MS) Bold"/>
                  <a:cs typeface="Calibri (MS) Bold"/>
                  <a:sym typeface="Calibri (MS) Bold"/>
                </a:rPr>
                <a:t>We take care of the tech. You can focus on your mission.</a:t>
              </a:r>
            </a:p>
          </p:txBody>
        </p:sp>
      </p:grpSp>
      <p:grpSp>
        <p:nvGrpSpPr>
          <p:cNvPr id="22" name="Group 22"/>
          <p:cNvGrpSpPr>
            <a:grpSpLocks noChangeAspect="1"/>
          </p:cNvGrpSpPr>
          <p:nvPr/>
        </p:nvGrpSpPr>
        <p:grpSpPr>
          <a:xfrm>
            <a:off x="0" y="9577054"/>
            <a:ext cx="707046" cy="709946"/>
            <a:chOff x="0" y="0"/>
            <a:chExt cx="942721" cy="946594"/>
          </a:xfrm>
        </p:grpSpPr>
        <p:sp>
          <p:nvSpPr>
            <p:cNvPr id="23" name="Freeform 2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24" name="Freeform 2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25" name="Freeform 2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26" name="Freeform 2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27" name="Freeform 2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28" name="Freeform 2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29" name="Freeform 2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30" name="Freeform 3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31" name="Group 31"/>
          <p:cNvGrpSpPr>
            <a:grpSpLocks noChangeAspect="1"/>
          </p:cNvGrpSpPr>
          <p:nvPr/>
        </p:nvGrpSpPr>
        <p:grpSpPr>
          <a:xfrm>
            <a:off x="770625" y="9680031"/>
            <a:ext cx="1540600" cy="539646"/>
            <a:chOff x="0" y="0"/>
            <a:chExt cx="2054136" cy="719531"/>
          </a:xfrm>
        </p:grpSpPr>
        <p:sp>
          <p:nvSpPr>
            <p:cNvPr id="32" name="Freeform 3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33" name="Freeform 3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34" name="Freeform 3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35" name="Freeform 3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36" name="Freeform 3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37" name="Freeform 3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Freeform 18"/>
          <p:cNvSpPr/>
          <p:nvPr/>
        </p:nvSpPr>
        <p:spPr>
          <a:xfrm>
            <a:off x="1721254" y="4489272"/>
            <a:ext cx="6496563" cy="4506990"/>
          </a:xfrm>
          <a:custGeom>
            <a:avLst/>
            <a:gdLst/>
            <a:ahLst/>
            <a:cxnLst/>
            <a:rect l="l" t="t" r="r" b="b"/>
            <a:pathLst>
              <a:path w="6496563" h="4506990">
                <a:moveTo>
                  <a:pt x="0" y="0"/>
                </a:moveTo>
                <a:lnTo>
                  <a:pt x="6496562" y="0"/>
                </a:lnTo>
                <a:lnTo>
                  <a:pt x="6496562" y="4506991"/>
                </a:lnTo>
                <a:lnTo>
                  <a:pt x="0" y="4506991"/>
                </a:lnTo>
                <a:lnTo>
                  <a:pt x="0" y="0"/>
                </a:lnTo>
                <a:close/>
              </a:path>
            </a:pathLst>
          </a:custGeom>
          <a:blipFill>
            <a:blip r:embed="rId3"/>
            <a:stretch>
              <a:fillRect/>
            </a:stretch>
          </a:blipFill>
        </p:spPr>
        <p:txBody>
          <a:bodyPr/>
          <a:lstStyle/>
          <a:p>
            <a:endParaRPr lang="en-US"/>
          </a:p>
        </p:txBody>
      </p:sp>
      <p:sp>
        <p:nvSpPr>
          <p:cNvPr id="19" name="Freeform 19"/>
          <p:cNvSpPr/>
          <p:nvPr/>
        </p:nvSpPr>
        <p:spPr>
          <a:xfrm>
            <a:off x="798446" y="2311140"/>
            <a:ext cx="8115300" cy="1817827"/>
          </a:xfrm>
          <a:custGeom>
            <a:avLst/>
            <a:gdLst/>
            <a:ahLst/>
            <a:cxnLst/>
            <a:rect l="l" t="t" r="r" b="b"/>
            <a:pathLst>
              <a:path w="8115300" h="1817827">
                <a:moveTo>
                  <a:pt x="0" y="0"/>
                </a:moveTo>
                <a:lnTo>
                  <a:pt x="8115300" y="0"/>
                </a:lnTo>
                <a:lnTo>
                  <a:pt x="8115300" y="1817827"/>
                </a:lnTo>
                <a:lnTo>
                  <a:pt x="0" y="1817827"/>
                </a:lnTo>
                <a:lnTo>
                  <a:pt x="0" y="0"/>
                </a:lnTo>
                <a:close/>
              </a:path>
            </a:pathLst>
          </a:custGeom>
          <a:blipFill>
            <a:blip r:embed="rId4"/>
            <a:stretch>
              <a:fillRect/>
            </a:stretch>
          </a:blipFill>
          <a:ln w="76200" cap="sq">
            <a:solidFill>
              <a:srgbClr val="EA9632"/>
            </a:solidFill>
            <a:prstDash val="solid"/>
            <a:miter/>
          </a:ln>
        </p:spPr>
        <p:txBody>
          <a:bodyPr/>
          <a:lstStyle/>
          <a:p>
            <a:endParaRPr lang="en-US"/>
          </a:p>
        </p:txBody>
      </p:sp>
      <p:sp>
        <p:nvSpPr>
          <p:cNvPr id="20" name="TextBox 20"/>
          <p:cNvSpPr txBox="1"/>
          <p:nvPr/>
        </p:nvSpPr>
        <p:spPr>
          <a:xfrm>
            <a:off x="647919" y="514350"/>
            <a:ext cx="17640081" cy="807722"/>
          </a:xfrm>
          <a:prstGeom prst="rect">
            <a:avLst/>
          </a:prstGeom>
        </p:spPr>
        <p:txBody>
          <a:bodyPr lIns="0" tIns="0" rIns="0" bIns="0" rtlCol="0" anchor="t">
            <a:spAutoFit/>
          </a:bodyPr>
          <a:lstStyle/>
          <a:p>
            <a:pPr algn="l">
              <a:lnSpc>
                <a:spcPts val="6000"/>
              </a:lnSpc>
            </a:pPr>
            <a:r>
              <a:rPr lang="en-US" sz="6000" b="1" dirty="0">
                <a:solidFill>
                  <a:srgbClr val="0F453D"/>
                </a:solidFill>
                <a:latin typeface="HK Grotesk Bold" panose="020B0604020202020204" charset="0"/>
                <a:ea typeface="Calibri (MS) Bold"/>
                <a:cs typeface="Calibri (MS) Bold"/>
                <a:sym typeface="Calibri (MS) Bold"/>
              </a:rPr>
              <a:t>Update</a:t>
            </a:r>
            <a:r>
              <a:rPr lang="en-US" sz="6000" dirty="0">
                <a:solidFill>
                  <a:srgbClr val="0F453D"/>
                </a:solidFill>
                <a:latin typeface="HK Grotesk Bold" panose="020B0604020202020204" charset="0"/>
                <a:ea typeface="Calibri (MS)"/>
                <a:cs typeface="Calibri (MS)"/>
                <a:sym typeface="Calibri (MS)"/>
              </a:rPr>
              <a:t> Languages Spoken at Your Location</a:t>
            </a:r>
          </a:p>
        </p:txBody>
      </p:sp>
      <p:grpSp>
        <p:nvGrpSpPr>
          <p:cNvPr id="21" name="Group 21"/>
          <p:cNvGrpSpPr/>
          <p:nvPr/>
        </p:nvGrpSpPr>
        <p:grpSpPr>
          <a:xfrm>
            <a:off x="9609675" y="4389561"/>
            <a:ext cx="7609898" cy="2702083"/>
            <a:chOff x="0" y="0"/>
            <a:chExt cx="10146531" cy="3602777"/>
          </a:xfrm>
        </p:grpSpPr>
        <p:sp>
          <p:nvSpPr>
            <p:cNvPr id="22" name="TextBox 22"/>
            <p:cNvSpPr txBox="1"/>
            <p:nvPr/>
          </p:nvSpPr>
          <p:spPr>
            <a:xfrm>
              <a:off x="0" y="0"/>
              <a:ext cx="10146531" cy="1524000"/>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a:ea typeface="HK Grotesk Semi-Bold"/>
                  <a:cs typeface="HK Grotesk Semi-Bold"/>
                  <a:sym typeface="HK Grotesk Semi-Bold"/>
                </a:rPr>
                <a:t>Share languages spoken at your location</a:t>
              </a:r>
            </a:p>
          </p:txBody>
        </p:sp>
        <p:sp>
          <p:nvSpPr>
            <p:cNvPr id="23" name="TextBox 23"/>
            <p:cNvSpPr txBox="1"/>
            <p:nvPr/>
          </p:nvSpPr>
          <p:spPr>
            <a:xfrm>
              <a:off x="0" y="1726140"/>
              <a:ext cx="10146531" cy="1876637"/>
            </a:xfrm>
            <a:prstGeom prst="rect">
              <a:avLst/>
            </a:prstGeom>
          </p:spPr>
          <p:txBody>
            <a:bodyPr lIns="0" tIns="0" rIns="0" bIns="0" rtlCol="0" anchor="t">
              <a:spAutoFit/>
            </a:bodyPr>
            <a:lstStyle/>
            <a:p>
              <a:pPr algn="l">
                <a:lnSpc>
                  <a:spcPts val="3639"/>
                </a:lnSpc>
              </a:pPr>
              <a:r>
                <a:rPr lang="en-US" sz="2799">
                  <a:solidFill>
                    <a:srgbClr val="000000"/>
                  </a:solidFill>
                  <a:latin typeface="Calibri (MS)"/>
                  <a:ea typeface="Calibri (MS)"/>
                  <a:cs typeface="Calibri (MS)"/>
                  <a:sym typeface="Calibri (MS)"/>
                </a:rPr>
                <a:t>Easily let neighbors know what languages are spoken at your location to make your services more accessible.</a:t>
              </a:r>
            </a:p>
          </p:txBody>
        </p:sp>
      </p:grpSp>
      <p:grpSp>
        <p:nvGrpSpPr>
          <p:cNvPr id="24" name="Group 24"/>
          <p:cNvGrpSpPr/>
          <p:nvPr/>
        </p:nvGrpSpPr>
        <p:grpSpPr>
          <a:xfrm>
            <a:off x="9609675" y="2097451"/>
            <a:ext cx="8668800" cy="1216183"/>
            <a:chOff x="0" y="0"/>
            <a:chExt cx="11558400" cy="1621577"/>
          </a:xfrm>
        </p:grpSpPr>
        <p:sp>
          <p:nvSpPr>
            <p:cNvPr id="25" name="TextBox 25"/>
            <p:cNvSpPr txBox="1"/>
            <p:nvPr/>
          </p:nvSpPr>
          <p:spPr>
            <a:xfrm>
              <a:off x="0" y="0"/>
              <a:ext cx="11558400" cy="762000"/>
            </a:xfrm>
            <a:prstGeom prst="rect">
              <a:avLst/>
            </a:prstGeom>
          </p:spPr>
          <p:txBody>
            <a:bodyPr lIns="0" tIns="0" rIns="0" bIns="0" rtlCol="0" anchor="t">
              <a:spAutoFit/>
            </a:bodyPr>
            <a:lstStyle/>
            <a:p>
              <a:pPr algn="l">
                <a:lnSpc>
                  <a:spcPts val="4559"/>
                </a:lnSpc>
              </a:pPr>
              <a:endParaRPr/>
            </a:p>
          </p:txBody>
        </p:sp>
        <p:sp>
          <p:nvSpPr>
            <p:cNvPr id="26" name="TextBox 26"/>
            <p:cNvSpPr txBox="1"/>
            <p:nvPr/>
          </p:nvSpPr>
          <p:spPr>
            <a:xfrm>
              <a:off x="0" y="964140"/>
              <a:ext cx="11558400" cy="657437"/>
            </a:xfrm>
            <a:prstGeom prst="rect">
              <a:avLst/>
            </a:prstGeom>
          </p:spPr>
          <p:txBody>
            <a:bodyPr lIns="0" tIns="0" rIns="0" bIns="0" rtlCol="0" anchor="t">
              <a:spAutoFit/>
            </a:bodyPr>
            <a:lstStyle/>
            <a:p>
              <a:pPr algn="l">
                <a:lnSpc>
                  <a:spcPts val="3639"/>
                </a:lnSpc>
              </a:pPr>
              <a:r>
                <a:rPr lang="en-US" sz="2799" b="1" dirty="0">
                  <a:solidFill>
                    <a:srgbClr val="000000"/>
                  </a:solidFill>
                  <a:latin typeface="Calibri (MS) Bold"/>
                  <a:ea typeface="Calibri (MS) Bold"/>
                  <a:cs typeface="Calibri (MS) Bold"/>
                  <a:sym typeface="Calibri (MS) Bold"/>
                </a:rPr>
                <a:t>Location Profile &gt; Program Details &gt; Languages Spoken</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71394" y="2249042"/>
            <a:ext cx="8280750" cy="6603401"/>
            <a:chOff x="0" y="0"/>
            <a:chExt cx="11041000" cy="8804535"/>
          </a:xfrm>
        </p:grpSpPr>
        <p:sp>
          <p:nvSpPr>
            <p:cNvPr id="3" name="Freeform 3"/>
            <p:cNvSpPr/>
            <p:nvPr/>
          </p:nvSpPr>
          <p:spPr>
            <a:xfrm>
              <a:off x="0" y="0"/>
              <a:ext cx="11041000" cy="8804535"/>
            </a:xfrm>
            <a:custGeom>
              <a:avLst/>
              <a:gdLst/>
              <a:ahLst/>
              <a:cxnLst/>
              <a:rect l="l" t="t" r="r" b="b"/>
              <a:pathLst>
                <a:path w="11041000" h="8804535">
                  <a:moveTo>
                    <a:pt x="0" y="0"/>
                  </a:moveTo>
                  <a:lnTo>
                    <a:pt x="11041000" y="0"/>
                  </a:lnTo>
                  <a:lnTo>
                    <a:pt x="11041000" y="8804535"/>
                  </a:lnTo>
                  <a:lnTo>
                    <a:pt x="0" y="8804535"/>
                  </a:lnTo>
                  <a:lnTo>
                    <a:pt x="0" y="0"/>
                  </a:lnTo>
                  <a:close/>
                </a:path>
              </a:pathLst>
            </a:custGeom>
            <a:blipFill>
              <a:blip r:embed="rId3"/>
              <a:stretch>
                <a:fillRect/>
              </a:stretch>
            </a:blipFill>
          </p:spPr>
          <p:txBody>
            <a:bodyPr/>
            <a:lstStyle/>
            <a:p>
              <a:endParaRPr lang="en-US"/>
            </a:p>
          </p:txBody>
        </p:sp>
        <p:sp>
          <p:nvSpPr>
            <p:cNvPr id="4" name="Freeform 4"/>
            <p:cNvSpPr/>
            <p:nvPr/>
          </p:nvSpPr>
          <p:spPr>
            <a:xfrm>
              <a:off x="393376" y="19628"/>
              <a:ext cx="10407412" cy="8670353"/>
            </a:xfrm>
            <a:custGeom>
              <a:avLst/>
              <a:gdLst/>
              <a:ahLst/>
              <a:cxnLst/>
              <a:rect l="l" t="t" r="r" b="b"/>
              <a:pathLst>
                <a:path w="10407412" h="8670353">
                  <a:moveTo>
                    <a:pt x="0" y="0"/>
                  </a:moveTo>
                  <a:lnTo>
                    <a:pt x="10407412" y="0"/>
                  </a:lnTo>
                  <a:lnTo>
                    <a:pt x="10407412" y="8670353"/>
                  </a:lnTo>
                  <a:lnTo>
                    <a:pt x="0" y="8670353"/>
                  </a:lnTo>
                  <a:lnTo>
                    <a:pt x="0" y="0"/>
                  </a:lnTo>
                  <a:close/>
                </a:path>
              </a:pathLst>
            </a:custGeom>
            <a:blipFill>
              <a:blip r:embed="rId4"/>
              <a:stretch>
                <a:fillRect l="-146" b="-528"/>
              </a:stretch>
            </a:blipFill>
          </p:spPr>
          <p:txBody>
            <a:bodyPr/>
            <a:lstStyle/>
            <a:p>
              <a:endParaRPr lang="en-US"/>
            </a:p>
          </p:txBody>
        </p:sp>
      </p:grpSp>
      <p:grpSp>
        <p:nvGrpSpPr>
          <p:cNvPr id="5" name="Group 5"/>
          <p:cNvGrpSpPr/>
          <p:nvPr/>
        </p:nvGrpSpPr>
        <p:grpSpPr>
          <a:xfrm>
            <a:off x="1970298" y="3621158"/>
            <a:ext cx="6953507" cy="680600"/>
            <a:chOff x="0" y="0"/>
            <a:chExt cx="1831376" cy="179253"/>
          </a:xfrm>
        </p:grpSpPr>
        <p:sp>
          <p:nvSpPr>
            <p:cNvPr id="6" name="Freeform 6"/>
            <p:cNvSpPr/>
            <p:nvPr/>
          </p:nvSpPr>
          <p:spPr>
            <a:xfrm>
              <a:off x="0" y="0"/>
              <a:ext cx="1831376" cy="179253"/>
            </a:xfrm>
            <a:custGeom>
              <a:avLst/>
              <a:gdLst/>
              <a:ahLst/>
              <a:cxnLst/>
              <a:rect l="l" t="t" r="r" b="b"/>
              <a:pathLst>
                <a:path w="1831376" h="179253">
                  <a:moveTo>
                    <a:pt x="51216" y="0"/>
                  </a:moveTo>
                  <a:lnTo>
                    <a:pt x="1780161" y="0"/>
                  </a:lnTo>
                  <a:cubicBezTo>
                    <a:pt x="1808446" y="0"/>
                    <a:pt x="1831376" y="22930"/>
                    <a:pt x="1831376" y="51216"/>
                  </a:cubicBezTo>
                  <a:lnTo>
                    <a:pt x="1831376" y="128037"/>
                  </a:lnTo>
                  <a:cubicBezTo>
                    <a:pt x="1831376" y="156323"/>
                    <a:pt x="1808446" y="179253"/>
                    <a:pt x="1780161" y="179253"/>
                  </a:cubicBezTo>
                  <a:lnTo>
                    <a:pt x="51216" y="179253"/>
                  </a:lnTo>
                  <a:cubicBezTo>
                    <a:pt x="37632" y="179253"/>
                    <a:pt x="24606" y="173857"/>
                    <a:pt x="15001" y="164252"/>
                  </a:cubicBezTo>
                  <a:cubicBezTo>
                    <a:pt x="5396" y="154647"/>
                    <a:pt x="0" y="141620"/>
                    <a:pt x="0" y="128037"/>
                  </a:cubicBezTo>
                  <a:lnTo>
                    <a:pt x="0" y="51216"/>
                  </a:lnTo>
                  <a:cubicBezTo>
                    <a:pt x="0" y="22930"/>
                    <a:pt x="22930" y="0"/>
                    <a:pt x="51216" y="0"/>
                  </a:cubicBezTo>
                  <a:close/>
                </a:path>
              </a:pathLst>
            </a:custGeom>
            <a:solidFill>
              <a:srgbClr val="A1C4A8"/>
            </a:solidFill>
            <a:ln cap="rnd">
              <a:noFill/>
              <a:prstDash val="solid"/>
              <a:round/>
            </a:ln>
          </p:spPr>
          <p:txBody>
            <a:bodyPr/>
            <a:lstStyle/>
            <a:p>
              <a:endParaRPr lang="en-US"/>
            </a:p>
          </p:txBody>
        </p:sp>
        <p:sp>
          <p:nvSpPr>
            <p:cNvPr id="7" name="TextBox 7"/>
            <p:cNvSpPr txBox="1"/>
            <p:nvPr/>
          </p:nvSpPr>
          <p:spPr>
            <a:xfrm>
              <a:off x="0" y="-228600"/>
              <a:ext cx="1831376" cy="407853"/>
            </a:xfrm>
            <a:prstGeom prst="rect">
              <a:avLst/>
            </a:prstGeom>
          </p:spPr>
          <p:txBody>
            <a:bodyPr lIns="50800" tIns="50800" rIns="50800" bIns="50800" rtlCol="0" anchor="ctr"/>
            <a:lstStyle/>
            <a:p>
              <a:pPr algn="ctr">
                <a:lnSpc>
                  <a:spcPts val="4504"/>
                </a:lnSpc>
              </a:pPr>
              <a:endParaRPr/>
            </a:p>
          </p:txBody>
        </p:sp>
      </p:grpSp>
      <p:sp>
        <p:nvSpPr>
          <p:cNvPr id="8" name="Freeform 8"/>
          <p:cNvSpPr/>
          <p:nvPr/>
        </p:nvSpPr>
        <p:spPr>
          <a:xfrm>
            <a:off x="464484" y="1856369"/>
            <a:ext cx="1328567" cy="2021732"/>
          </a:xfrm>
          <a:custGeom>
            <a:avLst/>
            <a:gdLst/>
            <a:ahLst/>
            <a:cxnLst/>
            <a:rect l="l" t="t" r="r" b="b"/>
            <a:pathLst>
              <a:path w="1328567" h="2021732">
                <a:moveTo>
                  <a:pt x="0" y="0"/>
                </a:moveTo>
                <a:lnTo>
                  <a:pt x="1328567" y="0"/>
                </a:lnTo>
                <a:lnTo>
                  <a:pt x="1328567" y="2021732"/>
                </a:lnTo>
                <a:lnTo>
                  <a:pt x="0" y="2021732"/>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588309" y="587748"/>
            <a:ext cx="16670991" cy="856581"/>
          </a:xfrm>
          <a:prstGeom prst="rect">
            <a:avLst/>
          </a:prstGeom>
        </p:spPr>
        <p:txBody>
          <a:bodyPr lIns="0" tIns="0" rIns="0" bIns="0" rtlCol="0" anchor="t">
            <a:spAutoFit/>
          </a:bodyPr>
          <a:lstStyle/>
          <a:p>
            <a:pPr algn="l">
              <a:lnSpc>
                <a:spcPts val="6495"/>
              </a:lnSpc>
            </a:pPr>
            <a:r>
              <a:rPr lang="en-US" sz="6020" b="1" dirty="0">
                <a:solidFill>
                  <a:srgbClr val="004A3D"/>
                </a:solidFill>
                <a:latin typeface="HK Grotesk Bold" panose="020B0604020202020204" charset="0"/>
                <a:ea typeface="Calibri (MS) Bold"/>
                <a:cs typeface="Calibri (MS) Bold"/>
                <a:sym typeface="Calibri (MS) Bold"/>
              </a:rPr>
              <a:t>Information Neighbors Can Trust</a:t>
            </a:r>
          </a:p>
        </p:txBody>
      </p:sp>
      <p:sp>
        <p:nvSpPr>
          <p:cNvPr id="10" name="TextBox 10"/>
          <p:cNvSpPr txBox="1"/>
          <p:nvPr/>
        </p:nvSpPr>
        <p:spPr>
          <a:xfrm>
            <a:off x="2138192" y="3005843"/>
            <a:ext cx="4222092" cy="405765"/>
          </a:xfrm>
          <a:prstGeom prst="rect">
            <a:avLst/>
          </a:prstGeom>
        </p:spPr>
        <p:txBody>
          <a:bodyPr lIns="0" tIns="0" rIns="0" bIns="0" rtlCol="0" anchor="t">
            <a:spAutoFit/>
          </a:bodyPr>
          <a:lstStyle/>
          <a:p>
            <a:pPr algn="l">
              <a:lnSpc>
                <a:spcPts val="3359"/>
              </a:lnSpc>
            </a:pPr>
            <a:r>
              <a:rPr lang="en-US" sz="2400" b="1">
                <a:solidFill>
                  <a:srgbClr val="004A3D"/>
                </a:solidFill>
                <a:latin typeface="Century Gothic Paneuropean Bold"/>
                <a:ea typeface="Century Gothic Paneuropean Bold"/>
                <a:cs typeface="Century Gothic Paneuropean Bold"/>
                <a:sym typeface="Century Gothic Paneuropean Bold"/>
              </a:rPr>
              <a:t>Expiration: 120 days</a:t>
            </a:r>
          </a:p>
        </p:txBody>
      </p:sp>
      <p:sp>
        <p:nvSpPr>
          <p:cNvPr id="11" name="TextBox 11"/>
          <p:cNvSpPr txBox="1"/>
          <p:nvPr/>
        </p:nvSpPr>
        <p:spPr>
          <a:xfrm>
            <a:off x="2138192" y="1910678"/>
            <a:ext cx="3764384" cy="549449"/>
          </a:xfrm>
          <a:prstGeom prst="rect">
            <a:avLst/>
          </a:prstGeom>
        </p:spPr>
        <p:txBody>
          <a:bodyPr lIns="0" tIns="0" rIns="0" bIns="0" rtlCol="0" anchor="t">
            <a:spAutoFit/>
          </a:bodyPr>
          <a:lstStyle/>
          <a:p>
            <a:pPr algn="ctr">
              <a:lnSpc>
                <a:spcPts val="4450"/>
              </a:lnSpc>
              <a:spcBef>
                <a:spcPct val="0"/>
              </a:spcBef>
            </a:pPr>
            <a:r>
              <a:rPr lang="en-US" sz="3501" b="1" spc="35">
                <a:solidFill>
                  <a:srgbClr val="8AAB28"/>
                </a:solidFill>
                <a:latin typeface="Open Sans Bold"/>
                <a:ea typeface="Open Sans Bold"/>
                <a:cs typeface="Open Sans Bold"/>
                <a:sym typeface="Open Sans Bold"/>
              </a:rPr>
              <a:t>Freshness Badge</a:t>
            </a:r>
          </a:p>
        </p:txBody>
      </p:sp>
      <p:sp>
        <p:nvSpPr>
          <p:cNvPr id="12" name="TextBox 12"/>
          <p:cNvSpPr txBox="1"/>
          <p:nvPr/>
        </p:nvSpPr>
        <p:spPr>
          <a:xfrm>
            <a:off x="2464306" y="3708556"/>
            <a:ext cx="6640362" cy="5202578"/>
          </a:xfrm>
          <a:prstGeom prst="rect">
            <a:avLst/>
          </a:prstGeom>
        </p:spPr>
        <p:txBody>
          <a:bodyPr lIns="0" tIns="0" rIns="0" bIns="0" rtlCol="0" anchor="t">
            <a:spAutoFit/>
          </a:bodyPr>
          <a:lstStyle/>
          <a:p>
            <a:pPr algn="l">
              <a:lnSpc>
                <a:spcPts val="3359"/>
              </a:lnSpc>
            </a:pPr>
            <a:r>
              <a:rPr lang="en-US" sz="2400" b="1" dirty="0">
                <a:solidFill>
                  <a:srgbClr val="004A3D"/>
                </a:solidFill>
                <a:latin typeface="Century Gothic Paneuropean Bold"/>
                <a:ea typeface="Century Gothic Paneuropean Bold"/>
                <a:cs typeface="Century Gothic Paneuropean Bold"/>
                <a:sym typeface="Century Gothic Paneuropean Bold"/>
              </a:rPr>
              <a:t>How it works: </a:t>
            </a:r>
          </a:p>
          <a:p>
            <a:pPr algn="l">
              <a:lnSpc>
                <a:spcPts val="3359"/>
              </a:lnSpc>
            </a:pPr>
            <a:endParaRPr lang="en-US" sz="2400" b="1" dirty="0">
              <a:solidFill>
                <a:srgbClr val="004A3D"/>
              </a:solidFill>
              <a:latin typeface="Century Gothic Paneuropean Bold"/>
              <a:ea typeface="Century Gothic Paneuropean Bold"/>
              <a:cs typeface="Century Gothic Paneuropean Bold"/>
              <a:sym typeface="Century Gothic Paneuropean Bold"/>
            </a:endParaRPr>
          </a:p>
          <a:p>
            <a:pPr algn="l">
              <a:lnSpc>
                <a:spcPts val="3359"/>
              </a:lnSpc>
            </a:pPr>
            <a:r>
              <a:rPr lang="en-US" sz="2400" b="1" dirty="0">
                <a:solidFill>
                  <a:srgbClr val="004A3D"/>
                </a:solidFill>
                <a:latin typeface="Century Gothic Paneuropean Bold"/>
                <a:ea typeface="Century Gothic Paneuropean Bold"/>
                <a:cs typeface="Century Gothic Paneuropean Bold"/>
                <a:sym typeface="Century Gothic Paneuropean Bold"/>
              </a:rPr>
              <a:t>Stay fresh with updates: </a:t>
            </a:r>
          </a:p>
          <a:p>
            <a:pPr marL="518160" lvl="1" indent="-259080" algn="l">
              <a:lnSpc>
                <a:spcPts val="3359"/>
              </a:lnSpc>
              <a:buFont typeface="Arial"/>
              <a:buChar char="•"/>
            </a:pPr>
            <a:r>
              <a:rPr lang="en-US" sz="2400" dirty="0">
                <a:solidFill>
                  <a:srgbClr val="004A3D"/>
                </a:solidFill>
                <a:latin typeface="Century Gothic Paneuropean"/>
                <a:ea typeface="Century Gothic Paneuropean"/>
                <a:cs typeface="Century Gothic Paneuropean"/>
                <a:sym typeface="Century Gothic Paneuropean"/>
              </a:rPr>
              <a:t>Any time you update your profile the 120 day clock restarts.</a:t>
            </a:r>
          </a:p>
          <a:p>
            <a:pPr algn="l">
              <a:lnSpc>
                <a:spcPts val="3359"/>
              </a:lnSpc>
            </a:pPr>
            <a:r>
              <a:rPr lang="en-US" sz="2400" b="1" dirty="0">
                <a:solidFill>
                  <a:srgbClr val="004A3D"/>
                </a:solidFill>
                <a:latin typeface="Century Gothic Paneuropean Bold"/>
                <a:ea typeface="Century Gothic Paneuropean Bold"/>
                <a:cs typeface="Century Gothic Paneuropean Bold"/>
                <a:sym typeface="Century Gothic Paneuropean Bold"/>
              </a:rPr>
              <a:t>Staying fresh without updates:</a:t>
            </a:r>
          </a:p>
          <a:p>
            <a:pPr marL="518160" lvl="1" indent="-259080" algn="l">
              <a:lnSpc>
                <a:spcPts val="3359"/>
              </a:lnSpc>
              <a:buFont typeface="Arial"/>
              <a:buChar char="•"/>
            </a:pPr>
            <a:r>
              <a:rPr lang="en-US" sz="2400" dirty="0">
                <a:solidFill>
                  <a:srgbClr val="004A3D"/>
                </a:solidFill>
                <a:latin typeface="Century Gothic Paneuropean"/>
                <a:ea typeface="Century Gothic Paneuropean"/>
                <a:cs typeface="Century Gothic Paneuropean"/>
                <a:sym typeface="Century Gothic Paneuropean"/>
              </a:rPr>
              <a:t>After 120 days Vivery will send you an email that lets you review and verify your details.</a:t>
            </a:r>
          </a:p>
          <a:p>
            <a:pPr algn="l">
              <a:lnSpc>
                <a:spcPts val="3359"/>
              </a:lnSpc>
            </a:pPr>
            <a:r>
              <a:rPr lang="en-US" sz="2400" b="1" dirty="0">
                <a:solidFill>
                  <a:srgbClr val="004A3D"/>
                </a:solidFill>
                <a:latin typeface="Century Gothic Paneuropean Bold"/>
                <a:ea typeface="Century Gothic Paneuropean Bold"/>
                <a:cs typeface="Century Gothic Paneuropean Bold"/>
                <a:sym typeface="Century Gothic Paneuropean Bold"/>
              </a:rPr>
              <a:t>Lost your badge?</a:t>
            </a:r>
          </a:p>
          <a:p>
            <a:pPr marL="518160" lvl="1" indent="-259080" algn="l">
              <a:lnSpc>
                <a:spcPts val="3359"/>
              </a:lnSpc>
              <a:buFont typeface="Arial"/>
              <a:buChar char="•"/>
            </a:pPr>
            <a:r>
              <a:rPr lang="en-US" sz="2400" dirty="0">
                <a:solidFill>
                  <a:srgbClr val="004A3D"/>
                </a:solidFill>
                <a:latin typeface="Century Gothic Paneuropean"/>
                <a:ea typeface="Century Gothic Paneuropean"/>
                <a:cs typeface="Century Gothic Paneuropean"/>
                <a:sym typeface="Century Gothic Paneuropean"/>
              </a:rPr>
              <a:t>Just log in and open any section of your profile and click “save”. </a:t>
            </a:r>
          </a:p>
        </p:txBody>
      </p:sp>
      <p:sp>
        <p:nvSpPr>
          <p:cNvPr id="13" name="TextBox 13"/>
          <p:cNvSpPr txBox="1"/>
          <p:nvPr/>
        </p:nvSpPr>
        <p:spPr>
          <a:xfrm>
            <a:off x="2138192" y="2541316"/>
            <a:ext cx="7446735" cy="405765"/>
          </a:xfrm>
          <a:prstGeom prst="rect">
            <a:avLst/>
          </a:prstGeom>
        </p:spPr>
        <p:txBody>
          <a:bodyPr lIns="0" tIns="0" rIns="0" bIns="0" rtlCol="0" anchor="t">
            <a:spAutoFit/>
          </a:bodyPr>
          <a:lstStyle/>
          <a:p>
            <a:pPr algn="l">
              <a:lnSpc>
                <a:spcPts val="3359"/>
              </a:lnSpc>
            </a:pPr>
            <a:r>
              <a:rPr lang="en-US" sz="2400">
                <a:solidFill>
                  <a:srgbClr val="004A3D"/>
                </a:solidFill>
                <a:latin typeface="Century Gothic Paneuropean"/>
                <a:ea typeface="Century Gothic Paneuropean"/>
                <a:cs typeface="Century Gothic Paneuropean"/>
                <a:sym typeface="Century Gothic Paneuropean"/>
              </a:rPr>
              <a:t>Confidence in accurate information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TextBox 18"/>
          <p:cNvSpPr txBox="1"/>
          <p:nvPr/>
        </p:nvSpPr>
        <p:spPr>
          <a:xfrm>
            <a:off x="507829" y="303004"/>
            <a:ext cx="17640081" cy="807722"/>
          </a:xfrm>
          <a:prstGeom prst="rect">
            <a:avLst/>
          </a:prstGeom>
        </p:spPr>
        <p:txBody>
          <a:bodyPr lIns="0" tIns="0" rIns="0" bIns="0" rtlCol="0" anchor="t">
            <a:spAutoFit/>
          </a:bodyPr>
          <a:lstStyle/>
          <a:p>
            <a:pPr algn="l">
              <a:lnSpc>
                <a:spcPts val="6000"/>
              </a:lnSpc>
            </a:pPr>
            <a:r>
              <a:rPr lang="en-US" sz="6000" b="1" dirty="0">
                <a:solidFill>
                  <a:srgbClr val="0F453D"/>
                </a:solidFill>
                <a:latin typeface="HK Grotesk Bold"/>
                <a:ea typeface="HK Grotesk Bold"/>
                <a:cs typeface="HK Grotesk Bold"/>
                <a:sym typeface="HK Grotesk Bold"/>
              </a:rPr>
              <a:t>Current Freshness Across the Network</a:t>
            </a:r>
          </a:p>
        </p:txBody>
      </p:sp>
      <p:grpSp>
        <p:nvGrpSpPr>
          <p:cNvPr id="19" name="Group 19"/>
          <p:cNvGrpSpPr/>
          <p:nvPr/>
        </p:nvGrpSpPr>
        <p:grpSpPr>
          <a:xfrm>
            <a:off x="507829" y="2178686"/>
            <a:ext cx="15291617" cy="1625788"/>
            <a:chOff x="0" y="0"/>
            <a:chExt cx="20388823" cy="2167717"/>
          </a:xfrm>
        </p:grpSpPr>
        <p:sp>
          <p:nvSpPr>
            <p:cNvPr id="20" name="TextBox 20"/>
            <p:cNvSpPr txBox="1"/>
            <p:nvPr/>
          </p:nvSpPr>
          <p:spPr>
            <a:xfrm>
              <a:off x="0" y="0"/>
              <a:ext cx="20388823" cy="762000"/>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a:ea typeface="HK Grotesk Semi-Bold"/>
                  <a:cs typeface="HK Grotesk Semi-Bold"/>
                  <a:sym typeface="HK Grotesk Semi-Bold"/>
                </a:rPr>
                <a:t>XX profiles have expired badges</a:t>
              </a:r>
            </a:p>
          </p:txBody>
        </p:sp>
        <p:sp>
          <p:nvSpPr>
            <p:cNvPr id="21" name="TextBox 21"/>
            <p:cNvSpPr txBox="1"/>
            <p:nvPr/>
          </p:nvSpPr>
          <p:spPr>
            <a:xfrm>
              <a:off x="0" y="964140"/>
              <a:ext cx="20388823" cy="1203577"/>
            </a:xfrm>
            <a:prstGeom prst="rect">
              <a:avLst/>
            </a:prstGeom>
          </p:spPr>
          <p:txBody>
            <a:bodyPr lIns="0" tIns="0" rIns="0" bIns="0" rtlCol="0" anchor="t">
              <a:spAutoFit/>
            </a:bodyPr>
            <a:lstStyle/>
            <a:p>
              <a:pPr>
                <a:lnSpc>
                  <a:spcPts val="3639"/>
                </a:lnSpc>
              </a:pPr>
              <a:r>
                <a:rPr lang="en-US" sz="2799" dirty="0">
                  <a:solidFill>
                    <a:srgbClr val="000000"/>
                  </a:solidFill>
                  <a:latin typeface="Calibri (MS)"/>
                  <a:ea typeface="Calibri (MS)"/>
                  <a:cs typeface="Calibri (MS)"/>
                  <a:sym typeface="Calibri (MS)"/>
                </a:rPr>
                <a:t>Go to Azfoodhelp.org/find-food-now/ and search your address to see if your profile has an active badge.</a:t>
              </a:r>
            </a:p>
            <a:p>
              <a:pPr algn="l">
                <a:lnSpc>
                  <a:spcPts val="3639"/>
                </a:lnSpc>
              </a:pPr>
              <a:endParaRPr lang="en-US" sz="2799" dirty="0">
                <a:solidFill>
                  <a:srgbClr val="000000"/>
                </a:solidFill>
                <a:latin typeface="Calibri (MS)"/>
                <a:ea typeface="Calibri (MS)"/>
                <a:cs typeface="Calibri (MS)"/>
                <a:sym typeface="Calibri (MS)"/>
              </a:endParaRPr>
            </a:p>
          </p:txBody>
        </p:sp>
      </p:grpSp>
      <p:sp>
        <p:nvSpPr>
          <p:cNvPr id="22" name="Freeform 22"/>
          <p:cNvSpPr/>
          <p:nvPr/>
        </p:nvSpPr>
        <p:spPr>
          <a:xfrm>
            <a:off x="16595017" y="312529"/>
            <a:ext cx="1328567" cy="2021732"/>
          </a:xfrm>
          <a:custGeom>
            <a:avLst/>
            <a:gdLst/>
            <a:ahLst/>
            <a:cxnLst/>
            <a:rect l="l" t="t" r="r" b="b"/>
            <a:pathLst>
              <a:path w="1328567" h="2021732">
                <a:moveTo>
                  <a:pt x="0" y="0"/>
                </a:moveTo>
                <a:lnTo>
                  <a:pt x="1328566" y="0"/>
                </a:lnTo>
                <a:lnTo>
                  <a:pt x="1328566" y="2021732"/>
                </a:lnTo>
                <a:lnTo>
                  <a:pt x="0" y="2021732"/>
                </a:lnTo>
                <a:lnTo>
                  <a:pt x="0" y="0"/>
                </a:lnTo>
                <a:close/>
              </a:path>
            </a:pathLst>
          </a:custGeom>
          <a:blipFill>
            <a:blip r:embed="rId3"/>
            <a:stretch>
              <a:fillRect/>
            </a:stretch>
          </a:blipFill>
        </p:spPr>
        <p:txBody>
          <a:bodyPr/>
          <a:lstStyle/>
          <a:p>
            <a:endParaRPr lang="en-US"/>
          </a:p>
        </p:txBody>
      </p:sp>
      <p:grpSp>
        <p:nvGrpSpPr>
          <p:cNvPr id="23" name="Group 23"/>
          <p:cNvGrpSpPr/>
          <p:nvPr/>
        </p:nvGrpSpPr>
        <p:grpSpPr>
          <a:xfrm>
            <a:off x="507829" y="4306809"/>
            <a:ext cx="15291617" cy="1673383"/>
            <a:chOff x="0" y="0"/>
            <a:chExt cx="20388823" cy="2231177"/>
          </a:xfrm>
        </p:grpSpPr>
        <p:sp>
          <p:nvSpPr>
            <p:cNvPr id="24" name="TextBox 24"/>
            <p:cNvSpPr txBox="1"/>
            <p:nvPr/>
          </p:nvSpPr>
          <p:spPr>
            <a:xfrm>
              <a:off x="0" y="0"/>
              <a:ext cx="20388823" cy="762000"/>
            </a:xfrm>
            <a:prstGeom prst="rect">
              <a:avLst/>
            </a:prstGeom>
          </p:spPr>
          <p:txBody>
            <a:bodyPr lIns="0" tIns="0" rIns="0" bIns="0" rtlCol="0" anchor="t">
              <a:spAutoFit/>
            </a:bodyPr>
            <a:lstStyle/>
            <a:p>
              <a:pPr algn="l">
                <a:lnSpc>
                  <a:spcPts val="4559"/>
                </a:lnSpc>
              </a:pPr>
              <a:r>
                <a:rPr lang="en-US" sz="3799" b="1">
                  <a:solidFill>
                    <a:srgbClr val="8AAB28"/>
                  </a:solidFill>
                  <a:latin typeface="HK Grotesk Semi-Bold"/>
                  <a:ea typeface="HK Grotesk Semi-Bold"/>
                  <a:cs typeface="HK Grotesk Semi-Bold"/>
                  <a:sym typeface="HK Grotesk Semi-Bold"/>
                </a:rPr>
                <a:t>Check your last update date in Vivery</a:t>
              </a:r>
            </a:p>
          </p:txBody>
        </p:sp>
        <p:sp>
          <p:nvSpPr>
            <p:cNvPr id="25" name="TextBox 25"/>
            <p:cNvSpPr txBox="1"/>
            <p:nvPr/>
          </p:nvSpPr>
          <p:spPr>
            <a:xfrm>
              <a:off x="0" y="964140"/>
              <a:ext cx="20388823" cy="1267037"/>
            </a:xfrm>
            <a:prstGeom prst="rect">
              <a:avLst/>
            </a:prstGeom>
          </p:spPr>
          <p:txBody>
            <a:bodyPr lIns="0" tIns="0" rIns="0" bIns="0" rtlCol="0" anchor="t">
              <a:spAutoFit/>
            </a:bodyPr>
            <a:lstStyle/>
            <a:p>
              <a:pPr algn="l">
                <a:lnSpc>
                  <a:spcPts val="3639"/>
                </a:lnSpc>
              </a:pPr>
              <a:r>
                <a:rPr lang="en-US" sz="2799">
                  <a:solidFill>
                    <a:srgbClr val="000000"/>
                  </a:solidFill>
                  <a:latin typeface="Calibri (MS)"/>
                  <a:ea typeface="Calibri (MS)"/>
                  <a:cs typeface="Calibri (MS)"/>
                  <a:sym typeface="Calibri (MS)"/>
                </a:rPr>
                <a:t>Login&gt;Manage Profile&gt;General Information&gt;Freshness date</a:t>
              </a:r>
            </a:p>
            <a:p>
              <a:pPr marL="604519" lvl="1" indent="-302260" algn="l">
                <a:lnSpc>
                  <a:spcPts val="3639"/>
                </a:lnSpc>
                <a:buFont typeface="Arial"/>
                <a:buChar char="•"/>
              </a:pPr>
              <a:r>
                <a:rPr lang="en-US" sz="2799">
                  <a:solidFill>
                    <a:srgbClr val="000000"/>
                  </a:solidFill>
                  <a:latin typeface="Calibri (MS)"/>
                  <a:ea typeface="Calibri (MS)"/>
                  <a:cs typeface="Calibri (MS)"/>
                  <a:sym typeface="Calibri (MS)"/>
                </a:rPr>
                <a:t>Your Freshness Badge is good for 120 days from that date.</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453D"/>
        </a:solidFill>
        <a:effectLst/>
      </p:bgPr>
    </p:bg>
    <p:spTree>
      <p:nvGrpSpPr>
        <p:cNvPr id="1" name=""/>
        <p:cNvGrpSpPr/>
        <p:nvPr/>
      </p:nvGrpSpPr>
      <p:grpSpPr>
        <a:xfrm>
          <a:off x="0" y="0"/>
          <a:ext cx="0" cy="0"/>
          <a:chOff x="0" y="0"/>
          <a:chExt cx="0" cy="0"/>
        </a:xfrm>
      </p:grpSpPr>
      <p:sp>
        <p:nvSpPr>
          <p:cNvPr id="2" name="Freeform 2"/>
          <p:cNvSpPr/>
          <p:nvPr/>
        </p:nvSpPr>
        <p:spPr>
          <a:xfrm>
            <a:off x="2400300" y="3257929"/>
            <a:ext cx="3314700" cy="3308035"/>
          </a:xfrm>
          <a:custGeom>
            <a:avLst/>
            <a:gdLst/>
            <a:ahLst/>
            <a:cxnLst/>
            <a:rect l="l" t="t" r="r" b="b"/>
            <a:pathLst>
              <a:path w="3314700" h="3308035">
                <a:moveTo>
                  <a:pt x="0" y="0"/>
                </a:moveTo>
                <a:lnTo>
                  <a:pt x="3314700" y="0"/>
                </a:lnTo>
                <a:lnTo>
                  <a:pt x="3314700" y="3308035"/>
                </a:lnTo>
                <a:lnTo>
                  <a:pt x="0" y="330803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253514" y="4066082"/>
            <a:ext cx="10680891" cy="1371933"/>
          </a:xfrm>
          <a:prstGeom prst="rect">
            <a:avLst/>
          </a:prstGeom>
        </p:spPr>
        <p:txBody>
          <a:bodyPr lIns="0" tIns="0" rIns="0" bIns="0" rtlCol="0" anchor="t">
            <a:spAutoFit/>
          </a:bodyPr>
          <a:lstStyle/>
          <a:p>
            <a:pPr algn="l">
              <a:lnSpc>
                <a:spcPts val="10087"/>
              </a:lnSpc>
            </a:pPr>
            <a:r>
              <a:rPr lang="en-US" sz="7205" spc="7">
                <a:solidFill>
                  <a:srgbClr val="E1FFB3"/>
                </a:solidFill>
                <a:latin typeface="Calibri (MS)"/>
                <a:ea typeface="Calibri (MS)"/>
                <a:cs typeface="Calibri (MS)"/>
                <a:sym typeface="Calibri (MS)"/>
              </a:rPr>
              <a:t>Vivery Across Arizona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31" name="Rounded Rectangle 30">
            <a:extLst>
              <a:ext uri="{FF2B5EF4-FFF2-40B4-BE49-F238E27FC236}">
                <a16:creationId xmlns:a16="http://schemas.microsoft.com/office/drawing/2014/main" id="{43958583-CD00-8B62-6EBD-197F7AE2FF29}"/>
              </a:ext>
            </a:extLst>
          </p:cNvPr>
          <p:cNvSpPr/>
          <p:nvPr/>
        </p:nvSpPr>
        <p:spPr>
          <a:xfrm>
            <a:off x="12120133" y="0"/>
            <a:ext cx="980977" cy="10287000"/>
          </a:xfrm>
          <a:prstGeom prst="roundRect">
            <a:avLst>
              <a:gd name="adj" fmla="val 0"/>
            </a:avLst>
          </a:prstGeom>
          <a:solidFill>
            <a:srgbClr val="A1C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7DF88CA1-A1A9-DF3E-7A83-BFA85A96FEC4}"/>
              </a:ext>
            </a:extLst>
          </p:cNvPr>
          <p:cNvSpPr/>
          <p:nvPr/>
        </p:nvSpPr>
        <p:spPr>
          <a:xfrm>
            <a:off x="12391984" y="0"/>
            <a:ext cx="7039016" cy="10287000"/>
          </a:xfrm>
          <a:prstGeom prst="roundRect">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TextBox 18"/>
          <p:cNvSpPr txBox="1"/>
          <p:nvPr/>
        </p:nvSpPr>
        <p:spPr>
          <a:xfrm>
            <a:off x="647919" y="622696"/>
            <a:ext cx="17640081" cy="807722"/>
          </a:xfrm>
          <a:prstGeom prst="rect">
            <a:avLst/>
          </a:prstGeom>
        </p:spPr>
        <p:txBody>
          <a:bodyPr lIns="0" tIns="0" rIns="0" bIns="0" rtlCol="0" anchor="t">
            <a:spAutoFit/>
          </a:bodyPr>
          <a:lstStyle/>
          <a:p>
            <a:pPr>
              <a:lnSpc>
                <a:spcPts val="6000"/>
              </a:lnSpc>
            </a:pPr>
            <a:r>
              <a:rPr lang="en-US" sz="6000" b="1" dirty="0">
                <a:solidFill>
                  <a:srgbClr val="0F453D"/>
                </a:solidFill>
                <a:latin typeface="HK Grotesk Bold"/>
              </a:rPr>
              <a:t>Vivery in Arizona</a:t>
            </a:r>
          </a:p>
        </p:txBody>
      </p:sp>
      <p:grpSp>
        <p:nvGrpSpPr>
          <p:cNvPr id="22" name="Group 19">
            <a:extLst>
              <a:ext uri="{FF2B5EF4-FFF2-40B4-BE49-F238E27FC236}">
                <a16:creationId xmlns:a16="http://schemas.microsoft.com/office/drawing/2014/main" id="{816F495F-FAD8-2308-0901-463D99980362}"/>
              </a:ext>
            </a:extLst>
          </p:cNvPr>
          <p:cNvGrpSpPr/>
          <p:nvPr/>
        </p:nvGrpSpPr>
        <p:grpSpPr>
          <a:xfrm>
            <a:off x="660229" y="2095500"/>
            <a:ext cx="10781075" cy="4533259"/>
            <a:chOff x="0" y="-314115"/>
            <a:chExt cx="20388823" cy="6044341"/>
          </a:xfrm>
        </p:grpSpPr>
        <p:sp>
          <p:nvSpPr>
            <p:cNvPr id="23" name="TextBox 20">
              <a:extLst>
                <a:ext uri="{FF2B5EF4-FFF2-40B4-BE49-F238E27FC236}">
                  <a16:creationId xmlns:a16="http://schemas.microsoft.com/office/drawing/2014/main" id="{663E6400-BBB2-29C7-8B3D-13B670369916}"/>
                </a:ext>
              </a:extLst>
            </p:cNvPr>
            <p:cNvSpPr txBox="1"/>
            <p:nvPr/>
          </p:nvSpPr>
          <p:spPr>
            <a:xfrm>
              <a:off x="0" y="-314115"/>
              <a:ext cx="20388823" cy="784658"/>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a:ea typeface="HK Grotesk Semi-Bold"/>
                  <a:cs typeface="HK Grotesk Semi-Bold"/>
                  <a:sym typeface="HK Grotesk Semi-Bold"/>
                </a:rPr>
                <a:t>Statewide Coverage</a:t>
              </a:r>
            </a:p>
          </p:txBody>
        </p:sp>
        <p:sp>
          <p:nvSpPr>
            <p:cNvPr id="24" name="TextBox 21">
              <a:extLst>
                <a:ext uri="{FF2B5EF4-FFF2-40B4-BE49-F238E27FC236}">
                  <a16:creationId xmlns:a16="http://schemas.microsoft.com/office/drawing/2014/main" id="{A5C2F32A-F0BB-C9A6-1C4C-6066704E1F9C}"/>
                </a:ext>
              </a:extLst>
            </p:cNvPr>
            <p:cNvSpPr txBox="1"/>
            <p:nvPr/>
          </p:nvSpPr>
          <p:spPr>
            <a:xfrm>
              <a:off x="0" y="964139"/>
              <a:ext cx="20388823" cy="4766087"/>
            </a:xfrm>
            <a:prstGeom prst="rect">
              <a:avLst/>
            </a:prstGeom>
          </p:spPr>
          <p:txBody>
            <a:bodyPr lIns="0" tIns="0" rIns="0" bIns="0" rtlCol="0" anchor="t">
              <a:spAutoFit/>
            </a:bodyPr>
            <a:lstStyle/>
            <a:p>
              <a:pPr indent="-457200">
                <a:lnSpc>
                  <a:spcPts val="3499"/>
                </a:lnSpc>
                <a:spcBef>
                  <a:spcPct val="0"/>
                </a:spcBef>
                <a:buFont typeface="Arial" panose="020B0604020202020204" pitchFamily="34" charset="0"/>
                <a:buChar char="•"/>
              </a:pPr>
              <a:r>
                <a:rPr lang="en-US" sz="2499" spc="-19" err="1">
                  <a:solidFill>
                    <a:srgbClr val="000000"/>
                  </a:solidFill>
                  <a:latin typeface="HK Grotesk"/>
                </a:rPr>
                <a:t>Vivery</a:t>
              </a:r>
              <a:r>
                <a:rPr lang="en-US" sz="2499" spc="-19">
                  <a:solidFill>
                    <a:srgbClr val="000000"/>
                  </a:solidFill>
                  <a:latin typeface="HK Grotesk"/>
                </a:rPr>
                <a:t> is being implemented at every Food Bank in Arizona</a:t>
              </a:r>
            </a:p>
            <a:p>
              <a:pPr lvl="2" indent="-457200">
                <a:lnSpc>
                  <a:spcPts val="3499"/>
                </a:lnSpc>
                <a:spcBef>
                  <a:spcPct val="0"/>
                </a:spcBef>
                <a:buFont typeface="Courier New" panose="02070309020205020404" pitchFamily="49" charset="0"/>
                <a:buChar char="o"/>
              </a:pPr>
              <a:r>
                <a:rPr lang="en-US" sz="2499" spc="-19">
                  <a:solidFill>
                    <a:srgbClr val="000000"/>
                  </a:solidFill>
                  <a:latin typeface="HK Grotesk"/>
                </a:rPr>
                <a:t>Mandated by the Arizona Department of Economic Security.</a:t>
              </a:r>
            </a:p>
            <a:p>
              <a:pPr indent="-457200">
                <a:lnSpc>
                  <a:spcPts val="3499"/>
                </a:lnSpc>
                <a:spcBef>
                  <a:spcPct val="0"/>
                </a:spcBef>
                <a:buFont typeface="Arial" panose="020B0604020202020204" pitchFamily="34" charset="0"/>
                <a:buChar char="•"/>
              </a:pPr>
              <a:endParaRPr lang="en-US" sz="2499" spc="-19">
                <a:solidFill>
                  <a:srgbClr val="000000"/>
                </a:solidFill>
                <a:latin typeface="HK Grotesk"/>
              </a:endParaRPr>
            </a:p>
            <a:p>
              <a:pPr indent="-457200">
                <a:lnSpc>
                  <a:spcPts val="3499"/>
                </a:lnSpc>
                <a:spcBef>
                  <a:spcPct val="0"/>
                </a:spcBef>
                <a:buFont typeface="Arial" panose="020B0604020202020204" pitchFamily="34" charset="0"/>
                <a:buChar char="•"/>
              </a:pPr>
              <a:r>
                <a:rPr lang="en-US" sz="2499" spc="-19">
                  <a:solidFill>
                    <a:srgbClr val="000000"/>
                  </a:solidFill>
                  <a:latin typeface="HK Grotesk"/>
                </a:rPr>
                <a:t>Neighbors across the state will rely on </a:t>
              </a:r>
              <a:r>
                <a:rPr lang="en-US" sz="2499" spc="-19" err="1">
                  <a:solidFill>
                    <a:srgbClr val="000000"/>
                  </a:solidFill>
                  <a:latin typeface="HK Grotesk"/>
                </a:rPr>
                <a:t>Vivery</a:t>
              </a:r>
              <a:r>
                <a:rPr lang="en-US" sz="2499" spc="-19">
                  <a:solidFill>
                    <a:srgbClr val="000000"/>
                  </a:solidFill>
                  <a:latin typeface="HK Grotesk"/>
                </a:rPr>
                <a:t>-powered maps to find food </a:t>
              </a:r>
              <a:br>
                <a:rPr lang="en-US" sz="2499" spc="-19">
                  <a:solidFill>
                    <a:srgbClr val="000000"/>
                  </a:solidFill>
                  <a:latin typeface="HK Grotesk"/>
                </a:rPr>
              </a:br>
              <a:r>
                <a:rPr lang="en-US" sz="2499" spc="-19">
                  <a:solidFill>
                    <a:srgbClr val="000000"/>
                  </a:solidFill>
                  <a:latin typeface="HK Grotesk"/>
                </a:rPr>
                <a:t>      resources in their communities.</a:t>
              </a:r>
            </a:p>
            <a:p>
              <a:pPr indent="-457200">
                <a:lnSpc>
                  <a:spcPts val="3499"/>
                </a:lnSpc>
                <a:spcBef>
                  <a:spcPct val="0"/>
                </a:spcBef>
                <a:buFont typeface="Arial" panose="020B0604020202020204" pitchFamily="34" charset="0"/>
                <a:buChar char="•"/>
              </a:pPr>
              <a:endParaRPr lang="en-US" sz="2499" spc="-19">
                <a:solidFill>
                  <a:srgbClr val="000000"/>
                </a:solidFill>
                <a:latin typeface="HK Grotesk"/>
              </a:endParaRPr>
            </a:p>
            <a:p>
              <a:pPr indent="-457200">
                <a:lnSpc>
                  <a:spcPts val="3499"/>
                </a:lnSpc>
                <a:spcBef>
                  <a:spcPct val="0"/>
                </a:spcBef>
                <a:buFont typeface="Arial" panose="020B0604020202020204" pitchFamily="34" charset="0"/>
                <a:buChar char="•"/>
              </a:pPr>
              <a:r>
                <a:rPr lang="en-US" sz="2499" spc="-19">
                  <a:solidFill>
                    <a:srgbClr val="000000"/>
                  </a:solidFill>
                  <a:latin typeface="HK Grotesk"/>
                </a:rPr>
                <a:t>Case Managers and Navigators will also use these maps to connect people </a:t>
              </a:r>
              <a:br>
                <a:rPr lang="en-US" sz="2499" spc="-19">
                  <a:solidFill>
                    <a:srgbClr val="000000"/>
                  </a:solidFill>
                  <a:latin typeface="HK Grotesk"/>
                </a:rPr>
              </a:br>
              <a:r>
                <a:rPr lang="en-US" sz="2499" spc="-19">
                  <a:solidFill>
                    <a:srgbClr val="000000"/>
                  </a:solidFill>
                  <a:latin typeface="HK Grotesk"/>
                </a:rPr>
                <a:t>      with the help they need.</a:t>
              </a:r>
            </a:p>
          </p:txBody>
        </p:sp>
      </p:grpSp>
      <p:sp>
        <p:nvSpPr>
          <p:cNvPr id="27" name="Freeform 21">
            <a:extLst>
              <a:ext uri="{FF2B5EF4-FFF2-40B4-BE49-F238E27FC236}">
                <a16:creationId xmlns:a16="http://schemas.microsoft.com/office/drawing/2014/main" id="{B5558EDA-1C0A-D15D-90E9-41BFDE907250}"/>
              </a:ext>
            </a:extLst>
          </p:cNvPr>
          <p:cNvSpPr/>
          <p:nvPr/>
        </p:nvSpPr>
        <p:spPr>
          <a:xfrm>
            <a:off x="655149" y="7673170"/>
            <a:ext cx="564904" cy="564904"/>
          </a:xfrm>
          <a:custGeom>
            <a:avLst/>
            <a:gdLst/>
            <a:ahLst/>
            <a:cxnLst/>
            <a:rect l="l" t="t" r="r" b="b"/>
            <a:pathLst>
              <a:path w="564904" h="564904">
                <a:moveTo>
                  <a:pt x="0" y="0"/>
                </a:moveTo>
                <a:lnTo>
                  <a:pt x="564904" y="0"/>
                </a:lnTo>
                <a:lnTo>
                  <a:pt x="564904" y="564903"/>
                </a:lnTo>
                <a:lnTo>
                  <a:pt x="0" y="564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8" name="TextBox 28">
            <a:extLst>
              <a:ext uri="{FF2B5EF4-FFF2-40B4-BE49-F238E27FC236}">
                <a16:creationId xmlns:a16="http://schemas.microsoft.com/office/drawing/2014/main" id="{6A5EFFF3-A4E8-B7BD-D6E4-5051674BBE29}"/>
              </a:ext>
            </a:extLst>
          </p:cNvPr>
          <p:cNvSpPr txBox="1"/>
          <p:nvPr/>
        </p:nvSpPr>
        <p:spPr>
          <a:xfrm>
            <a:off x="1420037" y="7625545"/>
            <a:ext cx="9171763" cy="1632755"/>
          </a:xfrm>
          <a:prstGeom prst="rect">
            <a:avLst/>
          </a:prstGeom>
        </p:spPr>
        <p:txBody>
          <a:bodyPr wrap="square" lIns="0" tIns="0" rIns="0" bIns="0" rtlCol="0" anchor="t">
            <a:spAutoFit/>
          </a:bodyPr>
          <a:lstStyle/>
          <a:p>
            <a:r>
              <a:rPr lang="en-US" sz="2499" b="1" spc="-19" dirty="0">
                <a:solidFill>
                  <a:srgbClr val="000000"/>
                </a:solidFill>
                <a:latin typeface="HK Grotesk Bold"/>
              </a:rPr>
              <a:t>Why it Matters:</a:t>
            </a:r>
            <a:r>
              <a:rPr lang="en-US" sz="2800" b="1" spc="-19" dirty="0">
                <a:solidFill>
                  <a:srgbClr val="000000"/>
                </a:solidFill>
                <a:latin typeface="HK Grotesk Bold"/>
              </a:rPr>
              <a:t> </a:t>
            </a:r>
            <a:r>
              <a:rPr lang="en-US" sz="2499" spc="-19" dirty="0">
                <a:solidFill>
                  <a:srgbClr val="000000"/>
                </a:solidFill>
                <a:latin typeface="HK Grotesk"/>
              </a:rPr>
              <a:t>With so many people depending on Vivery to find food for themselves or others, it’s crucial that your profile is complete and kept up to date.</a:t>
            </a:r>
          </a:p>
          <a:p>
            <a:pPr algn="l">
              <a:lnSpc>
                <a:spcPts val="3499"/>
              </a:lnSpc>
              <a:spcBef>
                <a:spcPct val="0"/>
              </a:spcBef>
            </a:pPr>
            <a:endParaRPr lang="en-US" sz="2499" spc="-19" dirty="0">
              <a:solidFill>
                <a:srgbClr val="000000"/>
              </a:solidFill>
              <a:latin typeface="HK Grotesk"/>
              <a:ea typeface="HK Grotesk"/>
              <a:cs typeface="HK Grotesk"/>
              <a:sym typeface="HK Grotesk"/>
            </a:endParaRPr>
          </a:p>
        </p:txBody>
      </p:sp>
      <p:pic>
        <p:nvPicPr>
          <p:cNvPr id="1028" name="Picture 4">
            <a:extLst>
              <a:ext uri="{FF2B5EF4-FFF2-40B4-BE49-F238E27FC236}">
                <a16:creationId xmlns:a16="http://schemas.microsoft.com/office/drawing/2014/main" id="{A7A0AE93-014F-CEBB-3E99-C77D849A3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6598" y="2631003"/>
            <a:ext cx="2654300" cy="30734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1E0D55E1-D397-0E01-1141-789F737E4A56}"/>
              </a:ext>
            </a:extLst>
          </p:cNvPr>
          <p:cNvPicPr>
            <a:picLocks noChangeAspect="1"/>
          </p:cNvPicPr>
          <p:nvPr/>
        </p:nvPicPr>
        <p:blipFill>
          <a:blip r:embed="rId6"/>
          <a:stretch>
            <a:fillRect/>
          </a:stretch>
        </p:blipFill>
        <p:spPr>
          <a:xfrm>
            <a:off x="13779939" y="6070600"/>
            <a:ext cx="3898900" cy="10541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453D"/>
        </a:solidFill>
        <a:effectLst/>
      </p:bgPr>
    </p:bg>
    <p:spTree>
      <p:nvGrpSpPr>
        <p:cNvPr id="1" name=""/>
        <p:cNvGrpSpPr/>
        <p:nvPr/>
      </p:nvGrpSpPr>
      <p:grpSpPr>
        <a:xfrm>
          <a:off x="0" y="0"/>
          <a:ext cx="0" cy="0"/>
          <a:chOff x="0" y="0"/>
          <a:chExt cx="0" cy="0"/>
        </a:xfrm>
      </p:grpSpPr>
      <p:sp>
        <p:nvSpPr>
          <p:cNvPr id="2" name="Freeform 2"/>
          <p:cNvSpPr/>
          <p:nvPr/>
        </p:nvSpPr>
        <p:spPr>
          <a:xfrm>
            <a:off x="4257675" y="3257929"/>
            <a:ext cx="3314700" cy="3308035"/>
          </a:xfrm>
          <a:custGeom>
            <a:avLst/>
            <a:gdLst/>
            <a:ahLst/>
            <a:cxnLst/>
            <a:rect l="l" t="t" r="r" b="b"/>
            <a:pathLst>
              <a:path w="3314700" h="3308035">
                <a:moveTo>
                  <a:pt x="0" y="0"/>
                </a:moveTo>
                <a:lnTo>
                  <a:pt x="3314700" y="0"/>
                </a:lnTo>
                <a:lnTo>
                  <a:pt x="3314700" y="3308035"/>
                </a:lnTo>
                <a:lnTo>
                  <a:pt x="0" y="330803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110889" y="4066082"/>
            <a:ext cx="6450497" cy="1371933"/>
          </a:xfrm>
          <a:prstGeom prst="rect">
            <a:avLst/>
          </a:prstGeom>
        </p:spPr>
        <p:txBody>
          <a:bodyPr lIns="0" tIns="0" rIns="0" bIns="0" rtlCol="0" anchor="t">
            <a:spAutoFit/>
          </a:bodyPr>
          <a:lstStyle/>
          <a:p>
            <a:pPr algn="l">
              <a:lnSpc>
                <a:spcPts val="10087"/>
              </a:lnSpc>
            </a:pPr>
            <a:r>
              <a:rPr lang="en-US" sz="7205" spc="7">
                <a:solidFill>
                  <a:srgbClr val="E1FFB3"/>
                </a:solidFill>
                <a:latin typeface="Calibri (MS)"/>
                <a:ea typeface="Calibri (MS)"/>
                <a:cs typeface="Calibri (MS)"/>
                <a:sym typeface="Calibri (MS)"/>
              </a:rPr>
              <a:t>Stay Connected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Freeform 18"/>
          <p:cNvSpPr/>
          <p:nvPr/>
        </p:nvSpPr>
        <p:spPr>
          <a:xfrm>
            <a:off x="11305917" y="633634"/>
            <a:ext cx="5623862" cy="8635489"/>
          </a:xfrm>
          <a:custGeom>
            <a:avLst/>
            <a:gdLst/>
            <a:ahLst/>
            <a:cxnLst/>
            <a:rect l="l" t="t" r="r" b="b"/>
            <a:pathLst>
              <a:path w="5395831" h="8285345">
                <a:moveTo>
                  <a:pt x="0" y="0"/>
                </a:moveTo>
                <a:lnTo>
                  <a:pt x="5395831" y="0"/>
                </a:lnTo>
                <a:lnTo>
                  <a:pt x="5395831" y="8285346"/>
                </a:lnTo>
                <a:lnTo>
                  <a:pt x="0" y="8285346"/>
                </a:lnTo>
                <a:lnTo>
                  <a:pt x="0" y="0"/>
                </a:lnTo>
                <a:close/>
              </a:path>
            </a:pathLst>
          </a:custGeom>
          <a:blipFill>
            <a:blip r:embed="rId3"/>
            <a:stretch>
              <a:fillRect/>
            </a:stretch>
          </a:blipFill>
        </p:spPr>
        <p:txBody>
          <a:bodyPr/>
          <a:lstStyle/>
          <a:p>
            <a:endParaRPr lang="en-US"/>
          </a:p>
        </p:txBody>
      </p:sp>
      <p:sp>
        <p:nvSpPr>
          <p:cNvPr id="19" name="TextBox 19"/>
          <p:cNvSpPr txBox="1"/>
          <p:nvPr/>
        </p:nvSpPr>
        <p:spPr>
          <a:xfrm>
            <a:off x="647919" y="514350"/>
            <a:ext cx="10881872" cy="1549655"/>
          </a:xfrm>
          <a:prstGeom prst="rect">
            <a:avLst/>
          </a:prstGeom>
        </p:spPr>
        <p:txBody>
          <a:bodyPr lIns="0" tIns="0" rIns="0" bIns="0" rtlCol="0" anchor="t">
            <a:spAutoFit/>
          </a:bodyPr>
          <a:lstStyle/>
          <a:p>
            <a:pPr algn="l">
              <a:lnSpc>
                <a:spcPts val="6000"/>
              </a:lnSpc>
            </a:pPr>
            <a:r>
              <a:rPr lang="en-US" sz="6000" b="1" dirty="0">
                <a:solidFill>
                  <a:srgbClr val="0F453D"/>
                </a:solidFill>
                <a:latin typeface="Calibri (MS) Bold"/>
                <a:ea typeface="Calibri (MS) Bold"/>
                <a:cs typeface="Calibri (MS) Bold"/>
                <a:sym typeface="Calibri (MS) Bold"/>
              </a:rPr>
              <a:t>Benefits of a Free Automated Website</a:t>
            </a:r>
          </a:p>
        </p:txBody>
      </p:sp>
      <p:grpSp>
        <p:nvGrpSpPr>
          <p:cNvPr id="20" name="Group 20"/>
          <p:cNvGrpSpPr/>
          <p:nvPr/>
        </p:nvGrpSpPr>
        <p:grpSpPr>
          <a:xfrm>
            <a:off x="647919" y="2723124"/>
            <a:ext cx="7483596" cy="2130583"/>
            <a:chOff x="0" y="0"/>
            <a:chExt cx="9978128" cy="2840777"/>
          </a:xfrm>
        </p:grpSpPr>
        <p:sp>
          <p:nvSpPr>
            <p:cNvPr id="21" name="TextBox 21"/>
            <p:cNvSpPr txBox="1"/>
            <p:nvPr/>
          </p:nvSpPr>
          <p:spPr>
            <a:xfrm>
              <a:off x="0" y="0"/>
              <a:ext cx="9978128" cy="784659"/>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panose="020B0604020202020204" charset="0"/>
                  <a:ea typeface="HK Grotesk Bold"/>
                  <a:cs typeface="HK Grotesk Bold"/>
                  <a:sym typeface="HK Grotesk Bold"/>
                </a:rPr>
                <a:t>Help neighbors find your services </a:t>
              </a:r>
            </a:p>
          </p:txBody>
        </p:sp>
        <p:sp>
          <p:nvSpPr>
            <p:cNvPr id="22" name="TextBox 22"/>
            <p:cNvSpPr txBox="1"/>
            <p:nvPr/>
          </p:nvSpPr>
          <p:spPr>
            <a:xfrm>
              <a:off x="0" y="964140"/>
              <a:ext cx="9978128" cy="1876637"/>
            </a:xfrm>
            <a:prstGeom prst="rect">
              <a:avLst/>
            </a:prstGeom>
          </p:spPr>
          <p:txBody>
            <a:bodyPr lIns="0" tIns="0" rIns="0" bIns="0" rtlCol="0" anchor="t">
              <a:spAutoFit/>
            </a:bodyPr>
            <a:lstStyle/>
            <a:p>
              <a:pPr algn="l">
                <a:lnSpc>
                  <a:spcPts val="3639"/>
                </a:lnSpc>
              </a:pPr>
              <a:r>
                <a:rPr lang="en-US" sz="2799" dirty="0">
                  <a:solidFill>
                    <a:srgbClr val="000000"/>
                  </a:solidFill>
                  <a:latin typeface="Calibri (MS)"/>
                  <a:ea typeface="Calibri (MS)"/>
                  <a:cs typeface="Calibri (MS)"/>
                  <a:sym typeface="Calibri (MS)"/>
                </a:rPr>
                <a:t>An automated website ensures neighbors can find your services when searching on the internet for food resources in your community. </a:t>
              </a:r>
            </a:p>
          </p:txBody>
        </p:sp>
      </p:grpSp>
      <p:grpSp>
        <p:nvGrpSpPr>
          <p:cNvPr id="23" name="Group 23"/>
          <p:cNvGrpSpPr/>
          <p:nvPr/>
        </p:nvGrpSpPr>
        <p:grpSpPr>
          <a:xfrm>
            <a:off x="647919" y="5455370"/>
            <a:ext cx="9311936" cy="2130583"/>
            <a:chOff x="0" y="0"/>
            <a:chExt cx="12415914" cy="2840777"/>
          </a:xfrm>
        </p:grpSpPr>
        <p:sp>
          <p:nvSpPr>
            <p:cNvPr id="24" name="TextBox 24"/>
            <p:cNvSpPr txBox="1"/>
            <p:nvPr/>
          </p:nvSpPr>
          <p:spPr>
            <a:xfrm>
              <a:off x="0" y="0"/>
              <a:ext cx="12415914" cy="784659"/>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panose="020B0604020202020204" charset="0"/>
                  <a:ea typeface="HK Grotesk Bold"/>
                  <a:cs typeface="HK Grotesk Bold"/>
                  <a:sym typeface="HK Grotesk Bold"/>
                </a:rPr>
                <a:t>Enhance an existing website</a:t>
              </a:r>
            </a:p>
          </p:txBody>
        </p:sp>
        <p:sp>
          <p:nvSpPr>
            <p:cNvPr id="25" name="TextBox 25"/>
            <p:cNvSpPr txBox="1"/>
            <p:nvPr/>
          </p:nvSpPr>
          <p:spPr>
            <a:xfrm>
              <a:off x="0" y="964140"/>
              <a:ext cx="12415914" cy="1876637"/>
            </a:xfrm>
            <a:prstGeom prst="rect">
              <a:avLst/>
            </a:prstGeom>
          </p:spPr>
          <p:txBody>
            <a:bodyPr lIns="0" tIns="0" rIns="0" bIns="0" rtlCol="0" anchor="t">
              <a:spAutoFit/>
            </a:bodyPr>
            <a:lstStyle/>
            <a:p>
              <a:pPr marL="604519" lvl="1" indent="-302260" algn="l">
                <a:lnSpc>
                  <a:spcPts val="3639"/>
                </a:lnSpc>
                <a:buFont typeface="Arial"/>
                <a:buChar char="•"/>
              </a:pPr>
              <a:r>
                <a:rPr lang="en-US" sz="2799">
                  <a:solidFill>
                    <a:srgbClr val="000000"/>
                  </a:solidFill>
                  <a:latin typeface="Calibri (MS)"/>
                  <a:ea typeface="Calibri (MS)"/>
                  <a:cs typeface="Calibri (MS)"/>
                  <a:sym typeface="Calibri (MS)"/>
                </a:rPr>
                <a:t>Program is a part of a church or larger nonprofit</a:t>
              </a:r>
            </a:p>
            <a:p>
              <a:pPr marL="604519" lvl="1" indent="-302260" algn="l">
                <a:lnSpc>
                  <a:spcPts val="3639"/>
                </a:lnSpc>
                <a:buFont typeface="Arial"/>
                <a:buChar char="•"/>
              </a:pPr>
              <a:r>
                <a:rPr lang="en-US" sz="2799">
                  <a:solidFill>
                    <a:srgbClr val="000000"/>
                  </a:solidFill>
                  <a:latin typeface="Calibri (MS)"/>
                  <a:ea typeface="Calibri (MS)"/>
                  <a:cs typeface="Calibri (MS)"/>
                  <a:sym typeface="Calibri (MS)"/>
                </a:rPr>
                <a:t>Can be linked on a page to provide up-to-date info</a:t>
              </a:r>
            </a:p>
            <a:p>
              <a:pPr marL="1209039" lvl="2" indent="-403013" algn="l">
                <a:lnSpc>
                  <a:spcPts val="3639"/>
                </a:lnSpc>
                <a:buFont typeface="Arial"/>
                <a:buChar char="⚬"/>
              </a:pPr>
              <a:r>
                <a:rPr lang="en-US" sz="2799">
                  <a:solidFill>
                    <a:srgbClr val="000000"/>
                  </a:solidFill>
                  <a:latin typeface="Calibri (MS)"/>
                  <a:ea typeface="Calibri (MS)"/>
                  <a:cs typeface="Calibri (MS)"/>
                  <a:sym typeface="Calibri (MS)"/>
                </a:rPr>
                <a:t>Automatically synced anytime the profile is updated.</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grpSp>
        <p:nvGrpSpPr>
          <p:cNvPr id="18" name="Group 18"/>
          <p:cNvGrpSpPr/>
          <p:nvPr/>
        </p:nvGrpSpPr>
        <p:grpSpPr>
          <a:xfrm>
            <a:off x="11028862" y="-419100"/>
            <a:ext cx="7640138" cy="11353800"/>
            <a:chOff x="0" y="0"/>
            <a:chExt cx="1772059" cy="1927157"/>
          </a:xfrm>
        </p:grpSpPr>
        <p:sp>
          <p:nvSpPr>
            <p:cNvPr id="19" name="Freeform 19"/>
            <p:cNvSpPr/>
            <p:nvPr/>
          </p:nvSpPr>
          <p:spPr>
            <a:xfrm>
              <a:off x="0" y="0"/>
              <a:ext cx="1772059" cy="1927157"/>
            </a:xfrm>
            <a:custGeom>
              <a:avLst/>
              <a:gdLst/>
              <a:ahLst/>
              <a:cxnLst/>
              <a:rect l="l" t="t" r="r" b="b"/>
              <a:pathLst>
                <a:path w="1772059" h="1927157">
                  <a:moveTo>
                    <a:pt x="52930" y="0"/>
                  </a:moveTo>
                  <a:lnTo>
                    <a:pt x="1719129" y="0"/>
                  </a:lnTo>
                  <a:cubicBezTo>
                    <a:pt x="1748361" y="0"/>
                    <a:pt x="1772059" y="23698"/>
                    <a:pt x="1772059" y="52930"/>
                  </a:cubicBezTo>
                  <a:lnTo>
                    <a:pt x="1772059" y="1874226"/>
                  </a:lnTo>
                  <a:cubicBezTo>
                    <a:pt x="1772059" y="1888264"/>
                    <a:pt x="1766482" y="1901728"/>
                    <a:pt x="1756556" y="1911654"/>
                  </a:cubicBezTo>
                  <a:cubicBezTo>
                    <a:pt x="1746630" y="1921580"/>
                    <a:pt x="1733167" y="1927157"/>
                    <a:pt x="1719129" y="1927157"/>
                  </a:cubicBezTo>
                  <a:lnTo>
                    <a:pt x="52930" y="1927157"/>
                  </a:lnTo>
                  <a:cubicBezTo>
                    <a:pt x="23698" y="1927157"/>
                    <a:pt x="0" y="1903459"/>
                    <a:pt x="0" y="1874226"/>
                  </a:cubicBezTo>
                  <a:lnTo>
                    <a:pt x="0" y="52930"/>
                  </a:lnTo>
                  <a:cubicBezTo>
                    <a:pt x="0" y="38892"/>
                    <a:pt x="5577" y="25429"/>
                    <a:pt x="15503" y="15503"/>
                  </a:cubicBezTo>
                  <a:cubicBezTo>
                    <a:pt x="25429" y="5577"/>
                    <a:pt x="38892" y="0"/>
                    <a:pt x="52930" y="0"/>
                  </a:cubicBezTo>
                  <a:close/>
                </a:path>
              </a:pathLst>
            </a:custGeom>
            <a:solidFill>
              <a:srgbClr val="A1C4A8"/>
            </a:solidFill>
            <a:ln cap="rnd">
              <a:noFill/>
              <a:prstDash val="solid"/>
              <a:round/>
            </a:ln>
          </p:spPr>
          <p:txBody>
            <a:bodyPr/>
            <a:lstStyle/>
            <a:p>
              <a:endParaRPr lang="en-US"/>
            </a:p>
          </p:txBody>
        </p:sp>
        <p:sp>
          <p:nvSpPr>
            <p:cNvPr id="20" name="TextBox 20"/>
            <p:cNvSpPr txBox="1"/>
            <p:nvPr/>
          </p:nvSpPr>
          <p:spPr>
            <a:xfrm>
              <a:off x="0" y="-228600"/>
              <a:ext cx="1772059" cy="2155757"/>
            </a:xfrm>
            <a:prstGeom prst="rect">
              <a:avLst/>
            </a:prstGeom>
          </p:spPr>
          <p:txBody>
            <a:bodyPr lIns="50800" tIns="50800" rIns="50800" bIns="50800" rtlCol="0" anchor="ctr"/>
            <a:lstStyle/>
            <a:p>
              <a:pPr algn="ctr">
                <a:lnSpc>
                  <a:spcPts val="4504"/>
                </a:lnSpc>
              </a:pPr>
              <a:endParaRPr/>
            </a:p>
          </p:txBody>
        </p:sp>
      </p:grpSp>
      <p:sp>
        <p:nvSpPr>
          <p:cNvPr id="24" name="Freeform 24"/>
          <p:cNvSpPr/>
          <p:nvPr/>
        </p:nvSpPr>
        <p:spPr>
          <a:xfrm>
            <a:off x="795654" y="669379"/>
            <a:ext cx="1872963" cy="969258"/>
          </a:xfrm>
          <a:custGeom>
            <a:avLst/>
            <a:gdLst/>
            <a:ahLst/>
            <a:cxnLst/>
            <a:rect l="l" t="t" r="r" b="b"/>
            <a:pathLst>
              <a:path w="1872963" h="969258">
                <a:moveTo>
                  <a:pt x="0" y="0"/>
                </a:moveTo>
                <a:lnTo>
                  <a:pt x="1872963" y="0"/>
                </a:lnTo>
                <a:lnTo>
                  <a:pt x="1872963" y="969258"/>
                </a:lnTo>
                <a:lnTo>
                  <a:pt x="0" y="9692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25"/>
          <p:cNvSpPr txBox="1"/>
          <p:nvPr/>
        </p:nvSpPr>
        <p:spPr>
          <a:xfrm>
            <a:off x="3140983" y="763483"/>
            <a:ext cx="6884700" cy="807722"/>
          </a:xfrm>
          <a:prstGeom prst="rect">
            <a:avLst/>
          </a:prstGeom>
        </p:spPr>
        <p:txBody>
          <a:bodyPr lIns="0" tIns="0" rIns="0" bIns="0" rtlCol="0" anchor="t">
            <a:spAutoFit/>
          </a:bodyPr>
          <a:lstStyle/>
          <a:p>
            <a:pPr algn="l">
              <a:lnSpc>
                <a:spcPts val="6000"/>
              </a:lnSpc>
            </a:pPr>
            <a:r>
              <a:rPr lang="en-US" sz="6000" dirty="0">
                <a:solidFill>
                  <a:srgbClr val="0F453D"/>
                </a:solidFill>
                <a:latin typeface="HK Grotesk Bold" panose="020B0604020202020204" charset="0"/>
                <a:ea typeface="HK Grotesk"/>
                <a:cs typeface="HK Grotesk"/>
                <a:sym typeface="HK Grotesk"/>
              </a:rPr>
              <a:t>How to Activate</a:t>
            </a:r>
          </a:p>
        </p:txBody>
      </p:sp>
      <p:sp>
        <p:nvSpPr>
          <p:cNvPr id="26" name="TextBox 26"/>
          <p:cNvSpPr txBox="1"/>
          <p:nvPr/>
        </p:nvSpPr>
        <p:spPr>
          <a:xfrm>
            <a:off x="1028700" y="2034778"/>
            <a:ext cx="8996983" cy="588494"/>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a:ea typeface="HK Grotesk Semi-Bold"/>
                <a:cs typeface="HK Grotesk Semi-Bold"/>
                <a:sym typeface="HK Grotesk Semi-Bold"/>
              </a:rPr>
              <a:t>Get Started in 3 Simple Steps:</a:t>
            </a:r>
          </a:p>
        </p:txBody>
      </p:sp>
      <p:sp>
        <p:nvSpPr>
          <p:cNvPr id="27" name="TextBox 27"/>
          <p:cNvSpPr txBox="1"/>
          <p:nvPr/>
        </p:nvSpPr>
        <p:spPr>
          <a:xfrm>
            <a:off x="748484" y="2748295"/>
            <a:ext cx="9563100" cy="1364348"/>
          </a:xfrm>
          <a:prstGeom prst="rect">
            <a:avLst/>
          </a:prstGeom>
        </p:spPr>
        <p:txBody>
          <a:bodyPr wrap="square" lIns="0" tIns="0" rIns="0" bIns="0" rtlCol="0" anchor="t">
            <a:spAutoFit/>
          </a:bodyPr>
          <a:lstStyle/>
          <a:p>
            <a:pPr marL="604519" lvl="1" indent="-302260" algn="l">
              <a:lnSpc>
                <a:spcPts val="3639"/>
              </a:lnSpc>
              <a:buAutoNum type="arabicPeriod"/>
            </a:pPr>
            <a:r>
              <a:rPr lang="en-US" sz="2799" dirty="0">
                <a:solidFill>
                  <a:srgbClr val="000000"/>
                </a:solidFill>
                <a:latin typeface="Calibri (MS)"/>
                <a:ea typeface="Calibri (MS)"/>
                <a:cs typeface="Calibri (MS)"/>
                <a:sym typeface="Calibri (MS)"/>
              </a:rPr>
              <a:t>Click </a:t>
            </a:r>
            <a:r>
              <a:rPr lang="en-US" sz="2799" b="1" dirty="0">
                <a:solidFill>
                  <a:srgbClr val="000000"/>
                </a:solidFill>
                <a:latin typeface="Calibri (MS)"/>
                <a:ea typeface="Calibri (MS)"/>
                <a:cs typeface="Calibri (MS)"/>
                <a:sym typeface="Calibri (MS)"/>
              </a:rPr>
              <a:t>Automated Websites</a:t>
            </a:r>
            <a:r>
              <a:rPr lang="en-US" sz="2799" dirty="0">
                <a:solidFill>
                  <a:srgbClr val="000000"/>
                </a:solidFill>
                <a:latin typeface="Calibri (MS)"/>
                <a:ea typeface="Calibri (MS)"/>
                <a:cs typeface="Calibri (MS)"/>
                <a:sym typeface="Calibri (MS)"/>
              </a:rPr>
              <a:t> in the navigation menu</a:t>
            </a:r>
          </a:p>
          <a:p>
            <a:pPr marL="604519" lvl="1" indent="-302260" algn="l">
              <a:lnSpc>
                <a:spcPts val="3639"/>
              </a:lnSpc>
              <a:buAutoNum type="arabicPeriod"/>
            </a:pPr>
            <a:r>
              <a:rPr lang="en-US" sz="2799" dirty="0">
                <a:solidFill>
                  <a:srgbClr val="000000"/>
                </a:solidFill>
                <a:latin typeface="Calibri (MS)"/>
                <a:ea typeface="Calibri (MS)"/>
                <a:cs typeface="Calibri (MS)"/>
                <a:sym typeface="Calibri (MS)"/>
              </a:rPr>
              <a:t>Click </a:t>
            </a:r>
            <a:r>
              <a:rPr lang="en-US" sz="2799" b="1" dirty="0">
                <a:solidFill>
                  <a:srgbClr val="000000"/>
                </a:solidFill>
                <a:latin typeface="Calibri (MS)"/>
                <a:ea typeface="Calibri (MS)"/>
                <a:cs typeface="Calibri (MS)"/>
                <a:sym typeface="Calibri (MS)"/>
              </a:rPr>
              <a:t>Activate Locations</a:t>
            </a:r>
            <a:r>
              <a:rPr lang="en-US" sz="2799" dirty="0">
                <a:solidFill>
                  <a:srgbClr val="000000"/>
                </a:solidFill>
                <a:latin typeface="Calibri (MS)"/>
                <a:ea typeface="Calibri (MS)"/>
                <a:cs typeface="Calibri (MS)"/>
                <a:sym typeface="Calibri (MS)"/>
              </a:rPr>
              <a:t> </a:t>
            </a:r>
            <a:endParaRPr lang="en-US" sz="2799" b="1" dirty="0">
              <a:solidFill>
                <a:srgbClr val="000000"/>
              </a:solidFill>
              <a:latin typeface="Calibri (MS)"/>
              <a:ea typeface="Calibri (MS)"/>
              <a:cs typeface="Calibri (MS)"/>
              <a:sym typeface="Calibri (MS)"/>
            </a:endParaRPr>
          </a:p>
          <a:p>
            <a:pPr marL="604519" lvl="1" indent="-302260" algn="l">
              <a:lnSpc>
                <a:spcPts val="3639"/>
              </a:lnSpc>
              <a:buAutoNum type="arabicPeriod"/>
            </a:pPr>
            <a:r>
              <a:rPr lang="en-US" sz="2799" dirty="0">
                <a:solidFill>
                  <a:srgbClr val="000000"/>
                </a:solidFill>
                <a:latin typeface="Calibri (MS)"/>
                <a:ea typeface="Calibri (MS)"/>
                <a:cs typeface="Calibri (MS)"/>
                <a:sym typeface="Calibri (MS)"/>
              </a:rPr>
              <a:t>Click </a:t>
            </a:r>
            <a:r>
              <a:rPr lang="en-US" sz="2799" b="1" dirty="0">
                <a:solidFill>
                  <a:srgbClr val="000000"/>
                </a:solidFill>
                <a:latin typeface="Calibri (MS)"/>
                <a:ea typeface="Calibri (MS)"/>
                <a:cs typeface="Calibri (MS)"/>
                <a:sym typeface="Calibri (MS)"/>
              </a:rPr>
              <a:t>Enabled</a:t>
            </a:r>
          </a:p>
        </p:txBody>
      </p:sp>
      <p:sp>
        <p:nvSpPr>
          <p:cNvPr id="30" name="Freeform 18">
            <a:extLst>
              <a:ext uri="{FF2B5EF4-FFF2-40B4-BE49-F238E27FC236}">
                <a16:creationId xmlns:a16="http://schemas.microsoft.com/office/drawing/2014/main" id="{D7F71679-B8D8-F30A-928A-FF19AF95CC7D}"/>
              </a:ext>
            </a:extLst>
          </p:cNvPr>
          <p:cNvSpPr/>
          <p:nvPr/>
        </p:nvSpPr>
        <p:spPr>
          <a:xfrm>
            <a:off x="12208724" y="1061204"/>
            <a:ext cx="5395831" cy="8285345"/>
          </a:xfrm>
          <a:custGeom>
            <a:avLst/>
            <a:gdLst/>
            <a:ahLst/>
            <a:cxnLst/>
            <a:rect l="l" t="t" r="r" b="b"/>
            <a:pathLst>
              <a:path w="5395831" h="8285345">
                <a:moveTo>
                  <a:pt x="0" y="0"/>
                </a:moveTo>
                <a:lnTo>
                  <a:pt x="5395831" y="0"/>
                </a:lnTo>
                <a:lnTo>
                  <a:pt x="5395831" y="8285346"/>
                </a:lnTo>
                <a:lnTo>
                  <a:pt x="0" y="8285346"/>
                </a:lnTo>
                <a:lnTo>
                  <a:pt x="0" y="0"/>
                </a:lnTo>
                <a:close/>
              </a:path>
            </a:pathLst>
          </a:custGeom>
          <a:blipFill>
            <a:blip r:embed="rId5"/>
            <a:stretch>
              <a:fillRect/>
            </a:stretch>
          </a:blipFill>
        </p:spPr>
        <p:txBody>
          <a:bodyPr/>
          <a:lstStyle/>
          <a:p>
            <a:endParaRPr lang="en-US"/>
          </a:p>
        </p:txBody>
      </p:sp>
      <p:pic>
        <p:nvPicPr>
          <p:cNvPr id="23" name="Picture 22">
            <a:extLst>
              <a:ext uri="{FF2B5EF4-FFF2-40B4-BE49-F238E27FC236}">
                <a16:creationId xmlns:a16="http://schemas.microsoft.com/office/drawing/2014/main" id="{5BA72546-514B-6A0D-C4B6-EB777F8B44C5}"/>
              </a:ext>
            </a:extLst>
          </p:cNvPr>
          <p:cNvPicPr>
            <a:picLocks noChangeAspect="1"/>
          </p:cNvPicPr>
          <p:nvPr/>
        </p:nvPicPr>
        <p:blipFill>
          <a:blip r:embed="rId6"/>
          <a:srcRect t="7122"/>
          <a:stretch>
            <a:fillRect/>
          </a:stretch>
        </p:blipFill>
        <p:spPr>
          <a:xfrm>
            <a:off x="893793" y="4365526"/>
            <a:ext cx="9414905" cy="5191978"/>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Freeform 18"/>
          <p:cNvSpPr/>
          <p:nvPr/>
        </p:nvSpPr>
        <p:spPr>
          <a:xfrm rot="-599032">
            <a:off x="2190305" y="2622215"/>
            <a:ext cx="4141032" cy="6445186"/>
          </a:xfrm>
          <a:custGeom>
            <a:avLst/>
            <a:gdLst/>
            <a:ahLst/>
            <a:cxnLst/>
            <a:rect l="l" t="t" r="r" b="b"/>
            <a:pathLst>
              <a:path w="4141032" h="6445186">
                <a:moveTo>
                  <a:pt x="0" y="0"/>
                </a:moveTo>
                <a:lnTo>
                  <a:pt x="4141032" y="0"/>
                </a:lnTo>
                <a:lnTo>
                  <a:pt x="4141032" y="6445186"/>
                </a:lnTo>
                <a:lnTo>
                  <a:pt x="0" y="6445186"/>
                </a:lnTo>
                <a:lnTo>
                  <a:pt x="0" y="0"/>
                </a:lnTo>
                <a:close/>
              </a:path>
            </a:pathLst>
          </a:custGeom>
          <a:blipFill>
            <a:blip r:embed="rId3"/>
            <a:stretch>
              <a:fillRect/>
            </a:stretch>
          </a:blipFill>
        </p:spPr>
        <p:txBody>
          <a:bodyPr/>
          <a:lstStyle/>
          <a:p>
            <a:endParaRPr lang="en-US"/>
          </a:p>
        </p:txBody>
      </p:sp>
      <p:grpSp>
        <p:nvGrpSpPr>
          <p:cNvPr id="19" name="Group 19"/>
          <p:cNvGrpSpPr/>
          <p:nvPr/>
        </p:nvGrpSpPr>
        <p:grpSpPr>
          <a:xfrm>
            <a:off x="484712" y="8856169"/>
            <a:ext cx="14640573" cy="1166055"/>
            <a:chOff x="0" y="0"/>
            <a:chExt cx="3855953" cy="307109"/>
          </a:xfrm>
        </p:grpSpPr>
        <p:sp>
          <p:nvSpPr>
            <p:cNvPr id="20" name="Freeform 20"/>
            <p:cNvSpPr/>
            <p:nvPr/>
          </p:nvSpPr>
          <p:spPr>
            <a:xfrm>
              <a:off x="0" y="0"/>
              <a:ext cx="3855953" cy="307109"/>
            </a:xfrm>
            <a:custGeom>
              <a:avLst/>
              <a:gdLst/>
              <a:ahLst/>
              <a:cxnLst/>
              <a:rect l="l" t="t" r="r" b="b"/>
              <a:pathLst>
                <a:path w="3855953" h="307109">
                  <a:moveTo>
                    <a:pt x="24325" y="0"/>
                  </a:moveTo>
                  <a:lnTo>
                    <a:pt x="3831629" y="0"/>
                  </a:lnTo>
                  <a:cubicBezTo>
                    <a:pt x="3845063" y="0"/>
                    <a:pt x="3855953" y="10891"/>
                    <a:pt x="3855953" y="24325"/>
                  </a:cubicBezTo>
                  <a:lnTo>
                    <a:pt x="3855953" y="282784"/>
                  </a:lnTo>
                  <a:cubicBezTo>
                    <a:pt x="3855953" y="296219"/>
                    <a:pt x="3845063" y="307109"/>
                    <a:pt x="3831629" y="307109"/>
                  </a:cubicBezTo>
                  <a:lnTo>
                    <a:pt x="24325" y="307109"/>
                  </a:lnTo>
                  <a:cubicBezTo>
                    <a:pt x="10891" y="307109"/>
                    <a:pt x="0" y="296219"/>
                    <a:pt x="0" y="282784"/>
                  </a:cubicBezTo>
                  <a:lnTo>
                    <a:pt x="0" y="24325"/>
                  </a:lnTo>
                  <a:cubicBezTo>
                    <a:pt x="0" y="10891"/>
                    <a:pt x="10891" y="0"/>
                    <a:pt x="24325" y="0"/>
                  </a:cubicBezTo>
                  <a:close/>
                </a:path>
              </a:pathLst>
            </a:custGeom>
            <a:solidFill>
              <a:srgbClr val="A1C4A8"/>
            </a:solidFill>
            <a:ln cap="rnd">
              <a:noFill/>
              <a:prstDash val="solid"/>
              <a:round/>
            </a:ln>
          </p:spPr>
          <p:txBody>
            <a:bodyPr/>
            <a:lstStyle/>
            <a:p>
              <a:endParaRPr lang="en-US"/>
            </a:p>
          </p:txBody>
        </p:sp>
        <p:sp>
          <p:nvSpPr>
            <p:cNvPr id="21" name="TextBox 21"/>
            <p:cNvSpPr txBox="1"/>
            <p:nvPr/>
          </p:nvSpPr>
          <p:spPr>
            <a:xfrm>
              <a:off x="0" y="-228600"/>
              <a:ext cx="3855953" cy="535709"/>
            </a:xfrm>
            <a:prstGeom prst="rect">
              <a:avLst/>
            </a:prstGeom>
          </p:spPr>
          <p:txBody>
            <a:bodyPr lIns="50800" tIns="50800" rIns="50800" bIns="50800" rtlCol="0" anchor="ctr"/>
            <a:lstStyle/>
            <a:p>
              <a:pPr algn="ctr">
                <a:lnSpc>
                  <a:spcPts val="4504"/>
                </a:lnSpc>
              </a:pPr>
              <a:endParaRPr/>
            </a:p>
          </p:txBody>
        </p:sp>
      </p:grpSp>
      <p:sp>
        <p:nvSpPr>
          <p:cNvPr id="22" name="Freeform 22"/>
          <p:cNvSpPr/>
          <p:nvPr/>
        </p:nvSpPr>
        <p:spPr>
          <a:xfrm>
            <a:off x="774737" y="9095116"/>
            <a:ext cx="564904" cy="564904"/>
          </a:xfrm>
          <a:custGeom>
            <a:avLst/>
            <a:gdLst/>
            <a:ahLst/>
            <a:cxnLst/>
            <a:rect l="l" t="t" r="r" b="b"/>
            <a:pathLst>
              <a:path w="564904" h="564904">
                <a:moveTo>
                  <a:pt x="0" y="0"/>
                </a:moveTo>
                <a:lnTo>
                  <a:pt x="564904" y="0"/>
                </a:lnTo>
                <a:lnTo>
                  <a:pt x="564904" y="564903"/>
                </a:lnTo>
                <a:lnTo>
                  <a:pt x="0" y="5649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3" name="TextBox 23"/>
          <p:cNvSpPr txBox="1"/>
          <p:nvPr/>
        </p:nvSpPr>
        <p:spPr>
          <a:xfrm>
            <a:off x="484712" y="763483"/>
            <a:ext cx="17640081" cy="771525"/>
          </a:xfrm>
          <a:prstGeom prst="rect">
            <a:avLst/>
          </a:prstGeom>
        </p:spPr>
        <p:txBody>
          <a:bodyPr lIns="0" tIns="0" rIns="0" bIns="0" rtlCol="0" anchor="t">
            <a:spAutoFit/>
          </a:bodyPr>
          <a:lstStyle/>
          <a:p>
            <a:pPr algn="l">
              <a:lnSpc>
                <a:spcPts val="6000"/>
              </a:lnSpc>
            </a:pPr>
            <a:r>
              <a:rPr lang="en-US" sz="5000" dirty="0">
                <a:solidFill>
                  <a:srgbClr val="0F453D"/>
                </a:solidFill>
                <a:latin typeface="HK Grotesk Bold" panose="020B0604020202020204" charset="0"/>
                <a:ea typeface="HK Grotesk"/>
                <a:cs typeface="HK Grotesk"/>
                <a:sym typeface="HK Grotesk"/>
              </a:rPr>
              <a:t>Real Time Connections with </a:t>
            </a:r>
            <a:r>
              <a:rPr lang="en-US" sz="5000" b="1" dirty="0">
                <a:solidFill>
                  <a:srgbClr val="0F453D"/>
                </a:solidFill>
                <a:latin typeface="HK Grotesk Bold" panose="020B0604020202020204" charset="0"/>
                <a:ea typeface="HK Grotesk Bold"/>
                <a:cs typeface="HK Grotesk Bold"/>
                <a:sym typeface="HK Grotesk Bold"/>
              </a:rPr>
              <a:t>Free Text Message Alerts</a:t>
            </a:r>
          </a:p>
        </p:txBody>
      </p:sp>
      <p:grpSp>
        <p:nvGrpSpPr>
          <p:cNvPr id="24" name="Group 24"/>
          <p:cNvGrpSpPr/>
          <p:nvPr/>
        </p:nvGrpSpPr>
        <p:grpSpPr>
          <a:xfrm>
            <a:off x="7329341" y="2178698"/>
            <a:ext cx="8996983" cy="3044983"/>
            <a:chOff x="0" y="0"/>
            <a:chExt cx="11995978" cy="4059977"/>
          </a:xfrm>
        </p:grpSpPr>
        <p:sp>
          <p:nvSpPr>
            <p:cNvPr id="25" name="TextBox 25"/>
            <p:cNvSpPr txBox="1"/>
            <p:nvPr/>
          </p:nvSpPr>
          <p:spPr>
            <a:xfrm>
              <a:off x="0" y="0"/>
              <a:ext cx="11995978" cy="762000"/>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a:ea typeface="HK Grotesk Semi-Bold"/>
                  <a:cs typeface="HK Grotesk Semi-Bold"/>
                  <a:sym typeface="HK Grotesk Semi-Bold"/>
                </a:rPr>
                <a:t>Fast, Simple Communication</a:t>
              </a:r>
            </a:p>
          </p:txBody>
        </p:sp>
        <p:sp>
          <p:nvSpPr>
            <p:cNvPr id="26" name="TextBox 26"/>
            <p:cNvSpPr txBox="1"/>
            <p:nvPr/>
          </p:nvSpPr>
          <p:spPr>
            <a:xfrm>
              <a:off x="0" y="964140"/>
              <a:ext cx="11995978" cy="3095837"/>
            </a:xfrm>
            <a:prstGeom prst="rect">
              <a:avLst/>
            </a:prstGeom>
          </p:spPr>
          <p:txBody>
            <a:bodyPr lIns="0" tIns="0" rIns="0" bIns="0" rtlCol="0" anchor="t">
              <a:spAutoFit/>
            </a:bodyPr>
            <a:lstStyle/>
            <a:p>
              <a:pPr algn="l">
                <a:lnSpc>
                  <a:spcPts val="3639"/>
                </a:lnSpc>
              </a:pPr>
              <a:r>
                <a:rPr lang="en-US" sz="2799" dirty="0" err="1">
                  <a:solidFill>
                    <a:srgbClr val="000000"/>
                  </a:solidFill>
                  <a:latin typeface="Calibri (MS)"/>
                  <a:ea typeface="Calibri (MS)"/>
                  <a:cs typeface="Calibri (MS)"/>
                  <a:sym typeface="Calibri (MS)"/>
                </a:rPr>
                <a:t>Vivery’s</a:t>
              </a:r>
              <a:r>
                <a:rPr lang="en-US" sz="2799" dirty="0">
                  <a:solidFill>
                    <a:srgbClr val="000000"/>
                  </a:solidFill>
                  <a:latin typeface="Calibri (MS)"/>
                  <a:ea typeface="Calibri (MS)"/>
                  <a:cs typeface="Calibri (MS)"/>
                  <a:sym typeface="Calibri (MS)"/>
                </a:rPr>
                <a:t> free text alerts let you easily send important updates to neighbors and volunteers.</a:t>
              </a:r>
            </a:p>
            <a:p>
              <a:pPr algn="l">
                <a:lnSpc>
                  <a:spcPts val="3639"/>
                </a:lnSpc>
              </a:pPr>
              <a:endParaRPr lang="en-US" sz="2799" dirty="0">
                <a:solidFill>
                  <a:srgbClr val="000000"/>
                </a:solidFill>
                <a:latin typeface="Calibri (MS)"/>
                <a:ea typeface="Calibri (MS)"/>
                <a:cs typeface="Calibri (MS)"/>
                <a:sym typeface="Calibri (MS)"/>
              </a:endParaRPr>
            </a:p>
            <a:p>
              <a:pPr algn="l">
                <a:lnSpc>
                  <a:spcPts val="3639"/>
                </a:lnSpc>
              </a:pPr>
              <a:r>
                <a:rPr lang="en-US" sz="2799" dirty="0">
                  <a:solidFill>
                    <a:srgbClr val="000000"/>
                  </a:solidFill>
                  <a:latin typeface="Calibri (MS)"/>
                  <a:ea typeface="Calibri (MS)"/>
                  <a:cs typeface="Calibri (MS)"/>
                  <a:sym typeface="Calibri (MS)"/>
                </a:rPr>
                <a:t>Use it for:</a:t>
              </a:r>
            </a:p>
            <a:p>
              <a:pPr algn="l">
                <a:lnSpc>
                  <a:spcPts val="3639"/>
                </a:lnSpc>
              </a:pPr>
              <a:endParaRPr lang="en-US" sz="2799" dirty="0">
                <a:solidFill>
                  <a:srgbClr val="000000"/>
                </a:solidFill>
                <a:latin typeface="Calibri (MS)"/>
                <a:ea typeface="Calibri (MS)"/>
                <a:cs typeface="Calibri (MS)"/>
                <a:sym typeface="Calibri (MS)"/>
              </a:endParaRPr>
            </a:p>
          </p:txBody>
        </p:sp>
      </p:grpSp>
      <p:sp>
        <p:nvSpPr>
          <p:cNvPr id="27" name="TextBox 27"/>
          <p:cNvSpPr txBox="1"/>
          <p:nvPr/>
        </p:nvSpPr>
        <p:spPr>
          <a:xfrm>
            <a:off x="7329341" y="4961155"/>
            <a:ext cx="4592985" cy="2181225"/>
          </a:xfrm>
          <a:prstGeom prst="rect">
            <a:avLst/>
          </a:prstGeom>
        </p:spPr>
        <p:txBody>
          <a:bodyPr lIns="0" tIns="0" rIns="0" bIns="0" rtlCol="0" anchor="t">
            <a:spAutoFit/>
          </a:bodyPr>
          <a:lstStyle/>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Emergency closures</a:t>
            </a:r>
          </a:p>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Weather-related changes</a:t>
            </a:r>
          </a:p>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Special item availability</a:t>
            </a:r>
          </a:p>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Volunteer communication</a:t>
            </a:r>
          </a:p>
        </p:txBody>
      </p:sp>
      <p:sp>
        <p:nvSpPr>
          <p:cNvPr id="28" name="TextBox 28"/>
          <p:cNvSpPr txBox="1"/>
          <p:nvPr/>
        </p:nvSpPr>
        <p:spPr>
          <a:xfrm>
            <a:off x="1662955" y="9170045"/>
            <a:ext cx="13002071" cy="428900"/>
          </a:xfrm>
          <a:prstGeom prst="rect">
            <a:avLst/>
          </a:prstGeom>
        </p:spPr>
        <p:txBody>
          <a:bodyPr lIns="0" tIns="0" rIns="0" bIns="0" rtlCol="0" anchor="t">
            <a:spAutoFit/>
          </a:bodyPr>
          <a:lstStyle/>
          <a:p>
            <a:pPr algn="l">
              <a:lnSpc>
                <a:spcPts val="3499"/>
              </a:lnSpc>
              <a:spcBef>
                <a:spcPct val="0"/>
              </a:spcBef>
            </a:pPr>
            <a:r>
              <a:rPr lang="en-US" sz="2400" b="1" spc="-19">
                <a:solidFill>
                  <a:srgbClr val="000000"/>
                </a:solidFill>
                <a:latin typeface="HK Grotesk Bold"/>
                <a:ea typeface="HK Grotesk Bold"/>
                <a:cs typeface="HK Grotesk Bold"/>
                <a:sym typeface="HK Grotesk Bold"/>
              </a:rPr>
              <a:t>Pro Tip: Start building your contact list now—so when you need to send an alert, you're ready.</a:t>
            </a:r>
          </a:p>
        </p:txBody>
      </p:sp>
      <p:sp>
        <p:nvSpPr>
          <p:cNvPr id="29" name="TextBox 29"/>
          <p:cNvSpPr txBox="1"/>
          <p:nvPr/>
        </p:nvSpPr>
        <p:spPr>
          <a:xfrm>
            <a:off x="7579819" y="7529355"/>
            <a:ext cx="10612931" cy="466725"/>
          </a:xfrm>
          <a:prstGeom prst="rect">
            <a:avLst/>
          </a:prstGeom>
        </p:spPr>
        <p:txBody>
          <a:bodyPr lIns="0" tIns="0" rIns="0" bIns="0" rtlCol="0" anchor="t">
            <a:spAutoFit/>
          </a:bodyPr>
          <a:lstStyle/>
          <a:p>
            <a:pPr marL="0" lvl="0" indent="0" algn="l">
              <a:lnSpc>
                <a:spcPts val="3600"/>
              </a:lnSpc>
              <a:spcBef>
                <a:spcPct val="0"/>
              </a:spcBef>
            </a:pPr>
            <a:r>
              <a:rPr lang="en-US" sz="3000" b="1" dirty="0">
                <a:solidFill>
                  <a:srgbClr val="8AAB28"/>
                </a:solidFill>
                <a:latin typeface="HK Grotesk Semi-Bold"/>
                <a:ea typeface="HK Grotesk Semi-Bold"/>
                <a:cs typeface="HK Grotesk Semi-Bold"/>
                <a:sym typeface="HK Grotesk Semi-Bold"/>
              </a:rPr>
              <a:t>42 Locations </a:t>
            </a:r>
            <a:r>
              <a:rPr lang="en-US" sz="3000" dirty="0">
                <a:solidFill>
                  <a:srgbClr val="000000"/>
                </a:solidFill>
                <a:latin typeface="HK Grotesk"/>
                <a:ea typeface="HK Grotesk"/>
                <a:cs typeface="HK Grotesk"/>
                <a:sym typeface="HK Grotesk"/>
              </a:rPr>
              <a:t>currently have Text Message Alerts Activated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Freeform 18"/>
          <p:cNvSpPr/>
          <p:nvPr/>
        </p:nvSpPr>
        <p:spPr>
          <a:xfrm>
            <a:off x="8363591" y="1771454"/>
            <a:ext cx="8895709" cy="8250770"/>
          </a:xfrm>
          <a:custGeom>
            <a:avLst/>
            <a:gdLst/>
            <a:ahLst/>
            <a:cxnLst/>
            <a:rect l="l" t="t" r="r" b="b"/>
            <a:pathLst>
              <a:path w="8895709" h="8250770">
                <a:moveTo>
                  <a:pt x="0" y="0"/>
                </a:moveTo>
                <a:lnTo>
                  <a:pt x="8895709" y="0"/>
                </a:lnTo>
                <a:lnTo>
                  <a:pt x="8895709" y="8250770"/>
                </a:lnTo>
                <a:lnTo>
                  <a:pt x="0" y="825077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9" name="TextBox 19"/>
          <p:cNvSpPr txBox="1"/>
          <p:nvPr/>
        </p:nvSpPr>
        <p:spPr>
          <a:xfrm>
            <a:off x="484712" y="763483"/>
            <a:ext cx="17640081" cy="807722"/>
          </a:xfrm>
          <a:prstGeom prst="rect">
            <a:avLst/>
          </a:prstGeom>
        </p:spPr>
        <p:txBody>
          <a:bodyPr lIns="0" tIns="0" rIns="0" bIns="0" rtlCol="0" anchor="t">
            <a:spAutoFit/>
          </a:bodyPr>
          <a:lstStyle/>
          <a:p>
            <a:pPr algn="l">
              <a:lnSpc>
                <a:spcPts val="6000"/>
              </a:lnSpc>
            </a:pPr>
            <a:r>
              <a:rPr lang="en-US" sz="6000" dirty="0">
                <a:solidFill>
                  <a:srgbClr val="0F453D"/>
                </a:solidFill>
                <a:latin typeface="HK Grotesk Bold" panose="020B0604020202020204" charset="0"/>
                <a:ea typeface="HK Grotesk"/>
                <a:cs typeface="HK Grotesk"/>
                <a:sym typeface="HK Grotesk"/>
              </a:rPr>
              <a:t>Why Agencies Love </a:t>
            </a:r>
            <a:r>
              <a:rPr lang="en-US" sz="6000" dirty="0" err="1">
                <a:solidFill>
                  <a:srgbClr val="0F453D"/>
                </a:solidFill>
                <a:latin typeface="HK Grotesk Bold" panose="020B0604020202020204" charset="0"/>
                <a:ea typeface="HK Grotesk"/>
                <a:cs typeface="HK Grotesk"/>
                <a:sym typeface="HK Grotesk"/>
              </a:rPr>
              <a:t>Vivery’s</a:t>
            </a:r>
            <a:r>
              <a:rPr lang="en-US" sz="6000" dirty="0">
                <a:solidFill>
                  <a:srgbClr val="0F453D"/>
                </a:solidFill>
                <a:latin typeface="HK Grotesk Bold" panose="020B0604020202020204" charset="0"/>
                <a:ea typeface="HK Grotesk"/>
                <a:cs typeface="HK Grotesk"/>
                <a:sym typeface="HK Grotesk"/>
              </a:rPr>
              <a:t> Text Alerts</a:t>
            </a:r>
          </a:p>
        </p:txBody>
      </p:sp>
      <p:sp>
        <p:nvSpPr>
          <p:cNvPr id="20" name="TextBox 20"/>
          <p:cNvSpPr txBox="1"/>
          <p:nvPr/>
        </p:nvSpPr>
        <p:spPr>
          <a:xfrm>
            <a:off x="823388" y="3662134"/>
            <a:ext cx="7392804" cy="1143000"/>
          </a:xfrm>
          <a:prstGeom prst="rect">
            <a:avLst/>
          </a:prstGeom>
        </p:spPr>
        <p:txBody>
          <a:bodyPr lIns="0" tIns="0" rIns="0" bIns="0" rtlCol="0" anchor="t">
            <a:spAutoFit/>
          </a:bodyPr>
          <a:lstStyle/>
          <a:p>
            <a:pPr algn="l">
              <a:lnSpc>
                <a:spcPts val="4559"/>
              </a:lnSpc>
            </a:pPr>
            <a:r>
              <a:rPr lang="en-US" sz="3799" b="1">
                <a:solidFill>
                  <a:srgbClr val="8AAB28"/>
                </a:solidFill>
                <a:latin typeface="HK Grotesk Semi-Bold"/>
                <a:ea typeface="HK Grotesk Semi-Bold"/>
                <a:cs typeface="HK Grotesk Semi-Bold"/>
                <a:sym typeface="HK Grotesk Semi-Bold"/>
              </a:rPr>
              <a:t>A Powerful tool in the palm of your hand</a:t>
            </a:r>
          </a:p>
        </p:txBody>
      </p:sp>
      <p:sp>
        <p:nvSpPr>
          <p:cNvPr id="21" name="TextBox 21"/>
          <p:cNvSpPr txBox="1"/>
          <p:nvPr/>
        </p:nvSpPr>
        <p:spPr>
          <a:xfrm>
            <a:off x="9020992" y="3037942"/>
            <a:ext cx="7516844" cy="5153025"/>
          </a:xfrm>
          <a:prstGeom prst="rect">
            <a:avLst/>
          </a:prstGeom>
        </p:spPr>
        <p:txBody>
          <a:bodyPr lIns="0" tIns="0" rIns="0" bIns="0" rtlCol="0" anchor="t">
            <a:spAutoFit/>
          </a:bodyPr>
          <a:lstStyle/>
          <a:p>
            <a:pPr algn="l">
              <a:lnSpc>
                <a:spcPts val="3899"/>
              </a:lnSpc>
            </a:pPr>
            <a:r>
              <a:rPr lang="en-US" sz="2999" dirty="0">
                <a:solidFill>
                  <a:srgbClr val="000000"/>
                </a:solidFill>
                <a:latin typeface="Calibri (MS)"/>
                <a:ea typeface="Calibri (MS)"/>
                <a:cs typeface="Calibri (MS)"/>
                <a:sym typeface="Calibri (MS)"/>
              </a:rPr>
              <a:t>“Vivery text messaging couldn’t have worked better! </a:t>
            </a:r>
            <a:r>
              <a:rPr lang="en-US" sz="2999" b="1" dirty="0">
                <a:solidFill>
                  <a:srgbClr val="000000"/>
                </a:solidFill>
                <a:latin typeface="Calibri (MS) Bold"/>
                <a:ea typeface="Calibri (MS) Bold"/>
                <a:cs typeface="Calibri (MS) Bold"/>
                <a:sym typeface="Calibri (MS) Bold"/>
              </a:rPr>
              <a:t>Our neighbors were delighted</a:t>
            </a:r>
            <a:r>
              <a:rPr lang="en-US" sz="2999" dirty="0">
                <a:solidFill>
                  <a:srgbClr val="000000"/>
                </a:solidFill>
                <a:latin typeface="Calibri (MS)"/>
                <a:ea typeface="Calibri (MS)"/>
                <a:cs typeface="Calibri (MS)"/>
                <a:sym typeface="Calibri (MS)"/>
              </a:rPr>
              <a:t> to get the emergency distribution notification so they didn’t miss out, and we didn’t have to throw away one piece of meat. </a:t>
            </a:r>
            <a:r>
              <a:rPr lang="en-US" sz="2999" b="1" dirty="0">
                <a:solidFill>
                  <a:srgbClr val="000000"/>
                </a:solidFill>
                <a:latin typeface="Calibri (MS) Bold"/>
                <a:ea typeface="Calibri (MS) Bold"/>
                <a:cs typeface="Calibri (MS) Bold"/>
                <a:sym typeface="Calibri (MS) Bold"/>
              </a:rPr>
              <a:t>Vivery is one of the best steps we have taken to have better contact with our community and lighten our workload</a:t>
            </a:r>
            <a:r>
              <a:rPr lang="en-US" sz="2999" dirty="0">
                <a:solidFill>
                  <a:srgbClr val="000000"/>
                </a:solidFill>
                <a:latin typeface="Calibri (MS)"/>
                <a:ea typeface="Calibri (MS)"/>
                <a:cs typeface="Calibri (MS)"/>
                <a:sym typeface="Calibri (MS)"/>
              </a:rPr>
              <a:t>.” </a:t>
            </a:r>
          </a:p>
          <a:p>
            <a:pPr algn="l">
              <a:lnSpc>
                <a:spcPts val="1950"/>
              </a:lnSpc>
            </a:pPr>
            <a:endParaRPr lang="en-US" sz="2999" dirty="0">
              <a:solidFill>
                <a:srgbClr val="000000"/>
              </a:solidFill>
              <a:latin typeface="Calibri (MS)"/>
              <a:ea typeface="Calibri (MS)"/>
              <a:cs typeface="Calibri (MS)"/>
              <a:sym typeface="Calibri (MS)"/>
            </a:endParaRPr>
          </a:p>
          <a:p>
            <a:pPr algn="l">
              <a:lnSpc>
                <a:spcPts val="3899"/>
              </a:lnSpc>
            </a:pPr>
            <a:r>
              <a:rPr lang="en-US" sz="2999" dirty="0">
                <a:solidFill>
                  <a:srgbClr val="000000"/>
                </a:solidFill>
                <a:latin typeface="Calibri (MS)"/>
                <a:ea typeface="Calibri (MS)"/>
                <a:cs typeface="Calibri (MS)"/>
                <a:sym typeface="Calibri (MS)"/>
              </a:rPr>
              <a:t>Callie Fields, Food Pantry Director, </a:t>
            </a:r>
          </a:p>
          <a:p>
            <a:pPr algn="l">
              <a:lnSpc>
                <a:spcPts val="3899"/>
              </a:lnSpc>
            </a:pPr>
            <a:r>
              <a:rPr lang="en-US" sz="2999" dirty="0">
                <a:solidFill>
                  <a:srgbClr val="000000"/>
                </a:solidFill>
                <a:latin typeface="Calibri (MS)"/>
                <a:ea typeface="Calibri (MS)"/>
                <a:cs typeface="Calibri (MS)"/>
                <a:sym typeface="Calibri (MS)"/>
              </a:rPr>
              <a:t>Living Water Life Center</a:t>
            </a:r>
          </a:p>
        </p:txBody>
      </p:sp>
      <p:sp>
        <p:nvSpPr>
          <p:cNvPr id="22" name="TextBox 22"/>
          <p:cNvSpPr txBox="1"/>
          <p:nvPr/>
        </p:nvSpPr>
        <p:spPr>
          <a:xfrm>
            <a:off x="823388" y="4877343"/>
            <a:ext cx="5283919" cy="2181225"/>
          </a:xfrm>
          <a:prstGeom prst="rect">
            <a:avLst/>
          </a:prstGeom>
        </p:spPr>
        <p:txBody>
          <a:bodyPr lIns="0" tIns="0" rIns="0" bIns="0" rtlCol="0" anchor="t">
            <a:spAutoFit/>
          </a:bodyPr>
          <a:lstStyle/>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Real-time outreach</a:t>
            </a:r>
          </a:p>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Boosts turnout at distributions</a:t>
            </a:r>
          </a:p>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Helps manage volunteers</a:t>
            </a:r>
          </a:p>
          <a:p>
            <a:pPr marL="647700" lvl="1" indent="-323850" algn="l">
              <a:lnSpc>
                <a:spcPts val="4200"/>
              </a:lnSpc>
              <a:buFont typeface="Arial"/>
              <a:buChar char="•"/>
            </a:pPr>
            <a:r>
              <a:rPr lang="en-US" sz="3000" spc="-24" dirty="0">
                <a:solidFill>
                  <a:srgbClr val="000000"/>
                </a:solidFill>
                <a:latin typeface="Calibri (MS)"/>
                <a:ea typeface="Calibri (MS)"/>
                <a:cs typeface="Calibri (MS)"/>
                <a:sym typeface="Calibri (MS)"/>
              </a:rPr>
              <a:t>Builds trust and transparency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7" name="Rounded Rectangle 30">
            <a:extLst>
              <a:ext uri="{FF2B5EF4-FFF2-40B4-BE49-F238E27FC236}">
                <a16:creationId xmlns:a16="http://schemas.microsoft.com/office/drawing/2014/main" id="{BD42C32D-97D5-4C19-11E5-4EFDD73E4DD4}"/>
              </a:ext>
            </a:extLst>
          </p:cNvPr>
          <p:cNvSpPr/>
          <p:nvPr/>
        </p:nvSpPr>
        <p:spPr>
          <a:xfrm>
            <a:off x="9338115" y="0"/>
            <a:ext cx="8960410" cy="10287000"/>
          </a:xfrm>
          <a:prstGeom prst="roundRect">
            <a:avLst>
              <a:gd name="adj" fmla="val 0"/>
            </a:avLst>
          </a:prstGeom>
          <a:solidFill>
            <a:srgbClr val="A1C4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9" name="TextBox 19"/>
          <p:cNvSpPr txBox="1"/>
          <p:nvPr/>
        </p:nvSpPr>
        <p:spPr>
          <a:xfrm>
            <a:off x="647919" y="514350"/>
            <a:ext cx="17640081" cy="807722"/>
          </a:xfrm>
          <a:prstGeom prst="rect">
            <a:avLst/>
          </a:prstGeom>
        </p:spPr>
        <p:txBody>
          <a:bodyPr lIns="0" tIns="0" rIns="0" bIns="0" rtlCol="0" anchor="t">
            <a:spAutoFit/>
          </a:bodyPr>
          <a:lstStyle/>
          <a:p>
            <a:pPr algn="l">
              <a:lnSpc>
                <a:spcPts val="6000"/>
              </a:lnSpc>
            </a:pPr>
            <a:r>
              <a:rPr lang="en-US" sz="6000" dirty="0">
                <a:solidFill>
                  <a:srgbClr val="0F453D"/>
                </a:solidFill>
                <a:latin typeface="HK Grotesk Bold"/>
                <a:ea typeface="Calibri (MS)"/>
                <a:cs typeface="Calibri (MS)"/>
                <a:sym typeface="Calibri (MS)"/>
              </a:rPr>
              <a:t>AZ Food Help</a:t>
            </a:r>
            <a:endParaRPr lang="en-US" sz="6000" dirty="0">
              <a:solidFill>
                <a:srgbClr val="0F453D"/>
              </a:solidFill>
              <a:latin typeface="HK Grotesk Bold"/>
              <a:ea typeface="Calibri (MS)"/>
              <a:cs typeface="Calibri (MS)"/>
            </a:endParaRPr>
          </a:p>
        </p:txBody>
      </p:sp>
      <p:grpSp>
        <p:nvGrpSpPr>
          <p:cNvPr id="20" name="Group 20"/>
          <p:cNvGrpSpPr/>
          <p:nvPr/>
        </p:nvGrpSpPr>
        <p:grpSpPr>
          <a:xfrm>
            <a:off x="1028700" y="2019300"/>
            <a:ext cx="8294274" cy="1690668"/>
            <a:chOff x="0" y="0"/>
            <a:chExt cx="11059032" cy="2254225"/>
          </a:xfrm>
        </p:grpSpPr>
        <p:sp>
          <p:nvSpPr>
            <p:cNvPr id="21" name="TextBox 21"/>
            <p:cNvSpPr txBox="1"/>
            <p:nvPr/>
          </p:nvSpPr>
          <p:spPr>
            <a:xfrm>
              <a:off x="0" y="0"/>
              <a:ext cx="11059032" cy="776623"/>
            </a:xfrm>
            <a:prstGeom prst="rect">
              <a:avLst/>
            </a:prstGeom>
          </p:spPr>
          <p:txBody>
            <a:bodyPr lIns="0" tIns="0" rIns="0" bIns="0" rtlCol="0" anchor="t">
              <a:spAutoFit/>
            </a:bodyPr>
            <a:lstStyle/>
            <a:p>
              <a:pPr>
                <a:lnSpc>
                  <a:spcPts val="4559"/>
                </a:lnSpc>
              </a:pPr>
              <a:r>
                <a:rPr lang="en-US" sz="3750" b="1" dirty="0">
                  <a:solidFill>
                    <a:srgbClr val="8AAB28"/>
                  </a:solidFill>
                  <a:latin typeface="HK Grotesk Semi-Bold"/>
                  <a:ea typeface="+mn-lt"/>
                  <a:cs typeface="+mn-lt"/>
                  <a:sym typeface="HK Grotesk Semi-Bold"/>
                </a:rPr>
                <a:t>Check Out The Map</a:t>
              </a:r>
              <a:endParaRPr lang="en-US" dirty="0"/>
            </a:p>
          </p:txBody>
        </p:sp>
        <p:sp>
          <p:nvSpPr>
            <p:cNvPr id="22" name="TextBox 22"/>
            <p:cNvSpPr txBox="1"/>
            <p:nvPr/>
          </p:nvSpPr>
          <p:spPr>
            <a:xfrm>
              <a:off x="0" y="1036027"/>
              <a:ext cx="9376881" cy="1218198"/>
            </a:xfrm>
            <a:prstGeom prst="rect">
              <a:avLst/>
            </a:prstGeom>
          </p:spPr>
          <p:txBody>
            <a:bodyPr wrap="square" lIns="0" tIns="0" rIns="0" bIns="0" rtlCol="0" anchor="t">
              <a:spAutoFit/>
            </a:bodyPr>
            <a:lstStyle/>
            <a:p>
              <a:pPr>
                <a:lnSpc>
                  <a:spcPts val="3639"/>
                </a:lnSpc>
              </a:pPr>
              <a:r>
                <a:rPr lang="en-US" sz="2750">
                  <a:solidFill>
                    <a:srgbClr val="000000"/>
                  </a:solidFill>
                  <a:latin typeface="HK Grotesk"/>
                  <a:ea typeface="Calibri (MS)"/>
                  <a:cs typeface="Calibri (MS)"/>
                  <a:sym typeface="Calibri (MS)"/>
                </a:rPr>
                <a:t>Find your location and others in your community </a:t>
              </a:r>
              <a:endParaRPr lang="en-US" sz="2750">
                <a:solidFill>
                  <a:srgbClr val="000000"/>
                </a:solidFill>
                <a:latin typeface="HK Grotesk"/>
                <a:ea typeface="Calibri (MS)"/>
                <a:cs typeface="Calibri (MS)"/>
              </a:endParaRPr>
            </a:p>
          </p:txBody>
        </p:sp>
      </p:grpSp>
      <p:grpSp>
        <p:nvGrpSpPr>
          <p:cNvPr id="23" name="Group 23"/>
          <p:cNvGrpSpPr/>
          <p:nvPr/>
        </p:nvGrpSpPr>
        <p:grpSpPr>
          <a:xfrm>
            <a:off x="1028700" y="4332484"/>
            <a:ext cx="8105235" cy="2152334"/>
            <a:chOff x="0" y="833886"/>
            <a:chExt cx="10806979" cy="2869778"/>
          </a:xfrm>
        </p:grpSpPr>
        <p:sp>
          <p:nvSpPr>
            <p:cNvPr id="24" name="TextBox 24"/>
            <p:cNvSpPr txBox="1"/>
            <p:nvPr/>
          </p:nvSpPr>
          <p:spPr>
            <a:xfrm>
              <a:off x="0" y="833886"/>
              <a:ext cx="9389322" cy="782180"/>
            </a:xfrm>
            <a:prstGeom prst="rect">
              <a:avLst/>
            </a:prstGeom>
          </p:spPr>
          <p:txBody>
            <a:bodyPr wrap="square" lIns="0" tIns="0" rIns="0" bIns="0" rtlCol="0" anchor="t">
              <a:spAutoFit/>
            </a:bodyPr>
            <a:lstStyle/>
            <a:p>
              <a:pPr>
                <a:lnSpc>
                  <a:spcPts val="4559"/>
                </a:lnSpc>
              </a:pPr>
              <a:r>
                <a:rPr lang="en-US" sz="3750" b="1" dirty="0">
                  <a:solidFill>
                    <a:srgbClr val="8AAB28"/>
                  </a:solidFill>
                  <a:latin typeface="HK Grotesk Semi-Bold"/>
                  <a:ea typeface="HK Grotesk Semi-Bold"/>
                  <a:cs typeface="HK Grotesk Semi-Bold"/>
                  <a:sym typeface="HK Grotesk Semi-Bold"/>
                </a:rPr>
                <a:t>Get Your Find Food Map Flyer</a:t>
              </a:r>
            </a:p>
          </p:txBody>
        </p:sp>
        <p:sp>
          <p:nvSpPr>
            <p:cNvPr id="25" name="TextBox 25"/>
            <p:cNvSpPr txBox="1"/>
            <p:nvPr/>
          </p:nvSpPr>
          <p:spPr>
            <a:xfrm>
              <a:off x="0" y="1869913"/>
              <a:ext cx="10806979" cy="1833751"/>
            </a:xfrm>
            <a:prstGeom prst="rect">
              <a:avLst/>
            </a:prstGeom>
          </p:spPr>
          <p:txBody>
            <a:bodyPr wrap="square" lIns="0" tIns="0" rIns="0" bIns="0" rtlCol="0" anchor="t">
              <a:spAutoFit/>
            </a:bodyPr>
            <a:lstStyle/>
            <a:p>
              <a:pPr marL="603885" lvl="1" indent="-302260" algn="l">
                <a:lnSpc>
                  <a:spcPts val="3639"/>
                </a:lnSpc>
                <a:buFont typeface="Arial"/>
                <a:buChar char="•"/>
              </a:pPr>
              <a:r>
                <a:rPr lang="en-US" sz="2750">
                  <a:solidFill>
                    <a:srgbClr val="000000"/>
                  </a:solidFill>
                  <a:latin typeface="HK Grotesk"/>
                  <a:ea typeface="Calibri (MS)"/>
                  <a:cs typeface="Calibri (MS)"/>
                  <a:sym typeface="Calibri (MS)"/>
                </a:rPr>
                <a:t>Stop by the </a:t>
              </a:r>
              <a:r>
                <a:rPr lang="en-US" sz="2750" err="1">
                  <a:solidFill>
                    <a:srgbClr val="000000"/>
                  </a:solidFill>
                  <a:latin typeface="HK Grotesk"/>
                  <a:ea typeface="Calibri (MS)"/>
                  <a:cs typeface="Calibri (MS)"/>
                  <a:sym typeface="Calibri (MS)"/>
                </a:rPr>
                <a:t>Vivery</a:t>
              </a:r>
              <a:r>
                <a:rPr lang="en-US" sz="2750">
                  <a:solidFill>
                    <a:srgbClr val="000000"/>
                  </a:solidFill>
                  <a:latin typeface="HK Grotesk"/>
                  <a:ea typeface="Calibri (MS)"/>
                  <a:cs typeface="Calibri (MS)"/>
                  <a:sym typeface="Calibri (MS)"/>
                </a:rPr>
                <a:t> table to pick a Map Flyer</a:t>
              </a:r>
              <a:endParaRPr lang="en-US" sz="2750">
                <a:solidFill>
                  <a:srgbClr val="000000"/>
                </a:solidFill>
                <a:latin typeface="HK Grotesk"/>
                <a:ea typeface="Calibri (MS)"/>
                <a:cs typeface="Calibri (MS)"/>
              </a:endParaRPr>
            </a:p>
            <a:p>
              <a:pPr marL="603885" lvl="1" indent="-302260" algn="l">
                <a:lnSpc>
                  <a:spcPts val="3639"/>
                </a:lnSpc>
                <a:buFont typeface="Arial"/>
                <a:buChar char="•"/>
              </a:pPr>
              <a:r>
                <a:rPr lang="en-US" sz="2750">
                  <a:solidFill>
                    <a:srgbClr val="000000"/>
                  </a:solidFill>
                  <a:latin typeface="HK Grotesk"/>
                  <a:ea typeface="Calibri (MS)"/>
                  <a:cs typeface="Calibri (MS)"/>
                  <a:sym typeface="Calibri (MS)"/>
                </a:rPr>
                <a:t>Great resource to spread awareness of the map with neighbors</a:t>
              </a:r>
              <a:endParaRPr lang="en-US" sz="2750">
                <a:solidFill>
                  <a:srgbClr val="000000"/>
                </a:solidFill>
                <a:latin typeface="HK Grotesk"/>
                <a:ea typeface="Calibri (MS)"/>
                <a:cs typeface="Calibri (MS)"/>
              </a:endParaRPr>
            </a:p>
          </p:txBody>
        </p:sp>
      </p:grpSp>
      <p:pic>
        <p:nvPicPr>
          <p:cNvPr id="18" name="Picture 17" descr="A hand holding a phone with food in it&#10;&#10;AI-generated content may be incorrect.">
            <a:extLst>
              <a:ext uri="{FF2B5EF4-FFF2-40B4-BE49-F238E27FC236}">
                <a16:creationId xmlns:a16="http://schemas.microsoft.com/office/drawing/2014/main" id="{7B8A5BCB-8762-818F-F875-01E5F1C8FDC1}"/>
              </a:ext>
            </a:extLst>
          </p:cNvPr>
          <p:cNvPicPr>
            <a:picLocks noChangeAspect="1"/>
          </p:cNvPicPr>
          <p:nvPr/>
        </p:nvPicPr>
        <p:blipFill>
          <a:blip r:embed="rId3"/>
          <a:stretch>
            <a:fillRect/>
          </a:stretch>
        </p:blipFill>
        <p:spPr>
          <a:xfrm>
            <a:off x="10604145" y="890821"/>
            <a:ext cx="6428585" cy="8333261"/>
          </a:xfrm>
          <a:prstGeom prst="rect">
            <a:avLst/>
          </a:prstGeom>
          <a:effectLst>
            <a:outerShdw blurRad="50800" dist="38100" dir="270000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6EB22595-84E0-BC21-A843-B252F0F1448A}"/>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9F41D79-88AF-D08D-9146-722D0329850F}"/>
              </a:ext>
            </a:extLst>
          </p:cNvPr>
          <p:cNvGrpSpPr>
            <a:grpSpLocks noChangeAspect="1"/>
          </p:cNvGrpSpPr>
          <p:nvPr/>
        </p:nvGrpSpPr>
        <p:grpSpPr>
          <a:xfrm>
            <a:off x="15445923" y="9379601"/>
            <a:ext cx="707046" cy="709946"/>
            <a:chOff x="0" y="0"/>
            <a:chExt cx="942721" cy="946594"/>
          </a:xfrm>
        </p:grpSpPr>
        <p:sp>
          <p:nvSpPr>
            <p:cNvPr id="3" name="Freeform 3">
              <a:extLst>
                <a:ext uri="{FF2B5EF4-FFF2-40B4-BE49-F238E27FC236}">
                  <a16:creationId xmlns:a16="http://schemas.microsoft.com/office/drawing/2014/main" id="{59AE85D7-9675-B867-7C1C-3E0F5C33AB75}"/>
                </a:ext>
              </a:extLst>
            </p:cNvPr>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a:extLst>
                <a:ext uri="{FF2B5EF4-FFF2-40B4-BE49-F238E27FC236}">
                  <a16:creationId xmlns:a16="http://schemas.microsoft.com/office/drawing/2014/main" id="{DF1E41AD-314A-646A-4515-5BBB4A4578DC}"/>
                </a:ext>
              </a:extLst>
            </p:cNvPr>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a:extLst>
                <a:ext uri="{FF2B5EF4-FFF2-40B4-BE49-F238E27FC236}">
                  <a16:creationId xmlns:a16="http://schemas.microsoft.com/office/drawing/2014/main" id="{92F97A99-D0F9-7542-8EC1-4391BADB6A7B}"/>
                </a:ext>
              </a:extLst>
            </p:cNvPr>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a:extLst>
                <a:ext uri="{FF2B5EF4-FFF2-40B4-BE49-F238E27FC236}">
                  <a16:creationId xmlns:a16="http://schemas.microsoft.com/office/drawing/2014/main" id="{C8AF1834-F214-F351-7A3E-4046FF6613D5}"/>
                </a:ext>
              </a:extLst>
            </p:cNvPr>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a:extLst>
                <a:ext uri="{FF2B5EF4-FFF2-40B4-BE49-F238E27FC236}">
                  <a16:creationId xmlns:a16="http://schemas.microsoft.com/office/drawing/2014/main" id="{1A9C3FE3-4659-FABF-CE3C-655CDDE667A0}"/>
                </a:ext>
              </a:extLst>
            </p:cNvPr>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a:extLst>
                <a:ext uri="{FF2B5EF4-FFF2-40B4-BE49-F238E27FC236}">
                  <a16:creationId xmlns:a16="http://schemas.microsoft.com/office/drawing/2014/main" id="{1621DD78-226C-E5BD-4C78-C9715077874F}"/>
                </a:ext>
              </a:extLst>
            </p:cNvPr>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a:extLst>
                <a:ext uri="{FF2B5EF4-FFF2-40B4-BE49-F238E27FC236}">
                  <a16:creationId xmlns:a16="http://schemas.microsoft.com/office/drawing/2014/main" id="{FAC6DF3C-B1F2-EFFE-FD02-54C217498F3D}"/>
                </a:ext>
              </a:extLst>
            </p:cNvPr>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a:extLst>
                <a:ext uri="{FF2B5EF4-FFF2-40B4-BE49-F238E27FC236}">
                  <a16:creationId xmlns:a16="http://schemas.microsoft.com/office/drawing/2014/main" id="{8E1DF194-E9E1-EAEB-628E-75F45FBA2582}"/>
                </a:ext>
              </a:extLst>
            </p:cNvPr>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a:extLst>
              <a:ext uri="{FF2B5EF4-FFF2-40B4-BE49-F238E27FC236}">
                <a16:creationId xmlns:a16="http://schemas.microsoft.com/office/drawing/2014/main" id="{1DECF06C-CA42-0C20-F825-9192766538E2}"/>
              </a:ext>
            </a:extLst>
          </p:cNvPr>
          <p:cNvGrpSpPr>
            <a:grpSpLocks noChangeAspect="1"/>
          </p:cNvGrpSpPr>
          <p:nvPr/>
        </p:nvGrpSpPr>
        <p:grpSpPr>
          <a:xfrm>
            <a:off x="16216548" y="9482578"/>
            <a:ext cx="1540600" cy="539646"/>
            <a:chOff x="0" y="0"/>
            <a:chExt cx="2054136" cy="719531"/>
          </a:xfrm>
        </p:grpSpPr>
        <p:sp>
          <p:nvSpPr>
            <p:cNvPr id="12" name="Freeform 12">
              <a:extLst>
                <a:ext uri="{FF2B5EF4-FFF2-40B4-BE49-F238E27FC236}">
                  <a16:creationId xmlns:a16="http://schemas.microsoft.com/office/drawing/2014/main" id="{3C2B5C5F-B026-3BDE-E45D-A1A958B18C5B}"/>
                </a:ext>
              </a:extLst>
            </p:cNvPr>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a:extLst>
                <a:ext uri="{FF2B5EF4-FFF2-40B4-BE49-F238E27FC236}">
                  <a16:creationId xmlns:a16="http://schemas.microsoft.com/office/drawing/2014/main" id="{9FDDB644-D5BE-762F-5BF8-51870AF9B6D0}"/>
                </a:ext>
              </a:extLst>
            </p:cNvPr>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a:extLst>
                <a:ext uri="{FF2B5EF4-FFF2-40B4-BE49-F238E27FC236}">
                  <a16:creationId xmlns:a16="http://schemas.microsoft.com/office/drawing/2014/main" id="{859998BF-BDB0-17EF-1E71-2DC3D60F4659}"/>
                </a:ext>
              </a:extLst>
            </p:cNvPr>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a:extLst>
                <a:ext uri="{FF2B5EF4-FFF2-40B4-BE49-F238E27FC236}">
                  <a16:creationId xmlns:a16="http://schemas.microsoft.com/office/drawing/2014/main" id="{54140767-135D-FD72-798E-32B32F0A3D8C}"/>
                </a:ext>
              </a:extLst>
            </p:cNvPr>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a:extLst>
                <a:ext uri="{FF2B5EF4-FFF2-40B4-BE49-F238E27FC236}">
                  <a16:creationId xmlns:a16="http://schemas.microsoft.com/office/drawing/2014/main" id="{9AFFE4B0-35FE-F0C5-99EC-D24CA02C61B1}"/>
                </a:ext>
              </a:extLst>
            </p:cNvPr>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a:extLst>
                <a:ext uri="{FF2B5EF4-FFF2-40B4-BE49-F238E27FC236}">
                  <a16:creationId xmlns:a16="http://schemas.microsoft.com/office/drawing/2014/main" id="{A7078E6E-F369-B43B-BC6E-D32AED6E8B39}"/>
                </a:ext>
              </a:extLst>
            </p:cNvPr>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grpSp>
        <p:nvGrpSpPr>
          <p:cNvPr id="18" name="Group 18">
            <a:extLst>
              <a:ext uri="{FF2B5EF4-FFF2-40B4-BE49-F238E27FC236}">
                <a16:creationId xmlns:a16="http://schemas.microsoft.com/office/drawing/2014/main" id="{67274D93-904C-8A63-F9AE-59F4DD5FEB4A}"/>
              </a:ext>
            </a:extLst>
          </p:cNvPr>
          <p:cNvGrpSpPr/>
          <p:nvPr/>
        </p:nvGrpSpPr>
        <p:grpSpPr>
          <a:xfrm>
            <a:off x="11028862" y="-419100"/>
            <a:ext cx="7640138" cy="11353800"/>
            <a:chOff x="0" y="0"/>
            <a:chExt cx="1772059" cy="1927157"/>
          </a:xfrm>
        </p:grpSpPr>
        <p:sp>
          <p:nvSpPr>
            <p:cNvPr id="19" name="Freeform 19">
              <a:extLst>
                <a:ext uri="{FF2B5EF4-FFF2-40B4-BE49-F238E27FC236}">
                  <a16:creationId xmlns:a16="http://schemas.microsoft.com/office/drawing/2014/main" id="{43CFE605-9E9A-40DF-57B0-5617D3A7E6C9}"/>
                </a:ext>
              </a:extLst>
            </p:cNvPr>
            <p:cNvSpPr/>
            <p:nvPr/>
          </p:nvSpPr>
          <p:spPr>
            <a:xfrm>
              <a:off x="0" y="0"/>
              <a:ext cx="1772059" cy="1927157"/>
            </a:xfrm>
            <a:custGeom>
              <a:avLst/>
              <a:gdLst/>
              <a:ahLst/>
              <a:cxnLst/>
              <a:rect l="l" t="t" r="r" b="b"/>
              <a:pathLst>
                <a:path w="1772059" h="1927157">
                  <a:moveTo>
                    <a:pt x="52930" y="0"/>
                  </a:moveTo>
                  <a:lnTo>
                    <a:pt x="1719129" y="0"/>
                  </a:lnTo>
                  <a:cubicBezTo>
                    <a:pt x="1748361" y="0"/>
                    <a:pt x="1772059" y="23698"/>
                    <a:pt x="1772059" y="52930"/>
                  </a:cubicBezTo>
                  <a:lnTo>
                    <a:pt x="1772059" y="1874226"/>
                  </a:lnTo>
                  <a:cubicBezTo>
                    <a:pt x="1772059" y="1888264"/>
                    <a:pt x="1766482" y="1901728"/>
                    <a:pt x="1756556" y="1911654"/>
                  </a:cubicBezTo>
                  <a:cubicBezTo>
                    <a:pt x="1746630" y="1921580"/>
                    <a:pt x="1733167" y="1927157"/>
                    <a:pt x="1719129" y="1927157"/>
                  </a:cubicBezTo>
                  <a:lnTo>
                    <a:pt x="52930" y="1927157"/>
                  </a:lnTo>
                  <a:cubicBezTo>
                    <a:pt x="23698" y="1927157"/>
                    <a:pt x="0" y="1903459"/>
                    <a:pt x="0" y="1874226"/>
                  </a:cubicBezTo>
                  <a:lnTo>
                    <a:pt x="0" y="52930"/>
                  </a:lnTo>
                  <a:cubicBezTo>
                    <a:pt x="0" y="38892"/>
                    <a:pt x="5577" y="25429"/>
                    <a:pt x="15503" y="15503"/>
                  </a:cubicBezTo>
                  <a:cubicBezTo>
                    <a:pt x="25429" y="5577"/>
                    <a:pt x="38892" y="0"/>
                    <a:pt x="52930" y="0"/>
                  </a:cubicBezTo>
                  <a:close/>
                </a:path>
              </a:pathLst>
            </a:custGeom>
            <a:solidFill>
              <a:srgbClr val="A1C4A8"/>
            </a:solidFill>
            <a:ln cap="rnd">
              <a:noFill/>
              <a:prstDash val="solid"/>
              <a:round/>
            </a:ln>
          </p:spPr>
          <p:txBody>
            <a:bodyPr/>
            <a:lstStyle/>
            <a:p>
              <a:endParaRPr lang="en-US"/>
            </a:p>
          </p:txBody>
        </p:sp>
        <p:sp>
          <p:nvSpPr>
            <p:cNvPr id="20" name="TextBox 20">
              <a:extLst>
                <a:ext uri="{FF2B5EF4-FFF2-40B4-BE49-F238E27FC236}">
                  <a16:creationId xmlns:a16="http://schemas.microsoft.com/office/drawing/2014/main" id="{761C5624-4717-9C39-0898-83C1ECBF396F}"/>
                </a:ext>
              </a:extLst>
            </p:cNvPr>
            <p:cNvSpPr txBox="1"/>
            <p:nvPr/>
          </p:nvSpPr>
          <p:spPr>
            <a:xfrm>
              <a:off x="0" y="-228600"/>
              <a:ext cx="1772059" cy="2155757"/>
            </a:xfrm>
            <a:prstGeom prst="rect">
              <a:avLst/>
            </a:prstGeom>
          </p:spPr>
          <p:txBody>
            <a:bodyPr lIns="50800" tIns="50800" rIns="50800" bIns="50800" rtlCol="0" anchor="ctr"/>
            <a:lstStyle/>
            <a:p>
              <a:pPr algn="ctr">
                <a:lnSpc>
                  <a:spcPts val="4504"/>
                </a:lnSpc>
              </a:pPr>
              <a:endParaRPr/>
            </a:p>
          </p:txBody>
        </p:sp>
      </p:grpSp>
      <p:sp>
        <p:nvSpPr>
          <p:cNvPr id="21" name="Freeform 21">
            <a:extLst>
              <a:ext uri="{FF2B5EF4-FFF2-40B4-BE49-F238E27FC236}">
                <a16:creationId xmlns:a16="http://schemas.microsoft.com/office/drawing/2014/main" id="{F03A11C3-3ED5-1EA8-9010-2F1F6D6BD615}"/>
              </a:ext>
            </a:extLst>
          </p:cNvPr>
          <p:cNvSpPr/>
          <p:nvPr/>
        </p:nvSpPr>
        <p:spPr>
          <a:xfrm>
            <a:off x="11681728" y="7705378"/>
            <a:ext cx="564904" cy="564904"/>
          </a:xfrm>
          <a:custGeom>
            <a:avLst/>
            <a:gdLst/>
            <a:ahLst/>
            <a:cxnLst/>
            <a:rect l="l" t="t" r="r" b="b"/>
            <a:pathLst>
              <a:path w="564904" h="564904">
                <a:moveTo>
                  <a:pt x="0" y="0"/>
                </a:moveTo>
                <a:lnTo>
                  <a:pt x="564904" y="0"/>
                </a:lnTo>
                <a:lnTo>
                  <a:pt x="564904" y="564903"/>
                </a:lnTo>
                <a:lnTo>
                  <a:pt x="0" y="5649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Freeform 23">
            <a:extLst>
              <a:ext uri="{FF2B5EF4-FFF2-40B4-BE49-F238E27FC236}">
                <a16:creationId xmlns:a16="http://schemas.microsoft.com/office/drawing/2014/main" id="{5EFBE32B-3596-2BE0-B3B0-1F0ACA41FA4A}"/>
              </a:ext>
            </a:extLst>
          </p:cNvPr>
          <p:cNvSpPr/>
          <p:nvPr/>
        </p:nvSpPr>
        <p:spPr>
          <a:xfrm>
            <a:off x="12446616" y="864788"/>
            <a:ext cx="4820711" cy="6240401"/>
          </a:xfrm>
          <a:custGeom>
            <a:avLst/>
            <a:gdLst/>
            <a:ahLst/>
            <a:cxnLst/>
            <a:rect l="l" t="t" r="r" b="b"/>
            <a:pathLst>
              <a:path w="3633422" h="4703458">
                <a:moveTo>
                  <a:pt x="0" y="0"/>
                </a:moveTo>
                <a:lnTo>
                  <a:pt x="3633421" y="0"/>
                </a:lnTo>
                <a:lnTo>
                  <a:pt x="3633421" y="4703459"/>
                </a:lnTo>
                <a:lnTo>
                  <a:pt x="0" y="4703459"/>
                </a:lnTo>
                <a:lnTo>
                  <a:pt x="0" y="0"/>
                </a:lnTo>
                <a:close/>
              </a:path>
            </a:pathLst>
          </a:custGeom>
          <a:blipFill>
            <a:blip r:embed="rId5"/>
            <a:stretch>
              <a:fillRect/>
            </a:stretch>
          </a:blipFill>
        </p:spPr>
        <p:txBody>
          <a:bodyPr/>
          <a:lstStyle/>
          <a:p>
            <a:endParaRPr lang="en-US"/>
          </a:p>
        </p:txBody>
      </p:sp>
      <p:sp>
        <p:nvSpPr>
          <p:cNvPr id="24" name="Freeform 24">
            <a:extLst>
              <a:ext uri="{FF2B5EF4-FFF2-40B4-BE49-F238E27FC236}">
                <a16:creationId xmlns:a16="http://schemas.microsoft.com/office/drawing/2014/main" id="{958CA695-8AE0-E460-4CEA-06DBEA28E611}"/>
              </a:ext>
            </a:extLst>
          </p:cNvPr>
          <p:cNvSpPr/>
          <p:nvPr/>
        </p:nvSpPr>
        <p:spPr>
          <a:xfrm>
            <a:off x="795654" y="669379"/>
            <a:ext cx="1872963" cy="969258"/>
          </a:xfrm>
          <a:custGeom>
            <a:avLst/>
            <a:gdLst/>
            <a:ahLst/>
            <a:cxnLst/>
            <a:rect l="l" t="t" r="r" b="b"/>
            <a:pathLst>
              <a:path w="1872963" h="969258">
                <a:moveTo>
                  <a:pt x="0" y="0"/>
                </a:moveTo>
                <a:lnTo>
                  <a:pt x="1872963" y="0"/>
                </a:lnTo>
                <a:lnTo>
                  <a:pt x="1872963" y="969258"/>
                </a:lnTo>
                <a:lnTo>
                  <a:pt x="0" y="9692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TextBox 25">
            <a:extLst>
              <a:ext uri="{FF2B5EF4-FFF2-40B4-BE49-F238E27FC236}">
                <a16:creationId xmlns:a16="http://schemas.microsoft.com/office/drawing/2014/main" id="{63DA50CA-3482-7063-EA2D-0207456E2CA4}"/>
              </a:ext>
            </a:extLst>
          </p:cNvPr>
          <p:cNvSpPr txBox="1"/>
          <p:nvPr/>
        </p:nvSpPr>
        <p:spPr>
          <a:xfrm>
            <a:off x="3140983" y="763483"/>
            <a:ext cx="6884700" cy="807722"/>
          </a:xfrm>
          <a:prstGeom prst="rect">
            <a:avLst/>
          </a:prstGeom>
        </p:spPr>
        <p:txBody>
          <a:bodyPr lIns="0" tIns="0" rIns="0" bIns="0" rtlCol="0" anchor="t">
            <a:spAutoFit/>
          </a:bodyPr>
          <a:lstStyle/>
          <a:p>
            <a:pPr algn="l">
              <a:lnSpc>
                <a:spcPts val="6000"/>
              </a:lnSpc>
            </a:pPr>
            <a:r>
              <a:rPr lang="en-US" sz="6000" dirty="0">
                <a:solidFill>
                  <a:srgbClr val="0F453D"/>
                </a:solidFill>
                <a:latin typeface="HK Grotesk Bold" panose="020B0604020202020204" charset="0"/>
                <a:ea typeface="HK Grotesk"/>
                <a:cs typeface="HK Grotesk"/>
                <a:sym typeface="HK Grotesk"/>
              </a:rPr>
              <a:t>How to Activate</a:t>
            </a:r>
          </a:p>
        </p:txBody>
      </p:sp>
      <p:sp>
        <p:nvSpPr>
          <p:cNvPr id="26" name="TextBox 26">
            <a:extLst>
              <a:ext uri="{FF2B5EF4-FFF2-40B4-BE49-F238E27FC236}">
                <a16:creationId xmlns:a16="http://schemas.microsoft.com/office/drawing/2014/main" id="{6648B56D-8F22-05A8-6DD4-2A2E381B4E30}"/>
              </a:ext>
            </a:extLst>
          </p:cNvPr>
          <p:cNvSpPr txBox="1"/>
          <p:nvPr/>
        </p:nvSpPr>
        <p:spPr>
          <a:xfrm>
            <a:off x="1028700" y="2062302"/>
            <a:ext cx="8996983" cy="588494"/>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a:ea typeface="HK Grotesk Semi-Bold"/>
                <a:cs typeface="HK Grotesk Semi-Bold"/>
                <a:sym typeface="HK Grotesk Semi-Bold"/>
              </a:rPr>
              <a:t>Get Started in 3 Simple Steps:</a:t>
            </a:r>
          </a:p>
        </p:txBody>
      </p:sp>
      <p:sp>
        <p:nvSpPr>
          <p:cNvPr id="27" name="TextBox 27">
            <a:extLst>
              <a:ext uri="{FF2B5EF4-FFF2-40B4-BE49-F238E27FC236}">
                <a16:creationId xmlns:a16="http://schemas.microsoft.com/office/drawing/2014/main" id="{4529B85F-0F03-154E-E270-D6CD2E60D23D}"/>
              </a:ext>
            </a:extLst>
          </p:cNvPr>
          <p:cNvSpPr txBox="1"/>
          <p:nvPr/>
        </p:nvSpPr>
        <p:spPr>
          <a:xfrm>
            <a:off x="777984" y="2795344"/>
            <a:ext cx="8996983" cy="1364348"/>
          </a:xfrm>
          <a:prstGeom prst="rect">
            <a:avLst/>
          </a:prstGeom>
        </p:spPr>
        <p:txBody>
          <a:bodyPr lIns="0" tIns="0" rIns="0" bIns="0" rtlCol="0" anchor="t">
            <a:spAutoFit/>
          </a:bodyPr>
          <a:lstStyle/>
          <a:p>
            <a:pPr marL="604519" lvl="1" indent="-302260" algn="l">
              <a:lnSpc>
                <a:spcPts val="3639"/>
              </a:lnSpc>
              <a:buAutoNum type="arabicPeriod"/>
            </a:pPr>
            <a:r>
              <a:rPr lang="en-US" sz="2799" dirty="0">
                <a:solidFill>
                  <a:srgbClr val="000000"/>
                </a:solidFill>
                <a:latin typeface="Calibri (MS)"/>
                <a:ea typeface="Calibri (MS)"/>
                <a:cs typeface="Calibri (MS)"/>
                <a:sym typeface="Calibri (MS)"/>
              </a:rPr>
              <a:t>Click </a:t>
            </a:r>
            <a:r>
              <a:rPr lang="en-US" sz="2799" b="1" dirty="0">
                <a:solidFill>
                  <a:srgbClr val="000000"/>
                </a:solidFill>
                <a:latin typeface="Calibri (MS)"/>
                <a:ea typeface="Calibri (MS)"/>
                <a:cs typeface="Calibri (MS)"/>
                <a:sym typeface="Calibri (MS)"/>
              </a:rPr>
              <a:t>Communication</a:t>
            </a:r>
            <a:r>
              <a:rPr lang="en-US" sz="2799" dirty="0">
                <a:solidFill>
                  <a:srgbClr val="000000"/>
                </a:solidFill>
                <a:latin typeface="Calibri (MS)"/>
                <a:ea typeface="Calibri (MS)"/>
                <a:cs typeface="Calibri (MS)"/>
                <a:sym typeface="Calibri (MS)"/>
              </a:rPr>
              <a:t> in the left navigation menu</a:t>
            </a:r>
          </a:p>
          <a:p>
            <a:pPr marL="604519" lvl="1" indent="-302260" algn="l">
              <a:lnSpc>
                <a:spcPts val="3639"/>
              </a:lnSpc>
              <a:buAutoNum type="arabicPeriod"/>
            </a:pPr>
            <a:r>
              <a:rPr lang="en-US" sz="2799" dirty="0">
                <a:solidFill>
                  <a:srgbClr val="000000"/>
                </a:solidFill>
                <a:latin typeface="Calibri (MS)"/>
                <a:ea typeface="Calibri (MS)"/>
                <a:cs typeface="Calibri (MS)"/>
                <a:sym typeface="Calibri (MS)"/>
              </a:rPr>
              <a:t>Click </a:t>
            </a:r>
            <a:r>
              <a:rPr lang="en-US" sz="2799" b="1" dirty="0">
                <a:solidFill>
                  <a:srgbClr val="000000"/>
                </a:solidFill>
                <a:latin typeface="Calibri (MS)"/>
                <a:ea typeface="Calibri (MS)"/>
                <a:cs typeface="Calibri (MS)"/>
                <a:sym typeface="Calibri (MS)"/>
              </a:rPr>
              <a:t>Activate Locations</a:t>
            </a:r>
          </a:p>
          <a:p>
            <a:pPr marL="604519" lvl="1" indent="-302260" algn="l">
              <a:lnSpc>
                <a:spcPts val="3639"/>
              </a:lnSpc>
              <a:buAutoNum type="arabicPeriod"/>
            </a:pPr>
            <a:r>
              <a:rPr lang="en-US" sz="2799" dirty="0">
                <a:solidFill>
                  <a:srgbClr val="000000"/>
                </a:solidFill>
                <a:latin typeface="Calibri (MS)"/>
                <a:ea typeface="Calibri (MS)"/>
                <a:cs typeface="Calibri (MS)"/>
                <a:sym typeface="Calibri (MS)"/>
              </a:rPr>
              <a:t>Click </a:t>
            </a:r>
            <a:r>
              <a:rPr lang="en-US" sz="2799" b="1" dirty="0">
                <a:solidFill>
                  <a:srgbClr val="000000"/>
                </a:solidFill>
                <a:latin typeface="Calibri (MS)"/>
                <a:ea typeface="Calibri (MS)"/>
                <a:cs typeface="Calibri (MS)"/>
                <a:sym typeface="Calibri (MS)"/>
              </a:rPr>
              <a:t>Enabled</a:t>
            </a:r>
          </a:p>
        </p:txBody>
      </p:sp>
      <p:sp>
        <p:nvSpPr>
          <p:cNvPr id="28" name="TextBox 28">
            <a:extLst>
              <a:ext uri="{FF2B5EF4-FFF2-40B4-BE49-F238E27FC236}">
                <a16:creationId xmlns:a16="http://schemas.microsoft.com/office/drawing/2014/main" id="{F0AB9361-2375-E1D9-12F8-F9F9D51D9E76}"/>
              </a:ext>
            </a:extLst>
          </p:cNvPr>
          <p:cNvSpPr txBox="1"/>
          <p:nvPr/>
        </p:nvSpPr>
        <p:spPr>
          <a:xfrm>
            <a:off x="12446616" y="7643007"/>
            <a:ext cx="5474393" cy="1779205"/>
          </a:xfrm>
          <a:prstGeom prst="rect">
            <a:avLst/>
          </a:prstGeom>
        </p:spPr>
        <p:txBody>
          <a:bodyPr lIns="0" tIns="0" rIns="0" bIns="0" rtlCol="0" anchor="t">
            <a:spAutoFit/>
          </a:bodyPr>
          <a:lstStyle/>
          <a:p>
            <a:pPr algn="l">
              <a:lnSpc>
                <a:spcPts val="3499"/>
              </a:lnSpc>
              <a:spcBef>
                <a:spcPct val="0"/>
              </a:spcBef>
            </a:pPr>
            <a:r>
              <a:rPr lang="en-US" sz="2499" b="1" spc="-19" dirty="0">
                <a:solidFill>
                  <a:srgbClr val="000000"/>
                </a:solidFill>
                <a:latin typeface="HK Grotesk Bold"/>
                <a:ea typeface="HK Grotesk Bold"/>
                <a:cs typeface="HK Grotesk Bold"/>
                <a:sym typeface="HK Grotesk Bold"/>
              </a:rPr>
              <a:t>Pro Tip: </a:t>
            </a:r>
            <a:r>
              <a:rPr lang="en-US" sz="2499" spc="-19" dirty="0">
                <a:solidFill>
                  <a:srgbClr val="000000"/>
                </a:solidFill>
                <a:latin typeface="HK Grotesk"/>
                <a:ea typeface="HK Grotesk"/>
                <a:cs typeface="HK Grotesk"/>
                <a:sym typeface="HK Grotesk"/>
              </a:rPr>
              <a:t>Use a QR Code to promote joining your contact list and start collecting phone numbers today.</a:t>
            </a:r>
          </a:p>
          <a:p>
            <a:pPr algn="l">
              <a:lnSpc>
                <a:spcPts val="3499"/>
              </a:lnSpc>
              <a:spcBef>
                <a:spcPct val="0"/>
              </a:spcBef>
            </a:pPr>
            <a:endParaRPr lang="en-US" sz="2499" spc="-19" dirty="0">
              <a:solidFill>
                <a:srgbClr val="000000"/>
              </a:solidFill>
              <a:latin typeface="HK Grotesk"/>
              <a:ea typeface="HK Grotesk"/>
              <a:cs typeface="HK Grotesk"/>
              <a:sym typeface="HK Grotesk"/>
            </a:endParaRPr>
          </a:p>
        </p:txBody>
      </p:sp>
      <p:pic>
        <p:nvPicPr>
          <p:cNvPr id="35" name="Picture 34">
            <a:extLst>
              <a:ext uri="{FF2B5EF4-FFF2-40B4-BE49-F238E27FC236}">
                <a16:creationId xmlns:a16="http://schemas.microsoft.com/office/drawing/2014/main" id="{9642D169-FB76-3388-EE17-B8F865BABE7A}"/>
              </a:ext>
            </a:extLst>
          </p:cNvPr>
          <p:cNvPicPr>
            <a:picLocks noChangeAspect="1"/>
          </p:cNvPicPr>
          <p:nvPr/>
        </p:nvPicPr>
        <p:blipFill>
          <a:blip r:embed="rId8"/>
          <a:srcRect t="7635"/>
          <a:stretch>
            <a:fillRect/>
          </a:stretch>
        </p:blipFill>
        <p:spPr>
          <a:xfrm>
            <a:off x="692470" y="4454017"/>
            <a:ext cx="9629785" cy="5281117"/>
          </a:xfrm>
          <a:prstGeom prst="rect">
            <a:avLst/>
          </a:prstGeom>
        </p:spPr>
      </p:pic>
    </p:spTree>
    <p:extLst>
      <p:ext uri="{BB962C8B-B14F-4D97-AF65-F5344CB8AC3E}">
        <p14:creationId xmlns:p14="http://schemas.microsoft.com/office/powerpoint/2010/main" val="30478885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grpSp>
        <p:nvGrpSpPr>
          <p:cNvPr id="28" name="Group 28"/>
          <p:cNvGrpSpPr>
            <a:grpSpLocks noChangeAspect="1"/>
          </p:cNvGrpSpPr>
          <p:nvPr/>
        </p:nvGrpSpPr>
        <p:grpSpPr>
          <a:xfrm>
            <a:off x="15445923" y="9379601"/>
            <a:ext cx="707046" cy="709946"/>
            <a:chOff x="0" y="0"/>
            <a:chExt cx="942721" cy="946594"/>
          </a:xfrm>
        </p:grpSpPr>
        <p:sp>
          <p:nvSpPr>
            <p:cNvPr id="29" name="Freeform 29"/>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30" name="Freeform 30"/>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31" name="Freeform 31"/>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32" name="Freeform 32"/>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33" name="Freeform 33"/>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34" name="Freeform 34"/>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35" name="Freeform 35"/>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36" name="Freeform 36"/>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sp>
        <p:nvSpPr>
          <p:cNvPr id="37" name="Freeform 37"/>
          <p:cNvSpPr/>
          <p:nvPr/>
        </p:nvSpPr>
        <p:spPr>
          <a:xfrm>
            <a:off x="-47627" y="-47627"/>
            <a:ext cx="18383248" cy="2161227"/>
          </a:xfrm>
          <a:custGeom>
            <a:avLst/>
            <a:gdLst/>
            <a:ahLst/>
            <a:cxnLst/>
            <a:rect l="l" t="t" r="r" b="b"/>
            <a:pathLst>
              <a:path w="18383248" h="2161227">
                <a:moveTo>
                  <a:pt x="0" y="0"/>
                </a:moveTo>
                <a:lnTo>
                  <a:pt x="18383247" y="0"/>
                </a:lnTo>
                <a:lnTo>
                  <a:pt x="18383247" y="2161227"/>
                </a:lnTo>
                <a:lnTo>
                  <a:pt x="0" y="2161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8" name="Group 38"/>
          <p:cNvGrpSpPr>
            <a:grpSpLocks noChangeAspect="1"/>
          </p:cNvGrpSpPr>
          <p:nvPr/>
        </p:nvGrpSpPr>
        <p:grpSpPr>
          <a:xfrm>
            <a:off x="16216548" y="9482578"/>
            <a:ext cx="1540600" cy="539646"/>
            <a:chOff x="0" y="0"/>
            <a:chExt cx="2054136" cy="719531"/>
          </a:xfrm>
        </p:grpSpPr>
        <p:sp>
          <p:nvSpPr>
            <p:cNvPr id="39" name="Freeform 39"/>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40" name="Freeform 40"/>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41" name="Freeform 41"/>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42" name="Freeform 42"/>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43" name="Freeform 43"/>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44" name="Freeform 44"/>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45" name="TextBox 45"/>
          <p:cNvSpPr txBox="1"/>
          <p:nvPr/>
        </p:nvSpPr>
        <p:spPr>
          <a:xfrm>
            <a:off x="658654" y="297863"/>
            <a:ext cx="10542746" cy="1039515"/>
          </a:xfrm>
          <a:prstGeom prst="rect">
            <a:avLst/>
          </a:prstGeom>
        </p:spPr>
        <p:txBody>
          <a:bodyPr wrap="square" lIns="0" tIns="0" rIns="0" bIns="0" rtlCol="0" anchor="t">
            <a:spAutoFit/>
          </a:bodyPr>
          <a:lstStyle/>
          <a:p>
            <a:pPr algn="l">
              <a:lnSpc>
                <a:spcPts val="8434"/>
              </a:lnSpc>
            </a:pPr>
            <a:r>
              <a:rPr lang="en-US" sz="6024" b="1" dirty="0">
                <a:solidFill>
                  <a:srgbClr val="004A3D"/>
                </a:solidFill>
                <a:latin typeface="HK Grotesk Bold" panose="020B0604020202020204" charset="0"/>
                <a:ea typeface="Calibri (MS) Bold"/>
                <a:cs typeface="Calibri (MS) Bold"/>
                <a:sym typeface="Calibri (MS) Bold"/>
              </a:rPr>
              <a:t>Have a question?</a:t>
            </a:r>
          </a:p>
        </p:txBody>
      </p:sp>
      <p:sp>
        <p:nvSpPr>
          <p:cNvPr id="46" name="TextBox 46"/>
          <p:cNvSpPr txBox="1"/>
          <p:nvPr/>
        </p:nvSpPr>
        <p:spPr>
          <a:xfrm>
            <a:off x="727233" y="2292443"/>
            <a:ext cx="16481437" cy="454868"/>
          </a:xfrm>
          <a:prstGeom prst="rect">
            <a:avLst/>
          </a:prstGeom>
        </p:spPr>
        <p:txBody>
          <a:bodyPr wrap="square" lIns="0" tIns="0" rIns="0" bIns="0" rtlCol="0" anchor="t">
            <a:spAutoFit/>
          </a:bodyPr>
          <a:lstStyle/>
          <a:p>
            <a:pPr algn="l">
              <a:lnSpc>
                <a:spcPts val="3782"/>
              </a:lnSpc>
            </a:pPr>
            <a:r>
              <a:rPr lang="en-US" sz="2701" spc="27">
                <a:solidFill>
                  <a:srgbClr val="004A3D"/>
                </a:solidFill>
                <a:latin typeface="Open Sans"/>
                <a:ea typeface="Open Sans"/>
                <a:cs typeface="Open Sans"/>
                <a:sym typeface="Open Sans"/>
              </a:rPr>
              <a:t>Get quick on-demand answers to your questions with our new and improved knowledge base </a:t>
            </a:r>
          </a:p>
        </p:txBody>
      </p:sp>
      <p:sp>
        <p:nvSpPr>
          <p:cNvPr id="52" name="TextBox 52"/>
          <p:cNvSpPr txBox="1"/>
          <p:nvPr/>
        </p:nvSpPr>
        <p:spPr>
          <a:xfrm>
            <a:off x="15767856" y="6436855"/>
            <a:ext cx="2044573" cy="495300"/>
          </a:xfrm>
          <a:prstGeom prst="rect">
            <a:avLst/>
          </a:prstGeom>
        </p:spPr>
        <p:txBody>
          <a:bodyPr wrap="square" lIns="0" tIns="0" rIns="0" bIns="0" rtlCol="0" anchor="t">
            <a:spAutoFit/>
          </a:bodyPr>
          <a:lstStyle/>
          <a:p>
            <a:pPr algn="l">
              <a:lnSpc>
                <a:spcPts val="3840"/>
              </a:lnSpc>
              <a:spcBef>
                <a:spcPct val="0"/>
              </a:spcBef>
            </a:pPr>
            <a:r>
              <a:rPr lang="en-US" sz="3200" b="1">
                <a:solidFill>
                  <a:srgbClr val="8AAB28"/>
                </a:solidFill>
                <a:latin typeface="HK Grotesk Bold"/>
                <a:ea typeface="HK Grotesk Bold"/>
                <a:cs typeface="HK Grotesk Bold"/>
                <a:sym typeface="HK Grotesk Bold"/>
              </a:rPr>
              <a:t>Ask Vivian</a:t>
            </a:r>
            <a:endParaRPr lang="en-US" sz="3200">
              <a:solidFill>
                <a:srgbClr val="8AAB28"/>
              </a:solidFill>
              <a:latin typeface="HK Grotesk"/>
              <a:ea typeface="HK Grotesk"/>
              <a:cs typeface="HK Grotesk"/>
              <a:sym typeface="HK Grotesk"/>
            </a:endParaRPr>
          </a:p>
        </p:txBody>
      </p:sp>
      <p:pic>
        <p:nvPicPr>
          <p:cNvPr id="54" name="Picture 53" descr="A screenshot of a computer&#10;&#10;Description automatically generated">
            <a:extLst>
              <a:ext uri="{FF2B5EF4-FFF2-40B4-BE49-F238E27FC236}">
                <a16:creationId xmlns:a16="http://schemas.microsoft.com/office/drawing/2014/main" id="{9361056E-06C8-1A23-EC1B-6C355D4F2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6255" y="3117111"/>
            <a:ext cx="11996783" cy="6238326"/>
          </a:xfrm>
          <a:prstGeom prst="rect">
            <a:avLst/>
          </a:prstGeom>
        </p:spPr>
      </p:pic>
      <p:sp>
        <p:nvSpPr>
          <p:cNvPr id="55" name="TextBox 37">
            <a:extLst>
              <a:ext uri="{FF2B5EF4-FFF2-40B4-BE49-F238E27FC236}">
                <a16:creationId xmlns:a16="http://schemas.microsoft.com/office/drawing/2014/main" id="{257F6134-5889-FD56-8A12-87A4FA959A5E}"/>
              </a:ext>
            </a:extLst>
          </p:cNvPr>
          <p:cNvSpPr txBox="1"/>
          <p:nvPr/>
        </p:nvSpPr>
        <p:spPr>
          <a:xfrm>
            <a:off x="15300839" y="7175073"/>
            <a:ext cx="2916081" cy="902683"/>
          </a:xfrm>
          <a:prstGeom prst="rect">
            <a:avLst/>
          </a:prstGeom>
        </p:spPr>
        <p:txBody>
          <a:bodyPr wrap="square" lIns="0" tIns="0" rIns="0" bIns="0" rtlCol="0" anchor="t">
            <a:spAutoFit/>
          </a:bodyPr>
          <a:lstStyle/>
          <a:p>
            <a:pPr algn="ctr">
              <a:lnSpc>
                <a:spcPts val="3639"/>
              </a:lnSpc>
            </a:pPr>
            <a:r>
              <a:rPr lang="en-US" sz="2799">
                <a:solidFill>
                  <a:srgbClr val="000000"/>
                </a:solidFill>
                <a:latin typeface="Calibri (MS)"/>
                <a:ea typeface="Calibri (MS)"/>
                <a:cs typeface="Calibri (MS)"/>
                <a:sym typeface="Calibri (MS)"/>
              </a:rPr>
              <a:t>Click </a:t>
            </a:r>
          </a:p>
          <a:p>
            <a:pPr algn="ctr">
              <a:lnSpc>
                <a:spcPts val="3639"/>
              </a:lnSpc>
            </a:pPr>
            <a:r>
              <a:rPr lang="en-US" sz="2799">
                <a:solidFill>
                  <a:srgbClr val="000000"/>
                </a:solidFill>
                <a:latin typeface="Calibri (MS)"/>
                <a:ea typeface="Calibri (MS)"/>
                <a:cs typeface="Calibri (MS)"/>
                <a:sym typeface="Calibri (MS)"/>
              </a:rPr>
              <a:t>“Lifesaver icon”</a:t>
            </a:r>
          </a:p>
        </p:txBody>
      </p:sp>
      <p:sp>
        <p:nvSpPr>
          <p:cNvPr id="56" name="Left Arrow 55">
            <a:extLst>
              <a:ext uri="{FF2B5EF4-FFF2-40B4-BE49-F238E27FC236}">
                <a16:creationId xmlns:a16="http://schemas.microsoft.com/office/drawing/2014/main" id="{8D5CB90C-2B7D-BF66-3142-C1B0DE7B2165}"/>
              </a:ext>
            </a:extLst>
          </p:cNvPr>
          <p:cNvSpPr/>
          <p:nvPr/>
        </p:nvSpPr>
        <p:spPr>
          <a:xfrm rot="19207168">
            <a:off x="14770009" y="8398255"/>
            <a:ext cx="892444" cy="609600"/>
          </a:xfrm>
          <a:prstGeom prst="leftArrow">
            <a:avLst/>
          </a:prstGeom>
          <a:solidFill>
            <a:srgbClr val="004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ounded Rectangle 56">
            <a:extLst>
              <a:ext uri="{FF2B5EF4-FFF2-40B4-BE49-F238E27FC236}">
                <a16:creationId xmlns:a16="http://schemas.microsoft.com/office/drawing/2014/main" id="{31F7B7E2-82DD-A272-F8C1-88189172CADE}"/>
              </a:ext>
            </a:extLst>
          </p:cNvPr>
          <p:cNvSpPr/>
          <p:nvPr/>
        </p:nvSpPr>
        <p:spPr>
          <a:xfrm>
            <a:off x="15300839" y="7048500"/>
            <a:ext cx="2916081" cy="1240917"/>
          </a:xfrm>
          <a:prstGeom prst="roundRect">
            <a:avLst>
              <a:gd name="adj" fmla="val 1361"/>
            </a:avLst>
          </a:prstGeom>
          <a:noFill/>
          <a:ln w="57150">
            <a:solidFill>
              <a:srgbClr val="004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37">
            <a:extLst>
              <a:ext uri="{FF2B5EF4-FFF2-40B4-BE49-F238E27FC236}">
                <a16:creationId xmlns:a16="http://schemas.microsoft.com/office/drawing/2014/main" id="{EE63C2A2-9BC8-5EE8-5C1F-310BB38A0AED}"/>
              </a:ext>
            </a:extLst>
          </p:cNvPr>
          <p:cNvSpPr txBox="1"/>
          <p:nvPr/>
        </p:nvSpPr>
        <p:spPr>
          <a:xfrm>
            <a:off x="11365" y="6260673"/>
            <a:ext cx="2916081" cy="902683"/>
          </a:xfrm>
          <a:prstGeom prst="rect">
            <a:avLst/>
          </a:prstGeom>
        </p:spPr>
        <p:txBody>
          <a:bodyPr wrap="square" lIns="0" tIns="0" rIns="0" bIns="0" rtlCol="0" anchor="t">
            <a:spAutoFit/>
          </a:bodyPr>
          <a:lstStyle/>
          <a:p>
            <a:pPr algn="ctr">
              <a:lnSpc>
                <a:spcPts val="3639"/>
              </a:lnSpc>
            </a:pPr>
            <a:r>
              <a:rPr lang="en-US" sz="2799" dirty="0">
                <a:solidFill>
                  <a:srgbClr val="000000"/>
                </a:solidFill>
                <a:latin typeface="Calibri (MS)"/>
                <a:ea typeface="Calibri (MS)"/>
                <a:cs typeface="Calibri (MS)"/>
                <a:sym typeface="Calibri (MS)"/>
              </a:rPr>
              <a:t>Click </a:t>
            </a:r>
          </a:p>
          <a:p>
            <a:pPr algn="ctr">
              <a:lnSpc>
                <a:spcPts val="3639"/>
              </a:lnSpc>
            </a:pPr>
            <a:r>
              <a:rPr lang="en-US" sz="2799" dirty="0">
                <a:solidFill>
                  <a:srgbClr val="000000"/>
                </a:solidFill>
                <a:latin typeface="Calibri (MS)"/>
                <a:ea typeface="Calibri (MS)"/>
                <a:cs typeface="Calibri (MS)"/>
                <a:sym typeface="Calibri (MS)"/>
              </a:rPr>
              <a:t>“Support”</a:t>
            </a:r>
          </a:p>
        </p:txBody>
      </p:sp>
      <p:sp>
        <p:nvSpPr>
          <p:cNvPr id="60" name="Left Arrow 59">
            <a:extLst>
              <a:ext uri="{FF2B5EF4-FFF2-40B4-BE49-F238E27FC236}">
                <a16:creationId xmlns:a16="http://schemas.microsoft.com/office/drawing/2014/main" id="{84E564FB-3286-2F7B-B285-DFD74C6AEDEA}"/>
              </a:ext>
            </a:extLst>
          </p:cNvPr>
          <p:cNvSpPr/>
          <p:nvPr/>
        </p:nvSpPr>
        <p:spPr>
          <a:xfrm rot="13440261">
            <a:off x="2422233" y="7522297"/>
            <a:ext cx="892444" cy="609600"/>
          </a:xfrm>
          <a:prstGeom prst="leftArrow">
            <a:avLst/>
          </a:prstGeom>
          <a:solidFill>
            <a:srgbClr val="004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a:extLst>
              <a:ext uri="{FF2B5EF4-FFF2-40B4-BE49-F238E27FC236}">
                <a16:creationId xmlns:a16="http://schemas.microsoft.com/office/drawing/2014/main" id="{2710DB2E-6D7E-6843-80C0-DEA98505A65A}"/>
              </a:ext>
            </a:extLst>
          </p:cNvPr>
          <p:cNvSpPr/>
          <p:nvPr/>
        </p:nvSpPr>
        <p:spPr>
          <a:xfrm>
            <a:off x="70357" y="6134100"/>
            <a:ext cx="2916081" cy="1240917"/>
          </a:xfrm>
          <a:prstGeom prst="roundRect">
            <a:avLst>
              <a:gd name="adj" fmla="val 1361"/>
            </a:avLst>
          </a:prstGeom>
          <a:noFill/>
          <a:ln w="57150">
            <a:solidFill>
              <a:srgbClr val="004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52">
            <a:extLst>
              <a:ext uri="{FF2B5EF4-FFF2-40B4-BE49-F238E27FC236}">
                <a16:creationId xmlns:a16="http://schemas.microsoft.com/office/drawing/2014/main" id="{586C1EDB-6A24-F910-EA40-CBD9BC05929B}"/>
              </a:ext>
            </a:extLst>
          </p:cNvPr>
          <p:cNvSpPr txBox="1"/>
          <p:nvPr/>
        </p:nvSpPr>
        <p:spPr>
          <a:xfrm>
            <a:off x="170249" y="5085867"/>
            <a:ext cx="2480328" cy="975845"/>
          </a:xfrm>
          <a:prstGeom prst="rect">
            <a:avLst/>
          </a:prstGeom>
        </p:spPr>
        <p:txBody>
          <a:bodyPr wrap="square" lIns="0" tIns="0" rIns="0" bIns="0" rtlCol="0" anchor="t">
            <a:spAutoFit/>
          </a:bodyPr>
          <a:lstStyle/>
          <a:p>
            <a:pPr algn="ctr">
              <a:lnSpc>
                <a:spcPts val="3840"/>
              </a:lnSpc>
              <a:spcBef>
                <a:spcPct val="0"/>
              </a:spcBef>
            </a:pPr>
            <a:r>
              <a:rPr lang="en-US" sz="3200" b="1">
                <a:solidFill>
                  <a:srgbClr val="8AAB28"/>
                </a:solidFill>
                <a:latin typeface="HK Grotesk Bold"/>
                <a:ea typeface="HK Grotesk Bold"/>
                <a:cs typeface="HK Grotesk Bold"/>
                <a:sym typeface="HK Grotesk Bold"/>
              </a:rPr>
              <a:t>On-demand resources</a:t>
            </a:r>
            <a:endParaRPr lang="en-US" sz="3200">
              <a:solidFill>
                <a:srgbClr val="8AAB28"/>
              </a:solidFill>
              <a:latin typeface="HK Grotesk"/>
              <a:ea typeface="HK Grotesk"/>
              <a:cs typeface="HK Grotesk"/>
              <a:sym typeface="HK Grotesk"/>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a:extLst>
            <a:ext uri="{FF2B5EF4-FFF2-40B4-BE49-F238E27FC236}">
              <a16:creationId xmlns:a16="http://schemas.microsoft.com/office/drawing/2014/main" id="{DD5DCF71-C142-86B5-9C76-DCB16AE8C595}"/>
            </a:ext>
          </a:extLst>
        </p:cNvPr>
        <p:cNvGrpSpPr/>
        <p:nvPr/>
      </p:nvGrpSpPr>
      <p:grpSpPr>
        <a:xfrm>
          <a:off x="0" y="0"/>
          <a:ext cx="0" cy="0"/>
          <a:chOff x="0" y="0"/>
          <a:chExt cx="0" cy="0"/>
        </a:xfrm>
      </p:grpSpPr>
      <p:grpSp>
        <p:nvGrpSpPr>
          <p:cNvPr id="28" name="Group 28">
            <a:extLst>
              <a:ext uri="{FF2B5EF4-FFF2-40B4-BE49-F238E27FC236}">
                <a16:creationId xmlns:a16="http://schemas.microsoft.com/office/drawing/2014/main" id="{C7635A77-95B4-7A64-FEA9-8F27B2D68E51}"/>
              </a:ext>
            </a:extLst>
          </p:cNvPr>
          <p:cNvGrpSpPr>
            <a:grpSpLocks noChangeAspect="1"/>
          </p:cNvGrpSpPr>
          <p:nvPr/>
        </p:nvGrpSpPr>
        <p:grpSpPr>
          <a:xfrm>
            <a:off x="15445923" y="9379601"/>
            <a:ext cx="707046" cy="709946"/>
            <a:chOff x="0" y="0"/>
            <a:chExt cx="942721" cy="946594"/>
          </a:xfrm>
        </p:grpSpPr>
        <p:sp>
          <p:nvSpPr>
            <p:cNvPr id="29" name="Freeform 29">
              <a:extLst>
                <a:ext uri="{FF2B5EF4-FFF2-40B4-BE49-F238E27FC236}">
                  <a16:creationId xmlns:a16="http://schemas.microsoft.com/office/drawing/2014/main" id="{415860C2-0BA4-750D-0873-E02470ED78E9}"/>
                </a:ext>
              </a:extLst>
            </p:cNvPr>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30" name="Freeform 30">
              <a:extLst>
                <a:ext uri="{FF2B5EF4-FFF2-40B4-BE49-F238E27FC236}">
                  <a16:creationId xmlns:a16="http://schemas.microsoft.com/office/drawing/2014/main" id="{E14B3057-C38A-1633-449B-4F5FA204C99C}"/>
                </a:ext>
              </a:extLst>
            </p:cNvPr>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31" name="Freeform 31">
              <a:extLst>
                <a:ext uri="{FF2B5EF4-FFF2-40B4-BE49-F238E27FC236}">
                  <a16:creationId xmlns:a16="http://schemas.microsoft.com/office/drawing/2014/main" id="{C4817EC2-B88E-6A03-97EE-38032690308B}"/>
                </a:ext>
              </a:extLst>
            </p:cNvPr>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32" name="Freeform 32">
              <a:extLst>
                <a:ext uri="{FF2B5EF4-FFF2-40B4-BE49-F238E27FC236}">
                  <a16:creationId xmlns:a16="http://schemas.microsoft.com/office/drawing/2014/main" id="{7FFBCF7C-052F-7F58-1740-9E5D5C8CEED7}"/>
                </a:ext>
              </a:extLst>
            </p:cNvPr>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33" name="Freeform 33">
              <a:extLst>
                <a:ext uri="{FF2B5EF4-FFF2-40B4-BE49-F238E27FC236}">
                  <a16:creationId xmlns:a16="http://schemas.microsoft.com/office/drawing/2014/main" id="{EB24FDB5-27C4-9B4A-B691-65381E42D22C}"/>
                </a:ext>
              </a:extLst>
            </p:cNvPr>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34" name="Freeform 34">
              <a:extLst>
                <a:ext uri="{FF2B5EF4-FFF2-40B4-BE49-F238E27FC236}">
                  <a16:creationId xmlns:a16="http://schemas.microsoft.com/office/drawing/2014/main" id="{2D21572B-782A-3193-4F7C-EDB19687468D}"/>
                </a:ext>
              </a:extLst>
            </p:cNvPr>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35" name="Freeform 35">
              <a:extLst>
                <a:ext uri="{FF2B5EF4-FFF2-40B4-BE49-F238E27FC236}">
                  <a16:creationId xmlns:a16="http://schemas.microsoft.com/office/drawing/2014/main" id="{C0EFFBC7-30FF-E801-4CE2-4C8C1858F053}"/>
                </a:ext>
              </a:extLst>
            </p:cNvPr>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36" name="Freeform 36">
              <a:extLst>
                <a:ext uri="{FF2B5EF4-FFF2-40B4-BE49-F238E27FC236}">
                  <a16:creationId xmlns:a16="http://schemas.microsoft.com/office/drawing/2014/main" id="{C74C40A9-588A-E551-76F7-4B6AEA3EDE29}"/>
                </a:ext>
              </a:extLst>
            </p:cNvPr>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sp>
        <p:nvSpPr>
          <p:cNvPr id="37" name="Freeform 37">
            <a:extLst>
              <a:ext uri="{FF2B5EF4-FFF2-40B4-BE49-F238E27FC236}">
                <a16:creationId xmlns:a16="http://schemas.microsoft.com/office/drawing/2014/main" id="{B28DE2D6-0B9A-FD0A-4733-7F59131EF22E}"/>
              </a:ext>
            </a:extLst>
          </p:cNvPr>
          <p:cNvSpPr/>
          <p:nvPr/>
        </p:nvSpPr>
        <p:spPr>
          <a:xfrm>
            <a:off x="-47627" y="-47627"/>
            <a:ext cx="18383248" cy="2161227"/>
          </a:xfrm>
          <a:custGeom>
            <a:avLst/>
            <a:gdLst/>
            <a:ahLst/>
            <a:cxnLst/>
            <a:rect l="l" t="t" r="r" b="b"/>
            <a:pathLst>
              <a:path w="18383248" h="2161227">
                <a:moveTo>
                  <a:pt x="0" y="0"/>
                </a:moveTo>
                <a:lnTo>
                  <a:pt x="18383247" y="0"/>
                </a:lnTo>
                <a:lnTo>
                  <a:pt x="18383247" y="2161227"/>
                </a:lnTo>
                <a:lnTo>
                  <a:pt x="0" y="21612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8" name="Group 38">
            <a:extLst>
              <a:ext uri="{FF2B5EF4-FFF2-40B4-BE49-F238E27FC236}">
                <a16:creationId xmlns:a16="http://schemas.microsoft.com/office/drawing/2014/main" id="{6873C2F0-490F-201E-0494-7F171AC76628}"/>
              </a:ext>
            </a:extLst>
          </p:cNvPr>
          <p:cNvGrpSpPr>
            <a:grpSpLocks noChangeAspect="1"/>
          </p:cNvGrpSpPr>
          <p:nvPr/>
        </p:nvGrpSpPr>
        <p:grpSpPr>
          <a:xfrm>
            <a:off x="16216548" y="9482578"/>
            <a:ext cx="1540600" cy="539646"/>
            <a:chOff x="0" y="0"/>
            <a:chExt cx="2054136" cy="719531"/>
          </a:xfrm>
        </p:grpSpPr>
        <p:sp>
          <p:nvSpPr>
            <p:cNvPr id="39" name="Freeform 39">
              <a:extLst>
                <a:ext uri="{FF2B5EF4-FFF2-40B4-BE49-F238E27FC236}">
                  <a16:creationId xmlns:a16="http://schemas.microsoft.com/office/drawing/2014/main" id="{8977B8AA-9E91-897E-96E4-0A3D58C727E8}"/>
                </a:ext>
              </a:extLst>
            </p:cNvPr>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40" name="Freeform 40">
              <a:extLst>
                <a:ext uri="{FF2B5EF4-FFF2-40B4-BE49-F238E27FC236}">
                  <a16:creationId xmlns:a16="http://schemas.microsoft.com/office/drawing/2014/main" id="{4C16F47E-42E3-5A10-1BBE-C1F82D62902B}"/>
                </a:ext>
              </a:extLst>
            </p:cNvPr>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41" name="Freeform 41">
              <a:extLst>
                <a:ext uri="{FF2B5EF4-FFF2-40B4-BE49-F238E27FC236}">
                  <a16:creationId xmlns:a16="http://schemas.microsoft.com/office/drawing/2014/main" id="{E72A6556-D776-2A5D-D5CE-D2BD25AED3EB}"/>
                </a:ext>
              </a:extLst>
            </p:cNvPr>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42" name="Freeform 42">
              <a:extLst>
                <a:ext uri="{FF2B5EF4-FFF2-40B4-BE49-F238E27FC236}">
                  <a16:creationId xmlns:a16="http://schemas.microsoft.com/office/drawing/2014/main" id="{05F37109-2E3E-2182-CE9A-B456FC9280CC}"/>
                </a:ext>
              </a:extLst>
            </p:cNvPr>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43" name="Freeform 43">
              <a:extLst>
                <a:ext uri="{FF2B5EF4-FFF2-40B4-BE49-F238E27FC236}">
                  <a16:creationId xmlns:a16="http://schemas.microsoft.com/office/drawing/2014/main" id="{6F0B685C-0048-12F8-6704-060FA8B06686}"/>
                </a:ext>
              </a:extLst>
            </p:cNvPr>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44" name="Freeform 44">
              <a:extLst>
                <a:ext uri="{FF2B5EF4-FFF2-40B4-BE49-F238E27FC236}">
                  <a16:creationId xmlns:a16="http://schemas.microsoft.com/office/drawing/2014/main" id="{17328F99-0FF9-7E98-00D8-7EEE5691F7E8}"/>
                </a:ext>
              </a:extLst>
            </p:cNvPr>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45" name="TextBox 45">
            <a:extLst>
              <a:ext uri="{FF2B5EF4-FFF2-40B4-BE49-F238E27FC236}">
                <a16:creationId xmlns:a16="http://schemas.microsoft.com/office/drawing/2014/main" id="{37CFDC31-D959-4BBB-C77A-DDE4CA6D0C03}"/>
              </a:ext>
            </a:extLst>
          </p:cNvPr>
          <p:cNvSpPr txBox="1"/>
          <p:nvPr/>
        </p:nvSpPr>
        <p:spPr>
          <a:xfrm>
            <a:off x="658654" y="297863"/>
            <a:ext cx="10542746" cy="1039515"/>
          </a:xfrm>
          <a:prstGeom prst="rect">
            <a:avLst/>
          </a:prstGeom>
        </p:spPr>
        <p:txBody>
          <a:bodyPr wrap="square" lIns="0" tIns="0" rIns="0" bIns="0" rtlCol="0" anchor="t">
            <a:spAutoFit/>
          </a:bodyPr>
          <a:lstStyle/>
          <a:p>
            <a:pPr algn="l">
              <a:lnSpc>
                <a:spcPts val="8434"/>
              </a:lnSpc>
            </a:pPr>
            <a:r>
              <a:rPr lang="en-US" sz="6024" b="1" dirty="0">
                <a:solidFill>
                  <a:srgbClr val="004A3D"/>
                </a:solidFill>
                <a:latin typeface="HK Grotesk Bold" panose="020B0604020202020204" charset="0"/>
                <a:ea typeface="Calibri (MS) Bold"/>
                <a:cs typeface="Calibri (MS) Bold"/>
                <a:sym typeface="Calibri (MS) Bold"/>
              </a:rPr>
              <a:t>How to get additional support</a:t>
            </a:r>
          </a:p>
        </p:txBody>
      </p:sp>
      <p:sp>
        <p:nvSpPr>
          <p:cNvPr id="46" name="TextBox 46">
            <a:extLst>
              <a:ext uri="{FF2B5EF4-FFF2-40B4-BE49-F238E27FC236}">
                <a16:creationId xmlns:a16="http://schemas.microsoft.com/office/drawing/2014/main" id="{27BAB196-E225-80F5-0D2A-04F42AD128FD}"/>
              </a:ext>
            </a:extLst>
          </p:cNvPr>
          <p:cNvSpPr txBox="1"/>
          <p:nvPr/>
        </p:nvSpPr>
        <p:spPr>
          <a:xfrm>
            <a:off x="727234" y="2292444"/>
            <a:ext cx="12707438" cy="468180"/>
          </a:xfrm>
          <a:prstGeom prst="rect">
            <a:avLst/>
          </a:prstGeom>
        </p:spPr>
        <p:txBody>
          <a:bodyPr lIns="0" tIns="0" rIns="0" bIns="0" rtlCol="0" anchor="t">
            <a:spAutoFit/>
          </a:bodyPr>
          <a:lstStyle/>
          <a:p>
            <a:pPr algn="l">
              <a:lnSpc>
                <a:spcPts val="3782"/>
              </a:lnSpc>
            </a:pPr>
            <a:r>
              <a:rPr lang="en-US" sz="2701" spc="27">
                <a:solidFill>
                  <a:srgbClr val="004A3D"/>
                </a:solidFill>
                <a:latin typeface="Open Sans"/>
                <a:ea typeface="Open Sans"/>
                <a:cs typeface="Open Sans"/>
                <a:sym typeface="Open Sans"/>
              </a:rPr>
              <a:t>Have other questions or need help getting started? Check out these options:</a:t>
            </a:r>
          </a:p>
        </p:txBody>
      </p:sp>
      <p:grpSp>
        <p:nvGrpSpPr>
          <p:cNvPr id="56" name="Group 55">
            <a:extLst>
              <a:ext uri="{FF2B5EF4-FFF2-40B4-BE49-F238E27FC236}">
                <a16:creationId xmlns:a16="http://schemas.microsoft.com/office/drawing/2014/main" id="{1305DDAA-C848-5B16-5645-E7C45F831CF4}"/>
              </a:ext>
            </a:extLst>
          </p:cNvPr>
          <p:cNvGrpSpPr/>
          <p:nvPr/>
        </p:nvGrpSpPr>
        <p:grpSpPr>
          <a:xfrm>
            <a:off x="823480" y="7791060"/>
            <a:ext cx="14284331" cy="1147715"/>
            <a:chOff x="837824" y="8070471"/>
            <a:chExt cx="14284331" cy="1147715"/>
          </a:xfrm>
        </p:grpSpPr>
        <p:grpSp>
          <p:nvGrpSpPr>
            <p:cNvPr id="5" name="Group 5">
              <a:extLst>
                <a:ext uri="{FF2B5EF4-FFF2-40B4-BE49-F238E27FC236}">
                  <a16:creationId xmlns:a16="http://schemas.microsoft.com/office/drawing/2014/main" id="{691C0354-B67C-B2B7-7325-47088B4DB4CD}"/>
                </a:ext>
              </a:extLst>
            </p:cNvPr>
            <p:cNvGrpSpPr>
              <a:grpSpLocks noChangeAspect="1"/>
            </p:cNvGrpSpPr>
            <p:nvPr/>
          </p:nvGrpSpPr>
          <p:grpSpPr>
            <a:xfrm>
              <a:off x="837824" y="8155079"/>
              <a:ext cx="889542" cy="978501"/>
              <a:chOff x="6847" y="114134"/>
              <a:chExt cx="1186054" cy="1304671"/>
            </a:xfrm>
          </p:grpSpPr>
          <p:sp>
            <p:nvSpPr>
              <p:cNvPr id="6" name="Freeform 6">
                <a:extLst>
                  <a:ext uri="{FF2B5EF4-FFF2-40B4-BE49-F238E27FC236}">
                    <a16:creationId xmlns:a16="http://schemas.microsoft.com/office/drawing/2014/main" id="{69D9E003-1E21-1668-C0B1-D5B4186C0BFE}"/>
                  </a:ext>
                </a:extLst>
              </p:cNvPr>
              <p:cNvSpPr/>
              <p:nvPr/>
            </p:nvSpPr>
            <p:spPr>
              <a:xfrm>
                <a:off x="6847" y="114134"/>
                <a:ext cx="1186054" cy="1304671"/>
              </a:xfrm>
              <a:custGeom>
                <a:avLst/>
                <a:gdLst/>
                <a:ahLst/>
                <a:cxnLst/>
                <a:rect l="l" t="t" r="r" b="b"/>
                <a:pathLst>
                  <a:path w="1186053" h="1304671">
                    <a:moveTo>
                      <a:pt x="1097026" y="1180211"/>
                    </a:moveTo>
                    <a:lnTo>
                      <a:pt x="800608" y="898525"/>
                    </a:lnTo>
                    <a:lnTo>
                      <a:pt x="1097026" y="616839"/>
                    </a:lnTo>
                    <a:lnTo>
                      <a:pt x="1097026" y="1180211"/>
                    </a:lnTo>
                    <a:close/>
                    <a:moveTo>
                      <a:pt x="136398" y="1215771"/>
                    </a:moveTo>
                    <a:lnTo>
                      <a:pt x="450723" y="919226"/>
                    </a:lnTo>
                    <a:cubicBezTo>
                      <a:pt x="530733" y="843661"/>
                      <a:pt x="656844" y="843661"/>
                      <a:pt x="736854" y="919226"/>
                    </a:cubicBezTo>
                    <a:lnTo>
                      <a:pt x="757555" y="938530"/>
                    </a:lnTo>
                    <a:lnTo>
                      <a:pt x="1049655" y="1215771"/>
                    </a:lnTo>
                    <a:lnTo>
                      <a:pt x="136398" y="1215771"/>
                    </a:lnTo>
                    <a:close/>
                    <a:moveTo>
                      <a:pt x="88900" y="615315"/>
                    </a:moveTo>
                    <a:lnTo>
                      <a:pt x="385445" y="897001"/>
                    </a:lnTo>
                    <a:lnTo>
                      <a:pt x="88900" y="1178687"/>
                    </a:lnTo>
                    <a:lnTo>
                      <a:pt x="88900" y="615315"/>
                    </a:lnTo>
                    <a:close/>
                    <a:moveTo>
                      <a:pt x="296545" y="237236"/>
                    </a:moveTo>
                    <a:lnTo>
                      <a:pt x="889508" y="237236"/>
                    </a:lnTo>
                    <a:lnTo>
                      <a:pt x="889508" y="731012"/>
                    </a:lnTo>
                    <a:lnTo>
                      <a:pt x="756158" y="858393"/>
                    </a:lnTo>
                    <a:cubicBezTo>
                      <a:pt x="659765" y="784225"/>
                      <a:pt x="526415" y="784225"/>
                      <a:pt x="430022" y="858393"/>
                    </a:cubicBezTo>
                    <a:lnTo>
                      <a:pt x="296545" y="730885"/>
                    </a:lnTo>
                    <a:lnTo>
                      <a:pt x="296545" y="237109"/>
                    </a:lnTo>
                    <a:close/>
                    <a:moveTo>
                      <a:pt x="978535" y="277241"/>
                    </a:moveTo>
                    <a:lnTo>
                      <a:pt x="978535" y="148209"/>
                    </a:lnTo>
                    <a:lnTo>
                      <a:pt x="770890" y="148209"/>
                    </a:lnTo>
                    <a:lnTo>
                      <a:pt x="592963" y="0"/>
                    </a:lnTo>
                    <a:lnTo>
                      <a:pt x="415163" y="148209"/>
                    </a:lnTo>
                    <a:lnTo>
                      <a:pt x="207518" y="148209"/>
                    </a:lnTo>
                    <a:lnTo>
                      <a:pt x="207518" y="278765"/>
                    </a:lnTo>
                    <a:lnTo>
                      <a:pt x="0" y="475869"/>
                    </a:lnTo>
                    <a:lnTo>
                      <a:pt x="0" y="1304671"/>
                    </a:lnTo>
                    <a:lnTo>
                      <a:pt x="1186053" y="1304671"/>
                    </a:lnTo>
                    <a:lnTo>
                      <a:pt x="1186053" y="475869"/>
                    </a:lnTo>
                    <a:lnTo>
                      <a:pt x="978535" y="277241"/>
                    </a:lnTo>
                    <a:close/>
                  </a:path>
                </a:pathLst>
              </a:custGeom>
              <a:solidFill>
                <a:srgbClr val="004A3D"/>
              </a:solidFill>
            </p:spPr>
            <p:txBody>
              <a:bodyPr/>
              <a:lstStyle/>
              <a:p>
                <a:endParaRPr lang="en-US"/>
              </a:p>
            </p:txBody>
          </p:sp>
          <p:sp>
            <p:nvSpPr>
              <p:cNvPr id="7" name="Freeform 7">
                <a:extLst>
                  <a:ext uri="{FF2B5EF4-FFF2-40B4-BE49-F238E27FC236}">
                    <a16:creationId xmlns:a16="http://schemas.microsoft.com/office/drawing/2014/main" id="{168B631F-0F2E-D468-1291-A84BA492B334}"/>
                  </a:ext>
                </a:extLst>
              </p:cNvPr>
              <p:cNvSpPr/>
              <p:nvPr/>
            </p:nvSpPr>
            <p:spPr>
              <a:xfrm>
                <a:off x="463804" y="386715"/>
                <a:ext cx="386842" cy="388493"/>
              </a:xfrm>
              <a:custGeom>
                <a:avLst/>
                <a:gdLst/>
                <a:ahLst/>
                <a:cxnLst/>
                <a:rect l="l" t="t" r="r" b="b"/>
                <a:pathLst>
                  <a:path w="386842" h="388493">
                    <a:moveTo>
                      <a:pt x="192659" y="244602"/>
                    </a:moveTo>
                    <a:cubicBezTo>
                      <a:pt x="165989" y="244602"/>
                      <a:pt x="145161" y="222377"/>
                      <a:pt x="145161" y="197104"/>
                    </a:cubicBezTo>
                    <a:cubicBezTo>
                      <a:pt x="145161" y="170434"/>
                      <a:pt x="167386" y="149606"/>
                      <a:pt x="192659" y="149606"/>
                    </a:cubicBezTo>
                    <a:cubicBezTo>
                      <a:pt x="219329" y="149606"/>
                      <a:pt x="240157" y="170307"/>
                      <a:pt x="240157" y="197104"/>
                    </a:cubicBezTo>
                    <a:cubicBezTo>
                      <a:pt x="240157" y="223901"/>
                      <a:pt x="219456" y="244602"/>
                      <a:pt x="192659" y="244602"/>
                    </a:cubicBezTo>
                    <a:close/>
                    <a:moveTo>
                      <a:pt x="192659" y="388366"/>
                    </a:moveTo>
                    <a:cubicBezTo>
                      <a:pt x="226695" y="388366"/>
                      <a:pt x="259334" y="379476"/>
                      <a:pt x="289052" y="364617"/>
                    </a:cubicBezTo>
                    <a:cubicBezTo>
                      <a:pt x="300863" y="357251"/>
                      <a:pt x="305308" y="342392"/>
                      <a:pt x="299466" y="330454"/>
                    </a:cubicBezTo>
                    <a:cubicBezTo>
                      <a:pt x="292100" y="318643"/>
                      <a:pt x="277241" y="314198"/>
                      <a:pt x="265430" y="320040"/>
                    </a:cubicBezTo>
                    <a:cubicBezTo>
                      <a:pt x="243205" y="331851"/>
                      <a:pt x="217932" y="337820"/>
                      <a:pt x="192786" y="337820"/>
                    </a:cubicBezTo>
                    <a:cubicBezTo>
                      <a:pt x="114173" y="337820"/>
                      <a:pt x="49022" y="272542"/>
                      <a:pt x="50419" y="194056"/>
                    </a:cubicBezTo>
                    <a:cubicBezTo>
                      <a:pt x="50419" y="115443"/>
                      <a:pt x="115697" y="50292"/>
                      <a:pt x="194183" y="50292"/>
                    </a:cubicBezTo>
                    <a:cubicBezTo>
                      <a:pt x="272669" y="50292"/>
                      <a:pt x="337947" y="114046"/>
                      <a:pt x="337947" y="194056"/>
                    </a:cubicBezTo>
                    <a:lnTo>
                      <a:pt x="337947" y="241554"/>
                    </a:lnTo>
                    <a:cubicBezTo>
                      <a:pt x="311277" y="241554"/>
                      <a:pt x="290449" y="220853"/>
                      <a:pt x="290449" y="194056"/>
                    </a:cubicBezTo>
                    <a:cubicBezTo>
                      <a:pt x="290449" y="146558"/>
                      <a:pt x="257810" y="106553"/>
                      <a:pt x="211836" y="97663"/>
                    </a:cubicBezTo>
                    <a:cubicBezTo>
                      <a:pt x="165862" y="88773"/>
                      <a:pt x="119888" y="113919"/>
                      <a:pt x="103632" y="156972"/>
                    </a:cubicBezTo>
                    <a:cubicBezTo>
                      <a:pt x="87376" y="200025"/>
                      <a:pt x="103632" y="250317"/>
                      <a:pt x="143637" y="274066"/>
                    </a:cubicBezTo>
                    <a:cubicBezTo>
                      <a:pt x="183642" y="297815"/>
                      <a:pt x="235585" y="290322"/>
                      <a:pt x="266700" y="254762"/>
                    </a:cubicBezTo>
                    <a:cubicBezTo>
                      <a:pt x="284480" y="275463"/>
                      <a:pt x="311150" y="287401"/>
                      <a:pt x="339344" y="287401"/>
                    </a:cubicBezTo>
                    <a:cubicBezTo>
                      <a:pt x="366014" y="287401"/>
                      <a:pt x="386842" y="266700"/>
                      <a:pt x="386842" y="239903"/>
                    </a:cubicBezTo>
                    <a:lnTo>
                      <a:pt x="386842" y="192786"/>
                    </a:lnTo>
                    <a:cubicBezTo>
                      <a:pt x="386842" y="85979"/>
                      <a:pt x="300863" y="0"/>
                      <a:pt x="194056" y="0"/>
                    </a:cubicBezTo>
                    <a:cubicBezTo>
                      <a:pt x="87249" y="0"/>
                      <a:pt x="1524" y="85979"/>
                      <a:pt x="1524" y="192786"/>
                    </a:cubicBezTo>
                    <a:cubicBezTo>
                      <a:pt x="0" y="300990"/>
                      <a:pt x="85979" y="386969"/>
                      <a:pt x="192786" y="388493"/>
                    </a:cubicBezTo>
                    <a:close/>
                  </a:path>
                </a:pathLst>
              </a:custGeom>
              <a:solidFill>
                <a:srgbClr val="004A3D"/>
              </a:solidFill>
            </p:spPr>
            <p:txBody>
              <a:bodyPr/>
              <a:lstStyle/>
              <a:p>
                <a:endParaRPr lang="en-US"/>
              </a:p>
            </p:txBody>
          </p:sp>
        </p:grpSp>
        <p:sp>
          <p:nvSpPr>
            <p:cNvPr id="47" name="TextBox 47">
              <a:extLst>
                <a:ext uri="{FF2B5EF4-FFF2-40B4-BE49-F238E27FC236}">
                  <a16:creationId xmlns:a16="http://schemas.microsoft.com/office/drawing/2014/main" id="{B24BABED-A22F-43A8-FB07-C2F80D01F828}"/>
                </a:ext>
              </a:extLst>
            </p:cNvPr>
            <p:cNvSpPr txBox="1"/>
            <p:nvPr/>
          </p:nvSpPr>
          <p:spPr>
            <a:xfrm>
              <a:off x="2217232" y="8070471"/>
              <a:ext cx="12904923" cy="1147715"/>
            </a:xfrm>
            <a:prstGeom prst="rect">
              <a:avLst/>
            </a:prstGeom>
          </p:spPr>
          <p:txBody>
            <a:bodyPr lIns="0" tIns="0" rIns="0" bIns="0" rtlCol="0" anchor="t">
              <a:spAutoFit/>
            </a:bodyPr>
            <a:lstStyle/>
            <a:p>
              <a:pPr algn="l">
                <a:lnSpc>
                  <a:spcPts val="3388"/>
                </a:lnSpc>
              </a:pPr>
              <a:r>
                <a:rPr lang="en-US" sz="2420" b="1" spc="125" dirty="0">
                  <a:solidFill>
                    <a:srgbClr val="004A3D"/>
                  </a:solidFill>
                  <a:latin typeface="IBM Plex Sans Bold"/>
                  <a:ea typeface="IBM Plex Sans Bold"/>
                  <a:cs typeface="IBM Plex Sans Bold"/>
                  <a:sym typeface="IBM Plex Sans Bold"/>
                  <a:hlinkClick r:id="rId5" tooltip="mailto:Support@vivery.org"/>
                </a:rPr>
                <a:t>Contact Support:</a:t>
              </a:r>
              <a:r>
                <a:rPr lang="en-US" sz="2420" b="1" spc="125" dirty="0">
                  <a:solidFill>
                    <a:srgbClr val="004A3D"/>
                  </a:solidFill>
                  <a:latin typeface="IBM Plex Sans Bold"/>
                  <a:ea typeface="IBM Plex Sans Bold"/>
                  <a:cs typeface="IBM Plex Sans Bold"/>
                  <a:sym typeface="IBM Plex Sans Bold"/>
                </a:rPr>
                <a:t> </a:t>
              </a:r>
            </a:p>
            <a:p>
              <a:pPr algn="l">
                <a:lnSpc>
                  <a:spcPts val="2916"/>
                </a:lnSpc>
              </a:pPr>
              <a:r>
                <a:rPr lang="en-US" sz="2083" spc="27" dirty="0">
                  <a:solidFill>
                    <a:srgbClr val="004A3D"/>
                  </a:solidFill>
                  <a:latin typeface="Open Sans"/>
                  <a:ea typeface="Open Sans"/>
                  <a:cs typeface="Open Sans"/>
                  <a:sym typeface="Open Sans"/>
                </a:rPr>
                <a:t>Send us an email with questions and we’ll get back to you as soon as possible! If you prefer to talk to someone you can call us at our support phone number.</a:t>
              </a:r>
            </a:p>
          </p:txBody>
        </p:sp>
      </p:grpSp>
      <p:grpSp>
        <p:nvGrpSpPr>
          <p:cNvPr id="53" name="Group 52">
            <a:extLst>
              <a:ext uri="{FF2B5EF4-FFF2-40B4-BE49-F238E27FC236}">
                <a16:creationId xmlns:a16="http://schemas.microsoft.com/office/drawing/2014/main" id="{46531242-E008-11C7-002E-87082A324872}"/>
              </a:ext>
            </a:extLst>
          </p:cNvPr>
          <p:cNvGrpSpPr/>
          <p:nvPr/>
        </p:nvGrpSpPr>
        <p:grpSpPr>
          <a:xfrm>
            <a:off x="666519" y="2995104"/>
            <a:ext cx="16187871" cy="1398524"/>
            <a:chOff x="666519" y="2995104"/>
            <a:chExt cx="16187871" cy="1398524"/>
          </a:xfrm>
        </p:grpSpPr>
        <p:grpSp>
          <p:nvGrpSpPr>
            <p:cNvPr id="8" name="Group 8">
              <a:extLst>
                <a:ext uri="{FF2B5EF4-FFF2-40B4-BE49-F238E27FC236}">
                  <a16:creationId xmlns:a16="http://schemas.microsoft.com/office/drawing/2014/main" id="{4264F23A-8757-8203-FD59-3898CAAD2943}"/>
                </a:ext>
              </a:extLst>
            </p:cNvPr>
            <p:cNvGrpSpPr>
              <a:grpSpLocks noChangeAspect="1"/>
            </p:cNvGrpSpPr>
            <p:nvPr/>
          </p:nvGrpSpPr>
          <p:grpSpPr>
            <a:xfrm>
              <a:off x="666519" y="3042805"/>
              <a:ext cx="1232190" cy="981023"/>
              <a:chOff x="0" y="0"/>
              <a:chExt cx="1642923" cy="1308024"/>
            </a:xfrm>
          </p:grpSpPr>
          <p:sp>
            <p:nvSpPr>
              <p:cNvPr id="9" name="Freeform 9">
                <a:extLst>
                  <a:ext uri="{FF2B5EF4-FFF2-40B4-BE49-F238E27FC236}">
                    <a16:creationId xmlns:a16="http://schemas.microsoft.com/office/drawing/2014/main" id="{51BCAB83-3D6E-0D62-1DEF-95D58F2E06E1}"/>
                  </a:ext>
                </a:extLst>
              </p:cNvPr>
              <p:cNvSpPr/>
              <p:nvPr/>
            </p:nvSpPr>
            <p:spPr>
              <a:xfrm>
                <a:off x="63500" y="63500"/>
                <a:ext cx="1515872" cy="1180973"/>
              </a:xfrm>
              <a:custGeom>
                <a:avLst/>
                <a:gdLst/>
                <a:ahLst/>
                <a:cxnLst/>
                <a:rect l="l" t="t" r="r" b="b"/>
                <a:pathLst>
                  <a:path w="1515872" h="1180973">
                    <a:moveTo>
                      <a:pt x="0" y="0"/>
                    </a:moveTo>
                    <a:lnTo>
                      <a:pt x="0" y="1180973"/>
                    </a:lnTo>
                    <a:lnTo>
                      <a:pt x="1515872" y="1180973"/>
                    </a:lnTo>
                    <a:lnTo>
                      <a:pt x="1515872" y="0"/>
                    </a:lnTo>
                    <a:close/>
                    <a:moveTo>
                      <a:pt x="1307465" y="114300"/>
                    </a:moveTo>
                    <a:cubicBezTo>
                      <a:pt x="1328420" y="114300"/>
                      <a:pt x="1345311" y="131318"/>
                      <a:pt x="1345311" y="152400"/>
                    </a:cubicBezTo>
                    <a:cubicBezTo>
                      <a:pt x="1345311" y="173482"/>
                      <a:pt x="1328293" y="190500"/>
                      <a:pt x="1307465" y="190500"/>
                    </a:cubicBezTo>
                    <a:cubicBezTo>
                      <a:pt x="1286637" y="190500"/>
                      <a:pt x="1269619" y="173482"/>
                      <a:pt x="1269619" y="152400"/>
                    </a:cubicBezTo>
                    <a:cubicBezTo>
                      <a:pt x="1269619" y="131318"/>
                      <a:pt x="1286510" y="114300"/>
                      <a:pt x="1307465" y="114300"/>
                    </a:cubicBezTo>
                    <a:close/>
                    <a:moveTo>
                      <a:pt x="1174877" y="114300"/>
                    </a:moveTo>
                    <a:cubicBezTo>
                      <a:pt x="1195832" y="114300"/>
                      <a:pt x="1212723" y="131318"/>
                      <a:pt x="1212723" y="152400"/>
                    </a:cubicBezTo>
                    <a:cubicBezTo>
                      <a:pt x="1212723" y="173482"/>
                      <a:pt x="1195705" y="190500"/>
                      <a:pt x="1174877" y="190500"/>
                    </a:cubicBezTo>
                    <a:cubicBezTo>
                      <a:pt x="1154049" y="190500"/>
                      <a:pt x="1137031" y="173482"/>
                      <a:pt x="1137031" y="152400"/>
                    </a:cubicBezTo>
                    <a:cubicBezTo>
                      <a:pt x="1137031" y="131318"/>
                      <a:pt x="1153922" y="114300"/>
                      <a:pt x="1174877" y="114300"/>
                    </a:cubicBezTo>
                    <a:close/>
                    <a:moveTo>
                      <a:pt x="1042162" y="114300"/>
                    </a:moveTo>
                    <a:cubicBezTo>
                      <a:pt x="1063117" y="114300"/>
                      <a:pt x="1080008" y="131318"/>
                      <a:pt x="1080008" y="152400"/>
                    </a:cubicBezTo>
                    <a:cubicBezTo>
                      <a:pt x="1080008" y="173482"/>
                      <a:pt x="1062990" y="190500"/>
                      <a:pt x="1042162" y="190500"/>
                    </a:cubicBezTo>
                    <a:cubicBezTo>
                      <a:pt x="1021334" y="190500"/>
                      <a:pt x="1004316" y="173482"/>
                      <a:pt x="1004316" y="152400"/>
                    </a:cubicBezTo>
                    <a:cubicBezTo>
                      <a:pt x="1004316" y="131318"/>
                      <a:pt x="1021207" y="114300"/>
                      <a:pt x="1042162" y="114300"/>
                    </a:cubicBezTo>
                    <a:close/>
                    <a:moveTo>
                      <a:pt x="1402207" y="1066800"/>
                    </a:moveTo>
                    <a:lnTo>
                      <a:pt x="113665" y="1066800"/>
                    </a:lnTo>
                    <a:lnTo>
                      <a:pt x="113665" y="304800"/>
                    </a:lnTo>
                    <a:lnTo>
                      <a:pt x="1402207" y="304800"/>
                    </a:lnTo>
                    <a:close/>
                  </a:path>
                </a:pathLst>
              </a:custGeom>
              <a:solidFill>
                <a:srgbClr val="004A3D"/>
              </a:solidFill>
            </p:spPr>
            <p:txBody>
              <a:bodyPr/>
              <a:lstStyle/>
              <a:p>
                <a:endParaRPr lang="en-US"/>
              </a:p>
            </p:txBody>
          </p:sp>
          <p:sp>
            <p:nvSpPr>
              <p:cNvPr id="10" name="Freeform 10">
                <a:extLst>
                  <a:ext uri="{FF2B5EF4-FFF2-40B4-BE49-F238E27FC236}">
                    <a16:creationId xmlns:a16="http://schemas.microsoft.com/office/drawing/2014/main" id="{6B33CCBC-B39F-0C99-8A9E-67079FD8F124}"/>
                  </a:ext>
                </a:extLst>
              </p:cNvPr>
              <p:cNvSpPr/>
              <p:nvPr/>
            </p:nvSpPr>
            <p:spPr>
              <a:xfrm>
                <a:off x="504063" y="486156"/>
                <a:ext cx="274828" cy="276225"/>
              </a:xfrm>
              <a:custGeom>
                <a:avLst/>
                <a:gdLst/>
                <a:ahLst/>
                <a:cxnLst/>
                <a:rect l="l" t="t" r="r" b="b"/>
                <a:pathLst>
                  <a:path w="274828" h="276225">
                    <a:moveTo>
                      <a:pt x="274701" y="138176"/>
                    </a:moveTo>
                    <a:cubicBezTo>
                      <a:pt x="274701" y="214503"/>
                      <a:pt x="213233" y="276225"/>
                      <a:pt x="137287" y="276225"/>
                    </a:cubicBezTo>
                    <a:cubicBezTo>
                      <a:pt x="61341" y="276225"/>
                      <a:pt x="0" y="214376"/>
                      <a:pt x="0" y="138176"/>
                    </a:cubicBezTo>
                    <a:cubicBezTo>
                      <a:pt x="0" y="61976"/>
                      <a:pt x="61468" y="0"/>
                      <a:pt x="137414" y="0"/>
                    </a:cubicBezTo>
                    <a:cubicBezTo>
                      <a:pt x="213360" y="0"/>
                      <a:pt x="274828" y="61849"/>
                      <a:pt x="274828" y="138176"/>
                    </a:cubicBezTo>
                    <a:close/>
                  </a:path>
                </a:pathLst>
              </a:custGeom>
              <a:solidFill>
                <a:srgbClr val="004A3D"/>
              </a:solidFill>
            </p:spPr>
            <p:txBody>
              <a:bodyPr/>
              <a:lstStyle/>
              <a:p>
                <a:endParaRPr lang="en-US"/>
              </a:p>
            </p:txBody>
          </p:sp>
          <p:sp>
            <p:nvSpPr>
              <p:cNvPr id="11" name="Freeform 11">
                <a:extLst>
                  <a:ext uri="{FF2B5EF4-FFF2-40B4-BE49-F238E27FC236}">
                    <a16:creationId xmlns:a16="http://schemas.microsoft.com/office/drawing/2014/main" id="{3BA418C1-7A23-AECE-18CA-A86E09F5BAB5}"/>
                  </a:ext>
                </a:extLst>
              </p:cNvPr>
              <p:cNvSpPr/>
              <p:nvPr/>
            </p:nvSpPr>
            <p:spPr>
              <a:xfrm>
                <a:off x="366776" y="796798"/>
                <a:ext cx="549402" cy="276352"/>
              </a:xfrm>
              <a:custGeom>
                <a:avLst/>
                <a:gdLst/>
                <a:ahLst/>
                <a:cxnLst/>
                <a:rect l="l" t="t" r="r" b="b"/>
                <a:pathLst>
                  <a:path w="549402" h="276352">
                    <a:moveTo>
                      <a:pt x="549402" y="276352"/>
                    </a:moveTo>
                    <a:lnTo>
                      <a:pt x="549402" y="138176"/>
                    </a:lnTo>
                    <a:cubicBezTo>
                      <a:pt x="548894" y="116586"/>
                      <a:pt x="538861" y="96266"/>
                      <a:pt x="521970" y="82931"/>
                    </a:cubicBezTo>
                    <a:cubicBezTo>
                      <a:pt x="482092" y="52197"/>
                      <a:pt x="436626" y="29972"/>
                      <a:pt x="387985" y="17272"/>
                    </a:cubicBezTo>
                    <a:cubicBezTo>
                      <a:pt x="351282" y="5969"/>
                      <a:pt x="313055" y="127"/>
                      <a:pt x="274701" y="0"/>
                    </a:cubicBezTo>
                    <a:cubicBezTo>
                      <a:pt x="236347" y="635"/>
                      <a:pt x="198247" y="6477"/>
                      <a:pt x="161417" y="17272"/>
                    </a:cubicBezTo>
                    <a:cubicBezTo>
                      <a:pt x="113411" y="31369"/>
                      <a:pt x="68072" y="53594"/>
                      <a:pt x="27432" y="82931"/>
                    </a:cubicBezTo>
                    <a:cubicBezTo>
                      <a:pt x="10541" y="96266"/>
                      <a:pt x="381" y="116586"/>
                      <a:pt x="0" y="138176"/>
                    </a:cubicBezTo>
                    <a:lnTo>
                      <a:pt x="0" y="276352"/>
                    </a:lnTo>
                    <a:close/>
                  </a:path>
                </a:pathLst>
              </a:custGeom>
              <a:solidFill>
                <a:srgbClr val="004A3D"/>
              </a:solidFill>
            </p:spPr>
            <p:txBody>
              <a:bodyPr/>
              <a:lstStyle/>
              <a:p>
                <a:endParaRPr lang="en-US"/>
              </a:p>
            </p:txBody>
          </p:sp>
          <p:sp>
            <p:nvSpPr>
              <p:cNvPr id="12" name="Freeform 12">
                <a:extLst>
                  <a:ext uri="{FF2B5EF4-FFF2-40B4-BE49-F238E27FC236}">
                    <a16:creationId xmlns:a16="http://schemas.microsoft.com/office/drawing/2014/main" id="{F4422E1C-E04C-3DC2-1838-00DB7BEA8667}"/>
                  </a:ext>
                </a:extLst>
              </p:cNvPr>
              <p:cNvSpPr/>
              <p:nvPr/>
            </p:nvSpPr>
            <p:spPr>
              <a:xfrm>
                <a:off x="878078" y="465963"/>
                <a:ext cx="398145" cy="364617"/>
              </a:xfrm>
              <a:custGeom>
                <a:avLst/>
                <a:gdLst/>
                <a:ahLst/>
                <a:cxnLst/>
                <a:rect l="l" t="t" r="r" b="b"/>
                <a:pathLst>
                  <a:path w="398145" h="364617">
                    <a:moveTo>
                      <a:pt x="20066" y="0"/>
                    </a:moveTo>
                    <a:lnTo>
                      <a:pt x="378206" y="0"/>
                    </a:lnTo>
                    <a:cubicBezTo>
                      <a:pt x="389255" y="0"/>
                      <a:pt x="398145" y="9144"/>
                      <a:pt x="398145" y="20193"/>
                    </a:cubicBezTo>
                    <a:lnTo>
                      <a:pt x="398145" y="263398"/>
                    </a:lnTo>
                    <a:cubicBezTo>
                      <a:pt x="398145" y="274574"/>
                      <a:pt x="389255" y="283591"/>
                      <a:pt x="378206" y="283591"/>
                    </a:cubicBezTo>
                    <a:lnTo>
                      <a:pt x="159385" y="283591"/>
                    </a:lnTo>
                    <a:lnTo>
                      <a:pt x="79756" y="364617"/>
                    </a:lnTo>
                    <a:lnTo>
                      <a:pt x="79756" y="283718"/>
                    </a:lnTo>
                    <a:lnTo>
                      <a:pt x="20066" y="283718"/>
                    </a:lnTo>
                    <a:cubicBezTo>
                      <a:pt x="9017" y="283591"/>
                      <a:pt x="127" y="274574"/>
                      <a:pt x="127" y="263525"/>
                    </a:cubicBezTo>
                    <a:lnTo>
                      <a:pt x="127" y="20320"/>
                    </a:lnTo>
                    <a:cubicBezTo>
                      <a:pt x="0" y="9271"/>
                      <a:pt x="9017" y="127"/>
                      <a:pt x="20066" y="127"/>
                    </a:cubicBezTo>
                    <a:close/>
                  </a:path>
                </a:pathLst>
              </a:custGeom>
              <a:solidFill>
                <a:srgbClr val="004A3D"/>
              </a:solidFill>
            </p:spPr>
            <p:txBody>
              <a:bodyPr/>
              <a:lstStyle/>
              <a:p>
                <a:endParaRPr lang="en-US"/>
              </a:p>
            </p:txBody>
          </p:sp>
        </p:grpSp>
        <p:sp>
          <p:nvSpPr>
            <p:cNvPr id="48" name="TextBox 48">
              <a:extLst>
                <a:ext uri="{FF2B5EF4-FFF2-40B4-BE49-F238E27FC236}">
                  <a16:creationId xmlns:a16="http://schemas.microsoft.com/office/drawing/2014/main" id="{5250F207-B226-4D7D-AD0D-17AFEA8EF740}"/>
                </a:ext>
              </a:extLst>
            </p:cNvPr>
            <p:cNvSpPr txBox="1"/>
            <p:nvPr/>
          </p:nvSpPr>
          <p:spPr>
            <a:xfrm>
              <a:off x="2217232" y="2995104"/>
              <a:ext cx="14637158" cy="1398524"/>
            </a:xfrm>
            <a:prstGeom prst="rect">
              <a:avLst/>
            </a:prstGeom>
          </p:spPr>
          <p:txBody>
            <a:bodyPr lIns="0" tIns="0" rIns="0" bIns="0" rtlCol="0" anchor="t">
              <a:spAutoFit/>
            </a:bodyPr>
            <a:lstStyle/>
            <a:p>
              <a:pPr algn="l">
                <a:lnSpc>
                  <a:spcPts val="3388"/>
                </a:lnSpc>
              </a:pPr>
              <a:r>
                <a:rPr lang="en-US" sz="2420" b="1" spc="125" dirty="0">
                  <a:solidFill>
                    <a:srgbClr val="004A3D"/>
                  </a:solidFill>
                  <a:latin typeface="IBM Plex Sans Bold"/>
                  <a:ea typeface="IBM Plex Sans Bold"/>
                  <a:cs typeface="IBM Plex Sans Bold"/>
                  <a:sym typeface="IBM Plex Sans Bold"/>
                  <a:hlinkClick r:id="rId6" tooltip="https://calendly.com/engagement_support/vivery-live-training"/>
                </a:rPr>
                <a:t>Live Group Training Sessions:</a:t>
              </a:r>
            </a:p>
            <a:p>
              <a:pPr algn="l">
                <a:lnSpc>
                  <a:spcPts val="2535"/>
                </a:lnSpc>
              </a:pPr>
              <a:r>
                <a:rPr lang="en-US" sz="2083" spc="29" dirty="0">
                  <a:solidFill>
                    <a:srgbClr val="004A3D"/>
                  </a:solidFill>
                  <a:latin typeface="Open Sans"/>
                  <a:ea typeface="Open Sans"/>
                  <a:cs typeface="Open Sans"/>
                  <a:sym typeface="Open Sans"/>
                </a:rPr>
                <a:t>Join us for a 1-hour live training session to learn how to use Vivery, best practices, and what to expect during your set up process and beyond. Training sessions occur every other week. </a:t>
              </a:r>
              <a:br>
                <a:rPr lang="en-US" sz="2083" spc="29" dirty="0">
                  <a:solidFill>
                    <a:srgbClr val="004A3D"/>
                  </a:solidFill>
                  <a:latin typeface="Open Sans"/>
                  <a:ea typeface="Open Sans"/>
                  <a:cs typeface="Open Sans"/>
                  <a:sym typeface="Open Sans"/>
                </a:rPr>
              </a:br>
              <a:r>
                <a:rPr lang="en-US" sz="2083" b="1" spc="22" dirty="0">
                  <a:solidFill>
                    <a:srgbClr val="004A3D"/>
                  </a:solidFill>
                  <a:latin typeface="Open Sans Bold"/>
                  <a:ea typeface="Open Sans Bold"/>
                  <a:cs typeface="Open Sans Bold"/>
                  <a:sym typeface="Open Sans Bold"/>
                </a:rPr>
                <a:t>To register: </a:t>
              </a:r>
              <a:r>
                <a:rPr lang="en-US" sz="2400" b="0" i="0" u="none" strike="noStrike" dirty="0">
                  <a:solidFill>
                    <a:srgbClr val="0B5CAB"/>
                  </a:solidFill>
                  <a:effectLst/>
                  <a:latin typeface="Aptos" panose="020B0004020202020204" pitchFamily="34" charset="0"/>
                  <a:hlinkClick r:id="rId7"/>
                </a:rPr>
                <a:t>https://go.vivery.org/quickstartwebinars</a:t>
              </a:r>
              <a:endParaRPr lang="en-US" sz="2083" spc="22" dirty="0">
                <a:solidFill>
                  <a:srgbClr val="A1C4A7"/>
                </a:solidFill>
                <a:latin typeface="Open Sans"/>
                <a:ea typeface="Open Sans"/>
                <a:cs typeface="Open Sans"/>
                <a:sym typeface="Open Sans"/>
                <a:hlinkClick r:id="rId6" tooltip="https://calendly.com/engagement_support/vivery-live-training"/>
              </a:endParaRPr>
            </a:p>
          </p:txBody>
        </p:sp>
      </p:grpSp>
      <p:grpSp>
        <p:nvGrpSpPr>
          <p:cNvPr id="55" name="Group 54">
            <a:extLst>
              <a:ext uri="{FF2B5EF4-FFF2-40B4-BE49-F238E27FC236}">
                <a16:creationId xmlns:a16="http://schemas.microsoft.com/office/drawing/2014/main" id="{832010DA-ADE9-B4D8-FA16-D5F3DDF70A40}"/>
              </a:ext>
            </a:extLst>
          </p:cNvPr>
          <p:cNvGrpSpPr/>
          <p:nvPr/>
        </p:nvGrpSpPr>
        <p:grpSpPr>
          <a:xfrm>
            <a:off x="815705" y="6370711"/>
            <a:ext cx="12954965" cy="1086329"/>
            <a:chOff x="793251" y="6607614"/>
            <a:chExt cx="12954965" cy="1086329"/>
          </a:xfrm>
        </p:grpSpPr>
        <p:grpSp>
          <p:nvGrpSpPr>
            <p:cNvPr id="13" name="Group 13">
              <a:extLst>
                <a:ext uri="{FF2B5EF4-FFF2-40B4-BE49-F238E27FC236}">
                  <a16:creationId xmlns:a16="http://schemas.microsoft.com/office/drawing/2014/main" id="{E5F0DA48-ABD6-182F-5638-EECD44DA1017}"/>
                </a:ext>
              </a:extLst>
            </p:cNvPr>
            <p:cNvGrpSpPr>
              <a:grpSpLocks noChangeAspect="1"/>
            </p:cNvGrpSpPr>
            <p:nvPr/>
          </p:nvGrpSpPr>
          <p:grpSpPr>
            <a:xfrm>
              <a:off x="793251" y="6636573"/>
              <a:ext cx="971514" cy="976615"/>
              <a:chOff x="0" y="0"/>
              <a:chExt cx="1295349" cy="1302156"/>
            </a:xfrm>
          </p:grpSpPr>
          <p:sp>
            <p:nvSpPr>
              <p:cNvPr id="14" name="Freeform 14">
                <a:extLst>
                  <a:ext uri="{FF2B5EF4-FFF2-40B4-BE49-F238E27FC236}">
                    <a16:creationId xmlns:a16="http://schemas.microsoft.com/office/drawing/2014/main" id="{7E9C44B6-FEEE-5FF3-295B-62CE03215DA0}"/>
                  </a:ext>
                </a:extLst>
              </p:cNvPr>
              <p:cNvSpPr/>
              <p:nvPr/>
            </p:nvSpPr>
            <p:spPr>
              <a:xfrm>
                <a:off x="63500" y="1134999"/>
                <a:ext cx="1168400" cy="103632"/>
              </a:xfrm>
              <a:custGeom>
                <a:avLst/>
                <a:gdLst/>
                <a:ahLst/>
                <a:cxnLst/>
                <a:rect l="l" t="t" r="r" b="b"/>
                <a:pathLst>
                  <a:path w="1168400" h="103632">
                    <a:moveTo>
                      <a:pt x="0" y="103632"/>
                    </a:moveTo>
                    <a:lnTo>
                      <a:pt x="1168400" y="103632"/>
                    </a:lnTo>
                    <a:lnTo>
                      <a:pt x="1168400" y="0"/>
                    </a:lnTo>
                    <a:lnTo>
                      <a:pt x="0" y="0"/>
                    </a:lnTo>
                    <a:close/>
                  </a:path>
                </a:pathLst>
              </a:custGeom>
              <a:solidFill>
                <a:srgbClr val="004A3D"/>
              </a:solidFill>
            </p:spPr>
            <p:txBody>
              <a:bodyPr/>
              <a:lstStyle/>
              <a:p>
                <a:endParaRPr lang="en-US"/>
              </a:p>
            </p:txBody>
          </p:sp>
          <p:sp>
            <p:nvSpPr>
              <p:cNvPr id="15" name="Freeform 15">
                <a:extLst>
                  <a:ext uri="{FF2B5EF4-FFF2-40B4-BE49-F238E27FC236}">
                    <a16:creationId xmlns:a16="http://schemas.microsoft.com/office/drawing/2014/main" id="{BFBA9513-A9D9-A53D-B795-4E4C233AC53C}"/>
                  </a:ext>
                </a:extLst>
              </p:cNvPr>
              <p:cNvSpPr/>
              <p:nvPr/>
            </p:nvSpPr>
            <p:spPr>
              <a:xfrm>
                <a:off x="63500" y="63500"/>
                <a:ext cx="137414" cy="1002284"/>
              </a:xfrm>
              <a:custGeom>
                <a:avLst/>
                <a:gdLst/>
                <a:ahLst/>
                <a:cxnLst/>
                <a:rect l="l" t="t" r="r" b="b"/>
                <a:pathLst>
                  <a:path w="137414" h="1002284">
                    <a:moveTo>
                      <a:pt x="0" y="1002284"/>
                    </a:moveTo>
                    <a:lnTo>
                      <a:pt x="137414" y="1002284"/>
                    </a:lnTo>
                    <a:lnTo>
                      <a:pt x="137414" y="0"/>
                    </a:lnTo>
                    <a:lnTo>
                      <a:pt x="0" y="0"/>
                    </a:lnTo>
                    <a:close/>
                  </a:path>
                </a:pathLst>
              </a:custGeom>
              <a:solidFill>
                <a:srgbClr val="004A3D"/>
              </a:solidFill>
            </p:spPr>
            <p:txBody>
              <a:bodyPr/>
              <a:lstStyle/>
              <a:p>
                <a:endParaRPr lang="en-US"/>
              </a:p>
            </p:txBody>
          </p:sp>
          <p:sp>
            <p:nvSpPr>
              <p:cNvPr id="16" name="Freeform 16">
                <a:extLst>
                  <a:ext uri="{FF2B5EF4-FFF2-40B4-BE49-F238E27FC236}">
                    <a16:creationId xmlns:a16="http://schemas.microsoft.com/office/drawing/2014/main" id="{DCF335F1-662C-800C-2564-0A73E1A280F7}"/>
                  </a:ext>
                </a:extLst>
              </p:cNvPr>
              <p:cNvSpPr/>
              <p:nvPr/>
            </p:nvSpPr>
            <p:spPr>
              <a:xfrm>
                <a:off x="922528" y="927608"/>
                <a:ext cx="309372" cy="138176"/>
              </a:xfrm>
              <a:custGeom>
                <a:avLst/>
                <a:gdLst/>
                <a:ahLst/>
                <a:cxnLst/>
                <a:rect l="l" t="t" r="r" b="b"/>
                <a:pathLst>
                  <a:path w="309372" h="138176">
                    <a:moveTo>
                      <a:pt x="0" y="138176"/>
                    </a:moveTo>
                    <a:lnTo>
                      <a:pt x="309372" y="138176"/>
                    </a:lnTo>
                    <a:lnTo>
                      <a:pt x="309372" y="0"/>
                    </a:lnTo>
                    <a:lnTo>
                      <a:pt x="0" y="0"/>
                    </a:lnTo>
                    <a:close/>
                  </a:path>
                </a:pathLst>
              </a:custGeom>
              <a:solidFill>
                <a:srgbClr val="004A3D"/>
              </a:solidFill>
            </p:spPr>
            <p:txBody>
              <a:bodyPr/>
              <a:lstStyle/>
              <a:p>
                <a:endParaRPr lang="en-US"/>
              </a:p>
            </p:txBody>
          </p:sp>
          <p:sp>
            <p:nvSpPr>
              <p:cNvPr id="17" name="Freeform 17">
                <a:extLst>
                  <a:ext uri="{FF2B5EF4-FFF2-40B4-BE49-F238E27FC236}">
                    <a16:creationId xmlns:a16="http://schemas.microsoft.com/office/drawing/2014/main" id="{DB04237D-DEF7-BF98-99C9-B4E1E6CFA938}"/>
                  </a:ext>
                </a:extLst>
              </p:cNvPr>
              <p:cNvSpPr/>
              <p:nvPr/>
            </p:nvSpPr>
            <p:spPr>
              <a:xfrm>
                <a:off x="922528" y="339979"/>
                <a:ext cx="309372" cy="518414"/>
              </a:xfrm>
              <a:custGeom>
                <a:avLst/>
                <a:gdLst/>
                <a:ahLst/>
                <a:cxnLst/>
                <a:rect l="l" t="t" r="r" b="b"/>
                <a:pathLst>
                  <a:path w="309372" h="518414">
                    <a:moveTo>
                      <a:pt x="0" y="518414"/>
                    </a:moveTo>
                    <a:lnTo>
                      <a:pt x="309372" y="518414"/>
                    </a:lnTo>
                    <a:lnTo>
                      <a:pt x="309372" y="0"/>
                    </a:lnTo>
                    <a:lnTo>
                      <a:pt x="0" y="0"/>
                    </a:lnTo>
                    <a:close/>
                  </a:path>
                </a:pathLst>
              </a:custGeom>
              <a:solidFill>
                <a:srgbClr val="004A3D"/>
              </a:solidFill>
            </p:spPr>
            <p:txBody>
              <a:bodyPr/>
              <a:lstStyle/>
              <a:p>
                <a:endParaRPr lang="en-US"/>
              </a:p>
            </p:txBody>
          </p:sp>
          <p:sp>
            <p:nvSpPr>
              <p:cNvPr id="18" name="Freeform 18">
                <a:extLst>
                  <a:ext uri="{FF2B5EF4-FFF2-40B4-BE49-F238E27FC236}">
                    <a16:creationId xmlns:a16="http://schemas.microsoft.com/office/drawing/2014/main" id="{52A50A2B-9349-FE66-5B6D-11259443BDDA}"/>
                  </a:ext>
                </a:extLst>
              </p:cNvPr>
              <p:cNvSpPr/>
              <p:nvPr/>
            </p:nvSpPr>
            <p:spPr>
              <a:xfrm>
                <a:off x="922528" y="132588"/>
                <a:ext cx="309372" cy="138303"/>
              </a:xfrm>
              <a:custGeom>
                <a:avLst/>
                <a:gdLst/>
                <a:ahLst/>
                <a:cxnLst/>
                <a:rect l="l" t="t" r="r" b="b"/>
                <a:pathLst>
                  <a:path w="309372" h="138303">
                    <a:moveTo>
                      <a:pt x="0" y="138303"/>
                    </a:moveTo>
                    <a:lnTo>
                      <a:pt x="309372" y="138303"/>
                    </a:lnTo>
                    <a:lnTo>
                      <a:pt x="309372" y="0"/>
                    </a:lnTo>
                    <a:lnTo>
                      <a:pt x="0" y="0"/>
                    </a:lnTo>
                    <a:close/>
                  </a:path>
                </a:pathLst>
              </a:custGeom>
              <a:solidFill>
                <a:srgbClr val="004A3D"/>
              </a:solidFill>
            </p:spPr>
            <p:txBody>
              <a:bodyPr/>
              <a:lstStyle/>
              <a:p>
                <a:endParaRPr lang="en-US"/>
              </a:p>
            </p:txBody>
          </p:sp>
          <p:sp>
            <p:nvSpPr>
              <p:cNvPr id="19" name="Freeform 19">
                <a:extLst>
                  <a:ext uri="{FF2B5EF4-FFF2-40B4-BE49-F238E27FC236}">
                    <a16:creationId xmlns:a16="http://schemas.microsoft.com/office/drawing/2014/main" id="{DA05C943-4972-84E5-B3A6-C6D84966AAE2}"/>
                  </a:ext>
                </a:extLst>
              </p:cNvPr>
              <p:cNvSpPr/>
              <p:nvPr/>
            </p:nvSpPr>
            <p:spPr>
              <a:xfrm>
                <a:off x="578866" y="305435"/>
                <a:ext cx="274955" cy="760349"/>
              </a:xfrm>
              <a:custGeom>
                <a:avLst/>
                <a:gdLst/>
                <a:ahLst/>
                <a:cxnLst/>
                <a:rect l="l" t="t" r="r" b="b"/>
                <a:pathLst>
                  <a:path w="274955" h="760349">
                    <a:moveTo>
                      <a:pt x="137541" y="138303"/>
                    </a:moveTo>
                    <a:cubicBezTo>
                      <a:pt x="118618" y="138303"/>
                      <a:pt x="103124" y="122809"/>
                      <a:pt x="103124" y="103759"/>
                    </a:cubicBezTo>
                    <a:cubicBezTo>
                      <a:pt x="103124" y="84709"/>
                      <a:pt x="118618" y="69215"/>
                      <a:pt x="137541" y="69215"/>
                    </a:cubicBezTo>
                    <a:cubicBezTo>
                      <a:pt x="156464" y="69215"/>
                      <a:pt x="171958" y="84709"/>
                      <a:pt x="171958" y="103759"/>
                    </a:cubicBezTo>
                    <a:cubicBezTo>
                      <a:pt x="171958" y="122809"/>
                      <a:pt x="156464" y="138303"/>
                      <a:pt x="137541" y="138303"/>
                    </a:cubicBezTo>
                    <a:close/>
                    <a:moveTo>
                      <a:pt x="137541" y="691261"/>
                    </a:moveTo>
                    <a:cubicBezTo>
                      <a:pt x="118618" y="691261"/>
                      <a:pt x="103124" y="675767"/>
                      <a:pt x="103124" y="656717"/>
                    </a:cubicBezTo>
                    <a:cubicBezTo>
                      <a:pt x="103124" y="637667"/>
                      <a:pt x="118618" y="622173"/>
                      <a:pt x="137541" y="622173"/>
                    </a:cubicBezTo>
                    <a:cubicBezTo>
                      <a:pt x="156464" y="622173"/>
                      <a:pt x="171958" y="637667"/>
                      <a:pt x="171958" y="656717"/>
                    </a:cubicBezTo>
                    <a:cubicBezTo>
                      <a:pt x="171958" y="675767"/>
                      <a:pt x="156464" y="691261"/>
                      <a:pt x="137541" y="691261"/>
                    </a:cubicBezTo>
                    <a:close/>
                    <a:moveTo>
                      <a:pt x="274955" y="0"/>
                    </a:moveTo>
                    <a:lnTo>
                      <a:pt x="0" y="0"/>
                    </a:lnTo>
                    <a:lnTo>
                      <a:pt x="0" y="760349"/>
                    </a:lnTo>
                    <a:lnTo>
                      <a:pt x="274955" y="760349"/>
                    </a:lnTo>
                    <a:lnTo>
                      <a:pt x="274955" y="0"/>
                    </a:lnTo>
                    <a:close/>
                  </a:path>
                </a:pathLst>
              </a:custGeom>
              <a:solidFill>
                <a:srgbClr val="004A3D"/>
              </a:solidFill>
            </p:spPr>
            <p:txBody>
              <a:bodyPr/>
              <a:lstStyle/>
              <a:p>
                <a:endParaRPr lang="en-US"/>
              </a:p>
            </p:txBody>
          </p:sp>
          <p:sp>
            <p:nvSpPr>
              <p:cNvPr id="20" name="Freeform 20">
                <a:extLst>
                  <a:ext uri="{FF2B5EF4-FFF2-40B4-BE49-F238E27FC236}">
                    <a16:creationId xmlns:a16="http://schemas.microsoft.com/office/drawing/2014/main" id="{78516656-8A9F-8336-5D07-0B33371869AD}"/>
                  </a:ext>
                </a:extLst>
              </p:cNvPr>
              <p:cNvSpPr/>
              <p:nvPr/>
            </p:nvSpPr>
            <p:spPr>
              <a:xfrm>
                <a:off x="269621" y="167132"/>
                <a:ext cx="240665" cy="898652"/>
              </a:xfrm>
              <a:custGeom>
                <a:avLst/>
                <a:gdLst/>
                <a:ahLst/>
                <a:cxnLst/>
                <a:rect l="l" t="t" r="r" b="b"/>
                <a:pathLst>
                  <a:path w="240665" h="898652">
                    <a:moveTo>
                      <a:pt x="171831" y="172847"/>
                    </a:moveTo>
                    <a:lnTo>
                      <a:pt x="68834" y="172847"/>
                    </a:lnTo>
                    <a:lnTo>
                      <a:pt x="68834" y="69215"/>
                    </a:lnTo>
                    <a:lnTo>
                      <a:pt x="171958" y="69215"/>
                    </a:lnTo>
                    <a:lnTo>
                      <a:pt x="171958" y="172847"/>
                    </a:lnTo>
                    <a:close/>
                    <a:moveTo>
                      <a:pt x="240538" y="0"/>
                    </a:moveTo>
                    <a:lnTo>
                      <a:pt x="0" y="0"/>
                    </a:lnTo>
                    <a:lnTo>
                      <a:pt x="0" y="898652"/>
                    </a:lnTo>
                    <a:lnTo>
                      <a:pt x="240665" y="898652"/>
                    </a:lnTo>
                    <a:lnTo>
                      <a:pt x="240665" y="0"/>
                    </a:lnTo>
                    <a:close/>
                  </a:path>
                </a:pathLst>
              </a:custGeom>
              <a:solidFill>
                <a:srgbClr val="004A3D"/>
              </a:solidFill>
            </p:spPr>
            <p:txBody>
              <a:bodyPr/>
              <a:lstStyle/>
              <a:p>
                <a:endParaRPr lang="en-US"/>
              </a:p>
            </p:txBody>
          </p:sp>
        </p:grpSp>
        <p:sp>
          <p:nvSpPr>
            <p:cNvPr id="49" name="TextBox 49">
              <a:extLst>
                <a:ext uri="{FF2B5EF4-FFF2-40B4-BE49-F238E27FC236}">
                  <a16:creationId xmlns:a16="http://schemas.microsoft.com/office/drawing/2014/main" id="{FCC879F3-2C0B-F294-49DA-D165F39CF1B4}"/>
                </a:ext>
              </a:extLst>
            </p:cNvPr>
            <p:cNvSpPr txBox="1"/>
            <p:nvPr/>
          </p:nvSpPr>
          <p:spPr>
            <a:xfrm>
              <a:off x="2217232" y="6607614"/>
              <a:ext cx="11530984" cy="1086329"/>
            </a:xfrm>
            <a:prstGeom prst="rect">
              <a:avLst/>
            </a:prstGeom>
          </p:spPr>
          <p:txBody>
            <a:bodyPr lIns="0" tIns="0" rIns="0" bIns="0" rtlCol="0" anchor="t">
              <a:spAutoFit/>
            </a:bodyPr>
            <a:lstStyle/>
            <a:p>
              <a:pPr algn="l">
                <a:lnSpc>
                  <a:spcPts val="3388"/>
                </a:lnSpc>
              </a:pPr>
              <a:r>
                <a:rPr lang="en-US" sz="2420" b="1" spc="125" dirty="0">
                  <a:solidFill>
                    <a:srgbClr val="004A3D"/>
                  </a:solidFill>
                  <a:latin typeface="IBM Plex Sans Bold"/>
                  <a:ea typeface="IBM Plex Sans Bold"/>
                  <a:cs typeface="IBM Plex Sans Bold"/>
                  <a:sym typeface="IBM Plex Sans Bold"/>
                  <a:hlinkClick r:id="rId8" tooltip="https://vivery.zohodesk.com/portal/en/home"/>
                </a:rPr>
                <a:t>Vivery Help Center/Knowledgebase: </a:t>
              </a:r>
            </a:p>
            <a:p>
              <a:pPr algn="l">
                <a:lnSpc>
                  <a:spcPts val="2533"/>
                </a:lnSpc>
              </a:pPr>
              <a:r>
                <a:rPr lang="en-US" sz="2083" spc="29" dirty="0">
                  <a:solidFill>
                    <a:srgbClr val="004A3D"/>
                  </a:solidFill>
                  <a:latin typeface="Open Sans"/>
                  <a:ea typeface="Open Sans"/>
                  <a:cs typeface="Open Sans"/>
                  <a:sym typeface="Open Sans"/>
                </a:rPr>
                <a:t>Browse our database of helpful articles and videos to assist you as you begin using Vivery. </a:t>
              </a:r>
              <a:r>
                <a:rPr lang="en-US" sz="2083" b="1" spc="29" dirty="0">
                  <a:solidFill>
                    <a:srgbClr val="004A3D"/>
                  </a:solidFill>
                  <a:latin typeface="Open Sans Bold"/>
                  <a:ea typeface="Open Sans Bold"/>
                  <a:cs typeface="Open Sans Bold"/>
                  <a:sym typeface="Open Sans Bold"/>
                </a:rPr>
                <a:t>To access the Help Center: </a:t>
              </a:r>
              <a:r>
                <a:rPr lang="en-US" sz="2083" spc="29" dirty="0">
                  <a:solidFill>
                    <a:srgbClr val="004A3D"/>
                  </a:solidFill>
                  <a:latin typeface="Open Sans" panose="020B0606030504020204" pitchFamily="34" charset="0"/>
                  <a:ea typeface="Open Sans" panose="020B0606030504020204" pitchFamily="34" charset="0"/>
                  <a:cs typeface="Open Sans" panose="020B0606030504020204" pitchFamily="34" charset="0"/>
                  <a:sym typeface="Open Sans Bold"/>
                  <a:hlinkClick r:id="rId9"/>
                </a:rPr>
                <a:t>https://support.vivery.org/en_US</a:t>
              </a:r>
              <a:endParaRPr lang="en-US" sz="2083" spc="29" dirty="0">
                <a:solidFill>
                  <a:srgbClr val="A1C4A7"/>
                </a:solidFill>
                <a:latin typeface="Open Sans" panose="020B0606030504020204" pitchFamily="34" charset="0"/>
                <a:ea typeface="Open Sans" panose="020B0606030504020204" pitchFamily="34" charset="0"/>
                <a:cs typeface="Open Sans" panose="020B0606030504020204" pitchFamily="34" charset="0"/>
                <a:sym typeface="Open Sans"/>
                <a:hlinkClick r:id="rId8" tooltip="https://vivery.zohodesk.com/portal/en/home"/>
              </a:endParaRPr>
            </a:p>
          </p:txBody>
        </p:sp>
      </p:grpSp>
      <p:grpSp>
        <p:nvGrpSpPr>
          <p:cNvPr id="54" name="Group 53">
            <a:extLst>
              <a:ext uri="{FF2B5EF4-FFF2-40B4-BE49-F238E27FC236}">
                <a16:creationId xmlns:a16="http://schemas.microsoft.com/office/drawing/2014/main" id="{27C03A41-3A61-FD03-F1D1-B8BC17B31939}"/>
              </a:ext>
            </a:extLst>
          </p:cNvPr>
          <p:cNvGrpSpPr/>
          <p:nvPr/>
        </p:nvGrpSpPr>
        <p:grpSpPr>
          <a:xfrm>
            <a:off x="785285" y="4688293"/>
            <a:ext cx="15862623" cy="1373344"/>
            <a:chOff x="790756" y="4964949"/>
            <a:chExt cx="15862623" cy="1373344"/>
          </a:xfrm>
        </p:grpSpPr>
        <p:grpSp>
          <p:nvGrpSpPr>
            <p:cNvPr id="2" name="Group 2">
              <a:extLst>
                <a:ext uri="{FF2B5EF4-FFF2-40B4-BE49-F238E27FC236}">
                  <a16:creationId xmlns:a16="http://schemas.microsoft.com/office/drawing/2014/main" id="{7945AEB4-8A21-49CA-381D-5BF58C3B0B08}"/>
                </a:ext>
              </a:extLst>
            </p:cNvPr>
            <p:cNvGrpSpPr>
              <a:grpSpLocks noChangeAspect="1"/>
            </p:cNvGrpSpPr>
            <p:nvPr/>
          </p:nvGrpSpPr>
          <p:grpSpPr>
            <a:xfrm>
              <a:off x="790756" y="5075397"/>
              <a:ext cx="976515" cy="971614"/>
              <a:chOff x="0" y="0"/>
              <a:chExt cx="1302017" cy="1295489"/>
            </a:xfrm>
          </p:grpSpPr>
          <p:sp>
            <p:nvSpPr>
              <p:cNvPr id="3" name="Freeform 3">
                <a:extLst>
                  <a:ext uri="{FF2B5EF4-FFF2-40B4-BE49-F238E27FC236}">
                    <a16:creationId xmlns:a16="http://schemas.microsoft.com/office/drawing/2014/main" id="{626BBF69-9A27-DDAD-F2EF-169B56C31EF4}"/>
                  </a:ext>
                </a:extLst>
              </p:cNvPr>
              <p:cNvSpPr/>
              <p:nvPr/>
            </p:nvSpPr>
            <p:spPr>
              <a:xfrm>
                <a:off x="63500" y="269748"/>
                <a:ext cx="1175004" cy="962279"/>
              </a:xfrm>
              <a:custGeom>
                <a:avLst/>
                <a:gdLst/>
                <a:ahLst/>
                <a:cxnLst/>
                <a:rect l="l" t="t" r="r" b="b"/>
                <a:pathLst>
                  <a:path w="1175004" h="962279">
                    <a:moveTo>
                      <a:pt x="1071372" y="102997"/>
                    </a:moveTo>
                    <a:lnTo>
                      <a:pt x="1071372" y="240538"/>
                    </a:lnTo>
                    <a:lnTo>
                      <a:pt x="933069" y="240538"/>
                    </a:lnTo>
                    <a:lnTo>
                      <a:pt x="933069" y="102997"/>
                    </a:lnTo>
                    <a:lnTo>
                      <a:pt x="1071372" y="102997"/>
                    </a:lnTo>
                    <a:close/>
                    <a:moveTo>
                      <a:pt x="103632" y="721614"/>
                    </a:moveTo>
                    <a:lnTo>
                      <a:pt x="241935" y="721614"/>
                    </a:lnTo>
                    <a:lnTo>
                      <a:pt x="241935" y="859155"/>
                    </a:lnTo>
                    <a:lnTo>
                      <a:pt x="103632" y="859155"/>
                    </a:lnTo>
                    <a:lnTo>
                      <a:pt x="103632" y="721614"/>
                    </a:lnTo>
                    <a:close/>
                    <a:moveTo>
                      <a:pt x="449326" y="102997"/>
                    </a:moveTo>
                    <a:lnTo>
                      <a:pt x="449326" y="240538"/>
                    </a:lnTo>
                    <a:lnTo>
                      <a:pt x="311150" y="240538"/>
                    </a:lnTo>
                    <a:lnTo>
                      <a:pt x="311150" y="102997"/>
                    </a:lnTo>
                    <a:lnTo>
                      <a:pt x="449326" y="102997"/>
                    </a:lnTo>
                    <a:close/>
                    <a:moveTo>
                      <a:pt x="656717" y="102997"/>
                    </a:moveTo>
                    <a:lnTo>
                      <a:pt x="656717" y="240538"/>
                    </a:lnTo>
                    <a:lnTo>
                      <a:pt x="518414" y="240538"/>
                    </a:lnTo>
                    <a:lnTo>
                      <a:pt x="518414" y="102997"/>
                    </a:lnTo>
                    <a:lnTo>
                      <a:pt x="656590" y="102997"/>
                    </a:lnTo>
                    <a:close/>
                    <a:moveTo>
                      <a:pt x="863981" y="446786"/>
                    </a:moveTo>
                    <a:lnTo>
                      <a:pt x="725805" y="446786"/>
                    </a:lnTo>
                    <a:lnTo>
                      <a:pt x="725805" y="309245"/>
                    </a:lnTo>
                    <a:lnTo>
                      <a:pt x="863981" y="309245"/>
                    </a:lnTo>
                    <a:lnTo>
                      <a:pt x="863981" y="446786"/>
                    </a:lnTo>
                    <a:close/>
                    <a:moveTo>
                      <a:pt x="933069" y="446786"/>
                    </a:moveTo>
                    <a:lnTo>
                      <a:pt x="933069" y="309245"/>
                    </a:lnTo>
                    <a:lnTo>
                      <a:pt x="1071372" y="309245"/>
                    </a:lnTo>
                    <a:lnTo>
                      <a:pt x="1071372" y="446786"/>
                    </a:lnTo>
                    <a:lnTo>
                      <a:pt x="933069" y="446786"/>
                    </a:lnTo>
                    <a:close/>
                    <a:moveTo>
                      <a:pt x="933069" y="653034"/>
                    </a:moveTo>
                    <a:lnTo>
                      <a:pt x="933069" y="515493"/>
                    </a:lnTo>
                    <a:lnTo>
                      <a:pt x="1071372" y="515493"/>
                    </a:lnTo>
                    <a:lnTo>
                      <a:pt x="1071372" y="652907"/>
                    </a:lnTo>
                    <a:lnTo>
                      <a:pt x="933069" y="652907"/>
                    </a:lnTo>
                    <a:close/>
                    <a:moveTo>
                      <a:pt x="518414" y="721614"/>
                    </a:moveTo>
                    <a:lnTo>
                      <a:pt x="656590" y="721614"/>
                    </a:lnTo>
                    <a:lnTo>
                      <a:pt x="656590" y="859155"/>
                    </a:lnTo>
                    <a:lnTo>
                      <a:pt x="518414" y="859155"/>
                    </a:lnTo>
                    <a:lnTo>
                      <a:pt x="518414" y="721614"/>
                    </a:lnTo>
                    <a:close/>
                    <a:moveTo>
                      <a:pt x="449326" y="721614"/>
                    </a:moveTo>
                    <a:lnTo>
                      <a:pt x="449326" y="859155"/>
                    </a:lnTo>
                    <a:lnTo>
                      <a:pt x="311023" y="859155"/>
                    </a:lnTo>
                    <a:lnTo>
                      <a:pt x="311023" y="721614"/>
                    </a:lnTo>
                    <a:lnTo>
                      <a:pt x="449326" y="721614"/>
                    </a:lnTo>
                    <a:close/>
                    <a:moveTo>
                      <a:pt x="311023" y="515493"/>
                    </a:moveTo>
                    <a:lnTo>
                      <a:pt x="449326" y="515493"/>
                    </a:lnTo>
                    <a:lnTo>
                      <a:pt x="449326" y="652907"/>
                    </a:lnTo>
                    <a:lnTo>
                      <a:pt x="311023" y="652907"/>
                    </a:lnTo>
                    <a:lnTo>
                      <a:pt x="311023" y="515493"/>
                    </a:lnTo>
                    <a:close/>
                    <a:moveTo>
                      <a:pt x="241935" y="515493"/>
                    </a:moveTo>
                    <a:lnTo>
                      <a:pt x="241935" y="652907"/>
                    </a:lnTo>
                    <a:lnTo>
                      <a:pt x="103632" y="652907"/>
                    </a:lnTo>
                    <a:lnTo>
                      <a:pt x="103632" y="515493"/>
                    </a:lnTo>
                    <a:lnTo>
                      <a:pt x="241935" y="515493"/>
                    </a:lnTo>
                    <a:close/>
                    <a:moveTo>
                      <a:pt x="241935" y="309245"/>
                    </a:moveTo>
                    <a:lnTo>
                      <a:pt x="241935" y="446786"/>
                    </a:lnTo>
                    <a:lnTo>
                      <a:pt x="103632" y="446786"/>
                    </a:lnTo>
                    <a:lnTo>
                      <a:pt x="103632" y="309245"/>
                    </a:lnTo>
                    <a:lnTo>
                      <a:pt x="241935" y="309245"/>
                    </a:lnTo>
                    <a:close/>
                    <a:moveTo>
                      <a:pt x="449326" y="446786"/>
                    </a:moveTo>
                    <a:lnTo>
                      <a:pt x="311023" y="446786"/>
                    </a:lnTo>
                    <a:lnTo>
                      <a:pt x="311023" y="309245"/>
                    </a:lnTo>
                    <a:lnTo>
                      <a:pt x="449199" y="309245"/>
                    </a:lnTo>
                    <a:lnTo>
                      <a:pt x="449199" y="446786"/>
                    </a:lnTo>
                    <a:close/>
                    <a:moveTo>
                      <a:pt x="518414" y="446786"/>
                    </a:moveTo>
                    <a:lnTo>
                      <a:pt x="518414" y="309245"/>
                    </a:lnTo>
                    <a:lnTo>
                      <a:pt x="656590" y="309245"/>
                    </a:lnTo>
                    <a:lnTo>
                      <a:pt x="656590" y="446786"/>
                    </a:lnTo>
                    <a:lnTo>
                      <a:pt x="518414" y="446786"/>
                    </a:lnTo>
                    <a:close/>
                    <a:moveTo>
                      <a:pt x="656590" y="652907"/>
                    </a:moveTo>
                    <a:lnTo>
                      <a:pt x="518414" y="652907"/>
                    </a:lnTo>
                    <a:lnTo>
                      <a:pt x="518414" y="515493"/>
                    </a:lnTo>
                    <a:lnTo>
                      <a:pt x="656590" y="515493"/>
                    </a:lnTo>
                    <a:lnTo>
                      <a:pt x="656590" y="652907"/>
                    </a:lnTo>
                    <a:close/>
                    <a:moveTo>
                      <a:pt x="725678" y="652907"/>
                    </a:moveTo>
                    <a:lnTo>
                      <a:pt x="725678" y="515493"/>
                    </a:lnTo>
                    <a:lnTo>
                      <a:pt x="863981" y="515493"/>
                    </a:lnTo>
                    <a:lnTo>
                      <a:pt x="863981" y="652907"/>
                    </a:lnTo>
                    <a:lnTo>
                      <a:pt x="725805" y="652907"/>
                    </a:lnTo>
                    <a:close/>
                    <a:moveTo>
                      <a:pt x="863854" y="102997"/>
                    </a:moveTo>
                    <a:lnTo>
                      <a:pt x="863854" y="240538"/>
                    </a:lnTo>
                    <a:lnTo>
                      <a:pt x="725805" y="240538"/>
                    </a:lnTo>
                    <a:lnTo>
                      <a:pt x="725805" y="102997"/>
                    </a:lnTo>
                    <a:lnTo>
                      <a:pt x="863981" y="102997"/>
                    </a:lnTo>
                    <a:close/>
                    <a:moveTo>
                      <a:pt x="0" y="0"/>
                    </a:moveTo>
                    <a:lnTo>
                      <a:pt x="0" y="962279"/>
                    </a:lnTo>
                    <a:lnTo>
                      <a:pt x="1175004" y="962279"/>
                    </a:lnTo>
                    <a:lnTo>
                      <a:pt x="1175004" y="0"/>
                    </a:lnTo>
                    <a:lnTo>
                      <a:pt x="0" y="0"/>
                    </a:lnTo>
                    <a:close/>
                  </a:path>
                </a:pathLst>
              </a:custGeom>
              <a:solidFill>
                <a:srgbClr val="004A3D"/>
              </a:solidFill>
            </p:spPr>
            <p:txBody>
              <a:bodyPr/>
              <a:lstStyle/>
              <a:p>
                <a:endParaRPr lang="en-US"/>
              </a:p>
            </p:txBody>
          </p:sp>
          <p:sp>
            <p:nvSpPr>
              <p:cNvPr id="4" name="Freeform 4">
                <a:extLst>
                  <a:ext uri="{FF2B5EF4-FFF2-40B4-BE49-F238E27FC236}">
                    <a16:creationId xmlns:a16="http://schemas.microsoft.com/office/drawing/2014/main" id="{E9625214-B3D5-BD47-A9BA-8275DEAA7C4F}"/>
                  </a:ext>
                </a:extLst>
              </p:cNvPr>
              <p:cNvSpPr/>
              <p:nvPr/>
            </p:nvSpPr>
            <p:spPr>
              <a:xfrm>
                <a:off x="63500" y="63500"/>
                <a:ext cx="1175004" cy="137414"/>
              </a:xfrm>
              <a:custGeom>
                <a:avLst/>
                <a:gdLst/>
                <a:ahLst/>
                <a:cxnLst/>
                <a:rect l="l" t="t" r="r" b="b"/>
                <a:pathLst>
                  <a:path w="1175004" h="137414">
                    <a:moveTo>
                      <a:pt x="0" y="137414"/>
                    </a:moveTo>
                    <a:lnTo>
                      <a:pt x="1175004" y="137414"/>
                    </a:lnTo>
                    <a:lnTo>
                      <a:pt x="1175004" y="0"/>
                    </a:lnTo>
                    <a:lnTo>
                      <a:pt x="0" y="0"/>
                    </a:lnTo>
                    <a:close/>
                  </a:path>
                </a:pathLst>
              </a:custGeom>
              <a:solidFill>
                <a:srgbClr val="004A3D"/>
              </a:solidFill>
            </p:spPr>
            <p:txBody>
              <a:bodyPr/>
              <a:lstStyle/>
              <a:p>
                <a:endParaRPr lang="en-US"/>
              </a:p>
            </p:txBody>
          </p:sp>
        </p:grpSp>
        <p:sp>
          <p:nvSpPr>
            <p:cNvPr id="26" name="Freeform 26">
              <a:extLst>
                <a:ext uri="{FF2B5EF4-FFF2-40B4-BE49-F238E27FC236}">
                  <a16:creationId xmlns:a16="http://schemas.microsoft.com/office/drawing/2014/main" id="{86C57BAF-1E87-890E-662E-E8DC2B45AB78}"/>
                </a:ext>
              </a:extLst>
            </p:cNvPr>
            <p:cNvSpPr/>
            <p:nvPr/>
          </p:nvSpPr>
          <p:spPr>
            <a:xfrm>
              <a:off x="3755519" y="6300615"/>
              <a:ext cx="8186738" cy="14288"/>
            </a:xfrm>
            <a:custGeom>
              <a:avLst/>
              <a:gdLst/>
              <a:ahLst/>
              <a:cxnLst/>
              <a:rect l="l" t="t" r="r" b="b"/>
              <a:pathLst>
                <a:path w="8186738" h="14288">
                  <a:moveTo>
                    <a:pt x="0" y="0"/>
                  </a:moveTo>
                  <a:lnTo>
                    <a:pt x="8186738" y="0"/>
                  </a:lnTo>
                  <a:lnTo>
                    <a:pt x="8186738" y="14287"/>
                  </a:lnTo>
                  <a:lnTo>
                    <a:pt x="0" y="14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0" name="TextBox 50">
              <a:extLst>
                <a:ext uri="{FF2B5EF4-FFF2-40B4-BE49-F238E27FC236}">
                  <a16:creationId xmlns:a16="http://schemas.microsoft.com/office/drawing/2014/main" id="{E96A1ADB-E66B-1D7B-0C5A-109F448CBF2E}"/>
                </a:ext>
              </a:extLst>
            </p:cNvPr>
            <p:cNvSpPr txBox="1"/>
            <p:nvPr/>
          </p:nvSpPr>
          <p:spPr>
            <a:xfrm>
              <a:off x="2217232" y="5387648"/>
              <a:ext cx="14436147" cy="950645"/>
            </a:xfrm>
            <a:prstGeom prst="rect">
              <a:avLst/>
            </a:prstGeom>
          </p:spPr>
          <p:txBody>
            <a:bodyPr lIns="0" tIns="0" rIns="0" bIns="0" rtlCol="0" anchor="t">
              <a:spAutoFit/>
            </a:bodyPr>
            <a:lstStyle/>
            <a:p>
              <a:pPr algn="l">
                <a:lnSpc>
                  <a:spcPts val="2495"/>
                </a:lnSpc>
              </a:pPr>
              <a:r>
                <a:rPr lang="en-US" sz="2083" spc="29" dirty="0">
                  <a:solidFill>
                    <a:srgbClr val="004A3D"/>
                  </a:solidFill>
                  <a:latin typeface="Open Sans"/>
                  <a:ea typeface="Open Sans"/>
                  <a:cs typeface="Open Sans"/>
                  <a:sym typeface="Open Sans"/>
                </a:rPr>
                <a:t>Need help completing your profile or have specific questions? Sign up for a 30-minute individual support session and we can walk you through everything you need to know about using Vivery. </a:t>
              </a:r>
            </a:p>
            <a:p>
              <a:pPr algn="l">
                <a:lnSpc>
                  <a:spcPts val="2495"/>
                </a:lnSpc>
              </a:pPr>
              <a:r>
                <a:rPr lang="en-US" sz="2083" b="1" spc="29" dirty="0">
                  <a:solidFill>
                    <a:srgbClr val="004A3D"/>
                  </a:solidFill>
                  <a:latin typeface="Open Sans Bold"/>
                  <a:ea typeface="Open Sans Bold"/>
                  <a:cs typeface="Open Sans Bold"/>
                  <a:sym typeface="Open Sans Bold"/>
                </a:rPr>
                <a:t>To register: </a:t>
              </a:r>
              <a:r>
                <a:rPr lang="en-US" sz="2083" spc="29" dirty="0">
                  <a:solidFill>
                    <a:srgbClr val="A1C4A7"/>
                  </a:solidFill>
                  <a:latin typeface="Open Sans"/>
                  <a:ea typeface="Open Sans"/>
                  <a:cs typeface="Open Sans"/>
                  <a:sym typeface="Open Sans"/>
                  <a:hlinkClick r:id="rId12" tooltip="https://calendly.com/engagement_support/pantry-live-training"/>
                </a:rPr>
                <a:t>https://calendly.com/engagement_support/pantry-live-training </a:t>
              </a:r>
            </a:p>
          </p:txBody>
        </p:sp>
        <p:sp>
          <p:nvSpPr>
            <p:cNvPr id="51" name="TextBox 51">
              <a:extLst>
                <a:ext uri="{FF2B5EF4-FFF2-40B4-BE49-F238E27FC236}">
                  <a16:creationId xmlns:a16="http://schemas.microsoft.com/office/drawing/2014/main" id="{39613910-B2D6-E73B-53CA-9B54700B9BB1}"/>
                </a:ext>
              </a:extLst>
            </p:cNvPr>
            <p:cNvSpPr txBox="1"/>
            <p:nvPr/>
          </p:nvSpPr>
          <p:spPr>
            <a:xfrm>
              <a:off x="2217232" y="4964949"/>
              <a:ext cx="6844856" cy="417771"/>
            </a:xfrm>
            <a:prstGeom prst="rect">
              <a:avLst/>
            </a:prstGeom>
          </p:spPr>
          <p:txBody>
            <a:bodyPr wrap="square" lIns="0" tIns="0" rIns="0" bIns="0" rtlCol="0" anchor="t">
              <a:spAutoFit/>
            </a:bodyPr>
            <a:lstStyle/>
            <a:p>
              <a:pPr algn="l">
                <a:lnSpc>
                  <a:spcPts val="3391"/>
                </a:lnSpc>
              </a:pPr>
              <a:r>
                <a:rPr lang="en-US" sz="2422" b="1" spc="125" dirty="0">
                  <a:solidFill>
                    <a:srgbClr val="004A3D"/>
                  </a:solidFill>
                  <a:latin typeface="IBM Plex Sans Bold"/>
                  <a:ea typeface="IBM Plex Sans Bold"/>
                  <a:cs typeface="IBM Plex Sans Bold"/>
                  <a:sym typeface="IBM Plex Sans Bold"/>
                  <a:hlinkClick r:id="rId12" tooltip="https://calendly.com/engagement_support/pantry-live-training"/>
                </a:rPr>
                <a:t>One-on-One Support Appointments:</a:t>
              </a:r>
            </a:p>
          </p:txBody>
        </p:sp>
      </p:grpSp>
      <p:sp>
        <p:nvSpPr>
          <p:cNvPr id="52" name="TextBox 52">
            <a:extLst>
              <a:ext uri="{FF2B5EF4-FFF2-40B4-BE49-F238E27FC236}">
                <a16:creationId xmlns:a16="http://schemas.microsoft.com/office/drawing/2014/main" id="{4E6922A5-E815-755C-E89E-6DF87612A0EA}"/>
              </a:ext>
            </a:extLst>
          </p:cNvPr>
          <p:cNvSpPr txBox="1"/>
          <p:nvPr/>
        </p:nvSpPr>
        <p:spPr>
          <a:xfrm>
            <a:off x="2189400" y="9145879"/>
            <a:ext cx="10426573" cy="495300"/>
          </a:xfrm>
          <a:prstGeom prst="rect">
            <a:avLst/>
          </a:prstGeom>
        </p:spPr>
        <p:txBody>
          <a:bodyPr lIns="0" tIns="0" rIns="0" bIns="0" rtlCol="0" anchor="t">
            <a:spAutoFit/>
          </a:bodyPr>
          <a:lstStyle/>
          <a:p>
            <a:pPr algn="l">
              <a:lnSpc>
                <a:spcPts val="3840"/>
              </a:lnSpc>
              <a:spcBef>
                <a:spcPct val="0"/>
              </a:spcBef>
            </a:pPr>
            <a:r>
              <a:rPr lang="en-US" sz="3200" b="1" dirty="0">
                <a:solidFill>
                  <a:srgbClr val="8AAB28"/>
                </a:solidFill>
                <a:latin typeface="HK Grotesk Bold"/>
                <a:ea typeface="HK Grotesk Bold"/>
                <a:cs typeface="HK Grotesk Bold"/>
                <a:sym typeface="HK Grotesk Bold"/>
              </a:rPr>
              <a:t>Email</a:t>
            </a:r>
            <a:r>
              <a:rPr lang="en-US" sz="3200" dirty="0">
                <a:solidFill>
                  <a:srgbClr val="8AAB28"/>
                </a:solidFill>
                <a:latin typeface="HK Grotesk"/>
                <a:ea typeface="HK Grotesk"/>
                <a:cs typeface="HK Grotesk"/>
                <a:sym typeface="HK Grotesk"/>
              </a:rPr>
              <a:t>: Support@vivery.org    -    </a:t>
            </a:r>
            <a:r>
              <a:rPr lang="en-US" sz="3200" b="1" dirty="0">
                <a:solidFill>
                  <a:srgbClr val="8AAB28"/>
                </a:solidFill>
                <a:latin typeface="HK Grotesk Bold"/>
                <a:ea typeface="HK Grotesk Bold"/>
                <a:cs typeface="HK Grotesk Bold"/>
                <a:sym typeface="HK Grotesk Bold"/>
              </a:rPr>
              <a:t>Phone</a:t>
            </a:r>
            <a:r>
              <a:rPr lang="en-US" sz="3200" dirty="0">
                <a:solidFill>
                  <a:srgbClr val="8AAB28"/>
                </a:solidFill>
                <a:latin typeface="HK Grotesk"/>
                <a:ea typeface="HK Grotesk"/>
                <a:cs typeface="HK Grotesk"/>
                <a:sym typeface="HK Grotesk"/>
              </a:rPr>
              <a:t>: 312-373-9322</a:t>
            </a:r>
          </a:p>
        </p:txBody>
      </p:sp>
    </p:spTree>
    <p:extLst>
      <p:ext uri="{BB962C8B-B14F-4D97-AF65-F5344CB8AC3E}">
        <p14:creationId xmlns:p14="http://schemas.microsoft.com/office/powerpoint/2010/main" val="4126332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453D"/>
        </a:solidFill>
        <a:effectLst/>
      </p:bgPr>
    </p:bg>
    <p:spTree>
      <p:nvGrpSpPr>
        <p:cNvPr id="1" name=""/>
        <p:cNvGrpSpPr/>
        <p:nvPr/>
      </p:nvGrpSpPr>
      <p:grpSpPr>
        <a:xfrm>
          <a:off x="0" y="0"/>
          <a:ext cx="0" cy="0"/>
          <a:chOff x="0" y="0"/>
          <a:chExt cx="0" cy="0"/>
        </a:xfrm>
      </p:grpSpPr>
      <p:sp>
        <p:nvSpPr>
          <p:cNvPr id="2" name="Freeform 2"/>
          <p:cNvSpPr/>
          <p:nvPr/>
        </p:nvSpPr>
        <p:spPr>
          <a:xfrm>
            <a:off x="5829300" y="3257929"/>
            <a:ext cx="3314700" cy="3308035"/>
          </a:xfrm>
          <a:custGeom>
            <a:avLst/>
            <a:gdLst/>
            <a:ahLst/>
            <a:cxnLst/>
            <a:rect l="l" t="t" r="r" b="b"/>
            <a:pathLst>
              <a:path w="3314700" h="3308035">
                <a:moveTo>
                  <a:pt x="0" y="0"/>
                </a:moveTo>
                <a:lnTo>
                  <a:pt x="3314700" y="0"/>
                </a:lnTo>
                <a:lnTo>
                  <a:pt x="3314700" y="3308035"/>
                </a:lnTo>
                <a:lnTo>
                  <a:pt x="0" y="330803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8682514" y="4066082"/>
            <a:ext cx="4762963" cy="1215333"/>
          </a:xfrm>
          <a:prstGeom prst="rect">
            <a:avLst/>
          </a:prstGeom>
        </p:spPr>
        <p:txBody>
          <a:bodyPr lIns="0" tIns="0" rIns="0" bIns="0" rtlCol="0" anchor="t">
            <a:spAutoFit/>
          </a:bodyPr>
          <a:lstStyle/>
          <a:p>
            <a:pPr algn="l">
              <a:lnSpc>
                <a:spcPts val="10087"/>
              </a:lnSpc>
            </a:pPr>
            <a:r>
              <a:rPr lang="en-US" sz="7205" spc="7" dirty="0">
                <a:solidFill>
                  <a:srgbClr val="E1FFB3"/>
                </a:solidFill>
                <a:latin typeface="Calibri (MS)"/>
                <a:ea typeface="Calibri (MS)"/>
                <a:cs typeface="Calibri (MS)"/>
                <a:sym typeface="Calibri (MS)"/>
              </a:rPr>
              <a:t>Questions?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453D"/>
        </a:solidFill>
        <a:effectLst/>
      </p:bgPr>
    </p:bg>
    <p:spTree>
      <p:nvGrpSpPr>
        <p:cNvPr id="1" name="">
          <a:extLst>
            <a:ext uri="{FF2B5EF4-FFF2-40B4-BE49-F238E27FC236}">
              <a16:creationId xmlns:a16="http://schemas.microsoft.com/office/drawing/2014/main" id="{4BB6B80F-F504-1397-E796-9F443F4D4C6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2D54F6D-5283-1EA0-F618-17531A247786}"/>
              </a:ext>
            </a:extLst>
          </p:cNvPr>
          <p:cNvSpPr/>
          <p:nvPr/>
        </p:nvSpPr>
        <p:spPr>
          <a:xfrm>
            <a:off x="5829300" y="3257929"/>
            <a:ext cx="3314700" cy="3308035"/>
          </a:xfrm>
          <a:custGeom>
            <a:avLst/>
            <a:gdLst/>
            <a:ahLst/>
            <a:cxnLst/>
            <a:rect l="l" t="t" r="r" b="b"/>
            <a:pathLst>
              <a:path w="3314700" h="3308035">
                <a:moveTo>
                  <a:pt x="0" y="0"/>
                </a:moveTo>
                <a:lnTo>
                  <a:pt x="3314700" y="0"/>
                </a:lnTo>
                <a:lnTo>
                  <a:pt x="3314700" y="3308035"/>
                </a:lnTo>
                <a:lnTo>
                  <a:pt x="0" y="3308035"/>
                </a:lnTo>
                <a:lnTo>
                  <a:pt x="0" y="0"/>
                </a:lnTo>
                <a:close/>
              </a:path>
            </a:pathLst>
          </a:custGeom>
          <a:blipFill>
            <a:blip r:embed="rId3"/>
            <a:stretch>
              <a:fillRect/>
            </a:stretch>
          </a:blipFill>
        </p:spPr>
        <p:txBody>
          <a:bodyPr/>
          <a:lstStyle/>
          <a:p>
            <a:endParaRPr lang="en-US"/>
          </a:p>
        </p:txBody>
      </p:sp>
      <p:sp>
        <p:nvSpPr>
          <p:cNvPr id="3" name="TextBox 3">
            <a:extLst>
              <a:ext uri="{FF2B5EF4-FFF2-40B4-BE49-F238E27FC236}">
                <a16:creationId xmlns:a16="http://schemas.microsoft.com/office/drawing/2014/main" id="{FEC108D5-0648-E2F6-04FE-A86193484920}"/>
              </a:ext>
            </a:extLst>
          </p:cNvPr>
          <p:cNvSpPr txBox="1"/>
          <p:nvPr/>
        </p:nvSpPr>
        <p:spPr>
          <a:xfrm>
            <a:off x="8682514" y="4066082"/>
            <a:ext cx="4762963" cy="1215333"/>
          </a:xfrm>
          <a:prstGeom prst="rect">
            <a:avLst/>
          </a:prstGeom>
        </p:spPr>
        <p:txBody>
          <a:bodyPr lIns="0" tIns="0" rIns="0" bIns="0" rtlCol="0" anchor="t">
            <a:spAutoFit/>
          </a:bodyPr>
          <a:lstStyle/>
          <a:p>
            <a:pPr algn="l">
              <a:lnSpc>
                <a:spcPts val="10087"/>
              </a:lnSpc>
            </a:pPr>
            <a:r>
              <a:rPr lang="en-US" sz="7205" spc="7" dirty="0">
                <a:solidFill>
                  <a:srgbClr val="E1FFB3"/>
                </a:solidFill>
                <a:latin typeface="Calibri (MS)"/>
                <a:ea typeface="Calibri (MS)"/>
                <a:cs typeface="Calibri (MS)"/>
                <a:sym typeface="Calibri (MS)"/>
              </a:rPr>
              <a:t>Thank You!</a:t>
            </a:r>
          </a:p>
        </p:txBody>
      </p:sp>
    </p:spTree>
    <p:extLst>
      <p:ext uri="{BB962C8B-B14F-4D97-AF65-F5344CB8AC3E}">
        <p14:creationId xmlns:p14="http://schemas.microsoft.com/office/powerpoint/2010/main" val="285961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8F5"/>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grpSp>
        <p:nvGrpSpPr>
          <p:cNvPr id="18" name="Group 18"/>
          <p:cNvGrpSpPr>
            <a:grpSpLocks noChangeAspect="1"/>
          </p:cNvGrpSpPr>
          <p:nvPr/>
        </p:nvGrpSpPr>
        <p:grpSpPr>
          <a:xfrm>
            <a:off x="789387" y="3756017"/>
            <a:ext cx="648795" cy="648881"/>
            <a:chOff x="0" y="0"/>
            <a:chExt cx="865060" cy="865175"/>
          </a:xfrm>
        </p:grpSpPr>
        <p:sp>
          <p:nvSpPr>
            <p:cNvPr id="19" name="Freeform 19"/>
            <p:cNvSpPr/>
            <p:nvPr/>
          </p:nvSpPr>
          <p:spPr>
            <a:xfrm>
              <a:off x="0" y="0"/>
              <a:ext cx="865124" cy="865124"/>
            </a:xfrm>
            <a:custGeom>
              <a:avLst/>
              <a:gdLst/>
              <a:ahLst/>
              <a:cxnLst/>
              <a:rect l="l" t="t" r="r" b="b"/>
              <a:pathLst>
                <a:path w="865124" h="865124">
                  <a:moveTo>
                    <a:pt x="432562" y="0"/>
                  </a:moveTo>
                  <a:cubicBezTo>
                    <a:pt x="193675" y="0"/>
                    <a:pt x="0" y="193675"/>
                    <a:pt x="0" y="432562"/>
                  </a:cubicBezTo>
                  <a:cubicBezTo>
                    <a:pt x="0" y="671449"/>
                    <a:pt x="193675" y="865124"/>
                    <a:pt x="432562" y="865124"/>
                  </a:cubicBezTo>
                  <a:cubicBezTo>
                    <a:pt x="671449" y="865124"/>
                    <a:pt x="865124" y="671449"/>
                    <a:pt x="865124" y="432562"/>
                  </a:cubicBezTo>
                  <a:lnTo>
                    <a:pt x="865124" y="432562"/>
                  </a:lnTo>
                  <a:cubicBezTo>
                    <a:pt x="865124" y="193675"/>
                    <a:pt x="671703" y="127"/>
                    <a:pt x="432943" y="0"/>
                  </a:cubicBezTo>
                  <a:lnTo>
                    <a:pt x="432689" y="0"/>
                  </a:lnTo>
                  <a:close/>
                  <a:moveTo>
                    <a:pt x="480060" y="616204"/>
                  </a:moveTo>
                  <a:lnTo>
                    <a:pt x="414147" y="616204"/>
                  </a:lnTo>
                  <a:lnTo>
                    <a:pt x="414147" y="302006"/>
                  </a:lnTo>
                  <a:cubicBezTo>
                    <a:pt x="408559" y="305816"/>
                    <a:pt x="402717" y="309499"/>
                    <a:pt x="396494" y="312928"/>
                  </a:cubicBezTo>
                  <a:lnTo>
                    <a:pt x="383921" y="319659"/>
                  </a:lnTo>
                  <a:cubicBezTo>
                    <a:pt x="370332" y="325247"/>
                    <a:pt x="362839" y="327787"/>
                    <a:pt x="355092" y="330200"/>
                  </a:cubicBezTo>
                  <a:lnTo>
                    <a:pt x="329438" y="337185"/>
                  </a:lnTo>
                  <a:lnTo>
                    <a:pt x="329438" y="284607"/>
                  </a:lnTo>
                  <a:cubicBezTo>
                    <a:pt x="335788" y="282829"/>
                    <a:pt x="341503" y="281051"/>
                    <a:pt x="346583" y="279273"/>
                  </a:cubicBezTo>
                  <a:lnTo>
                    <a:pt x="356870" y="275717"/>
                  </a:lnTo>
                  <a:cubicBezTo>
                    <a:pt x="366903" y="271907"/>
                    <a:pt x="371983" y="269875"/>
                    <a:pt x="377063" y="267716"/>
                  </a:cubicBezTo>
                  <a:lnTo>
                    <a:pt x="387096" y="263525"/>
                  </a:lnTo>
                  <a:cubicBezTo>
                    <a:pt x="396875" y="258953"/>
                    <a:pt x="401828" y="256413"/>
                    <a:pt x="406654" y="253873"/>
                  </a:cubicBezTo>
                  <a:lnTo>
                    <a:pt x="416433" y="248666"/>
                  </a:lnTo>
                  <a:cubicBezTo>
                    <a:pt x="426593" y="243078"/>
                    <a:pt x="431800" y="240030"/>
                    <a:pt x="436880" y="236728"/>
                  </a:cubicBezTo>
                  <a:lnTo>
                    <a:pt x="447294" y="230378"/>
                  </a:lnTo>
                  <a:lnTo>
                    <a:pt x="479806" y="227584"/>
                  </a:lnTo>
                  <a:close/>
                </a:path>
              </a:pathLst>
            </a:custGeom>
            <a:solidFill>
              <a:srgbClr val="004A3D"/>
            </a:solidFill>
          </p:spPr>
          <p:txBody>
            <a:bodyPr/>
            <a:lstStyle/>
            <a:p>
              <a:endParaRPr lang="en-US"/>
            </a:p>
          </p:txBody>
        </p:sp>
      </p:grpSp>
      <p:grpSp>
        <p:nvGrpSpPr>
          <p:cNvPr id="20" name="Group 20"/>
          <p:cNvGrpSpPr>
            <a:grpSpLocks noChangeAspect="1"/>
          </p:cNvGrpSpPr>
          <p:nvPr/>
        </p:nvGrpSpPr>
        <p:grpSpPr>
          <a:xfrm>
            <a:off x="789387" y="6301366"/>
            <a:ext cx="648795" cy="648881"/>
            <a:chOff x="0" y="0"/>
            <a:chExt cx="865060" cy="865175"/>
          </a:xfrm>
        </p:grpSpPr>
        <p:sp>
          <p:nvSpPr>
            <p:cNvPr id="21" name="Freeform 21"/>
            <p:cNvSpPr/>
            <p:nvPr/>
          </p:nvSpPr>
          <p:spPr>
            <a:xfrm>
              <a:off x="0" y="0"/>
              <a:ext cx="865124" cy="865124"/>
            </a:xfrm>
            <a:custGeom>
              <a:avLst/>
              <a:gdLst/>
              <a:ahLst/>
              <a:cxnLst/>
              <a:rect l="l" t="t" r="r" b="b"/>
              <a:pathLst>
                <a:path w="865124" h="865124">
                  <a:moveTo>
                    <a:pt x="432562" y="0"/>
                  </a:moveTo>
                  <a:cubicBezTo>
                    <a:pt x="193675" y="0"/>
                    <a:pt x="0" y="193675"/>
                    <a:pt x="0" y="432562"/>
                  </a:cubicBezTo>
                  <a:cubicBezTo>
                    <a:pt x="0" y="671449"/>
                    <a:pt x="193675" y="865124"/>
                    <a:pt x="432562" y="865124"/>
                  </a:cubicBezTo>
                  <a:cubicBezTo>
                    <a:pt x="671449" y="865124"/>
                    <a:pt x="865124" y="671449"/>
                    <a:pt x="865124" y="432562"/>
                  </a:cubicBezTo>
                  <a:lnTo>
                    <a:pt x="865124" y="432562"/>
                  </a:lnTo>
                  <a:cubicBezTo>
                    <a:pt x="865124" y="193675"/>
                    <a:pt x="671703" y="127"/>
                    <a:pt x="432816" y="0"/>
                  </a:cubicBezTo>
                  <a:lnTo>
                    <a:pt x="432562" y="0"/>
                  </a:lnTo>
                  <a:close/>
                  <a:moveTo>
                    <a:pt x="556260" y="626618"/>
                  </a:moveTo>
                  <a:lnTo>
                    <a:pt x="308991" y="626618"/>
                  </a:lnTo>
                  <a:lnTo>
                    <a:pt x="308991" y="590296"/>
                  </a:lnTo>
                  <a:cubicBezTo>
                    <a:pt x="308737" y="575056"/>
                    <a:pt x="311531" y="559943"/>
                    <a:pt x="317246" y="545846"/>
                  </a:cubicBezTo>
                  <a:lnTo>
                    <a:pt x="340106" y="509397"/>
                  </a:lnTo>
                  <a:cubicBezTo>
                    <a:pt x="350266" y="497840"/>
                    <a:pt x="361569" y="487553"/>
                    <a:pt x="374015" y="478409"/>
                  </a:cubicBezTo>
                  <a:lnTo>
                    <a:pt x="415544" y="450469"/>
                  </a:lnTo>
                  <a:cubicBezTo>
                    <a:pt x="427990" y="442976"/>
                    <a:pt x="439801" y="434594"/>
                    <a:pt x="450850" y="425196"/>
                  </a:cubicBezTo>
                  <a:lnTo>
                    <a:pt x="472821" y="401066"/>
                  </a:lnTo>
                  <a:cubicBezTo>
                    <a:pt x="478028" y="393700"/>
                    <a:pt x="481838" y="385445"/>
                    <a:pt x="483997" y="376682"/>
                  </a:cubicBezTo>
                  <a:lnTo>
                    <a:pt x="487045" y="349377"/>
                  </a:lnTo>
                  <a:cubicBezTo>
                    <a:pt x="487045" y="341376"/>
                    <a:pt x="485775" y="333502"/>
                    <a:pt x="483235" y="325882"/>
                  </a:cubicBezTo>
                  <a:lnTo>
                    <a:pt x="477012" y="311785"/>
                  </a:lnTo>
                  <a:cubicBezTo>
                    <a:pt x="466852" y="300101"/>
                    <a:pt x="460375" y="295402"/>
                    <a:pt x="453136" y="292354"/>
                  </a:cubicBezTo>
                  <a:lnTo>
                    <a:pt x="426466" y="287274"/>
                  </a:lnTo>
                  <a:cubicBezTo>
                    <a:pt x="408559" y="287147"/>
                    <a:pt x="391033" y="291338"/>
                    <a:pt x="375031" y="299339"/>
                  </a:cubicBezTo>
                  <a:lnTo>
                    <a:pt x="329311" y="331851"/>
                  </a:lnTo>
                  <a:lnTo>
                    <a:pt x="329311" y="272923"/>
                  </a:lnTo>
                  <a:cubicBezTo>
                    <a:pt x="342392" y="260731"/>
                    <a:pt x="358140" y="251714"/>
                    <a:pt x="375285" y="246507"/>
                  </a:cubicBezTo>
                  <a:lnTo>
                    <a:pt x="432181" y="238506"/>
                  </a:lnTo>
                  <a:cubicBezTo>
                    <a:pt x="447548" y="238379"/>
                    <a:pt x="462915" y="240665"/>
                    <a:pt x="477520" y="245364"/>
                  </a:cubicBezTo>
                  <a:lnTo>
                    <a:pt x="514604" y="265176"/>
                  </a:lnTo>
                  <a:cubicBezTo>
                    <a:pt x="525272" y="273939"/>
                    <a:pt x="533781" y="285115"/>
                    <a:pt x="539623" y="297688"/>
                  </a:cubicBezTo>
                  <a:cubicBezTo>
                    <a:pt x="545846" y="311658"/>
                    <a:pt x="549021" y="326771"/>
                    <a:pt x="548767" y="342138"/>
                  </a:cubicBezTo>
                  <a:lnTo>
                    <a:pt x="544068" y="382905"/>
                  </a:lnTo>
                  <a:cubicBezTo>
                    <a:pt x="540893" y="395478"/>
                    <a:pt x="535559" y="407416"/>
                    <a:pt x="528447" y="418211"/>
                  </a:cubicBezTo>
                  <a:lnTo>
                    <a:pt x="500253" y="450342"/>
                  </a:lnTo>
                  <a:cubicBezTo>
                    <a:pt x="486918" y="461899"/>
                    <a:pt x="472821" y="472440"/>
                    <a:pt x="457835" y="481711"/>
                  </a:cubicBezTo>
                  <a:lnTo>
                    <a:pt x="421513" y="505587"/>
                  </a:lnTo>
                  <a:cubicBezTo>
                    <a:pt x="411988" y="512064"/>
                    <a:pt x="402844" y="519303"/>
                    <a:pt x="394462" y="527304"/>
                  </a:cubicBezTo>
                  <a:lnTo>
                    <a:pt x="377698" y="549656"/>
                  </a:lnTo>
                  <a:cubicBezTo>
                    <a:pt x="373888" y="557657"/>
                    <a:pt x="371856" y="566420"/>
                    <a:pt x="371983" y="575183"/>
                  </a:cubicBezTo>
                  <a:lnTo>
                    <a:pt x="556133" y="575183"/>
                  </a:lnTo>
                  <a:close/>
                </a:path>
              </a:pathLst>
            </a:custGeom>
            <a:solidFill>
              <a:srgbClr val="004A3D"/>
            </a:solidFill>
          </p:spPr>
          <p:txBody>
            <a:bodyPr/>
            <a:lstStyle/>
            <a:p>
              <a:endParaRPr lang="en-US"/>
            </a:p>
          </p:txBody>
        </p:sp>
      </p:grpSp>
      <p:sp>
        <p:nvSpPr>
          <p:cNvPr id="22" name="Freeform 22"/>
          <p:cNvSpPr/>
          <p:nvPr/>
        </p:nvSpPr>
        <p:spPr>
          <a:xfrm>
            <a:off x="779862" y="8824915"/>
            <a:ext cx="10648995" cy="1283682"/>
          </a:xfrm>
          <a:custGeom>
            <a:avLst/>
            <a:gdLst/>
            <a:ahLst/>
            <a:cxnLst/>
            <a:rect l="l" t="t" r="r" b="b"/>
            <a:pathLst>
              <a:path w="10648995" h="1283682">
                <a:moveTo>
                  <a:pt x="0" y="0"/>
                </a:moveTo>
                <a:lnTo>
                  <a:pt x="10648995" y="0"/>
                </a:lnTo>
                <a:lnTo>
                  <a:pt x="10648995" y="1283682"/>
                </a:lnTo>
                <a:lnTo>
                  <a:pt x="0" y="128368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3" name="Group 23"/>
          <p:cNvGrpSpPr>
            <a:grpSpLocks noChangeAspect="1"/>
          </p:cNvGrpSpPr>
          <p:nvPr/>
        </p:nvGrpSpPr>
        <p:grpSpPr>
          <a:xfrm>
            <a:off x="6528876" y="7639319"/>
            <a:ext cx="648817" cy="648895"/>
            <a:chOff x="0" y="0"/>
            <a:chExt cx="865086" cy="865188"/>
          </a:xfrm>
        </p:grpSpPr>
        <p:sp>
          <p:nvSpPr>
            <p:cNvPr id="24" name="Freeform 24"/>
            <p:cNvSpPr/>
            <p:nvPr/>
          </p:nvSpPr>
          <p:spPr>
            <a:xfrm>
              <a:off x="0" y="0"/>
              <a:ext cx="865124" cy="865378"/>
            </a:xfrm>
            <a:custGeom>
              <a:avLst/>
              <a:gdLst/>
              <a:ahLst/>
              <a:cxnLst/>
              <a:rect l="l" t="t" r="r" b="b"/>
              <a:pathLst>
                <a:path w="865124" h="865378">
                  <a:moveTo>
                    <a:pt x="432562" y="0"/>
                  </a:moveTo>
                  <a:cubicBezTo>
                    <a:pt x="193675" y="0"/>
                    <a:pt x="0" y="193675"/>
                    <a:pt x="0" y="432562"/>
                  </a:cubicBezTo>
                  <a:cubicBezTo>
                    <a:pt x="0" y="671449"/>
                    <a:pt x="193675" y="865124"/>
                    <a:pt x="432562" y="865251"/>
                  </a:cubicBezTo>
                  <a:cubicBezTo>
                    <a:pt x="671449" y="865378"/>
                    <a:pt x="865124" y="671576"/>
                    <a:pt x="865124" y="432562"/>
                  </a:cubicBezTo>
                  <a:lnTo>
                    <a:pt x="865124" y="432562"/>
                  </a:lnTo>
                  <a:cubicBezTo>
                    <a:pt x="865124" y="193802"/>
                    <a:pt x="671703" y="127"/>
                    <a:pt x="432943" y="0"/>
                  </a:cubicBezTo>
                  <a:lnTo>
                    <a:pt x="432689" y="0"/>
                  </a:lnTo>
                  <a:close/>
                  <a:moveTo>
                    <a:pt x="546989" y="564134"/>
                  </a:moveTo>
                  <a:cubicBezTo>
                    <a:pt x="538988" y="578231"/>
                    <a:pt x="527939" y="590423"/>
                    <a:pt x="514604" y="599694"/>
                  </a:cubicBezTo>
                  <a:cubicBezTo>
                    <a:pt x="500126" y="609600"/>
                    <a:pt x="484124" y="616966"/>
                    <a:pt x="467106" y="621411"/>
                  </a:cubicBezTo>
                  <a:lnTo>
                    <a:pt x="410210" y="628777"/>
                  </a:lnTo>
                  <a:cubicBezTo>
                    <a:pt x="390779" y="628777"/>
                    <a:pt x="371475" y="627126"/>
                    <a:pt x="352298" y="623697"/>
                  </a:cubicBezTo>
                  <a:lnTo>
                    <a:pt x="306578" y="608330"/>
                  </a:lnTo>
                  <a:lnTo>
                    <a:pt x="306578" y="550164"/>
                  </a:lnTo>
                  <a:cubicBezTo>
                    <a:pt x="321818" y="560832"/>
                    <a:pt x="338709" y="568579"/>
                    <a:pt x="356743" y="573278"/>
                  </a:cubicBezTo>
                  <a:lnTo>
                    <a:pt x="412115" y="580898"/>
                  </a:lnTo>
                  <a:cubicBezTo>
                    <a:pt x="421132" y="580771"/>
                    <a:pt x="430149" y="579882"/>
                    <a:pt x="439039" y="578231"/>
                  </a:cubicBezTo>
                  <a:lnTo>
                    <a:pt x="465709" y="568579"/>
                  </a:lnTo>
                  <a:cubicBezTo>
                    <a:pt x="473964" y="563880"/>
                    <a:pt x="480949" y="557403"/>
                    <a:pt x="486156" y="549529"/>
                  </a:cubicBezTo>
                  <a:cubicBezTo>
                    <a:pt x="491871" y="540385"/>
                    <a:pt x="494665" y="529717"/>
                    <a:pt x="494284" y="518922"/>
                  </a:cubicBezTo>
                  <a:cubicBezTo>
                    <a:pt x="494665" y="507873"/>
                    <a:pt x="491998" y="496951"/>
                    <a:pt x="486537" y="487299"/>
                  </a:cubicBezTo>
                  <a:lnTo>
                    <a:pt x="464947" y="466090"/>
                  </a:lnTo>
                  <a:cubicBezTo>
                    <a:pt x="454787" y="460375"/>
                    <a:pt x="443865" y="456311"/>
                    <a:pt x="432435" y="454152"/>
                  </a:cubicBezTo>
                  <a:lnTo>
                    <a:pt x="391795" y="450342"/>
                  </a:lnTo>
                  <a:lnTo>
                    <a:pt x="356616" y="450342"/>
                  </a:lnTo>
                  <a:lnTo>
                    <a:pt x="356616" y="401955"/>
                  </a:lnTo>
                  <a:lnTo>
                    <a:pt x="389890" y="401955"/>
                  </a:lnTo>
                  <a:cubicBezTo>
                    <a:pt x="402082" y="402082"/>
                    <a:pt x="414147" y="400939"/>
                    <a:pt x="425958" y="398526"/>
                  </a:cubicBezTo>
                  <a:lnTo>
                    <a:pt x="454279" y="387350"/>
                  </a:lnTo>
                  <a:cubicBezTo>
                    <a:pt x="462026" y="382397"/>
                    <a:pt x="468376" y="375539"/>
                    <a:pt x="472821" y="367538"/>
                  </a:cubicBezTo>
                  <a:lnTo>
                    <a:pt x="479425" y="338074"/>
                  </a:lnTo>
                  <a:cubicBezTo>
                    <a:pt x="479806" y="328803"/>
                    <a:pt x="477647" y="319532"/>
                    <a:pt x="473202" y="311404"/>
                  </a:cubicBezTo>
                  <a:lnTo>
                    <a:pt x="463804" y="299212"/>
                  </a:lnTo>
                  <a:cubicBezTo>
                    <a:pt x="450723" y="291211"/>
                    <a:pt x="443611" y="288544"/>
                    <a:pt x="436245" y="287020"/>
                  </a:cubicBezTo>
                  <a:lnTo>
                    <a:pt x="421640" y="284734"/>
                  </a:lnTo>
                  <a:cubicBezTo>
                    <a:pt x="398399" y="284861"/>
                    <a:pt x="382651" y="287147"/>
                    <a:pt x="367411" y="291592"/>
                  </a:cubicBezTo>
                  <a:lnTo>
                    <a:pt x="322834" y="312039"/>
                  </a:lnTo>
                  <a:lnTo>
                    <a:pt x="322834" y="258191"/>
                  </a:lnTo>
                  <a:cubicBezTo>
                    <a:pt x="336931" y="250698"/>
                    <a:pt x="352171" y="245110"/>
                    <a:pt x="367792" y="241681"/>
                  </a:cubicBezTo>
                  <a:lnTo>
                    <a:pt x="419735" y="236220"/>
                  </a:lnTo>
                  <a:cubicBezTo>
                    <a:pt x="435356" y="236220"/>
                    <a:pt x="450850" y="237998"/>
                    <a:pt x="466090" y="241681"/>
                  </a:cubicBezTo>
                  <a:lnTo>
                    <a:pt x="505968" y="258445"/>
                  </a:lnTo>
                  <a:cubicBezTo>
                    <a:pt x="517271" y="265811"/>
                    <a:pt x="526796" y="275590"/>
                    <a:pt x="533781" y="287147"/>
                  </a:cubicBezTo>
                  <a:cubicBezTo>
                    <a:pt x="540893" y="299720"/>
                    <a:pt x="544576" y="313944"/>
                    <a:pt x="544195" y="328422"/>
                  </a:cubicBezTo>
                  <a:cubicBezTo>
                    <a:pt x="545084" y="351155"/>
                    <a:pt x="537337" y="373253"/>
                    <a:pt x="522478" y="390398"/>
                  </a:cubicBezTo>
                  <a:cubicBezTo>
                    <a:pt x="506603" y="407289"/>
                    <a:pt x="485775" y="418846"/>
                    <a:pt x="462915" y="423291"/>
                  </a:cubicBezTo>
                  <a:lnTo>
                    <a:pt x="498856" y="432435"/>
                  </a:lnTo>
                  <a:cubicBezTo>
                    <a:pt x="510159" y="437007"/>
                    <a:pt x="520573" y="443484"/>
                    <a:pt x="529717" y="451485"/>
                  </a:cubicBezTo>
                  <a:lnTo>
                    <a:pt x="551053" y="479425"/>
                  </a:lnTo>
                  <a:cubicBezTo>
                    <a:pt x="556387" y="490474"/>
                    <a:pt x="559181" y="502539"/>
                    <a:pt x="559054" y="514731"/>
                  </a:cubicBezTo>
                  <a:cubicBezTo>
                    <a:pt x="559435" y="531876"/>
                    <a:pt x="555244" y="548767"/>
                    <a:pt x="547116" y="563880"/>
                  </a:cubicBezTo>
                  <a:close/>
                </a:path>
              </a:pathLst>
            </a:custGeom>
            <a:solidFill>
              <a:srgbClr val="004A3D"/>
            </a:solidFill>
          </p:spPr>
          <p:txBody>
            <a:bodyPr/>
            <a:lstStyle/>
            <a:p>
              <a:endParaRPr lang="en-US"/>
            </a:p>
          </p:txBody>
        </p:sp>
      </p:grpSp>
      <p:grpSp>
        <p:nvGrpSpPr>
          <p:cNvPr id="25" name="Group 25"/>
          <p:cNvGrpSpPr>
            <a:grpSpLocks noChangeAspect="1"/>
          </p:cNvGrpSpPr>
          <p:nvPr/>
        </p:nvGrpSpPr>
        <p:grpSpPr>
          <a:xfrm>
            <a:off x="11746199" y="7591692"/>
            <a:ext cx="744064" cy="744143"/>
            <a:chOff x="0" y="0"/>
            <a:chExt cx="992086" cy="992188"/>
          </a:xfrm>
        </p:grpSpPr>
        <p:sp>
          <p:nvSpPr>
            <p:cNvPr id="26" name="Freeform 26"/>
            <p:cNvSpPr/>
            <p:nvPr/>
          </p:nvSpPr>
          <p:spPr>
            <a:xfrm>
              <a:off x="397383" y="375793"/>
              <a:ext cx="113411" cy="165608"/>
            </a:xfrm>
            <a:custGeom>
              <a:avLst/>
              <a:gdLst/>
              <a:ahLst/>
              <a:cxnLst/>
              <a:rect l="l" t="t" r="r" b="b"/>
              <a:pathLst>
                <a:path w="113411" h="165608">
                  <a:moveTo>
                    <a:pt x="52832" y="97790"/>
                  </a:moveTo>
                  <a:lnTo>
                    <a:pt x="26797" y="133096"/>
                  </a:lnTo>
                  <a:cubicBezTo>
                    <a:pt x="18288" y="143891"/>
                    <a:pt x="9271" y="154686"/>
                    <a:pt x="0" y="165608"/>
                  </a:cubicBezTo>
                  <a:lnTo>
                    <a:pt x="113411" y="165608"/>
                  </a:lnTo>
                  <a:lnTo>
                    <a:pt x="113411" y="0"/>
                  </a:lnTo>
                  <a:cubicBezTo>
                    <a:pt x="101600" y="20955"/>
                    <a:pt x="90678" y="39243"/>
                    <a:pt x="80899" y="54991"/>
                  </a:cubicBezTo>
                  <a:lnTo>
                    <a:pt x="52959" y="97790"/>
                  </a:lnTo>
                  <a:close/>
                </a:path>
              </a:pathLst>
            </a:custGeom>
            <a:solidFill>
              <a:srgbClr val="004A3D"/>
            </a:solidFill>
          </p:spPr>
          <p:txBody>
            <a:bodyPr/>
            <a:lstStyle/>
            <a:p>
              <a:endParaRPr lang="en-US"/>
            </a:p>
          </p:txBody>
        </p:sp>
        <p:sp>
          <p:nvSpPr>
            <p:cNvPr id="27" name="Freeform 27"/>
            <p:cNvSpPr/>
            <p:nvPr/>
          </p:nvSpPr>
          <p:spPr>
            <a:xfrm>
              <a:off x="63500" y="63500"/>
              <a:ext cx="865251" cy="865378"/>
            </a:xfrm>
            <a:custGeom>
              <a:avLst/>
              <a:gdLst/>
              <a:ahLst/>
              <a:cxnLst/>
              <a:rect l="l" t="t" r="r" b="b"/>
              <a:pathLst>
                <a:path w="865251" h="865378">
                  <a:moveTo>
                    <a:pt x="432562" y="0"/>
                  </a:moveTo>
                  <a:cubicBezTo>
                    <a:pt x="193675" y="0"/>
                    <a:pt x="0" y="193675"/>
                    <a:pt x="0" y="432562"/>
                  </a:cubicBezTo>
                  <a:cubicBezTo>
                    <a:pt x="0" y="671449"/>
                    <a:pt x="193675" y="865124"/>
                    <a:pt x="432562" y="865251"/>
                  </a:cubicBezTo>
                  <a:cubicBezTo>
                    <a:pt x="671449" y="865378"/>
                    <a:pt x="865124" y="671576"/>
                    <a:pt x="865124" y="432562"/>
                  </a:cubicBezTo>
                  <a:lnTo>
                    <a:pt x="865124" y="432562"/>
                  </a:lnTo>
                  <a:cubicBezTo>
                    <a:pt x="865251" y="193802"/>
                    <a:pt x="671703" y="127"/>
                    <a:pt x="432943" y="0"/>
                  </a:cubicBezTo>
                  <a:lnTo>
                    <a:pt x="432689" y="0"/>
                  </a:lnTo>
                  <a:close/>
                  <a:moveTo>
                    <a:pt x="564388" y="532765"/>
                  </a:moveTo>
                  <a:lnTo>
                    <a:pt x="512699" y="532765"/>
                  </a:lnTo>
                  <a:lnTo>
                    <a:pt x="512699" y="614045"/>
                  </a:lnTo>
                  <a:lnTo>
                    <a:pt x="447167" y="614045"/>
                  </a:lnTo>
                  <a:lnTo>
                    <a:pt x="447167" y="532765"/>
                  </a:lnTo>
                  <a:lnTo>
                    <a:pt x="269113" y="532765"/>
                  </a:lnTo>
                  <a:lnTo>
                    <a:pt x="269113" y="480949"/>
                  </a:lnTo>
                  <a:cubicBezTo>
                    <a:pt x="286766" y="461772"/>
                    <a:pt x="304038" y="441579"/>
                    <a:pt x="320929" y="420370"/>
                  </a:cubicBezTo>
                  <a:lnTo>
                    <a:pt x="368554" y="355854"/>
                  </a:lnTo>
                  <a:cubicBezTo>
                    <a:pt x="383413" y="334010"/>
                    <a:pt x="397256" y="312420"/>
                    <a:pt x="409956" y="290830"/>
                  </a:cubicBezTo>
                  <a:lnTo>
                    <a:pt x="443738" y="228219"/>
                  </a:lnTo>
                  <a:lnTo>
                    <a:pt x="512572" y="228219"/>
                  </a:lnTo>
                  <a:lnTo>
                    <a:pt x="512572" y="477901"/>
                  </a:lnTo>
                  <a:lnTo>
                    <a:pt x="564388" y="477901"/>
                  </a:lnTo>
                  <a:close/>
                </a:path>
              </a:pathLst>
            </a:custGeom>
            <a:solidFill>
              <a:srgbClr val="004A3D"/>
            </a:solidFill>
          </p:spPr>
          <p:txBody>
            <a:bodyPr/>
            <a:lstStyle/>
            <a:p>
              <a:endParaRPr lang="en-US"/>
            </a:p>
          </p:txBody>
        </p:sp>
      </p:grpSp>
      <p:sp>
        <p:nvSpPr>
          <p:cNvPr id="28" name="Freeform 28"/>
          <p:cNvSpPr/>
          <p:nvPr/>
        </p:nvSpPr>
        <p:spPr>
          <a:xfrm>
            <a:off x="6438900" y="3226753"/>
            <a:ext cx="4836319" cy="4086797"/>
          </a:xfrm>
          <a:custGeom>
            <a:avLst/>
            <a:gdLst/>
            <a:ahLst/>
            <a:cxnLst/>
            <a:rect l="l" t="t" r="r" b="b"/>
            <a:pathLst>
              <a:path w="4836319" h="4086797">
                <a:moveTo>
                  <a:pt x="0" y="0"/>
                </a:moveTo>
                <a:lnTo>
                  <a:pt x="4836319" y="0"/>
                </a:lnTo>
                <a:lnTo>
                  <a:pt x="4836319" y="4086797"/>
                </a:lnTo>
                <a:lnTo>
                  <a:pt x="0" y="4086797"/>
                </a:lnTo>
                <a:lnTo>
                  <a:pt x="0" y="0"/>
                </a:lnTo>
                <a:close/>
              </a:path>
            </a:pathLst>
          </a:custGeom>
          <a:blipFill>
            <a:blip r:embed="rId5"/>
            <a:stretch>
              <a:fillRect/>
            </a:stretch>
          </a:blipFill>
        </p:spPr>
        <p:txBody>
          <a:bodyPr/>
          <a:lstStyle/>
          <a:p>
            <a:endParaRPr lang="en-US"/>
          </a:p>
        </p:txBody>
      </p:sp>
      <p:sp>
        <p:nvSpPr>
          <p:cNvPr id="29" name="Freeform 29"/>
          <p:cNvSpPr/>
          <p:nvPr/>
        </p:nvSpPr>
        <p:spPr>
          <a:xfrm>
            <a:off x="12111038" y="3233990"/>
            <a:ext cx="5279231" cy="4072888"/>
          </a:xfrm>
          <a:custGeom>
            <a:avLst/>
            <a:gdLst/>
            <a:ahLst/>
            <a:cxnLst/>
            <a:rect l="l" t="t" r="r" b="b"/>
            <a:pathLst>
              <a:path w="5279231" h="4072888">
                <a:moveTo>
                  <a:pt x="0" y="0"/>
                </a:moveTo>
                <a:lnTo>
                  <a:pt x="5279231" y="0"/>
                </a:lnTo>
                <a:lnTo>
                  <a:pt x="5279231" y="4072888"/>
                </a:lnTo>
                <a:lnTo>
                  <a:pt x="0" y="4072888"/>
                </a:lnTo>
                <a:lnTo>
                  <a:pt x="0" y="0"/>
                </a:lnTo>
                <a:close/>
              </a:path>
            </a:pathLst>
          </a:custGeom>
          <a:blipFill>
            <a:blip r:embed="rId6"/>
            <a:stretch>
              <a:fillRect/>
            </a:stretch>
          </a:blipFill>
        </p:spPr>
        <p:txBody>
          <a:bodyPr/>
          <a:lstStyle/>
          <a:p>
            <a:endParaRPr lang="en-US"/>
          </a:p>
        </p:txBody>
      </p:sp>
      <p:grpSp>
        <p:nvGrpSpPr>
          <p:cNvPr id="30" name="Group 30"/>
          <p:cNvGrpSpPr/>
          <p:nvPr/>
        </p:nvGrpSpPr>
        <p:grpSpPr>
          <a:xfrm>
            <a:off x="110080" y="1680192"/>
            <a:ext cx="17647068" cy="1271598"/>
            <a:chOff x="0" y="0"/>
            <a:chExt cx="4647787" cy="334907"/>
          </a:xfrm>
        </p:grpSpPr>
        <p:sp>
          <p:nvSpPr>
            <p:cNvPr id="31" name="Freeform 31"/>
            <p:cNvSpPr/>
            <p:nvPr/>
          </p:nvSpPr>
          <p:spPr>
            <a:xfrm>
              <a:off x="0" y="0"/>
              <a:ext cx="4647787" cy="334907"/>
            </a:xfrm>
            <a:custGeom>
              <a:avLst/>
              <a:gdLst/>
              <a:ahLst/>
              <a:cxnLst/>
              <a:rect l="l" t="t" r="r" b="b"/>
              <a:pathLst>
                <a:path w="4647787" h="334907">
                  <a:moveTo>
                    <a:pt x="20181" y="0"/>
                  </a:moveTo>
                  <a:lnTo>
                    <a:pt x="4627607" y="0"/>
                  </a:lnTo>
                  <a:cubicBezTo>
                    <a:pt x="4632959" y="0"/>
                    <a:pt x="4638092" y="2126"/>
                    <a:pt x="4641876" y="5911"/>
                  </a:cubicBezTo>
                  <a:cubicBezTo>
                    <a:pt x="4645661" y="9695"/>
                    <a:pt x="4647787" y="14828"/>
                    <a:pt x="4647787" y="20181"/>
                  </a:cubicBezTo>
                  <a:lnTo>
                    <a:pt x="4647787" y="314726"/>
                  </a:lnTo>
                  <a:cubicBezTo>
                    <a:pt x="4647787" y="320078"/>
                    <a:pt x="4645661" y="325211"/>
                    <a:pt x="4641876" y="328996"/>
                  </a:cubicBezTo>
                  <a:cubicBezTo>
                    <a:pt x="4638092" y="332780"/>
                    <a:pt x="4632959" y="334907"/>
                    <a:pt x="4627607" y="334907"/>
                  </a:cubicBezTo>
                  <a:lnTo>
                    <a:pt x="20181" y="334907"/>
                  </a:lnTo>
                  <a:cubicBezTo>
                    <a:pt x="14828" y="334907"/>
                    <a:pt x="9695" y="332780"/>
                    <a:pt x="5911" y="328996"/>
                  </a:cubicBezTo>
                  <a:cubicBezTo>
                    <a:pt x="2126" y="325211"/>
                    <a:pt x="0" y="320078"/>
                    <a:pt x="0" y="314726"/>
                  </a:cubicBezTo>
                  <a:lnTo>
                    <a:pt x="0" y="20181"/>
                  </a:lnTo>
                  <a:cubicBezTo>
                    <a:pt x="0" y="14828"/>
                    <a:pt x="2126" y="9695"/>
                    <a:pt x="5911" y="5911"/>
                  </a:cubicBezTo>
                  <a:cubicBezTo>
                    <a:pt x="9695" y="2126"/>
                    <a:pt x="14828" y="0"/>
                    <a:pt x="20181" y="0"/>
                  </a:cubicBezTo>
                  <a:close/>
                </a:path>
              </a:pathLst>
            </a:custGeom>
            <a:solidFill>
              <a:srgbClr val="D6FFA9"/>
            </a:solidFill>
            <a:ln cap="rnd">
              <a:noFill/>
              <a:prstDash val="solid"/>
              <a:round/>
            </a:ln>
          </p:spPr>
          <p:txBody>
            <a:bodyPr/>
            <a:lstStyle/>
            <a:p>
              <a:endParaRPr lang="en-US"/>
            </a:p>
          </p:txBody>
        </p:sp>
        <p:sp>
          <p:nvSpPr>
            <p:cNvPr id="32" name="TextBox 32"/>
            <p:cNvSpPr txBox="1"/>
            <p:nvPr/>
          </p:nvSpPr>
          <p:spPr>
            <a:xfrm>
              <a:off x="0" y="-228600"/>
              <a:ext cx="4647787" cy="563507"/>
            </a:xfrm>
            <a:prstGeom prst="rect">
              <a:avLst/>
            </a:prstGeom>
          </p:spPr>
          <p:txBody>
            <a:bodyPr lIns="50800" tIns="50800" rIns="50800" bIns="50800" rtlCol="0" anchor="ctr"/>
            <a:lstStyle/>
            <a:p>
              <a:pPr algn="ctr">
                <a:lnSpc>
                  <a:spcPts val="4504"/>
                </a:lnSpc>
              </a:pPr>
              <a:endParaRPr/>
            </a:p>
          </p:txBody>
        </p:sp>
      </p:grpSp>
      <p:sp>
        <p:nvSpPr>
          <p:cNvPr id="33" name="Freeform 33"/>
          <p:cNvSpPr/>
          <p:nvPr/>
        </p:nvSpPr>
        <p:spPr>
          <a:xfrm>
            <a:off x="658654" y="1808779"/>
            <a:ext cx="1342006" cy="964566"/>
          </a:xfrm>
          <a:custGeom>
            <a:avLst/>
            <a:gdLst/>
            <a:ahLst/>
            <a:cxnLst/>
            <a:rect l="l" t="t" r="r" b="b"/>
            <a:pathLst>
              <a:path w="1342006" h="964566">
                <a:moveTo>
                  <a:pt x="0" y="0"/>
                </a:moveTo>
                <a:lnTo>
                  <a:pt x="1342005" y="0"/>
                </a:lnTo>
                <a:lnTo>
                  <a:pt x="1342005" y="964567"/>
                </a:lnTo>
                <a:lnTo>
                  <a:pt x="0" y="9645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4" name="TextBox 34"/>
          <p:cNvSpPr txBox="1"/>
          <p:nvPr/>
        </p:nvSpPr>
        <p:spPr>
          <a:xfrm>
            <a:off x="658654" y="297863"/>
            <a:ext cx="14905094" cy="1039515"/>
          </a:xfrm>
          <a:prstGeom prst="rect">
            <a:avLst/>
          </a:prstGeom>
        </p:spPr>
        <p:txBody>
          <a:bodyPr wrap="square" lIns="0" tIns="0" rIns="0" bIns="0" rtlCol="0" anchor="t">
            <a:spAutoFit/>
          </a:bodyPr>
          <a:lstStyle/>
          <a:p>
            <a:pPr algn="l">
              <a:lnSpc>
                <a:spcPts val="8434"/>
              </a:lnSpc>
            </a:pPr>
            <a:r>
              <a:rPr lang="en-US" sz="6024" b="1" dirty="0">
                <a:solidFill>
                  <a:srgbClr val="004A3D"/>
                </a:solidFill>
                <a:latin typeface="HK Grotesk Bold" panose="020B0604020202020204" charset="0"/>
                <a:ea typeface="Calibri (MS) Bold"/>
                <a:cs typeface="Calibri (MS) Bold"/>
                <a:sym typeface="Calibri (MS) Bold"/>
              </a:rPr>
              <a:t>How to Claim Your Organization</a:t>
            </a:r>
          </a:p>
        </p:txBody>
      </p:sp>
      <p:sp>
        <p:nvSpPr>
          <p:cNvPr id="35" name="TextBox 35"/>
          <p:cNvSpPr txBox="1"/>
          <p:nvPr/>
        </p:nvSpPr>
        <p:spPr>
          <a:xfrm>
            <a:off x="1596452" y="3710921"/>
            <a:ext cx="4120972" cy="1667123"/>
          </a:xfrm>
          <a:prstGeom prst="rect">
            <a:avLst/>
          </a:prstGeom>
        </p:spPr>
        <p:txBody>
          <a:bodyPr lIns="0" tIns="0" rIns="0" bIns="0" rtlCol="0" anchor="t">
            <a:spAutoFit/>
          </a:bodyPr>
          <a:lstStyle/>
          <a:p>
            <a:pPr algn="l">
              <a:lnSpc>
                <a:spcPts val="2870"/>
              </a:lnSpc>
            </a:pPr>
            <a:r>
              <a:rPr lang="en-US" sz="2420" spc="24" dirty="0">
                <a:solidFill>
                  <a:srgbClr val="004A3D"/>
                </a:solidFill>
                <a:latin typeface="Open Sans"/>
                <a:ea typeface="Open Sans"/>
                <a:cs typeface="Open Sans"/>
                <a:sym typeface="Open Sans"/>
              </a:rPr>
              <a:t>Check your email for your unique claim link.</a:t>
            </a:r>
          </a:p>
          <a:p>
            <a:pPr algn="l">
              <a:lnSpc>
                <a:spcPts val="1801"/>
              </a:lnSpc>
            </a:pPr>
            <a:r>
              <a:rPr lang="en-US" sz="1520" i="1" spc="15" dirty="0">
                <a:solidFill>
                  <a:srgbClr val="004A3D"/>
                </a:solidFill>
                <a:latin typeface="Open Sans Italics"/>
                <a:ea typeface="Open Sans Italics"/>
                <a:cs typeface="Open Sans Italics"/>
                <a:sym typeface="Open Sans Italics"/>
              </a:rPr>
              <a:t>Please note that this is a link for your organization only. You may share it with others within your organization, but it will not work for others outside of your organization. </a:t>
            </a:r>
          </a:p>
        </p:txBody>
      </p:sp>
      <p:sp>
        <p:nvSpPr>
          <p:cNvPr id="36" name="TextBox 36"/>
          <p:cNvSpPr txBox="1"/>
          <p:nvPr/>
        </p:nvSpPr>
        <p:spPr>
          <a:xfrm>
            <a:off x="1596452" y="6267886"/>
            <a:ext cx="4130795" cy="1115690"/>
          </a:xfrm>
          <a:prstGeom prst="rect">
            <a:avLst/>
          </a:prstGeom>
        </p:spPr>
        <p:txBody>
          <a:bodyPr lIns="0" tIns="0" rIns="0" bIns="0" rtlCol="0" anchor="t">
            <a:spAutoFit/>
          </a:bodyPr>
          <a:lstStyle/>
          <a:p>
            <a:pPr algn="l">
              <a:lnSpc>
                <a:spcPts val="2870"/>
              </a:lnSpc>
            </a:pPr>
            <a:r>
              <a:rPr lang="en-US" sz="2420" spc="24" dirty="0">
                <a:solidFill>
                  <a:srgbClr val="004A3D"/>
                </a:solidFill>
                <a:latin typeface="Open Sans"/>
                <a:ea typeface="Open Sans"/>
                <a:cs typeface="Open Sans"/>
                <a:sym typeface="Open Sans"/>
              </a:rPr>
              <a:t>Click the link or copy/paste it into your browser to get started.</a:t>
            </a:r>
          </a:p>
        </p:txBody>
      </p:sp>
      <p:sp>
        <p:nvSpPr>
          <p:cNvPr id="37" name="TextBox 37"/>
          <p:cNvSpPr txBox="1"/>
          <p:nvPr/>
        </p:nvSpPr>
        <p:spPr>
          <a:xfrm>
            <a:off x="7341677" y="7607075"/>
            <a:ext cx="3362863" cy="723238"/>
          </a:xfrm>
          <a:prstGeom prst="rect">
            <a:avLst/>
          </a:prstGeom>
        </p:spPr>
        <p:txBody>
          <a:bodyPr lIns="0" tIns="0" rIns="0" bIns="0" rtlCol="0" anchor="t">
            <a:spAutoFit/>
          </a:bodyPr>
          <a:lstStyle/>
          <a:p>
            <a:pPr algn="l">
              <a:lnSpc>
                <a:spcPts val="2870"/>
              </a:lnSpc>
            </a:pPr>
            <a:r>
              <a:rPr lang="en-US" sz="2420" spc="24">
                <a:solidFill>
                  <a:srgbClr val="004A3D"/>
                </a:solidFill>
                <a:latin typeface="Open Sans"/>
                <a:ea typeface="Open Sans"/>
                <a:cs typeface="Open Sans"/>
                <a:sym typeface="Open Sans"/>
              </a:rPr>
              <a:t>Sign up for your Vivery account</a:t>
            </a:r>
          </a:p>
        </p:txBody>
      </p:sp>
      <p:sp>
        <p:nvSpPr>
          <p:cNvPr id="38" name="TextBox 38"/>
          <p:cNvSpPr txBox="1"/>
          <p:nvPr/>
        </p:nvSpPr>
        <p:spPr>
          <a:xfrm>
            <a:off x="1647634" y="9107210"/>
            <a:ext cx="8990431" cy="361386"/>
          </a:xfrm>
          <a:prstGeom prst="rect">
            <a:avLst/>
          </a:prstGeom>
        </p:spPr>
        <p:txBody>
          <a:bodyPr lIns="0" tIns="0" rIns="0" bIns="0" rtlCol="0" anchor="t">
            <a:spAutoFit/>
          </a:bodyPr>
          <a:lstStyle/>
          <a:p>
            <a:pPr algn="l">
              <a:lnSpc>
                <a:spcPts val="2870"/>
              </a:lnSpc>
            </a:pPr>
            <a:r>
              <a:rPr lang="en-US" sz="2420" b="1" i="1" spc="24">
                <a:solidFill>
                  <a:srgbClr val="004A3D"/>
                </a:solidFill>
                <a:latin typeface="Open Sans Bold Italics"/>
                <a:ea typeface="Open Sans Bold Italics"/>
                <a:cs typeface="Open Sans Bold Italics"/>
                <a:sym typeface="Open Sans Bold Italics"/>
              </a:rPr>
              <a:t>Once you’ve claimed your account, you can log into Vivery </a:t>
            </a:r>
          </a:p>
        </p:txBody>
      </p:sp>
      <p:sp>
        <p:nvSpPr>
          <p:cNvPr id="39" name="TextBox 39"/>
          <p:cNvSpPr txBox="1"/>
          <p:nvPr/>
        </p:nvSpPr>
        <p:spPr>
          <a:xfrm>
            <a:off x="3762849" y="9419590"/>
            <a:ext cx="4610798" cy="371897"/>
          </a:xfrm>
          <a:prstGeom prst="rect">
            <a:avLst/>
          </a:prstGeom>
        </p:spPr>
        <p:txBody>
          <a:bodyPr lIns="0" tIns="0" rIns="0" bIns="0" rtlCol="0" anchor="t">
            <a:spAutoFit/>
          </a:bodyPr>
          <a:lstStyle/>
          <a:p>
            <a:pPr algn="l">
              <a:lnSpc>
                <a:spcPts val="2870"/>
              </a:lnSpc>
            </a:pPr>
            <a:r>
              <a:rPr lang="en-US" sz="2420" b="1" i="1" spc="24" dirty="0">
                <a:solidFill>
                  <a:srgbClr val="004A3D"/>
                </a:solidFill>
                <a:latin typeface="Open Sans Bold Italics"/>
                <a:ea typeface="Open Sans Bold Italics"/>
                <a:cs typeface="Open Sans Bold Italics"/>
                <a:sym typeface="Open Sans Bold Italics"/>
              </a:rPr>
              <a:t>at </a:t>
            </a:r>
            <a:r>
              <a:rPr lang="en-US" sz="2420" b="1" i="1" spc="24" dirty="0">
                <a:solidFill>
                  <a:srgbClr val="004A3D"/>
                </a:solidFill>
                <a:latin typeface="Open Sans Bold Italics"/>
                <a:ea typeface="Open Sans Bold Italics"/>
                <a:cs typeface="Open Sans Bold Italics"/>
                <a:sym typeface="Open Sans Bold Italics"/>
                <a:hlinkClick r:id="rId9" tooltip="https://manager.vivery.org/"/>
              </a:rPr>
              <a:t>https://smfb.vivery.org/</a:t>
            </a:r>
          </a:p>
        </p:txBody>
      </p:sp>
      <p:sp>
        <p:nvSpPr>
          <p:cNvPr id="40" name="TextBox 40"/>
          <p:cNvSpPr txBox="1"/>
          <p:nvPr/>
        </p:nvSpPr>
        <p:spPr>
          <a:xfrm>
            <a:off x="12603478" y="7607075"/>
            <a:ext cx="5301141" cy="1554713"/>
          </a:xfrm>
          <a:prstGeom prst="rect">
            <a:avLst/>
          </a:prstGeom>
        </p:spPr>
        <p:txBody>
          <a:bodyPr lIns="0" tIns="0" rIns="0" bIns="0" rtlCol="0" anchor="t">
            <a:spAutoFit/>
          </a:bodyPr>
          <a:lstStyle/>
          <a:p>
            <a:pPr algn="l">
              <a:lnSpc>
                <a:spcPts val="2870"/>
              </a:lnSpc>
            </a:pPr>
            <a:r>
              <a:rPr lang="en-US" sz="2420" spc="24">
                <a:solidFill>
                  <a:srgbClr val="004A3D"/>
                </a:solidFill>
                <a:latin typeface="Open Sans"/>
                <a:ea typeface="Open Sans"/>
                <a:cs typeface="Open Sans"/>
                <a:sym typeface="Open Sans"/>
              </a:rPr>
              <a:t>Confirm that you are being connected to the right organization</a:t>
            </a:r>
          </a:p>
          <a:p>
            <a:pPr algn="l">
              <a:lnSpc>
                <a:spcPts val="2196"/>
              </a:lnSpc>
            </a:pPr>
            <a:r>
              <a:rPr lang="en-US" sz="1801" i="1" spc="18">
                <a:solidFill>
                  <a:srgbClr val="004A3D"/>
                </a:solidFill>
                <a:latin typeface="Open Sans Italics"/>
                <a:ea typeface="Open Sans Italics"/>
                <a:cs typeface="Open Sans Italics"/>
                <a:sym typeface="Open Sans Italics"/>
              </a:rPr>
              <a:t>If the organization shown on your claim screen is incorrect, please contact support@vivery.org </a:t>
            </a:r>
          </a:p>
        </p:txBody>
      </p:sp>
      <p:sp>
        <p:nvSpPr>
          <p:cNvPr id="41" name="TextBox 41"/>
          <p:cNvSpPr txBox="1"/>
          <p:nvPr/>
        </p:nvSpPr>
        <p:spPr>
          <a:xfrm>
            <a:off x="2378130" y="2117461"/>
            <a:ext cx="15233842" cy="356729"/>
          </a:xfrm>
          <a:prstGeom prst="rect">
            <a:avLst/>
          </a:prstGeom>
        </p:spPr>
        <p:txBody>
          <a:bodyPr lIns="0" tIns="0" rIns="0" bIns="0" rtlCol="0" anchor="t">
            <a:spAutoFit/>
          </a:bodyPr>
          <a:lstStyle/>
          <a:p>
            <a:pPr algn="l">
              <a:lnSpc>
                <a:spcPts val="2870"/>
              </a:lnSpc>
            </a:pPr>
            <a:r>
              <a:rPr lang="en-US" sz="2420" b="1" spc="24">
                <a:solidFill>
                  <a:srgbClr val="004A3D"/>
                </a:solidFill>
                <a:latin typeface="Open Sans Bold"/>
                <a:ea typeface="Open Sans Bold"/>
                <a:cs typeface="Open Sans Bold"/>
                <a:sym typeface="Open Sans Bold"/>
              </a:rPr>
              <a:t>Claiming &amp; updating your Vivery profile can easily be done on a computer or mobile phone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qr code on a white background&#10;&#10;AI-generated content may be incorrect.">
            <a:extLst>
              <a:ext uri="{FF2B5EF4-FFF2-40B4-BE49-F238E27FC236}">
                <a16:creationId xmlns:a16="http://schemas.microsoft.com/office/drawing/2014/main" id="{2DF010C1-C23D-E4EA-8296-060566008883}"/>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786869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835200EA-888D-0A4B-0DD6-23DF4892238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4961001-B897-5210-90A9-84BB8DAF45AE}"/>
              </a:ext>
            </a:extLst>
          </p:cNvPr>
          <p:cNvGrpSpPr>
            <a:grpSpLocks noChangeAspect="1"/>
          </p:cNvGrpSpPr>
          <p:nvPr/>
        </p:nvGrpSpPr>
        <p:grpSpPr>
          <a:xfrm>
            <a:off x="15445923" y="9379601"/>
            <a:ext cx="707046" cy="709946"/>
            <a:chOff x="0" y="0"/>
            <a:chExt cx="942721" cy="946594"/>
          </a:xfrm>
        </p:grpSpPr>
        <p:sp>
          <p:nvSpPr>
            <p:cNvPr id="3" name="Freeform 3">
              <a:extLst>
                <a:ext uri="{FF2B5EF4-FFF2-40B4-BE49-F238E27FC236}">
                  <a16:creationId xmlns:a16="http://schemas.microsoft.com/office/drawing/2014/main" id="{31C3BAFC-5FCD-8E1D-B75B-E8850C366082}"/>
                </a:ext>
              </a:extLst>
            </p:cNvPr>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a:extLst>
                <a:ext uri="{FF2B5EF4-FFF2-40B4-BE49-F238E27FC236}">
                  <a16:creationId xmlns:a16="http://schemas.microsoft.com/office/drawing/2014/main" id="{E2178D91-FAB2-67AE-9E58-B39CFAFC69CC}"/>
                </a:ext>
              </a:extLst>
            </p:cNvPr>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a:extLst>
                <a:ext uri="{FF2B5EF4-FFF2-40B4-BE49-F238E27FC236}">
                  <a16:creationId xmlns:a16="http://schemas.microsoft.com/office/drawing/2014/main" id="{48AA3701-911B-E0C7-969C-AF33CCC6EE9D}"/>
                </a:ext>
              </a:extLst>
            </p:cNvPr>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a:extLst>
                <a:ext uri="{FF2B5EF4-FFF2-40B4-BE49-F238E27FC236}">
                  <a16:creationId xmlns:a16="http://schemas.microsoft.com/office/drawing/2014/main" id="{A4688451-7005-3CD7-AD3A-0DF86908974A}"/>
                </a:ext>
              </a:extLst>
            </p:cNvPr>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a:extLst>
                <a:ext uri="{FF2B5EF4-FFF2-40B4-BE49-F238E27FC236}">
                  <a16:creationId xmlns:a16="http://schemas.microsoft.com/office/drawing/2014/main" id="{B6FBB8E9-0A79-154E-EE08-55CA106994BF}"/>
                </a:ext>
              </a:extLst>
            </p:cNvPr>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a:extLst>
                <a:ext uri="{FF2B5EF4-FFF2-40B4-BE49-F238E27FC236}">
                  <a16:creationId xmlns:a16="http://schemas.microsoft.com/office/drawing/2014/main" id="{63769902-5B13-5437-8567-6745CBF12620}"/>
                </a:ext>
              </a:extLst>
            </p:cNvPr>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a:extLst>
                <a:ext uri="{FF2B5EF4-FFF2-40B4-BE49-F238E27FC236}">
                  <a16:creationId xmlns:a16="http://schemas.microsoft.com/office/drawing/2014/main" id="{1A69B109-B75B-FCBE-45A3-0D962AEDD848}"/>
                </a:ext>
              </a:extLst>
            </p:cNvPr>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a:extLst>
                <a:ext uri="{FF2B5EF4-FFF2-40B4-BE49-F238E27FC236}">
                  <a16:creationId xmlns:a16="http://schemas.microsoft.com/office/drawing/2014/main" id="{38E4E7A7-7D2B-918F-F3A0-A561D646EAED}"/>
                </a:ext>
              </a:extLst>
            </p:cNvPr>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a:extLst>
              <a:ext uri="{FF2B5EF4-FFF2-40B4-BE49-F238E27FC236}">
                <a16:creationId xmlns:a16="http://schemas.microsoft.com/office/drawing/2014/main" id="{25BA5909-85E7-DFF8-B3C5-C8905D1D06CC}"/>
              </a:ext>
            </a:extLst>
          </p:cNvPr>
          <p:cNvGrpSpPr>
            <a:grpSpLocks noChangeAspect="1"/>
          </p:cNvGrpSpPr>
          <p:nvPr/>
        </p:nvGrpSpPr>
        <p:grpSpPr>
          <a:xfrm>
            <a:off x="16216548" y="9482578"/>
            <a:ext cx="1540600" cy="539646"/>
            <a:chOff x="0" y="0"/>
            <a:chExt cx="2054136" cy="719531"/>
          </a:xfrm>
        </p:grpSpPr>
        <p:sp>
          <p:nvSpPr>
            <p:cNvPr id="12" name="Freeform 12">
              <a:extLst>
                <a:ext uri="{FF2B5EF4-FFF2-40B4-BE49-F238E27FC236}">
                  <a16:creationId xmlns:a16="http://schemas.microsoft.com/office/drawing/2014/main" id="{21516CA7-4D1D-275E-FA49-C54D7955A10E}"/>
                </a:ext>
              </a:extLst>
            </p:cNvPr>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a:extLst>
                <a:ext uri="{FF2B5EF4-FFF2-40B4-BE49-F238E27FC236}">
                  <a16:creationId xmlns:a16="http://schemas.microsoft.com/office/drawing/2014/main" id="{69C0CACC-CE25-FF49-EE86-F0A68FE13ECD}"/>
                </a:ext>
              </a:extLst>
            </p:cNvPr>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a:extLst>
                <a:ext uri="{FF2B5EF4-FFF2-40B4-BE49-F238E27FC236}">
                  <a16:creationId xmlns:a16="http://schemas.microsoft.com/office/drawing/2014/main" id="{5ABB0B24-1166-564C-4718-CD3CD6D6860A}"/>
                </a:ext>
              </a:extLst>
            </p:cNvPr>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a:extLst>
                <a:ext uri="{FF2B5EF4-FFF2-40B4-BE49-F238E27FC236}">
                  <a16:creationId xmlns:a16="http://schemas.microsoft.com/office/drawing/2014/main" id="{C7C47E01-7EB2-D145-5872-3823FC58436A}"/>
                </a:ext>
              </a:extLst>
            </p:cNvPr>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a:extLst>
                <a:ext uri="{FF2B5EF4-FFF2-40B4-BE49-F238E27FC236}">
                  <a16:creationId xmlns:a16="http://schemas.microsoft.com/office/drawing/2014/main" id="{C80D9C88-CDD8-2521-6323-D22CAD1B4558}"/>
                </a:ext>
              </a:extLst>
            </p:cNvPr>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a:extLst>
                <a:ext uri="{FF2B5EF4-FFF2-40B4-BE49-F238E27FC236}">
                  <a16:creationId xmlns:a16="http://schemas.microsoft.com/office/drawing/2014/main" id="{1D2588FB-43A8-7E78-9696-6BF3F9E40333}"/>
                </a:ext>
              </a:extLst>
            </p:cNvPr>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Freeform 18">
            <a:extLst>
              <a:ext uri="{FF2B5EF4-FFF2-40B4-BE49-F238E27FC236}">
                <a16:creationId xmlns:a16="http://schemas.microsoft.com/office/drawing/2014/main" id="{8632C749-3EFB-1585-E38C-9D5227C5DFE4}"/>
              </a:ext>
            </a:extLst>
          </p:cNvPr>
          <p:cNvSpPr/>
          <p:nvPr/>
        </p:nvSpPr>
        <p:spPr>
          <a:xfrm>
            <a:off x="7824647" y="3795589"/>
            <a:ext cx="9932501" cy="5053160"/>
          </a:xfrm>
          <a:custGeom>
            <a:avLst/>
            <a:gdLst/>
            <a:ahLst/>
            <a:cxnLst/>
            <a:rect l="l" t="t" r="r" b="b"/>
            <a:pathLst>
              <a:path w="9932501" h="5053160">
                <a:moveTo>
                  <a:pt x="0" y="0"/>
                </a:moveTo>
                <a:lnTo>
                  <a:pt x="9932501" y="0"/>
                </a:lnTo>
                <a:lnTo>
                  <a:pt x="9932501" y="5053160"/>
                </a:lnTo>
                <a:lnTo>
                  <a:pt x="0" y="5053160"/>
                </a:lnTo>
                <a:lnTo>
                  <a:pt x="0" y="0"/>
                </a:lnTo>
                <a:close/>
              </a:path>
            </a:pathLst>
          </a:custGeom>
          <a:blipFill>
            <a:blip r:embed="rId3"/>
            <a:stretch>
              <a:fillRect/>
            </a:stretch>
          </a:blipFill>
        </p:spPr>
        <p:txBody>
          <a:bodyPr/>
          <a:lstStyle/>
          <a:p>
            <a:endParaRPr lang="en-US"/>
          </a:p>
        </p:txBody>
      </p:sp>
      <p:sp>
        <p:nvSpPr>
          <p:cNvPr id="19" name="TextBox 19">
            <a:extLst>
              <a:ext uri="{FF2B5EF4-FFF2-40B4-BE49-F238E27FC236}">
                <a16:creationId xmlns:a16="http://schemas.microsoft.com/office/drawing/2014/main" id="{184BDC58-E753-7E61-2F2A-79D36DF648AC}"/>
              </a:ext>
            </a:extLst>
          </p:cNvPr>
          <p:cNvSpPr txBox="1"/>
          <p:nvPr/>
        </p:nvSpPr>
        <p:spPr>
          <a:xfrm>
            <a:off x="604377" y="514350"/>
            <a:ext cx="17640081" cy="807722"/>
          </a:xfrm>
          <a:prstGeom prst="rect">
            <a:avLst/>
          </a:prstGeom>
        </p:spPr>
        <p:txBody>
          <a:bodyPr lIns="0" tIns="0" rIns="0" bIns="0" rtlCol="0" anchor="t">
            <a:spAutoFit/>
          </a:bodyPr>
          <a:lstStyle/>
          <a:p>
            <a:pPr algn="l">
              <a:lnSpc>
                <a:spcPts val="6000"/>
              </a:lnSpc>
            </a:pPr>
            <a:r>
              <a:rPr lang="en-US" sz="6000" dirty="0">
                <a:solidFill>
                  <a:srgbClr val="0F453D"/>
                </a:solidFill>
                <a:latin typeface="HK Grotesk Bold" panose="020B0604020202020204" charset="0"/>
                <a:ea typeface="Calibri (MS)"/>
                <a:cs typeface="Calibri (MS)"/>
                <a:sym typeface="Calibri (MS)"/>
              </a:rPr>
              <a:t>Neighbors Use the Map More Than You Think</a:t>
            </a:r>
          </a:p>
        </p:txBody>
      </p:sp>
      <p:grpSp>
        <p:nvGrpSpPr>
          <p:cNvPr id="20" name="Group 20">
            <a:extLst>
              <a:ext uri="{FF2B5EF4-FFF2-40B4-BE49-F238E27FC236}">
                <a16:creationId xmlns:a16="http://schemas.microsoft.com/office/drawing/2014/main" id="{6EBAE4AA-3798-15DF-9B11-AE0B5F85C7D1}"/>
              </a:ext>
            </a:extLst>
          </p:cNvPr>
          <p:cNvGrpSpPr/>
          <p:nvPr/>
        </p:nvGrpSpPr>
        <p:grpSpPr>
          <a:xfrm>
            <a:off x="1028700" y="1903188"/>
            <a:ext cx="8294274" cy="1176947"/>
            <a:chOff x="0" y="0"/>
            <a:chExt cx="11059032" cy="1569263"/>
          </a:xfrm>
        </p:grpSpPr>
        <p:sp>
          <p:nvSpPr>
            <p:cNvPr id="21" name="TextBox 21">
              <a:extLst>
                <a:ext uri="{FF2B5EF4-FFF2-40B4-BE49-F238E27FC236}">
                  <a16:creationId xmlns:a16="http://schemas.microsoft.com/office/drawing/2014/main" id="{4AB6BC1D-57EC-D925-2826-E8B78CE28137}"/>
                </a:ext>
              </a:extLst>
            </p:cNvPr>
            <p:cNvSpPr txBox="1"/>
            <p:nvPr/>
          </p:nvSpPr>
          <p:spPr>
            <a:xfrm>
              <a:off x="0" y="0"/>
              <a:ext cx="11059032" cy="784659"/>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panose="020B0604020202020204" charset="0"/>
                  <a:ea typeface="HK Grotesk Semi-Bold"/>
                  <a:cs typeface="HK Grotesk Semi-Bold"/>
                  <a:sym typeface="HK Grotesk Semi-Bold"/>
                </a:rPr>
                <a:t>Search Frequency</a:t>
              </a:r>
            </a:p>
          </p:txBody>
        </p:sp>
        <p:sp>
          <p:nvSpPr>
            <p:cNvPr id="22" name="TextBox 22">
              <a:extLst>
                <a:ext uri="{FF2B5EF4-FFF2-40B4-BE49-F238E27FC236}">
                  <a16:creationId xmlns:a16="http://schemas.microsoft.com/office/drawing/2014/main" id="{10EE36D3-0C0B-79E1-015D-059FDED08962}"/>
                </a:ext>
              </a:extLst>
            </p:cNvPr>
            <p:cNvSpPr txBox="1"/>
            <p:nvPr/>
          </p:nvSpPr>
          <p:spPr>
            <a:xfrm>
              <a:off x="0" y="964140"/>
              <a:ext cx="11059032" cy="605123"/>
            </a:xfrm>
            <a:prstGeom prst="rect">
              <a:avLst/>
            </a:prstGeom>
          </p:spPr>
          <p:txBody>
            <a:bodyPr lIns="0" tIns="0" rIns="0" bIns="0" rtlCol="0" anchor="t">
              <a:spAutoFit/>
            </a:bodyPr>
            <a:lstStyle/>
            <a:p>
              <a:pPr algn="l">
                <a:lnSpc>
                  <a:spcPts val="3639"/>
                </a:lnSpc>
              </a:pPr>
              <a:r>
                <a:rPr lang="en-US" sz="2750">
                  <a:solidFill>
                    <a:srgbClr val="000000"/>
                  </a:solidFill>
                  <a:latin typeface="HK Grotesk"/>
                  <a:ea typeface="Calibri (MS)"/>
                  <a:cs typeface="Calibri (MS)"/>
                  <a:sym typeface="Calibri (MS)"/>
                </a:rPr>
                <a:t>On average the map has 15,000 searches monthly</a:t>
              </a:r>
              <a:endParaRPr lang="en-US" sz="2750">
                <a:solidFill>
                  <a:srgbClr val="000000"/>
                </a:solidFill>
                <a:latin typeface="HK Grotesk"/>
                <a:ea typeface="Calibri (MS)"/>
                <a:cs typeface="Calibri (MS)"/>
              </a:endParaRPr>
            </a:p>
          </p:txBody>
        </p:sp>
      </p:grpSp>
      <p:grpSp>
        <p:nvGrpSpPr>
          <p:cNvPr id="23" name="Group 23">
            <a:extLst>
              <a:ext uri="{FF2B5EF4-FFF2-40B4-BE49-F238E27FC236}">
                <a16:creationId xmlns:a16="http://schemas.microsoft.com/office/drawing/2014/main" id="{6880A58E-5752-4D64-A4EF-C53939962BE8}"/>
              </a:ext>
            </a:extLst>
          </p:cNvPr>
          <p:cNvGrpSpPr/>
          <p:nvPr/>
        </p:nvGrpSpPr>
        <p:grpSpPr>
          <a:xfrm>
            <a:off x="1028700" y="3518387"/>
            <a:ext cx="6308747" cy="2587783"/>
            <a:chOff x="0" y="0"/>
            <a:chExt cx="8411662" cy="3450377"/>
          </a:xfrm>
        </p:grpSpPr>
        <p:sp>
          <p:nvSpPr>
            <p:cNvPr id="24" name="TextBox 24">
              <a:extLst>
                <a:ext uri="{FF2B5EF4-FFF2-40B4-BE49-F238E27FC236}">
                  <a16:creationId xmlns:a16="http://schemas.microsoft.com/office/drawing/2014/main" id="{07595576-2205-CA23-D739-0322833FE76C}"/>
                </a:ext>
              </a:extLst>
            </p:cNvPr>
            <p:cNvSpPr txBox="1"/>
            <p:nvPr/>
          </p:nvSpPr>
          <p:spPr>
            <a:xfrm>
              <a:off x="0" y="0"/>
              <a:ext cx="8411662" cy="784659"/>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panose="020B0604020202020204" charset="0"/>
                  <a:ea typeface="HK Grotesk Semi-Bold"/>
                  <a:cs typeface="HK Grotesk Semi-Bold"/>
                  <a:sym typeface="HK Grotesk Semi-Bold"/>
                </a:rPr>
                <a:t>Most Common Filters Used</a:t>
              </a:r>
            </a:p>
          </p:txBody>
        </p:sp>
        <p:sp>
          <p:nvSpPr>
            <p:cNvPr id="25" name="TextBox 25">
              <a:extLst>
                <a:ext uri="{FF2B5EF4-FFF2-40B4-BE49-F238E27FC236}">
                  <a16:creationId xmlns:a16="http://schemas.microsoft.com/office/drawing/2014/main" id="{2E03F2E7-67A1-6A22-F20A-A3B3F9D1A11D}"/>
                </a:ext>
              </a:extLst>
            </p:cNvPr>
            <p:cNvSpPr txBox="1"/>
            <p:nvPr/>
          </p:nvSpPr>
          <p:spPr>
            <a:xfrm>
              <a:off x="0" y="964140"/>
              <a:ext cx="8411662" cy="2486237"/>
            </a:xfrm>
            <a:prstGeom prst="rect">
              <a:avLst/>
            </a:prstGeom>
          </p:spPr>
          <p:txBody>
            <a:bodyPr lIns="0" tIns="0" rIns="0" bIns="0" rtlCol="0" anchor="t">
              <a:spAutoFit/>
            </a:bodyPr>
            <a:lstStyle/>
            <a:p>
              <a:pPr marL="603885" lvl="1" indent="-302260" algn="l">
                <a:lnSpc>
                  <a:spcPts val="3639"/>
                </a:lnSpc>
                <a:buFont typeface="Arial"/>
                <a:buChar char="•"/>
              </a:pPr>
              <a:r>
                <a:rPr lang="en-US" sz="2750" dirty="0">
                  <a:solidFill>
                    <a:srgbClr val="000000"/>
                  </a:solidFill>
                  <a:latin typeface="HK Grotesk"/>
                  <a:ea typeface="Calibri (MS)"/>
                  <a:cs typeface="Calibri (MS)"/>
                  <a:sym typeface="Calibri (MS)"/>
                </a:rPr>
                <a:t>Day Open</a:t>
              </a:r>
              <a:endParaRPr lang="en-US" sz="2750" dirty="0">
                <a:solidFill>
                  <a:srgbClr val="000000"/>
                </a:solidFill>
                <a:latin typeface="HK Grotesk"/>
                <a:ea typeface="Calibri (MS)"/>
                <a:cs typeface="Calibri (MS)"/>
              </a:endParaRPr>
            </a:p>
            <a:p>
              <a:pPr marL="603885" lvl="1" indent="-302260" algn="l">
                <a:lnSpc>
                  <a:spcPts val="3639"/>
                </a:lnSpc>
                <a:buFont typeface="Arial"/>
                <a:buChar char="•"/>
              </a:pPr>
              <a:r>
                <a:rPr lang="en-US" sz="2750" dirty="0">
                  <a:solidFill>
                    <a:srgbClr val="000000"/>
                  </a:solidFill>
                  <a:latin typeface="HK Grotesk"/>
                  <a:ea typeface="Calibri (MS)"/>
                  <a:cs typeface="Calibri (MS)"/>
                  <a:sym typeface="Calibri (MS)"/>
                </a:rPr>
                <a:t>Items Offered</a:t>
              </a:r>
              <a:endParaRPr lang="en-US" sz="2750" dirty="0">
                <a:solidFill>
                  <a:srgbClr val="000000"/>
                </a:solidFill>
                <a:latin typeface="HK Grotesk"/>
                <a:ea typeface="Calibri (MS)"/>
                <a:cs typeface="Calibri (MS)"/>
              </a:endParaRPr>
            </a:p>
            <a:p>
              <a:pPr marL="603885" lvl="1" indent="-302260" algn="l">
                <a:lnSpc>
                  <a:spcPts val="3639"/>
                </a:lnSpc>
                <a:buFont typeface="Arial"/>
                <a:buChar char="•"/>
              </a:pPr>
              <a:r>
                <a:rPr lang="en-US" sz="2750" dirty="0">
                  <a:solidFill>
                    <a:srgbClr val="000000"/>
                  </a:solidFill>
                  <a:latin typeface="HK Grotesk"/>
                  <a:ea typeface="Calibri (MS)"/>
                  <a:cs typeface="Calibri (MS)"/>
                  <a:sym typeface="Calibri (MS)"/>
                </a:rPr>
                <a:t>Food Program</a:t>
              </a:r>
              <a:endParaRPr lang="en-US" sz="2750" dirty="0">
                <a:solidFill>
                  <a:srgbClr val="000000"/>
                </a:solidFill>
                <a:latin typeface="HK Grotesk"/>
                <a:ea typeface="Calibri (MS)"/>
                <a:cs typeface="Calibri (MS)"/>
              </a:endParaRPr>
            </a:p>
            <a:p>
              <a:pPr marL="603885" lvl="1" indent="-302260" algn="l">
                <a:lnSpc>
                  <a:spcPts val="3639"/>
                </a:lnSpc>
                <a:buFont typeface="Arial"/>
                <a:buChar char="•"/>
              </a:pPr>
              <a:r>
                <a:rPr lang="en-US" sz="2750" dirty="0">
                  <a:solidFill>
                    <a:srgbClr val="000000"/>
                  </a:solidFill>
                  <a:latin typeface="HK Grotesk"/>
                  <a:ea typeface="Calibri (MS)"/>
                  <a:cs typeface="Calibri (MS)"/>
                  <a:sym typeface="Calibri (MS)"/>
                </a:rPr>
                <a:t>Food Program Features</a:t>
              </a:r>
              <a:endParaRPr lang="en-US" sz="2750" dirty="0">
                <a:solidFill>
                  <a:srgbClr val="000000"/>
                </a:solidFill>
                <a:latin typeface="HK Grotesk"/>
                <a:ea typeface="Calibri (MS)"/>
                <a:cs typeface="Calibri (MS)"/>
              </a:endParaRPr>
            </a:p>
          </p:txBody>
        </p:sp>
      </p:grpSp>
      <p:grpSp>
        <p:nvGrpSpPr>
          <p:cNvPr id="26" name="Group 26">
            <a:extLst>
              <a:ext uri="{FF2B5EF4-FFF2-40B4-BE49-F238E27FC236}">
                <a16:creationId xmlns:a16="http://schemas.microsoft.com/office/drawing/2014/main" id="{07D59162-D119-788B-ABC5-EFA6F16F5245}"/>
              </a:ext>
            </a:extLst>
          </p:cNvPr>
          <p:cNvGrpSpPr/>
          <p:nvPr/>
        </p:nvGrpSpPr>
        <p:grpSpPr>
          <a:xfrm>
            <a:off x="1028700" y="6397226"/>
            <a:ext cx="7249763" cy="2587783"/>
            <a:chOff x="0" y="0"/>
            <a:chExt cx="9666351" cy="3450377"/>
          </a:xfrm>
        </p:grpSpPr>
        <p:sp>
          <p:nvSpPr>
            <p:cNvPr id="27" name="TextBox 27">
              <a:extLst>
                <a:ext uri="{FF2B5EF4-FFF2-40B4-BE49-F238E27FC236}">
                  <a16:creationId xmlns:a16="http://schemas.microsoft.com/office/drawing/2014/main" id="{598171D8-ECEA-117C-C113-6A60B00030AB}"/>
                </a:ext>
              </a:extLst>
            </p:cNvPr>
            <p:cNvSpPr txBox="1"/>
            <p:nvPr/>
          </p:nvSpPr>
          <p:spPr>
            <a:xfrm>
              <a:off x="0" y="0"/>
              <a:ext cx="9666351" cy="784659"/>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panose="020B0604020202020204" charset="0"/>
                  <a:ea typeface="HK Grotesk Bold"/>
                  <a:cs typeface="HK Grotesk Bold"/>
                  <a:sym typeface="HK Grotesk Bold"/>
                </a:rPr>
                <a:t>Profiles Claimed</a:t>
              </a:r>
            </a:p>
          </p:txBody>
        </p:sp>
        <p:sp>
          <p:nvSpPr>
            <p:cNvPr id="28" name="TextBox 28">
              <a:extLst>
                <a:ext uri="{FF2B5EF4-FFF2-40B4-BE49-F238E27FC236}">
                  <a16:creationId xmlns:a16="http://schemas.microsoft.com/office/drawing/2014/main" id="{9EED8BF4-67B3-9DE0-2167-CCC48D619E2C}"/>
                </a:ext>
              </a:extLst>
            </p:cNvPr>
            <p:cNvSpPr txBox="1"/>
            <p:nvPr/>
          </p:nvSpPr>
          <p:spPr>
            <a:xfrm>
              <a:off x="0" y="964140"/>
              <a:ext cx="9666351" cy="2486237"/>
            </a:xfrm>
            <a:prstGeom prst="rect">
              <a:avLst/>
            </a:prstGeom>
          </p:spPr>
          <p:txBody>
            <a:bodyPr lIns="0" tIns="0" rIns="0" bIns="0" rtlCol="0" anchor="t">
              <a:spAutoFit/>
            </a:bodyPr>
            <a:lstStyle/>
            <a:p>
              <a:pPr marL="603885" lvl="1" indent="-302260" algn="l">
                <a:lnSpc>
                  <a:spcPts val="3639"/>
                </a:lnSpc>
                <a:buFont typeface="Arial"/>
                <a:buChar char="•"/>
              </a:pPr>
              <a:r>
                <a:rPr lang="en-US" sz="2750">
                  <a:solidFill>
                    <a:srgbClr val="000000"/>
                  </a:solidFill>
                  <a:latin typeface="HK Grotesk"/>
                  <a:ea typeface="Calibri (MS)"/>
                  <a:cs typeface="Calibri (MS)"/>
                  <a:sym typeface="Calibri (MS)"/>
                </a:rPr>
                <a:t>Goal is 100% Claimed</a:t>
              </a:r>
              <a:endParaRPr lang="en-US" sz="2750">
                <a:solidFill>
                  <a:srgbClr val="000000"/>
                </a:solidFill>
                <a:latin typeface="HK Grotesk"/>
                <a:ea typeface="Calibri (MS)"/>
                <a:cs typeface="Calibri (MS)"/>
              </a:endParaRPr>
            </a:p>
            <a:p>
              <a:pPr marL="603885" lvl="1" indent="-302260" algn="l">
                <a:lnSpc>
                  <a:spcPts val="3639"/>
                </a:lnSpc>
                <a:buFont typeface="Arial"/>
                <a:buChar char="•"/>
              </a:pPr>
              <a:r>
                <a:rPr lang="en-US" sz="2750">
                  <a:solidFill>
                    <a:srgbClr val="000000"/>
                  </a:solidFill>
                  <a:latin typeface="HK Grotesk"/>
                  <a:ea typeface="Calibri (MS)"/>
                  <a:cs typeface="Calibri (MS)"/>
                  <a:sym typeface="Calibri (MS)"/>
                </a:rPr>
                <a:t>Current 96%</a:t>
              </a:r>
              <a:endParaRPr lang="en-US" sz="2750">
                <a:solidFill>
                  <a:srgbClr val="000000"/>
                </a:solidFill>
                <a:latin typeface="HK Grotesk"/>
                <a:ea typeface="Calibri (MS)"/>
                <a:cs typeface="Calibri (MS)"/>
              </a:endParaRPr>
            </a:p>
            <a:p>
              <a:pPr marL="1208405" lvl="2" indent="-402590" algn="l">
                <a:lnSpc>
                  <a:spcPts val="3639"/>
                </a:lnSpc>
                <a:buFont typeface="Arial"/>
                <a:buChar char="⚬"/>
              </a:pPr>
              <a:r>
                <a:rPr lang="en-US" sz="2750">
                  <a:solidFill>
                    <a:srgbClr val="000000"/>
                  </a:solidFill>
                  <a:latin typeface="HK Grotesk"/>
                  <a:ea typeface="Calibri (MS)"/>
                  <a:cs typeface="Calibri (MS)"/>
                  <a:sym typeface="Calibri (MS)"/>
                </a:rPr>
                <a:t>11 profile remain unclaimed</a:t>
              </a:r>
              <a:endParaRPr lang="en-US" sz="2750">
                <a:solidFill>
                  <a:srgbClr val="000000"/>
                </a:solidFill>
                <a:latin typeface="HK Grotesk"/>
                <a:ea typeface="Calibri (MS)"/>
                <a:cs typeface="Calibri (MS)"/>
              </a:endParaRPr>
            </a:p>
            <a:p>
              <a:pPr marL="1208405" lvl="2" indent="-402590" algn="l">
                <a:lnSpc>
                  <a:spcPts val="3639"/>
                </a:lnSpc>
                <a:buFont typeface="Arial"/>
                <a:buChar char="⚬"/>
              </a:pPr>
              <a:r>
                <a:rPr lang="en-US" sz="2750">
                  <a:solidFill>
                    <a:srgbClr val="000000"/>
                  </a:solidFill>
                  <a:latin typeface="HK Grotesk"/>
                  <a:ea typeface="Calibri (MS)"/>
                  <a:cs typeface="Calibri (MS)"/>
                  <a:sym typeface="Calibri (MS)"/>
                </a:rPr>
                <a:t>Stop by our table and claim today!</a:t>
              </a:r>
              <a:endParaRPr lang="en-US" sz="2750">
                <a:solidFill>
                  <a:srgbClr val="000000"/>
                </a:solidFill>
                <a:latin typeface="HK Grotesk"/>
                <a:ea typeface="Calibri (MS)"/>
                <a:cs typeface="Calibri (MS)"/>
              </a:endParaRPr>
            </a:p>
          </p:txBody>
        </p:sp>
      </p:grpSp>
    </p:spTree>
    <p:extLst>
      <p:ext uri="{BB962C8B-B14F-4D97-AF65-F5344CB8AC3E}">
        <p14:creationId xmlns:p14="http://schemas.microsoft.com/office/powerpoint/2010/main" val="3276443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5445923" y="9379601"/>
            <a:ext cx="707046" cy="709946"/>
            <a:chOff x="0" y="0"/>
            <a:chExt cx="942721" cy="946594"/>
          </a:xfrm>
        </p:grpSpPr>
        <p:sp>
          <p:nvSpPr>
            <p:cNvPr id="3" name="Freeform 3"/>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4" name="Freeform 4"/>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5" name="Freeform 5"/>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6" name="Freeform 6"/>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7" name="Freeform 7"/>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8" name="Freeform 8"/>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9" name="Freeform 9"/>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0" name="Freeform 10"/>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1" name="Group 11"/>
          <p:cNvGrpSpPr>
            <a:grpSpLocks noChangeAspect="1"/>
          </p:cNvGrpSpPr>
          <p:nvPr/>
        </p:nvGrpSpPr>
        <p:grpSpPr>
          <a:xfrm>
            <a:off x="16216548" y="9482578"/>
            <a:ext cx="1540600" cy="539646"/>
            <a:chOff x="0" y="0"/>
            <a:chExt cx="2054136" cy="719531"/>
          </a:xfrm>
        </p:grpSpPr>
        <p:sp>
          <p:nvSpPr>
            <p:cNvPr id="12" name="Freeform 12"/>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3" name="Freeform 13"/>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4" name="Freeform 14"/>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5" name="Freeform 15"/>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6" name="Freeform 16"/>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17" name="Freeform 17"/>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18" name="Freeform 18"/>
          <p:cNvSpPr/>
          <p:nvPr/>
        </p:nvSpPr>
        <p:spPr>
          <a:xfrm>
            <a:off x="1713790" y="3019043"/>
            <a:ext cx="13608736" cy="6140942"/>
          </a:xfrm>
          <a:custGeom>
            <a:avLst/>
            <a:gdLst/>
            <a:ahLst/>
            <a:cxnLst/>
            <a:rect l="l" t="t" r="r" b="b"/>
            <a:pathLst>
              <a:path w="13608736" h="6140942">
                <a:moveTo>
                  <a:pt x="0" y="0"/>
                </a:moveTo>
                <a:lnTo>
                  <a:pt x="13608737" y="0"/>
                </a:lnTo>
                <a:lnTo>
                  <a:pt x="13608737" y="6140942"/>
                </a:lnTo>
                <a:lnTo>
                  <a:pt x="0" y="6140942"/>
                </a:lnTo>
                <a:lnTo>
                  <a:pt x="0" y="0"/>
                </a:lnTo>
                <a:close/>
              </a:path>
            </a:pathLst>
          </a:custGeom>
          <a:blipFill>
            <a:blip r:embed="rId3"/>
            <a:stretch>
              <a:fillRect/>
            </a:stretch>
          </a:blipFill>
        </p:spPr>
        <p:txBody>
          <a:bodyPr/>
          <a:lstStyle/>
          <a:p>
            <a:endParaRPr lang="en-US"/>
          </a:p>
        </p:txBody>
      </p:sp>
      <p:sp>
        <p:nvSpPr>
          <p:cNvPr id="19" name="TextBox 19"/>
          <p:cNvSpPr txBox="1"/>
          <p:nvPr/>
        </p:nvSpPr>
        <p:spPr>
          <a:xfrm>
            <a:off x="647919" y="514350"/>
            <a:ext cx="17640081" cy="807722"/>
          </a:xfrm>
          <a:prstGeom prst="rect">
            <a:avLst/>
          </a:prstGeom>
        </p:spPr>
        <p:txBody>
          <a:bodyPr lIns="0" tIns="0" rIns="0" bIns="0" rtlCol="0" anchor="t">
            <a:spAutoFit/>
          </a:bodyPr>
          <a:lstStyle/>
          <a:p>
            <a:pPr algn="l">
              <a:lnSpc>
                <a:spcPts val="6000"/>
              </a:lnSpc>
            </a:pPr>
            <a:r>
              <a:rPr lang="en-US" sz="6000" dirty="0">
                <a:solidFill>
                  <a:srgbClr val="0F453D"/>
                </a:solidFill>
                <a:latin typeface="HK Grotesk Bold" panose="020B0604020202020204" charset="0"/>
                <a:ea typeface="Calibri (MS)"/>
                <a:cs typeface="Calibri (MS)"/>
                <a:sym typeface="Calibri (MS)"/>
              </a:rPr>
              <a:t>How Many Neighbors Are Viewing Your Profile? </a:t>
            </a:r>
            <a:endParaRPr lang="en-US" sz="6000" dirty="0">
              <a:solidFill>
                <a:srgbClr val="0F453D"/>
              </a:solidFill>
              <a:latin typeface="HK Grotesk Bold" panose="020B0604020202020204" charset="0"/>
              <a:ea typeface="Calibri (MS)"/>
              <a:cs typeface="Calibri (MS)"/>
            </a:endParaRPr>
          </a:p>
        </p:txBody>
      </p:sp>
      <p:sp>
        <p:nvSpPr>
          <p:cNvPr id="21" name="TextBox 21"/>
          <p:cNvSpPr txBox="1"/>
          <p:nvPr/>
        </p:nvSpPr>
        <p:spPr>
          <a:xfrm>
            <a:off x="647919" y="1920897"/>
            <a:ext cx="15740478" cy="588494"/>
          </a:xfrm>
          <a:prstGeom prst="rect">
            <a:avLst/>
          </a:prstGeom>
        </p:spPr>
        <p:txBody>
          <a:bodyPr lIns="0" tIns="0" rIns="0" bIns="0" rtlCol="0" anchor="t">
            <a:spAutoFit/>
          </a:bodyPr>
          <a:lstStyle/>
          <a:p>
            <a:pPr algn="l">
              <a:lnSpc>
                <a:spcPts val="4559"/>
              </a:lnSpc>
            </a:pPr>
            <a:r>
              <a:rPr lang="en-US" sz="3799" b="1" dirty="0">
                <a:solidFill>
                  <a:srgbClr val="8AAB28"/>
                </a:solidFill>
                <a:latin typeface="HK Grotesk Semi-Bold" panose="020B0604020202020204" charset="0"/>
                <a:ea typeface="HK Grotesk Semi-Bold"/>
                <a:cs typeface="HK Grotesk Semi-Bold"/>
                <a:sym typeface="HK Grotesk Semi-Bold"/>
              </a:rPr>
              <a:t>Get statistics right on your Vivery platform home page.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453D"/>
        </a:solidFill>
        <a:effectLst/>
      </p:bgPr>
    </p:bg>
    <p:spTree>
      <p:nvGrpSpPr>
        <p:cNvPr id="1" name=""/>
        <p:cNvGrpSpPr/>
        <p:nvPr/>
      </p:nvGrpSpPr>
      <p:grpSpPr>
        <a:xfrm>
          <a:off x="0" y="0"/>
          <a:ext cx="0" cy="0"/>
          <a:chOff x="0" y="0"/>
          <a:chExt cx="0" cy="0"/>
        </a:xfrm>
      </p:grpSpPr>
      <p:sp>
        <p:nvSpPr>
          <p:cNvPr id="2" name="Freeform 2"/>
          <p:cNvSpPr/>
          <p:nvPr/>
        </p:nvSpPr>
        <p:spPr>
          <a:xfrm>
            <a:off x="2400300" y="3257929"/>
            <a:ext cx="3314700" cy="3308035"/>
          </a:xfrm>
          <a:custGeom>
            <a:avLst/>
            <a:gdLst/>
            <a:ahLst/>
            <a:cxnLst/>
            <a:rect l="l" t="t" r="r" b="b"/>
            <a:pathLst>
              <a:path w="3314700" h="3308035">
                <a:moveTo>
                  <a:pt x="0" y="0"/>
                </a:moveTo>
                <a:lnTo>
                  <a:pt x="3314700" y="0"/>
                </a:lnTo>
                <a:lnTo>
                  <a:pt x="3314700" y="3308035"/>
                </a:lnTo>
                <a:lnTo>
                  <a:pt x="0" y="330803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5253514" y="4066082"/>
            <a:ext cx="10680891" cy="1371933"/>
          </a:xfrm>
          <a:prstGeom prst="rect">
            <a:avLst/>
          </a:prstGeom>
        </p:spPr>
        <p:txBody>
          <a:bodyPr lIns="0" tIns="0" rIns="0" bIns="0" rtlCol="0" anchor="t">
            <a:spAutoFit/>
          </a:bodyPr>
          <a:lstStyle/>
          <a:p>
            <a:pPr algn="l">
              <a:lnSpc>
                <a:spcPts val="10087"/>
              </a:lnSpc>
            </a:pPr>
            <a:r>
              <a:rPr lang="en-US" sz="7205" spc="7">
                <a:solidFill>
                  <a:srgbClr val="E1FFB3"/>
                </a:solidFill>
                <a:latin typeface="Calibri (MS)"/>
                <a:ea typeface="Calibri (MS)"/>
                <a:cs typeface="Calibri (MS)"/>
                <a:sym typeface="Calibri (MS)"/>
              </a:rPr>
              <a:t>Profile Completeness</a:t>
            </a:r>
          </a:p>
        </p:txBody>
      </p:sp>
      <p:sp>
        <p:nvSpPr>
          <p:cNvPr id="4" name="TextBox 4"/>
          <p:cNvSpPr txBox="1"/>
          <p:nvPr/>
        </p:nvSpPr>
        <p:spPr>
          <a:xfrm>
            <a:off x="5253514" y="5214909"/>
            <a:ext cx="10034399" cy="581025"/>
          </a:xfrm>
          <a:prstGeom prst="rect">
            <a:avLst/>
          </a:prstGeom>
        </p:spPr>
        <p:txBody>
          <a:bodyPr lIns="0" tIns="0" rIns="0" bIns="0" rtlCol="0" anchor="t">
            <a:spAutoFit/>
          </a:bodyPr>
          <a:lstStyle/>
          <a:p>
            <a:pPr algn="l">
              <a:lnSpc>
                <a:spcPts val="4200"/>
              </a:lnSpc>
            </a:pPr>
            <a:r>
              <a:rPr lang="en-US" sz="3000" b="1">
                <a:solidFill>
                  <a:srgbClr val="FFFFFF"/>
                </a:solidFill>
                <a:latin typeface="Calibri (MS) Bold"/>
                <a:ea typeface="Calibri (MS) Bold"/>
                <a:cs typeface="Calibri (MS) Bold"/>
                <a:sym typeface="Calibri (MS) Bold"/>
              </a:rPr>
              <a:t>Ensure neighbors find the right locations for their needs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2350" y="3142180"/>
            <a:ext cx="6953507" cy="4593934"/>
            <a:chOff x="0" y="0"/>
            <a:chExt cx="1831376" cy="1281254"/>
          </a:xfrm>
        </p:grpSpPr>
        <p:sp>
          <p:nvSpPr>
            <p:cNvPr id="3" name="Freeform 3"/>
            <p:cNvSpPr/>
            <p:nvPr/>
          </p:nvSpPr>
          <p:spPr>
            <a:xfrm>
              <a:off x="0" y="0"/>
              <a:ext cx="1831376" cy="1281254"/>
            </a:xfrm>
            <a:custGeom>
              <a:avLst/>
              <a:gdLst/>
              <a:ahLst/>
              <a:cxnLst/>
              <a:rect l="l" t="t" r="r" b="b"/>
              <a:pathLst>
                <a:path w="1831376" h="1281254">
                  <a:moveTo>
                    <a:pt x="51216" y="0"/>
                  </a:moveTo>
                  <a:lnTo>
                    <a:pt x="1780161" y="0"/>
                  </a:lnTo>
                  <a:cubicBezTo>
                    <a:pt x="1808446" y="0"/>
                    <a:pt x="1831376" y="22930"/>
                    <a:pt x="1831376" y="51216"/>
                  </a:cubicBezTo>
                  <a:lnTo>
                    <a:pt x="1831376" y="1230038"/>
                  </a:lnTo>
                  <a:cubicBezTo>
                    <a:pt x="1831376" y="1243621"/>
                    <a:pt x="1825980" y="1256648"/>
                    <a:pt x="1816376" y="1266253"/>
                  </a:cubicBezTo>
                  <a:cubicBezTo>
                    <a:pt x="1806771" y="1275858"/>
                    <a:pt x="1793744" y="1281254"/>
                    <a:pt x="1780161" y="1281254"/>
                  </a:cubicBezTo>
                  <a:lnTo>
                    <a:pt x="51216" y="1281254"/>
                  </a:lnTo>
                  <a:cubicBezTo>
                    <a:pt x="22930" y="1281254"/>
                    <a:pt x="0" y="1258324"/>
                    <a:pt x="0" y="1230038"/>
                  </a:cubicBezTo>
                  <a:lnTo>
                    <a:pt x="0" y="51216"/>
                  </a:lnTo>
                  <a:cubicBezTo>
                    <a:pt x="0" y="22930"/>
                    <a:pt x="22930" y="0"/>
                    <a:pt x="51216" y="0"/>
                  </a:cubicBezTo>
                  <a:close/>
                </a:path>
              </a:pathLst>
            </a:custGeom>
            <a:solidFill>
              <a:srgbClr val="000000">
                <a:alpha val="0"/>
              </a:srgbClr>
            </a:solidFill>
            <a:ln w="142875" cap="rnd">
              <a:solidFill>
                <a:srgbClr val="004A3D"/>
              </a:solidFill>
              <a:prstDash val="solid"/>
              <a:round/>
            </a:ln>
          </p:spPr>
          <p:txBody>
            <a:bodyPr/>
            <a:lstStyle/>
            <a:p>
              <a:endParaRPr lang="en-US"/>
            </a:p>
          </p:txBody>
        </p:sp>
        <p:sp>
          <p:nvSpPr>
            <p:cNvPr id="4" name="TextBox 4"/>
            <p:cNvSpPr txBox="1"/>
            <p:nvPr/>
          </p:nvSpPr>
          <p:spPr>
            <a:xfrm>
              <a:off x="0" y="-228600"/>
              <a:ext cx="1831376" cy="1509854"/>
            </a:xfrm>
            <a:prstGeom prst="rect">
              <a:avLst/>
            </a:prstGeom>
          </p:spPr>
          <p:txBody>
            <a:bodyPr lIns="50800" tIns="50800" rIns="50800" bIns="50800" rtlCol="0" anchor="ctr"/>
            <a:lstStyle/>
            <a:p>
              <a:pPr algn="ctr">
                <a:lnSpc>
                  <a:spcPts val="4504"/>
                </a:lnSpc>
              </a:pPr>
              <a:endParaRPr/>
            </a:p>
          </p:txBody>
        </p:sp>
      </p:grpSp>
      <p:grpSp>
        <p:nvGrpSpPr>
          <p:cNvPr id="5" name="Group 5"/>
          <p:cNvGrpSpPr>
            <a:grpSpLocks noChangeAspect="1"/>
          </p:cNvGrpSpPr>
          <p:nvPr/>
        </p:nvGrpSpPr>
        <p:grpSpPr>
          <a:xfrm>
            <a:off x="15445923" y="9379601"/>
            <a:ext cx="707046" cy="709946"/>
            <a:chOff x="0" y="0"/>
            <a:chExt cx="942721" cy="946594"/>
          </a:xfrm>
        </p:grpSpPr>
        <p:sp>
          <p:nvSpPr>
            <p:cNvPr id="6" name="Freeform 6"/>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7" name="Freeform 7"/>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8" name="Freeform 8"/>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9" name="Freeform 9"/>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10" name="Freeform 10"/>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11" name="Freeform 11"/>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12" name="Freeform 12"/>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3" name="Freeform 13"/>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4" name="Group 14"/>
          <p:cNvGrpSpPr>
            <a:grpSpLocks noChangeAspect="1"/>
          </p:cNvGrpSpPr>
          <p:nvPr/>
        </p:nvGrpSpPr>
        <p:grpSpPr>
          <a:xfrm>
            <a:off x="16216548" y="9482578"/>
            <a:ext cx="1540600" cy="539646"/>
            <a:chOff x="0" y="0"/>
            <a:chExt cx="2054136" cy="719531"/>
          </a:xfrm>
        </p:grpSpPr>
        <p:sp>
          <p:nvSpPr>
            <p:cNvPr id="15" name="Freeform 15"/>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6" name="Freeform 16"/>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7" name="Freeform 17"/>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8" name="Freeform 18"/>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9" name="Freeform 19"/>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20" name="Freeform 20"/>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21" name="TextBox 21"/>
          <p:cNvSpPr txBox="1"/>
          <p:nvPr/>
        </p:nvSpPr>
        <p:spPr>
          <a:xfrm>
            <a:off x="736130" y="707817"/>
            <a:ext cx="13061839" cy="909673"/>
          </a:xfrm>
          <a:prstGeom prst="rect">
            <a:avLst/>
          </a:prstGeom>
        </p:spPr>
        <p:txBody>
          <a:bodyPr lIns="0" tIns="0" rIns="0" bIns="0" rtlCol="0" anchor="t">
            <a:spAutoFit/>
          </a:bodyPr>
          <a:lstStyle/>
          <a:p>
            <a:pPr algn="l">
              <a:lnSpc>
                <a:spcPts val="7080"/>
              </a:lnSpc>
            </a:pPr>
            <a:r>
              <a:rPr lang="en-US" sz="5900" b="1" dirty="0">
                <a:solidFill>
                  <a:srgbClr val="0F453D"/>
                </a:solidFill>
                <a:latin typeface="HK Grotesk Bold"/>
                <a:ea typeface="HK Grotesk Bold"/>
                <a:cs typeface="HK Grotesk Bold"/>
                <a:sym typeface="HK Grotesk Bold"/>
              </a:rPr>
              <a:t>Key Profile Sections to Complete</a:t>
            </a:r>
          </a:p>
        </p:txBody>
      </p:sp>
      <p:grpSp>
        <p:nvGrpSpPr>
          <p:cNvPr id="22" name="Group 22"/>
          <p:cNvGrpSpPr/>
          <p:nvPr/>
        </p:nvGrpSpPr>
        <p:grpSpPr>
          <a:xfrm>
            <a:off x="1966827" y="2356260"/>
            <a:ext cx="4639468" cy="1323811"/>
            <a:chOff x="0" y="0"/>
            <a:chExt cx="6185957" cy="1765082"/>
          </a:xfrm>
        </p:grpSpPr>
        <p:sp>
          <p:nvSpPr>
            <p:cNvPr id="23" name="TextBox 23"/>
            <p:cNvSpPr txBox="1"/>
            <p:nvPr/>
          </p:nvSpPr>
          <p:spPr>
            <a:xfrm>
              <a:off x="0" y="0"/>
              <a:ext cx="6185957" cy="923159"/>
            </a:xfrm>
            <a:prstGeom prst="rect">
              <a:avLst/>
            </a:prstGeom>
          </p:spPr>
          <p:txBody>
            <a:bodyPr lIns="0" tIns="0" rIns="0" bIns="0" rtlCol="0" anchor="t">
              <a:spAutoFit/>
            </a:bodyPr>
            <a:lstStyle/>
            <a:p>
              <a:pPr algn="l">
                <a:lnSpc>
                  <a:spcPts val="5399"/>
                </a:lnSpc>
              </a:pPr>
              <a:r>
                <a:rPr lang="en-US" sz="4499" b="1" dirty="0">
                  <a:solidFill>
                    <a:srgbClr val="8AAB28"/>
                  </a:solidFill>
                  <a:latin typeface="HK Grotesk Semi-Bold" panose="020B0604020202020204" charset="0"/>
                  <a:ea typeface="HK Grotesk Bold"/>
                  <a:cs typeface="HK Grotesk Bold"/>
                  <a:sym typeface="HK Grotesk Bold"/>
                </a:rPr>
                <a:t>Location </a:t>
              </a:r>
            </a:p>
          </p:txBody>
        </p:sp>
        <p:sp>
          <p:nvSpPr>
            <p:cNvPr id="24" name="TextBox 24"/>
            <p:cNvSpPr txBox="1"/>
            <p:nvPr/>
          </p:nvSpPr>
          <p:spPr>
            <a:xfrm>
              <a:off x="0" y="1000542"/>
              <a:ext cx="6185957" cy="764540"/>
            </a:xfrm>
            <a:prstGeom prst="rect">
              <a:avLst/>
            </a:prstGeom>
          </p:spPr>
          <p:txBody>
            <a:bodyPr lIns="0" tIns="0" rIns="0" bIns="0" rtlCol="0" anchor="t">
              <a:spAutoFit/>
            </a:bodyPr>
            <a:lstStyle/>
            <a:p>
              <a:pPr algn="ctr">
                <a:lnSpc>
                  <a:spcPts val="4680"/>
                </a:lnSpc>
              </a:pPr>
              <a:endParaRPr/>
            </a:p>
          </p:txBody>
        </p:sp>
      </p:grpSp>
      <p:grpSp>
        <p:nvGrpSpPr>
          <p:cNvPr id="25" name="Group 25"/>
          <p:cNvGrpSpPr/>
          <p:nvPr/>
        </p:nvGrpSpPr>
        <p:grpSpPr>
          <a:xfrm>
            <a:off x="9592399" y="3142180"/>
            <a:ext cx="6953507" cy="4593934"/>
            <a:chOff x="0" y="0"/>
            <a:chExt cx="1831376" cy="1281254"/>
          </a:xfrm>
        </p:grpSpPr>
        <p:sp>
          <p:nvSpPr>
            <p:cNvPr id="26" name="Freeform 26"/>
            <p:cNvSpPr/>
            <p:nvPr/>
          </p:nvSpPr>
          <p:spPr>
            <a:xfrm>
              <a:off x="0" y="0"/>
              <a:ext cx="1831376" cy="1281254"/>
            </a:xfrm>
            <a:custGeom>
              <a:avLst/>
              <a:gdLst/>
              <a:ahLst/>
              <a:cxnLst/>
              <a:rect l="l" t="t" r="r" b="b"/>
              <a:pathLst>
                <a:path w="1831376" h="1281254">
                  <a:moveTo>
                    <a:pt x="51216" y="0"/>
                  </a:moveTo>
                  <a:lnTo>
                    <a:pt x="1780161" y="0"/>
                  </a:lnTo>
                  <a:cubicBezTo>
                    <a:pt x="1808446" y="0"/>
                    <a:pt x="1831376" y="22930"/>
                    <a:pt x="1831376" y="51216"/>
                  </a:cubicBezTo>
                  <a:lnTo>
                    <a:pt x="1831376" y="1230038"/>
                  </a:lnTo>
                  <a:cubicBezTo>
                    <a:pt x="1831376" y="1243621"/>
                    <a:pt x="1825980" y="1256648"/>
                    <a:pt x="1816376" y="1266253"/>
                  </a:cubicBezTo>
                  <a:cubicBezTo>
                    <a:pt x="1806771" y="1275858"/>
                    <a:pt x="1793744" y="1281254"/>
                    <a:pt x="1780161" y="1281254"/>
                  </a:cubicBezTo>
                  <a:lnTo>
                    <a:pt x="51216" y="1281254"/>
                  </a:lnTo>
                  <a:cubicBezTo>
                    <a:pt x="22930" y="1281254"/>
                    <a:pt x="0" y="1258324"/>
                    <a:pt x="0" y="1230038"/>
                  </a:cubicBezTo>
                  <a:lnTo>
                    <a:pt x="0" y="51216"/>
                  </a:lnTo>
                  <a:cubicBezTo>
                    <a:pt x="0" y="22930"/>
                    <a:pt x="22930" y="0"/>
                    <a:pt x="51216" y="0"/>
                  </a:cubicBezTo>
                  <a:close/>
                </a:path>
              </a:pathLst>
            </a:custGeom>
            <a:solidFill>
              <a:srgbClr val="000000">
                <a:alpha val="0"/>
              </a:srgbClr>
            </a:solidFill>
            <a:ln w="142875" cap="rnd">
              <a:solidFill>
                <a:srgbClr val="004A3D"/>
              </a:solidFill>
              <a:prstDash val="solid"/>
              <a:round/>
            </a:ln>
          </p:spPr>
          <p:txBody>
            <a:bodyPr/>
            <a:lstStyle/>
            <a:p>
              <a:endParaRPr lang="en-US"/>
            </a:p>
          </p:txBody>
        </p:sp>
        <p:sp>
          <p:nvSpPr>
            <p:cNvPr id="27" name="TextBox 27"/>
            <p:cNvSpPr txBox="1"/>
            <p:nvPr/>
          </p:nvSpPr>
          <p:spPr>
            <a:xfrm>
              <a:off x="0" y="-228600"/>
              <a:ext cx="1831376" cy="1509854"/>
            </a:xfrm>
            <a:prstGeom prst="rect">
              <a:avLst/>
            </a:prstGeom>
          </p:spPr>
          <p:txBody>
            <a:bodyPr lIns="50800" tIns="50800" rIns="50800" bIns="50800" rtlCol="0" anchor="ctr"/>
            <a:lstStyle/>
            <a:p>
              <a:pPr algn="ctr">
                <a:lnSpc>
                  <a:spcPts val="4504"/>
                </a:lnSpc>
              </a:pPr>
              <a:endParaRPr/>
            </a:p>
          </p:txBody>
        </p:sp>
      </p:grpSp>
      <p:grpSp>
        <p:nvGrpSpPr>
          <p:cNvPr id="28" name="Group 28"/>
          <p:cNvGrpSpPr/>
          <p:nvPr/>
        </p:nvGrpSpPr>
        <p:grpSpPr>
          <a:xfrm>
            <a:off x="10106394" y="2356260"/>
            <a:ext cx="4954608" cy="1236181"/>
            <a:chOff x="0" y="0"/>
            <a:chExt cx="6606144" cy="1648242"/>
          </a:xfrm>
        </p:grpSpPr>
        <p:sp>
          <p:nvSpPr>
            <p:cNvPr id="29" name="TextBox 29"/>
            <p:cNvSpPr txBox="1"/>
            <p:nvPr/>
          </p:nvSpPr>
          <p:spPr>
            <a:xfrm>
              <a:off x="0" y="0"/>
              <a:ext cx="6606144" cy="923159"/>
            </a:xfrm>
            <a:prstGeom prst="rect">
              <a:avLst/>
            </a:prstGeom>
          </p:spPr>
          <p:txBody>
            <a:bodyPr lIns="0" tIns="0" rIns="0" bIns="0" rtlCol="0" anchor="t">
              <a:spAutoFit/>
            </a:bodyPr>
            <a:lstStyle/>
            <a:p>
              <a:pPr algn="l">
                <a:lnSpc>
                  <a:spcPts val="5399"/>
                </a:lnSpc>
              </a:pPr>
              <a:r>
                <a:rPr lang="en-US" sz="4499" b="1" dirty="0">
                  <a:solidFill>
                    <a:srgbClr val="8AAB28"/>
                  </a:solidFill>
                  <a:latin typeface="HK Grotesk Semi-Bold" panose="020B0604020202020204" charset="0"/>
                  <a:ea typeface="HK Grotesk Bold"/>
                  <a:cs typeface="HK Grotesk Bold"/>
                  <a:sym typeface="HK Grotesk Bold"/>
                </a:rPr>
                <a:t>Programs</a:t>
              </a:r>
            </a:p>
          </p:txBody>
        </p:sp>
        <p:sp>
          <p:nvSpPr>
            <p:cNvPr id="30" name="TextBox 30"/>
            <p:cNvSpPr txBox="1"/>
            <p:nvPr/>
          </p:nvSpPr>
          <p:spPr>
            <a:xfrm>
              <a:off x="0" y="1000542"/>
              <a:ext cx="6606144" cy="647700"/>
            </a:xfrm>
            <a:prstGeom prst="rect">
              <a:avLst/>
            </a:prstGeom>
          </p:spPr>
          <p:txBody>
            <a:bodyPr lIns="0" tIns="0" rIns="0" bIns="0" rtlCol="0" anchor="t">
              <a:spAutoFit/>
            </a:bodyPr>
            <a:lstStyle/>
            <a:p>
              <a:pPr algn="ctr">
                <a:lnSpc>
                  <a:spcPts val="3900"/>
                </a:lnSpc>
              </a:pPr>
              <a:endParaRPr/>
            </a:p>
          </p:txBody>
        </p:sp>
      </p:grpSp>
      <p:grpSp>
        <p:nvGrpSpPr>
          <p:cNvPr id="31" name="Group 31"/>
          <p:cNvGrpSpPr/>
          <p:nvPr/>
        </p:nvGrpSpPr>
        <p:grpSpPr>
          <a:xfrm>
            <a:off x="2281967" y="4143669"/>
            <a:ext cx="4324327" cy="2861781"/>
            <a:chOff x="0" y="0"/>
            <a:chExt cx="5765770" cy="3815708"/>
          </a:xfrm>
        </p:grpSpPr>
        <p:sp>
          <p:nvSpPr>
            <p:cNvPr id="32" name="TextBox 32"/>
            <p:cNvSpPr txBox="1"/>
            <p:nvPr/>
          </p:nvSpPr>
          <p:spPr>
            <a:xfrm>
              <a:off x="0" y="-276225"/>
              <a:ext cx="5765770" cy="3345391"/>
            </a:xfrm>
            <a:prstGeom prst="rect">
              <a:avLst/>
            </a:prstGeom>
          </p:spPr>
          <p:txBody>
            <a:bodyPr lIns="0" tIns="0" rIns="0" bIns="0" rtlCol="0" anchor="t">
              <a:spAutoFit/>
            </a:bodyPr>
            <a:lstStyle/>
            <a:p>
              <a:pPr algn="l">
                <a:lnSpc>
                  <a:spcPts val="7000"/>
                </a:lnSpc>
              </a:pPr>
              <a:r>
                <a:rPr lang="en-US" sz="3500">
                  <a:solidFill>
                    <a:srgbClr val="004A3D"/>
                  </a:solidFill>
                  <a:latin typeface="Century Gothic Paneuropean"/>
                  <a:ea typeface="Century Gothic Paneuropean"/>
                  <a:cs typeface="Century Gothic Paneuropean"/>
                  <a:sym typeface="Century Gothic Paneuropean"/>
                </a:rPr>
                <a:t>Location Hours</a:t>
              </a:r>
            </a:p>
            <a:p>
              <a:pPr algn="l">
                <a:lnSpc>
                  <a:spcPts val="7000"/>
                </a:lnSpc>
              </a:pPr>
              <a:r>
                <a:rPr lang="en-US" sz="3500">
                  <a:solidFill>
                    <a:srgbClr val="004A3D"/>
                  </a:solidFill>
                  <a:latin typeface="Century Gothic Paneuropean"/>
                  <a:ea typeface="Century Gothic Paneuropean"/>
                  <a:cs typeface="Century Gothic Paneuropean"/>
                  <a:sym typeface="Century Gothic Paneuropean"/>
                </a:rPr>
                <a:t>Location Features</a:t>
              </a:r>
            </a:p>
            <a:p>
              <a:pPr algn="l">
                <a:lnSpc>
                  <a:spcPts val="7000"/>
                </a:lnSpc>
              </a:pPr>
              <a:r>
                <a:rPr lang="en-US" sz="3500">
                  <a:solidFill>
                    <a:srgbClr val="004A3D"/>
                  </a:solidFill>
                  <a:latin typeface="Century Gothic Paneuropean"/>
                  <a:ea typeface="Century Gothic Paneuropean"/>
                  <a:cs typeface="Century Gothic Paneuropean"/>
                  <a:sym typeface="Century Gothic Paneuropean"/>
                </a:rPr>
                <a:t>Images</a:t>
              </a:r>
            </a:p>
          </p:txBody>
        </p:sp>
        <p:sp>
          <p:nvSpPr>
            <p:cNvPr id="33" name="TextBox 33"/>
            <p:cNvSpPr txBox="1"/>
            <p:nvPr/>
          </p:nvSpPr>
          <p:spPr>
            <a:xfrm>
              <a:off x="0" y="3168008"/>
              <a:ext cx="5765770" cy="647700"/>
            </a:xfrm>
            <a:prstGeom prst="rect">
              <a:avLst/>
            </a:prstGeom>
          </p:spPr>
          <p:txBody>
            <a:bodyPr lIns="0" tIns="0" rIns="0" bIns="0" rtlCol="0" anchor="t">
              <a:spAutoFit/>
            </a:bodyPr>
            <a:lstStyle/>
            <a:p>
              <a:pPr algn="ctr">
                <a:lnSpc>
                  <a:spcPts val="3900"/>
                </a:lnSpc>
              </a:pPr>
              <a:endParaRPr/>
            </a:p>
          </p:txBody>
        </p:sp>
      </p:grpSp>
      <p:grpSp>
        <p:nvGrpSpPr>
          <p:cNvPr id="34" name="Group 34"/>
          <p:cNvGrpSpPr/>
          <p:nvPr/>
        </p:nvGrpSpPr>
        <p:grpSpPr>
          <a:xfrm>
            <a:off x="10433019" y="4135367"/>
            <a:ext cx="5719950" cy="2861781"/>
            <a:chOff x="0" y="0"/>
            <a:chExt cx="7626599" cy="3815708"/>
          </a:xfrm>
        </p:grpSpPr>
        <p:sp>
          <p:nvSpPr>
            <p:cNvPr id="35" name="TextBox 35"/>
            <p:cNvSpPr txBox="1"/>
            <p:nvPr/>
          </p:nvSpPr>
          <p:spPr>
            <a:xfrm>
              <a:off x="0" y="-276225"/>
              <a:ext cx="7626599" cy="3345391"/>
            </a:xfrm>
            <a:prstGeom prst="rect">
              <a:avLst/>
            </a:prstGeom>
          </p:spPr>
          <p:txBody>
            <a:bodyPr lIns="0" tIns="0" rIns="0" bIns="0" rtlCol="0" anchor="t">
              <a:spAutoFit/>
            </a:bodyPr>
            <a:lstStyle/>
            <a:p>
              <a:pPr algn="l">
                <a:lnSpc>
                  <a:spcPts val="7000"/>
                </a:lnSpc>
              </a:pPr>
              <a:r>
                <a:rPr lang="en-US" sz="3500">
                  <a:solidFill>
                    <a:srgbClr val="004A3D"/>
                  </a:solidFill>
                  <a:latin typeface="Century Gothic Paneuropean"/>
                  <a:ea typeface="Century Gothic Paneuropean"/>
                  <a:cs typeface="Century Gothic Paneuropean"/>
                  <a:sym typeface="Century Gothic Paneuropean"/>
                </a:rPr>
                <a:t>Food Program Features</a:t>
              </a:r>
            </a:p>
            <a:p>
              <a:pPr algn="l">
                <a:lnSpc>
                  <a:spcPts val="7000"/>
                </a:lnSpc>
              </a:pPr>
              <a:r>
                <a:rPr lang="en-US" sz="3500">
                  <a:solidFill>
                    <a:srgbClr val="004A3D"/>
                  </a:solidFill>
                  <a:latin typeface="Century Gothic Paneuropean"/>
                  <a:ea typeface="Century Gothic Paneuropean"/>
                  <a:cs typeface="Century Gothic Paneuropean"/>
                  <a:sym typeface="Century Gothic Paneuropean"/>
                </a:rPr>
                <a:t>Items Offered</a:t>
              </a:r>
            </a:p>
            <a:p>
              <a:pPr algn="l">
                <a:lnSpc>
                  <a:spcPts val="7000"/>
                </a:lnSpc>
              </a:pPr>
              <a:r>
                <a:rPr lang="en-US" sz="3500">
                  <a:solidFill>
                    <a:srgbClr val="004A3D"/>
                  </a:solidFill>
                  <a:latin typeface="Century Gothic Paneuropean"/>
                  <a:ea typeface="Century Gothic Paneuropean"/>
                  <a:cs typeface="Century Gothic Paneuropean"/>
                  <a:sym typeface="Century Gothic Paneuropean"/>
                </a:rPr>
                <a:t>Program Hours</a:t>
              </a:r>
            </a:p>
          </p:txBody>
        </p:sp>
        <p:sp>
          <p:nvSpPr>
            <p:cNvPr id="36" name="TextBox 36"/>
            <p:cNvSpPr txBox="1"/>
            <p:nvPr/>
          </p:nvSpPr>
          <p:spPr>
            <a:xfrm>
              <a:off x="0" y="3168008"/>
              <a:ext cx="7626599" cy="647700"/>
            </a:xfrm>
            <a:prstGeom prst="rect">
              <a:avLst/>
            </a:prstGeom>
          </p:spPr>
          <p:txBody>
            <a:bodyPr lIns="0" tIns="0" rIns="0" bIns="0" rtlCol="0" anchor="t">
              <a:spAutoFit/>
            </a:bodyPr>
            <a:lstStyle/>
            <a:p>
              <a:pPr algn="ctr">
                <a:lnSpc>
                  <a:spcPts val="3900"/>
                </a:lnSpc>
              </a:pPr>
              <a:endParaRPr/>
            </a:p>
          </p:txBody>
        </p:sp>
      </p:grpSp>
      <p:sp>
        <p:nvSpPr>
          <p:cNvPr id="37" name="TextBox 37"/>
          <p:cNvSpPr txBox="1"/>
          <p:nvPr/>
        </p:nvSpPr>
        <p:spPr>
          <a:xfrm>
            <a:off x="1996967" y="8277319"/>
            <a:ext cx="13414466" cy="1431290"/>
          </a:xfrm>
          <a:prstGeom prst="rect">
            <a:avLst/>
          </a:prstGeom>
        </p:spPr>
        <p:txBody>
          <a:bodyPr lIns="0" tIns="0" rIns="0" bIns="0" rtlCol="0" anchor="t">
            <a:spAutoFit/>
          </a:bodyPr>
          <a:lstStyle/>
          <a:p>
            <a:pPr algn="l">
              <a:lnSpc>
                <a:spcPts val="3639"/>
              </a:lnSpc>
            </a:pPr>
            <a:r>
              <a:rPr lang="en-US" sz="2799" dirty="0">
                <a:solidFill>
                  <a:srgbClr val="000000"/>
                </a:solidFill>
                <a:latin typeface="Calibri (MS)"/>
                <a:ea typeface="Calibri (MS)"/>
                <a:cs typeface="Calibri (MS)"/>
                <a:sym typeface="Calibri (MS)"/>
              </a:rPr>
              <a:t>Completing these sections only takes a few minutes and gives neighbors the key details they need to participate—helping them find the right locations and programs for their needs without having to make a phone call.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D453B-CB38-055B-5FBB-DFD4D8E17098}"/>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0D23C16F-2972-BF96-4576-B92E730D706F}"/>
              </a:ext>
            </a:extLst>
          </p:cNvPr>
          <p:cNvGrpSpPr>
            <a:grpSpLocks noChangeAspect="1"/>
          </p:cNvGrpSpPr>
          <p:nvPr/>
        </p:nvGrpSpPr>
        <p:grpSpPr>
          <a:xfrm>
            <a:off x="15445923" y="9379601"/>
            <a:ext cx="707046" cy="709946"/>
            <a:chOff x="0" y="0"/>
            <a:chExt cx="942721" cy="946594"/>
          </a:xfrm>
        </p:grpSpPr>
        <p:sp>
          <p:nvSpPr>
            <p:cNvPr id="6" name="Freeform 6">
              <a:extLst>
                <a:ext uri="{FF2B5EF4-FFF2-40B4-BE49-F238E27FC236}">
                  <a16:creationId xmlns:a16="http://schemas.microsoft.com/office/drawing/2014/main" id="{2C3487D5-CDBD-98BC-4AD2-C7E7486C9187}"/>
                </a:ext>
              </a:extLst>
            </p:cNvPr>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7" name="Freeform 7">
              <a:extLst>
                <a:ext uri="{FF2B5EF4-FFF2-40B4-BE49-F238E27FC236}">
                  <a16:creationId xmlns:a16="http://schemas.microsoft.com/office/drawing/2014/main" id="{C93AC41B-4D38-A900-E1C1-D4C216DDE871}"/>
                </a:ext>
              </a:extLst>
            </p:cNvPr>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8" name="Freeform 8">
              <a:extLst>
                <a:ext uri="{FF2B5EF4-FFF2-40B4-BE49-F238E27FC236}">
                  <a16:creationId xmlns:a16="http://schemas.microsoft.com/office/drawing/2014/main" id="{6CE2D3CC-9C24-8F2D-9AC1-46C27A4C7A90}"/>
                </a:ext>
              </a:extLst>
            </p:cNvPr>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9" name="Freeform 9">
              <a:extLst>
                <a:ext uri="{FF2B5EF4-FFF2-40B4-BE49-F238E27FC236}">
                  <a16:creationId xmlns:a16="http://schemas.microsoft.com/office/drawing/2014/main" id="{1716A63B-DAA4-A6D5-DE61-2AFCD060CB0D}"/>
                </a:ext>
              </a:extLst>
            </p:cNvPr>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10" name="Freeform 10">
              <a:extLst>
                <a:ext uri="{FF2B5EF4-FFF2-40B4-BE49-F238E27FC236}">
                  <a16:creationId xmlns:a16="http://schemas.microsoft.com/office/drawing/2014/main" id="{FB33467C-485A-69F5-3D94-EEB66461C670}"/>
                </a:ext>
              </a:extLst>
            </p:cNvPr>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11" name="Freeform 11">
              <a:extLst>
                <a:ext uri="{FF2B5EF4-FFF2-40B4-BE49-F238E27FC236}">
                  <a16:creationId xmlns:a16="http://schemas.microsoft.com/office/drawing/2014/main" id="{DFB44F23-A83C-86AC-16B8-721E8B39F9E4}"/>
                </a:ext>
              </a:extLst>
            </p:cNvPr>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12" name="Freeform 12">
              <a:extLst>
                <a:ext uri="{FF2B5EF4-FFF2-40B4-BE49-F238E27FC236}">
                  <a16:creationId xmlns:a16="http://schemas.microsoft.com/office/drawing/2014/main" id="{AB9B6377-12E4-98A7-57A0-8566087A209B}"/>
                </a:ext>
              </a:extLst>
            </p:cNvPr>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3" name="Freeform 13">
              <a:extLst>
                <a:ext uri="{FF2B5EF4-FFF2-40B4-BE49-F238E27FC236}">
                  <a16:creationId xmlns:a16="http://schemas.microsoft.com/office/drawing/2014/main" id="{E8FF8380-F9AC-5E97-E882-D32FC2E430A0}"/>
                </a:ext>
              </a:extLst>
            </p:cNvPr>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4" name="Group 14">
            <a:extLst>
              <a:ext uri="{FF2B5EF4-FFF2-40B4-BE49-F238E27FC236}">
                <a16:creationId xmlns:a16="http://schemas.microsoft.com/office/drawing/2014/main" id="{6341D686-8A2A-B567-661D-B7F9C0A3BC3E}"/>
              </a:ext>
            </a:extLst>
          </p:cNvPr>
          <p:cNvGrpSpPr>
            <a:grpSpLocks noChangeAspect="1"/>
          </p:cNvGrpSpPr>
          <p:nvPr/>
        </p:nvGrpSpPr>
        <p:grpSpPr>
          <a:xfrm>
            <a:off x="16216548" y="9482578"/>
            <a:ext cx="1540600" cy="539646"/>
            <a:chOff x="0" y="0"/>
            <a:chExt cx="2054136" cy="719531"/>
          </a:xfrm>
        </p:grpSpPr>
        <p:sp>
          <p:nvSpPr>
            <p:cNvPr id="15" name="Freeform 15">
              <a:extLst>
                <a:ext uri="{FF2B5EF4-FFF2-40B4-BE49-F238E27FC236}">
                  <a16:creationId xmlns:a16="http://schemas.microsoft.com/office/drawing/2014/main" id="{7856F090-43B4-739E-CB7F-B85C8AB028BC}"/>
                </a:ext>
              </a:extLst>
            </p:cNvPr>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6" name="Freeform 16">
              <a:extLst>
                <a:ext uri="{FF2B5EF4-FFF2-40B4-BE49-F238E27FC236}">
                  <a16:creationId xmlns:a16="http://schemas.microsoft.com/office/drawing/2014/main" id="{3EB5A130-6DC5-BDB4-DE3C-FDFCE15F7E0F}"/>
                </a:ext>
              </a:extLst>
            </p:cNvPr>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7" name="Freeform 17">
              <a:extLst>
                <a:ext uri="{FF2B5EF4-FFF2-40B4-BE49-F238E27FC236}">
                  <a16:creationId xmlns:a16="http://schemas.microsoft.com/office/drawing/2014/main" id="{9B60A850-A0F8-48A1-D061-9440FCD2B5FD}"/>
                </a:ext>
              </a:extLst>
            </p:cNvPr>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8" name="Freeform 18">
              <a:extLst>
                <a:ext uri="{FF2B5EF4-FFF2-40B4-BE49-F238E27FC236}">
                  <a16:creationId xmlns:a16="http://schemas.microsoft.com/office/drawing/2014/main" id="{17EBBAF5-3944-5445-C171-E9FD4BC961DD}"/>
                </a:ext>
              </a:extLst>
            </p:cNvPr>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9" name="Freeform 19">
              <a:extLst>
                <a:ext uri="{FF2B5EF4-FFF2-40B4-BE49-F238E27FC236}">
                  <a16:creationId xmlns:a16="http://schemas.microsoft.com/office/drawing/2014/main" id="{6C05C688-F14C-D468-F4E3-FA02DAD0E2C9}"/>
                </a:ext>
              </a:extLst>
            </p:cNvPr>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20" name="Freeform 20">
              <a:extLst>
                <a:ext uri="{FF2B5EF4-FFF2-40B4-BE49-F238E27FC236}">
                  <a16:creationId xmlns:a16="http://schemas.microsoft.com/office/drawing/2014/main" id="{2C140CC8-90F8-633E-96DB-64B6388C77AF}"/>
                </a:ext>
              </a:extLst>
            </p:cNvPr>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21" name="TextBox 21">
            <a:extLst>
              <a:ext uri="{FF2B5EF4-FFF2-40B4-BE49-F238E27FC236}">
                <a16:creationId xmlns:a16="http://schemas.microsoft.com/office/drawing/2014/main" id="{A2B6F857-23A2-CC55-7A55-9FC700C8C275}"/>
              </a:ext>
            </a:extLst>
          </p:cNvPr>
          <p:cNvSpPr txBox="1"/>
          <p:nvPr/>
        </p:nvSpPr>
        <p:spPr>
          <a:xfrm>
            <a:off x="736130" y="707817"/>
            <a:ext cx="13061839" cy="909673"/>
          </a:xfrm>
          <a:prstGeom prst="rect">
            <a:avLst/>
          </a:prstGeom>
        </p:spPr>
        <p:txBody>
          <a:bodyPr lIns="0" tIns="0" rIns="0" bIns="0" rtlCol="0" anchor="t">
            <a:spAutoFit/>
          </a:bodyPr>
          <a:lstStyle/>
          <a:p>
            <a:pPr algn="l">
              <a:lnSpc>
                <a:spcPts val="7080"/>
              </a:lnSpc>
            </a:pPr>
            <a:r>
              <a:rPr lang="en-US" sz="5900" b="1" dirty="0">
                <a:solidFill>
                  <a:srgbClr val="0F453D"/>
                </a:solidFill>
                <a:latin typeface="HK Grotesk Bold"/>
                <a:ea typeface="HK Grotesk Bold"/>
                <a:cs typeface="HK Grotesk Bold"/>
                <a:sym typeface="HK Grotesk Bold"/>
              </a:rPr>
              <a:t>Getting to Your Profile</a:t>
            </a:r>
          </a:p>
        </p:txBody>
      </p:sp>
      <p:sp>
        <p:nvSpPr>
          <p:cNvPr id="37" name="TextBox 37">
            <a:extLst>
              <a:ext uri="{FF2B5EF4-FFF2-40B4-BE49-F238E27FC236}">
                <a16:creationId xmlns:a16="http://schemas.microsoft.com/office/drawing/2014/main" id="{974AC6AC-6887-5B88-3D32-C6C219FAB459}"/>
              </a:ext>
            </a:extLst>
          </p:cNvPr>
          <p:cNvSpPr txBox="1"/>
          <p:nvPr/>
        </p:nvSpPr>
        <p:spPr>
          <a:xfrm>
            <a:off x="15141840" y="4965273"/>
            <a:ext cx="2916081" cy="902683"/>
          </a:xfrm>
          <a:prstGeom prst="rect">
            <a:avLst/>
          </a:prstGeom>
        </p:spPr>
        <p:txBody>
          <a:bodyPr wrap="square" lIns="0" tIns="0" rIns="0" bIns="0" rtlCol="0" anchor="t">
            <a:spAutoFit/>
          </a:bodyPr>
          <a:lstStyle/>
          <a:p>
            <a:pPr algn="ctr">
              <a:lnSpc>
                <a:spcPts val="3639"/>
              </a:lnSpc>
            </a:pPr>
            <a:r>
              <a:rPr lang="en-US" sz="2799">
                <a:solidFill>
                  <a:srgbClr val="000000"/>
                </a:solidFill>
                <a:latin typeface="Calibri (MS)"/>
                <a:ea typeface="Calibri (MS)"/>
                <a:cs typeface="Calibri (MS)"/>
                <a:sym typeface="Calibri (MS)"/>
              </a:rPr>
              <a:t>Click </a:t>
            </a:r>
          </a:p>
          <a:p>
            <a:pPr algn="ctr">
              <a:lnSpc>
                <a:spcPts val="3639"/>
              </a:lnSpc>
            </a:pPr>
            <a:r>
              <a:rPr lang="en-US" sz="2799">
                <a:solidFill>
                  <a:srgbClr val="000000"/>
                </a:solidFill>
                <a:latin typeface="Calibri (MS)"/>
                <a:ea typeface="Calibri (MS)"/>
                <a:cs typeface="Calibri (MS)"/>
                <a:sym typeface="Calibri (MS)"/>
              </a:rPr>
              <a:t>“Manage Location”</a:t>
            </a:r>
          </a:p>
        </p:txBody>
      </p:sp>
      <p:pic>
        <p:nvPicPr>
          <p:cNvPr id="3" name="Picture 2" descr="A screenshot of a website&#10;&#10;Description automatically generated">
            <a:extLst>
              <a:ext uri="{FF2B5EF4-FFF2-40B4-BE49-F238E27FC236}">
                <a16:creationId xmlns:a16="http://schemas.microsoft.com/office/drawing/2014/main" id="{D3A55E56-CECB-1E4E-1A8D-011ADEF73F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450" y="1940413"/>
            <a:ext cx="13942118" cy="7249901"/>
          </a:xfrm>
          <a:prstGeom prst="rect">
            <a:avLst/>
          </a:prstGeom>
        </p:spPr>
      </p:pic>
      <p:sp>
        <p:nvSpPr>
          <p:cNvPr id="4" name="Left Arrow 3">
            <a:extLst>
              <a:ext uri="{FF2B5EF4-FFF2-40B4-BE49-F238E27FC236}">
                <a16:creationId xmlns:a16="http://schemas.microsoft.com/office/drawing/2014/main" id="{F94C3B66-8873-DF3C-4AF8-2414A6846399}"/>
              </a:ext>
            </a:extLst>
          </p:cNvPr>
          <p:cNvSpPr/>
          <p:nvPr/>
        </p:nvSpPr>
        <p:spPr>
          <a:xfrm>
            <a:off x="14249396" y="5181600"/>
            <a:ext cx="892444" cy="609600"/>
          </a:xfrm>
          <a:prstGeom prst="leftArrow">
            <a:avLst/>
          </a:prstGeom>
          <a:solidFill>
            <a:srgbClr val="0040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31A97216-E3BF-F9FB-6D86-FADE8F91F496}"/>
              </a:ext>
            </a:extLst>
          </p:cNvPr>
          <p:cNvSpPr/>
          <p:nvPr/>
        </p:nvSpPr>
        <p:spPr>
          <a:xfrm>
            <a:off x="15141840" y="4838700"/>
            <a:ext cx="2916081" cy="1240917"/>
          </a:xfrm>
          <a:prstGeom prst="roundRect">
            <a:avLst>
              <a:gd name="adj" fmla="val 1361"/>
            </a:avLst>
          </a:prstGeom>
          <a:noFill/>
          <a:ln w="57150">
            <a:solidFill>
              <a:srgbClr val="0040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6178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86894-7672-25EB-492A-6A3C8E083BC0}"/>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FA6C5A3F-0B02-6F72-E46D-DF4BF03A6727}"/>
              </a:ext>
            </a:extLst>
          </p:cNvPr>
          <p:cNvGrpSpPr>
            <a:grpSpLocks noChangeAspect="1"/>
          </p:cNvGrpSpPr>
          <p:nvPr/>
        </p:nvGrpSpPr>
        <p:grpSpPr>
          <a:xfrm>
            <a:off x="15445923" y="9379601"/>
            <a:ext cx="707046" cy="709946"/>
            <a:chOff x="0" y="0"/>
            <a:chExt cx="942721" cy="946594"/>
          </a:xfrm>
        </p:grpSpPr>
        <p:sp>
          <p:nvSpPr>
            <p:cNvPr id="6" name="Freeform 6">
              <a:extLst>
                <a:ext uri="{FF2B5EF4-FFF2-40B4-BE49-F238E27FC236}">
                  <a16:creationId xmlns:a16="http://schemas.microsoft.com/office/drawing/2014/main" id="{CA70D0D2-4692-C6B7-732C-582C21A22BDA}"/>
                </a:ext>
              </a:extLst>
            </p:cNvPr>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7" name="Freeform 7">
              <a:extLst>
                <a:ext uri="{FF2B5EF4-FFF2-40B4-BE49-F238E27FC236}">
                  <a16:creationId xmlns:a16="http://schemas.microsoft.com/office/drawing/2014/main" id="{9F67135C-D949-7A61-BFED-A6DD9B6500D3}"/>
                </a:ext>
              </a:extLst>
            </p:cNvPr>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8" name="Freeform 8">
              <a:extLst>
                <a:ext uri="{FF2B5EF4-FFF2-40B4-BE49-F238E27FC236}">
                  <a16:creationId xmlns:a16="http://schemas.microsoft.com/office/drawing/2014/main" id="{7780B018-F835-3840-873D-A8B4682A3D3E}"/>
                </a:ext>
              </a:extLst>
            </p:cNvPr>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9" name="Freeform 9">
              <a:extLst>
                <a:ext uri="{FF2B5EF4-FFF2-40B4-BE49-F238E27FC236}">
                  <a16:creationId xmlns:a16="http://schemas.microsoft.com/office/drawing/2014/main" id="{93108726-0311-9D89-C03F-B0E85D9877F8}"/>
                </a:ext>
              </a:extLst>
            </p:cNvPr>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10" name="Freeform 10">
              <a:extLst>
                <a:ext uri="{FF2B5EF4-FFF2-40B4-BE49-F238E27FC236}">
                  <a16:creationId xmlns:a16="http://schemas.microsoft.com/office/drawing/2014/main" id="{7184F8B6-9318-1731-A739-A016246FA0CA}"/>
                </a:ext>
              </a:extLst>
            </p:cNvPr>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11" name="Freeform 11">
              <a:extLst>
                <a:ext uri="{FF2B5EF4-FFF2-40B4-BE49-F238E27FC236}">
                  <a16:creationId xmlns:a16="http://schemas.microsoft.com/office/drawing/2014/main" id="{28427D87-6423-DA1A-426F-27E7C35F89F7}"/>
                </a:ext>
              </a:extLst>
            </p:cNvPr>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12" name="Freeform 12">
              <a:extLst>
                <a:ext uri="{FF2B5EF4-FFF2-40B4-BE49-F238E27FC236}">
                  <a16:creationId xmlns:a16="http://schemas.microsoft.com/office/drawing/2014/main" id="{DB22C4FF-F5BA-B3CC-DB6D-C081C64170FD}"/>
                </a:ext>
              </a:extLst>
            </p:cNvPr>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3" name="Freeform 13">
              <a:extLst>
                <a:ext uri="{FF2B5EF4-FFF2-40B4-BE49-F238E27FC236}">
                  <a16:creationId xmlns:a16="http://schemas.microsoft.com/office/drawing/2014/main" id="{5528FC60-C859-9671-CC71-C594FB7E1321}"/>
                </a:ext>
              </a:extLst>
            </p:cNvPr>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4" name="Group 14">
            <a:extLst>
              <a:ext uri="{FF2B5EF4-FFF2-40B4-BE49-F238E27FC236}">
                <a16:creationId xmlns:a16="http://schemas.microsoft.com/office/drawing/2014/main" id="{6AC8434A-AD3D-EC2D-D36E-8CBAEDF21725}"/>
              </a:ext>
            </a:extLst>
          </p:cNvPr>
          <p:cNvGrpSpPr>
            <a:grpSpLocks noChangeAspect="1"/>
          </p:cNvGrpSpPr>
          <p:nvPr/>
        </p:nvGrpSpPr>
        <p:grpSpPr>
          <a:xfrm>
            <a:off x="16216548" y="9482578"/>
            <a:ext cx="1540600" cy="539646"/>
            <a:chOff x="0" y="0"/>
            <a:chExt cx="2054136" cy="719531"/>
          </a:xfrm>
        </p:grpSpPr>
        <p:sp>
          <p:nvSpPr>
            <p:cNvPr id="15" name="Freeform 15">
              <a:extLst>
                <a:ext uri="{FF2B5EF4-FFF2-40B4-BE49-F238E27FC236}">
                  <a16:creationId xmlns:a16="http://schemas.microsoft.com/office/drawing/2014/main" id="{A8A02208-216D-D2BC-F1E2-767894A9B12B}"/>
                </a:ext>
              </a:extLst>
            </p:cNvPr>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6" name="Freeform 16">
              <a:extLst>
                <a:ext uri="{FF2B5EF4-FFF2-40B4-BE49-F238E27FC236}">
                  <a16:creationId xmlns:a16="http://schemas.microsoft.com/office/drawing/2014/main" id="{34F73454-FB84-EEE0-FC2D-3B5DF9F16B0D}"/>
                </a:ext>
              </a:extLst>
            </p:cNvPr>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7" name="Freeform 17">
              <a:extLst>
                <a:ext uri="{FF2B5EF4-FFF2-40B4-BE49-F238E27FC236}">
                  <a16:creationId xmlns:a16="http://schemas.microsoft.com/office/drawing/2014/main" id="{421F5275-3778-DBDB-CD89-86BBA084B9A4}"/>
                </a:ext>
              </a:extLst>
            </p:cNvPr>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8" name="Freeform 18">
              <a:extLst>
                <a:ext uri="{FF2B5EF4-FFF2-40B4-BE49-F238E27FC236}">
                  <a16:creationId xmlns:a16="http://schemas.microsoft.com/office/drawing/2014/main" id="{0B5E8CAD-2818-5BC5-DC41-53EC143512FC}"/>
                </a:ext>
              </a:extLst>
            </p:cNvPr>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9" name="Freeform 19">
              <a:extLst>
                <a:ext uri="{FF2B5EF4-FFF2-40B4-BE49-F238E27FC236}">
                  <a16:creationId xmlns:a16="http://schemas.microsoft.com/office/drawing/2014/main" id="{D870C4EC-2579-9883-DFD0-3EADCFC9992E}"/>
                </a:ext>
              </a:extLst>
            </p:cNvPr>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20" name="Freeform 20">
              <a:extLst>
                <a:ext uri="{FF2B5EF4-FFF2-40B4-BE49-F238E27FC236}">
                  <a16:creationId xmlns:a16="http://schemas.microsoft.com/office/drawing/2014/main" id="{430978F2-D5BF-3477-EA68-3D50A1574EA5}"/>
                </a:ext>
              </a:extLst>
            </p:cNvPr>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21" name="TextBox 21">
            <a:extLst>
              <a:ext uri="{FF2B5EF4-FFF2-40B4-BE49-F238E27FC236}">
                <a16:creationId xmlns:a16="http://schemas.microsoft.com/office/drawing/2014/main" id="{7A3A8609-3AB4-FF39-6E3B-24ECF05780BF}"/>
              </a:ext>
            </a:extLst>
          </p:cNvPr>
          <p:cNvSpPr txBox="1"/>
          <p:nvPr/>
        </p:nvSpPr>
        <p:spPr>
          <a:xfrm>
            <a:off x="736130" y="707817"/>
            <a:ext cx="13061839" cy="909673"/>
          </a:xfrm>
          <a:prstGeom prst="rect">
            <a:avLst/>
          </a:prstGeom>
        </p:spPr>
        <p:txBody>
          <a:bodyPr lIns="0" tIns="0" rIns="0" bIns="0" rtlCol="0" anchor="t">
            <a:spAutoFit/>
          </a:bodyPr>
          <a:lstStyle/>
          <a:p>
            <a:pPr algn="l">
              <a:lnSpc>
                <a:spcPts val="7080"/>
              </a:lnSpc>
            </a:pPr>
            <a:r>
              <a:rPr lang="en-US" sz="6000" b="1" dirty="0">
                <a:solidFill>
                  <a:srgbClr val="0F453D"/>
                </a:solidFill>
                <a:latin typeface="HK Grotesk Bold"/>
                <a:ea typeface="HK Grotesk Bold"/>
                <a:cs typeface="HK Grotesk Bold"/>
                <a:sym typeface="HK Grotesk Bold"/>
              </a:rPr>
              <a:t>Location Details</a:t>
            </a:r>
          </a:p>
        </p:txBody>
      </p:sp>
      <p:pic>
        <p:nvPicPr>
          <p:cNvPr id="39" name="Picture 38" descr="A screenshot of a computer&#10;&#10;Description automatically generated">
            <a:extLst>
              <a:ext uri="{FF2B5EF4-FFF2-40B4-BE49-F238E27FC236}">
                <a16:creationId xmlns:a16="http://schemas.microsoft.com/office/drawing/2014/main" id="{E2ED908C-3D81-57E9-8BD4-0FCCC6F1C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204" y="1162653"/>
            <a:ext cx="8765243" cy="7632094"/>
          </a:xfrm>
          <a:prstGeom prst="rect">
            <a:avLst/>
          </a:prstGeom>
        </p:spPr>
      </p:pic>
      <p:grpSp>
        <p:nvGrpSpPr>
          <p:cNvPr id="3" name="Group 2">
            <a:extLst>
              <a:ext uri="{FF2B5EF4-FFF2-40B4-BE49-F238E27FC236}">
                <a16:creationId xmlns:a16="http://schemas.microsoft.com/office/drawing/2014/main" id="{53BF649F-A8E1-5924-49E9-2F1165F00432}"/>
              </a:ext>
            </a:extLst>
          </p:cNvPr>
          <p:cNvGrpSpPr/>
          <p:nvPr/>
        </p:nvGrpSpPr>
        <p:grpSpPr>
          <a:xfrm>
            <a:off x="8839202" y="1620159"/>
            <a:ext cx="5501640" cy="7164228"/>
            <a:chOff x="8839202" y="1620159"/>
            <a:chExt cx="5501640" cy="7164228"/>
          </a:xfrm>
        </p:grpSpPr>
        <p:sp>
          <p:nvSpPr>
            <p:cNvPr id="40" name="Rounded Rectangle 39">
              <a:extLst>
                <a:ext uri="{FF2B5EF4-FFF2-40B4-BE49-F238E27FC236}">
                  <a16:creationId xmlns:a16="http://schemas.microsoft.com/office/drawing/2014/main" id="{B32014C0-F977-2324-2FCE-B2701C1DBA6E}"/>
                </a:ext>
              </a:extLst>
            </p:cNvPr>
            <p:cNvSpPr/>
            <p:nvPr/>
          </p:nvSpPr>
          <p:spPr>
            <a:xfrm>
              <a:off x="8839202" y="7258958"/>
              <a:ext cx="4114800" cy="1525429"/>
            </a:xfrm>
            <a:prstGeom prst="roundRect">
              <a:avLst>
                <a:gd name="adj" fmla="val 1361"/>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D66E4F7C-60E0-EB93-B2E0-D5F1BBE19379}"/>
                </a:ext>
              </a:extLst>
            </p:cNvPr>
            <p:cNvSpPr/>
            <p:nvPr/>
          </p:nvSpPr>
          <p:spPr>
            <a:xfrm>
              <a:off x="11597642" y="1620159"/>
              <a:ext cx="2743200" cy="2209800"/>
            </a:xfrm>
            <a:prstGeom prst="roundRect">
              <a:avLst>
                <a:gd name="adj" fmla="val 1361"/>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9C064F7C-4F4D-9AA6-B0BD-BD245FECE56A}"/>
                </a:ext>
              </a:extLst>
            </p:cNvPr>
            <p:cNvSpPr/>
            <p:nvPr/>
          </p:nvSpPr>
          <p:spPr>
            <a:xfrm>
              <a:off x="8839202" y="5647184"/>
              <a:ext cx="4114800" cy="1525429"/>
            </a:xfrm>
            <a:prstGeom prst="roundRect">
              <a:avLst>
                <a:gd name="adj" fmla="val 1361"/>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95C5B06-67D2-B19E-C437-0BA584377731}"/>
              </a:ext>
            </a:extLst>
          </p:cNvPr>
          <p:cNvSpPr txBox="1"/>
          <p:nvPr/>
        </p:nvSpPr>
        <p:spPr>
          <a:xfrm>
            <a:off x="1419497" y="3649980"/>
            <a:ext cx="6477000" cy="384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03885" lvl="1" indent="-302260">
              <a:lnSpc>
                <a:spcPct val="150000"/>
              </a:lnSpc>
              <a:buFont typeface="Arial,Sans-Serif"/>
              <a:buChar char="•"/>
            </a:pPr>
            <a:r>
              <a:rPr lang="en-US" sz="2750" dirty="0">
                <a:latin typeface="HK Grotesk"/>
                <a:cs typeface="Arial"/>
              </a:rPr>
              <a:t>Location Features</a:t>
            </a:r>
            <a:endParaRPr lang="en-US" dirty="0">
              <a:ea typeface="Calibri"/>
              <a:cs typeface="Calibri"/>
            </a:endParaRPr>
          </a:p>
          <a:p>
            <a:pPr marL="603885" lvl="1" indent="-302260">
              <a:lnSpc>
                <a:spcPct val="150000"/>
              </a:lnSpc>
              <a:buFont typeface="Arial,Sans-Serif"/>
              <a:buChar char="•"/>
            </a:pPr>
            <a:r>
              <a:rPr lang="en-US" sz="2750" dirty="0">
                <a:latin typeface="HK Grotesk"/>
                <a:cs typeface="Arial"/>
              </a:rPr>
              <a:t>Location Hours</a:t>
            </a:r>
            <a:endParaRPr lang="en-US" dirty="0"/>
          </a:p>
          <a:p>
            <a:pPr marL="603885" lvl="1" indent="-302260">
              <a:lnSpc>
                <a:spcPct val="150000"/>
              </a:lnSpc>
              <a:buFont typeface="Arial,Sans-Serif"/>
              <a:buChar char="•"/>
            </a:pPr>
            <a:r>
              <a:rPr lang="en-US" sz="2750" dirty="0">
                <a:latin typeface="HK Grotesk"/>
                <a:cs typeface="Arial"/>
              </a:rPr>
              <a:t>Add Images</a:t>
            </a:r>
            <a:endParaRPr lang="en-US" dirty="0"/>
          </a:p>
          <a:p>
            <a:pPr marL="1061085" lvl="2" indent="-302260">
              <a:lnSpc>
                <a:spcPct val="150000"/>
              </a:lnSpc>
              <a:buFont typeface="Wingdings"/>
              <a:buChar char="§"/>
            </a:pPr>
            <a:r>
              <a:rPr lang="en-US" sz="2750" dirty="0">
                <a:latin typeface="HK Grotesk"/>
                <a:cs typeface="Arial"/>
              </a:rPr>
              <a:t>Building </a:t>
            </a:r>
          </a:p>
          <a:p>
            <a:pPr marL="1061085" lvl="2" indent="-302260">
              <a:lnSpc>
                <a:spcPct val="150000"/>
              </a:lnSpc>
              <a:buFont typeface="Wingdings"/>
              <a:buChar char="§"/>
            </a:pPr>
            <a:r>
              <a:rPr lang="en-US" sz="2750" dirty="0">
                <a:latin typeface="HK Grotesk"/>
                <a:cs typeface="Arial"/>
              </a:rPr>
              <a:t>Front Door </a:t>
            </a:r>
          </a:p>
          <a:p>
            <a:pPr marL="1061085" lvl="2" indent="-302260">
              <a:lnSpc>
                <a:spcPct val="150000"/>
              </a:lnSpc>
              <a:buFont typeface="Wingdings"/>
              <a:buChar char="§"/>
            </a:pPr>
            <a:r>
              <a:rPr lang="en-US" sz="2750" dirty="0">
                <a:latin typeface="HK Grotesk"/>
                <a:cs typeface="Arial"/>
              </a:rPr>
              <a:t>Distribution</a:t>
            </a:r>
          </a:p>
        </p:txBody>
      </p:sp>
      <p:sp>
        <p:nvSpPr>
          <p:cNvPr id="4" name="TextBox 3">
            <a:extLst>
              <a:ext uri="{FF2B5EF4-FFF2-40B4-BE49-F238E27FC236}">
                <a16:creationId xmlns:a16="http://schemas.microsoft.com/office/drawing/2014/main" id="{2C500B52-5DDF-5CBF-6845-1FAD7F5FFE52}"/>
              </a:ext>
            </a:extLst>
          </p:cNvPr>
          <p:cNvSpPr txBox="1"/>
          <p:nvPr/>
        </p:nvSpPr>
        <p:spPr>
          <a:xfrm>
            <a:off x="1127760" y="2842260"/>
            <a:ext cx="8001000" cy="777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50" b="1" dirty="0">
                <a:solidFill>
                  <a:srgbClr val="8AAB28"/>
                </a:solidFill>
                <a:latin typeface="HK Grotesk Semi-Bold" panose="020B0604020202020204" charset="0"/>
              </a:rPr>
              <a:t>Key Sections to Complete</a:t>
            </a:r>
            <a:endParaRPr lang="en-US" dirty="0">
              <a:latin typeface="HK Grotesk Semi-Bold" panose="020B0604020202020204" charset="0"/>
            </a:endParaRPr>
          </a:p>
        </p:txBody>
      </p:sp>
    </p:spTree>
    <p:extLst>
      <p:ext uri="{BB962C8B-B14F-4D97-AF65-F5344CB8AC3E}">
        <p14:creationId xmlns:p14="http://schemas.microsoft.com/office/powerpoint/2010/main" val="6990287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8AB0B-D3CD-3C0F-F498-3934B5353A52}"/>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1FD9077-8455-5ED2-44B9-E42CD2C0AA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1652161"/>
            <a:ext cx="10268648" cy="7613636"/>
          </a:xfrm>
          <a:prstGeom prst="rect">
            <a:avLst/>
          </a:prstGeom>
        </p:spPr>
      </p:pic>
      <p:grpSp>
        <p:nvGrpSpPr>
          <p:cNvPr id="5" name="Group 5">
            <a:extLst>
              <a:ext uri="{FF2B5EF4-FFF2-40B4-BE49-F238E27FC236}">
                <a16:creationId xmlns:a16="http://schemas.microsoft.com/office/drawing/2014/main" id="{A82E4BC0-2AC8-CF7A-03F8-B43E493B8404}"/>
              </a:ext>
            </a:extLst>
          </p:cNvPr>
          <p:cNvGrpSpPr>
            <a:grpSpLocks noChangeAspect="1"/>
          </p:cNvGrpSpPr>
          <p:nvPr/>
        </p:nvGrpSpPr>
        <p:grpSpPr>
          <a:xfrm>
            <a:off x="15445923" y="9379601"/>
            <a:ext cx="707046" cy="709946"/>
            <a:chOff x="0" y="0"/>
            <a:chExt cx="942721" cy="946594"/>
          </a:xfrm>
        </p:grpSpPr>
        <p:sp>
          <p:nvSpPr>
            <p:cNvPr id="6" name="Freeform 6">
              <a:extLst>
                <a:ext uri="{FF2B5EF4-FFF2-40B4-BE49-F238E27FC236}">
                  <a16:creationId xmlns:a16="http://schemas.microsoft.com/office/drawing/2014/main" id="{A1074CCB-B636-9DA3-E1D8-2E571C06AB37}"/>
                </a:ext>
              </a:extLst>
            </p:cNvPr>
            <p:cNvSpPr/>
            <p:nvPr/>
          </p:nvSpPr>
          <p:spPr>
            <a:xfrm>
              <a:off x="331724" y="56769"/>
              <a:ext cx="226060" cy="322834"/>
            </a:xfrm>
            <a:custGeom>
              <a:avLst/>
              <a:gdLst/>
              <a:ahLst/>
              <a:cxnLst/>
              <a:rect l="l" t="t" r="r" b="b"/>
              <a:pathLst>
                <a:path w="226060" h="322834">
                  <a:moveTo>
                    <a:pt x="118491" y="272669"/>
                  </a:moveTo>
                  <a:lnTo>
                    <a:pt x="145542" y="322834"/>
                  </a:lnTo>
                  <a:lnTo>
                    <a:pt x="226060" y="57277"/>
                  </a:lnTo>
                  <a:lnTo>
                    <a:pt x="145542" y="205359"/>
                  </a:lnTo>
                  <a:lnTo>
                    <a:pt x="95631" y="39497"/>
                  </a:lnTo>
                  <a:cubicBezTo>
                    <a:pt x="94488" y="36576"/>
                    <a:pt x="93345" y="33655"/>
                    <a:pt x="91567" y="30734"/>
                  </a:cubicBezTo>
                  <a:cubicBezTo>
                    <a:pt x="79248" y="7620"/>
                    <a:pt x="51054" y="0"/>
                    <a:pt x="28194" y="13081"/>
                  </a:cubicBezTo>
                  <a:cubicBezTo>
                    <a:pt x="6477" y="25400"/>
                    <a:pt x="0" y="54356"/>
                    <a:pt x="12319" y="76835"/>
                  </a:cubicBezTo>
                  <a:lnTo>
                    <a:pt x="118618" y="272796"/>
                  </a:lnTo>
                  <a:close/>
                </a:path>
              </a:pathLst>
            </a:custGeom>
            <a:solidFill>
              <a:srgbClr val="0F453D"/>
            </a:solidFill>
          </p:spPr>
          <p:txBody>
            <a:bodyPr/>
            <a:lstStyle/>
            <a:p>
              <a:endParaRPr lang="en-US"/>
            </a:p>
          </p:txBody>
        </p:sp>
        <p:sp>
          <p:nvSpPr>
            <p:cNvPr id="7" name="Freeform 7">
              <a:extLst>
                <a:ext uri="{FF2B5EF4-FFF2-40B4-BE49-F238E27FC236}">
                  <a16:creationId xmlns:a16="http://schemas.microsoft.com/office/drawing/2014/main" id="{C8403D45-466A-7C04-F4DE-5A817FA470F9}"/>
                </a:ext>
              </a:extLst>
            </p:cNvPr>
            <p:cNvSpPr/>
            <p:nvPr/>
          </p:nvSpPr>
          <p:spPr>
            <a:xfrm>
              <a:off x="103124" y="157734"/>
              <a:ext cx="306578" cy="244856"/>
            </a:xfrm>
            <a:custGeom>
              <a:avLst/>
              <a:gdLst/>
              <a:ahLst/>
              <a:cxnLst/>
              <a:rect l="l" t="t" r="r" b="b"/>
              <a:pathLst>
                <a:path w="306578" h="244856">
                  <a:moveTo>
                    <a:pt x="38227" y="165862"/>
                  </a:moveTo>
                  <a:lnTo>
                    <a:pt x="306578" y="244856"/>
                  </a:lnTo>
                  <a:lnTo>
                    <a:pt x="176149" y="0"/>
                  </a:lnTo>
                  <a:lnTo>
                    <a:pt x="223774" y="161798"/>
                  </a:lnTo>
                  <a:lnTo>
                    <a:pt x="71628" y="80264"/>
                  </a:lnTo>
                  <a:cubicBezTo>
                    <a:pt x="68707" y="79121"/>
                    <a:pt x="65786" y="77343"/>
                    <a:pt x="62865" y="76708"/>
                  </a:cubicBezTo>
                  <a:cubicBezTo>
                    <a:pt x="37592" y="69088"/>
                    <a:pt x="11176" y="84455"/>
                    <a:pt x="5334" y="110998"/>
                  </a:cubicBezTo>
                  <a:cubicBezTo>
                    <a:pt x="0" y="134620"/>
                    <a:pt x="15367" y="158750"/>
                    <a:pt x="38227" y="165862"/>
                  </a:cubicBezTo>
                  <a:close/>
                </a:path>
              </a:pathLst>
            </a:custGeom>
            <a:solidFill>
              <a:srgbClr val="0F453D"/>
            </a:solidFill>
          </p:spPr>
          <p:txBody>
            <a:bodyPr/>
            <a:lstStyle/>
            <a:p>
              <a:endParaRPr lang="en-US"/>
            </a:p>
          </p:txBody>
        </p:sp>
        <p:sp>
          <p:nvSpPr>
            <p:cNvPr id="8" name="Freeform 8">
              <a:extLst>
                <a:ext uri="{FF2B5EF4-FFF2-40B4-BE49-F238E27FC236}">
                  <a16:creationId xmlns:a16="http://schemas.microsoft.com/office/drawing/2014/main" id="{CBA876D6-3642-8C14-FECD-9370D7B8176E}"/>
                </a:ext>
              </a:extLst>
            </p:cNvPr>
            <p:cNvSpPr/>
            <p:nvPr/>
          </p:nvSpPr>
          <p:spPr>
            <a:xfrm>
              <a:off x="56642" y="386715"/>
              <a:ext cx="321310" cy="226695"/>
            </a:xfrm>
            <a:custGeom>
              <a:avLst/>
              <a:gdLst/>
              <a:ahLst/>
              <a:cxnLst/>
              <a:rect l="l" t="t" r="r" b="b"/>
              <a:pathLst>
                <a:path w="321310" h="226695">
                  <a:moveTo>
                    <a:pt x="321310" y="80264"/>
                  </a:moveTo>
                  <a:lnTo>
                    <a:pt x="272034" y="65532"/>
                  </a:lnTo>
                  <a:lnTo>
                    <a:pt x="57023" y="0"/>
                  </a:lnTo>
                  <a:lnTo>
                    <a:pt x="204470" y="80264"/>
                  </a:lnTo>
                  <a:lnTo>
                    <a:pt x="39370" y="131064"/>
                  </a:lnTo>
                  <a:cubicBezTo>
                    <a:pt x="36449" y="131699"/>
                    <a:pt x="33528" y="132842"/>
                    <a:pt x="30607" y="134620"/>
                  </a:cubicBezTo>
                  <a:cubicBezTo>
                    <a:pt x="8255" y="147066"/>
                    <a:pt x="0" y="175895"/>
                    <a:pt x="12954" y="198374"/>
                  </a:cubicBezTo>
                  <a:cubicBezTo>
                    <a:pt x="25908" y="220218"/>
                    <a:pt x="54102" y="226695"/>
                    <a:pt x="76327" y="214884"/>
                  </a:cubicBezTo>
                  <a:lnTo>
                    <a:pt x="321310" y="80264"/>
                  </a:lnTo>
                  <a:close/>
                </a:path>
              </a:pathLst>
            </a:custGeom>
            <a:solidFill>
              <a:srgbClr val="0F453D"/>
            </a:solidFill>
          </p:spPr>
          <p:txBody>
            <a:bodyPr/>
            <a:lstStyle/>
            <a:p>
              <a:endParaRPr lang="en-US"/>
            </a:p>
          </p:txBody>
        </p:sp>
        <p:sp>
          <p:nvSpPr>
            <p:cNvPr id="9" name="Freeform 9">
              <a:extLst>
                <a:ext uri="{FF2B5EF4-FFF2-40B4-BE49-F238E27FC236}">
                  <a16:creationId xmlns:a16="http://schemas.microsoft.com/office/drawing/2014/main" id="{9CF8550D-2889-AE78-1425-F1426C714AC8}"/>
                </a:ext>
              </a:extLst>
            </p:cNvPr>
            <p:cNvSpPr/>
            <p:nvPr/>
          </p:nvSpPr>
          <p:spPr>
            <a:xfrm>
              <a:off x="157099" y="535432"/>
              <a:ext cx="243840" cy="308102"/>
            </a:xfrm>
            <a:custGeom>
              <a:avLst/>
              <a:gdLst/>
              <a:ahLst/>
              <a:cxnLst/>
              <a:rect l="l" t="t" r="r" b="b"/>
              <a:pathLst>
                <a:path w="243840" h="308102">
                  <a:moveTo>
                    <a:pt x="243840" y="0"/>
                  </a:moveTo>
                  <a:lnTo>
                    <a:pt x="0" y="130429"/>
                  </a:lnTo>
                  <a:lnTo>
                    <a:pt x="161544" y="82677"/>
                  </a:lnTo>
                  <a:lnTo>
                    <a:pt x="79883" y="236093"/>
                  </a:lnTo>
                  <a:cubicBezTo>
                    <a:pt x="78740" y="238506"/>
                    <a:pt x="77597" y="241427"/>
                    <a:pt x="76327" y="244348"/>
                  </a:cubicBezTo>
                  <a:cubicBezTo>
                    <a:pt x="68707" y="269748"/>
                    <a:pt x="84582" y="296926"/>
                    <a:pt x="110363" y="302768"/>
                  </a:cubicBezTo>
                  <a:cubicBezTo>
                    <a:pt x="134493" y="308102"/>
                    <a:pt x="157988" y="292735"/>
                    <a:pt x="164973" y="269113"/>
                  </a:cubicBezTo>
                  <a:lnTo>
                    <a:pt x="243713" y="0"/>
                  </a:lnTo>
                  <a:close/>
                </a:path>
              </a:pathLst>
            </a:custGeom>
            <a:solidFill>
              <a:srgbClr val="0F453D"/>
            </a:solidFill>
          </p:spPr>
          <p:txBody>
            <a:bodyPr/>
            <a:lstStyle/>
            <a:p>
              <a:endParaRPr lang="en-US"/>
            </a:p>
          </p:txBody>
        </p:sp>
        <p:sp>
          <p:nvSpPr>
            <p:cNvPr id="10" name="Freeform 10">
              <a:extLst>
                <a:ext uri="{FF2B5EF4-FFF2-40B4-BE49-F238E27FC236}">
                  <a16:creationId xmlns:a16="http://schemas.microsoft.com/office/drawing/2014/main" id="{7F3BC4B4-8634-CD98-611C-33FC3E66DDEF}"/>
                </a:ext>
              </a:extLst>
            </p:cNvPr>
            <p:cNvSpPr/>
            <p:nvPr/>
          </p:nvSpPr>
          <p:spPr>
            <a:xfrm>
              <a:off x="384937" y="566674"/>
              <a:ext cx="226695" cy="322834"/>
            </a:xfrm>
            <a:custGeom>
              <a:avLst/>
              <a:gdLst/>
              <a:ahLst/>
              <a:cxnLst/>
              <a:rect l="l" t="t" r="r" b="b"/>
              <a:pathLst>
                <a:path w="226695" h="322834">
                  <a:moveTo>
                    <a:pt x="107569" y="50165"/>
                  </a:moveTo>
                  <a:lnTo>
                    <a:pt x="80518" y="0"/>
                  </a:lnTo>
                  <a:lnTo>
                    <a:pt x="0" y="266192"/>
                  </a:lnTo>
                  <a:lnTo>
                    <a:pt x="80518" y="117475"/>
                  </a:lnTo>
                  <a:lnTo>
                    <a:pt x="130429" y="283845"/>
                  </a:lnTo>
                  <a:cubicBezTo>
                    <a:pt x="131572" y="286258"/>
                    <a:pt x="132715" y="289687"/>
                    <a:pt x="133985" y="292100"/>
                  </a:cubicBezTo>
                  <a:cubicBezTo>
                    <a:pt x="146304" y="314579"/>
                    <a:pt x="173863" y="322834"/>
                    <a:pt x="196215" y="311023"/>
                  </a:cubicBezTo>
                  <a:cubicBezTo>
                    <a:pt x="218567" y="298577"/>
                    <a:pt x="226695" y="270256"/>
                    <a:pt x="214503" y="248412"/>
                  </a:cubicBezTo>
                  <a:lnTo>
                    <a:pt x="107569" y="50165"/>
                  </a:lnTo>
                  <a:close/>
                </a:path>
              </a:pathLst>
            </a:custGeom>
            <a:solidFill>
              <a:srgbClr val="0F453D"/>
            </a:solidFill>
          </p:spPr>
          <p:txBody>
            <a:bodyPr/>
            <a:lstStyle/>
            <a:p>
              <a:endParaRPr lang="en-US"/>
            </a:p>
          </p:txBody>
        </p:sp>
        <p:sp>
          <p:nvSpPr>
            <p:cNvPr id="11" name="Freeform 11">
              <a:extLst>
                <a:ext uri="{FF2B5EF4-FFF2-40B4-BE49-F238E27FC236}">
                  <a16:creationId xmlns:a16="http://schemas.microsoft.com/office/drawing/2014/main" id="{E109EC34-D427-4FEF-0B4B-77377AF25616}"/>
                </a:ext>
              </a:extLst>
            </p:cNvPr>
            <p:cNvSpPr/>
            <p:nvPr/>
          </p:nvSpPr>
          <p:spPr>
            <a:xfrm>
              <a:off x="533019" y="543687"/>
              <a:ext cx="307848" cy="244983"/>
            </a:xfrm>
            <a:custGeom>
              <a:avLst/>
              <a:gdLst/>
              <a:ahLst/>
              <a:cxnLst/>
              <a:rect l="l" t="t" r="r" b="b"/>
              <a:pathLst>
                <a:path w="307848" h="244983">
                  <a:moveTo>
                    <a:pt x="269621" y="79629"/>
                  </a:moveTo>
                  <a:lnTo>
                    <a:pt x="0" y="0"/>
                  </a:lnTo>
                  <a:lnTo>
                    <a:pt x="130429" y="244983"/>
                  </a:lnTo>
                  <a:lnTo>
                    <a:pt x="82931" y="83185"/>
                  </a:lnTo>
                  <a:lnTo>
                    <a:pt x="235077" y="164592"/>
                  </a:lnTo>
                  <a:cubicBezTo>
                    <a:pt x="237363" y="166370"/>
                    <a:pt x="240919" y="167513"/>
                    <a:pt x="243840" y="168148"/>
                  </a:cubicBezTo>
                  <a:cubicBezTo>
                    <a:pt x="267970" y="175260"/>
                    <a:pt x="293116" y="161671"/>
                    <a:pt x="300863" y="136906"/>
                  </a:cubicBezTo>
                  <a:cubicBezTo>
                    <a:pt x="307848" y="112649"/>
                    <a:pt x="293878" y="87376"/>
                    <a:pt x="269748" y="79629"/>
                  </a:cubicBezTo>
                  <a:close/>
                </a:path>
              </a:pathLst>
            </a:custGeom>
            <a:solidFill>
              <a:srgbClr val="0F453D"/>
            </a:solidFill>
          </p:spPr>
          <p:txBody>
            <a:bodyPr/>
            <a:lstStyle/>
            <a:p>
              <a:endParaRPr lang="en-US"/>
            </a:p>
          </p:txBody>
        </p:sp>
        <p:sp>
          <p:nvSpPr>
            <p:cNvPr id="12" name="Freeform 12">
              <a:extLst>
                <a:ext uri="{FF2B5EF4-FFF2-40B4-BE49-F238E27FC236}">
                  <a16:creationId xmlns:a16="http://schemas.microsoft.com/office/drawing/2014/main" id="{26C2966E-1700-A4B2-A3FD-022FC7FB43A1}"/>
                </a:ext>
              </a:extLst>
            </p:cNvPr>
            <p:cNvSpPr/>
            <p:nvPr/>
          </p:nvSpPr>
          <p:spPr>
            <a:xfrm>
              <a:off x="564261" y="332994"/>
              <a:ext cx="321945" cy="227076"/>
            </a:xfrm>
            <a:custGeom>
              <a:avLst/>
              <a:gdLst/>
              <a:ahLst/>
              <a:cxnLst/>
              <a:rect l="l" t="t" r="r" b="b"/>
              <a:pathLst>
                <a:path w="321945" h="227076">
                  <a:moveTo>
                    <a:pt x="308864" y="28321"/>
                  </a:moveTo>
                  <a:cubicBezTo>
                    <a:pt x="295910" y="6477"/>
                    <a:pt x="267208" y="0"/>
                    <a:pt x="245491" y="12446"/>
                  </a:cubicBezTo>
                  <a:lnTo>
                    <a:pt x="0" y="146304"/>
                  </a:lnTo>
                  <a:lnTo>
                    <a:pt x="49911" y="161036"/>
                  </a:lnTo>
                  <a:lnTo>
                    <a:pt x="264922" y="227076"/>
                  </a:lnTo>
                  <a:lnTo>
                    <a:pt x="117475" y="146177"/>
                  </a:lnTo>
                  <a:lnTo>
                    <a:pt x="282575" y="95377"/>
                  </a:lnTo>
                  <a:cubicBezTo>
                    <a:pt x="285496" y="94742"/>
                    <a:pt x="288417" y="93599"/>
                    <a:pt x="290830" y="91821"/>
                  </a:cubicBezTo>
                  <a:cubicBezTo>
                    <a:pt x="313690" y="79502"/>
                    <a:pt x="321945" y="50546"/>
                    <a:pt x="308991" y="28067"/>
                  </a:cubicBezTo>
                  <a:close/>
                </a:path>
              </a:pathLst>
            </a:custGeom>
            <a:solidFill>
              <a:srgbClr val="0F453D"/>
            </a:solidFill>
          </p:spPr>
          <p:txBody>
            <a:bodyPr/>
            <a:lstStyle/>
            <a:p>
              <a:endParaRPr lang="en-US"/>
            </a:p>
          </p:txBody>
        </p:sp>
        <p:sp>
          <p:nvSpPr>
            <p:cNvPr id="13" name="Freeform 13">
              <a:extLst>
                <a:ext uri="{FF2B5EF4-FFF2-40B4-BE49-F238E27FC236}">
                  <a16:creationId xmlns:a16="http://schemas.microsoft.com/office/drawing/2014/main" id="{D0A8AA08-6ADD-60ED-D17E-DF99B83A9487}"/>
                </a:ext>
              </a:extLst>
            </p:cNvPr>
            <p:cNvSpPr/>
            <p:nvPr/>
          </p:nvSpPr>
          <p:spPr>
            <a:xfrm>
              <a:off x="541274" y="102997"/>
              <a:ext cx="243713" cy="308483"/>
            </a:xfrm>
            <a:custGeom>
              <a:avLst/>
              <a:gdLst/>
              <a:ahLst/>
              <a:cxnLst/>
              <a:rect l="l" t="t" r="r" b="b"/>
              <a:pathLst>
                <a:path w="243713" h="308483">
                  <a:moveTo>
                    <a:pt x="0" y="308483"/>
                  </a:moveTo>
                  <a:lnTo>
                    <a:pt x="243713" y="177546"/>
                  </a:lnTo>
                  <a:lnTo>
                    <a:pt x="82804" y="225298"/>
                  </a:lnTo>
                  <a:lnTo>
                    <a:pt x="163830" y="72390"/>
                  </a:lnTo>
                  <a:cubicBezTo>
                    <a:pt x="165608" y="69469"/>
                    <a:pt x="166751" y="66548"/>
                    <a:pt x="167894" y="63627"/>
                  </a:cubicBezTo>
                  <a:cubicBezTo>
                    <a:pt x="174879" y="38227"/>
                    <a:pt x="159639" y="11684"/>
                    <a:pt x="133858" y="5842"/>
                  </a:cubicBezTo>
                  <a:cubicBezTo>
                    <a:pt x="109855" y="0"/>
                    <a:pt x="86360" y="15240"/>
                    <a:pt x="79248" y="38862"/>
                  </a:cubicBezTo>
                  <a:lnTo>
                    <a:pt x="0" y="308483"/>
                  </a:lnTo>
                  <a:close/>
                </a:path>
              </a:pathLst>
            </a:custGeom>
            <a:solidFill>
              <a:srgbClr val="0F453D"/>
            </a:solidFill>
          </p:spPr>
          <p:txBody>
            <a:bodyPr/>
            <a:lstStyle/>
            <a:p>
              <a:endParaRPr lang="en-US"/>
            </a:p>
          </p:txBody>
        </p:sp>
      </p:grpSp>
      <p:grpSp>
        <p:nvGrpSpPr>
          <p:cNvPr id="14" name="Group 14">
            <a:extLst>
              <a:ext uri="{FF2B5EF4-FFF2-40B4-BE49-F238E27FC236}">
                <a16:creationId xmlns:a16="http://schemas.microsoft.com/office/drawing/2014/main" id="{15786784-CB1D-55E7-3AF1-AA1D175A4C39}"/>
              </a:ext>
            </a:extLst>
          </p:cNvPr>
          <p:cNvGrpSpPr>
            <a:grpSpLocks noChangeAspect="1"/>
          </p:cNvGrpSpPr>
          <p:nvPr/>
        </p:nvGrpSpPr>
        <p:grpSpPr>
          <a:xfrm>
            <a:off x="16216548" y="9482578"/>
            <a:ext cx="1540600" cy="539646"/>
            <a:chOff x="0" y="0"/>
            <a:chExt cx="2054136" cy="719531"/>
          </a:xfrm>
        </p:grpSpPr>
        <p:sp>
          <p:nvSpPr>
            <p:cNvPr id="15" name="Freeform 15">
              <a:extLst>
                <a:ext uri="{FF2B5EF4-FFF2-40B4-BE49-F238E27FC236}">
                  <a16:creationId xmlns:a16="http://schemas.microsoft.com/office/drawing/2014/main" id="{C2A94C6F-EF39-2390-244D-88267D2F66F0}"/>
                </a:ext>
              </a:extLst>
            </p:cNvPr>
            <p:cNvSpPr/>
            <p:nvPr/>
          </p:nvSpPr>
          <p:spPr>
            <a:xfrm>
              <a:off x="63500" y="204470"/>
              <a:ext cx="384810" cy="321183"/>
            </a:xfrm>
            <a:custGeom>
              <a:avLst/>
              <a:gdLst/>
              <a:ahLst/>
              <a:cxnLst/>
              <a:rect l="l" t="t" r="r" b="b"/>
              <a:pathLst>
                <a:path w="384810" h="321183">
                  <a:moveTo>
                    <a:pt x="157988" y="321183"/>
                  </a:moveTo>
                  <a:lnTo>
                    <a:pt x="0" y="127"/>
                  </a:lnTo>
                  <a:lnTo>
                    <a:pt x="50546" y="127"/>
                  </a:lnTo>
                  <a:cubicBezTo>
                    <a:pt x="66929" y="127"/>
                    <a:pt x="82296" y="9525"/>
                    <a:pt x="89281" y="24257"/>
                  </a:cubicBezTo>
                  <a:lnTo>
                    <a:pt x="203200" y="266192"/>
                  </a:lnTo>
                  <a:lnTo>
                    <a:pt x="326009" y="0"/>
                  </a:lnTo>
                  <a:lnTo>
                    <a:pt x="384810" y="0"/>
                  </a:lnTo>
                  <a:lnTo>
                    <a:pt x="234950" y="321183"/>
                  </a:lnTo>
                  <a:lnTo>
                    <a:pt x="157988" y="321183"/>
                  </a:lnTo>
                  <a:close/>
                </a:path>
              </a:pathLst>
            </a:custGeom>
            <a:solidFill>
              <a:srgbClr val="0F453D"/>
            </a:solidFill>
          </p:spPr>
          <p:txBody>
            <a:bodyPr/>
            <a:lstStyle/>
            <a:p>
              <a:endParaRPr lang="en-US"/>
            </a:p>
          </p:txBody>
        </p:sp>
        <p:sp>
          <p:nvSpPr>
            <p:cNvPr id="16" name="Freeform 16">
              <a:extLst>
                <a:ext uri="{FF2B5EF4-FFF2-40B4-BE49-F238E27FC236}">
                  <a16:creationId xmlns:a16="http://schemas.microsoft.com/office/drawing/2014/main" id="{29A26608-DEF7-C77B-13DB-F1B5C41DC536}"/>
                </a:ext>
              </a:extLst>
            </p:cNvPr>
            <p:cNvSpPr/>
            <p:nvPr/>
          </p:nvSpPr>
          <p:spPr>
            <a:xfrm>
              <a:off x="458851" y="63500"/>
              <a:ext cx="104521" cy="462153"/>
            </a:xfrm>
            <a:custGeom>
              <a:avLst/>
              <a:gdLst/>
              <a:ahLst/>
              <a:cxnLst/>
              <a:rect l="l" t="t" r="r" b="b"/>
              <a:pathLst>
                <a:path w="104521" h="462153">
                  <a:moveTo>
                    <a:pt x="17018" y="141097"/>
                  </a:moveTo>
                  <a:lnTo>
                    <a:pt x="86995" y="141097"/>
                  </a:lnTo>
                  <a:lnTo>
                    <a:pt x="86995" y="462153"/>
                  </a:lnTo>
                  <a:lnTo>
                    <a:pt x="17018" y="462153"/>
                  </a:lnTo>
                  <a:lnTo>
                    <a:pt x="17018" y="141097"/>
                  </a:lnTo>
                  <a:close/>
                  <a:moveTo>
                    <a:pt x="0" y="40640"/>
                  </a:moveTo>
                  <a:cubicBezTo>
                    <a:pt x="0" y="16510"/>
                    <a:pt x="21082" y="0"/>
                    <a:pt x="51689" y="0"/>
                  </a:cubicBezTo>
                  <a:cubicBezTo>
                    <a:pt x="82804" y="0"/>
                    <a:pt x="104521" y="16510"/>
                    <a:pt x="104521" y="40640"/>
                  </a:cubicBezTo>
                  <a:cubicBezTo>
                    <a:pt x="104521" y="64262"/>
                    <a:pt x="82804" y="80899"/>
                    <a:pt x="51689" y="80899"/>
                  </a:cubicBezTo>
                  <a:cubicBezTo>
                    <a:pt x="21209" y="80899"/>
                    <a:pt x="0" y="64389"/>
                    <a:pt x="0" y="40640"/>
                  </a:cubicBezTo>
                  <a:close/>
                </a:path>
              </a:pathLst>
            </a:custGeom>
            <a:solidFill>
              <a:srgbClr val="0F453D"/>
            </a:solidFill>
          </p:spPr>
          <p:txBody>
            <a:bodyPr/>
            <a:lstStyle/>
            <a:p>
              <a:endParaRPr lang="en-US"/>
            </a:p>
          </p:txBody>
        </p:sp>
        <p:sp>
          <p:nvSpPr>
            <p:cNvPr id="17" name="Freeform 17">
              <a:extLst>
                <a:ext uri="{FF2B5EF4-FFF2-40B4-BE49-F238E27FC236}">
                  <a16:creationId xmlns:a16="http://schemas.microsoft.com/office/drawing/2014/main" id="{F47F47FD-642C-913E-B159-9CBA557FBCB0}"/>
                </a:ext>
              </a:extLst>
            </p:cNvPr>
            <p:cNvSpPr/>
            <p:nvPr/>
          </p:nvSpPr>
          <p:spPr>
            <a:xfrm>
              <a:off x="572770" y="204470"/>
              <a:ext cx="384048" cy="321183"/>
            </a:xfrm>
            <a:custGeom>
              <a:avLst/>
              <a:gdLst/>
              <a:ahLst/>
              <a:cxnLst/>
              <a:rect l="l" t="t" r="r" b="b"/>
              <a:pathLst>
                <a:path w="384048" h="321183">
                  <a:moveTo>
                    <a:pt x="157480" y="321183"/>
                  </a:moveTo>
                  <a:lnTo>
                    <a:pt x="0" y="127"/>
                  </a:lnTo>
                  <a:lnTo>
                    <a:pt x="76962" y="127"/>
                  </a:lnTo>
                  <a:lnTo>
                    <a:pt x="203200" y="266192"/>
                  </a:lnTo>
                  <a:lnTo>
                    <a:pt x="325374" y="0"/>
                  </a:lnTo>
                  <a:lnTo>
                    <a:pt x="384048" y="0"/>
                  </a:lnTo>
                  <a:lnTo>
                    <a:pt x="234950" y="321183"/>
                  </a:lnTo>
                  <a:lnTo>
                    <a:pt x="157480" y="321183"/>
                  </a:lnTo>
                  <a:close/>
                </a:path>
              </a:pathLst>
            </a:custGeom>
            <a:solidFill>
              <a:srgbClr val="0F453D"/>
            </a:solidFill>
          </p:spPr>
          <p:txBody>
            <a:bodyPr/>
            <a:lstStyle/>
            <a:p>
              <a:endParaRPr lang="en-US"/>
            </a:p>
          </p:txBody>
        </p:sp>
        <p:sp>
          <p:nvSpPr>
            <p:cNvPr id="18" name="Freeform 18">
              <a:extLst>
                <a:ext uri="{FF2B5EF4-FFF2-40B4-BE49-F238E27FC236}">
                  <a16:creationId xmlns:a16="http://schemas.microsoft.com/office/drawing/2014/main" id="{CE164698-5875-0D66-3AE3-BE6C3F849283}"/>
                </a:ext>
              </a:extLst>
            </p:cNvPr>
            <p:cNvSpPr/>
            <p:nvPr/>
          </p:nvSpPr>
          <p:spPr>
            <a:xfrm>
              <a:off x="950976" y="191643"/>
              <a:ext cx="371856" cy="346964"/>
            </a:xfrm>
            <a:custGeom>
              <a:avLst/>
              <a:gdLst/>
              <a:ahLst/>
              <a:cxnLst/>
              <a:rect l="l" t="t" r="r" b="b"/>
              <a:pathLst>
                <a:path w="371856" h="346964">
                  <a:moveTo>
                    <a:pt x="71120" y="148082"/>
                  </a:moveTo>
                  <a:lnTo>
                    <a:pt x="303657" y="146304"/>
                  </a:lnTo>
                  <a:cubicBezTo>
                    <a:pt x="303657" y="78359"/>
                    <a:pt x="251968" y="31242"/>
                    <a:pt x="187325" y="31242"/>
                  </a:cubicBezTo>
                  <a:cubicBezTo>
                    <a:pt x="120904" y="31242"/>
                    <a:pt x="73914" y="80772"/>
                    <a:pt x="70993" y="148082"/>
                  </a:cubicBezTo>
                  <a:close/>
                  <a:moveTo>
                    <a:pt x="71120" y="172847"/>
                  </a:moveTo>
                  <a:lnTo>
                    <a:pt x="71120" y="175768"/>
                  </a:lnTo>
                  <a:cubicBezTo>
                    <a:pt x="71120" y="254254"/>
                    <a:pt x="123952" y="306197"/>
                    <a:pt x="194437" y="306197"/>
                  </a:cubicBezTo>
                  <a:cubicBezTo>
                    <a:pt x="253746" y="306197"/>
                    <a:pt x="300736" y="270256"/>
                    <a:pt x="310769" y="220599"/>
                  </a:cubicBezTo>
                  <a:lnTo>
                    <a:pt x="370078" y="224155"/>
                  </a:lnTo>
                  <a:cubicBezTo>
                    <a:pt x="359537" y="295021"/>
                    <a:pt x="286004" y="346964"/>
                    <a:pt x="190373" y="346964"/>
                  </a:cubicBezTo>
                  <a:cubicBezTo>
                    <a:pt x="81661" y="346964"/>
                    <a:pt x="0" y="279654"/>
                    <a:pt x="0" y="175260"/>
                  </a:cubicBezTo>
                  <a:cubicBezTo>
                    <a:pt x="0" y="70866"/>
                    <a:pt x="79883" y="0"/>
                    <a:pt x="189230" y="0"/>
                  </a:cubicBezTo>
                  <a:cubicBezTo>
                    <a:pt x="294259" y="0"/>
                    <a:pt x="371856" y="64897"/>
                    <a:pt x="371856" y="157607"/>
                  </a:cubicBezTo>
                  <a:lnTo>
                    <a:pt x="371856" y="168275"/>
                  </a:lnTo>
                  <a:lnTo>
                    <a:pt x="71120" y="172974"/>
                  </a:lnTo>
                  <a:close/>
                </a:path>
              </a:pathLst>
            </a:custGeom>
            <a:solidFill>
              <a:srgbClr val="0F453D"/>
            </a:solidFill>
          </p:spPr>
          <p:txBody>
            <a:bodyPr/>
            <a:lstStyle/>
            <a:p>
              <a:endParaRPr lang="en-US"/>
            </a:p>
          </p:txBody>
        </p:sp>
        <p:sp>
          <p:nvSpPr>
            <p:cNvPr id="19" name="Freeform 19">
              <a:extLst>
                <a:ext uri="{FF2B5EF4-FFF2-40B4-BE49-F238E27FC236}">
                  <a16:creationId xmlns:a16="http://schemas.microsoft.com/office/drawing/2014/main" id="{F3C6B4D9-5B31-AA58-DEB2-4E61F544BBC9}"/>
                </a:ext>
              </a:extLst>
            </p:cNvPr>
            <p:cNvSpPr/>
            <p:nvPr/>
          </p:nvSpPr>
          <p:spPr>
            <a:xfrm>
              <a:off x="1368679" y="200406"/>
              <a:ext cx="214376" cy="325247"/>
            </a:xfrm>
            <a:custGeom>
              <a:avLst/>
              <a:gdLst/>
              <a:ahLst/>
              <a:cxnLst/>
              <a:rect l="l" t="t" r="r" b="b"/>
              <a:pathLst>
                <a:path w="214376" h="325247">
                  <a:moveTo>
                    <a:pt x="0" y="325247"/>
                  </a:moveTo>
                  <a:lnTo>
                    <a:pt x="0" y="4191"/>
                  </a:lnTo>
                  <a:lnTo>
                    <a:pt x="69342" y="4191"/>
                  </a:lnTo>
                  <a:lnTo>
                    <a:pt x="63500" y="99187"/>
                  </a:lnTo>
                  <a:lnTo>
                    <a:pt x="68707" y="99187"/>
                  </a:lnTo>
                  <a:cubicBezTo>
                    <a:pt x="76962" y="44323"/>
                    <a:pt x="115189" y="0"/>
                    <a:pt x="179705" y="0"/>
                  </a:cubicBezTo>
                  <a:lnTo>
                    <a:pt x="214376" y="3556"/>
                  </a:lnTo>
                  <a:lnTo>
                    <a:pt x="211455" y="66167"/>
                  </a:lnTo>
                  <a:cubicBezTo>
                    <a:pt x="195072" y="59690"/>
                    <a:pt x="179197" y="57912"/>
                    <a:pt x="166243" y="57912"/>
                  </a:cubicBezTo>
                  <a:cubicBezTo>
                    <a:pt x="103378" y="57912"/>
                    <a:pt x="69342" y="103378"/>
                    <a:pt x="69342" y="184277"/>
                  </a:cubicBezTo>
                  <a:lnTo>
                    <a:pt x="69342" y="325247"/>
                  </a:lnTo>
                  <a:lnTo>
                    <a:pt x="0" y="325247"/>
                  </a:lnTo>
                  <a:close/>
                </a:path>
              </a:pathLst>
            </a:custGeom>
            <a:solidFill>
              <a:srgbClr val="0F453D"/>
            </a:solidFill>
          </p:spPr>
          <p:txBody>
            <a:bodyPr/>
            <a:lstStyle/>
            <a:p>
              <a:endParaRPr lang="en-US"/>
            </a:p>
          </p:txBody>
        </p:sp>
        <p:sp>
          <p:nvSpPr>
            <p:cNvPr id="20" name="Freeform 20">
              <a:extLst>
                <a:ext uri="{FF2B5EF4-FFF2-40B4-BE49-F238E27FC236}">
                  <a16:creationId xmlns:a16="http://schemas.microsoft.com/office/drawing/2014/main" id="{53E9FFBC-31FC-C6CE-AC75-34345486C051}"/>
                </a:ext>
              </a:extLst>
            </p:cNvPr>
            <p:cNvSpPr/>
            <p:nvPr/>
          </p:nvSpPr>
          <p:spPr>
            <a:xfrm>
              <a:off x="1599946" y="204597"/>
              <a:ext cx="390652" cy="451358"/>
            </a:xfrm>
            <a:custGeom>
              <a:avLst/>
              <a:gdLst/>
              <a:ahLst/>
              <a:cxnLst/>
              <a:rect l="l" t="t" r="r" b="b"/>
              <a:pathLst>
                <a:path w="390652" h="451358">
                  <a:moveTo>
                    <a:pt x="328930" y="0"/>
                  </a:moveTo>
                  <a:lnTo>
                    <a:pt x="390652" y="0"/>
                  </a:lnTo>
                  <a:lnTo>
                    <a:pt x="226187" y="355219"/>
                  </a:lnTo>
                  <a:cubicBezTo>
                    <a:pt x="196215" y="421259"/>
                    <a:pt x="155702" y="451358"/>
                    <a:pt x="101727" y="451358"/>
                  </a:cubicBezTo>
                  <a:cubicBezTo>
                    <a:pt x="75311" y="451358"/>
                    <a:pt x="44196" y="444246"/>
                    <a:pt x="16002" y="431927"/>
                  </a:cubicBezTo>
                  <a:lnTo>
                    <a:pt x="26543" y="379984"/>
                  </a:lnTo>
                  <a:cubicBezTo>
                    <a:pt x="48895" y="395351"/>
                    <a:pt x="71755" y="402971"/>
                    <a:pt x="93472" y="402971"/>
                  </a:cubicBezTo>
                  <a:cubicBezTo>
                    <a:pt x="129286" y="402971"/>
                    <a:pt x="159893" y="384683"/>
                    <a:pt x="176276" y="348107"/>
                  </a:cubicBezTo>
                  <a:lnTo>
                    <a:pt x="193294" y="309753"/>
                  </a:lnTo>
                  <a:lnTo>
                    <a:pt x="187452" y="309753"/>
                  </a:lnTo>
                  <a:cubicBezTo>
                    <a:pt x="171577" y="309753"/>
                    <a:pt x="156972" y="300863"/>
                    <a:pt x="149352" y="286131"/>
                  </a:cubicBezTo>
                  <a:lnTo>
                    <a:pt x="0" y="0"/>
                  </a:lnTo>
                  <a:lnTo>
                    <a:pt x="72771" y="0"/>
                  </a:lnTo>
                  <a:lnTo>
                    <a:pt x="209042" y="272669"/>
                  </a:lnTo>
                  <a:lnTo>
                    <a:pt x="328803" y="0"/>
                  </a:lnTo>
                  <a:close/>
                </a:path>
              </a:pathLst>
            </a:custGeom>
            <a:solidFill>
              <a:srgbClr val="0F453D"/>
            </a:solidFill>
          </p:spPr>
          <p:txBody>
            <a:bodyPr/>
            <a:lstStyle/>
            <a:p>
              <a:endParaRPr lang="en-US"/>
            </a:p>
          </p:txBody>
        </p:sp>
      </p:grpSp>
      <p:sp>
        <p:nvSpPr>
          <p:cNvPr id="21" name="TextBox 21">
            <a:extLst>
              <a:ext uri="{FF2B5EF4-FFF2-40B4-BE49-F238E27FC236}">
                <a16:creationId xmlns:a16="http://schemas.microsoft.com/office/drawing/2014/main" id="{48D16F06-46F6-B8EA-C213-30EBF7412623}"/>
              </a:ext>
            </a:extLst>
          </p:cNvPr>
          <p:cNvSpPr txBox="1"/>
          <p:nvPr/>
        </p:nvSpPr>
        <p:spPr>
          <a:xfrm>
            <a:off x="736130" y="707817"/>
            <a:ext cx="13061839" cy="909673"/>
          </a:xfrm>
          <a:prstGeom prst="rect">
            <a:avLst/>
          </a:prstGeom>
        </p:spPr>
        <p:txBody>
          <a:bodyPr lIns="0" tIns="0" rIns="0" bIns="0" rtlCol="0" anchor="t">
            <a:spAutoFit/>
          </a:bodyPr>
          <a:lstStyle/>
          <a:p>
            <a:pPr algn="l">
              <a:lnSpc>
                <a:spcPts val="7080"/>
              </a:lnSpc>
            </a:pPr>
            <a:r>
              <a:rPr lang="en-US" sz="6000" b="1" dirty="0">
                <a:solidFill>
                  <a:srgbClr val="0F453D"/>
                </a:solidFill>
                <a:latin typeface="HK Grotesk Bold"/>
                <a:ea typeface="HK Grotesk Bold"/>
                <a:cs typeface="HK Grotesk Bold"/>
                <a:sym typeface="HK Grotesk Bold"/>
              </a:rPr>
              <a:t>Program Details</a:t>
            </a:r>
          </a:p>
        </p:txBody>
      </p:sp>
      <p:sp>
        <p:nvSpPr>
          <p:cNvPr id="42" name="Rounded Rectangle 41">
            <a:extLst>
              <a:ext uri="{FF2B5EF4-FFF2-40B4-BE49-F238E27FC236}">
                <a16:creationId xmlns:a16="http://schemas.microsoft.com/office/drawing/2014/main" id="{EFBA5468-693D-C492-6F3D-7C44BA5AE80B}"/>
              </a:ext>
            </a:extLst>
          </p:cNvPr>
          <p:cNvSpPr/>
          <p:nvPr/>
        </p:nvSpPr>
        <p:spPr>
          <a:xfrm>
            <a:off x="11353800" y="5905500"/>
            <a:ext cx="3146612" cy="762000"/>
          </a:xfrm>
          <a:prstGeom prst="roundRect">
            <a:avLst>
              <a:gd name="adj" fmla="val 1361"/>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3E81AF4F-1F62-6535-1923-FC843C620BB0}"/>
              </a:ext>
            </a:extLst>
          </p:cNvPr>
          <p:cNvSpPr/>
          <p:nvPr/>
        </p:nvSpPr>
        <p:spPr>
          <a:xfrm>
            <a:off x="14630400" y="5905500"/>
            <a:ext cx="3146612" cy="762000"/>
          </a:xfrm>
          <a:prstGeom prst="roundRect">
            <a:avLst>
              <a:gd name="adj" fmla="val 1361"/>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3A3F9178-43FE-C283-7088-24C9B3C818D5}"/>
              </a:ext>
            </a:extLst>
          </p:cNvPr>
          <p:cNvSpPr/>
          <p:nvPr/>
        </p:nvSpPr>
        <p:spPr>
          <a:xfrm>
            <a:off x="8077200" y="7886700"/>
            <a:ext cx="4800600" cy="1143000"/>
          </a:xfrm>
          <a:prstGeom prst="roundRect">
            <a:avLst>
              <a:gd name="adj" fmla="val 1361"/>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E57A09B-8184-7193-AFA3-CD3D4F72CB62}"/>
              </a:ext>
            </a:extLst>
          </p:cNvPr>
          <p:cNvGrpSpPr/>
          <p:nvPr/>
        </p:nvGrpSpPr>
        <p:grpSpPr>
          <a:xfrm>
            <a:off x="447041" y="2842260"/>
            <a:ext cx="8275320" cy="2751457"/>
            <a:chOff x="853440" y="2842260"/>
            <a:chExt cx="8275320" cy="2751457"/>
          </a:xfrm>
        </p:grpSpPr>
        <p:sp>
          <p:nvSpPr>
            <p:cNvPr id="23" name="TextBox 22">
              <a:extLst>
                <a:ext uri="{FF2B5EF4-FFF2-40B4-BE49-F238E27FC236}">
                  <a16:creationId xmlns:a16="http://schemas.microsoft.com/office/drawing/2014/main" id="{B14F763B-05D6-AA9F-83E0-5B7C40194AC2}"/>
                </a:ext>
              </a:extLst>
            </p:cNvPr>
            <p:cNvSpPr txBox="1"/>
            <p:nvPr/>
          </p:nvSpPr>
          <p:spPr>
            <a:xfrm>
              <a:off x="853440" y="3649980"/>
              <a:ext cx="6477000" cy="19437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03885" lvl="1" indent="-302260">
                <a:lnSpc>
                  <a:spcPct val="150000"/>
                </a:lnSpc>
                <a:buFont typeface="Arial,Sans-Serif"/>
                <a:buChar char="•"/>
              </a:pPr>
              <a:r>
                <a:rPr lang="en-US" sz="2750">
                  <a:latin typeface="HK Grotesk"/>
                  <a:cs typeface="Arial"/>
                </a:rPr>
                <a:t>Food Program Features</a:t>
              </a:r>
              <a:endParaRPr lang="en-US">
                <a:ea typeface="Calibri"/>
                <a:cs typeface="Calibri"/>
              </a:endParaRPr>
            </a:p>
            <a:p>
              <a:pPr marL="603885" lvl="1" indent="-302260">
                <a:lnSpc>
                  <a:spcPct val="150000"/>
                </a:lnSpc>
                <a:buFont typeface="Arial,Sans-Serif"/>
                <a:buChar char="•"/>
              </a:pPr>
              <a:r>
                <a:rPr lang="en-US" sz="2750">
                  <a:latin typeface="HK Grotesk"/>
                  <a:cs typeface="Arial"/>
                </a:rPr>
                <a:t>Program Hours</a:t>
              </a:r>
              <a:endParaRPr lang="en-US"/>
            </a:p>
            <a:p>
              <a:pPr marL="603885" lvl="1" indent="-302260">
                <a:lnSpc>
                  <a:spcPct val="150000"/>
                </a:lnSpc>
                <a:buFont typeface="Arial,Sans-Serif"/>
                <a:buChar char="•"/>
              </a:pPr>
              <a:r>
                <a:rPr lang="en-US" sz="2750">
                  <a:latin typeface="HK Grotesk"/>
                  <a:cs typeface="Arial"/>
                </a:rPr>
                <a:t>Items Offered</a:t>
              </a:r>
            </a:p>
          </p:txBody>
        </p:sp>
        <p:sp>
          <p:nvSpPr>
            <p:cNvPr id="25" name="TextBox 24">
              <a:extLst>
                <a:ext uri="{FF2B5EF4-FFF2-40B4-BE49-F238E27FC236}">
                  <a16:creationId xmlns:a16="http://schemas.microsoft.com/office/drawing/2014/main" id="{8D7CA4E7-7A9C-967C-2DB8-3EF52E0B5834}"/>
                </a:ext>
              </a:extLst>
            </p:cNvPr>
            <p:cNvSpPr txBox="1"/>
            <p:nvPr/>
          </p:nvSpPr>
          <p:spPr>
            <a:xfrm>
              <a:off x="1127760" y="2842260"/>
              <a:ext cx="8001000" cy="7771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50" b="1">
                  <a:solidFill>
                    <a:srgbClr val="8AAB28"/>
                  </a:solidFill>
                  <a:latin typeface="HK Grotesk Bold"/>
                </a:rPr>
                <a:t>Key Sections to Complete</a:t>
              </a:r>
              <a:endParaRPr lang="en-US" err="1"/>
            </a:p>
          </p:txBody>
        </p:sp>
      </p:grpSp>
    </p:spTree>
    <p:extLst>
      <p:ext uri="{BB962C8B-B14F-4D97-AF65-F5344CB8AC3E}">
        <p14:creationId xmlns:p14="http://schemas.microsoft.com/office/powerpoint/2010/main" val="1262621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1b73df4-14d2-4f3e-bdf0-eb8ffee4b093" xsi:nil="true"/>
    <lcf76f155ced4ddcb4097134ff3c332f xmlns="2ca501ac-d3e9-47d9-b9c9-57e88340224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1C5BDC51824BC47B5CF77EC04079858" ma:contentTypeVersion="18" ma:contentTypeDescription="Create a new document." ma:contentTypeScope="" ma:versionID="f8ca525ddc3fa1b14205afd74d33eaa5">
  <xsd:schema xmlns:xsd="http://www.w3.org/2001/XMLSchema" xmlns:xs="http://www.w3.org/2001/XMLSchema" xmlns:p="http://schemas.microsoft.com/office/2006/metadata/properties" xmlns:ns2="2ca501ac-d3e9-47d9-b9c9-57e88340224e" xmlns:ns3="b1b73df4-14d2-4f3e-bdf0-eb8ffee4b093" targetNamespace="http://schemas.microsoft.com/office/2006/metadata/properties" ma:root="true" ma:fieldsID="aa1a1001f6fe4b16e6b418184fada066" ns2:_="" ns3:_="">
    <xsd:import namespace="2ca501ac-d3e9-47d9-b9c9-57e88340224e"/>
    <xsd:import namespace="b1b73df4-14d2-4f3e-bdf0-eb8ffee4b09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a501ac-d3e9-47d9-b9c9-57e883402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6bb8689-2e67-4bfc-96a8-6971868cff2b"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b73df4-14d2-4f3e-bdf0-eb8ffee4b09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619d694-e3b2-47c1-b581-bf80a1d38c61}" ma:internalName="TaxCatchAll" ma:showField="CatchAllData" ma:web="b1b73df4-14d2-4f3e-bdf0-eb8ffee4b0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09B8B0-8A65-431D-AD7A-974AD2C3882C}">
  <ds:schemaRefs>
    <ds:schemaRef ds:uri="http://schemas.microsoft.com/sharepoint/v3/contenttype/forms"/>
  </ds:schemaRefs>
</ds:datastoreItem>
</file>

<file path=customXml/itemProps2.xml><?xml version="1.0" encoding="utf-8"?>
<ds:datastoreItem xmlns:ds="http://schemas.openxmlformats.org/officeDocument/2006/customXml" ds:itemID="{E011777F-B214-4B1B-B508-375D683248F6}">
  <ds:schemaRefs>
    <ds:schemaRef ds:uri="http://purl.org/dc/dcmitype/"/>
    <ds:schemaRef ds:uri="http://purl.org/dc/elements/1.1/"/>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schemas.microsoft.com/office/infopath/2007/PartnerControls"/>
    <ds:schemaRef ds:uri="dccc8275-cb5c-456b-b150-114b14b000ae"/>
    <ds:schemaRef ds:uri="ea9ad19a-c037-42a2-a684-d5524c4a68a3"/>
    <ds:schemaRef ds:uri="http://purl.org/dc/terms/"/>
    <ds:schemaRef ds:uri="b1b73df4-14d2-4f3e-bdf0-eb8ffee4b093"/>
    <ds:schemaRef ds:uri="2ca501ac-d3e9-47d9-b9c9-57e88340224e"/>
  </ds:schemaRefs>
</ds:datastoreItem>
</file>

<file path=customXml/itemProps3.xml><?xml version="1.0" encoding="utf-8"?>
<ds:datastoreItem xmlns:ds="http://schemas.openxmlformats.org/officeDocument/2006/customXml" ds:itemID="{7DE7FC9C-75A3-44B3-AE66-7B7596FBF2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a501ac-d3e9-47d9-b9c9-57e88340224e"/>
    <ds:schemaRef ds:uri="b1b73df4-14d2-4f3e-bdf0-eb8ffee4b09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2737</Words>
  <Application>Microsoft Office PowerPoint</Application>
  <PresentationFormat>Custom</PresentationFormat>
  <Paragraphs>233</Paragraphs>
  <Slides>26</Slides>
  <Notes>25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Mary's 2025 Presentation</dc:title>
  <cp:lastModifiedBy>Chris Borresen</cp:lastModifiedBy>
  <cp:revision>6</cp:revision>
  <dcterms:created xsi:type="dcterms:W3CDTF">2006-08-16T00:00:00Z</dcterms:created>
  <dcterms:modified xsi:type="dcterms:W3CDTF">2025-08-25T22:08:14Z</dcterms:modified>
  <dc:identifier>DAGnP08zvj8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0x01010051C5BDC51824BC47B5CF77EC04079858</vt:lpwstr>
  </property>
  <property fmtid="{D5CDD505-2E9C-101B-9397-08002B2CF9AE}" pid="3" name="MediaServiceImageTags">
    <vt:lpwstr/>
  </property>
</Properties>
</file>