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00" r:id="rId2"/>
    <p:sldMasterId id="2147483701" r:id="rId3"/>
  </p:sldMasterIdLst>
  <p:notesMasterIdLst>
    <p:notesMasterId r:id="rId3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ourgette" panose="020B0604020202020204" charset="0"/>
      <p:regular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37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arizonaselfhelp.org/"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www.healthearizonaplus.gov" TargetMode="External"/><Relationship Id="rId4" Type="http://schemas.openxmlformats.org/officeDocument/2006/relationships/hyperlink" Target="http://www.healthearizonaplus.gov/"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b513fa4d8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b513fa4d8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0a298a37c8_4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0a298a37c8_4_1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400"/>
              <a:buFont typeface="Arial"/>
              <a:buNone/>
            </a:pPr>
            <a:r>
              <a:rPr lang="en">
                <a:solidFill>
                  <a:schemeClr val="dk1"/>
                </a:solidFill>
              </a:rPr>
              <a:t>The FMNP Program season is February 1</a:t>
            </a:r>
            <a:r>
              <a:rPr lang="en" baseline="30000">
                <a:solidFill>
                  <a:schemeClr val="dk1"/>
                </a:solidFill>
              </a:rPr>
              <a:t>st</a:t>
            </a:r>
            <a:r>
              <a:rPr lang="en">
                <a:solidFill>
                  <a:schemeClr val="dk1"/>
                </a:solidFill>
              </a:rPr>
              <a:t> – September 30</a:t>
            </a:r>
            <a:r>
              <a:rPr lang="en" baseline="30000">
                <a:solidFill>
                  <a:schemeClr val="dk1"/>
                </a:solidFill>
              </a:rPr>
              <a:t>th</a:t>
            </a:r>
            <a:r>
              <a:rPr lang="en">
                <a:solidFill>
                  <a:schemeClr val="dk1"/>
                </a:solidFill>
              </a:rPr>
              <a:t>  (annually)</a:t>
            </a:r>
            <a:endParaRPr>
              <a:solidFill>
                <a:schemeClr val="dk1"/>
              </a:solidFill>
            </a:endParaRPr>
          </a:p>
          <a:p>
            <a:pPr marL="457200" lvl="0" indent="-298450" algn="l" rtl="0">
              <a:lnSpc>
                <a:spcPct val="90000"/>
              </a:lnSpc>
              <a:spcBef>
                <a:spcPts val="500"/>
              </a:spcBef>
              <a:spcAft>
                <a:spcPts val="0"/>
              </a:spcAft>
              <a:buClr>
                <a:schemeClr val="dk1"/>
              </a:buClr>
              <a:buSzPts val="1100"/>
              <a:buChar char="●"/>
            </a:pPr>
            <a:r>
              <a:rPr lang="en">
                <a:solidFill>
                  <a:schemeClr val="dk1"/>
                </a:solidFill>
              </a:rPr>
              <a:t>Deadline to </a:t>
            </a:r>
            <a:r>
              <a:rPr lang="en" i="1">
                <a:solidFill>
                  <a:schemeClr val="dk1"/>
                </a:solidFill>
              </a:rPr>
              <a:t>obtain</a:t>
            </a:r>
            <a:r>
              <a:rPr lang="en">
                <a:solidFill>
                  <a:schemeClr val="dk1"/>
                </a:solidFill>
              </a:rPr>
              <a:t> coupons: September 30</a:t>
            </a:r>
            <a:r>
              <a:rPr lang="en" baseline="30000">
                <a:solidFill>
                  <a:schemeClr val="dk1"/>
                </a:solidFill>
              </a:rPr>
              <a:t>th</a:t>
            </a:r>
            <a:r>
              <a:rPr lang="en">
                <a:solidFill>
                  <a:schemeClr val="dk1"/>
                </a:solidFill>
              </a:rPr>
              <a:t> </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Deadline to </a:t>
            </a:r>
            <a:r>
              <a:rPr lang="en" i="1">
                <a:solidFill>
                  <a:schemeClr val="dk1"/>
                </a:solidFill>
              </a:rPr>
              <a:t>spend</a:t>
            </a:r>
            <a:r>
              <a:rPr lang="en">
                <a:solidFill>
                  <a:schemeClr val="dk1"/>
                </a:solidFill>
              </a:rPr>
              <a:t> coupons: November 15</a:t>
            </a:r>
            <a:r>
              <a:rPr lang="en" baseline="30000">
                <a:solidFill>
                  <a:schemeClr val="dk1"/>
                </a:solidFill>
              </a:rPr>
              <a:t>th</a:t>
            </a:r>
            <a:r>
              <a:rPr lang="en">
                <a:solidFill>
                  <a:schemeClr val="dk1"/>
                </a:solidFill>
              </a:rPr>
              <a:t> </a:t>
            </a:r>
            <a:endParaRPr>
              <a:solidFill>
                <a:schemeClr val="dk1"/>
              </a:solidFill>
            </a:endParaRPr>
          </a:p>
          <a:p>
            <a:pPr marL="0" lvl="0" indent="0" algn="l" rtl="0">
              <a:lnSpc>
                <a:spcPct val="90000"/>
              </a:lnSpc>
              <a:spcBef>
                <a:spcPts val="0"/>
              </a:spcBef>
              <a:spcAft>
                <a:spcPts val="0"/>
              </a:spcAft>
              <a:buClr>
                <a:schemeClr val="dk1"/>
              </a:buClr>
              <a:buSzPts val="1400"/>
              <a:buFont typeface="Arial"/>
              <a:buNone/>
            </a:pPr>
            <a:endParaRPr>
              <a:solidFill>
                <a:schemeClr val="dk1"/>
              </a:solidFill>
            </a:endParaRPr>
          </a:p>
          <a:p>
            <a:pPr marL="0" lvl="0" indent="0" algn="l" rtl="0">
              <a:lnSpc>
                <a:spcPct val="90000"/>
              </a:lnSpc>
              <a:spcBef>
                <a:spcPts val="0"/>
              </a:spcBef>
              <a:spcAft>
                <a:spcPts val="0"/>
              </a:spcAft>
              <a:buClr>
                <a:schemeClr val="dk1"/>
              </a:buClr>
              <a:buSzPts val="1400"/>
              <a:buFont typeface="Arial"/>
              <a:buNone/>
            </a:pPr>
            <a:r>
              <a:rPr lang="en">
                <a:solidFill>
                  <a:schemeClr val="dk1"/>
                </a:solidFill>
              </a:rPr>
              <a:t>With the FMNP Match Program Everyone participating in the WIC &amp; Senior FMNP Programs will be eligible and receive </a:t>
            </a:r>
            <a:r>
              <a:rPr lang="en" b="1">
                <a:solidFill>
                  <a:schemeClr val="dk1"/>
                </a:solidFill>
              </a:rPr>
              <a:t>an additional $50 in coupons</a:t>
            </a:r>
            <a:r>
              <a:rPr lang="en">
                <a:solidFill>
                  <a:schemeClr val="dk1"/>
                </a:solidFill>
              </a:rPr>
              <a:t> at the time of registration</a:t>
            </a:r>
            <a:endParaRPr>
              <a:solidFill>
                <a:schemeClr val="dk1"/>
              </a:solidFill>
            </a:endParaRPr>
          </a:p>
          <a:p>
            <a:pPr marL="457200" lvl="0" indent="-298450" algn="l" rtl="0">
              <a:lnSpc>
                <a:spcPct val="90000"/>
              </a:lnSpc>
              <a:spcBef>
                <a:spcPts val="1000"/>
              </a:spcBef>
              <a:spcAft>
                <a:spcPts val="0"/>
              </a:spcAft>
              <a:buClr>
                <a:schemeClr val="dk1"/>
              </a:buClr>
              <a:buSzPts val="1100"/>
              <a:buChar char="●"/>
            </a:pPr>
            <a:r>
              <a:rPr lang="en">
                <a:solidFill>
                  <a:schemeClr val="dk1"/>
                </a:solidFill>
              </a:rPr>
              <a:t>Limit one $30 FMNP booklet and one $50 match booklet per eligible individual per year</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For a total of </a:t>
            </a:r>
            <a:r>
              <a:rPr lang="en" b="1">
                <a:solidFill>
                  <a:schemeClr val="dk1"/>
                </a:solidFill>
              </a:rPr>
              <a:t>$80 </a:t>
            </a:r>
            <a:r>
              <a:rPr lang="en">
                <a:solidFill>
                  <a:schemeClr val="dk1"/>
                </a:solidFill>
              </a:rPr>
              <a:t>per eligible WIC member in the household per year</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If in need of a proxy please contact: </a:t>
            </a:r>
            <a:r>
              <a:rPr lang="en">
                <a:solidFill>
                  <a:srgbClr val="222222"/>
                </a:solidFill>
              </a:rPr>
              <a:t>our office at 833-836-8253 ext 4 or </a:t>
            </a:r>
            <a:r>
              <a:rPr lang="en">
                <a:solidFill>
                  <a:srgbClr val="1155CC"/>
                </a:solidFill>
              </a:rPr>
              <a:t>info@azfmnp.org</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vouchers can be redeemed throughout the state at a participating SFMNP location </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b="1">
                <a:solidFill>
                  <a:schemeClr val="dk1"/>
                </a:solidFill>
              </a:rPr>
              <a:t>Direct audience to: QR code to find their nearest location. </a:t>
            </a:r>
            <a:endParaRPr b="1">
              <a:solidFill>
                <a:schemeClr val="dk1"/>
              </a:solidFill>
            </a:endParaRPr>
          </a:p>
          <a:p>
            <a:pPr marL="0" lvl="0" indent="0" algn="l" rtl="0">
              <a:spcBef>
                <a:spcPts val="0"/>
              </a:spcBef>
              <a:spcAft>
                <a:spcPts val="0"/>
              </a:spcAft>
              <a:buNone/>
            </a:pPr>
            <a:endParaRPr/>
          </a:p>
        </p:txBody>
      </p:sp>
      <p:sp>
        <p:nvSpPr>
          <p:cNvPr id="409" name="Google Shape;409;g20a298a37c8_4_1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66a37a8fc5_0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66a37a8fc5_0_3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latin typeface="Arial"/>
              <a:ea typeface="Arial"/>
              <a:cs typeface="Arial"/>
              <a:sym typeface="Arial"/>
            </a:endParaRPr>
          </a:p>
          <a:p>
            <a:pPr marL="457200" lvl="0" indent="0" algn="l" rtl="0">
              <a:spcBef>
                <a:spcPts val="0"/>
              </a:spcBef>
              <a:spcAft>
                <a:spcPts val="0"/>
              </a:spcAft>
              <a:buNone/>
            </a:pPr>
            <a:endParaRPr/>
          </a:p>
        </p:txBody>
      </p:sp>
      <p:sp>
        <p:nvSpPr>
          <p:cNvPr id="418" name="Google Shape;418;g266a37a8fc5_0_3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0a298a37c8_3_4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0a298a37c8_3_4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SFMNP Program season is February 1</a:t>
            </a:r>
            <a:r>
              <a:rPr lang="en" baseline="30000">
                <a:solidFill>
                  <a:schemeClr val="dk1"/>
                </a:solidFill>
                <a:latin typeface="Calibri"/>
                <a:ea typeface="Calibri"/>
                <a:cs typeface="Calibri"/>
                <a:sym typeface="Calibri"/>
              </a:rPr>
              <a:t>st</a:t>
            </a:r>
            <a:r>
              <a:rPr lang="en">
                <a:solidFill>
                  <a:schemeClr val="dk1"/>
                </a:solidFill>
                <a:latin typeface="Calibri"/>
                <a:ea typeface="Calibri"/>
                <a:cs typeface="Calibri"/>
                <a:sym typeface="Calibri"/>
              </a:rPr>
              <a:t> – September 30</a:t>
            </a:r>
            <a:r>
              <a:rPr lang="en" baseline="30000">
                <a:solidFill>
                  <a:schemeClr val="dk1"/>
                </a:solidFill>
                <a:latin typeface="Calibri"/>
                <a:ea typeface="Calibri"/>
                <a:cs typeface="Calibri"/>
                <a:sym typeface="Calibri"/>
              </a:rPr>
              <a:t>th</a:t>
            </a:r>
            <a:r>
              <a:rPr lang="en">
                <a:solidFill>
                  <a:schemeClr val="dk1"/>
                </a:solidFill>
                <a:latin typeface="Calibri"/>
                <a:ea typeface="Calibri"/>
                <a:cs typeface="Calibri"/>
                <a:sym typeface="Calibri"/>
              </a:rPr>
              <a:t>  (annually)</a:t>
            </a:r>
            <a:endParaRPr>
              <a:solidFill>
                <a:schemeClr val="dk1"/>
              </a:solidFill>
              <a:latin typeface="Calibri"/>
              <a:ea typeface="Calibri"/>
              <a:cs typeface="Calibri"/>
              <a:sym typeface="Calibri"/>
            </a:endParaRPr>
          </a:p>
          <a:p>
            <a:pPr marL="457200" lvl="0" indent="-298450" algn="l" rtl="0">
              <a:lnSpc>
                <a:spcPct val="90000"/>
              </a:lnSpc>
              <a:spcBef>
                <a:spcPts val="500"/>
              </a:spcBef>
              <a:spcAft>
                <a:spcPts val="0"/>
              </a:spcAft>
              <a:buClr>
                <a:schemeClr val="dk1"/>
              </a:buClr>
              <a:buSzPts val="1100"/>
              <a:buChar char="●"/>
            </a:pPr>
            <a:r>
              <a:rPr lang="en">
                <a:solidFill>
                  <a:schemeClr val="dk1"/>
                </a:solidFill>
                <a:latin typeface="Calibri"/>
                <a:ea typeface="Calibri"/>
                <a:cs typeface="Calibri"/>
                <a:sym typeface="Calibri"/>
              </a:rPr>
              <a:t>Deadline to </a:t>
            </a:r>
            <a:r>
              <a:rPr lang="en" i="1">
                <a:solidFill>
                  <a:schemeClr val="dk1"/>
                </a:solidFill>
                <a:latin typeface="Calibri"/>
                <a:ea typeface="Calibri"/>
                <a:cs typeface="Calibri"/>
                <a:sym typeface="Calibri"/>
              </a:rPr>
              <a:t>obtain</a:t>
            </a:r>
            <a:r>
              <a:rPr lang="en">
                <a:solidFill>
                  <a:schemeClr val="dk1"/>
                </a:solidFill>
                <a:latin typeface="Calibri"/>
                <a:ea typeface="Calibri"/>
                <a:cs typeface="Calibri"/>
                <a:sym typeface="Calibri"/>
              </a:rPr>
              <a:t> coupons: September 30</a:t>
            </a:r>
            <a:r>
              <a:rPr lang="en" baseline="30000">
                <a:solidFill>
                  <a:schemeClr val="dk1"/>
                </a:solidFill>
                <a:latin typeface="Calibri"/>
                <a:ea typeface="Calibri"/>
                <a:cs typeface="Calibri"/>
                <a:sym typeface="Calibri"/>
              </a:rPr>
              <a:t>th</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298450" algn="l" rtl="0">
              <a:lnSpc>
                <a:spcPct val="90000"/>
              </a:lnSpc>
              <a:spcBef>
                <a:spcPts val="0"/>
              </a:spcBef>
              <a:spcAft>
                <a:spcPts val="0"/>
              </a:spcAft>
              <a:buClr>
                <a:schemeClr val="dk1"/>
              </a:buClr>
              <a:buSzPts val="1100"/>
              <a:buChar char="●"/>
            </a:pPr>
            <a:r>
              <a:rPr lang="en">
                <a:solidFill>
                  <a:schemeClr val="dk1"/>
                </a:solidFill>
                <a:latin typeface="Calibri"/>
                <a:ea typeface="Calibri"/>
                <a:cs typeface="Calibri"/>
                <a:sym typeface="Calibri"/>
              </a:rPr>
              <a:t>Deadline to </a:t>
            </a:r>
            <a:r>
              <a:rPr lang="en" i="1">
                <a:solidFill>
                  <a:schemeClr val="dk1"/>
                </a:solidFill>
                <a:latin typeface="Calibri"/>
                <a:ea typeface="Calibri"/>
                <a:cs typeface="Calibri"/>
                <a:sym typeface="Calibri"/>
              </a:rPr>
              <a:t>spend</a:t>
            </a:r>
            <a:r>
              <a:rPr lang="en">
                <a:solidFill>
                  <a:schemeClr val="dk1"/>
                </a:solidFill>
                <a:latin typeface="Calibri"/>
                <a:ea typeface="Calibri"/>
                <a:cs typeface="Calibri"/>
                <a:sym typeface="Calibri"/>
              </a:rPr>
              <a:t> coupons: November 15</a:t>
            </a:r>
            <a:r>
              <a:rPr lang="en" baseline="30000">
                <a:solidFill>
                  <a:schemeClr val="dk1"/>
                </a:solidFill>
                <a:latin typeface="Calibri"/>
                <a:ea typeface="Calibri"/>
                <a:cs typeface="Calibri"/>
                <a:sym typeface="Calibri"/>
              </a:rPr>
              <a:t>th</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Seniors Farmers' Market Nutrition Program (SFMNP) provides low-income seniors with access to locally grown fruits, vegetables, honey and herbs.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Increase the domestic consumption of agricultural commodities through farmers' markets, roadside stands, and community supported agriculture programs.</a:t>
            </a:r>
            <a:endParaRPr>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With the SFMNP Match Program Everyone participating in the Senior FMNP Program will be eligible and receive </a:t>
            </a:r>
            <a:r>
              <a:rPr lang="en" b="1">
                <a:solidFill>
                  <a:schemeClr val="dk1"/>
                </a:solidFill>
                <a:latin typeface="Calibri"/>
                <a:ea typeface="Calibri"/>
                <a:cs typeface="Calibri"/>
                <a:sym typeface="Calibri"/>
              </a:rPr>
              <a:t>an additional $50 in coupons</a:t>
            </a:r>
            <a:r>
              <a:rPr lang="en">
                <a:solidFill>
                  <a:schemeClr val="dk1"/>
                </a:solidFill>
                <a:latin typeface="Calibri"/>
                <a:ea typeface="Calibri"/>
                <a:cs typeface="Calibri"/>
                <a:sym typeface="Calibri"/>
              </a:rPr>
              <a:t> at the time of registration</a:t>
            </a:r>
            <a:endParaRPr>
              <a:solidFill>
                <a:schemeClr val="dk1"/>
              </a:solidFill>
              <a:latin typeface="Calibri"/>
              <a:ea typeface="Calibri"/>
              <a:cs typeface="Calibri"/>
              <a:sym typeface="Calibri"/>
            </a:endParaRPr>
          </a:p>
          <a:p>
            <a:pPr marL="457200" lvl="0" indent="-298450" algn="l" rtl="0">
              <a:lnSpc>
                <a:spcPct val="90000"/>
              </a:lnSpc>
              <a:spcBef>
                <a:spcPts val="1000"/>
              </a:spcBef>
              <a:spcAft>
                <a:spcPts val="0"/>
              </a:spcAft>
              <a:buClr>
                <a:schemeClr val="dk1"/>
              </a:buClr>
              <a:buSzPts val="1100"/>
              <a:buChar char="●"/>
            </a:pPr>
            <a:r>
              <a:rPr lang="en">
                <a:solidFill>
                  <a:schemeClr val="dk1"/>
                </a:solidFill>
                <a:latin typeface="Calibri"/>
                <a:ea typeface="Calibri"/>
                <a:cs typeface="Calibri"/>
                <a:sym typeface="Calibri"/>
              </a:rPr>
              <a:t>that is a total of </a:t>
            </a:r>
            <a:r>
              <a:rPr lang="en" b="1">
                <a:solidFill>
                  <a:schemeClr val="dk1"/>
                </a:solidFill>
                <a:latin typeface="Calibri"/>
                <a:ea typeface="Calibri"/>
                <a:cs typeface="Calibri"/>
                <a:sym typeface="Calibri"/>
              </a:rPr>
              <a:t>$100 </a:t>
            </a:r>
            <a:r>
              <a:rPr lang="en">
                <a:solidFill>
                  <a:schemeClr val="dk1"/>
                </a:solidFill>
                <a:latin typeface="Calibri"/>
                <a:ea typeface="Calibri"/>
                <a:cs typeface="Calibri"/>
                <a:sym typeface="Calibri"/>
              </a:rPr>
              <a:t>per eligible SFMNP member in the household per year</a:t>
            </a:r>
            <a:endParaRPr>
              <a:solidFill>
                <a:schemeClr val="dk1"/>
              </a:solidFill>
              <a:latin typeface="Calibri"/>
              <a:ea typeface="Calibri"/>
              <a:cs typeface="Calibri"/>
              <a:sym typeface="Calibri"/>
            </a:endParaRPr>
          </a:p>
          <a:p>
            <a:pPr marL="457200" lvl="0" indent="-298450" algn="l" rtl="0">
              <a:lnSpc>
                <a:spcPct val="90000"/>
              </a:lnSpc>
              <a:spcBef>
                <a:spcPts val="0"/>
              </a:spcBef>
              <a:spcAft>
                <a:spcPts val="0"/>
              </a:spcAft>
              <a:buClr>
                <a:schemeClr val="dk1"/>
              </a:buClr>
              <a:buSzPts val="1100"/>
              <a:buChar char="●"/>
            </a:pPr>
            <a:r>
              <a:rPr lang="en">
                <a:solidFill>
                  <a:schemeClr val="dk1"/>
                </a:solidFill>
                <a:latin typeface="Calibri"/>
                <a:ea typeface="Calibri"/>
                <a:cs typeface="Calibri"/>
                <a:sym typeface="Calibri"/>
              </a:rPr>
              <a:t>Limit one $50 FMNP booklet and one $50 match booklet per eligible individual per year</a:t>
            </a:r>
            <a:endParaRPr>
              <a:solidFill>
                <a:schemeClr val="dk1"/>
              </a:solidFill>
              <a:latin typeface="Calibri"/>
              <a:ea typeface="Calibri"/>
              <a:cs typeface="Calibri"/>
              <a:sym typeface="Calibri"/>
            </a:endParaRPr>
          </a:p>
          <a:p>
            <a:pPr marL="457200" lvl="0" indent="-298450" algn="l" rtl="0">
              <a:lnSpc>
                <a:spcPct val="90000"/>
              </a:lnSpc>
              <a:spcBef>
                <a:spcPts val="0"/>
              </a:spcBef>
              <a:spcAft>
                <a:spcPts val="0"/>
              </a:spcAft>
              <a:buClr>
                <a:schemeClr val="dk1"/>
              </a:buClr>
              <a:buSzPts val="1100"/>
              <a:buChar char="●"/>
            </a:pPr>
            <a:r>
              <a:rPr lang="en" b="1">
                <a:solidFill>
                  <a:schemeClr val="dk1"/>
                </a:solidFill>
                <a:latin typeface="Calibri"/>
                <a:ea typeface="Calibri"/>
                <a:cs typeface="Calibri"/>
                <a:sym typeface="Calibri"/>
              </a:rPr>
              <a:t>If in need of a proxy please contact: </a:t>
            </a:r>
            <a:r>
              <a:rPr lang="en" b="1">
                <a:solidFill>
                  <a:srgbClr val="222222"/>
                </a:solidFill>
              </a:rPr>
              <a:t>our office at 833-836-8253 ext 4 or </a:t>
            </a:r>
            <a:r>
              <a:rPr lang="en" b="1">
                <a:solidFill>
                  <a:srgbClr val="1155CC"/>
                </a:solidFill>
              </a:rPr>
              <a:t>info@azfmnp.org</a:t>
            </a:r>
            <a:endParaRPr b="1">
              <a:solidFill>
                <a:schemeClr val="dk1"/>
              </a:solidFill>
              <a:latin typeface="Calibri"/>
              <a:ea typeface="Calibri"/>
              <a:cs typeface="Calibri"/>
              <a:sym typeface="Calibri"/>
            </a:endParaRPr>
          </a:p>
          <a:p>
            <a:pPr marL="457200" lvl="0" indent="-298450" algn="l" rtl="0">
              <a:lnSpc>
                <a:spcPct val="90000"/>
              </a:lnSpc>
              <a:spcBef>
                <a:spcPts val="0"/>
              </a:spcBef>
              <a:spcAft>
                <a:spcPts val="0"/>
              </a:spcAft>
              <a:buClr>
                <a:schemeClr val="dk1"/>
              </a:buClr>
              <a:buSzPts val="1100"/>
              <a:buChar char="●"/>
            </a:pPr>
            <a:r>
              <a:rPr lang="en" b="1">
                <a:solidFill>
                  <a:schemeClr val="dk1"/>
                </a:solidFill>
                <a:latin typeface="Calibri"/>
                <a:ea typeface="Calibri"/>
                <a:cs typeface="Calibri"/>
                <a:sym typeface="Calibri"/>
              </a:rPr>
              <a:t>vouchers can be redeemed throughout the state at a participating SFMNP location </a:t>
            </a:r>
            <a:endParaRPr b="1">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 b="1">
                <a:solidFill>
                  <a:schemeClr val="dk1"/>
                </a:solidFill>
                <a:latin typeface="Calibri"/>
                <a:ea typeface="Calibri"/>
                <a:cs typeface="Calibri"/>
                <a:sym typeface="Calibri"/>
              </a:rPr>
              <a:t>Direct audience to: QR code to find their nearest location. </a:t>
            </a:r>
            <a:endParaRPr b="1">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1400"/>
              <a:buFont typeface="Arial"/>
              <a:buNone/>
            </a:pPr>
            <a:endParaRPr sz="1100" b="1"/>
          </a:p>
        </p:txBody>
      </p:sp>
      <p:sp>
        <p:nvSpPr>
          <p:cNvPr id="427" name="Google Shape;427;g20a298a37c8_3_4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0a298a37c8_3_7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0a298a37c8_3_7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SzPts val="1200"/>
              <a:buFont typeface="Arial"/>
              <a:buChar char="●"/>
            </a:pPr>
            <a:r>
              <a:rPr lang="en">
                <a:latin typeface="Arial"/>
                <a:ea typeface="Arial"/>
                <a:cs typeface="Arial"/>
                <a:sym typeface="Arial"/>
              </a:rPr>
              <a:t>If your clients are already participants, they can go to azfmnp.org search for their nearest participating farmers market,  visit the information booth, show their CSFP Yellow Cards to the market staff, then they will receive their $50 worth of coupons. </a:t>
            </a:r>
            <a:endParaRPr>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a:latin typeface="Arial"/>
                <a:ea typeface="Arial"/>
                <a:cs typeface="Arial"/>
                <a:sym typeface="Arial"/>
              </a:rPr>
              <a:t>If the senior clients do not participate in CSFP they have the option to fill out a Self-Declaration Form to participate in the program.  </a:t>
            </a:r>
            <a:endParaRPr>
              <a:latin typeface="Arial"/>
              <a:ea typeface="Arial"/>
              <a:cs typeface="Arial"/>
              <a:sym typeface="Arial"/>
            </a:endParaRPr>
          </a:p>
          <a:p>
            <a:pPr marL="457200" lvl="0" indent="0" algn="l" rtl="0">
              <a:spcBef>
                <a:spcPts val="0"/>
              </a:spcBef>
              <a:spcAft>
                <a:spcPts val="0"/>
              </a:spcAft>
              <a:buNone/>
            </a:pPr>
            <a:endParaRPr/>
          </a:p>
        </p:txBody>
      </p:sp>
      <p:sp>
        <p:nvSpPr>
          <p:cNvPr id="436" name="Google Shape;436;g20a298a37c8_3_7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429ac984e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429ac984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0a298a37c8_3_10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0a298a37c8_3_10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600">
              <a:solidFill>
                <a:srgbClr val="333333"/>
              </a:solidFill>
              <a:latin typeface="Arial"/>
              <a:ea typeface="Arial"/>
              <a:cs typeface="Arial"/>
              <a:sym typeface="Arial"/>
            </a:endParaRPr>
          </a:p>
          <a:p>
            <a:pPr marL="0" lvl="0" indent="0" algn="l" rtl="0">
              <a:spcBef>
                <a:spcPts val="0"/>
              </a:spcBef>
              <a:spcAft>
                <a:spcPts val="0"/>
              </a:spcAft>
              <a:buNone/>
            </a:pPr>
            <a:endParaRPr/>
          </a:p>
        </p:txBody>
      </p:sp>
      <p:sp>
        <p:nvSpPr>
          <p:cNvPr id="451" name="Google Shape;451;g20a298a37c8_3_10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0a298a37c8_3_1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0a298a37c8_3_13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open to accepting new partners, and we take a community informed approach to where to go next, so we encourage feedback from your communities!</a:t>
            </a:r>
            <a:endParaRPr/>
          </a:p>
          <a:p>
            <a:pPr marL="0" lvl="0" indent="0" algn="l" rtl="0">
              <a:spcBef>
                <a:spcPts val="0"/>
              </a:spcBef>
              <a:spcAft>
                <a:spcPts val="0"/>
              </a:spcAft>
              <a:buNone/>
            </a:pPr>
            <a:endParaRPr/>
          </a:p>
        </p:txBody>
      </p:sp>
      <p:sp>
        <p:nvSpPr>
          <p:cNvPr id="460" name="Google Shape;460;g20a298a37c8_3_13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b44602d5f3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b44602d5f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b44602d5f3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b44602d5f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b44602d5f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b44602d5f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3ba8b6e0e4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3ba8b6e0e4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b44602d5f3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b44602d5f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b44602d5f3_0_7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b44602d5f3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3ba8b6e0e4_0_5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3ba8b6e0e4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b44602d5f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2b44602d5f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b54b36cef4_0_4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2b54b36cef4_0_4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2b54b36cef4_0_4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b54b36cef4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2b54b36cef4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g2b54b36cef4_0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0a298a37c8_3_25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20a298a37c8_3_25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g20a298a37c8_3_25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b44602d5f3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g2b44602d5f3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000" b="1">
                <a:solidFill>
                  <a:schemeClr val="dk1"/>
                </a:solidFill>
                <a:highlight>
                  <a:srgbClr val="FFFF00"/>
                </a:highlight>
              </a:rPr>
              <a:t>Outreach &amp; Education:</a:t>
            </a:r>
            <a:endParaRPr sz="1000" b="1">
              <a:solidFill>
                <a:schemeClr val="dk1"/>
              </a:solidFill>
              <a:highlight>
                <a:srgbClr val="FFFF00"/>
              </a:highlight>
            </a:endParaRPr>
          </a:p>
          <a:p>
            <a:pPr marL="0" lvl="0" indent="0" algn="l" rtl="0">
              <a:lnSpc>
                <a:spcPct val="100000"/>
              </a:lnSpc>
              <a:spcBef>
                <a:spcPts val="0"/>
              </a:spcBef>
              <a:spcAft>
                <a:spcPts val="0"/>
              </a:spcAft>
              <a:buSzPts val="1100"/>
              <a:buNone/>
            </a:pPr>
            <a:r>
              <a:rPr lang="en" sz="1000">
                <a:solidFill>
                  <a:schemeClr val="dk1"/>
                </a:solidFill>
              </a:rPr>
              <a:t>The partner will provide materials at their office or at various outreach events. The partner can help individuals make informed decisions about applying for SNAP benefits. Some examples are:</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rPr>
              <a:t>Provide outreach materials at events for clients</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rPr>
              <a:t>Education based on clients needs </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rPr>
              <a:t>Create an application packet · </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b="1">
                <a:solidFill>
                  <a:schemeClr val="dk1"/>
                </a:solidFill>
                <a:highlight>
                  <a:srgbClr val="FFFF00"/>
                </a:highlight>
              </a:rPr>
              <a:t>Self-Service</a:t>
            </a:r>
            <a:endParaRPr sz="1000" b="1">
              <a:solidFill>
                <a:schemeClr val="dk1"/>
              </a:solidFill>
              <a:highlight>
                <a:srgbClr val="FFFF00"/>
              </a:highlight>
            </a:endParaRPr>
          </a:p>
          <a:p>
            <a:pPr marL="0" lvl="0" indent="0" algn="l" rtl="0">
              <a:spcBef>
                <a:spcPts val="0"/>
              </a:spcBef>
              <a:spcAft>
                <a:spcPts val="0"/>
              </a:spcAft>
              <a:buNone/>
            </a:pPr>
            <a:r>
              <a:rPr lang="en" sz="1000">
                <a:solidFill>
                  <a:schemeClr val="dk1"/>
                </a:solidFill>
              </a:rPr>
              <a:t>The partner will provide </a:t>
            </a:r>
            <a:r>
              <a:rPr lang="en" sz="1000" b="1" u="sng">
                <a:solidFill>
                  <a:schemeClr val="dk1"/>
                </a:solidFill>
              </a:rPr>
              <a:t>access</a:t>
            </a:r>
            <a:r>
              <a:rPr lang="en" sz="1000">
                <a:solidFill>
                  <a:schemeClr val="dk1"/>
                </a:solidFill>
              </a:rPr>
              <a:t> to the tools individuals need in order to be considered for the benefits. Some examples are:</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A computer to prescreen through</a:t>
            </a:r>
            <a:r>
              <a:rPr lang="en" sz="1000">
                <a:solidFill>
                  <a:srgbClr val="2998E3"/>
                </a:solidFill>
                <a:uFill>
                  <a:noFill/>
                </a:uFill>
                <a:hlinkClick r:id="rId3">
                  <a:extLst>
                    <a:ext uri="{A12FA001-AC4F-418D-AE19-62706E023703}">
                      <ahyp:hlinkClr xmlns:ahyp="http://schemas.microsoft.com/office/drawing/2018/hyperlinkcolor" val="tx"/>
                    </a:ext>
                  </a:extLst>
                </a:hlinkClick>
              </a:rPr>
              <a:t> https://www.arizonaselfhelp.org/</a:t>
            </a:r>
            <a:r>
              <a:rPr lang="en" sz="1000">
                <a:solidFill>
                  <a:schemeClr val="dk1"/>
                </a:solidFill>
              </a:rPr>
              <a:t> or another prescreening tool</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A computer to apply online through</a:t>
            </a:r>
            <a:r>
              <a:rPr lang="en" sz="1000" u="sng">
                <a:solidFill>
                  <a:srgbClr val="2998E3"/>
                </a:solidFill>
                <a:hlinkClick r:id="rId4">
                  <a:extLst>
                    <a:ext uri="{A12FA001-AC4F-418D-AE19-62706E023703}">
                      <ahyp:hlinkClr xmlns:ahyp="http://schemas.microsoft.com/office/drawing/2018/hyperlinkcolor" val="tx"/>
                    </a:ext>
                  </a:extLst>
                </a:hlinkClick>
              </a:rPr>
              <a:t> </a:t>
            </a:r>
            <a:r>
              <a:rPr lang="en" sz="1000" u="sng">
                <a:solidFill>
                  <a:srgbClr val="2998E3"/>
                </a:solidFill>
                <a:hlinkClick r:id="rId5">
                  <a:extLst>
                    <a:ext uri="{A12FA001-AC4F-418D-AE19-62706E023703}">
                      <ahyp:hlinkClr xmlns:ahyp="http://schemas.microsoft.com/office/drawing/2018/hyperlinkcolor" val="tx"/>
                    </a:ext>
                  </a:extLst>
                </a:hlinkClick>
              </a:rPr>
              <a:t>www.healthearizonaplus.gov</a:t>
            </a:r>
            <a:endParaRPr sz="10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b="1">
                <a:solidFill>
                  <a:schemeClr val="dk1"/>
                </a:solidFill>
                <a:highlight>
                  <a:srgbClr val="FFFF00"/>
                </a:highlight>
              </a:rPr>
              <a:t>Full Service Assistance</a:t>
            </a:r>
            <a:endParaRPr sz="1000" b="1">
              <a:solidFill>
                <a:schemeClr val="dk1"/>
              </a:solidFill>
              <a:highlight>
                <a:srgbClr val="FFFF00"/>
              </a:highlight>
            </a:endParaRPr>
          </a:p>
          <a:p>
            <a:pPr marL="0" lvl="0" indent="0" algn="l" rtl="0">
              <a:spcBef>
                <a:spcPts val="0"/>
              </a:spcBef>
              <a:spcAft>
                <a:spcPts val="0"/>
              </a:spcAft>
              <a:buClr>
                <a:schemeClr val="dk1"/>
              </a:buClr>
              <a:buSzPts val="1400"/>
              <a:buFont typeface="Arial"/>
              <a:buNone/>
            </a:pPr>
            <a:r>
              <a:rPr lang="en" sz="1000">
                <a:solidFill>
                  <a:schemeClr val="dk1"/>
                </a:solidFill>
              </a:rPr>
              <a:t>The partner will provide direct</a:t>
            </a:r>
            <a:r>
              <a:rPr lang="en" sz="1000" b="1">
                <a:solidFill>
                  <a:schemeClr val="dk1"/>
                </a:solidFill>
              </a:rPr>
              <a:t> </a:t>
            </a:r>
            <a:r>
              <a:rPr lang="en" sz="1000" b="1" u="sng">
                <a:solidFill>
                  <a:schemeClr val="dk1"/>
                </a:solidFill>
              </a:rPr>
              <a:t>assistance and access</a:t>
            </a:r>
            <a:r>
              <a:rPr lang="en" sz="1000">
                <a:solidFill>
                  <a:schemeClr val="dk1"/>
                </a:solidFill>
              </a:rPr>
              <a:t> to the tools clients need in order to be</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considered for benefits. Some examples are:</a:t>
            </a:r>
            <a:endParaRPr sz="1000">
              <a:solidFill>
                <a:schemeClr val="dk1"/>
              </a:solidFill>
              <a:latin typeface="Times New Roman"/>
              <a:ea typeface="Times New Roman"/>
              <a:cs typeface="Times New Roman"/>
              <a:sym typeface="Times New Roman"/>
            </a:endParaRPr>
          </a:p>
          <a:p>
            <a:pPr marL="457200" lvl="0" indent="-292100" algn="l" rtl="0">
              <a:spcBef>
                <a:spcPts val="0"/>
              </a:spcBef>
              <a:spcAft>
                <a:spcPts val="0"/>
              </a:spcAft>
              <a:buClr>
                <a:schemeClr val="dk1"/>
              </a:buClr>
              <a:buSzPts val="1000"/>
              <a:buChar char="●"/>
            </a:pPr>
            <a:r>
              <a:rPr lang="en" sz="1000">
                <a:solidFill>
                  <a:schemeClr val="dk1"/>
                </a:solidFill>
              </a:rPr>
              <a:t>Prescreening through</a:t>
            </a:r>
            <a:r>
              <a:rPr lang="en" sz="1000">
                <a:solidFill>
                  <a:schemeClr val="hlink"/>
                </a:solidFill>
                <a:uFill>
                  <a:noFill/>
                </a:uFill>
                <a:hlinkClick r:id="rId3"/>
              </a:rPr>
              <a:t> </a:t>
            </a:r>
            <a:r>
              <a:rPr lang="en" sz="1000" u="sng">
                <a:solidFill>
                  <a:srgbClr val="2998E3"/>
                </a:solidFill>
                <a:hlinkClick r:id="rId3">
                  <a:extLst>
                    <a:ext uri="{A12FA001-AC4F-418D-AE19-62706E023703}">
                      <ahyp:hlinkClr xmlns:ahyp="http://schemas.microsoft.com/office/drawing/2018/hyperlinkcolor" val="tx"/>
                    </a:ext>
                  </a:extLst>
                </a:hlinkClick>
              </a:rPr>
              <a:t>https://www.arizonaselfhelp.org/</a:t>
            </a:r>
            <a:r>
              <a:rPr lang="en" sz="1000">
                <a:solidFill>
                  <a:srgbClr val="F38B3C"/>
                </a:solidFill>
              </a:rPr>
              <a:t> </a:t>
            </a:r>
            <a:r>
              <a:rPr lang="en" sz="1000">
                <a:solidFill>
                  <a:schemeClr val="dk1"/>
                </a:solidFill>
              </a:rPr>
              <a:t>or another prescreening tool</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Applying online through</a:t>
            </a:r>
            <a:r>
              <a:rPr lang="en" sz="1000">
                <a:solidFill>
                  <a:srgbClr val="2998E3"/>
                </a:solidFill>
                <a:uFill>
                  <a:noFill/>
                </a:uFill>
                <a:hlinkClick r:id="rId4">
                  <a:extLst>
                    <a:ext uri="{A12FA001-AC4F-418D-AE19-62706E023703}">
                      <ahyp:hlinkClr xmlns:ahyp="http://schemas.microsoft.com/office/drawing/2018/hyperlinkcolor" val="tx"/>
                    </a:ext>
                  </a:extLst>
                </a:hlinkClick>
              </a:rPr>
              <a:t> www.healthearizonaplus.gov</a:t>
            </a:r>
            <a:endParaRPr sz="1000">
              <a:solidFill>
                <a:srgbClr val="2998E3"/>
              </a:solidFill>
            </a:endParaRPr>
          </a:p>
          <a:p>
            <a:pPr marL="457200" lvl="0" indent="-292100" algn="l" rtl="0">
              <a:spcBef>
                <a:spcPts val="0"/>
              </a:spcBef>
              <a:spcAft>
                <a:spcPts val="0"/>
              </a:spcAft>
              <a:buClr>
                <a:schemeClr val="dk1"/>
              </a:buClr>
              <a:buSzPts val="1000"/>
              <a:buChar char="●"/>
            </a:pPr>
            <a:r>
              <a:rPr lang="en" sz="1000">
                <a:solidFill>
                  <a:schemeClr val="dk1"/>
                </a:solidFill>
              </a:rPr>
              <a:t>Copying, scanning, printing and/or faxing documents</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Completing paper applications as requested</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Tracking client’s case via MyFamilyBenefits website</a:t>
            </a:r>
            <a:endParaRPr sz="1000">
              <a:solidFill>
                <a:schemeClr val="dk1"/>
              </a:solidFill>
            </a:endParaRPr>
          </a:p>
          <a:p>
            <a:pPr marL="0" lvl="0" indent="0" algn="l" rtl="0">
              <a:lnSpc>
                <a:spcPct val="115000"/>
              </a:lnSpc>
              <a:spcBef>
                <a:spcPts val="0"/>
              </a:spcBef>
              <a:spcAft>
                <a:spcPts val="0"/>
              </a:spcAft>
              <a:buNone/>
            </a:pPr>
            <a:endParaRPr sz="900">
              <a:solidFill>
                <a:schemeClr val="dk1"/>
              </a:solidFill>
            </a:endParaRPr>
          </a:p>
        </p:txBody>
      </p:sp>
      <p:sp>
        <p:nvSpPr>
          <p:cNvPr id="557" name="Google Shape;557;g2b44602d5f3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0a298a37c8_3_27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20a298a37c8_3_27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000">
                <a:latin typeface="Arial"/>
                <a:ea typeface="Arial"/>
                <a:cs typeface="Arial"/>
                <a:sym typeface="Arial"/>
              </a:rPr>
              <a:t>Participating SNAP partner agencies receive up to 40% reimbursement on allowable SNAP activities</a:t>
            </a:r>
            <a:endParaRPr sz="1000">
              <a:latin typeface="Arial"/>
              <a:ea typeface="Arial"/>
              <a:cs typeface="Arial"/>
              <a:sym typeface="Arial"/>
            </a:endParaRPr>
          </a:p>
          <a:p>
            <a:pPr marL="457200" lvl="0" indent="-292100" algn="l" rtl="0">
              <a:lnSpc>
                <a:spcPct val="100000"/>
              </a:lnSpc>
              <a:spcBef>
                <a:spcPts val="1200"/>
              </a:spcBef>
              <a:spcAft>
                <a:spcPts val="0"/>
              </a:spcAft>
              <a:buSzPts val="1000"/>
              <a:buChar char="●"/>
            </a:pPr>
            <a:r>
              <a:rPr lang="en" sz="1000">
                <a:latin typeface="Arial"/>
                <a:ea typeface="Arial"/>
                <a:cs typeface="Arial"/>
                <a:sym typeface="Arial"/>
              </a:rPr>
              <a:t>Salaries and benefits of Outreach staff</a:t>
            </a:r>
            <a:endParaRPr sz="1000">
              <a:latin typeface="Arial"/>
              <a:ea typeface="Arial"/>
              <a:cs typeface="Arial"/>
              <a:sym typeface="Arial"/>
            </a:endParaRPr>
          </a:p>
          <a:p>
            <a:pPr marL="457200" lvl="0" indent="-292100" algn="l" rtl="0">
              <a:lnSpc>
                <a:spcPct val="100000"/>
              </a:lnSpc>
              <a:spcBef>
                <a:spcPts val="0"/>
              </a:spcBef>
              <a:spcAft>
                <a:spcPts val="0"/>
              </a:spcAft>
              <a:buSzPts val="1000"/>
              <a:buChar char="●"/>
            </a:pPr>
            <a:r>
              <a:rPr lang="en" sz="1000">
                <a:latin typeface="Arial"/>
                <a:ea typeface="Arial"/>
                <a:cs typeface="Arial"/>
                <a:sym typeface="Arial"/>
              </a:rPr>
              <a:t>Supplies, postage and copying/printing costs</a:t>
            </a:r>
            <a:endParaRPr sz="1000">
              <a:latin typeface="Arial"/>
              <a:ea typeface="Arial"/>
              <a:cs typeface="Arial"/>
              <a:sym typeface="Arial"/>
            </a:endParaRPr>
          </a:p>
          <a:p>
            <a:pPr marL="457200" lvl="0" indent="-292100" algn="l" rtl="0">
              <a:lnSpc>
                <a:spcPct val="100000"/>
              </a:lnSpc>
              <a:spcBef>
                <a:spcPts val="0"/>
              </a:spcBef>
              <a:spcAft>
                <a:spcPts val="0"/>
              </a:spcAft>
              <a:buSzPts val="1000"/>
              <a:buChar char="●"/>
            </a:pPr>
            <a:r>
              <a:rPr lang="en" sz="1000">
                <a:latin typeface="Arial"/>
                <a:ea typeface="Arial"/>
                <a:cs typeface="Arial"/>
                <a:sym typeface="Arial"/>
              </a:rPr>
              <a:t>Development and production of outreach materials</a:t>
            </a:r>
            <a:endParaRPr sz="1000">
              <a:latin typeface="Arial"/>
              <a:ea typeface="Arial"/>
              <a:cs typeface="Arial"/>
              <a:sym typeface="Arial"/>
            </a:endParaRPr>
          </a:p>
          <a:p>
            <a:pPr marL="457200" lvl="0" indent="-292100" algn="l" rtl="0">
              <a:lnSpc>
                <a:spcPct val="100000"/>
              </a:lnSpc>
              <a:spcBef>
                <a:spcPts val="0"/>
              </a:spcBef>
              <a:spcAft>
                <a:spcPts val="0"/>
              </a:spcAft>
              <a:buSzPts val="1000"/>
              <a:buChar char="●"/>
            </a:pPr>
            <a:r>
              <a:rPr lang="en" sz="1000">
                <a:latin typeface="Arial"/>
                <a:ea typeface="Arial"/>
                <a:cs typeface="Arial"/>
                <a:sym typeface="Arial"/>
              </a:rPr>
              <a:t>Internet/Telephone costs</a:t>
            </a:r>
            <a:endParaRPr sz="1000">
              <a:latin typeface="Arial"/>
              <a:ea typeface="Arial"/>
              <a:cs typeface="Arial"/>
              <a:sym typeface="Arial"/>
            </a:endParaRPr>
          </a:p>
          <a:p>
            <a:pPr marL="457200" lvl="0" indent="-292100" algn="l" rtl="0">
              <a:lnSpc>
                <a:spcPct val="100000"/>
              </a:lnSpc>
              <a:spcBef>
                <a:spcPts val="0"/>
              </a:spcBef>
              <a:spcAft>
                <a:spcPts val="0"/>
              </a:spcAft>
              <a:buSzPts val="1000"/>
              <a:buChar char="●"/>
            </a:pPr>
            <a:r>
              <a:rPr lang="en" sz="1000">
                <a:latin typeface="Arial"/>
                <a:ea typeface="Arial"/>
                <a:cs typeface="Arial"/>
                <a:sym typeface="Arial"/>
              </a:rPr>
              <a:t>Travel in-state and out-of-state</a:t>
            </a:r>
            <a:endParaRPr sz="1000">
              <a:latin typeface="Arial"/>
              <a:ea typeface="Arial"/>
              <a:cs typeface="Arial"/>
              <a:sym typeface="Arial"/>
            </a:endParaRPr>
          </a:p>
          <a:p>
            <a:pPr marL="457200" lvl="0" indent="-292100" algn="l" rtl="0">
              <a:lnSpc>
                <a:spcPct val="100000"/>
              </a:lnSpc>
              <a:spcBef>
                <a:spcPts val="0"/>
              </a:spcBef>
              <a:spcAft>
                <a:spcPts val="0"/>
              </a:spcAft>
              <a:buSzPts val="1000"/>
              <a:buChar char="●"/>
            </a:pPr>
            <a:r>
              <a:rPr lang="en" sz="1000">
                <a:latin typeface="Arial"/>
                <a:ea typeface="Arial"/>
                <a:cs typeface="Arial"/>
                <a:sym typeface="Arial"/>
              </a:rPr>
              <a:t>Vendors and contractors</a:t>
            </a:r>
            <a:endParaRPr sz="1000">
              <a:latin typeface="Arial"/>
              <a:ea typeface="Arial"/>
              <a:cs typeface="Arial"/>
              <a:sym typeface="Arial"/>
            </a:endParaRPr>
          </a:p>
          <a:p>
            <a:pPr marL="0" lvl="0" indent="0" algn="l" rtl="0">
              <a:lnSpc>
                <a:spcPct val="100000"/>
              </a:lnSpc>
              <a:spcBef>
                <a:spcPts val="1200"/>
              </a:spcBef>
              <a:spcAft>
                <a:spcPts val="0"/>
              </a:spcAft>
              <a:buSzPts val="1400"/>
              <a:buNone/>
            </a:pPr>
            <a:endParaRPr sz="1000"/>
          </a:p>
        </p:txBody>
      </p:sp>
      <p:sp>
        <p:nvSpPr>
          <p:cNvPr id="570" name="Google Shape;570;g20a298a37c8_3_27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2b14a94a0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2b14a94a0e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 CHRP - point of contact is Marina Quiroz, Hunger Relief Program Coordinator</a:t>
            </a:r>
            <a:endParaRPr/>
          </a:p>
        </p:txBody>
      </p:sp>
      <p:sp>
        <p:nvSpPr>
          <p:cNvPr id="577" name="Google Shape;577;g22b14a94a0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66a37a8fc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66a37a8f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b513fa4d89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2b513fa4d8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66a37a8fc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66a37a8fc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3ba8b6e0e4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3ba8b6e0e4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entire caseload allocation for the state is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3ba8b6e0e4_0_2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Unique Households		277,460</a:t>
            </a:r>
            <a:endParaRPr/>
          </a:p>
          <a:p>
            <a:pPr marL="0" lvl="0" indent="0" algn="l" rtl="0">
              <a:spcBef>
                <a:spcPts val="0"/>
              </a:spcBef>
              <a:spcAft>
                <a:spcPts val="0"/>
              </a:spcAft>
              <a:buNone/>
            </a:pPr>
            <a:r>
              <a:rPr lang="en"/>
              <a:t>Unique Individuals		658,584</a:t>
            </a:r>
            <a:endParaRPr/>
          </a:p>
          <a:p>
            <a:pPr marL="0" lvl="0" indent="0" algn="l" rtl="0">
              <a:spcBef>
                <a:spcPts val="0"/>
              </a:spcBef>
              <a:spcAft>
                <a:spcPts val="0"/>
              </a:spcAft>
              <a:buNone/>
            </a:pPr>
            <a:r>
              <a:rPr lang="en"/>
              <a:t>TEFAP Packages 		1,596,801</a:t>
            </a:r>
            <a:endParaRPr/>
          </a:p>
          <a:p>
            <a:pPr marL="0" lvl="0" indent="0" algn="l" rtl="0">
              <a:spcBef>
                <a:spcPts val="0"/>
              </a:spcBef>
              <a:spcAft>
                <a:spcPts val="0"/>
              </a:spcAft>
              <a:buNone/>
            </a:pPr>
            <a:r>
              <a:rPr lang="en"/>
              <a:t>Meals Served w/TEFAP	5,856,745</a:t>
            </a:r>
            <a:r>
              <a:rPr lang="en" i="1"/>
              <a:t> *At congregate feeding sites (soup kitchens)</a:t>
            </a:r>
            <a:endParaRPr/>
          </a:p>
        </p:txBody>
      </p:sp>
      <p:sp>
        <p:nvSpPr>
          <p:cNvPr id="380" name="Google Shape;380;g23ba8b6e0e4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b513fa4d8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b513fa4d8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b44602d5f3_0_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b44602d5f3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b44602d5f3_0_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b44602d5f3_0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2.xml"/><Relationship Id="rId5" Type="http://schemas.openxmlformats.org/officeDocument/2006/relationships/image" Target="../media/image14.jp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jp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3.xml"/><Relationship Id="rId5" Type="http://schemas.openxmlformats.org/officeDocument/2006/relationships/image" Target="../media/image14.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cept 4_Content">
  <p:cSld name="Concept 4_Content">
    <p:spTree>
      <p:nvGrpSpPr>
        <p:cNvPr id="1" name="Shape 50"/>
        <p:cNvGrpSpPr/>
        <p:nvPr/>
      </p:nvGrpSpPr>
      <p:grpSpPr>
        <a:xfrm>
          <a:off x="0" y="0"/>
          <a:ext cx="0" cy="0"/>
          <a:chOff x="0" y="0"/>
          <a:chExt cx="0" cy="0"/>
        </a:xfrm>
      </p:grpSpPr>
      <p:pic>
        <p:nvPicPr>
          <p:cNvPr id="51" name="Google Shape;51;p13" descr="A picture containing dark, plane, blue, airplane&#10;&#10;Description automatically generated"/>
          <p:cNvPicPr preferRelativeResize="0"/>
          <p:nvPr/>
        </p:nvPicPr>
        <p:blipFill rotWithShape="1">
          <a:blip r:embed="rId2">
            <a:alphaModFix/>
          </a:blip>
          <a:srcRect/>
          <a:stretch/>
        </p:blipFill>
        <p:spPr>
          <a:xfrm rot="5400000">
            <a:off x="-2172557" y="2172554"/>
            <a:ext cx="5143504" cy="798396"/>
          </a:xfrm>
          <a:prstGeom prst="rect">
            <a:avLst/>
          </a:prstGeom>
          <a:noFill/>
          <a:ln>
            <a:noFill/>
          </a:ln>
        </p:spPr>
      </p:pic>
      <p:sp>
        <p:nvSpPr>
          <p:cNvPr id="52" name="Google Shape;52;p13"/>
          <p:cNvSpPr txBox="1">
            <a:spLocks noGrp="1"/>
          </p:cNvSpPr>
          <p:nvPr>
            <p:ph type="dt" idx="10"/>
          </p:nvPr>
        </p:nvSpPr>
        <p:spPr>
          <a:xfrm>
            <a:off x="6769287" y="4798146"/>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atin typeface="Arial"/>
                <a:ea typeface="Arial"/>
                <a:cs typeface="Arial"/>
                <a:sym typeface="Arial"/>
              </a:defRPr>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3" name="Google Shape;53;p13"/>
          <p:cNvSpPr txBox="1">
            <a:spLocks noGrp="1"/>
          </p:cNvSpPr>
          <p:nvPr>
            <p:ph type="sldNum" idx="12"/>
          </p:nvPr>
        </p:nvSpPr>
        <p:spPr>
          <a:xfrm>
            <a:off x="399194" y="4588100"/>
            <a:ext cx="3327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cxnSp>
        <p:nvCxnSpPr>
          <p:cNvPr id="54" name="Google Shape;54;p13"/>
          <p:cNvCxnSpPr/>
          <p:nvPr/>
        </p:nvCxnSpPr>
        <p:spPr>
          <a:xfrm rot="10800000">
            <a:off x="1023601" y="748033"/>
            <a:ext cx="8120400" cy="0"/>
          </a:xfrm>
          <a:prstGeom prst="straightConnector1">
            <a:avLst/>
          </a:prstGeom>
          <a:noFill/>
          <a:ln w="12700" cap="flat" cmpd="sng">
            <a:solidFill>
              <a:schemeClr val="accent1"/>
            </a:solidFill>
            <a:prstDash val="solid"/>
            <a:miter lim="800000"/>
            <a:headEnd type="none" w="sm" len="sm"/>
            <a:tailEnd type="none" w="sm" len="sm"/>
          </a:ln>
        </p:spPr>
      </p:cxnSp>
      <p:sp>
        <p:nvSpPr>
          <p:cNvPr id="55" name="Google Shape;55;p13"/>
          <p:cNvSpPr txBox="1">
            <a:spLocks noGrp="1"/>
          </p:cNvSpPr>
          <p:nvPr>
            <p:ph type="body" idx="1"/>
          </p:nvPr>
        </p:nvSpPr>
        <p:spPr>
          <a:xfrm>
            <a:off x="1031259" y="890517"/>
            <a:ext cx="7795200" cy="3884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 name="Google Shape;56;p13"/>
          <p:cNvSpPr txBox="1">
            <a:spLocks noGrp="1"/>
          </p:cNvSpPr>
          <p:nvPr>
            <p:ph type="title"/>
          </p:nvPr>
        </p:nvSpPr>
        <p:spPr>
          <a:xfrm>
            <a:off x="1023581" y="236436"/>
            <a:ext cx="7803000" cy="4182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rgbClr val="003296"/>
              </a:buClr>
              <a:buSzPts val="3300"/>
              <a:buFont typeface="Arial"/>
              <a:buNone/>
              <a:defRPr b="1">
                <a:solidFill>
                  <a:srgbClr val="003296"/>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cept 4_Cover">
  <p:cSld name="Concept 4_Cover">
    <p:spTree>
      <p:nvGrpSpPr>
        <p:cNvPr id="1" name="Shape 57"/>
        <p:cNvGrpSpPr/>
        <p:nvPr/>
      </p:nvGrpSpPr>
      <p:grpSpPr>
        <a:xfrm>
          <a:off x="0" y="0"/>
          <a:ext cx="0" cy="0"/>
          <a:chOff x="0" y="0"/>
          <a:chExt cx="0" cy="0"/>
        </a:xfrm>
      </p:grpSpPr>
      <p:pic>
        <p:nvPicPr>
          <p:cNvPr id="58" name="Google Shape;58;p14" descr="A picture containing dark, plane, blue, airplane&#10;&#10;Description automatically generated"/>
          <p:cNvPicPr preferRelativeResize="0"/>
          <p:nvPr/>
        </p:nvPicPr>
        <p:blipFill rotWithShape="1">
          <a:blip r:embed="rId2">
            <a:alphaModFix/>
          </a:blip>
          <a:srcRect/>
          <a:stretch/>
        </p:blipFill>
        <p:spPr>
          <a:xfrm rot="5400000">
            <a:off x="3562" y="-3563"/>
            <a:ext cx="3834307" cy="3841436"/>
          </a:xfrm>
          <a:prstGeom prst="rect">
            <a:avLst/>
          </a:prstGeom>
          <a:noFill/>
          <a:ln>
            <a:noFill/>
          </a:ln>
        </p:spPr>
      </p:pic>
      <p:pic>
        <p:nvPicPr>
          <p:cNvPr id="59" name="Google Shape;59;p14" descr="A picture containing drawing&#10;&#10;Description automatically generated"/>
          <p:cNvPicPr preferRelativeResize="0"/>
          <p:nvPr/>
        </p:nvPicPr>
        <p:blipFill rotWithShape="1">
          <a:blip r:embed="rId3">
            <a:alphaModFix/>
          </a:blip>
          <a:srcRect/>
          <a:stretch/>
        </p:blipFill>
        <p:spPr>
          <a:xfrm>
            <a:off x="533345" y="1595325"/>
            <a:ext cx="2838250" cy="643656"/>
          </a:xfrm>
          <a:prstGeom prst="rect">
            <a:avLst/>
          </a:prstGeom>
          <a:noFill/>
          <a:ln>
            <a:noFill/>
          </a:ln>
        </p:spPr>
      </p:pic>
      <p:sp>
        <p:nvSpPr>
          <p:cNvPr id="60" name="Google Shape;60;p14"/>
          <p:cNvSpPr txBox="1">
            <a:spLocks noGrp="1"/>
          </p:cNvSpPr>
          <p:nvPr>
            <p:ph type="title"/>
          </p:nvPr>
        </p:nvSpPr>
        <p:spPr>
          <a:xfrm>
            <a:off x="946755" y="4174684"/>
            <a:ext cx="7924200" cy="5679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rgbClr val="003296"/>
              </a:buClr>
              <a:buSzPts val="3000"/>
              <a:buFont typeface="Arial"/>
              <a:buNone/>
              <a:defRPr sz="3000" b="1">
                <a:solidFill>
                  <a:srgbClr val="003296"/>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61" name="Google Shape;61;p14" descr="A canyon with a mountain in the background&#10;&#10;Description automatically generated"/>
          <p:cNvPicPr preferRelativeResize="0"/>
          <p:nvPr/>
        </p:nvPicPr>
        <p:blipFill rotWithShape="1">
          <a:blip r:embed="rId4">
            <a:alphaModFix/>
          </a:blip>
          <a:srcRect/>
          <a:stretch/>
        </p:blipFill>
        <p:spPr>
          <a:xfrm>
            <a:off x="3710018" y="0"/>
            <a:ext cx="5433982" cy="3834307"/>
          </a:xfrm>
          <a:prstGeom prst="rect">
            <a:avLst/>
          </a:prstGeom>
          <a:noFill/>
          <a:ln>
            <a:noFill/>
          </a:ln>
        </p:spPr>
      </p:pic>
      <p:cxnSp>
        <p:nvCxnSpPr>
          <p:cNvPr id="62" name="Google Shape;62;p14"/>
          <p:cNvCxnSpPr/>
          <p:nvPr/>
        </p:nvCxnSpPr>
        <p:spPr>
          <a:xfrm rot="10800000">
            <a:off x="1203000" y="4896853"/>
            <a:ext cx="79410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cept 4_Cover">
  <p:cSld name="Concept 4_Cover">
    <p:spTree>
      <p:nvGrpSpPr>
        <p:cNvPr id="1" name="Shape 69"/>
        <p:cNvGrpSpPr/>
        <p:nvPr/>
      </p:nvGrpSpPr>
      <p:grpSpPr>
        <a:xfrm>
          <a:off x="0" y="0"/>
          <a:ext cx="0" cy="0"/>
          <a:chOff x="0" y="0"/>
          <a:chExt cx="0" cy="0"/>
        </a:xfrm>
      </p:grpSpPr>
      <p:pic>
        <p:nvPicPr>
          <p:cNvPr id="70" name="Google Shape;70;p16" descr="A picture containing dark, plane, blue, airplane&#10;&#10;Description automatically generated"/>
          <p:cNvPicPr preferRelativeResize="0"/>
          <p:nvPr/>
        </p:nvPicPr>
        <p:blipFill rotWithShape="1">
          <a:blip r:embed="rId2">
            <a:alphaModFix/>
          </a:blip>
          <a:srcRect/>
          <a:stretch/>
        </p:blipFill>
        <p:spPr>
          <a:xfrm rot="5400000">
            <a:off x="3562" y="-3563"/>
            <a:ext cx="3834307" cy="3841436"/>
          </a:xfrm>
          <a:prstGeom prst="rect">
            <a:avLst/>
          </a:prstGeom>
          <a:noFill/>
          <a:ln>
            <a:noFill/>
          </a:ln>
        </p:spPr>
      </p:pic>
      <p:pic>
        <p:nvPicPr>
          <p:cNvPr id="71" name="Google Shape;71;p16" descr="A picture containing drawing&#10;&#10;Description automatically generated"/>
          <p:cNvPicPr preferRelativeResize="0"/>
          <p:nvPr/>
        </p:nvPicPr>
        <p:blipFill rotWithShape="1">
          <a:blip r:embed="rId3">
            <a:alphaModFix/>
          </a:blip>
          <a:srcRect/>
          <a:stretch/>
        </p:blipFill>
        <p:spPr>
          <a:xfrm>
            <a:off x="533345" y="1595325"/>
            <a:ext cx="2838250" cy="643656"/>
          </a:xfrm>
          <a:prstGeom prst="rect">
            <a:avLst/>
          </a:prstGeom>
          <a:noFill/>
          <a:ln>
            <a:noFill/>
          </a:ln>
        </p:spPr>
      </p:pic>
      <p:sp>
        <p:nvSpPr>
          <p:cNvPr id="72" name="Google Shape;72;p16"/>
          <p:cNvSpPr txBox="1">
            <a:spLocks noGrp="1"/>
          </p:cNvSpPr>
          <p:nvPr>
            <p:ph type="title"/>
          </p:nvPr>
        </p:nvSpPr>
        <p:spPr>
          <a:xfrm>
            <a:off x="946755" y="4174684"/>
            <a:ext cx="7924200" cy="5679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rgbClr val="003296"/>
              </a:buClr>
              <a:buSzPts val="3000"/>
              <a:buFont typeface="Arial"/>
              <a:buNone/>
              <a:defRPr sz="3000" b="1">
                <a:solidFill>
                  <a:srgbClr val="003296"/>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73" name="Google Shape;73;p16" descr="A canyon with a mountain in the background&#10;&#10;Description automatically generated"/>
          <p:cNvPicPr preferRelativeResize="0"/>
          <p:nvPr/>
        </p:nvPicPr>
        <p:blipFill rotWithShape="1">
          <a:blip r:embed="rId4">
            <a:alphaModFix/>
          </a:blip>
          <a:srcRect/>
          <a:stretch/>
        </p:blipFill>
        <p:spPr>
          <a:xfrm>
            <a:off x="3710018" y="0"/>
            <a:ext cx="5433982" cy="3834307"/>
          </a:xfrm>
          <a:prstGeom prst="rect">
            <a:avLst/>
          </a:prstGeom>
          <a:noFill/>
          <a:ln>
            <a:noFill/>
          </a:ln>
        </p:spPr>
      </p:pic>
      <p:cxnSp>
        <p:nvCxnSpPr>
          <p:cNvPr id="74" name="Google Shape;74;p16"/>
          <p:cNvCxnSpPr/>
          <p:nvPr/>
        </p:nvCxnSpPr>
        <p:spPr>
          <a:xfrm rot="10800000">
            <a:off x="1203000" y="4896853"/>
            <a:ext cx="79410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cept 4_Content">
  <p:cSld name="Concept 4_Content">
    <p:spTree>
      <p:nvGrpSpPr>
        <p:cNvPr id="1" name="Shape 75"/>
        <p:cNvGrpSpPr/>
        <p:nvPr/>
      </p:nvGrpSpPr>
      <p:grpSpPr>
        <a:xfrm>
          <a:off x="0" y="0"/>
          <a:ext cx="0" cy="0"/>
          <a:chOff x="0" y="0"/>
          <a:chExt cx="0" cy="0"/>
        </a:xfrm>
      </p:grpSpPr>
      <p:pic>
        <p:nvPicPr>
          <p:cNvPr id="76" name="Google Shape;76;p17" descr="A picture containing dark, plane, blue, airplane&#10;&#10;Description automatically generated"/>
          <p:cNvPicPr preferRelativeResize="0"/>
          <p:nvPr/>
        </p:nvPicPr>
        <p:blipFill rotWithShape="1">
          <a:blip r:embed="rId2">
            <a:alphaModFix/>
          </a:blip>
          <a:srcRect/>
          <a:stretch/>
        </p:blipFill>
        <p:spPr>
          <a:xfrm rot="5400000">
            <a:off x="-2172557" y="2172554"/>
            <a:ext cx="5143504" cy="798396"/>
          </a:xfrm>
          <a:prstGeom prst="rect">
            <a:avLst/>
          </a:prstGeom>
          <a:noFill/>
          <a:ln>
            <a:noFill/>
          </a:ln>
        </p:spPr>
      </p:pic>
      <p:sp>
        <p:nvSpPr>
          <p:cNvPr id="77" name="Google Shape;77;p17"/>
          <p:cNvSpPr txBox="1">
            <a:spLocks noGrp="1"/>
          </p:cNvSpPr>
          <p:nvPr>
            <p:ph type="dt" idx="10"/>
          </p:nvPr>
        </p:nvSpPr>
        <p:spPr>
          <a:xfrm>
            <a:off x="6769287" y="4798146"/>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7"/>
          <p:cNvSpPr txBox="1">
            <a:spLocks noGrp="1"/>
          </p:cNvSpPr>
          <p:nvPr>
            <p:ph type="sldNum" idx="12"/>
          </p:nvPr>
        </p:nvSpPr>
        <p:spPr>
          <a:xfrm>
            <a:off x="399194" y="4588100"/>
            <a:ext cx="3327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cxnSp>
        <p:nvCxnSpPr>
          <p:cNvPr id="79" name="Google Shape;79;p17"/>
          <p:cNvCxnSpPr/>
          <p:nvPr/>
        </p:nvCxnSpPr>
        <p:spPr>
          <a:xfrm rot="10800000">
            <a:off x="1023601" y="748033"/>
            <a:ext cx="8120400" cy="0"/>
          </a:xfrm>
          <a:prstGeom prst="straightConnector1">
            <a:avLst/>
          </a:prstGeom>
          <a:noFill/>
          <a:ln w="12700" cap="flat" cmpd="sng">
            <a:solidFill>
              <a:schemeClr val="accent1"/>
            </a:solidFill>
            <a:prstDash val="solid"/>
            <a:miter lim="800000"/>
            <a:headEnd type="none" w="sm" len="sm"/>
            <a:tailEnd type="none" w="sm" len="sm"/>
          </a:ln>
        </p:spPr>
      </p:cxnSp>
      <p:sp>
        <p:nvSpPr>
          <p:cNvPr id="80" name="Google Shape;80;p17"/>
          <p:cNvSpPr txBox="1">
            <a:spLocks noGrp="1"/>
          </p:cNvSpPr>
          <p:nvPr>
            <p:ph type="body" idx="1"/>
          </p:nvPr>
        </p:nvSpPr>
        <p:spPr>
          <a:xfrm>
            <a:off x="1031259" y="890517"/>
            <a:ext cx="7795200" cy="3884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 name="Google Shape;81;p17"/>
          <p:cNvSpPr txBox="1">
            <a:spLocks noGrp="1"/>
          </p:cNvSpPr>
          <p:nvPr>
            <p:ph type="title"/>
          </p:nvPr>
        </p:nvSpPr>
        <p:spPr>
          <a:xfrm>
            <a:off x="1023581" y="236436"/>
            <a:ext cx="7803000" cy="4182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rgbClr val="003296"/>
              </a:buClr>
              <a:buSzPts val="3300"/>
              <a:buFont typeface="Arial"/>
              <a:buNone/>
              <a:defRPr b="1">
                <a:solidFill>
                  <a:srgbClr val="003296"/>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cept 1_Content">
  <p:cSld name="Concept 1_Content">
    <p:spTree>
      <p:nvGrpSpPr>
        <p:cNvPr id="1" name="Shape 82"/>
        <p:cNvGrpSpPr/>
        <p:nvPr/>
      </p:nvGrpSpPr>
      <p:grpSpPr>
        <a:xfrm>
          <a:off x="0" y="0"/>
          <a:ext cx="0" cy="0"/>
          <a:chOff x="0" y="0"/>
          <a:chExt cx="0" cy="0"/>
        </a:xfrm>
      </p:grpSpPr>
      <p:pic>
        <p:nvPicPr>
          <p:cNvPr id="83" name="Google Shape;83;p18" descr="A picture containing drawing&#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4" name="Google Shape;84;p18"/>
          <p:cNvSpPr txBox="1">
            <a:spLocks noGrp="1"/>
          </p:cNvSpPr>
          <p:nvPr>
            <p:ph type="title"/>
          </p:nvPr>
        </p:nvSpPr>
        <p:spPr>
          <a:xfrm>
            <a:off x="431365" y="255055"/>
            <a:ext cx="8135100" cy="562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Arial"/>
              <a:buNone/>
              <a:defRPr sz="3300"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 name="Google Shape;85;p18"/>
          <p:cNvSpPr txBox="1">
            <a:spLocks noGrp="1"/>
          </p:cNvSpPr>
          <p:nvPr>
            <p:ph type="sldNum" idx="12"/>
          </p:nvPr>
        </p:nvSpPr>
        <p:spPr>
          <a:xfrm>
            <a:off x="8566547" y="4915375"/>
            <a:ext cx="411600" cy="171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8"/>
          <p:cNvSpPr txBox="1">
            <a:spLocks noGrp="1"/>
          </p:cNvSpPr>
          <p:nvPr>
            <p:ph type="body" idx="1"/>
          </p:nvPr>
        </p:nvSpPr>
        <p:spPr>
          <a:xfrm>
            <a:off x="431365" y="1446610"/>
            <a:ext cx="8135100" cy="3296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87" name="Google Shape;87;p18"/>
          <p:cNvCxnSpPr/>
          <p:nvPr/>
        </p:nvCxnSpPr>
        <p:spPr>
          <a:xfrm rot="10800000">
            <a:off x="431401" y="4879997"/>
            <a:ext cx="8712600" cy="0"/>
          </a:xfrm>
          <a:prstGeom prst="straightConnector1">
            <a:avLst/>
          </a:prstGeom>
          <a:noFill/>
          <a:ln w="9525" cap="flat" cmpd="sng">
            <a:solidFill>
              <a:schemeClr val="accent1"/>
            </a:solidFill>
            <a:prstDash val="solid"/>
            <a:miter lim="800000"/>
            <a:headEnd type="none" w="sm" len="sm"/>
            <a:tailEnd type="none" w="sm" len="sm"/>
          </a:ln>
        </p:spPr>
      </p:cxnSp>
      <p:sp>
        <p:nvSpPr>
          <p:cNvPr id="88" name="Google Shape;88;p18"/>
          <p:cNvSpPr txBox="1">
            <a:spLocks noGrp="1"/>
          </p:cNvSpPr>
          <p:nvPr>
            <p:ph type="dt" idx="10"/>
          </p:nvPr>
        </p:nvSpPr>
        <p:spPr>
          <a:xfrm>
            <a:off x="372926" y="4915376"/>
            <a:ext cx="2057400" cy="17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b="0">
                <a:solidFill>
                  <a:srgbClr val="7F7F7F"/>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cept 2_Cover">
  <p:cSld name="Concept 2_Cover">
    <p:spTree>
      <p:nvGrpSpPr>
        <p:cNvPr id="1" name="Shape 89"/>
        <p:cNvGrpSpPr/>
        <p:nvPr/>
      </p:nvGrpSpPr>
      <p:grpSpPr>
        <a:xfrm>
          <a:off x="0" y="0"/>
          <a:ext cx="0" cy="0"/>
          <a:chOff x="0" y="0"/>
          <a:chExt cx="0" cy="0"/>
        </a:xfrm>
      </p:grpSpPr>
      <p:pic>
        <p:nvPicPr>
          <p:cNvPr id="90" name="Google Shape;90;p19" descr="A picture containing dark, plane, blue, airplane&#10;&#10;Description automatically generated"/>
          <p:cNvPicPr preferRelativeResize="0"/>
          <p:nvPr/>
        </p:nvPicPr>
        <p:blipFill rotWithShape="1">
          <a:blip r:embed="rId2">
            <a:alphaModFix/>
          </a:blip>
          <a:srcRect/>
          <a:stretch/>
        </p:blipFill>
        <p:spPr>
          <a:xfrm>
            <a:off x="0" y="-1"/>
            <a:ext cx="9144000" cy="5143500"/>
          </a:xfrm>
          <a:prstGeom prst="rect">
            <a:avLst/>
          </a:prstGeom>
          <a:noFill/>
          <a:ln>
            <a:noFill/>
          </a:ln>
        </p:spPr>
      </p:pic>
      <p:sp>
        <p:nvSpPr>
          <p:cNvPr id="91" name="Google Shape;91;p19"/>
          <p:cNvSpPr txBox="1">
            <a:spLocks noGrp="1"/>
          </p:cNvSpPr>
          <p:nvPr>
            <p:ph type="title"/>
          </p:nvPr>
        </p:nvSpPr>
        <p:spPr>
          <a:xfrm>
            <a:off x="1431758" y="4217159"/>
            <a:ext cx="7231200" cy="5085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chemeClr val="lt1"/>
              </a:buClr>
              <a:buSzPts val="3000"/>
              <a:buFont typeface="Arial"/>
              <a:buNone/>
              <a:defRPr sz="3000"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92" name="Google Shape;92;p19" descr="A picture containing drawing&#10;&#10;Description automatically generated"/>
          <p:cNvPicPr preferRelativeResize="0"/>
          <p:nvPr/>
        </p:nvPicPr>
        <p:blipFill rotWithShape="1">
          <a:blip r:embed="rId3">
            <a:alphaModFix/>
          </a:blip>
          <a:srcRect/>
          <a:stretch/>
        </p:blipFill>
        <p:spPr>
          <a:xfrm>
            <a:off x="679707" y="494765"/>
            <a:ext cx="3433362" cy="778615"/>
          </a:xfrm>
          <a:prstGeom prst="rect">
            <a:avLst/>
          </a:prstGeom>
          <a:noFill/>
          <a:ln>
            <a:noFill/>
          </a:ln>
        </p:spPr>
      </p:pic>
      <p:pic>
        <p:nvPicPr>
          <p:cNvPr id="93" name="Google Shape;93;p19"/>
          <p:cNvPicPr preferRelativeResize="0"/>
          <p:nvPr/>
        </p:nvPicPr>
        <p:blipFill rotWithShape="1">
          <a:blip r:embed="rId4">
            <a:alphaModFix/>
          </a:blip>
          <a:srcRect/>
          <a:stretch/>
        </p:blipFill>
        <p:spPr>
          <a:xfrm>
            <a:off x="491709" y="1552587"/>
            <a:ext cx="8160581" cy="2501538"/>
          </a:xfrm>
          <a:prstGeom prst="rect">
            <a:avLst/>
          </a:prstGeom>
          <a:noFill/>
          <a:ln>
            <a:noFill/>
          </a:ln>
        </p:spPr>
      </p:pic>
      <p:grpSp>
        <p:nvGrpSpPr>
          <p:cNvPr id="94" name="Google Shape;94;p19"/>
          <p:cNvGrpSpPr/>
          <p:nvPr/>
        </p:nvGrpSpPr>
        <p:grpSpPr>
          <a:xfrm>
            <a:off x="5847683" y="245696"/>
            <a:ext cx="2807593" cy="3808711"/>
            <a:chOff x="7806857" y="512378"/>
            <a:chExt cx="3743458" cy="4893000"/>
          </a:xfrm>
        </p:grpSpPr>
        <p:sp>
          <p:nvSpPr>
            <p:cNvPr id="95" name="Google Shape;95;p19"/>
            <p:cNvSpPr/>
            <p:nvPr/>
          </p:nvSpPr>
          <p:spPr>
            <a:xfrm>
              <a:off x="7806857" y="512378"/>
              <a:ext cx="37434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6" name="Google Shape;96;p19"/>
            <p:cNvSpPr/>
            <p:nvPr/>
          </p:nvSpPr>
          <p:spPr>
            <a:xfrm rot="5400000">
              <a:off x="8981415" y="2836478"/>
              <a:ext cx="48930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grpSp>
        <p:nvGrpSpPr>
          <p:cNvPr id="97" name="Google Shape;97;p19"/>
          <p:cNvGrpSpPr/>
          <p:nvPr/>
        </p:nvGrpSpPr>
        <p:grpSpPr>
          <a:xfrm>
            <a:off x="488724" y="1552841"/>
            <a:ext cx="2807593" cy="3340451"/>
            <a:chOff x="661578" y="2070240"/>
            <a:chExt cx="3743457" cy="4893000"/>
          </a:xfrm>
        </p:grpSpPr>
        <p:sp>
          <p:nvSpPr>
            <p:cNvPr id="98" name="Google Shape;98;p19"/>
            <p:cNvSpPr/>
            <p:nvPr/>
          </p:nvSpPr>
          <p:spPr>
            <a:xfrm rot="10800000">
              <a:off x="661635" y="6718440"/>
              <a:ext cx="37434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9" name="Google Shape;99;p19"/>
            <p:cNvSpPr/>
            <p:nvPr/>
          </p:nvSpPr>
          <p:spPr>
            <a:xfrm rot="-5400000">
              <a:off x="-1662522" y="4394340"/>
              <a:ext cx="48930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cept 2_Content">
  <p:cSld name="Concept 2_Content">
    <p:spTree>
      <p:nvGrpSpPr>
        <p:cNvPr id="1" name="Shape 100"/>
        <p:cNvGrpSpPr/>
        <p:nvPr/>
      </p:nvGrpSpPr>
      <p:grpSpPr>
        <a:xfrm>
          <a:off x="0" y="0"/>
          <a:ext cx="0" cy="0"/>
          <a:chOff x="0" y="0"/>
          <a:chExt cx="0" cy="0"/>
        </a:xfrm>
      </p:grpSpPr>
      <p:pic>
        <p:nvPicPr>
          <p:cNvPr id="101" name="Google Shape;101;p20" descr="A picture containing dark, plane, blue, airplane&#10;&#10;Description automatically generated"/>
          <p:cNvPicPr preferRelativeResize="0"/>
          <p:nvPr/>
        </p:nvPicPr>
        <p:blipFill rotWithShape="1">
          <a:blip r:embed="rId2">
            <a:alphaModFix/>
          </a:blip>
          <a:srcRect/>
          <a:stretch/>
        </p:blipFill>
        <p:spPr>
          <a:xfrm rot="10800000">
            <a:off x="0" y="-1"/>
            <a:ext cx="9144000" cy="1359569"/>
          </a:xfrm>
          <a:prstGeom prst="rect">
            <a:avLst/>
          </a:prstGeom>
          <a:noFill/>
          <a:ln>
            <a:noFill/>
          </a:ln>
        </p:spPr>
      </p:pic>
      <p:sp>
        <p:nvSpPr>
          <p:cNvPr id="102" name="Google Shape;102;p20"/>
          <p:cNvSpPr txBox="1">
            <a:spLocks noGrp="1"/>
          </p:cNvSpPr>
          <p:nvPr>
            <p:ph type="title"/>
          </p:nvPr>
        </p:nvSpPr>
        <p:spPr>
          <a:xfrm>
            <a:off x="949762" y="263125"/>
            <a:ext cx="7749600" cy="5718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chemeClr val="lt1"/>
              </a:buClr>
              <a:buSzPts val="3000"/>
              <a:buFont typeface="Arial"/>
              <a:buNone/>
              <a:defRPr sz="3000"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 name="Google Shape;103;p20"/>
          <p:cNvSpPr/>
          <p:nvPr/>
        </p:nvSpPr>
        <p:spPr>
          <a:xfrm>
            <a:off x="0" y="847016"/>
            <a:ext cx="9144000" cy="3737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4" name="Google Shape;104;p20"/>
          <p:cNvSpPr txBox="1">
            <a:spLocks noGrp="1"/>
          </p:cNvSpPr>
          <p:nvPr>
            <p:ph type="body" idx="1"/>
          </p:nvPr>
        </p:nvSpPr>
        <p:spPr>
          <a:xfrm>
            <a:off x="444698" y="954566"/>
            <a:ext cx="8254500" cy="3798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105" name="Google Shape;105;p20"/>
          <p:cNvGrpSpPr/>
          <p:nvPr/>
        </p:nvGrpSpPr>
        <p:grpSpPr>
          <a:xfrm>
            <a:off x="193883" y="2912610"/>
            <a:ext cx="1565140" cy="2068028"/>
            <a:chOff x="661578" y="2070240"/>
            <a:chExt cx="3743460" cy="4946252"/>
          </a:xfrm>
        </p:grpSpPr>
        <p:sp>
          <p:nvSpPr>
            <p:cNvPr id="106" name="Google Shape;106;p20"/>
            <p:cNvSpPr/>
            <p:nvPr/>
          </p:nvSpPr>
          <p:spPr>
            <a:xfrm rot="10800000">
              <a:off x="661637" y="6771691"/>
              <a:ext cx="37434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7" name="Google Shape;107;p20"/>
            <p:cNvSpPr/>
            <p:nvPr/>
          </p:nvSpPr>
          <p:spPr>
            <a:xfrm rot="-5400000">
              <a:off x="-1662522" y="4394340"/>
              <a:ext cx="48930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grpSp>
        <p:nvGrpSpPr>
          <p:cNvPr id="108" name="Google Shape;108;p20"/>
          <p:cNvGrpSpPr/>
          <p:nvPr/>
        </p:nvGrpSpPr>
        <p:grpSpPr>
          <a:xfrm rot="10800000">
            <a:off x="7412210" y="160751"/>
            <a:ext cx="1597309" cy="2045763"/>
            <a:chOff x="584635" y="2070240"/>
            <a:chExt cx="3820400" cy="4893000"/>
          </a:xfrm>
        </p:grpSpPr>
        <p:sp>
          <p:nvSpPr>
            <p:cNvPr id="109" name="Google Shape;109;p20"/>
            <p:cNvSpPr/>
            <p:nvPr/>
          </p:nvSpPr>
          <p:spPr>
            <a:xfrm rot="10800000">
              <a:off x="661635" y="6718440"/>
              <a:ext cx="37434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0" name="Google Shape;110;p20"/>
            <p:cNvSpPr/>
            <p:nvPr/>
          </p:nvSpPr>
          <p:spPr>
            <a:xfrm rot="-5400000">
              <a:off x="-1739465" y="4394340"/>
              <a:ext cx="48930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11" name="Google Shape;111;p20"/>
          <p:cNvSpPr txBox="1">
            <a:spLocks noGrp="1"/>
          </p:cNvSpPr>
          <p:nvPr>
            <p:ph type="sldNum" idx="12"/>
          </p:nvPr>
        </p:nvSpPr>
        <p:spPr>
          <a:xfrm>
            <a:off x="8566547" y="4835627"/>
            <a:ext cx="411600" cy="171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20"/>
          <p:cNvSpPr txBox="1">
            <a:spLocks noGrp="1"/>
          </p:cNvSpPr>
          <p:nvPr>
            <p:ph type="dt" idx="10"/>
          </p:nvPr>
        </p:nvSpPr>
        <p:spPr>
          <a:xfrm>
            <a:off x="1952857" y="4835627"/>
            <a:ext cx="2057400" cy="17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b="0">
                <a:solidFill>
                  <a:srgbClr val="7F7F7F"/>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cept 3_Content1">
  <p:cSld name="Concept 3_Content1">
    <p:spTree>
      <p:nvGrpSpPr>
        <p:cNvPr id="1" name="Shape 113"/>
        <p:cNvGrpSpPr/>
        <p:nvPr/>
      </p:nvGrpSpPr>
      <p:grpSpPr>
        <a:xfrm>
          <a:off x="0" y="0"/>
          <a:ext cx="0" cy="0"/>
          <a:chOff x="0" y="0"/>
          <a:chExt cx="0" cy="0"/>
        </a:xfrm>
      </p:grpSpPr>
      <p:pic>
        <p:nvPicPr>
          <p:cNvPr id="114" name="Google Shape;114;p21" descr="A picture containing dark, plane, blue, airplane&#10;&#10;Description automatically generated"/>
          <p:cNvPicPr preferRelativeResize="0"/>
          <p:nvPr/>
        </p:nvPicPr>
        <p:blipFill rotWithShape="1">
          <a:blip r:embed="rId2">
            <a:alphaModFix/>
          </a:blip>
          <a:srcRect/>
          <a:stretch/>
        </p:blipFill>
        <p:spPr>
          <a:xfrm>
            <a:off x="4579873" y="-8425"/>
            <a:ext cx="4564128" cy="861239"/>
          </a:xfrm>
          <a:prstGeom prst="rect">
            <a:avLst/>
          </a:prstGeom>
          <a:noFill/>
          <a:ln>
            <a:noFill/>
          </a:ln>
        </p:spPr>
      </p:pic>
      <p:sp>
        <p:nvSpPr>
          <p:cNvPr id="115" name="Google Shape;115;p21"/>
          <p:cNvSpPr txBox="1">
            <a:spLocks noGrp="1"/>
          </p:cNvSpPr>
          <p:nvPr>
            <p:ph type="sldNum" idx="12"/>
          </p:nvPr>
        </p:nvSpPr>
        <p:spPr>
          <a:xfrm>
            <a:off x="8534128" y="4755884"/>
            <a:ext cx="339900" cy="171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6" name="Google Shape;116;p21" descr="A picture containing dark, plane, blue, airplane&#10;&#10;Description automatically generated"/>
          <p:cNvPicPr preferRelativeResize="0"/>
          <p:nvPr/>
        </p:nvPicPr>
        <p:blipFill rotWithShape="1">
          <a:blip r:embed="rId3">
            <a:alphaModFix/>
          </a:blip>
          <a:srcRect/>
          <a:stretch/>
        </p:blipFill>
        <p:spPr>
          <a:xfrm rot="10800000">
            <a:off x="0" y="-8424"/>
            <a:ext cx="4603797" cy="861239"/>
          </a:xfrm>
          <a:prstGeom prst="rect">
            <a:avLst/>
          </a:prstGeom>
          <a:noFill/>
          <a:ln>
            <a:noFill/>
          </a:ln>
        </p:spPr>
      </p:pic>
      <p:sp>
        <p:nvSpPr>
          <p:cNvPr id="117" name="Google Shape;117;p21"/>
          <p:cNvSpPr txBox="1">
            <a:spLocks noGrp="1"/>
          </p:cNvSpPr>
          <p:nvPr>
            <p:ph type="dt" idx="10"/>
          </p:nvPr>
        </p:nvSpPr>
        <p:spPr>
          <a:xfrm>
            <a:off x="281763" y="4755884"/>
            <a:ext cx="2057400" cy="1887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b="0">
                <a:solidFill>
                  <a:srgbClr val="7F7F7F"/>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 name="Google Shape;118;p21"/>
          <p:cNvSpPr txBox="1">
            <a:spLocks noGrp="1"/>
          </p:cNvSpPr>
          <p:nvPr>
            <p:ph type="body" idx="1"/>
          </p:nvPr>
        </p:nvSpPr>
        <p:spPr>
          <a:xfrm>
            <a:off x="281763" y="989978"/>
            <a:ext cx="8580300" cy="3662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1"/>
          <p:cNvSpPr/>
          <p:nvPr/>
        </p:nvSpPr>
        <p:spPr>
          <a:xfrm flipH="1">
            <a:off x="0" y="4944656"/>
            <a:ext cx="9144000" cy="208200"/>
          </a:xfrm>
          <a:prstGeom prst="rtTriangle">
            <a:avLst/>
          </a:prstGeom>
          <a:gradFill>
            <a:gsLst>
              <a:gs pos="0">
                <a:srgbClr val="E9610D"/>
              </a:gs>
              <a:gs pos="41000">
                <a:srgbClr val="FE6D00"/>
              </a:gs>
              <a:gs pos="100000">
                <a:srgbClr val="FE8326"/>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0" name="Google Shape;120;p21"/>
          <p:cNvSpPr txBox="1">
            <a:spLocks noGrp="1"/>
          </p:cNvSpPr>
          <p:nvPr>
            <p:ph type="title"/>
          </p:nvPr>
        </p:nvSpPr>
        <p:spPr>
          <a:xfrm>
            <a:off x="628650" y="217731"/>
            <a:ext cx="7886700" cy="5079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cept 3_Cover">
  <p:cSld name="Concept 3_Cover">
    <p:spTree>
      <p:nvGrpSpPr>
        <p:cNvPr id="1" name="Shape 121"/>
        <p:cNvGrpSpPr/>
        <p:nvPr/>
      </p:nvGrpSpPr>
      <p:grpSpPr>
        <a:xfrm>
          <a:off x="0" y="0"/>
          <a:ext cx="0" cy="0"/>
          <a:chOff x="0" y="0"/>
          <a:chExt cx="0" cy="0"/>
        </a:xfrm>
      </p:grpSpPr>
      <p:pic>
        <p:nvPicPr>
          <p:cNvPr id="122" name="Google Shape;122;p22" descr="A picture containing dark, plane, blue, airplane&#10;&#10;Description automatically generated"/>
          <p:cNvPicPr preferRelativeResize="0"/>
          <p:nvPr/>
        </p:nvPicPr>
        <p:blipFill rotWithShape="1">
          <a:blip r:embed="rId2">
            <a:alphaModFix/>
          </a:blip>
          <a:srcRect/>
          <a:stretch/>
        </p:blipFill>
        <p:spPr>
          <a:xfrm>
            <a:off x="2677441" y="0"/>
            <a:ext cx="6466560" cy="2053588"/>
          </a:xfrm>
          <a:prstGeom prst="rect">
            <a:avLst/>
          </a:prstGeom>
          <a:noFill/>
          <a:ln>
            <a:noFill/>
          </a:ln>
        </p:spPr>
      </p:pic>
      <p:pic>
        <p:nvPicPr>
          <p:cNvPr id="123" name="Google Shape;123;p22" descr="A picture containing dark, plane, blue, airplane&#10;&#10;Description automatically generated"/>
          <p:cNvPicPr preferRelativeResize="0"/>
          <p:nvPr/>
        </p:nvPicPr>
        <p:blipFill rotWithShape="1">
          <a:blip r:embed="rId3">
            <a:alphaModFix/>
          </a:blip>
          <a:srcRect/>
          <a:stretch/>
        </p:blipFill>
        <p:spPr>
          <a:xfrm rot="10800000">
            <a:off x="-2" y="0"/>
            <a:ext cx="6447767" cy="3979068"/>
          </a:xfrm>
          <a:prstGeom prst="rect">
            <a:avLst/>
          </a:prstGeom>
          <a:noFill/>
          <a:ln>
            <a:noFill/>
          </a:ln>
        </p:spPr>
      </p:pic>
      <p:pic>
        <p:nvPicPr>
          <p:cNvPr id="124" name="Google Shape;124;p22" descr="A picture containing drawing&#10;&#10;Description automatically generated"/>
          <p:cNvPicPr preferRelativeResize="0"/>
          <p:nvPr/>
        </p:nvPicPr>
        <p:blipFill rotWithShape="1">
          <a:blip r:embed="rId4">
            <a:alphaModFix/>
          </a:blip>
          <a:srcRect/>
          <a:stretch/>
        </p:blipFill>
        <p:spPr>
          <a:xfrm>
            <a:off x="2855319" y="407685"/>
            <a:ext cx="3433362" cy="778615"/>
          </a:xfrm>
          <a:prstGeom prst="rect">
            <a:avLst/>
          </a:prstGeom>
          <a:noFill/>
          <a:ln>
            <a:noFill/>
          </a:ln>
        </p:spPr>
      </p:pic>
      <p:pic>
        <p:nvPicPr>
          <p:cNvPr id="125" name="Google Shape;125;p22"/>
          <p:cNvPicPr preferRelativeResize="0"/>
          <p:nvPr/>
        </p:nvPicPr>
        <p:blipFill rotWithShape="1">
          <a:blip r:embed="rId5">
            <a:alphaModFix/>
          </a:blip>
          <a:srcRect/>
          <a:stretch/>
        </p:blipFill>
        <p:spPr>
          <a:xfrm>
            <a:off x="0" y="1489980"/>
            <a:ext cx="9144001" cy="2606963"/>
          </a:xfrm>
          <a:prstGeom prst="rect">
            <a:avLst/>
          </a:prstGeom>
          <a:noFill/>
          <a:ln>
            <a:noFill/>
          </a:ln>
        </p:spPr>
      </p:pic>
      <p:sp>
        <p:nvSpPr>
          <p:cNvPr id="126" name="Google Shape;126;p22"/>
          <p:cNvSpPr/>
          <p:nvPr/>
        </p:nvSpPr>
        <p:spPr>
          <a:xfrm>
            <a:off x="-1" y="4097331"/>
            <a:ext cx="9144000" cy="1046400"/>
          </a:xfrm>
          <a:prstGeom prst="rect">
            <a:avLst/>
          </a:prstGeom>
          <a:gradFill>
            <a:gsLst>
              <a:gs pos="0">
                <a:srgbClr val="F9FAF8"/>
              </a:gs>
              <a:gs pos="77000">
                <a:srgbClr val="D8D8D8"/>
              </a:gs>
              <a:gs pos="100000">
                <a:srgbClr val="D8D8D8"/>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7" name="Google Shape;127;p22"/>
          <p:cNvSpPr txBox="1">
            <a:spLocks noGrp="1"/>
          </p:cNvSpPr>
          <p:nvPr>
            <p:ph type="title"/>
          </p:nvPr>
        </p:nvSpPr>
        <p:spPr>
          <a:xfrm>
            <a:off x="609872" y="4336452"/>
            <a:ext cx="7924200" cy="5679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rgbClr val="003296"/>
              </a:buClr>
              <a:buSzPts val="3000"/>
              <a:buFont typeface="Arial"/>
              <a:buNone/>
              <a:defRPr sz="3000" b="1">
                <a:solidFill>
                  <a:srgbClr val="003296"/>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8" name="Google Shape;128;p22"/>
          <p:cNvSpPr/>
          <p:nvPr/>
        </p:nvSpPr>
        <p:spPr>
          <a:xfrm flipH="1">
            <a:off x="1738" y="3765002"/>
            <a:ext cx="9144000" cy="331800"/>
          </a:xfrm>
          <a:prstGeom prst="rtTriangle">
            <a:avLst/>
          </a:prstGeom>
          <a:gradFill>
            <a:gsLst>
              <a:gs pos="0">
                <a:srgbClr val="E9610D"/>
              </a:gs>
              <a:gs pos="41000">
                <a:srgbClr val="FE6D00"/>
              </a:gs>
              <a:gs pos="100000">
                <a:srgbClr val="FE8326"/>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cept 5_Cover">
  <p:cSld name="Concept 5_Cover">
    <p:spTree>
      <p:nvGrpSpPr>
        <p:cNvPr id="1" name="Shape 129"/>
        <p:cNvGrpSpPr/>
        <p:nvPr/>
      </p:nvGrpSpPr>
      <p:grpSpPr>
        <a:xfrm>
          <a:off x="0" y="0"/>
          <a:ext cx="0" cy="0"/>
          <a:chOff x="0" y="0"/>
          <a:chExt cx="0" cy="0"/>
        </a:xfrm>
      </p:grpSpPr>
      <p:pic>
        <p:nvPicPr>
          <p:cNvPr id="130" name="Google Shape;130;p23"/>
          <p:cNvPicPr preferRelativeResize="0"/>
          <p:nvPr/>
        </p:nvPicPr>
        <p:blipFill rotWithShape="1">
          <a:blip r:embed="rId2">
            <a:alphaModFix/>
          </a:blip>
          <a:srcRect/>
          <a:stretch/>
        </p:blipFill>
        <p:spPr>
          <a:xfrm>
            <a:off x="0" y="0"/>
            <a:ext cx="9143995" cy="3944616"/>
          </a:xfrm>
          <a:prstGeom prst="rect">
            <a:avLst/>
          </a:prstGeom>
          <a:noFill/>
          <a:ln>
            <a:noFill/>
          </a:ln>
        </p:spPr>
      </p:pic>
      <p:sp>
        <p:nvSpPr>
          <p:cNvPr id="131" name="Google Shape;131;p23"/>
          <p:cNvSpPr/>
          <p:nvPr/>
        </p:nvSpPr>
        <p:spPr>
          <a:xfrm rot="10800000">
            <a:off x="-10" y="-87"/>
            <a:ext cx="9144000" cy="3944700"/>
          </a:xfrm>
          <a:prstGeom prst="rect">
            <a:avLst/>
          </a:prstGeom>
          <a:gradFill>
            <a:gsLst>
              <a:gs pos="0">
                <a:srgbClr val="CCDDEA">
                  <a:alpha val="14117"/>
                </a:srgbClr>
              </a:gs>
              <a:gs pos="28000">
                <a:srgbClr val="CCDDEA">
                  <a:alpha val="14117"/>
                </a:srgbClr>
              </a:gs>
              <a:gs pos="57000">
                <a:srgbClr val="1859A8">
                  <a:alpha val="49019"/>
                </a:srgbClr>
              </a:gs>
              <a:gs pos="80000">
                <a:srgbClr val="00297A">
                  <a:alpha val="90980"/>
                </a:srgbClr>
              </a:gs>
              <a:gs pos="100000">
                <a:srgbClr val="00297A">
                  <a:alpha val="9098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2" name="Google Shape;132;p23" descr="A picture containing drawing&#10;&#10;Description automatically generated"/>
          <p:cNvPicPr preferRelativeResize="0"/>
          <p:nvPr/>
        </p:nvPicPr>
        <p:blipFill rotWithShape="1">
          <a:blip r:embed="rId3">
            <a:alphaModFix/>
          </a:blip>
          <a:srcRect/>
          <a:stretch/>
        </p:blipFill>
        <p:spPr>
          <a:xfrm>
            <a:off x="2963566" y="334550"/>
            <a:ext cx="3216869" cy="729520"/>
          </a:xfrm>
          <a:prstGeom prst="rect">
            <a:avLst/>
          </a:prstGeom>
          <a:noFill/>
          <a:ln>
            <a:noFill/>
          </a:ln>
        </p:spPr>
      </p:pic>
      <p:sp>
        <p:nvSpPr>
          <p:cNvPr id="133" name="Google Shape;133;p23"/>
          <p:cNvSpPr/>
          <p:nvPr/>
        </p:nvSpPr>
        <p:spPr>
          <a:xfrm>
            <a:off x="285750" y="240030"/>
            <a:ext cx="8572500" cy="4663500"/>
          </a:xfrm>
          <a:prstGeom prst="rect">
            <a:avLst/>
          </a:prstGeom>
          <a:noFill/>
          <a:ln w="1587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4" name="Google Shape;134;p23"/>
          <p:cNvSpPr txBox="1">
            <a:spLocks noGrp="1"/>
          </p:cNvSpPr>
          <p:nvPr>
            <p:ph type="title"/>
          </p:nvPr>
        </p:nvSpPr>
        <p:spPr>
          <a:xfrm>
            <a:off x="628649" y="4035291"/>
            <a:ext cx="7886700" cy="7203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003296"/>
              </a:buClr>
              <a:buSzPts val="3800"/>
              <a:buFont typeface="Arial"/>
              <a:buNone/>
              <a:defRPr sz="3800" b="1">
                <a:solidFill>
                  <a:srgbClr val="003296"/>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cept 5_Content">
  <p:cSld name="Concept 5_Content">
    <p:spTree>
      <p:nvGrpSpPr>
        <p:cNvPr id="1" name="Shape 135"/>
        <p:cNvGrpSpPr/>
        <p:nvPr/>
      </p:nvGrpSpPr>
      <p:grpSpPr>
        <a:xfrm>
          <a:off x="0" y="0"/>
          <a:ext cx="0" cy="0"/>
          <a:chOff x="0" y="0"/>
          <a:chExt cx="0" cy="0"/>
        </a:xfrm>
      </p:grpSpPr>
      <p:sp>
        <p:nvSpPr>
          <p:cNvPr id="136" name="Google Shape;136;p24"/>
          <p:cNvSpPr txBox="1">
            <a:spLocks noGrp="1"/>
          </p:cNvSpPr>
          <p:nvPr>
            <p:ph type="dt" idx="10"/>
          </p:nvPr>
        </p:nvSpPr>
        <p:spPr>
          <a:xfrm>
            <a:off x="276363" y="4869472"/>
            <a:ext cx="2057400" cy="212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A5A5A5"/>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7" name="Google Shape;137;p24"/>
          <p:cNvSpPr txBox="1">
            <a:spLocks noGrp="1"/>
          </p:cNvSpPr>
          <p:nvPr>
            <p:ph type="sldNum" idx="12"/>
          </p:nvPr>
        </p:nvSpPr>
        <p:spPr>
          <a:xfrm>
            <a:off x="6834162" y="4866839"/>
            <a:ext cx="2057400" cy="217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38" name="Google Shape;138;p24"/>
          <p:cNvPicPr preferRelativeResize="0"/>
          <p:nvPr/>
        </p:nvPicPr>
        <p:blipFill rotWithShape="1">
          <a:blip r:embed="rId2">
            <a:alphaModFix/>
          </a:blip>
          <a:srcRect/>
          <a:stretch/>
        </p:blipFill>
        <p:spPr>
          <a:xfrm>
            <a:off x="0" y="0"/>
            <a:ext cx="9149505" cy="1019915"/>
          </a:xfrm>
          <a:prstGeom prst="rect">
            <a:avLst/>
          </a:prstGeom>
          <a:noFill/>
          <a:ln>
            <a:noFill/>
          </a:ln>
        </p:spPr>
      </p:pic>
      <p:sp>
        <p:nvSpPr>
          <p:cNvPr id="139" name="Google Shape;139;p24"/>
          <p:cNvSpPr/>
          <p:nvPr/>
        </p:nvSpPr>
        <p:spPr>
          <a:xfrm rot="10800000">
            <a:off x="-3" y="-85"/>
            <a:ext cx="9144000" cy="1020000"/>
          </a:xfrm>
          <a:prstGeom prst="rect">
            <a:avLst/>
          </a:prstGeom>
          <a:gradFill>
            <a:gsLst>
              <a:gs pos="0">
                <a:srgbClr val="1859A8">
                  <a:alpha val="60000"/>
                </a:srgbClr>
              </a:gs>
              <a:gs pos="32000">
                <a:srgbClr val="1859A8">
                  <a:alpha val="60000"/>
                </a:srgbClr>
              </a:gs>
              <a:gs pos="93000">
                <a:srgbClr val="00297A"/>
              </a:gs>
              <a:gs pos="100000">
                <a:srgbClr val="00297A"/>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0" name="Google Shape;140;p24"/>
          <p:cNvSpPr/>
          <p:nvPr/>
        </p:nvSpPr>
        <p:spPr>
          <a:xfrm>
            <a:off x="285750" y="240030"/>
            <a:ext cx="8572500" cy="4600500"/>
          </a:xfrm>
          <a:prstGeom prst="rect">
            <a:avLst/>
          </a:prstGeom>
          <a:noFill/>
          <a:ln w="1587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1" name="Google Shape;141;p24"/>
          <p:cNvSpPr txBox="1">
            <a:spLocks noGrp="1"/>
          </p:cNvSpPr>
          <p:nvPr>
            <p:ph type="body" idx="1"/>
          </p:nvPr>
        </p:nvSpPr>
        <p:spPr>
          <a:xfrm>
            <a:off x="399797" y="1118738"/>
            <a:ext cx="8344500" cy="3656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2" name="Google Shape;142;p24"/>
          <p:cNvSpPr txBox="1">
            <a:spLocks noGrp="1"/>
          </p:cNvSpPr>
          <p:nvPr>
            <p:ph type="title"/>
          </p:nvPr>
        </p:nvSpPr>
        <p:spPr>
          <a:xfrm>
            <a:off x="399797" y="368529"/>
            <a:ext cx="8344500" cy="597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cept 1_Cover">
  <p:cSld name="Concept 1_Cover">
    <p:spTree>
      <p:nvGrpSpPr>
        <p:cNvPr id="1" name="Shape 143"/>
        <p:cNvGrpSpPr/>
        <p:nvPr/>
      </p:nvGrpSpPr>
      <p:grpSpPr>
        <a:xfrm>
          <a:off x="0" y="0"/>
          <a:ext cx="0" cy="0"/>
          <a:chOff x="0" y="0"/>
          <a:chExt cx="0" cy="0"/>
        </a:xfrm>
      </p:grpSpPr>
      <p:pic>
        <p:nvPicPr>
          <p:cNvPr id="144" name="Google Shape;144;p2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5" name="Google Shape;145;p25"/>
          <p:cNvSpPr txBox="1">
            <a:spLocks noGrp="1"/>
          </p:cNvSpPr>
          <p:nvPr>
            <p:ph type="title"/>
          </p:nvPr>
        </p:nvSpPr>
        <p:spPr>
          <a:xfrm>
            <a:off x="628650" y="4408277"/>
            <a:ext cx="7886700" cy="5685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3800"/>
              <a:buFont typeface="Arial"/>
              <a:buNone/>
              <a:defRPr sz="3800"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46" name="Google Shape;146;p25" descr="A picture containing drawing&#10;&#10;Description automatically generated"/>
          <p:cNvPicPr preferRelativeResize="0"/>
          <p:nvPr/>
        </p:nvPicPr>
        <p:blipFill rotWithShape="1">
          <a:blip r:embed="rId3">
            <a:alphaModFix/>
          </a:blip>
          <a:srcRect/>
          <a:stretch/>
        </p:blipFill>
        <p:spPr>
          <a:xfrm>
            <a:off x="3268308" y="166797"/>
            <a:ext cx="2607385" cy="59130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9" name="Google Shape;149;p2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0" name="Google Shape;150;p2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1" name="Google Shape;151;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2" name="Google Shape;152;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3" name="Google Shape;153;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6" name="Google Shape;156;p2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7" name="Google Shape;157;p2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8" name="Google Shape;158;p2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9" name="Google Shape;159;p2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 name="Google Shape;16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2" name="Google Shape;16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
        <p:nvSpPr>
          <p:cNvPr id="164" name="Google Shape;164;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5" name="Google Shape;165;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6" name="Google Shape;166;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9" name="Google Shape;169;p2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0" name="Google Shape;170;p29"/>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1" name="Google Shape;171;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2" name="Google Shape;172;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3" name="Google Shape;173;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6" name="Google Shape;176;p30"/>
          <p:cNvSpPr>
            <a:spLocks noGrp="1"/>
          </p:cNvSpPr>
          <p:nvPr>
            <p:ph type="pic" idx="2"/>
          </p:nvPr>
        </p:nvSpPr>
        <p:spPr>
          <a:xfrm>
            <a:off x="3887391" y="740569"/>
            <a:ext cx="4629300" cy="3655200"/>
          </a:xfrm>
          <a:prstGeom prst="rect">
            <a:avLst/>
          </a:prstGeom>
          <a:noFill/>
          <a:ln>
            <a:noFill/>
          </a:ln>
        </p:spPr>
      </p:sp>
      <p:sp>
        <p:nvSpPr>
          <p:cNvPr id="177" name="Google Shape;177;p30"/>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8" name="Google Shape;178;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9" name="Google Shape;179;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0" name="Google Shape;180;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3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4" name="Google Shape;184;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5" name="Google Shape;185;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6" name="Google Shape;186;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9" name="Google Shape;189;p3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1" name="Google Shape;191;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2" name="Google Shape;192;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2"/>
        </a:solidFill>
        <a:effectLst/>
      </p:bgPr>
    </p:bg>
    <p:spTree>
      <p:nvGrpSpPr>
        <p:cNvPr id="1" name="Shape 193"/>
        <p:cNvGrpSpPr/>
        <p:nvPr/>
      </p:nvGrpSpPr>
      <p:grpSpPr>
        <a:xfrm>
          <a:off x="0" y="0"/>
          <a:ext cx="0" cy="0"/>
          <a:chOff x="0" y="0"/>
          <a:chExt cx="0" cy="0"/>
        </a:xfrm>
      </p:grpSpPr>
      <p:sp>
        <p:nvSpPr>
          <p:cNvPr id="194" name="Google Shape;194;p33"/>
          <p:cNvSpPr txBox="1">
            <a:spLocks noGrp="1"/>
          </p:cNvSpPr>
          <p:nvPr>
            <p:ph type="body" idx="1"/>
          </p:nvPr>
        </p:nvSpPr>
        <p:spPr>
          <a:xfrm>
            <a:off x="5443538" y="1500188"/>
            <a:ext cx="3500700" cy="2549100"/>
          </a:xfrm>
          <a:prstGeom prst="rect">
            <a:avLst/>
          </a:prstGeom>
          <a:noFill/>
          <a:ln>
            <a:noFill/>
          </a:ln>
        </p:spPr>
        <p:txBody>
          <a:bodyPr spcFirstLastPara="1" wrap="square" lIns="68575" tIns="34275" rIns="68575" bIns="34275" anchor="t" anchorCtr="0">
            <a:normAutofit/>
          </a:bodyPr>
          <a:lstStyle>
            <a:lvl1pPr marL="457200" lvl="0" indent="-228600" algn="l" rtl="0">
              <a:lnSpc>
                <a:spcPct val="150000"/>
              </a:lnSpc>
              <a:spcBef>
                <a:spcPts val="800"/>
              </a:spcBef>
              <a:spcAft>
                <a:spcPts val="0"/>
              </a:spcAft>
              <a:buClr>
                <a:srgbClr val="5A695E"/>
              </a:buClr>
              <a:buSzPts val="1500"/>
              <a:buNone/>
              <a:defRPr sz="1500">
                <a:solidFill>
                  <a:srgbClr val="5A695E"/>
                </a:solidFill>
              </a:defRPr>
            </a:lvl1pPr>
            <a:lvl2pPr marL="914400" lvl="1" indent="-317500" algn="l" rtl="0">
              <a:lnSpc>
                <a:spcPct val="150000"/>
              </a:lnSpc>
              <a:spcBef>
                <a:spcPts val="400"/>
              </a:spcBef>
              <a:spcAft>
                <a:spcPts val="0"/>
              </a:spcAft>
              <a:buClr>
                <a:schemeClr val="dk1"/>
              </a:buClr>
              <a:buSzPts val="1400"/>
              <a:buChar char="•"/>
              <a:defRPr/>
            </a:lvl2pPr>
            <a:lvl3pPr marL="1371600" lvl="2" indent="-317500" algn="l" rtl="0">
              <a:lnSpc>
                <a:spcPct val="150000"/>
              </a:lnSpc>
              <a:spcBef>
                <a:spcPts val="400"/>
              </a:spcBef>
              <a:spcAft>
                <a:spcPts val="0"/>
              </a:spcAft>
              <a:buClr>
                <a:schemeClr val="dk1"/>
              </a:buClr>
              <a:buSzPts val="1400"/>
              <a:buChar char="•"/>
              <a:defRPr/>
            </a:lvl3pPr>
            <a:lvl4pPr marL="1828800" lvl="3" indent="-317500" algn="l" rtl="0">
              <a:lnSpc>
                <a:spcPct val="150000"/>
              </a:lnSpc>
              <a:spcBef>
                <a:spcPts val="400"/>
              </a:spcBef>
              <a:spcAft>
                <a:spcPts val="0"/>
              </a:spcAft>
              <a:buClr>
                <a:schemeClr val="dk1"/>
              </a:buClr>
              <a:buSzPts val="1400"/>
              <a:buChar char="•"/>
              <a:defRPr/>
            </a:lvl4pPr>
            <a:lvl5pPr marL="2286000" lvl="4" indent="-317500" algn="l" rtl="0">
              <a:lnSpc>
                <a:spcPct val="15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5" name="Google Shape;195;p33"/>
          <p:cNvSpPr txBox="1">
            <a:spLocks noGrp="1"/>
          </p:cNvSpPr>
          <p:nvPr>
            <p:ph type="dt" idx="10"/>
          </p:nvPr>
        </p:nvSpPr>
        <p:spPr>
          <a:xfrm>
            <a:off x="100013" y="4865237"/>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700">
                <a:solidFill>
                  <a:srgbClr val="888888"/>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6" name="Google Shape;196;p33"/>
          <p:cNvSpPr txBox="1">
            <a:spLocks noGrp="1"/>
          </p:cNvSpPr>
          <p:nvPr>
            <p:ph type="sldNum" idx="12"/>
          </p:nvPr>
        </p:nvSpPr>
        <p:spPr>
          <a:xfrm>
            <a:off x="6986588" y="4865237"/>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7" name="Google Shape;197;p33"/>
          <p:cNvSpPr txBox="1">
            <a:spLocks noGrp="1"/>
          </p:cNvSpPr>
          <p:nvPr>
            <p:ph type="title"/>
          </p:nvPr>
        </p:nvSpPr>
        <p:spPr>
          <a:xfrm>
            <a:off x="685885" y="657224"/>
            <a:ext cx="3886200" cy="1681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rgbClr val="5A695E"/>
              </a:buClr>
              <a:buSzPts val="5400"/>
              <a:buFont typeface="Arial"/>
              <a:buNone/>
              <a:defRPr sz="5400">
                <a:solidFill>
                  <a:srgbClr val="5A69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198" name="Google Shape;198;p33"/>
          <p:cNvCxnSpPr/>
          <p:nvPr/>
        </p:nvCxnSpPr>
        <p:spPr>
          <a:xfrm>
            <a:off x="771525" y="342908"/>
            <a:ext cx="857400" cy="0"/>
          </a:xfrm>
          <a:prstGeom prst="straightConnector1">
            <a:avLst/>
          </a:prstGeom>
          <a:noFill/>
          <a:ln w="15875" cap="flat" cmpd="sng">
            <a:solidFill>
              <a:srgbClr val="5A695E"/>
            </a:solidFill>
            <a:prstDash val="solid"/>
            <a:miter lim="800000"/>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meline">
  <p:cSld name="Timeline">
    <p:bg>
      <p:bgPr>
        <a:solidFill>
          <a:schemeClr val="lt2"/>
        </a:solidFill>
        <a:effectLst/>
      </p:bgPr>
    </p:bg>
    <p:spTree>
      <p:nvGrpSpPr>
        <p:cNvPr id="1" name="Shape 199"/>
        <p:cNvGrpSpPr/>
        <p:nvPr/>
      </p:nvGrpSpPr>
      <p:grpSpPr>
        <a:xfrm>
          <a:off x="0" y="0"/>
          <a:ext cx="0" cy="0"/>
          <a:chOff x="0" y="0"/>
          <a:chExt cx="0" cy="0"/>
        </a:xfrm>
      </p:grpSpPr>
      <p:sp>
        <p:nvSpPr>
          <p:cNvPr id="200" name="Google Shape;200;p34"/>
          <p:cNvSpPr txBox="1">
            <a:spLocks noGrp="1"/>
          </p:cNvSpPr>
          <p:nvPr>
            <p:ph type="dt" idx="10"/>
          </p:nvPr>
        </p:nvSpPr>
        <p:spPr>
          <a:xfrm>
            <a:off x="100013" y="4865237"/>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700">
                <a:solidFill>
                  <a:srgbClr val="888888"/>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1" name="Google Shape;201;p34"/>
          <p:cNvSpPr txBox="1">
            <a:spLocks noGrp="1"/>
          </p:cNvSpPr>
          <p:nvPr>
            <p:ph type="sldNum" idx="12"/>
          </p:nvPr>
        </p:nvSpPr>
        <p:spPr>
          <a:xfrm>
            <a:off x="6986588" y="4865237"/>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2" name="Google Shape;202;p34"/>
          <p:cNvSpPr txBox="1">
            <a:spLocks noGrp="1"/>
          </p:cNvSpPr>
          <p:nvPr>
            <p:ph type="body" idx="1"/>
          </p:nvPr>
        </p:nvSpPr>
        <p:spPr>
          <a:xfrm>
            <a:off x="640556" y="1219200"/>
            <a:ext cx="7874700" cy="3645600"/>
          </a:xfrm>
          <a:prstGeom prst="rect">
            <a:avLst/>
          </a:prstGeom>
          <a:noFill/>
          <a:ln>
            <a:noFill/>
          </a:ln>
        </p:spPr>
        <p:txBody>
          <a:bodyPr spcFirstLastPara="1" wrap="square" lIns="68575" tIns="34275" rIns="68575" bIns="34275" anchor="t" anchorCtr="0">
            <a:normAutofit/>
          </a:bodyPr>
          <a:lstStyle>
            <a:lvl1pPr marL="457200" lvl="0" indent="-317500" algn="l" rtl="0">
              <a:lnSpc>
                <a:spcPct val="150000"/>
              </a:lnSpc>
              <a:spcBef>
                <a:spcPts val="800"/>
              </a:spcBef>
              <a:spcAft>
                <a:spcPts val="0"/>
              </a:spcAft>
              <a:buClr>
                <a:schemeClr val="dk1"/>
              </a:buClr>
              <a:buSzPts val="1400"/>
              <a:buChar char="•"/>
              <a:defRPr/>
            </a:lvl1pPr>
            <a:lvl2pPr marL="914400" lvl="1" indent="-317500" algn="l" rtl="0">
              <a:lnSpc>
                <a:spcPct val="150000"/>
              </a:lnSpc>
              <a:spcBef>
                <a:spcPts val="400"/>
              </a:spcBef>
              <a:spcAft>
                <a:spcPts val="0"/>
              </a:spcAft>
              <a:buClr>
                <a:schemeClr val="dk1"/>
              </a:buClr>
              <a:buSzPts val="1400"/>
              <a:buChar char="•"/>
              <a:defRPr/>
            </a:lvl2pPr>
            <a:lvl3pPr marL="1371600" lvl="2" indent="-317500" algn="l" rtl="0">
              <a:lnSpc>
                <a:spcPct val="150000"/>
              </a:lnSpc>
              <a:spcBef>
                <a:spcPts val="400"/>
              </a:spcBef>
              <a:spcAft>
                <a:spcPts val="0"/>
              </a:spcAft>
              <a:buClr>
                <a:schemeClr val="dk1"/>
              </a:buClr>
              <a:buSzPts val="1400"/>
              <a:buChar char="•"/>
              <a:defRPr/>
            </a:lvl3pPr>
            <a:lvl4pPr marL="1828800" lvl="3" indent="-317500" algn="l" rtl="0">
              <a:lnSpc>
                <a:spcPct val="150000"/>
              </a:lnSpc>
              <a:spcBef>
                <a:spcPts val="400"/>
              </a:spcBef>
              <a:spcAft>
                <a:spcPts val="0"/>
              </a:spcAft>
              <a:buClr>
                <a:schemeClr val="dk1"/>
              </a:buClr>
              <a:buSzPts val="1400"/>
              <a:buChar char="•"/>
              <a:defRPr/>
            </a:lvl4pPr>
            <a:lvl5pPr marL="2286000" lvl="4" indent="-317500" algn="l" rtl="0">
              <a:lnSpc>
                <a:spcPct val="15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3" name="Google Shape;203;p34"/>
          <p:cNvSpPr txBox="1">
            <a:spLocks noGrp="1"/>
          </p:cNvSpPr>
          <p:nvPr>
            <p:ph type="title"/>
          </p:nvPr>
        </p:nvSpPr>
        <p:spPr>
          <a:xfrm>
            <a:off x="640556" y="91679"/>
            <a:ext cx="7874700" cy="10167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rgbClr val="5A695E"/>
              </a:buClr>
              <a:buSzPts val="3300"/>
              <a:buFont typeface="Arial"/>
              <a:buNone/>
              <a:defRPr>
                <a:solidFill>
                  <a:srgbClr val="5A69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cept 4_Cover">
  <p:cSld name="Concept 4_Cover">
    <p:spTree>
      <p:nvGrpSpPr>
        <p:cNvPr id="1" name="Shape 210"/>
        <p:cNvGrpSpPr/>
        <p:nvPr/>
      </p:nvGrpSpPr>
      <p:grpSpPr>
        <a:xfrm>
          <a:off x="0" y="0"/>
          <a:ext cx="0" cy="0"/>
          <a:chOff x="0" y="0"/>
          <a:chExt cx="0" cy="0"/>
        </a:xfrm>
      </p:grpSpPr>
      <p:pic>
        <p:nvPicPr>
          <p:cNvPr id="211" name="Google Shape;211;p36" descr="A picture containing dark, plane, blue, airplane&#10;&#10;Description automatically generated"/>
          <p:cNvPicPr preferRelativeResize="0"/>
          <p:nvPr/>
        </p:nvPicPr>
        <p:blipFill rotWithShape="1">
          <a:blip r:embed="rId2">
            <a:alphaModFix/>
          </a:blip>
          <a:srcRect/>
          <a:stretch/>
        </p:blipFill>
        <p:spPr>
          <a:xfrm rot="5400000">
            <a:off x="3562" y="-3563"/>
            <a:ext cx="3834307" cy="3841436"/>
          </a:xfrm>
          <a:prstGeom prst="rect">
            <a:avLst/>
          </a:prstGeom>
          <a:noFill/>
          <a:ln>
            <a:noFill/>
          </a:ln>
        </p:spPr>
      </p:pic>
      <p:pic>
        <p:nvPicPr>
          <p:cNvPr id="212" name="Google Shape;212;p36" descr="A picture containing drawing&#10;&#10;Description automatically generated"/>
          <p:cNvPicPr preferRelativeResize="0"/>
          <p:nvPr/>
        </p:nvPicPr>
        <p:blipFill rotWithShape="1">
          <a:blip r:embed="rId3">
            <a:alphaModFix/>
          </a:blip>
          <a:srcRect/>
          <a:stretch/>
        </p:blipFill>
        <p:spPr>
          <a:xfrm>
            <a:off x="533345" y="1595325"/>
            <a:ext cx="2838250" cy="643656"/>
          </a:xfrm>
          <a:prstGeom prst="rect">
            <a:avLst/>
          </a:prstGeom>
          <a:noFill/>
          <a:ln>
            <a:noFill/>
          </a:ln>
        </p:spPr>
      </p:pic>
      <p:sp>
        <p:nvSpPr>
          <p:cNvPr id="213" name="Google Shape;213;p36"/>
          <p:cNvSpPr txBox="1">
            <a:spLocks noGrp="1"/>
          </p:cNvSpPr>
          <p:nvPr>
            <p:ph type="title"/>
          </p:nvPr>
        </p:nvSpPr>
        <p:spPr>
          <a:xfrm>
            <a:off x="946755" y="4174684"/>
            <a:ext cx="7924200" cy="5679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rgbClr val="003296"/>
              </a:buClr>
              <a:buSzPts val="3000"/>
              <a:buFont typeface="Arial"/>
              <a:buNone/>
              <a:defRPr sz="3000" b="1">
                <a:solidFill>
                  <a:srgbClr val="003296"/>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214" name="Google Shape;214;p36" descr="A canyon with a mountain in the background&#10;&#10;Description automatically generated"/>
          <p:cNvPicPr preferRelativeResize="0"/>
          <p:nvPr/>
        </p:nvPicPr>
        <p:blipFill rotWithShape="1">
          <a:blip r:embed="rId4">
            <a:alphaModFix/>
          </a:blip>
          <a:srcRect/>
          <a:stretch/>
        </p:blipFill>
        <p:spPr>
          <a:xfrm>
            <a:off x="3710018" y="0"/>
            <a:ext cx="5433982" cy="3834307"/>
          </a:xfrm>
          <a:prstGeom prst="rect">
            <a:avLst/>
          </a:prstGeom>
          <a:noFill/>
          <a:ln>
            <a:noFill/>
          </a:ln>
        </p:spPr>
      </p:pic>
      <p:cxnSp>
        <p:nvCxnSpPr>
          <p:cNvPr id="215" name="Google Shape;215;p36"/>
          <p:cNvCxnSpPr/>
          <p:nvPr/>
        </p:nvCxnSpPr>
        <p:spPr>
          <a:xfrm rot="10800000">
            <a:off x="1203000" y="4896853"/>
            <a:ext cx="79410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cept 4_Content">
  <p:cSld name="Concept 4_Content">
    <p:spTree>
      <p:nvGrpSpPr>
        <p:cNvPr id="1" name="Shape 216"/>
        <p:cNvGrpSpPr/>
        <p:nvPr/>
      </p:nvGrpSpPr>
      <p:grpSpPr>
        <a:xfrm>
          <a:off x="0" y="0"/>
          <a:ext cx="0" cy="0"/>
          <a:chOff x="0" y="0"/>
          <a:chExt cx="0" cy="0"/>
        </a:xfrm>
      </p:grpSpPr>
      <p:pic>
        <p:nvPicPr>
          <p:cNvPr id="217" name="Google Shape;217;p37" descr="A picture containing dark, plane, blue, airplane&#10;&#10;Description automatically generated"/>
          <p:cNvPicPr preferRelativeResize="0"/>
          <p:nvPr/>
        </p:nvPicPr>
        <p:blipFill rotWithShape="1">
          <a:blip r:embed="rId2">
            <a:alphaModFix/>
          </a:blip>
          <a:srcRect/>
          <a:stretch/>
        </p:blipFill>
        <p:spPr>
          <a:xfrm rot="5400000">
            <a:off x="-2172557" y="2172554"/>
            <a:ext cx="5143504" cy="798396"/>
          </a:xfrm>
          <a:prstGeom prst="rect">
            <a:avLst/>
          </a:prstGeom>
          <a:noFill/>
          <a:ln>
            <a:noFill/>
          </a:ln>
        </p:spPr>
      </p:pic>
      <p:sp>
        <p:nvSpPr>
          <p:cNvPr id="218" name="Google Shape;218;p37"/>
          <p:cNvSpPr txBox="1">
            <a:spLocks noGrp="1"/>
          </p:cNvSpPr>
          <p:nvPr>
            <p:ph type="dt" idx="10"/>
          </p:nvPr>
        </p:nvSpPr>
        <p:spPr>
          <a:xfrm>
            <a:off x="6769287" y="4798146"/>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9" name="Google Shape;219;p37"/>
          <p:cNvSpPr txBox="1">
            <a:spLocks noGrp="1"/>
          </p:cNvSpPr>
          <p:nvPr>
            <p:ph type="sldNum" idx="12"/>
          </p:nvPr>
        </p:nvSpPr>
        <p:spPr>
          <a:xfrm>
            <a:off x="399194" y="4588100"/>
            <a:ext cx="3327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cxnSp>
        <p:nvCxnSpPr>
          <p:cNvPr id="220" name="Google Shape;220;p37"/>
          <p:cNvCxnSpPr/>
          <p:nvPr/>
        </p:nvCxnSpPr>
        <p:spPr>
          <a:xfrm rot="10800000">
            <a:off x="1023601" y="748033"/>
            <a:ext cx="8120400" cy="0"/>
          </a:xfrm>
          <a:prstGeom prst="straightConnector1">
            <a:avLst/>
          </a:prstGeom>
          <a:noFill/>
          <a:ln w="12700" cap="flat" cmpd="sng">
            <a:solidFill>
              <a:schemeClr val="accent1"/>
            </a:solidFill>
            <a:prstDash val="solid"/>
            <a:miter lim="800000"/>
            <a:headEnd type="none" w="sm" len="sm"/>
            <a:tailEnd type="none" w="sm" len="sm"/>
          </a:ln>
        </p:spPr>
      </p:cxnSp>
      <p:sp>
        <p:nvSpPr>
          <p:cNvPr id="221" name="Google Shape;221;p37"/>
          <p:cNvSpPr txBox="1">
            <a:spLocks noGrp="1"/>
          </p:cNvSpPr>
          <p:nvPr>
            <p:ph type="body" idx="1"/>
          </p:nvPr>
        </p:nvSpPr>
        <p:spPr>
          <a:xfrm>
            <a:off x="1031259" y="890517"/>
            <a:ext cx="7795200" cy="3884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2" name="Google Shape;222;p37"/>
          <p:cNvSpPr txBox="1">
            <a:spLocks noGrp="1"/>
          </p:cNvSpPr>
          <p:nvPr>
            <p:ph type="title"/>
          </p:nvPr>
        </p:nvSpPr>
        <p:spPr>
          <a:xfrm>
            <a:off x="1023581" y="236436"/>
            <a:ext cx="7803000" cy="4182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rgbClr val="003296"/>
              </a:buClr>
              <a:buSzPts val="3300"/>
              <a:buFont typeface="Arial"/>
              <a:buNone/>
              <a:defRPr b="1">
                <a:solidFill>
                  <a:srgbClr val="003296"/>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cept 1_Content">
  <p:cSld name="Concept 1_Content">
    <p:spTree>
      <p:nvGrpSpPr>
        <p:cNvPr id="1" name="Shape 223"/>
        <p:cNvGrpSpPr/>
        <p:nvPr/>
      </p:nvGrpSpPr>
      <p:grpSpPr>
        <a:xfrm>
          <a:off x="0" y="0"/>
          <a:ext cx="0" cy="0"/>
          <a:chOff x="0" y="0"/>
          <a:chExt cx="0" cy="0"/>
        </a:xfrm>
      </p:grpSpPr>
      <p:pic>
        <p:nvPicPr>
          <p:cNvPr id="224" name="Google Shape;224;p38" descr="A picture containing drawing&#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5" name="Google Shape;225;p38"/>
          <p:cNvSpPr txBox="1">
            <a:spLocks noGrp="1"/>
          </p:cNvSpPr>
          <p:nvPr>
            <p:ph type="title"/>
          </p:nvPr>
        </p:nvSpPr>
        <p:spPr>
          <a:xfrm>
            <a:off x="431365" y="255055"/>
            <a:ext cx="8135100" cy="562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Arial"/>
              <a:buNone/>
              <a:defRPr sz="3300"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6" name="Google Shape;226;p38"/>
          <p:cNvSpPr txBox="1">
            <a:spLocks noGrp="1"/>
          </p:cNvSpPr>
          <p:nvPr>
            <p:ph type="sldNum" idx="12"/>
          </p:nvPr>
        </p:nvSpPr>
        <p:spPr>
          <a:xfrm>
            <a:off x="8566547" y="4915375"/>
            <a:ext cx="411600" cy="171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7" name="Google Shape;227;p38"/>
          <p:cNvSpPr txBox="1">
            <a:spLocks noGrp="1"/>
          </p:cNvSpPr>
          <p:nvPr>
            <p:ph type="body" idx="1"/>
          </p:nvPr>
        </p:nvSpPr>
        <p:spPr>
          <a:xfrm>
            <a:off x="431365" y="1446610"/>
            <a:ext cx="8135100" cy="3296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228" name="Google Shape;228;p38"/>
          <p:cNvCxnSpPr/>
          <p:nvPr/>
        </p:nvCxnSpPr>
        <p:spPr>
          <a:xfrm rot="10800000">
            <a:off x="431401" y="4879997"/>
            <a:ext cx="8712600" cy="0"/>
          </a:xfrm>
          <a:prstGeom prst="straightConnector1">
            <a:avLst/>
          </a:prstGeom>
          <a:noFill/>
          <a:ln w="9525" cap="flat" cmpd="sng">
            <a:solidFill>
              <a:schemeClr val="accent1"/>
            </a:solidFill>
            <a:prstDash val="solid"/>
            <a:miter lim="800000"/>
            <a:headEnd type="none" w="sm" len="sm"/>
            <a:tailEnd type="none" w="sm" len="sm"/>
          </a:ln>
        </p:spPr>
      </p:cxnSp>
      <p:sp>
        <p:nvSpPr>
          <p:cNvPr id="229" name="Google Shape;229;p38"/>
          <p:cNvSpPr txBox="1">
            <a:spLocks noGrp="1"/>
          </p:cNvSpPr>
          <p:nvPr>
            <p:ph type="dt" idx="10"/>
          </p:nvPr>
        </p:nvSpPr>
        <p:spPr>
          <a:xfrm>
            <a:off x="372926" y="4915376"/>
            <a:ext cx="2057400" cy="17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b="0">
                <a:solidFill>
                  <a:srgbClr val="7F7F7F"/>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cept 2_Cover">
  <p:cSld name="Concept 2_Cover">
    <p:spTree>
      <p:nvGrpSpPr>
        <p:cNvPr id="1" name="Shape 230"/>
        <p:cNvGrpSpPr/>
        <p:nvPr/>
      </p:nvGrpSpPr>
      <p:grpSpPr>
        <a:xfrm>
          <a:off x="0" y="0"/>
          <a:ext cx="0" cy="0"/>
          <a:chOff x="0" y="0"/>
          <a:chExt cx="0" cy="0"/>
        </a:xfrm>
      </p:grpSpPr>
      <p:pic>
        <p:nvPicPr>
          <p:cNvPr id="231" name="Google Shape;231;p39" descr="A picture containing dark, plane, blue, airplane&#10;&#10;Description automatically generated"/>
          <p:cNvPicPr preferRelativeResize="0"/>
          <p:nvPr/>
        </p:nvPicPr>
        <p:blipFill rotWithShape="1">
          <a:blip r:embed="rId2">
            <a:alphaModFix/>
          </a:blip>
          <a:srcRect/>
          <a:stretch/>
        </p:blipFill>
        <p:spPr>
          <a:xfrm>
            <a:off x="0" y="-1"/>
            <a:ext cx="9144000" cy="5143500"/>
          </a:xfrm>
          <a:prstGeom prst="rect">
            <a:avLst/>
          </a:prstGeom>
          <a:noFill/>
          <a:ln>
            <a:noFill/>
          </a:ln>
        </p:spPr>
      </p:pic>
      <p:sp>
        <p:nvSpPr>
          <p:cNvPr id="232" name="Google Shape;232;p39"/>
          <p:cNvSpPr txBox="1">
            <a:spLocks noGrp="1"/>
          </p:cNvSpPr>
          <p:nvPr>
            <p:ph type="title"/>
          </p:nvPr>
        </p:nvSpPr>
        <p:spPr>
          <a:xfrm>
            <a:off x="1431758" y="4217159"/>
            <a:ext cx="7231200" cy="5085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chemeClr val="lt1"/>
              </a:buClr>
              <a:buSzPts val="3000"/>
              <a:buFont typeface="Arial"/>
              <a:buNone/>
              <a:defRPr sz="3000"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233" name="Google Shape;233;p39" descr="A picture containing drawing&#10;&#10;Description automatically generated"/>
          <p:cNvPicPr preferRelativeResize="0"/>
          <p:nvPr/>
        </p:nvPicPr>
        <p:blipFill rotWithShape="1">
          <a:blip r:embed="rId3">
            <a:alphaModFix/>
          </a:blip>
          <a:srcRect/>
          <a:stretch/>
        </p:blipFill>
        <p:spPr>
          <a:xfrm>
            <a:off x="679707" y="494765"/>
            <a:ext cx="3433362" cy="778615"/>
          </a:xfrm>
          <a:prstGeom prst="rect">
            <a:avLst/>
          </a:prstGeom>
          <a:noFill/>
          <a:ln>
            <a:noFill/>
          </a:ln>
        </p:spPr>
      </p:pic>
      <p:pic>
        <p:nvPicPr>
          <p:cNvPr id="234" name="Google Shape;234;p39"/>
          <p:cNvPicPr preferRelativeResize="0"/>
          <p:nvPr/>
        </p:nvPicPr>
        <p:blipFill rotWithShape="1">
          <a:blip r:embed="rId4">
            <a:alphaModFix/>
          </a:blip>
          <a:srcRect/>
          <a:stretch/>
        </p:blipFill>
        <p:spPr>
          <a:xfrm>
            <a:off x="491709" y="1552587"/>
            <a:ext cx="8160581" cy="2501538"/>
          </a:xfrm>
          <a:prstGeom prst="rect">
            <a:avLst/>
          </a:prstGeom>
          <a:noFill/>
          <a:ln>
            <a:noFill/>
          </a:ln>
        </p:spPr>
      </p:pic>
      <p:grpSp>
        <p:nvGrpSpPr>
          <p:cNvPr id="235" name="Google Shape;235;p39"/>
          <p:cNvGrpSpPr/>
          <p:nvPr/>
        </p:nvGrpSpPr>
        <p:grpSpPr>
          <a:xfrm>
            <a:off x="5847683" y="245696"/>
            <a:ext cx="2807593" cy="3808711"/>
            <a:chOff x="7806857" y="512378"/>
            <a:chExt cx="3743458" cy="4893000"/>
          </a:xfrm>
        </p:grpSpPr>
        <p:sp>
          <p:nvSpPr>
            <p:cNvPr id="236" name="Google Shape;236;p39"/>
            <p:cNvSpPr/>
            <p:nvPr/>
          </p:nvSpPr>
          <p:spPr>
            <a:xfrm>
              <a:off x="7806857" y="512378"/>
              <a:ext cx="37434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7" name="Google Shape;237;p39"/>
            <p:cNvSpPr/>
            <p:nvPr/>
          </p:nvSpPr>
          <p:spPr>
            <a:xfrm rot="5400000">
              <a:off x="8981415" y="2836478"/>
              <a:ext cx="48930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grpSp>
        <p:nvGrpSpPr>
          <p:cNvPr id="238" name="Google Shape;238;p39"/>
          <p:cNvGrpSpPr/>
          <p:nvPr/>
        </p:nvGrpSpPr>
        <p:grpSpPr>
          <a:xfrm>
            <a:off x="488724" y="1552841"/>
            <a:ext cx="2807593" cy="3340451"/>
            <a:chOff x="661578" y="2070240"/>
            <a:chExt cx="3743457" cy="4893000"/>
          </a:xfrm>
        </p:grpSpPr>
        <p:sp>
          <p:nvSpPr>
            <p:cNvPr id="239" name="Google Shape;239;p39"/>
            <p:cNvSpPr/>
            <p:nvPr/>
          </p:nvSpPr>
          <p:spPr>
            <a:xfrm rot="10800000">
              <a:off x="661635" y="6718440"/>
              <a:ext cx="37434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0" name="Google Shape;240;p39"/>
            <p:cNvSpPr/>
            <p:nvPr/>
          </p:nvSpPr>
          <p:spPr>
            <a:xfrm rot="-5400000">
              <a:off x="-1662522" y="4394340"/>
              <a:ext cx="48930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cept 2_Content">
  <p:cSld name="Concept 2_Content">
    <p:spTree>
      <p:nvGrpSpPr>
        <p:cNvPr id="1" name="Shape 241"/>
        <p:cNvGrpSpPr/>
        <p:nvPr/>
      </p:nvGrpSpPr>
      <p:grpSpPr>
        <a:xfrm>
          <a:off x="0" y="0"/>
          <a:ext cx="0" cy="0"/>
          <a:chOff x="0" y="0"/>
          <a:chExt cx="0" cy="0"/>
        </a:xfrm>
      </p:grpSpPr>
      <p:pic>
        <p:nvPicPr>
          <p:cNvPr id="242" name="Google Shape;242;p40" descr="A picture containing dark, plane, blue, airplane&#10;&#10;Description automatically generated"/>
          <p:cNvPicPr preferRelativeResize="0"/>
          <p:nvPr/>
        </p:nvPicPr>
        <p:blipFill rotWithShape="1">
          <a:blip r:embed="rId2">
            <a:alphaModFix/>
          </a:blip>
          <a:srcRect/>
          <a:stretch/>
        </p:blipFill>
        <p:spPr>
          <a:xfrm rot="10800000">
            <a:off x="0" y="-1"/>
            <a:ext cx="9144000" cy="1359569"/>
          </a:xfrm>
          <a:prstGeom prst="rect">
            <a:avLst/>
          </a:prstGeom>
          <a:noFill/>
          <a:ln>
            <a:noFill/>
          </a:ln>
        </p:spPr>
      </p:pic>
      <p:sp>
        <p:nvSpPr>
          <p:cNvPr id="243" name="Google Shape;243;p40"/>
          <p:cNvSpPr txBox="1">
            <a:spLocks noGrp="1"/>
          </p:cNvSpPr>
          <p:nvPr>
            <p:ph type="title"/>
          </p:nvPr>
        </p:nvSpPr>
        <p:spPr>
          <a:xfrm>
            <a:off x="949762" y="263125"/>
            <a:ext cx="7749600" cy="5718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chemeClr val="lt1"/>
              </a:buClr>
              <a:buSzPts val="3000"/>
              <a:buFont typeface="Arial"/>
              <a:buNone/>
              <a:defRPr sz="3000"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4" name="Google Shape;244;p40"/>
          <p:cNvSpPr/>
          <p:nvPr/>
        </p:nvSpPr>
        <p:spPr>
          <a:xfrm>
            <a:off x="0" y="847016"/>
            <a:ext cx="9144000" cy="3737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5" name="Google Shape;245;p40"/>
          <p:cNvSpPr txBox="1">
            <a:spLocks noGrp="1"/>
          </p:cNvSpPr>
          <p:nvPr>
            <p:ph type="body" idx="1"/>
          </p:nvPr>
        </p:nvSpPr>
        <p:spPr>
          <a:xfrm>
            <a:off x="444698" y="954566"/>
            <a:ext cx="8254500" cy="3798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246" name="Google Shape;246;p40"/>
          <p:cNvGrpSpPr/>
          <p:nvPr/>
        </p:nvGrpSpPr>
        <p:grpSpPr>
          <a:xfrm>
            <a:off x="193883" y="2912610"/>
            <a:ext cx="1565140" cy="2068028"/>
            <a:chOff x="661578" y="2070240"/>
            <a:chExt cx="3743460" cy="4946252"/>
          </a:xfrm>
        </p:grpSpPr>
        <p:sp>
          <p:nvSpPr>
            <p:cNvPr id="247" name="Google Shape;247;p40"/>
            <p:cNvSpPr/>
            <p:nvPr/>
          </p:nvSpPr>
          <p:spPr>
            <a:xfrm rot="10800000">
              <a:off x="661637" y="6771691"/>
              <a:ext cx="37434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8" name="Google Shape;248;p40"/>
            <p:cNvSpPr/>
            <p:nvPr/>
          </p:nvSpPr>
          <p:spPr>
            <a:xfrm rot="-5400000">
              <a:off x="-1662522" y="4394340"/>
              <a:ext cx="48930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grpSp>
        <p:nvGrpSpPr>
          <p:cNvPr id="249" name="Google Shape;249;p40"/>
          <p:cNvGrpSpPr/>
          <p:nvPr/>
        </p:nvGrpSpPr>
        <p:grpSpPr>
          <a:xfrm rot="10800000">
            <a:off x="7412210" y="160751"/>
            <a:ext cx="1597309" cy="2045763"/>
            <a:chOff x="584635" y="2070240"/>
            <a:chExt cx="3820400" cy="4893000"/>
          </a:xfrm>
        </p:grpSpPr>
        <p:sp>
          <p:nvSpPr>
            <p:cNvPr id="250" name="Google Shape;250;p40"/>
            <p:cNvSpPr/>
            <p:nvPr/>
          </p:nvSpPr>
          <p:spPr>
            <a:xfrm rot="10800000">
              <a:off x="661635" y="6718440"/>
              <a:ext cx="37434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1" name="Google Shape;251;p40"/>
            <p:cNvSpPr/>
            <p:nvPr/>
          </p:nvSpPr>
          <p:spPr>
            <a:xfrm rot="-5400000">
              <a:off x="-1739465" y="4394340"/>
              <a:ext cx="4893000" cy="244800"/>
            </a:xfrm>
            <a:prstGeom prst="rect">
              <a:avLst/>
            </a:prstGeom>
            <a:solidFill>
              <a:srgbClr val="FE6D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252" name="Google Shape;252;p40"/>
          <p:cNvSpPr txBox="1">
            <a:spLocks noGrp="1"/>
          </p:cNvSpPr>
          <p:nvPr>
            <p:ph type="sldNum" idx="12"/>
          </p:nvPr>
        </p:nvSpPr>
        <p:spPr>
          <a:xfrm>
            <a:off x="8566547" y="4835627"/>
            <a:ext cx="411600" cy="171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3" name="Google Shape;253;p40"/>
          <p:cNvSpPr txBox="1">
            <a:spLocks noGrp="1"/>
          </p:cNvSpPr>
          <p:nvPr>
            <p:ph type="dt" idx="10"/>
          </p:nvPr>
        </p:nvSpPr>
        <p:spPr>
          <a:xfrm>
            <a:off x="1952857" y="4835627"/>
            <a:ext cx="2057400" cy="171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b="0">
                <a:solidFill>
                  <a:srgbClr val="7F7F7F"/>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cept 3_Content1">
  <p:cSld name="Concept 3_Content1">
    <p:spTree>
      <p:nvGrpSpPr>
        <p:cNvPr id="1" name="Shape 254"/>
        <p:cNvGrpSpPr/>
        <p:nvPr/>
      </p:nvGrpSpPr>
      <p:grpSpPr>
        <a:xfrm>
          <a:off x="0" y="0"/>
          <a:ext cx="0" cy="0"/>
          <a:chOff x="0" y="0"/>
          <a:chExt cx="0" cy="0"/>
        </a:xfrm>
      </p:grpSpPr>
      <p:pic>
        <p:nvPicPr>
          <p:cNvPr id="255" name="Google Shape;255;p41" descr="A picture containing dark, plane, blue, airplane&#10;&#10;Description automatically generated"/>
          <p:cNvPicPr preferRelativeResize="0"/>
          <p:nvPr/>
        </p:nvPicPr>
        <p:blipFill rotWithShape="1">
          <a:blip r:embed="rId2">
            <a:alphaModFix/>
          </a:blip>
          <a:srcRect/>
          <a:stretch/>
        </p:blipFill>
        <p:spPr>
          <a:xfrm>
            <a:off x="4579873" y="-8425"/>
            <a:ext cx="4564128" cy="861239"/>
          </a:xfrm>
          <a:prstGeom prst="rect">
            <a:avLst/>
          </a:prstGeom>
          <a:noFill/>
          <a:ln>
            <a:noFill/>
          </a:ln>
        </p:spPr>
      </p:pic>
      <p:sp>
        <p:nvSpPr>
          <p:cNvPr id="256" name="Google Shape;256;p41"/>
          <p:cNvSpPr txBox="1">
            <a:spLocks noGrp="1"/>
          </p:cNvSpPr>
          <p:nvPr>
            <p:ph type="sldNum" idx="12"/>
          </p:nvPr>
        </p:nvSpPr>
        <p:spPr>
          <a:xfrm>
            <a:off x="8534128" y="4755884"/>
            <a:ext cx="339900" cy="171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7" name="Google Shape;257;p41" descr="A picture containing dark, plane, blue, airplane&#10;&#10;Description automatically generated"/>
          <p:cNvPicPr preferRelativeResize="0"/>
          <p:nvPr/>
        </p:nvPicPr>
        <p:blipFill rotWithShape="1">
          <a:blip r:embed="rId3">
            <a:alphaModFix/>
          </a:blip>
          <a:srcRect/>
          <a:stretch/>
        </p:blipFill>
        <p:spPr>
          <a:xfrm rot="10800000">
            <a:off x="0" y="-8424"/>
            <a:ext cx="4603797" cy="861239"/>
          </a:xfrm>
          <a:prstGeom prst="rect">
            <a:avLst/>
          </a:prstGeom>
          <a:noFill/>
          <a:ln>
            <a:noFill/>
          </a:ln>
        </p:spPr>
      </p:pic>
      <p:sp>
        <p:nvSpPr>
          <p:cNvPr id="258" name="Google Shape;258;p41"/>
          <p:cNvSpPr txBox="1">
            <a:spLocks noGrp="1"/>
          </p:cNvSpPr>
          <p:nvPr>
            <p:ph type="dt" idx="10"/>
          </p:nvPr>
        </p:nvSpPr>
        <p:spPr>
          <a:xfrm>
            <a:off x="281763" y="4755884"/>
            <a:ext cx="2057400" cy="1887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b="0">
                <a:solidFill>
                  <a:srgbClr val="7F7F7F"/>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9" name="Google Shape;259;p41"/>
          <p:cNvSpPr txBox="1">
            <a:spLocks noGrp="1"/>
          </p:cNvSpPr>
          <p:nvPr>
            <p:ph type="body" idx="1"/>
          </p:nvPr>
        </p:nvSpPr>
        <p:spPr>
          <a:xfrm>
            <a:off x="281763" y="989978"/>
            <a:ext cx="8580300" cy="3662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0" name="Google Shape;260;p41"/>
          <p:cNvSpPr/>
          <p:nvPr/>
        </p:nvSpPr>
        <p:spPr>
          <a:xfrm flipH="1">
            <a:off x="0" y="4944656"/>
            <a:ext cx="9144000" cy="208200"/>
          </a:xfrm>
          <a:prstGeom prst="rtTriangle">
            <a:avLst/>
          </a:prstGeom>
          <a:gradFill>
            <a:gsLst>
              <a:gs pos="0">
                <a:srgbClr val="E9610D"/>
              </a:gs>
              <a:gs pos="41000">
                <a:srgbClr val="FE6D00"/>
              </a:gs>
              <a:gs pos="100000">
                <a:srgbClr val="FE8326"/>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1" name="Google Shape;261;p41"/>
          <p:cNvSpPr txBox="1">
            <a:spLocks noGrp="1"/>
          </p:cNvSpPr>
          <p:nvPr>
            <p:ph type="title"/>
          </p:nvPr>
        </p:nvSpPr>
        <p:spPr>
          <a:xfrm>
            <a:off x="628650" y="217731"/>
            <a:ext cx="7886700" cy="5079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cept 3_Cover">
  <p:cSld name="Concept 3_Cover">
    <p:spTree>
      <p:nvGrpSpPr>
        <p:cNvPr id="1" name="Shape 262"/>
        <p:cNvGrpSpPr/>
        <p:nvPr/>
      </p:nvGrpSpPr>
      <p:grpSpPr>
        <a:xfrm>
          <a:off x="0" y="0"/>
          <a:ext cx="0" cy="0"/>
          <a:chOff x="0" y="0"/>
          <a:chExt cx="0" cy="0"/>
        </a:xfrm>
      </p:grpSpPr>
      <p:pic>
        <p:nvPicPr>
          <p:cNvPr id="263" name="Google Shape;263;p42" descr="A picture containing dark, plane, blue, airplane&#10;&#10;Description automatically generated"/>
          <p:cNvPicPr preferRelativeResize="0"/>
          <p:nvPr/>
        </p:nvPicPr>
        <p:blipFill rotWithShape="1">
          <a:blip r:embed="rId2">
            <a:alphaModFix/>
          </a:blip>
          <a:srcRect/>
          <a:stretch/>
        </p:blipFill>
        <p:spPr>
          <a:xfrm>
            <a:off x="2677441" y="0"/>
            <a:ext cx="6466560" cy="2053588"/>
          </a:xfrm>
          <a:prstGeom prst="rect">
            <a:avLst/>
          </a:prstGeom>
          <a:noFill/>
          <a:ln>
            <a:noFill/>
          </a:ln>
        </p:spPr>
      </p:pic>
      <p:pic>
        <p:nvPicPr>
          <p:cNvPr id="264" name="Google Shape;264;p42" descr="A picture containing dark, plane, blue, airplane&#10;&#10;Description automatically generated"/>
          <p:cNvPicPr preferRelativeResize="0"/>
          <p:nvPr/>
        </p:nvPicPr>
        <p:blipFill rotWithShape="1">
          <a:blip r:embed="rId3">
            <a:alphaModFix/>
          </a:blip>
          <a:srcRect/>
          <a:stretch/>
        </p:blipFill>
        <p:spPr>
          <a:xfrm rot="10800000">
            <a:off x="-2" y="0"/>
            <a:ext cx="6447767" cy="3979068"/>
          </a:xfrm>
          <a:prstGeom prst="rect">
            <a:avLst/>
          </a:prstGeom>
          <a:noFill/>
          <a:ln>
            <a:noFill/>
          </a:ln>
        </p:spPr>
      </p:pic>
      <p:pic>
        <p:nvPicPr>
          <p:cNvPr id="265" name="Google Shape;265;p42" descr="A picture containing drawing&#10;&#10;Description automatically generated"/>
          <p:cNvPicPr preferRelativeResize="0"/>
          <p:nvPr/>
        </p:nvPicPr>
        <p:blipFill rotWithShape="1">
          <a:blip r:embed="rId4">
            <a:alphaModFix/>
          </a:blip>
          <a:srcRect/>
          <a:stretch/>
        </p:blipFill>
        <p:spPr>
          <a:xfrm>
            <a:off x="2855319" y="407685"/>
            <a:ext cx="3433362" cy="778615"/>
          </a:xfrm>
          <a:prstGeom prst="rect">
            <a:avLst/>
          </a:prstGeom>
          <a:noFill/>
          <a:ln>
            <a:noFill/>
          </a:ln>
        </p:spPr>
      </p:pic>
      <p:pic>
        <p:nvPicPr>
          <p:cNvPr id="266" name="Google Shape;266;p42"/>
          <p:cNvPicPr preferRelativeResize="0"/>
          <p:nvPr/>
        </p:nvPicPr>
        <p:blipFill rotWithShape="1">
          <a:blip r:embed="rId5">
            <a:alphaModFix/>
          </a:blip>
          <a:srcRect/>
          <a:stretch/>
        </p:blipFill>
        <p:spPr>
          <a:xfrm>
            <a:off x="0" y="1489980"/>
            <a:ext cx="9144001" cy="2606963"/>
          </a:xfrm>
          <a:prstGeom prst="rect">
            <a:avLst/>
          </a:prstGeom>
          <a:noFill/>
          <a:ln>
            <a:noFill/>
          </a:ln>
        </p:spPr>
      </p:pic>
      <p:sp>
        <p:nvSpPr>
          <p:cNvPr id="267" name="Google Shape;267;p42"/>
          <p:cNvSpPr/>
          <p:nvPr/>
        </p:nvSpPr>
        <p:spPr>
          <a:xfrm>
            <a:off x="-1" y="4097331"/>
            <a:ext cx="9144000" cy="1046400"/>
          </a:xfrm>
          <a:prstGeom prst="rect">
            <a:avLst/>
          </a:prstGeom>
          <a:gradFill>
            <a:gsLst>
              <a:gs pos="0">
                <a:srgbClr val="F9FAF8"/>
              </a:gs>
              <a:gs pos="77000">
                <a:srgbClr val="D8D8D8"/>
              </a:gs>
              <a:gs pos="100000">
                <a:srgbClr val="D8D8D8"/>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8" name="Google Shape;268;p42"/>
          <p:cNvSpPr txBox="1">
            <a:spLocks noGrp="1"/>
          </p:cNvSpPr>
          <p:nvPr>
            <p:ph type="title"/>
          </p:nvPr>
        </p:nvSpPr>
        <p:spPr>
          <a:xfrm>
            <a:off x="609872" y="4336452"/>
            <a:ext cx="7924200" cy="5679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rgbClr val="003296"/>
              </a:buClr>
              <a:buSzPts val="3000"/>
              <a:buFont typeface="Arial"/>
              <a:buNone/>
              <a:defRPr sz="3000" b="1">
                <a:solidFill>
                  <a:srgbClr val="003296"/>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9" name="Google Shape;269;p42"/>
          <p:cNvSpPr/>
          <p:nvPr/>
        </p:nvSpPr>
        <p:spPr>
          <a:xfrm flipH="1">
            <a:off x="1738" y="3765002"/>
            <a:ext cx="9144000" cy="331800"/>
          </a:xfrm>
          <a:prstGeom prst="rtTriangle">
            <a:avLst/>
          </a:prstGeom>
          <a:gradFill>
            <a:gsLst>
              <a:gs pos="0">
                <a:srgbClr val="E9610D"/>
              </a:gs>
              <a:gs pos="41000">
                <a:srgbClr val="FE6D00"/>
              </a:gs>
              <a:gs pos="100000">
                <a:srgbClr val="FE8326"/>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cept 5_Cover">
  <p:cSld name="Concept 5_Cover">
    <p:spTree>
      <p:nvGrpSpPr>
        <p:cNvPr id="1" name="Shape 270"/>
        <p:cNvGrpSpPr/>
        <p:nvPr/>
      </p:nvGrpSpPr>
      <p:grpSpPr>
        <a:xfrm>
          <a:off x="0" y="0"/>
          <a:ext cx="0" cy="0"/>
          <a:chOff x="0" y="0"/>
          <a:chExt cx="0" cy="0"/>
        </a:xfrm>
      </p:grpSpPr>
      <p:pic>
        <p:nvPicPr>
          <p:cNvPr id="271" name="Google Shape;271;p43"/>
          <p:cNvPicPr preferRelativeResize="0"/>
          <p:nvPr/>
        </p:nvPicPr>
        <p:blipFill rotWithShape="1">
          <a:blip r:embed="rId2">
            <a:alphaModFix/>
          </a:blip>
          <a:srcRect/>
          <a:stretch/>
        </p:blipFill>
        <p:spPr>
          <a:xfrm>
            <a:off x="0" y="0"/>
            <a:ext cx="9143995" cy="3944616"/>
          </a:xfrm>
          <a:prstGeom prst="rect">
            <a:avLst/>
          </a:prstGeom>
          <a:noFill/>
          <a:ln>
            <a:noFill/>
          </a:ln>
        </p:spPr>
      </p:pic>
      <p:sp>
        <p:nvSpPr>
          <p:cNvPr id="272" name="Google Shape;272;p43"/>
          <p:cNvSpPr/>
          <p:nvPr/>
        </p:nvSpPr>
        <p:spPr>
          <a:xfrm rot="10800000">
            <a:off x="-10" y="-87"/>
            <a:ext cx="9144000" cy="3944700"/>
          </a:xfrm>
          <a:prstGeom prst="rect">
            <a:avLst/>
          </a:prstGeom>
          <a:gradFill>
            <a:gsLst>
              <a:gs pos="0">
                <a:srgbClr val="CCDDEA">
                  <a:alpha val="14117"/>
                </a:srgbClr>
              </a:gs>
              <a:gs pos="28000">
                <a:srgbClr val="CCDDEA">
                  <a:alpha val="14117"/>
                </a:srgbClr>
              </a:gs>
              <a:gs pos="57000">
                <a:srgbClr val="1859A8">
                  <a:alpha val="49019"/>
                </a:srgbClr>
              </a:gs>
              <a:gs pos="80000">
                <a:srgbClr val="00297A">
                  <a:alpha val="90980"/>
                </a:srgbClr>
              </a:gs>
              <a:gs pos="100000">
                <a:srgbClr val="00297A">
                  <a:alpha val="9098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73" name="Google Shape;273;p43" descr="A picture containing drawing&#10;&#10;Description automatically generated"/>
          <p:cNvPicPr preferRelativeResize="0"/>
          <p:nvPr/>
        </p:nvPicPr>
        <p:blipFill rotWithShape="1">
          <a:blip r:embed="rId3">
            <a:alphaModFix/>
          </a:blip>
          <a:srcRect/>
          <a:stretch/>
        </p:blipFill>
        <p:spPr>
          <a:xfrm>
            <a:off x="2963566" y="334550"/>
            <a:ext cx="3216869" cy="729520"/>
          </a:xfrm>
          <a:prstGeom prst="rect">
            <a:avLst/>
          </a:prstGeom>
          <a:noFill/>
          <a:ln>
            <a:noFill/>
          </a:ln>
        </p:spPr>
      </p:pic>
      <p:sp>
        <p:nvSpPr>
          <p:cNvPr id="274" name="Google Shape;274;p43"/>
          <p:cNvSpPr/>
          <p:nvPr/>
        </p:nvSpPr>
        <p:spPr>
          <a:xfrm>
            <a:off x="285750" y="240030"/>
            <a:ext cx="8572500" cy="4663500"/>
          </a:xfrm>
          <a:prstGeom prst="rect">
            <a:avLst/>
          </a:prstGeom>
          <a:noFill/>
          <a:ln w="1587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5" name="Google Shape;275;p43"/>
          <p:cNvSpPr txBox="1">
            <a:spLocks noGrp="1"/>
          </p:cNvSpPr>
          <p:nvPr>
            <p:ph type="title"/>
          </p:nvPr>
        </p:nvSpPr>
        <p:spPr>
          <a:xfrm>
            <a:off x="628649" y="4035291"/>
            <a:ext cx="7886700" cy="7203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003296"/>
              </a:buClr>
              <a:buSzPts val="3800"/>
              <a:buFont typeface="Arial"/>
              <a:buNone/>
              <a:defRPr sz="3800" b="1">
                <a:solidFill>
                  <a:srgbClr val="003296"/>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cept 5_Content">
  <p:cSld name="Concept 5_Content">
    <p:spTree>
      <p:nvGrpSpPr>
        <p:cNvPr id="1" name="Shape 276"/>
        <p:cNvGrpSpPr/>
        <p:nvPr/>
      </p:nvGrpSpPr>
      <p:grpSpPr>
        <a:xfrm>
          <a:off x="0" y="0"/>
          <a:ext cx="0" cy="0"/>
          <a:chOff x="0" y="0"/>
          <a:chExt cx="0" cy="0"/>
        </a:xfrm>
      </p:grpSpPr>
      <p:sp>
        <p:nvSpPr>
          <p:cNvPr id="277" name="Google Shape;277;p44"/>
          <p:cNvSpPr txBox="1">
            <a:spLocks noGrp="1"/>
          </p:cNvSpPr>
          <p:nvPr>
            <p:ph type="dt" idx="10"/>
          </p:nvPr>
        </p:nvSpPr>
        <p:spPr>
          <a:xfrm>
            <a:off x="276363" y="4869472"/>
            <a:ext cx="2057400" cy="212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rgbClr val="A5A5A5"/>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8" name="Google Shape;278;p44"/>
          <p:cNvSpPr txBox="1">
            <a:spLocks noGrp="1"/>
          </p:cNvSpPr>
          <p:nvPr>
            <p:ph type="sldNum" idx="12"/>
          </p:nvPr>
        </p:nvSpPr>
        <p:spPr>
          <a:xfrm>
            <a:off x="6834162" y="4866839"/>
            <a:ext cx="2057400" cy="217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79" name="Google Shape;279;p44"/>
          <p:cNvPicPr preferRelativeResize="0"/>
          <p:nvPr/>
        </p:nvPicPr>
        <p:blipFill rotWithShape="1">
          <a:blip r:embed="rId2">
            <a:alphaModFix/>
          </a:blip>
          <a:srcRect/>
          <a:stretch/>
        </p:blipFill>
        <p:spPr>
          <a:xfrm>
            <a:off x="0" y="0"/>
            <a:ext cx="9149505" cy="1019915"/>
          </a:xfrm>
          <a:prstGeom prst="rect">
            <a:avLst/>
          </a:prstGeom>
          <a:noFill/>
          <a:ln>
            <a:noFill/>
          </a:ln>
        </p:spPr>
      </p:pic>
      <p:sp>
        <p:nvSpPr>
          <p:cNvPr id="280" name="Google Shape;280;p44"/>
          <p:cNvSpPr/>
          <p:nvPr/>
        </p:nvSpPr>
        <p:spPr>
          <a:xfrm rot="10800000">
            <a:off x="-3" y="-85"/>
            <a:ext cx="9144000" cy="1020000"/>
          </a:xfrm>
          <a:prstGeom prst="rect">
            <a:avLst/>
          </a:prstGeom>
          <a:gradFill>
            <a:gsLst>
              <a:gs pos="0">
                <a:srgbClr val="1859A8">
                  <a:alpha val="60000"/>
                </a:srgbClr>
              </a:gs>
              <a:gs pos="32000">
                <a:srgbClr val="1859A8">
                  <a:alpha val="60000"/>
                </a:srgbClr>
              </a:gs>
              <a:gs pos="93000">
                <a:srgbClr val="00297A"/>
              </a:gs>
              <a:gs pos="100000">
                <a:srgbClr val="00297A"/>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1" name="Google Shape;281;p44"/>
          <p:cNvSpPr/>
          <p:nvPr/>
        </p:nvSpPr>
        <p:spPr>
          <a:xfrm>
            <a:off x="285750" y="240030"/>
            <a:ext cx="8572500" cy="4600500"/>
          </a:xfrm>
          <a:prstGeom prst="rect">
            <a:avLst/>
          </a:prstGeom>
          <a:noFill/>
          <a:ln w="1587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2" name="Google Shape;282;p44"/>
          <p:cNvSpPr txBox="1">
            <a:spLocks noGrp="1"/>
          </p:cNvSpPr>
          <p:nvPr>
            <p:ph type="body" idx="1"/>
          </p:nvPr>
        </p:nvSpPr>
        <p:spPr>
          <a:xfrm>
            <a:off x="399797" y="1118738"/>
            <a:ext cx="8344500" cy="3656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3" name="Google Shape;283;p44"/>
          <p:cNvSpPr txBox="1">
            <a:spLocks noGrp="1"/>
          </p:cNvSpPr>
          <p:nvPr>
            <p:ph type="title"/>
          </p:nvPr>
        </p:nvSpPr>
        <p:spPr>
          <a:xfrm>
            <a:off x="399797" y="368529"/>
            <a:ext cx="8344500" cy="597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cept 1_Cover">
  <p:cSld name="Concept 1_Cover">
    <p:spTree>
      <p:nvGrpSpPr>
        <p:cNvPr id="1" name="Shape 284"/>
        <p:cNvGrpSpPr/>
        <p:nvPr/>
      </p:nvGrpSpPr>
      <p:grpSpPr>
        <a:xfrm>
          <a:off x="0" y="0"/>
          <a:ext cx="0" cy="0"/>
          <a:chOff x="0" y="0"/>
          <a:chExt cx="0" cy="0"/>
        </a:xfrm>
      </p:grpSpPr>
      <p:pic>
        <p:nvPicPr>
          <p:cNvPr id="285" name="Google Shape;285;p4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6" name="Google Shape;286;p45"/>
          <p:cNvSpPr txBox="1">
            <a:spLocks noGrp="1"/>
          </p:cNvSpPr>
          <p:nvPr>
            <p:ph type="title"/>
          </p:nvPr>
        </p:nvSpPr>
        <p:spPr>
          <a:xfrm>
            <a:off x="628650" y="4408277"/>
            <a:ext cx="7886700" cy="5685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3800"/>
              <a:buFont typeface="Arial"/>
              <a:buNone/>
              <a:defRPr sz="3800"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287" name="Google Shape;287;p45" descr="A picture containing drawing&#10;&#10;Description automatically generated"/>
          <p:cNvPicPr preferRelativeResize="0"/>
          <p:nvPr/>
        </p:nvPicPr>
        <p:blipFill rotWithShape="1">
          <a:blip r:embed="rId3">
            <a:alphaModFix/>
          </a:blip>
          <a:srcRect/>
          <a:stretch/>
        </p:blipFill>
        <p:spPr>
          <a:xfrm>
            <a:off x="3268308" y="166797"/>
            <a:ext cx="2607385" cy="59130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8"/>
        <p:cNvGrpSpPr/>
        <p:nvPr/>
      </p:nvGrpSpPr>
      <p:grpSpPr>
        <a:xfrm>
          <a:off x="0" y="0"/>
          <a:ext cx="0" cy="0"/>
          <a:chOff x="0" y="0"/>
          <a:chExt cx="0" cy="0"/>
        </a:xfrm>
      </p:grpSpPr>
      <p:sp>
        <p:nvSpPr>
          <p:cNvPr id="289" name="Google Shape;289;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0" name="Google Shape;290;p4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1" name="Google Shape;291;p4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2" name="Google Shape;292;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3" name="Google Shape;293;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4" name="Google Shape;294;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5"/>
        <p:cNvGrpSpPr/>
        <p:nvPr/>
      </p:nvGrpSpPr>
      <p:grpSpPr>
        <a:xfrm>
          <a:off x="0" y="0"/>
          <a:ext cx="0" cy="0"/>
          <a:chOff x="0" y="0"/>
          <a:chExt cx="0" cy="0"/>
        </a:xfrm>
      </p:grpSpPr>
      <p:sp>
        <p:nvSpPr>
          <p:cNvPr id="296" name="Google Shape;296;p4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7" name="Google Shape;297;p4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8" name="Google Shape;298;p4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9" name="Google Shape;299;p4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00" name="Google Shape;300;p4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1" name="Google Shape;301;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2" name="Google Shape;302;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3" name="Google Shape;303;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4"/>
        <p:cNvGrpSpPr/>
        <p:nvPr/>
      </p:nvGrpSpPr>
      <p:grpSpPr>
        <a:xfrm>
          <a:off x="0" y="0"/>
          <a:ext cx="0" cy="0"/>
          <a:chOff x="0" y="0"/>
          <a:chExt cx="0" cy="0"/>
        </a:xfrm>
      </p:grpSpPr>
      <p:sp>
        <p:nvSpPr>
          <p:cNvPr id="305" name="Google Shape;305;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6" name="Google Shape;306;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7" name="Google Shape;307;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8"/>
        <p:cNvGrpSpPr/>
        <p:nvPr/>
      </p:nvGrpSpPr>
      <p:grpSpPr>
        <a:xfrm>
          <a:off x="0" y="0"/>
          <a:ext cx="0" cy="0"/>
          <a:chOff x="0" y="0"/>
          <a:chExt cx="0" cy="0"/>
        </a:xfrm>
      </p:grpSpPr>
      <p:sp>
        <p:nvSpPr>
          <p:cNvPr id="309" name="Google Shape;309;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0" name="Google Shape;310;p4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1" name="Google Shape;311;p49"/>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12" name="Google Shape;312;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3" name="Google Shape;313;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4" name="Google Shape;314;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5"/>
        <p:cNvGrpSpPr/>
        <p:nvPr/>
      </p:nvGrpSpPr>
      <p:grpSpPr>
        <a:xfrm>
          <a:off x="0" y="0"/>
          <a:ext cx="0" cy="0"/>
          <a:chOff x="0" y="0"/>
          <a:chExt cx="0" cy="0"/>
        </a:xfrm>
      </p:grpSpPr>
      <p:sp>
        <p:nvSpPr>
          <p:cNvPr id="316" name="Google Shape;316;p5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7" name="Google Shape;317;p50"/>
          <p:cNvSpPr>
            <a:spLocks noGrp="1"/>
          </p:cNvSpPr>
          <p:nvPr>
            <p:ph type="pic" idx="2"/>
          </p:nvPr>
        </p:nvSpPr>
        <p:spPr>
          <a:xfrm>
            <a:off x="3887391" y="740569"/>
            <a:ext cx="4629300" cy="3655200"/>
          </a:xfrm>
          <a:prstGeom prst="rect">
            <a:avLst/>
          </a:prstGeom>
          <a:noFill/>
          <a:ln>
            <a:noFill/>
          </a:ln>
        </p:spPr>
      </p:sp>
      <p:sp>
        <p:nvSpPr>
          <p:cNvPr id="318" name="Google Shape;318;p50"/>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19" name="Google Shape;319;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0" name="Google Shape;320;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1" name="Google Shape;321;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2"/>
        <p:cNvGrpSpPr/>
        <p:nvPr/>
      </p:nvGrpSpPr>
      <p:grpSpPr>
        <a:xfrm>
          <a:off x="0" y="0"/>
          <a:ext cx="0" cy="0"/>
          <a:chOff x="0" y="0"/>
          <a:chExt cx="0" cy="0"/>
        </a:xfrm>
      </p:grpSpPr>
      <p:sp>
        <p:nvSpPr>
          <p:cNvPr id="323" name="Google Shape;323;p5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4" name="Google Shape;324;p5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6" name="Google Shape;326;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7" name="Google Shape;327;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8"/>
        <p:cNvGrpSpPr/>
        <p:nvPr/>
      </p:nvGrpSpPr>
      <p:grpSpPr>
        <a:xfrm>
          <a:off x="0" y="0"/>
          <a:ext cx="0" cy="0"/>
          <a:chOff x="0" y="0"/>
          <a:chExt cx="0" cy="0"/>
        </a:xfrm>
      </p:grpSpPr>
      <p:sp>
        <p:nvSpPr>
          <p:cNvPr id="329" name="Google Shape;329;p5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0" name="Google Shape;330;p5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 name="Google Shape;331;p5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2" name="Google Shape;332;p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3" name="Google Shape;333;p5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2"/>
        </a:solidFill>
        <a:effectLst/>
      </p:bgPr>
    </p:bg>
    <p:spTree>
      <p:nvGrpSpPr>
        <p:cNvPr id="1" name="Shape 334"/>
        <p:cNvGrpSpPr/>
        <p:nvPr/>
      </p:nvGrpSpPr>
      <p:grpSpPr>
        <a:xfrm>
          <a:off x="0" y="0"/>
          <a:ext cx="0" cy="0"/>
          <a:chOff x="0" y="0"/>
          <a:chExt cx="0" cy="0"/>
        </a:xfrm>
      </p:grpSpPr>
      <p:sp>
        <p:nvSpPr>
          <p:cNvPr id="335" name="Google Shape;335;p53"/>
          <p:cNvSpPr txBox="1">
            <a:spLocks noGrp="1"/>
          </p:cNvSpPr>
          <p:nvPr>
            <p:ph type="body" idx="1"/>
          </p:nvPr>
        </p:nvSpPr>
        <p:spPr>
          <a:xfrm>
            <a:off x="5443538" y="1500188"/>
            <a:ext cx="3500700" cy="2549100"/>
          </a:xfrm>
          <a:prstGeom prst="rect">
            <a:avLst/>
          </a:prstGeom>
          <a:noFill/>
          <a:ln>
            <a:noFill/>
          </a:ln>
        </p:spPr>
        <p:txBody>
          <a:bodyPr spcFirstLastPara="1" wrap="square" lIns="68575" tIns="34275" rIns="68575" bIns="34275" anchor="t" anchorCtr="0">
            <a:normAutofit/>
          </a:bodyPr>
          <a:lstStyle>
            <a:lvl1pPr marL="457200" lvl="0" indent="-228600" algn="l" rtl="0">
              <a:lnSpc>
                <a:spcPct val="150000"/>
              </a:lnSpc>
              <a:spcBef>
                <a:spcPts val="800"/>
              </a:spcBef>
              <a:spcAft>
                <a:spcPts val="0"/>
              </a:spcAft>
              <a:buClr>
                <a:srgbClr val="5A695E"/>
              </a:buClr>
              <a:buSzPts val="1500"/>
              <a:buNone/>
              <a:defRPr sz="1500">
                <a:solidFill>
                  <a:srgbClr val="5A695E"/>
                </a:solidFill>
              </a:defRPr>
            </a:lvl1pPr>
            <a:lvl2pPr marL="914400" lvl="1" indent="-317500" algn="l" rtl="0">
              <a:lnSpc>
                <a:spcPct val="150000"/>
              </a:lnSpc>
              <a:spcBef>
                <a:spcPts val="400"/>
              </a:spcBef>
              <a:spcAft>
                <a:spcPts val="0"/>
              </a:spcAft>
              <a:buClr>
                <a:schemeClr val="dk1"/>
              </a:buClr>
              <a:buSzPts val="1400"/>
              <a:buChar char="•"/>
              <a:defRPr/>
            </a:lvl2pPr>
            <a:lvl3pPr marL="1371600" lvl="2" indent="-317500" algn="l" rtl="0">
              <a:lnSpc>
                <a:spcPct val="150000"/>
              </a:lnSpc>
              <a:spcBef>
                <a:spcPts val="400"/>
              </a:spcBef>
              <a:spcAft>
                <a:spcPts val="0"/>
              </a:spcAft>
              <a:buClr>
                <a:schemeClr val="dk1"/>
              </a:buClr>
              <a:buSzPts val="1400"/>
              <a:buChar char="•"/>
              <a:defRPr/>
            </a:lvl3pPr>
            <a:lvl4pPr marL="1828800" lvl="3" indent="-317500" algn="l" rtl="0">
              <a:lnSpc>
                <a:spcPct val="150000"/>
              </a:lnSpc>
              <a:spcBef>
                <a:spcPts val="400"/>
              </a:spcBef>
              <a:spcAft>
                <a:spcPts val="0"/>
              </a:spcAft>
              <a:buClr>
                <a:schemeClr val="dk1"/>
              </a:buClr>
              <a:buSzPts val="1400"/>
              <a:buChar char="•"/>
              <a:defRPr/>
            </a:lvl4pPr>
            <a:lvl5pPr marL="2286000" lvl="4" indent="-317500" algn="l" rtl="0">
              <a:lnSpc>
                <a:spcPct val="15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6" name="Google Shape;336;p53"/>
          <p:cNvSpPr txBox="1">
            <a:spLocks noGrp="1"/>
          </p:cNvSpPr>
          <p:nvPr>
            <p:ph type="dt" idx="10"/>
          </p:nvPr>
        </p:nvSpPr>
        <p:spPr>
          <a:xfrm>
            <a:off x="100013" y="4865237"/>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700">
                <a:solidFill>
                  <a:srgbClr val="888888"/>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7" name="Google Shape;337;p53"/>
          <p:cNvSpPr txBox="1">
            <a:spLocks noGrp="1"/>
          </p:cNvSpPr>
          <p:nvPr>
            <p:ph type="sldNum" idx="12"/>
          </p:nvPr>
        </p:nvSpPr>
        <p:spPr>
          <a:xfrm>
            <a:off x="6986588" y="4865237"/>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8" name="Google Shape;338;p53"/>
          <p:cNvSpPr txBox="1">
            <a:spLocks noGrp="1"/>
          </p:cNvSpPr>
          <p:nvPr>
            <p:ph type="title"/>
          </p:nvPr>
        </p:nvSpPr>
        <p:spPr>
          <a:xfrm>
            <a:off x="685885" y="657224"/>
            <a:ext cx="3886200" cy="1681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rgbClr val="5A695E"/>
              </a:buClr>
              <a:buSzPts val="5400"/>
              <a:buFont typeface="Arial"/>
              <a:buNone/>
              <a:defRPr sz="5400">
                <a:solidFill>
                  <a:srgbClr val="5A69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339" name="Google Shape;339;p53"/>
          <p:cNvCxnSpPr/>
          <p:nvPr/>
        </p:nvCxnSpPr>
        <p:spPr>
          <a:xfrm>
            <a:off x="771525" y="342908"/>
            <a:ext cx="857400" cy="0"/>
          </a:xfrm>
          <a:prstGeom prst="straightConnector1">
            <a:avLst/>
          </a:prstGeom>
          <a:noFill/>
          <a:ln w="15875" cap="flat" cmpd="sng">
            <a:solidFill>
              <a:srgbClr val="5A695E"/>
            </a:solidFill>
            <a:prstDash val="solid"/>
            <a:miter lim="800000"/>
            <a:headEnd type="none" w="sm" len="sm"/>
            <a:tailEnd type="none" w="sm" len="sm"/>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meline">
  <p:cSld name="Timeline">
    <p:bg>
      <p:bgPr>
        <a:solidFill>
          <a:schemeClr val="lt2"/>
        </a:solidFill>
        <a:effectLst/>
      </p:bgPr>
    </p:bg>
    <p:spTree>
      <p:nvGrpSpPr>
        <p:cNvPr id="1" name="Shape 340"/>
        <p:cNvGrpSpPr/>
        <p:nvPr/>
      </p:nvGrpSpPr>
      <p:grpSpPr>
        <a:xfrm>
          <a:off x="0" y="0"/>
          <a:ext cx="0" cy="0"/>
          <a:chOff x="0" y="0"/>
          <a:chExt cx="0" cy="0"/>
        </a:xfrm>
      </p:grpSpPr>
      <p:sp>
        <p:nvSpPr>
          <p:cNvPr id="341" name="Google Shape;341;p54"/>
          <p:cNvSpPr txBox="1">
            <a:spLocks noGrp="1"/>
          </p:cNvSpPr>
          <p:nvPr>
            <p:ph type="dt" idx="10"/>
          </p:nvPr>
        </p:nvSpPr>
        <p:spPr>
          <a:xfrm>
            <a:off x="100013" y="4865237"/>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700">
                <a:solidFill>
                  <a:srgbClr val="888888"/>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2" name="Google Shape;342;p54"/>
          <p:cNvSpPr txBox="1">
            <a:spLocks noGrp="1"/>
          </p:cNvSpPr>
          <p:nvPr>
            <p:ph type="sldNum" idx="12"/>
          </p:nvPr>
        </p:nvSpPr>
        <p:spPr>
          <a:xfrm>
            <a:off x="6986588" y="4865237"/>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3" name="Google Shape;343;p54"/>
          <p:cNvSpPr txBox="1">
            <a:spLocks noGrp="1"/>
          </p:cNvSpPr>
          <p:nvPr>
            <p:ph type="body" idx="1"/>
          </p:nvPr>
        </p:nvSpPr>
        <p:spPr>
          <a:xfrm>
            <a:off x="640556" y="1219200"/>
            <a:ext cx="7874700" cy="3645600"/>
          </a:xfrm>
          <a:prstGeom prst="rect">
            <a:avLst/>
          </a:prstGeom>
          <a:noFill/>
          <a:ln>
            <a:noFill/>
          </a:ln>
        </p:spPr>
        <p:txBody>
          <a:bodyPr spcFirstLastPara="1" wrap="square" lIns="68575" tIns="34275" rIns="68575" bIns="34275" anchor="t" anchorCtr="0">
            <a:normAutofit/>
          </a:bodyPr>
          <a:lstStyle>
            <a:lvl1pPr marL="457200" lvl="0" indent="-317500" algn="l" rtl="0">
              <a:lnSpc>
                <a:spcPct val="150000"/>
              </a:lnSpc>
              <a:spcBef>
                <a:spcPts val="800"/>
              </a:spcBef>
              <a:spcAft>
                <a:spcPts val="0"/>
              </a:spcAft>
              <a:buClr>
                <a:schemeClr val="dk1"/>
              </a:buClr>
              <a:buSzPts val="1400"/>
              <a:buChar char="•"/>
              <a:defRPr/>
            </a:lvl1pPr>
            <a:lvl2pPr marL="914400" lvl="1" indent="-317500" algn="l" rtl="0">
              <a:lnSpc>
                <a:spcPct val="150000"/>
              </a:lnSpc>
              <a:spcBef>
                <a:spcPts val="400"/>
              </a:spcBef>
              <a:spcAft>
                <a:spcPts val="0"/>
              </a:spcAft>
              <a:buClr>
                <a:schemeClr val="dk1"/>
              </a:buClr>
              <a:buSzPts val="1400"/>
              <a:buChar char="•"/>
              <a:defRPr/>
            </a:lvl2pPr>
            <a:lvl3pPr marL="1371600" lvl="2" indent="-317500" algn="l" rtl="0">
              <a:lnSpc>
                <a:spcPct val="150000"/>
              </a:lnSpc>
              <a:spcBef>
                <a:spcPts val="400"/>
              </a:spcBef>
              <a:spcAft>
                <a:spcPts val="0"/>
              </a:spcAft>
              <a:buClr>
                <a:schemeClr val="dk1"/>
              </a:buClr>
              <a:buSzPts val="1400"/>
              <a:buChar char="•"/>
              <a:defRPr/>
            </a:lvl3pPr>
            <a:lvl4pPr marL="1828800" lvl="3" indent="-317500" algn="l" rtl="0">
              <a:lnSpc>
                <a:spcPct val="150000"/>
              </a:lnSpc>
              <a:spcBef>
                <a:spcPts val="400"/>
              </a:spcBef>
              <a:spcAft>
                <a:spcPts val="0"/>
              </a:spcAft>
              <a:buClr>
                <a:schemeClr val="dk1"/>
              </a:buClr>
              <a:buSzPts val="1400"/>
              <a:buChar char="•"/>
              <a:defRPr/>
            </a:lvl4pPr>
            <a:lvl5pPr marL="2286000" lvl="4" indent="-317500" algn="l" rtl="0">
              <a:lnSpc>
                <a:spcPct val="15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54"/>
          <p:cNvSpPr txBox="1">
            <a:spLocks noGrp="1"/>
          </p:cNvSpPr>
          <p:nvPr>
            <p:ph type="title"/>
          </p:nvPr>
        </p:nvSpPr>
        <p:spPr>
          <a:xfrm>
            <a:off x="640556" y="91679"/>
            <a:ext cx="7874700" cy="10167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rgbClr val="5A695E"/>
              </a:buClr>
              <a:buSzPts val="3300"/>
              <a:buFont typeface="Arial"/>
              <a:buNone/>
              <a:defRPr>
                <a:solidFill>
                  <a:srgbClr val="5A69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6" name="Google Shape;206;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7" name="Google Shape;207;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8" name="Google Shape;208;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9" name="Google Shape;209;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www.doubleupaz.org"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des.az.gov/snapcan" TargetMode="External"/><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wildfireaz.org/" TargetMode="External"/><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wildfireaz.org/snap-partnership-opportunity/"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hyperlink" Target="https://des.az.gov/food-assistance"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21.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gBokKK-rpL3yXlWZ1azCkCRBTMaCzW9s/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www.pinnacleprevention.org/" TargetMode="External"/><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5"/>
          <p:cNvSpPr txBox="1">
            <a:spLocks noGrp="1"/>
          </p:cNvSpPr>
          <p:nvPr>
            <p:ph type="title"/>
          </p:nvPr>
        </p:nvSpPr>
        <p:spPr>
          <a:xfrm>
            <a:off x="0" y="3993250"/>
            <a:ext cx="9144000" cy="878100"/>
          </a:xfrm>
          <a:prstGeom prst="rect">
            <a:avLst/>
          </a:prstGeom>
          <a:solidFill>
            <a:schemeClr val="lt1"/>
          </a:solidFill>
        </p:spPr>
        <p:txBody>
          <a:bodyPr spcFirstLastPara="1" wrap="square" lIns="68575" tIns="34275" rIns="68575" bIns="34275" anchor="ctr" anchorCtr="0">
            <a:norm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Neighbor and Agency Programs</a:t>
            </a:r>
            <a:endParaRPr>
              <a:solidFill>
                <a:schemeClr val="dk1"/>
              </a:solidFill>
              <a:latin typeface="Calibri"/>
              <a:ea typeface="Calibri"/>
              <a:cs typeface="Calibri"/>
              <a:sym typeface="Calibri"/>
            </a:endParaRPr>
          </a:p>
        </p:txBody>
      </p:sp>
      <p:pic>
        <p:nvPicPr>
          <p:cNvPr id="350" name="Google Shape;350;p55"/>
          <p:cNvPicPr preferRelativeResize="0"/>
          <p:nvPr/>
        </p:nvPicPr>
        <p:blipFill>
          <a:blip r:embed="rId3">
            <a:alphaModFix/>
          </a:blip>
          <a:stretch>
            <a:fillRect/>
          </a:stretch>
        </p:blipFill>
        <p:spPr>
          <a:xfrm>
            <a:off x="-3650" y="0"/>
            <a:ext cx="3845401" cy="38454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4"/>
          <p:cNvSpPr txBox="1">
            <a:spLocks noGrp="1"/>
          </p:cNvSpPr>
          <p:nvPr>
            <p:ph type="body" idx="1"/>
          </p:nvPr>
        </p:nvSpPr>
        <p:spPr>
          <a:xfrm>
            <a:off x="1023675" y="1119125"/>
            <a:ext cx="7803000" cy="34365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sz="2000" b="1">
                <a:solidFill>
                  <a:schemeClr val="dk1"/>
                </a:solidFill>
                <a:latin typeface="Calibri"/>
                <a:ea typeface="Calibri"/>
                <a:cs typeface="Calibri"/>
                <a:sym typeface="Calibri"/>
              </a:rPr>
              <a:t>Arizona WIC clients are eligible for coupons to spend on Arizona-grown fresh fruits and vegetables at participating farmers markets and farm stands.</a:t>
            </a:r>
            <a:endParaRPr sz="2000" b="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endParaRPr sz="2000">
              <a:solidFill>
                <a:schemeClr val="dk1"/>
              </a:solidFill>
              <a:latin typeface="Calibri"/>
              <a:ea typeface="Calibri"/>
              <a:cs typeface="Calibri"/>
              <a:sym typeface="Calibri"/>
            </a:endParaRPr>
          </a:p>
          <a:p>
            <a:pPr marL="0" lvl="0" indent="0" algn="l" rtl="0">
              <a:lnSpc>
                <a:spcPct val="115000"/>
              </a:lnSpc>
              <a:spcBef>
                <a:spcPts val="800"/>
              </a:spcBef>
              <a:spcAft>
                <a:spcPts val="0"/>
              </a:spcAft>
              <a:buNone/>
            </a:pPr>
            <a:r>
              <a:rPr lang="en" sz="2000">
                <a:solidFill>
                  <a:schemeClr val="dk1"/>
                </a:solidFill>
                <a:latin typeface="Calibri"/>
                <a:ea typeface="Calibri"/>
                <a:cs typeface="Calibri"/>
                <a:sym typeface="Calibri"/>
              </a:rPr>
              <a:t>2024 Annual benefit per client: $80 (16 x $5 coupons)</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2000" i="1">
                <a:solidFill>
                  <a:srgbClr val="1859A8"/>
                </a:solidFill>
                <a:latin typeface="Calibri"/>
                <a:ea typeface="Calibri"/>
                <a:cs typeface="Calibri"/>
                <a:sym typeface="Calibri"/>
              </a:rPr>
              <a:t>$30 benefit + $50 match</a:t>
            </a:r>
            <a:endParaRPr sz="2000" i="1">
              <a:solidFill>
                <a:srgbClr val="1859A8"/>
              </a:solidFill>
              <a:latin typeface="Calibri"/>
              <a:ea typeface="Calibri"/>
              <a:cs typeface="Calibri"/>
              <a:sym typeface="Calibri"/>
            </a:endParaRPr>
          </a:p>
          <a:p>
            <a:pPr marL="0" lvl="0" indent="0" algn="l" rtl="0">
              <a:lnSpc>
                <a:spcPct val="115000"/>
              </a:lnSpc>
              <a:spcBef>
                <a:spcPts val="0"/>
              </a:spcBef>
              <a:spcAft>
                <a:spcPts val="0"/>
              </a:spcAft>
              <a:buNone/>
            </a:pPr>
            <a:endParaRPr sz="2000" i="1">
              <a:solidFill>
                <a:srgbClr val="888888"/>
              </a:solidFill>
              <a:latin typeface="Calibri"/>
              <a:ea typeface="Calibri"/>
              <a:cs typeface="Calibri"/>
              <a:sym typeface="Calibri"/>
            </a:endParaRPr>
          </a:p>
          <a:p>
            <a:pPr marL="0" lvl="0" indent="0" algn="l" rtl="0">
              <a:lnSpc>
                <a:spcPct val="115000"/>
              </a:lnSpc>
              <a:spcBef>
                <a:spcPts val="800"/>
              </a:spcBef>
              <a:spcAft>
                <a:spcPts val="0"/>
              </a:spcAft>
              <a:buNone/>
            </a:pPr>
            <a:r>
              <a:rPr lang="en" sz="2000">
                <a:solidFill>
                  <a:schemeClr val="dk1"/>
                </a:solidFill>
                <a:latin typeface="Calibri"/>
                <a:ea typeface="Calibri"/>
                <a:cs typeface="Calibri"/>
                <a:sym typeface="Calibri"/>
              </a:rPr>
              <a:t>Coupons can be used February 1 - November 15</a:t>
            </a:r>
            <a:endParaRPr sz="2000" i="1">
              <a:solidFill>
                <a:srgbClr val="888888"/>
              </a:solidFill>
              <a:latin typeface="Calibri"/>
              <a:ea typeface="Calibri"/>
              <a:cs typeface="Calibri"/>
              <a:sym typeface="Calibri"/>
            </a:endParaRPr>
          </a:p>
        </p:txBody>
      </p:sp>
      <p:sp>
        <p:nvSpPr>
          <p:cNvPr id="412" name="Google Shape;412;p64"/>
          <p:cNvSpPr txBox="1">
            <a:spLocks noGrp="1"/>
          </p:cNvSpPr>
          <p:nvPr>
            <p:ph type="title"/>
          </p:nvPr>
        </p:nvSpPr>
        <p:spPr>
          <a:xfrm>
            <a:off x="1023581" y="236436"/>
            <a:ext cx="7803000" cy="418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700"/>
              <a:buFont typeface="Arial"/>
              <a:buNone/>
            </a:pPr>
            <a:r>
              <a:rPr lang="en" sz="2600">
                <a:latin typeface="Calibri"/>
                <a:ea typeface="Calibri"/>
                <a:cs typeface="Calibri"/>
                <a:sym typeface="Calibri"/>
              </a:rPr>
              <a:t>WIC Farmers Market Nutrition Program (FMNP)</a:t>
            </a:r>
            <a:endParaRPr sz="2600">
              <a:latin typeface="Calibri"/>
              <a:ea typeface="Calibri"/>
              <a:cs typeface="Calibri"/>
              <a:sym typeface="Calibri"/>
            </a:endParaRPr>
          </a:p>
          <a:p>
            <a:pPr marL="0" lvl="0" indent="0" algn="r" rtl="0">
              <a:spcBef>
                <a:spcPts val="0"/>
              </a:spcBef>
              <a:spcAft>
                <a:spcPts val="0"/>
              </a:spcAft>
              <a:buSzPts val="700"/>
              <a:buNone/>
            </a:pPr>
            <a:endParaRPr sz="3000"/>
          </a:p>
        </p:txBody>
      </p:sp>
      <p:sp>
        <p:nvSpPr>
          <p:cNvPr id="413" name="Google Shape;413;p64"/>
          <p:cNvSpPr txBox="1"/>
          <p:nvPr/>
        </p:nvSpPr>
        <p:spPr>
          <a:xfrm>
            <a:off x="1457100" y="4555625"/>
            <a:ext cx="70593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7B7B7"/>
                </a:solidFill>
              </a:rPr>
              <a:t>www.azfmnp.org     833-836-8253 x4</a:t>
            </a:r>
            <a:endParaRPr sz="1500">
              <a:solidFill>
                <a:srgbClr val="B7B7B7"/>
              </a:solidFill>
            </a:endParaRPr>
          </a:p>
        </p:txBody>
      </p:sp>
      <p:pic>
        <p:nvPicPr>
          <p:cNvPr id="414" name="Google Shape;414;p64"/>
          <p:cNvPicPr preferRelativeResize="0"/>
          <p:nvPr/>
        </p:nvPicPr>
        <p:blipFill>
          <a:blip r:embed="rId3">
            <a:alphaModFix/>
          </a:blip>
          <a:stretch>
            <a:fillRect/>
          </a:stretch>
        </p:blipFill>
        <p:spPr>
          <a:xfrm>
            <a:off x="8034298" y="4036775"/>
            <a:ext cx="792275" cy="789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5"/>
          <p:cNvSpPr txBox="1">
            <a:spLocks noGrp="1"/>
          </p:cNvSpPr>
          <p:nvPr>
            <p:ph type="title"/>
          </p:nvPr>
        </p:nvSpPr>
        <p:spPr>
          <a:xfrm>
            <a:off x="1023581" y="236438"/>
            <a:ext cx="3839100" cy="418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 sz="3000">
                <a:latin typeface="Calibri"/>
                <a:ea typeface="Calibri"/>
                <a:cs typeface="Calibri"/>
                <a:sym typeface="Calibri"/>
              </a:rPr>
              <a:t>How it Works</a:t>
            </a:r>
            <a:endParaRPr sz="3000">
              <a:latin typeface="Calibri"/>
              <a:ea typeface="Calibri"/>
              <a:cs typeface="Calibri"/>
              <a:sym typeface="Calibri"/>
            </a:endParaRPr>
          </a:p>
        </p:txBody>
      </p:sp>
      <p:sp>
        <p:nvSpPr>
          <p:cNvPr id="421" name="Google Shape;421;p65"/>
          <p:cNvSpPr txBox="1"/>
          <p:nvPr/>
        </p:nvSpPr>
        <p:spPr>
          <a:xfrm>
            <a:off x="1023575" y="1226038"/>
            <a:ext cx="4673400" cy="2758200"/>
          </a:xfrm>
          <a:prstGeom prst="rect">
            <a:avLst/>
          </a:prstGeom>
          <a:noFill/>
          <a:ln>
            <a:noFill/>
          </a:ln>
        </p:spPr>
        <p:txBody>
          <a:bodyPr spcFirstLastPara="1" wrap="square" lIns="68575" tIns="68575" rIns="68575" bIns="68575" anchor="t" anchorCtr="0">
            <a:spAutoFit/>
          </a:bodyPr>
          <a:lstStyle/>
          <a:p>
            <a:pPr marL="0" lvl="0" indent="0" algn="l" rtl="0">
              <a:lnSpc>
                <a:spcPct val="100000"/>
              </a:lnSpc>
              <a:spcBef>
                <a:spcPts val="0"/>
              </a:spcBef>
              <a:spcAft>
                <a:spcPts val="0"/>
              </a:spcAft>
              <a:buNone/>
            </a:pPr>
            <a:r>
              <a:rPr lang="en" sz="2200">
                <a:solidFill>
                  <a:schemeClr val="dk1"/>
                </a:solidFill>
                <a:latin typeface="Calibri"/>
                <a:ea typeface="Calibri"/>
                <a:cs typeface="Calibri"/>
                <a:sym typeface="Calibri"/>
              </a:rPr>
              <a:t>The Client</a:t>
            </a:r>
            <a:endParaRPr sz="2200">
              <a:solidFill>
                <a:schemeClr val="dk1"/>
              </a:solidFill>
              <a:latin typeface="Calibri"/>
              <a:ea typeface="Calibri"/>
              <a:cs typeface="Calibri"/>
              <a:sym typeface="Calibri"/>
            </a:endParaRPr>
          </a:p>
          <a:p>
            <a:pPr marL="457200" lvl="0" indent="-368300" algn="l" rtl="0">
              <a:lnSpc>
                <a:spcPct val="115000"/>
              </a:lnSpc>
              <a:spcBef>
                <a:spcPts val="1000"/>
              </a:spcBef>
              <a:spcAft>
                <a:spcPts val="0"/>
              </a:spcAft>
              <a:buClr>
                <a:schemeClr val="dk1"/>
              </a:buClr>
              <a:buSzPts val="2200"/>
              <a:buFont typeface="Calibri"/>
              <a:buAutoNum type="arabicPeriod"/>
            </a:pPr>
            <a:r>
              <a:rPr lang="en" sz="2200">
                <a:solidFill>
                  <a:schemeClr val="dk1"/>
                </a:solidFill>
                <a:latin typeface="Calibri"/>
                <a:ea typeface="Calibri"/>
                <a:cs typeface="Calibri"/>
                <a:sym typeface="Calibri"/>
              </a:rPr>
              <a:t>Obtains a WIC FMNP Eligibility Card at a WIC office</a:t>
            </a:r>
            <a:endParaRPr sz="2200">
              <a:solidFill>
                <a:schemeClr val="dk1"/>
              </a:solidFill>
              <a:latin typeface="Calibri"/>
              <a:ea typeface="Calibri"/>
              <a:cs typeface="Calibri"/>
              <a:sym typeface="Calibri"/>
            </a:endParaRPr>
          </a:p>
          <a:p>
            <a:pPr marL="457200" lvl="0" indent="-368300" algn="l" rtl="0">
              <a:lnSpc>
                <a:spcPct val="115000"/>
              </a:lnSpc>
              <a:spcBef>
                <a:spcPts val="1000"/>
              </a:spcBef>
              <a:spcAft>
                <a:spcPts val="0"/>
              </a:spcAft>
              <a:buClr>
                <a:schemeClr val="dk1"/>
              </a:buClr>
              <a:buSzPts val="2200"/>
              <a:buFont typeface="Calibri"/>
              <a:buAutoNum type="arabicPeriod"/>
            </a:pPr>
            <a:r>
              <a:rPr lang="en" sz="2200">
                <a:solidFill>
                  <a:schemeClr val="dk1"/>
                </a:solidFill>
                <a:latin typeface="Calibri"/>
                <a:ea typeface="Calibri"/>
                <a:cs typeface="Calibri"/>
                <a:sym typeface="Calibri"/>
              </a:rPr>
              <a:t>Brings the card to a participating market’s information booth</a:t>
            </a:r>
            <a:endParaRPr sz="2200">
              <a:solidFill>
                <a:schemeClr val="dk1"/>
              </a:solidFill>
              <a:latin typeface="Calibri"/>
              <a:ea typeface="Calibri"/>
              <a:cs typeface="Calibri"/>
              <a:sym typeface="Calibri"/>
            </a:endParaRPr>
          </a:p>
          <a:p>
            <a:pPr marL="457200" lvl="0" indent="-368300" algn="l" rtl="0">
              <a:lnSpc>
                <a:spcPct val="115000"/>
              </a:lnSpc>
              <a:spcBef>
                <a:spcPts val="1000"/>
              </a:spcBef>
              <a:spcAft>
                <a:spcPts val="1000"/>
              </a:spcAft>
              <a:buClr>
                <a:schemeClr val="dk1"/>
              </a:buClr>
              <a:buSzPts val="2200"/>
              <a:buFont typeface="Calibri"/>
              <a:buAutoNum type="arabicPeriod"/>
            </a:pPr>
            <a:r>
              <a:rPr lang="en" sz="2200">
                <a:solidFill>
                  <a:schemeClr val="dk1"/>
                </a:solidFill>
                <a:latin typeface="Calibri"/>
                <a:ea typeface="Calibri"/>
                <a:cs typeface="Calibri"/>
                <a:sym typeface="Calibri"/>
              </a:rPr>
              <a:t>Receives coupons</a:t>
            </a:r>
            <a:endParaRPr sz="2200">
              <a:solidFill>
                <a:schemeClr val="dk1"/>
              </a:solidFill>
              <a:latin typeface="Calibri"/>
              <a:ea typeface="Calibri"/>
              <a:cs typeface="Calibri"/>
              <a:sym typeface="Calibri"/>
            </a:endParaRPr>
          </a:p>
        </p:txBody>
      </p:sp>
      <p:pic>
        <p:nvPicPr>
          <p:cNvPr id="422" name="Google Shape;422;p65"/>
          <p:cNvPicPr preferRelativeResize="0"/>
          <p:nvPr/>
        </p:nvPicPr>
        <p:blipFill>
          <a:blip r:embed="rId3">
            <a:alphaModFix/>
          </a:blip>
          <a:stretch>
            <a:fillRect/>
          </a:stretch>
        </p:blipFill>
        <p:spPr>
          <a:xfrm>
            <a:off x="5938852" y="1892775"/>
            <a:ext cx="2946024" cy="2026075"/>
          </a:xfrm>
          <a:prstGeom prst="rect">
            <a:avLst/>
          </a:prstGeom>
          <a:noFill/>
          <a:ln>
            <a:noFill/>
          </a:ln>
        </p:spPr>
      </p:pic>
      <p:sp>
        <p:nvSpPr>
          <p:cNvPr id="423" name="Google Shape;423;p65"/>
          <p:cNvSpPr txBox="1"/>
          <p:nvPr/>
        </p:nvSpPr>
        <p:spPr>
          <a:xfrm>
            <a:off x="1502475" y="4599175"/>
            <a:ext cx="70593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7B7B7"/>
                </a:solidFill>
              </a:rPr>
              <a:t>www.azfmnp.org     833-836-8253 x4</a:t>
            </a:r>
            <a:endParaRPr sz="1500">
              <a:solidFill>
                <a:srgbClr val="B7B7B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6"/>
          <p:cNvSpPr txBox="1">
            <a:spLocks noGrp="1"/>
          </p:cNvSpPr>
          <p:nvPr>
            <p:ph type="body" idx="1"/>
          </p:nvPr>
        </p:nvSpPr>
        <p:spPr>
          <a:xfrm>
            <a:off x="1027471" y="916279"/>
            <a:ext cx="7795200" cy="3884400"/>
          </a:xfrm>
          <a:prstGeom prst="rect">
            <a:avLst/>
          </a:prstGeom>
        </p:spPr>
        <p:txBody>
          <a:bodyPr spcFirstLastPara="1" wrap="square" lIns="68575" tIns="34275" rIns="68575" bIns="34275" anchor="t" anchorCtr="0">
            <a:normAutofit/>
          </a:bodyPr>
          <a:lstStyle/>
          <a:p>
            <a:pPr marL="0" lvl="0" indent="0" algn="l" rtl="0">
              <a:lnSpc>
                <a:spcPct val="100000"/>
              </a:lnSpc>
              <a:spcBef>
                <a:spcPts val="1000"/>
              </a:spcBef>
              <a:spcAft>
                <a:spcPts val="0"/>
              </a:spcAft>
              <a:buNone/>
            </a:pPr>
            <a:r>
              <a:rPr lang="en" sz="2000" b="1"/>
              <a:t>Arizona seniors 60+ who participate in the Commodity Senior Food Program (CSFP), or have a household income at or below 185% federal poverty level, can get coupons to spend on Arizona-grown fresh fruits and vegetables at participating farmers markets and farm stands.</a:t>
            </a:r>
            <a:endParaRPr sz="2000" b="1"/>
          </a:p>
          <a:p>
            <a:pPr marL="0" lvl="0" indent="0" algn="l" rtl="0">
              <a:lnSpc>
                <a:spcPct val="100000"/>
              </a:lnSpc>
              <a:spcBef>
                <a:spcPts val="1000"/>
              </a:spcBef>
              <a:spcAft>
                <a:spcPts val="0"/>
              </a:spcAft>
              <a:buNone/>
            </a:pPr>
            <a:endParaRPr sz="1800" b="1"/>
          </a:p>
          <a:p>
            <a:pPr marL="0" lvl="0" indent="0" algn="l" rtl="0">
              <a:lnSpc>
                <a:spcPct val="115000"/>
              </a:lnSpc>
              <a:spcBef>
                <a:spcPts val="1000"/>
              </a:spcBef>
              <a:spcAft>
                <a:spcPts val="0"/>
              </a:spcAft>
              <a:buNone/>
            </a:pPr>
            <a:r>
              <a:rPr lang="en" sz="2000"/>
              <a:t>2024 Annual benefit per eligible senior: $100 (20 x $5 coupon)</a:t>
            </a:r>
            <a:endParaRPr sz="2000"/>
          </a:p>
          <a:p>
            <a:pPr marL="0" lvl="0" indent="0" algn="l" rtl="0">
              <a:lnSpc>
                <a:spcPct val="115000"/>
              </a:lnSpc>
              <a:spcBef>
                <a:spcPts val="0"/>
              </a:spcBef>
              <a:spcAft>
                <a:spcPts val="0"/>
              </a:spcAft>
              <a:buNone/>
            </a:pPr>
            <a:r>
              <a:rPr lang="en" sz="2000" i="1">
                <a:solidFill>
                  <a:srgbClr val="888888"/>
                </a:solidFill>
              </a:rPr>
              <a:t>$50 benefit + $50 match</a:t>
            </a:r>
            <a:endParaRPr sz="2000" i="1">
              <a:solidFill>
                <a:srgbClr val="888888"/>
              </a:solidFill>
            </a:endParaRPr>
          </a:p>
          <a:p>
            <a:pPr marL="0" lvl="0" indent="0" algn="l" rtl="0">
              <a:lnSpc>
                <a:spcPct val="115000"/>
              </a:lnSpc>
              <a:spcBef>
                <a:spcPts val="0"/>
              </a:spcBef>
              <a:spcAft>
                <a:spcPts val="0"/>
              </a:spcAft>
              <a:buNone/>
            </a:pPr>
            <a:endParaRPr sz="1800" i="1">
              <a:solidFill>
                <a:srgbClr val="888888"/>
              </a:solidFill>
            </a:endParaRPr>
          </a:p>
          <a:p>
            <a:pPr marL="0" lvl="0" indent="0" algn="l" rtl="0">
              <a:lnSpc>
                <a:spcPct val="115000"/>
              </a:lnSpc>
              <a:spcBef>
                <a:spcPts val="800"/>
              </a:spcBef>
              <a:spcAft>
                <a:spcPts val="0"/>
              </a:spcAft>
              <a:buNone/>
            </a:pPr>
            <a:r>
              <a:rPr lang="en" sz="2000"/>
              <a:t>Coupons can be used February 1 - November 15</a:t>
            </a:r>
            <a:endParaRPr sz="2000"/>
          </a:p>
        </p:txBody>
      </p:sp>
      <p:sp>
        <p:nvSpPr>
          <p:cNvPr id="430" name="Google Shape;430;p66"/>
          <p:cNvSpPr txBox="1">
            <a:spLocks noGrp="1"/>
          </p:cNvSpPr>
          <p:nvPr>
            <p:ph type="title"/>
          </p:nvPr>
        </p:nvSpPr>
        <p:spPr>
          <a:xfrm>
            <a:off x="1023581" y="236436"/>
            <a:ext cx="7803000" cy="4182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Clr>
                <a:schemeClr val="dk1"/>
              </a:buClr>
              <a:buSzPct val="103448"/>
              <a:buFont typeface="Arial"/>
              <a:buNone/>
            </a:pPr>
            <a:r>
              <a:rPr lang="en" sz="2900">
                <a:latin typeface="Calibri"/>
                <a:ea typeface="Calibri"/>
                <a:cs typeface="Calibri"/>
                <a:sym typeface="Calibri"/>
              </a:rPr>
              <a:t>Senior Farmers Market Nutrition Program (SFMNP)</a:t>
            </a:r>
            <a:endParaRPr sz="3200">
              <a:latin typeface="Calibri"/>
              <a:ea typeface="Calibri"/>
              <a:cs typeface="Calibri"/>
              <a:sym typeface="Calibri"/>
            </a:endParaRPr>
          </a:p>
          <a:p>
            <a:pPr marL="0" lvl="0" indent="0" algn="r" rtl="0">
              <a:spcBef>
                <a:spcPts val="0"/>
              </a:spcBef>
              <a:spcAft>
                <a:spcPts val="0"/>
              </a:spcAft>
              <a:buNone/>
            </a:pPr>
            <a:endParaRPr/>
          </a:p>
        </p:txBody>
      </p:sp>
      <p:sp>
        <p:nvSpPr>
          <p:cNvPr id="431" name="Google Shape;431;p66"/>
          <p:cNvSpPr txBox="1"/>
          <p:nvPr/>
        </p:nvSpPr>
        <p:spPr>
          <a:xfrm>
            <a:off x="1547825" y="4608225"/>
            <a:ext cx="70593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7B7B7"/>
                </a:solidFill>
              </a:rPr>
              <a:t>www.azfmnp.org     833-836-8253 x4</a:t>
            </a:r>
            <a:endParaRPr sz="1500">
              <a:solidFill>
                <a:srgbClr val="B7B7B7"/>
              </a:solidFill>
            </a:endParaRPr>
          </a:p>
        </p:txBody>
      </p:sp>
      <p:pic>
        <p:nvPicPr>
          <p:cNvPr id="432" name="Google Shape;432;p66"/>
          <p:cNvPicPr preferRelativeResize="0"/>
          <p:nvPr/>
        </p:nvPicPr>
        <p:blipFill>
          <a:blip r:embed="rId3">
            <a:alphaModFix/>
          </a:blip>
          <a:stretch>
            <a:fillRect/>
          </a:stretch>
        </p:blipFill>
        <p:spPr>
          <a:xfrm>
            <a:off x="8034298" y="4036775"/>
            <a:ext cx="792275" cy="789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7"/>
          <p:cNvSpPr txBox="1">
            <a:spLocks noGrp="1"/>
          </p:cNvSpPr>
          <p:nvPr>
            <p:ph type="title"/>
          </p:nvPr>
        </p:nvSpPr>
        <p:spPr>
          <a:xfrm>
            <a:off x="1023581" y="236438"/>
            <a:ext cx="3839100" cy="418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 sz="3000">
                <a:latin typeface="Calibri"/>
                <a:ea typeface="Calibri"/>
                <a:cs typeface="Calibri"/>
                <a:sym typeface="Calibri"/>
              </a:rPr>
              <a:t>How it Works</a:t>
            </a:r>
            <a:endParaRPr sz="3000">
              <a:latin typeface="Calibri"/>
              <a:ea typeface="Calibri"/>
              <a:cs typeface="Calibri"/>
              <a:sym typeface="Calibri"/>
            </a:endParaRPr>
          </a:p>
        </p:txBody>
      </p:sp>
      <p:sp>
        <p:nvSpPr>
          <p:cNvPr id="439" name="Google Shape;439;p67"/>
          <p:cNvSpPr txBox="1"/>
          <p:nvPr/>
        </p:nvSpPr>
        <p:spPr>
          <a:xfrm>
            <a:off x="1023575" y="1094225"/>
            <a:ext cx="4174500" cy="1385400"/>
          </a:xfrm>
          <a:prstGeom prst="rect">
            <a:avLst/>
          </a:prstGeom>
          <a:noFill/>
          <a:ln>
            <a:noFill/>
          </a:ln>
        </p:spPr>
        <p:txBody>
          <a:bodyPr spcFirstLastPara="1" wrap="square" lIns="68575" tIns="68575" rIns="68575" bIns="68575" anchor="t" anchorCtr="0">
            <a:spAutoFit/>
          </a:bodyPr>
          <a:lstStyle/>
          <a:p>
            <a:pPr marL="0" lvl="0" indent="0" algn="l" rtl="0">
              <a:lnSpc>
                <a:spcPct val="90000"/>
              </a:lnSpc>
              <a:spcBef>
                <a:spcPts val="0"/>
              </a:spcBef>
              <a:spcAft>
                <a:spcPts val="0"/>
              </a:spcAft>
              <a:buNone/>
            </a:pPr>
            <a:r>
              <a:rPr lang="en" sz="1800" b="1">
                <a:solidFill>
                  <a:schemeClr val="dk1"/>
                </a:solidFill>
                <a:latin typeface="Calibri"/>
                <a:ea typeface="Calibri"/>
                <a:cs typeface="Calibri"/>
                <a:sym typeface="Calibri"/>
              </a:rPr>
              <a:t>Seniors with yellow CSFP Cards</a:t>
            </a:r>
            <a:endParaRPr sz="1800" b="1">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Visit a participating market</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Go to the information booth</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Show the yellow CSFP card</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Receive coupons</a:t>
            </a:r>
            <a:endParaRPr sz="1800">
              <a:solidFill>
                <a:schemeClr val="dk1"/>
              </a:solidFill>
              <a:latin typeface="Calibri"/>
              <a:ea typeface="Calibri"/>
              <a:cs typeface="Calibri"/>
              <a:sym typeface="Calibri"/>
            </a:endParaRPr>
          </a:p>
        </p:txBody>
      </p:sp>
      <p:sp>
        <p:nvSpPr>
          <p:cNvPr id="440" name="Google Shape;440;p67"/>
          <p:cNvSpPr txBox="1"/>
          <p:nvPr/>
        </p:nvSpPr>
        <p:spPr>
          <a:xfrm>
            <a:off x="1023575" y="2803275"/>
            <a:ext cx="6519300" cy="1385400"/>
          </a:xfrm>
          <a:prstGeom prst="rect">
            <a:avLst/>
          </a:prstGeom>
          <a:noFill/>
          <a:ln>
            <a:noFill/>
          </a:ln>
        </p:spPr>
        <p:txBody>
          <a:bodyPr spcFirstLastPara="1" wrap="square" lIns="68575" tIns="68575" rIns="68575" bIns="68575" anchor="t" anchorCtr="0">
            <a:spAutoFit/>
          </a:bodyPr>
          <a:lstStyle/>
          <a:p>
            <a:pPr marL="0" lvl="0" indent="0" algn="l" rtl="0">
              <a:lnSpc>
                <a:spcPct val="90000"/>
              </a:lnSpc>
              <a:spcBef>
                <a:spcPts val="0"/>
              </a:spcBef>
              <a:spcAft>
                <a:spcPts val="0"/>
              </a:spcAft>
              <a:buNone/>
            </a:pPr>
            <a:r>
              <a:rPr lang="en" sz="1800" b="1">
                <a:solidFill>
                  <a:schemeClr val="dk1"/>
                </a:solidFill>
                <a:latin typeface="Calibri"/>
                <a:ea typeface="Calibri"/>
                <a:cs typeface="Calibri"/>
                <a:sym typeface="Calibri"/>
              </a:rPr>
              <a:t>Seniors who are income eligible</a:t>
            </a:r>
            <a:endParaRPr sz="1800" b="1">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Visit a participating market</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Go to the information booth and ask for a self-declaration form</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Complete and sign</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Receive coupons</a:t>
            </a:r>
            <a:endParaRPr sz="1800">
              <a:solidFill>
                <a:schemeClr val="dk1"/>
              </a:solidFill>
              <a:latin typeface="Calibri"/>
              <a:ea typeface="Calibri"/>
              <a:cs typeface="Calibri"/>
              <a:sym typeface="Calibri"/>
            </a:endParaRPr>
          </a:p>
        </p:txBody>
      </p:sp>
      <p:sp>
        <p:nvSpPr>
          <p:cNvPr id="441" name="Google Shape;441;p67"/>
          <p:cNvSpPr txBox="1"/>
          <p:nvPr/>
        </p:nvSpPr>
        <p:spPr>
          <a:xfrm>
            <a:off x="1395425" y="4555625"/>
            <a:ext cx="70593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CCCCCC"/>
                </a:solidFill>
              </a:rPr>
              <a:t>www.azfmnp.org     833-836-8253 x4</a:t>
            </a:r>
            <a:endParaRPr sz="1500">
              <a:solidFill>
                <a:srgbClr val="CCCCC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8"/>
          <p:cNvSpPr txBox="1">
            <a:spLocks noGrp="1"/>
          </p:cNvSpPr>
          <p:nvPr>
            <p:ph type="body" idx="4294967295"/>
          </p:nvPr>
        </p:nvSpPr>
        <p:spPr>
          <a:xfrm>
            <a:off x="444750" y="1910550"/>
            <a:ext cx="8254500" cy="1322400"/>
          </a:xfrm>
          <a:prstGeom prst="rect">
            <a:avLst/>
          </a:prstGeom>
        </p:spPr>
        <p:txBody>
          <a:bodyPr spcFirstLastPara="1" wrap="square" lIns="68575" tIns="34275" rIns="68575" bIns="34275" anchor="t" anchorCtr="0">
            <a:normAutofit fontScale="40000" lnSpcReduction="20000"/>
          </a:bodyPr>
          <a:lstStyle/>
          <a:p>
            <a:pPr marL="0" lvl="0" indent="0" algn="ctr" rtl="0">
              <a:spcBef>
                <a:spcPts val="800"/>
              </a:spcBef>
              <a:spcAft>
                <a:spcPts val="0"/>
              </a:spcAft>
              <a:buNone/>
            </a:pPr>
            <a:endParaRPr sz="6000"/>
          </a:p>
          <a:p>
            <a:pPr marL="0" lvl="0" indent="0" algn="ctr" rtl="0">
              <a:spcBef>
                <a:spcPts val="800"/>
              </a:spcBef>
              <a:spcAft>
                <a:spcPts val="0"/>
              </a:spcAft>
              <a:buNone/>
            </a:pPr>
            <a:endParaRPr sz="8751"/>
          </a:p>
          <a:p>
            <a:pPr marL="0" lvl="0" indent="0" algn="ctr" rtl="0">
              <a:spcBef>
                <a:spcPts val="800"/>
              </a:spcBef>
              <a:spcAft>
                <a:spcPts val="0"/>
              </a:spcAft>
              <a:buNone/>
            </a:pPr>
            <a:endParaRPr sz="8751"/>
          </a:p>
        </p:txBody>
      </p:sp>
      <p:sp>
        <p:nvSpPr>
          <p:cNvPr id="447" name="Google Shape;447;p68"/>
          <p:cNvSpPr txBox="1">
            <a:spLocks noGrp="1"/>
          </p:cNvSpPr>
          <p:nvPr>
            <p:ph type="title"/>
          </p:nvPr>
        </p:nvSpPr>
        <p:spPr>
          <a:xfrm>
            <a:off x="628649" y="4035291"/>
            <a:ext cx="7886700" cy="7203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2400"/>
              <a:t>Double-Up Food Bucks</a:t>
            </a:r>
            <a:endParaRPr sz="20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9"/>
          <p:cNvSpPr txBox="1">
            <a:spLocks noGrp="1"/>
          </p:cNvSpPr>
          <p:nvPr>
            <p:ph type="body" idx="1"/>
          </p:nvPr>
        </p:nvSpPr>
        <p:spPr>
          <a:xfrm>
            <a:off x="1023575" y="990875"/>
            <a:ext cx="7803000" cy="4152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800" b="1">
                <a:solidFill>
                  <a:srgbClr val="006F3C"/>
                </a:solidFill>
              </a:rPr>
              <a:t>Participants get $1 FREE fresh fruits and vegetables with every $1 SNAP spent!</a:t>
            </a:r>
            <a:endParaRPr sz="1800" b="1">
              <a:solidFill>
                <a:srgbClr val="006F3C"/>
              </a:solidFill>
            </a:endParaRPr>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800"/>
              <a:t>Dollar-for-dollar match is activated when SNAP/EBT is spent at participating sites</a:t>
            </a:r>
            <a:endParaRPr sz="1800"/>
          </a:p>
          <a:p>
            <a:pPr marL="4572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 sz="1800"/>
              <a:t>No additional application required</a:t>
            </a:r>
            <a:endParaRPr sz="1600" b="1"/>
          </a:p>
          <a:p>
            <a:pPr marL="457200" lvl="0" indent="0" algn="l" rtl="0">
              <a:lnSpc>
                <a:spcPct val="100000"/>
              </a:lnSpc>
              <a:spcBef>
                <a:spcPts val="0"/>
              </a:spcBef>
              <a:spcAft>
                <a:spcPts val="0"/>
              </a:spcAft>
              <a:buNone/>
            </a:pPr>
            <a:endParaRPr sz="1600" b="1"/>
          </a:p>
          <a:p>
            <a:pPr marL="0" lvl="0" indent="0" algn="l" rtl="0">
              <a:lnSpc>
                <a:spcPct val="100000"/>
              </a:lnSpc>
              <a:spcBef>
                <a:spcPts val="0"/>
              </a:spcBef>
              <a:spcAft>
                <a:spcPts val="0"/>
              </a:spcAft>
              <a:buClr>
                <a:schemeClr val="dk1"/>
              </a:buClr>
              <a:buSzPts val="1500"/>
              <a:buFont typeface="Arial"/>
              <a:buNone/>
            </a:pPr>
            <a:endParaRPr sz="1800" b="1">
              <a:solidFill>
                <a:schemeClr val="accent1"/>
              </a:solidFill>
            </a:endParaRPr>
          </a:p>
          <a:p>
            <a:pPr marL="0" lvl="0" indent="0" algn="l" rtl="0">
              <a:lnSpc>
                <a:spcPct val="100000"/>
              </a:lnSpc>
              <a:spcBef>
                <a:spcPts val="0"/>
              </a:spcBef>
              <a:spcAft>
                <a:spcPts val="0"/>
              </a:spcAft>
              <a:buClr>
                <a:schemeClr val="dk1"/>
              </a:buClr>
              <a:buSzPts val="1500"/>
              <a:buFont typeface="Arial"/>
              <a:buNone/>
            </a:pPr>
            <a:endParaRPr sz="1800" b="1">
              <a:solidFill>
                <a:schemeClr val="accent1"/>
              </a:solidFill>
            </a:endParaRPr>
          </a:p>
          <a:p>
            <a:pPr marL="0" lvl="0" indent="0" algn="l" rtl="0">
              <a:lnSpc>
                <a:spcPct val="100000"/>
              </a:lnSpc>
              <a:spcBef>
                <a:spcPts val="0"/>
              </a:spcBef>
              <a:spcAft>
                <a:spcPts val="0"/>
              </a:spcAft>
              <a:buClr>
                <a:schemeClr val="dk1"/>
              </a:buClr>
              <a:buSzPts val="1500"/>
              <a:buFont typeface="Arial"/>
              <a:buNone/>
            </a:pPr>
            <a:endParaRPr sz="1800" b="1">
              <a:solidFill>
                <a:schemeClr val="accent1"/>
              </a:solidFill>
            </a:endParaRPr>
          </a:p>
          <a:p>
            <a:pPr marL="0" lvl="0" indent="0" algn="l" rtl="0">
              <a:lnSpc>
                <a:spcPct val="100000"/>
              </a:lnSpc>
              <a:spcBef>
                <a:spcPts val="0"/>
              </a:spcBef>
              <a:spcAft>
                <a:spcPts val="0"/>
              </a:spcAft>
              <a:buClr>
                <a:schemeClr val="dk1"/>
              </a:buClr>
              <a:buSzPts val="1500"/>
              <a:buFont typeface="Arial"/>
              <a:buNone/>
            </a:pPr>
            <a:endParaRPr sz="1800" b="1">
              <a:solidFill>
                <a:schemeClr val="accent1"/>
              </a:solidFill>
            </a:endParaRPr>
          </a:p>
          <a:p>
            <a:pPr marL="0" lvl="0" indent="0" algn="l" rtl="0">
              <a:lnSpc>
                <a:spcPct val="100000"/>
              </a:lnSpc>
              <a:spcBef>
                <a:spcPts val="0"/>
              </a:spcBef>
              <a:spcAft>
                <a:spcPts val="0"/>
              </a:spcAft>
              <a:buClr>
                <a:schemeClr val="dk1"/>
              </a:buClr>
              <a:buSzPts val="1500"/>
              <a:buFont typeface="Arial"/>
              <a:buNone/>
            </a:pPr>
            <a:endParaRPr sz="1800" b="1">
              <a:solidFill>
                <a:schemeClr val="accent1"/>
              </a:solidFill>
            </a:endParaRPr>
          </a:p>
          <a:p>
            <a:pPr marL="2286000" lvl="0" indent="457200" algn="l" rtl="0">
              <a:lnSpc>
                <a:spcPct val="100000"/>
              </a:lnSpc>
              <a:spcBef>
                <a:spcPts val="0"/>
              </a:spcBef>
              <a:spcAft>
                <a:spcPts val="0"/>
              </a:spcAft>
              <a:buClr>
                <a:schemeClr val="dk1"/>
              </a:buClr>
              <a:buSzPts val="1500"/>
              <a:buFont typeface="Arial"/>
              <a:buNone/>
            </a:pPr>
            <a:endParaRPr sz="1800" b="1">
              <a:solidFill>
                <a:schemeClr val="accent1"/>
              </a:solidFill>
            </a:endParaRPr>
          </a:p>
          <a:p>
            <a:pPr marL="2286000" lvl="0" indent="457200" algn="l" rtl="0">
              <a:lnSpc>
                <a:spcPct val="100000"/>
              </a:lnSpc>
              <a:spcBef>
                <a:spcPts val="0"/>
              </a:spcBef>
              <a:spcAft>
                <a:spcPts val="0"/>
              </a:spcAft>
              <a:buClr>
                <a:schemeClr val="dk1"/>
              </a:buClr>
              <a:buSzPts val="1500"/>
              <a:buFont typeface="Arial"/>
              <a:buNone/>
            </a:pPr>
            <a:endParaRPr sz="1800" b="1">
              <a:solidFill>
                <a:schemeClr val="accent1"/>
              </a:solidFill>
            </a:endParaRPr>
          </a:p>
          <a:p>
            <a:pPr marL="0" lvl="0" indent="0" algn="l" rtl="0">
              <a:lnSpc>
                <a:spcPct val="100000"/>
              </a:lnSpc>
              <a:spcBef>
                <a:spcPts val="0"/>
              </a:spcBef>
              <a:spcAft>
                <a:spcPts val="0"/>
              </a:spcAft>
              <a:buClr>
                <a:schemeClr val="dk1"/>
              </a:buClr>
              <a:buSzPts val="1500"/>
              <a:buFont typeface="Arial"/>
              <a:buNone/>
            </a:pPr>
            <a:r>
              <a:rPr lang="en" sz="1800">
                <a:solidFill>
                  <a:srgbClr val="B7B7B7"/>
                </a:solidFill>
                <a:uFill>
                  <a:noFill/>
                </a:uFill>
                <a:hlinkClick r:id="rId3">
                  <a:extLst>
                    <a:ext uri="{A12FA001-AC4F-418D-AE19-62706E023703}">
                      <ahyp:hlinkClr xmlns:ahyp="http://schemas.microsoft.com/office/drawing/2018/hyperlinkcolor" val="tx"/>
                    </a:ext>
                  </a:extLst>
                </a:hlinkClick>
              </a:rPr>
              <a:t>www.doubleupaz.org</a:t>
            </a:r>
            <a:endParaRPr sz="1800">
              <a:solidFill>
                <a:srgbClr val="B7B7B7"/>
              </a:solidFill>
            </a:endParaRPr>
          </a:p>
          <a:p>
            <a:pPr marL="0" lvl="0" indent="0" algn="l" rtl="0">
              <a:spcBef>
                <a:spcPts val="800"/>
              </a:spcBef>
              <a:spcAft>
                <a:spcPts val="0"/>
              </a:spcAft>
              <a:buNone/>
            </a:pPr>
            <a:endParaRPr>
              <a:latin typeface="Arial"/>
              <a:ea typeface="Arial"/>
              <a:cs typeface="Arial"/>
              <a:sym typeface="Arial"/>
            </a:endParaRPr>
          </a:p>
        </p:txBody>
      </p:sp>
      <p:sp>
        <p:nvSpPr>
          <p:cNvPr id="454" name="Google Shape;454;p69"/>
          <p:cNvSpPr txBox="1">
            <a:spLocks noGrp="1"/>
          </p:cNvSpPr>
          <p:nvPr>
            <p:ph type="title"/>
          </p:nvPr>
        </p:nvSpPr>
        <p:spPr>
          <a:xfrm>
            <a:off x="1023581" y="236436"/>
            <a:ext cx="7803000" cy="418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700"/>
              <a:buFont typeface="Arial"/>
              <a:buNone/>
            </a:pPr>
            <a:r>
              <a:rPr lang="en" sz="2600">
                <a:latin typeface="Calibri"/>
                <a:ea typeface="Calibri"/>
                <a:cs typeface="Calibri"/>
                <a:sym typeface="Calibri"/>
              </a:rPr>
              <a:t>Double Up Food Bucks</a:t>
            </a:r>
            <a:endParaRPr sz="2900">
              <a:latin typeface="Calibri"/>
              <a:ea typeface="Calibri"/>
              <a:cs typeface="Calibri"/>
              <a:sym typeface="Calibri"/>
            </a:endParaRPr>
          </a:p>
        </p:txBody>
      </p:sp>
      <p:pic>
        <p:nvPicPr>
          <p:cNvPr id="455" name="Google Shape;455;p69"/>
          <p:cNvPicPr preferRelativeResize="0"/>
          <p:nvPr/>
        </p:nvPicPr>
        <p:blipFill>
          <a:blip r:embed="rId4">
            <a:alphaModFix/>
          </a:blip>
          <a:stretch>
            <a:fillRect/>
          </a:stretch>
        </p:blipFill>
        <p:spPr>
          <a:xfrm>
            <a:off x="7821092" y="3791850"/>
            <a:ext cx="1005475" cy="1009200"/>
          </a:xfrm>
          <a:prstGeom prst="rect">
            <a:avLst/>
          </a:prstGeom>
          <a:noFill/>
          <a:ln>
            <a:noFill/>
          </a:ln>
        </p:spPr>
      </p:pic>
      <p:pic>
        <p:nvPicPr>
          <p:cNvPr id="456" name="Google Shape;456;p69"/>
          <p:cNvPicPr preferRelativeResize="0"/>
          <p:nvPr/>
        </p:nvPicPr>
        <p:blipFill rotWithShape="1">
          <a:blip r:embed="rId5">
            <a:alphaModFix/>
          </a:blip>
          <a:srcRect l="915" t="712" r="1685" b="51465"/>
          <a:stretch/>
        </p:blipFill>
        <p:spPr>
          <a:xfrm>
            <a:off x="1078025" y="2915138"/>
            <a:ext cx="2309375" cy="1547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0"/>
          <p:cNvSpPr txBox="1">
            <a:spLocks noGrp="1"/>
          </p:cNvSpPr>
          <p:nvPr>
            <p:ph type="body" idx="1"/>
          </p:nvPr>
        </p:nvSpPr>
        <p:spPr>
          <a:xfrm>
            <a:off x="281850" y="2087627"/>
            <a:ext cx="8580300" cy="15318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0"/>
              </a:spcAft>
              <a:buNone/>
            </a:pPr>
            <a:r>
              <a:rPr lang="en" sz="2200" b="1"/>
              <a:t>Marina Quiroz</a:t>
            </a:r>
            <a:endParaRPr sz="2200" b="1"/>
          </a:p>
          <a:p>
            <a:pPr marL="0" lvl="0" indent="0" algn="ctr" rtl="0">
              <a:lnSpc>
                <a:spcPct val="100000"/>
              </a:lnSpc>
              <a:spcBef>
                <a:spcPts val="0"/>
              </a:spcBef>
              <a:spcAft>
                <a:spcPts val="0"/>
              </a:spcAft>
              <a:buNone/>
            </a:pPr>
            <a:r>
              <a:rPr lang="en" sz="2200" i="1"/>
              <a:t>Hunger Relief Program Coordinator</a:t>
            </a:r>
            <a:endParaRPr sz="2200" i="1"/>
          </a:p>
          <a:p>
            <a:pPr marL="0" lvl="0" indent="0" algn="ctr" rtl="0">
              <a:lnSpc>
                <a:spcPct val="100000"/>
              </a:lnSpc>
              <a:spcBef>
                <a:spcPts val="0"/>
              </a:spcBef>
              <a:spcAft>
                <a:spcPts val="0"/>
              </a:spcAft>
              <a:buClr>
                <a:schemeClr val="dk1"/>
              </a:buClr>
              <a:buSzPts val="1100"/>
              <a:buFont typeface="Arial"/>
              <a:buNone/>
            </a:pPr>
            <a:r>
              <a:rPr lang="en" sz="2200"/>
              <a:t>Arizona Department of Economic Security</a:t>
            </a:r>
            <a:endParaRPr sz="2200"/>
          </a:p>
          <a:p>
            <a:pPr marL="0" lvl="0" indent="0" algn="ctr" rtl="0">
              <a:lnSpc>
                <a:spcPct val="100000"/>
              </a:lnSpc>
              <a:spcBef>
                <a:spcPts val="0"/>
              </a:spcBef>
              <a:spcAft>
                <a:spcPts val="0"/>
              </a:spcAft>
              <a:buClr>
                <a:schemeClr val="dk1"/>
              </a:buClr>
              <a:buSzPts val="1100"/>
              <a:buFont typeface="Arial"/>
              <a:buNone/>
            </a:pPr>
            <a:r>
              <a:rPr lang="en" sz="2200"/>
              <a:t>Division of Community Assistance and Development</a:t>
            </a:r>
            <a:endParaRPr sz="2200"/>
          </a:p>
          <a:p>
            <a:pPr marL="0" lvl="0" indent="0" algn="ctr" rtl="0">
              <a:lnSpc>
                <a:spcPct val="100000"/>
              </a:lnSpc>
              <a:spcBef>
                <a:spcPts val="0"/>
              </a:spcBef>
              <a:spcAft>
                <a:spcPts val="0"/>
              </a:spcAft>
              <a:buNone/>
            </a:pPr>
            <a:r>
              <a:rPr lang="en" sz="2200"/>
              <a:t>MMQuiroz@azdes.gov</a:t>
            </a:r>
            <a:endParaRPr sz="2200"/>
          </a:p>
        </p:txBody>
      </p:sp>
      <p:sp>
        <p:nvSpPr>
          <p:cNvPr id="463" name="Google Shape;463;p70"/>
          <p:cNvSpPr txBox="1"/>
          <p:nvPr/>
        </p:nvSpPr>
        <p:spPr>
          <a:xfrm>
            <a:off x="832050" y="1326825"/>
            <a:ext cx="7479900" cy="5388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2600" i="1">
                <a:solidFill>
                  <a:srgbClr val="E9610D"/>
                </a:solidFill>
                <a:latin typeface="Calibri"/>
                <a:ea typeface="Calibri"/>
                <a:cs typeface="Calibri"/>
                <a:sym typeface="Calibri"/>
              </a:rPr>
              <a:t>-Potential Partners and Community Feedback-</a:t>
            </a:r>
            <a:endParaRPr sz="2600" i="1">
              <a:solidFill>
                <a:srgbClr val="E9610D"/>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1"/>
          <p:cNvSpPr txBox="1">
            <a:spLocks noGrp="1"/>
          </p:cNvSpPr>
          <p:nvPr>
            <p:ph type="body" idx="4294967295"/>
          </p:nvPr>
        </p:nvSpPr>
        <p:spPr>
          <a:xfrm>
            <a:off x="444750" y="1910550"/>
            <a:ext cx="8254500" cy="1322400"/>
          </a:xfrm>
          <a:prstGeom prst="rect">
            <a:avLst/>
          </a:prstGeom>
        </p:spPr>
        <p:txBody>
          <a:bodyPr spcFirstLastPara="1" wrap="square" lIns="68575" tIns="34275" rIns="68575" bIns="34275" anchor="t" anchorCtr="0">
            <a:normAutofit fontScale="40000" lnSpcReduction="20000"/>
          </a:bodyPr>
          <a:lstStyle/>
          <a:p>
            <a:pPr marL="0" lvl="0" indent="0" algn="ctr" rtl="0">
              <a:spcBef>
                <a:spcPts val="800"/>
              </a:spcBef>
              <a:spcAft>
                <a:spcPts val="0"/>
              </a:spcAft>
              <a:buNone/>
            </a:pPr>
            <a:endParaRPr sz="6000"/>
          </a:p>
          <a:p>
            <a:pPr marL="0" lvl="0" indent="0" algn="ctr" rtl="0">
              <a:spcBef>
                <a:spcPts val="800"/>
              </a:spcBef>
              <a:spcAft>
                <a:spcPts val="0"/>
              </a:spcAft>
              <a:buNone/>
            </a:pPr>
            <a:endParaRPr sz="8751"/>
          </a:p>
          <a:p>
            <a:pPr marL="0" lvl="0" indent="0" algn="ctr" rtl="0">
              <a:spcBef>
                <a:spcPts val="800"/>
              </a:spcBef>
              <a:spcAft>
                <a:spcPts val="0"/>
              </a:spcAft>
              <a:buNone/>
            </a:pPr>
            <a:endParaRPr sz="8751"/>
          </a:p>
        </p:txBody>
      </p:sp>
      <p:sp>
        <p:nvSpPr>
          <p:cNvPr id="469" name="Google Shape;469;p71"/>
          <p:cNvSpPr txBox="1">
            <a:spLocks noGrp="1"/>
          </p:cNvSpPr>
          <p:nvPr>
            <p:ph type="title"/>
          </p:nvPr>
        </p:nvSpPr>
        <p:spPr>
          <a:xfrm>
            <a:off x="628649" y="4071566"/>
            <a:ext cx="7886700" cy="7203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2400"/>
              <a:t>SNAP Career Advancement Network (SNAP CAN)</a:t>
            </a:r>
            <a:endParaRPr sz="2000"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1859A8">
                <a:alpha val="60000"/>
              </a:srgbClr>
            </a:gs>
            <a:gs pos="32000">
              <a:srgbClr val="1859A8">
                <a:alpha val="60000"/>
              </a:srgbClr>
            </a:gs>
            <a:gs pos="93000">
              <a:srgbClr val="00297A"/>
            </a:gs>
            <a:gs pos="100000">
              <a:srgbClr val="00297A"/>
            </a:gs>
          </a:gsLst>
          <a:lin ang="16198662" scaled="0"/>
        </a:gradFill>
        <a:effectLst/>
      </p:bgPr>
    </p:bg>
    <p:spTree>
      <p:nvGrpSpPr>
        <p:cNvPr id="1" name="Shape 473"/>
        <p:cNvGrpSpPr/>
        <p:nvPr/>
      </p:nvGrpSpPr>
      <p:grpSpPr>
        <a:xfrm>
          <a:off x="0" y="0"/>
          <a:ext cx="0" cy="0"/>
          <a:chOff x="0" y="0"/>
          <a:chExt cx="0" cy="0"/>
        </a:xfrm>
      </p:grpSpPr>
      <p:sp>
        <p:nvSpPr>
          <p:cNvPr id="474" name="Google Shape;474;p72"/>
          <p:cNvSpPr/>
          <p:nvPr/>
        </p:nvSpPr>
        <p:spPr>
          <a:xfrm>
            <a:off x="276600" y="303900"/>
            <a:ext cx="8590800" cy="4535700"/>
          </a:xfrm>
          <a:prstGeom prst="rect">
            <a:avLst/>
          </a:prstGeom>
          <a:solidFill>
            <a:schemeClr val="lt1"/>
          </a:solidFill>
          <a:ln w="38100" cap="flat" cmpd="sng">
            <a:solidFill>
              <a:srgbClr val="B7B7B7"/>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latin typeface="Calibri"/>
              <a:ea typeface="Calibri"/>
              <a:cs typeface="Calibri"/>
              <a:sym typeface="Calibri"/>
            </a:endParaRPr>
          </a:p>
        </p:txBody>
      </p:sp>
      <p:sp>
        <p:nvSpPr>
          <p:cNvPr id="475" name="Google Shape;475;p72"/>
          <p:cNvSpPr txBox="1">
            <a:spLocks noGrp="1"/>
          </p:cNvSpPr>
          <p:nvPr>
            <p:ph type="body" idx="1"/>
          </p:nvPr>
        </p:nvSpPr>
        <p:spPr>
          <a:xfrm>
            <a:off x="603550" y="401900"/>
            <a:ext cx="7874700" cy="3673800"/>
          </a:xfrm>
          <a:prstGeom prst="rect">
            <a:avLst/>
          </a:prstGeom>
        </p:spPr>
        <p:txBody>
          <a:bodyPr spcFirstLastPara="1" wrap="square" lIns="68575" tIns="34275" rIns="68575" bIns="34275" anchor="t" anchorCtr="0">
            <a:normAutofit lnSpcReduction="10000"/>
          </a:bodyPr>
          <a:lstStyle/>
          <a:p>
            <a:pPr marL="0" lvl="0" indent="0" algn="ctr" rtl="0">
              <a:lnSpc>
                <a:spcPct val="100000"/>
              </a:lnSpc>
              <a:spcBef>
                <a:spcPts val="0"/>
              </a:spcBef>
              <a:spcAft>
                <a:spcPts val="0"/>
              </a:spcAft>
              <a:buNone/>
            </a:pPr>
            <a:endParaRPr sz="3000" b="1"/>
          </a:p>
          <a:p>
            <a:pPr marL="0" lvl="0" indent="0" algn="ctr" rtl="0">
              <a:lnSpc>
                <a:spcPct val="100000"/>
              </a:lnSpc>
              <a:spcBef>
                <a:spcPts val="0"/>
              </a:spcBef>
              <a:spcAft>
                <a:spcPts val="0"/>
              </a:spcAft>
              <a:buClr>
                <a:schemeClr val="dk1"/>
              </a:buClr>
              <a:buSzPts val="1100"/>
              <a:buFont typeface="Arial"/>
              <a:buNone/>
            </a:pPr>
            <a:r>
              <a:rPr lang="en" sz="3000" b="1"/>
              <a:t>Abel Young</a:t>
            </a:r>
            <a:endParaRPr sz="3000" b="1"/>
          </a:p>
          <a:p>
            <a:pPr marL="0" lvl="0" indent="0" algn="ctr" rtl="0">
              <a:lnSpc>
                <a:spcPct val="100000"/>
              </a:lnSpc>
              <a:spcBef>
                <a:spcPts val="0"/>
              </a:spcBef>
              <a:spcAft>
                <a:spcPts val="0"/>
              </a:spcAft>
              <a:buClr>
                <a:schemeClr val="dk1"/>
              </a:buClr>
              <a:buSzPts val="1100"/>
              <a:buFont typeface="Arial"/>
              <a:buNone/>
            </a:pPr>
            <a:r>
              <a:rPr lang="en" sz="2400" i="1"/>
              <a:t>SNAP CAN Manager</a:t>
            </a:r>
            <a:endParaRPr sz="2400"/>
          </a:p>
          <a:p>
            <a:pPr marL="0" lvl="0" indent="0" algn="ctr" rtl="0">
              <a:lnSpc>
                <a:spcPct val="100000"/>
              </a:lnSpc>
              <a:spcBef>
                <a:spcPts val="0"/>
              </a:spcBef>
              <a:spcAft>
                <a:spcPts val="0"/>
              </a:spcAft>
              <a:buNone/>
            </a:pPr>
            <a:r>
              <a:rPr lang="en" sz="2400"/>
              <a:t>ayoung@azdes.gov</a:t>
            </a:r>
            <a:endParaRPr sz="2400"/>
          </a:p>
          <a:p>
            <a:pPr marL="0" lvl="0" indent="0" algn="ctr" rtl="0">
              <a:lnSpc>
                <a:spcPct val="100000"/>
              </a:lnSpc>
              <a:spcBef>
                <a:spcPts val="0"/>
              </a:spcBef>
              <a:spcAft>
                <a:spcPts val="0"/>
              </a:spcAft>
              <a:buNone/>
            </a:pPr>
            <a:endParaRPr sz="3000" b="1"/>
          </a:p>
          <a:p>
            <a:pPr marL="0" lvl="0" indent="0" algn="ctr" rtl="0">
              <a:lnSpc>
                <a:spcPct val="100000"/>
              </a:lnSpc>
              <a:spcBef>
                <a:spcPts val="0"/>
              </a:spcBef>
              <a:spcAft>
                <a:spcPts val="0"/>
              </a:spcAft>
              <a:buNone/>
            </a:pPr>
            <a:r>
              <a:rPr lang="en" sz="3000" b="1"/>
              <a:t>Francesca Currie</a:t>
            </a:r>
            <a:endParaRPr sz="3000" b="1"/>
          </a:p>
          <a:p>
            <a:pPr marL="0" lvl="0" indent="0" algn="ctr" rtl="0">
              <a:lnSpc>
                <a:spcPct val="100000"/>
              </a:lnSpc>
              <a:spcBef>
                <a:spcPts val="0"/>
              </a:spcBef>
              <a:spcAft>
                <a:spcPts val="0"/>
              </a:spcAft>
              <a:buNone/>
            </a:pPr>
            <a:r>
              <a:rPr lang="en" sz="2400" i="1"/>
              <a:t>SNAP CAN Program Specialist</a:t>
            </a:r>
            <a:endParaRPr sz="2400" i="1"/>
          </a:p>
          <a:p>
            <a:pPr marL="0" lvl="0" indent="0" algn="ctr" rtl="0">
              <a:lnSpc>
                <a:spcPct val="100000"/>
              </a:lnSpc>
              <a:spcBef>
                <a:spcPts val="0"/>
              </a:spcBef>
              <a:spcAft>
                <a:spcPts val="0"/>
              </a:spcAft>
              <a:buNone/>
            </a:pPr>
            <a:r>
              <a:rPr lang="en" sz="2400"/>
              <a:t>fcurrie@azdes.gov</a:t>
            </a:r>
            <a:endParaRPr sz="2400"/>
          </a:p>
          <a:p>
            <a:pPr marL="0" lvl="0" indent="0" algn="ctr" rtl="0">
              <a:lnSpc>
                <a:spcPct val="100000"/>
              </a:lnSpc>
              <a:spcBef>
                <a:spcPts val="0"/>
              </a:spcBef>
              <a:spcAft>
                <a:spcPts val="0"/>
              </a:spcAft>
              <a:buNone/>
            </a:pPr>
            <a:endParaRPr sz="2400"/>
          </a:p>
        </p:txBody>
      </p:sp>
      <p:pic>
        <p:nvPicPr>
          <p:cNvPr id="476" name="Google Shape;476;p72">
            <a:hlinkClick r:id="rId3"/>
          </p:cNvPr>
          <p:cNvPicPr preferRelativeResize="0"/>
          <p:nvPr/>
        </p:nvPicPr>
        <p:blipFill>
          <a:blip r:embed="rId4">
            <a:alphaModFix/>
          </a:blip>
          <a:stretch>
            <a:fillRect/>
          </a:stretch>
        </p:blipFill>
        <p:spPr>
          <a:xfrm>
            <a:off x="7325150" y="3365500"/>
            <a:ext cx="1365275" cy="1365275"/>
          </a:xfrm>
          <a:prstGeom prst="rect">
            <a:avLst/>
          </a:prstGeom>
          <a:noFill/>
          <a:ln>
            <a:noFill/>
          </a:ln>
        </p:spPr>
      </p:pic>
      <p:sp>
        <p:nvSpPr>
          <p:cNvPr id="477" name="Google Shape;477;p72"/>
          <p:cNvSpPr txBox="1"/>
          <p:nvPr/>
        </p:nvSpPr>
        <p:spPr>
          <a:xfrm>
            <a:off x="1474050" y="3917450"/>
            <a:ext cx="6195900" cy="34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Arizona Department of Economic Security</a:t>
            </a:r>
            <a:endParaRPr sz="18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Division of Employment and Rehabilitation Services</a:t>
            </a:r>
            <a:endParaRPr sz="8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3"/>
          <p:cNvSpPr txBox="1">
            <a:spLocks noGrp="1"/>
          </p:cNvSpPr>
          <p:nvPr>
            <p:ph type="body" idx="1"/>
          </p:nvPr>
        </p:nvSpPr>
        <p:spPr>
          <a:xfrm>
            <a:off x="1027475" y="1099150"/>
            <a:ext cx="7795200" cy="2075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t>SNAP CAN is Arizona’s community-based employment and training program that provides employment readiness services to eligible SNAP recipients.</a:t>
            </a:r>
            <a:endParaRPr sz="2000"/>
          </a:p>
          <a:p>
            <a:pPr marL="0" lvl="0" indent="0" algn="l" rtl="0">
              <a:spcBef>
                <a:spcPts val="800"/>
              </a:spcBef>
              <a:spcAft>
                <a:spcPts val="0"/>
              </a:spcAft>
              <a:buNone/>
            </a:pPr>
            <a:r>
              <a:rPr lang="en" sz="2000"/>
              <a:t>Services are provided through SNAP CAN Providers who are dedicated to connecting program participants to the tools and resources they need to overcome barriers, and obtain employment.</a:t>
            </a:r>
            <a:endParaRPr sz="2000"/>
          </a:p>
        </p:txBody>
      </p:sp>
      <p:sp>
        <p:nvSpPr>
          <p:cNvPr id="483" name="Google Shape;483;p73"/>
          <p:cNvSpPr txBox="1">
            <a:spLocks noGrp="1"/>
          </p:cNvSpPr>
          <p:nvPr>
            <p:ph type="title"/>
          </p:nvPr>
        </p:nvSpPr>
        <p:spPr>
          <a:xfrm>
            <a:off x="1023581" y="236436"/>
            <a:ext cx="7803000" cy="418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SNAP Career Advancement Network (SNAP CAN)</a:t>
            </a:r>
            <a:endParaRPr sz="2400"/>
          </a:p>
        </p:txBody>
      </p:sp>
      <p:grpSp>
        <p:nvGrpSpPr>
          <p:cNvPr id="484" name="Google Shape;484;p73"/>
          <p:cNvGrpSpPr/>
          <p:nvPr/>
        </p:nvGrpSpPr>
        <p:grpSpPr>
          <a:xfrm>
            <a:off x="4060361" y="3146709"/>
            <a:ext cx="2702359" cy="1292723"/>
            <a:chOff x="3071458" y="2013877"/>
            <a:chExt cx="3547800" cy="1569600"/>
          </a:xfrm>
        </p:grpSpPr>
        <p:sp>
          <p:nvSpPr>
            <p:cNvPr id="485" name="Google Shape;485;p73"/>
            <p:cNvSpPr/>
            <p:nvPr/>
          </p:nvSpPr>
          <p:spPr>
            <a:xfrm rot="10800000" flipH="1">
              <a:off x="3071458" y="2013877"/>
              <a:ext cx="3547800" cy="1569600"/>
            </a:xfrm>
            <a:prstGeom prst="round2DiagRect">
              <a:avLst>
                <a:gd name="adj1" fmla="val 0"/>
                <a:gd name="adj2" fmla="val 17764"/>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3"/>
            <p:cNvSpPr txBox="1"/>
            <p:nvPr/>
          </p:nvSpPr>
          <p:spPr>
            <a:xfrm>
              <a:off x="3316095" y="2142110"/>
              <a:ext cx="3123300" cy="115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000000"/>
                  </a:solidFill>
                  <a:latin typeface="Calibri"/>
                  <a:ea typeface="Calibri"/>
                  <a:cs typeface="Calibri"/>
                  <a:sym typeface="Calibri"/>
                </a:rPr>
                <a:t>Providers</a:t>
              </a:r>
              <a:endParaRPr sz="1500" b="1">
                <a:solidFill>
                  <a:srgbClr val="000000"/>
                </a:solidFill>
                <a:latin typeface="Calibri"/>
                <a:ea typeface="Calibri"/>
                <a:cs typeface="Calibri"/>
                <a:sym typeface="Calibri"/>
              </a:endParaRPr>
            </a:p>
            <a:p>
              <a:pPr marL="0" lvl="0" indent="0" algn="l" rtl="0">
                <a:spcBef>
                  <a:spcPts val="0"/>
                </a:spcBef>
                <a:spcAft>
                  <a:spcPts val="0"/>
                </a:spcAft>
                <a:buNone/>
              </a:pPr>
              <a:r>
                <a:rPr lang="en" sz="1400">
                  <a:solidFill>
                    <a:srgbClr val="000000"/>
                  </a:solidFill>
                  <a:latin typeface="Calibri"/>
                  <a:ea typeface="Calibri"/>
                  <a:cs typeface="Calibri"/>
                  <a:sym typeface="Calibri"/>
                </a:rPr>
                <a:t>Offer approved employment and training (E&amp;T) services  using non-federal funds</a:t>
              </a:r>
              <a:endParaRPr sz="1400">
                <a:solidFill>
                  <a:srgbClr val="000000"/>
                </a:solidFill>
                <a:latin typeface="Calibri"/>
                <a:ea typeface="Calibri"/>
                <a:cs typeface="Calibri"/>
                <a:sym typeface="Calibri"/>
              </a:endParaRPr>
            </a:p>
          </p:txBody>
        </p:sp>
      </p:grpSp>
      <p:grpSp>
        <p:nvGrpSpPr>
          <p:cNvPr id="487" name="Google Shape;487;p73"/>
          <p:cNvGrpSpPr/>
          <p:nvPr/>
        </p:nvGrpSpPr>
        <p:grpSpPr>
          <a:xfrm>
            <a:off x="1108512" y="3146621"/>
            <a:ext cx="2944928" cy="1369022"/>
            <a:chOff x="1126863" y="2013875"/>
            <a:chExt cx="1978454" cy="1660225"/>
          </a:xfrm>
        </p:grpSpPr>
        <p:sp>
          <p:nvSpPr>
            <p:cNvPr id="488" name="Google Shape;488;p73"/>
            <p:cNvSpPr/>
            <p:nvPr/>
          </p:nvSpPr>
          <p:spPr>
            <a:xfrm>
              <a:off x="1126863" y="2013875"/>
              <a:ext cx="1944600" cy="1569600"/>
            </a:xfrm>
            <a:prstGeom prst="round2DiagRect">
              <a:avLst>
                <a:gd name="adj1" fmla="val 0"/>
                <a:gd name="adj2" fmla="val 17764"/>
              </a:avLst>
            </a:prstGeom>
            <a:solidFill>
              <a:srgbClr val="EFEFEF"/>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3"/>
            <p:cNvSpPr txBox="1"/>
            <p:nvPr/>
          </p:nvSpPr>
          <p:spPr>
            <a:xfrm>
              <a:off x="1215616" y="2150100"/>
              <a:ext cx="1889700" cy="15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libri"/>
                  <a:ea typeface="Calibri"/>
                  <a:cs typeface="Calibri"/>
                  <a:sym typeface="Calibri"/>
                </a:rPr>
                <a:t>Eligible </a:t>
              </a:r>
              <a:r>
                <a:rPr lang="en" sz="1500" b="1">
                  <a:solidFill>
                    <a:srgbClr val="000000"/>
                  </a:solidFill>
                  <a:latin typeface="Calibri"/>
                  <a:ea typeface="Calibri"/>
                  <a:cs typeface="Calibri"/>
                  <a:sym typeface="Calibri"/>
                </a:rPr>
                <a:t>Recipients</a:t>
              </a:r>
              <a:endParaRPr sz="1500" b="1">
                <a:solidFill>
                  <a:srgbClr val="000000"/>
                </a:solidFill>
                <a:latin typeface="Calibri"/>
                <a:ea typeface="Calibri"/>
                <a:cs typeface="Calibri"/>
                <a:sym typeface="Calibri"/>
              </a:endParaRPr>
            </a:p>
            <a:p>
              <a:pPr marL="342900" lvl="0" indent="-203200" algn="l" rtl="0">
                <a:spcBef>
                  <a:spcPts val="0"/>
                </a:spcBef>
                <a:spcAft>
                  <a:spcPts val="0"/>
                </a:spcAft>
                <a:buClr>
                  <a:srgbClr val="000000"/>
                </a:buClr>
                <a:buSzPts val="1400"/>
                <a:buFont typeface="Calibri"/>
                <a:buAutoNum type="alphaUcPeriod"/>
              </a:pPr>
              <a:r>
                <a:rPr lang="en" sz="1400">
                  <a:solidFill>
                    <a:srgbClr val="000000"/>
                  </a:solidFill>
                  <a:latin typeface="Calibri"/>
                  <a:ea typeface="Calibri"/>
                  <a:cs typeface="Calibri"/>
                  <a:sym typeface="Calibri"/>
                </a:rPr>
                <a:t>16+ Years Old</a:t>
              </a:r>
              <a:endParaRPr sz="1400">
                <a:solidFill>
                  <a:srgbClr val="000000"/>
                </a:solidFill>
                <a:latin typeface="Calibri"/>
                <a:ea typeface="Calibri"/>
                <a:cs typeface="Calibri"/>
                <a:sym typeface="Calibri"/>
              </a:endParaRPr>
            </a:p>
            <a:p>
              <a:pPr marL="342900" lvl="0" indent="-203200" algn="l" rtl="0">
                <a:spcBef>
                  <a:spcPts val="0"/>
                </a:spcBef>
                <a:spcAft>
                  <a:spcPts val="0"/>
                </a:spcAft>
                <a:buClr>
                  <a:srgbClr val="000000"/>
                </a:buClr>
                <a:buSzPts val="1400"/>
                <a:buFont typeface="Calibri"/>
                <a:buAutoNum type="alphaUcPeriod"/>
              </a:pPr>
              <a:r>
                <a:rPr lang="en" sz="1400">
                  <a:solidFill>
                    <a:srgbClr val="000000"/>
                  </a:solidFill>
                  <a:latin typeface="Calibri"/>
                  <a:ea typeface="Calibri"/>
                  <a:cs typeface="Calibri"/>
                  <a:sym typeface="Calibri"/>
                </a:rPr>
                <a:t>Not on TANF Cash Assistance</a:t>
              </a:r>
              <a:endParaRPr sz="1400">
                <a:solidFill>
                  <a:srgbClr val="000000"/>
                </a:solidFill>
                <a:latin typeface="Calibri"/>
                <a:ea typeface="Calibri"/>
                <a:cs typeface="Calibri"/>
                <a:sym typeface="Calibri"/>
              </a:endParaRPr>
            </a:p>
            <a:p>
              <a:pPr marL="342900" lvl="0" indent="-203200" algn="l" rtl="0">
                <a:spcBef>
                  <a:spcPts val="0"/>
                </a:spcBef>
                <a:spcAft>
                  <a:spcPts val="0"/>
                </a:spcAft>
                <a:buClr>
                  <a:srgbClr val="000000"/>
                </a:buClr>
                <a:buSzPts val="1400"/>
                <a:buFont typeface="Calibri"/>
                <a:buAutoNum type="alphaUcPeriod"/>
              </a:pPr>
              <a:r>
                <a:rPr lang="en" sz="1400">
                  <a:solidFill>
                    <a:srgbClr val="000000"/>
                  </a:solidFill>
                  <a:latin typeface="Calibri"/>
                  <a:ea typeface="Calibri"/>
                  <a:cs typeface="Calibri"/>
                  <a:sym typeface="Calibri"/>
                </a:rPr>
                <a:t>Receiving SNAP</a:t>
              </a:r>
              <a:endParaRPr sz="1400">
                <a:solidFill>
                  <a:srgbClr val="000000"/>
                </a:solidFill>
                <a:latin typeface="Calibri"/>
                <a:ea typeface="Calibri"/>
                <a:cs typeface="Calibri"/>
                <a:sym typeface="Calibri"/>
              </a:endParaRPr>
            </a:p>
          </p:txBody>
        </p:sp>
      </p:grpSp>
      <p:grpSp>
        <p:nvGrpSpPr>
          <p:cNvPr id="490" name="Google Shape;490;p73"/>
          <p:cNvGrpSpPr/>
          <p:nvPr/>
        </p:nvGrpSpPr>
        <p:grpSpPr>
          <a:xfrm>
            <a:off x="6814704" y="3146840"/>
            <a:ext cx="1308523" cy="1292723"/>
            <a:chOff x="5015938" y="2013875"/>
            <a:chExt cx="3001200" cy="1569600"/>
          </a:xfrm>
        </p:grpSpPr>
        <p:sp>
          <p:nvSpPr>
            <p:cNvPr id="491" name="Google Shape;491;p73"/>
            <p:cNvSpPr/>
            <p:nvPr/>
          </p:nvSpPr>
          <p:spPr>
            <a:xfrm>
              <a:off x="5015938" y="2013875"/>
              <a:ext cx="3001200" cy="1569600"/>
            </a:xfrm>
            <a:prstGeom prst="round2DiagRect">
              <a:avLst>
                <a:gd name="adj1" fmla="val 0"/>
                <a:gd name="adj2" fmla="val 17764"/>
              </a:avLst>
            </a:prstGeom>
            <a:solidFill>
              <a:srgbClr val="0944A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492" name="Google Shape;492;p73"/>
            <p:cNvSpPr txBox="1"/>
            <p:nvPr/>
          </p:nvSpPr>
          <p:spPr>
            <a:xfrm>
              <a:off x="5344570" y="2305819"/>
              <a:ext cx="2417100" cy="45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Calibri"/>
                  <a:ea typeface="Calibri"/>
                  <a:cs typeface="Calibri"/>
                  <a:sym typeface="Calibri"/>
                </a:rPr>
                <a:t>SNAP CAN</a:t>
              </a:r>
              <a:endParaRPr sz="1500" b="1">
                <a:solidFill>
                  <a:srgbClr val="FFFFFF"/>
                </a:solidFill>
                <a:latin typeface="Calibri"/>
                <a:ea typeface="Calibri"/>
                <a:cs typeface="Calibri"/>
                <a:sym typeface="Calibri"/>
              </a:endParaRPr>
            </a:p>
            <a:p>
              <a:pPr marL="0" lvl="0" indent="0" algn="ctr" rtl="0">
                <a:spcBef>
                  <a:spcPts val="0"/>
                </a:spcBef>
                <a:spcAft>
                  <a:spcPts val="0"/>
                </a:spcAft>
                <a:buNone/>
              </a:pPr>
              <a:r>
                <a:rPr lang="en" sz="1500" b="1">
                  <a:solidFill>
                    <a:srgbClr val="FFFFFF"/>
                  </a:solidFill>
                  <a:latin typeface="Calibri"/>
                  <a:ea typeface="Calibri"/>
                  <a:cs typeface="Calibri"/>
                  <a:sym typeface="Calibri"/>
                </a:rPr>
                <a:t>E&amp;T Success</a:t>
              </a:r>
              <a:endParaRPr sz="1500">
                <a:solidFill>
                  <a:srgbClr val="FFFFFF"/>
                </a:solidFill>
                <a:latin typeface="Calibri"/>
                <a:ea typeface="Calibri"/>
                <a:cs typeface="Calibri"/>
                <a:sym typeface="Calibri"/>
              </a:endParaRPr>
            </a:p>
          </p:txBody>
        </p:sp>
      </p:grpSp>
      <p:grpSp>
        <p:nvGrpSpPr>
          <p:cNvPr id="493" name="Google Shape;493;p73"/>
          <p:cNvGrpSpPr/>
          <p:nvPr/>
        </p:nvGrpSpPr>
        <p:grpSpPr>
          <a:xfrm>
            <a:off x="6676753" y="3651804"/>
            <a:ext cx="261571" cy="260379"/>
            <a:chOff x="4858109" y="2631368"/>
            <a:chExt cx="316442" cy="315000"/>
          </a:xfrm>
        </p:grpSpPr>
        <p:sp>
          <p:nvSpPr>
            <p:cNvPr id="494" name="Google Shape;494;p73"/>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3"/>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sz="1400"/>
              </a:br>
              <a:endParaRPr sz="1400"/>
            </a:p>
          </p:txBody>
        </p:sp>
      </p:grpSp>
      <p:grpSp>
        <p:nvGrpSpPr>
          <p:cNvPr id="496" name="Google Shape;496;p73"/>
          <p:cNvGrpSpPr/>
          <p:nvPr/>
        </p:nvGrpSpPr>
        <p:grpSpPr>
          <a:xfrm>
            <a:off x="3917162" y="3662661"/>
            <a:ext cx="260366" cy="260366"/>
            <a:chOff x="3157188" y="909150"/>
            <a:chExt cx="470400" cy="470400"/>
          </a:xfrm>
        </p:grpSpPr>
        <p:sp>
          <p:nvSpPr>
            <p:cNvPr id="497" name="Google Shape;497;p73"/>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3"/>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 name="Google Shape;499;p73"/>
          <p:cNvSpPr txBox="1"/>
          <p:nvPr/>
        </p:nvSpPr>
        <p:spPr>
          <a:xfrm>
            <a:off x="1457100" y="4631825"/>
            <a:ext cx="70593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rPr>
              <a:t>www.AZSNAPCAN.gov     SNAPCAN@azdes.gov</a:t>
            </a:r>
            <a:endParaRPr>
              <a:solidFill>
                <a:srgbClr val="B7B7B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6"/>
          <p:cNvSpPr txBox="1">
            <a:spLocks noGrp="1"/>
          </p:cNvSpPr>
          <p:nvPr>
            <p:ph type="title"/>
          </p:nvPr>
        </p:nvSpPr>
        <p:spPr>
          <a:xfrm>
            <a:off x="628649" y="4035291"/>
            <a:ext cx="7886700" cy="7203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2400"/>
              <a:t>CSFP &amp; TEFAP</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4"/>
          <p:cNvSpPr txBox="1">
            <a:spLocks noGrp="1"/>
          </p:cNvSpPr>
          <p:nvPr>
            <p:ph type="title"/>
          </p:nvPr>
        </p:nvSpPr>
        <p:spPr>
          <a:xfrm>
            <a:off x="1023581" y="236436"/>
            <a:ext cx="7803000" cy="418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570"/>
              <a:t>What’s Involved</a:t>
            </a:r>
            <a:endParaRPr sz="2570"/>
          </a:p>
        </p:txBody>
      </p:sp>
      <p:sp>
        <p:nvSpPr>
          <p:cNvPr id="505" name="Google Shape;505;p74"/>
          <p:cNvSpPr txBox="1"/>
          <p:nvPr/>
        </p:nvSpPr>
        <p:spPr>
          <a:xfrm>
            <a:off x="1034150" y="879925"/>
            <a:ext cx="7883100" cy="39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1"/>
                </a:solidFill>
                <a:latin typeface="Calibri"/>
                <a:ea typeface="Calibri"/>
                <a:cs typeface="Calibri"/>
                <a:sym typeface="Calibri"/>
              </a:rPr>
              <a:t>SNAP CAN leverages existing employment and training expertise with local community-based organizations.</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a:p>
            <a:pPr marL="0" lvl="0" indent="0" algn="l" rtl="0">
              <a:spcBef>
                <a:spcPts val="0"/>
              </a:spcBef>
              <a:spcAft>
                <a:spcPts val="0"/>
              </a:spcAft>
              <a:buNone/>
            </a:pPr>
            <a:r>
              <a:rPr lang="en" sz="1700">
                <a:solidFill>
                  <a:schemeClr val="dk1"/>
                </a:solidFill>
                <a:latin typeface="Calibri"/>
                <a:ea typeface="Calibri"/>
                <a:cs typeface="Calibri"/>
                <a:sym typeface="Calibri"/>
              </a:rPr>
              <a:t>SNAP CAN Providers help participants in education, job readiness, job retention, job search, and vocational training.</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a:p>
            <a:pPr marL="0" lvl="0" indent="0" algn="l" rtl="0">
              <a:spcBef>
                <a:spcPts val="0"/>
              </a:spcBef>
              <a:spcAft>
                <a:spcPts val="0"/>
              </a:spcAft>
              <a:buNone/>
            </a:pPr>
            <a:r>
              <a:rPr lang="en" sz="1700">
                <a:solidFill>
                  <a:schemeClr val="dk1"/>
                </a:solidFill>
                <a:latin typeface="Calibri"/>
                <a:ea typeface="Calibri"/>
                <a:cs typeface="Calibri"/>
                <a:sym typeface="Calibri"/>
              </a:rPr>
              <a:t>Free support services for participants, including help covering expenses like:</a:t>
            </a:r>
            <a:endParaRPr sz="17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700">
                <a:solidFill>
                  <a:schemeClr val="dk1"/>
                </a:solidFill>
                <a:latin typeface="Calibri"/>
                <a:ea typeface="Calibri"/>
                <a:cs typeface="Calibri"/>
                <a:sym typeface="Calibri"/>
              </a:rPr>
              <a:t>Childcare</a:t>
            </a:r>
            <a:endParaRPr sz="17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700">
                <a:solidFill>
                  <a:schemeClr val="dk1"/>
                </a:solidFill>
                <a:latin typeface="Calibri"/>
                <a:ea typeface="Calibri"/>
                <a:cs typeface="Calibri"/>
                <a:sym typeface="Calibri"/>
              </a:rPr>
              <a:t>Job Interview Clothing</a:t>
            </a:r>
            <a:endParaRPr sz="17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700">
                <a:solidFill>
                  <a:schemeClr val="dk1"/>
                </a:solidFill>
                <a:latin typeface="Calibri"/>
                <a:ea typeface="Calibri"/>
                <a:cs typeface="Calibri"/>
                <a:sym typeface="Calibri"/>
              </a:rPr>
              <a:t>Work Uniforms</a:t>
            </a:r>
            <a:endParaRPr sz="17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700">
                <a:solidFill>
                  <a:schemeClr val="dk1"/>
                </a:solidFill>
                <a:latin typeface="Calibri"/>
                <a:ea typeface="Calibri"/>
                <a:cs typeface="Calibri"/>
                <a:sym typeface="Calibri"/>
              </a:rPr>
              <a:t>Job Equipment</a:t>
            </a:r>
            <a:endParaRPr sz="17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700">
                <a:solidFill>
                  <a:schemeClr val="dk1"/>
                </a:solidFill>
                <a:latin typeface="Calibri"/>
                <a:ea typeface="Calibri"/>
                <a:cs typeface="Calibri"/>
                <a:sym typeface="Calibri"/>
              </a:rPr>
              <a:t>Cell Phone or internet bills</a:t>
            </a:r>
            <a:endParaRPr sz="17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700">
                <a:solidFill>
                  <a:schemeClr val="dk1"/>
                </a:solidFill>
                <a:latin typeface="Calibri"/>
                <a:ea typeface="Calibri"/>
                <a:cs typeface="Calibri"/>
                <a:sym typeface="Calibri"/>
              </a:rPr>
              <a:t>Laptops</a:t>
            </a:r>
            <a:endParaRPr sz="17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700">
                <a:solidFill>
                  <a:schemeClr val="dk1"/>
                </a:solidFill>
                <a:latin typeface="Calibri"/>
                <a:ea typeface="Calibri"/>
                <a:cs typeface="Calibri"/>
                <a:sym typeface="Calibri"/>
              </a:rPr>
              <a:t>Wifi Hotspot</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p:txBody>
      </p:sp>
      <p:pic>
        <p:nvPicPr>
          <p:cNvPr id="506" name="Google Shape;506;p74"/>
          <p:cNvPicPr preferRelativeResize="0"/>
          <p:nvPr/>
        </p:nvPicPr>
        <p:blipFill>
          <a:blip r:embed="rId3">
            <a:alphaModFix/>
          </a:blip>
          <a:stretch>
            <a:fillRect/>
          </a:stretch>
        </p:blipFill>
        <p:spPr>
          <a:xfrm>
            <a:off x="7668043" y="3695143"/>
            <a:ext cx="1158525" cy="1167275"/>
          </a:xfrm>
          <a:prstGeom prst="rect">
            <a:avLst/>
          </a:prstGeom>
          <a:noFill/>
          <a:ln>
            <a:noFill/>
          </a:ln>
        </p:spPr>
      </p:pic>
      <p:sp>
        <p:nvSpPr>
          <p:cNvPr id="507" name="Google Shape;507;p74"/>
          <p:cNvSpPr txBox="1"/>
          <p:nvPr/>
        </p:nvSpPr>
        <p:spPr>
          <a:xfrm>
            <a:off x="1457100" y="4631825"/>
            <a:ext cx="70593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rPr>
              <a:t>www.AZSNAPCAN.gov     SNAPCAN@azdes.gov</a:t>
            </a:r>
            <a:endParaRPr>
              <a:solidFill>
                <a:srgbClr val="B7B7B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5"/>
          <p:cNvSpPr txBox="1">
            <a:spLocks noGrp="1"/>
          </p:cNvSpPr>
          <p:nvPr>
            <p:ph type="title"/>
          </p:nvPr>
        </p:nvSpPr>
        <p:spPr>
          <a:xfrm>
            <a:off x="1023581" y="236436"/>
            <a:ext cx="7803000" cy="418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SzPts val="990"/>
              <a:buNone/>
            </a:pPr>
            <a:r>
              <a:rPr lang="en" sz="2470"/>
              <a:t>Employment and Training Services</a:t>
            </a:r>
            <a:endParaRPr sz="2470"/>
          </a:p>
        </p:txBody>
      </p:sp>
      <p:sp>
        <p:nvSpPr>
          <p:cNvPr id="513" name="Google Shape;513;p75"/>
          <p:cNvSpPr txBox="1"/>
          <p:nvPr/>
        </p:nvSpPr>
        <p:spPr>
          <a:xfrm>
            <a:off x="981406" y="835988"/>
            <a:ext cx="4190100" cy="37815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None/>
            </a:pPr>
            <a:r>
              <a:rPr lang="en" sz="1700" b="1">
                <a:solidFill>
                  <a:srgbClr val="1F538C"/>
                </a:solidFill>
                <a:highlight>
                  <a:srgbClr val="FFFFFF"/>
                </a:highlight>
                <a:latin typeface="Calibri"/>
                <a:ea typeface="Calibri"/>
                <a:cs typeface="Calibri"/>
                <a:sym typeface="Calibri"/>
              </a:rPr>
              <a:t>Supervised Job Search</a:t>
            </a:r>
            <a:endParaRPr sz="1700" b="1">
              <a:solidFill>
                <a:srgbClr val="1F538C"/>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999999"/>
              </a:buClr>
              <a:buSzPts val="1200"/>
              <a:buFont typeface="Calibri"/>
              <a:buChar char="●"/>
            </a:pPr>
            <a:r>
              <a:rPr lang="en" sz="1700">
                <a:solidFill>
                  <a:srgbClr val="404040"/>
                </a:solidFill>
                <a:highlight>
                  <a:srgbClr val="FFFFFF"/>
                </a:highlight>
                <a:latin typeface="Calibri"/>
                <a:ea typeface="Calibri"/>
                <a:cs typeface="Calibri"/>
                <a:sym typeface="Calibri"/>
              </a:rPr>
              <a:t>Identifying employment opportunities</a:t>
            </a:r>
            <a:endParaRPr sz="1700">
              <a:solidFill>
                <a:srgbClr val="404040"/>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999999"/>
              </a:buClr>
              <a:buSzPts val="1200"/>
              <a:buFont typeface="Calibri"/>
              <a:buChar char="●"/>
            </a:pPr>
            <a:r>
              <a:rPr lang="en" sz="1700">
                <a:solidFill>
                  <a:srgbClr val="404040"/>
                </a:solidFill>
                <a:highlight>
                  <a:srgbClr val="FFFFFF"/>
                </a:highlight>
                <a:latin typeface="Calibri"/>
                <a:ea typeface="Calibri"/>
                <a:cs typeface="Calibri"/>
                <a:sym typeface="Calibri"/>
              </a:rPr>
              <a:t>Applying for employment</a:t>
            </a:r>
            <a:endParaRPr sz="1700">
              <a:solidFill>
                <a:srgbClr val="404040"/>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999999"/>
              </a:buClr>
              <a:buSzPts val="1200"/>
              <a:buFont typeface="Calibri"/>
              <a:buChar char="●"/>
            </a:pPr>
            <a:r>
              <a:rPr lang="en" sz="1700">
                <a:solidFill>
                  <a:srgbClr val="404040"/>
                </a:solidFill>
                <a:highlight>
                  <a:srgbClr val="FFFFFF"/>
                </a:highlight>
                <a:latin typeface="Calibri"/>
                <a:ea typeface="Calibri"/>
                <a:cs typeface="Calibri"/>
                <a:sym typeface="Calibri"/>
              </a:rPr>
              <a:t>Attending job fairs </a:t>
            </a:r>
            <a:endParaRPr sz="1700">
              <a:solidFill>
                <a:srgbClr val="40404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700" b="1">
              <a:solidFill>
                <a:srgbClr val="40404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700" b="1">
                <a:solidFill>
                  <a:srgbClr val="1F538C"/>
                </a:solidFill>
                <a:highlight>
                  <a:srgbClr val="FFFFFF"/>
                </a:highlight>
                <a:latin typeface="Calibri"/>
                <a:ea typeface="Calibri"/>
                <a:cs typeface="Calibri"/>
                <a:sym typeface="Calibri"/>
              </a:rPr>
              <a:t>Job Readiness</a:t>
            </a:r>
            <a:endParaRPr sz="1700" b="1">
              <a:solidFill>
                <a:srgbClr val="1F538C"/>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999999"/>
              </a:buClr>
              <a:buSzPts val="1200"/>
              <a:buFont typeface="Calibri"/>
              <a:buChar char="●"/>
            </a:pPr>
            <a:r>
              <a:rPr lang="en" sz="1700">
                <a:solidFill>
                  <a:srgbClr val="404040"/>
                </a:solidFill>
                <a:highlight>
                  <a:srgbClr val="FFFFFF"/>
                </a:highlight>
                <a:latin typeface="Calibri"/>
                <a:ea typeface="Calibri"/>
                <a:cs typeface="Calibri"/>
                <a:sym typeface="Calibri"/>
              </a:rPr>
              <a:t>Career exploration and planning</a:t>
            </a:r>
            <a:endParaRPr sz="1700">
              <a:solidFill>
                <a:srgbClr val="404040"/>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999999"/>
              </a:buClr>
              <a:buSzPts val="1200"/>
              <a:buFont typeface="Calibri"/>
              <a:buChar char="●"/>
            </a:pPr>
            <a:r>
              <a:rPr lang="en" sz="1700">
                <a:solidFill>
                  <a:srgbClr val="404040"/>
                </a:solidFill>
                <a:highlight>
                  <a:srgbClr val="FFFFFF"/>
                </a:highlight>
                <a:latin typeface="Calibri"/>
                <a:ea typeface="Calibri"/>
                <a:cs typeface="Calibri"/>
                <a:sym typeface="Calibri"/>
              </a:rPr>
              <a:t>Resume preparation</a:t>
            </a:r>
            <a:endParaRPr sz="1700">
              <a:solidFill>
                <a:srgbClr val="40404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700" b="1">
              <a:solidFill>
                <a:srgbClr val="1F538C"/>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700" b="1">
                <a:solidFill>
                  <a:srgbClr val="1F538C"/>
                </a:solidFill>
                <a:highlight>
                  <a:srgbClr val="FFFFFF"/>
                </a:highlight>
                <a:latin typeface="Calibri"/>
                <a:ea typeface="Calibri"/>
                <a:cs typeface="Calibri"/>
                <a:sym typeface="Calibri"/>
              </a:rPr>
              <a:t>Vocational Training</a:t>
            </a:r>
            <a:endParaRPr sz="1700" b="1">
              <a:solidFill>
                <a:srgbClr val="1F538C"/>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999999"/>
              </a:buClr>
              <a:buSzPts val="1200"/>
              <a:buFont typeface="Calibri"/>
              <a:buChar char="●"/>
            </a:pPr>
            <a:r>
              <a:rPr lang="en" sz="1700">
                <a:solidFill>
                  <a:srgbClr val="404040"/>
                </a:solidFill>
                <a:highlight>
                  <a:srgbClr val="FFFFFF"/>
                </a:highlight>
                <a:latin typeface="Calibri"/>
                <a:ea typeface="Calibri"/>
                <a:cs typeface="Calibri"/>
                <a:sym typeface="Calibri"/>
              </a:rPr>
              <a:t>Culinary </a:t>
            </a:r>
            <a:endParaRPr sz="1700">
              <a:solidFill>
                <a:srgbClr val="404040"/>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999999"/>
              </a:buClr>
              <a:buSzPts val="1200"/>
              <a:buFont typeface="Calibri"/>
              <a:buChar char="●"/>
            </a:pPr>
            <a:r>
              <a:rPr lang="en" sz="1700">
                <a:solidFill>
                  <a:srgbClr val="404040"/>
                </a:solidFill>
                <a:highlight>
                  <a:srgbClr val="FFFFFF"/>
                </a:highlight>
                <a:latin typeface="Calibri"/>
                <a:ea typeface="Calibri"/>
                <a:cs typeface="Calibri"/>
                <a:sym typeface="Calibri"/>
              </a:rPr>
              <a:t>Construction</a:t>
            </a:r>
            <a:endParaRPr sz="1700">
              <a:solidFill>
                <a:srgbClr val="1F538C"/>
              </a:solidFill>
              <a:latin typeface="Calibri"/>
              <a:ea typeface="Calibri"/>
              <a:cs typeface="Calibri"/>
              <a:sym typeface="Calibri"/>
            </a:endParaRPr>
          </a:p>
        </p:txBody>
      </p:sp>
      <p:sp>
        <p:nvSpPr>
          <p:cNvPr id="514" name="Google Shape;514;p75"/>
          <p:cNvSpPr txBox="1"/>
          <p:nvPr/>
        </p:nvSpPr>
        <p:spPr>
          <a:xfrm>
            <a:off x="4885825" y="835988"/>
            <a:ext cx="4190100" cy="40311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None/>
            </a:pPr>
            <a:r>
              <a:rPr lang="en" sz="1700" b="1">
                <a:solidFill>
                  <a:srgbClr val="1F538C"/>
                </a:solidFill>
                <a:highlight>
                  <a:srgbClr val="FFFFFF"/>
                </a:highlight>
                <a:latin typeface="Calibri"/>
                <a:ea typeface="Calibri"/>
                <a:cs typeface="Calibri"/>
                <a:sym typeface="Calibri"/>
              </a:rPr>
              <a:t>Education </a:t>
            </a:r>
            <a:endParaRPr sz="1700" b="1">
              <a:solidFill>
                <a:srgbClr val="1F538C"/>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B7B7B7"/>
              </a:buClr>
              <a:buSzPts val="1200"/>
              <a:buFont typeface="Calibri"/>
              <a:buChar char="●"/>
            </a:pPr>
            <a:r>
              <a:rPr lang="en" sz="1700">
                <a:solidFill>
                  <a:srgbClr val="404040"/>
                </a:solidFill>
                <a:highlight>
                  <a:srgbClr val="FFFFFF"/>
                </a:highlight>
                <a:latin typeface="Calibri"/>
                <a:ea typeface="Calibri"/>
                <a:cs typeface="Calibri"/>
                <a:sym typeface="Calibri"/>
              </a:rPr>
              <a:t>Adult Basic Education (ABE)</a:t>
            </a:r>
            <a:endParaRPr sz="1700">
              <a:solidFill>
                <a:srgbClr val="404040"/>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B7B7B7"/>
              </a:buClr>
              <a:buSzPts val="1200"/>
              <a:buFont typeface="Calibri"/>
              <a:buChar char="●"/>
            </a:pPr>
            <a:r>
              <a:rPr lang="en" sz="1700">
                <a:solidFill>
                  <a:srgbClr val="404040"/>
                </a:solidFill>
                <a:highlight>
                  <a:srgbClr val="FFFFFF"/>
                </a:highlight>
                <a:latin typeface="Calibri"/>
                <a:ea typeface="Calibri"/>
                <a:cs typeface="Calibri"/>
                <a:sym typeface="Calibri"/>
              </a:rPr>
              <a:t>Basic Literacy</a:t>
            </a:r>
            <a:endParaRPr sz="1700">
              <a:solidFill>
                <a:srgbClr val="404040"/>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B7B7B7"/>
              </a:buClr>
              <a:buSzPts val="1200"/>
              <a:buFont typeface="Calibri"/>
              <a:buChar char="●"/>
            </a:pPr>
            <a:r>
              <a:rPr lang="en" sz="1700">
                <a:solidFill>
                  <a:srgbClr val="404040"/>
                </a:solidFill>
                <a:highlight>
                  <a:srgbClr val="FFFFFF"/>
                </a:highlight>
                <a:latin typeface="Calibri"/>
                <a:ea typeface="Calibri"/>
                <a:cs typeface="Calibri"/>
                <a:sym typeface="Calibri"/>
              </a:rPr>
              <a:t>English as a Second Language (ESL)</a:t>
            </a:r>
            <a:endParaRPr sz="1700">
              <a:solidFill>
                <a:srgbClr val="404040"/>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B7B7B7"/>
              </a:buClr>
              <a:buSzPts val="1200"/>
              <a:buFont typeface="Calibri"/>
              <a:buChar char="●"/>
            </a:pPr>
            <a:r>
              <a:rPr lang="en" sz="1700">
                <a:solidFill>
                  <a:srgbClr val="404040"/>
                </a:solidFill>
                <a:highlight>
                  <a:srgbClr val="FFFFFF"/>
                </a:highlight>
                <a:latin typeface="Calibri"/>
                <a:ea typeface="Calibri"/>
                <a:cs typeface="Calibri"/>
                <a:sym typeface="Calibri"/>
              </a:rPr>
              <a:t>High school equivalency (GED)</a:t>
            </a:r>
            <a:endParaRPr sz="1700">
              <a:solidFill>
                <a:srgbClr val="404040"/>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B7B7B7"/>
              </a:buClr>
              <a:buSzPts val="1200"/>
              <a:buFont typeface="Calibri"/>
              <a:buChar char="●"/>
            </a:pPr>
            <a:r>
              <a:rPr lang="en" sz="1700">
                <a:solidFill>
                  <a:srgbClr val="404040"/>
                </a:solidFill>
                <a:highlight>
                  <a:srgbClr val="FFFFFF"/>
                </a:highlight>
                <a:latin typeface="Calibri"/>
                <a:ea typeface="Calibri"/>
                <a:cs typeface="Calibri"/>
                <a:sym typeface="Calibri"/>
              </a:rPr>
              <a:t>Post-secondary Education</a:t>
            </a:r>
            <a:endParaRPr sz="1700">
              <a:solidFill>
                <a:srgbClr val="40404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700" b="1">
              <a:solidFill>
                <a:srgbClr val="1F538C"/>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700" b="1">
                <a:solidFill>
                  <a:srgbClr val="1F538C"/>
                </a:solidFill>
                <a:highlight>
                  <a:srgbClr val="FFFFFF"/>
                </a:highlight>
                <a:latin typeface="Calibri"/>
                <a:ea typeface="Calibri"/>
                <a:cs typeface="Calibri"/>
                <a:sym typeface="Calibri"/>
              </a:rPr>
              <a:t>Job Retention</a:t>
            </a:r>
            <a:endParaRPr sz="1700" b="1">
              <a:solidFill>
                <a:srgbClr val="1F538C"/>
              </a:solidFill>
              <a:highlight>
                <a:srgbClr val="FFFFFF"/>
              </a:highlight>
              <a:latin typeface="Calibri"/>
              <a:ea typeface="Calibri"/>
              <a:cs typeface="Calibri"/>
              <a:sym typeface="Calibri"/>
            </a:endParaRPr>
          </a:p>
          <a:p>
            <a:pPr marL="342900" lvl="0" indent="-241300" algn="l" rtl="0">
              <a:lnSpc>
                <a:spcPct val="115000"/>
              </a:lnSpc>
              <a:spcBef>
                <a:spcPts val="0"/>
              </a:spcBef>
              <a:spcAft>
                <a:spcPts val="0"/>
              </a:spcAft>
              <a:buClr>
                <a:srgbClr val="B7B7B7"/>
              </a:buClr>
              <a:buSzPts val="1200"/>
              <a:buFont typeface="Calibri"/>
              <a:buChar char="●"/>
            </a:pPr>
            <a:r>
              <a:rPr lang="en" sz="1700">
                <a:solidFill>
                  <a:srgbClr val="404040"/>
                </a:solidFill>
                <a:highlight>
                  <a:srgbClr val="FFFFFF"/>
                </a:highlight>
                <a:latin typeface="Calibri"/>
                <a:ea typeface="Calibri"/>
                <a:cs typeface="Calibri"/>
                <a:sym typeface="Calibri"/>
              </a:rPr>
              <a:t>Offered up to 90 days to E&amp;T participants who gain employment after participating in an  E&amp;T component, even if no longer participating in SNAP.</a:t>
            </a:r>
            <a:endParaRPr sz="1700">
              <a:solidFill>
                <a:srgbClr val="000000"/>
              </a:solidFill>
              <a:latin typeface="Calibri"/>
              <a:ea typeface="Calibri"/>
              <a:cs typeface="Calibri"/>
              <a:sym typeface="Calibri"/>
            </a:endParaRPr>
          </a:p>
        </p:txBody>
      </p:sp>
      <p:sp>
        <p:nvSpPr>
          <p:cNvPr id="515" name="Google Shape;515;p75"/>
          <p:cNvSpPr txBox="1"/>
          <p:nvPr/>
        </p:nvSpPr>
        <p:spPr>
          <a:xfrm>
            <a:off x="1395425" y="4617500"/>
            <a:ext cx="70593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rPr>
              <a:t>www.AZSNAPCAN.gov     SNAPCAN@azdes.gov</a:t>
            </a:r>
            <a:endParaRPr>
              <a:solidFill>
                <a:srgbClr val="B7B7B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6"/>
          <p:cNvSpPr txBox="1">
            <a:spLocks noGrp="1"/>
          </p:cNvSpPr>
          <p:nvPr>
            <p:ph type="body" idx="4294967295"/>
          </p:nvPr>
        </p:nvSpPr>
        <p:spPr>
          <a:xfrm>
            <a:off x="444750" y="1910550"/>
            <a:ext cx="8254500" cy="1322400"/>
          </a:xfrm>
          <a:prstGeom prst="rect">
            <a:avLst/>
          </a:prstGeom>
        </p:spPr>
        <p:txBody>
          <a:bodyPr spcFirstLastPara="1" wrap="square" lIns="68575" tIns="34275" rIns="68575" bIns="34275" anchor="t" anchorCtr="0">
            <a:normAutofit fontScale="40000" lnSpcReduction="20000"/>
          </a:bodyPr>
          <a:lstStyle/>
          <a:p>
            <a:pPr marL="0" lvl="0" indent="0" algn="ctr" rtl="0">
              <a:spcBef>
                <a:spcPts val="800"/>
              </a:spcBef>
              <a:spcAft>
                <a:spcPts val="0"/>
              </a:spcAft>
              <a:buNone/>
            </a:pPr>
            <a:endParaRPr sz="6000"/>
          </a:p>
          <a:p>
            <a:pPr marL="0" lvl="0" indent="0" algn="ctr" rtl="0">
              <a:spcBef>
                <a:spcPts val="800"/>
              </a:spcBef>
              <a:spcAft>
                <a:spcPts val="0"/>
              </a:spcAft>
              <a:buNone/>
            </a:pPr>
            <a:endParaRPr sz="8751"/>
          </a:p>
          <a:p>
            <a:pPr marL="0" lvl="0" indent="0" algn="ctr" rtl="0">
              <a:spcBef>
                <a:spcPts val="800"/>
              </a:spcBef>
              <a:spcAft>
                <a:spcPts val="0"/>
              </a:spcAft>
              <a:buNone/>
            </a:pPr>
            <a:endParaRPr sz="8751"/>
          </a:p>
        </p:txBody>
      </p:sp>
      <p:sp>
        <p:nvSpPr>
          <p:cNvPr id="521" name="Google Shape;521;p76"/>
          <p:cNvSpPr txBox="1">
            <a:spLocks noGrp="1"/>
          </p:cNvSpPr>
          <p:nvPr>
            <p:ph type="title"/>
          </p:nvPr>
        </p:nvSpPr>
        <p:spPr>
          <a:xfrm>
            <a:off x="628649" y="4035291"/>
            <a:ext cx="7886700" cy="7203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2400"/>
              <a:t>SNAP Outreach</a:t>
            </a:r>
            <a:endParaRPr sz="20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1859A8">
                <a:alpha val="60000"/>
              </a:srgbClr>
            </a:gs>
            <a:gs pos="32000">
              <a:srgbClr val="1859A8">
                <a:alpha val="60000"/>
              </a:srgbClr>
            </a:gs>
            <a:gs pos="93000">
              <a:srgbClr val="00297A"/>
            </a:gs>
            <a:gs pos="100000">
              <a:srgbClr val="00297A"/>
            </a:gs>
          </a:gsLst>
          <a:lin ang="16198662" scaled="0"/>
        </a:gradFill>
        <a:effectLst/>
      </p:bgPr>
    </p:bg>
    <p:spTree>
      <p:nvGrpSpPr>
        <p:cNvPr id="1" name="Shape 525"/>
        <p:cNvGrpSpPr/>
        <p:nvPr/>
      </p:nvGrpSpPr>
      <p:grpSpPr>
        <a:xfrm>
          <a:off x="0" y="0"/>
          <a:ext cx="0" cy="0"/>
          <a:chOff x="0" y="0"/>
          <a:chExt cx="0" cy="0"/>
        </a:xfrm>
      </p:grpSpPr>
      <p:sp>
        <p:nvSpPr>
          <p:cNvPr id="526" name="Google Shape;526;p77"/>
          <p:cNvSpPr/>
          <p:nvPr/>
        </p:nvSpPr>
        <p:spPr>
          <a:xfrm>
            <a:off x="276600" y="303900"/>
            <a:ext cx="8590800" cy="4535700"/>
          </a:xfrm>
          <a:prstGeom prst="rect">
            <a:avLst/>
          </a:prstGeom>
          <a:solidFill>
            <a:schemeClr val="lt1"/>
          </a:solidFill>
          <a:ln w="38100" cap="flat" cmpd="sng">
            <a:solidFill>
              <a:srgbClr val="CCCC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27" name="Google Shape;527;p77"/>
          <p:cNvSpPr txBox="1">
            <a:spLocks noGrp="1"/>
          </p:cNvSpPr>
          <p:nvPr>
            <p:ph type="body" idx="1"/>
          </p:nvPr>
        </p:nvSpPr>
        <p:spPr>
          <a:xfrm>
            <a:off x="634650" y="1544725"/>
            <a:ext cx="7874700" cy="2156400"/>
          </a:xfrm>
          <a:prstGeom prst="rect">
            <a:avLst/>
          </a:prstGeom>
        </p:spPr>
        <p:txBody>
          <a:bodyPr spcFirstLastPara="1" wrap="square" lIns="68575" tIns="34275" rIns="68575" bIns="34275" anchor="t" anchorCtr="0">
            <a:normAutofit lnSpcReduction="10000"/>
          </a:bodyPr>
          <a:lstStyle/>
          <a:p>
            <a:pPr marL="0" lvl="0" indent="0" algn="ctr" rtl="0">
              <a:lnSpc>
                <a:spcPct val="100000"/>
              </a:lnSpc>
              <a:spcBef>
                <a:spcPts val="0"/>
              </a:spcBef>
              <a:spcAft>
                <a:spcPts val="0"/>
              </a:spcAft>
              <a:buNone/>
            </a:pPr>
            <a:r>
              <a:rPr lang="en" sz="3000" b="1"/>
              <a:t>Mayra Ramirez</a:t>
            </a:r>
            <a:endParaRPr sz="3000" b="1"/>
          </a:p>
          <a:p>
            <a:pPr marL="0" lvl="0" indent="0" algn="ctr" rtl="0">
              <a:lnSpc>
                <a:spcPct val="100000"/>
              </a:lnSpc>
              <a:spcBef>
                <a:spcPts val="0"/>
              </a:spcBef>
              <a:spcAft>
                <a:spcPts val="0"/>
              </a:spcAft>
              <a:buNone/>
            </a:pPr>
            <a:r>
              <a:rPr lang="en" sz="2400" i="1"/>
              <a:t>SNAP Outreach Program Director</a:t>
            </a:r>
            <a:endParaRPr sz="2400" i="1"/>
          </a:p>
          <a:p>
            <a:pPr marL="0" lvl="0" indent="0" algn="ctr" rtl="0">
              <a:lnSpc>
                <a:spcPct val="100000"/>
              </a:lnSpc>
              <a:spcBef>
                <a:spcPts val="0"/>
              </a:spcBef>
              <a:spcAft>
                <a:spcPts val="0"/>
              </a:spcAft>
              <a:buNone/>
            </a:pPr>
            <a:r>
              <a:rPr lang="en" sz="2400"/>
              <a:t>Wildfire</a:t>
            </a:r>
            <a:endParaRPr sz="2400"/>
          </a:p>
          <a:p>
            <a:pPr marL="0" lvl="0" indent="0" algn="ctr" rtl="0">
              <a:lnSpc>
                <a:spcPct val="100000"/>
              </a:lnSpc>
              <a:spcBef>
                <a:spcPts val="0"/>
              </a:spcBef>
              <a:spcAft>
                <a:spcPts val="0"/>
              </a:spcAft>
              <a:buNone/>
            </a:pPr>
            <a:r>
              <a:rPr lang="en" sz="2400"/>
              <a:t>mramirez@wildfireaz.org</a:t>
            </a:r>
            <a:endParaRPr sz="2400"/>
          </a:p>
          <a:p>
            <a:pPr marL="0" lvl="0" indent="0" algn="ctr" rtl="0">
              <a:lnSpc>
                <a:spcPct val="100000"/>
              </a:lnSpc>
              <a:spcBef>
                <a:spcPts val="0"/>
              </a:spcBef>
              <a:spcAft>
                <a:spcPts val="0"/>
              </a:spcAft>
              <a:buNone/>
            </a:pPr>
            <a:r>
              <a:rPr lang="en" sz="2400"/>
              <a:t>wildfireaz.org</a:t>
            </a:r>
            <a:endParaRPr sz="2400"/>
          </a:p>
          <a:p>
            <a:pPr marL="0" lvl="0" indent="0" algn="ctr" rtl="0">
              <a:lnSpc>
                <a:spcPct val="100000"/>
              </a:lnSpc>
              <a:spcBef>
                <a:spcPts val="0"/>
              </a:spcBef>
              <a:spcAft>
                <a:spcPts val="0"/>
              </a:spcAft>
              <a:buNone/>
            </a:pPr>
            <a:endParaRPr sz="2400"/>
          </a:p>
        </p:txBody>
      </p:sp>
      <p:pic>
        <p:nvPicPr>
          <p:cNvPr id="528" name="Google Shape;528;p77">
            <a:hlinkClick r:id="rId3"/>
          </p:cNvPr>
          <p:cNvPicPr preferRelativeResize="0"/>
          <p:nvPr/>
        </p:nvPicPr>
        <p:blipFill>
          <a:blip r:embed="rId4">
            <a:alphaModFix/>
          </a:blip>
          <a:stretch>
            <a:fillRect/>
          </a:stretch>
        </p:blipFill>
        <p:spPr>
          <a:xfrm>
            <a:off x="6783425" y="3946050"/>
            <a:ext cx="1725925" cy="630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8"/>
          <p:cNvSpPr txBox="1">
            <a:spLocks noGrp="1"/>
          </p:cNvSpPr>
          <p:nvPr>
            <p:ph type="body" idx="1"/>
          </p:nvPr>
        </p:nvSpPr>
        <p:spPr>
          <a:xfrm>
            <a:off x="991350" y="1154375"/>
            <a:ext cx="8007600" cy="3526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800"/>
              </a:spcBef>
              <a:spcAft>
                <a:spcPts val="0"/>
              </a:spcAft>
              <a:buSzPts val="1400"/>
              <a:buNone/>
            </a:pPr>
            <a:endParaRPr sz="2800" b="1"/>
          </a:p>
          <a:p>
            <a:pPr marL="0" lvl="0" indent="0" algn="ctr" rtl="0">
              <a:lnSpc>
                <a:spcPct val="90000"/>
              </a:lnSpc>
              <a:spcBef>
                <a:spcPts val="800"/>
              </a:spcBef>
              <a:spcAft>
                <a:spcPts val="0"/>
              </a:spcAft>
              <a:buSzPts val="1400"/>
              <a:buNone/>
            </a:pPr>
            <a:endParaRPr sz="2800" b="1"/>
          </a:p>
          <a:p>
            <a:pPr marL="0" lvl="0" indent="0" algn="ctr" rtl="0">
              <a:lnSpc>
                <a:spcPct val="90000"/>
              </a:lnSpc>
              <a:spcBef>
                <a:spcPts val="800"/>
              </a:spcBef>
              <a:spcAft>
                <a:spcPts val="0"/>
              </a:spcAft>
              <a:buSzPts val="1400"/>
              <a:buNone/>
            </a:pPr>
            <a:r>
              <a:rPr lang="en" sz="2800" b="1"/>
              <a:t>SNAP Outreach addresses hunger through a network of non-profit organizations working on SNAP outreach and/or application assistance.</a:t>
            </a:r>
            <a:r>
              <a:rPr lang="en" sz="2000" b="1"/>
              <a:t> </a:t>
            </a:r>
            <a:endParaRPr sz="2000" b="1"/>
          </a:p>
          <a:p>
            <a:pPr marL="0" lvl="0" indent="0" algn="l" rtl="0">
              <a:lnSpc>
                <a:spcPct val="90000"/>
              </a:lnSpc>
              <a:spcBef>
                <a:spcPts val="800"/>
              </a:spcBef>
              <a:spcAft>
                <a:spcPts val="0"/>
              </a:spcAft>
              <a:buSzPts val="1400"/>
              <a:buNone/>
            </a:pPr>
            <a:endParaRPr sz="2000" b="1"/>
          </a:p>
          <a:p>
            <a:pPr marL="0" lvl="0" indent="0" algn="l" rtl="0">
              <a:lnSpc>
                <a:spcPct val="90000"/>
              </a:lnSpc>
              <a:spcBef>
                <a:spcPts val="800"/>
              </a:spcBef>
              <a:spcAft>
                <a:spcPts val="0"/>
              </a:spcAft>
              <a:buSzPts val="1400"/>
              <a:buNone/>
            </a:pPr>
            <a:endParaRPr sz="2000"/>
          </a:p>
        </p:txBody>
      </p:sp>
      <p:sp>
        <p:nvSpPr>
          <p:cNvPr id="535" name="Google Shape;535;p78"/>
          <p:cNvSpPr txBox="1">
            <a:spLocks noGrp="1"/>
          </p:cNvSpPr>
          <p:nvPr>
            <p:ph type="title"/>
          </p:nvPr>
        </p:nvSpPr>
        <p:spPr>
          <a:xfrm>
            <a:off x="1028300" y="205624"/>
            <a:ext cx="5852400" cy="444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a:t>SNAP-Outreach</a:t>
            </a:r>
            <a:endParaRPr/>
          </a:p>
        </p:txBody>
      </p:sp>
      <p:sp>
        <p:nvSpPr>
          <p:cNvPr id="536" name="Google Shape;536;p78"/>
          <p:cNvSpPr txBox="1"/>
          <p:nvPr/>
        </p:nvSpPr>
        <p:spPr>
          <a:xfrm>
            <a:off x="1457100" y="4631825"/>
            <a:ext cx="70593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CCCCCC"/>
                </a:solidFill>
              </a:rPr>
              <a:t>www.wildfireaz.org</a:t>
            </a:r>
            <a:endParaRPr sz="1500">
              <a:solidFill>
                <a:srgbClr val="B7B7B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9"/>
          <p:cNvSpPr txBox="1">
            <a:spLocks noGrp="1"/>
          </p:cNvSpPr>
          <p:nvPr>
            <p:ph type="body" idx="1"/>
          </p:nvPr>
        </p:nvSpPr>
        <p:spPr>
          <a:xfrm>
            <a:off x="991350" y="1154375"/>
            <a:ext cx="8007600" cy="352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2000" b="1"/>
              <a:t>Potential Partners</a:t>
            </a:r>
            <a:endParaRPr sz="2000" b="1"/>
          </a:p>
          <a:p>
            <a:pPr marL="0" lvl="0" indent="0" algn="l" rtl="0">
              <a:lnSpc>
                <a:spcPct val="90000"/>
              </a:lnSpc>
              <a:spcBef>
                <a:spcPts val="800"/>
              </a:spcBef>
              <a:spcAft>
                <a:spcPts val="0"/>
              </a:spcAft>
              <a:buSzPts val="1400"/>
              <a:buNone/>
            </a:pPr>
            <a:r>
              <a:rPr lang="en" sz="2000"/>
              <a:t>Non-profit organizations (faith-based, food banks, health centers, etc.) or government agencies, and some for-profit organizations working in the community on SNAP outreach and/or application assistance. </a:t>
            </a:r>
            <a:endParaRPr sz="2000"/>
          </a:p>
          <a:p>
            <a:pPr marL="0" lvl="0" indent="0" algn="l" rtl="0">
              <a:lnSpc>
                <a:spcPct val="90000"/>
              </a:lnSpc>
              <a:spcBef>
                <a:spcPts val="800"/>
              </a:spcBef>
              <a:spcAft>
                <a:spcPts val="0"/>
              </a:spcAft>
              <a:buSzPts val="1400"/>
              <a:buNone/>
            </a:pPr>
            <a:endParaRPr sz="2000" b="1"/>
          </a:p>
          <a:p>
            <a:pPr marL="0" lvl="0" indent="0" algn="l" rtl="0">
              <a:lnSpc>
                <a:spcPct val="90000"/>
              </a:lnSpc>
              <a:spcBef>
                <a:spcPts val="800"/>
              </a:spcBef>
              <a:spcAft>
                <a:spcPts val="0"/>
              </a:spcAft>
              <a:buSzPts val="1400"/>
              <a:buNone/>
            </a:pPr>
            <a:r>
              <a:rPr lang="en" sz="2000" b="1"/>
              <a:t>Partnership Types</a:t>
            </a:r>
            <a:endParaRPr sz="2000" b="1"/>
          </a:p>
          <a:p>
            <a:pPr marL="0" lvl="0" indent="0" algn="l" rtl="0">
              <a:lnSpc>
                <a:spcPct val="90000"/>
              </a:lnSpc>
              <a:spcBef>
                <a:spcPts val="800"/>
              </a:spcBef>
              <a:spcAft>
                <a:spcPts val="0"/>
              </a:spcAft>
              <a:buSzPts val="1400"/>
              <a:buNone/>
            </a:pPr>
            <a:r>
              <a:rPr lang="en" sz="2000"/>
              <a:t>Reimbursement and Non-Reimbursement</a:t>
            </a:r>
            <a:endParaRPr sz="2000"/>
          </a:p>
        </p:txBody>
      </p:sp>
      <p:sp>
        <p:nvSpPr>
          <p:cNvPr id="543" name="Google Shape;543;p79"/>
          <p:cNvSpPr txBox="1">
            <a:spLocks noGrp="1"/>
          </p:cNvSpPr>
          <p:nvPr>
            <p:ph type="title"/>
          </p:nvPr>
        </p:nvSpPr>
        <p:spPr>
          <a:xfrm>
            <a:off x="1028300" y="205624"/>
            <a:ext cx="5852400" cy="444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a:t>SNAP Partnership</a:t>
            </a:r>
            <a:endParaRPr/>
          </a:p>
        </p:txBody>
      </p:sp>
      <p:sp>
        <p:nvSpPr>
          <p:cNvPr id="544" name="Google Shape;544;p79"/>
          <p:cNvSpPr txBox="1"/>
          <p:nvPr/>
        </p:nvSpPr>
        <p:spPr>
          <a:xfrm>
            <a:off x="1457100" y="4631825"/>
            <a:ext cx="70593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CCCCCC"/>
                </a:solidFill>
              </a:rPr>
              <a:t>www.wildfireaz.org</a:t>
            </a:r>
            <a:endParaRPr sz="1500">
              <a:solidFill>
                <a:srgbClr val="B7B7B7"/>
              </a:solidFill>
            </a:endParaRPr>
          </a:p>
        </p:txBody>
      </p:sp>
      <p:pic>
        <p:nvPicPr>
          <p:cNvPr id="545" name="Google Shape;545;p79"/>
          <p:cNvPicPr preferRelativeResize="0"/>
          <p:nvPr/>
        </p:nvPicPr>
        <p:blipFill rotWithShape="1">
          <a:blip r:embed="rId3">
            <a:alphaModFix/>
          </a:blip>
          <a:srcRect/>
          <a:stretch/>
        </p:blipFill>
        <p:spPr>
          <a:xfrm>
            <a:off x="7598500" y="3592450"/>
            <a:ext cx="1258851" cy="12511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80"/>
          <p:cNvSpPr txBox="1">
            <a:spLocks noGrp="1"/>
          </p:cNvSpPr>
          <p:nvPr>
            <p:ph type="body" idx="1"/>
          </p:nvPr>
        </p:nvSpPr>
        <p:spPr>
          <a:xfrm>
            <a:off x="1111700" y="898075"/>
            <a:ext cx="6281400" cy="3552900"/>
          </a:xfrm>
          <a:prstGeom prst="rect">
            <a:avLst/>
          </a:prstGeom>
          <a:noFill/>
          <a:ln>
            <a:noFill/>
          </a:ln>
        </p:spPr>
        <p:txBody>
          <a:bodyPr spcFirstLastPara="1" wrap="square" lIns="68575" tIns="34275" rIns="68575" bIns="34275" anchor="t" anchorCtr="0">
            <a:noAutofit/>
          </a:bodyPr>
          <a:lstStyle/>
          <a:p>
            <a:pPr marL="342900" lvl="0" indent="-279400" algn="l" rtl="0">
              <a:lnSpc>
                <a:spcPct val="115000"/>
              </a:lnSpc>
              <a:spcBef>
                <a:spcPts val="0"/>
              </a:spcBef>
              <a:spcAft>
                <a:spcPts val="0"/>
              </a:spcAft>
              <a:buSzPts val="1800"/>
              <a:buChar char="●"/>
            </a:pPr>
            <a:r>
              <a:rPr lang="en" sz="1800"/>
              <a:t>SNAP Prescreening</a:t>
            </a:r>
            <a:endParaRPr sz="1800"/>
          </a:p>
          <a:p>
            <a:pPr marL="342900" lvl="0" indent="-279400" algn="l" rtl="0">
              <a:lnSpc>
                <a:spcPct val="115000"/>
              </a:lnSpc>
              <a:spcBef>
                <a:spcPts val="1000"/>
              </a:spcBef>
              <a:spcAft>
                <a:spcPts val="0"/>
              </a:spcAft>
              <a:buSzPts val="1800"/>
              <a:buFont typeface="Calibri"/>
              <a:buChar char="●"/>
            </a:pPr>
            <a:r>
              <a:rPr lang="en" sz="1800"/>
              <a:t>SNAP Application assistance</a:t>
            </a:r>
            <a:endParaRPr sz="1800"/>
          </a:p>
          <a:p>
            <a:pPr marL="342900" lvl="0" indent="-279400" algn="l" rtl="0">
              <a:lnSpc>
                <a:spcPct val="115000"/>
              </a:lnSpc>
              <a:spcBef>
                <a:spcPts val="1000"/>
              </a:spcBef>
              <a:spcAft>
                <a:spcPts val="0"/>
              </a:spcAft>
              <a:buSzPts val="1800"/>
              <a:buFont typeface="Calibri"/>
              <a:buChar char="●"/>
            </a:pPr>
            <a:r>
              <a:rPr lang="en" sz="1800"/>
              <a:t>Assistance obtaining verification documents</a:t>
            </a:r>
            <a:endParaRPr sz="1800"/>
          </a:p>
          <a:p>
            <a:pPr marL="342900" lvl="0" indent="-279400" algn="l" rtl="0">
              <a:lnSpc>
                <a:spcPct val="115000"/>
              </a:lnSpc>
              <a:spcBef>
                <a:spcPts val="1000"/>
              </a:spcBef>
              <a:spcAft>
                <a:spcPts val="0"/>
              </a:spcAft>
              <a:buSzPts val="1800"/>
              <a:buFont typeface="Calibri"/>
              <a:buChar char="●"/>
            </a:pPr>
            <a:r>
              <a:rPr lang="en" sz="1800"/>
              <a:t>Client education and information distribution</a:t>
            </a:r>
            <a:endParaRPr sz="1800"/>
          </a:p>
          <a:p>
            <a:pPr marL="342900" lvl="0" indent="-279400" algn="l" rtl="0">
              <a:lnSpc>
                <a:spcPct val="115000"/>
              </a:lnSpc>
              <a:spcBef>
                <a:spcPts val="1000"/>
              </a:spcBef>
              <a:spcAft>
                <a:spcPts val="0"/>
              </a:spcAft>
              <a:buSzPts val="1800"/>
              <a:buFont typeface="Calibri"/>
              <a:buChar char="●"/>
            </a:pPr>
            <a:r>
              <a:rPr lang="en" sz="1800"/>
              <a:t>Outreach booths and exhibits</a:t>
            </a:r>
            <a:endParaRPr sz="1800"/>
          </a:p>
          <a:p>
            <a:pPr marL="342900" lvl="0" indent="-279400" algn="l" rtl="0">
              <a:lnSpc>
                <a:spcPct val="115000"/>
              </a:lnSpc>
              <a:spcBef>
                <a:spcPts val="1000"/>
              </a:spcBef>
              <a:spcAft>
                <a:spcPts val="0"/>
              </a:spcAft>
              <a:buSzPts val="1800"/>
              <a:buFont typeface="Calibri"/>
              <a:buChar char="●"/>
            </a:pPr>
            <a:r>
              <a:rPr lang="en" sz="1800"/>
              <a:t>Development of client education material</a:t>
            </a:r>
            <a:endParaRPr sz="1800"/>
          </a:p>
          <a:p>
            <a:pPr marL="342900" lvl="0" indent="-279400" algn="l" rtl="0">
              <a:lnSpc>
                <a:spcPct val="115000"/>
              </a:lnSpc>
              <a:spcBef>
                <a:spcPts val="1000"/>
              </a:spcBef>
              <a:spcAft>
                <a:spcPts val="0"/>
              </a:spcAft>
              <a:buSzPts val="1800"/>
              <a:buFont typeface="Calibri"/>
              <a:buChar char="●"/>
            </a:pPr>
            <a:r>
              <a:rPr lang="en" sz="1800"/>
              <a:t>Maintaining an informational website</a:t>
            </a:r>
            <a:endParaRPr sz="1800"/>
          </a:p>
          <a:p>
            <a:pPr marL="342900" lvl="0" indent="-279400" algn="l" rtl="0">
              <a:lnSpc>
                <a:spcPct val="115000"/>
              </a:lnSpc>
              <a:spcBef>
                <a:spcPts val="1000"/>
              </a:spcBef>
              <a:spcAft>
                <a:spcPts val="0"/>
              </a:spcAft>
              <a:buSzPts val="1800"/>
              <a:buFont typeface="Calibri"/>
              <a:buChar char="●"/>
            </a:pPr>
            <a:r>
              <a:rPr lang="en" sz="1800"/>
              <a:t>Maintaining a toll-free information line</a:t>
            </a:r>
            <a:endParaRPr sz="1800"/>
          </a:p>
          <a:p>
            <a:pPr marL="342900" lvl="0" indent="-279400" algn="l" rtl="0">
              <a:lnSpc>
                <a:spcPct val="115000"/>
              </a:lnSpc>
              <a:spcBef>
                <a:spcPts val="1000"/>
              </a:spcBef>
              <a:spcAft>
                <a:spcPts val="0"/>
              </a:spcAft>
              <a:buSzPts val="1800"/>
              <a:buFont typeface="Calibri"/>
              <a:buChar char="●"/>
            </a:pPr>
            <a:r>
              <a:rPr lang="en" sz="1800"/>
              <a:t>Workshops conducted alone or with others </a:t>
            </a:r>
            <a:endParaRPr sz="1800"/>
          </a:p>
          <a:p>
            <a:pPr marL="0" lvl="0" indent="0" algn="l" rtl="0">
              <a:lnSpc>
                <a:spcPct val="90000"/>
              </a:lnSpc>
              <a:spcBef>
                <a:spcPts val="1000"/>
              </a:spcBef>
              <a:spcAft>
                <a:spcPts val="0"/>
              </a:spcAft>
              <a:buSzPts val="1400"/>
              <a:buNone/>
            </a:pPr>
            <a:endParaRPr sz="1800"/>
          </a:p>
        </p:txBody>
      </p:sp>
      <p:sp>
        <p:nvSpPr>
          <p:cNvPr id="552" name="Google Shape;552;p80"/>
          <p:cNvSpPr txBox="1">
            <a:spLocks noGrp="1"/>
          </p:cNvSpPr>
          <p:nvPr>
            <p:ph type="title"/>
          </p:nvPr>
        </p:nvSpPr>
        <p:spPr>
          <a:xfrm>
            <a:off x="1024511" y="321302"/>
            <a:ext cx="5852400" cy="31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200"/>
              <a:t>Activities</a:t>
            </a:r>
            <a:endParaRPr/>
          </a:p>
        </p:txBody>
      </p:sp>
      <p:sp>
        <p:nvSpPr>
          <p:cNvPr id="553" name="Google Shape;553;p80"/>
          <p:cNvSpPr txBox="1"/>
          <p:nvPr/>
        </p:nvSpPr>
        <p:spPr>
          <a:xfrm>
            <a:off x="6939650" y="4428475"/>
            <a:ext cx="19215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CCCCCC"/>
                </a:solidFill>
              </a:rPr>
              <a:t>www.wildfireaz.org</a:t>
            </a:r>
            <a:endParaRPr sz="1500">
              <a:solidFill>
                <a:srgbClr val="B7B7B7"/>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1"/>
          <p:cNvSpPr txBox="1">
            <a:spLocks noGrp="1"/>
          </p:cNvSpPr>
          <p:nvPr>
            <p:ph type="title"/>
          </p:nvPr>
        </p:nvSpPr>
        <p:spPr>
          <a:xfrm>
            <a:off x="628650" y="217731"/>
            <a:ext cx="7886700" cy="507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3300"/>
              <a:buNone/>
            </a:pPr>
            <a:r>
              <a:rPr lang="en" sz="3200"/>
              <a:t>Partner Service Levels</a:t>
            </a:r>
            <a:endParaRPr/>
          </a:p>
        </p:txBody>
      </p:sp>
      <p:sp>
        <p:nvSpPr>
          <p:cNvPr id="560" name="Google Shape;560;p81"/>
          <p:cNvSpPr txBox="1"/>
          <p:nvPr/>
        </p:nvSpPr>
        <p:spPr>
          <a:xfrm>
            <a:off x="145150" y="1741725"/>
            <a:ext cx="2812200" cy="26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Provides materials and can help individuals make informed decisions.</a:t>
            </a:r>
            <a:endParaRPr sz="1600">
              <a:solidFill>
                <a:schemeClr val="dk1"/>
              </a:solidFill>
              <a:latin typeface="Calibri"/>
              <a:ea typeface="Calibri"/>
              <a:cs typeface="Calibri"/>
              <a:sym typeface="Calibri"/>
            </a:endParaRPr>
          </a:p>
          <a:p>
            <a:pPr marL="342900" lvl="0" indent="-298450" algn="l" rtl="0">
              <a:spcBef>
                <a:spcPts val="0"/>
              </a:spcBef>
              <a:spcAft>
                <a:spcPts val="0"/>
              </a:spcAft>
              <a:buClr>
                <a:srgbClr val="999999"/>
              </a:buClr>
              <a:buSzPts val="1100"/>
              <a:buFont typeface="Calibri"/>
              <a:buChar char="●"/>
            </a:pPr>
            <a:r>
              <a:rPr lang="en" sz="1600">
                <a:solidFill>
                  <a:schemeClr val="dk1"/>
                </a:solidFill>
                <a:latin typeface="Calibri"/>
                <a:ea typeface="Calibri"/>
                <a:cs typeface="Calibri"/>
                <a:sym typeface="Calibri"/>
              </a:rPr>
              <a:t>Participate in outreach events/meetings</a:t>
            </a:r>
            <a:endParaRPr sz="1600">
              <a:solidFill>
                <a:schemeClr val="dk1"/>
              </a:solidFill>
              <a:latin typeface="Calibri"/>
              <a:ea typeface="Calibri"/>
              <a:cs typeface="Calibri"/>
              <a:sym typeface="Calibri"/>
            </a:endParaRPr>
          </a:p>
          <a:p>
            <a:pPr marL="342900" lvl="0" indent="-298450" algn="l" rtl="0">
              <a:spcBef>
                <a:spcPts val="0"/>
              </a:spcBef>
              <a:spcAft>
                <a:spcPts val="0"/>
              </a:spcAft>
              <a:buClr>
                <a:srgbClr val="999999"/>
              </a:buClr>
              <a:buSzPts val="1100"/>
              <a:buFont typeface="Calibri"/>
              <a:buChar char="●"/>
            </a:pPr>
            <a:r>
              <a:rPr lang="en" sz="1600">
                <a:solidFill>
                  <a:schemeClr val="dk1"/>
                </a:solidFill>
                <a:latin typeface="Calibri"/>
                <a:ea typeface="Calibri"/>
                <a:cs typeface="Calibri"/>
                <a:sym typeface="Calibri"/>
              </a:rPr>
              <a:t>Provide outreach materials in office or onsite at events</a:t>
            </a:r>
            <a:endParaRPr sz="1600">
              <a:solidFill>
                <a:schemeClr val="dk1"/>
              </a:solidFill>
              <a:latin typeface="Calibri"/>
              <a:ea typeface="Calibri"/>
              <a:cs typeface="Calibri"/>
              <a:sym typeface="Calibri"/>
            </a:endParaRPr>
          </a:p>
          <a:p>
            <a:pPr marL="342900" lvl="0" indent="-298450" algn="l" rtl="0">
              <a:spcBef>
                <a:spcPts val="0"/>
              </a:spcBef>
              <a:spcAft>
                <a:spcPts val="0"/>
              </a:spcAft>
              <a:buClr>
                <a:srgbClr val="999999"/>
              </a:buClr>
              <a:buSzPts val="1100"/>
              <a:buFont typeface="Calibri"/>
              <a:buChar char="●"/>
            </a:pPr>
            <a:r>
              <a:rPr lang="en" sz="1600">
                <a:solidFill>
                  <a:schemeClr val="dk1"/>
                </a:solidFill>
                <a:latin typeface="Calibri"/>
                <a:ea typeface="Calibri"/>
                <a:cs typeface="Calibri"/>
                <a:sym typeface="Calibri"/>
              </a:rPr>
              <a:t>Create and distribute application packets</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561" name="Google Shape;561;p81"/>
          <p:cNvSpPr txBox="1"/>
          <p:nvPr/>
        </p:nvSpPr>
        <p:spPr>
          <a:xfrm>
            <a:off x="3165900" y="1741575"/>
            <a:ext cx="2812200" cy="26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Provides access to the tools needed in order to research and apply for benefits.</a:t>
            </a:r>
            <a:endParaRPr sz="1600">
              <a:solidFill>
                <a:schemeClr val="dk1"/>
              </a:solidFill>
              <a:latin typeface="Calibri"/>
              <a:ea typeface="Calibri"/>
              <a:cs typeface="Calibri"/>
              <a:sym typeface="Calibri"/>
            </a:endParaRPr>
          </a:p>
          <a:p>
            <a:pPr marL="342900" lvl="0" indent="-298450" algn="l" rtl="0">
              <a:spcBef>
                <a:spcPts val="0"/>
              </a:spcBef>
              <a:spcAft>
                <a:spcPts val="0"/>
              </a:spcAft>
              <a:buClr>
                <a:srgbClr val="999999"/>
              </a:buClr>
              <a:buSzPts val="1100"/>
              <a:buFont typeface="Calibri"/>
              <a:buChar char="●"/>
            </a:pPr>
            <a:r>
              <a:rPr lang="en" sz="1600">
                <a:solidFill>
                  <a:schemeClr val="dk1"/>
                </a:solidFill>
                <a:latin typeface="Calibri"/>
                <a:ea typeface="Calibri"/>
                <a:cs typeface="Calibri"/>
                <a:sym typeface="Calibri"/>
              </a:rPr>
              <a:t>A computer for clients to prescreen or apply for benefits</a:t>
            </a:r>
            <a:endParaRPr sz="1600">
              <a:solidFill>
                <a:schemeClr val="dk1"/>
              </a:solidFill>
              <a:latin typeface="Calibri"/>
              <a:ea typeface="Calibri"/>
              <a:cs typeface="Calibri"/>
              <a:sym typeface="Calibri"/>
            </a:endParaRPr>
          </a:p>
          <a:p>
            <a:pPr marL="342900" lvl="0" indent="-298450" algn="l" rtl="0">
              <a:spcBef>
                <a:spcPts val="0"/>
              </a:spcBef>
              <a:spcAft>
                <a:spcPts val="0"/>
              </a:spcAft>
              <a:buClr>
                <a:srgbClr val="999999"/>
              </a:buClr>
              <a:buSzPts val="1100"/>
              <a:buFont typeface="Calibri"/>
              <a:buChar char="●"/>
            </a:pPr>
            <a:r>
              <a:rPr lang="en" sz="1600">
                <a:solidFill>
                  <a:schemeClr val="dk1"/>
                </a:solidFill>
                <a:latin typeface="Calibri"/>
                <a:ea typeface="Calibri"/>
                <a:cs typeface="Calibri"/>
                <a:sym typeface="Calibri"/>
              </a:rPr>
              <a:t>Equipment for clients to copy/scan/fax documents</a:t>
            </a:r>
            <a:endParaRPr sz="1600">
              <a:solidFill>
                <a:schemeClr val="dk1"/>
              </a:solidFill>
              <a:latin typeface="Calibri"/>
              <a:ea typeface="Calibri"/>
              <a:cs typeface="Calibri"/>
              <a:sym typeface="Calibri"/>
            </a:endParaRPr>
          </a:p>
          <a:p>
            <a:pPr marL="342900" lvl="0" indent="-298450" algn="l" rtl="0">
              <a:spcBef>
                <a:spcPts val="0"/>
              </a:spcBef>
              <a:spcAft>
                <a:spcPts val="0"/>
              </a:spcAft>
              <a:buClr>
                <a:srgbClr val="999999"/>
              </a:buClr>
              <a:buSzPts val="1100"/>
              <a:buFont typeface="Calibri"/>
              <a:buChar char="●"/>
            </a:pPr>
            <a:r>
              <a:rPr lang="en" sz="1600">
                <a:solidFill>
                  <a:schemeClr val="dk1"/>
                </a:solidFill>
                <a:latin typeface="Calibri"/>
                <a:ea typeface="Calibri"/>
                <a:cs typeface="Calibri"/>
                <a:sym typeface="Calibri"/>
              </a:rPr>
              <a:t>Telephone to call DES</a:t>
            </a:r>
            <a:endParaRPr sz="1600">
              <a:solidFill>
                <a:schemeClr val="dk1"/>
              </a:solidFill>
              <a:latin typeface="Calibri"/>
              <a:ea typeface="Calibri"/>
              <a:cs typeface="Calibri"/>
              <a:sym typeface="Calibri"/>
            </a:endParaRPr>
          </a:p>
        </p:txBody>
      </p:sp>
      <p:sp>
        <p:nvSpPr>
          <p:cNvPr id="562" name="Google Shape;562;p81"/>
          <p:cNvSpPr txBox="1"/>
          <p:nvPr/>
        </p:nvSpPr>
        <p:spPr>
          <a:xfrm>
            <a:off x="6186650" y="1741575"/>
            <a:ext cx="2812200" cy="26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Provides access to the tools needed in order to research and apply for benefits, and helps the client complete the work.</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 sz="1600">
                <a:solidFill>
                  <a:schemeClr val="dk1"/>
                </a:solidFill>
                <a:latin typeface="Calibri"/>
                <a:ea typeface="Calibri"/>
                <a:cs typeface="Calibri"/>
                <a:sym typeface="Calibri"/>
              </a:rPr>
              <a:t>May track cases and contact DES on the client’s behalf.</a:t>
            </a:r>
            <a:endParaRPr sz="1600">
              <a:solidFill>
                <a:schemeClr val="dk1"/>
              </a:solidFill>
              <a:latin typeface="Calibri"/>
              <a:ea typeface="Calibri"/>
              <a:cs typeface="Calibri"/>
              <a:sym typeface="Calibri"/>
            </a:endParaRPr>
          </a:p>
        </p:txBody>
      </p:sp>
      <p:sp>
        <p:nvSpPr>
          <p:cNvPr id="563" name="Google Shape;563;p81"/>
          <p:cNvSpPr txBox="1"/>
          <p:nvPr/>
        </p:nvSpPr>
        <p:spPr>
          <a:xfrm>
            <a:off x="145150" y="1288150"/>
            <a:ext cx="2812200" cy="453300"/>
          </a:xfrm>
          <a:prstGeom prst="rect">
            <a:avLst/>
          </a:prstGeom>
          <a:solidFill>
            <a:srgbClr val="CCDDEA"/>
          </a:solidFill>
          <a:ln w="9525" cap="flat" cmpd="sng">
            <a:solidFill>
              <a:srgbClr val="CCDDEA"/>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Calibri"/>
                <a:ea typeface="Calibri"/>
                <a:cs typeface="Calibri"/>
                <a:sym typeface="Calibri"/>
              </a:rPr>
              <a:t>Outreach &amp; Education</a:t>
            </a:r>
            <a:endParaRPr sz="2100" b="1">
              <a:solidFill>
                <a:schemeClr val="dk1"/>
              </a:solidFill>
              <a:latin typeface="Calibri"/>
              <a:ea typeface="Calibri"/>
              <a:cs typeface="Calibri"/>
              <a:sym typeface="Calibri"/>
            </a:endParaRPr>
          </a:p>
        </p:txBody>
      </p:sp>
      <p:sp>
        <p:nvSpPr>
          <p:cNvPr id="564" name="Google Shape;564;p81"/>
          <p:cNvSpPr txBox="1"/>
          <p:nvPr/>
        </p:nvSpPr>
        <p:spPr>
          <a:xfrm>
            <a:off x="3165900" y="1288150"/>
            <a:ext cx="2812200" cy="453300"/>
          </a:xfrm>
          <a:prstGeom prst="rect">
            <a:avLst/>
          </a:prstGeom>
          <a:solidFill>
            <a:srgbClr val="CCDDEA"/>
          </a:solidFill>
          <a:ln w="9525" cap="flat" cmpd="sng">
            <a:solidFill>
              <a:srgbClr val="CCDDEA"/>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Calibri"/>
                <a:ea typeface="Calibri"/>
                <a:cs typeface="Calibri"/>
                <a:sym typeface="Calibri"/>
              </a:rPr>
              <a:t>Self Assistance</a:t>
            </a:r>
            <a:endParaRPr sz="2100" b="1">
              <a:solidFill>
                <a:schemeClr val="dk1"/>
              </a:solidFill>
              <a:latin typeface="Calibri"/>
              <a:ea typeface="Calibri"/>
              <a:cs typeface="Calibri"/>
              <a:sym typeface="Calibri"/>
            </a:endParaRPr>
          </a:p>
        </p:txBody>
      </p:sp>
      <p:sp>
        <p:nvSpPr>
          <p:cNvPr id="565" name="Google Shape;565;p81"/>
          <p:cNvSpPr txBox="1"/>
          <p:nvPr/>
        </p:nvSpPr>
        <p:spPr>
          <a:xfrm>
            <a:off x="6186650" y="1288150"/>
            <a:ext cx="2812200" cy="453300"/>
          </a:xfrm>
          <a:prstGeom prst="rect">
            <a:avLst/>
          </a:prstGeom>
          <a:solidFill>
            <a:srgbClr val="CCDDEA"/>
          </a:solidFill>
          <a:ln w="9525" cap="flat" cmpd="sng">
            <a:solidFill>
              <a:srgbClr val="CCDDEA"/>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Calibri"/>
                <a:ea typeface="Calibri"/>
                <a:cs typeface="Calibri"/>
                <a:sym typeface="Calibri"/>
              </a:rPr>
              <a:t>Full Assistance</a:t>
            </a:r>
            <a:endParaRPr sz="2100" b="1">
              <a:solidFill>
                <a:schemeClr val="dk1"/>
              </a:solidFill>
              <a:latin typeface="Calibri"/>
              <a:ea typeface="Calibri"/>
              <a:cs typeface="Calibri"/>
              <a:sym typeface="Calibri"/>
            </a:endParaRPr>
          </a:p>
        </p:txBody>
      </p:sp>
      <p:sp>
        <p:nvSpPr>
          <p:cNvPr id="566" name="Google Shape;566;p81"/>
          <p:cNvSpPr txBox="1"/>
          <p:nvPr/>
        </p:nvSpPr>
        <p:spPr>
          <a:xfrm>
            <a:off x="1042350" y="4622750"/>
            <a:ext cx="70593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CCCCCC"/>
                </a:solidFill>
              </a:rPr>
              <a:t>www.wildfireaz.org</a:t>
            </a:r>
            <a:endParaRPr sz="1500">
              <a:solidFill>
                <a:srgbClr val="B7B7B7"/>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2"/>
          <p:cNvSpPr txBox="1">
            <a:spLocks noGrp="1"/>
          </p:cNvSpPr>
          <p:nvPr>
            <p:ph type="body" idx="1"/>
          </p:nvPr>
        </p:nvSpPr>
        <p:spPr>
          <a:xfrm>
            <a:off x="1019750" y="830175"/>
            <a:ext cx="7902600" cy="39921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None/>
            </a:pPr>
            <a:r>
              <a:rPr lang="en" sz="1900" b="1">
                <a:solidFill>
                  <a:srgbClr val="3C78D8"/>
                </a:solidFill>
                <a:latin typeface="Arial"/>
                <a:ea typeface="Arial"/>
                <a:cs typeface="Arial"/>
                <a:sym typeface="Arial"/>
              </a:rPr>
              <a:t>Reimbursable partners may receive up to 40%</a:t>
            </a:r>
            <a:endParaRPr sz="1900" b="1">
              <a:solidFill>
                <a:srgbClr val="3C78D8"/>
              </a:solidFill>
              <a:latin typeface="Arial"/>
              <a:ea typeface="Arial"/>
              <a:cs typeface="Arial"/>
              <a:sym typeface="Arial"/>
            </a:endParaRPr>
          </a:p>
          <a:p>
            <a:pPr marL="0" lvl="0" indent="0" algn="ctr" rtl="0">
              <a:lnSpc>
                <a:spcPct val="100000"/>
              </a:lnSpc>
              <a:spcBef>
                <a:spcPts val="0"/>
              </a:spcBef>
              <a:spcAft>
                <a:spcPts val="0"/>
              </a:spcAft>
              <a:buNone/>
            </a:pPr>
            <a:r>
              <a:rPr lang="en" sz="1900" b="1">
                <a:solidFill>
                  <a:srgbClr val="3C78D8"/>
                </a:solidFill>
                <a:latin typeface="Arial"/>
                <a:ea typeface="Arial"/>
                <a:cs typeface="Arial"/>
                <a:sym typeface="Arial"/>
              </a:rPr>
              <a:t>reimbursement on allowable SNAP activities</a:t>
            </a:r>
            <a:endParaRPr sz="1900" b="1">
              <a:solidFill>
                <a:srgbClr val="3C78D8"/>
              </a:solidFill>
              <a:latin typeface="Arial"/>
              <a:ea typeface="Arial"/>
              <a:cs typeface="Arial"/>
              <a:sym typeface="Arial"/>
            </a:endParaRPr>
          </a:p>
          <a:p>
            <a:pPr marL="0" lvl="0" indent="0" algn="ctr" rtl="0">
              <a:lnSpc>
                <a:spcPct val="100000"/>
              </a:lnSpc>
              <a:spcBef>
                <a:spcPts val="0"/>
              </a:spcBef>
              <a:spcAft>
                <a:spcPts val="0"/>
              </a:spcAft>
              <a:buNone/>
            </a:pPr>
            <a:endParaRPr sz="2000" b="1">
              <a:solidFill>
                <a:srgbClr val="38761D"/>
              </a:solidFill>
              <a:latin typeface="Arial"/>
              <a:ea typeface="Arial"/>
              <a:cs typeface="Arial"/>
              <a:sym typeface="Arial"/>
            </a:endParaRPr>
          </a:p>
          <a:p>
            <a:pPr marL="342900" lvl="0" indent="-279400" algn="l" rtl="0">
              <a:lnSpc>
                <a:spcPct val="115000"/>
              </a:lnSpc>
              <a:spcBef>
                <a:spcPts val="0"/>
              </a:spcBef>
              <a:spcAft>
                <a:spcPts val="0"/>
              </a:spcAft>
              <a:buSzPts val="1800"/>
              <a:buFont typeface="Calibri"/>
              <a:buChar char="●"/>
            </a:pPr>
            <a:r>
              <a:rPr lang="en" sz="1800"/>
              <a:t>Salaries and benefits of Outreach staff</a:t>
            </a:r>
            <a:endParaRPr sz="1800"/>
          </a:p>
          <a:p>
            <a:pPr marL="342900" lvl="0" indent="-279400" algn="l" rtl="0">
              <a:lnSpc>
                <a:spcPct val="115000"/>
              </a:lnSpc>
              <a:spcBef>
                <a:spcPts val="1000"/>
              </a:spcBef>
              <a:spcAft>
                <a:spcPts val="0"/>
              </a:spcAft>
              <a:buSzPts val="1800"/>
              <a:buFont typeface="Calibri"/>
              <a:buChar char="●"/>
            </a:pPr>
            <a:r>
              <a:rPr lang="en" sz="1800"/>
              <a:t>Supplies, postage and copying/printing costs</a:t>
            </a:r>
            <a:endParaRPr sz="1800"/>
          </a:p>
          <a:p>
            <a:pPr marL="342900" lvl="0" indent="-279400" algn="l" rtl="0">
              <a:lnSpc>
                <a:spcPct val="115000"/>
              </a:lnSpc>
              <a:spcBef>
                <a:spcPts val="1000"/>
              </a:spcBef>
              <a:spcAft>
                <a:spcPts val="0"/>
              </a:spcAft>
              <a:buSzPts val="1800"/>
              <a:buFont typeface="Calibri"/>
              <a:buChar char="●"/>
            </a:pPr>
            <a:r>
              <a:rPr lang="en" sz="1800"/>
              <a:t>Development and production of outreach materials</a:t>
            </a:r>
            <a:endParaRPr sz="1800"/>
          </a:p>
          <a:p>
            <a:pPr marL="342900" lvl="0" indent="-279400" algn="l" rtl="0">
              <a:lnSpc>
                <a:spcPct val="115000"/>
              </a:lnSpc>
              <a:spcBef>
                <a:spcPts val="1000"/>
              </a:spcBef>
              <a:spcAft>
                <a:spcPts val="0"/>
              </a:spcAft>
              <a:buSzPts val="1800"/>
              <a:buFont typeface="Calibri"/>
              <a:buChar char="●"/>
            </a:pPr>
            <a:r>
              <a:rPr lang="en" sz="1800"/>
              <a:t>Internet/Telephone costs</a:t>
            </a:r>
            <a:endParaRPr sz="1800"/>
          </a:p>
          <a:p>
            <a:pPr marL="342900" lvl="0" indent="-279400" algn="l" rtl="0">
              <a:lnSpc>
                <a:spcPct val="115000"/>
              </a:lnSpc>
              <a:spcBef>
                <a:spcPts val="1000"/>
              </a:spcBef>
              <a:spcAft>
                <a:spcPts val="0"/>
              </a:spcAft>
              <a:buSzPts val="1800"/>
              <a:buFont typeface="Calibri"/>
              <a:buChar char="●"/>
            </a:pPr>
            <a:r>
              <a:rPr lang="en" sz="1800"/>
              <a:t>Travel in-state and out-of-state</a:t>
            </a:r>
            <a:endParaRPr sz="1800"/>
          </a:p>
          <a:p>
            <a:pPr marL="342900" lvl="0" indent="-279400" algn="l" rtl="0">
              <a:lnSpc>
                <a:spcPct val="115000"/>
              </a:lnSpc>
              <a:spcBef>
                <a:spcPts val="1000"/>
              </a:spcBef>
              <a:spcAft>
                <a:spcPts val="0"/>
              </a:spcAft>
              <a:buSzPts val="1800"/>
              <a:buFont typeface="Calibri"/>
              <a:buChar char="●"/>
            </a:pPr>
            <a:r>
              <a:rPr lang="en" sz="1800"/>
              <a:t>Vendors and contractors</a:t>
            </a:r>
            <a:endParaRPr sz="1800"/>
          </a:p>
          <a:p>
            <a:pPr marL="342900" lvl="0" indent="-279400" algn="l" rtl="0">
              <a:lnSpc>
                <a:spcPct val="115000"/>
              </a:lnSpc>
              <a:spcBef>
                <a:spcPts val="1000"/>
              </a:spcBef>
              <a:spcAft>
                <a:spcPts val="0"/>
              </a:spcAft>
              <a:buSzPts val="1800"/>
              <a:buFont typeface="Calibri"/>
              <a:buChar char="●"/>
            </a:pPr>
            <a:r>
              <a:rPr lang="en" sz="1800"/>
              <a:t>Indirect (not able to be allocated to a direct cost category) costs</a:t>
            </a:r>
            <a:endParaRPr sz="1800"/>
          </a:p>
          <a:p>
            <a:pPr marL="0" lvl="0" indent="0" algn="ctr" rtl="0">
              <a:lnSpc>
                <a:spcPct val="100000"/>
              </a:lnSpc>
              <a:spcBef>
                <a:spcPts val="1000"/>
              </a:spcBef>
              <a:spcAft>
                <a:spcPts val="0"/>
              </a:spcAft>
              <a:buNone/>
            </a:pPr>
            <a:r>
              <a:rPr lang="en" sz="1500">
                <a:solidFill>
                  <a:srgbClr val="CCCCCC"/>
                </a:solidFill>
                <a:latin typeface="Arial"/>
                <a:ea typeface="Arial"/>
                <a:cs typeface="Arial"/>
                <a:sym typeface="Arial"/>
              </a:rPr>
              <a:t>www.wildfireaz.org</a:t>
            </a:r>
            <a:endParaRPr sz="1500">
              <a:solidFill>
                <a:srgbClr val="B7B7B7"/>
              </a:solidFill>
              <a:latin typeface="Arial"/>
              <a:ea typeface="Arial"/>
              <a:cs typeface="Arial"/>
              <a:sym typeface="Arial"/>
            </a:endParaRPr>
          </a:p>
          <a:p>
            <a:pPr marL="0" lvl="0" indent="0" algn="l" rtl="0">
              <a:lnSpc>
                <a:spcPct val="100000"/>
              </a:lnSpc>
              <a:spcBef>
                <a:spcPts val="0"/>
              </a:spcBef>
              <a:spcAft>
                <a:spcPts val="0"/>
              </a:spcAft>
              <a:buSzPts val="1400"/>
              <a:buNone/>
            </a:pPr>
            <a:endParaRPr sz="2500">
              <a:solidFill>
                <a:srgbClr val="FFFFFF"/>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800"/>
              <a:buFont typeface="Arial"/>
              <a:buNone/>
            </a:pPr>
            <a:endParaRPr/>
          </a:p>
        </p:txBody>
      </p:sp>
      <p:sp>
        <p:nvSpPr>
          <p:cNvPr id="573" name="Google Shape;573;p82"/>
          <p:cNvSpPr txBox="1">
            <a:spLocks noGrp="1"/>
          </p:cNvSpPr>
          <p:nvPr>
            <p:ph type="title"/>
          </p:nvPr>
        </p:nvSpPr>
        <p:spPr>
          <a:xfrm>
            <a:off x="1019750" y="210925"/>
            <a:ext cx="6409200" cy="420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a:t>Reimbursement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3"/>
          <p:cNvSpPr txBox="1">
            <a:spLocks noGrp="1"/>
          </p:cNvSpPr>
          <p:nvPr>
            <p:ph type="body" idx="1"/>
          </p:nvPr>
        </p:nvSpPr>
        <p:spPr>
          <a:xfrm>
            <a:off x="997000" y="1834125"/>
            <a:ext cx="8045100" cy="1904400"/>
          </a:xfrm>
          <a:prstGeom prst="rect">
            <a:avLst/>
          </a:prstGeom>
        </p:spPr>
        <p:txBody>
          <a:bodyPr spcFirstLastPara="1" wrap="square" lIns="68575" tIns="34275" rIns="68575" bIns="34275" anchor="t" anchorCtr="0">
            <a:normAutofit/>
          </a:bodyPr>
          <a:lstStyle/>
          <a:p>
            <a:pPr marL="0" lvl="0" indent="0" algn="ctr" rtl="0">
              <a:lnSpc>
                <a:spcPct val="115000"/>
              </a:lnSpc>
              <a:spcBef>
                <a:spcPts val="0"/>
              </a:spcBef>
              <a:spcAft>
                <a:spcPts val="0"/>
              </a:spcAft>
              <a:buNone/>
            </a:pPr>
            <a:r>
              <a:rPr lang="en" sz="2500" b="1" dirty="0">
                <a:uFill>
                  <a:noFill/>
                </a:uFill>
                <a:hlinkClick r:id="rId3"/>
              </a:rPr>
              <a:t>wildfireaz.org/snap-partnership-opportunity</a:t>
            </a:r>
            <a:endParaRPr sz="2500" dirty="0"/>
          </a:p>
          <a:p>
            <a:pPr marL="0" lvl="0" indent="0" algn="ctr" rtl="0">
              <a:lnSpc>
                <a:spcPct val="115000"/>
              </a:lnSpc>
              <a:spcBef>
                <a:spcPts val="0"/>
              </a:spcBef>
              <a:spcAft>
                <a:spcPts val="0"/>
              </a:spcAft>
              <a:buNone/>
            </a:pPr>
            <a:endParaRPr sz="2000" dirty="0"/>
          </a:p>
          <a:p>
            <a:pPr marL="0" lvl="0" indent="0" algn="ctr" rtl="0">
              <a:lnSpc>
                <a:spcPct val="115000"/>
              </a:lnSpc>
              <a:spcBef>
                <a:spcPts val="0"/>
              </a:spcBef>
              <a:spcAft>
                <a:spcPts val="0"/>
              </a:spcAft>
              <a:buNone/>
            </a:pPr>
            <a:r>
              <a:rPr lang="en" sz="2200" dirty="0"/>
              <a:t>Apply </a:t>
            </a:r>
            <a:r>
              <a:rPr lang="en" sz="2200"/>
              <a:t>by </a:t>
            </a:r>
            <a:r>
              <a:rPr lang="en" sz="2000">
                <a:solidFill>
                  <a:srgbClr val="E9610D"/>
                </a:solidFill>
              </a:rPr>
              <a:t>April 1, </a:t>
            </a:r>
            <a:r>
              <a:rPr lang="en" sz="2000" dirty="0">
                <a:solidFill>
                  <a:srgbClr val="E9610D"/>
                </a:solidFill>
              </a:rPr>
              <a:t>2024 </a:t>
            </a:r>
            <a:r>
              <a:rPr lang="en" sz="2000" dirty="0"/>
              <a:t>to be considered for partnership in</a:t>
            </a:r>
            <a:endParaRPr sz="2000" dirty="0"/>
          </a:p>
          <a:p>
            <a:pPr marL="0" lvl="0" indent="0" algn="ctr" rtl="0">
              <a:lnSpc>
                <a:spcPct val="115000"/>
              </a:lnSpc>
              <a:spcBef>
                <a:spcPts val="0"/>
              </a:spcBef>
              <a:spcAft>
                <a:spcPts val="0"/>
              </a:spcAft>
              <a:buNone/>
            </a:pPr>
            <a:r>
              <a:rPr lang="en" sz="2000" dirty="0"/>
              <a:t>Federal Fiscal Year 2025 </a:t>
            </a:r>
            <a:r>
              <a:rPr lang="en" sz="2000" i="1" dirty="0">
                <a:solidFill>
                  <a:srgbClr val="A5A5A5"/>
                </a:solidFill>
              </a:rPr>
              <a:t>(10/01/24 - 09/30/25)</a:t>
            </a:r>
            <a:endParaRPr sz="2200" b="1" dirty="0"/>
          </a:p>
          <a:p>
            <a:pPr marL="685800" lvl="0" indent="0" algn="l" rtl="0">
              <a:lnSpc>
                <a:spcPct val="115000"/>
              </a:lnSpc>
              <a:spcBef>
                <a:spcPts val="0"/>
              </a:spcBef>
              <a:spcAft>
                <a:spcPts val="0"/>
              </a:spcAft>
              <a:buNone/>
            </a:pPr>
            <a:endParaRPr sz="2500" dirty="0"/>
          </a:p>
        </p:txBody>
      </p:sp>
      <p:sp>
        <p:nvSpPr>
          <p:cNvPr id="580" name="Google Shape;580;p83"/>
          <p:cNvSpPr txBox="1">
            <a:spLocks noGrp="1"/>
          </p:cNvSpPr>
          <p:nvPr>
            <p:ph type="title"/>
          </p:nvPr>
        </p:nvSpPr>
        <p:spPr>
          <a:xfrm>
            <a:off x="1652950" y="327000"/>
            <a:ext cx="6733200" cy="420900"/>
          </a:xfrm>
          <a:prstGeom prst="rect">
            <a:avLst/>
          </a:prstGeom>
        </p:spPr>
        <p:txBody>
          <a:bodyPr spcFirstLastPara="1" wrap="square" lIns="68575" tIns="34275" rIns="68575" bIns="34275" anchor="ctr" anchorCtr="0">
            <a:normAutofit fontScale="90000"/>
          </a:bodyPr>
          <a:lstStyle/>
          <a:p>
            <a:pPr marL="0" lvl="0" indent="0" algn="ctr" rtl="0">
              <a:spcBef>
                <a:spcPts val="0"/>
              </a:spcBef>
              <a:spcAft>
                <a:spcPts val="0"/>
              </a:spcAft>
              <a:buNone/>
            </a:pPr>
            <a:r>
              <a:rPr lang="en"/>
              <a:t>Partner Application</a:t>
            </a:r>
            <a:endParaRPr/>
          </a:p>
        </p:txBody>
      </p:sp>
      <p:pic>
        <p:nvPicPr>
          <p:cNvPr id="581" name="Google Shape;581;p83"/>
          <p:cNvPicPr preferRelativeResize="0"/>
          <p:nvPr/>
        </p:nvPicPr>
        <p:blipFill rotWithShape="1">
          <a:blip r:embed="rId4">
            <a:alphaModFix/>
          </a:blip>
          <a:srcRect/>
          <a:stretch/>
        </p:blipFill>
        <p:spPr>
          <a:xfrm>
            <a:off x="7598500" y="3592450"/>
            <a:ext cx="1258851" cy="1251199"/>
          </a:xfrm>
          <a:prstGeom prst="rect">
            <a:avLst/>
          </a:prstGeom>
          <a:noFill/>
          <a:ln>
            <a:noFill/>
          </a:ln>
        </p:spPr>
      </p:pic>
      <p:sp>
        <p:nvSpPr>
          <p:cNvPr id="582" name="Google Shape;582;p83"/>
          <p:cNvSpPr txBox="1"/>
          <p:nvPr/>
        </p:nvSpPr>
        <p:spPr>
          <a:xfrm>
            <a:off x="1457100" y="4631825"/>
            <a:ext cx="70593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CCCCCC"/>
                </a:solidFill>
              </a:rPr>
              <a:t>www.wildfireaz.org</a:t>
            </a:r>
            <a:endParaRPr sz="1500">
              <a:solidFill>
                <a:srgbClr val="B7B7B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1859A8">
                <a:alpha val="60000"/>
              </a:srgbClr>
            </a:gs>
            <a:gs pos="32000">
              <a:srgbClr val="1859A8">
                <a:alpha val="60000"/>
              </a:srgbClr>
            </a:gs>
            <a:gs pos="93000">
              <a:srgbClr val="00297A"/>
            </a:gs>
            <a:gs pos="100000">
              <a:srgbClr val="00297A"/>
            </a:gs>
          </a:gsLst>
          <a:lin ang="16198662" scaled="0"/>
        </a:gradFill>
        <a:effectLst/>
      </p:bgPr>
    </p:bg>
    <p:spTree>
      <p:nvGrpSpPr>
        <p:cNvPr id="1" name="Shape 359"/>
        <p:cNvGrpSpPr/>
        <p:nvPr/>
      </p:nvGrpSpPr>
      <p:grpSpPr>
        <a:xfrm>
          <a:off x="0" y="0"/>
          <a:ext cx="0" cy="0"/>
          <a:chOff x="0" y="0"/>
          <a:chExt cx="0" cy="0"/>
        </a:xfrm>
      </p:grpSpPr>
      <p:sp>
        <p:nvSpPr>
          <p:cNvPr id="360" name="Google Shape;360;p57"/>
          <p:cNvSpPr/>
          <p:nvPr/>
        </p:nvSpPr>
        <p:spPr>
          <a:xfrm>
            <a:off x="276600" y="303900"/>
            <a:ext cx="8590800" cy="4535700"/>
          </a:xfrm>
          <a:prstGeom prst="rect">
            <a:avLst/>
          </a:prstGeom>
          <a:solidFill>
            <a:schemeClr val="lt1"/>
          </a:solidFill>
          <a:ln w="38100" cap="flat" cmpd="sng">
            <a:solidFill>
              <a:srgbClr val="CCCC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1" name="Google Shape;361;p57"/>
          <p:cNvSpPr txBox="1">
            <a:spLocks noGrp="1"/>
          </p:cNvSpPr>
          <p:nvPr>
            <p:ph type="body" idx="1"/>
          </p:nvPr>
        </p:nvSpPr>
        <p:spPr>
          <a:xfrm>
            <a:off x="680950" y="1493550"/>
            <a:ext cx="7874700" cy="2156400"/>
          </a:xfrm>
          <a:prstGeom prst="rect">
            <a:avLst/>
          </a:prstGeom>
        </p:spPr>
        <p:txBody>
          <a:bodyPr spcFirstLastPara="1" wrap="square" lIns="68575" tIns="34275" rIns="68575" bIns="34275" anchor="t" anchorCtr="0">
            <a:normAutofit/>
          </a:bodyPr>
          <a:lstStyle/>
          <a:p>
            <a:pPr marL="0" lvl="0" indent="0" algn="ctr" rtl="0">
              <a:lnSpc>
                <a:spcPct val="100000"/>
              </a:lnSpc>
              <a:spcBef>
                <a:spcPts val="0"/>
              </a:spcBef>
              <a:spcAft>
                <a:spcPts val="0"/>
              </a:spcAft>
              <a:buNone/>
            </a:pPr>
            <a:r>
              <a:rPr lang="en" sz="3000" b="1"/>
              <a:t>Laura Walsh</a:t>
            </a:r>
            <a:endParaRPr sz="3000" b="1"/>
          </a:p>
          <a:p>
            <a:pPr marL="0" lvl="0" indent="0" algn="ctr" rtl="0">
              <a:lnSpc>
                <a:spcPct val="100000"/>
              </a:lnSpc>
              <a:spcBef>
                <a:spcPts val="0"/>
              </a:spcBef>
              <a:spcAft>
                <a:spcPts val="0"/>
              </a:spcAft>
              <a:buNone/>
            </a:pPr>
            <a:r>
              <a:rPr lang="en" sz="2400" i="1"/>
              <a:t>CSFP &amp; TEFAP Program Specialist</a:t>
            </a:r>
            <a:endParaRPr sz="2400" i="1"/>
          </a:p>
          <a:p>
            <a:pPr marL="0" lvl="0" indent="0" algn="ctr" rtl="0">
              <a:lnSpc>
                <a:spcPct val="100000"/>
              </a:lnSpc>
              <a:spcBef>
                <a:spcPts val="0"/>
              </a:spcBef>
              <a:spcAft>
                <a:spcPts val="0"/>
              </a:spcAft>
              <a:buNone/>
            </a:pPr>
            <a:r>
              <a:rPr lang="en" sz="2400"/>
              <a:t>Arizona Department of Economic Security</a:t>
            </a:r>
            <a:endParaRPr sz="2400"/>
          </a:p>
          <a:p>
            <a:pPr marL="0" lvl="0" indent="0" algn="ctr" rtl="0">
              <a:lnSpc>
                <a:spcPct val="100000"/>
              </a:lnSpc>
              <a:spcBef>
                <a:spcPts val="0"/>
              </a:spcBef>
              <a:spcAft>
                <a:spcPts val="0"/>
              </a:spcAft>
              <a:buNone/>
            </a:pPr>
            <a:r>
              <a:rPr lang="en" sz="2400"/>
              <a:t>Division of Community Assistance and Development</a:t>
            </a:r>
            <a:endParaRPr sz="2400"/>
          </a:p>
          <a:p>
            <a:pPr marL="0" lvl="0" indent="0" algn="ctr" rtl="0">
              <a:lnSpc>
                <a:spcPct val="100000"/>
              </a:lnSpc>
              <a:spcBef>
                <a:spcPts val="0"/>
              </a:spcBef>
              <a:spcAft>
                <a:spcPts val="0"/>
              </a:spcAft>
              <a:buNone/>
            </a:pPr>
            <a:r>
              <a:rPr lang="en" sz="2400"/>
              <a:t>lwalsh@azdes.gov</a:t>
            </a:r>
            <a:endParaRPr sz="2400"/>
          </a:p>
        </p:txBody>
      </p:sp>
      <p:pic>
        <p:nvPicPr>
          <p:cNvPr id="362" name="Google Shape;362;p57">
            <a:hlinkClick r:id="rId3"/>
          </p:cNvPr>
          <p:cNvPicPr preferRelativeResize="0"/>
          <p:nvPr/>
        </p:nvPicPr>
        <p:blipFill>
          <a:blip r:embed="rId4">
            <a:alphaModFix/>
          </a:blip>
          <a:stretch>
            <a:fillRect/>
          </a:stretch>
        </p:blipFill>
        <p:spPr>
          <a:xfrm>
            <a:off x="7341400" y="3401200"/>
            <a:ext cx="1365275" cy="1365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84"/>
          <p:cNvSpPr txBox="1">
            <a:spLocks noGrp="1"/>
          </p:cNvSpPr>
          <p:nvPr>
            <p:ph type="body" idx="1"/>
          </p:nvPr>
        </p:nvSpPr>
        <p:spPr>
          <a:xfrm>
            <a:off x="399750" y="1188348"/>
            <a:ext cx="8344500" cy="30969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endParaRPr sz="4900"/>
          </a:p>
          <a:p>
            <a:pPr marL="0" lvl="0" indent="0" algn="ctr" rtl="0">
              <a:spcBef>
                <a:spcPts val="800"/>
              </a:spcBef>
              <a:spcAft>
                <a:spcPts val="0"/>
              </a:spcAft>
              <a:buNone/>
            </a:pPr>
            <a:endParaRPr sz="4200"/>
          </a:p>
          <a:p>
            <a:pPr marL="0" lvl="0" indent="0" algn="ctr" rtl="0">
              <a:spcBef>
                <a:spcPts val="800"/>
              </a:spcBef>
              <a:spcAft>
                <a:spcPts val="0"/>
              </a:spcAft>
              <a:buNone/>
            </a:pPr>
            <a:r>
              <a:rPr lang="en" sz="4900"/>
              <a:t>Questions?</a:t>
            </a:r>
            <a:endParaRPr sz="4900"/>
          </a:p>
        </p:txBody>
      </p:sp>
      <p:sp>
        <p:nvSpPr>
          <p:cNvPr id="588" name="Google Shape;588;p84"/>
          <p:cNvSpPr txBox="1">
            <a:spLocks noGrp="1"/>
          </p:cNvSpPr>
          <p:nvPr>
            <p:ph type="title"/>
          </p:nvPr>
        </p:nvSpPr>
        <p:spPr>
          <a:xfrm>
            <a:off x="399797" y="368529"/>
            <a:ext cx="8344500" cy="597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0">
                <a:latin typeface="Courgette"/>
                <a:ea typeface="Courgette"/>
                <a:cs typeface="Courgette"/>
                <a:sym typeface="Courgette"/>
              </a:rPr>
              <a:t>Thank You</a:t>
            </a:r>
            <a:endParaRPr b="0">
              <a:latin typeface="Courgette"/>
              <a:ea typeface="Courgette"/>
              <a:cs typeface="Courgette"/>
              <a:sym typeface="Courgett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8"/>
          <p:cNvSpPr txBox="1">
            <a:spLocks noGrp="1"/>
          </p:cNvSpPr>
          <p:nvPr>
            <p:ph type="body" idx="1"/>
          </p:nvPr>
        </p:nvSpPr>
        <p:spPr>
          <a:xfrm>
            <a:off x="1027475" y="1248950"/>
            <a:ext cx="7795200" cy="3314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t>The Commodity Senior Food Program (CSFP)</a:t>
            </a:r>
            <a:endParaRPr b="1"/>
          </a:p>
          <a:p>
            <a:pPr marL="457200" lvl="0" indent="-317500" algn="l" rtl="0">
              <a:spcBef>
                <a:spcPts val="800"/>
              </a:spcBef>
              <a:spcAft>
                <a:spcPts val="0"/>
              </a:spcAft>
              <a:buSzPts val="1400"/>
              <a:buChar char="•"/>
            </a:pPr>
            <a:r>
              <a:rPr lang="en"/>
              <a:t>Eligible seniors 60+</a:t>
            </a:r>
            <a:endParaRPr/>
          </a:p>
          <a:p>
            <a:pPr marL="457200" lvl="0" indent="-317500" algn="l" rtl="0">
              <a:spcBef>
                <a:spcPts val="0"/>
              </a:spcBef>
              <a:spcAft>
                <a:spcPts val="0"/>
              </a:spcAft>
              <a:buSzPts val="1400"/>
              <a:buChar char="•"/>
            </a:pPr>
            <a:r>
              <a:rPr lang="en"/>
              <a:t>At or below 130% Federal Poverty Level</a:t>
            </a:r>
            <a:endParaRPr/>
          </a:p>
          <a:p>
            <a:pPr marL="457200" lvl="0" indent="-317500" algn="l" rtl="0">
              <a:spcBef>
                <a:spcPts val="0"/>
              </a:spcBef>
              <a:spcAft>
                <a:spcPts val="0"/>
              </a:spcAft>
              <a:buSzPts val="1400"/>
              <a:buChar char="•"/>
            </a:pPr>
            <a:r>
              <a:rPr lang="en"/>
              <a:t>Available statewide</a:t>
            </a:r>
            <a:endParaRPr/>
          </a:p>
          <a:p>
            <a:pPr marL="0" lvl="0" indent="0" algn="l" rtl="0">
              <a:spcBef>
                <a:spcPts val="800"/>
              </a:spcBef>
              <a:spcAft>
                <a:spcPts val="0"/>
              </a:spcAft>
              <a:buNone/>
            </a:pPr>
            <a:endParaRPr/>
          </a:p>
          <a:p>
            <a:pPr marL="0" lvl="0" indent="0" algn="l" rtl="0">
              <a:spcBef>
                <a:spcPts val="800"/>
              </a:spcBef>
              <a:spcAft>
                <a:spcPts val="0"/>
              </a:spcAft>
              <a:buNone/>
            </a:pPr>
            <a:r>
              <a:rPr lang="en" b="1"/>
              <a:t>The Emergency Food Assistance Program (TEFAP)</a:t>
            </a:r>
            <a:endParaRPr b="1"/>
          </a:p>
          <a:p>
            <a:pPr marL="457200" lvl="0" indent="-317500" algn="l" rtl="0">
              <a:spcBef>
                <a:spcPts val="800"/>
              </a:spcBef>
              <a:spcAft>
                <a:spcPts val="0"/>
              </a:spcAft>
              <a:buSzPts val="1400"/>
              <a:buChar char="•"/>
            </a:pPr>
            <a:r>
              <a:rPr lang="en"/>
              <a:t>Eligible households</a:t>
            </a:r>
            <a:endParaRPr/>
          </a:p>
          <a:p>
            <a:pPr marL="457200" lvl="0" indent="-317500" algn="l" rtl="0">
              <a:spcBef>
                <a:spcPts val="0"/>
              </a:spcBef>
              <a:spcAft>
                <a:spcPts val="0"/>
              </a:spcAft>
              <a:buSzPts val="1400"/>
              <a:buChar char="•"/>
            </a:pPr>
            <a:r>
              <a:rPr lang="en"/>
              <a:t>At or below 185% Federal Poverty Level</a:t>
            </a:r>
            <a:endParaRPr/>
          </a:p>
          <a:p>
            <a:pPr marL="457200" lvl="0" indent="-317500" algn="l" rtl="0">
              <a:spcBef>
                <a:spcPts val="0"/>
              </a:spcBef>
              <a:spcAft>
                <a:spcPts val="0"/>
              </a:spcAft>
              <a:buSzPts val="1400"/>
              <a:buChar char="•"/>
            </a:pPr>
            <a:r>
              <a:rPr lang="en"/>
              <a:t>Available statewide</a:t>
            </a:r>
            <a:endParaRPr/>
          </a:p>
        </p:txBody>
      </p:sp>
      <p:sp>
        <p:nvSpPr>
          <p:cNvPr id="368" name="Google Shape;368;p58"/>
          <p:cNvSpPr txBox="1">
            <a:spLocks noGrp="1"/>
          </p:cNvSpPr>
          <p:nvPr>
            <p:ph type="title"/>
          </p:nvPr>
        </p:nvSpPr>
        <p:spPr>
          <a:xfrm>
            <a:off x="1023581" y="236436"/>
            <a:ext cx="7803000" cy="418200"/>
          </a:xfrm>
          <a:prstGeom prst="rect">
            <a:avLst/>
          </a:prstGeom>
        </p:spPr>
        <p:txBody>
          <a:bodyPr spcFirstLastPara="1" wrap="square" lIns="68575" tIns="34275" rIns="68575" bIns="34275" anchor="ctr" anchorCtr="0">
            <a:normAutofit fontScale="90000"/>
          </a:bodyPr>
          <a:lstStyle/>
          <a:p>
            <a:pPr marL="0" lvl="0" indent="0" algn="r" rtl="0">
              <a:spcBef>
                <a:spcPts val="0"/>
              </a:spcBef>
              <a:spcAft>
                <a:spcPts val="0"/>
              </a:spcAft>
              <a:buNone/>
            </a:pPr>
            <a:r>
              <a:rPr lang="en"/>
              <a:t>CSFP &amp; TEFAP</a:t>
            </a:r>
            <a:endParaRPr/>
          </a:p>
        </p:txBody>
      </p:sp>
      <p:pic>
        <p:nvPicPr>
          <p:cNvPr id="369" name="Google Shape;369;p58"/>
          <p:cNvPicPr preferRelativeResize="0"/>
          <p:nvPr/>
        </p:nvPicPr>
        <p:blipFill>
          <a:blip r:embed="rId3">
            <a:alphaModFix/>
          </a:blip>
          <a:stretch>
            <a:fillRect/>
          </a:stretch>
        </p:blipFill>
        <p:spPr>
          <a:xfrm>
            <a:off x="7928425" y="4018525"/>
            <a:ext cx="894250" cy="88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59"/>
          <p:cNvPicPr preferRelativeResize="0"/>
          <p:nvPr/>
        </p:nvPicPr>
        <p:blipFill>
          <a:blip r:embed="rId3">
            <a:alphaModFix amt="48000"/>
          </a:blip>
          <a:stretch>
            <a:fillRect/>
          </a:stretch>
        </p:blipFill>
        <p:spPr>
          <a:xfrm rot="1350241">
            <a:off x="6131141" y="1312660"/>
            <a:ext cx="2403568" cy="2627029"/>
          </a:xfrm>
          <a:prstGeom prst="rect">
            <a:avLst/>
          </a:prstGeom>
          <a:noFill/>
          <a:ln>
            <a:noFill/>
          </a:ln>
        </p:spPr>
      </p:pic>
      <p:sp>
        <p:nvSpPr>
          <p:cNvPr id="375" name="Google Shape;375;p59"/>
          <p:cNvSpPr txBox="1">
            <a:spLocks noGrp="1"/>
          </p:cNvSpPr>
          <p:nvPr>
            <p:ph type="title"/>
          </p:nvPr>
        </p:nvSpPr>
        <p:spPr>
          <a:xfrm>
            <a:off x="1023581" y="236436"/>
            <a:ext cx="7803000" cy="418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SzPts val="990"/>
              <a:buNone/>
            </a:pPr>
            <a:r>
              <a:rPr lang="en" sz="2320">
                <a:latin typeface="Roboto"/>
                <a:ea typeface="Roboto"/>
                <a:cs typeface="Roboto"/>
                <a:sym typeface="Roboto"/>
              </a:rPr>
              <a:t>2023 CSFP Statewide Distribution</a:t>
            </a:r>
            <a:endParaRPr sz="2320">
              <a:latin typeface="Roboto"/>
              <a:ea typeface="Roboto"/>
              <a:cs typeface="Roboto"/>
              <a:sym typeface="Roboto"/>
            </a:endParaRPr>
          </a:p>
        </p:txBody>
      </p:sp>
      <p:sp>
        <p:nvSpPr>
          <p:cNvPr id="376" name="Google Shape;376;p59"/>
          <p:cNvSpPr txBox="1"/>
          <p:nvPr/>
        </p:nvSpPr>
        <p:spPr>
          <a:xfrm>
            <a:off x="1264825" y="1725650"/>
            <a:ext cx="38658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u="sng">
                <a:solidFill>
                  <a:schemeClr val="dk1"/>
                </a:solidFill>
                <a:latin typeface="Calibri"/>
                <a:ea typeface="Calibri"/>
                <a:cs typeface="Calibri"/>
                <a:sym typeface="Calibri"/>
              </a:rPr>
              <a:t>State Caseload</a:t>
            </a:r>
            <a:endParaRPr sz="2400" b="1" u="sng">
              <a:solidFill>
                <a:schemeClr val="dk1"/>
              </a:solidFill>
              <a:latin typeface="Calibri"/>
              <a:ea typeface="Calibri"/>
              <a:cs typeface="Calibri"/>
              <a:sym typeface="Calibri"/>
            </a:endParaRPr>
          </a:p>
          <a:p>
            <a:pPr marL="0" lvl="0" indent="0" algn="l" rtl="0">
              <a:spcBef>
                <a:spcPts val="0"/>
              </a:spcBef>
              <a:spcAft>
                <a:spcPts val="0"/>
              </a:spcAft>
              <a:buNone/>
            </a:pPr>
            <a:r>
              <a:rPr lang="en" sz="2400" b="1">
                <a:solidFill>
                  <a:schemeClr val="dk1"/>
                </a:solidFill>
                <a:latin typeface="Calibri"/>
                <a:ea typeface="Calibri"/>
                <a:cs typeface="Calibri"/>
                <a:sym typeface="Calibri"/>
              </a:rPr>
              <a:t>25,776</a:t>
            </a:r>
            <a:endParaRPr sz="2400" b="1">
              <a:solidFill>
                <a:schemeClr val="dk1"/>
              </a:solidFill>
              <a:latin typeface="Calibri"/>
              <a:ea typeface="Calibri"/>
              <a:cs typeface="Calibri"/>
              <a:sym typeface="Calibri"/>
            </a:endParaRPr>
          </a:p>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0" lvl="0" indent="0" algn="l" rtl="0">
              <a:spcBef>
                <a:spcPts val="0"/>
              </a:spcBef>
              <a:spcAft>
                <a:spcPts val="0"/>
              </a:spcAft>
              <a:buNone/>
            </a:pPr>
            <a:r>
              <a:rPr lang="en" sz="2400" b="1" u="sng">
                <a:solidFill>
                  <a:schemeClr val="dk1"/>
                </a:solidFill>
                <a:latin typeface="Calibri"/>
                <a:ea typeface="Calibri"/>
                <a:cs typeface="Calibri"/>
                <a:sym typeface="Calibri"/>
              </a:rPr>
              <a:t>CSFP Packages Distributed</a:t>
            </a:r>
            <a:endParaRPr sz="2400" b="1" u="sng">
              <a:solidFill>
                <a:schemeClr val="dk1"/>
              </a:solidFill>
              <a:latin typeface="Calibri"/>
              <a:ea typeface="Calibri"/>
              <a:cs typeface="Calibri"/>
              <a:sym typeface="Calibri"/>
            </a:endParaRPr>
          </a:p>
          <a:p>
            <a:pPr marL="0" lvl="0" indent="0" algn="l" rtl="0">
              <a:spcBef>
                <a:spcPts val="0"/>
              </a:spcBef>
              <a:spcAft>
                <a:spcPts val="0"/>
              </a:spcAft>
              <a:buNone/>
            </a:pPr>
            <a:r>
              <a:rPr lang="en" sz="2400" b="1">
                <a:solidFill>
                  <a:schemeClr val="dk1"/>
                </a:solidFill>
                <a:latin typeface="Calibri"/>
                <a:ea typeface="Calibri"/>
                <a:cs typeface="Calibri"/>
                <a:sym typeface="Calibri"/>
              </a:rPr>
              <a:t>291,906</a:t>
            </a:r>
            <a:endParaRPr sz="2400" b="1">
              <a:solidFill>
                <a:schemeClr val="dk1"/>
              </a:solidFill>
              <a:latin typeface="Calibri"/>
              <a:ea typeface="Calibri"/>
              <a:cs typeface="Calibri"/>
              <a:sym typeface="Calibri"/>
            </a:endParaRPr>
          </a:p>
          <a:p>
            <a:pPr marL="0" lvl="0" indent="0" algn="l" rtl="0">
              <a:spcBef>
                <a:spcPts val="0"/>
              </a:spcBef>
              <a:spcAft>
                <a:spcPts val="0"/>
              </a:spcAft>
              <a:buNone/>
            </a:pPr>
            <a:endParaRPr sz="1600"/>
          </a:p>
        </p:txBody>
      </p:sp>
      <p:sp>
        <p:nvSpPr>
          <p:cNvPr id="377" name="Google Shape;377;p59"/>
          <p:cNvSpPr txBox="1"/>
          <p:nvPr/>
        </p:nvSpPr>
        <p:spPr>
          <a:xfrm>
            <a:off x="5846500" y="2162775"/>
            <a:ext cx="2646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1F538C"/>
                </a:solidFill>
                <a:latin typeface="Calibri"/>
                <a:ea typeface="Calibri"/>
                <a:cs typeface="Calibri"/>
                <a:sym typeface="Calibri"/>
              </a:rPr>
              <a:t>14% of those served were NEW to the</a:t>
            </a:r>
            <a:endParaRPr sz="2000" b="1">
              <a:solidFill>
                <a:srgbClr val="1F538C"/>
              </a:solidFill>
              <a:latin typeface="Calibri"/>
              <a:ea typeface="Calibri"/>
              <a:cs typeface="Calibri"/>
              <a:sym typeface="Calibri"/>
            </a:endParaRPr>
          </a:p>
          <a:p>
            <a:pPr marL="0" lvl="0" indent="0" algn="ctr" rtl="0">
              <a:spcBef>
                <a:spcPts val="0"/>
              </a:spcBef>
              <a:spcAft>
                <a:spcPts val="0"/>
              </a:spcAft>
              <a:buNone/>
            </a:pPr>
            <a:r>
              <a:rPr lang="en" sz="2000" b="1">
                <a:solidFill>
                  <a:srgbClr val="1F538C"/>
                </a:solidFill>
                <a:latin typeface="Calibri"/>
                <a:ea typeface="Calibri"/>
                <a:cs typeface="Calibri"/>
                <a:sym typeface="Calibri"/>
              </a:rPr>
              <a:t>program in 2023!</a:t>
            </a:r>
            <a:endParaRPr sz="2000" b="1">
              <a:solidFill>
                <a:srgbClr val="1F538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60"/>
          <p:cNvPicPr preferRelativeResize="0"/>
          <p:nvPr/>
        </p:nvPicPr>
        <p:blipFill>
          <a:blip r:embed="rId3">
            <a:alphaModFix amt="56000"/>
          </a:blip>
          <a:stretch>
            <a:fillRect/>
          </a:stretch>
        </p:blipFill>
        <p:spPr>
          <a:xfrm>
            <a:off x="1217750" y="1170299"/>
            <a:ext cx="3168575" cy="3311075"/>
          </a:xfrm>
          <a:prstGeom prst="rect">
            <a:avLst/>
          </a:prstGeom>
          <a:noFill/>
          <a:ln>
            <a:noFill/>
          </a:ln>
        </p:spPr>
      </p:pic>
      <p:sp>
        <p:nvSpPr>
          <p:cNvPr id="383" name="Google Shape;383;p60"/>
          <p:cNvSpPr txBox="1">
            <a:spLocks noGrp="1"/>
          </p:cNvSpPr>
          <p:nvPr>
            <p:ph type="title"/>
          </p:nvPr>
        </p:nvSpPr>
        <p:spPr>
          <a:xfrm>
            <a:off x="930206" y="186011"/>
            <a:ext cx="7803000" cy="418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003296"/>
              </a:buClr>
              <a:buSzPts val="3000"/>
              <a:buFont typeface="Arial"/>
              <a:buNone/>
            </a:pPr>
            <a:r>
              <a:rPr lang="en" sz="2200">
                <a:latin typeface="Roboto"/>
                <a:ea typeface="Roboto"/>
                <a:cs typeface="Roboto"/>
                <a:sym typeface="Roboto"/>
              </a:rPr>
              <a:t>2023</a:t>
            </a:r>
            <a:r>
              <a:rPr lang="en" sz="2200" b="1">
                <a:latin typeface="Roboto"/>
                <a:ea typeface="Roboto"/>
                <a:cs typeface="Roboto"/>
                <a:sym typeface="Roboto"/>
              </a:rPr>
              <a:t> TEFAP S</a:t>
            </a:r>
            <a:r>
              <a:rPr lang="en" sz="2200">
                <a:latin typeface="Roboto"/>
                <a:ea typeface="Roboto"/>
                <a:cs typeface="Roboto"/>
                <a:sym typeface="Roboto"/>
              </a:rPr>
              <a:t>tatewide Distribution</a:t>
            </a:r>
            <a:endParaRPr sz="2200" b="1">
              <a:latin typeface="Roboto"/>
              <a:ea typeface="Roboto"/>
              <a:cs typeface="Roboto"/>
              <a:sym typeface="Roboto"/>
            </a:endParaRPr>
          </a:p>
        </p:txBody>
      </p:sp>
      <p:sp>
        <p:nvSpPr>
          <p:cNvPr id="384" name="Google Shape;384;p60"/>
          <p:cNvSpPr txBox="1"/>
          <p:nvPr/>
        </p:nvSpPr>
        <p:spPr>
          <a:xfrm>
            <a:off x="2045725" y="2600775"/>
            <a:ext cx="1512600" cy="15558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900" b="1">
                <a:solidFill>
                  <a:srgbClr val="FFFF00"/>
                </a:solidFill>
                <a:latin typeface="Calibri"/>
                <a:ea typeface="Calibri"/>
                <a:cs typeface="Calibri"/>
                <a:sym typeface="Calibri"/>
              </a:rPr>
              <a:t>31% </a:t>
            </a:r>
            <a:r>
              <a:rPr lang="en" sz="1900" b="1">
                <a:solidFill>
                  <a:schemeClr val="lt1"/>
                </a:solidFill>
                <a:latin typeface="Calibri"/>
                <a:ea typeface="Calibri"/>
                <a:cs typeface="Calibri"/>
                <a:sym typeface="Calibri"/>
              </a:rPr>
              <a:t>of those served were</a:t>
            </a:r>
            <a:endParaRPr sz="1900" b="1">
              <a:solidFill>
                <a:schemeClr val="lt1"/>
              </a:solidFill>
              <a:latin typeface="Calibri"/>
              <a:ea typeface="Calibri"/>
              <a:cs typeface="Calibri"/>
              <a:sym typeface="Calibri"/>
            </a:endParaRPr>
          </a:p>
          <a:p>
            <a:pPr marL="0" lvl="0" indent="0" algn="ctr" rtl="0">
              <a:spcBef>
                <a:spcPts val="0"/>
              </a:spcBef>
              <a:spcAft>
                <a:spcPts val="0"/>
              </a:spcAft>
              <a:buNone/>
            </a:pPr>
            <a:r>
              <a:rPr lang="en" sz="1900" b="1">
                <a:solidFill>
                  <a:schemeClr val="lt1"/>
                </a:solidFill>
                <a:latin typeface="Calibri"/>
                <a:ea typeface="Calibri"/>
                <a:cs typeface="Calibri"/>
                <a:sym typeface="Calibri"/>
              </a:rPr>
              <a:t>NEW to the program in 2023!</a:t>
            </a:r>
            <a:endParaRPr sz="1600" b="1">
              <a:solidFill>
                <a:schemeClr val="lt1"/>
              </a:solidFill>
              <a:latin typeface="Calibri"/>
              <a:ea typeface="Calibri"/>
              <a:cs typeface="Calibri"/>
              <a:sym typeface="Calibri"/>
            </a:endParaRPr>
          </a:p>
        </p:txBody>
      </p:sp>
      <p:sp>
        <p:nvSpPr>
          <p:cNvPr id="385" name="Google Shape;385;p60"/>
          <p:cNvSpPr txBox="1"/>
          <p:nvPr/>
        </p:nvSpPr>
        <p:spPr>
          <a:xfrm>
            <a:off x="4803700" y="2177125"/>
            <a:ext cx="3729900" cy="1877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u="sng">
                <a:solidFill>
                  <a:schemeClr val="dk1"/>
                </a:solidFill>
                <a:latin typeface="Calibri"/>
                <a:ea typeface="Calibri"/>
                <a:cs typeface="Calibri"/>
                <a:sym typeface="Calibri"/>
              </a:rPr>
              <a:t>TEFAP Packages Distributed </a:t>
            </a:r>
            <a:r>
              <a:rPr lang="en" sz="2200" b="1">
                <a:solidFill>
                  <a:schemeClr val="dk1"/>
                </a:solidFill>
                <a:latin typeface="Calibri"/>
                <a:ea typeface="Calibri"/>
                <a:cs typeface="Calibri"/>
                <a:sym typeface="Calibri"/>
              </a:rPr>
              <a:t>1,717,658</a:t>
            </a:r>
            <a:endParaRPr sz="2200" b="1">
              <a:solidFill>
                <a:schemeClr val="dk1"/>
              </a:solidFill>
              <a:latin typeface="Calibri"/>
              <a:ea typeface="Calibri"/>
              <a:cs typeface="Calibri"/>
              <a:sym typeface="Calibri"/>
            </a:endParaRPr>
          </a:p>
          <a:p>
            <a:pPr marL="0" lvl="0" indent="0" algn="ctr" rtl="0">
              <a:spcBef>
                <a:spcPts val="0"/>
              </a:spcBef>
              <a:spcAft>
                <a:spcPts val="0"/>
              </a:spcAft>
              <a:buNone/>
            </a:pPr>
            <a:endParaRPr sz="2200" b="1">
              <a:solidFill>
                <a:schemeClr val="dk1"/>
              </a:solidFill>
              <a:latin typeface="Calibri"/>
              <a:ea typeface="Calibri"/>
              <a:cs typeface="Calibri"/>
              <a:sym typeface="Calibri"/>
            </a:endParaRPr>
          </a:p>
          <a:p>
            <a:pPr marL="0" lvl="0" indent="0" algn="ctr" rtl="0">
              <a:spcBef>
                <a:spcPts val="0"/>
              </a:spcBef>
              <a:spcAft>
                <a:spcPts val="0"/>
              </a:spcAft>
              <a:buNone/>
            </a:pPr>
            <a:r>
              <a:rPr lang="en" sz="2200" b="1" u="sng">
                <a:solidFill>
                  <a:schemeClr val="dk1"/>
                </a:solidFill>
                <a:latin typeface="Calibri"/>
                <a:ea typeface="Calibri"/>
                <a:cs typeface="Calibri"/>
                <a:sym typeface="Calibri"/>
              </a:rPr>
              <a:t>Individuals Served (Unique) </a:t>
            </a:r>
            <a:r>
              <a:rPr lang="en" sz="2200" b="1">
                <a:solidFill>
                  <a:schemeClr val="dk1"/>
                </a:solidFill>
                <a:latin typeface="Calibri"/>
                <a:ea typeface="Calibri"/>
                <a:cs typeface="Calibri"/>
                <a:sym typeface="Calibri"/>
              </a:rPr>
              <a:t>689,234</a:t>
            </a:r>
            <a:endParaRPr sz="2200" b="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1"/>
          <p:cNvSpPr txBox="1">
            <a:spLocks noGrp="1"/>
          </p:cNvSpPr>
          <p:nvPr>
            <p:ph type="body" idx="1"/>
          </p:nvPr>
        </p:nvSpPr>
        <p:spPr>
          <a:xfrm>
            <a:off x="2382900" y="3491450"/>
            <a:ext cx="5355000" cy="418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900" b="1">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Link to Report: 2023 CSFP and TEFAP Year in Review</a:t>
            </a:r>
            <a:endParaRPr sz="1900" b="1">
              <a:solidFill>
                <a:schemeClr val="dk1"/>
              </a:solidFill>
              <a:latin typeface="Calibri"/>
              <a:ea typeface="Calibri"/>
              <a:cs typeface="Calibri"/>
              <a:sym typeface="Calibri"/>
            </a:endParaRPr>
          </a:p>
        </p:txBody>
      </p:sp>
      <p:pic>
        <p:nvPicPr>
          <p:cNvPr id="391" name="Google Shape;391;p61"/>
          <p:cNvPicPr preferRelativeResize="0"/>
          <p:nvPr/>
        </p:nvPicPr>
        <p:blipFill>
          <a:blip r:embed="rId4">
            <a:alphaModFix/>
          </a:blip>
          <a:stretch>
            <a:fillRect/>
          </a:stretch>
        </p:blipFill>
        <p:spPr>
          <a:xfrm>
            <a:off x="4322725" y="1921350"/>
            <a:ext cx="1275950" cy="1285325"/>
          </a:xfrm>
          <a:prstGeom prst="rect">
            <a:avLst/>
          </a:prstGeom>
          <a:noFill/>
          <a:ln>
            <a:noFill/>
          </a:ln>
        </p:spPr>
      </p:pic>
      <p:sp>
        <p:nvSpPr>
          <p:cNvPr id="392" name="Google Shape;392;p61"/>
          <p:cNvSpPr txBox="1">
            <a:spLocks noGrp="1"/>
          </p:cNvSpPr>
          <p:nvPr>
            <p:ph type="title"/>
          </p:nvPr>
        </p:nvSpPr>
        <p:spPr>
          <a:xfrm>
            <a:off x="930206" y="186011"/>
            <a:ext cx="7803000" cy="418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003296"/>
              </a:buClr>
              <a:buSzPts val="3000"/>
              <a:buFont typeface="Arial"/>
              <a:buNone/>
            </a:pPr>
            <a:r>
              <a:rPr lang="en" sz="2200">
                <a:latin typeface="Roboto"/>
                <a:ea typeface="Roboto"/>
                <a:cs typeface="Roboto"/>
                <a:sym typeface="Roboto"/>
              </a:rPr>
              <a:t>2023</a:t>
            </a:r>
            <a:r>
              <a:rPr lang="en" sz="2200" b="1">
                <a:latin typeface="Roboto"/>
                <a:ea typeface="Roboto"/>
                <a:cs typeface="Roboto"/>
                <a:sym typeface="Roboto"/>
              </a:rPr>
              <a:t> CSFP &amp; TEFAP </a:t>
            </a:r>
            <a:r>
              <a:rPr lang="en" sz="2200">
                <a:latin typeface="Roboto"/>
                <a:ea typeface="Roboto"/>
                <a:cs typeface="Roboto"/>
                <a:sym typeface="Roboto"/>
              </a:rPr>
              <a:t>Year in Review</a:t>
            </a:r>
            <a:endParaRPr sz="2200" b="1">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2"/>
          <p:cNvSpPr txBox="1">
            <a:spLocks noGrp="1"/>
          </p:cNvSpPr>
          <p:nvPr>
            <p:ph type="body" idx="4294967295"/>
          </p:nvPr>
        </p:nvSpPr>
        <p:spPr>
          <a:xfrm>
            <a:off x="444750" y="1910550"/>
            <a:ext cx="8254500" cy="1322400"/>
          </a:xfrm>
          <a:prstGeom prst="rect">
            <a:avLst/>
          </a:prstGeom>
        </p:spPr>
        <p:txBody>
          <a:bodyPr spcFirstLastPara="1" wrap="square" lIns="68575" tIns="34275" rIns="68575" bIns="34275" anchor="t" anchorCtr="0">
            <a:normAutofit fontScale="40000" lnSpcReduction="20000"/>
          </a:bodyPr>
          <a:lstStyle/>
          <a:p>
            <a:pPr marL="0" lvl="0" indent="0" algn="ctr" rtl="0">
              <a:spcBef>
                <a:spcPts val="800"/>
              </a:spcBef>
              <a:spcAft>
                <a:spcPts val="0"/>
              </a:spcAft>
              <a:buNone/>
            </a:pPr>
            <a:endParaRPr sz="6000"/>
          </a:p>
          <a:p>
            <a:pPr marL="0" lvl="0" indent="0" algn="ctr" rtl="0">
              <a:spcBef>
                <a:spcPts val="800"/>
              </a:spcBef>
              <a:spcAft>
                <a:spcPts val="0"/>
              </a:spcAft>
              <a:buNone/>
            </a:pPr>
            <a:endParaRPr sz="8751"/>
          </a:p>
          <a:p>
            <a:pPr marL="0" lvl="0" indent="0" algn="ctr" rtl="0">
              <a:spcBef>
                <a:spcPts val="800"/>
              </a:spcBef>
              <a:spcAft>
                <a:spcPts val="0"/>
              </a:spcAft>
              <a:buNone/>
            </a:pPr>
            <a:endParaRPr sz="8751"/>
          </a:p>
        </p:txBody>
      </p:sp>
      <p:sp>
        <p:nvSpPr>
          <p:cNvPr id="398" name="Google Shape;398;p62"/>
          <p:cNvSpPr txBox="1">
            <a:spLocks noGrp="1"/>
          </p:cNvSpPr>
          <p:nvPr>
            <p:ph type="title"/>
          </p:nvPr>
        </p:nvSpPr>
        <p:spPr>
          <a:xfrm>
            <a:off x="628649" y="4035291"/>
            <a:ext cx="7886700" cy="7203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2400"/>
              <a:t>Farmers Market Nutrition Programs</a:t>
            </a:r>
            <a:endParaRPr sz="20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1859A8">
                <a:alpha val="60000"/>
              </a:srgbClr>
            </a:gs>
            <a:gs pos="32000">
              <a:srgbClr val="1859A8">
                <a:alpha val="60000"/>
              </a:srgbClr>
            </a:gs>
            <a:gs pos="93000">
              <a:srgbClr val="00297A"/>
            </a:gs>
            <a:gs pos="100000">
              <a:srgbClr val="00297A"/>
            </a:gs>
          </a:gsLst>
          <a:lin ang="16198662" scaled="0"/>
        </a:gradFill>
        <a:effectLst/>
      </p:bgPr>
    </p:bg>
    <p:spTree>
      <p:nvGrpSpPr>
        <p:cNvPr id="1" name="Shape 402"/>
        <p:cNvGrpSpPr/>
        <p:nvPr/>
      </p:nvGrpSpPr>
      <p:grpSpPr>
        <a:xfrm>
          <a:off x="0" y="0"/>
          <a:ext cx="0" cy="0"/>
          <a:chOff x="0" y="0"/>
          <a:chExt cx="0" cy="0"/>
        </a:xfrm>
      </p:grpSpPr>
      <p:sp>
        <p:nvSpPr>
          <p:cNvPr id="403" name="Google Shape;403;p63"/>
          <p:cNvSpPr/>
          <p:nvPr/>
        </p:nvSpPr>
        <p:spPr>
          <a:xfrm>
            <a:off x="276600" y="303900"/>
            <a:ext cx="8590800" cy="4535700"/>
          </a:xfrm>
          <a:prstGeom prst="rect">
            <a:avLst/>
          </a:prstGeom>
          <a:solidFill>
            <a:schemeClr val="lt1"/>
          </a:solidFill>
          <a:ln w="38100" cap="flat" cmpd="sng">
            <a:solidFill>
              <a:srgbClr val="CCCC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04" name="Google Shape;404;p63"/>
          <p:cNvSpPr txBox="1">
            <a:spLocks noGrp="1"/>
          </p:cNvSpPr>
          <p:nvPr>
            <p:ph type="body" idx="1"/>
          </p:nvPr>
        </p:nvSpPr>
        <p:spPr>
          <a:xfrm>
            <a:off x="634650" y="1544725"/>
            <a:ext cx="7874700" cy="2156400"/>
          </a:xfrm>
          <a:prstGeom prst="rect">
            <a:avLst/>
          </a:prstGeom>
        </p:spPr>
        <p:txBody>
          <a:bodyPr spcFirstLastPara="1" wrap="square" lIns="68575" tIns="34275" rIns="68575" bIns="34275" anchor="t" anchorCtr="0">
            <a:normAutofit lnSpcReduction="10000"/>
          </a:bodyPr>
          <a:lstStyle/>
          <a:p>
            <a:pPr marL="0" lvl="0" indent="0" algn="ctr" rtl="0">
              <a:lnSpc>
                <a:spcPct val="100000"/>
              </a:lnSpc>
              <a:spcBef>
                <a:spcPts val="0"/>
              </a:spcBef>
              <a:spcAft>
                <a:spcPts val="0"/>
              </a:spcAft>
              <a:buNone/>
            </a:pPr>
            <a:r>
              <a:rPr lang="en" sz="3000" b="1"/>
              <a:t>Persephonie Devereaux</a:t>
            </a:r>
            <a:endParaRPr sz="3000" b="1"/>
          </a:p>
          <a:p>
            <a:pPr marL="0" lvl="0" indent="0" algn="ctr" rtl="0">
              <a:lnSpc>
                <a:spcPct val="100000"/>
              </a:lnSpc>
              <a:spcBef>
                <a:spcPts val="0"/>
              </a:spcBef>
              <a:spcAft>
                <a:spcPts val="0"/>
              </a:spcAft>
              <a:buNone/>
            </a:pPr>
            <a:r>
              <a:rPr lang="en" sz="2400" i="1"/>
              <a:t>Outreach Specialist</a:t>
            </a:r>
            <a:endParaRPr sz="2400" i="1"/>
          </a:p>
          <a:p>
            <a:pPr marL="0" lvl="0" indent="0" algn="ctr" rtl="0">
              <a:lnSpc>
                <a:spcPct val="100000"/>
              </a:lnSpc>
              <a:spcBef>
                <a:spcPts val="0"/>
              </a:spcBef>
              <a:spcAft>
                <a:spcPts val="0"/>
              </a:spcAft>
              <a:buNone/>
            </a:pPr>
            <a:r>
              <a:rPr lang="en" sz="2400"/>
              <a:t>Pinnacle Prevention</a:t>
            </a:r>
            <a:endParaRPr sz="2400"/>
          </a:p>
          <a:p>
            <a:pPr marL="0" lvl="0" indent="0" algn="ctr" rtl="0">
              <a:lnSpc>
                <a:spcPct val="100000"/>
              </a:lnSpc>
              <a:spcBef>
                <a:spcPts val="0"/>
              </a:spcBef>
              <a:spcAft>
                <a:spcPts val="0"/>
              </a:spcAft>
              <a:buNone/>
            </a:pPr>
            <a:r>
              <a:rPr lang="en" sz="2400"/>
              <a:t>persephoniedevereaux@pinnacleprevention.org</a:t>
            </a:r>
            <a:endParaRPr sz="2400"/>
          </a:p>
          <a:p>
            <a:pPr marL="0" lvl="0" indent="0" algn="ctr" rtl="0">
              <a:lnSpc>
                <a:spcPct val="100000"/>
              </a:lnSpc>
              <a:spcBef>
                <a:spcPts val="0"/>
              </a:spcBef>
              <a:spcAft>
                <a:spcPts val="0"/>
              </a:spcAft>
              <a:buNone/>
            </a:pPr>
            <a:r>
              <a:rPr lang="en" sz="2400"/>
              <a:t>Pinnacleprevention.org</a:t>
            </a:r>
            <a:endParaRPr sz="2400"/>
          </a:p>
          <a:p>
            <a:pPr marL="0" lvl="0" indent="0" algn="ctr" rtl="0">
              <a:lnSpc>
                <a:spcPct val="100000"/>
              </a:lnSpc>
              <a:spcBef>
                <a:spcPts val="0"/>
              </a:spcBef>
              <a:spcAft>
                <a:spcPts val="0"/>
              </a:spcAft>
              <a:buNone/>
            </a:pPr>
            <a:endParaRPr sz="2400"/>
          </a:p>
        </p:txBody>
      </p:sp>
      <p:pic>
        <p:nvPicPr>
          <p:cNvPr id="405" name="Google Shape;405;p63">
            <a:hlinkClick r:id="rId3"/>
          </p:cNvPr>
          <p:cNvPicPr preferRelativeResize="0"/>
          <p:nvPr/>
        </p:nvPicPr>
        <p:blipFill>
          <a:blip r:embed="rId4">
            <a:alphaModFix/>
          </a:blip>
          <a:stretch>
            <a:fillRect/>
          </a:stretch>
        </p:blipFill>
        <p:spPr>
          <a:xfrm>
            <a:off x="7391872" y="3438047"/>
            <a:ext cx="1317800" cy="1218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68BF542AAB3644A3DC42A9B78773F4" ma:contentTypeVersion="14" ma:contentTypeDescription="Create a new document." ma:contentTypeScope="" ma:versionID="6a48760b322dadb2b76d4bdf02da761a">
  <xsd:schema xmlns:xsd="http://www.w3.org/2001/XMLSchema" xmlns:xs="http://www.w3.org/2001/XMLSchema" xmlns:p="http://schemas.microsoft.com/office/2006/metadata/properties" xmlns:ns2="eec7d8ee-2f81-4191-a851-d5a24fbf293d" xmlns:ns3="5dd75d2e-49fa-4ba4-bfc2-28aa090e3cb1" targetNamespace="http://schemas.microsoft.com/office/2006/metadata/properties" ma:root="true" ma:fieldsID="6653ca53cafa5db618899194042bc9ab" ns2:_="" ns3:_="">
    <xsd:import namespace="eec7d8ee-2f81-4191-a851-d5a24fbf293d"/>
    <xsd:import namespace="5dd75d2e-49fa-4ba4-bfc2-28aa090e3c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7d8ee-2f81-4191-a851-d5a24fbf2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6bb8689-2e67-4bfc-96a8-6971868cff2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d75d2e-49fa-4ba4-bfc2-28aa090e3c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9016965-8b19-4773-a2a7-146bfe1a2feb}" ma:internalName="TaxCatchAll" ma:showField="CatchAllData" ma:web="5dd75d2e-49fa-4ba4-bfc2-28aa090e3c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c7d8ee-2f81-4191-a851-d5a24fbf293d">
      <Terms xmlns="http://schemas.microsoft.com/office/infopath/2007/PartnerControls"/>
    </lcf76f155ced4ddcb4097134ff3c332f>
    <TaxCatchAll xmlns="5dd75d2e-49fa-4ba4-bfc2-28aa090e3cb1" xsi:nil="true"/>
  </documentManagement>
</p:properties>
</file>

<file path=customXml/itemProps1.xml><?xml version="1.0" encoding="utf-8"?>
<ds:datastoreItem xmlns:ds="http://schemas.openxmlformats.org/officeDocument/2006/customXml" ds:itemID="{1496812D-E5A3-48A1-BCB8-7B4E506FDF2F}"/>
</file>

<file path=customXml/itemProps2.xml><?xml version="1.0" encoding="utf-8"?>
<ds:datastoreItem xmlns:ds="http://schemas.openxmlformats.org/officeDocument/2006/customXml" ds:itemID="{8D2D4E9E-AF15-4A37-ACD7-1B68BBD94CC9}"/>
</file>

<file path=customXml/itemProps3.xml><?xml version="1.0" encoding="utf-8"?>
<ds:datastoreItem xmlns:ds="http://schemas.openxmlformats.org/officeDocument/2006/customXml" ds:itemID="{7D12F4B2-DC3F-4009-84C7-0602652971A5}"/>
</file>

<file path=docProps/app.xml><?xml version="1.0" encoding="utf-8"?>
<Properties xmlns="http://schemas.openxmlformats.org/officeDocument/2006/extended-properties" xmlns:vt="http://schemas.openxmlformats.org/officeDocument/2006/docPropsVTypes">
  <TotalTime>0</TotalTime>
  <Words>1854</Words>
  <Application>Microsoft Office PowerPoint</Application>
  <PresentationFormat>On-screen Show (16:9)</PresentationFormat>
  <Paragraphs>299</Paragraphs>
  <Slides>30</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Courgette</vt:lpstr>
      <vt:lpstr>Times New Roman</vt:lpstr>
      <vt:lpstr>Roboto</vt:lpstr>
      <vt:lpstr>Simple Light</vt:lpstr>
      <vt:lpstr>Office Theme</vt:lpstr>
      <vt:lpstr>Office Theme</vt:lpstr>
      <vt:lpstr>Neighbor and Agency Programs</vt:lpstr>
      <vt:lpstr>CSFP &amp; TEFAP</vt:lpstr>
      <vt:lpstr>PowerPoint Presentation</vt:lpstr>
      <vt:lpstr>CSFP &amp; TEFAP</vt:lpstr>
      <vt:lpstr>2023 CSFP Statewide Distribution</vt:lpstr>
      <vt:lpstr>2023 TEFAP Statewide Distribution</vt:lpstr>
      <vt:lpstr>2023 CSFP &amp; TEFAP Year in Review</vt:lpstr>
      <vt:lpstr>Farmers Market Nutrition Programs</vt:lpstr>
      <vt:lpstr>PowerPoint Presentation</vt:lpstr>
      <vt:lpstr>WIC Farmers Market Nutrition Program (FMNP) </vt:lpstr>
      <vt:lpstr>How it Works</vt:lpstr>
      <vt:lpstr>Senior Farmers Market Nutrition Program (SFMNP) </vt:lpstr>
      <vt:lpstr>How it Works</vt:lpstr>
      <vt:lpstr>Double-Up Food Bucks</vt:lpstr>
      <vt:lpstr>Double Up Food Bucks</vt:lpstr>
      <vt:lpstr>PowerPoint Presentation</vt:lpstr>
      <vt:lpstr>SNAP Career Advancement Network (SNAP CAN)</vt:lpstr>
      <vt:lpstr>PowerPoint Presentation</vt:lpstr>
      <vt:lpstr>SNAP Career Advancement Network (SNAP CAN)</vt:lpstr>
      <vt:lpstr>What’s Involved</vt:lpstr>
      <vt:lpstr>Employment and Training Services</vt:lpstr>
      <vt:lpstr>SNAP Outreach</vt:lpstr>
      <vt:lpstr>PowerPoint Presentation</vt:lpstr>
      <vt:lpstr>SNAP-Outreach</vt:lpstr>
      <vt:lpstr>SNAP Partnership</vt:lpstr>
      <vt:lpstr>Activities</vt:lpstr>
      <vt:lpstr>Partner Service Levels</vt:lpstr>
      <vt:lpstr>Reimbursement</vt:lpstr>
      <vt:lpstr>Partner Application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Neighbor and Agency Programs</dc:title>
  <cp:lastModifiedBy>Keicha Copeland</cp:lastModifiedBy>
  <cp:revision>1</cp:revision>
  <dcterms:modified xsi:type="dcterms:W3CDTF">2024-03-07T17:34:59Z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0x010100D468BF542AAB3644A3DC42A9B78773F4</vt:lpwstr>
  </property>
</Properties>
</file>