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72" r:id="rId9"/>
    <p:sldId id="262" r:id="rId10"/>
    <p:sldId id="275" r:id="rId11"/>
    <p:sldId id="263" r:id="rId12"/>
    <p:sldId id="270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nva Sans" panose="020B0604020202020204" charset="0"/>
      <p:regular r:id="rId24"/>
    </p:embeddedFont>
    <p:embeddedFont>
      <p:font typeface="Canva Sans Bold" panose="020B0604020202020204" charset="0"/>
      <p:regular r:id="rId25"/>
      <p:bold r:id="rId26"/>
    </p:embeddedFont>
    <p:embeddedFont>
      <p:font typeface="Mystical Woods Rough Script" panose="02000500000000000000" pitchFamily="2" charset="0"/>
      <p:regular r:id="rId27"/>
    </p:embeddedFont>
    <p:embeddedFont>
      <p:font typeface="Poppins" panose="00000500000000000000" pitchFamily="2" charset="0"/>
      <p:regular r:id="rId28"/>
      <p:bold r:id="rId29"/>
      <p:italic r:id="rId30"/>
      <p:boldItalic r:id="rId31"/>
    </p:embeddedFont>
    <p:embeddedFont>
      <p:font typeface="Poppins Bold" panose="00000800000000000000" charset="0"/>
      <p:regular r:id="rId32"/>
      <p:bold r:id="rId33"/>
    </p:embeddedFont>
    <p:embeddedFont>
      <p:font typeface="Poppins Semi-Bold" panose="020B0604020202020204" charset="0"/>
      <p:regular r:id="rId34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 autoAdjust="0"/>
    <p:restoredTop sz="94694" autoAdjust="0"/>
  </p:normalViewPr>
  <p:slideViewPr>
    <p:cSldViewPr>
      <p:cViewPr varScale="1">
        <p:scale>
          <a:sx n="55" d="100"/>
          <a:sy n="55" d="100"/>
        </p:scale>
        <p:origin x="12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383DF7-BBAE-485C-884D-7DEB472E31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8E94FA-0DF6-4EB8-9305-3DBC6D48E4EF}">
      <dgm:prSet/>
      <dgm:spPr>
        <a:solidFill>
          <a:srgbClr val="00B0F0"/>
        </a:solidFill>
      </dgm:spPr>
      <dgm:t>
        <a:bodyPr/>
        <a:lstStyle/>
        <a:p>
          <a:r>
            <a:rPr lang="en-US" b="1" dirty="0"/>
            <a:t>Increased Resources and Expertise</a:t>
          </a:r>
        </a:p>
      </dgm:t>
    </dgm:pt>
    <dgm:pt modelId="{7F1CDB0E-6D83-45A4-99E4-CC59557630B7}" type="parTrans" cxnId="{90D6E831-EDBE-4B5F-A8E5-0DCDFDF1A80E}">
      <dgm:prSet/>
      <dgm:spPr/>
      <dgm:t>
        <a:bodyPr/>
        <a:lstStyle/>
        <a:p>
          <a:endParaRPr lang="en-US"/>
        </a:p>
      </dgm:t>
    </dgm:pt>
    <dgm:pt modelId="{2F91C248-D0DC-4307-A233-36EBC53B1122}" type="sibTrans" cxnId="{90D6E831-EDBE-4B5F-A8E5-0DCDFDF1A80E}">
      <dgm:prSet/>
      <dgm:spPr/>
      <dgm:t>
        <a:bodyPr/>
        <a:lstStyle/>
        <a:p>
          <a:endParaRPr lang="en-US"/>
        </a:p>
      </dgm:t>
    </dgm:pt>
    <dgm:pt modelId="{70FA16CE-A3E9-4291-BCEF-D60E8A79FA01}">
      <dgm:prSet/>
      <dgm:spPr>
        <a:solidFill>
          <a:srgbClr val="00B0F0"/>
        </a:solidFill>
      </dgm:spPr>
      <dgm:t>
        <a:bodyPr/>
        <a:lstStyle/>
        <a:p>
          <a:r>
            <a:rPr lang="en-US" b="1"/>
            <a:t>Enhanced Reach and Impact</a:t>
          </a:r>
        </a:p>
      </dgm:t>
    </dgm:pt>
    <dgm:pt modelId="{1B68180E-9BF4-4F83-8E3D-1F579FECCCBD}" type="parTrans" cxnId="{36624178-E533-4BCA-86B7-40756098456D}">
      <dgm:prSet/>
      <dgm:spPr/>
      <dgm:t>
        <a:bodyPr/>
        <a:lstStyle/>
        <a:p>
          <a:endParaRPr lang="en-US"/>
        </a:p>
      </dgm:t>
    </dgm:pt>
    <dgm:pt modelId="{BBFAE1E4-AEA7-4B01-8BB7-48556D35F79D}" type="sibTrans" cxnId="{36624178-E533-4BCA-86B7-40756098456D}">
      <dgm:prSet/>
      <dgm:spPr/>
      <dgm:t>
        <a:bodyPr/>
        <a:lstStyle/>
        <a:p>
          <a:endParaRPr lang="en-US"/>
        </a:p>
      </dgm:t>
    </dgm:pt>
    <dgm:pt modelId="{021C6B03-CCD8-4264-9B8D-EED7E1F7F05A}">
      <dgm:prSet/>
      <dgm:spPr>
        <a:solidFill>
          <a:srgbClr val="00B0F0"/>
        </a:solidFill>
      </dgm:spPr>
      <dgm:t>
        <a:bodyPr/>
        <a:lstStyle/>
        <a:p>
          <a:r>
            <a:rPr lang="en-US" b="1"/>
            <a:t>Cost Savings and Efficency</a:t>
          </a:r>
        </a:p>
      </dgm:t>
    </dgm:pt>
    <dgm:pt modelId="{B26C72F0-DBA3-4611-99C7-E7AA125226CB}" type="parTrans" cxnId="{615C0015-63A0-4792-9B92-34064C1DC701}">
      <dgm:prSet/>
      <dgm:spPr/>
      <dgm:t>
        <a:bodyPr/>
        <a:lstStyle/>
        <a:p>
          <a:endParaRPr lang="en-US"/>
        </a:p>
      </dgm:t>
    </dgm:pt>
    <dgm:pt modelId="{B02C3D96-1EBD-4DC0-8BBB-A6CADD84B522}" type="sibTrans" cxnId="{615C0015-63A0-4792-9B92-34064C1DC701}">
      <dgm:prSet/>
      <dgm:spPr/>
      <dgm:t>
        <a:bodyPr/>
        <a:lstStyle/>
        <a:p>
          <a:endParaRPr lang="en-US"/>
        </a:p>
      </dgm:t>
    </dgm:pt>
    <dgm:pt modelId="{6522B34E-413C-48D7-A12E-0238127622B8}">
      <dgm:prSet/>
      <dgm:spPr>
        <a:solidFill>
          <a:srgbClr val="00B0F0"/>
        </a:solidFill>
      </dgm:spPr>
      <dgm:t>
        <a:bodyPr/>
        <a:lstStyle/>
        <a:p>
          <a:r>
            <a:rPr lang="en-US" b="1"/>
            <a:t>Innovation and Synergy</a:t>
          </a:r>
        </a:p>
      </dgm:t>
    </dgm:pt>
    <dgm:pt modelId="{CA14501F-D419-47B1-9970-B7AEDACD4F70}" type="parTrans" cxnId="{62265721-B0E1-41E8-9ABF-74851F64FB3F}">
      <dgm:prSet/>
      <dgm:spPr/>
      <dgm:t>
        <a:bodyPr/>
        <a:lstStyle/>
        <a:p>
          <a:endParaRPr lang="en-US"/>
        </a:p>
      </dgm:t>
    </dgm:pt>
    <dgm:pt modelId="{8C34CF49-E1AF-42B6-8011-BCA493831401}" type="sibTrans" cxnId="{62265721-B0E1-41E8-9ABF-74851F64FB3F}">
      <dgm:prSet/>
      <dgm:spPr/>
      <dgm:t>
        <a:bodyPr/>
        <a:lstStyle/>
        <a:p>
          <a:endParaRPr lang="en-US"/>
        </a:p>
      </dgm:t>
    </dgm:pt>
    <dgm:pt modelId="{4BD34742-9C6A-4201-8810-55BF8DDD9BE8}">
      <dgm:prSet/>
      <dgm:spPr>
        <a:solidFill>
          <a:srgbClr val="00B0F0"/>
        </a:solidFill>
      </dgm:spPr>
      <dgm:t>
        <a:bodyPr/>
        <a:lstStyle/>
        <a:p>
          <a:r>
            <a:rPr lang="en-US" b="1" dirty="0"/>
            <a:t>Strengthen Advocacy and Influence</a:t>
          </a:r>
        </a:p>
      </dgm:t>
    </dgm:pt>
    <dgm:pt modelId="{97A1B774-D844-4EED-8272-E23EBC411BD6}" type="parTrans" cxnId="{1EC27B5D-A2B9-43EB-91CC-292508012F99}">
      <dgm:prSet/>
      <dgm:spPr/>
      <dgm:t>
        <a:bodyPr/>
        <a:lstStyle/>
        <a:p>
          <a:endParaRPr lang="en-US"/>
        </a:p>
      </dgm:t>
    </dgm:pt>
    <dgm:pt modelId="{E494AF57-2909-4548-BE4F-F55F7D042273}" type="sibTrans" cxnId="{1EC27B5D-A2B9-43EB-91CC-292508012F99}">
      <dgm:prSet/>
      <dgm:spPr/>
      <dgm:t>
        <a:bodyPr/>
        <a:lstStyle/>
        <a:p>
          <a:endParaRPr lang="en-US"/>
        </a:p>
      </dgm:t>
    </dgm:pt>
    <dgm:pt modelId="{FA7C2A7B-82B2-DE4E-96C2-0F8FAE0B4E5C}" type="pres">
      <dgm:prSet presAssocID="{80383DF7-BBAE-485C-884D-7DEB472E31B5}" presName="linear" presStyleCnt="0">
        <dgm:presLayoutVars>
          <dgm:animLvl val="lvl"/>
          <dgm:resizeHandles val="exact"/>
        </dgm:presLayoutVars>
      </dgm:prSet>
      <dgm:spPr/>
    </dgm:pt>
    <dgm:pt modelId="{F0611C85-B77A-AF4D-BEDF-69F0B6E21640}" type="pres">
      <dgm:prSet presAssocID="{918E94FA-0DF6-4EB8-9305-3DBC6D48E4E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AD6EF57-4A64-9149-A30B-06B6E1AA38BF}" type="pres">
      <dgm:prSet presAssocID="{2F91C248-D0DC-4307-A233-36EBC53B1122}" presName="spacer" presStyleCnt="0"/>
      <dgm:spPr/>
    </dgm:pt>
    <dgm:pt modelId="{04FD5F67-F916-E446-BCF0-C7ACB8007590}" type="pres">
      <dgm:prSet presAssocID="{70FA16CE-A3E9-4291-BCEF-D60E8A79FA0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59407CB-5BED-404E-9AB5-90461FACDBA1}" type="pres">
      <dgm:prSet presAssocID="{BBFAE1E4-AEA7-4B01-8BB7-48556D35F79D}" presName="spacer" presStyleCnt="0"/>
      <dgm:spPr/>
    </dgm:pt>
    <dgm:pt modelId="{49CC655A-AD3B-8845-8745-366316BFB9C7}" type="pres">
      <dgm:prSet presAssocID="{021C6B03-CCD8-4264-9B8D-EED7E1F7F05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256E1BA-CA12-4A41-B889-C832BCB4B2C4}" type="pres">
      <dgm:prSet presAssocID="{B02C3D96-1EBD-4DC0-8BBB-A6CADD84B522}" presName="spacer" presStyleCnt="0"/>
      <dgm:spPr/>
    </dgm:pt>
    <dgm:pt modelId="{1954A071-92EE-214E-BC7A-F38FB147C8F8}" type="pres">
      <dgm:prSet presAssocID="{6522B34E-413C-48D7-A12E-0238127622B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43A9E8B-B5A1-C345-B64B-17A41327D1C2}" type="pres">
      <dgm:prSet presAssocID="{8C34CF49-E1AF-42B6-8011-BCA493831401}" presName="spacer" presStyleCnt="0"/>
      <dgm:spPr/>
    </dgm:pt>
    <dgm:pt modelId="{3DB1E196-0F96-2449-991F-84455D6D9A98}" type="pres">
      <dgm:prSet presAssocID="{4BD34742-9C6A-4201-8810-55BF8DDD9BE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B8DE805-6621-3948-9A19-E6FE0E525E3F}" type="presOf" srcId="{918E94FA-0DF6-4EB8-9305-3DBC6D48E4EF}" destId="{F0611C85-B77A-AF4D-BEDF-69F0B6E21640}" srcOrd="0" destOrd="0" presId="urn:microsoft.com/office/officeart/2005/8/layout/vList2"/>
    <dgm:cxn modelId="{615C0015-63A0-4792-9B92-34064C1DC701}" srcId="{80383DF7-BBAE-485C-884D-7DEB472E31B5}" destId="{021C6B03-CCD8-4264-9B8D-EED7E1F7F05A}" srcOrd="2" destOrd="0" parTransId="{B26C72F0-DBA3-4611-99C7-E7AA125226CB}" sibTransId="{B02C3D96-1EBD-4DC0-8BBB-A6CADD84B522}"/>
    <dgm:cxn modelId="{62265721-B0E1-41E8-9ABF-74851F64FB3F}" srcId="{80383DF7-BBAE-485C-884D-7DEB472E31B5}" destId="{6522B34E-413C-48D7-A12E-0238127622B8}" srcOrd="3" destOrd="0" parTransId="{CA14501F-D419-47B1-9970-B7AEDACD4F70}" sibTransId="{8C34CF49-E1AF-42B6-8011-BCA493831401}"/>
    <dgm:cxn modelId="{DF01BC24-EF20-2A4A-AFFA-753C012F74B3}" type="presOf" srcId="{4BD34742-9C6A-4201-8810-55BF8DDD9BE8}" destId="{3DB1E196-0F96-2449-991F-84455D6D9A98}" srcOrd="0" destOrd="0" presId="urn:microsoft.com/office/officeart/2005/8/layout/vList2"/>
    <dgm:cxn modelId="{90D6E831-EDBE-4B5F-A8E5-0DCDFDF1A80E}" srcId="{80383DF7-BBAE-485C-884D-7DEB472E31B5}" destId="{918E94FA-0DF6-4EB8-9305-3DBC6D48E4EF}" srcOrd="0" destOrd="0" parTransId="{7F1CDB0E-6D83-45A4-99E4-CC59557630B7}" sibTransId="{2F91C248-D0DC-4307-A233-36EBC53B1122}"/>
    <dgm:cxn modelId="{4A73435B-4D32-D348-8C17-6BBFB8AB0E8A}" type="presOf" srcId="{021C6B03-CCD8-4264-9B8D-EED7E1F7F05A}" destId="{49CC655A-AD3B-8845-8745-366316BFB9C7}" srcOrd="0" destOrd="0" presId="urn:microsoft.com/office/officeart/2005/8/layout/vList2"/>
    <dgm:cxn modelId="{1EC27B5D-A2B9-43EB-91CC-292508012F99}" srcId="{80383DF7-BBAE-485C-884D-7DEB472E31B5}" destId="{4BD34742-9C6A-4201-8810-55BF8DDD9BE8}" srcOrd="4" destOrd="0" parTransId="{97A1B774-D844-4EED-8272-E23EBC411BD6}" sibTransId="{E494AF57-2909-4548-BE4F-F55F7D042273}"/>
    <dgm:cxn modelId="{5116EF60-BC53-C141-871D-AD17427F0B44}" type="presOf" srcId="{70FA16CE-A3E9-4291-BCEF-D60E8A79FA01}" destId="{04FD5F67-F916-E446-BCF0-C7ACB8007590}" srcOrd="0" destOrd="0" presId="urn:microsoft.com/office/officeart/2005/8/layout/vList2"/>
    <dgm:cxn modelId="{5047A54C-E9CC-8541-A6F5-5D3B926022C2}" type="presOf" srcId="{80383DF7-BBAE-485C-884D-7DEB472E31B5}" destId="{FA7C2A7B-82B2-DE4E-96C2-0F8FAE0B4E5C}" srcOrd="0" destOrd="0" presId="urn:microsoft.com/office/officeart/2005/8/layout/vList2"/>
    <dgm:cxn modelId="{36624178-E533-4BCA-86B7-40756098456D}" srcId="{80383DF7-BBAE-485C-884D-7DEB472E31B5}" destId="{70FA16CE-A3E9-4291-BCEF-D60E8A79FA01}" srcOrd="1" destOrd="0" parTransId="{1B68180E-9BF4-4F83-8E3D-1F579FECCCBD}" sibTransId="{BBFAE1E4-AEA7-4B01-8BB7-48556D35F79D}"/>
    <dgm:cxn modelId="{0A070FFE-DCB9-384F-8859-7BD3DD864A2B}" type="presOf" srcId="{6522B34E-413C-48D7-A12E-0238127622B8}" destId="{1954A071-92EE-214E-BC7A-F38FB147C8F8}" srcOrd="0" destOrd="0" presId="urn:microsoft.com/office/officeart/2005/8/layout/vList2"/>
    <dgm:cxn modelId="{736246C7-28F2-4E4D-AC71-0B846C8ED476}" type="presParOf" srcId="{FA7C2A7B-82B2-DE4E-96C2-0F8FAE0B4E5C}" destId="{F0611C85-B77A-AF4D-BEDF-69F0B6E21640}" srcOrd="0" destOrd="0" presId="urn:microsoft.com/office/officeart/2005/8/layout/vList2"/>
    <dgm:cxn modelId="{C7D1B68D-536C-D749-B8D0-29A0CDD79191}" type="presParOf" srcId="{FA7C2A7B-82B2-DE4E-96C2-0F8FAE0B4E5C}" destId="{BAD6EF57-4A64-9149-A30B-06B6E1AA38BF}" srcOrd="1" destOrd="0" presId="urn:microsoft.com/office/officeart/2005/8/layout/vList2"/>
    <dgm:cxn modelId="{0B4119B4-52BE-C845-862F-96E2ACCC15EA}" type="presParOf" srcId="{FA7C2A7B-82B2-DE4E-96C2-0F8FAE0B4E5C}" destId="{04FD5F67-F916-E446-BCF0-C7ACB8007590}" srcOrd="2" destOrd="0" presId="urn:microsoft.com/office/officeart/2005/8/layout/vList2"/>
    <dgm:cxn modelId="{3F90318C-F880-4142-A820-6DDA1BC5B8CD}" type="presParOf" srcId="{FA7C2A7B-82B2-DE4E-96C2-0F8FAE0B4E5C}" destId="{C59407CB-5BED-404E-9AB5-90461FACDBA1}" srcOrd="3" destOrd="0" presId="urn:microsoft.com/office/officeart/2005/8/layout/vList2"/>
    <dgm:cxn modelId="{D28C4297-553C-904B-A6ED-CE93B79EE986}" type="presParOf" srcId="{FA7C2A7B-82B2-DE4E-96C2-0F8FAE0B4E5C}" destId="{49CC655A-AD3B-8845-8745-366316BFB9C7}" srcOrd="4" destOrd="0" presId="urn:microsoft.com/office/officeart/2005/8/layout/vList2"/>
    <dgm:cxn modelId="{0C4A40B0-6BB3-5F44-AC54-AF8C4284B49C}" type="presParOf" srcId="{FA7C2A7B-82B2-DE4E-96C2-0F8FAE0B4E5C}" destId="{1256E1BA-CA12-4A41-B889-C832BCB4B2C4}" srcOrd="5" destOrd="0" presId="urn:microsoft.com/office/officeart/2005/8/layout/vList2"/>
    <dgm:cxn modelId="{F6596AB1-140B-D742-911F-3B20C99FE995}" type="presParOf" srcId="{FA7C2A7B-82B2-DE4E-96C2-0F8FAE0B4E5C}" destId="{1954A071-92EE-214E-BC7A-F38FB147C8F8}" srcOrd="6" destOrd="0" presId="urn:microsoft.com/office/officeart/2005/8/layout/vList2"/>
    <dgm:cxn modelId="{94E71D1A-32DC-1545-8D8A-213FDB9E6245}" type="presParOf" srcId="{FA7C2A7B-82B2-DE4E-96C2-0F8FAE0B4E5C}" destId="{B43A9E8B-B5A1-C345-B64B-17A41327D1C2}" srcOrd="7" destOrd="0" presId="urn:microsoft.com/office/officeart/2005/8/layout/vList2"/>
    <dgm:cxn modelId="{776A2A18-BEB2-6C4D-A5EE-6DFB86FD1C74}" type="presParOf" srcId="{FA7C2A7B-82B2-DE4E-96C2-0F8FAE0B4E5C}" destId="{3DB1E196-0F96-2449-991F-84455D6D9A9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11C85-B77A-AF4D-BEDF-69F0B6E21640}">
      <dsp:nvSpPr>
        <dsp:cNvPr id="0" name=""/>
        <dsp:cNvSpPr/>
      </dsp:nvSpPr>
      <dsp:spPr>
        <a:xfrm>
          <a:off x="0" y="324530"/>
          <a:ext cx="9542081" cy="1151279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Increased Resources and Expertise</a:t>
          </a:r>
        </a:p>
      </dsp:txBody>
      <dsp:txXfrm>
        <a:off x="56201" y="380731"/>
        <a:ext cx="9429679" cy="1038877"/>
      </dsp:txXfrm>
    </dsp:sp>
    <dsp:sp modelId="{04FD5F67-F916-E446-BCF0-C7ACB8007590}">
      <dsp:nvSpPr>
        <dsp:cNvPr id="0" name=""/>
        <dsp:cNvSpPr/>
      </dsp:nvSpPr>
      <dsp:spPr>
        <a:xfrm>
          <a:off x="0" y="1614050"/>
          <a:ext cx="9542081" cy="1151279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/>
            <a:t>Enhanced Reach and Impact</a:t>
          </a:r>
        </a:p>
      </dsp:txBody>
      <dsp:txXfrm>
        <a:off x="56201" y="1670251"/>
        <a:ext cx="9429679" cy="1038877"/>
      </dsp:txXfrm>
    </dsp:sp>
    <dsp:sp modelId="{49CC655A-AD3B-8845-8745-366316BFB9C7}">
      <dsp:nvSpPr>
        <dsp:cNvPr id="0" name=""/>
        <dsp:cNvSpPr/>
      </dsp:nvSpPr>
      <dsp:spPr>
        <a:xfrm>
          <a:off x="0" y="2903570"/>
          <a:ext cx="9542081" cy="1151279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/>
            <a:t>Cost Savings and Efficency</a:t>
          </a:r>
        </a:p>
      </dsp:txBody>
      <dsp:txXfrm>
        <a:off x="56201" y="2959771"/>
        <a:ext cx="9429679" cy="1038877"/>
      </dsp:txXfrm>
    </dsp:sp>
    <dsp:sp modelId="{1954A071-92EE-214E-BC7A-F38FB147C8F8}">
      <dsp:nvSpPr>
        <dsp:cNvPr id="0" name=""/>
        <dsp:cNvSpPr/>
      </dsp:nvSpPr>
      <dsp:spPr>
        <a:xfrm>
          <a:off x="0" y="4193090"/>
          <a:ext cx="9542081" cy="1151279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/>
            <a:t>Innovation and Synergy</a:t>
          </a:r>
        </a:p>
      </dsp:txBody>
      <dsp:txXfrm>
        <a:off x="56201" y="4249291"/>
        <a:ext cx="9429679" cy="1038877"/>
      </dsp:txXfrm>
    </dsp:sp>
    <dsp:sp modelId="{3DB1E196-0F96-2449-991F-84455D6D9A98}">
      <dsp:nvSpPr>
        <dsp:cNvPr id="0" name=""/>
        <dsp:cNvSpPr/>
      </dsp:nvSpPr>
      <dsp:spPr>
        <a:xfrm>
          <a:off x="0" y="5482610"/>
          <a:ext cx="9542081" cy="1151279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Strengthen Advocacy and Influence</a:t>
          </a:r>
        </a:p>
      </dsp:txBody>
      <dsp:txXfrm>
        <a:off x="56201" y="5538811"/>
        <a:ext cx="9429679" cy="1038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08902-16B1-DF42-A0C8-95E9CBE48460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C72FB-7727-414E-8044-1F15A43F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09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7C72FB-7727-414E-8044-1F15A43FE6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70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7C72FB-7727-414E-8044-1F15A43FE6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7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76854" y="-6312066"/>
            <a:ext cx="16126481" cy="18127041"/>
            <a:chOff x="0" y="0"/>
            <a:chExt cx="361548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548" cy="406400"/>
            </a:xfrm>
            <a:custGeom>
              <a:avLst/>
              <a:gdLst/>
              <a:ahLst/>
              <a:cxnLst/>
              <a:rect l="l" t="t" r="r" b="b"/>
              <a:pathLst>
                <a:path w="361548" h="406400">
                  <a:moveTo>
                    <a:pt x="361548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361548" y="406400"/>
                  </a:lnTo>
                  <a:lnTo>
                    <a:pt x="259948" y="203200"/>
                  </a:lnTo>
                  <a:lnTo>
                    <a:pt x="361548" y="0"/>
                  </a:lnTo>
                  <a:close/>
                </a:path>
              </a:pathLst>
            </a:custGeom>
            <a:solidFill>
              <a:srgbClr val="5595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88900" y="-57150"/>
              <a:ext cx="183748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600351">
            <a:off x="15412313" y="494294"/>
            <a:ext cx="8983602" cy="19635587"/>
            <a:chOff x="0" y="0"/>
            <a:chExt cx="2366052" cy="51715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66052" cy="5171513"/>
            </a:xfrm>
            <a:custGeom>
              <a:avLst/>
              <a:gdLst/>
              <a:ahLst/>
              <a:cxnLst/>
              <a:rect l="l" t="t" r="r" b="b"/>
              <a:pathLst>
                <a:path w="2366052" h="5171513">
                  <a:moveTo>
                    <a:pt x="0" y="0"/>
                  </a:moveTo>
                  <a:lnTo>
                    <a:pt x="2366052" y="0"/>
                  </a:lnTo>
                  <a:lnTo>
                    <a:pt x="2366052" y="5171513"/>
                  </a:lnTo>
                  <a:lnTo>
                    <a:pt x="0" y="5171513"/>
                  </a:lnTo>
                  <a:close/>
                </a:path>
              </a:pathLst>
            </a:custGeom>
            <a:solidFill>
              <a:srgbClr val="F5F1D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366052" cy="5228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3805380">
            <a:off x="4068046" y="3945566"/>
            <a:ext cx="16959336" cy="2052437"/>
            <a:chOff x="0" y="0"/>
            <a:chExt cx="2201170" cy="26638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01170" cy="266388"/>
            </a:xfrm>
            <a:custGeom>
              <a:avLst/>
              <a:gdLst/>
              <a:ahLst/>
              <a:cxnLst/>
              <a:rect l="l" t="t" r="r" b="b"/>
              <a:pathLst>
                <a:path w="2201170" h="266388">
                  <a:moveTo>
                    <a:pt x="1997970" y="0"/>
                  </a:moveTo>
                  <a:lnTo>
                    <a:pt x="0" y="0"/>
                  </a:lnTo>
                  <a:lnTo>
                    <a:pt x="203200" y="266388"/>
                  </a:lnTo>
                  <a:lnTo>
                    <a:pt x="2201170" y="266388"/>
                  </a:lnTo>
                  <a:lnTo>
                    <a:pt x="1997970" y="0"/>
                  </a:lnTo>
                  <a:close/>
                </a:path>
              </a:pathLst>
            </a:custGeom>
            <a:solidFill>
              <a:srgbClr val="A234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1600" y="-57150"/>
              <a:ext cx="1997970" cy="3235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448224" y="1028700"/>
            <a:ext cx="7839776" cy="8999580"/>
          </a:xfrm>
          <a:custGeom>
            <a:avLst/>
            <a:gdLst/>
            <a:ahLst/>
            <a:cxnLst/>
            <a:rect l="l" t="t" r="r" b="b"/>
            <a:pathLst>
              <a:path w="7839776" h="8999580">
                <a:moveTo>
                  <a:pt x="0" y="0"/>
                </a:moveTo>
                <a:lnTo>
                  <a:pt x="7839776" y="0"/>
                </a:lnTo>
                <a:lnTo>
                  <a:pt x="7839776" y="8999580"/>
                </a:lnTo>
                <a:lnTo>
                  <a:pt x="0" y="8999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094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0720300" y="1028700"/>
            <a:ext cx="6849273" cy="8229600"/>
            <a:chOff x="0" y="0"/>
            <a:chExt cx="19406273" cy="23317200"/>
          </a:xfrm>
        </p:grpSpPr>
        <p:sp>
          <p:nvSpPr>
            <p:cNvPr id="13" name="Freeform 13"/>
            <p:cNvSpPr/>
            <p:nvPr/>
          </p:nvSpPr>
          <p:spPr>
            <a:xfrm rot="5855999">
              <a:off x="-3136367" y="498794"/>
              <a:ext cx="25678970" cy="19235762"/>
            </a:xfrm>
            <a:custGeom>
              <a:avLst/>
              <a:gdLst/>
              <a:ahLst/>
              <a:cxnLst/>
              <a:rect l="l" t="t" r="r" b="b"/>
              <a:pathLst>
                <a:path w="25678970" h="19235762">
                  <a:moveTo>
                    <a:pt x="1879065" y="17166787"/>
                  </a:moveTo>
                  <a:lnTo>
                    <a:pt x="7746705" y="13257613"/>
                  </a:lnTo>
                  <a:lnTo>
                    <a:pt x="25678970" y="19235763"/>
                  </a:lnTo>
                  <a:lnTo>
                    <a:pt x="23112371" y="0"/>
                  </a:lnTo>
                  <a:lnTo>
                    <a:pt x="0" y="3083849"/>
                  </a:lnTo>
                  <a:close/>
                </a:path>
              </a:pathLst>
            </a:custGeom>
            <a:blipFill>
              <a:blip r:embed="rId3"/>
              <a:stretch>
                <a:fillRect l="-16545" t="-3456" r="-4755" b="-449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14"/>
          <p:cNvSpPr/>
          <p:nvPr/>
        </p:nvSpPr>
        <p:spPr>
          <a:xfrm rot="7004101" flipV="1">
            <a:off x="9333410" y="3002644"/>
            <a:ext cx="5111392" cy="242791"/>
          </a:xfrm>
          <a:custGeom>
            <a:avLst/>
            <a:gdLst/>
            <a:ahLst/>
            <a:cxnLst/>
            <a:rect l="l" t="t" r="r" b="b"/>
            <a:pathLst>
              <a:path w="5111392" h="242791">
                <a:moveTo>
                  <a:pt x="0" y="242791"/>
                </a:moveTo>
                <a:lnTo>
                  <a:pt x="5111392" y="242791"/>
                </a:lnTo>
                <a:lnTo>
                  <a:pt x="5111392" y="0"/>
                </a:lnTo>
                <a:lnTo>
                  <a:pt x="0" y="0"/>
                </a:lnTo>
                <a:lnTo>
                  <a:pt x="0" y="242791"/>
                </a:lnTo>
                <a:close/>
              </a:path>
            </a:pathLst>
          </a:custGeom>
          <a:blipFill>
            <a:blip r:embed="rId4">
              <a:alphaModFix amt="73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7004101">
            <a:off x="8946539" y="1738409"/>
            <a:ext cx="5111392" cy="242791"/>
          </a:xfrm>
          <a:custGeom>
            <a:avLst/>
            <a:gdLst/>
            <a:ahLst/>
            <a:cxnLst/>
            <a:rect l="l" t="t" r="r" b="b"/>
            <a:pathLst>
              <a:path w="5111392" h="242791">
                <a:moveTo>
                  <a:pt x="0" y="0"/>
                </a:moveTo>
                <a:lnTo>
                  <a:pt x="5111392" y="0"/>
                </a:lnTo>
                <a:lnTo>
                  <a:pt x="5111392" y="242791"/>
                </a:lnTo>
                <a:lnTo>
                  <a:pt x="0" y="2427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3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 rot="1600351">
            <a:off x="8776569" y="-2270933"/>
            <a:ext cx="769611" cy="19635587"/>
            <a:chOff x="0" y="0"/>
            <a:chExt cx="202696" cy="517151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2696" cy="5171513"/>
            </a:xfrm>
            <a:custGeom>
              <a:avLst/>
              <a:gdLst/>
              <a:ahLst/>
              <a:cxnLst/>
              <a:rect l="l" t="t" r="r" b="b"/>
              <a:pathLst>
                <a:path w="202696" h="5171513">
                  <a:moveTo>
                    <a:pt x="0" y="0"/>
                  </a:moveTo>
                  <a:lnTo>
                    <a:pt x="202696" y="0"/>
                  </a:lnTo>
                  <a:lnTo>
                    <a:pt x="202696" y="5171513"/>
                  </a:lnTo>
                  <a:lnTo>
                    <a:pt x="0" y="5171513"/>
                  </a:lnTo>
                  <a:close/>
                </a:path>
              </a:pathLst>
            </a:custGeom>
            <a:solidFill>
              <a:srgbClr val="F5F1D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202696" cy="5228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1603470">
            <a:off x="16668106" y="-2648728"/>
            <a:ext cx="769346" cy="15584456"/>
            <a:chOff x="0" y="0"/>
            <a:chExt cx="202626" cy="410454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02626" cy="4104548"/>
            </a:xfrm>
            <a:custGeom>
              <a:avLst/>
              <a:gdLst/>
              <a:ahLst/>
              <a:cxnLst/>
              <a:rect l="l" t="t" r="r" b="b"/>
              <a:pathLst>
                <a:path w="202626" h="4104548">
                  <a:moveTo>
                    <a:pt x="0" y="0"/>
                  </a:moveTo>
                  <a:lnTo>
                    <a:pt x="202626" y="0"/>
                  </a:lnTo>
                  <a:lnTo>
                    <a:pt x="202626" y="4104548"/>
                  </a:lnTo>
                  <a:lnTo>
                    <a:pt x="0" y="4104548"/>
                  </a:lnTo>
                  <a:close/>
                </a:path>
              </a:pathLst>
            </a:custGeom>
            <a:solidFill>
              <a:srgbClr val="B6302C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202626" cy="41616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797651" y="7936118"/>
            <a:ext cx="4203309" cy="1923014"/>
          </a:xfrm>
          <a:custGeom>
            <a:avLst/>
            <a:gdLst/>
            <a:ahLst/>
            <a:cxnLst/>
            <a:rect l="l" t="t" r="r" b="b"/>
            <a:pathLst>
              <a:path w="4203309" h="1923014">
                <a:moveTo>
                  <a:pt x="0" y="0"/>
                </a:moveTo>
                <a:lnTo>
                  <a:pt x="4203309" y="0"/>
                </a:lnTo>
                <a:lnTo>
                  <a:pt x="4203309" y="1923014"/>
                </a:lnTo>
                <a:lnTo>
                  <a:pt x="0" y="19230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467119" y="6477517"/>
            <a:ext cx="6807428" cy="1231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0"/>
              </a:lnSpc>
            </a:pPr>
            <a:r>
              <a:rPr lang="en-US" sz="3061" dirty="0">
                <a:solidFill>
                  <a:srgbClr val="000000"/>
                </a:solidFill>
                <a:latin typeface="Poppins Semi-Bold"/>
              </a:rPr>
              <a:t>Leigh </a:t>
            </a:r>
            <a:r>
              <a:rPr lang="en-US" sz="3061" dirty="0" err="1">
                <a:solidFill>
                  <a:srgbClr val="000000"/>
                </a:solidFill>
                <a:latin typeface="Poppins Semi-Bold"/>
              </a:rPr>
              <a:t>Zydonik</a:t>
            </a:r>
            <a:r>
              <a:rPr lang="en-US" sz="3061" dirty="0">
                <a:solidFill>
                  <a:srgbClr val="000000"/>
                </a:solidFill>
                <a:latin typeface="Poppins Semi-Bold"/>
              </a:rPr>
              <a:t>, </a:t>
            </a:r>
          </a:p>
          <a:p>
            <a:pPr>
              <a:lnSpc>
                <a:spcPts val="3034"/>
              </a:lnSpc>
            </a:pPr>
            <a:r>
              <a:rPr lang="en-US" sz="2661" dirty="0">
                <a:solidFill>
                  <a:srgbClr val="000000"/>
                </a:solidFill>
                <a:latin typeface="Poppins Semi-Bold"/>
              </a:rPr>
              <a:t>Executive Director</a:t>
            </a:r>
          </a:p>
          <a:p>
            <a:pPr>
              <a:lnSpc>
                <a:spcPts val="3034"/>
              </a:lnSpc>
            </a:pPr>
            <a:r>
              <a:rPr lang="en-US" sz="2661" dirty="0">
                <a:solidFill>
                  <a:srgbClr val="000000"/>
                </a:solidFill>
                <a:latin typeface="Poppins Semi-Bold"/>
              </a:rPr>
              <a:t>Foothills Food Bank &amp; Resource Center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67119" y="5970137"/>
            <a:ext cx="3769887" cy="277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26"/>
              </a:lnSpc>
            </a:pPr>
            <a:r>
              <a:rPr lang="en-US" sz="1777" dirty="0">
                <a:solidFill>
                  <a:srgbClr val="000000"/>
                </a:solidFill>
                <a:latin typeface="Poppins"/>
              </a:rPr>
              <a:t>Presented by: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68688" y="952180"/>
            <a:ext cx="8115300" cy="2375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57"/>
              </a:lnSpc>
            </a:pPr>
            <a:r>
              <a:rPr lang="en-US" sz="7945" dirty="0">
                <a:solidFill>
                  <a:srgbClr val="000000"/>
                </a:solidFill>
                <a:latin typeface="Poppins Bold"/>
              </a:rPr>
              <a:t>PARTNERSHIPS MATTER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892604" y="3627920"/>
            <a:ext cx="6645949" cy="155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en-US" sz="3508" spc="582" dirty="0">
                <a:solidFill>
                  <a:srgbClr val="000000"/>
                </a:solidFill>
                <a:latin typeface="Poppins Semi-Bold"/>
              </a:rPr>
              <a:t>CONVENTIONAL AND </a:t>
            </a:r>
          </a:p>
          <a:p>
            <a:pPr>
              <a:lnSpc>
                <a:spcPts val="3999"/>
              </a:lnSpc>
            </a:pPr>
            <a:r>
              <a:rPr lang="en-US" sz="3508" spc="582" dirty="0">
                <a:solidFill>
                  <a:srgbClr val="000000"/>
                </a:solidFill>
                <a:latin typeface="Poppins Semi-Bold"/>
              </a:rPr>
              <a:t>UNCONVENTIONAL COLLABORATIONS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C3DFEC-6C91-0E1B-A4D9-BF54303F9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E46F721-3785-414D-8697-16AF490E6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4000" y="0"/>
            <a:ext cx="9144000" cy="10287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5611FC-AA78-16E3-4100-D4DC65103055}"/>
              </a:ext>
            </a:extLst>
          </p:cNvPr>
          <p:cNvSpPr/>
          <p:nvPr/>
        </p:nvSpPr>
        <p:spPr>
          <a:xfrm>
            <a:off x="11775177" y="-190500"/>
            <a:ext cx="6180031" cy="7391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0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Who are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0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your best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distribution</a:t>
            </a:r>
            <a:r>
              <a:rPr lang="en-US" sz="8000" b="0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partners?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478B5F-BD54-6F3A-9B8D-AD96859958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2" r="28964"/>
          <a:stretch/>
        </p:blipFill>
        <p:spPr bwMode="auto">
          <a:xfrm>
            <a:off x="0" y="-33435"/>
            <a:ext cx="11498369" cy="1028699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26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975256" cy="10287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1752600" y="3467100"/>
            <a:ext cx="5586391" cy="5843977"/>
          </a:xfrm>
          <a:custGeom>
            <a:avLst/>
            <a:gdLst/>
            <a:ahLst/>
            <a:cxnLst/>
            <a:rect l="l" t="t" r="r" b="b"/>
            <a:pathLst>
              <a:path w="6395159" h="6395159">
                <a:moveTo>
                  <a:pt x="0" y="0"/>
                </a:moveTo>
                <a:lnTo>
                  <a:pt x="6395160" y="0"/>
                </a:lnTo>
                <a:lnTo>
                  <a:pt x="6395160" y="6395159"/>
                </a:lnTo>
                <a:lnTo>
                  <a:pt x="0" y="63951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9144000" y="4381500"/>
            <a:ext cx="7848600" cy="2885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97194" lvl="1" indent="-548597" defTabSz="704088">
              <a:lnSpc>
                <a:spcPts val="7114"/>
              </a:lnSpc>
              <a:spcAft>
                <a:spcPts val="600"/>
              </a:spcAft>
              <a:buFont typeface="Arial"/>
              <a:buChar char="•"/>
            </a:pPr>
            <a:r>
              <a:rPr lang="en-US" sz="6600" kern="1200" dirty="0">
                <a:solidFill>
                  <a:srgbClr val="000000"/>
                </a:solidFill>
                <a:latin typeface="Canva Sans Bold"/>
                <a:ea typeface="+mn-ea"/>
                <a:cs typeface="+mn-cs"/>
              </a:rPr>
              <a:t>Animal Rescue</a:t>
            </a:r>
          </a:p>
          <a:p>
            <a:pPr marL="1097194" lvl="1" indent="-548597" defTabSz="704088">
              <a:lnSpc>
                <a:spcPts val="7114"/>
              </a:lnSpc>
              <a:spcAft>
                <a:spcPts val="600"/>
              </a:spcAft>
              <a:buFont typeface="Arial"/>
              <a:buChar char="•"/>
            </a:pPr>
            <a:r>
              <a:rPr lang="en-US" sz="6600" kern="1200" dirty="0">
                <a:solidFill>
                  <a:srgbClr val="000000"/>
                </a:solidFill>
                <a:latin typeface="Canva Sans Bold"/>
                <a:ea typeface="+mn-ea"/>
                <a:cs typeface="+mn-cs"/>
              </a:rPr>
              <a:t>Farms</a:t>
            </a:r>
          </a:p>
          <a:p>
            <a:pPr marL="1097194" lvl="1" indent="-548597" defTabSz="704088">
              <a:lnSpc>
                <a:spcPts val="7114"/>
              </a:lnSpc>
              <a:spcAft>
                <a:spcPts val="600"/>
              </a:spcAft>
              <a:buFont typeface="Arial"/>
              <a:buChar char="•"/>
            </a:pPr>
            <a:r>
              <a:rPr lang="en-US" sz="6600" kern="1200" dirty="0">
                <a:solidFill>
                  <a:srgbClr val="000000"/>
                </a:solidFill>
                <a:latin typeface="Canva Sans Bold"/>
                <a:ea typeface="+mn-ea"/>
                <a:cs typeface="+mn-cs"/>
              </a:rPr>
              <a:t>Compost</a:t>
            </a:r>
            <a:endParaRPr lang="en-US" sz="6600" dirty="0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257800" y="1346249"/>
            <a:ext cx="11430000" cy="116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704088">
              <a:lnSpc>
                <a:spcPts val="9055"/>
              </a:lnSpc>
              <a:spcAft>
                <a:spcPts val="600"/>
              </a:spcAft>
            </a:pPr>
            <a:r>
              <a:rPr lang="en-US" sz="8800" kern="1200" dirty="0">
                <a:solidFill>
                  <a:srgbClr val="000000"/>
                </a:solidFill>
                <a:latin typeface="Canva Sans Bold"/>
                <a:ea typeface="+mn-ea"/>
                <a:cs typeface="+mn-cs"/>
              </a:rPr>
              <a:t>Before the Dump...</a:t>
            </a:r>
            <a:endParaRPr lang="en-US" sz="8800" dirty="0">
              <a:solidFill>
                <a:srgbClr val="000000"/>
              </a:solidFill>
              <a:latin typeface="Canva Sans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84AD90-0A46-E556-BA3F-64B2BBC26EDC}"/>
              </a:ext>
            </a:extLst>
          </p:cNvPr>
          <p:cNvSpPr txBox="1"/>
          <p:nvPr/>
        </p:nvSpPr>
        <p:spPr>
          <a:xfrm>
            <a:off x="381000" y="277239"/>
            <a:ext cx="86523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/>
              <a:t>Resource Partners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FD0DEE-DC34-AE38-11BE-ABDBF2F79948}"/>
              </a:ext>
            </a:extLst>
          </p:cNvPr>
          <p:cNvSpPr txBox="1"/>
          <p:nvPr/>
        </p:nvSpPr>
        <p:spPr>
          <a:xfrm>
            <a:off x="9903399" y="3724107"/>
            <a:ext cx="7092006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b="1" dirty="0"/>
              <a:t>Thrift Stores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b="1" dirty="0"/>
              <a:t>Health Clinics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b="1" dirty="0"/>
              <a:t>Mental Health Counselors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b="1" dirty="0"/>
              <a:t>Auto Repair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b="1" dirty="0"/>
              <a:t>Gas stations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b="1" dirty="0"/>
              <a:t>Pharmacy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b="1" dirty="0"/>
              <a:t>YMCA or Campground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b="1" dirty="0"/>
              <a:t>LYFT/UBER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002765-4F75-6444-6EEB-80DB7C25E736}"/>
              </a:ext>
            </a:extLst>
          </p:cNvPr>
          <p:cNvSpPr txBox="1"/>
          <p:nvPr/>
        </p:nvSpPr>
        <p:spPr>
          <a:xfrm>
            <a:off x="1219200" y="2476500"/>
            <a:ext cx="904106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b="1" dirty="0"/>
              <a:t>Department of Economic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b="1" dirty="0"/>
              <a:t>Agency on 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b="1" dirty="0"/>
              <a:t>Public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b="1" dirty="0"/>
              <a:t>APS/SRP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b="1" dirty="0"/>
              <a:t>Churches</a:t>
            </a:r>
          </a:p>
        </p:txBody>
      </p:sp>
      <p:pic>
        <p:nvPicPr>
          <p:cNvPr id="1026" name="Picture 2" descr="Community Resources | Pediatric Health Associates (PHA) | Connecticut">
            <a:extLst>
              <a:ext uri="{FF2B5EF4-FFF2-40B4-BE49-F238E27FC236}">
                <a16:creationId xmlns:a16="http://schemas.microsoft.com/office/drawing/2014/main" id="{3960C633-7863-706E-C783-5E499E5D9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337" y="1409700"/>
            <a:ext cx="9471326" cy="828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63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16427" y="0"/>
            <a:ext cx="12255146" cy="10287000"/>
          </a:xfrm>
          <a:custGeom>
            <a:avLst/>
            <a:gdLst/>
            <a:ahLst/>
            <a:cxnLst/>
            <a:rect l="l" t="t" r="r" b="b"/>
            <a:pathLst>
              <a:path w="12255146" h="10287000">
                <a:moveTo>
                  <a:pt x="0" y="0"/>
                </a:moveTo>
                <a:lnTo>
                  <a:pt x="12255146" y="0"/>
                </a:lnTo>
                <a:lnTo>
                  <a:pt x="122551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0000"/>
            </a:blip>
            <a:stretch>
              <a:fillRect b="-984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669814" y="530522"/>
            <a:ext cx="14948371" cy="1642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599">
                <a:solidFill>
                  <a:srgbClr val="000000"/>
                </a:solidFill>
                <a:latin typeface="Canva Sans Bold"/>
              </a:rPr>
              <a:t>DON’T TRY TO DO IT ALL!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7819" y="2326057"/>
            <a:ext cx="17232362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4400" b="1" dirty="0">
                <a:solidFill>
                  <a:srgbClr val="000000"/>
                </a:solidFill>
                <a:latin typeface="Canva Sans Bold"/>
              </a:rPr>
              <a:t>Want to offer a workshop or training?   Find an </a:t>
            </a:r>
          </a:p>
          <a:p>
            <a:pPr algn="ctr">
              <a:lnSpc>
                <a:spcPts val="4619"/>
              </a:lnSpc>
            </a:pPr>
            <a:r>
              <a:rPr lang="en-US" sz="4400" b="1" dirty="0">
                <a:solidFill>
                  <a:srgbClr val="000000"/>
                </a:solidFill>
                <a:latin typeface="Canva Sans Bold"/>
              </a:rPr>
              <a:t>organization who does it well and partner with them.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69814" y="4469384"/>
            <a:ext cx="5916216" cy="598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 Bold"/>
              </a:rPr>
              <a:t>Workforce Readiness</a:t>
            </a:r>
          </a:p>
          <a:p>
            <a:pPr algn="just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 Bold"/>
              </a:rPr>
              <a:t>Financial Literacy Programs</a:t>
            </a:r>
          </a:p>
          <a:p>
            <a:pPr algn="just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 Bold"/>
              </a:rPr>
              <a:t>Nutrition/Cooking Classes</a:t>
            </a:r>
          </a:p>
          <a:p>
            <a:pPr algn="just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 Bold"/>
              </a:rPr>
              <a:t>Health &amp; Wellness Programs</a:t>
            </a:r>
          </a:p>
          <a:p>
            <a:pPr algn="just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 Bold"/>
              </a:rPr>
              <a:t>Addiction Resources</a:t>
            </a:r>
          </a:p>
          <a:p>
            <a:pPr algn="just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Canva Sans Bold"/>
            </a:endParaRPr>
          </a:p>
          <a:p>
            <a:pPr algn="just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Canva Sans Bold"/>
            </a:endParaRPr>
          </a:p>
          <a:p>
            <a:pPr algn="just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Canva Sans Bold"/>
            </a:endParaRPr>
          </a:p>
          <a:p>
            <a:pPr algn="just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Canva Sans Bold"/>
            </a:endParaRPr>
          </a:p>
          <a:p>
            <a:pPr algn="just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776424" y="3924300"/>
            <a:ext cx="8968776" cy="5498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b="1" dirty="0">
                <a:solidFill>
                  <a:srgbClr val="000000"/>
                </a:solidFill>
                <a:latin typeface="Canva Sans"/>
              </a:rPr>
              <a:t>Universities/Community Colleges</a:t>
            </a:r>
          </a:p>
          <a:p>
            <a:pPr>
              <a:lnSpc>
                <a:spcPts val="4759"/>
              </a:lnSpc>
            </a:pPr>
            <a:r>
              <a:rPr lang="en-US" sz="3399" b="1" dirty="0">
                <a:solidFill>
                  <a:srgbClr val="000000"/>
                </a:solidFill>
                <a:latin typeface="Canva Sans"/>
              </a:rPr>
              <a:t>Cooperative Extension Office</a:t>
            </a:r>
          </a:p>
          <a:p>
            <a:pPr>
              <a:lnSpc>
                <a:spcPts val="4759"/>
              </a:lnSpc>
            </a:pPr>
            <a:r>
              <a:rPr lang="en-US" sz="3399" b="1" dirty="0">
                <a:solidFill>
                  <a:srgbClr val="000000"/>
                </a:solidFill>
                <a:latin typeface="Canva Sans"/>
              </a:rPr>
              <a:t>Banks/Credit Unions</a:t>
            </a:r>
          </a:p>
          <a:p>
            <a:pPr>
              <a:lnSpc>
                <a:spcPts val="4759"/>
              </a:lnSpc>
            </a:pPr>
            <a:r>
              <a:rPr lang="en-US" sz="3399" b="1" dirty="0">
                <a:solidFill>
                  <a:srgbClr val="000000"/>
                </a:solidFill>
                <a:latin typeface="Canva Sans"/>
              </a:rPr>
              <a:t>Public Health Department</a:t>
            </a:r>
          </a:p>
          <a:p>
            <a:pPr>
              <a:lnSpc>
                <a:spcPts val="4759"/>
              </a:lnSpc>
            </a:pPr>
            <a:r>
              <a:rPr lang="en-US" sz="3399" b="1" dirty="0">
                <a:solidFill>
                  <a:srgbClr val="000000"/>
                </a:solidFill>
                <a:latin typeface="Canva Sans"/>
              </a:rPr>
              <a:t>Department of Economic Security</a:t>
            </a:r>
          </a:p>
          <a:p>
            <a:pPr>
              <a:lnSpc>
                <a:spcPts val="4759"/>
              </a:lnSpc>
            </a:pPr>
            <a:r>
              <a:rPr lang="en-US" sz="3399" b="1" dirty="0">
                <a:solidFill>
                  <a:srgbClr val="000000"/>
                </a:solidFill>
                <a:latin typeface="Canva Sans"/>
              </a:rPr>
              <a:t>Libraries</a:t>
            </a:r>
          </a:p>
          <a:p>
            <a:pPr>
              <a:lnSpc>
                <a:spcPts val="4759"/>
              </a:lnSpc>
            </a:pPr>
            <a:r>
              <a:rPr lang="en-US" sz="3399" b="1" dirty="0">
                <a:solidFill>
                  <a:srgbClr val="000000"/>
                </a:solidFill>
                <a:latin typeface="Canva Sans"/>
              </a:rPr>
              <a:t>Community Centers</a:t>
            </a:r>
          </a:p>
          <a:p>
            <a:pPr>
              <a:lnSpc>
                <a:spcPts val="4759"/>
              </a:lnSpc>
            </a:pPr>
            <a:r>
              <a:rPr lang="en-US" sz="3399" b="1" dirty="0">
                <a:solidFill>
                  <a:srgbClr val="000000"/>
                </a:solidFill>
                <a:latin typeface="Canva Sans"/>
              </a:rPr>
              <a:t>Other nonprofit service organizations</a:t>
            </a:r>
          </a:p>
          <a:p>
            <a:pPr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D11FD0E-2D27-4A5A-949D-222E61ECB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1BC8109F-B452-45EE-8BB3-65433C039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52150" y="-1"/>
            <a:ext cx="15635850" cy="8880232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625974" y="-266553"/>
            <a:ext cx="8479645" cy="2838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Unusual Partners</a:t>
            </a:r>
          </a:p>
        </p:txBody>
      </p:sp>
      <p:sp>
        <p:nvSpPr>
          <p:cNvPr id="2" name="Freeform 2"/>
          <p:cNvSpPr/>
          <p:nvPr/>
        </p:nvSpPr>
        <p:spPr>
          <a:xfrm>
            <a:off x="5541681" y="2567472"/>
            <a:ext cx="2899718" cy="2930875"/>
          </a:xfrm>
          <a:custGeom>
            <a:avLst/>
            <a:gdLst/>
            <a:ahLst/>
            <a:cxnLst/>
            <a:rect l="l" t="t" r="r" b="b"/>
            <a:pathLst>
              <a:path w="2754895" h="2754895">
                <a:moveTo>
                  <a:pt x="0" y="0"/>
                </a:moveTo>
                <a:lnTo>
                  <a:pt x="2754895" y="0"/>
                </a:lnTo>
                <a:lnTo>
                  <a:pt x="2754895" y="2754895"/>
                </a:lnTo>
                <a:lnTo>
                  <a:pt x="0" y="27548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447971" y="6459102"/>
            <a:ext cx="3139508" cy="3012063"/>
          </a:xfrm>
          <a:custGeom>
            <a:avLst/>
            <a:gdLst/>
            <a:ahLst/>
            <a:cxnLst/>
            <a:rect l="l" t="t" r="r" b="b"/>
            <a:pathLst>
              <a:path w="2754895" h="2754895">
                <a:moveTo>
                  <a:pt x="0" y="0"/>
                </a:moveTo>
                <a:lnTo>
                  <a:pt x="2754895" y="0"/>
                </a:lnTo>
                <a:lnTo>
                  <a:pt x="2754895" y="2754895"/>
                </a:lnTo>
                <a:lnTo>
                  <a:pt x="0" y="27548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36093" y="5882276"/>
            <a:ext cx="5005587" cy="3139509"/>
          </a:xfrm>
          <a:custGeom>
            <a:avLst/>
            <a:gdLst/>
            <a:ahLst/>
            <a:cxnLst/>
            <a:rect l="l" t="t" r="r" b="b"/>
            <a:pathLst>
              <a:path w="4901509" h="3297988">
                <a:moveTo>
                  <a:pt x="0" y="0"/>
                </a:moveTo>
                <a:lnTo>
                  <a:pt x="4901510" y="0"/>
                </a:lnTo>
                <a:lnTo>
                  <a:pt x="4901510" y="3297988"/>
                </a:lnTo>
                <a:lnTo>
                  <a:pt x="0" y="32979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1475934" y="1056976"/>
            <a:ext cx="4176561" cy="3937582"/>
          </a:xfrm>
          <a:custGeom>
            <a:avLst/>
            <a:gdLst/>
            <a:ahLst/>
            <a:cxnLst/>
            <a:rect l="l" t="t" r="r" b="b"/>
            <a:pathLst>
              <a:path w="3940463" h="3777720">
                <a:moveTo>
                  <a:pt x="0" y="0"/>
                </a:moveTo>
                <a:lnTo>
                  <a:pt x="3940463" y="0"/>
                </a:lnTo>
                <a:lnTo>
                  <a:pt x="3940463" y="3777720"/>
                </a:lnTo>
                <a:lnTo>
                  <a:pt x="0" y="37777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3554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93867" y="2254750"/>
            <a:ext cx="3558731" cy="3187036"/>
          </a:xfrm>
          <a:custGeom>
            <a:avLst/>
            <a:gdLst/>
            <a:ahLst/>
            <a:cxnLst/>
            <a:rect l="l" t="t" r="r" b="b"/>
            <a:pathLst>
              <a:path w="3183683" h="3183683">
                <a:moveTo>
                  <a:pt x="0" y="0"/>
                </a:moveTo>
                <a:lnTo>
                  <a:pt x="3183683" y="0"/>
                </a:lnTo>
                <a:lnTo>
                  <a:pt x="3183683" y="3183683"/>
                </a:lnTo>
                <a:lnTo>
                  <a:pt x="0" y="31836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624870" y="6667500"/>
            <a:ext cx="3139508" cy="3139509"/>
          </a:xfrm>
          <a:custGeom>
            <a:avLst/>
            <a:gdLst/>
            <a:ahLst/>
            <a:cxnLst/>
            <a:rect l="l" t="t" r="r" b="b"/>
            <a:pathLst>
              <a:path w="3937560" h="3937560">
                <a:moveTo>
                  <a:pt x="0" y="0"/>
                </a:moveTo>
                <a:lnTo>
                  <a:pt x="3937560" y="0"/>
                </a:lnTo>
                <a:lnTo>
                  <a:pt x="3937560" y="3937561"/>
                </a:lnTo>
                <a:lnTo>
                  <a:pt x="0" y="39375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2"/>
          <p:cNvSpPr txBox="1"/>
          <p:nvPr/>
        </p:nvSpPr>
        <p:spPr>
          <a:xfrm>
            <a:off x="685800" y="700213"/>
            <a:ext cx="10286999" cy="2710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b="1" dirty="0">
                <a:latin typeface="+mj-lt"/>
                <a:ea typeface="+mj-ea"/>
                <a:cs typeface="+mj-cs"/>
              </a:rPr>
              <a:t>Discussion</a:t>
            </a:r>
            <a:r>
              <a:rPr lang="en-US" sz="8800" dirty="0">
                <a:latin typeface="+mj-lt"/>
                <a:ea typeface="+mj-ea"/>
                <a:cs typeface="+mj-cs"/>
              </a:rPr>
              <a:t> </a:t>
            </a:r>
            <a:r>
              <a:rPr lang="en-US" sz="8800" b="1" dirty="0">
                <a:latin typeface="+mj-lt"/>
                <a:ea typeface="+mj-ea"/>
                <a:cs typeface="+mj-cs"/>
              </a:rPr>
              <a:t>Questions</a:t>
            </a:r>
            <a:r>
              <a:rPr lang="en-US" sz="8800" dirty="0"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-609600" y="4111385"/>
            <a:ext cx="10406050" cy="35467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1986285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dirty="0"/>
              <a:t>What unusual partnerships have you had?</a:t>
            </a:r>
          </a:p>
          <a:p>
            <a:pPr marL="1757685" lvl="1">
              <a:lnSpc>
                <a:spcPct val="90000"/>
              </a:lnSpc>
              <a:spcAft>
                <a:spcPts val="600"/>
              </a:spcAft>
            </a:pPr>
            <a:endParaRPr lang="en-US" sz="5400" dirty="0"/>
          </a:p>
          <a:p>
            <a:pPr marL="1986285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dirty="0"/>
              <a:t>What were your best and worst partner experiences?</a:t>
            </a:r>
          </a:p>
        </p:txBody>
      </p:sp>
      <p:pic>
        <p:nvPicPr>
          <p:cNvPr id="5" name="Picture 4" descr="Many question marks on black background">
            <a:extLst>
              <a:ext uri="{FF2B5EF4-FFF2-40B4-BE49-F238E27FC236}">
                <a16:creationId xmlns:a16="http://schemas.microsoft.com/office/drawing/2014/main" id="{105C1916-65B1-E9D6-209F-AEFA25005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62"/>
          <a:stretch/>
        </p:blipFill>
        <p:spPr>
          <a:xfrm>
            <a:off x="10406050" y="18057"/>
            <a:ext cx="8944178" cy="10286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 descr="Yellow question mark">
            <a:extLst>
              <a:ext uri="{FF2B5EF4-FFF2-40B4-BE49-F238E27FC236}">
                <a16:creationId xmlns:a16="http://schemas.microsoft.com/office/drawing/2014/main" id="{E2DD68CD-865D-BECA-893D-199E9B75A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68"/>
          <a:stretch/>
        </p:blipFill>
        <p:spPr>
          <a:xfrm>
            <a:off x="-2266" y="0"/>
            <a:ext cx="18287980" cy="10285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A771B5-D8D1-872F-0C59-BBCE05B40238}"/>
              </a:ext>
            </a:extLst>
          </p:cNvPr>
          <p:cNvSpPr txBox="1"/>
          <p:nvPr/>
        </p:nvSpPr>
        <p:spPr>
          <a:xfrm>
            <a:off x="1371600" y="1257300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Questions?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134706B-150F-487B-B4FB-34C10219C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FD23E7-C75D-4AFA-A4D4-BE5558110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954458" y="272394"/>
            <a:ext cx="12379083" cy="9033387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extBox 2"/>
          <p:cNvSpPr txBox="1"/>
          <p:nvPr/>
        </p:nvSpPr>
        <p:spPr>
          <a:xfrm>
            <a:off x="3444318" y="3009900"/>
            <a:ext cx="11394791" cy="32241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3500" b="1" kern="1200" dirty="0">
                <a:solidFill>
                  <a:schemeClr val="tx1"/>
                </a:solidFill>
                <a:latin typeface="Mystical Woods Rough Script" panose="020F0502020204030204" pitchFamily="34" charset="0"/>
                <a:ea typeface="+mj-ea"/>
                <a:cs typeface="Mystical Woods Rough Script" panose="020F0502020204030204" pitchFamily="34" charset="0"/>
              </a:rPr>
              <a:t>Thank you!</a:t>
            </a:r>
          </a:p>
        </p:txBody>
      </p:sp>
      <p:pic>
        <p:nvPicPr>
          <p:cNvPr id="4" name="Picture 3" descr="A logo for a food bank&#10;&#10;Description automatically generated">
            <a:extLst>
              <a:ext uri="{FF2B5EF4-FFF2-40B4-BE49-F238E27FC236}">
                <a16:creationId xmlns:a16="http://schemas.microsoft.com/office/drawing/2014/main" id="{49CB022C-519F-7281-6178-DA0F8B9BD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0" y="8027500"/>
            <a:ext cx="4343400" cy="19871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EA8D4B-4A96-694A-0BD6-29CC4F17AEFD}"/>
              </a:ext>
            </a:extLst>
          </p:cNvPr>
          <p:cNvSpPr txBox="1"/>
          <p:nvPr/>
        </p:nvSpPr>
        <p:spPr>
          <a:xfrm>
            <a:off x="421059" y="8568056"/>
            <a:ext cx="71825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Marker Felt Thin" panose="02000400000000000000" pitchFamily="2" charset="77"/>
              </a:rPr>
              <a:t>Leigh </a:t>
            </a:r>
            <a:r>
              <a:rPr lang="en-US" sz="4400" dirty="0" err="1">
                <a:latin typeface="Marker Felt Thin" panose="02000400000000000000" pitchFamily="2" charset="77"/>
              </a:rPr>
              <a:t>Zydonik</a:t>
            </a:r>
            <a:endParaRPr lang="en-US" sz="4400" dirty="0">
              <a:latin typeface="Marker Felt Thin" panose="02000400000000000000" pitchFamily="2" charset="77"/>
            </a:endParaRPr>
          </a:p>
          <a:p>
            <a:r>
              <a:rPr lang="en-US" sz="4400" dirty="0" err="1">
                <a:latin typeface="Marker Felt Thin" panose="02000400000000000000" pitchFamily="2" charset="77"/>
              </a:rPr>
              <a:t>leigh@foothillsfoodbank.com</a:t>
            </a:r>
            <a:endParaRPr lang="en-US" sz="4400" dirty="0">
              <a:latin typeface="Marker Felt Thin" panose="02000400000000000000" pitchFamily="2" charset="7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92220" y="4889235"/>
            <a:ext cx="5854700" cy="4870450"/>
            <a:chOff x="0" y="0"/>
            <a:chExt cx="1541979" cy="1282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1979" cy="1282752"/>
            </a:xfrm>
            <a:custGeom>
              <a:avLst/>
              <a:gdLst/>
              <a:ahLst/>
              <a:cxnLst/>
              <a:rect l="l" t="t" r="r" b="b"/>
              <a:pathLst>
                <a:path w="1541979" h="1282752">
                  <a:moveTo>
                    <a:pt x="0" y="0"/>
                  </a:moveTo>
                  <a:lnTo>
                    <a:pt x="1541979" y="0"/>
                  </a:lnTo>
                  <a:lnTo>
                    <a:pt x="1541979" y="1282752"/>
                  </a:lnTo>
                  <a:lnTo>
                    <a:pt x="0" y="1282752"/>
                  </a:lnTo>
                  <a:close/>
                </a:path>
              </a:pathLst>
            </a:custGeom>
            <a:solidFill>
              <a:srgbClr val="5595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541979" cy="13399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" y="4889235"/>
            <a:ext cx="6392221" cy="4870450"/>
            <a:chOff x="0" y="0"/>
            <a:chExt cx="2311295" cy="12827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11296" cy="1282752"/>
            </a:xfrm>
            <a:custGeom>
              <a:avLst/>
              <a:gdLst/>
              <a:ahLst/>
              <a:cxnLst/>
              <a:rect l="l" t="t" r="r" b="b"/>
              <a:pathLst>
                <a:path w="2311296" h="1282752">
                  <a:moveTo>
                    <a:pt x="0" y="0"/>
                  </a:moveTo>
                  <a:lnTo>
                    <a:pt x="2311296" y="0"/>
                  </a:lnTo>
                  <a:lnTo>
                    <a:pt x="2311296" y="1282752"/>
                  </a:lnTo>
                  <a:lnTo>
                    <a:pt x="0" y="1282752"/>
                  </a:lnTo>
                  <a:close/>
                </a:path>
              </a:pathLst>
            </a:custGeom>
            <a:solidFill>
              <a:srgbClr val="A234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311295" cy="13399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895776" y="4889235"/>
            <a:ext cx="6392224" cy="4870450"/>
            <a:chOff x="0" y="0"/>
            <a:chExt cx="2311295" cy="128275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11296" cy="1282752"/>
            </a:xfrm>
            <a:custGeom>
              <a:avLst/>
              <a:gdLst/>
              <a:ahLst/>
              <a:cxnLst/>
              <a:rect l="l" t="t" r="r" b="b"/>
              <a:pathLst>
                <a:path w="2311296" h="1282752">
                  <a:moveTo>
                    <a:pt x="0" y="0"/>
                  </a:moveTo>
                  <a:lnTo>
                    <a:pt x="2311296" y="0"/>
                  </a:lnTo>
                  <a:lnTo>
                    <a:pt x="2311296" y="1282752"/>
                  </a:lnTo>
                  <a:lnTo>
                    <a:pt x="0" y="1282752"/>
                  </a:lnTo>
                  <a:close/>
                </a:path>
              </a:pathLst>
            </a:custGeom>
            <a:solidFill>
              <a:srgbClr val="A234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2311295" cy="13399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440615" y="3395622"/>
            <a:ext cx="2309185" cy="1984456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5F1D1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989408" y="3395622"/>
            <a:ext cx="2309185" cy="1984456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5F1D1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538200" y="3395622"/>
            <a:ext cx="2309185" cy="1984456"/>
            <a:chOff x="0" y="0"/>
            <a:chExt cx="812800" cy="6985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5F1D1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4491151" y="-91739"/>
            <a:ext cx="4677807" cy="812860"/>
            <a:chOff x="0" y="0"/>
            <a:chExt cx="2038785" cy="35427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038785" cy="354279"/>
            </a:xfrm>
            <a:custGeom>
              <a:avLst/>
              <a:gdLst/>
              <a:ahLst/>
              <a:cxnLst/>
              <a:rect l="l" t="t" r="r" b="b"/>
              <a:pathLst>
                <a:path w="2038785" h="354279">
                  <a:moveTo>
                    <a:pt x="1835585" y="0"/>
                  </a:moveTo>
                  <a:lnTo>
                    <a:pt x="0" y="0"/>
                  </a:lnTo>
                  <a:lnTo>
                    <a:pt x="203200" y="354279"/>
                  </a:lnTo>
                  <a:lnTo>
                    <a:pt x="2038785" y="354279"/>
                  </a:lnTo>
                  <a:lnTo>
                    <a:pt x="1835585" y="0"/>
                  </a:lnTo>
                  <a:close/>
                </a:path>
              </a:pathLst>
            </a:custGeom>
            <a:solidFill>
              <a:srgbClr val="5595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1600" y="-57150"/>
              <a:ext cx="1835585" cy="411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558704" y="-91739"/>
            <a:ext cx="1138759" cy="812860"/>
            <a:chOff x="0" y="0"/>
            <a:chExt cx="496319" cy="35427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96319" cy="354279"/>
            </a:xfrm>
            <a:custGeom>
              <a:avLst/>
              <a:gdLst/>
              <a:ahLst/>
              <a:cxnLst/>
              <a:rect l="l" t="t" r="r" b="b"/>
              <a:pathLst>
                <a:path w="496319" h="354279">
                  <a:moveTo>
                    <a:pt x="293119" y="0"/>
                  </a:moveTo>
                  <a:lnTo>
                    <a:pt x="0" y="0"/>
                  </a:lnTo>
                  <a:lnTo>
                    <a:pt x="203200" y="354279"/>
                  </a:lnTo>
                  <a:lnTo>
                    <a:pt x="496319" y="354279"/>
                  </a:lnTo>
                  <a:lnTo>
                    <a:pt x="293119" y="0"/>
                  </a:lnTo>
                  <a:close/>
                </a:path>
              </a:pathLst>
            </a:custGeom>
            <a:solidFill>
              <a:srgbClr val="F5F1D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01600" y="-57150"/>
              <a:ext cx="293119" cy="411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6947048" y="456146"/>
            <a:ext cx="2747489" cy="572554"/>
            <a:chOff x="0" y="0"/>
            <a:chExt cx="1700061" cy="35427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700061" cy="354279"/>
            </a:xfrm>
            <a:custGeom>
              <a:avLst/>
              <a:gdLst/>
              <a:ahLst/>
              <a:cxnLst/>
              <a:rect l="l" t="t" r="r" b="b"/>
              <a:pathLst>
                <a:path w="1700061" h="354279">
                  <a:moveTo>
                    <a:pt x="1496861" y="0"/>
                  </a:moveTo>
                  <a:lnTo>
                    <a:pt x="0" y="0"/>
                  </a:lnTo>
                  <a:lnTo>
                    <a:pt x="203200" y="354279"/>
                  </a:lnTo>
                  <a:lnTo>
                    <a:pt x="1700061" y="354279"/>
                  </a:lnTo>
                  <a:lnTo>
                    <a:pt x="1496861" y="0"/>
                  </a:lnTo>
                  <a:close/>
                </a:path>
              </a:pathLst>
            </a:custGeom>
            <a:solidFill>
              <a:srgbClr val="F5F1D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01600" y="-57150"/>
              <a:ext cx="1496861" cy="411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-2015351" y="-91739"/>
            <a:ext cx="5514160" cy="812860"/>
            <a:chOff x="0" y="0"/>
            <a:chExt cx="2371093" cy="34953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371093" cy="349530"/>
            </a:xfrm>
            <a:custGeom>
              <a:avLst/>
              <a:gdLst/>
              <a:ahLst/>
              <a:cxnLst/>
              <a:rect l="l" t="t" r="r" b="b"/>
              <a:pathLst>
                <a:path w="2371093" h="349530">
                  <a:moveTo>
                    <a:pt x="203200" y="0"/>
                  </a:moveTo>
                  <a:lnTo>
                    <a:pt x="2371093" y="0"/>
                  </a:lnTo>
                  <a:lnTo>
                    <a:pt x="2167893" y="349530"/>
                  </a:lnTo>
                  <a:lnTo>
                    <a:pt x="0" y="34953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595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01600" y="-57150"/>
              <a:ext cx="2167893" cy="4066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252602" y="-91739"/>
            <a:ext cx="1189725" cy="812860"/>
            <a:chOff x="0" y="0"/>
            <a:chExt cx="511582" cy="34953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11582" cy="349530"/>
            </a:xfrm>
            <a:custGeom>
              <a:avLst/>
              <a:gdLst/>
              <a:ahLst/>
              <a:cxnLst/>
              <a:rect l="l" t="t" r="r" b="b"/>
              <a:pathLst>
                <a:path w="511582" h="349530">
                  <a:moveTo>
                    <a:pt x="203200" y="0"/>
                  </a:moveTo>
                  <a:lnTo>
                    <a:pt x="511582" y="0"/>
                  </a:lnTo>
                  <a:lnTo>
                    <a:pt x="308382" y="349530"/>
                  </a:lnTo>
                  <a:lnTo>
                    <a:pt x="0" y="34953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5F1D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01600" y="-57150"/>
              <a:ext cx="308382" cy="4066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-847942" y="456146"/>
            <a:ext cx="2184179" cy="529949"/>
            <a:chOff x="0" y="0"/>
            <a:chExt cx="1440585" cy="34953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440585" cy="349530"/>
            </a:xfrm>
            <a:custGeom>
              <a:avLst/>
              <a:gdLst/>
              <a:ahLst/>
              <a:cxnLst/>
              <a:rect l="l" t="t" r="r" b="b"/>
              <a:pathLst>
                <a:path w="1440585" h="349530">
                  <a:moveTo>
                    <a:pt x="203200" y="0"/>
                  </a:moveTo>
                  <a:lnTo>
                    <a:pt x="1440585" y="0"/>
                  </a:lnTo>
                  <a:lnTo>
                    <a:pt x="1237385" y="349530"/>
                  </a:lnTo>
                  <a:lnTo>
                    <a:pt x="0" y="34953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5F1D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01600" y="-57150"/>
              <a:ext cx="1237385" cy="4066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2968222" y="3760864"/>
            <a:ext cx="1253972" cy="1253972"/>
          </a:xfrm>
          <a:custGeom>
            <a:avLst/>
            <a:gdLst/>
            <a:ahLst/>
            <a:cxnLst/>
            <a:rect l="l" t="t" r="r" b="b"/>
            <a:pathLst>
              <a:path w="1253972" h="1253972">
                <a:moveTo>
                  <a:pt x="0" y="0"/>
                </a:moveTo>
                <a:lnTo>
                  <a:pt x="1253971" y="0"/>
                </a:lnTo>
                <a:lnTo>
                  <a:pt x="1253971" y="1253972"/>
                </a:lnTo>
                <a:lnTo>
                  <a:pt x="0" y="12539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8377787" y="3893851"/>
            <a:ext cx="1532425" cy="1124417"/>
          </a:xfrm>
          <a:custGeom>
            <a:avLst/>
            <a:gdLst/>
            <a:ahLst/>
            <a:cxnLst/>
            <a:rect l="l" t="t" r="r" b="b"/>
            <a:pathLst>
              <a:path w="1532425" h="1124417">
                <a:moveTo>
                  <a:pt x="0" y="0"/>
                </a:moveTo>
                <a:lnTo>
                  <a:pt x="1532426" y="0"/>
                </a:lnTo>
                <a:lnTo>
                  <a:pt x="1532426" y="1124417"/>
                </a:lnTo>
                <a:lnTo>
                  <a:pt x="0" y="11244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>
            <a:off x="14012098" y="3782111"/>
            <a:ext cx="1361389" cy="1361389"/>
          </a:xfrm>
          <a:custGeom>
            <a:avLst/>
            <a:gdLst/>
            <a:ahLst/>
            <a:cxnLst/>
            <a:rect l="l" t="t" r="r" b="b"/>
            <a:pathLst>
              <a:path w="1361389" h="1361389">
                <a:moveTo>
                  <a:pt x="0" y="0"/>
                </a:moveTo>
                <a:lnTo>
                  <a:pt x="1361389" y="0"/>
                </a:lnTo>
                <a:lnTo>
                  <a:pt x="1361389" y="1361389"/>
                </a:lnTo>
                <a:lnTo>
                  <a:pt x="0" y="13613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TextBox 41"/>
          <p:cNvSpPr txBox="1"/>
          <p:nvPr/>
        </p:nvSpPr>
        <p:spPr>
          <a:xfrm>
            <a:off x="5584049" y="276591"/>
            <a:ext cx="7119901" cy="1191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39"/>
              </a:lnSpc>
            </a:pPr>
            <a:r>
              <a:rPr lang="en-US" sz="7599" spc="-227">
                <a:solidFill>
                  <a:srgbClr val="000000"/>
                </a:solidFill>
                <a:latin typeface="Poppins Bold"/>
              </a:rPr>
              <a:t>NONPROFITS: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24672" y="6624756"/>
            <a:ext cx="4855861" cy="933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99"/>
              </a:lnSpc>
            </a:pPr>
            <a:r>
              <a:rPr lang="en-US" sz="5999" spc="-179" dirty="0">
                <a:solidFill>
                  <a:srgbClr val="FFFFFF"/>
                </a:solidFill>
                <a:latin typeface="Poppins Bold"/>
              </a:rPr>
              <a:t>RESOURCES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716071" y="6656700"/>
            <a:ext cx="4855861" cy="933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99"/>
              </a:lnSpc>
            </a:pPr>
            <a:r>
              <a:rPr lang="en-US" sz="5999" spc="-179" dirty="0">
                <a:solidFill>
                  <a:srgbClr val="FFFFFF"/>
                </a:solidFill>
                <a:latin typeface="Poppins Bold"/>
              </a:rPr>
              <a:t>MANPOWER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2395200" y="6624756"/>
            <a:ext cx="4855861" cy="933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99"/>
              </a:lnSpc>
            </a:pPr>
            <a:r>
              <a:rPr lang="en-US" sz="5999" spc="-179" dirty="0">
                <a:solidFill>
                  <a:srgbClr val="FFFFFF"/>
                </a:solidFill>
                <a:latin typeface="Poppins Bold"/>
              </a:rPr>
              <a:t>TIME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-133810" y="2019939"/>
            <a:ext cx="18555620" cy="80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9"/>
              </a:lnSpc>
            </a:pPr>
            <a:r>
              <a:rPr lang="en-US" sz="5199" spc="-155">
                <a:solidFill>
                  <a:srgbClr val="000000"/>
                </a:solidFill>
                <a:latin typeface="Poppins Bold"/>
              </a:rPr>
              <a:t>WHAT DOES THERE NEVER SEEM TO BE ENOUGH OF?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513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518" y="720090"/>
            <a:ext cx="16856964" cy="88468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6E4F1F1-EC52-E2F4-636A-12AE75FCF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200" y="1054100"/>
            <a:ext cx="16357599" cy="817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972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2"/>
          <p:cNvSpPr txBox="1"/>
          <p:nvPr/>
        </p:nvSpPr>
        <p:spPr>
          <a:xfrm>
            <a:off x="7579895" y="-30079"/>
            <a:ext cx="10744200" cy="2710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dirty="0">
                <a:latin typeface="+mj-lt"/>
                <a:ea typeface="+mj-ea"/>
                <a:cs typeface="+mj-cs"/>
              </a:rPr>
              <a:t>Benefits of partnering...</a:t>
            </a:r>
          </a:p>
        </p:txBody>
      </p:sp>
      <p:pic>
        <p:nvPicPr>
          <p:cNvPr id="5" name="Picture 4" descr="Person holding a puzzle piece">
            <a:extLst>
              <a:ext uri="{FF2B5EF4-FFF2-40B4-BE49-F238E27FC236}">
                <a16:creationId xmlns:a16="http://schemas.microsoft.com/office/drawing/2014/main" id="{D4042726-E3B2-DD04-FD53-8ED2DBF028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50" r="19624" b="-1"/>
          <a:stretch/>
        </p:blipFill>
        <p:spPr>
          <a:xfrm>
            <a:off x="20" y="10"/>
            <a:ext cx="8517299" cy="10286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graphicFrame>
        <p:nvGraphicFramePr>
          <p:cNvPr id="11" name="TextBox 3">
            <a:extLst>
              <a:ext uri="{FF2B5EF4-FFF2-40B4-BE49-F238E27FC236}">
                <a16:creationId xmlns:a16="http://schemas.microsoft.com/office/drawing/2014/main" id="{0906300F-8302-58ED-A39D-5C57D30A86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8249436"/>
              </p:ext>
            </p:extLst>
          </p:nvPr>
        </p:nvGraphicFramePr>
        <p:xfrm>
          <a:off x="8517319" y="2680879"/>
          <a:ext cx="9542081" cy="6958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2"/>
          <p:cNvSpPr txBox="1"/>
          <p:nvPr/>
        </p:nvSpPr>
        <p:spPr>
          <a:xfrm>
            <a:off x="914400" y="495300"/>
            <a:ext cx="8944178" cy="6850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b="1" dirty="0">
                <a:latin typeface="+mj-lt"/>
                <a:ea typeface="+mj-ea"/>
                <a:cs typeface="+mj-cs"/>
              </a:rPr>
              <a:t>Where do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b="1" dirty="0">
                <a:latin typeface="+mj-lt"/>
                <a:ea typeface="+mj-ea"/>
                <a:cs typeface="+mj-cs"/>
              </a:rPr>
              <a:t>find organizations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b="1" dirty="0">
                <a:latin typeface="+mj-lt"/>
                <a:ea typeface="+mj-ea"/>
                <a:cs typeface="+mj-cs"/>
              </a:rPr>
              <a:t>to partner with?</a:t>
            </a:r>
          </a:p>
        </p:txBody>
      </p:sp>
      <p:pic>
        <p:nvPicPr>
          <p:cNvPr id="4" name="Picture 3" descr="Large skydiving group mid-air">
            <a:extLst>
              <a:ext uri="{FF2B5EF4-FFF2-40B4-BE49-F238E27FC236}">
                <a16:creationId xmlns:a16="http://schemas.microsoft.com/office/drawing/2014/main" id="{0A9BC2E4-D8CF-4CEB-BDFB-504983EA7A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65" r="21515"/>
          <a:stretch/>
        </p:blipFill>
        <p:spPr>
          <a:xfrm>
            <a:off x="9343822" y="10"/>
            <a:ext cx="8944178" cy="10286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ands holding each other's wrists and interlinked to form a circle">
            <a:extLst>
              <a:ext uri="{FF2B5EF4-FFF2-40B4-BE49-F238E27FC236}">
                <a16:creationId xmlns:a16="http://schemas.microsoft.com/office/drawing/2014/main" id="{CCDC8AD2-022D-29F4-730C-926354F0F2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74" r="18893"/>
          <a:stretch/>
        </p:blipFill>
        <p:spPr>
          <a:xfrm>
            <a:off x="-2438400" y="10036"/>
            <a:ext cx="9829800" cy="10286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TextBox 3"/>
          <p:cNvSpPr txBox="1"/>
          <p:nvPr/>
        </p:nvSpPr>
        <p:spPr>
          <a:xfrm>
            <a:off x="6705600" y="723900"/>
            <a:ext cx="11806428" cy="65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97155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b="1" dirty="0"/>
              <a:t>Community Alliances </a:t>
            </a:r>
            <a:r>
              <a:rPr lang="en-US" sz="4800" dirty="0"/>
              <a:t>- local nonprofit leaders, NIN, NAAAP</a:t>
            </a:r>
          </a:p>
          <a:p>
            <a:pPr marL="1036322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b="1" dirty="0"/>
              <a:t>Chamber of Commerce </a:t>
            </a:r>
            <a:r>
              <a:rPr lang="en-US" sz="4800" dirty="0"/>
              <a:t>- local business community</a:t>
            </a:r>
          </a:p>
          <a:p>
            <a:pPr marL="1036322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b="1" dirty="0"/>
              <a:t>Coalitions and Networks </a:t>
            </a:r>
            <a:r>
              <a:rPr lang="en-US" sz="4800" dirty="0"/>
              <a:t>- AZFBN, AFSN, BNI</a:t>
            </a:r>
          </a:p>
          <a:p>
            <a:pPr marL="1036322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b="1" dirty="0"/>
              <a:t>Civic/Social Organizations </a:t>
            </a:r>
            <a:r>
              <a:rPr lang="en-US" sz="4800" dirty="0"/>
              <a:t>- Rotary, Kiwanis, Lions, etc...</a:t>
            </a:r>
          </a:p>
          <a:p>
            <a:pPr marL="1036322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b="1" dirty="0"/>
              <a:t>Other</a:t>
            </a:r>
            <a:r>
              <a:rPr lang="en-US" sz="4800" dirty="0"/>
              <a:t>- Leadership Academy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FDD45F-A9EC-B867-E907-02ADC4785B87}"/>
              </a:ext>
            </a:extLst>
          </p:cNvPr>
          <p:cNvSpPr/>
          <p:nvPr/>
        </p:nvSpPr>
        <p:spPr>
          <a:xfrm>
            <a:off x="5863292" y="8304338"/>
            <a:ext cx="117336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 have you found partners?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CF185CA-6D08-7914-A640-F757B1EFE6E2}"/>
              </a:ext>
            </a:extLst>
          </p:cNvPr>
          <p:cNvSpPr/>
          <p:nvPr/>
        </p:nvSpPr>
        <p:spPr>
          <a:xfrm rot="729163">
            <a:off x="137507" y="-3311218"/>
            <a:ext cx="19552773" cy="6666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783121" y="4215531"/>
            <a:ext cx="1462503" cy="1413753"/>
          </a:xfrm>
          <a:custGeom>
            <a:avLst/>
            <a:gdLst/>
            <a:ahLst/>
            <a:cxnLst/>
            <a:rect l="l" t="t" r="r" b="b"/>
            <a:pathLst>
              <a:path w="1462503" h="1413753">
                <a:moveTo>
                  <a:pt x="0" y="0"/>
                </a:moveTo>
                <a:lnTo>
                  <a:pt x="1462503" y="0"/>
                </a:lnTo>
                <a:lnTo>
                  <a:pt x="1462503" y="1413753"/>
                </a:lnTo>
                <a:lnTo>
                  <a:pt x="0" y="14137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827959">
            <a:off x="15919494" y="6405615"/>
            <a:ext cx="1204982" cy="1204982"/>
          </a:xfrm>
          <a:custGeom>
            <a:avLst/>
            <a:gdLst/>
            <a:ahLst/>
            <a:cxnLst/>
            <a:rect l="l" t="t" r="r" b="b"/>
            <a:pathLst>
              <a:path w="1204982" h="1204982">
                <a:moveTo>
                  <a:pt x="0" y="0"/>
                </a:moveTo>
                <a:lnTo>
                  <a:pt x="1204982" y="0"/>
                </a:lnTo>
                <a:lnTo>
                  <a:pt x="1204982" y="1204982"/>
                </a:lnTo>
                <a:lnTo>
                  <a:pt x="0" y="12049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1480105">
            <a:off x="16552080" y="5452780"/>
            <a:ext cx="1037814" cy="1037814"/>
          </a:xfrm>
          <a:custGeom>
            <a:avLst/>
            <a:gdLst/>
            <a:ahLst/>
            <a:cxnLst/>
            <a:rect l="l" t="t" r="r" b="b"/>
            <a:pathLst>
              <a:path w="1037814" h="1037814">
                <a:moveTo>
                  <a:pt x="0" y="0"/>
                </a:moveTo>
                <a:lnTo>
                  <a:pt x="1037813" y="0"/>
                </a:lnTo>
                <a:lnTo>
                  <a:pt x="1037813" y="1037813"/>
                </a:lnTo>
                <a:lnTo>
                  <a:pt x="0" y="10378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22334" y="6919043"/>
            <a:ext cx="2584075" cy="1788774"/>
          </a:xfrm>
          <a:custGeom>
            <a:avLst/>
            <a:gdLst/>
            <a:ahLst/>
            <a:cxnLst/>
            <a:rect l="l" t="t" r="r" b="b"/>
            <a:pathLst>
              <a:path w="2584075" h="1788774">
                <a:moveTo>
                  <a:pt x="0" y="0"/>
                </a:moveTo>
                <a:lnTo>
                  <a:pt x="2584075" y="0"/>
                </a:lnTo>
                <a:lnTo>
                  <a:pt x="2584075" y="1788774"/>
                </a:lnTo>
                <a:lnTo>
                  <a:pt x="0" y="17887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4446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827881" y="8404471"/>
            <a:ext cx="2561488" cy="1707658"/>
          </a:xfrm>
          <a:custGeom>
            <a:avLst/>
            <a:gdLst/>
            <a:ahLst/>
            <a:cxnLst/>
            <a:rect l="l" t="t" r="r" b="b"/>
            <a:pathLst>
              <a:path w="2561488" h="1707658">
                <a:moveTo>
                  <a:pt x="0" y="0"/>
                </a:moveTo>
                <a:lnTo>
                  <a:pt x="2561488" y="0"/>
                </a:lnTo>
                <a:lnTo>
                  <a:pt x="2561488" y="1707658"/>
                </a:lnTo>
                <a:lnTo>
                  <a:pt x="0" y="17076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78080" y="1905331"/>
            <a:ext cx="1183516" cy="1230856"/>
          </a:xfrm>
          <a:custGeom>
            <a:avLst/>
            <a:gdLst/>
            <a:ahLst/>
            <a:cxnLst/>
            <a:rect l="l" t="t" r="r" b="b"/>
            <a:pathLst>
              <a:path w="1183516" h="1230856">
                <a:moveTo>
                  <a:pt x="0" y="0"/>
                </a:moveTo>
                <a:lnTo>
                  <a:pt x="1183516" y="0"/>
                </a:lnTo>
                <a:lnTo>
                  <a:pt x="1183516" y="1230856"/>
                </a:lnTo>
                <a:lnTo>
                  <a:pt x="0" y="12308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516425" y="2999032"/>
            <a:ext cx="1905004" cy="1905004"/>
          </a:xfrm>
          <a:custGeom>
            <a:avLst/>
            <a:gdLst/>
            <a:ahLst/>
            <a:cxnLst/>
            <a:rect l="l" t="t" r="r" b="b"/>
            <a:pathLst>
              <a:path w="1905004" h="1905004">
                <a:moveTo>
                  <a:pt x="0" y="0"/>
                </a:moveTo>
                <a:lnTo>
                  <a:pt x="1905003" y="0"/>
                </a:lnTo>
                <a:lnTo>
                  <a:pt x="1905003" y="1905004"/>
                </a:lnTo>
                <a:lnTo>
                  <a:pt x="0" y="19050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417141" y="55968"/>
            <a:ext cx="15651659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Canva Sans Bold"/>
              </a:rPr>
              <a:t>Food/$ Collection Partners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368526" y="4818747"/>
            <a:ext cx="14502333" cy="596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9" lvl="1" indent="-377829" algn="ctr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Canva Sans Bold"/>
              </a:rPr>
              <a:t>Food Drive competition between schools, businesses, churches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78080" y="6096990"/>
            <a:ext cx="15617205" cy="596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9" lvl="1" indent="-377829" algn="ctr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Canva Sans Bold"/>
              </a:rPr>
              <a:t>Businesses  provide discount when customers  donate canned goods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83913" y="7624706"/>
            <a:ext cx="15135783" cy="5968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59" lvl="1" indent="-377829" algn="ctr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Canva Sans Bold"/>
              </a:rPr>
              <a:t>Realtors: Encourage clients to donate pantry items when moving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78080" y="9015954"/>
            <a:ext cx="12178085" cy="596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9" lvl="1" indent="-377829" algn="ctr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Canva Sans Bold"/>
              </a:rPr>
              <a:t>Restaurants &amp; businesses round up bill for donations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04194" y="2188972"/>
            <a:ext cx="14866665" cy="596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9" lvl="1" indent="-377829" algn="ctr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Canva Sans Bold"/>
              </a:rPr>
              <a:t>Grocery stores, farmers markets, community events surplus food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97790" y="3361341"/>
            <a:ext cx="12313885" cy="5968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59" lvl="1" indent="-377829" algn="ctr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Canva Sans Bold"/>
              </a:rPr>
              <a:t>Distribution centers will donate damaged pallets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6173" y="0"/>
            <a:ext cx="11131825" cy="1028699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12 Facts You Should Know About Canned Food Drives">
            <a:extLst>
              <a:ext uri="{FF2B5EF4-FFF2-40B4-BE49-F238E27FC236}">
                <a16:creationId xmlns:a16="http://schemas.microsoft.com/office/drawing/2014/main" id="{E600FC4F-5896-E537-2F87-0E7E303B4D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8" r="25763"/>
          <a:stretch/>
        </p:blipFill>
        <p:spPr bwMode="auto">
          <a:xfrm>
            <a:off x="20" y="10"/>
            <a:ext cx="10352576" cy="10286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4B6E51D-D7C8-876F-5C54-AC744D583E1D}"/>
              </a:ext>
            </a:extLst>
          </p:cNvPr>
          <p:cNvSpPr/>
          <p:nvPr/>
        </p:nvSpPr>
        <p:spPr>
          <a:xfrm>
            <a:off x="11658600" y="2247900"/>
            <a:ext cx="6210020" cy="49765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 are your best collection partners?</a:t>
            </a:r>
          </a:p>
        </p:txBody>
      </p:sp>
    </p:spTree>
    <p:extLst>
      <p:ext uri="{BB962C8B-B14F-4D97-AF65-F5344CB8AC3E}">
        <p14:creationId xmlns:p14="http://schemas.microsoft.com/office/powerpoint/2010/main" val="1886325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D11FD0E-2D27-4A5A-949D-222E61ECB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BC8109F-B452-45EE-8BB3-65433C039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52150" y="-1"/>
            <a:ext cx="15635850" cy="8880232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200400" y="419100"/>
            <a:ext cx="13030199" cy="28384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Food Distribution Partners</a:t>
            </a:r>
          </a:p>
        </p:txBody>
      </p:sp>
      <p:sp>
        <p:nvSpPr>
          <p:cNvPr id="2" name="Freeform 2"/>
          <p:cNvSpPr/>
          <p:nvPr/>
        </p:nvSpPr>
        <p:spPr>
          <a:xfrm>
            <a:off x="416533" y="5036360"/>
            <a:ext cx="5106221" cy="4547255"/>
          </a:xfrm>
          <a:custGeom>
            <a:avLst/>
            <a:gdLst/>
            <a:ahLst/>
            <a:cxnLst/>
            <a:rect l="l" t="t" r="r" b="b"/>
            <a:pathLst>
              <a:path w="5035154" h="3356769">
                <a:moveTo>
                  <a:pt x="0" y="0"/>
                </a:moveTo>
                <a:lnTo>
                  <a:pt x="5035154" y="0"/>
                </a:lnTo>
                <a:lnTo>
                  <a:pt x="5035154" y="3356770"/>
                </a:lnTo>
                <a:lnTo>
                  <a:pt x="0" y="33567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939287" y="3554351"/>
            <a:ext cx="11543479" cy="355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6105" lvl="1" indent="-408053" defTabSz="768096">
              <a:lnSpc>
                <a:spcPts val="5292"/>
              </a:lnSpc>
              <a:spcAft>
                <a:spcPts val="600"/>
              </a:spcAft>
              <a:buFont typeface="Arial"/>
              <a:buChar char="•"/>
            </a:pPr>
            <a:r>
              <a:rPr lang="en-US" sz="3780" kern="1200" dirty="0">
                <a:solidFill>
                  <a:srgbClr val="000000"/>
                </a:solidFill>
                <a:latin typeface="Canva Sans Bold"/>
                <a:ea typeface="+mn-ea"/>
                <a:cs typeface="+mn-cs"/>
              </a:rPr>
              <a:t>Mobile and Micro-pantries at schools, churches,  libraries, community centers, YMCA, Boys &amp; Girls Club, senior centers, health clinics and community colleges</a:t>
            </a:r>
          </a:p>
          <a:p>
            <a:pPr>
              <a:lnSpc>
                <a:spcPts val="6300"/>
              </a:lnSpc>
              <a:spcAft>
                <a:spcPts val="600"/>
              </a:spcAft>
            </a:pPr>
            <a:endParaRPr lang="en-US" sz="4500" dirty="0">
              <a:solidFill>
                <a:srgbClr val="000000"/>
              </a:solidFill>
              <a:latin typeface="Canva Sans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68BF542AAB3644A3DC42A9B78773F4" ma:contentTypeVersion="14" ma:contentTypeDescription="Create a new document." ma:contentTypeScope="" ma:versionID="6a48760b322dadb2b76d4bdf02da761a">
  <xsd:schema xmlns:xsd="http://www.w3.org/2001/XMLSchema" xmlns:xs="http://www.w3.org/2001/XMLSchema" xmlns:p="http://schemas.microsoft.com/office/2006/metadata/properties" xmlns:ns2="eec7d8ee-2f81-4191-a851-d5a24fbf293d" xmlns:ns3="5dd75d2e-49fa-4ba4-bfc2-28aa090e3cb1" targetNamespace="http://schemas.microsoft.com/office/2006/metadata/properties" ma:root="true" ma:fieldsID="6653ca53cafa5db618899194042bc9ab" ns2:_="" ns3:_="">
    <xsd:import namespace="eec7d8ee-2f81-4191-a851-d5a24fbf293d"/>
    <xsd:import namespace="5dd75d2e-49fa-4ba4-bfc2-28aa090e3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c7d8ee-2f81-4191-a851-d5a24fbf29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6bb8689-2e67-4bfc-96a8-6971868cff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d75d2e-49fa-4ba4-bfc2-28aa090e3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19016965-8b19-4773-a2a7-146bfe1a2feb}" ma:internalName="TaxCatchAll" ma:showField="CatchAllData" ma:web="5dd75d2e-49fa-4ba4-bfc2-28aa090e3c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ec7d8ee-2f81-4191-a851-d5a24fbf293d">
      <Terms xmlns="http://schemas.microsoft.com/office/infopath/2007/PartnerControls"/>
    </lcf76f155ced4ddcb4097134ff3c332f>
    <TaxCatchAll xmlns="5dd75d2e-49fa-4ba4-bfc2-28aa090e3cb1" xsi:nil="true"/>
  </documentManagement>
</p:properties>
</file>

<file path=customXml/itemProps1.xml><?xml version="1.0" encoding="utf-8"?>
<ds:datastoreItem xmlns:ds="http://schemas.openxmlformats.org/officeDocument/2006/customXml" ds:itemID="{4E3B142C-64CD-4833-8928-ED5775B83F02}"/>
</file>

<file path=customXml/itemProps2.xml><?xml version="1.0" encoding="utf-8"?>
<ds:datastoreItem xmlns:ds="http://schemas.openxmlformats.org/officeDocument/2006/customXml" ds:itemID="{28F578B5-C39C-4997-83A2-51F93C6D8385}"/>
</file>

<file path=customXml/itemProps3.xml><?xml version="1.0" encoding="utf-8"?>
<ds:datastoreItem xmlns:ds="http://schemas.openxmlformats.org/officeDocument/2006/customXml" ds:itemID="{1996893C-F081-4A50-8F60-9DF7B4AD13FC}"/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358</Words>
  <Application>Microsoft Office PowerPoint</Application>
  <PresentationFormat>Custom</PresentationFormat>
  <Paragraphs>88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Poppins Bold</vt:lpstr>
      <vt:lpstr>Marker Felt Thin</vt:lpstr>
      <vt:lpstr>Mystical Woods Rough Script</vt:lpstr>
      <vt:lpstr>Canva Sans Bold</vt:lpstr>
      <vt:lpstr>Calibri</vt:lpstr>
      <vt:lpstr>Canva Sans</vt:lpstr>
      <vt:lpstr>Poppins</vt:lpstr>
      <vt:lpstr>Poppins Semi-Bold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Partnerships matter</dc:title>
  <dc:creator>Keicha Copeland</dc:creator>
  <cp:lastModifiedBy>Keicha Copeland</cp:lastModifiedBy>
  <cp:revision>7</cp:revision>
  <dcterms:created xsi:type="dcterms:W3CDTF">2006-08-16T00:00:00Z</dcterms:created>
  <dcterms:modified xsi:type="dcterms:W3CDTF">2024-01-30T19:55:11Z</dcterms:modified>
  <dc:identifier>DAF5PGCnGMc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0x010100D468BF542AAB3644A3DC42A9B78773F4</vt:lpwstr>
  </property>
</Properties>
</file>