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9" r:id="rId4"/>
  </p:sldMasterIdLst>
  <p:notesMasterIdLst>
    <p:notesMasterId r:id="rId17"/>
  </p:notesMasterIdLst>
  <p:handoutMasterIdLst>
    <p:handoutMasterId r:id="rId18"/>
  </p:handoutMasterIdLst>
  <p:sldIdLst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yriad Pro" panose="020B0503030403020204" pitchFamily="34" charset="0"/>
      <p:regular r:id="rId25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rill" initials="LB" lastIdx="5" clrIdx="0">
    <p:extLst>
      <p:ext uri="{19B8F6BF-5375-455C-9EA6-DF929625EA0E}">
        <p15:presenceInfo xmlns:p15="http://schemas.microsoft.com/office/powerpoint/2012/main" userId="S-1-5-21-2897882274-590303294-1783499553-1178" providerId="AD"/>
      </p:ext>
    </p:extLst>
  </p:cmAuthor>
  <p:cmAuthor id="2" name="Anastasia Gandarilla" initials="AG" lastIdx="4" clrIdx="1">
    <p:extLst>
      <p:ext uri="{19B8F6BF-5375-455C-9EA6-DF929625EA0E}">
        <p15:presenceInfo xmlns:p15="http://schemas.microsoft.com/office/powerpoint/2012/main" userId="S-1-5-21-2897882274-590303294-1783499553-15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7D8E1-1148-4F6C-89D3-B847EE378EF9}" v="30" dt="2024-03-06T15:51:52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6BB66D7-906F-4123-B705-F5437291CD8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55F6077-7AF1-442C-A6B9-B63F2C5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2CE29A1-2B96-4FC9-8496-D79FBC35A7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22A2297-2092-491B-9B0F-9F44375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A1EE-C165-206E-103C-E829D2DCD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8B2E-B6BB-7B3E-35FE-1721FA15B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2A2B6-519B-467D-84CB-C01D8981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2436-A386-A2DD-57C2-E1F7A0D3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538AB-D855-B9BF-C273-F09BE79F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01A2-2533-D613-82B1-70647D14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47F14-CE1C-3353-7080-99D997B30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4C859-B00F-9C50-8B54-DE7EBAA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F5AD5-1CF0-43FB-30EB-54438884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208C0-C464-B96E-9253-9F731148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7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A67601-0949-2E1D-D917-87BB141CE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307B0-6629-9830-3295-69F712DCA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E27E2-1ACC-6C23-1219-0D46661B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34CE1-902A-8D1B-1DEA-904EF418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F6E8A-657D-8FE0-0179-0A94D69E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0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201C2-35A8-0475-C8F5-9D190C71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7FA7-C496-DD9B-B1F3-6DFBF0BD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2FC9-36DB-4FDA-27D8-525BF9B8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CE1F9-3DDF-8713-B9CD-40A3FED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8BAF-A41E-6D60-9EDB-FCB40ED9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8B16-0207-14BD-0D12-B93EBB78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22EF3-E95F-1BFE-60D3-BC9741D2C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7BDEA-52C1-15B7-92F1-228DC40E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18F81-B99A-D471-976F-5C3F02D6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BBB6D-C7C3-529A-442E-AF1AE909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3198-5B85-C415-063F-61A963EF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9203-580E-B1FB-A391-CD7503BCA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26F0-C6A6-FE05-179E-D4FD2C333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17FEF-2CDC-6E77-3889-1EA0CC49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797C0-7910-4FF5-D70C-CFCBB5D8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7FC3B-7217-1E19-0E92-A40C23EC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355D-98CE-22B5-B942-16B9F930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AC36-1C85-34CE-B50A-87F622231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9E397-A79F-6B94-3F8A-410C6057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91436-2222-3495-E605-4324EAE78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634B4-B3E2-71C6-DA77-B142A4FCB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0177-2AC3-7D0D-9327-F3505A1C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85D05-A16E-4BF6-BAEB-C791F1A0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2768F-CD60-4C9E-E655-5634D2FF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6AF4-2D99-1D58-0172-13E1B3F9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9764B-BF9D-D90F-0C16-25F36065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B2E2E-E0F2-2590-E2FE-4CD5BC1A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BBD07-D464-A908-774E-77821DF3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1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D8EBB-3694-82C3-1CDA-C3106081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010E4-C5D0-26E5-B056-1E5273E9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FA3FE-0B41-B86D-2B07-7AFE4312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FFE8-0C7A-0587-75F9-01CD9D3E3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2024-AAF3-BC08-F5F6-FBEA7DA2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9886B-FE78-74EA-B59C-0A8183A96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332E-313F-BC04-CA05-4612C918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A88FD-111F-BE7A-96CC-1167E41D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34FD0-4C55-4C7C-D35E-721EA3A4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DB6F-A142-13D8-AF2F-0E472204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C3F10-B25E-A9BC-B45D-A04C74F8D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98110-6AA2-73A8-BE20-1EAD2F8B8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A05BB-65E9-359B-FF4F-432BAD13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E85E0-73E9-D2B8-C91A-7C4D4F6E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D2F17-C9F7-14C5-A6EF-72EEFE99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283C3-6379-A19B-77CA-6527995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A469-EC16-2D60-2EBD-5D184E8EC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961E9-BC1D-C4F7-20C1-CD2AA62A5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FB70-0E85-432E-ADF2-29B64F89DEFC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AAEB-3F19-6510-2F34-8484ECF6C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BCD84-5452-714D-2671-101DD817B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sfp@stmarysfoodbank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80F78C-FA50-0FE1-6B9E-19169878B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4114" y="0"/>
            <a:ext cx="3439886" cy="6858000"/>
          </a:xfrm>
          <a:solidFill>
            <a:schemeClr val="accent5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CSFP</a:t>
            </a:r>
            <a:b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Caseload Review and</a:t>
            </a:r>
            <a:b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Waitlist Management</a:t>
            </a:r>
            <a:b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September Lopez </a:t>
            </a:r>
            <a:b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Agency Services Manager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99C72-9F74-650B-E21E-218928495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"/>
          <a:stretch/>
        </p:blipFill>
        <p:spPr>
          <a:xfrm>
            <a:off x="130427" y="457200"/>
            <a:ext cx="5088189" cy="61784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4BFADF-3AA8-DAF4-3018-45A772CFB7D1}"/>
              </a:ext>
            </a:extLst>
          </p:cNvPr>
          <p:cNvSpPr/>
          <p:nvPr/>
        </p:nvSpPr>
        <p:spPr>
          <a:xfrm>
            <a:off x="2295144" y="6754282"/>
            <a:ext cx="274320" cy="103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B64A2-09E7-F032-7601-36C6A7379F4E}"/>
              </a:ext>
            </a:extLst>
          </p:cNvPr>
          <p:cNvSpPr txBox="1"/>
          <p:nvPr/>
        </p:nvSpPr>
        <p:spPr>
          <a:xfrm>
            <a:off x="3027285" y="2290439"/>
            <a:ext cx="2032987" cy="16601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79" y="2596467"/>
            <a:ext cx="2214393" cy="8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6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Utilizing Case Load with Waitlist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AE152C-4F96-286C-97BE-4AFD018C6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077" y="1901412"/>
            <a:ext cx="762922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End of the Month Waitlist </a:t>
            </a:r>
          </a:p>
          <a:p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Beneficial for Agencies with multiple distribution dates in a month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Pick a date at the end of the month to send out a last call to current clients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After Cut Off Date, pull Waitlist Clients call clients to pick up box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Okay to have a small percentage of active clients over caseload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Increase percentage of caseload served to prevent losing caseload during the reallocation process</a:t>
            </a:r>
          </a:p>
          <a:p>
            <a:pPr marL="685800" lvl="1" indent="-3429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69220-96F6-109A-5166-3A82F1EE428B}"/>
              </a:ext>
            </a:extLst>
          </p:cNvPr>
          <p:cNvSpPr txBox="1"/>
          <p:nvPr/>
        </p:nvSpPr>
        <p:spPr>
          <a:xfrm>
            <a:off x="-2384765" y="2083482"/>
            <a:ext cx="32581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483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Waitlist Clean Up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AE152C-4F96-286C-97BE-4AFD018C6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929" y="1466136"/>
            <a:ext cx="7987170" cy="4351338"/>
          </a:xfrm>
        </p:spPr>
        <p:txBody>
          <a:bodyPr>
            <a:normAutofit lnSpcReduction="10000"/>
          </a:bodyPr>
          <a:lstStyle/>
          <a:p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28650" lvl="1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Statewide waitlist will be used to determine caseload increase requests moving forward (Accurate Numbers are Important)</a:t>
            </a:r>
          </a:p>
          <a:p>
            <a:pPr marL="628650" lvl="1" indent="-28575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1: Identify any clients that has been on waitlist prior to 1/1/2022</a:t>
            </a:r>
          </a:p>
          <a:p>
            <a:pPr marL="971550" lvl="2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Okay to Auto Change these clients to Inactive if Waitlist Number is Overwhelming</a:t>
            </a:r>
          </a:p>
          <a:p>
            <a:pPr marL="628650" lvl="1" indent="-28575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2: Reach out to clients that have been on waitlist for more than a year and ask them if they are still interested in the CSFP Program</a:t>
            </a:r>
          </a:p>
          <a:p>
            <a:pPr marL="971550" lvl="2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Note any No Answer, Incorrect Phone Number Clients </a:t>
            </a:r>
          </a:p>
          <a:p>
            <a:pPr marL="971550" lvl="2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Okay to Auto Change these clients to Inactive after 3 noted communication attempts</a:t>
            </a:r>
          </a:p>
          <a:p>
            <a:pPr marL="971550" lvl="2" indent="-28575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3: Once you have a handle on waitlist repeat this process every 6 months</a:t>
            </a:r>
          </a:p>
          <a:p>
            <a:pPr marL="628650" lvl="1" indent="-285750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69220-96F6-109A-5166-3A82F1EE428B}"/>
              </a:ext>
            </a:extLst>
          </p:cNvPr>
          <p:cNvSpPr txBox="1"/>
          <p:nvPr/>
        </p:nvSpPr>
        <p:spPr>
          <a:xfrm>
            <a:off x="-2384765" y="2083482"/>
            <a:ext cx="32581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599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Other Reminders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AE152C-4F96-286C-97BE-4AFD018C6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929" y="1466136"/>
            <a:ext cx="7987170" cy="4351338"/>
          </a:xfrm>
        </p:spPr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28650" lvl="1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Submissions should Include: MIR Sheet, Link 2 Feed Stat Report, AOR for the month </a:t>
            </a:r>
          </a:p>
          <a:p>
            <a:pPr marL="628650" lvl="1" indent="-28575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Reports are due 48 hours after last distribution of the month or the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day of the following month for agencies that run month long distributions</a:t>
            </a:r>
          </a:p>
          <a:p>
            <a:pPr marL="628650" lvl="1" indent="-28575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Reports should be sent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csfp@stmarysfoodbank.org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not directly to specialist/coordinator (Feel free to CC Specialist/Coordinator on submission)</a:t>
            </a:r>
          </a:p>
          <a:p>
            <a:pPr marL="628650" lvl="1" indent="-285750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69220-96F6-109A-5166-3A82F1EE428B}"/>
              </a:ext>
            </a:extLst>
          </p:cNvPr>
          <p:cNvSpPr txBox="1"/>
          <p:nvPr/>
        </p:nvSpPr>
        <p:spPr>
          <a:xfrm>
            <a:off x="-2384765" y="2083482"/>
            <a:ext cx="32581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400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Agenda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69220-96F6-109A-5166-3A82F1EE428B}"/>
              </a:ext>
            </a:extLst>
          </p:cNvPr>
          <p:cNvSpPr txBox="1"/>
          <p:nvPr/>
        </p:nvSpPr>
        <p:spPr>
          <a:xfrm>
            <a:off x="763480" y="1431127"/>
            <a:ext cx="822072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en-US" sz="2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Our CSFP Business Model 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Our CSFP Caseload Allocation</a:t>
            </a:r>
          </a:p>
          <a:p>
            <a:r>
              <a:rPr lang="en-US" sz="3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 3-Month Reallocation Strategy </a:t>
            </a:r>
          </a:p>
          <a:p>
            <a:r>
              <a:rPr lang="en-US" sz="3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4. End of the Month Waitlist Strategy</a:t>
            </a:r>
          </a:p>
          <a:p>
            <a:r>
              <a:rPr lang="en-US" sz="3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5. Waitlist Management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8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-67972"/>
            <a:ext cx="713764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Our CSFP Business Model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FBBC0B6-04EC-5F43-DEB8-CFDD1DA9E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35452"/>
              </p:ext>
            </p:extLst>
          </p:nvPr>
        </p:nvGraphicFramePr>
        <p:xfrm>
          <a:off x="603681" y="1357884"/>
          <a:ext cx="7936638" cy="414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319">
                  <a:extLst>
                    <a:ext uri="{9D8B030D-6E8A-4147-A177-3AD203B41FA5}">
                      <a16:colId xmlns:a16="http://schemas.microsoft.com/office/drawing/2014/main" val="4065242090"/>
                    </a:ext>
                  </a:extLst>
                </a:gridCol>
                <a:gridCol w="3968319">
                  <a:extLst>
                    <a:ext uri="{9D8B030D-6E8A-4147-A177-3AD203B41FA5}">
                      <a16:colId xmlns:a16="http://schemas.microsoft.com/office/drawing/2014/main" val="3698268732"/>
                    </a:ext>
                  </a:extLst>
                </a:gridCol>
              </a:tblGrid>
              <a:tr h="8079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Two</a:t>
                      </a:r>
                      <a:r>
                        <a:rPr lang="en-US" sz="3600" baseline="0" dirty="0"/>
                        <a:t> Distribution Models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5728"/>
                  </a:ext>
                </a:extLst>
              </a:tr>
              <a:tr h="876786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/>
                        <a:t>Direct Distribution –</a:t>
                      </a:r>
                    </a:p>
                    <a:p>
                      <a:pPr algn="ctr"/>
                      <a:r>
                        <a:rPr lang="en-US" sz="2400" b="1" u="sng" dirty="0"/>
                        <a:t> St. Mary’s Operated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/>
                        <a:t>Agency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666233"/>
                  </a:ext>
                </a:extLst>
              </a:tr>
              <a:tr h="24616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Centralized Distribution Centers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Homebound Deliveries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Mobile Distributions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Approx. 52%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of 15 Arizona counties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Contract with two other regional Food banks to serve counties in their service area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344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19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Our CSFP Business Model – Direct Distributions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AE152C-4F96-286C-97BE-4AFD018C6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929" y="1466136"/>
            <a:ext cx="38862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Centralized Distribution Centers </a:t>
            </a:r>
          </a:p>
          <a:p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 Direct Client Service Centers</a:t>
            </a:r>
          </a:p>
          <a:p>
            <a:pPr marL="628650" lvl="1" indent="-285750"/>
            <a:r>
              <a:rPr lang="en-U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Run by St. Mary’s Staff and Volunteers</a:t>
            </a:r>
          </a:p>
          <a:p>
            <a:pPr marL="285750" indent="-285750"/>
            <a:r>
              <a:rPr lang="en-US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Caseload for both 5200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8650" lvl="1" indent="-285750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59BB86-D404-CDDB-E1D1-387471232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446559"/>
            <a:ext cx="38862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Homebound Deliveries</a:t>
            </a:r>
          </a:p>
          <a:p>
            <a:pPr marL="0" indent="0" algn="ctr">
              <a:buNone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Limited for individuals with disabilities or zero means of transportation to pick up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Utilized our own homebound routes and Door Dash deliveries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Caseload 2878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69220-96F6-109A-5166-3A82F1EE428B}"/>
              </a:ext>
            </a:extLst>
          </p:cNvPr>
          <p:cNvSpPr txBox="1"/>
          <p:nvPr/>
        </p:nvSpPr>
        <p:spPr>
          <a:xfrm>
            <a:off x="-2384765" y="2083482"/>
            <a:ext cx="32581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D51EC0-9CF3-1F3D-9652-49F156B43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32" y="4031959"/>
            <a:ext cx="2712850" cy="1857920"/>
          </a:xfrm>
          <a:prstGeom prst="rect">
            <a:avLst/>
          </a:prstGeom>
        </p:spPr>
      </p:pic>
      <p:pic>
        <p:nvPicPr>
          <p:cNvPr id="14" name="Picture 13" descr="A group of women standing next to boxes&#10;&#10;Description automatically generated">
            <a:extLst>
              <a:ext uri="{FF2B5EF4-FFF2-40B4-BE49-F238E27FC236}">
                <a16:creationId xmlns:a16="http://schemas.microsoft.com/office/drawing/2014/main" id="{6B0C7A1B-89B2-07F2-F500-8B1C58C337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28" y="4030567"/>
            <a:ext cx="1807160" cy="27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Our CSFP Business Model – Direct Distributions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59BB86-D404-CDDB-E1D1-387471232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177" y="1446559"/>
            <a:ext cx="751217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Mobile Distributions </a:t>
            </a:r>
          </a:p>
          <a:p>
            <a:pPr marL="0" indent="0" algn="ctr">
              <a:buNone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Serve areas where agency capacity is limited or non-existent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Rural areas, agencies that have to stop serving CSFP,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 Off-Site locations hosted by community partners (churches, senior centers, parks)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Caseload 1235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69220-96F6-109A-5166-3A82F1EE428B}"/>
              </a:ext>
            </a:extLst>
          </p:cNvPr>
          <p:cNvSpPr txBox="1"/>
          <p:nvPr/>
        </p:nvSpPr>
        <p:spPr>
          <a:xfrm>
            <a:off x="-2384765" y="2083482"/>
            <a:ext cx="32581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9532C-DFB3-18DF-96B0-25E7E3E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" y="3878446"/>
            <a:ext cx="3169328" cy="2112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2A6933-CE9A-4E9A-74C2-ADD5EC8A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24" y="3878446"/>
            <a:ext cx="3048903" cy="20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Our CSFP Business Model – Agency Network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59BB86-D404-CDDB-E1D1-387471232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177" y="1446559"/>
            <a:ext cx="751217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Agency Network </a:t>
            </a:r>
          </a:p>
          <a:p>
            <a:pPr marL="0" indent="0" algn="ctr">
              <a:buNone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73 partner agencies that run their own CSFP programs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Serve 10 of the 15 Arizona Counties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Sub-Contracts with two other RFB that serve within their service areas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Caseload: 8687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69220-96F6-109A-5166-3A82F1EE428B}"/>
              </a:ext>
            </a:extLst>
          </p:cNvPr>
          <p:cNvSpPr txBox="1"/>
          <p:nvPr/>
        </p:nvSpPr>
        <p:spPr>
          <a:xfrm>
            <a:off x="-2384765" y="2083482"/>
            <a:ext cx="32581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937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Our CSFP Caseload Allocation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69220-96F6-109A-5166-3A82F1EE428B}"/>
              </a:ext>
            </a:extLst>
          </p:cNvPr>
          <p:cNvSpPr txBox="1"/>
          <p:nvPr/>
        </p:nvSpPr>
        <p:spPr>
          <a:xfrm>
            <a:off x="426128" y="1189608"/>
            <a:ext cx="8229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3A4E9-4446-15AA-EF02-BE50F477F15F}"/>
              </a:ext>
            </a:extLst>
          </p:cNvPr>
          <p:cNvSpPr txBox="1"/>
          <p:nvPr/>
        </p:nvSpPr>
        <p:spPr>
          <a:xfrm>
            <a:off x="5797117" y="4431246"/>
            <a:ext cx="2876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February through March focus was finding homes for our new caseload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April through August utilized 3 month reallocation and redeliveries to increase %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471FF53-065F-7AC0-14C2-BE6176C34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00933"/>
              </p:ext>
            </p:extLst>
          </p:nvPr>
        </p:nvGraphicFramePr>
        <p:xfrm>
          <a:off x="48354" y="988552"/>
          <a:ext cx="9009132" cy="3349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63000" imgH="3257550" progId="Excel.Sheet.12">
                  <p:embed/>
                </p:oleObj>
              </mc:Choice>
              <mc:Fallback>
                <p:oleObj name="Worksheet" r:id="rId3" imgW="8763000" imgH="3257550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471FF53-065F-7AC0-14C2-BE6176C34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54" y="988552"/>
                        <a:ext cx="9009132" cy="3349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AA25FA5-C95E-7540-9972-A449F77D3962}"/>
              </a:ext>
            </a:extLst>
          </p:cNvPr>
          <p:cNvSpPr txBox="1"/>
          <p:nvPr/>
        </p:nvSpPr>
        <p:spPr>
          <a:xfrm>
            <a:off x="847583" y="4689550"/>
            <a:ext cx="45764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2023 caseload increase 2895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January increase dropped our serving percentage from 100% to 85%  </a:t>
            </a:r>
          </a:p>
        </p:txBody>
      </p:sp>
    </p:spTree>
    <p:extLst>
      <p:ext uri="{BB962C8B-B14F-4D97-AF65-F5344CB8AC3E}">
        <p14:creationId xmlns:p14="http://schemas.microsoft.com/office/powerpoint/2010/main" val="420782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 Month Reallocation Strategy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69220-96F6-109A-5166-3A82F1EE428B}"/>
              </a:ext>
            </a:extLst>
          </p:cNvPr>
          <p:cNvSpPr txBox="1"/>
          <p:nvPr/>
        </p:nvSpPr>
        <p:spPr>
          <a:xfrm>
            <a:off x="292408" y="0"/>
            <a:ext cx="8229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3A4E9-4446-15AA-EF02-BE50F477F15F}"/>
              </a:ext>
            </a:extLst>
          </p:cNvPr>
          <p:cNvSpPr txBox="1"/>
          <p:nvPr/>
        </p:nvSpPr>
        <p:spPr>
          <a:xfrm>
            <a:off x="621992" y="2153686"/>
            <a:ext cx="30605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4 opportunities throughout a 3 month period to readjust caseload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 3 month average for each agency to identify unused caseload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BB13F-4E8E-A048-88F9-BA525494FB95}"/>
              </a:ext>
            </a:extLst>
          </p:cNvPr>
          <p:cNvSpPr txBox="1"/>
          <p:nvPr/>
        </p:nvSpPr>
        <p:spPr>
          <a:xfrm>
            <a:off x="4752050" y="2153686"/>
            <a:ext cx="34117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Link 2 Feed to identify partner agencies with a waitlist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Allows clients to naturally become inactive based on 2 month non-show rule</a:t>
            </a:r>
          </a:p>
        </p:txBody>
      </p:sp>
    </p:spTree>
    <p:extLst>
      <p:ext uri="{BB962C8B-B14F-4D97-AF65-F5344CB8AC3E}">
        <p14:creationId xmlns:p14="http://schemas.microsoft.com/office/powerpoint/2010/main" val="392062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 Month Reallocation Strategy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4407331-F158-202A-2F4F-0BE2154A9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681537"/>
              </p:ext>
            </p:extLst>
          </p:nvPr>
        </p:nvGraphicFramePr>
        <p:xfrm>
          <a:off x="209044" y="1494154"/>
          <a:ext cx="8725912" cy="254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087100" imgH="3228739" progId="Excel.Sheet.12">
                  <p:embed/>
                </p:oleObj>
              </mc:Choice>
              <mc:Fallback>
                <p:oleObj name="Worksheet" r:id="rId3" imgW="11087100" imgH="3228739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4407331-F158-202A-2F4F-0BE2154A9D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044" y="1494154"/>
                        <a:ext cx="8725912" cy="254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13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c7d8ee-2f81-4191-a851-d5a24fbf293d">
      <Terms xmlns="http://schemas.microsoft.com/office/infopath/2007/PartnerControls"/>
    </lcf76f155ced4ddcb4097134ff3c332f>
    <TaxCatchAll xmlns="5dd75d2e-49fa-4ba4-bfc2-28aa090e3cb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8BF542AAB3644A3DC42A9B78773F4" ma:contentTypeVersion="14" ma:contentTypeDescription="Create a new document." ma:contentTypeScope="" ma:versionID="6a48760b322dadb2b76d4bdf02da761a">
  <xsd:schema xmlns:xsd="http://www.w3.org/2001/XMLSchema" xmlns:xs="http://www.w3.org/2001/XMLSchema" xmlns:p="http://schemas.microsoft.com/office/2006/metadata/properties" xmlns:ns2="eec7d8ee-2f81-4191-a851-d5a24fbf293d" xmlns:ns3="5dd75d2e-49fa-4ba4-bfc2-28aa090e3cb1" targetNamespace="http://schemas.microsoft.com/office/2006/metadata/properties" ma:root="true" ma:fieldsID="6653ca53cafa5db618899194042bc9ab" ns2:_="" ns3:_="">
    <xsd:import namespace="eec7d8ee-2f81-4191-a851-d5a24fbf293d"/>
    <xsd:import namespace="5dd75d2e-49fa-4ba4-bfc2-28aa090e3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7d8ee-2f81-4191-a851-d5a24fbf29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6bb8689-2e67-4bfc-96a8-6971868cff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75d2e-49fa-4ba4-bfc2-28aa090e3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9016965-8b19-4773-a2a7-146bfe1a2feb}" ma:internalName="TaxCatchAll" ma:showField="CatchAllData" ma:web="5dd75d2e-49fa-4ba4-bfc2-28aa090e3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FF6CE9-0DF7-422F-8BCB-23D7CCAD8AB3}">
  <ds:schemaRefs>
    <ds:schemaRef ds:uri="http://purl.org/dc/elements/1.1/"/>
    <ds:schemaRef ds:uri="683dfa66-043f-44d9-8712-430d1569b16e"/>
    <ds:schemaRef ds:uri="http://schemas.openxmlformats.org/package/2006/metadata/core-properties"/>
    <ds:schemaRef ds:uri="http://purl.org/dc/terms/"/>
    <ds:schemaRef ds:uri="458d3bbd-122e-485a-86e5-f8139f6471a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FACEBE-63E7-4447-AA84-9A7A051D14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34131-B0D4-4E88-B328-C2FEEF3D1A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8181</TotalTime>
  <Words>606</Words>
  <Application>Microsoft Office PowerPoint</Application>
  <PresentationFormat>On-screen Show (4:3)</PresentationFormat>
  <Paragraphs>245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Myriad Pro</vt:lpstr>
      <vt:lpstr>Arial</vt:lpstr>
      <vt:lpstr>Office Theme</vt:lpstr>
      <vt:lpstr>Worksheet</vt:lpstr>
      <vt:lpstr>CSFP Caseload Review and Waitlist Management  September Lopez  Agency Services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Feeding</dc:title>
  <dc:creator>smlopez</dc:creator>
  <cp:lastModifiedBy>September Lopez</cp:lastModifiedBy>
  <cp:revision>53</cp:revision>
  <cp:lastPrinted>2021-12-09T15:58:25Z</cp:lastPrinted>
  <dcterms:created xsi:type="dcterms:W3CDTF">2015-03-26T19:18:39Z</dcterms:created>
  <dcterms:modified xsi:type="dcterms:W3CDTF">2024-03-06T15:59:17Z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0x010100D468BF542AAB3644A3DC42A9B78773F4</vt:lpwstr>
  </property>
</Properties>
</file>