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Balsamiq Sans" panose="020B0604020202020204" charset="0"/>
      <p:regular r:id="rId32"/>
    </p:embeddedFont>
    <p:embeddedFont>
      <p:font typeface="Bobby Jones 1" panose="020B0604020202020204" charset="0"/>
      <p:regular r:id="rId33"/>
    </p:embeddedFont>
    <p:embeddedFont>
      <p:font typeface="Bobby Jones 2" panose="020B0604020202020204" charset="0"/>
      <p:regular r:id="rId34"/>
    </p:embeddedFont>
    <p:embeddedFont>
      <p:font typeface="Livvic Bold" panose="020B0604020202020204" charset="0"/>
      <p:regular r:id="rId35"/>
    </p:embeddedFont>
    <p:embeddedFont>
      <p:font typeface="Muli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8" autoAdjust="0"/>
    <p:restoredTop sz="94622" autoAdjust="0"/>
  </p:normalViewPr>
  <p:slideViewPr>
    <p:cSldViewPr>
      <p:cViewPr varScale="1">
        <p:scale>
          <a:sx n="68" d="100"/>
          <a:sy n="68" d="100"/>
        </p:scale>
        <p:origin x="18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CorED-SB-A?feature=oembed" TargetMode="Externa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1017" r="-17138" b="-2888"/>
            </a:stretch>
          </a:blipFill>
        </p:spPr>
        <p:txBody>
          <a:bodyPr/>
          <a:lstStyle/>
          <a:p>
            <a:endParaRPr lang="en-US"/>
          </a:p>
        </p:txBody>
      </p:sp>
      <p:grpSp>
        <p:nvGrpSpPr>
          <p:cNvPr id="3" name="Group 3"/>
          <p:cNvGrpSpPr/>
          <p:nvPr/>
        </p:nvGrpSpPr>
        <p:grpSpPr>
          <a:xfrm>
            <a:off x="-362609" y="2755510"/>
            <a:ext cx="19034342" cy="5451932"/>
            <a:chOff x="0" y="0"/>
            <a:chExt cx="5013160" cy="1435900"/>
          </a:xfrm>
        </p:grpSpPr>
        <p:sp>
          <p:nvSpPr>
            <p:cNvPr id="4" name="Freeform 4"/>
            <p:cNvSpPr/>
            <p:nvPr/>
          </p:nvSpPr>
          <p:spPr>
            <a:xfrm>
              <a:off x="0" y="0"/>
              <a:ext cx="5013160" cy="1435900"/>
            </a:xfrm>
            <a:custGeom>
              <a:avLst/>
              <a:gdLst/>
              <a:ahLst/>
              <a:cxnLst/>
              <a:rect l="l" t="t" r="r" b="b"/>
              <a:pathLst>
                <a:path w="5013160" h="1435900">
                  <a:moveTo>
                    <a:pt x="0" y="0"/>
                  </a:moveTo>
                  <a:lnTo>
                    <a:pt x="5013160" y="0"/>
                  </a:lnTo>
                  <a:lnTo>
                    <a:pt x="5013160" y="1435900"/>
                  </a:lnTo>
                  <a:lnTo>
                    <a:pt x="0" y="1435900"/>
                  </a:lnTo>
                  <a:close/>
                </a:path>
              </a:pathLst>
            </a:custGeom>
            <a:solidFill>
              <a:srgbClr val="2D968D"/>
            </a:solidFill>
          </p:spPr>
          <p:txBody>
            <a:bodyPr/>
            <a:lstStyle/>
            <a:p>
              <a:endParaRPr lang="en-US"/>
            </a:p>
          </p:txBody>
        </p:sp>
        <p:sp>
          <p:nvSpPr>
            <p:cNvPr id="5" name="TextBox 5"/>
            <p:cNvSpPr txBox="1"/>
            <p:nvPr/>
          </p:nvSpPr>
          <p:spPr>
            <a:xfrm>
              <a:off x="0" y="-38100"/>
              <a:ext cx="5013160" cy="14740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73387" y="-1865256"/>
            <a:ext cx="14017511" cy="140175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523963" y="-1414680"/>
            <a:ext cx="13116359" cy="1311635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154D"/>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922859" y="-1015759"/>
            <a:ext cx="12318567" cy="12318517"/>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73535" t="-3353" r="-166"/>
              </a:stretch>
            </a:blipFill>
          </p:spPr>
          <p:txBody>
            <a:bodyPr/>
            <a:lstStyle/>
            <a:p>
              <a:endParaRPr lang="en-US"/>
            </a:p>
          </p:txBody>
        </p:sp>
      </p:grpSp>
      <p:sp>
        <p:nvSpPr>
          <p:cNvPr id="14" name="Freeform 14"/>
          <p:cNvSpPr/>
          <p:nvPr/>
        </p:nvSpPr>
        <p:spPr>
          <a:xfrm>
            <a:off x="2045687" y="8207442"/>
            <a:ext cx="4442730" cy="1581311"/>
          </a:xfrm>
          <a:custGeom>
            <a:avLst/>
            <a:gdLst/>
            <a:ahLst/>
            <a:cxnLst/>
            <a:rect l="l" t="t" r="r" b="b"/>
            <a:pathLst>
              <a:path w="4442730" h="1581311">
                <a:moveTo>
                  <a:pt x="0" y="0"/>
                </a:moveTo>
                <a:lnTo>
                  <a:pt x="4442730" y="0"/>
                </a:lnTo>
                <a:lnTo>
                  <a:pt x="4442730" y="1581311"/>
                </a:lnTo>
                <a:lnTo>
                  <a:pt x="0" y="1581311"/>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180024" y="2982429"/>
            <a:ext cx="8179608" cy="2379985"/>
          </a:xfrm>
          <a:prstGeom prst="rect">
            <a:avLst/>
          </a:prstGeom>
        </p:spPr>
        <p:txBody>
          <a:bodyPr lIns="0" tIns="0" rIns="0" bIns="0" rtlCol="0" anchor="t">
            <a:spAutoFit/>
          </a:bodyPr>
          <a:lstStyle/>
          <a:p>
            <a:pPr algn="ctr">
              <a:lnSpc>
                <a:spcPts val="6369"/>
              </a:lnSpc>
            </a:pPr>
            <a:r>
              <a:rPr lang="en-US" sz="4549">
                <a:solidFill>
                  <a:srgbClr val="FFFFFF"/>
                </a:solidFill>
                <a:latin typeface="Bobby Jones 1"/>
                <a:ea typeface="Bobby Jones 1"/>
                <a:cs typeface="Bobby Jones 1"/>
                <a:sym typeface="Bobby Jones 1"/>
              </a:rPr>
              <a:t>THE POWER OF RELATIONSHIPS</a:t>
            </a:r>
          </a:p>
          <a:p>
            <a:pPr algn="ctr">
              <a:lnSpc>
                <a:spcPts val="6369"/>
              </a:lnSpc>
              <a:spcBef>
                <a:spcPct val="0"/>
              </a:spcBef>
            </a:pPr>
            <a:r>
              <a:rPr lang="en-US" sz="4549">
                <a:solidFill>
                  <a:srgbClr val="FFFFFF"/>
                </a:solidFill>
                <a:latin typeface="Bobby Jones 1"/>
                <a:ea typeface="Bobby Jones 1"/>
                <a:cs typeface="Bobby Jones 1"/>
                <a:sym typeface="Bobby Jones 1"/>
              </a:rPr>
              <a:t>TO SUPPORT, COLLABORATE, AND THRIVE</a:t>
            </a:r>
          </a:p>
        </p:txBody>
      </p:sp>
      <p:sp>
        <p:nvSpPr>
          <p:cNvPr id="16" name="TextBox 16"/>
          <p:cNvSpPr txBox="1"/>
          <p:nvPr/>
        </p:nvSpPr>
        <p:spPr>
          <a:xfrm>
            <a:off x="1035907" y="6184865"/>
            <a:ext cx="6731189" cy="1580804"/>
          </a:xfrm>
          <a:prstGeom prst="rect">
            <a:avLst/>
          </a:prstGeom>
        </p:spPr>
        <p:txBody>
          <a:bodyPr lIns="0" tIns="0" rIns="0" bIns="0" rtlCol="0" anchor="t">
            <a:spAutoFit/>
          </a:bodyPr>
          <a:lstStyle/>
          <a:p>
            <a:pPr algn="ctr">
              <a:lnSpc>
                <a:spcPts val="4219"/>
              </a:lnSpc>
            </a:pPr>
            <a:r>
              <a:rPr lang="en-US" sz="3013">
                <a:solidFill>
                  <a:srgbClr val="FFFFFF"/>
                </a:solidFill>
                <a:latin typeface="Balsamiq Sans"/>
                <a:ea typeface="Balsamiq Sans"/>
                <a:cs typeface="Balsamiq Sans"/>
                <a:sym typeface="Balsamiq Sans"/>
              </a:rPr>
              <a:t>Adrienne Z. Udarbe, MS, RDN</a:t>
            </a:r>
          </a:p>
          <a:p>
            <a:pPr algn="ctr">
              <a:lnSpc>
                <a:spcPts val="4219"/>
              </a:lnSpc>
            </a:pPr>
            <a:r>
              <a:rPr lang="en-US" sz="3013">
                <a:solidFill>
                  <a:srgbClr val="FFFFFF"/>
                </a:solidFill>
                <a:latin typeface="Balsamiq Sans"/>
                <a:ea typeface="Balsamiq Sans"/>
                <a:cs typeface="Balsamiq Sans"/>
                <a:sym typeface="Balsamiq Sans"/>
              </a:rPr>
              <a:t>Executive Director, </a:t>
            </a:r>
          </a:p>
          <a:p>
            <a:pPr algn="ctr">
              <a:lnSpc>
                <a:spcPts val="4219"/>
              </a:lnSpc>
              <a:spcBef>
                <a:spcPct val="0"/>
              </a:spcBef>
            </a:pPr>
            <a:r>
              <a:rPr lang="en-US" sz="3013">
                <a:solidFill>
                  <a:srgbClr val="FFFFFF"/>
                </a:solidFill>
                <a:latin typeface="Balsamiq Sans"/>
                <a:ea typeface="Balsamiq Sans"/>
                <a:cs typeface="Balsamiq Sans"/>
                <a:sym typeface="Balsamiq Sans"/>
              </a:rPr>
              <a:t>Pinnacle Prevention</a:t>
            </a:r>
          </a:p>
        </p:txBody>
      </p:sp>
      <p:grpSp>
        <p:nvGrpSpPr>
          <p:cNvPr id="17" name="Group 17"/>
          <p:cNvGrpSpPr/>
          <p:nvPr/>
        </p:nvGrpSpPr>
        <p:grpSpPr>
          <a:xfrm rot="-5400000">
            <a:off x="4123474" y="1934419"/>
            <a:ext cx="209516" cy="7690311"/>
            <a:chOff x="0" y="0"/>
            <a:chExt cx="279354" cy="10253748"/>
          </a:xfrm>
        </p:grpSpPr>
        <p:sp>
          <p:nvSpPr>
            <p:cNvPr id="18" name="AutoShape 18"/>
            <p:cNvSpPr/>
            <p:nvPr/>
          </p:nvSpPr>
          <p:spPr>
            <a:xfrm>
              <a:off x="0" y="0"/>
              <a:ext cx="279354" cy="10253748"/>
            </a:xfrm>
            <a:prstGeom prst="rect">
              <a:avLst/>
            </a:prstGeom>
            <a:solidFill>
              <a:srgbClr val="D75423"/>
            </a:solid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08469" y="-5580284"/>
            <a:ext cx="271061" cy="18288000"/>
            <a:chOff x="0" y="0"/>
            <a:chExt cx="361415" cy="24384000"/>
          </a:xfrm>
        </p:grpSpPr>
        <p:sp>
          <p:nvSpPr>
            <p:cNvPr id="3" name="AutoShape 3"/>
            <p:cNvSpPr/>
            <p:nvPr/>
          </p:nvSpPr>
          <p:spPr>
            <a:xfrm>
              <a:off x="0" y="0"/>
              <a:ext cx="361415" cy="24384000"/>
            </a:xfrm>
            <a:prstGeom prst="rect">
              <a:avLst/>
            </a:prstGeom>
            <a:solidFill>
              <a:srgbClr val="76154D"/>
            </a:solidFill>
          </p:spPr>
          <p:txBody>
            <a:bodyPr/>
            <a:lstStyle/>
            <a:p>
              <a:endParaRPr lang="en-US"/>
            </a:p>
          </p:txBody>
        </p:sp>
      </p:grpSp>
      <p:sp>
        <p:nvSpPr>
          <p:cNvPr id="4" name="Freeform 4"/>
          <p:cNvSpPr/>
          <p:nvPr/>
        </p:nvSpPr>
        <p:spPr>
          <a:xfrm>
            <a:off x="5355775" y="4415744"/>
            <a:ext cx="6345511" cy="5323179"/>
          </a:xfrm>
          <a:custGeom>
            <a:avLst/>
            <a:gdLst/>
            <a:ahLst/>
            <a:cxnLst/>
            <a:rect l="l" t="t" r="r" b="b"/>
            <a:pathLst>
              <a:path w="6345511" h="5323179">
                <a:moveTo>
                  <a:pt x="0" y="0"/>
                </a:moveTo>
                <a:lnTo>
                  <a:pt x="6345512" y="0"/>
                </a:lnTo>
                <a:lnTo>
                  <a:pt x="6345512" y="5323179"/>
                </a:lnTo>
                <a:lnTo>
                  <a:pt x="0" y="5323179"/>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440183" y="977827"/>
            <a:ext cx="16007746" cy="1489340"/>
          </a:xfrm>
          <a:prstGeom prst="rect">
            <a:avLst/>
          </a:prstGeom>
        </p:spPr>
        <p:txBody>
          <a:bodyPr lIns="0" tIns="0" rIns="0" bIns="0" rtlCol="0" anchor="t">
            <a:spAutoFit/>
          </a:bodyPr>
          <a:lstStyle/>
          <a:p>
            <a:pPr marL="0" lvl="0" indent="0" algn="ctr">
              <a:lnSpc>
                <a:spcPts val="11070"/>
              </a:lnSpc>
            </a:pPr>
            <a:r>
              <a:rPr lang="en-US" sz="10747" spc="462">
                <a:solidFill>
                  <a:srgbClr val="323332"/>
                </a:solidFill>
                <a:latin typeface="Bobby Jones 2"/>
                <a:ea typeface="Bobby Jones 2"/>
                <a:cs typeface="Bobby Jones 2"/>
                <a:sym typeface="Bobby Jones 2"/>
              </a:rPr>
              <a:t>PINEAPPLE ON PIZZA?</a:t>
            </a:r>
          </a:p>
        </p:txBody>
      </p:sp>
      <p:sp>
        <p:nvSpPr>
          <p:cNvPr id="6" name="Freeform 6"/>
          <p:cNvSpPr/>
          <p:nvPr/>
        </p:nvSpPr>
        <p:spPr>
          <a:xfrm flipH="1">
            <a:off x="2342880" y="5143500"/>
            <a:ext cx="2586731" cy="2746530"/>
          </a:xfrm>
          <a:custGeom>
            <a:avLst/>
            <a:gdLst/>
            <a:ahLst/>
            <a:cxnLst/>
            <a:rect l="l" t="t" r="r" b="b"/>
            <a:pathLst>
              <a:path w="2586731" h="2746530">
                <a:moveTo>
                  <a:pt x="2586731" y="0"/>
                </a:moveTo>
                <a:lnTo>
                  <a:pt x="0" y="0"/>
                </a:lnTo>
                <a:lnTo>
                  <a:pt x="0" y="2746530"/>
                </a:lnTo>
                <a:lnTo>
                  <a:pt x="2586731" y="2746530"/>
                </a:lnTo>
                <a:lnTo>
                  <a:pt x="25867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129912" y="5143500"/>
            <a:ext cx="2586731" cy="2746530"/>
          </a:xfrm>
          <a:custGeom>
            <a:avLst/>
            <a:gdLst/>
            <a:ahLst/>
            <a:cxnLst/>
            <a:rect l="l" t="t" r="r" b="b"/>
            <a:pathLst>
              <a:path w="2586731" h="2746530">
                <a:moveTo>
                  <a:pt x="0" y="0"/>
                </a:moveTo>
                <a:lnTo>
                  <a:pt x="2586731" y="0"/>
                </a:lnTo>
                <a:lnTo>
                  <a:pt x="2586731" y="2746530"/>
                </a:lnTo>
                <a:lnTo>
                  <a:pt x="0" y="2746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grpSp>
        <p:nvGrpSpPr>
          <p:cNvPr id="3" name="Group 3"/>
          <p:cNvGrpSpPr/>
          <p:nvPr/>
        </p:nvGrpSpPr>
        <p:grpSpPr>
          <a:xfrm>
            <a:off x="-247559" y="-262328"/>
            <a:ext cx="18742134" cy="10811656"/>
            <a:chOff x="0" y="0"/>
            <a:chExt cx="4936200" cy="2847514"/>
          </a:xfrm>
        </p:grpSpPr>
        <p:sp>
          <p:nvSpPr>
            <p:cNvPr id="4" name="Freeform 4"/>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2D968D">
                <a:alpha val="89804"/>
              </a:srgbClr>
            </a:solidFill>
          </p:spPr>
          <p:txBody>
            <a:bodyPr/>
            <a:lstStyle/>
            <a:p>
              <a:endParaRPr lang="en-US"/>
            </a:p>
          </p:txBody>
        </p:sp>
        <p:sp>
          <p:nvSpPr>
            <p:cNvPr id="5" name="TextBox 5"/>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9069230" y="2470958"/>
            <a:ext cx="129048" cy="10325100"/>
            <a:chOff x="0" y="0"/>
            <a:chExt cx="172065" cy="13766800"/>
          </a:xfrm>
        </p:grpSpPr>
        <p:sp>
          <p:nvSpPr>
            <p:cNvPr id="7" name="AutoShape 7"/>
            <p:cNvSpPr/>
            <p:nvPr/>
          </p:nvSpPr>
          <p:spPr>
            <a:xfrm>
              <a:off x="0" y="0"/>
              <a:ext cx="172065" cy="13766800"/>
            </a:xfrm>
            <a:prstGeom prst="rect">
              <a:avLst/>
            </a:prstGeom>
            <a:solidFill>
              <a:srgbClr val="D75423"/>
            </a:solidFill>
          </p:spPr>
          <p:txBody>
            <a:bodyPr/>
            <a:lstStyle/>
            <a:p>
              <a:endParaRPr lang="en-US"/>
            </a:p>
          </p:txBody>
        </p:sp>
      </p:grpSp>
      <p:sp>
        <p:nvSpPr>
          <p:cNvPr id="8" name="TextBox 8"/>
          <p:cNvSpPr txBox="1"/>
          <p:nvPr/>
        </p:nvSpPr>
        <p:spPr>
          <a:xfrm>
            <a:off x="4350520" y="4045226"/>
            <a:ext cx="9586960" cy="2828218"/>
          </a:xfrm>
          <a:prstGeom prst="rect">
            <a:avLst/>
          </a:prstGeom>
        </p:spPr>
        <p:txBody>
          <a:bodyPr lIns="0" tIns="0" rIns="0" bIns="0" rtlCol="0" anchor="t">
            <a:spAutoFit/>
          </a:bodyPr>
          <a:lstStyle/>
          <a:p>
            <a:pPr marL="0" lvl="0" indent="0" algn="ctr">
              <a:lnSpc>
                <a:spcPts val="10872"/>
              </a:lnSpc>
            </a:pPr>
            <a:r>
              <a:rPr lang="en-US" sz="10555" spc="453">
                <a:solidFill>
                  <a:srgbClr val="323332"/>
                </a:solidFill>
                <a:latin typeface="Bobby Jones 2"/>
                <a:ea typeface="Bobby Jones 2"/>
                <a:cs typeface="Bobby Jones 2"/>
                <a:sym typeface="Bobby Jones 2"/>
              </a:rPr>
              <a:t>DELIGHTING IN DIFFERENCE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154D"/>
        </a:solidFill>
        <a:effectLst/>
      </p:bgPr>
    </p:bg>
    <p:spTree>
      <p:nvGrpSpPr>
        <p:cNvPr id="1" name=""/>
        <p:cNvGrpSpPr/>
        <p:nvPr/>
      </p:nvGrpSpPr>
      <p:grpSpPr>
        <a:xfrm>
          <a:off x="0" y="0"/>
          <a:ext cx="0" cy="0"/>
          <a:chOff x="0" y="0"/>
          <a:chExt cx="0" cy="0"/>
        </a:xfrm>
      </p:grpSpPr>
      <p:grpSp>
        <p:nvGrpSpPr>
          <p:cNvPr id="2" name="Group 2"/>
          <p:cNvGrpSpPr/>
          <p:nvPr/>
        </p:nvGrpSpPr>
        <p:grpSpPr>
          <a:xfrm>
            <a:off x="8140128" y="664579"/>
            <a:ext cx="10147872" cy="8957842"/>
            <a:chOff x="0" y="0"/>
            <a:chExt cx="13530496" cy="11943789"/>
          </a:xfrm>
        </p:grpSpPr>
        <p:pic>
          <p:nvPicPr>
            <p:cNvPr id="3" name="Picture 3"/>
            <p:cNvPicPr>
              <a:picLocks noChangeAspect="1"/>
            </p:cNvPicPr>
            <p:nvPr/>
          </p:nvPicPr>
          <p:blipFill>
            <a:blip r:embed="rId2"/>
            <a:srcRect l="1937" r="22444"/>
            <a:stretch>
              <a:fillRect/>
            </a:stretch>
          </p:blipFill>
          <p:spPr>
            <a:xfrm>
              <a:off x="0" y="0"/>
              <a:ext cx="13530496" cy="11943789"/>
            </a:xfrm>
            <a:prstGeom prst="rect">
              <a:avLst/>
            </a:prstGeom>
          </p:spPr>
        </p:pic>
      </p:grpSp>
      <p:sp>
        <p:nvSpPr>
          <p:cNvPr id="4" name="Freeform 4"/>
          <p:cNvSpPr/>
          <p:nvPr/>
        </p:nvSpPr>
        <p:spPr>
          <a:xfrm>
            <a:off x="-887241" y="8545090"/>
            <a:ext cx="3094163" cy="2154663"/>
          </a:xfrm>
          <a:custGeom>
            <a:avLst/>
            <a:gdLst/>
            <a:ahLst/>
            <a:cxnLst/>
            <a:rect l="l" t="t" r="r" b="b"/>
            <a:pathLst>
              <a:path w="3094163" h="2154663">
                <a:moveTo>
                  <a:pt x="0" y="0"/>
                </a:moveTo>
                <a:lnTo>
                  <a:pt x="3094163" y="0"/>
                </a:lnTo>
                <a:lnTo>
                  <a:pt x="3094163" y="2154662"/>
                </a:lnTo>
                <a:lnTo>
                  <a:pt x="0" y="2154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761986" y="1194467"/>
            <a:ext cx="1829326" cy="1529982"/>
          </a:xfrm>
          <a:custGeom>
            <a:avLst/>
            <a:gdLst/>
            <a:ahLst/>
            <a:cxnLst/>
            <a:rect l="l" t="t" r="r" b="b"/>
            <a:pathLst>
              <a:path w="1829326" h="1529982">
                <a:moveTo>
                  <a:pt x="0" y="0"/>
                </a:moveTo>
                <a:lnTo>
                  <a:pt x="1829326" y="0"/>
                </a:lnTo>
                <a:lnTo>
                  <a:pt x="1829326" y="1529981"/>
                </a:lnTo>
                <a:lnTo>
                  <a:pt x="0" y="15299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659841" y="2715825"/>
            <a:ext cx="6931471" cy="5586429"/>
          </a:xfrm>
          <a:prstGeom prst="rect">
            <a:avLst/>
          </a:prstGeom>
        </p:spPr>
        <p:txBody>
          <a:bodyPr lIns="0" tIns="0" rIns="0" bIns="0" rtlCol="0" anchor="t">
            <a:spAutoFit/>
          </a:bodyPr>
          <a:lstStyle/>
          <a:p>
            <a:pPr algn="ctr">
              <a:lnSpc>
                <a:spcPts val="6335"/>
              </a:lnSpc>
            </a:pPr>
            <a:r>
              <a:rPr lang="en-US" sz="4873" b="1">
                <a:solidFill>
                  <a:srgbClr val="FFFFFF"/>
                </a:solidFill>
                <a:latin typeface="Livvic Bold"/>
                <a:ea typeface="Livvic Bold"/>
                <a:cs typeface="Livvic Bold"/>
                <a:sym typeface="Livvic Bold"/>
              </a:rPr>
              <a:t>Recall a moment when you felt deeply connected to someone? What was happening that contributed to that feeling of ‘connection’?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grpSp>
        <p:nvGrpSpPr>
          <p:cNvPr id="3" name="Group 3"/>
          <p:cNvGrpSpPr/>
          <p:nvPr/>
        </p:nvGrpSpPr>
        <p:grpSpPr>
          <a:xfrm>
            <a:off x="-247559" y="-262328"/>
            <a:ext cx="18742134" cy="10811656"/>
            <a:chOff x="0" y="0"/>
            <a:chExt cx="4936200" cy="2847514"/>
          </a:xfrm>
        </p:grpSpPr>
        <p:sp>
          <p:nvSpPr>
            <p:cNvPr id="4" name="Freeform 4"/>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2D968D">
                <a:alpha val="89804"/>
              </a:srgbClr>
            </a:solidFill>
          </p:spPr>
          <p:txBody>
            <a:bodyPr/>
            <a:lstStyle/>
            <a:p>
              <a:endParaRPr lang="en-US"/>
            </a:p>
          </p:txBody>
        </p:sp>
        <p:sp>
          <p:nvSpPr>
            <p:cNvPr id="5" name="TextBox 5"/>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8608369" y="792109"/>
            <a:ext cx="129048" cy="10325100"/>
            <a:chOff x="0" y="0"/>
            <a:chExt cx="172065" cy="13766800"/>
          </a:xfrm>
        </p:grpSpPr>
        <p:sp>
          <p:nvSpPr>
            <p:cNvPr id="7" name="AutoShape 7"/>
            <p:cNvSpPr/>
            <p:nvPr/>
          </p:nvSpPr>
          <p:spPr>
            <a:xfrm>
              <a:off x="0" y="0"/>
              <a:ext cx="172065" cy="13766800"/>
            </a:xfrm>
            <a:prstGeom prst="rect">
              <a:avLst/>
            </a:prstGeom>
            <a:solidFill>
              <a:srgbClr val="D75423"/>
            </a:solidFill>
          </p:spPr>
          <p:txBody>
            <a:bodyPr/>
            <a:lstStyle/>
            <a:p>
              <a:endParaRPr lang="en-US"/>
            </a:p>
          </p:txBody>
        </p:sp>
      </p:grpSp>
      <p:sp>
        <p:nvSpPr>
          <p:cNvPr id="8" name="TextBox 8"/>
          <p:cNvSpPr txBox="1"/>
          <p:nvPr/>
        </p:nvSpPr>
        <p:spPr>
          <a:xfrm>
            <a:off x="4136549" y="2315282"/>
            <a:ext cx="9586960" cy="2828218"/>
          </a:xfrm>
          <a:prstGeom prst="rect">
            <a:avLst/>
          </a:prstGeom>
        </p:spPr>
        <p:txBody>
          <a:bodyPr lIns="0" tIns="0" rIns="0" bIns="0" rtlCol="0" anchor="t">
            <a:spAutoFit/>
          </a:bodyPr>
          <a:lstStyle/>
          <a:p>
            <a:pPr marL="0" lvl="0" indent="0" algn="ctr">
              <a:lnSpc>
                <a:spcPts val="10872"/>
              </a:lnSpc>
            </a:pPr>
            <a:r>
              <a:rPr lang="en-US" sz="10555" spc="453">
                <a:solidFill>
                  <a:srgbClr val="323332"/>
                </a:solidFill>
                <a:latin typeface="Bobby Jones 2"/>
                <a:ea typeface="Bobby Jones 2"/>
                <a:cs typeface="Bobby Jones 2"/>
                <a:sym typeface="Bobby Jones 2"/>
              </a:rPr>
              <a:t>WHY WE NEED EACH OTHER</a:t>
            </a:r>
          </a:p>
        </p:txBody>
      </p:sp>
      <p:sp>
        <p:nvSpPr>
          <p:cNvPr id="9" name="TextBox 9"/>
          <p:cNvSpPr txBox="1"/>
          <p:nvPr/>
        </p:nvSpPr>
        <p:spPr>
          <a:xfrm>
            <a:off x="2063431" y="6714508"/>
            <a:ext cx="13218924" cy="785829"/>
          </a:xfrm>
          <a:prstGeom prst="rect">
            <a:avLst/>
          </a:prstGeom>
        </p:spPr>
        <p:txBody>
          <a:bodyPr lIns="0" tIns="0" rIns="0" bIns="0" rtlCol="0" anchor="t">
            <a:spAutoFit/>
          </a:bodyPr>
          <a:lstStyle/>
          <a:p>
            <a:pPr algn="ctr">
              <a:lnSpc>
                <a:spcPts val="6335"/>
              </a:lnSpc>
            </a:pPr>
            <a:r>
              <a:rPr lang="en-US" sz="4873" b="1">
                <a:solidFill>
                  <a:srgbClr val="FFFFFF"/>
                </a:solidFill>
                <a:latin typeface="Livvic Bold"/>
                <a:ea typeface="Livvic Bold"/>
                <a:cs typeface="Livvic Bold"/>
                <a:sym typeface="Livvic Bold"/>
              </a:rPr>
              <a:t>Especially amid difference and uncertainty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3" name="Group 3"/>
          <p:cNvGrpSpPr/>
          <p:nvPr/>
        </p:nvGrpSpPr>
        <p:grpSpPr>
          <a:xfrm>
            <a:off x="-247559" y="-262328"/>
            <a:ext cx="18742134" cy="10811656"/>
            <a:chOff x="0" y="0"/>
            <a:chExt cx="4936200" cy="2847514"/>
          </a:xfrm>
        </p:grpSpPr>
        <p:sp>
          <p:nvSpPr>
            <p:cNvPr id="4" name="Freeform 4"/>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76154D">
                <a:alpha val="84706"/>
              </a:srgbClr>
            </a:solidFill>
          </p:spPr>
          <p:txBody>
            <a:bodyPr/>
            <a:lstStyle/>
            <a:p>
              <a:endParaRPr lang="en-US"/>
            </a:p>
          </p:txBody>
        </p:sp>
        <p:sp>
          <p:nvSpPr>
            <p:cNvPr id="5" name="TextBox 5"/>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3512306"/>
            <a:ext cx="9684586" cy="6774694"/>
            <a:chOff x="0" y="0"/>
            <a:chExt cx="2550673" cy="1784282"/>
          </a:xfrm>
        </p:grpSpPr>
        <p:sp>
          <p:nvSpPr>
            <p:cNvPr id="7" name="Freeform 7"/>
            <p:cNvSpPr/>
            <p:nvPr/>
          </p:nvSpPr>
          <p:spPr>
            <a:xfrm>
              <a:off x="0" y="0"/>
              <a:ext cx="2550673" cy="1784282"/>
            </a:xfrm>
            <a:custGeom>
              <a:avLst/>
              <a:gdLst/>
              <a:ahLst/>
              <a:cxnLst/>
              <a:rect l="l" t="t" r="r" b="b"/>
              <a:pathLst>
                <a:path w="2550673" h="1784282">
                  <a:moveTo>
                    <a:pt x="0" y="0"/>
                  </a:moveTo>
                  <a:lnTo>
                    <a:pt x="2550673" y="0"/>
                  </a:lnTo>
                  <a:lnTo>
                    <a:pt x="2550673" y="1784282"/>
                  </a:lnTo>
                  <a:lnTo>
                    <a:pt x="0" y="1784282"/>
                  </a:lnTo>
                  <a:close/>
                </a:path>
              </a:pathLst>
            </a:custGeom>
            <a:solidFill>
              <a:srgbClr val="76154D"/>
            </a:solidFill>
          </p:spPr>
          <p:txBody>
            <a:bodyPr/>
            <a:lstStyle/>
            <a:p>
              <a:endParaRPr lang="en-US"/>
            </a:p>
          </p:txBody>
        </p:sp>
        <p:sp>
          <p:nvSpPr>
            <p:cNvPr id="8" name="TextBox 8"/>
            <p:cNvSpPr txBox="1"/>
            <p:nvPr/>
          </p:nvSpPr>
          <p:spPr>
            <a:xfrm>
              <a:off x="0" y="-38100"/>
              <a:ext cx="2550673" cy="182238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479664" y="3512306"/>
            <a:ext cx="8808336" cy="6774694"/>
            <a:chOff x="0" y="0"/>
            <a:chExt cx="11744448" cy="9032926"/>
          </a:xfrm>
        </p:grpSpPr>
        <p:pic>
          <p:nvPicPr>
            <p:cNvPr id="10" name="Picture 10"/>
            <p:cNvPicPr>
              <a:picLocks noChangeAspect="1"/>
            </p:cNvPicPr>
            <p:nvPr/>
          </p:nvPicPr>
          <p:blipFill>
            <a:blip r:embed="rId3"/>
            <a:srcRect l="6739" r="6739"/>
            <a:stretch>
              <a:fillRect/>
            </a:stretch>
          </p:blipFill>
          <p:spPr>
            <a:xfrm>
              <a:off x="0" y="0"/>
              <a:ext cx="11744448" cy="9032926"/>
            </a:xfrm>
            <a:prstGeom prst="rect">
              <a:avLst/>
            </a:prstGeom>
          </p:spPr>
        </p:pic>
      </p:grpSp>
      <p:grpSp>
        <p:nvGrpSpPr>
          <p:cNvPr id="11" name="Group 11"/>
          <p:cNvGrpSpPr/>
          <p:nvPr/>
        </p:nvGrpSpPr>
        <p:grpSpPr>
          <a:xfrm rot="-5400000">
            <a:off x="9008469" y="-5580284"/>
            <a:ext cx="271061" cy="18288000"/>
            <a:chOff x="0" y="0"/>
            <a:chExt cx="361415" cy="24384000"/>
          </a:xfrm>
        </p:grpSpPr>
        <p:sp>
          <p:nvSpPr>
            <p:cNvPr id="12" name="AutoShape 12"/>
            <p:cNvSpPr/>
            <p:nvPr/>
          </p:nvSpPr>
          <p:spPr>
            <a:xfrm>
              <a:off x="0" y="0"/>
              <a:ext cx="361415" cy="24384000"/>
            </a:xfrm>
            <a:prstGeom prst="rect">
              <a:avLst/>
            </a:prstGeom>
            <a:solidFill>
              <a:srgbClr val="D75423"/>
            </a:solidFill>
          </p:spPr>
          <p:txBody>
            <a:bodyPr/>
            <a:lstStyle/>
            <a:p>
              <a:endParaRPr lang="en-US"/>
            </a:p>
          </p:txBody>
        </p:sp>
      </p:grpSp>
      <p:sp>
        <p:nvSpPr>
          <p:cNvPr id="13" name="TextBox 13"/>
          <p:cNvSpPr txBox="1"/>
          <p:nvPr/>
        </p:nvSpPr>
        <p:spPr>
          <a:xfrm>
            <a:off x="792530" y="3792431"/>
            <a:ext cx="8099526" cy="6166819"/>
          </a:xfrm>
          <a:prstGeom prst="rect">
            <a:avLst/>
          </a:prstGeom>
        </p:spPr>
        <p:txBody>
          <a:bodyPr lIns="0" tIns="0" rIns="0" bIns="0" rtlCol="0" anchor="t">
            <a:spAutoFit/>
          </a:bodyPr>
          <a:lstStyle/>
          <a:p>
            <a:pPr marL="901109" lvl="1" indent="-450555" algn="l">
              <a:lnSpc>
                <a:spcPts val="5425"/>
              </a:lnSpc>
              <a:buFont typeface="Arial"/>
              <a:buChar char="•"/>
            </a:pPr>
            <a:r>
              <a:rPr lang="en-US" sz="4173" b="1">
                <a:solidFill>
                  <a:srgbClr val="FFFFFF"/>
                </a:solidFill>
                <a:latin typeface="Livvic Bold"/>
                <a:ea typeface="Livvic Bold"/>
                <a:cs typeface="Livvic Bold"/>
                <a:sym typeface="Livvic Bold"/>
              </a:rPr>
              <a:t>Connection is being seen, heard, known, and valued.</a:t>
            </a:r>
          </a:p>
          <a:p>
            <a:pPr marL="901109" lvl="1" indent="-450555" algn="l">
              <a:lnSpc>
                <a:spcPts val="5425"/>
              </a:lnSpc>
              <a:buFont typeface="Arial"/>
              <a:buChar char="•"/>
            </a:pPr>
            <a:r>
              <a:rPr lang="en-US" sz="4173" b="1">
                <a:solidFill>
                  <a:srgbClr val="FFFFFF"/>
                </a:solidFill>
                <a:latin typeface="Livvic Bold"/>
                <a:ea typeface="Livvic Bold"/>
                <a:cs typeface="Livvic Bold"/>
                <a:sym typeface="Livvic Bold"/>
              </a:rPr>
              <a:t>A mindset versus a relationship status.</a:t>
            </a:r>
          </a:p>
          <a:p>
            <a:pPr marL="901109" lvl="1" indent="-450555" algn="l">
              <a:lnSpc>
                <a:spcPts val="5425"/>
              </a:lnSpc>
              <a:buFont typeface="Arial"/>
              <a:buChar char="•"/>
            </a:pPr>
            <a:r>
              <a:rPr lang="en-US" sz="4173" b="1">
                <a:solidFill>
                  <a:srgbClr val="FFFFFF"/>
                </a:solidFill>
                <a:latin typeface="Livvic Bold"/>
                <a:ea typeface="Livvic Bold"/>
                <a:cs typeface="Livvic Bold"/>
                <a:sym typeface="Livvic Bold"/>
              </a:rPr>
              <a:t>Our brains are wired for social interaction.</a:t>
            </a:r>
          </a:p>
          <a:p>
            <a:pPr marL="901109" lvl="1" indent="-450555" algn="l">
              <a:lnSpc>
                <a:spcPts val="5425"/>
              </a:lnSpc>
              <a:buFont typeface="Arial"/>
              <a:buChar char="•"/>
            </a:pPr>
            <a:r>
              <a:rPr lang="en-US" sz="4173" b="1">
                <a:solidFill>
                  <a:srgbClr val="FFFFFF"/>
                </a:solidFill>
                <a:latin typeface="Livvic Bold"/>
                <a:ea typeface="Livvic Bold"/>
                <a:cs typeface="Livvic Bold"/>
                <a:sym typeface="Livvic Bold"/>
              </a:rPr>
              <a:t>Connection is often an overlooked social determinant of health.</a:t>
            </a:r>
          </a:p>
        </p:txBody>
      </p:sp>
      <p:sp>
        <p:nvSpPr>
          <p:cNvPr id="14" name="TextBox 14"/>
          <p:cNvSpPr txBox="1"/>
          <p:nvPr/>
        </p:nvSpPr>
        <p:spPr>
          <a:xfrm>
            <a:off x="642560" y="1255477"/>
            <a:ext cx="17151014" cy="1491499"/>
          </a:xfrm>
          <a:prstGeom prst="rect">
            <a:avLst/>
          </a:prstGeom>
        </p:spPr>
        <p:txBody>
          <a:bodyPr lIns="0" tIns="0" rIns="0" bIns="0" rtlCol="0" anchor="t">
            <a:spAutoFit/>
          </a:bodyPr>
          <a:lstStyle/>
          <a:p>
            <a:pPr marL="0" lvl="0" indent="0" algn="ctr">
              <a:lnSpc>
                <a:spcPts val="11172"/>
              </a:lnSpc>
            </a:pPr>
            <a:r>
              <a:rPr lang="en-US" sz="10847" spc="466">
                <a:solidFill>
                  <a:srgbClr val="4DB1A7"/>
                </a:solidFill>
                <a:latin typeface="Bobby Jones 2"/>
                <a:ea typeface="Bobby Jones 2"/>
                <a:cs typeface="Bobby Jones 2"/>
                <a:sym typeface="Bobby Jones 2"/>
              </a:rPr>
              <a:t>THE SCIENCE OF CONNECTION</a:t>
            </a:r>
          </a:p>
        </p:txBody>
      </p:sp>
      <p:sp>
        <p:nvSpPr>
          <p:cNvPr id="15" name="TextBox 15"/>
          <p:cNvSpPr txBox="1"/>
          <p:nvPr/>
        </p:nvSpPr>
        <p:spPr>
          <a:xfrm>
            <a:off x="10011098" y="3908177"/>
            <a:ext cx="7975898" cy="789305"/>
          </a:xfrm>
          <a:prstGeom prst="rect">
            <a:avLst/>
          </a:prstGeom>
        </p:spPr>
        <p:txBody>
          <a:bodyPr lIns="0" tIns="0" rIns="0" bIns="0" rtlCol="0" anchor="t">
            <a:spAutoFit/>
          </a:bodyPr>
          <a:lstStyle/>
          <a:p>
            <a:pPr algn="ctr">
              <a:lnSpc>
                <a:spcPts val="3219"/>
              </a:lnSpc>
            </a:pPr>
            <a:r>
              <a:rPr lang="en-US" sz="2299" b="1">
                <a:solidFill>
                  <a:srgbClr val="FFFFFF"/>
                </a:solidFill>
                <a:latin typeface="Muli Bold"/>
                <a:ea typeface="Muli Bold"/>
                <a:cs typeface="Muli Bold"/>
                <a:sym typeface="Muli Bold"/>
              </a:rPr>
              <a:t>“Human connection is being fully known and fully loved.” </a:t>
            </a:r>
          </a:p>
          <a:p>
            <a:pPr algn="ctr">
              <a:lnSpc>
                <a:spcPts val="3219"/>
              </a:lnSpc>
            </a:pPr>
            <a:r>
              <a:rPr lang="en-US" sz="2299" b="1">
                <a:solidFill>
                  <a:srgbClr val="FFFFFF"/>
                </a:solidFill>
                <a:latin typeface="Muli Bold"/>
                <a:ea typeface="Muli Bold"/>
                <a:cs typeface="Muli Bold"/>
                <a:sym typeface="Muli Bold"/>
              </a:rPr>
              <a:t>- Dr. John Deloney.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75423"/>
        </a:solidFill>
        <a:effectLst/>
      </p:bgPr>
    </p:bg>
    <p:spTree>
      <p:nvGrpSpPr>
        <p:cNvPr id="1" name=""/>
        <p:cNvGrpSpPr/>
        <p:nvPr/>
      </p:nvGrpSpPr>
      <p:grpSpPr>
        <a:xfrm>
          <a:off x="0" y="0"/>
          <a:ext cx="0" cy="0"/>
          <a:chOff x="0" y="0"/>
          <a:chExt cx="0" cy="0"/>
        </a:xfrm>
      </p:grpSpPr>
      <p:grpSp>
        <p:nvGrpSpPr>
          <p:cNvPr id="2" name="Group 2"/>
          <p:cNvGrpSpPr/>
          <p:nvPr/>
        </p:nvGrpSpPr>
        <p:grpSpPr>
          <a:xfrm>
            <a:off x="0" y="-724051"/>
            <a:ext cx="9348677" cy="11142568"/>
            <a:chOff x="0" y="0"/>
            <a:chExt cx="12464902" cy="14856757"/>
          </a:xfrm>
        </p:grpSpPr>
        <p:pic>
          <p:nvPicPr>
            <p:cNvPr id="3" name="Picture 3"/>
            <p:cNvPicPr>
              <a:picLocks noChangeAspect="1"/>
            </p:cNvPicPr>
            <p:nvPr/>
          </p:nvPicPr>
          <p:blipFill>
            <a:blip r:embed="rId2"/>
            <a:srcRect l="22083" r="22083"/>
            <a:stretch>
              <a:fillRect/>
            </a:stretch>
          </p:blipFill>
          <p:spPr>
            <a:xfrm>
              <a:off x="0" y="0"/>
              <a:ext cx="12464902" cy="14856757"/>
            </a:xfrm>
            <a:prstGeom prst="rect">
              <a:avLst/>
            </a:prstGeom>
          </p:spPr>
        </p:pic>
      </p:grpSp>
      <p:grpSp>
        <p:nvGrpSpPr>
          <p:cNvPr id="4" name="Group 4"/>
          <p:cNvGrpSpPr/>
          <p:nvPr/>
        </p:nvGrpSpPr>
        <p:grpSpPr>
          <a:xfrm rot="-5400000">
            <a:off x="11622094" y="3463605"/>
            <a:ext cx="65778" cy="2833033"/>
            <a:chOff x="0" y="0"/>
            <a:chExt cx="87704" cy="3777377"/>
          </a:xfrm>
        </p:grpSpPr>
        <p:sp>
          <p:nvSpPr>
            <p:cNvPr id="5" name="AutoShape 5"/>
            <p:cNvSpPr/>
            <p:nvPr/>
          </p:nvSpPr>
          <p:spPr>
            <a:xfrm>
              <a:off x="0" y="0"/>
              <a:ext cx="87704" cy="3777377"/>
            </a:xfrm>
            <a:prstGeom prst="rect">
              <a:avLst/>
            </a:prstGeom>
            <a:solidFill>
              <a:srgbClr val="323332"/>
            </a:solidFill>
          </p:spPr>
          <p:txBody>
            <a:bodyPr/>
            <a:lstStyle/>
            <a:p>
              <a:endParaRPr lang="en-US"/>
            </a:p>
          </p:txBody>
        </p:sp>
      </p:grpSp>
      <p:grpSp>
        <p:nvGrpSpPr>
          <p:cNvPr id="6" name="Group 6"/>
          <p:cNvGrpSpPr/>
          <p:nvPr/>
        </p:nvGrpSpPr>
        <p:grpSpPr>
          <a:xfrm rot="-5400000">
            <a:off x="16357754" y="3496494"/>
            <a:ext cx="65778" cy="2833033"/>
            <a:chOff x="0" y="0"/>
            <a:chExt cx="87704" cy="3777377"/>
          </a:xfrm>
        </p:grpSpPr>
        <p:sp>
          <p:nvSpPr>
            <p:cNvPr id="7" name="AutoShape 7"/>
            <p:cNvSpPr/>
            <p:nvPr/>
          </p:nvSpPr>
          <p:spPr>
            <a:xfrm>
              <a:off x="0" y="0"/>
              <a:ext cx="87704" cy="3777377"/>
            </a:xfrm>
            <a:prstGeom prst="rect">
              <a:avLst/>
            </a:prstGeom>
            <a:solidFill>
              <a:srgbClr val="323332"/>
            </a:solidFill>
          </p:spPr>
          <p:txBody>
            <a:bodyPr/>
            <a:lstStyle/>
            <a:p>
              <a:endParaRPr lang="en-US"/>
            </a:p>
          </p:txBody>
        </p:sp>
      </p:grpSp>
      <p:grpSp>
        <p:nvGrpSpPr>
          <p:cNvPr id="8" name="Group 8"/>
          <p:cNvGrpSpPr/>
          <p:nvPr/>
        </p:nvGrpSpPr>
        <p:grpSpPr>
          <a:xfrm>
            <a:off x="13473506" y="4774515"/>
            <a:ext cx="211214" cy="2112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931742" y="4807404"/>
            <a:ext cx="211214" cy="21121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390606" y="4807404"/>
            <a:ext cx="211214" cy="2112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5977834" y="536613"/>
            <a:ext cx="1829326" cy="1529982"/>
          </a:xfrm>
          <a:custGeom>
            <a:avLst/>
            <a:gdLst/>
            <a:ahLst/>
            <a:cxnLst/>
            <a:rect l="l" t="t" r="r" b="b"/>
            <a:pathLst>
              <a:path w="1829326" h="1529982">
                <a:moveTo>
                  <a:pt x="0" y="0"/>
                </a:moveTo>
                <a:lnTo>
                  <a:pt x="1829325" y="0"/>
                </a:lnTo>
                <a:lnTo>
                  <a:pt x="1829325" y="1529981"/>
                </a:lnTo>
                <a:lnTo>
                  <a:pt x="0" y="15299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10689966" y="2379984"/>
            <a:ext cx="7117193" cy="1558624"/>
          </a:xfrm>
          <a:prstGeom prst="rect">
            <a:avLst/>
          </a:prstGeom>
        </p:spPr>
        <p:txBody>
          <a:bodyPr lIns="0" tIns="0" rIns="0" bIns="0" rtlCol="0" anchor="t">
            <a:spAutoFit/>
          </a:bodyPr>
          <a:lstStyle/>
          <a:p>
            <a:pPr marL="0" lvl="0" indent="0" algn="ctr">
              <a:lnSpc>
                <a:spcPts val="6205"/>
              </a:lnSpc>
              <a:spcBef>
                <a:spcPct val="0"/>
              </a:spcBef>
            </a:pPr>
            <a:r>
              <a:rPr lang="en-US" sz="4773" b="1">
                <a:solidFill>
                  <a:srgbClr val="F2F2F2"/>
                </a:solidFill>
                <a:latin typeface="Livvic Bold"/>
                <a:ea typeface="Livvic Bold"/>
                <a:cs typeface="Livvic Bold"/>
                <a:sym typeface="Livvic Bold"/>
              </a:rPr>
              <a:t>The Epidemic of Loneliness and Isolation</a:t>
            </a:r>
          </a:p>
        </p:txBody>
      </p:sp>
      <p:sp>
        <p:nvSpPr>
          <p:cNvPr id="19" name="TextBox 19"/>
          <p:cNvSpPr txBox="1"/>
          <p:nvPr/>
        </p:nvSpPr>
        <p:spPr>
          <a:xfrm>
            <a:off x="10638161" y="5351993"/>
            <a:ext cx="6798376" cy="4574873"/>
          </a:xfrm>
          <a:prstGeom prst="rect">
            <a:avLst/>
          </a:prstGeom>
        </p:spPr>
        <p:txBody>
          <a:bodyPr lIns="0" tIns="0" rIns="0" bIns="0" rtlCol="0" anchor="t">
            <a:spAutoFit/>
          </a:bodyPr>
          <a:lstStyle/>
          <a:p>
            <a:pPr marL="598857" lvl="1" indent="-299428" algn="l">
              <a:lnSpc>
                <a:spcPts val="3605"/>
              </a:lnSpc>
              <a:buFont typeface="Arial"/>
              <a:buChar char="•"/>
            </a:pPr>
            <a:r>
              <a:rPr lang="en-US" sz="2773" b="1">
                <a:solidFill>
                  <a:srgbClr val="1D1E1D"/>
                </a:solidFill>
                <a:latin typeface="Livvic Bold"/>
                <a:ea typeface="Livvic Bold"/>
                <a:cs typeface="Livvic Bold"/>
                <a:sym typeface="Livvic Bold"/>
              </a:rPr>
              <a:t>3 in 5 Americans described themselves as lonely pre-pandemic.</a:t>
            </a:r>
          </a:p>
          <a:p>
            <a:pPr marL="598857" lvl="1" indent="-299428" algn="l">
              <a:lnSpc>
                <a:spcPts val="3605"/>
              </a:lnSpc>
              <a:buFont typeface="Arial"/>
              <a:buChar char="•"/>
            </a:pPr>
            <a:r>
              <a:rPr lang="en-US" sz="2773" b="1">
                <a:solidFill>
                  <a:srgbClr val="1D1E1D"/>
                </a:solidFill>
                <a:latin typeface="Livvic Bold"/>
                <a:ea typeface="Livvic Bold"/>
                <a:cs typeface="Livvic Bold"/>
                <a:sym typeface="Livvic Bold"/>
              </a:rPr>
              <a:t>Increasing among young people and new mothers.</a:t>
            </a:r>
          </a:p>
          <a:p>
            <a:pPr marL="598857" lvl="1" indent="-299428" algn="l">
              <a:lnSpc>
                <a:spcPts val="3605"/>
              </a:lnSpc>
              <a:buFont typeface="Arial"/>
              <a:buChar char="•"/>
            </a:pPr>
            <a:r>
              <a:rPr lang="en-US" sz="2773" b="1">
                <a:solidFill>
                  <a:srgbClr val="1D1E1D"/>
                </a:solidFill>
                <a:latin typeface="Livvic Bold"/>
                <a:ea typeface="Livvic Bold"/>
                <a:cs typeface="Livvic Bold"/>
                <a:sym typeface="Livvic Bold"/>
              </a:rPr>
              <a:t>As of 2024,  1 in 3 Americans report feeling lonely at least every week.</a:t>
            </a:r>
          </a:p>
          <a:p>
            <a:pPr marL="598857" lvl="1" indent="-299428" algn="l">
              <a:lnSpc>
                <a:spcPts val="3605"/>
              </a:lnSpc>
              <a:buFont typeface="Arial"/>
              <a:buChar char="•"/>
            </a:pPr>
            <a:r>
              <a:rPr lang="en-US" sz="2773" b="1">
                <a:solidFill>
                  <a:srgbClr val="1D1E1D"/>
                </a:solidFill>
                <a:latin typeface="Livvic Bold"/>
                <a:ea typeface="Livvic Bold"/>
                <a:cs typeface="Livvic Bold"/>
                <a:sym typeface="Livvic Bold"/>
              </a:rPr>
              <a:t>Feelings and experiences with toxic polarization have increased 87% in just 2025 alone - and the year isn’t even over yet.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31" b="-9471"/>
            </a:stretch>
          </a:blipFill>
        </p:spPr>
        <p:txBody>
          <a:bodyPr/>
          <a:lstStyle/>
          <a:p>
            <a:endParaRPr lang="en-US"/>
          </a:p>
        </p:txBody>
      </p:sp>
      <p:grpSp>
        <p:nvGrpSpPr>
          <p:cNvPr id="3" name="Group 3"/>
          <p:cNvGrpSpPr/>
          <p:nvPr/>
        </p:nvGrpSpPr>
        <p:grpSpPr>
          <a:xfrm>
            <a:off x="10432453" y="-262328"/>
            <a:ext cx="8062122" cy="10811656"/>
            <a:chOff x="0" y="0"/>
            <a:chExt cx="2123357" cy="2847514"/>
          </a:xfrm>
        </p:grpSpPr>
        <p:sp>
          <p:nvSpPr>
            <p:cNvPr id="4" name="Freeform 4"/>
            <p:cNvSpPr/>
            <p:nvPr/>
          </p:nvSpPr>
          <p:spPr>
            <a:xfrm>
              <a:off x="0" y="0"/>
              <a:ext cx="2123357" cy="2847514"/>
            </a:xfrm>
            <a:custGeom>
              <a:avLst/>
              <a:gdLst/>
              <a:ahLst/>
              <a:cxnLst/>
              <a:rect l="l" t="t" r="r" b="b"/>
              <a:pathLst>
                <a:path w="2123357" h="2847514">
                  <a:moveTo>
                    <a:pt x="0" y="0"/>
                  </a:moveTo>
                  <a:lnTo>
                    <a:pt x="2123357" y="0"/>
                  </a:lnTo>
                  <a:lnTo>
                    <a:pt x="2123357" y="2847514"/>
                  </a:lnTo>
                  <a:lnTo>
                    <a:pt x="0" y="2847514"/>
                  </a:lnTo>
                  <a:close/>
                </a:path>
              </a:pathLst>
            </a:custGeom>
            <a:solidFill>
              <a:srgbClr val="76154D">
                <a:alpha val="89804"/>
              </a:srgbClr>
            </a:solidFill>
          </p:spPr>
          <p:txBody>
            <a:bodyPr/>
            <a:lstStyle/>
            <a:p>
              <a:endParaRPr lang="en-US"/>
            </a:p>
          </p:txBody>
        </p:sp>
        <p:sp>
          <p:nvSpPr>
            <p:cNvPr id="5" name="TextBox 5"/>
            <p:cNvSpPr txBox="1"/>
            <p:nvPr/>
          </p:nvSpPr>
          <p:spPr>
            <a:xfrm>
              <a:off x="0" y="-38100"/>
              <a:ext cx="2123357"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12138136" y="2214918"/>
            <a:ext cx="49319" cy="2322795"/>
            <a:chOff x="0" y="0"/>
            <a:chExt cx="65759" cy="3097059"/>
          </a:xfrm>
        </p:grpSpPr>
        <p:sp>
          <p:nvSpPr>
            <p:cNvPr id="7" name="AutoShape 7"/>
            <p:cNvSpPr/>
            <p:nvPr/>
          </p:nvSpPr>
          <p:spPr>
            <a:xfrm>
              <a:off x="0" y="0"/>
              <a:ext cx="65759" cy="3097059"/>
            </a:xfrm>
            <a:prstGeom prst="rect">
              <a:avLst/>
            </a:prstGeom>
            <a:solidFill>
              <a:srgbClr val="2D968D"/>
            </a:solidFill>
          </p:spPr>
          <p:txBody>
            <a:bodyPr/>
            <a:lstStyle/>
            <a:p>
              <a:endParaRPr lang="en-US"/>
            </a:p>
          </p:txBody>
        </p:sp>
      </p:grpSp>
      <p:grpSp>
        <p:nvGrpSpPr>
          <p:cNvPr id="8" name="Group 8"/>
          <p:cNvGrpSpPr/>
          <p:nvPr/>
        </p:nvGrpSpPr>
        <p:grpSpPr>
          <a:xfrm rot="-5400000">
            <a:off x="16346456" y="2213058"/>
            <a:ext cx="49435" cy="2375833"/>
            <a:chOff x="0" y="0"/>
            <a:chExt cx="65914" cy="3167777"/>
          </a:xfrm>
        </p:grpSpPr>
        <p:sp>
          <p:nvSpPr>
            <p:cNvPr id="9" name="AutoShape 9"/>
            <p:cNvSpPr/>
            <p:nvPr/>
          </p:nvSpPr>
          <p:spPr>
            <a:xfrm>
              <a:off x="0" y="0"/>
              <a:ext cx="65914" cy="3167777"/>
            </a:xfrm>
            <a:prstGeom prst="rect">
              <a:avLst/>
            </a:prstGeom>
            <a:solidFill>
              <a:srgbClr val="2D968D"/>
            </a:solidFill>
          </p:spPr>
          <p:txBody>
            <a:bodyPr/>
            <a:lstStyle/>
            <a:p>
              <a:endParaRPr lang="en-US"/>
            </a:p>
          </p:txBody>
        </p:sp>
      </p:grpSp>
      <p:grpSp>
        <p:nvGrpSpPr>
          <p:cNvPr id="10" name="Group 10"/>
          <p:cNvGrpSpPr/>
          <p:nvPr/>
        </p:nvGrpSpPr>
        <p:grpSpPr>
          <a:xfrm>
            <a:off x="13642046" y="3270709"/>
            <a:ext cx="211214" cy="2112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171112" y="3270650"/>
            <a:ext cx="211214" cy="2112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77600" y="3295368"/>
            <a:ext cx="211214" cy="21121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699072" y="3886613"/>
            <a:ext cx="6860018" cy="5718509"/>
          </a:xfrm>
          <a:prstGeom prst="rect">
            <a:avLst/>
          </a:prstGeom>
        </p:spPr>
        <p:txBody>
          <a:bodyPr lIns="0" tIns="0" rIns="0" bIns="0" rtlCol="0" anchor="t">
            <a:spAutoFit/>
          </a:bodyPr>
          <a:lstStyle/>
          <a:p>
            <a:pPr marL="1073825" lvl="1" indent="-536913" algn="l">
              <a:lnSpc>
                <a:spcPts val="6465"/>
              </a:lnSpc>
              <a:buFont typeface="Arial"/>
              <a:buChar char="•"/>
            </a:pPr>
            <a:r>
              <a:rPr lang="en-US" sz="4973" b="1">
                <a:solidFill>
                  <a:srgbClr val="FFFFFF"/>
                </a:solidFill>
                <a:latin typeface="Livvic Bold"/>
                <a:ea typeface="Livvic Bold"/>
                <a:cs typeface="Livvic Bold"/>
                <a:sym typeface="Livvic Bold"/>
              </a:rPr>
              <a:t>A need to hold more curiosity.</a:t>
            </a:r>
          </a:p>
          <a:p>
            <a:pPr marL="1073825" lvl="1" indent="-536913" algn="l">
              <a:lnSpc>
                <a:spcPts val="6465"/>
              </a:lnSpc>
              <a:buFont typeface="Arial"/>
              <a:buChar char="•"/>
            </a:pPr>
            <a:r>
              <a:rPr lang="en-US" sz="4973" b="1">
                <a:solidFill>
                  <a:srgbClr val="FFFFFF"/>
                </a:solidFill>
                <a:latin typeface="Livvic Bold"/>
                <a:ea typeface="Livvic Bold"/>
                <a:cs typeface="Livvic Bold"/>
                <a:sym typeface="Livvic Bold"/>
              </a:rPr>
              <a:t>A need to delight in difference versus othering.</a:t>
            </a:r>
          </a:p>
          <a:p>
            <a:pPr marL="1073825" lvl="1" indent="-536913" algn="l">
              <a:lnSpc>
                <a:spcPts val="6465"/>
              </a:lnSpc>
              <a:buFont typeface="Arial"/>
              <a:buChar char="•"/>
            </a:pPr>
            <a:r>
              <a:rPr lang="en-US" sz="4973" b="1">
                <a:solidFill>
                  <a:srgbClr val="FFFFFF"/>
                </a:solidFill>
                <a:latin typeface="Livvic Bold"/>
                <a:ea typeface="Livvic Bold"/>
                <a:cs typeface="Livvic Bold"/>
                <a:sym typeface="Livvic Bold"/>
              </a:rPr>
              <a:t>Our need to belong.</a:t>
            </a:r>
          </a:p>
        </p:txBody>
      </p:sp>
      <p:sp>
        <p:nvSpPr>
          <p:cNvPr id="20" name="TextBox 20"/>
          <p:cNvSpPr txBox="1"/>
          <p:nvPr/>
        </p:nvSpPr>
        <p:spPr>
          <a:xfrm>
            <a:off x="10612515" y="1264352"/>
            <a:ext cx="7117193" cy="1558624"/>
          </a:xfrm>
          <a:prstGeom prst="rect">
            <a:avLst/>
          </a:prstGeom>
        </p:spPr>
        <p:txBody>
          <a:bodyPr lIns="0" tIns="0" rIns="0" bIns="0" rtlCol="0" anchor="t">
            <a:spAutoFit/>
          </a:bodyPr>
          <a:lstStyle/>
          <a:p>
            <a:pPr algn="ctr">
              <a:lnSpc>
                <a:spcPts val="6205"/>
              </a:lnSpc>
            </a:pPr>
            <a:r>
              <a:rPr lang="en-US" sz="4773" b="1">
                <a:solidFill>
                  <a:srgbClr val="F2F2F2"/>
                </a:solidFill>
                <a:latin typeface="Livvic Bold"/>
                <a:ea typeface="Livvic Bold"/>
                <a:cs typeface="Livvic Bold"/>
                <a:sym typeface="Livvic Bold"/>
              </a:rPr>
              <a:t>What’s Getting </a:t>
            </a:r>
          </a:p>
          <a:p>
            <a:pPr marL="0" lvl="0" indent="0" algn="ctr">
              <a:lnSpc>
                <a:spcPts val="6205"/>
              </a:lnSpc>
              <a:spcBef>
                <a:spcPct val="0"/>
              </a:spcBef>
            </a:pPr>
            <a:r>
              <a:rPr lang="en-US" sz="4773" b="1">
                <a:solidFill>
                  <a:srgbClr val="F2F2F2"/>
                </a:solidFill>
                <a:latin typeface="Livvic Bold"/>
                <a:ea typeface="Livvic Bold"/>
                <a:cs typeface="Livvic Bold"/>
                <a:sym typeface="Livvic Bold"/>
              </a:rPr>
              <a:t>in the Way?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6154D"/>
        </a:solidFill>
        <a:effectLst/>
      </p:bgPr>
    </p:bg>
    <p:spTree>
      <p:nvGrpSpPr>
        <p:cNvPr id="1" name=""/>
        <p:cNvGrpSpPr/>
        <p:nvPr/>
      </p:nvGrpSpPr>
      <p:grpSpPr>
        <a:xfrm>
          <a:off x="0" y="0"/>
          <a:ext cx="0" cy="0"/>
          <a:chOff x="0" y="0"/>
          <a:chExt cx="0" cy="0"/>
        </a:xfrm>
      </p:grpSpPr>
      <p:grpSp>
        <p:nvGrpSpPr>
          <p:cNvPr id="2" name="Group 2"/>
          <p:cNvGrpSpPr/>
          <p:nvPr/>
        </p:nvGrpSpPr>
        <p:grpSpPr>
          <a:xfrm>
            <a:off x="1904131" y="-2096369"/>
            <a:ext cx="14479738" cy="1447973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89804"/>
              </a:srgbClr>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485748" y="0"/>
            <a:ext cx="13316505" cy="10287000"/>
          </a:xfrm>
          <a:custGeom>
            <a:avLst/>
            <a:gdLst/>
            <a:ahLst/>
            <a:cxnLst/>
            <a:rect l="l" t="t" r="r" b="b"/>
            <a:pathLst>
              <a:path w="13316505" h="10287000">
                <a:moveTo>
                  <a:pt x="0" y="0"/>
                </a:moveTo>
                <a:lnTo>
                  <a:pt x="13316504" y="0"/>
                </a:lnTo>
                <a:lnTo>
                  <a:pt x="13316504"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grpSp>
        <p:nvGrpSpPr>
          <p:cNvPr id="3" name="Group 3"/>
          <p:cNvGrpSpPr/>
          <p:nvPr/>
        </p:nvGrpSpPr>
        <p:grpSpPr>
          <a:xfrm>
            <a:off x="-247559" y="-262328"/>
            <a:ext cx="18742134" cy="10811656"/>
            <a:chOff x="0" y="0"/>
            <a:chExt cx="4936200" cy="2847514"/>
          </a:xfrm>
        </p:grpSpPr>
        <p:sp>
          <p:nvSpPr>
            <p:cNvPr id="4" name="Freeform 4"/>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2D968D">
                <a:alpha val="89804"/>
              </a:srgbClr>
            </a:solidFill>
          </p:spPr>
          <p:txBody>
            <a:bodyPr/>
            <a:lstStyle/>
            <a:p>
              <a:endParaRPr lang="en-US"/>
            </a:p>
          </p:txBody>
        </p:sp>
        <p:sp>
          <p:nvSpPr>
            <p:cNvPr id="5" name="TextBox 5"/>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9058984" y="4031226"/>
            <a:ext cx="129048" cy="10325100"/>
            <a:chOff x="0" y="0"/>
            <a:chExt cx="172065" cy="13766800"/>
          </a:xfrm>
        </p:grpSpPr>
        <p:sp>
          <p:nvSpPr>
            <p:cNvPr id="7" name="AutoShape 7"/>
            <p:cNvSpPr/>
            <p:nvPr/>
          </p:nvSpPr>
          <p:spPr>
            <a:xfrm>
              <a:off x="0" y="0"/>
              <a:ext cx="172065" cy="13766800"/>
            </a:xfrm>
            <a:prstGeom prst="rect">
              <a:avLst/>
            </a:prstGeom>
            <a:solidFill>
              <a:srgbClr val="D75423"/>
            </a:solidFill>
          </p:spPr>
          <p:txBody>
            <a:bodyPr/>
            <a:lstStyle/>
            <a:p>
              <a:endParaRPr lang="en-US"/>
            </a:p>
          </p:txBody>
        </p:sp>
      </p:grpSp>
      <p:sp>
        <p:nvSpPr>
          <p:cNvPr id="8" name="TextBox 8"/>
          <p:cNvSpPr txBox="1"/>
          <p:nvPr/>
        </p:nvSpPr>
        <p:spPr>
          <a:xfrm>
            <a:off x="4465735" y="1171575"/>
            <a:ext cx="9586960" cy="6943018"/>
          </a:xfrm>
          <a:prstGeom prst="rect">
            <a:avLst/>
          </a:prstGeom>
        </p:spPr>
        <p:txBody>
          <a:bodyPr lIns="0" tIns="0" rIns="0" bIns="0" rtlCol="0" anchor="t">
            <a:spAutoFit/>
          </a:bodyPr>
          <a:lstStyle/>
          <a:p>
            <a:pPr marL="0" lvl="0" indent="0" algn="ctr">
              <a:lnSpc>
                <a:spcPts val="10872"/>
              </a:lnSpc>
            </a:pPr>
            <a:r>
              <a:rPr lang="en-US" sz="10555" spc="453">
                <a:solidFill>
                  <a:srgbClr val="323332"/>
                </a:solidFill>
                <a:latin typeface="Bobby Jones 2"/>
                <a:ea typeface="Bobby Jones 2"/>
                <a:cs typeface="Bobby Jones 2"/>
                <a:sym typeface="Bobby Jones 2"/>
              </a:rPr>
              <a:t>WHAT ARE WE HEARING FROM COMMUNITY IN THE ST. MARY’S SERVICE REGION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sp>
        <p:nvSpPr>
          <p:cNvPr id="2" name="Freeform 2"/>
          <p:cNvSpPr/>
          <p:nvPr/>
        </p:nvSpPr>
        <p:spPr>
          <a:xfrm>
            <a:off x="6940057" y="1028700"/>
            <a:ext cx="3447256" cy="2350402"/>
          </a:xfrm>
          <a:custGeom>
            <a:avLst/>
            <a:gdLst/>
            <a:ahLst/>
            <a:cxnLst/>
            <a:rect l="l" t="t" r="r" b="b"/>
            <a:pathLst>
              <a:path w="3447256" h="2350402">
                <a:moveTo>
                  <a:pt x="0" y="0"/>
                </a:moveTo>
                <a:lnTo>
                  <a:pt x="3447257" y="0"/>
                </a:lnTo>
                <a:lnTo>
                  <a:pt x="3447257" y="2350402"/>
                </a:lnTo>
                <a:lnTo>
                  <a:pt x="0" y="2350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10329" y="3796657"/>
            <a:ext cx="16362095" cy="3986864"/>
          </a:xfrm>
          <a:prstGeom prst="rect">
            <a:avLst/>
          </a:prstGeom>
        </p:spPr>
        <p:txBody>
          <a:bodyPr lIns="0" tIns="0" rIns="0" bIns="0" rtlCol="0" anchor="t">
            <a:spAutoFit/>
          </a:bodyPr>
          <a:lstStyle/>
          <a:p>
            <a:pPr algn="ctr">
              <a:lnSpc>
                <a:spcPts val="5295"/>
              </a:lnSpc>
            </a:pPr>
            <a:r>
              <a:rPr lang="en-US" sz="4073" b="1">
                <a:solidFill>
                  <a:srgbClr val="F2F2F2"/>
                </a:solidFill>
                <a:latin typeface="Livvic Bold"/>
                <a:ea typeface="Livvic Bold"/>
                <a:cs typeface="Livvic Bold"/>
                <a:sym typeface="Livvic Bold"/>
              </a:rPr>
              <a:t>“Right now I just don’t believe people care or think that I am worth it. We need something, a group of people that can gather together in the park and talk to one another, maybe in a less structured way than a class or something like that.”</a:t>
            </a:r>
          </a:p>
          <a:p>
            <a:pPr algn="ctr">
              <a:lnSpc>
                <a:spcPts val="5295"/>
              </a:lnSpc>
            </a:pPr>
            <a:r>
              <a:rPr lang="en-US" sz="4073" b="1">
                <a:solidFill>
                  <a:srgbClr val="F2F2F2"/>
                </a:solidFill>
                <a:latin typeface="Livvic Bold"/>
                <a:ea typeface="Livvic Bold"/>
                <a:cs typeface="Livvic Bold"/>
                <a:sym typeface="Livvic Bold"/>
              </a:rPr>
              <a:t> </a:t>
            </a:r>
          </a:p>
          <a:p>
            <a:pPr algn="ctr">
              <a:lnSpc>
                <a:spcPts val="5295"/>
              </a:lnSpc>
            </a:pPr>
            <a:r>
              <a:rPr lang="en-US" sz="4073" b="1">
                <a:solidFill>
                  <a:srgbClr val="F2F2F2"/>
                </a:solidFill>
                <a:latin typeface="Livvic Bold"/>
                <a:ea typeface="Livvic Bold"/>
                <a:cs typeface="Livvic Bold"/>
                <a:sym typeface="Livvic Bold"/>
              </a:rPr>
              <a:t>– Chino Valley Resident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1659B"/>
        </a:solidFill>
        <a:effectLst/>
      </p:bgPr>
    </p:bg>
    <p:spTree>
      <p:nvGrpSpPr>
        <p:cNvPr id="1" name=""/>
        <p:cNvGrpSpPr/>
        <p:nvPr/>
      </p:nvGrpSpPr>
      <p:grpSpPr>
        <a:xfrm>
          <a:off x="0" y="0"/>
          <a:ext cx="0" cy="0"/>
          <a:chOff x="0" y="0"/>
          <a:chExt cx="0" cy="0"/>
        </a:xfrm>
      </p:grpSpPr>
      <p:grpSp>
        <p:nvGrpSpPr>
          <p:cNvPr id="2" name="Group 2"/>
          <p:cNvGrpSpPr/>
          <p:nvPr/>
        </p:nvGrpSpPr>
        <p:grpSpPr>
          <a:xfrm>
            <a:off x="-247559" y="-262328"/>
            <a:ext cx="9192773" cy="10811656"/>
            <a:chOff x="0" y="0"/>
            <a:chExt cx="2421142" cy="2847514"/>
          </a:xfrm>
        </p:grpSpPr>
        <p:sp>
          <p:nvSpPr>
            <p:cNvPr id="3" name="Freeform 3"/>
            <p:cNvSpPr/>
            <p:nvPr/>
          </p:nvSpPr>
          <p:spPr>
            <a:xfrm>
              <a:off x="0" y="0"/>
              <a:ext cx="2421142" cy="2847514"/>
            </a:xfrm>
            <a:custGeom>
              <a:avLst/>
              <a:gdLst/>
              <a:ahLst/>
              <a:cxnLst/>
              <a:rect l="l" t="t" r="r" b="b"/>
              <a:pathLst>
                <a:path w="2421142" h="2847514">
                  <a:moveTo>
                    <a:pt x="0" y="0"/>
                  </a:moveTo>
                  <a:lnTo>
                    <a:pt x="2421142" y="0"/>
                  </a:lnTo>
                  <a:lnTo>
                    <a:pt x="2421142" y="2847514"/>
                  </a:lnTo>
                  <a:lnTo>
                    <a:pt x="0" y="2847514"/>
                  </a:lnTo>
                  <a:close/>
                </a:path>
              </a:pathLst>
            </a:custGeom>
            <a:solidFill>
              <a:srgbClr val="D75423">
                <a:alpha val="89804"/>
              </a:srgbClr>
            </a:solidFill>
          </p:spPr>
          <p:txBody>
            <a:bodyPr/>
            <a:lstStyle/>
            <a:p>
              <a:endParaRPr lang="en-US"/>
            </a:p>
          </p:txBody>
        </p:sp>
        <p:sp>
          <p:nvSpPr>
            <p:cNvPr id="4" name="TextBox 4"/>
            <p:cNvSpPr txBox="1"/>
            <p:nvPr/>
          </p:nvSpPr>
          <p:spPr>
            <a:xfrm>
              <a:off x="0" y="-38100"/>
              <a:ext cx="2421142" cy="288561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2196669" y="3728096"/>
            <a:ext cx="65778" cy="2833033"/>
            <a:chOff x="0" y="0"/>
            <a:chExt cx="87704" cy="3777377"/>
          </a:xfrm>
        </p:grpSpPr>
        <p:sp>
          <p:nvSpPr>
            <p:cNvPr id="6" name="AutoShape 6"/>
            <p:cNvSpPr/>
            <p:nvPr/>
          </p:nvSpPr>
          <p:spPr>
            <a:xfrm>
              <a:off x="0" y="0"/>
              <a:ext cx="87704" cy="3777377"/>
            </a:xfrm>
            <a:prstGeom prst="rect">
              <a:avLst/>
            </a:prstGeom>
            <a:solidFill>
              <a:srgbClr val="2D968D"/>
            </a:solidFill>
          </p:spPr>
          <p:txBody>
            <a:bodyPr/>
            <a:lstStyle/>
            <a:p>
              <a:endParaRPr lang="en-US"/>
            </a:p>
          </p:txBody>
        </p:sp>
      </p:grpSp>
      <p:grpSp>
        <p:nvGrpSpPr>
          <p:cNvPr id="7" name="Group 7"/>
          <p:cNvGrpSpPr/>
          <p:nvPr/>
        </p:nvGrpSpPr>
        <p:grpSpPr>
          <a:xfrm rot="-5400000">
            <a:off x="6685439" y="3728096"/>
            <a:ext cx="65778" cy="2833033"/>
            <a:chOff x="0" y="0"/>
            <a:chExt cx="87704" cy="3777377"/>
          </a:xfrm>
        </p:grpSpPr>
        <p:sp>
          <p:nvSpPr>
            <p:cNvPr id="8" name="AutoShape 8"/>
            <p:cNvSpPr/>
            <p:nvPr/>
          </p:nvSpPr>
          <p:spPr>
            <a:xfrm>
              <a:off x="0" y="0"/>
              <a:ext cx="87704" cy="3777377"/>
            </a:xfrm>
            <a:prstGeom prst="rect">
              <a:avLst/>
            </a:prstGeom>
            <a:solidFill>
              <a:srgbClr val="2D968D"/>
            </a:solidFill>
          </p:spPr>
          <p:txBody>
            <a:bodyPr/>
            <a:lstStyle/>
            <a:p>
              <a:endParaRPr lang="en-US"/>
            </a:p>
          </p:txBody>
        </p:sp>
      </p:grpSp>
      <p:grpSp>
        <p:nvGrpSpPr>
          <p:cNvPr id="9" name="Group 9"/>
          <p:cNvGrpSpPr/>
          <p:nvPr/>
        </p:nvGrpSpPr>
        <p:grpSpPr>
          <a:xfrm>
            <a:off x="3899948" y="5039005"/>
            <a:ext cx="211214" cy="2112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365035" y="5039005"/>
            <a:ext cx="211214" cy="21121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833424" y="5039005"/>
            <a:ext cx="211214" cy="2112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6198197" y="8491099"/>
            <a:ext cx="2542783" cy="2256142"/>
          </a:xfrm>
          <a:custGeom>
            <a:avLst/>
            <a:gdLst/>
            <a:ahLst/>
            <a:cxnLst/>
            <a:rect l="l" t="t" r="r" b="b"/>
            <a:pathLst>
              <a:path w="2542783" h="2256142">
                <a:moveTo>
                  <a:pt x="0" y="0"/>
                </a:moveTo>
                <a:lnTo>
                  <a:pt x="2542783" y="0"/>
                </a:lnTo>
                <a:lnTo>
                  <a:pt x="2542783" y="2256142"/>
                </a:lnTo>
                <a:lnTo>
                  <a:pt x="0" y="2256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a:off x="8740980" y="-82670"/>
            <a:ext cx="15554505" cy="10369670"/>
          </a:xfrm>
          <a:custGeom>
            <a:avLst/>
            <a:gdLst/>
            <a:ahLst/>
            <a:cxnLst/>
            <a:rect l="l" t="t" r="r" b="b"/>
            <a:pathLst>
              <a:path w="15554505" h="10369670">
                <a:moveTo>
                  <a:pt x="0" y="0"/>
                </a:moveTo>
                <a:lnTo>
                  <a:pt x="15554505" y="0"/>
                </a:lnTo>
                <a:lnTo>
                  <a:pt x="15554505" y="10369670"/>
                </a:lnTo>
                <a:lnTo>
                  <a:pt x="0" y="10369670"/>
                </a:lnTo>
                <a:lnTo>
                  <a:pt x="0" y="0"/>
                </a:lnTo>
                <a:close/>
              </a:path>
            </a:pathLst>
          </a:custGeom>
          <a:blipFill>
            <a:blip r:embed="rId4"/>
            <a:stretch>
              <a:fillRect/>
            </a:stretch>
          </a:blipFill>
        </p:spPr>
        <p:txBody>
          <a:bodyPr/>
          <a:lstStyle/>
          <a:p>
            <a:endParaRPr lang="en-US"/>
          </a:p>
        </p:txBody>
      </p:sp>
      <p:sp>
        <p:nvSpPr>
          <p:cNvPr id="20" name="TextBox 20"/>
          <p:cNvSpPr txBox="1"/>
          <p:nvPr/>
        </p:nvSpPr>
        <p:spPr>
          <a:xfrm>
            <a:off x="773038" y="3439885"/>
            <a:ext cx="7361807" cy="811864"/>
          </a:xfrm>
          <a:prstGeom prst="rect">
            <a:avLst/>
          </a:prstGeom>
        </p:spPr>
        <p:txBody>
          <a:bodyPr lIns="0" tIns="0" rIns="0" bIns="0" rtlCol="0" anchor="t">
            <a:spAutoFit/>
          </a:bodyPr>
          <a:lstStyle/>
          <a:p>
            <a:pPr algn="ctr">
              <a:lnSpc>
                <a:spcPts val="6595"/>
              </a:lnSpc>
            </a:pPr>
            <a:r>
              <a:rPr lang="en-US" sz="5073" b="1">
                <a:solidFill>
                  <a:srgbClr val="1D1E1D"/>
                </a:solidFill>
                <a:latin typeface="Livvic Bold"/>
                <a:ea typeface="Livvic Bold"/>
                <a:cs typeface="Livvic Bold"/>
                <a:sym typeface="Livvic Bold"/>
              </a:rPr>
              <a:t>Our Time Together</a:t>
            </a:r>
          </a:p>
        </p:txBody>
      </p:sp>
      <p:sp>
        <p:nvSpPr>
          <p:cNvPr id="21" name="TextBox 21"/>
          <p:cNvSpPr txBox="1"/>
          <p:nvPr/>
        </p:nvSpPr>
        <p:spPr>
          <a:xfrm>
            <a:off x="1004906" y="5506386"/>
            <a:ext cx="6931471" cy="3751914"/>
          </a:xfrm>
          <a:prstGeom prst="rect">
            <a:avLst/>
          </a:prstGeom>
        </p:spPr>
        <p:txBody>
          <a:bodyPr lIns="0" tIns="0" rIns="0" bIns="0" rtlCol="0" anchor="t">
            <a:spAutoFit/>
          </a:bodyPr>
          <a:lstStyle/>
          <a:p>
            <a:pPr marL="987467" lvl="1" indent="-493734" algn="l">
              <a:lnSpc>
                <a:spcPts val="5945"/>
              </a:lnSpc>
              <a:buFont typeface="Arial"/>
              <a:buChar char="•"/>
            </a:pPr>
            <a:r>
              <a:rPr lang="en-US" sz="4573" b="1">
                <a:solidFill>
                  <a:srgbClr val="1D1E1D"/>
                </a:solidFill>
                <a:latin typeface="Livvic Bold"/>
                <a:ea typeface="Livvic Bold"/>
                <a:cs typeface="Livvic Bold"/>
                <a:sym typeface="Livvic Bold"/>
              </a:rPr>
              <a:t>Reflect on difference</a:t>
            </a:r>
          </a:p>
          <a:p>
            <a:pPr marL="987467" lvl="1" indent="-493734" algn="l">
              <a:lnSpc>
                <a:spcPts val="5945"/>
              </a:lnSpc>
              <a:buFont typeface="Arial"/>
              <a:buChar char="•"/>
            </a:pPr>
            <a:r>
              <a:rPr lang="en-US" sz="4573" b="1">
                <a:solidFill>
                  <a:srgbClr val="1D1E1D"/>
                </a:solidFill>
                <a:latin typeface="Livvic Bold"/>
                <a:ea typeface="Livvic Bold"/>
                <a:cs typeface="Livvic Bold"/>
                <a:sym typeface="Livvic Bold"/>
              </a:rPr>
              <a:t>Explore connection</a:t>
            </a:r>
          </a:p>
          <a:p>
            <a:pPr marL="987467" lvl="1" indent="-493734" algn="l">
              <a:lnSpc>
                <a:spcPts val="5945"/>
              </a:lnSpc>
              <a:buFont typeface="Arial"/>
              <a:buChar char="•"/>
            </a:pPr>
            <a:r>
              <a:rPr lang="en-US" sz="4573" b="1">
                <a:solidFill>
                  <a:srgbClr val="1D1E1D"/>
                </a:solidFill>
                <a:latin typeface="Livvic Bold"/>
                <a:ea typeface="Livvic Bold"/>
                <a:cs typeface="Livvic Bold"/>
                <a:sym typeface="Livvic Bold"/>
              </a:rPr>
              <a:t>Deepen into the power of relationships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sp>
        <p:nvSpPr>
          <p:cNvPr id="2" name="TextBox 2"/>
          <p:cNvSpPr txBox="1"/>
          <p:nvPr/>
        </p:nvSpPr>
        <p:spPr>
          <a:xfrm>
            <a:off x="644492" y="3055691"/>
            <a:ext cx="16362095" cy="6653864"/>
          </a:xfrm>
          <a:prstGeom prst="rect">
            <a:avLst/>
          </a:prstGeom>
        </p:spPr>
        <p:txBody>
          <a:bodyPr lIns="0" tIns="0" rIns="0" bIns="0" rtlCol="0" anchor="t">
            <a:spAutoFit/>
          </a:bodyPr>
          <a:lstStyle/>
          <a:p>
            <a:pPr algn="ctr">
              <a:lnSpc>
                <a:spcPts val="5295"/>
              </a:lnSpc>
            </a:pPr>
            <a:r>
              <a:rPr lang="en-US" sz="4073" b="1">
                <a:solidFill>
                  <a:srgbClr val="F2F2F2"/>
                </a:solidFill>
                <a:latin typeface="Livvic Bold"/>
                <a:ea typeface="Livvic Bold"/>
                <a:cs typeface="Livvic Bold"/>
                <a:sym typeface="Livvic Bold"/>
              </a:rPr>
              <a:t>“People are so stressed out and traumatized as a society. We need to get back on track and treat each other with decency. People don’t have social grace in public in how they are treating each other. People have something going on internally and you see it coming out in anger. We are impatient, rude, not treating people with respect, “I’m right/You’re wrong” - that worries me. We have become so jaded and not caring. We can not agree and still be respectful. The division is killing us.” </a:t>
            </a:r>
          </a:p>
          <a:p>
            <a:pPr algn="ctr">
              <a:lnSpc>
                <a:spcPts val="5295"/>
              </a:lnSpc>
            </a:pPr>
            <a:endParaRPr lang="en-US" sz="4073" b="1">
              <a:solidFill>
                <a:srgbClr val="F2F2F2"/>
              </a:solidFill>
              <a:latin typeface="Livvic Bold"/>
              <a:ea typeface="Livvic Bold"/>
              <a:cs typeface="Livvic Bold"/>
              <a:sym typeface="Livvic Bold"/>
            </a:endParaRPr>
          </a:p>
          <a:p>
            <a:pPr algn="ctr">
              <a:lnSpc>
                <a:spcPts val="5295"/>
              </a:lnSpc>
            </a:pPr>
            <a:r>
              <a:rPr lang="en-US" sz="4073" b="1">
                <a:solidFill>
                  <a:srgbClr val="F2F2F2"/>
                </a:solidFill>
                <a:latin typeface="Livvic Bold"/>
                <a:ea typeface="Livvic Bold"/>
                <a:cs typeface="Livvic Bold"/>
                <a:sym typeface="Livvic Bold"/>
              </a:rPr>
              <a:t>– Cottonwood Resident</a:t>
            </a:r>
          </a:p>
        </p:txBody>
      </p:sp>
      <p:sp>
        <p:nvSpPr>
          <p:cNvPr id="3" name="Freeform 3"/>
          <p:cNvSpPr/>
          <p:nvPr/>
        </p:nvSpPr>
        <p:spPr>
          <a:xfrm>
            <a:off x="7498070" y="92117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sp>
        <p:nvSpPr>
          <p:cNvPr id="2" name="TextBox 2"/>
          <p:cNvSpPr txBox="1"/>
          <p:nvPr/>
        </p:nvSpPr>
        <p:spPr>
          <a:xfrm>
            <a:off x="710329" y="3463282"/>
            <a:ext cx="16362095" cy="4653614"/>
          </a:xfrm>
          <a:prstGeom prst="rect">
            <a:avLst/>
          </a:prstGeom>
        </p:spPr>
        <p:txBody>
          <a:bodyPr lIns="0" tIns="0" rIns="0" bIns="0" rtlCol="0" anchor="t">
            <a:spAutoFit/>
          </a:bodyPr>
          <a:lstStyle/>
          <a:p>
            <a:pPr algn="ctr">
              <a:lnSpc>
                <a:spcPts val="5295"/>
              </a:lnSpc>
            </a:pPr>
            <a:r>
              <a:rPr lang="en-US" sz="4073" b="1">
                <a:solidFill>
                  <a:srgbClr val="F2F2F2"/>
                </a:solidFill>
                <a:latin typeface="Livvic Bold"/>
                <a:ea typeface="Livvic Bold"/>
                <a:cs typeface="Livvic Bold"/>
                <a:sym typeface="Livvic Bold"/>
              </a:rPr>
              <a:t>“Another concern for me is being heard and seen, especially as an older person. I feel less visible and valuable and pushed around more as an older person. I don’t feel heard often. I try to wave and say hi to people, but a lot of people don’t acknowledge me back.” </a:t>
            </a:r>
          </a:p>
          <a:p>
            <a:pPr algn="ctr">
              <a:lnSpc>
                <a:spcPts val="5295"/>
              </a:lnSpc>
            </a:pPr>
            <a:endParaRPr lang="en-US" sz="4073" b="1">
              <a:solidFill>
                <a:srgbClr val="F2F2F2"/>
              </a:solidFill>
              <a:latin typeface="Livvic Bold"/>
              <a:ea typeface="Livvic Bold"/>
              <a:cs typeface="Livvic Bold"/>
              <a:sym typeface="Livvic Bold"/>
            </a:endParaRPr>
          </a:p>
          <a:p>
            <a:pPr algn="ctr">
              <a:lnSpc>
                <a:spcPts val="5295"/>
              </a:lnSpc>
            </a:pPr>
            <a:r>
              <a:rPr lang="en-US" sz="4073" b="1">
                <a:solidFill>
                  <a:srgbClr val="F2F2F2"/>
                </a:solidFill>
                <a:latin typeface="Livvic Bold"/>
                <a:ea typeface="Livvic Bold"/>
                <a:cs typeface="Livvic Bold"/>
                <a:sym typeface="Livvic Bold"/>
              </a:rPr>
              <a:t>– Kingman Resident</a:t>
            </a:r>
          </a:p>
        </p:txBody>
      </p:sp>
      <p:sp>
        <p:nvSpPr>
          <p:cNvPr id="3" name="Freeform 3"/>
          <p:cNvSpPr/>
          <p:nvPr/>
        </p:nvSpPr>
        <p:spPr>
          <a:xfrm>
            <a:off x="6521481" y="510238"/>
            <a:ext cx="3970134" cy="2288241"/>
          </a:xfrm>
          <a:custGeom>
            <a:avLst/>
            <a:gdLst/>
            <a:ahLst/>
            <a:cxnLst/>
            <a:rect l="l" t="t" r="r" b="b"/>
            <a:pathLst>
              <a:path w="3970134" h="2288241">
                <a:moveTo>
                  <a:pt x="0" y="0"/>
                </a:moveTo>
                <a:lnTo>
                  <a:pt x="3970135" y="0"/>
                </a:lnTo>
                <a:lnTo>
                  <a:pt x="3970135" y="2288241"/>
                </a:lnTo>
                <a:lnTo>
                  <a:pt x="0" y="2288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sp>
        <p:nvSpPr>
          <p:cNvPr id="2" name="TextBox 2"/>
          <p:cNvSpPr txBox="1"/>
          <p:nvPr/>
        </p:nvSpPr>
        <p:spPr>
          <a:xfrm>
            <a:off x="743248" y="3271186"/>
            <a:ext cx="16362095" cy="5987114"/>
          </a:xfrm>
          <a:prstGeom prst="rect">
            <a:avLst/>
          </a:prstGeom>
        </p:spPr>
        <p:txBody>
          <a:bodyPr lIns="0" tIns="0" rIns="0" bIns="0" rtlCol="0" anchor="t">
            <a:spAutoFit/>
          </a:bodyPr>
          <a:lstStyle/>
          <a:p>
            <a:pPr algn="ctr">
              <a:lnSpc>
                <a:spcPts val="5295"/>
              </a:lnSpc>
            </a:pPr>
            <a:r>
              <a:rPr lang="en-US" sz="4073" b="1">
                <a:solidFill>
                  <a:srgbClr val="F2F2F2"/>
                </a:solidFill>
                <a:latin typeface="Livvic Bold"/>
                <a:ea typeface="Livvic Bold"/>
                <a:cs typeface="Livvic Bold"/>
                <a:sym typeface="Livvic Bold"/>
              </a:rPr>
              <a:t>“I know what I’m talking about when it comes to me and my body. I need to be listened to, not talked ‘at’. I was supposed to go to a mental health place, not jail. When I got out of jail there was no way to call for help once let out, no rides, no nothing, no food, no connection. What do you do, there’s no way to navigate this or stop the cycle?”</a:t>
            </a:r>
          </a:p>
          <a:p>
            <a:pPr algn="ctr">
              <a:lnSpc>
                <a:spcPts val="5295"/>
              </a:lnSpc>
            </a:pPr>
            <a:endParaRPr lang="en-US" sz="4073" b="1">
              <a:solidFill>
                <a:srgbClr val="F2F2F2"/>
              </a:solidFill>
              <a:latin typeface="Livvic Bold"/>
              <a:ea typeface="Livvic Bold"/>
              <a:cs typeface="Livvic Bold"/>
              <a:sym typeface="Livvic Bold"/>
            </a:endParaRPr>
          </a:p>
          <a:p>
            <a:pPr algn="ctr">
              <a:lnSpc>
                <a:spcPts val="5295"/>
              </a:lnSpc>
            </a:pPr>
            <a:r>
              <a:rPr lang="en-US" sz="4073" b="1">
                <a:solidFill>
                  <a:srgbClr val="F2F2F2"/>
                </a:solidFill>
                <a:latin typeface="Livvic Bold"/>
                <a:ea typeface="Livvic Bold"/>
                <a:cs typeface="Livvic Bold"/>
                <a:sym typeface="Livvic Bold"/>
              </a:rPr>
              <a:t> – Prescott Re-Entry Program Resident</a:t>
            </a:r>
          </a:p>
          <a:p>
            <a:pPr algn="ctr">
              <a:lnSpc>
                <a:spcPts val="5295"/>
              </a:lnSpc>
            </a:pPr>
            <a:endParaRPr lang="en-US" sz="4073" b="1">
              <a:solidFill>
                <a:srgbClr val="F2F2F2"/>
              </a:solidFill>
              <a:latin typeface="Livvic Bold"/>
              <a:ea typeface="Livvic Bold"/>
              <a:cs typeface="Livvic Bold"/>
              <a:sym typeface="Livvic Bold"/>
            </a:endParaRPr>
          </a:p>
        </p:txBody>
      </p:sp>
      <p:sp>
        <p:nvSpPr>
          <p:cNvPr id="3" name="Freeform 3"/>
          <p:cNvSpPr/>
          <p:nvPr/>
        </p:nvSpPr>
        <p:spPr>
          <a:xfrm>
            <a:off x="7201895" y="708471"/>
            <a:ext cx="3094163" cy="2154663"/>
          </a:xfrm>
          <a:custGeom>
            <a:avLst/>
            <a:gdLst/>
            <a:ahLst/>
            <a:cxnLst/>
            <a:rect l="l" t="t" r="r" b="b"/>
            <a:pathLst>
              <a:path w="3094163" h="2154663">
                <a:moveTo>
                  <a:pt x="0" y="0"/>
                </a:moveTo>
                <a:lnTo>
                  <a:pt x="3094163" y="0"/>
                </a:lnTo>
                <a:lnTo>
                  <a:pt x="3094163" y="2154663"/>
                </a:lnTo>
                <a:lnTo>
                  <a:pt x="0" y="21546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8017" t="-15650" b="-31427"/>
            </a:stretch>
          </a:blipFill>
        </p:spPr>
        <p:txBody>
          <a:bodyPr/>
          <a:lstStyle/>
          <a:p>
            <a:endParaRPr lang="en-US"/>
          </a:p>
        </p:txBody>
      </p:sp>
      <p:grpSp>
        <p:nvGrpSpPr>
          <p:cNvPr id="3" name="Group 3"/>
          <p:cNvGrpSpPr/>
          <p:nvPr/>
        </p:nvGrpSpPr>
        <p:grpSpPr>
          <a:xfrm>
            <a:off x="9301802" y="-262328"/>
            <a:ext cx="9192773" cy="10811656"/>
            <a:chOff x="0" y="0"/>
            <a:chExt cx="2421142" cy="2847514"/>
          </a:xfrm>
        </p:grpSpPr>
        <p:sp>
          <p:nvSpPr>
            <p:cNvPr id="4" name="Freeform 4"/>
            <p:cNvSpPr/>
            <p:nvPr/>
          </p:nvSpPr>
          <p:spPr>
            <a:xfrm>
              <a:off x="0" y="0"/>
              <a:ext cx="2421142" cy="2847514"/>
            </a:xfrm>
            <a:custGeom>
              <a:avLst/>
              <a:gdLst/>
              <a:ahLst/>
              <a:cxnLst/>
              <a:rect l="l" t="t" r="r" b="b"/>
              <a:pathLst>
                <a:path w="2421142" h="2847514">
                  <a:moveTo>
                    <a:pt x="0" y="0"/>
                  </a:moveTo>
                  <a:lnTo>
                    <a:pt x="2421142" y="0"/>
                  </a:lnTo>
                  <a:lnTo>
                    <a:pt x="2421142" y="2847514"/>
                  </a:lnTo>
                  <a:lnTo>
                    <a:pt x="0" y="2847514"/>
                  </a:lnTo>
                  <a:close/>
                </a:path>
              </a:pathLst>
            </a:custGeom>
            <a:solidFill>
              <a:srgbClr val="D75423">
                <a:alpha val="89804"/>
              </a:srgbClr>
            </a:solidFill>
          </p:spPr>
          <p:txBody>
            <a:bodyPr/>
            <a:lstStyle/>
            <a:p>
              <a:endParaRPr lang="en-US"/>
            </a:p>
          </p:txBody>
        </p:sp>
        <p:sp>
          <p:nvSpPr>
            <p:cNvPr id="5" name="TextBox 5"/>
            <p:cNvSpPr txBox="1"/>
            <p:nvPr/>
          </p:nvSpPr>
          <p:spPr>
            <a:xfrm>
              <a:off x="0" y="-38100"/>
              <a:ext cx="2421142"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11642713" y="2516938"/>
            <a:ext cx="65778" cy="2833033"/>
            <a:chOff x="0" y="0"/>
            <a:chExt cx="87704" cy="3777377"/>
          </a:xfrm>
        </p:grpSpPr>
        <p:sp>
          <p:nvSpPr>
            <p:cNvPr id="7" name="AutoShape 7"/>
            <p:cNvSpPr/>
            <p:nvPr/>
          </p:nvSpPr>
          <p:spPr>
            <a:xfrm>
              <a:off x="0" y="0"/>
              <a:ext cx="87704" cy="3777377"/>
            </a:xfrm>
            <a:prstGeom prst="rect">
              <a:avLst/>
            </a:prstGeom>
            <a:solidFill>
              <a:srgbClr val="323332"/>
            </a:solidFill>
          </p:spPr>
          <p:txBody>
            <a:bodyPr/>
            <a:lstStyle/>
            <a:p>
              <a:endParaRPr lang="en-US"/>
            </a:p>
          </p:txBody>
        </p:sp>
      </p:grpSp>
      <p:grpSp>
        <p:nvGrpSpPr>
          <p:cNvPr id="8" name="Group 8"/>
          <p:cNvGrpSpPr/>
          <p:nvPr/>
        </p:nvGrpSpPr>
        <p:grpSpPr>
          <a:xfrm rot="-5400000">
            <a:off x="16112986" y="2516938"/>
            <a:ext cx="65778" cy="2833033"/>
            <a:chOff x="0" y="0"/>
            <a:chExt cx="87704" cy="3777377"/>
          </a:xfrm>
        </p:grpSpPr>
        <p:sp>
          <p:nvSpPr>
            <p:cNvPr id="9" name="AutoShape 9"/>
            <p:cNvSpPr/>
            <p:nvPr/>
          </p:nvSpPr>
          <p:spPr>
            <a:xfrm>
              <a:off x="0" y="0"/>
              <a:ext cx="87704" cy="3777377"/>
            </a:xfrm>
            <a:prstGeom prst="rect">
              <a:avLst/>
            </a:prstGeom>
            <a:solidFill>
              <a:srgbClr val="323332"/>
            </a:solidFill>
          </p:spPr>
          <p:txBody>
            <a:bodyPr/>
            <a:lstStyle/>
            <a:p>
              <a:endParaRPr lang="en-US"/>
            </a:p>
          </p:txBody>
        </p:sp>
      </p:grpSp>
      <p:grpSp>
        <p:nvGrpSpPr>
          <p:cNvPr id="10" name="Group 10"/>
          <p:cNvGrpSpPr/>
          <p:nvPr/>
        </p:nvGrpSpPr>
        <p:grpSpPr>
          <a:xfrm>
            <a:off x="13324193" y="3827848"/>
            <a:ext cx="211214" cy="2112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92582" y="3794959"/>
            <a:ext cx="211214" cy="2112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260970" y="3794959"/>
            <a:ext cx="211214" cy="21121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5400000">
            <a:off x="11624216" y="6665256"/>
            <a:ext cx="65778" cy="2833033"/>
            <a:chOff x="0" y="0"/>
            <a:chExt cx="87704" cy="3777377"/>
          </a:xfrm>
        </p:grpSpPr>
        <p:sp>
          <p:nvSpPr>
            <p:cNvPr id="20" name="AutoShape 20"/>
            <p:cNvSpPr/>
            <p:nvPr/>
          </p:nvSpPr>
          <p:spPr>
            <a:xfrm>
              <a:off x="0" y="0"/>
              <a:ext cx="87704" cy="3777377"/>
            </a:xfrm>
            <a:prstGeom prst="rect">
              <a:avLst/>
            </a:prstGeom>
            <a:solidFill>
              <a:srgbClr val="323332"/>
            </a:solidFill>
          </p:spPr>
          <p:txBody>
            <a:bodyPr/>
            <a:lstStyle/>
            <a:p>
              <a:endParaRPr lang="en-US"/>
            </a:p>
          </p:txBody>
        </p:sp>
      </p:grpSp>
      <p:grpSp>
        <p:nvGrpSpPr>
          <p:cNvPr id="21" name="Group 21"/>
          <p:cNvGrpSpPr/>
          <p:nvPr/>
        </p:nvGrpSpPr>
        <p:grpSpPr>
          <a:xfrm rot="-5400000">
            <a:off x="16112986" y="6665256"/>
            <a:ext cx="65778" cy="2833033"/>
            <a:chOff x="0" y="0"/>
            <a:chExt cx="87704" cy="3777377"/>
          </a:xfrm>
        </p:grpSpPr>
        <p:sp>
          <p:nvSpPr>
            <p:cNvPr id="22" name="AutoShape 22"/>
            <p:cNvSpPr/>
            <p:nvPr/>
          </p:nvSpPr>
          <p:spPr>
            <a:xfrm>
              <a:off x="0" y="0"/>
              <a:ext cx="87704" cy="3777377"/>
            </a:xfrm>
            <a:prstGeom prst="rect">
              <a:avLst/>
            </a:prstGeom>
            <a:solidFill>
              <a:srgbClr val="323332"/>
            </a:solidFill>
          </p:spPr>
          <p:txBody>
            <a:bodyPr/>
            <a:lstStyle/>
            <a:p>
              <a:endParaRPr lang="en-US"/>
            </a:p>
          </p:txBody>
        </p:sp>
      </p:grpSp>
      <p:grpSp>
        <p:nvGrpSpPr>
          <p:cNvPr id="23" name="Group 23"/>
          <p:cNvGrpSpPr/>
          <p:nvPr/>
        </p:nvGrpSpPr>
        <p:grpSpPr>
          <a:xfrm>
            <a:off x="13327495" y="7976165"/>
            <a:ext cx="211214" cy="21121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3792582" y="7976165"/>
            <a:ext cx="211214" cy="21121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4260970" y="7976165"/>
            <a:ext cx="211214" cy="21121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332"/>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6145875" y="8394665"/>
            <a:ext cx="3094163" cy="2154663"/>
          </a:xfrm>
          <a:custGeom>
            <a:avLst/>
            <a:gdLst/>
            <a:ahLst/>
            <a:cxnLst/>
            <a:rect l="l" t="t" r="r" b="b"/>
            <a:pathLst>
              <a:path w="3094163" h="2154663">
                <a:moveTo>
                  <a:pt x="0" y="0"/>
                </a:moveTo>
                <a:lnTo>
                  <a:pt x="3094164" y="0"/>
                </a:lnTo>
                <a:lnTo>
                  <a:pt x="3094164" y="2154663"/>
                </a:lnTo>
                <a:lnTo>
                  <a:pt x="0" y="21546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3" name="TextBox 33"/>
          <p:cNvSpPr txBox="1"/>
          <p:nvPr/>
        </p:nvSpPr>
        <p:spPr>
          <a:xfrm>
            <a:off x="10448602" y="4310198"/>
            <a:ext cx="6899173" cy="2794001"/>
          </a:xfrm>
          <a:prstGeom prst="rect">
            <a:avLst/>
          </a:prstGeom>
        </p:spPr>
        <p:txBody>
          <a:bodyPr lIns="0" tIns="0" rIns="0" bIns="0" rtlCol="0" anchor="t">
            <a:spAutoFit/>
          </a:bodyPr>
          <a:lstStyle/>
          <a:p>
            <a:pPr algn="ctr">
              <a:lnSpc>
                <a:spcPts val="5599"/>
              </a:lnSpc>
            </a:pPr>
            <a:r>
              <a:rPr lang="en-US" sz="3999" b="1">
                <a:solidFill>
                  <a:srgbClr val="FFFFFF"/>
                </a:solidFill>
                <a:latin typeface="Livvic Bold"/>
                <a:ea typeface="Livvic Bold"/>
                <a:cs typeface="Livvic Bold"/>
                <a:sym typeface="Livvic Bold"/>
              </a:rPr>
              <a:t>What do we have in this moment when everything else is uncertain?</a:t>
            </a:r>
          </a:p>
          <a:p>
            <a:pPr algn="ctr">
              <a:lnSpc>
                <a:spcPts val="5599"/>
              </a:lnSpc>
              <a:spcBef>
                <a:spcPct val="0"/>
              </a:spcBef>
            </a:pPr>
            <a:r>
              <a:rPr lang="en-US" sz="3999" b="1">
                <a:solidFill>
                  <a:srgbClr val="FFFFFF"/>
                </a:solidFill>
                <a:latin typeface="Livvic Bold"/>
                <a:ea typeface="Livvic Bold"/>
                <a:cs typeface="Livvic Bold"/>
                <a:sym typeface="Livvic Bold"/>
              </a:rPr>
              <a:t>We have each other.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247559" y="-262328"/>
            <a:ext cx="18742134" cy="10811656"/>
            <a:chOff x="0" y="0"/>
            <a:chExt cx="4936200" cy="2847514"/>
          </a:xfrm>
        </p:grpSpPr>
        <p:sp>
          <p:nvSpPr>
            <p:cNvPr id="4" name="Freeform 4"/>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76154D">
                <a:alpha val="84706"/>
              </a:srgbClr>
            </a:solidFill>
          </p:spPr>
          <p:txBody>
            <a:bodyPr/>
            <a:lstStyle/>
            <a:p>
              <a:endParaRPr lang="en-US"/>
            </a:p>
          </p:txBody>
        </p:sp>
        <p:sp>
          <p:nvSpPr>
            <p:cNvPr id="5" name="TextBox 5"/>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8987977" y="-6732435"/>
            <a:ext cx="271061" cy="18288000"/>
            <a:chOff x="0" y="0"/>
            <a:chExt cx="361415" cy="24384000"/>
          </a:xfrm>
        </p:grpSpPr>
        <p:sp>
          <p:nvSpPr>
            <p:cNvPr id="7" name="AutoShape 7"/>
            <p:cNvSpPr/>
            <p:nvPr/>
          </p:nvSpPr>
          <p:spPr>
            <a:xfrm>
              <a:off x="0" y="0"/>
              <a:ext cx="361415" cy="24384000"/>
            </a:xfrm>
            <a:prstGeom prst="rect">
              <a:avLst/>
            </a:prstGeom>
            <a:solidFill>
              <a:srgbClr val="D75423"/>
            </a:solidFill>
          </p:spPr>
          <p:txBody>
            <a:bodyPr/>
            <a:lstStyle/>
            <a:p>
              <a:endParaRPr lang="en-US"/>
            </a:p>
          </p:txBody>
        </p:sp>
      </p:grpSp>
      <p:sp>
        <p:nvSpPr>
          <p:cNvPr id="8" name="TextBox 8"/>
          <p:cNvSpPr txBox="1"/>
          <p:nvPr/>
        </p:nvSpPr>
        <p:spPr>
          <a:xfrm>
            <a:off x="724857" y="597462"/>
            <a:ext cx="17118095" cy="1421398"/>
          </a:xfrm>
          <a:prstGeom prst="rect">
            <a:avLst/>
          </a:prstGeom>
        </p:spPr>
        <p:txBody>
          <a:bodyPr lIns="0" tIns="0" rIns="0" bIns="0" rtlCol="0" anchor="t">
            <a:spAutoFit/>
          </a:bodyPr>
          <a:lstStyle/>
          <a:p>
            <a:pPr marL="0" lvl="0" indent="0" algn="ctr">
              <a:lnSpc>
                <a:spcPts val="10555"/>
              </a:lnSpc>
            </a:pPr>
            <a:r>
              <a:rPr lang="en-US" sz="10247" spc="440">
                <a:solidFill>
                  <a:srgbClr val="4DB1A7"/>
                </a:solidFill>
                <a:latin typeface="Bobby Jones 2"/>
                <a:ea typeface="Bobby Jones 2"/>
                <a:cs typeface="Bobby Jones 2"/>
                <a:sym typeface="Bobby Jones 2"/>
              </a:rPr>
              <a:t>THE POWER OF RELATIONSHIPS</a:t>
            </a:r>
          </a:p>
        </p:txBody>
      </p:sp>
      <p:pic>
        <p:nvPicPr>
          <p:cNvPr id="10" name="Online Media 9" title="Neil de Grasse Tyson - Mycelium Forest.">
            <a:hlinkClick r:id="" action="ppaction://media"/>
            <a:extLst>
              <a:ext uri="{FF2B5EF4-FFF2-40B4-BE49-F238E27FC236}">
                <a16:creationId xmlns:a16="http://schemas.microsoft.com/office/drawing/2014/main" id="{8766AEB8-9CF1-D1C2-16ED-A2CC3F3A67CE}"/>
              </a:ext>
            </a:extLst>
          </p:cNvPr>
          <p:cNvPicPr>
            <a:picLocks noRot="1" noChangeAspect="1"/>
          </p:cNvPicPr>
          <p:nvPr>
            <a:videoFile r:link="rId1"/>
          </p:nvPr>
        </p:nvPicPr>
        <p:blipFill>
          <a:blip r:embed="rId4"/>
          <a:srcRect t="21777" b="23000"/>
          <a:stretch>
            <a:fillRect/>
          </a:stretch>
        </p:blipFill>
        <p:spPr>
          <a:xfrm>
            <a:off x="5486400" y="3314700"/>
            <a:ext cx="5740400" cy="5610666"/>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28" b="-64649"/>
            </a:stretch>
          </a:blipFill>
        </p:spPr>
        <p:txBody>
          <a:bodyPr/>
          <a:lstStyle/>
          <a:p>
            <a:endParaRPr lang="en-US"/>
          </a:p>
        </p:txBody>
      </p:sp>
      <p:grpSp>
        <p:nvGrpSpPr>
          <p:cNvPr id="3" name="Group 3"/>
          <p:cNvGrpSpPr/>
          <p:nvPr/>
        </p:nvGrpSpPr>
        <p:grpSpPr>
          <a:xfrm>
            <a:off x="-123760" y="-262328"/>
            <a:ext cx="6131343" cy="10811656"/>
            <a:chOff x="0" y="0"/>
            <a:chExt cx="1614839" cy="2847514"/>
          </a:xfrm>
        </p:grpSpPr>
        <p:sp>
          <p:nvSpPr>
            <p:cNvPr id="4" name="Freeform 4"/>
            <p:cNvSpPr/>
            <p:nvPr/>
          </p:nvSpPr>
          <p:spPr>
            <a:xfrm>
              <a:off x="0" y="0"/>
              <a:ext cx="1614839" cy="2847514"/>
            </a:xfrm>
            <a:custGeom>
              <a:avLst/>
              <a:gdLst/>
              <a:ahLst/>
              <a:cxnLst/>
              <a:rect l="l" t="t" r="r" b="b"/>
              <a:pathLst>
                <a:path w="1614839" h="2847514">
                  <a:moveTo>
                    <a:pt x="0" y="0"/>
                  </a:moveTo>
                  <a:lnTo>
                    <a:pt x="1614839" y="0"/>
                  </a:lnTo>
                  <a:lnTo>
                    <a:pt x="1614839" y="2847514"/>
                  </a:lnTo>
                  <a:lnTo>
                    <a:pt x="0" y="2847514"/>
                  </a:lnTo>
                  <a:close/>
                </a:path>
              </a:pathLst>
            </a:custGeom>
            <a:solidFill>
              <a:srgbClr val="D75423">
                <a:alpha val="89804"/>
              </a:srgbClr>
            </a:solidFill>
          </p:spPr>
          <p:txBody>
            <a:bodyPr/>
            <a:lstStyle/>
            <a:p>
              <a:endParaRPr lang="en-US"/>
            </a:p>
          </p:txBody>
        </p:sp>
        <p:sp>
          <p:nvSpPr>
            <p:cNvPr id="5" name="TextBox 5"/>
            <p:cNvSpPr txBox="1"/>
            <p:nvPr/>
          </p:nvSpPr>
          <p:spPr>
            <a:xfrm>
              <a:off x="0" y="-38100"/>
              <a:ext cx="1614839"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2804068" y="7011038"/>
            <a:ext cx="65778" cy="2833033"/>
            <a:chOff x="0" y="0"/>
            <a:chExt cx="87704" cy="3777377"/>
          </a:xfrm>
        </p:grpSpPr>
        <p:sp>
          <p:nvSpPr>
            <p:cNvPr id="7" name="AutoShape 7"/>
            <p:cNvSpPr/>
            <p:nvPr/>
          </p:nvSpPr>
          <p:spPr>
            <a:xfrm>
              <a:off x="0" y="0"/>
              <a:ext cx="87704" cy="3777377"/>
            </a:xfrm>
            <a:prstGeom prst="rect">
              <a:avLst/>
            </a:prstGeom>
            <a:solidFill>
              <a:srgbClr val="323332"/>
            </a:solidFill>
          </p:spPr>
          <p:txBody>
            <a:bodyPr/>
            <a:lstStyle/>
            <a:p>
              <a:endParaRPr lang="en-US"/>
            </a:p>
          </p:txBody>
        </p:sp>
      </p:grpSp>
      <p:grpSp>
        <p:nvGrpSpPr>
          <p:cNvPr id="8" name="Group 8"/>
          <p:cNvGrpSpPr/>
          <p:nvPr/>
        </p:nvGrpSpPr>
        <p:grpSpPr>
          <a:xfrm rot="-5400000">
            <a:off x="3060760" y="1677514"/>
            <a:ext cx="65778" cy="2833033"/>
            <a:chOff x="0" y="0"/>
            <a:chExt cx="87704" cy="3777377"/>
          </a:xfrm>
        </p:grpSpPr>
        <p:sp>
          <p:nvSpPr>
            <p:cNvPr id="9" name="AutoShape 9"/>
            <p:cNvSpPr/>
            <p:nvPr/>
          </p:nvSpPr>
          <p:spPr>
            <a:xfrm>
              <a:off x="0" y="0"/>
              <a:ext cx="87704" cy="3777377"/>
            </a:xfrm>
            <a:prstGeom prst="rect">
              <a:avLst/>
            </a:prstGeom>
            <a:solidFill>
              <a:srgbClr val="323332"/>
            </a:solidFill>
          </p:spPr>
          <p:txBody>
            <a:bodyPr/>
            <a:lstStyle/>
            <a:p>
              <a:endParaRPr lang="en-US"/>
            </a:p>
          </p:txBody>
        </p:sp>
      </p:grpSp>
      <p:sp>
        <p:nvSpPr>
          <p:cNvPr id="10" name="Freeform 10"/>
          <p:cNvSpPr/>
          <p:nvPr/>
        </p:nvSpPr>
        <p:spPr>
          <a:xfrm>
            <a:off x="1677133" y="625875"/>
            <a:ext cx="3094163" cy="2154663"/>
          </a:xfrm>
          <a:custGeom>
            <a:avLst/>
            <a:gdLst/>
            <a:ahLst/>
            <a:cxnLst/>
            <a:rect l="l" t="t" r="r" b="b"/>
            <a:pathLst>
              <a:path w="3094163" h="2154663">
                <a:moveTo>
                  <a:pt x="0" y="0"/>
                </a:moveTo>
                <a:lnTo>
                  <a:pt x="3094163" y="0"/>
                </a:lnTo>
                <a:lnTo>
                  <a:pt x="3094163" y="2154663"/>
                </a:lnTo>
                <a:lnTo>
                  <a:pt x="0" y="21546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028700" y="4075512"/>
            <a:ext cx="3832500" cy="3563954"/>
          </a:xfrm>
          <a:prstGeom prst="rect">
            <a:avLst/>
          </a:prstGeom>
        </p:spPr>
        <p:txBody>
          <a:bodyPr lIns="0" tIns="0" rIns="0" bIns="0" rtlCol="0" anchor="t">
            <a:spAutoFit/>
          </a:bodyPr>
          <a:lstStyle/>
          <a:p>
            <a:pPr algn="ctr">
              <a:lnSpc>
                <a:spcPts val="5685"/>
              </a:lnSpc>
            </a:pPr>
            <a:r>
              <a:rPr lang="en-US" sz="4373" b="1">
                <a:solidFill>
                  <a:srgbClr val="F2F2F2"/>
                </a:solidFill>
                <a:latin typeface="Livvic Bold"/>
                <a:ea typeface="Livvic Bold"/>
                <a:cs typeface="Livvic Bold"/>
                <a:sym typeface="Livvic Bold"/>
              </a:rPr>
              <a:t>What does our mycelium network look like here in Arizona?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grpSp>
        <p:nvGrpSpPr>
          <p:cNvPr id="3" name="Group 3"/>
          <p:cNvGrpSpPr/>
          <p:nvPr/>
        </p:nvGrpSpPr>
        <p:grpSpPr>
          <a:xfrm>
            <a:off x="-247559" y="-262328"/>
            <a:ext cx="18742134" cy="10811656"/>
            <a:chOff x="0" y="0"/>
            <a:chExt cx="4936200" cy="2847514"/>
          </a:xfrm>
        </p:grpSpPr>
        <p:sp>
          <p:nvSpPr>
            <p:cNvPr id="4" name="Freeform 4"/>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2D968D">
                <a:alpha val="89804"/>
              </a:srgbClr>
            </a:solidFill>
          </p:spPr>
          <p:txBody>
            <a:bodyPr/>
            <a:lstStyle/>
            <a:p>
              <a:endParaRPr lang="en-US"/>
            </a:p>
          </p:txBody>
        </p:sp>
        <p:sp>
          <p:nvSpPr>
            <p:cNvPr id="5" name="TextBox 5"/>
            <p:cNvSpPr txBox="1"/>
            <p:nvPr/>
          </p:nvSpPr>
          <p:spPr>
            <a:xfrm>
              <a:off x="0" y="-38100"/>
              <a:ext cx="4936200" cy="28856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8927309" y="2549889"/>
            <a:ext cx="129048" cy="10325100"/>
            <a:chOff x="0" y="0"/>
            <a:chExt cx="172065" cy="13766800"/>
          </a:xfrm>
        </p:grpSpPr>
        <p:sp>
          <p:nvSpPr>
            <p:cNvPr id="7" name="AutoShape 7"/>
            <p:cNvSpPr/>
            <p:nvPr/>
          </p:nvSpPr>
          <p:spPr>
            <a:xfrm>
              <a:off x="0" y="0"/>
              <a:ext cx="172065" cy="13766800"/>
            </a:xfrm>
            <a:prstGeom prst="rect">
              <a:avLst/>
            </a:prstGeom>
            <a:solidFill>
              <a:srgbClr val="D75423"/>
            </a:solidFill>
          </p:spPr>
          <p:txBody>
            <a:bodyPr/>
            <a:lstStyle/>
            <a:p>
              <a:endParaRPr lang="en-US"/>
            </a:p>
          </p:txBody>
        </p:sp>
      </p:grpSp>
      <p:sp>
        <p:nvSpPr>
          <p:cNvPr id="8" name="TextBox 8"/>
          <p:cNvSpPr txBox="1"/>
          <p:nvPr/>
        </p:nvSpPr>
        <p:spPr>
          <a:xfrm>
            <a:off x="4350520" y="1522698"/>
            <a:ext cx="9586960" cy="5571418"/>
          </a:xfrm>
          <a:prstGeom prst="rect">
            <a:avLst/>
          </a:prstGeom>
        </p:spPr>
        <p:txBody>
          <a:bodyPr lIns="0" tIns="0" rIns="0" bIns="0" rtlCol="0" anchor="t">
            <a:spAutoFit/>
          </a:bodyPr>
          <a:lstStyle/>
          <a:p>
            <a:pPr marL="0" lvl="0" indent="0" algn="ctr">
              <a:lnSpc>
                <a:spcPts val="10872"/>
              </a:lnSpc>
            </a:pPr>
            <a:r>
              <a:rPr lang="en-US" sz="10555" spc="453">
                <a:solidFill>
                  <a:srgbClr val="323332"/>
                </a:solidFill>
                <a:latin typeface="Bobby Jones 2"/>
                <a:ea typeface="Bobby Jones 2"/>
                <a:cs typeface="Bobby Jones 2"/>
                <a:sym typeface="Bobby Jones 2"/>
              </a:rPr>
              <a:t>THE TINY BUT MIGHTY ACTIONS WE CAN ALL DO TODAY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6154D"/>
        </a:solidFill>
        <a:effectLst/>
      </p:bgPr>
    </p:bg>
    <p:spTree>
      <p:nvGrpSpPr>
        <p:cNvPr id="1" name=""/>
        <p:cNvGrpSpPr/>
        <p:nvPr/>
      </p:nvGrpSpPr>
      <p:grpSpPr>
        <a:xfrm>
          <a:off x="0" y="0"/>
          <a:ext cx="0" cy="0"/>
          <a:chOff x="0" y="0"/>
          <a:chExt cx="0" cy="0"/>
        </a:xfrm>
      </p:grpSpPr>
      <p:grpSp>
        <p:nvGrpSpPr>
          <p:cNvPr id="2" name="Group 2"/>
          <p:cNvGrpSpPr/>
          <p:nvPr/>
        </p:nvGrpSpPr>
        <p:grpSpPr>
          <a:xfrm>
            <a:off x="8140128" y="-427784"/>
            <a:ext cx="10147872" cy="11142568"/>
            <a:chOff x="0" y="0"/>
            <a:chExt cx="13530496" cy="14856757"/>
          </a:xfrm>
        </p:grpSpPr>
        <p:pic>
          <p:nvPicPr>
            <p:cNvPr id="3" name="Picture 3"/>
            <p:cNvPicPr>
              <a:picLocks noChangeAspect="1"/>
            </p:cNvPicPr>
            <p:nvPr/>
          </p:nvPicPr>
          <p:blipFill>
            <a:blip r:embed="rId2"/>
            <a:srcRect l="22253" r="17141"/>
            <a:stretch>
              <a:fillRect/>
            </a:stretch>
          </p:blipFill>
          <p:spPr>
            <a:xfrm>
              <a:off x="0" y="0"/>
              <a:ext cx="13530496" cy="14856757"/>
            </a:xfrm>
            <a:prstGeom prst="rect">
              <a:avLst/>
            </a:prstGeom>
          </p:spPr>
        </p:pic>
      </p:grpSp>
      <p:grpSp>
        <p:nvGrpSpPr>
          <p:cNvPr id="4" name="Group 4"/>
          <p:cNvGrpSpPr/>
          <p:nvPr/>
        </p:nvGrpSpPr>
        <p:grpSpPr>
          <a:xfrm rot="-5400000">
            <a:off x="1751765" y="7623099"/>
            <a:ext cx="61857" cy="2664129"/>
            <a:chOff x="0" y="0"/>
            <a:chExt cx="82475" cy="3552172"/>
          </a:xfrm>
        </p:grpSpPr>
        <p:sp>
          <p:nvSpPr>
            <p:cNvPr id="5" name="AutoShape 5"/>
            <p:cNvSpPr/>
            <p:nvPr/>
          </p:nvSpPr>
          <p:spPr>
            <a:xfrm>
              <a:off x="0" y="0"/>
              <a:ext cx="82475" cy="3552172"/>
            </a:xfrm>
            <a:prstGeom prst="rect">
              <a:avLst/>
            </a:prstGeom>
            <a:solidFill>
              <a:srgbClr val="2D968D"/>
            </a:solidFill>
          </p:spPr>
          <p:txBody>
            <a:bodyPr/>
            <a:lstStyle/>
            <a:p>
              <a:endParaRPr lang="en-US"/>
            </a:p>
          </p:txBody>
        </p:sp>
      </p:grpSp>
      <p:grpSp>
        <p:nvGrpSpPr>
          <p:cNvPr id="6" name="Group 6"/>
          <p:cNvGrpSpPr/>
          <p:nvPr/>
        </p:nvGrpSpPr>
        <p:grpSpPr>
          <a:xfrm rot="-5400000">
            <a:off x="1751765" y="1611833"/>
            <a:ext cx="61857" cy="2664129"/>
            <a:chOff x="0" y="0"/>
            <a:chExt cx="82475" cy="3552172"/>
          </a:xfrm>
        </p:grpSpPr>
        <p:sp>
          <p:nvSpPr>
            <p:cNvPr id="7" name="AutoShape 7"/>
            <p:cNvSpPr/>
            <p:nvPr/>
          </p:nvSpPr>
          <p:spPr>
            <a:xfrm>
              <a:off x="0" y="0"/>
              <a:ext cx="82475" cy="3552172"/>
            </a:xfrm>
            <a:prstGeom prst="rect">
              <a:avLst/>
            </a:prstGeom>
            <a:solidFill>
              <a:srgbClr val="2D968D"/>
            </a:solidFill>
          </p:spPr>
          <p:txBody>
            <a:bodyPr/>
            <a:lstStyle/>
            <a:p>
              <a:endParaRPr lang="en-US"/>
            </a:p>
          </p:txBody>
        </p:sp>
      </p:grpSp>
      <p:grpSp>
        <p:nvGrpSpPr>
          <p:cNvPr id="8" name="Group 8"/>
          <p:cNvGrpSpPr/>
          <p:nvPr/>
        </p:nvGrpSpPr>
        <p:grpSpPr>
          <a:xfrm rot="-5400000">
            <a:off x="5972917" y="7623099"/>
            <a:ext cx="61857" cy="2664129"/>
            <a:chOff x="0" y="0"/>
            <a:chExt cx="82475" cy="3552172"/>
          </a:xfrm>
        </p:grpSpPr>
        <p:sp>
          <p:nvSpPr>
            <p:cNvPr id="9" name="AutoShape 9"/>
            <p:cNvSpPr/>
            <p:nvPr/>
          </p:nvSpPr>
          <p:spPr>
            <a:xfrm>
              <a:off x="0" y="0"/>
              <a:ext cx="82475" cy="3552172"/>
            </a:xfrm>
            <a:prstGeom prst="rect">
              <a:avLst/>
            </a:prstGeom>
            <a:solidFill>
              <a:srgbClr val="2D968D"/>
            </a:solidFill>
          </p:spPr>
          <p:txBody>
            <a:bodyPr/>
            <a:lstStyle/>
            <a:p>
              <a:endParaRPr lang="en-US"/>
            </a:p>
          </p:txBody>
        </p:sp>
      </p:grpSp>
      <p:grpSp>
        <p:nvGrpSpPr>
          <p:cNvPr id="10" name="Group 10"/>
          <p:cNvGrpSpPr/>
          <p:nvPr/>
        </p:nvGrpSpPr>
        <p:grpSpPr>
          <a:xfrm rot="-5400000">
            <a:off x="5972917" y="1611833"/>
            <a:ext cx="61857" cy="2664129"/>
            <a:chOff x="0" y="0"/>
            <a:chExt cx="82475" cy="3552172"/>
          </a:xfrm>
        </p:grpSpPr>
        <p:sp>
          <p:nvSpPr>
            <p:cNvPr id="11" name="AutoShape 11"/>
            <p:cNvSpPr/>
            <p:nvPr/>
          </p:nvSpPr>
          <p:spPr>
            <a:xfrm>
              <a:off x="0" y="0"/>
              <a:ext cx="82475" cy="3552172"/>
            </a:xfrm>
            <a:prstGeom prst="rect">
              <a:avLst/>
            </a:prstGeom>
            <a:solidFill>
              <a:srgbClr val="2D968D"/>
            </a:solidFill>
          </p:spPr>
          <p:txBody>
            <a:bodyPr/>
            <a:lstStyle/>
            <a:p>
              <a:endParaRPr lang="en-US"/>
            </a:p>
          </p:txBody>
        </p:sp>
      </p:grpSp>
      <p:grpSp>
        <p:nvGrpSpPr>
          <p:cNvPr id="12" name="Group 12"/>
          <p:cNvGrpSpPr/>
          <p:nvPr/>
        </p:nvGrpSpPr>
        <p:grpSpPr>
          <a:xfrm>
            <a:off x="3353495" y="8855853"/>
            <a:ext cx="198621" cy="19862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353495" y="2844587"/>
            <a:ext cx="198621" cy="19862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790854" y="8855853"/>
            <a:ext cx="198621" cy="19862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3790854" y="2844587"/>
            <a:ext cx="198621" cy="19862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231317" y="8855853"/>
            <a:ext cx="198621" cy="19862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4231317" y="2844587"/>
            <a:ext cx="198621" cy="19862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68D"/>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2215728" y="715194"/>
            <a:ext cx="3401272" cy="1612061"/>
          </a:xfrm>
          <a:custGeom>
            <a:avLst/>
            <a:gdLst/>
            <a:ahLst/>
            <a:cxnLst/>
            <a:rect l="l" t="t" r="r" b="b"/>
            <a:pathLst>
              <a:path w="3401272" h="1612061">
                <a:moveTo>
                  <a:pt x="0" y="0"/>
                </a:moveTo>
                <a:lnTo>
                  <a:pt x="3401272" y="0"/>
                </a:lnTo>
                <a:lnTo>
                  <a:pt x="3401272" y="1612061"/>
                </a:lnTo>
                <a:lnTo>
                  <a:pt x="0" y="1612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TextBox 31"/>
          <p:cNvSpPr txBox="1"/>
          <p:nvPr/>
        </p:nvSpPr>
        <p:spPr>
          <a:xfrm>
            <a:off x="450629" y="3932604"/>
            <a:ext cx="6931471" cy="3986229"/>
          </a:xfrm>
          <a:prstGeom prst="rect">
            <a:avLst/>
          </a:prstGeom>
        </p:spPr>
        <p:txBody>
          <a:bodyPr lIns="0" tIns="0" rIns="0" bIns="0" rtlCol="0" anchor="t">
            <a:spAutoFit/>
          </a:bodyPr>
          <a:lstStyle/>
          <a:p>
            <a:pPr marL="0" lvl="0" indent="0" algn="ctr">
              <a:lnSpc>
                <a:spcPts val="6335"/>
              </a:lnSpc>
              <a:spcBef>
                <a:spcPct val="0"/>
              </a:spcBef>
            </a:pPr>
            <a:r>
              <a:rPr lang="en-US" sz="4873" b="1">
                <a:solidFill>
                  <a:srgbClr val="FFFFFF"/>
                </a:solidFill>
                <a:latin typeface="Livvic Bold"/>
                <a:ea typeface="Livvic Bold"/>
                <a:cs typeface="Livvic Bold"/>
                <a:sym typeface="Livvic Bold"/>
              </a:rPr>
              <a:t>Be intentional with your time and time with others. Put screens down and look people in the eyes.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1" b="-8991"/>
            </a:stretch>
          </a:blipFill>
        </p:spPr>
        <p:txBody>
          <a:bodyPr/>
          <a:lstStyle/>
          <a:p>
            <a:endParaRPr lang="en-US"/>
          </a:p>
        </p:txBody>
      </p:sp>
      <p:grpSp>
        <p:nvGrpSpPr>
          <p:cNvPr id="3" name="Group 3"/>
          <p:cNvGrpSpPr/>
          <p:nvPr/>
        </p:nvGrpSpPr>
        <p:grpSpPr>
          <a:xfrm>
            <a:off x="-149903" y="0"/>
            <a:ext cx="6427610" cy="10811656"/>
            <a:chOff x="0" y="0"/>
            <a:chExt cx="1692869" cy="2847514"/>
          </a:xfrm>
        </p:grpSpPr>
        <p:sp>
          <p:nvSpPr>
            <p:cNvPr id="4" name="Freeform 4"/>
            <p:cNvSpPr/>
            <p:nvPr/>
          </p:nvSpPr>
          <p:spPr>
            <a:xfrm>
              <a:off x="0" y="0"/>
              <a:ext cx="1692869" cy="2847514"/>
            </a:xfrm>
            <a:custGeom>
              <a:avLst/>
              <a:gdLst/>
              <a:ahLst/>
              <a:cxnLst/>
              <a:rect l="l" t="t" r="r" b="b"/>
              <a:pathLst>
                <a:path w="1692869" h="2847514">
                  <a:moveTo>
                    <a:pt x="0" y="0"/>
                  </a:moveTo>
                  <a:lnTo>
                    <a:pt x="1692869" y="0"/>
                  </a:lnTo>
                  <a:lnTo>
                    <a:pt x="1692869" y="2847514"/>
                  </a:lnTo>
                  <a:lnTo>
                    <a:pt x="0" y="2847514"/>
                  </a:lnTo>
                  <a:close/>
                </a:path>
              </a:pathLst>
            </a:custGeom>
            <a:solidFill>
              <a:srgbClr val="76154D">
                <a:alpha val="89804"/>
              </a:srgbClr>
            </a:solidFill>
          </p:spPr>
          <p:txBody>
            <a:bodyPr/>
            <a:lstStyle/>
            <a:p>
              <a:endParaRPr lang="en-US"/>
            </a:p>
          </p:txBody>
        </p:sp>
        <p:sp>
          <p:nvSpPr>
            <p:cNvPr id="5" name="TextBox 5"/>
            <p:cNvSpPr txBox="1"/>
            <p:nvPr/>
          </p:nvSpPr>
          <p:spPr>
            <a:xfrm>
              <a:off x="0" y="-38100"/>
              <a:ext cx="1692869" cy="288561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37492" y="-124185"/>
            <a:ext cx="7315200" cy="3471395"/>
          </a:xfrm>
          <a:custGeom>
            <a:avLst/>
            <a:gdLst/>
            <a:ahLst/>
            <a:cxnLst/>
            <a:rect l="l" t="t" r="r" b="b"/>
            <a:pathLst>
              <a:path w="7315200" h="3471395">
                <a:moveTo>
                  <a:pt x="0" y="0"/>
                </a:moveTo>
                <a:lnTo>
                  <a:pt x="7315200" y="0"/>
                </a:lnTo>
                <a:lnTo>
                  <a:pt x="7315200" y="3471395"/>
                </a:lnTo>
                <a:lnTo>
                  <a:pt x="0" y="34713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356876" y="3582078"/>
            <a:ext cx="5234212" cy="5925679"/>
          </a:xfrm>
          <a:prstGeom prst="rect">
            <a:avLst/>
          </a:prstGeom>
        </p:spPr>
        <p:txBody>
          <a:bodyPr lIns="0" tIns="0" rIns="0" bIns="0" rtlCol="0" anchor="t">
            <a:spAutoFit/>
          </a:bodyPr>
          <a:lstStyle/>
          <a:p>
            <a:pPr marL="1114289" lvl="1" indent="-557144" algn="l">
              <a:lnSpc>
                <a:spcPts val="6709"/>
              </a:lnSpc>
              <a:buFont typeface="Arial"/>
              <a:buChar char="•"/>
            </a:pPr>
            <a:r>
              <a:rPr lang="en-US" sz="5161" b="1">
                <a:solidFill>
                  <a:srgbClr val="FFFFFF"/>
                </a:solidFill>
                <a:latin typeface="Livvic Bold"/>
                <a:ea typeface="Livvic Bold"/>
                <a:cs typeface="Livvic Bold"/>
                <a:sym typeface="Livvic Bold"/>
              </a:rPr>
              <a:t>Ask questions.</a:t>
            </a:r>
          </a:p>
          <a:p>
            <a:pPr algn="l">
              <a:lnSpc>
                <a:spcPts val="6709"/>
              </a:lnSpc>
            </a:pPr>
            <a:endParaRPr lang="en-US" sz="5161" b="1">
              <a:solidFill>
                <a:srgbClr val="FFFFFF"/>
              </a:solidFill>
              <a:latin typeface="Livvic Bold"/>
              <a:ea typeface="Livvic Bold"/>
              <a:cs typeface="Livvic Bold"/>
              <a:sym typeface="Livvic Bold"/>
            </a:endParaRPr>
          </a:p>
          <a:p>
            <a:pPr marL="1114289" lvl="1" indent="-557144" algn="l">
              <a:lnSpc>
                <a:spcPts val="6709"/>
              </a:lnSpc>
              <a:buFont typeface="Arial"/>
              <a:buChar char="•"/>
            </a:pPr>
            <a:r>
              <a:rPr lang="en-US" sz="5161" b="1">
                <a:solidFill>
                  <a:srgbClr val="FFFFFF"/>
                </a:solidFill>
                <a:latin typeface="Livvic Bold"/>
                <a:ea typeface="Livvic Bold"/>
                <a:cs typeface="Livvic Bold"/>
                <a:sym typeface="Livvic Bold"/>
              </a:rPr>
              <a:t>Listen.</a:t>
            </a:r>
          </a:p>
          <a:p>
            <a:pPr algn="l">
              <a:lnSpc>
                <a:spcPts val="6709"/>
              </a:lnSpc>
            </a:pPr>
            <a:endParaRPr lang="en-US" sz="5161" b="1">
              <a:solidFill>
                <a:srgbClr val="FFFFFF"/>
              </a:solidFill>
              <a:latin typeface="Livvic Bold"/>
              <a:ea typeface="Livvic Bold"/>
              <a:cs typeface="Livvic Bold"/>
              <a:sym typeface="Livvic Bold"/>
            </a:endParaRPr>
          </a:p>
          <a:p>
            <a:pPr marL="1114289" lvl="1" indent="-557144" algn="l">
              <a:lnSpc>
                <a:spcPts val="6709"/>
              </a:lnSpc>
              <a:buFont typeface="Arial"/>
              <a:buChar char="•"/>
            </a:pPr>
            <a:r>
              <a:rPr lang="en-US" sz="5161" b="1">
                <a:solidFill>
                  <a:srgbClr val="FFFFFF"/>
                </a:solidFill>
                <a:latin typeface="Livvic Bold"/>
                <a:ea typeface="Livvic Bold"/>
                <a:cs typeface="Livvic Bold"/>
                <a:sym typeface="Livvic Bold"/>
              </a:rPr>
              <a:t>Ask more questions.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6154D"/>
        </a:solidFill>
        <a:effectLst/>
      </p:bgPr>
    </p:bg>
    <p:spTree>
      <p:nvGrpSpPr>
        <p:cNvPr id="1" name=""/>
        <p:cNvGrpSpPr/>
        <p:nvPr/>
      </p:nvGrpSpPr>
      <p:grpSpPr>
        <a:xfrm>
          <a:off x="0" y="0"/>
          <a:ext cx="0" cy="0"/>
          <a:chOff x="0" y="0"/>
          <a:chExt cx="0" cy="0"/>
        </a:xfrm>
      </p:grpSpPr>
      <p:grpSp>
        <p:nvGrpSpPr>
          <p:cNvPr id="2" name="Group 2"/>
          <p:cNvGrpSpPr/>
          <p:nvPr/>
        </p:nvGrpSpPr>
        <p:grpSpPr>
          <a:xfrm>
            <a:off x="0" y="-427784"/>
            <a:ext cx="9348677" cy="11142568"/>
            <a:chOff x="0" y="0"/>
            <a:chExt cx="12464902" cy="14856757"/>
          </a:xfrm>
        </p:grpSpPr>
        <p:pic>
          <p:nvPicPr>
            <p:cNvPr id="3" name="Picture 3"/>
            <p:cNvPicPr>
              <a:picLocks noChangeAspect="1"/>
            </p:cNvPicPr>
            <p:nvPr/>
          </p:nvPicPr>
          <p:blipFill>
            <a:blip r:embed="rId2"/>
            <a:srcRect l="21182" r="34578"/>
            <a:stretch>
              <a:fillRect/>
            </a:stretch>
          </p:blipFill>
          <p:spPr>
            <a:xfrm>
              <a:off x="0" y="0"/>
              <a:ext cx="12464902" cy="14856757"/>
            </a:xfrm>
            <a:prstGeom prst="rect">
              <a:avLst/>
            </a:prstGeom>
          </p:spPr>
        </p:pic>
      </p:grpSp>
      <p:sp>
        <p:nvSpPr>
          <p:cNvPr id="4" name="Freeform 4"/>
          <p:cNvSpPr/>
          <p:nvPr/>
        </p:nvSpPr>
        <p:spPr>
          <a:xfrm>
            <a:off x="12407452" y="1753723"/>
            <a:ext cx="3269752" cy="1675748"/>
          </a:xfrm>
          <a:custGeom>
            <a:avLst/>
            <a:gdLst/>
            <a:ahLst/>
            <a:cxnLst/>
            <a:rect l="l" t="t" r="r" b="b"/>
            <a:pathLst>
              <a:path w="3269752" h="1675748">
                <a:moveTo>
                  <a:pt x="0" y="0"/>
                </a:moveTo>
                <a:lnTo>
                  <a:pt x="3269752" y="0"/>
                </a:lnTo>
                <a:lnTo>
                  <a:pt x="3269752" y="1675748"/>
                </a:lnTo>
                <a:lnTo>
                  <a:pt x="0" y="16757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741056" y="3786916"/>
            <a:ext cx="6931471" cy="4786329"/>
          </a:xfrm>
          <a:prstGeom prst="rect">
            <a:avLst/>
          </a:prstGeom>
        </p:spPr>
        <p:txBody>
          <a:bodyPr lIns="0" tIns="0" rIns="0" bIns="0" rtlCol="0" anchor="t">
            <a:spAutoFit/>
          </a:bodyPr>
          <a:lstStyle/>
          <a:p>
            <a:pPr marL="1052236" lvl="1" indent="-526118" algn="l">
              <a:lnSpc>
                <a:spcPts val="6335"/>
              </a:lnSpc>
              <a:buFont typeface="Arial"/>
              <a:buChar char="•"/>
            </a:pPr>
            <a:r>
              <a:rPr lang="en-US" sz="4873" b="1">
                <a:solidFill>
                  <a:srgbClr val="FFFFFF"/>
                </a:solidFill>
                <a:latin typeface="Livvic Bold"/>
                <a:ea typeface="Livvic Bold"/>
                <a:cs typeface="Livvic Bold"/>
                <a:sym typeface="Livvic Bold"/>
              </a:rPr>
              <a:t>Leave the judgement and perfection behind.</a:t>
            </a:r>
          </a:p>
          <a:p>
            <a:pPr algn="l">
              <a:lnSpc>
                <a:spcPts val="6335"/>
              </a:lnSpc>
            </a:pPr>
            <a:endParaRPr lang="en-US" sz="4873" b="1">
              <a:solidFill>
                <a:srgbClr val="FFFFFF"/>
              </a:solidFill>
              <a:latin typeface="Livvic Bold"/>
              <a:ea typeface="Livvic Bold"/>
              <a:cs typeface="Livvic Bold"/>
              <a:sym typeface="Livvic Bold"/>
            </a:endParaRPr>
          </a:p>
          <a:p>
            <a:pPr marL="1052236" lvl="1" indent="-526118" algn="l">
              <a:lnSpc>
                <a:spcPts val="6335"/>
              </a:lnSpc>
              <a:buFont typeface="Arial"/>
              <a:buChar char="•"/>
            </a:pPr>
            <a:r>
              <a:rPr lang="en-US" sz="4873" b="1">
                <a:solidFill>
                  <a:srgbClr val="FFFFFF"/>
                </a:solidFill>
                <a:latin typeface="Livvic Bold"/>
                <a:ea typeface="Livvic Bold"/>
                <a:cs typeface="Livvic Bold"/>
                <a:sym typeface="Livvic Bold"/>
              </a:rPr>
              <a:t>Extend a lot of grace.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a:off x="1904131" y="-2096369"/>
            <a:ext cx="14479738" cy="1447973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154D">
                <a:alpha val="89804"/>
              </a:srgbClr>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199256" y="198756"/>
            <a:ext cx="9889488" cy="988948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5423">
                <a:alpha val="76863"/>
              </a:srgbClr>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012268" y="3739346"/>
            <a:ext cx="8263464" cy="2732107"/>
          </a:xfrm>
          <a:prstGeom prst="rect">
            <a:avLst/>
          </a:prstGeom>
        </p:spPr>
        <p:txBody>
          <a:bodyPr lIns="0" tIns="0" rIns="0" bIns="0" rtlCol="0" anchor="t">
            <a:spAutoFit/>
          </a:bodyPr>
          <a:lstStyle/>
          <a:p>
            <a:pPr algn="ctr">
              <a:lnSpc>
                <a:spcPts val="10885"/>
              </a:lnSpc>
            </a:pPr>
            <a:r>
              <a:rPr lang="en-US" sz="8373" b="1">
                <a:solidFill>
                  <a:srgbClr val="FFFFFF"/>
                </a:solidFill>
                <a:latin typeface="Livvic Bold"/>
                <a:ea typeface="Livvic Bold"/>
                <a:cs typeface="Livvic Bold"/>
                <a:sym typeface="Livvic Bold"/>
              </a:rPr>
              <a:t>Which is “</a:t>
            </a:r>
            <a:r>
              <a:rPr lang="en-US" sz="8373" b="1" u="sng">
                <a:solidFill>
                  <a:srgbClr val="FFFFFF"/>
                </a:solidFill>
                <a:latin typeface="Livvic Bold"/>
                <a:ea typeface="Livvic Bold"/>
                <a:cs typeface="Livvic Bold"/>
                <a:sym typeface="Livvic Bold"/>
              </a:rPr>
              <a:t>right”</a:t>
            </a:r>
            <a:r>
              <a:rPr lang="en-US" sz="8373" b="1">
                <a:solidFill>
                  <a:srgbClr val="FFFFFF"/>
                </a:solidFill>
                <a:latin typeface="Livvic Bold"/>
                <a:ea typeface="Livvic Bold"/>
                <a:cs typeface="Livvic Bold"/>
                <a:sym typeface="Livvic Bold"/>
              </a:rPr>
              <a:t>?</a:t>
            </a:r>
          </a:p>
        </p:txBody>
      </p:sp>
      <p:sp>
        <p:nvSpPr>
          <p:cNvPr id="9" name="Freeform 9"/>
          <p:cNvSpPr/>
          <p:nvPr/>
        </p:nvSpPr>
        <p:spPr>
          <a:xfrm>
            <a:off x="9398152" y="6748484"/>
            <a:ext cx="1815219" cy="1927356"/>
          </a:xfrm>
          <a:custGeom>
            <a:avLst/>
            <a:gdLst/>
            <a:ahLst/>
            <a:cxnLst/>
            <a:rect l="l" t="t" r="r" b="b"/>
            <a:pathLst>
              <a:path w="1815219" h="1927356">
                <a:moveTo>
                  <a:pt x="0" y="0"/>
                </a:moveTo>
                <a:lnTo>
                  <a:pt x="1815219" y="0"/>
                </a:lnTo>
                <a:lnTo>
                  <a:pt x="1815219" y="1927356"/>
                </a:lnTo>
                <a:lnTo>
                  <a:pt x="0" y="1927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6950217" y="6748484"/>
            <a:ext cx="1815219" cy="1927356"/>
          </a:xfrm>
          <a:custGeom>
            <a:avLst/>
            <a:gdLst/>
            <a:ahLst/>
            <a:cxnLst/>
            <a:rect l="l" t="t" r="r" b="b"/>
            <a:pathLst>
              <a:path w="1815219" h="1927356">
                <a:moveTo>
                  <a:pt x="1815219" y="0"/>
                </a:moveTo>
                <a:lnTo>
                  <a:pt x="0" y="0"/>
                </a:lnTo>
                <a:lnTo>
                  <a:pt x="0" y="1927356"/>
                </a:lnTo>
                <a:lnTo>
                  <a:pt x="1815219" y="1927356"/>
                </a:lnTo>
                <a:lnTo>
                  <a:pt x="18152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sp>
        <p:nvSpPr>
          <p:cNvPr id="2" name="Freeform 2"/>
          <p:cNvSpPr/>
          <p:nvPr/>
        </p:nvSpPr>
        <p:spPr>
          <a:xfrm>
            <a:off x="9144000" y="4797880"/>
            <a:ext cx="7083319" cy="2309148"/>
          </a:xfrm>
          <a:custGeom>
            <a:avLst/>
            <a:gdLst/>
            <a:ahLst/>
            <a:cxnLst/>
            <a:rect l="l" t="t" r="r" b="b"/>
            <a:pathLst>
              <a:path w="7083319" h="2309148">
                <a:moveTo>
                  <a:pt x="0" y="0"/>
                </a:moveTo>
                <a:lnTo>
                  <a:pt x="7083319" y="0"/>
                </a:lnTo>
                <a:lnTo>
                  <a:pt x="7083319" y="2309148"/>
                </a:lnTo>
                <a:lnTo>
                  <a:pt x="0" y="2309148"/>
                </a:lnTo>
                <a:lnTo>
                  <a:pt x="0" y="0"/>
                </a:lnTo>
                <a:close/>
              </a:path>
            </a:pathLst>
          </a:custGeom>
          <a:blipFill>
            <a:blip r:embed="rId2"/>
            <a:stretch>
              <a:fillRect r="-52132"/>
            </a:stretch>
          </a:blipFill>
        </p:spPr>
        <p:txBody>
          <a:bodyPr/>
          <a:lstStyle/>
          <a:p>
            <a:endParaRPr lang="en-US"/>
          </a:p>
        </p:txBody>
      </p:sp>
      <p:sp>
        <p:nvSpPr>
          <p:cNvPr id="3" name="Freeform 3"/>
          <p:cNvSpPr/>
          <p:nvPr/>
        </p:nvSpPr>
        <p:spPr>
          <a:xfrm>
            <a:off x="0" y="0"/>
            <a:ext cx="7273766" cy="10287000"/>
          </a:xfrm>
          <a:custGeom>
            <a:avLst/>
            <a:gdLst/>
            <a:ahLst/>
            <a:cxnLst/>
            <a:rect l="l" t="t" r="r" b="b"/>
            <a:pathLst>
              <a:path w="7273766" h="10287000">
                <a:moveTo>
                  <a:pt x="0" y="0"/>
                </a:moveTo>
                <a:lnTo>
                  <a:pt x="7273766" y="0"/>
                </a:lnTo>
                <a:lnTo>
                  <a:pt x="7273766" y="10287000"/>
                </a:lnTo>
                <a:lnTo>
                  <a:pt x="0" y="1028700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451657" y="971550"/>
            <a:ext cx="8083622" cy="3202639"/>
          </a:xfrm>
          <a:prstGeom prst="rect">
            <a:avLst/>
          </a:prstGeom>
        </p:spPr>
        <p:txBody>
          <a:bodyPr lIns="0" tIns="0" rIns="0" bIns="0" rtlCol="0" anchor="t">
            <a:spAutoFit/>
          </a:bodyPr>
          <a:lstStyle/>
          <a:p>
            <a:pPr algn="ctr">
              <a:lnSpc>
                <a:spcPts val="8545"/>
              </a:lnSpc>
            </a:pPr>
            <a:r>
              <a:rPr lang="en-US" sz="6573" b="1">
                <a:solidFill>
                  <a:srgbClr val="323332"/>
                </a:solidFill>
                <a:latin typeface="Livvic Bold"/>
                <a:ea typeface="Livvic Bold"/>
                <a:cs typeface="Livvic Bold"/>
                <a:sym typeface="Livvic Bold"/>
              </a:rPr>
              <a:t>This network and our communities are resilient!</a:t>
            </a:r>
          </a:p>
        </p:txBody>
      </p:sp>
      <p:sp>
        <p:nvSpPr>
          <p:cNvPr id="5" name="TextBox 5"/>
          <p:cNvSpPr txBox="1"/>
          <p:nvPr/>
        </p:nvSpPr>
        <p:spPr>
          <a:xfrm>
            <a:off x="8303523" y="8176563"/>
            <a:ext cx="8379890" cy="1292559"/>
          </a:xfrm>
          <a:prstGeom prst="rect">
            <a:avLst/>
          </a:prstGeom>
        </p:spPr>
        <p:txBody>
          <a:bodyPr lIns="0" tIns="0" rIns="0" bIns="0" rtlCol="0" anchor="t">
            <a:spAutoFit/>
          </a:bodyPr>
          <a:lstStyle/>
          <a:p>
            <a:pPr algn="ctr">
              <a:lnSpc>
                <a:spcPts val="5165"/>
              </a:lnSpc>
            </a:pPr>
            <a:r>
              <a:rPr lang="en-US" sz="3973" b="1">
                <a:solidFill>
                  <a:srgbClr val="FFFFFF"/>
                </a:solidFill>
                <a:latin typeface="Livvic Bold"/>
                <a:ea typeface="Livvic Bold"/>
                <a:cs typeface="Livvic Bold"/>
                <a:sym typeface="Livvic Bold"/>
              </a:rPr>
              <a:t>adrienneudarbe@</a:t>
            </a:r>
          </a:p>
          <a:p>
            <a:pPr algn="ctr">
              <a:lnSpc>
                <a:spcPts val="5165"/>
              </a:lnSpc>
            </a:pPr>
            <a:r>
              <a:rPr lang="en-US" sz="3973" b="1">
                <a:solidFill>
                  <a:srgbClr val="FFFFFF"/>
                </a:solidFill>
                <a:latin typeface="Livvic Bold"/>
                <a:ea typeface="Livvic Bold"/>
                <a:cs typeface="Livvic Bold"/>
                <a:sym typeface="Livvic Bold"/>
              </a:rPr>
              <a:t>pinnacleprevention.org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08469" y="-5580284"/>
            <a:ext cx="271061" cy="18288000"/>
            <a:chOff x="0" y="0"/>
            <a:chExt cx="361415" cy="24384000"/>
          </a:xfrm>
        </p:grpSpPr>
        <p:sp>
          <p:nvSpPr>
            <p:cNvPr id="3" name="AutoShape 3"/>
            <p:cNvSpPr/>
            <p:nvPr/>
          </p:nvSpPr>
          <p:spPr>
            <a:xfrm>
              <a:off x="0" y="0"/>
              <a:ext cx="361415" cy="24384000"/>
            </a:xfrm>
            <a:prstGeom prst="rect">
              <a:avLst/>
            </a:prstGeom>
            <a:solidFill>
              <a:srgbClr val="76154D"/>
            </a:solidFill>
          </p:spPr>
          <p:txBody>
            <a:bodyPr/>
            <a:lstStyle/>
            <a:p>
              <a:endParaRPr lang="en-US"/>
            </a:p>
          </p:txBody>
        </p:sp>
      </p:grpSp>
      <p:sp>
        <p:nvSpPr>
          <p:cNvPr id="4" name="Freeform 4"/>
          <p:cNvSpPr/>
          <p:nvPr/>
        </p:nvSpPr>
        <p:spPr>
          <a:xfrm>
            <a:off x="4407102" y="4079164"/>
            <a:ext cx="9137777" cy="5391289"/>
          </a:xfrm>
          <a:custGeom>
            <a:avLst/>
            <a:gdLst/>
            <a:ahLst/>
            <a:cxnLst/>
            <a:rect l="l" t="t" r="r" b="b"/>
            <a:pathLst>
              <a:path w="9137777" h="5391289">
                <a:moveTo>
                  <a:pt x="0" y="0"/>
                </a:moveTo>
                <a:lnTo>
                  <a:pt x="9137778" y="0"/>
                </a:lnTo>
                <a:lnTo>
                  <a:pt x="9137778" y="5391288"/>
                </a:lnTo>
                <a:lnTo>
                  <a:pt x="0" y="5391288"/>
                </a:lnTo>
                <a:lnTo>
                  <a:pt x="0" y="0"/>
                </a:lnTo>
                <a:close/>
              </a:path>
            </a:pathLst>
          </a:custGeom>
          <a:blipFill>
            <a:blip r:embed="rId2"/>
            <a:stretch>
              <a:fillRect/>
            </a:stretch>
          </a:blipFill>
        </p:spPr>
        <p:txBody>
          <a:bodyPr/>
          <a:lstStyle/>
          <a:p>
            <a:endParaRPr lang="en-US"/>
          </a:p>
        </p:txBody>
      </p:sp>
      <p:sp>
        <p:nvSpPr>
          <p:cNvPr id="5" name="Freeform 5"/>
          <p:cNvSpPr/>
          <p:nvPr/>
        </p:nvSpPr>
        <p:spPr>
          <a:xfrm>
            <a:off x="13745482" y="4740449"/>
            <a:ext cx="2586731" cy="2746530"/>
          </a:xfrm>
          <a:custGeom>
            <a:avLst/>
            <a:gdLst/>
            <a:ahLst/>
            <a:cxnLst/>
            <a:rect l="l" t="t" r="r" b="b"/>
            <a:pathLst>
              <a:path w="2586731" h="2746530">
                <a:moveTo>
                  <a:pt x="0" y="0"/>
                </a:moveTo>
                <a:lnTo>
                  <a:pt x="2586732" y="0"/>
                </a:lnTo>
                <a:lnTo>
                  <a:pt x="2586732" y="2746530"/>
                </a:lnTo>
                <a:lnTo>
                  <a:pt x="0" y="2746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551380" y="1339339"/>
            <a:ext cx="17275112" cy="1308880"/>
          </a:xfrm>
          <a:prstGeom prst="rect">
            <a:avLst/>
          </a:prstGeom>
        </p:spPr>
        <p:txBody>
          <a:bodyPr lIns="0" tIns="0" rIns="0" bIns="0" rtlCol="0" anchor="t">
            <a:spAutoFit/>
          </a:bodyPr>
          <a:lstStyle/>
          <a:p>
            <a:pPr marL="0" lvl="0" indent="0" algn="ctr">
              <a:lnSpc>
                <a:spcPts val="9731"/>
              </a:lnSpc>
            </a:pPr>
            <a:r>
              <a:rPr lang="en-US" sz="9447" spc="406">
                <a:solidFill>
                  <a:srgbClr val="323332"/>
                </a:solidFill>
                <a:latin typeface="Bobby Jones 2"/>
                <a:ea typeface="Bobby Jones 2"/>
                <a:cs typeface="Bobby Jones 2"/>
                <a:sym typeface="Bobby Jones 2"/>
              </a:rPr>
              <a:t>EARLY BIRD OR NIGHT OWL?</a:t>
            </a:r>
          </a:p>
        </p:txBody>
      </p:sp>
      <p:sp>
        <p:nvSpPr>
          <p:cNvPr id="7" name="Freeform 7"/>
          <p:cNvSpPr/>
          <p:nvPr/>
        </p:nvSpPr>
        <p:spPr>
          <a:xfrm flipH="1">
            <a:off x="1486996" y="4740449"/>
            <a:ext cx="2586731" cy="2746530"/>
          </a:xfrm>
          <a:custGeom>
            <a:avLst/>
            <a:gdLst/>
            <a:ahLst/>
            <a:cxnLst/>
            <a:rect l="l" t="t" r="r" b="b"/>
            <a:pathLst>
              <a:path w="2586731" h="2746530">
                <a:moveTo>
                  <a:pt x="2586731" y="0"/>
                </a:moveTo>
                <a:lnTo>
                  <a:pt x="0" y="0"/>
                </a:lnTo>
                <a:lnTo>
                  <a:pt x="0" y="2746530"/>
                </a:lnTo>
                <a:lnTo>
                  <a:pt x="2586731" y="2746530"/>
                </a:lnTo>
                <a:lnTo>
                  <a:pt x="258673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08469" y="-5580284"/>
            <a:ext cx="271061" cy="18288000"/>
            <a:chOff x="0" y="0"/>
            <a:chExt cx="361415" cy="24384000"/>
          </a:xfrm>
        </p:grpSpPr>
        <p:sp>
          <p:nvSpPr>
            <p:cNvPr id="3" name="AutoShape 3"/>
            <p:cNvSpPr/>
            <p:nvPr/>
          </p:nvSpPr>
          <p:spPr>
            <a:xfrm>
              <a:off x="0" y="0"/>
              <a:ext cx="361415" cy="24384000"/>
            </a:xfrm>
            <a:prstGeom prst="rect">
              <a:avLst/>
            </a:prstGeom>
            <a:solidFill>
              <a:srgbClr val="76154D"/>
            </a:solidFill>
          </p:spPr>
          <p:txBody>
            <a:bodyPr/>
            <a:lstStyle/>
            <a:p>
              <a:endParaRPr lang="en-US"/>
            </a:p>
          </p:txBody>
        </p:sp>
      </p:grpSp>
      <p:sp>
        <p:nvSpPr>
          <p:cNvPr id="4" name="Freeform 4"/>
          <p:cNvSpPr/>
          <p:nvPr/>
        </p:nvSpPr>
        <p:spPr>
          <a:xfrm>
            <a:off x="5099980" y="4350372"/>
            <a:ext cx="9085610" cy="4907928"/>
          </a:xfrm>
          <a:custGeom>
            <a:avLst/>
            <a:gdLst/>
            <a:ahLst/>
            <a:cxnLst/>
            <a:rect l="l" t="t" r="r" b="b"/>
            <a:pathLst>
              <a:path w="9085610" h="4907928">
                <a:moveTo>
                  <a:pt x="0" y="0"/>
                </a:moveTo>
                <a:lnTo>
                  <a:pt x="9085610" y="0"/>
                </a:lnTo>
                <a:lnTo>
                  <a:pt x="9085610" y="4907928"/>
                </a:lnTo>
                <a:lnTo>
                  <a:pt x="0" y="4907928"/>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3234246" y="842625"/>
            <a:ext cx="13374257" cy="1805595"/>
          </a:xfrm>
          <a:prstGeom prst="rect">
            <a:avLst/>
          </a:prstGeom>
        </p:spPr>
        <p:txBody>
          <a:bodyPr lIns="0" tIns="0" rIns="0" bIns="0" rtlCol="0" anchor="t">
            <a:spAutoFit/>
          </a:bodyPr>
          <a:lstStyle/>
          <a:p>
            <a:pPr marL="0" lvl="0" indent="0" algn="ctr">
              <a:lnSpc>
                <a:spcPts val="13438"/>
              </a:lnSpc>
            </a:pPr>
            <a:r>
              <a:rPr lang="en-US" sz="13047" spc="561">
                <a:solidFill>
                  <a:srgbClr val="323332"/>
                </a:solidFill>
                <a:latin typeface="Bobby Jones 2"/>
                <a:ea typeface="Bobby Jones 2"/>
                <a:cs typeface="Bobby Jones 2"/>
                <a:sym typeface="Bobby Jones 2"/>
              </a:rPr>
              <a:t>CAT OR DOG?</a:t>
            </a:r>
          </a:p>
        </p:txBody>
      </p:sp>
      <p:sp>
        <p:nvSpPr>
          <p:cNvPr id="6" name="Freeform 6"/>
          <p:cNvSpPr/>
          <p:nvPr/>
        </p:nvSpPr>
        <p:spPr>
          <a:xfrm flipH="1">
            <a:off x="2194746" y="5143500"/>
            <a:ext cx="2586731" cy="2746530"/>
          </a:xfrm>
          <a:custGeom>
            <a:avLst/>
            <a:gdLst/>
            <a:ahLst/>
            <a:cxnLst/>
            <a:rect l="l" t="t" r="r" b="b"/>
            <a:pathLst>
              <a:path w="2586731" h="2746530">
                <a:moveTo>
                  <a:pt x="2586731" y="0"/>
                </a:moveTo>
                <a:lnTo>
                  <a:pt x="0" y="0"/>
                </a:lnTo>
                <a:lnTo>
                  <a:pt x="0" y="2746530"/>
                </a:lnTo>
                <a:lnTo>
                  <a:pt x="2586731" y="2746530"/>
                </a:lnTo>
                <a:lnTo>
                  <a:pt x="25867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4499915" y="5143500"/>
            <a:ext cx="2586731" cy="2746530"/>
          </a:xfrm>
          <a:custGeom>
            <a:avLst/>
            <a:gdLst/>
            <a:ahLst/>
            <a:cxnLst/>
            <a:rect l="l" t="t" r="r" b="b"/>
            <a:pathLst>
              <a:path w="2586731" h="2746530">
                <a:moveTo>
                  <a:pt x="0" y="0"/>
                </a:moveTo>
                <a:lnTo>
                  <a:pt x="2586731" y="0"/>
                </a:lnTo>
                <a:lnTo>
                  <a:pt x="2586731" y="2746530"/>
                </a:lnTo>
                <a:lnTo>
                  <a:pt x="0" y="2746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08469" y="-5580284"/>
            <a:ext cx="271061" cy="18288000"/>
            <a:chOff x="0" y="0"/>
            <a:chExt cx="361415" cy="24384000"/>
          </a:xfrm>
        </p:grpSpPr>
        <p:sp>
          <p:nvSpPr>
            <p:cNvPr id="3" name="AutoShape 3"/>
            <p:cNvSpPr/>
            <p:nvPr/>
          </p:nvSpPr>
          <p:spPr>
            <a:xfrm>
              <a:off x="0" y="0"/>
              <a:ext cx="361415" cy="24384000"/>
            </a:xfrm>
            <a:prstGeom prst="rect">
              <a:avLst/>
            </a:prstGeom>
            <a:solidFill>
              <a:srgbClr val="76154D"/>
            </a:solidFill>
          </p:spPr>
          <p:txBody>
            <a:bodyPr/>
            <a:lstStyle/>
            <a:p>
              <a:endParaRPr lang="en-US"/>
            </a:p>
          </p:txBody>
        </p:sp>
      </p:grpSp>
      <p:sp>
        <p:nvSpPr>
          <p:cNvPr id="4" name="Freeform 4"/>
          <p:cNvSpPr/>
          <p:nvPr/>
        </p:nvSpPr>
        <p:spPr>
          <a:xfrm>
            <a:off x="4997303" y="3980408"/>
            <a:ext cx="8293393" cy="5528929"/>
          </a:xfrm>
          <a:custGeom>
            <a:avLst/>
            <a:gdLst/>
            <a:ahLst/>
            <a:cxnLst/>
            <a:rect l="l" t="t" r="r" b="b"/>
            <a:pathLst>
              <a:path w="8293393" h="5528929">
                <a:moveTo>
                  <a:pt x="0" y="0"/>
                </a:moveTo>
                <a:lnTo>
                  <a:pt x="8293394" y="0"/>
                </a:lnTo>
                <a:lnTo>
                  <a:pt x="8293394" y="5528929"/>
                </a:lnTo>
                <a:lnTo>
                  <a:pt x="0" y="5528929"/>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3234246" y="842625"/>
            <a:ext cx="13374257" cy="1805595"/>
          </a:xfrm>
          <a:prstGeom prst="rect">
            <a:avLst/>
          </a:prstGeom>
        </p:spPr>
        <p:txBody>
          <a:bodyPr lIns="0" tIns="0" rIns="0" bIns="0" rtlCol="0" anchor="t">
            <a:spAutoFit/>
          </a:bodyPr>
          <a:lstStyle/>
          <a:p>
            <a:pPr marL="0" lvl="0" indent="0" algn="ctr">
              <a:lnSpc>
                <a:spcPts val="13438"/>
              </a:lnSpc>
            </a:pPr>
            <a:r>
              <a:rPr lang="en-US" sz="13047" spc="561">
                <a:solidFill>
                  <a:srgbClr val="323332"/>
                </a:solidFill>
                <a:latin typeface="Bobby Jones 2"/>
                <a:ea typeface="Bobby Jones 2"/>
                <a:cs typeface="Bobby Jones 2"/>
                <a:sym typeface="Bobby Jones 2"/>
              </a:rPr>
              <a:t>OVER OR UNDER?</a:t>
            </a:r>
          </a:p>
        </p:txBody>
      </p:sp>
      <p:sp>
        <p:nvSpPr>
          <p:cNvPr id="6" name="Freeform 6"/>
          <p:cNvSpPr/>
          <p:nvPr/>
        </p:nvSpPr>
        <p:spPr>
          <a:xfrm flipH="1">
            <a:off x="1940881" y="5143500"/>
            <a:ext cx="2586731" cy="2746530"/>
          </a:xfrm>
          <a:custGeom>
            <a:avLst/>
            <a:gdLst/>
            <a:ahLst/>
            <a:cxnLst/>
            <a:rect l="l" t="t" r="r" b="b"/>
            <a:pathLst>
              <a:path w="2586731" h="2746530">
                <a:moveTo>
                  <a:pt x="2586731" y="0"/>
                </a:moveTo>
                <a:lnTo>
                  <a:pt x="0" y="0"/>
                </a:lnTo>
                <a:lnTo>
                  <a:pt x="0" y="2746530"/>
                </a:lnTo>
                <a:lnTo>
                  <a:pt x="2586731" y="2746530"/>
                </a:lnTo>
                <a:lnTo>
                  <a:pt x="25867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3482134" y="5143500"/>
            <a:ext cx="2586731" cy="2746530"/>
          </a:xfrm>
          <a:custGeom>
            <a:avLst/>
            <a:gdLst/>
            <a:ahLst/>
            <a:cxnLst/>
            <a:rect l="l" t="t" r="r" b="b"/>
            <a:pathLst>
              <a:path w="2586731" h="2746530">
                <a:moveTo>
                  <a:pt x="0" y="0"/>
                </a:moveTo>
                <a:lnTo>
                  <a:pt x="2586731" y="0"/>
                </a:lnTo>
                <a:lnTo>
                  <a:pt x="2586731" y="2746530"/>
                </a:lnTo>
                <a:lnTo>
                  <a:pt x="0" y="2746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08469" y="-5580284"/>
            <a:ext cx="271061" cy="18288000"/>
            <a:chOff x="0" y="0"/>
            <a:chExt cx="361415" cy="24384000"/>
          </a:xfrm>
        </p:grpSpPr>
        <p:sp>
          <p:nvSpPr>
            <p:cNvPr id="3" name="AutoShape 3"/>
            <p:cNvSpPr/>
            <p:nvPr/>
          </p:nvSpPr>
          <p:spPr>
            <a:xfrm>
              <a:off x="0" y="0"/>
              <a:ext cx="361415" cy="24384000"/>
            </a:xfrm>
            <a:prstGeom prst="rect">
              <a:avLst/>
            </a:prstGeom>
            <a:solidFill>
              <a:srgbClr val="76154D"/>
            </a:solidFill>
          </p:spPr>
          <p:txBody>
            <a:bodyPr/>
            <a:lstStyle/>
            <a:p>
              <a:endParaRPr lang="en-US"/>
            </a:p>
          </p:txBody>
        </p:sp>
      </p:grpSp>
      <p:sp>
        <p:nvSpPr>
          <p:cNvPr id="4" name="Freeform 4"/>
          <p:cNvSpPr/>
          <p:nvPr/>
        </p:nvSpPr>
        <p:spPr>
          <a:xfrm>
            <a:off x="4156831" y="4161460"/>
            <a:ext cx="8970613" cy="5412270"/>
          </a:xfrm>
          <a:custGeom>
            <a:avLst/>
            <a:gdLst/>
            <a:ahLst/>
            <a:cxnLst/>
            <a:rect l="l" t="t" r="r" b="b"/>
            <a:pathLst>
              <a:path w="8970613" h="5412270">
                <a:moveTo>
                  <a:pt x="0" y="0"/>
                </a:moveTo>
                <a:lnTo>
                  <a:pt x="8970612" y="0"/>
                </a:lnTo>
                <a:lnTo>
                  <a:pt x="8970612" y="5412270"/>
                </a:lnTo>
                <a:lnTo>
                  <a:pt x="0" y="541227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440183" y="977827"/>
            <a:ext cx="16007746" cy="1489340"/>
          </a:xfrm>
          <a:prstGeom prst="rect">
            <a:avLst/>
          </a:prstGeom>
        </p:spPr>
        <p:txBody>
          <a:bodyPr lIns="0" tIns="0" rIns="0" bIns="0" rtlCol="0" anchor="t">
            <a:spAutoFit/>
          </a:bodyPr>
          <a:lstStyle/>
          <a:p>
            <a:pPr marL="0" lvl="0" indent="0" algn="ctr">
              <a:lnSpc>
                <a:spcPts val="11070"/>
              </a:lnSpc>
            </a:pPr>
            <a:r>
              <a:rPr lang="en-US" sz="10747" spc="462">
                <a:solidFill>
                  <a:srgbClr val="323332"/>
                </a:solidFill>
                <a:latin typeface="Bobby Jones 2"/>
                <a:ea typeface="Bobby Jones 2"/>
                <a:cs typeface="Bobby Jones 2"/>
                <a:sym typeface="Bobby Jones 2"/>
              </a:rPr>
              <a:t>SILVERWARE UP OR DOWN?</a:t>
            </a:r>
          </a:p>
        </p:txBody>
      </p:sp>
      <p:sp>
        <p:nvSpPr>
          <p:cNvPr id="6" name="Freeform 6"/>
          <p:cNvSpPr/>
          <p:nvPr/>
        </p:nvSpPr>
        <p:spPr>
          <a:xfrm flipH="1">
            <a:off x="1440183" y="5494330"/>
            <a:ext cx="2586731" cy="2746530"/>
          </a:xfrm>
          <a:custGeom>
            <a:avLst/>
            <a:gdLst/>
            <a:ahLst/>
            <a:cxnLst/>
            <a:rect l="l" t="t" r="r" b="b"/>
            <a:pathLst>
              <a:path w="2586731" h="2746530">
                <a:moveTo>
                  <a:pt x="2586731" y="0"/>
                </a:moveTo>
                <a:lnTo>
                  <a:pt x="0" y="0"/>
                </a:lnTo>
                <a:lnTo>
                  <a:pt x="0" y="2746530"/>
                </a:lnTo>
                <a:lnTo>
                  <a:pt x="2586731" y="2746530"/>
                </a:lnTo>
                <a:lnTo>
                  <a:pt x="25867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3260793" y="5494330"/>
            <a:ext cx="2586731" cy="2746530"/>
          </a:xfrm>
          <a:custGeom>
            <a:avLst/>
            <a:gdLst/>
            <a:ahLst/>
            <a:cxnLst/>
            <a:rect l="l" t="t" r="r" b="b"/>
            <a:pathLst>
              <a:path w="2586731" h="2746530">
                <a:moveTo>
                  <a:pt x="0" y="0"/>
                </a:moveTo>
                <a:lnTo>
                  <a:pt x="2586732" y="0"/>
                </a:lnTo>
                <a:lnTo>
                  <a:pt x="2586732" y="2746530"/>
                </a:lnTo>
                <a:lnTo>
                  <a:pt x="0" y="2746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08469" y="-5580284"/>
            <a:ext cx="271061" cy="18288000"/>
            <a:chOff x="0" y="0"/>
            <a:chExt cx="361415" cy="24384000"/>
          </a:xfrm>
        </p:grpSpPr>
        <p:sp>
          <p:nvSpPr>
            <p:cNvPr id="3" name="AutoShape 3"/>
            <p:cNvSpPr/>
            <p:nvPr/>
          </p:nvSpPr>
          <p:spPr>
            <a:xfrm>
              <a:off x="0" y="0"/>
              <a:ext cx="361415" cy="24384000"/>
            </a:xfrm>
            <a:prstGeom prst="rect">
              <a:avLst/>
            </a:prstGeom>
            <a:solidFill>
              <a:srgbClr val="76154D"/>
            </a:solidFill>
          </p:spPr>
          <p:txBody>
            <a:bodyPr/>
            <a:lstStyle/>
            <a:p>
              <a:endParaRPr lang="en-US"/>
            </a:p>
          </p:txBody>
        </p:sp>
      </p:grpSp>
      <p:sp>
        <p:nvSpPr>
          <p:cNvPr id="4" name="Freeform 4"/>
          <p:cNvSpPr/>
          <p:nvPr/>
        </p:nvSpPr>
        <p:spPr>
          <a:xfrm>
            <a:off x="1440183" y="4341173"/>
            <a:ext cx="7348674" cy="4917127"/>
          </a:xfrm>
          <a:custGeom>
            <a:avLst/>
            <a:gdLst/>
            <a:ahLst/>
            <a:cxnLst/>
            <a:rect l="l" t="t" r="r" b="b"/>
            <a:pathLst>
              <a:path w="7348674" h="4917127">
                <a:moveTo>
                  <a:pt x="0" y="0"/>
                </a:moveTo>
                <a:lnTo>
                  <a:pt x="7348674" y="0"/>
                </a:lnTo>
                <a:lnTo>
                  <a:pt x="7348674" y="4917127"/>
                </a:lnTo>
                <a:lnTo>
                  <a:pt x="0" y="4917127"/>
                </a:lnTo>
                <a:lnTo>
                  <a:pt x="0" y="0"/>
                </a:lnTo>
                <a:close/>
              </a:path>
            </a:pathLst>
          </a:custGeom>
          <a:blipFill>
            <a:blip r:embed="rId2"/>
            <a:stretch>
              <a:fillRect/>
            </a:stretch>
          </a:blipFill>
        </p:spPr>
        <p:txBody>
          <a:bodyPr/>
          <a:lstStyle/>
          <a:p>
            <a:endParaRPr lang="en-US"/>
          </a:p>
        </p:txBody>
      </p:sp>
      <p:sp>
        <p:nvSpPr>
          <p:cNvPr id="5" name="Freeform 5"/>
          <p:cNvSpPr/>
          <p:nvPr/>
        </p:nvSpPr>
        <p:spPr>
          <a:xfrm>
            <a:off x="9256245" y="4341173"/>
            <a:ext cx="7380304" cy="4917127"/>
          </a:xfrm>
          <a:custGeom>
            <a:avLst/>
            <a:gdLst/>
            <a:ahLst/>
            <a:cxnLst/>
            <a:rect l="l" t="t" r="r" b="b"/>
            <a:pathLst>
              <a:path w="7380304" h="4917127">
                <a:moveTo>
                  <a:pt x="0" y="0"/>
                </a:moveTo>
                <a:lnTo>
                  <a:pt x="7380304" y="0"/>
                </a:lnTo>
                <a:lnTo>
                  <a:pt x="7380304" y="4917127"/>
                </a:lnTo>
                <a:lnTo>
                  <a:pt x="0" y="4917127"/>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440183" y="1158287"/>
            <a:ext cx="16007746" cy="1308880"/>
          </a:xfrm>
          <a:prstGeom prst="rect">
            <a:avLst/>
          </a:prstGeom>
        </p:spPr>
        <p:txBody>
          <a:bodyPr lIns="0" tIns="0" rIns="0" bIns="0" rtlCol="0" anchor="t">
            <a:spAutoFit/>
          </a:bodyPr>
          <a:lstStyle/>
          <a:p>
            <a:pPr marL="0" lvl="0" indent="0" algn="ctr">
              <a:lnSpc>
                <a:spcPts val="9731"/>
              </a:lnSpc>
            </a:pPr>
            <a:r>
              <a:rPr lang="en-US" sz="9447" spc="406">
                <a:solidFill>
                  <a:srgbClr val="323332"/>
                </a:solidFill>
                <a:latin typeface="Bobby Jones 2"/>
                <a:ea typeface="Bobby Jones 2"/>
                <a:cs typeface="Bobby Jones 2"/>
                <a:sym typeface="Bobby Jones 2"/>
              </a:rPr>
              <a:t>BINGE WATCH OR WAIT A WEEK?</a:t>
            </a:r>
          </a:p>
        </p:txBody>
      </p:sp>
      <p:sp>
        <p:nvSpPr>
          <p:cNvPr id="7" name="Freeform 7"/>
          <p:cNvSpPr/>
          <p:nvPr/>
        </p:nvSpPr>
        <p:spPr>
          <a:xfrm flipH="1">
            <a:off x="146817" y="6799736"/>
            <a:ext cx="2586731" cy="2746530"/>
          </a:xfrm>
          <a:custGeom>
            <a:avLst/>
            <a:gdLst/>
            <a:ahLst/>
            <a:cxnLst/>
            <a:rect l="l" t="t" r="r" b="b"/>
            <a:pathLst>
              <a:path w="2586731" h="2746530">
                <a:moveTo>
                  <a:pt x="2586731" y="0"/>
                </a:moveTo>
                <a:lnTo>
                  <a:pt x="0" y="0"/>
                </a:lnTo>
                <a:lnTo>
                  <a:pt x="0" y="2746530"/>
                </a:lnTo>
                <a:lnTo>
                  <a:pt x="2586731" y="2746530"/>
                </a:lnTo>
                <a:lnTo>
                  <a:pt x="25867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343183" y="6799736"/>
            <a:ext cx="2586731" cy="2746530"/>
          </a:xfrm>
          <a:custGeom>
            <a:avLst/>
            <a:gdLst/>
            <a:ahLst/>
            <a:cxnLst/>
            <a:rect l="l" t="t" r="r" b="b"/>
            <a:pathLst>
              <a:path w="2586731" h="2746530">
                <a:moveTo>
                  <a:pt x="0" y="0"/>
                </a:moveTo>
                <a:lnTo>
                  <a:pt x="2586732" y="0"/>
                </a:lnTo>
                <a:lnTo>
                  <a:pt x="2586732" y="2746530"/>
                </a:lnTo>
                <a:lnTo>
                  <a:pt x="0" y="2746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968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08469" y="-5580284"/>
            <a:ext cx="271061" cy="18288000"/>
            <a:chOff x="0" y="0"/>
            <a:chExt cx="361415" cy="24384000"/>
          </a:xfrm>
        </p:grpSpPr>
        <p:sp>
          <p:nvSpPr>
            <p:cNvPr id="3" name="AutoShape 3"/>
            <p:cNvSpPr/>
            <p:nvPr/>
          </p:nvSpPr>
          <p:spPr>
            <a:xfrm>
              <a:off x="0" y="0"/>
              <a:ext cx="361415" cy="24384000"/>
            </a:xfrm>
            <a:prstGeom prst="rect">
              <a:avLst/>
            </a:prstGeom>
            <a:solidFill>
              <a:srgbClr val="76154D"/>
            </a:solidFill>
          </p:spPr>
          <p:txBody>
            <a:bodyPr/>
            <a:lstStyle/>
            <a:p>
              <a:endParaRPr lang="en-US"/>
            </a:p>
          </p:txBody>
        </p:sp>
      </p:grpSp>
      <p:sp>
        <p:nvSpPr>
          <p:cNvPr id="4" name="Freeform 4"/>
          <p:cNvSpPr/>
          <p:nvPr/>
        </p:nvSpPr>
        <p:spPr>
          <a:xfrm>
            <a:off x="6914397" y="4314659"/>
            <a:ext cx="3494864" cy="5242296"/>
          </a:xfrm>
          <a:custGeom>
            <a:avLst/>
            <a:gdLst/>
            <a:ahLst/>
            <a:cxnLst/>
            <a:rect l="l" t="t" r="r" b="b"/>
            <a:pathLst>
              <a:path w="3494864" h="5242296">
                <a:moveTo>
                  <a:pt x="0" y="0"/>
                </a:moveTo>
                <a:lnTo>
                  <a:pt x="3494864" y="0"/>
                </a:lnTo>
                <a:lnTo>
                  <a:pt x="3494864" y="5242295"/>
                </a:lnTo>
                <a:lnTo>
                  <a:pt x="0" y="5242295"/>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440183" y="1158287"/>
            <a:ext cx="16007746" cy="1308880"/>
          </a:xfrm>
          <a:prstGeom prst="rect">
            <a:avLst/>
          </a:prstGeom>
        </p:spPr>
        <p:txBody>
          <a:bodyPr lIns="0" tIns="0" rIns="0" bIns="0" rtlCol="0" anchor="t">
            <a:spAutoFit/>
          </a:bodyPr>
          <a:lstStyle/>
          <a:p>
            <a:pPr marL="0" lvl="0" indent="0" algn="ctr">
              <a:lnSpc>
                <a:spcPts val="9731"/>
              </a:lnSpc>
            </a:pPr>
            <a:r>
              <a:rPr lang="en-US" sz="9447" spc="406">
                <a:solidFill>
                  <a:srgbClr val="323332"/>
                </a:solidFill>
                <a:latin typeface="Bobby Jones 2"/>
                <a:ea typeface="Bobby Jones 2"/>
                <a:cs typeface="Bobby Jones 2"/>
                <a:sym typeface="Bobby Jones 2"/>
              </a:rPr>
              <a:t>RED OR GREEN?</a:t>
            </a:r>
          </a:p>
        </p:txBody>
      </p:sp>
      <p:sp>
        <p:nvSpPr>
          <p:cNvPr id="6" name="Freeform 6"/>
          <p:cNvSpPr/>
          <p:nvPr/>
        </p:nvSpPr>
        <p:spPr>
          <a:xfrm flipH="1">
            <a:off x="3824217" y="5810304"/>
            <a:ext cx="2586731" cy="2746530"/>
          </a:xfrm>
          <a:custGeom>
            <a:avLst/>
            <a:gdLst/>
            <a:ahLst/>
            <a:cxnLst/>
            <a:rect l="l" t="t" r="r" b="b"/>
            <a:pathLst>
              <a:path w="2586731" h="2746530">
                <a:moveTo>
                  <a:pt x="2586731" y="0"/>
                </a:moveTo>
                <a:lnTo>
                  <a:pt x="0" y="0"/>
                </a:lnTo>
                <a:lnTo>
                  <a:pt x="0" y="2746529"/>
                </a:lnTo>
                <a:lnTo>
                  <a:pt x="2586731" y="2746529"/>
                </a:lnTo>
                <a:lnTo>
                  <a:pt x="25867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914086" y="6007816"/>
            <a:ext cx="2586731" cy="2746530"/>
          </a:xfrm>
          <a:custGeom>
            <a:avLst/>
            <a:gdLst/>
            <a:ahLst/>
            <a:cxnLst/>
            <a:rect l="l" t="t" r="r" b="b"/>
            <a:pathLst>
              <a:path w="2586731" h="2746530">
                <a:moveTo>
                  <a:pt x="0" y="0"/>
                </a:moveTo>
                <a:lnTo>
                  <a:pt x="2586731" y="0"/>
                </a:lnTo>
                <a:lnTo>
                  <a:pt x="2586731" y="2746529"/>
                </a:lnTo>
                <a:lnTo>
                  <a:pt x="0" y="274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C5BDC51824BC47B5CF77EC04079858" ma:contentTypeVersion="18" ma:contentTypeDescription="Create a new document." ma:contentTypeScope="" ma:versionID="f8ca525ddc3fa1b14205afd74d33eaa5">
  <xsd:schema xmlns:xsd="http://www.w3.org/2001/XMLSchema" xmlns:xs="http://www.w3.org/2001/XMLSchema" xmlns:p="http://schemas.microsoft.com/office/2006/metadata/properties" xmlns:ns2="2ca501ac-d3e9-47d9-b9c9-57e88340224e" xmlns:ns3="b1b73df4-14d2-4f3e-bdf0-eb8ffee4b093" targetNamespace="http://schemas.microsoft.com/office/2006/metadata/properties" ma:root="true" ma:fieldsID="aa1a1001f6fe4b16e6b418184fada066" ns2:_="" ns3:_="">
    <xsd:import namespace="2ca501ac-d3e9-47d9-b9c9-57e88340224e"/>
    <xsd:import namespace="b1b73df4-14d2-4f3e-bdf0-eb8ffee4b09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a501ac-d3e9-47d9-b9c9-57e883402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bb8689-2e67-4bfc-96a8-6971868cff2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b73df4-14d2-4f3e-bdf0-eb8ffee4b0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619d694-e3b2-47c1-b581-bf80a1d38c61}" ma:internalName="TaxCatchAll" ma:showField="CatchAllData" ma:web="b1b73df4-14d2-4f3e-bdf0-eb8ffee4b0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a501ac-d3e9-47d9-b9c9-57e88340224e">
      <Terms xmlns="http://schemas.microsoft.com/office/infopath/2007/PartnerControls"/>
    </lcf76f155ced4ddcb4097134ff3c332f>
    <TaxCatchAll xmlns="b1b73df4-14d2-4f3e-bdf0-eb8ffee4b093" xsi:nil="true"/>
  </documentManagement>
</p:properties>
</file>

<file path=customXml/itemProps1.xml><?xml version="1.0" encoding="utf-8"?>
<ds:datastoreItem xmlns:ds="http://schemas.openxmlformats.org/officeDocument/2006/customXml" ds:itemID="{37B5A533-1A0D-4EFF-AFCD-069C170AAFCE}"/>
</file>

<file path=customXml/itemProps2.xml><?xml version="1.0" encoding="utf-8"?>
<ds:datastoreItem xmlns:ds="http://schemas.openxmlformats.org/officeDocument/2006/customXml" ds:itemID="{C384C285-8A35-4662-82EF-0525944294EB}"/>
</file>

<file path=customXml/itemProps3.xml><?xml version="1.0" encoding="utf-8"?>
<ds:datastoreItem xmlns:ds="http://schemas.openxmlformats.org/officeDocument/2006/customXml" ds:itemID="{D1030EE4-669F-4738-BD3E-131357D9337E}"/>
</file>

<file path=docProps/app.xml><?xml version="1.0" encoding="utf-8"?>
<Properties xmlns="http://schemas.openxmlformats.org/officeDocument/2006/extended-properties" xmlns:vt="http://schemas.openxmlformats.org/officeDocument/2006/docPropsVTypes">
  <TotalTime>3</TotalTime>
  <Words>691</Words>
  <Application>Microsoft Office PowerPoint</Application>
  <PresentationFormat>Custom</PresentationFormat>
  <Paragraphs>68</Paragraphs>
  <Slides>30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Balsamiq Sans</vt:lpstr>
      <vt:lpstr>Calibri</vt:lpstr>
      <vt:lpstr>Bobby Jones 1</vt:lpstr>
      <vt:lpstr>Bobby Jones 2</vt:lpstr>
      <vt:lpstr>Arial</vt:lpstr>
      <vt:lpstr>Livvic Bold</vt:lpstr>
      <vt:lpstr>Muli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Marys Keynote Presentation</dc:title>
  <dc:creator>Adrienne Udarbe</dc:creator>
  <cp:lastModifiedBy>Adrienne Udarbe</cp:lastModifiedBy>
  <cp:revision>2</cp:revision>
  <dcterms:created xsi:type="dcterms:W3CDTF">2006-08-16T00:00:00Z</dcterms:created>
  <dcterms:modified xsi:type="dcterms:W3CDTF">2025-08-24T20:18:41Z</dcterms:modified>
  <dc:identifier>DAGw_S_eE8A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0x01010051C5BDC51824BC47B5CF77EC04079858</vt:lpwstr>
  </property>
</Properties>
</file>