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8288000" cy="10287000"/>
  <p:notesSz cx="6858000" cy="9144000"/>
  <p:embeddedFontLst>
    <p:embeddedFont>
      <p:font typeface="Archivo Black" charset="1" panose="020B0A03020202020B04"/>
      <p:regular r:id="rId38"/>
    </p:embeddedFont>
    <p:embeddedFont>
      <p:font typeface="PT Serif Bold Italics" charset="1" panose="020A0703040505090204"/>
      <p:regular r:id="rId39"/>
    </p:embeddedFont>
    <p:embeddedFont>
      <p:font typeface="Trebuchet MS Bold" charset="1" panose="020B0703020202020204"/>
      <p:regular r:id="rId40"/>
    </p:embeddedFont>
    <p:embeddedFont>
      <p:font typeface="Arial Bold" charset="1" panose="020B0802020202020204"/>
      <p:regular r:id="rId41"/>
    </p:embeddedFont>
    <p:embeddedFont>
      <p:font typeface="Tomorrow" charset="1" panose="00000000000000000000"/>
      <p:regular r:id="rId42"/>
    </p:embeddedFont>
    <p:embeddedFont>
      <p:font typeface="Tomorrow Bold Italics" charset="1" panose="00000000000000000000"/>
      <p:regular r:id="rId43"/>
    </p:embeddedFont>
    <p:embeddedFont>
      <p:font typeface="Gotham" charset="1" panose="00000000000000000000"/>
      <p:regular r:id="rId44"/>
    </p:embeddedFont>
    <p:embeddedFont>
      <p:font typeface="Gotham Bold" charset="1" panose="00000000000000000000"/>
      <p:regular r:id="rId45"/>
    </p:embeddedFont>
    <p:embeddedFont>
      <p:font typeface="Tomorrow Bold" charset="1" panose="00000000000000000000"/>
      <p:regular r:id="rId46"/>
    </p:embeddedFont>
    <p:embeddedFont>
      <p:font typeface="Trebuchet MS" charset="1" panose="020B0603020202020204"/>
      <p:regular r:id="rId47"/>
    </p:embeddedFont>
    <p:embeddedFont>
      <p:font typeface="Proxima Nova" charset="1" panose="02000506030000020004"/>
      <p:regular r:id="rId48"/>
    </p:embeddedFont>
    <p:embeddedFont>
      <p:font typeface="Proxima Nova Bold Italics" charset="1" panose="02000506030000020004"/>
      <p:regular r:id="rId49"/>
    </p:embeddedFont>
    <p:embeddedFont>
      <p:font typeface="Proxima Nova Bold" charset="1" panose="02000506030000020004"/>
      <p:regular r:id="rId50"/>
    </p:embeddedFont>
    <p:embeddedFont>
      <p:font typeface="Trebuchet MS Bold Italics" charset="1" panose="020B0703020202090204"/>
      <p:regular r:id="rId51"/>
    </p:embeddedFont>
    <p:embeddedFont>
      <p:font typeface="Tahoma Bold" charset="1" panose="020B0804030504040204"/>
      <p:regular r:id="rId52"/>
    </p:embeddedFont>
    <p:embeddedFont>
      <p:font typeface="Gotham Bold Italics" charset="1" panose="02000000000000000000"/>
      <p:regular r:id="rId53"/>
    </p:embeddedFont>
    <p:embeddedFont>
      <p:font typeface="Montserrat Bold" charset="1" panose="00000800000000000000"/>
      <p:regular r:id="rId54"/>
    </p:embeddedFont>
    <p:embeddedFont>
      <p:font typeface="PT Serif" charset="1" panose="020A0603040505020204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5.png" Type="http://schemas.openxmlformats.org/officeDocument/2006/relationships/image"/><Relationship Id="rId4" Target="../media/image5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5.png" Type="http://schemas.openxmlformats.org/officeDocument/2006/relationships/image"/><Relationship Id="rId11" Target="../media/image66.png" Type="http://schemas.openxmlformats.org/officeDocument/2006/relationships/image"/><Relationship Id="rId12" Target="../media/image67.png" Type="http://schemas.openxmlformats.org/officeDocument/2006/relationships/image"/><Relationship Id="rId13" Target="../media/image68.svg" Type="http://schemas.openxmlformats.org/officeDocument/2006/relationships/image"/><Relationship Id="rId14" Target="../media/image69.png" Type="http://schemas.openxmlformats.org/officeDocument/2006/relationships/image"/><Relationship Id="rId15" Target="../media/image70.png" Type="http://schemas.openxmlformats.org/officeDocument/2006/relationships/image"/><Relationship Id="rId16" Target="../media/image71.png" Type="http://schemas.openxmlformats.org/officeDocument/2006/relationships/image"/><Relationship Id="rId17" Target="../media/image72.png" Type="http://schemas.openxmlformats.org/officeDocument/2006/relationships/image"/><Relationship Id="rId18" Target="../media/image73.png" Type="http://schemas.openxmlformats.org/officeDocument/2006/relationships/image"/><Relationship Id="rId19" Target="../media/image74.png" Type="http://schemas.openxmlformats.org/officeDocument/2006/relationships/image"/><Relationship Id="rId2" Target="../media/image57.png" Type="http://schemas.openxmlformats.org/officeDocument/2006/relationships/image"/><Relationship Id="rId20" Target="../media/image75.png" Type="http://schemas.openxmlformats.org/officeDocument/2006/relationships/image"/><Relationship Id="rId21" Target="../media/image76.png" Type="http://schemas.openxmlformats.org/officeDocument/2006/relationships/image"/><Relationship Id="rId22" Target="../media/image77.png" Type="http://schemas.openxmlformats.org/officeDocument/2006/relationships/image"/><Relationship Id="rId23" Target="../media/image78.png" Type="http://schemas.openxmlformats.org/officeDocument/2006/relationships/image"/><Relationship Id="rId3" Target="../media/image58.png" Type="http://schemas.openxmlformats.org/officeDocument/2006/relationships/image"/><Relationship Id="rId4" Target="../media/image59.svg" Type="http://schemas.openxmlformats.org/officeDocument/2006/relationships/image"/><Relationship Id="rId5" Target="../media/image60.png" Type="http://schemas.openxmlformats.org/officeDocument/2006/relationships/image"/><Relationship Id="rId6" Target="../media/image61.png" Type="http://schemas.openxmlformats.org/officeDocument/2006/relationships/image"/><Relationship Id="rId7" Target="../media/image62.svg" Type="http://schemas.openxmlformats.org/officeDocument/2006/relationships/image"/><Relationship Id="rId8" Target="../media/image63.png" Type="http://schemas.openxmlformats.org/officeDocument/2006/relationships/image"/><Relationship Id="rId9" Target="../media/image6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7.jpeg" Type="http://schemas.openxmlformats.org/officeDocument/2006/relationships/image"/><Relationship Id="rId11" Target="../media/image88.jpeg" Type="http://schemas.openxmlformats.org/officeDocument/2006/relationships/image"/><Relationship Id="rId12" Target="../media/image89.jpeg" Type="http://schemas.openxmlformats.org/officeDocument/2006/relationships/image"/><Relationship Id="rId13" Target="../media/image90.jpeg" Type="http://schemas.openxmlformats.org/officeDocument/2006/relationships/image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81.png" Type="http://schemas.openxmlformats.org/officeDocument/2006/relationships/image"/><Relationship Id="rId5" Target="../media/image82.svg" Type="http://schemas.openxmlformats.org/officeDocument/2006/relationships/image"/><Relationship Id="rId6" Target="../media/image83.png" Type="http://schemas.openxmlformats.org/officeDocument/2006/relationships/image"/><Relationship Id="rId7" Target="../media/image84.svg" Type="http://schemas.openxmlformats.org/officeDocument/2006/relationships/image"/><Relationship Id="rId8" Target="../media/image85.png" Type="http://schemas.openxmlformats.org/officeDocument/2006/relationships/image"/><Relationship Id="rId9" Target="../media/image86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91.png" Type="http://schemas.openxmlformats.org/officeDocument/2006/relationships/image"/><Relationship Id="rId4" Target="../media/image92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4.jpeg" Type="http://schemas.openxmlformats.org/officeDocument/2006/relationships/image"/><Relationship Id="rId3" Target="../media/image9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7.png" Type="http://schemas.openxmlformats.org/officeDocument/2006/relationships/image"/><Relationship Id="rId3" Target="../media/image98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9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0.jpeg" Type="http://schemas.openxmlformats.org/officeDocument/2006/relationships/image"/><Relationship Id="rId3" Target="../media/image10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png" Type="http://schemas.openxmlformats.org/officeDocument/2006/relationships/image"/><Relationship Id="rId12" Target="../media/image12.png" Type="http://schemas.openxmlformats.org/officeDocument/2006/relationships/image"/><Relationship Id="rId13" Target="../media/image13.svg" Type="http://schemas.openxmlformats.org/officeDocument/2006/relationships/image"/><Relationship Id="rId14" Target="../media/image14.png" Type="http://schemas.openxmlformats.org/officeDocument/2006/relationships/image"/><Relationship Id="rId15" Target="../media/image15.pn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18" Target="../media/image18.png" Type="http://schemas.openxmlformats.org/officeDocument/2006/relationships/image"/><Relationship Id="rId19" Target="../media/image19.png" Type="http://schemas.openxmlformats.org/officeDocument/2006/relationships/image"/><Relationship Id="rId2" Target="../media/image2.png" Type="http://schemas.openxmlformats.org/officeDocument/2006/relationships/image"/><Relationship Id="rId20" Target="../media/image20.png" Type="http://schemas.openxmlformats.org/officeDocument/2006/relationships/image"/><Relationship Id="rId21" Target="../media/image21.svg" Type="http://schemas.openxmlformats.org/officeDocument/2006/relationships/image"/><Relationship Id="rId22" Target="../media/image22.png" Type="http://schemas.openxmlformats.org/officeDocument/2006/relationships/image"/><Relationship Id="rId23" Target="../media/image23.png" Type="http://schemas.openxmlformats.org/officeDocument/2006/relationships/image"/><Relationship Id="rId24" Target="../media/image24.png" Type="http://schemas.openxmlformats.org/officeDocument/2006/relationships/image"/><Relationship Id="rId25" Target="../media/image25.svg" Type="http://schemas.openxmlformats.org/officeDocument/2006/relationships/image"/><Relationship Id="rId26" Target="../media/image26.png" Type="http://schemas.openxmlformats.org/officeDocument/2006/relationships/image"/><Relationship Id="rId27" Target="../media/image27.png" Type="http://schemas.openxmlformats.org/officeDocument/2006/relationships/image"/><Relationship Id="rId28" Target="../media/image28.svg" Type="http://schemas.openxmlformats.org/officeDocument/2006/relationships/image"/><Relationship Id="rId29" Target="../media/image29.png" Type="http://schemas.openxmlformats.org/officeDocument/2006/relationships/image"/><Relationship Id="rId3" Target="../media/image3.svg" Type="http://schemas.openxmlformats.org/officeDocument/2006/relationships/image"/><Relationship Id="rId30" Target="../media/image30.png" Type="http://schemas.openxmlformats.org/officeDocument/2006/relationships/image"/><Relationship Id="rId31" Target="../media/image31.sv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2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3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4.jpeg" Type="http://schemas.openxmlformats.org/officeDocument/2006/relationships/image"/><Relationship Id="rId3" Target="../media/image105.png" Type="http://schemas.openxmlformats.org/officeDocument/2006/relationships/image"/><Relationship Id="rId4" Target="../media/image10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7.png" Type="http://schemas.openxmlformats.org/officeDocument/2006/relationships/image"/><Relationship Id="rId3" Target="../media/image108.png" Type="http://schemas.openxmlformats.org/officeDocument/2006/relationships/image"/><Relationship Id="rId4" Target="../media/image109.svg" Type="http://schemas.openxmlformats.org/officeDocument/2006/relationships/image"/><Relationship Id="rId5" Target="../media/image110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1.png" Type="http://schemas.openxmlformats.org/officeDocument/2006/relationships/image"/><Relationship Id="rId3" Target="../media/image112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3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4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5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6.png" Type="http://schemas.openxmlformats.org/officeDocument/2006/relationships/image"/><Relationship Id="rId3" Target="../media/image117.png" Type="http://schemas.openxmlformats.org/officeDocument/2006/relationships/image"/><Relationship Id="rId4" Target="../media/image118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0.png" Type="http://schemas.openxmlformats.org/officeDocument/2006/relationships/image"/><Relationship Id="rId3" Target="../media/image121.svg" Type="http://schemas.openxmlformats.org/officeDocument/2006/relationships/image"/><Relationship Id="rId4" Target="../media/image122.png" Type="http://schemas.openxmlformats.org/officeDocument/2006/relationships/image"/><Relationship Id="rId5" Target="../media/image123.svg" Type="http://schemas.openxmlformats.org/officeDocument/2006/relationships/image"/><Relationship Id="rId6" Target="../media/image124.png" Type="http://schemas.openxmlformats.org/officeDocument/2006/relationships/image"/><Relationship Id="rId7" Target="../media/image125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6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2" Target="../media/image33.pn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sv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Relationship Id="rId6" Target="../media/image49.png" Type="http://schemas.openxmlformats.org/officeDocument/2006/relationships/image"/><Relationship Id="rId7" Target="../media/image5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25" y="0"/>
            <a:ext cx="18287999" cy="10286999"/>
          </a:xfrm>
          <a:custGeom>
            <a:avLst/>
            <a:gdLst/>
            <a:ahLst/>
            <a:cxnLst/>
            <a:rect r="r" b="b" t="t" l="l"/>
            <a:pathLst>
              <a:path h="10286999" w="18287999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" r="0" b="-8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5285939"/>
            <a:ext cx="10638155" cy="95250"/>
            <a:chOff x="0" y="0"/>
            <a:chExt cx="14184207" cy="127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184122" cy="127000"/>
            </a:xfrm>
            <a:custGeom>
              <a:avLst/>
              <a:gdLst/>
              <a:ahLst/>
              <a:cxnLst/>
              <a:rect r="r" b="b" t="t" l="l"/>
              <a:pathLst>
                <a:path h="127000" w="14184122">
                  <a:moveTo>
                    <a:pt x="0" y="127000"/>
                  </a:moveTo>
                  <a:lnTo>
                    <a:pt x="0" y="0"/>
                  </a:lnTo>
                  <a:lnTo>
                    <a:pt x="14184122" y="0"/>
                  </a:lnTo>
                  <a:lnTo>
                    <a:pt x="14184122" y="127000"/>
                  </a:lnTo>
                  <a:lnTo>
                    <a:pt x="0" y="127000"/>
                  </a:lnTo>
                  <a:close/>
                </a:path>
              </a:pathLst>
            </a:custGeom>
            <a:solidFill>
              <a:srgbClr val="F18C21"/>
            </a:solidFill>
          </p:spPr>
        </p:sp>
      </p:grpSp>
      <p:sp>
        <p:nvSpPr>
          <p:cNvPr name="AutoShape 5" id="5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569001" y="2310968"/>
            <a:ext cx="11113291" cy="1253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8450" spc="-253">
                <a:solidFill>
                  <a:srgbClr val="0E416B"/>
                </a:solidFill>
                <a:latin typeface="Archivo Black"/>
                <a:ea typeface="Archivo Black"/>
                <a:cs typeface="Archivo Black"/>
                <a:sym typeface="Archivo Black"/>
              </a:rPr>
              <a:t>PARTNERING WITH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69001" y="5641996"/>
            <a:ext cx="6816944" cy="2177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6"/>
              </a:lnSpc>
            </a:pPr>
            <a:r>
              <a:rPr lang="en-US" b="true" sz="4100" i="true" spc="339">
                <a:solidFill>
                  <a:srgbClr val="437FB9"/>
                </a:solidFill>
                <a:latin typeface="PT Serif Bold Italics"/>
                <a:ea typeface="PT Serif Bold Italics"/>
                <a:cs typeface="PT Serif Bold Italics"/>
                <a:sym typeface="PT Serif Bold Italics"/>
              </a:rPr>
              <a:t>Disrupt the Real Estate Industry In the Best Way for Your Customers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7999" cy="10286999"/>
          </a:xfrm>
          <a:custGeom>
            <a:avLst/>
            <a:gdLst/>
            <a:ahLst/>
            <a:cxnLst/>
            <a:rect r="r" b="b" t="t" l="l"/>
            <a:pathLst>
              <a:path h="10286999" w="18287999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" r="0" b="-1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7795895" cy="9722485"/>
            <a:chOff x="0" y="0"/>
            <a:chExt cx="10394527" cy="1296331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393807" cy="12962636"/>
            </a:xfrm>
            <a:custGeom>
              <a:avLst/>
              <a:gdLst/>
              <a:ahLst/>
              <a:cxnLst/>
              <a:rect r="r" b="b" t="t" l="l"/>
              <a:pathLst>
                <a:path h="12962636" w="10393807">
                  <a:moveTo>
                    <a:pt x="0" y="12962636"/>
                  </a:moveTo>
                  <a:lnTo>
                    <a:pt x="10393807" y="12962636"/>
                  </a:lnTo>
                  <a:lnTo>
                    <a:pt x="10393807" y="0"/>
                  </a:lnTo>
                  <a:lnTo>
                    <a:pt x="0" y="0"/>
                  </a:lnTo>
                  <a:lnTo>
                    <a:pt x="0" y="12962636"/>
                  </a:lnTo>
                  <a:close/>
                </a:path>
              </a:pathLst>
            </a:custGeom>
            <a:solidFill>
              <a:srgbClr val="7393B3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92497" y="4927592"/>
            <a:ext cx="5501005" cy="3467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8"/>
              </a:lnSpc>
            </a:pPr>
            <a:r>
              <a:rPr lang="en-US" sz="4000" spc="-5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Allowing homebuyers to </a:t>
            </a:r>
            <a:r>
              <a:rPr lang="en-US" b="true" sz="4000" i="true" spc="-5">
                <a:solidFill>
                  <a:srgbClr val="0E416B"/>
                </a:solidFill>
                <a:latin typeface="Tomorrow Bold Italics"/>
                <a:ea typeface="Tomorrow Bold Italics"/>
                <a:cs typeface="Tomorrow Bold Italics"/>
                <a:sym typeface="Tomorrow Bold Italics"/>
              </a:rPr>
              <a:t>experience the joy of buying the home</a:t>
            </a:r>
            <a:r>
              <a:rPr lang="en-US" b="true" sz="4000" i="true" spc="-5">
                <a:solidFill>
                  <a:srgbClr val="DEBD69"/>
                </a:solidFill>
                <a:latin typeface="Tomorrow Bold Italics"/>
                <a:ea typeface="Tomorrow Bold Italics"/>
                <a:cs typeface="Tomorrow Bold Italics"/>
                <a:sym typeface="Tomorrow Bold Italics"/>
              </a:rPr>
              <a:t> </a:t>
            </a:r>
            <a:r>
              <a:rPr lang="en-US" sz="4000" spc="-5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instead of the anxiety of "getting a loan"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2816329" y="777918"/>
            <a:ext cx="2200388" cy="3721099"/>
          </a:xfrm>
          <a:custGeom>
            <a:avLst/>
            <a:gdLst/>
            <a:ahLst/>
            <a:cxnLst/>
            <a:rect r="r" b="b" t="t" l="l"/>
            <a:pathLst>
              <a:path h="3721099" w="2200388">
                <a:moveTo>
                  <a:pt x="0" y="0"/>
                </a:moveTo>
                <a:lnTo>
                  <a:pt x="2200388" y="0"/>
                </a:lnTo>
                <a:lnTo>
                  <a:pt x="2200388" y="3721099"/>
                </a:lnTo>
                <a:lnTo>
                  <a:pt x="0" y="3721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5" r="0" b="-45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386542" y="536774"/>
            <a:ext cx="10290198" cy="8693991"/>
          </a:xfrm>
          <a:custGeom>
            <a:avLst/>
            <a:gdLst/>
            <a:ahLst/>
            <a:cxnLst/>
            <a:rect r="r" b="b" t="t" l="l"/>
            <a:pathLst>
              <a:path h="8693991" w="10290198">
                <a:moveTo>
                  <a:pt x="0" y="0"/>
                </a:moveTo>
                <a:lnTo>
                  <a:pt x="10290198" y="0"/>
                </a:lnTo>
                <a:lnTo>
                  <a:pt x="10290198" y="8693991"/>
                </a:lnTo>
                <a:lnTo>
                  <a:pt x="0" y="86939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683" t="0" r="-16683" b="0"/>
            </a:stretch>
          </a:blipFill>
        </p:spPr>
      </p:sp>
      <p:sp>
        <p:nvSpPr>
          <p:cNvPr name="AutoShape 8" id="8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162209" y="5741218"/>
            <a:ext cx="60958" cy="1196974"/>
            <a:chOff x="0" y="0"/>
            <a:chExt cx="81277" cy="15959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8542"/>
              <a:ext cx="81153" cy="1558163"/>
            </a:xfrm>
            <a:custGeom>
              <a:avLst/>
              <a:gdLst/>
              <a:ahLst/>
              <a:cxnLst/>
              <a:rect r="r" b="b" t="t" l="l"/>
              <a:pathLst>
                <a:path h="1558163" w="81153">
                  <a:moveTo>
                    <a:pt x="38100" y="0"/>
                  </a:moveTo>
                  <a:lnTo>
                    <a:pt x="81153" y="1557147"/>
                  </a:lnTo>
                  <a:lnTo>
                    <a:pt x="43053" y="1558163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C4D0D6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09037" y="3130243"/>
            <a:ext cx="13754099" cy="5514974"/>
          </a:xfrm>
          <a:custGeom>
            <a:avLst/>
            <a:gdLst/>
            <a:ahLst/>
            <a:cxnLst/>
            <a:rect r="r" b="b" t="t" l="l"/>
            <a:pathLst>
              <a:path h="5514974" w="13754099">
                <a:moveTo>
                  <a:pt x="0" y="0"/>
                </a:moveTo>
                <a:lnTo>
                  <a:pt x="13754099" y="0"/>
                </a:lnTo>
                <a:lnTo>
                  <a:pt x="13754099" y="5514974"/>
                </a:lnTo>
                <a:lnTo>
                  <a:pt x="0" y="5514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" t="0" r="-2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22041" y="5696532"/>
            <a:ext cx="792480" cy="795020"/>
          </a:xfrm>
          <a:custGeom>
            <a:avLst/>
            <a:gdLst/>
            <a:ahLst/>
            <a:cxnLst/>
            <a:rect r="r" b="b" t="t" l="l"/>
            <a:pathLst>
              <a:path h="795020" w="792480">
                <a:moveTo>
                  <a:pt x="0" y="0"/>
                </a:moveTo>
                <a:lnTo>
                  <a:pt x="792480" y="0"/>
                </a:lnTo>
                <a:lnTo>
                  <a:pt x="792480" y="795020"/>
                </a:lnTo>
                <a:lnTo>
                  <a:pt x="0" y="7950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185984" y="6397627"/>
            <a:ext cx="45084" cy="1086484"/>
            <a:chOff x="0" y="0"/>
            <a:chExt cx="60112" cy="144864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18796"/>
              <a:ext cx="59436" cy="1410970"/>
            </a:xfrm>
            <a:custGeom>
              <a:avLst/>
              <a:gdLst/>
              <a:ahLst/>
              <a:cxnLst/>
              <a:rect r="r" b="b" t="t" l="l"/>
              <a:pathLst>
                <a:path h="1410970" w="59436">
                  <a:moveTo>
                    <a:pt x="38100" y="0"/>
                  </a:moveTo>
                  <a:lnTo>
                    <a:pt x="59436" y="1410335"/>
                  </a:lnTo>
                  <a:lnTo>
                    <a:pt x="21336" y="1410970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C4D0D6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159962" y="7469701"/>
            <a:ext cx="114290" cy="114290"/>
          </a:xfrm>
          <a:custGeom>
            <a:avLst/>
            <a:gdLst/>
            <a:ahLst/>
            <a:cxnLst/>
            <a:rect r="r" b="b" t="t" l="l"/>
            <a:pathLst>
              <a:path h="114290" w="114290">
                <a:moveTo>
                  <a:pt x="0" y="0"/>
                </a:moveTo>
                <a:lnTo>
                  <a:pt x="114290" y="0"/>
                </a:lnTo>
                <a:lnTo>
                  <a:pt x="114290" y="114290"/>
                </a:lnTo>
                <a:lnTo>
                  <a:pt x="0" y="114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145845" y="3788513"/>
            <a:ext cx="792480" cy="795020"/>
          </a:xfrm>
          <a:custGeom>
            <a:avLst/>
            <a:gdLst/>
            <a:ahLst/>
            <a:cxnLst/>
            <a:rect r="r" b="b" t="t" l="l"/>
            <a:pathLst>
              <a:path h="795020" w="792480">
                <a:moveTo>
                  <a:pt x="0" y="0"/>
                </a:moveTo>
                <a:lnTo>
                  <a:pt x="792480" y="0"/>
                </a:lnTo>
                <a:lnTo>
                  <a:pt x="792480" y="795020"/>
                </a:lnTo>
                <a:lnTo>
                  <a:pt x="0" y="7950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6752544" y="4354566"/>
            <a:ext cx="1086484" cy="31114"/>
            <a:chOff x="0" y="0"/>
            <a:chExt cx="1448645" cy="4148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9050" y="0"/>
              <a:ext cx="1410589" cy="41148"/>
            </a:xfrm>
            <a:custGeom>
              <a:avLst/>
              <a:gdLst/>
              <a:ahLst/>
              <a:cxnLst/>
              <a:rect r="r" b="b" t="t" l="l"/>
              <a:pathLst>
                <a:path h="41148" w="1410589">
                  <a:moveTo>
                    <a:pt x="0" y="3048"/>
                  </a:moveTo>
                  <a:lnTo>
                    <a:pt x="1410462" y="0"/>
                  </a:lnTo>
                  <a:lnTo>
                    <a:pt x="1410589" y="38100"/>
                  </a:lnTo>
                  <a:lnTo>
                    <a:pt x="0" y="41148"/>
                  </a:lnTo>
                  <a:close/>
                </a:path>
              </a:pathLst>
            </a:custGeom>
            <a:solidFill>
              <a:srgbClr val="C4D0D6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7824726" y="4311579"/>
            <a:ext cx="114299" cy="114299"/>
          </a:xfrm>
          <a:custGeom>
            <a:avLst/>
            <a:gdLst/>
            <a:ahLst/>
            <a:cxnLst/>
            <a:rect r="r" b="b" t="t" l="l"/>
            <a:pathLst>
              <a:path h="114299" w="114299">
                <a:moveTo>
                  <a:pt x="0" y="0"/>
                </a:moveTo>
                <a:lnTo>
                  <a:pt x="114299" y="0"/>
                </a:lnTo>
                <a:lnTo>
                  <a:pt x="114299" y="114299"/>
                </a:lnTo>
                <a:lnTo>
                  <a:pt x="0" y="1142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242903" y="5588286"/>
            <a:ext cx="792480" cy="795020"/>
          </a:xfrm>
          <a:custGeom>
            <a:avLst/>
            <a:gdLst/>
            <a:ahLst/>
            <a:cxnLst/>
            <a:rect r="r" b="b" t="t" l="l"/>
            <a:pathLst>
              <a:path h="795020" w="792480">
                <a:moveTo>
                  <a:pt x="0" y="0"/>
                </a:moveTo>
                <a:lnTo>
                  <a:pt x="792480" y="0"/>
                </a:lnTo>
                <a:lnTo>
                  <a:pt x="792480" y="795020"/>
                </a:lnTo>
                <a:lnTo>
                  <a:pt x="0" y="7950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8594665" y="3989959"/>
            <a:ext cx="62229" cy="1665604"/>
            <a:chOff x="0" y="0"/>
            <a:chExt cx="82972" cy="222080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18669"/>
              <a:ext cx="82423" cy="2183384"/>
            </a:xfrm>
            <a:custGeom>
              <a:avLst/>
              <a:gdLst/>
              <a:ahLst/>
              <a:cxnLst/>
              <a:rect r="r" b="b" t="t" l="l"/>
              <a:pathLst>
                <a:path h="2183384" w="82423">
                  <a:moveTo>
                    <a:pt x="38100" y="0"/>
                  </a:moveTo>
                  <a:lnTo>
                    <a:pt x="82423" y="2182622"/>
                  </a:lnTo>
                  <a:lnTo>
                    <a:pt x="44323" y="2183384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C4D0D6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8550651" y="3889966"/>
            <a:ext cx="114282" cy="114282"/>
          </a:xfrm>
          <a:custGeom>
            <a:avLst/>
            <a:gdLst/>
            <a:ahLst/>
            <a:cxnLst/>
            <a:rect r="r" b="b" t="t" l="l"/>
            <a:pathLst>
              <a:path h="114282" w="114282">
                <a:moveTo>
                  <a:pt x="0" y="0"/>
                </a:moveTo>
                <a:lnTo>
                  <a:pt x="114282" y="0"/>
                </a:lnTo>
                <a:lnTo>
                  <a:pt x="114282" y="114282"/>
                </a:lnTo>
                <a:lnTo>
                  <a:pt x="0" y="1142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851798" y="6050517"/>
            <a:ext cx="792480" cy="795020"/>
          </a:xfrm>
          <a:custGeom>
            <a:avLst/>
            <a:gdLst/>
            <a:ahLst/>
            <a:cxnLst/>
            <a:rect r="r" b="b" t="t" l="l"/>
            <a:pathLst>
              <a:path h="795020" w="792480">
                <a:moveTo>
                  <a:pt x="0" y="0"/>
                </a:moveTo>
                <a:lnTo>
                  <a:pt x="792480" y="0"/>
                </a:lnTo>
                <a:lnTo>
                  <a:pt x="792480" y="795020"/>
                </a:lnTo>
                <a:lnTo>
                  <a:pt x="0" y="7950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1234217" y="6846014"/>
            <a:ext cx="81914" cy="984249"/>
            <a:chOff x="0" y="0"/>
            <a:chExt cx="109219" cy="131233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18034"/>
              <a:ext cx="108712" cy="1275969"/>
            </a:xfrm>
            <a:custGeom>
              <a:avLst/>
              <a:gdLst/>
              <a:ahLst/>
              <a:cxnLst/>
              <a:rect r="r" b="b" t="t" l="l"/>
              <a:pathLst>
                <a:path h="1275969" w="108712">
                  <a:moveTo>
                    <a:pt x="38100" y="0"/>
                  </a:moveTo>
                  <a:lnTo>
                    <a:pt x="108712" y="1273810"/>
                  </a:lnTo>
                  <a:lnTo>
                    <a:pt x="70612" y="1275969"/>
                  </a:lnTo>
                  <a:lnTo>
                    <a:pt x="0" y="2032"/>
                  </a:lnTo>
                  <a:close/>
                </a:path>
              </a:pathLst>
            </a:custGeom>
            <a:solidFill>
              <a:srgbClr val="C4D0D6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1247565" y="7815697"/>
            <a:ext cx="114168" cy="114168"/>
          </a:xfrm>
          <a:custGeom>
            <a:avLst/>
            <a:gdLst/>
            <a:ahLst/>
            <a:cxnLst/>
            <a:rect r="r" b="b" t="t" l="l"/>
            <a:pathLst>
              <a:path h="114168" w="114168">
                <a:moveTo>
                  <a:pt x="0" y="0"/>
                </a:moveTo>
                <a:lnTo>
                  <a:pt x="114168" y="0"/>
                </a:lnTo>
                <a:lnTo>
                  <a:pt x="114168" y="114168"/>
                </a:lnTo>
                <a:lnTo>
                  <a:pt x="0" y="114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289479" y="3346389"/>
            <a:ext cx="792480" cy="795020"/>
          </a:xfrm>
          <a:custGeom>
            <a:avLst/>
            <a:gdLst/>
            <a:ahLst/>
            <a:cxnLst/>
            <a:rect r="r" b="b" t="t" l="l"/>
            <a:pathLst>
              <a:path h="795020" w="792480">
                <a:moveTo>
                  <a:pt x="0" y="0"/>
                </a:moveTo>
                <a:lnTo>
                  <a:pt x="792480" y="0"/>
                </a:lnTo>
                <a:lnTo>
                  <a:pt x="792480" y="795020"/>
                </a:lnTo>
                <a:lnTo>
                  <a:pt x="0" y="7950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3653608" y="4040093"/>
            <a:ext cx="60958" cy="1196974"/>
            <a:chOff x="0" y="0"/>
            <a:chExt cx="81277" cy="159596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18542"/>
              <a:ext cx="81153" cy="1558163"/>
            </a:xfrm>
            <a:custGeom>
              <a:avLst/>
              <a:gdLst/>
              <a:ahLst/>
              <a:cxnLst/>
              <a:rect r="r" b="b" t="t" l="l"/>
              <a:pathLst>
                <a:path h="1558163" w="81153">
                  <a:moveTo>
                    <a:pt x="38100" y="0"/>
                  </a:moveTo>
                  <a:lnTo>
                    <a:pt x="81153" y="1557147"/>
                  </a:lnTo>
                  <a:lnTo>
                    <a:pt x="43053" y="1558163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C4D0D6"/>
            </a:solid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13644615" y="5222261"/>
            <a:ext cx="114267" cy="114267"/>
          </a:xfrm>
          <a:custGeom>
            <a:avLst/>
            <a:gdLst/>
            <a:ahLst/>
            <a:cxnLst/>
            <a:rect r="r" b="b" t="t" l="l"/>
            <a:pathLst>
              <a:path h="114267" w="114267">
                <a:moveTo>
                  <a:pt x="0" y="0"/>
                </a:moveTo>
                <a:lnTo>
                  <a:pt x="114267" y="0"/>
                </a:lnTo>
                <a:lnTo>
                  <a:pt x="114267" y="114267"/>
                </a:lnTo>
                <a:lnTo>
                  <a:pt x="0" y="1142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5960597" y="7116243"/>
            <a:ext cx="792480" cy="795020"/>
          </a:xfrm>
          <a:custGeom>
            <a:avLst/>
            <a:gdLst/>
            <a:ahLst/>
            <a:cxnLst/>
            <a:rect r="r" b="b" t="t" l="l"/>
            <a:pathLst>
              <a:path h="795020" w="792480">
                <a:moveTo>
                  <a:pt x="0" y="0"/>
                </a:moveTo>
                <a:lnTo>
                  <a:pt x="792480" y="0"/>
                </a:lnTo>
                <a:lnTo>
                  <a:pt x="792480" y="795020"/>
                </a:lnTo>
                <a:lnTo>
                  <a:pt x="0" y="7950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6327785" y="6068121"/>
            <a:ext cx="60958" cy="1073784"/>
            <a:chOff x="0" y="0"/>
            <a:chExt cx="81277" cy="143171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18415"/>
              <a:ext cx="80645" cy="1394079"/>
            </a:xfrm>
            <a:custGeom>
              <a:avLst/>
              <a:gdLst/>
              <a:ahLst/>
              <a:cxnLst/>
              <a:rect r="r" b="b" t="t" l="l"/>
              <a:pathLst>
                <a:path h="1394079" w="80645">
                  <a:moveTo>
                    <a:pt x="38100" y="0"/>
                  </a:moveTo>
                  <a:lnTo>
                    <a:pt x="80645" y="1392936"/>
                  </a:lnTo>
                  <a:lnTo>
                    <a:pt x="42545" y="1394079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C4D0D6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6283198" y="5968155"/>
            <a:ext cx="114260" cy="114260"/>
          </a:xfrm>
          <a:custGeom>
            <a:avLst/>
            <a:gdLst/>
            <a:ahLst/>
            <a:cxnLst/>
            <a:rect r="r" b="b" t="t" l="l"/>
            <a:pathLst>
              <a:path h="114260" w="114260">
                <a:moveTo>
                  <a:pt x="0" y="0"/>
                </a:moveTo>
                <a:lnTo>
                  <a:pt x="114260" y="0"/>
                </a:lnTo>
                <a:lnTo>
                  <a:pt x="114260" y="114260"/>
                </a:lnTo>
                <a:lnTo>
                  <a:pt x="0" y="1142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9934046" y="2543833"/>
            <a:ext cx="792480" cy="795020"/>
          </a:xfrm>
          <a:custGeom>
            <a:avLst/>
            <a:gdLst/>
            <a:ahLst/>
            <a:cxnLst/>
            <a:rect r="r" b="b" t="t" l="l"/>
            <a:pathLst>
              <a:path h="795020" w="792480">
                <a:moveTo>
                  <a:pt x="0" y="0"/>
                </a:moveTo>
                <a:lnTo>
                  <a:pt x="792480" y="0"/>
                </a:lnTo>
                <a:lnTo>
                  <a:pt x="792480" y="795020"/>
                </a:lnTo>
                <a:lnTo>
                  <a:pt x="0" y="7950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10298174" y="3237538"/>
            <a:ext cx="60958" cy="1196974"/>
            <a:chOff x="0" y="0"/>
            <a:chExt cx="81277" cy="1595965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18542"/>
              <a:ext cx="81153" cy="1558163"/>
            </a:xfrm>
            <a:custGeom>
              <a:avLst/>
              <a:gdLst/>
              <a:ahLst/>
              <a:cxnLst/>
              <a:rect r="r" b="b" t="t" l="l"/>
              <a:pathLst>
                <a:path h="1558163" w="81153">
                  <a:moveTo>
                    <a:pt x="38100" y="0"/>
                  </a:moveTo>
                  <a:lnTo>
                    <a:pt x="81153" y="1557147"/>
                  </a:lnTo>
                  <a:lnTo>
                    <a:pt x="43053" y="1558163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C4D0D6"/>
            </a:solidFill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10289182" y="4419706"/>
            <a:ext cx="114267" cy="114267"/>
          </a:xfrm>
          <a:custGeom>
            <a:avLst/>
            <a:gdLst/>
            <a:ahLst/>
            <a:cxnLst/>
            <a:rect r="r" b="b" t="t" l="l"/>
            <a:pathLst>
              <a:path h="114267" w="114267">
                <a:moveTo>
                  <a:pt x="0" y="0"/>
                </a:moveTo>
                <a:lnTo>
                  <a:pt x="114267" y="0"/>
                </a:lnTo>
                <a:lnTo>
                  <a:pt x="114267" y="114267"/>
                </a:lnTo>
                <a:lnTo>
                  <a:pt x="0" y="1142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3791577" y="6369151"/>
            <a:ext cx="792480" cy="795020"/>
          </a:xfrm>
          <a:custGeom>
            <a:avLst/>
            <a:gdLst/>
            <a:ahLst/>
            <a:cxnLst/>
            <a:rect r="r" b="b" t="t" l="l"/>
            <a:pathLst>
              <a:path h="795020" w="792480">
                <a:moveTo>
                  <a:pt x="0" y="0"/>
                </a:moveTo>
                <a:lnTo>
                  <a:pt x="792480" y="0"/>
                </a:lnTo>
                <a:lnTo>
                  <a:pt x="792480" y="795020"/>
                </a:lnTo>
                <a:lnTo>
                  <a:pt x="0" y="7950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4130349" y="5684069"/>
            <a:ext cx="114299" cy="114299"/>
          </a:xfrm>
          <a:custGeom>
            <a:avLst/>
            <a:gdLst/>
            <a:ahLst/>
            <a:cxnLst/>
            <a:rect r="r" b="b" t="t" l="l"/>
            <a:pathLst>
              <a:path h="114299" w="114299">
                <a:moveTo>
                  <a:pt x="0" y="0"/>
                </a:moveTo>
                <a:lnTo>
                  <a:pt x="114299" y="0"/>
                </a:lnTo>
                <a:lnTo>
                  <a:pt x="114299" y="114299"/>
                </a:lnTo>
                <a:lnTo>
                  <a:pt x="0" y="1142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3069554" y="5885443"/>
            <a:ext cx="295274" cy="409574"/>
          </a:xfrm>
          <a:custGeom>
            <a:avLst/>
            <a:gdLst/>
            <a:ahLst/>
            <a:cxnLst/>
            <a:rect r="r" b="b" t="t" l="l"/>
            <a:pathLst>
              <a:path h="409574" w="295274">
                <a:moveTo>
                  <a:pt x="0" y="0"/>
                </a:moveTo>
                <a:lnTo>
                  <a:pt x="295274" y="0"/>
                </a:lnTo>
                <a:lnTo>
                  <a:pt x="295274" y="409574"/>
                </a:lnTo>
                <a:lnTo>
                  <a:pt x="0" y="40957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38" t="0" r="-338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6105720" y="7283942"/>
            <a:ext cx="504824" cy="428624"/>
          </a:xfrm>
          <a:custGeom>
            <a:avLst/>
            <a:gdLst/>
            <a:ahLst/>
            <a:cxnLst/>
            <a:rect r="r" b="b" t="t" l="l"/>
            <a:pathLst>
              <a:path h="428624" w="504824">
                <a:moveTo>
                  <a:pt x="0" y="0"/>
                </a:moveTo>
                <a:lnTo>
                  <a:pt x="504824" y="0"/>
                </a:lnTo>
                <a:lnTo>
                  <a:pt x="504824" y="428624"/>
                </a:lnTo>
                <a:lnTo>
                  <a:pt x="0" y="42862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312" r="0" b="-312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6363712" y="3973474"/>
            <a:ext cx="419099" cy="409574"/>
          </a:xfrm>
          <a:custGeom>
            <a:avLst/>
            <a:gdLst/>
            <a:ahLst/>
            <a:cxnLst/>
            <a:rect r="r" b="b" t="t" l="l"/>
            <a:pathLst>
              <a:path h="409574" w="419099">
                <a:moveTo>
                  <a:pt x="0" y="0"/>
                </a:moveTo>
                <a:lnTo>
                  <a:pt x="419099" y="0"/>
                </a:lnTo>
                <a:lnTo>
                  <a:pt x="419099" y="409574"/>
                </a:lnTo>
                <a:lnTo>
                  <a:pt x="0" y="4095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-96" r="0" b="-96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8414204" y="5829024"/>
            <a:ext cx="485774" cy="419099"/>
          </a:xfrm>
          <a:custGeom>
            <a:avLst/>
            <a:gdLst/>
            <a:ahLst/>
            <a:cxnLst/>
            <a:rect r="r" b="b" t="t" l="l"/>
            <a:pathLst>
              <a:path h="419099" w="485774">
                <a:moveTo>
                  <a:pt x="0" y="0"/>
                </a:moveTo>
                <a:lnTo>
                  <a:pt x="485774" y="0"/>
                </a:lnTo>
                <a:lnTo>
                  <a:pt x="485774" y="419099"/>
                </a:lnTo>
                <a:lnTo>
                  <a:pt x="0" y="41909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-536" r="0" b="-536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0142320" y="2730576"/>
            <a:ext cx="361949" cy="438149"/>
          </a:xfrm>
          <a:custGeom>
            <a:avLst/>
            <a:gdLst/>
            <a:ahLst/>
            <a:cxnLst/>
            <a:rect r="r" b="b" t="t" l="l"/>
            <a:pathLst>
              <a:path h="438149" w="361949">
                <a:moveTo>
                  <a:pt x="0" y="0"/>
                </a:moveTo>
                <a:lnTo>
                  <a:pt x="361949" y="0"/>
                </a:lnTo>
                <a:lnTo>
                  <a:pt x="361949" y="438149"/>
                </a:lnTo>
                <a:lnTo>
                  <a:pt x="0" y="4381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438" t="0" r="-438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0995417" y="6187071"/>
            <a:ext cx="466724" cy="523874"/>
          </a:xfrm>
          <a:custGeom>
            <a:avLst/>
            <a:gdLst/>
            <a:ahLst/>
            <a:cxnLst/>
            <a:rect r="r" b="b" t="t" l="l"/>
            <a:pathLst>
              <a:path h="523874" w="466724">
                <a:moveTo>
                  <a:pt x="0" y="0"/>
                </a:moveTo>
                <a:lnTo>
                  <a:pt x="466724" y="0"/>
                </a:lnTo>
                <a:lnTo>
                  <a:pt x="466724" y="523874"/>
                </a:lnTo>
                <a:lnTo>
                  <a:pt x="0" y="52387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291" t="0" r="-291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3450210" y="3514203"/>
            <a:ext cx="466724" cy="457199"/>
          </a:xfrm>
          <a:custGeom>
            <a:avLst/>
            <a:gdLst/>
            <a:ahLst/>
            <a:cxnLst/>
            <a:rect r="r" b="b" t="t" l="l"/>
            <a:pathLst>
              <a:path h="457199" w="466724">
                <a:moveTo>
                  <a:pt x="0" y="0"/>
                </a:moveTo>
                <a:lnTo>
                  <a:pt x="466724" y="0"/>
                </a:lnTo>
                <a:lnTo>
                  <a:pt x="466724" y="457199"/>
                </a:lnTo>
                <a:lnTo>
                  <a:pt x="0" y="45719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-96" r="0" b="-96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3981976" y="6561883"/>
            <a:ext cx="409574" cy="390524"/>
          </a:xfrm>
          <a:custGeom>
            <a:avLst/>
            <a:gdLst/>
            <a:ahLst/>
            <a:cxnLst/>
            <a:rect r="r" b="b" t="t" l="l"/>
            <a:pathLst>
              <a:path h="390524" w="409574">
                <a:moveTo>
                  <a:pt x="0" y="0"/>
                </a:moveTo>
                <a:lnTo>
                  <a:pt x="409574" y="0"/>
                </a:lnTo>
                <a:lnTo>
                  <a:pt x="409574" y="390524"/>
                </a:lnTo>
                <a:lnTo>
                  <a:pt x="0" y="39052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45" t="0" r="-45" b="0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2454167" y="4730458"/>
            <a:ext cx="2418080" cy="838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39"/>
              </a:lnSpc>
            </a:pPr>
            <a:r>
              <a:rPr lang="en-US" b="true" sz="1700" spc="120">
                <a:solidFill>
                  <a:srgbClr val="40404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Discovery Call</a:t>
            </a:r>
          </a:p>
          <a:p>
            <a:pPr algn="l">
              <a:lnSpc>
                <a:spcPts val="1859"/>
              </a:lnSpc>
            </a:pPr>
            <a:r>
              <a:rPr lang="en-US" sz="1549" spc="81">
                <a:solidFill>
                  <a:srgbClr val="404040"/>
                </a:solidFill>
                <a:latin typeface="Tomorrow"/>
                <a:ea typeface="Tomorrow"/>
                <a:cs typeface="Tomorrow"/>
                <a:sym typeface="Tomorrow"/>
              </a:rPr>
              <a:t>Goals and dreams</a:t>
            </a:r>
          </a:p>
          <a:p>
            <a:pPr algn="l">
              <a:lnSpc>
                <a:spcPts val="1859"/>
              </a:lnSpc>
            </a:pPr>
            <a:r>
              <a:rPr lang="en-US" sz="1549" spc="56">
                <a:solidFill>
                  <a:srgbClr val="404040"/>
                </a:solidFill>
                <a:latin typeface="Tomorrow"/>
                <a:ea typeface="Tomorrow"/>
                <a:cs typeface="Tomorrow"/>
                <a:sym typeface="Tomorrow"/>
              </a:rPr>
              <a:t>Documentation needed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5645901" y="2748628"/>
            <a:ext cx="2005330" cy="822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39"/>
              </a:lnSpc>
            </a:pPr>
            <a:r>
              <a:rPr lang="en-US" b="true" sz="1700" spc="130">
                <a:solidFill>
                  <a:srgbClr val="40404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Contract Meeting</a:t>
            </a:r>
          </a:p>
          <a:p>
            <a:pPr algn="l">
              <a:lnSpc>
                <a:spcPts val="2250"/>
              </a:lnSpc>
            </a:pPr>
            <a:r>
              <a:rPr lang="en-US" sz="1549" spc="41">
                <a:solidFill>
                  <a:srgbClr val="404040"/>
                </a:solidFill>
                <a:latin typeface="Tomorrow"/>
                <a:ea typeface="Tomorrow"/>
                <a:cs typeface="Tomorrow"/>
                <a:sym typeface="Tomorrow"/>
              </a:rPr>
              <a:t>All details for the transaction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0660184" y="4901781"/>
            <a:ext cx="1473200" cy="103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29"/>
              </a:lnSpc>
            </a:pPr>
            <a:r>
              <a:rPr lang="en-US" b="true" sz="1549" spc="1">
                <a:solidFill>
                  <a:srgbClr val="404040"/>
                </a:solidFill>
                <a:latin typeface="Tomorrow Bold"/>
                <a:ea typeface="Tomorrow Bold"/>
                <a:cs typeface="Tomorrow Bold"/>
                <a:sym typeface="Tomorrow Bold"/>
              </a:rPr>
              <a:t>Doc Signing </a:t>
            </a:r>
            <a:r>
              <a:rPr lang="en-US" sz="1549" spc="1">
                <a:solidFill>
                  <a:srgbClr val="404040"/>
                </a:solidFill>
                <a:latin typeface="Tomorrow"/>
                <a:ea typeface="Tomorrow"/>
                <a:cs typeface="Tomorrow"/>
                <a:sym typeface="Tomorrow"/>
              </a:rPr>
              <a:t>Notary signs and wire info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2838743" y="2243152"/>
            <a:ext cx="1870075" cy="98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41"/>
              </a:lnSpc>
            </a:pPr>
            <a:r>
              <a:rPr lang="en-US" b="true" sz="1549" spc="1">
                <a:solidFill>
                  <a:srgbClr val="404040"/>
                </a:solidFill>
                <a:latin typeface="Tomorrow Bold"/>
                <a:ea typeface="Tomorrow Bold"/>
                <a:cs typeface="Tomorrow Bold"/>
                <a:sym typeface="Tomorrow Bold"/>
              </a:rPr>
              <a:t>Smooth Closing </a:t>
            </a:r>
            <a:r>
              <a:rPr lang="en-US" sz="1549" spc="1">
                <a:solidFill>
                  <a:srgbClr val="404040"/>
                </a:solidFill>
                <a:latin typeface="Tomorrow"/>
                <a:ea typeface="Tomorrow"/>
                <a:cs typeface="Tomorrow"/>
                <a:sym typeface="Tomorrow"/>
              </a:rPr>
              <a:t>Buyers close on their home!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5557527" y="7870982"/>
            <a:ext cx="1946275" cy="1001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7"/>
              </a:lnSpc>
            </a:pPr>
            <a:r>
              <a:rPr lang="en-US" b="true" sz="1549" spc="113">
                <a:solidFill>
                  <a:srgbClr val="40404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Consultation </a:t>
            </a:r>
            <a:r>
              <a:rPr lang="en-US" sz="1549" spc="113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Review pre-approval details and options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9573578" y="1525939"/>
            <a:ext cx="2306320" cy="92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39"/>
              </a:lnSpc>
            </a:pPr>
            <a:r>
              <a:rPr lang="en-US" b="true" sz="1700" spc="80">
                <a:solidFill>
                  <a:srgbClr val="40404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CD Review</a:t>
            </a:r>
          </a:p>
          <a:p>
            <a:pPr algn="l">
              <a:lnSpc>
                <a:spcPts val="2250"/>
              </a:lnSpc>
            </a:pPr>
            <a:r>
              <a:rPr lang="en-US" sz="1549" spc="1">
                <a:solidFill>
                  <a:srgbClr val="404040"/>
                </a:solidFill>
                <a:latin typeface="Tomorrow"/>
                <a:ea typeface="Tomorrow"/>
                <a:cs typeface="Tomorrow"/>
                <a:sym typeface="Tomorrow"/>
              </a:rPr>
              <a:t>Loan manager reviews final numbers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2822747" y="7253629"/>
            <a:ext cx="3484245" cy="929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39"/>
              </a:lnSpc>
            </a:pPr>
            <a:r>
              <a:rPr lang="en-US" b="true" sz="1700" spc="100">
                <a:solidFill>
                  <a:srgbClr val="40404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Financial Freedom Journey</a:t>
            </a:r>
          </a:p>
          <a:p>
            <a:pPr algn="l">
              <a:lnSpc>
                <a:spcPts val="2250"/>
              </a:lnSpc>
            </a:pPr>
            <a:r>
              <a:rPr lang="en-US" sz="1549" spc="1">
                <a:solidFill>
                  <a:srgbClr val="404040"/>
                </a:solidFill>
                <a:latin typeface="Tomorrow"/>
                <a:ea typeface="Tomorrow"/>
                <a:cs typeface="Tomorrow"/>
                <a:sym typeface="Tomorrow"/>
              </a:rPr>
              <a:t>Our teams help them reach their real estate and financial goals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7578792" y="6351969"/>
            <a:ext cx="2123440" cy="1268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06"/>
              </a:lnSpc>
            </a:pPr>
            <a:r>
              <a:rPr lang="en-US" b="true" sz="1549" spc="-8">
                <a:solidFill>
                  <a:srgbClr val="404040"/>
                </a:solidFill>
                <a:latin typeface="Tomorrow Bold"/>
                <a:ea typeface="Tomorrow Bold"/>
                <a:cs typeface="Tomorrow Bold"/>
                <a:sym typeface="Tomorrow Bold"/>
              </a:rPr>
              <a:t>Approval Review </a:t>
            </a:r>
            <a:r>
              <a:rPr lang="en-US" sz="1549" spc="-8">
                <a:solidFill>
                  <a:srgbClr val="404040"/>
                </a:solidFill>
                <a:latin typeface="Tomorrow"/>
                <a:ea typeface="Tomorrow"/>
                <a:cs typeface="Tomorrow"/>
                <a:sym typeface="Tomorrow"/>
              </a:rPr>
              <a:t>Loan manager reviews conditions for contingency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016000" y="866410"/>
            <a:ext cx="4663440" cy="1146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1"/>
              </a:lnSpc>
            </a:pPr>
            <a:r>
              <a:rPr lang="en-US" b="true" sz="3000" spc="150">
                <a:solidFill>
                  <a:srgbClr val="01084A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Empower Buyers By Managing Expectations</a:t>
            </a:r>
          </a:p>
        </p:txBody>
      </p:sp>
      <p:sp>
        <p:nvSpPr>
          <p:cNvPr name="AutoShape 52" id="52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86628" y="6723538"/>
            <a:ext cx="3261360" cy="1855470"/>
          </a:xfrm>
          <a:custGeom>
            <a:avLst/>
            <a:gdLst/>
            <a:ahLst/>
            <a:cxnLst/>
            <a:rect r="r" b="b" t="t" l="l"/>
            <a:pathLst>
              <a:path h="1855470" w="3261360">
                <a:moveTo>
                  <a:pt x="0" y="0"/>
                </a:moveTo>
                <a:lnTo>
                  <a:pt x="3261360" y="0"/>
                </a:lnTo>
                <a:lnTo>
                  <a:pt x="3261360" y="1855470"/>
                </a:lnTo>
                <a:lnTo>
                  <a:pt x="0" y="1855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14596" y="6741716"/>
            <a:ext cx="3574415" cy="1891664"/>
          </a:xfrm>
          <a:custGeom>
            <a:avLst/>
            <a:gdLst/>
            <a:ahLst/>
            <a:cxnLst/>
            <a:rect r="r" b="b" t="t" l="l"/>
            <a:pathLst>
              <a:path h="1891664" w="3574415">
                <a:moveTo>
                  <a:pt x="0" y="0"/>
                </a:moveTo>
                <a:lnTo>
                  <a:pt x="3574415" y="0"/>
                </a:lnTo>
                <a:lnTo>
                  <a:pt x="3574415" y="1891664"/>
                </a:lnTo>
                <a:lnTo>
                  <a:pt x="0" y="1891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61460" y="6741716"/>
            <a:ext cx="3528060" cy="1855470"/>
          </a:xfrm>
          <a:custGeom>
            <a:avLst/>
            <a:gdLst/>
            <a:ahLst/>
            <a:cxnLst/>
            <a:rect r="r" b="b" t="t" l="l"/>
            <a:pathLst>
              <a:path h="1855470" w="3528060">
                <a:moveTo>
                  <a:pt x="0" y="0"/>
                </a:moveTo>
                <a:lnTo>
                  <a:pt x="3528060" y="0"/>
                </a:lnTo>
                <a:lnTo>
                  <a:pt x="3528060" y="1855470"/>
                </a:lnTo>
                <a:lnTo>
                  <a:pt x="0" y="18554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374656" y="6723538"/>
            <a:ext cx="3586479" cy="1873885"/>
          </a:xfrm>
          <a:custGeom>
            <a:avLst/>
            <a:gdLst/>
            <a:ahLst/>
            <a:cxnLst/>
            <a:rect r="r" b="b" t="t" l="l"/>
            <a:pathLst>
              <a:path h="1873885" w="3586479">
                <a:moveTo>
                  <a:pt x="0" y="0"/>
                </a:moveTo>
                <a:lnTo>
                  <a:pt x="3586479" y="0"/>
                </a:lnTo>
                <a:lnTo>
                  <a:pt x="3586479" y="1873885"/>
                </a:lnTo>
                <a:lnTo>
                  <a:pt x="0" y="18738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74656" y="2613732"/>
            <a:ext cx="3581399" cy="3590924"/>
          </a:xfrm>
          <a:custGeom>
            <a:avLst/>
            <a:gdLst/>
            <a:ahLst/>
            <a:cxnLst/>
            <a:rect r="r" b="b" t="t" l="l"/>
            <a:pathLst>
              <a:path h="3590924" w="3581399">
                <a:moveTo>
                  <a:pt x="0" y="0"/>
                </a:moveTo>
                <a:lnTo>
                  <a:pt x="3581399" y="0"/>
                </a:lnTo>
                <a:lnTo>
                  <a:pt x="3581399" y="3590924"/>
                </a:lnTo>
                <a:lnTo>
                  <a:pt x="0" y="3590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" t="0" r="-28" b="0"/>
            </a:stretch>
          </a:blipFill>
        </p:spPr>
      </p:sp>
      <p:sp>
        <p:nvSpPr>
          <p:cNvPr name="AutoShape 7" id="7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522430" y="2660725"/>
            <a:ext cx="3245601" cy="3527827"/>
          </a:xfrm>
          <a:custGeom>
            <a:avLst/>
            <a:gdLst/>
            <a:ahLst/>
            <a:cxnLst/>
            <a:rect r="r" b="b" t="t" l="l"/>
            <a:pathLst>
              <a:path h="3527827" w="3245601">
                <a:moveTo>
                  <a:pt x="0" y="0"/>
                </a:moveTo>
                <a:lnTo>
                  <a:pt x="3245601" y="0"/>
                </a:lnTo>
                <a:lnTo>
                  <a:pt x="3245601" y="3527827"/>
                </a:lnTo>
                <a:lnTo>
                  <a:pt x="0" y="3527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61460" y="2660725"/>
            <a:ext cx="3528060" cy="3574820"/>
          </a:xfrm>
          <a:custGeom>
            <a:avLst/>
            <a:gdLst/>
            <a:ahLst/>
            <a:cxnLst/>
            <a:rect r="r" b="b" t="t" l="l"/>
            <a:pathLst>
              <a:path h="3574820" w="3528060">
                <a:moveTo>
                  <a:pt x="0" y="0"/>
                </a:moveTo>
                <a:lnTo>
                  <a:pt x="3528060" y="0"/>
                </a:lnTo>
                <a:lnTo>
                  <a:pt x="3528060" y="3574820"/>
                </a:lnTo>
                <a:lnTo>
                  <a:pt x="0" y="35748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998" t="0" r="-44989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414596" y="2613732"/>
            <a:ext cx="3574415" cy="3590924"/>
          </a:xfrm>
          <a:custGeom>
            <a:avLst/>
            <a:gdLst/>
            <a:ahLst/>
            <a:cxnLst/>
            <a:rect r="r" b="b" t="t" l="l"/>
            <a:pathLst>
              <a:path h="3590924" w="3574415">
                <a:moveTo>
                  <a:pt x="0" y="0"/>
                </a:moveTo>
                <a:lnTo>
                  <a:pt x="3574415" y="0"/>
                </a:lnTo>
                <a:lnTo>
                  <a:pt x="3574415" y="3590924"/>
                </a:lnTo>
                <a:lnTo>
                  <a:pt x="0" y="35909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932" r="-36448" b="-932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30849" y="928262"/>
            <a:ext cx="15830550" cy="718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b="true" sz="4500" spc="179">
                <a:solidFill>
                  <a:srgbClr val="2A3F5C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WHY WE CREATE AN </a:t>
            </a:r>
            <a:r>
              <a:rPr lang="en-US" b="true" sz="4500" spc="179">
                <a:solidFill>
                  <a:srgbClr val="7393B3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EXPERIENCE </a:t>
            </a:r>
            <a:r>
              <a:rPr lang="en-US" b="true" sz="4500" spc="179">
                <a:solidFill>
                  <a:srgbClr val="2A3F5C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THAT </a:t>
            </a:r>
            <a:r>
              <a:rPr lang="en-US" b="true" sz="4500" spc="179">
                <a:solidFill>
                  <a:srgbClr val="7393B3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NO ONE EXPECTS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58973" y="6872434"/>
            <a:ext cx="2679700" cy="1470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74"/>
              </a:lnSpc>
            </a:pPr>
            <a:r>
              <a:rPr lang="en-US" sz="2000" spc="11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We send this book once we have our consultation with the homebuyers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98206" y="7085002"/>
            <a:ext cx="2444750" cy="111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74"/>
              </a:lnSpc>
            </a:pPr>
            <a:r>
              <a:rPr lang="en-US" sz="2000" spc="12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When the loan is approved, we send cookies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747708" y="6872434"/>
            <a:ext cx="2755265" cy="1470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74"/>
              </a:lnSpc>
            </a:pPr>
            <a:r>
              <a:rPr lang="en-US" sz="2000" spc="11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When the offer is accepted, we send a moving supplies care package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640071" y="7048646"/>
            <a:ext cx="3027680" cy="111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74"/>
              </a:lnSpc>
            </a:pPr>
            <a:r>
              <a:rPr lang="en-US" sz="2000" spc="17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Once the loan is closed, we send an engraved cutting board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7999" cy="10286999"/>
          </a:xfrm>
          <a:custGeom>
            <a:avLst/>
            <a:gdLst/>
            <a:ahLst/>
            <a:cxnLst/>
            <a:rect r="r" b="b" t="t" l="l"/>
            <a:pathLst>
              <a:path h="10286999" w="18287999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" r="0" b="-1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7795895" cy="9722485"/>
            <a:chOff x="0" y="0"/>
            <a:chExt cx="10394527" cy="1296331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393807" cy="12962636"/>
            </a:xfrm>
            <a:custGeom>
              <a:avLst/>
              <a:gdLst/>
              <a:ahLst/>
              <a:cxnLst/>
              <a:rect r="r" b="b" t="t" l="l"/>
              <a:pathLst>
                <a:path h="12962636" w="10393807">
                  <a:moveTo>
                    <a:pt x="0" y="12962636"/>
                  </a:moveTo>
                  <a:lnTo>
                    <a:pt x="10393807" y="12962636"/>
                  </a:lnTo>
                  <a:lnTo>
                    <a:pt x="10393807" y="0"/>
                  </a:lnTo>
                  <a:lnTo>
                    <a:pt x="0" y="0"/>
                  </a:lnTo>
                  <a:lnTo>
                    <a:pt x="0" y="12962636"/>
                  </a:lnTo>
                  <a:close/>
                </a:path>
              </a:pathLst>
            </a:custGeom>
            <a:solidFill>
              <a:srgbClr val="0E416B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04555" y="1028700"/>
            <a:ext cx="3237416" cy="3581399"/>
          </a:xfrm>
          <a:custGeom>
            <a:avLst/>
            <a:gdLst/>
            <a:ahLst/>
            <a:cxnLst/>
            <a:rect r="r" b="b" t="t" l="l"/>
            <a:pathLst>
              <a:path h="3581399" w="3237416">
                <a:moveTo>
                  <a:pt x="0" y="0"/>
                </a:moveTo>
                <a:lnTo>
                  <a:pt x="3237416" y="0"/>
                </a:lnTo>
                <a:lnTo>
                  <a:pt x="3237416" y="3581399"/>
                </a:lnTo>
                <a:lnTo>
                  <a:pt x="0" y="3581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t="0" r="-16" b="0"/>
            </a:stretch>
          </a:blipFill>
        </p:spPr>
      </p:sp>
      <p:sp>
        <p:nvSpPr>
          <p:cNvPr name="AutoShape 6" id="6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8189639" y="262392"/>
            <a:ext cx="9634420" cy="8995908"/>
          </a:xfrm>
          <a:custGeom>
            <a:avLst/>
            <a:gdLst/>
            <a:ahLst/>
            <a:cxnLst/>
            <a:rect r="r" b="b" t="t" l="l"/>
            <a:pathLst>
              <a:path h="8995908" w="9634420">
                <a:moveTo>
                  <a:pt x="0" y="0"/>
                </a:moveTo>
                <a:lnTo>
                  <a:pt x="9634420" y="0"/>
                </a:lnTo>
                <a:lnTo>
                  <a:pt x="9634420" y="8995908"/>
                </a:lnTo>
                <a:lnTo>
                  <a:pt x="0" y="899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942" t="0" r="-19942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83707" y="4968224"/>
            <a:ext cx="6279515" cy="3686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6"/>
              </a:lnSpc>
            </a:pPr>
            <a:r>
              <a:rPr lang="en-US" sz="3500" spc="-6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Helping </a:t>
            </a:r>
            <a:r>
              <a:rPr lang="en-US" b="true" sz="3500" i="true" spc="-6">
                <a:solidFill>
                  <a:srgbClr val="F18C21"/>
                </a:solidFill>
                <a:latin typeface="Tomorrow Bold Italics"/>
                <a:ea typeface="Tomorrow Bold Italics"/>
                <a:cs typeface="Tomorrow Bold Italics"/>
                <a:sym typeface="Tomorrow Bold Italics"/>
              </a:rPr>
              <a:t>grow their generational wealth</a:t>
            </a:r>
            <a:r>
              <a:rPr lang="en-US" b="true" sz="3500" i="true" spc="-6">
                <a:solidFill>
                  <a:srgbClr val="DEBD69"/>
                </a:solidFill>
                <a:latin typeface="Tomorrow Bold Italics"/>
                <a:ea typeface="Tomorrow Bold Italics"/>
                <a:cs typeface="Tomorrow Bold Italics"/>
                <a:sym typeface="Tomorrow Bold Italics"/>
              </a:rPr>
              <a:t> </a:t>
            </a:r>
            <a:r>
              <a:rPr lang="en-US" sz="3500" spc="-6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by accomplishing real estate &amp; financial goals that likely would not happen without our teamwork.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262285" y="1890674"/>
            <a:ext cx="10822940" cy="5172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4000" spc="4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When we promise value, it's because our commitment is something that the </a:t>
            </a:r>
            <a:r>
              <a:rPr lang="en-US" b="true" sz="4000" i="true" spc="4">
                <a:solidFill>
                  <a:srgbClr val="F18C21"/>
                </a:solidFill>
                <a:latin typeface="Proxima Nova Bold Italics"/>
                <a:ea typeface="Proxima Nova Bold Italics"/>
                <a:cs typeface="Proxima Nova Bold Italics"/>
                <a:sym typeface="Proxima Nova Bold Italics"/>
              </a:rPr>
              <a:t>competition cannot or will not do wealth maximization</a:t>
            </a:r>
            <a:r>
              <a:rPr lang="en-US" b="true" sz="4000" i="true" spc="4">
                <a:solidFill>
                  <a:srgbClr val="B69132"/>
                </a:solidFill>
                <a:latin typeface="Proxima Nova Bold Italics"/>
                <a:ea typeface="Proxima Nova Bold Italics"/>
                <a:cs typeface="Proxima Nova Bold Italics"/>
                <a:sym typeface="Proxima Nova Bold Italics"/>
              </a:rPr>
              <a:t> </a:t>
            </a:r>
            <a:r>
              <a:rPr lang="en-US" sz="4000" spc="4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through our ? experience. Most los and agents assign an email campaign and may try to reach out for further transactions. What is your strategy for </a:t>
            </a:r>
            <a:r>
              <a:rPr lang="en-US" b="true" sz="4000" spc="4">
                <a:solidFill>
                  <a:srgbClr val="F18C21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adding significant value to their lives?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457829" y="977265"/>
            <a:ext cx="10431852" cy="704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b="true" sz="4500" spc="225">
                <a:solidFill>
                  <a:srgbClr val="0E416B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WEALTH CREATION AFTER CLOSING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028700"/>
            <a:ext cx="3920214" cy="7866651"/>
          </a:xfrm>
          <a:custGeom>
            <a:avLst/>
            <a:gdLst/>
            <a:ahLst/>
            <a:cxnLst/>
            <a:rect r="r" b="b" t="t" l="l"/>
            <a:pathLst>
              <a:path h="7866651" w="3920214">
                <a:moveTo>
                  <a:pt x="0" y="0"/>
                </a:moveTo>
                <a:lnTo>
                  <a:pt x="3920214" y="0"/>
                </a:lnTo>
                <a:lnTo>
                  <a:pt x="3920214" y="7866651"/>
                </a:lnTo>
                <a:lnTo>
                  <a:pt x="0" y="78666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" t="0" r="-74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0992" y="995065"/>
            <a:ext cx="9935059" cy="7703484"/>
          </a:xfrm>
          <a:custGeom>
            <a:avLst/>
            <a:gdLst/>
            <a:ahLst/>
            <a:cxnLst/>
            <a:rect r="r" b="b" t="t" l="l"/>
            <a:pathLst>
              <a:path h="7703484" w="9935059">
                <a:moveTo>
                  <a:pt x="0" y="0"/>
                </a:moveTo>
                <a:lnTo>
                  <a:pt x="9935059" y="0"/>
                </a:lnTo>
                <a:lnTo>
                  <a:pt x="9935059" y="7703484"/>
                </a:lnTo>
                <a:lnTo>
                  <a:pt x="0" y="7703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" r="0" b="-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964049" y="0"/>
            <a:ext cx="6323950" cy="10286999"/>
          </a:xfrm>
          <a:custGeom>
            <a:avLst/>
            <a:gdLst/>
            <a:ahLst/>
            <a:cxnLst/>
            <a:rect r="r" b="b" t="t" l="l"/>
            <a:pathLst>
              <a:path h="10286999" w="6323950">
                <a:moveTo>
                  <a:pt x="0" y="0"/>
                </a:moveTo>
                <a:lnTo>
                  <a:pt x="6323950" y="0"/>
                </a:lnTo>
                <a:lnTo>
                  <a:pt x="6323950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" t="0" r="-55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10773" y="1405835"/>
            <a:ext cx="15814428" cy="7152569"/>
          </a:xfrm>
          <a:custGeom>
            <a:avLst/>
            <a:gdLst/>
            <a:ahLst/>
            <a:cxnLst/>
            <a:rect r="r" b="b" t="t" l="l"/>
            <a:pathLst>
              <a:path h="7152569" w="15814428">
                <a:moveTo>
                  <a:pt x="0" y="0"/>
                </a:moveTo>
                <a:lnTo>
                  <a:pt x="15814428" y="0"/>
                </a:lnTo>
                <a:lnTo>
                  <a:pt x="15814428" y="7152569"/>
                </a:lnTo>
                <a:lnTo>
                  <a:pt x="0" y="7152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" r="0" b="-2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21589" y="4222156"/>
            <a:ext cx="12001500" cy="3583304"/>
          </a:xfrm>
          <a:custGeom>
            <a:avLst/>
            <a:gdLst/>
            <a:ahLst/>
            <a:cxnLst/>
            <a:rect r="r" b="b" t="t" l="l"/>
            <a:pathLst>
              <a:path h="3583304" w="12001500">
                <a:moveTo>
                  <a:pt x="0" y="0"/>
                </a:moveTo>
                <a:lnTo>
                  <a:pt x="12001500" y="0"/>
                </a:lnTo>
                <a:lnTo>
                  <a:pt x="12001500" y="3583304"/>
                </a:lnTo>
                <a:lnTo>
                  <a:pt x="0" y="3583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789203" y="3432288"/>
            <a:ext cx="4455795" cy="1903095"/>
            <a:chOff x="0" y="0"/>
            <a:chExt cx="5941060" cy="25374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940298" cy="2537333"/>
            </a:xfrm>
            <a:custGeom>
              <a:avLst/>
              <a:gdLst/>
              <a:ahLst/>
              <a:cxnLst/>
              <a:rect r="r" b="b" t="t" l="l"/>
              <a:pathLst>
                <a:path h="2537333" w="5940298">
                  <a:moveTo>
                    <a:pt x="5940298" y="2537333"/>
                  </a:moveTo>
                  <a:lnTo>
                    <a:pt x="0" y="2537333"/>
                  </a:lnTo>
                  <a:lnTo>
                    <a:pt x="0" y="0"/>
                  </a:lnTo>
                  <a:lnTo>
                    <a:pt x="5940298" y="0"/>
                  </a:lnTo>
                  <a:lnTo>
                    <a:pt x="5940298" y="2537333"/>
                  </a:lnTo>
                  <a:close/>
                </a:path>
              </a:pathLst>
            </a:custGeom>
            <a:solidFill>
              <a:srgbClr val="2A3F5C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8784437" y="3427522"/>
            <a:ext cx="4465327" cy="1912627"/>
            <a:chOff x="0" y="0"/>
            <a:chExt cx="5953769" cy="25501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952998" cy="2550033"/>
            </a:xfrm>
            <a:custGeom>
              <a:avLst/>
              <a:gdLst/>
              <a:ahLst/>
              <a:cxnLst/>
              <a:rect r="r" b="b" t="t" l="l"/>
              <a:pathLst>
                <a:path h="2550033" w="5952998">
                  <a:moveTo>
                    <a:pt x="6350" y="0"/>
                  </a:moveTo>
                  <a:lnTo>
                    <a:pt x="5946648" y="0"/>
                  </a:lnTo>
                  <a:cubicBezTo>
                    <a:pt x="5950204" y="0"/>
                    <a:pt x="5952998" y="2794"/>
                    <a:pt x="5952998" y="6350"/>
                  </a:cubicBezTo>
                  <a:lnTo>
                    <a:pt x="5952998" y="2543683"/>
                  </a:lnTo>
                  <a:cubicBezTo>
                    <a:pt x="5952998" y="2547239"/>
                    <a:pt x="5950204" y="2550033"/>
                    <a:pt x="5946648" y="2550033"/>
                  </a:cubicBezTo>
                  <a:lnTo>
                    <a:pt x="6350" y="2550033"/>
                  </a:lnTo>
                  <a:cubicBezTo>
                    <a:pt x="2794" y="2550033"/>
                    <a:pt x="0" y="2547239"/>
                    <a:pt x="0" y="2543683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2543683"/>
                  </a:lnTo>
                  <a:lnTo>
                    <a:pt x="6350" y="2543683"/>
                  </a:lnTo>
                  <a:lnTo>
                    <a:pt x="6350" y="2537333"/>
                  </a:lnTo>
                  <a:lnTo>
                    <a:pt x="5946648" y="2537333"/>
                  </a:lnTo>
                  <a:lnTo>
                    <a:pt x="5946648" y="2543683"/>
                  </a:lnTo>
                  <a:lnTo>
                    <a:pt x="5940298" y="2543683"/>
                  </a:lnTo>
                  <a:lnTo>
                    <a:pt x="5940298" y="6350"/>
                  </a:lnTo>
                  <a:lnTo>
                    <a:pt x="5946648" y="6350"/>
                  </a:lnTo>
                  <a:lnTo>
                    <a:pt x="5946648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0E416B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821511" y="3432288"/>
            <a:ext cx="4455160" cy="1903095"/>
            <a:chOff x="0" y="0"/>
            <a:chExt cx="5940213" cy="25374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940171" cy="2537333"/>
            </a:xfrm>
            <a:custGeom>
              <a:avLst/>
              <a:gdLst/>
              <a:ahLst/>
              <a:cxnLst/>
              <a:rect r="r" b="b" t="t" l="l"/>
              <a:pathLst>
                <a:path h="2537333" w="5940171">
                  <a:moveTo>
                    <a:pt x="5940171" y="2537333"/>
                  </a:moveTo>
                  <a:lnTo>
                    <a:pt x="0" y="2537333"/>
                  </a:lnTo>
                  <a:lnTo>
                    <a:pt x="0" y="0"/>
                  </a:lnTo>
                  <a:lnTo>
                    <a:pt x="5940171" y="0"/>
                  </a:lnTo>
                  <a:lnTo>
                    <a:pt x="5940171" y="2537333"/>
                  </a:lnTo>
                  <a:close/>
                </a:path>
              </a:pathLst>
            </a:custGeom>
            <a:solidFill>
              <a:srgbClr val="2A3F5C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816745" y="3427522"/>
            <a:ext cx="4464692" cy="1912627"/>
            <a:chOff x="0" y="0"/>
            <a:chExt cx="5952923" cy="255016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952871" cy="2550033"/>
            </a:xfrm>
            <a:custGeom>
              <a:avLst/>
              <a:gdLst/>
              <a:ahLst/>
              <a:cxnLst/>
              <a:rect r="r" b="b" t="t" l="l"/>
              <a:pathLst>
                <a:path h="2550033" w="5952871">
                  <a:moveTo>
                    <a:pt x="6350" y="0"/>
                  </a:moveTo>
                  <a:lnTo>
                    <a:pt x="5946521" y="0"/>
                  </a:lnTo>
                  <a:cubicBezTo>
                    <a:pt x="5950077" y="0"/>
                    <a:pt x="5952871" y="2794"/>
                    <a:pt x="5952871" y="6350"/>
                  </a:cubicBezTo>
                  <a:lnTo>
                    <a:pt x="5952871" y="2543683"/>
                  </a:lnTo>
                  <a:cubicBezTo>
                    <a:pt x="5952871" y="2547239"/>
                    <a:pt x="5950077" y="2550033"/>
                    <a:pt x="5946521" y="2550033"/>
                  </a:cubicBezTo>
                  <a:lnTo>
                    <a:pt x="6350" y="2550033"/>
                  </a:lnTo>
                  <a:cubicBezTo>
                    <a:pt x="2794" y="2550033"/>
                    <a:pt x="0" y="2547239"/>
                    <a:pt x="0" y="2543683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2543683"/>
                  </a:lnTo>
                  <a:lnTo>
                    <a:pt x="6350" y="2543683"/>
                  </a:lnTo>
                  <a:lnTo>
                    <a:pt x="6350" y="2537333"/>
                  </a:lnTo>
                  <a:lnTo>
                    <a:pt x="5946521" y="2537333"/>
                  </a:lnTo>
                  <a:lnTo>
                    <a:pt x="5946521" y="2543683"/>
                  </a:lnTo>
                  <a:lnTo>
                    <a:pt x="5940171" y="2543683"/>
                  </a:lnTo>
                  <a:lnTo>
                    <a:pt x="5940171" y="6350"/>
                  </a:lnTo>
                  <a:lnTo>
                    <a:pt x="5946521" y="6350"/>
                  </a:lnTo>
                  <a:lnTo>
                    <a:pt x="5946521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0E416B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0217840" y="6565820"/>
            <a:ext cx="4455160" cy="1903095"/>
            <a:chOff x="0" y="0"/>
            <a:chExt cx="5940213" cy="253746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940171" cy="2537333"/>
            </a:xfrm>
            <a:custGeom>
              <a:avLst/>
              <a:gdLst/>
              <a:ahLst/>
              <a:cxnLst/>
              <a:rect r="r" b="b" t="t" l="l"/>
              <a:pathLst>
                <a:path h="2537333" w="5940171">
                  <a:moveTo>
                    <a:pt x="5940171" y="2537333"/>
                  </a:moveTo>
                  <a:lnTo>
                    <a:pt x="0" y="2537333"/>
                  </a:lnTo>
                  <a:lnTo>
                    <a:pt x="0" y="0"/>
                  </a:lnTo>
                  <a:lnTo>
                    <a:pt x="5940171" y="0"/>
                  </a:lnTo>
                  <a:lnTo>
                    <a:pt x="5940171" y="2537333"/>
                  </a:lnTo>
                  <a:close/>
                </a:path>
              </a:pathLst>
            </a:custGeom>
            <a:solidFill>
              <a:srgbClr val="2A3F5C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0217840" y="6561054"/>
            <a:ext cx="4464692" cy="1912627"/>
            <a:chOff x="0" y="0"/>
            <a:chExt cx="5952923" cy="255016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952871" cy="2550033"/>
            </a:xfrm>
            <a:custGeom>
              <a:avLst/>
              <a:gdLst/>
              <a:ahLst/>
              <a:cxnLst/>
              <a:rect r="r" b="b" t="t" l="l"/>
              <a:pathLst>
                <a:path h="2550033" w="5952871">
                  <a:moveTo>
                    <a:pt x="6350" y="0"/>
                  </a:moveTo>
                  <a:lnTo>
                    <a:pt x="5946521" y="0"/>
                  </a:lnTo>
                  <a:cubicBezTo>
                    <a:pt x="5950077" y="0"/>
                    <a:pt x="5952871" y="2794"/>
                    <a:pt x="5952871" y="6350"/>
                  </a:cubicBezTo>
                  <a:lnTo>
                    <a:pt x="5952871" y="2543683"/>
                  </a:lnTo>
                  <a:cubicBezTo>
                    <a:pt x="5952871" y="2547239"/>
                    <a:pt x="5950077" y="2550033"/>
                    <a:pt x="5946521" y="2550033"/>
                  </a:cubicBezTo>
                  <a:lnTo>
                    <a:pt x="6350" y="2550033"/>
                  </a:lnTo>
                  <a:cubicBezTo>
                    <a:pt x="2794" y="2550033"/>
                    <a:pt x="0" y="2547239"/>
                    <a:pt x="0" y="2543683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2543683"/>
                  </a:lnTo>
                  <a:lnTo>
                    <a:pt x="6350" y="2543683"/>
                  </a:lnTo>
                  <a:lnTo>
                    <a:pt x="6350" y="2537333"/>
                  </a:lnTo>
                  <a:lnTo>
                    <a:pt x="5946521" y="2537333"/>
                  </a:lnTo>
                  <a:lnTo>
                    <a:pt x="5946521" y="2543683"/>
                  </a:lnTo>
                  <a:lnTo>
                    <a:pt x="5940171" y="2543683"/>
                  </a:lnTo>
                  <a:lnTo>
                    <a:pt x="5940171" y="6350"/>
                  </a:lnTo>
                  <a:lnTo>
                    <a:pt x="5946521" y="6350"/>
                  </a:lnTo>
                  <a:lnTo>
                    <a:pt x="5946521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2B91D5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3778951" y="6592236"/>
            <a:ext cx="4455160" cy="1903095"/>
            <a:chOff x="0" y="0"/>
            <a:chExt cx="5940213" cy="253746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940171" cy="2537333"/>
            </a:xfrm>
            <a:custGeom>
              <a:avLst/>
              <a:gdLst/>
              <a:ahLst/>
              <a:cxnLst/>
              <a:rect r="r" b="b" t="t" l="l"/>
              <a:pathLst>
                <a:path h="2537333" w="5940171">
                  <a:moveTo>
                    <a:pt x="5940171" y="2537333"/>
                  </a:moveTo>
                  <a:lnTo>
                    <a:pt x="0" y="2537333"/>
                  </a:lnTo>
                  <a:lnTo>
                    <a:pt x="0" y="0"/>
                  </a:lnTo>
                  <a:lnTo>
                    <a:pt x="5940171" y="0"/>
                  </a:lnTo>
                  <a:lnTo>
                    <a:pt x="5940171" y="2537333"/>
                  </a:lnTo>
                  <a:close/>
                </a:path>
              </a:pathLst>
            </a:custGeom>
            <a:solidFill>
              <a:srgbClr val="2A3F5C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3774185" y="6587470"/>
            <a:ext cx="4464692" cy="1912627"/>
            <a:chOff x="0" y="0"/>
            <a:chExt cx="5952923" cy="255016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952871" cy="2550033"/>
            </a:xfrm>
            <a:custGeom>
              <a:avLst/>
              <a:gdLst/>
              <a:ahLst/>
              <a:cxnLst/>
              <a:rect r="r" b="b" t="t" l="l"/>
              <a:pathLst>
                <a:path h="2550033" w="5952871">
                  <a:moveTo>
                    <a:pt x="6350" y="0"/>
                  </a:moveTo>
                  <a:lnTo>
                    <a:pt x="5946521" y="0"/>
                  </a:lnTo>
                  <a:cubicBezTo>
                    <a:pt x="5950077" y="0"/>
                    <a:pt x="5952871" y="2794"/>
                    <a:pt x="5952871" y="6350"/>
                  </a:cubicBezTo>
                  <a:lnTo>
                    <a:pt x="5952871" y="2543683"/>
                  </a:lnTo>
                  <a:cubicBezTo>
                    <a:pt x="5952871" y="2547239"/>
                    <a:pt x="5950077" y="2550033"/>
                    <a:pt x="5946521" y="2550033"/>
                  </a:cubicBezTo>
                  <a:lnTo>
                    <a:pt x="6350" y="2550033"/>
                  </a:lnTo>
                  <a:cubicBezTo>
                    <a:pt x="2794" y="2550033"/>
                    <a:pt x="0" y="2547239"/>
                    <a:pt x="0" y="2543683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2543683"/>
                  </a:lnTo>
                  <a:lnTo>
                    <a:pt x="6350" y="2543683"/>
                  </a:lnTo>
                  <a:lnTo>
                    <a:pt x="6350" y="2537333"/>
                  </a:lnTo>
                  <a:lnTo>
                    <a:pt x="5946521" y="2537333"/>
                  </a:lnTo>
                  <a:lnTo>
                    <a:pt x="5946521" y="2543683"/>
                  </a:lnTo>
                  <a:lnTo>
                    <a:pt x="5940171" y="2543683"/>
                  </a:lnTo>
                  <a:lnTo>
                    <a:pt x="5940171" y="6350"/>
                  </a:lnTo>
                  <a:lnTo>
                    <a:pt x="5946521" y="6350"/>
                  </a:lnTo>
                  <a:lnTo>
                    <a:pt x="5946521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12538A"/>
            </a:solidFill>
          </p:spPr>
        </p:sp>
      </p:grpSp>
      <p:sp>
        <p:nvSpPr>
          <p:cNvPr name="AutoShape 19" id="19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0" id="20"/>
          <p:cNvGrpSpPr/>
          <p:nvPr/>
        </p:nvGrpSpPr>
        <p:grpSpPr>
          <a:xfrm rot="0">
            <a:off x="1271185" y="3878643"/>
            <a:ext cx="1100652" cy="1100652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37FB9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718002" y="4129249"/>
            <a:ext cx="19748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b="true" sz="3600" spc="-719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1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8234111" y="3843716"/>
            <a:ext cx="1100652" cy="1100652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37FB9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8640927" y="4094322"/>
            <a:ext cx="28702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b="true" sz="3600" spc="-5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2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49325" y="1002728"/>
            <a:ext cx="16389350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b="true" sz="5500" spc="229">
                <a:solidFill>
                  <a:srgbClr val="2A3F5C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OUR TECHNOLOGY </a:t>
            </a:r>
            <a:r>
              <a:rPr lang="en-US" b="true" sz="5500" i="true" spc="229">
                <a:solidFill>
                  <a:srgbClr val="7393B3"/>
                </a:solidFill>
                <a:latin typeface="Trebuchet MS Bold Italics"/>
                <a:ea typeface="Trebuchet MS Bold Italics"/>
                <a:cs typeface="Trebuchet MS Bold Italics"/>
                <a:sym typeface="Trebuchet MS Bold Italics"/>
              </a:rPr>
              <a:t>WORKS FOR </a:t>
            </a:r>
            <a:r>
              <a:rPr lang="en-US" b="true" sz="5500" spc="229">
                <a:solidFill>
                  <a:srgbClr val="2A3F5C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&amp; </a:t>
            </a:r>
            <a:r>
              <a:rPr lang="en-US" b="true" sz="5500" i="true" spc="229">
                <a:solidFill>
                  <a:srgbClr val="7393B3"/>
                </a:solidFill>
                <a:latin typeface="Trebuchet MS Bold Italics"/>
                <a:ea typeface="Trebuchet MS Bold Italics"/>
                <a:cs typeface="Trebuchet MS Bold Italics"/>
                <a:sym typeface="Trebuchet MS Bold Italics"/>
              </a:rPr>
              <a:t>WITH YOU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616558" y="3645139"/>
            <a:ext cx="2558415" cy="1241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1800" b="true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Budget Management Credit Score Tracking Mortgage Readiness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774885" y="6721164"/>
            <a:ext cx="3155315" cy="1241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1800" b="true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Homeowner Wealth Digest Buyers Digest Home Value &amp; Home Search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667514" y="3730467"/>
            <a:ext cx="2327275" cy="1241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1800" b="true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Relocation Services Minimizes stress of Moving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835467" y="6563563"/>
            <a:ext cx="3432175" cy="162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1800" b="true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Provides borrowers with loan options based on financial situation, credit profile &amp; life stages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3345440" y="6967042"/>
            <a:ext cx="1100652" cy="1100652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37FB9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sp>
        <p:nvSpPr>
          <p:cNvPr name="TextBox 36" id="36"/>
          <p:cNvSpPr txBox="true"/>
          <p:nvPr/>
        </p:nvSpPr>
        <p:spPr>
          <a:xfrm rot="0">
            <a:off x="3797023" y="7226855"/>
            <a:ext cx="197485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b="true" sz="3600" spc="-719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4</a:t>
            </a:r>
          </a:p>
        </p:txBody>
      </p:sp>
      <p:grpSp>
        <p:nvGrpSpPr>
          <p:cNvPr name="Group 37" id="37"/>
          <p:cNvGrpSpPr/>
          <p:nvPr/>
        </p:nvGrpSpPr>
        <p:grpSpPr>
          <a:xfrm rot="0">
            <a:off x="9667514" y="6967042"/>
            <a:ext cx="1100652" cy="1100652"/>
            <a:chOff x="0" y="0"/>
            <a:chExt cx="812800" cy="812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37FB9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00"/>
                </a:lnSpc>
              </a:pP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10074330" y="7236062"/>
            <a:ext cx="287020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b="true" sz="3600" spc="-50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3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789795" cy="874394"/>
            <a:chOff x="0" y="0"/>
            <a:chExt cx="13053060" cy="11658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052298" cy="1165098"/>
            </a:xfrm>
            <a:custGeom>
              <a:avLst/>
              <a:gdLst/>
              <a:ahLst/>
              <a:cxnLst/>
              <a:rect r="r" b="b" t="t" l="l"/>
              <a:pathLst>
                <a:path h="1165098" w="13052298">
                  <a:moveTo>
                    <a:pt x="13052298" y="1165098"/>
                  </a:moveTo>
                  <a:lnTo>
                    <a:pt x="0" y="1165098"/>
                  </a:lnTo>
                  <a:lnTo>
                    <a:pt x="0" y="0"/>
                  </a:lnTo>
                  <a:lnTo>
                    <a:pt x="13052298" y="0"/>
                  </a:lnTo>
                  <a:lnTo>
                    <a:pt x="13052298" y="1165098"/>
                  </a:lnTo>
                  <a:close/>
                </a:path>
              </a:pathLst>
            </a:custGeom>
            <a:solidFill>
              <a:srgbClr val="2A3F5C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409688"/>
            <a:ext cx="9791699" cy="9077324"/>
          </a:xfrm>
          <a:custGeom>
            <a:avLst/>
            <a:gdLst/>
            <a:ahLst/>
            <a:cxnLst/>
            <a:rect r="r" b="b" t="t" l="l"/>
            <a:pathLst>
              <a:path h="9077324" w="9791699">
                <a:moveTo>
                  <a:pt x="0" y="0"/>
                </a:moveTo>
                <a:lnTo>
                  <a:pt x="9791699" y="0"/>
                </a:lnTo>
                <a:lnTo>
                  <a:pt x="9791699" y="9077324"/>
                </a:lnTo>
                <a:lnTo>
                  <a:pt x="0" y="90773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" t="0" r="-18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612473" y="3987195"/>
            <a:ext cx="6315710" cy="1928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80"/>
              </a:lnSpc>
            </a:pPr>
            <a:r>
              <a:rPr lang="en-US" b="true" sz="8200" spc="9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Relocation Technology</a:t>
            </a:r>
          </a:p>
        </p:txBody>
      </p:sp>
      <p:sp>
        <p:nvSpPr>
          <p:cNvPr name="AutoShape 6" id="6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93057" y="3207713"/>
            <a:ext cx="9277349" cy="5448299"/>
          </a:xfrm>
          <a:custGeom>
            <a:avLst/>
            <a:gdLst/>
            <a:ahLst/>
            <a:cxnLst/>
            <a:rect r="r" b="b" t="t" l="l"/>
            <a:pathLst>
              <a:path h="5448299" w="9277349">
                <a:moveTo>
                  <a:pt x="0" y="0"/>
                </a:moveTo>
                <a:lnTo>
                  <a:pt x="9277349" y="0"/>
                </a:lnTo>
                <a:lnTo>
                  <a:pt x="9277349" y="5448299"/>
                </a:lnTo>
                <a:lnTo>
                  <a:pt x="0" y="5448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" t="0" r="-1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94199" y="1004092"/>
            <a:ext cx="14059535" cy="1724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b="true" sz="3800" spc="175">
                <a:solidFill>
                  <a:srgbClr val="2A3F5C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WE HELP OUR CLIENTS </a:t>
            </a:r>
            <a:r>
              <a:rPr lang="en-US" b="true" sz="3800" i="true" spc="175">
                <a:solidFill>
                  <a:srgbClr val="7393B3"/>
                </a:solidFill>
                <a:latin typeface="Trebuchet MS Bold Italics"/>
                <a:ea typeface="Trebuchet MS Bold Italics"/>
                <a:cs typeface="Trebuchet MS Bold Italics"/>
                <a:sym typeface="Trebuchet MS Bold Italics"/>
              </a:rPr>
              <a:t>FULLY UNDERSTAND THEIR NET WORTH </a:t>
            </a:r>
            <a:r>
              <a:rPr lang="en-US" b="true" sz="3800" spc="175">
                <a:solidFill>
                  <a:srgbClr val="2A3F5C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THROUGH REAL ESTATE &amp; TEACH THEM WHAT THEY CAN AND SHOULD DO WITH IT.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600195" y="3207713"/>
            <a:ext cx="4452768" cy="5448299"/>
          </a:xfrm>
          <a:custGeom>
            <a:avLst/>
            <a:gdLst/>
            <a:ahLst/>
            <a:cxnLst/>
            <a:rect r="r" b="b" t="t" l="l"/>
            <a:pathLst>
              <a:path h="5448299" w="4452768">
                <a:moveTo>
                  <a:pt x="0" y="0"/>
                </a:moveTo>
                <a:lnTo>
                  <a:pt x="4452768" y="0"/>
                </a:lnTo>
                <a:lnTo>
                  <a:pt x="4452768" y="5448299"/>
                </a:lnTo>
                <a:lnTo>
                  <a:pt x="0" y="54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7" t="0" r="-97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14397991" y="954646"/>
            <a:ext cx="3890009" cy="4332604"/>
          </a:xfrm>
          <a:custGeom>
            <a:avLst/>
            <a:gdLst/>
            <a:ahLst/>
            <a:cxnLst/>
            <a:rect r="r" b="b" t="t" l="l"/>
            <a:pathLst>
              <a:path h="4332604" w="3890009">
                <a:moveTo>
                  <a:pt x="0" y="4332604"/>
                </a:moveTo>
                <a:lnTo>
                  <a:pt x="3890009" y="4332604"/>
                </a:lnTo>
                <a:lnTo>
                  <a:pt x="3890009" y="0"/>
                </a:lnTo>
                <a:lnTo>
                  <a:pt x="0" y="0"/>
                </a:lnTo>
                <a:lnTo>
                  <a:pt x="0" y="433260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7999" cy="10286999"/>
          </a:xfrm>
          <a:custGeom>
            <a:avLst/>
            <a:gdLst/>
            <a:ahLst/>
            <a:cxnLst/>
            <a:rect r="r" b="b" t="t" l="l"/>
            <a:pathLst>
              <a:path h="10286999" w="18287999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1" r="0" b="-7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436497" y="4938682"/>
            <a:ext cx="3890009" cy="4332604"/>
          </a:xfrm>
          <a:custGeom>
            <a:avLst/>
            <a:gdLst/>
            <a:ahLst/>
            <a:cxnLst/>
            <a:rect r="r" b="b" t="t" l="l"/>
            <a:pathLst>
              <a:path h="4332604" w="3890009">
                <a:moveTo>
                  <a:pt x="0" y="0"/>
                </a:moveTo>
                <a:lnTo>
                  <a:pt x="3890009" y="0"/>
                </a:lnTo>
                <a:lnTo>
                  <a:pt x="3890009" y="4332604"/>
                </a:lnTo>
                <a:lnTo>
                  <a:pt x="0" y="4332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535393" y="4041285"/>
            <a:ext cx="1878386" cy="1878388"/>
          </a:xfrm>
          <a:custGeom>
            <a:avLst/>
            <a:gdLst/>
            <a:ahLst/>
            <a:cxnLst/>
            <a:rect r="r" b="b" t="t" l="l"/>
            <a:pathLst>
              <a:path h="1878388" w="1878386">
                <a:moveTo>
                  <a:pt x="0" y="0"/>
                </a:moveTo>
                <a:lnTo>
                  <a:pt x="1878386" y="0"/>
                </a:lnTo>
                <a:lnTo>
                  <a:pt x="1878386" y="1878388"/>
                </a:lnTo>
                <a:lnTo>
                  <a:pt x="0" y="1878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26" r="0" b="-12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120824" y="533069"/>
            <a:ext cx="3520903" cy="3331187"/>
          </a:xfrm>
          <a:custGeom>
            <a:avLst/>
            <a:gdLst/>
            <a:ahLst/>
            <a:cxnLst/>
            <a:rect r="r" b="b" t="t" l="l"/>
            <a:pathLst>
              <a:path h="3331187" w="3520903">
                <a:moveTo>
                  <a:pt x="0" y="0"/>
                </a:moveTo>
                <a:lnTo>
                  <a:pt x="3520903" y="0"/>
                </a:lnTo>
                <a:lnTo>
                  <a:pt x="3520903" y="3331187"/>
                </a:lnTo>
                <a:lnTo>
                  <a:pt x="0" y="33311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" t="0" r="-12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120824" y="6096875"/>
            <a:ext cx="3520903" cy="3161423"/>
          </a:xfrm>
          <a:custGeom>
            <a:avLst/>
            <a:gdLst/>
            <a:ahLst/>
            <a:cxnLst/>
            <a:rect r="r" b="b" t="t" l="l"/>
            <a:pathLst>
              <a:path h="3161423" w="3520903">
                <a:moveTo>
                  <a:pt x="0" y="0"/>
                </a:moveTo>
                <a:lnTo>
                  <a:pt x="3520903" y="0"/>
                </a:lnTo>
                <a:lnTo>
                  <a:pt x="3520903" y="3161423"/>
                </a:lnTo>
                <a:lnTo>
                  <a:pt x="0" y="31614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33" r="0" b="-3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40709" y="1513242"/>
            <a:ext cx="328295" cy="447040"/>
          </a:xfrm>
          <a:custGeom>
            <a:avLst/>
            <a:gdLst/>
            <a:ahLst/>
            <a:cxnLst/>
            <a:rect r="r" b="b" t="t" l="l"/>
            <a:pathLst>
              <a:path h="447040" w="328295">
                <a:moveTo>
                  <a:pt x="0" y="0"/>
                </a:moveTo>
                <a:lnTo>
                  <a:pt x="328295" y="0"/>
                </a:lnTo>
                <a:lnTo>
                  <a:pt x="328295" y="447040"/>
                </a:lnTo>
                <a:lnTo>
                  <a:pt x="0" y="447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187979" y="1632457"/>
            <a:ext cx="151994" cy="169487"/>
          </a:xfrm>
          <a:custGeom>
            <a:avLst/>
            <a:gdLst/>
            <a:ahLst/>
            <a:cxnLst/>
            <a:rect r="r" b="b" t="t" l="l"/>
            <a:pathLst>
              <a:path h="169487" w="151994">
                <a:moveTo>
                  <a:pt x="0" y="0"/>
                </a:moveTo>
                <a:lnTo>
                  <a:pt x="151994" y="0"/>
                </a:lnTo>
                <a:lnTo>
                  <a:pt x="151994" y="169487"/>
                </a:lnTo>
                <a:lnTo>
                  <a:pt x="0" y="169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75" t="0" r="-975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6410773" y="1347235"/>
            <a:ext cx="349250" cy="363855"/>
            <a:chOff x="0" y="0"/>
            <a:chExt cx="465667" cy="4851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65074" cy="484632"/>
            </a:xfrm>
            <a:custGeom>
              <a:avLst/>
              <a:gdLst/>
              <a:ahLst/>
              <a:cxnLst/>
              <a:rect r="r" b="b" t="t" l="l"/>
              <a:pathLst>
                <a:path h="484632" w="465074">
                  <a:moveTo>
                    <a:pt x="134493" y="484505"/>
                  </a:moveTo>
                  <a:lnTo>
                    <a:pt x="133350" y="484505"/>
                  </a:lnTo>
                  <a:lnTo>
                    <a:pt x="124333" y="484505"/>
                  </a:lnTo>
                  <a:lnTo>
                    <a:pt x="116332" y="477901"/>
                  </a:lnTo>
                  <a:lnTo>
                    <a:pt x="113157" y="458343"/>
                  </a:lnTo>
                  <a:lnTo>
                    <a:pt x="120015" y="448564"/>
                  </a:lnTo>
                  <a:lnTo>
                    <a:pt x="417068" y="398780"/>
                  </a:lnTo>
                  <a:lnTo>
                    <a:pt x="241046" y="51181"/>
                  </a:lnTo>
                  <a:lnTo>
                    <a:pt x="26416" y="263779"/>
                  </a:lnTo>
                  <a:lnTo>
                    <a:pt x="14478" y="263652"/>
                  </a:lnTo>
                  <a:lnTo>
                    <a:pt x="0" y="248793"/>
                  </a:lnTo>
                  <a:lnTo>
                    <a:pt x="127" y="236855"/>
                  </a:lnTo>
                  <a:lnTo>
                    <a:pt x="237236" y="1905"/>
                  </a:lnTo>
                  <a:lnTo>
                    <a:pt x="243332" y="0"/>
                  </a:lnTo>
                  <a:lnTo>
                    <a:pt x="255143" y="1905"/>
                  </a:lnTo>
                  <a:lnTo>
                    <a:pt x="260223" y="5588"/>
                  </a:lnTo>
                  <a:lnTo>
                    <a:pt x="465074" y="410083"/>
                  </a:lnTo>
                  <a:lnTo>
                    <a:pt x="465074" y="416433"/>
                  </a:lnTo>
                  <a:lnTo>
                    <a:pt x="459613" y="427228"/>
                  </a:lnTo>
                  <a:lnTo>
                    <a:pt x="454533" y="431038"/>
                  </a:lnTo>
                  <a:lnTo>
                    <a:pt x="135509" y="484505"/>
                  </a:lnTo>
                  <a:lnTo>
                    <a:pt x="134493" y="48463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6634404" y="1437596"/>
            <a:ext cx="127521" cy="141707"/>
          </a:xfrm>
          <a:custGeom>
            <a:avLst/>
            <a:gdLst/>
            <a:ahLst/>
            <a:cxnLst/>
            <a:rect r="r" b="b" t="t" l="l"/>
            <a:pathLst>
              <a:path h="141707" w="127521">
                <a:moveTo>
                  <a:pt x="0" y="0"/>
                </a:moveTo>
                <a:lnTo>
                  <a:pt x="127521" y="0"/>
                </a:lnTo>
                <a:lnTo>
                  <a:pt x="127521" y="141707"/>
                </a:lnTo>
                <a:lnTo>
                  <a:pt x="0" y="1417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730" t="0" r="-173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703535" y="1123085"/>
            <a:ext cx="500380" cy="470534"/>
          </a:xfrm>
          <a:custGeom>
            <a:avLst/>
            <a:gdLst/>
            <a:ahLst/>
            <a:cxnLst/>
            <a:rect r="r" b="b" t="t" l="l"/>
            <a:pathLst>
              <a:path h="470534" w="500380">
                <a:moveTo>
                  <a:pt x="0" y="0"/>
                </a:moveTo>
                <a:lnTo>
                  <a:pt x="500380" y="0"/>
                </a:lnTo>
                <a:lnTo>
                  <a:pt x="500380" y="470534"/>
                </a:lnTo>
                <a:lnTo>
                  <a:pt x="0" y="4705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7041113" y="1244270"/>
            <a:ext cx="163011" cy="127225"/>
          </a:xfrm>
          <a:custGeom>
            <a:avLst/>
            <a:gdLst/>
            <a:ahLst/>
            <a:cxnLst/>
            <a:rect r="r" b="b" t="t" l="l"/>
            <a:pathLst>
              <a:path h="127225" w="163011">
                <a:moveTo>
                  <a:pt x="0" y="0"/>
                </a:moveTo>
                <a:lnTo>
                  <a:pt x="163011" y="0"/>
                </a:lnTo>
                <a:lnTo>
                  <a:pt x="163011" y="127225"/>
                </a:lnTo>
                <a:lnTo>
                  <a:pt x="0" y="1272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874" r="0" b="-874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848383" y="1244270"/>
            <a:ext cx="163013" cy="127225"/>
          </a:xfrm>
          <a:custGeom>
            <a:avLst/>
            <a:gdLst/>
            <a:ahLst/>
            <a:cxnLst/>
            <a:rect r="r" b="b" t="t" l="l"/>
            <a:pathLst>
              <a:path h="127225" w="163013">
                <a:moveTo>
                  <a:pt x="0" y="0"/>
                </a:moveTo>
                <a:lnTo>
                  <a:pt x="163013" y="0"/>
                </a:lnTo>
                <a:lnTo>
                  <a:pt x="163013" y="127225"/>
                </a:lnTo>
                <a:lnTo>
                  <a:pt x="0" y="1272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875" r="0" b="-875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389191" y="988725"/>
            <a:ext cx="352425" cy="328930"/>
          </a:xfrm>
          <a:custGeom>
            <a:avLst/>
            <a:gdLst/>
            <a:ahLst/>
            <a:cxnLst/>
            <a:rect r="r" b="b" t="t" l="l"/>
            <a:pathLst>
              <a:path h="328930" w="352425">
                <a:moveTo>
                  <a:pt x="0" y="0"/>
                </a:moveTo>
                <a:lnTo>
                  <a:pt x="352425" y="0"/>
                </a:lnTo>
                <a:lnTo>
                  <a:pt x="352425" y="328930"/>
                </a:lnTo>
                <a:lnTo>
                  <a:pt x="0" y="3289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443760" y="1076263"/>
            <a:ext cx="242857" cy="74013"/>
          </a:xfrm>
          <a:custGeom>
            <a:avLst/>
            <a:gdLst/>
            <a:ahLst/>
            <a:cxnLst/>
            <a:rect r="r" b="b" t="t" l="l"/>
            <a:pathLst>
              <a:path h="74013" w="242857">
                <a:moveTo>
                  <a:pt x="0" y="0"/>
                </a:moveTo>
                <a:lnTo>
                  <a:pt x="242857" y="0"/>
                </a:lnTo>
                <a:lnTo>
                  <a:pt x="242857" y="74013"/>
                </a:lnTo>
                <a:lnTo>
                  <a:pt x="0" y="7401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809" t="0" r="-1809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7110530" y="1712565"/>
            <a:ext cx="105088" cy="118855"/>
          </a:xfrm>
          <a:custGeom>
            <a:avLst/>
            <a:gdLst/>
            <a:ahLst/>
            <a:cxnLst/>
            <a:rect r="r" b="b" t="t" l="l"/>
            <a:pathLst>
              <a:path h="118855" w="105088">
                <a:moveTo>
                  <a:pt x="0" y="0"/>
                </a:moveTo>
                <a:lnTo>
                  <a:pt x="105088" y="0"/>
                </a:lnTo>
                <a:lnTo>
                  <a:pt x="105088" y="118855"/>
                </a:lnTo>
                <a:lnTo>
                  <a:pt x="0" y="11885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-236" r="0" b="-236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940796" y="1541207"/>
            <a:ext cx="266700" cy="335915"/>
          </a:xfrm>
          <a:custGeom>
            <a:avLst/>
            <a:gdLst/>
            <a:ahLst/>
            <a:cxnLst/>
            <a:rect r="r" b="b" t="t" l="l"/>
            <a:pathLst>
              <a:path h="335915" w="266700">
                <a:moveTo>
                  <a:pt x="0" y="0"/>
                </a:moveTo>
                <a:lnTo>
                  <a:pt x="266700" y="0"/>
                </a:lnTo>
                <a:lnTo>
                  <a:pt x="266700" y="335915"/>
                </a:lnTo>
                <a:lnTo>
                  <a:pt x="0" y="33591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863626" y="1660092"/>
            <a:ext cx="106263" cy="214673"/>
          </a:xfrm>
          <a:custGeom>
            <a:avLst/>
            <a:gdLst/>
            <a:ahLst/>
            <a:cxnLst/>
            <a:rect r="r" b="b" t="t" l="l"/>
            <a:pathLst>
              <a:path h="214673" w="106263">
                <a:moveTo>
                  <a:pt x="0" y="0"/>
                </a:moveTo>
                <a:lnTo>
                  <a:pt x="106263" y="0"/>
                </a:lnTo>
                <a:lnTo>
                  <a:pt x="106263" y="214673"/>
                </a:lnTo>
                <a:lnTo>
                  <a:pt x="0" y="21467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-1749" r="0" b="-1749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531976" y="2397275"/>
            <a:ext cx="1057279" cy="1056698"/>
          </a:xfrm>
          <a:custGeom>
            <a:avLst/>
            <a:gdLst/>
            <a:ahLst/>
            <a:cxnLst/>
            <a:rect r="r" b="b" t="t" l="l"/>
            <a:pathLst>
              <a:path h="1056698" w="1057279">
                <a:moveTo>
                  <a:pt x="0" y="0"/>
                </a:moveTo>
                <a:lnTo>
                  <a:pt x="1057279" y="0"/>
                </a:lnTo>
                <a:lnTo>
                  <a:pt x="1057279" y="1056698"/>
                </a:lnTo>
                <a:lnTo>
                  <a:pt x="0" y="105669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-27" r="0" b="-27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998511" y="4564214"/>
            <a:ext cx="1242060" cy="3070225"/>
          </a:xfrm>
          <a:custGeom>
            <a:avLst/>
            <a:gdLst/>
            <a:ahLst/>
            <a:cxnLst/>
            <a:rect r="r" b="b" t="t" l="l"/>
            <a:pathLst>
              <a:path h="3070225" w="1242060">
                <a:moveTo>
                  <a:pt x="0" y="0"/>
                </a:moveTo>
                <a:lnTo>
                  <a:pt x="1242060" y="0"/>
                </a:lnTo>
                <a:lnTo>
                  <a:pt x="1242060" y="3070225"/>
                </a:lnTo>
                <a:lnTo>
                  <a:pt x="0" y="307022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672636" y="6499686"/>
            <a:ext cx="255627" cy="254415"/>
          </a:xfrm>
          <a:custGeom>
            <a:avLst/>
            <a:gdLst/>
            <a:ahLst/>
            <a:cxnLst/>
            <a:rect r="r" b="b" t="t" l="l"/>
            <a:pathLst>
              <a:path h="254415" w="255627">
                <a:moveTo>
                  <a:pt x="0" y="0"/>
                </a:moveTo>
                <a:lnTo>
                  <a:pt x="255627" y="0"/>
                </a:lnTo>
                <a:lnTo>
                  <a:pt x="255627" y="254415"/>
                </a:lnTo>
                <a:lnTo>
                  <a:pt x="0" y="25441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701" t="0" r="-701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5150490" y="6442633"/>
            <a:ext cx="525780" cy="1050290"/>
          </a:xfrm>
          <a:custGeom>
            <a:avLst/>
            <a:gdLst/>
            <a:ahLst/>
            <a:cxnLst/>
            <a:rect r="r" b="b" t="t" l="l"/>
            <a:pathLst>
              <a:path h="1050290" w="525780">
                <a:moveTo>
                  <a:pt x="0" y="0"/>
                </a:moveTo>
                <a:lnTo>
                  <a:pt x="525780" y="0"/>
                </a:lnTo>
                <a:lnTo>
                  <a:pt x="525780" y="1050290"/>
                </a:lnTo>
                <a:lnTo>
                  <a:pt x="0" y="105029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856381" y="6859209"/>
            <a:ext cx="273162" cy="245074"/>
          </a:xfrm>
          <a:custGeom>
            <a:avLst/>
            <a:gdLst/>
            <a:ahLst/>
            <a:cxnLst/>
            <a:rect r="r" b="b" t="t" l="l"/>
            <a:pathLst>
              <a:path h="245074" w="273162">
                <a:moveTo>
                  <a:pt x="0" y="0"/>
                </a:moveTo>
                <a:lnTo>
                  <a:pt x="273162" y="0"/>
                </a:lnTo>
                <a:lnTo>
                  <a:pt x="273162" y="245074"/>
                </a:lnTo>
                <a:lnTo>
                  <a:pt x="0" y="245074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-34" t="0" r="-34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5144115" y="6844131"/>
            <a:ext cx="2167890" cy="2071370"/>
          </a:xfrm>
          <a:custGeom>
            <a:avLst/>
            <a:gdLst/>
            <a:ahLst/>
            <a:cxnLst/>
            <a:rect r="r" b="b" t="t" l="l"/>
            <a:pathLst>
              <a:path h="2071370" w="2167890">
                <a:moveTo>
                  <a:pt x="0" y="0"/>
                </a:moveTo>
                <a:lnTo>
                  <a:pt x="2167890" y="0"/>
                </a:lnTo>
                <a:lnTo>
                  <a:pt x="2167890" y="2071370"/>
                </a:lnTo>
                <a:lnTo>
                  <a:pt x="0" y="207137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589904" y="3522976"/>
            <a:ext cx="7309500" cy="3023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b="true" sz="4300" i="true" spc="290">
                <a:solidFill>
                  <a:srgbClr val="F18C21"/>
                </a:solidFill>
                <a:latin typeface="PT Serif Bold Italics"/>
                <a:ea typeface="PT Serif Bold Italics"/>
                <a:cs typeface="PT Serif Bold Italics"/>
                <a:sym typeface="PT Serif Bold Italics"/>
              </a:rPr>
              <a:t>Customer Expectations of</a:t>
            </a:r>
          </a:p>
          <a:p>
            <a:pPr algn="l">
              <a:lnSpc>
                <a:spcPts val="9000"/>
              </a:lnSpc>
            </a:pPr>
            <a:r>
              <a:rPr lang="en-US" b="true" sz="9000" spc="135">
                <a:solidFill>
                  <a:srgbClr val="0E416B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REAL ESTATE AGENTS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809537" y="993806"/>
            <a:ext cx="3476625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E416B"/>
                </a:solidFill>
                <a:latin typeface="Archivo Black"/>
                <a:ea typeface="Archivo Black"/>
                <a:cs typeface="Archivo Black"/>
                <a:sym typeface="Archivo Black"/>
              </a:rPr>
              <a:t>MARKETING &amp; SPHERE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042581" y="2702843"/>
            <a:ext cx="2567225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E416B"/>
                </a:solidFill>
                <a:latin typeface="Archivo Black"/>
                <a:ea typeface="Archivo Black"/>
                <a:cs typeface="Archivo Black"/>
                <a:sym typeface="Archivo Black"/>
              </a:rPr>
              <a:t>NEGOTIATING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061454" y="4758347"/>
            <a:ext cx="3486396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E416B"/>
                </a:solidFill>
                <a:latin typeface="Archivo Black"/>
                <a:ea typeface="Archivo Black"/>
                <a:cs typeface="Archivo Black"/>
                <a:sym typeface="Archivo Black"/>
              </a:rPr>
              <a:t>CUSTOMER SERVICE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679916" y="6970366"/>
            <a:ext cx="2929890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E416B"/>
                </a:solidFill>
                <a:latin typeface="Archivo Black"/>
                <a:ea typeface="Archivo Black"/>
                <a:cs typeface="Archivo Black"/>
                <a:sym typeface="Archivo Black"/>
              </a:rPr>
              <a:t>24/7 AVAILABILITY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900620" y="8507345"/>
            <a:ext cx="3294379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E416B"/>
                </a:solidFill>
                <a:latin typeface="Archivo Black"/>
                <a:ea typeface="Archivo Black"/>
                <a:cs typeface="Archivo Black"/>
                <a:sym typeface="Archivo Black"/>
              </a:rPr>
              <a:t>JACK OF ALL TRADES</a:t>
            </a:r>
          </a:p>
        </p:txBody>
      </p:sp>
      <p:sp>
        <p:nvSpPr>
          <p:cNvPr name="AutoShape 33" id="33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7999" cy="10286999"/>
          </a:xfrm>
          <a:custGeom>
            <a:avLst/>
            <a:gdLst/>
            <a:ahLst/>
            <a:cxnLst/>
            <a:rect r="r" b="b" t="t" l="l"/>
            <a:pathLst>
              <a:path h="10286999" w="18287999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" r="0" b="-1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520734" y="2803588"/>
            <a:ext cx="11656695" cy="459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spc="-134">
                <a:solidFill>
                  <a:srgbClr val="2A2E2E"/>
                </a:solidFill>
                <a:latin typeface="Tomorrow"/>
                <a:ea typeface="Tomorrow"/>
                <a:cs typeface="Tomorrow"/>
                <a:sym typeface="Tomorrow"/>
              </a:rPr>
              <a:t>RETENTION &amp; REFERRAL GENERATION IS</a:t>
            </a:r>
          </a:p>
          <a:p>
            <a:pPr algn="ctr">
              <a:lnSpc>
                <a:spcPts val="5999"/>
              </a:lnSpc>
            </a:pPr>
            <a:r>
              <a:rPr lang="en-US" b="true" sz="4999" i="true" spc="104">
                <a:solidFill>
                  <a:srgbClr val="7393B3"/>
                </a:solidFill>
                <a:latin typeface="Trebuchet MS Bold Italics"/>
                <a:ea typeface="Trebuchet MS Bold Italics"/>
                <a:cs typeface="Trebuchet MS Bold Italics"/>
                <a:sym typeface="Trebuchet MS Bold Italics"/>
              </a:rPr>
              <a:t>OUR SPECIALTY</a:t>
            </a:r>
          </a:p>
          <a:p>
            <a:pPr algn="l">
              <a:lnSpc>
                <a:spcPts val="5999"/>
              </a:lnSpc>
            </a:pPr>
          </a:p>
          <a:p>
            <a:pPr algn="ctr">
              <a:lnSpc>
                <a:spcPts val="5999"/>
              </a:lnSpc>
            </a:pPr>
            <a:r>
              <a:rPr lang="en-US" sz="4999" spc="-154">
                <a:solidFill>
                  <a:srgbClr val="2A2E2E"/>
                </a:solidFill>
                <a:latin typeface="Tomorrow"/>
                <a:ea typeface="Tomorrow"/>
                <a:cs typeface="Tomorrow"/>
                <a:sym typeface="Tomorrow"/>
              </a:rPr>
              <a:t>HELP WITH RETENTION, REPEAT AND REFERRAL BUSINESS BY TURNING YOUR </a:t>
            </a:r>
            <a:r>
              <a:rPr lang="en-US" b="true" sz="4999" i="true" spc="-154">
                <a:solidFill>
                  <a:srgbClr val="7393B3"/>
                </a:solidFill>
                <a:latin typeface="Tomorrow Bold Italics"/>
                <a:ea typeface="Tomorrow Bold Italics"/>
                <a:cs typeface="Tomorrow Bold Italics"/>
                <a:sym typeface="Tomorrow Bold Italics"/>
              </a:rPr>
              <a:t>DATABASE INTO A DATABANK</a:t>
            </a:r>
          </a:p>
        </p:txBody>
      </p:sp>
      <p:sp>
        <p:nvSpPr>
          <p:cNvPr name="AutoShape 4" id="4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7999" cy="10284895"/>
          </a:xfrm>
          <a:custGeom>
            <a:avLst/>
            <a:gdLst/>
            <a:ahLst/>
            <a:cxnLst/>
            <a:rect r="r" b="b" t="t" l="l"/>
            <a:pathLst>
              <a:path h="10284895" w="18287999">
                <a:moveTo>
                  <a:pt x="0" y="0"/>
                </a:moveTo>
                <a:lnTo>
                  <a:pt x="18287999" y="0"/>
                </a:lnTo>
                <a:lnTo>
                  <a:pt x="18287999" y="10284895"/>
                </a:lnTo>
                <a:lnTo>
                  <a:pt x="0" y="102848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2" t="0" r="-15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177290"/>
            <a:chOff x="0" y="0"/>
            <a:chExt cx="24384000" cy="15697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569339"/>
            </a:xfrm>
            <a:custGeom>
              <a:avLst/>
              <a:gdLst/>
              <a:ahLst/>
              <a:cxnLst/>
              <a:rect r="r" b="b" t="t" l="l"/>
              <a:pathLst>
                <a:path h="1569339" w="24384000">
                  <a:moveTo>
                    <a:pt x="24384000" y="1569339"/>
                  </a:moveTo>
                  <a:lnTo>
                    <a:pt x="0" y="1569339"/>
                  </a:lnTo>
                  <a:lnTo>
                    <a:pt x="0" y="0"/>
                  </a:lnTo>
                  <a:lnTo>
                    <a:pt x="24384000" y="0"/>
                  </a:lnTo>
                  <a:lnTo>
                    <a:pt x="24384000" y="1569339"/>
                  </a:lnTo>
                  <a:close/>
                </a:path>
              </a:pathLst>
            </a:custGeom>
            <a:solidFill>
              <a:srgbClr val="0E416B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384762" y="279083"/>
            <a:ext cx="15518477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b="true" sz="4000" spc="562">
                <a:solidFill>
                  <a:srgbClr val="DEBD6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Most </a:t>
            </a:r>
            <a:r>
              <a:rPr lang="en-US" b="true" sz="4000" spc="562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Lender </a:t>
            </a:r>
            <a:r>
              <a:rPr lang="en-US" b="true" sz="4000" spc="562">
                <a:solidFill>
                  <a:srgbClr val="DEBD6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and </a:t>
            </a:r>
            <a:r>
              <a:rPr lang="en-US" b="true" sz="4000" spc="562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REALTOR </a:t>
            </a:r>
            <a:r>
              <a:rPr lang="en-US" b="true" sz="4000" spc="562">
                <a:solidFill>
                  <a:srgbClr val="DEBD6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databanks look like this:</a:t>
            </a:r>
          </a:p>
        </p:txBody>
      </p:sp>
      <p:sp>
        <p:nvSpPr>
          <p:cNvPr name="AutoShape 6" id="6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02754"/>
            <a:ext cx="18279867" cy="9801224"/>
          </a:xfrm>
          <a:custGeom>
            <a:avLst/>
            <a:gdLst/>
            <a:ahLst/>
            <a:cxnLst/>
            <a:rect r="r" b="b" t="t" l="l"/>
            <a:pathLst>
              <a:path h="9801224" w="18279867">
                <a:moveTo>
                  <a:pt x="0" y="0"/>
                </a:moveTo>
                <a:lnTo>
                  <a:pt x="18279867" y="0"/>
                </a:lnTo>
                <a:lnTo>
                  <a:pt x="18279867" y="9801224"/>
                </a:lnTo>
                <a:lnTo>
                  <a:pt x="0" y="9801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" r="0" b="-2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011" y="0"/>
            <a:ext cx="18284190" cy="1161415"/>
            <a:chOff x="0" y="0"/>
            <a:chExt cx="24378920" cy="15485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78665" cy="1548130"/>
            </a:xfrm>
            <a:custGeom>
              <a:avLst/>
              <a:gdLst/>
              <a:ahLst/>
              <a:cxnLst/>
              <a:rect r="r" b="b" t="t" l="l"/>
              <a:pathLst>
                <a:path h="1548130" w="24378665">
                  <a:moveTo>
                    <a:pt x="24378665" y="1548130"/>
                  </a:moveTo>
                  <a:lnTo>
                    <a:pt x="0" y="1548130"/>
                  </a:lnTo>
                  <a:lnTo>
                    <a:pt x="0" y="0"/>
                  </a:lnTo>
                  <a:lnTo>
                    <a:pt x="24378665" y="0"/>
                  </a:lnTo>
                  <a:lnTo>
                    <a:pt x="24378665" y="1548130"/>
                  </a:lnTo>
                  <a:close/>
                </a:path>
              </a:pathLst>
            </a:custGeom>
            <a:solidFill>
              <a:srgbClr val="0E416B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3963899" y="218857"/>
            <a:ext cx="11690877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b="true" sz="3600" spc="428">
                <a:solidFill>
                  <a:srgbClr val="DEBD6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Our Collective </a:t>
            </a:r>
            <a:r>
              <a:rPr lang="en-US" b="true" sz="3600" spc="428">
                <a:solidFill>
                  <a:srgbClr val="FFFFFF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databank will look like this...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486023" y="4103590"/>
            <a:ext cx="2609849" cy="3838574"/>
          </a:xfrm>
          <a:custGeom>
            <a:avLst/>
            <a:gdLst/>
            <a:ahLst/>
            <a:cxnLst/>
            <a:rect r="r" b="b" t="t" l="l"/>
            <a:pathLst>
              <a:path h="3838574" w="2609849">
                <a:moveTo>
                  <a:pt x="0" y="0"/>
                </a:moveTo>
                <a:lnTo>
                  <a:pt x="2609849" y="0"/>
                </a:lnTo>
                <a:lnTo>
                  <a:pt x="2609849" y="3838574"/>
                </a:lnTo>
                <a:lnTo>
                  <a:pt x="0" y="3838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" t="0" r="-29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552701" y="5350627"/>
            <a:ext cx="1819274" cy="3667124"/>
          </a:xfrm>
          <a:custGeom>
            <a:avLst/>
            <a:gdLst/>
            <a:ahLst/>
            <a:cxnLst/>
            <a:rect r="r" b="b" t="t" l="l"/>
            <a:pathLst>
              <a:path h="3667124" w="1819274">
                <a:moveTo>
                  <a:pt x="0" y="0"/>
                </a:moveTo>
                <a:lnTo>
                  <a:pt x="1819274" y="0"/>
                </a:lnTo>
                <a:lnTo>
                  <a:pt x="1819274" y="3667124"/>
                </a:lnTo>
                <a:lnTo>
                  <a:pt x="0" y="3667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" t="0" r="-6" b="0"/>
            </a:stretch>
          </a:blipFill>
        </p:spPr>
      </p:sp>
      <p:sp>
        <p:nvSpPr>
          <p:cNvPr name="AutoShape 8" id="8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2355" y="4415925"/>
            <a:ext cx="6072505" cy="4842510"/>
            <a:chOff x="0" y="0"/>
            <a:chExt cx="8096673" cy="64566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095869" cy="6456553"/>
            </a:xfrm>
            <a:custGeom>
              <a:avLst/>
              <a:gdLst/>
              <a:ahLst/>
              <a:cxnLst/>
              <a:rect r="r" b="b" t="t" l="l"/>
              <a:pathLst>
                <a:path h="6456553" w="8095869">
                  <a:moveTo>
                    <a:pt x="8095869" y="6456553"/>
                  </a:moveTo>
                  <a:lnTo>
                    <a:pt x="0" y="6456553"/>
                  </a:lnTo>
                  <a:lnTo>
                    <a:pt x="0" y="0"/>
                  </a:lnTo>
                  <a:lnTo>
                    <a:pt x="8095869" y="0"/>
                  </a:lnTo>
                  <a:lnTo>
                    <a:pt x="8095869" y="6456553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81099" y="4857182"/>
            <a:ext cx="76200" cy="76199"/>
          </a:xfrm>
          <a:custGeom>
            <a:avLst/>
            <a:gdLst/>
            <a:ahLst/>
            <a:cxnLst/>
            <a:rect r="r" b="b" t="t" l="l"/>
            <a:pathLst>
              <a:path h="76199" w="76200">
                <a:moveTo>
                  <a:pt x="0" y="0"/>
                </a:moveTo>
                <a:lnTo>
                  <a:pt x="76200" y="0"/>
                </a:lnTo>
                <a:lnTo>
                  <a:pt x="76200" y="76199"/>
                </a:lnTo>
                <a:lnTo>
                  <a:pt x="0" y="76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189289" y="4415925"/>
            <a:ext cx="6078220" cy="3139440"/>
            <a:chOff x="0" y="0"/>
            <a:chExt cx="8104293" cy="41859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03489" cy="4185793"/>
            </a:xfrm>
            <a:custGeom>
              <a:avLst/>
              <a:gdLst/>
              <a:ahLst/>
              <a:cxnLst/>
              <a:rect r="r" b="b" t="t" l="l"/>
              <a:pathLst>
                <a:path h="4185793" w="8103489">
                  <a:moveTo>
                    <a:pt x="0" y="0"/>
                  </a:moveTo>
                  <a:lnTo>
                    <a:pt x="8103489" y="0"/>
                  </a:lnTo>
                  <a:lnTo>
                    <a:pt x="8103489" y="4185793"/>
                  </a:lnTo>
                  <a:lnTo>
                    <a:pt x="0" y="41857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3533584" y="2970489"/>
            <a:ext cx="4087495" cy="6227879"/>
          </a:xfrm>
          <a:custGeom>
            <a:avLst/>
            <a:gdLst/>
            <a:ahLst/>
            <a:cxnLst/>
            <a:rect r="r" b="b" t="t" l="l"/>
            <a:pathLst>
              <a:path h="6227879" w="4087495">
                <a:moveTo>
                  <a:pt x="0" y="0"/>
                </a:moveTo>
                <a:lnTo>
                  <a:pt x="4087495" y="0"/>
                </a:lnTo>
                <a:lnTo>
                  <a:pt x="4087495" y="6227879"/>
                </a:lnTo>
                <a:lnTo>
                  <a:pt x="0" y="6227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228086" y="7802953"/>
            <a:ext cx="3039110" cy="1455420"/>
            <a:chOff x="0" y="0"/>
            <a:chExt cx="4052147" cy="194056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051681" cy="1940433"/>
            </a:xfrm>
            <a:custGeom>
              <a:avLst/>
              <a:gdLst/>
              <a:ahLst/>
              <a:cxnLst/>
              <a:rect r="r" b="b" t="t" l="l"/>
              <a:pathLst>
                <a:path h="1940433" w="4051681">
                  <a:moveTo>
                    <a:pt x="0" y="0"/>
                  </a:moveTo>
                  <a:lnTo>
                    <a:pt x="4051681" y="0"/>
                  </a:lnTo>
                  <a:lnTo>
                    <a:pt x="4051681" y="1940433"/>
                  </a:lnTo>
                  <a:lnTo>
                    <a:pt x="0" y="19404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395710" y="4681274"/>
            <a:ext cx="4654550" cy="64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5"/>
              </a:lnSpc>
            </a:pPr>
            <a:r>
              <a:rPr lang="en-US" b="true" sz="1700" spc="1">
                <a:solidFill>
                  <a:srgbClr val="000000"/>
                </a:solidFill>
                <a:latin typeface="Tomorrow Bold"/>
                <a:ea typeface="Tomorrow Bold"/>
                <a:cs typeface="Tomorrow Bold"/>
                <a:sym typeface="Tomorrow Bold"/>
              </a:rPr>
              <a:t>Listing: </a:t>
            </a:r>
            <a:r>
              <a:rPr lang="en-US" sz="1700" spc="1">
                <a:solidFill>
                  <a:srgbClr val="000000"/>
                </a:solidFill>
                <a:latin typeface="Tomorrow"/>
                <a:ea typeface="Tomorrow"/>
                <a:cs typeface="Tomorrow"/>
                <a:sym typeface="Tomorrow"/>
              </a:rPr>
              <a:t>Know when your borrower lists their home for sale.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81099" y="5743007"/>
            <a:ext cx="76200" cy="76199"/>
          </a:xfrm>
          <a:custGeom>
            <a:avLst/>
            <a:gdLst/>
            <a:ahLst/>
            <a:cxnLst/>
            <a:rect r="r" b="b" t="t" l="l"/>
            <a:pathLst>
              <a:path h="76199" w="76200">
                <a:moveTo>
                  <a:pt x="0" y="0"/>
                </a:moveTo>
                <a:lnTo>
                  <a:pt x="76200" y="0"/>
                </a:lnTo>
                <a:lnTo>
                  <a:pt x="76200" y="76199"/>
                </a:lnTo>
                <a:lnTo>
                  <a:pt x="0" y="76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81099" y="6628832"/>
            <a:ext cx="76200" cy="76199"/>
          </a:xfrm>
          <a:custGeom>
            <a:avLst/>
            <a:gdLst/>
            <a:ahLst/>
            <a:cxnLst/>
            <a:rect r="r" b="b" t="t" l="l"/>
            <a:pathLst>
              <a:path h="76199" w="76200">
                <a:moveTo>
                  <a:pt x="0" y="0"/>
                </a:moveTo>
                <a:lnTo>
                  <a:pt x="76200" y="0"/>
                </a:lnTo>
                <a:lnTo>
                  <a:pt x="76200" y="76199"/>
                </a:lnTo>
                <a:lnTo>
                  <a:pt x="0" y="76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81099" y="7514657"/>
            <a:ext cx="76200" cy="76199"/>
          </a:xfrm>
          <a:custGeom>
            <a:avLst/>
            <a:gdLst/>
            <a:ahLst/>
            <a:cxnLst/>
            <a:rect r="r" b="b" t="t" l="l"/>
            <a:pathLst>
              <a:path h="76199" w="76200">
                <a:moveTo>
                  <a:pt x="0" y="0"/>
                </a:moveTo>
                <a:lnTo>
                  <a:pt x="76200" y="0"/>
                </a:lnTo>
                <a:lnTo>
                  <a:pt x="76200" y="76199"/>
                </a:lnTo>
                <a:lnTo>
                  <a:pt x="0" y="76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377769" y="5599747"/>
            <a:ext cx="4363085" cy="64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5"/>
              </a:lnSpc>
            </a:pPr>
            <a:r>
              <a:rPr lang="en-US" b="true" sz="1700" spc="1">
                <a:solidFill>
                  <a:srgbClr val="000000"/>
                </a:solidFill>
                <a:latin typeface="Tomorrow Bold"/>
                <a:ea typeface="Tomorrow Bold"/>
                <a:cs typeface="Tomorrow Bold"/>
                <a:sym typeface="Tomorrow Bold"/>
              </a:rPr>
              <a:t>Rate Watch: </a:t>
            </a:r>
            <a:r>
              <a:rPr lang="en-US" sz="1700" spc="1">
                <a:solidFill>
                  <a:srgbClr val="000000"/>
                </a:solidFill>
                <a:latin typeface="Tomorrow"/>
                <a:ea typeface="Tomorrow"/>
                <a:cs typeface="Tomorrow"/>
                <a:sym typeface="Tomorrow"/>
              </a:rPr>
              <a:t>Know when anyone in your database can benefit from current rates.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77769" y="6485572"/>
            <a:ext cx="4358005" cy="64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5"/>
              </a:lnSpc>
            </a:pPr>
            <a:r>
              <a:rPr lang="en-US" b="true" sz="1700" spc="1">
                <a:solidFill>
                  <a:srgbClr val="000000"/>
                </a:solidFill>
                <a:latin typeface="Tomorrow Bold"/>
                <a:ea typeface="Tomorrow Bold"/>
                <a:cs typeface="Tomorrow Bold"/>
                <a:sym typeface="Tomorrow Bold"/>
              </a:rPr>
              <a:t>Equity: </a:t>
            </a:r>
            <a:r>
              <a:rPr lang="en-US" sz="1700" spc="1">
                <a:solidFill>
                  <a:srgbClr val="000000"/>
                </a:solidFill>
                <a:latin typeface="Tomorrow"/>
                <a:ea typeface="Tomorrow"/>
                <a:cs typeface="Tomorrow"/>
                <a:sym typeface="Tomorrow"/>
              </a:rPr>
              <a:t>Know when your customers have tappable equity in their homes.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77769" y="7371397"/>
            <a:ext cx="5249545" cy="64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5"/>
              </a:lnSpc>
            </a:pPr>
            <a:r>
              <a:rPr lang="en-US" b="true" sz="1700" spc="1">
                <a:solidFill>
                  <a:srgbClr val="000000"/>
                </a:solidFill>
                <a:latin typeface="Tomorrow Bold"/>
                <a:ea typeface="Tomorrow Bold"/>
                <a:cs typeface="Tomorrow Bold"/>
                <a:sym typeface="Tomorrow Bold"/>
              </a:rPr>
              <a:t>Reverse Mortgage: </a:t>
            </a:r>
            <a:r>
              <a:rPr lang="en-US" sz="1700" spc="1">
                <a:solidFill>
                  <a:srgbClr val="000000"/>
                </a:solidFill>
                <a:latin typeface="Tomorrow"/>
                <a:ea typeface="Tomorrow"/>
                <a:cs typeface="Tomorrow"/>
                <a:sym typeface="Tomorrow"/>
              </a:rPr>
              <a:t>Give borrowers 62+ a home- equity option tailored for their needs.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449812" y="495671"/>
            <a:ext cx="7817697" cy="581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b="true" sz="3900" spc="-50">
                <a:solidFill>
                  <a:srgbClr val="2A3F5C"/>
                </a:solidFill>
                <a:latin typeface="Tahoma Bold"/>
                <a:ea typeface="Tahoma Bold"/>
                <a:cs typeface="Tahoma Bold"/>
                <a:sym typeface="Tahoma Bold"/>
              </a:rPr>
              <a:t>PERFECT MORTGAGE </a:t>
            </a:r>
            <a:r>
              <a:rPr lang="en-US" b="true" sz="3900" i="true" spc="-50">
                <a:solidFill>
                  <a:srgbClr val="7393B3"/>
                </a:solidFill>
                <a:latin typeface="Tahoma Bold"/>
                <a:ea typeface="Tahoma Bold"/>
                <a:cs typeface="Tahoma Bold"/>
                <a:sym typeface="Tahoma Bold"/>
              </a:rPr>
              <a:t>PROMISE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598218" y="1279865"/>
            <a:ext cx="9088120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2A3F5C"/>
                </a:solidFill>
                <a:latin typeface="Gotham"/>
                <a:ea typeface="Gotham"/>
                <a:cs typeface="Gotham"/>
                <a:sym typeface="Gotham"/>
              </a:rPr>
              <a:t>Turn your database into a </a:t>
            </a:r>
            <a:r>
              <a:rPr lang="en-US" sz="2000" b="true">
                <a:solidFill>
                  <a:srgbClr val="2A3F5C"/>
                </a:solidFill>
                <a:latin typeface="Gotham Bold"/>
                <a:ea typeface="Gotham Bold"/>
                <a:cs typeface="Gotham Bold"/>
                <a:sym typeface="Gotham Bold"/>
              </a:rPr>
              <a:t>customized borrower search engine.</a:t>
            </a:r>
          </a:p>
          <a:p>
            <a:pPr algn="ctr">
              <a:lnSpc>
                <a:spcPts val="2250"/>
              </a:lnSpc>
            </a:pPr>
            <a:r>
              <a:rPr lang="en-US" sz="2000" spc="2">
                <a:solidFill>
                  <a:srgbClr val="2A3F5C"/>
                </a:solidFill>
                <a:latin typeface="Gotham"/>
                <a:ea typeface="Gotham"/>
                <a:cs typeface="Gotham"/>
                <a:sym typeface="Gotham"/>
              </a:rPr>
              <a:t>Artificial intelligence constantly scanning past clients for opportunities to </a:t>
            </a:r>
            <a:r>
              <a:rPr lang="en-US" b="true" sz="2000" spc="2">
                <a:solidFill>
                  <a:srgbClr val="2A3F5C"/>
                </a:solidFill>
                <a:latin typeface="Gotham Bold"/>
                <a:ea typeface="Gotham Bold"/>
                <a:cs typeface="Gotham Bold"/>
                <a:sym typeface="Gotham Bold"/>
              </a:rPr>
              <a:t>increase the frequency of interaction &amp; transaction</a:t>
            </a:r>
            <a:r>
              <a:rPr lang="en-US" b="true" sz="2000" i="true" spc="2">
                <a:solidFill>
                  <a:srgbClr val="2A3F5C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.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7189289" y="2970489"/>
            <a:ext cx="6078220" cy="1445895"/>
            <a:chOff x="0" y="0"/>
            <a:chExt cx="8104293" cy="192786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04251" cy="1927860"/>
            </a:xfrm>
            <a:custGeom>
              <a:avLst/>
              <a:gdLst/>
              <a:ahLst/>
              <a:cxnLst/>
              <a:rect r="r" b="b" t="t" l="l"/>
              <a:pathLst>
                <a:path h="1927860" w="8104251">
                  <a:moveTo>
                    <a:pt x="0" y="0"/>
                  </a:moveTo>
                  <a:lnTo>
                    <a:pt x="8104251" y="0"/>
                  </a:lnTo>
                  <a:lnTo>
                    <a:pt x="8104251" y="1927860"/>
                  </a:lnTo>
                  <a:lnTo>
                    <a:pt x="0" y="1927860"/>
                  </a:lnTo>
                  <a:close/>
                </a:path>
              </a:pathLst>
            </a:custGeom>
            <a:solidFill>
              <a:srgbClr val="7393B3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19050"/>
              <a:ext cx="8104293" cy="1946910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ctr">
                <a:lnSpc>
                  <a:spcPts val="2400"/>
                </a:lnSpc>
              </a:pPr>
              <a:r>
                <a:rPr lang="en-US" b="true" sz="2000" spc="90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Core Credit Alerts</a:t>
              </a:r>
            </a:p>
            <a:p>
              <a:pPr algn="ctr">
                <a:lnSpc>
                  <a:spcPts val="2475"/>
                </a:lnSpc>
              </a:pPr>
              <a:r>
                <a:rPr lang="en-US" sz="1800" spc="1">
                  <a:solidFill>
                    <a:srgbClr val="FFFFFF"/>
                  </a:solidFill>
                  <a:latin typeface="Tomorrow"/>
                  <a:ea typeface="Tomorrow"/>
                  <a:cs typeface="Tomorrow"/>
                  <a:sym typeface="Tomorrow"/>
                </a:rPr>
                <a:t>Retain your database with credit-qualified insight into loan needs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842355" y="2970489"/>
            <a:ext cx="6072505" cy="1445895"/>
            <a:chOff x="0" y="0"/>
            <a:chExt cx="8096673" cy="192786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096631" cy="1927860"/>
            </a:xfrm>
            <a:custGeom>
              <a:avLst/>
              <a:gdLst/>
              <a:ahLst/>
              <a:cxnLst/>
              <a:rect r="r" b="b" t="t" l="l"/>
              <a:pathLst>
                <a:path h="1927860" w="8096631">
                  <a:moveTo>
                    <a:pt x="0" y="0"/>
                  </a:moveTo>
                  <a:lnTo>
                    <a:pt x="8096631" y="0"/>
                  </a:lnTo>
                  <a:lnTo>
                    <a:pt x="8096631" y="1927860"/>
                  </a:lnTo>
                  <a:lnTo>
                    <a:pt x="0" y="1927860"/>
                  </a:lnTo>
                  <a:close/>
                </a:path>
              </a:pathLst>
            </a:custGeom>
            <a:solidFill>
              <a:srgbClr val="7393B3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0"/>
              <a:ext cx="8096673" cy="1927860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ctr">
                <a:lnSpc>
                  <a:spcPts val="2400"/>
                </a:lnSpc>
              </a:pPr>
              <a:r>
                <a:rPr lang="en-US" sz="2000" b="true">
                  <a:solidFill>
                    <a:srgbClr val="FF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Non-Credit Alerts</a:t>
              </a:r>
            </a:p>
            <a:p>
              <a:pPr algn="ctr">
                <a:lnSpc>
                  <a:spcPts val="2160"/>
                </a:lnSpc>
              </a:pPr>
              <a:r>
                <a:rPr lang="en-US" sz="1800" spc="1">
                  <a:solidFill>
                    <a:srgbClr val="FFFFFF"/>
                  </a:solidFill>
                  <a:latin typeface="Tomorrow"/>
                  <a:ea typeface="Tomorrow"/>
                  <a:cs typeface="Tomorrow"/>
                  <a:sym typeface="Tomorrow"/>
                </a:rPr>
                <a:t>Cast a wide net with early insight into</a:t>
              </a:r>
            </a:p>
            <a:p>
              <a:pPr algn="ctr">
                <a:lnSpc>
                  <a:spcPts val="1800"/>
                </a:lnSpc>
              </a:pPr>
              <a:r>
                <a:rPr lang="en-US" sz="1500" spc="1">
                  <a:solidFill>
                    <a:srgbClr val="FFFFFF"/>
                  </a:solidFill>
                  <a:latin typeface="Tomorrow"/>
                  <a:ea typeface="Tomorrow"/>
                  <a:cs typeface="Tomorrow"/>
                  <a:sym typeface="Tomorrow"/>
                </a:rPr>
                <a:t>potential loan needs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7580683" y="4767731"/>
            <a:ext cx="76200" cy="76199"/>
          </a:xfrm>
          <a:custGeom>
            <a:avLst/>
            <a:gdLst/>
            <a:ahLst/>
            <a:cxnLst/>
            <a:rect r="r" b="b" t="t" l="l"/>
            <a:pathLst>
              <a:path h="76199" w="76200">
                <a:moveTo>
                  <a:pt x="0" y="0"/>
                </a:moveTo>
                <a:lnTo>
                  <a:pt x="76200" y="0"/>
                </a:lnTo>
                <a:lnTo>
                  <a:pt x="76200" y="76199"/>
                </a:lnTo>
                <a:lnTo>
                  <a:pt x="0" y="76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7580683" y="5653556"/>
            <a:ext cx="76200" cy="76199"/>
          </a:xfrm>
          <a:custGeom>
            <a:avLst/>
            <a:gdLst/>
            <a:ahLst/>
            <a:cxnLst/>
            <a:rect r="r" b="b" t="t" l="l"/>
            <a:pathLst>
              <a:path h="76199" w="76200">
                <a:moveTo>
                  <a:pt x="0" y="0"/>
                </a:moveTo>
                <a:lnTo>
                  <a:pt x="76200" y="0"/>
                </a:lnTo>
                <a:lnTo>
                  <a:pt x="76200" y="76199"/>
                </a:lnTo>
                <a:lnTo>
                  <a:pt x="0" y="76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580683" y="6539381"/>
            <a:ext cx="76200" cy="76199"/>
          </a:xfrm>
          <a:custGeom>
            <a:avLst/>
            <a:gdLst/>
            <a:ahLst/>
            <a:cxnLst/>
            <a:rect r="r" b="b" t="t" l="l"/>
            <a:pathLst>
              <a:path h="76199" w="76200">
                <a:moveTo>
                  <a:pt x="0" y="0"/>
                </a:moveTo>
                <a:lnTo>
                  <a:pt x="76200" y="0"/>
                </a:lnTo>
                <a:lnTo>
                  <a:pt x="76200" y="76199"/>
                </a:lnTo>
                <a:lnTo>
                  <a:pt x="0" y="76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7795293" y="4591823"/>
            <a:ext cx="5074920" cy="64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5"/>
              </a:lnSpc>
            </a:pPr>
            <a:r>
              <a:rPr lang="en-US" b="true" sz="1700" spc="1">
                <a:solidFill>
                  <a:srgbClr val="000000"/>
                </a:solidFill>
                <a:latin typeface="Tomorrow Bold"/>
                <a:ea typeface="Tomorrow Bold"/>
                <a:cs typeface="Tomorrow Bold"/>
                <a:sym typeface="Tomorrow Bold"/>
              </a:rPr>
              <a:t>Mortgage Inquiry: </a:t>
            </a:r>
            <a:r>
              <a:rPr lang="en-US" sz="1700" spc="1">
                <a:solidFill>
                  <a:srgbClr val="000000"/>
                </a:solidFill>
                <a:latin typeface="Tomorrow"/>
                <a:ea typeface="Tomorrow"/>
                <a:cs typeface="Tomorrow"/>
                <a:sym typeface="Tomorrow"/>
              </a:rPr>
              <a:t>Know when your borrower is shopping with a competitor.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795293" y="5477648"/>
            <a:ext cx="5175885" cy="64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5"/>
              </a:lnSpc>
            </a:pPr>
            <a:r>
              <a:rPr lang="en-US" b="true" sz="1700" spc="1">
                <a:solidFill>
                  <a:srgbClr val="000000"/>
                </a:solidFill>
                <a:latin typeface="Tomorrow Bold"/>
                <a:ea typeface="Tomorrow Bold"/>
                <a:cs typeface="Tomorrow Bold"/>
                <a:sym typeface="Tomorrow Bold"/>
              </a:rPr>
              <a:t>Early Payoff: </a:t>
            </a:r>
            <a:r>
              <a:rPr lang="en-US" sz="1700" spc="1">
                <a:solidFill>
                  <a:srgbClr val="000000"/>
                </a:solidFill>
                <a:latin typeface="Tomorrow"/>
                <a:ea typeface="Tomorrow"/>
                <a:cs typeface="Tomorrow"/>
                <a:sym typeface="Tomorrow"/>
              </a:rPr>
              <a:t>Contact your borrower to avoid an early payoff penalty in the first 6 months.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795293" y="6363473"/>
            <a:ext cx="5114925" cy="93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5"/>
              </a:lnSpc>
            </a:pPr>
            <a:r>
              <a:rPr lang="en-US" b="true" sz="1700" spc="1">
                <a:solidFill>
                  <a:srgbClr val="000000"/>
                </a:solidFill>
                <a:latin typeface="Tomorrow Bold"/>
                <a:ea typeface="Tomorrow Bold"/>
                <a:cs typeface="Tomorrow Bold"/>
                <a:sym typeface="Tomorrow Bold"/>
              </a:rPr>
              <a:t>Credit Improvement: </a:t>
            </a:r>
            <a:r>
              <a:rPr lang="en-US" sz="1700" spc="1">
                <a:solidFill>
                  <a:srgbClr val="000000"/>
                </a:solidFill>
                <a:latin typeface="Tomorrow"/>
                <a:ea typeface="Tomorrow"/>
                <a:cs typeface="Tomorrow"/>
                <a:sym typeface="Tomorrow"/>
              </a:rPr>
              <a:t>Contact your borrower or prospect the moment their credit score improves.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7189289" y="7802953"/>
            <a:ext cx="3039110" cy="1455420"/>
            <a:chOff x="0" y="0"/>
            <a:chExt cx="4052147" cy="194056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4052189" cy="1940560"/>
            </a:xfrm>
            <a:custGeom>
              <a:avLst/>
              <a:gdLst/>
              <a:ahLst/>
              <a:cxnLst/>
              <a:rect r="r" b="b" t="t" l="l"/>
              <a:pathLst>
                <a:path h="1940560" w="4052189">
                  <a:moveTo>
                    <a:pt x="0" y="0"/>
                  </a:moveTo>
                  <a:lnTo>
                    <a:pt x="4052189" y="0"/>
                  </a:lnTo>
                  <a:lnTo>
                    <a:pt x="4052189" y="1940560"/>
                  </a:lnTo>
                  <a:lnTo>
                    <a:pt x="0" y="1940560"/>
                  </a:lnTo>
                  <a:close/>
                </a:path>
              </a:pathLst>
            </a:custGeom>
            <a:solidFill>
              <a:srgbClr val="7393B3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47625"/>
              <a:ext cx="4052147" cy="1988185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ctr">
                <a:lnSpc>
                  <a:spcPts val="2475"/>
                </a:lnSpc>
              </a:pPr>
              <a:r>
                <a:rPr lang="en-US" b="true" sz="1800" spc="105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Servicing Portfolio Monitoring</a:t>
              </a:r>
            </a:p>
            <a:p>
              <a:pPr algn="ctr">
                <a:lnSpc>
                  <a:spcPts val="1920"/>
                </a:lnSpc>
              </a:pPr>
              <a:r>
                <a:rPr lang="en-US" sz="1600" spc="1">
                  <a:solidFill>
                    <a:srgbClr val="FFFFFF"/>
                  </a:solidFill>
                  <a:latin typeface="Tomorrow"/>
                  <a:ea typeface="Tomorrow"/>
                  <a:cs typeface="Tomorrow"/>
                  <a:sym typeface="Tomorrow"/>
                </a:rPr>
                <a:t>Retain your serviced loans</a:t>
              </a: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10612137" y="8114739"/>
            <a:ext cx="76200" cy="76199"/>
          </a:xfrm>
          <a:custGeom>
            <a:avLst/>
            <a:gdLst/>
            <a:ahLst/>
            <a:cxnLst/>
            <a:rect r="r" b="b" t="t" l="l"/>
            <a:pathLst>
              <a:path h="76199" w="76200">
                <a:moveTo>
                  <a:pt x="0" y="0"/>
                </a:moveTo>
                <a:lnTo>
                  <a:pt x="76200" y="0"/>
                </a:lnTo>
                <a:lnTo>
                  <a:pt x="76200" y="76199"/>
                </a:lnTo>
                <a:lnTo>
                  <a:pt x="0" y="76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0352755" y="7993697"/>
            <a:ext cx="3039110" cy="1054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3"/>
              </a:lnSpc>
            </a:pPr>
            <a:r>
              <a:rPr lang="en-US" b="true" sz="1600" spc="62">
                <a:solidFill>
                  <a:srgbClr val="000000"/>
                </a:solidFill>
                <a:latin typeface="Tomorrow Bold"/>
                <a:ea typeface="Tomorrow Bold"/>
                <a:cs typeface="Tomorrow Bold"/>
                <a:sym typeface="Tomorrow Bold"/>
              </a:rPr>
              <a:t>Risk &amp; Retention </a:t>
            </a:r>
            <a:r>
              <a:rPr lang="en-US" sz="1600" spc="62">
                <a:solidFill>
                  <a:srgbClr val="000000"/>
                </a:solidFill>
                <a:latin typeface="Tomorrow"/>
                <a:ea typeface="Tomorrow"/>
                <a:cs typeface="Tomorrow"/>
                <a:sym typeface="Tomorrow"/>
              </a:rPr>
              <a:t>Know when a borrower is in danger of dropping out of your portfolio.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883202" y="3260902"/>
            <a:ext cx="3350260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b="true" sz="1800" spc="69">
                <a:solidFill>
                  <a:srgbClr val="2A3F5C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Prescriptive Scenarios</a:t>
            </a:r>
          </a:p>
          <a:p>
            <a:pPr algn="ctr">
              <a:lnSpc>
                <a:spcPts val="2175"/>
              </a:lnSpc>
            </a:pPr>
            <a:r>
              <a:rPr lang="en-US" sz="1600" spc="1">
                <a:solidFill>
                  <a:srgbClr val="2A3F5C"/>
                </a:solidFill>
                <a:latin typeface="Tomorrow"/>
                <a:ea typeface="Tomorrow"/>
                <a:cs typeface="Tomorrow"/>
                <a:sym typeface="Tomorrow"/>
              </a:rPr>
              <a:t>Act on credit-qualified scenarios with multiple loan-readiness signals</a:t>
            </a:r>
          </a:p>
        </p:txBody>
      </p:sp>
      <p:sp>
        <p:nvSpPr>
          <p:cNvPr name="Freeform 37" id="37"/>
          <p:cNvSpPr/>
          <p:nvPr/>
        </p:nvSpPr>
        <p:spPr>
          <a:xfrm flipH="false" flipV="false" rot="0">
            <a:off x="13865541" y="4756528"/>
            <a:ext cx="66675" cy="66674"/>
          </a:xfrm>
          <a:custGeom>
            <a:avLst/>
            <a:gdLst/>
            <a:ahLst/>
            <a:cxnLst/>
            <a:rect r="r" b="b" t="t" l="l"/>
            <a:pathLst>
              <a:path h="66674" w="66675">
                <a:moveTo>
                  <a:pt x="0" y="0"/>
                </a:moveTo>
                <a:lnTo>
                  <a:pt x="66675" y="0"/>
                </a:lnTo>
                <a:lnTo>
                  <a:pt x="66675" y="66674"/>
                </a:lnTo>
                <a:lnTo>
                  <a:pt x="0" y="666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3865541" y="5499478"/>
            <a:ext cx="66675" cy="66674"/>
          </a:xfrm>
          <a:custGeom>
            <a:avLst/>
            <a:gdLst/>
            <a:ahLst/>
            <a:cxnLst/>
            <a:rect r="r" b="b" t="t" l="l"/>
            <a:pathLst>
              <a:path h="66674" w="66675">
                <a:moveTo>
                  <a:pt x="0" y="0"/>
                </a:moveTo>
                <a:lnTo>
                  <a:pt x="66675" y="0"/>
                </a:lnTo>
                <a:lnTo>
                  <a:pt x="66675" y="66674"/>
                </a:lnTo>
                <a:lnTo>
                  <a:pt x="0" y="666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3865541" y="6242428"/>
            <a:ext cx="66675" cy="66674"/>
          </a:xfrm>
          <a:custGeom>
            <a:avLst/>
            <a:gdLst/>
            <a:ahLst/>
            <a:cxnLst/>
            <a:rect r="r" b="b" t="t" l="l"/>
            <a:pathLst>
              <a:path h="66674" w="66675">
                <a:moveTo>
                  <a:pt x="0" y="0"/>
                </a:moveTo>
                <a:lnTo>
                  <a:pt x="66675" y="0"/>
                </a:lnTo>
                <a:lnTo>
                  <a:pt x="66675" y="66674"/>
                </a:lnTo>
                <a:lnTo>
                  <a:pt x="0" y="666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14040662" y="4601576"/>
            <a:ext cx="3312795" cy="227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50"/>
              </a:lnSpc>
            </a:pPr>
            <a:r>
              <a:rPr lang="en-US" b="true" sz="1399" spc="1">
                <a:solidFill>
                  <a:srgbClr val="2A3F5C"/>
                </a:solidFill>
                <a:latin typeface="Tomorrow Bold"/>
                <a:ea typeface="Tomorrow Bold"/>
                <a:cs typeface="Tomorrow Bold"/>
                <a:sym typeface="Tomorrow Bold"/>
              </a:rPr>
              <a:t>Rate-And-Term: </a:t>
            </a:r>
            <a:r>
              <a:rPr lang="en-US" sz="1399" spc="1">
                <a:solidFill>
                  <a:srgbClr val="2A3F5C"/>
                </a:solidFill>
                <a:latin typeface="Tomorrow"/>
                <a:ea typeface="Tomorrow"/>
                <a:cs typeface="Tomorrow"/>
                <a:sym typeface="Tomorrow"/>
              </a:rPr>
              <a:t>Know when your borrower is Credit Qualified AND can save real money on their mortgage. </a:t>
            </a:r>
            <a:r>
              <a:rPr lang="en-US" b="true" sz="1399" spc="1">
                <a:solidFill>
                  <a:srgbClr val="2A3F5C"/>
                </a:solidFill>
                <a:latin typeface="Tomorrow Bold"/>
                <a:ea typeface="Tomorrow Bold"/>
                <a:cs typeface="Tomorrow Bold"/>
                <a:sym typeface="Tomorrow Bold"/>
              </a:rPr>
              <a:t>Cashout: </a:t>
            </a:r>
            <a:r>
              <a:rPr lang="en-US" sz="1399" spc="1">
                <a:solidFill>
                  <a:srgbClr val="2A3F5C"/>
                </a:solidFill>
                <a:latin typeface="Tomorrow"/>
                <a:ea typeface="Tomorrow"/>
                <a:cs typeface="Tomorrow"/>
                <a:sym typeface="Tomorrow"/>
              </a:rPr>
              <a:t>Know when your borrower is Credit Qualified AND can benefit from the cash in their home.</a:t>
            </a:r>
          </a:p>
          <a:p>
            <a:pPr algn="l">
              <a:lnSpc>
                <a:spcPts val="1950"/>
              </a:lnSpc>
            </a:pPr>
            <a:r>
              <a:rPr lang="en-US" b="true" sz="1399" spc="1">
                <a:solidFill>
                  <a:srgbClr val="2A3F5C"/>
                </a:solidFill>
                <a:latin typeface="Tomorrow Bold"/>
                <a:ea typeface="Tomorrow Bold"/>
                <a:cs typeface="Tomorrow Bold"/>
                <a:sym typeface="Tomorrow Bold"/>
              </a:rPr>
              <a:t>FHA MI Removal: </a:t>
            </a:r>
            <a:r>
              <a:rPr lang="en-US" sz="1399" spc="1">
                <a:solidFill>
                  <a:srgbClr val="2A3F5C"/>
                </a:solidFill>
                <a:latin typeface="Tomorrow"/>
                <a:ea typeface="Tomorrow"/>
                <a:cs typeface="Tomorrow"/>
                <a:sym typeface="Tomorrow"/>
              </a:rPr>
              <a:t>Know when your borrower is Credit Qualified AND can remove their mortgage insurance.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4368598" y="8075045"/>
            <a:ext cx="2705735" cy="815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75"/>
              </a:lnSpc>
            </a:pPr>
            <a:r>
              <a:rPr lang="en-US" b="true" sz="1600" spc="-76">
                <a:solidFill>
                  <a:srgbClr val="2A3F5C"/>
                </a:solidFill>
                <a:latin typeface="Tomorrow Bold"/>
                <a:ea typeface="Tomorrow Bold"/>
                <a:cs typeface="Tomorrow Bold"/>
                <a:sym typeface="Tomorrow Bold"/>
              </a:rPr>
              <a:t>TIME-SENSITIVE: </a:t>
            </a:r>
            <a:r>
              <a:rPr lang="en-US" sz="1600" spc="-76">
                <a:solidFill>
                  <a:srgbClr val="2A3F5C"/>
                </a:solidFill>
                <a:latin typeface="Tomorrow"/>
                <a:ea typeface="Tomorrow"/>
                <a:cs typeface="Tomorrow"/>
                <a:sym typeface="Tomorrow"/>
              </a:rPr>
              <a:t>Act fast to maximize conversion or risk losing your customer forever.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6740685" y="7297608"/>
            <a:ext cx="695325" cy="325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53"/>
              </a:lnSpc>
            </a:pPr>
            <a:r>
              <a:rPr lang="en-US" b="true" sz="850" spc="-2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Data-rich High-Impact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6924230" y="7616736"/>
            <a:ext cx="327660" cy="15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9"/>
              </a:lnSpc>
            </a:pPr>
            <a:r>
              <a:rPr lang="en-US" b="true" sz="850" spc="-2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Alerts</a:t>
            </a:r>
          </a:p>
        </p:txBody>
      </p:sp>
      <p:sp>
        <p:nvSpPr>
          <p:cNvPr name="AutoShape 44" id="44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526841" y="2120554"/>
            <a:ext cx="5731296" cy="5727700"/>
          </a:xfrm>
          <a:custGeom>
            <a:avLst/>
            <a:gdLst/>
            <a:ahLst/>
            <a:cxnLst/>
            <a:rect r="r" b="b" t="t" l="l"/>
            <a:pathLst>
              <a:path h="5727700" w="5731296">
                <a:moveTo>
                  <a:pt x="0" y="0"/>
                </a:moveTo>
                <a:lnTo>
                  <a:pt x="5731296" y="0"/>
                </a:lnTo>
                <a:lnTo>
                  <a:pt x="5731296" y="5727700"/>
                </a:lnTo>
                <a:lnTo>
                  <a:pt x="0" y="5727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43" t="0" r="-1664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94675" y="1817863"/>
            <a:ext cx="7093324" cy="8469136"/>
          </a:xfrm>
          <a:custGeom>
            <a:avLst/>
            <a:gdLst/>
            <a:ahLst/>
            <a:cxnLst/>
            <a:rect r="r" b="b" t="t" l="l"/>
            <a:pathLst>
              <a:path h="8469136" w="7093324">
                <a:moveTo>
                  <a:pt x="0" y="0"/>
                </a:moveTo>
                <a:lnTo>
                  <a:pt x="7093324" y="0"/>
                </a:lnTo>
                <a:lnTo>
                  <a:pt x="7093324" y="8469136"/>
                </a:lnTo>
                <a:lnTo>
                  <a:pt x="0" y="8469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" r="0" b="-1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16000" y="1964160"/>
            <a:ext cx="10112375" cy="6023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00"/>
              </a:lnSpc>
            </a:pPr>
            <a:r>
              <a:rPr lang="en-US" b="true" sz="3300" i="true" spc="210">
                <a:solidFill>
                  <a:srgbClr val="7393B3"/>
                </a:solidFill>
                <a:latin typeface="Proxima Nova Bold Italics"/>
                <a:ea typeface="Proxima Nova Bold Italics"/>
                <a:cs typeface="Proxima Nova Bold Italics"/>
                <a:sym typeface="Proxima Nova Bold Italics"/>
              </a:rPr>
              <a:t>TLA proactively gives the answers before we are asked.</a:t>
            </a:r>
          </a:p>
          <a:p>
            <a:pPr algn="l">
              <a:lnSpc>
                <a:spcPts val="2999"/>
              </a:lnSpc>
            </a:pPr>
            <a:r>
              <a:rPr lang="en-US" sz="2499" spc="2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Should they refinance to lower their payment?</a:t>
            </a:r>
          </a:p>
          <a:p>
            <a:pPr algn="l">
              <a:lnSpc>
                <a:spcPts val="3899"/>
              </a:lnSpc>
            </a:pPr>
            <a:r>
              <a:rPr lang="en-US" sz="2499" spc="2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Should they pay down their mortgage or shorten their term? </a:t>
            </a:r>
          </a:p>
          <a:p>
            <a:pPr algn="l">
              <a:lnSpc>
                <a:spcPts val="3899"/>
              </a:lnSpc>
            </a:pPr>
            <a:r>
              <a:rPr lang="en-US" sz="2499" spc="2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Should they convert an Adjustable to Fixed, or Fixed to Adjustable?</a:t>
            </a:r>
          </a:p>
          <a:p>
            <a:pPr algn="l">
              <a:lnSpc>
                <a:spcPts val="3899"/>
              </a:lnSpc>
            </a:pPr>
            <a:r>
              <a:rPr lang="en-US" sz="2499" spc="2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Should they use some of the equity and take cash out of the home for any reason and what is the best way to do that?</a:t>
            </a:r>
          </a:p>
          <a:p>
            <a:pPr algn="l">
              <a:lnSpc>
                <a:spcPts val="3899"/>
              </a:lnSpc>
            </a:pPr>
            <a:r>
              <a:rPr lang="en-US" sz="2499" spc="2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Should they move up to a larger home? </a:t>
            </a:r>
          </a:p>
          <a:p>
            <a:pPr algn="l">
              <a:lnSpc>
                <a:spcPts val="3899"/>
              </a:lnSpc>
            </a:pPr>
            <a:r>
              <a:rPr lang="en-US" sz="2499" spc="2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Should they move down to a smaller home?</a:t>
            </a:r>
          </a:p>
          <a:p>
            <a:pPr algn="l">
              <a:lnSpc>
                <a:spcPts val="3899"/>
              </a:lnSpc>
            </a:pPr>
            <a:r>
              <a:rPr lang="en-US" sz="2499" spc="52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Should they buy a second home or investment properties? </a:t>
            </a:r>
          </a:p>
          <a:p>
            <a:pPr algn="l">
              <a:lnSpc>
                <a:spcPts val="3899"/>
              </a:lnSpc>
            </a:pPr>
            <a:r>
              <a:rPr lang="en-US" sz="2499" spc="52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How should they navigate real estate and generational wealth planning?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16000" y="949430"/>
            <a:ext cx="7491095" cy="1129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b="true" sz="7200" spc="260">
                <a:solidFill>
                  <a:srgbClr val="2A3F5C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DATA STRATEGY</a:t>
            </a:r>
          </a:p>
        </p:txBody>
      </p:sp>
      <p:sp>
        <p:nvSpPr>
          <p:cNvPr name="AutoShape 6" id="6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3999" y="0"/>
            <a:ext cx="9143999" cy="10286999"/>
          </a:xfrm>
          <a:custGeom>
            <a:avLst/>
            <a:gdLst/>
            <a:ahLst/>
            <a:cxnLst/>
            <a:rect r="r" b="b" t="t" l="l"/>
            <a:pathLst>
              <a:path h="10286999" w="9143999">
                <a:moveTo>
                  <a:pt x="0" y="0"/>
                </a:moveTo>
                <a:lnTo>
                  <a:pt x="9143999" y="0"/>
                </a:lnTo>
                <a:lnTo>
                  <a:pt x="9143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" t="0" r="-57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49325" y="2757355"/>
            <a:ext cx="7296784" cy="594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25"/>
              </a:lnSpc>
            </a:pPr>
            <a:r>
              <a:rPr lang="en-US" sz="2300" spc="2">
                <a:solidFill>
                  <a:srgbClr val="000000"/>
                </a:solidFill>
                <a:latin typeface="Tomorrow"/>
                <a:ea typeface="Tomorrow"/>
                <a:cs typeface="Tomorrow"/>
                <a:sym typeface="Tomorrow"/>
              </a:rPr>
              <a:t>The Annual Financial Review shows the customer how invested we are in helping them set goals for homeownership, growing generational wealth and achieving financial freedom.</a:t>
            </a:r>
          </a:p>
          <a:p>
            <a:pPr algn="l">
              <a:lnSpc>
                <a:spcPts val="2760"/>
              </a:lnSpc>
            </a:pPr>
          </a:p>
          <a:p>
            <a:pPr algn="l">
              <a:lnSpc>
                <a:spcPts val="3825"/>
              </a:lnSpc>
            </a:pPr>
            <a:r>
              <a:rPr lang="en-US" sz="2300" spc="2">
                <a:solidFill>
                  <a:srgbClr val="000000"/>
                </a:solidFill>
                <a:latin typeface="Tomorrow"/>
                <a:ea typeface="Tomorrow"/>
                <a:cs typeface="Tomorrow"/>
                <a:sym typeface="Tomorrow"/>
              </a:rPr>
              <a:t>Our team gathers information about the customer's family,	current financial situation and their short and long term goals with real estate and finance. We follow up post-closing and reach out at 3, 6, 12 months and beyond to strengthen relationships which builds client loyalty, retention and referrals.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49325" y="1022413"/>
            <a:ext cx="16389350" cy="149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9"/>
              </a:lnSpc>
            </a:pPr>
            <a:r>
              <a:rPr lang="en-US" b="true" sz="4999" i="true" spc="428">
                <a:solidFill>
                  <a:srgbClr val="7393B3"/>
                </a:solidFill>
                <a:latin typeface="PT Serif Bold Italics"/>
                <a:ea typeface="PT Serif Bold Italics"/>
                <a:cs typeface="PT Serif Bold Italics"/>
                <a:sym typeface="PT Serif Bold Italics"/>
              </a:rPr>
              <a:t>Annual</a:t>
            </a:r>
          </a:p>
          <a:p>
            <a:pPr algn="l">
              <a:lnSpc>
                <a:spcPts val="5889"/>
              </a:lnSpc>
            </a:pPr>
            <a:r>
              <a:rPr lang="en-US" b="true" sz="4999" spc="-215">
                <a:solidFill>
                  <a:srgbClr val="2A3F5C"/>
                </a:solidFill>
                <a:latin typeface="Tahoma Bold"/>
                <a:ea typeface="Tahoma Bold"/>
                <a:cs typeface="Tahoma Bold"/>
                <a:sym typeface="Tahoma Bold"/>
              </a:rPr>
              <a:t>FINANCIAL REVIEW</a:t>
            </a:r>
          </a:p>
        </p:txBody>
      </p:sp>
      <p:sp>
        <p:nvSpPr>
          <p:cNvPr name="AutoShape 5" id="5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05674" cy="10286999"/>
          </a:xfrm>
          <a:custGeom>
            <a:avLst/>
            <a:gdLst/>
            <a:ahLst/>
            <a:cxnLst/>
            <a:rect r="r" b="b" t="t" l="l"/>
            <a:pathLst>
              <a:path h="10286999" w="7305674">
                <a:moveTo>
                  <a:pt x="0" y="0"/>
                </a:moveTo>
                <a:lnTo>
                  <a:pt x="7305674" y="0"/>
                </a:lnTo>
                <a:lnTo>
                  <a:pt x="7305674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" t="0" r="-27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134974" y="2930374"/>
            <a:ext cx="9013190" cy="4159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54"/>
              </a:lnSpc>
            </a:pPr>
            <a:r>
              <a:rPr lang="en-US" b="true" sz="5700" i="true" spc="536">
                <a:solidFill>
                  <a:srgbClr val="000000"/>
                </a:solidFill>
                <a:latin typeface="PT Serif Bold Italics"/>
                <a:ea typeface="PT Serif Bold Italics"/>
                <a:cs typeface="PT Serif Bold Italics"/>
                <a:sym typeface="PT Serif Bold Italics"/>
              </a:rPr>
              <a:t>How do we become the </a:t>
            </a:r>
            <a:r>
              <a:rPr lang="en-US" b="true" sz="5700" i="true" spc="536">
                <a:solidFill>
                  <a:srgbClr val="7393B3"/>
                </a:solidFill>
                <a:latin typeface="PT Serif Bold Italics"/>
                <a:ea typeface="PT Serif Bold Italics"/>
                <a:cs typeface="PT Serif Bold Italics"/>
                <a:sym typeface="PT Serif Bold Italics"/>
              </a:rPr>
              <a:t>most valuable mortgage partner you have ever had?</a:t>
            </a:r>
          </a:p>
        </p:txBody>
      </p:sp>
      <p:sp>
        <p:nvSpPr>
          <p:cNvPr name="AutoShape 4" id="4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776074" y="0"/>
            <a:ext cx="6511925" cy="10229849"/>
          </a:xfrm>
          <a:custGeom>
            <a:avLst/>
            <a:gdLst/>
            <a:ahLst/>
            <a:cxnLst/>
            <a:rect r="r" b="b" t="t" l="l"/>
            <a:pathLst>
              <a:path h="10229849" w="6511925">
                <a:moveTo>
                  <a:pt x="0" y="0"/>
                </a:moveTo>
                <a:lnTo>
                  <a:pt x="6511925" y="0"/>
                </a:lnTo>
                <a:lnTo>
                  <a:pt x="6511925" y="10229849"/>
                </a:lnTo>
                <a:lnTo>
                  <a:pt x="0" y="10229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" t="0" r="-22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16000" y="981107"/>
            <a:ext cx="9795509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b="true" sz="5500" spc="409">
                <a:solidFill>
                  <a:srgbClr val="2A3F5C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MY COMMITMENT </a:t>
            </a:r>
            <a:r>
              <a:rPr lang="en-US" b="true" sz="5500" i="true" spc="409">
                <a:solidFill>
                  <a:srgbClr val="7393B3"/>
                </a:solidFill>
                <a:latin typeface="Trebuchet MS Bold Italics"/>
                <a:ea typeface="Trebuchet MS Bold Italics"/>
                <a:cs typeface="Trebuchet MS Bold Italics"/>
                <a:sym typeface="Trebuchet MS Bold Italics"/>
              </a:rPr>
              <a:t>TO YOU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87499" y="2288381"/>
            <a:ext cx="9224010" cy="6176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50" indent="-269875" lvl="1">
              <a:lnSpc>
                <a:spcPts val="2999"/>
              </a:lnSpc>
              <a:buFont typeface="Arial"/>
              <a:buChar char="•"/>
            </a:pPr>
            <a:r>
              <a:rPr lang="en-US" sz="2499" spc="2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Change the Real Estate Industry together.</a:t>
            </a:r>
          </a:p>
          <a:p>
            <a:pPr algn="l" marL="539749" indent="-269875" lvl="1">
              <a:lnSpc>
                <a:spcPts val="3674"/>
              </a:lnSpc>
              <a:buFont typeface="Arial"/>
              <a:buChar char="•"/>
            </a:pPr>
            <a:r>
              <a:rPr lang="en-US" sz="2499" spc="2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Differentiate your value proposition vs. your competitors.</a:t>
            </a:r>
          </a:p>
          <a:p>
            <a:pPr algn="l" marL="539749" indent="-269875" lvl="1">
              <a:lnSpc>
                <a:spcPts val="3674"/>
              </a:lnSpc>
              <a:buFont typeface="Arial"/>
              <a:buChar char="•"/>
            </a:pPr>
            <a:r>
              <a:rPr lang="en-US" sz="2499" spc="2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Unparalleled Client Experience that will reflect YOUR brand.</a:t>
            </a:r>
          </a:p>
          <a:p>
            <a:pPr algn="l" marL="539750" indent="-269875" lvl="1">
              <a:lnSpc>
                <a:spcPts val="3674"/>
              </a:lnSpc>
              <a:buFont typeface="Arial"/>
              <a:buChar char="•"/>
            </a:pPr>
            <a:r>
              <a:rPr lang="en-US" sz="2499" spc="2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Help with retention, repeat and referral business.</a:t>
            </a:r>
          </a:p>
          <a:p>
            <a:pPr algn="l" marL="539749" indent="-269875" lvl="1">
              <a:lnSpc>
                <a:spcPts val="3674"/>
              </a:lnSpc>
              <a:buFont typeface="Arial"/>
              <a:buChar char="•"/>
            </a:pPr>
            <a:r>
              <a:rPr lang="en-US" sz="2499" spc="2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Creating REAL client for life potential by having your clients do their personal and business banking with us. </a:t>
            </a:r>
          </a:p>
          <a:p>
            <a:pPr algn="l" marL="539750" indent="-269875" lvl="1">
              <a:lnSpc>
                <a:spcPts val="3674"/>
              </a:lnSpc>
              <a:buFont typeface="Arial"/>
              <a:buChar char="•"/>
            </a:pPr>
            <a:r>
              <a:rPr lang="en-US" sz="2499" spc="2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Shared tech access for monitoring opportunities &amp; serving at the highest level Catch-all systems for leads &amp; conversion machine.</a:t>
            </a:r>
          </a:p>
          <a:p>
            <a:pPr algn="l" marL="539750" indent="-269875" lvl="1">
              <a:lnSpc>
                <a:spcPts val="2999"/>
              </a:lnSpc>
              <a:buFont typeface="Arial"/>
              <a:buChar char="•"/>
            </a:pPr>
            <a:r>
              <a:rPr lang="en-US" sz="2499" spc="2">
                <a:solidFill>
                  <a:srgbClr val="171616"/>
                </a:solidFill>
                <a:latin typeface="Proxima Nova"/>
                <a:ea typeface="Proxima Nova"/>
                <a:cs typeface="Proxima Nova"/>
                <a:sym typeface="Proxima Nova"/>
              </a:rPr>
              <a:t>Help with lead gen.</a:t>
            </a:r>
          </a:p>
          <a:p>
            <a:pPr algn="l" marL="539750" indent="-269875" lvl="1">
              <a:lnSpc>
                <a:spcPts val="3674"/>
              </a:lnSpc>
              <a:buAutoNum type="arabicPeriod" startAt="1"/>
            </a:pPr>
            <a:r>
              <a:rPr lang="en-US" sz="2499" spc="2">
                <a:solidFill>
                  <a:srgbClr val="171616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Generating more business from ancillary partners (CPA’s, Financial Planners, Attorney’s)</a:t>
            </a:r>
          </a:p>
          <a:p>
            <a:pPr algn="l" marL="539749" indent="-269875" lvl="1">
              <a:lnSpc>
                <a:spcPts val="3674"/>
              </a:lnSpc>
              <a:buAutoNum type="arabicPeriod" startAt="1"/>
            </a:pPr>
            <a:r>
              <a:rPr lang="en-US" sz="2499" spc="2">
                <a:solidFill>
                  <a:srgbClr val="171616"/>
                </a:solidFill>
                <a:latin typeface="Proxima Nova"/>
                <a:ea typeface="Proxima Nova"/>
                <a:cs typeface="Proxima Nova"/>
                <a:sym typeface="Proxima Nova"/>
              </a:rPr>
              <a:t>Social media collaboration and content.</a:t>
            </a:r>
          </a:p>
          <a:p>
            <a:pPr algn="l" marL="539750" indent="-269875" lvl="1">
              <a:lnSpc>
                <a:spcPts val="3674"/>
              </a:lnSpc>
              <a:buAutoNum type="arabicPeriod" startAt="1"/>
            </a:pPr>
            <a:r>
              <a:rPr lang="en-US" sz="2499" spc="2">
                <a:solidFill>
                  <a:srgbClr val="171616"/>
                </a:solidFill>
                <a:latin typeface="Proxima Nova"/>
                <a:ea typeface="Proxima Nova"/>
                <a:cs typeface="Proxima Nova"/>
                <a:sym typeface="Proxima Nova"/>
              </a:rPr>
              <a:t>Corp Affinity Partnerships with your clients</a:t>
            </a:r>
          </a:p>
        </p:txBody>
      </p:sp>
      <p:sp>
        <p:nvSpPr>
          <p:cNvPr name="AutoShape 5" id="5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5743574" cy="7010399"/>
          </a:xfrm>
          <a:custGeom>
            <a:avLst/>
            <a:gdLst/>
            <a:ahLst/>
            <a:cxnLst/>
            <a:rect r="r" b="b" t="t" l="l"/>
            <a:pathLst>
              <a:path h="7010399" w="5743574">
                <a:moveTo>
                  <a:pt x="0" y="0"/>
                </a:moveTo>
                <a:lnTo>
                  <a:pt x="5743574" y="0"/>
                </a:lnTo>
                <a:lnTo>
                  <a:pt x="5743574" y="7010399"/>
                </a:lnTo>
                <a:lnTo>
                  <a:pt x="0" y="7010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9" r="0" b="-10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914553" y="0"/>
            <a:ext cx="646430" cy="9722485"/>
            <a:chOff x="0" y="0"/>
            <a:chExt cx="861907" cy="1296331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61949" cy="12962636"/>
            </a:xfrm>
            <a:custGeom>
              <a:avLst/>
              <a:gdLst/>
              <a:ahLst/>
              <a:cxnLst/>
              <a:rect r="r" b="b" t="t" l="l"/>
              <a:pathLst>
                <a:path h="12962636" w="861949">
                  <a:moveTo>
                    <a:pt x="0" y="12962636"/>
                  </a:moveTo>
                  <a:lnTo>
                    <a:pt x="861949" y="12962636"/>
                  </a:lnTo>
                  <a:lnTo>
                    <a:pt x="861949" y="0"/>
                  </a:lnTo>
                  <a:lnTo>
                    <a:pt x="0" y="0"/>
                  </a:lnTo>
                  <a:lnTo>
                    <a:pt x="0" y="12962636"/>
                  </a:lnTo>
                  <a:close/>
                </a:path>
              </a:pathLst>
            </a:custGeom>
            <a:solidFill>
              <a:srgbClr val="7393B3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330961" y="779461"/>
            <a:ext cx="10323830" cy="8134984"/>
          </a:xfrm>
          <a:custGeom>
            <a:avLst/>
            <a:gdLst/>
            <a:ahLst/>
            <a:cxnLst/>
            <a:rect r="r" b="b" t="t" l="l"/>
            <a:pathLst>
              <a:path h="8134984" w="10323830">
                <a:moveTo>
                  <a:pt x="0" y="0"/>
                </a:moveTo>
                <a:lnTo>
                  <a:pt x="10323830" y="0"/>
                </a:lnTo>
                <a:lnTo>
                  <a:pt x="10323830" y="8134984"/>
                </a:lnTo>
                <a:lnTo>
                  <a:pt x="0" y="8134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727884" y="3877829"/>
            <a:ext cx="3943985" cy="130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1800" b="true">
                <a:solidFill>
                  <a:srgbClr val="2A3F5C"/>
                </a:solidFill>
                <a:latin typeface="Tahoma Bold"/>
                <a:ea typeface="Tahoma Bold"/>
                <a:cs typeface="Tahoma Bold"/>
                <a:sym typeface="Tahoma Bold"/>
              </a:rPr>
              <a:t>We want to advance data strategies and technology for our customers together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727884" y="862198"/>
            <a:ext cx="3639185" cy="130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b="true" sz="1800" spc="-10">
                <a:solidFill>
                  <a:srgbClr val="2A3F5C"/>
                </a:solidFill>
                <a:latin typeface="Tahoma Bold"/>
                <a:ea typeface="Tahoma Bold"/>
                <a:cs typeface="Tahoma Bold"/>
                <a:sym typeface="Tahoma Bold"/>
              </a:rPr>
              <a:t>We can't work with everyone We need to find the right agent partners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2375281" y="1306091"/>
            <a:ext cx="1793875" cy="618490"/>
            <a:chOff x="0" y="0"/>
            <a:chExt cx="2391833" cy="82465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91410" cy="824611"/>
            </a:xfrm>
            <a:custGeom>
              <a:avLst/>
              <a:gdLst/>
              <a:ahLst/>
              <a:cxnLst/>
              <a:rect r="r" b="b" t="t" l="l"/>
              <a:pathLst>
                <a:path h="824611" w="2391410">
                  <a:moveTo>
                    <a:pt x="2185289" y="824611"/>
                  </a:moveTo>
                  <a:lnTo>
                    <a:pt x="206121" y="824611"/>
                  </a:lnTo>
                  <a:lnTo>
                    <a:pt x="140970" y="814070"/>
                  </a:lnTo>
                  <a:lnTo>
                    <a:pt x="84328" y="784860"/>
                  </a:lnTo>
                  <a:lnTo>
                    <a:pt x="39751" y="740283"/>
                  </a:lnTo>
                  <a:lnTo>
                    <a:pt x="10541" y="683641"/>
                  </a:lnTo>
                  <a:lnTo>
                    <a:pt x="0" y="618363"/>
                  </a:lnTo>
                  <a:lnTo>
                    <a:pt x="0" y="206121"/>
                  </a:lnTo>
                  <a:lnTo>
                    <a:pt x="10541" y="140970"/>
                  </a:lnTo>
                  <a:lnTo>
                    <a:pt x="39751" y="84328"/>
                  </a:lnTo>
                  <a:lnTo>
                    <a:pt x="84455" y="39751"/>
                  </a:lnTo>
                  <a:lnTo>
                    <a:pt x="140970" y="10541"/>
                  </a:lnTo>
                  <a:lnTo>
                    <a:pt x="206121" y="0"/>
                  </a:lnTo>
                  <a:lnTo>
                    <a:pt x="2185289" y="0"/>
                  </a:lnTo>
                  <a:lnTo>
                    <a:pt x="2250440" y="10541"/>
                  </a:lnTo>
                  <a:lnTo>
                    <a:pt x="2307082" y="39751"/>
                  </a:lnTo>
                  <a:lnTo>
                    <a:pt x="2351659" y="84328"/>
                  </a:lnTo>
                  <a:lnTo>
                    <a:pt x="2380869" y="140970"/>
                  </a:lnTo>
                  <a:lnTo>
                    <a:pt x="2391410" y="206121"/>
                  </a:lnTo>
                  <a:lnTo>
                    <a:pt x="2391410" y="618363"/>
                  </a:lnTo>
                  <a:lnTo>
                    <a:pt x="2380869" y="683514"/>
                  </a:lnTo>
                  <a:lnTo>
                    <a:pt x="2351659" y="740156"/>
                  </a:lnTo>
                  <a:lnTo>
                    <a:pt x="2307082" y="784733"/>
                  </a:lnTo>
                  <a:lnTo>
                    <a:pt x="2250440" y="813943"/>
                  </a:lnTo>
                  <a:lnTo>
                    <a:pt x="2185289" y="824484"/>
                  </a:lnTo>
                  <a:close/>
                </a:path>
              </a:pathLst>
            </a:custGeom>
            <a:solidFill>
              <a:srgbClr val="7393B3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2823568" y="1432098"/>
            <a:ext cx="956310" cy="348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b="true" sz="2200" spc="-49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READY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0527135" y="2892805"/>
            <a:ext cx="1559560" cy="618490"/>
            <a:chOff x="0" y="0"/>
            <a:chExt cx="2079413" cy="8246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79244" cy="824611"/>
            </a:xfrm>
            <a:custGeom>
              <a:avLst/>
              <a:gdLst/>
              <a:ahLst/>
              <a:cxnLst/>
              <a:rect r="r" b="b" t="t" l="l"/>
              <a:pathLst>
                <a:path h="824611" w="2079244">
                  <a:moveTo>
                    <a:pt x="1873123" y="824611"/>
                  </a:moveTo>
                  <a:lnTo>
                    <a:pt x="206121" y="824611"/>
                  </a:lnTo>
                  <a:lnTo>
                    <a:pt x="140970" y="814070"/>
                  </a:lnTo>
                  <a:lnTo>
                    <a:pt x="84328" y="784860"/>
                  </a:lnTo>
                  <a:lnTo>
                    <a:pt x="39751" y="740283"/>
                  </a:lnTo>
                  <a:lnTo>
                    <a:pt x="10541" y="683641"/>
                  </a:lnTo>
                  <a:lnTo>
                    <a:pt x="0" y="618363"/>
                  </a:lnTo>
                  <a:lnTo>
                    <a:pt x="0" y="206121"/>
                  </a:lnTo>
                  <a:lnTo>
                    <a:pt x="10541" y="140970"/>
                  </a:lnTo>
                  <a:lnTo>
                    <a:pt x="39751" y="84328"/>
                  </a:lnTo>
                  <a:lnTo>
                    <a:pt x="84455" y="39751"/>
                  </a:lnTo>
                  <a:lnTo>
                    <a:pt x="140970" y="10541"/>
                  </a:lnTo>
                  <a:lnTo>
                    <a:pt x="206121" y="0"/>
                  </a:lnTo>
                  <a:lnTo>
                    <a:pt x="1873123" y="0"/>
                  </a:lnTo>
                  <a:lnTo>
                    <a:pt x="1938274" y="10541"/>
                  </a:lnTo>
                  <a:lnTo>
                    <a:pt x="1994916" y="39751"/>
                  </a:lnTo>
                  <a:lnTo>
                    <a:pt x="2039493" y="84328"/>
                  </a:lnTo>
                  <a:lnTo>
                    <a:pt x="2068703" y="140970"/>
                  </a:lnTo>
                  <a:lnTo>
                    <a:pt x="2079244" y="206121"/>
                  </a:lnTo>
                  <a:lnTo>
                    <a:pt x="2079244" y="618363"/>
                  </a:lnTo>
                  <a:lnTo>
                    <a:pt x="2068703" y="683514"/>
                  </a:lnTo>
                  <a:lnTo>
                    <a:pt x="2039493" y="740156"/>
                  </a:lnTo>
                  <a:lnTo>
                    <a:pt x="1994916" y="784733"/>
                  </a:lnTo>
                  <a:lnTo>
                    <a:pt x="1938274" y="813943"/>
                  </a:lnTo>
                  <a:lnTo>
                    <a:pt x="1873123" y="824484"/>
                  </a:lnTo>
                  <a:close/>
                </a:path>
              </a:pathLst>
            </a:custGeom>
            <a:solidFill>
              <a:srgbClr val="7393B3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0916126" y="3018811"/>
            <a:ext cx="781685" cy="348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b="true" sz="2200" spc="-54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OPEN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0355790" y="6049234"/>
            <a:ext cx="1842135" cy="618490"/>
            <a:chOff x="0" y="0"/>
            <a:chExt cx="2456180" cy="82465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55418" cy="824484"/>
            </a:xfrm>
            <a:custGeom>
              <a:avLst/>
              <a:gdLst/>
              <a:ahLst/>
              <a:cxnLst/>
              <a:rect r="r" b="b" t="t" l="l"/>
              <a:pathLst>
                <a:path h="824484" w="2455418">
                  <a:moveTo>
                    <a:pt x="2249297" y="824484"/>
                  </a:moveTo>
                  <a:lnTo>
                    <a:pt x="206121" y="824484"/>
                  </a:lnTo>
                  <a:lnTo>
                    <a:pt x="140970" y="814070"/>
                  </a:lnTo>
                  <a:lnTo>
                    <a:pt x="84328" y="784860"/>
                  </a:lnTo>
                  <a:lnTo>
                    <a:pt x="39751" y="740283"/>
                  </a:lnTo>
                  <a:lnTo>
                    <a:pt x="10541" y="683641"/>
                  </a:lnTo>
                  <a:lnTo>
                    <a:pt x="0" y="618363"/>
                  </a:lnTo>
                  <a:lnTo>
                    <a:pt x="0" y="206121"/>
                  </a:lnTo>
                  <a:lnTo>
                    <a:pt x="10541" y="140970"/>
                  </a:lnTo>
                  <a:lnTo>
                    <a:pt x="39751" y="84328"/>
                  </a:lnTo>
                  <a:lnTo>
                    <a:pt x="84455" y="39751"/>
                  </a:lnTo>
                  <a:lnTo>
                    <a:pt x="140970" y="10541"/>
                  </a:lnTo>
                  <a:lnTo>
                    <a:pt x="206121" y="0"/>
                  </a:lnTo>
                  <a:lnTo>
                    <a:pt x="2249297" y="0"/>
                  </a:lnTo>
                  <a:lnTo>
                    <a:pt x="2314448" y="10541"/>
                  </a:lnTo>
                  <a:lnTo>
                    <a:pt x="2371090" y="39751"/>
                  </a:lnTo>
                  <a:lnTo>
                    <a:pt x="2415667" y="84328"/>
                  </a:lnTo>
                  <a:lnTo>
                    <a:pt x="2444877" y="140970"/>
                  </a:lnTo>
                  <a:lnTo>
                    <a:pt x="2455418" y="206121"/>
                  </a:lnTo>
                  <a:lnTo>
                    <a:pt x="2455418" y="618363"/>
                  </a:lnTo>
                  <a:lnTo>
                    <a:pt x="2444877" y="683514"/>
                  </a:lnTo>
                  <a:lnTo>
                    <a:pt x="2415667" y="740156"/>
                  </a:lnTo>
                  <a:lnTo>
                    <a:pt x="2371090" y="784733"/>
                  </a:lnTo>
                  <a:lnTo>
                    <a:pt x="2314448" y="813943"/>
                  </a:lnTo>
                  <a:lnTo>
                    <a:pt x="2249297" y="824484"/>
                  </a:lnTo>
                  <a:close/>
                </a:path>
              </a:pathLst>
            </a:custGeom>
            <a:solidFill>
              <a:srgbClr val="7393B3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0685484" y="6175240"/>
            <a:ext cx="1182370" cy="348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b="true" sz="2200" spc="-84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SERVICE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2394331" y="4558371"/>
            <a:ext cx="1727200" cy="618490"/>
            <a:chOff x="0" y="0"/>
            <a:chExt cx="2302933" cy="82465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302256" cy="824611"/>
            </a:xfrm>
            <a:custGeom>
              <a:avLst/>
              <a:gdLst/>
              <a:ahLst/>
              <a:cxnLst/>
              <a:rect r="r" b="b" t="t" l="l"/>
              <a:pathLst>
                <a:path h="824611" w="2302256">
                  <a:moveTo>
                    <a:pt x="2096135" y="824611"/>
                  </a:moveTo>
                  <a:lnTo>
                    <a:pt x="206121" y="824611"/>
                  </a:lnTo>
                  <a:lnTo>
                    <a:pt x="140970" y="814070"/>
                  </a:lnTo>
                  <a:lnTo>
                    <a:pt x="84328" y="784860"/>
                  </a:lnTo>
                  <a:lnTo>
                    <a:pt x="39751" y="740283"/>
                  </a:lnTo>
                  <a:lnTo>
                    <a:pt x="10541" y="683641"/>
                  </a:lnTo>
                  <a:lnTo>
                    <a:pt x="0" y="618363"/>
                  </a:lnTo>
                  <a:lnTo>
                    <a:pt x="0" y="206121"/>
                  </a:lnTo>
                  <a:lnTo>
                    <a:pt x="10541" y="140970"/>
                  </a:lnTo>
                  <a:lnTo>
                    <a:pt x="39751" y="84328"/>
                  </a:lnTo>
                  <a:lnTo>
                    <a:pt x="84455" y="39751"/>
                  </a:lnTo>
                  <a:lnTo>
                    <a:pt x="140970" y="10541"/>
                  </a:lnTo>
                  <a:lnTo>
                    <a:pt x="206121" y="0"/>
                  </a:lnTo>
                  <a:lnTo>
                    <a:pt x="2096135" y="0"/>
                  </a:lnTo>
                  <a:lnTo>
                    <a:pt x="2161286" y="10541"/>
                  </a:lnTo>
                  <a:lnTo>
                    <a:pt x="2217928" y="39751"/>
                  </a:lnTo>
                  <a:lnTo>
                    <a:pt x="2262505" y="84328"/>
                  </a:lnTo>
                  <a:lnTo>
                    <a:pt x="2291715" y="140970"/>
                  </a:lnTo>
                  <a:lnTo>
                    <a:pt x="2302256" y="206121"/>
                  </a:lnTo>
                  <a:lnTo>
                    <a:pt x="2302256" y="618363"/>
                  </a:lnTo>
                  <a:lnTo>
                    <a:pt x="2291715" y="683514"/>
                  </a:lnTo>
                  <a:lnTo>
                    <a:pt x="2262505" y="740156"/>
                  </a:lnTo>
                  <a:lnTo>
                    <a:pt x="2217928" y="784733"/>
                  </a:lnTo>
                  <a:lnTo>
                    <a:pt x="2161286" y="813943"/>
                  </a:lnTo>
                  <a:lnTo>
                    <a:pt x="2096135" y="824484"/>
                  </a:lnTo>
                  <a:close/>
                </a:path>
              </a:pathLst>
            </a:custGeom>
            <a:solidFill>
              <a:srgbClr val="7393B3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2783322" y="4684377"/>
            <a:ext cx="1008380" cy="348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b="true" sz="2200" spc="-1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SMART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2337181" y="8075862"/>
            <a:ext cx="1577340" cy="618490"/>
            <a:chOff x="0" y="0"/>
            <a:chExt cx="2103120" cy="82465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102866" cy="824484"/>
            </a:xfrm>
            <a:custGeom>
              <a:avLst/>
              <a:gdLst/>
              <a:ahLst/>
              <a:cxnLst/>
              <a:rect r="r" b="b" t="t" l="l"/>
              <a:pathLst>
                <a:path h="824484" w="2102866">
                  <a:moveTo>
                    <a:pt x="1896745" y="824484"/>
                  </a:moveTo>
                  <a:lnTo>
                    <a:pt x="206121" y="824484"/>
                  </a:lnTo>
                  <a:lnTo>
                    <a:pt x="140970" y="814070"/>
                  </a:lnTo>
                  <a:lnTo>
                    <a:pt x="84328" y="784860"/>
                  </a:lnTo>
                  <a:lnTo>
                    <a:pt x="39751" y="740283"/>
                  </a:lnTo>
                  <a:lnTo>
                    <a:pt x="10541" y="683641"/>
                  </a:lnTo>
                  <a:lnTo>
                    <a:pt x="0" y="618363"/>
                  </a:lnTo>
                  <a:lnTo>
                    <a:pt x="0" y="206121"/>
                  </a:lnTo>
                  <a:lnTo>
                    <a:pt x="10541" y="140970"/>
                  </a:lnTo>
                  <a:lnTo>
                    <a:pt x="39751" y="84328"/>
                  </a:lnTo>
                  <a:lnTo>
                    <a:pt x="84455" y="39751"/>
                  </a:lnTo>
                  <a:lnTo>
                    <a:pt x="140970" y="10541"/>
                  </a:lnTo>
                  <a:lnTo>
                    <a:pt x="206121" y="0"/>
                  </a:lnTo>
                  <a:lnTo>
                    <a:pt x="1896745" y="0"/>
                  </a:lnTo>
                  <a:lnTo>
                    <a:pt x="1961896" y="10541"/>
                  </a:lnTo>
                  <a:lnTo>
                    <a:pt x="2018538" y="39751"/>
                  </a:lnTo>
                  <a:lnTo>
                    <a:pt x="2063115" y="84328"/>
                  </a:lnTo>
                  <a:lnTo>
                    <a:pt x="2092325" y="140970"/>
                  </a:lnTo>
                  <a:lnTo>
                    <a:pt x="2102866" y="206121"/>
                  </a:lnTo>
                  <a:lnTo>
                    <a:pt x="2102866" y="618363"/>
                  </a:lnTo>
                  <a:lnTo>
                    <a:pt x="2092325" y="683514"/>
                  </a:lnTo>
                  <a:lnTo>
                    <a:pt x="2063115" y="740156"/>
                  </a:lnTo>
                  <a:lnTo>
                    <a:pt x="2018538" y="784733"/>
                  </a:lnTo>
                  <a:lnTo>
                    <a:pt x="1961896" y="813943"/>
                  </a:lnTo>
                  <a:lnTo>
                    <a:pt x="1896745" y="824484"/>
                  </a:lnTo>
                  <a:close/>
                </a:path>
              </a:pathLst>
            </a:custGeom>
            <a:solidFill>
              <a:srgbClr val="7393B3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2666875" y="8201869"/>
            <a:ext cx="918210" cy="348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b="true" sz="2200" spc="-35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VALUE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0" y="7006153"/>
            <a:ext cx="5741670" cy="2715895"/>
            <a:chOff x="0" y="0"/>
            <a:chExt cx="7655560" cy="362119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7655560" cy="3621151"/>
            </a:xfrm>
            <a:custGeom>
              <a:avLst/>
              <a:gdLst/>
              <a:ahLst/>
              <a:cxnLst/>
              <a:rect r="r" b="b" t="t" l="l"/>
              <a:pathLst>
                <a:path h="3621151" w="7655560">
                  <a:moveTo>
                    <a:pt x="0" y="0"/>
                  </a:moveTo>
                  <a:lnTo>
                    <a:pt x="7655560" y="0"/>
                  </a:lnTo>
                  <a:lnTo>
                    <a:pt x="7655560" y="3621151"/>
                  </a:lnTo>
                  <a:lnTo>
                    <a:pt x="0" y="3621151"/>
                  </a:lnTo>
                  <a:close/>
                </a:path>
              </a:pathLst>
            </a:custGeom>
            <a:solidFill>
              <a:srgbClr val="7393B3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9525"/>
              <a:ext cx="7655560" cy="3611668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4079"/>
                </a:lnSpc>
              </a:pPr>
            </a:p>
            <a:p>
              <a:pPr algn="l">
                <a:lnSpc>
                  <a:spcPts val="4500"/>
                </a:lnSpc>
              </a:pPr>
              <a:r>
                <a:rPr lang="en-US" b="true" sz="3400" spc="-110">
                  <a:solidFill>
                    <a:srgbClr val="FF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DO OUR VISIONS ALIGN AS PARTNERS?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3054717" y="2501800"/>
            <a:ext cx="4011929" cy="130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1800" b="true">
                <a:solidFill>
                  <a:srgbClr val="2A3F5C"/>
                </a:solidFill>
                <a:latin typeface="Tahoma Bold"/>
                <a:ea typeface="Tahoma Bold"/>
                <a:cs typeface="Tahoma Bold"/>
                <a:sym typeface="Tahoma Bold"/>
              </a:rPr>
              <a:t>We want to partner with agents who want a relationship with their customers for life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054717" y="5550385"/>
            <a:ext cx="4033520" cy="170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b="true" sz="1800" spc="-10">
                <a:solidFill>
                  <a:srgbClr val="2A3F5C"/>
                </a:solidFill>
                <a:latin typeface="Tahoma Bold"/>
                <a:ea typeface="Tahoma Bold"/>
                <a:cs typeface="Tahoma Bold"/>
                <a:sym typeface="Tahoma Bold"/>
              </a:rPr>
              <a:t>We agree that every human being deserves to have the same guidance toward generational wealth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577816" y="7035751"/>
            <a:ext cx="3469004" cy="170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b="true" sz="1800" spc="10">
                <a:solidFill>
                  <a:srgbClr val="2A3F5C"/>
                </a:solidFill>
                <a:latin typeface="Tahoma Bold"/>
                <a:ea typeface="Tahoma Bold"/>
                <a:cs typeface="Tahoma Bold"/>
                <a:sym typeface="Tahoma Bold"/>
              </a:rPr>
              <a:t>We want to partner with marketing, events, corporate affinity, lead generation and much more</a:t>
            </a:r>
          </a:p>
        </p:txBody>
      </p:sp>
      <p:sp>
        <p:nvSpPr>
          <p:cNvPr name="AutoShape 29" id="29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7999" cy="10286999"/>
          </a:xfrm>
          <a:custGeom>
            <a:avLst/>
            <a:gdLst/>
            <a:ahLst/>
            <a:cxnLst/>
            <a:rect r="r" b="b" t="t" l="l"/>
            <a:pathLst>
              <a:path h="10286999" w="18287999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" r="0" b="-1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751762" y="2598736"/>
            <a:ext cx="12784474" cy="595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spc="3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Define our future together!</a:t>
            </a:r>
          </a:p>
          <a:p>
            <a:pPr algn="l">
              <a:lnSpc>
                <a:spcPts val="3600"/>
              </a:lnSpc>
            </a:pPr>
          </a:p>
          <a:p>
            <a:pPr algn="ctr">
              <a:lnSpc>
                <a:spcPts val="3600"/>
              </a:lnSpc>
            </a:pPr>
            <a:r>
              <a:rPr lang="en-US" sz="3000" spc="138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What is the REAL value?</a:t>
            </a:r>
          </a:p>
          <a:p>
            <a:pPr algn="ctr">
              <a:lnSpc>
                <a:spcPts val="3600"/>
              </a:lnSpc>
            </a:pPr>
          </a:p>
          <a:p>
            <a:pPr algn="ctr">
              <a:lnSpc>
                <a:spcPts val="3600"/>
              </a:lnSpc>
            </a:pPr>
            <a:r>
              <a:rPr lang="en-US" sz="3000" spc="-6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What makes you different?</a:t>
            </a:r>
          </a:p>
          <a:p>
            <a:pPr algn="ctr">
              <a:lnSpc>
                <a:spcPts val="3600"/>
              </a:lnSpc>
            </a:pPr>
          </a:p>
          <a:p>
            <a:pPr algn="ctr">
              <a:lnSpc>
                <a:spcPts val="3600"/>
              </a:lnSpc>
            </a:pPr>
            <a:r>
              <a:rPr lang="en-US" sz="3000" spc="3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How do you create excitement with your database?</a:t>
            </a:r>
          </a:p>
          <a:p>
            <a:pPr algn="l">
              <a:lnSpc>
                <a:spcPts val="3600"/>
              </a:lnSpc>
            </a:pPr>
          </a:p>
          <a:p>
            <a:pPr algn="ctr">
              <a:lnSpc>
                <a:spcPts val="3600"/>
              </a:lnSpc>
            </a:pPr>
            <a:r>
              <a:rPr lang="en-US" sz="3000" spc="3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By working with both of us, PEOPLE will become better homeowners!</a:t>
            </a:r>
          </a:p>
          <a:p>
            <a:pPr algn="l">
              <a:lnSpc>
                <a:spcPts val="3600"/>
              </a:lnSpc>
            </a:pPr>
          </a:p>
          <a:p>
            <a:pPr algn="ctr">
              <a:lnSpc>
                <a:spcPts val="3600"/>
              </a:lnSpc>
            </a:pPr>
            <a:r>
              <a:rPr lang="en-US" sz="3000" spc="3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We are on your team and an extension of </a:t>
            </a:r>
            <a:r>
              <a:rPr lang="en-US" b="true" sz="3000" i="true" spc="3">
                <a:solidFill>
                  <a:srgbClr val="7393B3"/>
                </a:solidFill>
                <a:latin typeface="Proxima Nova Bold Italics"/>
                <a:ea typeface="Proxima Nova Bold Italics"/>
                <a:cs typeface="Proxima Nova Bold Italics"/>
                <a:sym typeface="Proxima Nova Bold Italics"/>
              </a:rPr>
              <a:t>your brand.</a:t>
            </a:r>
          </a:p>
          <a:p>
            <a:pPr algn="l">
              <a:lnSpc>
                <a:spcPts val="3600"/>
              </a:lnSpc>
            </a:pPr>
          </a:p>
          <a:p>
            <a:pPr algn="ctr">
              <a:lnSpc>
                <a:spcPts val="3600"/>
              </a:lnSpc>
            </a:pPr>
            <a:r>
              <a:rPr lang="en-US" sz="3000" spc="204">
                <a:solidFill>
                  <a:srgbClr val="2A2E2E"/>
                </a:solidFill>
                <a:latin typeface="Proxima Nova"/>
                <a:ea typeface="Proxima Nova"/>
                <a:cs typeface="Proxima Nova"/>
                <a:sym typeface="Proxima Nova"/>
              </a:rPr>
              <a:t>When partnered, </a:t>
            </a:r>
            <a:r>
              <a:rPr lang="en-US" b="true" sz="3000" spc="204">
                <a:solidFill>
                  <a:srgbClr val="7393B3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your commitment is our shared commitment.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49325" y="1012888"/>
            <a:ext cx="16389350" cy="150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b="true" sz="6000" spc="190">
                <a:solidFill>
                  <a:srgbClr val="2A3F5C"/>
                </a:solidFill>
                <a:latin typeface="Tahoma Bold"/>
                <a:ea typeface="Tahoma Bold"/>
                <a:cs typeface="Tahoma Bold"/>
                <a:sym typeface="Tahoma Bold"/>
              </a:rPr>
              <a:t>WHERE DO WE </a:t>
            </a:r>
            <a:r>
              <a:rPr lang="en-US" b="true" sz="6000" i="true" spc="190">
                <a:solidFill>
                  <a:srgbClr val="7393B3"/>
                </a:solidFill>
                <a:latin typeface="Tahoma Bold"/>
                <a:ea typeface="Tahoma Bold"/>
                <a:cs typeface="Tahoma Bold"/>
                <a:sym typeface="Tahoma Bold"/>
              </a:rPr>
              <a:t>START?</a:t>
            </a:r>
          </a:p>
        </p:txBody>
      </p:sp>
      <p:sp>
        <p:nvSpPr>
          <p:cNvPr name="AutoShape 5" id="5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25" y="0"/>
            <a:ext cx="18287999" cy="10286999"/>
          </a:xfrm>
          <a:custGeom>
            <a:avLst/>
            <a:gdLst/>
            <a:ahLst/>
            <a:cxnLst/>
            <a:rect r="r" b="b" t="t" l="l"/>
            <a:pathLst>
              <a:path h="10286999" w="18287999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" r="0" b="-3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602298" y="3470908"/>
            <a:ext cx="9083675" cy="3826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5"/>
              </a:lnSpc>
            </a:pPr>
            <a:r>
              <a:rPr lang="en-US" b="true" sz="4200" i="true" spc="365">
                <a:solidFill>
                  <a:srgbClr val="F18C21"/>
                </a:solidFill>
                <a:latin typeface="PT Serif Bold Italics"/>
                <a:ea typeface="PT Serif Bold Italics"/>
                <a:cs typeface="PT Serif Bold Italics"/>
                <a:sym typeface="PT Serif Bold Italics"/>
              </a:rPr>
              <a:t>What do Homebuyers and Sellers</a:t>
            </a:r>
          </a:p>
          <a:p>
            <a:pPr algn="ctr">
              <a:lnSpc>
                <a:spcPts val="9980"/>
              </a:lnSpc>
            </a:pPr>
            <a:r>
              <a:rPr lang="en-US" b="true" sz="9999" spc="349">
                <a:solidFill>
                  <a:srgbClr val="0E416B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EXPECT FROM </a:t>
            </a:r>
            <a:r>
              <a:rPr lang="en-US" b="true" sz="9999" spc="349">
                <a:solidFill>
                  <a:srgbClr val="437FB9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YOU</a:t>
            </a:r>
            <a:r>
              <a:rPr lang="en-US" b="true" sz="9999" spc="349">
                <a:solidFill>
                  <a:srgbClr val="0E416B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 IN 2024?</a:t>
            </a:r>
          </a:p>
        </p:txBody>
      </p:sp>
      <p:sp>
        <p:nvSpPr>
          <p:cNvPr name="AutoShape 4" id="4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flipV="true">
            <a:off x="-1127281" y="-1082007"/>
            <a:ext cx="3773013" cy="10506447"/>
          </a:xfrm>
          <a:prstGeom prst="line">
            <a:avLst/>
          </a:prstGeom>
          <a:ln cap="flat" w="571500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flipV="true">
            <a:off x="-2061526" y="-316025"/>
            <a:ext cx="3773013" cy="10506447"/>
          </a:xfrm>
          <a:prstGeom prst="line">
            <a:avLst/>
          </a:prstGeom>
          <a:ln cap="flat" w="571500">
            <a:solidFill>
              <a:srgbClr val="437FB9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2400267" y="2927316"/>
            <a:ext cx="4408900" cy="5246370"/>
            <a:chOff x="0" y="0"/>
            <a:chExt cx="3790950" cy="45110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TextBox 7" id="7"/>
          <p:cNvSpPr txBox="true"/>
          <p:nvPr/>
        </p:nvSpPr>
        <p:spPr>
          <a:xfrm rot="0">
            <a:off x="5916611" y="1778373"/>
            <a:ext cx="3227389" cy="437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0"/>
              </a:lnSpc>
            </a:pPr>
            <a:r>
              <a:rPr lang="en-US" sz="2564">
                <a:solidFill>
                  <a:srgbClr val="0E416B"/>
                </a:solidFill>
                <a:latin typeface="Gotham"/>
                <a:ea typeface="Gotham"/>
                <a:cs typeface="Gotham"/>
                <a:sym typeface="Gotham"/>
              </a:rPr>
              <a:t>Mortgage Company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01487" y="4070576"/>
            <a:ext cx="14163789" cy="721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916"/>
              </a:lnSpc>
            </a:pPr>
            <a:r>
              <a:rPr lang="en-US" b="true" sz="4226" spc="2193">
                <a:solidFill>
                  <a:srgbClr val="0E416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CONTACT INFO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4125" y="2843873"/>
            <a:ext cx="1377315" cy="1383030"/>
          </a:xfrm>
          <a:custGeom>
            <a:avLst/>
            <a:gdLst/>
            <a:ahLst/>
            <a:cxnLst/>
            <a:rect r="r" b="b" t="t" l="l"/>
            <a:pathLst>
              <a:path h="1383030" w="1377315">
                <a:moveTo>
                  <a:pt x="0" y="0"/>
                </a:moveTo>
                <a:lnTo>
                  <a:pt x="1377315" y="0"/>
                </a:lnTo>
                <a:lnTo>
                  <a:pt x="1377315" y="1383030"/>
                </a:lnTo>
                <a:lnTo>
                  <a:pt x="0" y="1383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68848" y="2968650"/>
            <a:ext cx="314960" cy="111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20"/>
              </a:lnSpc>
            </a:pPr>
            <a:r>
              <a:rPr lang="en-US" sz="7100" spc="-142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90737" y="6653364"/>
            <a:ext cx="1377315" cy="1383030"/>
          </a:xfrm>
          <a:custGeom>
            <a:avLst/>
            <a:gdLst/>
            <a:ahLst/>
            <a:cxnLst/>
            <a:rect r="r" b="b" t="t" l="l"/>
            <a:pathLst>
              <a:path h="1383030" w="1377315">
                <a:moveTo>
                  <a:pt x="0" y="0"/>
                </a:moveTo>
                <a:lnTo>
                  <a:pt x="1377315" y="0"/>
                </a:lnTo>
                <a:lnTo>
                  <a:pt x="1377315" y="1383030"/>
                </a:lnTo>
                <a:lnTo>
                  <a:pt x="0" y="138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026328" y="6778142"/>
            <a:ext cx="544830" cy="111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20"/>
              </a:lnSpc>
            </a:pPr>
            <a:r>
              <a:rPr lang="en-US" sz="7100" spc="28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897582" y="6299620"/>
            <a:ext cx="1838324" cy="2047874"/>
          </a:xfrm>
          <a:custGeom>
            <a:avLst/>
            <a:gdLst/>
            <a:ahLst/>
            <a:cxnLst/>
            <a:rect r="r" b="b" t="t" l="l"/>
            <a:pathLst>
              <a:path h="2047874" w="1838324">
                <a:moveTo>
                  <a:pt x="0" y="0"/>
                </a:moveTo>
                <a:lnTo>
                  <a:pt x="1838324" y="0"/>
                </a:lnTo>
                <a:lnTo>
                  <a:pt x="1838324" y="2047874"/>
                </a:lnTo>
                <a:lnTo>
                  <a:pt x="0" y="20478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7" t="0" r="-18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897582" y="2807493"/>
            <a:ext cx="1838324" cy="1571624"/>
          </a:xfrm>
          <a:custGeom>
            <a:avLst/>
            <a:gdLst/>
            <a:ahLst/>
            <a:cxnLst/>
            <a:rect r="r" b="b" t="t" l="l"/>
            <a:pathLst>
              <a:path h="1571624" w="1838324">
                <a:moveTo>
                  <a:pt x="0" y="0"/>
                </a:moveTo>
                <a:lnTo>
                  <a:pt x="1838324" y="0"/>
                </a:lnTo>
                <a:lnTo>
                  <a:pt x="1838324" y="1571624"/>
                </a:lnTo>
                <a:lnTo>
                  <a:pt x="0" y="15716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41" r="0" b="-41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326808" y="3168524"/>
            <a:ext cx="10426700" cy="1933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999" spc="60">
                <a:solidFill>
                  <a:srgbClr val="2A2E2E"/>
                </a:solidFill>
                <a:latin typeface="Trebuchet MS"/>
                <a:ea typeface="Trebuchet MS"/>
                <a:cs typeface="Trebuchet MS"/>
                <a:sym typeface="Trebuchet MS"/>
              </a:rPr>
              <a:t>TEST DRIVE </a:t>
            </a:r>
            <a:r>
              <a:rPr lang="en-US" b="true" sz="4999" i="true" spc="60">
                <a:solidFill>
                  <a:srgbClr val="437FB9"/>
                </a:solidFill>
                <a:latin typeface="Trebuchet MS Bold Italics"/>
                <a:ea typeface="Trebuchet MS Bold Italics"/>
                <a:cs typeface="Trebuchet MS Bold Italics"/>
                <a:sym typeface="Trebuchet MS Bold Italics"/>
              </a:rPr>
              <a:t>"THE TLA EXPERIENCE" EXPERIENCE"</a:t>
            </a:r>
            <a:r>
              <a:rPr lang="en-US" b="true" sz="4999" i="true" spc="60">
                <a:solidFill>
                  <a:srgbClr val="7393B3"/>
                </a:solidFill>
                <a:latin typeface="Trebuchet MS Bold Italics"/>
                <a:ea typeface="Trebuchet MS Bold Italics"/>
                <a:cs typeface="Trebuchet MS Bold Italics"/>
                <a:sym typeface="Trebuchet MS Bold Italics"/>
              </a:rPr>
              <a:t> </a:t>
            </a:r>
            <a:r>
              <a:rPr lang="en-US" sz="4999" spc="60">
                <a:solidFill>
                  <a:srgbClr val="2A2E2E"/>
                </a:solidFill>
                <a:latin typeface="Trebuchet MS"/>
                <a:ea typeface="Trebuchet MS"/>
                <a:cs typeface="Trebuchet MS"/>
                <a:sym typeface="Trebuchet MS"/>
              </a:rPr>
              <a:t>FOR YOURSELF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025308" y="984863"/>
            <a:ext cx="6237605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b="true" sz="6000" spc="-165">
                <a:solidFill>
                  <a:srgbClr val="2A3F5C"/>
                </a:solidFill>
                <a:latin typeface="Tahoma Bold"/>
                <a:ea typeface="Tahoma Bold"/>
                <a:cs typeface="Tahoma Bold"/>
                <a:sym typeface="Tahoma Bold"/>
              </a:rPr>
              <a:t>OUR NEXT STEPS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453420" y="6776311"/>
            <a:ext cx="10392410" cy="1933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999" spc="160">
                <a:solidFill>
                  <a:srgbClr val="2A2E2E"/>
                </a:solidFill>
                <a:latin typeface="Trebuchet MS"/>
                <a:ea typeface="Trebuchet MS"/>
                <a:cs typeface="Trebuchet MS"/>
                <a:sym typeface="Trebuchet MS"/>
              </a:rPr>
              <a:t>LET'S SCHEDULE A </a:t>
            </a:r>
            <a:r>
              <a:rPr lang="en-US" b="true" sz="4999" i="true" spc="160">
                <a:solidFill>
                  <a:srgbClr val="437FB9"/>
                </a:solidFill>
                <a:latin typeface="Trebuchet MS Bold Italics"/>
                <a:ea typeface="Trebuchet MS Bold Italics"/>
                <a:cs typeface="Trebuchet MS Bold Italics"/>
                <a:sym typeface="Trebuchet MS Bold Italics"/>
              </a:rPr>
              <a:t>BUSINESS PARTNERSHIP</a:t>
            </a:r>
            <a:r>
              <a:rPr lang="en-US" b="true" sz="4999" i="true" spc="160">
                <a:solidFill>
                  <a:srgbClr val="7393B3"/>
                </a:solidFill>
                <a:latin typeface="Trebuchet MS Bold Italics"/>
                <a:ea typeface="Trebuchet MS Bold Italics"/>
                <a:cs typeface="Trebuchet MS Bold Italics"/>
                <a:sym typeface="Trebuchet MS Bold Italics"/>
              </a:rPr>
              <a:t> </a:t>
            </a:r>
            <a:r>
              <a:rPr lang="en-US" sz="4999" spc="160">
                <a:solidFill>
                  <a:srgbClr val="2A2E2E"/>
                </a:solidFill>
                <a:latin typeface="Trebuchet MS"/>
                <a:ea typeface="Trebuchet MS"/>
                <a:cs typeface="Trebuchet MS"/>
                <a:sym typeface="Trebuchet MS"/>
              </a:rPr>
              <a:t>PLANNING MEETING</a:t>
            </a:r>
          </a:p>
        </p:txBody>
      </p:sp>
      <p:sp>
        <p:nvSpPr>
          <p:cNvPr name="AutoShape 11" id="11"/>
          <p:cNvSpPr/>
          <p:nvPr/>
        </p:nvSpPr>
        <p:spPr>
          <a:xfrm>
            <a:off x="9524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7999" cy="10286999"/>
          </a:xfrm>
          <a:custGeom>
            <a:avLst/>
            <a:gdLst/>
            <a:ahLst/>
            <a:cxnLst/>
            <a:rect r="r" b="b" t="t" l="l"/>
            <a:pathLst>
              <a:path h="10286999" w="18287999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" r="0" b="-4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98348" y="2159497"/>
            <a:ext cx="7418705" cy="4326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100"/>
              </a:lnSpc>
            </a:pPr>
            <a:r>
              <a:rPr lang="en-US" b="true" sz="9250" spc="525">
                <a:solidFill>
                  <a:srgbClr val="0E416B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THANK YOU!</a:t>
            </a:r>
          </a:p>
          <a:p>
            <a:pPr algn="l">
              <a:lnSpc>
                <a:spcPts val="5850"/>
              </a:lnSpc>
            </a:pPr>
            <a:r>
              <a:rPr lang="en-US" sz="4900" spc="188">
                <a:solidFill>
                  <a:srgbClr val="0E416B"/>
                </a:solidFill>
                <a:latin typeface="PT Serif"/>
                <a:ea typeface="PT Serif"/>
                <a:cs typeface="PT Serif"/>
                <a:sym typeface="PT Serif"/>
              </a:rPr>
              <a:t>Let's change our industries</a:t>
            </a:r>
            <a:r>
              <a:rPr lang="en-US" sz="4900" spc="188">
                <a:solidFill>
                  <a:srgbClr val="2A3F5C"/>
                </a:solidFill>
                <a:latin typeface="PT Serif"/>
                <a:ea typeface="PT Serif"/>
                <a:cs typeface="PT Serif"/>
                <a:sym typeface="PT Serif"/>
              </a:rPr>
              <a:t> </a:t>
            </a:r>
            <a:r>
              <a:rPr lang="en-US" b="true" sz="4900" i="true" spc="188">
                <a:solidFill>
                  <a:srgbClr val="437FB9"/>
                </a:solidFill>
                <a:latin typeface="PT Serif Bold Italics"/>
                <a:ea typeface="PT Serif Bold Italics"/>
                <a:cs typeface="PT Serif Bold Italics"/>
                <a:sym typeface="PT Serif Bold Italics"/>
              </a:rPr>
              <a:t>together.</a:t>
            </a:r>
          </a:p>
        </p:txBody>
      </p:sp>
      <p:sp>
        <p:nvSpPr>
          <p:cNvPr name="AutoShape 4" id="4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7999" cy="10286999"/>
          </a:xfrm>
          <a:custGeom>
            <a:avLst/>
            <a:gdLst/>
            <a:ahLst/>
            <a:cxnLst/>
            <a:rect r="r" b="b" t="t" l="l"/>
            <a:pathLst>
              <a:path h="10286999" w="18287999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3" r="0" b="-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91428" y="4886325"/>
            <a:ext cx="3390900" cy="3390900"/>
          </a:xfrm>
          <a:custGeom>
            <a:avLst/>
            <a:gdLst/>
            <a:ahLst/>
            <a:cxnLst/>
            <a:rect r="r" b="b" t="t" l="l"/>
            <a:pathLst>
              <a:path h="3390900" w="3390900">
                <a:moveTo>
                  <a:pt x="0" y="0"/>
                </a:moveTo>
                <a:lnTo>
                  <a:pt x="3390900" y="0"/>
                </a:lnTo>
                <a:lnTo>
                  <a:pt x="3390900" y="3390900"/>
                </a:lnTo>
                <a:lnTo>
                  <a:pt x="0" y="339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466352" y="4886325"/>
            <a:ext cx="3390900" cy="3390900"/>
          </a:xfrm>
          <a:custGeom>
            <a:avLst/>
            <a:gdLst/>
            <a:ahLst/>
            <a:cxnLst/>
            <a:rect r="r" b="b" t="t" l="l"/>
            <a:pathLst>
              <a:path h="3390900" w="3390900">
                <a:moveTo>
                  <a:pt x="0" y="0"/>
                </a:moveTo>
                <a:lnTo>
                  <a:pt x="3390900" y="0"/>
                </a:lnTo>
                <a:lnTo>
                  <a:pt x="3390900" y="3390900"/>
                </a:lnTo>
                <a:lnTo>
                  <a:pt x="0" y="339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426824" y="4886325"/>
            <a:ext cx="3390691" cy="3390691"/>
          </a:xfrm>
          <a:custGeom>
            <a:avLst/>
            <a:gdLst/>
            <a:ahLst/>
            <a:cxnLst/>
            <a:rect r="r" b="b" t="t" l="l"/>
            <a:pathLst>
              <a:path h="3390691" w="3390691">
                <a:moveTo>
                  <a:pt x="0" y="0"/>
                </a:moveTo>
                <a:lnTo>
                  <a:pt x="3390691" y="0"/>
                </a:lnTo>
                <a:lnTo>
                  <a:pt x="3390691" y="3390691"/>
                </a:lnTo>
                <a:lnTo>
                  <a:pt x="0" y="33906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505881" y="4886325"/>
            <a:ext cx="3390900" cy="3390900"/>
          </a:xfrm>
          <a:custGeom>
            <a:avLst/>
            <a:gdLst/>
            <a:ahLst/>
            <a:cxnLst/>
            <a:rect r="r" b="b" t="t" l="l"/>
            <a:pathLst>
              <a:path h="3390900" w="3390900">
                <a:moveTo>
                  <a:pt x="0" y="0"/>
                </a:moveTo>
                <a:lnTo>
                  <a:pt x="3390900" y="0"/>
                </a:lnTo>
                <a:lnTo>
                  <a:pt x="3390900" y="3390900"/>
                </a:lnTo>
                <a:lnTo>
                  <a:pt x="0" y="339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196565" y="5429133"/>
            <a:ext cx="1609725" cy="1536700"/>
          </a:xfrm>
          <a:custGeom>
            <a:avLst/>
            <a:gdLst/>
            <a:ahLst/>
            <a:cxnLst/>
            <a:rect r="r" b="b" t="t" l="l"/>
            <a:pathLst>
              <a:path h="1536700" w="1609725">
                <a:moveTo>
                  <a:pt x="0" y="0"/>
                </a:moveTo>
                <a:lnTo>
                  <a:pt x="1609725" y="0"/>
                </a:lnTo>
                <a:lnTo>
                  <a:pt x="1609725" y="1536700"/>
                </a:lnTo>
                <a:lnTo>
                  <a:pt x="0" y="1536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602163" y="5430481"/>
            <a:ext cx="5360670" cy="1479550"/>
          </a:xfrm>
          <a:custGeom>
            <a:avLst/>
            <a:gdLst/>
            <a:ahLst/>
            <a:cxnLst/>
            <a:rect r="r" b="b" t="t" l="l"/>
            <a:pathLst>
              <a:path h="1479550" w="5360670">
                <a:moveTo>
                  <a:pt x="0" y="0"/>
                </a:moveTo>
                <a:lnTo>
                  <a:pt x="5360670" y="0"/>
                </a:lnTo>
                <a:lnTo>
                  <a:pt x="5360670" y="1479550"/>
                </a:lnTo>
                <a:lnTo>
                  <a:pt x="0" y="1479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45356" y="1043668"/>
            <a:ext cx="9634855" cy="3007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34"/>
              </a:lnSpc>
            </a:pPr>
            <a:r>
              <a:rPr lang="en-US" b="true" sz="3500" i="true" spc="281">
                <a:solidFill>
                  <a:srgbClr val="F18C21"/>
                </a:solidFill>
                <a:latin typeface="PT Serif Bold Italics"/>
                <a:ea typeface="PT Serif Bold Italics"/>
                <a:cs typeface="PT Serif Bold Italics"/>
                <a:sym typeface="PT Serif Bold Italics"/>
              </a:rPr>
              <a:t>What do Customers Expect from</a:t>
            </a:r>
          </a:p>
          <a:p>
            <a:pPr algn="l">
              <a:lnSpc>
                <a:spcPts val="9450"/>
              </a:lnSpc>
            </a:pPr>
            <a:r>
              <a:rPr lang="en-US" b="true" sz="9500" spc="405">
                <a:solidFill>
                  <a:srgbClr val="437FB9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MORTGAGE</a:t>
            </a:r>
            <a:r>
              <a:rPr lang="en-US" b="true" sz="9500" spc="405">
                <a:solidFill>
                  <a:srgbClr val="7393B3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 </a:t>
            </a:r>
            <a:r>
              <a:rPr lang="en-US" b="true" sz="9500" spc="405">
                <a:solidFill>
                  <a:srgbClr val="0E416B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PROFESSIONAL?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39829" y="7467405"/>
            <a:ext cx="2694305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spc="-216">
                <a:solidFill>
                  <a:srgbClr val="2A3F5C"/>
                </a:solidFill>
                <a:latin typeface="Archivo Black"/>
                <a:ea typeface="Archivo Black"/>
                <a:cs typeface="Archivo Black"/>
                <a:sym typeface="Archivo Black"/>
              </a:rPr>
              <a:t>COMPETITIVE RATES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821552" y="7184443"/>
            <a:ext cx="2601595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5"/>
              </a:lnSpc>
            </a:pPr>
            <a:r>
              <a:rPr lang="en-US" sz="2100" spc="-151">
                <a:solidFill>
                  <a:srgbClr val="2A3F5C"/>
                </a:solidFill>
                <a:latin typeface="Archivo Black"/>
                <a:ea typeface="Archivo Black"/>
                <a:cs typeface="Archivo Black"/>
                <a:sym typeface="Archivo Black"/>
              </a:rPr>
              <a:t>GOOD COMMUNICATIONS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92005" y="7176184"/>
            <a:ext cx="2540635" cy="841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5"/>
              </a:lnSpc>
            </a:pPr>
            <a:r>
              <a:rPr lang="en-US" sz="2200" spc="-285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ACCURATE TERMS &amp; TIMELINES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868429" y="7467405"/>
            <a:ext cx="2666365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spc="-216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CUSTOMER SERVICE</a:t>
            </a:r>
          </a:p>
        </p:txBody>
      </p:sp>
      <p:sp>
        <p:nvSpPr>
          <p:cNvPr name="AutoShape 14" id="14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8534399" cy="10286999"/>
          </a:xfrm>
          <a:custGeom>
            <a:avLst/>
            <a:gdLst/>
            <a:ahLst/>
            <a:cxnLst/>
            <a:rect r="r" b="b" t="t" l="l"/>
            <a:pathLst>
              <a:path h="10286999" w="8534399">
                <a:moveTo>
                  <a:pt x="0" y="0"/>
                </a:moveTo>
                <a:lnTo>
                  <a:pt x="8534399" y="0"/>
                </a:lnTo>
                <a:lnTo>
                  <a:pt x="85343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" r="0" b="-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035707" y="2475025"/>
            <a:ext cx="7024370" cy="501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40"/>
              </a:lnSpc>
            </a:pPr>
            <a:r>
              <a:rPr lang="en-US" b="true" sz="5950" i="true" spc="473">
                <a:solidFill>
                  <a:srgbClr val="F18C21"/>
                </a:solidFill>
                <a:latin typeface="PT Serif Bold Italics"/>
                <a:ea typeface="PT Serif Bold Italics"/>
                <a:cs typeface="PT Serif Bold Italics"/>
                <a:sym typeface="PT Serif Bold Italics"/>
              </a:rPr>
              <a:t>What do you</a:t>
            </a:r>
          </a:p>
          <a:p>
            <a:pPr algn="l">
              <a:lnSpc>
                <a:spcPts val="7950"/>
              </a:lnSpc>
            </a:pPr>
            <a:r>
              <a:rPr lang="en-US" b="true" sz="8000" spc="265">
                <a:solidFill>
                  <a:srgbClr val="0E416B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EXPECT FROM YOUR LENDER PARTNER IN 2024?</a:t>
            </a:r>
          </a:p>
        </p:txBody>
      </p:sp>
      <p:sp>
        <p:nvSpPr>
          <p:cNvPr name="AutoShape 4" id="4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7999" cy="10286999"/>
          </a:xfrm>
          <a:custGeom>
            <a:avLst/>
            <a:gdLst/>
            <a:ahLst/>
            <a:cxnLst/>
            <a:rect r="r" b="b" t="t" l="l"/>
            <a:pathLst>
              <a:path h="10286999" w="18287999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" t="0" r="-9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16000" y="712649"/>
            <a:ext cx="7150734" cy="7757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1"/>
              </a:lnSpc>
            </a:pPr>
            <a:r>
              <a:rPr lang="en-US" b="true" sz="4400" spc="229">
                <a:solidFill>
                  <a:srgbClr val="0E416B"/>
                </a:solidFill>
                <a:latin typeface="Arial Bold"/>
                <a:ea typeface="Arial Bold"/>
                <a:cs typeface="Arial Bold"/>
                <a:sym typeface="Arial Bold"/>
              </a:rPr>
              <a:t>What if we</a:t>
            </a:r>
            <a:r>
              <a:rPr lang="en-US" b="true" sz="4400" spc="229">
                <a:solidFill>
                  <a:srgbClr val="2A3F5C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b="true" sz="4400" spc="229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rethink the partnership </a:t>
            </a:r>
            <a:r>
              <a:rPr lang="en-US" b="true" sz="4400" spc="229">
                <a:solidFill>
                  <a:srgbClr val="0E416B"/>
                </a:solidFill>
                <a:latin typeface="Arial Bold"/>
                <a:ea typeface="Arial Bold"/>
                <a:cs typeface="Arial Bold"/>
                <a:sym typeface="Arial Bold"/>
              </a:rPr>
              <a:t>between the lender and the real estate agent to truly</a:t>
            </a:r>
            <a:r>
              <a:rPr lang="en-US" b="true" sz="4400" spc="229">
                <a:solidFill>
                  <a:srgbClr val="2A3F5C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b="true" sz="4400" spc="229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serve the needs of the customer throughout their life?</a:t>
            </a:r>
          </a:p>
          <a:p>
            <a:pPr algn="l">
              <a:lnSpc>
                <a:spcPts val="5280"/>
              </a:lnSpc>
            </a:pPr>
          </a:p>
          <a:p>
            <a:pPr algn="l">
              <a:lnSpc>
                <a:spcPts val="6151"/>
              </a:lnSpc>
            </a:pPr>
            <a:r>
              <a:rPr lang="en-US" b="true" sz="4400" spc="219">
                <a:solidFill>
                  <a:srgbClr val="0E416B"/>
                </a:solidFill>
                <a:latin typeface="Arial Bold"/>
                <a:ea typeface="Arial Bold"/>
                <a:cs typeface="Arial Bold"/>
                <a:sym typeface="Arial Bold"/>
              </a:rPr>
              <a:t>What would that look like?</a:t>
            </a:r>
          </a:p>
        </p:txBody>
      </p:sp>
      <p:sp>
        <p:nvSpPr>
          <p:cNvPr name="AutoShape 4" id="4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3591874"/>
            <a:ext cx="5014595" cy="5014595"/>
          </a:xfrm>
          <a:custGeom>
            <a:avLst/>
            <a:gdLst/>
            <a:ahLst/>
            <a:cxnLst/>
            <a:rect r="r" b="b" t="t" l="l"/>
            <a:pathLst>
              <a:path h="5014595" w="5014595">
                <a:moveTo>
                  <a:pt x="0" y="0"/>
                </a:moveTo>
                <a:lnTo>
                  <a:pt x="5014595" y="0"/>
                </a:lnTo>
                <a:lnTo>
                  <a:pt x="5014595" y="5014595"/>
                </a:lnTo>
                <a:lnTo>
                  <a:pt x="0" y="5014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245294" y="3591874"/>
            <a:ext cx="5014595" cy="5014595"/>
          </a:xfrm>
          <a:custGeom>
            <a:avLst/>
            <a:gdLst/>
            <a:ahLst/>
            <a:cxnLst/>
            <a:rect r="r" b="b" t="t" l="l"/>
            <a:pathLst>
              <a:path h="5014595" w="5014595">
                <a:moveTo>
                  <a:pt x="0" y="0"/>
                </a:moveTo>
                <a:lnTo>
                  <a:pt x="5014595" y="0"/>
                </a:lnTo>
                <a:lnTo>
                  <a:pt x="5014595" y="5014595"/>
                </a:lnTo>
                <a:lnTo>
                  <a:pt x="0" y="5014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34280" y="3591874"/>
            <a:ext cx="5014595" cy="5014595"/>
          </a:xfrm>
          <a:custGeom>
            <a:avLst/>
            <a:gdLst/>
            <a:ahLst/>
            <a:cxnLst/>
            <a:rect r="r" b="b" t="t" l="l"/>
            <a:pathLst>
              <a:path h="5014595" w="5014595">
                <a:moveTo>
                  <a:pt x="0" y="0"/>
                </a:moveTo>
                <a:lnTo>
                  <a:pt x="5014595" y="0"/>
                </a:lnTo>
                <a:lnTo>
                  <a:pt x="5014595" y="5014595"/>
                </a:lnTo>
                <a:lnTo>
                  <a:pt x="0" y="5014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15938" y="1161780"/>
            <a:ext cx="14856460" cy="151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spc="90">
                <a:solidFill>
                  <a:srgbClr val="000000"/>
                </a:solidFill>
                <a:latin typeface="Tomorrow"/>
                <a:ea typeface="Tomorrow"/>
                <a:cs typeface="Tomorrow"/>
                <a:sym typeface="Tomorrow"/>
              </a:rPr>
              <a:t>Together, we provide clarity and support to the</a:t>
            </a:r>
          </a:p>
          <a:p>
            <a:pPr algn="ctr">
              <a:lnSpc>
                <a:spcPts val="5999"/>
              </a:lnSpc>
            </a:pPr>
            <a:r>
              <a:rPr lang="en-US" b="true" sz="4999" i="true" spc="185">
                <a:solidFill>
                  <a:srgbClr val="437FB9"/>
                </a:solidFill>
                <a:latin typeface="Tomorrow Bold Italics"/>
                <a:ea typeface="Tomorrow Bold Italics"/>
                <a:cs typeface="Tomorrow Bold Italics"/>
                <a:sym typeface="Tomorrow Bold Italics"/>
              </a:rPr>
              <a:t>relationship</a:t>
            </a:r>
            <a:r>
              <a:rPr lang="en-US" b="true" sz="4999" i="true" spc="185">
                <a:solidFill>
                  <a:srgbClr val="7393B3"/>
                </a:solidFill>
                <a:latin typeface="Tomorrow Bold Italics"/>
                <a:ea typeface="Tomorrow Bold Italics"/>
                <a:cs typeface="Tomorrow Bold Italics"/>
                <a:sym typeface="Tomorrow Bold Italics"/>
              </a:rPr>
              <a:t> </a:t>
            </a:r>
            <a:r>
              <a:rPr lang="en-US" sz="4999" spc="185">
                <a:solidFill>
                  <a:srgbClr val="000000"/>
                </a:solidFill>
                <a:latin typeface="Tomorrow"/>
                <a:ea typeface="Tomorrow"/>
                <a:cs typeface="Tomorrow"/>
                <a:sym typeface="Tomorrow"/>
              </a:rPr>
              <a:t>with the customer for </a:t>
            </a:r>
            <a:r>
              <a:rPr lang="en-US" b="true" sz="4999" i="true" spc="185">
                <a:solidFill>
                  <a:srgbClr val="437FB9"/>
                </a:solidFill>
                <a:latin typeface="Tomorrow Bold Italics"/>
                <a:ea typeface="Tomorrow Bold Italics"/>
                <a:cs typeface="Tomorrow Bold Italics"/>
                <a:sym typeface="Tomorrow Bold Italics"/>
              </a:rPr>
              <a:t>life.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674162" y="6435787"/>
            <a:ext cx="4156075" cy="182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74"/>
              </a:lnSpc>
            </a:pPr>
            <a:r>
              <a:rPr lang="en-US" sz="2000" spc="2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Helping </a:t>
            </a:r>
            <a:r>
              <a:rPr lang="en-US" b="true" sz="2000" i="true" spc="2">
                <a:solidFill>
                  <a:srgbClr val="FFFFFF"/>
                </a:solidFill>
                <a:latin typeface="Tomorrow Bold Italics"/>
                <a:ea typeface="Tomorrow Bold Italics"/>
                <a:cs typeface="Tomorrow Bold Italics"/>
                <a:sym typeface="Tomorrow Bold Italics"/>
              </a:rPr>
              <a:t>grow their generational </a:t>
            </a:r>
            <a:r>
              <a:rPr lang="en-US" sz="2000" spc="2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wealth by accomplishing real estate &amp; financial goals that likely would not happen without our teamwork.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69255" y="6788212"/>
            <a:ext cx="3933190" cy="111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74"/>
              </a:lnSpc>
            </a:pPr>
            <a:r>
              <a:rPr lang="en-US" sz="2000" spc="52">
                <a:solidFill>
                  <a:srgbClr val="2A3F5C"/>
                </a:solidFill>
                <a:latin typeface="Tomorrow"/>
                <a:ea typeface="Tomorrow"/>
                <a:cs typeface="Tomorrow"/>
                <a:sym typeface="Tomorrow"/>
              </a:rPr>
              <a:t>Creating a more </a:t>
            </a:r>
            <a:r>
              <a:rPr lang="en-US" b="true" sz="2000" i="true" spc="52">
                <a:solidFill>
                  <a:srgbClr val="2A3F5C"/>
                </a:solidFill>
                <a:latin typeface="Tomorrow Bold Italics"/>
                <a:ea typeface="Tomorrow Bold Italics"/>
                <a:cs typeface="Tomorrow Bold Italics"/>
                <a:sym typeface="Tomorrow Bold Italics"/>
              </a:rPr>
              <a:t>intentional process </a:t>
            </a:r>
            <a:r>
              <a:rPr lang="en-US" sz="2000" spc="52">
                <a:solidFill>
                  <a:srgbClr val="2A3F5C"/>
                </a:solidFill>
                <a:latin typeface="Tomorrow"/>
                <a:ea typeface="Tomorrow"/>
                <a:cs typeface="Tomorrow"/>
                <a:sym typeface="Tomorrow"/>
              </a:rPr>
              <a:t>for the customer before they sell or buy a home.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069387" y="6612000"/>
            <a:ext cx="4149725" cy="1470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74"/>
              </a:lnSpc>
            </a:pPr>
            <a:r>
              <a:rPr lang="en-US" sz="2000" spc="2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Allowing the homebuyer to experience the </a:t>
            </a:r>
            <a:r>
              <a:rPr lang="en-US" b="true" sz="2000" i="true" spc="2">
                <a:solidFill>
                  <a:srgbClr val="FFFFFF"/>
                </a:solidFill>
                <a:latin typeface="Tomorrow Bold Italics"/>
                <a:ea typeface="Tomorrow Bold Italics"/>
                <a:cs typeface="Tomorrow Bold Italics"/>
                <a:sym typeface="Tomorrow Bold Italics"/>
              </a:rPr>
              <a:t>joy of buying the home </a:t>
            </a:r>
            <a:r>
              <a:rPr lang="en-US" sz="2000" spc="2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instead of the anxiety of "getting a loan".</a:t>
            </a:r>
          </a:p>
        </p:txBody>
      </p:sp>
      <p:sp>
        <p:nvSpPr>
          <p:cNvPr name="AutoShape 9" id="9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795895" cy="9722485"/>
            <a:chOff x="0" y="0"/>
            <a:chExt cx="10394527" cy="1296331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393807" cy="12962636"/>
            </a:xfrm>
            <a:custGeom>
              <a:avLst/>
              <a:gdLst/>
              <a:ahLst/>
              <a:cxnLst/>
              <a:rect r="r" b="b" t="t" l="l"/>
              <a:pathLst>
                <a:path h="12962636" w="10393807">
                  <a:moveTo>
                    <a:pt x="0" y="12962636"/>
                  </a:moveTo>
                  <a:lnTo>
                    <a:pt x="10393807" y="12962636"/>
                  </a:lnTo>
                  <a:lnTo>
                    <a:pt x="10393807" y="0"/>
                  </a:lnTo>
                  <a:lnTo>
                    <a:pt x="0" y="0"/>
                  </a:lnTo>
                  <a:lnTo>
                    <a:pt x="0" y="12962636"/>
                  </a:lnTo>
                  <a:close/>
                </a:path>
              </a:pathLst>
            </a:custGeom>
            <a:solidFill>
              <a:srgbClr val="C4D0D6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79251" y="4621476"/>
            <a:ext cx="5086350" cy="4162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8"/>
              </a:lnSpc>
            </a:pPr>
            <a:r>
              <a:rPr lang="en-US" sz="4000" spc="109">
                <a:solidFill>
                  <a:srgbClr val="2A3F5C"/>
                </a:solidFill>
                <a:latin typeface="Tomorrow"/>
                <a:ea typeface="Tomorrow"/>
                <a:cs typeface="Tomorrow"/>
                <a:sym typeface="Tomorrow"/>
              </a:rPr>
              <a:t>Creating a more </a:t>
            </a:r>
            <a:r>
              <a:rPr lang="en-US" b="true" sz="4000" i="true" spc="109">
                <a:solidFill>
                  <a:srgbClr val="437FB9"/>
                </a:solidFill>
                <a:latin typeface="Tomorrow Bold Italics"/>
                <a:ea typeface="Tomorrow Bold Italics"/>
                <a:cs typeface="Tomorrow Bold Italics"/>
                <a:sym typeface="Tomorrow Bold Italics"/>
              </a:rPr>
              <a:t>intentional process</a:t>
            </a:r>
            <a:r>
              <a:rPr lang="en-US" b="true" sz="4000" i="true" spc="109">
                <a:solidFill>
                  <a:srgbClr val="7393B3"/>
                </a:solidFill>
                <a:latin typeface="Tomorrow Bold Italics"/>
                <a:ea typeface="Tomorrow Bold Italics"/>
                <a:cs typeface="Tomorrow Bold Italics"/>
                <a:sym typeface="Tomorrow Bold Italics"/>
              </a:rPr>
              <a:t> </a:t>
            </a:r>
            <a:r>
              <a:rPr lang="en-US" sz="4000" spc="109">
                <a:solidFill>
                  <a:srgbClr val="2A3F5C"/>
                </a:solidFill>
                <a:latin typeface="Tomorrow"/>
                <a:ea typeface="Tomorrow"/>
                <a:cs typeface="Tomorrow"/>
                <a:sym typeface="Tomorrow"/>
              </a:rPr>
              <a:t>for the customer before they sell or buy a home.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7375772" y="828675"/>
            <a:ext cx="9882505" cy="1510030"/>
            <a:chOff x="0" y="0"/>
            <a:chExt cx="13176673" cy="201337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176250" cy="2012569"/>
            </a:xfrm>
            <a:custGeom>
              <a:avLst/>
              <a:gdLst/>
              <a:ahLst/>
              <a:cxnLst/>
              <a:rect r="r" b="b" t="t" l="l"/>
              <a:pathLst>
                <a:path h="2012569" w="13176250">
                  <a:moveTo>
                    <a:pt x="13176250" y="2012569"/>
                  </a:moveTo>
                  <a:lnTo>
                    <a:pt x="0" y="2012569"/>
                  </a:lnTo>
                  <a:lnTo>
                    <a:pt x="0" y="0"/>
                  </a:lnTo>
                  <a:lnTo>
                    <a:pt x="13176250" y="0"/>
                  </a:lnTo>
                  <a:lnTo>
                    <a:pt x="13176250" y="2012569"/>
                  </a:lnTo>
                  <a:close/>
                </a:path>
              </a:pathLst>
            </a:custGeom>
            <a:solidFill>
              <a:srgbClr val="F18C21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7375772" y="2503536"/>
            <a:ext cx="9882505" cy="1510030"/>
            <a:chOff x="0" y="0"/>
            <a:chExt cx="13176673" cy="201337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176250" cy="2012569"/>
            </a:xfrm>
            <a:custGeom>
              <a:avLst/>
              <a:gdLst/>
              <a:ahLst/>
              <a:cxnLst/>
              <a:rect r="r" b="b" t="t" l="l"/>
              <a:pathLst>
                <a:path h="2012569" w="13176250">
                  <a:moveTo>
                    <a:pt x="13176250" y="2012569"/>
                  </a:moveTo>
                  <a:lnTo>
                    <a:pt x="0" y="2012569"/>
                  </a:lnTo>
                  <a:lnTo>
                    <a:pt x="0" y="0"/>
                  </a:lnTo>
                  <a:lnTo>
                    <a:pt x="13176250" y="0"/>
                  </a:lnTo>
                  <a:lnTo>
                    <a:pt x="13176250" y="2012569"/>
                  </a:lnTo>
                  <a:close/>
                </a:path>
              </a:pathLst>
            </a:custGeom>
            <a:solidFill>
              <a:srgbClr val="437FB9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7375772" y="4188746"/>
            <a:ext cx="9882505" cy="1510030"/>
            <a:chOff x="0" y="0"/>
            <a:chExt cx="13176673" cy="201337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176250" cy="2012569"/>
            </a:xfrm>
            <a:custGeom>
              <a:avLst/>
              <a:gdLst/>
              <a:ahLst/>
              <a:cxnLst/>
              <a:rect r="r" b="b" t="t" l="l"/>
              <a:pathLst>
                <a:path h="2012569" w="13176250">
                  <a:moveTo>
                    <a:pt x="13176250" y="2012569"/>
                  </a:moveTo>
                  <a:lnTo>
                    <a:pt x="0" y="2012569"/>
                  </a:lnTo>
                  <a:lnTo>
                    <a:pt x="0" y="0"/>
                  </a:lnTo>
                  <a:lnTo>
                    <a:pt x="13176250" y="0"/>
                  </a:lnTo>
                  <a:lnTo>
                    <a:pt x="13176250" y="2012569"/>
                  </a:lnTo>
                  <a:close/>
                </a:path>
              </a:pathLst>
            </a:custGeom>
            <a:solidFill>
              <a:srgbClr val="0E416B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375772" y="5906696"/>
            <a:ext cx="9882505" cy="1510030"/>
            <a:chOff x="0" y="0"/>
            <a:chExt cx="13176673" cy="201337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176250" cy="2012569"/>
            </a:xfrm>
            <a:custGeom>
              <a:avLst/>
              <a:gdLst/>
              <a:ahLst/>
              <a:cxnLst/>
              <a:rect r="r" b="b" t="t" l="l"/>
              <a:pathLst>
                <a:path h="2012569" w="13176250">
                  <a:moveTo>
                    <a:pt x="13176250" y="2012569"/>
                  </a:moveTo>
                  <a:lnTo>
                    <a:pt x="0" y="2012569"/>
                  </a:lnTo>
                  <a:lnTo>
                    <a:pt x="0" y="0"/>
                  </a:lnTo>
                  <a:lnTo>
                    <a:pt x="13176250" y="0"/>
                  </a:lnTo>
                  <a:lnTo>
                    <a:pt x="13176250" y="2012569"/>
                  </a:lnTo>
                  <a:close/>
                </a:path>
              </a:pathLst>
            </a:custGeom>
            <a:solidFill>
              <a:srgbClr val="F18C21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7375772" y="7548818"/>
            <a:ext cx="9882505" cy="1510030"/>
            <a:chOff x="0" y="0"/>
            <a:chExt cx="13176673" cy="201337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3176250" cy="2012569"/>
            </a:xfrm>
            <a:custGeom>
              <a:avLst/>
              <a:gdLst/>
              <a:ahLst/>
              <a:cxnLst/>
              <a:rect r="r" b="b" t="t" l="l"/>
              <a:pathLst>
                <a:path h="2012569" w="13176250">
                  <a:moveTo>
                    <a:pt x="13176250" y="2012569"/>
                  </a:moveTo>
                  <a:lnTo>
                    <a:pt x="0" y="2012569"/>
                  </a:lnTo>
                  <a:lnTo>
                    <a:pt x="0" y="0"/>
                  </a:lnTo>
                  <a:lnTo>
                    <a:pt x="13176250" y="0"/>
                  </a:lnTo>
                  <a:lnTo>
                    <a:pt x="13176250" y="2012569"/>
                  </a:lnTo>
                  <a:close/>
                </a:path>
              </a:pathLst>
            </a:custGeom>
            <a:solidFill>
              <a:srgbClr val="0E416B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2062970" y="904103"/>
            <a:ext cx="3117626" cy="3108618"/>
          </a:xfrm>
          <a:custGeom>
            <a:avLst/>
            <a:gdLst/>
            <a:ahLst/>
            <a:cxnLst/>
            <a:rect r="r" b="b" t="t" l="l"/>
            <a:pathLst>
              <a:path h="3108618" w="3117626">
                <a:moveTo>
                  <a:pt x="0" y="0"/>
                </a:moveTo>
                <a:lnTo>
                  <a:pt x="3117626" y="0"/>
                </a:lnTo>
                <a:lnTo>
                  <a:pt x="3117626" y="3108618"/>
                </a:lnTo>
                <a:lnTo>
                  <a:pt x="0" y="3108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" t="0" r="-84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411966" y="1093946"/>
            <a:ext cx="5061585" cy="839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7"/>
              </a:lnSpc>
            </a:pPr>
            <a:r>
              <a:rPr lang="en-US" sz="2150" spc="2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Understand the customer's short and long-term goals.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399266" y="2570679"/>
            <a:ext cx="5186680" cy="1229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7"/>
              </a:lnSpc>
            </a:pPr>
            <a:r>
              <a:rPr lang="en-US" sz="2150" spc="2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Determine the advice that is best suited for them based on their current financial profile.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411966" y="4479253"/>
            <a:ext cx="4850765" cy="839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7"/>
              </a:lnSpc>
            </a:pPr>
            <a:r>
              <a:rPr lang="en-US" sz="2150" spc="2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Remove uncertainty and stress and create excitement &amp; motivation.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411966" y="6189419"/>
            <a:ext cx="5100955" cy="839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7"/>
              </a:lnSpc>
            </a:pPr>
            <a:r>
              <a:rPr lang="en-US" sz="2150" spc="62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Increase the confidence when writing an offer on their ideal home.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399266" y="7615984"/>
            <a:ext cx="5218430" cy="1229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7"/>
              </a:lnSpc>
            </a:pPr>
            <a:r>
              <a:rPr lang="en-US" sz="2150" spc="2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Reinforce the decision, reduce anxiety, &amp; provide certainty around the transaction.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876692" y="1397591"/>
            <a:ext cx="2818130" cy="442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b="true" sz="2499" spc="-24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DISCOVERY CALL: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863992" y="3074787"/>
            <a:ext cx="1691639" cy="442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b="true" sz="2499" spc="-4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ANALYSIS: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876692" y="4758143"/>
            <a:ext cx="2626995" cy="442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b="true" sz="2499" spc="-1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CONSULTATION: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876692" y="6035422"/>
            <a:ext cx="2157730" cy="1028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8"/>
              </a:lnSpc>
            </a:pPr>
            <a:r>
              <a:rPr lang="en-US" b="true" sz="2499" spc="-1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COMPETITIVE ADVANTAGE: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863992" y="7678734"/>
            <a:ext cx="1836420" cy="1028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8"/>
              </a:lnSpc>
            </a:pPr>
            <a:r>
              <a:rPr lang="en-US" b="true" sz="2499" spc="-1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CONTRACT MEETING:</a:t>
            </a:r>
          </a:p>
        </p:txBody>
      </p:sp>
      <p:sp>
        <p:nvSpPr>
          <p:cNvPr name="AutoShape 26" id="26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98376" y="4033611"/>
            <a:ext cx="3065780" cy="4255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b="true" sz="2600" spc="154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HOUSING DATA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</a:p>
          <a:p>
            <a:pPr algn="ctr">
              <a:lnSpc>
                <a:spcPts val="4650"/>
              </a:lnSpc>
            </a:pPr>
            <a:r>
              <a:rPr lang="en-US" sz="2799" spc="62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Deep understanding of the housing market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5122917" y="4033611"/>
            <a:ext cx="3319145" cy="4507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b="true" sz="2600" spc="135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FINANCES</a:t>
            </a:r>
          </a:p>
          <a:p>
            <a:pPr algn="l">
              <a:lnSpc>
                <a:spcPts val="3240"/>
              </a:lnSpc>
            </a:pPr>
          </a:p>
          <a:p>
            <a:pPr algn="l">
              <a:lnSpc>
                <a:spcPts val="3240"/>
              </a:lnSpc>
            </a:pPr>
          </a:p>
          <a:p>
            <a:pPr algn="l">
              <a:lnSpc>
                <a:spcPts val="3240"/>
              </a:lnSpc>
            </a:pPr>
          </a:p>
          <a:p>
            <a:pPr algn="ctr">
              <a:lnSpc>
                <a:spcPts val="4500"/>
              </a:lnSpc>
            </a:pPr>
            <a:r>
              <a:rPr lang="en-US" sz="2700" spc="2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Showing them the difference between their personal economy &amp; the national economy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340956" y="4033611"/>
            <a:ext cx="3509645" cy="4222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b="true" sz="2600" spc="44">
                <a:solidFill>
                  <a:srgbClr val="2A3F5C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EDGE</a:t>
            </a:r>
          </a:p>
          <a:p>
            <a:pPr algn="l">
              <a:lnSpc>
                <a:spcPts val="3240"/>
              </a:lnSpc>
            </a:pPr>
          </a:p>
          <a:p>
            <a:pPr algn="l">
              <a:lnSpc>
                <a:spcPts val="3240"/>
              </a:lnSpc>
            </a:pPr>
          </a:p>
          <a:p>
            <a:pPr algn="l">
              <a:lnSpc>
                <a:spcPts val="3240"/>
              </a:lnSpc>
            </a:pPr>
          </a:p>
          <a:p>
            <a:pPr algn="ctr">
              <a:lnSpc>
                <a:spcPts val="4500"/>
              </a:lnSpc>
            </a:pPr>
            <a:r>
              <a:rPr lang="en-US" sz="2700" spc="-7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Giving them a competitive advantage through upfront underwriting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595484" y="4033611"/>
            <a:ext cx="3312795" cy="4222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b="true" sz="2600" spc="179">
                <a:solidFill>
                  <a:srgbClr val="2A3F5C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COMMITMENT</a:t>
            </a:r>
          </a:p>
          <a:p>
            <a:pPr algn="l">
              <a:lnSpc>
                <a:spcPts val="3240"/>
              </a:lnSpc>
            </a:pPr>
          </a:p>
          <a:p>
            <a:pPr algn="l">
              <a:lnSpc>
                <a:spcPts val="3240"/>
              </a:lnSpc>
            </a:pPr>
          </a:p>
          <a:p>
            <a:pPr algn="l">
              <a:lnSpc>
                <a:spcPts val="3240"/>
              </a:lnSpc>
            </a:pPr>
          </a:p>
          <a:p>
            <a:pPr algn="ctr">
              <a:lnSpc>
                <a:spcPts val="4500"/>
              </a:lnSpc>
            </a:pPr>
            <a:r>
              <a:rPr lang="en-US" sz="2700" spc="2">
                <a:solidFill>
                  <a:srgbClr val="FFFFFF"/>
                </a:solidFill>
                <a:latin typeface="Tomorrow"/>
                <a:ea typeface="Tomorrow"/>
                <a:cs typeface="Tomorrow"/>
                <a:sym typeface="Tomorrow"/>
              </a:rPr>
              <a:t>Proving that we are going to be a proactive lifetime guide to them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033462" y="3401719"/>
            <a:ext cx="3590925" cy="5797550"/>
            <a:chOff x="0" y="0"/>
            <a:chExt cx="4787900" cy="77300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787646" cy="7730109"/>
            </a:xfrm>
            <a:custGeom>
              <a:avLst/>
              <a:gdLst/>
              <a:ahLst/>
              <a:cxnLst/>
              <a:rect r="r" b="b" t="t" l="l"/>
              <a:pathLst>
                <a:path h="7730109" w="4787646">
                  <a:moveTo>
                    <a:pt x="0" y="7730109"/>
                  </a:moveTo>
                  <a:lnTo>
                    <a:pt x="4787646" y="7730109"/>
                  </a:lnTo>
                  <a:lnTo>
                    <a:pt x="4787646" y="0"/>
                  </a:lnTo>
                  <a:lnTo>
                    <a:pt x="0" y="0"/>
                  </a:lnTo>
                  <a:lnTo>
                    <a:pt x="0" y="7730109"/>
                  </a:lnTo>
                  <a:close/>
                </a:path>
              </a:pathLst>
            </a:custGeom>
            <a:solidFill>
              <a:srgbClr val="F18C21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4690869" y="3401719"/>
            <a:ext cx="4183379" cy="5797550"/>
            <a:chOff x="0" y="0"/>
            <a:chExt cx="5577839" cy="773006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577459" cy="7730109"/>
            </a:xfrm>
            <a:custGeom>
              <a:avLst/>
              <a:gdLst/>
              <a:ahLst/>
              <a:cxnLst/>
              <a:rect r="r" b="b" t="t" l="l"/>
              <a:pathLst>
                <a:path h="7730109" w="5577459">
                  <a:moveTo>
                    <a:pt x="0" y="7730109"/>
                  </a:moveTo>
                  <a:lnTo>
                    <a:pt x="5577459" y="7730109"/>
                  </a:lnTo>
                  <a:lnTo>
                    <a:pt x="5577459" y="0"/>
                  </a:lnTo>
                  <a:lnTo>
                    <a:pt x="0" y="0"/>
                  </a:lnTo>
                  <a:lnTo>
                    <a:pt x="0" y="7730109"/>
                  </a:lnTo>
                  <a:close/>
                </a:path>
              </a:pathLst>
            </a:custGeom>
            <a:solidFill>
              <a:srgbClr val="0E416B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8940608" y="3401719"/>
            <a:ext cx="4310380" cy="5797550"/>
            <a:chOff x="0" y="0"/>
            <a:chExt cx="5747173" cy="773006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47131" cy="7730109"/>
            </a:xfrm>
            <a:custGeom>
              <a:avLst/>
              <a:gdLst/>
              <a:ahLst/>
              <a:cxnLst/>
              <a:rect r="r" b="b" t="t" l="l"/>
              <a:pathLst>
                <a:path h="7730109" w="5747131">
                  <a:moveTo>
                    <a:pt x="0" y="7730109"/>
                  </a:moveTo>
                  <a:lnTo>
                    <a:pt x="5747131" y="7730109"/>
                  </a:lnTo>
                  <a:lnTo>
                    <a:pt x="5747131" y="0"/>
                  </a:lnTo>
                  <a:lnTo>
                    <a:pt x="0" y="0"/>
                  </a:lnTo>
                  <a:lnTo>
                    <a:pt x="0" y="7730109"/>
                  </a:lnTo>
                  <a:close/>
                </a:path>
              </a:pathLst>
            </a:custGeom>
            <a:solidFill>
              <a:srgbClr val="437FB9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317622" y="3401719"/>
            <a:ext cx="3873500" cy="5797550"/>
            <a:chOff x="0" y="0"/>
            <a:chExt cx="5164667" cy="773006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164582" cy="7730109"/>
            </a:xfrm>
            <a:custGeom>
              <a:avLst/>
              <a:gdLst/>
              <a:ahLst/>
              <a:cxnLst/>
              <a:rect r="r" b="b" t="t" l="l"/>
              <a:pathLst>
                <a:path h="7730109" w="5164582">
                  <a:moveTo>
                    <a:pt x="0" y="7730109"/>
                  </a:moveTo>
                  <a:lnTo>
                    <a:pt x="5164582" y="7730109"/>
                  </a:lnTo>
                  <a:lnTo>
                    <a:pt x="5164582" y="0"/>
                  </a:lnTo>
                  <a:lnTo>
                    <a:pt x="0" y="0"/>
                  </a:lnTo>
                  <a:lnTo>
                    <a:pt x="0" y="7730109"/>
                  </a:lnTo>
                  <a:close/>
                </a:path>
              </a:pathLst>
            </a:custGeom>
            <a:solidFill>
              <a:srgbClr val="F18C21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023938" y="3358857"/>
            <a:ext cx="16176624" cy="5883274"/>
          </a:xfrm>
          <a:custGeom>
            <a:avLst/>
            <a:gdLst/>
            <a:ahLst/>
            <a:cxnLst/>
            <a:rect r="r" b="b" t="t" l="l"/>
            <a:pathLst>
              <a:path h="5883274" w="16176624">
                <a:moveTo>
                  <a:pt x="0" y="0"/>
                </a:moveTo>
                <a:lnTo>
                  <a:pt x="16176624" y="0"/>
                </a:lnTo>
                <a:lnTo>
                  <a:pt x="16176624" y="5883274"/>
                </a:lnTo>
                <a:lnTo>
                  <a:pt x="0" y="5883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w="133350" cap="sq">
            <a:solidFill>
              <a:srgbClr val="0E416B"/>
            </a:solidFill>
            <a:prstDash val="solid"/>
            <a:miter/>
          </a:ln>
        </p:spPr>
      </p:sp>
      <p:sp>
        <p:nvSpPr>
          <p:cNvPr name="TextBox 15" id="15"/>
          <p:cNvSpPr txBox="true"/>
          <p:nvPr/>
        </p:nvSpPr>
        <p:spPr>
          <a:xfrm rot="0">
            <a:off x="1389112" y="758174"/>
            <a:ext cx="15446375" cy="2638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77"/>
              </a:lnSpc>
            </a:pPr>
            <a:r>
              <a:rPr lang="en-US" sz="4999" spc="265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How do we coach them to a confident and competitive place? </a:t>
            </a:r>
            <a:r>
              <a:rPr lang="en-US" b="true" sz="4999" spc="265">
                <a:solidFill>
                  <a:srgbClr val="437FB9"/>
                </a:solidFill>
                <a:latin typeface="Gotham Bold"/>
                <a:ea typeface="Gotham Bold"/>
                <a:cs typeface="Gotham Bold"/>
                <a:sym typeface="Gotham Bold"/>
              </a:rPr>
              <a:t>We turn "I Can" into "I Must"!</a:t>
            </a:r>
          </a:p>
        </p:txBody>
      </p:sp>
      <p:sp>
        <p:nvSpPr>
          <p:cNvPr name="AutoShape 16" id="16"/>
          <p:cNvSpPr/>
          <p:nvPr/>
        </p:nvSpPr>
        <p:spPr>
          <a:xfrm>
            <a:off x="-1" y="9929812"/>
            <a:ext cx="18288000" cy="0"/>
          </a:xfrm>
          <a:prstGeom prst="line">
            <a:avLst/>
          </a:prstGeom>
          <a:ln cap="flat" w="714375">
            <a:solidFill>
              <a:srgbClr val="0E416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7" id="17"/>
          <p:cNvSpPr txBox="true"/>
          <p:nvPr/>
        </p:nvSpPr>
        <p:spPr>
          <a:xfrm rot="0">
            <a:off x="1515427" y="3995511"/>
            <a:ext cx="2626995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b="true" sz="2499" spc="-1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HOUSING DATA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947501" y="3995511"/>
            <a:ext cx="1669978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b="true" sz="2499" spc="-1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FINANCES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604718" y="3995511"/>
            <a:ext cx="982122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b="true" sz="2499" spc="-1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EDGE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110348" y="3995511"/>
            <a:ext cx="2283067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b="true" sz="2499" spc="-1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COMMITMENT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97149" y="6067131"/>
            <a:ext cx="2626995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b="true" sz="2499" spc="-1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Deep understanding of the housing market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468992" y="6118633"/>
            <a:ext cx="2626995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b="true" sz="2499" spc="-1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Showing them the difference between their personal economy &amp; the national economy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782437" y="6203042"/>
            <a:ext cx="2626995" cy="190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b="true" sz="2499" spc="-1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Giving them a competitive advantage through upfront underwriting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940874" y="6203042"/>
            <a:ext cx="2626995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b="true" sz="2499" spc="-1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Proving that we are going to be a proactive lifetime guide to them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DAGRtOClTeg</dc:identifier>
  <dcterms:modified xsi:type="dcterms:W3CDTF">2011-08-01T06:04:30Z</dcterms:modified>
  <cp:revision>1</cp:revision>
  <dc:title>UNBRAANDED Initial-Realtor-Partner-Presentation</dc:title>
</cp:coreProperties>
</file>