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Nourd" pitchFamily="2" charset="77"/>
      <p:regular r:id="rId26"/>
    </p:embeddedFont>
    <p:embeddedFont>
      <p:font typeface="Nourd Bold" pitchFamily="2" charset="77"/>
      <p:regular r:id="rId27"/>
      <p:bold r:id="rId28"/>
    </p:embeddedFont>
    <p:embeddedFont>
      <p:font typeface="Proxima Nova" panose="02000506030000020004" pitchFamily="2" charset="0"/>
      <p:regular r:id="rId29"/>
      <p:bold r:id="rId30"/>
      <p:italic r:id="rId31"/>
      <p:boldItalic r:id="rId32"/>
    </p:embeddedFont>
    <p:embeddedFont>
      <p:font typeface="Proxima Nova Bold" panose="02000506030000020004" pitchFamily="2" charset="0"/>
      <p:regular r:id="rId33"/>
      <p:bold r:id="rId34"/>
      <p:italic r:id="rId35"/>
      <p:boldItalic r:id="rId36"/>
    </p:embeddedFont>
    <p:embeddedFont>
      <p:font typeface="Proxima Nova Italics" panose="02000506030000020004" pitchFamily="2"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26" autoAdjust="0"/>
  </p:normalViewPr>
  <p:slideViewPr>
    <p:cSldViewPr>
      <p:cViewPr varScale="1">
        <p:scale>
          <a:sx n="80" d="100"/>
          <a:sy n="80" d="100"/>
        </p:scale>
        <p:origin x="5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21.png"/><Relationship Id="rId9" Type="http://schemas.openxmlformats.org/officeDocument/2006/relationships/image" Target="../media/image5.png"/><Relationship Id="rId1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image" Target="../media/image23.pn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24.png"/><Relationship Id="rId9" Type="http://schemas.openxmlformats.org/officeDocument/2006/relationships/image" Target="../media/image5.png"/><Relationship Id="rId14" Type="http://schemas.openxmlformats.org/officeDocument/2006/relationships/image" Target="../media/image10.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image" Target="../media/image27.svg"/><Relationship Id="rId7" Type="http://schemas.openxmlformats.org/officeDocument/2006/relationships/image" Target="../media/image2.svg"/><Relationship Id="rId12"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svg"/><Relationship Id="rId5" Type="http://schemas.openxmlformats.org/officeDocument/2006/relationships/image" Target="../media/image29.svg"/><Relationship Id="rId1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4.svg"/><Relationship Id="rId1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image" Target="../media/image31.pn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32.svg"/><Relationship Id="rId9" Type="http://schemas.openxmlformats.org/officeDocument/2006/relationships/image" Target="../media/image5.png"/><Relationship Id="rId14"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image" Target="../media/image32.sv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33.png"/><Relationship Id="rId9" Type="http://schemas.openxmlformats.org/officeDocument/2006/relationships/image" Target="../media/image5.png"/><Relationship Id="rId14" Type="http://schemas.openxmlformats.org/officeDocument/2006/relationships/image" Target="../media/image10.svg"/></Relationships>
</file>

<file path=ppt/slides/_rels/slide17.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image" Target="../media/image31.pn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32.svg"/><Relationship Id="rId9" Type="http://schemas.openxmlformats.org/officeDocument/2006/relationships/image" Target="../media/image5.png"/><Relationship Id="rId14"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png"/><Relationship Id="rId3" Type="http://schemas.openxmlformats.org/officeDocument/2006/relationships/image" Target="../media/image31.png"/><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sv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svg"/><Relationship Id="rId4" Type="http://schemas.openxmlformats.org/officeDocument/2006/relationships/image" Target="../media/image32.svg"/><Relationship Id="rId9" Type="http://schemas.openxmlformats.org/officeDocument/2006/relationships/image" Target="../media/image5.png"/><Relationship Id="rId14"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27.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36.pn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38.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13.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svg"/><Relationship Id="rId5" Type="http://schemas.openxmlformats.org/officeDocument/2006/relationships/image" Target="../media/image16.svg"/><Relationship Id="rId1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sv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20.svg"/><Relationship Id="rId7" Type="http://schemas.openxmlformats.org/officeDocument/2006/relationships/image" Target="../media/image4.svg"/><Relationship Id="rId12"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image" Target="../media/image2.sv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04215" y="318763"/>
            <a:ext cx="4960699" cy="1236243"/>
          </a:xfrm>
          <a:prstGeom prst="rect">
            <a:avLst/>
          </a:prstGeom>
        </p:spPr>
        <p:txBody>
          <a:bodyPr lIns="0" tIns="0" rIns="0" bIns="0" rtlCol="0" anchor="t">
            <a:spAutoFit/>
          </a:bodyPr>
          <a:lstStyle/>
          <a:p>
            <a:pPr algn="just">
              <a:lnSpc>
                <a:spcPts val="10164"/>
              </a:lnSpc>
            </a:pPr>
            <a:r>
              <a:rPr lang="en-US" sz="7260" b="1" spc="2090">
                <a:solidFill>
                  <a:srgbClr val="0D0E11"/>
                </a:solidFill>
                <a:latin typeface="Nourd Bold"/>
                <a:ea typeface="Nourd Bold"/>
                <a:cs typeface="Nourd Bold"/>
                <a:sym typeface="Nourd Bold"/>
              </a:rPr>
              <a:t>V</a:t>
            </a:r>
            <a:r>
              <a:rPr lang="en-US" sz="7260" b="1" spc="2090">
                <a:solidFill>
                  <a:srgbClr val="F4C024"/>
                </a:solidFill>
                <a:latin typeface="Nourd Bold"/>
                <a:ea typeface="Nourd Bold"/>
                <a:cs typeface="Nourd Bold"/>
                <a:sym typeface="Nourd Bold"/>
              </a:rPr>
              <a:t>Y</a:t>
            </a:r>
            <a:r>
              <a:rPr lang="en-US" sz="7260" b="1" spc="2090">
                <a:solidFill>
                  <a:srgbClr val="F56C34"/>
                </a:solidFill>
                <a:latin typeface="Nourd Bold"/>
                <a:ea typeface="Nourd Bold"/>
                <a:cs typeface="Nourd Bold"/>
                <a:sym typeface="Nourd Bold"/>
              </a:rPr>
              <a:t>K</a:t>
            </a:r>
            <a:r>
              <a:rPr lang="en-US" sz="7260" b="1" spc="2090">
                <a:solidFill>
                  <a:srgbClr val="D81104"/>
                </a:solidFill>
                <a:latin typeface="Nourd Bold"/>
                <a:ea typeface="Nourd Bold"/>
                <a:cs typeface="Nourd Bold"/>
                <a:sym typeface="Nourd Bold"/>
              </a:rPr>
              <a:t>O</a:t>
            </a:r>
            <a:r>
              <a:rPr lang="en-US" sz="7260" b="1" spc="2090">
                <a:solidFill>
                  <a:srgbClr val="0D0E11"/>
                </a:solidFill>
                <a:latin typeface="Nourd Bold"/>
                <a:ea typeface="Nourd Bold"/>
                <a:cs typeface="Nourd Bold"/>
                <a:sym typeface="Nourd Bold"/>
              </a:rPr>
              <a:t>N</a:t>
            </a:r>
          </a:p>
        </p:txBody>
      </p:sp>
      <p:sp>
        <p:nvSpPr>
          <p:cNvPr id="3" name="TextBox 3"/>
          <p:cNvSpPr txBox="1"/>
          <p:nvPr/>
        </p:nvSpPr>
        <p:spPr>
          <a:xfrm>
            <a:off x="1967549" y="1358183"/>
            <a:ext cx="4811042" cy="377690"/>
          </a:xfrm>
          <a:prstGeom prst="rect">
            <a:avLst/>
          </a:prstGeom>
        </p:spPr>
        <p:txBody>
          <a:bodyPr lIns="0" tIns="0" rIns="0" bIns="0" rtlCol="0" anchor="t">
            <a:spAutoFit/>
          </a:bodyPr>
          <a:lstStyle/>
          <a:p>
            <a:pPr algn="l">
              <a:lnSpc>
                <a:spcPts val="3031"/>
              </a:lnSpc>
            </a:pPr>
            <a:r>
              <a:rPr lang="en-US" sz="2165" b="1" spc="1069">
                <a:solidFill>
                  <a:srgbClr val="000000"/>
                </a:solidFill>
                <a:latin typeface="Nourd Bold"/>
                <a:ea typeface="Nourd Bold"/>
                <a:cs typeface="Nourd Bold"/>
                <a:sym typeface="Nourd Bold"/>
              </a:rPr>
              <a:t> SUCCESS SYSTEMS</a:t>
            </a:r>
          </a:p>
        </p:txBody>
      </p:sp>
      <p:sp>
        <p:nvSpPr>
          <p:cNvPr id="4" name="Freeform 4"/>
          <p:cNvSpPr/>
          <p:nvPr/>
        </p:nvSpPr>
        <p:spPr>
          <a:xfrm rot="-2700000">
            <a:off x="620690" y="715803"/>
            <a:ext cx="1380009" cy="1380009"/>
          </a:xfrm>
          <a:custGeom>
            <a:avLst/>
            <a:gdLst/>
            <a:ahLst/>
            <a:cxnLst/>
            <a:rect l="l" t="t" r="r" b="b"/>
            <a:pathLst>
              <a:path w="1380009" h="1380009">
                <a:moveTo>
                  <a:pt x="0" y="0"/>
                </a:moveTo>
                <a:lnTo>
                  <a:pt x="1380009" y="0"/>
                </a:lnTo>
                <a:lnTo>
                  <a:pt x="1380009" y="1380009"/>
                </a:lnTo>
                <a:lnTo>
                  <a:pt x="0" y="13800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2700000">
            <a:off x="723455" y="715803"/>
            <a:ext cx="1380009" cy="1380009"/>
          </a:xfrm>
          <a:custGeom>
            <a:avLst/>
            <a:gdLst/>
            <a:ahLst/>
            <a:cxnLst/>
            <a:rect l="l" t="t" r="r" b="b"/>
            <a:pathLst>
              <a:path w="1380009" h="1380009">
                <a:moveTo>
                  <a:pt x="0" y="0"/>
                </a:moveTo>
                <a:lnTo>
                  <a:pt x="1380010" y="0"/>
                </a:lnTo>
                <a:lnTo>
                  <a:pt x="1380010" y="1380009"/>
                </a:lnTo>
                <a:lnTo>
                  <a:pt x="0" y="13800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700000">
            <a:off x="816001" y="715803"/>
            <a:ext cx="1380009" cy="1380009"/>
          </a:xfrm>
          <a:custGeom>
            <a:avLst/>
            <a:gdLst/>
            <a:ahLst/>
            <a:cxnLst/>
            <a:rect l="l" t="t" r="r" b="b"/>
            <a:pathLst>
              <a:path w="1380009" h="1380009">
                <a:moveTo>
                  <a:pt x="0" y="0"/>
                </a:moveTo>
                <a:lnTo>
                  <a:pt x="1380009" y="0"/>
                </a:lnTo>
                <a:lnTo>
                  <a:pt x="1380009" y="1380009"/>
                </a:lnTo>
                <a:lnTo>
                  <a:pt x="0" y="13800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295617" y="1019503"/>
            <a:ext cx="798562" cy="772608"/>
          </a:xfrm>
          <a:custGeom>
            <a:avLst/>
            <a:gdLst/>
            <a:ahLst/>
            <a:cxnLst/>
            <a:rect l="l" t="t" r="r" b="b"/>
            <a:pathLst>
              <a:path w="798562" h="772608">
                <a:moveTo>
                  <a:pt x="0" y="0"/>
                </a:moveTo>
                <a:lnTo>
                  <a:pt x="798561" y="0"/>
                </a:lnTo>
                <a:lnTo>
                  <a:pt x="798561" y="772609"/>
                </a:lnTo>
                <a:lnTo>
                  <a:pt x="0" y="7726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AutoShape 8"/>
          <p:cNvSpPr/>
          <p:nvPr/>
        </p:nvSpPr>
        <p:spPr>
          <a:xfrm>
            <a:off x="2058462" y="1405808"/>
            <a:ext cx="4629217" cy="0"/>
          </a:xfrm>
          <a:prstGeom prst="line">
            <a:avLst/>
          </a:prstGeom>
          <a:ln w="5715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9" name="Freeform 9"/>
          <p:cNvSpPr/>
          <p:nvPr/>
        </p:nvSpPr>
        <p:spPr>
          <a:xfrm rot="-8100000">
            <a:off x="913507" y="1210520"/>
            <a:ext cx="390576" cy="390576"/>
          </a:xfrm>
          <a:custGeom>
            <a:avLst/>
            <a:gdLst/>
            <a:ahLst/>
            <a:cxnLst/>
            <a:rect l="l" t="t" r="r" b="b"/>
            <a:pathLst>
              <a:path w="390576" h="390576">
                <a:moveTo>
                  <a:pt x="0" y="0"/>
                </a:moveTo>
                <a:lnTo>
                  <a:pt x="390576" y="0"/>
                </a:lnTo>
                <a:lnTo>
                  <a:pt x="390576" y="390575"/>
                </a:lnTo>
                <a:lnTo>
                  <a:pt x="0" y="39057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10" name="Group 10"/>
          <p:cNvGrpSpPr/>
          <p:nvPr/>
        </p:nvGrpSpPr>
        <p:grpSpPr>
          <a:xfrm>
            <a:off x="629231" y="6701295"/>
            <a:ext cx="2925860" cy="1043578"/>
            <a:chOff x="0" y="0"/>
            <a:chExt cx="478598" cy="170704"/>
          </a:xfrm>
        </p:grpSpPr>
        <p:sp>
          <p:nvSpPr>
            <p:cNvPr id="11" name="Freeform 11"/>
            <p:cNvSpPr/>
            <p:nvPr/>
          </p:nvSpPr>
          <p:spPr>
            <a:xfrm>
              <a:off x="0" y="0"/>
              <a:ext cx="478599" cy="170704"/>
            </a:xfrm>
            <a:custGeom>
              <a:avLst/>
              <a:gdLst/>
              <a:ahLst/>
              <a:cxnLst/>
              <a:rect l="l" t="t" r="r" b="b"/>
              <a:pathLst>
                <a:path w="478599" h="170704">
                  <a:moveTo>
                    <a:pt x="85352" y="0"/>
                  </a:moveTo>
                  <a:lnTo>
                    <a:pt x="393247" y="0"/>
                  </a:lnTo>
                  <a:cubicBezTo>
                    <a:pt x="440385" y="0"/>
                    <a:pt x="478599" y="38213"/>
                    <a:pt x="478599" y="85352"/>
                  </a:cubicBezTo>
                  <a:lnTo>
                    <a:pt x="478599" y="85352"/>
                  </a:lnTo>
                  <a:cubicBezTo>
                    <a:pt x="478599" y="132490"/>
                    <a:pt x="440385" y="170704"/>
                    <a:pt x="393247" y="170704"/>
                  </a:cubicBezTo>
                  <a:lnTo>
                    <a:pt x="85352" y="170704"/>
                  </a:lnTo>
                  <a:cubicBezTo>
                    <a:pt x="38213" y="170704"/>
                    <a:pt x="0" y="132490"/>
                    <a:pt x="0" y="85352"/>
                  </a:cubicBezTo>
                  <a:lnTo>
                    <a:pt x="0" y="85352"/>
                  </a:lnTo>
                  <a:cubicBezTo>
                    <a:pt x="0" y="38213"/>
                    <a:pt x="38213" y="0"/>
                    <a:pt x="85352" y="0"/>
                  </a:cubicBezTo>
                  <a:close/>
                </a:path>
              </a:pathLst>
            </a:custGeom>
            <a:solidFill>
              <a:srgbClr val="F56C34"/>
            </a:solidFill>
            <a:ln cap="rnd">
              <a:noFill/>
              <a:prstDash val="solid"/>
              <a:round/>
            </a:ln>
          </p:spPr>
          <p:txBody>
            <a:bodyPr/>
            <a:lstStyle/>
            <a:p>
              <a:endParaRPr lang="en-US"/>
            </a:p>
          </p:txBody>
        </p:sp>
        <p:sp>
          <p:nvSpPr>
            <p:cNvPr id="12" name="TextBox 12"/>
            <p:cNvSpPr txBox="1"/>
            <p:nvPr/>
          </p:nvSpPr>
          <p:spPr>
            <a:xfrm>
              <a:off x="0" y="-9525"/>
              <a:ext cx="478598" cy="180229"/>
            </a:xfrm>
            <a:prstGeom prst="rect">
              <a:avLst/>
            </a:prstGeom>
          </p:spPr>
          <p:txBody>
            <a:bodyPr lIns="50800" tIns="50800" rIns="50800" bIns="50800" rtlCol="0" anchor="ctr"/>
            <a:lstStyle/>
            <a:p>
              <a:pPr algn="ctr">
                <a:lnSpc>
                  <a:spcPts val="1260"/>
                </a:lnSpc>
              </a:pPr>
              <a:endParaRPr/>
            </a:p>
          </p:txBody>
        </p:sp>
      </p:grpSp>
      <p:grpSp>
        <p:nvGrpSpPr>
          <p:cNvPr id="13" name="Group 13"/>
          <p:cNvGrpSpPr/>
          <p:nvPr/>
        </p:nvGrpSpPr>
        <p:grpSpPr>
          <a:xfrm>
            <a:off x="629231" y="8174113"/>
            <a:ext cx="7458235" cy="1043578"/>
            <a:chOff x="0" y="0"/>
            <a:chExt cx="1219983" cy="170704"/>
          </a:xfrm>
        </p:grpSpPr>
        <p:sp>
          <p:nvSpPr>
            <p:cNvPr id="14" name="Freeform 14"/>
            <p:cNvSpPr/>
            <p:nvPr/>
          </p:nvSpPr>
          <p:spPr>
            <a:xfrm>
              <a:off x="0" y="0"/>
              <a:ext cx="1219983" cy="170704"/>
            </a:xfrm>
            <a:custGeom>
              <a:avLst/>
              <a:gdLst/>
              <a:ahLst/>
              <a:cxnLst/>
              <a:rect l="l" t="t" r="r" b="b"/>
              <a:pathLst>
                <a:path w="1219983" h="170704">
                  <a:moveTo>
                    <a:pt x="38407" y="0"/>
                  </a:moveTo>
                  <a:lnTo>
                    <a:pt x="1181576" y="0"/>
                  </a:lnTo>
                  <a:cubicBezTo>
                    <a:pt x="1191762" y="0"/>
                    <a:pt x="1201531" y="4046"/>
                    <a:pt x="1208734" y="11249"/>
                  </a:cubicBezTo>
                  <a:cubicBezTo>
                    <a:pt x="1215937" y="18452"/>
                    <a:pt x="1219983" y="28221"/>
                    <a:pt x="1219983" y="38407"/>
                  </a:cubicBezTo>
                  <a:lnTo>
                    <a:pt x="1219983" y="132296"/>
                  </a:lnTo>
                  <a:cubicBezTo>
                    <a:pt x="1219983" y="153508"/>
                    <a:pt x="1202788" y="170704"/>
                    <a:pt x="1181576" y="170704"/>
                  </a:cubicBezTo>
                  <a:lnTo>
                    <a:pt x="38407" y="170704"/>
                  </a:lnTo>
                  <a:cubicBezTo>
                    <a:pt x="28221" y="170704"/>
                    <a:pt x="18452" y="166657"/>
                    <a:pt x="11249" y="159454"/>
                  </a:cubicBezTo>
                  <a:cubicBezTo>
                    <a:pt x="4046" y="152252"/>
                    <a:pt x="0" y="142483"/>
                    <a:pt x="0" y="132296"/>
                  </a:cubicBezTo>
                  <a:lnTo>
                    <a:pt x="0" y="38407"/>
                  </a:lnTo>
                  <a:cubicBezTo>
                    <a:pt x="0" y="28221"/>
                    <a:pt x="4046" y="18452"/>
                    <a:pt x="11249" y="11249"/>
                  </a:cubicBezTo>
                  <a:cubicBezTo>
                    <a:pt x="18452" y="4046"/>
                    <a:pt x="28221" y="0"/>
                    <a:pt x="38407" y="0"/>
                  </a:cubicBezTo>
                  <a:close/>
                </a:path>
              </a:pathLst>
            </a:custGeom>
            <a:solidFill>
              <a:srgbClr val="FFFFFF"/>
            </a:solidFill>
            <a:ln w="57150" cap="rnd">
              <a:solidFill>
                <a:srgbClr val="000000"/>
              </a:solidFill>
              <a:prstDash val="solid"/>
              <a:round/>
            </a:ln>
          </p:spPr>
          <p:txBody>
            <a:bodyPr/>
            <a:lstStyle/>
            <a:p>
              <a:endParaRPr lang="en-US"/>
            </a:p>
          </p:txBody>
        </p:sp>
        <p:sp>
          <p:nvSpPr>
            <p:cNvPr id="15" name="TextBox 15"/>
            <p:cNvSpPr txBox="1"/>
            <p:nvPr/>
          </p:nvSpPr>
          <p:spPr>
            <a:xfrm>
              <a:off x="0" y="-9525"/>
              <a:ext cx="1219983" cy="180229"/>
            </a:xfrm>
            <a:prstGeom prst="rect">
              <a:avLst/>
            </a:prstGeom>
          </p:spPr>
          <p:txBody>
            <a:bodyPr lIns="50800" tIns="50800" rIns="50800" bIns="50800" rtlCol="0" anchor="ctr"/>
            <a:lstStyle/>
            <a:p>
              <a:pPr algn="ctr">
                <a:lnSpc>
                  <a:spcPts val="1260"/>
                </a:lnSpc>
              </a:pPr>
              <a:endParaRPr/>
            </a:p>
          </p:txBody>
        </p:sp>
      </p:grpSp>
      <p:grpSp>
        <p:nvGrpSpPr>
          <p:cNvPr id="16" name="Group 16"/>
          <p:cNvGrpSpPr/>
          <p:nvPr/>
        </p:nvGrpSpPr>
        <p:grpSpPr>
          <a:xfrm>
            <a:off x="3856489" y="6701295"/>
            <a:ext cx="1011665" cy="1043578"/>
            <a:chOff x="0" y="0"/>
            <a:chExt cx="165483" cy="170704"/>
          </a:xfrm>
        </p:grpSpPr>
        <p:sp>
          <p:nvSpPr>
            <p:cNvPr id="17" name="Freeform 17"/>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F4C024"/>
            </a:solidFill>
            <a:ln cap="rnd">
              <a:noFill/>
              <a:prstDash val="solid"/>
              <a:round/>
            </a:ln>
          </p:spPr>
          <p:txBody>
            <a:bodyPr/>
            <a:lstStyle/>
            <a:p>
              <a:endParaRPr lang="en-US"/>
            </a:p>
          </p:txBody>
        </p:sp>
        <p:sp>
          <p:nvSpPr>
            <p:cNvPr id="18" name="TextBox 18"/>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19" name="Group 19"/>
          <p:cNvGrpSpPr/>
          <p:nvPr/>
        </p:nvGrpSpPr>
        <p:grpSpPr>
          <a:xfrm>
            <a:off x="5169551" y="6701295"/>
            <a:ext cx="2958401" cy="1043578"/>
            <a:chOff x="0" y="0"/>
            <a:chExt cx="483921" cy="170704"/>
          </a:xfrm>
        </p:grpSpPr>
        <p:sp>
          <p:nvSpPr>
            <p:cNvPr id="20" name="Freeform 20"/>
            <p:cNvSpPr/>
            <p:nvPr/>
          </p:nvSpPr>
          <p:spPr>
            <a:xfrm>
              <a:off x="0" y="0"/>
              <a:ext cx="483921" cy="170704"/>
            </a:xfrm>
            <a:custGeom>
              <a:avLst/>
              <a:gdLst/>
              <a:ahLst/>
              <a:cxnLst/>
              <a:rect l="l" t="t" r="r" b="b"/>
              <a:pathLst>
                <a:path w="483921" h="170704">
                  <a:moveTo>
                    <a:pt x="85352" y="0"/>
                  </a:moveTo>
                  <a:lnTo>
                    <a:pt x="398570" y="0"/>
                  </a:lnTo>
                  <a:cubicBezTo>
                    <a:pt x="445708" y="0"/>
                    <a:pt x="483921" y="38213"/>
                    <a:pt x="483921" y="85352"/>
                  </a:cubicBezTo>
                  <a:lnTo>
                    <a:pt x="483921" y="85352"/>
                  </a:lnTo>
                  <a:cubicBezTo>
                    <a:pt x="483921" y="132490"/>
                    <a:pt x="445708" y="170704"/>
                    <a:pt x="398570" y="170704"/>
                  </a:cubicBezTo>
                  <a:lnTo>
                    <a:pt x="85352" y="170704"/>
                  </a:lnTo>
                  <a:cubicBezTo>
                    <a:pt x="38213" y="170704"/>
                    <a:pt x="0" y="132490"/>
                    <a:pt x="0" y="85352"/>
                  </a:cubicBezTo>
                  <a:lnTo>
                    <a:pt x="0" y="85352"/>
                  </a:lnTo>
                  <a:cubicBezTo>
                    <a:pt x="0" y="38213"/>
                    <a:pt x="38213" y="0"/>
                    <a:pt x="85352" y="0"/>
                  </a:cubicBezTo>
                  <a:close/>
                </a:path>
              </a:pathLst>
            </a:custGeom>
            <a:solidFill>
              <a:srgbClr val="FFFFFF"/>
            </a:solidFill>
            <a:ln w="57150" cap="rnd">
              <a:solidFill>
                <a:srgbClr val="000000"/>
              </a:solidFill>
              <a:prstDash val="solid"/>
              <a:round/>
            </a:ln>
          </p:spPr>
          <p:txBody>
            <a:bodyPr/>
            <a:lstStyle/>
            <a:p>
              <a:endParaRPr lang="en-US"/>
            </a:p>
          </p:txBody>
        </p:sp>
        <p:sp>
          <p:nvSpPr>
            <p:cNvPr id="21" name="TextBox 21"/>
            <p:cNvSpPr txBox="1"/>
            <p:nvPr/>
          </p:nvSpPr>
          <p:spPr>
            <a:xfrm>
              <a:off x="0" y="-9525"/>
              <a:ext cx="483921" cy="180229"/>
            </a:xfrm>
            <a:prstGeom prst="rect">
              <a:avLst/>
            </a:prstGeom>
          </p:spPr>
          <p:txBody>
            <a:bodyPr lIns="50800" tIns="50800" rIns="50800" bIns="50800" rtlCol="0" anchor="ctr"/>
            <a:lstStyle/>
            <a:p>
              <a:pPr algn="ctr">
                <a:lnSpc>
                  <a:spcPts val="1260"/>
                </a:lnSpc>
              </a:pPr>
              <a:endParaRPr/>
            </a:p>
          </p:txBody>
        </p:sp>
      </p:grpSp>
      <p:grpSp>
        <p:nvGrpSpPr>
          <p:cNvPr id="22" name="Group 22"/>
          <p:cNvGrpSpPr/>
          <p:nvPr/>
        </p:nvGrpSpPr>
        <p:grpSpPr>
          <a:xfrm>
            <a:off x="16482370" y="6701295"/>
            <a:ext cx="1011665" cy="1043578"/>
            <a:chOff x="0" y="0"/>
            <a:chExt cx="165483" cy="170704"/>
          </a:xfrm>
        </p:grpSpPr>
        <p:sp>
          <p:nvSpPr>
            <p:cNvPr id="23" name="Freeform 23"/>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FFFFFF"/>
            </a:solidFill>
            <a:ln w="57150" cap="rnd">
              <a:solidFill>
                <a:srgbClr val="000000"/>
              </a:solidFill>
              <a:prstDash val="solid"/>
              <a:round/>
            </a:ln>
          </p:spPr>
          <p:txBody>
            <a:bodyPr/>
            <a:lstStyle/>
            <a:p>
              <a:endParaRPr lang="en-US"/>
            </a:p>
          </p:txBody>
        </p:sp>
        <p:sp>
          <p:nvSpPr>
            <p:cNvPr id="24" name="TextBox 24"/>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25" name="Group 25"/>
          <p:cNvGrpSpPr/>
          <p:nvPr/>
        </p:nvGrpSpPr>
        <p:grpSpPr>
          <a:xfrm>
            <a:off x="11985908" y="8174113"/>
            <a:ext cx="1011665" cy="1043578"/>
            <a:chOff x="0" y="0"/>
            <a:chExt cx="165483" cy="170704"/>
          </a:xfrm>
        </p:grpSpPr>
        <p:sp>
          <p:nvSpPr>
            <p:cNvPr id="26" name="Freeform 26"/>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0D0E11"/>
            </a:solidFill>
            <a:ln w="66675" cap="rnd">
              <a:solidFill>
                <a:srgbClr val="000000"/>
              </a:solidFill>
              <a:prstDash val="solid"/>
              <a:round/>
            </a:ln>
          </p:spPr>
          <p:txBody>
            <a:bodyPr/>
            <a:lstStyle/>
            <a:p>
              <a:endParaRPr lang="en-US"/>
            </a:p>
          </p:txBody>
        </p:sp>
        <p:sp>
          <p:nvSpPr>
            <p:cNvPr id="27" name="TextBox 27"/>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28" name="Group 28"/>
          <p:cNvGrpSpPr/>
          <p:nvPr/>
        </p:nvGrpSpPr>
        <p:grpSpPr>
          <a:xfrm>
            <a:off x="15165905" y="6701295"/>
            <a:ext cx="1011665" cy="1043578"/>
            <a:chOff x="0" y="0"/>
            <a:chExt cx="165483" cy="170704"/>
          </a:xfrm>
        </p:grpSpPr>
        <p:sp>
          <p:nvSpPr>
            <p:cNvPr id="29" name="Freeform 29"/>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0D0E11"/>
            </a:solidFill>
            <a:ln w="66675" cap="rnd">
              <a:solidFill>
                <a:srgbClr val="000000"/>
              </a:solidFill>
              <a:prstDash val="solid"/>
              <a:round/>
            </a:ln>
          </p:spPr>
          <p:txBody>
            <a:bodyPr/>
            <a:lstStyle/>
            <a:p>
              <a:endParaRPr lang="en-US"/>
            </a:p>
          </p:txBody>
        </p:sp>
        <p:sp>
          <p:nvSpPr>
            <p:cNvPr id="30" name="TextBox 30"/>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31" name="Group 31"/>
          <p:cNvGrpSpPr/>
          <p:nvPr/>
        </p:nvGrpSpPr>
        <p:grpSpPr>
          <a:xfrm>
            <a:off x="13328219" y="8130727"/>
            <a:ext cx="4161208" cy="1043578"/>
            <a:chOff x="0" y="0"/>
            <a:chExt cx="680671" cy="170704"/>
          </a:xfrm>
        </p:grpSpPr>
        <p:sp>
          <p:nvSpPr>
            <p:cNvPr id="32" name="Freeform 32"/>
            <p:cNvSpPr/>
            <p:nvPr/>
          </p:nvSpPr>
          <p:spPr>
            <a:xfrm>
              <a:off x="0" y="0"/>
              <a:ext cx="680671" cy="170704"/>
            </a:xfrm>
            <a:custGeom>
              <a:avLst/>
              <a:gdLst/>
              <a:ahLst/>
              <a:cxnLst/>
              <a:rect l="l" t="t" r="r" b="b"/>
              <a:pathLst>
                <a:path w="680671" h="170704">
                  <a:moveTo>
                    <a:pt x="68838" y="0"/>
                  </a:moveTo>
                  <a:lnTo>
                    <a:pt x="611832" y="0"/>
                  </a:lnTo>
                  <a:cubicBezTo>
                    <a:pt x="649851" y="0"/>
                    <a:pt x="680671" y="30820"/>
                    <a:pt x="680671" y="68838"/>
                  </a:cubicBezTo>
                  <a:lnTo>
                    <a:pt x="680671" y="101865"/>
                  </a:lnTo>
                  <a:cubicBezTo>
                    <a:pt x="680671" y="139884"/>
                    <a:pt x="649851" y="170704"/>
                    <a:pt x="611832" y="170704"/>
                  </a:cubicBezTo>
                  <a:lnTo>
                    <a:pt x="68838" y="170704"/>
                  </a:lnTo>
                  <a:cubicBezTo>
                    <a:pt x="30820" y="170704"/>
                    <a:pt x="0" y="139884"/>
                    <a:pt x="0" y="101865"/>
                  </a:cubicBezTo>
                  <a:lnTo>
                    <a:pt x="0" y="68838"/>
                  </a:lnTo>
                  <a:cubicBezTo>
                    <a:pt x="0" y="30820"/>
                    <a:pt x="30820" y="0"/>
                    <a:pt x="68838" y="0"/>
                  </a:cubicBezTo>
                  <a:close/>
                </a:path>
              </a:pathLst>
            </a:custGeom>
            <a:solidFill>
              <a:srgbClr val="F4C024"/>
            </a:solidFill>
            <a:ln cap="rnd">
              <a:noFill/>
              <a:prstDash val="solid"/>
              <a:round/>
            </a:ln>
          </p:spPr>
          <p:txBody>
            <a:bodyPr/>
            <a:lstStyle/>
            <a:p>
              <a:endParaRPr lang="en-US"/>
            </a:p>
          </p:txBody>
        </p:sp>
        <p:sp>
          <p:nvSpPr>
            <p:cNvPr id="33" name="TextBox 33"/>
            <p:cNvSpPr txBox="1"/>
            <p:nvPr/>
          </p:nvSpPr>
          <p:spPr>
            <a:xfrm>
              <a:off x="0" y="-9525"/>
              <a:ext cx="680671" cy="180229"/>
            </a:xfrm>
            <a:prstGeom prst="rect">
              <a:avLst/>
            </a:prstGeom>
          </p:spPr>
          <p:txBody>
            <a:bodyPr lIns="50800" tIns="50800" rIns="50800" bIns="50800" rtlCol="0" anchor="ctr"/>
            <a:lstStyle/>
            <a:p>
              <a:pPr algn="ctr">
                <a:lnSpc>
                  <a:spcPts val="1260"/>
                </a:lnSpc>
              </a:pPr>
              <a:endParaRPr/>
            </a:p>
          </p:txBody>
        </p:sp>
      </p:grpSp>
      <p:grpSp>
        <p:nvGrpSpPr>
          <p:cNvPr id="34" name="Group 34"/>
          <p:cNvGrpSpPr/>
          <p:nvPr/>
        </p:nvGrpSpPr>
        <p:grpSpPr>
          <a:xfrm>
            <a:off x="8418113" y="8174113"/>
            <a:ext cx="1894838" cy="1043578"/>
            <a:chOff x="0" y="0"/>
            <a:chExt cx="309949" cy="170704"/>
          </a:xfrm>
        </p:grpSpPr>
        <p:sp>
          <p:nvSpPr>
            <p:cNvPr id="35" name="Freeform 35"/>
            <p:cNvSpPr/>
            <p:nvPr/>
          </p:nvSpPr>
          <p:spPr>
            <a:xfrm>
              <a:off x="0" y="0"/>
              <a:ext cx="309949" cy="170704"/>
            </a:xfrm>
            <a:custGeom>
              <a:avLst/>
              <a:gdLst/>
              <a:ahLst/>
              <a:cxnLst/>
              <a:rect l="l" t="t" r="r" b="b"/>
              <a:pathLst>
                <a:path w="309949" h="170704">
                  <a:moveTo>
                    <a:pt x="85352" y="0"/>
                  </a:moveTo>
                  <a:lnTo>
                    <a:pt x="224597" y="0"/>
                  </a:lnTo>
                  <a:cubicBezTo>
                    <a:pt x="247234" y="0"/>
                    <a:pt x="268943" y="8992"/>
                    <a:pt x="284950" y="24999"/>
                  </a:cubicBezTo>
                  <a:cubicBezTo>
                    <a:pt x="300956" y="41006"/>
                    <a:pt x="309949" y="62715"/>
                    <a:pt x="309949" y="85352"/>
                  </a:cubicBezTo>
                  <a:lnTo>
                    <a:pt x="309949" y="85352"/>
                  </a:lnTo>
                  <a:cubicBezTo>
                    <a:pt x="309949" y="132490"/>
                    <a:pt x="271735" y="170704"/>
                    <a:pt x="224597" y="170704"/>
                  </a:cubicBezTo>
                  <a:lnTo>
                    <a:pt x="85352" y="170704"/>
                  </a:lnTo>
                  <a:cubicBezTo>
                    <a:pt x="38213" y="170704"/>
                    <a:pt x="0" y="132490"/>
                    <a:pt x="0" y="85352"/>
                  </a:cubicBezTo>
                  <a:lnTo>
                    <a:pt x="0" y="85352"/>
                  </a:lnTo>
                  <a:cubicBezTo>
                    <a:pt x="0" y="38213"/>
                    <a:pt x="38213" y="0"/>
                    <a:pt x="85352" y="0"/>
                  </a:cubicBezTo>
                  <a:close/>
                </a:path>
              </a:pathLst>
            </a:custGeom>
            <a:solidFill>
              <a:srgbClr val="D81104"/>
            </a:solidFill>
            <a:ln cap="rnd">
              <a:noFill/>
              <a:prstDash val="solid"/>
              <a:round/>
            </a:ln>
          </p:spPr>
          <p:txBody>
            <a:bodyPr/>
            <a:lstStyle/>
            <a:p>
              <a:endParaRPr lang="en-US"/>
            </a:p>
          </p:txBody>
        </p:sp>
        <p:sp>
          <p:nvSpPr>
            <p:cNvPr id="36" name="TextBox 36"/>
            <p:cNvSpPr txBox="1"/>
            <p:nvPr/>
          </p:nvSpPr>
          <p:spPr>
            <a:xfrm>
              <a:off x="0" y="-9525"/>
              <a:ext cx="309949" cy="180229"/>
            </a:xfrm>
            <a:prstGeom prst="rect">
              <a:avLst/>
            </a:prstGeom>
          </p:spPr>
          <p:txBody>
            <a:bodyPr lIns="50800" tIns="50800" rIns="50800" bIns="50800" rtlCol="0" anchor="ctr"/>
            <a:lstStyle/>
            <a:p>
              <a:pPr algn="ctr">
                <a:lnSpc>
                  <a:spcPts val="1260"/>
                </a:lnSpc>
              </a:pPr>
              <a:endParaRPr/>
            </a:p>
          </p:txBody>
        </p:sp>
      </p:grpSp>
      <p:grpSp>
        <p:nvGrpSpPr>
          <p:cNvPr id="37" name="Group 37"/>
          <p:cNvGrpSpPr/>
          <p:nvPr/>
        </p:nvGrpSpPr>
        <p:grpSpPr>
          <a:xfrm>
            <a:off x="11938647" y="6701295"/>
            <a:ext cx="2925860" cy="1043578"/>
            <a:chOff x="0" y="0"/>
            <a:chExt cx="478598" cy="170704"/>
          </a:xfrm>
        </p:grpSpPr>
        <p:sp>
          <p:nvSpPr>
            <p:cNvPr id="38" name="Freeform 38"/>
            <p:cNvSpPr/>
            <p:nvPr/>
          </p:nvSpPr>
          <p:spPr>
            <a:xfrm>
              <a:off x="0" y="0"/>
              <a:ext cx="478599" cy="170704"/>
            </a:xfrm>
            <a:custGeom>
              <a:avLst/>
              <a:gdLst/>
              <a:ahLst/>
              <a:cxnLst/>
              <a:rect l="l" t="t" r="r" b="b"/>
              <a:pathLst>
                <a:path w="478599" h="170704">
                  <a:moveTo>
                    <a:pt x="85352" y="0"/>
                  </a:moveTo>
                  <a:lnTo>
                    <a:pt x="393247" y="0"/>
                  </a:lnTo>
                  <a:cubicBezTo>
                    <a:pt x="440385" y="0"/>
                    <a:pt x="478599" y="38213"/>
                    <a:pt x="478599" y="85352"/>
                  </a:cubicBezTo>
                  <a:lnTo>
                    <a:pt x="478599" y="85352"/>
                  </a:lnTo>
                  <a:cubicBezTo>
                    <a:pt x="478599" y="132490"/>
                    <a:pt x="440385" y="170704"/>
                    <a:pt x="393247" y="170704"/>
                  </a:cubicBezTo>
                  <a:lnTo>
                    <a:pt x="85352" y="170704"/>
                  </a:lnTo>
                  <a:cubicBezTo>
                    <a:pt x="38213" y="170704"/>
                    <a:pt x="0" y="132490"/>
                    <a:pt x="0" y="85352"/>
                  </a:cubicBezTo>
                  <a:lnTo>
                    <a:pt x="0" y="85352"/>
                  </a:lnTo>
                  <a:cubicBezTo>
                    <a:pt x="0" y="38213"/>
                    <a:pt x="38213" y="0"/>
                    <a:pt x="85352" y="0"/>
                  </a:cubicBezTo>
                  <a:close/>
                </a:path>
              </a:pathLst>
            </a:custGeom>
            <a:solidFill>
              <a:srgbClr val="D81104"/>
            </a:solidFill>
            <a:ln cap="rnd">
              <a:noFill/>
              <a:prstDash val="solid"/>
              <a:round/>
            </a:ln>
          </p:spPr>
          <p:txBody>
            <a:bodyPr/>
            <a:lstStyle/>
            <a:p>
              <a:endParaRPr lang="en-US"/>
            </a:p>
          </p:txBody>
        </p:sp>
        <p:sp>
          <p:nvSpPr>
            <p:cNvPr id="39" name="TextBox 39"/>
            <p:cNvSpPr txBox="1"/>
            <p:nvPr/>
          </p:nvSpPr>
          <p:spPr>
            <a:xfrm>
              <a:off x="0" y="-9525"/>
              <a:ext cx="478598" cy="180229"/>
            </a:xfrm>
            <a:prstGeom prst="rect">
              <a:avLst/>
            </a:prstGeom>
          </p:spPr>
          <p:txBody>
            <a:bodyPr lIns="50800" tIns="50800" rIns="50800" bIns="50800" rtlCol="0" anchor="ctr"/>
            <a:lstStyle/>
            <a:p>
              <a:pPr algn="ctr">
                <a:lnSpc>
                  <a:spcPts val="1260"/>
                </a:lnSpc>
              </a:pPr>
              <a:endParaRPr/>
            </a:p>
          </p:txBody>
        </p:sp>
      </p:grpSp>
      <p:grpSp>
        <p:nvGrpSpPr>
          <p:cNvPr id="40" name="Group 40"/>
          <p:cNvGrpSpPr/>
          <p:nvPr/>
        </p:nvGrpSpPr>
        <p:grpSpPr>
          <a:xfrm>
            <a:off x="8429350" y="6701295"/>
            <a:ext cx="1894838" cy="1043578"/>
            <a:chOff x="0" y="0"/>
            <a:chExt cx="309949" cy="170704"/>
          </a:xfrm>
        </p:grpSpPr>
        <p:sp>
          <p:nvSpPr>
            <p:cNvPr id="41" name="Freeform 41"/>
            <p:cNvSpPr/>
            <p:nvPr/>
          </p:nvSpPr>
          <p:spPr>
            <a:xfrm>
              <a:off x="0" y="0"/>
              <a:ext cx="309949" cy="170704"/>
            </a:xfrm>
            <a:custGeom>
              <a:avLst/>
              <a:gdLst/>
              <a:ahLst/>
              <a:cxnLst/>
              <a:rect l="l" t="t" r="r" b="b"/>
              <a:pathLst>
                <a:path w="309949" h="170704">
                  <a:moveTo>
                    <a:pt x="85352" y="0"/>
                  </a:moveTo>
                  <a:lnTo>
                    <a:pt x="224597" y="0"/>
                  </a:lnTo>
                  <a:cubicBezTo>
                    <a:pt x="247234" y="0"/>
                    <a:pt x="268943" y="8992"/>
                    <a:pt x="284950" y="24999"/>
                  </a:cubicBezTo>
                  <a:cubicBezTo>
                    <a:pt x="300956" y="41006"/>
                    <a:pt x="309949" y="62715"/>
                    <a:pt x="309949" y="85352"/>
                  </a:cubicBezTo>
                  <a:lnTo>
                    <a:pt x="309949" y="85352"/>
                  </a:lnTo>
                  <a:cubicBezTo>
                    <a:pt x="309949" y="132490"/>
                    <a:pt x="271735" y="170704"/>
                    <a:pt x="224597" y="170704"/>
                  </a:cubicBezTo>
                  <a:lnTo>
                    <a:pt x="85352" y="170704"/>
                  </a:lnTo>
                  <a:cubicBezTo>
                    <a:pt x="38213" y="170704"/>
                    <a:pt x="0" y="132490"/>
                    <a:pt x="0" y="85352"/>
                  </a:cubicBezTo>
                  <a:lnTo>
                    <a:pt x="0" y="85352"/>
                  </a:lnTo>
                  <a:cubicBezTo>
                    <a:pt x="0" y="38213"/>
                    <a:pt x="38213" y="0"/>
                    <a:pt x="85352" y="0"/>
                  </a:cubicBezTo>
                  <a:close/>
                </a:path>
              </a:pathLst>
            </a:custGeom>
            <a:solidFill>
              <a:srgbClr val="F56C34"/>
            </a:solidFill>
            <a:ln cap="rnd">
              <a:noFill/>
              <a:prstDash val="solid"/>
              <a:round/>
            </a:ln>
          </p:spPr>
          <p:txBody>
            <a:bodyPr/>
            <a:lstStyle/>
            <a:p>
              <a:endParaRPr lang="en-US"/>
            </a:p>
          </p:txBody>
        </p:sp>
        <p:sp>
          <p:nvSpPr>
            <p:cNvPr id="42" name="TextBox 42"/>
            <p:cNvSpPr txBox="1"/>
            <p:nvPr/>
          </p:nvSpPr>
          <p:spPr>
            <a:xfrm>
              <a:off x="0" y="-9525"/>
              <a:ext cx="309949" cy="180229"/>
            </a:xfrm>
            <a:prstGeom prst="rect">
              <a:avLst/>
            </a:prstGeom>
          </p:spPr>
          <p:txBody>
            <a:bodyPr lIns="50800" tIns="50800" rIns="50800" bIns="50800" rtlCol="0" anchor="ctr"/>
            <a:lstStyle/>
            <a:p>
              <a:pPr algn="ctr">
                <a:lnSpc>
                  <a:spcPts val="1260"/>
                </a:lnSpc>
              </a:pPr>
              <a:endParaRPr/>
            </a:p>
          </p:txBody>
        </p:sp>
      </p:grpSp>
      <p:grpSp>
        <p:nvGrpSpPr>
          <p:cNvPr id="43" name="Group 43"/>
          <p:cNvGrpSpPr/>
          <p:nvPr/>
        </p:nvGrpSpPr>
        <p:grpSpPr>
          <a:xfrm>
            <a:off x="10625585" y="6701295"/>
            <a:ext cx="1011665" cy="1043578"/>
            <a:chOff x="0" y="0"/>
            <a:chExt cx="165483" cy="170704"/>
          </a:xfrm>
        </p:grpSpPr>
        <p:sp>
          <p:nvSpPr>
            <p:cNvPr id="44" name="Freeform 44"/>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FFFFFF"/>
            </a:solidFill>
            <a:ln w="57150" cap="rnd">
              <a:solidFill>
                <a:srgbClr val="000000"/>
              </a:solidFill>
              <a:prstDash val="solid"/>
              <a:round/>
            </a:ln>
          </p:spPr>
          <p:txBody>
            <a:bodyPr/>
            <a:lstStyle/>
            <a:p>
              <a:endParaRPr lang="en-US"/>
            </a:p>
          </p:txBody>
        </p:sp>
        <p:sp>
          <p:nvSpPr>
            <p:cNvPr id="45" name="TextBox 45"/>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46" name="Group 46"/>
          <p:cNvGrpSpPr/>
          <p:nvPr/>
        </p:nvGrpSpPr>
        <p:grpSpPr>
          <a:xfrm>
            <a:off x="10643597" y="8170396"/>
            <a:ext cx="1011665" cy="1043578"/>
            <a:chOff x="0" y="0"/>
            <a:chExt cx="165483" cy="170704"/>
          </a:xfrm>
        </p:grpSpPr>
        <p:sp>
          <p:nvSpPr>
            <p:cNvPr id="47" name="Freeform 47"/>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99999A"/>
            </a:solidFill>
            <a:ln cap="rnd">
              <a:noFill/>
              <a:prstDash val="solid"/>
              <a:round/>
            </a:ln>
          </p:spPr>
          <p:txBody>
            <a:bodyPr/>
            <a:lstStyle/>
            <a:p>
              <a:endParaRPr lang="en-US"/>
            </a:p>
          </p:txBody>
        </p:sp>
        <p:sp>
          <p:nvSpPr>
            <p:cNvPr id="48" name="TextBox 48"/>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sp>
        <p:nvSpPr>
          <p:cNvPr id="49" name="Freeform 49"/>
          <p:cNvSpPr/>
          <p:nvPr/>
        </p:nvSpPr>
        <p:spPr>
          <a:xfrm>
            <a:off x="629231" y="3716376"/>
            <a:ext cx="16864803" cy="2854247"/>
          </a:xfrm>
          <a:custGeom>
            <a:avLst/>
            <a:gdLst/>
            <a:ahLst/>
            <a:cxnLst/>
            <a:rect l="l" t="t" r="r" b="b"/>
            <a:pathLst>
              <a:path w="16864803" h="2854247">
                <a:moveTo>
                  <a:pt x="0" y="0"/>
                </a:moveTo>
                <a:lnTo>
                  <a:pt x="16864803" y="0"/>
                </a:lnTo>
                <a:lnTo>
                  <a:pt x="16864803" y="2854248"/>
                </a:lnTo>
                <a:lnTo>
                  <a:pt x="0" y="2854248"/>
                </a:lnTo>
                <a:lnTo>
                  <a:pt x="0" y="0"/>
                </a:lnTo>
                <a:close/>
              </a:path>
            </a:pathLst>
          </a:custGeom>
          <a:blipFill>
            <a:blip r:embed="rId12"/>
            <a:stretch>
              <a:fillRect t="-78501" b="-18454"/>
            </a:stretch>
          </a:blipFill>
        </p:spPr>
        <p:txBody>
          <a:bodyPr/>
          <a:lstStyle/>
          <a:p>
            <a:endParaRPr lang="en-US"/>
          </a:p>
        </p:txBody>
      </p:sp>
      <p:sp>
        <p:nvSpPr>
          <p:cNvPr id="50" name="TextBox 50"/>
          <p:cNvSpPr txBox="1"/>
          <p:nvPr/>
        </p:nvSpPr>
        <p:spPr>
          <a:xfrm>
            <a:off x="892146" y="1733658"/>
            <a:ext cx="14779592" cy="2240625"/>
          </a:xfrm>
          <a:prstGeom prst="rect">
            <a:avLst/>
          </a:prstGeom>
        </p:spPr>
        <p:txBody>
          <a:bodyPr lIns="0" tIns="0" rIns="0" bIns="0" rtlCol="0" anchor="t">
            <a:spAutoFit/>
          </a:bodyPr>
          <a:lstStyle/>
          <a:p>
            <a:pPr algn="l">
              <a:lnSpc>
                <a:spcPts val="18394"/>
              </a:lnSpc>
            </a:pPr>
            <a:r>
              <a:rPr lang="en-US" sz="13138" b="1">
                <a:solidFill>
                  <a:srgbClr val="000000"/>
                </a:solidFill>
                <a:latin typeface="Nourd Bold"/>
                <a:ea typeface="Nourd Bold"/>
                <a:cs typeface="Nourd Bold"/>
                <a:sym typeface="Nourd Bold"/>
              </a:rPr>
              <a:t>The Consultation</a:t>
            </a:r>
          </a:p>
        </p:txBody>
      </p:sp>
      <p:sp>
        <p:nvSpPr>
          <p:cNvPr id="51" name="TextBox 51"/>
          <p:cNvSpPr txBox="1"/>
          <p:nvPr/>
        </p:nvSpPr>
        <p:spPr>
          <a:xfrm>
            <a:off x="14864507" y="9079055"/>
            <a:ext cx="2517799" cy="839256"/>
          </a:xfrm>
          <a:prstGeom prst="rect">
            <a:avLst/>
          </a:prstGeom>
        </p:spPr>
        <p:txBody>
          <a:bodyPr wrap="square" lIns="0" tIns="0" rIns="0" bIns="0" rtlCol="0" anchor="t">
            <a:spAutoFit/>
          </a:bodyPr>
          <a:lstStyle/>
          <a:p>
            <a:pPr algn="ctr">
              <a:lnSpc>
                <a:spcPts val="6906"/>
              </a:lnSpc>
            </a:pPr>
            <a:r>
              <a:rPr lang="en-US" sz="4933" dirty="0" err="1">
                <a:solidFill>
                  <a:srgbClr val="000000"/>
                </a:solidFill>
                <a:latin typeface="Nourd"/>
                <a:ea typeface="Nourd"/>
                <a:cs typeface="Nourd"/>
                <a:sym typeface="Nourd"/>
              </a:rPr>
              <a:t>vykon.us</a:t>
            </a:r>
            <a:endParaRPr lang="en-US" sz="4933" dirty="0">
              <a:solidFill>
                <a:srgbClr val="000000"/>
              </a:solidFill>
              <a:latin typeface="Nourd"/>
              <a:ea typeface="Nourd"/>
              <a:cs typeface="Nourd"/>
              <a:sym typeface="Nour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80042" y="662149"/>
            <a:ext cx="10461129" cy="1650724"/>
          </a:xfrm>
          <a:prstGeom prst="rect">
            <a:avLst/>
          </a:prstGeom>
        </p:spPr>
        <p:txBody>
          <a:bodyPr lIns="0" tIns="0" rIns="0" bIns="0" rtlCol="0" anchor="t">
            <a:spAutoFit/>
          </a:bodyPr>
          <a:lstStyle/>
          <a:p>
            <a:pPr algn="ctr">
              <a:lnSpc>
                <a:spcPts val="6665"/>
              </a:lnSpc>
            </a:pPr>
            <a:r>
              <a:rPr lang="en-US" sz="4760" b="1">
                <a:solidFill>
                  <a:srgbClr val="000000"/>
                </a:solidFill>
                <a:latin typeface="Nourd Bold"/>
                <a:ea typeface="Nourd Bold"/>
                <a:cs typeface="Nourd Bold"/>
                <a:sym typeface="Nourd Bold"/>
              </a:rPr>
              <a:t>Why and When do rates change?</a:t>
            </a:r>
          </a:p>
          <a:p>
            <a:pPr algn="ctr">
              <a:lnSpc>
                <a:spcPts val="6665"/>
              </a:lnSpc>
            </a:pPr>
            <a:r>
              <a:rPr lang="en-US" sz="4760" b="1">
                <a:solidFill>
                  <a:srgbClr val="000000"/>
                </a:solidFill>
                <a:latin typeface="Nourd Bold"/>
                <a:ea typeface="Nourd Bold"/>
                <a:cs typeface="Nourd Bold"/>
                <a:sym typeface="Nourd Bold"/>
              </a:rPr>
              <a:t> </a:t>
            </a:r>
          </a:p>
        </p:txBody>
      </p:sp>
      <p:grpSp>
        <p:nvGrpSpPr>
          <p:cNvPr id="3" name="Group 3"/>
          <p:cNvGrpSpPr/>
          <p:nvPr/>
        </p:nvGrpSpPr>
        <p:grpSpPr>
          <a:xfrm>
            <a:off x="1770068" y="2324500"/>
            <a:ext cx="2476484" cy="1068549"/>
            <a:chOff x="0" y="0"/>
            <a:chExt cx="1230540" cy="530951"/>
          </a:xfrm>
        </p:grpSpPr>
        <p:sp>
          <p:nvSpPr>
            <p:cNvPr id="4" name="Freeform 4"/>
            <p:cNvSpPr/>
            <p:nvPr/>
          </p:nvSpPr>
          <p:spPr>
            <a:xfrm>
              <a:off x="0" y="0"/>
              <a:ext cx="1230540" cy="530951"/>
            </a:xfrm>
            <a:custGeom>
              <a:avLst/>
              <a:gdLst/>
              <a:ahLst/>
              <a:cxnLst/>
              <a:rect l="l" t="t" r="r" b="b"/>
              <a:pathLst>
                <a:path w="1230540" h="530951">
                  <a:moveTo>
                    <a:pt x="159435" y="0"/>
                  </a:moveTo>
                  <a:lnTo>
                    <a:pt x="1071105" y="0"/>
                  </a:lnTo>
                  <a:cubicBezTo>
                    <a:pt x="1113390" y="0"/>
                    <a:pt x="1153943" y="16798"/>
                    <a:pt x="1183843" y="46697"/>
                  </a:cubicBezTo>
                  <a:cubicBezTo>
                    <a:pt x="1213742" y="76597"/>
                    <a:pt x="1230540" y="117150"/>
                    <a:pt x="1230540" y="159435"/>
                  </a:cubicBezTo>
                  <a:lnTo>
                    <a:pt x="1230540" y="371516"/>
                  </a:lnTo>
                  <a:cubicBezTo>
                    <a:pt x="1230540" y="459570"/>
                    <a:pt x="1159159" y="530951"/>
                    <a:pt x="1071105" y="530951"/>
                  </a:cubicBezTo>
                  <a:lnTo>
                    <a:pt x="159435" y="530951"/>
                  </a:lnTo>
                  <a:cubicBezTo>
                    <a:pt x="117150" y="530951"/>
                    <a:pt x="76597" y="514154"/>
                    <a:pt x="46697" y="484254"/>
                  </a:cubicBezTo>
                  <a:cubicBezTo>
                    <a:pt x="16798" y="454354"/>
                    <a:pt x="0" y="413801"/>
                    <a:pt x="0" y="371516"/>
                  </a:cubicBezTo>
                  <a:lnTo>
                    <a:pt x="0" y="159435"/>
                  </a:lnTo>
                  <a:cubicBezTo>
                    <a:pt x="0" y="117150"/>
                    <a:pt x="16798" y="76597"/>
                    <a:pt x="46697" y="46697"/>
                  </a:cubicBezTo>
                  <a:cubicBezTo>
                    <a:pt x="76597" y="16798"/>
                    <a:pt x="117150" y="0"/>
                    <a:pt x="159435" y="0"/>
                  </a:cubicBezTo>
                  <a:close/>
                </a:path>
              </a:pathLst>
            </a:custGeom>
            <a:solidFill>
              <a:srgbClr val="717273"/>
            </a:solidFill>
          </p:spPr>
          <p:txBody>
            <a:bodyPr/>
            <a:lstStyle/>
            <a:p>
              <a:endParaRPr lang="en-US"/>
            </a:p>
          </p:txBody>
        </p:sp>
        <p:sp>
          <p:nvSpPr>
            <p:cNvPr id="5" name="TextBox 5"/>
            <p:cNvSpPr txBox="1"/>
            <p:nvPr/>
          </p:nvSpPr>
          <p:spPr>
            <a:xfrm>
              <a:off x="0" y="-19050"/>
              <a:ext cx="1230540" cy="550001"/>
            </a:xfrm>
            <a:prstGeom prst="rect">
              <a:avLst/>
            </a:prstGeom>
          </p:spPr>
          <p:txBody>
            <a:bodyPr lIns="34904" tIns="34904" rIns="34904" bIns="34904" rtlCol="0" anchor="ctr"/>
            <a:lstStyle/>
            <a:p>
              <a:pPr algn="ctr">
                <a:lnSpc>
                  <a:spcPts val="1827"/>
                </a:lnSpc>
              </a:pPr>
              <a:endParaRPr/>
            </a:p>
          </p:txBody>
        </p:sp>
      </p:grpSp>
      <p:sp>
        <p:nvSpPr>
          <p:cNvPr id="6" name="Freeform 6"/>
          <p:cNvSpPr/>
          <p:nvPr/>
        </p:nvSpPr>
        <p:spPr>
          <a:xfrm>
            <a:off x="2797998" y="1542756"/>
            <a:ext cx="420624" cy="631331"/>
          </a:xfrm>
          <a:custGeom>
            <a:avLst/>
            <a:gdLst/>
            <a:ahLst/>
            <a:cxnLst/>
            <a:rect l="l" t="t" r="r" b="b"/>
            <a:pathLst>
              <a:path w="420624" h="631331">
                <a:moveTo>
                  <a:pt x="0" y="0"/>
                </a:moveTo>
                <a:lnTo>
                  <a:pt x="420624" y="0"/>
                </a:lnTo>
                <a:lnTo>
                  <a:pt x="420624" y="631330"/>
                </a:lnTo>
                <a:lnTo>
                  <a:pt x="0" y="6313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770068" y="4323412"/>
            <a:ext cx="2476484" cy="1068549"/>
            <a:chOff x="0" y="0"/>
            <a:chExt cx="1230540" cy="530951"/>
          </a:xfrm>
        </p:grpSpPr>
        <p:sp>
          <p:nvSpPr>
            <p:cNvPr id="8" name="Freeform 8"/>
            <p:cNvSpPr/>
            <p:nvPr/>
          </p:nvSpPr>
          <p:spPr>
            <a:xfrm>
              <a:off x="0" y="0"/>
              <a:ext cx="1230540" cy="530951"/>
            </a:xfrm>
            <a:custGeom>
              <a:avLst/>
              <a:gdLst/>
              <a:ahLst/>
              <a:cxnLst/>
              <a:rect l="l" t="t" r="r" b="b"/>
              <a:pathLst>
                <a:path w="1230540" h="530951">
                  <a:moveTo>
                    <a:pt x="159435" y="0"/>
                  </a:moveTo>
                  <a:lnTo>
                    <a:pt x="1071105" y="0"/>
                  </a:lnTo>
                  <a:cubicBezTo>
                    <a:pt x="1113390" y="0"/>
                    <a:pt x="1153943" y="16798"/>
                    <a:pt x="1183843" y="46697"/>
                  </a:cubicBezTo>
                  <a:cubicBezTo>
                    <a:pt x="1213742" y="76597"/>
                    <a:pt x="1230540" y="117150"/>
                    <a:pt x="1230540" y="159435"/>
                  </a:cubicBezTo>
                  <a:lnTo>
                    <a:pt x="1230540" y="371516"/>
                  </a:lnTo>
                  <a:cubicBezTo>
                    <a:pt x="1230540" y="459570"/>
                    <a:pt x="1159159" y="530951"/>
                    <a:pt x="1071105" y="530951"/>
                  </a:cubicBezTo>
                  <a:lnTo>
                    <a:pt x="159435" y="530951"/>
                  </a:lnTo>
                  <a:cubicBezTo>
                    <a:pt x="117150" y="530951"/>
                    <a:pt x="76597" y="514154"/>
                    <a:pt x="46697" y="484254"/>
                  </a:cubicBezTo>
                  <a:cubicBezTo>
                    <a:pt x="16798" y="454354"/>
                    <a:pt x="0" y="413801"/>
                    <a:pt x="0" y="371516"/>
                  </a:cubicBezTo>
                  <a:lnTo>
                    <a:pt x="0" y="159435"/>
                  </a:lnTo>
                  <a:cubicBezTo>
                    <a:pt x="0" y="117150"/>
                    <a:pt x="16798" y="76597"/>
                    <a:pt x="46697" y="46697"/>
                  </a:cubicBezTo>
                  <a:cubicBezTo>
                    <a:pt x="76597" y="16798"/>
                    <a:pt x="117150" y="0"/>
                    <a:pt x="159435" y="0"/>
                  </a:cubicBezTo>
                  <a:close/>
                </a:path>
              </a:pathLst>
            </a:custGeom>
            <a:solidFill>
              <a:srgbClr val="717273"/>
            </a:solidFill>
          </p:spPr>
          <p:txBody>
            <a:bodyPr/>
            <a:lstStyle/>
            <a:p>
              <a:endParaRPr lang="en-US"/>
            </a:p>
          </p:txBody>
        </p:sp>
        <p:sp>
          <p:nvSpPr>
            <p:cNvPr id="9" name="TextBox 9"/>
            <p:cNvSpPr txBox="1"/>
            <p:nvPr/>
          </p:nvSpPr>
          <p:spPr>
            <a:xfrm>
              <a:off x="0" y="-19050"/>
              <a:ext cx="1230540" cy="550001"/>
            </a:xfrm>
            <a:prstGeom prst="rect">
              <a:avLst/>
            </a:prstGeom>
          </p:spPr>
          <p:txBody>
            <a:bodyPr lIns="34904" tIns="34904" rIns="34904" bIns="34904" rtlCol="0" anchor="ctr"/>
            <a:lstStyle/>
            <a:p>
              <a:pPr algn="ctr">
                <a:lnSpc>
                  <a:spcPts val="1827"/>
                </a:lnSpc>
              </a:pPr>
              <a:endParaRPr/>
            </a:p>
          </p:txBody>
        </p:sp>
      </p:grpSp>
      <p:sp>
        <p:nvSpPr>
          <p:cNvPr id="10" name="Freeform 10"/>
          <p:cNvSpPr/>
          <p:nvPr/>
        </p:nvSpPr>
        <p:spPr>
          <a:xfrm>
            <a:off x="2797998" y="3541668"/>
            <a:ext cx="420624" cy="631331"/>
          </a:xfrm>
          <a:custGeom>
            <a:avLst/>
            <a:gdLst/>
            <a:ahLst/>
            <a:cxnLst/>
            <a:rect l="l" t="t" r="r" b="b"/>
            <a:pathLst>
              <a:path w="420624" h="631331">
                <a:moveTo>
                  <a:pt x="0" y="0"/>
                </a:moveTo>
                <a:lnTo>
                  <a:pt x="420624" y="0"/>
                </a:lnTo>
                <a:lnTo>
                  <a:pt x="420624" y="631331"/>
                </a:lnTo>
                <a:lnTo>
                  <a:pt x="0" y="6313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1" name="Group 11"/>
          <p:cNvGrpSpPr/>
          <p:nvPr/>
        </p:nvGrpSpPr>
        <p:grpSpPr>
          <a:xfrm>
            <a:off x="1770068" y="6322324"/>
            <a:ext cx="2476484" cy="1068549"/>
            <a:chOff x="0" y="0"/>
            <a:chExt cx="1230540" cy="530951"/>
          </a:xfrm>
        </p:grpSpPr>
        <p:sp>
          <p:nvSpPr>
            <p:cNvPr id="12" name="Freeform 12"/>
            <p:cNvSpPr/>
            <p:nvPr/>
          </p:nvSpPr>
          <p:spPr>
            <a:xfrm>
              <a:off x="0" y="0"/>
              <a:ext cx="1230540" cy="530951"/>
            </a:xfrm>
            <a:custGeom>
              <a:avLst/>
              <a:gdLst/>
              <a:ahLst/>
              <a:cxnLst/>
              <a:rect l="l" t="t" r="r" b="b"/>
              <a:pathLst>
                <a:path w="1230540" h="530951">
                  <a:moveTo>
                    <a:pt x="159435" y="0"/>
                  </a:moveTo>
                  <a:lnTo>
                    <a:pt x="1071105" y="0"/>
                  </a:lnTo>
                  <a:cubicBezTo>
                    <a:pt x="1113390" y="0"/>
                    <a:pt x="1153943" y="16798"/>
                    <a:pt x="1183843" y="46697"/>
                  </a:cubicBezTo>
                  <a:cubicBezTo>
                    <a:pt x="1213742" y="76597"/>
                    <a:pt x="1230540" y="117150"/>
                    <a:pt x="1230540" y="159435"/>
                  </a:cubicBezTo>
                  <a:lnTo>
                    <a:pt x="1230540" y="371516"/>
                  </a:lnTo>
                  <a:cubicBezTo>
                    <a:pt x="1230540" y="459570"/>
                    <a:pt x="1159159" y="530951"/>
                    <a:pt x="1071105" y="530951"/>
                  </a:cubicBezTo>
                  <a:lnTo>
                    <a:pt x="159435" y="530951"/>
                  </a:lnTo>
                  <a:cubicBezTo>
                    <a:pt x="117150" y="530951"/>
                    <a:pt x="76597" y="514154"/>
                    <a:pt x="46697" y="484254"/>
                  </a:cubicBezTo>
                  <a:cubicBezTo>
                    <a:pt x="16798" y="454354"/>
                    <a:pt x="0" y="413801"/>
                    <a:pt x="0" y="371516"/>
                  </a:cubicBezTo>
                  <a:lnTo>
                    <a:pt x="0" y="159435"/>
                  </a:lnTo>
                  <a:cubicBezTo>
                    <a:pt x="0" y="117150"/>
                    <a:pt x="16798" y="76597"/>
                    <a:pt x="46697" y="46697"/>
                  </a:cubicBezTo>
                  <a:cubicBezTo>
                    <a:pt x="76597" y="16798"/>
                    <a:pt x="117150" y="0"/>
                    <a:pt x="159435" y="0"/>
                  </a:cubicBezTo>
                  <a:close/>
                </a:path>
              </a:pathLst>
            </a:custGeom>
            <a:solidFill>
              <a:srgbClr val="717273"/>
            </a:solidFill>
          </p:spPr>
          <p:txBody>
            <a:bodyPr/>
            <a:lstStyle/>
            <a:p>
              <a:endParaRPr lang="en-US"/>
            </a:p>
          </p:txBody>
        </p:sp>
        <p:sp>
          <p:nvSpPr>
            <p:cNvPr id="13" name="TextBox 13"/>
            <p:cNvSpPr txBox="1"/>
            <p:nvPr/>
          </p:nvSpPr>
          <p:spPr>
            <a:xfrm>
              <a:off x="0" y="-19050"/>
              <a:ext cx="1230540" cy="550001"/>
            </a:xfrm>
            <a:prstGeom prst="rect">
              <a:avLst/>
            </a:prstGeom>
          </p:spPr>
          <p:txBody>
            <a:bodyPr lIns="34904" tIns="34904" rIns="34904" bIns="34904" rtlCol="0" anchor="ctr"/>
            <a:lstStyle/>
            <a:p>
              <a:pPr algn="ctr">
                <a:lnSpc>
                  <a:spcPts val="1827"/>
                </a:lnSpc>
              </a:pPr>
              <a:endParaRPr/>
            </a:p>
          </p:txBody>
        </p:sp>
      </p:grpSp>
      <p:sp>
        <p:nvSpPr>
          <p:cNvPr id="14" name="Freeform 14"/>
          <p:cNvSpPr/>
          <p:nvPr/>
        </p:nvSpPr>
        <p:spPr>
          <a:xfrm>
            <a:off x="2797998" y="5540580"/>
            <a:ext cx="420624" cy="631331"/>
          </a:xfrm>
          <a:custGeom>
            <a:avLst/>
            <a:gdLst/>
            <a:ahLst/>
            <a:cxnLst/>
            <a:rect l="l" t="t" r="r" b="b"/>
            <a:pathLst>
              <a:path w="420624" h="631331">
                <a:moveTo>
                  <a:pt x="0" y="0"/>
                </a:moveTo>
                <a:lnTo>
                  <a:pt x="420624" y="0"/>
                </a:lnTo>
                <a:lnTo>
                  <a:pt x="420624" y="631331"/>
                </a:lnTo>
                <a:lnTo>
                  <a:pt x="0" y="6313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5" name="Group 15"/>
          <p:cNvGrpSpPr/>
          <p:nvPr/>
        </p:nvGrpSpPr>
        <p:grpSpPr>
          <a:xfrm>
            <a:off x="4246552" y="2000124"/>
            <a:ext cx="12011057" cy="5715126"/>
            <a:chOff x="0" y="0"/>
            <a:chExt cx="2593936" cy="1234252"/>
          </a:xfrm>
        </p:grpSpPr>
        <p:sp>
          <p:nvSpPr>
            <p:cNvPr id="16" name="Freeform 16"/>
            <p:cNvSpPr/>
            <p:nvPr/>
          </p:nvSpPr>
          <p:spPr>
            <a:xfrm>
              <a:off x="0" y="0"/>
              <a:ext cx="2593936" cy="1234252"/>
            </a:xfrm>
            <a:custGeom>
              <a:avLst/>
              <a:gdLst/>
              <a:ahLst/>
              <a:cxnLst/>
              <a:rect l="l" t="t" r="r" b="b"/>
              <a:pathLst>
                <a:path w="2593936" h="1234252">
                  <a:moveTo>
                    <a:pt x="23204" y="0"/>
                  </a:moveTo>
                  <a:lnTo>
                    <a:pt x="2570731" y="0"/>
                  </a:lnTo>
                  <a:cubicBezTo>
                    <a:pt x="2583547" y="0"/>
                    <a:pt x="2593936" y="10389"/>
                    <a:pt x="2593936" y="23204"/>
                  </a:cubicBezTo>
                  <a:lnTo>
                    <a:pt x="2593936" y="1211047"/>
                  </a:lnTo>
                  <a:cubicBezTo>
                    <a:pt x="2593936" y="1217202"/>
                    <a:pt x="2591491" y="1223104"/>
                    <a:pt x="2587139" y="1227456"/>
                  </a:cubicBezTo>
                  <a:cubicBezTo>
                    <a:pt x="2582788" y="1231807"/>
                    <a:pt x="2576886" y="1234252"/>
                    <a:pt x="2570731" y="1234252"/>
                  </a:cubicBezTo>
                  <a:lnTo>
                    <a:pt x="23204" y="1234252"/>
                  </a:lnTo>
                  <a:cubicBezTo>
                    <a:pt x="17050" y="1234252"/>
                    <a:pt x="11148" y="1231807"/>
                    <a:pt x="6796" y="1227456"/>
                  </a:cubicBezTo>
                  <a:cubicBezTo>
                    <a:pt x="2445" y="1223104"/>
                    <a:pt x="0" y="1217202"/>
                    <a:pt x="0" y="1211047"/>
                  </a:cubicBezTo>
                  <a:lnTo>
                    <a:pt x="0" y="23204"/>
                  </a:lnTo>
                  <a:cubicBezTo>
                    <a:pt x="0" y="17050"/>
                    <a:pt x="2445" y="11148"/>
                    <a:pt x="6796" y="6796"/>
                  </a:cubicBezTo>
                  <a:cubicBezTo>
                    <a:pt x="11148" y="2445"/>
                    <a:pt x="17050" y="0"/>
                    <a:pt x="23204" y="0"/>
                  </a:cubicBezTo>
                  <a:close/>
                </a:path>
              </a:pathLst>
            </a:custGeom>
            <a:solidFill>
              <a:srgbClr val="717273"/>
            </a:solidFill>
          </p:spPr>
          <p:txBody>
            <a:bodyPr/>
            <a:lstStyle/>
            <a:p>
              <a:endParaRPr lang="en-US"/>
            </a:p>
          </p:txBody>
        </p:sp>
        <p:sp>
          <p:nvSpPr>
            <p:cNvPr id="17" name="TextBox 17"/>
            <p:cNvSpPr txBox="1"/>
            <p:nvPr/>
          </p:nvSpPr>
          <p:spPr>
            <a:xfrm>
              <a:off x="0" y="-28575"/>
              <a:ext cx="2593936" cy="1262827"/>
            </a:xfrm>
            <a:prstGeom prst="rect">
              <a:avLst/>
            </a:prstGeom>
          </p:spPr>
          <p:txBody>
            <a:bodyPr lIns="50800" tIns="50800" rIns="50800" bIns="50800" rtlCol="0" anchor="ctr"/>
            <a:lstStyle/>
            <a:p>
              <a:pPr algn="ctr">
                <a:lnSpc>
                  <a:spcPts val="1956"/>
                </a:lnSpc>
              </a:pPr>
              <a:endParaRPr/>
            </a:p>
          </p:txBody>
        </p:sp>
      </p:grpSp>
      <p:sp>
        <p:nvSpPr>
          <p:cNvPr id="18" name="Freeform 18"/>
          <p:cNvSpPr/>
          <p:nvPr/>
        </p:nvSpPr>
        <p:spPr>
          <a:xfrm>
            <a:off x="4545076" y="2262681"/>
            <a:ext cx="11414009" cy="5190011"/>
          </a:xfrm>
          <a:custGeom>
            <a:avLst/>
            <a:gdLst/>
            <a:ahLst/>
            <a:cxnLst/>
            <a:rect l="l" t="t" r="r" b="b"/>
            <a:pathLst>
              <a:path w="11414009" h="5190011">
                <a:moveTo>
                  <a:pt x="0" y="0"/>
                </a:moveTo>
                <a:lnTo>
                  <a:pt x="11414010" y="0"/>
                </a:lnTo>
                <a:lnTo>
                  <a:pt x="11414010" y="5190011"/>
                </a:lnTo>
                <a:lnTo>
                  <a:pt x="0" y="5190011"/>
                </a:lnTo>
                <a:lnTo>
                  <a:pt x="0" y="0"/>
                </a:lnTo>
                <a:close/>
              </a:path>
            </a:pathLst>
          </a:custGeom>
          <a:blipFill>
            <a:blip r:embed="rId4"/>
            <a:stretch>
              <a:fillRect/>
            </a:stretch>
          </a:blipFill>
        </p:spPr>
        <p:txBody>
          <a:bodyPr/>
          <a:lstStyle/>
          <a:p>
            <a:endParaRPr lang="en-US"/>
          </a:p>
        </p:txBody>
      </p:sp>
      <p:sp>
        <p:nvSpPr>
          <p:cNvPr id="19" name="TextBox 19"/>
          <p:cNvSpPr txBox="1"/>
          <p:nvPr/>
        </p:nvSpPr>
        <p:spPr>
          <a:xfrm>
            <a:off x="2015790" y="2430255"/>
            <a:ext cx="1985040" cy="835188"/>
          </a:xfrm>
          <a:prstGeom prst="rect">
            <a:avLst/>
          </a:prstGeom>
        </p:spPr>
        <p:txBody>
          <a:bodyPr lIns="0" tIns="0" rIns="0" bIns="0" rtlCol="0" anchor="t">
            <a:spAutoFit/>
          </a:bodyPr>
          <a:lstStyle/>
          <a:p>
            <a:pPr algn="ctr">
              <a:lnSpc>
                <a:spcPts val="2266"/>
              </a:lnSpc>
            </a:pPr>
            <a:r>
              <a:rPr lang="en-US" sz="1618">
                <a:solidFill>
                  <a:srgbClr val="FCFCFC"/>
                </a:solidFill>
                <a:latin typeface="Nourd"/>
                <a:ea typeface="Nourd"/>
                <a:cs typeface="Nourd"/>
                <a:sym typeface="Nourd"/>
              </a:rPr>
              <a:t>Do you want the lowest rate today or when you close?</a:t>
            </a:r>
          </a:p>
        </p:txBody>
      </p:sp>
      <p:sp>
        <p:nvSpPr>
          <p:cNvPr id="20" name="TextBox 20"/>
          <p:cNvSpPr txBox="1"/>
          <p:nvPr/>
        </p:nvSpPr>
        <p:spPr>
          <a:xfrm>
            <a:off x="2015790" y="4430568"/>
            <a:ext cx="1985040" cy="835188"/>
          </a:xfrm>
          <a:prstGeom prst="rect">
            <a:avLst/>
          </a:prstGeom>
        </p:spPr>
        <p:txBody>
          <a:bodyPr lIns="0" tIns="0" rIns="0" bIns="0" rtlCol="0" anchor="t">
            <a:spAutoFit/>
          </a:bodyPr>
          <a:lstStyle/>
          <a:p>
            <a:pPr algn="ctr">
              <a:lnSpc>
                <a:spcPts val="2266"/>
              </a:lnSpc>
            </a:pPr>
            <a:r>
              <a:rPr lang="en-US" sz="1618">
                <a:solidFill>
                  <a:srgbClr val="FCFCFC"/>
                </a:solidFill>
                <a:latin typeface="Nourd"/>
                <a:ea typeface="Nourd"/>
                <a:cs typeface="Nourd"/>
                <a:sym typeface="Nourd"/>
              </a:rPr>
              <a:t>How long do you think it will be before you close?</a:t>
            </a:r>
          </a:p>
        </p:txBody>
      </p:sp>
      <p:sp>
        <p:nvSpPr>
          <p:cNvPr id="21" name="TextBox 21"/>
          <p:cNvSpPr txBox="1"/>
          <p:nvPr/>
        </p:nvSpPr>
        <p:spPr>
          <a:xfrm>
            <a:off x="2015790" y="6572355"/>
            <a:ext cx="1985040" cy="549438"/>
          </a:xfrm>
          <a:prstGeom prst="rect">
            <a:avLst/>
          </a:prstGeom>
        </p:spPr>
        <p:txBody>
          <a:bodyPr lIns="0" tIns="0" rIns="0" bIns="0" rtlCol="0" anchor="t">
            <a:spAutoFit/>
          </a:bodyPr>
          <a:lstStyle/>
          <a:p>
            <a:pPr algn="ctr">
              <a:lnSpc>
                <a:spcPts val="2266"/>
              </a:lnSpc>
            </a:pPr>
            <a:r>
              <a:rPr lang="en-US" sz="1618">
                <a:solidFill>
                  <a:srgbClr val="FCFCFC"/>
                </a:solidFill>
                <a:latin typeface="Nourd"/>
                <a:ea typeface="Nourd"/>
                <a:cs typeface="Nourd"/>
                <a:sym typeface="Nourd"/>
              </a:rPr>
              <a:t>Would I recommend locking in the rate? </a:t>
            </a:r>
          </a:p>
        </p:txBody>
      </p:sp>
      <p:sp>
        <p:nvSpPr>
          <p:cNvPr id="22" name="TextBox 22"/>
          <p:cNvSpPr txBox="1"/>
          <p:nvPr/>
        </p:nvSpPr>
        <p:spPr>
          <a:xfrm>
            <a:off x="2396273" y="8877300"/>
            <a:ext cx="8652727"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23" name="Freeform 23"/>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Freeform 24"/>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5" name="Freeform 25"/>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6" name="Freeform 26"/>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7" name="AutoShape 27"/>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28" name="Freeform 28"/>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9" name="TextBox 29"/>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04910" y="3049795"/>
            <a:ext cx="10854390" cy="4970193"/>
            <a:chOff x="0" y="0"/>
            <a:chExt cx="2127328" cy="974097"/>
          </a:xfrm>
        </p:grpSpPr>
        <p:sp>
          <p:nvSpPr>
            <p:cNvPr id="3" name="Freeform 3"/>
            <p:cNvSpPr/>
            <p:nvPr/>
          </p:nvSpPr>
          <p:spPr>
            <a:xfrm>
              <a:off x="0" y="0"/>
              <a:ext cx="2127328" cy="974097"/>
            </a:xfrm>
            <a:custGeom>
              <a:avLst/>
              <a:gdLst/>
              <a:ahLst/>
              <a:cxnLst/>
              <a:rect l="l" t="t" r="r" b="b"/>
              <a:pathLst>
                <a:path w="2127328" h="974097">
                  <a:moveTo>
                    <a:pt x="25677" y="0"/>
                  </a:moveTo>
                  <a:lnTo>
                    <a:pt x="2101651" y="0"/>
                  </a:lnTo>
                  <a:cubicBezTo>
                    <a:pt x="2115832" y="0"/>
                    <a:pt x="2127328" y="11496"/>
                    <a:pt x="2127328" y="25677"/>
                  </a:cubicBezTo>
                  <a:lnTo>
                    <a:pt x="2127328" y="948420"/>
                  </a:lnTo>
                  <a:cubicBezTo>
                    <a:pt x="2127328" y="962601"/>
                    <a:pt x="2115832" y="974097"/>
                    <a:pt x="2101651" y="974097"/>
                  </a:cubicBezTo>
                  <a:lnTo>
                    <a:pt x="25677" y="974097"/>
                  </a:lnTo>
                  <a:cubicBezTo>
                    <a:pt x="11496" y="974097"/>
                    <a:pt x="0" y="962601"/>
                    <a:pt x="0" y="948420"/>
                  </a:cubicBezTo>
                  <a:lnTo>
                    <a:pt x="0" y="25677"/>
                  </a:lnTo>
                  <a:cubicBezTo>
                    <a:pt x="0" y="11496"/>
                    <a:pt x="11496" y="0"/>
                    <a:pt x="25677" y="0"/>
                  </a:cubicBezTo>
                  <a:close/>
                </a:path>
              </a:pathLst>
            </a:custGeom>
            <a:solidFill>
              <a:srgbClr val="000000"/>
            </a:solidFill>
          </p:spPr>
          <p:txBody>
            <a:bodyPr/>
            <a:lstStyle/>
            <a:p>
              <a:endParaRPr lang="en-US"/>
            </a:p>
          </p:txBody>
        </p:sp>
        <p:sp>
          <p:nvSpPr>
            <p:cNvPr id="4" name="TextBox 4"/>
            <p:cNvSpPr txBox="1"/>
            <p:nvPr/>
          </p:nvSpPr>
          <p:spPr>
            <a:xfrm>
              <a:off x="0" y="-28575"/>
              <a:ext cx="2127328" cy="1002672"/>
            </a:xfrm>
            <a:prstGeom prst="rect">
              <a:avLst/>
            </a:prstGeom>
          </p:spPr>
          <p:txBody>
            <a:bodyPr lIns="50800" tIns="50800" rIns="50800" bIns="50800" rtlCol="0" anchor="ctr"/>
            <a:lstStyle/>
            <a:p>
              <a:pPr algn="ctr">
                <a:lnSpc>
                  <a:spcPts val="1956"/>
                </a:lnSpc>
              </a:pPr>
              <a:endParaRPr/>
            </a:p>
          </p:txBody>
        </p:sp>
      </p:grpSp>
      <p:sp>
        <p:nvSpPr>
          <p:cNvPr id="5" name="Freeform 5"/>
          <p:cNvSpPr/>
          <p:nvPr/>
        </p:nvSpPr>
        <p:spPr>
          <a:xfrm>
            <a:off x="6404910" y="3752018"/>
            <a:ext cx="10708556" cy="3565745"/>
          </a:xfrm>
          <a:custGeom>
            <a:avLst/>
            <a:gdLst/>
            <a:ahLst/>
            <a:cxnLst/>
            <a:rect l="l" t="t" r="r" b="b"/>
            <a:pathLst>
              <a:path w="10708556" h="3565745">
                <a:moveTo>
                  <a:pt x="0" y="0"/>
                </a:moveTo>
                <a:lnTo>
                  <a:pt x="10708557" y="0"/>
                </a:lnTo>
                <a:lnTo>
                  <a:pt x="10708557" y="3565746"/>
                </a:lnTo>
                <a:lnTo>
                  <a:pt x="0" y="3565746"/>
                </a:lnTo>
                <a:lnTo>
                  <a:pt x="0" y="0"/>
                </a:lnTo>
                <a:close/>
              </a:path>
            </a:pathLst>
          </a:custGeom>
          <a:blipFill>
            <a:blip r:embed="rId2"/>
            <a:stretch>
              <a:fillRect/>
            </a:stretch>
          </a:blipFill>
        </p:spPr>
        <p:txBody>
          <a:bodyPr/>
          <a:lstStyle/>
          <a:p>
            <a:endParaRPr lang="en-US"/>
          </a:p>
        </p:txBody>
      </p:sp>
      <p:sp>
        <p:nvSpPr>
          <p:cNvPr id="6" name="Freeform 6"/>
          <p:cNvSpPr/>
          <p:nvPr/>
        </p:nvSpPr>
        <p:spPr>
          <a:xfrm>
            <a:off x="6607469" y="2656758"/>
            <a:ext cx="1007572" cy="139537"/>
          </a:xfrm>
          <a:custGeom>
            <a:avLst/>
            <a:gdLst/>
            <a:ahLst/>
            <a:cxnLst/>
            <a:rect l="l" t="t" r="r" b="b"/>
            <a:pathLst>
              <a:path w="1007572" h="139537">
                <a:moveTo>
                  <a:pt x="0" y="0"/>
                </a:moveTo>
                <a:lnTo>
                  <a:pt x="1007572" y="0"/>
                </a:lnTo>
                <a:lnTo>
                  <a:pt x="1007572" y="139536"/>
                </a:lnTo>
                <a:lnTo>
                  <a:pt x="0" y="139536"/>
                </a:lnTo>
                <a:lnTo>
                  <a:pt x="0" y="0"/>
                </a:lnTo>
                <a:close/>
              </a:path>
            </a:pathLst>
          </a:custGeom>
          <a:blipFill>
            <a:blip r:embed="rId3"/>
            <a:stretch>
              <a:fillRect b="-5670"/>
            </a:stretch>
          </a:blipFill>
        </p:spPr>
        <p:txBody>
          <a:bodyPr/>
          <a:lstStyle/>
          <a:p>
            <a:endParaRPr lang="en-US"/>
          </a:p>
        </p:txBody>
      </p:sp>
      <p:sp>
        <p:nvSpPr>
          <p:cNvPr id="7" name="Freeform 7"/>
          <p:cNvSpPr/>
          <p:nvPr/>
        </p:nvSpPr>
        <p:spPr>
          <a:xfrm>
            <a:off x="11855567" y="2653258"/>
            <a:ext cx="819431" cy="165641"/>
          </a:xfrm>
          <a:custGeom>
            <a:avLst/>
            <a:gdLst/>
            <a:ahLst/>
            <a:cxnLst/>
            <a:rect l="l" t="t" r="r" b="b"/>
            <a:pathLst>
              <a:path w="819431" h="165641">
                <a:moveTo>
                  <a:pt x="0" y="0"/>
                </a:moveTo>
                <a:lnTo>
                  <a:pt x="819431" y="0"/>
                </a:lnTo>
                <a:lnTo>
                  <a:pt x="819431" y="165640"/>
                </a:lnTo>
                <a:lnTo>
                  <a:pt x="0" y="165640"/>
                </a:lnTo>
                <a:lnTo>
                  <a:pt x="0" y="0"/>
                </a:lnTo>
                <a:close/>
              </a:path>
            </a:pathLst>
          </a:custGeom>
          <a:blipFill>
            <a:blip r:embed="rId4"/>
            <a:stretch>
              <a:fillRect l="-20749" r="-20749"/>
            </a:stretch>
          </a:blipFill>
        </p:spPr>
        <p:txBody>
          <a:bodyPr/>
          <a:lstStyle/>
          <a:p>
            <a:endParaRPr lang="en-US"/>
          </a:p>
        </p:txBody>
      </p:sp>
      <p:sp>
        <p:nvSpPr>
          <p:cNvPr id="8" name="TextBox 8"/>
          <p:cNvSpPr txBox="1"/>
          <p:nvPr/>
        </p:nvSpPr>
        <p:spPr>
          <a:xfrm>
            <a:off x="7324668" y="701221"/>
            <a:ext cx="8842474" cy="1651395"/>
          </a:xfrm>
          <a:prstGeom prst="rect">
            <a:avLst/>
          </a:prstGeom>
        </p:spPr>
        <p:txBody>
          <a:bodyPr lIns="0" tIns="0" rIns="0" bIns="0" rtlCol="0" anchor="t">
            <a:spAutoFit/>
          </a:bodyPr>
          <a:lstStyle/>
          <a:p>
            <a:pPr algn="ctr">
              <a:lnSpc>
                <a:spcPts val="6628"/>
              </a:lnSpc>
            </a:pPr>
            <a:r>
              <a:rPr lang="en-US" sz="4734">
                <a:solidFill>
                  <a:srgbClr val="000000"/>
                </a:solidFill>
                <a:latin typeface="Nourd"/>
                <a:ea typeface="Nourd"/>
                <a:cs typeface="Nourd"/>
                <a:sym typeface="Nourd"/>
              </a:rPr>
              <a:t>How can I save you money?</a:t>
            </a:r>
          </a:p>
          <a:p>
            <a:pPr algn="ctr">
              <a:lnSpc>
                <a:spcPts val="6628"/>
              </a:lnSpc>
            </a:pPr>
            <a:r>
              <a:rPr lang="en-US" sz="4734">
                <a:solidFill>
                  <a:srgbClr val="000000"/>
                </a:solidFill>
                <a:latin typeface="Nourd"/>
                <a:ea typeface="Nourd"/>
                <a:cs typeface="Nourd"/>
                <a:sym typeface="Nourd"/>
              </a:rPr>
              <a:t>Inflation Drives Mortgage Rates. </a:t>
            </a:r>
          </a:p>
        </p:txBody>
      </p:sp>
      <p:sp>
        <p:nvSpPr>
          <p:cNvPr id="9" name="TextBox 9"/>
          <p:cNvSpPr txBox="1"/>
          <p:nvPr/>
        </p:nvSpPr>
        <p:spPr>
          <a:xfrm>
            <a:off x="1028627" y="1000125"/>
            <a:ext cx="4705398" cy="6006272"/>
          </a:xfrm>
          <a:prstGeom prst="rect">
            <a:avLst/>
          </a:prstGeom>
        </p:spPr>
        <p:txBody>
          <a:bodyPr lIns="0" tIns="0" rIns="0" bIns="0" rtlCol="0" anchor="t">
            <a:spAutoFit/>
          </a:bodyPr>
          <a:lstStyle/>
          <a:p>
            <a:pPr algn="ctr">
              <a:lnSpc>
                <a:spcPts val="2499"/>
              </a:lnSpc>
            </a:pPr>
            <a:r>
              <a:rPr lang="en-US" sz="1785" b="1">
                <a:solidFill>
                  <a:srgbClr val="000000"/>
                </a:solidFill>
                <a:latin typeface="Nourd Bold"/>
                <a:ea typeface="Nourd Bold"/>
                <a:cs typeface="Nourd Bold"/>
                <a:sym typeface="Nourd Bold"/>
              </a:rPr>
              <a:t>Real-time market data with </a:t>
            </a:r>
          </a:p>
          <a:p>
            <a:pPr algn="ctr">
              <a:lnSpc>
                <a:spcPts val="2499"/>
              </a:lnSpc>
            </a:pPr>
            <a:r>
              <a:rPr lang="en-US" sz="1785" b="1">
                <a:solidFill>
                  <a:srgbClr val="000000"/>
                </a:solidFill>
                <a:latin typeface="Nourd Bold"/>
                <a:ea typeface="Nourd Bold"/>
                <a:cs typeface="Nourd Bold"/>
                <a:sym typeface="Nourd Bold"/>
              </a:rPr>
              <a:t> lock recommendations</a:t>
            </a:r>
          </a:p>
          <a:p>
            <a:pPr algn="ctr">
              <a:lnSpc>
                <a:spcPts val="2499"/>
              </a:lnSpc>
            </a:pPr>
            <a:endParaRPr lang="en-US" sz="1785" b="1">
              <a:solidFill>
                <a:srgbClr val="000000"/>
              </a:solidFill>
              <a:latin typeface="Nourd Bold"/>
              <a:ea typeface="Nourd Bold"/>
              <a:cs typeface="Nourd Bold"/>
              <a:sym typeface="Nourd Bold"/>
            </a:endParaRPr>
          </a:p>
          <a:p>
            <a:pPr algn="ctr">
              <a:lnSpc>
                <a:spcPts val="2499"/>
              </a:lnSpc>
            </a:pPr>
            <a:r>
              <a:rPr lang="en-US" sz="1785" b="1">
                <a:solidFill>
                  <a:srgbClr val="000000"/>
                </a:solidFill>
                <a:latin typeface="Nourd Bold"/>
                <a:ea typeface="Nourd Bold"/>
                <a:cs typeface="Nourd Bold"/>
                <a:sym typeface="Nourd Bold"/>
              </a:rPr>
              <a:t>Daily Rate Advice:</a:t>
            </a:r>
          </a:p>
          <a:p>
            <a:pPr algn="ctr">
              <a:lnSpc>
                <a:spcPts val="2499"/>
              </a:lnSpc>
            </a:pPr>
            <a:r>
              <a:rPr lang="en-US" sz="1785">
                <a:solidFill>
                  <a:srgbClr val="000000"/>
                </a:solidFill>
                <a:latin typeface="Nourd"/>
                <a:ea typeface="Nourd"/>
                <a:cs typeface="Nourd"/>
                <a:sym typeface="Nourd"/>
              </a:rPr>
              <a:t>Higher Stock prices coupled with an uptick in core  consumer inflation are pushing Mortgage Bonds lower  this morning, following yesterday's steep losses.</a:t>
            </a:r>
          </a:p>
          <a:p>
            <a:pPr algn="ctr">
              <a:lnSpc>
                <a:spcPts val="2499"/>
              </a:lnSpc>
            </a:pPr>
            <a:r>
              <a:rPr lang="en-US" sz="1785">
                <a:solidFill>
                  <a:srgbClr val="000000"/>
                </a:solidFill>
                <a:latin typeface="Nourd"/>
                <a:ea typeface="Nourd"/>
                <a:cs typeface="Nourd"/>
                <a:sym typeface="Nourd"/>
              </a:rPr>
              <a:t>The two-day Fed meeting kicks off on Capitol Hill this morning. There will be no headlines out of today’s meeting. The monetary policy statement will be released at 2:00 p.m. ET tomorrow with a press conference by Fed Chair Yellen at 2:30.</a:t>
            </a:r>
          </a:p>
          <a:p>
            <a:pPr algn="ctr">
              <a:lnSpc>
                <a:spcPts val="2499"/>
              </a:lnSpc>
            </a:pPr>
            <a:r>
              <a:rPr lang="en-US" sz="1785">
                <a:solidFill>
                  <a:srgbClr val="000000"/>
                </a:solidFill>
                <a:latin typeface="Nourd"/>
                <a:ea typeface="Nourd"/>
                <a:cs typeface="Nourd"/>
                <a:sym typeface="Nourd"/>
              </a:rPr>
              <a:t>With the recent big drop in Mortgage Bond prices and technical damage done, carefully floating is recommended. If anything changes, I will get back to you.</a:t>
            </a:r>
          </a:p>
          <a:p>
            <a:pPr algn="ctr">
              <a:lnSpc>
                <a:spcPts val="2499"/>
              </a:lnSpc>
            </a:pPr>
            <a:endParaRPr lang="en-US" sz="1785">
              <a:solidFill>
                <a:srgbClr val="000000"/>
              </a:solidFill>
              <a:latin typeface="Nourd"/>
              <a:ea typeface="Nourd"/>
              <a:cs typeface="Nourd"/>
              <a:sym typeface="Nourd"/>
            </a:endParaRPr>
          </a:p>
        </p:txBody>
      </p:sp>
      <p:sp>
        <p:nvSpPr>
          <p:cNvPr id="10" name="TextBox 10"/>
          <p:cNvSpPr txBox="1"/>
          <p:nvPr/>
        </p:nvSpPr>
        <p:spPr>
          <a:xfrm>
            <a:off x="12719759" y="2562317"/>
            <a:ext cx="4191149" cy="313264"/>
          </a:xfrm>
          <a:prstGeom prst="rect">
            <a:avLst/>
          </a:prstGeom>
        </p:spPr>
        <p:txBody>
          <a:bodyPr lIns="0" tIns="0" rIns="0" bIns="0" rtlCol="0" anchor="t">
            <a:spAutoFit/>
          </a:bodyPr>
          <a:lstStyle/>
          <a:p>
            <a:pPr algn="ctr">
              <a:lnSpc>
                <a:spcPts val="2683"/>
              </a:lnSpc>
              <a:spcBef>
                <a:spcPct val="0"/>
              </a:spcBef>
            </a:pPr>
            <a:r>
              <a:rPr lang="en-US" sz="1916" b="1">
                <a:solidFill>
                  <a:srgbClr val="000000"/>
                </a:solidFill>
                <a:latin typeface="Nourd Bold"/>
                <a:ea typeface="Nourd Bold"/>
                <a:cs typeface="Nourd Bold"/>
                <a:sym typeface="Nourd Bold"/>
              </a:rPr>
              <a:t>Core Consumer Price Index (CPI)</a:t>
            </a:r>
          </a:p>
        </p:txBody>
      </p:sp>
      <p:sp>
        <p:nvSpPr>
          <p:cNvPr id="11" name="TextBox 11"/>
          <p:cNvSpPr txBox="1"/>
          <p:nvPr/>
        </p:nvSpPr>
        <p:spPr>
          <a:xfrm>
            <a:off x="7619084" y="2562317"/>
            <a:ext cx="3577084" cy="313264"/>
          </a:xfrm>
          <a:prstGeom prst="rect">
            <a:avLst/>
          </a:prstGeom>
        </p:spPr>
        <p:txBody>
          <a:bodyPr lIns="0" tIns="0" rIns="0" bIns="0" rtlCol="0" anchor="t">
            <a:spAutoFit/>
          </a:bodyPr>
          <a:lstStyle/>
          <a:p>
            <a:pPr algn="ctr">
              <a:lnSpc>
                <a:spcPts val="2683"/>
              </a:lnSpc>
              <a:spcBef>
                <a:spcPct val="0"/>
              </a:spcBef>
            </a:pPr>
            <a:r>
              <a:rPr lang="en-US" sz="1916" b="1">
                <a:solidFill>
                  <a:srgbClr val="000000"/>
                </a:solidFill>
                <a:latin typeface="Nourd Bold"/>
                <a:ea typeface="Nourd Bold"/>
                <a:cs typeface="Nourd Bold"/>
                <a:sym typeface="Nourd Bold"/>
              </a:rPr>
              <a:t>30-year fixed mortgage rate</a:t>
            </a:r>
          </a:p>
        </p:txBody>
      </p:sp>
      <p:sp>
        <p:nvSpPr>
          <p:cNvPr id="12" name="TextBox 12"/>
          <p:cNvSpPr txBox="1"/>
          <p:nvPr/>
        </p:nvSpPr>
        <p:spPr>
          <a:xfrm>
            <a:off x="2396273" y="8873629"/>
            <a:ext cx="8799895"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13" name="Freeform 13"/>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14"/>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7" name="AutoShape 17"/>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8" name="Freeform 18"/>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9" name="TextBox 19"/>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58233" y="440020"/>
            <a:ext cx="8327082" cy="1810165"/>
          </a:xfrm>
          <a:prstGeom prst="rect">
            <a:avLst/>
          </a:prstGeom>
        </p:spPr>
        <p:txBody>
          <a:bodyPr lIns="0" tIns="0" rIns="0" bIns="0" rtlCol="0" anchor="t">
            <a:spAutoFit/>
          </a:bodyPr>
          <a:lstStyle/>
          <a:p>
            <a:pPr algn="ctr">
              <a:lnSpc>
                <a:spcPts val="7327"/>
              </a:lnSpc>
            </a:pPr>
            <a:r>
              <a:rPr lang="en-US" sz="5233">
                <a:solidFill>
                  <a:srgbClr val="000000"/>
                </a:solidFill>
                <a:latin typeface="Nourd"/>
                <a:ea typeface="Nourd"/>
                <a:cs typeface="Nourd"/>
                <a:sym typeface="Nourd"/>
              </a:rPr>
              <a:t>How can I save you money?</a:t>
            </a:r>
          </a:p>
          <a:p>
            <a:pPr algn="ctr">
              <a:lnSpc>
                <a:spcPts val="7327"/>
              </a:lnSpc>
            </a:pPr>
            <a:r>
              <a:rPr lang="en-US" sz="5233">
                <a:solidFill>
                  <a:srgbClr val="000000"/>
                </a:solidFill>
                <a:latin typeface="Nourd"/>
                <a:ea typeface="Nourd"/>
                <a:cs typeface="Nourd"/>
                <a:sym typeface="Nourd"/>
              </a:rPr>
              <a:t> </a:t>
            </a:r>
          </a:p>
        </p:txBody>
      </p:sp>
      <p:grpSp>
        <p:nvGrpSpPr>
          <p:cNvPr id="3" name="Group 3"/>
          <p:cNvGrpSpPr/>
          <p:nvPr/>
        </p:nvGrpSpPr>
        <p:grpSpPr>
          <a:xfrm>
            <a:off x="3733664" y="2062096"/>
            <a:ext cx="11496104" cy="5837865"/>
            <a:chOff x="0" y="0"/>
            <a:chExt cx="2568849" cy="1304494"/>
          </a:xfrm>
        </p:grpSpPr>
        <p:sp>
          <p:nvSpPr>
            <p:cNvPr id="4" name="Freeform 4"/>
            <p:cNvSpPr/>
            <p:nvPr/>
          </p:nvSpPr>
          <p:spPr>
            <a:xfrm>
              <a:off x="0" y="0"/>
              <a:ext cx="2568849" cy="1304494"/>
            </a:xfrm>
            <a:custGeom>
              <a:avLst/>
              <a:gdLst/>
              <a:ahLst/>
              <a:cxnLst/>
              <a:rect l="l" t="t" r="r" b="b"/>
              <a:pathLst>
                <a:path w="2568849" h="1304494">
                  <a:moveTo>
                    <a:pt x="24244" y="0"/>
                  </a:moveTo>
                  <a:lnTo>
                    <a:pt x="2544606" y="0"/>
                  </a:lnTo>
                  <a:cubicBezTo>
                    <a:pt x="2551036" y="0"/>
                    <a:pt x="2557202" y="2554"/>
                    <a:pt x="2561748" y="7101"/>
                  </a:cubicBezTo>
                  <a:cubicBezTo>
                    <a:pt x="2566295" y="11647"/>
                    <a:pt x="2568849" y="17814"/>
                    <a:pt x="2568849" y="24244"/>
                  </a:cubicBezTo>
                  <a:lnTo>
                    <a:pt x="2568849" y="1280250"/>
                  </a:lnTo>
                  <a:cubicBezTo>
                    <a:pt x="2568849" y="1286680"/>
                    <a:pt x="2566295" y="1292846"/>
                    <a:pt x="2561748" y="1297393"/>
                  </a:cubicBezTo>
                  <a:cubicBezTo>
                    <a:pt x="2557202" y="1301940"/>
                    <a:pt x="2551036" y="1304494"/>
                    <a:pt x="2544606" y="1304494"/>
                  </a:cubicBezTo>
                  <a:lnTo>
                    <a:pt x="24244" y="1304494"/>
                  </a:lnTo>
                  <a:cubicBezTo>
                    <a:pt x="17814" y="1304494"/>
                    <a:pt x="11647" y="1301940"/>
                    <a:pt x="7101" y="1297393"/>
                  </a:cubicBezTo>
                  <a:cubicBezTo>
                    <a:pt x="2554" y="1292846"/>
                    <a:pt x="0" y="1286680"/>
                    <a:pt x="0" y="1280250"/>
                  </a:cubicBezTo>
                  <a:lnTo>
                    <a:pt x="0" y="24244"/>
                  </a:lnTo>
                  <a:cubicBezTo>
                    <a:pt x="0" y="17814"/>
                    <a:pt x="2554" y="11647"/>
                    <a:pt x="7101" y="7101"/>
                  </a:cubicBezTo>
                  <a:cubicBezTo>
                    <a:pt x="11647" y="2554"/>
                    <a:pt x="17814" y="0"/>
                    <a:pt x="24244" y="0"/>
                  </a:cubicBezTo>
                  <a:close/>
                </a:path>
              </a:pathLst>
            </a:custGeom>
            <a:solidFill>
              <a:srgbClr val="3E3E3E"/>
            </a:solidFill>
          </p:spPr>
          <p:txBody>
            <a:bodyPr/>
            <a:lstStyle/>
            <a:p>
              <a:endParaRPr lang="en-US"/>
            </a:p>
          </p:txBody>
        </p:sp>
        <p:sp>
          <p:nvSpPr>
            <p:cNvPr id="5" name="TextBox 5"/>
            <p:cNvSpPr txBox="1"/>
            <p:nvPr/>
          </p:nvSpPr>
          <p:spPr>
            <a:xfrm>
              <a:off x="0" y="-28575"/>
              <a:ext cx="2568849" cy="1333069"/>
            </a:xfrm>
            <a:prstGeom prst="rect">
              <a:avLst/>
            </a:prstGeom>
          </p:spPr>
          <p:txBody>
            <a:bodyPr lIns="50800" tIns="50800" rIns="50800" bIns="50800" rtlCol="0" anchor="ctr"/>
            <a:lstStyle/>
            <a:p>
              <a:pPr algn="ctr">
                <a:lnSpc>
                  <a:spcPts val="1956"/>
                </a:lnSpc>
              </a:pPr>
              <a:endParaRPr/>
            </a:p>
          </p:txBody>
        </p:sp>
      </p:grpSp>
      <p:sp>
        <p:nvSpPr>
          <p:cNvPr id="6" name="Freeform 6"/>
          <p:cNvSpPr/>
          <p:nvPr/>
        </p:nvSpPr>
        <p:spPr>
          <a:xfrm>
            <a:off x="4442444" y="2215413"/>
            <a:ext cx="10078543" cy="5531232"/>
          </a:xfrm>
          <a:custGeom>
            <a:avLst/>
            <a:gdLst/>
            <a:ahLst/>
            <a:cxnLst/>
            <a:rect l="l" t="t" r="r" b="b"/>
            <a:pathLst>
              <a:path w="10078543" h="5531232">
                <a:moveTo>
                  <a:pt x="0" y="0"/>
                </a:moveTo>
                <a:lnTo>
                  <a:pt x="10078543" y="0"/>
                </a:lnTo>
                <a:lnTo>
                  <a:pt x="10078543" y="5531232"/>
                </a:lnTo>
                <a:lnTo>
                  <a:pt x="0" y="5531232"/>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3686732" y="1331940"/>
            <a:ext cx="10232975" cy="589141"/>
          </a:xfrm>
          <a:prstGeom prst="rect">
            <a:avLst/>
          </a:prstGeom>
        </p:spPr>
        <p:txBody>
          <a:bodyPr lIns="0" tIns="0" rIns="0" bIns="0" rtlCol="0" anchor="t">
            <a:spAutoFit/>
          </a:bodyPr>
          <a:lstStyle/>
          <a:p>
            <a:pPr algn="ctr">
              <a:lnSpc>
                <a:spcPts val="4802"/>
              </a:lnSpc>
            </a:pPr>
            <a:r>
              <a:rPr lang="en-US" sz="3430">
                <a:solidFill>
                  <a:srgbClr val="000000"/>
                </a:solidFill>
                <a:latin typeface="Nourd"/>
                <a:ea typeface="Nourd"/>
                <a:cs typeface="Nourd"/>
                <a:sym typeface="Nourd"/>
              </a:rPr>
              <a:t>Weekly forecast and economic calendar monitoring</a:t>
            </a:r>
          </a:p>
        </p:txBody>
      </p:sp>
      <p:sp>
        <p:nvSpPr>
          <p:cNvPr id="8" name="TextBox 8"/>
          <p:cNvSpPr txBox="1"/>
          <p:nvPr/>
        </p:nvSpPr>
        <p:spPr>
          <a:xfrm>
            <a:off x="2396273" y="8873629"/>
            <a:ext cx="8881327"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9" name="Freeform 9"/>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AutoShape 13"/>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4" name="Freeform 14"/>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TextBox 15"/>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40067" y="2154824"/>
            <a:ext cx="7653485" cy="3845876"/>
          </a:xfrm>
          <a:custGeom>
            <a:avLst/>
            <a:gdLst/>
            <a:ahLst/>
            <a:cxnLst/>
            <a:rect l="l" t="t" r="r" b="b"/>
            <a:pathLst>
              <a:path w="7653485" h="3845876">
                <a:moveTo>
                  <a:pt x="0" y="0"/>
                </a:moveTo>
                <a:lnTo>
                  <a:pt x="7653485" y="0"/>
                </a:lnTo>
                <a:lnTo>
                  <a:pt x="7653485" y="3845876"/>
                </a:lnTo>
                <a:lnTo>
                  <a:pt x="0" y="3845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222137" y="2570758"/>
            <a:ext cx="7653485" cy="3431676"/>
            <a:chOff x="0" y="0"/>
            <a:chExt cx="1487224" cy="666843"/>
          </a:xfrm>
        </p:grpSpPr>
        <p:sp>
          <p:nvSpPr>
            <p:cNvPr id="4" name="Freeform 4"/>
            <p:cNvSpPr/>
            <p:nvPr/>
          </p:nvSpPr>
          <p:spPr>
            <a:xfrm>
              <a:off x="0" y="0"/>
              <a:ext cx="1487224" cy="666843"/>
            </a:xfrm>
            <a:custGeom>
              <a:avLst/>
              <a:gdLst/>
              <a:ahLst/>
              <a:cxnLst/>
              <a:rect l="l" t="t" r="r" b="b"/>
              <a:pathLst>
                <a:path w="1487224" h="666843">
                  <a:moveTo>
                    <a:pt x="51589" y="0"/>
                  </a:moveTo>
                  <a:lnTo>
                    <a:pt x="1435634" y="0"/>
                  </a:lnTo>
                  <a:cubicBezTo>
                    <a:pt x="1464126" y="0"/>
                    <a:pt x="1487224" y="23097"/>
                    <a:pt x="1487224" y="51589"/>
                  </a:cubicBezTo>
                  <a:lnTo>
                    <a:pt x="1487224" y="615253"/>
                  </a:lnTo>
                  <a:cubicBezTo>
                    <a:pt x="1487224" y="643745"/>
                    <a:pt x="1464126" y="666843"/>
                    <a:pt x="1435634" y="666843"/>
                  </a:cubicBezTo>
                  <a:lnTo>
                    <a:pt x="51589" y="666843"/>
                  </a:lnTo>
                  <a:cubicBezTo>
                    <a:pt x="23097" y="666843"/>
                    <a:pt x="0" y="643745"/>
                    <a:pt x="0" y="615253"/>
                  </a:cubicBezTo>
                  <a:lnTo>
                    <a:pt x="0" y="51589"/>
                  </a:lnTo>
                  <a:cubicBezTo>
                    <a:pt x="0" y="23097"/>
                    <a:pt x="23097" y="0"/>
                    <a:pt x="51589" y="0"/>
                  </a:cubicBezTo>
                  <a:close/>
                </a:path>
              </a:pathLst>
            </a:custGeom>
            <a:solidFill>
              <a:srgbClr val="717273"/>
            </a:solidFill>
          </p:spPr>
          <p:txBody>
            <a:bodyPr/>
            <a:lstStyle/>
            <a:p>
              <a:endParaRPr lang="en-US"/>
            </a:p>
          </p:txBody>
        </p:sp>
        <p:sp>
          <p:nvSpPr>
            <p:cNvPr id="5" name="TextBox 5"/>
            <p:cNvSpPr txBox="1"/>
            <p:nvPr/>
          </p:nvSpPr>
          <p:spPr>
            <a:xfrm>
              <a:off x="0" y="-19050"/>
              <a:ext cx="1487224" cy="685893"/>
            </a:xfrm>
            <a:prstGeom prst="rect">
              <a:avLst/>
            </a:prstGeom>
          </p:spPr>
          <p:txBody>
            <a:bodyPr lIns="29822" tIns="29822" rIns="29822" bIns="29822" rtlCol="0" anchor="ctr"/>
            <a:lstStyle/>
            <a:p>
              <a:pPr algn="ctr">
                <a:lnSpc>
                  <a:spcPts val="1561"/>
                </a:lnSpc>
              </a:pPr>
              <a:endParaRPr/>
            </a:p>
          </p:txBody>
        </p:sp>
      </p:grpSp>
      <p:sp>
        <p:nvSpPr>
          <p:cNvPr id="6" name="Freeform 6"/>
          <p:cNvSpPr/>
          <p:nvPr/>
        </p:nvSpPr>
        <p:spPr>
          <a:xfrm>
            <a:off x="9040067" y="6523548"/>
            <a:ext cx="7653485" cy="1578531"/>
          </a:xfrm>
          <a:custGeom>
            <a:avLst/>
            <a:gdLst/>
            <a:ahLst/>
            <a:cxnLst/>
            <a:rect l="l" t="t" r="r" b="b"/>
            <a:pathLst>
              <a:path w="7653485" h="1578531">
                <a:moveTo>
                  <a:pt x="0" y="0"/>
                </a:moveTo>
                <a:lnTo>
                  <a:pt x="7653485" y="0"/>
                </a:lnTo>
                <a:lnTo>
                  <a:pt x="7653485" y="1578531"/>
                </a:lnTo>
                <a:lnTo>
                  <a:pt x="0" y="15785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593751" y="933450"/>
            <a:ext cx="13484572" cy="919429"/>
          </a:xfrm>
          <a:prstGeom prst="rect">
            <a:avLst/>
          </a:prstGeom>
        </p:spPr>
        <p:txBody>
          <a:bodyPr lIns="0" tIns="0" rIns="0" bIns="0" rtlCol="0" anchor="t">
            <a:spAutoFit/>
          </a:bodyPr>
          <a:lstStyle/>
          <a:p>
            <a:pPr algn="ctr">
              <a:lnSpc>
                <a:spcPts val="7597"/>
              </a:lnSpc>
            </a:pPr>
            <a:r>
              <a:rPr lang="en-US" sz="5427">
                <a:solidFill>
                  <a:srgbClr val="000000"/>
                </a:solidFill>
                <a:latin typeface="Nourd"/>
                <a:ea typeface="Nourd"/>
                <a:cs typeface="Nourd"/>
                <a:sym typeface="Nourd"/>
              </a:rPr>
              <a:t>How familiar are you with the term points?  </a:t>
            </a:r>
          </a:p>
        </p:txBody>
      </p:sp>
      <p:sp>
        <p:nvSpPr>
          <p:cNvPr id="8" name="TextBox 8"/>
          <p:cNvSpPr txBox="1"/>
          <p:nvPr/>
        </p:nvSpPr>
        <p:spPr>
          <a:xfrm>
            <a:off x="1494940" y="2944055"/>
            <a:ext cx="7107878" cy="2832026"/>
          </a:xfrm>
          <a:prstGeom prst="rect">
            <a:avLst/>
          </a:prstGeom>
        </p:spPr>
        <p:txBody>
          <a:bodyPr lIns="0" tIns="0" rIns="0" bIns="0" rtlCol="0" anchor="t">
            <a:spAutoFit/>
          </a:bodyPr>
          <a:lstStyle/>
          <a:p>
            <a:pPr algn="ctr">
              <a:lnSpc>
                <a:spcPts val="4554"/>
              </a:lnSpc>
              <a:spcBef>
                <a:spcPct val="0"/>
              </a:spcBef>
            </a:pPr>
            <a:r>
              <a:rPr lang="en-US" sz="3252">
                <a:solidFill>
                  <a:srgbClr val="FFFFFF"/>
                </a:solidFill>
                <a:latin typeface="Nourd"/>
                <a:ea typeface="Nourd"/>
                <a:cs typeface="Nourd"/>
                <a:sym typeface="Nourd"/>
              </a:rPr>
              <a:t>If you lowered your rate by 0.25%, how much do you think it would lower you monthly payment?</a:t>
            </a:r>
          </a:p>
          <a:p>
            <a:pPr algn="ctr">
              <a:lnSpc>
                <a:spcPts val="4554"/>
              </a:lnSpc>
              <a:spcBef>
                <a:spcPct val="0"/>
              </a:spcBef>
            </a:pPr>
            <a:endParaRPr lang="en-US" sz="3252">
              <a:solidFill>
                <a:srgbClr val="FFFFFF"/>
              </a:solidFill>
              <a:latin typeface="Nourd"/>
              <a:ea typeface="Nourd"/>
              <a:cs typeface="Nourd"/>
              <a:sym typeface="Nourd"/>
            </a:endParaRPr>
          </a:p>
          <a:p>
            <a:pPr algn="ctr">
              <a:lnSpc>
                <a:spcPts val="4554"/>
              </a:lnSpc>
              <a:spcBef>
                <a:spcPct val="0"/>
              </a:spcBef>
            </a:pPr>
            <a:r>
              <a:rPr lang="en-US" sz="3252">
                <a:solidFill>
                  <a:srgbClr val="FFFFFF"/>
                </a:solidFill>
                <a:latin typeface="Nourd"/>
                <a:ea typeface="Nourd"/>
                <a:cs typeface="Nourd"/>
                <a:sym typeface="Nourd"/>
              </a:rPr>
              <a:t>$                         / month.</a:t>
            </a:r>
          </a:p>
        </p:txBody>
      </p:sp>
      <p:sp>
        <p:nvSpPr>
          <p:cNvPr id="9" name="TextBox 9"/>
          <p:cNvSpPr txBox="1"/>
          <p:nvPr/>
        </p:nvSpPr>
        <p:spPr>
          <a:xfrm>
            <a:off x="10539688" y="2332618"/>
            <a:ext cx="1042711" cy="546269"/>
          </a:xfrm>
          <a:prstGeom prst="rect">
            <a:avLst/>
          </a:prstGeom>
        </p:spPr>
        <p:txBody>
          <a:bodyPr wrap="square" lIns="0" tIns="0" rIns="0" bIns="0" rtlCol="0" anchor="t">
            <a:spAutoFit/>
          </a:bodyPr>
          <a:lstStyle/>
          <a:p>
            <a:pPr algn="ctr">
              <a:lnSpc>
                <a:spcPts val="4540"/>
              </a:lnSpc>
              <a:spcBef>
                <a:spcPct val="0"/>
              </a:spcBef>
            </a:pPr>
            <a:r>
              <a:rPr lang="en-US" sz="3243" b="1" dirty="0">
                <a:solidFill>
                  <a:srgbClr val="000000"/>
                </a:solidFill>
                <a:latin typeface="Nourd Bold"/>
                <a:ea typeface="Nourd Bold"/>
                <a:cs typeface="Nourd Bold"/>
                <a:sym typeface="Nourd Bold"/>
              </a:rPr>
              <a:t>Rate</a:t>
            </a:r>
          </a:p>
        </p:txBody>
      </p:sp>
      <p:sp>
        <p:nvSpPr>
          <p:cNvPr id="10" name="TextBox 10"/>
          <p:cNvSpPr txBox="1"/>
          <p:nvPr/>
        </p:nvSpPr>
        <p:spPr>
          <a:xfrm>
            <a:off x="14154584" y="2332618"/>
            <a:ext cx="1432461" cy="546269"/>
          </a:xfrm>
          <a:prstGeom prst="rect">
            <a:avLst/>
          </a:prstGeom>
        </p:spPr>
        <p:txBody>
          <a:bodyPr wrap="square" lIns="0" tIns="0" rIns="0" bIns="0" rtlCol="0" anchor="t">
            <a:spAutoFit/>
          </a:bodyPr>
          <a:lstStyle/>
          <a:p>
            <a:pPr algn="ctr">
              <a:lnSpc>
                <a:spcPts val="4540"/>
              </a:lnSpc>
              <a:spcBef>
                <a:spcPct val="0"/>
              </a:spcBef>
            </a:pPr>
            <a:r>
              <a:rPr lang="en-US" sz="3243" b="1" dirty="0">
                <a:solidFill>
                  <a:srgbClr val="000000"/>
                </a:solidFill>
                <a:latin typeface="Nourd Bold"/>
                <a:ea typeface="Nourd Bold"/>
                <a:cs typeface="Nourd Bold"/>
                <a:sym typeface="Nourd Bold"/>
              </a:rPr>
              <a:t>Points</a:t>
            </a:r>
          </a:p>
        </p:txBody>
      </p:sp>
      <p:sp>
        <p:nvSpPr>
          <p:cNvPr id="11" name="TextBox 11"/>
          <p:cNvSpPr txBox="1"/>
          <p:nvPr/>
        </p:nvSpPr>
        <p:spPr>
          <a:xfrm>
            <a:off x="7195299" y="3052965"/>
            <a:ext cx="7653485" cy="546269"/>
          </a:xfrm>
          <a:prstGeom prst="rect">
            <a:avLst/>
          </a:prstGeom>
        </p:spPr>
        <p:txBody>
          <a:bodyPr lIns="0" tIns="0" rIns="0" bIns="0" rtlCol="0" anchor="t">
            <a:spAutoFit/>
          </a:bodyPr>
          <a:lstStyle/>
          <a:p>
            <a:pPr algn="ctr">
              <a:lnSpc>
                <a:spcPts val="4540"/>
              </a:lnSpc>
              <a:spcBef>
                <a:spcPct val="0"/>
              </a:spcBef>
            </a:pPr>
            <a:r>
              <a:rPr lang="en-US" sz="3243">
                <a:solidFill>
                  <a:srgbClr val="000000"/>
                </a:solidFill>
                <a:latin typeface="Nourd"/>
                <a:ea typeface="Nourd"/>
                <a:cs typeface="Nourd"/>
                <a:sym typeface="Nourd"/>
              </a:rPr>
              <a:t>6.0%</a:t>
            </a:r>
          </a:p>
        </p:txBody>
      </p:sp>
      <p:sp>
        <p:nvSpPr>
          <p:cNvPr id="12" name="TextBox 12"/>
          <p:cNvSpPr txBox="1"/>
          <p:nvPr/>
        </p:nvSpPr>
        <p:spPr>
          <a:xfrm>
            <a:off x="7195299" y="3777787"/>
            <a:ext cx="7653485" cy="546269"/>
          </a:xfrm>
          <a:prstGeom prst="rect">
            <a:avLst/>
          </a:prstGeom>
        </p:spPr>
        <p:txBody>
          <a:bodyPr lIns="0" tIns="0" rIns="0" bIns="0" rtlCol="0" anchor="t">
            <a:spAutoFit/>
          </a:bodyPr>
          <a:lstStyle/>
          <a:p>
            <a:pPr algn="ctr">
              <a:lnSpc>
                <a:spcPts val="4540"/>
              </a:lnSpc>
              <a:spcBef>
                <a:spcPct val="0"/>
              </a:spcBef>
            </a:pPr>
            <a:r>
              <a:rPr lang="en-US" sz="3243">
                <a:solidFill>
                  <a:srgbClr val="000000"/>
                </a:solidFill>
                <a:latin typeface="Nourd"/>
                <a:ea typeface="Nourd"/>
                <a:cs typeface="Nourd"/>
                <a:sym typeface="Nourd"/>
              </a:rPr>
              <a:t>5.75%</a:t>
            </a:r>
          </a:p>
        </p:txBody>
      </p:sp>
      <p:sp>
        <p:nvSpPr>
          <p:cNvPr id="13" name="TextBox 13"/>
          <p:cNvSpPr txBox="1"/>
          <p:nvPr/>
        </p:nvSpPr>
        <p:spPr>
          <a:xfrm>
            <a:off x="7195299" y="4503853"/>
            <a:ext cx="7653485" cy="546269"/>
          </a:xfrm>
          <a:prstGeom prst="rect">
            <a:avLst/>
          </a:prstGeom>
        </p:spPr>
        <p:txBody>
          <a:bodyPr lIns="0" tIns="0" rIns="0" bIns="0" rtlCol="0" anchor="t">
            <a:spAutoFit/>
          </a:bodyPr>
          <a:lstStyle/>
          <a:p>
            <a:pPr algn="ctr">
              <a:lnSpc>
                <a:spcPts val="4540"/>
              </a:lnSpc>
              <a:spcBef>
                <a:spcPct val="0"/>
              </a:spcBef>
            </a:pPr>
            <a:r>
              <a:rPr lang="en-US" sz="3243">
                <a:solidFill>
                  <a:srgbClr val="000000"/>
                </a:solidFill>
                <a:latin typeface="Nourd"/>
                <a:ea typeface="Nourd"/>
                <a:cs typeface="Nourd"/>
                <a:sym typeface="Nourd"/>
              </a:rPr>
              <a:t>5.49%</a:t>
            </a:r>
          </a:p>
        </p:txBody>
      </p:sp>
      <p:sp>
        <p:nvSpPr>
          <p:cNvPr id="14" name="TextBox 14"/>
          <p:cNvSpPr txBox="1"/>
          <p:nvPr/>
        </p:nvSpPr>
        <p:spPr>
          <a:xfrm>
            <a:off x="7195299" y="5190532"/>
            <a:ext cx="7653485" cy="546269"/>
          </a:xfrm>
          <a:prstGeom prst="rect">
            <a:avLst/>
          </a:prstGeom>
        </p:spPr>
        <p:txBody>
          <a:bodyPr lIns="0" tIns="0" rIns="0" bIns="0" rtlCol="0" anchor="t">
            <a:spAutoFit/>
          </a:bodyPr>
          <a:lstStyle/>
          <a:p>
            <a:pPr algn="ctr">
              <a:lnSpc>
                <a:spcPts val="4540"/>
              </a:lnSpc>
              <a:spcBef>
                <a:spcPct val="0"/>
              </a:spcBef>
            </a:pPr>
            <a:r>
              <a:rPr lang="en-US" sz="3243">
                <a:solidFill>
                  <a:srgbClr val="000000"/>
                </a:solidFill>
                <a:latin typeface="Nourd"/>
                <a:ea typeface="Nourd"/>
                <a:cs typeface="Nourd"/>
                <a:sym typeface="Nourd"/>
              </a:rPr>
              <a:t>5.0%</a:t>
            </a:r>
          </a:p>
        </p:txBody>
      </p:sp>
      <p:sp>
        <p:nvSpPr>
          <p:cNvPr id="15" name="TextBox 15"/>
          <p:cNvSpPr txBox="1"/>
          <p:nvPr/>
        </p:nvSpPr>
        <p:spPr>
          <a:xfrm>
            <a:off x="14181661" y="3052965"/>
            <a:ext cx="1334244" cy="546269"/>
          </a:xfrm>
          <a:prstGeom prst="rect">
            <a:avLst/>
          </a:prstGeom>
        </p:spPr>
        <p:txBody>
          <a:bodyPr lIns="0" tIns="0" rIns="0" bIns="0" rtlCol="0" anchor="t">
            <a:spAutoFit/>
          </a:bodyPr>
          <a:lstStyle/>
          <a:p>
            <a:pPr algn="ctr">
              <a:lnSpc>
                <a:spcPts val="4540"/>
              </a:lnSpc>
              <a:spcBef>
                <a:spcPct val="0"/>
              </a:spcBef>
            </a:pPr>
            <a:r>
              <a:rPr lang="en-US" sz="3243">
                <a:solidFill>
                  <a:srgbClr val="000000"/>
                </a:solidFill>
                <a:latin typeface="Nourd"/>
                <a:ea typeface="Nourd"/>
                <a:cs typeface="Nourd"/>
                <a:sym typeface="Nourd"/>
              </a:rPr>
              <a:t>Rebate</a:t>
            </a:r>
          </a:p>
        </p:txBody>
      </p:sp>
      <p:sp>
        <p:nvSpPr>
          <p:cNvPr id="16" name="TextBox 16"/>
          <p:cNvSpPr txBox="1"/>
          <p:nvPr/>
        </p:nvSpPr>
        <p:spPr>
          <a:xfrm>
            <a:off x="13956559" y="3777787"/>
            <a:ext cx="1784449" cy="546269"/>
          </a:xfrm>
          <a:prstGeom prst="rect">
            <a:avLst/>
          </a:prstGeom>
        </p:spPr>
        <p:txBody>
          <a:bodyPr lIns="0" tIns="0" rIns="0" bIns="0" rtlCol="0" anchor="t">
            <a:spAutoFit/>
          </a:bodyPr>
          <a:lstStyle/>
          <a:p>
            <a:pPr algn="ctr">
              <a:lnSpc>
                <a:spcPts val="4540"/>
              </a:lnSpc>
              <a:spcBef>
                <a:spcPct val="0"/>
              </a:spcBef>
            </a:pPr>
            <a:r>
              <a:rPr lang="en-US" sz="3243">
                <a:solidFill>
                  <a:srgbClr val="000000"/>
                </a:solidFill>
                <a:latin typeface="Nourd"/>
                <a:ea typeface="Nourd"/>
                <a:cs typeface="Nourd"/>
                <a:sym typeface="Nourd"/>
              </a:rPr>
              <a:t>No Points</a:t>
            </a:r>
          </a:p>
        </p:txBody>
      </p:sp>
      <p:sp>
        <p:nvSpPr>
          <p:cNvPr id="17" name="TextBox 17"/>
          <p:cNvSpPr txBox="1"/>
          <p:nvPr/>
        </p:nvSpPr>
        <p:spPr>
          <a:xfrm>
            <a:off x="14245434" y="4502609"/>
            <a:ext cx="1206698" cy="546269"/>
          </a:xfrm>
          <a:prstGeom prst="rect">
            <a:avLst/>
          </a:prstGeom>
        </p:spPr>
        <p:txBody>
          <a:bodyPr lIns="0" tIns="0" rIns="0" bIns="0" rtlCol="0" anchor="t">
            <a:spAutoFit/>
          </a:bodyPr>
          <a:lstStyle/>
          <a:p>
            <a:pPr algn="ctr">
              <a:lnSpc>
                <a:spcPts val="4540"/>
              </a:lnSpc>
              <a:spcBef>
                <a:spcPct val="0"/>
              </a:spcBef>
            </a:pPr>
            <a:r>
              <a:rPr lang="en-US" sz="3243">
                <a:solidFill>
                  <a:srgbClr val="000000"/>
                </a:solidFill>
                <a:latin typeface="Nourd"/>
                <a:ea typeface="Nourd"/>
                <a:cs typeface="Nourd"/>
                <a:sym typeface="Nourd"/>
              </a:rPr>
              <a:t>1 Point</a:t>
            </a:r>
          </a:p>
        </p:txBody>
      </p:sp>
      <p:sp>
        <p:nvSpPr>
          <p:cNvPr id="18" name="TextBox 18"/>
          <p:cNvSpPr txBox="1"/>
          <p:nvPr/>
        </p:nvSpPr>
        <p:spPr>
          <a:xfrm>
            <a:off x="14110522" y="5228675"/>
            <a:ext cx="1476524" cy="546269"/>
          </a:xfrm>
          <a:prstGeom prst="rect">
            <a:avLst/>
          </a:prstGeom>
        </p:spPr>
        <p:txBody>
          <a:bodyPr lIns="0" tIns="0" rIns="0" bIns="0" rtlCol="0" anchor="t">
            <a:spAutoFit/>
          </a:bodyPr>
          <a:lstStyle/>
          <a:p>
            <a:pPr algn="ctr">
              <a:lnSpc>
                <a:spcPts val="4540"/>
              </a:lnSpc>
              <a:spcBef>
                <a:spcPct val="0"/>
              </a:spcBef>
            </a:pPr>
            <a:r>
              <a:rPr lang="en-US" sz="3243">
                <a:solidFill>
                  <a:srgbClr val="000000"/>
                </a:solidFill>
                <a:latin typeface="Nourd"/>
                <a:ea typeface="Nourd"/>
                <a:cs typeface="Nourd"/>
                <a:sym typeface="Nourd"/>
              </a:rPr>
              <a:t>2 Points</a:t>
            </a:r>
          </a:p>
        </p:txBody>
      </p:sp>
      <p:sp>
        <p:nvSpPr>
          <p:cNvPr id="19" name="TextBox 19"/>
          <p:cNvSpPr txBox="1"/>
          <p:nvPr/>
        </p:nvSpPr>
        <p:spPr>
          <a:xfrm>
            <a:off x="9362831" y="6631168"/>
            <a:ext cx="3438769" cy="532646"/>
          </a:xfrm>
          <a:prstGeom prst="rect">
            <a:avLst/>
          </a:prstGeom>
        </p:spPr>
        <p:txBody>
          <a:bodyPr wrap="square" lIns="0" tIns="0" rIns="0" bIns="0" rtlCol="0" anchor="t">
            <a:spAutoFit/>
          </a:bodyPr>
          <a:lstStyle/>
          <a:p>
            <a:pPr>
              <a:lnSpc>
                <a:spcPts val="4540"/>
              </a:lnSpc>
              <a:spcBef>
                <a:spcPct val="0"/>
              </a:spcBef>
            </a:pPr>
            <a:r>
              <a:rPr lang="en-US" sz="3243" dirty="0">
                <a:solidFill>
                  <a:srgbClr val="000000"/>
                </a:solidFill>
                <a:latin typeface="Nourd"/>
                <a:ea typeface="Nourd"/>
                <a:cs typeface="Nourd"/>
                <a:sym typeface="Nourd"/>
              </a:rPr>
              <a:t>Payment @ 5.75%</a:t>
            </a:r>
          </a:p>
        </p:txBody>
      </p:sp>
      <p:sp>
        <p:nvSpPr>
          <p:cNvPr id="20" name="TextBox 20"/>
          <p:cNvSpPr txBox="1"/>
          <p:nvPr/>
        </p:nvSpPr>
        <p:spPr>
          <a:xfrm>
            <a:off x="9362831" y="7316128"/>
            <a:ext cx="3438769" cy="532646"/>
          </a:xfrm>
          <a:prstGeom prst="rect">
            <a:avLst/>
          </a:prstGeom>
        </p:spPr>
        <p:txBody>
          <a:bodyPr wrap="square" lIns="0" tIns="0" rIns="0" bIns="0" rtlCol="0" anchor="t">
            <a:spAutoFit/>
          </a:bodyPr>
          <a:lstStyle/>
          <a:p>
            <a:pPr>
              <a:lnSpc>
                <a:spcPts val="4540"/>
              </a:lnSpc>
              <a:spcBef>
                <a:spcPct val="0"/>
              </a:spcBef>
            </a:pPr>
            <a:r>
              <a:rPr lang="en-US" sz="3243" dirty="0">
                <a:solidFill>
                  <a:srgbClr val="000000"/>
                </a:solidFill>
                <a:latin typeface="Nourd"/>
                <a:ea typeface="Nourd"/>
                <a:cs typeface="Nourd"/>
                <a:sym typeface="Nourd"/>
              </a:rPr>
              <a:t>Payment @ 5.75%</a:t>
            </a:r>
          </a:p>
        </p:txBody>
      </p:sp>
      <p:sp>
        <p:nvSpPr>
          <p:cNvPr id="21" name="TextBox 21"/>
          <p:cNvSpPr txBox="1"/>
          <p:nvPr/>
        </p:nvSpPr>
        <p:spPr>
          <a:xfrm>
            <a:off x="14046623" y="6631168"/>
            <a:ext cx="1844427" cy="546269"/>
          </a:xfrm>
          <a:prstGeom prst="rect">
            <a:avLst/>
          </a:prstGeom>
        </p:spPr>
        <p:txBody>
          <a:bodyPr lIns="0" tIns="0" rIns="0" bIns="0" rtlCol="0" anchor="t">
            <a:spAutoFit/>
          </a:bodyPr>
          <a:lstStyle/>
          <a:p>
            <a:pPr algn="ctr">
              <a:lnSpc>
                <a:spcPts val="4540"/>
              </a:lnSpc>
              <a:spcBef>
                <a:spcPct val="0"/>
              </a:spcBef>
            </a:pPr>
            <a:r>
              <a:rPr lang="en-US" sz="3243">
                <a:solidFill>
                  <a:srgbClr val="000000"/>
                </a:solidFill>
                <a:latin typeface="Nourd"/>
                <a:ea typeface="Nourd"/>
                <a:cs typeface="Nourd"/>
                <a:sym typeface="Nourd"/>
              </a:rPr>
              <a:t>$2,137.25</a:t>
            </a:r>
          </a:p>
        </p:txBody>
      </p:sp>
      <p:sp>
        <p:nvSpPr>
          <p:cNvPr id="22" name="TextBox 22"/>
          <p:cNvSpPr txBox="1"/>
          <p:nvPr/>
        </p:nvSpPr>
        <p:spPr>
          <a:xfrm>
            <a:off x="14059736" y="7355990"/>
            <a:ext cx="2170864" cy="546269"/>
          </a:xfrm>
          <a:prstGeom prst="rect">
            <a:avLst/>
          </a:prstGeom>
        </p:spPr>
        <p:txBody>
          <a:bodyPr wrap="square" lIns="0" tIns="0" rIns="0" bIns="0" rtlCol="0" anchor="t">
            <a:spAutoFit/>
          </a:bodyPr>
          <a:lstStyle/>
          <a:p>
            <a:pPr algn="ctr">
              <a:lnSpc>
                <a:spcPts val="4540"/>
              </a:lnSpc>
              <a:spcBef>
                <a:spcPct val="0"/>
              </a:spcBef>
            </a:pPr>
            <a:r>
              <a:rPr lang="en-US" sz="3243" dirty="0">
                <a:solidFill>
                  <a:srgbClr val="000000"/>
                </a:solidFill>
                <a:latin typeface="Nourd"/>
                <a:ea typeface="Nourd"/>
                <a:cs typeface="Nourd"/>
                <a:sym typeface="Nourd"/>
              </a:rPr>
              <a:t>$2,085.56</a:t>
            </a:r>
          </a:p>
        </p:txBody>
      </p:sp>
      <p:sp>
        <p:nvSpPr>
          <p:cNvPr id="23" name="Freeform 23"/>
          <p:cNvSpPr/>
          <p:nvPr/>
        </p:nvSpPr>
        <p:spPr>
          <a:xfrm>
            <a:off x="1222137" y="6523548"/>
            <a:ext cx="7653485" cy="1578531"/>
          </a:xfrm>
          <a:custGeom>
            <a:avLst/>
            <a:gdLst/>
            <a:ahLst/>
            <a:cxnLst/>
            <a:rect l="l" t="t" r="r" b="b"/>
            <a:pathLst>
              <a:path w="7653485" h="1578531">
                <a:moveTo>
                  <a:pt x="0" y="0"/>
                </a:moveTo>
                <a:lnTo>
                  <a:pt x="7653485" y="0"/>
                </a:lnTo>
                <a:lnTo>
                  <a:pt x="7653485" y="1578531"/>
                </a:lnTo>
                <a:lnTo>
                  <a:pt x="0" y="15785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TextBox 24"/>
          <p:cNvSpPr txBox="1"/>
          <p:nvPr/>
        </p:nvSpPr>
        <p:spPr>
          <a:xfrm>
            <a:off x="1530710" y="6714329"/>
            <a:ext cx="3233291" cy="396078"/>
          </a:xfrm>
          <a:prstGeom prst="rect">
            <a:avLst/>
          </a:prstGeom>
        </p:spPr>
        <p:txBody>
          <a:bodyPr lIns="0" tIns="0" rIns="0" bIns="0" rtlCol="0" anchor="t">
            <a:spAutoFit/>
          </a:bodyPr>
          <a:lstStyle/>
          <a:p>
            <a:pPr algn="ctr">
              <a:lnSpc>
                <a:spcPts val="3368"/>
              </a:lnSpc>
              <a:spcBef>
                <a:spcPct val="0"/>
              </a:spcBef>
            </a:pPr>
            <a:r>
              <a:rPr lang="en-US" sz="2406">
                <a:solidFill>
                  <a:srgbClr val="000000"/>
                </a:solidFill>
                <a:latin typeface="Nourd"/>
                <a:ea typeface="Nourd"/>
                <a:cs typeface="Nourd"/>
                <a:sym typeface="Nourd"/>
              </a:rPr>
              <a:t>Projected Loan Amount</a:t>
            </a:r>
          </a:p>
        </p:txBody>
      </p:sp>
      <p:sp>
        <p:nvSpPr>
          <p:cNvPr id="25" name="TextBox 25"/>
          <p:cNvSpPr txBox="1"/>
          <p:nvPr/>
        </p:nvSpPr>
        <p:spPr>
          <a:xfrm>
            <a:off x="6686730" y="6714329"/>
            <a:ext cx="704669" cy="401072"/>
          </a:xfrm>
          <a:prstGeom prst="rect">
            <a:avLst/>
          </a:prstGeom>
        </p:spPr>
        <p:txBody>
          <a:bodyPr wrap="square" lIns="0" tIns="0" rIns="0" bIns="0" rtlCol="0" anchor="t">
            <a:spAutoFit/>
          </a:bodyPr>
          <a:lstStyle/>
          <a:p>
            <a:pPr algn="ctr">
              <a:lnSpc>
                <a:spcPts val="3368"/>
              </a:lnSpc>
              <a:spcBef>
                <a:spcPct val="0"/>
              </a:spcBef>
            </a:pPr>
            <a:r>
              <a:rPr lang="en-US" sz="2406" dirty="0">
                <a:solidFill>
                  <a:srgbClr val="000000"/>
                </a:solidFill>
                <a:latin typeface="Nourd"/>
                <a:ea typeface="Nourd"/>
                <a:cs typeface="Nourd"/>
                <a:sym typeface="Nourd"/>
              </a:rPr>
              <a:t>1% =</a:t>
            </a:r>
          </a:p>
        </p:txBody>
      </p:sp>
      <p:sp>
        <p:nvSpPr>
          <p:cNvPr id="26" name="TextBox 26"/>
          <p:cNvSpPr txBox="1"/>
          <p:nvPr/>
        </p:nvSpPr>
        <p:spPr>
          <a:xfrm>
            <a:off x="2267633" y="7463401"/>
            <a:ext cx="1759446" cy="396078"/>
          </a:xfrm>
          <a:prstGeom prst="rect">
            <a:avLst/>
          </a:prstGeom>
        </p:spPr>
        <p:txBody>
          <a:bodyPr lIns="0" tIns="0" rIns="0" bIns="0" rtlCol="0" anchor="t">
            <a:spAutoFit/>
          </a:bodyPr>
          <a:lstStyle/>
          <a:p>
            <a:pPr algn="ctr">
              <a:lnSpc>
                <a:spcPts val="3368"/>
              </a:lnSpc>
              <a:spcBef>
                <a:spcPct val="0"/>
              </a:spcBef>
            </a:pPr>
            <a:r>
              <a:rPr lang="en-US" sz="2406">
                <a:solidFill>
                  <a:srgbClr val="000000"/>
                </a:solidFill>
                <a:latin typeface="Nourd"/>
                <a:ea typeface="Nourd"/>
                <a:cs typeface="Nourd"/>
                <a:sym typeface="Nourd"/>
              </a:rPr>
              <a:t>$315,000.00</a:t>
            </a:r>
          </a:p>
        </p:txBody>
      </p:sp>
      <p:sp>
        <p:nvSpPr>
          <p:cNvPr id="27" name="TextBox 27"/>
          <p:cNvSpPr txBox="1"/>
          <p:nvPr/>
        </p:nvSpPr>
        <p:spPr>
          <a:xfrm>
            <a:off x="6271277" y="7486257"/>
            <a:ext cx="1387971" cy="396078"/>
          </a:xfrm>
          <a:prstGeom prst="rect">
            <a:avLst/>
          </a:prstGeom>
        </p:spPr>
        <p:txBody>
          <a:bodyPr lIns="0" tIns="0" rIns="0" bIns="0" rtlCol="0" anchor="t">
            <a:spAutoFit/>
          </a:bodyPr>
          <a:lstStyle/>
          <a:p>
            <a:pPr algn="ctr">
              <a:lnSpc>
                <a:spcPts val="3368"/>
              </a:lnSpc>
              <a:spcBef>
                <a:spcPct val="0"/>
              </a:spcBef>
            </a:pPr>
            <a:r>
              <a:rPr lang="en-US" sz="2406">
                <a:solidFill>
                  <a:srgbClr val="000000"/>
                </a:solidFill>
                <a:latin typeface="Nourd"/>
                <a:ea typeface="Nourd"/>
                <a:cs typeface="Nourd"/>
                <a:sym typeface="Nourd"/>
              </a:rPr>
              <a:t>$3,150.00</a:t>
            </a:r>
          </a:p>
        </p:txBody>
      </p:sp>
      <p:sp>
        <p:nvSpPr>
          <p:cNvPr id="28" name="AutoShape 28"/>
          <p:cNvSpPr/>
          <p:nvPr/>
        </p:nvSpPr>
        <p:spPr>
          <a:xfrm flipV="1">
            <a:off x="2997439" y="5774944"/>
            <a:ext cx="2736586" cy="1137"/>
          </a:xfrm>
          <a:prstGeom prst="line">
            <a:avLst/>
          </a:prstGeom>
          <a:ln w="38100" cap="flat">
            <a:solidFill>
              <a:srgbClr val="FFFFFF"/>
            </a:solidFill>
            <a:prstDash val="solid"/>
            <a:headEnd type="none" w="sm" len="sm"/>
            <a:tailEnd type="none" w="sm" len="sm"/>
          </a:ln>
        </p:spPr>
        <p:txBody>
          <a:bodyPr/>
          <a:lstStyle/>
          <a:p>
            <a:endParaRPr lang="en-US"/>
          </a:p>
        </p:txBody>
      </p:sp>
      <p:sp>
        <p:nvSpPr>
          <p:cNvPr id="29" name="TextBox 29"/>
          <p:cNvSpPr txBox="1"/>
          <p:nvPr/>
        </p:nvSpPr>
        <p:spPr>
          <a:xfrm>
            <a:off x="3093748" y="9262422"/>
            <a:ext cx="7117051" cy="524108"/>
          </a:xfrm>
          <a:prstGeom prst="rect">
            <a:avLst/>
          </a:prstGeom>
        </p:spPr>
        <p:txBody>
          <a:bodyPr wrap="square" lIns="0" tIns="0" rIns="0" bIns="0" rtlCol="0" anchor="t">
            <a:spAutoFit/>
          </a:bodyPr>
          <a:lstStyle/>
          <a:p>
            <a:pPr algn="l">
              <a:lnSpc>
                <a:spcPts val="4288"/>
              </a:lnSpc>
            </a:pPr>
            <a:r>
              <a:rPr lang="en-US" sz="3062" b="1" spc="1513" dirty="0">
                <a:solidFill>
                  <a:srgbClr val="000000"/>
                </a:solidFill>
                <a:latin typeface="Nourd Bold"/>
                <a:ea typeface="Nourd Bold"/>
                <a:cs typeface="Nourd Bold"/>
                <a:sym typeface="Nourd Bold"/>
              </a:rPr>
              <a:t> SUCCESS SYSTEMS</a:t>
            </a:r>
          </a:p>
        </p:txBody>
      </p:sp>
      <p:sp>
        <p:nvSpPr>
          <p:cNvPr id="30" name="Freeform 30"/>
          <p:cNvSpPr/>
          <p:nvPr/>
        </p:nvSpPr>
        <p:spPr>
          <a:xfrm rot="-2700000">
            <a:off x="1188285" y="8263826"/>
            <a:ext cx="1952363" cy="1952363"/>
          </a:xfrm>
          <a:custGeom>
            <a:avLst/>
            <a:gdLst/>
            <a:ahLst/>
            <a:cxnLst/>
            <a:rect l="l" t="t" r="r" b="b"/>
            <a:pathLst>
              <a:path w="1952363" h="1952363">
                <a:moveTo>
                  <a:pt x="0" y="0"/>
                </a:moveTo>
                <a:lnTo>
                  <a:pt x="1952363" y="0"/>
                </a:lnTo>
                <a:lnTo>
                  <a:pt x="1952363" y="1952363"/>
                </a:lnTo>
                <a:lnTo>
                  <a:pt x="0" y="19523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Freeform 31"/>
          <p:cNvSpPr/>
          <p:nvPr/>
        </p:nvSpPr>
        <p:spPr>
          <a:xfrm rot="-2700000">
            <a:off x="1333672" y="8263826"/>
            <a:ext cx="1952363" cy="1952363"/>
          </a:xfrm>
          <a:custGeom>
            <a:avLst/>
            <a:gdLst/>
            <a:ahLst/>
            <a:cxnLst/>
            <a:rect l="l" t="t" r="r" b="b"/>
            <a:pathLst>
              <a:path w="1952363" h="1952363">
                <a:moveTo>
                  <a:pt x="0" y="0"/>
                </a:moveTo>
                <a:lnTo>
                  <a:pt x="1952363" y="0"/>
                </a:lnTo>
                <a:lnTo>
                  <a:pt x="1952363" y="1952363"/>
                </a:lnTo>
                <a:lnTo>
                  <a:pt x="0" y="19523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2" name="Freeform 32"/>
          <p:cNvSpPr/>
          <p:nvPr/>
        </p:nvSpPr>
        <p:spPr>
          <a:xfrm rot="-2700000">
            <a:off x="1464601" y="8263826"/>
            <a:ext cx="1952363" cy="1952363"/>
          </a:xfrm>
          <a:custGeom>
            <a:avLst/>
            <a:gdLst/>
            <a:ahLst/>
            <a:cxnLst/>
            <a:rect l="l" t="t" r="r" b="b"/>
            <a:pathLst>
              <a:path w="1952363" h="1952363">
                <a:moveTo>
                  <a:pt x="0" y="0"/>
                </a:moveTo>
                <a:lnTo>
                  <a:pt x="1952362" y="0"/>
                </a:lnTo>
                <a:lnTo>
                  <a:pt x="1952362" y="1952363"/>
                </a:lnTo>
                <a:lnTo>
                  <a:pt x="0" y="19523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3" name="Freeform 33"/>
          <p:cNvSpPr/>
          <p:nvPr/>
        </p:nvSpPr>
        <p:spPr>
          <a:xfrm>
            <a:off x="2143135" y="8693485"/>
            <a:ext cx="1129762" cy="1093044"/>
          </a:xfrm>
          <a:custGeom>
            <a:avLst/>
            <a:gdLst/>
            <a:ahLst/>
            <a:cxnLst/>
            <a:rect l="l" t="t" r="r" b="b"/>
            <a:pathLst>
              <a:path w="1129762" h="1093044">
                <a:moveTo>
                  <a:pt x="0" y="0"/>
                </a:moveTo>
                <a:lnTo>
                  <a:pt x="1129762" y="0"/>
                </a:lnTo>
                <a:lnTo>
                  <a:pt x="1129762" y="1093045"/>
                </a:lnTo>
                <a:lnTo>
                  <a:pt x="0" y="109304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4" name="AutoShape 34"/>
          <p:cNvSpPr/>
          <p:nvPr/>
        </p:nvSpPr>
        <p:spPr>
          <a:xfrm>
            <a:off x="3093749" y="9240008"/>
            <a:ext cx="11984574" cy="0"/>
          </a:xfrm>
          <a:prstGeom prst="line">
            <a:avLst/>
          </a:prstGeom>
          <a:ln w="1905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35" name="Freeform 35"/>
          <p:cNvSpPr/>
          <p:nvPr/>
        </p:nvSpPr>
        <p:spPr>
          <a:xfrm rot="-8100000">
            <a:off x="1602547" y="8963725"/>
            <a:ext cx="552565" cy="552565"/>
          </a:xfrm>
          <a:custGeom>
            <a:avLst/>
            <a:gdLst/>
            <a:ahLst/>
            <a:cxnLst/>
            <a:rect l="l" t="t" r="r" b="b"/>
            <a:pathLst>
              <a:path w="552565" h="552565">
                <a:moveTo>
                  <a:pt x="0" y="0"/>
                </a:moveTo>
                <a:lnTo>
                  <a:pt x="552565" y="0"/>
                </a:lnTo>
                <a:lnTo>
                  <a:pt x="552565" y="552565"/>
                </a:lnTo>
                <a:lnTo>
                  <a:pt x="0" y="55256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6" name="TextBox 36"/>
          <p:cNvSpPr txBox="1"/>
          <p:nvPr/>
        </p:nvSpPr>
        <p:spPr>
          <a:xfrm>
            <a:off x="3291616" y="8418253"/>
            <a:ext cx="3205334" cy="776339"/>
          </a:xfrm>
          <a:prstGeom prst="rect">
            <a:avLst/>
          </a:prstGeom>
        </p:spPr>
        <p:txBody>
          <a:bodyPr lIns="0" tIns="0" rIns="0" bIns="0" rtlCol="0" anchor="t">
            <a:spAutoFit/>
          </a:bodyPr>
          <a:lstStyle/>
          <a:p>
            <a:pPr algn="just">
              <a:lnSpc>
                <a:spcPts val="6382"/>
              </a:lnSpc>
            </a:pPr>
            <a:r>
              <a:rPr lang="en-US" sz="4558" b="1" spc="1312">
                <a:solidFill>
                  <a:srgbClr val="0D0E11"/>
                </a:solidFill>
                <a:latin typeface="Nourd Bold"/>
                <a:ea typeface="Nourd Bold"/>
                <a:cs typeface="Nourd Bold"/>
                <a:sym typeface="Nourd Bold"/>
              </a:rPr>
              <a:t>V</a:t>
            </a:r>
            <a:r>
              <a:rPr lang="en-US" sz="4558" b="1" spc="1312">
                <a:solidFill>
                  <a:srgbClr val="F4C024"/>
                </a:solidFill>
                <a:latin typeface="Nourd Bold"/>
                <a:ea typeface="Nourd Bold"/>
                <a:cs typeface="Nourd Bold"/>
                <a:sym typeface="Nourd Bold"/>
              </a:rPr>
              <a:t>Y</a:t>
            </a:r>
            <a:r>
              <a:rPr lang="en-US" sz="4558" b="1" spc="1312">
                <a:solidFill>
                  <a:srgbClr val="F56C34"/>
                </a:solidFill>
                <a:latin typeface="Nourd Bold"/>
                <a:ea typeface="Nourd Bold"/>
                <a:cs typeface="Nourd Bold"/>
                <a:sym typeface="Nourd Bold"/>
              </a:rPr>
              <a:t>K</a:t>
            </a:r>
            <a:r>
              <a:rPr lang="en-US" sz="4558" b="1" spc="1312">
                <a:solidFill>
                  <a:srgbClr val="D81104"/>
                </a:solidFill>
                <a:latin typeface="Nourd Bold"/>
                <a:ea typeface="Nourd Bold"/>
                <a:cs typeface="Nourd Bold"/>
                <a:sym typeface="Nourd Bold"/>
              </a:rPr>
              <a:t>O</a:t>
            </a:r>
            <a:r>
              <a:rPr lang="en-US" sz="4558" b="1" spc="1312">
                <a:solidFill>
                  <a:srgbClr val="0D0E11"/>
                </a:solidFill>
                <a:latin typeface="Nourd Bold"/>
                <a:ea typeface="Nourd Bold"/>
                <a:cs typeface="Nourd Bold"/>
                <a:sym typeface="Nourd Bold"/>
              </a:rPr>
              <a:t>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054142" y="2665686"/>
            <a:ext cx="5608726" cy="2999518"/>
            <a:chOff x="0" y="0"/>
            <a:chExt cx="1487224" cy="795360"/>
          </a:xfrm>
        </p:grpSpPr>
        <p:sp>
          <p:nvSpPr>
            <p:cNvPr id="3" name="Freeform 3"/>
            <p:cNvSpPr/>
            <p:nvPr/>
          </p:nvSpPr>
          <p:spPr>
            <a:xfrm>
              <a:off x="0" y="0"/>
              <a:ext cx="1487224" cy="795360"/>
            </a:xfrm>
            <a:custGeom>
              <a:avLst/>
              <a:gdLst/>
              <a:ahLst/>
              <a:cxnLst/>
              <a:rect l="l" t="t" r="r" b="b"/>
              <a:pathLst>
                <a:path w="1487224" h="795360">
                  <a:moveTo>
                    <a:pt x="70397" y="0"/>
                  </a:moveTo>
                  <a:lnTo>
                    <a:pt x="1416827" y="0"/>
                  </a:lnTo>
                  <a:cubicBezTo>
                    <a:pt x="1435497" y="0"/>
                    <a:pt x="1453403" y="7417"/>
                    <a:pt x="1466605" y="20619"/>
                  </a:cubicBezTo>
                  <a:cubicBezTo>
                    <a:pt x="1479807" y="33821"/>
                    <a:pt x="1487224" y="51727"/>
                    <a:pt x="1487224" y="70397"/>
                  </a:cubicBezTo>
                  <a:lnTo>
                    <a:pt x="1487224" y="724963"/>
                  </a:lnTo>
                  <a:cubicBezTo>
                    <a:pt x="1487224" y="763842"/>
                    <a:pt x="1455706" y="795360"/>
                    <a:pt x="1416827" y="795360"/>
                  </a:cubicBezTo>
                  <a:lnTo>
                    <a:pt x="70397" y="795360"/>
                  </a:lnTo>
                  <a:cubicBezTo>
                    <a:pt x="51727" y="795360"/>
                    <a:pt x="33821" y="787943"/>
                    <a:pt x="20619" y="774741"/>
                  </a:cubicBezTo>
                  <a:cubicBezTo>
                    <a:pt x="7417" y="761539"/>
                    <a:pt x="0" y="743633"/>
                    <a:pt x="0" y="724963"/>
                  </a:cubicBezTo>
                  <a:lnTo>
                    <a:pt x="0" y="70397"/>
                  </a:lnTo>
                  <a:cubicBezTo>
                    <a:pt x="0" y="51727"/>
                    <a:pt x="7417" y="33821"/>
                    <a:pt x="20619" y="20619"/>
                  </a:cubicBezTo>
                  <a:cubicBezTo>
                    <a:pt x="33821" y="7417"/>
                    <a:pt x="51727" y="0"/>
                    <a:pt x="70397" y="0"/>
                  </a:cubicBezTo>
                  <a:close/>
                </a:path>
              </a:pathLst>
            </a:custGeom>
            <a:solidFill>
              <a:srgbClr val="717273"/>
            </a:solidFill>
          </p:spPr>
          <p:txBody>
            <a:bodyPr/>
            <a:lstStyle/>
            <a:p>
              <a:endParaRPr lang="en-US"/>
            </a:p>
          </p:txBody>
        </p:sp>
        <p:sp>
          <p:nvSpPr>
            <p:cNvPr id="4" name="TextBox 4"/>
            <p:cNvSpPr txBox="1"/>
            <p:nvPr/>
          </p:nvSpPr>
          <p:spPr>
            <a:xfrm>
              <a:off x="0" y="-19050"/>
              <a:ext cx="1487224" cy="814410"/>
            </a:xfrm>
            <a:prstGeom prst="rect">
              <a:avLst/>
            </a:prstGeom>
          </p:spPr>
          <p:txBody>
            <a:bodyPr lIns="29822" tIns="29822" rIns="29822" bIns="29822" rtlCol="0" anchor="ctr"/>
            <a:lstStyle/>
            <a:p>
              <a:pPr algn="ctr">
                <a:lnSpc>
                  <a:spcPts val="1561"/>
                </a:lnSpc>
              </a:pPr>
              <a:endParaRPr/>
            </a:p>
          </p:txBody>
        </p:sp>
      </p:grpSp>
      <p:sp>
        <p:nvSpPr>
          <p:cNvPr id="5" name="TextBox 5"/>
          <p:cNvSpPr txBox="1"/>
          <p:nvPr/>
        </p:nvSpPr>
        <p:spPr>
          <a:xfrm>
            <a:off x="1819334" y="1064056"/>
            <a:ext cx="12800707" cy="888310"/>
          </a:xfrm>
          <a:prstGeom prst="rect">
            <a:avLst/>
          </a:prstGeom>
        </p:spPr>
        <p:txBody>
          <a:bodyPr lIns="0" tIns="0" rIns="0" bIns="0" rtlCol="0" anchor="t">
            <a:spAutoFit/>
          </a:bodyPr>
          <a:lstStyle/>
          <a:p>
            <a:pPr algn="ctr">
              <a:lnSpc>
                <a:spcPts val="7213"/>
              </a:lnSpc>
            </a:pPr>
            <a:r>
              <a:rPr lang="en-US" sz="5152">
                <a:solidFill>
                  <a:srgbClr val="000000"/>
                </a:solidFill>
                <a:latin typeface="Nourd"/>
                <a:ea typeface="Nourd"/>
                <a:cs typeface="Nourd"/>
                <a:sym typeface="Nourd"/>
              </a:rPr>
              <a:t>How familiar are you with the term points?  </a:t>
            </a:r>
          </a:p>
        </p:txBody>
      </p:sp>
      <p:sp>
        <p:nvSpPr>
          <p:cNvPr id="6" name="TextBox 6"/>
          <p:cNvSpPr txBox="1"/>
          <p:nvPr/>
        </p:nvSpPr>
        <p:spPr>
          <a:xfrm>
            <a:off x="10054142" y="2923982"/>
            <a:ext cx="5608726" cy="2511201"/>
          </a:xfrm>
          <a:prstGeom prst="rect">
            <a:avLst/>
          </a:prstGeom>
        </p:spPr>
        <p:txBody>
          <a:bodyPr lIns="0" tIns="0" rIns="0" bIns="0" rtlCol="0" anchor="t">
            <a:spAutoFit/>
          </a:bodyPr>
          <a:lstStyle/>
          <a:p>
            <a:pPr algn="ctr">
              <a:lnSpc>
                <a:spcPts val="3337"/>
              </a:lnSpc>
            </a:pPr>
            <a:r>
              <a:rPr lang="en-US" sz="2383">
                <a:solidFill>
                  <a:srgbClr val="FCFCFC"/>
                </a:solidFill>
                <a:latin typeface="Nourd"/>
                <a:ea typeface="Nourd"/>
                <a:cs typeface="Nourd"/>
                <a:sym typeface="Nourd"/>
              </a:rPr>
              <a:t>The average loan is only in place 5 years.</a:t>
            </a:r>
          </a:p>
          <a:p>
            <a:pPr algn="ctr">
              <a:lnSpc>
                <a:spcPts val="3337"/>
              </a:lnSpc>
            </a:pPr>
            <a:r>
              <a:rPr lang="en-US" sz="2383">
                <a:solidFill>
                  <a:srgbClr val="FCFCFC"/>
                </a:solidFill>
                <a:latin typeface="Nourd"/>
                <a:ea typeface="Nourd"/>
                <a:cs typeface="Nourd"/>
                <a:sym typeface="Nourd"/>
              </a:rPr>
              <a:t>It would take almost </a:t>
            </a:r>
          </a:p>
          <a:p>
            <a:pPr algn="ctr">
              <a:lnSpc>
                <a:spcPts val="3337"/>
              </a:lnSpc>
            </a:pPr>
            <a:r>
              <a:rPr lang="en-US" sz="2383" b="1">
                <a:solidFill>
                  <a:srgbClr val="FCFCFC"/>
                </a:solidFill>
                <a:latin typeface="Nourd Bold"/>
                <a:ea typeface="Nourd Bold"/>
                <a:cs typeface="Nourd Bold"/>
                <a:sym typeface="Nourd Bold"/>
              </a:rPr>
              <a:t>6 years (69 months)</a:t>
            </a:r>
          </a:p>
          <a:p>
            <a:pPr algn="ctr">
              <a:lnSpc>
                <a:spcPts val="3337"/>
              </a:lnSpc>
            </a:pPr>
            <a:r>
              <a:rPr lang="en-US" sz="2383">
                <a:solidFill>
                  <a:srgbClr val="FCFCFC"/>
                </a:solidFill>
                <a:latin typeface="Nourd"/>
                <a:ea typeface="Nourd"/>
                <a:cs typeface="Nourd"/>
                <a:sym typeface="Nourd"/>
              </a:rPr>
              <a:t>to make your </a:t>
            </a:r>
          </a:p>
          <a:p>
            <a:pPr algn="ctr">
              <a:lnSpc>
                <a:spcPts val="3337"/>
              </a:lnSpc>
              <a:spcBef>
                <a:spcPct val="0"/>
              </a:spcBef>
            </a:pPr>
            <a:r>
              <a:rPr lang="en-US" sz="2383">
                <a:solidFill>
                  <a:srgbClr val="FCFCFC"/>
                </a:solidFill>
                <a:latin typeface="Nourd"/>
                <a:ea typeface="Nourd"/>
                <a:cs typeface="Nourd"/>
                <a:sym typeface="Nourd"/>
              </a:rPr>
              <a:t> money back</a:t>
            </a:r>
          </a:p>
        </p:txBody>
      </p:sp>
      <p:sp>
        <p:nvSpPr>
          <p:cNvPr id="7" name="TextBox 7"/>
          <p:cNvSpPr txBox="1"/>
          <p:nvPr/>
        </p:nvSpPr>
        <p:spPr>
          <a:xfrm>
            <a:off x="1028700" y="2260194"/>
            <a:ext cx="7190987" cy="5032236"/>
          </a:xfrm>
          <a:prstGeom prst="rect">
            <a:avLst/>
          </a:prstGeom>
        </p:spPr>
        <p:txBody>
          <a:bodyPr lIns="0" tIns="0" rIns="0" bIns="0" rtlCol="0" anchor="t">
            <a:spAutoFit/>
          </a:bodyPr>
          <a:lstStyle/>
          <a:p>
            <a:pPr marL="621891" lvl="1" indent="-310945" algn="l">
              <a:lnSpc>
                <a:spcPts val="4032"/>
              </a:lnSpc>
              <a:buFont typeface="Arial"/>
              <a:buChar char="•"/>
            </a:pPr>
            <a:r>
              <a:rPr lang="en-US" sz="2880">
                <a:solidFill>
                  <a:srgbClr val="000000"/>
                </a:solidFill>
                <a:latin typeface="Nourd"/>
                <a:ea typeface="Nourd"/>
                <a:cs typeface="Nourd"/>
                <a:sym typeface="Nourd"/>
              </a:rPr>
              <a:t>Would you pay $3,150 today to save $51.69 a month?</a:t>
            </a:r>
          </a:p>
          <a:p>
            <a:pPr marL="621891" lvl="1" indent="-310945" algn="l">
              <a:lnSpc>
                <a:spcPts val="4032"/>
              </a:lnSpc>
              <a:buFont typeface="Arial"/>
              <a:buChar char="•"/>
            </a:pPr>
            <a:r>
              <a:rPr lang="en-US" sz="2880">
                <a:solidFill>
                  <a:srgbClr val="000000"/>
                </a:solidFill>
                <a:latin typeface="Nourd"/>
                <a:ea typeface="Nourd"/>
                <a:cs typeface="Nourd"/>
                <a:sym typeface="Nourd"/>
              </a:rPr>
              <a:t>How long do you plan on living in this home?</a:t>
            </a:r>
          </a:p>
          <a:p>
            <a:pPr marL="621891" lvl="1" indent="-310945" algn="l">
              <a:lnSpc>
                <a:spcPts val="4032"/>
              </a:lnSpc>
              <a:buFont typeface="Arial"/>
              <a:buChar char="•"/>
            </a:pPr>
            <a:r>
              <a:rPr lang="en-US" sz="2880">
                <a:solidFill>
                  <a:srgbClr val="000000"/>
                </a:solidFill>
                <a:latin typeface="Nourd"/>
                <a:ea typeface="Nourd"/>
                <a:cs typeface="Nourd"/>
                <a:sym typeface="Nourd"/>
              </a:rPr>
              <a:t>How many homes have you owned?</a:t>
            </a:r>
          </a:p>
          <a:p>
            <a:pPr marL="621891" lvl="1" indent="-310945" algn="l">
              <a:lnSpc>
                <a:spcPts val="4032"/>
              </a:lnSpc>
              <a:buFont typeface="Arial"/>
              <a:buChar char="•"/>
            </a:pPr>
            <a:r>
              <a:rPr lang="en-US" sz="2880">
                <a:solidFill>
                  <a:srgbClr val="000000"/>
                </a:solidFill>
                <a:latin typeface="Nourd"/>
                <a:ea typeface="Nourd"/>
                <a:cs typeface="Nourd"/>
                <a:sym typeface="Nourd"/>
              </a:rPr>
              <a:t>How long did you live in your last home?</a:t>
            </a:r>
          </a:p>
          <a:p>
            <a:pPr marL="621891" lvl="1" indent="-310945" algn="l">
              <a:lnSpc>
                <a:spcPts val="4032"/>
              </a:lnSpc>
              <a:buFont typeface="Arial"/>
              <a:buChar char="•"/>
            </a:pPr>
            <a:r>
              <a:rPr lang="en-US" sz="2880">
                <a:solidFill>
                  <a:srgbClr val="000000"/>
                </a:solidFill>
                <a:latin typeface="Nourd"/>
                <a:ea typeface="Nourd"/>
                <a:cs typeface="Nourd"/>
                <a:sym typeface="Nourd"/>
              </a:rPr>
              <a:t>Have you ever refinanced? If so, how many times?</a:t>
            </a:r>
          </a:p>
          <a:p>
            <a:pPr marL="621891" lvl="1" indent="-310945" algn="l">
              <a:lnSpc>
                <a:spcPts val="4032"/>
              </a:lnSpc>
              <a:buFont typeface="Arial"/>
              <a:buChar char="•"/>
            </a:pPr>
            <a:r>
              <a:rPr lang="en-US" sz="2880">
                <a:solidFill>
                  <a:srgbClr val="000000"/>
                </a:solidFill>
                <a:latin typeface="Nourd"/>
                <a:ea typeface="Nourd"/>
                <a:cs typeface="Nourd"/>
                <a:sym typeface="Nourd"/>
              </a:rPr>
              <a:t>When did you buy your first home?</a:t>
            </a:r>
          </a:p>
        </p:txBody>
      </p:sp>
      <p:sp>
        <p:nvSpPr>
          <p:cNvPr id="8" name="TextBox 8"/>
          <p:cNvSpPr txBox="1"/>
          <p:nvPr/>
        </p:nvSpPr>
        <p:spPr>
          <a:xfrm>
            <a:off x="2396273" y="8873629"/>
            <a:ext cx="8881327"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9" name="Freeform 9"/>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AutoShape 13"/>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4" name="Freeform 14"/>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TextBox 15"/>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2411116"/>
            <a:ext cx="4527440" cy="5451435"/>
          </a:xfrm>
          <a:custGeom>
            <a:avLst/>
            <a:gdLst/>
            <a:ahLst/>
            <a:cxnLst/>
            <a:rect l="l" t="t" r="r" b="b"/>
            <a:pathLst>
              <a:path w="4527440" h="5451435">
                <a:moveTo>
                  <a:pt x="0" y="0"/>
                </a:moveTo>
                <a:lnTo>
                  <a:pt x="4527440" y="0"/>
                </a:lnTo>
                <a:lnTo>
                  <a:pt x="4527440" y="5451435"/>
                </a:lnTo>
                <a:lnTo>
                  <a:pt x="0" y="5451435"/>
                </a:lnTo>
                <a:lnTo>
                  <a:pt x="0" y="0"/>
                </a:lnTo>
                <a:close/>
              </a:path>
            </a:pathLst>
          </a:custGeom>
          <a:blipFill>
            <a:blip r:embed="rId2"/>
            <a:stretch>
              <a:fillRect r="-463"/>
            </a:stretch>
          </a:blipFill>
        </p:spPr>
        <p:txBody>
          <a:bodyPr/>
          <a:lstStyle/>
          <a:p>
            <a:endParaRPr lang="en-US"/>
          </a:p>
        </p:txBody>
      </p:sp>
      <p:grpSp>
        <p:nvGrpSpPr>
          <p:cNvPr id="3" name="Group 3"/>
          <p:cNvGrpSpPr/>
          <p:nvPr/>
        </p:nvGrpSpPr>
        <p:grpSpPr>
          <a:xfrm>
            <a:off x="5276380" y="2411116"/>
            <a:ext cx="8072062" cy="5549722"/>
            <a:chOff x="0" y="0"/>
            <a:chExt cx="1760889" cy="1210650"/>
          </a:xfrm>
        </p:grpSpPr>
        <p:sp>
          <p:nvSpPr>
            <p:cNvPr id="4" name="Freeform 4"/>
            <p:cNvSpPr/>
            <p:nvPr/>
          </p:nvSpPr>
          <p:spPr>
            <a:xfrm>
              <a:off x="0" y="0"/>
              <a:ext cx="1760889" cy="1210650"/>
            </a:xfrm>
            <a:custGeom>
              <a:avLst/>
              <a:gdLst/>
              <a:ahLst/>
              <a:cxnLst/>
              <a:rect l="l" t="t" r="r" b="b"/>
              <a:pathLst>
                <a:path w="1760889" h="1210650">
                  <a:moveTo>
                    <a:pt x="34528" y="0"/>
                  </a:moveTo>
                  <a:lnTo>
                    <a:pt x="1726361" y="0"/>
                  </a:lnTo>
                  <a:cubicBezTo>
                    <a:pt x="1735518" y="0"/>
                    <a:pt x="1744301" y="3638"/>
                    <a:pt x="1750776" y="10113"/>
                  </a:cubicBezTo>
                  <a:cubicBezTo>
                    <a:pt x="1757251" y="16588"/>
                    <a:pt x="1760889" y="25370"/>
                    <a:pt x="1760889" y="34528"/>
                  </a:cubicBezTo>
                  <a:lnTo>
                    <a:pt x="1760889" y="1176122"/>
                  </a:lnTo>
                  <a:cubicBezTo>
                    <a:pt x="1760889" y="1185280"/>
                    <a:pt x="1757251" y="1194062"/>
                    <a:pt x="1750776" y="1200537"/>
                  </a:cubicBezTo>
                  <a:cubicBezTo>
                    <a:pt x="1744301" y="1207012"/>
                    <a:pt x="1735518" y="1210650"/>
                    <a:pt x="1726361" y="1210650"/>
                  </a:cubicBezTo>
                  <a:lnTo>
                    <a:pt x="34528" y="1210650"/>
                  </a:lnTo>
                  <a:cubicBezTo>
                    <a:pt x="25370" y="1210650"/>
                    <a:pt x="16588" y="1207012"/>
                    <a:pt x="10113" y="1200537"/>
                  </a:cubicBezTo>
                  <a:cubicBezTo>
                    <a:pt x="3638" y="1194062"/>
                    <a:pt x="0" y="1185280"/>
                    <a:pt x="0" y="1176122"/>
                  </a:cubicBezTo>
                  <a:lnTo>
                    <a:pt x="0" y="34528"/>
                  </a:lnTo>
                  <a:cubicBezTo>
                    <a:pt x="0" y="25370"/>
                    <a:pt x="3638" y="16588"/>
                    <a:pt x="10113" y="10113"/>
                  </a:cubicBezTo>
                  <a:cubicBezTo>
                    <a:pt x="16588" y="3638"/>
                    <a:pt x="25370" y="0"/>
                    <a:pt x="34528" y="0"/>
                  </a:cubicBezTo>
                  <a:close/>
                </a:path>
              </a:pathLst>
            </a:custGeom>
            <a:solidFill>
              <a:srgbClr val="D81104"/>
            </a:solidFill>
          </p:spPr>
          <p:txBody>
            <a:bodyPr/>
            <a:lstStyle/>
            <a:p>
              <a:endParaRPr lang="en-US"/>
            </a:p>
          </p:txBody>
        </p:sp>
        <p:sp>
          <p:nvSpPr>
            <p:cNvPr id="5" name="TextBox 5"/>
            <p:cNvSpPr txBox="1"/>
            <p:nvPr/>
          </p:nvSpPr>
          <p:spPr>
            <a:xfrm>
              <a:off x="0" y="-28575"/>
              <a:ext cx="1760889" cy="1239225"/>
            </a:xfrm>
            <a:prstGeom prst="rect">
              <a:avLst/>
            </a:prstGeom>
          </p:spPr>
          <p:txBody>
            <a:bodyPr lIns="50800" tIns="50800" rIns="50800" bIns="50800" rtlCol="0" anchor="ctr"/>
            <a:lstStyle/>
            <a:p>
              <a:pPr algn="ctr">
                <a:lnSpc>
                  <a:spcPts val="1956"/>
                </a:lnSpc>
              </a:pPr>
              <a:endParaRPr/>
            </a:p>
          </p:txBody>
        </p:sp>
      </p:grpSp>
      <p:sp>
        <p:nvSpPr>
          <p:cNvPr id="6" name="Freeform 6"/>
          <p:cNvSpPr/>
          <p:nvPr/>
        </p:nvSpPr>
        <p:spPr>
          <a:xfrm>
            <a:off x="6260708" y="3210920"/>
            <a:ext cx="6195405" cy="3934082"/>
          </a:xfrm>
          <a:custGeom>
            <a:avLst/>
            <a:gdLst/>
            <a:ahLst/>
            <a:cxnLst/>
            <a:rect l="l" t="t" r="r" b="b"/>
            <a:pathLst>
              <a:path w="6195405" h="3934082">
                <a:moveTo>
                  <a:pt x="0" y="0"/>
                </a:moveTo>
                <a:lnTo>
                  <a:pt x="6195405" y="0"/>
                </a:lnTo>
                <a:lnTo>
                  <a:pt x="6195405" y="3934083"/>
                </a:lnTo>
                <a:lnTo>
                  <a:pt x="0" y="39340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028627" y="933450"/>
            <a:ext cx="13648879" cy="845583"/>
          </a:xfrm>
          <a:prstGeom prst="rect">
            <a:avLst/>
          </a:prstGeom>
        </p:spPr>
        <p:txBody>
          <a:bodyPr lIns="0" tIns="0" rIns="0" bIns="0" rtlCol="0" anchor="t">
            <a:spAutoFit/>
          </a:bodyPr>
          <a:lstStyle/>
          <a:p>
            <a:pPr algn="ctr">
              <a:lnSpc>
                <a:spcPts val="6943"/>
              </a:lnSpc>
            </a:pPr>
            <a:r>
              <a:rPr lang="en-US" sz="4959">
                <a:solidFill>
                  <a:srgbClr val="000000"/>
                </a:solidFill>
                <a:latin typeface="Nourd"/>
                <a:ea typeface="Nourd"/>
                <a:cs typeface="Nourd"/>
                <a:sym typeface="Nourd"/>
              </a:rPr>
              <a:t>Down Payment Analysis and Document Review  </a:t>
            </a:r>
          </a:p>
        </p:txBody>
      </p:sp>
      <p:sp>
        <p:nvSpPr>
          <p:cNvPr id="8" name="TextBox 8"/>
          <p:cNvSpPr txBox="1"/>
          <p:nvPr/>
        </p:nvSpPr>
        <p:spPr>
          <a:xfrm>
            <a:off x="6543978" y="3583544"/>
            <a:ext cx="1944177" cy="505743"/>
          </a:xfrm>
          <a:prstGeom prst="rect">
            <a:avLst/>
          </a:prstGeom>
        </p:spPr>
        <p:txBody>
          <a:bodyPr lIns="0" tIns="0" rIns="0" bIns="0" rtlCol="0" anchor="t">
            <a:spAutoFit/>
          </a:bodyPr>
          <a:lstStyle/>
          <a:p>
            <a:pPr algn="ctr">
              <a:lnSpc>
                <a:spcPts val="4149"/>
              </a:lnSpc>
              <a:spcBef>
                <a:spcPct val="0"/>
              </a:spcBef>
            </a:pPr>
            <a:r>
              <a:rPr lang="en-US" sz="2963" b="1">
                <a:solidFill>
                  <a:srgbClr val="FCFCFC"/>
                </a:solidFill>
                <a:latin typeface="Nourd Bold"/>
                <a:ea typeface="Nourd Bold"/>
                <a:cs typeface="Nourd Bold"/>
                <a:sym typeface="Nourd Bold"/>
              </a:rPr>
              <a:t>Checking</a:t>
            </a:r>
          </a:p>
        </p:txBody>
      </p:sp>
      <p:sp>
        <p:nvSpPr>
          <p:cNvPr id="9" name="TextBox 9"/>
          <p:cNvSpPr txBox="1"/>
          <p:nvPr/>
        </p:nvSpPr>
        <p:spPr>
          <a:xfrm>
            <a:off x="6543978" y="4899761"/>
            <a:ext cx="1646020" cy="505743"/>
          </a:xfrm>
          <a:prstGeom prst="rect">
            <a:avLst/>
          </a:prstGeom>
        </p:spPr>
        <p:txBody>
          <a:bodyPr lIns="0" tIns="0" rIns="0" bIns="0" rtlCol="0" anchor="t">
            <a:spAutoFit/>
          </a:bodyPr>
          <a:lstStyle/>
          <a:p>
            <a:pPr algn="ctr">
              <a:lnSpc>
                <a:spcPts val="4149"/>
              </a:lnSpc>
              <a:spcBef>
                <a:spcPct val="0"/>
              </a:spcBef>
            </a:pPr>
            <a:r>
              <a:rPr lang="en-US" sz="2963" b="1">
                <a:solidFill>
                  <a:srgbClr val="FCFCFC"/>
                </a:solidFill>
                <a:latin typeface="Nourd Bold"/>
                <a:ea typeface="Nourd Bold"/>
                <a:cs typeface="Nourd Bold"/>
                <a:sym typeface="Nourd Bold"/>
              </a:rPr>
              <a:t>Savings</a:t>
            </a:r>
          </a:p>
        </p:txBody>
      </p:sp>
      <p:sp>
        <p:nvSpPr>
          <p:cNvPr id="10" name="TextBox 10"/>
          <p:cNvSpPr txBox="1"/>
          <p:nvPr/>
        </p:nvSpPr>
        <p:spPr>
          <a:xfrm>
            <a:off x="4815699" y="6215129"/>
            <a:ext cx="6195405" cy="505743"/>
          </a:xfrm>
          <a:prstGeom prst="rect">
            <a:avLst/>
          </a:prstGeom>
        </p:spPr>
        <p:txBody>
          <a:bodyPr lIns="0" tIns="0" rIns="0" bIns="0" rtlCol="0" anchor="t">
            <a:spAutoFit/>
          </a:bodyPr>
          <a:lstStyle/>
          <a:p>
            <a:pPr algn="ctr">
              <a:lnSpc>
                <a:spcPts val="4149"/>
              </a:lnSpc>
              <a:spcBef>
                <a:spcPct val="0"/>
              </a:spcBef>
            </a:pPr>
            <a:r>
              <a:rPr lang="en-US" sz="2963" b="1">
                <a:solidFill>
                  <a:srgbClr val="FCFCFC"/>
                </a:solidFill>
                <a:latin typeface="Nourd Bold"/>
                <a:ea typeface="Nourd Bold"/>
                <a:cs typeface="Nourd Bold"/>
                <a:sym typeface="Nourd Bold"/>
              </a:rPr>
              <a:t>Money Market </a:t>
            </a:r>
          </a:p>
        </p:txBody>
      </p:sp>
      <p:sp>
        <p:nvSpPr>
          <p:cNvPr id="11" name="TextBox 11"/>
          <p:cNvSpPr txBox="1"/>
          <p:nvPr/>
        </p:nvSpPr>
        <p:spPr>
          <a:xfrm>
            <a:off x="3016924" y="9142905"/>
            <a:ext cx="7574875" cy="520912"/>
          </a:xfrm>
          <a:prstGeom prst="rect">
            <a:avLst/>
          </a:prstGeom>
        </p:spPr>
        <p:txBody>
          <a:bodyPr wrap="square" lIns="0" tIns="0" rIns="0" bIns="0" rtlCol="0" anchor="t">
            <a:spAutoFit/>
          </a:bodyPr>
          <a:lstStyle/>
          <a:p>
            <a:pPr algn="l">
              <a:lnSpc>
                <a:spcPts val="4443"/>
              </a:lnSpc>
            </a:pPr>
            <a:r>
              <a:rPr lang="en-US" sz="3174" b="1" spc="1568" dirty="0">
                <a:solidFill>
                  <a:srgbClr val="000000"/>
                </a:solidFill>
                <a:latin typeface="Nourd Bold"/>
                <a:ea typeface="Nourd Bold"/>
                <a:cs typeface="Nourd Bold"/>
                <a:sym typeface="Nourd Bold"/>
              </a:rPr>
              <a:t> SUCCESS SYSTEMS</a:t>
            </a:r>
          </a:p>
        </p:txBody>
      </p:sp>
      <p:sp>
        <p:nvSpPr>
          <p:cNvPr id="12" name="Freeform 12"/>
          <p:cNvSpPr/>
          <p:nvPr/>
        </p:nvSpPr>
        <p:spPr>
          <a:xfrm rot="-2700000">
            <a:off x="1042277"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rot="-2700000">
            <a:off x="1192943"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rot="-2700000">
            <a:off x="1328626"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a:off x="2031796" y="8560761"/>
            <a:ext cx="1170781" cy="1132731"/>
          </a:xfrm>
          <a:custGeom>
            <a:avLst/>
            <a:gdLst/>
            <a:ahLst/>
            <a:cxnLst/>
            <a:rect l="l" t="t" r="r" b="b"/>
            <a:pathLst>
              <a:path w="1170781" h="1132731">
                <a:moveTo>
                  <a:pt x="0" y="0"/>
                </a:moveTo>
                <a:lnTo>
                  <a:pt x="1170781" y="0"/>
                </a:lnTo>
                <a:lnTo>
                  <a:pt x="1170781" y="1132731"/>
                </a:lnTo>
                <a:lnTo>
                  <a:pt x="0" y="11327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AutoShape 16"/>
          <p:cNvSpPr/>
          <p:nvPr/>
        </p:nvSpPr>
        <p:spPr>
          <a:xfrm>
            <a:off x="3016925" y="9127127"/>
            <a:ext cx="12419710" cy="0"/>
          </a:xfrm>
          <a:prstGeom prst="line">
            <a:avLst/>
          </a:prstGeom>
          <a:ln w="1905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7" name="Freeform 17"/>
          <p:cNvSpPr/>
          <p:nvPr/>
        </p:nvSpPr>
        <p:spPr>
          <a:xfrm rot="-8100000">
            <a:off x="1471581" y="8840813"/>
            <a:ext cx="572628" cy="572628"/>
          </a:xfrm>
          <a:custGeom>
            <a:avLst/>
            <a:gdLst/>
            <a:ahLst/>
            <a:cxnLst/>
            <a:rect l="l" t="t" r="r" b="b"/>
            <a:pathLst>
              <a:path w="572628" h="572628">
                <a:moveTo>
                  <a:pt x="0" y="0"/>
                </a:moveTo>
                <a:lnTo>
                  <a:pt x="572627" y="0"/>
                </a:lnTo>
                <a:lnTo>
                  <a:pt x="572627" y="572628"/>
                </a:lnTo>
                <a:lnTo>
                  <a:pt x="0" y="57262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8" name="TextBox 18"/>
          <p:cNvSpPr txBox="1"/>
          <p:nvPr/>
        </p:nvSpPr>
        <p:spPr>
          <a:xfrm>
            <a:off x="3221977" y="8269124"/>
            <a:ext cx="3321713" cy="810939"/>
          </a:xfrm>
          <a:prstGeom prst="rect">
            <a:avLst/>
          </a:prstGeom>
        </p:spPr>
        <p:txBody>
          <a:bodyPr lIns="0" tIns="0" rIns="0" bIns="0" rtlCol="0" anchor="t">
            <a:spAutoFit/>
          </a:bodyPr>
          <a:lstStyle/>
          <a:p>
            <a:pPr algn="just">
              <a:lnSpc>
                <a:spcPts val="6613"/>
              </a:lnSpc>
            </a:pPr>
            <a:r>
              <a:rPr lang="en-US" sz="4724" b="1" spc="1360">
                <a:solidFill>
                  <a:srgbClr val="0D0E11"/>
                </a:solidFill>
                <a:latin typeface="Nourd Bold"/>
                <a:ea typeface="Nourd Bold"/>
                <a:cs typeface="Nourd Bold"/>
                <a:sym typeface="Nourd Bold"/>
              </a:rPr>
              <a:t>V</a:t>
            </a:r>
            <a:r>
              <a:rPr lang="en-US" sz="4724" b="1" spc="1360">
                <a:solidFill>
                  <a:srgbClr val="F4C024"/>
                </a:solidFill>
                <a:latin typeface="Nourd Bold"/>
                <a:ea typeface="Nourd Bold"/>
                <a:cs typeface="Nourd Bold"/>
                <a:sym typeface="Nourd Bold"/>
              </a:rPr>
              <a:t>Y</a:t>
            </a:r>
            <a:r>
              <a:rPr lang="en-US" sz="4724" b="1" spc="1360">
                <a:solidFill>
                  <a:srgbClr val="F56C34"/>
                </a:solidFill>
                <a:latin typeface="Nourd Bold"/>
                <a:ea typeface="Nourd Bold"/>
                <a:cs typeface="Nourd Bold"/>
                <a:sym typeface="Nourd Bold"/>
              </a:rPr>
              <a:t>K</a:t>
            </a:r>
            <a:r>
              <a:rPr lang="en-US" sz="4724" b="1" spc="1360">
                <a:solidFill>
                  <a:srgbClr val="D81104"/>
                </a:solidFill>
                <a:latin typeface="Nourd Bold"/>
                <a:ea typeface="Nourd Bold"/>
                <a:cs typeface="Nourd Bold"/>
                <a:sym typeface="Nourd Bold"/>
              </a:rPr>
              <a:t>O</a:t>
            </a:r>
            <a:r>
              <a:rPr lang="en-US" sz="4724" b="1" spc="1360">
                <a:solidFill>
                  <a:srgbClr val="0D0E11"/>
                </a:solidFill>
                <a:latin typeface="Nourd Bold"/>
                <a:ea typeface="Nourd Bold"/>
                <a:cs typeface="Nourd Bold"/>
                <a:sym typeface="Nourd Bold"/>
              </a:rPr>
              <a:t>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77793" y="2378241"/>
            <a:ext cx="8654942" cy="5665999"/>
            <a:chOff x="0" y="0"/>
            <a:chExt cx="1791170" cy="1172598"/>
          </a:xfrm>
        </p:grpSpPr>
        <p:sp>
          <p:nvSpPr>
            <p:cNvPr id="3" name="Freeform 3"/>
            <p:cNvSpPr/>
            <p:nvPr/>
          </p:nvSpPr>
          <p:spPr>
            <a:xfrm>
              <a:off x="0" y="0"/>
              <a:ext cx="1791170" cy="1172598"/>
            </a:xfrm>
            <a:custGeom>
              <a:avLst/>
              <a:gdLst/>
              <a:ahLst/>
              <a:cxnLst/>
              <a:rect l="l" t="t" r="r" b="b"/>
              <a:pathLst>
                <a:path w="1791170" h="1172598">
                  <a:moveTo>
                    <a:pt x="32202" y="0"/>
                  </a:moveTo>
                  <a:lnTo>
                    <a:pt x="1758968" y="0"/>
                  </a:lnTo>
                  <a:cubicBezTo>
                    <a:pt x="1767509" y="0"/>
                    <a:pt x="1775699" y="3393"/>
                    <a:pt x="1781739" y="9432"/>
                  </a:cubicBezTo>
                  <a:cubicBezTo>
                    <a:pt x="1787778" y="15471"/>
                    <a:pt x="1791170" y="23662"/>
                    <a:pt x="1791170" y="32202"/>
                  </a:cubicBezTo>
                  <a:lnTo>
                    <a:pt x="1791170" y="1140396"/>
                  </a:lnTo>
                  <a:cubicBezTo>
                    <a:pt x="1791170" y="1148936"/>
                    <a:pt x="1787778" y="1157127"/>
                    <a:pt x="1781739" y="1163166"/>
                  </a:cubicBezTo>
                  <a:cubicBezTo>
                    <a:pt x="1775699" y="1169205"/>
                    <a:pt x="1767509" y="1172598"/>
                    <a:pt x="1758968" y="1172598"/>
                  </a:cubicBezTo>
                  <a:lnTo>
                    <a:pt x="32202" y="1172598"/>
                  </a:lnTo>
                  <a:cubicBezTo>
                    <a:pt x="23662" y="1172598"/>
                    <a:pt x="15471" y="1169205"/>
                    <a:pt x="9432" y="1163166"/>
                  </a:cubicBezTo>
                  <a:cubicBezTo>
                    <a:pt x="3393" y="1157127"/>
                    <a:pt x="0" y="1148936"/>
                    <a:pt x="0" y="1140396"/>
                  </a:cubicBezTo>
                  <a:lnTo>
                    <a:pt x="0" y="32202"/>
                  </a:lnTo>
                  <a:cubicBezTo>
                    <a:pt x="0" y="23662"/>
                    <a:pt x="3393" y="15471"/>
                    <a:pt x="9432" y="9432"/>
                  </a:cubicBezTo>
                  <a:cubicBezTo>
                    <a:pt x="15471" y="3393"/>
                    <a:pt x="23662" y="0"/>
                    <a:pt x="32202" y="0"/>
                  </a:cubicBezTo>
                  <a:close/>
                </a:path>
              </a:pathLst>
            </a:custGeom>
            <a:solidFill>
              <a:srgbClr val="C5C2C2"/>
            </a:solidFill>
          </p:spPr>
          <p:txBody>
            <a:bodyPr/>
            <a:lstStyle/>
            <a:p>
              <a:endParaRPr lang="en-US"/>
            </a:p>
          </p:txBody>
        </p:sp>
        <p:sp>
          <p:nvSpPr>
            <p:cNvPr id="4" name="TextBox 4"/>
            <p:cNvSpPr txBox="1"/>
            <p:nvPr/>
          </p:nvSpPr>
          <p:spPr>
            <a:xfrm>
              <a:off x="0" y="-28575"/>
              <a:ext cx="1791170" cy="1201173"/>
            </a:xfrm>
            <a:prstGeom prst="rect">
              <a:avLst/>
            </a:prstGeom>
          </p:spPr>
          <p:txBody>
            <a:bodyPr lIns="50800" tIns="50800" rIns="50800" bIns="50800" rtlCol="0" anchor="ctr"/>
            <a:lstStyle/>
            <a:p>
              <a:pPr algn="ctr">
                <a:lnSpc>
                  <a:spcPts val="1956"/>
                </a:lnSpc>
              </a:pPr>
              <a:endParaRPr/>
            </a:p>
          </p:txBody>
        </p:sp>
      </p:grpSp>
      <p:grpSp>
        <p:nvGrpSpPr>
          <p:cNvPr id="5" name="Group 5"/>
          <p:cNvGrpSpPr/>
          <p:nvPr/>
        </p:nvGrpSpPr>
        <p:grpSpPr>
          <a:xfrm>
            <a:off x="4984658" y="3962439"/>
            <a:ext cx="8549960" cy="1118063"/>
            <a:chOff x="0" y="0"/>
            <a:chExt cx="1769444" cy="231387"/>
          </a:xfrm>
        </p:grpSpPr>
        <p:sp>
          <p:nvSpPr>
            <p:cNvPr id="6" name="Freeform 6"/>
            <p:cNvSpPr/>
            <p:nvPr/>
          </p:nvSpPr>
          <p:spPr>
            <a:xfrm>
              <a:off x="0" y="0"/>
              <a:ext cx="1769444" cy="231387"/>
            </a:xfrm>
            <a:custGeom>
              <a:avLst/>
              <a:gdLst/>
              <a:ahLst/>
              <a:cxnLst/>
              <a:rect l="l" t="t" r="r" b="b"/>
              <a:pathLst>
                <a:path w="1769444" h="231387">
                  <a:moveTo>
                    <a:pt x="32598" y="0"/>
                  </a:moveTo>
                  <a:lnTo>
                    <a:pt x="1736846" y="0"/>
                  </a:lnTo>
                  <a:cubicBezTo>
                    <a:pt x="1745492" y="0"/>
                    <a:pt x="1753783" y="3434"/>
                    <a:pt x="1759896" y="9548"/>
                  </a:cubicBezTo>
                  <a:cubicBezTo>
                    <a:pt x="1766009" y="15661"/>
                    <a:pt x="1769444" y="23952"/>
                    <a:pt x="1769444" y="32598"/>
                  </a:cubicBezTo>
                  <a:lnTo>
                    <a:pt x="1769444" y="198789"/>
                  </a:lnTo>
                  <a:cubicBezTo>
                    <a:pt x="1769444" y="207435"/>
                    <a:pt x="1766009" y="215726"/>
                    <a:pt x="1759896" y="221839"/>
                  </a:cubicBezTo>
                  <a:cubicBezTo>
                    <a:pt x="1753783" y="227953"/>
                    <a:pt x="1745492" y="231387"/>
                    <a:pt x="1736846" y="231387"/>
                  </a:cubicBezTo>
                  <a:lnTo>
                    <a:pt x="32598" y="231387"/>
                  </a:lnTo>
                  <a:cubicBezTo>
                    <a:pt x="23952" y="231387"/>
                    <a:pt x="15661" y="227953"/>
                    <a:pt x="9548" y="221839"/>
                  </a:cubicBezTo>
                  <a:cubicBezTo>
                    <a:pt x="3434" y="215726"/>
                    <a:pt x="0" y="207435"/>
                    <a:pt x="0" y="198789"/>
                  </a:cubicBezTo>
                  <a:lnTo>
                    <a:pt x="0" y="32598"/>
                  </a:lnTo>
                  <a:cubicBezTo>
                    <a:pt x="0" y="23952"/>
                    <a:pt x="3434" y="15661"/>
                    <a:pt x="9548" y="9548"/>
                  </a:cubicBezTo>
                  <a:cubicBezTo>
                    <a:pt x="15661" y="3434"/>
                    <a:pt x="23952" y="0"/>
                    <a:pt x="32598" y="0"/>
                  </a:cubicBezTo>
                  <a:close/>
                </a:path>
              </a:pathLst>
            </a:custGeom>
            <a:solidFill>
              <a:srgbClr val="C5C2C2"/>
            </a:solidFill>
          </p:spPr>
          <p:txBody>
            <a:bodyPr/>
            <a:lstStyle/>
            <a:p>
              <a:endParaRPr lang="en-US"/>
            </a:p>
          </p:txBody>
        </p:sp>
        <p:sp>
          <p:nvSpPr>
            <p:cNvPr id="7" name="TextBox 7"/>
            <p:cNvSpPr txBox="1"/>
            <p:nvPr/>
          </p:nvSpPr>
          <p:spPr>
            <a:xfrm>
              <a:off x="0" y="-28575"/>
              <a:ext cx="1769444" cy="259962"/>
            </a:xfrm>
            <a:prstGeom prst="rect">
              <a:avLst/>
            </a:prstGeom>
          </p:spPr>
          <p:txBody>
            <a:bodyPr lIns="50800" tIns="50800" rIns="50800" bIns="50800" rtlCol="0" anchor="ctr"/>
            <a:lstStyle/>
            <a:p>
              <a:pPr algn="ctr">
                <a:lnSpc>
                  <a:spcPts val="1956"/>
                </a:lnSpc>
              </a:pPr>
              <a:endParaRPr/>
            </a:p>
          </p:txBody>
        </p:sp>
      </p:grpSp>
      <p:sp>
        <p:nvSpPr>
          <p:cNvPr id="8" name="Freeform 8"/>
          <p:cNvSpPr/>
          <p:nvPr/>
        </p:nvSpPr>
        <p:spPr>
          <a:xfrm>
            <a:off x="6624830" y="3121004"/>
            <a:ext cx="6406250" cy="4067969"/>
          </a:xfrm>
          <a:custGeom>
            <a:avLst/>
            <a:gdLst/>
            <a:ahLst/>
            <a:cxnLst/>
            <a:rect l="l" t="t" r="r" b="b"/>
            <a:pathLst>
              <a:path w="6406250" h="4067969">
                <a:moveTo>
                  <a:pt x="0" y="0"/>
                </a:moveTo>
                <a:lnTo>
                  <a:pt x="6406250" y="0"/>
                </a:lnTo>
                <a:lnTo>
                  <a:pt x="6406250" y="4067969"/>
                </a:lnTo>
                <a:lnTo>
                  <a:pt x="0" y="40679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028700" y="2265737"/>
            <a:ext cx="4449093" cy="5778503"/>
          </a:xfrm>
          <a:custGeom>
            <a:avLst/>
            <a:gdLst/>
            <a:ahLst/>
            <a:cxnLst/>
            <a:rect l="l" t="t" r="r" b="b"/>
            <a:pathLst>
              <a:path w="4449093" h="5778503">
                <a:moveTo>
                  <a:pt x="0" y="0"/>
                </a:moveTo>
                <a:lnTo>
                  <a:pt x="4449093" y="0"/>
                </a:lnTo>
                <a:lnTo>
                  <a:pt x="4449093" y="5778503"/>
                </a:lnTo>
                <a:lnTo>
                  <a:pt x="0" y="5778503"/>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016530" y="933450"/>
            <a:ext cx="14113371" cy="869871"/>
          </a:xfrm>
          <a:prstGeom prst="rect">
            <a:avLst/>
          </a:prstGeom>
        </p:spPr>
        <p:txBody>
          <a:bodyPr lIns="0" tIns="0" rIns="0" bIns="0" rtlCol="0" anchor="t">
            <a:spAutoFit/>
          </a:bodyPr>
          <a:lstStyle/>
          <a:p>
            <a:pPr algn="ctr">
              <a:lnSpc>
                <a:spcPts val="7179"/>
              </a:lnSpc>
            </a:pPr>
            <a:r>
              <a:rPr lang="en-US" sz="5128">
                <a:solidFill>
                  <a:srgbClr val="000000"/>
                </a:solidFill>
                <a:latin typeface="Nourd"/>
                <a:ea typeface="Nourd"/>
                <a:cs typeface="Nourd"/>
                <a:sym typeface="Nourd"/>
              </a:rPr>
              <a:t>Down Payment Analysis and Document Review  </a:t>
            </a:r>
          </a:p>
        </p:txBody>
      </p:sp>
      <p:sp>
        <p:nvSpPr>
          <p:cNvPr id="11" name="TextBox 11"/>
          <p:cNvSpPr txBox="1"/>
          <p:nvPr/>
        </p:nvSpPr>
        <p:spPr>
          <a:xfrm>
            <a:off x="6624830" y="3507957"/>
            <a:ext cx="3175679" cy="522231"/>
          </a:xfrm>
          <a:prstGeom prst="rect">
            <a:avLst/>
          </a:prstGeom>
        </p:spPr>
        <p:txBody>
          <a:bodyPr lIns="0" tIns="0" rIns="0" bIns="0" rtlCol="0" anchor="t">
            <a:spAutoFit/>
          </a:bodyPr>
          <a:lstStyle/>
          <a:p>
            <a:pPr algn="ctr">
              <a:lnSpc>
                <a:spcPts val="4290"/>
              </a:lnSpc>
              <a:spcBef>
                <a:spcPct val="0"/>
              </a:spcBef>
            </a:pPr>
            <a:r>
              <a:rPr lang="en-US" sz="3064" b="1">
                <a:solidFill>
                  <a:srgbClr val="FCFCFC"/>
                </a:solidFill>
                <a:latin typeface="Nourd Bold"/>
                <a:ea typeface="Nourd Bold"/>
                <a:cs typeface="Nourd Bold"/>
                <a:sym typeface="Nourd Bold"/>
              </a:rPr>
              <a:t>Credit Card</a:t>
            </a:r>
          </a:p>
        </p:txBody>
      </p:sp>
      <p:sp>
        <p:nvSpPr>
          <p:cNvPr id="12" name="TextBox 12"/>
          <p:cNvSpPr txBox="1"/>
          <p:nvPr/>
        </p:nvSpPr>
        <p:spPr>
          <a:xfrm>
            <a:off x="6485376" y="4869349"/>
            <a:ext cx="3175679" cy="522231"/>
          </a:xfrm>
          <a:prstGeom prst="rect">
            <a:avLst/>
          </a:prstGeom>
        </p:spPr>
        <p:txBody>
          <a:bodyPr lIns="0" tIns="0" rIns="0" bIns="0" rtlCol="0" anchor="t">
            <a:spAutoFit/>
          </a:bodyPr>
          <a:lstStyle/>
          <a:p>
            <a:pPr algn="ctr">
              <a:lnSpc>
                <a:spcPts val="4290"/>
              </a:lnSpc>
              <a:spcBef>
                <a:spcPct val="0"/>
              </a:spcBef>
            </a:pPr>
            <a:r>
              <a:rPr lang="en-US" sz="3064" b="1">
                <a:solidFill>
                  <a:srgbClr val="FCFCFC"/>
                </a:solidFill>
                <a:latin typeface="Nourd Bold"/>
                <a:ea typeface="Nourd Bold"/>
                <a:cs typeface="Nourd Bold"/>
                <a:sym typeface="Nourd Bold"/>
              </a:rPr>
              <a:t>Consumer</a:t>
            </a:r>
          </a:p>
        </p:txBody>
      </p:sp>
      <p:sp>
        <p:nvSpPr>
          <p:cNvPr id="13" name="TextBox 13"/>
          <p:cNvSpPr txBox="1"/>
          <p:nvPr/>
        </p:nvSpPr>
        <p:spPr>
          <a:xfrm>
            <a:off x="6136450" y="6187011"/>
            <a:ext cx="3175679" cy="522231"/>
          </a:xfrm>
          <a:prstGeom prst="rect">
            <a:avLst/>
          </a:prstGeom>
        </p:spPr>
        <p:txBody>
          <a:bodyPr lIns="0" tIns="0" rIns="0" bIns="0" rtlCol="0" anchor="t">
            <a:spAutoFit/>
          </a:bodyPr>
          <a:lstStyle/>
          <a:p>
            <a:pPr algn="ctr">
              <a:lnSpc>
                <a:spcPts val="4290"/>
              </a:lnSpc>
              <a:spcBef>
                <a:spcPct val="0"/>
              </a:spcBef>
            </a:pPr>
            <a:r>
              <a:rPr lang="en-US" sz="3064" b="1">
                <a:solidFill>
                  <a:srgbClr val="FCFCFC"/>
                </a:solidFill>
                <a:latin typeface="Nourd Bold"/>
                <a:ea typeface="Nourd Bold"/>
                <a:cs typeface="Nourd Bold"/>
                <a:sym typeface="Nourd Bold"/>
              </a:rPr>
              <a:t>Other</a:t>
            </a:r>
          </a:p>
        </p:txBody>
      </p:sp>
      <p:sp>
        <p:nvSpPr>
          <p:cNvPr id="14" name="TextBox 14"/>
          <p:cNvSpPr txBox="1"/>
          <p:nvPr/>
        </p:nvSpPr>
        <p:spPr>
          <a:xfrm>
            <a:off x="3016924" y="9142905"/>
            <a:ext cx="7422475" cy="520912"/>
          </a:xfrm>
          <a:prstGeom prst="rect">
            <a:avLst/>
          </a:prstGeom>
        </p:spPr>
        <p:txBody>
          <a:bodyPr wrap="square" lIns="0" tIns="0" rIns="0" bIns="0" rtlCol="0" anchor="t">
            <a:spAutoFit/>
          </a:bodyPr>
          <a:lstStyle/>
          <a:p>
            <a:pPr algn="l">
              <a:lnSpc>
                <a:spcPts val="4443"/>
              </a:lnSpc>
            </a:pPr>
            <a:r>
              <a:rPr lang="en-US" sz="3174" b="1" spc="1568" dirty="0">
                <a:solidFill>
                  <a:srgbClr val="000000"/>
                </a:solidFill>
                <a:latin typeface="Nourd Bold"/>
                <a:ea typeface="Nourd Bold"/>
                <a:cs typeface="Nourd Bold"/>
                <a:sym typeface="Nourd Bold"/>
              </a:rPr>
              <a:t> SUCCESS SYSTEMS</a:t>
            </a:r>
          </a:p>
        </p:txBody>
      </p:sp>
      <p:sp>
        <p:nvSpPr>
          <p:cNvPr id="15" name="Freeform 15"/>
          <p:cNvSpPr/>
          <p:nvPr/>
        </p:nvSpPr>
        <p:spPr>
          <a:xfrm rot="-2700000">
            <a:off x="1042277"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rot="-2700000">
            <a:off x="1192943"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rot="-2700000">
            <a:off x="1328626"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a:off x="2031796" y="8560761"/>
            <a:ext cx="1170781" cy="1132731"/>
          </a:xfrm>
          <a:custGeom>
            <a:avLst/>
            <a:gdLst/>
            <a:ahLst/>
            <a:cxnLst/>
            <a:rect l="l" t="t" r="r" b="b"/>
            <a:pathLst>
              <a:path w="1170781" h="1132731">
                <a:moveTo>
                  <a:pt x="0" y="0"/>
                </a:moveTo>
                <a:lnTo>
                  <a:pt x="1170781" y="0"/>
                </a:lnTo>
                <a:lnTo>
                  <a:pt x="1170781" y="1132731"/>
                </a:lnTo>
                <a:lnTo>
                  <a:pt x="0" y="11327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9" name="AutoShape 19"/>
          <p:cNvSpPr/>
          <p:nvPr/>
        </p:nvSpPr>
        <p:spPr>
          <a:xfrm>
            <a:off x="3016925" y="9127127"/>
            <a:ext cx="12419710" cy="0"/>
          </a:xfrm>
          <a:prstGeom prst="line">
            <a:avLst/>
          </a:prstGeom>
          <a:ln w="1905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20" name="Freeform 20"/>
          <p:cNvSpPr/>
          <p:nvPr/>
        </p:nvSpPr>
        <p:spPr>
          <a:xfrm rot="-8100000">
            <a:off x="1471581" y="8840813"/>
            <a:ext cx="572628" cy="572628"/>
          </a:xfrm>
          <a:custGeom>
            <a:avLst/>
            <a:gdLst/>
            <a:ahLst/>
            <a:cxnLst/>
            <a:rect l="l" t="t" r="r" b="b"/>
            <a:pathLst>
              <a:path w="572628" h="572628">
                <a:moveTo>
                  <a:pt x="0" y="0"/>
                </a:moveTo>
                <a:lnTo>
                  <a:pt x="572627" y="0"/>
                </a:lnTo>
                <a:lnTo>
                  <a:pt x="572627" y="572628"/>
                </a:lnTo>
                <a:lnTo>
                  <a:pt x="0" y="57262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21" name="TextBox 21"/>
          <p:cNvSpPr txBox="1"/>
          <p:nvPr/>
        </p:nvSpPr>
        <p:spPr>
          <a:xfrm>
            <a:off x="3221977" y="8269124"/>
            <a:ext cx="3321713" cy="810939"/>
          </a:xfrm>
          <a:prstGeom prst="rect">
            <a:avLst/>
          </a:prstGeom>
        </p:spPr>
        <p:txBody>
          <a:bodyPr lIns="0" tIns="0" rIns="0" bIns="0" rtlCol="0" anchor="t">
            <a:spAutoFit/>
          </a:bodyPr>
          <a:lstStyle/>
          <a:p>
            <a:pPr algn="just">
              <a:lnSpc>
                <a:spcPts val="6613"/>
              </a:lnSpc>
            </a:pPr>
            <a:r>
              <a:rPr lang="en-US" sz="4724" b="1" spc="1360">
                <a:solidFill>
                  <a:srgbClr val="0D0E11"/>
                </a:solidFill>
                <a:latin typeface="Nourd Bold"/>
                <a:ea typeface="Nourd Bold"/>
                <a:cs typeface="Nourd Bold"/>
                <a:sym typeface="Nourd Bold"/>
              </a:rPr>
              <a:t>V</a:t>
            </a:r>
            <a:r>
              <a:rPr lang="en-US" sz="4724" b="1" spc="1360">
                <a:solidFill>
                  <a:srgbClr val="F4C024"/>
                </a:solidFill>
                <a:latin typeface="Nourd Bold"/>
                <a:ea typeface="Nourd Bold"/>
                <a:cs typeface="Nourd Bold"/>
                <a:sym typeface="Nourd Bold"/>
              </a:rPr>
              <a:t>Y</a:t>
            </a:r>
            <a:r>
              <a:rPr lang="en-US" sz="4724" b="1" spc="1360">
                <a:solidFill>
                  <a:srgbClr val="F56C34"/>
                </a:solidFill>
                <a:latin typeface="Nourd Bold"/>
                <a:ea typeface="Nourd Bold"/>
                <a:cs typeface="Nourd Bold"/>
                <a:sym typeface="Nourd Bold"/>
              </a:rPr>
              <a:t>K</a:t>
            </a:r>
            <a:r>
              <a:rPr lang="en-US" sz="4724" b="1" spc="1360">
                <a:solidFill>
                  <a:srgbClr val="D81104"/>
                </a:solidFill>
                <a:latin typeface="Nourd Bold"/>
                <a:ea typeface="Nourd Bold"/>
                <a:cs typeface="Nourd Bold"/>
                <a:sym typeface="Nourd Bold"/>
              </a:rPr>
              <a:t>O</a:t>
            </a:r>
            <a:r>
              <a:rPr lang="en-US" sz="4724" b="1" spc="1360">
                <a:solidFill>
                  <a:srgbClr val="0D0E11"/>
                </a:solidFill>
                <a:latin typeface="Nourd Bold"/>
                <a:ea typeface="Nourd Bold"/>
                <a:cs typeface="Nourd Bold"/>
                <a:sym typeface="Nourd Bold"/>
              </a:rPr>
              <a:t>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980365"/>
            <a:ext cx="4851571" cy="6063875"/>
          </a:xfrm>
          <a:custGeom>
            <a:avLst/>
            <a:gdLst/>
            <a:ahLst/>
            <a:cxnLst/>
            <a:rect l="l" t="t" r="r" b="b"/>
            <a:pathLst>
              <a:path w="4851571" h="6063875">
                <a:moveTo>
                  <a:pt x="0" y="0"/>
                </a:moveTo>
                <a:lnTo>
                  <a:pt x="4851571" y="0"/>
                </a:lnTo>
                <a:lnTo>
                  <a:pt x="4851571" y="6063875"/>
                </a:lnTo>
                <a:lnTo>
                  <a:pt x="0" y="6063875"/>
                </a:lnTo>
                <a:lnTo>
                  <a:pt x="0" y="0"/>
                </a:lnTo>
                <a:close/>
              </a:path>
            </a:pathLst>
          </a:custGeom>
          <a:blipFill>
            <a:blip r:embed="rId2"/>
            <a:stretch>
              <a:fillRect r="-5434"/>
            </a:stretch>
          </a:blipFill>
        </p:spPr>
        <p:txBody>
          <a:bodyPr/>
          <a:lstStyle/>
          <a:p>
            <a:endParaRPr lang="en-US"/>
          </a:p>
        </p:txBody>
      </p:sp>
      <p:grpSp>
        <p:nvGrpSpPr>
          <p:cNvPr id="3" name="Group 3"/>
          <p:cNvGrpSpPr/>
          <p:nvPr/>
        </p:nvGrpSpPr>
        <p:grpSpPr>
          <a:xfrm>
            <a:off x="5584989" y="2158785"/>
            <a:ext cx="8006133" cy="5885455"/>
            <a:chOff x="0" y="0"/>
            <a:chExt cx="1754473" cy="1289745"/>
          </a:xfrm>
        </p:grpSpPr>
        <p:sp>
          <p:nvSpPr>
            <p:cNvPr id="4" name="Freeform 4"/>
            <p:cNvSpPr/>
            <p:nvPr/>
          </p:nvSpPr>
          <p:spPr>
            <a:xfrm>
              <a:off x="0" y="0"/>
              <a:ext cx="1754473" cy="1289745"/>
            </a:xfrm>
            <a:custGeom>
              <a:avLst/>
              <a:gdLst/>
              <a:ahLst/>
              <a:cxnLst/>
              <a:rect l="l" t="t" r="r" b="b"/>
              <a:pathLst>
                <a:path w="1754473" h="1289745">
                  <a:moveTo>
                    <a:pt x="34812" y="0"/>
                  </a:moveTo>
                  <a:lnTo>
                    <a:pt x="1719661" y="0"/>
                  </a:lnTo>
                  <a:cubicBezTo>
                    <a:pt x="1728893" y="0"/>
                    <a:pt x="1737748" y="3668"/>
                    <a:pt x="1744276" y="10196"/>
                  </a:cubicBezTo>
                  <a:cubicBezTo>
                    <a:pt x="1750805" y="16725"/>
                    <a:pt x="1754473" y="25579"/>
                    <a:pt x="1754473" y="34812"/>
                  </a:cubicBezTo>
                  <a:lnTo>
                    <a:pt x="1754473" y="1254933"/>
                  </a:lnTo>
                  <a:cubicBezTo>
                    <a:pt x="1754473" y="1264166"/>
                    <a:pt x="1750805" y="1273020"/>
                    <a:pt x="1744276" y="1279549"/>
                  </a:cubicBezTo>
                  <a:cubicBezTo>
                    <a:pt x="1737748" y="1286077"/>
                    <a:pt x="1728893" y="1289745"/>
                    <a:pt x="1719661" y="1289745"/>
                  </a:cubicBezTo>
                  <a:lnTo>
                    <a:pt x="34812" y="1289745"/>
                  </a:lnTo>
                  <a:cubicBezTo>
                    <a:pt x="15586" y="1289745"/>
                    <a:pt x="0" y="1274159"/>
                    <a:pt x="0" y="1254933"/>
                  </a:cubicBezTo>
                  <a:lnTo>
                    <a:pt x="0" y="34812"/>
                  </a:lnTo>
                  <a:cubicBezTo>
                    <a:pt x="0" y="15586"/>
                    <a:pt x="15586" y="0"/>
                    <a:pt x="34812" y="0"/>
                  </a:cubicBezTo>
                  <a:close/>
                </a:path>
              </a:pathLst>
            </a:custGeom>
            <a:solidFill>
              <a:srgbClr val="FC944D"/>
            </a:solidFill>
          </p:spPr>
          <p:txBody>
            <a:bodyPr/>
            <a:lstStyle/>
            <a:p>
              <a:endParaRPr lang="en-US"/>
            </a:p>
          </p:txBody>
        </p:sp>
        <p:sp>
          <p:nvSpPr>
            <p:cNvPr id="5" name="TextBox 5"/>
            <p:cNvSpPr txBox="1"/>
            <p:nvPr/>
          </p:nvSpPr>
          <p:spPr>
            <a:xfrm>
              <a:off x="0" y="-28575"/>
              <a:ext cx="1754473" cy="1318320"/>
            </a:xfrm>
            <a:prstGeom prst="rect">
              <a:avLst/>
            </a:prstGeom>
          </p:spPr>
          <p:txBody>
            <a:bodyPr lIns="50800" tIns="50800" rIns="50800" bIns="50800" rtlCol="0" anchor="ctr"/>
            <a:lstStyle/>
            <a:p>
              <a:pPr algn="ctr">
                <a:lnSpc>
                  <a:spcPts val="1956"/>
                </a:lnSpc>
              </a:pPr>
              <a:endParaRPr/>
            </a:p>
          </p:txBody>
        </p:sp>
      </p:grpSp>
      <p:sp>
        <p:nvSpPr>
          <p:cNvPr id="6" name="Freeform 6"/>
          <p:cNvSpPr/>
          <p:nvPr/>
        </p:nvSpPr>
        <p:spPr>
          <a:xfrm>
            <a:off x="6504418" y="3143403"/>
            <a:ext cx="6167275" cy="3916220"/>
          </a:xfrm>
          <a:custGeom>
            <a:avLst/>
            <a:gdLst/>
            <a:ahLst/>
            <a:cxnLst/>
            <a:rect l="l" t="t" r="r" b="b"/>
            <a:pathLst>
              <a:path w="6167275" h="3916220">
                <a:moveTo>
                  <a:pt x="0" y="0"/>
                </a:moveTo>
                <a:lnTo>
                  <a:pt x="6167275" y="0"/>
                </a:lnTo>
                <a:lnTo>
                  <a:pt x="6167275" y="3916219"/>
                </a:lnTo>
                <a:lnTo>
                  <a:pt x="0" y="39162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028627" y="933450"/>
            <a:ext cx="14420850" cy="886074"/>
          </a:xfrm>
          <a:prstGeom prst="rect">
            <a:avLst/>
          </a:prstGeom>
        </p:spPr>
        <p:txBody>
          <a:bodyPr lIns="0" tIns="0" rIns="0" bIns="0" rtlCol="0" anchor="t">
            <a:spAutoFit/>
          </a:bodyPr>
          <a:lstStyle/>
          <a:p>
            <a:pPr algn="ctr">
              <a:lnSpc>
                <a:spcPts val="7336"/>
              </a:lnSpc>
            </a:pPr>
            <a:r>
              <a:rPr lang="en-US" sz="5240">
                <a:solidFill>
                  <a:srgbClr val="000000"/>
                </a:solidFill>
                <a:latin typeface="Nourd"/>
                <a:ea typeface="Nourd"/>
                <a:cs typeface="Nourd"/>
                <a:sym typeface="Nourd"/>
              </a:rPr>
              <a:t>Down Payment Analysis and Document Review  </a:t>
            </a:r>
          </a:p>
        </p:txBody>
      </p:sp>
      <p:sp>
        <p:nvSpPr>
          <p:cNvPr id="8" name="TextBox 8"/>
          <p:cNvSpPr txBox="1"/>
          <p:nvPr/>
        </p:nvSpPr>
        <p:spPr>
          <a:xfrm>
            <a:off x="6143932" y="3573654"/>
            <a:ext cx="3057215" cy="506085"/>
          </a:xfrm>
          <a:prstGeom prst="rect">
            <a:avLst/>
          </a:prstGeom>
        </p:spPr>
        <p:txBody>
          <a:bodyPr lIns="0" tIns="0" rIns="0" bIns="0" rtlCol="0" anchor="t">
            <a:spAutoFit/>
          </a:bodyPr>
          <a:lstStyle/>
          <a:p>
            <a:pPr algn="ctr">
              <a:lnSpc>
                <a:spcPts val="4130"/>
              </a:lnSpc>
              <a:spcBef>
                <a:spcPct val="0"/>
              </a:spcBef>
            </a:pPr>
            <a:r>
              <a:rPr lang="en-US" sz="2950" b="1">
                <a:solidFill>
                  <a:srgbClr val="FCFCFC"/>
                </a:solidFill>
                <a:latin typeface="Nourd Bold"/>
                <a:ea typeface="Nourd Bold"/>
                <a:cs typeface="Nourd Bold"/>
                <a:sym typeface="Nourd Bold"/>
              </a:rPr>
              <a:t>401K, IRA</a:t>
            </a:r>
          </a:p>
        </p:txBody>
      </p:sp>
      <p:sp>
        <p:nvSpPr>
          <p:cNvPr id="9" name="TextBox 9"/>
          <p:cNvSpPr txBox="1"/>
          <p:nvPr/>
        </p:nvSpPr>
        <p:spPr>
          <a:xfrm>
            <a:off x="5740232" y="4823471"/>
            <a:ext cx="3057215" cy="506085"/>
          </a:xfrm>
          <a:prstGeom prst="rect">
            <a:avLst/>
          </a:prstGeom>
        </p:spPr>
        <p:txBody>
          <a:bodyPr lIns="0" tIns="0" rIns="0" bIns="0" rtlCol="0" anchor="t">
            <a:spAutoFit/>
          </a:bodyPr>
          <a:lstStyle/>
          <a:p>
            <a:pPr algn="ctr">
              <a:lnSpc>
                <a:spcPts val="4130"/>
              </a:lnSpc>
              <a:spcBef>
                <a:spcPct val="0"/>
              </a:spcBef>
            </a:pPr>
            <a:r>
              <a:rPr lang="en-US" sz="2950" b="1">
                <a:solidFill>
                  <a:srgbClr val="FCFCFC"/>
                </a:solidFill>
                <a:latin typeface="Nourd Bold"/>
                <a:ea typeface="Nourd Bold"/>
                <a:cs typeface="Nourd Bold"/>
                <a:sym typeface="Nourd Bold"/>
              </a:rPr>
              <a:t>Stocks</a:t>
            </a:r>
          </a:p>
        </p:txBody>
      </p:sp>
      <p:sp>
        <p:nvSpPr>
          <p:cNvPr id="10" name="TextBox 10"/>
          <p:cNvSpPr txBox="1"/>
          <p:nvPr/>
        </p:nvSpPr>
        <p:spPr>
          <a:xfrm>
            <a:off x="6504418" y="5819665"/>
            <a:ext cx="3057215" cy="1029960"/>
          </a:xfrm>
          <a:prstGeom prst="rect">
            <a:avLst/>
          </a:prstGeom>
        </p:spPr>
        <p:txBody>
          <a:bodyPr lIns="0" tIns="0" rIns="0" bIns="0" rtlCol="0" anchor="t">
            <a:spAutoFit/>
          </a:bodyPr>
          <a:lstStyle/>
          <a:p>
            <a:pPr algn="ctr">
              <a:lnSpc>
                <a:spcPts val="4130"/>
              </a:lnSpc>
              <a:spcBef>
                <a:spcPct val="0"/>
              </a:spcBef>
            </a:pPr>
            <a:r>
              <a:rPr lang="en-US" sz="2950" b="1">
                <a:solidFill>
                  <a:srgbClr val="FCFCFC"/>
                </a:solidFill>
                <a:latin typeface="Nourd Bold"/>
                <a:ea typeface="Nourd Bold"/>
                <a:cs typeface="Nourd Bold"/>
                <a:sym typeface="Nourd Bold"/>
              </a:rPr>
              <a:t>Life Insurance (CV)</a:t>
            </a:r>
          </a:p>
        </p:txBody>
      </p:sp>
      <p:sp>
        <p:nvSpPr>
          <p:cNvPr id="11" name="TextBox 11"/>
          <p:cNvSpPr txBox="1"/>
          <p:nvPr/>
        </p:nvSpPr>
        <p:spPr>
          <a:xfrm>
            <a:off x="3016924" y="9142905"/>
            <a:ext cx="7498675" cy="520912"/>
          </a:xfrm>
          <a:prstGeom prst="rect">
            <a:avLst/>
          </a:prstGeom>
        </p:spPr>
        <p:txBody>
          <a:bodyPr wrap="square" lIns="0" tIns="0" rIns="0" bIns="0" rtlCol="0" anchor="t">
            <a:spAutoFit/>
          </a:bodyPr>
          <a:lstStyle/>
          <a:p>
            <a:pPr algn="l">
              <a:lnSpc>
                <a:spcPts val="4443"/>
              </a:lnSpc>
            </a:pPr>
            <a:r>
              <a:rPr lang="en-US" sz="3174" b="1" spc="1568" dirty="0">
                <a:solidFill>
                  <a:srgbClr val="000000"/>
                </a:solidFill>
                <a:latin typeface="Nourd Bold"/>
                <a:ea typeface="Nourd Bold"/>
                <a:cs typeface="Nourd Bold"/>
                <a:sym typeface="Nourd Bold"/>
              </a:rPr>
              <a:t> SUCCESS SYSTEMS</a:t>
            </a:r>
          </a:p>
        </p:txBody>
      </p:sp>
      <p:sp>
        <p:nvSpPr>
          <p:cNvPr id="12" name="Freeform 12"/>
          <p:cNvSpPr/>
          <p:nvPr/>
        </p:nvSpPr>
        <p:spPr>
          <a:xfrm rot="-2700000">
            <a:off x="1042277"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rot="-2700000">
            <a:off x="1192943"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rot="-2700000">
            <a:off x="1328626"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a:off x="2031796" y="8560761"/>
            <a:ext cx="1170781" cy="1132731"/>
          </a:xfrm>
          <a:custGeom>
            <a:avLst/>
            <a:gdLst/>
            <a:ahLst/>
            <a:cxnLst/>
            <a:rect l="l" t="t" r="r" b="b"/>
            <a:pathLst>
              <a:path w="1170781" h="1132731">
                <a:moveTo>
                  <a:pt x="0" y="0"/>
                </a:moveTo>
                <a:lnTo>
                  <a:pt x="1170781" y="0"/>
                </a:lnTo>
                <a:lnTo>
                  <a:pt x="1170781" y="1132731"/>
                </a:lnTo>
                <a:lnTo>
                  <a:pt x="0" y="11327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AutoShape 16"/>
          <p:cNvSpPr/>
          <p:nvPr/>
        </p:nvSpPr>
        <p:spPr>
          <a:xfrm>
            <a:off x="3016925" y="9127127"/>
            <a:ext cx="12419710" cy="0"/>
          </a:xfrm>
          <a:prstGeom prst="line">
            <a:avLst/>
          </a:prstGeom>
          <a:ln w="1905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7" name="Freeform 17"/>
          <p:cNvSpPr/>
          <p:nvPr/>
        </p:nvSpPr>
        <p:spPr>
          <a:xfrm rot="-8100000">
            <a:off x="1471581" y="8840813"/>
            <a:ext cx="572628" cy="572628"/>
          </a:xfrm>
          <a:custGeom>
            <a:avLst/>
            <a:gdLst/>
            <a:ahLst/>
            <a:cxnLst/>
            <a:rect l="l" t="t" r="r" b="b"/>
            <a:pathLst>
              <a:path w="572628" h="572628">
                <a:moveTo>
                  <a:pt x="0" y="0"/>
                </a:moveTo>
                <a:lnTo>
                  <a:pt x="572627" y="0"/>
                </a:lnTo>
                <a:lnTo>
                  <a:pt x="572627" y="572628"/>
                </a:lnTo>
                <a:lnTo>
                  <a:pt x="0" y="57262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8" name="TextBox 18"/>
          <p:cNvSpPr txBox="1"/>
          <p:nvPr/>
        </p:nvSpPr>
        <p:spPr>
          <a:xfrm>
            <a:off x="3221977" y="8269124"/>
            <a:ext cx="3321713" cy="810939"/>
          </a:xfrm>
          <a:prstGeom prst="rect">
            <a:avLst/>
          </a:prstGeom>
        </p:spPr>
        <p:txBody>
          <a:bodyPr lIns="0" tIns="0" rIns="0" bIns="0" rtlCol="0" anchor="t">
            <a:spAutoFit/>
          </a:bodyPr>
          <a:lstStyle/>
          <a:p>
            <a:pPr algn="just">
              <a:lnSpc>
                <a:spcPts val="6613"/>
              </a:lnSpc>
            </a:pPr>
            <a:r>
              <a:rPr lang="en-US" sz="4724" b="1" spc="1360">
                <a:solidFill>
                  <a:srgbClr val="0D0E11"/>
                </a:solidFill>
                <a:latin typeface="Nourd Bold"/>
                <a:ea typeface="Nourd Bold"/>
                <a:cs typeface="Nourd Bold"/>
                <a:sym typeface="Nourd Bold"/>
              </a:rPr>
              <a:t>V</a:t>
            </a:r>
            <a:r>
              <a:rPr lang="en-US" sz="4724" b="1" spc="1360">
                <a:solidFill>
                  <a:srgbClr val="F4C024"/>
                </a:solidFill>
                <a:latin typeface="Nourd Bold"/>
                <a:ea typeface="Nourd Bold"/>
                <a:cs typeface="Nourd Bold"/>
                <a:sym typeface="Nourd Bold"/>
              </a:rPr>
              <a:t>Y</a:t>
            </a:r>
            <a:r>
              <a:rPr lang="en-US" sz="4724" b="1" spc="1360">
                <a:solidFill>
                  <a:srgbClr val="F56C34"/>
                </a:solidFill>
                <a:latin typeface="Nourd Bold"/>
                <a:ea typeface="Nourd Bold"/>
                <a:cs typeface="Nourd Bold"/>
                <a:sym typeface="Nourd Bold"/>
              </a:rPr>
              <a:t>K</a:t>
            </a:r>
            <a:r>
              <a:rPr lang="en-US" sz="4724" b="1" spc="1360">
                <a:solidFill>
                  <a:srgbClr val="D81104"/>
                </a:solidFill>
                <a:latin typeface="Nourd Bold"/>
                <a:ea typeface="Nourd Bold"/>
                <a:cs typeface="Nourd Bold"/>
                <a:sym typeface="Nourd Bold"/>
              </a:rPr>
              <a:t>O</a:t>
            </a:r>
            <a:r>
              <a:rPr lang="en-US" sz="4724" b="1" spc="1360">
                <a:solidFill>
                  <a:srgbClr val="0D0E11"/>
                </a:solidFill>
                <a:latin typeface="Nourd Bold"/>
                <a:ea typeface="Nourd Bold"/>
                <a:cs typeface="Nourd Bold"/>
                <a:sym typeface="Nourd Bold"/>
              </a:rPr>
              <a:t>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994578"/>
            <a:ext cx="5309256" cy="6049662"/>
          </a:xfrm>
          <a:custGeom>
            <a:avLst/>
            <a:gdLst/>
            <a:ahLst/>
            <a:cxnLst/>
            <a:rect l="l" t="t" r="r" b="b"/>
            <a:pathLst>
              <a:path w="5309256" h="6049662">
                <a:moveTo>
                  <a:pt x="0" y="0"/>
                </a:moveTo>
                <a:lnTo>
                  <a:pt x="5309256" y="0"/>
                </a:lnTo>
                <a:lnTo>
                  <a:pt x="5309256" y="6049662"/>
                </a:lnTo>
                <a:lnTo>
                  <a:pt x="0" y="6049662"/>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5491522" y="2140726"/>
            <a:ext cx="9007522" cy="5903514"/>
            <a:chOff x="0" y="0"/>
            <a:chExt cx="1832264" cy="1200863"/>
          </a:xfrm>
        </p:grpSpPr>
        <p:sp>
          <p:nvSpPr>
            <p:cNvPr id="4" name="Freeform 4"/>
            <p:cNvSpPr/>
            <p:nvPr/>
          </p:nvSpPr>
          <p:spPr>
            <a:xfrm>
              <a:off x="0" y="0"/>
              <a:ext cx="1832264" cy="1200863"/>
            </a:xfrm>
            <a:custGeom>
              <a:avLst/>
              <a:gdLst/>
              <a:ahLst/>
              <a:cxnLst/>
              <a:rect l="l" t="t" r="r" b="b"/>
              <a:pathLst>
                <a:path w="1832264" h="1200863">
                  <a:moveTo>
                    <a:pt x="30942" y="0"/>
                  </a:moveTo>
                  <a:lnTo>
                    <a:pt x="1801322" y="0"/>
                  </a:lnTo>
                  <a:cubicBezTo>
                    <a:pt x="1809529" y="0"/>
                    <a:pt x="1817399" y="3260"/>
                    <a:pt x="1823202" y="9063"/>
                  </a:cubicBezTo>
                  <a:cubicBezTo>
                    <a:pt x="1829004" y="14865"/>
                    <a:pt x="1832264" y="22736"/>
                    <a:pt x="1832264" y="30942"/>
                  </a:cubicBezTo>
                  <a:lnTo>
                    <a:pt x="1832264" y="1169921"/>
                  </a:lnTo>
                  <a:cubicBezTo>
                    <a:pt x="1832264" y="1178127"/>
                    <a:pt x="1829004" y="1185997"/>
                    <a:pt x="1823202" y="1191800"/>
                  </a:cubicBezTo>
                  <a:cubicBezTo>
                    <a:pt x="1817399" y="1197603"/>
                    <a:pt x="1809529" y="1200863"/>
                    <a:pt x="1801322" y="1200863"/>
                  </a:cubicBezTo>
                  <a:lnTo>
                    <a:pt x="30942" y="1200863"/>
                  </a:lnTo>
                  <a:cubicBezTo>
                    <a:pt x="22736" y="1200863"/>
                    <a:pt x="14865" y="1197603"/>
                    <a:pt x="9063" y="1191800"/>
                  </a:cubicBezTo>
                  <a:cubicBezTo>
                    <a:pt x="3260" y="1185997"/>
                    <a:pt x="0" y="1178127"/>
                    <a:pt x="0" y="1169921"/>
                  </a:cubicBezTo>
                  <a:lnTo>
                    <a:pt x="0" y="30942"/>
                  </a:lnTo>
                  <a:cubicBezTo>
                    <a:pt x="0" y="22736"/>
                    <a:pt x="3260" y="14865"/>
                    <a:pt x="9063" y="9063"/>
                  </a:cubicBezTo>
                  <a:cubicBezTo>
                    <a:pt x="14865" y="3260"/>
                    <a:pt x="22736" y="0"/>
                    <a:pt x="30942" y="0"/>
                  </a:cubicBezTo>
                  <a:close/>
                </a:path>
              </a:pathLst>
            </a:custGeom>
            <a:solidFill>
              <a:srgbClr val="5D85CD"/>
            </a:solidFill>
          </p:spPr>
          <p:txBody>
            <a:bodyPr/>
            <a:lstStyle/>
            <a:p>
              <a:endParaRPr lang="en-US"/>
            </a:p>
          </p:txBody>
        </p:sp>
        <p:sp>
          <p:nvSpPr>
            <p:cNvPr id="5" name="TextBox 5"/>
            <p:cNvSpPr txBox="1"/>
            <p:nvPr/>
          </p:nvSpPr>
          <p:spPr>
            <a:xfrm>
              <a:off x="0" y="-28575"/>
              <a:ext cx="1832264" cy="1229438"/>
            </a:xfrm>
            <a:prstGeom prst="rect">
              <a:avLst/>
            </a:prstGeom>
          </p:spPr>
          <p:txBody>
            <a:bodyPr lIns="50800" tIns="50800" rIns="50800" bIns="50800" rtlCol="0" anchor="ctr"/>
            <a:lstStyle/>
            <a:p>
              <a:pPr algn="ctr">
                <a:lnSpc>
                  <a:spcPts val="1956"/>
                </a:lnSpc>
              </a:pPr>
              <a:endParaRPr/>
            </a:p>
          </p:txBody>
        </p:sp>
      </p:grpSp>
      <p:sp>
        <p:nvSpPr>
          <p:cNvPr id="6" name="Freeform 6"/>
          <p:cNvSpPr/>
          <p:nvPr/>
        </p:nvSpPr>
        <p:spPr>
          <a:xfrm>
            <a:off x="6712966" y="2935138"/>
            <a:ext cx="6564634" cy="4168543"/>
          </a:xfrm>
          <a:custGeom>
            <a:avLst/>
            <a:gdLst/>
            <a:ahLst/>
            <a:cxnLst/>
            <a:rect l="l" t="t" r="r" b="b"/>
            <a:pathLst>
              <a:path w="6564634" h="4168543">
                <a:moveTo>
                  <a:pt x="0" y="0"/>
                </a:moveTo>
                <a:lnTo>
                  <a:pt x="6564634" y="0"/>
                </a:lnTo>
                <a:lnTo>
                  <a:pt x="6564634" y="4168542"/>
                </a:lnTo>
                <a:lnTo>
                  <a:pt x="0" y="41685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TextBox 7"/>
          <p:cNvSpPr txBox="1"/>
          <p:nvPr/>
        </p:nvSpPr>
        <p:spPr>
          <a:xfrm>
            <a:off x="1028627" y="933450"/>
            <a:ext cx="14637693" cy="903136"/>
          </a:xfrm>
          <a:prstGeom prst="rect">
            <a:avLst/>
          </a:prstGeom>
        </p:spPr>
        <p:txBody>
          <a:bodyPr lIns="0" tIns="0" rIns="0" bIns="0" rtlCol="0" anchor="t">
            <a:spAutoFit/>
          </a:bodyPr>
          <a:lstStyle/>
          <a:p>
            <a:pPr algn="ctr">
              <a:lnSpc>
                <a:spcPts val="7445"/>
              </a:lnSpc>
            </a:pPr>
            <a:r>
              <a:rPr lang="en-US" sz="5318">
                <a:solidFill>
                  <a:srgbClr val="000000"/>
                </a:solidFill>
                <a:latin typeface="Nourd"/>
                <a:ea typeface="Nourd"/>
                <a:cs typeface="Nourd"/>
                <a:sym typeface="Nourd"/>
              </a:rPr>
              <a:t>Down Payment Analysis and Document Review  </a:t>
            </a:r>
          </a:p>
        </p:txBody>
      </p:sp>
      <p:sp>
        <p:nvSpPr>
          <p:cNvPr id="8" name="TextBox 8"/>
          <p:cNvSpPr txBox="1"/>
          <p:nvPr/>
        </p:nvSpPr>
        <p:spPr>
          <a:xfrm>
            <a:off x="6951782" y="3095133"/>
            <a:ext cx="3254193" cy="1082282"/>
          </a:xfrm>
          <a:prstGeom prst="rect">
            <a:avLst/>
          </a:prstGeom>
        </p:spPr>
        <p:txBody>
          <a:bodyPr lIns="0" tIns="0" rIns="0" bIns="0" rtlCol="0" anchor="t">
            <a:spAutoFit/>
          </a:bodyPr>
          <a:lstStyle/>
          <a:p>
            <a:pPr algn="l">
              <a:lnSpc>
                <a:spcPts val="4396"/>
              </a:lnSpc>
              <a:spcBef>
                <a:spcPct val="0"/>
              </a:spcBef>
            </a:pPr>
            <a:r>
              <a:rPr lang="en-US" sz="3140" b="1">
                <a:solidFill>
                  <a:srgbClr val="FCFCFC"/>
                </a:solidFill>
                <a:latin typeface="Nourd Bold"/>
                <a:ea typeface="Nourd Bold"/>
                <a:cs typeface="Nourd Bold"/>
                <a:sym typeface="Nourd Bold"/>
              </a:rPr>
              <a:t>Retirement Age</a:t>
            </a:r>
          </a:p>
        </p:txBody>
      </p:sp>
      <p:sp>
        <p:nvSpPr>
          <p:cNvPr id="9" name="TextBox 9"/>
          <p:cNvSpPr txBox="1"/>
          <p:nvPr/>
        </p:nvSpPr>
        <p:spPr>
          <a:xfrm>
            <a:off x="6213196" y="4727135"/>
            <a:ext cx="3081536" cy="529832"/>
          </a:xfrm>
          <a:prstGeom prst="rect">
            <a:avLst/>
          </a:prstGeom>
        </p:spPr>
        <p:txBody>
          <a:bodyPr lIns="0" tIns="0" rIns="0" bIns="0" rtlCol="0" anchor="t">
            <a:spAutoFit/>
          </a:bodyPr>
          <a:lstStyle/>
          <a:p>
            <a:pPr algn="ctr">
              <a:lnSpc>
                <a:spcPts val="4396"/>
              </a:lnSpc>
              <a:spcBef>
                <a:spcPct val="0"/>
              </a:spcBef>
            </a:pPr>
            <a:r>
              <a:rPr lang="en-US" sz="3140" b="1">
                <a:solidFill>
                  <a:srgbClr val="FCFCFC"/>
                </a:solidFill>
                <a:latin typeface="Nourd Bold"/>
                <a:ea typeface="Nourd Bold"/>
                <a:cs typeface="Nourd Bold"/>
                <a:sym typeface="Nourd Bold"/>
              </a:rPr>
              <a:t>Location</a:t>
            </a:r>
          </a:p>
        </p:txBody>
      </p:sp>
      <p:sp>
        <p:nvSpPr>
          <p:cNvPr id="10" name="TextBox 10"/>
          <p:cNvSpPr txBox="1"/>
          <p:nvPr/>
        </p:nvSpPr>
        <p:spPr>
          <a:xfrm>
            <a:off x="6213196" y="6131595"/>
            <a:ext cx="3254193" cy="529832"/>
          </a:xfrm>
          <a:prstGeom prst="rect">
            <a:avLst/>
          </a:prstGeom>
        </p:spPr>
        <p:txBody>
          <a:bodyPr lIns="0" tIns="0" rIns="0" bIns="0" rtlCol="0" anchor="t">
            <a:spAutoFit/>
          </a:bodyPr>
          <a:lstStyle/>
          <a:p>
            <a:pPr algn="ctr">
              <a:lnSpc>
                <a:spcPts val="4396"/>
              </a:lnSpc>
              <a:spcBef>
                <a:spcPct val="0"/>
              </a:spcBef>
            </a:pPr>
            <a:r>
              <a:rPr lang="en-US" sz="3140" b="1">
                <a:solidFill>
                  <a:srgbClr val="FCFCFC"/>
                </a:solidFill>
                <a:latin typeface="Nourd Bold"/>
                <a:ea typeface="Nourd Bold"/>
                <a:cs typeface="Nourd Bold"/>
                <a:sym typeface="Nourd Bold"/>
              </a:rPr>
              <a:t>Life Style</a:t>
            </a:r>
          </a:p>
        </p:txBody>
      </p:sp>
      <p:sp>
        <p:nvSpPr>
          <p:cNvPr id="11" name="TextBox 11"/>
          <p:cNvSpPr txBox="1"/>
          <p:nvPr/>
        </p:nvSpPr>
        <p:spPr>
          <a:xfrm>
            <a:off x="3016924" y="9142905"/>
            <a:ext cx="7346275" cy="520912"/>
          </a:xfrm>
          <a:prstGeom prst="rect">
            <a:avLst/>
          </a:prstGeom>
        </p:spPr>
        <p:txBody>
          <a:bodyPr wrap="square" lIns="0" tIns="0" rIns="0" bIns="0" rtlCol="0" anchor="t">
            <a:spAutoFit/>
          </a:bodyPr>
          <a:lstStyle/>
          <a:p>
            <a:pPr algn="l">
              <a:lnSpc>
                <a:spcPts val="4443"/>
              </a:lnSpc>
            </a:pPr>
            <a:r>
              <a:rPr lang="en-US" sz="3174" b="1" spc="1568" dirty="0">
                <a:solidFill>
                  <a:srgbClr val="000000"/>
                </a:solidFill>
                <a:latin typeface="Nourd Bold"/>
                <a:ea typeface="Nourd Bold"/>
                <a:cs typeface="Nourd Bold"/>
                <a:sym typeface="Nourd Bold"/>
              </a:rPr>
              <a:t> SUCCESS SYSTEMS</a:t>
            </a:r>
          </a:p>
        </p:txBody>
      </p:sp>
      <p:sp>
        <p:nvSpPr>
          <p:cNvPr id="12" name="Freeform 12"/>
          <p:cNvSpPr/>
          <p:nvPr/>
        </p:nvSpPr>
        <p:spPr>
          <a:xfrm rot="-2700000">
            <a:off x="1042277"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rot="-2700000">
            <a:off x="1192943"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rot="-2700000">
            <a:off x="1328626"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a:off x="2031796" y="8560761"/>
            <a:ext cx="1170781" cy="1132731"/>
          </a:xfrm>
          <a:custGeom>
            <a:avLst/>
            <a:gdLst/>
            <a:ahLst/>
            <a:cxnLst/>
            <a:rect l="l" t="t" r="r" b="b"/>
            <a:pathLst>
              <a:path w="1170781" h="1132731">
                <a:moveTo>
                  <a:pt x="0" y="0"/>
                </a:moveTo>
                <a:lnTo>
                  <a:pt x="1170781" y="0"/>
                </a:lnTo>
                <a:lnTo>
                  <a:pt x="1170781" y="1132731"/>
                </a:lnTo>
                <a:lnTo>
                  <a:pt x="0" y="113273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6" name="AutoShape 16"/>
          <p:cNvSpPr/>
          <p:nvPr/>
        </p:nvSpPr>
        <p:spPr>
          <a:xfrm>
            <a:off x="3016925" y="9127127"/>
            <a:ext cx="12419710" cy="0"/>
          </a:xfrm>
          <a:prstGeom prst="line">
            <a:avLst/>
          </a:prstGeom>
          <a:ln w="1905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7" name="Freeform 17"/>
          <p:cNvSpPr/>
          <p:nvPr/>
        </p:nvSpPr>
        <p:spPr>
          <a:xfrm rot="-8100000">
            <a:off x="1471581" y="8840813"/>
            <a:ext cx="572628" cy="572628"/>
          </a:xfrm>
          <a:custGeom>
            <a:avLst/>
            <a:gdLst/>
            <a:ahLst/>
            <a:cxnLst/>
            <a:rect l="l" t="t" r="r" b="b"/>
            <a:pathLst>
              <a:path w="572628" h="572628">
                <a:moveTo>
                  <a:pt x="0" y="0"/>
                </a:moveTo>
                <a:lnTo>
                  <a:pt x="572627" y="0"/>
                </a:lnTo>
                <a:lnTo>
                  <a:pt x="572627" y="572628"/>
                </a:lnTo>
                <a:lnTo>
                  <a:pt x="0" y="57262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8" name="TextBox 18"/>
          <p:cNvSpPr txBox="1"/>
          <p:nvPr/>
        </p:nvSpPr>
        <p:spPr>
          <a:xfrm>
            <a:off x="3221977" y="8269124"/>
            <a:ext cx="3321713" cy="810939"/>
          </a:xfrm>
          <a:prstGeom prst="rect">
            <a:avLst/>
          </a:prstGeom>
        </p:spPr>
        <p:txBody>
          <a:bodyPr lIns="0" tIns="0" rIns="0" bIns="0" rtlCol="0" anchor="t">
            <a:spAutoFit/>
          </a:bodyPr>
          <a:lstStyle/>
          <a:p>
            <a:pPr algn="just">
              <a:lnSpc>
                <a:spcPts val="6613"/>
              </a:lnSpc>
            </a:pPr>
            <a:r>
              <a:rPr lang="en-US" sz="4724" b="1" spc="1360">
                <a:solidFill>
                  <a:srgbClr val="0D0E11"/>
                </a:solidFill>
                <a:latin typeface="Nourd Bold"/>
                <a:ea typeface="Nourd Bold"/>
                <a:cs typeface="Nourd Bold"/>
                <a:sym typeface="Nourd Bold"/>
              </a:rPr>
              <a:t>V</a:t>
            </a:r>
            <a:r>
              <a:rPr lang="en-US" sz="4724" b="1" spc="1360">
                <a:solidFill>
                  <a:srgbClr val="F4C024"/>
                </a:solidFill>
                <a:latin typeface="Nourd Bold"/>
                <a:ea typeface="Nourd Bold"/>
                <a:cs typeface="Nourd Bold"/>
                <a:sym typeface="Nourd Bold"/>
              </a:rPr>
              <a:t>Y</a:t>
            </a:r>
            <a:r>
              <a:rPr lang="en-US" sz="4724" b="1" spc="1360">
                <a:solidFill>
                  <a:srgbClr val="F56C34"/>
                </a:solidFill>
                <a:latin typeface="Nourd Bold"/>
                <a:ea typeface="Nourd Bold"/>
                <a:cs typeface="Nourd Bold"/>
                <a:sym typeface="Nourd Bold"/>
              </a:rPr>
              <a:t>K</a:t>
            </a:r>
            <a:r>
              <a:rPr lang="en-US" sz="4724" b="1" spc="1360">
                <a:solidFill>
                  <a:srgbClr val="D81104"/>
                </a:solidFill>
                <a:latin typeface="Nourd Bold"/>
                <a:ea typeface="Nourd Bold"/>
                <a:cs typeface="Nourd Bold"/>
                <a:sym typeface="Nourd Bold"/>
              </a:rPr>
              <a:t>O</a:t>
            </a:r>
            <a:r>
              <a:rPr lang="en-US" sz="4724" b="1" spc="1360">
                <a:solidFill>
                  <a:srgbClr val="0D0E11"/>
                </a:solidFill>
                <a:latin typeface="Nourd Bold"/>
                <a:ea typeface="Nourd Bold"/>
                <a:cs typeface="Nourd Bold"/>
                <a:sym typeface="Nourd Bold"/>
              </a:rPr>
              <a:t>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2960213" y="1648417"/>
          <a:ext cx="12367573" cy="6501895"/>
        </p:xfrm>
        <a:graphic>
          <a:graphicData uri="http://schemas.openxmlformats.org/drawingml/2006/table">
            <a:tbl>
              <a:tblPr/>
              <a:tblGrid>
                <a:gridCol w="3262275">
                  <a:extLst>
                    <a:ext uri="{9D8B030D-6E8A-4147-A177-3AD203B41FA5}">
                      <a16:colId xmlns:a16="http://schemas.microsoft.com/office/drawing/2014/main" val="20000"/>
                    </a:ext>
                  </a:extLst>
                </a:gridCol>
                <a:gridCol w="9105298">
                  <a:extLst>
                    <a:ext uri="{9D8B030D-6E8A-4147-A177-3AD203B41FA5}">
                      <a16:colId xmlns:a16="http://schemas.microsoft.com/office/drawing/2014/main" val="20001"/>
                    </a:ext>
                  </a:extLst>
                </a:gridCol>
              </a:tblGrid>
              <a:tr h="1502317">
                <a:tc>
                  <a:txBody>
                    <a:bodyPr/>
                    <a:lstStyle/>
                    <a:p>
                      <a:pPr algn="ctr">
                        <a:lnSpc>
                          <a:spcPts val="1971"/>
                        </a:lnSpc>
                        <a:defRPr/>
                      </a:pPr>
                      <a:r>
                        <a:rPr lang="en-US" sz="1407" b="1">
                          <a:solidFill>
                            <a:srgbClr val="FCFCFC"/>
                          </a:solidFill>
                          <a:latin typeface="Proxima Nova Bold"/>
                          <a:ea typeface="Proxima Nova Bold"/>
                          <a:cs typeface="Proxima Nova Bold"/>
                          <a:sym typeface="Proxima Nova Bold"/>
                        </a:rPr>
                        <a:t>Market Analysis Weekly Updates Short Term: Lock or Float? Long Term: Annual Reviews</a:t>
                      </a:r>
                      <a:endParaRPr lang="en-US" sz="1100"/>
                    </a:p>
                  </a:txBody>
                  <a:tcPr marL="227345" marR="227345" marT="227345" marB="227345" anchor="ctr">
                    <a:lnL w="42627" cap="flat" cmpd="sng" algn="ctr">
                      <a:solidFill>
                        <a:srgbClr val="FFFFFF"/>
                      </a:solidFill>
                      <a:prstDash val="solid"/>
                      <a:round/>
                      <a:headEnd type="none" w="med" len="med"/>
                      <a:tailEnd type="none" w="med" len="med"/>
                    </a:lnL>
                    <a:lnR w="42627" cap="flat" cmpd="sng" algn="ctr">
                      <a:solidFill>
                        <a:srgbClr val="FFFFFF"/>
                      </a:solidFill>
                      <a:prstDash val="solid"/>
                      <a:round/>
                      <a:headEnd type="none" w="med" len="med"/>
                      <a:tailEnd type="none" w="med" len="med"/>
                    </a:lnR>
                    <a:lnT w="42627" cap="flat" cmpd="sng" algn="ctr">
                      <a:solidFill>
                        <a:srgbClr val="FFFFFF"/>
                      </a:solidFill>
                      <a:prstDash val="solid"/>
                      <a:round/>
                      <a:headEnd type="none" w="med" len="med"/>
                      <a:tailEnd type="none" w="med" len="med"/>
                    </a:lnT>
                    <a:lnB w="42627" cap="flat" cmpd="sng" algn="ctr">
                      <a:solidFill>
                        <a:srgbClr val="FFFFFF"/>
                      </a:solidFill>
                      <a:prstDash val="solid"/>
                      <a:round/>
                      <a:headEnd type="none" w="med" len="med"/>
                      <a:tailEnd type="none" w="med" len="med"/>
                    </a:lnB>
                    <a:solidFill>
                      <a:srgbClr val="000000"/>
                    </a:solidFill>
                  </a:tcPr>
                </a:tc>
                <a:tc>
                  <a:txBody>
                    <a:bodyPr/>
                    <a:lstStyle/>
                    <a:p>
                      <a:pPr algn="ctr">
                        <a:lnSpc>
                          <a:spcPts val="1971"/>
                        </a:lnSpc>
                        <a:defRPr/>
                      </a:pPr>
                      <a:r>
                        <a:rPr lang="en-US" sz="1407" b="1">
                          <a:solidFill>
                            <a:srgbClr val="FCFCFC"/>
                          </a:solidFill>
                          <a:latin typeface="Proxima Nova Bold"/>
                          <a:ea typeface="Proxima Nova Bold"/>
                          <a:cs typeface="Proxima Nova Bold"/>
                          <a:sym typeface="Proxima Nova Bold"/>
                        </a:rPr>
                        <a:t>Expected Closing Date: Approximately 180 Days</a:t>
                      </a:r>
                      <a:endParaRPr lang="en-US" sz="1100"/>
                    </a:p>
                    <a:p>
                      <a:pPr algn="ctr">
                        <a:lnSpc>
                          <a:spcPts val="1971"/>
                        </a:lnSpc>
                      </a:pPr>
                      <a:endParaRPr lang="en-US" sz="1100"/>
                    </a:p>
                    <a:p>
                      <a:pPr algn="ctr">
                        <a:lnSpc>
                          <a:spcPts val="1971"/>
                        </a:lnSpc>
                      </a:pPr>
                      <a:r>
                        <a:rPr lang="en-US" sz="1407" b="1">
                          <a:solidFill>
                            <a:srgbClr val="FCFCFC"/>
                          </a:solidFill>
                          <a:latin typeface="Proxima Nova Bold"/>
                          <a:ea typeface="Proxima Nova Bold"/>
                          <a:cs typeface="Proxima Nova Bold"/>
                          <a:sym typeface="Proxima Nova Bold"/>
                        </a:rPr>
                        <a:t>With interest rates expected to climb, the current bias is always toward locking, but….</a:t>
                      </a:r>
                    </a:p>
                  </a:txBody>
                  <a:tcPr marL="227345" marR="227345" marT="227345" marB="227345" anchor="ctr">
                    <a:lnL w="42627" cap="flat" cmpd="sng" algn="ctr">
                      <a:solidFill>
                        <a:srgbClr val="FFFFFF"/>
                      </a:solidFill>
                      <a:prstDash val="solid"/>
                      <a:round/>
                      <a:headEnd type="none" w="med" len="med"/>
                      <a:tailEnd type="none" w="med" len="med"/>
                    </a:lnL>
                    <a:lnR w="42627" cap="flat" cmpd="sng" algn="ctr">
                      <a:solidFill>
                        <a:srgbClr val="FFFFFF"/>
                      </a:solidFill>
                      <a:prstDash val="solid"/>
                      <a:round/>
                      <a:headEnd type="none" w="med" len="med"/>
                      <a:tailEnd type="none" w="med" len="med"/>
                    </a:lnR>
                    <a:lnT w="42627" cap="flat" cmpd="sng" algn="ctr">
                      <a:solidFill>
                        <a:srgbClr val="FFFFFF"/>
                      </a:solidFill>
                      <a:prstDash val="solid"/>
                      <a:round/>
                      <a:headEnd type="none" w="med" len="med"/>
                      <a:tailEnd type="none" w="med" len="med"/>
                    </a:lnT>
                    <a:lnB w="42627"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1303949">
                <a:tc>
                  <a:txBody>
                    <a:bodyPr/>
                    <a:lstStyle/>
                    <a:p>
                      <a:pPr algn="ctr">
                        <a:lnSpc>
                          <a:spcPts val="1971"/>
                        </a:lnSpc>
                        <a:defRPr/>
                      </a:pPr>
                      <a:r>
                        <a:rPr lang="en-US" sz="1407" b="1">
                          <a:solidFill>
                            <a:srgbClr val="FCFCFC"/>
                          </a:solidFill>
                          <a:latin typeface="Proxima Nova Bold"/>
                          <a:ea typeface="Proxima Nova Bold"/>
                          <a:cs typeface="Proxima Nova Bold"/>
                          <a:sym typeface="Proxima Nova Bold"/>
                        </a:rPr>
                        <a:t>Down Payment Analysis</a:t>
                      </a:r>
                      <a:endParaRPr lang="en-US" sz="1100"/>
                    </a:p>
                    <a:p>
                      <a:pPr algn="ctr">
                        <a:lnSpc>
                          <a:spcPts val="1971"/>
                        </a:lnSpc>
                      </a:pPr>
                      <a:r>
                        <a:rPr lang="en-US" sz="1407">
                          <a:solidFill>
                            <a:srgbClr val="FCFCFC"/>
                          </a:solidFill>
                          <a:latin typeface="Proxima Nova"/>
                          <a:ea typeface="Proxima Nova"/>
                          <a:cs typeface="Proxima Nova"/>
                          <a:sym typeface="Proxima Nova"/>
                        </a:rPr>
                        <a:t>I recommend __% down</a:t>
                      </a:r>
                    </a:p>
                    <a:p>
                      <a:pPr algn="ctr">
                        <a:lnSpc>
                          <a:spcPts val="1971"/>
                        </a:lnSpc>
                      </a:pPr>
                      <a:r>
                        <a:rPr lang="en-US" sz="1407">
                          <a:solidFill>
                            <a:srgbClr val="FCFCFC"/>
                          </a:solidFill>
                          <a:latin typeface="Proxima Nova"/>
                          <a:ea typeface="Proxima Nova"/>
                          <a:cs typeface="Proxima Nova"/>
                          <a:sym typeface="Proxima Nova"/>
                        </a:rPr>
                        <a:t>payment because</a:t>
                      </a:r>
                    </a:p>
                  </a:txBody>
                  <a:tcPr marL="227345" marR="227345" marT="227345" marB="227345" anchor="ctr">
                    <a:lnL w="42627" cap="flat" cmpd="sng" algn="ctr">
                      <a:solidFill>
                        <a:srgbClr val="FFFFFF"/>
                      </a:solidFill>
                      <a:prstDash val="solid"/>
                      <a:round/>
                      <a:headEnd type="none" w="med" len="med"/>
                      <a:tailEnd type="none" w="med" len="med"/>
                    </a:lnL>
                    <a:lnR w="42627" cap="flat" cmpd="sng" algn="ctr">
                      <a:solidFill>
                        <a:srgbClr val="FFFFFF"/>
                      </a:solidFill>
                      <a:prstDash val="solid"/>
                      <a:round/>
                      <a:headEnd type="none" w="med" len="med"/>
                      <a:tailEnd type="none" w="med" len="med"/>
                    </a:lnR>
                    <a:lnT w="42627" cap="flat" cmpd="sng" algn="ctr">
                      <a:solidFill>
                        <a:srgbClr val="FFFFFF"/>
                      </a:solidFill>
                      <a:prstDash val="solid"/>
                      <a:round/>
                      <a:headEnd type="none" w="med" len="med"/>
                      <a:tailEnd type="none" w="med" len="med"/>
                    </a:lnT>
                    <a:lnB w="42627" cap="flat" cmpd="sng" algn="ctr">
                      <a:solidFill>
                        <a:srgbClr val="FFFFFF"/>
                      </a:solidFill>
                      <a:prstDash val="solid"/>
                      <a:round/>
                      <a:headEnd type="none" w="med" len="med"/>
                      <a:tailEnd type="none" w="med" len="med"/>
                    </a:lnB>
                    <a:solidFill>
                      <a:srgbClr val="717273"/>
                    </a:solidFill>
                  </a:tcPr>
                </a:tc>
                <a:tc>
                  <a:txBody>
                    <a:bodyPr/>
                    <a:lstStyle/>
                    <a:p>
                      <a:pPr algn="ctr">
                        <a:lnSpc>
                          <a:spcPts val="1971"/>
                        </a:lnSpc>
                        <a:defRPr/>
                      </a:pPr>
                      <a:r>
                        <a:rPr lang="en-US" sz="1407">
                          <a:solidFill>
                            <a:srgbClr val="FCFCFC"/>
                          </a:solidFill>
                          <a:latin typeface="Proxima Nova"/>
                          <a:ea typeface="Proxima Nova"/>
                          <a:cs typeface="Proxima Nova"/>
                          <a:sym typeface="Proxima Nova"/>
                        </a:rPr>
                        <a:t>We believe the biggest mistake buyers make is putting too much down on their home. Whether it be paying down a higher cost debt or increasing liquidity, most money is better utilized in other ways.</a:t>
                      </a:r>
                      <a:endParaRPr lang="en-US" sz="1100"/>
                    </a:p>
                    <a:p>
                      <a:pPr algn="ctr">
                        <a:lnSpc>
                          <a:spcPts val="1971"/>
                        </a:lnSpc>
                      </a:pPr>
                      <a:endParaRPr lang="en-US" sz="1100"/>
                    </a:p>
                  </a:txBody>
                  <a:tcPr marL="227345" marR="227345" marT="227345" marB="227345" anchor="ctr">
                    <a:lnL w="42627" cap="flat" cmpd="sng" algn="ctr">
                      <a:solidFill>
                        <a:srgbClr val="FFFFFF"/>
                      </a:solidFill>
                      <a:prstDash val="solid"/>
                      <a:round/>
                      <a:headEnd type="none" w="med" len="med"/>
                      <a:tailEnd type="none" w="med" len="med"/>
                    </a:lnL>
                    <a:lnR w="42627" cap="flat" cmpd="sng" algn="ctr">
                      <a:solidFill>
                        <a:srgbClr val="FFFFFF"/>
                      </a:solidFill>
                      <a:prstDash val="solid"/>
                      <a:round/>
                      <a:headEnd type="none" w="med" len="med"/>
                      <a:tailEnd type="none" w="med" len="med"/>
                    </a:lnR>
                    <a:lnT w="42627" cap="flat" cmpd="sng" algn="ctr">
                      <a:solidFill>
                        <a:srgbClr val="FFFFFF"/>
                      </a:solidFill>
                      <a:prstDash val="solid"/>
                      <a:round/>
                      <a:headEnd type="none" w="med" len="med"/>
                      <a:tailEnd type="none" w="med" len="med"/>
                    </a:lnT>
                    <a:lnB w="42627" cap="flat" cmpd="sng" algn="ctr">
                      <a:solidFill>
                        <a:srgbClr val="FFFFFF"/>
                      </a:solidFill>
                      <a:prstDash val="solid"/>
                      <a:round/>
                      <a:headEnd type="none" w="med" len="med"/>
                      <a:tailEnd type="none" w="med" len="med"/>
                    </a:lnB>
                    <a:solidFill>
                      <a:srgbClr val="717273"/>
                    </a:solidFill>
                  </a:tcPr>
                </a:tc>
                <a:extLst>
                  <a:ext uri="{0D108BD9-81ED-4DB2-BD59-A6C34878D82A}">
                    <a16:rowId xmlns:a16="http://schemas.microsoft.com/office/drawing/2014/main" val="10001"/>
                  </a:ext>
                </a:extLst>
              </a:tr>
              <a:tr h="1303949">
                <a:tc>
                  <a:txBody>
                    <a:bodyPr/>
                    <a:lstStyle/>
                    <a:p>
                      <a:pPr algn="ctr">
                        <a:lnSpc>
                          <a:spcPts val="1971"/>
                        </a:lnSpc>
                        <a:defRPr/>
                      </a:pPr>
                      <a:r>
                        <a:rPr lang="en-US" sz="1407" b="1">
                          <a:solidFill>
                            <a:srgbClr val="FCFCFC"/>
                          </a:solidFill>
                          <a:latin typeface="Proxima Nova Bold"/>
                          <a:ea typeface="Proxima Nova Bold"/>
                          <a:cs typeface="Proxima Nova Bold"/>
                          <a:sym typeface="Proxima Nova Bold"/>
                        </a:rPr>
                        <a:t>Product Selection</a:t>
                      </a:r>
                      <a:endParaRPr lang="en-US" sz="1100"/>
                    </a:p>
                    <a:p>
                      <a:pPr algn="ctr">
                        <a:lnSpc>
                          <a:spcPts val="1971"/>
                        </a:lnSpc>
                      </a:pPr>
                      <a:r>
                        <a:rPr lang="en-US" sz="1407">
                          <a:solidFill>
                            <a:srgbClr val="FCFCFC"/>
                          </a:solidFill>
                          <a:latin typeface="Proxima Nova"/>
                          <a:ea typeface="Proxima Nova"/>
                          <a:cs typeface="Proxima Nova"/>
                          <a:sym typeface="Proxima Nova"/>
                        </a:rPr>
                        <a:t>Years in house?___</a:t>
                      </a:r>
                    </a:p>
                    <a:p>
                      <a:pPr algn="ctr">
                        <a:lnSpc>
                          <a:spcPts val="1971"/>
                        </a:lnSpc>
                      </a:pPr>
                      <a:r>
                        <a:rPr lang="en-US" sz="1407">
                          <a:solidFill>
                            <a:srgbClr val="FCFCFC"/>
                          </a:solidFill>
                          <a:latin typeface="Proxima Nova"/>
                          <a:ea typeface="Proxima Nova"/>
                          <a:cs typeface="Proxima Nova"/>
                          <a:sym typeface="Proxima Nova"/>
                        </a:rPr>
                        <a:t>Years with loan?___</a:t>
                      </a:r>
                    </a:p>
                  </a:txBody>
                  <a:tcPr marL="227345" marR="227345" marT="227345" marB="227345" anchor="ctr">
                    <a:lnL w="42627" cap="flat" cmpd="sng" algn="ctr">
                      <a:solidFill>
                        <a:srgbClr val="FFFFFF"/>
                      </a:solidFill>
                      <a:prstDash val="solid"/>
                      <a:round/>
                      <a:headEnd type="none" w="med" len="med"/>
                      <a:tailEnd type="none" w="med" len="med"/>
                    </a:lnL>
                    <a:lnR w="42627" cap="flat" cmpd="sng" algn="ctr">
                      <a:solidFill>
                        <a:srgbClr val="FFFFFF"/>
                      </a:solidFill>
                      <a:prstDash val="solid"/>
                      <a:round/>
                      <a:headEnd type="none" w="med" len="med"/>
                      <a:tailEnd type="none" w="med" len="med"/>
                    </a:lnR>
                    <a:lnT w="42627" cap="flat" cmpd="sng" algn="ctr">
                      <a:solidFill>
                        <a:srgbClr val="FFFFFF"/>
                      </a:solidFill>
                      <a:prstDash val="solid"/>
                      <a:round/>
                      <a:headEnd type="none" w="med" len="med"/>
                      <a:tailEnd type="none" w="med" len="med"/>
                    </a:lnT>
                    <a:lnB w="42627" cap="flat" cmpd="sng" algn="ctr">
                      <a:solidFill>
                        <a:srgbClr val="FFFFFF"/>
                      </a:solidFill>
                      <a:prstDash val="solid"/>
                      <a:round/>
                      <a:headEnd type="none" w="med" len="med"/>
                      <a:tailEnd type="none" w="med" len="med"/>
                    </a:lnB>
                    <a:solidFill>
                      <a:srgbClr val="000000"/>
                    </a:solidFill>
                  </a:tcPr>
                </a:tc>
                <a:tc>
                  <a:txBody>
                    <a:bodyPr/>
                    <a:lstStyle/>
                    <a:p>
                      <a:pPr algn="ctr">
                        <a:lnSpc>
                          <a:spcPts val="1971"/>
                        </a:lnSpc>
                        <a:defRPr/>
                      </a:pPr>
                      <a:r>
                        <a:rPr lang="en-US" sz="1407">
                          <a:solidFill>
                            <a:srgbClr val="FCFCFC"/>
                          </a:solidFill>
                          <a:latin typeface="Proxima Nova"/>
                          <a:ea typeface="Proxima Nova"/>
                          <a:cs typeface="Proxima Nova"/>
                          <a:sym typeface="Proxima Nova"/>
                        </a:rPr>
                        <a:t>With rates at all time lows, fixed rate mortgages became more popular than ever. With rates increasing it became more important to work with a professional who can explain the details of all of your options.</a:t>
                      </a:r>
                      <a:endParaRPr lang="en-US" sz="1100"/>
                    </a:p>
                  </a:txBody>
                  <a:tcPr marL="227345" marR="227345" marT="227345" marB="227345" anchor="ctr">
                    <a:lnL w="42627" cap="flat" cmpd="sng" algn="ctr">
                      <a:solidFill>
                        <a:srgbClr val="FFFFFF"/>
                      </a:solidFill>
                      <a:prstDash val="solid"/>
                      <a:round/>
                      <a:headEnd type="none" w="med" len="med"/>
                      <a:tailEnd type="none" w="med" len="med"/>
                    </a:lnL>
                    <a:lnR w="42627" cap="flat" cmpd="sng" algn="ctr">
                      <a:solidFill>
                        <a:srgbClr val="FFFFFF"/>
                      </a:solidFill>
                      <a:prstDash val="solid"/>
                      <a:round/>
                      <a:headEnd type="none" w="med" len="med"/>
                      <a:tailEnd type="none" w="med" len="med"/>
                    </a:lnR>
                    <a:lnT w="42627" cap="flat" cmpd="sng" algn="ctr">
                      <a:solidFill>
                        <a:srgbClr val="FFFFFF"/>
                      </a:solidFill>
                      <a:prstDash val="solid"/>
                      <a:round/>
                      <a:headEnd type="none" w="med" len="med"/>
                      <a:tailEnd type="none" w="med" len="med"/>
                    </a:lnT>
                    <a:lnB w="42627"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2"/>
                  </a:ext>
                </a:extLst>
              </a:tr>
              <a:tr h="1087731">
                <a:tc>
                  <a:txBody>
                    <a:bodyPr/>
                    <a:lstStyle/>
                    <a:p>
                      <a:pPr algn="ctr">
                        <a:lnSpc>
                          <a:spcPts val="1971"/>
                        </a:lnSpc>
                        <a:defRPr/>
                      </a:pPr>
                      <a:r>
                        <a:rPr lang="en-US" sz="1407" b="1">
                          <a:solidFill>
                            <a:srgbClr val="FCFCFC"/>
                          </a:solidFill>
                          <a:latin typeface="Proxima Nova Bold"/>
                          <a:ea typeface="Proxima Nova Bold"/>
                          <a:cs typeface="Proxima Nova Bold"/>
                          <a:sym typeface="Proxima Nova Bold"/>
                        </a:rPr>
                        <a:t>Debt Retirement Plan</a:t>
                      </a:r>
                      <a:endParaRPr lang="en-US" sz="1100"/>
                    </a:p>
                  </a:txBody>
                  <a:tcPr marL="227345" marR="227345" marT="227345" marB="227345" anchor="ctr">
                    <a:lnL w="42627" cap="flat" cmpd="sng" algn="ctr">
                      <a:solidFill>
                        <a:srgbClr val="FFFFFF"/>
                      </a:solidFill>
                      <a:prstDash val="solid"/>
                      <a:round/>
                      <a:headEnd type="none" w="med" len="med"/>
                      <a:tailEnd type="none" w="med" len="med"/>
                    </a:lnL>
                    <a:lnR w="42627" cap="flat" cmpd="sng" algn="ctr">
                      <a:solidFill>
                        <a:srgbClr val="FFFFFF"/>
                      </a:solidFill>
                      <a:prstDash val="solid"/>
                      <a:round/>
                      <a:headEnd type="none" w="med" len="med"/>
                      <a:tailEnd type="none" w="med" len="med"/>
                    </a:lnR>
                    <a:lnT w="42627" cap="flat" cmpd="sng" algn="ctr">
                      <a:solidFill>
                        <a:srgbClr val="FFFFFF"/>
                      </a:solidFill>
                      <a:prstDash val="solid"/>
                      <a:round/>
                      <a:headEnd type="none" w="med" len="med"/>
                      <a:tailEnd type="none" w="med" len="med"/>
                    </a:lnT>
                    <a:lnB w="42627" cap="flat" cmpd="sng" algn="ctr">
                      <a:solidFill>
                        <a:srgbClr val="FFFFFF"/>
                      </a:solidFill>
                      <a:prstDash val="solid"/>
                      <a:round/>
                      <a:headEnd type="none" w="med" len="med"/>
                      <a:tailEnd type="none" w="med" len="med"/>
                    </a:lnB>
                    <a:solidFill>
                      <a:srgbClr val="717273"/>
                    </a:solidFill>
                  </a:tcPr>
                </a:tc>
                <a:tc>
                  <a:txBody>
                    <a:bodyPr/>
                    <a:lstStyle/>
                    <a:p>
                      <a:pPr algn="ctr">
                        <a:lnSpc>
                          <a:spcPts val="1971"/>
                        </a:lnSpc>
                        <a:defRPr/>
                      </a:pPr>
                      <a:r>
                        <a:rPr lang="en-US" sz="1407">
                          <a:solidFill>
                            <a:srgbClr val="FCFCFC"/>
                          </a:solidFill>
                          <a:latin typeface="Proxima Nova"/>
                          <a:ea typeface="Proxima Nova"/>
                          <a:cs typeface="Proxima Nova"/>
                          <a:sym typeface="Proxima Nova"/>
                        </a:rPr>
                        <a:t>The first priority for a stable financial future is to secure your emergency funds and to pay off all high cost debt. From there, it is to invest and balance wisely.</a:t>
                      </a:r>
                      <a:endParaRPr lang="en-US" sz="1100"/>
                    </a:p>
                  </a:txBody>
                  <a:tcPr marL="227345" marR="227345" marT="227345" marB="227345" anchor="ctr">
                    <a:lnL w="42627" cap="flat" cmpd="sng" algn="ctr">
                      <a:solidFill>
                        <a:srgbClr val="FFFFFF"/>
                      </a:solidFill>
                      <a:prstDash val="solid"/>
                      <a:round/>
                      <a:headEnd type="none" w="med" len="med"/>
                      <a:tailEnd type="none" w="med" len="med"/>
                    </a:lnL>
                    <a:lnR w="42627" cap="flat" cmpd="sng" algn="ctr">
                      <a:solidFill>
                        <a:srgbClr val="FFFFFF"/>
                      </a:solidFill>
                      <a:prstDash val="solid"/>
                      <a:round/>
                      <a:headEnd type="none" w="med" len="med"/>
                      <a:tailEnd type="none" w="med" len="med"/>
                    </a:lnR>
                    <a:lnT w="42627" cap="flat" cmpd="sng" algn="ctr">
                      <a:solidFill>
                        <a:srgbClr val="FFFFFF"/>
                      </a:solidFill>
                      <a:prstDash val="solid"/>
                      <a:round/>
                      <a:headEnd type="none" w="med" len="med"/>
                      <a:tailEnd type="none" w="med" len="med"/>
                    </a:lnT>
                    <a:lnB w="42627" cap="flat" cmpd="sng" algn="ctr">
                      <a:solidFill>
                        <a:srgbClr val="FFFFFF"/>
                      </a:solidFill>
                      <a:prstDash val="solid"/>
                      <a:round/>
                      <a:headEnd type="none" w="med" len="med"/>
                      <a:tailEnd type="none" w="med" len="med"/>
                    </a:lnB>
                    <a:solidFill>
                      <a:srgbClr val="717273"/>
                    </a:solidFill>
                  </a:tcPr>
                </a:tc>
                <a:extLst>
                  <a:ext uri="{0D108BD9-81ED-4DB2-BD59-A6C34878D82A}">
                    <a16:rowId xmlns:a16="http://schemas.microsoft.com/office/drawing/2014/main" val="10003"/>
                  </a:ext>
                </a:extLst>
              </a:tr>
              <a:tr h="1303949">
                <a:tc>
                  <a:txBody>
                    <a:bodyPr/>
                    <a:lstStyle/>
                    <a:p>
                      <a:pPr algn="ctr">
                        <a:lnSpc>
                          <a:spcPts val="1971"/>
                        </a:lnSpc>
                        <a:defRPr/>
                      </a:pPr>
                      <a:r>
                        <a:rPr lang="en-US" sz="1407" b="1">
                          <a:solidFill>
                            <a:srgbClr val="FCFCFC"/>
                          </a:solidFill>
                          <a:latin typeface="Proxima Nova Bold"/>
                          <a:ea typeface="Proxima Nova Bold"/>
                          <a:cs typeface="Proxima Nova Bold"/>
                          <a:sym typeface="Proxima Nova Bold"/>
                        </a:rPr>
                        <a:t>Financial Plan</a:t>
                      </a:r>
                      <a:endParaRPr lang="en-US" sz="1100"/>
                    </a:p>
                  </a:txBody>
                  <a:tcPr marL="227345" marR="227345" marT="227345" marB="227345" anchor="ctr">
                    <a:lnL w="42627" cap="flat" cmpd="sng" algn="ctr">
                      <a:solidFill>
                        <a:srgbClr val="FFFFFF"/>
                      </a:solidFill>
                      <a:prstDash val="solid"/>
                      <a:round/>
                      <a:headEnd type="none" w="med" len="med"/>
                      <a:tailEnd type="none" w="med" len="med"/>
                    </a:lnL>
                    <a:lnR w="42627" cap="flat" cmpd="sng" algn="ctr">
                      <a:solidFill>
                        <a:srgbClr val="FFFFFF"/>
                      </a:solidFill>
                      <a:prstDash val="solid"/>
                      <a:round/>
                      <a:headEnd type="none" w="med" len="med"/>
                      <a:tailEnd type="none" w="med" len="med"/>
                    </a:lnR>
                    <a:lnT w="42627" cap="flat" cmpd="sng" algn="ctr">
                      <a:solidFill>
                        <a:srgbClr val="FFFFFF"/>
                      </a:solidFill>
                      <a:prstDash val="solid"/>
                      <a:round/>
                      <a:headEnd type="none" w="med" len="med"/>
                      <a:tailEnd type="none" w="med" len="med"/>
                    </a:lnT>
                    <a:lnB w="42627" cap="flat" cmpd="sng" algn="ctr">
                      <a:solidFill>
                        <a:srgbClr val="FFFFFF"/>
                      </a:solidFill>
                      <a:prstDash val="solid"/>
                      <a:round/>
                      <a:headEnd type="none" w="med" len="med"/>
                      <a:tailEnd type="none" w="med" len="med"/>
                    </a:lnB>
                    <a:solidFill>
                      <a:srgbClr val="000000"/>
                    </a:solidFill>
                  </a:tcPr>
                </a:tc>
                <a:tc>
                  <a:txBody>
                    <a:bodyPr/>
                    <a:lstStyle/>
                    <a:p>
                      <a:pPr algn="ctr">
                        <a:lnSpc>
                          <a:spcPts val="1971"/>
                        </a:lnSpc>
                        <a:defRPr/>
                      </a:pPr>
                      <a:r>
                        <a:rPr lang="en-US" sz="1407">
                          <a:solidFill>
                            <a:srgbClr val="FCFCFC"/>
                          </a:solidFill>
                          <a:latin typeface="Proxima Nova"/>
                          <a:ea typeface="Proxima Nova"/>
                          <a:cs typeface="Proxima Nova"/>
                          <a:sym typeface="Proxima Nova"/>
                        </a:rPr>
                        <a:t>Once you have a solid emergency fund and have paid off all high cost debt, your focus turns to investing and paying off lower cost auto loans and have mortgages. If you are going to error, then do so on the side that gives you control…</a:t>
                      </a:r>
                      <a:endParaRPr lang="en-US" sz="1100"/>
                    </a:p>
                  </a:txBody>
                  <a:tcPr marL="227345" marR="227345" marT="227345" marB="227345" anchor="ctr">
                    <a:lnL w="42627" cap="flat" cmpd="sng" algn="ctr">
                      <a:solidFill>
                        <a:srgbClr val="FFFFFF"/>
                      </a:solidFill>
                      <a:prstDash val="solid"/>
                      <a:round/>
                      <a:headEnd type="none" w="med" len="med"/>
                      <a:tailEnd type="none" w="med" len="med"/>
                    </a:lnL>
                    <a:lnR w="42627" cap="flat" cmpd="sng" algn="ctr">
                      <a:solidFill>
                        <a:srgbClr val="FFFFFF"/>
                      </a:solidFill>
                      <a:prstDash val="solid"/>
                      <a:round/>
                      <a:headEnd type="none" w="med" len="med"/>
                      <a:tailEnd type="none" w="med" len="med"/>
                    </a:lnR>
                    <a:lnT w="42627" cap="flat" cmpd="sng" algn="ctr">
                      <a:solidFill>
                        <a:srgbClr val="FFFFFF"/>
                      </a:solidFill>
                      <a:prstDash val="solid"/>
                      <a:round/>
                      <a:headEnd type="none" w="med" len="med"/>
                      <a:tailEnd type="none" w="med" len="med"/>
                    </a:lnT>
                    <a:lnB w="42627"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4"/>
                  </a:ext>
                </a:extLst>
              </a:tr>
            </a:tbl>
          </a:graphicData>
        </a:graphic>
      </p:graphicFrame>
      <p:sp>
        <p:nvSpPr>
          <p:cNvPr id="3" name="TextBox 3"/>
          <p:cNvSpPr txBox="1"/>
          <p:nvPr/>
        </p:nvSpPr>
        <p:spPr>
          <a:xfrm>
            <a:off x="2890357" y="952500"/>
            <a:ext cx="6001196" cy="687194"/>
          </a:xfrm>
          <a:prstGeom prst="rect">
            <a:avLst/>
          </a:prstGeom>
        </p:spPr>
        <p:txBody>
          <a:bodyPr lIns="0" tIns="0" rIns="0" bIns="0" rtlCol="0" anchor="t">
            <a:spAutoFit/>
          </a:bodyPr>
          <a:lstStyle/>
          <a:p>
            <a:pPr algn="ctr">
              <a:lnSpc>
                <a:spcPts val="5698"/>
              </a:lnSpc>
            </a:pPr>
            <a:r>
              <a:rPr lang="en-US" sz="4070">
                <a:solidFill>
                  <a:srgbClr val="000000"/>
                </a:solidFill>
                <a:latin typeface="Nourd"/>
                <a:ea typeface="Nourd"/>
                <a:cs typeface="Nourd"/>
                <a:sym typeface="Nourd"/>
              </a:rPr>
              <a:t>Strategic Mortgage Plan  </a:t>
            </a:r>
          </a:p>
        </p:txBody>
      </p:sp>
      <p:sp>
        <p:nvSpPr>
          <p:cNvPr id="4" name="TextBox 4"/>
          <p:cNvSpPr txBox="1"/>
          <p:nvPr/>
        </p:nvSpPr>
        <p:spPr>
          <a:xfrm>
            <a:off x="3016924" y="9142905"/>
            <a:ext cx="7422475" cy="520912"/>
          </a:xfrm>
          <a:prstGeom prst="rect">
            <a:avLst/>
          </a:prstGeom>
        </p:spPr>
        <p:txBody>
          <a:bodyPr wrap="square" lIns="0" tIns="0" rIns="0" bIns="0" rtlCol="0" anchor="t">
            <a:spAutoFit/>
          </a:bodyPr>
          <a:lstStyle/>
          <a:p>
            <a:pPr algn="l">
              <a:lnSpc>
                <a:spcPts val="4443"/>
              </a:lnSpc>
            </a:pPr>
            <a:r>
              <a:rPr lang="en-US" sz="3174" b="1" spc="1568" dirty="0">
                <a:solidFill>
                  <a:srgbClr val="000000"/>
                </a:solidFill>
                <a:latin typeface="Nourd Bold"/>
                <a:ea typeface="Nourd Bold"/>
                <a:cs typeface="Nourd Bold"/>
                <a:sym typeface="Nourd Bold"/>
              </a:rPr>
              <a:t> SUCCESS SYSTEMS</a:t>
            </a:r>
          </a:p>
        </p:txBody>
      </p:sp>
      <p:sp>
        <p:nvSpPr>
          <p:cNvPr id="5" name="Freeform 5"/>
          <p:cNvSpPr/>
          <p:nvPr/>
        </p:nvSpPr>
        <p:spPr>
          <a:xfrm rot="-2700000">
            <a:off x="1042277"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192943"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700000">
            <a:off x="1328626" y="8115502"/>
            <a:ext cx="2023249" cy="2023249"/>
          </a:xfrm>
          <a:custGeom>
            <a:avLst/>
            <a:gdLst/>
            <a:ahLst/>
            <a:cxnLst/>
            <a:rect l="l" t="t" r="r" b="b"/>
            <a:pathLst>
              <a:path w="2023249" h="2023249">
                <a:moveTo>
                  <a:pt x="0" y="0"/>
                </a:moveTo>
                <a:lnTo>
                  <a:pt x="2023249" y="0"/>
                </a:lnTo>
                <a:lnTo>
                  <a:pt x="2023249" y="2023249"/>
                </a:lnTo>
                <a:lnTo>
                  <a:pt x="0" y="20232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2031796" y="8560761"/>
            <a:ext cx="1170781" cy="1132731"/>
          </a:xfrm>
          <a:custGeom>
            <a:avLst/>
            <a:gdLst/>
            <a:ahLst/>
            <a:cxnLst/>
            <a:rect l="l" t="t" r="r" b="b"/>
            <a:pathLst>
              <a:path w="1170781" h="1132731">
                <a:moveTo>
                  <a:pt x="0" y="0"/>
                </a:moveTo>
                <a:lnTo>
                  <a:pt x="1170781" y="0"/>
                </a:lnTo>
                <a:lnTo>
                  <a:pt x="1170781" y="1132731"/>
                </a:lnTo>
                <a:lnTo>
                  <a:pt x="0" y="11327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AutoShape 9"/>
          <p:cNvSpPr/>
          <p:nvPr/>
        </p:nvSpPr>
        <p:spPr>
          <a:xfrm>
            <a:off x="3016925" y="9127127"/>
            <a:ext cx="12419710" cy="0"/>
          </a:xfrm>
          <a:prstGeom prst="line">
            <a:avLst/>
          </a:prstGeom>
          <a:ln w="1905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0" name="Freeform 10"/>
          <p:cNvSpPr/>
          <p:nvPr/>
        </p:nvSpPr>
        <p:spPr>
          <a:xfrm rot="-8100000">
            <a:off x="1471581" y="8840813"/>
            <a:ext cx="572628" cy="572628"/>
          </a:xfrm>
          <a:custGeom>
            <a:avLst/>
            <a:gdLst/>
            <a:ahLst/>
            <a:cxnLst/>
            <a:rect l="l" t="t" r="r" b="b"/>
            <a:pathLst>
              <a:path w="572628" h="572628">
                <a:moveTo>
                  <a:pt x="0" y="0"/>
                </a:moveTo>
                <a:lnTo>
                  <a:pt x="572627" y="0"/>
                </a:lnTo>
                <a:lnTo>
                  <a:pt x="572627" y="572628"/>
                </a:lnTo>
                <a:lnTo>
                  <a:pt x="0" y="572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TextBox 11"/>
          <p:cNvSpPr txBox="1"/>
          <p:nvPr/>
        </p:nvSpPr>
        <p:spPr>
          <a:xfrm>
            <a:off x="3221977" y="8269124"/>
            <a:ext cx="3321713" cy="810939"/>
          </a:xfrm>
          <a:prstGeom prst="rect">
            <a:avLst/>
          </a:prstGeom>
        </p:spPr>
        <p:txBody>
          <a:bodyPr lIns="0" tIns="0" rIns="0" bIns="0" rtlCol="0" anchor="t">
            <a:spAutoFit/>
          </a:bodyPr>
          <a:lstStyle/>
          <a:p>
            <a:pPr algn="just">
              <a:lnSpc>
                <a:spcPts val="6613"/>
              </a:lnSpc>
            </a:pPr>
            <a:r>
              <a:rPr lang="en-US" sz="4724" b="1" spc="1360">
                <a:solidFill>
                  <a:srgbClr val="0D0E11"/>
                </a:solidFill>
                <a:latin typeface="Nourd Bold"/>
                <a:ea typeface="Nourd Bold"/>
                <a:cs typeface="Nourd Bold"/>
                <a:sym typeface="Nourd Bold"/>
              </a:rPr>
              <a:t>V</a:t>
            </a:r>
            <a:r>
              <a:rPr lang="en-US" sz="4724" b="1" spc="1360">
                <a:solidFill>
                  <a:srgbClr val="F4C024"/>
                </a:solidFill>
                <a:latin typeface="Nourd Bold"/>
                <a:ea typeface="Nourd Bold"/>
                <a:cs typeface="Nourd Bold"/>
                <a:sym typeface="Nourd Bold"/>
              </a:rPr>
              <a:t>Y</a:t>
            </a:r>
            <a:r>
              <a:rPr lang="en-US" sz="4724" b="1" spc="1360">
                <a:solidFill>
                  <a:srgbClr val="F56C34"/>
                </a:solidFill>
                <a:latin typeface="Nourd Bold"/>
                <a:ea typeface="Nourd Bold"/>
                <a:cs typeface="Nourd Bold"/>
                <a:sym typeface="Nourd Bold"/>
              </a:rPr>
              <a:t>K</a:t>
            </a:r>
            <a:r>
              <a:rPr lang="en-US" sz="4724" b="1" spc="1360">
                <a:solidFill>
                  <a:srgbClr val="D81104"/>
                </a:solidFill>
                <a:latin typeface="Nourd Bold"/>
                <a:ea typeface="Nourd Bold"/>
                <a:cs typeface="Nourd Bold"/>
                <a:sym typeface="Nourd Bold"/>
              </a:rPr>
              <a:t>O</a:t>
            </a:r>
            <a:r>
              <a:rPr lang="en-US" sz="4724" b="1" spc="1360">
                <a:solidFill>
                  <a:srgbClr val="0D0E11"/>
                </a:solidFill>
                <a:latin typeface="Nourd Bold"/>
                <a:ea typeface="Nourd Bold"/>
                <a:cs typeface="Nourd Bold"/>
                <a:sym typeface="Nourd Bold"/>
              </a:rPr>
              <a:t>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5032644" y="8017434"/>
            <a:ext cx="2177971" cy="776826"/>
            <a:chOff x="0" y="0"/>
            <a:chExt cx="478598" cy="170704"/>
          </a:xfrm>
        </p:grpSpPr>
        <p:sp>
          <p:nvSpPr>
            <p:cNvPr id="3" name="Freeform 3"/>
            <p:cNvSpPr/>
            <p:nvPr/>
          </p:nvSpPr>
          <p:spPr>
            <a:xfrm>
              <a:off x="0" y="0"/>
              <a:ext cx="478599" cy="170704"/>
            </a:xfrm>
            <a:custGeom>
              <a:avLst/>
              <a:gdLst/>
              <a:ahLst/>
              <a:cxnLst/>
              <a:rect l="l" t="t" r="r" b="b"/>
              <a:pathLst>
                <a:path w="478599" h="170704">
                  <a:moveTo>
                    <a:pt x="85352" y="0"/>
                  </a:moveTo>
                  <a:lnTo>
                    <a:pt x="393247" y="0"/>
                  </a:lnTo>
                  <a:cubicBezTo>
                    <a:pt x="440385" y="0"/>
                    <a:pt x="478599" y="38213"/>
                    <a:pt x="478599" y="85352"/>
                  </a:cubicBezTo>
                  <a:lnTo>
                    <a:pt x="478599" y="85352"/>
                  </a:lnTo>
                  <a:cubicBezTo>
                    <a:pt x="478599" y="132490"/>
                    <a:pt x="440385" y="170704"/>
                    <a:pt x="393247" y="170704"/>
                  </a:cubicBezTo>
                  <a:lnTo>
                    <a:pt x="85352" y="170704"/>
                  </a:lnTo>
                  <a:cubicBezTo>
                    <a:pt x="38213" y="170704"/>
                    <a:pt x="0" y="132490"/>
                    <a:pt x="0" y="85352"/>
                  </a:cubicBezTo>
                  <a:lnTo>
                    <a:pt x="0" y="85352"/>
                  </a:lnTo>
                  <a:cubicBezTo>
                    <a:pt x="0" y="38213"/>
                    <a:pt x="38213" y="0"/>
                    <a:pt x="85352" y="0"/>
                  </a:cubicBezTo>
                  <a:close/>
                </a:path>
              </a:pathLst>
            </a:custGeom>
            <a:solidFill>
              <a:srgbClr val="F56C34"/>
            </a:solidFill>
            <a:ln cap="rnd">
              <a:noFill/>
              <a:prstDash val="solid"/>
              <a:round/>
            </a:ln>
          </p:spPr>
          <p:txBody>
            <a:bodyPr/>
            <a:lstStyle/>
            <a:p>
              <a:endParaRPr lang="en-US"/>
            </a:p>
          </p:txBody>
        </p:sp>
        <p:sp>
          <p:nvSpPr>
            <p:cNvPr id="4" name="TextBox 4"/>
            <p:cNvSpPr txBox="1"/>
            <p:nvPr/>
          </p:nvSpPr>
          <p:spPr>
            <a:xfrm>
              <a:off x="0" y="-9525"/>
              <a:ext cx="478598" cy="180229"/>
            </a:xfrm>
            <a:prstGeom prst="rect">
              <a:avLst/>
            </a:prstGeom>
          </p:spPr>
          <p:txBody>
            <a:bodyPr lIns="50800" tIns="50800" rIns="50800" bIns="50800" rtlCol="0" anchor="ctr"/>
            <a:lstStyle/>
            <a:p>
              <a:pPr algn="ctr">
                <a:lnSpc>
                  <a:spcPts val="1260"/>
                </a:lnSpc>
              </a:pPr>
              <a:endParaRPr/>
            </a:p>
          </p:txBody>
        </p:sp>
      </p:grpSp>
      <p:grpSp>
        <p:nvGrpSpPr>
          <p:cNvPr id="5" name="Group 5"/>
          <p:cNvGrpSpPr/>
          <p:nvPr/>
        </p:nvGrpSpPr>
        <p:grpSpPr>
          <a:xfrm>
            <a:off x="569599" y="8020201"/>
            <a:ext cx="5551810" cy="776826"/>
            <a:chOff x="0" y="0"/>
            <a:chExt cx="1219983" cy="170704"/>
          </a:xfrm>
        </p:grpSpPr>
        <p:sp>
          <p:nvSpPr>
            <p:cNvPr id="6" name="Freeform 6"/>
            <p:cNvSpPr/>
            <p:nvPr/>
          </p:nvSpPr>
          <p:spPr>
            <a:xfrm>
              <a:off x="0" y="0"/>
              <a:ext cx="1219983" cy="170704"/>
            </a:xfrm>
            <a:custGeom>
              <a:avLst/>
              <a:gdLst/>
              <a:ahLst/>
              <a:cxnLst/>
              <a:rect l="l" t="t" r="r" b="b"/>
              <a:pathLst>
                <a:path w="1219983" h="170704">
                  <a:moveTo>
                    <a:pt x="51596" y="0"/>
                  </a:moveTo>
                  <a:lnTo>
                    <a:pt x="1168387" y="0"/>
                  </a:lnTo>
                  <a:cubicBezTo>
                    <a:pt x="1182071" y="0"/>
                    <a:pt x="1195195" y="5436"/>
                    <a:pt x="1204871" y="15112"/>
                  </a:cubicBezTo>
                  <a:cubicBezTo>
                    <a:pt x="1214547" y="24788"/>
                    <a:pt x="1219983" y="37912"/>
                    <a:pt x="1219983" y="51596"/>
                  </a:cubicBezTo>
                  <a:lnTo>
                    <a:pt x="1219983" y="119108"/>
                  </a:lnTo>
                  <a:cubicBezTo>
                    <a:pt x="1219983" y="147603"/>
                    <a:pt x="1196883" y="170704"/>
                    <a:pt x="1168387" y="170704"/>
                  </a:cubicBezTo>
                  <a:lnTo>
                    <a:pt x="51596" y="170704"/>
                  </a:lnTo>
                  <a:cubicBezTo>
                    <a:pt x="37912" y="170704"/>
                    <a:pt x="24788" y="165268"/>
                    <a:pt x="15112" y="155592"/>
                  </a:cubicBezTo>
                  <a:cubicBezTo>
                    <a:pt x="5436" y="145915"/>
                    <a:pt x="0" y="132792"/>
                    <a:pt x="0" y="119108"/>
                  </a:cubicBezTo>
                  <a:lnTo>
                    <a:pt x="0" y="51596"/>
                  </a:lnTo>
                  <a:cubicBezTo>
                    <a:pt x="0" y="37912"/>
                    <a:pt x="5436" y="24788"/>
                    <a:pt x="15112" y="15112"/>
                  </a:cubicBezTo>
                  <a:cubicBezTo>
                    <a:pt x="24788" y="5436"/>
                    <a:pt x="37912" y="0"/>
                    <a:pt x="51596" y="0"/>
                  </a:cubicBezTo>
                  <a:close/>
                </a:path>
              </a:pathLst>
            </a:custGeom>
            <a:solidFill>
              <a:srgbClr val="FFFFFF"/>
            </a:solidFill>
            <a:ln w="57150" cap="rnd">
              <a:solidFill>
                <a:srgbClr val="000000"/>
              </a:solidFill>
              <a:prstDash val="solid"/>
              <a:round/>
            </a:ln>
          </p:spPr>
          <p:txBody>
            <a:bodyPr/>
            <a:lstStyle/>
            <a:p>
              <a:endParaRPr lang="en-US"/>
            </a:p>
          </p:txBody>
        </p:sp>
        <p:sp>
          <p:nvSpPr>
            <p:cNvPr id="7" name="TextBox 7"/>
            <p:cNvSpPr txBox="1"/>
            <p:nvPr/>
          </p:nvSpPr>
          <p:spPr>
            <a:xfrm>
              <a:off x="0" y="-9525"/>
              <a:ext cx="1219983" cy="180229"/>
            </a:xfrm>
            <a:prstGeom prst="rect">
              <a:avLst/>
            </a:prstGeom>
          </p:spPr>
          <p:txBody>
            <a:bodyPr lIns="50800" tIns="50800" rIns="50800" bIns="50800" rtlCol="0" anchor="ctr"/>
            <a:lstStyle/>
            <a:p>
              <a:pPr algn="ctr">
                <a:lnSpc>
                  <a:spcPts val="1260"/>
                </a:lnSpc>
              </a:pPr>
              <a:endParaRPr/>
            </a:p>
          </p:txBody>
        </p:sp>
      </p:grpSp>
      <p:grpSp>
        <p:nvGrpSpPr>
          <p:cNvPr id="8" name="Group 8"/>
          <p:cNvGrpSpPr/>
          <p:nvPr/>
        </p:nvGrpSpPr>
        <p:grpSpPr>
          <a:xfrm rot="-10800000">
            <a:off x="14058175" y="8017434"/>
            <a:ext cx="753070" cy="776826"/>
            <a:chOff x="0" y="0"/>
            <a:chExt cx="165483" cy="170704"/>
          </a:xfrm>
        </p:grpSpPr>
        <p:sp>
          <p:nvSpPr>
            <p:cNvPr id="9" name="Freeform 9"/>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F4C024"/>
            </a:solidFill>
            <a:ln cap="rnd">
              <a:noFill/>
              <a:prstDash val="solid"/>
              <a:round/>
            </a:ln>
          </p:spPr>
          <p:txBody>
            <a:bodyPr/>
            <a:lstStyle/>
            <a:p>
              <a:endParaRPr lang="en-US"/>
            </a:p>
          </p:txBody>
        </p:sp>
        <p:sp>
          <p:nvSpPr>
            <p:cNvPr id="10" name="TextBox 10"/>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11" name="Group 11"/>
          <p:cNvGrpSpPr/>
          <p:nvPr/>
        </p:nvGrpSpPr>
        <p:grpSpPr>
          <a:xfrm rot="-10800000">
            <a:off x="11631706" y="8017434"/>
            <a:ext cx="2202194" cy="776826"/>
            <a:chOff x="0" y="0"/>
            <a:chExt cx="483921" cy="170704"/>
          </a:xfrm>
        </p:grpSpPr>
        <p:sp>
          <p:nvSpPr>
            <p:cNvPr id="12" name="Freeform 12"/>
            <p:cNvSpPr/>
            <p:nvPr/>
          </p:nvSpPr>
          <p:spPr>
            <a:xfrm>
              <a:off x="0" y="0"/>
              <a:ext cx="483921" cy="170704"/>
            </a:xfrm>
            <a:custGeom>
              <a:avLst/>
              <a:gdLst/>
              <a:ahLst/>
              <a:cxnLst/>
              <a:rect l="l" t="t" r="r" b="b"/>
              <a:pathLst>
                <a:path w="483921" h="170704">
                  <a:moveTo>
                    <a:pt x="85352" y="0"/>
                  </a:moveTo>
                  <a:lnTo>
                    <a:pt x="398570" y="0"/>
                  </a:lnTo>
                  <a:cubicBezTo>
                    <a:pt x="445708" y="0"/>
                    <a:pt x="483921" y="38213"/>
                    <a:pt x="483921" y="85352"/>
                  </a:cubicBezTo>
                  <a:lnTo>
                    <a:pt x="483921" y="85352"/>
                  </a:lnTo>
                  <a:cubicBezTo>
                    <a:pt x="483921" y="132490"/>
                    <a:pt x="445708" y="170704"/>
                    <a:pt x="398570" y="170704"/>
                  </a:cubicBezTo>
                  <a:lnTo>
                    <a:pt x="85352" y="170704"/>
                  </a:lnTo>
                  <a:cubicBezTo>
                    <a:pt x="38213" y="170704"/>
                    <a:pt x="0" y="132490"/>
                    <a:pt x="0" y="85352"/>
                  </a:cubicBezTo>
                  <a:lnTo>
                    <a:pt x="0" y="85352"/>
                  </a:lnTo>
                  <a:cubicBezTo>
                    <a:pt x="0" y="38213"/>
                    <a:pt x="38213" y="0"/>
                    <a:pt x="85352" y="0"/>
                  </a:cubicBezTo>
                  <a:close/>
                </a:path>
              </a:pathLst>
            </a:custGeom>
            <a:solidFill>
              <a:srgbClr val="FFFFFF"/>
            </a:solidFill>
            <a:ln w="57150" cap="rnd">
              <a:solidFill>
                <a:srgbClr val="000000"/>
              </a:solidFill>
              <a:prstDash val="solid"/>
              <a:round/>
            </a:ln>
          </p:spPr>
          <p:txBody>
            <a:bodyPr/>
            <a:lstStyle/>
            <a:p>
              <a:endParaRPr lang="en-US"/>
            </a:p>
          </p:txBody>
        </p:sp>
        <p:sp>
          <p:nvSpPr>
            <p:cNvPr id="13" name="TextBox 13"/>
            <p:cNvSpPr txBox="1"/>
            <p:nvPr/>
          </p:nvSpPr>
          <p:spPr>
            <a:xfrm>
              <a:off x="0" y="-9525"/>
              <a:ext cx="483921" cy="180229"/>
            </a:xfrm>
            <a:prstGeom prst="rect">
              <a:avLst/>
            </a:prstGeom>
          </p:spPr>
          <p:txBody>
            <a:bodyPr lIns="50800" tIns="50800" rIns="50800" bIns="50800" rtlCol="0" anchor="ctr"/>
            <a:lstStyle/>
            <a:p>
              <a:pPr algn="ctr">
                <a:lnSpc>
                  <a:spcPts val="1260"/>
                </a:lnSpc>
              </a:pPr>
              <a:endParaRPr/>
            </a:p>
          </p:txBody>
        </p:sp>
      </p:grpSp>
      <p:grpSp>
        <p:nvGrpSpPr>
          <p:cNvPr id="14" name="Group 14"/>
          <p:cNvGrpSpPr/>
          <p:nvPr/>
        </p:nvGrpSpPr>
        <p:grpSpPr>
          <a:xfrm>
            <a:off x="569599" y="9111012"/>
            <a:ext cx="753070" cy="776826"/>
            <a:chOff x="0" y="0"/>
            <a:chExt cx="165483" cy="170704"/>
          </a:xfrm>
        </p:grpSpPr>
        <p:sp>
          <p:nvSpPr>
            <p:cNvPr id="15" name="Freeform 15"/>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FFFFFF"/>
            </a:solidFill>
            <a:ln w="57150" cap="rnd">
              <a:solidFill>
                <a:srgbClr val="000000"/>
              </a:solidFill>
              <a:prstDash val="solid"/>
              <a:round/>
            </a:ln>
          </p:spPr>
          <p:txBody>
            <a:bodyPr/>
            <a:lstStyle/>
            <a:p>
              <a:endParaRPr lang="en-US"/>
            </a:p>
          </p:txBody>
        </p:sp>
        <p:sp>
          <p:nvSpPr>
            <p:cNvPr id="16" name="TextBox 16"/>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17" name="Group 17"/>
          <p:cNvGrpSpPr/>
          <p:nvPr/>
        </p:nvGrpSpPr>
        <p:grpSpPr>
          <a:xfrm>
            <a:off x="1517347" y="9111012"/>
            <a:ext cx="753070" cy="776826"/>
            <a:chOff x="0" y="0"/>
            <a:chExt cx="165483" cy="170704"/>
          </a:xfrm>
        </p:grpSpPr>
        <p:sp>
          <p:nvSpPr>
            <p:cNvPr id="18" name="Freeform 18"/>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0D0E11"/>
            </a:solidFill>
            <a:ln w="66675" cap="rnd">
              <a:solidFill>
                <a:srgbClr val="000000"/>
              </a:solidFill>
              <a:prstDash val="solid"/>
              <a:round/>
            </a:ln>
          </p:spPr>
          <p:txBody>
            <a:bodyPr/>
            <a:lstStyle/>
            <a:p>
              <a:endParaRPr lang="en-US"/>
            </a:p>
          </p:txBody>
        </p:sp>
        <p:sp>
          <p:nvSpPr>
            <p:cNvPr id="19" name="TextBox 19"/>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20" name="Group 20"/>
          <p:cNvGrpSpPr/>
          <p:nvPr/>
        </p:nvGrpSpPr>
        <p:grpSpPr>
          <a:xfrm>
            <a:off x="2465096" y="9111012"/>
            <a:ext cx="753070" cy="776826"/>
            <a:chOff x="0" y="0"/>
            <a:chExt cx="165483" cy="170704"/>
          </a:xfrm>
        </p:grpSpPr>
        <p:sp>
          <p:nvSpPr>
            <p:cNvPr id="21" name="Freeform 21"/>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0D0E11"/>
            </a:solidFill>
            <a:ln w="66675" cap="rnd">
              <a:solidFill>
                <a:srgbClr val="000000"/>
              </a:solidFill>
              <a:prstDash val="solid"/>
              <a:round/>
            </a:ln>
          </p:spPr>
          <p:txBody>
            <a:bodyPr/>
            <a:lstStyle/>
            <a:p>
              <a:endParaRPr lang="en-US"/>
            </a:p>
          </p:txBody>
        </p:sp>
        <p:sp>
          <p:nvSpPr>
            <p:cNvPr id="22" name="TextBox 22"/>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23" name="Group 23"/>
          <p:cNvGrpSpPr/>
          <p:nvPr/>
        </p:nvGrpSpPr>
        <p:grpSpPr>
          <a:xfrm>
            <a:off x="3408800" y="9111012"/>
            <a:ext cx="3097547" cy="776826"/>
            <a:chOff x="0" y="0"/>
            <a:chExt cx="680671" cy="170704"/>
          </a:xfrm>
        </p:grpSpPr>
        <p:sp>
          <p:nvSpPr>
            <p:cNvPr id="24" name="Freeform 24"/>
            <p:cNvSpPr/>
            <p:nvPr/>
          </p:nvSpPr>
          <p:spPr>
            <a:xfrm>
              <a:off x="0" y="0"/>
              <a:ext cx="680671" cy="170704"/>
            </a:xfrm>
            <a:custGeom>
              <a:avLst/>
              <a:gdLst/>
              <a:ahLst/>
              <a:cxnLst/>
              <a:rect l="l" t="t" r="r" b="b"/>
              <a:pathLst>
                <a:path w="680671" h="170704">
                  <a:moveTo>
                    <a:pt x="85352" y="0"/>
                  </a:moveTo>
                  <a:lnTo>
                    <a:pt x="595319" y="0"/>
                  </a:lnTo>
                  <a:cubicBezTo>
                    <a:pt x="642458" y="0"/>
                    <a:pt x="680671" y="38213"/>
                    <a:pt x="680671" y="85352"/>
                  </a:cubicBezTo>
                  <a:lnTo>
                    <a:pt x="680671" y="85352"/>
                  </a:lnTo>
                  <a:cubicBezTo>
                    <a:pt x="680671" y="132490"/>
                    <a:pt x="642458" y="170704"/>
                    <a:pt x="595319" y="170704"/>
                  </a:cubicBezTo>
                  <a:lnTo>
                    <a:pt x="85352" y="170704"/>
                  </a:lnTo>
                  <a:cubicBezTo>
                    <a:pt x="38213" y="170704"/>
                    <a:pt x="0" y="132490"/>
                    <a:pt x="0" y="85352"/>
                  </a:cubicBezTo>
                  <a:lnTo>
                    <a:pt x="0" y="85352"/>
                  </a:lnTo>
                  <a:cubicBezTo>
                    <a:pt x="0" y="38213"/>
                    <a:pt x="38213" y="0"/>
                    <a:pt x="85352" y="0"/>
                  </a:cubicBezTo>
                  <a:close/>
                </a:path>
              </a:pathLst>
            </a:custGeom>
            <a:solidFill>
              <a:srgbClr val="F4C024"/>
            </a:solidFill>
            <a:ln cap="rnd">
              <a:noFill/>
              <a:prstDash val="solid"/>
              <a:round/>
            </a:ln>
          </p:spPr>
          <p:txBody>
            <a:bodyPr/>
            <a:lstStyle/>
            <a:p>
              <a:endParaRPr lang="en-US"/>
            </a:p>
          </p:txBody>
        </p:sp>
        <p:sp>
          <p:nvSpPr>
            <p:cNvPr id="25" name="TextBox 25"/>
            <p:cNvSpPr txBox="1"/>
            <p:nvPr/>
          </p:nvSpPr>
          <p:spPr>
            <a:xfrm>
              <a:off x="0" y="-9525"/>
              <a:ext cx="680671" cy="180229"/>
            </a:xfrm>
            <a:prstGeom prst="rect">
              <a:avLst/>
            </a:prstGeom>
          </p:spPr>
          <p:txBody>
            <a:bodyPr lIns="50800" tIns="50800" rIns="50800" bIns="50800" rtlCol="0" anchor="ctr"/>
            <a:lstStyle/>
            <a:p>
              <a:pPr algn="ctr">
                <a:lnSpc>
                  <a:spcPts val="1260"/>
                </a:lnSpc>
              </a:pPr>
              <a:endParaRPr/>
            </a:p>
          </p:txBody>
        </p:sp>
      </p:grpSp>
      <p:grpSp>
        <p:nvGrpSpPr>
          <p:cNvPr id="26" name="Group 26"/>
          <p:cNvGrpSpPr/>
          <p:nvPr/>
        </p:nvGrpSpPr>
        <p:grpSpPr>
          <a:xfrm>
            <a:off x="6375475" y="8020201"/>
            <a:ext cx="1410492" cy="776826"/>
            <a:chOff x="0" y="0"/>
            <a:chExt cx="309949" cy="170704"/>
          </a:xfrm>
        </p:grpSpPr>
        <p:sp>
          <p:nvSpPr>
            <p:cNvPr id="27" name="Freeform 27"/>
            <p:cNvSpPr/>
            <p:nvPr/>
          </p:nvSpPr>
          <p:spPr>
            <a:xfrm>
              <a:off x="0" y="0"/>
              <a:ext cx="309949" cy="170704"/>
            </a:xfrm>
            <a:custGeom>
              <a:avLst/>
              <a:gdLst/>
              <a:ahLst/>
              <a:cxnLst/>
              <a:rect l="l" t="t" r="r" b="b"/>
              <a:pathLst>
                <a:path w="309949" h="170704">
                  <a:moveTo>
                    <a:pt x="85352" y="0"/>
                  </a:moveTo>
                  <a:lnTo>
                    <a:pt x="224597" y="0"/>
                  </a:lnTo>
                  <a:cubicBezTo>
                    <a:pt x="247234" y="0"/>
                    <a:pt x="268943" y="8992"/>
                    <a:pt x="284950" y="24999"/>
                  </a:cubicBezTo>
                  <a:cubicBezTo>
                    <a:pt x="300956" y="41006"/>
                    <a:pt x="309949" y="62715"/>
                    <a:pt x="309949" y="85352"/>
                  </a:cubicBezTo>
                  <a:lnTo>
                    <a:pt x="309949" y="85352"/>
                  </a:lnTo>
                  <a:cubicBezTo>
                    <a:pt x="309949" y="132490"/>
                    <a:pt x="271735" y="170704"/>
                    <a:pt x="224597" y="170704"/>
                  </a:cubicBezTo>
                  <a:lnTo>
                    <a:pt x="85352" y="170704"/>
                  </a:lnTo>
                  <a:cubicBezTo>
                    <a:pt x="38213" y="170704"/>
                    <a:pt x="0" y="132490"/>
                    <a:pt x="0" y="85352"/>
                  </a:cubicBezTo>
                  <a:lnTo>
                    <a:pt x="0" y="85352"/>
                  </a:lnTo>
                  <a:cubicBezTo>
                    <a:pt x="0" y="38213"/>
                    <a:pt x="38213" y="0"/>
                    <a:pt x="85352" y="0"/>
                  </a:cubicBezTo>
                  <a:close/>
                </a:path>
              </a:pathLst>
            </a:custGeom>
            <a:solidFill>
              <a:srgbClr val="F56C34"/>
            </a:solidFill>
            <a:ln cap="rnd">
              <a:noFill/>
              <a:prstDash val="solid"/>
              <a:round/>
            </a:ln>
          </p:spPr>
          <p:txBody>
            <a:bodyPr/>
            <a:lstStyle/>
            <a:p>
              <a:endParaRPr lang="en-US"/>
            </a:p>
          </p:txBody>
        </p:sp>
        <p:sp>
          <p:nvSpPr>
            <p:cNvPr id="28" name="TextBox 28"/>
            <p:cNvSpPr txBox="1"/>
            <p:nvPr/>
          </p:nvSpPr>
          <p:spPr>
            <a:xfrm>
              <a:off x="0" y="-9525"/>
              <a:ext cx="309949" cy="180229"/>
            </a:xfrm>
            <a:prstGeom prst="rect">
              <a:avLst/>
            </a:prstGeom>
          </p:spPr>
          <p:txBody>
            <a:bodyPr lIns="50800" tIns="50800" rIns="50800" bIns="50800" rtlCol="0" anchor="ctr"/>
            <a:lstStyle/>
            <a:p>
              <a:pPr algn="ctr">
                <a:lnSpc>
                  <a:spcPts val="1260"/>
                </a:lnSpc>
              </a:pPr>
              <a:endParaRPr/>
            </a:p>
          </p:txBody>
        </p:sp>
      </p:grpSp>
      <p:grpSp>
        <p:nvGrpSpPr>
          <p:cNvPr id="29" name="Group 29"/>
          <p:cNvGrpSpPr/>
          <p:nvPr/>
        </p:nvGrpSpPr>
        <p:grpSpPr>
          <a:xfrm>
            <a:off x="6696981" y="9111012"/>
            <a:ext cx="2177971" cy="776826"/>
            <a:chOff x="0" y="0"/>
            <a:chExt cx="478598" cy="170704"/>
          </a:xfrm>
        </p:grpSpPr>
        <p:sp>
          <p:nvSpPr>
            <p:cNvPr id="30" name="Freeform 30"/>
            <p:cNvSpPr/>
            <p:nvPr/>
          </p:nvSpPr>
          <p:spPr>
            <a:xfrm>
              <a:off x="0" y="0"/>
              <a:ext cx="478599" cy="170704"/>
            </a:xfrm>
            <a:custGeom>
              <a:avLst/>
              <a:gdLst/>
              <a:ahLst/>
              <a:cxnLst/>
              <a:rect l="l" t="t" r="r" b="b"/>
              <a:pathLst>
                <a:path w="478599" h="170704">
                  <a:moveTo>
                    <a:pt x="85352" y="0"/>
                  </a:moveTo>
                  <a:lnTo>
                    <a:pt x="393247" y="0"/>
                  </a:lnTo>
                  <a:cubicBezTo>
                    <a:pt x="440385" y="0"/>
                    <a:pt x="478599" y="38213"/>
                    <a:pt x="478599" y="85352"/>
                  </a:cubicBezTo>
                  <a:lnTo>
                    <a:pt x="478599" y="85352"/>
                  </a:lnTo>
                  <a:cubicBezTo>
                    <a:pt x="478599" y="132490"/>
                    <a:pt x="440385" y="170704"/>
                    <a:pt x="393247" y="170704"/>
                  </a:cubicBezTo>
                  <a:lnTo>
                    <a:pt x="85352" y="170704"/>
                  </a:lnTo>
                  <a:cubicBezTo>
                    <a:pt x="38213" y="170704"/>
                    <a:pt x="0" y="132490"/>
                    <a:pt x="0" y="85352"/>
                  </a:cubicBezTo>
                  <a:lnTo>
                    <a:pt x="0" y="85352"/>
                  </a:lnTo>
                  <a:cubicBezTo>
                    <a:pt x="0" y="38213"/>
                    <a:pt x="38213" y="0"/>
                    <a:pt x="85352" y="0"/>
                  </a:cubicBezTo>
                  <a:close/>
                </a:path>
              </a:pathLst>
            </a:custGeom>
            <a:solidFill>
              <a:srgbClr val="D81104"/>
            </a:solidFill>
            <a:ln cap="rnd">
              <a:noFill/>
              <a:prstDash val="solid"/>
              <a:round/>
            </a:ln>
          </p:spPr>
          <p:txBody>
            <a:bodyPr/>
            <a:lstStyle/>
            <a:p>
              <a:endParaRPr lang="en-US"/>
            </a:p>
          </p:txBody>
        </p:sp>
        <p:sp>
          <p:nvSpPr>
            <p:cNvPr id="31" name="TextBox 31"/>
            <p:cNvSpPr txBox="1"/>
            <p:nvPr/>
          </p:nvSpPr>
          <p:spPr>
            <a:xfrm>
              <a:off x="0" y="-9525"/>
              <a:ext cx="478598" cy="180229"/>
            </a:xfrm>
            <a:prstGeom prst="rect">
              <a:avLst/>
            </a:prstGeom>
          </p:spPr>
          <p:txBody>
            <a:bodyPr lIns="50800" tIns="50800" rIns="50800" bIns="50800" rtlCol="0" anchor="ctr"/>
            <a:lstStyle/>
            <a:p>
              <a:pPr algn="ctr">
                <a:lnSpc>
                  <a:spcPts val="1260"/>
                </a:lnSpc>
              </a:pPr>
              <a:endParaRPr/>
            </a:p>
          </p:txBody>
        </p:sp>
      </p:grpSp>
      <p:grpSp>
        <p:nvGrpSpPr>
          <p:cNvPr id="32" name="Group 32"/>
          <p:cNvGrpSpPr/>
          <p:nvPr/>
        </p:nvGrpSpPr>
        <p:grpSpPr>
          <a:xfrm rot="-10800000">
            <a:off x="9994247" y="8017434"/>
            <a:ext cx="1410492" cy="776826"/>
            <a:chOff x="0" y="0"/>
            <a:chExt cx="309949" cy="170704"/>
          </a:xfrm>
        </p:grpSpPr>
        <p:sp>
          <p:nvSpPr>
            <p:cNvPr id="33" name="Freeform 33"/>
            <p:cNvSpPr/>
            <p:nvPr/>
          </p:nvSpPr>
          <p:spPr>
            <a:xfrm>
              <a:off x="0" y="0"/>
              <a:ext cx="309949" cy="170704"/>
            </a:xfrm>
            <a:custGeom>
              <a:avLst/>
              <a:gdLst/>
              <a:ahLst/>
              <a:cxnLst/>
              <a:rect l="l" t="t" r="r" b="b"/>
              <a:pathLst>
                <a:path w="309949" h="170704">
                  <a:moveTo>
                    <a:pt x="85352" y="0"/>
                  </a:moveTo>
                  <a:lnTo>
                    <a:pt x="224597" y="0"/>
                  </a:lnTo>
                  <a:cubicBezTo>
                    <a:pt x="247234" y="0"/>
                    <a:pt x="268943" y="8992"/>
                    <a:pt x="284950" y="24999"/>
                  </a:cubicBezTo>
                  <a:cubicBezTo>
                    <a:pt x="300956" y="41006"/>
                    <a:pt x="309949" y="62715"/>
                    <a:pt x="309949" y="85352"/>
                  </a:cubicBezTo>
                  <a:lnTo>
                    <a:pt x="309949" y="85352"/>
                  </a:lnTo>
                  <a:cubicBezTo>
                    <a:pt x="309949" y="132490"/>
                    <a:pt x="271735" y="170704"/>
                    <a:pt x="224597" y="170704"/>
                  </a:cubicBezTo>
                  <a:lnTo>
                    <a:pt x="85352" y="170704"/>
                  </a:lnTo>
                  <a:cubicBezTo>
                    <a:pt x="38213" y="170704"/>
                    <a:pt x="0" y="132490"/>
                    <a:pt x="0" y="85352"/>
                  </a:cubicBezTo>
                  <a:lnTo>
                    <a:pt x="0" y="85352"/>
                  </a:lnTo>
                  <a:cubicBezTo>
                    <a:pt x="0" y="38213"/>
                    <a:pt x="38213" y="0"/>
                    <a:pt x="85352" y="0"/>
                  </a:cubicBezTo>
                  <a:close/>
                </a:path>
              </a:pathLst>
            </a:custGeom>
            <a:solidFill>
              <a:srgbClr val="D81104"/>
            </a:solidFill>
            <a:ln cap="rnd">
              <a:noFill/>
              <a:prstDash val="solid"/>
              <a:round/>
            </a:ln>
          </p:spPr>
          <p:txBody>
            <a:bodyPr/>
            <a:lstStyle/>
            <a:p>
              <a:endParaRPr lang="en-US"/>
            </a:p>
          </p:txBody>
        </p:sp>
        <p:sp>
          <p:nvSpPr>
            <p:cNvPr id="34" name="TextBox 34"/>
            <p:cNvSpPr txBox="1"/>
            <p:nvPr/>
          </p:nvSpPr>
          <p:spPr>
            <a:xfrm>
              <a:off x="0" y="-9525"/>
              <a:ext cx="309949" cy="180229"/>
            </a:xfrm>
            <a:prstGeom prst="rect">
              <a:avLst/>
            </a:prstGeom>
          </p:spPr>
          <p:txBody>
            <a:bodyPr lIns="50800" tIns="50800" rIns="50800" bIns="50800" rtlCol="0" anchor="ctr"/>
            <a:lstStyle/>
            <a:p>
              <a:pPr algn="ctr">
                <a:lnSpc>
                  <a:spcPts val="1260"/>
                </a:lnSpc>
              </a:pPr>
              <a:endParaRPr/>
            </a:p>
          </p:txBody>
        </p:sp>
      </p:grpSp>
      <p:grpSp>
        <p:nvGrpSpPr>
          <p:cNvPr id="35" name="Group 35"/>
          <p:cNvGrpSpPr/>
          <p:nvPr/>
        </p:nvGrpSpPr>
        <p:grpSpPr>
          <a:xfrm rot="-10800000">
            <a:off x="9016902" y="8017434"/>
            <a:ext cx="753070" cy="776826"/>
            <a:chOff x="0" y="0"/>
            <a:chExt cx="165483" cy="170704"/>
          </a:xfrm>
        </p:grpSpPr>
        <p:sp>
          <p:nvSpPr>
            <p:cNvPr id="36" name="Freeform 36"/>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FFFFFF"/>
            </a:solidFill>
            <a:ln w="57150" cap="rnd">
              <a:solidFill>
                <a:srgbClr val="000000"/>
              </a:solidFill>
              <a:prstDash val="solid"/>
              <a:round/>
            </a:ln>
          </p:spPr>
          <p:txBody>
            <a:bodyPr/>
            <a:lstStyle/>
            <a:p>
              <a:endParaRPr lang="en-US"/>
            </a:p>
          </p:txBody>
        </p:sp>
        <p:sp>
          <p:nvSpPr>
            <p:cNvPr id="37" name="TextBox 37"/>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38" name="Group 38"/>
          <p:cNvGrpSpPr/>
          <p:nvPr/>
        </p:nvGrpSpPr>
        <p:grpSpPr>
          <a:xfrm>
            <a:off x="8005916" y="8017434"/>
            <a:ext cx="753070" cy="776826"/>
            <a:chOff x="0" y="0"/>
            <a:chExt cx="165483" cy="170704"/>
          </a:xfrm>
        </p:grpSpPr>
        <p:sp>
          <p:nvSpPr>
            <p:cNvPr id="39" name="Freeform 39"/>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99999A"/>
            </a:solidFill>
            <a:ln cap="rnd">
              <a:noFill/>
              <a:prstDash val="solid"/>
              <a:round/>
            </a:ln>
          </p:spPr>
          <p:txBody>
            <a:bodyPr/>
            <a:lstStyle/>
            <a:p>
              <a:endParaRPr lang="en-US"/>
            </a:p>
          </p:txBody>
        </p:sp>
        <p:sp>
          <p:nvSpPr>
            <p:cNvPr id="40" name="TextBox 40"/>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41" name="Group 41"/>
          <p:cNvGrpSpPr/>
          <p:nvPr/>
        </p:nvGrpSpPr>
        <p:grpSpPr>
          <a:xfrm>
            <a:off x="9065587" y="9111012"/>
            <a:ext cx="2177971" cy="776826"/>
            <a:chOff x="0" y="0"/>
            <a:chExt cx="478598" cy="170704"/>
          </a:xfrm>
        </p:grpSpPr>
        <p:sp>
          <p:nvSpPr>
            <p:cNvPr id="42" name="Freeform 42"/>
            <p:cNvSpPr/>
            <p:nvPr/>
          </p:nvSpPr>
          <p:spPr>
            <a:xfrm>
              <a:off x="0" y="0"/>
              <a:ext cx="478599" cy="170704"/>
            </a:xfrm>
            <a:custGeom>
              <a:avLst/>
              <a:gdLst/>
              <a:ahLst/>
              <a:cxnLst/>
              <a:rect l="l" t="t" r="r" b="b"/>
              <a:pathLst>
                <a:path w="478599" h="170704">
                  <a:moveTo>
                    <a:pt x="85352" y="0"/>
                  </a:moveTo>
                  <a:lnTo>
                    <a:pt x="393247" y="0"/>
                  </a:lnTo>
                  <a:cubicBezTo>
                    <a:pt x="440385" y="0"/>
                    <a:pt x="478599" y="38213"/>
                    <a:pt x="478599" y="85352"/>
                  </a:cubicBezTo>
                  <a:lnTo>
                    <a:pt x="478599" y="85352"/>
                  </a:lnTo>
                  <a:cubicBezTo>
                    <a:pt x="478599" y="132490"/>
                    <a:pt x="440385" y="170704"/>
                    <a:pt x="393247" y="170704"/>
                  </a:cubicBezTo>
                  <a:lnTo>
                    <a:pt x="85352" y="170704"/>
                  </a:lnTo>
                  <a:cubicBezTo>
                    <a:pt x="38213" y="170704"/>
                    <a:pt x="0" y="132490"/>
                    <a:pt x="0" y="85352"/>
                  </a:cubicBezTo>
                  <a:lnTo>
                    <a:pt x="0" y="85352"/>
                  </a:lnTo>
                  <a:cubicBezTo>
                    <a:pt x="0" y="38213"/>
                    <a:pt x="38213" y="0"/>
                    <a:pt x="85352" y="0"/>
                  </a:cubicBezTo>
                  <a:close/>
                </a:path>
              </a:pathLst>
            </a:custGeom>
            <a:solidFill>
              <a:srgbClr val="F56C34"/>
            </a:solidFill>
            <a:ln cap="rnd">
              <a:noFill/>
              <a:prstDash val="solid"/>
              <a:round/>
            </a:ln>
          </p:spPr>
          <p:txBody>
            <a:bodyPr/>
            <a:lstStyle/>
            <a:p>
              <a:endParaRPr lang="en-US"/>
            </a:p>
          </p:txBody>
        </p:sp>
        <p:sp>
          <p:nvSpPr>
            <p:cNvPr id="43" name="TextBox 43"/>
            <p:cNvSpPr txBox="1"/>
            <p:nvPr/>
          </p:nvSpPr>
          <p:spPr>
            <a:xfrm>
              <a:off x="0" y="-9525"/>
              <a:ext cx="478598" cy="180229"/>
            </a:xfrm>
            <a:prstGeom prst="rect">
              <a:avLst/>
            </a:prstGeom>
          </p:spPr>
          <p:txBody>
            <a:bodyPr lIns="50800" tIns="50800" rIns="50800" bIns="50800" rtlCol="0" anchor="ctr"/>
            <a:lstStyle/>
            <a:p>
              <a:pPr algn="ctr">
                <a:lnSpc>
                  <a:spcPts val="1260"/>
                </a:lnSpc>
              </a:pPr>
              <a:endParaRPr/>
            </a:p>
          </p:txBody>
        </p:sp>
      </p:grpSp>
      <p:grpSp>
        <p:nvGrpSpPr>
          <p:cNvPr id="44" name="Group 44"/>
          <p:cNvGrpSpPr/>
          <p:nvPr/>
        </p:nvGrpSpPr>
        <p:grpSpPr>
          <a:xfrm>
            <a:off x="11464957" y="9111012"/>
            <a:ext cx="753070" cy="776826"/>
            <a:chOff x="0" y="0"/>
            <a:chExt cx="165483" cy="170704"/>
          </a:xfrm>
        </p:grpSpPr>
        <p:sp>
          <p:nvSpPr>
            <p:cNvPr id="45" name="Freeform 45"/>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F4C024"/>
            </a:solidFill>
            <a:ln cap="rnd">
              <a:noFill/>
              <a:prstDash val="solid"/>
              <a:round/>
            </a:ln>
          </p:spPr>
          <p:txBody>
            <a:bodyPr/>
            <a:lstStyle/>
            <a:p>
              <a:endParaRPr lang="en-US"/>
            </a:p>
          </p:txBody>
        </p:sp>
        <p:sp>
          <p:nvSpPr>
            <p:cNvPr id="46" name="TextBox 46"/>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47" name="Group 47"/>
          <p:cNvGrpSpPr/>
          <p:nvPr/>
        </p:nvGrpSpPr>
        <p:grpSpPr>
          <a:xfrm>
            <a:off x="12442302" y="9111012"/>
            <a:ext cx="2202194" cy="776826"/>
            <a:chOff x="0" y="0"/>
            <a:chExt cx="483921" cy="170704"/>
          </a:xfrm>
        </p:grpSpPr>
        <p:sp>
          <p:nvSpPr>
            <p:cNvPr id="48" name="Freeform 48"/>
            <p:cNvSpPr/>
            <p:nvPr/>
          </p:nvSpPr>
          <p:spPr>
            <a:xfrm>
              <a:off x="0" y="0"/>
              <a:ext cx="483921" cy="170704"/>
            </a:xfrm>
            <a:custGeom>
              <a:avLst/>
              <a:gdLst/>
              <a:ahLst/>
              <a:cxnLst/>
              <a:rect l="l" t="t" r="r" b="b"/>
              <a:pathLst>
                <a:path w="483921" h="170704">
                  <a:moveTo>
                    <a:pt x="85352" y="0"/>
                  </a:moveTo>
                  <a:lnTo>
                    <a:pt x="398570" y="0"/>
                  </a:lnTo>
                  <a:cubicBezTo>
                    <a:pt x="445708" y="0"/>
                    <a:pt x="483921" y="38213"/>
                    <a:pt x="483921" y="85352"/>
                  </a:cubicBezTo>
                  <a:lnTo>
                    <a:pt x="483921" y="85352"/>
                  </a:lnTo>
                  <a:cubicBezTo>
                    <a:pt x="483921" y="132490"/>
                    <a:pt x="445708" y="170704"/>
                    <a:pt x="398570" y="170704"/>
                  </a:cubicBezTo>
                  <a:lnTo>
                    <a:pt x="85352" y="170704"/>
                  </a:lnTo>
                  <a:cubicBezTo>
                    <a:pt x="38213" y="170704"/>
                    <a:pt x="0" y="132490"/>
                    <a:pt x="0" y="85352"/>
                  </a:cubicBezTo>
                  <a:lnTo>
                    <a:pt x="0" y="85352"/>
                  </a:lnTo>
                  <a:cubicBezTo>
                    <a:pt x="0" y="38213"/>
                    <a:pt x="38213" y="0"/>
                    <a:pt x="85352" y="0"/>
                  </a:cubicBezTo>
                  <a:close/>
                </a:path>
              </a:pathLst>
            </a:custGeom>
            <a:solidFill>
              <a:srgbClr val="FFFFFF"/>
            </a:solidFill>
            <a:ln w="57150" cap="rnd">
              <a:solidFill>
                <a:srgbClr val="000000"/>
              </a:solidFill>
              <a:prstDash val="solid"/>
              <a:round/>
            </a:ln>
          </p:spPr>
          <p:txBody>
            <a:bodyPr/>
            <a:lstStyle/>
            <a:p>
              <a:endParaRPr lang="en-US"/>
            </a:p>
          </p:txBody>
        </p:sp>
        <p:sp>
          <p:nvSpPr>
            <p:cNvPr id="49" name="TextBox 49"/>
            <p:cNvSpPr txBox="1"/>
            <p:nvPr/>
          </p:nvSpPr>
          <p:spPr>
            <a:xfrm>
              <a:off x="0" y="-9525"/>
              <a:ext cx="483921" cy="180229"/>
            </a:xfrm>
            <a:prstGeom prst="rect">
              <a:avLst/>
            </a:prstGeom>
          </p:spPr>
          <p:txBody>
            <a:bodyPr lIns="50800" tIns="50800" rIns="50800" bIns="50800" rtlCol="0" anchor="ctr"/>
            <a:lstStyle/>
            <a:p>
              <a:pPr algn="ctr">
                <a:lnSpc>
                  <a:spcPts val="1260"/>
                </a:lnSpc>
              </a:pPr>
              <a:endParaRPr/>
            </a:p>
          </p:txBody>
        </p:sp>
      </p:grpSp>
      <p:grpSp>
        <p:nvGrpSpPr>
          <p:cNvPr id="50" name="Group 50"/>
          <p:cNvGrpSpPr/>
          <p:nvPr/>
        </p:nvGrpSpPr>
        <p:grpSpPr>
          <a:xfrm>
            <a:off x="14871463" y="9111012"/>
            <a:ext cx="1410492" cy="776826"/>
            <a:chOff x="0" y="0"/>
            <a:chExt cx="309949" cy="170704"/>
          </a:xfrm>
        </p:grpSpPr>
        <p:sp>
          <p:nvSpPr>
            <p:cNvPr id="51" name="Freeform 51"/>
            <p:cNvSpPr/>
            <p:nvPr/>
          </p:nvSpPr>
          <p:spPr>
            <a:xfrm>
              <a:off x="0" y="0"/>
              <a:ext cx="309949" cy="170704"/>
            </a:xfrm>
            <a:custGeom>
              <a:avLst/>
              <a:gdLst/>
              <a:ahLst/>
              <a:cxnLst/>
              <a:rect l="l" t="t" r="r" b="b"/>
              <a:pathLst>
                <a:path w="309949" h="170704">
                  <a:moveTo>
                    <a:pt x="85352" y="0"/>
                  </a:moveTo>
                  <a:lnTo>
                    <a:pt x="224597" y="0"/>
                  </a:lnTo>
                  <a:cubicBezTo>
                    <a:pt x="247234" y="0"/>
                    <a:pt x="268943" y="8992"/>
                    <a:pt x="284950" y="24999"/>
                  </a:cubicBezTo>
                  <a:cubicBezTo>
                    <a:pt x="300956" y="41006"/>
                    <a:pt x="309949" y="62715"/>
                    <a:pt x="309949" y="85352"/>
                  </a:cubicBezTo>
                  <a:lnTo>
                    <a:pt x="309949" y="85352"/>
                  </a:lnTo>
                  <a:cubicBezTo>
                    <a:pt x="309949" y="132490"/>
                    <a:pt x="271735" y="170704"/>
                    <a:pt x="224597" y="170704"/>
                  </a:cubicBezTo>
                  <a:lnTo>
                    <a:pt x="85352" y="170704"/>
                  </a:lnTo>
                  <a:cubicBezTo>
                    <a:pt x="38213" y="170704"/>
                    <a:pt x="0" y="132490"/>
                    <a:pt x="0" y="85352"/>
                  </a:cubicBezTo>
                  <a:lnTo>
                    <a:pt x="0" y="85352"/>
                  </a:lnTo>
                  <a:cubicBezTo>
                    <a:pt x="0" y="38213"/>
                    <a:pt x="38213" y="0"/>
                    <a:pt x="85352" y="0"/>
                  </a:cubicBezTo>
                  <a:close/>
                </a:path>
              </a:pathLst>
            </a:custGeom>
            <a:solidFill>
              <a:srgbClr val="D81104"/>
            </a:solidFill>
            <a:ln cap="rnd">
              <a:noFill/>
              <a:prstDash val="solid"/>
              <a:round/>
            </a:ln>
          </p:spPr>
          <p:txBody>
            <a:bodyPr/>
            <a:lstStyle/>
            <a:p>
              <a:endParaRPr lang="en-US"/>
            </a:p>
          </p:txBody>
        </p:sp>
        <p:sp>
          <p:nvSpPr>
            <p:cNvPr id="52" name="TextBox 52"/>
            <p:cNvSpPr txBox="1"/>
            <p:nvPr/>
          </p:nvSpPr>
          <p:spPr>
            <a:xfrm>
              <a:off x="0" y="-9525"/>
              <a:ext cx="309949" cy="180229"/>
            </a:xfrm>
            <a:prstGeom prst="rect">
              <a:avLst/>
            </a:prstGeom>
          </p:spPr>
          <p:txBody>
            <a:bodyPr lIns="50800" tIns="50800" rIns="50800" bIns="50800" rtlCol="0" anchor="ctr"/>
            <a:lstStyle/>
            <a:p>
              <a:pPr algn="ctr">
                <a:lnSpc>
                  <a:spcPts val="1260"/>
                </a:lnSpc>
              </a:pPr>
              <a:endParaRPr/>
            </a:p>
          </p:txBody>
        </p:sp>
      </p:grpSp>
      <p:grpSp>
        <p:nvGrpSpPr>
          <p:cNvPr id="53" name="Group 53"/>
          <p:cNvGrpSpPr/>
          <p:nvPr/>
        </p:nvGrpSpPr>
        <p:grpSpPr>
          <a:xfrm>
            <a:off x="16506230" y="9111012"/>
            <a:ext cx="753070" cy="776826"/>
            <a:chOff x="0" y="0"/>
            <a:chExt cx="165483" cy="170704"/>
          </a:xfrm>
        </p:grpSpPr>
        <p:sp>
          <p:nvSpPr>
            <p:cNvPr id="54" name="Freeform 54"/>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FFFFFF"/>
            </a:solidFill>
            <a:ln w="57150" cap="rnd">
              <a:solidFill>
                <a:srgbClr val="000000"/>
              </a:solidFill>
              <a:prstDash val="solid"/>
              <a:round/>
            </a:ln>
          </p:spPr>
          <p:txBody>
            <a:bodyPr/>
            <a:lstStyle/>
            <a:p>
              <a:endParaRPr lang="en-US"/>
            </a:p>
          </p:txBody>
        </p:sp>
        <p:sp>
          <p:nvSpPr>
            <p:cNvPr id="55" name="TextBox 55"/>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sp>
        <p:nvSpPr>
          <p:cNvPr id="56" name="TextBox 56"/>
          <p:cNvSpPr txBox="1"/>
          <p:nvPr/>
        </p:nvSpPr>
        <p:spPr>
          <a:xfrm>
            <a:off x="1089869" y="962025"/>
            <a:ext cx="16169431" cy="6434455"/>
          </a:xfrm>
          <a:prstGeom prst="rect">
            <a:avLst/>
          </a:prstGeom>
        </p:spPr>
        <p:txBody>
          <a:bodyPr lIns="0" tIns="0" rIns="0" bIns="0" rtlCol="0" anchor="t">
            <a:spAutoFit/>
          </a:bodyPr>
          <a:lstStyle/>
          <a:p>
            <a:pPr algn="l">
              <a:lnSpc>
                <a:spcPts val="3919"/>
              </a:lnSpc>
              <a:spcBef>
                <a:spcPct val="0"/>
              </a:spcBef>
            </a:pPr>
            <a:r>
              <a:rPr lang="en-US" sz="2799" b="1" dirty="0">
                <a:solidFill>
                  <a:srgbClr val="000000"/>
                </a:solidFill>
                <a:latin typeface="Nourd Bold"/>
                <a:ea typeface="Nourd Bold"/>
                <a:cs typeface="Nourd Bold"/>
                <a:sym typeface="Nourd Bold"/>
              </a:rPr>
              <a:t>Welcome to the VYKON Consultation Guide</a:t>
            </a:r>
            <a:r>
              <a:rPr lang="en-US" sz="2799" dirty="0">
                <a:solidFill>
                  <a:srgbClr val="000000"/>
                </a:solidFill>
                <a:latin typeface="Nourd"/>
                <a:ea typeface="Nourd"/>
                <a:cs typeface="Nourd"/>
                <a:sym typeface="Nourd"/>
              </a:rPr>
              <a:t>, a comprehensive roadmap tailored to empower your clients on their journey towards acquiring the ideal home loan. At VYKON, we understand that each client's needs are unique, and our primary goal is to align your loan strategy seamlessly with your overall financial plan. This guide is designed not only to assist your client in selecting the perfect loan but also to integrate it into a broader financial strategy, thereby maximizing their savings, cash flow, and net worth. </a:t>
            </a:r>
          </a:p>
          <a:p>
            <a:pPr algn="l">
              <a:lnSpc>
                <a:spcPts val="3919"/>
              </a:lnSpc>
              <a:spcBef>
                <a:spcPct val="0"/>
              </a:spcBef>
            </a:pPr>
            <a:endParaRPr lang="en-US" sz="2799" dirty="0">
              <a:solidFill>
                <a:srgbClr val="000000"/>
              </a:solidFill>
              <a:latin typeface="Nourd"/>
              <a:ea typeface="Nourd"/>
              <a:cs typeface="Nourd"/>
              <a:sym typeface="Nourd"/>
            </a:endParaRPr>
          </a:p>
          <a:p>
            <a:pPr algn="l">
              <a:lnSpc>
                <a:spcPts val="3919"/>
              </a:lnSpc>
              <a:spcBef>
                <a:spcPct val="0"/>
              </a:spcBef>
            </a:pPr>
            <a:r>
              <a:rPr lang="en-US" sz="2799" dirty="0">
                <a:solidFill>
                  <a:srgbClr val="000000"/>
                </a:solidFill>
                <a:latin typeface="Nourd"/>
                <a:ea typeface="Nourd"/>
                <a:cs typeface="Nourd"/>
                <a:sym typeface="Nourd"/>
              </a:rPr>
              <a:t>This guide is crafted to enhance your customers experience in navigating the complex landscape of mortgage lending. Our aim is to equip you with the knowledge and skills necessary to provide exceptional service to our clients, ensuring they find the best possible loan options that align with their financial goals. As a loan originator, your role is pivotal in guiding clients through their journey to homeownership or refinancing, and this guide will serve as your roadmap to delivering top-tier financial advice and mortgage solutions. Also helping you stand out in an ever-growing marketplace.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100712" y="923925"/>
            <a:ext cx="8086576" cy="903635"/>
          </a:xfrm>
          <a:prstGeom prst="rect">
            <a:avLst/>
          </a:prstGeom>
        </p:spPr>
        <p:txBody>
          <a:bodyPr lIns="0" tIns="0" rIns="0" bIns="0" rtlCol="0" anchor="t">
            <a:spAutoFit/>
          </a:bodyPr>
          <a:lstStyle/>
          <a:p>
            <a:pPr algn="ctr">
              <a:lnSpc>
                <a:spcPts val="7418"/>
              </a:lnSpc>
            </a:pPr>
            <a:r>
              <a:rPr lang="en-US" sz="5298">
                <a:solidFill>
                  <a:srgbClr val="000000"/>
                </a:solidFill>
                <a:latin typeface="Nourd"/>
                <a:ea typeface="Nourd"/>
                <a:cs typeface="Nourd"/>
                <a:sym typeface="Nourd"/>
              </a:rPr>
              <a:t>Your Mortgage Total Cost </a:t>
            </a:r>
          </a:p>
        </p:txBody>
      </p:sp>
      <p:sp>
        <p:nvSpPr>
          <p:cNvPr id="3" name="Freeform 3"/>
          <p:cNvSpPr/>
          <p:nvPr/>
        </p:nvSpPr>
        <p:spPr>
          <a:xfrm>
            <a:off x="1618624" y="3521242"/>
            <a:ext cx="6621411" cy="3327259"/>
          </a:xfrm>
          <a:custGeom>
            <a:avLst/>
            <a:gdLst/>
            <a:ahLst/>
            <a:cxnLst/>
            <a:rect l="l" t="t" r="r" b="b"/>
            <a:pathLst>
              <a:path w="6621411" h="3327259">
                <a:moveTo>
                  <a:pt x="0" y="0"/>
                </a:moveTo>
                <a:lnTo>
                  <a:pt x="6621410" y="0"/>
                </a:lnTo>
                <a:lnTo>
                  <a:pt x="6621410" y="3327259"/>
                </a:lnTo>
                <a:lnTo>
                  <a:pt x="0" y="3327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10047966" y="3521242"/>
            <a:ext cx="6621411" cy="3327259"/>
          </a:xfrm>
          <a:custGeom>
            <a:avLst/>
            <a:gdLst/>
            <a:ahLst/>
            <a:cxnLst/>
            <a:rect l="l" t="t" r="r" b="b"/>
            <a:pathLst>
              <a:path w="6621411" h="3327259">
                <a:moveTo>
                  <a:pt x="0" y="0"/>
                </a:moveTo>
                <a:lnTo>
                  <a:pt x="6621410" y="0"/>
                </a:lnTo>
                <a:lnTo>
                  <a:pt x="6621410" y="3327259"/>
                </a:lnTo>
                <a:lnTo>
                  <a:pt x="0" y="33272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TextBox 5"/>
          <p:cNvSpPr txBox="1"/>
          <p:nvPr/>
        </p:nvSpPr>
        <p:spPr>
          <a:xfrm>
            <a:off x="2973579" y="2430230"/>
            <a:ext cx="3911501" cy="903635"/>
          </a:xfrm>
          <a:prstGeom prst="rect">
            <a:avLst/>
          </a:prstGeom>
        </p:spPr>
        <p:txBody>
          <a:bodyPr lIns="0" tIns="0" rIns="0" bIns="0" rtlCol="0" anchor="t">
            <a:spAutoFit/>
          </a:bodyPr>
          <a:lstStyle/>
          <a:p>
            <a:pPr algn="ctr">
              <a:lnSpc>
                <a:spcPts val="7418"/>
              </a:lnSpc>
            </a:pPr>
            <a:r>
              <a:rPr lang="en-US" sz="5298">
                <a:solidFill>
                  <a:srgbClr val="000000"/>
                </a:solidFill>
                <a:latin typeface="Nourd"/>
                <a:ea typeface="Nourd"/>
                <a:cs typeface="Nourd"/>
                <a:sym typeface="Nourd"/>
              </a:rPr>
              <a:t>Fixed Costs  </a:t>
            </a:r>
          </a:p>
        </p:txBody>
      </p:sp>
      <p:sp>
        <p:nvSpPr>
          <p:cNvPr id="6" name="TextBox 6"/>
          <p:cNvSpPr txBox="1"/>
          <p:nvPr/>
        </p:nvSpPr>
        <p:spPr>
          <a:xfrm>
            <a:off x="10961943" y="2430230"/>
            <a:ext cx="4793456" cy="903635"/>
          </a:xfrm>
          <a:prstGeom prst="rect">
            <a:avLst/>
          </a:prstGeom>
        </p:spPr>
        <p:txBody>
          <a:bodyPr lIns="0" tIns="0" rIns="0" bIns="0" rtlCol="0" anchor="t">
            <a:spAutoFit/>
          </a:bodyPr>
          <a:lstStyle/>
          <a:p>
            <a:pPr algn="ctr">
              <a:lnSpc>
                <a:spcPts val="7418"/>
              </a:lnSpc>
            </a:pPr>
            <a:r>
              <a:rPr lang="en-US" sz="5298">
                <a:solidFill>
                  <a:srgbClr val="000000"/>
                </a:solidFill>
                <a:latin typeface="Nourd"/>
                <a:ea typeface="Nourd"/>
                <a:cs typeface="Nourd"/>
                <a:sym typeface="Nourd"/>
              </a:rPr>
              <a:t>Variable Costs  </a:t>
            </a:r>
          </a:p>
        </p:txBody>
      </p:sp>
      <p:sp>
        <p:nvSpPr>
          <p:cNvPr id="7" name="TextBox 7"/>
          <p:cNvSpPr txBox="1"/>
          <p:nvPr/>
        </p:nvSpPr>
        <p:spPr>
          <a:xfrm>
            <a:off x="2396273" y="8873629"/>
            <a:ext cx="8957527"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8" name="Freeform 8"/>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Freeform 11"/>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AutoShape 12"/>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3" name="Freeform 13"/>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4" name="TextBox 14"/>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46672" y="981075"/>
            <a:ext cx="12194656" cy="6910055"/>
          </a:xfrm>
          <a:prstGeom prst="rect">
            <a:avLst/>
          </a:prstGeom>
        </p:spPr>
        <p:txBody>
          <a:bodyPr lIns="0" tIns="0" rIns="0" bIns="0" rtlCol="0" anchor="t">
            <a:spAutoFit/>
          </a:bodyPr>
          <a:lstStyle/>
          <a:p>
            <a:pPr algn="ctr">
              <a:lnSpc>
                <a:spcPts val="3955"/>
              </a:lnSpc>
              <a:spcBef>
                <a:spcPct val="0"/>
              </a:spcBef>
            </a:pPr>
            <a:r>
              <a:rPr lang="en-US" sz="2825" b="1">
                <a:solidFill>
                  <a:srgbClr val="000000"/>
                </a:solidFill>
                <a:latin typeface="Nourd Bold"/>
                <a:ea typeface="Nourd Bold"/>
                <a:cs typeface="Nourd Bold"/>
                <a:sym typeface="Nourd Bold"/>
              </a:rPr>
              <a:t>Things that can affect your approval (please contact me prior to any of these things taking place.):</a:t>
            </a:r>
          </a:p>
          <a:p>
            <a:pPr algn="ctr">
              <a:lnSpc>
                <a:spcPts val="3955"/>
              </a:lnSpc>
            </a:pPr>
            <a:endParaRPr lang="en-US" sz="2825" b="1">
              <a:solidFill>
                <a:srgbClr val="000000"/>
              </a:solidFill>
              <a:latin typeface="Nourd Bold"/>
              <a:ea typeface="Nourd Bold"/>
              <a:cs typeface="Nourd Bold"/>
              <a:sym typeface="Nourd Bold"/>
            </a:endParaRPr>
          </a:p>
          <a:p>
            <a:pPr marL="610049" lvl="1" indent="-305025" algn="l">
              <a:lnSpc>
                <a:spcPts val="3955"/>
              </a:lnSpc>
              <a:buFont typeface="Arial"/>
              <a:buChar char="•"/>
            </a:pPr>
            <a:r>
              <a:rPr lang="en-US" sz="2825" b="1">
                <a:solidFill>
                  <a:srgbClr val="000000"/>
                </a:solidFill>
                <a:latin typeface="Nourd Bold"/>
                <a:ea typeface="Nourd Bold"/>
                <a:cs typeface="Nourd Bold"/>
                <a:sym typeface="Nourd Bold"/>
              </a:rPr>
              <a:t>Any new debt or inquiries on your credit.</a:t>
            </a:r>
          </a:p>
          <a:p>
            <a:pPr marL="610049" lvl="1" indent="-305025" algn="l">
              <a:lnSpc>
                <a:spcPts val="3955"/>
              </a:lnSpc>
              <a:buFont typeface="Arial"/>
              <a:buChar char="•"/>
            </a:pPr>
            <a:r>
              <a:rPr lang="en-US" sz="2825" b="1">
                <a:solidFill>
                  <a:srgbClr val="000000"/>
                </a:solidFill>
                <a:latin typeface="Nourd Bold"/>
                <a:ea typeface="Nourd Bold"/>
                <a:cs typeface="Nourd Bold"/>
                <a:sym typeface="Nourd Bold"/>
              </a:rPr>
              <a:t>Any use of part or all assets.</a:t>
            </a:r>
          </a:p>
          <a:p>
            <a:pPr marL="610049" lvl="1" indent="-305025" algn="l">
              <a:lnSpc>
                <a:spcPts val="3955"/>
              </a:lnSpc>
              <a:buFont typeface="Arial"/>
              <a:buChar char="•"/>
            </a:pPr>
            <a:r>
              <a:rPr lang="en-US" sz="2825" b="1">
                <a:solidFill>
                  <a:srgbClr val="000000"/>
                </a:solidFill>
                <a:latin typeface="Nourd Bold"/>
                <a:ea typeface="Nourd Bold"/>
                <a:cs typeface="Nourd Bold"/>
                <a:sym typeface="Nourd Bold"/>
              </a:rPr>
              <a:t>A collection notification.</a:t>
            </a:r>
          </a:p>
          <a:p>
            <a:pPr marL="610049" lvl="1" indent="-305025" algn="l">
              <a:lnSpc>
                <a:spcPts val="3955"/>
              </a:lnSpc>
              <a:buFont typeface="Arial"/>
              <a:buChar char="•"/>
            </a:pPr>
            <a:r>
              <a:rPr lang="en-US" sz="2825" b="1">
                <a:solidFill>
                  <a:srgbClr val="000000"/>
                </a:solidFill>
                <a:latin typeface="Nourd Bold"/>
                <a:ea typeface="Nourd Bold"/>
                <a:cs typeface="Nourd Bold"/>
                <a:sym typeface="Nourd Bold"/>
              </a:rPr>
              <a:t>A 30 day late payment.</a:t>
            </a:r>
          </a:p>
          <a:p>
            <a:pPr marL="610049" lvl="1" indent="-305025" algn="l">
              <a:lnSpc>
                <a:spcPts val="3955"/>
              </a:lnSpc>
              <a:buFont typeface="Arial"/>
              <a:buChar char="•"/>
            </a:pPr>
            <a:r>
              <a:rPr lang="en-US" sz="2825" b="1">
                <a:solidFill>
                  <a:srgbClr val="000000"/>
                </a:solidFill>
                <a:latin typeface="Nourd Bold"/>
                <a:ea typeface="Nourd Bold"/>
                <a:cs typeface="Nourd Bold"/>
                <a:sym typeface="Nourd Bold"/>
              </a:rPr>
              <a:t>Job change of any kind.</a:t>
            </a:r>
          </a:p>
          <a:p>
            <a:pPr marL="610049" lvl="1" indent="-305025" algn="l">
              <a:lnSpc>
                <a:spcPts val="3955"/>
              </a:lnSpc>
              <a:buFont typeface="Arial"/>
              <a:buChar char="•"/>
            </a:pPr>
            <a:r>
              <a:rPr lang="en-US" sz="2825" b="1">
                <a:solidFill>
                  <a:srgbClr val="000000"/>
                </a:solidFill>
                <a:latin typeface="Nourd Bold"/>
                <a:ea typeface="Nourd Bold"/>
                <a:cs typeface="Nourd Bold"/>
                <a:sym typeface="Nourd Bold"/>
              </a:rPr>
              <a:t>Do not co-sign for anyone.</a:t>
            </a:r>
          </a:p>
          <a:p>
            <a:pPr marL="610049" lvl="1" indent="-305025" algn="l">
              <a:lnSpc>
                <a:spcPts val="3955"/>
              </a:lnSpc>
              <a:buFont typeface="Arial"/>
              <a:buChar char="•"/>
            </a:pPr>
            <a:r>
              <a:rPr lang="en-US" sz="2825" b="1">
                <a:solidFill>
                  <a:srgbClr val="000000"/>
                </a:solidFill>
                <a:latin typeface="Nourd Bold"/>
                <a:ea typeface="Nourd Bold"/>
                <a:cs typeface="Nourd Bold"/>
                <a:sym typeface="Nourd Bold"/>
              </a:rPr>
              <a:t>Call me before any large deposits are made to any account.</a:t>
            </a:r>
          </a:p>
          <a:p>
            <a:pPr algn="ctr">
              <a:lnSpc>
                <a:spcPts val="3955"/>
              </a:lnSpc>
              <a:spcBef>
                <a:spcPct val="0"/>
              </a:spcBef>
            </a:pPr>
            <a:endParaRPr lang="en-US" sz="2825" b="1">
              <a:solidFill>
                <a:srgbClr val="000000"/>
              </a:solidFill>
              <a:latin typeface="Nourd Bold"/>
              <a:ea typeface="Nourd Bold"/>
              <a:cs typeface="Nourd Bold"/>
              <a:sym typeface="Nourd Bold"/>
            </a:endParaRPr>
          </a:p>
          <a:p>
            <a:pPr algn="ctr">
              <a:lnSpc>
                <a:spcPts val="3955"/>
              </a:lnSpc>
              <a:spcBef>
                <a:spcPct val="0"/>
              </a:spcBef>
            </a:pPr>
            <a:r>
              <a:rPr lang="en-US" sz="2825" b="1">
                <a:solidFill>
                  <a:srgbClr val="000000"/>
                </a:solidFill>
                <a:latin typeface="Nourd Bold"/>
                <a:ea typeface="Nourd Bold"/>
                <a:cs typeface="Nourd Bold"/>
                <a:sym typeface="Nourd Bold"/>
              </a:rPr>
              <a:t>Also please make sure that all of your funds to close are seasoned for 2 months. If you would like to discuss other options please call.</a:t>
            </a:r>
          </a:p>
        </p:txBody>
      </p:sp>
      <p:sp>
        <p:nvSpPr>
          <p:cNvPr id="3" name="TextBox 3"/>
          <p:cNvSpPr txBox="1"/>
          <p:nvPr/>
        </p:nvSpPr>
        <p:spPr>
          <a:xfrm>
            <a:off x="2396273" y="8873629"/>
            <a:ext cx="8805127"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4" name="Freeform 4"/>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8" name="AutoShape 8"/>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9" name="Freeform 9"/>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TextBox 10"/>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0865" y="1035052"/>
            <a:ext cx="5442645" cy="787379"/>
          </a:xfrm>
          <a:prstGeom prst="rect">
            <a:avLst/>
          </a:prstGeom>
        </p:spPr>
        <p:txBody>
          <a:bodyPr lIns="0" tIns="0" rIns="0" bIns="0" rtlCol="0" anchor="t">
            <a:spAutoFit/>
          </a:bodyPr>
          <a:lstStyle/>
          <a:p>
            <a:pPr algn="ctr">
              <a:lnSpc>
                <a:spcPts val="6476"/>
              </a:lnSpc>
            </a:pPr>
            <a:r>
              <a:rPr lang="en-US" sz="4625">
                <a:solidFill>
                  <a:srgbClr val="000000"/>
                </a:solidFill>
                <a:latin typeface="Nourd"/>
                <a:ea typeface="Nourd"/>
                <a:cs typeface="Nourd"/>
                <a:sym typeface="Nourd"/>
              </a:rPr>
              <a:t> How Do You Feel?  </a:t>
            </a:r>
          </a:p>
        </p:txBody>
      </p:sp>
      <p:sp>
        <p:nvSpPr>
          <p:cNvPr id="3" name="TextBox 3"/>
          <p:cNvSpPr txBox="1"/>
          <p:nvPr/>
        </p:nvSpPr>
        <p:spPr>
          <a:xfrm>
            <a:off x="1040812" y="1816248"/>
            <a:ext cx="14615368" cy="5330455"/>
          </a:xfrm>
          <a:prstGeom prst="rect">
            <a:avLst/>
          </a:prstGeom>
        </p:spPr>
        <p:txBody>
          <a:bodyPr lIns="0" tIns="0" rIns="0" bIns="0" rtlCol="0" anchor="t">
            <a:spAutoFit/>
          </a:bodyPr>
          <a:lstStyle/>
          <a:p>
            <a:pPr marL="596869" lvl="1" indent="-298434" algn="l">
              <a:lnSpc>
                <a:spcPts val="3870"/>
              </a:lnSpc>
              <a:buFont typeface="Arial"/>
              <a:buChar char="•"/>
            </a:pPr>
            <a:r>
              <a:rPr lang="en-US" sz="2764" b="1" dirty="0">
                <a:solidFill>
                  <a:srgbClr val="000000"/>
                </a:solidFill>
                <a:latin typeface="Nourd Bold"/>
                <a:ea typeface="Nourd Bold"/>
                <a:cs typeface="Nourd Bold"/>
                <a:sym typeface="Nourd Bold"/>
              </a:rPr>
              <a:t> Have we answered all of your initial questions and concerns professionally?</a:t>
            </a:r>
          </a:p>
          <a:p>
            <a:pPr algn="l">
              <a:lnSpc>
                <a:spcPts val="3870"/>
              </a:lnSpc>
            </a:pPr>
            <a:endParaRPr lang="en-US" sz="2764" b="1" dirty="0">
              <a:solidFill>
                <a:srgbClr val="000000"/>
              </a:solidFill>
              <a:latin typeface="Nourd Bold"/>
              <a:ea typeface="Nourd Bold"/>
              <a:cs typeface="Nourd Bold"/>
              <a:sym typeface="Nourd Bold"/>
            </a:endParaRPr>
          </a:p>
          <a:p>
            <a:pPr marL="596869" lvl="1" indent="-298434" algn="l">
              <a:lnSpc>
                <a:spcPts val="3870"/>
              </a:lnSpc>
              <a:buFont typeface="Arial"/>
              <a:buChar char="•"/>
            </a:pPr>
            <a:r>
              <a:rPr lang="en-US" sz="2764" b="1" dirty="0">
                <a:solidFill>
                  <a:srgbClr val="000000"/>
                </a:solidFill>
                <a:latin typeface="Nourd Bold"/>
                <a:ea typeface="Nourd Bold"/>
                <a:cs typeface="Nourd Bold"/>
                <a:sym typeface="Nourd Bold"/>
              </a:rPr>
              <a:t> Have we met your expectations thus far?</a:t>
            </a:r>
          </a:p>
          <a:p>
            <a:pPr algn="l">
              <a:lnSpc>
                <a:spcPts val="3870"/>
              </a:lnSpc>
            </a:pPr>
            <a:endParaRPr lang="en-US" sz="2764" b="1" dirty="0">
              <a:solidFill>
                <a:srgbClr val="000000"/>
              </a:solidFill>
              <a:latin typeface="Nourd Bold"/>
              <a:ea typeface="Nourd Bold"/>
              <a:cs typeface="Nourd Bold"/>
              <a:sym typeface="Nourd Bold"/>
            </a:endParaRPr>
          </a:p>
          <a:p>
            <a:pPr marL="596869" lvl="1" indent="-298434" algn="l">
              <a:lnSpc>
                <a:spcPts val="3870"/>
              </a:lnSpc>
              <a:buFont typeface="Arial"/>
              <a:buChar char="•"/>
            </a:pPr>
            <a:r>
              <a:rPr lang="en-US" sz="2764" b="1" dirty="0">
                <a:solidFill>
                  <a:srgbClr val="000000"/>
                </a:solidFill>
                <a:latin typeface="Nourd Bold"/>
                <a:ea typeface="Nourd Bold"/>
                <a:cs typeface="Nourd Bold"/>
                <a:sym typeface="Nourd Bold"/>
              </a:rPr>
              <a:t> If not, what do we need to do?</a:t>
            </a:r>
          </a:p>
          <a:p>
            <a:pPr algn="l">
              <a:lnSpc>
                <a:spcPts val="3870"/>
              </a:lnSpc>
            </a:pPr>
            <a:endParaRPr lang="en-US" sz="2764" b="1" dirty="0">
              <a:solidFill>
                <a:srgbClr val="000000"/>
              </a:solidFill>
              <a:latin typeface="Nourd Bold"/>
              <a:ea typeface="Nourd Bold"/>
              <a:cs typeface="Nourd Bold"/>
              <a:sym typeface="Nourd Bold"/>
            </a:endParaRPr>
          </a:p>
          <a:p>
            <a:pPr marL="596869" lvl="1" indent="-298434" algn="l">
              <a:lnSpc>
                <a:spcPts val="3870"/>
              </a:lnSpc>
              <a:buFont typeface="Arial"/>
              <a:buChar char="•"/>
            </a:pPr>
            <a:r>
              <a:rPr lang="en-US" sz="2764" b="1" dirty="0">
                <a:solidFill>
                  <a:srgbClr val="000000"/>
                </a:solidFill>
                <a:latin typeface="Nourd Bold"/>
                <a:ea typeface="Nourd Bold"/>
                <a:cs typeface="Nourd Bold"/>
                <a:sym typeface="Nourd Bold"/>
              </a:rPr>
              <a:t> Do you feel less stressed than before?</a:t>
            </a:r>
          </a:p>
          <a:p>
            <a:pPr algn="l">
              <a:lnSpc>
                <a:spcPts val="3870"/>
              </a:lnSpc>
            </a:pPr>
            <a:endParaRPr lang="en-US" sz="2764" b="1" dirty="0">
              <a:solidFill>
                <a:srgbClr val="000000"/>
              </a:solidFill>
              <a:latin typeface="Nourd Bold"/>
              <a:ea typeface="Nourd Bold"/>
              <a:cs typeface="Nourd Bold"/>
              <a:sym typeface="Nourd Bold"/>
            </a:endParaRPr>
          </a:p>
          <a:p>
            <a:pPr marL="596869" lvl="1" indent="-298434" algn="l">
              <a:lnSpc>
                <a:spcPts val="3870"/>
              </a:lnSpc>
              <a:buFont typeface="Arial"/>
              <a:buChar char="•"/>
            </a:pPr>
            <a:r>
              <a:rPr lang="en-US" sz="2764" b="1" dirty="0">
                <a:solidFill>
                  <a:srgbClr val="000000"/>
                </a:solidFill>
                <a:latin typeface="Nourd Bold"/>
                <a:ea typeface="Nourd Bold"/>
                <a:cs typeface="Nourd Bold"/>
                <a:sym typeface="Nourd Bold"/>
              </a:rPr>
              <a:t> Did we show you how we can save you money?</a:t>
            </a:r>
          </a:p>
          <a:p>
            <a:pPr algn="l">
              <a:lnSpc>
                <a:spcPts val="3870"/>
              </a:lnSpc>
            </a:pPr>
            <a:endParaRPr lang="en-US" sz="2764" b="1" dirty="0">
              <a:solidFill>
                <a:srgbClr val="000000"/>
              </a:solidFill>
              <a:latin typeface="Nourd Bold"/>
              <a:ea typeface="Nourd Bold"/>
              <a:cs typeface="Nourd Bold"/>
              <a:sym typeface="Nourd Bold"/>
            </a:endParaRPr>
          </a:p>
          <a:p>
            <a:pPr marL="596869" lvl="1" indent="-298434" algn="l">
              <a:lnSpc>
                <a:spcPts val="3870"/>
              </a:lnSpc>
              <a:buFont typeface="Arial"/>
              <a:buChar char="•"/>
            </a:pPr>
            <a:r>
              <a:rPr lang="en-US" sz="2764" b="1" dirty="0">
                <a:solidFill>
                  <a:srgbClr val="000000"/>
                </a:solidFill>
                <a:latin typeface="Nourd Bold"/>
                <a:ea typeface="Nourd Bold"/>
                <a:cs typeface="Nourd Bold"/>
                <a:sym typeface="Nourd Bold"/>
              </a:rPr>
              <a:t> Do you feel like we delivered on our commitments thus far?</a:t>
            </a:r>
          </a:p>
        </p:txBody>
      </p:sp>
      <p:sp>
        <p:nvSpPr>
          <p:cNvPr id="4" name="TextBox 4"/>
          <p:cNvSpPr txBox="1"/>
          <p:nvPr/>
        </p:nvSpPr>
        <p:spPr>
          <a:xfrm>
            <a:off x="2396273" y="8873629"/>
            <a:ext cx="8805127"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5" name="Freeform 5"/>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AutoShape 9"/>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0" name="Freeform 10"/>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TextBox 11"/>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069" b="-10069"/>
            </a:stretch>
          </a:blipFill>
        </p:spPr>
        <p:txBody>
          <a:bodyPr/>
          <a:lstStyle/>
          <a:p>
            <a:endParaRPr lang="en-US"/>
          </a:p>
        </p:txBody>
      </p:sp>
      <p:sp>
        <p:nvSpPr>
          <p:cNvPr id="3" name="Freeform 3"/>
          <p:cNvSpPr/>
          <p:nvPr/>
        </p:nvSpPr>
        <p:spPr>
          <a:xfrm>
            <a:off x="8577849" y="6196340"/>
            <a:ext cx="6412981" cy="1933848"/>
          </a:xfrm>
          <a:custGeom>
            <a:avLst/>
            <a:gdLst/>
            <a:ahLst/>
            <a:cxnLst/>
            <a:rect l="l" t="t" r="r" b="b"/>
            <a:pathLst>
              <a:path w="6412981" h="1933848">
                <a:moveTo>
                  <a:pt x="0" y="0"/>
                </a:moveTo>
                <a:lnTo>
                  <a:pt x="6412981" y="0"/>
                </a:lnTo>
                <a:lnTo>
                  <a:pt x="6412981" y="1933848"/>
                </a:lnTo>
                <a:lnTo>
                  <a:pt x="0" y="1933848"/>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7960783" y="1864917"/>
            <a:ext cx="7566087" cy="4331423"/>
          </a:xfrm>
          <a:prstGeom prst="rect">
            <a:avLst/>
          </a:prstGeom>
        </p:spPr>
        <p:txBody>
          <a:bodyPr lIns="0" tIns="0" rIns="0" bIns="0" rtlCol="0" anchor="t">
            <a:spAutoFit/>
          </a:bodyPr>
          <a:lstStyle/>
          <a:p>
            <a:pPr algn="ctr">
              <a:lnSpc>
                <a:spcPts val="7002"/>
              </a:lnSpc>
            </a:pPr>
            <a:r>
              <a:rPr lang="en-US" sz="3257">
                <a:solidFill>
                  <a:srgbClr val="000000"/>
                </a:solidFill>
                <a:latin typeface="Nourd"/>
                <a:ea typeface="Nourd"/>
                <a:cs typeface="Nourd"/>
                <a:sym typeface="Nourd"/>
              </a:rPr>
              <a:t>OUR GOAL IS TO HELP YOU ACCRUE GENERATIONAL WEALTH THROUGH THE ACQUISITION OF REAL ESTATE AND OUR MANAGEMENT OF THAT DEBT.</a:t>
            </a:r>
          </a:p>
        </p:txBody>
      </p:sp>
      <p:sp>
        <p:nvSpPr>
          <p:cNvPr id="5" name="TextBox 5"/>
          <p:cNvSpPr txBox="1"/>
          <p:nvPr/>
        </p:nvSpPr>
        <p:spPr>
          <a:xfrm>
            <a:off x="2396273" y="8873629"/>
            <a:ext cx="8805127"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6" name="Freeform 6"/>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AutoShape 10"/>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1" name="Freeform 11"/>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TextBox 12"/>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71550"/>
            <a:ext cx="13487864" cy="6261269"/>
          </a:xfrm>
          <a:prstGeom prst="rect">
            <a:avLst/>
          </a:prstGeom>
        </p:spPr>
        <p:txBody>
          <a:bodyPr lIns="0" tIns="0" rIns="0" bIns="0" rtlCol="0" anchor="t">
            <a:spAutoFit/>
          </a:bodyPr>
          <a:lstStyle/>
          <a:p>
            <a:pPr algn="l">
              <a:lnSpc>
                <a:spcPts val="4540"/>
              </a:lnSpc>
              <a:spcBef>
                <a:spcPct val="0"/>
              </a:spcBef>
            </a:pPr>
            <a:r>
              <a:rPr lang="en-US" sz="3243" dirty="0">
                <a:solidFill>
                  <a:srgbClr val="000000"/>
                </a:solidFill>
                <a:latin typeface="Nourd"/>
                <a:ea typeface="Nourd"/>
                <a:cs typeface="Nourd"/>
                <a:sym typeface="Nourd"/>
              </a:rPr>
              <a:t>As you reach the end of the VYKON Consultation Guide, our goal is that you feel empowered and well-prepared to assist clients in their home financing journey. Your role in helping clients understand their options, manage their mortgages, and make informed decisions is invaluable. Remember, at VYKON, we don't just empower loans professionals, we build lasting relationships and contribute to the financial well-being of our clients. </a:t>
            </a:r>
          </a:p>
          <a:p>
            <a:pPr algn="l">
              <a:lnSpc>
                <a:spcPts val="4540"/>
              </a:lnSpc>
              <a:spcBef>
                <a:spcPct val="0"/>
              </a:spcBef>
            </a:pPr>
            <a:endParaRPr lang="en-US" sz="3243" dirty="0">
              <a:solidFill>
                <a:srgbClr val="000000"/>
              </a:solidFill>
              <a:latin typeface="Nourd"/>
              <a:ea typeface="Nourd"/>
              <a:cs typeface="Nourd"/>
              <a:sym typeface="Nourd"/>
            </a:endParaRPr>
          </a:p>
          <a:p>
            <a:pPr algn="l">
              <a:lnSpc>
                <a:spcPts val="4540"/>
              </a:lnSpc>
              <a:spcBef>
                <a:spcPct val="0"/>
              </a:spcBef>
            </a:pPr>
            <a:r>
              <a:rPr lang="en-US" sz="3243" dirty="0">
                <a:solidFill>
                  <a:srgbClr val="000000"/>
                </a:solidFill>
                <a:latin typeface="Nourd"/>
                <a:ea typeface="Nourd"/>
                <a:cs typeface="Nourd"/>
                <a:sym typeface="Nourd"/>
              </a:rPr>
              <a:t>We trust this guide will be an asset in your toolkit, enabling you to offer tailored advice and solutions. Thank you for your dedication to excellence and for being a vital part of the VYKON team."</a:t>
            </a:r>
          </a:p>
        </p:txBody>
      </p:sp>
      <p:grpSp>
        <p:nvGrpSpPr>
          <p:cNvPr id="3" name="Group 3"/>
          <p:cNvGrpSpPr/>
          <p:nvPr/>
        </p:nvGrpSpPr>
        <p:grpSpPr>
          <a:xfrm rot="-5400000">
            <a:off x="14198023" y="4507923"/>
            <a:ext cx="1819422" cy="648940"/>
            <a:chOff x="0" y="0"/>
            <a:chExt cx="478598" cy="170704"/>
          </a:xfrm>
        </p:grpSpPr>
        <p:sp>
          <p:nvSpPr>
            <p:cNvPr id="4" name="Freeform 4"/>
            <p:cNvSpPr/>
            <p:nvPr/>
          </p:nvSpPr>
          <p:spPr>
            <a:xfrm>
              <a:off x="0" y="0"/>
              <a:ext cx="478599" cy="170704"/>
            </a:xfrm>
            <a:custGeom>
              <a:avLst/>
              <a:gdLst/>
              <a:ahLst/>
              <a:cxnLst/>
              <a:rect l="l" t="t" r="r" b="b"/>
              <a:pathLst>
                <a:path w="478599" h="170704">
                  <a:moveTo>
                    <a:pt x="85352" y="0"/>
                  </a:moveTo>
                  <a:lnTo>
                    <a:pt x="393247" y="0"/>
                  </a:lnTo>
                  <a:cubicBezTo>
                    <a:pt x="440385" y="0"/>
                    <a:pt x="478599" y="38213"/>
                    <a:pt x="478599" y="85352"/>
                  </a:cubicBezTo>
                  <a:lnTo>
                    <a:pt x="478599" y="85352"/>
                  </a:lnTo>
                  <a:cubicBezTo>
                    <a:pt x="478599" y="132490"/>
                    <a:pt x="440385" y="170704"/>
                    <a:pt x="393247" y="170704"/>
                  </a:cubicBezTo>
                  <a:lnTo>
                    <a:pt x="85352" y="170704"/>
                  </a:lnTo>
                  <a:cubicBezTo>
                    <a:pt x="38213" y="170704"/>
                    <a:pt x="0" y="132490"/>
                    <a:pt x="0" y="85352"/>
                  </a:cubicBezTo>
                  <a:lnTo>
                    <a:pt x="0" y="85352"/>
                  </a:lnTo>
                  <a:cubicBezTo>
                    <a:pt x="0" y="38213"/>
                    <a:pt x="38213" y="0"/>
                    <a:pt x="85352" y="0"/>
                  </a:cubicBezTo>
                  <a:close/>
                </a:path>
              </a:pathLst>
            </a:custGeom>
            <a:solidFill>
              <a:srgbClr val="F56C34"/>
            </a:solidFill>
            <a:ln cap="rnd">
              <a:noFill/>
              <a:prstDash val="solid"/>
              <a:round/>
            </a:ln>
          </p:spPr>
          <p:txBody>
            <a:bodyPr/>
            <a:lstStyle/>
            <a:p>
              <a:endParaRPr lang="en-US"/>
            </a:p>
          </p:txBody>
        </p:sp>
        <p:sp>
          <p:nvSpPr>
            <p:cNvPr id="5" name="TextBox 5"/>
            <p:cNvSpPr txBox="1"/>
            <p:nvPr/>
          </p:nvSpPr>
          <p:spPr>
            <a:xfrm>
              <a:off x="0" y="-9525"/>
              <a:ext cx="478598" cy="180229"/>
            </a:xfrm>
            <a:prstGeom prst="rect">
              <a:avLst/>
            </a:prstGeom>
          </p:spPr>
          <p:txBody>
            <a:bodyPr lIns="50800" tIns="50800" rIns="50800" bIns="50800" rtlCol="0" anchor="ctr"/>
            <a:lstStyle/>
            <a:p>
              <a:pPr algn="ctr">
                <a:lnSpc>
                  <a:spcPts val="1260"/>
                </a:lnSpc>
              </a:pPr>
              <a:endParaRPr/>
            </a:p>
          </p:txBody>
        </p:sp>
      </p:grpSp>
      <p:grpSp>
        <p:nvGrpSpPr>
          <p:cNvPr id="6" name="Group 6"/>
          <p:cNvGrpSpPr/>
          <p:nvPr/>
        </p:nvGrpSpPr>
        <p:grpSpPr>
          <a:xfrm rot="-5400000">
            <a:off x="13704673" y="3098713"/>
            <a:ext cx="4637841" cy="648940"/>
            <a:chOff x="0" y="0"/>
            <a:chExt cx="1219983" cy="170704"/>
          </a:xfrm>
        </p:grpSpPr>
        <p:sp>
          <p:nvSpPr>
            <p:cNvPr id="7" name="Freeform 7"/>
            <p:cNvSpPr/>
            <p:nvPr/>
          </p:nvSpPr>
          <p:spPr>
            <a:xfrm>
              <a:off x="0" y="0"/>
              <a:ext cx="1219983" cy="170704"/>
            </a:xfrm>
            <a:custGeom>
              <a:avLst/>
              <a:gdLst/>
              <a:ahLst/>
              <a:cxnLst/>
              <a:rect l="l" t="t" r="r" b="b"/>
              <a:pathLst>
                <a:path w="1219983" h="170704">
                  <a:moveTo>
                    <a:pt x="61764" y="0"/>
                  </a:moveTo>
                  <a:lnTo>
                    <a:pt x="1158219" y="0"/>
                  </a:lnTo>
                  <a:cubicBezTo>
                    <a:pt x="1174600" y="0"/>
                    <a:pt x="1190310" y="6507"/>
                    <a:pt x="1201893" y="18090"/>
                  </a:cubicBezTo>
                  <a:cubicBezTo>
                    <a:pt x="1213476" y="29673"/>
                    <a:pt x="1219983" y="45383"/>
                    <a:pt x="1219983" y="61764"/>
                  </a:cubicBezTo>
                  <a:lnTo>
                    <a:pt x="1219983" y="108940"/>
                  </a:lnTo>
                  <a:cubicBezTo>
                    <a:pt x="1219983" y="143051"/>
                    <a:pt x="1192330" y="170704"/>
                    <a:pt x="1158219" y="170704"/>
                  </a:cubicBezTo>
                  <a:lnTo>
                    <a:pt x="61764" y="170704"/>
                  </a:lnTo>
                  <a:cubicBezTo>
                    <a:pt x="27653" y="170704"/>
                    <a:pt x="0" y="143051"/>
                    <a:pt x="0" y="108940"/>
                  </a:cubicBezTo>
                  <a:lnTo>
                    <a:pt x="0" y="61764"/>
                  </a:lnTo>
                  <a:cubicBezTo>
                    <a:pt x="0" y="27653"/>
                    <a:pt x="27653" y="0"/>
                    <a:pt x="61764" y="0"/>
                  </a:cubicBezTo>
                  <a:close/>
                </a:path>
              </a:pathLst>
            </a:custGeom>
            <a:solidFill>
              <a:srgbClr val="FFFFFF"/>
            </a:solidFill>
            <a:ln w="57150" cap="rnd">
              <a:solidFill>
                <a:srgbClr val="000000"/>
              </a:solidFill>
              <a:prstDash val="solid"/>
              <a:round/>
            </a:ln>
          </p:spPr>
          <p:txBody>
            <a:bodyPr/>
            <a:lstStyle/>
            <a:p>
              <a:endParaRPr lang="en-US"/>
            </a:p>
          </p:txBody>
        </p:sp>
        <p:sp>
          <p:nvSpPr>
            <p:cNvPr id="8" name="TextBox 8"/>
            <p:cNvSpPr txBox="1"/>
            <p:nvPr/>
          </p:nvSpPr>
          <p:spPr>
            <a:xfrm>
              <a:off x="0" y="-9525"/>
              <a:ext cx="1219983" cy="180229"/>
            </a:xfrm>
            <a:prstGeom prst="rect">
              <a:avLst/>
            </a:prstGeom>
          </p:spPr>
          <p:txBody>
            <a:bodyPr lIns="50800" tIns="50800" rIns="50800" bIns="50800" rtlCol="0" anchor="ctr"/>
            <a:lstStyle/>
            <a:p>
              <a:pPr algn="ctr">
                <a:lnSpc>
                  <a:spcPts val="1260"/>
                </a:lnSpc>
              </a:pPr>
              <a:endParaRPr/>
            </a:p>
          </p:txBody>
        </p:sp>
      </p:grpSp>
      <p:grpSp>
        <p:nvGrpSpPr>
          <p:cNvPr id="9" name="Group 9"/>
          <p:cNvGrpSpPr/>
          <p:nvPr/>
        </p:nvGrpSpPr>
        <p:grpSpPr>
          <a:xfrm rot="-5400000">
            <a:off x="14793187" y="3098713"/>
            <a:ext cx="629095" cy="648940"/>
            <a:chOff x="0" y="0"/>
            <a:chExt cx="165483" cy="170704"/>
          </a:xfrm>
        </p:grpSpPr>
        <p:sp>
          <p:nvSpPr>
            <p:cNvPr id="10" name="Freeform 10"/>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F4C024"/>
            </a:solidFill>
            <a:ln cap="rnd">
              <a:noFill/>
              <a:prstDash val="solid"/>
              <a:round/>
            </a:ln>
          </p:spPr>
          <p:txBody>
            <a:bodyPr/>
            <a:lstStyle/>
            <a:p>
              <a:endParaRPr lang="en-US"/>
            </a:p>
          </p:txBody>
        </p:sp>
        <p:sp>
          <p:nvSpPr>
            <p:cNvPr id="11" name="TextBox 11"/>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12" name="Group 12"/>
          <p:cNvGrpSpPr/>
          <p:nvPr/>
        </p:nvGrpSpPr>
        <p:grpSpPr>
          <a:xfrm rot="-5400000">
            <a:off x="14187906" y="1676983"/>
            <a:ext cx="1839657" cy="648940"/>
            <a:chOff x="0" y="0"/>
            <a:chExt cx="483921" cy="170704"/>
          </a:xfrm>
        </p:grpSpPr>
        <p:sp>
          <p:nvSpPr>
            <p:cNvPr id="13" name="Freeform 13"/>
            <p:cNvSpPr/>
            <p:nvPr/>
          </p:nvSpPr>
          <p:spPr>
            <a:xfrm>
              <a:off x="0" y="0"/>
              <a:ext cx="483921" cy="170704"/>
            </a:xfrm>
            <a:custGeom>
              <a:avLst/>
              <a:gdLst/>
              <a:ahLst/>
              <a:cxnLst/>
              <a:rect l="l" t="t" r="r" b="b"/>
              <a:pathLst>
                <a:path w="483921" h="170704">
                  <a:moveTo>
                    <a:pt x="85352" y="0"/>
                  </a:moveTo>
                  <a:lnTo>
                    <a:pt x="398570" y="0"/>
                  </a:lnTo>
                  <a:cubicBezTo>
                    <a:pt x="445708" y="0"/>
                    <a:pt x="483921" y="38213"/>
                    <a:pt x="483921" y="85352"/>
                  </a:cubicBezTo>
                  <a:lnTo>
                    <a:pt x="483921" y="85352"/>
                  </a:lnTo>
                  <a:cubicBezTo>
                    <a:pt x="483921" y="132490"/>
                    <a:pt x="445708" y="170704"/>
                    <a:pt x="398570" y="170704"/>
                  </a:cubicBezTo>
                  <a:lnTo>
                    <a:pt x="85352" y="170704"/>
                  </a:lnTo>
                  <a:cubicBezTo>
                    <a:pt x="38213" y="170704"/>
                    <a:pt x="0" y="132490"/>
                    <a:pt x="0" y="85352"/>
                  </a:cubicBezTo>
                  <a:lnTo>
                    <a:pt x="0" y="85352"/>
                  </a:lnTo>
                  <a:cubicBezTo>
                    <a:pt x="0" y="38213"/>
                    <a:pt x="38213" y="0"/>
                    <a:pt x="85352" y="0"/>
                  </a:cubicBezTo>
                  <a:close/>
                </a:path>
              </a:pathLst>
            </a:custGeom>
            <a:solidFill>
              <a:srgbClr val="FFFFFF"/>
            </a:solidFill>
            <a:ln w="57150" cap="rnd">
              <a:solidFill>
                <a:srgbClr val="000000"/>
              </a:solidFill>
              <a:prstDash val="solid"/>
              <a:round/>
            </a:ln>
          </p:spPr>
          <p:txBody>
            <a:bodyPr/>
            <a:lstStyle/>
            <a:p>
              <a:endParaRPr lang="en-US"/>
            </a:p>
          </p:txBody>
        </p:sp>
        <p:sp>
          <p:nvSpPr>
            <p:cNvPr id="14" name="TextBox 14"/>
            <p:cNvSpPr txBox="1"/>
            <p:nvPr/>
          </p:nvSpPr>
          <p:spPr>
            <a:xfrm>
              <a:off x="0" y="-9525"/>
              <a:ext cx="483921" cy="180229"/>
            </a:xfrm>
            <a:prstGeom prst="rect">
              <a:avLst/>
            </a:prstGeom>
          </p:spPr>
          <p:txBody>
            <a:bodyPr lIns="50800" tIns="50800" rIns="50800" bIns="50800" rtlCol="0" anchor="ctr"/>
            <a:lstStyle/>
            <a:p>
              <a:pPr algn="ctr">
                <a:lnSpc>
                  <a:spcPts val="1260"/>
                </a:lnSpc>
              </a:pPr>
              <a:endParaRPr/>
            </a:p>
          </p:txBody>
        </p:sp>
      </p:grpSp>
      <p:grpSp>
        <p:nvGrpSpPr>
          <p:cNvPr id="15" name="Group 15"/>
          <p:cNvGrpSpPr/>
          <p:nvPr/>
        </p:nvGrpSpPr>
        <p:grpSpPr>
          <a:xfrm rot="-5400000">
            <a:off x="16620282" y="5103086"/>
            <a:ext cx="629095" cy="648940"/>
            <a:chOff x="0" y="0"/>
            <a:chExt cx="165483" cy="170704"/>
          </a:xfrm>
        </p:grpSpPr>
        <p:sp>
          <p:nvSpPr>
            <p:cNvPr id="16" name="Freeform 16"/>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FFFFFF"/>
            </a:solidFill>
            <a:ln w="57150" cap="rnd">
              <a:solidFill>
                <a:srgbClr val="000000"/>
              </a:solidFill>
              <a:prstDash val="solid"/>
              <a:round/>
            </a:ln>
          </p:spPr>
          <p:txBody>
            <a:bodyPr/>
            <a:lstStyle/>
            <a:p>
              <a:endParaRPr lang="en-US"/>
            </a:p>
          </p:txBody>
        </p:sp>
        <p:sp>
          <p:nvSpPr>
            <p:cNvPr id="17" name="TextBox 17"/>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18" name="Group 18"/>
          <p:cNvGrpSpPr/>
          <p:nvPr/>
        </p:nvGrpSpPr>
        <p:grpSpPr>
          <a:xfrm rot="-5400000">
            <a:off x="16620282" y="4311361"/>
            <a:ext cx="629095" cy="648940"/>
            <a:chOff x="0" y="0"/>
            <a:chExt cx="165483" cy="170704"/>
          </a:xfrm>
        </p:grpSpPr>
        <p:sp>
          <p:nvSpPr>
            <p:cNvPr id="19" name="Freeform 19"/>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0D0E11"/>
            </a:solidFill>
            <a:ln w="66675" cap="rnd">
              <a:solidFill>
                <a:srgbClr val="000000"/>
              </a:solidFill>
              <a:prstDash val="solid"/>
              <a:round/>
            </a:ln>
          </p:spPr>
          <p:txBody>
            <a:bodyPr/>
            <a:lstStyle/>
            <a:p>
              <a:endParaRPr lang="en-US"/>
            </a:p>
          </p:txBody>
        </p:sp>
        <p:sp>
          <p:nvSpPr>
            <p:cNvPr id="20" name="TextBox 20"/>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21" name="Group 21"/>
          <p:cNvGrpSpPr/>
          <p:nvPr/>
        </p:nvGrpSpPr>
        <p:grpSpPr>
          <a:xfrm rot="-5400000">
            <a:off x="16620282" y="3519636"/>
            <a:ext cx="629095" cy="648940"/>
            <a:chOff x="0" y="0"/>
            <a:chExt cx="165483" cy="170704"/>
          </a:xfrm>
        </p:grpSpPr>
        <p:sp>
          <p:nvSpPr>
            <p:cNvPr id="22" name="Freeform 22"/>
            <p:cNvSpPr/>
            <p:nvPr/>
          </p:nvSpPr>
          <p:spPr>
            <a:xfrm>
              <a:off x="0" y="0"/>
              <a:ext cx="165483" cy="170704"/>
            </a:xfrm>
            <a:custGeom>
              <a:avLst/>
              <a:gdLst/>
              <a:ahLst/>
              <a:cxnLst/>
              <a:rect l="l" t="t" r="r" b="b"/>
              <a:pathLst>
                <a:path w="165483" h="170704">
                  <a:moveTo>
                    <a:pt x="82742" y="0"/>
                  </a:moveTo>
                  <a:lnTo>
                    <a:pt x="82742" y="0"/>
                  </a:lnTo>
                  <a:cubicBezTo>
                    <a:pt x="128439" y="0"/>
                    <a:pt x="165483" y="37045"/>
                    <a:pt x="165483" y="82742"/>
                  </a:cubicBezTo>
                  <a:lnTo>
                    <a:pt x="165483" y="87962"/>
                  </a:lnTo>
                  <a:cubicBezTo>
                    <a:pt x="165483" y="133659"/>
                    <a:pt x="128439" y="170704"/>
                    <a:pt x="82742" y="170704"/>
                  </a:cubicBezTo>
                  <a:lnTo>
                    <a:pt x="82742" y="170704"/>
                  </a:lnTo>
                  <a:cubicBezTo>
                    <a:pt x="37045" y="170704"/>
                    <a:pt x="0" y="133659"/>
                    <a:pt x="0" y="87962"/>
                  </a:cubicBezTo>
                  <a:lnTo>
                    <a:pt x="0" y="82742"/>
                  </a:lnTo>
                  <a:cubicBezTo>
                    <a:pt x="0" y="37045"/>
                    <a:pt x="37045" y="0"/>
                    <a:pt x="82742" y="0"/>
                  </a:cubicBezTo>
                  <a:close/>
                </a:path>
              </a:pathLst>
            </a:custGeom>
            <a:solidFill>
              <a:srgbClr val="0D0E11"/>
            </a:solidFill>
            <a:ln w="66675" cap="rnd">
              <a:solidFill>
                <a:srgbClr val="000000"/>
              </a:solidFill>
              <a:prstDash val="solid"/>
              <a:round/>
            </a:ln>
          </p:spPr>
          <p:txBody>
            <a:bodyPr/>
            <a:lstStyle/>
            <a:p>
              <a:endParaRPr lang="en-US"/>
            </a:p>
          </p:txBody>
        </p:sp>
        <p:sp>
          <p:nvSpPr>
            <p:cNvPr id="23" name="TextBox 23"/>
            <p:cNvSpPr txBox="1"/>
            <p:nvPr/>
          </p:nvSpPr>
          <p:spPr>
            <a:xfrm>
              <a:off x="0" y="-9525"/>
              <a:ext cx="165483" cy="180229"/>
            </a:xfrm>
            <a:prstGeom prst="rect">
              <a:avLst/>
            </a:prstGeom>
          </p:spPr>
          <p:txBody>
            <a:bodyPr lIns="50800" tIns="50800" rIns="50800" bIns="50800" rtlCol="0" anchor="ctr"/>
            <a:lstStyle/>
            <a:p>
              <a:pPr algn="ctr">
                <a:lnSpc>
                  <a:spcPts val="1260"/>
                </a:lnSpc>
              </a:pPr>
              <a:endParaRPr/>
            </a:p>
          </p:txBody>
        </p:sp>
      </p:grpSp>
      <p:grpSp>
        <p:nvGrpSpPr>
          <p:cNvPr id="24" name="Group 24"/>
          <p:cNvGrpSpPr/>
          <p:nvPr/>
        </p:nvGrpSpPr>
        <p:grpSpPr>
          <a:xfrm rot="-5400000">
            <a:off x="15641024" y="1752031"/>
            <a:ext cx="2587612" cy="648940"/>
            <a:chOff x="0" y="0"/>
            <a:chExt cx="680671" cy="170704"/>
          </a:xfrm>
        </p:grpSpPr>
        <p:sp>
          <p:nvSpPr>
            <p:cNvPr id="25" name="Freeform 25"/>
            <p:cNvSpPr/>
            <p:nvPr/>
          </p:nvSpPr>
          <p:spPr>
            <a:xfrm>
              <a:off x="0" y="0"/>
              <a:ext cx="680671" cy="170704"/>
            </a:xfrm>
            <a:custGeom>
              <a:avLst/>
              <a:gdLst/>
              <a:ahLst/>
              <a:cxnLst/>
              <a:rect l="l" t="t" r="r" b="b"/>
              <a:pathLst>
                <a:path w="680671" h="170704">
                  <a:moveTo>
                    <a:pt x="85352" y="0"/>
                  </a:moveTo>
                  <a:lnTo>
                    <a:pt x="595319" y="0"/>
                  </a:lnTo>
                  <a:cubicBezTo>
                    <a:pt x="642458" y="0"/>
                    <a:pt x="680671" y="38213"/>
                    <a:pt x="680671" y="85352"/>
                  </a:cubicBezTo>
                  <a:lnTo>
                    <a:pt x="680671" y="85352"/>
                  </a:lnTo>
                  <a:cubicBezTo>
                    <a:pt x="680671" y="132490"/>
                    <a:pt x="642458" y="170704"/>
                    <a:pt x="595319" y="170704"/>
                  </a:cubicBezTo>
                  <a:lnTo>
                    <a:pt x="85352" y="170704"/>
                  </a:lnTo>
                  <a:cubicBezTo>
                    <a:pt x="38213" y="170704"/>
                    <a:pt x="0" y="132490"/>
                    <a:pt x="0" y="85352"/>
                  </a:cubicBezTo>
                  <a:lnTo>
                    <a:pt x="0" y="85352"/>
                  </a:lnTo>
                  <a:cubicBezTo>
                    <a:pt x="0" y="38213"/>
                    <a:pt x="38213" y="0"/>
                    <a:pt x="85352" y="0"/>
                  </a:cubicBezTo>
                  <a:close/>
                </a:path>
              </a:pathLst>
            </a:custGeom>
            <a:solidFill>
              <a:srgbClr val="F4C024"/>
            </a:solidFill>
            <a:ln cap="rnd">
              <a:noFill/>
              <a:prstDash val="solid"/>
              <a:round/>
            </a:ln>
          </p:spPr>
          <p:txBody>
            <a:bodyPr/>
            <a:lstStyle/>
            <a:p>
              <a:endParaRPr lang="en-US"/>
            </a:p>
          </p:txBody>
        </p:sp>
        <p:sp>
          <p:nvSpPr>
            <p:cNvPr id="26" name="TextBox 26"/>
            <p:cNvSpPr txBox="1"/>
            <p:nvPr/>
          </p:nvSpPr>
          <p:spPr>
            <a:xfrm>
              <a:off x="0" y="-9525"/>
              <a:ext cx="680671" cy="180229"/>
            </a:xfrm>
            <a:prstGeom prst="rect">
              <a:avLst/>
            </a:prstGeom>
          </p:spPr>
          <p:txBody>
            <a:bodyPr lIns="50800" tIns="50800" rIns="50800" bIns="50800" rtlCol="0" anchor="ctr"/>
            <a:lstStyle/>
            <a:p>
              <a:pPr algn="ctr">
                <a:lnSpc>
                  <a:spcPts val="1260"/>
                </a:lnSpc>
              </a:pPr>
              <a:endParaRPr/>
            </a:p>
          </p:txBody>
        </p:sp>
      </p:grpSp>
      <p:grpSp>
        <p:nvGrpSpPr>
          <p:cNvPr id="27" name="Group 27"/>
          <p:cNvGrpSpPr/>
          <p:nvPr/>
        </p:nvGrpSpPr>
        <p:grpSpPr>
          <a:xfrm rot="-5400000">
            <a:off x="15434449" y="-21592"/>
            <a:ext cx="1178289" cy="648940"/>
            <a:chOff x="0" y="0"/>
            <a:chExt cx="309949" cy="170704"/>
          </a:xfrm>
        </p:grpSpPr>
        <p:sp>
          <p:nvSpPr>
            <p:cNvPr id="28" name="Freeform 28"/>
            <p:cNvSpPr/>
            <p:nvPr/>
          </p:nvSpPr>
          <p:spPr>
            <a:xfrm>
              <a:off x="0" y="0"/>
              <a:ext cx="309949" cy="170704"/>
            </a:xfrm>
            <a:custGeom>
              <a:avLst/>
              <a:gdLst/>
              <a:ahLst/>
              <a:cxnLst/>
              <a:rect l="l" t="t" r="r" b="b"/>
              <a:pathLst>
                <a:path w="309949" h="170704">
                  <a:moveTo>
                    <a:pt x="85352" y="0"/>
                  </a:moveTo>
                  <a:lnTo>
                    <a:pt x="224597" y="0"/>
                  </a:lnTo>
                  <a:cubicBezTo>
                    <a:pt x="247234" y="0"/>
                    <a:pt x="268943" y="8992"/>
                    <a:pt x="284950" y="24999"/>
                  </a:cubicBezTo>
                  <a:cubicBezTo>
                    <a:pt x="300956" y="41006"/>
                    <a:pt x="309949" y="62715"/>
                    <a:pt x="309949" y="85352"/>
                  </a:cubicBezTo>
                  <a:lnTo>
                    <a:pt x="309949" y="85352"/>
                  </a:lnTo>
                  <a:cubicBezTo>
                    <a:pt x="309949" y="132490"/>
                    <a:pt x="271735" y="170704"/>
                    <a:pt x="224597" y="170704"/>
                  </a:cubicBezTo>
                  <a:lnTo>
                    <a:pt x="85352" y="170704"/>
                  </a:lnTo>
                  <a:cubicBezTo>
                    <a:pt x="38213" y="170704"/>
                    <a:pt x="0" y="132490"/>
                    <a:pt x="0" y="85352"/>
                  </a:cubicBezTo>
                  <a:lnTo>
                    <a:pt x="0" y="85352"/>
                  </a:lnTo>
                  <a:cubicBezTo>
                    <a:pt x="0" y="38213"/>
                    <a:pt x="38213" y="0"/>
                    <a:pt x="85352" y="0"/>
                  </a:cubicBezTo>
                  <a:close/>
                </a:path>
              </a:pathLst>
            </a:custGeom>
            <a:solidFill>
              <a:srgbClr val="F56C34"/>
            </a:solidFill>
            <a:ln cap="rnd">
              <a:noFill/>
              <a:prstDash val="solid"/>
              <a:round/>
            </a:ln>
          </p:spPr>
          <p:txBody>
            <a:bodyPr/>
            <a:lstStyle/>
            <a:p>
              <a:endParaRPr lang="en-US"/>
            </a:p>
          </p:txBody>
        </p:sp>
        <p:sp>
          <p:nvSpPr>
            <p:cNvPr id="29" name="TextBox 29"/>
            <p:cNvSpPr txBox="1"/>
            <p:nvPr/>
          </p:nvSpPr>
          <p:spPr>
            <a:xfrm>
              <a:off x="0" y="-9525"/>
              <a:ext cx="309949" cy="180229"/>
            </a:xfrm>
            <a:prstGeom prst="rect">
              <a:avLst/>
            </a:prstGeom>
          </p:spPr>
          <p:txBody>
            <a:bodyPr lIns="50800" tIns="50800" rIns="50800" bIns="50800" rtlCol="0" anchor="ctr"/>
            <a:lstStyle/>
            <a:p>
              <a:pPr algn="ctr">
                <a:lnSpc>
                  <a:spcPts val="1260"/>
                </a:lnSpc>
              </a:pPr>
              <a:endParaRPr/>
            </a:p>
          </p:txBody>
        </p:sp>
      </p:grpSp>
      <p:grpSp>
        <p:nvGrpSpPr>
          <p:cNvPr id="30" name="Group 30"/>
          <p:cNvGrpSpPr/>
          <p:nvPr/>
        </p:nvGrpSpPr>
        <p:grpSpPr>
          <a:xfrm rot="-5400000">
            <a:off x="16025119" y="-610737"/>
            <a:ext cx="1819422" cy="648940"/>
            <a:chOff x="0" y="0"/>
            <a:chExt cx="478598" cy="170704"/>
          </a:xfrm>
        </p:grpSpPr>
        <p:sp>
          <p:nvSpPr>
            <p:cNvPr id="31" name="Freeform 31"/>
            <p:cNvSpPr/>
            <p:nvPr/>
          </p:nvSpPr>
          <p:spPr>
            <a:xfrm>
              <a:off x="0" y="0"/>
              <a:ext cx="478599" cy="170704"/>
            </a:xfrm>
            <a:custGeom>
              <a:avLst/>
              <a:gdLst/>
              <a:ahLst/>
              <a:cxnLst/>
              <a:rect l="l" t="t" r="r" b="b"/>
              <a:pathLst>
                <a:path w="478599" h="170704">
                  <a:moveTo>
                    <a:pt x="85352" y="0"/>
                  </a:moveTo>
                  <a:lnTo>
                    <a:pt x="393247" y="0"/>
                  </a:lnTo>
                  <a:cubicBezTo>
                    <a:pt x="440385" y="0"/>
                    <a:pt x="478599" y="38213"/>
                    <a:pt x="478599" y="85352"/>
                  </a:cubicBezTo>
                  <a:lnTo>
                    <a:pt x="478599" y="85352"/>
                  </a:lnTo>
                  <a:cubicBezTo>
                    <a:pt x="478599" y="132490"/>
                    <a:pt x="440385" y="170704"/>
                    <a:pt x="393247" y="170704"/>
                  </a:cubicBezTo>
                  <a:lnTo>
                    <a:pt x="85352" y="170704"/>
                  </a:lnTo>
                  <a:cubicBezTo>
                    <a:pt x="38213" y="170704"/>
                    <a:pt x="0" y="132490"/>
                    <a:pt x="0" y="85352"/>
                  </a:cubicBezTo>
                  <a:lnTo>
                    <a:pt x="0" y="85352"/>
                  </a:lnTo>
                  <a:cubicBezTo>
                    <a:pt x="0" y="38213"/>
                    <a:pt x="38213" y="0"/>
                    <a:pt x="85352" y="0"/>
                  </a:cubicBezTo>
                  <a:close/>
                </a:path>
              </a:pathLst>
            </a:custGeom>
            <a:solidFill>
              <a:srgbClr val="D81104"/>
            </a:solidFill>
            <a:ln cap="rnd">
              <a:noFill/>
              <a:prstDash val="solid"/>
              <a:round/>
            </a:ln>
          </p:spPr>
          <p:txBody>
            <a:bodyPr/>
            <a:lstStyle/>
            <a:p>
              <a:endParaRPr lang="en-US"/>
            </a:p>
          </p:txBody>
        </p:sp>
        <p:sp>
          <p:nvSpPr>
            <p:cNvPr id="32" name="TextBox 32"/>
            <p:cNvSpPr txBox="1"/>
            <p:nvPr/>
          </p:nvSpPr>
          <p:spPr>
            <a:xfrm>
              <a:off x="0" y="-9525"/>
              <a:ext cx="478598" cy="180229"/>
            </a:xfrm>
            <a:prstGeom prst="rect">
              <a:avLst/>
            </a:prstGeom>
          </p:spPr>
          <p:txBody>
            <a:bodyPr lIns="50800" tIns="50800" rIns="50800" bIns="50800" rtlCol="0" anchor="ctr"/>
            <a:lstStyle/>
            <a:p>
              <a:pPr algn="ctr">
                <a:lnSpc>
                  <a:spcPts val="1260"/>
                </a:lnSpc>
              </a:pPr>
              <a:endParaRPr/>
            </a:p>
          </p:txBody>
        </p:sp>
      </p:grpSp>
      <p:grpSp>
        <p:nvGrpSpPr>
          <p:cNvPr id="33" name="Group 33"/>
          <p:cNvGrpSpPr/>
          <p:nvPr/>
        </p:nvGrpSpPr>
        <p:grpSpPr>
          <a:xfrm rot="-5400000">
            <a:off x="14518590" y="-21592"/>
            <a:ext cx="1178289" cy="648940"/>
            <a:chOff x="0" y="0"/>
            <a:chExt cx="309949" cy="170704"/>
          </a:xfrm>
        </p:grpSpPr>
        <p:sp>
          <p:nvSpPr>
            <p:cNvPr id="34" name="Freeform 34"/>
            <p:cNvSpPr/>
            <p:nvPr/>
          </p:nvSpPr>
          <p:spPr>
            <a:xfrm>
              <a:off x="0" y="0"/>
              <a:ext cx="309949" cy="170704"/>
            </a:xfrm>
            <a:custGeom>
              <a:avLst/>
              <a:gdLst/>
              <a:ahLst/>
              <a:cxnLst/>
              <a:rect l="l" t="t" r="r" b="b"/>
              <a:pathLst>
                <a:path w="309949" h="170704">
                  <a:moveTo>
                    <a:pt x="85352" y="0"/>
                  </a:moveTo>
                  <a:lnTo>
                    <a:pt x="224597" y="0"/>
                  </a:lnTo>
                  <a:cubicBezTo>
                    <a:pt x="247234" y="0"/>
                    <a:pt x="268943" y="8992"/>
                    <a:pt x="284950" y="24999"/>
                  </a:cubicBezTo>
                  <a:cubicBezTo>
                    <a:pt x="300956" y="41006"/>
                    <a:pt x="309949" y="62715"/>
                    <a:pt x="309949" y="85352"/>
                  </a:cubicBezTo>
                  <a:lnTo>
                    <a:pt x="309949" y="85352"/>
                  </a:lnTo>
                  <a:cubicBezTo>
                    <a:pt x="309949" y="132490"/>
                    <a:pt x="271735" y="170704"/>
                    <a:pt x="224597" y="170704"/>
                  </a:cubicBezTo>
                  <a:lnTo>
                    <a:pt x="85352" y="170704"/>
                  </a:lnTo>
                  <a:cubicBezTo>
                    <a:pt x="38213" y="170704"/>
                    <a:pt x="0" y="132490"/>
                    <a:pt x="0" y="85352"/>
                  </a:cubicBezTo>
                  <a:lnTo>
                    <a:pt x="0" y="85352"/>
                  </a:lnTo>
                  <a:cubicBezTo>
                    <a:pt x="0" y="38213"/>
                    <a:pt x="38213" y="0"/>
                    <a:pt x="85352" y="0"/>
                  </a:cubicBezTo>
                  <a:close/>
                </a:path>
              </a:pathLst>
            </a:custGeom>
            <a:solidFill>
              <a:srgbClr val="D81104"/>
            </a:solidFill>
            <a:ln cap="rnd">
              <a:noFill/>
              <a:prstDash val="solid"/>
              <a:round/>
            </a:ln>
          </p:spPr>
          <p:txBody>
            <a:bodyPr/>
            <a:lstStyle/>
            <a:p>
              <a:endParaRPr lang="en-US"/>
            </a:p>
          </p:txBody>
        </p:sp>
        <p:sp>
          <p:nvSpPr>
            <p:cNvPr id="35" name="TextBox 35"/>
            <p:cNvSpPr txBox="1"/>
            <p:nvPr/>
          </p:nvSpPr>
          <p:spPr>
            <a:xfrm>
              <a:off x="0" y="-9525"/>
              <a:ext cx="309949" cy="180229"/>
            </a:xfrm>
            <a:prstGeom prst="rect">
              <a:avLst/>
            </a:prstGeom>
          </p:spPr>
          <p:txBody>
            <a:bodyPr lIns="50800" tIns="50800" rIns="50800" bIns="50800" rtlCol="0" anchor="ctr"/>
            <a:lstStyle/>
            <a:p>
              <a:pPr algn="ctr">
                <a:lnSpc>
                  <a:spcPts val="1260"/>
                </a:lnSpc>
              </a:pPr>
              <a:endParaRPr/>
            </a:p>
          </p:txBody>
        </p:sp>
      </p:grpSp>
      <p:sp>
        <p:nvSpPr>
          <p:cNvPr id="36" name="Freeform 36"/>
          <p:cNvSpPr/>
          <p:nvPr/>
        </p:nvSpPr>
        <p:spPr>
          <a:xfrm rot="-2700000">
            <a:off x="1562356" y="8025473"/>
            <a:ext cx="1762875" cy="1762875"/>
          </a:xfrm>
          <a:custGeom>
            <a:avLst/>
            <a:gdLst/>
            <a:ahLst/>
            <a:cxnLst/>
            <a:rect l="l" t="t" r="r" b="b"/>
            <a:pathLst>
              <a:path w="1762875" h="1762875">
                <a:moveTo>
                  <a:pt x="0" y="0"/>
                </a:moveTo>
                <a:lnTo>
                  <a:pt x="1762876" y="0"/>
                </a:lnTo>
                <a:lnTo>
                  <a:pt x="1762876" y="1762875"/>
                </a:lnTo>
                <a:lnTo>
                  <a:pt x="0" y="17628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Freeform 37"/>
          <p:cNvSpPr/>
          <p:nvPr/>
        </p:nvSpPr>
        <p:spPr>
          <a:xfrm rot="-2700000">
            <a:off x="1693633" y="8025473"/>
            <a:ext cx="1762875" cy="1762875"/>
          </a:xfrm>
          <a:custGeom>
            <a:avLst/>
            <a:gdLst/>
            <a:ahLst/>
            <a:cxnLst/>
            <a:rect l="l" t="t" r="r" b="b"/>
            <a:pathLst>
              <a:path w="1762875" h="1762875">
                <a:moveTo>
                  <a:pt x="0" y="0"/>
                </a:moveTo>
                <a:lnTo>
                  <a:pt x="1762875" y="0"/>
                </a:lnTo>
                <a:lnTo>
                  <a:pt x="1762875" y="1762875"/>
                </a:lnTo>
                <a:lnTo>
                  <a:pt x="0" y="17628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8" name="Freeform 38"/>
          <p:cNvSpPr/>
          <p:nvPr/>
        </p:nvSpPr>
        <p:spPr>
          <a:xfrm rot="-2700000">
            <a:off x="1811854" y="8025473"/>
            <a:ext cx="1762875" cy="1762875"/>
          </a:xfrm>
          <a:custGeom>
            <a:avLst/>
            <a:gdLst/>
            <a:ahLst/>
            <a:cxnLst/>
            <a:rect l="l" t="t" r="r" b="b"/>
            <a:pathLst>
              <a:path w="1762875" h="1762875">
                <a:moveTo>
                  <a:pt x="0" y="0"/>
                </a:moveTo>
                <a:lnTo>
                  <a:pt x="1762875" y="0"/>
                </a:lnTo>
                <a:lnTo>
                  <a:pt x="1762875" y="1762875"/>
                </a:lnTo>
                <a:lnTo>
                  <a:pt x="0" y="176287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9" name="AutoShape 39"/>
          <p:cNvSpPr/>
          <p:nvPr/>
        </p:nvSpPr>
        <p:spPr>
          <a:xfrm>
            <a:off x="3230466" y="8906910"/>
            <a:ext cx="5913534" cy="0"/>
          </a:xfrm>
          <a:prstGeom prst="line">
            <a:avLst/>
          </a:prstGeom>
          <a:ln w="171450" cap="flat">
            <a:solidFill>
              <a:srgbClr val="000000"/>
            </a:solidFill>
            <a:prstDash val="solid"/>
            <a:headEnd type="none" w="sm" len="sm"/>
            <a:tailEnd type="triangle" w="lg" len="med"/>
          </a:ln>
        </p:spPr>
        <p:txBody>
          <a:bodyPr/>
          <a:lstStyle/>
          <a:p>
            <a:endParaRPr lang="en-US"/>
          </a:p>
        </p:txBody>
      </p:sp>
      <p:sp>
        <p:nvSpPr>
          <p:cNvPr id="40" name="Freeform 40"/>
          <p:cNvSpPr/>
          <p:nvPr/>
        </p:nvSpPr>
        <p:spPr>
          <a:xfrm>
            <a:off x="2424533" y="8413431"/>
            <a:ext cx="1020112" cy="986958"/>
          </a:xfrm>
          <a:custGeom>
            <a:avLst/>
            <a:gdLst/>
            <a:ahLst/>
            <a:cxnLst/>
            <a:rect l="l" t="t" r="r" b="b"/>
            <a:pathLst>
              <a:path w="1020112" h="986958">
                <a:moveTo>
                  <a:pt x="0" y="0"/>
                </a:moveTo>
                <a:lnTo>
                  <a:pt x="1020112" y="0"/>
                </a:lnTo>
                <a:lnTo>
                  <a:pt x="1020112" y="986958"/>
                </a:lnTo>
                <a:lnTo>
                  <a:pt x="0" y="9869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41" name="Freeform 41"/>
          <p:cNvSpPr/>
          <p:nvPr/>
        </p:nvSpPr>
        <p:spPr>
          <a:xfrm rot="-8100000">
            <a:off x="1936412" y="8657442"/>
            <a:ext cx="498936" cy="498936"/>
          </a:xfrm>
          <a:custGeom>
            <a:avLst/>
            <a:gdLst/>
            <a:ahLst/>
            <a:cxnLst/>
            <a:rect l="l" t="t" r="r" b="b"/>
            <a:pathLst>
              <a:path w="498936" h="498936">
                <a:moveTo>
                  <a:pt x="0" y="0"/>
                </a:moveTo>
                <a:lnTo>
                  <a:pt x="498936" y="0"/>
                </a:lnTo>
                <a:lnTo>
                  <a:pt x="498936" y="498936"/>
                </a:lnTo>
                <a:lnTo>
                  <a:pt x="0" y="4989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grpSp>
        <p:nvGrpSpPr>
          <p:cNvPr id="42" name="Group 42"/>
          <p:cNvGrpSpPr/>
          <p:nvPr/>
        </p:nvGrpSpPr>
        <p:grpSpPr>
          <a:xfrm>
            <a:off x="14694832" y="7232819"/>
            <a:ext cx="1707771" cy="741323"/>
            <a:chOff x="0" y="0"/>
            <a:chExt cx="393247" cy="170704"/>
          </a:xfrm>
        </p:grpSpPr>
        <p:sp>
          <p:nvSpPr>
            <p:cNvPr id="43" name="Freeform 43"/>
            <p:cNvSpPr/>
            <p:nvPr/>
          </p:nvSpPr>
          <p:spPr>
            <a:xfrm>
              <a:off x="0" y="0"/>
              <a:ext cx="393247" cy="170704"/>
            </a:xfrm>
            <a:custGeom>
              <a:avLst/>
              <a:gdLst/>
              <a:ahLst/>
              <a:cxnLst/>
              <a:rect l="l" t="t" r="r" b="b"/>
              <a:pathLst>
                <a:path w="393247" h="170704">
                  <a:moveTo>
                    <a:pt x="85352" y="0"/>
                  </a:moveTo>
                  <a:lnTo>
                    <a:pt x="307895" y="0"/>
                  </a:lnTo>
                  <a:cubicBezTo>
                    <a:pt x="355033" y="0"/>
                    <a:pt x="393247" y="38213"/>
                    <a:pt x="393247" y="85352"/>
                  </a:cubicBezTo>
                  <a:lnTo>
                    <a:pt x="393247" y="85352"/>
                  </a:lnTo>
                  <a:cubicBezTo>
                    <a:pt x="393247" y="132490"/>
                    <a:pt x="355033" y="170704"/>
                    <a:pt x="307895" y="170704"/>
                  </a:cubicBezTo>
                  <a:lnTo>
                    <a:pt x="85352" y="170704"/>
                  </a:lnTo>
                  <a:cubicBezTo>
                    <a:pt x="38213" y="170704"/>
                    <a:pt x="0" y="132490"/>
                    <a:pt x="0" y="85352"/>
                  </a:cubicBezTo>
                  <a:lnTo>
                    <a:pt x="0" y="85352"/>
                  </a:lnTo>
                  <a:cubicBezTo>
                    <a:pt x="0" y="38213"/>
                    <a:pt x="38213" y="0"/>
                    <a:pt x="85352" y="0"/>
                  </a:cubicBezTo>
                  <a:close/>
                </a:path>
              </a:pathLst>
            </a:custGeom>
            <a:gradFill rotWithShape="1">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ln cap="rnd">
              <a:noFill/>
              <a:prstDash val="solid"/>
              <a:round/>
            </a:ln>
          </p:spPr>
          <p:txBody>
            <a:bodyPr/>
            <a:lstStyle/>
            <a:p>
              <a:endParaRPr lang="en-US"/>
            </a:p>
          </p:txBody>
        </p:sp>
        <p:sp>
          <p:nvSpPr>
            <p:cNvPr id="44" name="TextBox 44"/>
            <p:cNvSpPr txBox="1"/>
            <p:nvPr/>
          </p:nvSpPr>
          <p:spPr>
            <a:xfrm>
              <a:off x="0" y="-9525"/>
              <a:ext cx="393247" cy="180229"/>
            </a:xfrm>
            <a:prstGeom prst="rect">
              <a:avLst/>
            </a:prstGeom>
          </p:spPr>
          <p:txBody>
            <a:bodyPr lIns="50800" tIns="50800" rIns="50800" bIns="50800" rtlCol="0" anchor="ctr"/>
            <a:lstStyle/>
            <a:p>
              <a:pPr algn="ctr">
                <a:lnSpc>
                  <a:spcPts val="1260"/>
                </a:lnSpc>
              </a:pPr>
              <a:endParaRPr/>
            </a:p>
          </p:txBody>
        </p:sp>
      </p:grpSp>
      <p:sp>
        <p:nvSpPr>
          <p:cNvPr id="45" name="TextBox 45"/>
          <p:cNvSpPr txBox="1"/>
          <p:nvPr/>
        </p:nvSpPr>
        <p:spPr>
          <a:xfrm>
            <a:off x="9545932" y="7926516"/>
            <a:ext cx="8222904" cy="1558694"/>
          </a:xfrm>
          <a:prstGeom prst="rect">
            <a:avLst/>
          </a:prstGeom>
        </p:spPr>
        <p:txBody>
          <a:bodyPr lIns="0" tIns="0" rIns="0" bIns="0" rtlCol="0" anchor="t">
            <a:spAutoFit/>
          </a:bodyPr>
          <a:lstStyle/>
          <a:p>
            <a:pPr algn="l">
              <a:lnSpc>
                <a:spcPts val="3180"/>
              </a:lnSpc>
            </a:pPr>
            <a:r>
              <a:rPr lang="en-US" sz="2271">
                <a:solidFill>
                  <a:srgbClr val="000000"/>
                </a:solidFill>
                <a:latin typeface="Nourd"/>
                <a:ea typeface="Nourd"/>
                <a:cs typeface="Nourd"/>
                <a:sym typeface="Nourd"/>
              </a:rPr>
              <a:t>For over two decades, we've been mentoring individuals on enhancing their lives through effective Planning. Visit our website for additional insights and tools to assist you on your path.</a:t>
            </a:r>
          </a:p>
        </p:txBody>
      </p:sp>
      <p:grpSp>
        <p:nvGrpSpPr>
          <p:cNvPr id="46" name="Group 46"/>
          <p:cNvGrpSpPr/>
          <p:nvPr/>
        </p:nvGrpSpPr>
        <p:grpSpPr>
          <a:xfrm>
            <a:off x="15283795" y="9285728"/>
            <a:ext cx="2239558" cy="741323"/>
            <a:chOff x="0" y="0"/>
            <a:chExt cx="515701" cy="170704"/>
          </a:xfrm>
        </p:grpSpPr>
        <p:sp>
          <p:nvSpPr>
            <p:cNvPr id="47" name="Freeform 47"/>
            <p:cNvSpPr/>
            <p:nvPr/>
          </p:nvSpPr>
          <p:spPr>
            <a:xfrm>
              <a:off x="0" y="0"/>
              <a:ext cx="515701" cy="170704"/>
            </a:xfrm>
            <a:custGeom>
              <a:avLst/>
              <a:gdLst/>
              <a:ahLst/>
              <a:cxnLst/>
              <a:rect l="l" t="t" r="r" b="b"/>
              <a:pathLst>
                <a:path w="515701" h="170704">
                  <a:moveTo>
                    <a:pt x="85352" y="0"/>
                  </a:moveTo>
                  <a:lnTo>
                    <a:pt x="430349" y="0"/>
                  </a:lnTo>
                  <a:cubicBezTo>
                    <a:pt x="477488" y="0"/>
                    <a:pt x="515701" y="38213"/>
                    <a:pt x="515701" y="85352"/>
                  </a:cubicBezTo>
                  <a:lnTo>
                    <a:pt x="515701" y="85352"/>
                  </a:lnTo>
                  <a:cubicBezTo>
                    <a:pt x="515701" y="132490"/>
                    <a:pt x="477488" y="170704"/>
                    <a:pt x="430349" y="170704"/>
                  </a:cubicBezTo>
                  <a:lnTo>
                    <a:pt x="85352" y="170704"/>
                  </a:lnTo>
                  <a:cubicBezTo>
                    <a:pt x="38213" y="170704"/>
                    <a:pt x="0" y="132490"/>
                    <a:pt x="0" y="85352"/>
                  </a:cubicBezTo>
                  <a:lnTo>
                    <a:pt x="0" y="85352"/>
                  </a:lnTo>
                  <a:cubicBezTo>
                    <a:pt x="0" y="38213"/>
                    <a:pt x="38213" y="0"/>
                    <a:pt x="85352" y="0"/>
                  </a:cubicBezTo>
                  <a:close/>
                </a:path>
              </a:pathLst>
            </a:custGeom>
            <a:solidFill>
              <a:srgbClr val="0D0E11"/>
            </a:solidFill>
            <a:ln w="57150" cap="rnd">
              <a:solidFill>
                <a:srgbClr val="000000"/>
              </a:solidFill>
              <a:prstDash val="solid"/>
              <a:round/>
            </a:ln>
          </p:spPr>
          <p:txBody>
            <a:bodyPr/>
            <a:lstStyle/>
            <a:p>
              <a:endParaRPr lang="en-US"/>
            </a:p>
          </p:txBody>
        </p:sp>
        <p:sp>
          <p:nvSpPr>
            <p:cNvPr id="48" name="TextBox 48"/>
            <p:cNvSpPr txBox="1"/>
            <p:nvPr/>
          </p:nvSpPr>
          <p:spPr>
            <a:xfrm>
              <a:off x="0" y="-9525"/>
              <a:ext cx="515701" cy="180229"/>
            </a:xfrm>
            <a:prstGeom prst="rect">
              <a:avLst/>
            </a:prstGeom>
          </p:spPr>
          <p:txBody>
            <a:bodyPr lIns="50800" tIns="50800" rIns="50800" bIns="50800" rtlCol="0" anchor="ctr"/>
            <a:lstStyle/>
            <a:p>
              <a:pPr algn="ctr">
                <a:lnSpc>
                  <a:spcPts val="1260"/>
                </a:lnSpc>
              </a:pPr>
              <a:endParaRPr/>
            </a:p>
          </p:txBody>
        </p:sp>
      </p:grpSp>
      <p:sp>
        <p:nvSpPr>
          <p:cNvPr id="49" name="Freeform 49"/>
          <p:cNvSpPr/>
          <p:nvPr/>
        </p:nvSpPr>
        <p:spPr>
          <a:xfrm>
            <a:off x="15144436" y="7349288"/>
            <a:ext cx="808563" cy="508384"/>
          </a:xfrm>
          <a:custGeom>
            <a:avLst/>
            <a:gdLst/>
            <a:ahLst/>
            <a:cxnLst/>
            <a:rect l="l" t="t" r="r" b="b"/>
            <a:pathLst>
              <a:path w="808563" h="508384">
                <a:moveTo>
                  <a:pt x="0" y="0"/>
                </a:moveTo>
                <a:lnTo>
                  <a:pt x="808563" y="0"/>
                </a:lnTo>
                <a:lnTo>
                  <a:pt x="808563" y="508384"/>
                </a:lnTo>
                <a:lnTo>
                  <a:pt x="0" y="50838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0" name="TextBox 50"/>
          <p:cNvSpPr txBox="1"/>
          <p:nvPr/>
        </p:nvSpPr>
        <p:spPr>
          <a:xfrm>
            <a:off x="15776617" y="9394636"/>
            <a:ext cx="1411555" cy="475882"/>
          </a:xfrm>
          <a:prstGeom prst="rect">
            <a:avLst/>
          </a:prstGeom>
        </p:spPr>
        <p:txBody>
          <a:bodyPr lIns="0" tIns="0" rIns="0" bIns="0" rtlCol="0" anchor="t">
            <a:spAutoFit/>
          </a:bodyPr>
          <a:lstStyle/>
          <a:p>
            <a:pPr algn="ctr">
              <a:lnSpc>
                <a:spcPts val="3975"/>
              </a:lnSpc>
            </a:pPr>
            <a:r>
              <a:rPr lang="en-US" sz="2839">
                <a:solidFill>
                  <a:srgbClr val="FFFFFF"/>
                </a:solidFill>
                <a:latin typeface="Nourd"/>
                <a:ea typeface="Nourd"/>
                <a:cs typeface="Nourd"/>
                <a:sym typeface="Nourd"/>
              </a:rPr>
              <a:t>vykon.us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069" b="-10069"/>
            </a:stretch>
          </a:blipFill>
        </p:spPr>
        <p:txBody>
          <a:bodyPr/>
          <a:lstStyle/>
          <a:p>
            <a:endParaRPr lang="en-US"/>
          </a:p>
        </p:txBody>
      </p:sp>
      <p:grpSp>
        <p:nvGrpSpPr>
          <p:cNvPr id="3" name="Group 3"/>
          <p:cNvGrpSpPr/>
          <p:nvPr/>
        </p:nvGrpSpPr>
        <p:grpSpPr>
          <a:xfrm>
            <a:off x="10910894" y="5624477"/>
            <a:ext cx="5716333" cy="957846"/>
            <a:chOff x="0" y="0"/>
            <a:chExt cx="1541045" cy="258222"/>
          </a:xfrm>
        </p:grpSpPr>
        <p:sp>
          <p:nvSpPr>
            <p:cNvPr id="4" name="Freeform 4"/>
            <p:cNvSpPr/>
            <p:nvPr/>
          </p:nvSpPr>
          <p:spPr>
            <a:xfrm>
              <a:off x="0" y="0"/>
              <a:ext cx="1541045" cy="258222"/>
            </a:xfrm>
            <a:custGeom>
              <a:avLst/>
              <a:gdLst/>
              <a:ahLst/>
              <a:cxnLst/>
              <a:rect l="l" t="t" r="r" b="b"/>
              <a:pathLst>
                <a:path w="1541045" h="258222">
                  <a:moveTo>
                    <a:pt x="69072" y="0"/>
                  </a:moveTo>
                  <a:lnTo>
                    <a:pt x="1471973" y="0"/>
                  </a:lnTo>
                  <a:cubicBezTo>
                    <a:pt x="1490292" y="0"/>
                    <a:pt x="1507860" y="7277"/>
                    <a:pt x="1520814" y="20231"/>
                  </a:cubicBezTo>
                  <a:cubicBezTo>
                    <a:pt x="1533768" y="33184"/>
                    <a:pt x="1541045" y="50753"/>
                    <a:pt x="1541045" y="69072"/>
                  </a:cubicBezTo>
                  <a:lnTo>
                    <a:pt x="1541045" y="189150"/>
                  </a:lnTo>
                  <a:cubicBezTo>
                    <a:pt x="1541045" y="207469"/>
                    <a:pt x="1533768" y="225038"/>
                    <a:pt x="1520814" y="237991"/>
                  </a:cubicBezTo>
                  <a:cubicBezTo>
                    <a:pt x="1507860" y="250945"/>
                    <a:pt x="1490292" y="258222"/>
                    <a:pt x="1471973" y="258222"/>
                  </a:cubicBezTo>
                  <a:lnTo>
                    <a:pt x="69072" y="258222"/>
                  </a:lnTo>
                  <a:cubicBezTo>
                    <a:pt x="50753" y="258222"/>
                    <a:pt x="33184" y="250945"/>
                    <a:pt x="20231" y="237991"/>
                  </a:cubicBezTo>
                  <a:cubicBezTo>
                    <a:pt x="7277" y="225038"/>
                    <a:pt x="0" y="207469"/>
                    <a:pt x="0" y="189150"/>
                  </a:cubicBezTo>
                  <a:lnTo>
                    <a:pt x="0" y="69072"/>
                  </a:lnTo>
                  <a:cubicBezTo>
                    <a:pt x="0" y="50753"/>
                    <a:pt x="7277" y="33184"/>
                    <a:pt x="20231" y="20231"/>
                  </a:cubicBezTo>
                  <a:cubicBezTo>
                    <a:pt x="33184" y="7277"/>
                    <a:pt x="50753" y="0"/>
                    <a:pt x="69072" y="0"/>
                  </a:cubicBezTo>
                  <a:close/>
                </a:path>
              </a:pathLst>
            </a:custGeom>
            <a:solidFill>
              <a:srgbClr val="F56C34"/>
            </a:solidFill>
          </p:spPr>
          <p:txBody>
            <a:bodyPr/>
            <a:lstStyle/>
            <a:p>
              <a:endParaRPr lang="en-US"/>
            </a:p>
          </p:txBody>
        </p:sp>
        <p:sp>
          <p:nvSpPr>
            <p:cNvPr id="5" name="TextBox 5"/>
            <p:cNvSpPr txBox="1"/>
            <p:nvPr/>
          </p:nvSpPr>
          <p:spPr>
            <a:xfrm>
              <a:off x="0" y="-38100"/>
              <a:ext cx="1541045" cy="296322"/>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0910894" y="7002180"/>
            <a:ext cx="5716333" cy="957846"/>
            <a:chOff x="0" y="0"/>
            <a:chExt cx="1541045" cy="258222"/>
          </a:xfrm>
        </p:grpSpPr>
        <p:sp>
          <p:nvSpPr>
            <p:cNvPr id="7" name="Freeform 7"/>
            <p:cNvSpPr/>
            <p:nvPr/>
          </p:nvSpPr>
          <p:spPr>
            <a:xfrm>
              <a:off x="0" y="0"/>
              <a:ext cx="1541045" cy="258222"/>
            </a:xfrm>
            <a:custGeom>
              <a:avLst/>
              <a:gdLst/>
              <a:ahLst/>
              <a:cxnLst/>
              <a:rect l="l" t="t" r="r" b="b"/>
              <a:pathLst>
                <a:path w="1541045" h="258222">
                  <a:moveTo>
                    <a:pt x="69072" y="0"/>
                  </a:moveTo>
                  <a:lnTo>
                    <a:pt x="1471973" y="0"/>
                  </a:lnTo>
                  <a:cubicBezTo>
                    <a:pt x="1490292" y="0"/>
                    <a:pt x="1507860" y="7277"/>
                    <a:pt x="1520814" y="20231"/>
                  </a:cubicBezTo>
                  <a:cubicBezTo>
                    <a:pt x="1533768" y="33184"/>
                    <a:pt x="1541045" y="50753"/>
                    <a:pt x="1541045" y="69072"/>
                  </a:cubicBezTo>
                  <a:lnTo>
                    <a:pt x="1541045" y="189150"/>
                  </a:lnTo>
                  <a:cubicBezTo>
                    <a:pt x="1541045" y="207469"/>
                    <a:pt x="1533768" y="225038"/>
                    <a:pt x="1520814" y="237991"/>
                  </a:cubicBezTo>
                  <a:cubicBezTo>
                    <a:pt x="1507860" y="250945"/>
                    <a:pt x="1490292" y="258222"/>
                    <a:pt x="1471973" y="258222"/>
                  </a:cubicBezTo>
                  <a:lnTo>
                    <a:pt x="69072" y="258222"/>
                  </a:lnTo>
                  <a:cubicBezTo>
                    <a:pt x="50753" y="258222"/>
                    <a:pt x="33184" y="250945"/>
                    <a:pt x="20231" y="237991"/>
                  </a:cubicBezTo>
                  <a:cubicBezTo>
                    <a:pt x="7277" y="225038"/>
                    <a:pt x="0" y="207469"/>
                    <a:pt x="0" y="189150"/>
                  </a:cubicBezTo>
                  <a:lnTo>
                    <a:pt x="0" y="69072"/>
                  </a:lnTo>
                  <a:cubicBezTo>
                    <a:pt x="0" y="50753"/>
                    <a:pt x="7277" y="33184"/>
                    <a:pt x="20231" y="20231"/>
                  </a:cubicBezTo>
                  <a:cubicBezTo>
                    <a:pt x="33184" y="7277"/>
                    <a:pt x="50753" y="0"/>
                    <a:pt x="69072" y="0"/>
                  </a:cubicBezTo>
                  <a:close/>
                </a:path>
              </a:pathLst>
            </a:custGeom>
            <a:solidFill>
              <a:srgbClr val="F56C34"/>
            </a:solidFill>
          </p:spPr>
          <p:txBody>
            <a:bodyPr/>
            <a:lstStyle/>
            <a:p>
              <a:endParaRPr lang="en-US"/>
            </a:p>
          </p:txBody>
        </p:sp>
        <p:sp>
          <p:nvSpPr>
            <p:cNvPr id="8" name="TextBox 8"/>
            <p:cNvSpPr txBox="1"/>
            <p:nvPr/>
          </p:nvSpPr>
          <p:spPr>
            <a:xfrm>
              <a:off x="0" y="-38100"/>
              <a:ext cx="1541045" cy="296322"/>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1847987" y="5795311"/>
            <a:ext cx="3842147" cy="563330"/>
          </a:xfrm>
          <a:prstGeom prst="rect">
            <a:avLst/>
          </a:prstGeom>
        </p:spPr>
        <p:txBody>
          <a:bodyPr lIns="0" tIns="0" rIns="0" bIns="0" rtlCol="0" anchor="t">
            <a:spAutoFit/>
          </a:bodyPr>
          <a:lstStyle/>
          <a:p>
            <a:pPr algn="ctr">
              <a:lnSpc>
                <a:spcPts val="4650"/>
              </a:lnSpc>
              <a:spcBef>
                <a:spcPct val="0"/>
              </a:spcBef>
            </a:pPr>
            <a:r>
              <a:rPr lang="en-US" sz="3321">
                <a:solidFill>
                  <a:srgbClr val="000000"/>
                </a:solidFill>
                <a:latin typeface="Nourd"/>
                <a:ea typeface="Nourd"/>
                <a:cs typeface="Nourd"/>
                <a:sym typeface="Nourd"/>
              </a:rPr>
              <a:t>Happy Home Buyer </a:t>
            </a:r>
          </a:p>
        </p:txBody>
      </p:sp>
      <p:sp>
        <p:nvSpPr>
          <p:cNvPr id="10" name="TextBox 10"/>
          <p:cNvSpPr txBox="1"/>
          <p:nvPr/>
        </p:nvSpPr>
        <p:spPr>
          <a:xfrm>
            <a:off x="10910894" y="3754714"/>
            <a:ext cx="5922020" cy="1103036"/>
          </a:xfrm>
          <a:prstGeom prst="rect">
            <a:avLst/>
          </a:prstGeom>
        </p:spPr>
        <p:txBody>
          <a:bodyPr lIns="0" tIns="0" rIns="0" bIns="0" rtlCol="0" anchor="t">
            <a:spAutoFit/>
          </a:bodyPr>
          <a:lstStyle/>
          <a:p>
            <a:pPr algn="ctr">
              <a:lnSpc>
                <a:spcPts val="9027"/>
              </a:lnSpc>
            </a:pPr>
            <a:r>
              <a:rPr lang="en-US" sz="6448" b="1">
                <a:solidFill>
                  <a:srgbClr val="000000"/>
                </a:solidFill>
                <a:latin typeface="Nourd Bold"/>
                <a:ea typeface="Nourd Bold"/>
                <a:cs typeface="Nourd Bold"/>
                <a:sym typeface="Nourd Bold"/>
              </a:rPr>
              <a:t>Financial Plan</a:t>
            </a:r>
          </a:p>
        </p:txBody>
      </p:sp>
      <p:sp>
        <p:nvSpPr>
          <p:cNvPr id="11" name="TextBox 11"/>
          <p:cNvSpPr txBox="1"/>
          <p:nvPr/>
        </p:nvSpPr>
        <p:spPr>
          <a:xfrm>
            <a:off x="9685807" y="5095875"/>
            <a:ext cx="5581571" cy="470961"/>
          </a:xfrm>
          <a:prstGeom prst="rect">
            <a:avLst/>
          </a:prstGeom>
        </p:spPr>
        <p:txBody>
          <a:bodyPr lIns="0" tIns="0" rIns="0" bIns="0" rtlCol="0" anchor="t">
            <a:spAutoFit/>
          </a:bodyPr>
          <a:lstStyle/>
          <a:p>
            <a:pPr algn="ctr">
              <a:lnSpc>
                <a:spcPts val="3966"/>
              </a:lnSpc>
            </a:pPr>
            <a:r>
              <a:rPr lang="en-US" sz="2833" b="1">
                <a:solidFill>
                  <a:srgbClr val="000000"/>
                </a:solidFill>
                <a:latin typeface="Nourd Bold"/>
                <a:ea typeface="Nourd Bold"/>
                <a:cs typeface="Nourd Bold"/>
                <a:sym typeface="Nourd Bold"/>
              </a:rPr>
              <a:t>Prepared for:</a:t>
            </a:r>
          </a:p>
        </p:txBody>
      </p:sp>
      <p:sp>
        <p:nvSpPr>
          <p:cNvPr id="12" name="TextBox 12"/>
          <p:cNvSpPr txBox="1"/>
          <p:nvPr/>
        </p:nvSpPr>
        <p:spPr>
          <a:xfrm>
            <a:off x="12491891" y="7173014"/>
            <a:ext cx="2554337" cy="563330"/>
          </a:xfrm>
          <a:prstGeom prst="rect">
            <a:avLst/>
          </a:prstGeom>
        </p:spPr>
        <p:txBody>
          <a:bodyPr lIns="0" tIns="0" rIns="0" bIns="0" rtlCol="0" anchor="t">
            <a:spAutoFit/>
          </a:bodyPr>
          <a:lstStyle/>
          <a:p>
            <a:pPr algn="ctr">
              <a:lnSpc>
                <a:spcPts val="4650"/>
              </a:lnSpc>
              <a:spcBef>
                <a:spcPct val="0"/>
              </a:spcBef>
            </a:pPr>
            <a:r>
              <a:rPr lang="en-US" sz="3321">
                <a:solidFill>
                  <a:srgbClr val="000000"/>
                </a:solidFill>
                <a:latin typeface="Nourd"/>
                <a:ea typeface="Nourd"/>
                <a:cs typeface="Nourd"/>
                <a:sym typeface="Nourd"/>
              </a:rPr>
              <a:t>02/20/2023 </a:t>
            </a:r>
          </a:p>
        </p:txBody>
      </p:sp>
      <p:sp>
        <p:nvSpPr>
          <p:cNvPr id="13" name="TextBox 13"/>
          <p:cNvSpPr txBox="1"/>
          <p:nvPr/>
        </p:nvSpPr>
        <p:spPr>
          <a:xfrm>
            <a:off x="2396273" y="8873629"/>
            <a:ext cx="8652727"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14" name="Freeform 14"/>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Freeform 16"/>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AutoShape 18"/>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9" name="Freeform 19"/>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0" name="TextBox 20"/>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639869" y="3339378"/>
            <a:ext cx="11008262" cy="4096040"/>
          </a:xfrm>
          <a:prstGeom prst="rect">
            <a:avLst/>
          </a:prstGeom>
        </p:spPr>
        <p:txBody>
          <a:bodyPr lIns="0" tIns="0" rIns="0" bIns="0" rtlCol="0" anchor="t">
            <a:spAutoFit/>
          </a:bodyPr>
          <a:lstStyle/>
          <a:p>
            <a:pPr algn="just">
              <a:lnSpc>
                <a:spcPts val="3659"/>
              </a:lnSpc>
            </a:pPr>
            <a:r>
              <a:rPr lang="en-US" sz="2613">
                <a:solidFill>
                  <a:srgbClr val="000000"/>
                </a:solidFill>
                <a:latin typeface="Nourd"/>
                <a:ea typeface="Nourd"/>
                <a:cs typeface="Nourd"/>
                <a:sym typeface="Nourd"/>
              </a:rPr>
              <a:t>• My Primary Role is to help you select the perfect loan strategy for you and your family and to help you integrate that strategy into your overall financial plan. That allows you to maximize your savings, cash flow and net worth.</a:t>
            </a:r>
          </a:p>
          <a:p>
            <a:pPr algn="just">
              <a:lnSpc>
                <a:spcPts val="3659"/>
              </a:lnSpc>
            </a:pPr>
            <a:endParaRPr lang="en-US" sz="2613">
              <a:solidFill>
                <a:srgbClr val="000000"/>
              </a:solidFill>
              <a:latin typeface="Nourd"/>
              <a:ea typeface="Nourd"/>
              <a:cs typeface="Nourd"/>
              <a:sym typeface="Nourd"/>
            </a:endParaRPr>
          </a:p>
          <a:p>
            <a:pPr algn="just">
              <a:lnSpc>
                <a:spcPts val="3659"/>
              </a:lnSpc>
            </a:pPr>
            <a:r>
              <a:rPr lang="en-US" sz="2613">
                <a:solidFill>
                  <a:srgbClr val="000000"/>
                </a:solidFill>
                <a:latin typeface="Nourd"/>
                <a:ea typeface="Nourd"/>
                <a:cs typeface="Nourd"/>
                <a:sym typeface="Nourd"/>
              </a:rPr>
              <a:t>• Simply stated, I am here to help you save money and to make this process both easy and enjoyable. I will take care of your loan so you can get back to your life.</a:t>
            </a:r>
          </a:p>
          <a:p>
            <a:pPr algn="just">
              <a:lnSpc>
                <a:spcPts val="3659"/>
              </a:lnSpc>
            </a:pPr>
            <a:endParaRPr lang="en-US" sz="2613">
              <a:solidFill>
                <a:srgbClr val="000000"/>
              </a:solidFill>
              <a:latin typeface="Nourd"/>
              <a:ea typeface="Nourd"/>
              <a:cs typeface="Nourd"/>
              <a:sym typeface="Nourd"/>
            </a:endParaRPr>
          </a:p>
        </p:txBody>
      </p:sp>
      <p:sp>
        <p:nvSpPr>
          <p:cNvPr id="3" name="TextBox 3"/>
          <p:cNvSpPr txBox="1"/>
          <p:nvPr/>
        </p:nvSpPr>
        <p:spPr>
          <a:xfrm>
            <a:off x="5750361" y="1787128"/>
            <a:ext cx="5779889" cy="880294"/>
          </a:xfrm>
          <a:prstGeom prst="rect">
            <a:avLst/>
          </a:prstGeom>
        </p:spPr>
        <p:txBody>
          <a:bodyPr lIns="0" tIns="0" rIns="0" bIns="0" rtlCol="0" anchor="t">
            <a:spAutoFit/>
          </a:bodyPr>
          <a:lstStyle/>
          <a:p>
            <a:pPr algn="ctr">
              <a:lnSpc>
                <a:spcPts val="7129"/>
              </a:lnSpc>
            </a:pPr>
            <a:r>
              <a:rPr lang="en-US" sz="5092" b="1">
                <a:solidFill>
                  <a:srgbClr val="000000"/>
                </a:solidFill>
                <a:latin typeface="Nourd Bold"/>
                <a:ea typeface="Nourd Bold"/>
                <a:cs typeface="Nourd Bold"/>
                <a:sym typeface="Nourd Bold"/>
              </a:rPr>
              <a:t>THE DIFFERENCE </a:t>
            </a:r>
          </a:p>
        </p:txBody>
      </p:sp>
      <p:sp>
        <p:nvSpPr>
          <p:cNvPr id="4" name="TextBox 4"/>
          <p:cNvSpPr txBox="1"/>
          <p:nvPr/>
        </p:nvSpPr>
        <p:spPr>
          <a:xfrm>
            <a:off x="2396273" y="8873629"/>
            <a:ext cx="8728927"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5" name="Freeform 5"/>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AutoShape 9"/>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0" name="Freeform 10"/>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TextBox 11"/>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626" y="700258"/>
            <a:ext cx="8115373" cy="895201"/>
          </a:xfrm>
          <a:prstGeom prst="rect">
            <a:avLst/>
          </a:prstGeom>
        </p:spPr>
        <p:txBody>
          <a:bodyPr wrap="square" lIns="0" tIns="0" rIns="0" bIns="0" rtlCol="0" anchor="t">
            <a:spAutoFit/>
          </a:bodyPr>
          <a:lstStyle/>
          <a:p>
            <a:pPr algn="ctr">
              <a:lnSpc>
                <a:spcPts val="7358"/>
              </a:lnSpc>
            </a:pPr>
            <a:r>
              <a:rPr lang="en-US" sz="5255" b="1" dirty="0">
                <a:solidFill>
                  <a:srgbClr val="000000"/>
                </a:solidFill>
                <a:latin typeface="Nourd Bold"/>
                <a:ea typeface="Nourd Bold"/>
                <a:cs typeface="Nourd Bold"/>
                <a:sym typeface="Nourd Bold"/>
              </a:rPr>
              <a:t>My Questions for You:</a:t>
            </a:r>
          </a:p>
        </p:txBody>
      </p:sp>
      <p:sp>
        <p:nvSpPr>
          <p:cNvPr id="3" name="TextBox 3"/>
          <p:cNvSpPr txBox="1"/>
          <p:nvPr/>
        </p:nvSpPr>
        <p:spPr>
          <a:xfrm>
            <a:off x="1028700" y="1538309"/>
            <a:ext cx="10024653" cy="6792683"/>
          </a:xfrm>
          <a:prstGeom prst="rect">
            <a:avLst/>
          </a:prstGeom>
        </p:spPr>
        <p:txBody>
          <a:bodyPr lIns="0" tIns="0" rIns="0" bIns="0" rtlCol="0" anchor="t">
            <a:spAutoFit/>
          </a:bodyPr>
          <a:lstStyle/>
          <a:p>
            <a:pPr algn="just">
              <a:lnSpc>
                <a:spcPts val="4125"/>
              </a:lnSpc>
            </a:pPr>
            <a:r>
              <a:rPr lang="en-US" sz="2946" i="1">
                <a:solidFill>
                  <a:srgbClr val="000000"/>
                </a:solidFill>
                <a:latin typeface="Proxima Nova Italics"/>
                <a:ea typeface="Proxima Nova Italics"/>
                <a:cs typeface="Proxima Nova Italics"/>
                <a:sym typeface="Proxima Nova Italics"/>
              </a:rPr>
              <a:t>What is most important about this home loan to you?</a:t>
            </a:r>
          </a:p>
          <a:p>
            <a:pPr algn="just">
              <a:lnSpc>
                <a:spcPts val="4125"/>
              </a:lnSpc>
            </a:pPr>
            <a:endParaRPr lang="en-US" sz="2946" i="1">
              <a:solidFill>
                <a:srgbClr val="000000"/>
              </a:solidFill>
              <a:latin typeface="Proxima Nova Italics"/>
              <a:ea typeface="Proxima Nova Italics"/>
              <a:cs typeface="Proxima Nova Italics"/>
              <a:sym typeface="Proxima Nova Italics"/>
            </a:endParaRPr>
          </a:p>
          <a:p>
            <a:pPr algn="just">
              <a:lnSpc>
                <a:spcPts val="4125"/>
              </a:lnSpc>
            </a:pPr>
            <a:endParaRPr lang="en-US" sz="2946" i="1">
              <a:solidFill>
                <a:srgbClr val="000000"/>
              </a:solidFill>
              <a:latin typeface="Proxima Nova Italics"/>
              <a:ea typeface="Proxima Nova Italics"/>
              <a:cs typeface="Proxima Nova Italics"/>
              <a:sym typeface="Proxima Nova Italics"/>
            </a:endParaRPr>
          </a:p>
          <a:p>
            <a:pPr algn="just">
              <a:lnSpc>
                <a:spcPts val="4125"/>
              </a:lnSpc>
            </a:pPr>
            <a:r>
              <a:rPr lang="en-US" sz="2946" i="1">
                <a:solidFill>
                  <a:srgbClr val="000000"/>
                </a:solidFill>
                <a:latin typeface="Proxima Nova Italics"/>
                <a:ea typeface="Proxima Nova Italics"/>
                <a:cs typeface="Proxima Nova Italics"/>
                <a:sym typeface="Proxima Nova Italics"/>
              </a:rPr>
              <a:t>What are your concerns? </a:t>
            </a:r>
          </a:p>
          <a:p>
            <a:pPr algn="just">
              <a:lnSpc>
                <a:spcPts val="4125"/>
              </a:lnSpc>
            </a:pPr>
            <a:endParaRPr lang="en-US" sz="2946" i="1">
              <a:solidFill>
                <a:srgbClr val="000000"/>
              </a:solidFill>
              <a:latin typeface="Proxima Nova Italics"/>
              <a:ea typeface="Proxima Nova Italics"/>
              <a:cs typeface="Proxima Nova Italics"/>
              <a:sym typeface="Proxima Nova Italics"/>
            </a:endParaRPr>
          </a:p>
          <a:p>
            <a:pPr algn="just">
              <a:lnSpc>
                <a:spcPts val="4125"/>
              </a:lnSpc>
            </a:pPr>
            <a:endParaRPr lang="en-US" sz="2946" i="1">
              <a:solidFill>
                <a:srgbClr val="000000"/>
              </a:solidFill>
              <a:latin typeface="Proxima Nova Italics"/>
              <a:ea typeface="Proxima Nova Italics"/>
              <a:cs typeface="Proxima Nova Italics"/>
              <a:sym typeface="Proxima Nova Italics"/>
            </a:endParaRPr>
          </a:p>
          <a:p>
            <a:pPr algn="just">
              <a:lnSpc>
                <a:spcPts val="4125"/>
              </a:lnSpc>
            </a:pPr>
            <a:r>
              <a:rPr lang="en-US" sz="2946" i="1">
                <a:solidFill>
                  <a:srgbClr val="000000"/>
                </a:solidFill>
                <a:latin typeface="Proxima Nova Italics"/>
                <a:ea typeface="Proxima Nova Italics"/>
                <a:cs typeface="Proxima Nova Italics"/>
                <a:sym typeface="Proxima Nova Italics"/>
              </a:rPr>
              <a:t>Please describe what EXCELLENT customer service means to you?</a:t>
            </a:r>
          </a:p>
          <a:p>
            <a:pPr algn="just">
              <a:lnSpc>
                <a:spcPts val="4125"/>
              </a:lnSpc>
            </a:pPr>
            <a:endParaRPr lang="en-US" sz="2946" i="1">
              <a:solidFill>
                <a:srgbClr val="000000"/>
              </a:solidFill>
              <a:latin typeface="Proxima Nova Italics"/>
              <a:ea typeface="Proxima Nova Italics"/>
              <a:cs typeface="Proxima Nova Italics"/>
              <a:sym typeface="Proxima Nova Italics"/>
            </a:endParaRPr>
          </a:p>
          <a:p>
            <a:pPr algn="just">
              <a:lnSpc>
                <a:spcPts val="4125"/>
              </a:lnSpc>
            </a:pPr>
            <a:endParaRPr lang="en-US" sz="2946" i="1">
              <a:solidFill>
                <a:srgbClr val="000000"/>
              </a:solidFill>
              <a:latin typeface="Proxima Nova Italics"/>
              <a:ea typeface="Proxima Nova Italics"/>
              <a:cs typeface="Proxima Nova Italics"/>
              <a:sym typeface="Proxima Nova Italics"/>
            </a:endParaRPr>
          </a:p>
          <a:p>
            <a:pPr algn="just">
              <a:lnSpc>
                <a:spcPts val="4125"/>
              </a:lnSpc>
            </a:pPr>
            <a:r>
              <a:rPr lang="en-US" sz="2946" i="1">
                <a:solidFill>
                  <a:srgbClr val="000000"/>
                </a:solidFill>
                <a:latin typeface="Proxima Nova Italics"/>
                <a:ea typeface="Proxima Nova Italics"/>
                <a:cs typeface="Proxima Nova Italics"/>
                <a:sym typeface="Proxima Nova Italics"/>
              </a:rPr>
              <a:t>What is crucial to the future of your financial success?</a:t>
            </a:r>
          </a:p>
          <a:p>
            <a:pPr algn="just">
              <a:lnSpc>
                <a:spcPts val="4125"/>
              </a:lnSpc>
            </a:pPr>
            <a:endParaRPr lang="en-US" sz="2946" i="1">
              <a:solidFill>
                <a:srgbClr val="000000"/>
              </a:solidFill>
              <a:latin typeface="Proxima Nova Italics"/>
              <a:ea typeface="Proxima Nova Italics"/>
              <a:cs typeface="Proxima Nova Italics"/>
              <a:sym typeface="Proxima Nova Italics"/>
            </a:endParaRPr>
          </a:p>
          <a:p>
            <a:pPr algn="just">
              <a:lnSpc>
                <a:spcPts val="4125"/>
              </a:lnSpc>
            </a:pPr>
            <a:endParaRPr lang="en-US" sz="2946" i="1">
              <a:solidFill>
                <a:srgbClr val="000000"/>
              </a:solidFill>
              <a:latin typeface="Proxima Nova Italics"/>
              <a:ea typeface="Proxima Nova Italics"/>
              <a:cs typeface="Proxima Nova Italics"/>
              <a:sym typeface="Proxima Nova Italics"/>
            </a:endParaRPr>
          </a:p>
        </p:txBody>
      </p:sp>
      <p:sp>
        <p:nvSpPr>
          <p:cNvPr id="4" name="AutoShape 4"/>
          <p:cNvSpPr/>
          <p:nvPr/>
        </p:nvSpPr>
        <p:spPr>
          <a:xfrm flipV="1">
            <a:off x="1096442" y="2431156"/>
            <a:ext cx="9762659" cy="21032"/>
          </a:xfrm>
          <a:prstGeom prst="line">
            <a:avLst/>
          </a:prstGeom>
          <a:ln w="28575" cap="flat">
            <a:solidFill>
              <a:srgbClr val="000000"/>
            </a:solidFill>
            <a:prstDash val="solid"/>
            <a:headEnd type="none" w="sm" len="sm"/>
            <a:tailEnd type="none" w="sm" len="sm"/>
          </a:ln>
        </p:spPr>
        <p:txBody>
          <a:bodyPr/>
          <a:lstStyle/>
          <a:p>
            <a:endParaRPr lang="en-US"/>
          </a:p>
        </p:txBody>
      </p:sp>
      <p:sp>
        <p:nvSpPr>
          <p:cNvPr id="5" name="AutoShape 5"/>
          <p:cNvSpPr/>
          <p:nvPr/>
        </p:nvSpPr>
        <p:spPr>
          <a:xfrm flipV="1">
            <a:off x="1096442" y="2873681"/>
            <a:ext cx="9762659" cy="21032"/>
          </a:xfrm>
          <a:prstGeom prst="line">
            <a:avLst/>
          </a:prstGeom>
          <a:ln w="28575" cap="flat">
            <a:solidFill>
              <a:srgbClr val="000000"/>
            </a:solidFill>
            <a:prstDash val="solid"/>
            <a:headEnd type="none" w="sm" len="sm"/>
            <a:tailEnd type="none" w="sm" len="sm"/>
          </a:ln>
        </p:spPr>
        <p:txBody>
          <a:bodyPr/>
          <a:lstStyle/>
          <a:p>
            <a:endParaRPr lang="en-US"/>
          </a:p>
        </p:txBody>
      </p:sp>
      <p:sp>
        <p:nvSpPr>
          <p:cNvPr id="6" name="AutoShape 6"/>
          <p:cNvSpPr/>
          <p:nvPr/>
        </p:nvSpPr>
        <p:spPr>
          <a:xfrm flipV="1">
            <a:off x="1096442" y="3902655"/>
            <a:ext cx="9762659" cy="21032"/>
          </a:xfrm>
          <a:prstGeom prst="line">
            <a:avLst/>
          </a:prstGeom>
          <a:ln w="28575" cap="flat">
            <a:solidFill>
              <a:srgbClr val="000000"/>
            </a:solidFill>
            <a:prstDash val="solid"/>
            <a:headEnd type="none" w="sm" len="sm"/>
            <a:tailEnd type="none" w="sm" len="sm"/>
          </a:ln>
        </p:spPr>
        <p:txBody>
          <a:bodyPr/>
          <a:lstStyle/>
          <a:p>
            <a:endParaRPr lang="en-US"/>
          </a:p>
        </p:txBody>
      </p:sp>
      <p:sp>
        <p:nvSpPr>
          <p:cNvPr id="7" name="AutoShape 7"/>
          <p:cNvSpPr/>
          <p:nvPr/>
        </p:nvSpPr>
        <p:spPr>
          <a:xfrm flipV="1">
            <a:off x="1096442" y="4345180"/>
            <a:ext cx="9762659" cy="21032"/>
          </a:xfrm>
          <a:prstGeom prst="line">
            <a:avLst/>
          </a:prstGeom>
          <a:ln w="28575" cap="flat">
            <a:solidFill>
              <a:srgbClr val="000000"/>
            </a:solidFill>
            <a:prstDash val="solid"/>
            <a:headEnd type="none" w="sm" len="sm"/>
            <a:tailEnd type="none" w="sm" len="sm"/>
          </a:ln>
        </p:spPr>
        <p:txBody>
          <a:bodyPr/>
          <a:lstStyle/>
          <a:p>
            <a:endParaRPr lang="en-US"/>
          </a:p>
        </p:txBody>
      </p:sp>
      <p:sp>
        <p:nvSpPr>
          <p:cNvPr id="8" name="AutoShape 8"/>
          <p:cNvSpPr/>
          <p:nvPr/>
        </p:nvSpPr>
        <p:spPr>
          <a:xfrm flipV="1">
            <a:off x="1096442" y="5970734"/>
            <a:ext cx="9762659" cy="21032"/>
          </a:xfrm>
          <a:prstGeom prst="line">
            <a:avLst/>
          </a:prstGeom>
          <a:ln w="28575" cap="flat">
            <a:solidFill>
              <a:srgbClr val="000000"/>
            </a:solidFill>
            <a:prstDash val="solid"/>
            <a:headEnd type="none" w="sm" len="sm"/>
            <a:tailEnd type="none" w="sm" len="sm"/>
          </a:ln>
        </p:spPr>
        <p:txBody>
          <a:bodyPr/>
          <a:lstStyle/>
          <a:p>
            <a:endParaRPr lang="en-US"/>
          </a:p>
        </p:txBody>
      </p:sp>
      <p:sp>
        <p:nvSpPr>
          <p:cNvPr id="9" name="AutoShape 9"/>
          <p:cNvSpPr/>
          <p:nvPr/>
        </p:nvSpPr>
        <p:spPr>
          <a:xfrm flipV="1">
            <a:off x="1096442" y="6413259"/>
            <a:ext cx="9762659" cy="21032"/>
          </a:xfrm>
          <a:prstGeom prst="line">
            <a:avLst/>
          </a:prstGeom>
          <a:ln w="28575" cap="flat">
            <a:solidFill>
              <a:srgbClr val="000000"/>
            </a:solidFill>
            <a:prstDash val="solid"/>
            <a:headEnd type="none" w="sm" len="sm"/>
            <a:tailEnd type="none" w="sm" len="sm"/>
          </a:ln>
        </p:spPr>
        <p:txBody>
          <a:bodyPr/>
          <a:lstStyle/>
          <a:p>
            <a:endParaRPr lang="en-US"/>
          </a:p>
        </p:txBody>
      </p:sp>
      <p:sp>
        <p:nvSpPr>
          <p:cNvPr id="10" name="AutoShape 10"/>
          <p:cNvSpPr/>
          <p:nvPr/>
        </p:nvSpPr>
        <p:spPr>
          <a:xfrm flipV="1">
            <a:off x="1096442" y="7596289"/>
            <a:ext cx="9762659" cy="21032"/>
          </a:xfrm>
          <a:prstGeom prst="line">
            <a:avLst/>
          </a:prstGeom>
          <a:ln w="28575" cap="flat">
            <a:solidFill>
              <a:srgbClr val="000000"/>
            </a:solidFill>
            <a:prstDash val="solid"/>
            <a:headEnd type="none" w="sm" len="sm"/>
            <a:tailEnd type="none" w="sm" len="sm"/>
          </a:ln>
        </p:spPr>
        <p:txBody>
          <a:bodyPr/>
          <a:lstStyle/>
          <a:p>
            <a:endParaRPr lang="en-US"/>
          </a:p>
        </p:txBody>
      </p:sp>
      <p:sp>
        <p:nvSpPr>
          <p:cNvPr id="11" name="AutoShape 11"/>
          <p:cNvSpPr/>
          <p:nvPr/>
        </p:nvSpPr>
        <p:spPr>
          <a:xfrm flipV="1">
            <a:off x="1096442" y="8038814"/>
            <a:ext cx="9762659" cy="21032"/>
          </a:xfrm>
          <a:prstGeom prst="line">
            <a:avLst/>
          </a:prstGeom>
          <a:ln w="28575" cap="flat">
            <a:solidFill>
              <a:srgbClr val="000000"/>
            </a:solidFill>
            <a:prstDash val="solid"/>
            <a:headEnd type="none" w="sm" len="sm"/>
            <a:tailEnd type="none" w="sm" len="sm"/>
          </a:ln>
        </p:spPr>
        <p:txBody>
          <a:bodyPr/>
          <a:lstStyle/>
          <a:p>
            <a:endParaRPr lang="en-US"/>
          </a:p>
        </p:txBody>
      </p:sp>
      <p:sp>
        <p:nvSpPr>
          <p:cNvPr id="12" name="TextBox 12"/>
          <p:cNvSpPr txBox="1"/>
          <p:nvPr/>
        </p:nvSpPr>
        <p:spPr>
          <a:xfrm>
            <a:off x="2901238" y="9154414"/>
            <a:ext cx="6776161" cy="492567"/>
          </a:xfrm>
          <a:prstGeom prst="rect">
            <a:avLst/>
          </a:prstGeom>
        </p:spPr>
        <p:txBody>
          <a:bodyPr wrap="square" lIns="0" tIns="0" rIns="0" bIns="0" rtlCol="0" anchor="t">
            <a:spAutoFit/>
          </a:bodyPr>
          <a:lstStyle/>
          <a:p>
            <a:pPr algn="l">
              <a:lnSpc>
                <a:spcPts val="4086"/>
              </a:lnSpc>
            </a:pPr>
            <a:r>
              <a:rPr lang="en-US" sz="2918" b="1" spc="1441" dirty="0">
                <a:solidFill>
                  <a:srgbClr val="000000"/>
                </a:solidFill>
                <a:latin typeface="Nourd Bold"/>
                <a:ea typeface="Nourd Bold"/>
                <a:cs typeface="Nourd Bold"/>
                <a:sym typeface="Nourd Bold"/>
              </a:rPr>
              <a:t> SUCCESS SYSTEMS</a:t>
            </a:r>
          </a:p>
        </p:txBody>
      </p:sp>
      <p:sp>
        <p:nvSpPr>
          <p:cNvPr id="13" name="Freeform 13"/>
          <p:cNvSpPr/>
          <p:nvPr/>
        </p:nvSpPr>
        <p:spPr>
          <a:xfrm rot="-2700000">
            <a:off x="1085614" y="8196070"/>
            <a:ext cx="1860312" cy="1860312"/>
          </a:xfrm>
          <a:custGeom>
            <a:avLst/>
            <a:gdLst/>
            <a:ahLst/>
            <a:cxnLst/>
            <a:rect l="l" t="t" r="r" b="b"/>
            <a:pathLst>
              <a:path w="1860312" h="1860312">
                <a:moveTo>
                  <a:pt x="0" y="0"/>
                </a:moveTo>
                <a:lnTo>
                  <a:pt x="1860312" y="0"/>
                </a:lnTo>
                <a:lnTo>
                  <a:pt x="1860312" y="1860312"/>
                </a:lnTo>
                <a:lnTo>
                  <a:pt x="0" y="18603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rot="-2700000">
            <a:off x="1224146" y="8196070"/>
            <a:ext cx="1860312" cy="1860312"/>
          </a:xfrm>
          <a:custGeom>
            <a:avLst/>
            <a:gdLst/>
            <a:ahLst/>
            <a:cxnLst/>
            <a:rect l="l" t="t" r="r" b="b"/>
            <a:pathLst>
              <a:path w="1860312" h="1860312">
                <a:moveTo>
                  <a:pt x="0" y="0"/>
                </a:moveTo>
                <a:lnTo>
                  <a:pt x="1860313" y="0"/>
                </a:lnTo>
                <a:lnTo>
                  <a:pt x="1860313" y="1860312"/>
                </a:lnTo>
                <a:lnTo>
                  <a:pt x="0" y="18603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rot="-2700000">
            <a:off x="1348902" y="8196070"/>
            <a:ext cx="1860312" cy="1860312"/>
          </a:xfrm>
          <a:custGeom>
            <a:avLst/>
            <a:gdLst/>
            <a:ahLst/>
            <a:cxnLst/>
            <a:rect l="l" t="t" r="r" b="b"/>
            <a:pathLst>
              <a:path w="1860312" h="1860312">
                <a:moveTo>
                  <a:pt x="0" y="0"/>
                </a:moveTo>
                <a:lnTo>
                  <a:pt x="1860312" y="0"/>
                </a:lnTo>
                <a:lnTo>
                  <a:pt x="1860312" y="1860312"/>
                </a:lnTo>
                <a:lnTo>
                  <a:pt x="0" y="1860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1995445" y="8605471"/>
            <a:ext cx="1076496" cy="1041509"/>
          </a:xfrm>
          <a:custGeom>
            <a:avLst/>
            <a:gdLst/>
            <a:ahLst/>
            <a:cxnLst/>
            <a:rect l="l" t="t" r="r" b="b"/>
            <a:pathLst>
              <a:path w="1076496" h="1041509">
                <a:moveTo>
                  <a:pt x="0" y="0"/>
                </a:moveTo>
                <a:lnTo>
                  <a:pt x="1076495" y="0"/>
                </a:lnTo>
                <a:lnTo>
                  <a:pt x="1076495" y="1041510"/>
                </a:lnTo>
                <a:lnTo>
                  <a:pt x="0" y="10415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AutoShape 17"/>
          <p:cNvSpPr/>
          <p:nvPr/>
        </p:nvSpPr>
        <p:spPr>
          <a:xfrm>
            <a:off x="2901239" y="9126226"/>
            <a:ext cx="11419523" cy="0"/>
          </a:xfrm>
          <a:prstGeom prst="line">
            <a:avLst/>
          </a:prstGeom>
          <a:ln w="180975"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8" name="Freeform 18"/>
          <p:cNvSpPr/>
          <p:nvPr/>
        </p:nvSpPr>
        <p:spPr>
          <a:xfrm rot="-8100000">
            <a:off x="1480344" y="8862970"/>
            <a:ext cx="526513" cy="526513"/>
          </a:xfrm>
          <a:custGeom>
            <a:avLst/>
            <a:gdLst/>
            <a:ahLst/>
            <a:cxnLst/>
            <a:rect l="l" t="t" r="r" b="b"/>
            <a:pathLst>
              <a:path w="526513" h="526513">
                <a:moveTo>
                  <a:pt x="0" y="0"/>
                </a:moveTo>
                <a:lnTo>
                  <a:pt x="526513" y="0"/>
                </a:lnTo>
                <a:lnTo>
                  <a:pt x="526513" y="526513"/>
                </a:lnTo>
                <a:lnTo>
                  <a:pt x="0" y="52651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TextBox 19"/>
          <p:cNvSpPr txBox="1"/>
          <p:nvPr/>
        </p:nvSpPr>
        <p:spPr>
          <a:xfrm>
            <a:off x="3089777" y="8339174"/>
            <a:ext cx="3054208" cy="743778"/>
          </a:xfrm>
          <a:prstGeom prst="rect">
            <a:avLst/>
          </a:prstGeom>
        </p:spPr>
        <p:txBody>
          <a:bodyPr lIns="0" tIns="0" rIns="0" bIns="0" rtlCol="0" anchor="t">
            <a:spAutoFit/>
          </a:bodyPr>
          <a:lstStyle/>
          <a:p>
            <a:pPr algn="just">
              <a:lnSpc>
                <a:spcPts val="6081"/>
              </a:lnSpc>
            </a:pPr>
            <a:r>
              <a:rPr lang="en-US" sz="4343" b="1" spc="1251">
                <a:solidFill>
                  <a:srgbClr val="0D0E11"/>
                </a:solidFill>
                <a:latin typeface="Nourd Bold"/>
                <a:ea typeface="Nourd Bold"/>
                <a:cs typeface="Nourd Bold"/>
                <a:sym typeface="Nourd Bold"/>
              </a:rPr>
              <a:t>V</a:t>
            </a:r>
            <a:r>
              <a:rPr lang="en-US" sz="4343" b="1" spc="1251">
                <a:solidFill>
                  <a:srgbClr val="F4C024"/>
                </a:solidFill>
                <a:latin typeface="Nourd Bold"/>
                <a:ea typeface="Nourd Bold"/>
                <a:cs typeface="Nourd Bold"/>
                <a:sym typeface="Nourd Bold"/>
              </a:rPr>
              <a:t>Y</a:t>
            </a:r>
            <a:r>
              <a:rPr lang="en-US" sz="4343" b="1" spc="1251">
                <a:solidFill>
                  <a:srgbClr val="F56C34"/>
                </a:solidFill>
                <a:latin typeface="Nourd Bold"/>
                <a:ea typeface="Nourd Bold"/>
                <a:cs typeface="Nourd Bold"/>
                <a:sym typeface="Nourd Bold"/>
              </a:rPr>
              <a:t>K</a:t>
            </a:r>
            <a:r>
              <a:rPr lang="en-US" sz="4343" b="1" spc="1251">
                <a:solidFill>
                  <a:srgbClr val="D81104"/>
                </a:solidFill>
                <a:latin typeface="Nourd Bold"/>
                <a:ea typeface="Nourd Bold"/>
                <a:cs typeface="Nourd Bold"/>
                <a:sym typeface="Nourd Bold"/>
              </a:rPr>
              <a:t>O</a:t>
            </a:r>
            <a:r>
              <a:rPr lang="en-US" sz="4343" b="1" spc="1251">
                <a:solidFill>
                  <a:srgbClr val="0D0E11"/>
                </a:solidFill>
                <a:latin typeface="Nourd Bold"/>
                <a:ea typeface="Nourd Bold"/>
                <a:cs typeface="Nourd Bold"/>
                <a:sym typeface="Nourd Bold"/>
              </a:rPr>
              <a:t>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92202" y="942975"/>
            <a:ext cx="7249418" cy="721330"/>
          </a:xfrm>
          <a:prstGeom prst="rect">
            <a:avLst/>
          </a:prstGeom>
        </p:spPr>
        <p:txBody>
          <a:bodyPr lIns="0" tIns="0" rIns="0" bIns="0" rtlCol="0" anchor="t">
            <a:spAutoFit/>
          </a:bodyPr>
          <a:lstStyle/>
          <a:p>
            <a:pPr algn="ctr">
              <a:lnSpc>
                <a:spcPts val="5916"/>
              </a:lnSpc>
            </a:pPr>
            <a:r>
              <a:rPr lang="en-US" sz="4226" b="1">
                <a:solidFill>
                  <a:srgbClr val="000000"/>
                </a:solidFill>
                <a:latin typeface="Nourd Bold"/>
                <a:ea typeface="Nourd Bold"/>
                <a:cs typeface="Nourd Bold"/>
                <a:sym typeface="Nourd Bold"/>
              </a:rPr>
              <a:t>My Commitments to You: </a:t>
            </a:r>
          </a:p>
        </p:txBody>
      </p:sp>
      <p:sp>
        <p:nvSpPr>
          <p:cNvPr id="3" name="TextBox 3"/>
          <p:cNvSpPr txBox="1"/>
          <p:nvPr/>
        </p:nvSpPr>
        <p:spPr>
          <a:xfrm>
            <a:off x="1028700" y="1894956"/>
            <a:ext cx="16230600" cy="6956793"/>
          </a:xfrm>
          <a:prstGeom prst="rect">
            <a:avLst/>
          </a:prstGeom>
        </p:spPr>
        <p:txBody>
          <a:bodyPr lIns="0" tIns="0" rIns="0" bIns="0" rtlCol="0" anchor="t">
            <a:spAutoFit/>
          </a:bodyPr>
          <a:lstStyle/>
          <a:p>
            <a:pPr algn="l">
              <a:lnSpc>
                <a:spcPts val="3875"/>
              </a:lnSpc>
            </a:pPr>
            <a:r>
              <a:rPr lang="en-US" sz="2094">
                <a:solidFill>
                  <a:srgbClr val="000000"/>
                </a:solidFill>
                <a:latin typeface="Nourd"/>
                <a:ea typeface="Nourd"/>
                <a:cs typeface="Nourd"/>
                <a:sym typeface="Nourd"/>
              </a:rPr>
              <a:t>•Your closing costs will ALWAYS be equal to or LESS than our Loan Disclosure.</a:t>
            </a:r>
          </a:p>
          <a:p>
            <a:pPr algn="l">
              <a:lnSpc>
                <a:spcPts val="3875"/>
              </a:lnSpc>
            </a:pPr>
            <a:r>
              <a:rPr lang="en-US" sz="2094">
                <a:solidFill>
                  <a:srgbClr val="000000"/>
                </a:solidFill>
                <a:latin typeface="Nourd"/>
                <a:ea typeface="Nourd"/>
                <a:cs typeface="Nourd"/>
                <a:sym typeface="Nourd"/>
              </a:rPr>
              <a:t>•We will ALWAYS honor our approval letters/commitments and close your loan.</a:t>
            </a:r>
          </a:p>
          <a:p>
            <a:pPr algn="l">
              <a:lnSpc>
                <a:spcPts val="3875"/>
              </a:lnSpc>
            </a:pPr>
            <a:r>
              <a:rPr lang="en-US" sz="2094">
                <a:solidFill>
                  <a:srgbClr val="000000"/>
                </a:solidFill>
                <a:latin typeface="Nourd"/>
                <a:ea typeface="Nourd"/>
                <a:cs typeface="Nourd"/>
                <a:sym typeface="Nourd"/>
              </a:rPr>
              <a:t>•We will NEVER cause your closing to be delayed.</a:t>
            </a:r>
          </a:p>
          <a:p>
            <a:pPr algn="l">
              <a:lnSpc>
                <a:spcPts val="3875"/>
              </a:lnSpc>
            </a:pPr>
            <a:r>
              <a:rPr lang="en-US" sz="2094">
                <a:solidFill>
                  <a:srgbClr val="000000"/>
                </a:solidFill>
                <a:latin typeface="Nourd"/>
                <a:ea typeface="Nourd"/>
                <a:cs typeface="Nourd"/>
                <a:sym typeface="Nourd"/>
              </a:rPr>
              <a:t>•We will ALWAYS ask the necessary questions to learn and understand YOUR financial goals and will explain EVERY piece of the loan process.</a:t>
            </a:r>
          </a:p>
          <a:p>
            <a:pPr algn="l">
              <a:lnSpc>
                <a:spcPts val="3875"/>
              </a:lnSpc>
            </a:pPr>
            <a:r>
              <a:rPr lang="en-US" sz="2094">
                <a:solidFill>
                  <a:srgbClr val="000000"/>
                </a:solidFill>
                <a:latin typeface="Nourd"/>
                <a:ea typeface="Nourd"/>
                <a:cs typeface="Nourd"/>
                <a:sym typeface="Nourd"/>
              </a:rPr>
              <a:t>•We will study and review ALL of the possible scenarios to ensure you get the best options for your needs.</a:t>
            </a:r>
          </a:p>
          <a:p>
            <a:pPr algn="l">
              <a:lnSpc>
                <a:spcPts val="3875"/>
              </a:lnSpc>
            </a:pPr>
            <a:r>
              <a:rPr lang="en-US" sz="2094">
                <a:solidFill>
                  <a:srgbClr val="000000"/>
                </a:solidFill>
                <a:latin typeface="Nourd"/>
                <a:ea typeface="Nourd"/>
                <a:cs typeface="Nourd"/>
                <a:sym typeface="Nourd"/>
              </a:rPr>
              <a:t>•We will communicate with your agent, CPA, Advisors, and/or attorneys to ensure your overall financial plans are integrated.</a:t>
            </a:r>
          </a:p>
          <a:p>
            <a:pPr algn="l">
              <a:lnSpc>
                <a:spcPts val="3875"/>
              </a:lnSpc>
            </a:pPr>
            <a:r>
              <a:rPr lang="en-US" sz="2094">
                <a:solidFill>
                  <a:srgbClr val="000000"/>
                </a:solidFill>
                <a:latin typeface="Nourd"/>
                <a:ea typeface="Nourd"/>
                <a:cs typeface="Nourd"/>
                <a:sym typeface="Nourd"/>
              </a:rPr>
              <a:t>•Just like a professional financial advisor will manage assets, we will manage your mortgage after closing, so you are ALWAYS in the best loan.</a:t>
            </a:r>
          </a:p>
          <a:p>
            <a:pPr algn="l">
              <a:lnSpc>
                <a:spcPts val="3875"/>
              </a:lnSpc>
            </a:pPr>
            <a:r>
              <a:rPr lang="en-US" sz="2094">
                <a:solidFill>
                  <a:srgbClr val="000000"/>
                </a:solidFill>
                <a:latin typeface="Nourd"/>
                <a:ea typeface="Nourd"/>
                <a:cs typeface="Nourd"/>
                <a:sym typeface="Nourd"/>
              </a:rPr>
              <a:t>•We will ALWAYS communicate pro-actively by giving you, your agent, and the seller’s agent a written update via email.</a:t>
            </a:r>
          </a:p>
          <a:p>
            <a:pPr algn="l">
              <a:lnSpc>
                <a:spcPts val="3875"/>
              </a:lnSpc>
            </a:pPr>
            <a:r>
              <a:rPr lang="en-US" sz="2094">
                <a:solidFill>
                  <a:srgbClr val="000000"/>
                </a:solidFill>
                <a:latin typeface="Nourd"/>
                <a:ea typeface="Nourd"/>
                <a:cs typeface="Nourd"/>
                <a:sym typeface="Nourd"/>
              </a:rPr>
              <a:t>•We will ALWAYS ask you to explain your vision of excellent customer service so we can serve you better.</a:t>
            </a:r>
          </a:p>
          <a:p>
            <a:pPr algn="l">
              <a:lnSpc>
                <a:spcPts val="3875"/>
              </a:lnSpc>
            </a:pPr>
            <a:r>
              <a:rPr lang="en-US" sz="2094">
                <a:solidFill>
                  <a:srgbClr val="000000"/>
                </a:solidFill>
                <a:latin typeface="Nourd"/>
                <a:ea typeface="Nourd"/>
                <a:cs typeface="Nourd"/>
                <a:sym typeface="Nourd"/>
              </a:rPr>
              <a:t>•We will ALWAYS do everything that we can to deliver your vision PLUS.</a:t>
            </a:r>
          </a:p>
          <a:p>
            <a:pPr algn="ctr">
              <a:lnSpc>
                <a:spcPts val="2819"/>
              </a:lnSpc>
            </a:pPr>
            <a:endParaRPr lang="en-US" sz="2094">
              <a:solidFill>
                <a:srgbClr val="000000"/>
              </a:solidFill>
              <a:latin typeface="Nourd"/>
              <a:ea typeface="Nourd"/>
              <a:cs typeface="Nourd"/>
              <a:sym typeface="Nourd"/>
            </a:endParaRPr>
          </a:p>
          <a:p>
            <a:pPr algn="ctr">
              <a:lnSpc>
                <a:spcPts val="3223"/>
              </a:lnSpc>
            </a:pPr>
            <a:endParaRPr lang="en-US" sz="2094">
              <a:solidFill>
                <a:srgbClr val="000000"/>
              </a:solidFill>
              <a:latin typeface="Nourd"/>
              <a:ea typeface="Nourd"/>
              <a:cs typeface="Nourd"/>
              <a:sym typeface="Nourd"/>
            </a:endParaRPr>
          </a:p>
          <a:p>
            <a:pPr algn="ctr">
              <a:lnSpc>
                <a:spcPts val="3223"/>
              </a:lnSpc>
            </a:pPr>
            <a:endParaRPr lang="en-US" sz="2094">
              <a:solidFill>
                <a:srgbClr val="000000"/>
              </a:solidFill>
              <a:latin typeface="Nourd"/>
              <a:ea typeface="Nourd"/>
              <a:cs typeface="Nourd"/>
              <a:sym typeface="Nourd"/>
            </a:endParaRPr>
          </a:p>
        </p:txBody>
      </p:sp>
      <p:sp>
        <p:nvSpPr>
          <p:cNvPr id="4" name="TextBox 4"/>
          <p:cNvSpPr txBox="1"/>
          <p:nvPr/>
        </p:nvSpPr>
        <p:spPr>
          <a:xfrm>
            <a:off x="3041656" y="8998176"/>
            <a:ext cx="8312143" cy="602535"/>
          </a:xfrm>
          <a:prstGeom prst="rect">
            <a:avLst/>
          </a:prstGeom>
        </p:spPr>
        <p:txBody>
          <a:bodyPr wrap="square" lIns="0" tIns="0" rIns="0" bIns="0" rtlCol="0" anchor="t">
            <a:spAutoFit/>
          </a:bodyPr>
          <a:lstStyle/>
          <a:p>
            <a:pPr algn="l">
              <a:lnSpc>
                <a:spcPts val="4920"/>
              </a:lnSpc>
            </a:pPr>
            <a:r>
              <a:rPr lang="en-US" sz="3514" b="1" spc="1736" dirty="0">
                <a:solidFill>
                  <a:srgbClr val="000000"/>
                </a:solidFill>
                <a:latin typeface="Nourd Bold"/>
                <a:ea typeface="Nourd Bold"/>
                <a:cs typeface="Nourd Bold"/>
                <a:sym typeface="Nourd Bold"/>
              </a:rPr>
              <a:t> SUCCESS SYSTEMS</a:t>
            </a:r>
          </a:p>
        </p:txBody>
      </p:sp>
      <p:sp>
        <p:nvSpPr>
          <p:cNvPr id="5" name="Freeform 5"/>
          <p:cNvSpPr/>
          <p:nvPr/>
        </p:nvSpPr>
        <p:spPr>
          <a:xfrm rot="-2700000">
            <a:off x="855031" y="7853324"/>
            <a:ext cx="2240444" cy="2240444"/>
          </a:xfrm>
          <a:custGeom>
            <a:avLst/>
            <a:gdLst/>
            <a:ahLst/>
            <a:cxnLst/>
            <a:rect l="l" t="t" r="r" b="b"/>
            <a:pathLst>
              <a:path w="2240444" h="2240444">
                <a:moveTo>
                  <a:pt x="0" y="0"/>
                </a:moveTo>
                <a:lnTo>
                  <a:pt x="2240445" y="0"/>
                </a:lnTo>
                <a:lnTo>
                  <a:pt x="2240445" y="2240445"/>
                </a:lnTo>
                <a:lnTo>
                  <a:pt x="0" y="22404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021871" y="7853324"/>
            <a:ext cx="2240444" cy="2240444"/>
          </a:xfrm>
          <a:custGeom>
            <a:avLst/>
            <a:gdLst/>
            <a:ahLst/>
            <a:cxnLst/>
            <a:rect l="l" t="t" r="r" b="b"/>
            <a:pathLst>
              <a:path w="2240444" h="2240444">
                <a:moveTo>
                  <a:pt x="0" y="0"/>
                </a:moveTo>
                <a:lnTo>
                  <a:pt x="2240445" y="0"/>
                </a:lnTo>
                <a:lnTo>
                  <a:pt x="2240445" y="2240445"/>
                </a:lnTo>
                <a:lnTo>
                  <a:pt x="0" y="22404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700000">
            <a:off x="1172119" y="7853324"/>
            <a:ext cx="2240444" cy="2240444"/>
          </a:xfrm>
          <a:custGeom>
            <a:avLst/>
            <a:gdLst/>
            <a:ahLst/>
            <a:cxnLst/>
            <a:rect l="l" t="t" r="r" b="b"/>
            <a:pathLst>
              <a:path w="2240444" h="2240444">
                <a:moveTo>
                  <a:pt x="0" y="0"/>
                </a:moveTo>
                <a:lnTo>
                  <a:pt x="2240445" y="0"/>
                </a:lnTo>
                <a:lnTo>
                  <a:pt x="2240445" y="2240445"/>
                </a:lnTo>
                <a:lnTo>
                  <a:pt x="0" y="22404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950775" y="8346382"/>
            <a:ext cx="1296464" cy="1254329"/>
          </a:xfrm>
          <a:custGeom>
            <a:avLst/>
            <a:gdLst/>
            <a:ahLst/>
            <a:cxnLst/>
            <a:rect l="l" t="t" r="r" b="b"/>
            <a:pathLst>
              <a:path w="1296464" h="1254329">
                <a:moveTo>
                  <a:pt x="0" y="0"/>
                </a:moveTo>
                <a:lnTo>
                  <a:pt x="1296464" y="0"/>
                </a:lnTo>
                <a:lnTo>
                  <a:pt x="1296464" y="1254329"/>
                </a:lnTo>
                <a:lnTo>
                  <a:pt x="0" y="12543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AutoShape 9"/>
          <p:cNvSpPr/>
          <p:nvPr/>
        </p:nvSpPr>
        <p:spPr>
          <a:xfrm>
            <a:off x="3041657" y="8973546"/>
            <a:ext cx="13752964" cy="0"/>
          </a:xfrm>
          <a:prstGeom prst="line">
            <a:avLst/>
          </a:prstGeom>
          <a:ln w="20955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0" name="Freeform 10"/>
          <p:cNvSpPr/>
          <p:nvPr/>
        </p:nvSpPr>
        <p:spPr>
          <a:xfrm rot="-8100000">
            <a:off x="1330420" y="8656497"/>
            <a:ext cx="634099" cy="634099"/>
          </a:xfrm>
          <a:custGeom>
            <a:avLst/>
            <a:gdLst/>
            <a:ahLst/>
            <a:cxnLst/>
            <a:rect l="l" t="t" r="r" b="b"/>
            <a:pathLst>
              <a:path w="634099" h="634099">
                <a:moveTo>
                  <a:pt x="0" y="0"/>
                </a:moveTo>
                <a:lnTo>
                  <a:pt x="634100" y="0"/>
                </a:lnTo>
                <a:lnTo>
                  <a:pt x="634100" y="634099"/>
                </a:lnTo>
                <a:lnTo>
                  <a:pt x="0" y="6340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TextBox 11"/>
          <p:cNvSpPr txBox="1"/>
          <p:nvPr/>
        </p:nvSpPr>
        <p:spPr>
          <a:xfrm>
            <a:off x="3268721" y="8033662"/>
            <a:ext cx="3678298" cy="887768"/>
          </a:xfrm>
          <a:prstGeom prst="rect">
            <a:avLst/>
          </a:prstGeom>
        </p:spPr>
        <p:txBody>
          <a:bodyPr lIns="0" tIns="0" rIns="0" bIns="0" rtlCol="0" anchor="t">
            <a:spAutoFit/>
          </a:bodyPr>
          <a:lstStyle/>
          <a:p>
            <a:pPr algn="just">
              <a:lnSpc>
                <a:spcPts val="7323"/>
              </a:lnSpc>
            </a:pPr>
            <a:r>
              <a:rPr lang="en-US" sz="5231" b="1" spc="1506">
                <a:solidFill>
                  <a:srgbClr val="0D0E11"/>
                </a:solidFill>
                <a:latin typeface="Nourd Bold"/>
                <a:ea typeface="Nourd Bold"/>
                <a:cs typeface="Nourd Bold"/>
                <a:sym typeface="Nourd Bold"/>
              </a:rPr>
              <a:t>V</a:t>
            </a:r>
            <a:r>
              <a:rPr lang="en-US" sz="5231" b="1" spc="1506">
                <a:solidFill>
                  <a:srgbClr val="F4C024"/>
                </a:solidFill>
                <a:latin typeface="Nourd Bold"/>
                <a:ea typeface="Nourd Bold"/>
                <a:cs typeface="Nourd Bold"/>
                <a:sym typeface="Nourd Bold"/>
              </a:rPr>
              <a:t>Y</a:t>
            </a:r>
            <a:r>
              <a:rPr lang="en-US" sz="5231" b="1" spc="1506">
                <a:solidFill>
                  <a:srgbClr val="F56C34"/>
                </a:solidFill>
                <a:latin typeface="Nourd Bold"/>
                <a:ea typeface="Nourd Bold"/>
                <a:cs typeface="Nourd Bold"/>
                <a:sym typeface="Nourd Bold"/>
              </a:rPr>
              <a:t>K</a:t>
            </a:r>
            <a:r>
              <a:rPr lang="en-US" sz="5231" b="1" spc="1506">
                <a:solidFill>
                  <a:srgbClr val="D81104"/>
                </a:solidFill>
                <a:latin typeface="Nourd Bold"/>
                <a:ea typeface="Nourd Bold"/>
                <a:cs typeface="Nourd Bold"/>
                <a:sym typeface="Nourd Bold"/>
              </a:rPr>
              <a:t>O</a:t>
            </a:r>
            <a:r>
              <a:rPr lang="en-US" sz="5231" b="1" spc="1506">
                <a:solidFill>
                  <a:srgbClr val="0D0E11"/>
                </a:solidFill>
                <a:latin typeface="Nourd Bold"/>
                <a:ea typeface="Nourd Bold"/>
                <a:cs typeface="Nourd Bold"/>
                <a:sym typeface="Nourd Bold"/>
              </a:rPr>
              <a:t>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43547" y="3576718"/>
            <a:ext cx="1987114" cy="373834"/>
          </a:xfrm>
          <a:prstGeom prst="rect">
            <a:avLst/>
          </a:prstGeom>
        </p:spPr>
        <p:txBody>
          <a:bodyPr lIns="0" tIns="0" rIns="0" bIns="0" rtlCol="0" anchor="t">
            <a:spAutoFit/>
          </a:bodyPr>
          <a:lstStyle/>
          <a:p>
            <a:pPr algn="ctr">
              <a:lnSpc>
                <a:spcPts val="3019"/>
              </a:lnSpc>
            </a:pPr>
            <a:r>
              <a:rPr lang="en-US" sz="2157" b="1">
                <a:solidFill>
                  <a:srgbClr val="000000"/>
                </a:solidFill>
                <a:latin typeface="Nourd Bold"/>
                <a:ea typeface="Nourd Bold"/>
                <a:cs typeface="Nourd Bold"/>
                <a:sym typeface="Nourd Bold"/>
              </a:rPr>
              <a:t>1938-2009</a:t>
            </a:r>
          </a:p>
        </p:txBody>
      </p:sp>
      <p:sp>
        <p:nvSpPr>
          <p:cNvPr id="3" name="TextBox 3"/>
          <p:cNvSpPr txBox="1"/>
          <p:nvPr/>
        </p:nvSpPr>
        <p:spPr>
          <a:xfrm>
            <a:off x="1157369" y="942975"/>
            <a:ext cx="9799588" cy="762617"/>
          </a:xfrm>
          <a:prstGeom prst="rect">
            <a:avLst/>
          </a:prstGeom>
        </p:spPr>
        <p:txBody>
          <a:bodyPr lIns="0" tIns="0" rIns="0" bIns="0" rtlCol="0" anchor="t">
            <a:spAutoFit/>
          </a:bodyPr>
          <a:lstStyle/>
          <a:p>
            <a:pPr algn="ctr">
              <a:lnSpc>
                <a:spcPts val="6266"/>
              </a:lnSpc>
            </a:pPr>
            <a:r>
              <a:rPr lang="en-US" sz="4475">
                <a:solidFill>
                  <a:srgbClr val="000000"/>
                </a:solidFill>
                <a:latin typeface="Nourd"/>
                <a:ea typeface="Nourd"/>
                <a:cs typeface="Nourd"/>
                <a:sym typeface="Nourd"/>
              </a:rPr>
              <a:t>How can you get me the lowers rate? </a:t>
            </a:r>
          </a:p>
        </p:txBody>
      </p:sp>
      <p:sp>
        <p:nvSpPr>
          <p:cNvPr id="4" name="Freeform 4"/>
          <p:cNvSpPr/>
          <p:nvPr/>
        </p:nvSpPr>
        <p:spPr>
          <a:xfrm>
            <a:off x="4135696" y="2603208"/>
            <a:ext cx="2360610" cy="1746852"/>
          </a:xfrm>
          <a:custGeom>
            <a:avLst/>
            <a:gdLst/>
            <a:ahLst/>
            <a:cxnLst/>
            <a:rect l="l" t="t" r="r" b="b"/>
            <a:pathLst>
              <a:path w="2360610" h="1746852">
                <a:moveTo>
                  <a:pt x="0" y="0"/>
                </a:moveTo>
                <a:lnTo>
                  <a:pt x="2360610" y="0"/>
                </a:lnTo>
                <a:lnTo>
                  <a:pt x="2360610" y="1746852"/>
                </a:lnTo>
                <a:lnTo>
                  <a:pt x="0" y="17468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flipH="1">
            <a:off x="7035889" y="2603208"/>
            <a:ext cx="2360610" cy="1746852"/>
          </a:xfrm>
          <a:custGeom>
            <a:avLst/>
            <a:gdLst/>
            <a:ahLst/>
            <a:cxnLst/>
            <a:rect l="l" t="t" r="r" b="b"/>
            <a:pathLst>
              <a:path w="2360610" h="1746852">
                <a:moveTo>
                  <a:pt x="2360610" y="0"/>
                </a:moveTo>
                <a:lnTo>
                  <a:pt x="0" y="0"/>
                </a:lnTo>
                <a:lnTo>
                  <a:pt x="0" y="1746852"/>
                </a:lnTo>
                <a:lnTo>
                  <a:pt x="2360610" y="1746852"/>
                </a:lnTo>
                <a:lnTo>
                  <a:pt x="236061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5400000">
            <a:off x="12111407" y="3531693"/>
            <a:ext cx="1893956" cy="975387"/>
          </a:xfrm>
          <a:custGeom>
            <a:avLst/>
            <a:gdLst/>
            <a:ahLst/>
            <a:cxnLst/>
            <a:rect l="l" t="t" r="r" b="b"/>
            <a:pathLst>
              <a:path w="1893956" h="975387">
                <a:moveTo>
                  <a:pt x="0" y="0"/>
                </a:moveTo>
                <a:lnTo>
                  <a:pt x="1893956" y="0"/>
                </a:lnTo>
                <a:lnTo>
                  <a:pt x="1893956" y="975387"/>
                </a:lnTo>
                <a:lnTo>
                  <a:pt x="0" y="9753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5840299" y="1893870"/>
            <a:ext cx="1952008" cy="1344445"/>
          </a:xfrm>
          <a:custGeom>
            <a:avLst/>
            <a:gdLst/>
            <a:ahLst/>
            <a:cxnLst/>
            <a:rect l="l" t="t" r="r" b="b"/>
            <a:pathLst>
              <a:path w="1952008" h="1344445">
                <a:moveTo>
                  <a:pt x="0" y="0"/>
                </a:moveTo>
                <a:lnTo>
                  <a:pt x="1952007" y="0"/>
                </a:lnTo>
                <a:lnTo>
                  <a:pt x="1952007" y="1344445"/>
                </a:lnTo>
                <a:lnTo>
                  <a:pt x="0" y="13444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3606768" y="4985536"/>
            <a:ext cx="3026929" cy="2833897"/>
          </a:xfrm>
          <a:prstGeom prst="rect">
            <a:avLst/>
          </a:prstGeom>
        </p:spPr>
        <p:txBody>
          <a:bodyPr lIns="0" tIns="0" rIns="0" bIns="0" rtlCol="0" anchor="t">
            <a:spAutoFit/>
          </a:bodyPr>
          <a:lstStyle/>
          <a:p>
            <a:pPr algn="ctr">
              <a:lnSpc>
                <a:spcPts val="3744"/>
              </a:lnSpc>
            </a:pPr>
            <a:r>
              <a:rPr lang="en-US" sz="2674">
                <a:solidFill>
                  <a:srgbClr val="000000"/>
                </a:solidFill>
                <a:latin typeface="Nourd"/>
                <a:ea typeface="Nourd"/>
                <a:cs typeface="Nourd"/>
                <a:sym typeface="Nourd"/>
              </a:rPr>
              <a:t>Conforming</a:t>
            </a:r>
          </a:p>
          <a:p>
            <a:pPr algn="ctr">
              <a:lnSpc>
                <a:spcPts val="3744"/>
              </a:lnSpc>
            </a:pPr>
            <a:r>
              <a:rPr lang="en-US" sz="2674">
                <a:solidFill>
                  <a:srgbClr val="000000"/>
                </a:solidFill>
                <a:latin typeface="Nourd"/>
                <a:ea typeface="Nourd"/>
                <a:cs typeface="Nourd"/>
                <a:sym typeface="Nourd"/>
              </a:rPr>
              <a:t>Rates were the same for</a:t>
            </a:r>
          </a:p>
          <a:p>
            <a:pPr algn="ctr">
              <a:lnSpc>
                <a:spcPts val="3744"/>
              </a:lnSpc>
            </a:pPr>
            <a:r>
              <a:rPr lang="en-US" sz="2674">
                <a:solidFill>
                  <a:srgbClr val="000000"/>
                </a:solidFill>
                <a:latin typeface="Nourd"/>
                <a:ea typeface="Nourd"/>
                <a:cs typeface="Nourd"/>
                <a:sym typeface="Nourd"/>
              </a:rPr>
              <a:t>Everyone who qualified</a:t>
            </a:r>
          </a:p>
          <a:p>
            <a:pPr algn="ctr">
              <a:lnSpc>
                <a:spcPts val="4107"/>
              </a:lnSpc>
            </a:pPr>
            <a:endParaRPr lang="en-US" sz="2674">
              <a:solidFill>
                <a:srgbClr val="000000"/>
              </a:solidFill>
              <a:latin typeface="Nourd"/>
              <a:ea typeface="Nourd"/>
              <a:cs typeface="Nourd"/>
              <a:sym typeface="Nourd"/>
            </a:endParaRPr>
          </a:p>
        </p:txBody>
      </p:sp>
      <p:sp>
        <p:nvSpPr>
          <p:cNvPr id="9" name="TextBox 9"/>
          <p:cNvSpPr txBox="1"/>
          <p:nvPr/>
        </p:nvSpPr>
        <p:spPr>
          <a:xfrm>
            <a:off x="7211861" y="4984501"/>
            <a:ext cx="3026929" cy="3814972"/>
          </a:xfrm>
          <a:prstGeom prst="rect">
            <a:avLst/>
          </a:prstGeom>
        </p:spPr>
        <p:txBody>
          <a:bodyPr lIns="0" tIns="0" rIns="0" bIns="0" rtlCol="0" anchor="t">
            <a:spAutoFit/>
          </a:bodyPr>
          <a:lstStyle/>
          <a:p>
            <a:pPr algn="ctr">
              <a:lnSpc>
                <a:spcPts val="3744"/>
              </a:lnSpc>
            </a:pPr>
            <a:r>
              <a:rPr lang="en-US" sz="2674">
                <a:solidFill>
                  <a:srgbClr val="000000"/>
                </a:solidFill>
                <a:latin typeface="Nourd"/>
                <a:ea typeface="Nourd"/>
                <a:cs typeface="Nourd"/>
                <a:sym typeface="Nourd"/>
              </a:rPr>
              <a:t>Sub-Prime</a:t>
            </a:r>
          </a:p>
          <a:p>
            <a:pPr algn="ctr">
              <a:lnSpc>
                <a:spcPts val="3744"/>
              </a:lnSpc>
            </a:pPr>
            <a:r>
              <a:rPr lang="en-US" sz="2674">
                <a:solidFill>
                  <a:srgbClr val="000000"/>
                </a:solidFill>
                <a:latin typeface="Nourd"/>
                <a:ea typeface="Nourd"/>
                <a:cs typeface="Nourd"/>
                <a:sym typeface="Nourd"/>
              </a:rPr>
              <a:t>“Non-conforming”</a:t>
            </a:r>
          </a:p>
          <a:p>
            <a:pPr algn="ctr">
              <a:lnSpc>
                <a:spcPts val="3744"/>
              </a:lnSpc>
            </a:pPr>
            <a:r>
              <a:rPr lang="en-US" sz="2674">
                <a:solidFill>
                  <a:srgbClr val="000000"/>
                </a:solidFill>
                <a:latin typeface="Nourd"/>
                <a:ea typeface="Nourd"/>
                <a:cs typeface="Nourd"/>
                <a:sym typeface="Nourd"/>
              </a:rPr>
              <a:t>Rates varied greatly, based </a:t>
            </a:r>
          </a:p>
          <a:p>
            <a:pPr algn="ctr">
              <a:lnSpc>
                <a:spcPts val="3744"/>
              </a:lnSpc>
            </a:pPr>
            <a:r>
              <a:rPr lang="en-US" sz="2674">
                <a:solidFill>
                  <a:srgbClr val="000000"/>
                </a:solidFill>
                <a:latin typeface="Nourd"/>
                <a:ea typeface="Nourd"/>
                <a:cs typeface="Nourd"/>
                <a:sym typeface="Nourd"/>
              </a:rPr>
              <a:t>on anything &amp; everything</a:t>
            </a:r>
          </a:p>
          <a:p>
            <a:pPr algn="ctr">
              <a:lnSpc>
                <a:spcPts val="4107"/>
              </a:lnSpc>
            </a:pPr>
            <a:endParaRPr lang="en-US" sz="2674">
              <a:solidFill>
                <a:srgbClr val="000000"/>
              </a:solidFill>
              <a:latin typeface="Nourd"/>
              <a:ea typeface="Nourd"/>
              <a:cs typeface="Nourd"/>
              <a:sym typeface="Nourd"/>
            </a:endParaRPr>
          </a:p>
          <a:p>
            <a:pPr algn="ctr">
              <a:lnSpc>
                <a:spcPts val="4107"/>
              </a:lnSpc>
            </a:pPr>
            <a:endParaRPr lang="en-US" sz="2674">
              <a:solidFill>
                <a:srgbClr val="000000"/>
              </a:solidFill>
              <a:latin typeface="Nourd"/>
              <a:ea typeface="Nourd"/>
              <a:cs typeface="Nourd"/>
              <a:sym typeface="Nourd"/>
            </a:endParaRPr>
          </a:p>
        </p:txBody>
      </p:sp>
      <p:sp>
        <p:nvSpPr>
          <p:cNvPr id="10" name="TextBox 10"/>
          <p:cNvSpPr txBox="1"/>
          <p:nvPr/>
        </p:nvSpPr>
        <p:spPr>
          <a:xfrm>
            <a:off x="11654303" y="1827195"/>
            <a:ext cx="2808163" cy="1883954"/>
          </a:xfrm>
          <a:prstGeom prst="rect">
            <a:avLst/>
          </a:prstGeom>
        </p:spPr>
        <p:txBody>
          <a:bodyPr lIns="0" tIns="0" rIns="0" bIns="0" rtlCol="0" anchor="t">
            <a:spAutoFit/>
          </a:bodyPr>
          <a:lstStyle/>
          <a:p>
            <a:pPr algn="ctr">
              <a:lnSpc>
                <a:spcPts val="4454"/>
              </a:lnSpc>
            </a:pPr>
            <a:r>
              <a:rPr lang="en-US" sz="3181" b="1">
                <a:solidFill>
                  <a:srgbClr val="000000"/>
                </a:solidFill>
                <a:latin typeface="Nourd Bold"/>
                <a:ea typeface="Nourd Bold"/>
                <a:cs typeface="Nourd Bold"/>
                <a:sym typeface="Nourd Bold"/>
              </a:rPr>
              <a:t>2009-Present</a:t>
            </a:r>
          </a:p>
          <a:p>
            <a:pPr algn="ctr">
              <a:lnSpc>
                <a:spcPts val="6265"/>
              </a:lnSpc>
            </a:pPr>
            <a:r>
              <a:rPr lang="en-US" sz="4475" b="1">
                <a:solidFill>
                  <a:srgbClr val="000000"/>
                </a:solidFill>
                <a:latin typeface="Nourd Bold"/>
                <a:ea typeface="Nourd Bold"/>
                <a:cs typeface="Nourd Bold"/>
                <a:sym typeface="Nourd Bold"/>
              </a:rPr>
              <a:t> </a:t>
            </a:r>
          </a:p>
        </p:txBody>
      </p:sp>
      <p:sp>
        <p:nvSpPr>
          <p:cNvPr id="11" name="TextBox 11"/>
          <p:cNvSpPr txBox="1"/>
          <p:nvPr/>
        </p:nvSpPr>
        <p:spPr>
          <a:xfrm>
            <a:off x="11654303" y="4984501"/>
            <a:ext cx="3026929" cy="2881522"/>
          </a:xfrm>
          <a:prstGeom prst="rect">
            <a:avLst/>
          </a:prstGeom>
        </p:spPr>
        <p:txBody>
          <a:bodyPr lIns="0" tIns="0" rIns="0" bIns="0" rtlCol="0" anchor="t">
            <a:spAutoFit/>
          </a:bodyPr>
          <a:lstStyle/>
          <a:p>
            <a:pPr algn="ctr">
              <a:lnSpc>
                <a:spcPts val="3744"/>
              </a:lnSpc>
            </a:pPr>
            <a:r>
              <a:rPr lang="en-US" sz="2674">
                <a:solidFill>
                  <a:srgbClr val="000000"/>
                </a:solidFill>
                <a:latin typeface="Nourd"/>
                <a:ea typeface="Nourd"/>
                <a:cs typeface="Nourd"/>
                <a:sym typeface="Nourd"/>
              </a:rPr>
              <a:t>Conventional</a:t>
            </a:r>
          </a:p>
          <a:p>
            <a:pPr algn="ctr">
              <a:lnSpc>
                <a:spcPts val="3744"/>
              </a:lnSpc>
            </a:pPr>
            <a:r>
              <a:rPr lang="en-US" sz="2674">
                <a:solidFill>
                  <a:srgbClr val="000000"/>
                </a:solidFill>
                <a:latin typeface="Nourd"/>
                <a:ea typeface="Nourd"/>
                <a:cs typeface="Nourd"/>
                <a:sym typeface="Nourd"/>
              </a:rPr>
              <a:t>Based on Loan Level Pricing</a:t>
            </a:r>
          </a:p>
          <a:p>
            <a:pPr algn="ctr">
              <a:lnSpc>
                <a:spcPts val="3744"/>
              </a:lnSpc>
            </a:pPr>
            <a:r>
              <a:rPr lang="en-US" sz="2674">
                <a:solidFill>
                  <a:srgbClr val="000000"/>
                </a:solidFill>
                <a:latin typeface="Nourd"/>
                <a:ea typeface="Nourd"/>
                <a:cs typeface="Nourd"/>
                <a:sym typeface="Nourd"/>
              </a:rPr>
              <a:t>Adjustments (LLPA)</a:t>
            </a:r>
          </a:p>
          <a:p>
            <a:pPr algn="ctr">
              <a:lnSpc>
                <a:spcPts val="4107"/>
              </a:lnSpc>
            </a:pPr>
            <a:endParaRPr lang="en-US" sz="2674">
              <a:solidFill>
                <a:srgbClr val="000000"/>
              </a:solidFill>
              <a:latin typeface="Nourd"/>
              <a:ea typeface="Nourd"/>
              <a:cs typeface="Nourd"/>
              <a:sym typeface="Nourd"/>
            </a:endParaRPr>
          </a:p>
          <a:p>
            <a:pPr algn="ctr">
              <a:lnSpc>
                <a:spcPts val="4107"/>
              </a:lnSpc>
            </a:pPr>
            <a:endParaRPr lang="en-US" sz="2674">
              <a:solidFill>
                <a:srgbClr val="000000"/>
              </a:solidFill>
              <a:latin typeface="Nourd"/>
              <a:ea typeface="Nourd"/>
              <a:cs typeface="Nourd"/>
              <a:sym typeface="Nourd"/>
            </a:endParaRPr>
          </a:p>
        </p:txBody>
      </p:sp>
      <p:sp>
        <p:nvSpPr>
          <p:cNvPr id="12" name="TextBox 12"/>
          <p:cNvSpPr txBox="1"/>
          <p:nvPr/>
        </p:nvSpPr>
        <p:spPr>
          <a:xfrm>
            <a:off x="2396273" y="8873629"/>
            <a:ext cx="8728927"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13" name="Freeform 13"/>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5" name="Freeform 15"/>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6" name="Freeform 16"/>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7" name="AutoShape 17"/>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8" name="Freeform 18"/>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9" name="TextBox 19"/>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65585" y="2263772"/>
            <a:ext cx="4509390" cy="5550387"/>
          </a:xfrm>
          <a:prstGeom prst="rect">
            <a:avLst/>
          </a:prstGeom>
        </p:spPr>
        <p:txBody>
          <a:bodyPr lIns="0" tIns="0" rIns="0" bIns="0" rtlCol="0" anchor="t">
            <a:spAutoFit/>
          </a:bodyPr>
          <a:lstStyle/>
          <a:p>
            <a:pPr algn="l">
              <a:lnSpc>
                <a:spcPts val="2950"/>
              </a:lnSpc>
            </a:pPr>
            <a:r>
              <a:rPr lang="en-US" sz="1941" dirty="0">
                <a:solidFill>
                  <a:srgbClr val="000000"/>
                </a:solidFill>
                <a:latin typeface="Nourd"/>
                <a:ea typeface="Nourd"/>
                <a:cs typeface="Nourd"/>
                <a:sym typeface="Nourd"/>
              </a:rPr>
              <a:t>Loan Amount (&lt;$180K, &gt;$417K)</a:t>
            </a:r>
          </a:p>
          <a:p>
            <a:pPr algn="l">
              <a:lnSpc>
                <a:spcPts val="2950"/>
              </a:lnSpc>
            </a:pPr>
            <a:r>
              <a:rPr lang="en-US" sz="1941" dirty="0">
                <a:solidFill>
                  <a:srgbClr val="000000"/>
                </a:solidFill>
                <a:latin typeface="Nourd"/>
                <a:ea typeface="Nourd"/>
                <a:cs typeface="Nourd"/>
                <a:sym typeface="Nourd"/>
              </a:rPr>
              <a:t>Loan Term (30, 15, 7/1)</a:t>
            </a:r>
          </a:p>
          <a:p>
            <a:pPr algn="l">
              <a:lnSpc>
                <a:spcPts val="2950"/>
              </a:lnSpc>
            </a:pPr>
            <a:r>
              <a:rPr lang="en-US" sz="1941" dirty="0">
                <a:solidFill>
                  <a:srgbClr val="000000"/>
                </a:solidFill>
                <a:latin typeface="Nourd"/>
                <a:ea typeface="Nourd"/>
                <a:cs typeface="Nourd"/>
                <a:sym typeface="Nourd"/>
              </a:rPr>
              <a:t>Purpose (Purchase, Refinance)</a:t>
            </a:r>
          </a:p>
          <a:p>
            <a:pPr algn="l">
              <a:lnSpc>
                <a:spcPts val="2950"/>
              </a:lnSpc>
            </a:pPr>
            <a:r>
              <a:rPr lang="en-US" sz="1941" dirty="0">
                <a:solidFill>
                  <a:srgbClr val="000000"/>
                </a:solidFill>
                <a:latin typeface="Nourd"/>
                <a:ea typeface="Nourd"/>
                <a:cs typeface="Nourd"/>
                <a:sym typeface="Nourd"/>
              </a:rPr>
              <a:t>LTV</a:t>
            </a:r>
          </a:p>
          <a:p>
            <a:pPr algn="l">
              <a:lnSpc>
                <a:spcPts val="2950"/>
              </a:lnSpc>
            </a:pPr>
            <a:r>
              <a:rPr lang="en-US" sz="1941" dirty="0">
                <a:solidFill>
                  <a:srgbClr val="000000"/>
                </a:solidFill>
                <a:latin typeface="Nourd"/>
                <a:ea typeface="Nourd"/>
                <a:cs typeface="Nourd"/>
                <a:sym typeface="Nourd"/>
              </a:rPr>
              <a:t>Property/State</a:t>
            </a:r>
          </a:p>
          <a:p>
            <a:pPr algn="l">
              <a:lnSpc>
                <a:spcPts val="2950"/>
              </a:lnSpc>
            </a:pPr>
            <a:r>
              <a:rPr lang="en-US" sz="1941" dirty="0">
                <a:solidFill>
                  <a:srgbClr val="000000"/>
                </a:solidFill>
                <a:latin typeface="Nourd"/>
                <a:ea typeface="Nourd"/>
                <a:cs typeface="Nourd"/>
                <a:sym typeface="Nourd"/>
              </a:rPr>
              <a:t>Occupancy (Owner/Investment)</a:t>
            </a:r>
          </a:p>
          <a:p>
            <a:pPr algn="l">
              <a:lnSpc>
                <a:spcPts val="2950"/>
              </a:lnSpc>
            </a:pPr>
            <a:r>
              <a:rPr lang="en-US" sz="1941" dirty="0">
                <a:solidFill>
                  <a:srgbClr val="000000"/>
                </a:solidFill>
                <a:latin typeface="Nourd"/>
                <a:ea typeface="Nourd"/>
                <a:cs typeface="Nourd"/>
                <a:sym typeface="Nourd"/>
              </a:rPr>
              <a:t>Credit History</a:t>
            </a:r>
          </a:p>
          <a:p>
            <a:pPr algn="l">
              <a:lnSpc>
                <a:spcPts val="2950"/>
              </a:lnSpc>
            </a:pPr>
            <a:r>
              <a:rPr lang="en-US" sz="1941" dirty="0">
                <a:solidFill>
                  <a:srgbClr val="000000"/>
                </a:solidFill>
                <a:latin typeface="Nourd"/>
                <a:ea typeface="Nourd"/>
                <a:cs typeface="Nourd"/>
                <a:sym typeface="Nourd"/>
              </a:rPr>
              <a:t>Asset Verification</a:t>
            </a:r>
          </a:p>
          <a:p>
            <a:pPr algn="l">
              <a:lnSpc>
                <a:spcPts val="2950"/>
              </a:lnSpc>
            </a:pPr>
            <a:r>
              <a:rPr lang="en-US" sz="1941" dirty="0">
                <a:solidFill>
                  <a:srgbClr val="000000"/>
                </a:solidFill>
                <a:latin typeface="Nourd"/>
                <a:ea typeface="Nourd"/>
                <a:cs typeface="Nourd"/>
                <a:sym typeface="Nourd"/>
              </a:rPr>
              <a:t>Relocation</a:t>
            </a:r>
          </a:p>
          <a:p>
            <a:pPr algn="l">
              <a:lnSpc>
                <a:spcPts val="2950"/>
              </a:lnSpc>
            </a:pPr>
            <a:r>
              <a:rPr lang="en-US" sz="1941" dirty="0">
                <a:solidFill>
                  <a:srgbClr val="000000"/>
                </a:solidFill>
                <a:latin typeface="Nourd"/>
                <a:ea typeface="Nourd"/>
                <a:cs typeface="Nourd"/>
                <a:sym typeface="Nourd"/>
              </a:rPr>
              <a:t>Concessions</a:t>
            </a:r>
          </a:p>
          <a:p>
            <a:pPr algn="l">
              <a:lnSpc>
                <a:spcPts val="2950"/>
              </a:lnSpc>
            </a:pPr>
            <a:r>
              <a:rPr lang="en-US" sz="1941" dirty="0">
                <a:solidFill>
                  <a:srgbClr val="000000"/>
                </a:solidFill>
                <a:latin typeface="Nourd"/>
                <a:ea typeface="Nourd"/>
                <a:cs typeface="Nourd"/>
                <a:sym typeface="Nourd"/>
              </a:rPr>
              <a:t>Employment Status</a:t>
            </a:r>
          </a:p>
          <a:p>
            <a:pPr algn="l">
              <a:lnSpc>
                <a:spcPts val="2950"/>
              </a:lnSpc>
            </a:pPr>
            <a:r>
              <a:rPr lang="en-US" sz="1941" dirty="0">
                <a:solidFill>
                  <a:srgbClr val="000000"/>
                </a:solidFill>
                <a:latin typeface="Nourd"/>
                <a:ea typeface="Nourd"/>
                <a:cs typeface="Nourd"/>
                <a:sym typeface="Nourd"/>
              </a:rPr>
              <a:t>Co-Borrower (Occ/Un-Occ)</a:t>
            </a:r>
          </a:p>
          <a:p>
            <a:pPr algn="l">
              <a:lnSpc>
                <a:spcPts val="2950"/>
              </a:lnSpc>
            </a:pPr>
            <a:r>
              <a:rPr lang="en-US" sz="1941" dirty="0">
                <a:solidFill>
                  <a:srgbClr val="000000"/>
                </a:solidFill>
                <a:latin typeface="Nourd"/>
                <a:ea typeface="Nourd"/>
                <a:cs typeface="Nourd"/>
                <a:sym typeface="Nourd"/>
              </a:rPr>
              <a:t>Lock Period (15, 30, 45, 60)</a:t>
            </a:r>
          </a:p>
          <a:p>
            <a:pPr algn="l">
              <a:lnSpc>
                <a:spcPts val="2950"/>
              </a:lnSpc>
            </a:pPr>
            <a:r>
              <a:rPr lang="en-US" sz="1941" dirty="0">
                <a:solidFill>
                  <a:srgbClr val="000000"/>
                </a:solidFill>
                <a:latin typeface="Nourd"/>
                <a:ea typeface="Nourd"/>
                <a:cs typeface="Nourd"/>
                <a:sym typeface="Nourd"/>
              </a:rPr>
              <a:t>UW System (DU, LP, AUS)</a:t>
            </a:r>
          </a:p>
          <a:p>
            <a:pPr algn="l">
              <a:lnSpc>
                <a:spcPts val="2950"/>
              </a:lnSpc>
            </a:pPr>
            <a:r>
              <a:rPr lang="en-US" sz="1941" dirty="0">
                <a:solidFill>
                  <a:srgbClr val="000000"/>
                </a:solidFill>
                <a:latin typeface="Nourd"/>
                <a:ea typeface="Nourd"/>
                <a:cs typeface="Nourd"/>
                <a:sym typeface="Nourd"/>
              </a:rPr>
              <a:t>Property Type (SFR, Condo)</a:t>
            </a:r>
          </a:p>
        </p:txBody>
      </p:sp>
      <p:sp>
        <p:nvSpPr>
          <p:cNvPr id="3" name="TextBox 3"/>
          <p:cNvSpPr txBox="1"/>
          <p:nvPr/>
        </p:nvSpPr>
        <p:spPr>
          <a:xfrm>
            <a:off x="10126082" y="2263772"/>
            <a:ext cx="3996333" cy="5550433"/>
          </a:xfrm>
          <a:prstGeom prst="rect">
            <a:avLst/>
          </a:prstGeom>
        </p:spPr>
        <p:txBody>
          <a:bodyPr lIns="0" tIns="0" rIns="0" bIns="0" rtlCol="0" anchor="t">
            <a:spAutoFit/>
          </a:bodyPr>
          <a:lstStyle/>
          <a:p>
            <a:pPr algn="l">
              <a:lnSpc>
                <a:spcPts val="2948"/>
              </a:lnSpc>
            </a:pPr>
            <a:r>
              <a:rPr lang="en-US" sz="1940" dirty="0">
                <a:solidFill>
                  <a:srgbClr val="000000"/>
                </a:solidFill>
                <a:latin typeface="Nourd"/>
                <a:ea typeface="Nourd"/>
                <a:cs typeface="Nourd"/>
                <a:sym typeface="Nourd"/>
              </a:rPr>
              <a:t>Loan Type (CONV, FHA, VA, USDA)</a:t>
            </a:r>
          </a:p>
          <a:p>
            <a:pPr algn="l">
              <a:lnSpc>
                <a:spcPts val="2948"/>
              </a:lnSpc>
            </a:pPr>
            <a:r>
              <a:rPr lang="en-US" sz="1940" dirty="0">
                <a:solidFill>
                  <a:srgbClr val="000000"/>
                </a:solidFill>
                <a:latin typeface="Nourd"/>
                <a:ea typeface="Nourd"/>
                <a:cs typeface="Nourd"/>
                <a:sym typeface="Nourd"/>
              </a:rPr>
              <a:t>Amortization (Fixed, ARM)</a:t>
            </a:r>
          </a:p>
          <a:p>
            <a:pPr algn="l">
              <a:lnSpc>
                <a:spcPts val="2948"/>
              </a:lnSpc>
            </a:pPr>
            <a:r>
              <a:rPr lang="en-US" sz="1940" dirty="0">
                <a:solidFill>
                  <a:srgbClr val="000000"/>
                </a:solidFill>
                <a:latin typeface="Nourd"/>
                <a:ea typeface="Nourd"/>
                <a:cs typeface="Nourd"/>
                <a:sym typeface="Nourd"/>
              </a:rPr>
              <a:t>Cash Out/Amount</a:t>
            </a:r>
          </a:p>
          <a:p>
            <a:pPr algn="l">
              <a:lnSpc>
                <a:spcPts val="2948"/>
              </a:lnSpc>
            </a:pPr>
            <a:r>
              <a:rPr lang="en-US" sz="1940" dirty="0">
                <a:solidFill>
                  <a:srgbClr val="000000"/>
                </a:solidFill>
                <a:latin typeface="Nourd"/>
                <a:ea typeface="Nourd"/>
                <a:cs typeface="Nourd"/>
                <a:sym typeface="Nourd"/>
              </a:rPr>
              <a:t>Debt Tolerance Ratio</a:t>
            </a:r>
          </a:p>
          <a:p>
            <a:pPr algn="l">
              <a:lnSpc>
                <a:spcPts val="2948"/>
              </a:lnSpc>
            </a:pPr>
            <a:r>
              <a:rPr lang="en-US" sz="1940" dirty="0">
                <a:solidFill>
                  <a:srgbClr val="000000"/>
                </a:solidFill>
                <a:latin typeface="Nourd"/>
                <a:ea typeface="Nourd"/>
                <a:cs typeface="Nourd"/>
                <a:sym typeface="Nourd"/>
              </a:rPr>
              <a:t>CLTV</a:t>
            </a:r>
          </a:p>
          <a:p>
            <a:pPr algn="l">
              <a:lnSpc>
                <a:spcPts val="2948"/>
              </a:lnSpc>
            </a:pPr>
            <a:r>
              <a:rPr lang="en-US" sz="1940" dirty="0">
                <a:solidFill>
                  <a:srgbClr val="000000"/>
                </a:solidFill>
                <a:latin typeface="Nourd"/>
                <a:ea typeface="Nourd"/>
                <a:cs typeface="Nourd"/>
                <a:sym typeface="Nourd"/>
              </a:rPr>
              <a:t>Property County</a:t>
            </a:r>
          </a:p>
          <a:p>
            <a:pPr algn="l">
              <a:lnSpc>
                <a:spcPts val="2948"/>
              </a:lnSpc>
            </a:pPr>
            <a:r>
              <a:rPr lang="en-US" sz="1940" dirty="0">
                <a:solidFill>
                  <a:srgbClr val="000000"/>
                </a:solidFill>
                <a:latin typeface="Nourd"/>
                <a:ea typeface="Nourd"/>
                <a:cs typeface="Nourd"/>
                <a:sym typeface="Nourd"/>
              </a:rPr>
              <a:t># of Units (1-4)</a:t>
            </a:r>
          </a:p>
          <a:p>
            <a:pPr algn="l">
              <a:lnSpc>
                <a:spcPts val="2948"/>
              </a:lnSpc>
            </a:pPr>
            <a:r>
              <a:rPr lang="en-US" sz="1940" dirty="0">
                <a:solidFill>
                  <a:srgbClr val="000000"/>
                </a:solidFill>
                <a:latin typeface="Nourd"/>
                <a:ea typeface="Nourd"/>
                <a:cs typeface="Nourd"/>
                <a:sym typeface="Nourd"/>
              </a:rPr>
              <a:t>Credit Score</a:t>
            </a:r>
          </a:p>
          <a:p>
            <a:pPr algn="l">
              <a:lnSpc>
                <a:spcPts val="2948"/>
              </a:lnSpc>
            </a:pPr>
            <a:r>
              <a:rPr lang="en-US" sz="1940" dirty="0">
                <a:solidFill>
                  <a:srgbClr val="000000"/>
                </a:solidFill>
                <a:latin typeface="Nourd"/>
                <a:ea typeface="Nourd"/>
                <a:cs typeface="Nourd"/>
                <a:sym typeface="Nourd"/>
              </a:rPr>
              <a:t>Reserves</a:t>
            </a:r>
          </a:p>
          <a:p>
            <a:pPr algn="l">
              <a:lnSpc>
                <a:spcPts val="2948"/>
              </a:lnSpc>
            </a:pPr>
            <a:r>
              <a:rPr lang="en-US" sz="1940" dirty="0">
                <a:solidFill>
                  <a:srgbClr val="000000"/>
                </a:solidFill>
                <a:latin typeface="Nourd"/>
                <a:ea typeface="Nourd"/>
                <a:cs typeface="Nourd"/>
                <a:sym typeface="Nourd"/>
              </a:rPr>
              <a:t>Gift Funds</a:t>
            </a:r>
          </a:p>
          <a:p>
            <a:pPr algn="l">
              <a:lnSpc>
                <a:spcPts val="2948"/>
              </a:lnSpc>
            </a:pPr>
            <a:r>
              <a:rPr lang="en-US" sz="1940" dirty="0">
                <a:solidFill>
                  <a:srgbClr val="000000"/>
                </a:solidFill>
                <a:latin typeface="Nourd"/>
                <a:ea typeface="Nourd"/>
                <a:cs typeface="Nourd"/>
                <a:sym typeface="Nourd"/>
              </a:rPr>
              <a:t>Income Verification</a:t>
            </a:r>
          </a:p>
          <a:p>
            <a:pPr algn="l">
              <a:lnSpc>
                <a:spcPts val="2948"/>
              </a:lnSpc>
            </a:pPr>
            <a:r>
              <a:rPr lang="en-US" sz="1940" dirty="0">
                <a:solidFill>
                  <a:srgbClr val="000000"/>
                </a:solidFill>
                <a:latin typeface="Nourd"/>
                <a:ea typeface="Nourd"/>
                <a:cs typeface="Nourd"/>
                <a:sym typeface="Nourd"/>
              </a:rPr>
              <a:t>Employment Documentation</a:t>
            </a:r>
          </a:p>
          <a:p>
            <a:pPr algn="l">
              <a:lnSpc>
                <a:spcPts val="2948"/>
              </a:lnSpc>
            </a:pPr>
            <a:r>
              <a:rPr lang="en-US" sz="1940" dirty="0">
                <a:solidFill>
                  <a:srgbClr val="000000"/>
                </a:solidFill>
                <a:latin typeface="Nourd"/>
                <a:ea typeface="Nourd"/>
                <a:cs typeface="Nourd"/>
                <a:sym typeface="Nourd"/>
              </a:rPr>
              <a:t>Citizenship</a:t>
            </a:r>
          </a:p>
          <a:p>
            <a:pPr algn="l">
              <a:lnSpc>
                <a:spcPts val="2948"/>
              </a:lnSpc>
            </a:pPr>
            <a:r>
              <a:rPr lang="en-US" sz="1940" dirty="0">
                <a:solidFill>
                  <a:srgbClr val="000000"/>
                </a:solidFill>
                <a:latin typeface="Nourd"/>
                <a:ea typeface="Nourd"/>
                <a:cs typeface="Nourd"/>
                <a:sym typeface="Nourd"/>
              </a:rPr>
              <a:t>Mortgage Insurance (MO, LPMI)</a:t>
            </a:r>
          </a:p>
          <a:p>
            <a:pPr algn="l">
              <a:lnSpc>
                <a:spcPts val="2948"/>
              </a:lnSpc>
            </a:pPr>
            <a:r>
              <a:rPr lang="en-US" sz="1940" dirty="0">
                <a:solidFill>
                  <a:srgbClr val="000000"/>
                </a:solidFill>
                <a:latin typeface="Nourd"/>
                <a:ea typeface="Nourd"/>
                <a:cs typeface="Nourd"/>
                <a:sym typeface="Nourd"/>
              </a:rPr>
              <a:t>Escrow (Included, Yes or No)</a:t>
            </a:r>
          </a:p>
        </p:txBody>
      </p:sp>
      <p:sp>
        <p:nvSpPr>
          <p:cNvPr id="4" name="TextBox 4"/>
          <p:cNvSpPr txBox="1"/>
          <p:nvPr/>
        </p:nvSpPr>
        <p:spPr>
          <a:xfrm>
            <a:off x="655882" y="895350"/>
            <a:ext cx="13432334" cy="1087944"/>
          </a:xfrm>
          <a:prstGeom prst="rect">
            <a:avLst/>
          </a:prstGeom>
        </p:spPr>
        <p:txBody>
          <a:bodyPr lIns="0" tIns="0" rIns="0" bIns="0" rtlCol="0" anchor="t">
            <a:spAutoFit/>
          </a:bodyPr>
          <a:lstStyle/>
          <a:p>
            <a:pPr algn="ctr">
              <a:lnSpc>
                <a:spcPts val="8809"/>
              </a:lnSpc>
            </a:pPr>
            <a:r>
              <a:rPr lang="en-US" sz="6292" b="1">
                <a:solidFill>
                  <a:srgbClr val="000000"/>
                </a:solidFill>
                <a:latin typeface="Nourd Bold"/>
                <a:ea typeface="Nourd Bold"/>
                <a:cs typeface="Nourd Bold"/>
                <a:sym typeface="Nourd Bold"/>
              </a:rPr>
              <a:t>30 Things That Can Affect Rates </a:t>
            </a:r>
          </a:p>
        </p:txBody>
      </p:sp>
      <p:sp>
        <p:nvSpPr>
          <p:cNvPr id="5" name="TextBox 5"/>
          <p:cNvSpPr txBox="1"/>
          <p:nvPr/>
        </p:nvSpPr>
        <p:spPr>
          <a:xfrm>
            <a:off x="2396273" y="8873629"/>
            <a:ext cx="8728927"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6" name="Freeform 6"/>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AutoShape 10"/>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1" name="Freeform 11"/>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2" name="TextBox 12"/>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595237"/>
            <a:ext cx="13391555" cy="2121686"/>
          </a:xfrm>
          <a:prstGeom prst="rect">
            <a:avLst/>
          </a:prstGeom>
        </p:spPr>
        <p:txBody>
          <a:bodyPr lIns="0" tIns="0" rIns="0" bIns="0" rtlCol="0" anchor="t">
            <a:spAutoFit/>
          </a:bodyPr>
          <a:lstStyle/>
          <a:p>
            <a:pPr algn="ctr">
              <a:lnSpc>
                <a:spcPts val="8531"/>
              </a:lnSpc>
            </a:pPr>
            <a:r>
              <a:rPr lang="en-US" sz="6094" b="1">
                <a:solidFill>
                  <a:srgbClr val="000000"/>
                </a:solidFill>
                <a:latin typeface="Nourd Bold"/>
                <a:ea typeface="Nourd Bold"/>
                <a:cs typeface="Nourd Bold"/>
                <a:sym typeface="Nourd Bold"/>
              </a:rPr>
              <a:t>Why and When do rates change?</a:t>
            </a:r>
          </a:p>
          <a:p>
            <a:pPr algn="ctr">
              <a:lnSpc>
                <a:spcPts val="8531"/>
              </a:lnSpc>
            </a:pPr>
            <a:r>
              <a:rPr lang="en-US" sz="6094" b="1">
                <a:solidFill>
                  <a:srgbClr val="000000"/>
                </a:solidFill>
                <a:latin typeface="Nourd Bold"/>
                <a:ea typeface="Nourd Bold"/>
                <a:cs typeface="Nourd Bold"/>
                <a:sym typeface="Nourd Bold"/>
              </a:rPr>
              <a:t> </a:t>
            </a:r>
          </a:p>
        </p:txBody>
      </p:sp>
      <p:sp>
        <p:nvSpPr>
          <p:cNvPr id="3" name="TextBox 3"/>
          <p:cNvSpPr txBox="1"/>
          <p:nvPr/>
        </p:nvSpPr>
        <p:spPr>
          <a:xfrm>
            <a:off x="1578637" y="2024033"/>
            <a:ext cx="11909015" cy="3649099"/>
          </a:xfrm>
          <a:prstGeom prst="rect">
            <a:avLst/>
          </a:prstGeom>
        </p:spPr>
        <p:txBody>
          <a:bodyPr lIns="0" tIns="0" rIns="0" bIns="0" rtlCol="0" anchor="t">
            <a:spAutoFit/>
          </a:bodyPr>
          <a:lstStyle/>
          <a:p>
            <a:pPr algn="l">
              <a:lnSpc>
                <a:spcPts val="3618"/>
              </a:lnSpc>
            </a:pPr>
            <a:r>
              <a:rPr lang="en-US" sz="2584">
                <a:solidFill>
                  <a:srgbClr val="000000"/>
                </a:solidFill>
                <a:latin typeface="Nourd"/>
                <a:ea typeface="Nourd"/>
                <a:cs typeface="Nourd"/>
                <a:sym typeface="Nourd"/>
              </a:rPr>
              <a:t>A mortgage backed security (MBS) is a type of asset-backed security that is </a:t>
            </a:r>
          </a:p>
          <a:p>
            <a:pPr algn="l">
              <a:lnSpc>
                <a:spcPts val="3618"/>
              </a:lnSpc>
            </a:pPr>
            <a:r>
              <a:rPr lang="en-US" sz="2584">
                <a:solidFill>
                  <a:srgbClr val="000000"/>
                </a:solidFill>
                <a:latin typeface="Nourd"/>
                <a:ea typeface="Nourd"/>
                <a:cs typeface="Nourd"/>
                <a:sym typeface="Nourd"/>
              </a:rPr>
              <a:t>secured by a mortgage. The mortgages are usually sold to a government agency (Fannie Mae or Freddie Mac), who “securitizes” or “packages” the loans into a security that can be sold to investors.</a:t>
            </a:r>
          </a:p>
          <a:p>
            <a:pPr algn="l">
              <a:lnSpc>
                <a:spcPts val="3618"/>
              </a:lnSpc>
            </a:pPr>
            <a:endParaRPr lang="en-US" sz="2584">
              <a:solidFill>
                <a:srgbClr val="000000"/>
              </a:solidFill>
              <a:latin typeface="Nourd"/>
              <a:ea typeface="Nourd"/>
              <a:cs typeface="Nourd"/>
              <a:sym typeface="Nourd"/>
            </a:endParaRPr>
          </a:p>
          <a:p>
            <a:pPr algn="l">
              <a:lnSpc>
                <a:spcPts val="3618"/>
              </a:lnSpc>
            </a:pPr>
            <a:r>
              <a:rPr lang="en-US" sz="2584" b="1">
                <a:solidFill>
                  <a:srgbClr val="000000"/>
                </a:solidFill>
                <a:latin typeface="Nourd Bold"/>
                <a:ea typeface="Nourd Bold"/>
                <a:cs typeface="Nourd Bold"/>
                <a:sym typeface="Nourd Bold"/>
              </a:rPr>
              <a:t>THE PRICE OF MORTGAGE BACKED SECURITIES IS THE ONLY THING THAT MOVES MORTGAGE RATES!</a:t>
            </a:r>
          </a:p>
          <a:p>
            <a:pPr algn="l">
              <a:lnSpc>
                <a:spcPts val="3618"/>
              </a:lnSpc>
            </a:pPr>
            <a:endParaRPr lang="en-US" sz="2584" b="1">
              <a:solidFill>
                <a:srgbClr val="000000"/>
              </a:solidFill>
              <a:latin typeface="Nourd Bold"/>
              <a:ea typeface="Nourd Bold"/>
              <a:cs typeface="Nourd Bold"/>
              <a:sym typeface="Nourd Bold"/>
            </a:endParaRPr>
          </a:p>
        </p:txBody>
      </p:sp>
      <p:grpSp>
        <p:nvGrpSpPr>
          <p:cNvPr id="4" name="Group 4"/>
          <p:cNvGrpSpPr/>
          <p:nvPr/>
        </p:nvGrpSpPr>
        <p:grpSpPr>
          <a:xfrm>
            <a:off x="2910262" y="5776481"/>
            <a:ext cx="4021955" cy="1735386"/>
            <a:chOff x="0" y="0"/>
            <a:chExt cx="1230540" cy="530951"/>
          </a:xfrm>
        </p:grpSpPr>
        <p:sp>
          <p:nvSpPr>
            <p:cNvPr id="5" name="Freeform 5"/>
            <p:cNvSpPr/>
            <p:nvPr/>
          </p:nvSpPr>
          <p:spPr>
            <a:xfrm>
              <a:off x="0" y="0"/>
              <a:ext cx="1230540" cy="530951"/>
            </a:xfrm>
            <a:custGeom>
              <a:avLst/>
              <a:gdLst/>
              <a:ahLst/>
              <a:cxnLst/>
              <a:rect l="l" t="t" r="r" b="b"/>
              <a:pathLst>
                <a:path w="1230540" h="530951">
                  <a:moveTo>
                    <a:pt x="98171" y="0"/>
                  </a:moveTo>
                  <a:lnTo>
                    <a:pt x="1132369" y="0"/>
                  </a:lnTo>
                  <a:cubicBezTo>
                    <a:pt x="1186588" y="0"/>
                    <a:pt x="1230540" y="43952"/>
                    <a:pt x="1230540" y="98171"/>
                  </a:cubicBezTo>
                  <a:lnTo>
                    <a:pt x="1230540" y="432781"/>
                  </a:lnTo>
                  <a:cubicBezTo>
                    <a:pt x="1230540" y="486999"/>
                    <a:pt x="1186588" y="530951"/>
                    <a:pt x="1132369" y="530951"/>
                  </a:cubicBezTo>
                  <a:lnTo>
                    <a:pt x="98171" y="530951"/>
                  </a:lnTo>
                  <a:cubicBezTo>
                    <a:pt x="43952" y="530951"/>
                    <a:pt x="0" y="486999"/>
                    <a:pt x="0" y="432781"/>
                  </a:cubicBezTo>
                  <a:lnTo>
                    <a:pt x="0" y="98171"/>
                  </a:lnTo>
                  <a:cubicBezTo>
                    <a:pt x="0" y="43952"/>
                    <a:pt x="43952" y="0"/>
                    <a:pt x="98171" y="0"/>
                  </a:cubicBezTo>
                  <a:close/>
                </a:path>
              </a:pathLst>
            </a:custGeom>
            <a:solidFill>
              <a:srgbClr val="717273"/>
            </a:solidFill>
          </p:spPr>
          <p:txBody>
            <a:bodyPr/>
            <a:lstStyle/>
            <a:p>
              <a:endParaRPr lang="en-US"/>
            </a:p>
          </p:txBody>
        </p:sp>
        <p:sp>
          <p:nvSpPr>
            <p:cNvPr id="6" name="TextBox 6"/>
            <p:cNvSpPr txBox="1"/>
            <p:nvPr/>
          </p:nvSpPr>
          <p:spPr>
            <a:xfrm>
              <a:off x="0" y="-19050"/>
              <a:ext cx="1230540" cy="550001"/>
            </a:xfrm>
            <a:prstGeom prst="rect">
              <a:avLst/>
            </a:prstGeom>
          </p:spPr>
          <p:txBody>
            <a:bodyPr lIns="34818" tIns="34818" rIns="34818" bIns="34818" rtlCol="0" anchor="ctr"/>
            <a:lstStyle/>
            <a:p>
              <a:pPr algn="ctr">
                <a:lnSpc>
                  <a:spcPts val="1823"/>
                </a:lnSpc>
              </a:pPr>
              <a:endParaRPr/>
            </a:p>
          </p:txBody>
        </p:sp>
      </p:grpSp>
      <p:sp>
        <p:nvSpPr>
          <p:cNvPr id="7" name="Freeform 7"/>
          <p:cNvSpPr/>
          <p:nvPr/>
        </p:nvSpPr>
        <p:spPr>
          <a:xfrm>
            <a:off x="1578637" y="5944506"/>
            <a:ext cx="932308" cy="1399337"/>
          </a:xfrm>
          <a:custGeom>
            <a:avLst/>
            <a:gdLst/>
            <a:ahLst/>
            <a:cxnLst/>
            <a:rect l="l" t="t" r="r" b="b"/>
            <a:pathLst>
              <a:path w="932308" h="1399337">
                <a:moveTo>
                  <a:pt x="0" y="0"/>
                </a:moveTo>
                <a:lnTo>
                  <a:pt x="932308" y="0"/>
                </a:lnTo>
                <a:lnTo>
                  <a:pt x="932308" y="1399336"/>
                </a:lnTo>
                <a:lnTo>
                  <a:pt x="0" y="13993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3309329" y="5858880"/>
            <a:ext cx="3223820" cy="1516334"/>
          </a:xfrm>
          <a:prstGeom prst="rect">
            <a:avLst/>
          </a:prstGeom>
        </p:spPr>
        <p:txBody>
          <a:bodyPr lIns="0" tIns="0" rIns="0" bIns="0" rtlCol="0" anchor="t">
            <a:spAutoFit/>
          </a:bodyPr>
          <a:lstStyle/>
          <a:p>
            <a:pPr algn="ctr">
              <a:lnSpc>
                <a:spcPts val="4097"/>
              </a:lnSpc>
            </a:pPr>
            <a:r>
              <a:rPr lang="en-US" sz="2926">
                <a:solidFill>
                  <a:srgbClr val="FFFFFF"/>
                </a:solidFill>
                <a:latin typeface="Nourd"/>
                <a:ea typeface="Nourd"/>
                <a:cs typeface="Nourd"/>
                <a:sym typeface="Nourd"/>
              </a:rPr>
              <a:t>Has anyone ever explained this to you?</a:t>
            </a:r>
          </a:p>
        </p:txBody>
      </p:sp>
      <p:sp>
        <p:nvSpPr>
          <p:cNvPr id="9" name="TextBox 9"/>
          <p:cNvSpPr txBox="1"/>
          <p:nvPr/>
        </p:nvSpPr>
        <p:spPr>
          <a:xfrm>
            <a:off x="2396273" y="8873629"/>
            <a:ext cx="8652727" cy="640293"/>
          </a:xfrm>
          <a:prstGeom prst="rect">
            <a:avLst/>
          </a:prstGeom>
        </p:spPr>
        <p:txBody>
          <a:bodyPr wrap="square" lIns="0" tIns="0" rIns="0" bIns="0" rtlCol="0" anchor="t">
            <a:spAutoFit/>
          </a:bodyPr>
          <a:lstStyle/>
          <a:p>
            <a:pPr algn="l">
              <a:lnSpc>
                <a:spcPts val="5267"/>
              </a:lnSpc>
            </a:pPr>
            <a:r>
              <a:rPr lang="en-US" sz="3762" b="1" spc="1858" dirty="0">
                <a:solidFill>
                  <a:srgbClr val="000000"/>
                </a:solidFill>
                <a:latin typeface="Nourd Bold"/>
                <a:ea typeface="Nourd Bold"/>
                <a:cs typeface="Nourd Bold"/>
                <a:sym typeface="Nourd Bold"/>
              </a:rPr>
              <a:t> SUCCESS SYSTEMS</a:t>
            </a:r>
          </a:p>
        </p:txBody>
      </p:sp>
      <p:sp>
        <p:nvSpPr>
          <p:cNvPr id="10" name="Freeform 10"/>
          <p:cNvSpPr/>
          <p:nvPr/>
        </p:nvSpPr>
        <p:spPr>
          <a:xfrm rot="-2700000">
            <a:off x="55574"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rot="-2700000">
            <a:off x="234170" y="7643411"/>
            <a:ext cx="2398310" cy="2398310"/>
          </a:xfrm>
          <a:custGeom>
            <a:avLst/>
            <a:gdLst/>
            <a:ahLst/>
            <a:cxnLst/>
            <a:rect l="l" t="t" r="r" b="b"/>
            <a:pathLst>
              <a:path w="2398310" h="2398310">
                <a:moveTo>
                  <a:pt x="0" y="0"/>
                </a:moveTo>
                <a:lnTo>
                  <a:pt x="2398310" y="0"/>
                </a:lnTo>
                <a:lnTo>
                  <a:pt x="2398310" y="2398310"/>
                </a:lnTo>
                <a:lnTo>
                  <a:pt x="0" y="23983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rot="-2700000">
            <a:off x="395004" y="7643411"/>
            <a:ext cx="2398310" cy="2398310"/>
          </a:xfrm>
          <a:custGeom>
            <a:avLst/>
            <a:gdLst/>
            <a:ahLst/>
            <a:cxnLst/>
            <a:rect l="l" t="t" r="r" b="b"/>
            <a:pathLst>
              <a:path w="2398310" h="2398310">
                <a:moveTo>
                  <a:pt x="0" y="0"/>
                </a:moveTo>
                <a:lnTo>
                  <a:pt x="2398311" y="0"/>
                </a:lnTo>
                <a:lnTo>
                  <a:pt x="2398311" y="2398310"/>
                </a:lnTo>
                <a:lnTo>
                  <a:pt x="0" y="23983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3" name="Freeform 13"/>
          <p:cNvSpPr/>
          <p:nvPr/>
        </p:nvSpPr>
        <p:spPr>
          <a:xfrm>
            <a:off x="1228526" y="8171210"/>
            <a:ext cx="1387815" cy="1342711"/>
          </a:xfrm>
          <a:custGeom>
            <a:avLst/>
            <a:gdLst/>
            <a:ahLst/>
            <a:cxnLst/>
            <a:rect l="l" t="t" r="r" b="b"/>
            <a:pathLst>
              <a:path w="1387815" h="1342711">
                <a:moveTo>
                  <a:pt x="0" y="0"/>
                </a:moveTo>
                <a:lnTo>
                  <a:pt x="1387815" y="0"/>
                </a:lnTo>
                <a:lnTo>
                  <a:pt x="1387815" y="1342712"/>
                </a:lnTo>
                <a:lnTo>
                  <a:pt x="0" y="13427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AutoShape 14"/>
          <p:cNvSpPr/>
          <p:nvPr/>
        </p:nvSpPr>
        <p:spPr>
          <a:xfrm>
            <a:off x="2396273" y="8842566"/>
            <a:ext cx="14722022" cy="0"/>
          </a:xfrm>
          <a:prstGeom prst="line">
            <a:avLst/>
          </a:prstGeom>
          <a:ln w="228600" cap="flat">
            <a:gradFill>
              <a:gsLst>
                <a:gs pos="0">
                  <a:srgbClr val="000000">
                    <a:alpha val="100000"/>
                  </a:srgbClr>
                </a:gs>
                <a:gs pos="25000">
                  <a:srgbClr val="F4C024">
                    <a:alpha val="100000"/>
                  </a:srgbClr>
                </a:gs>
                <a:gs pos="50000">
                  <a:srgbClr val="F56C34">
                    <a:alpha val="100000"/>
                  </a:srgbClr>
                </a:gs>
                <a:gs pos="75000">
                  <a:srgbClr val="D81104">
                    <a:alpha val="100000"/>
                  </a:srgbClr>
                </a:gs>
                <a:gs pos="100000">
                  <a:srgbClr val="070707">
                    <a:alpha val="100000"/>
                  </a:srgbClr>
                </a:gs>
              </a:gsLst>
              <a:lin ang="2700000"/>
            </a:gradFill>
            <a:prstDash val="solid"/>
            <a:headEnd type="none" w="sm" len="sm"/>
            <a:tailEnd type="triangle" w="lg" len="med"/>
          </a:ln>
        </p:spPr>
        <p:txBody>
          <a:bodyPr/>
          <a:lstStyle/>
          <a:p>
            <a:endParaRPr lang="en-US"/>
          </a:p>
        </p:txBody>
      </p:sp>
      <p:sp>
        <p:nvSpPr>
          <p:cNvPr id="15" name="Freeform 15"/>
          <p:cNvSpPr/>
          <p:nvPr/>
        </p:nvSpPr>
        <p:spPr>
          <a:xfrm rot="-8100000">
            <a:off x="564460" y="8503177"/>
            <a:ext cx="678779" cy="678779"/>
          </a:xfrm>
          <a:custGeom>
            <a:avLst/>
            <a:gdLst/>
            <a:ahLst/>
            <a:cxnLst/>
            <a:rect l="l" t="t" r="r" b="b"/>
            <a:pathLst>
              <a:path w="678779" h="678779">
                <a:moveTo>
                  <a:pt x="0" y="0"/>
                </a:moveTo>
                <a:lnTo>
                  <a:pt x="678779" y="0"/>
                </a:lnTo>
                <a:lnTo>
                  <a:pt x="678779" y="678779"/>
                </a:lnTo>
                <a:lnTo>
                  <a:pt x="0" y="6787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6" name="TextBox 16"/>
          <p:cNvSpPr txBox="1"/>
          <p:nvPr/>
        </p:nvSpPr>
        <p:spPr>
          <a:xfrm>
            <a:off x="2639337" y="7843167"/>
            <a:ext cx="3937477" cy="943610"/>
          </a:xfrm>
          <a:prstGeom prst="rect">
            <a:avLst/>
          </a:prstGeom>
        </p:spPr>
        <p:txBody>
          <a:bodyPr lIns="0" tIns="0" rIns="0" bIns="0" rtlCol="0" anchor="t">
            <a:spAutoFit/>
          </a:bodyPr>
          <a:lstStyle/>
          <a:p>
            <a:pPr algn="just">
              <a:lnSpc>
                <a:spcPts val="7840"/>
              </a:lnSpc>
            </a:pPr>
            <a:r>
              <a:rPr lang="en-US" sz="5600" b="1" spc="1612">
                <a:solidFill>
                  <a:srgbClr val="0D0E11"/>
                </a:solidFill>
                <a:latin typeface="Nourd Bold"/>
                <a:ea typeface="Nourd Bold"/>
                <a:cs typeface="Nourd Bold"/>
                <a:sym typeface="Nourd Bold"/>
              </a:rPr>
              <a:t>V</a:t>
            </a:r>
            <a:r>
              <a:rPr lang="en-US" sz="5600" b="1" spc="1612">
                <a:solidFill>
                  <a:srgbClr val="F4C024"/>
                </a:solidFill>
                <a:latin typeface="Nourd Bold"/>
                <a:ea typeface="Nourd Bold"/>
                <a:cs typeface="Nourd Bold"/>
                <a:sym typeface="Nourd Bold"/>
              </a:rPr>
              <a:t>Y</a:t>
            </a:r>
            <a:r>
              <a:rPr lang="en-US" sz="5600" b="1" spc="1612">
                <a:solidFill>
                  <a:srgbClr val="F56C34"/>
                </a:solidFill>
                <a:latin typeface="Nourd Bold"/>
                <a:ea typeface="Nourd Bold"/>
                <a:cs typeface="Nourd Bold"/>
                <a:sym typeface="Nourd Bold"/>
              </a:rPr>
              <a:t>K</a:t>
            </a:r>
            <a:r>
              <a:rPr lang="en-US" sz="5600" b="1" spc="1612">
                <a:solidFill>
                  <a:srgbClr val="D81104"/>
                </a:solidFill>
                <a:latin typeface="Nourd Bold"/>
                <a:ea typeface="Nourd Bold"/>
                <a:cs typeface="Nourd Bold"/>
                <a:sym typeface="Nourd Bold"/>
              </a:rPr>
              <a:t>O</a:t>
            </a:r>
            <a:r>
              <a:rPr lang="en-US" sz="5600" b="1" spc="1612">
                <a:solidFill>
                  <a:srgbClr val="0D0E11"/>
                </a:solidFill>
                <a:latin typeface="Nourd Bold"/>
                <a:ea typeface="Nourd Bold"/>
                <a:cs typeface="Nourd Bold"/>
                <a:sym typeface="Nourd Bold"/>
              </a:rPr>
              <a:t>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1878</Words>
  <Application>Microsoft Macintosh PowerPoint</Application>
  <PresentationFormat>Custom</PresentationFormat>
  <Paragraphs>250</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Proxima Nova Bold</vt:lpstr>
      <vt:lpstr>Arial</vt:lpstr>
      <vt:lpstr>Nourd</vt:lpstr>
      <vt:lpstr>Proxima Nova</vt:lpstr>
      <vt:lpstr>Nourd Bold</vt:lpstr>
      <vt:lpstr>Calibri</vt:lpstr>
      <vt:lpstr>Proxima Nova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VYKON Consultation Guide</dc:title>
  <cp:lastModifiedBy>Dan Munford</cp:lastModifiedBy>
  <cp:revision>2</cp:revision>
  <dcterms:created xsi:type="dcterms:W3CDTF">2006-08-16T00:00:00Z</dcterms:created>
  <dcterms:modified xsi:type="dcterms:W3CDTF">2024-09-24T19:44:38Z</dcterms:modified>
  <dc:identifier>DAF6WvVMukU</dc:identifier>
</cp:coreProperties>
</file>