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7"/>
  </p:notesMasterIdLst>
  <p:handoutMasterIdLst>
    <p:handoutMasterId r:id="rId38"/>
  </p:handoutMasterIdLst>
  <p:sldIdLst>
    <p:sldId id="2147479537" r:id="rId2"/>
    <p:sldId id="2147479514" r:id="rId3"/>
    <p:sldId id="2147479539" r:id="rId4"/>
    <p:sldId id="332" r:id="rId5"/>
    <p:sldId id="320" r:id="rId6"/>
    <p:sldId id="2147479526" r:id="rId7"/>
    <p:sldId id="324" r:id="rId8"/>
    <p:sldId id="270" r:id="rId9"/>
    <p:sldId id="322" r:id="rId10"/>
    <p:sldId id="2147479544" r:id="rId11"/>
    <p:sldId id="2147479541" r:id="rId12"/>
    <p:sldId id="2147479531" r:id="rId13"/>
    <p:sldId id="2147479535" r:id="rId14"/>
    <p:sldId id="325" r:id="rId15"/>
    <p:sldId id="326" r:id="rId16"/>
    <p:sldId id="2147479515" r:id="rId17"/>
    <p:sldId id="2147479538" r:id="rId18"/>
    <p:sldId id="329" r:id="rId19"/>
    <p:sldId id="338" r:id="rId20"/>
    <p:sldId id="330" r:id="rId21"/>
    <p:sldId id="2147479516" r:id="rId22"/>
    <p:sldId id="2147479517" r:id="rId23"/>
    <p:sldId id="2147479532" r:id="rId24"/>
    <p:sldId id="2147479527" r:id="rId25"/>
    <p:sldId id="2147479523" r:id="rId26"/>
    <p:sldId id="2147479522" r:id="rId27"/>
    <p:sldId id="2147479518" r:id="rId28"/>
    <p:sldId id="339" r:id="rId29"/>
    <p:sldId id="2147479524" r:id="rId30"/>
    <p:sldId id="2147479525" r:id="rId31"/>
    <p:sldId id="2147479528" r:id="rId32"/>
    <p:sldId id="288" r:id="rId33"/>
    <p:sldId id="2147479529" r:id="rId34"/>
    <p:sldId id="316" r:id="rId35"/>
    <p:sldId id="2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065E21-9DEB-CA52-CB1A-5895F1337119}" name="Hannah Steadman" initials="HS" userId="S::Hannah.Steadman@oneamerica.com::a6587a50-1a21-49a3-951b-9860af74d6d6" providerId="AD"/>
  <p188:author id="{BE530DA3-1332-038E-EE5B-A14E60CDF526}" name="Patricia Shuhilo" initials="PS" userId="S::trish.shuhilo@oneamerica.com::506c3d44-c411-40ef-a55c-181e360867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60A7EE"/>
    <a:srgbClr val="85BBDB"/>
    <a:srgbClr val="ED1B30"/>
    <a:srgbClr val="D92634"/>
    <a:srgbClr val="003C9E"/>
    <a:srgbClr val="FEE4CA"/>
    <a:srgbClr val="8A93C2"/>
    <a:srgbClr val="16B0C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40647" autoAdjust="0"/>
  </p:normalViewPr>
  <p:slideViewPr>
    <p:cSldViewPr snapToGrid="0">
      <p:cViewPr varScale="1">
        <p:scale>
          <a:sx n="36" d="100"/>
          <a:sy n="36" d="100"/>
        </p:scale>
        <p:origin x="1205" y="24"/>
      </p:cViewPr>
      <p:guideLst/>
    </p:cSldViewPr>
  </p:slideViewPr>
  <p:notesTextViewPr>
    <p:cViewPr>
      <p:scale>
        <a:sx n="3" d="2"/>
        <a:sy n="3" d="2"/>
      </p:scale>
      <p:origin x="0" y="0"/>
    </p:cViewPr>
  </p:notesTextViewPr>
  <p:notesViewPr>
    <p:cSldViewPr snapToGrid="0">
      <p:cViewPr varScale="1">
        <p:scale>
          <a:sx n="65" d="100"/>
          <a:sy n="65" d="100"/>
        </p:scale>
        <p:origin x="31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99540101735074E-2"/>
          <c:y val="0.11009871038995059"/>
          <c:w val="0.62403229740087796"/>
          <c:h val="0.81037692012905593"/>
        </c:manualLayout>
      </c:layout>
      <c:doughnutChart>
        <c:varyColors val="1"/>
        <c:ser>
          <c:idx val="0"/>
          <c:order val="0"/>
          <c:tx>
            <c:strRef>
              <c:f>Sheet1!$B$1</c:f>
              <c:strCache>
                <c:ptCount val="1"/>
                <c:pt idx="0">
                  <c:v>Data</c:v>
                </c:pt>
              </c:strCache>
            </c:strRef>
          </c:tx>
          <c:dPt>
            <c:idx val="0"/>
            <c:bubble3D val="0"/>
            <c:spPr>
              <a:solidFill>
                <a:schemeClr val="accent1"/>
              </a:solidFill>
              <a:ln>
                <a:noFill/>
              </a:ln>
              <a:effectLst/>
            </c:spPr>
            <c:extLst>
              <c:ext xmlns:c16="http://schemas.microsoft.com/office/drawing/2014/chart" uri="{C3380CC4-5D6E-409C-BE32-E72D297353CC}">
                <c16:uniqueId val="{00000001-4F12-45C7-85F2-5EC3F496C165}"/>
              </c:ext>
            </c:extLst>
          </c:dPt>
          <c:dPt>
            <c:idx val="1"/>
            <c:bubble3D val="0"/>
            <c:spPr>
              <a:solidFill>
                <a:schemeClr val="accent2"/>
              </a:solidFill>
              <a:ln>
                <a:noFill/>
              </a:ln>
              <a:effectLst/>
            </c:spPr>
            <c:extLst>
              <c:ext xmlns:c16="http://schemas.microsoft.com/office/drawing/2014/chart" uri="{C3380CC4-5D6E-409C-BE32-E72D297353CC}">
                <c16:uniqueId val="{00000003-4F12-45C7-85F2-5EC3F496C165}"/>
              </c:ext>
            </c:extLst>
          </c:dPt>
          <c:dPt>
            <c:idx val="2"/>
            <c:bubble3D val="0"/>
            <c:spPr>
              <a:solidFill>
                <a:schemeClr val="accent3"/>
              </a:solidFill>
              <a:ln>
                <a:noFill/>
              </a:ln>
              <a:effectLst/>
            </c:spPr>
            <c:extLst>
              <c:ext xmlns:c16="http://schemas.microsoft.com/office/drawing/2014/chart" uri="{C3380CC4-5D6E-409C-BE32-E72D297353CC}">
                <c16:uniqueId val="{00000005-4F12-45C7-85F2-5EC3F496C165}"/>
              </c:ext>
            </c:extLst>
          </c:dPt>
          <c:dPt>
            <c:idx val="3"/>
            <c:bubble3D val="0"/>
            <c:spPr>
              <a:solidFill>
                <a:schemeClr val="accent4"/>
              </a:solidFill>
              <a:ln>
                <a:noFill/>
              </a:ln>
              <a:effectLst/>
            </c:spPr>
            <c:extLst>
              <c:ext xmlns:c16="http://schemas.microsoft.com/office/drawing/2014/chart" uri="{C3380CC4-5D6E-409C-BE32-E72D297353CC}">
                <c16:uniqueId val="{00000007-4F12-45C7-85F2-5EC3F496C165}"/>
              </c:ext>
            </c:extLst>
          </c:dPt>
          <c:dPt>
            <c:idx val="4"/>
            <c:bubble3D val="0"/>
            <c:spPr>
              <a:solidFill>
                <a:schemeClr val="accent5"/>
              </a:solidFill>
              <a:ln>
                <a:noFill/>
              </a:ln>
              <a:effectLst/>
            </c:spPr>
            <c:extLst>
              <c:ext xmlns:c16="http://schemas.microsoft.com/office/drawing/2014/chart" uri="{C3380CC4-5D6E-409C-BE32-E72D297353CC}">
                <c16:uniqueId val="{00000009-4F12-45C7-85F2-5EC3F496C165}"/>
              </c:ext>
            </c:extLst>
          </c:dPt>
          <c:dPt>
            <c:idx val="5"/>
            <c:bubble3D val="0"/>
            <c:spPr>
              <a:solidFill>
                <a:schemeClr val="accent6"/>
              </a:solidFill>
              <a:ln>
                <a:noFill/>
              </a:ln>
              <a:effectLst/>
            </c:spPr>
            <c:extLst>
              <c:ext xmlns:c16="http://schemas.microsoft.com/office/drawing/2014/chart" uri="{C3380CC4-5D6E-409C-BE32-E72D297353CC}">
                <c16:uniqueId val="{0000000B-4F12-45C7-85F2-5EC3F496C165}"/>
              </c:ext>
            </c:extLst>
          </c:dPt>
          <c:dPt>
            <c:idx val="6"/>
            <c:bubble3D val="0"/>
            <c:spPr>
              <a:solidFill>
                <a:srgbClr val="A07400"/>
              </a:solidFill>
              <a:ln>
                <a:noFill/>
              </a:ln>
              <a:effectLst/>
            </c:spPr>
            <c:extLst>
              <c:ext xmlns:c16="http://schemas.microsoft.com/office/drawing/2014/chart" uri="{C3380CC4-5D6E-409C-BE32-E72D297353CC}">
                <c16:uniqueId val="{0000000D-4F12-45C7-85F2-5EC3F496C165}"/>
              </c:ext>
            </c:extLst>
          </c:dPt>
          <c:dLbls>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&lt;69</c:v>
                </c:pt>
                <c:pt idx="1">
                  <c:v>70-74</c:v>
                </c:pt>
                <c:pt idx="2">
                  <c:v>75-79</c:v>
                </c:pt>
                <c:pt idx="3">
                  <c:v>80-84</c:v>
                </c:pt>
                <c:pt idx="4">
                  <c:v>85-89</c:v>
                </c:pt>
                <c:pt idx="5">
                  <c:v>90-94</c:v>
                </c:pt>
                <c:pt idx="6">
                  <c:v>95+</c:v>
                </c:pt>
              </c:strCache>
            </c:strRef>
          </c:cat>
          <c:val>
            <c:numRef>
              <c:f>Sheet1!$B$2:$B$8</c:f>
              <c:numCache>
                <c:formatCode>0.00%</c:formatCode>
                <c:ptCount val="7"/>
                <c:pt idx="0">
                  <c:v>0.03</c:v>
                </c:pt>
                <c:pt idx="1">
                  <c:v>0.06</c:v>
                </c:pt>
                <c:pt idx="2">
                  <c:v>0.13</c:v>
                </c:pt>
                <c:pt idx="3">
                  <c:v>0.27</c:v>
                </c:pt>
                <c:pt idx="4">
                  <c:v>0.3</c:v>
                </c:pt>
                <c:pt idx="5">
                  <c:v>0.17</c:v>
                </c:pt>
                <c:pt idx="6">
                  <c:v>0.04</c:v>
                </c:pt>
              </c:numCache>
            </c:numRef>
          </c:val>
          <c:extLst>
            <c:ext xmlns:c16="http://schemas.microsoft.com/office/drawing/2014/chart" uri="{C3380CC4-5D6E-409C-BE32-E72D297353CC}">
              <c16:uniqueId val="{0000000E-4F12-45C7-85F2-5EC3F496C165}"/>
            </c:ext>
          </c:extLst>
        </c:ser>
        <c:dLbls>
          <c:showLegendKey val="0"/>
          <c:showVal val="1"/>
          <c:showCatName val="0"/>
          <c:showSerName val="0"/>
          <c:showPercent val="0"/>
          <c:showBubbleSize val="0"/>
          <c:showLeaderLines val="1"/>
        </c:dLbls>
        <c:firstSliceAng val="0"/>
        <c:holeSize val="58"/>
      </c:doughnutChart>
      <c:spPr>
        <a:noFill/>
        <a:ln>
          <a:noFill/>
        </a:ln>
        <a:effectLst/>
      </c:spPr>
    </c:plotArea>
    <c:legend>
      <c:legendPos val="r"/>
      <c:layout>
        <c:manualLayout>
          <c:xMode val="edge"/>
          <c:yMode val="edge"/>
          <c:x val="8.5052658310789911E-2"/>
          <c:y val="0.92137126783235301"/>
          <c:w val="0.55551226278512233"/>
          <c:h val="7.725904785743688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12700" cap="flat" cmpd="sng" algn="ctr">
      <a:noFill/>
      <a:prstDash val="solid"/>
      <a:miter lim="800000"/>
    </a:ln>
    <a:effectLst/>
  </c:spPr>
  <c:txPr>
    <a:bodyPr/>
    <a:lstStyle/>
    <a:p>
      <a:pPr>
        <a:defRPr sz="1200">
          <a:solidFill>
            <a:schemeClr val="bg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2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lumMod val="50000"/>
                <a:lumOff val="50000"/>
              </a:schemeClr>
            </a:solidFill>
            <a:ln w="28575">
              <a:solidFill>
                <a:schemeClr val="bg1">
                  <a:lumMod val="95000"/>
                </a:schemeClr>
              </a:solidFill>
            </a:ln>
            <a:scene3d>
              <a:camera prst="orthographicFront"/>
              <a:lightRig rig="threePt" dir="t"/>
            </a:scene3d>
            <a:sp3d/>
          </c:spPr>
          <c:dPt>
            <c:idx val="0"/>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1-C141-8141-85F4-4C975B073259}"/>
              </c:ext>
            </c:extLst>
          </c:dPt>
          <c:dPt>
            <c:idx val="1"/>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3-C141-8141-85F4-4C975B073259}"/>
              </c:ext>
            </c:extLst>
          </c:dPt>
          <c:dPt>
            <c:idx val="2"/>
            <c:bubble3D val="0"/>
            <c:spPr>
              <a:solidFill>
                <a:schemeClr val="tx2"/>
              </a:solidFill>
              <a:ln w="31750">
                <a:solidFill>
                  <a:schemeClr val="bg1">
                    <a:lumMod val="95000"/>
                  </a:schemeClr>
                </a:solidFill>
                <a:miter lim="800000"/>
              </a:ln>
              <a:effectLst/>
              <a:scene3d>
                <a:camera prst="orthographicFront"/>
                <a:lightRig rig="threePt" dir="t"/>
              </a:scene3d>
              <a:sp3d/>
            </c:spPr>
            <c:extLst>
              <c:ext xmlns:c16="http://schemas.microsoft.com/office/drawing/2014/chart" uri="{C3380CC4-5D6E-409C-BE32-E72D297353CC}">
                <c16:uniqueId val="{00000005-C141-8141-85F4-4C975B073259}"/>
              </c:ext>
            </c:extLst>
          </c:dPt>
          <c:dPt>
            <c:idx val="3"/>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7-C141-8141-85F4-4C975B073259}"/>
              </c:ext>
            </c:extLst>
          </c:dPt>
          <c:dPt>
            <c:idx val="4"/>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9-C141-8141-85F4-4C975B073259}"/>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35</c:v>
                </c:pt>
                <c:pt idx="1">
                  <c:v>5</c:v>
                </c:pt>
                <c:pt idx="2">
                  <c:v>10</c:v>
                </c:pt>
                <c:pt idx="3">
                  <c:v>28</c:v>
                </c:pt>
                <c:pt idx="4">
                  <c:v>25</c:v>
                </c:pt>
              </c:numCache>
            </c:numRef>
          </c:val>
          <c:extLst>
            <c:ext xmlns:c16="http://schemas.microsoft.com/office/drawing/2014/chart" uri="{C3380CC4-5D6E-409C-BE32-E72D297353CC}">
              <c16:uniqueId val="{0000000A-C141-8141-85F4-4C975B073259}"/>
            </c:ext>
          </c:extLst>
        </c:ser>
        <c:dLbls>
          <c:showLegendKey val="0"/>
          <c:showVal val="0"/>
          <c:showCatName val="0"/>
          <c:showSerName val="0"/>
          <c:showPercent val="0"/>
          <c:showBubbleSize val="0"/>
          <c:showLeaderLines val="1"/>
        </c:dLbls>
        <c:firstSliceAng val="2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70522845093158E-2"/>
          <c:y val="9.7867780357184714E-2"/>
          <c:w val="0.92865895430981371"/>
          <c:h val="0.80426466041977451"/>
        </c:manualLayout>
      </c:layout>
      <c:pieChart>
        <c:varyColors val="1"/>
        <c:ser>
          <c:idx val="0"/>
          <c:order val="0"/>
          <c:tx>
            <c:strRef>
              <c:f>Sheet1!$B$1</c:f>
              <c:strCache>
                <c:ptCount val="1"/>
                <c:pt idx="0">
                  <c:v>Sales</c:v>
                </c:pt>
              </c:strCache>
            </c:strRef>
          </c:tx>
          <c:spPr>
            <a:solidFill>
              <a:schemeClr val="tx1">
                <a:lumMod val="50000"/>
                <a:lumOff val="50000"/>
              </a:schemeClr>
            </a:solidFill>
            <a:ln w="28575">
              <a:solidFill>
                <a:schemeClr val="bg1">
                  <a:lumMod val="95000"/>
                </a:schemeClr>
              </a:solidFill>
            </a:ln>
            <a:scene3d>
              <a:camera prst="orthographicFront"/>
              <a:lightRig rig="threePt" dir="t"/>
            </a:scene3d>
            <a:sp3d/>
          </c:spPr>
          <c:dPt>
            <c:idx val="0"/>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1-ADC9-5F4D-9E06-F24ECB1EBE0C}"/>
              </c:ext>
            </c:extLst>
          </c:dPt>
          <c:dPt>
            <c:idx val="1"/>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3-ADC9-5F4D-9E06-F24ECB1EBE0C}"/>
              </c:ext>
            </c:extLst>
          </c:dPt>
          <c:dPt>
            <c:idx val="2"/>
            <c:bubble3D val="0"/>
            <c:spPr>
              <a:solidFill>
                <a:schemeClr val="tx1">
                  <a:lumMod val="50000"/>
                  <a:lumOff val="50000"/>
                </a:schemeClr>
              </a:solidFill>
              <a:ln w="31750">
                <a:solidFill>
                  <a:schemeClr val="bg1">
                    <a:lumMod val="95000"/>
                  </a:schemeClr>
                </a:solidFill>
                <a:miter lim="800000"/>
              </a:ln>
              <a:effectLst/>
              <a:scene3d>
                <a:camera prst="orthographicFront"/>
                <a:lightRig rig="threePt" dir="t"/>
              </a:scene3d>
              <a:sp3d/>
            </c:spPr>
            <c:extLst>
              <c:ext xmlns:c16="http://schemas.microsoft.com/office/drawing/2014/chart" uri="{C3380CC4-5D6E-409C-BE32-E72D297353CC}">
                <c16:uniqueId val="{00000005-ADC9-5F4D-9E06-F24ECB1EBE0C}"/>
              </c:ext>
            </c:extLst>
          </c:dPt>
          <c:dPt>
            <c:idx val="3"/>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7-ADC9-5F4D-9E06-F24ECB1EBE0C}"/>
              </c:ext>
            </c:extLst>
          </c:dPt>
          <c:dPt>
            <c:idx val="4"/>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9-ADC9-5F4D-9E06-F24ECB1EBE0C}"/>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35</c:v>
                </c:pt>
                <c:pt idx="3">
                  <c:v>43</c:v>
                </c:pt>
                <c:pt idx="4">
                  <c:v>25</c:v>
                </c:pt>
              </c:numCache>
            </c:numRef>
          </c:val>
          <c:extLst>
            <c:ext xmlns:c16="http://schemas.microsoft.com/office/drawing/2014/chart" uri="{C3380CC4-5D6E-409C-BE32-E72D297353CC}">
              <c16:uniqueId val="{0000000A-ADC9-5F4D-9E06-F24ECB1EBE0C}"/>
            </c:ext>
          </c:extLst>
        </c:ser>
        <c:dLbls>
          <c:showLegendKey val="0"/>
          <c:showVal val="0"/>
          <c:showCatName val="0"/>
          <c:showSerName val="0"/>
          <c:showPercent val="0"/>
          <c:showBubbleSize val="0"/>
          <c:showLeaderLines val="1"/>
        </c:dLbls>
        <c:firstSliceAng val="29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F76B-1A45-B8C6-45550559451F}"/>
              </c:ext>
            </c:extLst>
          </c:dPt>
          <c:dPt>
            <c:idx val="1"/>
            <c:bubble3D val="0"/>
            <c:explosion val="8"/>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F76B-1A45-B8C6-45550559451F}"/>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F76B-1A45-B8C6-45550559451F}"/>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solidFill>
                <a:schemeClr val="bg1">
                  <a:alpha val="0"/>
                </a:schemeClr>
              </a:solidFill>
              <a:ln>
                <a:noFill/>
              </a:ln>
              <a:effectLst/>
              <a:sp3d/>
            </c:spPr>
            <c:extLst>
              <c:ext xmlns:c16="http://schemas.microsoft.com/office/drawing/2014/chart" uri="{C3380CC4-5D6E-409C-BE32-E72D297353CC}">
                <c16:uniqueId val="{00000001-150E-7549-8DEF-2DDD41CA5B72}"/>
              </c:ext>
            </c:extLst>
          </c:dPt>
          <c:dPt>
            <c:idx val="1"/>
            <c:bubble3D val="0"/>
            <c:explosion val="8"/>
            <c:spPr>
              <a:solidFill>
                <a:srgbClr val="EA7600"/>
              </a:solidFill>
              <a:ln>
                <a:noFill/>
              </a:ln>
              <a:effectLst/>
              <a:sp3d/>
            </c:spPr>
            <c:extLst>
              <c:ext xmlns:c16="http://schemas.microsoft.com/office/drawing/2014/chart" uri="{C3380CC4-5D6E-409C-BE32-E72D297353CC}">
                <c16:uniqueId val="{00000003-150E-7549-8DEF-2DDD41CA5B72}"/>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150E-7549-8DEF-2DDD41CA5B72}"/>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4891034741915E-3"/>
          <c:y val="4.7424344633832716E-2"/>
          <c:w val="0.92944241324118926"/>
          <c:h val="0.94783322090278399"/>
        </c:manualLayout>
      </c:layout>
      <c:pie3DChart>
        <c:varyColors val="1"/>
        <c:ser>
          <c:idx val="0"/>
          <c:order val="0"/>
          <c:tx>
            <c:strRef>
              <c:f>Sheet1!$B$1</c:f>
              <c:strCache>
                <c:ptCount val="1"/>
                <c:pt idx="0">
                  <c:v>Sales</c:v>
                </c:pt>
              </c:strCache>
            </c:strRef>
          </c:tx>
          <c:spPr>
            <a:solidFill>
              <a:schemeClr val="bg1"/>
            </a:solidFill>
          </c:spPr>
          <c:dPt>
            <c:idx val="0"/>
            <c:bubble3D val="0"/>
            <c:spPr>
              <a:solidFill>
                <a:schemeClr val="bg1">
                  <a:alpha val="0"/>
                </a:schemeClr>
              </a:solidFill>
              <a:ln>
                <a:noFill/>
              </a:ln>
              <a:effectLst/>
              <a:sp3d/>
            </c:spPr>
            <c:extLst>
              <c:ext xmlns:c16="http://schemas.microsoft.com/office/drawing/2014/chart" uri="{C3380CC4-5D6E-409C-BE32-E72D297353CC}">
                <c16:uniqueId val="{00000001-01D9-A642-BC02-8625917EEFE3}"/>
              </c:ext>
            </c:extLst>
          </c:dPt>
          <c:dPt>
            <c:idx val="1"/>
            <c:bubble3D val="0"/>
            <c:spPr>
              <a:solidFill>
                <a:schemeClr val="accent5"/>
              </a:solidFill>
              <a:ln>
                <a:noFill/>
              </a:ln>
              <a:effectLst/>
              <a:sp3d/>
            </c:spPr>
            <c:extLst>
              <c:ext xmlns:c16="http://schemas.microsoft.com/office/drawing/2014/chart" uri="{C3380CC4-5D6E-409C-BE32-E72D297353CC}">
                <c16:uniqueId val="{00000003-01D9-A642-BC02-8625917EEFE3}"/>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01D9-A642-BC02-8625917EEFE3}"/>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E0A90C-F07B-F248-2030-77529F9925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1D023-8C14-0D22-BCEC-DA1E7AE145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6E4B0F-17D9-D546-97C0-D038DE8BF9CB}" type="datetime1">
              <a:rPr lang="en-US" smtClean="0"/>
              <a:t>4/17/2025</a:t>
            </a:fld>
            <a:endParaRPr lang="en-US"/>
          </a:p>
        </p:txBody>
      </p:sp>
      <p:sp>
        <p:nvSpPr>
          <p:cNvPr id="5" name="Slide Number Placeholder 4">
            <a:extLst>
              <a:ext uri="{FF2B5EF4-FFF2-40B4-BE49-F238E27FC236}">
                <a16:creationId xmlns:a16="http://schemas.microsoft.com/office/drawing/2014/main" id="{195C82F7-B61E-9248-49D1-EAE2C66387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DA0C7E-FAB6-634B-B4C5-4C55308E2174}" type="slidenum">
              <a:rPr lang="en-US" smtClean="0"/>
              <a:t>‹#›</a:t>
            </a:fld>
            <a:endParaRPr lang="en-US" dirty="0"/>
          </a:p>
        </p:txBody>
      </p:sp>
    </p:spTree>
    <p:extLst>
      <p:ext uri="{BB962C8B-B14F-4D97-AF65-F5344CB8AC3E}">
        <p14:creationId xmlns:p14="http://schemas.microsoft.com/office/powerpoint/2010/main" val="168800519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6F89B-BE44-004E-8358-331178EAA444}" type="datetime1">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44F0E-5A42-A440-AE36-15218CE45023}" type="slidenum">
              <a:rPr lang="en-US" smtClean="0"/>
              <a:t>‹#›</a:t>
            </a:fld>
            <a:endParaRPr lang="en-US"/>
          </a:p>
        </p:txBody>
      </p:sp>
    </p:spTree>
    <p:extLst>
      <p:ext uri="{BB962C8B-B14F-4D97-AF65-F5344CB8AC3E}">
        <p14:creationId xmlns:p14="http://schemas.microsoft.com/office/powerpoint/2010/main" val="54903618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Title Slide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5" name="Slide Number Placeholder 4"/>
          <p:cNvSpPr>
            <a:spLocks noGrp="1"/>
          </p:cNvSpPr>
          <p:nvPr>
            <p:ph type="sldNum" sz="quarter" idx="5"/>
          </p:nvPr>
        </p:nvSpPr>
        <p:spPr/>
        <p:txBody>
          <a:bodyPr/>
          <a:lstStyle/>
          <a:p>
            <a:fld id="{A5644F0E-5A42-A440-AE36-15218CE45023}" type="slidenum">
              <a:rPr lang="en-US" smtClean="0"/>
              <a:t>1</a:t>
            </a:fld>
            <a:endParaRPr lang="en-US"/>
          </a:p>
        </p:txBody>
      </p:sp>
    </p:spTree>
    <p:extLst>
      <p:ext uri="{BB962C8B-B14F-4D97-AF65-F5344CB8AC3E}">
        <p14:creationId xmlns:p14="http://schemas.microsoft.com/office/powerpoint/2010/main" val="10501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10</a:t>
            </a:fld>
            <a:endParaRPr lang="en-US"/>
          </a:p>
        </p:txBody>
      </p:sp>
    </p:spTree>
    <p:extLst>
      <p:ext uri="{BB962C8B-B14F-4D97-AF65-F5344CB8AC3E}">
        <p14:creationId xmlns:p14="http://schemas.microsoft.com/office/powerpoint/2010/main" val="90389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My first question is, you may not need care, but if you do….how will it affect your family?</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11</a:t>
            </a:fld>
            <a:endParaRPr lang="en-US"/>
          </a:p>
        </p:txBody>
      </p:sp>
    </p:spTree>
    <p:extLst>
      <p:ext uri="{BB962C8B-B14F-4D97-AF65-F5344CB8AC3E}">
        <p14:creationId xmlns:p14="http://schemas.microsoft.com/office/powerpoint/2010/main" val="330303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u="sng" dirty="0">
                <a:latin typeface="Arial Narrow" panose="020B0606020202030204" pitchFamily="34" charset="0"/>
              </a:rPr>
              <a:t>Spouses: </a:t>
            </a:r>
          </a:p>
          <a:p>
            <a:pPr marL="0" indent="0">
              <a:buNone/>
            </a:pPr>
            <a:r>
              <a:rPr lang="en-US" sz="1200" u="none" dirty="0">
                <a:solidFill>
                  <a:schemeClr val="tx1">
                    <a:lumMod val="65000"/>
                    <a:lumOff val="35000"/>
                  </a:schemeClr>
                </a:solidFill>
                <a:latin typeface="Arial Narrow" panose="020B0606020202030204" pitchFamily="34" charset="0"/>
              </a:rPr>
              <a:t>Emotional impacts: </a:t>
            </a:r>
            <a:r>
              <a:rPr lang="en-US" sz="1200" dirty="0">
                <a:solidFill>
                  <a:schemeClr val="tx1">
                    <a:lumMod val="65000"/>
                    <a:lumOff val="35000"/>
                  </a:schemeClr>
                </a:solidFill>
                <a:latin typeface="Arial Narrow" panose="020B0606020202030204" pitchFamily="34" charset="0"/>
              </a:rPr>
              <a:t>Spousal caregivers may be likely to experience depression at an even higher rate than those for whom they care. Caregivers may feel as though they’re adjusting to taking care of an entirely different person, especially with diagnoses like dementia, which can leave caregivers mourning the loss of their previous lives with their husbands or wives.</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u="none" dirty="0">
                <a:solidFill>
                  <a:schemeClr val="tx1">
                    <a:lumMod val="65000"/>
                    <a:lumOff val="35000"/>
                  </a:schemeClr>
                </a:solidFill>
                <a:latin typeface="Arial Narrow" panose="020B0606020202030204" pitchFamily="34" charset="0"/>
              </a:rPr>
              <a:t>Physical challenges:  </a:t>
            </a:r>
            <a:r>
              <a:rPr lang="en-US" sz="1200" dirty="0">
                <a:solidFill>
                  <a:schemeClr val="tx1">
                    <a:lumMod val="65000"/>
                    <a:lumOff val="35000"/>
                  </a:schemeClr>
                </a:solidFill>
                <a:latin typeface="Arial Narrow" panose="020B0606020202030204" pitchFamily="34" charset="0"/>
              </a:rPr>
              <a:t>Emotional strain can have an undeniable impact on physical well-being. Excess stress can lead to poor sleep, increased blood pressure, weight gain or loss, headaches or any other wealth of symptoms. </a:t>
            </a:r>
          </a:p>
          <a:p>
            <a:pPr marL="0" inden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dirty="0">
                <a:solidFill>
                  <a:schemeClr val="tx1">
                    <a:lumMod val="65000"/>
                    <a:lumOff val="35000"/>
                  </a:schemeClr>
                </a:solidFill>
                <a:latin typeface="Arial Narrow" panose="020B0606020202030204" pitchFamily="34" charset="0"/>
              </a:rPr>
              <a:t>Aside from physical conditions that negatively affect health, physical challenges may present themselves in other ways. For example, wives may have trouble physically helping their husband move around the home due to a sheer difference in weight and size, while husbands may find that their own physical conditions make it difficult to help their wife with mobility.</a:t>
            </a:r>
          </a:p>
          <a:p>
            <a:pPr marL="0" inden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u="sng" dirty="0">
                <a:solidFill>
                  <a:schemeClr val="tx1">
                    <a:lumMod val="65000"/>
                    <a:lumOff val="35000"/>
                  </a:schemeClr>
                </a:solidFill>
                <a:latin typeface="Arial Narrow" panose="020B0606020202030204" pitchFamily="34" charset="0"/>
              </a:rPr>
              <a:t>Caregiver children</a:t>
            </a:r>
          </a:p>
          <a:p>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Both caregiver depression and perceived burden may increase as the care receiver's functional status declines. Thus, higher levels of clinical depression are attributed to people caring for individuals with dementia.</a:t>
            </a:r>
            <a:endParaRPr lang="en-US" sz="1200" b="0" i="0" u="none" strike="noStrike" kern="1200" baseline="300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endParaRPr lang="en-US" sz="1200" b="0" i="0" u="none" strike="noStrike" kern="1200" baseline="300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Some caregivers report high emotional stress. They also describe feeling frustrated, angry, drained, guilty or helpless as a result of providing care. </a:t>
            </a:r>
          </a:p>
          <a:p>
            <a:endParaRPr lang="en-US" sz="12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Working caregivers may suffer work-related impacts due to their dual roles. Many caregivers feel they have no choice about taking on caregiving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Many caregivers report having experienced at least 1 impact or change to their employment situation as a result of caregiving, with about half having to go in late, leave early, or take time off to provide care. Other impacts may include cutting back on their working hours or taking a leave of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arrow" panose="020B0606020202030204" pitchFamily="34" charset="0"/>
              <a:ea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Arial Narrow" panose="020B0606020202030204" pitchFamily="34" charset="0"/>
                <a:ea typeface="ヒラギノ角ゴ Pro W3" pitchFamily="-111" charset="-128"/>
              </a:rPr>
              <a:t>Siblings:</a:t>
            </a:r>
          </a:p>
          <a:p>
            <a:pPr marL="0" indent="0">
              <a:buFont typeface="Arial" pitchFamily="-111" charset="0"/>
              <a:buNone/>
            </a:pPr>
            <a:r>
              <a:rPr lang="en-US" sz="1200" dirty="0">
                <a:solidFill>
                  <a:schemeClr val="tx1">
                    <a:lumMod val="65000"/>
                    <a:lumOff val="35000"/>
                  </a:schemeClr>
                </a:solidFill>
                <a:latin typeface="Arial Narrow" panose="020B0606020202030204" pitchFamily="34" charset="0"/>
              </a:rPr>
              <a:t>Siblings might not have a model for how to work together to handle caregiving and the many practical, emotional, and financial issues that go with it.  While some families may be able to work out differences, others may struggle.</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Font typeface="Arial" pitchFamily="-111" charset="0"/>
              <a:buNone/>
            </a:pPr>
            <a:r>
              <a:rPr lang="en-US" sz="1200" dirty="0">
                <a:solidFill>
                  <a:schemeClr val="tx1">
                    <a:lumMod val="65000"/>
                    <a:lumOff val="35000"/>
                  </a:schemeClr>
                </a:solidFill>
                <a:latin typeface="Arial Narrow" panose="020B0606020202030204" pitchFamily="34" charset="0"/>
              </a:rPr>
              <a:t>There may be tension and resentment. Fights can often be over caregiving:  who does or doesn’t do it; how much; and who is in charge.</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Font typeface="Arial" pitchFamily="-111" charset="0"/>
              <a:buNone/>
            </a:pPr>
            <a:r>
              <a:rPr lang="en-US" sz="1200" dirty="0">
                <a:solidFill>
                  <a:schemeClr val="tx1">
                    <a:lumMod val="65000"/>
                    <a:lumOff val="35000"/>
                  </a:schemeClr>
                </a:solidFill>
                <a:latin typeface="Arial Narrow" panose="020B0606020202030204" pitchFamily="34" charset="0"/>
              </a:rPr>
              <a:t>The sibling who lives nearby or has a closer relationship to the parent may take on the caregiving role.</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dirty="0">
                <a:solidFill>
                  <a:schemeClr val="tx1">
                    <a:lumMod val="65000"/>
                    <a:lumOff val="35000"/>
                  </a:schemeClr>
                </a:solidFill>
                <a:latin typeface="Arial Narrow" panose="020B0606020202030204" pitchFamily="34" charset="0"/>
              </a:rPr>
              <a:t>One sibling may become a parent’s caregiver because he or she doesn't have a job or needs a place to stay. Family members may think this arrangement will solve a lot of problems. But it can be a recipe for trouble. The family needs to spell out clearly what that person will be expected to do, whether there will be financial compensation, and how that will work. In addition, the sibling(s) should be clear about what support tasks each will provide.</a:t>
            </a:r>
          </a:p>
          <a:p>
            <a:pPr marL="0" inden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u="sng" dirty="0">
                <a:solidFill>
                  <a:schemeClr val="tx1">
                    <a:lumMod val="65000"/>
                    <a:lumOff val="35000"/>
                  </a:schemeClr>
                </a:solidFill>
                <a:latin typeface="Arial Narrow" panose="020B0606020202030204" pitchFamily="34" charset="0"/>
              </a:rPr>
              <a:t>Friends:</a:t>
            </a:r>
          </a:p>
          <a:p>
            <a:r>
              <a:rPr lang="en-US" sz="1200"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If you are single and have no family nearby – you’ll need to plan.</a:t>
            </a:r>
          </a:p>
          <a:p>
            <a:endParaRPr lang="en-US" sz="1200"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endParaRPr>
          </a:p>
          <a:p>
            <a:r>
              <a:rPr lang="en-US" sz="1200"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Who will be designated to care for you and are they ready and able to accept that responsibility?  If you live close by friends, are they willing and able – financially and physically themselves to care for you?</a:t>
            </a:r>
          </a:p>
          <a:p>
            <a:endParaRPr lang="en-US" sz="1200" dirty="0">
              <a:solidFill>
                <a:schemeClr val="tx1">
                  <a:lumMod val="65000"/>
                  <a:lumOff val="35000"/>
                </a:schemeClr>
              </a:solidFill>
              <a:latin typeface="Arial Narrow" panose="020B0606020202030204" pitchFamily="34" charset="0"/>
              <a:cs typeface="Times New Roman" panose="02020603050405020304" pitchFamily="18" charset="0"/>
            </a:endParaRPr>
          </a:p>
          <a:p>
            <a:r>
              <a:rPr lang="en-US" sz="1200" dirty="0">
                <a:solidFill>
                  <a:schemeClr val="tx1">
                    <a:lumMod val="65000"/>
                    <a:lumOff val="35000"/>
                  </a:schemeClr>
                </a:solidFill>
                <a:latin typeface="Arial Narrow" panose="020B0606020202030204" pitchFamily="34" charset="0"/>
                <a:cs typeface="Times New Roman" panose="02020603050405020304" pitchFamily="18" charset="0"/>
              </a:rPr>
              <a:t>Who will look out for you financially?</a:t>
            </a:r>
          </a:p>
          <a:p>
            <a:pPr marL="342900" indent="-342900">
              <a:buFont typeface="Arial" panose="020B0604020202020204" pitchFamily="34" charset="0"/>
              <a:buChar char="•"/>
            </a:pPr>
            <a:r>
              <a:rPr lang="en-US" sz="1200" dirty="0">
                <a:solidFill>
                  <a:schemeClr val="tx1">
                    <a:lumMod val="65000"/>
                    <a:lumOff val="35000"/>
                  </a:schemeClr>
                </a:solidFill>
                <a:latin typeface="Arial Narrow" panose="020B0606020202030204" pitchFamily="34" charset="0"/>
                <a:cs typeface="Times New Roman" panose="02020603050405020304" pitchFamily="18" charset="0"/>
              </a:rPr>
              <a:t>Make sure bills for care are paid regularly and on time</a:t>
            </a:r>
          </a:p>
          <a:p>
            <a:pPr marL="342900" indent="-342900">
              <a:buFont typeface="Arial" panose="020B0604020202020204" pitchFamily="34" charset="0"/>
              <a:buChar char="•"/>
            </a:pPr>
            <a:r>
              <a:rPr lang="en-US" sz="1200" dirty="0">
                <a:solidFill>
                  <a:schemeClr val="tx1">
                    <a:lumMod val="65000"/>
                    <a:lumOff val="35000"/>
                  </a:schemeClr>
                </a:solidFill>
                <a:latin typeface="Arial Narrow" panose="020B0606020202030204" pitchFamily="34" charset="0"/>
                <a:cs typeface="Times New Roman" panose="02020603050405020304" pitchFamily="18" charset="0"/>
              </a:rPr>
              <a:t>Plans are available to handle bill administration so you can keep your private affairs – private and be rest assured that they will be paid.</a:t>
            </a:r>
          </a:p>
          <a:p>
            <a:pPr marL="0" indent="0">
              <a:buNone/>
            </a:pPr>
            <a:endParaRPr lang="en-US" sz="1200" dirty="0">
              <a:solidFill>
                <a:schemeClr val="tx1">
                  <a:lumMod val="65000"/>
                  <a:lumOff val="35000"/>
                </a:schemeClr>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arrow" panose="020B0606020202030204" pitchFamily="34" charset="0"/>
            </a:endParaRPr>
          </a:p>
          <a:p>
            <a:pPr marL="0" indent="0">
              <a:buNone/>
            </a:pPr>
            <a:endParaRPr lang="en-US" sz="1200" dirty="0">
              <a:solidFill>
                <a:schemeClr val="tx1">
                  <a:lumMod val="65000"/>
                  <a:lumOff val="35000"/>
                </a:schemeClr>
              </a:solidFill>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12</a:t>
            </a:fld>
            <a:endParaRPr lang="en-US"/>
          </a:p>
        </p:txBody>
      </p:sp>
    </p:spTree>
    <p:extLst>
      <p:ext uri="{BB962C8B-B14F-4D97-AF65-F5344CB8AC3E}">
        <p14:creationId xmlns:p14="http://schemas.microsoft.com/office/powerpoint/2010/main" val="84769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My second question is:  And if you do need care, how will you pay for it?</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13</a:t>
            </a:fld>
            <a:endParaRPr lang="en-US"/>
          </a:p>
        </p:txBody>
      </p:sp>
    </p:spTree>
    <p:extLst>
      <p:ext uri="{BB962C8B-B14F-4D97-AF65-F5344CB8AC3E}">
        <p14:creationId xmlns:p14="http://schemas.microsoft.com/office/powerpoint/2010/main" val="290361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Unfortunately, long-term care is not free. </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Actually, it is quite expensive.  We typically get three answers:  we get the government will pay for me and I mentioned earlier what it will require for the government to pay.  That is usually a last resort for most. Also, many believe Medicare pays for this.  This can be confusing because Medicare DOES pay for nursing home, however, it is following a hospital stay and only for a short period of time.  </a:t>
            </a:r>
            <a:b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br>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It is also designed to be rehabilitative care meaning you are getting better and coming back out.  Such as if I had knee replacement or a hip surgery and needed to rehabilitate to be able to take care of myself. The type of care we are talking about today is different.  It will require care from this point forward (meaning I am not getting better) and needing help with activities of daily life such as bathing, maintaining continence, dressing yourself, eating/feeding yourself, toileting (including getting on and off a toilet) and transferring (for example, from a bed to a chair).</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pPr marL="0" marR="0" lvl="0" indent="0" algn="l" defTabSz="609585"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Medicaid pays for this, but only if you </a:t>
            </a:r>
            <a:r>
              <a:rPr lang="en-US" dirty="0">
                <a:latin typeface="Arial Narrow" panose="020B0606020202030204" pitchFamily="34" charset="0"/>
              </a:rPr>
              <a:t>have limited income and resources.</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Besides, most of Medicaid will not pay for care at home.  It most likely will require facility care….most people we work with want to stay in the comfort of their own home without restricted visiting hours for their friends and family or being potentially exposed to other illnesses.</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answer we get is traditional type LTC insurance and that is absolutely appropriate!  I applaud anyone who has put this protection in place.  However, most have not because it can be expensive, the premiums can increase over time, but the biggest thing we have heard is that “it is a use it or lose it” policy.  Meaning if I don’t need care, all the money I paid in is now gone.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third response we get is “I will pay for this out of my own money”.</a:t>
            </a:r>
          </a:p>
          <a:p>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14</a:t>
            </a:fld>
            <a:endParaRPr lang="en-US"/>
          </a:p>
        </p:txBody>
      </p:sp>
    </p:spTree>
    <p:extLst>
      <p:ext uri="{BB962C8B-B14F-4D97-AF65-F5344CB8AC3E}">
        <p14:creationId xmlns:p14="http://schemas.microsoft.com/office/powerpoint/2010/main" val="386405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Most believe or have been told that they have “plenty of assets”.  This may be true!  However, there may be a better way to pay out of assets.  Also, needing care isn’t a one-time payment at a set price.  It is an increased expense in your retirement years that will require more income to pay.  Are your assets able to suddenly generate this increased need for income at the exact moment you need it?</a:t>
            </a:r>
          </a:p>
          <a:p>
            <a:endParaRPr lang="en-US" dirty="0">
              <a:latin typeface="Arial Narrow" panose="020B0606020202030204" pitchFamily="34" charset="0"/>
            </a:endParaRPr>
          </a:p>
          <a:p>
            <a:r>
              <a:rPr lang="en-US" dirty="0">
                <a:latin typeface="Arial Narrow" panose="020B0606020202030204" pitchFamily="34" charset="0"/>
              </a:rPr>
              <a:t>Long term care is an income or cash flow problem, not an asset problem.</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15</a:t>
            </a:fld>
            <a:endParaRPr lang="en-US"/>
          </a:p>
        </p:txBody>
      </p:sp>
    </p:spTree>
    <p:extLst>
      <p:ext uri="{BB962C8B-B14F-4D97-AF65-F5344CB8AC3E}">
        <p14:creationId xmlns:p14="http://schemas.microsoft.com/office/powerpoint/2010/main" val="296651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government recognized that there were a lot of people that this would affect.  Many would spend down their money to eventually end up on taxpayer assistance anyway.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 they said, “why are we waiting for this to happen?  Let’s give them tax incentives NOW to encourage them to plan for later.”  That is how they influence behavior, right?  They raise taxes to keep us from doing things and lower them to encourage us to do things and it works very well!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first tax law passed is to allow the use of life insurance tax free to pay these care expense bills via the HIPAA Law of 1996. </a:t>
            </a:r>
          </a:p>
          <a:p>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Now, when I say life insurance, most will say “my kids are grown and my house is paid for, why do I need life insurance?”  What most fail to realize is that life insurance is one of the last buckets that are chuck full of tax incentives that we all love — tax deferral in cash value growth,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larger amount tax free at death to my heirs, and now they blessed certain life policies with one more tax blessing — tax free while they are alive to pay for these care expense bills.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 don’t view this as you normally would view life insurance, but view this as a tax vessel that the government is using to deliver tax free money to you for this expense. </a:t>
            </a:r>
          </a:p>
          <a:p>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tax law was passed 10 years later.  The Pension Protection Act extended the HIPAA Law to certain annuities to be used tax free for long-term care bills as well!</a:t>
            </a:r>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16</a:t>
            </a:fld>
            <a:endParaRPr lang="en-US"/>
          </a:p>
        </p:txBody>
      </p:sp>
    </p:spTree>
    <p:extLst>
      <p:ext uri="{BB962C8B-B14F-4D97-AF65-F5344CB8AC3E}">
        <p14:creationId xmlns:p14="http://schemas.microsoft.com/office/powerpoint/2010/main" val="286510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So,</a:t>
            </a:r>
            <a:r>
              <a:rPr lang="en-US" baseline="0" dirty="0">
                <a:latin typeface="Arial Narrow" panose="020B0606020202030204" pitchFamily="34" charset="0"/>
              </a:rPr>
              <a:t> how do we create this income stream to fill the “gap”?</a:t>
            </a:r>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If you were to self-fund, this is an example of an option that may work for</a:t>
            </a:r>
            <a:r>
              <a:rPr lang="en-US" baseline="0" dirty="0">
                <a:latin typeface="Arial Narrow" panose="020B0606020202030204" pitchFamily="34" charset="0"/>
              </a:rPr>
              <a:t> you.  This is the concept of asset-based LTC.</a:t>
            </a:r>
          </a:p>
          <a:p>
            <a:endParaRPr lang="en-US" baseline="0" dirty="0">
              <a:latin typeface="Arial Narrow" panose="020B0606020202030204" pitchFamily="34" charset="0"/>
            </a:endParaRPr>
          </a:p>
          <a:p>
            <a:r>
              <a:rPr lang="en-US" baseline="0" dirty="0">
                <a:latin typeface="Arial Narrow" panose="020B0606020202030204" pitchFamily="34" charset="0"/>
              </a:rPr>
              <a:t>If a portfolio has moderate, conservative, or aggressive type assets, most will prefer to use their conservative assets first in the event of needing LTC.  </a:t>
            </a:r>
          </a:p>
          <a:p>
            <a:endParaRPr lang="en-US" baseline="0" dirty="0">
              <a:latin typeface="Arial Narrow" panose="020B0606020202030204" pitchFamily="34" charset="0"/>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If you’re going to </a:t>
            </a:r>
            <a:r>
              <a:rPr lang="en-US" sz="1200" kern="1200" dirty="0" err="1">
                <a:solidFill>
                  <a:schemeClr val="tx1"/>
                </a:solidFill>
                <a:effectLst/>
                <a:latin typeface="Arial Narrow" panose="020B0606020202030204" pitchFamily="34" charset="0"/>
                <a:ea typeface="ヒラギノ角ゴ Pro W3" pitchFamily="-111" charset="-128"/>
                <a:cs typeface="ヒラギノ角ゴ Pro W3" pitchFamily="-111" charset="-128"/>
              </a:rPr>
              <a:t>to</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use this money, why not carve out a piece, reposition it from one pocket to the other to take advantage of the tax incentives like the HIPAA law or the Pension Protection Act? By repositioning these assets and purchasing asset-based protection with lifetime coverage, you are turning this into an unlimited bucket of income specifically designed to pay care expense bills when they come in. By doing this, you can leave the rest of your portfolio intact. </a:t>
            </a:r>
          </a:p>
          <a:p>
            <a:endParaRPr lang="en-US" sz="1200" kern="1200" baseline="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baseline="0" dirty="0">
                <a:latin typeface="Arial Narrow" panose="020B0606020202030204" pitchFamily="34" charset="0"/>
              </a:rPr>
              <a:t>By using this option, you could reposition an amount into a specific policy that is designed to provide a stream of money to pay LTC expenses to help avoid pulling the money directly out of other investments.  Lifetime coverage is the ONLY option to help cover the entire length of an extended care need due to illnesses such as Alzheimer’s, Parkinson’s, and Dementia.</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17</a:t>
            </a:fld>
            <a:endParaRPr lang="en-US"/>
          </a:p>
        </p:txBody>
      </p:sp>
    </p:spTree>
    <p:extLst>
      <p:ext uri="{BB962C8B-B14F-4D97-AF65-F5344CB8AC3E}">
        <p14:creationId xmlns:p14="http://schemas.microsoft.com/office/powerpoint/2010/main" val="395914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We rarely get asked,</a:t>
            </a:r>
            <a:r>
              <a:rPr lang="en-US" baseline="0" dirty="0">
                <a:latin typeface="Arial Narrow" panose="020B0606020202030204" pitchFamily="34" charset="0"/>
              </a:rPr>
              <a:t> “how does this work if I die?”.  Most people understand how life insurance  and annuities work when someone passes away.  However, we usually get asked, “How does this work if I need it for my care?”</a:t>
            </a:r>
          </a:p>
          <a:p>
            <a:endParaRPr lang="en-US" baseline="0" dirty="0">
              <a:latin typeface="Arial Narrow" panose="020B0606020202030204" pitchFamily="34" charset="0"/>
            </a:endParaRPr>
          </a:p>
          <a:p>
            <a:r>
              <a:rPr lang="en-US" baseline="0" dirty="0">
                <a:latin typeface="Arial Narrow" panose="020B0606020202030204" pitchFamily="34" charset="0"/>
              </a:rPr>
              <a:t>This diagram helps explain how the concept works!</a:t>
            </a:r>
          </a:p>
          <a:p>
            <a:endParaRPr lang="en-US" baseline="0" dirty="0">
              <a:latin typeface="Arial Narrow" panose="020B0606020202030204" pitchFamily="34" charset="0"/>
            </a:endParaRPr>
          </a:p>
          <a:p>
            <a:r>
              <a:rPr lang="en-US" baseline="0" dirty="0">
                <a:latin typeface="Arial Narrow" panose="020B0606020202030204" pitchFamily="34" charset="0"/>
              </a:rPr>
              <a:t>We call this our “Timeline.”  To the left is day one and will begin with either a life insurance policy or an annuity first.  We call this the “Base Policy.”  Once the base policy is exhausted, the “Rider” kicks in and keeps paying the amount for an extended period, up to your lifetime.</a:t>
            </a:r>
          </a:p>
          <a:p>
            <a:endParaRPr lang="en-US" baseline="0" dirty="0">
              <a:latin typeface="Arial Narrow" panose="020B0606020202030204" pitchFamily="34" charset="0"/>
            </a:endParaRPr>
          </a:p>
          <a:p>
            <a:r>
              <a:rPr lang="en-US" baseline="0" dirty="0">
                <a:latin typeface="Arial Narrow" panose="020B0606020202030204" pitchFamily="34" charset="0"/>
              </a:rPr>
              <a:t>You may fund the life policy via cash, CDs, savings, life insurance cash values, and qualified retirement money!  There are also payment options available for those using an income stream to pay rather than an asset reposition.  The annuity options use either qualified or non-qualified money.  The rider may be funded by single premium or fixed annual premiums.  These premiums are guaranteed to never increase and have tax incentives.</a:t>
            </a:r>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18</a:t>
            </a:fld>
            <a:endParaRPr lang="en-US"/>
          </a:p>
        </p:txBody>
      </p:sp>
    </p:spTree>
    <p:extLst>
      <p:ext uri="{BB962C8B-B14F-4D97-AF65-F5344CB8AC3E}">
        <p14:creationId xmlns:p14="http://schemas.microsoft.com/office/powerpoint/2010/main" val="295658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Section slide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19</a:t>
            </a:fld>
            <a:endParaRPr lang="en-US"/>
          </a:p>
        </p:txBody>
      </p:sp>
    </p:spTree>
    <p:extLst>
      <p:ext uri="{BB962C8B-B14F-4D97-AF65-F5344CB8AC3E}">
        <p14:creationId xmlns:p14="http://schemas.microsoft.com/office/powerpoint/2010/main" val="381437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a:t>
            </a:fld>
            <a:endParaRPr lang="en-US"/>
          </a:p>
        </p:txBody>
      </p:sp>
    </p:spTree>
    <p:extLst>
      <p:ext uri="{BB962C8B-B14F-4D97-AF65-F5344CB8AC3E}">
        <p14:creationId xmlns:p14="http://schemas.microsoft.com/office/powerpoint/2010/main" val="3912347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20</a:t>
            </a:fld>
            <a:endParaRPr lang="en-US"/>
          </a:p>
        </p:txBody>
      </p:sp>
    </p:spTree>
    <p:extLst>
      <p:ext uri="{BB962C8B-B14F-4D97-AF65-F5344CB8AC3E}">
        <p14:creationId xmlns:p14="http://schemas.microsoft.com/office/powerpoint/2010/main" val="241677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21</a:t>
            </a:fld>
            <a:endParaRPr lang="en-US"/>
          </a:p>
        </p:txBody>
      </p:sp>
    </p:spTree>
    <p:extLst>
      <p:ext uri="{BB962C8B-B14F-4D97-AF65-F5344CB8AC3E}">
        <p14:creationId xmlns:p14="http://schemas.microsoft.com/office/powerpoint/2010/main" val="298148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22</a:t>
            </a:fld>
            <a:endParaRPr lang="en-US"/>
          </a:p>
        </p:txBody>
      </p:sp>
    </p:spTree>
    <p:extLst>
      <p:ext uri="{BB962C8B-B14F-4D97-AF65-F5344CB8AC3E}">
        <p14:creationId xmlns:p14="http://schemas.microsoft.com/office/powerpoint/2010/main" val="216295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The strategy we’ll be taking with these clients is a stacking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If you think about how most people have bought life insurance over the years, a lot have bought 2 to 6 policies over time and stacked the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They’ve usually done it for one of two reasons, affordability or changes in needs.  When you’re in your 20s or 30s it may not be in the budget or necessary to buy $500k+ of life insurance death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So, you might buy a term policy with a $100k death benefit or less at first and slowly over time convert the term policy and add on additional policies and riders as you can afford it and as your needs change to get to that desired amount of protection.  </a:t>
            </a:r>
            <a:endParaRPr lang="en-US" sz="1200" b="1" i="1"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We can take this same stacking approach for long-term care protection with our younger clients. Purchase what is affordable when you can and add additional policies over time.  </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23</a:t>
            </a:fld>
            <a:endParaRPr lang="en-US"/>
          </a:p>
        </p:txBody>
      </p:sp>
    </p:spTree>
    <p:extLst>
      <p:ext uri="{BB962C8B-B14F-4D97-AF65-F5344CB8AC3E}">
        <p14:creationId xmlns:p14="http://schemas.microsoft.com/office/powerpoint/2010/main" val="295945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24</a:t>
            </a:fld>
            <a:endParaRPr lang="en-US"/>
          </a:p>
        </p:txBody>
      </p:sp>
    </p:spTree>
    <p:extLst>
      <p:ext uri="{BB962C8B-B14F-4D97-AF65-F5344CB8AC3E}">
        <p14:creationId xmlns:p14="http://schemas.microsoft.com/office/powerpoint/2010/main" val="3916768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Consider your situation.  Do any of these apply to you?</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25</a:t>
            </a:fld>
            <a:endParaRPr lang="en-US"/>
          </a:p>
        </p:txBody>
      </p:sp>
    </p:spTree>
    <p:extLst>
      <p:ext uri="{BB962C8B-B14F-4D97-AF65-F5344CB8AC3E}">
        <p14:creationId xmlns:p14="http://schemas.microsoft.com/office/powerpoint/2010/main" val="157550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An option would be to identify which qualified asset, when repositioning to a different annuity, a premium bonus is added to the asset balance.  The total amount is larger due to the bonus.  Ten equal distributions will be made which allows the tax liability that is owed to be spread out over 10 years.  This annual amount is the how the premium for the LTC policy is calculated.</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26</a:t>
            </a:fld>
            <a:endParaRPr lang="en-US"/>
          </a:p>
        </p:txBody>
      </p:sp>
    </p:spTree>
    <p:extLst>
      <p:ext uri="{BB962C8B-B14F-4D97-AF65-F5344CB8AC3E}">
        <p14:creationId xmlns:p14="http://schemas.microsoft.com/office/powerpoint/2010/main" val="51146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27</a:t>
            </a:fld>
            <a:endParaRPr lang="en-US"/>
          </a:p>
        </p:txBody>
      </p:sp>
    </p:spTree>
    <p:extLst>
      <p:ext uri="{BB962C8B-B14F-4D97-AF65-F5344CB8AC3E}">
        <p14:creationId xmlns:p14="http://schemas.microsoft.com/office/powerpoint/2010/main" val="294661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Hypothetical Annuity examples</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28</a:t>
            </a:fld>
            <a:endParaRPr lang="en-US"/>
          </a:p>
        </p:txBody>
      </p:sp>
    </p:spTree>
    <p:extLst>
      <p:ext uri="{BB962C8B-B14F-4D97-AF65-F5344CB8AC3E}">
        <p14:creationId xmlns:p14="http://schemas.microsoft.com/office/powerpoint/2010/main" val="203291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29</a:t>
            </a:fld>
            <a:endParaRPr lang="en-US"/>
          </a:p>
        </p:txBody>
      </p:sp>
    </p:spTree>
    <p:extLst>
      <p:ext uri="{BB962C8B-B14F-4D97-AF65-F5344CB8AC3E}">
        <p14:creationId xmlns:p14="http://schemas.microsoft.com/office/powerpoint/2010/main" val="277815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dirty="0">
                <a:latin typeface="Arial Narrow" panose="020B0606020202030204" pitchFamily="34" charset="0"/>
              </a:rPr>
              <a:t>What </a:t>
            </a:r>
            <a:r>
              <a:rPr kumimoji="0" lang="en-US" altLang="en-US" sz="1200" b="1" i="0" u="none" strike="noStrike" cap="none" normalizeH="0" baseline="0" dirty="0">
                <a:ln>
                  <a:noFill/>
                </a:ln>
                <a:solidFill>
                  <a:schemeClr val="tx1">
                    <a:lumMod val="65000"/>
                    <a:lumOff val="35000"/>
                  </a:schemeClr>
                </a:solidFill>
                <a:effectLst/>
                <a:latin typeface="Arial Narrow" panose="020B0606020202030204" pitchFamily="34" charset="0"/>
              </a:rPr>
              <a:t>is Long-Term Care?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Arial Narrow" panose="020B0606020202030204" pitchFamily="34" charset="0"/>
              </a:rPr>
              <a:t>Individuals need long-term care when a chronic condition, trauma, or illness limits their ability to carry out basic self-care tasks, called </a:t>
            </a:r>
            <a:r>
              <a:rPr kumimoji="0" lang="en-US" altLang="en-US" sz="1200" b="0" i="1" u="none" strike="noStrike" cap="none" normalizeH="0" baseline="0" dirty="0">
                <a:ln>
                  <a:noFill/>
                </a:ln>
                <a:solidFill>
                  <a:schemeClr val="tx1">
                    <a:lumMod val="65000"/>
                    <a:lumOff val="35000"/>
                  </a:schemeClr>
                </a:solidFill>
                <a:effectLst/>
                <a:latin typeface="Arial Narrow" panose="020B0606020202030204" pitchFamily="34" charset="0"/>
              </a:rPr>
              <a:t>activities of daily living</a:t>
            </a:r>
            <a:r>
              <a:rPr kumimoji="0" lang="en-US" altLang="en-US" sz="1200" b="0" i="0" u="none" strike="noStrike" cap="none" normalizeH="0" baseline="0" dirty="0">
                <a:ln>
                  <a:noFill/>
                </a:ln>
                <a:solidFill>
                  <a:schemeClr val="tx1">
                    <a:lumMod val="65000"/>
                    <a:lumOff val="35000"/>
                  </a:schemeClr>
                </a:solidFill>
                <a:effectLst/>
                <a:latin typeface="Arial Narrow" panose="020B0606020202030204" pitchFamily="34" charset="0"/>
              </a:rPr>
              <a:t> (ADLs), (such as bathing, dressing or eating), or </a:t>
            </a:r>
            <a:r>
              <a:rPr kumimoji="0" lang="en-US" altLang="en-US" sz="1200" b="0" i="1" u="none" strike="noStrike" cap="none" normalizeH="0" baseline="0" dirty="0">
                <a:ln>
                  <a:noFill/>
                </a:ln>
                <a:solidFill>
                  <a:schemeClr val="tx1">
                    <a:lumMod val="65000"/>
                    <a:lumOff val="35000"/>
                  </a:schemeClr>
                </a:solidFill>
                <a:effectLst/>
                <a:latin typeface="Arial Narrow" panose="020B0606020202030204" pitchFamily="34" charset="0"/>
              </a:rPr>
              <a:t>instrumental activities of daily living</a:t>
            </a:r>
            <a:r>
              <a:rPr kumimoji="0" lang="en-US" altLang="en-US" sz="1200" b="0" i="0" u="none" strike="noStrike" cap="none" normalizeH="0" baseline="0" dirty="0">
                <a:ln>
                  <a:noFill/>
                </a:ln>
                <a:solidFill>
                  <a:schemeClr val="tx1">
                    <a:lumMod val="65000"/>
                    <a:lumOff val="35000"/>
                  </a:schemeClr>
                </a:solidFill>
                <a:effectLst/>
                <a:latin typeface="Arial Narrow" panose="020B0606020202030204" pitchFamily="34" charset="0"/>
              </a:rPr>
              <a:t> (IADLs) (such as household chores, meal preparation, or managing money). Long-term care often involves the most intimate aspects of people’s lives—what and when they eat, personal hygiene, getting dressed, using the bathroom. Other less severe long-term care needs may involve household tasks such as preparing meals or using the telephone.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lumMod val="65000"/>
                  <a:lumOff val="35000"/>
                </a:schemeClr>
              </a:solidFill>
              <a:effectLst/>
              <a:latin typeface="Arial Narrow" panose="020B0606020202030204" pitchFamily="34" charset="0"/>
            </a:endParaRPr>
          </a:p>
          <a:p>
            <a:pPr marL="18288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Arial Narrow" panose="020B0606020202030204" pitchFamily="34" charset="0"/>
              </a:rPr>
              <a:t>The goal of long-term care is not to cure an illness, but to give an individual an optimal level of functioning. Long-term care includes a variety of medical, social, personal, supportive and specialized services needed by those who have lost some capacity for self-care because of a chronic illness or disabling condition.</a:t>
            </a:r>
          </a:p>
          <a:p>
            <a:endParaRPr lang="en-US" dirty="0"/>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a:t>
            </a:fld>
            <a:endParaRPr lang="en-US"/>
          </a:p>
        </p:txBody>
      </p:sp>
    </p:spTree>
    <p:extLst>
      <p:ext uri="{BB962C8B-B14F-4D97-AF65-F5344CB8AC3E}">
        <p14:creationId xmlns:p14="http://schemas.microsoft.com/office/powerpoint/2010/main" val="13694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30</a:t>
            </a:fld>
            <a:endParaRPr lang="en-US"/>
          </a:p>
        </p:txBody>
      </p:sp>
    </p:spTree>
    <p:extLst>
      <p:ext uri="{BB962C8B-B14F-4D97-AF65-F5344CB8AC3E}">
        <p14:creationId xmlns:p14="http://schemas.microsoft.com/office/powerpoint/2010/main" val="289603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31</a:t>
            </a:fld>
            <a:endParaRPr lang="en-US"/>
          </a:p>
        </p:txBody>
      </p:sp>
    </p:spTree>
    <p:extLst>
      <p:ext uri="{BB962C8B-B14F-4D97-AF65-F5344CB8AC3E}">
        <p14:creationId xmlns:p14="http://schemas.microsoft.com/office/powerpoint/2010/main" val="369523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32</a:t>
            </a:fld>
            <a:endParaRPr lang="en-US"/>
          </a:p>
        </p:txBody>
      </p:sp>
    </p:spTree>
    <p:extLst>
      <p:ext uri="{BB962C8B-B14F-4D97-AF65-F5344CB8AC3E}">
        <p14:creationId xmlns:p14="http://schemas.microsoft.com/office/powerpoint/2010/main" val="240709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Contact slide</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5" name="Slide Number Placeholder 4"/>
          <p:cNvSpPr>
            <a:spLocks noGrp="1"/>
          </p:cNvSpPr>
          <p:nvPr>
            <p:ph type="sldNum" sz="quarter" idx="5"/>
          </p:nvPr>
        </p:nvSpPr>
        <p:spPr/>
        <p:txBody>
          <a:bodyPr/>
          <a:lstStyle/>
          <a:p>
            <a:fld id="{A5644F0E-5A42-A440-AE36-15218CE45023}" type="slidenum">
              <a:rPr lang="en-US" smtClean="0"/>
              <a:t>33</a:t>
            </a:fld>
            <a:endParaRPr lang="en-US"/>
          </a:p>
        </p:txBody>
      </p:sp>
    </p:spTree>
    <p:extLst>
      <p:ext uri="{BB962C8B-B14F-4D97-AF65-F5344CB8AC3E}">
        <p14:creationId xmlns:p14="http://schemas.microsoft.com/office/powerpoint/2010/main" val="3547287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Disclosures</a:t>
            </a:r>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5" name="Slide Number Placeholder 4"/>
          <p:cNvSpPr>
            <a:spLocks noGrp="1"/>
          </p:cNvSpPr>
          <p:nvPr>
            <p:ph type="sldNum" sz="quarter" idx="5"/>
          </p:nvPr>
        </p:nvSpPr>
        <p:spPr/>
        <p:txBody>
          <a:bodyPr/>
          <a:lstStyle/>
          <a:p>
            <a:fld id="{A5644F0E-5A42-A440-AE36-15218CE45023}" type="slidenum">
              <a:rPr lang="en-US" smtClean="0"/>
              <a:t>34</a:t>
            </a:fld>
            <a:endParaRPr lang="en-US"/>
          </a:p>
        </p:txBody>
      </p:sp>
    </p:spTree>
    <p:extLst>
      <p:ext uri="{BB962C8B-B14F-4D97-AF65-F5344CB8AC3E}">
        <p14:creationId xmlns:p14="http://schemas.microsoft.com/office/powerpoint/2010/main" val="1888038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Optional Slide</a:t>
            </a:r>
          </a:p>
        </p:txBody>
      </p:sp>
      <p:sp>
        <p:nvSpPr>
          <p:cNvPr id="4" name="Slide Number Placeholder 3"/>
          <p:cNvSpPr>
            <a:spLocks noGrp="1"/>
          </p:cNvSpPr>
          <p:nvPr>
            <p:ph type="sldNum" sz="quarter" idx="5"/>
          </p:nvPr>
        </p:nvSpPr>
        <p:spPr/>
        <p:txBody>
          <a:bodyPr/>
          <a:lstStyle/>
          <a:p>
            <a:fld id="{A5644F0E-5A42-A440-AE36-15218CE45023}" type="slidenum">
              <a:rPr lang="en-US" smtClean="0"/>
              <a:t>35</a:t>
            </a:fld>
            <a:endParaRPr lang="en-US"/>
          </a:p>
        </p:txBody>
      </p:sp>
      <p:sp>
        <p:nvSpPr>
          <p:cNvPr id="6" name="Date Placeholder 5">
            <a:extLst>
              <a:ext uri="{FF2B5EF4-FFF2-40B4-BE49-F238E27FC236}">
                <a16:creationId xmlns:a16="http://schemas.microsoft.com/office/drawing/2014/main" id="{E338D943-68C8-AFA9-5212-569993BF6D12}"/>
              </a:ext>
            </a:extLst>
          </p:cNvPr>
          <p:cNvSpPr>
            <a:spLocks noGrp="1"/>
          </p:cNvSpPr>
          <p:nvPr>
            <p:ph type="dt" idx="1"/>
          </p:nvPr>
        </p:nvSpPr>
        <p:spPr/>
        <p:txBody>
          <a:bodyPr/>
          <a:lstStyle/>
          <a:p>
            <a:fld id="{900739EC-25F1-544D-A2E6-A4B655BE6E0A}" type="datetime1">
              <a:rPr lang="en-US" smtClean="0"/>
              <a:t>4/17/2025</a:t>
            </a:fld>
            <a:endParaRPr lang="en-US"/>
          </a:p>
        </p:txBody>
      </p:sp>
    </p:spTree>
    <p:extLst>
      <p:ext uri="{BB962C8B-B14F-4D97-AF65-F5344CB8AC3E}">
        <p14:creationId xmlns:p14="http://schemas.microsoft.com/office/powerpoint/2010/main" val="117015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costs:</a:t>
            </a:r>
          </a:p>
          <a:p>
            <a:r>
              <a:rPr lang="en-US" baseline="0" dirty="0">
                <a:latin typeface="Arial Narrow" panose="020B0606020202030204" pitchFamily="34" charset="0"/>
              </a:rPr>
              <a:t>Keep in mind that averages are middle-of-the-road projections.  Half of people will need less, while the other half will need more.</a:t>
            </a:r>
          </a:p>
          <a:p>
            <a:endParaRPr lang="en-US" baseline="0" dirty="0">
              <a:latin typeface="Arial Narrow" panose="020B0606020202030204" pitchFamily="34" charset="0"/>
            </a:endParaRPr>
          </a:p>
          <a:p>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4</a:t>
            </a:fld>
            <a:endParaRPr lang="en-US"/>
          </a:p>
        </p:txBody>
      </p:sp>
    </p:spTree>
    <p:extLst>
      <p:ext uri="{BB962C8B-B14F-4D97-AF65-F5344CB8AC3E}">
        <p14:creationId xmlns:p14="http://schemas.microsoft.com/office/powerpoint/2010/main" val="216860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As we start to build a solution that best fits the needs, it is important to understand some averages. It is also important to understand  that averages don’t always tell the entire story and these figures don’t take into consideration needs and/or costs that might start in the home. </a:t>
            </a:r>
          </a:p>
          <a:p>
            <a:endParaRPr lang="en-US" dirty="0">
              <a:latin typeface="Arial Narrow" panose="020B0606020202030204" pitchFamily="34" charset="0"/>
            </a:endParaRPr>
          </a:p>
          <a:p>
            <a:r>
              <a:rPr lang="en-US" dirty="0">
                <a:latin typeface="Arial Narrow" panose="020B0606020202030204" pitchFamily="34" charset="0"/>
              </a:rPr>
              <a:t>The average length of LTC for men is 2.2 years, however, that average increases to 3.9 years after the first year of care.</a:t>
            </a:r>
          </a:p>
          <a:p>
            <a:endParaRPr lang="en-US" dirty="0">
              <a:latin typeface="Arial Narrow" panose="020B0606020202030204" pitchFamily="34" charset="0"/>
            </a:endParaRPr>
          </a:p>
          <a:p>
            <a:r>
              <a:rPr lang="en-US" dirty="0">
                <a:latin typeface="Arial Narrow" panose="020B0606020202030204" pitchFamily="34" charset="0"/>
              </a:rPr>
              <a:t>As for women, the average length of LTC is 3.7 years, however, once again that average increases after the first year of care.  In this case to 5.2 years.</a:t>
            </a:r>
          </a:p>
          <a:p>
            <a:endParaRPr lang="en-US" dirty="0">
              <a:latin typeface="Arial Narrow" panose="020B0606020202030204" pitchFamily="34" charset="0"/>
            </a:endParaRPr>
          </a:p>
          <a:p>
            <a:r>
              <a:rPr lang="en-US" dirty="0">
                <a:latin typeface="Arial Narrow" panose="020B0606020202030204" pitchFamily="34" charset="0"/>
              </a:rPr>
              <a:t>And lastly, one of the most important statistics on LTC may be the average length of an LTC event for someone diagnosed with Alzheimer’s: 8 years.  And remember, that’s just the </a:t>
            </a:r>
            <a:r>
              <a:rPr lang="en-US" i="1" dirty="0">
                <a:latin typeface="Arial Narrow" panose="020B0606020202030204" pitchFamily="34" charset="0"/>
              </a:rPr>
              <a:t>average</a:t>
            </a:r>
            <a:r>
              <a:rPr lang="en-US" dirty="0">
                <a:latin typeface="Arial Narrow" panose="020B0606020202030204" pitchFamily="34" charset="0"/>
              </a:rPr>
              <a:t> Alzheimer’s claim</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5</a:t>
            </a:fld>
            <a:endParaRPr lang="en-US"/>
          </a:p>
        </p:txBody>
      </p:sp>
    </p:spTree>
    <p:extLst>
      <p:ext uri="{BB962C8B-B14F-4D97-AF65-F5344CB8AC3E}">
        <p14:creationId xmlns:p14="http://schemas.microsoft.com/office/powerpoint/2010/main" val="15982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over 30 years of experience, it’s important to know the longest claims on books and why lifetime is the only way to protect against a catastrophic long-term care event. It’s also important to know that long-term care is not just nursing home care.</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6</a:t>
            </a:fld>
            <a:endParaRPr lang="en-US"/>
          </a:p>
        </p:txBody>
      </p:sp>
    </p:spTree>
    <p:extLst>
      <p:ext uri="{BB962C8B-B14F-4D97-AF65-F5344CB8AC3E}">
        <p14:creationId xmlns:p14="http://schemas.microsoft.com/office/powerpoint/2010/main" val="271540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4374D-4FAF-CD46-BE16-0D16CD79A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C69DA16-35D3-847D-3B8C-CF2B9114CFD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916A1-5F4F-A244-A436-F695ACECF71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4/17/2025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2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4374D-4FAF-CD46-BE16-0D16CD79A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9A56041-39D3-4A3B-A24D-27E22C1702A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30E9F4-324C-A64A-A506-94D335B156C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4/17/2025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35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037">
              <a:spcAft>
                <a:spcPts val="800"/>
              </a:spcAft>
              <a:buFontTx/>
              <a:buNone/>
              <a:defRPr/>
            </a:pP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1.  Higher demand. As</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our population ages, demand for long-term care services could increase.  Higher demand often leads to higher costs.</a:t>
            </a:r>
            <a:endParaRPr lang="en-US" sz="1100" b="0" dirty="0">
              <a:solidFill>
                <a:srgbClr val="173D65"/>
              </a:solidFill>
              <a:latin typeface="Arial Narrow" panose="020B0606020202030204" pitchFamily="34" charset="0"/>
              <a:ea typeface="ヒラギノ角ゴ Pro W3" pitchFamily="-111" charset="-128"/>
              <a:cs typeface="Arial" panose="020B0604020202020204" pitchFamily="34" charset="0"/>
            </a:endParaRPr>
          </a:p>
          <a:p>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2.</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a:t>
            </a: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Longer life spans. </a:t>
            </a:r>
            <a:r>
              <a:rPr lang="en-US" sz="1200" b="0" i="0" u="none" strike="noStrike" kern="1200" baseline="0" dirty="0">
                <a:solidFill>
                  <a:schemeClr val="tx1"/>
                </a:solidFill>
                <a:latin typeface="Arial Narrow" panose="020B0606020202030204" pitchFamily="34" charset="0"/>
                <a:ea typeface="ヒラギノ角ゴ Pro W3" pitchFamily="-111" charset="-128"/>
                <a:cs typeface="ヒラギノ角ゴ Pro W3" pitchFamily="-111" charset="-128"/>
              </a:rPr>
              <a:t>Advances in medical technology are helping us live longer, but as access to these new technologies increases so can the cost to use them.</a:t>
            </a:r>
          </a:p>
          <a:p>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3.  Family dynamics. Most parents don’t want their children</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putting their lives on hold to provide care.  And if they did, will the care responsibilities be spread equally among the children?  Probably not.</a:t>
            </a:r>
            <a:endPar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endParaRPr>
          </a:p>
          <a:p>
            <a:pPr marL="0" indent="0" defTabSz="457037">
              <a:buFontTx/>
              <a:buNone/>
              <a:defRPr/>
            </a:pP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4.  Government. Which</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of today’s programs </a:t>
            </a: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will be available in the future? Who will qualify, and how?</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4/17/2025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9</a:t>
            </a:fld>
            <a:endParaRPr lang="en-US"/>
          </a:p>
        </p:txBody>
      </p:sp>
    </p:spTree>
    <p:extLst>
      <p:ext uri="{BB962C8B-B14F-4D97-AF65-F5344CB8AC3E}">
        <p14:creationId xmlns:p14="http://schemas.microsoft.com/office/powerpoint/2010/main" val="1597188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B25A506-514A-A30C-12A2-21C420B82546}"/>
              </a:ext>
            </a:extLst>
          </p:cNvPr>
          <p:cNvSpPr/>
          <p:nvPr/>
        </p:nvSpPr>
        <p:spPr>
          <a:xfrm>
            <a:off x="5406365"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Presentation Title </a:t>
            </a:r>
            <a:r>
              <a:rPr lang="en-US" dirty="0" err="1"/>
              <a:t>Opt</a:t>
            </a:r>
            <a:r>
              <a:rPr lang="en-US" dirty="0"/>
              <a:t> 1 (max 3 lines)</a:t>
            </a:r>
          </a:p>
        </p:txBody>
      </p:sp>
      <p:sp>
        <p:nvSpPr>
          <p:cNvPr id="3" name="Subtitle 2"/>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presentation subtitle</a:t>
            </a:r>
          </a:p>
        </p:txBody>
      </p:sp>
      <p:sp>
        <p:nvSpPr>
          <p:cNvPr id="8" name="Text Placeholder 3">
            <a:extLst>
              <a:ext uri="{FF2B5EF4-FFF2-40B4-BE49-F238E27FC236}">
                <a16:creationId xmlns:a16="http://schemas.microsoft.com/office/drawing/2014/main" id="{7F635C42-0B33-67E8-2857-C26011C7F1E2}"/>
              </a:ext>
            </a:extLst>
          </p:cNvPr>
          <p:cNvSpPr>
            <a:spLocks noGrp="1"/>
          </p:cNvSpPr>
          <p:nvPr>
            <p:ph type="body" sz="half" idx="2" hasCustomPrompt="1"/>
          </p:nvPr>
        </p:nvSpPr>
        <p:spPr>
          <a:xfrm>
            <a:off x="457201" y="6329319"/>
            <a:ext cx="3825874" cy="239756"/>
          </a:xfrm>
        </p:spPr>
        <p:txBody>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pic>
        <p:nvPicPr>
          <p:cNvPr id="6" name="Graphic 5">
            <a:extLst>
              <a:ext uri="{FF2B5EF4-FFF2-40B4-BE49-F238E27FC236}">
                <a16:creationId xmlns:a16="http://schemas.microsoft.com/office/drawing/2014/main" id="{C2960FA8-52A5-08B3-4C20-6C5BBCC477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370" y="387210"/>
            <a:ext cx="1666048" cy="429768"/>
          </a:xfrm>
          <a:prstGeom prst="rect">
            <a:avLst/>
          </a:prstGeom>
        </p:spPr>
      </p:pic>
      <p:sp>
        <p:nvSpPr>
          <p:cNvPr id="5" name="Text Placeholder 3">
            <a:extLst>
              <a:ext uri="{FF2B5EF4-FFF2-40B4-BE49-F238E27FC236}">
                <a16:creationId xmlns:a16="http://schemas.microsoft.com/office/drawing/2014/main" id="{2ACE7F83-3248-0EB8-A4E8-86723B365B99}"/>
              </a:ext>
            </a:extLst>
          </p:cNvPr>
          <p:cNvSpPr>
            <a:spLocks noGrp="1"/>
          </p:cNvSpPr>
          <p:nvPr>
            <p:ph type="body" sz="half" idx="10" hasCustomPrompt="1"/>
          </p:nvPr>
        </p:nvSpPr>
        <p:spPr>
          <a:xfrm>
            <a:off x="7997415" y="6329319"/>
            <a:ext cx="3825874" cy="239756"/>
          </a:xfrm>
        </p:spPr>
        <p:txBody>
          <a:bodyPr/>
          <a:lstStyle>
            <a:lvl1pPr marL="0" indent="0" algn="r">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a:t>
            </a:r>
          </a:p>
        </p:txBody>
      </p:sp>
    </p:spTree>
    <p:extLst>
      <p:ext uri="{BB962C8B-B14F-4D97-AF65-F5344CB8AC3E}">
        <p14:creationId xmlns:p14="http://schemas.microsoft.com/office/powerpoint/2010/main" val="222003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Slide (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3D9FF-793E-A0E1-853B-BCA26D5BA9AC}"/>
              </a:ext>
            </a:extLst>
          </p:cNvPr>
          <p:cNvSpPr/>
          <p:nvPr userDrawn="1"/>
        </p:nvSpPr>
        <p:spPr>
          <a:xfrm>
            <a:off x="-2" y="1574159"/>
            <a:ext cx="12192001" cy="47340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64A58893-DD40-CE84-E4BE-84B4F0BA10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6196012" y="1731565"/>
            <a:ext cx="5538775" cy="444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731564"/>
            <a:ext cx="5537200" cy="4441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011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2 column)w Subhea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FD19F4-9EE5-0E56-78B2-E254C0F891BA}"/>
              </a:ext>
            </a:extLst>
          </p:cNvPr>
          <p:cNvSpPr/>
          <p:nvPr userDrawn="1"/>
        </p:nvSpPr>
        <p:spPr>
          <a:xfrm>
            <a:off x="-2" y="1574159"/>
            <a:ext cx="12192001" cy="47340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33658"/>
            <a:ext cx="5540375" cy="591520"/>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2133"/>
            <a:ext cx="5540375" cy="383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411" y="1733658"/>
            <a:ext cx="5540375" cy="591520"/>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012" y="2342133"/>
            <a:ext cx="5538775" cy="383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C0A9D01A-6823-D5EF-8322-A7F3993ED933}"/>
              </a:ext>
            </a:extLst>
          </p:cNvPr>
          <p:cNvSpPr>
            <a:spLocks noGrp="1"/>
          </p:cNvSpPr>
          <p:nvPr>
            <p:ph type="title"/>
          </p:nvPr>
        </p:nvSpPr>
        <p:spPr/>
        <p:txBody>
          <a:bodyPr/>
          <a:lstStyle/>
          <a:p>
            <a:r>
              <a:rPr lang="en-US" dirty="0"/>
              <a:t>Click to edit Master title style</a:t>
            </a:r>
          </a:p>
        </p:txBody>
      </p:sp>
      <p:sp>
        <p:nvSpPr>
          <p:cNvPr id="10" name="Footer Placeholder 9">
            <a:extLst>
              <a:ext uri="{FF2B5EF4-FFF2-40B4-BE49-F238E27FC236}">
                <a16:creationId xmlns:a16="http://schemas.microsoft.com/office/drawing/2014/main" id="{DBBBA7BF-E7F0-E2F9-EB8D-9058C2C3371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221335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3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08A463-0682-6D8A-70D4-0EC8268DFDA3}"/>
              </a:ext>
            </a:extLst>
          </p:cNvPr>
          <p:cNvSpPr/>
          <p:nvPr userDrawn="1"/>
        </p:nvSpPr>
        <p:spPr>
          <a:xfrm>
            <a:off x="-2" y="1574159"/>
            <a:ext cx="12192001" cy="47340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31564"/>
            <a:ext cx="3624263" cy="4441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83076" y="1731565"/>
            <a:ext cx="3624263" cy="444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4A58893-DD40-CE84-E4BE-84B4F0BA10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5" name="Content Placeholder 3">
            <a:extLst>
              <a:ext uri="{FF2B5EF4-FFF2-40B4-BE49-F238E27FC236}">
                <a16:creationId xmlns:a16="http://schemas.microsoft.com/office/drawing/2014/main" id="{E444EC8C-725C-BD65-F773-609A0E8D3B06}"/>
              </a:ext>
            </a:extLst>
          </p:cNvPr>
          <p:cNvSpPr>
            <a:spLocks noGrp="1"/>
          </p:cNvSpPr>
          <p:nvPr>
            <p:ph sz="half" idx="12"/>
          </p:nvPr>
        </p:nvSpPr>
        <p:spPr>
          <a:xfrm>
            <a:off x="8110537" y="1731565"/>
            <a:ext cx="3624263" cy="444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01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card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D72BB7-661B-9D3D-C6BA-2EED11703421}"/>
              </a:ext>
            </a:extLst>
          </p:cNvPr>
          <p:cNvSpPr/>
          <p:nvPr userDrawn="1"/>
        </p:nvSpPr>
        <p:spPr>
          <a:xfrm>
            <a:off x="3310806"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530278"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8" name="Footer Placeholder 7">
            <a:extLst>
              <a:ext uri="{FF2B5EF4-FFF2-40B4-BE49-F238E27FC236}">
                <a16:creationId xmlns:a16="http://schemas.microsoft.com/office/drawing/2014/main" id="{64A58893-DD40-CE84-E4BE-84B4F0BA10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16" name="Text Placeholder 3">
            <a:extLst>
              <a:ext uri="{FF2B5EF4-FFF2-40B4-BE49-F238E27FC236}">
                <a16:creationId xmlns:a16="http://schemas.microsoft.com/office/drawing/2014/main" id="{45AA46DF-0D40-19CC-BB38-B90859AF7A8E}"/>
              </a:ext>
            </a:extLst>
          </p:cNvPr>
          <p:cNvSpPr>
            <a:spLocks noGrp="1"/>
          </p:cNvSpPr>
          <p:nvPr>
            <p:ph type="body" sz="half" idx="14" hasCustomPrompt="1"/>
          </p:nvPr>
        </p:nvSpPr>
        <p:spPr>
          <a:xfrm>
            <a:off x="3530278"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7" name="Rectangle 16">
            <a:extLst>
              <a:ext uri="{FF2B5EF4-FFF2-40B4-BE49-F238E27FC236}">
                <a16:creationId xmlns:a16="http://schemas.microsoft.com/office/drawing/2014/main" id="{B944F7B2-DECC-28F7-903F-1A208FED106E}"/>
              </a:ext>
            </a:extLst>
          </p:cNvPr>
          <p:cNvSpPr/>
          <p:nvPr userDrawn="1"/>
        </p:nvSpPr>
        <p:spPr>
          <a:xfrm>
            <a:off x="424805"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850CBADA-138A-B3CC-5307-219142E3A522}"/>
              </a:ext>
            </a:extLst>
          </p:cNvPr>
          <p:cNvSpPr>
            <a:spLocks noGrp="1"/>
          </p:cNvSpPr>
          <p:nvPr>
            <p:ph sz="half" idx="15"/>
          </p:nvPr>
        </p:nvSpPr>
        <p:spPr>
          <a:xfrm>
            <a:off x="644277"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19" name="Text Placeholder 3">
            <a:extLst>
              <a:ext uri="{FF2B5EF4-FFF2-40B4-BE49-F238E27FC236}">
                <a16:creationId xmlns:a16="http://schemas.microsoft.com/office/drawing/2014/main" id="{085EC730-54B4-33DA-B140-2A1BFD0104A5}"/>
              </a:ext>
            </a:extLst>
          </p:cNvPr>
          <p:cNvSpPr>
            <a:spLocks noGrp="1"/>
          </p:cNvSpPr>
          <p:nvPr>
            <p:ph type="body" sz="half" idx="16" hasCustomPrompt="1"/>
          </p:nvPr>
        </p:nvSpPr>
        <p:spPr>
          <a:xfrm>
            <a:off x="644277"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20" name="Rectangle 19">
            <a:extLst>
              <a:ext uri="{FF2B5EF4-FFF2-40B4-BE49-F238E27FC236}">
                <a16:creationId xmlns:a16="http://schemas.microsoft.com/office/drawing/2014/main" id="{93A4B325-0A2F-F0D5-7CE5-4146F2BDF0B9}"/>
              </a:ext>
            </a:extLst>
          </p:cNvPr>
          <p:cNvSpPr/>
          <p:nvPr userDrawn="1"/>
        </p:nvSpPr>
        <p:spPr>
          <a:xfrm>
            <a:off x="6213010"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749F7895-9F04-D348-9EE5-C6918F2921F8}"/>
              </a:ext>
            </a:extLst>
          </p:cNvPr>
          <p:cNvSpPr>
            <a:spLocks noGrp="1"/>
          </p:cNvSpPr>
          <p:nvPr>
            <p:ph sz="half" idx="17"/>
          </p:nvPr>
        </p:nvSpPr>
        <p:spPr>
          <a:xfrm>
            <a:off x="6432482"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22" name="Text Placeholder 3">
            <a:extLst>
              <a:ext uri="{FF2B5EF4-FFF2-40B4-BE49-F238E27FC236}">
                <a16:creationId xmlns:a16="http://schemas.microsoft.com/office/drawing/2014/main" id="{7B06DFA0-0C33-EBDE-6326-A17E5DC79A45}"/>
              </a:ext>
            </a:extLst>
          </p:cNvPr>
          <p:cNvSpPr>
            <a:spLocks noGrp="1"/>
          </p:cNvSpPr>
          <p:nvPr>
            <p:ph type="body" sz="half" idx="18" hasCustomPrompt="1"/>
          </p:nvPr>
        </p:nvSpPr>
        <p:spPr>
          <a:xfrm>
            <a:off x="6432482"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23" name="Rectangle 22">
            <a:extLst>
              <a:ext uri="{FF2B5EF4-FFF2-40B4-BE49-F238E27FC236}">
                <a16:creationId xmlns:a16="http://schemas.microsoft.com/office/drawing/2014/main" id="{E57F1A06-45E6-0A1A-10A3-0B7CBCF8C68E}"/>
              </a:ext>
            </a:extLst>
          </p:cNvPr>
          <p:cNvSpPr/>
          <p:nvPr userDrawn="1"/>
        </p:nvSpPr>
        <p:spPr>
          <a:xfrm>
            <a:off x="9115214"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EF9096D8-A0C6-2636-5F78-6D60B7B70DD9}"/>
              </a:ext>
            </a:extLst>
          </p:cNvPr>
          <p:cNvSpPr>
            <a:spLocks noGrp="1"/>
          </p:cNvSpPr>
          <p:nvPr>
            <p:ph sz="half" idx="19"/>
          </p:nvPr>
        </p:nvSpPr>
        <p:spPr>
          <a:xfrm>
            <a:off x="9334686"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25" name="Text Placeholder 3">
            <a:extLst>
              <a:ext uri="{FF2B5EF4-FFF2-40B4-BE49-F238E27FC236}">
                <a16:creationId xmlns:a16="http://schemas.microsoft.com/office/drawing/2014/main" id="{273E1A67-2120-2A63-4009-C950D68579E9}"/>
              </a:ext>
            </a:extLst>
          </p:cNvPr>
          <p:cNvSpPr>
            <a:spLocks noGrp="1"/>
          </p:cNvSpPr>
          <p:nvPr>
            <p:ph type="body" sz="half" idx="20" hasCustomPrompt="1"/>
          </p:nvPr>
        </p:nvSpPr>
        <p:spPr>
          <a:xfrm>
            <a:off x="9334686"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Tree>
    <p:extLst>
      <p:ext uri="{BB962C8B-B14F-4D97-AF65-F5344CB8AC3E}">
        <p14:creationId xmlns:p14="http://schemas.microsoft.com/office/powerpoint/2010/main" val="45262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3 card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B20DF-ADB2-45A6-3F7C-CD6D614142F9}"/>
              </a:ext>
            </a:extLst>
          </p:cNvPr>
          <p:cNvSpPr/>
          <p:nvPr/>
        </p:nvSpPr>
        <p:spPr>
          <a:xfrm>
            <a:off x="457199" y="3386454"/>
            <a:ext cx="3624263" cy="271748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90CD91-99AD-5ABA-2294-E0CBF7C15CD1}"/>
              </a:ext>
            </a:extLst>
          </p:cNvPr>
          <p:cNvSpPr/>
          <p:nvPr/>
        </p:nvSpPr>
        <p:spPr>
          <a:xfrm>
            <a:off x="4283075" y="3386454"/>
            <a:ext cx="3624263" cy="271748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B959BC-F78C-3C0E-61E0-3916A6C37CC4}"/>
              </a:ext>
            </a:extLst>
          </p:cNvPr>
          <p:cNvSpPr/>
          <p:nvPr/>
        </p:nvSpPr>
        <p:spPr>
          <a:xfrm>
            <a:off x="8108950" y="3386454"/>
            <a:ext cx="3624263" cy="271748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381B3-4654-8402-080E-BDCEA0DB84D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5470555-7523-0FC9-04AA-9830830FAD52}"/>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5D7B2805-1E83-94DF-C47B-C5FBE8D69E08}"/>
              </a:ext>
            </a:extLst>
          </p:cNvPr>
          <p:cNvSpPr>
            <a:spLocks noGrp="1"/>
          </p:cNvSpPr>
          <p:nvPr>
            <p:ph type="body" sz="quarter" idx="12"/>
          </p:nvPr>
        </p:nvSpPr>
        <p:spPr>
          <a:xfrm>
            <a:off x="457199" y="1731563"/>
            <a:ext cx="11277588" cy="1409561"/>
          </a:xfrm>
        </p:spPr>
        <p:txBody>
          <a:body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362AFED8-0AFA-693C-A847-4F2D0CA8B742}"/>
              </a:ext>
            </a:extLst>
          </p:cNvPr>
          <p:cNvSpPr>
            <a:spLocks noGrp="1"/>
          </p:cNvSpPr>
          <p:nvPr>
            <p:ph type="body" sz="half" idx="2" hasCustomPrompt="1"/>
          </p:nvPr>
        </p:nvSpPr>
        <p:spPr>
          <a:xfrm>
            <a:off x="721171" y="3648722"/>
            <a:ext cx="309631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3" name="Text Placeholder 3">
            <a:extLst>
              <a:ext uri="{FF2B5EF4-FFF2-40B4-BE49-F238E27FC236}">
                <a16:creationId xmlns:a16="http://schemas.microsoft.com/office/drawing/2014/main" id="{97C8908B-D569-8756-87D4-BFAFD1135331}"/>
              </a:ext>
            </a:extLst>
          </p:cNvPr>
          <p:cNvSpPr>
            <a:spLocks noGrp="1"/>
          </p:cNvSpPr>
          <p:nvPr>
            <p:ph type="body" sz="half" idx="13"/>
          </p:nvPr>
        </p:nvSpPr>
        <p:spPr>
          <a:xfrm>
            <a:off x="721171" y="4033382"/>
            <a:ext cx="3096319" cy="1808126"/>
          </a:xfrm>
        </p:spPr>
        <p:txBody>
          <a:bodyPr/>
          <a:lstStyle>
            <a:lvl1pPr marL="0" indent="0">
              <a:lnSpc>
                <a:spcPct val="15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D0DA363D-132A-9E22-2205-9C957A8F26C2}"/>
              </a:ext>
            </a:extLst>
          </p:cNvPr>
          <p:cNvSpPr>
            <a:spLocks noGrp="1"/>
          </p:cNvSpPr>
          <p:nvPr>
            <p:ph type="body" sz="half" idx="14" hasCustomPrompt="1"/>
          </p:nvPr>
        </p:nvSpPr>
        <p:spPr>
          <a:xfrm>
            <a:off x="4547047" y="3648722"/>
            <a:ext cx="309631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5" name="Text Placeholder 3">
            <a:extLst>
              <a:ext uri="{FF2B5EF4-FFF2-40B4-BE49-F238E27FC236}">
                <a16:creationId xmlns:a16="http://schemas.microsoft.com/office/drawing/2014/main" id="{8161DFEB-E1D4-558D-BC65-D48792EEAC73}"/>
              </a:ext>
            </a:extLst>
          </p:cNvPr>
          <p:cNvSpPr>
            <a:spLocks noGrp="1"/>
          </p:cNvSpPr>
          <p:nvPr>
            <p:ph type="body" sz="half" idx="15"/>
          </p:nvPr>
        </p:nvSpPr>
        <p:spPr>
          <a:xfrm>
            <a:off x="4547047" y="4033382"/>
            <a:ext cx="3096319" cy="1808126"/>
          </a:xfrm>
        </p:spPr>
        <p:txBody>
          <a:bodyPr/>
          <a:lstStyle>
            <a:lvl1pPr marL="0" indent="0">
              <a:lnSpc>
                <a:spcPct val="15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1B5B3AEE-7417-8DD2-D7D7-A1AAF5F29EC3}"/>
              </a:ext>
            </a:extLst>
          </p:cNvPr>
          <p:cNvSpPr>
            <a:spLocks noGrp="1"/>
          </p:cNvSpPr>
          <p:nvPr>
            <p:ph type="body" sz="half" idx="16" hasCustomPrompt="1"/>
          </p:nvPr>
        </p:nvSpPr>
        <p:spPr>
          <a:xfrm>
            <a:off x="8372922" y="3648722"/>
            <a:ext cx="309631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7" name="Text Placeholder 3">
            <a:extLst>
              <a:ext uri="{FF2B5EF4-FFF2-40B4-BE49-F238E27FC236}">
                <a16:creationId xmlns:a16="http://schemas.microsoft.com/office/drawing/2014/main" id="{2167517D-374E-00AD-7C0E-54909BB35F70}"/>
              </a:ext>
            </a:extLst>
          </p:cNvPr>
          <p:cNvSpPr>
            <a:spLocks noGrp="1"/>
          </p:cNvSpPr>
          <p:nvPr>
            <p:ph type="body" sz="half" idx="17"/>
          </p:nvPr>
        </p:nvSpPr>
        <p:spPr>
          <a:xfrm>
            <a:off x="8372922" y="4033382"/>
            <a:ext cx="3096319" cy="1808126"/>
          </a:xfrm>
        </p:spPr>
        <p:txBody>
          <a:bodyPr/>
          <a:lstStyle>
            <a:lvl1pPr marL="0" indent="0">
              <a:lnSpc>
                <a:spcPct val="15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3629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427B11-8486-49BC-6377-0714B4708F15}"/>
              </a:ext>
            </a:extLst>
          </p:cNvPr>
          <p:cNvSpPr/>
          <p:nvPr userDrawn="1"/>
        </p:nvSpPr>
        <p:spPr>
          <a:xfrm>
            <a:off x="0" y="0"/>
            <a:ext cx="12191999" cy="1539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919A41C-FEDB-7191-2979-220288D6127F}"/>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122329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115476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No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9D9C6-6ED1-FDF8-1B03-7AD74FB2C488}"/>
              </a:ext>
            </a:extLst>
          </p:cNvPr>
          <p:cNvSpPr/>
          <p:nvPr userDrawn="1"/>
        </p:nvSpPr>
        <p:spPr>
          <a:xfrm>
            <a:off x="4252686" y="0"/>
            <a:ext cx="7939314"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309157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No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9D9C6-6ED1-FDF8-1B03-7AD74FB2C488}"/>
              </a:ext>
            </a:extLst>
          </p:cNvPr>
          <p:cNvSpPr/>
          <p:nvPr userDrawn="1"/>
        </p:nvSpPr>
        <p:spPr>
          <a:xfrm>
            <a:off x="4252686" y="0"/>
            <a:ext cx="7939314"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266910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opt 1">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8B20634-B727-09FA-E5D4-5948127BB1E3}"/>
              </a:ext>
            </a:extLst>
          </p:cNvPr>
          <p:cNvSpPr/>
          <p:nvPr/>
        </p:nvSpPr>
        <p:spPr>
          <a:xfrm>
            <a:off x="2582484" y="1"/>
            <a:ext cx="9609517" cy="6858000"/>
          </a:xfrm>
          <a:custGeom>
            <a:avLst/>
            <a:gdLst>
              <a:gd name="connsiteX0" fmla="*/ 2438360 w 9609517"/>
              <a:gd name="connsiteY0" fmla="*/ 0 h 6858000"/>
              <a:gd name="connsiteX1" fmla="*/ 9609517 w 9609517"/>
              <a:gd name="connsiteY1" fmla="*/ 0 h 6858000"/>
              <a:gd name="connsiteX2" fmla="*/ 9609517 w 9609517"/>
              <a:gd name="connsiteY2" fmla="*/ 6858000 h 6858000"/>
              <a:gd name="connsiteX3" fmla="*/ 0 w 9609517"/>
              <a:gd name="connsiteY3" fmla="*/ 6858000 h 6858000"/>
              <a:gd name="connsiteX4" fmla="*/ 3055 w 9609517"/>
              <a:gd name="connsiteY4" fmla="*/ 6831271 h 6858000"/>
              <a:gd name="connsiteX5" fmla="*/ 2330741 w 9609517"/>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9517" h="6858000">
                <a:moveTo>
                  <a:pt x="2438360" y="0"/>
                </a:moveTo>
                <a:lnTo>
                  <a:pt x="9609517" y="0"/>
                </a:lnTo>
                <a:lnTo>
                  <a:pt x="9609517" y="6858000"/>
                </a:lnTo>
                <a:lnTo>
                  <a:pt x="0" y="6858000"/>
                </a:lnTo>
                <a:lnTo>
                  <a:pt x="3055" y="6831271"/>
                </a:lnTo>
                <a:cubicBezTo>
                  <a:pt x="309902" y="4417361"/>
                  <a:pt x="1122289" y="2161246"/>
                  <a:pt x="2330741" y="172401"/>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5586607" y="2542784"/>
            <a:ext cx="6148179" cy="2617939"/>
          </a:xfrm>
        </p:spPr>
        <p:txBody>
          <a:bodyPr anchor="t"/>
          <a:lstStyle>
            <a:lvl1pPr algn="l">
              <a:defRPr sz="6000">
                <a:solidFill>
                  <a:schemeClr val="tx2"/>
                </a:solidFill>
              </a:defRPr>
            </a:lvl1pPr>
          </a:lstStyle>
          <a:p>
            <a:r>
              <a:rPr lang="en-US" dirty="0"/>
              <a:t>Click to edit Section Title</a:t>
            </a:r>
          </a:p>
        </p:txBody>
      </p:sp>
      <p:sp>
        <p:nvSpPr>
          <p:cNvPr id="7" name="Footer Placeholder 6">
            <a:extLst>
              <a:ext uri="{FF2B5EF4-FFF2-40B4-BE49-F238E27FC236}">
                <a16:creationId xmlns:a16="http://schemas.microsoft.com/office/drawing/2014/main" id="{BCE58CF8-C937-5E1F-A950-B1FC7A815F1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14" name="Static Slide Number">
            <a:extLst>
              <a:ext uri="{FF2B5EF4-FFF2-40B4-BE49-F238E27FC236}">
                <a16:creationId xmlns:a16="http://schemas.microsoft.com/office/drawing/2014/main" id="{E24A8DDD-2152-7D2C-0410-46B881D1A626}"/>
              </a:ext>
            </a:extLst>
          </p:cNvPr>
          <p:cNvSpPr txBox="1"/>
          <p:nvPr/>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sp>
        <p:nvSpPr>
          <p:cNvPr id="10" name="Text Placeholder 2">
            <a:extLst>
              <a:ext uri="{FF2B5EF4-FFF2-40B4-BE49-F238E27FC236}">
                <a16:creationId xmlns:a16="http://schemas.microsoft.com/office/drawing/2014/main" id="{E2E768F0-FDA5-E7AA-C1EA-4CD6622CC7BB}"/>
              </a:ext>
            </a:extLst>
          </p:cNvPr>
          <p:cNvSpPr>
            <a:spLocks noGrp="1"/>
          </p:cNvSpPr>
          <p:nvPr>
            <p:ph type="body" idx="1" hasCustomPrompt="1"/>
          </p:nvPr>
        </p:nvSpPr>
        <p:spPr>
          <a:xfrm>
            <a:off x="388320" y="457201"/>
            <a:ext cx="2486403" cy="1853851"/>
          </a:xfrm>
        </p:spPr>
        <p:txBody>
          <a:bodyPr/>
          <a:lstStyle>
            <a:lvl1pPr marL="0" indent="0">
              <a:buNone/>
              <a:defRPr sz="15000" b="1" spc="-3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a:t>
            </a:r>
          </a:p>
        </p:txBody>
      </p:sp>
    </p:spTree>
    <p:extLst>
      <p:ext uri="{BB962C8B-B14F-4D97-AF65-F5344CB8AC3E}">
        <p14:creationId xmlns:p14="http://schemas.microsoft.com/office/powerpoint/2010/main" val="15360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B25A506-514A-A30C-12A2-21C420B82546}"/>
              </a:ext>
            </a:extLst>
          </p:cNvPr>
          <p:cNvSpPr/>
          <p:nvPr/>
        </p:nvSpPr>
        <p:spPr>
          <a:xfrm>
            <a:off x="5406365"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Presentation Title </a:t>
            </a:r>
            <a:r>
              <a:rPr lang="en-US" dirty="0" err="1"/>
              <a:t>Opt</a:t>
            </a:r>
            <a:r>
              <a:rPr lang="en-US" dirty="0"/>
              <a:t> 2 (max 3 lines)</a:t>
            </a:r>
          </a:p>
        </p:txBody>
      </p:sp>
      <p:sp>
        <p:nvSpPr>
          <p:cNvPr id="3" name="Subtitle 2"/>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presentation subtitle</a:t>
            </a:r>
          </a:p>
        </p:txBody>
      </p:sp>
      <p:sp>
        <p:nvSpPr>
          <p:cNvPr id="8" name="Text Placeholder 3">
            <a:extLst>
              <a:ext uri="{FF2B5EF4-FFF2-40B4-BE49-F238E27FC236}">
                <a16:creationId xmlns:a16="http://schemas.microsoft.com/office/drawing/2014/main" id="{7F635C42-0B33-67E8-2857-C26011C7F1E2}"/>
              </a:ext>
            </a:extLst>
          </p:cNvPr>
          <p:cNvSpPr>
            <a:spLocks noGrp="1"/>
          </p:cNvSpPr>
          <p:nvPr>
            <p:ph type="body" sz="half" idx="2" hasCustomPrompt="1"/>
          </p:nvPr>
        </p:nvSpPr>
        <p:spPr>
          <a:xfrm>
            <a:off x="457201" y="6329319"/>
            <a:ext cx="3825874" cy="239756"/>
          </a:xfrm>
        </p:spPr>
        <p:txBody>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sp>
        <p:nvSpPr>
          <p:cNvPr id="4" name="Freeform 3">
            <a:extLst>
              <a:ext uri="{FF2B5EF4-FFF2-40B4-BE49-F238E27FC236}">
                <a16:creationId xmlns:a16="http://schemas.microsoft.com/office/drawing/2014/main" id="{C36574FA-9239-7714-7444-A5D9CC9F00F0}"/>
              </a:ext>
            </a:extLst>
          </p:cNvPr>
          <p:cNvSpPr/>
          <p:nvPr userDrawn="1"/>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
            <a:extLst>
              <a:ext uri="{FF2B5EF4-FFF2-40B4-BE49-F238E27FC236}">
                <a16:creationId xmlns:a16="http://schemas.microsoft.com/office/drawing/2014/main" id="{CFFB0265-4044-1E09-9D29-1823F7B074E1}"/>
              </a:ext>
            </a:extLst>
          </p:cNvPr>
          <p:cNvSpPr>
            <a:spLocks noGrp="1"/>
          </p:cNvSpPr>
          <p:nvPr>
            <p:ph type="body" sz="half" idx="10" hasCustomPrompt="1"/>
          </p:nvPr>
        </p:nvSpPr>
        <p:spPr>
          <a:xfrm>
            <a:off x="7997415" y="6329319"/>
            <a:ext cx="3825874" cy="239756"/>
          </a:xfrm>
        </p:spPr>
        <p:txBody>
          <a:bodyPr/>
          <a:lstStyle>
            <a:lvl1pPr marL="0" indent="0" algn="r">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a:t>
            </a:r>
          </a:p>
        </p:txBody>
      </p:sp>
      <p:pic>
        <p:nvPicPr>
          <p:cNvPr id="7" name="Graphic 5">
            <a:extLst>
              <a:ext uri="{FF2B5EF4-FFF2-40B4-BE49-F238E27FC236}">
                <a16:creationId xmlns:a16="http://schemas.microsoft.com/office/drawing/2014/main" id="{2C75A81F-7B55-DFB7-BE20-9BAB62E8E9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370" y="387210"/>
            <a:ext cx="1666048" cy="429768"/>
          </a:xfrm>
          <a:prstGeom prst="rect">
            <a:avLst/>
          </a:prstGeom>
        </p:spPr>
      </p:pic>
    </p:spTree>
    <p:extLst>
      <p:ext uri="{BB962C8B-B14F-4D97-AF65-F5344CB8AC3E}">
        <p14:creationId xmlns:p14="http://schemas.microsoft.com/office/powerpoint/2010/main" val="94665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Opt 2">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8B20634-B727-09FA-E5D4-5948127BB1E3}"/>
              </a:ext>
            </a:extLst>
          </p:cNvPr>
          <p:cNvSpPr/>
          <p:nvPr/>
        </p:nvSpPr>
        <p:spPr>
          <a:xfrm>
            <a:off x="2582484" y="1"/>
            <a:ext cx="9609517" cy="6858000"/>
          </a:xfrm>
          <a:custGeom>
            <a:avLst/>
            <a:gdLst>
              <a:gd name="connsiteX0" fmla="*/ 2438360 w 9609517"/>
              <a:gd name="connsiteY0" fmla="*/ 0 h 6858000"/>
              <a:gd name="connsiteX1" fmla="*/ 9609517 w 9609517"/>
              <a:gd name="connsiteY1" fmla="*/ 0 h 6858000"/>
              <a:gd name="connsiteX2" fmla="*/ 9609517 w 9609517"/>
              <a:gd name="connsiteY2" fmla="*/ 6858000 h 6858000"/>
              <a:gd name="connsiteX3" fmla="*/ 0 w 9609517"/>
              <a:gd name="connsiteY3" fmla="*/ 6858000 h 6858000"/>
              <a:gd name="connsiteX4" fmla="*/ 3055 w 9609517"/>
              <a:gd name="connsiteY4" fmla="*/ 6831271 h 6858000"/>
              <a:gd name="connsiteX5" fmla="*/ 2330741 w 9609517"/>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9517" h="6858000">
                <a:moveTo>
                  <a:pt x="2438360" y="0"/>
                </a:moveTo>
                <a:lnTo>
                  <a:pt x="9609517" y="0"/>
                </a:lnTo>
                <a:lnTo>
                  <a:pt x="9609517" y="6858000"/>
                </a:lnTo>
                <a:lnTo>
                  <a:pt x="0" y="6858000"/>
                </a:lnTo>
                <a:lnTo>
                  <a:pt x="3055" y="6831271"/>
                </a:lnTo>
                <a:cubicBezTo>
                  <a:pt x="309902" y="4417361"/>
                  <a:pt x="1122289" y="2161246"/>
                  <a:pt x="2330741" y="17240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5586607" y="2542784"/>
            <a:ext cx="6148179" cy="2617939"/>
          </a:xfrm>
        </p:spPr>
        <p:txBody>
          <a:bodyPr anchor="t"/>
          <a:lstStyle>
            <a:lvl1pPr algn="l">
              <a:defRPr sz="6000">
                <a:solidFill>
                  <a:schemeClr val="tx2"/>
                </a:solidFill>
              </a:defRPr>
            </a:lvl1pPr>
          </a:lstStyle>
          <a:p>
            <a:r>
              <a:rPr lang="en-US" dirty="0"/>
              <a:t>Click to edit Section Title</a:t>
            </a:r>
          </a:p>
        </p:txBody>
      </p:sp>
      <p:sp>
        <p:nvSpPr>
          <p:cNvPr id="7" name="Footer Placeholder 6">
            <a:extLst>
              <a:ext uri="{FF2B5EF4-FFF2-40B4-BE49-F238E27FC236}">
                <a16:creationId xmlns:a16="http://schemas.microsoft.com/office/drawing/2014/main" id="{BCE58CF8-C937-5E1F-A950-B1FC7A815F1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14" name="Static Slide Number">
            <a:extLst>
              <a:ext uri="{FF2B5EF4-FFF2-40B4-BE49-F238E27FC236}">
                <a16:creationId xmlns:a16="http://schemas.microsoft.com/office/drawing/2014/main" id="{E24A8DDD-2152-7D2C-0410-46B881D1A626}"/>
              </a:ext>
            </a:extLst>
          </p:cNvPr>
          <p:cNvSpPr txBox="1"/>
          <p:nvPr/>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sp>
        <p:nvSpPr>
          <p:cNvPr id="4" name="Text Placeholder 2">
            <a:extLst>
              <a:ext uri="{FF2B5EF4-FFF2-40B4-BE49-F238E27FC236}">
                <a16:creationId xmlns:a16="http://schemas.microsoft.com/office/drawing/2014/main" id="{12BD1144-3508-7807-B4D4-67003F9E0847}"/>
              </a:ext>
            </a:extLst>
          </p:cNvPr>
          <p:cNvSpPr>
            <a:spLocks noGrp="1"/>
          </p:cNvSpPr>
          <p:nvPr>
            <p:ph type="body" idx="1" hasCustomPrompt="1"/>
          </p:nvPr>
        </p:nvSpPr>
        <p:spPr>
          <a:xfrm>
            <a:off x="388320" y="457201"/>
            <a:ext cx="2486403" cy="1853851"/>
          </a:xfrm>
        </p:spPr>
        <p:txBody>
          <a:bodyPr/>
          <a:lstStyle>
            <a:lvl1pPr marL="0" indent="0">
              <a:buNone/>
              <a:defRPr sz="15000" b="1" spc="-3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a:t>
            </a:r>
          </a:p>
        </p:txBody>
      </p:sp>
    </p:spTree>
    <p:extLst>
      <p:ext uri="{BB962C8B-B14F-4D97-AF65-F5344CB8AC3E}">
        <p14:creationId xmlns:p14="http://schemas.microsoft.com/office/powerpoint/2010/main" val="362821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Opt 3 w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36403-534F-BF65-780A-5D9AF2672E73}"/>
              </a:ext>
            </a:extLst>
          </p:cNvPr>
          <p:cNvSpPr/>
          <p:nvPr userDrawn="1"/>
        </p:nvSpPr>
        <p:spPr>
          <a:xfrm>
            <a:off x="0" y="0"/>
            <a:ext cx="8090704"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75DA1A1-7B60-BC1A-2A1B-4135277B3F05}"/>
              </a:ext>
            </a:extLst>
          </p:cNvPr>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10" name="Subtitle 2">
            <a:extLst>
              <a:ext uri="{FF2B5EF4-FFF2-40B4-BE49-F238E27FC236}">
                <a16:creationId xmlns:a16="http://schemas.microsoft.com/office/drawing/2014/main" id="{703CC053-D3E4-7C3F-8B90-82265E79C2FF}"/>
              </a:ext>
            </a:extLst>
          </p:cNvPr>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2" name="Picture Placeholder 5">
            <a:extLst>
              <a:ext uri="{FF2B5EF4-FFF2-40B4-BE49-F238E27FC236}">
                <a16:creationId xmlns:a16="http://schemas.microsoft.com/office/drawing/2014/main" id="{1DC51C01-2B2A-C14B-FA73-F7C5870649E3}"/>
              </a:ext>
            </a:extLst>
          </p:cNvPr>
          <p:cNvSpPr>
            <a:spLocks noGrp="1"/>
          </p:cNvSpPr>
          <p:nvPr>
            <p:ph type="pic" sz="quarter" idx="12"/>
          </p:nvPr>
        </p:nvSpPr>
        <p:spPr>
          <a:xfrm>
            <a:off x="5406366"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pic>
        <p:nvPicPr>
          <p:cNvPr id="3" name="Picture 2" descr="A black and white logo&#10;&#10;Description automatically generated">
            <a:extLst>
              <a:ext uri="{FF2B5EF4-FFF2-40B4-BE49-F238E27FC236}">
                <a16:creationId xmlns:a16="http://schemas.microsoft.com/office/drawing/2014/main" id="{69DBE902-E209-A907-D783-5A0D7CCAFA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321629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Opt 4 w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36403-534F-BF65-780A-5D9AF2672E73}"/>
              </a:ext>
            </a:extLst>
          </p:cNvPr>
          <p:cNvSpPr/>
          <p:nvPr userDrawn="1"/>
        </p:nvSpPr>
        <p:spPr>
          <a:xfrm>
            <a:off x="0" y="0"/>
            <a:ext cx="809070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75DA1A1-7B60-BC1A-2A1B-4135277B3F05}"/>
              </a:ext>
            </a:extLst>
          </p:cNvPr>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10" name="Subtitle 2">
            <a:extLst>
              <a:ext uri="{FF2B5EF4-FFF2-40B4-BE49-F238E27FC236}">
                <a16:creationId xmlns:a16="http://schemas.microsoft.com/office/drawing/2014/main" id="{703CC053-D3E4-7C3F-8B90-82265E79C2FF}"/>
              </a:ext>
            </a:extLst>
          </p:cNvPr>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2" name="Picture Placeholder 5">
            <a:extLst>
              <a:ext uri="{FF2B5EF4-FFF2-40B4-BE49-F238E27FC236}">
                <a16:creationId xmlns:a16="http://schemas.microsoft.com/office/drawing/2014/main" id="{1DC51C01-2B2A-C14B-FA73-F7C5870649E3}"/>
              </a:ext>
            </a:extLst>
          </p:cNvPr>
          <p:cNvSpPr>
            <a:spLocks noGrp="1"/>
          </p:cNvSpPr>
          <p:nvPr>
            <p:ph type="pic" sz="quarter" idx="12"/>
          </p:nvPr>
        </p:nvSpPr>
        <p:spPr>
          <a:xfrm>
            <a:off x="5406366"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pic>
        <p:nvPicPr>
          <p:cNvPr id="3" name="Picture 2" descr="A black and white logo&#10;&#10;Description automatically generated">
            <a:extLst>
              <a:ext uri="{FF2B5EF4-FFF2-40B4-BE49-F238E27FC236}">
                <a16:creationId xmlns:a16="http://schemas.microsoft.com/office/drawing/2014/main" id="{53D2DC0C-C242-5DB2-0631-7D0F6211CB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188506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Opt 5 w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DC60D5-870A-2E0C-FD22-A5C0E22EACA5}"/>
              </a:ext>
            </a:extLst>
          </p:cNvPr>
          <p:cNvSpPr/>
          <p:nvPr userDrawn="1"/>
        </p:nvSpPr>
        <p:spPr>
          <a:xfrm>
            <a:off x="4101296" y="0"/>
            <a:ext cx="8090704"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016D211C-2AA8-8028-AFD1-8AFE6CB8AC8A}"/>
              </a:ext>
            </a:extLst>
          </p:cNvPr>
          <p:cNvSpPr>
            <a:spLocks noGrp="1"/>
          </p:cNvSpPr>
          <p:nvPr>
            <p:ph type="pic" sz="quarter" idx="10"/>
          </p:nvPr>
        </p:nvSpPr>
        <p:spPr>
          <a:xfrm flipH="1">
            <a:off x="23108" y="102333"/>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a:t>Click icon to add picture</a:t>
            </a:r>
          </a:p>
        </p:txBody>
      </p:sp>
      <p:sp>
        <p:nvSpPr>
          <p:cNvPr id="2" name="Title 1"/>
          <p:cNvSpPr>
            <a:spLocks noGrp="1"/>
          </p:cNvSpPr>
          <p:nvPr>
            <p:ph type="ctrTitle" hasCustomPrompt="1"/>
          </p:nvPr>
        </p:nvSpPr>
        <p:spPr>
          <a:xfrm>
            <a:off x="6429568"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3" name="Subtitle 2"/>
          <p:cNvSpPr>
            <a:spLocks noGrp="1"/>
          </p:cNvSpPr>
          <p:nvPr>
            <p:ph type="subTitle" idx="1" hasCustomPrompt="1"/>
          </p:nvPr>
        </p:nvSpPr>
        <p:spPr>
          <a:xfrm>
            <a:off x="668438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10" name="Footer Placeholder 6">
            <a:extLst>
              <a:ext uri="{FF2B5EF4-FFF2-40B4-BE49-F238E27FC236}">
                <a16:creationId xmlns:a16="http://schemas.microsoft.com/office/drawing/2014/main" id="{D25EEE34-E353-9856-B3B0-4D4CB53550B7}"/>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11" name="Static Slide Number">
            <a:extLst>
              <a:ext uri="{FF2B5EF4-FFF2-40B4-BE49-F238E27FC236}">
                <a16:creationId xmlns:a16="http://schemas.microsoft.com/office/drawing/2014/main" id="{EAF1354D-A9A7-DE0E-BC41-D79273039790}"/>
              </a:ext>
            </a:extLst>
          </p:cNvPr>
          <p:cNvSpPr txBox="1"/>
          <p:nvPr userDrawn="1"/>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pic>
        <p:nvPicPr>
          <p:cNvPr id="5" name="Picture 4" descr="A black and white logo&#10;&#10;Description automatically generated">
            <a:extLst>
              <a:ext uri="{FF2B5EF4-FFF2-40B4-BE49-F238E27FC236}">
                <a16:creationId xmlns:a16="http://schemas.microsoft.com/office/drawing/2014/main" id="{728E3A46-246F-FCDA-6444-052BFF03F9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94813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Opt 6 w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DC60D5-870A-2E0C-FD22-A5C0E22EACA5}"/>
              </a:ext>
            </a:extLst>
          </p:cNvPr>
          <p:cNvSpPr/>
          <p:nvPr userDrawn="1"/>
        </p:nvSpPr>
        <p:spPr>
          <a:xfrm>
            <a:off x="4101296" y="0"/>
            <a:ext cx="809070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016D211C-2AA8-8028-AFD1-8AFE6CB8AC8A}"/>
              </a:ext>
            </a:extLst>
          </p:cNvPr>
          <p:cNvSpPr>
            <a:spLocks noGrp="1"/>
          </p:cNvSpPr>
          <p:nvPr>
            <p:ph type="pic" sz="quarter" idx="10"/>
          </p:nvPr>
        </p:nvSpPr>
        <p:spPr>
          <a:xfrm flipH="1">
            <a:off x="0" y="0"/>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a:t>Click icon to add picture</a:t>
            </a:r>
          </a:p>
        </p:txBody>
      </p:sp>
      <p:sp>
        <p:nvSpPr>
          <p:cNvPr id="2" name="Title 1"/>
          <p:cNvSpPr>
            <a:spLocks noGrp="1"/>
          </p:cNvSpPr>
          <p:nvPr>
            <p:ph type="ctrTitle" hasCustomPrompt="1"/>
          </p:nvPr>
        </p:nvSpPr>
        <p:spPr>
          <a:xfrm>
            <a:off x="6429568"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3" name="Subtitle 2"/>
          <p:cNvSpPr>
            <a:spLocks noGrp="1"/>
          </p:cNvSpPr>
          <p:nvPr>
            <p:ph type="subTitle" idx="1" hasCustomPrompt="1"/>
          </p:nvPr>
        </p:nvSpPr>
        <p:spPr>
          <a:xfrm>
            <a:off x="668438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10" name="Footer Placeholder 6">
            <a:extLst>
              <a:ext uri="{FF2B5EF4-FFF2-40B4-BE49-F238E27FC236}">
                <a16:creationId xmlns:a16="http://schemas.microsoft.com/office/drawing/2014/main" id="{D25EEE34-E353-9856-B3B0-4D4CB53550B7}"/>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11" name="Static Slide Number">
            <a:extLst>
              <a:ext uri="{FF2B5EF4-FFF2-40B4-BE49-F238E27FC236}">
                <a16:creationId xmlns:a16="http://schemas.microsoft.com/office/drawing/2014/main" id="{EAF1354D-A9A7-DE0E-BC41-D79273039790}"/>
              </a:ext>
            </a:extLst>
          </p:cNvPr>
          <p:cNvSpPr txBox="1"/>
          <p:nvPr userDrawn="1"/>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pic>
        <p:nvPicPr>
          <p:cNvPr id="5" name="Picture 4" descr="A black and white logo&#10;&#10;Description automatically generated">
            <a:extLst>
              <a:ext uri="{FF2B5EF4-FFF2-40B4-BE49-F238E27FC236}">
                <a16:creationId xmlns:a16="http://schemas.microsoft.com/office/drawing/2014/main" id="{83488B88-FC29-8C8D-8D10-3BDE0A24AA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1572595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096000" y="0"/>
            <a:ext cx="6096000" cy="6857999"/>
          </a:xfr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48396"/>
            <a:ext cx="4314825"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314826" cy="889624"/>
          </a:xfrm>
        </p:spPr>
        <p:txBody>
          <a:bodyPr/>
          <a:lstStyle/>
          <a:p>
            <a:r>
              <a:rPr lang="en-US"/>
              <a:t>Click to edit Master title style</a:t>
            </a:r>
            <a:endParaRPr lang="en-US" dirty="0"/>
          </a:p>
        </p:txBody>
      </p:sp>
    </p:spTree>
    <p:extLst>
      <p:ext uri="{BB962C8B-B14F-4D97-AF65-F5344CB8AC3E}">
        <p14:creationId xmlns:p14="http://schemas.microsoft.com/office/powerpoint/2010/main" val="389819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2">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283075" y="0"/>
            <a:ext cx="7908925" cy="6857999"/>
          </a:xfr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3624263" cy="889624"/>
          </a:xfrm>
        </p:spPr>
        <p:txBody>
          <a:bodyPr/>
          <a:lstStyle/>
          <a:p>
            <a:r>
              <a:rPr lang="en-US"/>
              <a:t>Click to edit Master title style</a:t>
            </a:r>
            <a:endParaRPr lang="en-US" dirty="0"/>
          </a:p>
        </p:txBody>
      </p:sp>
    </p:spTree>
    <p:extLst>
      <p:ext uri="{BB962C8B-B14F-4D97-AF65-F5344CB8AC3E}">
        <p14:creationId xmlns:p14="http://schemas.microsoft.com/office/powerpoint/2010/main" val="379181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Chart/Graph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CA081F-662B-BFD9-BDE4-186849977BAA}"/>
              </a:ext>
            </a:extLst>
          </p:cNvPr>
          <p:cNvSpPr/>
          <p:nvPr/>
        </p:nvSpPr>
        <p:spPr>
          <a:xfrm>
            <a:off x="0" y="0"/>
            <a:ext cx="4283075"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840"/>
            <a:ext cx="3624263"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30C0A006-B6AE-4079-0A22-882C7A708E6D}"/>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7" name="Title 6">
            <a:extLst>
              <a:ext uri="{FF2B5EF4-FFF2-40B4-BE49-F238E27FC236}">
                <a16:creationId xmlns:a16="http://schemas.microsoft.com/office/drawing/2014/main" id="{B1C8A346-6673-A113-4C0A-9735A78F78C7}"/>
              </a:ext>
            </a:extLst>
          </p:cNvPr>
          <p:cNvSpPr>
            <a:spLocks noGrp="1"/>
          </p:cNvSpPr>
          <p:nvPr>
            <p:ph type="title"/>
          </p:nvPr>
        </p:nvSpPr>
        <p:spPr>
          <a:xfrm>
            <a:off x="457200" y="457318"/>
            <a:ext cx="3624263" cy="889624"/>
          </a:xfrm>
        </p:spPr>
        <p:txBody>
          <a:bodyPr/>
          <a:lstStyle/>
          <a:p>
            <a:r>
              <a:rPr lang="en-US"/>
              <a:t>Click to edit Master title style</a:t>
            </a:r>
            <a:endParaRPr lang="en-US" dirty="0"/>
          </a:p>
        </p:txBody>
      </p:sp>
      <p:pic>
        <p:nvPicPr>
          <p:cNvPr id="3" name="Graphic 5">
            <a:extLst>
              <a:ext uri="{FF2B5EF4-FFF2-40B4-BE49-F238E27FC236}">
                <a16:creationId xmlns:a16="http://schemas.microsoft.com/office/drawing/2014/main" id="{1490F786-6395-C9D6-2A7A-5CDA331E67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667089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Graph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CA081F-662B-BFD9-BDE4-186849977BAA}"/>
              </a:ext>
            </a:extLst>
          </p:cNvPr>
          <p:cNvSpPr/>
          <p:nvPr/>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840"/>
            <a:ext cx="4314826"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30C0A006-B6AE-4079-0A22-882C7A708E6D}"/>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7" name="Title 6">
            <a:extLst>
              <a:ext uri="{FF2B5EF4-FFF2-40B4-BE49-F238E27FC236}">
                <a16:creationId xmlns:a16="http://schemas.microsoft.com/office/drawing/2014/main" id="{B1C8A346-6673-A113-4C0A-9735A78F78C7}"/>
              </a:ext>
            </a:extLst>
          </p:cNvPr>
          <p:cNvSpPr>
            <a:spLocks noGrp="1"/>
          </p:cNvSpPr>
          <p:nvPr>
            <p:ph type="title"/>
          </p:nvPr>
        </p:nvSpPr>
        <p:spPr>
          <a:xfrm>
            <a:off x="457200" y="457318"/>
            <a:ext cx="4314826" cy="889624"/>
          </a:xfrm>
        </p:spPr>
        <p:txBody>
          <a:bodyPr/>
          <a:lstStyle/>
          <a:p>
            <a:r>
              <a:rPr lang="en-US"/>
              <a:t>Click to edit Master title style</a:t>
            </a:r>
            <a:endParaRPr lang="en-US" dirty="0"/>
          </a:p>
        </p:txBody>
      </p:sp>
      <p:pic>
        <p:nvPicPr>
          <p:cNvPr id="3" name="Graphic 5">
            <a:extLst>
              <a:ext uri="{FF2B5EF4-FFF2-40B4-BE49-F238E27FC236}">
                <a16:creationId xmlns:a16="http://schemas.microsoft.com/office/drawing/2014/main" id="{852CE683-51FD-0319-5909-A762046E09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78506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accent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55295C-E215-1FF9-ABBA-85C6AF4E05AF}"/>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20" name="Text Placeholder 19">
            <a:extLst>
              <a:ext uri="{FF2B5EF4-FFF2-40B4-BE49-F238E27FC236}">
                <a16:creationId xmlns:a16="http://schemas.microsoft.com/office/drawing/2014/main" id="{E6391D99-434C-791C-1431-DF48831AA990}"/>
              </a:ext>
            </a:extLst>
          </p:cNvPr>
          <p:cNvSpPr>
            <a:spLocks noGrp="1"/>
          </p:cNvSpPr>
          <p:nvPr>
            <p:ph type="body" sz="quarter" idx="12" hasCustomPrompt="1"/>
          </p:nvPr>
        </p:nvSpPr>
        <p:spPr>
          <a:xfrm>
            <a:off x="457199" y="1083149"/>
            <a:ext cx="9363075" cy="3373441"/>
          </a:xfrm>
        </p:spPr>
        <p:txBody>
          <a:bodyPr/>
          <a:lstStyle>
            <a:lvl1pPr>
              <a:defRPr sz="5600" b="1">
                <a:solidFill>
                  <a:schemeClr val="tx2"/>
                </a:solidFill>
              </a:defRPr>
            </a:lvl1pPr>
          </a:lstStyle>
          <a:p>
            <a:pPr lvl="0"/>
            <a:r>
              <a:rPr lang="en-US" dirty="0"/>
              <a:t>Click to add a quote.</a:t>
            </a:r>
          </a:p>
        </p:txBody>
      </p:sp>
      <p:sp>
        <p:nvSpPr>
          <p:cNvPr id="21" name="Text Placeholder 3">
            <a:extLst>
              <a:ext uri="{FF2B5EF4-FFF2-40B4-BE49-F238E27FC236}">
                <a16:creationId xmlns:a16="http://schemas.microsoft.com/office/drawing/2014/main" id="{5E604B9A-AF09-2444-89B6-42641D059376}"/>
              </a:ext>
            </a:extLst>
          </p:cNvPr>
          <p:cNvSpPr>
            <a:spLocks noGrp="1"/>
          </p:cNvSpPr>
          <p:nvPr>
            <p:ph type="body" sz="half" idx="2" hasCustomPrompt="1"/>
          </p:nvPr>
        </p:nvSpPr>
        <p:spPr>
          <a:xfrm>
            <a:off x="457200" y="5024760"/>
            <a:ext cx="7450138" cy="750091"/>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Attribution – Bold the name and use regular font for title</a:t>
            </a:r>
          </a:p>
        </p:txBody>
      </p:sp>
      <p:sp>
        <p:nvSpPr>
          <p:cNvPr id="5" name="Slide Number Placeholder 4">
            <a:extLst>
              <a:ext uri="{FF2B5EF4-FFF2-40B4-BE49-F238E27FC236}">
                <a16:creationId xmlns:a16="http://schemas.microsoft.com/office/drawing/2014/main" id="{03ACF607-5144-9E4D-B1FF-8326EF919563}"/>
              </a:ext>
            </a:extLst>
          </p:cNvPr>
          <p:cNvSpPr>
            <a:spLocks noGrp="1"/>
          </p:cNvSpPr>
          <p:nvPr>
            <p:ph type="sldNum" sz="quarter" idx="13"/>
          </p:nvPr>
        </p:nvSpPr>
        <p:spPr/>
        <p:txBody>
          <a:bodyPr/>
          <a:lstStyle/>
          <a:p>
            <a:fld id="{48F63A3B-78C7-47BE-AE5E-E10140E04643}" type="slidenum">
              <a:rPr lang="en-US" smtClean="0"/>
              <a:t>‹#›</a:t>
            </a:fld>
            <a:endParaRPr lang="en-US" dirty="0"/>
          </a:p>
        </p:txBody>
      </p:sp>
      <p:pic>
        <p:nvPicPr>
          <p:cNvPr id="7" name="Picture 6" descr="A black and white logo&#10;&#10;Description automatically generated">
            <a:extLst>
              <a:ext uri="{FF2B5EF4-FFF2-40B4-BE49-F238E27FC236}">
                <a16:creationId xmlns:a16="http://schemas.microsoft.com/office/drawing/2014/main" id="{C04F6D6C-B582-5205-C5FF-0B862D29E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37974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 3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BB4D55C-F8E9-FB09-BACD-753BC650916C}"/>
              </a:ext>
            </a:extLst>
          </p:cNvPr>
          <p:cNvSpPr>
            <a:spLocks noGrp="1"/>
          </p:cNvSpPr>
          <p:nvPr>
            <p:ph type="pic" sz="quarter" idx="10"/>
          </p:nvPr>
        </p:nvSpPr>
        <p:spPr>
          <a:xfrm>
            <a:off x="5406366"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dirty="0"/>
              <a:t>Click icon to add picture</a:t>
            </a:r>
          </a:p>
        </p:txBody>
      </p:sp>
      <p:sp>
        <p:nvSpPr>
          <p:cNvPr id="2" name="Title 1"/>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Presentation Title </a:t>
            </a:r>
            <a:r>
              <a:rPr lang="en-US" dirty="0" err="1"/>
              <a:t>Opt</a:t>
            </a:r>
            <a:r>
              <a:rPr lang="en-US" dirty="0"/>
              <a:t> 3 (max 3 lines)</a:t>
            </a:r>
          </a:p>
        </p:txBody>
      </p:sp>
      <p:sp>
        <p:nvSpPr>
          <p:cNvPr id="3" name="Subtitle 2"/>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presentation subtitle</a:t>
            </a:r>
          </a:p>
        </p:txBody>
      </p:sp>
      <p:sp>
        <p:nvSpPr>
          <p:cNvPr id="8" name="Text Placeholder 3">
            <a:extLst>
              <a:ext uri="{FF2B5EF4-FFF2-40B4-BE49-F238E27FC236}">
                <a16:creationId xmlns:a16="http://schemas.microsoft.com/office/drawing/2014/main" id="{7F635C42-0B33-67E8-2857-C26011C7F1E2}"/>
              </a:ext>
            </a:extLst>
          </p:cNvPr>
          <p:cNvSpPr>
            <a:spLocks noGrp="1"/>
          </p:cNvSpPr>
          <p:nvPr>
            <p:ph type="body" sz="half" idx="2" hasCustomPrompt="1"/>
          </p:nvPr>
        </p:nvSpPr>
        <p:spPr>
          <a:xfrm>
            <a:off x="457201" y="6329319"/>
            <a:ext cx="3825874" cy="239756"/>
          </a:xfrm>
        </p:spPr>
        <p:txBody>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pic>
        <p:nvPicPr>
          <p:cNvPr id="5" name="Graphic 4">
            <a:extLst>
              <a:ext uri="{FF2B5EF4-FFF2-40B4-BE49-F238E27FC236}">
                <a16:creationId xmlns:a16="http://schemas.microsoft.com/office/drawing/2014/main" id="{60C1D5AD-72D9-64B1-7EA3-5B658C1778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370" y="387210"/>
            <a:ext cx="1666048" cy="429768"/>
          </a:xfrm>
          <a:prstGeom prst="rect">
            <a:avLst/>
          </a:prstGeom>
        </p:spPr>
      </p:pic>
      <p:sp>
        <p:nvSpPr>
          <p:cNvPr id="4" name="Text Placeholder 3">
            <a:extLst>
              <a:ext uri="{FF2B5EF4-FFF2-40B4-BE49-F238E27FC236}">
                <a16:creationId xmlns:a16="http://schemas.microsoft.com/office/drawing/2014/main" id="{BCF0BBA9-09EC-3D56-7961-804B0A0FA16B}"/>
              </a:ext>
            </a:extLst>
          </p:cNvPr>
          <p:cNvSpPr>
            <a:spLocks noGrp="1"/>
          </p:cNvSpPr>
          <p:nvPr>
            <p:ph type="body" sz="half" idx="11" hasCustomPrompt="1"/>
          </p:nvPr>
        </p:nvSpPr>
        <p:spPr>
          <a:xfrm>
            <a:off x="7997415" y="6329319"/>
            <a:ext cx="3825874" cy="239756"/>
          </a:xfrm>
        </p:spPr>
        <p:txBody>
          <a:bodyPr/>
          <a:lstStyle>
            <a:lvl1pPr marL="0" indent="0" algn="r">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a:t>
            </a:r>
          </a:p>
        </p:txBody>
      </p:sp>
    </p:spTree>
    <p:extLst>
      <p:ext uri="{BB962C8B-B14F-4D97-AF65-F5344CB8AC3E}">
        <p14:creationId xmlns:p14="http://schemas.microsoft.com/office/powerpoint/2010/main" val="180098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sclosure">
    <p:bg>
      <p:bgPr>
        <a:solidFill>
          <a:schemeClr val="accent2">
            <a:alpha val="30118"/>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55295C-E215-1FF9-ABBA-85C6AF4E05AF}"/>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3ACF607-5144-9E4D-B1FF-8326EF919563}"/>
              </a:ext>
            </a:extLst>
          </p:cNvPr>
          <p:cNvSpPr>
            <a:spLocks noGrp="1"/>
          </p:cNvSpPr>
          <p:nvPr>
            <p:ph type="sldNum" sz="quarter" idx="13"/>
          </p:nvPr>
        </p:nvSpPr>
        <p:spPr/>
        <p:txBody>
          <a:bodyPr/>
          <a:lstStyle/>
          <a:p>
            <a:fld id="{48F63A3B-78C7-47BE-AE5E-E10140E04643}" type="slidenum">
              <a:rPr lang="en-US" smtClean="0"/>
              <a:t>‹#›</a:t>
            </a:fld>
            <a:endParaRPr lang="en-US" dirty="0"/>
          </a:p>
        </p:txBody>
      </p:sp>
      <p:sp>
        <p:nvSpPr>
          <p:cNvPr id="6" name="Title 1">
            <a:extLst>
              <a:ext uri="{FF2B5EF4-FFF2-40B4-BE49-F238E27FC236}">
                <a16:creationId xmlns:a16="http://schemas.microsoft.com/office/drawing/2014/main" id="{2056FEC1-9A42-2094-6590-24E6CD0B337C}"/>
              </a:ext>
            </a:extLst>
          </p:cNvPr>
          <p:cNvSpPr>
            <a:spLocks noGrp="1"/>
          </p:cNvSpPr>
          <p:nvPr>
            <p:ph type="title" hasCustomPrompt="1"/>
          </p:nvPr>
        </p:nvSpPr>
        <p:spPr>
          <a:xfrm>
            <a:off x="457199" y="289032"/>
            <a:ext cx="11277595" cy="1057910"/>
          </a:xfrm>
        </p:spPr>
        <p:txBody>
          <a:bodyPr/>
          <a:lstStyle/>
          <a:p>
            <a:r>
              <a:rPr lang="en-US" dirty="0"/>
              <a:t>Disclosures</a:t>
            </a:r>
          </a:p>
        </p:txBody>
      </p:sp>
      <p:sp>
        <p:nvSpPr>
          <p:cNvPr id="7" name="Content Placeholder 2">
            <a:extLst>
              <a:ext uri="{FF2B5EF4-FFF2-40B4-BE49-F238E27FC236}">
                <a16:creationId xmlns:a16="http://schemas.microsoft.com/office/drawing/2014/main" id="{B2487FCC-B333-C7B8-B11E-C3072DD2D5EA}"/>
              </a:ext>
            </a:extLst>
          </p:cNvPr>
          <p:cNvSpPr>
            <a:spLocks noGrp="1"/>
          </p:cNvSpPr>
          <p:nvPr>
            <p:ph idx="1"/>
          </p:nvPr>
        </p:nvSpPr>
        <p:spPr>
          <a:xfrm>
            <a:off x="457199" y="1732305"/>
            <a:ext cx="11277581" cy="444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5">
            <a:extLst>
              <a:ext uri="{FF2B5EF4-FFF2-40B4-BE49-F238E27FC236}">
                <a16:creationId xmlns:a16="http://schemas.microsoft.com/office/drawing/2014/main" id="{F5177FD2-4759-A4BC-BE2E-0A027D653A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618032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5EEBAE-7D55-139C-9F1D-95771EFC0127}"/>
              </a:ext>
            </a:extLst>
          </p:cNvPr>
          <p:cNvSpPr/>
          <p:nvPr userDrawn="1"/>
        </p:nvSpPr>
        <p:spPr>
          <a:xfrm>
            <a:off x="1" y="2581155"/>
            <a:ext cx="12191999" cy="4288421"/>
          </a:xfrm>
          <a:custGeom>
            <a:avLst/>
            <a:gdLst>
              <a:gd name="connsiteX0" fmla="*/ 0 w 8152435"/>
              <a:gd name="connsiteY0" fmla="*/ 0 h 4276846"/>
              <a:gd name="connsiteX1" fmla="*/ 8152435 w 8152435"/>
              <a:gd name="connsiteY1" fmla="*/ 0 h 4276846"/>
              <a:gd name="connsiteX2" fmla="*/ 8152435 w 8152435"/>
              <a:gd name="connsiteY2" fmla="*/ 4276846 h 4276846"/>
              <a:gd name="connsiteX3" fmla="*/ 0 w 8152435"/>
              <a:gd name="connsiteY3" fmla="*/ 4276846 h 4276846"/>
              <a:gd name="connsiteX4" fmla="*/ 0 w 8152435"/>
              <a:gd name="connsiteY4" fmla="*/ 0 h 4276846"/>
              <a:gd name="connsiteX0" fmla="*/ 0 w 8291331"/>
              <a:gd name="connsiteY0" fmla="*/ 1585731 h 4276846"/>
              <a:gd name="connsiteX1" fmla="*/ 8291331 w 8291331"/>
              <a:gd name="connsiteY1" fmla="*/ 0 h 4276846"/>
              <a:gd name="connsiteX2" fmla="*/ 8291331 w 8291331"/>
              <a:gd name="connsiteY2" fmla="*/ 4276846 h 4276846"/>
              <a:gd name="connsiteX3" fmla="*/ 138896 w 8291331"/>
              <a:gd name="connsiteY3" fmla="*/ 4276846 h 4276846"/>
              <a:gd name="connsiteX4" fmla="*/ 0 w 8291331"/>
              <a:gd name="connsiteY4" fmla="*/ 1585731 h 4276846"/>
              <a:gd name="connsiteX0" fmla="*/ 3889094 w 12180425"/>
              <a:gd name="connsiteY0" fmla="*/ 1585731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3889094 w 12180425"/>
              <a:gd name="connsiteY4" fmla="*/ 1585731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4288421">
                <a:moveTo>
                  <a:pt x="0" y="3657600"/>
                </a:moveTo>
                <a:cubicBezTo>
                  <a:pt x="4951392" y="223776"/>
                  <a:pt x="10967655" y="77165"/>
                  <a:pt x="12191999" y="0"/>
                </a:cubicBezTo>
                <a:lnTo>
                  <a:pt x="12191999" y="4276846"/>
                </a:lnTo>
                <a:lnTo>
                  <a:pt x="11574" y="4288421"/>
                </a:lnTo>
                <a:lnTo>
                  <a:pt x="0" y="3657600"/>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5C738D5-D1C5-8ABE-4846-E9ACE61CC982}"/>
              </a:ext>
            </a:extLst>
          </p:cNvPr>
          <p:cNvSpPr txBox="1"/>
          <p:nvPr userDrawn="1"/>
        </p:nvSpPr>
        <p:spPr>
          <a:xfrm>
            <a:off x="1774228" y="4517487"/>
            <a:ext cx="9288184" cy="1615827"/>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br>
              <a:rPr lang="en-US" sz="1600" b="1" dirty="0">
                <a:solidFill>
                  <a:srgbClr val="003272"/>
                </a:solidFill>
                <a:effectLst/>
                <a:latin typeface="+mn-lt"/>
              </a:rPr>
            </a:br>
            <a:r>
              <a:rPr lang="en-US" sz="1800" b="1" dirty="0">
                <a:solidFill>
                  <a:srgbClr val="003272"/>
                </a:solidFill>
                <a:effectLst/>
                <a:latin typeface="+mn-lt"/>
              </a:rPr>
              <a:t>Life Insurance     Retirement     Employee Benefits     Long-Term Care</a:t>
            </a:r>
            <a:endParaRPr lang="en-US" sz="1800" b="0" dirty="0">
              <a:solidFill>
                <a:srgbClr val="003272"/>
              </a:solidFill>
              <a:effectLst/>
              <a:latin typeface="+mn-lt"/>
            </a:endParaRPr>
          </a:p>
          <a:p>
            <a:pPr algn="r">
              <a:lnSpc>
                <a:spcPct val="200000"/>
              </a:lnSpc>
            </a:pPr>
            <a:r>
              <a:rPr lang="en-US" sz="1500" b="0" dirty="0">
                <a:solidFill>
                  <a:srgbClr val="003272"/>
                </a:solidFill>
                <a:effectLst/>
                <a:latin typeface="+mn-lt"/>
              </a:rPr>
              <a:t>OneAmerica.com</a:t>
            </a:r>
          </a:p>
          <a:p>
            <a:endParaRPr lang="en-US" dirty="0"/>
          </a:p>
        </p:txBody>
      </p:sp>
      <p:pic>
        <p:nvPicPr>
          <p:cNvPr id="4" name="Graphic 5">
            <a:extLst>
              <a:ext uri="{FF2B5EF4-FFF2-40B4-BE49-F238E27FC236}">
                <a16:creationId xmlns:a16="http://schemas.microsoft.com/office/drawing/2014/main" id="{CF2F9657-7948-7619-DE15-6FE2B1209C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2054" y="1795541"/>
            <a:ext cx="4225305" cy="1089943"/>
          </a:xfrm>
          <a:prstGeom prst="rect">
            <a:avLst/>
          </a:prstGeom>
        </p:spPr>
      </p:pic>
    </p:spTree>
    <p:extLst>
      <p:ext uri="{BB962C8B-B14F-4D97-AF65-F5344CB8AC3E}">
        <p14:creationId xmlns:p14="http://schemas.microsoft.com/office/powerpoint/2010/main" val="4119504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ptional USA Swim End Slide">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CF5699B-2226-2912-ADDF-308FD2652457}"/>
              </a:ext>
            </a:extLst>
          </p:cNvPr>
          <p:cNvSpPr/>
          <p:nvPr userDrawn="1"/>
        </p:nvSpPr>
        <p:spPr>
          <a:xfrm>
            <a:off x="1" y="11577"/>
            <a:ext cx="12191999" cy="6858000"/>
          </a:xfrm>
          <a:custGeom>
            <a:avLst/>
            <a:gdLst>
              <a:gd name="connsiteX0" fmla="*/ 0 w 8152435"/>
              <a:gd name="connsiteY0" fmla="*/ 0 h 4276846"/>
              <a:gd name="connsiteX1" fmla="*/ 8152435 w 8152435"/>
              <a:gd name="connsiteY1" fmla="*/ 0 h 4276846"/>
              <a:gd name="connsiteX2" fmla="*/ 8152435 w 8152435"/>
              <a:gd name="connsiteY2" fmla="*/ 4276846 h 4276846"/>
              <a:gd name="connsiteX3" fmla="*/ 0 w 8152435"/>
              <a:gd name="connsiteY3" fmla="*/ 4276846 h 4276846"/>
              <a:gd name="connsiteX4" fmla="*/ 0 w 8152435"/>
              <a:gd name="connsiteY4" fmla="*/ 0 h 4276846"/>
              <a:gd name="connsiteX0" fmla="*/ 0 w 8291331"/>
              <a:gd name="connsiteY0" fmla="*/ 1585731 h 4276846"/>
              <a:gd name="connsiteX1" fmla="*/ 8291331 w 8291331"/>
              <a:gd name="connsiteY1" fmla="*/ 0 h 4276846"/>
              <a:gd name="connsiteX2" fmla="*/ 8291331 w 8291331"/>
              <a:gd name="connsiteY2" fmla="*/ 4276846 h 4276846"/>
              <a:gd name="connsiteX3" fmla="*/ 138896 w 8291331"/>
              <a:gd name="connsiteY3" fmla="*/ 4276846 h 4276846"/>
              <a:gd name="connsiteX4" fmla="*/ 0 w 8291331"/>
              <a:gd name="connsiteY4" fmla="*/ 1585731 h 4276846"/>
              <a:gd name="connsiteX0" fmla="*/ 3889094 w 12180425"/>
              <a:gd name="connsiteY0" fmla="*/ 1585731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3889094 w 12180425"/>
              <a:gd name="connsiteY4" fmla="*/ 1585731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4288421">
                <a:moveTo>
                  <a:pt x="0" y="3657600"/>
                </a:moveTo>
                <a:cubicBezTo>
                  <a:pt x="4951392" y="223776"/>
                  <a:pt x="10967655" y="77165"/>
                  <a:pt x="12191999" y="0"/>
                </a:cubicBezTo>
                <a:lnTo>
                  <a:pt x="12191999" y="4276846"/>
                </a:lnTo>
                <a:lnTo>
                  <a:pt x="11574" y="4288421"/>
                </a:lnTo>
                <a:lnTo>
                  <a:pt x="0" y="3657600"/>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5C738D5-D1C5-8ABE-4846-E9ACE61CC982}"/>
              </a:ext>
            </a:extLst>
          </p:cNvPr>
          <p:cNvSpPr txBox="1"/>
          <p:nvPr userDrawn="1"/>
        </p:nvSpPr>
        <p:spPr>
          <a:xfrm>
            <a:off x="1774228" y="4517487"/>
            <a:ext cx="9288184" cy="1154162"/>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br>
              <a:rPr lang="en-US" sz="1600" b="1" dirty="0">
                <a:solidFill>
                  <a:srgbClr val="003272"/>
                </a:solidFill>
                <a:effectLst/>
                <a:latin typeface="+mn-lt"/>
              </a:rPr>
            </a:br>
            <a:r>
              <a:rPr lang="en-US" sz="1800" b="1" dirty="0">
                <a:solidFill>
                  <a:srgbClr val="003272"/>
                </a:solidFill>
                <a:effectLst/>
                <a:latin typeface="+mn-lt"/>
              </a:rPr>
              <a:t>OneAmerica Financial</a:t>
            </a:r>
            <a:r>
              <a:rPr lang="en-US" baseline="30000" dirty="0">
                <a:solidFill>
                  <a:srgbClr val="002C77"/>
                </a:solidFill>
                <a:effectLst/>
                <a:latin typeface="Helvetica" pitchFamily="2" charset="0"/>
              </a:rPr>
              <a:t>®</a:t>
            </a:r>
            <a:r>
              <a:rPr lang="en-US" sz="1800" b="1" dirty="0">
                <a:solidFill>
                  <a:srgbClr val="003272"/>
                </a:solidFill>
                <a:effectLst/>
                <a:latin typeface="+mn-lt"/>
              </a:rPr>
              <a:t> is an official sponsor of USA Swimming</a:t>
            </a:r>
          </a:p>
          <a:p>
            <a:endParaRPr lang="en-US" dirty="0"/>
          </a:p>
        </p:txBody>
      </p:sp>
      <p:sp>
        <p:nvSpPr>
          <p:cNvPr id="2" name="TextBox 1">
            <a:extLst>
              <a:ext uri="{FF2B5EF4-FFF2-40B4-BE49-F238E27FC236}">
                <a16:creationId xmlns:a16="http://schemas.microsoft.com/office/drawing/2014/main" id="{70EB4B18-D1F8-E459-82F0-C3B58955B218}"/>
              </a:ext>
            </a:extLst>
          </p:cNvPr>
          <p:cNvSpPr txBox="1"/>
          <p:nvPr userDrawn="1"/>
        </p:nvSpPr>
        <p:spPr>
          <a:xfrm>
            <a:off x="1774228" y="5298537"/>
            <a:ext cx="9288184" cy="830997"/>
          </a:xfrm>
          <a:prstGeom prst="rect">
            <a:avLst/>
          </a:prstGeom>
          <a:noFill/>
        </p:spPr>
        <p:txBody>
          <a:bodyPr wrap="square" rtlCol="0">
            <a:spAutoFit/>
          </a:bodyPr>
          <a:lstStyle/>
          <a:p>
            <a:pPr algn="r">
              <a:lnSpc>
                <a:spcPct val="200000"/>
              </a:lnSpc>
            </a:pPr>
            <a:r>
              <a:rPr lang="en-US" sz="1500" b="0" dirty="0">
                <a:solidFill>
                  <a:srgbClr val="003272"/>
                </a:solidFill>
                <a:effectLst/>
                <a:latin typeface="+mn-lt"/>
              </a:rPr>
              <a:t>OneAmerica.com/swim</a:t>
            </a:r>
          </a:p>
          <a:p>
            <a:endParaRPr lang="en-US" dirty="0"/>
          </a:p>
        </p:txBody>
      </p:sp>
      <p:grpSp>
        <p:nvGrpSpPr>
          <p:cNvPr id="5" name="Group 4">
            <a:extLst>
              <a:ext uri="{FF2B5EF4-FFF2-40B4-BE49-F238E27FC236}">
                <a16:creationId xmlns:a16="http://schemas.microsoft.com/office/drawing/2014/main" id="{48F9DA08-711D-0D86-5049-9E6093D65F64}"/>
              </a:ext>
            </a:extLst>
          </p:cNvPr>
          <p:cNvGrpSpPr/>
          <p:nvPr userDrawn="1"/>
        </p:nvGrpSpPr>
        <p:grpSpPr>
          <a:xfrm>
            <a:off x="5185459" y="2624313"/>
            <a:ext cx="5677614" cy="1558280"/>
            <a:chOff x="5185459" y="2624313"/>
            <a:chExt cx="5677614" cy="1558280"/>
          </a:xfrm>
        </p:grpSpPr>
        <p:pic>
          <p:nvPicPr>
            <p:cNvPr id="3" name="Picture 2">
              <a:extLst>
                <a:ext uri="{FF2B5EF4-FFF2-40B4-BE49-F238E27FC236}">
                  <a16:creationId xmlns:a16="http://schemas.microsoft.com/office/drawing/2014/main" id="{0B19520C-949A-2597-4BCA-BDEDF64DDE2F}"/>
                </a:ext>
              </a:extLst>
            </p:cNvPr>
            <p:cNvPicPr>
              <a:picLocks noChangeAspect="1"/>
            </p:cNvPicPr>
            <p:nvPr userDrawn="1"/>
          </p:nvPicPr>
          <p:blipFill>
            <a:blip r:embed="rId2"/>
            <a:srcRect r="59320"/>
            <a:stretch/>
          </p:blipFill>
          <p:spPr>
            <a:xfrm>
              <a:off x="5185459" y="2624313"/>
              <a:ext cx="2349198" cy="1558280"/>
            </a:xfrm>
            <a:prstGeom prst="rect">
              <a:avLst/>
            </a:prstGeom>
          </p:spPr>
        </p:pic>
        <p:pic>
          <p:nvPicPr>
            <p:cNvPr id="4" name="Graphic 5">
              <a:extLst>
                <a:ext uri="{FF2B5EF4-FFF2-40B4-BE49-F238E27FC236}">
                  <a16:creationId xmlns:a16="http://schemas.microsoft.com/office/drawing/2014/main" id="{66523773-3067-F196-4C09-7E50FAF96AC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677239" y="2969659"/>
              <a:ext cx="3185834" cy="821805"/>
            </a:xfrm>
            <a:prstGeom prst="rect">
              <a:avLst/>
            </a:prstGeom>
          </p:spPr>
        </p:pic>
      </p:grpSp>
    </p:spTree>
    <p:extLst>
      <p:ext uri="{BB962C8B-B14F-4D97-AF65-F5344CB8AC3E}">
        <p14:creationId xmlns:p14="http://schemas.microsoft.com/office/powerpoint/2010/main" val="3020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shot Sing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7638164" y="2052321"/>
            <a:ext cx="2377440" cy="2377440"/>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headshot</a:t>
            </a:r>
          </a:p>
        </p:txBody>
      </p:sp>
      <p:sp>
        <p:nvSpPr>
          <p:cNvPr id="15" name="Text Placeholder 11">
            <a:extLst>
              <a:ext uri="{FF2B5EF4-FFF2-40B4-BE49-F238E27FC236}">
                <a16:creationId xmlns:a16="http://schemas.microsoft.com/office/drawing/2014/main" id="{DEB124A3-4E29-C325-0BF0-87386E248B9D}"/>
              </a:ext>
            </a:extLst>
          </p:cNvPr>
          <p:cNvSpPr>
            <a:spLocks noGrp="1"/>
          </p:cNvSpPr>
          <p:nvPr>
            <p:ph type="body" sz="quarter" idx="19" hasCustomPrompt="1"/>
          </p:nvPr>
        </p:nvSpPr>
        <p:spPr>
          <a:xfrm>
            <a:off x="7998259" y="4613381"/>
            <a:ext cx="1673351" cy="228600"/>
          </a:xfrm>
        </p:spPr>
        <p:txBody>
          <a:bodyPr/>
          <a:lstStyle>
            <a:lvl1pPr algn="ctr">
              <a:defRPr sz="1400" b="1"/>
            </a:lvl1pPr>
          </a:lstStyle>
          <a:p>
            <a:pPr lvl="0"/>
            <a:r>
              <a:rPr lang="en-US" dirty="0"/>
              <a:t>Name</a:t>
            </a:r>
          </a:p>
        </p:txBody>
      </p:sp>
      <p:sp>
        <p:nvSpPr>
          <p:cNvPr id="16" name="Text Placeholder 14">
            <a:extLst>
              <a:ext uri="{FF2B5EF4-FFF2-40B4-BE49-F238E27FC236}">
                <a16:creationId xmlns:a16="http://schemas.microsoft.com/office/drawing/2014/main" id="{968DB10C-71C8-265B-26D8-01C7EB49403A}"/>
              </a:ext>
            </a:extLst>
          </p:cNvPr>
          <p:cNvSpPr>
            <a:spLocks noGrp="1"/>
          </p:cNvSpPr>
          <p:nvPr>
            <p:ph type="body" sz="quarter" idx="20" hasCustomPrompt="1"/>
          </p:nvPr>
        </p:nvSpPr>
        <p:spPr>
          <a:xfrm>
            <a:off x="7294500" y="4856903"/>
            <a:ext cx="3099566" cy="406400"/>
          </a:xfrm>
        </p:spPr>
        <p:txBody>
          <a:bodyPr/>
          <a:lstStyle>
            <a:lvl1pPr algn="ctr">
              <a:defRPr sz="1400"/>
            </a:lvl1pPr>
          </a:lstStyle>
          <a:p>
            <a:pPr lvl="0"/>
            <a:r>
              <a:rPr lang="en-US" dirty="0"/>
              <a:t>Title</a:t>
            </a:r>
          </a:p>
        </p:txBody>
      </p:sp>
      <p:pic>
        <p:nvPicPr>
          <p:cNvPr id="5" name="Graphic 5">
            <a:extLst>
              <a:ext uri="{FF2B5EF4-FFF2-40B4-BE49-F238E27FC236}">
                <a16:creationId xmlns:a16="http://schemas.microsoft.com/office/drawing/2014/main" id="{57A8E9D6-6C32-19EE-5517-97EB062261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01381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shot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9053489" y="2001521"/>
            <a:ext cx="2377440" cy="2377440"/>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6179623" y="2001521"/>
            <a:ext cx="2377440" cy="2377440"/>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Text Placeholder 11">
            <a:extLst>
              <a:ext uri="{FF2B5EF4-FFF2-40B4-BE49-F238E27FC236}">
                <a16:creationId xmlns:a16="http://schemas.microsoft.com/office/drawing/2014/main" id="{61A61B44-795B-9C89-19B7-EB981F44A035}"/>
              </a:ext>
            </a:extLst>
          </p:cNvPr>
          <p:cNvSpPr>
            <a:spLocks noGrp="1"/>
          </p:cNvSpPr>
          <p:nvPr>
            <p:ph type="body" sz="quarter" idx="19" hasCustomPrompt="1"/>
          </p:nvPr>
        </p:nvSpPr>
        <p:spPr>
          <a:xfrm>
            <a:off x="6539849" y="4587981"/>
            <a:ext cx="1673351" cy="228600"/>
          </a:xfrm>
        </p:spPr>
        <p:txBody>
          <a:bodyPr/>
          <a:lstStyle>
            <a:lvl1pPr algn="ctr">
              <a:defRPr sz="1200" b="1"/>
            </a:lvl1pPr>
          </a:lstStyle>
          <a:p>
            <a:pPr lvl="0"/>
            <a:r>
              <a:rPr lang="en-US" dirty="0"/>
              <a:t>Name</a:t>
            </a:r>
          </a:p>
        </p:txBody>
      </p:sp>
      <p:sp>
        <p:nvSpPr>
          <p:cNvPr id="6" name="Text Placeholder 14">
            <a:extLst>
              <a:ext uri="{FF2B5EF4-FFF2-40B4-BE49-F238E27FC236}">
                <a16:creationId xmlns:a16="http://schemas.microsoft.com/office/drawing/2014/main" id="{13D8CBEF-49F1-C587-75FB-443E207DC881}"/>
              </a:ext>
            </a:extLst>
          </p:cNvPr>
          <p:cNvSpPr>
            <a:spLocks noGrp="1"/>
          </p:cNvSpPr>
          <p:nvPr>
            <p:ph type="body" sz="quarter" idx="20" hasCustomPrompt="1"/>
          </p:nvPr>
        </p:nvSpPr>
        <p:spPr>
          <a:xfrm>
            <a:off x="6540304" y="4831503"/>
            <a:ext cx="1673225" cy="406400"/>
          </a:xfrm>
        </p:spPr>
        <p:txBody>
          <a:bodyPr/>
          <a:lstStyle>
            <a:lvl1pPr algn="ctr">
              <a:defRPr sz="1200"/>
            </a:lvl1pPr>
          </a:lstStyle>
          <a:p>
            <a:pPr lvl="0"/>
            <a:r>
              <a:rPr lang="en-US" dirty="0"/>
              <a:t>Title</a:t>
            </a:r>
          </a:p>
        </p:txBody>
      </p:sp>
      <p:sp>
        <p:nvSpPr>
          <p:cNvPr id="10" name="Text Placeholder 11">
            <a:extLst>
              <a:ext uri="{FF2B5EF4-FFF2-40B4-BE49-F238E27FC236}">
                <a16:creationId xmlns:a16="http://schemas.microsoft.com/office/drawing/2014/main" id="{96E66FFC-F49C-9BB7-E58E-1C4A518585D6}"/>
              </a:ext>
            </a:extLst>
          </p:cNvPr>
          <p:cNvSpPr>
            <a:spLocks noGrp="1"/>
          </p:cNvSpPr>
          <p:nvPr>
            <p:ph type="body" sz="quarter" idx="21" hasCustomPrompt="1"/>
          </p:nvPr>
        </p:nvSpPr>
        <p:spPr>
          <a:xfrm>
            <a:off x="9447023" y="4582552"/>
            <a:ext cx="1673351" cy="228600"/>
          </a:xfrm>
        </p:spPr>
        <p:txBody>
          <a:bodyPr/>
          <a:lstStyle>
            <a:lvl1pPr algn="ctr">
              <a:defRPr sz="1200" b="1"/>
            </a:lvl1pPr>
          </a:lstStyle>
          <a:p>
            <a:pPr lvl="0"/>
            <a:r>
              <a:rPr lang="en-US" dirty="0"/>
              <a:t>Name</a:t>
            </a:r>
          </a:p>
        </p:txBody>
      </p:sp>
      <p:sp>
        <p:nvSpPr>
          <p:cNvPr id="11" name="Text Placeholder 14">
            <a:extLst>
              <a:ext uri="{FF2B5EF4-FFF2-40B4-BE49-F238E27FC236}">
                <a16:creationId xmlns:a16="http://schemas.microsoft.com/office/drawing/2014/main" id="{09FB12BA-5F36-2621-72CB-2076438A4242}"/>
              </a:ext>
            </a:extLst>
          </p:cNvPr>
          <p:cNvSpPr>
            <a:spLocks noGrp="1"/>
          </p:cNvSpPr>
          <p:nvPr>
            <p:ph type="body" sz="quarter" idx="22" hasCustomPrompt="1"/>
          </p:nvPr>
        </p:nvSpPr>
        <p:spPr>
          <a:xfrm>
            <a:off x="9447478" y="4826074"/>
            <a:ext cx="1673225" cy="406400"/>
          </a:xfrm>
        </p:spPr>
        <p:txBody>
          <a:bodyPr/>
          <a:lstStyle>
            <a:lvl1pPr algn="ctr">
              <a:defRPr sz="1200"/>
            </a:lvl1pPr>
          </a:lstStyle>
          <a:p>
            <a:pPr lvl="0"/>
            <a:r>
              <a:rPr lang="en-US" dirty="0"/>
              <a:t>Title</a:t>
            </a:r>
          </a:p>
        </p:txBody>
      </p:sp>
      <p:pic>
        <p:nvPicPr>
          <p:cNvPr id="13" name="Graphic 5">
            <a:extLst>
              <a:ext uri="{FF2B5EF4-FFF2-40B4-BE49-F238E27FC236}">
                <a16:creationId xmlns:a16="http://schemas.microsoft.com/office/drawing/2014/main" id="{8C14A31F-75C1-B536-4A82-6507DC1E5D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177212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shots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9955518" y="2570479"/>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7964158" y="2570479"/>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Picture Placeholder 2">
            <a:extLst>
              <a:ext uri="{FF2B5EF4-FFF2-40B4-BE49-F238E27FC236}">
                <a16:creationId xmlns:a16="http://schemas.microsoft.com/office/drawing/2014/main" id="{C690729C-ED97-A6F5-1938-BCCB81B03E42}"/>
              </a:ext>
            </a:extLst>
          </p:cNvPr>
          <p:cNvSpPr>
            <a:spLocks noGrp="1" noChangeAspect="1"/>
          </p:cNvSpPr>
          <p:nvPr>
            <p:ph type="pic" idx="14" hasCustomPrompt="1"/>
          </p:nvPr>
        </p:nvSpPr>
        <p:spPr>
          <a:xfrm>
            <a:off x="5952478" y="2570479"/>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2" name="Text Placeholder 11">
            <a:extLst>
              <a:ext uri="{FF2B5EF4-FFF2-40B4-BE49-F238E27FC236}">
                <a16:creationId xmlns:a16="http://schemas.microsoft.com/office/drawing/2014/main" id="{83579F2F-EB43-C134-3E3A-F51E4925FFA9}"/>
              </a:ext>
            </a:extLst>
          </p:cNvPr>
          <p:cNvSpPr>
            <a:spLocks noGrp="1"/>
          </p:cNvSpPr>
          <p:nvPr>
            <p:ph type="body" sz="quarter" idx="15" hasCustomPrompt="1"/>
          </p:nvPr>
        </p:nvSpPr>
        <p:spPr>
          <a:xfrm>
            <a:off x="9999208" y="4541838"/>
            <a:ext cx="1673351" cy="228600"/>
          </a:xfrm>
        </p:spPr>
        <p:txBody>
          <a:bodyPr/>
          <a:lstStyle>
            <a:lvl1pPr algn="ctr">
              <a:defRPr sz="1200" b="1"/>
            </a:lvl1pPr>
          </a:lstStyle>
          <a:p>
            <a:pPr lvl="0"/>
            <a:r>
              <a:rPr lang="en-US" dirty="0"/>
              <a:t>Name</a:t>
            </a:r>
          </a:p>
        </p:txBody>
      </p:sp>
      <p:sp>
        <p:nvSpPr>
          <p:cNvPr id="15" name="Text Placeholder 14">
            <a:extLst>
              <a:ext uri="{FF2B5EF4-FFF2-40B4-BE49-F238E27FC236}">
                <a16:creationId xmlns:a16="http://schemas.microsoft.com/office/drawing/2014/main" id="{DE15EB50-6B6D-0456-AB07-D071F09D36A9}"/>
              </a:ext>
            </a:extLst>
          </p:cNvPr>
          <p:cNvSpPr>
            <a:spLocks noGrp="1"/>
          </p:cNvSpPr>
          <p:nvPr>
            <p:ph type="body" sz="quarter" idx="16" hasCustomPrompt="1"/>
          </p:nvPr>
        </p:nvSpPr>
        <p:spPr>
          <a:xfrm>
            <a:off x="9999663" y="4785360"/>
            <a:ext cx="1673225" cy="406400"/>
          </a:xfrm>
        </p:spPr>
        <p:txBody>
          <a:bodyPr/>
          <a:lstStyle>
            <a:lvl1pPr algn="ctr">
              <a:defRPr sz="1200"/>
            </a:lvl1pPr>
          </a:lstStyle>
          <a:p>
            <a:pPr lvl="0"/>
            <a:r>
              <a:rPr lang="en-US" dirty="0"/>
              <a:t>Title</a:t>
            </a:r>
          </a:p>
        </p:txBody>
      </p:sp>
      <p:sp>
        <p:nvSpPr>
          <p:cNvPr id="16" name="Text Placeholder 11">
            <a:extLst>
              <a:ext uri="{FF2B5EF4-FFF2-40B4-BE49-F238E27FC236}">
                <a16:creationId xmlns:a16="http://schemas.microsoft.com/office/drawing/2014/main" id="{468BA663-8EB2-2317-E34E-E2A73F654CB7}"/>
              </a:ext>
            </a:extLst>
          </p:cNvPr>
          <p:cNvSpPr>
            <a:spLocks noGrp="1"/>
          </p:cNvSpPr>
          <p:nvPr>
            <p:ph type="body" sz="quarter" idx="17" hasCustomPrompt="1"/>
          </p:nvPr>
        </p:nvSpPr>
        <p:spPr>
          <a:xfrm>
            <a:off x="8007519" y="4526916"/>
            <a:ext cx="1673351" cy="228600"/>
          </a:xfrm>
        </p:spPr>
        <p:txBody>
          <a:bodyPr/>
          <a:lstStyle>
            <a:lvl1pPr algn="ctr">
              <a:defRPr sz="1200" b="1"/>
            </a:lvl1pPr>
          </a:lstStyle>
          <a:p>
            <a:pPr lvl="0"/>
            <a:r>
              <a:rPr lang="en-US" dirty="0"/>
              <a:t>Name</a:t>
            </a:r>
          </a:p>
        </p:txBody>
      </p:sp>
      <p:sp>
        <p:nvSpPr>
          <p:cNvPr id="17" name="Text Placeholder 14">
            <a:extLst>
              <a:ext uri="{FF2B5EF4-FFF2-40B4-BE49-F238E27FC236}">
                <a16:creationId xmlns:a16="http://schemas.microsoft.com/office/drawing/2014/main" id="{263CB8DE-89DE-D94D-F29F-4FC2256628E2}"/>
              </a:ext>
            </a:extLst>
          </p:cNvPr>
          <p:cNvSpPr>
            <a:spLocks noGrp="1"/>
          </p:cNvSpPr>
          <p:nvPr>
            <p:ph type="body" sz="quarter" idx="18" hasCustomPrompt="1"/>
          </p:nvPr>
        </p:nvSpPr>
        <p:spPr>
          <a:xfrm>
            <a:off x="8007974" y="4770438"/>
            <a:ext cx="1673225" cy="406400"/>
          </a:xfrm>
        </p:spPr>
        <p:txBody>
          <a:bodyPr/>
          <a:lstStyle>
            <a:lvl1pPr algn="ctr">
              <a:defRPr sz="1200"/>
            </a:lvl1pPr>
          </a:lstStyle>
          <a:p>
            <a:pPr lvl="0"/>
            <a:r>
              <a:rPr lang="en-US" dirty="0"/>
              <a:t>Title</a:t>
            </a:r>
          </a:p>
        </p:txBody>
      </p:sp>
      <p:sp>
        <p:nvSpPr>
          <p:cNvPr id="18" name="Text Placeholder 11">
            <a:extLst>
              <a:ext uri="{FF2B5EF4-FFF2-40B4-BE49-F238E27FC236}">
                <a16:creationId xmlns:a16="http://schemas.microsoft.com/office/drawing/2014/main" id="{30123516-9E2E-0296-077E-2D1DD0B9E1E9}"/>
              </a:ext>
            </a:extLst>
          </p:cNvPr>
          <p:cNvSpPr>
            <a:spLocks noGrp="1"/>
          </p:cNvSpPr>
          <p:nvPr>
            <p:ph type="body" sz="quarter" idx="19" hasCustomPrompt="1"/>
          </p:nvPr>
        </p:nvSpPr>
        <p:spPr>
          <a:xfrm>
            <a:off x="5995839" y="4511994"/>
            <a:ext cx="1673351" cy="228600"/>
          </a:xfrm>
        </p:spPr>
        <p:txBody>
          <a:bodyPr/>
          <a:lstStyle>
            <a:lvl1pPr algn="ctr">
              <a:defRPr sz="1200" b="1"/>
            </a:lvl1pPr>
          </a:lstStyle>
          <a:p>
            <a:pPr lvl="0"/>
            <a:r>
              <a:rPr lang="en-US" dirty="0"/>
              <a:t>Name</a:t>
            </a:r>
          </a:p>
        </p:txBody>
      </p:sp>
      <p:sp>
        <p:nvSpPr>
          <p:cNvPr id="19" name="Text Placeholder 14">
            <a:extLst>
              <a:ext uri="{FF2B5EF4-FFF2-40B4-BE49-F238E27FC236}">
                <a16:creationId xmlns:a16="http://schemas.microsoft.com/office/drawing/2014/main" id="{72E12448-BE57-6BD5-5EDD-00BDF7381C00}"/>
              </a:ext>
            </a:extLst>
          </p:cNvPr>
          <p:cNvSpPr>
            <a:spLocks noGrp="1"/>
          </p:cNvSpPr>
          <p:nvPr>
            <p:ph type="body" sz="quarter" idx="20" hasCustomPrompt="1"/>
          </p:nvPr>
        </p:nvSpPr>
        <p:spPr>
          <a:xfrm>
            <a:off x="5996294" y="4755516"/>
            <a:ext cx="1673225" cy="406400"/>
          </a:xfrm>
        </p:spPr>
        <p:txBody>
          <a:bodyPr/>
          <a:lstStyle>
            <a:lvl1pPr algn="ctr">
              <a:defRPr sz="1200"/>
            </a:lvl1pPr>
          </a:lstStyle>
          <a:p>
            <a:pPr lvl="0"/>
            <a:r>
              <a:rPr lang="en-US" dirty="0"/>
              <a:t>Title</a:t>
            </a:r>
          </a:p>
        </p:txBody>
      </p:sp>
      <p:pic>
        <p:nvPicPr>
          <p:cNvPr id="10" name="Graphic 5">
            <a:extLst>
              <a:ext uri="{FF2B5EF4-FFF2-40B4-BE49-F238E27FC236}">
                <a16:creationId xmlns:a16="http://schemas.microsoft.com/office/drawing/2014/main" id="{00E9B53B-0BD8-0324-5064-7DC118024C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57467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shots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9040603"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Picture Placeholder 2">
            <a:extLst>
              <a:ext uri="{FF2B5EF4-FFF2-40B4-BE49-F238E27FC236}">
                <a16:creationId xmlns:a16="http://schemas.microsoft.com/office/drawing/2014/main" id="{C690729C-ED97-A6F5-1938-BCCB81B03E42}"/>
              </a:ext>
            </a:extLst>
          </p:cNvPr>
          <p:cNvSpPr>
            <a:spLocks noGrp="1" noChangeAspect="1"/>
          </p:cNvSpPr>
          <p:nvPr>
            <p:ph type="pic" idx="14" hasCustomPrompt="1"/>
          </p:nvPr>
        </p:nvSpPr>
        <p:spPr>
          <a:xfrm>
            <a:off x="7028923"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headshot</a:t>
            </a:r>
          </a:p>
        </p:txBody>
      </p:sp>
      <p:sp>
        <p:nvSpPr>
          <p:cNvPr id="16" name="Text Placeholder 11">
            <a:extLst>
              <a:ext uri="{FF2B5EF4-FFF2-40B4-BE49-F238E27FC236}">
                <a16:creationId xmlns:a16="http://schemas.microsoft.com/office/drawing/2014/main" id="{468BA663-8EB2-2317-E34E-E2A73F654CB7}"/>
              </a:ext>
            </a:extLst>
          </p:cNvPr>
          <p:cNvSpPr>
            <a:spLocks noGrp="1"/>
          </p:cNvSpPr>
          <p:nvPr>
            <p:ph type="body" sz="quarter" idx="17" hasCustomPrompt="1"/>
          </p:nvPr>
        </p:nvSpPr>
        <p:spPr>
          <a:xfrm>
            <a:off x="9083964" y="2883311"/>
            <a:ext cx="1673351" cy="228600"/>
          </a:xfrm>
        </p:spPr>
        <p:txBody>
          <a:bodyPr/>
          <a:lstStyle>
            <a:lvl1pPr algn="ctr">
              <a:defRPr sz="1200" b="1"/>
            </a:lvl1pPr>
          </a:lstStyle>
          <a:p>
            <a:pPr lvl="0"/>
            <a:r>
              <a:rPr lang="en-US" dirty="0"/>
              <a:t>Name</a:t>
            </a:r>
          </a:p>
        </p:txBody>
      </p:sp>
      <p:sp>
        <p:nvSpPr>
          <p:cNvPr id="17" name="Text Placeholder 14">
            <a:extLst>
              <a:ext uri="{FF2B5EF4-FFF2-40B4-BE49-F238E27FC236}">
                <a16:creationId xmlns:a16="http://schemas.microsoft.com/office/drawing/2014/main" id="{263CB8DE-89DE-D94D-F29F-4FC2256628E2}"/>
              </a:ext>
            </a:extLst>
          </p:cNvPr>
          <p:cNvSpPr>
            <a:spLocks noGrp="1"/>
          </p:cNvSpPr>
          <p:nvPr>
            <p:ph type="body" sz="quarter" idx="18" hasCustomPrompt="1"/>
          </p:nvPr>
        </p:nvSpPr>
        <p:spPr>
          <a:xfrm>
            <a:off x="9084419" y="3126833"/>
            <a:ext cx="1673225" cy="406400"/>
          </a:xfrm>
        </p:spPr>
        <p:txBody>
          <a:bodyPr/>
          <a:lstStyle>
            <a:lvl1pPr algn="ctr">
              <a:defRPr sz="1200"/>
            </a:lvl1pPr>
          </a:lstStyle>
          <a:p>
            <a:pPr lvl="0"/>
            <a:r>
              <a:rPr lang="en-US" dirty="0"/>
              <a:t>Title</a:t>
            </a:r>
          </a:p>
        </p:txBody>
      </p:sp>
      <p:sp>
        <p:nvSpPr>
          <p:cNvPr id="18" name="Text Placeholder 11">
            <a:extLst>
              <a:ext uri="{FF2B5EF4-FFF2-40B4-BE49-F238E27FC236}">
                <a16:creationId xmlns:a16="http://schemas.microsoft.com/office/drawing/2014/main" id="{30123516-9E2E-0296-077E-2D1DD0B9E1E9}"/>
              </a:ext>
            </a:extLst>
          </p:cNvPr>
          <p:cNvSpPr>
            <a:spLocks noGrp="1"/>
          </p:cNvSpPr>
          <p:nvPr>
            <p:ph type="body" sz="quarter" idx="19" hasCustomPrompt="1"/>
          </p:nvPr>
        </p:nvSpPr>
        <p:spPr>
          <a:xfrm>
            <a:off x="7072284" y="2868389"/>
            <a:ext cx="1673351" cy="228600"/>
          </a:xfrm>
        </p:spPr>
        <p:txBody>
          <a:bodyPr/>
          <a:lstStyle>
            <a:lvl1pPr algn="ctr">
              <a:defRPr sz="1200" b="1"/>
            </a:lvl1pPr>
          </a:lstStyle>
          <a:p>
            <a:pPr lvl="0"/>
            <a:r>
              <a:rPr lang="en-US" dirty="0"/>
              <a:t>Name</a:t>
            </a:r>
          </a:p>
        </p:txBody>
      </p:sp>
      <p:sp>
        <p:nvSpPr>
          <p:cNvPr id="19" name="Text Placeholder 14">
            <a:extLst>
              <a:ext uri="{FF2B5EF4-FFF2-40B4-BE49-F238E27FC236}">
                <a16:creationId xmlns:a16="http://schemas.microsoft.com/office/drawing/2014/main" id="{72E12448-BE57-6BD5-5EDD-00BDF7381C00}"/>
              </a:ext>
            </a:extLst>
          </p:cNvPr>
          <p:cNvSpPr>
            <a:spLocks noGrp="1"/>
          </p:cNvSpPr>
          <p:nvPr>
            <p:ph type="body" sz="quarter" idx="20" hasCustomPrompt="1"/>
          </p:nvPr>
        </p:nvSpPr>
        <p:spPr>
          <a:xfrm>
            <a:off x="7072739" y="3111911"/>
            <a:ext cx="1673225" cy="406400"/>
          </a:xfrm>
        </p:spPr>
        <p:txBody>
          <a:bodyPr/>
          <a:lstStyle>
            <a:lvl1pPr algn="ctr">
              <a:defRPr sz="1200"/>
            </a:lvl1pPr>
          </a:lstStyle>
          <a:p>
            <a:pPr lvl="0"/>
            <a:r>
              <a:rPr lang="en-US" dirty="0"/>
              <a:t>Title</a:t>
            </a:r>
          </a:p>
        </p:txBody>
      </p:sp>
      <p:sp>
        <p:nvSpPr>
          <p:cNvPr id="10" name="Picture Placeholder 2">
            <a:extLst>
              <a:ext uri="{FF2B5EF4-FFF2-40B4-BE49-F238E27FC236}">
                <a16:creationId xmlns:a16="http://schemas.microsoft.com/office/drawing/2014/main" id="{CB675859-CC34-ADCA-738F-1AA078D3D3C1}"/>
              </a:ext>
            </a:extLst>
          </p:cNvPr>
          <p:cNvSpPr>
            <a:spLocks noGrp="1" noChangeAspect="1"/>
          </p:cNvSpPr>
          <p:nvPr>
            <p:ph type="pic" idx="22" hasCustomPrompt="1"/>
          </p:nvPr>
        </p:nvSpPr>
        <p:spPr>
          <a:xfrm>
            <a:off x="9040274"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1" name="Picture Placeholder 2">
            <a:extLst>
              <a:ext uri="{FF2B5EF4-FFF2-40B4-BE49-F238E27FC236}">
                <a16:creationId xmlns:a16="http://schemas.microsoft.com/office/drawing/2014/main" id="{4045AAC5-36ED-6500-485A-B0652B5C84EB}"/>
              </a:ext>
            </a:extLst>
          </p:cNvPr>
          <p:cNvSpPr>
            <a:spLocks noGrp="1" noChangeAspect="1"/>
          </p:cNvSpPr>
          <p:nvPr>
            <p:ph type="pic" idx="23" hasCustomPrompt="1"/>
          </p:nvPr>
        </p:nvSpPr>
        <p:spPr>
          <a:xfrm>
            <a:off x="7028594"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21" name="Text Placeholder 11">
            <a:extLst>
              <a:ext uri="{FF2B5EF4-FFF2-40B4-BE49-F238E27FC236}">
                <a16:creationId xmlns:a16="http://schemas.microsoft.com/office/drawing/2014/main" id="{43E685EC-BCAB-2CA3-39A7-D088D1A3BABD}"/>
              </a:ext>
            </a:extLst>
          </p:cNvPr>
          <p:cNvSpPr>
            <a:spLocks noGrp="1"/>
          </p:cNvSpPr>
          <p:nvPr>
            <p:ph type="body" sz="quarter" idx="26" hasCustomPrompt="1"/>
          </p:nvPr>
        </p:nvSpPr>
        <p:spPr>
          <a:xfrm>
            <a:off x="9083635" y="5613275"/>
            <a:ext cx="1673351" cy="228600"/>
          </a:xfrm>
        </p:spPr>
        <p:txBody>
          <a:bodyPr/>
          <a:lstStyle>
            <a:lvl1pPr algn="ctr">
              <a:defRPr sz="1200" b="1"/>
            </a:lvl1pPr>
          </a:lstStyle>
          <a:p>
            <a:pPr lvl="0"/>
            <a:r>
              <a:rPr lang="en-US" dirty="0"/>
              <a:t>Name</a:t>
            </a:r>
          </a:p>
        </p:txBody>
      </p:sp>
      <p:sp>
        <p:nvSpPr>
          <p:cNvPr id="22" name="Text Placeholder 14">
            <a:extLst>
              <a:ext uri="{FF2B5EF4-FFF2-40B4-BE49-F238E27FC236}">
                <a16:creationId xmlns:a16="http://schemas.microsoft.com/office/drawing/2014/main" id="{744405E1-10D7-912E-5DD0-28FE2B3F3F9A}"/>
              </a:ext>
            </a:extLst>
          </p:cNvPr>
          <p:cNvSpPr>
            <a:spLocks noGrp="1"/>
          </p:cNvSpPr>
          <p:nvPr>
            <p:ph type="body" sz="quarter" idx="27" hasCustomPrompt="1"/>
          </p:nvPr>
        </p:nvSpPr>
        <p:spPr>
          <a:xfrm>
            <a:off x="9084090" y="5856797"/>
            <a:ext cx="1673225" cy="406400"/>
          </a:xfrm>
        </p:spPr>
        <p:txBody>
          <a:bodyPr/>
          <a:lstStyle>
            <a:lvl1pPr algn="ctr">
              <a:defRPr sz="1200"/>
            </a:lvl1pPr>
          </a:lstStyle>
          <a:p>
            <a:pPr lvl="0"/>
            <a:r>
              <a:rPr lang="en-US" dirty="0"/>
              <a:t>Title</a:t>
            </a:r>
          </a:p>
        </p:txBody>
      </p:sp>
      <p:sp>
        <p:nvSpPr>
          <p:cNvPr id="23" name="Text Placeholder 11">
            <a:extLst>
              <a:ext uri="{FF2B5EF4-FFF2-40B4-BE49-F238E27FC236}">
                <a16:creationId xmlns:a16="http://schemas.microsoft.com/office/drawing/2014/main" id="{024FC816-5ACE-AEA8-2DF4-26DE85AD22E9}"/>
              </a:ext>
            </a:extLst>
          </p:cNvPr>
          <p:cNvSpPr>
            <a:spLocks noGrp="1"/>
          </p:cNvSpPr>
          <p:nvPr>
            <p:ph type="body" sz="quarter" idx="28" hasCustomPrompt="1"/>
          </p:nvPr>
        </p:nvSpPr>
        <p:spPr>
          <a:xfrm>
            <a:off x="7071955" y="5598353"/>
            <a:ext cx="1673351" cy="228600"/>
          </a:xfrm>
        </p:spPr>
        <p:txBody>
          <a:bodyPr/>
          <a:lstStyle>
            <a:lvl1pPr algn="ctr">
              <a:defRPr sz="1200" b="1"/>
            </a:lvl1pPr>
          </a:lstStyle>
          <a:p>
            <a:pPr lvl="0"/>
            <a:r>
              <a:rPr lang="en-US" dirty="0"/>
              <a:t>Name</a:t>
            </a:r>
          </a:p>
        </p:txBody>
      </p:sp>
      <p:sp>
        <p:nvSpPr>
          <p:cNvPr id="24" name="Text Placeholder 14">
            <a:extLst>
              <a:ext uri="{FF2B5EF4-FFF2-40B4-BE49-F238E27FC236}">
                <a16:creationId xmlns:a16="http://schemas.microsoft.com/office/drawing/2014/main" id="{ACF13AB5-5378-99C7-E261-533E7E4D1357}"/>
              </a:ext>
            </a:extLst>
          </p:cNvPr>
          <p:cNvSpPr>
            <a:spLocks noGrp="1"/>
          </p:cNvSpPr>
          <p:nvPr>
            <p:ph type="body" sz="quarter" idx="29" hasCustomPrompt="1"/>
          </p:nvPr>
        </p:nvSpPr>
        <p:spPr>
          <a:xfrm>
            <a:off x="7072410" y="5841875"/>
            <a:ext cx="1673225" cy="406400"/>
          </a:xfrm>
        </p:spPr>
        <p:txBody>
          <a:bodyPr/>
          <a:lstStyle>
            <a:lvl1pPr algn="ctr">
              <a:defRPr sz="1200"/>
            </a:lvl1pPr>
          </a:lstStyle>
          <a:p>
            <a:pPr lvl="0"/>
            <a:r>
              <a:rPr lang="en-US" dirty="0"/>
              <a:t>Title</a:t>
            </a:r>
          </a:p>
        </p:txBody>
      </p:sp>
      <p:pic>
        <p:nvPicPr>
          <p:cNvPr id="2" name="Graphic 5">
            <a:extLst>
              <a:ext uri="{FF2B5EF4-FFF2-40B4-BE49-F238E27FC236}">
                <a16:creationId xmlns:a16="http://schemas.microsoft.com/office/drawing/2014/main" id="{418F5648-FFE7-D7A4-A1EC-0C7D00AC59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0531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shots (6)">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9955518"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7964158"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Picture Placeholder 2">
            <a:extLst>
              <a:ext uri="{FF2B5EF4-FFF2-40B4-BE49-F238E27FC236}">
                <a16:creationId xmlns:a16="http://schemas.microsoft.com/office/drawing/2014/main" id="{C690729C-ED97-A6F5-1938-BCCB81B03E42}"/>
              </a:ext>
            </a:extLst>
          </p:cNvPr>
          <p:cNvSpPr>
            <a:spLocks noGrp="1" noChangeAspect="1"/>
          </p:cNvSpPr>
          <p:nvPr>
            <p:ph type="pic" idx="14" hasCustomPrompt="1"/>
          </p:nvPr>
        </p:nvSpPr>
        <p:spPr>
          <a:xfrm>
            <a:off x="5952478"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2" name="Text Placeholder 11">
            <a:extLst>
              <a:ext uri="{FF2B5EF4-FFF2-40B4-BE49-F238E27FC236}">
                <a16:creationId xmlns:a16="http://schemas.microsoft.com/office/drawing/2014/main" id="{83579F2F-EB43-C134-3E3A-F51E4925FFA9}"/>
              </a:ext>
            </a:extLst>
          </p:cNvPr>
          <p:cNvSpPr>
            <a:spLocks noGrp="1"/>
          </p:cNvSpPr>
          <p:nvPr>
            <p:ph type="body" sz="quarter" idx="15" hasCustomPrompt="1"/>
          </p:nvPr>
        </p:nvSpPr>
        <p:spPr>
          <a:xfrm>
            <a:off x="9999208" y="2898233"/>
            <a:ext cx="1673351" cy="228600"/>
          </a:xfrm>
        </p:spPr>
        <p:txBody>
          <a:bodyPr/>
          <a:lstStyle>
            <a:lvl1pPr algn="ctr">
              <a:defRPr sz="1200" b="1"/>
            </a:lvl1pPr>
          </a:lstStyle>
          <a:p>
            <a:pPr lvl="0"/>
            <a:r>
              <a:rPr lang="en-US" dirty="0"/>
              <a:t>Name</a:t>
            </a:r>
          </a:p>
        </p:txBody>
      </p:sp>
      <p:sp>
        <p:nvSpPr>
          <p:cNvPr id="15" name="Text Placeholder 14">
            <a:extLst>
              <a:ext uri="{FF2B5EF4-FFF2-40B4-BE49-F238E27FC236}">
                <a16:creationId xmlns:a16="http://schemas.microsoft.com/office/drawing/2014/main" id="{DE15EB50-6B6D-0456-AB07-D071F09D36A9}"/>
              </a:ext>
            </a:extLst>
          </p:cNvPr>
          <p:cNvSpPr>
            <a:spLocks noGrp="1"/>
          </p:cNvSpPr>
          <p:nvPr>
            <p:ph type="body" sz="quarter" idx="16" hasCustomPrompt="1"/>
          </p:nvPr>
        </p:nvSpPr>
        <p:spPr>
          <a:xfrm>
            <a:off x="9999663" y="3141755"/>
            <a:ext cx="1673225" cy="406400"/>
          </a:xfrm>
        </p:spPr>
        <p:txBody>
          <a:bodyPr/>
          <a:lstStyle>
            <a:lvl1pPr algn="ctr">
              <a:defRPr sz="1200"/>
            </a:lvl1pPr>
          </a:lstStyle>
          <a:p>
            <a:pPr lvl="0"/>
            <a:r>
              <a:rPr lang="en-US" dirty="0"/>
              <a:t>Title</a:t>
            </a:r>
          </a:p>
        </p:txBody>
      </p:sp>
      <p:sp>
        <p:nvSpPr>
          <p:cNvPr id="16" name="Text Placeholder 11">
            <a:extLst>
              <a:ext uri="{FF2B5EF4-FFF2-40B4-BE49-F238E27FC236}">
                <a16:creationId xmlns:a16="http://schemas.microsoft.com/office/drawing/2014/main" id="{468BA663-8EB2-2317-E34E-E2A73F654CB7}"/>
              </a:ext>
            </a:extLst>
          </p:cNvPr>
          <p:cNvSpPr>
            <a:spLocks noGrp="1"/>
          </p:cNvSpPr>
          <p:nvPr>
            <p:ph type="body" sz="quarter" idx="17" hasCustomPrompt="1"/>
          </p:nvPr>
        </p:nvSpPr>
        <p:spPr>
          <a:xfrm>
            <a:off x="8007519" y="2883311"/>
            <a:ext cx="1673351" cy="228600"/>
          </a:xfrm>
        </p:spPr>
        <p:txBody>
          <a:bodyPr/>
          <a:lstStyle>
            <a:lvl1pPr algn="ctr">
              <a:defRPr sz="1200" b="1"/>
            </a:lvl1pPr>
          </a:lstStyle>
          <a:p>
            <a:pPr lvl="0"/>
            <a:r>
              <a:rPr lang="en-US" dirty="0"/>
              <a:t>Name</a:t>
            </a:r>
          </a:p>
        </p:txBody>
      </p:sp>
      <p:sp>
        <p:nvSpPr>
          <p:cNvPr id="17" name="Text Placeholder 14">
            <a:extLst>
              <a:ext uri="{FF2B5EF4-FFF2-40B4-BE49-F238E27FC236}">
                <a16:creationId xmlns:a16="http://schemas.microsoft.com/office/drawing/2014/main" id="{263CB8DE-89DE-D94D-F29F-4FC2256628E2}"/>
              </a:ext>
            </a:extLst>
          </p:cNvPr>
          <p:cNvSpPr>
            <a:spLocks noGrp="1"/>
          </p:cNvSpPr>
          <p:nvPr>
            <p:ph type="body" sz="quarter" idx="18" hasCustomPrompt="1"/>
          </p:nvPr>
        </p:nvSpPr>
        <p:spPr>
          <a:xfrm>
            <a:off x="8007974" y="3126833"/>
            <a:ext cx="1673225" cy="406400"/>
          </a:xfrm>
        </p:spPr>
        <p:txBody>
          <a:bodyPr/>
          <a:lstStyle>
            <a:lvl1pPr algn="ctr">
              <a:defRPr sz="1200"/>
            </a:lvl1pPr>
          </a:lstStyle>
          <a:p>
            <a:pPr lvl="0"/>
            <a:r>
              <a:rPr lang="en-US" dirty="0"/>
              <a:t>Title</a:t>
            </a:r>
          </a:p>
        </p:txBody>
      </p:sp>
      <p:sp>
        <p:nvSpPr>
          <p:cNvPr id="18" name="Text Placeholder 11">
            <a:extLst>
              <a:ext uri="{FF2B5EF4-FFF2-40B4-BE49-F238E27FC236}">
                <a16:creationId xmlns:a16="http://schemas.microsoft.com/office/drawing/2014/main" id="{30123516-9E2E-0296-077E-2D1DD0B9E1E9}"/>
              </a:ext>
            </a:extLst>
          </p:cNvPr>
          <p:cNvSpPr>
            <a:spLocks noGrp="1"/>
          </p:cNvSpPr>
          <p:nvPr>
            <p:ph type="body" sz="quarter" idx="19" hasCustomPrompt="1"/>
          </p:nvPr>
        </p:nvSpPr>
        <p:spPr>
          <a:xfrm>
            <a:off x="5995839" y="2868389"/>
            <a:ext cx="1673351" cy="228600"/>
          </a:xfrm>
        </p:spPr>
        <p:txBody>
          <a:bodyPr/>
          <a:lstStyle>
            <a:lvl1pPr algn="ctr">
              <a:defRPr sz="1200" b="1"/>
            </a:lvl1pPr>
          </a:lstStyle>
          <a:p>
            <a:pPr lvl="0"/>
            <a:r>
              <a:rPr lang="en-US" dirty="0"/>
              <a:t>Name</a:t>
            </a:r>
          </a:p>
        </p:txBody>
      </p:sp>
      <p:sp>
        <p:nvSpPr>
          <p:cNvPr id="19" name="Text Placeholder 14">
            <a:extLst>
              <a:ext uri="{FF2B5EF4-FFF2-40B4-BE49-F238E27FC236}">
                <a16:creationId xmlns:a16="http://schemas.microsoft.com/office/drawing/2014/main" id="{72E12448-BE57-6BD5-5EDD-00BDF7381C00}"/>
              </a:ext>
            </a:extLst>
          </p:cNvPr>
          <p:cNvSpPr>
            <a:spLocks noGrp="1"/>
          </p:cNvSpPr>
          <p:nvPr>
            <p:ph type="body" sz="quarter" idx="20" hasCustomPrompt="1"/>
          </p:nvPr>
        </p:nvSpPr>
        <p:spPr>
          <a:xfrm>
            <a:off x="5996294" y="3111911"/>
            <a:ext cx="1673225" cy="406400"/>
          </a:xfrm>
        </p:spPr>
        <p:txBody>
          <a:bodyPr/>
          <a:lstStyle>
            <a:lvl1pPr algn="ctr">
              <a:defRPr sz="1200"/>
            </a:lvl1pPr>
          </a:lstStyle>
          <a:p>
            <a:pPr lvl="0"/>
            <a:r>
              <a:rPr lang="en-US" dirty="0"/>
              <a:t>Title</a:t>
            </a:r>
          </a:p>
        </p:txBody>
      </p:sp>
      <p:sp>
        <p:nvSpPr>
          <p:cNvPr id="6" name="Picture Placeholder 2">
            <a:extLst>
              <a:ext uri="{FF2B5EF4-FFF2-40B4-BE49-F238E27FC236}">
                <a16:creationId xmlns:a16="http://schemas.microsoft.com/office/drawing/2014/main" id="{946CB4CB-91FA-9D19-82E7-0D5AF5BB5946}"/>
              </a:ext>
            </a:extLst>
          </p:cNvPr>
          <p:cNvSpPr>
            <a:spLocks noGrp="1" noChangeAspect="1"/>
          </p:cNvSpPr>
          <p:nvPr>
            <p:ph type="pic" idx="21" hasCustomPrompt="1"/>
          </p:nvPr>
        </p:nvSpPr>
        <p:spPr>
          <a:xfrm>
            <a:off x="9955189"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0" name="Picture Placeholder 2">
            <a:extLst>
              <a:ext uri="{FF2B5EF4-FFF2-40B4-BE49-F238E27FC236}">
                <a16:creationId xmlns:a16="http://schemas.microsoft.com/office/drawing/2014/main" id="{CB675859-CC34-ADCA-738F-1AA078D3D3C1}"/>
              </a:ext>
            </a:extLst>
          </p:cNvPr>
          <p:cNvSpPr>
            <a:spLocks noGrp="1" noChangeAspect="1"/>
          </p:cNvSpPr>
          <p:nvPr>
            <p:ph type="pic" idx="22" hasCustomPrompt="1"/>
          </p:nvPr>
        </p:nvSpPr>
        <p:spPr>
          <a:xfrm>
            <a:off x="7963829"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1" name="Picture Placeholder 2">
            <a:extLst>
              <a:ext uri="{FF2B5EF4-FFF2-40B4-BE49-F238E27FC236}">
                <a16:creationId xmlns:a16="http://schemas.microsoft.com/office/drawing/2014/main" id="{4045AAC5-36ED-6500-485A-B0652B5C84EB}"/>
              </a:ext>
            </a:extLst>
          </p:cNvPr>
          <p:cNvSpPr>
            <a:spLocks noGrp="1" noChangeAspect="1"/>
          </p:cNvSpPr>
          <p:nvPr>
            <p:ph type="pic" idx="23" hasCustomPrompt="1"/>
          </p:nvPr>
        </p:nvSpPr>
        <p:spPr>
          <a:xfrm>
            <a:off x="5952149"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3" name="Text Placeholder 11">
            <a:extLst>
              <a:ext uri="{FF2B5EF4-FFF2-40B4-BE49-F238E27FC236}">
                <a16:creationId xmlns:a16="http://schemas.microsoft.com/office/drawing/2014/main" id="{D42078B7-0B3E-B099-1BE5-9429A20FD273}"/>
              </a:ext>
            </a:extLst>
          </p:cNvPr>
          <p:cNvSpPr>
            <a:spLocks noGrp="1"/>
          </p:cNvSpPr>
          <p:nvPr>
            <p:ph type="body" sz="quarter" idx="24" hasCustomPrompt="1"/>
          </p:nvPr>
        </p:nvSpPr>
        <p:spPr>
          <a:xfrm>
            <a:off x="9998879" y="5628197"/>
            <a:ext cx="1673351" cy="228600"/>
          </a:xfrm>
        </p:spPr>
        <p:txBody>
          <a:bodyPr/>
          <a:lstStyle>
            <a:lvl1pPr algn="ctr">
              <a:defRPr sz="1200" b="1"/>
            </a:lvl1pPr>
          </a:lstStyle>
          <a:p>
            <a:pPr lvl="0"/>
            <a:r>
              <a:rPr lang="en-US" dirty="0"/>
              <a:t>Name</a:t>
            </a:r>
          </a:p>
        </p:txBody>
      </p:sp>
      <p:sp>
        <p:nvSpPr>
          <p:cNvPr id="20" name="Text Placeholder 14">
            <a:extLst>
              <a:ext uri="{FF2B5EF4-FFF2-40B4-BE49-F238E27FC236}">
                <a16:creationId xmlns:a16="http://schemas.microsoft.com/office/drawing/2014/main" id="{3DA1E2D0-91AA-1E20-55D0-E3C5C089E5B4}"/>
              </a:ext>
            </a:extLst>
          </p:cNvPr>
          <p:cNvSpPr>
            <a:spLocks noGrp="1"/>
          </p:cNvSpPr>
          <p:nvPr>
            <p:ph type="body" sz="quarter" idx="25" hasCustomPrompt="1"/>
          </p:nvPr>
        </p:nvSpPr>
        <p:spPr>
          <a:xfrm>
            <a:off x="9999334" y="5871719"/>
            <a:ext cx="1673225" cy="406400"/>
          </a:xfrm>
        </p:spPr>
        <p:txBody>
          <a:bodyPr/>
          <a:lstStyle>
            <a:lvl1pPr algn="ctr">
              <a:defRPr sz="1200"/>
            </a:lvl1pPr>
          </a:lstStyle>
          <a:p>
            <a:pPr lvl="0"/>
            <a:r>
              <a:rPr lang="en-US" dirty="0"/>
              <a:t>Title</a:t>
            </a:r>
          </a:p>
        </p:txBody>
      </p:sp>
      <p:sp>
        <p:nvSpPr>
          <p:cNvPr id="21" name="Text Placeholder 11">
            <a:extLst>
              <a:ext uri="{FF2B5EF4-FFF2-40B4-BE49-F238E27FC236}">
                <a16:creationId xmlns:a16="http://schemas.microsoft.com/office/drawing/2014/main" id="{43E685EC-BCAB-2CA3-39A7-D088D1A3BABD}"/>
              </a:ext>
            </a:extLst>
          </p:cNvPr>
          <p:cNvSpPr>
            <a:spLocks noGrp="1"/>
          </p:cNvSpPr>
          <p:nvPr>
            <p:ph type="body" sz="quarter" idx="26" hasCustomPrompt="1"/>
          </p:nvPr>
        </p:nvSpPr>
        <p:spPr>
          <a:xfrm>
            <a:off x="8007190" y="5613275"/>
            <a:ext cx="1673351" cy="228600"/>
          </a:xfrm>
        </p:spPr>
        <p:txBody>
          <a:bodyPr/>
          <a:lstStyle>
            <a:lvl1pPr algn="ctr">
              <a:defRPr sz="1200" b="1"/>
            </a:lvl1pPr>
          </a:lstStyle>
          <a:p>
            <a:pPr lvl="0"/>
            <a:r>
              <a:rPr lang="en-US" dirty="0"/>
              <a:t>Name</a:t>
            </a:r>
          </a:p>
        </p:txBody>
      </p:sp>
      <p:sp>
        <p:nvSpPr>
          <p:cNvPr id="22" name="Text Placeholder 14">
            <a:extLst>
              <a:ext uri="{FF2B5EF4-FFF2-40B4-BE49-F238E27FC236}">
                <a16:creationId xmlns:a16="http://schemas.microsoft.com/office/drawing/2014/main" id="{744405E1-10D7-912E-5DD0-28FE2B3F3F9A}"/>
              </a:ext>
            </a:extLst>
          </p:cNvPr>
          <p:cNvSpPr>
            <a:spLocks noGrp="1"/>
          </p:cNvSpPr>
          <p:nvPr>
            <p:ph type="body" sz="quarter" idx="27" hasCustomPrompt="1"/>
          </p:nvPr>
        </p:nvSpPr>
        <p:spPr>
          <a:xfrm>
            <a:off x="8007645" y="5856797"/>
            <a:ext cx="1673225" cy="406400"/>
          </a:xfrm>
        </p:spPr>
        <p:txBody>
          <a:bodyPr/>
          <a:lstStyle>
            <a:lvl1pPr algn="ctr">
              <a:defRPr sz="1200"/>
            </a:lvl1pPr>
          </a:lstStyle>
          <a:p>
            <a:pPr lvl="0"/>
            <a:r>
              <a:rPr lang="en-US" dirty="0"/>
              <a:t>Title</a:t>
            </a:r>
          </a:p>
        </p:txBody>
      </p:sp>
      <p:sp>
        <p:nvSpPr>
          <p:cNvPr id="23" name="Text Placeholder 11">
            <a:extLst>
              <a:ext uri="{FF2B5EF4-FFF2-40B4-BE49-F238E27FC236}">
                <a16:creationId xmlns:a16="http://schemas.microsoft.com/office/drawing/2014/main" id="{024FC816-5ACE-AEA8-2DF4-26DE85AD22E9}"/>
              </a:ext>
            </a:extLst>
          </p:cNvPr>
          <p:cNvSpPr>
            <a:spLocks noGrp="1"/>
          </p:cNvSpPr>
          <p:nvPr>
            <p:ph type="body" sz="quarter" idx="28" hasCustomPrompt="1"/>
          </p:nvPr>
        </p:nvSpPr>
        <p:spPr>
          <a:xfrm>
            <a:off x="5995510" y="5598353"/>
            <a:ext cx="1673351" cy="228600"/>
          </a:xfrm>
        </p:spPr>
        <p:txBody>
          <a:bodyPr/>
          <a:lstStyle>
            <a:lvl1pPr algn="ctr">
              <a:defRPr sz="1200" b="1"/>
            </a:lvl1pPr>
          </a:lstStyle>
          <a:p>
            <a:pPr lvl="0"/>
            <a:r>
              <a:rPr lang="en-US" dirty="0"/>
              <a:t>Name</a:t>
            </a:r>
          </a:p>
        </p:txBody>
      </p:sp>
      <p:sp>
        <p:nvSpPr>
          <p:cNvPr id="24" name="Text Placeholder 14">
            <a:extLst>
              <a:ext uri="{FF2B5EF4-FFF2-40B4-BE49-F238E27FC236}">
                <a16:creationId xmlns:a16="http://schemas.microsoft.com/office/drawing/2014/main" id="{ACF13AB5-5378-99C7-E261-533E7E4D1357}"/>
              </a:ext>
            </a:extLst>
          </p:cNvPr>
          <p:cNvSpPr>
            <a:spLocks noGrp="1"/>
          </p:cNvSpPr>
          <p:nvPr>
            <p:ph type="body" sz="quarter" idx="29" hasCustomPrompt="1"/>
          </p:nvPr>
        </p:nvSpPr>
        <p:spPr>
          <a:xfrm>
            <a:off x="5995965" y="5841875"/>
            <a:ext cx="1673225" cy="406400"/>
          </a:xfrm>
        </p:spPr>
        <p:txBody>
          <a:bodyPr/>
          <a:lstStyle>
            <a:lvl1pPr algn="ctr">
              <a:defRPr sz="1200"/>
            </a:lvl1pPr>
          </a:lstStyle>
          <a:p>
            <a:pPr lvl="0"/>
            <a:r>
              <a:rPr lang="en-US" dirty="0"/>
              <a:t>Title</a:t>
            </a:r>
          </a:p>
        </p:txBody>
      </p:sp>
      <p:pic>
        <p:nvPicPr>
          <p:cNvPr id="26" name="Graphic 5">
            <a:extLst>
              <a:ext uri="{FF2B5EF4-FFF2-40B4-BE49-F238E27FC236}">
                <a16:creationId xmlns:a16="http://schemas.microsoft.com/office/drawing/2014/main" id="{EF251024-0E3F-EE3B-A381-6AEEE0819D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67775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FDC8C-0841-B6C5-426C-6F4BB329FCA0}"/>
              </a:ext>
            </a:extLst>
          </p:cNvPr>
          <p:cNvSpPr/>
          <p:nvPr userDrawn="1"/>
        </p:nvSpPr>
        <p:spPr>
          <a:xfrm>
            <a:off x="0" y="0"/>
            <a:ext cx="12191999" cy="1539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89032"/>
            <a:ext cx="11277595" cy="1057910"/>
          </a:xfrm>
        </p:spPr>
        <p:txBody>
          <a:bodyPr/>
          <a:lstStyle/>
          <a:p>
            <a:r>
              <a:rPr lang="en-US" dirty="0"/>
              <a:t>Click to edit Master title style</a:t>
            </a:r>
          </a:p>
        </p:txBody>
      </p:sp>
      <p:sp>
        <p:nvSpPr>
          <p:cNvPr id="3" name="Content Placeholder 2"/>
          <p:cNvSpPr>
            <a:spLocks noGrp="1"/>
          </p:cNvSpPr>
          <p:nvPr>
            <p:ph idx="1"/>
          </p:nvPr>
        </p:nvSpPr>
        <p:spPr>
          <a:xfrm>
            <a:off x="457199" y="1732305"/>
            <a:ext cx="11277581" cy="444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3CBB5EA-AC4F-CAEF-8AB3-129C607C7723}"/>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322F5B8-E249-6DDC-0AFE-E3290BCB98B4}"/>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72993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Slide Number Placeholder 73">
            <a:extLst>
              <a:ext uri="{FF2B5EF4-FFF2-40B4-BE49-F238E27FC236}">
                <a16:creationId xmlns:a16="http://schemas.microsoft.com/office/drawing/2014/main" id="{FA85FF0C-DF91-8D8C-84A8-FF486E58EB96}"/>
              </a:ext>
            </a:extLst>
          </p:cNvPr>
          <p:cNvSpPr>
            <a:spLocks noGrp="1"/>
          </p:cNvSpPr>
          <p:nvPr>
            <p:ph type="sldNum" sz="quarter" idx="4"/>
          </p:nvPr>
        </p:nvSpPr>
        <p:spPr>
          <a:xfrm>
            <a:off x="11379201" y="6340368"/>
            <a:ext cx="355586" cy="228600"/>
          </a:xfrm>
          <a:prstGeom prst="rect">
            <a:avLst/>
          </a:prstGeom>
        </p:spPr>
        <p:txBody>
          <a:bodyPr vert="horz" lIns="0" tIns="0" rIns="0" bIns="0" rtlCol="0" anchor="b"/>
          <a:lstStyle>
            <a:lvl1pPr algn="r">
              <a:defRPr sz="900">
                <a:solidFill>
                  <a:schemeClr val="tx1"/>
                </a:solidFill>
              </a:defRPr>
            </a:lvl1pPr>
          </a:lstStyle>
          <a:p>
            <a:fld id="{48F63A3B-78C7-47BE-AE5E-E10140E04643}" type="slidenum">
              <a:rPr lang="en-US" smtClean="0"/>
              <a:t>‹#›</a:t>
            </a:fld>
            <a:endParaRPr lang="en-US" dirty="0"/>
          </a:p>
        </p:txBody>
      </p:sp>
      <p:sp>
        <p:nvSpPr>
          <p:cNvPr id="5" name="Footer Placeholder 4"/>
          <p:cNvSpPr>
            <a:spLocks noGrp="1"/>
          </p:cNvSpPr>
          <p:nvPr>
            <p:ph type="ftr" sz="quarter" idx="3"/>
          </p:nvPr>
        </p:nvSpPr>
        <p:spPr>
          <a:xfrm>
            <a:off x="7197173" y="6340368"/>
            <a:ext cx="4114800" cy="228600"/>
          </a:xfrm>
          <a:prstGeom prst="rect">
            <a:avLst/>
          </a:prstGeom>
        </p:spPr>
        <p:txBody>
          <a:bodyPr vert="horz" lIns="0" tIns="0" rIns="0" bIns="0" rtlCol="0" anchor="b" anchorCtr="0"/>
          <a:lstStyle>
            <a:lvl1pPr algn="r">
              <a:defRPr sz="900">
                <a:solidFill>
                  <a:schemeClr val="tx1"/>
                </a:solidFill>
              </a:defRPr>
            </a:lvl1pPr>
          </a:lstStyle>
          <a:p>
            <a:endParaRPr lang="en-US" dirty="0"/>
          </a:p>
        </p:txBody>
      </p:sp>
      <p:sp>
        <p:nvSpPr>
          <p:cNvPr id="2" name="Title Placeholder 1"/>
          <p:cNvSpPr>
            <a:spLocks noGrp="1"/>
          </p:cNvSpPr>
          <p:nvPr>
            <p:ph type="title"/>
          </p:nvPr>
        </p:nvSpPr>
        <p:spPr>
          <a:xfrm>
            <a:off x="457199" y="375920"/>
            <a:ext cx="11277595" cy="9710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199" y="1727199"/>
            <a:ext cx="11277581" cy="437745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Static Slide Number">
            <a:extLst>
              <a:ext uri="{FF2B5EF4-FFF2-40B4-BE49-F238E27FC236}">
                <a16:creationId xmlns:a16="http://schemas.microsoft.com/office/drawing/2014/main" id="{2455652B-CAB9-0FAE-FFEB-3318B75ABD32}"/>
              </a:ext>
            </a:extLst>
          </p:cNvPr>
          <p:cNvSpPr txBox="1"/>
          <p:nvPr/>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pic>
        <p:nvPicPr>
          <p:cNvPr id="4" name="Graphic 5">
            <a:extLst>
              <a:ext uri="{FF2B5EF4-FFF2-40B4-BE49-F238E27FC236}">
                <a16:creationId xmlns:a16="http://schemas.microsoft.com/office/drawing/2014/main" id="{202F4933-C865-DEA2-1D6B-A55859EBC01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84999801"/>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84" r:id="rId3"/>
    <p:sldLayoutId id="2147483678" r:id="rId4"/>
    <p:sldLayoutId id="2147483679" r:id="rId5"/>
    <p:sldLayoutId id="2147483680" r:id="rId6"/>
    <p:sldLayoutId id="2147483681" r:id="rId7"/>
    <p:sldLayoutId id="2147483695" r:id="rId8"/>
    <p:sldLayoutId id="2147483663" r:id="rId9"/>
    <p:sldLayoutId id="2147483665" r:id="rId10"/>
    <p:sldLayoutId id="2147483666" r:id="rId11"/>
    <p:sldLayoutId id="2147483667" r:id="rId12"/>
    <p:sldLayoutId id="2147483668" r:id="rId13"/>
    <p:sldLayoutId id="2147483676" r:id="rId14"/>
    <p:sldLayoutId id="2147483669" r:id="rId15"/>
    <p:sldLayoutId id="2147483670" r:id="rId16"/>
    <p:sldLayoutId id="2147483700" r:id="rId17"/>
    <p:sldLayoutId id="2147483701" r:id="rId18"/>
    <p:sldLayoutId id="2147483664" r:id="rId19"/>
    <p:sldLayoutId id="2147483689" r:id="rId20"/>
    <p:sldLayoutId id="2147483698" r:id="rId21"/>
    <p:sldLayoutId id="2147483697" r:id="rId22"/>
    <p:sldLayoutId id="2147483694" r:id="rId23"/>
    <p:sldLayoutId id="2147483692" r:id="rId24"/>
    <p:sldLayoutId id="2147483671" r:id="rId25"/>
    <p:sldLayoutId id="2147483672" r:id="rId26"/>
    <p:sldLayoutId id="2147483674" r:id="rId27"/>
    <p:sldLayoutId id="2147483673" r:id="rId28"/>
    <p:sldLayoutId id="2147483675" r:id="rId29"/>
    <p:sldLayoutId id="2147483699" r:id="rId30"/>
    <p:sldLayoutId id="2147483686" r:id="rId31"/>
    <p:sldLayoutId id="2147483683" r:id="rId32"/>
  </p:sldLayoutIdLst>
  <p:hf hdr="0" ftr="0" dt="0"/>
  <p:txStyles>
    <p:title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26B43"/>
          </p15:clr>
        </p15:guide>
        <p15:guide id="4" pos="2698">
          <p15:clr>
            <a:srgbClr val="F26B43"/>
          </p15:clr>
        </p15:guide>
        <p15:guide id="5" pos="2571">
          <p15:clr>
            <a:srgbClr val="F26B43"/>
          </p15:clr>
        </p15:guide>
        <p15:guide id="6" pos="1493">
          <p15:clr>
            <a:srgbClr val="F26B43"/>
          </p15:clr>
        </p15:guide>
        <p15:guide id="7" pos="1366">
          <p15:clr>
            <a:srgbClr val="F26B43"/>
          </p15:clr>
        </p15:guide>
        <p15:guide id="8" pos="6313">
          <p15:clr>
            <a:srgbClr val="F26B43"/>
          </p15:clr>
        </p15:guide>
        <p15:guide id="9" pos="6186">
          <p15:clr>
            <a:srgbClr val="F26B43"/>
          </p15:clr>
        </p15:guide>
        <p15:guide id="10" pos="5108">
          <p15:clr>
            <a:srgbClr val="F26B43"/>
          </p15:clr>
        </p15:guide>
        <p15:guide id="11" pos="4981">
          <p15:clr>
            <a:srgbClr val="F26B43"/>
          </p15:clr>
        </p15:guide>
        <p15:guide id="12" pos="3903">
          <p15:clr>
            <a:srgbClr val="F26B43"/>
          </p15:clr>
        </p15:guide>
        <p15:guide id="13" pos="3776">
          <p15:clr>
            <a:srgbClr val="F26B43"/>
          </p15:clr>
        </p15:guide>
        <p15:guide id="14" pos="7392">
          <p15:clr>
            <a:srgbClr val="F26B43"/>
          </p15:clr>
        </p15:guide>
        <p15:guide id="15" orient="horz" pos="4138">
          <p15:clr>
            <a:srgbClr val="F26B43"/>
          </p15:clr>
        </p15:guide>
        <p15:guide id="16" orient="horz" pos="3845">
          <p15:clr>
            <a:srgbClr val="F26B43"/>
          </p15:clr>
        </p15:guide>
        <p15:guide id="17" orient="horz" pos="288">
          <p15:clr>
            <a:srgbClr val="F26B43"/>
          </p15:clr>
        </p15:guide>
        <p15:guide id="18" orient="horz" pos="10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placeformom.com/senior-living-data/articles/long-term-care-statistic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US_Capitol_during_government_shutdown;_west_side;_Washington,_DC;_2013-10-06.JP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8.svg"/></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older people laughing&#10;&#10;Description automatically generated">
            <a:extLst>
              <a:ext uri="{FF2B5EF4-FFF2-40B4-BE49-F238E27FC236}">
                <a16:creationId xmlns:a16="http://schemas.microsoft.com/office/drawing/2014/main" id="{AB31B0AC-B91A-D261-12D7-975572EEBC9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406366" y="1"/>
            <a:ext cx="6785635" cy="6858000"/>
          </a:xfrm>
        </p:spPr>
      </p:pic>
      <p:sp>
        <p:nvSpPr>
          <p:cNvPr id="2" name="Freeform 1">
            <a:extLst>
              <a:ext uri="{FF2B5EF4-FFF2-40B4-BE49-F238E27FC236}">
                <a16:creationId xmlns:a16="http://schemas.microsoft.com/office/drawing/2014/main" id="{3FB7D23C-F195-4F05-A160-CEE965ED8463}"/>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12">
            <a:extLst>
              <a:ext uri="{FF2B5EF4-FFF2-40B4-BE49-F238E27FC236}">
                <a16:creationId xmlns:a16="http://schemas.microsoft.com/office/drawing/2014/main" id="{4D30C481-0F8F-335B-0550-75996F97FFB4}"/>
              </a:ext>
            </a:extLst>
          </p:cNvPr>
          <p:cNvSpPr>
            <a:spLocks noGrp="1"/>
          </p:cNvSpPr>
          <p:nvPr>
            <p:ph type="ctrTitle"/>
          </p:nvPr>
        </p:nvSpPr>
        <p:spPr>
          <a:xfrm>
            <a:off x="351692" y="1504005"/>
            <a:ext cx="5899637" cy="1459968"/>
          </a:xfrm>
        </p:spPr>
        <p:txBody>
          <a:bodyPr/>
          <a:lstStyle/>
          <a:p>
            <a:r>
              <a:rPr lang="en-US"/>
              <a:t>One choice</a:t>
            </a:r>
            <a:r>
              <a:rPr lang="en-US" dirty="0"/>
              <a:t>…</a:t>
            </a:r>
            <a:br>
              <a:rPr lang="en-US" dirty="0"/>
            </a:br>
            <a:r>
              <a:rPr lang="en-US" sz="3600" dirty="0"/>
              <a:t>can impact generations</a:t>
            </a:r>
          </a:p>
        </p:txBody>
      </p:sp>
      <p:sp>
        <p:nvSpPr>
          <p:cNvPr id="4" name="Subtitle 13">
            <a:extLst>
              <a:ext uri="{FF2B5EF4-FFF2-40B4-BE49-F238E27FC236}">
                <a16:creationId xmlns:a16="http://schemas.microsoft.com/office/drawing/2014/main" id="{D69A15AB-4323-17F5-C2E9-2A28407659EB}"/>
              </a:ext>
            </a:extLst>
          </p:cNvPr>
          <p:cNvSpPr>
            <a:spLocks noGrp="1"/>
          </p:cNvSpPr>
          <p:nvPr>
            <p:ph type="subTitle" idx="1"/>
          </p:nvPr>
        </p:nvSpPr>
        <p:spPr>
          <a:xfrm>
            <a:off x="351692" y="3151861"/>
            <a:ext cx="4219573" cy="1932757"/>
          </a:xfrm>
        </p:spPr>
        <p:txBody>
          <a:bodyPr/>
          <a:lstStyle/>
          <a:p>
            <a:r>
              <a:rPr lang="en-US" sz="2400" dirty="0">
                <a:solidFill>
                  <a:schemeClr val="accent1">
                    <a:lumMod val="75000"/>
                  </a:schemeClr>
                </a:solidFill>
                <a:latin typeface="Arial" panose="020B0604020202020204" pitchFamily="34" charset="0"/>
                <a:cs typeface="Arial" panose="020B0604020202020204" pitchFamily="34" charset="0"/>
              </a:rPr>
              <a:t>You are only one choice away from changing your life and the lives of those you love.</a:t>
            </a:r>
          </a:p>
          <a:p>
            <a:endParaRPr lang="en-US" sz="2400" dirty="0">
              <a:solidFill>
                <a:schemeClr val="accent1">
                  <a:lumMod val="75000"/>
                </a:schemeClr>
              </a:solidFill>
            </a:endParaRPr>
          </a:p>
        </p:txBody>
      </p:sp>
      <p:sp>
        <p:nvSpPr>
          <p:cNvPr id="7" name="Text Placeholder 6">
            <a:extLst>
              <a:ext uri="{FF2B5EF4-FFF2-40B4-BE49-F238E27FC236}">
                <a16:creationId xmlns:a16="http://schemas.microsoft.com/office/drawing/2014/main" id="{931D271E-C04A-ABDE-5BA3-902623A4849F}"/>
              </a:ext>
            </a:extLst>
          </p:cNvPr>
          <p:cNvSpPr>
            <a:spLocks noGrp="1"/>
          </p:cNvSpPr>
          <p:nvPr>
            <p:ph type="body" sz="half" idx="11"/>
          </p:nvPr>
        </p:nvSpPr>
        <p:spPr>
          <a:xfrm>
            <a:off x="8199546" y="6344465"/>
            <a:ext cx="3825874" cy="239756"/>
          </a:xfrm>
        </p:spPr>
        <p:txBody>
          <a:bodyPr/>
          <a:lstStyle/>
          <a:p>
            <a:r>
              <a:rPr lang="en-US" dirty="0"/>
              <a:t>I-37559 4325621 </a:t>
            </a:r>
          </a:p>
          <a:p>
            <a:endParaRPr lang="en-US" dirty="0"/>
          </a:p>
        </p:txBody>
      </p:sp>
    </p:spTree>
    <p:extLst>
      <p:ext uri="{BB962C8B-B14F-4D97-AF65-F5344CB8AC3E}">
        <p14:creationId xmlns:p14="http://schemas.microsoft.com/office/powerpoint/2010/main" val="42996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C8058-9013-B18B-E383-88CDE04C051F}"/>
              </a:ext>
            </a:extLst>
          </p:cNvPr>
          <p:cNvSpPr txBox="1"/>
          <p:nvPr/>
        </p:nvSpPr>
        <p:spPr>
          <a:xfrm>
            <a:off x="2369127" y="6008675"/>
            <a:ext cx="7453746" cy="276999"/>
          </a:xfrm>
          <a:prstGeom prst="rect">
            <a:avLst/>
          </a:prstGeom>
          <a:noFill/>
        </p:spPr>
        <p:txBody>
          <a:bodyPr wrap="square" rtlCol="0">
            <a:spAutoFit/>
          </a:bodyPr>
          <a:lstStyle/>
          <a:p>
            <a:r>
              <a:rPr lang="en-US" sz="1200" b="1" dirty="0">
                <a:solidFill>
                  <a:srgbClr val="424242"/>
                </a:solidFill>
              </a:rPr>
              <a:t> Source</a:t>
            </a:r>
            <a:r>
              <a:rPr lang="en-US" sz="1200" i="1" dirty="0">
                <a:solidFill>
                  <a:srgbClr val="424242"/>
                </a:solidFill>
              </a:rPr>
              <a:t>: </a:t>
            </a:r>
            <a:r>
              <a:rPr lang="en-US" sz="1200" i="1" dirty="0">
                <a:solidFill>
                  <a:srgbClr val="424242"/>
                </a:solidFill>
                <a:hlinkClick r:id="rId3"/>
              </a:rPr>
              <a:t>https://www.aplaceformom.com/senior-living-data/articles/long-term-care-statistics</a:t>
            </a:r>
            <a:r>
              <a:rPr lang="en-US" sz="1200" i="1" dirty="0">
                <a:solidFill>
                  <a:srgbClr val="424242"/>
                </a:solidFill>
              </a:rPr>
              <a:t> Sept. 12, 2023</a:t>
            </a:r>
          </a:p>
        </p:txBody>
      </p:sp>
      <p:sp>
        <p:nvSpPr>
          <p:cNvPr id="4" name="Title 3">
            <a:extLst>
              <a:ext uri="{FF2B5EF4-FFF2-40B4-BE49-F238E27FC236}">
                <a16:creationId xmlns:a16="http://schemas.microsoft.com/office/drawing/2014/main" id="{0E2C65C8-1110-9ADC-DF61-2CF03FAC3E5D}"/>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p>
        </p:txBody>
      </p:sp>
      <p:sp>
        <p:nvSpPr>
          <p:cNvPr id="17" name="TextBox 16">
            <a:extLst>
              <a:ext uri="{FF2B5EF4-FFF2-40B4-BE49-F238E27FC236}">
                <a16:creationId xmlns:a16="http://schemas.microsoft.com/office/drawing/2014/main" id="{28C31886-9CA9-B839-119C-88D50EEBF8C8}"/>
              </a:ext>
            </a:extLst>
          </p:cNvPr>
          <p:cNvSpPr txBox="1"/>
          <p:nvPr/>
        </p:nvSpPr>
        <p:spPr>
          <a:xfrm>
            <a:off x="5122527" y="2455737"/>
            <a:ext cx="5105187" cy="1538883"/>
          </a:xfrm>
          <a:prstGeom prst="rect">
            <a:avLst/>
          </a:prstGeom>
          <a:noFill/>
        </p:spPr>
        <p:txBody>
          <a:bodyPr wrap="square" rtlCol="0">
            <a:spAutoFit/>
          </a:bodyPr>
          <a:lstStyle/>
          <a:p>
            <a:r>
              <a:rPr lang="en-US" sz="5400" b="1" dirty="0">
                <a:solidFill>
                  <a:schemeClr val="tx2"/>
                </a:solidFill>
              </a:rPr>
              <a:t>70%</a:t>
            </a:r>
          </a:p>
          <a:p>
            <a:r>
              <a:rPr lang="en-US" sz="2000" dirty="0">
                <a:solidFill>
                  <a:schemeClr val="tx2"/>
                </a:solidFill>
              </a:rPr>
              <a:t>70% of adults aged 65 years and older will require long-term care at some point.</a:t>
            </a:r>
          </a:p>
        </p:txBody>
      </p:sp>
      <p:sp>
        <p:nvSpPr>
          <p:cNvPr id="2" name="TextBox 1">
            <a:extLst>
              <a:ext uri="{FF2B5EF4-FFF2-40B4-BE49-F238E27FC236}">
                <a16:creationId xmlns:a16="http://schemas.microsoft.com/office/drawing/2014/main" id="{AFAE2175-2890-EAD7-6C3C-71E4306C7ECA}"/>
              </a:ext>
            </a:extLst>
          </p:cNvPr>
          <p:cNvSpPr txBox="1"/>
          <p:nvPr/>
        </p:nvSpPr>
        <p:spPr>
          <a:xfrm>
            <a:off x="0" y="4937057"/>
            <a:ext cx="12191999" cy="523220"/>
          </a:xfrm>
          <a:prstGeom prst="rect">
            <a:avLst/>
          </a:prstGeom>
          <a:solidFill>
            <a:schemeClr val="accent4">
              <a:alpha val="98158"/>
            </a:schemeClr>
          </a:solidFill>
        </p:spPr>
        <p:txBody>
          <a:bodyPr wrap="square" rtlCol="0">
            <a:spAutoFit/>
          </a:bodyPr>
          <a:lstStyle/>
          <a:p>
            <a:pPr algn="ctr"/>
            <a:r>
              <a:rPr lang="en-US" sz="2800" b="1" dirty="0">
                <a:solidFill>
                  <a:srgbClr val="002C77"/>
                </a:solidFill>
              </a:rPr>
              <a:t>Is it accurate?</a:t>
            </a:r>
          </a:p>
        </p:txBody>
      </p:sp>
      <p:pic>
        <p:nvPicPr>
          <p:cNvPr id="12" name="Picture 11" descr="A blue circle with a white light&#10;&#10;AI-generated content may be incorrect.">
            <a:extLst>
              <a:ext uri="{FF2B5EF4-FFF2-40B4-BE49-F238E27FC236}">
                <a16:creationId xmlns:a16="http://schemas.microsoft.com/office/drawing/2014/main" id="{1C7D61FE-8860-A00C-9BC9-1F54FD1451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9725" y="2017459"/>
            <a:ext cx="2476914" cy="2476914"/>
          </a:xfrm>
          <a:prstGeom prst="rect">
            <a:avLst/>
          </a:prstGeom>
        </p:spPr>
      </p:pic>
    </p:spTree>
    <p:extLst>
      <p:ext uri="{BB962C8B-B14F-4D97-AF65-F5344CB8AC3E}">
        <p14:creationId xmlns:p14="http://schemas.microsoft.com/office/powerpoint/2010/main" val="71081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C9196-D3F3-A823-1749-FEE8C84DBF34}"/>
              </a:ext>
            </a:extLst>
          </p:cNvPr>
          <p:cNvSpPr>
            <a:spLocks noGrp="1"/>
          </p:cNvSpPr>
          <p:nvPr>
            <p:ph type="body" sz="half" idx="11"/>
          </p:nvPr>
        </p:nvSpPr>
        <p:spPr/>
        <p:txBody>
          <a:bodyPr/>
          <a:lstStyle/>
          <a:p>
            <a:endParaRPr lang="en-US"/>
          </a:p>
        </p:txBody>
      </p:sp>
      <p:sp>
        <p:nvSpPr>
          <p:cNvPr id="2" name="Title 1">
            <a:extLst>
              <a:ext uri="{FF2B5EF4-FFF2-40B4-BE49-F238E27FC236}">
                <a16:creationId xmlns:a16="http://schemas.microsoft.com/office/drawing/2014/main" id="{14CCE615-61CF-5BBB-E7A8-B754400667FB}"/>
              </a:ext>
            </a:extLst>
          </p:cNvPr>
          <p:cNvSpPr txBox="1">
            <a:spLocks/>
          </p:cNvSpPr>
          <p:nvPr/>
        </p:nvSpPr>
        <p:spPr>
          <a:xfrm>
            <a:off x="473839" y="2329232"/>
            <a:ext cx="5479286" cy="3388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a:lstStyle>
          <a:p>
            <a:r>
              <a:rPr lang="en-US" sz="4300" dirty="0"/>
              <a:t>You may not need care, but if you do,</a:t>
            </a:r>
          </a:p>
          <a:p>
            <a:r>
              <a:rPr lang="en-US" sz="4300" dirty="0"/>
              <a:t>how will it impact your family?</a:t>
            </a:r>
            <a:br>
              <a:rPr lang="en-US" sz="4300" dirty="0"/>
            </a:br>
            <a:endParaRPr lang="en-US" sz="4300" dirty="0"/>
          </a:p>
        </p:txBody>
      </p:sp>
      <p:pic>
        <p:nvPicPr>
          <p:cNvPr id="7" name="Picture Placeholder 6" descr="A group of people on a beach&#10;&#10;Description automatically generated">
            <a:extLst>
              <a:ext uri="{FF2B5EF4-FFF2-40B4-BE49-F238E27FC236}">
                <a16:creationId xmlns:a16="http://schemas.microsoft.com/office/drawing/2014/main" id="{6947195E-0F77-C1D8-731E-B39CA4DFAD1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406366" y="1"/>
            <a:ext cx="6785635" cy="6858000"/>
          </a:xfrm>
        </p:spPr>
      </p:pic>
      <p:sp>
        <p:nvSpPr>
          <p:cNvPr id="3" name="Freeform 2">
            <a:extLst>
              <a:ext uri="{FF2B5EF4-FFF2-40B4-BE49-F238E27FC236}">
                <a16:creationId xmlns:a16="http://schemas.microsoft.com/office/drawing/2014/main" id="{CD63F6B8-243C-49F0-8076-87C7578A14F0}"/>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0037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436E8-E3D8-957D-2BDB-CE76BED4632E}"/>
              </a:ext>
            </a:extLst>
          </p:cNvPr>
          <p:cNvSpPr>
            <a:spLocks noGrp="1"/>
          </p:cNvSpPr>
          <p:nvPr>
            <p:ph type="title"/>
          </p:nvPr>
        </p:nvSpPr>
        <p:spPr/>
        <p:txBody>
          <a:bodyPr/>
          <a:lstStyle/>
          <a:p>
            <a:r>
              <a:rPr lang="en-US" dirty="0"/>
              <a:t>Impact on families</a:t>
            </a:r>
          </a:p>
        </p:txBody>
      </p:sp>
      <p:sp>
        <p:nvSpPr>
          <p:cNvPr id="9" name="Text Placeholder 8">
            <a:extLst>
              <a:ext uri="{FF2B5EF4-FFF2-40B4-BE49-F238E27FC236}">
                <a16:creationId xmlns:a16="http://schemas.microsoft.com/office/drawing/2014/main" id="{B8492322-48DE-8B59-0376-43DF97C5FDE9}"/>
              </a:ext>
            </a:extLst>
          </p:cNvPr>
          <p:cNvSpPr>
            <a:spLocks noGrp="1"/>
          </p:cNvSpPr>
          <p:nvPr>
            <p:ph type="body" sz="half" idx="14"/>
          </p:nvPr>
        </p:nvSpPr>
        <p:spPr>
          <a:xfrm>
            <a:off x="3454099" y="3099811"/>
            <a:ext cx="2245489" cy="337352"/>
          </a:xfrm>
        </p:spPr>
        <p:txBody>
          <a:bodyPr/>
          <a:lstStyle/>
          <a:p>
            <a:r>
              <a:rPr lang="en-US" dirty="0"/>
              <a:t>Caregiving Children</a:t>
            </a:r>
          </a:p>
        </p:txBody>
      </p:sp>
      <p:sp>
        <p:nvSpPr>
          <p:cNvPr id="11" name="Text Placeholder 10">
            <a:extLst>
              <a:ext uri="{FF2B5EF4-FFF2-40B4-BE49-F238E27FC236}">
                <a16:creationId xmlns:a16="http://schemas.microsoft.com/office/drawing/2014/main" id="{0477F467-DB74-9F08-E696-0B1486BE52AB}"/>
              </a:ext>
            </a:extLst>
          </p:cNvPr>
          <p:cNvSpPr>
            <a:spLocks noGrp="1"/>
          </p:cNvSpPr>
          <p:nvPr>
            <p:ph type="body" sz="half" idx="16"/>
          </p:nvPr>
        </p:nvSpPr>
        <p:spPr>
          <a:xfrm>
            <a:off x="582285" y="3099811"/>
            <a:ext cx="2245489" cy="337352"/>
          </a:xfrm>
        </p:spPr>
        <p:txBody>
          <a:bodyPr/>
          <a:lstStyle/>
          <a:p>
            <a:r>
              <a:rPr lang="en-US" dirty="0"/>
              <a:t>Spouses</a:t>
            </a:r>
          </a:p>
        </p:txBody>
      </p:sp>
      <p:sp>
        <p:nvSpPr>
          <p:cNvPr id="13" name="Text Placeholder 12">
            <a:extLst>
              <a:ext uri="{FF2B5EF4-FFF2-40B4-BE49-F238E27FC236}">
                <a16:creationId xmlns:a16="http://schemas.microsoft.com/office/drawing/2014/main" id="{C275FE92-4F7A-EB0B-C342-CD8CEA295DE1}"/>
              </a:ext>
            </a:extLst>
          </p:cNvPr>
          <p:cNvSpPr>
            <a:spLocks noGrp="1"/>
          </p:cNvSpPr>
          <p:nvPr>
            <p:ph type="body" sz="half" idx="18"/>
          </p:nvPr>
        </p:nvSpPr>
        <p:spPr>
          <a:xfrm>
            <a:off x="6371757" y="3099811"/>
            <a:ext cx="2245489" cy="337352"/>
          </a:xfrm>
        </p:spPr>
        <p:txBody>
          <a:bodyPr/>
          <a:lstStyle/>
          <a:p>
            <a:r>
              <a:rPr lang="en-US" dirty="0"/>
              <a:t>Adult Siblings</a:t>
            </a:r>
          </a:p>
        </p:txBody>
      </p:sp>
      <p:sp>
        <p:nvSpPr>
          <p:cNvPr id="15" name="Text Placeholder 14">
            <a:extLst>
              <a:ext uri="{FF2B5EF4-FFF2-40B4-BE49-F238E27FC236}">
                <a16:creationId xmlns:a16="http://schemas.microsoft.com/office/drawing/2014/main" id="{45C28FB6-1E7D-43BD-E9B2-495CD42CAE6E}"/>
              </a:ext>
            </a:extLst>
          </p:cNvPr>
          <p:cNvSpPr>
            <a:spLocks noGrp="1"/>
          </p:cNvSpPr>
          <p:nvPr>
            <p:ph type="body" sz="half" idx="20"/>
          </p:nvPr>
        </p:nvSpPr>
        <p:spPr>
          <a:xfrm>
            <a:off x="9288192" y="3099811"/>
            <a:ext cx="2245489" cy="337352"/>
          </a:xfrm>
        </p:spPr>
        <p:txBody>
          <a:bodyPr/>
          <a:lstStyle/>
          <a:p>
            <a:r>
              <a:rPr lang="en-US" dirty="0"/>
              <a:t>Friends</a:t>
            </a:r>
          </a:p>
        </p:txBody>
      </p:sp>
      <p:sp>
        <p:nvSpPr>
          <p:cNvPr id="21" name="Content Placeholder 2">
            <a:extLst>
              <a:ext uri="{FF2B5EF4-FFF2-40B4-BE49-F238E27FC236}">
                <a16:creationId xmlns:a16="http://schemas.microsoft.com/office/drawing/2014/main" id="{0FE6A1DB-A85E-E8D9-3CD8-10C66EDE6417}"/>
              </a:ext>
            </a:extLst>
          </p:cNvPr>
          <p:cNvSpPr txBox="1">
            <a:spLocks noGrp="1"/>
          </p:cNvSpPr>
          <p:nvPr>
            <p:ph sz="half" idx="15"/>
          </p:nvPr>
        </p:nvSpPr>
        <p:spPr>
          <a:xfrm>
            <a:off x="582533" y="3690157"/>
            <a:ext cx="2244725" cy="3622675"/>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Emotional impacts?</a:t>
            </a:r>
          </a:p>
          <a:p>
            <a:pPr marL="0" indent="0">
              <a:buFont typeface="Arial" pitchFamily="-111" charset="0"/>
              <a:buNone/>
            </a:pPr>
            <a:endParaRPr lang="en-US" sz="11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Physical challenges?</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Financial impacts?</a:t>
            </a:r>
          </a:p>
        </p:txBody>
      </p:sp>
      <p:sp>
        <p:nvSpPr>
          <p:cNvPr id="24" name="Content Placeholder 2">
            <a:extLst>
              <a:ext uri="{FF2B5EF4-FFF2-40B4-BE49-F238E27FC236}">
                <a16:creationId xmlns:a16="http://schemas.microsoft.com/office/drawing/2014/main" id="{DF3DDCBB-F895-FE2B-4E12-5C0708AEFB8E}"/>
              </a:ext>
            </a:extLst>
          </p:cNvPr>
          <p:cNvSpPr txBox="1">
            <a:spLocks/>
          </p:cNvSpPr>
          <p:nvPr/>
        </p:nvSpPr>
        <p:spPr>
          <a:xfrm>
            <a:off x="3454863" y="3690157"/>
            <a:ext cx="2244725" cy="3622675"/>
          </a:xfrm>
          <a:prstGeom prst="rect">
            <a:avLst/>
          </a:prstGeom>
        </p:spPr>
        <p:txBody>
          <a:bodyPr vert="horz" lIns="0" tIns="0" rIns="0" bIns="0" rtlCol="0" anchor="t" anchorCtr="0">
            <a:noAutofit/>
          </a:bodyPr>
          <a:lstStyle>
            <a:lvl1pPr marL="342900" indent="-342900" algn="l" defTabSz="457200" rtl="0" eaLnBrk="1" fontAlgn="base" latinLnBrk="0" hangingPunct="1">
              <a:lnSpc>
                <a:spcPct val="100000"/>
              </a:lnSpc>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latinLnBrk="0" hangingPunct="1">
              <a:lnSpc>
                <a:spcPct val="100000"/>
              </a:lnSpc>
              <a:spcBef>
                <a:spcPct val="20000"/>
              </a:spcBef>
              <a:spcAft>
                <a:spcPct val="0"/>
              </a:spcAft>
              <a:buFont typeface="Arial" pitchFamily="-111" charset="0"/>
              <a:buChar char="–"/>
              <a:tabLst/>
              <a:defRPr sz="2800" kern="1200">
                <a:solidFill>
                  <a:schemeClr val="tx1"/>
                </a:solidFill>
                <a:latin typeface="+mn-lt"/>
                <a:ea typeface="ヒラギノ角ゴ Pro W3" pitchFamily="-65" charset="-128"/>
                <a:cs typeface="+mn-cs"/>
              </a:defRPr>
            </a:lvl2pPr>
            <a:lvl3pPr marL="1143000" indent="-228600" algn="l" defTabSz="457200" rtl="0" eaLnBrk="1" fontAlgn="base" latinLnBrk="0" hangingPunct="1">
              <a:lnSpc>
                <a:spcPct val="100000"/>
              </a:lnSpc>
              <a:spcBef>
                <a:spcPct val="20000"/>
              </a:spcBef>
              <a:spcAft>
                <a:spcPct val="0"/>
              </a:spcAft>
              <a:buFont typeface="Arial" pitchFamily="-111" charset="0"/>
              <a:buChar char="•"/>
              <a:tabLst/>
              <a:defRPr sz="2400" kern="1200">
                <a:solidFill>
                  <a:schemeClr val="tx1"/>
                </a:solidFill>
                <a:latin typeface="+mn-lt"/>
                <a:ea typeface="ヒラギノ角ゴ Pro W3" pitchFamily="-65" charset="-128"/>
                <a:cs typeface="+mn-cs"/>
              </a:defRPr>
            </a:lvl3pPr>
            <a:lvl4pPr marL="1600200" indent="-228600" algn="l" defTabSz="457200" rtl="0" eaLnBrk="1" fontAlgn="base" latinLnBrk="0" hangingPunct="1">
              <a:lnSpc>
                <a:spcPct val="100000"/>
              </a:lnSpc>
              <a:spcBef>
                <a:spcPct val="20000"/>
              </a:spcBef>
              <a:spcAft>
                <a:spcPct val="0"/>
              </a:spcAft>
              <a:buFont typeface="Arial" pitchFamily="-111" charset="0"/>
              <a:buChar char="–"/>
              <a:tabLst/>
              <a:defRPr sz="2000" kern="1200">
                <a:solidFill>
                  <a:schemeClr val="tx1"/>
                </a:solidFill>
                <a:latin typeface="+mn-lt"/>
                <a:ea typeface="ヒラギノ角ゴ Pro W3" pitchFamily="-65" charset="-128"/>
                <a:cs typeface="+mn-cs"/>
              </a:defRPr>
            </a:lvl4pPr>
            <a:lvl5pPr marL="2057400" indent="-228600" algn="l" defTabSz="457200" rtl="0" eaLnBrk="1" fontAlgn="base" latinLnBrk="0" hangingPunct="1">
              <a:lnSpc>
                <a:spcPct val="100000"/>
              </a:lnSpc>
              <a:spcBef>
                <a:spcPct val="20000"/>
              </a:spcBef>
              <a:spcAft>
                <a:spcPct val="0"/>
              </a:spcAft>
              <a:buFont typeface="Arial" pitchFamily="-111" charset="0"/>
              <a:buChar char="»"/>
              <a:tabLst/>
              <a:defRPr sz="2000" kern="1200">
                <a:solidFill>
                  <a:schemeClr val="tx1"/>
                </a:solidFill>
                <a:latin typeface="+mn-lt"/>
                <a:ea typeface="ヒラギノ角ゴ Pro W3" pitchFamily="-65" charset="-128"/>
                <a:cs typeface="+mn-cs"/>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marL="0" indent="0">
              <a:buFont typeface="Arial" pitchFamily="-111" charset="0"/>
              <a:buNone/>
            </a:pPr>
            <a:r>
              <a:rPr lang="en-US" sz="1800" dirty="0">
                <a:latin typeface="Arial" panose="020B0604020202020204" pitchFamily="34" charset="0"/>
                <a:cs typeface="Arial" panose="020B0604020202020204" pitchFamily="34" charset="0"/>
              </a:rPr>
              <a:t>Emotional impacts?</a:t>
            </a:r>
          </a:p>
          <a:p>
            <a:pPr marL="0" indent="0">
              <a:buFont typeface="Arial" pitchFamily="-111" charset="0"/>
              <a:buNone/>
            </a:pPr>
            <a:endParaRPr lang="en-US" sz="1100" dirty="0">
              <a:latin typeface="Arial" panose="020B0604020202020204" pitchFamily="34" charset="0"/>
              <a:cs typeface="Arial" panose="020B0604020202020204" pitchFamily="34" charset="0"/>
            </a:endParaRPr>
          </a:p>
          <a:p>
            <a:pPr marL="0" indent="0">
              <a:buFont typeface="Arial" pitchFamily="-111" charset="0"/>
              <a:buNone/>
            </a:pPr>
            <a:r>
              <a:rPr lang="en-US" sz="1800" dirty="0">
                <a:latin typeface="Arial" panose="020B0604020202020204" pitchFamily="34" charset="0"/>
                <a:cs typeface="Arial" panose="020B0604020202020204" pitchFamily="34" charset="0"/>
              </a:rPr>
              <a:t>Physical challenges?</a:t>
            </a:r>
          </a:p>
          <a:p>
            <a:pPr marL="0" indent="0">
              <a:buFont typeface="Arial" pitchFamily="-111" charset="0"/>
              <a:buNone/>
            </a:pPr>
            <a:endParaRPr lang="en-US" sz="1100" dirty="0">
              <a:latin typeface="Arial" panose="020B0604020202020204" pitchFamily="34" charset="0"/>
              <a:cs typeface="Arial" panose="020B0604020202020204" pitchFamily="34" charset="0"/>
            </a:endParaRPr>
          </a:p>
          <a:p>
            <a:pPr marL="0" indent="0">
              <a:buFont typeface="Arial" pitchFamily="-111" charset="0"/>
              <a:buNone/>
            </a:pPr>
            <a:r>
              <a:rPr lang="en-US" sz="1800" dirty="0">
                <a:latin typeface="Arial" panose="020B0604020202020204" pitchFamily="34" charset="0"/>
                <a:cs typeface="Arial" panose="020B0604020202020204" pitchFamily="34" charset="0"/>
              </a:rPr>
              <a:t>Lifestyle challenges?</a:t>
            </a:r>
          </a:p>
        </p:txBody>
      </p:sp>
      <p:sp>
        <p:nvSpPr>
          <p:cNvPr id="37" name="Content Placeholder 2">
            <a:extLst>
              <a:ext uri="{FF2B5EF4-FFF2-40B4-BE49-F238E27FC236}">
                <a16:creationId xmlns:a16="http://schemas.microsoft.com/office/drawing/2014/main" id="{9288344F-B45E-C645-39AE-0F3EBBB4EC6F}"/>
              </a:ext>
            </a:extLst>
          </p:cNvPr>
          <p:cNvSpPr txBox="1">
            <a:spLocks/>
          </p:cNvSpPr>
          <p:nvPr/>
        </p:nvSpPr>
        <p:spPr>
          <a:xfrm>
            <a:off x="6286488" y="3690157"/>
            <a:ext cx="2764380" cy="4435579"/>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Tension and resentment — may disagree about care.</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Sibling caregiver who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lives nearby.</a:t>
            </a:r>
          </a:p>
          <a:p>
            <a:pPr marL="0" indent="0">
              <a:buNone/>
            </a:pPr>
            <a:endParaRPr lang="en-US" sz="105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Sibling that doesn’t work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needs a place to stay.</a:t>
            </a:r>
          </a:p>
        </p:txBody>
      </p:sp>
      <p:sp>
        <p:nvSpPr>
          <p:cNvPr id="38" name="Content Placeholder 2">
            <a:extLst>
              <a:ext uri="{FF2B5EF4-FFF2-40B4-BE49-F238E27FC236}">
                <a16:creationId xmlns:a16="http://schemas.microsoft.com/office/drawing/2014/main" id="{C4D9D7EC-A4AC-4D0C-FC38-26FCB10D5B69}"/>
              </a:ext>
            </a:extLst>
          </p:cNvPr>
          <p:cNvSpPr txBox="1">
            <a:spLocks/>
          </p:cNvSpPr>
          <p:nvPr/>
        </p:nvSpPr>
        <p:spPr>
          <a:xfrm>
            <a:off x="9190493" y="3690157"/>
            <a:ext cx="2638021" cy="2272235"/>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ea typeface="Calibri" panose="020F0502020204030204" pitchFamily="34" charset="0"/>
                <a:cs typeface="Arial" panose="020B0604020202020204" pitchFamily="34" charset="0"/>
              </a:rPr>
              <a:t>Single with no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family nearby?</a:t>
            </a:r>
          </a:p>
          <a:p>
            <a:pPr marL="0" indent="0">
              <a:buNone/>
            </a:pPr>
            <a:endParaRPr lang="en-US" sz="11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600" dirty="0">
                <a:latin typeface="Arial" panose="020B0604020202020204" pitchFamily="34" charset="0"/>
                <a:ea typeface="Calibri" panose="020F0502020204030204" pitchFamily="34" charset="0"/>
                <a:cs typeface="Arial" panose="020B0604020202020204" pitchFamily="34" charset="0"/>
              </a:rPr>
              <a:t>Who will care for you?</a:t>
            </a:r>
          </a:p>
          <a:p>
            <a:pPr marL="0" indent="0">
              <a:buNone/>
            </a:pPr>
            <a:endParaRPr lang="en-US" sz="1100" u="sng"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Who will look out for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you financially?</a:t>
            </a:r>
          </a:p>
        </p:txBody>
      </p:sp>
      <p:pic>
        <p:nvPicPr>
          <p:cNvPr id="14" name="Graphic 13">
            <a:extLst>
              <a:ext uri="{FF2B5EF4-FFF2-40B4-BE49-F238E27FC236}">
                <a16:creationId xmlns:a16="http://schemas.microsoft.com/office/drawing/2014/main" id="{DF9C9329-E062-FE22-BD7F-E43F6869E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6203" y="2030508"/>
            <a:ext cx="1034210" cy="827368"/>
          </a:xfrm>
          <a:prstGeom prst="rect">
            <a:avLst/>
          </a:prstGeom>
        </p:spPr>
      </p:pic>
      <p:pic>
        <p:nvPicPr>
          <p:cNvPr id="23" name="Graphic 22">
            <a:extLst>
              <a:ext uri="{FF2B5EF4-FFF2-40B4-BE49-F238E27FC236}">
                <a16:creationId xmlns:a16="http://schemas.microsoft.com/office/drawing/2014/main" id="{147CEFA0-A859-7DEC-4485-564E2BD49E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5649" y="2030508"/>
            <a:ext cx="1034210" cy="827368"/>
          </a:xfrm>
          <a:prstGeom prst="rect">
            <a:avLst/>
          </a:prstGeom>
        </p:spPr>
      </p:pic>
      <p:pic>
        <p:nvPicPr>
          <p:cNvPr id="49" name="Graphic 48">
            <a:extLst>
              <a:ext uri="{FF2B5EF4-FFF2-40B4-BE49-F238E27FC236}">
                <a16:creationId xmlns:a16="http://schemas.microsoft.com/office/drawing/2014/main" id="{B5EBEC64-C400-5495-99CB-F626BF9ED9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0417" y="2061305"/>
            <a:ext cx="957218" cy="765774"/>
          </a:xfrm>
          <a:prstGeom prst="rect">
            <a:avLst/>
          </a:prstGeom>
        </p:spPr>
      </p:pic>
      <p:pic>
        <p:nvPicPr>
          <p:cNvPr id="3" name="Graphic 2">
            <a:extLst>
              <a:ext uri="{FF2B5EF4-FFF2-40B4-BE49-F238E27FC236}">
                <a16:creationId xmlns:a16="http://schemas.microsoft.com/office/drawing/2014/main" id="{A1C45CDF-CCCB-2E65-B6AC-B8AF845DEB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927" y="2030508"/>
            <a:ext cx="930789" cy="827368"/>
          </a:xfrm>
          <a:prstGeom prst="rect">
            <a:avLst/>
          </a:prstGeom>
        </p:spPr>
      </p:pic>
    </p:spTree>
    <p:extLst>
      <p:ext uri="{BB962C8B-B14F-4D97-AF65-F5344CB8AC3E}">
        <p14:creationId xmlns:p14="http://schemas.microsoft.com/office/powerpoint/2010/main" val="128488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P spid="15" grpId="0" build="p"/>
      <p:bldP spid="24"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erson doing taxes with calculator">
            <a:extLst>
              <a:ext uri="{FF2B5EF4-FFF2-40B4-BE49-F238E27FC236}">
                <a16:creationId xmlns:a16="http://schemas.microsoft.com/office/drawing/2014/main" id="{3BBD7CDC-761D-6D3D-50E3-434ADFB21BB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00E54C73-2F48-0059-A3AA-D9271C86D1C5}"/>
              </a:ext>
            </a:extLst>
          </p:cNvPr>
          <p:cNvSpPr>
            <a:spLocks noGrp="1"/>
          </p:cNvSpPr>
          <p:nvPr>
            <p:ph type="ctrTitle"/>
          </p:nvPr>
        </p:nvSpPr>
        <p:spPr>
          <a:xfrm>
            <a:off x="635343" y="2434981"/>
            <a:ext cx="5108232" cy="3388256"/>
          </a:xfrm>
        </p:spPr>
        <p:txBody>
          <a:bodyPr/>
          <a:lstStyle/>
          <a:p>
            <a:r>
              <a:rPr lang="en-US" sz="4300" dirty="0"/>
              <a:t>If care is needed, how will you </a:t>
            </a:r>
            <a:br>
              <a:rPr lang="en-US" sz="4300" dirty="0"/>
            </a:br>
            <a:r>
              <a:rPr lang="en-US" sz="4300" dirty="0"/>
              <a:t>pay for it?</a:t>
            </a:r>
            <a:br>
              <a:rPr lang="en-US" sz="4300" dirty="0"/>
            </a:br>
            <a:endParaRPr lang="en-US" sz="4300" dirty="0"/>
          </a:p>
        </p:txBody>
      </p:sp>
      <p:sp>
        <p:nvSpPr>
          <p:cNvPr id="3" name="Freeform 2">
            <a:extLst>
              <a:ext uri="{FF2B5EF4-FFF2-40B4-BE49-F238E27FC236}">
                <a16:creationId xmlns:a16="http://schemas.microsoft.com/office/drawing/2014/main" id="{F1B55872-50DB-4B76-F9E1-A2894ACD22ED}"/>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6671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02F383-3F3C-3F20-5309-F8D8C70AB7F4}"/>
              </a:ext>
            </a:extLst>
          </p:cNvPr>
          <p:cNvSpPr/>
          <p:nvPr/>
        </p:nvSpPr>
        <p:spPr>
          <a:xfrm>
            <a:off x="8104088" y="1532456"/>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301B3A-CF8E-2062-2DE9-4331FEF91119}"/>
              </a:ext>
            </a:extLst>
          </p:cNvPr>
          <p:cNvSpPr/>
          <p:nvPr/>
        </p:nvSpPr>
        <p:spPr>
          <a:xfrm>
            <a:off x="4278316" y="1548802"/>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3D15A61-4318-734C-48C2-7385C3869CBE}"/>
              </a:ext>
            </a:extLst>
          </p:cNvPr>
          <p:cNvSpPr/>
          <p:nvPr/>
        </p:nvSpPr>
        <p:spPr>
          <a:xfrm>
            <a:off x="452545" y="1548802"/>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9CE9FE4-4B19-59E1-7FE7-A8508C98DC07}"/>
              </a:ext>
            </a:extLst>
          </p:cNvPr>
          <p:cNvSpPr txBox="1"/>
          <p:nvPr/>
        </p:nvSpPr>
        <p:spPr>
          <a:xfrm>
            <a:off x="636650" y="2657820"/>
            <a:ext cx="3100425" cy="3139321"/>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1</a:t>
            </a:r>
          </a:p>
          <a:p>
            <a:r>
              <a:rPr lang="en-US" b="1" dirty="0">
                <a:solidFill>
                  <a:schemeClr val="tx2"/>
                </a:solidFill>
                <a:latin typeface="Arial" panose="020B0604020202020204" pitchFamily="34" charset="0"/>
                <a:cs typeface="Arial" panose="020B0604020202020204" pitchFamily="34" charset="0"/>
              </a:rPr>
              <a:t>Taxpayer assistance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Differences between Medicare and Medicaid</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Requires spending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down assets and/or income to qualify</a:t>
            </a:r>
          </a:p>
        </p:txBody>
      </p:sp>
      <p:sp>
        <p:nvSpPr>
          <p:cNvPr id="6" name="TextBox 5">
            <a:extLst>
              <a:ext uri="{FF2B5EF4-FFF2-40B4-BE49-F238E27FC236}">
                <a16:creationId xmlns:a16="http://schemas.microsoft.com/office/drawing/2014/main" id="{A4480CA2-3B3A-77C5-8070-E2C0D1C2C403}"/>
              </a:ext>
            </a:extLst>
          </p:cNvPr>
          <p:cNvSpPr txBox="1"/>
          <p:nvPr/>
        </p:nvSpPr>
        <p:spPr>
          <a:xfrm>
            <a:off x="4486865" y="2657820"/>
            <a:ext cx="3160082" cy="3139321"/>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2</a:t>
            </a:r>
          </a:p>
          <a:p>
            <a:r>
              <a:rPr lang="en-US" b="1" dirty="0">
                <a:solidFill>
                  <a:schemeClr val="tx2"/>
                </a:solidFill>
                <a:latin typeface="Arial" panose="020B0604020202020204" pitchFamily="34" charset="0"/>
                <a:cs typeface="Arial" panose="020B0604020202020204" pitchFamily="34" charset="0"/>
              </a:rPr>
              <a:t>Traditional LTC insurance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Transferring risk to an insurance company</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is appropriate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Many have not purchased for many reasons </a:t>
            </a:r>
          </a:p>
        </p:txBody>
      </p:sp>
      <p:sp>
        <p:nvSpPr>
          <p:cNvPr id="8" name="TextBox 7">
            <a:extLst>
              <a:ext uri="{FF2B5EF4-FFF2-40B4-BE49-F238E27FC236}">
                <a16:creationId xmlns:a16="http://schemas.microsoft.com/office/drawing/2014/main" id="{1EDF40A1-19D6-DDE6-3C42-8767D5FA5C76}"/>
              </a:ext>
            </a:extLst>
          </p:cNvPr>
          <p:cNvSpPr txBox="1"/>
          <p:nvPr/>
        </p:nvSpPr>
        <p:spPr>
          <a:xfrm>
            <a:off x="8344332" y="2657820"/>
            <a:ext cx="3145564" cy="2585323"/>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3</a:t>
            </a:r>
          </a:p>
          <a:p>
            <a:r>
              <a:rPr lang="en-US" b="1" dirty="0">
                <a:solidFill>
                  <a:schemeClr val="tx2"/>
                </a:solidFill>
                <a:latin typeface="Arial" panose="020B0604020202020204" pitchFamily="34" charset="0"/>
                <a:cs typeface="Arial" panose="020B0604020202020204" pitchFamily="34" charset="0"/>
              </a:rPr>
              <a:t>Pay out of pocket</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Self-funding</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Income</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Retirement assets</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Cash</a:t>
            </a:r>
          </a:p>
        </p:txBody>
      </p:sp>
      <p:sp>
        <p:nvSpPr>
          <p:cNvPr id="19" name="Title 18">
            <a:extLst>
              <a:ext uri="{FF2B5EF4-FFF2-40B4-BE49-F238E27FC236}">
                <a16:creationId xmlns:a16="http://schemas.microsoft.com/office/drawing/2014/main" id="{FD7A811F-EFF7-3371-C20F-7FEDF4333FBF}"/>
              </a:ext>
            </a:extLst>
          </p:cNvPr>
          <p:cNvSpPr>
            <a:spLocks noGrp="1"/>
          </p:cNvSpPr>
          <p:nvPr>
            <p:ph type="title" idx="4294967295"/>
          </p:nvPr>
        </p:nvSpPr>
        <p:spPr>
          <a:xfrm>
            <a:off x="452545" y="288925"/>
            <a:ext cx="11277600" cy="1057275"/>
          </a:xfrm>
        </p:spPr>
        <p:txBody>
          <a:bodyPr/>
          <a:lstStyle/>
          <a:p>
            <a:r>
              <a:rPr lang="en-US" sz="3200" dirty="0">
                <a:latin typeface="Arial" panose="020B0604020202020204" pitchFamily="34" charset="0"/>
                <a:cs typeface="Arial" panose="020B0604020202020204" pitchFamily="34" charset="0"/>
              </a:rPr>
              <a:t>Finances – three ways to pay</a:t>
            </a:r>
            <a:endParaRPr lang="en-US" dirty="0"/>
          </a:p>
        </p:txBody>
      </p:sp>
      <p:pic>
        <p:nvPicPr>
          <p:cNvPr id="25" name="Graphic 24">
            <a:extLst>
              <a:ext uri="{FF2B5EF4-FFF2-40B4-BE49-F238E27FC236}">
                <a16:creationId xmlns:a16="http://schemas.microsoft.com/office/drawing/2014/main" id="{D11C10C1-425A-F1BD-83B5-1AE6455760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7628" y="1798848"/>
            <a:ext cx="858972" cy="858972"/>
          </a:xfrm>
          <a:prstGeom prst="rect">
            <a:avLst/>
          </a:prstGeom>
        </p:spPr>
      </p:pic>
      <p:pic>
        <p:nvPicPr>
          <p:cNvPr id="3" name="Graphic 2">
            <a:extLst>
              <a:ext uri="{FF2B5EF4-FFF2-40B4-BE49-F238E27FC236}">
                <a16:creationId xmlns:a16="http://schemas.microsoft.com/office/drawing/2014/main" id="{5CCF0750-45D4-A870-2E74-F0A56225C1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6235" y="1798848"/>
            <a:ext cx="742131" cy="848150"/>
          </a:xfrm>
          <a:prstGeom prst="rect">
            <a:avLst/>
          </a:prstGeom>
        </p:spPr>
      </p:pic>
      <p:pic>
        <p:nvPicPr>
          <p:cNvPr id="5" name="Graphic 4">
            <a:extLst>
              <a:ext uri="{FF2B5EF4-FFF2-40B4-BE49-F238E27FC236}">
                <a16:creationId xmlns:a16="http://schemas.microsoft.com/office/drawing/2014/main" id="{FDBFFFAF-CA98-849E-67DE-A60765C926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42042" y="1798848"/>
            <a:ext cx="858972" cy="858972"/>
          </a:xfrm>
          <a:prstGeom prst="rect">
            <a:avLst/>
          </a:prstGeom>
        </p:spPr>
      </p:pic>
    </p:spTree>
    <p:extLst>
      <p:ext uri="{BB962C8B-B14F-4D97-AF65-F5344CB8AC3E}">
        <p14:creationId xmlns:p14="http://schemas.microsoft.com/office/powerpoint/2010/main" val="21440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01A05-30EE-836B-CF0E-60097C5892FB}"/>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Impact on Finances</a:t>
            </a:r>
            <a:endParaRPr lang="en-US" dirty="0"/>
          </a:p>
        </p:txBody>
      </p:sp>
      <p:sp>
        <p:nvSpPr>
          <p:cNvPr id="16" name="Content Placeholder 15">
            <a:extLst>
              <a:ext uri="{FF2B5EF4-FFF2-40B4-BE49-F238E27FC236}">
                <a16:creationId xmlns:a16="http://schemas.microsoft.com/office/drawing/2014/main" id="{3474A2E2-ED3C-2D0B-27E2-3D3428E9F031}"/>
              </a:ext>
            </a:extLst>
          </p:cNvPr>
          <p:cNvSpPr>
            <a:spLocks noGrp="1"/>
          </p:cNvSpPr>
          <p:nvPr>
            <p:ph idx="1"/>
          </p:nvPr>
        </p:nvSpPr>
        <p:spPr>
          <a:xfrm>
            <a:off x="1388534" y="1783338"/>
            <a:ext cx="3708400" cy="4441800"/>
          </a:xfrm>
        </p:spPr>
        <p:txBody>
          <a:bodyPr/>
          <a:lstStyle/>
          <a:p>
            <a:r>
              <a:rPr lang="en-US" sz="3600" b="1" dirty="0">
                <a:solidFill>
                  <a:srgbClr val="002C77"/>
                </a:solidFill>
              </a:rPr>
              <a:t>Income</a:t>
            </a:r>
          </a:p>
          <a:p>
            <a:endParaRPr lang="en-US" dirty="0">
              <a:solidFill>
                <a:srgbClr val="002C77"/>
              </a:solidFill>
            </a:endParaRPr>
          </a:p>
          <a:p>
            <a:r>
              <a:rPr lang="en-US" dirty="0">
                <a:solidFill>
                  <a:srgbClr val="002C77"/>
                </a:solidFill>
              </a:rPr>
              <a:t>Not a one-time payment</a:t>
            </a:r>
          </a:p>
          <a:p>
            <a:endParaRPr lang="en-US" dirty="0">
              <a:solidFill>
                <a:srgbClr val="002C77"/>
              </a:solidFill>
            </a:endParaRPr>
          </a:p>
          <a:p>
            <a:r>
              <a:rPr lang="en-US" dirty="0">
                <a:solidFill>
                  <a:srgbClr val="002C77"/>
                </a:solidFill>
              </a:rPr>
              <a:t>New monthly bill (expense) without an end date</a:t>
            </a:r>
          </a:p>
          <a:p>
            <a:endParaRPr lang="en-US" dirty="0">
              <a:solidFill>
                <a:srgbClr val="002C77"/>
              </a:solidFill>
            </a:endParaRPr>
          </a:p>
          <a:p>
            <a:r>
              <a:rPr lang="en-US" dirty="0">
                <a:solidFill>
                  <a:srgbClr val="002C77"/>
                </a:solidFill>
              </a:rPr>
              <a:t>Stop paying other obligations to afford this new expense?</a:t>
            </a:r>
          </a:p>
          <a:p>
            <a:endParaRPr lang="en-US" dirty="0">
              <a:solidFill>
                <a:srgbClr val="002C77"/>
              </a:solidFill>
            </a:endParaRPr>
          </a:p>
          <a:p>
            <a:r>
              <a:rPr lang="en-US" dirty="0">
                <a:solidFill>
                  <a:srgbClr val="002C77"/>
                </a:solidFill>
              </a:rPr>
              <a:t>Income to fill gap between current income and income need?</a:t>
            </a:r>
          </a:p>
        </p:txBody>
      </p:sp>
      <p:sp>
        <p:nvSpPr>
          <p:cNvPr id="18" name="Content Placeholder 17">
            <a:extLst>
              <a:ext uri="{FF2B5EF4-FFF2-40B4-BE49-F238E27FC236}">
                <a16:creationId xmlns:a16="http://schemas.microsoft.com/office/drawing/2014/main" id="{B2530329-91A7-E174-9DA4-E0A619B73A1A}"/>
              </a:ext>
            </a:extLst>
          </p:cNvPr>
          <p:cNvSpPr>
            <a:spLocks noGrp="1"/>
          </p:cNvSpPr>
          <p:nvPr>
            <p:ph sz="quarter" idx="4294967295"/>
          </p:nvPr>
        </p:nvSpPr>
        <p:spPr>
          <a:xfrm>
            <a:off x="6805613" y="1783338"/>
            <a:ext cx="5386387" cy="3830637"/>
          </a:xfrm>
        </p:spPr>
        <p:txBody>
          <a:bodyPr/>
          <a:lstStyle/>
          <a:p>
            <a:r>
              <a:rPr lang="en-US" sz="3600" b="1" dirty="0">
                <a:solidFill>
                  <a:srgbClr val="002C77"/>
                </a:solidFill>
              </a:rPr>
              <a:t>Assets</a:t>
            </a:r>
          </a:p>
          <a:p>
            <a:endParaRPr lang="en-US" dirty="0">
              <a:solidFill>
                <a:srgbClr val="002C77"/>
              </a:solidFill>
            </a:endParaRPr>
          </a:p>
          <a:p>
            <a:r>
              <a:rPr lang="en-US" sz="1600" dirty="0">
                <a:solidFill>
                  <a:srgbClr val="002C77"/>
                </a:solidFill>
              </a:rPr>
              <a:t>Many believe they have “plenty” of assets.</a:t>
            </a:r>
          </a:p>
          <a:p>
            <a:endParaRPr lang="en-US" dirty="0">
              <a:solidFill>
                <a:srgbClr val="002C77"/>
              </a:solidFill>
            </a:endParaRPr>
          </a:p>
          <a:p>
            <a:r>
              <a:rPr lang="en-US" sz="1600" dirty="0">
                <a:solidFill>
                  <a:srgbClr val="002C77"/>
                </a:solidFill>
              </a:rPr>
              <a:t>Liquidate faster than intended; sell at inopportune time</a:t>
            </a:r>
          </a:p>
          <a:p>
            <a:endParaRPr lang="en-US" sz="1600" dirty="0">
              <a:solidFill>
                <a:srgbClr val="002C77"/>
              </a:solidFill>
            </a:endParaRPr>
          </a:p>
          <a:p>
            <a:r>
              <a:rPr lang="en-US" sz="1600" dirty="0">
                <a:solidFill>
                  <a:srgbClr val="002C77"/>
                </a:solidFill>
              </a:rPr>
              <a:t>Ripple effect on other planning;</a:t>
            </a:r>
          </a:p>
          <a:p>
            <a:pPr marL="285750" indent="-285750">
              <a:buFontTx/>
              <a:buChar char="-"/>
            </a:pPr>
            <a:r>
              <a:rPr lang="en-US" sz="1600" dirty="0">
                <a:solidFill>
                  <a:srgbClr val="002C77"/>
                </a:solidFill>
              </a:rPr>
              <a:t>Spouse retirement lifestyle </a:t>
            </a:r>
          </a:p>
          <a:p>
            <a:pPr marL="285750" indent="-285750">
              <a:buFontTx/>
              <a:buChar char="-"/>
            </a:pPr>
            <a:r>
              <a:rPr lang="en-US" sz="1600" dirty="0">
                <a:solidFill>
                  <a:srgbClr val="002C77"/>
                </a:solidFill>
              </a:rPr>
              <a:t>Children inheritance</a:t>
            </a:r>
          </a:p>
          <a:p>
            <a:pPr marL="285750" indent="-285750">
              <a:buFontTx/>
              <a:buChar char="-"/>
            </a:pPr>
            <a:r>
              <a:rPr lang="en-US" dirty="0">
                <a:solidFill>
                  <a:srgbClr val="002C77"/>
                </a:solidFill>
              </a:rPr>
              <a:t>Higher withdrawal rate</a:t>
            </a:r>
          </a:p>
          <a:p>
            <a:pPr marL="285750" indent="-285750">
              <a:buFontTx/>
              <a:buChar char="-"/>
            </a:pPr>
            <a:r>
              <a:rPr lang="en-US" sz="1600" dirty="0">
                <a:solidFill>
                  <a:srgbClr val="002C77"/>
                </a:solidFill>
              </a:rPr>
              <a:t>Higher Medicare premiums</a:t>
            </a:r>
          </a:p>
          <a:p>
            <a:pPr marL="285750" indent="-285750">
              <a:buFontTx/>
              <a:buChar char="-"/>
            </a:pPr>
            <a:endParaRPr lang="en-US" sz="1600" dirty="0">
              <a:solidFill>
                <a:srgbClr val="002C77"/>
              </a:solidFill>
            </a:endParaRPr>
          </a:p>
          <a:p>
            <a:r>
              <a:rPr lang="en-US" sz="1600" dirty="0">
                <a:solidFill>
                  <a:srgbClr val="002C77"/>
                </a:solidFill>
              </a:rPr>
              <a:t>Not efficient use of tax incentives to leverage own assets</a:t>
            </a:r>
          </a:p>
          <a:p>
            <a:endParaRPr lang="en-US" dirty="0">
              <a:solidFill>
                <a:srgbClr val="002C77"/>
              </a:solidFill>
            </a:endParaRPr>
          </a:p>
        </p:txBody>
      </p:sp>
      <p:sp>
        <p:nvSpPr>
          <p:cNvPr id="3" name="TextBox 2">
            <a:extLst>
              <a:ext uri="{FF2B5EF4-FFF2-40B4-BE49-F238E27FC236}">
                <a16:creationId xmlns:a16="http://schemas.microsoft.com/office/drawing/2014/main" id="{5E7C5469-7536-A973-C8CF-9C148A9C1753}"/>
              </a:ext>
            </a:extLst>
          </p:cNvPr>
          <p:cNvSpPr txBox="1"/>
          <p:nvPr/>
        </p:nvSpPr>
        <p:spPr>
          <a:xfrm>
            <a:off x="0" y="5546657"/>
            <a:ext cx="12191999" cy="523220"/>
          </a:xfrm>
          <a:prstGeom prst="rect">
            <a:avLst/>
          </a:prstGeom>
          <a:solidFill>
            <a:schemeClr val="accent4">
              <a:alpha val="98158"/>
            </a:schemeClr>
          </a:solidFill>
        </p:spPr>
        <p:txBody>
          <a:bodyPr wrap="square" rtlCol="0">
            <a:spAutoFit/>
          </a:bodyPr>
          <a:lstStyle/>
          <a:p>
            <a:pPr algn="ctr"/>
            <a:r>
              <a:rPr lang="en-US" sz="2800" b="1" dirty="0">
                <a:solidFill>
                  <a:srgbClr val="002C77"/>
                </a:solidFill>
              </a:rPr>
              <a:t>Long-term care is an </a:t>
            </a:r>
            <a:r>
              <a:rPr lang="en-US" sz="2800" b="1" u="sng" dirty="0">
                <a:solidFill>
                  <a:srgbClr val="002C77"/>
                </a:solidFill>
              </a:rPr>
              <a:t>income</a:t>
            </a:r>
            <a:r>
              <a:rPr lang="en-US" sz="2800" b="1" dirty="0">
                <a:solidFill>
                  <a:srgbClr val="002C77"/>
                </a:solidFill>
              </a:rPr>
              <a:t> problem; not an </a:t>
            </a:r>
            <a:r>
              <a:rPr lang="en-US" sz="2800" b="1" u="sng" dirty="0">
                <a:solidFill>
                  <a:srgbClr val="002C77"/>
                </a:solidFill>
              </a:rPr>
              <a:t>asset</a:t>
            </a:r>
            <a:r>
              <a:rPr lang="en-US" sz="2800" b="1" dirty="0">
                <a:solidFill>
                  <a:srgbClr val="002C77"/>
                </a:solidFill>
              </a:rPr>
              <a:t> problem.</a:t>
            </a:r>
          </a:p>
        </p:txBody>
      </p:sp>
      <p:pic>
        <p:nvPicPr>
          <p:cNvPr id="6" name="Graphic 5">
            <a:extLst>
              <a:ext uri="{FF2B5EF4-FFF2-40B4-BE49-F238E27FC236}">
                <a16:creationId xmlns:a16="http://schemas.microsoft.com/office/drawing/2014/main" id="{295ADD0A-E352-013C-CF49-9BC9021FE9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9330" y="1893980"/>
            <a:ext cx="963084" cy="770467"/>
          </a:xfrm>
          <a:prstGeom prst="rect">
            <a:avLst/>
          </a:prstGeom>
        </p:spPr>
      </p:pic>
      <p:pic>
        <p:nvPicPr>
          <p:cNvPr id="8" name="Graphic 7">
            <a:extLst>
              <a:ext uri="{FF2B5EF4-FFF2-40B4-BE49-F238E27FC236}">
                <a16:creationId xmlns:a16="http://schemas.microsoft.com/office/drawing/2014/main" id="{F95E711A-665E-18F3-6191-C07CF1823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868" y="1877698"/>
            <a:ext cx="770467" cy="770467"/>
          </a:xfrm>
          <a:prstGeom prst="rect">
            <a:avLst/>
          </a:prstGeom>
        </p:spPr>
      </p:pic>
    </p:spTree>
    <p:extLst>
      <p:ext uri="{BB962C8B-B14F-4D97-AF65-F5344CB8AC3E}">
        <p14:creationId xmlns:p14="http://schemas.microsoft.com/office/powerpoint/2010/main" val="11145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7D04ED9-3ED3-56FB-FB14-A794459DDB64}"/>
              </a:ext>
            </a:extLst>
          </p:cNvPr>
          <p:cNvPicPr>
            <a:picLocks noGrp="1" noChangeAspect="1"/>
          </p:cNvPicPr>
          <p:nvPr>
            <p:ph type="pic" idx="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5" name="Content Placeholder 4">
            <a:extLst>
              <a:ext uri="{FF2B5EF4-FFF2-40B4-BE49-F238E27FC236}">
                <a16:creationId xmlns:a16="http://schemas.microsoft.com/office/drawing/2014/main" id="{475B647A-0D3E-C04A-2598-3079CD1F2B9F}"/>
              </a:ext>
            </a:extLst>
          </p:cNvPr>
          <p:cNvSpPr>
            <a:spLocks noGrp="1"/>
          </p:cNvSpPr>
          <p:nvPr>
            <p:ph sz="half" idx="4294967295"/>
          </p:nvPr>
        </p:nvSpPr>
        <p:spPr>
          <a:xfrm>
            <a:off x="435253" y="1883283"/>
            <a:ext cx="5416550" cy="4111117"/>
          </a:xfrm>
        </p:spPr>
        <p:txBody>
          <a:bodyPr/>
          <a:lstStyle/>
          <a:p>
            <a:r>
              <a:rPr lang="en-US" sz="2400" b="1" dirty="0">
                <a:solidFill>
                  <a:srgbClr val="60A7EE"/>
                </a:solidFill>
              </a:rPr>
              <a:t>HIPAA Law of 1996</a:t>
            </a:r>
          </a:p>
          <a:p>
            <a:r>
              <a:rPr lang="en-US" sz="2400" dirty="0">
                <a:latin typeface="Arial" panose="020B0604020202020204" pitchFamily="34" charset="0"/>
                <a:cs typeface="Arial" panose="020B0604020202020204" pitchFamily="34" charset="0"/>
              </a:rPr>
              <a:t>Gives tax-free use of life insurance death benefit to be used while living for qualifying long-term care expenses.</a:t>
            </a:r>
          </a:p>
          <a:p>
            <a:endParaRPr lang="en-US" sz="2400" dirty="0">
              <a:latin typeface="Arial" panose="020B0604020202020204" pitchFamily="34" charset="0"/>
              <a:cs typeface="Arial" panose="020B0604020202020204" pitchFamily="34" charset="0"/>
            </a:endParaRPr>
          </a:p>
          <a:p>
            <a:r>
              <a:rPr lang="en-US" sz="2400" b="1" dirty="0">
                <a:solidFill>
                  <a:srgbClr val="60A7EE"/>
                </a:solidFill>
              </a:rPr>
              <a:t>Pension Protection Act of 2006</a:t>
            </a:r>
          </a:p>
          <a:p>
            <a:r>
              <a:rPr lang="en-US" sz="2400" dirty="0">
                <a:latin typeface="Arial" panose="020B0604020202020204" pitchFamily="34" charset="0"/>
                <a:cs typeface="Arial" panose="020B0604020202020204" pitchFamily="34" charset="0"/>
              </a:rPr>
              <a:t>Extends the HIPAA Law to certain annuities to be used for long-term care expenses tax-free.</a:t>
            </a:r>
          </a:p>
          <a:p>
            <a:endParaRPr lang="en-US" sz="2400" b="1" dirty="0">
              <a:solidFill>
                <a:schemeClr val="accent5"/>
              </a:solidFill>
            </a:endParaRPr>
          </a:p>
          <a:p>
            <a:endParaRPr lang="en-US" sz="2400" dirty="0">
              <a:latin typeface="Arial" panose="020B0604020202020204" pitchFamily="34" charset="0"/>
              <a:cs typeface="Arial" panose="020B0604020202020204" pitchFamily="34" charset="0"/>
            </a:endParaRPr>
          </a:p>
          <a:p>
            <a:endParaRPr lang="en-US" sz="2400" dirty="0"/>
          </a:p>
        </p:txBody>
      </p:sp>
      <p:sp>
        <p:nvSpPr>
          <p:cNvPr id="4" name="Title 1">
            <a:extLst>
              <a:ext uri="{FF2B5EF4-FFF2-40B4-BE49-F238E27FC236}">
                <a16:creationId xmlns:a16="http://schemas.microsoft.com/office/drawing/2014/main" id="{4FB7D821-962F-887D-8D76-2E070924EF8D}"/>
              </a:ext>
            </a:extLst>
          </p:cNvPr>
          <p:cNvSpPr txBox="1">
            <a:spLocks/>
          </p:cNvSpPr>
          <p:nvPr/>
        </p:nvSpPr>
        <p:spPr>
          <a:xfrm>
            <a:off x="359249" y="483107"/>
            <a:ext cx="5074764" cy="960439"/>
          </a:xfrm>
          <a:prstGeom prst="rect">
            <a:avLst/>
          </a:prstGeom>
        </p:spPr>
        <p:txBody>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Tax-free money to help cover expenses</a:t>
            </a:r>
            <a:endParaRPr lang="en-US" sz="36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50DF00-05A3-3952-363E-283C3DC0D7A3}"/>
              </a:ext>
            </a:extLst>
          </p:cNvPr>
          <p:cNvSpPr txBox="1"/>
          <p:nvPr/>
        </p:nvSpPr>
        <p:spPr>
          <a:xfrm>
            <a:off x="6096000" y="6857999"/>
            <a:ext cx="6096000" cy="230832"/>
          </a:xfrm>
          <a:prstGeom prst="rect">
            <a:avLst/>
          </a:prstGeom>
          <a:noFill/>
        </p:spPr>
        <p:txBody>
          <a:bodyPr wrap="square" rtlCol="0">
            <a:spAutoFit/>
          </a:bodyPr>
          <a:lstStyle/>
          <a:p>
            <a:r>
              <a:rPr lang="en-US" sz="900" dirty="0">
                <a:hlinkClick r:id="rId4" tooltip="http://commons.wikimedia.org/wiki/File:US_Capitol_during_government_shutdown;_west_side;_Washington,_DC;_2013-10-06.JP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2" name="TextBox 1">
            <a:extLst>
              <a:ext uri="{FF2B5EF4-FFF2-40B4-BE49-F238E27FC236}">
                <a16:creationId xmlns:a16="http://schemas.microsoft.com/office/drawing/2014/main" id="{CD141997-A293-4CBA-DD74-51C340BB137E}"/>
              </a:ext>
            </a:extLst>
          </p:cNvPr>
          <p:cNvSpPr txBox="1"/>
          <p:nvPr/>
        </p:nvSpPr>
        <p:spPr>
          <a:xfrm>
            <a:off x="359249" y="5608135"/>
            <a:ext cx="3466774" cy="338554"/>
          </a:xfrm>
          <a:prstGeom prst="rect">
            <a:avLst/>
          </a:prstGeom>
          <a:noFill/>
        </p:spPr>
        <p:txBody>
          <a:bodyPr wrap="square" rtlCol="0">
            <a:spAutoFit/>
          </a:bodyPr>
          <a:lstStyle/>
          <a:p>
            <a:r>
              <a:rPr lang="en-US" sz="800" b="0" i="0" dirty="0">
                <a:solidFill>
                  <a:srgbClr val="485056"/>
                </a:solidFill>
                <a:effectLst/>
              </a:rPr>
              <a:t>Provided content is for overview and informational purposes only and is not intended as tax, legal, fiduciary, or investment advice.</a:t>
            </a:r>
            <a:endParaRPr lang="en-US" sz="800" dirty="0"/>
          </a:p>
        </p:txBody>
      </p:sp>
    </p:spTree>
    <p:extLst>
      <p:ext uri="{BB962C8B-B14F-4D97-AF65-F5344CB8AC3E}">
        <p14:creationId xmlns:p14="http://schemas.microsoft.com/office/powerpoint/2010/main" val="173560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6F7F37-B585-BF0B-68C4-EBEFE1A5C6A6}"/>
              </a:ext>
            </a:extLst>
          </p:cNvPr>
          <p:cNvSpPr txBox="1"/>
          <p:nvPr/>
        </p:nvSpPr>
        <p:spPr>
          <a:xfrm>
            <a:off x="-4308558" y="1988617"/>
            <a:ext cx="3048001" cy="2893073"/>
          </a:xfrm>
          <a:prstGeom prst="rect">
            <a:avLst/>
          </a:prstGeom>
          <a:noFill/>
        </p:spPr>
        <p:txBody>
          <a:bodyPr wrap="square" lIns="91411" tIns="45707" rIns="91411" bIns="45707" rtlCol="0">
            <a:spAutoFit/>
          </a:bodyPr>
          <a:lstStyle/>
          <a:p>
            <a:pPr defTabSz="457037"/>
            <a:r>
              <a:rPr lang="en-US" sz="2400" b="1" dirty="0">
                <a:solidFill>
                  <a:srgbClr val="60A7EE"/>
                </a:solidFill>
                <a:latin typeface="Arial" panose="020B0604020202020204" pitchFamily="34" charset="0"/>
                <a:cs typeface="Arial" panose="020B0604020202020204" pitchFamily="34" charset="0"/>
              </a:rPr>
              <a:t>Typical portfolio </a:t>
            </a:r>
            <a:br>
              <a:rPr lang="en-US" sz="2400" b="1" dirty="0">
                <a:solidFill>
                  <a:srgbClr val="60A7EE"/>
                </a:solidFill>
                <a:latin typeface="Arial" panose="020B0604020202020204" pitchFamily="34" charset="0"/>
                <a:cs typeface="Arial" panose="020B0604020202020204" pitchFamily="34" charset="0"/>
              </a:rPr>
            </a:br>
            <a:r>
              <a:rPr lang="en-US" sz="2400" b="1" dirty="0">
                <a:solidFill>
                  <a:srgbClr val="60A7EE"/>
                </a:solidFill>
                <a:latin typeface="Arial" panose="020B0604020202020204" pitchFamily="34" charset="0"/>
                <a:cs typeface="Arial" panose="020B0604020202020204" pitchFamily="34" charset="0"/>
              </a:rPr>
              <a:t>assets position:</a:t>
            </a:r>
            <a:br>
              <a:rPr lang="en-US" sz="1400" b="1" dirty="0">
                <a:solidFill>
                  <a:srgbClr val="60A7EE"/>
                </a:solidFill>
                <a:latin typeface="Arial" panose="020B0604020202020204" pitchFamily="34" charset="0"/>
                <a:cs typeface="Arial" panose="020B0604020202020204" pitchFamily="34" charset="0"/>
              </a:rPr>
            </a:br>
            <a:endParaRPr lang="en-US" sz="1400" b="1" dirty="0">
              <a:solidFill>
                <a:srgbClr val="60A7EE"/>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Aggressive</a:t>
            </a:r>
            <a:r>
              <a:rPr lang="en-US" sz="1200" dirty="0">
                <a:solidFill>
                  <a:srgbClr val="000000"/>
                </a:solidFill>
                <a:latin typeface="Arial" panose="020B0604020202020204" pitchFamily="34" charset="0"/>
                <a:cs typeface="Arial" panose="020B0604020202020204" pitchFamily="34" charset="0"/>
              </a:rPr>
              <a:t> — significant growth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with the acceptance of the risk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loss of principal</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Moderate</a:t>
            </a:r>
            <a:r>
              <a:rPr lang="en-US" sz="1200" dirty="0">
                <a:solidFill>
                  <a:srgbClr val="000000"/>
                </a:solidFill>
                <a:latin typeface="Arial" panose="020B0604020202020204" pitchFamily="34" charset="0"/>
                <a:cs typeface="Arial" panose="020B0604020202020204" pitchFamily="34" charset="0"/>
              </a:rPr>
              <a:t> — some growth with the acceptance of some downside risk</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Conservative</a:t>
            </a:r>
            <a:r>
              <a:rPr lang="en-US" sz="1200" dirty="0">
                <a:solidFill>
                  <a:srgbClr val="000000"/>
                </a:solidFill>
                <a:latin typeface="Arial" panose="020B0604020202020204" pitchFamily="34" charset="0"/>
                <a:cs typeface="Arial" panose="020B0604020202020204" pitchFamily="34" charset="0"/>
              </a:rPr>
              <a:t> — conservation of principal — often with guarantees</a:t>
            </a:r>
          </a:p>
          <a:p>
            <a:pPr defTabSz="457037"/>
            <a:endParaRPr lang="en-US" sz="1200" dirty="0">
              <a:solidFill>
                <a:srgbClr val="000000"/>
              </a:solidFill>
              <a:latin typeface="Arial" panose="020B0604020202020204" pitchFamily="34" charset="0"/>
              <a:cs typeface="Arial" panose="020B0604020202020204" pitchFamily="34" charset="0"/>
            </a:endParaRPr>
          </a:p>
        </p:txBody>
      </p:sp>
      <p:graphicFrame>
        <p:nvGraphicFramePr>
          <p:cNvPr id="28" name="Chart 27">
            <a:extLst>
              <a:ext uri="{FF2B5EF4-FFF2-40B4-BE49-F238E27FC236}">
                <a16:creationId xmlns:a16="http://schemas.microsoft.com/office/drawing/2014/main" id="{73DEA20C-8696-7D5A-E742-C005B5A649F5}"/>
              </a:ext>
            </a:extLst>
          </p:cNvPr>
          <p:cNvGraphicFramePr/>
          <p:nvPr>
            <p:extLst>
              <p:ext uri="{D42A27DB-BD31-4B8C-83A1-F6EECF244321}">
                <p14:modId xmlns:p14="http://schemas.microsoft.com/office/powerpoint/2010/main" val="4155956418"/>
              </p:ext>
            </p:extLst>
          </p:nvPr>
        </p:nvGraphicFramePr>
        <p:xfrm>
          <a:off x="2591239" y="863365"/>
          <a:ext cx="3916399" cy="4522142"/>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a:extLst>
              <a:ext uri="{FF2B5EF4-FFF2-40B4-BE49-F238E27FC236}">
                <a16:creationId xmlns:a16="http://schemas.microsoft.com/office/drawing/2014/main" id="{90154A10-FF88-4FB9-C89D-CA84D76DA6C7}"/>
              </a:ext>
            </a:extLst>
          </p:cNvPr>
          <p:cNvSpPr txBox="1">
            <a:spLocks/>
          </p:cNvSpPr>
          <p:nvPr/>
        </p:nvSpPr>
        <p:spPr>
          <a:xfrm>
            <a:off x="366908" y="517828"/>
            <a:ext cx="10972800" cy="960439"/>
          </a:xfrm>
          <a:prstGeom prst="rect">
            <a:avLst/>
          </a:prstGeom>
        </p:spPr>
        <p:txBody>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Concept of asset-based LTC</a:t>
            </a:r>
          </a:p>
        </p:txBody>
      </p:sp>
      <p:sp>
        <p:nvSpPr>
          <p:cNvPr id="40" name="Isosceles Triangle 19">
            <a:extLst>
              <a:ext uri="{FF2B5EF4-FFF2-40B4-BE49-F238E27FC236}">
                <a16:creationId xmlns:a16="http://schemas.microsoft.com/office/drawing/2014/main" id="{01F42537-EC50-6845-ACA4-A28303388084}"/>
              </a:ext>
            </a:extLst>
          </p:cNvPr>
          <p:cNvSpPr/>
          <p:nvPr/>
        </p:nvSpPr>
        <p:spPr>
          <a:xfrm rot="16200000">
            <a:off x="5980021" y="2435797"/>
            <a:ext cx="1869023" cy="1268199"/>
          </a:xfrm>
          <a:custGeom>
            <a:avLst/>
            <a:gdLst>
              <a:gd name="connsiteX0" fmla="*/ 0 w 3898678"/>
              <a:gd name="connsiteY0" fmla="*/ 7848602 h 7848602"/>
              <a:gd name="connsiteX1" fmla="*/ 1869494 w 3898678"/>
              <a:gd name="connsiteY1" fmla="*/ 0 h 7848602"/>
              <a:gd name="connsiteX2" fmla="*/ 3898678 w 3898678"/>
              <a:gd name="connsiteY2" fmla="*/ 7848602 h 7848602"/>
              <a:gd name="connsiteX3" fmla="*/ 0 w 3898678"/>
              <a:gd name="connsiteY3"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9255 w 3898678"/>
              <a:gd name="connsiteY1" fmla="*/ 2364509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0018 w 3898678"/>
              <a:gd name="connsiteY1" fmla="*/ 2373745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5474857 h 5474857"/>
              <a:gd name="connsiteX1" fmla="*/ 1300018 w 3898678"/>
              <a:gd name="connsiteY1" fmla="*/ 0 h 5474857"/>
              <a:gd name="connsiteX2" fmla="*/ 2491509 w 3898678"/>
              <a:gd name="connsiteY2" fmla="*/ 41564 h 5474857"/>
              <a:gd name="connsiteX3" fmla="*/ 3898678 w 3898678"/>
              <a:gd name="connsiteY3" fmla="*/ 5474857 h 5474857"/>
              <a:gd name="connsiteX4" fmla="*/ 0 w 3898678"/>
              <a:gd name="connsiteY4" fmla="*/ 5474857 h 5474857"/>
              <a:gd name="connsiteX0" fmla="*/ 0 w 3898678"/>
              <a:gd name="connsiteY0" fmla="*/ 5701146 h 5701146"/>
              <a:gd name="connsiteX1" fmla="*/ 1420091 w 3898678"/>
              <a:gd name="connsiteY1" fmla="*/ 0 h 5701146"/>
              <a:gd name="connsiteX2" fmla="*/ 2491509 w 3898678"/>
              <a:gd name="connsiteY2" fmla="*/ 267853 h 5701146"/>
              <a:gd name="connsiteX3" fmla="*/ 3898678 w 3898678"/>
              <a:gd name="connsiteY3" fmla="*/ 5701146 h 5701146"/>
              <a:gd name="connsiteX4" fmla="*/ 0 w 3898678"/>
              <a:gd name="connsiteY4" fmla="*/ 5701146 h 5701146"/>
              <a:gd name="connsiteX0" fmla="*/ 0 w 3898678"/>
              <a:gd name="connsiteY0" fmla="*/ 5701146 h 5701146"/>
              <a:gd name="connsiteX1" fmla="*/ 1420091 w 3898678"/>
              <a:gd name="connsiteY1" fmla="*/ 0 h 5701146"/>
              <a:gd name="connsiteX2" fmla="*/ 2403764 w 3898678"/>
              <a:gd name="connsiteY2" fmla="*/ 78508 h 5701146"/>
              <a:gd name="connsiteX3" fmla="*/ 3898678 w 3898678"/>
              <a:gd name="connsiteY3" fmla="*/ 5701146 h 5701146"/>
              <a:gd name="connsiteX4" fmla="*/ 0 w 3898678"/>
              <a:gd name="connsiteY4" fmla="*/ 5701146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268135"/>
              <a:gd name="connsiteY0" fmla="*/ 7225147 h 7243622"/>
              <a:gd name="connsiteX1" fmla="*/ 2214419 w 4268135"/>
              <a:gd name="connsiteY1" fmla="*/ 0 h 7243622"/>
              <a:gd name="connsiteX2" fmla="*/ 2713183 w 4268135"/>
              <a:gd name="connsiteY2" fmla="*/ 1616363 h 7243622"/>
              <a:gd name="connsiteX3" fmla="*/ 4268135 w 4268135"/>
              <a:gd name="connsiteY3" fmla="*/ 7243622 h 7243622"/>
              <a:gd name="connsiteX4" fmla="*/ 0 w 4268135"/>
              <a:gd name="connsiteY4" fmla="*/ 7225147 h 7243622"/>
              <a:gd name="connsiteX0" fmla="*/ 0 w 4268135"/>
              <a:gd name="connsiteY0" fmla="*/ 7225147 h 7243622"/>
              <a:gd name="connsiteX1" fmla="*/ 2214419 w 4268135"/>
              <a:gd name="connsiteY1" fmla="*/ 0 h 7243622"/>
              <a:gd name="connsiteX2" fmla="*/ 4268135 w 4268135"/>
              <a:gd name="connsiteY2" fmla="*/ 7243622 h 7243622"/>
              <a:gd name="connsiteX3" fmla="*/ 0 w 4268135"/>
              <a:gd name="connsiteY3" fmla="*/ 7225147 h 7243622"/>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75958"/>
              <a:gd name="connsiteY0" fmla="*/ 7225147 h 7229774"/>
              <a:gd name="connsiteX1" fmla="*/ 2214419 w 4475958"/>
              <a:gd name="connsiteY1" fmla="*/ 0 h 7229774"/>
              <a:gd name="connsiteX2" fmla="*/ 4475958 w 4475958"/>
              <a:gd name="connsiteY2" fmla="*/ 7229774 h 7229774"/>
              <a:gd name="connsiteX3" fmla="*/ 0 w 4475958"/>
              <a:gd name="connsiteY3" fmla="*/ 7225147 h 7229774"/>
              <a:gd name="connsiteX0" fmla="*/ 0 w 4548918"/>
              <a:gd name="connsiteY0" fmla="*/ 7524931 h 7529558"/>
              <a:gd name="connsiteX1" fmla="*/ 2214419 w 4548918"/>
              <a:gd name="connsiteY1" fmla="*/ 299784 h 7529558"/>
              <a:gd name="connsiteX2" fmla="*/ 2737509 w 4548918"/>
              <a:gd name="connsiteY2" fmla="*/ 1979123 h 7529558"/>
              <a:gd name="connsiteX3" fmla="*/ 4475958 w 4548918"/>
              <a:gd name="connsiteY3" fmla="*/ 7529558 h 7529558"/>
              <a:gd name="connsiteX4" fmla="*/ 0 w 4548918"/>
              <a:gd name="connsiteY4" fmla="*/ 7524931 h 7529558"/>
              <a:gd name="connsiteX0" fmla="*/ 0 w 4549449"/>
              <a:gd name="connsiteY0" fmla="*/ 7524931 h 7529558"/>
              <a:gd name="connsiteX1" fmla="*/ 2214419 w 4549449"/>
              <a:gd name="connsiteY1" fmla="*/ 299784 h 7529558"/>
              <a:gd name="connsiteX2" fmla="*/ 2737509 w 4549449"/>
              <a:gd name="connsiteY2" fmla="*/ 1979123 h 7529558"/>
              <a:gd name="connsiteX3" fmla="*/ 2780846 w 4549449"/>
              <a:gd name="connsiteY3" fmla="*/ 2108118 h 7529558"/>
              <a:gd name="connsiteX4" fmla="*/ 4475958 w 4549449"/>
              <a:gd name="connsiteY4" fmla="*/ 7529558 h 7529558"/>
              <a:gd name="connsiteX5" fmla="*/ 0 w 4549449"/>
              <a:gd name="connsiteY5" fmla="*/ 7524931 h 7529558"/>
              <a:gd name="connsiteX0" fmla="*/ 0 w 4549449"/>
              <a:gd name="connsiteY0" fmla="*/ 6361699 h 6366326"/>
              <a:gd name="connsiteX1" fmla="*/ 1724717 w 4549449"/>
              <a:gd name="connsiteY1" fmla="*/ 785271 h 6366326"/>
              <a:gd name="connsiteX2" fmla="*/ 2737509 w 4549449"/>
              <a:gd name="connsiteY2" fmla="*/ 815891 h 6366326"/>
              <a:gd name="connsiteX3" fmla="*/ 2780846 w 4549449"/>
              <a:gd name="connsiteY3" fmla="*/ 944886 h 6366326"/>
              <a:gd name="connsiteX4" fmla="*/ 4475958 w 4549449"/>
              <a:gd name="connsiteY4" fmla="*/ 6366326 h 6366326"/>
              <a:gd name="connsiteX5" fmla="*/ 0 w 4549449"/>
              <a:gd name="connsiteY5" fmla="*/ 6361699 h 6366326"/>
              <a:gd name="connsiteX0" fmla="*/ 0 w 4551660"/>
              <a:gd name="connsiteY0" fmla="*/ 6361699 h 6366326"/>
              <a:gd name="connsiteX1" fmla="*/ 1724717 w 4551660"/>
              <a:gd name="connsiteY1" fmla="*/ 785271 h 6366326"/>
              <a:gd name="connsiteX2" fmla="*/ 2737509 w 4551660"/>
              <a:gd name="connsiteY2" fmla="*/ 815891 h 6366326"/>
              <a:gd name="connsiteX3" fmla="*/ 4475958 w 4551660"/>
              <a:gd name="connsiteY3" fmla="*/ 6366326 h 6366326"/>
              <a:gd name="connsiteX4" fmla="*/ 0 w 4551660"/>
              <a:gd name="connsiteY4" fmla="*/ 6361699 h 6366326"/>
              <a:gd name="connsiteX0" fmla="*/ 0 w 4551660"/>
              <a:gd name="connsiteY0" fmla="*/ 6333369 h 6337996"/>
              <a:gd name="connsiteX1" fmla="*/ 1724717 w 4551660"/>
              <a:gd name="connsiteY1" fmla="*/ 756941 h 6337996"/>
              <a:gd name="connsiteX2" fmla="*/ 2737509 w 4551660"/>
              <a:gd name="connsiteY2" fmla="*/ 787561 h 6337996"/>
              <a:gd name="connsiteX3" fmla="*/ 4475958 w 4551660"/>
              <a:gd name="connsiteY3" fmla="*/ 6337996 h 6337996"/>
              <a:gd name="connsiteX4" fmla="*/ 0 w 4551660"/>
              <a:gd name="connsiteY4" fmla="*/ 6333369 h 6337996"/>
              <a:gd name="connsiteX0" fmla="*/ 0 w 4578231"/>
              <a:gd name="connsiteY0" fmla="*/ 5985504 h 5990131"/>
              <a:gd name="connsiteX1" fmla="*/ 1724717 w 4578231"/>
              <a:gd name="connsiteY1" fmla="*/ 409076 h 5990131"/>
              <a:gd name="connsiteX2" fmla="*/ 2737509 w 4578231"/>
              <a:gd name="connsiteY2" fmla="*/ 439696 h 5990131"/>
              <a:gd name="connsiteX3" fmla="*/ 4475958 w 4578231"/>
              <a:gd name="connsiteY3" fmla="*/ 5990131 h 5990131"/>
              <a:gd name="connsiteX4" fmla="*/ 0 w 4578231"/>
              <a:gd name="connsiteY4" fmla="*/ 5985504 h 5990131"/>
              <a:gd name="connsiteX0" fmla="*/ 0 w 4542742"/>
              <a:gd name="connsiteY0" fmla="*/ 5990284 h 5994911"/>
              <a:gd name="connsiteX1" fmla="*/ 1724717 w 4542742"/>
              <a:gd name="connsiteY1" fmla="*/ 413856 h 5994911"/>
              <a:gd name="connsiteX2" fmla="*/ 2737509 w 4542742"/>
              <a:gd name="connsiteY2" fmla="*/ 444476 h 5994911"/>
              <a:gd name="connsiteX3" fmla="*/ 4475958 w 4542742"/>
              <a:gd name="connsiteY3" fmla="*/ 5994911 h 5994911"/>
              <a:gd name="connsiteX4" fmla="*/ 0 w 4542742"/>
              <a:gd name="connsiteY4" fmla="*/ 5990284 h 5994911"/>
              <a:gd name="connsiteX0" fmla="*/ 0 w 4542742"/>
              <a:gd name="connsiteY0" fmla="*/ 5990284 h 5994911"/>
              <a:gd name="connsiteX1" fmla="*/ 1724717 w 4542742"/>
              <a:gd name="connsiteY1" fmla="*/ 413856 h 5994911"/>
              <a:gd name="connsiteX2" fmla="*/ 2737509 w 4542742"/>
              <a:gd name="connsiteY2" fmla="*/ 444476 h 5994911"/>
              <a:gd name="connsiteX3" fmla="*/ 4475958 w 4542742"/>
              <a:gd name="connsiteY3" fmla="*/ 5994911 h 5994911"/>
              <a:gd name="connsiteX4" fmla="*/ 0 w 4542742"/>
              <a:gd name="connsiteY4" fmla="*/ 5990284 h 5994911"/>
              <a:gd name="connsiteX0" fmla="*/ 0 w 4572673"/>
              <a:gd name="connsiteY0" fmla="*/ 6253232 h 6253232"/>
              <a:gd name="connsiteX1" fmla="*/ 1724717 w 4572673"/>
              <a:gd name="connsiteY1" fmla="*/ 676804 h 6253232"/>
              <a:gd name="connsiteX2" fmla="*/ 2737509 w 4572673"/>
              <a:gd name="connsiteY2" fmla="*/ 707424 h 6253232"/>
              <a:gd name="connsiteX3" fmla="*/ 4497626 w 4572673"/>
              <a:gd name="connsiteY3" fmla="*/ 6201424 h 6253232"/>
              <a:gd name="connsiteX4" fmla="*/ 0 w 4572673"/>
              <a:gd name="connsiteY4" fmla="*/ 6253232 h 6253232"/>
              <a:gd name="connsiteX0" fmla="*/ 0 w 4497626"/>
              <a:gd name="connsiteY0" fmla="*/ 6253232 h 6253232"/>
              <a:gd name="connsiteX1" fmla="*/ 1724717 w 4497626"/>
              <a:gd name="connsiteY1" fmla="*/ 676804 h 6253232"/>
              <a:gd name="connsiteX2" fmla="*/ 2737509 w 4497626"/>
              <a:gd name="connsiteY2" fmla="*/ 707424 h 6253232"/>
              <a:gd name="connsiteX3" fmla="*/ 4497626 w 4497626"/>
              <a:gd name="connsiteY3" fmla="*/ 6201424 h 6253232"/>
              <a:gd name="connsiteX4" fmla="*/ 0 w 4497626"/>
              <a:gd name="connsiteY4" fmla="*/ 6253232 h 6253232"/>
              <a:gd name="connsiteX0" fmla="*/ 0 w 4497626"/>
              <a:gd name="connsiteY0" fmla="*/ 6253232 h 6253232"/>
              <a:gd name="connsiteX1" fmla="*/ 1724717 w 4497626"/>
              <a:gd name="connsiteY1" fmla="*/ 676806 h 6253232"/>
              <a:gd name="connsiteX2" fmla="*/ 2737509 w 4497626"/>
              <a:gd name="connsiteY2" fmla="*/ 707424 h 6253232"/>
              <a:gd name="connsiteX3" fmla="*/ 4497626 w 4497626"/>
              <a:gd name="connsiteY3" fmla="*/ 6201424 h 6253232"/>
              <a:gd name="connsiteX4" fmla="*/ 0 w 4497626"/>
              <a:gd name="connsiteY4" fmla="*/ 6253232 h 6253232"/>
              <a:gd name="connsiteX0" fmla="*/ 0 w 4497626"/>
              <a:gd name="connsiteY0" fmla="*/ 5956986 h 5956986"/>
              <a:gd name="connsiteX1" fmla="*/ 1724717 w 4497626"/>
              <a:gd name="connsiteY1" fmla="*/ 380560 h 5956986"/>
              <a:gd name="connsiteX2" fmla="*/ 2737509 w 4497626"/>
              <a:gd name="connsiteY2" fmla="*/ 411178 h 5956986"/>
              <a:gd name="connsiteX3" fmla="*/ 4497626 w 4497626"/>
              <a:gd name="connsiteY3" fmla="*/ 5905178 h 5956986"/>
              <a:gd name="connsiteX4" fmla="*/ 0 w 4497626"/>
              <a:gd name="connsiteY4" fmla="*/ 5956986 h 5956986"/>
              <a:gd name="connsiteX0" fmla="*/ 0 w 4497626"/>
              <a:gd name="connsiteY0" fmla="*/ 5956986 h 5956986"/>
              <a:gd name="connsiteX1" fmla="*/ 1724717 w 4497626"/>
              <a:gd name="connsiteY1" fmla="*/ 380560 h 5956986"/>
              <a:gd name="connsiteX2" fmla="*/ 2737509 w 4497626"/>
              <a:gd name="connsiteY2" fmla="*/ 411178 h 5956986"/>
              <a:gd name="connsiteX3" fmla="*/ 4497626 w 4497626"/>
              <a:gd name="connsiteY3" fmla="*/ 5905178 h 5956986"/>
              <a:gd name="connsiteX4" fmla="*/ 0 w 4497626"/>
              <a:gd name="connsiteY4" fmla="*/ 5956986 h 595698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3084857"/>
              <a:gd name="connsiteY0" fmla="*/ 5632180 h 5632180"/>
              <a:gd name="connsiteX1" fmla="*/ 1724717 w 3084857"/>
              <a:gd name="connsiteY1" fmla="*/ 55754 h 5632180"/>
              <a:gd name="connsiteX2" fmla="*/ 2737509 w 3084857"/>
              <a:gd name="connsiteY2" fmla="*/ 86372 h 5632180"/>
              <a:gd name="connsiteX3" fmla="*/ 3084857 w 3084857"/>
              <a:gd name="connsiteY3" fmla="*/ 1194540 h 5632180"/>
              <a:gd name="connsiteX4" fmla="*/ 0 w 3084857"/>
              <a:gd name="connsiteY4" fmla="*/ 5632180 h 5632180"/>
              <a:gd name="connsiteX0" fmla="*/ 0 w 1732757"/>
              <a:gd name="connsiteY0" fmla="*/ 1202007 h 1202007"/>
              <a:gd name="connsiteX1" fmla="*/ 372617 w 1732757"/>
              <a:gd name="connsiteY1" fmla="*/ 55754 h 1202007"/>
              <a:gd name="connsiteX2" fmla="*/ 1385409 w 1732757"/>
              <a:gd name="connsiteY2" fmla="*/ 86372 h 1202007"/>
              <a:gd name="connsiteX3" fmla="*/ 1732757 w 1732757"/>
              <a:gd name="connsiteY3" fmla="*/ 1194540 h 1202007"/>
              <a:gd name="connsiteX4" fmla="*/ 0 w 1732757"/>
              <a:gd name="connsiteY4" fmla="*/ 1202007 h 1202007"/>
              <a:gd name="connsiteX0" fmla="*/ 0 w 1732757"/>
              <a:gd name="connsiteY0" fmla="*/ 1202007 h 1202007"/>
              <a:gd name="connsiteX1" fmla="*/ 372617 w 1732757"/>
              <a:gd name="connsiteY1" fmla="*/ 55754 h 1202007"/>
              <a:gd name="connsiteX2" fmla="*/ 1385409 w 1732757"/>
              <a:gd name="connsiteY2" fmla="*/ 86372 h 1202007"/>
              <a:gd name="connsiteX3" fmla="*/ 1732757 w 1732757"/>
              <a:gd name="connsiteY3" fmla="*/ 1194540 h 1202007"/>
              <a:gd name="connsiteX4" fmla="*/ 0 w 1732757"/>
              <a:gd name="connsiteY4" fmla="*/ 1202007 h 1202007"/>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94076 w 1732757"/>
              <a:gd name="connsiteY2" fmla="*/ 6434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94076 w 1732757"/>
              <a:gd name="connsiteY2" fmla="*/ 6434 h 1146253"/>
              <a:gd name="connsiteX3" fmla="*/ 1732757 w 1732757"/>
              <a:gd name="connsiteY3" fmla="*/ 1138786 h 1146253"/>
              <a:gd name="connsiteX4" fmla="*/ 0 w 1732757"/>
              <a:gd name="connsiteY4" fmla="*/ 1146253 h 114625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5"/>
              <a:gd name="connsiteY0" fmla="*/ 1225384 h 1225384"/>
              <a:gd name="connsiteX1" fmla="*/ 372617 w 1732755"/>
              <a:gd name="connsiteY1" fmla="*/ 79131 h 1225384"/>
              <a:gd name="connsiteX2" fmla="*/ 1394076 w 1732755"/>
              <a:gd name="connsiteY2" fmla="*/ 85565 h 1225384"/>
              <a:gd name="connsiteX3" fmla="*/ 1732755 w 1732755"/>
              <a:gd name="connsiteY3" fmla="*/ 1217923 h 1225384"/>
              <a:gd name="connsiteX4" fmla="*/ 0 w 1732755"/>
              <a:gd name="connsiteY4" fmla="*/ 1225384 h 1225384"/>
              <a:gd name="connsiteX0" fmla="*/ 0 w 1732755"/>
              <a:gd name="connsiteY0" fmla="*/ 1150318 h 1150318"/>
              <a:gd name="connsiteX1" fmla="*/ 372617 w 1732755"/>
              <a:gd name="connsiteY1" fmla="*/ 4065 h 1150318"/>
              <a:gd name="connsiteX2" fmla="*/ 1394076 w 1732755"/>
              <a:gd name="connsiteY2" fmla="*/ 10499 h 1150318"/>
              <a:gd name="connsiteX3" fmla="*/ 1732755 w 1732755"/>
              <a:gd name="connsiteY3" fmla="*/ 1142857 h 1150318"/>
              <a:gd name="connsiteX4" fmla="*/ 0 w 1732755"/>
              <a:gd name="connsiteY4" fmla="*/ 1150318 h 1150318"/>
              <a:gd name="connsiteX0" fmla="*/ 0 w 1732755"/>
              <a:gd name="connsiteY0" fmla="*/ 1146253 h 1146253"/>
              <a:gd name="connsiteX1" fmla="*/ 372617 w 1732755"/>
              <a:gd name="connsiteY1" fmla="*/ 0 h 1146253"/>
              <a:gd name="connsiteX2" fmla="*/ 1394076 w 1732755"/>
              <a:gd name="connsiteY2" fmla="*/ 6434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4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6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6 h 1146253"/>
              <a:gd name="connsiteX3" fmla="*/ 1732755 w 1732755"/>
              <a:gd name="connsiteY3" fmla="*/ 1138792 h 1146253"/>
              <a:gd name="connsiteX4" fmla="*/ 0 w 1732755"/>
              <a:gd name="connsiteY4" fmla="*/ 1146253 h 1146253"/>
              <a:gd name="connsiteX0" fmla="*/ 0 w 1732755"/>
              <a:gd name="connsiteY0" fmla="*/ 1225381 h 1225381"/>
              <a:gd name="connsiteX1" fmla="*/ 372617 w 1732755"/>
              <a:gd name="connsiteY1" fmla="*/ 79130 h 1225381"/>
              <a:gd name="connsiteX2" fmla="*/ 1394076 w 1732755"/>
              <a:gd name="connsiteY2" fmla="*/ 85564 h 1225381"/>
              <a:gd name="connsiteX3" fmla="*/ 1732755 w 1732755"/>
              <a:gd name="connsiteY3" fmla="*/ 1217920 h 1225381"/>
              <a:gd name="connsiteX4" fmla="*/ 0 w 1732755"/>
              <a:gd name="connsiteY4" fmla="*/ 1225381 h 1225381"/>
              <a:gd name="connsiteX0" fmla="*/ 0 w 1732755"/>
              <a:gd name="connsiteY0" fmla="*/ 1209043 h 1209043"/>
              <a:gd name="connsiteX1" fmla="*/ 372617 w 1732755"/>
              <a:gd name="connsiteY1" fmla="*/ 62792 h 1209043"/>
              <a:gd name="connsiteX2" fmla="*/ 1394076 w 1732755"/>
              <a:gd name="connsiteY2" fmla="*/ 69226 h 1209043"/>
              <a:gd name="connsiteX3" fmla="*/ 1732755 w 1732755"/>
              <a:gd name="connsiteY3" fmla="*/ 1201582 h 1209043"/>
              <a:gd name="connsiteX4" fmla="*/ 0 w 1732755"/>
              <a:gd name="connsiteY4" fmla="*/ 1209043 h 1209043"/>
              <a:gd name="connsiteX0" fmla="*/ 0 w 1732755"/>
              <a:gd name="connsiteY0" fmla="*/ 1209043 h 1209043"/>
              <a:gd name="connsiteX1" fmla="*/ 372617 w 1732755"/>
              <a:gd name="connsiteY1" fmla="*/ 62792 h 1209043"/>
              <a:gd name="connsiteX2" fmla="*/ 1394076 w 1732755"/>
              <a:gd name="connsiteY2" fmla="*/ 69226 h 1209043"/>
              <a:gd name="connsiteX3" fmla="*/ 1732755 w 1732755"/>
              <a:gd name="connsiteY3" fmla="*/ 1201582 h 1209043"/>
              <a:gd name="connsiteX4" fmla="*/ 0 w 1732755"/>
              <a:gd name="connsiteY4" fmla="*/ 1209043 h 1209043"/>
              <a:gd name="connsiteX0" fmla="*/ 0 w 1732755"/>
              <a:gd name="connsiteY0" fmla="*/ 1156555 h 1156555"/>
              <a:gd name="connsiteX1" fmla="*/ 372617 w 1732755"/>
              <a:gd name="connsiteY1" fmla="*/ 10304 h 1156555"/>
              <a:gd name="connsiteX2" fmla="*/ 1394076 w 1732755"/>
              <a:gd name="connsiteY2" fmla="*/ 16738 h 1156555"/>
              <a:gd name="connsiteX3" fmla="*/ 1732755 w 1732755"/>
              <a:gd name="connsiteY3" fmla="*/ 1149094 h 1156555"/>
              <a:gd name="connsiteX4" fmla="*/ 0 w 1732755"/>
              <a:gd name="connsiteY4" fmla="*/ 1156555 h 1156555"/>
              <a:gd name="connsiteX0" fmla="*/ 0 w 1732755"/>
              <a:gd name="connsiteY0" fmla="*/ 1156553 h 1156553"/>
              <a:gd name="connsiteX1" fmla="*/ 372617 w 1732755"/>
              <a:gd name="connsiteY1" fmla="*/ 10302 h 1156553"/>
              <a:gd name="connsiteX2" fmla="*/ 1394076 w 1732755"/>
              <a:gd name="connsiteY2" fmla="*/ 16738 h 1156553"/>
              <a:gd name="connsiteX3" fmla="*/ 1732755 w 1732755"/>
              <a:gd name="connsiteY3" fmla="*/ 1149092 h 1156553"/>
              <a:gd name="connsiteX4" fmla="*/ 0 w 1732755"/>
              <a:gd name="connsiteY4" fmla="*/ 1156553 h 1156553"/>
              <a:gd name="connsiteX0" fmla="*/ 0 w 1732755"/>
              <a:gd name="connsiteY0" fmla="*/ 1146251 h 1146251"/>
              <a:gd name="connsiteX1" fmla="*/ 372617 w 1732755"/>
              <a:gd name="connsiteY1" fmla="*/ 0 h 1146251"/>
              <a:gd name="connsiteX2" fmla="*/ 1394076 w 1732755"/>
              <a:gd name="connsiteY2" fmla="*/ 6436 h 1146251"/>
              <a:gd name="connsiteX3" fmla="*/ 1732755 w 1732755"/>
              <a:gd name="connsiteY3" fmla="*/ 1138790 h 1146251"/>
              <a:gd name="connsiteX4" fmla="*/ 0 w 1732755"/>
              <a:gd name="connsiteY4" fmla="*/ 1146251 h 1146251"/>
              <a:gd name="connsiteX0" fmla="*/ 0 w 1732755"/>
              <a:gd name="connsiteY0" fmla="*/ 1209040 h 1209040"/>
              <a:gd name="connsiteX1" fmla="*/ 372617 w 1732755"/>
              <a:gd name="connsiteY1" fmla="*/ 62789 h 1209040"/>
              <a:gd name="connsiteX2" fmla="*/ 1394076 w 1732755"/>
              <a:gd name="connsiteY2" fmla="*/ 69225 h 1209040"/>
              <a:gd name="connsiteX3" fmla="*/ 1732755 w 1732755"/>
              <a:gd name="connsiteY3" fmla="*/ 1201579 h 1209040"/>
              <a:gd name="connsiteX4" fmla="*/ 0 w 1732755"/>
              <a:gd name="connsiteY4" fmla="*/ 1209040 h 1209040"/>
              <a:gd name="connsiteX0" fmla="*/ 0 w 1732755"/>
              <a:gd name="connsiteY0" fmla="*/ 1211124 h 1211124"/>
              <a:gd name="connsiteX1" fmla="*/ 337948 w 1732755"/>
              <a:gd name="connsiteY1" fmla="*/ 56810 h 1211124"/>
              <a:gd name="connsiteX2" fmla="*/ 1394076 w 1732755"/>
              <a:gd name="connsiteY2" fmla="*/ 71309 h 1211124"/>
              <a:gd name="connsiteX3" fmla="*/ 1732755 w 1732755"/>
              <a:gd name="connsiteY3" fmla="*/ 1203663 h 1211124"/>
              <a:gd name="connsiteX4" fmla="*/ 0 w 1732755"/>
              <a:gd name="connsiteY4" fmla="*/ 1211124 h 1211124"/>
              <a:gd name="connsiteX0" fmla="*/ 0 w 1732755"/>
              <a:gd name="connsiteY0" fmla="*/ 1211124 h 1211124"/>
              <a:gd name="connsiteX1" fmla="*/ 337948 w 1732755"/>
              <a:gd name="connsiteY1" fmla="*/ 56810 h 1211124"/>
              <a:gd name="connsiteX2" fmla="*/ 1394076 w 1732755"/>
              <a:gd name="connsiteY2" fmla="*/ 71309 h 1211124"/>
              <a:gd name="connsiteX3" fmla="*/ 1732755 w 1732755"/>
              <a:gd name="connsiteY3" fmla="*/ 1203663 h 1211124"/>
              <a:gd name="connsiteX4" fmla="*/ 0 w 1732755"/>
              <a:gd name="connsiteY4" fmla="*/ 1211124 h 1211124"/>
              <a:gd name="connsiteX0" fmla="*/ 0 w 1732755"/>
              <a:gd name="connsiteY0" fmla="*/ 1158004 h 1158004"/>
              <a:gd name="connsiteX1" fmla="*/ 337948 w 1732755"/>
              <a:gd name="connsiteY1" fmla="*/ 3690 h 1158004"/>
              <a:gd name="connsiteX2" fmla="*/ 1394076 w 1732755"/>
              <a:gd name="connsiteY2" fmla="*/ 18189 h 1158004"/>
              <a:gd name="connsiteX3" fmla="*/ 1732755 w 1732755"/>
              <a:gd name="connsiteY3" fmla="*/ 1150543 h 1158004"/>
              <a:gd name="connsiteX4" fmla="*/ 0 w 1732755"/>
              <a:gd name="connsiteY4" fmla="*/ 1158004 h 1158004"/>
              <a:gd name="connsiteX0" fmla="*/ 0 w 1732755"/>
              <a:gd name="connsiteY0" fmla="*/ 1158004 h 1158004"/>
              <a:gd name="connsiteX1" fmla="*/ 337948 w 1732755"/>
              <a:gd name="connsiteY1" fmla="*/ 3690 h 1158004"/>
              <a:gd name="connsiteX2" fmla="*/ 1394076 w 1732755"/>
              <a:gd name="connsiteY2" fmla="*/ 18189 h 1158004"/>
              <a:gd name="connsiteX3" fmla="*/ 1732755 w 1732755"/>
              <a:gd name="connsiteY3" fmla="*/ 1150543 h 1158004"/>
              <a:gd name="connsiteX4" fmla="*/ 0 w 1732755"/>
              <a:gd name="connsiteY4" fmla="*/ 1158004 h 1158004"/>
              <a:gd name="connsiteX0" fmla="*/ 0 w 1732755"/>
              <a:gd name="connsiteY0" fmla="*/ 1154314 h 1154314"/>
              <a:gd name="connsiteX1" fmla="*/ 337948 w 1732755"/>
              <a:gd name="connsiteY1" fmla="*/ 0 h 1154314"/>
              <a:gd name="connsiteX2" fmla="*/ 1394076 w 1732755"/>
              <a:gd name="connsiteY2" fmla="*/ 14499 h 1154314"/>
              <a:gd name="connsiteX3" fmla="*/ 1732755 w 1732755"/>
              <a:gd name="connsiteY3" fmla="*/ 1146853 h 1154314"/>
              <a:gd name="connsiteX4" fmla="*/ 0 w 1732755"/>
              <a:gd name="connsiteY4" fmla="*/ 1154314 h 1154314"/>
              <a:gd name="connsiteX0" fmla="*/ 0 w 1767424"/>
              <a:gd name="connsiteY0" fmla="*/ 1211124 h 1211124"/>
              <a:gd name="connsiteX1" fmla="*/ 337948 w 1767424"/>
              <a:gd name="connsiteY1" fmla="*/ 56810 h 1211124"/>
              <a:gd name="connsiteX2" fmla="*/ 1394076 w 1767424"/>
              <a:gd name="connsiteY2" fmla="*/ 71309 h 1211124"/>
              <a:gd name="connsiteX3" fmla="*/ 1767424 w 1767424"/>
              <a:gd name="connsiteY3" fmla="*/ 1203663 h 1211124"/>
              <a:gd name="connsiteX4" fmla="*/ 0 w 1767424"/>
              <a:gd name="connsiteY4" fmla="*/ 1211124 h 1211124"/>
              <a:gd name="connsiteX0" fmla="*/ 0 w 1767424"/>
              <a:gd name="connsiteY0" fmla="*/ 1211123 h 1211123"/>
              <a:gd name="connsiteX1" fmla="*/ 337948 w 1767424"/>
              <a:gd name="connsiteY1" fmla="*/ 56809 h 1211123"/>
              <a:gd name="connsiteX2" fmla="*/ 1394076 w 1767424"/>
              <a:gd name="connsiteY2" fmla="*/ 71310 h 1211123"/>
              <a:gd name="connsiteX3" fmla="*/ 1767424 w 1767424"/>
              <a:gd name="connsiteY3" fmla="*/ 1203662 h 1211123"/>
              <a:gd name="connsiteX4" fmla="*/ 0 w 1767424"/>
              <a:gd name="connsiteY4" fmla="*/ 1211123 h 1211123"/>
              <a:gd name="connsiteX0" fmla="*/ 0 w 1767424"/>
              <a:gd name="connsiteY0" fmla="*/ 1154314 h 1154314"/>
              <a:gd name="connsiteX1" fmla="*/ 337948 w 1767424"/>
              <a:gd name="connsiteY1" fmla="*/ 0 h 1154314"/>
              <a:gd name="connsiteX2" fmla="*/ 1394076 w 1767424"/>
              <a:gd name="connsiteY2" fmla="*/ 14501 h 1154314"/>
              <a:gd name="connsiteX3" fmla="*/ 1767424 w 1767424"/>
              <a:gd name="connsiteY3" fmla="*/ 1146853 h 1154314"/>
              <a:gd name="connsiteX4" fmla="*/ 0 w 1767424"/>
              <a:gd name="connsiteY4" fmla="*/ 1154314 h 1154314"/>
              <a:gd name="connsiteX0" fmla="*/ 0 w 1767424"/>
              <a:gd name="connsiteY0" fmla="*/ 1154314 h 1154314"/>
              <a:gd name="connsiteX1" fmla="*/ 337948 w 1767424"/>
              <a:gd name="connsiteY1" fmla="*/ 0 h 1154314"/>
              <a:gd name="connsiteX2" fmla="*/ 1394076 w 1767424"/>
              <a:gd name="connsiteY2" fmla="*/ 14501 h 1154314"/>
              <a:gd name="connsiteX3" fmla="*/ 1767424 w 1767424"/>
              <a:gd name="connsiteY3" fmla="*/ 1146853 h 1154314"/>
              <a:gd name="connsiteX4" fmla="*/ 0 w 1767424"/>
              <a:gd name="connsiteY4" fmla="*/ 1154314 h 1154314"/>
              <a:gd name="connsiteX0" fmla="*/ 0 w 1767424"/>
              <a:gd name="connsiteY0" fmla="*/ 1156571 h 1156571"/>
              <a:gd name="connsiteX1" fmla="*/ 337948 w 1767424"/>
              <a:gd name="connsiteY1" fmla="*/ 2257 h 1156571"/>
              <a:gd name="connsiteX2" fmla="*/ 1417262 w 1767424"/>
              <a:gd name="connsiteY2" fmla="*/ 584 h 1156571"/>
              <a:gd name="connsiteX3" fmla="*/ 1767424 w 1767424"/>
              <a:gd name="connsiteY3" fmla="*/ 1149110 h 1156571"/>
              <a:gd name="connsiteX4" fmla="*/ 0 w 1767424"/>
              <a:gd name="connsiteY4" fmla="*/ 1156571 h 1156571"/>
              <a:gd name="connsiteX0" fmla="*/ 0 w 1767424"/>
              <a:gd name="connsiteY0" fmla="*/ 1224017 h 1224017"/>
              <a:gd name="connsiteX1" fmla="*/ 359685 w 1767424"/>
              <a:gd name="connsiteY1" fmla="*/ 71053 h 1224017"/>
              <a:gd name="connsiteX2" fmla="*/ 1417262 w 1767424"/>
              <a:gd name="connsiteY2" fmla="*/ 68030 h 1224017"/>
              <a:gd name="connsiteX3" fmla="*/ 1767424 w 1767424"/>
              <a:gd name="connsiteY3" fmla="*/ 1216556 h 1224017"/>
              <a:gd name="connsiteX4" fmla="*/ 0 w 1767424"/>
              <a:gd name="connsiteY4" fmla="*/ 1224017 h 1224017"/>
              <a:gd name="connsiteX0" fmla="*/ 0 w 1767424"/>
              <a:gd name="connsiteY0" fmla="*/ 1231047 h 1231047"/>
              <a:gd name="connsiteX1" fmla="*/ 359685 w 1767424"/>
              <a:gd name="connsiteY1" fmla="*/ 78083 h 1231047"/>
              <a:gd name="connsiteX2" fmla="*/ 1417262 w 1767424"/>
              <a:gd name="connsiteY2" fmla="*/ 75060 h 1231047"/>
              <a:gd name="connsiteX3" fmla="*/ 1767424 w 1767424"/>
              <a:gd name="connsiteY3" fmla="*/ 1223586 h 1231047"/>
              <a:gd name="connsiteX4" fmla="*/ 0 w 1767424"/>
              <a:gd name="connsiteY4" fmla="*/ 1231047 h 1231047"/>
              <a:gd name="connsiteX0" fmla="*/ 0 w 1767424"/>
              <a:gd name="connsiteY0" fmla="*/ 1173376 h 1173376"/>
              <a:gd name="connsiteX1" fmla="*/ 359685 w 1767424"/>
              <a:gd name="connsiteY1" fmla="*/ 20412 h 1173376"/>
              <a:gd name="connsiteX2" fmla="*/ 1417262 w 1767424"/>
              <a:gd name="connsiteY2" fmla="*/ 17389 h 1173376"/>
              <a:gd name="connsiteX3" fmla="*/ 1767424 w 1767424"/>
              <a:gd name="connsiteY3" fmla="*/ 1165915 h 1173376"/>
              <a:gd name="connsiteX4" fmla="*/ 0 w 1767424"/>
              <a:gd name="connsiteY4" fmla="*/ 1173376 h 1173376"/>
              <a:gd name="connsiteX0" fmla="*/ 0 w 1767424"/>
              <a:gd name="connsiteY0" fmla="*/ 1155988 h 1155988"/>
              <a:gd name="connsiteX1" fmla="*/ 359685 w 1767424"/>
              <a:gd name="connsiteY1" fmla="*/ 3024 h 1155988"/>
              <a:gd name="connsiteX2" fmla="*/ 1417262 w 1767424"/>
              <a:gd name="connsiteY2" fmla="*/ 1 h 1155988"/>
              <a:gd name="connsiteX3" fmla="*/ 1767424 w 1767424"/>
              <a:gd name="connsiteY3" fmla="*/ 1148527 h 1155988"/>
              <a:gd name="connsiteX4" fmla="*/ 0 w 1767424"/>
              <a:gd name="connsiteY4" fmla="*/ 1155988 h 1155988"/>
              <a:gd name="connsiteX0" fmla="*/ 0 w 1767424"/>
              <a:gd name="connsiteY0" fmla="*/ 1156064 h 1156064"/>
              <a:gd name="connsiteX1" fmla="*/ 359685 w 1767424"/>
              <a:gd name="connsiteY1" fmla="*/ 3100 h 1156064"/>
              <a:gd name="connsiteX2" fmla="*/ 1417262 w 1767424"/>
              <a:gd name="connsiteY2" fmla="*/ 77 h 1156064"/>
              <a:gd name="connsiteX3" fmla="*/ 1767424 w 1767424"/>
              <a:gd name="connsiteY3" fmla="*/ 1148603 h 1156064"/>
              <a:gd name="connsiteX4" fmla="*/ 0 w 1767424"/>
              <a:gd name="connsiteY4" fmla="*/ 1156064 h 1156064"/>
              <a:gd name="connsiteX0" fmla="*/ 0 w 1767424"/>
              <a:gd name="connsiteY0" fmla="*/ 1168180 h 1168180"/>
              <a:gd name="connsiteX1" fmla="*/ 359685 w 1767424"/>
              <a:gd name="connsiteY1" fmla="*/ 15216 h 1168180"/>
              <a:gd name="connsiteX2" fmla="*/ 1431753 w 1767424"/>
              <a:gd name="connsiteY2" fmla="*/ 63 h 1168180"/>
              <a:gd name="connsiteX3" fmla="*/ 1767424 w 1767424"/>
              <a:gd name="connsiteY3" fmla="*/ 1160719 h 1168180"/>
              <a:gd name="connsiteX4" fmla="*/ 0 w 1767424"/>
              <a:gd name="connsiteY4" fmla="*/ 1168180 h 1168180"/>
              <a:gd name="connsiteX0" fmla="*/ 0 w 1767424"/>
              <a:gd name="connsiteY0" fmla="*/ 1179586 h 1179586"/>
              <a:gd name="connsiteX1" fmla="*/ 359685 w 1767424"/>
              <a:gd name="connsiteY1" fmla="*/ 26622 h 1179586"/>
              <a:gd name="connsiteX2" fmla="*/ 1433799 w 1767424"/>
              <a:gd name="connsiteY2" fmla="*/ 53 h 1179586"/>
              <a:gd name="connsiteX3" fmla="*/ 1767424 w 1767424"/>
              <a:gd name="connsiteY3" fmla="*/ 1172125 h 1179586"/>
              <a:gd name="connsiteX4" fmla="*/ 0 w 1767424"/>
              <a:gd name="connsiteY4" fmla="*/ 1179586 h 1179586"/>
              <a:gd name="connsiteX0" fmla="*/ 0 w 1881724"/>
              <a:gd name="connsiteY0" fmla="*/ 1179583 h 1179583"/>
              <a:gd name="connsiteX1" fmla="*/ 359685 w 1881724"/>
              <a:gd name="connsiteY1" fmla="*/ 26619 h 1179583"/>
              <a:gd name="connsiteX2" fmla="*/ 1433799 w 1881724"/>
              <a:gd name="connsiteY2" fmla="*/ 50 h 1179583"/>
              <a:gd name="connsiteX3" fmla="*/ 1881724 w 1881724"/>
              <a:gd name="connsiteY3" fmla="*/ 1178029 h 1179583"/>
              <a:gd name="connsiteX4" fmla="*/ 0 w 1881724"/>
              <a:gd name="connsiteY4" fmla="*/ 1179583 h 1179583"/>
              <a:gd name="connsiteX0" fmla="*/ 0 w 1881724"/>
              <a:gd name="connsiteY0" fmla="*/ 1179659 h 1179659"/>
              <a:gd name="connsiteX1" fmla="*/ 359685 w 1881724"/>
              <a:gd name="connsiteY1" fmla="*/ 26695 h 1179659"/>
              <a:gd name="connsiteX2" fmla="*/ 1433799 w 1881724"/>
              <a:gd name="connsiteY2" fmla="*/ 126 h 1179659"/>
              <a:gd name="connsiteX3" fmla="*/ 1881724 w 1881724"/>
              <a:gd name="connsiteY3" fmla="*/ 1178105 h 1179659"/>
              <a:gd name="connsiteX4" fmla="*/ 0 w 1881724"/>
              <a:gd name="connsiteY4" fmla="*/ 1179659 h 1179659"/>
              <a:gd name="connsiteX0" fmla="*/ 0 w 1869023"/>
              <a:gd name="connsiteY0" fmla="*/ 1179659 h 1179659"/>
              <a:gd name="connsiteX1" fmla="*/ 359685 w 1869023"/>
              <a:gd name="connsiteY1" fmla="*/ 26695 h 1179659"/>
              <a:gd name="connsiteX2" fmla="*/ 1433799 w 1869023"/>
              <a:gd name="connsiteY2" fmla="*/ 126 h 1179659"/>
              <a:gd name="connsiteX3" fmla="*/ 1869023 w 1869023"/>
              <a:gd name="connsiteY3" fmla="*/ 1178107 h 1179659"/>
              <a:gd name="connsiteX4" fmla="*/ 0 w 1869023"/>
              <a:gd name="connsiteY4" fmla="*/ 1179659 h 117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23" h="1179659">
                <a:moveTo>
                  <a:pt x="0" y="1179659"/>
                </a:moveTo>
                <a:cubicBezTo>
                  <a:pt x="769" y="1163494"/>
                  <a:pt x="349679" y="33622"/>
                  <a:pt x="359685" y="26695"/>
                </a:cubicBezTo>
                <a:cubicBezTo>
                  <a:pt x="730507" y="71708"/>
                  <a:pt x="1105381" y="51649"/>
                  <a:pt x="1433799" y="126"/>
                </a:cubicBezTo>
                <a:cubicBezTo>
                  <a:pt x="1447849" y="-2078"/>
                  <a:pt x="1447650" y="11190"/>
                  <a:pt x="1869023" y="1178107"/>
                </a:cubicBezTo>
                <a:lnTo>
                  <a:pt x="0" y="1179659"/>
                </a:lnTo>
                <a:close/>
              </a:path>
            </a:pathLst>
          </a:custGeom>
          <a:solidFill>
            <a:schemeClr val="accent2">
              <a:alpha val="6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19">
            <a:extLst>
              <a:ext uri="{FF2B5EF4-FFF2-40B4-BE49-F238E27FC236}">
                <a16:creationId xmlns:a16="http://schemas.microsoft.com/office/drawing/2014/main" id="{C78EFF43-4023-F4FB-B1E3-3B883E318D22}"/>
              </a:ext>
            </a:extLst>
          </p:cNvPr>
          <p:cNvSpPr/>
          <p:nvPr/>
        </p:nvSpPr>
        <p:spPr>
          <a:xfrm rot="16200000">
            <a:off x="7489074" y="673676"/>
            <a:ext cx="4777727" cy="4649104"/>
          </a:xfrm>
          <a:custGeom>
            <a:avLst/>
            <a:gdLst>
              <a:gd name="connsiteX0" fmla="*/ 0 w 3898678"/>
              <a:gd name="connsiteY0" fmla="*/ 7848602 h 7848602"/>
              <a:gd name="connsiteX1" fmla="*/ 1869494 w 3898678"/>
              <a:gd name="connsiteY1" fmla="*/ 0 h 7848602"/>
              <a:gd name="connsiteX2" fmla="*/ 3898678 w 3898678"/>
              <a:gd name="connsiteY2" fmla="*/ 7848602 h 7848602"/>
              <a:gd name="connsiteX3" fmla="*/ 0 w 3898678"/>
              <a:gd name="connsiteY3"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9255 w 3898678"/>
              <a:gd name="connsiteY1" fmla="*/ 2364509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0018 w 3898678"/>
              <a:gd name="connsiteY1" fmla="*/ 2373745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5474857 h 5474857"/>
              <a:gd name="connsiteX1" fmla="*/ 1300018 w 3898678"/>
              <a:gd name="connsiteY1" fmla="*/ 0 h 5474857"/>
              <a:gd name="connsiteX2" fmla="*/ 2491509 w 3898678"/>
              <a:gd name="connsiteY2" fmla="*/ 41564 h 5474857"/>
              <a:gd name="connsiteX3" fmla="*/ 3898678 w 3898678"/>
              <a:gd name="connsiteY3" fmla="*/ 5474857 h 5474857"/>
              <a:gd name="connsiteX4" fmla="*/ 0 w 3898678"/>
              <a:gd name="connsiteY4" fmla="*/ 5474857 h 5474857"/>
              <a:gd name="connsiteX0" fmla="*/ 0 w 3898678"/>
              <a:gd name="connsiteY0" fmla="*/ 5701146 h 5701146"/>
              <a:gd name="connsiteX1" fmla="*/ 1420091 w 3898678"/>
              <a:gd name="connsiteY1" fmla="*/ 0 h 5701146"/>
              <a:gd name="connsiteX2" fmla="*/ 2491509 w 3898678"/>
              <a:gd name="connsiteY2" fmla="*/ 267853 h 5701146"/>
              <a:gd name="connsiteX3" fmla="*/ 3898678 w 3898678"/>
              <a:gd name="connsiteY3" fmla="*/ 5701146 h 5701146"/>
              <a:gd name="connsiteX4" fmla="*/ 0 w 3898678"/>
              <a:gd name="connsiteY4" fmla="*/ 5701146 h 5701146"/>
              <a:gd name="connsiteX0" fmla="*/ 0 w 3898678"/>
              <a:gd name="connsiteY0" fmla="*/ 5701146 h 5701146"/>
              <a:gd name="connsiteX1" fmla="*/ 1420091 w 3898678"/>
              <a:gd name="connsiteY1" fmla="*/ 0 h 5701146"/>
              <a:gd name="connsiteX2" fmla="*/ 2403764 w 3898678"/>
              <a:gd name="connsiteY2" fmla="*/ 78508 h 5701146"/>
              <a:gd name="connsiteX3" fmla="*/ 3898678 w 3898678"/>
              <a:gd name="connsiteY3" fmla="*/ 5701146 h 5701146"/>
              <a:gd name="connsiteX4" fmla="*/ 0 w 3898678"/>
              <a:gd name="connsiteY4" fmla="*/ 5701146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268135"/>
              <a:gd name="connsiteY0" fmla="*/ 7225147 h 7243622"/>
              <a:gd name="connsiteX1" fmla="*/ 2214419 w 4268135"/>
              <a:gd name="connsiteY1" fmla="*/ 0 h 7243622"/>
              <a:gd name="connsiteX2" fmla="*/ 2713183 w 4268135"/>
              <a:gd name="connsiteY2" fmla="*/ 1616363 h 7243622"/>
              <a:gd name="connsiteX3" fmla="*/ 4268135 w 4268135"/>
              <a:gd name="connsiteY3" fmla="*/ 7243622 h 7243622"/>
              <a:gd name="connsiteX4" fmla="*/ 0 w 4268135"/>
              <a:gd name="connsiteY4" fmla="*/ 7225147 h 7243622"/>
              <a:gd name="connsiteX0" fmla="*/ 0 w 4268135"/>
              <a:gd name="connsiteY0" fmla="*/ 7225147 h 7243622"/>
              <a:gd name="connsiteX1" fmla="*/ 2214419 w 4268135"/>
              <a:gd name="connsiteY1" fmla="*/ 0 h 7243622"/>
              <a:gd name="connsiteX2" fmla="*/ 4268135 w 4268135"/>
              <a:gd name="connsiteY2" fmla="*/ 7243622 h 7243622"/>
              <a:gd name="connsiteX3" fmla="*/ 0 w 4268135"/>
              <a:gd name="connsiteY3" fmla="*/ 7225147 h 7243622"/>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75958"/>
              <a:gd name="connsiteY0" fmla="*/ 7225147 h 7229774"/>
              <a:gd name="connsiteX1" fmla="*/ 2214419 w 4475958"/>
              <a:gd name="connsiteY1" fmla="*/ 0 h 7229774"/>
              <a:gd name="connsiteX2" fmla="*/ 4475958 w 4475958"/>
              <a:gd name="connsiteY2" fmla="*/ 7229774 h 7229774"/>
              <a:gd name="connsiteX3" fmla="*/ 0 w 4475958"/>
              <a:gd name="connsiteY3" fmla="*/ 7225147 h 7229774"/>
              <a:gd name="connsiteX0" fmla="*/ 0 w 4582753"/>
              <a:gd name="connsiteY0" fmla="*/ 7357696 h 7362323"/>
              <a:gd name="connsiteX1" fmla="*/ 2214419 w 4582753"/>
              <a:gd name="connsiteY1" fmla="*/ 132549 h 7362323"/>
              <a:gd name="connsiteX2" fmla="*/ 3105093 w 4582753"/>
              <a:gd name="connsiteY2" fmla="*/ 3024222 h 7362323"/>
              <a:gd name="connsiteX3" fmla="*/ 4475958 w 4582753"/>
              <a:gd name="connsiteY3" fmla="*/ 7362323 h 7362323"/>
              <a:gd name="connsiteX4" fmla="*/ 0 w 4582753"/>
              <a:gd name="connsiteY4" fmla="*/ 7357696 h 7362323"/>
              <a:gd name="connsiteX0" fmla="*/ 0 w 4582753"/>
              <a:gd name="connsiteY0" fmla="*/ 5066195 h 5070822"/>
              <a:gd name="connsiteX1" fmla="*/ 1346514 w 4582753"/>
              <a:gd name="connsiteY1" fmla="*/ 735123 h 5070822"/>
              <a:gd name="connsiteX2" fmla="*/ 3105093 w 4582753"/>
              <a:gd name="connsiteY2" fmla="*/ 732721 h 5070822"/>
              <a:gd name="connsiteX3" fmla="*/ 4475958 w 4582753"/>
              <a:gd name="connsiteY3" fmla="*/ 5070822 h 5070822"/>
              <a:gd name="connsiteX4" fmla="*/ 0 w 4582753"/>
              <a:gd name="connsiteY4" fmla="*/ 5066195 h 5070822"/>
              <a:gd name="connsiteX0" fmla="*/ 0 w 4582753"/>
              <a:gd name="connsiteY0" fmla="*/ 5066195 h 5070822"/>
              <a:gd name="connsiteX1" fmla="*/ 1346514 w 4582753"/>
              <a:gd name="connsiteY1" fmla="*/ 735123 h 5070822"/>
              <a:gd name="connsiteX2" fmla="*/ 3105092 w 4582753"/>
              <a:gd name="connsiteY2" fmla="*/ 732721 h 5070822"/>
              <a:gd name="connsiteX3" fmla="*/ 4475958 w 4582753"/>
              <a:gd name="connsiteY3" fmla="*/ 5070822 h 5070822"/>
              <a:gd name="connsiteX4" fmla="*/ 0 w 4582753"/>
              <a:gd name="connsiteY4" fmla="*/ 5066195 h 5070822"/>
              <a:gd name="connsiteX0" fmla="*/ 0 w 4582753"/>
              <a:gd name="connsiteY0" fmla="*/ 4652962 h 4657589"/>
              <a:gd name="connsiteX1" fmla="*/ 1346514 w 4582753"/>
              <a:gd name="connsiteY1" fmla="*/ 321890 h 4657589"/>
              <a:gd name="connsiteX2" fmla="*/ 3105092 w 4582753"/>
              <a:gd name="connsiteY2" fmla="*/ 319488 h 4657589"/>
              <a:gd name="connsiteX3" fmla="*/ 4475958 w 4582753"/>
              <a:gd name="connsiteY3" fmla="*/ 4657589 h 4657589"/>
              <a:gd name="connsiteX4" fmla="*/ 0 w 4582753"/>
              <a:gd name="connsiteY4" fmla="*/ 4652962 h 4657589"/>
              <a:gd name="connsiteX0" fmla="*/ 0 w 4582753"/>
              <a:gd name="connsiteY0" fmla="*/ 4652961 h 4657588"/>
              <a:gd name="connsiteX1" fmla="*/ 1346514 w 4582753"/>
              <a:gd name="connsiteY1" fmla="*/ 321891 h 4657588"/>
              <a:gd name="connsiteX2" fmla="*/ 3105092 w 4582753"/>
              <a:gd name="connsiteY2" fmla="*/ 319487 h 4657588"/>
              <a:gd name="connsiteX3" fmla="*/ 4475958 w 4582753"/>
              <a:gd name="connsiteY3" fmla="*/ 4657588 h 4657588"/>
              <a:gd name="connsiteX4" fmla="*/ 0 w 4582753"/>
              <a:gd name="connsiteY4" fmla="*/ 4652961 h 4657588"/>
              <a:gd name="connsiteX0" fmla="*/ 0 w 4582753"/>
              <a:gd name="connsiteY0" fmla="*/ 4336023 h 4340650"/>
              <a:gd name="connsiteX1" fmla="*/ 1346514 w 4582753"/>
              <a:gd name="connsiteY1" fmla="*/ 4953 h 4340650"/>
              <a:gd name="connsiteX2" fmla="*/ 3105092 w 4582753"/>
              <a:gd name="connsiteY2" fmla="*/ 2549 h 4340650"/>
              <a:gd name="connsiteX3" fmla="*/ 4475958 w 4582753"/>
              <a:gd name="connsiteY3" fmla="*/ 4340650 h 4340650"/>
              <a:gd name="connsiteX4" fmla="*/ 0 w 4582753"/>
              <a:gd name="connsiteY4" fmla="*/ 4336023 h 4340650"/>
              <a:gd name="connsiteX0" fmla="*/ 0 w 4475958"/>
              <a:gd name="connsiteY0" fmla="*/ 4336023 h 4340650"/>
              <a:gd name="connsiteX1" fmla="*/ 1346514 w 4475958"/>
              <a:gd name="connsiteY1" fmla="*/ 4953 h 4340650"/>
              <a:gd name="connsiteX2" fmla="*/ 3105092 w 4475958"/>
              <a:gd name="connsiteY2" fmla="*/ 2549 h 4340650"/>
              <a:gd name="connsiteX3" fmla="*/ 4475958 w 4475958"/>
              <a:gd name="connsiteY3" fmla="*/ 4340650 h 4340650"/>
              <a:gd name="connsiteX4" fmla="*/ 0 w 4475958"/>
              <a:gd name="connsiteY4" fmla="*/ 4336023 h 4340650"/>
              <a:gd name="connsiteX0" fmla="*/ 0 w 4475958"/>
              <a:gd name="connsiteY0" fmla="*/ 4336022 h 4340649"/>
              <a:gd name="connsiteX1" fmla="*/ 1332194 w 4475958"/>
              <a:gd name="connsiteY1" fmla="*/ 4955 h 4340649"/>
              <a:gd name="connsiteX2" fmla="*/ 3105092 w 4475958"/>
              <a:gd name="connsiteY2" fmla="*/ 2548 h 4340649"/>
              <a:gd name="connsiteX3" fmla="*/ 4475958 w 4475958"/>
              <a:gd name="connsiteY3" fmla="*/ 4340649 h 4340649"/>
              <a:gd name="connsiteX4" fmla="*/ 0 w 4475958"/>
              <a:gd name="connsiteY4" fmla="*/ 4336022 h 4340649"/>
              <a:gd name="connsiteX0" fmla="*/ 0 w 4475958"/>
              <a:gd name="connsiteY0" fmla="*/ 4336022 h 4340649"/>
              <a:gd name="connsiteX1" fmla="*/ 1332194 w 4475958"/>
              <a:gd name="connsiteY1" fmla="*/ 4955 h 4340649"/>
              <a:gd name="connsiteX2" fmla="*/ 3109184 w 4475958"/>
              <a:gd name="connsiteY2" fmla="*/ 2548 h 4340649"/>
              <a:gd name="connsiteX3" fmla="*/ 4475958 w 4475958"/>
              <a:gd name="connsiteY3" fmla="*/ 4340649 h 4340649"/>
              <a:gd name="connsiteX4" fmla="*/ 0 w 4475958"/>
              <a:gd name="connsiteY4" fmla="*/ 4336022 h 4340649"/>
              <a:gd name="connsiteX0" fmla="*/ 0 w 4475958"/>
              <a:gd name="connsiteY0" fmla="*/ 4650988 h 4655615"/>
              <a:gd name="connsiteX1" fmla="*/ 1332194 w 4475958"/>
              <a:gd name="connsiteY1" fmla="*/ 319921 h 4655615"/>
              <a:gd name="connsiteX2" fmla="*/ 3204434 w 4475958"/>
              <a:gd name="connsiteY2" fmla="*/ 323420 h 4655615"/>
              <a:gd name="connsiteX3" fmla="*/ 4475958 w 4475958"/>
              <a:gd name="connsiteY3" fmla="*/ 4655615 h 4655615"/>
              <a:gd name="connsiteX4" fmla="*/ 0 w 4475958"/>
              <a:gd name="connsiteY4" fmla="*/ 4650988 h 4655615"/>
              <a:gd name="connsiteX0" fmla="*/ 0 w 4475958"/>
              <a:gd name="connsiteY0" fmla="*/ 5257968 h 5262595"/>
              <a:gd name="connsiteX1" fmla="*/ 1332194 w 4475958"/>
              <a:gd name="connsiteY1" fmla="*/ 926901 h 5262595"/>
              <a:gd name="connsiteX2" fmla="*/ 3204434 w 4475958"/>
              <a:gd name="connsiteY2" fmla="*/ 930400 h 5262595"/>
              <a:gd name="connsiteX3" fmla="*/ 4475958 w 4475958"/>
              <a:gd name="connsiteY3" fmla="*/ 5262595 h 5262595"/>
              <a:gd name="connsiteX4" fmla="*/ 0 w 4475958"/>
              <a:gd name="connsiteY4" fmla="*/ 5257968 h 5262595"/>
              <a:gd name="connsiteX0" fmla="*/ 0 w 4475958"/>
              <a:gd name="connsiteY0" fmla="*/ 5070303 h 5074930"/>
              <a:gd name="connsiteX1" fmla="*/ 1332194 w 4475958"/>
              <a:gd name="connsiteY1" fmla="*/ 739236 h 5074930"/>
              <a:gd name="connsiteX2" fmla="*/ 3204434 w 4475958"/>
              <a:gd name="connsiteY2" fmla="*/ 742735 h 5074930"/>
              <a:gd name="connsiteX3" fmla="*/ 4475958 w 4475958"/>
              <a:gd name="connsiteY3" fmla="*/ 5074930 h 5074930"/>
              <a:gd name="connsiteX4" fmla="*/ 0 w 4475958"/>
              <a:gd name="connsiteY4" fmla="*/ 5070303 h 5074930"/>
              <a:gd name="connsiteX0" fmla="*/ 0 w 4475958"/>
              <a:gd name="connsiteY0" fmla="*/ 4331110 h 4335737"/>
              <a:gd name="connsiteX1" fmla="*/ 1332194 w 4475958"/>
              <a:gd name="connsiteY1" fmla="*/ 43 h 4335737"/>
              <a:gd name="connsiteX2" fmla="*/ 3204434 w 4475958"/>
              <a:gd name="connsiteY2" fmla="*/ 3542 h 4335737"/>
              <a:gd name="connsiteX3" fmla="*/ 4475958 w 4475958"/>
              <a:gd name="connsiteY3" fmla="*/ 4335737 h 4335737"/>
              <a:gd name="connsiteX4" fmla="*/ 0 w 4475958"/>
              <a:gd name="connsiteY4" fmla="*/ 4331110 h 4335737"/>
              <a:gd name="connsiteX0" fmla="*/ 0 w 4475958"/>
              <a:gd name="connsiteY0" fmla="*/ 4644910 h 4649537"/>
              <a:gd name="connsiteX1" fmla="*/ 1332194 w 4475958"/>
              <a:gd name="connsiteY1" fmla="*/ 313843 h 4649537"/>
              <a:gd name="connsiteX2" fmla="*/ 3204434 w 4475958"/>
              <a:gd name="connsiteY2" fmla="*/ 317342 h 4649537"/>
              <a:gd name="connsiteX3" fmla="*/ 4475958 w 4475958"/>
              <a:gd name="connsiteY3" fmla="*/ 4649537 h 4649537"/>
              <a:gd name="connsiteX4" fmla="*/ 0 w 4475958"/>
              <a:gd name="connsiteY4" fmla="*/ 4644910 h 4649537"/>
              <a:gd name="connsiteX0" fmla="*/ 0 w 4475958"/>
              <a:gd name="connsiteY0" fmla="*/ 4331231 h 4335858"/>
              <a:gd name="connsiteX1" fmla="*/ 1332194 w 4475958"/>
              <a:gd name="connsiteY1" fmla="*/ 164 h 4335858"/>
              <a:gd name="connsiteX2" fmla="*/ 3204434 w 4475958"/>
              <a:gd name="connsiteY2" fmla="*/ 3663 h 4335858"/>
              <a:gd name="connsiteX3" fmla="*/ 4475958 w 4475958"/>
              <a:gd name="connsiteY3" fmla="*/ 4335858 h 4335858"/>
              <a:gd name="connsiteX4" fmla="*/ 0 w 4475958"/>
              <a:gd name="connsiteY4" fmla="*/ 4331231 h 4335858"/>
              <a:gd name="connsiteX0" fmla="*/ 255507 w 4731465"/>
              <a:gd name="connsiteY0" fmla="*/ 4331231 h 4335858"/>
              <a:gd name="connsiteX1" fmla="*/ 1587701 w 4731465"/>
              <a:gd name="connsiteY1" fmla="*/ 164 h 4335858"/>
              <a:gd name="connsiteX2" fmla="*/ 3459941 w 4731465"/>
              <a:gd name="connsiteY2" fmla="*/ 3663 h 4335858"/>
              <a:gd name="connsiteX3" fmla="*/ 4731465 w 4731465"/>
              <a:gd name="connsiteY3" fmla="*/ 4335858 h 4335858"/>
              <a:gd name="connsiteX4" fmla="*/ 255507 w 4731465"/>
              <a:gd name="connsiteY4" fmla="*/ 4331231 h 4335858"/>
              <a:gd name="connsiteX0" fmla="*/ 135038 w 4864998"/>
              <a:gd name="connsiteY0" fmla="*/ 4648909 h 4967871"/>
              <a:gd name="connsiteX1" fmla="*/ 1467232 w 4864998"/>
              <a:gd name="connsiteY1" fmla="*/ 317842 h 4967871"/>
              <a:gd name="connsiteX2" fmla="*/ 3339472 w 4864998"/>
              <a:gd name="connsiteY2" fmla="*/ 321341 h 4967871"/>
              <a:gd name="connsiteX3" fmla="*/ 4864998 w 4864998"/>
              <a:gd name="connsiteY3" fmla="*/ 4641725 h 4967871"/>
              <a:gd name="connsiteX4" fmla="*/ 135038 w 4864998"/>
              <a:gd name="connsiteY4" fmla="*/ 4648909 h 4967871"/>
              <a:gd name="connsiteX0" fmla="*/ 135038 w 4864998"/>
              <a:gd name="connsiteY0" fmla="*/ 4648909 h 4967872"/>
              <a:gd name="connsiteX1" fmla="*/ 1467232 w 4864998"/>
              <a:gd name="connsiteY1" fmla="*/ 317842 h 4967872"/>
              <a:gd name="connsiteX2" fmla="*/ 3339472 w 4864998"/>
              <a:gd name="connsiteY2" fmla="*/ 321341 h 4967872"/>
              <a:gd name="connsiteX3" fmla="*/ 4864998 w 4864998"/>
              <a:gd name="connsiteY3" fmla="*/ 4641725 h 4967872"/>
              <a:gd name="connsiteX4" fmla="*/ 135038 w 4864998"/>
              <a:gd name="connsiteY4" fmla="*/ 4648909 h 4967872"/>
              <a:gd name="connsiteX0" fmla="*/ 135038 w 4864998"/>
              <a:gd name="connsiteY0" fmla="*/ 4712354 h 5031317"/>
              <a:gd name="connsiteX1" fmla="*/ 1467232 w 4864998"/>
              <a:gd name="connsiteY1" fmla="*/ 381287 h 5031317"/>
              <a:gd name="connsiteX2" fmla="*/ 3339472 w 4864998"/>
              <a:gd name="connsiteY2" fmla="*/ 384786 h 5031317"/>
              <a:gd name="connsiteX3" fmla="*/ 4864998 w 4864998"/>
              <a:gd name="connsiteY3" fmla="*/ 4705170 h 5031317"/>
              <a:gd name="connsiteX4" fmla="*/ 135038 w 4864998"/>
              <a:gd name="connsiteY4" fmla="*/ 4712354 h 5031317"/>
              <a:gd name="connsiteX0" fmla="*/ 135038 w 4864998"/>
              <a:gd name="connsiteY0" fmla="*/ 5836816 h 6155779"/>
              <a:gd name="connsiteX1" fmla="*/ 1467232 w 4864998"/>
              <a:gd name="connsiteY1" fmla="*/ 1505749 h 6155779"/>
              <a:gd name="connsiteX2" fmla="*/ 3339472 w 4864998"/>
              <a:gd name="connsiteY2" fmla="*/ 1509248 h 6155779"/>
              <a:gd name="connsiteX3" fmla="*/ 4864998 w 4864998"/>
              <a:gd name="connsiteY3" fmla="*/ 5829632 h 6155779"/>
              <a:gd name="connsiteX4" fmla="*/ 135038 w 4864998"/>
              <a:gd name="connsiteY4" fmla="*/ 5836816 h 6155779"/>
              <a:gd name="connsiteX0" fmla="*/ 135038 w 4864998"/>
              <a:gd name="connsiteY0" fmla="*/ 4589586 h 4908549"/>
              <a:gd name="connsiteX1" fmla="*/ 1467232 w 4864998"/>
              <a:gd name="connsiteY1" fmla="*/ 258519 h 4908549"/>
              <a:gd name="connsiteX2" fmla="*/ 3339472 w 4864998"/>
              <a:gd name="connsiteY2" fmla="*/ 262018 h 4908549"/>
              <a:gd name="connsiteX3" fmla="*/ 4864998 w 4864998"/>
              <a:gd name="connsiteY3" fmla="*/ 4582402 h 4908549"/>
              <a:gd name="connsiteX4" fmla="*/ 135038 w 4864998"/>
              <a:gd name="connsiteY4" fmla="*/ 4589586 h 4908549"/>
              <a:gd name="connsiteX0" fmla="*/ 135038 w 4864998"/>
              <a:gd name="connsiteY0" fmla="*/ 4350713 h 4669676"/>
              <a:gd name="connsiteX1" fmla="*/ 1467232 w 4864998"/>
              <a:gd name="connsiteY1" fmla="*/ 19646 h 4669676"/>
              <a:gd name="connsiteX2" fmla="*/ 3339472 w 4864998"/>
              <a:gd name="connsiteY2" fmla="*/ 23145 h 4669676"/>
              <a:gd name="connsiteX3" fmla="*/ 4864998 w 4864998"/>
              <a:gd name="connsiteY3" fmla="*/ 4343529 h 4669676"/>
              <a:gd name="connsiteX4" fmla="*/ 135038 w 4864998"/>
              <a:gd name="connsiteY4" fmla="*/ 4350713 h 4669676"/>
              <a:gd name="connsiteX0" fmla="*/ 135038 w 4864998"/>
              <a:gd name="connsiteY0" fmla="*/ 4350032 h 4668995"/>
              <a:gd name="connsiteX1" fmla="*/ 1467232 w 4864998"/>
              <a:gd name="connsiteY1" fmla="*/ 18965 h 4668995"/>
              <a:gd name="connsiteX2" fmla="*/ 3339472 w 4864998"/>
              <a:gd name="connsiteY2" fmla="*/ 22464 h 4668995"/>
              <a:gd name="connsiteX3" fmla="*/ 4864998 w 4864998"/>
              <a:gd name="connsiteY3" fmla="*/ 4342848 h 4668995"/>
              <a:gd name="connsiteX4" fmla="*/ 135038 w 4864998"/>
              <a:gd name="connsiteY4" fmla="*/ 4350032 h 4668995"/>
              <a:gd name="connsiteX0" fmla="*/ 264775 w 4994735"/>
              <a:gd name="connsiteY0" fmla="*/ 4350032 h 4350035"/>
              <a:gd name="connsiteX1" fmla="*/ 1596969 w 4994735"/>
              <a:gd name="connsiteY1" fmla="*/ 18965 h 4350035"/>
              <a:gd name="connsiteX2" fmla="*/ 3469209 w 4994735"/>
              <a:gd name="connsiteY2" fmla="*/ 22464 h 4350035"/>
              <a:gd name="connsiteX3" fmla="*/ 4994735 w 4994735"/>
              <a:gd name="connsiteY3" fmla="*/ 4342848 h 4350035"/>
              <a:gd name="connsiteX4" fmla="*/ 264775 w 4994735"/>
              <a:gd name="connsiteY4" fmla="*/ 4350032 h 4350035"/>
              <a:gd name="connsiteX0" fmla="*/ 373404 w 5103364"/>
              <a:gd name="connsiteY0" fmla="*/ 4606098 h 4606347"/>
              <a:gd name="connsiteX1" fmla="*/ 1705598 w 5103364"/>
              <a:gd name="connsiteY1" fmla="*/ 275031 h 4606347"/>
              <a:gd name="connsiteX2" fmla="*/ 3577838 w 5103364"/>
              <a:gd name="connsiteY2" fmla="*/ 278530 h 4606347"/>
              <a:gd name="connsiteX3" fmla="*/ 5103364 w 5103364"/>
              <a:gd name="connsiteY3" fmla="*/ 4598914 h 4606347"/>
              <a:gd name="connsiteX4" fmla="*/ 373404 w 5103364"/>
              <a:gd name="connsiteY4" fmla="*/ 4606098 h 4606347"/>
              <a:gd name="connsiteX0" fmla="*/ 373404 w 5103364"/>
              <a:gd name="connsiteY0" fmla="*/ 4331067 h 4331316"/>
              <a:gd name="connsiteX1" fmla="*/ 1705598 w 5103364"/>
              <a:gd name="connsiteY1" fmla="*/ 0 h 4331316"/>
              <a:gd name="connsiteX2" fmla="*/ 3577838 w 5103364"/>
              <a:gd name="connsiteY2" fmla="*/ 3499 h 4331316"/>
              <a:gd name="connsiteX3" fmla="*/ 5103364 w 5103364"/>
              <a:gd name="connsiteY3" fmla="*/ 4323883 h 4331316"/>
              <a:gd name="connsiteX4" fmla="*/ 373404 w 5103364"/>
              <a:gd name="connsiteY4" fmla="*/ 4331067 h 4331316"/>
              <a:gd name="connsiteX0" fmla="*/ 0 w 4729960"/>
              <a:gd name="connsiteY0" fmla="*/ 4331067 h 4331067"/>
              <a:gd name="connsiteX1" fmla="*/ 1332194 w 4729960"/>
              <a:gd name="connsiteY1" fmla="*/ 0 h 4331067"/>
              <a:gd name="connsiteX2" fmla="*/ 3204434 w 4729960"/>
              <a:gd name="connsiteY2" fmla="*/ 3499 h 4331067"/>
              <a:gd name="connsiteX3" fmla="*/ 4729960 w 4729960"/>
              <a:gd name="connsiteY3" fmla="*/ 4323883 h 4331067"/>
              <a:gd name="connsiteX4" fmla="*/ 0 w 4729960"/>
              <a:gd name="connsiteY4" fmla="*/ 4331067 h 4331067"/>
              <a:gd name="connsiteX0" fmla="*/ 0 w 4777727"/>
              <a:gd name="connsiteY0" fmla="*/ 4630528 h 4642500"/>
              <a:gd name="connsiteX1" fmla="*/ 1379961 w 4777727"/>
              <a:gd name="connsiteY1" fmla="*/ 318503 h 4642500"/>
              <a:gd name="connsiteX2" fmla="*/ 3252201 w 4777727"/>
              <a:gd name="connsiteY2" fmla="*/ 322002 h 4642500"/>
              <a:gd name="connsiteX3" fmla="*/ 4777727 w 4777727"/>
              <a:gd name="connsiteY3" fmla="*/ 4642386 h 4642500"/>
              <a:gd name="connsiteX4" fmla="*/ 0 w 4777727"/>
              <a:gd name="connsiteY4" fmla="*/ 4630528 h 4642500"/>
              <a:gd name="connsiteX0" fmla="*/ 0 w 4777727"/>
              <a:gd name="connsiteY0" fmla="*/ 4630528 h 4642500"/>
              <a:gd name="connsiteX1" fmla="*/ 1379961 w 4777727"/>
              <a:gd name="connsiteY1" fmla="*/ 318503 h 4642500"/>
              <a:gd name="connsiteX2" fmla="*/ 3252201 w 4777727"/>
              <a:gd name="connsiteY2" fmla="*/ 322002 h 4642500"/>
              <a:gd name="connsiteX3" fmla="*/ 4777727 w 4777727"/>
              <a:gd name="connsiteY3" fmla="*/ 4642386 h 4642500"/>
              <a:gd name="connsiteX4" fmla="*/ 0 w 4777727"/>
              <a:gd name="connsiteY4" fmla="*/ 4630528 h 4642500"/>
              <a:gd name="connsiteX0" fmla="*/ 0 w 4777727"/>
              <a:gd name="connsiteY0" fmla="*/ 4312025 h 4323997"/>
              <a:gd name="connsiteX1" fmla="*/ 1379961 w 4777727"/>
              <a:gd name="connsiteY1" fmla="*/ 0 h 4323997"/>
              <a:gd name="connsiteX2" fmla="*/ 3252201 w 4777727"/>
              <a:gd name="connsiteY2" fmla="*/ 3499 h 4323997"/>
              <a:gd name="connsiteX3" fmla="*/ 4777727 w 4777727"/>
              <a:gd name="connsiteY3" fmla="*/ 4323883 h 4323997"/>
              <a:gd name="connsiteX4" fmla="*/ 0 w 4777727"/>
              <a:gd name="connsiteY4" fmla="*/ 4312025 h 4323997"/>
              <a:gd name="connsiteX0" fmla="*/ 0 w 4777727"/>
              <a:gd name="connsiteY0" fmla="*/ 4631572 h 4643544"/>
              <a:gd name="connsiteX1" fmla="*/ 1379961 w 4777727"/>
              <a:gd name="connsiteY1" fmla="*/ 319547 h 4643544"/>
              <a:gd name="connsiteX2" fmla="*/ 3256534 w 4777727"/>
              <a:gd name="connsiteY2" fmla="*/ 319015 h 4643544"/>
              <a:gd name="connsiteX3" fmla="*/ 4777727 w 4777727"/>
              <a:gd name="connsiteY3" fmla="*/ 4643430 h 4643544"/>
              <a:gd name="connsiteX4" fmla="*/ 0 w 4777727"/>
              <a:gd name="connsiteY4" fmla="*/ 4631572 h 4643544"/>
              <a:gd name="connsiteX0" fmla="*/ 0 w 4777727"/>
              <a:gd name="connsiteY0" fmla="*/ 4312557 h 4324529"/>
              <a:gd name="connsiteX1" fmla="*/ 1379961 w 4777727"/>
              <a:gd name="connsiteY1" fmla="*/ 532 h 4324529"/>
              <a:gd name="connsiteX2" fmla="*/ 3256534 w 4777727"/>
              <a:gd name="connsiteY2" fmla="*/ 0 h 4324529"/>
              <a:gd name="connsiteX3" fmla="*/ 4777727 w 4777727"/>
              <a:gd name="connsiteY3" fmla="*/ 4324415 h 4324529"/>
              <a:gd name="connsiteX4" fmla="*/ 0 w 4777727"/>
              <a:gd name="connsiteY4" fmla="*/ 4312557 h 4324529"/>
              <a:gd name="connsiteX0" fmla="*/ 0 w 4777727"/>
              <a:gd name="connsiteY0" fmla="*/ 4312557 h 4324529"/>
              <a:gd name="connsiteX1" fmla="*/ 1379961 w 4777727"/>
              <a:gd name="connsiteY1" fmla="*/ 532 h 4324529"/>
              <a:gd name="connsiteX2" fmla="*/ 3256534 w 4777727"/>
              <a:gd name="connsiteY2" fmla="*/ 0 h 4324529"/>
              <a:gd name="connsiteX3" fmla="*/ 4777727 w 4777727"/>
              <a:gd name="connsiteY3" fmla="*/ 4324415 h 4324529"/>
              <a:gd name="connsiteX4" fmla="*/ 0 w 4777727"/>
              <a:gd name="connsiteY4" fmla="*/ 4312557 h 432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727" h="4324529">
                <a:moveTo>
                  <a:pt x="0" y="4312557"/>
                </a:moveTo>
                <a:lnTo>
                  <a:pt x="1379961" y="532"/>
                </a:lnTo>
                <a:lnTo>
                  <a:pt x="3256534" y="0"/>
                </a:lnTo>
                <a:lnTo>
                  <a:pt x="4777727" y="4324415"/>
                </a:lnTo>
                <a:cubicBezTo>
                  <a:pt x="3201074" y="4326810"/>
                  <a:pt x="4728864" y="4290553"/>
                  <a:pt x="0" y="4312557"/>
                </a:cubicBezTo>
                <a:close/>
              </a:path>
            </a:pathLst>
          </a:custGeom>
          <a:solidFill>
            <a:schemeClr val="accent2">
              <a:lumMod val="20000"/>
              <a:lumOff val="8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Chart 41">
            <a:extLst>
              <a:ext uri="{FF2B5EF4-FFF2-40B4-BE49-F238E27FC236}">
                <a16:creationId xmlns:a16="http://schemas.microsoft.com/office/drawing/2014/main" id="{1A46CF28-9739-C70B-AB81-D0BDAD2679D1}"/>
              </a:ext>
            </a:extLst>
          </p:cNvPr>
          <p:cNvGraphicFramePr/>
          <p:nvPr>
            <p:extLst>
              <p:ext uri="{D42A27DB-BD31-4B8C-83A1-F6EECF244321}">
                <p14:modId xmlns:p14="http://schemas.microsoft.com/office/powerpoint/2010/main" val="834205249"/>
              </p:ext>
            </p:extLst>
          </p:nvPr>
        </p:nvGraphicFramePr>
        <p:xfrm>
          <a:off x="2591239" y="863365"/>
          <a:ext cx="3916399" cy="4522142"/>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a:extLst>
              <a:ext uri="{FF2B5EF4-FFF2-40B4-BE49-F238E27FC236}">
                <a16:creationId xmlns:a16="http://schemas.microsoft.com/office/drawing/2014/main" id="{3B8E674D-CCA1-B743-A9CE-D45F040DE801}"/>
              </a:ext>
            </a:extLst>
          </p:cNvPr>
          <p:cNvSpPr/>
          <p:nvPr/>
        </p:nvSpPr>
        <p:spPr>
          <a:xfrm>
            <a:off x="5535557" y="2825260"/>
            <a:ext cx="650045" cy="584775"/>
          </a:xfrm>
          <a:prstGeom prst="rect">
            <a:avLst/>
          </a:prstGeom>
        </p:spPr>
        <p:txBody>
          <a:bodyPr wrap="square">
            <a:spAutoFit/>
          </a:bodyPr>
          <a:lstStyle/>
          <a:p>
            <a:pPr algn="ctr" defTabSz="457200"/>
            <a:r>
              <a:rPr lang="en-US" sz="3200" b="1" cap="small" dirty="0">
                <a:solidFill>
                  <a:schemeClr val="bg2"/>
                </a:solidFill>
                <a:latin typeface="Arial Narrow" panose="020B0606020202030204" pitchFamily="34" charset="0"/>
                <a:ea typeface="ヒラギノ角ゴ Pro W3" pitchFamily="-111" charset="-128"/>
                <a:cs typeface="Times" panose="02020603050405020304" pitchFamily="18" charset="0"/>
              </a:rPr>
              <a:t>$$</a:t>
            </a:r>
          </a:p>
        </p:txBody>
      </p:sp>
      <p:sp>
        <p:nvSpPr>
          <p:cNvPr id="45" name="Rectangle 44">
            <a:extLst>
              <a:ext uri="{FF2B5EF4-FFF2-40B4-BE49-F238E27FC236}">
                <a16:creationId xmlns:a16="http://schemas.microsoft.com/office/drawing/2014/main" id="{3449755D-3D52-CF65-ECD7-98D8A2C65583}"/>
              </a:ext>
            </a:extLst>
          </p:cNvPr>
          <p:cNvSpPr/>
          <p:nvPr/>
        </p:nvSpPr>
        <p:spPr>
          <a:xfrm>
            <a:off x="7994039" y="2262947"/>
            <a:ext cx="3970057" cy="1785104"/>
          </a:xfrm>
          <a:prstGeom prst="rect">
            <a:avLst/>
          </a:prstGeom>
          <a:ln>
            <a:noFill/>
          </a:ln>
        </p:spPr>
        <p:txBody>
          <a:bodyPr wrap="square">
            <a:spAutoFit/>
          </a:bodyPr>
          <a:lstStyle/>
          <a:p>
            <a:pPr algn="ctr" defTabSz="457200"/>
            <a:r>
              <a:rPr lang="en-US" sz="5400" b="1" cap="small" dirty="0">
                <a:ln w="0">
                  <a:noFill/>
                </a:ln>
                <a:solidFill>
                  <a:schemeClr val="accent1"/>
                </a:solidFill>
                <a:latin typeface="Arial" panose="020B0604020202020204" pitchFamily="34" charset="0"/>
                <a:cs typeface="Arial" panose="020B0604020202020204" pitchFamily="34" charset="0"/>
              </a:rPr>
              <a:t>LIFETIME</a:t>
            </a:r>
          </a:p>
          <a:p>
            <a:pPr algn="ctr" defTabSz="457200"/>
            <a:r>
              <a:rPr lang="en-US" sz="2800" b="1" cap="small" dirty="0">
                <a:ln w="0">
                  <a:noFill/>
                </a:ln>
                <a:solidFill>
                  <a:schemeClr val="accent1"/>
                </a:solidFill>
                <a:latin typeface="Arial" panose="020B0604020202020204" pitchFamily="34" charset="0"/>
                <a:cs typeface="Arial" panose="020B0604020202020204" pitchFamily="34" charset="0"/>
              </a:rPr>
              <a:t>to pay for the </a:t>
            </a:r>
            <a:r>
              <a:rPr lang="en-US" sz="2800" b="1" u="sng" cap="small" dirty="0">
                <a:ln w="0">
                  <a:noFill/>
                </a:ln>
                <a:solidFill>
                  <a:schemeClr val="accent1"/>
                </a:solidFill>
                <a:latin typeface="Arial" panose="020B0604020202020204" pitchFamily="34" charset="0"/>
                <a:cs typeface="Arial" panose="020B0604020202020204" pitchFamily="34" charset="0"/>
              </a:rPr>
              <a:t>entire</a:t>
            </a:r>
            <a:r>
              <a:rPr lang="en-US" sz="2800" b="1" cap="small" dirty="0">
                <a:ln w="0">
                  <a:noFill/>
                </a:ln>
                <a:solidFill>
                  <a:schemeClr val="accent1"/>
                </a:solidFill>
                <a:latin typeface="Arial" panose="020B0604020202020204" pitchFamily="34" charset="0"/>
                <a:cs typeface="Arial" panose="020B0604020202020204" pitchFamily="34" charset="0"/>
              </a:rPr>
              <a:t> </a:t>
            </a:r>
          </a:p>
          <a:p>
            <a:pPr algn="ctr" defTabSz="457200"/>
            <a:r>
              <a:rPr lang="en-US" sz="2800" b="1" cap="small" dirty="0">
                <a:ln w="0">
                  <a:noFill/>
                </a:ln>
                <a:solidFill>
                  <a:schemeClr val="accent1"/>
                </a:solidFill>
                <a:latin typeface="Arial" panose="020B0604020202020204" pitchFamily="34" charset="0"/>
                <a:cs typeface="Arial" panose="020B0604020202020204" pitchFamily="34" charset="0"/>
              </a:rPr>
              <a:t>length of care</a:t>
            </a:r>
          </a:p>
        </p:txBody>
      </p:sp>
      <p:graphicFrame>
        <p:nvGraphicFramePr>
          <p:cNvPr id="46" name="Chart 45">
            <a:extLst>
              <a:ext uri="{FF2B5EF4-FFF2-40B4-BE49-F238E27FC236}">
                <a16:creationId xmlns:a16="http://schemas.microsoft.com/office/drawing/2014/main" id="{5E430B9D-AF6B-ED42-08EE-92BB6ABE47FC}"/>
              </a:ext>
            </a:extLst>
          </p:cNvPr>
          <p:cNvGraphicFramePr/>
          <p:nvPr>
            <p:extLst>
              <p:ext uri="{D42A27DB-BD31-4B8C-83A1-F6EECF244321}">
                <p14:modId xmlns:p14="http://schemas.microsoft.com/office/powerpoint/2010/main" val="1256234875"/>
              </p:ext>
            </p:extLst>
          </p:nvPr>
        </p:nvGraphicFramePr>
        <p:xfrm>
          <a:off x="2579538" y="865982"/>
          <a:ext cx="3916399" cy="4522142"/>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11">
            <a:extLst>
              <a:ext uri="{FF2B5EF4-FFF2-40B4-BE49-F238E27FC236}">
                <a16:creationId xmlns:a16="http://schemas.microsoft.com/office/drawing/2014/main" id="{15F1AF27-7045-3CDC-A914-4CE92092F647}"/>
              </a:ext>
            </a:extLst>
          </p:cNvPr>
          <p:cNvSpPr txBox="1">
            <a:spLocks noChangeArrowheads="1"/>
          </p:cNvSpPr>
          <p:nvPr/>
        </p:nvSpPr>
        <p:spPr bwMode="auto">
          <a:xfrm rot="21598799">
            <a:off x="2895773" y="3272433"/>
            <a:ext cx="1371433"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Aggressive</a:t>
            </a:r>
          </a:p>
        </p:txBody>
      </p:sp>
      <p:sp>
        <p:nvSpPr>
          <p:cNvPr id="48" name="TextBox 12">
            <a:extLst>
              <a:ext uri="{FF2B5EF4-FFF2-40B4-BE49-F238E27FC236}">
                <a16:creationId xmlns:a16="http://schemas.microsoft.com/office/drawing/2014/main" id="{7E90E9DD-E93A-4661-6AE5-7FC66A3810BB}"/>
              </a:ext>
            </a:extLst>
          </p:cNvPr>
          <p:cNvSpPr txBox="1">
            <a:spLocks noChangeArrowheads="1"/>
          </p:cNvSpPr>
          <p:nvPr/>
        </p:nvSpPr>
        <p:spPr bwMode="auto">
          <a:xfrm rot="21598799">
            <a:off x="3200362" y="2003592"/>
            <a:ext cx="2438425"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Moderate</a:t>
            </a:r>
          </a:p>
        </p:txBody>
      </p:sp>
      <p:sp>
        <p:nvSpPr>
          <p:cNvPr id="49" name="TextBox 13">
            <a:extLst>
              <a:ext uri="{FF2B5EF4-FFF2-40B4-BE49-F238E27FC236}">
                <a16:creationId xmlns:a16="http://schemas.microsoft.com/office/drawing/2014/main" id="{65C3F119-CB05-CF89-E97B-F635C06EF44D}"/>
              </a:ext>
            </a:extLst>
          </p:cNvPr>
          <p:cNvSpPr txBox="1">
            <a:spLocks noChangeArrowheads="1"/>
          </p:cNvSpPr>
          <p:nvPr/>
        </p:nvSpPr>
        <p:spPr bwMode="auto">
          <a:xfrm rot="21598799">
            <a:off x="4334673" y="3649058"/>
            <a:ext cx="1904761"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Conservative</a:t>
            </a:r>
          </a:p>
        </p:txBody>
      </p:sp>
      <p:sp>
        <p:nvSpPr>
          <p:cNvPr id="50" name="TextBox 49">
            <a:extLst>
              <a:ext uri="{FF2B5EF4-FFF2-40B4-BE49-F238E27FC236}">
                <a16:creationId xmlns:a16="http://schemas.microsoft.com/office/drawing/2014/main" id="{B22CF567-A3F8-23AC-0C66-8CA1FAF40B70}"/>
              </a:ext>
            </a:extLst>
          </p:cNvPr>
          <p:cNvSpPr txBox="1"/>
          <p:nvPr/>
        </p:nvSpPr>
        <p:spPr>
          <a:xfrm>
            <a:off x="227904" y="4076544"/>
            <a:ext cx="2667804" cy="1600412"/>
          </a:xfrm>
          <a:prstGeom prst="rect">
            <a:avLst/>
          </a:prstGeom>
          <a:noFill/>
        </p:spPr>
        <p:txBody>
          <a:bodyPr wrap="square" lIns="91411" tIns="45707" rIns="91411" bIns="45707" rtlCol="0">
            <a:spAutoFit/>
          </a:bodyPr>
          <a:lstStyle/>
          <a:p>
            <a:pPr defTabSz="457037"/>
            <a:r>
              <a:rPr lang="en-US" sz="1050" b="1" dirty="0">
                <a:solidFill>
                  <a:schemeClr val="tx2"/>
                </a:solidFill>
                <a:latin typeface="Arial" panose="020B0604020202020204" pitchFamily="34" charset="0"/>
                <a:cs typeface="Arial" panose="020B0604020202020204" pitchFamily="34" charset="0"/>
              </a:rPr>
              <a:t>Typical portfolio assets position:</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Aggressive</a:t>
            </a:r>
            <a:r>
              <a:rPr lang="en-US" sz="1050" dirty="0">
                <a:solidFill>
                  <a:srgbClr val="000000"/>
                </a:solidFill>
                <a:latin typeface="Arial" panose="020B0604020202020204" pitchFamily="34" charset="0"/>
                <a:cs typeface="Arial" panose="020B0604020202020204" pitchFamily="34" charset="0"/>
              </a:rPr>
              <a:t> — significant growth with the acceptance of the risk of loss of principal</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Moderate</a:t>
            </a:r>
            <a:r>
              <a:rPr lang="en-US" sz="1050" dirty="0">
                <a:solidFill>
                  <a:srgbClr val="000000"/>
                </a:solidFill>
                <a:latin typeface="Arial" panose="020B0604020202020204" pitchFamily="34" charset="0"/>
                <a:cs typeface="Arial" panose="020B0604020202020204" pitchFamily="34" charset="0"/>
              </a:rPr>
              <a:t> — some growth with the acceptance of some downside risk</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Conservative</a:t>
            </a:r>
            <a:r>
              <a:rPr lang="en-US" sz="1050" dirty="0">
                <a:solidFill>
                  <a:srgbClr val="000000"/>
                </a:solidFill>
                <a:latin typeface="Arial" panose="020B0604020202020204" pitchFamily="34" charset="0"/>
                <a:cs typeface="Arial" panose="020B0604020202020204" pitchFamily="34" charset="0"/>
              </a:rPr>
              <a:t> — conservation of principal — often with guarantees</a:t>
            </a:r>
          </a:p>
          <a:p>
            <a:pPr defTabSz="457037"/>
            <a:endParaRPr lang="en-US" sz="1400" dirty="0">
              <a:solidFill>
                <a:srgbClr val="000000"/>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C3300C35-E544-84FD-A97F-6CD47B07DCAE}"/>
              </a:ext>
            </a:extLst>
          </p:cNvPr>
          <p:cNvSpPr/>
          <p:nvPr/>
        </p:nvSpPr>
        <p:spPr>
          <a:xfrm>
            <a:off x="6423577" y="2818260"/>
            <a:ext cx="920217" cy="584775"/>
          </a:xfrm>
          <a:prstGeom prst="rect">
            <a:avLst/>
          </a:prstGeom>
        </p:spPr>
        <p:txBody>
          <a:bodyPr wrap="square">
            <a:spAutoFit/>
          </a:bodyPr>
          <a:lstStyle/>
          <a:p>
            <a:pPr algn="ctr" defTabSz="457200"/>
            <a:r>
              <a:rPr lang="en-US" sz="3200" b="1" cap="small" dirty="0">
                <a:solidFill>
                  <a:schemeClr val="bg2"/>
                </a:solidFill>
                <a:latin typeface="Arial Narrow" panose="020B0606020202030204" pitchFamily="34" charset="0"/>
                <a:ea typeface="ヒラギノ角ゴ Pro W3" pitchFamily="-111" charset="-128"/>
                <a:cs typeface="Times" panose="02020603050405020304" pitchFamily="18" charset="0"/>
              </a:rPr>
              <a:t>$$$</a:t>
            </a:r>
          </a:p>
        </p:txBody>
      </p:sp>
      <p:sp>
        <p:nvSpPr>
          <p:cNvPr id="52" name="Rectangle 51">
            <a:extLst>
              <a:ext uri="{FF2B5EF4-FFF2-40B4-BE49-F238E27FC236}">
                <a16:creationId xmlns:a16="http://schemas.microsoft.com/office/drawing/2014/main" id="{D88CFA33-338C-9DD9-737F-AAC5A5A1276C}"/>
              </a:ext>
            </a:extLst>
          </p:cNvPr>
          <p:cNvSpPr/>
          <p:nvPr/>
        </p:nvSpPr>
        <p:spPr>
          <a:xfrm>
            <a:off x="0" y="5679573"/>
            <a:ext cx="12192000" cy="461665"/>
          </a:xfrm>
          <a:prstGeom prst="rect">
            <a:avLst/>
          </a:prstGeom>
          <a:ln>
            <a:noFill/>
          </a:ln>
        </p:spPr>
        <p:txBody>
          <a:bodyPr wrap="square">
            <a:spAutoFit/>
          </a:bodyPr>
          <a:lstStyle/>
          <a:p>
            <a:pPr algn="ctr" defTabSz="457200"/>
            <a:r>
              <a:rPr lang="en-US" sz="2400" b="1" cap="small" dirty="0">
                <a:ln w="0">
                  <a:noFill/>
                </a:ln>
                <a:solidFill>
                  <a:schemeClr val="tx2"/>
                </a:solidFill>
                <a:cs typeface="Arial" panose="020B0604020202020204" pitchFamily="34" charset="0"/>
              </a:rPr>
              <a:t>CASH VALUE - DEATH BENEFIT - LTC INCOME</a:t>
            </a:r>
            <a:endParaRPr lang="en-US" sz="1100" b="1" cap="small" dirty="0">
              <a:ln w="0">
                <a:noFill/>
              </a:ln>
              <a:solidFill>
                <a:schemeClr val="tx2"/>
              </a:solidFill>
              <a:cs typeface="Arial" panose="020B0604020202020204" pitchFamily="34" charset="0"/>
            </a:endParaRPr>
          </a:p>
        </p:txBody>
      </p:sp>
    </p:spTree>
    <p:extLst>
      <p:ext uri="{BB962C8B-B14F-4D97-AF65-F5344CB8AC3E}">
        <p14:creationId xmlns:p14="http://schemas.microsoft.com/office/powerpoint/2010/main" val="28179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75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750"/>
                                        <p:tgtEl>
                                          <p:spTgt spid="41"/>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p:bldP spid="45" grpId="0"/>
      <p:bldGraphic spid="46" grpId="0">
        <p:bldAsOne/>
      </p:bldGraphic>
      <p:bldGraphic spid="46" grpId="1">
        <p:bldAsOne/>
      </p:bldGraphic>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3F4FDBC-2451-031F-050D-52152682495C}"/>
              </a:ext>
            </a:extLst>
          </p:cNvPr>
          <p:cNvSpPr>
            <a:spLocks noGrp="1"/>
          </p:cNvSpPr>
          <p:nvPr>
            <p:ph type="title" idx="4294967295"/>
          </p:nvPr>
        </p:nvSpPr>
        <p:spPr>
          <a:xfrm>
            <a:off x="476417" y="288925"/>
            <a:ext cx="11277600" cy="1057275"/>
          </a:xfrm>
        </p:spPr>
        <p:txBody>
          <a:bodyPr/>
          <a:lstStyle/>
          <a:p>
            <a:r>
              <a:rPr lang="en-US" sz="3200" dirty="0">
                <a:latin typeface="Arial" panose="020B0604020202020204" pitchFamily="34" charset="0"/>
                <a:cs typeface="Arial" panose="020B0604020202020204" pitchFamily="34" charset="0"/>
              </a:rPr>
              <a:t>How asset-based LTC works</a:t>
            </a:r>
            <a:endParaRPr lang="en-US" dirty="0"/>
          </a:p>
        </p:txBody>
      </p:sp>
      <p:sp>
        <p:nvSpPr>
          <p:cNvPr id="2" name="Pentagon 4">
            <a:extLst>
              <a:ext uri="{FF2B5EF4-FFF2-40B4-BE49-F238E27FC236}">
                <a16:creationId xmlns:a16="http://schemas.microsoft.com/office/drawing/2014/main" id="{EB71CE89-5313-3E84-674A-65A89040D4E2}"/>
              </a:ext>
            </a:extLst>
          </p:cNvPr>
          <p:cNvSpPr/>
          <p:nvPr/>
        </p:nvSpPr>
        <p:spPr>
          <a:xfrm>
            <a:off x="5236950" y="2687894"/>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3" name="Rectangle 2">
            <a:extLst>
              <a:ext uri="{FF2B5EF4-FFF2-40B4-BE49-F238E27FC236}">
                <a16:creationId xmlns:a16="http://schemas.microsoft.com/office/drawing/2014/main" id="{A4D1BFC0-B741-41FB-1654-CAFB0E91258C}"/>
              </a:ext>
            </a:extLst>
          </p:cNvPr>
          <p:cNvSpPr/>
          <p:nvPr/>
        </p:nvSpPr>
        <p:spPr>
          <a:xfrm>
            <a:off x="476417" y="2687894"/>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bg1"/>
                </a:solidFill>
              </a:rPr>
              <a:t>Base policy</a:t>
            </a:r>
          </a:p>
        </p:txBody>
      </p:sp>
      <p:cxnSp>
        <p:nvCxnSpPr>
          <p:cNvPr id="5" name="Straight Arrow Connector 4">
            <a:extLst>
              <a:ext uri="{FF2B5EF4-FFF2-40B4-BE49-F238E27FC236}">
                <a16:creationId xmlns:a16="http://schemas.microsoft.com/office/drawing/2014/main" id="{D1B630E4-23BC-4180-2551-0B0C73B3F5CA}"/>
              </a:ext>
            </a:extLst>
          </p:cNvPr>
          <p:cNvCxnSpPr>
            <a:cxnSpLocks/>
          </p:cNvCxnSpPr>
          <p:nvPr/>
        </p:nvCxnSpPr>
        <p:spPr>
          <a:xfrm>
            <a:off x="520020" y="2057727"/>
            <a:ext cx="0" cy="516673"/>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16854C-C151-08A4-EE55-FF636FBF7629}"/>
              </a:ext>
            </a:extLst>
          </p:cNvPr>
          <p:cNvCxnSpPr>
            <a:cxnSpLocks/>
          </p:cNvCxnSpPr>
          <p:nvPr/>
        </p:nvCxnSpPr>
        <p:spPr>
          <a:xfrm>
            <a:off x="5223325" y="2057727"/>
            <a:ext cx="0" cy="516673"/>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A713DC3-3DB3-A00F-34EA-555C94841DCE}"/>
              </a:ext>
            </a:extLst>
          </p:cNvPr>
          <p:cNvSpPr txBox="1"/>
          <p:nvPr/>
        </p:nvSpPr>
        <p:spPr>
          <a:xfrm>
            <a:off x="568343" y="1977509"/>
            <a:ext cx="2286000" cy="338554"/>
          </a:xfrm>
          <a:prstGeom prst="rect">
            <a:avLst/>
          </a:prstGeom>
          <a:noFill/>
        </p:spPr>
        <p:txBody>
          <a:bodyPr wrap="square" rtlCol="0">
            <a:spAutoFit/>
          </a:bodyPr>
          <a:lstStyle/>
          <a:p>
            <a:r>
              <a:rPr lang="en-US" sz="1600" b="1" dirty="0">
                <a:solidFill>
                  <a:schemeClr val="tx2"/>
                </a:solidFill>
              </a:rPr>
              <a:t>1</a:t>
            </a:r>
            <a:r>
              <a:rPr lang="en-US" sz="1600" b="1" baseline="30000" dirty="0">
                <a:solidFill>
                  <a:schemeClr val="tx2"/>
                </a:solidFill>
              </a:rPr>
              <a:t>st</a:t>
            </a:r>
            <a:r>
              <a:rPr lang="en-US" sz="1600" b="1" dirty="0">
                <a:solidFill>
                  <a:schemeClr val="tx2"/>
                </a:solidFill>
              </a:rPr>
              <a:t> day of care</a:t>
            </a:r>
          </a:p>
        </p:txBody>
      </p:sp>
      <p:sp>
        <p:nvSpPr>
          <p:cNvPr id="10" name="TextBox 9">
            <a:extLst>
              <a:ext uri="{FF2B5EF4-FFF2-40B4-BE49-F238E27FC236}">
                <a16:creationId xmlns:a16="http://schemas.microsoft.com/office/drawing/2014/main" id="{845EC3F5-7215-FB65-5ECC-6F631859F714}"/>
              </a:ext>
            </a:extLst>
          </p:cNvPr>
          <p:cNvSpPr txBox="1"/>
          <p:nvPr/>
        </p:nvSpPr>
        <p:spPr>
          <a:xfrm>
            <a:off x="5271311" y="1975350"/>
            <a:ext cx="4832899" cy="584775"/>
          </a:xfrm>
          <a:prstGeom prst="rect">
            <a:avLst/>
          </a:prstGeom>
          <a:noFill/>
        </p:spPr>
        <p:txBody>
          <a:bodyPr wrap="square" rtlCol="0">
            <a:spAutoFit/>
          </a:bodyPr>
          <a:lstStyle/>
          <a:p>
            <a:r>
              <a:rPr lang="en-US" sz="1600" b="1" dirty="0">
                <a:solidFill>
                  <a:schemeClr val="tx2"/>
                </a:solidFill>
              </a:rPr>
              <a:t>Life insurance death benefit exhausted.</a:t>
            </a:r>
          </a:p>
          <a:p>
            <a:r>
              <a:rPr lang="en-US" sz="1600" b="1" dirty="0">
                <a:solidFill>
                  <a:schemeClr val="tx2"/>
                </a:solidFill>
              </a:rPr>
              <a:t>Rider begins LTC payments.</a:t>
            </a:r>
          </a:p>
        </p:txBody>
      </p:sp>
      <p:sp>
        <p:nvSpPr>
          <p:cNvPr id="12" name="TextBox 11">
            <a:extLst>
              <a:ext uri="{FF2B5EF4-FFF2-40B4-BE49-F238E27FC236}">
                <a16:creationId xmlns:a16="http://schemas.microsoft.com/office/drawing/2014/main" id="{2E11C380-10C4-0AB0-BDA6-18473C7933DB}"/>
              </a:ext>
            </a:extLst>
          </p:cNvPr>
          <p:cNvSpPr txBox="1"/>
          <p:nvPr/>
        </p:nvSpPr>
        <p:spPr>
          <a:xfrm>
            <a:off x="476416" y="3714683"/>
            <a:ext cx="4749691" cy="2185214"/>
          </a:xfrm>
          <a:prstGeom prst="rect">
            <a:avLst/>
          </a:prstGeom>
          <a:noFill/>
        </p:spPr>
        <p:txBody>
          <a:bodyPr wrap="square" rtlCol="0">
            <a:spAutoFit/>
          </a:bodyPr>
          <a:lstStyle/>
          <a:p>
            <a:r>
              <a:rPr lang="en-US" sz="2000" b="1" dirty="0">
                <a:solidFill>
                  <a:schemeClr val="tx2"/>
                </a:solidFill>
              </a:rPr>
              <a:t>Life insurance or annuity</a:t>
            </a:r>
          </a:p>
          <a:p>
            <a:endParaRPr lang="en-US" sz="2000" b="1" dirty="0">
              <a:solidFill>
                <a:schemeClr val="tx2"/>
              </a:solidFill>
            </a:endParaRPr>
          </a:p>
          <a:p>
            <a:r>
              <a:rPr lang="en-US" sz="1600" b="1" dirty="0">
                <a:solidFill>
                  <a:schemeClr val="tx2"/>
                </a:solidFill>
              </a:rPr>
              <a:t>Funding options:</a:t>
            </a:r>
          </a:p>
          <a:p>
            <a:r>
              <a:rPr lang="en-US" sz="1600" dirty="0">
                <a:solidFill>
                  <a:schemeClr val="tx2"/>
                </a:solidFill>
              </a:rPr>
              <a:t>Cash lump sum</a:t>
            </a:r>
          </a:p>
          <a:p>
            <a:r>
              <a:rPr lang="en-US" sz="1600" dirty="0">
                <a:solidFill>
                  <a:schemeClr val="tx2"/>
                </a:solidFill>
              </a:rPr>
              <a:t>Annual premiums</a:t>
            </a:r>
          </a:p>
          <a:p>
            <a:r>
              <a:rPr lang="en-US" sz="1600" dirty="0">
                <a:solidFill>
                  <a:schemeClr val="tx2"/>
                </a:solidFill>
              </a:rPr>
              <a:t>Nonqualified annuities</a:t>
            </a:r>
          </a:p>
          <a:p>
            <a:r>
              <a:rPr lang="en-US" sz="1600" dirty="0">
                <a:solidFill>
                  <a:schemeClr val="tx2"/>
                </a:solidFill>
              </a:rPr>
              <a:t>Qualified money</a:t>
            </a:r>
          </a:p>
          <a:p>
            <a:r>
              <a:rPr lang="en-US" sz="1600" dirty="0">
                <a:solidFill>
                  <a:schemeClr val="tx2"/>
                </a:solidFill>
              </a:rPr>
              <a:t>Cash value life insurance</a:t>
            </a:r>
          </a:p>
        </p:txBody>
      </p:sp>
      <p:sp>
        <p:nvSpPr>
          <p:cNvPr id="15" name="TextBox 14">
            <a:extLst>
              <a:ext uri="{FF2B5EF4-FFF2-40B4-BE49-F238E27FC236}">
                <a16:creationId xmlns:a16="http://schemas.microsoft.com/office/drawing/2014/main" id="{469AC0B3-1DB7-309D-F130-AD045C018659}"/>
              </a:ext>
            </a:extLst>
          </p:cNvPr>
          <p:cNvSpPr txBox="1"/>
          <p:nvPr/>
        </p:nvSpPr>
        <p:spPr>
          <a:xfrm>
            <a:off x="5226107" y="3724834"/>
            <a:ext cx="4749691" cy="1446550"/>
          </a:xfrm>
          <a:prstGeom prst="rect">
            <a:avLst/>
          </a:prstGeom>
          <a:noFill/>
        </p:spPr>
        <p:txBody>
          <a:bodyPr wrap="square" rtlCol="0">
            <a:spAutoFit/>
          </a:bodyPr>
          <a:lstStyle/>
          <a:p>
            <a:r>
              <a:rPr lang="en-US" sz="2000" b="1" dirty="0">
                <a:solidFill>
                  <a:schemeClr val="tx2"/>
                </a:solidFill>
              </a:rPr>
              <a:t>Rider (continuation of benefits)</a:t>
            </a:r>
          </a:p>
          <a:p>
            <a:endParaRPr lang="en-US" sz="2000" b="1" dirty="0">
              <a:solidFill>
                <a:schemeClr val="tx2"/>
              </a:solidFill>
            </a:endParaRPr>
          </a:p>
          <a:p>
            <a:r>
              <a:rPr lang="en-US" sz="1600" b="1" dirty="0">
                <a:solidFill>
                  <a:schemeClr val="tx2"/>
                </a:solidFill>
              </a:rPr>
              <a:t>Funding options:</a:t>
            </a:r>
          </a:p>
          <a:p>
            <a:r>
              <a:rPr lang="en-US" sz="1600" dirty="0">
                <a:solidFill>
                  <a:schemeClr val="tx2"/>
                </a:solidFill>
              </a:rPr>
              <a:t>Cash single premium</a:t>
            </a:r>
          </a:p>
          <a:p>
            <a:r>
              <a:rPr lang="en-US" sz="1600" dirty="0">
                <a:solidFill>
                  <a:schemeClr val="tx2"/>
                </a:solidFill>
              </a:rPr>
              <a:t>Fixed annual premium</a:t>
            </a:r>
          </a:p>
        </p:txBody>
      </p:sp>
    </p:spTree>
    <p:extLst>
      <p:ext uri="{BB962C8B-B14F-4D97-AF65-F5344CB8AC3E}">
        <p14:creationId xmlns:p14="http://schemas.microsoft.com/office/powerpoint/2010/main" val="5881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E961C1-3231-6728-735B-98C9ABF755DB}"/>
              </a:ext>
            </a:extLst>
          </p:cNvPr>
          <p:cNvSpPr>
            <a:spLocks noGrp="1"/>
          </p:cNvSpPr>
          <p:nvPr>
            <p:ph type="subTitle" idx="1"/>
          </p:nvPr>
        </p:nvSpPr>
        <p:spPr>
          <a:xfrm>
            <a:off x="457201" y="3784112"/>
            <a:ext cx="5537200" cy="742167"/>
          </a:xfrm>
        </p:spPr>
        <p:txBody>
          <a:bodyPr/>
          <a:lstStyle/>
          <a:p>
            <a:r>
              <a:rPr lang="en-US" sz="2400" dirty="0"/>
              <a:t>Life insurance asset-based LTC</a:t>
            </a:r>
          </a:p>
        </p:txBody>
      </p:sp>
      <p:sp>
        <p:nvSpPr>
          <p:cNvPr id="4" name="Text Placeholder 3">
            <a:extLst>
              <a:ext uri="{FF2B5EF4-FFF2-40B4-BE49-F238E27FC236}">
                <a16:creationId xmlns:a16="http://schemas.microsoft.com/office/drawing/2014/main" id="{D574CFDD-4729-A569-CDDA-6C59C59F0AAB}"/>
              </a:ext>
            </a:extLst>
          </p:cNvPr>
          <p:cNvSpPr>
            <a:spLocks noGrp="1"/>
          </p:cNvSpPr>
          <p:nvPr>
            <p:ph type="body" sz="half" idx="2"/>
          </p:nvPr>
        </p:nvSpPr>
        <p:spPr>
          <a:xfrm>
            <a:off x="457201" y="5826908"/>
            <a:ext cx="4278428" cy="742167"/>
          </a:xfrm>
        </p:spPr>
        <p:txBody>
          <a:bodyPr/>
          <a:lstStyle/>
          <a:p>
            <a:r>
              <a:rPr lang="en-US" b="0" i="0" dirty="0">
                <a:solidFill>
                  <a:srgbClr val="485056"/>
                </a:solidFill>
                <a:effectLst/>
                <a:latin typeface="Lato" panose="020F0502020204030203" pitchFamily="34" charset="0"/>
              </a:rPr>
              <a:t>All numeric examples and any individuals shown are hypothetical and were used for explanatory purposes only. </a:t>
            </a:r>
            <a:endParaRPr lang="en-US" dirty="0"/>
          </a:p>
        </p:txBody>
      </p:sp>
      <p:pic>
        <p:nvPicPr>
          <p:cNvPr id="8" name="Picture Placeholder 7" descr="Teacher smiling and writing on whiteboard">
            <a:extLst>
              <a:ext uri="{FF2B5EF4-FFF2-40B4-BE49-F238E27FC236}">
                <a16:creationId xmlns:a16="http://schemas.microsoft.com/office/drawing/2014/main" id="{F2BA2C51-B2C7-99E5-3EA1-24F87847FFF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567134" y="1"/>
            <a:ext cx="6785635" cy="6858000"/>
          </a:xfrm>
        </p:spPr>
      </p:pic>
      <p:sp>
        <p:nvSpPr>
          <p:cNvPr id="7" name="Title 6">
            <a:extLst>
              <a:ext uri="{FF2B5EF4-FFF2-40B4-BE49-F238E27FC236}">
                <a16:creationId xmlns:a16="http://schemas.microsoft.com/office/drawing/2014/main" id="{6A42C7CE-47E5-567E-5F28-0330FC357EED}"/>
              </a:ext>
            </a:extLst>
          </p:cNvPr>
          <p:cNvSpPr>
            <a:spLocks noGrp="1"/>
          </p:cNvSpPr>
          <p:nvPr>
            <p:ph type="ctrTitle"/>
          </p:nvPr>
        </p:nvSpPr>
        <p:spPr>
          <a:xfrm>
            <a:off x="457201" y="2154934"/>
            <a:ext cx="5537200" cy="1468800"/>
          </a:xfrm>
        </p:spPr>
        <p:txBody>
          <a:bodyPr/>
          <a:lstStyle/>
          <a:p>
            <a:r>
              <a:rPr lang="en-US" dirty="0"/>
              <a:t>Hypothetical examples</a:t>
            </a:r>
          </a:p>
        </p:txBody>
      </p:sp>
      <p:sp>
        <p:nvSpPr>
          <p:cNvPr id="2" name="Freeform 1">
            <a:extLst>
              <a:ext uri="{FF2B5EF4-FFF2-40B4-BE49-F238E27FC236}">
                <a16:creationId xmlns:a16="http://schemas.microsoft.com/office/drawing/2014/main" id="{4DAD092C-3394-CC4A-F5A1-442A9BBD53B7}"/>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3916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339D-AA13-DEB6-FF3F-21A07EE07294}"/>
              </a:ext>
            </a:extLst>
          </p:cNvPr>
          <p:cNvSpPr>
            <a:spLocks noGrp="1"/>
          </p:cNvSpPr>
          <p:nvPr>
            <p:ph type="title" idx="4294967295"/>
          </p:nvPr>
        </p:nvSpPr>
        <p:spPr>
          <a:xfrm>
            <a:off x="457200" y="214842"/>
            <a:ext cx="11277600" cy="1057275"/>
          </a:xfrm>
        </p:spPr>
        <p:txBody>
          <a:bodyPr anchor="ctr">
            <a:normAutofit/>
          </a:bodyPr>
          <a:lstStyle/>
          <a:p>
            <a:r>
              <a:rPr lang="en-US" dirty="0">
                <a:solidFill>
                  <a:srgbClr val="002C77"/>
                </a:solidFill>
              </a:rPr>
              <a:t>Agenda</a:t>
            </a:r>
          </a:p>
        </p:txBody>
      </p:sp>
      <p:sp>
        <p:nvSpPr>
          <p:cNvPr id="4" name="Slide Number Placeholder 3" hidden="1">
            <a:extLst>
              <a:ext uri="{FF2B5EF4-FFF2-40B4-BE49-F238E27FC236}">
                <a16:creationId xmlns:a16="http://schemas.microsoft.com/office/drawing/2014/main" id="{E4753324-8A39-16B9-9FAA-520A7440FE8A}"/>
              </a:ext>
            </a:extLst>
          </p:cNvPr>
          <p:cNvSpPr>
            <a:spLocks noGrp="1"/>
          </p:cNvSpPr>
          <p:nvPr>
            <p:ph type="sldNum" sz="quarter" idx="4294967295"/>
          </p:nvPr>
        </p:nvSpPr>
        <p:spPr>
          <a:xfrm>
            <a:off x="11836400" y="6340475"/>
            <a:ext cx="355600" cy="228600"/>
          </a:xfrm>
        </p:spPr>
        <p:txBody>
          <a:bodyPr/>
          <a:lstStyle/>
          <a:p>
            <a:pPr>
              <a:spcAft>
                <a:spcPts val="600"/>
              </a:spcAft>
            </a:pPr>
            <a:fld id="{48F63A3B-78C7-47BE-AE5E-E10140E04643}" type="slidenum">
              <a:rPr lang="en-US" smtClean="0"/>
              <a:pPr>
                <a:spcAft>
                  <a:spcPts val="600"/>
                </a:spcAft>
              </a:pPr>
              <a:t>2</a:t>
            </a:fld>
            <a:endParaRPr lang="en-US"/>
          </a:p>
        </p:txBody>
      </p:sp>
      <p:sp>
        <p:nvSpPr>
          <p:cNvPr id="3" name="TextBox 2">
            <a:extLst>
              <a:ext uri="{FF2B5EF4-FFF2-40B4-BE49-F238E27FC236}">
                <a16:creationId xmlns:a16="http://schemas.microsoft.com/office/drawing/2014/main" id="{F84AEF7F-F50A-E928-ECF8-449BE278B99F}"/>
              </a:ext>
            </a:extLst>
          </p:cNvPr>
          <p:cNvSpPr txBox="1"/>
          <p:nvPr/>
        </p:nvSpPr>
        <p:spPr>
          <a:xfrm>
            <a:off x="4791165" y="1930400"/>
            <a:ext cx="9107715" cy="3376630"/>
          </a:xfrm>
          <a:prstGeom prst="rect">
            <a:avLst/>
          </a:prstGeom>
          <a:noFill/>
        </p:spPr>
        <p:txBody>
          <a:bodyPr wrap="square" rtlCol="0">
            <a:spAutoFit/>
          </a:bodyPr>
          <a:lstStyle/>
          <a:p>
            <a:pPr marL="571500" indent="-571500">
              <a:lnSpc>
                <a:spcPts val="5200"/>
              </a:lnSpc>
              <a:buFont typeface="Arial" panose="020B0604020202020204" pitchFamily="34" charset="0"/>
              <a:buChar char="•"/>
            </a:pPr>
            <a:r>
              <a:rPr lang="en-US" sz="3200" dirty="0">
                <a:solidFill>
                  <a:srgbClr val="002C77"/>
                </a:solidFill>
              </a:rPr>
              <a:t>What is long-term care?</a:t>
            </a:r>
          </a:p>
          <a:p>
            <a:pPr marL="571500" indent="-571500">
              <a:lnSpc>
                <a:spcPts val="5200"/>
              </a:lnSpc>
              <a:buFont typeface="Arial" panose="020B0604020202020204" pitchFamily="34" charset="0"/>
              <a:buChar char="•"/>
            </a:pPr>
            <a:r>
              <a:rPr lang="en-US" sz="3200" dirty="0">
                <a:solidFill>
                  <a:srgbClr val="002C77"/>
                </a:solidFill>
              </a:rPr>
              <a:t>Facts and figures</a:t>
            </a:r>
          </a:p>
          <a:p>
            <a:pPr marL="571500" indent="-571500">
              <a:lnSpc>
                <a:spcPts val="5200"/>
              </a:lnSpc>
              <a:buFont typeface="Arial" panose="020B0604020202020204" pitchFamily="34" charset="0"/>
              <a:buChar char="•"/>
            </a:pPr>
            <a:r>
              <a:rPr lang="en-US" sz="3200" dirty="0">
                <a:solidFill>
                  <a:srgbClr val="002C77"/>
                </a:solidFill>
              </a:rPr>
              <a:t>Impact on families</a:t>
            </a:r>
          </a:p>
          <a:p>
            <a:pPr marL="571500" indent="-571500">
              <a:lnSpc>
                <a:spcPts val="5200"/>
              </a:lnSpc>
              <a:buFont typeface="Arial" panose="020B0604020202020204" pitchFamily="34" charset="0"/>
              <a:buChar char="•"/>
            </a:pPr>
            <a:r>
              <a:rPr lang="en-US" sz="3200" dirty="0">
                <a:solidFill>
                  <a:srgbClr val="002C77"/>
                </a:solidFill>
              </a:rPr>
              <a:t>Impact on finances</a:t>
            </a:r>
          </a:p>
          <a:p>
            <a:pPr marL="571500" indent="-571500">
              <a:lnSpc>
                <a:spcPts val="5200"/>
              </a:lnSpc>
              <a:buFont typeface="Arial" panose="020B0604020202020204" pitchFamily="34" charset="0"/>
              <a:buChar char="•"/>
            </a:pPr>
            <a:r>
              <a:rPr lang="en-US" sz="3200" dirty="0">
                <a:solidFill>
                  <a:srgbClr val="002C77"/>
                </a:solidFill>
              </a:rPr>
              <a:t>Hypothetical examples</a:t>
            </a:r>
          </a:p>
        </p:txBody>
      </p:sp>
      <p:pic>
        <p:nvPicPr>
          <p:cNvPr id="6" name="Graphic 5">
            <a:extLst>
              <a:ext uri="{FF2B5EF4-FFF2-40B4-BE49-F238E27FC236}">
                <a16:creationId xmlns:a16="http://schemas.microsoft.com/office/drawing/2014/main" id="{9A2E3845-02C6-EF36-8028-8AF0B5B4D2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0161" y="2228850"/>
            <a:ext cx="900113" cy="2400300"/>
          </a:xfrm>
          <a:prstGeom prst="rect">
            <a:avLst/>
          </a:prstGeom>
        </p:spPr>
      </p:pic>
    </p:spTree>
    <p:extLst>
      <p:ext uri="{BB962C8B-B14F-4D97-AF65-F5344CB8AC3E}">
        <p14:creationId xmlns:p14="http://schemas.microsoft.com/office/powerpoint/2010/main" val="298469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303AFB7-32F4-5F98-98C1-6D9EC6ACA9F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savings</a:t>
            </a:r>
            <a:endParaRPr lang="en-US" sz="3600" dirty="0"/>
          </a:p>
        </p:txBody>
      </p:sp>
      <p:sp>
        <p:nvSpPr>
          <p:cNvPr id="4" name="Rectangle 3">
            <a:extLst>
              <a:ext uri="{FF2B5EF4-FFF2-40B4-BE49-F238E27FC236}">
                <a16:creationId xmlns:a16="http://schemas.microsoft.com/office/drawing/2014/main" id="{066D4E78-1E6C-A751-46BB-42023D6D263F}"/>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7" name="Pentagon 4">
            <a:extLst>
              <a:ext uri="{FF2B5EF4-FFF2-40B4-BE49-F238E27FC236}">
                <a16:creationId xmlns:a16="http://schemas.microsoft.com/office/drawing/2014/main" id="{329EAD07-98B3-7693-85AB-844CFE2C9998}"/>
              </a:ext>
            </a:extLst>
          </p:cNvPr>
          <p:cNvSpPr/>
          <p:nvPr/>
        </p:nvSpPr>
        <p:spPr>
          <a:xfrm>
            <a:off x="5477274" y="2620660"/>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11" name="Rectangle 10">
            <a:extLst>
              <a:ext uri="{FF2B5EF4-FFF2-40B4-BE49-F238E27FC236}">
                <a16:creationId xmlns:a16="http://schemas.microsoft.com/office/drawing/2014/main" id="{455DA2FE-86AC-6A64-C0B8-B94C18CBBD02}"/>
              </a:ext>
            </a:extLst>
          </p:cNvPr>
          <p:cNvSpPr/>
          <p:nvPr/>
        </p:nvSpPr>
        <p:spPr>
          <a:xfrm>
            <a:off x="716741" y="2620660"/>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ln w="0">
                  <a:noFill/>
                </a:ln>
                <a:solidFill>
                  <a:schemeClr val="bg1"/>
                </a:solidFill>
              </a:rPr>
              <a:t>Base policy – 24 mos.</a:t>
            </a:r>
          </a:p>
        </p:txBody>
      </p:sp>
      <p:sp>
        <p:nvSpPr>
          <p:cNvPr id="14" name="TextBox 13">
            <a:extLst>
              <a:ext uri="{FF2B5EF4-FFF2-40B4-BE49-F238E27FC236}">
                <a16:creationId xmlns:a16="http://schemas.microsoft.com/office/drawing/2014/main" id="{DA594111-B3E4-8796-B86E-33D355B76E50}"/>
              </a:ext>
            </a:extLst>
          </p:cNvPr>
          <p:cNvSpPr txBox="1"/>
          <p:nvPr/>
        </p:nvSpPr>
        <p:spPr>
          <a:xfrm>
            <a:off x="8959369" y="1598645"/>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5" name="Table 11">
            <a:extLst>
              <a:ext uri="{FF2B5EF4-FFF2-40B4-BE49-F238E27FC236}">
                <a16:creationId xmlns:a16="http://schemas.microsoft.com/office/drawing/2014/main" id="{0BBC8F2A-5947-CAAC-08BC-8884218FDB8D}"/>
              </a:ext>
            </a:extLst>
          </p:cNvPr>
          <p:cNvGraphicFramePr>
            <a:graphicFrameLocks noGrp="1"/>
          </p:cNvGraphicFramePr>
          <p:nvPr>
            <p:extLst>
              <p:ext uri="{D42A27DB-BD31-4B8C-83A1-F6EECF244321}">
                <p14:modId xmlns:p14="http://schemas.microsoft.com/office/powerpoint/2010/main" val="1521622881"/>
              </p:ext>
            </p:extLst>
          </p:nvPr>
        </p:nvGraphicFramePr>
        <p:xfrm>
          <a:off x="714325" y="3468132"/>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[$150,000]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[$182,832]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6" name="Table 15">
            <a:extLst>
              <a:ext uri="{FF2B5EF4-FFF2-40B4-BE49-F238E27FC236}">
                <a16:creationId xmlns:a16="http://schemas.microsoft.com/office/drawing/2014/main" id="{FD27CD88-E6EE-F5FE-44E1-4BE56859C5F8}"/>
              </a:ext>
            </a:extLst>
          </p:cNvPr>
          <p:cNvGraphicFramePr>
            <a:graphicFrameLocks noGrp="1"/>
          </p:cNvGraphicFramePr>
          <p:nvPr>
            <p:extLst>
              <p:ext uri="{D42A27DB-BD31-4B8C-83A1-F6EECF244321}">
                <p14:modId xmlns:p14="http://schemas.microsoft.com/office/powerpoint/2010/main" val="122398858"/>
              </p:ext>
            </p:extLst>
          </p:nvPr>
        </p:nvGraphicFramePr>
        <p:xfrm>
          <a:off x="5487214" y="3468132"/>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2643474854"/>
                  </a:ext>
                </a:extLst>
              </a:tr>
              <a:tr h="370840">
                <a:tc>
                  <a:txBody>
                    <a:bodyPr/>
                    <a:lstStyle/>
                    <a:p>
                      <a:pPr algn="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929153573"/>
                  </a:ext>
                </a:extLst>
              </a:tr>
              <a:tr h="370840">
                <a:tc>
                  <a:txBody>
                    <a:bodyPr/>
                    <a:lstStyle/>
                    <a:p>
                      <a:pPr algn="r"/>
                      <a:r>
                        <a:rPr lang="en-US" b="1" dirty="0"/>
                        <a:t>[61%]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062981623"/>
                  </a:ext>
                </a:extLst>
              </a:tr>
            </a:tbl>
          </a:graphicData>
        </a:graphic>
      </p:graphicFrame>
      <p:sp>
        <p:nvSpPr>
          <p:cNvPr id="17" name="Title 12">
            <a:extLst>
              <a:ext uri="{FF2B5EF4-FFF2-40B4-BE49-F238E27FC236}">
                <a16:creationId xmlns:a16="http://schemas.microsoft.com/office/drawing/2014/main" id="{E0D23B20-4392-0E42-E36C-BE4B50044A63}"/>
              </a:ext>
            </a:extLst>
          </p:cNvPr>
          <p:cNvSpPr txBox="1">
            <a:spLocks/>
          </p:cNvSpPr>
          <p:nvPr/>
        </p:nvSpPr>
        <p:spPr>
          <a:xfrm>
            <a:off x="457199" y="1532965"/>
            <a:ext cx="2939487" cy="111458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cash asset</a:t>
            </a:r>
          </a:p>
          <a:p>
            <a:r>
              <a:rPr lang="en-US" sz="1400" dirty="0">
                <a:latin typeface="Arial" panose="020B0604020202020204" pitchFamily="34" charset="0"/>
                <a:cs typeface="Arial" panose="020B0604020202020204" pitchFamily="34" charset="0"/>
              </a:rPr>
              <a:t>[$150,000]</a:t>
            </a:r>
            <a:endParaRPr lang="en-US" sz="1400" dirty="0"/>
          </a:p>
        </p:txBody>
      </p:sp>
      <p:sp>
        <p:nvSpPr>
          <p:cNvPr id="18" name="Rectangle 17">
            <a:extLst>
              <a:ext uri="{FF2B5EF4-FFF2-40B4-BE49-F238E27FC236}">
                <a16:creationId xmlns:a16="http://schemas.microsoft.com/office/drawing/2014/main" id="{FCB37B62-79CC-3684-FB4A-84A17CB786CB}"/>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Tree>
    <p:extLst>
      <p:ext uri="{BB962C8B-B14F-4D97-AF65-F5344CB8AC3E}">
        <p14:creationId xmlns:p14="http://schemas.microsoft.com/office/powerpoint/2010/main" val="19415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7F464A-F372-596F-FAC5-07362155ABB9}"/>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savings</a:t>
            </a:r>
            <a:endParaRPr lang="en-US" dirty="0"/>
          </a:p>
        </p:txBody>
      </p:sp>
      <p:sp>
        <p:nvSpPr>
          <p:cNvPr id="3" name="Rectangle 2">
            <a:extLst>
              <a:ext uri="{FF2B5EF4-FFF2-40B4-BE49-F238E27FC236}">
                <a16:creationId xmlns:a16="http://schemas.microsoft.com/office/drawing/2014/main" id="{BB600D96-50C8-4108-5C27-8006627733E4}"/>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2" name="TextBox 11">
            <a:extLst>
              <a:ext uri="{FF2B5EF4-FFF2-40B4-BE49-F238E27FC236}">
                <a16:creationId xmlns:a16="http://schemas.microsoft.com/office/drawing/2014/main" id="{5DD9E574-A1A4-13D1-1504-8591B940D2C4}"/>
              </a:ext>
            </a:extLst>
          </p:cNvPr>
          <p:cNvSpPr txBox="1"/>
          <p:nvPr/>
        </p:nvSpPr>
        <p:spPr>
          <a:xfrm>
            <a:off x="8932475" y="1624404"/>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4" name="Table 11">
            <a:extLst>
              <a:ext uri="{FF2B5EF4-FFF2-40B4-BE49-F238E27FC236}">
                <a16:creationId xmlns:a16="http://schemas.microsoft.com/office/drawing/2014/main" id="{808E5AA0-DFAF-BFB4-B8DD-71819EB012F0}"/>
              </a:ext>
            </a:extLst>
          </p:cNvPr>
          <p:cNvGraphicFramePr>
            <a:graphicFrameLocks noGrp="1"/>
          </p:cNvGraphicFramePr>
          <p:nvPr>
            <p:extLst>
              <p:ext uri="{D42A27DB-BD31-4B8C-83A1-F6EECF244321}">
                <p14:modId xmlns:p14="http://schemas.microsoft.com/office/powerpoint/2010/main" val="528699433"/>
              </p:ext>
            </p:extLst>
          </p:nvPr>
        </p:nvGraphicFramePr>
        <p:xfrm>
          <a:off x="806823" y="3535367"/>
          <a:ext cx="4626603" cy="1483360"/>
        </p:xfrm>
        <a:graphic>
          <a:graphicData uri="http://schemas.openxmlformats.org/drawingml/2006/table">
            <a:tbl>
              <a:tblPr firstRow="1" bandRow="1">
                <a:tableStyleId>{8A107856-5554-42FB-B03E-39F5DBC370BA}</a:tableStyleId>
              </a:tblPr>
              <a:tblGrid>
                <a:gridCol w="1290159">
                  <a:extLst>
                    <a:ext uri="{9D8B030D-6E8A-4147-A177-3AD203B41FA5}">
                      <a16:colId xmlns:a16="http://schemas.microsoft.com/office/drawing/2014/main" val="468438625"/>
                    </a:ext>
                  </a:extLst>
                </a:gridCol>
                <a:gridCol w="3336444">
                  <a:extLst>
                    <a:ext uri="{9D8B030D-6E8A-4147-A177-3AD203B41FA5}">
                      <a16:colId xmlns:a16="http://schemas.microsoft.com/office/drawing/2014/main" val="3834042490"/>
                    </a:ext>
                  </a:extLst>
                </a:gridCol>
              </a:tblGrid>
              <a:tr h="370840">
                <a:tc>
                  <a:txBody>
                    <a:bodyPr/>
                    <a:lstStyle/>
                    <a:p>
                      <a:pPr algn="r"/>
                      <a:r>
                        <a:rPr lang="en-US" b="1" dirty="0"/>
                        <a:t>[$80,192]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[$182,832]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2BC655C6-8A40-7715-95D8-07E553D4BC19}"/>
              </a:ext>
            </a:extLst>
          </p:cNvPr>
          <p:cNvGraphicFramePr>
            <a:graphicFrameLocks noGrp="1"/>
          </p:cNvGraphicFramePr>
          <p:nvPr>
            <p:extLst>
              <p:ext uri="{D42A27DB-BD31-4B8C-83A1-F6EECF244321}">
                <p14:modId xmlns:p14="http://schemas.microsoft.com/office/powerpoint/2010/main" val="2341793709"/>
              </p:ext>
            </p:extLst>
          </p:nvPr>
        </p:nvGraphicFramePr>
        <p:xfrm>
          <a:off x="5433426" y="3535367"/>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[$5,459]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b="0" dirty="0"/>
                        <a:t>Premium – annual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264347485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Annual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Monthly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330C3987-719B-FD2B-0556-724DDBC3EFFE}"/>
              </a:ext>
            </a:extLst>
          </p:cNvPr>
          <p:cNvSpPr txBox="1">
            <a:spLocks/>
          </p:cNvSpPr>
          <p:nvPr/>
        </p:nvSpPr>
        <p:spPr>
          <a:xfrm>
            <a:off x="512619" y="1570616"/>
            <a:ext cx="2939487" cy="110383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cash asset</a:t>
            </a:r>
          </a:p>
          <a:p>
            <a:r>
              <a:rPr lang="en-US" sz="1400" dirty="0">
                <a:latin typeface="Arial" panose="020B0604020202020204" pitchFamily="34" charset="0"/>
                <a:cs typeface="Arial" panose="020B0604020202020204" pitchFamily="34" charset="0"/>
              </a:rPr>
              <a:t>[$80,192]</a:t>
            </a:r>
            <a:endParaRPr lang="en-US" sz="1400" dirty="0"/>
          </a:p>
        </p:txBody>
      </p:sp>
      <p:sp>
        <p:nvSpPr>
          <p:cNvPr id="18" name="Pentagon 4">
            <a:extLst>
              <a:ext uri="{FF2B5EF4-FFF2-40B4-BE49-F238E27FC236}">
                <a16:creationId xmlns:a16="http://schemas.microsoft.com/office/drawing/2014/main" id="{C6AE24DC-1B81-14C3-3018-FDB0994A3C80}"/>
              </a:ext>
            </a:extLst>
          </p:cNvPr>
          <p:cNvSpPr/>
          <p:nvPr/>
        </p:nvSpPr>
        <p:spPr>
          <a:xfrm>
            <a:off x="5436933" y="2687895"/>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19" name="Rectangle 18">
            <a:extLst>
              <a:ext uri="{FF2B5EF4-FFF2-40B4-BE49-F238E27FC236}">
                <a16:creationId xmlns:a16="http://schemas.microsoft.com/office/drawing/2014/main" id="{8142BAB3-8652-4B91-9FA2-B5F2E35B9E82}"/>
              </a:ext>
            </a:extLst>
          </p:cNvPr>
          <p:cNvSpPr/>
          <p:nvPr/>
        </p:nvSpPr>
        <p:spPr>
          <a:xfrm>
            <a:off x="808529" y="2687895"/>
            <a:ext cx="4604116"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ln w="0">
                  <a:noFill/>
                </a:ln>
                <a:solidFill>
                  <a:schemeClr val="bg1"/>
                </a:solidFill>
              </a:rPr>
              <a:t>Base policy – 24 mos.</a:t>
            </a:r>
          </a:p>
        </p:txBody>
      </p:sp>
      <p:sp>
        <p:nvSpPr>
          <p:cNvPr id="20" name="Rectangle 19">
            <a:extLst>
              <a:ext uri="{FF2B5EF4-FFF2-40B4-BE49-F238E27FC236}">
                <a16:creationId xmlns:a16="http://schemas.microsoft.com/office/drawing/2014/main" id="{3D88ED9A-A1BB-D31B-72A0-BFEEDA712337}"/>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Tree>
    <p:extLst>
      <p:ext uri="{BB962C8B-B14F-4D97-AF65-F5344CB8AC3E}">
        <p14:creationId xmlns:p14="http://schemas.microsoft.com/office/powerpoint/2010/main" val="186486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BB4275-1EBB-0B8E-6336-0960C66DA0F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income</a:t>
            </a:r>
            <a:endParaRPr lang="en-US" sz="3600" dirty="0"/>
          </a:p>
        </p:txBody>
      </p:sp>
      <p:sp>
        <p:nvSpPr>
          <p:cNvPr id="7" name="Rectangle 6">
            <a:extLst>
              <a:ext uri="{FF2B5EF4-FFF2-40B4-BE49-F238E27FC236}">
                <a16:creationId xmlns:a16="http://schemas.microsoft.com/office/drawing/2014/main" id="{C9170968-F8F7-6EB2-7736-4B25C7B0DB21}"/>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1" name="TextBox 10">
            <a:extLst>
              <a:ext uri="{FF2B5EF4-FFF2-40B4-BE49-F238E27FC236}">
                <a16:creationId xmlns:a16="http://schemas.microsoft.com/office/drawing/2014/main" id="{D1774966-0701-06A4-7E91-E6F32D9BA044}"/>
              </a:ext>
            </a:extLst>
          </p:cNvPr>
          <p:cNvSpPr txBox="1"/>
          <p:nvPr/>
        </p:nvSpPr>
        <p:spPr>
          <a:xfrm>
            <a:off x="8932475" y="1635240"/>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49 </a:t>
            </a:r>
          </a:p>
          <a:p>
            <a:r>
              <a:rPr lang="en-US" sz="2000" b="1" dirty="0">
                <a:solidFill>
                  <a:srgbClr val="002C77"/>
                </a:solidFill>
              </a:rPr>
              <a:t>Female, age 48</a:t>
            </a:r>
          </a:p>
        </p:txBody>
      </p:sp>
      <p:graphicFrame>
        <p:nvGraphicFramePr>
          <p:cNvPr id="12" name="Table 11">
            <a:extLst>
              <a:ext uri="{FF2B5EF4-FFF2-40B4-BE49-F238E27FC236}">
                <a16:creationId xmlns:a16="http://schemas.microsoft.com/office/drawing/2014/main" id="{379A3789-8686-D6F1-F1C5-69EFA4BEC7AA}"/>
              </a:ext>
            </a:extLst>
          </p:cNvPr>
          <p:cNvGraphicFramePr>
            <a:graphicFrameLocks noGrp="1"/>
          </p:cNvGraphicFramePr>
          <p:nvPr>
            <p:extLst>
              <p:ext uri="{D42A27DB-BD31-4B8C-83A1-F6EECF244321}">
                <p14:modId xmlns:p14="http://schemas.microsoft.com/office/powerpoint/2010/main" val="2330104501"/>
              </p:ext>
            </p:extLst>
          </p:nvPr>
        </p:nvGraphicFramePr>
        <p:xfrm>
          <a:off x="714325" y="3548814"/>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[$5,594]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spc="0" dirty="0"/>
                        <a:t>Premium – </a:t>
                      </a:r>
                      <a:r>
                        <a:rPr lang="en-US" b="0" u="sng" spc="0" dirty="0"/>
                        <a:t>annual</a:t>
                      </a:r>
                      <a:r>
                        <a:rPr lang="en-US" b="0" spc="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[$84,000]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[$7,000]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[$168,000]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3" name="Table 12">
            <a:extLst>
              <a:ext uri="{FF2B5EF4-FFF2-40B4-BE49-F238E27FC236}">
                <a16:creationId xmlns:a16="http://schemas.microsoft.com/office/drawing/2014/main" id="{6640DFB8-6451-70D6-7930-B724D6371C05}"/>
              </a:ext>
            </a:extLst>
          </p:cNvPr>
          <p:cNvGraphicFramePr>
            <a:graphicFrameLocks noGrp="1"/>
          </p:cNvGraphicFramePr>
          <p:nvPr>
            <p:extLst>
              <p:ext uri="{D42A27DB-BD31-4B8C-83A1-F6EECF244321}">
                <p14:modId xmlns:p14="http://schemas.microsoft.com/office/powerpoint/2010/main" val="3406147290"/>
              </p:ext>
            </p:extLst>
          </p:nvPr>
        </p:nvGraphicFramePr>
        <p:xfrm>
          <a:off x="5487214" y="3548814"/>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b="0" dirty="0"/>
                        <a:t>Premium – </a:t>
                      </a:r>
                      <a:r>
                        <a:rPr lang="en-US" b="0" u="sng" dirty="0"/>
                        <a:t>annual</a:t>
                      </a:r>
                      <a:r>
                        <a:rPr lang="en-US" b="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2643474854"/>
                  </a:ext>
                </a:extLst>
              </a:tr>
              <a:tr h="370840">
                <a:tc>
                  <a:txBody>
                    <a:bodyPr/>
                    <a:lstStyle/>
                    <a:p>
                      <a:pPr algn="r"/>
                      <a:r>
                        <a:rPr lang="en-US" b="1" dirty="0"/>
                        <a:t>[$84,000]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Annual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968171883"/>
                  </a:ext>
                </a:extLst>
              </a:tr>
              <a:tr h="370840">
                <a:tc>
                  <a:txBody>
                    <a:bodyPr/>
                    <a:lstStyle/>
                    <a:p>
                      <a:pPr algn="r"/>
                      <a:r>
                        <a:rPr lang="en-US" b="1" dirty="0"/>
                        <a:t>[$7,000]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Monthly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062981623"/>
                  </a:ext>
                </a:extLst>
              </a:tr>
            </a:tbl>
          </a:graphicData>
        </a:graphic>
      </p:graphicFrame>
      <p:sp>
        <p:nvSpPr>
          <p:cNvPr id="14" name="Pentagon 4">
            <a:extLst>
              <a:ext uri="{FF2B5EF4-FFF2-40B4-BE49-F238E27FC236}">
                <a16:creationId xmlns:a16="http://schemas.microsoft.com/office/drawing/2014/main" id="{D27F06B1-1D35-CFCA-EAC2-7609D552686C}"/>
              </a:ext>
            </a:extLst>
          </p:cNvPr>
          <p:cNvSpPr/>
          <p:nvPr/>
        </p:nvSpPr>
        <p:spPr>
          <a:xfrm>
            <a:off x="5490721" y="2701342"/>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15" name="Rectangle 14">
            <a:extLst>
              <a:ext uri="{FF2B5EF4-FFF2-40B4-BE49-F238E27FC236}">
                <a16:creationId xmlns:a16="http://schemas.microsoft.com/office/drawing/2014/main" id="{34B335C8-FF3E-0BCA-70FD-F725578CF01F}"/>
              </a:ext>
            </a:extLst>
          </p:cNvPr>
          <p:cNvSpPr/>
          <p:nvPr/>
        </p:nvSpPr>
        <p:spPr>
          <a:xfrm>
            <a:off x="714325" y="2701342"/>
            <a:ext cx="4752108"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ln w="0">
                  <a:noFill/>
                </a:ln>
                <a:solidFill>
                  <a:schemeClr val="bg1"/>
                </a:solidFill>
              </a:rPr>
              <a:t>Base policy – 24 mos.</a:t>
            </a:r>
          </a:p>
        </p:txBody>
      </p:sp>
      <p:sp>
        <p:nvSpPr>
          <p:cNvPr id="16" name="Rectangle 15">
            <a:extLst>
              <a:ext uri="{FF2B5EF4-FFF2-40B4-BE49-F238E27FC236}">
                <a16:creationId xmlns:a16="http://schemas.microsoft.com/office/drawing/2014/main" id="{0B7F02A1-677F-6D19-B261-7B3C40164464}"/>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Tree>
    <p:extLst>
      <p:ext uri="{BB962C8B-B14F-4D97-AF65-F5344CB8AC3E}">
        <p14:creationId xmlns:p14="http://schemas.microsoft.com/office/powerpoint/2010/main" val="30765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3496B-A147-E8AE-881B-F2B40B229433}"/>
              </a:ext>
            </a:extLst>
          </p:cNvPr>
          <p:cNvSpPr>
            <a:spLocks noGrp="1"/>
          </p:cNvSpPr>
          <p:nvPr>
            <p:ph type="title" idx="4294967295"/>
          </p:nvPr>
        </p:nvSpPr>
        <p:spPr>
          <a:xfrm>
            <a:off x="892366" y="190480"/>
            <a:ext cx="11277600" cy="1057275"/>
          </a:xfrm>
        </p:spPr>
        <p:txBody>
          <a:bodyPr/>
          <a:lstStyle/>
          <a:p>
            <a:r>
              <a:rPr lang="en-US" sz="3200" dirty="0">
                <a:latin typeface="Arial" panose="020B0604020202020204" pitchFamily="34" charset="0"/>
                <a:cs typeface="Arial" panose="020B0604020202020204" pitchFamily="34" charset="0"/>
              </a:rPr>
              <a:t>The Stacking Strategy</a:t>
            </a:r>
            <a:endParaRPr lang="en-US" dirty="0"/>
          </a:p>
        </p:txBody>
      </p:sp>
      <p:grpSp>
        <p:nvGrpSpPr>
          <p:cNvPr id="4" name="Group 3">
            <a:extLst>
              <a:ext uri="{FF2B5EF4-FFF2-40B4-BE49-F238E27FC236}">
                <a16:creationId xmlns:a16="http://schemas.microsoft.com/office/drawing/2014/main" id="{14C2F593-57A3-E823-9B6E-7019E12A55E1}"/>
              </a:ext>
            </a:extLst>
          </p:cNvPr>
          <p:cNvGrpSpPr/>
          <p:nvPr/>
        </p:nvGrpSpPr>
        <p:grpSpPr>
          <a:xfrm>
            <a:off x="892366" y="1425579"/>
            <a:ext cx="7272182" cy="1183933"/>
            <a:chOff x="3895725" y="1457864"/>
            <a:chExt cx="7272182" cy="1534718"/>
          </a:xfrm>
        </p:grpSpPr>
        <p:sp>
          <p:nvSpPr>
            <p:cNvPr id="7" name="Freeform: Shape 43">
              <a:extLst>
                <a:ext uri="{FF2B5EF4-FFF2-40B4-BE49-F238E27FC236}">
                  <a16:creationId xmlns:a16="http://schemas.microsoft.com/office/drawing/2014/main" id="{697EB84D-2B0B-BCEB-C218-DBE5B7F7CBC0}"/>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Age 55</a:t>
              </a:r>
            </a:p>
          </p:txBody>
        </p:sp>
        <p:grpSp>
          <p:nvGrpSpPr>
            <p:cNvPr id="8" name="Group 7">
              <a:extLst>
                <a:ext uri="{FF2B5EF4-FFF2-40B4-BE49-F238E27FC236}">
                  <a16:creationId xmlns:a16="http://schemas.microsoft.com/office/drawing/2014/main" id="{24C940E3-15B3-EBB7-7279-E1D100089458}"/>
                </a:ext>
              </a:extLst>
            </p:cNvPr>
            <p:cNvGrpSpPr/>
            <p:nvPr/>
          </p:nvGrpSpPr>
          <p:grpSpPr>
            <a:xfrm>
              <a:off x="3895725" y="1457864"/>
              <a:ext cx="1210460" cy="1268244"/>
              <a:chOff x="3895725" y="1457864"/>
              <a:chExt cx="1210460" cy="1268244"/>
            </a:xfrm>
          </p:grpSpPr>
          <p:sp>
            <p:nvSpPr>
              <p:cNvPr id="30" name="Freeform: Shape 55">
                <a:extLst>
                  <a:ext uri="{FF2B5EF4-FFF2-40B4-BE49-F238E27FC236}">
                    <a16:creationId xmlns:a16="http://schemas.microsoft.com/office/drawing/2014/main" id="{37E2D4E0-64B6-E3AD-D0AF-FB5F7AE2FFF9}"/>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Freeform: Shape 58">
                <a:extLst>
                  <a:ext uri="{FF2B5EF4-FFF2-40B4-BE49-F238E27FC236}">
                    <a16:creationId xmlns:a16="http://schemas.microsoft.com/office/drawing/2014/main" id="{26E69DA2-6725-DA1F-32CD-F5055ACFE3E5}"/>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9B20A1E4-0014-7ED0-304E-967A64568124}"/>
                </a:ext>
              </a:extLst>
            </p:cNvPr>
            <p:cNvGrpSpPr/>
            <p:nvPr/>
          </p:nvGrpSpPr>
          <p:grpSpPr>
            <a:xfrm>
              <a:off x="5100810" y="1457864"/>
              <a:ext cx="869294" cy="1534718"/>
              <a:chOff x="5100810" y="1457864"/>
              <a:chExt cx="869294" cy="1534718"/>
            </a:xfrm>
          </p:grpSpPr>
          <p:sp>
            <p:nvSpPr>
              <p:cNvPr id="25" name="Freeform: Shape 48">
                <a:extLst>
                  <a:ext uri="{FF2B5EF4-FFF2-40B4-BE49-F238E27FC236}">
                    <a16:creationId xmlns:a16="http://schemas.microsoft.com/office/drawing/2014/main" id="{CE58A327-BDDC-8834-9597-B61739AC1581}"/>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Freeform: Shape 49">
                <a:extLst>
                  <a:ext uri="{FF2B5EF4-FFF2-40B4-BE49-F238E27FC236}">
                    <a16:creationId xmlns:a16="http://schemas.microsoft.com/office/drawing/2014/main" id="{19E8A0BF-C58D-436E-9B9B-E722B33B6519}"/>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Freeform: Shape 50">
                <a:extLst>
                  <a:ext uri="{FF2B5EF4-FFF2-40B4-BE49-F238E27FC236}">
                    <a16:creationId xmlns:a16="http://schemas.microsoft.com/office/drawing/2014/main" id="{ECDB61A4-878E-B516-B439-FCD8B4CFE3E4}"/>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Freeform: Shape 52">
                <a:extLst>
                  <a:ext uri="{FF2B5EF4-FFF2-40B4-BE49-F238E27FC236}">
                    <a16:creationId xmlns:a16="http://schemas.microsoft.com/office/drawing/2014/main" id="{A8992F74-8FC4-1B46-17EB-6E7792AC789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Freeform: Shape 53">
                <a:extLst>
                  <a:ext uri="{FF2B5EF4-FFF2-40B4-BE49-F238E27FC236}">
                    <a16:creationId xmlns:a16="http://schemas.microsoft.com/office/drawing/2014/main" id="{90FB9251-5660-9700-D4EB-C9FFDCCCF919}"/>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4" name="Freeform: Shape 47">
              <a:extLst>
                <a:ext uri="{FF2B5EF4-FFF2-40B4-BE49-F238E27FC236}">
                  <a16:creationId xmlns:a16="http://schemas.microsoft.com/office/drawing/2014/main" id="{01CB2CA6-CC17-2162-06E9-99900DADF16E}"/>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2" name="Group 31">
            <a:extLst>
              <a:ext uri="{FF2B5EF4-FFF2-40B4-BE49-F238E27FC236}">
                <a16:creationId xmlns:a16="http://schemas.microsoft.com/office/drawing/2014/main" id="{8D072701-EDD7-A4BC-B322-DFC0AE954E9B}"/>
              </a:ext>
            </a:extLst>
          </p:cNvPr>
          <p:cNvGrpSpPr/>
          <p:nvPr/>
        </p:nvGrpSpPr>
        <p:grpSpPr>
          <a:xfrm>
            <a:off x="892366" y="2675041"/>
            <a:ext cx="7272182" cy="1183933"/>
            <a:chOff x="3895725" y="1457864"/>
            <a:chExt cx="7272182" cy="1534718"/>
          </a:xfrm>
        </p:grpSpPr>
        <p:sp>
          <p:nvSpPr>
            <p:cNvPr id="33" name="Freeform: Shape 63">
              <a:extLst>
                <a:ext uri="{FF2B5EF4-FFF2-40B4-BE49-F238E27FC236}">
                  <a16:creationId xmlns:a16="http://schemas.microsoft.com/office/drawing/2014/main" id="{1C34DAD1-81FA-D6C2-49CA-C62F5A06C4CF}"/>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50</a:t>
              </a:r>
            </a:p>
          </p:txBody>
        </p:sp>
        <p:grpSp>
          <p:nvGrpSpPr>
            <p:cNvPr id="34" name="Group 33">
              <a:extLst>
                <a:ext uri="{FF2B5EF4-FFF2-40B4-BE49-F238E27FC236}">
                  <a16:creationId xmlns:a16="http://schemas.microsoft.com/office/drawing/2014/main" id="{524F0348-D8BB-9D68-2001-AE9DB6BCEFBC}"/>
                </a:ext>
              </a:extLst>
            </p:cNvPr>
            <p:cNvGrpSpPr/>
            <p:nvPr/>
          </p:nvGrpSpPr>
          <p:grpSpPr>
            <a:xfrm>
              <a:off x="3895725" y="1457864"/>
              <a:ext cx="1210460" cy="1268244"/>
              <a:chOff x="3895725" y="1457864"/>
              <a:chExt cx="1210460" cy="1268244"/>
            </a:xfrm>
          </p:grpSpPr>
          <p:sp>
            <p:nvSpPr>
              <p:cNvPr id="42" name="Freeform: Shape 90">
                <a:extLst>
                  <a:ext uri="{FF2B5EF4-FFF2-40B4-BE49-F238E27FC236}">
                    <a16:creationId xmlns:a16="http://schemas.microsoft.com/office/drawing/2014/main" id="{6A08757A-9F8B-028F-2962-1CC5CB471D75}"/>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Freeform: Shape 91">
                <a:extLst>
                  <a:ext uri="{FF2B5EF4-FFF2-40B4-BE49-F238E27FC236}">
                    <a16:creationId xmlns:a16="http://schemas.microsoft.com/office/drawing/2014/main" id="{309D4090-198A-D6A9-6DEB-EAFBFD4F3182}"/>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5" name="Group 34">
              <a:extLst>
                <a:ext uri="{FF2B5EF4-FFF2-40B4-BE49-F238E27FC236}">
                  <a16:creationId xmlns:a16="http://schemas.microsoft.com/office/drawing/2014/main" id="{07FBE3CF-9CB2-5F87-BEBC-B1C414114750}"/>
                </a:ext>
              </a:extLst>
            </p:cNvPr>
            <p:cNvGrpSpPr/>
            <p:nvPr/>
          </p:nvGrpSpPr>
          <p:grpSpPr>
            <a:xfrm>
              <a:off x="5100810" y="1457864"/>
              <a:ext cx="869294" cy="1534718"/>
              <a:chOff x="5100810" y="1457864"/>
              <a:chExt cx="869294" cy="1534718"/>
            </a:xfrm>
          </p:grpSpPr>
          <p:sp>
            <p:nvSpPr>
              <p:cNvPr id="37" name="Freeform: Shape 70">
                <a:extLst>
                  <a:ext uri="{FF2B5EF4-FFF2-40B4-BE49-F238E27FC236}">
                    <a16:creationId xmlns:a16="http://schemas.microsoft.com/office/drawing/2014/main" id="{87550956-2D21-0E4F-BAC7-4D48F07D8975}"/>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Freeform: Shape 71">
                <a:extLst>
                  <a:ext uri="{FF2B5EF4-FFF2-40B4-BE49-F238E27FC236}">
                    <a16:creationId xmlns:a16="http://schemas.microsoft.com/office/drawing/2014/main" id="{C85560E3-C226-7207-4590-054C75253CE0}"/>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Freeform: Shape 72">
                <a:extLst>
                  <a:ext uri="{FF2B5EF4-FFF2-40B4-BE49-F238E27FC236}">
                    <a16:creationId xmlns:a16="http://schemas.microsoft.com/office/drawing/2014/main" id="{A8937A83-8991-608B-3A50-7084C09C17F0}"/>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Freeform: Shape 85">
                <a:extLst>
                  <a:ext uri="{FF2B5EF4-FFF2-40B4-BE49-F238E27FC236}">
                    <a16:creationId xmlns:a16="http://schemas.microsoft.com/office/drawing/2014/main" id="{E545BC40-4201-C20F-D906-93D090D3BA5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Freeform: Shape 87">
                <a:extLst>
                  <a:ext uri="{FF2B5EF4-FFF2-40B4-BE49-F238E27FC236}">
                    <a16:creationId xmlns:a16="http://schemas.microsoft.com/office/drawing/2014/main" id="{F5CE6EAF-5B77-A70D-FFB6-6D1A835F8CDC}"/>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6" name="Freeform: Shape 69">
              <a:extLst>
                <a:ext uri="{FF2B5EF4-FFF2-40B4-BE49-F238E27FC236}">
                  <a16:creationId xmlns:a16="http://schemas.microsoft.com/office/drawing/2014/main" id="{BFFB5E3D-4568-0AE7-9FEC-918E3054B7F9}"/>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4" name="Group 43">
            <a:extLst>
              <a:ext uri="{FF2B5EF4-FFF2-40B4-BE49-F238E27FC236}">
                <a16:creationId xmlns:a16="http://schemas.microsoft.com/office/drawing/2014/main" id="{38D4CECC-A24B-1B63-DF34-83C34976FF5A}"/>
              </a:ext>
            </a:extLst>
          </p:cNvPr>
          <p:cNvGrpSpPr/>
          <p:nvPr/>
        </p:nvGrpSpPr>
        <p:grpSpPr>
          <a:xfrm>
            <a:off x="892366" y="3924503"/>
            <a:ext cx="7272182" cy="1183933"/>
            <a:chOff x="3895725" y="1457864"/>
            <a:chExt cx="7272182" cy="1534718"/>
          </a:xfrm>
        </p:grpSpPr>
        <p:sp>
          <p:nvSpPr>
            <p:cNvPr id="45" name="Freeform: Shape 93">
              <a:extLst>
                <a:ext uri="{FF2B5EF4-FFF2-40B4-BE49-F238E27FC236}">
                  <a16:creationId xmlns:a16="http://schemas.microsoft.com/office/drawing/2014/main" id="{C04449F1-3C90-2B4E-B7B1-45648609F069}"/>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45</a:t>
              </a:r>
            </a:p>
          </p:txBody>
        </p:sp>
        <p:grpSp>
          <p:nvGrpSpPr>
            <p:cNvPr id="46" name="Group 45">
              <a:extLst>
                <a:ext uri="{FF2B5EF4-FFF2-40B4-BE49-F238E27FC236}">
                  <a16:creationId xmlns:a16="http://schemas.microsoft.com/office/drawing/2014/main" id="{054BFD78-9133-D232-41D3-13437E4D6950}"/>
                </a:ext>
              </a:extLst>
            </p:cNvPr>
            <p:cNvGrpSpPr/>
            <p:nvPr/>
          </p:nvGrpSpPr>
          <p:grpSpPr>
            <a:xfrm>
              <a:off x="3895725" y="1457864"/>
              <a:ext cx="1210460" cy="1268244"/>
              <a:chOff x="3895725" y="1457864"/>
              <a:chExt cx="1210460" cy="1268244"/>
            </a:xfrm>
          </p:grpSpPr>
          <p:sp>
            <p:nvSpPr>
              <p:cNvPr id="54" name="Freeform: Shape 102">
                <a:extLst>
                  <a:ext uri="{FF2B5EF4-FFF2-40B4-BE49-F238E27FC236}">
                    <a16:creationId xmlns:a16="http://schemas.microsoft.com/office/drawing/2014/main" id="{C28B8A6A-BFDC-D308-FFE2-8A26991C92A1}"/>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Freeform: Shape 103">
                <a:extLst>
                  <a:ext uri="{FF2B5EF4-FFF2-40B4-BE49-F238E27FC236}">
                    <a16:creationId xmlns:a16="http://schemas.microsoft.com/office/drawing/2014/main" id="{68C6A8BF-0536-3828-BA31-E7E4DDCC06A6}"/>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7" name="Group 46">
              <a:extLst>
                <a:ext uri="{FF2B5EF4-FFF2-40B4-BE49-F238E27FC236}">
                  <a16:creationId xmlns:a16="http://schemas.microsoft.com/office/drawing/2014/main" id="{9DBCB102-C851-F5EA-56C2-045B27E4A1E4}"/>
                </a:ext>
              </a:extLst>
            </p:cNvPr>
            <p:cNvGrpSpPr/>
            <p:nvPr/>
          </p:nvGrpSpPr>
          <p:grpSpPr>
            <a:xfrm>
              <a:off x="5100810" y="1457864"/>
              <a:ext cx="869294" cy="1534718"/>
              <a:chOff x="5100810" y="1457864"/>
              <a:chExt cx="869294" cy="1534718"/>
            </a:xfrm>
          </p:grpSpPr>
          <p:sp>
            <p:nvSpPr>
              <p:cNvPr id="49" name="Freeform: Shape 97">
                <a:extLst>
                  <a:ext uri="{FF2B5EF4-FFF2-40B4-BE49-F238E27FC236}">
                    <a16:creationId xmlns:a16="http://schemas.microsoft.com/office/drawing/2014/main" id="{977897D0-D87C-2A75-BD51-6CBC5150264F}"/>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Freeform: Shape 98">
                <a:extLst>
                  <a:ext uri="{FF2B5EF4-FFF2-40B4-BE49-F238E27FC236}">
                    <a16:creationId xmlns:a16="http://schemas.microsoft.com/office/drawing/2014/main" id="{90788CA1-4F1D-8272-8539-0E6D359373AE}"/>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Freeform: Shape 99">
                <a:extLst>
                  <a:ext uri="{FF2B5EF4-FFF2-40B4-BE49-F238E27FC236}">
                    <a16:creationId xmlns:a16="http://schemas.microsoft.com/office/drawing/2014/main" id="{583DF597-A789-F0EF-6576-1B1C69F1AA38}"/>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Freeform: Shape 100">
                <a:extLst>
                  <a:ext uri="{FF2B5EF4-FFF2-40B4-BE49-F238E27FC236}">
                    <a16:creationId xmlns:a16="http://schemas.microsoft.com/office/drawing/2014/main" id="{5A0042C1-7D3D-14A5-3AEB-416F9E81F89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Freeform: Shape 101">
                <a:extLst>
                  <a:ext uri="{FF2B5EF4-FFF2-40B4-BE49-F238E27FC236}">
                    <a16:creationId xmlns:a16="http://schemas.microsoft.com/office/drawing/2014/main" id="{3C2BBC25-9AD7-7203-7278-3CE4252D55F3}"/>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8" name="Freeform: Shape 96">
              <a:extLst>
                <a:ext uri="{FF2B5EF4-FFF2-40B4-BE49-F238E27FC236}">
                  <a16:creationId xmlns:a16="http://schemas.microsoft.com/office/drawing/2014/main" id="{11366B43-C440-2F60-AC79-271E60F3C695}"/>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1D86CCBD-1CE2-D60C-3F81-BD603BB603DE}"/>
              </a:ext>
            </a:extLst>
          </p:cNvPr>
          <p:cNvGrpSpPr/>
          <p:nvPr/>
        </p:nvGrpSpPr>
        <p:grpSpPr>
          <a:xfrm>
            <a:off x="892366" y="5173964"/>
            <a:ext cx="7272182" cy="1183933"/>
            <a:chOff x="3895725" y="1457864"/>
            <a:chExt cx="7272182" cy="1534718"/>
          </a:xfrm>
        </p:grpSpPr>
        <p:sp>
          <p:nvSpPr>
            <p:cNvPr id="57" name="Freeform: Shape 105">
              <a:extLst>
                <a:ext uri="{FF2B5EF4-FFF2-40B4-BE49-F238E27FC236}">
                  <a16:creationId xmlns:a16="http://schemas.microsoft.com/office/drawing/2014/main" id="{2E787243-393B-B7F0-2B09-676AC681E413}"/>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58" name="Group 57">
              <a:extLst>
                <a:ext uri="{FF2B5EF4-FFF2-40B4-BE49-F238E27FC236}">
                  <a16:creationId xmlns:a16="http://schemas.microsoft.com/office/drawing/2014/main" id="{3A459CFF-6F88-2936-5FF7-CB261B47412E}"/>
                </a:ext>
              </a:extLst>
            </p:cNvPr>
            <p:cNvGrpSpPr/>
            <p:nvPr/>
          </p:nvGrpSpPr>
          <p:grpSpPr>
            <a:xfrm>
              <a:off x="3895725" y="1457864"/>
              <a:ext cx="1210460" cy="1268244"/>
              <a:chOff x="3895725" y="1457864"/>
              <a:chExt cx="1210460" cy="1268244"/>
            </a:xfrm>
          </p:grpSpPr>
          <p:sp>
            <p:nvSpPr>
              <p:cNvPr id="66" name="Freeform: Shape 114">
                <a:extLst>
                  <a:ext uri="{FF2B5EF4-FFF2-40B4-BE49-F238E27FC236}">
                    <a16:creationId xmlns:a16="http://schemas.microsoft.com/office/drawing/2014/main" id="{85F505AC-9338-EB9C-B06F-5C42B77F3E7E}"/>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Freeform: Shape 115">
                <a:extLst>
                  <a:ext uri="{FF2B5EF4-FFF2-40B4-BE49-F238E27FC236}">
                    <a16:creationId xmlns:a16="http://schemas.microsoft.com/office/drawing/2014/main" id="{E5F79793-86A7-1BB6-6164-140C613C9FA9}"/>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9" name="Group 58">
              <a:extLst>
                <a:ext uri="{FF2B5EF4-FFF2-40B4-BE49-F238E27FC236}">
                  <a16:creationId xmlns:a16="http://schemas.microsoft.com/office/drawing/2014/main" id="{13439DF8-FAA6-716B-6C8B-D18C9417799D}"/>
                </a:ext>
              </a:extLst>
            </p:cNvPr>
            <p:cNvGrpSpPr/>
            <p:nvPr/>
          </p:nvGrpSpPr>
          <p:grpSpPr>
            <a:xfrm>
              <a:off x="5100810" y="1457864"/>
              <a:ext cx="869294" cy="1534718"/>
              <a:chOff x="5100810" y="1457864"/>
              <a:chExt cx="869294" cy="1534718"/>
            </a:xfrm>
          </p:grpSpPr>
          <p:sp>
            <p:nvSpPr>
              <p:cNvPr id="61" name="Freeform: Shape 109">
                <a:extLst>
                  <a:ext uri="{FF2B5EF4-FFF2-40B4-BE49-F238E27FC236}">
                    <a16:creationId xmlns:a16="http://schemas.microsoft.com/office/drawing/2014/main" id="{F7610E3B-81DD-EBCE-7F84-E3FEE0A01A86}"/>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Freeform: Shape 110">
                <a:extLst>
                  <a:ext uri="{FF2B5EF4-FFF2-40B4-BE49-F238E27FC236}">
                    <a16:creationId xmlns:a16="http://schemas.microsoft.com/office/drawing/2014/main" id="{43C57D49-9C8D-D86E-07CA-2F69165B8359}"/>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3" name="Freeform: Shape 111">
                <a:extLst>
                  <a:ext uri="{FF2B5EF4-FFF2-40B4-BE49-F238E27FC236}">
                    <a16:creationId xmlns:a16="http://schemas.microsoft.com/office/drawing/2014/main" id="{35F65606-140E-8919-A02F-5A024C9DA6AB}"/>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Freeform: Shape 112">
                <a:extLst>
                  <a:ext uri="{FF2B5EF4-FFF2-40B4-BE49-F238E27FC236}">
                    <a16:creationId xmlns:a16="http://schemas.microsoft.com/office/drawing/2014/main" id="{6A211F02-B67D-4634-D948-39265B255993}"/>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5" name="Freeform: Shape 113">
                <a:extLst>
                  <a:ext uri="{FF2B5EF4-FFF2-40B4-BE49-F238E27FC236}">
                    <a16:creationId xmlns:a16="http://schemas.microsoft.com/office/drawing/2014/main" id="{4E3624CA-284D-F67E-D6E7-5C39C3EA4750}"/>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0" name="Freeform: Shape 108">
              <a:extLst>
                <a:ext uri="{FF2B5EF4-FFF2-40B4-BE49-F238E27FC236}">
                  <a16:creationId xmlns:a16="http://schemas.microsoft.com/office/drawing/2014/main" id="{F57847A6-D3C4-E0D2-431F-21A16D70A771}"/>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9" name="Rectangle 68">
            <a:extLst>
              <a:ext uri="{FF2B5EF4-FFF2-40B4-BE49-F238E27FC236}">
                <a16:creationId xmlns:a16="http://schemas.microsoft.com/office/drawing/2014/main" id="{22F70A10-196A-2708-3238-C3C9E32B5231}"/>
              </a:ext>
            </a:extLst>
          </p:cNvPr>
          <p:cNvSpPr/>
          <p:nvPr/>
        </p:nvSpPr>
        <p:spPr>
          <a:xfrm>
            <a:off x="8956501" y="1420023"/>
            <a:ext cx="2502944" cy="3789388"/>
          </a:xfrm>
          <a:prstGeom prst="rect">
            <a:avLst/>
          </a:prstGeom>
          <a:solidFill>
            <a:schemeClr val="accent4"/>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0" cap="none" spc="0" normalizeH="0" baseline="0" noProof="0" dirty="0">
                <a:ln>
                  <a:noFill/>
                </a:ln>
                <a:solidFill>
                  <a:srgbClr val="002C77"/>
                </a:solidFill>
                <a:uLnTx/>
                <a:uFillTx/>
                <a:latin typeface="+mj-lt"/>
                <a:ea typeface="+mn-ea"/>
                <a:cs typeface="Cavolini" panose="03000502040302020204" pitchFamily="66" charset="0"/>
              </a:rPr>
            </a:br>
            <a:r>
              <a:rPr kumimoji="0" lang="en-US" sz="2800" b="1" i="0" u="none" strike="noStrike" kern="0" cap="none" spc="0" normalizeH="0" baseline="0" noProof="0" dirty="0">
                <a:ln>
                  <a:noFill/>
                </a:ln>
                <a:solidFill>
                  <a:srgbClr val="002C77"/>
                </a:solidFill>
                <a:uLnTx/>
                <a:uFillTx/>
                <a:latin typeface="+mj-lt"/>
                <a:ea typeface="+mn-ea"/>
                <a:cs typeface="Cavolini" panose="03000502040302020204" pitchFamily="66" charset="0"/>
              </a:rPr>
              <a:t>TOTAL</a:t>
            </a:r>
            <a:endParaRPr kumimoji="0" lang="en-US" sz="2000" b="1" i="0" u="none" strike="noStrike" kern="0" cap="none" spc="0" normalizeH="0" baseline="0" noProof="0" dirty="0">
              <a:ln>
                <a:noFill/>
              </a:ln>
              <a:solidFill>
                <a:srgbClr val="002C77"/>
              </a:solidFill>
              <a:uLnTx/>
              <a:uFillTx/>
              <a:latin typeface="+mj-lt"/>
              <a:ea typeface="+mn-ea"/>
              <a:cs typeface="Cavolini" panose="03000502040302020204" pitchFamily="66" charset="0"/>
            </a:endParaRPr>
          </a:p>
        </p:txBody>
      </p:sp>
      <p:sp>
        <p:nvSpPr>
          <p:cNvPr id="71" name="TextBox 70">
            <a:extLst>
              <a:ext uri="{FF2B5EF4-FFF2-40B4-BE49-F238E27FC236}">
                <a16:creationId xmlns:a16="http://schemas.microsoft.com/office/drawing/2014/main" id="{C46EB9E9-4183-438C-1774-09A29F6C989A}"/>
              </a:ext>
            </a:extLst>
          </p:cNvPr>
          <p:cNvSpPr txBox="1"/>
          <p:nvPr/>
        </p:nvSpPr>
        <p:spPr>
          <a:xfrm rot="12315">
            <a:off x="9155460" y="2600034"/>
            <a:ext cx="2118672" cy="2400657"/>
          </a:xfrm>
          <a:prstGeom prst="rect">
            <a:avLst/>
          </a:prstGeom>
          <a:noFill/>
        </p:spPr>
        <p:txBody>
          <a:bodyPr wrap="square" lIns="0" r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Death Benefit:  </a:t>
            </a: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$200,000</a:t>
            </a:r>
            <a:endParaRPr kumimoji="0" lang="en-US"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Annual 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a:t>
            </a:r>
            <a:r>
              <a:rPr lang="en-US" sz="2400" noProof="1">
                <a:solidFill>
                  <a:srgbClr val="002C77"/>
                </a:solidFill>
                <a:cs typeface="Cavolini" panose="03000502040302020204" pitchFamily="66" charset="0"/>
              </a:rPr>
              <a:t>7,076</a:t>
            </a:r>
            <a:endParaRPr kumimoji="0" lang="en-US" sz="24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Annual LTC Income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$99,984</a:t>
            </a:r>
          </a:p>
        </p:txBody>
      </p:sp>
      <p:pic>
        <p:nvPicPr>
          <p:cNvPr id="72" name="Graphic 71" descr="Badge 1 with solid fill">
            <a:extLst>
              <a:ext uri="{FF2B5EF4-FFF2-40B4-BE49-F238E27FC236}">
                <a16:creationId xmlns:a16="http://schemas.microsoft.com/office/drawing/2014/main" id="{4FA2E1D0-5545-DF2E-7260-8B638A6DA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852" y="5147010"/>
            <a:ext cx="914400" cy="914400"/>
          </a:xfrm>
          <a:prstGeom prst="rect">
            <a:avLst/>
          </a:prstGeom>
        </p:spPr>
      </p:pic>
      <p:pic>
        <p:nvPicPr>
          <p:cNvPr id="73" name="Graphic 72" descr="Badge with solid fill">
            <a:extLst>
              <a:ext uri="{FF2B5EF4-FFF2-40B4-BE49-F238E27FC236}">
                <a16:creationId xmlns:a16="http://schemas.microsoft.com/office/drawing/2014/main" id="{C34BC746-3148-5BAA-9498-27641B02C1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852" y="3909424"/>
            <a:ext cx="914400" cy="914400"/>
          </a:xfrm>
          <a:prstGeom prst="rect">
            <a:avLst/>
          </a:prstGeom>
        </p:spPr>
      </p:pic>
      <p:pic>
        <p:nvPicPr>
          <p:cNvPr id="74" name="Graphic 73" descr="Badge 4 with solid fill">
            <a:extLst>
              <a:ext uri="{FF2B5EF4-FFF2-40B4-BE49-F238E27FC236}">
                <a16:creationId xmlns:a16="http://schemas.microsoft.com/office/drawing/2014/main" id="{38083524-A2CC-63F7-F726-285A5182FE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1840" y="1389238"/>
            <a:ext cx="914400" cy="914400"/>
          </a:xfrm>
          <a:prstGeom prst="rect">
            <a:avLst/>
          </a:prstGeom>
        </p:spPr>
      </p:pic>
      <p:pic>
        <p:nvPicPr>
          <p:cNvPr id="75" name="Graphic 74" descr="Badge 3 with solid fill">
            <a:extLst>
              <a:ext uri="{FF2B5EF4-FFF2-40B4-BE49-F238E27FC236}">
                <a16:creationId xmlns:a16="http://schemas.microsoft.com/office/drawing/2014/main" id="{CA8048DF-61BF-9003-73A8-20C9C5DC74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3852" y="2637456"/>
            <a:ext cx="914400" cy="914400"/>
          </a:xfrm>
          <a:prstGeom prst="rect">
            <a:avLst/>
          </a:prstGeom>
        </p:spPr>
      </p:pic>
      <p:sp>
        <p:nvSpPr>
          <p:cNvPr id="76" name="TextBox 75">
            <a:extLst>
              <a:ext uri="{FF2B5EF4-FFF2-40B4-BE49-F238E27FC236}">
                <a16:creationId xmlns:a16="http://schemas.microsoft.com/office/drawing/2014/main" id="{6D7E6197-5B2E-53BD-7A0B-F3A7C1050BD2}"/>
              </a:ext>
            </a:extLst>
          </p:cNvPr>
          <p:cNvSpPr txBox="1"/>
          <p:nvPr/>
        </p:nvSpPr>
        <p:spPr>
          <a:xfrm>
            <a:off x="3813497" y="5224798"/>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77" name="TextBox 76">
            <a:extLst>
              <a:ext uri="{FF2B5EF4-FFF2-40B4-BE49-F238E27FC236}">
                <a16:creationId xmlns:a16="http://schemas.microsoft.com/office/drawing/2014/main" id="{3F82E4CD-057D-3331-E87B-E2B5B0B62F0B}"/>
              </a:ext>
            </a:extLst>
          </p:cNvPr>
          <p:cNvSpPr txBox="1"/>
          <p:nvPr/>
        </p:nvSpPr>
        <p:spPr>
          <a:xfrm>
            <a:off x="5152609" y="5209410"/>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$1,311</a:t>
            </a:r>
          </a:p>
        </p:txBody>
      </p:sp>
      <p:sp>
        <p:nvSpPr>
          <p:cNvPr id="78" name="TextBox 77">
            <a:extLst>
              <a:ext uri="{FF2B5EF4-FFF2-40B4-BE49-F238E27FC236}">
                <a16:creationId xmlns:a16="http://schemas.microsoft.com/office/drawing/2014/main" id="{BF937B9B-C107-D55C-2BAF-2306EDD2CBAE}"/>
              </a:ext>
            </a:extLst>
          </p:cNvPr>
          <p:cNvSpPr txBox="1"/>
          <p:nvPr/>
        </p:nvSpPr>
        <p:spPr>
          <a:xfrm>
            <a:off x="6803547" y="5230196"/>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79" name="TextBox 78">
            <a:extLst>
              <a:ext uri="{FF2B5EF4-FFF2-40B4-BE49-F238E27FC236}">
                <a16:creationId xmlns:a16="http://schemas.microsoft.com/office/drawing/2014/main" id="{03E116E5-8552-64A9-441F-B430B06CD474}"/>
              </a:ext>
            </a:extLst>
          </p:cNvPr>
          <p:cNvSpPr txBox="1"/>
          <p:nvPr/>
        </p:nvSpPr>
        <p:spPr>
          <a:xfrm>
            <a:off x="3825216" y="3927022"/>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0" name="TextBox 79">
            <a:extLst>
              <a:ext uri="{FF2B5EF4-FFF2-40B4-BE49-F238E27FC236}">
                <a16:creationId xmlns:a16="http://schemas.microsoft.com/office/drawing/2014/main" id="{C38280AD-0891-8DC0-3CC2-980B1369A5DB}"/>
              </a:ext>
            </a:extLst>
          </p:cNvPr>
          <p:cNvSpPr txBox="1"/>
          <p:nvPr/>
        </p:nvSpPr>
        <p:spPr>
          <a:xfrm>
            <a:off x="5164328" y="3911634"/>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$1,547</a:t>
            </a:r>
          </a:p>
        </p:txBody>
      </p:sp>
      <p:sp>
        <p:nvSpPr>
          <p:cNvPr id="81" name="TextBox 80">
            <a:extLst>
              <a:ext uri="{FF2B5EF4-FFF2-40B4-BE49-F238E27FC236}">
                <a16:creationId xmlns:a16="http://schemas.microsoft.com/office/drawing/2014/main" id="{E42CF0A2-92B7-9943-D1B0-A4B76BADF4BC}"/>
              </a:ext>
            </a:extLst>
          </p:cNvPr>
          <p:cNvSpPr txBox="1"/>
          <p:nvPr/>
        </p:nvSpPr>
        <p:spPr>
          <a:xfrm>
            <a:off x="6815266" y="3932420"/>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2" name="TextBox 81">
            <a:extLst>
              <a:ext uri="{FF2B5EF4-FFF2-40B4-BE49-F238E27FC236}">
                <a16:creationId xmlns:a16="http://schemas.microsoft.com/office/drawing/2014/main" id="{5988FA7D-C860-A5A2-E00D-744B09F6FE3E}"/>
              </a:ext>
            </a:extLst>
          </p:cNvPr>
          <p:cNvSpPr txBox="1"/>
          <p:nvPr/>
        </p:nvSpPr>
        <p:spPr>
          <a:xfrm>
            <a:off x="3834207" y="2680225"/>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3" name="TextBox 82">
            <a:extLst>
              <a:ext uri="{FF2B5EF4-FFF2-40B4-BE49-F238E27FC236}">
                <a16:creationId xmlns:a16="http://schemas.microsoft.com/office/drawing/2014/main" id="{AA7FC955-6B64-D413-349C-D2139C5148C9}"/>
              </a:ext>
            </a:extLst>
          </p:cNvPr>
          <p:cNvSpPr txBox="1"/>
          <p:nvPr/>
        </p:nvSpPr>
        <p:spPr>
          <a:xfrm>
            <a:off x="5173319" y="2664837"/>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$1,873</a:t>
            </a:r>
          </a:p>
        </p:txBody>
      </p:sp>
      <p:sp>
        <p:nvSpPr>
          <p:cNvPr id="84" name="TextBox 83">
            <a:extLst>
              <a:ext uri="{FF2B5EF4-FFF2-40B4-BE49-F238E27FC236}">
                <a16:creationId xmlns:a16="http://schemas.microsoft.com/office/drawing/2014/main" id="{C20D5F1C-AF6F-5949-1D59-4FAE609915FF}"/>
              </a:ext>
            </a:extLst>
          </p:cNvPr>
          <p:cNvSpPr txBox="1"/>
          <p:nvPr/>
        </p:nvSpPr>
        <p:spPr>
          <a:xfrm>
            <a:off x="6824257" y="2685623"/>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5" name="TextBox 84">
            <a:extLst>
              <a:ext uri="{FF2B5EF4-FFF2-40B4-BE49-F238E27FC236}">
                <a16:creationId xmlns:a16="http://schemas.microsoft.com/office/drawing/2014/main" id="{55D13E7D-D25A-3030-48FE-2D31E3BCEE2E}"/>
              </a:ext>
            </a:extLst>
          </p:cNvPr>
          <p:cNvSpPr txBox="1"/>
          <p:nvPr/>
        </p:nvSpPr>
        <p:spPr>
          <a:xfrm>
            <a:off x="3813497" y="1481754"/>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6" name="TextBox 85">
            <a:extLst>
              <a:ext uri="{FF2B5EF4-FFF2-40B4-BE49-F238E27FC236}">
                <a16:creationId xmlns:a16="http://schemas.microsoft.com/office/drawing/2014/main" id="{B47E743A-95BE-142D-653D-5C5EE1AC63B3}"/>
              </a:ext>
            </a:extLst>
          </p:cNvPr>
          <p:cNvSpPr txBox="1"/>
          <p:nvPr/>
        </p:nvSpPr>
        <p:spPr>
          <a:xfrm>
            <a:off x="5152609" y="1466366"/>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r>
              <a:rPr lang="en-US" dirty="0">
                <a:solidFill>
                  <a:srgbClr val="000000"/>
                </a:solidFill>
                <a:latin typeface="Arial" panose="020B0604020202020204"/>
              </a:rPr>
              <a:t>2,345</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E059BA4F-E175-AA24-FC37-753DBCF6B8D3}"/>
              </a:ext>
            </a:extLst>
          </p:cNvPr>
          <p:cNvSpPr txBox="1"/>
          <p:nvPr/>
        </p:nvSpPr>
        <p:spPr>
          <a:xfrm>
            <a:off x="6803547" y="1487152"/>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8" name="TextBox 87">
            <a:extLst>
              <a:ext uri="{FF2B5EF4-FFF2-40B4-BE49-F238E27FC236}">
                <a16:creationId xmlns:a16="http://schemas.microsoft.com/office/drawing/2014/main" id="{9B574EAE-D63C-CCF9-B6DB-6F830925270D}"/>
              </a:ext>
            </a:extLst>
          </p:cNvPr>
          <p:cNvSpPr txBox="1"/>
          <p:nvPr/>
        </p:nvSpPr>
        <p:spPr>
          <a:xfrm>
            <a:off x="9607483" y="190481"/>
            <a:ext cx="2652621"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Hypothetical example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Male, age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Female, age 40</a:t>
            </a:r>
          </a:p>
        </p:txBody>
      </p:sp>
      <p:sp>
        <p:nvSpPr>
          <p:cNvPr id="89" name="Text Placeholder 4">
            <a:extLst>
              <a:ext uri="{FF2B5EF4-FFF2-40B4-BE49-F238E27FC236}">
                <a16:creationId xmlns:a16="http://schemas.microsoft.com/office/drawing/2014/main" id="{052560ED-2EBC-309B-BE5C-B0CCE24B16C0}"/>
              </a:ext>
            </a:extLst>
          </p:cNvPr>
          <p:cNvSpPr txBox="1">
            <a:spLocks/>
          </p:cNvSpPr>
          <p:nvPr/>
        </p:nvSpPr>
        <p:spPr>
          <a:xfrm>
            <a:off x="0" y="6391353"/>
            <a:ext cx="12305938" cy="36365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200" dirty="0">
                <a:solidFill>
                  <a:srgbClr val="1C1C1C"/>
                </a:solidFill>
              </a:rPr>
              <a:t>All numeric examples listed are hypothetical and provided for explanatory purposes only. </a:t>
            </a:r>
          </a:p>
        </p:txBody>
      </p:sp>
    </p:spTree>
    <p:extLst>
      <p:ext uri="{BB962C8B-B14F-4D97-AF65-F5344CB8AC3E}">
        <p14:creationId xmlns:p14="http://schemas.microsoft.com/office/powerpoint/2010/main" val="31161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750"/>
                                        <p:tgtEl>
                                          <p:spTgt spid="72"/>
                                        </p:tgtEl>
                                      </p:cBhvr>
                                    </p:animEffect>
                                    <p:anim calcmode="lin" valueType="num">
                                      <p:cBhvr>
                                        <p:cTn id="8" dur="750" fill="hold"/>
                                        <p:tgtEl>
                                          <p:spTgt spid="72"/>
                                        </p:tgtEl>
                                        <p:attrNameLst>
                                          <p:attrName>ppt_x</p:attrName>
                                        </p:attrNameLst>
                                      </p:cBhvr>
                                      <p:tavLst>
                                        <p:tav tm="0">
                                          <p:val>
                                            <p:strVal val="#ppt_x"/>
                                          </p:val>
                                        </p:tav>
                                        <p:tav tm="100000">
                                          <p:val>
                                            <p:strVal val="#ppt_x"/>
                                          </p:val>
                                        </p:tav>
                                      </p:tavLst>
                                    </p:anim>
                                    <p:anim calcmode="lin" valueType="num">
                                      <p:cBhvr>
                                        <p:cTn id="9" dur="75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750"/>
                                        <p:tgtEl>
                                          <p:spTgt spid="76"/>
                                        </p:tgtEl>
                                      </p:cBhvr>
                                    </p:animEffect>
                                    <p:anim calcmode="lin" valueType="num">
                                      <p:cBhvr>
                                        <p:cTn id="13" dur="750" fill="hold"/>
                                        <p:tgtEl>
                                          <p:spTgt spid="76"/>
                                        </p:tgtEl>
                                        <p:attrNameLst>
                                          <p:attrName>ppt_x</p:attrName>
                                        </p:attrNameLst>
                                      </p:cBhvr>
                                      <p:tavLst>
                                        <p:tav tm="0">
                                          <p:val>
                                            <p:strVal val="#ppt_x"/>
                                          </p:val>
                                        </p:tav>
                                        <p:tav tm="100000">
                                          <p:val>
                                            <p:strVal val="#ppt_x"/>
                                          </p:val>
                                        </p:tav>
                                      </p:tavLst>
                                    </p:anim>
                                    <p:anim calcmode="lin" valueType="num">
                                      <p:cBhvr>
                                        <p:cTn id="14" dur="75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750"/>
                                        <p:tgtEl>
                                          <p:spTgt spid="77"/>
                                        </p:tgtEl>
                                      </p:cBhvr>
                                    </p:animEffect>
                                    <p:anim calcmode="lin" valueType="num">
                                      <p:cBhvr>
                                        <p:cTn id="18" dur="750" fill="hold"/>
                                        <p:tgtEl>
                                          <p:spTgt spid="77"/>
                                        </p:tgtEl>
                                        <p:attrNameLst>
                                          <p:attrName>ppt_x</p:attrName>
                                        </p:attrNameLst>
                                      </p:cBhvr>
                                      <p:tavLst>
                                        <p:tav tm="0">
                                          <p:val>
                                            <p:strVal val="#ppt_x"/>
                                          </p:val>
                                        </p:tav>
                                        <p:tav tm="100000">
                                          <p:val>
                                            <p:strVal val="#ppt_x"/>
                                          </p:val>
                                        </p:tav>
                                      </p:tavLst>
                                    </p:anim>
                                    <p:anim calcmode="lin" valueType="num">
                                      <p:cBhvr>
                                        <p:cTn id="19" dur="750" fill="hold"/>
                                        <p:tgtEl>
                                          <p:spTgt spid="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750"/>
                                        <p:tgtEl>
                                          <p:spTgt spid="78"/>
                                        </p:tgtEl>
                                      </p:cBhvr>
                                    </p:animEffect>
                                    <p:anim calcmode="lin" valueType="num">
                                      <p:cBhvr>
                                        <p:cTn id="23" dur="750" fill="hold"/>
                                        <p:tgtEl>
                                          <p:spTgt spid="78"/>
                                        </p:tgtEl>
                                        <p:attrNameLst>
                                          <p:attrName>ppt_x</p:attrName>
                                        </p:attrNameLst>
                                      </p:cBhvr>
                                      <p:tavLst>
                                        <p:tav tm="0">
                                          <p:val>
                                            <p:strVal val="#ppt_x"/>
                                          </p:val>
                                        </p:tav>
                                        <p:tav tm="100000">
                                          <p:val>
                                            <p:strVal val="#ppt_x"/>
                                          </p:val>
                                        </p:tav>
                                      </p:tavLst>
                                    </p:anim>
                                    <p:anim calcmode="lin" valueType="num">
                                      <p:cBhvr>
                                        <p:cTn id="24" dur="750" fill="hold"/>
                                        <p:tgtEl>
                                          <p:spTgt spid="7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750"/>
                                        <p:tgtEl>
                                          <p:spTgt spid="56"/>
                                        </p:tgtEl>
                                      </p:cBhvr>
                                    </p:animEffect>
                                    <p:anim calcmode="lin" valueType="num">
                                      <p:cBhvr>
                                        <p:cTn id="28" dur="750" fill="hold"/>
                                        <p:tgtEl>
                                          <p:spTgt spid="56"/>
                                        </p:tgtEl>
                                        <p:attrNameLst>
                                          <p:attrName>ppt_x</p:attrName>
                                        </p:attrNameLst>
                                      </p:cBhvr>
                                      <p:tavLst>
                                        <p:tav tm="0">
                                          <p:val>
                                            <p:strVal val="#ppt_x"/>
                                          </p:val>
                                        </p:tav>
                                        <p:tav tm="100000">
                                          <p:val>
                                            <p:strVal val="#ppt_x"/>
                                          </p:val>
                                        </p:tav>
                                      </p:tavLst>
                                    </p:anim>
                                    <p:anim calcmode="lin" valueType="num">
                                      <p:cBhvr>
                                        <p:cTn id="29" dur="7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750"/>
                                        <p:tgtEl>
                                          <p:spTgt spid="44"/>
                                        </p:tgtEl>
                                      </p:cBhvr>
                                    </p:animEffect>
                                    <p:anim calcmode="lin" valueType="num">
                                      <p:cBhvr>
                                        <p:cTn id="35" dur="750" fill="hold"/>
                                        <p:tgtEl>
                                          <p:spTgt spid="44"/>
                                        </p:tgtEl>
                                        <p:attrNameLst>
                                          <p:attrName>ppt_x</p:attrName>
                                        </p:attrNameLst>
                                      </p:cBhvr>
                                      <p:tavLst>
                                        <p:tav tm="0">
                                          <p:val>
                                            <p:strVal val="#ppt_x"/>
                                          </p:val>
                                        </p:tav>
                                        <p:tav tm="100000">
                                          <p:val>
                                            <p:strVal val="#ppt_x"/>
                                          </p:val>
                                        </p:tav>
                                      </p:tavLst>
                                    </p:anim>
                                    <p:anim calcmode="lin" valueType="num">
                                      <p:cBhvr>
                                        <p:cTn id="36" dur="75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750"/>
                                        <p:tgtEl>
                                          <p:spTgt spid="73"/>
                                        </p:tgtEl>
                                      </p:cBhvr>
                                    </p:animEffect>
                                    <p:anim calcmode="lin" valueType="num">
                                      <p:cBhvr>
                                        <p:cTn id="40" dur="750" fill="hold"/>
                                        <p:tgtEl>
                                          <p:spTgt spid="73"/>
                                        </p:tgtEl>
                                        <p:attrNameLst>
                                          <p:attrName>ppt_x</p:attrName>
                                        </p:attrNameLst>
                                      </p:cBhvr>
                                      <p:tavLst>
                                        <p:tav tm="0">
                                          <p:val>
                                            <p:strVal val="#ppt_x"/>
                                          </p:val>
                                        </p:tav>
                                        <p:tav tm="100000">
                                          <p:val>
                                            <p:strVal val="#ppt_x"/>
                                          </p:val>
                                        </p:tav>
                                      </p:tavLst>
                                    </p:anim>
                                    <p:anim calcmode="lin" valueType="num">
                                      <p:cBhvr>
                                        <p:cTn id="41" dur="750" fill="hold"/>
                                        <p:tgtEl>
                                          <p:spTgt spid="7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750"/>
                                        <p:tgtEl>
                                          <p:spTgt spid="79"/>
                                        </p:tgtEl>
                                      </p:cBhvr>
                                    </p:animEffect>
                                    <p:anim calcmode="lin" valueType="num">
                                      <p:cBhvr>
                                        <p:cTn id="45" dur="750" fill="hold"/>
                                        <p:tgtEl>
                                          <p:spTgt spid="79"/>
                                        </p:tgtEl>
                                        <p:attrNameLst>
                                          <p:attrName>ppt_x</p:attrName>
                                        </p:attrNameLst>
                                      </p:cBhvr>
                                      <p:tavLst>
                                        <p:tav tm="0">
                                          <p:val>
                                            <p:strVal val="#ppt_x"/>
                                          </p:val>
                                        </p:tav>
                                        <p:tav tm="100000">
                                          <p:val>
                                            <p:strVal val="#ppt_x"/>
                                          </p:val>
                                        </p:tav>
                                      </p:tavLst>
                                    </p:anim>
                                    <p:anim calcmode="lin" valueType="num">
                                      <p:cBhvr>
                                        <p:cTn id="46" dur="750" fill="hold"/>
                                        <p:tgtEl>
                                          <p:spTgt spid="7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750"/>
                                        <p:tgtEl>
                                          <p:spTgt spid="80"/>
                                        </p:tgtEl>
                                      </p:cBhvr>
                                    </p:animEffect>
                                    <p:anim calcmode="lin" valueType="num">
                                      <p:cBhvr>
                                        <p:cTn id="50" dur="750" fill="hold"/>
                                        <p:tgtEl>
                                          <p:spTgt spid="80"/>
                                        </p:tgtEl>
                                        <p:attrNameLst>
                                          <p:attrName>ppt_x</p:attrName>
                                        </p:attrNameLst>
                                      </p:cBhvr>
                                      <p:tavLst>
                                        <p:tav tm="0">
                                          <p:val>
                                            <p:strVal val="#ppt_x"/>
                                          </p:val>
                                        </p:tav>
                                        <p:tav tm="100000">
                                          <p:val>
                                            <p:strVal val="#ppt_x"/>
                                          </p:val>
                                        </p:tav>
                                      </p:tavLst>
                                    </p:anim>
                                    <p:anim calcmode="lin" valueType="num">
                                      <p:cBhvr>
                                        <p:cTn id="51" dur="750" fill="hold"/>
                                        <p:tgtEl>
                                          <p:spTgt spid="8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750"/>
                                        <p:tgtEl>
                                          <p:spTgt spid="81"/>
                                        </p:tgtEl>
                                      </p:cBhvr>
                                    </p:animEffect>
                                    <p:anim calcmode="lin" valueType="num">
                                      <p:cBhvr>
                                        <p:cTn id="55" dur="750" fill="hold"/>
                                        <p:tgtEl>
                                          <p:spTgt spid="81"/>
                                        </p:tgtEl>
                                        <p:attrNameLst>
                                          <p:attrName>ppt_x</p:attrName>
                                        </p:attrNameLst>
                                      </p:cBhvr>
                                      <p:tavLst>
                                        <p:tav tm="0">
                                          <p:val>
                                            <p:strVal val="#ppt_x"/>
                                          </p:val>
                                        </p:tav>
                                        <p:tav tm="100000">
                                          <p:val>
                                            <p:strVal val="#ppt_x"/>
                                          </p:val>
                                        </p:tav>
                                      </p:tavLst>
                                    </p:anim>
                                    <p:anim calcmode="lin" valueType="num">
                                      <p:cBhvr>
                                        <p:cTn id="5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50"/>
                                        <p:tgtEl>
                                          <p:spTgt spid="32"/>
                                        </p:tgtEl>
                                      </p:cBhvr>
                                    </p:animEffect>
                                    <p:anim calcmode="lin" valueType="num">
                                      <p:cBhvr>
                                        <p:cTn id="62" dur="750" fill="hold"/>
                                        <p:tgtEl>
                                          <p:spTgt spid="32"/>
                                        </p:tgtEl>
                                        <p:attrNameLst>
                                          <p:attrName>ppt_x</p:attrName>
                                        </p:attrNameLst>
                                      </p:cBhvr>
                                      <p:tavLst>
                                        <p:tav tm="0">
                                          <p:val>
                                            <p:strVal val="#ppt_x"/>
                                          </p:val>
                                        </p:tav>
                                        <p:tav tm="100000">
                                          <p:val>
                                            <p:strVal val="#ppt_x"/>
                                          </p:val>
                                        </p:tav>
                                      </p:tavLst>
                                    </p:anim>
                                    <p:anim calcmode="lin" valueType="num">
                                      <p:cBhvr>
                                        <p:cTn id="63" dur="750" fill="hold"/>
                                        <p:tgtEl>
                                          <p:spTgt spid="32"/>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750"/>
                                        <p:tgtEl>
                                          <p:spTgt spid="75"/>
                                        </p:tgtEl>
                                      </p:cBhvr>
                                    </p:animEffect>
                                    <p:anim calcmode="lin" valueType="num">
                                      <p:cBhvr>
                                        <p:cTn id="67" dur="750" fill="hold"/>
                                        <p:tgtEl>
                                          <p:spTgt spid="75"/>
                                        </p:tgtEl>
                                        <p:attrNameLst>
                                          <p:attrName>ppt_x</p:attrName>
                                        </p:attrNameLst>
                                      </p:cBhvr>
                                      <p:tavLst>
                                        <p:tav tm="0">
                                          <p:val>
                                            <p:strVal val="#ppt_x"/>
                                          </p:val>
                                        </p:tav>
                                        <p:tav tm="100000">
                                          <p:val>
                                            <p:strVal val="#ppt_x"/>
                                          </p:val>
                                        </p:tav>
                                      </p:tavLst>
                                    </p:anim>
                                    <p:anim calcmode="lin" valueType="num">
                                      <p:cBhvr>
                                        <p:cTn id="68" dur="750" fill="hold"/>
                                        <p:tgtEl>
                                          <p:spTgt spid="75"/>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750"/>
                                        <p:tgtEl>
                                          <p:spTgt spid="82"/>
                                        </p:tgtEl>
                                      </p:cBhvr>
                                    </p:animEffect>
                                    <p:anim calcmode="lin" valueType="num">
                                      <p:cBhvr>
                                        <p:cTn id="72" dur="750" fill="hold"/>
                                        <p:tgtEl>
                                          <p:spTgt spid="82"/>
                                        </p:tgtEl>
                                        <p:attrNameLst>
                                          <p:attrName>ppt_x</p:attrName>
                                        </p:attrNameLst>
                                      </p:cBhvr>
                                      <p:tavLst>
                                        <p:tav tm="0">
                                          <p:val>
                                            <p:strVal val="#ppt_x"/>
                                          </p:val>
                                        </p:tav>
                                        <p:tav tm="100000">
                                          <p:val>
                                            <p:strVal val="#ppt_x"/>
                                          </p:val>
                                        </p:tav>
                                      </p:tavLst>
                                    </p:anim>
                                    <p:anim calcmode="lin" valueType="num">
                                      <p:cBhvr>
                                        <p:cTn id="73" dur="750" fill="hold"/>
                                        <p:tgtEl>
                                          <p:spTgt spid="8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750"/>
                                        <p:tgtEl>
                                          <p:spTgt spid="83"/>
                                        </p:tgtEl>
                                      </p:cBhvr>
                                    </p:animEffect>
                                    <p:anim calcmode="lin" valueType="num">
                                      <p:cBhvr>
                                        <p:cTn id="77" dur="750" fill="hold"/>
                                        <p:tgtEl>
                                          <p:spTgt spid="83"/>
                                        </p:tgtEl>
                                        <p:attrNameLst>
                                          <p:attrName>ppt_x</p:attrName>
                                        </p:attrNameLst>
                                      </p:cBhvr>
                                      <p:tavLst>
                                        <p:tav tm="0">
                                          <p:val>
                                            <p:strVal val="#ppt_x"/>
                                          </p:val>
                                        </p:tav>
                                        <p:tav tm="100000">
                                          <p:val>
                                            <p:strVal val="#ppt_x"/>
                                          </p:val>
                                        </p:tav>
                                      </p:tavLst>
                                    </p:anim>
                                    <p:anim calcmode="lin" valueType="num">
                                      <p:cBhvr>
                                        <p:cTn id="78" dur="750" fill="hold"/>
                                        <p:tgtEl>
                                          <p:spTgt spid="83"/>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750"/>
                                        <p:tgtEl>
                                          <p:spTgt spid="84"/>
                                        </p:tgtEl>
                                      </p:cBhvr>
                                    </p:animEffect>
                                    <p:anim calcmode="lin" valueType="num">
                                      <p:cBhvr>
                                        <p:cTn id="82" dur="750" fill="hold"/>
                                        <p:tgtEl>
                                          <p:spTgt spid="84"/>
                                        </p:tgtEl>
                                        <p:attrNameLst>
                                          <p:attrName>ppt_x</p:attrName>
                                        </p:attrNameLst>
                                      </p:cBhvr>
                                      <p:tavLst>
                                        <p:tav tm="0">
                                          <p:val>
                                            <p:strVal val="#ppt_x"/>
                                          </p:val>
                                        </p:tav>
                                        <p:tav tm="100000">
                                          <p:val>
                                            <p:strVal val="#ppt_x"/>
                                          </p:val>
                                        </p:tav>
                                      </p:tavLst>
                                    </p:anim>
                                    <p:anim calcmode="lin" valueType="num">
                                      <p:cBhvr>
                                        <p:cTn id="83"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750"/>
                                        <p:tgtEl>
                                          <p:spTgt spid="4"/>
                                        </p:tgtEl>
                                      </p:cBhvr>
                                    </p:animEffect>
                                    <p:anim calcmode="lin" valueType="num">
                                      <p:cBhvr>
                                        <p:cTn id="89" dur="750" fill="hold"/>
                                        <p:tgtEl>
                                          <p:spTgt spid="4"/>
                                        </p:tgtEl>
                                        <p:attrNameLst>
                                          <p:attrName>ppt_x</p:attrName>
                                        </p:attrNameLst>
                                      </p:cBhvr>
                                      <p:tavLst>
                                        <p:tav tm="0">
                                          <p:val>
                                            <p:strVal val="#ppt_x"/>
                                          </p:val>
                                        </p:tav>
                                        <p:tav tm="100000">
                                          <p:val>
                                            <p:strVal val="#ppt_x"/>
                                          </p:val>
                                        </p:tav>
                                      </p:tavLst>
                                    </p:anim>
                                    <p:anim calcmode="lin" valueType="num">
                                      <p:cBhvr>
                                        <p:cTn id="90" dur="750" fill="hold"/>
                                        <p:tgtEl>
                                          <p:spTgt spid="4"/>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750"/>
                                        <p:tgtEl>
                                          <p:spTgt spid="74"/>
                                        </p:tgtEl>
                                      </p:cBhvr>
                                    </p:animEffect>
                                    <p:anim calcmode="lin" valueType="num">
                                      <p:cBhvr>
                                        <p:cTn id="94" dur="750" fill="hold"/>
                                        <p:tgtEl>
                                          <p:spTgt spid="74"/>
                                        </p:tgtEl>
                                        <p:attrNameLst>
                                          <p:attrName>ppt_x</p:attrName>
                                        </p:attrNameLst>
                                      </p:cBhvr>
                                      <p:tavLst>
                                        <p:tav tm="0">
                                          <p:val>
                                            <p:strVal val="#ppt_x"/>
                                          </p:val>
                                        </p:tav>
                                        <p:tav tm="100000">
                                          <p:val>
                                            <p:strVal val="#ppt_x"/>
                                          </p:val>
                                        </p:tav>
                                      </p:tavLst>
                                    </p:anim>
                                    <p:anim calcmode="lin" valueType="num">
                                      <p:cBhvr>
                                        <p:cTn id="95" dur="750" fill="hold"/>
                                        <p:tgtEl>
                                          <p:spTgt spid="74"/>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750"/>
                                        <p:tgtEl>
                                          <p:spTgt spid="85"/>
                                        </p:tgtEl>
                                      </p:cBhvr>
                                    </p:animEffect>
                                    <p:anim calcmode="lin" valueType="num">
                                      <p:cBhvr>
                                        <p:cTn id="99" dur="750" fill="hold"/>
                                        <p:tgtEl>
                                          <p:spTgt spid="85"/>
                                        </p:tgtEl>
                                        <p:attrNameLst>
                                          <p:attrName>ppt_x</p:attrName>
                                        </p:attrNameLst>
                                      </p:cBhvr>
                                      <p:tavLst>
                                        <p:tav tm="0">
                                          <p:val>
                                            <p:strVal val="#ppt_x"/>
                                          </p:val>
                                        </p:tav>
                                        <p:tav tm="100000">
                                          <p:val>
                                            <p:strVal val="#ppt_x"/>
                                          </p:val>
                                        </p:tav>
                                      </p:tavLst>
                                    </p:anim>
                                    <p:anim calcmode="lin" valueType="num">
                                      <p:cBhvr>
                                        <p:cTn id="100" dur="750" fill="hold"/>
                                        <p:tgtEl>
                                          <p:spTgt spid="8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750"/>
                                        <p:tgtEl>
                                          <p:spTgt spid="86"/>
                                        </p:tgtEl>
                                      </p:cBhvr>
                                    </p:animEffect>
                                    <p:anim calcmode="lin" valueType="num">
                                      <p:cBhvr>
                                        <p:cTn id="104" dur="750" fill="hold"/>
                                        <p:tgtEl>
                                          <p:spTgt spid="86"/>
                                        </p:tgtEl>
                                        <p:attrNameLst>
                                          <p:attrName>ppt_x</p:attrName>
                                        </p:attrNameLst>
                                      </p:cBhvr>
                                      <p:tavLst>
                                        <p:tav tm="0">
                                          <p:val>
                                            <p:strVal val="#ppt_x"/>
                                          </p:val>
                                        </p:tav>
                                        <p:tav tm="100000">
                                          <p:val>
                                            <p:strVal val="#ppt_x"/>
                                          </p:val>
                                        </p:tav>
                                      </p:tavLst>
                                    </p:anim>
                                    <p:anim calcmode="lin" valueType="num">
                                      <p:cBhvr>
                                        <p:cTn id="105" dur="750" fill="hold"/>
                                        <p:tgtEl>
                                          <p:spTgt spid="86"/>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750"/>
                                        <p:tgtEl>
                                          <p:spTgt spid="87"/>
                                        </p:tgtEl>
                                      </p:cBhvr>
                                    </p:animEffect>
                                    <p:anim calcmode="lin" valueType="num">
                                      <p:cBhvr>
                                        <p:cTn id="109" dur="750" fill="hold"/>
                                        <p:tgtEl>
                                          <p:spTgt spid="87"/>
                                        </p:tgtEl>
                                        <p:attrNameLst>
                                          <p:attrName>ppt_x</p:attrName>
                                        </p:attrNameLst>
                                      </p:cBhvr>
                                      <p:tavLst>
                                        <p:tav tm="0">
                                          <p:val>
                                            <p:strVal val="#ppt_x"/>
                                          </p:val>
                                        </p:tav>
                                        <p:tav tm="100000">
                                          <p:val>
                                            <p:strVal val="#ppt_x"/>
                                          </p:val>
                                        </p:tav>
                                      </p:tavLst>
                                    </p:anim>
                                    <p:anim calcmode="lin" valueType="num">
                                      <p:cBhvr>
                                        <p:cTn id="110" dur="75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500"/>
                                        <p:tgtEl>
                                          <p:spTgt spid="6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6" grpId="0"/>
      <p:bldP spid="77" grpId="0"/>
      <p:bldP spid="78" grpId="0"/>
      <p:bldP spid="79" grpId="0"/>
      <p:bldP spid="80" grpId="0"/>
      <p:bldP spid="81" grpId="0"/>
      <p:bldP spid="82" grpId="0"/>
      <p:bldP spid="83" grpId="0"/>
      <p:bldP spid="84" grpId="0"/>
      <p:bldP spid="85" grpId="0"/>
      <p:bldP spid="86"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35088F-A507-5627-5586-7C5E31D19081}"/>
              </a:ext>
            </a:extLst>
          </p:cNvPr>
          <p:cNvSpPr txBox="1"/>
          <p:nvPr/>
        </p:nvSpPr>
        <p:spPr>
          <a:xfrm>
            <a:off x="393031" y="1676409"/>
            <a:ext cx="4800600" cy="830997"/>
          </a:xfrm>
          <a:prstGeom prst="rect">
            <a:avLst/>
          </a:prstGeom>
          <a:noFill/>
        </p:spPr>
        <p:txBody>
          <a:bodyPr wrap="square" rtlCol="0">
            <a:spAutoFit/>
          </a:bodyPr>
          <a:lstStyle/>
          <a:p>
            <a:r>
              <a:rPr lang="en-US" sz="2400" b="1" dirty="0"/>
              <a:t>What are </a:t>
            </a:r>
          </a:p>
          <a:p>
            <a:r>
              <a:rPr lang="en-US" sz="2400" b="1" dirty="0"/>
              <a:t>Qualified Assets?</a:t>
            </a:r>
          </a:p>
        </p:txBody>
      </p:sp>
      <p:sp>
        <p:nvSpPr>
          <p:cNvPr id="5" name="TextBox 4">
            <a:extLst>
              <a:ext uri="{FF2B5EF4-FFF2-40B4-BE49-F238E27FC236}">
                <a16:creationId xmlns:a16="http://schemas.microsoft.com/office/drawing/2014/main" id="{81150E02-AAE2-86EB-1B49-5DB568154CAC}"/>
              </a:ext>
            </a:extLst>
          </p:cNvPr>
          <p:cNvSpPr txBox="1"/>
          <p:nvPr/>
        </p:nvSpPr>
        <p:spPr>
          <a:xfrm>
            <a:off x="393032" y="2575700"/>
            <a:ext cx="2895600" cy="3416320"/>
          </a:xfrm>
          <a:prstGeom prst="rect">
            <a:avLst/>
          </a:prstGeom>
          <a:noFill/>
        </p:spPr>
        <p:txBody>
          <a:bodyPr wrap="square" rtlCol="0">
            <a:spAutoFit/>
          </a:bodyPr>
          <a:lstStyle/>
          <a:p>
            <a:r>
              <a:rPr lang="en-US" dirty="0"/>
              <a:t>Qualified assets are found in retirement accounts, such as IRAs, 401(k)s, and 403(b)s.</a:t>
            </a:r>
          </a:p>
          <a:p>
            <a:endParaRPr lang="en-US" dirty="0"/>
          </a:p>
          <a:p>
            <a:r>
              <a:rPr lang="en-US" dirty="0"/>
              <a:t>Qualified money receives tax advantages that nonqualified money does not. The core advantage of these accounts is the ability to fund them with pre-tax earnings.</a:t>
            </a:r>
          </a:p>
        </p:txBody>
      </p:sp>
      <p:sp>
        <p:nvSpPr>
          <p:cNvPr id="10" name="Rectangle 9">
            <a:extLst>
              <a:ext uri="{FF2B5EF4-FFF2-40B4-BE49-F238E27FC236}">
                <a16:creationId xmlns:a16="http://schemas.microsoft.com/office/drawing/2014/main" id="{BE43234A-2A4D-AB6F-0DA5-449A217DAB25}"/>
              </a:ext>
            </a:extLst>
          </p:cNvPr>
          <p:cNvSpPr/>
          <p:nvPr/>
        </p:nvSpPr>
        <p:spPr>
          <a:xfrm>
            <a:off x="3400090" y="2097568"/>
            <a:ext cx="8286584" cy="3916107"/>
          </a:xfrm>
          <a:prstGeom prst="rect">
            <a:avLst/>
          </a:prstGeom>
          <a:solidFill>
            <a:schemeClr val="bg1">
              <a:lumMod val="85000"/>
              <a:alpha val="30217"/>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48BC26-F43A-0389-9263-2FCD0EEDBCC5}"/>
              </a:ext>
            </a:extLst>
          </p:cNvPr>
          <p:cNvSpPr txBox="1"/>
          <p:nvPr/>
        </p:nvSpPr>
        <p:spPr>
          <a:xfrm>
            <a:off x="3558603" y="2228023"/>
            <a:ext cx="8128071" cy="3785652"/>
          </a:xfrm>
          <a:prstGeom prst="rect">
            <a:avLst/>
          </a:prstGeom>
          <a:noFill/>
        </p:spPr>
        <p:txBody>
          <a:bodyPr wrap="square" rtlCol="0">
            <a:spAutoFit/>
          </a:bodyPr>
          <a:lstStyle/>
          <a:p>
            <a:r>
              <a:rPr lang="en-US" sz="1500" b="1" dirty="0">
                <a:latin typeface="+mj-lt"/>
              </a:rPr>
              <a:t>Income Tax</a:t>
            </a:r>
          </a:p>
          <a:p>
            <a:r>
              <a:rPr lang="en-US" sz="1500" dirty="0">
                <a:latin typeface="+mj-lt"/>
              </a:rPr>
              <a:t>With qualified plans, you set aside part of your pay before federal and state income taxes are withheld, lowering your taxable income during your working years.</a:t>
            </a:r>
          </a:p>
          <a:p>
            <a:endParaRPr lang="en-US" sz="1500" dirty="0">
              <a:latin typeface="+mj-lt"/>
            </a:endParaRPr>
          </a:p>
          <a:p>
            <a:r>
              <a:rPr lang="en-US" sz="1500" dirty="0">
                <a:latin typeface="+mj-lt"/>
              </a:rPr>
              <a:t>You will be taxed on the money you take from qualified accounts when you begin to </a:t>
            </a:r>
            <a:br>
              <a:rPr lang="en-US" sz="1500" dirty="0">
                <a:latin typeface="+mj-lt"/>
              </a:rPr>
            </a:br>
            <a:r>
              <a:rPr lang="en-US" sz="1500" dirty="0">
                <a:latin typeface="+mj-lt"/>
              </a:rPr>
              <a:t>take distributions.</a:t>
            </a:r>
          </a:p>
          <a:p>
            <a:endParaRPr lang="en-US" sz="1500" dirty="0">
              <a:latin typeface="+mj-lt"/>
            </a:endParaRPr>
          </a:p>
          <a:p>
            <a:r>
              <a:rPr lang="en-US" sz="1500" b="1" dirty="0">
                <a:latin typeface="+mj-lt"/>
              </a:rPr>
              <a:t>Required Minimum Distributions (RMDs)</a:t>
            </a:r>
          </a:p>
          <a:p>
            <a:r>
              <a:rPr lang="en-US" sz="1500" dirty="0">
                <a:latin typeface="+mj-lt"/>
              </a:rPr>
              <a:t>You cannot keep retirement funds in your account(s) indefinitely. At some point, you will be forced to take RMDs at a designated age. Simply put, there is no way to avoid taxes on these distributions, and future tax rates can be unpredictable.</a:t>
            </a:r>
          </a:p>
          <a:p>
            <a:endParaRPr lang="en-US" sz="1500" dirty="0">
              <a:latin typeface="+mj-lt"/>
            </a:endParaRPr>
          </a:p>
          <a:p>
            <a:r>
              <a:rPr lang="en-US" sz="1500" dirty="0">
                <a:latin typeface="+mj-lt"/>
              </a:rPr>
              <a:t>Your RMDs are minimum amounts that U.S. tax law requires to be withdrawn annually from traditional IRAs and employer-sponsored retirement plans (qualified accounts). Based on the Secure 2.0 Act of 2022, RMD distributions vary based on the individual’s date of birth, falling somewhere between age 70 ½ and 75.</a:t>
            </a:r>
          </a:p>
        </p:txBody>
      </p:sp>
      <p:sp>
        <p:nvSpPr>
          <p:cNvPr id="12" name="TextBox 11">
            <a:extLst>
              <a:ext uri="{FF2B5EF4-FFF2-40B4-BE49-F238E27FC236}">
                <a16:creationId xmlns:a16="http://schemas.microsoft.com/office/drawing/2014/main" id="{110C83E0-564B-F56A-EB56-E3AF23C397B7}"/>
              </a:ext>
            </a:extLst>
          </p:cNvPr>
          <p:cNvSpPr txBox="1"/>
          <p:nvPr/>
        </p:nvSpPr>
        <p:spPr>
          <a:xfrm>
            <a:off x="1742173" y="6218104"/>
            <a:ext cx="9992621" cy="461665"/>
          </a:xfrm>
          <a:prstGeom prst="rect">
            <a:avLst/>
          </a:prstGeom>
          <a:noFill/>
        </p:spPr>
        <p:txBody>
          <a:bodyPr wrap="square" rtlCol="0">
            <a:spAutoFit/>
          </a:bodyPr>
          <a:lstStyle/>
          <a:p>
            <a:r>
              <a:rPr lang="en-US" sz="1200" dirty="0"/>
              <a:t>NOTE: This example assumes qualified funds. Non-qualified funds can also be used for Care Solutions products. Provided content is for overview and informational purposes only and is not intended as tax, legal, fiduciary, or investment advice.</a:t>
            </a:r>
          </a:p>
        </p:txBody>
      </p:sp>
      <p:sp>
        <p:nvSpPr>
          <p:cNvPr id="4" name="Title 3">
            <a:extLst>
              <a:ext uri="{FF2B5EF4-FFF2-40B4-BE49-F238E27FC236}">
                <a16:creationId xmlns:a16="http://schemas.microsoft.com/office/drawing/2014/main" id="{9609CD40-C6C9-4E4B-9D30-48E875C4AF60}"/>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Repurposing qualified retirement assets</a:t>
            </a:r>
            <a:endParaRPr lang="en-US" dirty="0"/>
          </a:p>
        </p:txBody>
      </p:sp>
      <p:sp>
        <p:nvSpPr>
          <p:cNvPr id="7" name="TextBox 6">
            <a:extLst>
              <a:ext uri="{FF2B5EF4-FFF2-40B4-BE49-F238E27FC236}">
                <a16:creationId xmlns:a16="http://schemas.microsoft.com/office/drawing/2014/main" id="{CDD6A17D-BEC8-0A28-5C02-EF91AA46B942}"/>
              </a:ext>
            </a:extLst>
          </p:cNvPr>
          <p:cNvSpPr txBox="1"/>
          <p:nvPr/>
        </p:nvSpPr>
        <p:spPr>
          <a:xfrm>
            <a:off x="3400089" y="1731831"/>
            <a:ext cx="8286583" cy="369332"/>
          </a:xfrm>
          <a:prstGeom prst="rect">
            <a:avLst/>
          </a:prstGeom>
          <a:solidFill>
            <a:srgbClr val="002C77"/>
          </a:solidFill>
          <a:ln w="19050">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bg1"/>
                </a:solidFill>
              </a:rPr>
              <a:t>Tax Attributes of Qualified Money</a:t>
            </a:r>
          </a:p>
        </p:txBody>
      </p:sp>
    </p:spTree>
    <p:extLst>
      <p:ext uri="{BB962C8B-B14F-4D97-AF65-F5344CB8AC3E}">
        <p14:creationId xmlns:p14="http://schemas.microsoft.com/office/powerpoint/2010/main" val="229487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3614B8-0125-8A5D-519B-1830F3C37867}"/>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Consider your situation</a:t>
            </a:r>
            <a:endParaRPr lang="en-US" dirty="0"/>
          </a:p>
        </p:txBody>
      </p:sp>
      <p:sp>
        <p:nvSpPr>
          <p:cNvPr id="16" name="TextBox 15">
            <a:extLst>
              <a:ext uri="{FF2B5EF4-FFF2-40B4-BE49-F238E27FC236}">
                <a16:creationId xmlns:a16="http://schemas.microsoft.com/office/drawing/2014/main" id="{E86B95E3-6F4C-803A-FBED-86A43B386539}"/>
              </a:ext>
            </a:extLst>
          </p:cNvPr>
          <p:cNvSpPr txBox="1"/>
          <p:nvPr/>
        </p:nvSpPr>
        <p:spPr>
          <a:xfrm>
            <a:off x="1483896" y="2037347"/>
            <a:ext cx="10234864" cy="1569660"/>
          </a:xfrm>
          <a:prstGeom prst="rect">
            <a:avLst/>
          </a:prstGeom>
          <a:noFill/>
        </p:spPr>
        <p:txBody>
          <a:bodyPr wrap="square" rtlCol="0">
            <a:spAutoFit/>
          </a:bodyPr>
          <a:lstStyle/>
          <a:p>
            <a:r>
              <a:rPr lang="en-US" sz="2400" dirty="0">
                <a:solidFill>
                  <a:schemeClr val="tx2"/>
                </a:solidFill>
              </a:rPr>
              <a:t>If any of these situations resonate with you, repurposing a portion of </a:t>
            </a:r>
            <a:br>
              <a:rPr lang="en-US" sz="2400" dirty="0">
                <a:solidFill>
                  <a:schemeClr val="tx2"/>
                </a:solidFill>
              </a:rPr>
            </a:br>
            <a:r>
              <a:rPr lang="en-US" sz="2400" dirty="0">
                <a:solidFill>
                  <a:schemeClr val="tx2"/>
                </a:solidFill>
              </a:rPr>
              <a:t>your qualified assets into Care Solutions products may be a helpful strategy for you.</a:t>
            </a:r>
          </a:p>
          <a:p>
            <a:endParaRPr lang="en-US" sz="2400" dirty="0"/>
          </a:p>
        </p:txBody>
      </p:sp>
      <p:sp>
        <p:nvSpPr>
          <p:cNvPr id="17" name="TextBox 16">
            <a:extLst>
              <a:ext uri="{FF2B5EF4-FFF2-40B4-BE49-F238E27FC236}">
                <a16:creationId xmlns:a16="http://schemas.microsoft.com/office/drawing/2014/main" id="{7A004D7C-8BD5-9345-DC43-2E2E4EE61E9E}"/>
              </a:ext>
            </a:extLst>
          </p:cNvPr>
          <p:cNvSpPr txBox="1"/>
          <p:nvPr/>
        </p:nvSpPr>
        <p:spPr>
          <a:xfrm>
            <a:off x="1483895" y="3178362"/>
            <a:ext cx="9705474" cy="28052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solidFill>
                  <a:schemeClr val="tx2"/>
                </a:solidFill>
              </a:rPr>
              <a:t>You have excess qualified dollars that you don’t need for retirement income.</a:t>
            </a:r>
          </a:p>
          <a:p>
            <a:pPr marL="285750" indent="-285750">
              <a:lnSpc>
                <a:spcPct val="150000"/>
              </a:lnSpc>
              <a:buFont typeface="Arial" panose="020B0604020202020204" pitchFamily="34" charset="0"/>
              <a:buChar char="•"/>
            </a:pPr>
            <a:r>
              <a:rPr lang="en-US" sz="2000" b="1" dirty="0">
                <a:solidFill>
                  <a:schemeClr val="tx2"/>
                </a:solidFill>
              </a:rPr>
              <a:t>You’ve inherited wealth from a loved one.</a:t>
            </a:r>
          </a:p>
          <a:p>
            <a:pPr marL="285750" indent="-285750">
              <a:lnSpc>
                <a:spcPct val="150000"/>
              </a:lnSpc>
              <a:buFont typeface="Arial" panose="020B0604020202020204" pitchFamily="34" charset="0"/>
              <a:buChar char="•"/>
            </a:pPr>
            <a:r>
              <a:rPr lang="en-US" sz="2000" b="1" dirty="0">
                <a:solidFill>
                  <a:schemeClr val="tx2"/>
                </a:solidFill>
              </a:rPr>
              <a:t>You have a desire to pass assets to future generations.</a:t>
            </a:r>
          </a:p>
          <a:p>
            <a:pPr marL="285750" indent="-285750">
              <a:lnSpc>
                <a:spcPct val="150000"/>
              </a:lnSpc>
              <a:buFont typeface="Arial" panose="020B0604020202020204" pitchFamily="34" charset="0"/>
              <a:buChar char="•"/>
            </a:pPr>
            <a:r>
              <a:rPr lang="en-US" sz="2000" b="1" dirty="0">
                <a:solidFill>
                  <a:schemeClr val="tx2"/>
                </a:solidFill>
              </a:rPr>
              <a:t>You are considering a Roth conversion.</a:t>
            </a:r>
          </a:p>
          <a:p>
            <a:pPr marL="285750" indent="-285750">
              <a:lnSpc>
                <a:spcPct val="150000"/>
              </a:lnSpc>
              <a:buFont typeface="Arial" panose="020B0604020202020204" pitchFamily="34" charset="0"/>
              <a:buChar char="•"/>
            </a:pPr>
            <a:r>
              <a:rPr lang="en-US" sz="2000" b="1" dirty="0">
                <a:solidFill>
                  <a:schemeClr val="tx2"/>
                </a:solidFill>
              </a:rPr>
              <a:t>You are concerned about future needs for extended care.</a:t>
            </a:r>
          </a:p>
          <a:p>
            <a:pPr marL="285750" indent="-285750">
              <a:lnSpc>
                <a:spcPct val="150000"/>
              </a:lnSpc>
              <a:buFont typeface="Arial" panose="020B0604020202020204" pitchFamily="34" charset="0"/>
              <a:buChar char="•"/>
            </a:pPr>
            <a:endParaRPr lang="en-US" sz="2000" dirty="0"/>
          </a:p>
        </p:txBody>
      </p:sp>
      <p:pic>
        <p:nvPicPr>
          <p:cNvPr id="19" name="Graphic 18">
            <a:extLst>
              <a:ext uri="{FF2B5EF4-FFF2-40B4-BE49-F238E27FC236}">
                <a16:creationId xmlns:a16="http://schemas.microsoft.com/office/drawing/2014/main" id="{2C6CCA84-E247-0DD1-DE14-E6F69EFA5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241" y="2124165"/>
            <a:ext cx="833952" cy="667162"/>
          </a:xfrm>
          <a:prstGeom prst="rect">
            <a:avLst/>
          </a:prstGeom>
        </p:spPr>
      </p:pic>
    </p:spTree>
    <p:extLst>
      <p:ext uri="{BB962C8B-B14F-4D97-AF65-F5344CB8AC3E}">
        <p14:creationId xmlns:p14="http://schemas.microsoft.com/office/powerpoint/2010/main" val="256057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A8365E-A782-91F2-3120-2BB626B76AC9}"/>
              </a:ext>
            </a:extLst>
          </p:cNvPr>
          <p:cNvSpPr>
            <a:spLocks noGrp="1"/>
          </p:cNvSpPr>
          <p:nvPr>
            <p:ph type="title"/>
          </p:nvPr>
        </p:nvSpPr>
        <p:spPr/>
        <p:txBody>
          <a:bodyPr/>
          <a:lstStyle/>
          <a:p>
            <a:r>
              <a:rPr lang="en-US" dirty="0"/>
              <a:t>Repurposing qualified retirement assets</a:t>
            </a:r>
          </a:p>
        </p:txBody>
      </p:sp>
      <p:graphicFrame>
        <p:nvGraphicFramePr>
          <p:cNvPr id="16" name="Chart 15">
            <a:extLst>
              <a:ext uri="{FF2B5EF4-FFF2-40B4-BE49-F238E27FC236}">
                <a16:creationId xmlns:a16="http://schemas.microsoft.com/office/drawing/2014/main" id="{8B97F2F5-0CBD-C6F8-A655-B7DC0533676A}"/>
              </a:ext>
            </a:extLst>
          </p:cNvPr>
          <p:cNvGraphicFramePr>
            <a:graphicFrameLocks/>
          </p:cNvGraphicFramePr>
          <p:nvPr>
            <p:extLst>
              <p:ext uri="{D42A27DB-BD31-4B8C-83A1-F6EECF244321}">
                <p14:modId xmlns:p14="http://schemas.microsoft.com/office/powerpoint/2010/main" val="809482606"/>
              </p:ext>
            </p:extLst>
          </p:nvPr>
        </p:nvGraphicFramePr>
        <p:xfrm>
          <a:off x="484826" y="1103608"/>
          <a:ext cx="3840480" cy="4884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AF3247ED-8842-91A8-F4D3-B95B0C72DEDF}"/>
              </a:ext>
            </a:extLst>
          </p:cNvPr>
          <p:cNvGraphicFramePr>
            <a:graphicFrameLocks/>
          </p:cNvGraphicFramePr>
          <p:nvPr>
            <p:extLst>
              <p:ext uri="{D42A27DB-BD31-4B8C-83A1-F6EECF244321}">
                <p14:modId xmlns:p14="http://schemas.microsoft.com/office/powerpoint/2010/main" val="3996259459"/>
              </p:ext>
            </p:extLst>
          </p:nvPr>
        </p:nvGraphicFramePr>
        <p:xfrm>
          <a:off x="948311" y="1190022"/>
          <a:ext cx="3133493" cy="4183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DA898E99-0F84-719C-EC13-4459998BD797}"/>
              </a:ext>
            </a:extLst>
          </p:cNvPr>
          <p:cNvGraphicFramePr>
            <a:graphicFrameLocks/>
          </p:cNvGraphicFramePr>
          <p:nvPr>
            <p:extLst>
              <p:ext uri="{D42A27DB-BD31-4B8C-83A1-F6EECF244321}">
                <p14:modId xmlns:p14="http://schemas.microsoft.com/office/powerpoint/2010/main" val="399871817"/>
              </p:ext>
            </p:extLst>
          </p:nvPr>
        </p:nvGraphicFramePr>
        <p:xfrm>
          <a:off x="625699" y="614352"/>
          <a:ext cx="3959886" cy="535589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7D8889DF-5B47-646D-C968-B9B4DDD3F58A}"/>
              </a:ext>
            </a:extLst>
          </p:cNvPr>
          <p:cNvSpPr txBox="1"/>
          <p:nvPr/>
        </p:nvSpPr>
        <p:spPr>
          <a:xfrm>
            <a:off x="1206629" y="2973110"/>
            <a:ext cx="1753385" cy="400110"/>
          </a:xfrm>
          <a:prstGeom prst="rect">
            <a:avLst/>
          </a:prstGeom>
          <a:noFill/>
        </p:spPr>
        <p:txBody>
          <a:bodyPr wrap="square" rtlCol="0">
            <a:spAutoFit/>
          </a:bodyPr>
          <a:lstStyle/>
          <a:p>
            <a:r>
              <a:rPr lang="en-US" sz="2000" dirty="0">
                <a:solidFill>
                  <a:schemeClr val="bg1"/>
                </a:solidFill>
              </a:rPr>
              <a:t>Portfolio</a:t>
            </a:r>
          </a:p>
        </p:txBody>
      </p:sp>
      <p:grpSp>
        <p:nvGrpSpPr>
          <p:cNvPr id="20" name="Group 19">
            <a:extLst>
              <a:ext uri="{FF2B5EF4-FFF2-40B4-BE49-F238E27FC236}">
                <a16:creationId xmlns:a16="http://schemas.microsoft.com/office/drawing/2014/main" id="{34A3F64A-62F9-7CD6-9DFD-D78465C8045B}"/>
              </a:ext>
            </a:extLst>
          </p:cNvPr>
          <p:cNvGrpSpPr/>
          <p:nvPr/>
        </p:nvGrpSpPr>
        <p:grpSpPr>
          <a:xfrm>
            <a:off x="7220343" y="1706311"/>
            <a:ext cx="4297659" cy="625944"/>
            <a:chOff x="7549654" y="443616"/>
            <a:chExt cx="3129208" cy="625944"/>
          </a:xfrm>
        </p:grpSpPr>
        <p:sp>
          <p:nvSpPr>
            <p:cNvPr id="21" name="TextBox 20">
              <a:extLst>
                <a:ext uri="{FF2B5EF4-FFF2-40B4-BE49-F238E27FC236}">
                  <a16:creationId xmlns:a16="http://schemas.microsoft.com/office/drawing/2014/main" id="{87313BDC-78EF-4D3C-CA79-02DF8EC2EA03}"/>
                </a:ext>
              </a:extLst>
            </p:cNvPr>
            <p:cNvSpPr txBox="1"/>
            <p:nvPr/>
          </p:nvSpPr>
          <p:spPr>
            <a:xfrm>
              <a:off x="7954023" y="443616"/>
              <a:ext cx="2547437" cy="400110"/>
            </a:xfrm>
            <a:prstGeom prst="rect">
              <a:avLst/>
            </a:prstGeom>
            <a:noFill/>
          </p:spPr>
          <p:txBody>
            <a:bodyPr wrap="square" rtlCol="0">
              <a:spAutoFit/>
            </a:bodyPr>
            <a:lstStyle/>
            <a:p>
              <a:r>
                <a:rPr lang="en-US" sz="2000" b="1" dirty="0"/>
                <a:t>Assess your portfolio</a:t>
              </a:r>
            </a:p>
          </p:txBody>
        </p:sp>
        <p:sp>
          <p:nvSpPr>
            <p:cNvPr id="22" name="TextBox 21">
              <a:extLst>
                <a:ext uri="{FF2B5EF4-FFF2-40B4-BE49-F238E27FC236}">
                  <a16:creationId xmlns:a16="http://schemas.microsoft.com/office/drawing/2014/main" id="{A8136A7F-96AF-41DC-AEE0-E5484233C389}"/>
                </a:ext>
              </a:extLst>
            </p:cNvPr>
            <p:cNvSpPr txBox="1"/>
            <p:nvPr/>
          </p:nvSpPr>
          <p:spPr>
            <a:xfrm>
              <a:off x="7954022" y="731006"/>
              <a:ext cx="2724840" cy="338554"/>
            </a:xfrm>
            <a:prstGeom prst="rect">
              <a:avLst/>
            </a:prstGeom>
            <a:noFill/>
          </p:spPr>
          <p:txBody>
            <a:bodyPr wrap="square" rtlCol="0">
              <a:spAutoFit/>
            </a:bodyPr>
            <a:lstStyle/>
            <a:p>
              <a:r>
                <a:rPr lang="en-US" sz="1600" dirty="0"/>
                <a:t>How much do you want to repurpose?</a:t>
              </a:r>
            </a:p>
          </p:txBody>
        </p:sp>
        <p:sp>
          <p:nvSpPr>
            <p:cNvPr id="23" name="TextBox 22">
              <a:extLst>
                <a:ext uri="{FF2B5EF4-FFF2-40B4-BE49-F238E27FC236}">
                  <a16:creationId xmlns:a16="http://schemas.microsoft.com/office/drawing/2014/main" id="{5F40B09A-9E6A-9E5C-A77D-0DD58B653069}"/>
                </a:ext>
              </a:extLst>
            </p:cNvPr>
            <p:cNvSpPr txBox="1"/>
            <p:nvPr/>
          </p:nvSpPr>
          <p:spPr>
            <a:xfrm>
              <a:off x="7549654" y="443616"/>
              <a:ext cx="246609" cy="523220"/>
            </a:xfrm>
            <a:prstGeom prst="rect">
              <a:avLst/>
            </a:prstGeom>
            <a:noFill/>
          </p:spPr>
          <p:txBody>
            <a:bodyPr wrap="square" rtlCol="0">
              <a:spAutoFit/>
            </a:bodyPr>
            <a:lstStyle/>
            <a:p>
              <a:r>
                <a:rPr lang="en-US" sz="2800" b="1" dirty="0">
                  <a:solidFill>
                    <a:schemeClr val="accent2">
                      <a:lumMod val="75000"/>
                    </a:schemeClr>
                  </a:solidFill>
                </a:rPr>
                <a:t>1</a:t>
              </a:r>
            </a:p>
          </p:txBody>
        </p:sp>
      </p:grpSp>
      <p:grpSp>
        <p:nvGrpSpPr>
          <p:cNvPr id="24" name="Group 23">
            <a:extLst>
              <a:ext uri="{FF2B5EF4-FFF2-40B4-BE49-F238E27FC236}">
                <a16:creationId xmlns:a16="http://schemas.microsoft.com/office/drawing/2014/main" id="{4699F39F-3172-198D-0EC7-00E368C46709}"/>
              </a:ext>
            </a:extLst>
          </p:cNvPr>
          <p:cNvGrpSpPr/>
          <p:nvPr/>
        </p:nvGrpSpPr>
        <p:grpSpPr>
          <a:xfrm>
            <a:off x="3983929" y="2800569"/>
            <a:ext cx="2890569" cy="615553"/>
            <a:chOff x="4666268" y="2717666"/>
            <a:chExt cx="2890569" cy="615553"/>
          </a:xfrm>
        </p:grpSpPr>
        <p:cxnSp>
          <p:nvCxnSpPr>
            <p:cNvPr id="25" name="Straight Arrow Connector 24">
              <a:extLst>
                <a:ext uri="{FF2B5EF4-FFF2-40B4-BE49-F238E27FC236}">
                  <a16:creationId xmlns:a16="http://schemas.microsoft.com/office/drawing/2014/main" id="{B2ADCFCD-E5D4-AF6D-DF34-02A2242F7B21}"/>
                </a:ext>
              </a:extLst>
            </p:cNvPr>
            <p:cNvCxnSpPr>
              <a:cxnSpLocks/>
            </p:cNvCxnSpPr>
            <p:nvPr/>
          </p:nvCxnSpPr>
          <p:spPr>
            <a:xfrm>
              <a:off x="4666268" y="3148553"/>
              <a:ext cx="527901" cy="0"/>
            </a:xfrm>
            <a:prstGeom prst="straightConnector1">
              <a:avLst/>
            </a:prstGeom>
            <a:ln cap="rnd">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04353E6-8DBB-EF72-7EFF-122FBB517E74}"/>
                </a:ext>
              </a:extLst>
            </p:cNvPr>
            <p:cNvSpPr txBox="1"/>
            <p:nvPr/>
          </p:nvSpPr>
          <p:spPr>
            <a:xfrm>
              <a:off x="5240006" y="2963887"/>
              <a:ext cx="2316831" cy="369332"/>
            </a:xfrm>
            <a:prstGeom prst="rect">
              <a:avLst/>
            </a:prstGeom>
            <a:noFill/>
          </p:spPr>
          <p:txBody>
            <a:bodyPr wrap="square" rtlCol="0">
              <a:spAutoFit/>
            </a:bodyPr>
            <a:lstStyle/>
            <a:p>
              <a:r>
                <a:rPr lang="en-US" b="1" dirty="0">
                  <a:solidFill>
                    <a:srgbClr val="60A7EE"/>
                  </a:solidFill>
                </a:rPr>
                <a:t>$150,000</a:t>
              </a:r>
            </a:p>
          </p:txBody>
        </p:sp>
        <p:sp>
          <p:nvSpPr>
            <p:cNvPr id="27" name="TextBox 26">
              <a:extLst>
                <a:ext uri="{FF2B5EF4-FFF2-40B4-BE49-F238E27FC236}">
                  <a16:creationId xmlns:a16="http://schemas.microsoft.com/office/drawing/2014/main" id="{8E3596D3-2EE7-1938-258F-93AAFBA4DF13}"/>
                </a:ext>
              </a:extLst>
            </p:cNvPr>
            <p:cNvSpPr txBox="1"/>
            <p:nvPr/>
          </p:nvSpPr>
          <p:spPr>
            <a:xfrm>
              <a:off x="5079447" y="2717666"/>
              <a:ext cx="1815155" cy="338554"/>
            </a:xfrm>
            <a:prstGeom prst="rect">
              <a:avLst/>
            </a:prstGeom>
            <a:noFill/>
          </p:spPr>
          <p:txBody>
            <a:bodyPr wrap="square" rtlCol="0">
              <a:spAutoFit/>
            </a:bodyPr>
            <a:lstStyle/>
            <a:p>
              <a:pPr algn="r"/>
              <a:r>
                <a:rPr lang="en-US" sz="1600" b="1" dirty="0"/>
                <a:t>Qualified Asset</a:t>
              </a:r>
            </a:p>
          </p:txBody>
        </p:sp>
      </p:grpSp>
      <p:grpSp>
        <p:nvGrpSpPr>
          <p:cNvPr id="29" name="Group 28">
            <a:extLst>
              <a:ext uri="{FF2B5EF4-FFF2-40B4-BE49-F238E27FC236}">
                <a16:creationId xmlns:a16="http://schemas.microsoft.com/office/drawing/2014/main" id="{DFE58817-7139-F3A8-60E2-7E00C5181609}"/>
              </a:ext>
            </a:extLst>
          </p:cNvPr>
          <p:cNvGrpSpPr/>
          <p:nvPr/>
        </p:nvGrpSpPr>
        <p:grpSpPr>
          <a:xfrm>
            <a:off x="7073044" y="2641286"/>
            <a:ext cx="4634130" cy="1629957"/>
            <a:chOff x="7518097" y="447198"/>
            <a:chExt cx="3601488" cy="1629957"/>
          </a:xfrm>
        </p:grpSpPr>
        <p:sp>
          <p:nvSpPr>
            <p:cNvPr id="30" name="TextBox 29">
              <a:extLst>
                <a:ext uri="{FF2B5EF4-FFF2-40B4-BE49-F238E27FC236}">
                  <a16:creationId xmlns:a16="http://schemas.microsoft.com/office/drawing/2014/main" id="{28565BBE-0B29-9C2C-7CD7-AE93D3648201}"/>
                </a:ext>
              </a:extLst>
            </p:cNvPr>
            <p:cNvSpPr txBox="1"/>
            <p:nvPr/>
          </p:nvSpPr>
          <p:spPr>
            <a:xfrm>
              <a:off x="8080156" y="447198"/>
              <a:ext cx="2547437" cy="400110"/>
            </a:xfrm>
            <a:prstGeom prst="rect">
              <a:avLst/>
            </a:prstGeom>
            <a:noFill/>
          </p:spPr>
          <p:txBody>
            <a:bodyPr wrap="square" rtlCol="0">
              <a:spAutoFit/>
            </a:bodyPr>
            <a:lstStyle/>
            <a:p>
              <a:r>
                <a:rPr lang="en-US" sz="2000" b="1" dirty="0"/>
                <a:t>25% Premium Bonus</a:t>
              </a:r>
            </a:p>
          </p:txBody>
        </p:sp>
        <p:sp>
          <p:nvSpPr>
            <p:cNvPr id="31" name="TextBox 30">
              <a:extLst>
                <a:ext uri="{FF2B5EF4-FFF2-40B4-BE49-F238E27FC236}">
                  <a16:creationId xmlns:a16="http://schemas.microsoft.com/office/drawing/2014/main" id="{A6469D71-1C1B-86EC-B284-B2A75D461037}"/>
                </a:ext>
              </a:extLst>
            </p:cNvPr>
            <p:cNvSpPr txBox="1"/>
            <p:nvPr/>
          </p:nvSpPr>
          <p:spPr>
            <a:xfrm>
              <a:off x="8083109" y="753716"/>
              <a:ext cx="3036476" cy="1323439"/>
            </a:xfrm>
            <a:prstGeom prst="rect">
              <a:avLst/>
            </a:prstGeom>
            <a:noFill/>
          </p:spPr>
          <p:txBody>
            <a:bodyPr wrap="square" rtlCol="0">
              <a:spAutoFit/>
            </a:bodyPr>
            <a:lstStyle/>
            <a:p>
              <a:r>
                <a:rPr lang="en-US" sz="1600" dirty="0"/>
                <a:t>Care Solutions products can provide you with a </a:t>
              </a:r>
              <a:r>
                <a:rPr lang="en-US" sz="1600" b="1" dirty="0"/>
                <a:t>25%</a:t>
              </a:r>
              <a:r>
                <a:rPr lang="en-US" sz="1600" dirty="0"/>
                <a:t> automatic premium bonus which provides additional purchasing power to obtain LTC protection.</a:t>
              </a:r>
            </a:p>
          </p:txBody>
        </p:sp>
        <p:sp>
          <p:nvSpPr>
            <p:cNvPr id="32" name="TextBox 31">
              <a:extLst>
                <a:ext uri="{FF2B5EF4-FFF2-40B4-BE49-F238E27FC236}">
                  <a16:creationId xmlns:a16="http://schemas.microsoft.com/office/drawing/2014/main" id="{64BD136B-4490-AFC9-1987-FE2084BF1316}"/>
                </a:ext>
              </a:extLst>
            </p:cNvPr>
            <p:cNvSpPr txBox="1"/>
            <p:nvPr/>
          </p:nvSpPr>
          <p:spPr>
            <a:xfrm>
              <a:off x="7518097" y="470510"/>
              <a:ext cx="452789" cy="523220"/>
            </a:xfrm>
            <a:prstGeom prst="rect">
              <a:avLst/>
            </a:prstGeom>
            <a:noFill/>
          </p:spPr>
          <p:txBody>
            <a:bodyPr wrap="square" rtlCol="0">
              <a:spAutoFit/>
            </a:bodyPr>
            <a:lstStyle/>
            <a:p>
              <a:pPr algn="r"/>
              <a:r>
                <a:rPr lang="en-US" sz="2800" b="1" dirty="0">
                  <a:solidFill>
                    <a:srgbClr val="EA7600"/>
                  </a:solidFill>
                </a:rPr>
                <a:t>2</a:t>
              </a:r>
            </a:p>
          </p:txBody>
        </p:sp>
      </p:grpSp>
      <p:grpSp>
        <p:nvGrpSpPr>
          <p:cNvPr id="33" name="Group 32">
            <a:extLst>
              <a:ext uri="{FF2B5EF4-FFF2-40B4-BE49-F238E27FC236}">
                <a16:creationId xmlns:a16="http://schemas.microsoft.com/office/drawing/2014/main" id="{11D088D4-109E-0E1B-5347-280F2CDE57BD}"/>
              </a:ext>
            </a:extLst>
          </p:cNvPr>
          <p:cNvGrpSpPr/>
          <p:nvPr/>
        </p:nvGrpSpPr>
        <p:grpSpPr>
          <a:xfrm>
            <a:off x="3740511" y="3315464"/>
            <a:ext cx="3170644" cy="606126"/>
            <a:chOff x="4348485" y="2717666"/>
            <a:chExt cx="3170644" cy="606126"/>
          </a:xfrm>
        </p:grpSpPr>
        <p:cxnSp>
          <p:nvCxnSpPr>
            <p:cNvPr id="34" name="Straight Arrow Connector 33">
              <a:extLst>
                <a:ext uri="{FF2B5EF4-FFF2-40B4-BE49-F238E27FC236}">
                  <a16:creationId xmlns:a16="http://schemas.microsoft.com/office/drawing/2014/main" id="{76A30017-FEE5-EC7F-7227-7CD5B749B154}"/>
                </a:ext>
              </a:extLst>
            </p:cNvPr>
            <p:cNvCxnSpPr>
              <a:cxnSpLocks/>
            </p:cNvCxnSpPr>
            <p:nvPr/>
          </p:nvCxnSpPr>
          <p:spPr>
            <a:xfrm>
              <a:off x="4348485" y="3139126"/>
              <a:ext cx="730963" cy="9427"/>
            </a:xfrm>
            <a:prstGeom prst="straightConnector1">
              <a:avLst/>
            </a:prstGeom>
            <a:ln cap="rnd">
              <a:solidFill>
                <a:srgbClr val="EA76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74E6DC1-E462-701C-4619-CD7707BCBCF0}"/>
                </a:ext>
              </a:extLst>
            </p:cNvPr>
            <p:cNvSpPr txBox="1"/>
            <p:nvPr/>
          </p:nvSpPr>
          <p:spPr>
            <a:xfrm>
              <a:off x="5202298" y="2954460"/>
              <a:ext cx="2316831" cy="369332"/>
            </a:xfrm>
            <a:prstGeom prst="rect">
              <a:avLst/>
            </a:prstGeom>
            <a:noFill/>
          </p:spPr>
          <p:txBody>
            <a:bodyPr wrap="square" rtlCol="0">
              <a:spAutoFit/>
            </a:bodyPr>
            <a:lstStyle/>
            <a:p>
              <a:r>
                <a:rPr lang="en-US" b="1" dirty="0">
                  <a:solidFill>
                    <a:srgbClr val="EA7600"/>
                  </a:solidFill>
                </a:rPr>
                <a:t>$37,500</a:t>
              </a:r>
            </a:p>
          </p:txBody>
        </p:sp>
        <p:sp>
          <p:nvSpPr>
            <p:cNvPr id="36" name="TextBox 35">
              <a:extLst>
                <a:ext uri="{FF2B5EF4-FFF2-40B4-BE49-F238E27FC236}">
                  <a16:creationId xmlns:a16="http://schemas.microsoft.com/office/drawing/2014/main" id="{B12FD0FC-F5EE-DC4F-0A88-E4C5C38CF8BF}"/>
                </a:ext>
              </a:extLst>
            </p:cNvPr>
            <p:cNvSpPr txBox="1"/>
            <p:nvPr/>
          </p:nvSpPr>
          <p:spPr>
            <a:xfrm>
              <a:off x="5039107" y="2717666"/>
              <a:ext cx="1879296" cy="338554"/>
            </a:xfrm>
            <a:prstGeom prst="rect">
              <a:avLst/>
            </a:prstGeom>
            <a:noFill/>
          </p:spPr>
          <p:txBody>
            <a:bodyPr wrap="square" rtlCol="0">
              <a:spAutoFit/>
            </a:bodyPr>
            <a:lstStyle/>
            <a:p>
              <a:pPr algn="r"/>
              <a:r>
                <a:rPr lang="en-US" sz="1600" b="1" dirty="0"/>
                <a:t>Premium Bonus</a:t>
              </a:r>
            </a:p>
          </p:txBody>
        </p:sp>
      </p:grpSp>
      <p:grpSp>
        <p:nvGrpSpPr>
          <p:cNvPr id="37" name="Group 36">
            <a:extLst>
              <a:ext uri="{FF2B5EF4-FFF2-40B4-BE49-F238E27FC236}">
                <a16:creationId xmlns:a16="http://schemas.microsoft.com/office/drawing/2014/main" id="{B5889470-D126-0F95-67A3-FA46DAC53E84}"/>
              </a:ext>
            </a:extLst>
          </p:cNvPr>
          <p:cNvGrpSpPr/>
          <p:nvPr/>
        </p:nvGrpSpPr>
        <p:grpSpPr>
          <a:xfrm>
            <a:off x="3740511" y="3840154"/>
            <a:ext cx="3137858" cy="615553"/>
            <a:chOff x="4418979" y="2717666"/>
            <a:chExt cx="3137858" cy="615553"/>
          </a:xfrm>
        </p:grpSpPr>
        <p:cxnSp>
          <p:nvCxnSpPr>
            <p:cNvPr id="38" name="Straight Arrow Connector 37">
              <a:extLst>
                <a:ext uri="{FF2B5EF4-FFF2-40B4-BE49-F238E27FC236}">
                  <a16:creationId xmlns:a16="http://schemas.microsoft.com/office/drawing/2014/main" id="{E59A79B3-A674-4794-673A-262139793C41}"/>
                </a:ext>
              </a:extLst>
            </p:cNvPr>
            <p:cNvCxnSpPr>
              <a:cxnSpLocks/>
            </p:cNvCxnSpPr>
            <p:nvPr/>
          </p:nvCxnSpPr>
          <p:spPr>
            <a:xfrm flipV="1">
              <a:off x="4418979" y="3148553"/>
              <a:ext cx="775190" cy="573"/>
            </a:xfrm>
            <a:prstGeom prst="straightConnector1">
              <a:avLst/>
            </a:prstGeom>
            <a:ln cap="rnd">
              <a:solidFill>
                <a:schemeClr val="accent5"/>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02051AB-5BAF-CC53-506D-8224D9C3BFC2}"/>
                </a:ext>
              </a:extLst>
            </p:cNvPr>
            <p:cNvSpPr txBox="1"/>
            <p:nvPr/>
          </p:nvSpPr>
          <p:spPr>
            <a:xfrm>
              <a:off x="5240006" y="2963887"/>
              <a:ext cx="2316831" cy="369332"/>
            </a:xfrm>
            <a:prstGeom prst="rect">
              <a:avLst/>
            </a:prstGeom>
            <a:noFill/>
          </p:spPr>
          <p:txBody>
            <a:bodyPr wrap="square" rtlCol="0">
              <a:spAutoFit/>
            </a:bodyPr>
            <a:lstStyle/>
            <a:p>
              <a:r>
                <a:rPr lang="en-US" b="1" dirty="0">
                  <a:solidFill>
                    <a:schemeClr val="accent5"/>
                  </a:solidFill>
                </a:rPr>
                <a:t>$187,499</a:t>
              </a:r>
            </a:p>
          </p:txBody>
        </p:sp>
        <p:sp>
          <p:nvSpPr>
            <p:cNvPr id="40" name="TextBox 39">
              <a:extLst>
                <a:ext uri="{FF2B5EF4-FFF2-40B4-BE49-F238E27FC236}">
                  <a16:creationId xmlns:a16="http://schemas.microsoft.com/office/drawing/2014/main" id="{B4ACADB0-685E-1EEF-154A-ABEA6C4DF83D}"/>
                </a:ext>
              </a:extLst>
            </p:cNvPr>
            <p:cNvSpPr txBox="1"/>
            <p:nvPr/>
          </p:nvSpPr>
          <p:spPr>
            <a:xfrm>
              <a:off x="5079448" y="2717666"/>
              <a:ext cx="2134438" cy="338554"/>
            </a:xfrm>
            <a:prstGeom prst="rect">
              <a:avLst/>
            </a:prstGeom>
            <a:noFill/>
          </p:spPr>
          <p:txBody>
            <a:bodyPr wrap="square" rtlCol="0">
              <a:spAutoFit/>
            </a:bodyPr>
            <a:lstStyle/>
            <a:p>
              <a:pPr algn="r"/>
              <a:r>
                <a:rPr lang="en-US" sz="1600" b="1" dirty="0"/>
                <a:t>Repurposed Asset</a:t>
              </a:r>
            </a:p>
          </p:txBody>
        </p:sp>
      </p:grpSp>
      <p:grpSp>
        <p:nvGrpSpPr>
          <p:cNvPr id="41" name="Group 40">
            <a:extLst>
              <a:ext uri="{FF2B5EF4-FFF2-40B4-BE49-F238E27FC236}">
                <a16:creationId xmlns:a16="http://schemas.microsoft.com/office/drawing/2014/main" id="{44864770-05FB-877A-3308-D45B32F0B1AB}"/>
              </a:ext>
            </a:extLst>
          </p:cNvPr>
          <p:cNvGrpSpPr/>
          <p:nvPr/>
        </p:nvGrpSpPr>
        <p:grpSpPr>
          <a:xfrm>
            <a:off x="7190932" y="4192583"/>
            <a:ext cx="4327069" cy="667901"/>
            <a:chOff x="7516528" y="672716"/>
            <a:chExt cx="4327069" cy="667901"/>
          </a:xfrm>
        </p:grpSpPr>
        <p:sp>
          <p:nvSpPr>
            <p:cNvPr id="42" name="TextBox 41">
              <a:extLst>
                <a:ext uri="{FF2B5EF4-FFF2-40B4-BE49-F238E27FC236}">
                  <a16:creationId xmlns:a16="http://schemas.microsoft.com/office/drawing/2014/main" id="{A02C2B92-3A19-F35D-87F5-52FC959A8404}"/>
                </a:ext>
              </a:extLst>
            </p:cNvPr>
            <p:cNvSpPr txBox="1"/>
            <p:nvPr/>
          </p:nvSpPr>
          <p:spPr>
            <a:xfrm>
              <a:off x="8078587" y="672716"/>
              <a:ext cx="2547437" cy="400110"/>
            </a:xfrm>
            <a:prstGeom prst="rect">
              <a:avLst/>
            </a:prstGeom>
            <a:noFill/>
          </p:spPr>
          <p:txBody>
            <a:bodyPr wrap="square" rtlCol="0">
              <a:spAutoFit/>
            </a:bodyPr>
            <a:lstStyle/>
            <a:p>
              <a:r>
                <a:rPr lang="en-US" sz="2000" b="1" dirty="0"/>
                <a:t>Repurposed Asset </a:t>
              </a:r>
            </a:p>
          </p:txBody>
        </p:sp>
        <p:sp>
          <p:nvSpPr>
            <p:cNvPr id="43" name="TextBox 42">
              <a:extLst>
                <a:ext uri="{FF2B5EF4-FFF2-40B4-BE49-F238E27FC236}">
                  <a16:creationId xmlns:a16="http://schemas.microsoft.com/office/drawing/2014/main" id="{A0A7BA9F-3838-19CD-2E96-4F97591C7ECD}"/>
                </a:ext>
              </a:extLst>
            </p:cNvPr>
            <p:cNvSpPr txBox="1"/>
            <p:nvPr/>
          </p:nvSpPr>
          <p:spPr>
            <a:xfrm>
              <a:off x="8078586" y="1002063"/>
              <a:ext cx="3765011" cy="338554"/>
            </a:xfrm>
            <a:prstGeom prst="rect">
              <a:avLst/>
            </a:prstGeom>
            <a:noFill/>
          </p:spPr>
          <p:txBody>
            <a:bodyPr wrap="square" rtlCol="0">
              <a:spAutoFit/>
            </a:bodyPr>
            <a:lstStyle/>
            <a:p>
              <a:r>
                <a:rPr lang="en-US" sz="1600" dirty="0"/>
                <a:t>Repurposed asset pays for your policy</a:t>
              </a:r>
            </a:p>
          </p:txBody>
        </p:sp>
        <p:sp>
          <p:nvSpPr>
            <p:cNvPr id="44" name="TextBox 43">
              <a:extLst>
                <a:ext uri="{FF2B5EF4-FFF2-40B4-BE49-F238E27FC236}">
                  <a16:creationId xmlns:a16="http://schemas.microsoft.com/office/drawing/2014/main" id="{D1E4F30E-3C04-3DC0-4463-35E0FCB7CFD8}"/>
                </a:ext>
              </a:extLst>
            </p:cNvPr>
            <p:cNvSpPr txBox="1"/>
            <p:nvPr/>
          </p:nvSpPr>
          <p:spPr>
            <a:xfrm>
              <a:off x="7516528" y="680567"/>
              <a:ext cx="452789" cy="523220"/>
            </a:xfrm>
            <a:prstGeom prst="rect">
              <a:avLst/>
            </a:prstGeom>
            <a:noFill/>
          </p:spPr>
          <p:txBody>
            <a:bodyPr wrap="square" rtlCol="0">
              <a:spAutoFit/>
            </a:bodyPr>
            <a:lstStyle/>
            <a:p>
              <a:pPr algn="r"/>
              <a:r>
                <a:rPr lang="en-US" sz="2800" b="1" dirty="0">
                  <a:solidFill>
                    <a:schemeClr val="accent5"/>
                  </a:solidFill>
                </a:rPr>
                <a:t>3</a:t>
              </a:r>
            </a:p>
          </p:txBody>
        </p:sp>
      </p:grpSp>
      <p:sp>
        <p:nvSpPr>
          <p:cNvPr id="45" name="Rectangle: Rounded Corners 40">
            <a:extLst>
              <a:ext uri="{FF2B5EF4-FFF2-40B4-BE49-F238E27FC236}">
                <a16:creationId xmlns:a16="http://schemas.microsoft.com/office/drawing/2014/main" id="{EDAD37A3-54E8-360A-6AA7-B80B2BE1D31B}"/>
              </a:ext>
            </a:extLst>
          </p:cNvPr>
          <p:cNvSpPr/>
          <p:nvPr/>
        </p:nvSpPr>
        <p:spPr>
          <a:xfrm>
            <a:off x="-208547" y="5175395"/>
            <a:ext cx="12593053" cy="902968"/>
          </a:xfrm>
          <a:prstGeom prst="roundRect">
            <a:avLst/>
          </a:prstGeom>
          <a:solidFill>
            <a:schemeClr val="bg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Spread out tax liability with</a:t>
            </a:r>
          </a:p>
          <a:p>
            <a:pPr algn="ctr"/>
            <a:r>
              <a:rPr lang="en-US" sz="2400" b="1" dirty="0">
                <a:solidFill>
                  <a:schemeClr val="tx2"/>
                </a:solidFill>
              </a:rPr>
              <a:t>10 annual distributions of $18,750 </a:t>
            </a:r>
          </a:p>
        </p:txBody>
      </p:sp>
      <p:sp>
        <p:nvSpPr>
          <p:cNvPr id="46" name="Rectangle 45">
            <a:extLst>
              <a:ext uri="{FF2B5EF4-FFF2-40B4-BE49-F238E27FC236}">
                <a16:creationId xmlns:a16="http://schemas.microsoft.com/office/drawing/2014/main" id="{9493F9D6-5FD5-8D56-79B0-BD4A75B19BBE}"/>
              </a:ext>
            </a:extLst>
          </p:cNvPr>
          <p:cNvSpPr/>
          <p:nvPr/>
        </p:nvSpPr>
        <p:spPr>
          <a:xfrm>
            <a:off x="1" y="6176178"/>
            <a:ext cx="12191998"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Tree>
    <p:extLst>
      <p:ext uri="{BB962C8B-B14F-4D97-AF65-F5344CB8AC3E}">
        <p14:creationId xmlns:p14="http://schemas.microsoft.com/office/powerpoint/2010/main" val="33065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8BE1AD2-5CA6-9C05-EDEC-4DF725A8C8C9}"/>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retirement dollars</a:t>
            </a:r>
            <a:endParaRPr lang="en-US" dirty="0"/>
          </a:p>
        </p:txBody>
      </p:sp>
      <p:sp>
        <p:nvSpPr>
          <p:cNvPr id="10" name="Rectangle 9">
            <a:extLst>
              <a:ext uri="{FF2B5EF4-FFF2-40B4-BE49-F238E27FC236}">
                <a16:creationId xmlns:a16="http://schemas.microsoft.com/office/drawing/2014/main" id="{AE1A9C99-0935-8169-94BE-064C965CBFE0}"/>
              </a:ext>
            </a:extLst>
          </p:cNvPr>
          <p:cNvSpPr/>
          <p:nvPr/>
        </p:nvSpPr>
        <p:spPr>
          <a:xfrm>
            <a:off x="6351" y="6291969"/>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1" name="Pentagon 4">
            <a:extLst>
              <a:ext uri="{FF2B5EF4-FFF2-40B4-BE49-F238E27FC236}">
                <a16:creationId xmlns:a16="http://schemas.microsoft.com/office/drawing/2014/main" id="{DC2CBA68-2DA0-3D14-00F9-E01F33B029FA}"/>
              </a:ext>
            </a:extLst>
          </p:cNvPr>
          <p:cNvSpPr/>
          <p:nvPr/>
        </p:nvSpPr>
        <p:spPr>
          <a:xfrm>
            <a:off x="5477274" y="2620660"/>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12" name="Rectangle 11">
            <a:extLst>
              <a:ext uri="{FF2B5EF4-FFF2-40B4-BE49-F238E27FC236}">
                <a16:creationId xmlns:a16="http://schemas.microsoft.com/office/drawing/2014/main" id="{89C61F59-C035-C6D7-61D8-4D5ACF4F4891}"/>
              </a:ext>
            </a:extLst>
          </p:cNvPr>
          <p:cNvSpPr/>
          <p:nvPr/>
        </p:nvSpPr>
        <p:spPr>
          <a:xfrm>
            <a:off x="716741" y="2620660"/>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policy – 24 mos.</a:t>
            </a:r>
          </a:p>
        </p:txBody>
      </p:sp>
      <p:sp>
        <p:nvSpPr>
          <p:cNvPr id="13" name="TextBox 12">
            <a:extLst>
              <a:ext uri="{FF2B5EF4-FFF2-40B4-BE49-F238E27FC236}">
                <a16:creationId xmlns:a16="http://schemas.microsoft.com/office/drawing/2014/main" id="{279FD22F-E35A-A4CD-E998-91B9C7959EE5}"/>
              </a:ext>
            </a:extLst>
          </p:cNvPr>
          <p:cNvSpPr txBox="1"/>
          <p:nvPr/>
        </p:nvSpPr>
        <p:spPr>
          <a:xfrm>
            <a:off x="8959369" y="1598645"/>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5" name="Table 11">
            <a:extLst>
              <a:ext uri="{FF2B5EF4-FFF2-40B4-BE49-F238E27FC236}">
                <a16:creationId xmlns:a16="http://schemas.microsoft.com/office/drawing/2014/main" id="{8BFE6727-06DA-8CFA-F337-FAD835E1434F}"/>
              </a:ext>
            </a:extLst>
          </p:cNvPr>
          <p:cNvGraphicFramePr>
            <a:graphicFrameLocks noGrp="1"/>
          </p:cNvGraphicFramePr>
          <p:nvPr>
            <p:extLst>
              <p:ext uri="{D42A27DB-BD31-4B8C-83A1-F6EECF244321}">
                <p14:modId xmlns:p14="http://schemas.microsoft.com/office/powerpoint/2010/main" val="361062227"/>
              </p:ext>
            </p:extLst>
          </p:nvPr>
        </p:nvGraphicFramePr>
        <p:xfrm>
          <a:off x="714325" y="3468132"/>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[$18,750]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 – 10 pay annually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[$83,208]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[$6,934]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[$166,415]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6" name="Table 15">
            <a:extLst>
              <a:ext uri="{FF2B5EF4-FFF2-40B4-BE49-F238E27FC236}">
                <a16:creationId xmlns:a16="http://schemas.microsoft.com/office/drawing/2014/main" id="{785ECC19-9B6B-56FD-0122-61A69B09DFD5}"/>
              </a:ext>
            </a:extLst>
          </p:cNvPr>
          <p:cNvGraphicFramePr>
            <a:graphicFrameLocks noGrp="1"/>
          </p:cNvGraphicFramePr>
          <p:nvPr>
            <p:extLst>
              <p:ext uri="{D42A27DB-BD31-4B8C-83A1-F6EECF244321}">
                <p14:modId xmlns:p14="http://schemas.microsoft.com/office/powerpoint/2010/main" val="2391100258"/>
              </p:ext>
            </p:extLst>
          </p:nvPr>
        </p:nvGraphicFramePr>
        <p:xfrm>
          <a:off x="5487214" y="3468132"/>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 – 10 pay annually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[$83,208]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[$6,934]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7" name="Rectangle 16">
            <a:extLst>
              <a:ext uri="{FF2B5EF4-FFF2-40B4-BE49-F238E27FC236}">
                <a16:creationId xmlns:a16="http://schemas.microsoft.com/office/drawing/2014/main" id="{2BC8CFE5-93E6-C869-E066-60949D65F12D}"/>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
        <p:nvSpPr>
          <p:cNvPr id="18" name="Title 12">
            <a:extLst>
              <a:ext uri="{FF2B5EF4-FFF2-40B4-BE49-F238E27FC236}">
                <a16:creationId xmlns:a16="http://schemas.microsoft.com/office/drawing/2014/main" id="{F8FE428B-81B8-EB22-5DA5-BF36B9AB48CC}"/>
              </a:ext>
            </a:extLst>
          </p:cNvPr>
          <p:cNvSpPr txBox="1">
            <a:spLocks/>
          </p:cNvSpPr>
          <p:nvPr/>
        </p:nvSpPr>
        <p:spPr>
          <a:xfrm>
            <a:off x="457199" y="1532965"/>
            <a:ext cx="5836025" cy="111458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Qualified asset	Premium bonus	Repurposed asset</a:t>
            </a:r>
          </a:p>
          <a:p>
            <a:r>
              <a:rPr lang="en-US" sz="1400" dirty="0">
                <a:latin typeface="Arial" panose="020B0604020202020204" pitchFamily="34" charset="0"/>
                <a:cs typeface="Arial" panose="020B0604020202020204" pitchFamily="34" charset="0"/>
              </a:rPr>
              <a:t>[</a:t>
            </a:r>
            <a:r>
              <a:rPr lang="en-US" sz="1400" dirty="0">
                <a:solidFill>
                  <a:schemeClr val="accent2"/>
                </a:solidFill>
                <a:latin typeface="Arial" panose="020B0604020202020204" pitchFamily="34" charset="0"/>
                <a:cs typeface="Arial" panose="020B0604020202020204" pitchFamily="34" charset="0"/>
              </a:rPr>
              <a:t>$150,000</a:t>
            </a:r>
            <a:r>
              <a:rPr lang="en-US" sz="1400" dirty="0">
                <a:latin typeface="Arial" panose="020B0604020202020204" pitchFamily="34" charset="0"/>
                <a:cs typeface="Arial" panose="020B0604020202020204" pitchFamily="34" charset="0"/>
              </a:rPr>
              <a:t>]		[</a:t>
            </a:r>
            <a:r>
              <a:rPr lang="en-US" sz="1400" dirty="0">
                <a:solidFill>
                  <a:srgbClr val="EA7600"/>
                </a:solidFill>
                <a:latin typeface="Arial" panose="020B0604020202020204" pitchFamily="34" charset="0"/>
                <a:cs typeface="Arial" panose="020B0604020202020204" pitchFamily="34" charset="0"/>
              </a:rPr>
              <a:t>$37,500</a:t>
            </a:r>
            <a:r>
              <a:rPr lang="en-US" sz="1400" dirty="0">
                <a:latin typeface="Arial" panose="020B0604020202020204" pitchFamily="34" charset="0"/>
                <a:cs typeface="Arial" panose="020B0604020202020204" pitchFamily="34" charset="0"/>
              </a:rPr>
              <a:t>]		[</a:t>
            </a:r>
            <a:r>
              <a:rPr lang="en-US" sz="1400" dirty="0">
                <a:solidFill>
                  <a:schemeClr val="accent5"/>
                </a:solidFill>
                <a:latin typeface="Arial" panose="020B0604020202020204" pitchFamily="34" charset="0"/>
                <a:cs typeface="Arial" panose="020B0604020202020204" pitchFamily="34" charset="0"/>
              </a:rPr>
              <a:t>$187,499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547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709B-B1B0-92F9-BFAC-BABF812D8BB1}"/>
              </a:ext>
            </a:extLst>
          </p:cNvPr>
          <p:cNvSpPr>
            <a:spLocks noGrp="1"/>
          </p:cNvSpPr>
          <p:nvPr>
            <p:ph type="ctrTitle"/>
          </p:nvPr>
        </p:nvSpPr>
        <p:spPr/>
        <p:txBody>
          <a:bodyPr/>
          <a:lstStyle/>
          <a:p>
            <a:r>
              <a:rPr lang="en-US" dirty="0"/>
              <a:t>Hypothetical examples</a:t>
            </a:r>
            <a:br>
              <a:rPr lang="en-US" dirty="0"/>
            </a:br>
            <a:endParaRPr lang="en-US" dirty="0"/>
          </a:p>
        </p:txBody>
      </p:sp>
      <p:sp>
        <p:nvSpPr>
          <p:cNvPr id="3" name="Subtitle 2">
            <a:extLst>
              <a:ext uri="{FF2B5EF4-FFF2-40B4-BE49-F238E27FC236}">
                <a16:creationId xmlns:a16="http://schemas.microsoft.com/office/drawing/2014/main" id="{67E961C1-3231-6728-735B-98C9ABF755DB}"/>
              </a:ext>
            </a:extLst>
          </p:cNvPr>
          <p:cNvSpPr>
            <a:spLocks noGrp="1"/>
          </p:cNvSpPr>
          <p:nvPr>
            <p:ph type="subTitle" idx="1"/>
          </p:nvPr>
        </p:nvSpPr>
        <p:spPr>
          <a:xfrm>
            <a:off x="457201" y="3784112"/>
            <a:ext cx="5537200" cy="742167"/>
          </a:xfrm>
        </p:spPr>
        <p:txBody>
          <a:bodyPr/>
          <a:lstStyle/>
          <a:p>
            <a:r>
              <a:rPr lang="en-US" sz="2400" dirty="0"/>
              <a:t>Annuity asset-based LTC</a:t>
            </a:r>
          </a:p>
        </p:txBody>
      </p:sp>
      <p:sp>
        <p:nvSpPr>
          <p:cNvPr id="5" name="Text Placeholder 3">
            <a:extLst>
              <a:ext uri="{FF2B5EF4-FFF2-40B4-BE49-F238E27FC236}">
                <a16:creationId xmlns:a16="http://schemas.microsoft.com/office/drawing/2014/main" id="{F0AB7D22-565D-A1BB-BEAF-7E042F66A17C}"/>
              </a:ext>
            </a:extLst>
          </p:cNvPr>
          <p:cNvSpPr txBox="1">
            <a:spLocks/>
          </p:cNvSpPr>
          <p:nvPr/>
        </p:nvSpPr>
        <p:spPr>
          <a:xfrm>
            <a:off x="457200" y="5826908"/>
            <a:ext cx="4057047" cy="74216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2"/>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ystem Font Regular"/>
              <a:buNone/>
              <a:tabLst/>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tabLst/>
              <a:defRPr sz="100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System Font Regular"/>
              <a:buNone/>
              <a:tabLst/>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solidFill>
                  <a:srgbClr val="485056"/>
                </a:solidFill>
              </a:rPr>
              <a:t>All numeric examples and any individuals shown are hypothetical and were used for explanatory purposes only. </a:t>
            </a:r>
            <a:endParaRPr lang="en-US" dirty="0"/>
          </a:p>
        </p:txBody>
      </p:sp>
      <p:pic>
        <p:nvPicPr>
          <p:cNvPr id="4" name="Picture Placeholder 8" descr="A person and person looking at a computer&#10;&#10;Description automatically generated">
            <a:extLst>
              <a:ext uri="{FF2B5EF4-FFF2-40B4-BE49-F238E27FC236}">
                <a16:creationId xmlns:a16="http://schemas.microsoft.com/office/drawing/2014/main" id="{34674C78-D343-7A79-2BD8-2D01C0F5CD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406366" y="1"/>
            <a:ext cx="6785635" cy="6858000"/>
          </a:xfrm>
        </p:spPr>
      </p:pic>
      <p:sp>
        <p:nvSpPr>
          <p:cNvPr id="6" name="Freeform 5">
            <a:extLst>
              <a:ext uri="{FF2B5EF4-FFF2-40B4-BE49-F238E27FC236}">
                <a16:creationId xmlns:a16="http://schemas.microsoft.com/office/drawing/2014/main" id="{88AD3B55-287F-B9C4-E9E3-EFB6B49920B7}"/>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8922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A5771-5B34-1BF7-21F2-861CF7601347}"/>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sz="3600" dirty="0"/>
          </a:p>
        </p:txBody>
      </p:sp>
      <p:sp>
        <p:nvSpPr>
          <p:cNvPr id="8" name="Rectangle 7">
            <a:extLst>
              <a:ext uri="{FF2B5EF4-FFF2-40B4-BE49-F238E27FC236}">
                <a16:creationId xmlns:a16="http://schemas.microsoft.com/office/drawing/2014/main" id="{F54F8D39-F51C-1EE8-BC85-153E902ADD26}"/>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9" name="Pentagon 4">
            <a:extLst>
              <a:ext uri="{FF2B5EF4-FFF2-40B4-BE49-F238E27FC236}">
                <a16:creationId xmlns:a16="http://schemas.microsoft.com/office/drawing/2014/main" id="{ED1CD8C8-6309-8A9E-5729-BB5B345F42B2}"/>
              </a:ext>
            </a:extLst>
          </p:cNvPr>
          <p:cNvSpPr/>
          <p:nvPr/>
        </p:nvSpPr>
        <p:spPr>
          <a:xfrm>
            <a:off x="5557956" y="2768577"/>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11" name="Rectangle 10">
            <a:extLst>
              <a:ext uri="{FF2B5EF4-FFF2-40B4-BE49-F238E27FC236}">
                <a16:creationId xmlns:a16="http://schemas.microsoft.com/office/drawing/2014/main" id="{C2B80D8C-0531-834E-464D-3DB66B791ABD}"/>
              </a:ext>
            </a:extLst>
          </p:cNvPr>
          <p:cNvSpPr/>
          <p:nvPr/>
        </p:nvSpPr>
        <p:spPr>
          <a:xfrm>
            <a:off x="755655" y="2768577"/>
            <a:ext cx="4791460"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36 mos.</a:t>
            </a:r>
          </a:p>
        </p:txBody>
      </p:sp>
      <p:sp>
        <p:nvSpPr>
          <p:cNvPr id="12" name="TextBox 11">
            <a:extLst>
              <a:ext uri="{FF2B5EF4-FFF2-40B4-BE49-F238E27FC236}">
                <a16:creationId xmlns:a16="http://schemas.microsoft.com/office/drawing/2014/main" id="{C976D07C-8E6F-BCD7-9C4F-2509931E606D}"/>
              </a:ext>
            </a:extLst>
          </p:cNvPr>
          <p:cNvSpPr txBox="1"/>
          <p:nvPr/>
        </p:nvSpPr>
        <p:spPr>
          <a:xfrm>
            <a:off x="8932475"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Female, age 71</a:t>
            </a:r>
          </a:p>
        </p:txBody>
      </p:sp>
      <p:graphicFrame>
        <p:nvGraphicFramePr>
          <p:cNvPr id="14" name="Table 11">
            <a:extLst>
              <a:ext uri="{FF2B5EF4-FFF2-40B4-BE49-F238E27FC236}">
                <a16:creationId xmlns:a16="http://schemas.microsoft.com/office/drawing/2014/main" id="{D2132253-4FA4-9A91-608F-EDC7FD9C302F}"/>
              </a:ext>
            </a:extLst>
          </p:cNvPr>
          <p:cNvGraphicFramePr>
            <a:graphicFrameLocks noGrp="1"/>
          </p:cNvGraphicFramePr>
          <p:nvPr>
            <p:extLst>
              <p:ext uri="{D42A27DB-BD31-4B8C-83A1-F6EECF244321}">
                <p14:modId xmlns:p14="http://schemas.microsoft.com/office/powerpoint/2010/main" val="3202539028"/>
              </p:ext>
            </p:extLst>
          </p:nvPr>
        </p:nvGraphicFramePr>
        <p:xfrm>
          <a:off x="753035" y="3616049"/>
          <a:ext cx="4814862" cy="1483360"/>
        </p:xfrm>
        <a:graphic>
          <a:graphicData uri="http://schemas.openxmlformats.org/drawingml/2006/table">
            <a:tbl>
              <a:tblPr firstRow="1" bandRow="1">
                <a:tableStyleId>{8A107856-5554-42FB-B03E-39F5DBC370BA}</a:tableStyleId>
              </a:tblPr>
              <a:tblGrid>
                <a:gridCol w="1664375">
                  <a:extLst>
                    <a:ext uri="{9D8B030D-6E8A-4147-A177-3AD203B41FA5}">
                      <a16:colId xmlns:a16="http://schemas.microsoft.com/office/drawing/2014/main" val="468438625"/>
                    </a:ext>
                  </a:extLst>
                </a:gridCol>
                <a:gridCol w="3150487">
                  <a:extLst>
                    <a:ext uri="{9D8B030D-6E8A-4147-A177-3AD203B41FA5}">
                      <a16:colId xmlns:a16="http://schemas.microsoft.com/office/drawing/2014/main" val="3834042490"/>
                    </a:ext>
                  </a:extLst>
                </a:gridCol>
              </a:tblGrid>
              <a:tr h="370840">
                <a:tc>
                  <a:txBody>
                    <a:bodyPr/>
                    <a:lstStyle/>
                    <a:p>
                      <a:pPr algn="r"/>
                      <a:r>
                        <a:rPr lang="en-US" b="1" dirty="0"/>
                        <a:t>[$154,356]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[$55,812]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[$4,651]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Annuity value at death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6FA90948-8A9A-1037-4AF5-705286BA5CE3}"/>
              </a:ext>
            </a:extLst>
          </p:cNvPr>
          <p:cNvGraphicFramePr>
            <a:graphicFrameLocks noGrp="1"/>
          </p:cNvGraphicFramePr>
          <p:nvPr>
            <p:extLst>
              <p:ext uri="{D42A27DB-BD31-4B8C-83A1-F6EECF244321}">
                <p14:modId xmlns:p14="http://schemas.microsoft.com/office/powerpoint/2010/main" val="129863492"/>
              </p:ext>
            </p:extLst>
          </p:nvPr>
        </p:nvGraphicFramePr>
        <p:xfrm>
          <a:off x="5567896"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[$45,652]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[$55,812]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[$4,651]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D9A7FE2E-64ED-3782-6B29-71B54646F838}"/>
              </a:ext>
            </a:extLst>
          </p:cNvPr>
          <p:cNvSpPr txBox="1">
            <a:spLocks/>
          </p:cNvSpPr>
          <p:nvPr/>
        </p:nvSpPr>
        <p:spPr>
          <a:xfrm>
            <a:off x="457199" y="1532965"/>
            <a:ext cx="4275859"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fixed annuity</a:t>
            </a:r>
          </a:p>
          <a:p>
            <a:r>
              <a:rPr lang="en-US" sz="1400" dirty="0">
                <a:latin typeface="Arial" panose="020B0604020202020204" pitchFamily="34" charset="0"/>
                <a:cs typeface="Arial" panose="020B0604020202020204" pitchFamily="34" charset="0"/>
              </a:rPr>
              <a:t>[$200,000]</a:t>
            </a:r>
            <a:endParaRPr lang="en-US" sz="1400" dirty="0"/>
          </a:p>
        </p:txBody>
      </p:sp>
    </p:spTree>
    <p:extLst>
      <p:ext uri="{BB962C8B-B14F-4D97-AF65-F5344CB8AC3E}">
        <p14:creationId xmlns:p14="http://schemas.microsoft.com/office/powerpoint/2010/main" val="7922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8694C4-51A2-F911-9003-B47E3A1ED186}"/>
              </a:ext>
            </a:extLst>
          </p:cNvPr>
          <p:cNvSpPr/>
          <p:nvPr/>
        </p:nvSpPr>
        <p:spPr>
          <a:xfrm>
            <a:off x="8104088" y="1786455"/>
            <a:ext cx="3637967" cy="406280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6F57EC-79F1-ADDB-0BDB-DD95411660E1}"/>
              </a:ext>
            </a:extLst>
          </p:cNvPr>
          <p:cNvSpPr/>
          <p:nvPr/>
        </p:nvSpPr>
        <p:spPr>
          <a:xfrm>
            <a:off x="4278316" y="1802801"/>
            <a:ext cx="3637967" cy="406280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24A07B4-D229-F179-9FF0-5F1971F1161A}"/>
              </a:ext>
            </a:extLst>
          </p:cNvPr>
          <p:cNvSpPr/>
          <p:nvPr/>
        </p:nvSpPr>
        <p:spPr>
          <a:xfrm>
            <a:off x="452545" y="1802801"/>
            <a:ext cx="3637967" cy="406280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0C91B21-50A2-7186-F52B-4CC1E37C86B5}"/>
              </a:ext>
            </a:extLst>
          </p:cNvPr>
          <p:cNvSpPr txBox="1"/>
          <p:nvPr/>
        </p:nvSpPr>
        <p:spPr>
          <a:xfrm>
            <a:off x="672667" y="2918370"/>
            <a:ext cx="3197722" cy="1477328"/>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Referred to as:</a:t>
            </a:r>
          </a:p>
          <a:p>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Custodial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Long-term care; or</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Extended health care</a:t>
            </a:r>
          </a:p>
        </p:txBody>
      </p:sp>
      <p:sp>
        <p:nvSpPr>
          <p:cNvPr id="17" name="TextBox 16">
            <a:extLst>
              <a:ext uri="{FF2B5EF4-FFF2-40B4-BE49-F238E27FC236}">
                <a16:creationId xmlns:a16="http://schemas.microsoft.com/office/drawing/2014/main" id="{05D192C0-F506-63E7-1F5D-FC15548B92FB}"/>
              </a:ext>
            </a:extLst>
          </p:cNvPr>
          <p:cNvSpPr txBox="1"/>
          <p:nvPr/>
        </p:nvSpPr>
        <p:spPr>
          <a:xfrm>
            <a:off x="4548356" y="2918370"/>
            <a:ext cx="3240318" cy="2308324"/>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Not necessarily nursing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home care:</a:t>
            </a:r>
          </a:p>
          <a:p>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Home health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Adult day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Facility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Informal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And many more.</a:t>
            </a:r>
          </a:p>
        </p:txBody>
      </p:sp>
      <p:sp>
        <p:nvSpPr>
          <p:cNvPr id="19" name="TextBox 18">
            <a:extLst>
              <a:ext uri="{FF2B5EF4-FFF2-40B4-BE49-F238E27FC236}">
                <a16:creationId xmlns:a16="http://schemas.microsoft.com/office/drawing/2014/main" id="{F1BAB297-7F96-5D0D-43FD-D88928A9FA2F}"/>
              </a:ext>
            </a:extLst>
          </p:cNvPr>
          <p:cNvSpPr txBox="1"/>
          <p:nvPr/>
        </p:nvSpPr>
        <p:spPr>
          <a:xfrm>
            <a:off x="8350289" y="2918370"/>
            <a:ext cx="3145564" cy="1200329"/>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Requiring assistance with activities of daily living (ADLs) — or a severe cognitive impairment.</a:t>
            </a:r>
          </a:p>
        </p:txBody>
      </p:sp>
      <p:sp>
        <p:nvSpPr>
          <p:cNvPr id="20" name="Rectangle 19">
            <a:extLst>
              <a:ext uri="{FF2B5EF4-FFF2-40B4-BE49-F238E27FC236}">
                <a16:creationId xmlns:a16="http://schemas.microsoft.com/office/drawing/2014/main" id="{F7F0CC87-6372-5DA0-1CAC-AE9E1BDD89E2}"/>
              </a:ext>
            </a:extLst>
          </p:cNvPr>
          <p:cNvSpPr/>
          <p:nvPr/>
        </p:nvSpPr>
        <p:spPr>
          <a:xfrm>
            <a:off x="8389833" y="4319502"/>
            <a:ext cx="2110528" cy="923330"/>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cs typeface="Arial" panose="020B0604020202020204" pitchFamily="34" charset="0"/>
              </a:rPr>
              <a:t>Bathing		</a:t>
            </a:r>
          </a:p>
          <a:p>
            <a:pPr marL="342900" indent="-342900">
              <a:buFont typeface="Arial" panose="020B0604020202020204" pitchFamily="34" charset="0"/>
              <a:buChar char="•"/>
            </a:pPr>
            <a:r>
              <a:rPr lang="en-US" dirty="0">
                <a:solidFill>
                  <a:srgbClr val="000000"/>
                </a:solidFill>
                <a:cs typeface="Arial" panose="020B0604020202020204" pitchFamily="34" charset="0"/>
              </a:rPr>
              <a:t>Eating		</a:t>
            </a:r>
          </a:p>
          <a:p>
            <a:pPr marL="342900" indent="-342900">
              <a:buFont typeface="Arial" panose="020B0604020202020204" pitchFamily="34" charset="0"/>
              <a:buChar char="•"/>
            </a:pPr>
            <a:r>
              <a:rPr lang="en-US" dirty="0">
                <a:solidFill>
                  <a:srgbClr val="000000"/>
                </a:solidFill>
                <a:cs typeface="Arial" panose="020B0604020202020204" pitchFamily="34" charset="0"/>
              </a:rPr>
              <a:t>Dressing	</a:t>
            </a:r>
          </a:p>
        </p:txBody>
      </p:sp>
      <p:sp>
        <p:nvSpPr>
          <p:cNvPr id="25" name="TextBox 24">
            <a:extLst>
              <a:ext uri="{FF2B5EF4-FFF2-40B4-BE49-F238E27FC236}">
                <a16:creationId xmlns:a16="http://schemas.microsoft.com/office/drawing/2014/main" id="{CCE93A2C-4CCE-BB67-E170-BD74F5EA5E40}"/>
              </a:ext>
            </a:extLst>
          </p:cNvPr>
          <p:cNvSpPr txBox="1"/>
          <p:nvPr/>
        </p:nvSpPr>
        <p:spPr>
          <a:xfrm>
            <a:off x="9607074" y="5925520"/>
            <a:ext cx="2943225" cy="307777"/>
          </a:xfrm>
          <a:prstGeom prst="rect">
            <a:avLst/>
          </a:prstGeom>
          <a:noFill/>
        </p:spPr>
        <p:txBody>
          <a:bodyPr wrap="square" rtlCol="0">
            <a:spAutoFit/>
          </a:bodyPr>
          <a:lstStyle/>
          <a:p>
            <a:r>
              <a:rPr lang="en-US" sz="1400" i="1" dirty="0">
                <a:solidFill>
                  <a:srgbClr val="424242"/>
                </a:solidFill>
              </a:rPr>
              <a:t>* In OR convalescent care</a:t>
            </a:r>
          </a:p>
        </p:txBody>
      </p:sp>
      <p:sp>
        <p:nvSpPr>
          <p:cNvPr id="4" name="Title 3">
            <a:extLst>
              <a:ext uri="{FF2B5EF4-FFF2-40B4-BE49-F238E27FC236}">
                <a16:creationId xmlns:a16="http://schemas.microsoft.com/office/drawing/2014/main" id="{AE36FA04-EBFC-AD11-BDE4-8EACDF98CC51}"/>
              </a:ext>
            </a:extLst>
          </p:cNvPr>
          <p:cNvSpPr>
            <a:spLocks noGrp="1"/>
          </p:cNvSpPr>
          <p:nvPr>
            <p:ph type="title"/>
          </p:nvPr>
        </p:nvSpPr>
        <p:spPr/>
        <p:txBody>
          <a:bodyPr/>
          <a:lstStyle/>
          <a:p>
            <a:r>
              <a:rPr lang="en-US" sz="3200" dirty="0">
                <a:solidFill>
                  <a:srgbClr val="002C77"/>
                </a:solidFill>
                <a:latin typeface="Arial" panose="020B0604020202020204" pitchFamily="34" charset="0"/>
                <a:cs typeface="Arial" panose="020B0604020202020204" pitchFamily="34" charset="0"/>
              </a:rPr>
              <a:t>What is long-term care?*</a:t>
            </a:r>
            <a:endParaRPr lang="en-US" dirty="0"/>
          </a:p>
        </p:txBody>
      </p:sp>
      <p:sp>
        <p:nvSpPr>
          <p:cNvPr id="10" name="TextBox 9">
            <a:extLst>
              <a:ext uri="{FF2B5EF4-FFF2-40B4-BE49-F238E27FC236}">
                <a16:creationId xmlns:a16="http://schemas.microsoft.com/office/drawing/2014/main" id="{89031E96-8517-6351-7494-0F89C9F7B537}"/>
              </a:ext>
            </a:extLst>
          </p:cNvPr>
          <p:cNvSpPr txBox="1"/>
          <p:nvPr/>
        </p:nvSpPr>
        <p:spPr>
          <a:xfrm>
            <a:off x="585583" y="1995040"/>
            <a:ext cx="1262742" cy="923330"/>
          </a:xfrm>
          <a:prstGeom prst="rect">
            <a:avLst/>
          </a:prstGeom>
          <a:noFill/>
        </p:spPr>
        <p:txBody>
          <a:bodyPr wrap="square" rtlCol="0">
            <a:spAutoFit/>
          </a:bodyPr>
          <a:lstStyle/>
          <a:p>
            <a:r>
              <a:rPr lang="en-US" sz="5400" b="1" dirty="0">
                <a:solidFill>
                  <a:schemeClr val="accent3"/>
                </a:solidFill>
              </a:rPr>
              <a:t>1</a:t>
            </a:r>
          </a:p>
        </p:txBody>
      </p:sp>
      <p:sp>
        <p:nvSpPr>
          <p:cNvPr id="11" name="TextBox 10">
            <a:extLst>
              <a:ext uri="{FF2B5EF4-FFF2-40B4-BE49-F238E27FC236}">
                <a16:creationId xmlns:a16="http://schemas.microsoft.com/office/drawing/2014/main" id="{7B400EB0-64F0-506C-B86B-04B3A1A80C1C}"/>
              </a:ext>
            </a:extLst>
          </p:cNvPr>
          <p:cNvSpPr txBox="1"/>
          <p:nvPr/>
        </p:nvSpPr>
        <p:spPr>
          <a:xfrm>
            <a:off x="4486865" y="1995040"/>
            <a:ext cx="1262742" cy="923330"/>
          </a:xfrm>
          <a:prstGeom prst="rect">
            <a:avLst/>
          </a:prstGeom>
          <a:noFill/>
        </p:spPr>
        <p:txBody>
          <a:bodyPr wrap="square" rtlCol="0">
            <a:spAutoFit/>
          </a:bodyPr>
          <a:lstStyle/>
          <a:p>
            <a:r>
              <a:rPr lang="en-US" sz="5400" b="1" dirty="0">
                <a:solidFill>
                  <a:schemeClr val="accent3"/>
                </a:solidFill>
              </a:rPr>
              <a:t>2</a:t>
            </a:r>
          </a:p>
        </p:txBody>
      </p:sp>
      <p:sp>
        <p:nvSpPr>
          <p:cNvPr id="12" name="TextBox 11">
            <a:extLst>
              <a:ext uri="{FF2B5EF4-FFF2-40B4-BE49-F238E27FC236}">
                <a16:creationId xmlns:a16="http://schemas.microsoft.com/office/drawing/2014/main" id="{41116DC1-2159-63FD-5244-23C71426E03B}"/>
              </a:ext>
            </a:extLst>
          </p:cNvPr>
          <p:cNvSpPr txBox="1"/>
          <p:nvPr/>
        </p:nvSpPr>
        <p:spPr>
          <a:xfrm>
            <a:off x="8344332" y="1995040"/>
            <a:ext cx="1262742" cy="923330"/>
          </a:xfrm>
          <a:prstGeom prst="rect">
            <a:avLst/>
          </a:prstGeom>
          <a:noFill/>
        </p:spPr>
        <p:txBody>
          <a:bodyPr wrap="square" rtlCol="0">
            <a:spAutoFit/>
          </a:bodyPr>
          <a:lstStyle/>
          <a:p>
            <a:r>
              <a:rPr lang="en-US" sz="5400" b="1" dirty="0">
                <a:solidFill>
                  <a:schemeClr val="accent3"/>
                </a:solidFill>
              </a:rPr>
              <a:t>3</a:t>
            </a:r>
          </a:p>
        </p:txBody>
      </p:sp>
      <p:sp>
        <p:nvSpPr>
          <p:cNvPr id="2" name="Rectangle 1">
            <a:extLst>
              <a:ext uri="{FF2B5EF4-FFF2-40B4-BE49-F238E27FC236}">
                <a16:creationId xmlns:a16="http://schemas.microsoft.com/office/drawing/2014/main" id="{7493A2E7-F7E3-F86A-2AE2-2DAB99F2A374}"/>
              </a:ext>
            </a:extLst>
          </p:cNvPr>
          <p:cNvSpPr/>
          <p:nvPr/>
        </p:nvSpPr>
        <p:spPr>
          <a:xfrm>
            <a:off x="9837010" y="4319502"/>
            <a:ext cx="3637967" cy="923330"/>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cs typeface="Arial" panose="020B0604020202020204" pitchFamily="34" charset="0"/>
              </a:rPr>
              <a:t>Transferring</a:t>
            </a:r>
          </a:p>
          <a:p>
            <a:pPr marL="342900" indent="-342900">
              <a:buFont typeface="Arial" panose="020B0604020202020204" pitchFamily="34" charset="0"/>
              <a:buChar char="•"/>
            </a:pPr>
            <a:r>
              <a:rPr lang="en-US" dirty="0">
                <a:solidFill>
                  <a:srgbClr val="000000"/>
                </a:solidFill>
                <a:cs typeface="Arial" panose="020B0604020202020204" pitchFamily="34" charset="0"/>
              </a:rPr>
              <a:t>Toileting</a:t>
            </a:r>
          </a:p>
          <a:p>
            <a:pPr marL="342900" indent="-342900">
              <a:buFont typeface="Arial" panose="020B0604020202020204" pitchFamily="34" charset="0"/>
              <a:buChar char="•"/>
            </a:pPr>
            <a:r>
              <a:rPr lang="en-US" dirty="0">
                <a:solidFill>
                  <a:srgbClr val="000000"/>
                </a:solidFill>
                <a:cs typeface="Arial" panose="020B0604020202020204" pitchFamily="34" charset="0"/>
              </a:rPr>
              <a:t>Continence</a:t>
            </a:r>
          </a:p>
        </p:txBody>
      </p:sp>
    </p:spTree>
    <p:extLst>
      <p:ext uri="{BB962C8B-B14F-4D97-AF65-F5344CB8AC3E}">
        <p14:creationId xmlns:p14="http://schemas.microsoft.com/office/powerpoint/2010/main" val="33771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19" grpId="0"/>
      <p:bldP spid="20" grpId="0"/>
      <p:bldP spid="11" grpId="0"/>
      <p:bldP spid="12"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639F936-C264-85CD-02B0-A66A1F7F4D7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dirty="0"/>
          </a:p>
        </p:txBody>
      </p:sp>
      <p:sp>
        <p:nvSpPr>
          <p:cNvPr id="2" name="Rectangle 1">
            <a:extLst>
              <a:ext uri="{FF2B5EF4-FFF2-40B4-BE49-F238E27FC236}">
                <a16:creationId xmlns:a16="http://schemas.microsoft.com/office/drawing/2014/main" id="{A3376422-B550-6A3A-FBC8-A131FDE89C3A}"/>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3" name="Pentagon 4">
            <a:extLst>
              <a:ext uri="{FF2B5EF4-FFF2-40B4-BE49-F238E27FC236}">
                <a16:creationId xmlns:a16="http://schemas.microsoft.com/office/drawing/2014/main" id="{D21CE2A8-CA8A-95A5-1206-F57AD81A8505}"/>
              </a:ext>
            </a:extLst>
          </p:cNvPr>
          <p:cNvSpPr/>
          <p:nvPr/>
        </p:nvSpPr>
        <p:spPr>
          <a:xfrm>
            <a:off x="5477274" y="2768577"/>
            <a:ext cx="5906781" cy="824235"/>
          </a:xfrm>
          <a:prstGeom prst="homePlate">
            <a:avLst>
              <a:gd name="adj" fmla="val 0"/>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bg1"/>
                </a:solidFill>
              </a:rPr>
              <a:t>			</a:t>
            </a:r>
            <a:r>
              <a:rPr lang="en-US" sz="3600" b="1" dirty="0">
                <a:ln w="0">
                  <a:noFill/>
                </a:ln>
                <a:solidFill>
                  <a:schemeClr val="tx2"/>
                </a:solidFill>
              </a:rPr>
              <a:t>Rider – 72 mos. </a:t>
            </a:r>
          </a:p>
        </p:txBody>
      </p:sp>
      <p:sp>
        <p:nvSpPr>
          <p:cNvPr id="7" name="Rectangle 6">
            <a:extLst>
              <a:ext uri="{FF2B5EF4-FFF2-40B4-BE49-F238E27FC236}">
                <a16:creationId xmlns:a16="http://schemas.microsoft.com/office/drawing/2014/main" id="{112DE894-0B2B-5828-EB91-538BBF171E63}"/>
              </a:ext>
            </a:extLst>
          </p:cNvPr>
          <p:cNvSpPr/>
          <p:nvPr/>
        </p:nvSpPr>
        <p:spPr>
          <a:xfrm>
            <a:off x="795409" y="2768577"/>
            <a:ext cx="4671024"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24 mos.</a:t>
            </a:r>
          </a:p>
        </p:txBody>
      </p:sp>
      <p:sp>
        <p:nvSpPr>
          <p:cNvPr id="9" name="TextBox 8">
            <a:extLst>
              <a:ext uri="{FF2B5EF4-FFF2-40B4-BE49-F238E27FC236}">
                <a16:creationId xmlns:a16="http://schemas.microsoft.com/office/drawing/2014/main" id="{D9A25FEB-AA2C-B206-2655-6445E73C0616}"/>
              </a:ext>
            </a:extLst>
          </p:cNvPr>
          <p:cNvSpPr txBox="1"/>
          <p:nvPr/>
        </p:nvSpPr>
        <p:spPr>
          <a:xfrm>
            <a:off x="8582853"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63</a:t>
            </a:r>
          </a:p>
        </p:txBody>
      </p:sp>
      <p:graphicFrame>
        <p:nvGraphicFramePr>
          <p:cNvPr id="13" name="Table 11">
            <a:extLst>
              <a:ext uri="{FF2B5EF4-FFF2-40B4-BE49-F238E27FC236}">
                <a16:creationId xmlns:a16="http://schemas.microsoft.com/office/drawing/2014/main" id="{2E67F3AD-7512-D538-EB32-D9F944B2CFF1}"/>
              </a:ext>
            </a:extLst>
          </p:cNvPr>
          <p:cNvGraphicFramePr>
            <a:graphicFrameLocks noGrp="1"/>
          </p:cNvGraphicFramePr>
          <p:nvPr>
            <p:extLst>
              <p:ext uri="{D42A27DB-BD31-4B8C-83A1-F6EECF244321}">
                <p14:modId xmlns:p14="http://schemas.microsoft.com/office/powerpoint/2010/main" val="1477797456"/>
              </p:ext>
            </p:extLst>
          </p:nvPr>
        </p:nvGraphicFramePr>
        <p:xfrm>
          <a:off x="793377" y="3616049"/>
          <a:ext cx="4693838" cy="1483360"/>
        </p:xfrm>
        <a:graphic>
          <a:graphicData uri="http://schemas.openxmlformats.org/drawingml/2006/table">
            <a:tbl>
              <a:tblPr firstRow="1" bandRow="1">
                <a:tableStyleId>{8A107856-5554-42FB-B03E-39F5DBC370BA}</a:tableStyleId>
              </a:tblPr>
              <a:tblGrid>
                <a:gridCol w="1622541">
                  <a:extLst>
                    <a:ext uri="{9D8B030D-6E8A-4147-A177-3AD203B41FA5}">
                      <a16:colId xmlns:a16="http://schemas.microsoft.com/office/drawing/2014/main" val="468438625"/>
                    </a:ext>
                  </a:extLst>
                </a:gridCol>
                <a:gridCol w="3071297">
                  <a:extLst>
                    <a:ext uri="{9D8B030D-6E8A-4147-A177-3AD203B41FA5}">
                      <a16:colId xmlns:a16="http://schemas.microsoft.com/office/drawing/2014/main" val="3834042490"/>
                    </a:ext>
                  </a:extLst>
                </a:gridCol>
              </a:tblGrid>
              <a:tr h="370840">
                <a:tc>
                  <a:txBody>
                    <a:bodyPr/>
                    <a:lstStyle/>
                    <a:p>
                      <a:pPr algn="r"/>
                      <a:r>
                        <a:rPr lang="en-US" b="1" dirty="0"/>
                        <a:t>[$200,000]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[$99,996]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[$8,333]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[$200,000]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LTC Benefit balance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73B75FC8-7359-E6B9-7755-B02412CFFCBB}"/>
              </a:ext>
            </a:extLst>
          </p:cNvPr>
          <p:cNvGraphicFramePr>
            <a:graphicFrameLocks noGrp="1"/>
          </p:cNvGraphicFramePr>
          <p:nvPr>
            <p:extLst>
              <p:ext uri="{D42A27DB-BD31-4B8C-83A1-F6EECF244321}">
                <p14:modId xmlns:p14="http://schemas.microsoft.com/office/powerpoint/2010/main" val="562821745"/>
              </p:ext>
            </p:extLst>
          </p:nvPr>
        </p:nvGraphicFramePr>
        <p:xfrm>
          <a:off x="5487214"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[$99,996]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[$8,333]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[$600,000]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Rider benefit balance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7" name="Title 12">
            <a:extLst>
              <a:ext uri="{FF2B5EF4-FFF2-40B4-BE49-F238E27FC236}">
                <a16:creationId xmlns:a16="http://schemas.microsoft.com/office/drawing/2014/main" id="{D9395BBB-C81F-FDC5-D792-299E04BA7282}"/>
              </a:ext>
            </a:extLst>
          </p:cNvPr>
          <p:cNvSpPr txBox="1">
            <a:spLocks/>
          </p:cNvSpPr>
          <p:nvPr/>
        </p:nvSpPr>
        <p:spPr>
          <a:xfrm>
            <a:off x="457199" y="1532965"/>
            <a:ext cx="4275859"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fixed annuity</a:t>
            </a:r>
          </a:p>
          <a:p>
            <a:r>
              <a:rPr lang="en-US" sz="1400" dirty="0">
                <a:latin typeface="Arial" panose="020B0604020202020204" pitchFamily="34" charset="0"/>
                <a:cs typeface="Arial" panose="020B0604020202020204" pitchFamily="34" charset="0"/>
              </a:rPr>
              <a:t>[$200,000]</a:t>
            </a:r>
            <a:endParaRPr lang="en-US" sz="1400" dirty="0"/>
          </a:p>
        </p:txBody>
      </p:sp>
      <p:sp>
        <p:nvSpPr>
          <p:cNvPr id="18" name="Title 12">
            <a:extLst>
              <a:ext uri="{FF2B5EF4-FFF2-40B4-BE49-F238E27FC236}">
                <a16:creationId xmlns:a16="http://schemas.microsoft.com/office/drawing/2014/main" id="{9854BB84-32BD-1DE1-14A2-CF9489BBE5DA}"/>
              </a:ext>
            </a:extLst>
          </p:cNvPr>
          <p:cNvSpPr txBox="1">
            <a:spLocks/>
          </p:cNvSpPr>
          <p:nvPr/>
        </p:nvSpPr>
        <p:spPr>
          <a:xfrm>
            <a:off x="6349" y="5432611"/>
            <a:ext cx="12185649" cy="557787"/>
          </a:xfrm>
          <a:prstGeom prst="rect">
            <a:avLst/>
          </a:prstGeom>
          <a:solidFill>
            <a:schemeClr val="accent4"/>
          </a:solidFill>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algn="ctr"/>
            <a:r>
              <a:rPr lang="en-US" sz="2800" dirty="0">
                <a:latin typeface="+mn-lt"/>
                <a:cs typeface="Arial" panose="020B0604020202020204" pitchFamily="34" charset="0"/>
              </a:rPr>
              <a:t>Total: 96 months (8 years) = $800,000</a:t>
            </a:r>
            <a:endParaRPr lang="en-US" sz="2800" dirty="0">
              <a:latin typeface="+mn-lt"/>
            </a:endParaRPr>
          </a:p>
        </p:txBody>
      </p:sp>
    </p:spTree>
    <p:extLst>
      <p:ext uri="{BB962C8B-B14F-4D97-AF65-F5344CB8AC3E}">
        <p14:creationId xmlns:p14="http://schemas.microsoft.com/office/powerpoint/2010/main" val="42936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634EC-8D5B-F024-54FF-2BB5BBB4A5D3}"/>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dirty="0"/>
          </a:p>
        </p:txBody>
      </p:sp>
      <p:sp>
        <p:nvSpPr>
          <p:cNvPr id="2" name="Rectangle 1">
            <a:extLst>
              <a:ext uri="{FF2B5EF4-FFF2-40B4-BE49-F238E27FC236}">
                <a16:creationId xmlns:a16="http://schemas.microsoft.com/office/drawing/2014/main" id="{67B48D08-E136-741B-F57D-0801E4B422A3}"/>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3" name="Pentagon 4">
            <a:extLst>
              <a:ext uri="{FF2B5EF4-FFF2-40B4-BE49-F238E27FC236}">
                <a16:creationId xmlns:a16="http://schemas.microsoft.com/office/drawing/2014/main" id="{E5F6063D-E04D-9651-02BC-30710B9CA687}"/>
              </a:ext>
            </a:extLst>
          </p:cNvPr>
          <p:cNvSpPr/>
          <p:nvPr/>
        </p:nvSpPr>
        <p:spPr>
          <a:xfrm>
            <a:off x="5450380" y="2768577"/>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5" name="Rectangle 4">
            <a:extLst>
              <a:ext uri="{FF2B5EF4-FFF2-40B4-BE49-F238E27FC236}">
                <a16:creationId xmlns:a16="http://schemas.microsoft.com/office/drawing/2014/main" id="{93FB3CF5-0962-77CE-1976-5B600E465772}"/>
              </a:ext>
            </a:extLst>
          </p:cNvPr>
          <p:cNvSpPr/>
          <p:nvPr/>
        </p:nvSpPr>
        <p:spPr>
          <a:xfrm>
            <a:off x="768515" y="2768577"/>
            <a:ext cx="4671024"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24 mos.</a:t>
            </a:r>
          </a:p>
        </p:txBody>
      </p:sp>
      <p:sp>
        <p:nvSpPr>
          <p:cNvPr id="13" name="TextBox 12">
            <a:extLst>
              <a:ext uri="{FF2B5EF4-FFF2-40B4-BE49-F238E27FC236}">
                <a16:creationId xmlns:a16="http://schemas.microsoft.com/office/drawing/2014/main" id="{2C0C7162-CD97-6DDE-E23A-79F9C2DD0B0D}"/>
              </a:ext>
            </a:extLst>
          </p:cNvPr>
          <p:cNvSpPr txBox="1"/>
          <p:nvPr/>
        </p:nvSpPr>
        <p:spPr>
          <a:xfrm>
            <a:off x="8932475"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Female, age 71</a:t>
            </a:r>
          </a:p>
        </p:txBody>
      </p:sp>
      <p:graphicFrame>
        <p:nvGraphicFramePr>
          <p:cNvPr id="14" name="Table 11">
            <a:extLst>
              <a:ext uri="{FF2B5EF4-FFF2-40B4-BE49-F238E27FC236}">
                <a16:creationId xmlns:a16="http://schemas.microsoft.com/office/drawing/2014/main" id="{6D456D05-1B01-5CE6-B9FC-240F4B3844B7}"/>
              </a:ext>
            </a:extLst>
          </p:cNvPr>
          <p:cNvGraphicFramePr>
            <a:graphicFrameLocks noGrp="1"/>
          </p:cNvGraphicFramePr>
          <p:nvPr>
            <p:extLst>
              <p:ext uri="{D42A27DB-BD31-4B8C-83A1-F6EECF244321}">
                <p14:modId xmlns:p14="http://schemas.microsoft.com/office/powerpoint/2010/main" val="1745550828"/>
              </p:ext>
            </p:extLst>
          </p:nvPr>
        </p:nvGraphicFramePr>
        <p:xfrm>
          <a:off x="766483" y="3616049"/>
          <a:ext cx="4693838" cy="1483360"/>
        </p:xfrm>
        <a:graphic>
          <a:graphicData uri="http://schemas.openxmlformats.org/drawingml/2006/table">
            <a:tbl>
              <a:tblPr firstRow="1" bandRow="1">
                <a:tableStyleId>{8A107856-5554-42FB-B03E-39F5DBC370BA}</a:tableStyleId>
              </a:tblPr>
              <a:tblGrid>
                <a:gridCol w="1622541">
                  <a:extLst>
                    <a:ext uri="{9D8B030D-6E8A-4147-A177-3AD203B41FA5}">
                      <a16:colId xmlns:a16="http://schemas.microsoft.com/office/drawing/2014/main" val="468438625"/>
                    </a:ext>
                  </a:extLst>
                </a:gridCol>
                <a:gridCol w="3071297">
                  <a:extLst>
                    <a:ext uri="{9D8B030D-6E8A-4147-A177-3AD203B41FA5}">
                      <a16:colId xmlns:a16="http://schemas.microsoft.com/office/drawing/2014/main" val="3834042490"/>
                    </a:ext>
                  </a:extLst>
                </a:gridCol>
              </a:tblGrid>
              <a:tr h="370840">
                <a:tc>
                  <a:txBody>
                    <a:bodyPr/>
                    <a:lstStyle/>
                    <a:p>
                      <a:pPr algn="r"/>
                      <a:r>
                        <a:rPr lang="en-US" b="1" dirty="0"/>
                        <a:t>[$145,398]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[$73,920]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[$6,160]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Annuity value at death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BD3F366D-18DE-7997-1E59-48792140465D}"/>
              </a:ext>
            </a:extLst>
          </p:cNvPr>
          <p:cNvGraphicFramePr>
            <a:graphicFrameLocks noGrp="1"/>
          </p:cNvGraphicFramePr>
          <p:nvPr>
            <p:extLst>
              <p:ext uri="{D42A27DB-BD31-4B8C-83A1-F6EECF244321}">
                <p14:modId xmlns:p14="http://schemas.microsoft.com/office/powerpoint/2010/main" val="178087010"/>
              </p:ext>
            </p:extLst>
          </p:nvPr>
        </p:nvGraphicFramePr>
        <p:xfrm>
          <a:off x="5460320"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[$4,602]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 – </a:t>
                      </a:r>
                      <a:r>
                        <a:rPr lang="en-US" b="0" u="sng" dirty="0"/>
                        <a:t>annual</a:t>
                      </a:r>
                      <a:r>
                        <a:rPr lang="en-US" b="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[$73,920]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lifetime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[$6,160]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lifetime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EE43CCAB-0F28-AB00-D32C-D4F4A2594911}"/>
              </a:ext>
            </a:extLst>
          </p:cNvPr>
          <p:cNvSpPr txBox="1">
            <a:spLocks/>
          </p:cNvSpPr>
          <p:nvPr/>
        </p:nvSpPr>
        <p:spPr>
          <a:xfrm>
            <a:off x="457199" y="1532965"/>
            <a:ext cx="4503644"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an annuity</a:t>
            </a:r>
          </a:p>
          <a:p>
            <a:r>
              <a:rPr lang="en-US" sz="1400" dirty="0">
                <a:latin typeface="Arial" panose="020B0604020202020204" pitchFamily="34" charset="0"/>
                <a:cs typeface="Arial" panose="020B0604020202020204" pitchFamily="34" charset="0"/>
              </a:rPr>
              <a:t>[$150,000]</a:t>
            </a:r>
            <a:endParaRPr lang="en-US" sz="1400" dirty="0"/>
          </a:p>
        </p:txBody>
      </p:sp>
    </p:spTree>
    <p:extLst>
      <p:ext uri="{BB962C8B-B14F-4D97-AF65-F5344CB8AC3E}">
        <p14:creationId xmlns:p14="http://schemas.microsoft.com/office/powerpoint/2010/main" val="40870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876E8-9387-2EE4-B549-B0AF0297B0C1}"/>
              </a:ext>
            </a:extLst>
          </p:cNvPr>
          <p:cNvSpPr txBox="1">
            <a:spLocks/>
          </p:cNvSpPr>
          <p:nvPr/>
        </p:nvSpPr>
        <p:spPr>
          <a:xfrm>
            <a:off x="627625" y="1883052"/>
            <a:ext cx="5129707" cy="35395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a:lstStyle>
          <a:p>
            <a:r>
              <a:rPr lang="en-US" sz="4000" dirty="0"/>
              <a:t>You are only one choice away from changing your life ⎼ </a:t>
            </a:r>
          </a:p>
          <a:p>
            <a:r>
              <a:rPr lang="en-US" sz="4000" dirty="0"/>
              <a:t>and the lives of the ones you love.</a:t>
            </a:r>
          </a:p>
        </p:txBody>
      </p:sp>
      <p:pic>
        <p:nvPicPr>
          <p:cNvPr id="9" name="Picture Placeholder 8">
            <a:extLst>
              <a:ext uri="{FF2B5EF4-FFF2-40B4-BE49-F238E27FC236}">
                <a16:creationId xmlns:a16="http://schemas.microsoft.com/office/drawing/2014/main" id="{F561AD9B-6293-21FA-6E2A-42C3CE6BAB8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5406366" y="1"/>
            <a:ext cx="6785635" cy="6858000"/>
          </a:xfrm>
        </p:spPr>
      </p:pic>
      <p:sp>
        <p:nvSpPr>
          <p:cNvPr id="2" name="Freeform 1">
            <a:extLst>
              <a:ext uri="{FF2B5EF4-FFF2-40B4-BE49-F238E27FC236}">
                <a16:creationId xmlns:a16="http://schemas.microsoft.com/office/drawing/2014/main" id="{AF0AF6D6-343E-7771-EEAB-62D8B979144A}"/>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2880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62E9F4-797E-46DF-E81C-5AF11EBF4893}"/>
              </a:ext>
            </a:extLst>
          </p:cNvPr>
          <p:cNvSpPr>
            <a:spLocks noGrp="1"/>
          </p:cNvSpPr>
          <p:nvPr>
            <p:ph type="body" sz="half" idx="2"/>
          </p:nvPr>
        </p:nvSpPr>
        <p:spPr/>
        <p:txBody>
          <a:bodyPr/>
          <a:lstStyle/>
          <a:p>
            <a:pPr marL="0" indent="0">
              <a:buFont typeface="Arial" pitchFamily="-111" charset="0"/>
              <a:buNone/>
            </a:pPr>
            <a:r>
              <a:rPr lang="en-US" sz="2400" dirty="0">
                <a:solidFill>
                  <a:srgbClr val="000000"/>
                </a:solidFill>
                <a:latin typeface="Arial" panose="020B0604020202020204" pitchFamily="34" charset="0"/>
                <a:cs typeface="Arial" panose="020B0604020202020204" pitchFamily="34" charset="0"/>
              </a:rPr>
              <a:t>[To schedule an appointment, contact:]</a:t>
            </a:r>
          </a:p>
          <a:p>
            <a:r>
              <a:rPr lang="en-US" sz="2400" dirty="0">
                <a:solidFill>
                  <a:srgbClr val="000000"/>
                </a:solidFill>
                <a:latin typeface="Arial" panose="020B0604020202020204" pitchFamily="34" charset="0"/>
                <a:cs typeface="Arial" panose="020B0604020202020204" pitchFamily="34" charset="0"/>
              </a:rPr>
              <a:t>[First Name Last Name]</a:t>
            </a:r>
          </a:p>
          <a:p>
            <a:r>
              <a:rPr lang="en-US" sz="2400" dirty="0">
                <a:solidFill>
                  <a:srgbClr val="000000"/>
                </a:solidFill>
                <a:latin typeface="Arial" panose="020B0604020202020204" pitchFamily="34" charset="0"/>
                <a:cs typeface="Arial" panose="020B0604020202020204" pitchFamily="34" charset="0"/>
              </a:rPr>
              <a:t>[Company Name]</a:t>
            </a:r>
          </a:p>
          <a:p>
            <a:r>
              <a:rPr lang="en-US" sz="2400" dirty="0">
                <a:solidFill>
                  <a:srgbClr val="000000"/>
                </a:solidFill>
                <a:latin typeface="Arial" panose="020B0604020202020204" pitchFamily="34" charset="0"/>
                <a:cs typeface="Arial" panose="020B0604020202020204" pitchFamily="34" charset="0"/>
              </a:rPr>
              <a:t>[Insurance License # [XXX]] </a:t>
            </a:r>
          </a:p>
          <a:p>
            <a:r>
              <a:rPr lang="en-US" sz="2400" dirty="0">
                <a:solidFill>
                  <a:srgbClr val="000000"/>
                </a:solidFill>
                <a:latin typeface="Arial" panose="020B0604020202020204" pitchFamily="34" charset="0"/>
                <a:cs typeface="Arial" panose="020B0604020202020204" pitchFamily="34" charset="0"/>
              </a:rPr>
              <a:t>[Phone]</a:t>
            </a:r>
          </a:p>
          <a:p>
            <a:r>
              <a:rPr lang="en-US" sz="2400" dirty="0">
                <a:solidFill>
                  <a:srgbClr val="000000"/>
                </a:solidFill>
                <a:latin typeface="Arial" panose="020B0604020202020204" pitchFamily="34" charset="0"/>
                <a:cs typeface="Arial" panose="020B0604020202020204" pitchFamily="34" charset="0"/>
              </a:rPr>
              <a:t>[Email]</a:t>
            </a:r>
          </a:p>
          <a:p>
            <a:endParaRPr lang="en-US" sz="2400" dirty="0"/>
          </a:p>
        </p:txBody>
      </p:sp>
      <p:sp>
        <p:nvSpPr>
          <p:cNvPr id="7" name="Title 6">
            <a:extLst>
              <a:ext uri="{FF2B5EF4-FFF2-40B4-BE49-F238E27FC236}">
                <a16:creationId xmlns:a16="http://schemas.microsoft.com/office/drawing/2014/main" id="{F3B103FE-C1B5-5F04-9005-41CB0C5BF49D}"/>
              </a:ext>
            </a:extLst>
          </p:cNvPr>
          <p:cNvSpPr>
            <a:spLocks noGrp="1"/>
          </p:cNvSpPr>
          <p:nvPr>
            <p:ph type="title"/>
          </p:nvPr>
        </p:nvSpPr>
        <p:spPr/>
        <p:txBody>
          <a:bodyPr/>
          <a:lstStyle/>
          <a:p>
            <a:r>
              <a:rPr lang="en-US" dirty="0"/>
              <a:t>Let’s explore your choices today!</a:t>
            </a:r>
          </a:p>
        </p:txBody>
      </p:sp>
      <p:sp>
        <p:nvSpPr>
          <p:cNvPr id="3" name="Picture Placeholder 2">
            <a:extLst>
              <a:ext uri="{FF2B5EF4-FFF2-40B4-BE49-F238E27FC236}">
                <a16:creationId xmlns:a16="http://schemas.microsoft.com/office/drawing/2014/main" id="{3188E3F8-7EAE-3CE1-70A3-E02A324B813B}"/>
              </a:ext>
            </a:extLst>
          </p:cNvPr>
          <p:cNvSpPr>
            <a:spLocks noGrp="1"/>
          </p:cNvSpPr>
          <p:nvPr>
            <p:ph type="pic" idx="12"/>
          </p:nvPr>
        </p:nvSpPr>
        <p:spPr/>
        <p:txBody>
          <a:bodyPr/>
          <a:lstStyle/>
          <a:p>
            <a:endParaRPr lang="en-US"/>
          </a:p>
        </p:txBody>
      </p:sp>
      <p:sp>
        <p:nvSpPr>
          <p:cNvPr id="4" name="Text Placeholder 3">
            <a:extLst>
              <a:ext uri="{FF2B5EF4-FFF2-40B4-BE49-F238E27FC236}">
                <a16:creationId xmlns:a16="http://schemas.microsoft.com/office/drawing/2014/main" id="{A823E927-1461-B358-7C71-B6DBA713289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730D64FD-E0F9-30A2-5DF0-CB66B7C6968F}"/>
              </a:ext>
            </a:extLst>
          </p:cNvPr>
          <p:cNvSpPr>
            <a:spLocks noGrp="1"/>
          </p:cNvSpPr>
          <p:nvPr>
            <p:ph type="body" sz="quarter" idx="20"/>
          </p:nvPr>
        </p:nvSpPr>
        <p:spPr/>
        <p:txBody>
          <a:bodyPr/>
          <a:lstStyle/>
          <a:p>
            <a:endParaRPr lang="en-US"/>
          </a:p>
        </p:txBody>
      </p:sp>
      <p:sp>
        <p:nvSpPr>
          <p:cNvPr id="2" name="TextBox 1">
            <a:extLst>
              <a:ext uri="{FF2B5EF4-FFF2-40B4-BE49-F238E27FC236}">
                <a16:creationId xmlns:a16="http://schemas.microsoft.com/office/drawing/2014/main" id="{EFC5C4DD-6123-9398-5002-054F29FB6378}"/>
              </a:ext>
            </a:extLst>
          </p:cNvPr>
          <p:cNvSpPr txBox="1"/>
          <p:nvPr/>
        </p:nvSpPr>
        <p:spPr>
          <a:xfrm>
            <a:off x="356259" y="5642273"/>
            <a:ext cx="4995387" cy="461665"/>
          </a:xfrm>
          <a:prstGeom prst="rect">
            <a:avLst/>
          </a:prstGeom>
          <a:noFill/>
        </p:spPr>
        <p:txBody>
          <a:bodyPr wrap="square" rtlCol="0">
            <a:spAutoFit/>
          </a:bodyPr>
          <a:lstStyle/>
          <a:p>
            <a:r>
              <a:rPr lang="en-US" sz="1200" b="0" i="0" dirty="0">
                <a:solidFill>
                  <a:srgbClr val="485056"/>
                </a:solidFill>
                <a:effectLst/>
              </a:rPr>
              <a:t>[Company Name] is not an affiliate of the companies of OneAmerica Financial.]</a:t>
            </a:r>
            <a:endParaRPr lang="en-US" sz="1200" dirty="0"/>
          </a:p>
        </p:txBody>
      </p:sp>
    </p:spTree>
    <p:extLst>
      <p:ext uri="{BB962C8B-B14F-4D97-AF65-F5344CB8AC3E}">
        <p14:creationId xmlns:p14="http://schemas.microsoft.com/office/powerpoint/2010/main" val="243189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ADC6AB-08BC-8C88-6733-4ED807AD711B}"/>
              </a:ext>
            </a:extLst>
          </p:cNvPr>
          <p:cNvSpPr>
            <a:spLocks noGrp="1"/>
          </p:cNvSpPr>
          <p:nvPr>
            <p:ph type="sldNum" sz="quarter" idx="13"/>
          </p:nvPr>
        </p:nvSpPr>
        <p:spPr/>
        <p:txBody>
          <a:bodyPr/>
          <a:lstStyle/>
          <a:p>
            <a:fld id="{48F63A3B-78C7-47BE-AE5E-E10140E04643}" type="slidenum">
              <a:rPr lang="en-US" smtClean="0"/>
              <a:t>34</a:t>
            </a:fld>
            <a:endParaRPr lang="en-US" dirty="0"/>
          </a:p>
        </p:txBody>
      </p:sp>
      <p:sp>
        <p:nvSpPr>
          <p:cNvPr id="4" name="Title 3">
            <a:extLst>
              <a:ext uri="{FF2B5EF4-FFF2-40B4-BE49-F238E27FC236}">
                <a16:creationId xmlns:a16="http://schemas.microsoft.com/office/drawing/2014/main" id="{EB7AE478-95F4-3D8C-1E50-9520662BAE41}"/>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1E7E76E9-DA0F-90B9-DB51-C15CC4C8B71F}"/>
              </a:ext>
            </a:extLst>
          </p:cNvPr>
          <p:cNvSpPr>
            <a:spLocks noGrp="1"/>
          </p:cNvSpPr>
          <p:nvPr>
            <p:ph idx="1"/>
          </p:nvPr>
        </p:nvSpPr>
        <p:spPr>
          <a:xfrm>
            <a:off x="457199" y="1746160"/>
            <a:ext cx="7641771" cy="4441800"/>
          </a:xfrm>
        </p:spPr>
        <p:txBody>
          <a:bodyPr/>
          <a:lstStyle/>
          <a:p>
            <a:pPr marL="0" marR="0" algn="l">
              <a:spcBef>
                <a:spcPts val="0"/>
              </a:spcBef>
              <a:spcAft>
                <a:spcPts val="0"/>
              </a:spcAft>
            </a:pPr>
            <a:r>
              <a:rPr lang="en-US" b="0" i="0" u="none" strike="noStrike" dirty="0">
                <a:effectLst/>
              </a:rPr>
              <a:t>OneAmerica Financial is the marketing name for the companies of OneAmerica Financial. Products issued and underwritten by The State Life Insurance Company</a:t>
            </a:r>
            <a:r>
              <a:rPr lang="en-US" b="0" i="0" u="none" strike="noStrike" baseline="30000" dirty="0">
                <a:effectLst/>
              </a:rPr>
              <a:t>®</a:t>
            </a:r>
            <a:r>
              <a:rPr lang="en-US" b="0" i="0" u="none" strike="noStrike" dirty="0">
                <a:effectLst/>
              </a:rPr>
              <a:t> (State Life), Indianapolis, IN, a OneAmerica Financial company that offers the Care Solutions product suite. </a:t>
            </a:r>
            <a:r>
              <a:rPr lang="en-US" dirty="0"/>
              <a:t>Not available in all states or may vary by state. </a:t>
            </a:r>
          </a:p>
          <a:p>
            <a:pPr marL="0" marR="0" algn="l">
              <a:spcBef>
                <a:spcPts val="0"/>
              </a:spcBef>
              <a:spcAft>
                <a:spcPts val="0"/>
              </a:spcAft>
            </a:pPr>
            <a:endParaRPr lang="en-US" sz="1800" b="0" i="0" u="none" strike="noStrike" dirty="0">
              <a:effectLst/>
            </a:endParaRPr>
          </a:p>
          <a:p>
            <a:pPr marL="9525" marR="0" hangingPunct="0">
              <a:spcBef>
                <a:spcPts val="0"/>
              </a:spcBef>
              <a:spcAft>
                <a:spcPts val="0"/>
              </a:spcAft>
            </a:pPr>
            <a:r>
              <a:rPr lang="en-US" sz="1600" dirty="0">
                <a:effectLst/>
                <a:latin typeface="Arial" panose="020B0604020202020204" pitchFamily="34" charset="0"/>
                <a:ea typeface="Times New Roman" panose="02020603050405020304" pitchFamily="18" charset="0"/>
              </a:rPr>
              <a:t>OneAmerica Financial</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is the marketing name for the companies of OneAmerica Financial including: American United Life Insurance Company</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The State Life Insurance Company</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McCready and Keene, Inc., OneAmerica Securities, Inc., Pioneer Mutual Life Insurance Company</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OneAmerica Asset Management, LLC and AUL Reinsurance Management Services, LLC</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9525" marR="0" hangingPunct="0">
              <a:spcBef>
                <a:spcPts val="0"/>
              </a:spcBef>
              <a:spcAft>
                <a:spcPts val="0"/>
              </a:spcAft>
            </a:pPr>
            <a:r>
              <a:rPr lang="en-US" sz="1600" dirty="0">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9525" marR="0" hangingPunct="0">
              <a:spcBef>
                <a:spcPts val="0"/>
              </a:spcBef>
              <a:spcAft>
                <a:spcPts val="0"/>
              </a:spcAft>
            </a:pPr>
            <a:r>
              <a:rPr lang="en-US" sz="1600" dirty="0">
                <a:effectLst/>
                <a:latin typeface="Arial" panose="020B0604020202020204" pitchFamily="34" charset="0"/>
                <a:ea typeface="Times New Roman" panose="02020603050405020304" pitchFamily="18" charset="0"/>
              </a:rPr>
              <a:t>© 2025 OneAmerica Financial Partners, Inc. All rights reserved. OneAmerica Financial</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is a registered service mark and the OneAmerica Financial logo and flag pictorial mark are service marks of OneAmerica Financial Partners, Inc.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365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0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B76CB0-768F-5F30-B734-0E170B19B27B}"/>
              </a:ext>
            </a:extLst>
          </p:cNvPr>
          <p:cNvGraphicFramePr>
            <a:graphicFrameLocks noGrp="1"/>
          </p:cNvGraphicFramePr>
          <p:nvPr>
            <p:extLst>
              <p:ext uri="{D42A27DB-BD31-4B8C-83A1-F6EECF244321}">
                <p14:modId xmlns:p14="http://schemas.microsoft.com/office/powerpoint/2010/main" val="9361086"/>
              </p:ext>
            </p:extLst>
          </p:nvPr>
        </p:nvGraphicFramePr>
        <p:xfrm>
          <a:off x="725715" y="2423839"/>
          <a:ext cx="8157028" cy="2946510"/>
        </p:xfrm>
        <a:graphic>
          <a:graphicData uri="http://schemas.openxmlformats.org/drawingml/2006/table">
            <a:tbl>
              <a:tblPr firstRow="1" bandRow="1">
                <a:tableStyleId>{7DF18680-E054-41AD-8BC1-D1AEF772440D}</a:tableStyleId>
              </a:tblPr>
              <a:tblGrid>
                <a:gridCol w="5423094">
                  <a:extLst>
                    <a:ext uri="{9D8B030D-6E8A-4147-A177-3AD203B41FA5}">
                      <a16:colId xmlns:a16="http://schemas.microsoft.com/office/drawing/2014/main" val="1466108547"/>
                    </a:ext>
                  </a:extLst>
                </a:gridCol>
                <a:gridCol w="2733934">
                  <a:extLst>
                    <a:ext uri="{9D8B030D-6E8A-4147-A177-3AD203B41FA5}">
                      <a16:colId xmlns:a16="http://schemas.microsoft.com/office/drawing/2014/main" val="3825241788"/>
                    </a:ext>
                  </a:extLst>
                </a:gridCol>
              </a:tblGrid>
              <a:tr h="589302">
                <a:tc>
                  <a:txBody>
                    <a:bodyPr/>
                    <a:lstStyle/>
                    <a:p>
                      <a:endParaRPr lang="en-US" sz="2000" dirty="0"/>
                    </a:p>
                  </a:txBody>
                  <a:tcPr anchor="ctr">
                    <a:solidFill>
                      <a:srgbClr val="002C77"/>
                    </a:solidFill>
                  </a:tcPr>
                </a:tc>
                <a:tc>
                  <a:txBody>
                    <a:bodyPr/>
                    <a:lstStyle/>
                    <a:p>
                      <a:pPr algn="ctr"/>
                      <a:r>
                        <a:rPr lang="en-US" sz="2400" dirty="0"/>
                        <a:t>2024</a:t>
                      </a:r>
                    </a:p>
                  </a:txBody>
                  <a:tcPr anchor="ctr">
                    <a:solidFill>
                      <a:srgbClr val="002C77"/>
                    </a:solidFill>
                  </a:tcPr>
                </a:tc>
                <a:extLst>
                  <a:ext uri="{0D108BD9-81ED-4DB2-BD59-A6C34878D82A}">
                    <a16:rowId xmlns:a16="http://schemas.microsoft.com/office/drawing/2014/main" val="1560066028"/>
                  </a:ext>
                </a:extLst>
              </a:tr>
              <a:tr h="589302">
                <a:tc>
                  <a:txBody>
                    <a:bodyPr/>
                    <a:lstStyle/>
                    <a:p>
                      <a:r>
                        <a:rPr lang="en-US" sz="2000" dirty="0"/>
                        <a:t>Informal Care</a:t>
                      </a:r>
                    </a:p>
                  </a:txBody>
                  <a:tcPr anchor="ctr">
                    <a:solidFill>
                      <a:schemeClr val="accent4">
                        <a:lumMod val="20000"/>
                        <a:lumOff val="80000"/>
                      </a:schemeClr>
                    </a:solidFill>
                  </a:tcPr>
                </a:tc>
                <a:tc>
                  <a:txBody>
                    <a:bodyPr/>
                    <a:lstStyle/>
                    <a:p>
                      <a:pPr algn="ctr"/>
                      <a:r>
                        <a:rPr lang="en-US" sz="2400" dirty="0"/>
                        <a:t>$77,069</a:t>
                      </a:r>
                    </a:p>
                  </a:txBody>
                  <a:tcPr anchor="ctr">
                    <a:solidFill>
                      <a:schemeClr val="accent4">
                        <a:lumMod val="20000"/>
                        <a:lumOff val="80000"/>
                      </a:schemeClr>
                    </a:solidFill>
                  </a:tcPr>
                </a:tc>
                <a:extLst>
                  <a:ext uri="{0D108BD9-81ED-4DB2-BD59-A6C34878D82A}">
                    <a16:rowId xmlns:a16="http://schemas.microsoft.com/office/drawing/2014/main" val="1945807579"/>
                  </a:ext>
                </a:extLst>
              </a:tr>
              <a:tr h="589302">
                <a:tc>
                  <a:txBody>
                    <a:bodyPr/>
                    <a:lstStyle/>
                    <a:p>
                      <a:r>
                        <a:rPr lang="en-US" sz="2000" dirty="0"/>
                        <a:t>Home Care</a:t>
                      </a:r>
                    </a:p>
                  </a:txBody>
                  <a:tcPr anchor="ctr">
                    <a:solidFill>
                      <a:schemeClr val="accent4">
                        <a:lumMod val="60000"/>
                        <a:lumOff val="40000"/>
                      </a:schemeClr>
                    </a:solidFill>
                  </a:tcPr>
                </a:tc>
                <a:tc>
                  <a:txBody>
                    <a:bodyPr/>
                    <a:lstStyle/>
                    <a:p>
                      <a:pPr algn="ctr"/>
                      <a:r>
                        <a:rPr lang="en-US" sz="2400" dirty="0"/>
                        <a:t>$70,751</a:t>
                      </a:r>
                    </a:p>
                  </a:txBody>
                  <a:tcPr anchor="ctr">
                    <a:solidFill>
                      <a:schemeClr val="accent4">
                        <a:lumMod val="60000"/>
                        <a:lumOff val="40000"/>
                      </a:schemeClr>
                    </a:solidFill>
                  </a:tcPr>
                </a:tc>
                <a:extLst>
                  <a:ext uri="{0D108BD9-81ED-4DB2-BD59-A6C34878D82A}">
                    <a16:rowId xmlns:a16="http://schemas.microsoft.com/office/drawing/2014/main" val="877971973"/>
                  </a:ext>
                </a:extLst>
              </a:tr>
              <a:tr h="589302">
                <a:tc>
                  <a:txBody>
                    <a:bodyPr/>
                    <a:lstStyle/>
                    <a:p>
                      <a:r>
                        <a:rPr lang="en-US" sz="2000" dirty="0"/>
                        <a:t>Assisted Living</a:t>
                      </a:r>
                    </a:p>
                  </a:txBody>
                  <a:tcPr anchor="ctr">
                    <a:solidFill>
                      <a:schemeClr val="accent4">
                        <a:lumMod val="20000"/>
                        <a:lumOff val="80000"/>
                      </a:schemeClr>
                    </a:solidFill>
                  </a:tcPr>
                </a:tc>
                <a:tc>
                  <a:txBody>
                    <a:bodyPr/>
                    <a:lstStyle/>
                    <a:p>
                      <a:pPr algn="ctr"/>
                      <a:r>
                        <a:rPr lang="en-US" sz="2400" dirty="0"/>
                        <a:t>$65,131</a:t>
                      </a:r>
                    </a:p>
                  </a:txBody>
                  <a:tcPr anchor="ctr">
                    <a:solidFill>
                      <a:schemeClr val="accent4">
                        <a:lumMod val="20000"/>
                        <a:lumOff val="80000"/>
                      </a:schemeClr>
                    </a:solidFill>
                  </a:tcPr>
                </a:tc>
                <a:extLst>
                  <a:ext uri="{0D108BD9-81ED-4DB2-BD59-A6C34878D82A}">
                    <a16:rowId xmlns:a16="http://schemas.microsoft.com/office/drawing/2014/main" val="2203022186"/>
                  </a:ext>
                </a:extLst>
              </a:tr>
              <a:tr h="589302">
                <a:tc>
                  <a:txBody>
                    <a:bodyPr/>
                    <a:lstStyle/>
                    <a:p>
                      <a:r>
                        <a:rPr lang="en-US" sz="2000" dirty="0"/>
                        <a:t>Nursing Home Care</a:t>
                      </a:r>
                    </a:p>
                  </a:txBody>
                  <a:tcPr anchor="ctr">
                    <a:solidFill>
                      <a:schemeClr val="accent4">
                        <a:lumMod val="60000"/>
                        <a:lumOff val="40000"/>
                      </a:schemeClr>
                    </a:solidFill>
                  </a:tcPr>
                </a:tc>
                <a:tc>
                  <a:txBody>
                    <a:bodyPr/>
                    <a:lstStyle/>
                    <a:p>
                      <a:pPr algn="ctr"/>
                      <a:r>
                        <a:rPr lang="en-US" sz="2400" dirty="0"/>
                        <a:t>$105,921</a:t>
                      </a:r>
                    </a:p>
                  </a:txBody>
                  <a:tcPr anchor="ctr">
                    <a:solidFill>
                      <a:schemeClr val="accent4">
                        <a:lumMod val="60000"/>
                        <a:lumOff val="40000"/>
                      </a:schemeClr>
                    </a:solidFill>
                  </a:tcPr>
                </a:tc>
                <a:extLst>
                  <a:ext uri="{0D108BD9-81ED-4DB2-BD59-A6C34878D82A}">
                    <a16:rowId xmlns:a16="http://schemas.microsoft.com/office/drawing/2014/main" val="2079451508"/>
                  </a:ext>
                </a:extLst>
              </a:tr>
            </a:tbl>
          </a:graphicData>
        </a:graphic>
      </p:graphicFrame>
      <p:sp>
        <p:nvSpPr>
          <p:cNvPr id="6" name="TextBox 5">
            <a:extLst>
              <a:ext uri="{FF2B5EF4-FFF2-40B4-BE49-F238E27FC236}">
                <a16:creationId xmlns:a16="http://schemas.microsoft.com/office/drawing/2014/main" id="{CDE9ECA7-B00B-106F-1FDD-C7D2FD95A011}"/>
              </a:ext>
            </a:extLst>
          </p:cNvPr>
          <p:cNvSpPr txBox="1"/>
          <p:nvPr/>
        </p:nvSpPr>
        <p:spPr>
          <a:xfrm>
            <a:off x="656483" y="1746797"/>
            <a:ext cx="5287025" cy="461665"/>
          </a:xfrm>
          <a:prstGeom prst="rect">
            <a:avLst/>
          </a:prstGeom>
          <a:noFill/>
        </p:spPr>
        <p:txBody>
          <a:bodyPr wrap="none" rtlCol="0">
            <a:spAutoFit/>
          </a:bodyPr>
          <a:lstStyle/>
          <a:p>
            <a:r>
              <a:rPr lang="en-US" sz="2400" u="sng" dirty="0">
                <a:solidFill>
                  <a:schemeClr val="accent1"/>
                </a:solidFill>
                <a:latin typeface="Arial" panose="020B0604020202020204" pitchFamily="34" charset="0"/>
                <a:cs typeface="Arial" panose="020B0604020202020204" pitchFamily="34" charset="0"/>
              </a:rPr>
              <a:t>National average cost of care </a:t>
            </a:r>
            <a:r>
              <a:rPr lang="en-US" sz="2400" u="sng">
                <a:solidFill>
                  <a:schemeClr val="accent1"/>
                </a:solidFill>
                <a:latin typeface="Arial" panose="020B0604020202020204" pitchFamily="34" charset="0"/>
                <a:cs typeface="Arial" panose="020B0604020202020204" pitchFamily="34" charset="0"/>
              </a:rPr>
              <a:t>in 2024</a:t>
            </a:r>
            <a:endParaRPr lang="en-US" sz="2400" u="sng" dirty="0">
              <a:solidFill>
                <a:schemeClr val="accent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B3DD55-80BF-A478-CB57-3B036E22C12E}"/>
              </a:ext>
            </a:extLst>
          </p:cNvPr>
          <p:cNvSpPr txBox="1"/>
          <p:nvPr/>
        </p:nvSpPr>
        <p:spPr>
          <a:xfrm>
            <a:off x="656483" y="5715430"/>
            <a:ext cx="9525000" cy="461665"/>
          </a:xfrm>
          <a:prstGeom prst="rect">
            <a:avLst/>
          </a:prstGeom>
          <a:noFill/>
        </p:spPr>
        <p:txBody>
          <a:bodyPr wrap="square" rtlCol="0">
            <a:spAutoFit/>
          </a:bodyPr>
          <a:lstStyle/>
          <a:p>
            <a:r>
              <a:rPr lang="en-US" sz="1200" b="1" dirty="0">
                <a:solidFill>
                  <a:srgbClr val="424242"/>
                </a:solidFill>
              </a:rPr>
              <a:t> Source:</a:t>
            </a:r>
            <a:r>
              <a:rPr lang="en-US" sz="1200" i="1" dirty="0">
                <a:solidFill>
                  <a:srgbClr val="424242"/>
                </a:solidFill>
              </a:rPr>
              <a:t> </a:t>
            </a:r>
            <a:r>
              <a:rPr lang="en-US" sz="1200" i="1" dirty="0" err="1">
                <a:solidFill>
                  <a:srgbClr val="424242"/>
                </a:solidFill>
              </a:rPr>
              <a:t>HealthView</a:t>
            </a:r>
            <a:r>
              <a:rPr lang="en-US" sz="1200" i="1" dirty="0">
                <a:solidFill>
                  <a:srgbClr val="424242"/>
                </a:solidFill>
              </a:rPr>
              <a:t> Services, Jan. 1, 2024. Annual numbers calculated based on actual medical claims data and income data from the U.S. Department of Commerce Bureau of Economic Analysis.</a:t>
            </a:r>
          </a:p>
        </p:txBody>
      </p:sp>
      <p:sp>
        <p:nvSpPr>
          <p:cNvPr id="8" name="TextBox 7">
            <a:extLst>
              <a:ext uri="{FF2B5EF4-FFF2-40B4-BE49-F238E27FC236}">
                <a16:creationId xmlns:a16="http://schemas.microsoft.com/office/drawing/2014/main" id="{BD23A573-49BB-9330-40F5-295A355B1420}"/>
              </a:ext>
            </a:extLst>
          </p:cNvPr>
          <p:cNvSpPr txBox="1"/>
          <p:nvPr/>
        </p:nvSpPr>
        <p:spPr>
          <a:xfrm>
            <a:off x="609600" y="5482915"/>
            <a:ext cx="9525000" cy="276999"/>
          </a:xfrm>
          <a:prstGeom prst="rect">
            <a:avLst/>
          </a:prstGeom>
          <a:noFill/>
        </p:spPr>
        <p:txBody>
          <a:bodyPr wrap="square" rtlCol="0">
            <a:spAutoFit/>
          </a:bodyPr>
          <a:lstStyle/>
          <a:p>
            <a:r>
              <a:rPr lang="en-US" sz="1200" b="1" dirty="0">
                <a:solidFill>
                  <a:srgbClr val="424242"/>
                </a:solidFill>
              </a:rPr>
              <a:t> *Based on 40 hours per week</a:t>
            </a:r>
            <a:endParaRPr lang="en-US" sz="1200" i="1" dirty="0">
              <a:solidFill>
                <a:srgbClr val="424242"/>
              </a:solidFill>
            </a:endParaRPr>
          </a:p>
        </p:txBody>
      </p:sp>
      <p:sp>
        <p:nvSpPr>
          <p:cNvPr id="2" name="Title 1">
            <a:extLst>
              <a:ext uri="{FF2B5EF4-FFF2-40B4-BE49-F238E27FC236}">
                <a16:creationId xmlns:a16="http://schemas.microsoft.com/office/drawing/2014/main" id="{98188088-CEC5-4D64-5D89-9098D2913BC3}"/>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endParaRPr lang="en-US" dirty="0"/>
          </a:p>
        </p:txBody>
      </p:sp>
    </p:spTree>
    <p:extLst>
      <p:ext uri="{BB962C8B-B14F-4D97-AF65-F5344CB8AC3E}">
        <p14:creationId xmlns:p14="http://schemas.microsoft.com/office/powerpoint/2010/main" val="69999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0D928F-40C2-ABFF-4E3E-5B64206C4861}"/>
              </a:ext>
            </a:extLst>
          </p:cNvPr>
          <p:cNvSpPr txBox="1"/>
          <p:nvPr/>
        </p:nvSpPr>
        <p:spPr>
          <a:xfrm>
            <a:off x="740896" y="3905522"/>
            <a:ext cx="2002790" cy="1200329"/>
          </a:xfrm>
          <a:prstGeom prst="rect">
            <a:avLst/>
          </a:prstGeom>
          <a:noFill/>
        </p:spPr>
        <p:txBody>
          <a:bodyPr wrap="square" rtlCol="0">
            <a:spAutoFit/>
          </a:bodyPr>
          <a:lstStyle/>
          <a:p>
            <a:r>
              <a:rPr lang="en-US" sz="2400" dirty="0">
                <a:solidFill>
                  <a:srgbClr val="002C77"/>
                </a:solidFill>
              </a:rPr>
              <a:t>Average length of LTC need for men</a:t>
            </a:r>
          </a:p>
        </p:txBody>
      </p:sp>
      <p:sp>
        <p:nvSpPr>
          <p:cNvPr id="6" name="TextBox 5">
            <a:extLst>
              <a:ext uri="{FF2B5EF4-FFF2-40B4-BE49-F238E27FC236}">
                <a16:creationId xmlns:a16="http://schemas.microsoft.com/office/drawing/2014/main" id="{8E8EF401-3F7C-58C9-AD24-53000E386265}"/>
              </a:ext>
            </a:extLst>
          </p:cNvPr>
          <p:cNvSpPr txBox="1"/>
          <p:nvPr/>
        </p:nvSpPr>
        <p:spPr>
          <a:xfrm>
            <a:off x="4703297" y="3905522"/>
            <a:ext cx="2254057" cy="1569660"/>
          </a:xfrm>
          <a:prstGeom prst="rect">
            <a:avLst/>
          </a:prstGeom>
          <a:noFill/>
        </p:spPr>
        <p:txBody>
          <a:bodyPr wrap="square" rtlCol="0">
            <a:spAutoFit/>
          </a:bodyPr>
          <a:lstStyle/>
          <a:p>
            <a:r>
              <a:rPr lang="en-US" sz="2400" dirty="0">
                <a:solidFill>
                  <a:srgbClr val="002C77"/>
                </a:solidFill>
              </a:rPr>
              <a:t>Average length of LTC need for women</a:t>
            </a:r>
          </a:p>
          <a:p>
            <a:endParaRPr lang="en-US" sz="2400" dirty="0"/>
          </a:p>
        </p:txBody>
      </p:sp>
      <p:sp>
        <p:nvSpPr>
          <p:cNvPr id="9" name="TextBox 8">
            <a:extLst>
              <a:ext uri="{FF2B5EF4-FFF2-40B4-BE49-F238E27FC236}">
                <a16:creationId xmlns:a16="http://schemas.microsoft.com/office/drawing/2014/main" id="{F19B95AC-67C5-6375-20B9-DABED8050F86}"/>
              </a:ext>
            </a:extLst>
          </p:cNvPr>
          <p:cNvSpPr txBox="1"/>
          <p:nvPr/>
        </p:nvSpPr>
        <p:spPr>
          <a:xfrm>
            <a:off x="8801890" y="3905522"/>
            <a:ext cx="3054200" cy="1569660"/>
          </a:xfrm>
          <a:prstGeom prst="rect">
            <a:avLst/>
          </a:prstGeom>
          <a:noFill/>
        </p:spPr>
        <p:txBody>
          <a:bodyPr wrap="square" rtlCol="0">
            <a:spAutoFit/>
          </a:bodyPr>
          <a:lstStyle/>
          <a:p>
            <a:r>
              <a:rPr lang="en-US" sz="2400" dirty="0">
                <a:solidFill>
                  <a:srgbClr val="002C77"/>
                </a:solidFill>
              </a:rPr>
              <a:t>Average length of time after an Alzheimer’s diagnosis</a:t>
            </a:r>
          </a:p>
        </p:txBody>
      </p:sp>
      <p:sp>
        <p:nvSpPr>
          <p:cNvPr id="11" name="TextBox 10">
            <a:extLst>
              <a:ext uri="{FF2B5EF4-FFF2-40B4-BE49-F238E27FC236}">
                <a16:creationId xmlns:a16="http://schemas.microsoft.com/office/drawing/2014/main" id="{1EBF894C-F40A-8366-6216-301D99B46817}"/>
              </a:ext>
            </a:extLst>
          </p:cNvPr>
          <p:cNvSpPr txBox="1"/>
          <p:nvPr/>
        </p:nvSpPr>
        <p:spPr>
          <a:xfrm>
            <a:off x="334496" y="5739149"/>
            <a:ext cx="11400295" cy="430887"/>
          </a:xfrm>
          <a:prstGeom prst="rect">
            <a:avLst/>
          </a:prstGeom>
          <a:noFill/>
        </p:spPr>
        <p:txBody>
          <a:bodyPr wrap="square" rtlCol="0">
            <a:spAutoFit/>
          </a:bodyPr>
          <a:lstStyle/>
          <a:p>
            <a:pPr marL="228600" indent="-228600">
              <a:buFont typeface="+mj-lt"/>
              <a:buAutoNum type="arabicPeriod"/>
            </a:pPr>
            <a:r>
              <a:rPr lang="en-US" sz="1100" i="1" dirty="0">
                <a:solidFill>
                  <a:srgbClr val="424242"/>
                </a:solidFill>
              </a:rPr>
              <a:t>https://acl.gov/ltc/basic-needs/how-much-care-will-you-need. Last modified: 04/15/2024 </a:t>
            </a:r>
          </a:p>
          <a:p>
            <a:pPr marL="228600" indent="-228600">
              <a:buFont typeface="+mj-lt"/>
              <a:buAutoNum type="arabicPeriod"/>
            </a:pPr>
            <a:r>
              <a:rPr lang="en-US" sz="1100" i="1" dirty="0">
                <a:solidFill>
                  <a:srgbClr val="424242"/>
                </a:solidFill>
              </a:rPr>
              <a:t>Alzheimer’s Association. 2024 Alzheimer’s Disease Facts and Figures. Alzheimer’s Association.  https://</a:t>
            </a:r>
            <a:r>
              <a:rPr lang="en-US" sz="1100" i="1" dirty="0" err="1">
                <a:solidFill>
                  <a:srgbClr val="424242"/>
                </a:solidFill>
              </a:rPr>
              <a:t>www.alz.org</a:t>
            </a:r>
            <a:r>
              <a:rPr lang="en-US" sz="1100" i="1" dirty="0">
                <a:solidFill>
                  <a:srgbClr val="424242"/>
                </a:solidFill>
              </a:rPr>
              <a:t>/media/Documents/</a:t>
            </a:r>
            <a:r>
              <a:rPr lang="en-US" sz="1100" i="1" dirty="0" err="1">
                <a:solidFill>
                  <a:srgbClr val="424242"/>
                </a:solidFill>
              </a:rPr>
              <a:t>alzheimers</a:t>
            </a:r>
            <a:r>
              <a:rPr lang="en-US" sz="1100" i="1" dirty="0">
                <a:solidFill>
                  <a:srgbClr val="424242"/>
                </a:solidFill>
              </a:rPr>
              <a:t>-facts-and-</a:t>
            </a:r>
            <a:r>
              <a:rPr lang="en-US" sz="1100" i="1" dirty="0" err="1">
                <a:solidFill>
                  <a:srgbClr val="424242"/>
                </a:solidFill>
              </a:rPr>
              <a:t>figures.pdf</a:t>
            </a:r>
            <a:endParaRPr lang="en-US" sz="1100" i="1" dirty="0">
              <a:solidFill>
                <a:srgbClr val="424242"/>
              </a:solidFill>
            </a:endParaRPr>
          </a:p>
        </p:txBody>
      </p:sp>
      <p:sp>
        <p:nvSpPr>
          <p:cNvPr id="15" name="Title 14">
            <a:extLst>
              <a:ext uri="{FF2B5EF4-FFF2-40B4-BE49-F238E27FC236}">
                <a16:creationId xmlns:a16="http://schemas.microsoft.com/office/drawing/2014/main" id="{8F3F260A-1E85-D95C-D326-06B2E9EF3AA1}"/>
              </a:ext>
            </a:extLst>
          </p:cNvPr>
          <p:cNvSpPr>
            <a:spLocks noGrp="1"/>
          </p:cNvSpPr>
          <p:nvPr>
            <p:ph type="title"/>
          </p:nvPr>
        </p:nvSpPr>
        <p:spPr>
          <a:xfrm>
            <a:off x="457199" y="271940"/>
            <a:ext cx="11277595" cy="1057910"/>
          </a:xfrm>
        </p:spPr>
        <p:txBody>
          <a:bodyPr/>
          <a:lstStyle/>
          <a:p>
            <a:r>
              <a:rPr lang="en-US" sz="3200" dirty="0">
                <a:latin typeface="Arial" panose="020B0604020202020204" pitchFamily="34" charset="0"/>
                <a:cs typeface="Arial" panose="020B0604020202020204" pitchFamily="34" charset="0"/>
              </a:rPr>
              <a:t>Facts &amp; Figures</a:t>
            </a:r>
          </a:p>
        </p:txBody>
      </p:sp>
      <p:sp>
        <p:nvSpPr>
          <p:cNvPr id="17" name="TextBox 16">
            <a:extLst>
              <a:ext uri="{FF2B5EF4-FFF2-40B4-BE49-F238E27FC236}">
                <a16:creationId xmlns:a16="http://schemas.microsoft.com/office/drawing/2014/main" id="{90EA6E75-CF1E-B430-205B-EA0B09407D05}"/>
              </a:ext>
            </a:extLst>
          </p:cNvPr>
          <p:cNvSpPr txBox="1"/>
          <p:nvPr/>
        </p:nvSpPr>
        <p:spPr>
          <a:xfrm>
            <a:off x="740897" y="3066140"/>
            <a:ext cx="3054200" cy="830997"/>
          </a:xfrm>
          <a:prstGeom prst="rect">
            <a:avLst/>
          </a:prstGeom>
          <a:noFill/>
        </p:spPr>
        <p:txBody>
          <a:bodyPr wrap="square" rtlCol="0">
            <a:spAutoFit/>
          </a:bodyPr>
          <a:lstStyle/>
          <a:p>
            <a:r>
              <a:rPr lang="en-US" sz="4800" b="1" dirty="0">
                <a:solidFill>
                  <a:srgbClr val="002C77"/>
                </a:solidFill>
              </a:rPr>
              <a:t>2.2 years</a:t>
            </a:r>
            <a:r>
              <a:rPr lang="en-US" sz="3200" b="1" baseline="30000" dirty="0">
                <a:solidFill>
                  <a:srgbClr val="002C77"/>
                </a:solidFill>
              </a:rPr>
              <a:t>1</a:t>
            </a:r>
          </a:p>
        </p:txBody>
      </p:sp>
      <p:sp>
        <p:nvSpPr>
          <p:cNvPr id="19" name="TextBox 18">
            <a:extLst>
              <a:ext uri="{FF2B5EF4-FFF2-40B4-BE49-F238E27FC236}">
                <a16:creationId xmlns:a16="http://schemas.microsoft.com/office/drawing/2014/main" id="{01D9EA5A-2A6E-E7BE-288F-238B4AB4FAA9}"/>
              </a:ext>
            </a:extLst>
          </p:cNvPr>
          <p:cNvSpPr txBox="1"/>
          <p:nvPr/>
        </p:nvSpPr>
        <p:spPr>
          <a:xfrm>
            <a:off x="4703297" y="3066139"/>
            <a:ext cx="3054200" cy="830997"/>
          </a:xfrm>
          <a:prstGeom prst="rect">
            <a:avLst/>
          </a:prstGeom>
          <a:noFill/>
        </p:spPr>
        <p:txBody>
          <a:bodyPr wrap="square" rtlCol="0">
            <a:spAutoFit/>
          </a:bodyPr>
          <a:lstStyle/>
          <a:p>
            <a:r>
              <a:rPr lang="en-US" sz="4800" b="1" dirty="0">
                <a:solidFill>
                  <a:srgbClr val="002C77"/>
                </a:solidFill>
              </a:rPr>
              <a:t>3.7 years</a:t>
            </a:r>
            <a:r>
              <a:rPr lang="en-US" sz="3200" b="1" baseline="30000" dirty="0">
                <a:solidFill>
                  <a:srgbClr val="002C77"/>
                </a:solidFill>
              </a:rPr>
              <a:t>1</a:t>
            </a:r>
          </a:p>
        </p:txBody>
      </p:sp>
      <p:sp>
        <p:nvSpPr>
          <p:cNvPr id="20" name="TextBox 19">
            <a:extLst>
              <a:ext uri="{FF2B5EF4-FFF2-40B4-BE49-F238E27FC236}">
                <a16:creationId xmlns:a16="http://schemas.microsoft.com/office/drawing/2014/main" id="{6032DB74-4FE4-13A1-422D-ACCD61B24932}"/>
              </a:ext>
            </a:extLst>
          </p:cNvPr>
          <p:cNvSpPr txBox="1"/>
          <p:nvPr/>
        </p:nvSpPr>
        <p:spPr>
          <a:xfrm>
            <a:off x="8801890" y="3066139"/>
            <a:ext cx="3054200" cy="830997"/>
          </a:xfrm>
          <a:prstGeom prst="rect">
            <a:avLst/>
          </a:prstGeom>
          <a:noFill/>
        </p:spPr>
        <p:txBody>
          <a:bodyPr wrap="square" rtlCol="0">
            <a:spAutoFit/>
          </a:bodyPr>
          <a:lstStyle/>
          <a:p>
            <a:r>
              <a:rPr lang="en-US" sz="4800" b="1" dirty="0">
                <a:solidFill>
                  <a:srgbClr val="002C77"/>
                </a:solidFill>
              </a:rPr>
              <a:t>8 years</a:t>
            </a:r>
            <a:r>
              <a:rPr lang="en-US" sz="3200" b="1" baseline="30000" dirty="0">
                <a:solidFill>
                  <a:srgbClr val="002C77"/>
                </a:solidFill>
              </a:rPr>
              <a:t>2</a:t>
            </a:r>
          </a:p>
        </p:txBody>
      </p:sp>
      <p:pic>
        <p:nvPicPr>
          <p:cNvPr id="10" name="Graphic 9">
            <a:extLst>
              <a:ext uri="{FF2B5EF4-FFF2-40B4-BE49-F238E27FC236}">
                <a16:creationId xmlns:a16="http://schemas.microsoft.com/office/drawing/2014/main" id="{F115319E-A6E8-1DD3-F7F6-65132FB07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329" y="2072967"/>
            <a:ext cx="569718" cy="911549"/>
          </a:xfrm>
          <a:prstGeom prst="rect">
            <a:avLst/>
          </a:prstGeom>
        </p:spPr>
      </p:pic>
      <p:pic>
        <p:nvPicPr>
          <p:cNvPr id="13" name="Graphic 12">
            <a:extLst>
              <a:ext uri="{FF2B5EF4-FFF2-40B4-BE49-F238E27FC236}">
                <a16:creationId xmlns:a16="http://schemas.microsoft.com/office/drawing/2014/main" id="{91F27087-CB04-FF30-EFE1-84C9367364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483" y="2071696"/>
            <a:ext cx="570513" cy="912820"/>
          </a:xfrm>
          <a:prstGeom prst="rect">
            <a:avLst/>
          </a:prstGeom>
        </p:spPr>
      </p:pic>
      <p:pic>
        <p:nvPicPr>
          <p:cNvPr id="4" name="Graphic 3">
            <a:extLst>
              <a:ext uri="{FF2B5EF4-FFF2-40B4-BE49-F238E27FC236}">
                <a16:creationId xmlns:a16="http://schemas.microsoft.com/office/drawing/2014/main" id="{A39561CA-590C-2FFB-CACF-F16ED05E7C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9947" y="2093230"/>
            <a:ext cx="708942" cy="708942"/>
          </a:xfrm>
          <a:prstGeom prst="rect">
            <a:avLst/>
          </a:prstGeom>
        </p:spPr>
      </p:pic>
    </p:spTree>
    <p:extLst>
      <p:ext uri="{BB962C8B-B14F-4D97-AF65-F5344CB8AC3E}">
        <p14:creationId xmlns:p14="http://schemas.microsoft.com/office/powerpoint/2010/main" val="366241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8046CB-03C5-3609-3C4F-CC0C5BB83301}"/>
              </a:ext>
            </a:extLst>
          </p:cNvPr>
          <p:cNvSpPr txBox="1"/>
          <p:nvPr/>
        </p:nvSpPr>
        <p:spPr>
          <a:xfrm>
            <a:off x="395207" y="1813358"/>
            <a:ext cx="8847294" cy="461665"/>
          </a:xfrm>
          <a:prstGeom prst="rect">
            <a:avLst/>
          </a:prstGeom>
          <a:noFill/>
        </p:spPr>
        <p:txBody>
          <a:bodyPr wrap="none" rtlCol="0">
            <a:spAutoFit/>
          </a:bodyPr>
          <a:lstStyle/>
          <a:p>
            <a:r>
              <a:rPr lang="en-US" sz="2400" u="sng" dirty="0">
                <a:solidFill>
                  <a:schemeClr val="accent1"/>
                </a:solidFill>
                <a:latin typeface="Arial" panose="020B0604020202020204" pitchFamily="34" charset="0"/>
                <a:cs typeface="Arial" panose="020B0604020202020204" pitchFamily="34" charset="0"/>
              </a:rPr>
              <a:t>Asset-based long-term care claims experience – longest claims</a:t>
            </a:r>
          </a:p>
        </p:txBody>
      </p:sp>
      <p:sp>
        <p:nvSpPr>
          <p:cNvPr id="2" name="Title 1">
            <a:extLst>
              <a:ext uri="{FF2B5EF4-FFF2-40B4-BE49-F238E27FC236}">
                <a16:creationId xmlns:a16="http://schemas.microsoft.com/office/drawing/2014/main" id="{7BCE2628-1A27-D92D-5560-12013FFC6B52}"/>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p>
        </p:txBody>
      </p:sp>
      <p:pic>
        <p:nvPicPr>
          <p:cNvPr id="5" name="Graphic 4">
            <a:extLst>
              <a:ext uri="{FF2B5EF4-FFF2-40B4-BE49-F238E27FC236}">
                <a16:creationId xmlns:a16="http://schemas.microsoft.com/office/drawing/2014/main" id="{BD420DF2-2875-56B1-48C4-FDDDFF6BE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342" y="3723099"/>
            <a:ext cx="967364" cy="859879"/>
          </a:xfrm>
          <a:prstGeom prst="rect">
            <a:avLst/>
          </a:prstGeom>
        </p:spPr>
      </p:pic>
      <p:sp>
        <p:nvSpPr>
          <p:cNvPr id="6" name="TextBox 5">
            <a:extLst>
              <a:ext uri="{FF2B5EF4-FFF2-40B4-BE49-F238E27FC236}">
                <a16:creationId xmlns:a16="http://schemas.microsoft.com/office/drawing/2014/main" id="{1E379B7F-4EFE-3287-10E5-5C2F5F151F12}"/>
              </a:ext>
            </a:extLst>
          </p:cNvPr>
          <p:cNvSpPr txBox="1"/>
          <p:nvPr/>
        </p:nvSpPr>
        <p:spPr>
          <a:xfrm>
            <a:off x="2710395" y="2603715"/>
            <a:ext cx="7330699" cy="3244093"/>
          </a:xfrm>
          <a:prstGeom prst="rect">
            <a:avLst/>
          </a:prstGeom>
          <a:noFill/>
        </p:spPr>
        <p:txBody>
          <a:bodyPr wrap="square" rtlCol="0">
            <a:spAutoFit/>
          </a:bodyPr>
          <a:lstStyle/>
          <a:p>
            <a:pPr>
              <a:lnSpc>
                <a:spcPct val="150000"/>
              </a:lnSpc>
            </a:pPr>
            <a:r>
              <a:rPr lang="en-US" sz="2800" b="1" dirty="0">
                <a:solidFill>
                  <a:srgbClr val="002C77"/>
                </a:solidFill>
              </a:rPr>
              <a:t>17 years and 3 months 	(207 months)</a:t>
            </a:r>
          </a:p>
          <a:p>
            <a:pPr>
              <a:lnSpc>
                <a:spcPct val="150000"/>
              </a:lnSpc>
            </a:pPr>
            <a:r>
              <a:rPr lang="en-US" sz="2800" b="1" dirty="0">
                <a:solidFill>
                  <a:srgbClr val="002C77"/>
                </a:solidFill>
              </a:rPr>
              <a:t>15 years and 5 months 	(185 months)</a:t>
            </a:r>
          </a:p>
          <a:p>
            <a:pPr>
              <a:lnSpc>
                <a:spcPct val="150000"/>
              </a:lnSpc>
            </a:pPr>
            <a:r>
              <a:rPr lang="en-US" sz="2800" b="1" dirty="0">
                <a:solidFill>
                  <a:srgbClr val="002C77"/>
                </a:solidFill>
              </a:rPr>
              <a:t>14 years and 3 month	s	(171 months)</a:t>
            </a:r>
          </a:p>
          <a:p>
            <a:pPr>
              <a:lnSpc>
                <a:spcPct val="150000"/>
              </a:lnSpc>
            </a:pPr>
            <a:r>
              <a:rPr lang="en-US" sz="2800" b="1" dirty="0">
                <a:solidFill>
                  <a:srgbClr val="002C77"/>
                </a:solidFill>
              </a:rPr>
              <a:t>14 years and 2 months 	(170 months)</a:t>
            </a:r>
          </a:p>
          <a:p>
            <a:pPr>
              <a:lnSpc>
                <a:spcPct val="150000"/>
              </a:lnSpc>
            </a:pPr>
            <a:r>
              <a:rPr lang="en-US" sz="2800" b="1" dirty="0">
                <a:solidFill>
                  <a:srgbClr val="002C77"/>
                </a:solidFill>
              </a:rPr>
              <a:t>13 years and 7 months 	(163 months)</a:t>
            </a:r>
          </a:p>
        </p:txBody>
      </p:sp>
    </p:spTree>
    <p:extLst>
      <p:ext uri="{BB962C8B-B14F-4D97-AF65-F5344CB8AC3E}">
        <p14:creationId xmlns:p14="http://schemas.microsoft.com/office/powerpoint/2010/main" val="55318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DB1F1-A814-29A7-9F56-5D35562D0C4B}"/>
              </a:ext>
            </a:extLst>
          </p:cNvPr>
          <p:cNvSpPr>
            <a:spLocks noGrp="1"/>
          </p:cNvSpPr>
          <p:nvPr>
            <p:ph type="title" idx="4294967295"/>
          </p:nvPr>
        </p:nvSpPr>
        <p:spPr>
          <a:xfrm>
            <a:off x="554548" y="561991"/>
            <a:ext cx="3624263" cy="889000"/>
          </a:xfrm>
        </p:spPr>
        <p:txBody>
          <a:bodyPr/>
          <a:lstStyle/>
          <a:p>
            <a:r>
              <a:rPr lang="en-US" sz="3600" dirty="0"/>
              <a:t>Reason for </a:t>
            </a:r>
            <a:br>
              <a:rPr lang="en-US" sz="3600" dirty="0"/>
            </a:br>
            <a:r>
              <a:rPr lang="en-US" sz="3600" dirty="0"/>
              <a:t>initial claim</a:t>
            </a:r>
          </a:p>
        </p:txBody>
      </p:sp>
      <p:sp>
        <p:nvSpPr>
          <p:cNvPr id="14" name="Rectangle 13">
            <a:extLst>
              <a:ext uri="{FF2B5EF4-FFF2-40B4-BE49-F238E27FC236}">
                <a16:creationId xmlns:a16="http://schemas.microsoft.com/office/drawing/2014/main" id="{96A7D4A6-0D4B-8823-003B-561E58B0BF21}"/>
              </a:ext>
            </a:extLst>
          </p:cNvPr>
          <p:cNvSpPr/>
          <p:nvPr/>
        </p:nvSpPr>
        <p:spPr>
          <a:xfrm>
            <a:off x="8543059" y="397940"/>
            <a:ext cx="2690648" cy="365760"/>
          </a:xfrm>
          <a:prstGeom prst="rect">
            <a:avLst/>
          </a:prstGeom>
          <a:solidFill>
            <a:srgbClr val="0044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C4314F25-EFAB-F68D-660D-47FDF3622F7F}"/>
              </a:ext>
            </a:extLst>
          </p:cNvPr>
          <p:cNvSpPr/>
          <p:nvPr/>
        </p:nvSpPr>
        <p:spPr>
          <a:xfrm>
            <a:off x="8543059" y="823611"/>
            <a:ext cx="1282261" cy="365760"/>
          </a:xfrm>
          <a:prstGeom prst="rect">
            <a:avLst/>
          </a:prstGeom>
          <a:solidFill>
            <a:srgbClr val="3062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BC0194F-090A-70A3-C330-B7301C27B96D}"/>
              </a:ext>
            </a:extLst>
          </p:cNvPr>
          <p:cNvSpPr/>
          <p:nvPr/>
        </p:nvSpPr>
        <p:spPr>
          <a:xfrm>
            <a:off x="8543058" y="1249282"/>
            <a:ext cx="1177159" cy="365760"/>
          </a:xfrm>
          <a:prstGeom prst="rect">
            <a:avLst/>
          </a:prstGeom>
          <a:solidFill>
            <a:srgbClr val="6B8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351F814-8C90-BEE3-D137-3D5B8AA59A54}"/>
              </a:ext>
            </a:extLst>
          </p:cNvPr>
          <p:cNvSpPr/>
          <p:nvPr/>
        </p:nvSpPr>
        <p:spPr>
          <a:xfrm>
            <a:off x="8543056" y="2103114"/>
            <a:ext cx="1271016" cy="365760"/>
          </a:xfrm>
          <a:prstGeom prst="rect">
            <a:avLst/>
          </a:prstGeom>
          <a:solidFill>
            <a:srgbClr val="87C2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A9E0F63-5F20-F475-4E0E-0CF756D4E29C}"/>
              </a:ext>
            </a:extLst>
          </p:cNvPr>
          <p:cNvSpPr/>
          <p:nvPr/>
        </p:nvSpPr>
        <p:spPr>
          <a:xfrm>
            <a:off x="8543058" y="2528785"/>
            <a:ext cx="475486" cy="365760"/>
          </a:xfrm>
          <a:prstGeom prst="rect">
            <a:avLst/>
          </a:prstGeom>
          <a:solidFill>
            <a:srgbClr val="AA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9AD11-BD18-EFCB-5EE8-8649EE2584B2}"/>
              </a:ext>
            </a:extLst>
          </p:cNvPr>
          <p:cNvSpPr/>
          <p:nvPr/>
        </p:nvSpPr>
        <p:spPr>
          <a:xfrm>
            <a:off x="8543055" y="2954456"/>
            <a:ext cx="402339" cy="365760"/>
          </a:xfrm>
          <a:prstGeom prst="rect">
            <a:avLst/>
          </a:prstGeom>
          <a:solidFill>
            <a:srgbClr val="CD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5F9D5E7B-4B4A-9F23-CCC0-67DB41BC14E7}"/>
              </a:ext>
            </a:extLst>
          </p:cNvPr>
          <p:cNvSpPr/>
          <p:nvPr/>
        </p:nvSpPr>
        <p:spPr>
          <a:xfrm>
            <a:off x="8543055" y="3390935"/>
            <a:ext cx="402336" cy="365760"/>
          </a:xfrm>
          <a:prstGeom prst="rect">
            <a:avLst/>
          </a:prstGeom>
          <a:solidFill>
            <a:srgbClr val="E4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CEB8BE66-5BEA-13C4-3708-22509A8894D3}"/>
              </a:ext>
            </a:extLst>
          </p:cNvPr>
          <p:cNvSpPr/>
          <p:nvPr/>
        </p:nvSpPr>
        <p:spPr>
          <a:xfrm>
            <a:off x="8543058" y="4252284"/>
            <a:ext cx="582994" cy="365760"/>
          </a:xfrm>
          <a:prstGeom prst="rect">
            <a:avLst/>
          </a:prstGeom>
          <a:solidFill>
            <a:srgbClr val="ED1B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2D23AB7D-1EDF-72A5-1E01-99435ECA8DCD}"/>
              </a:ext>
            </a:extLst>
          </p:cNvPr>
          <p:cNvSpPr/>
          <p:nvPr/>
        </p:nvSpPr>
        <p:spPr>
          <a:xfrm>
            <a:off x="8543058" y="4677955"/>
            <a:ext cx="304801" cy="365760"/>
          </a:xfrm>
          <a:prstGeom prst="rect">
            <a:avLst/>
          </a:prstGeom>
          <a:solidFill>
            <a:srgbClr val="F266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25B44D1B-65BD-510B-644D-BF013E6C94B5}"/>
              </a:ext>
            </a:extLst>
          </p:cNvPr>
          <p:cNvSpPr/>
          <p:nvPr/>
        </p:nvSpPr>
        <p:spPr>
          <a:xfrm>
            <a:off x="8543057" y="5103626"/>
            <a:ext cx="283464" cy="365760"/>
          </a:xfrm>
          <a:prstGeom prst="rect">
            <a:avLst/>
          </a:prstGeom>
          <a:solidFill>
            <a:srgbClr val="F69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C738BCD1-56F0-F796-0722-53837050544D}"/>
              </a:ext>
            </a:extLst>
          </p:cNvPr>
          <p:cNvSpPr/>
          <p:nvPr/>
        </p:nvSpPr>
        <p:spPr>
          <a:xfrm>
            <a:off x="8543056" y="5995908"/>
            <a:ext cx="283464" cy="365760"/>
          </a:xfrm>
          <a:prstGeom prst="rect">
            <a:avLst/>
          </a:prstGeom>
          <a:solidFill>
            <a:srgbClr val="FFD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6C80C7FF-AAC4-8041-6553-FDF977792A88}"/>
              </a:ext>
            </a:extLst>
          </p:cNvPr>
          <p:cNvSpPr txBox="1"/>
          <p:nvPr/>
        </p:nvSpPr>
        <p:spPr>
          <a:xfrm>
            <a:off x="4603984" y="352968"/>
            <a:ext cx="329499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Cognitive issues</a:t>
            </a:r>
          </a:p>
        </p:txBody>
      </p:sp>
      <p:sp>
        <p:nvSpPr>
          <p:cNvPr id="32" name="TextBox 31">
            <a:extLst>
              <a:ext uri="{FF2B5EF4-FFF2-40B4-BE49-F238E27FC236}">
                <a16:creationId xmlns:a16="http://schemas.microsoft.com/office/drawing/2014/main" id="{0F6A5667-7AE7-EF2D-EC53-FC8D96686D02}"/>
              </a:ext>
            </a:extLst>
          </p:cNvPr>
          <p:cNvSpPr txBox="1"/>
          <p:nvPr/>
        </p:nvSpPr>
        <p:spPr>
          <a:xfrm>
            <a:off x="4603984" y="2017586"/>
            <a:ext cx="29901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Physical issues</a:t>
            </a:r>
          </a:p>
        </p:txBody>
      </p:sp>
      <p:sp>
        <p:nvSpPr>
          <p:cNvPr id="33" name="TextBox 32">
            <a:extLst>
              <a:ext uri="{FF2B5EF4-FFF2-40B4-BE49-F238E27FC236}">
                <a16:creationId xmlns:a16="http://schemas.microsoft.com/office/drawing/2014/main" id="{733073C6-A417-BA1B-F496-32BDE6356410}"/>
              </a:ext>
            </a:extLst>
          </p:cNvPr>
          <p:cNvSpPr txBox="1"/>
          <p:nvPr/>
        </p:nvSpPr>
        <p:spPr>
          <a:xfrm>
            <a:off x="4603983" y="4170553"/>
            <a:ext cx="29901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Illness-related</a:t>
            </a:r>
          </a:p>
        </p:txBody>
      </p:sp>
      <p:sp>
        <p:nvSpPr>
          <p:cNvPr id="34" name="TextBox 33">
            <a:extLst>
              <a:ext uri="{FF2B5EF4-FFF2-40B4-BE49-F238E27FC236}">
                <a16:creationId xmlns:a16="http://schemas.microsoft.com/office/drawing/2014/main" id="{61859ED2-1DF0-79DF-57CB-F71802A1E3E7}"/>
              </a:ext>
            </a:extLst>
          </p:cNvPr>
          <p:cNvSpPr txBox="1"/>
          <p:nvPr/>
        </p:nvSpPr>
        <p:spPr>
          <a:xfrm>
            <a:off x="4603982" y="5910380"/>
            <a:ext cx="29901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Other</a:t>
            </a:r>
          </a:p>
        </p:txBody>
      </p:sp>
      <p:sp>
        <p:nvSpPr>
          <p:cNvPr id="35" name="TextBox 34">
            <a:extLst>
              <a:ext uri="{FF2B5EF4-FFF2-40B4-BE49-F238E27FC236}">
                <a16:creationId xmlns:a16="http://schemas.microsoft.com/office/drawing/2014/main" id="{DE5BB2F0-6B3A-9F45-9AA1-31E08FC21A52}"/>
              </a:ext>
            </a:extLst>
          </p:cNvPr>
          <p:cNvSpPr txBox="1"/>
          <p:nvPr/>
        </p:nvSpPr>
        <p:spPr>
          <a:xfrm>
            <a:off x="4603981" y="848280"/>
            <a:ext cx="3972019"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Nervous system (Alzheimer’s, etc.)</a:t>
            </a:r>
          </a:p>
        </p:txBody>
      </p:sp>
      <p:sp>
        <p:nvSpPr>
          <p:cNvPr id="36" name="TextBox 35">
            <a:extLst>
              <a:ext uri="{FF2B5EF4-FFF2-40B4-BE49-F238E27FC236}">
                <a16:creationId xmlns:a16="http://schemas.microsoft.com/office/drawing/2014/main" id="{1A4A6FEF-FB46-23A3-D85E-A4572228D049}"/>
              </a:ext>
            </a:extLst>
          </p:cNvPr>
          <p:cNvSpPr txBox="1"/>
          <p:nvPr/>
        </p:nvSpPr>
        <p:spPr>
          <a:xfrm>
            <a:off x="4603982" y="1249282"/>
            <a:ext cx="3826339"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Mental/behavioral (i.e., Dementia)</a:t>
            </a:r>
          </a:p>
        </p:txBody>
      </p:sp>
      <p:sp>
        <p:nvSpPr>
          <p:cNvPr id="37" name="TextBox 36">
            <a:extLst>
              <a:ext uri="{FF2B5EF4-FFF2-40B4-BE49-F238E27FC236}">
                <a16:creationId xmlns:a16="http://schemas.microsoft.com/office/drawing/2014/main" id="{7451CB9F-F6AA-67E1-B76E-B36CD153AFE2}"/>
              </a:ext>
            </a:extLst>
          </p:cNvPr>
          <p:cNvSpPr txBox="1"/>
          <p:nvPr/>
        </p:nvSpPr>
        <p:spPr>
          <a:xfrm>
            <a:off x="4603981" y="2549805"/>
            <a:ext cx="3148961"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Musculoskeletal</a:t>
            </a:r>
          </a:p>
        </p:txBody>
      </p:sp>
      <p:sp>
        <p:nvSpPr>
          <p:cNvPr id="38" name="TextBox 37">
            <a:extLst>
              <a:ext uri="{FF2B5EF4-FFF2-40B4-BE49-F238E27FC236}">
                <a16:creationId xmlns:a16="http://schemas.microsoft.com/office/drawing/2014/main" id="{DD8D11C8-EF82-6801-29EE-294396758B79}"/>
              </a:ext>
            </a:extLst>
          </p:cNvPr>
          <p:cNvSpPr txBox="1"/>
          <p:nvPr/>
        </p:nvSpPr>
        <p:spPr>
          <a:xfrm>
            <a:off x="4603982" y="2963333"/>
            <a:ext cx="3972018"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Cerebrovascular (i.e., stroke)</a:t>
            </a:r>
          </a:p>
        </p:txBody>
      </p:sp>
      <p:sp>
        <p:nvSpPr>
          <p:cNvPr id="39" name="TextBox 38">
            <a:extLst>
              <a:ext uri="{FF2B5EF4-FFF2-40B4-BE49-F238E27FC236}">
                <a16:creationId xmlns:a16="http://schemas.microsoft.com/office/drawing/2014/main" id="{AAB3FA2F-A795-E0D4-0380-6ABAE5A1E00E}"/>
              </a:ext>
            </a:extLst>
          </p:cNvPr>
          <p:cNvSpPr txBox="1"/>
          <p:nvPr/>
        </p:nvSpPr>
        <p:spPr>
          <a:xfrm>
            <a:off x="4613378" y="4677955"/>
            <a:ext cx="3148961"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Heart disease</a:t>
            </a:r>
          </a:p>
        </p:txBody>
      </p:sp>
      <p:sp>
        <p:nvSpPr>
          <p:cNvPr id="40" name="TextBox 39">
            <a:extLst>
              <a:ext uri="{FF2B5EF4-FFF2-40B4-BE49-F238E27FC236}">
                <a16:creationId xmlns:a16="http://schemas.microsoft.com/office/drawing/2014/main" id="{E9759179-73B9-D706-E2ED-23344DA15C63}"/>
              </a:ext>
            </a:extLst>
          </p:cNvPr>
          <p:cNvSpPr txBox="1"/>
          <p:nvPr/>
        </p:nvSpPr>
        <p:spPr>
          <a:xfrm>
            <a:off x="4613379" y="5078957"/>
            <a:ext cx="2990193"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Cancer</a:t>
            </a:r>
          </a:p>
        </p:txBody>
      </p:sp>
      <p:sp>
        <p:nvSpPr>
          <p:cNvPr id="41" name="TextBox 40">
            <a:extLst>
              <a:ext uri="{FF2B5EF4-FFF2-40B4-BE49-F238E27FC236}">
                <a16:creationId xmlns:a16="http://schemas.microsoft.com/office/drawing/2014/main" id="{E30E0910-EA2D-4078-BF09-E4F9C8548C4D}"/>
              </a:ext>
            </a:extLst>
          </p:cNvPr>
          <p:cNvSpPr txBox="1"/>
          <p:nvPr/>
        </p:nvSpPr>
        <p:spPr>
          <a:xfrm>
            <a:off x="4613378" y="3405125"/>
            <a:ext cx="2990193"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Accident/injury</a:t>
            </a:r>
          </a:p>
        </p:txBody>
      </p:sp>
      <p:sp>
        <p:nvSpPr>
          <p:cNvPr id="43" name="TextBox 42">
            <a:extLst>
              <a:ext uri="{FF2B5EF4-FFF2-40B4-BE49-F238E27FC236}">
                <a16:creationId xmlns:a16="http://schemas.microsoft.com/office/drawing/2014/main" id="{D61B7C2F-60DD-B090-8F37-A99049955559}"/>
              </a:ext>
            </a:extLst>
          </p:cNvPr>
          <p:cNvSpPr txBox="1"/>
          <p:nvPr/>
        </p:nvSpPr>
        <p:spPr>
          <a:xfrm>
            <a:off x="11241156" y="365494"/>
            <a:ext cx="103239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55%</a:t>
            </a:r>
          </a:p>
        </p:txBody>
      </p:sp>
      <p:sp>
        <p:nvSpPr>
          <p:cNvPr id="44" name="TextBox 43">
            <a:extLst>
              <a:ext uri="{FF2B5EF4-FFF2-40B4-BE49-F238E27FC236}">
                <a16:creationId xmlns:a16="http://schemas.microsoft.com/office/drawing/2014/main" id="{905E6308-71DE-39D9-F19E-2B55787FDB45}"/>
              </a:ext>
            </a:extLst>
          </p:cNvPr>
          <p:cNvSpPr txBox="1"/>
          <p:nvPr/>
        </p:nvSpPr>
        <p:spPr>
          <a:xfrm>
            <a:off x="9827950" y="2099542"/>
            <a:ext cx="11484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28%</a:t>
            </a:r>
          </a:p>
        </p:txBody>
      </p:sp>
      <p:sp>
        <p:nvSpPr>
          <p:cNvPr id="45" name="TextBox 44">
            <a:extLst>
              <a:ext uri="{FF2B5EF4-FFF2-40B4-BE49-F238E27FC236}">
                <a16:creationId xmlns:a16="http://schemas.microsoft.com/office/drawing/2014/main" id="{12AD5CA3-1189-CE31-066D-9E70C64FE808}"/>
              </a:ext>
            </a:extLst>
          </p:cNvPr>
          <p:cNvSpPr txBox="1"/>
          <p:nvPr/>
        </p:nvSpPr>
        <p:spPr>
          <a:xfrm>
            <a:off x="9126051" y="4211134"/>
            <a:ext cx="124428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12%</a:t>
            </a:r>
          </a:p>
        </p:txBody>
      </p:sp>
      <p:sp>
        <p:nvSpPr>
          <p:cNvPr id="46" name="TextBox 45">
            <a:extLst>
              <a:ext uri="{FF2B5EF4-FFF2-40B4-BE49-F238E27FC236}">
                <a16:creationId xmlns:a16="http://schemas.microsoft.com/office/drawing/2014/main" id="{B812A600-F762-3E37-3263-D2637C70E860}"/>
              </a:ext>
            </a:extLst>
          </p:cNvPr>
          <p:cNvSpPr txBox="1"/>
          <p:nvPr/>
        </p:nvSpPr>
        <p:spPr>
          <a:xfrm>
            <a:off x="8885438" y="5989683"/>
            <a:ext cx="7725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5%</a:t>
            </a:r>
          </a:p>
        </p:txBody>
      </p:sp>
      <p:sp>
        <p:nvSpPr>
          <p:cNvPr id="47" name="TextBox 46">
            <a:extLst>
              <a:ext uri="{FF2B5EF4-FFF2-40B4-BE49-F238E27FC236}">
                <a16:creationId xmlns:a16="http://schemas.microsoft.com/office/drawing/2014/main" id="{19FAD141-FF27-87CD-EC6B-CABDAE13F371}"/>
              </a:ext>
            </a:extLst>
          </p:cNvPr>
          <p:cNvSpPr txBox="1"/>
          <p:nvPr/>
        </p:nvSpPr>
        <p:spPr>
          <a:xfrm>
            <a:off x="9830573" y="775661"/>
            <a:ext cx="8568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29%</a:t>
            </a:r>
          </a:p>
        </p:txBody>
      </p:sp>
      <p:sp>
        <p:nvSpPr>
          <p:cNvPr id="48" name="TextBox 47">
            <a:extLst>
              <a:ext uri="{FF2B5EF4-FFF2-40B4-BE49-F238E27FC236}">
                <a16:creationId xmlns:a16="http://schemas.microsoft.com/office/drawing/2014/main" id="{77400743-9362-5A02-E19B-D41DD349596F}"/>
              </a:ext>
            </a:extLst>
          </p:cNvPr>
          <p:cNvSpPr txBox="1"/>
          <p:nvPr/>
        </p:nvSpPr>
        <p:spPr>
          <a:xfrm>
            <a:off x="9705562" y="1201330"/>
            <a:ext cx="8568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26%</a:t>
            </a:r>
          </a:p>
        </p:txBody>
      </p:sp>
      <p:sp>
        <p:nvSpPr>
          <p:cNvPr id="49" name="TextBox 48">
            <a:extLst>
              <a:ext uri="{FF2B5EF4-FFF2-40B4-BE49-F238E27FC236}">
                <a16:creationId xmlns:a16="http://schemas.microsoft.com/office/drawing/2014/main" id="{7CC4D476-A3D3-777B-A151-C521DB200362}"/>
              </a:ext>
            </a:extLst>
          </p:cNvPr>
          <p:cNvSpPr txBox="1"/>
          <p:nvPr/>
        </p:nvSpPr>
        <p:spPr>
          <a:xfrm>
            <a:off x="8991783" y="2472636"/>
            <a:ext cx="88996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10%</a:t>
            </a:r>
          </a:p>
        </p:txBody>
      </p:sp>
      <p:sp>
        <p:nvSpPr>
          <p:cNvPr id="50" name="TextBox 49">
            <a:extLst>
              <a:ext uri="{FF2B5EF4-FFF2-40B4-BE49-F238E27FC236}">
                <a16:creationId xmlns:a16="http://schemas.microsoft.com/office/drawing/2014/main" id="{94A9801B-89C3-A0FE-5355-C80686BD68B1}"/>
              </a:ext>
            </a:extLst>
          </p:cNvPr>
          <p:cNvSpPr txBox="1"/>
          <p:nvPr/>
        </p:nvSpPr>
        <p:spPr>
          <a:xfrm>
            <a:off x="8937156" y="2910833"/>
            <a:ext cx="9132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9%</a:t>
            </a:r>
          </a:p>
        </p:txBody>
      </p:sp>
      <p:sp>
        <p:nvSpPr>
          <p:cNvPr id="51" name="TextBox 50">
            <a:extLst>
              <a:ext uri="{FF2B5EF4-FFF2-40B4-BE49-F238E27FC236}">
                <a16:creationId xmlns:a16="http://schemas.microsoft.com/office/drawing/2014/main" id="{D9F9B0F9-D9D8-12F7-3D8B-7B4D6C37E3B6}"/>
              </a:ext>
            </a:extLst>
          </p:cNvPr>
          <p:cNvSpPr txBox="1"/>
          <p:nvPr/>
        </p:nvSpPr>
        <p:spPr>
          <a:xfrm>
            <a:off x="8971592" y="3336504"/>
            <a:ext cx="9132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9%</a:t>
            </a:r>
          </a:p>
        </p:txBody>
      </p:sp>
      <p:sp>
        <p:nvSpPr>
          <p:cNvPr id="52" name="TextBox 51">
            <a:extLst>
              <a:ext uri="{FF2B5EF4-FFF2-40B4-BE49-F238E27FC236}">
                <a16:creationId xmlns:a16="http://schemas.microsoft.com/office/drawing/2014/main" id="{59F0A260-D9D8-209A-C828-04A963269362}"/>
              </a:ext>
            </a:extLst>
          </p:cNvPr>
          <p:cNvSpPr txBox="1"/>
          <p:nvPr/>
        </p:nvSpPr>
        <p:spPr>
          <a:xfrm>
            <a:off x="8872133" y="5065417"/>
            <a:ext cx="99076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5%</a:t>
            </a:r>
          </a:p>
        </p:txBody>
      </p:sp>
      <p:sp>
        <p:nvSpPr>
          <p:cNvPr id="53" name="TextBox 52">
            <a:extLst>
              <a:ext uri="{FF2B5EF4-FFF2-40B4-BE49-F238E27FC236}">
                <a16:creationId xmlns:a16="http://schemas.microsoft.com/office/drawing/2014/main" id="{F69D717D-376D-F4C7-7FF5-DA1CA611A76C}"/>
              </a:ext>
            </a:extLst>
          </p:cNvPr>
          <p:cNvSpPr txBox="1"/>
          <p:nvPr/>
        </p:nvSpPr>
        <p:spPr>
          <a:xfrm>
            <a:off x="8872911" y="4633149"/>
            <a:ext cx="97746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7%</a:t>
            </a:r>
          </a:p>
        </p:txBody>
      </p:sp>
    </p:spTree>
    <p:extLst>
      <p:ext uri="{BB962C8B-B14F-4D97-AF65-F5344CB8AC3E}">
        <p14:creationId xmlns:p14="http://schemas.microsoft.com/office/powerpoint/2010/main" val="308523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1959FE0-5969-09FD-F49C-6A3F5CA122E0}"/>
              </a:ext>
            </a:extLst>
          </p:cNvPr>
          <p:cNvSpPr txBox="1">
            <a:spLocks/>
          </p:cNvSpPr>
          <p:nvPr/>
        </p:nvSpPr>
        <p:spPr>
          <a:xfrm>
            <a:off x="663324" y="509493"/>
            <a:ext cx="5737089" cy="8896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C77"/>
                </a:solidFill>
                <a:effectLst/>
                <a:uLnTx/>
                <a:uFillTx/>
                <a:latin typeface="Arial" panose="020B0604020202020204"/>
                <a:ea typeface="+mj-ea"/>
                <a:cs typeface="+mj-cs"/>
              </a:rPr>
              <a:t>Client age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C77"/>
                </a:solidFill>
                <a:effectLst/>
                <a:uLnTx/>
                <a:uFillTx/>
                <a:latin typeface="Arial" panose="020B0604020202020204"/>
                <a:ea typeface="+mj-ea"/>
                <a:cs typeface="+mj-cs"/>
              </a:rPr>
              <a:t>of initial claim</a:t>
            </a:r>
          </a:p>
        </p:txBody>
      </p:sp>
      <p:grpSp>
        <p:nvGrpSpPr>
          <p:cNvPr id="5" name="Group 4">
            <a:extLst>
              <a:ext uri="{FF2B5EF4-FFF2-40B4-BE49-F238E27FC236}">
                <a16:creationId xmlns:a16="http://schemas.microsoft.com/office/drawing/2014/main" id="{8AD4DECD-89C4-1CA5-CB92-D59D93C77017}"/>
              </a:ext>
            </a:extLst>
          </p:cNvPr>
          <p:cNvGrpSpPr/>
          <p:nvPr/>
        </p:nvGrpSpPr>
        <p:grpSpPr>
          <a:xfrm>
            <a:off x="690313" y="1906685"/>
            <a:ext cx="2805958" cy="1329525"/>
            <a:chOff x="587161" y="4171464"/>
            <a:chExt cx="2805958" cy="1329525"/>
          </a:xfrm>
        </p:grpSpPr>
        <p:sp>
          <p:nvSpPr>
            <p:cNvPr id="27" name="Title 4">
              <a:extLst>
                <a:ext uri="{FF2B5EF4-FFF2-40B4-BE49-F238E27FC236}">
                  <a16:creationId xmlns:a16="http://schemas.microsoft.com/office/drawing/2014/main" id="{36C9AD29-68D2-A4CF-6310-81DB00942B38}"/>
                </a:ext>
              </a:extLst>
            </p:cNvPr>
            <p:cNvSpPr txBox="1">
              <a:spLocks/>
            </p:cNvSpPr>
            <p:nvPr/>
          </p:nvSpPr>
          <p:spPr>
            <a:xfrm>
              <a:off x="587161" y="4171464"/>
              <a:ext cx="2805958" cy="8896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C77"/>
                  </a:solidFill>
                  <a:effectLst/>
                  <a:uLnTx/>
                  <a:uFillTx/>
                  <a:latin typeface="Arial" panose="020B0604020202020204"/>
                  <a:ea typeface="+mj-ea"/>
                  <a:cs typeface="+mj-cs"/>
                </a:rPr>
                <a:t>Claimant gender</a:t>
              </a:r>
            </a:p>
          </p:txBody>
        </p:sp>
        <p:sp>
          <p:nvSpPr>
            <p:cNvPr id="29" name="Text Placeholder 20">
              <a:extLst>
                <a:ext uri="{FF2B5EF4-FFF2-40B4-BE49-F238E27FC236}">
                  <a16:creationId xmlns:a16="http://schemas.microsoft.com/office/drawing/2014/main" id="{E8C531FF-26AD-0730-0A4B-85A3C293032F}"/>
                </a:ext>
              </a:extLst>
            </p:cNvPr>
            <p:cNvSpPr txBox="1">
              <a:spLocks/>
            </p:cNvSpPr>
            <p:nvPr/>
          </p:nvSpPr>
          <p:spPr>
            <a:xfrm>
              <a:off x="1804923" y="4752772"/>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32%</a:t>
              </a:r>
            </a:p>
          </p:txBody>
        </p:sp>
        <p:sp>
          <p:nvSpPr>
            <p:cNvPr id="30" name="Text Placeholder 20">
              <a:extLst>
                <a:ext uri="{FF2B5EF4-FFF2-40B4-BE49-F238E27FC236}">
                  <a16:creationId xmlns:a16="http://schemas.microsoft.com/office/drawing/2014/main" id="{688F5B54-1CBD-E059-53AB-5DA24728D6F3}"/>
                </a:ext>
              </a:extLst>
            </p:cNvPr>
            <p:cNvSpPr txBox="1">
              <a:spLocks/>
            </p:cNvSpPr>
            <p:nvPr/>
          </p:nvSpPr>
          <p:spPr>
            <a:xfrm>
              <a:off x="1799673" y="5093417"/>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68%</a:t>
              </a:r>
            </a:p>
          </p:txBody>
        </p:sp>
        <p:sp>
          <p:nvSpPr>
            <p:cNvPr id="31" name="Title 4">
              <a:extLst>
                <a:ext uri="{FF2B5EF4-FFF2-40B4-BE49-F238E27FC236}">
                  <a16:creationId xmlns:a16="http://schemas.microsoft.com/office/drawing/2014/main" id="{0393B77F-604A-4D55-818A-408F9EBE2498}"/>
                </a:ext>
              </a:extLst>
            </p:cNvPr>
            <p:cNvSpPr txBox="1">
              <a:spLocks/>
            </p:cNvSpPr>
            <p:nvPr/>
          </p:nvSpPr>
          <p:spPr>
            <a:xfrm>
              <a:off x="608036" y="4768086"/>
              <a:ext cx="1013795"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Male</a:t>
              </a:r>
            </a:p>
          </p:txBody>
        </p:sp>
        <p:sp>
          <p:nvSpPr>
            <p:cNvPr id="32" name="Title 4">
              <a:extLst>
                <a:ext uri="{FF2B5EF4-FFF2-40B4-BE49-F238E27FC236}">
                  <a16:creationId xmlns:a16="http://schemas.microsoft.com/office/drawing/2014/main" id="{6C371414-5E1F-40D8-FFC4-EE1C2317F8DA}"/>
                </a:ext>
              </a:extLst>
            </p:cNvPr>
            <p:cNvSpPr txBox="1">
              <a:spLocks/>
            </p:cNvSpPr>
            <p:nvPr/>
          </p:nvSpPr>
          <p:spPr>
            <a:xfrm>
              <a:off x="615297" y="5104511"/>
              <a:ext cx="1013795"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Female</a:t>
              </a:r>
            </a:p>
          </p:txBody>
        </p:sp>
      </p:grpSp>
      <p:sp>
        <p:nvSpPr>
          <p:cNvPr id="37" name="Text Placeholder 20">
            <a:extLst>
              <a:ext uri="{FF2B5EF4-FFF2-40B4-BE49-F238E27FC236}">
                <a16:creationId xmlns:a16="http://schemas.microsoft.com/office/drawing/2014/main" id="{FB5DCBEB-5B77-E38A-8BBB-7455E2E02835}"/>
              </a:ext>
            </a:extLst>
          </p:cNvPr>
          <p:cNvSpPr txBox="1">
            <a:spLocks/>
          </p:cNvSpPr>
          <p:nvPr/>
        </p:nvSpPr>
        <p:spPr>
          <a:xfrm>
            <a:off x="1719867" y="4062644"/>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38</a:t>
            </a:r>
          </a:p>
        </p:txBody>
      </p:sp>
      <p:sp>
        <p:nvSpPr>
          <p:cNvPr id="38" name="Text Placeholder 20">
            <a:extLst>
              <a:ext uri="{FF2B5EF4-FFF2-40B4-BE49-F238E27FC236}">
                <a16:creationId xmlns:a16="http://schemas.microsoft.com/office/drawing/2014/main" id="{B6563765-415D-610A-7AF7-FAE1E95658AF}"/>
              </a:ext>
            </a:extLst>
          </p:cNvPr>
          <p:cNvSpPr txBox="1">
            <a:spLocks/>
          </p:cNvSpPr>
          <p:nvPr/>
        </p:nvSpPr>
        <p:spPr>
          <a:xfrm>
            <a:off x="1719867" y="4341260"/>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84</a:t>
            </a:r>
          </a:p>
        </p:txBody>
      </p:sp>
      <p:grpSp>
        <p:nvGrpSpPr>
          <p:cNvPr id="3" name="Group 2">
            <a:extLst>
              <a:ext uri="{FF2B5EF4-FFF2-40B4-BE49-F238E27FC236}">
                <a16:creationId xmlns:a16="http://schemas.microsoft.com/office/drawing/2014/main" id="{CB53CC7A-11C8-7F7E-531E-5BE09655F943}"/>
              </a:ext>
            </a:extLst>
          </p:cNvPr>
          <p:cNvGrpSpPr/>
          <p:nvPr/>
        </p:nvGrpSpPr>
        <p:grpSpPr>
          <a:xfrm>
            <a:off x="663324" y="3626696"/>
            <a:ext cx="2916713" cy="1470769"/>
            <a:chOff x="3406258" y="4426698"/>
            <a:chExt cx="2916713" cy="1470769"/>
          </a:xfrm>
        </p:grpSpPr>
        <p:sp>
          <p:nvSpPr>
            <p:cNvPr id="33" name="Title 4">
              <a:extLst>
                <a:ext uri="{FF2B5EF4-FFF2-40B4-BE49-F238E27FC236}">
                  <a16:creationId xmlns:a16="http://schemas.microsoft.com/office/drawing/2014/main" id="{F1CDF58D-D184-722D-D186-E9F68BBCBF75}"/>
                </a:ext>
              </a:extLst>
            </p:cNvPr>
            <p:cNvSpPr txBox="1">
              <a:spLocks/>
            </p:cNvSpPr>
            <p:nvPr/>
          </p:nvSpPr>
          <p:spPr>
            <a:xfrm>
              <a:off x="3406258" y="4426698"/>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C77"/>
                  </a:solidFill>
                  <a:effectLst/>
                  <a:uLnTx/>
                  <a:uFillTx/>
                  <a:latin typeface="Arial" panose="020B0604020202020204"/>
                  <a:ea typeface="+mj-ea"/>
                  <a:cs typeface="+mj-cs"/>
                </a:rPr>
                <a:t>Age of claimants</a:t>
              </a:r>
            </a:p>
          </p:txBody>
        </p:sp>
        <p:sp>
          <p:nvSpPr>
            <p:cNvPr id="34" name="Title 4">
              <a:extLst>
                <a:ext uri="{FF2B5EF4-FFF2-40B4-BE49-F238E27FC236}">
                  <a16:creationId xmlns:a16="http://schemas.microsoft.com/office/drawing/2014/main" id="{39B3DF45-4C7A-CF29-84F9-13364449CC8B}"/>
                </a:ext>
              </a:extLst>
            </p:cNvPr>
            <p:cNvSpPr txBox="1">
              <a:spLocks/>
            </p:cNvSpPr>
            <p:nvPr/>
          </p:nvSpPr>
          <p:spPr>
            <a:xfrm>
              <a:off x="3419020" y="4859867"/>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Youngest</a:t>
              </a:r>
            </a:p>
          </p:txBody>
        </p:sp>
        <p:sp>
          <p:nvSpPr>
            <p:cNvPr id="35" name="Title 4">
              <a:extLst>
                <a:ext uri="{FF2B5EF4-FFF2-40B4-BE49-F238E27FC236}">
                  <a16:creationId xmlns:a16="http://schemas.microsoft.com/office/drawing/2014/main" id="{6B0F4844-76DE-C840-8029-F49ACBE58A6F}"/>
                </a:ext>
              </a:extLst>
            </p:cNvPr>
            <p:cNvSpPr txBox="1">
              <a:spLocks/>
            </p:cNvSpPr>
            <p:nvPr/>
          </p:nvSpPr>
          <p:spPr>
            <a:xfrm>
              <a:off x="3445298" y="5180428"/>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Average</a:t>
              </a:r>
            </a:p>
          </p:txBody>
        </p:sp>
        <p:sp>
          <p:nvSpPr>
            <p:cNvPr id="36" name="Title 4">
              <a:extLst>
                <a:ext uri="{FF2B5EF4-FFF2-40B4-BE49-F238E27FC236}">
                  <a16:creationId xmlns:a16="http://schemas.microsoft.com/office/drawing/2014/main" id="{2861927E-67B7-1B4F-A51D-FA65EC516570}"/>
                </a:ext>
              </a:extLst>
            </p:cNvPr>
            <p:cNvSpPr txBox="1">
              <a:spLocks/>
            </p:cNvSpPr>
            <p:nvPr/>
          </p:nvSpPr>
          <p:spPr>
            <a:xfrm>
              <a:off x="3419028" y="5500989"/>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Oldest</a:t>
              </a:r>
            </a:p>
          </p:txBody>
        </p:sp>
        <p:sp>
          <p:nvSpPr>
            <p:cNvPr id="39" name="Text Placeholder 20">
              <a:extLst>
                <a:ext uri="{FF2B5EF4-FFF2-40B4-BE49-F238E27FC236}">
                  <a16:creationId xmlns:a16="http://schemas.microsoft.com/office/drawing/2014/main" id="{FB1407F2-8359-5D31-1BEE-227F19A91476}"/>
                </a:ext>
              </a:extLst>
            </p:cNvPr>
            <p:cNvSpPr txBox="1">
              <a:spLocks/>
            </p:cNvSpPr>
            <p:nvPr/>
          </p:nvSpPr>
          <p:spPr>
            <a:xfrm>
              <a:off x="4462801" y="5480903"/>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103</a:t>
              </a:r>
            </a:p>
          </p:txBody>
        </p:sp>
      </p:grpSp>
      <p:graphicFrame>
        <p:nvGraphicFramePr>
          <p:cNvPr id="6" name="Object 4">
            <a:extLst>
              <a:ext uri="{FF2B5EF4-FFF2-40B4-BE49-F238E27FC236}">
                <a16:creationId xmlns:a16="http://schemas.microsoft.com/office/drawing/2014/main" id="{EFBEAD8A-518A-D6B2-CA77-C1B83438D4D3}"/>
              </a:ext>
            </a:extLst>
          </p:cNvPr>
          <p:cNvGraphicFramePr>
            <a:graphicFrameLocks noChangeAspect="1"/>
          </p:cNvGraphicFramePr>
          <p:nvPr>
            <p:extLst>
              <p:ext uri="{D42A27DB-BD31-4B8C-83A1-F6EECF244321}">
                <p14:modId xmlns:p14="http://schemas.microsoft.com/office/powerpoint/2010/main" val="2525687067"/>
              </p:ext>
            </p:extLst>
          </p:nvPr>
        </p:nvGraphicFramePr>
        <p:xfrm>
          <a:off x="5434943" y="-207433"/>
          <a:ext cx="7465963" cy="6416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429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221E1-B8FC-CB2B-BF6A-41466C32FB94}"/>
              </a:ext>
            </a:extLst>
          </p:cNvPr>
          <p:cNvSpPr txBox="1"/>
          <p:nvPr/>
        </p:nvSpPr>
        <p:spPr>
          <a:xfrm>
            <a:off x="693311" y="4824058"/>
            <a:ext cx="3171989"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Family dynamics</a:t>
            </a:r>
          </a:p>
          <a:p>
            <a:r>
              <a:rPr lang="en-US" sz="2200" dirty="0">
                <a:solidFill>
                  <a:schemeClr val="tx2"/>
                </a:solidFill>
                <a:latin typeface="Arial" panose="020B0604020202020204" pitchFamily="34" charset="0"/>
                <a:cs typeface="Arial" panose="020B0604020202020204" pitchFamily="34" charset="0"/>
              </a:rPr>
              <a:t>Who is providing </a:t>
            </a:r>
            <a:br>
              <a:rPr lang="en-US" sz="2200" dirty="0">
                <a:solidFill>
                  <a:schemeClr val="tx2"/>
                </a:solidFill>
                <a:latin typeface="Arial" panose="020B0604020202020204" pitchFamily="34" charset="0"/>
                <a:cs typeface="Arial" panose="020B0604020202020204" pitchFamily="34" charset="0"/>
              </a:rPr>
            </a:br>
            <a:r>
              <a:rPr lang="en-US" sz="2200" dirty="0">
                <a:solidFill>
                  <a:schemeClr val="tx2"/>
                </a:solidFill>
                <a:latin typeface="Arial" panose="020B0604020202020204" pitchFamily="34" charset="0"/>
                <a:cs typeface="Arial" panose="020B0604020202020204" pitchFamily="34" charset="0"/>
              </a:rPr>
              <a:t>care now?</a:t>
            </a:r>
          </a:p>
        </p:txBody>
      </p:sp>
      <p:sp>
        <p:nvSpPr>
          <p:cNvPr id="5" name="TextBox 4">
            <a:extLst>
              <a:ext uri="{FF2B5EF4-FFF2-40B4-BE49-F238E27FC236}">
                <a16:creationId xmlns:a16="http://schemas.microsoft.com/office/drawing/2014/main" id="{64F9ABA9-C113-8CDE-D14C-1BE3D335D90F}"/>
              </a:ext>
            </a:extLst>
          </p:cNvPr>
          <p:cNvSpPr txBox="1"/>
          <p:nvPr/>
        </p:nvSpPr>
        <p:spPr>
          <a:xfrm>
            <a:off x="6448749" y="2314150"/>
            <a:ext cx="3809898"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Longer life spans</a:t>
            </a:r>
          </a:p>
          <a:p>
            <a:r>
              <a:rPr lang="en-US" sz="2200" dirty="0">
                <a:solidFill>
                  <a:schemeClr val="tx2"/>
                </a:solidFill>
                <a:latin typeface="Arial" panose="020B0604020202020204" pitchFamily="34" charset="0"/>
                <a:cs typeface="Arial" panose="020B0604020202020204" pitchFamily="34" charset="0"/>
              </a:rPr>
              <a:t>Life expectancy increases can result in higher costs</a:t>
            </a:r>
          </a:p>
        </p:txBody>
      </p:sp>
      <p:sp>
        <p:nvSpPr>
          <p:cNvPr id="6" name="TextBox 5">
            <a:extLst>
              <a:ext uri="{FF2B5EF4-FFF2-40B4-BE49-F238E27FC236}">
                <a16:creationId xmlns:a16="http://schemas.microsoft.com/office/drawing/2014/main" id="{C7375621-BF65-A76E-42C8-3932CE411A79}"/>
              </a:ext>
            </a:extLst>
          </p:cNvPr>
          <p:cNvSpPr txBox="1"/>
          <p:nvPr/>
        </p:nvSpPr>
        <p:spPr>
          <a:xfrm>
            <a:off x="6448749" y="4824058"/>
            <a:ext cx="4195197"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Government</a:t>
            </a:r>
          </a:p>
          <a:p>
            <a:r>
              <a:rPr lang="en-US" sz="2200" dirty="0">
                <a:solidFill>
                  <a:schemeClr val="tx2"/>
                </a:solidFill>
                <a:latin typeface="Arial" panose="020B0604020202020204" pitchFamily="34" charset="0"/>
                <a:cs typeface="Arial" panose="020B0604020202020204" pitchFamily="34" charset="0"/>
              </a:rPr>
              <a:t>What programs will be available? Who will qualify?</a:t>
            </a:r>
            <a:endParaRPr lang="en-US" sz="2200" dirty="0">
              <a:solidFill>
                <a:schemeClr val="tx2"/>
              </a:solidFill>
              <a:latin typeface="Arial" panose="020B0604020202020204" pitchFamily="34" charset="0"/>
              <a:ea typeface="ヒラギノ角ゴ Pro W3"/>
              <a:cs typeface="Arial" panose="020B0604020202020204" pitchFamily="34" charset="0"/>
            </a:endParaRPr>
          </a:p>
        </p:txBody>
      </p:sp>
      <p:sp>
        <p:nvSpPr>
          <p:cNvPr id="7" name="TextBox 6">
            <a:extLst>
              <a:ext uri="{FF2B5EF4-FFF2-40B4-BE49-F238E27FC236}">
                <a16:creationId xmlns:a16="http://schemas.microsoft.com/office/drawing/2014/main" id="{92EFFE18-B29C-59BC-20E5-3C9925AB318D}"/>
              </a:ext>
            </a:extLst>
          </p:cNvPr>
          <p:cNvSpPr txBox="1"/>
          <p:nvPr/>
        </p:nvSpPr>
        <p:spPr>
          <a:xfrm>
            <a:off x="666130" y="2419579"/>
            <a:ext cx="3572079"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Higher demand</a:t>
            </a:r>
          </a:p>
          <a:p>
            <a:r>
              <a:rPr lang="en-US" sz="2200" dirty="0">
                <a:solidFill>
                  <a:schemeClr val="tx2"/>
                </a:solidFill>
                <a:latin typeface="Arial" panose="020B0604020202020204" pitchFamily="34" charset="0"/>
                <a:cs typeface="Arial" panose="020B0604020202020204" pitchFamily="34" charset="0"/>
              </a:rPr>
              <a:t>Number of people needing care at the same time  </a:t>
            </a:r>
          </a:p>
        </p:txBody>
      </p:sp>
      <p:sp>
        <p:nvSpPr>
          <p:cNvPr id="15" name="Title 14">
            <a:extLst>
              <a:ext uri="{FF2B5EF4-FFF2-40B4-BE49-F238E27FC236}">
                <a16:creationId xmlns:a16="http://schemas.microsoft.com/office/drawing/2014/main" id="{2EC6B5ED-05F1-249C-DCEA-55AAF7E1DA85}"/>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p>
        </p:txBody>
      </p:sp>
      <p:pic>
        <p:nvPicPr>
          <p:cNvPr id="8" name="Graphic 7">
            <a:extLst>
              <a:ext uri="{FF2B5EF4-FFF2-40B4-BE49-F238E27FC236}">
                <a16:creationId xmlns:a16="http://schemas.microsoft.com/office/drawing/2014/main" id="{F3A9928E-CA39-F592-4444-62EBAE57E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9451" y="4282545"/>
            <a:ext cx="347464" cy="463285"/>
          </a:xfrm>
          <a:prstGeom prst="rect">
            <a:avLst/>
          </a:prstGeom>
        </p:spPr>
      </p:pic>
      <p:pic>
        <p:nvPicPr>
          <p:cNvPr id="12" name="Graphic 11">
            <a:extLst>
              <a:ext uri="{FF2B5EF4-FFF2-40B4-BE49-F238E27FC236}">
                <a16:creationId xmlns:a16="http://schemas.microsoft.com/office/drawing/2014/main" id="{0CE85BAF-2923-C262-A415-4F4499F66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764" y="1900940"/>
            <a:ext cx="497652" cy="398122"/>
          </a:xfrm>
          <a:prstGeom prst="rect">
            <a:avLst/>
          </a:prstGeom>
        </p:spPr>
      </p:pic>
      <p:pic>
        <p:nvPicPr>
          <p:cNvPr id="16" name="Graphic 15">
            <a:extLst>
              <a:ext uri="{FF2B5EF4-FFF2-40B4-BE49-F238E27FC236}">
                <a16:creationId xmlns:a16="http://schemas.microsoft.com/office/drawing/2014/main" id="{5894C99E-A8E2-49DE-A04B-E6C7625CC0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9451" y="1859708"/>
            <a:ext cx="393136" cy="393136"/>
          </a:xfrm>
          <a:prstGeom prst="rect">
            <a:avLst/>
          </a:prstGeom>
        </p:spPr>
      </p:pic>
      <p:pic>
        <p:nvPicPr>
          <p:cNvPr id="18" name="Graphic 17">
            <a:extLst>
              <a:ext uri="{FF2B5EF4-FFF2-40B4-BE49-F238E27FC236}">
                <a16:creationId xmlns:a16="http://schemas.microsoft.com/office/drawing/2014/main" id="{A6A80517-C038-30FC-FA66-2A1A82696D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061" y="4282546"/>
            <a:ext cx="579105" cy="463284"/>
          </a:xfrm>
          <a:prstGeom prst="rect">
            <a:avLst/>
          </a:prstGeom>
        </p:spPr>
      </p:pic>
      <p:cxnSp>
        <p:nvCxnSpPr>
          <p:cNvPr id="10" name="Straight Connector 9">
            <a:extLst>
              <a:ext uri="{FF2B5EF4-FFF2-40B4-BE49-F238E27FC236}">
                <a16:creationId xmlns:a16="http://schemas.microsoft.com/office/drawing/2014/main" id="{513846E9-E0C1-9688-4EA0-113F98BB5ACF}"/>
              </a:ext>
            </a:extLst>
          </p:cNvPr>
          <p:cNvCxnSpPr>
            <a:cxnSpLocks/>
          </p:cNvCxnSpPr>
          <p:nvPr/>
        </p:nvCxnSpPr>
        <p:spPr>
          <a:xfrm>
            <a:off x="518016" y="1882588"/>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0778F9-E156-26BB-BCA7-27AC2DA3B574}"/>
              </a:ext>
            </a:extLst>
          </p:cNvPr>
          <p:cNvCxnSpPr>
            <a:cxnSpLocks/>
          </p:cNvCxnSpPr>
          <p:nvPr/>
        </p:nvCxnSpPr>
        <p:spPr>
          <a:xfrm>
            <a:off x="518016" y="4282545"/>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44D3E63-B95A-C7F4-FD6B-087B640279A2}"/>
              </a:ext>
            </a:extLst>
          </p:cNvPr>
          <p:cNvCxnSpPr>
            <a:cxnSpLocks/>
          </p:cNvCxnSpPr>
          <p:nvPr/>
        </p:nvCxnSpPr>
        <p:spPr>
          <a:xfrm>
            <a:off x="6289819" y="1882588"/>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9DEDF2F-5669-121B-0461-093295EEFF83}"/>
              </a:ext>
            </a:extLst>
          </p:cNvPr>
          <p:cNvCxnSpPr>
            <a:cxnSpLocks/>
          </p:cNvCxnSpPr>
          <p:nvPr/>
        </p:nvCxnSpPr>
        <p:spPr>
          <a:xfrm>
            <a:off x="6289819" y="4282545"/>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1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neAmerica Financial">
  <a:themeElements>
    <a:clrScheme name="OneAmerica">
      <a:dk1>
        <a:srgbClr val="000000"/>
      </a:dk1>
      <a:lt1>
        <a:srgbClr val="FFFFFF"/>
      </a:lt1>
      <a:dk2>
        <a:srgbClr val="002C77"/>
      </a:dk2>
      <a:lt2>
        <a:srgbClr val="F3F9FE"/>
      </a:lt2>
      <a:accent1>
        <a:srgbClr val="002C77"/>
      </a:accent1>
      <a:accent2>
        <a:srgbClr val="8BBFF3"/>
      </a:accent2>
      <a:accent3>
        <a:srgbClr val="E30032"/>
      </a:accent3>
      <a:accent4>
        <a:srgbClr val="FFCF00"/>
      </a:accent4>
      <a:accent5>
        <a:srgbClr val="497728"/>
      </a:accent5>
      <a:accent6>
        <a:srgbClr val="FF95AC"/>
      </a:accent6>
      <a:hlink>
        <a:srgbClr val="002C77"/>
      </a:hlink>
      <a:folHlink>
        <a:srgbClr val="8BBF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old">
      <a:srgbClr val="A07400"/>
    </a:custClr>
    <a:custClr name="Light Green">
      <a:srgbClr val="8BC400"/>
    </a:custClr>
    <a:custClr name="Teal">
      <a:srgbClr val="115E67"/>
    </a:custClr>
    <a:custClr name="Gray">
      <a:srgbClr val="97999B"/>
    </a:custClr>
    <a:custClr name="Orange">
      <a:srgbClr val="963821"/>
    </a:custClr>
    <a:custClr name="Light Teal">
      <a:srgbClr val="00B0B9"/>
    </a:custClr>
    <a:custClr name="Black">
      <a:srgbClr val="000000"/>
    </a:custClr>
    <a:custClr name="Light Orange">
      <a:srgbClr val="EA7600"/>
    </a:custClr>
  </a:custClrLst>
  <a:extLst>
    <a:ext uri="{05A4C25C-085E-4340-85A3-A5531E510DB2}">
      <thm15:themeFamily xmlns:thm15="http://schemas.microsoft.com/office/thememl/2012/main" name="OneAmerica_Template" id="{F64554F9-7C9E-D84B-A062-B2633A44BF87}" vid="{8ADE54B7-A91D-8349-96CF-B1F1E85A1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OneAmerica Financial</Template>
  <TotalTime>96038</TotalTime>
  <Words>5326</Words>
  <Application>Microsoft Office PowerPoint</Application>
  <PresentationFormat>Widescreen</PresentationFormat>
  <Paragraphs>716</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Narrow</vt:lpstr>
      <vt:lpstr>Calibri</vt:lpstr>
      <vt:lpstr>Cavolini</vt:lpstr>
      <vt:lpstr>Helvetica</vt:lpstr>
      <vt:lpstr>Lato</vt:lpstr>
      <vt:lpstr>System Font Regular</vt:lpstr>
      <vt:lpstr>Times New Roman</vt:lpstr>
      <vt:lpstr>ヒラギノ角ゴ Pro W3</vt:lpstr>
      <vt:lpstr>OneAmerica Financial</vt:lpstr>
      <vt:lpstr>One choice… can impact generations</vt:lpstr>
      <vt:lpstr>Agenda</vt:lpstr>
      <vt:lpstr>What is long-term care?*</vt:lpstr>
      <vt:lpstr>Facts &amp; Figures</vt:lpstr>
      <vt:lpstr>Facts &amp; Figures</vt:lpstr>
      <vt:lpstr>Facts &amp; Figures</vt:lpstr>
      <vt:lpstr>Reason for  initial claim</vt:lpstr>
      <vt:lpstr>PowerPoint Presentation</vt:lpstr>
      <vt:lpstr>Facts &amp; Figures</vt:lpstr>
      <vt:lpstr>Facts &amp; Figures</vt:lpstr>
      <vt:lpstr>PowerPoint Presentation</vt:lpstr>
      <vt:lpstr>Impact on families</vt:lpstr>
      <vt:lpstr>If care is needed, how will you  pay for it? </vt:lpstr>
      <vt:lpstr>Finances – three ways to pay</vt:lpstr>
      <vt:lpstr>Impact on Finances</vt:lpstr>
      <vt:lpstr>PowerPoint Presentation</vt:lpstr>
      <vt:lpstr>PowerPoint Presentation</vt:lpstr>
      <vt:lpstr>How asset-based LTC works</vt:lpstr>
      <vt:lpstr>Hypothetical examples</vt:lpstr>
      <vt:lpstr>Funding with savings</vt:lpstr>
      <vt:lpstr>Funding with savings</vt:lpstr>
      <vt:lpstr>Funding with income</vt:lpstr>
      <vt:lpstr>The Stacking Strategy</vt:lpstr>
      <vt:lpstr>Repurposing qualified retirement assets</vt:lpstr>
      <vt:lpstr>Consider your situation</vt:lpstr>
      <vt:lpstr>Repurposing qualified retirement assets</vt:lpstr>
      <vt:lpstr>Funding with retirement dollars</vt:lpstr>
      <vt:lpstr>Hypothetical examples </vt:lpstr>
      <vt:lpstr>Funding with existing annuity</vt:lpstr>
      <vt:lpstr>Funding with existing annuity</vt:lpstr>
      <vt:lpstr>Funding with existing annuity</vt:lpstr>
      <vt:lpstr>PowerPoint Presentation</vt:lpstr>
      <vt:lpstr>Let’s explore your choices today!</vt:lpstr>
      <vt:lpstr>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Insightful presentation title (max 3 lines)</dc:title>
  <dc:creator>Sager, Devin</dc:creator>
  <cp:lastModifiedBy>Tom Colone</cp:lastModifiedBy>
  <cp:revision>110</cp:revision>
  <dcterms:created xsi:type="dcterms:W3CDTF">2023-08-15T23:26:32Z</dcterms:created>
  <dcterms:modified xsi:type="dcterms:W3CDTF">2025-04-17T15:46:09Z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2023-08-10T14:44:20Z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12487e14-3ea9-4d91-ac1c-07f02ac1cafc</vt:lpwstr>
  </property>
  <property fmtid="{D5CDD505-2E9C-101B-9397-08002B2CF9AE}" pid="8" name="MSIP_Label_38f1469a-2c2a-4aee-b92b-090d4c5468ff_ContentBits">
    <vt:lpwstr>0</vt:lpwstr>
  </property>
  <property fmtid="{D5CDD505-2E9C-101B-9397-08002B2CF9AE}" pid="9" name="MSIP_Label_d70e062b-3d76-4dca-9a83-e7b61f60b6d7_Enabled">
    <vt:lpwstr>true</vt:lpwstr>
  </property>
  <property fmtid="{D5CDD505-2E9C-101B-9397-08002B2CF9AE}" pid="10" name="MSIP_Label_d70e062b-3d76-4dca-9a83-e7b61f60b6d7_SetDate">
    <vt:lpwstr>2023-09-07T16:18:53Z</vt:lpwstr>
  </property>
  <property fmtid="{D5CDD505-2E9C-101B-9397-08002B2CF9AE}" pid="11" name="MSIP_Label_d70e062b-3d76-4dca-9a83-e7b61f60b6d7_Method">
    <vt:lpwstr>Privileged</vt:lpwstr>
  </property>
  <property fmtid="{D5CDD505-2E9C-101B-9397-08002B2CF9AE}" pid="12" name="MSIP_Label_d70e062b-3d76-4dca-9a83-e7b61f60b6d7_Name">
    <vt:lpwstr>d70e062b-3d76-4dca-9a83-e7b61f60b6d7</vt:lpwstr>
  </property>
  <property fmtid="{D5CDD505-2E9C-101B-9397-08002B2CF9AE}" pid="13" name="MSIP_Label_d70e062b-3d76-4dca-9a83-e7b61f60b6d7_SiteId">
    <vt:lpwstr>975c0940-6ee1-4da8-8016-f00c9fc8476f</vt:lpwstr>
  </property>
  <property fmtid="{D5CDD505-2E9C-101B-9397-08002B2CF9AE}" pid="14" name="MSIP_Label_d70e062b-3d76-4dca-9a83-e7b61f60b6d7_ActionId">
    <vt:lpwstr>1652a24e-5deb-4b62-b514-03d229c08dde</vt:lpwstr>
  </property>
  <property fmtid="{D5CDD505-2E9C-101B-9397-08002B2CF9AE}" pid="15" name="MSIP_Label_d70e062b-3d76-4dca-9a83-e7b61f60b6d7_ContentBits">
    <vt:lpwstr>0</vt:lpwstr>
  </property>
</Properties>
</file>