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sldIdLst>
    <p:sldId id="2292" r:id="rId2"/>
    <p:sldId id="476" r:id="rId3"/>
    <p:sldId id="433" r:id="rId4"/>
    <p:sldId id="2293" r:id="rId5"/>
    <p:sldId id="2273" r:id="rId6"/>
    <p:sldId id="2288" r:id="rId7"/>
    <p:sldId id="2287" r:id="rId8"/>
    <p:sldId id="673" r:id="rId9"/>
    <p:sldId id="674" r:id="rId10"/>
    <p:sldId id="675" r:id="rId11"/>
    <p:sldId id="676" r:id="rId12"/>
    <p:sldId id="677" r:id="rId13"/>
    <p:sldId id="296" r:id="rId14"/>
    <p:sldId id="679" r:id="rId15"/>
    <p:sldId id="680" r:id="rId16"/>
    <p:sldId id="681" r:id="rId17"/>
    <p:sldId id="2289" r:id="rId18"/>
    <p:sldId id="682" r:id="rId19"/>
    <p:sldId id="683" r:id="rId20"/>
    <p:sldId id="689" r:id="rId21"/>
    <p:sldId id="486" r:id="rId22"/>
    <p:sldId id="605" r:id="rId23"/>
    <p:sldId id="630" r:id="rId24"/>
    <p:sldId id="2274" r:id="rId25"/>
    <p:sldId id="2291" r:id="rId26"/>
    <p:sldId id="2290" r:id="rId27"/>
    <p:sldId id="2283" r:id="rId28"/>
    <p:sldId id="2272" r:id="rId29"/>
    <p:sldId id="467" r:id="rId30"/>
  </p:sldIdLst>
  <p:sldSz cx="12192000" cy="6858000"/>
  <p:notesSz cx="6858000" cy="9144000"/>
  <p:defaultTextStyle>
    <a:defPPr>
      <a:defRPr lang="en-US"/>
    </a:defPPr>
    <a:lvl1pPr marL="0" algn="l" defTabSz="913675" rtl="0" eaLnBrk="1" latinLnBrk="0" hangingPunct="1">
      <a:defRPr sz="1798" kern="1200">
        <a:solidFill>
          <a:schemeClr val="tx1"/>
        </a:solidFill>
        <a:latin typeface="+mn-lt"/>
        <a:ea typeface="+mn-ea"/>
        <a:cs typeface="+mn-cs"/>
      </a:defRPr>
    </a:lvl1pPr>
    <a:lvl2pPr marL="456837" algn="l" defTabSz="913675" rtl="0" eaLnBrk="1" latinLnBrk="0" hangingPunct="1">
      <a:defRPr sz="1798" kern="1200">
        <a:solidFill>
          <a:schemeClr val="tx1"/>
        </a:solidFill>
        <a:latin typeface="+mn-lt"/>
        <a:ea typeface="+mn-ea"/>
        <a:cs typeface="+mn-cs"/>
      </a:defRPr>
    </a:lvl2pPr>
    <a:lvl3pPr marL="913675" algn="l" defTabSz="913675" rtl="0" eaLnBrk="1" latinLnBrk="0" hangingPunct="1">
      <a:defRPr sz="1798" kern="1200">
        <a:solidFill>
          <a:schemeClr val="tx1"/>
        </a:solidFill>
        <a:latin typeface="+mn-lt"/>
        <a:ea typeface="+mn-ea"/>
        <a:cs typeface="+mn-cs"/>
      </a:defRPr>
    </a:lvl3pPr>
    <a:lvl4pPr marL="1370514" algn="l" defTabSz="913675" rtl="0" eaLnBrk="1" latinLnBrk="0" hangingPunct="1">
      <a:defRPr sz="1798" kern="1200">
        <a:solidFill>
          <a:schemeClr val="tx1"/>
        </a:solidFill>
        <a:latin typeface="+mn-lt"/>
        <a:ea typeface="+mn-ea"/>
        <a:cs typeface="+mn-cs"/>
      </a:defRPr>
    </a:lvl4pPr>
    <a:lvl5pPr marL="1827352" algn="l" defTabSz="913675" rtl="0" eaLnBrk="1" latinLnBrk="0" hangingPunct="1">
      <a:defRPr sz="1798" kern="1200">
        <a:solidFill>
          <a:schemeClr val="tx1"/>
        </a:solidFill>
        <a:latin typeface="+mn-lt"/>
        <a:ea typeface="+mn-ea"/>
        <a:cs typeface="+mn-cs"/>
      </a:defRPr>
    </a:lvl5pPr>
    <a:lvl6pPr marL="2284189" algn="l" defTabSz="913675" rtl="0" eaLnBrk="1" latinLnBrk="0" hangingPunct="1">
      <a:defRPr sz="1798" kern="1200">
        <a:solidFill>
          <a:schemeClr val="tx1"/>
        </a:solidFill>
        <a:latin typeface="+mn-lt"/>
        <a:ea typeface="+mn-ea"/>
        <a:cs typeface="+mn-cs"/>
      </a:defRPr>
    </a:lvl6pPr>
    <a:lvl7pPr marL="2741028" algn="l" defTabSz="913675" rtl="0" eaLnBrk="1" latinLnBrk="0" hangingPunct="1">
      <a:defRPr sz="1798" kern="1200">
        <a:solidFill>
          <a:schemeClr val="tx1"/>
        </a:solidFill>
        <a:latin typeface="+mn-lt"/>
        <a:ea typeface="+mn-ea"/>
        <a:cs typeface="+mn-cs"/>
      </a:defRPr>
    </a:lvl7pPr>
    <a:lvl8pPr marL="3197866" algn="l" defTabSz="913675" rtl="0" eaLnBrk="1" latinLnBrk="0" hangingPunct="1">
      <a:defRPr sz="1798" kern="1200">
        <a:solidFill>
          <a:schemeClr val="tx1"/>
        </a:solidFill>
        <a:latin typeface="+mn-lt"/>
        <a:ea typeface="+mn-ea"/>
        <a:cs typeface="+mn-cs"/>
      </a:defRPr>
    </a:lvl8pPr>
    <a:lvl9pPr marL="3654704" algn="l" defTabSz="913675" rtl="0" eaLnBrk="1" latinLnBrk="0" hangingPunct="1">
      <a:defRPr sz="1798"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D10685F6-03B7-4345-BD41-C10F5E1C43AE}">
          <p14:sldIdLst>
            <p14:sldId id="2292"/>
          </p14:sldIdLst>
        </p14:section>
        <p14:section name="About This Template" id="{5A0091F5-0C66-41C6-9758-E25C170697F4}">
          <p14:sldIdLst/>
        </p14:section>
        <p14:section name="Slide Layouts" id="{61AB2CA0-D2D5-47A2-B8F1-B019E65EAA3F}">
          <p14:sldIdLst>
            <p14:sldId id="476"/>
            <p14:sldId id="433"/>
            <p14:sldId id="2293"/>
            <p14:sldId id="2273"/>
            <p14:sldId id="2288"/>
            <p14:sldId id="2287"/>
            <p14:sldId id="673"/>
            <p14:sldId id="674"/>
            <p14:sldId id="675"/>
            <p14:sldId id="676"/>
            <p14:sldId id="677"/>
            <p14:sldId id="296"/>
            <p14:sldId id="679"/>
            <p14:sldId id="680"/>
            <p14:sldId id="681"/>
            <p14:sldId id="2289"/>
            <p14:sldId id="682"/>
            <p14:sldId id="683"/>
            <p14:sldId id="689"/>
            <p14:sldId id="486"/>
            <p14:sldId id="605"/>
            <p14:sldId id="630"/>
            <p14:sldId id="2274"/>
            <p14:sldId id="2291"/>
            <p14:sldId id="2290"/>
            <p14:sldId id="2283"/>
            <p14:sldId id="2272"/>
          </p14:sldIdLst>
        </p14:section>
        <p14:section name="End" id="{384A3FB3-2500-434C-A093-0CADA67AEC51}">
          <p14:sldIdLst>
            <p14:sldId id="467"/>
          </p14:sldIdLst>
        </p14:section>
      </p14:sectionLst>
    </p:ext>
    <p:ext uri="{EFAFB233-063F-42B5-8137-9DF3F51BA10A}">
      <p15:sldGuideLst xmlns:p15="http://schemas.microsoft.com/office/powerpoint/2012/main">
        <p15:guide id="1" orient="horz" pos="402" userDrawn="1">
          <p15:clr>
            <a:srgbClr val="A4A3A4"/>
          </p15:clr>
        </p15:guide>
        <p15:guide id="2" pos="2679" userDrawn="1">
          <p15:clr>
            <a:srgbClr val="A4A3A4"/>
          </p15:clr>
        </p15:guide>
        <p15:guide id="3" pos="262" userDrawn="1">
          <p15:clr>
            <a:srgbClr val="A4A3A4"/>
          </p15:clr>
        </p15:guide>
        <p15:guide id="4" pos="2948" userDrawn="1">
          <p15:clr>
            <a:srgbClr val="A4A3A4"/>
          </p15:clr>
        </p15:guide>
        <p15:guide id="5" pos="7419" userDrawn="1">
          <p15:clr>
            <a:srgbClr val="A4A3A4"/>
          </p15:clr>
        </p15:guide>
        <p15:guide id="6" orient="horz" pos="778" userDrawn="1">
          <p15:clr>
            <a:srgbClr val="A4A3A4"/>
          </p15:clr>
        </p15:guide>
        <p15:guide id="7" orient="horz" pos="974" userDrawn="1">
          <p15:clr>
            <a:srgbClr val="A4A3A4"/>
          </p15:clr>
        </p15:guide>
        <p15:guide id="8" orient="horz" pos="3916" userDrawn="1">
          <p15:clr>
            <a:srgbClr val="A4A3A4"/>
          </p15:clr>
        </p15:guide>
        <p15:guide id="9" orient="horz" pos="3654"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ott Marsh" initials="SM" lastIdx="1" clrIdx="0">
    <p:extLst>
      <p:ext uri="{19B8F6BF-5375-455C-9EA6-DF929625EA0E}">
        <p15:presenceInfo xmlns:p15="http://schemas.microsoft.com/office/powerpoint/2012/main" userId="S::Scott.Marsh@blackboard.com::6940b87e-39a9-458a-89fb-c3afbb3a65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0D6B"/>
    <a:srgbClr val="FFD1FF"/>
    <a:srgbClr val="FF00FF"/>
    <a:srgbClr val="BF00BF"/>
    <a:srgbClr val="FF7AFF"/>
    <a:srgbClr val="1E1E1E"/>
    <a:srgbClr val="000000"/>
    <a:srgbClr val="FF0066"/>
    <a:srgbClr val="E8E4E7"/>
    <a:srgbClr val="3636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9398" autoAdjust="0"/>
  </p:normalViewPr>
  <p:slideViewPr>
    <p:cSldViewPr snapToGrid="0" snapToObjects="1" showGuides="1">
      <p:cViewPr varScale="1">
        <p:scale>
          <a:sx n="111" d="100"/>
          <a:sy n="111" d="100"/>
        </p:scale>
        <p:origin x="558" y="96"/>
      </p:cViewPr>
      <p:guideLst>
        <p:guide orient="horz" pos="402"/>
        <p:guide pos="2679"/>
        <p:guide pos="262"/>
        <p:guide pos="2948"/>
        <p:guide pos="7419"/>
        <p:guide orient="horz" pos="778"/>
        <p:guide orient="horz" pos="974"/>
        <p:guide orient="horz" pos="3916"/>
        <p:guide orient="horz" pos="3654"/>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showGuides="1">
      <p:cViewPr varScale="1">
        <p:scale>
          <a:sx n="60" d="100"/>
          <a:sy n="60" d="100"/>
        </p:scale>
        <p:origin x="2333" y="5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BB86D6-80C1-416E-93A8-B3FA65B6B6D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F22E9A4-0AE3-4C16-8A89-F0E51BE2A50A}">
      <dgm:prSet/>
      <dgm:spPr/>
      <dgm:t>
        <a:bodyPr/>
        <a:lstStyle/>
        <a:p>
          <a:r>
            <a:rPr lang="en-US"/>
            <a:t>First, we will be walking through Lean Six Sigma concepts </a:t>
          </a:r>
        </a:p>
      </dgm:t>
    </dgm:pt>
    <dgm:pt modelId="{8B50F8B3-B852-4A84-8FA3-8534619AC48C}" type="parTrans" cxnId="{77AB698C-AF07-40F3-8720-193FD990B7E8}">
      <dgm:prSet/>
      <dgm:spPr/>
      <dgm:t>
        <a:bodyPr/>
        <a:lstStyle/>
        <a:p>
          <a:endParaRPr lang="en-US"/>
        </a:p>
      </dgm:t>
    </dgm:pt>
    <dgm:pt modelId="{C88008AA-6025-4C87-8A20-E438A9B4AA30}" type="sibTrans" cxnId="{77AB698C-AF07-40F3-8720-193FD990B7E8}">
      <dgm:prSet/>
      <dgm:spPr/>
      <dgm:t>
        <a:bodyPr/>
        <a:lstStyle/>
        <a:p>
          <a:endParaRPr lang="en-US"/>
        </a:p>
      </dgm:t>
    </dgm:pt>
    <dgm:pt modelId="{61222FB0-19E8-4115-A466-DFA415786016}">
      <dgm:prSet/>
      <dgm:spPr/>
      <dgm:t>
        <a:bodyPr/>
        <a:lstStyle/>
        <a:p>
          <a:r>
            <a:rPr lang="en-US"/>
            <a:t>Next, we are going to practice using some templates together as a whole group</a:t>
          </a:r>
        </a:p>
      </dgm:t>
    </dgm:pt>
    <dgm:pt modelId="{BA6DFB31-980F-4D12-B6B6-F579DA0B2B2C}" type="parTrans" cxnId="{9061F746-0103-4170-974D-2463C87E079E}">
      <dgm:prSet/>
      <dgm:spPr/>
      <dgm:t>
        <a:bodyPr/>
        <a:lstStyle/>
        <a:p>
          <a:endParaRPr lang="en-US"/>
        </a:p>
      </dgm:t>
    </dgm:pt>
    <dgm:pt modelId="{4A200399-6C2B-4EDE-978A-DCFBD085137C}" type="sibTrans" cxnId="{9061F746-0103-4170-974D-2463C87E079E}">
      <dgm:prSet/>
      <dgm:spPr/>
      <dgm:t>
        <a:bodyPr/>
        <a:lstStyle/>
        <a:p>
          <a:endParaRPr lang="en-US"/>
        </a:p>
      </dgm:t>
    </dgm:pt>
    <dgm:pt modelId="{B57CD867-91BD-422E-8FBC-838B2E6B0B50}">
      <dgm:prSet/>
      <dgm:spPr/>
      <dgm:t>
        <a:bodyPr/>
        <a:lstStyle/>
        <a:p>
          <a:r>
            <a:rPr lang="en-US" dirty="0"/>
            <a:t>Then, I will break you into some small breakouts to continue the work on the tools in a small group</a:t>
          </a:r>
        </a:p>
      </dgm:t>
    </dgm:pt>
    <dgm:pt modelId="{D250C1A6-191D-4246-A78E-87C5DE3C740B}" type="parTrans" cxnId="{F0478166-1B8C-4738-8AEC-73401C0936FB}">
      <dgm:prSet/>
      <dgm:spPr/>
      <dgm:t>
        <a:bodyPr/>
        <a:lstStyle/>
        <a:p>
          <a:endParaRPr lang="en-US"/>
        </a:p>
      </dgm:t>
    </dgm:pt>
    <dgm:pt modelId="{65B8FF1A-B278-47E0-84F9-56ED2C8E5C9B}" type="sibTrans" cxnId="{F0478166-1B8C-4738-8AEC-73401C0936FB}">
      <dgm:prSet/>
      <dgm:spPr/>
      <dgm:t>
        <a:bodyPr/>
        <a:lstStyle/>
        <a:p>
          <a:endParaRPr lang="en-US"/>
        </a:p>
      </dgm:t>
    </dgm:pt>
    <dgm:pt modelId="{9CAE29B7-3294-4036-BFCE-9DF0D2ED7789}" type="pres">
      <dgm:prSet presAssocID="{16BB86D6-80C1-416E-93A8-B3FA65B6B6D5}" presName="linear" presStyleCnt="0">
        <dgm:presLayoutVars>
          <dgm:animLvl val="lvl"/>
          <dgm:resizeHandles val="exact"/>
        </dgm:presLayoutVars>
      </dgm:prSet>
      <dgm:spPr/>
    </dgm:pt>
    <dgm:pt modelId="{EF9C4259-0F94-41DB-BA7B-C1C1DABBAD9E}" type="pres">
      <dgm:prSet presAssocID="{DF22E9A4-0AE3-4C16-8A89-F0E51BE2A50A}" presName="parentText" presStyleLbl="node1" presStyleIdx="0" presStyleCnt="3">
        <dgm:presLayoutVars>
          <dgm:chMax val="0"/>
          <dgm:bulletEnabled val="1"/>
        </dgm:presLayoutVars>
      </dgm:prSet>
      <dgm:spPr/>
    </dgm:pt>
    <dgm:pt modelId="{438FF159-158A-4502-8EF8-2A6029746F30}" type="pres">
      <dgm:prSet presAssocID="{C88008AA-6025-4C87-8A20-E438A9B4AA30}" presName="spacer" presStyleCnt="0"/>
      <dgm:spPr/>
    </dgm:pt>
    <dgm:pt modelId="{A1FB5B6C-1102-4D33-A31B-76F8E645D85C}" type="pres">
      <dgm:prSet presAssocID="{61222FB0-19E8-4115-A466-DFA415786016}" presName="parentText" presStyleLbl="node1" presStyleIdx="1" presStyleCnt="3">
        <dgm:presLayoutVars>
          <dgm:chMax val="0"/>
          <dgm:bulletEnabled val="1"/>
        </dgm:presLayoutVars>
      </dgm:prSet>
      <dgm:spPr/>
    </dgm:pt>
    <dgm:pt modelId="{47E3A213-605D-457E-868F-18E4A87F8048}" type="pres">
      <dgm:prSet presAssocID="{4A200399-6C2B-4EDE-978A-DCFBD085137C}" presName="spacer" presStyleCnt="0"/>
      <dgm:spPr/>
    </dgm:pt>
    <dgm:pt modelId="{90016A3D-EA3A-42DB-9E5E-C4AD7B39CA57}" type="pres">
      <dgm:prSet presAssocID="{B57CD867-91BD-422E-8FBC-838B2E6B0B50}" presName="parentText" presStyleLbl="node1" presStyleIdx="2" presStyleCnt="3">
        <dgm:presLayoutVars>
          <dgm:chMax val="0"/>
          <dgm:bulletEnabled val="1"/>
        </dgm:presLayoutVars>
      </dgm:prSet>
      <dgm:spPr/>
    </dgm:pt>
  </dgm:ptLst>
  <dgm:cxnLst>
    <dgm:cxn modelId="{D4EE5D3F-53AC-4572-8D0E-209630E3C4AB}" type="presOf" srcId="{DF22E9A4-0AE3-4C16-8A89-F0E51BE2A50A}" destId="{EF9C4259-0F94-41DB-BA7B-C1C1DABBAD9E}" srcOrd="0" destOrd="0" presId="urn:microsoft.com/office/officeart/2005/8/layout/vList2"/>
    <dgm:cxn modelId="{F0478166-1B8C-4738-8AEC-73401C0936FB}" srcId="{16BB86D6-80C1-416E-93A8-B3FA65B6B6D5}" destId="{B57CD867-91BD-422E-8FBC-838B2E6B0B50}" srcOrd="2" destOrd="0" parTransId="{D250C1A6-191D-4246-A78E-87C5DE3C740B}" sibTransId="{65B8FF1A-B278-47E0-84F9-56ED2C8E5C9B}"/>
    <dgm:cxn modelId="{9061F746-0103-4170-974D-2463C87E079E}" srcId="{16BB86D6-80C1-416E-93A8-B3FA65B6B6D5}" destId="{61222FB0-19E8-4115-A466-DFA415786016}" srcOrd="1" destOrd="0" parTransId="{BA6DFB31-980F-4D12-B6B6-F579DA0B2B2C}" sibTransId="{4A200399-6C2B-4EDE-978A-DCFBD085137C}"/>
    <dgm:cxn modelId="{D21D0A69-AC3E-406F-BA32-3025BF077D13}" type="presOf" srcId="{B57CD867-91BD-422E-8FBC-838B2E6B0B50}" destId="{90016A3D-EA3A-42DB-9E5E-C4AD7B39CA57}" srcOrd="0" destOrd="0" presId="urn:microsoft.com/office/officeart/2005/8/layout/vList2"/>
    <dgm:cxn modelId="{F9090557-9F24-44EB-8F9E-4108E5DDDE88}" type="presOf" srcId="{61222FB0-19E8-4115-A466-DFA415786016}" destId="{A1FB5B6C-1102-4D33-A31B-76F8E645D85C}" srcOrd="0" destOrd="0" presId="urn:microsoft.com/office/officeart/2005/8/layout/vList2"/>
    <dgm:cxn modelId="{77AB698C-AF07-40F3-8720-193FD990B7E8}" srcId="{16BB86D6-80C1-416E-93A8-B3FA65B6B6D5}" destId="{DF22E9A4-0AE3-4C16-8A89-F0E51BE2A50A}" srcOrd="0" destOrd="0" parTransId="{8B50F8B3-B852-4A84-8FA3-8534619AC48C}" sibTransId="{C88008AA-6025-4C87-8A20-E438A9B4AA30}"/>
    <dgm:cxn modelId="{5441CDDB-0F2F-41E4-80DF-332E076826F3}" type="presOf" srcId="{16BB86D6-80C1-416E-93A8-B3FA65B6B6D5}" destId="{9CAE29B7-3294-4036-BFCE-9DF0D2ED7789}" srcOrd="0" destOrd="0" presId="urn:microsoft.com/office/officeart/2005/8/layout/vList2"/>
    <dgm:cxn modelId="{F43B563F-2B49-48F3-97D3-E35E18C4A4EF}" type="presParOf" srcId="{9CAE29B7-3294-4036-BFCE-9DF0D2ED7789}" destId="{EF9C4259-0F94-41DB-BA7B-C1C1DABBAD9E}" srcOrd="0" destOrd="0" presId="urn:microsoft.com/office/officeart/2005/8/layout/vList2"/>
    <dgm:cxn modelId="{C01DC82A-ADBF-4CC3-917F-3F09C1061E2E}" type="presParOf" srcId="{9CAE29B7-3294-4036-BFCE-9DF0D2ED7789}" destId="{438FF159-158A-4502-8EF8-2A6029746F30}" srcOrd="1" destOrd="0" presId="urn:microsoft.com/office/officeart/2005/8/layout/vList2"/>
    <dgm:cxn modelId="{3749164B-4E3B-4107-A380-B9954ECC3B2E}" type="presParOf" srcId="{9CAE29B7-3294-4036-BFCE-9DF0D2ED7789}" destId="{A1FB5B6C-1102-4D33-A31B-76F8E645D85C}" srcOrd="2" destOrd="0" presId="urn:microsoft.com/office/officeart/2005/8/layout/vList2"/>
    <dgm:cxn modelId="{27CB55F5-84CA-4841-B306-31483C059F87}" type="presParOf" srcId="{9CAE29B7-3294-4036-BFCE-9DF0D2ED7789}" destId="{47E3A213-605D-457E-868F-18E4A87F8048}" srcOrd="3" destOrd="0" presId="urn:microsoft.com/office/officeart/2005/8/layout/vList2"/>
    <dgm:cxn modelId="{F67B6BE0-31C0-45A8-830F-50F944C7F7B5}" type="presParOf" srcId="{9CAE29B7-3294-4036-BFCE-9DF0D2ED7789}" destId="{90016A3D-EA3A-42DB-9E5E-C4AD7B39CA5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74BB0C-472D-4F8C-9EA9-DAD68492B7A3}"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E6ED23F4-7ACB-4057-AFFC-3FA5F77B8529}">
      <dgm:prSet/>
      <dgm:spPr>
        <a:solidFill>
          <a:schemeClr val="tx2">
            <a:lumMod val="60000"/>
            <a:lumOff val="40000"/>
          </a:schemeClr>
        </a:solidFill>
      </dgm:spPr>
      <dgm:t>
        <a:bodyPr/>
        <a:lstStyle/>
        <a:p>
          <a:r>
            <a:rPr lang="en-US" dirty="0"/>
            <a:t>Many organizations start Lean or Six Sigma as a cost improvement program</a:t>
          </a:r>
        </a:p>
      </dgm:t>
    </dgm:pt>
    <dgm:pt modelId="{E4B0BA72-F6E2-451C-8AC9-5D586F62B174}" type="parTrans" cxnId="{A9C565B5-F9C3-4C3A-8BC1-3A451A8D4294}">
      <dgm:prSet/>
      <dgm:spPr/>
      <dgm:t>
        <a:bodyPr/>
        <a:lstStyle/>
        <a:p>
          <a:endParaRPr lang="en-US"/>
        </a:p>
      </dgm:t>
    </dgm:pt>
    <dgm:pt modelId="{895A1A45-829C-4059-9FF6-B96EBB131FC4}" type="sibTrans" cxnId="{A9C565B5-F9C3-4C3A-8BC1-3A451A8D4294}">
      <dgm:prSet/>
      <dgm:spPr/>
      <dgm:t>
        <a:bodyPr/>
        <a:lstStyle/>
        <a:p>
          <a:endParaRPr lang="en-US"/>
        </a:p>
      </dgm:t>
    </dgm:pt>
    <dgm:pt modelId="{DF32745F-B3E5-4C2D-B869-7226ACA4D809}">
      <dgm:prSet/>
      <dgm:spPr/>
      <dgm:t>
        <a:bodyPr/>
        <a:lstStyle/>
        <a:p>
          <a:endParaRPr lang="en-US" dirty="0"/>
        </a:p>
      </dgm:t>
    </dgm:pt>
    <dgm:pt modelId="{340AFEC3-D336-4646-ADFC-26ECD5B7C8DC}" type="parTrans" cxnId="{BCF5D663-6B96-4E5C-905F-E32BD25C21EC}">
      <dgm:prSet/>
      <dgm:spPr/>
      <dgm:t>
        <a:bodyPr/>
        <a:lstStyle/>
        <a:p>
          <a:endParaRPr lang="en-US"/>
        </a:p>
      </dgm:t>
    </dgm:pt>
    <dgm:pt modelId="{E014F444-BB7E-4664-8517-59EABE63754E}" type="sibTrans" cxnId="{BCF5D663-6B96-4E5C-905F-E32BD25C21EC}">
      <dgm:prSet/>
      <dgm:spPr/>
      <dgm:t>
        <a:bodyPr/>
        <a:lstStyle/>
        <a:p>
          <a:endParaRPr lang="en-US"/>
        </a:p>
      </dgm:t>
    </dgm:pt>
    <dgm:pt modelId="{C83FC42F-CB64-4C9E-959F-E13F8FF36646}">
      <dgm:prSet/>
      <dgm:spPr>
        <a:solidFill>
          <a:schemeClr val="tx2">
            <a:lumMod val="60000"/>
            <a:lumOff val="40000"/>
          </a:schemeClr>
        </a:solidFill>
      </dgm:spPr>
      <dgm:t>
        <a:bodyPr/>
        <a:lstStyle/>
        <a:p>
          <a:r>
            <a:rPr lang="en-US" dirty="0"/>
            <a:t>Six Sigma and Lean help get top line growth too</a:t>
          </a:r>
        </a:p>
      </dgm:t>
    </dgm:pt>
    <dgm:pt modelId="{0DAB6CD4-01CE-46F3-9E7B-BC73AEAA86F0}" type="parTrans" cxnId="{FB1267E4-18E4-442D-9178-C140668EA186}">
      <dgm:prSet/>
      <dgm:spPr/>
      <dgm:t>
        <a:bodyPr/>
        <a:lstStyle/>
        <a:p>
          <a:endParaRPr lang="en-US"/>
        </a:p>
      </dgm:t>
    </dgm:pt>
    <dgm:pt modelId="{A1CD9352-9B1A-42E5-A09B-4EC7EBF755AA}" type="sibTrans" cxnId="{FB1267E4-18E4-442D-9178-C140668EA186}">
      <dgm:prSet/>
      <dgm:spPr/>
      <dgm:t>
        <a:bodyPr/>
        <a:lstStyle/>
        <a:p>
          <a:endParaRPr lang="en-US"/>
        </a:p>
      </dgm:t>
    </dgm:pt>
    <dgm:pt modelId="{2E6B83D0-65A6-474F-BBB9-F4F04223F73F}">
      <dgm:prSet/>
      <dgm:spPr/>
      <dgm:t>
        <a:bodyPr/>
        <a:lstStyle/>
        <a:p>
          <a:endParaRPr lang="en-US" dirty="0"/>
        </a:p>
      </dgm:t>
    </dgm:pt>
    <dgm:pt modelId="{C76952AA-56BF-4E95-BD5A-13F2C5B0440D}" type="parTrans" cxnId="{FF144891-D5F1-4EE5-978E-56740042399D}">
      <dgm:prSet/>
      <dgm:spPr/>
      <dgm:t>
        <a:bodyPr/>
        <a:lstStyle/>
        <a:p>
          <a:endParaRPr lang="en-US"/>
        </a:p>
      </dgm:t>
    </dgm:pt>
    <dgm:pt modelId="{D1884F6B-220C-47F7-94DF-74CD7829ADF1}" type="sibTrans" cxnId="{FF144891-D5F1-4EE5-978E-56740042399D}">
      <dgm:prSet/>
      <dgm:spPr/>
      <dgm:t>
        <a:bodyPr/>
        <a:lstStyle/>
        <a:p>
          <a:endParaRPr lang="en-US"/>
        </a:p>
      </dgm:t>
    </dgm:pt>
    <dgm:pt modelId="{F5D5BA05-DB5D-4DD2-8EE6-F41D24A6D531}">
      <dgm:prSet/>
      <dgm:spPr>
        <a:solidFill>
          <a:schemeClr val="tx2">
            <a:lumMod val="60000"/>
            <a:lumOff val="40000"/>
          </a:schemeClr>
        </a:solidFill>
      </dgm:spPr>
      <dgm:t>
        <a:bodyPr/>
        <a:lstStyle/>
        <a:p>
          <a:r>
            <a:rPr lang="en-US" dirty="0"/>
            <a:t>As the culture changes, it’s a better place to work</a:t>
          </a:r>
        </a:p>
      </dgm:t>
    </dgm:pt>
    <dgm:pt modelId="{E61A590C-4ADD-4C95-A4DA-444E72E79BDA}" type="parTrans" cxnId="{988346C4-E912-4D57-AA21-534E7E256E7B}">
      <dgm:prSet/>
      <dgm:spPr/>
      <dgm:t>
        <a:bodyPr/>
        <a:lstStyle/>
        <a:p>
          <a:endParaRPr lang="en-US"/>
        </a:p>
      </dgm:t>
    </dgm:pt>
    <dgm:pt modelId="{E2CC9935-B80C-4B65-AA52-5ECAA5BF4483}" type="sibTrans" cxnId="{988346C4-E912-4D57-AA21-534E7E256E7B}">
      <dgm:prSet/>
      <dgm:spPr/>
      <dgm:t>
        <a:bodyPr/>
        <a:lstStyle/>
        <a:p>
          <a:endParaRPr lang="en-US"/>
        </a:p>
      </dgm:t>
    </dgm:pt>
    <dgm:pt modelId="{6B5DF162-132C-454C-B476-4DF3F1BA74F9}">
      <dgm:prSet/>
      <dgm:spPr/>
      <dgm:t>
        <a:bodyPr/>
        <a:lstStyle/>
        <a:p>
          <a:endParaRPr lang="en-US" dirty="0"/>
        </a:p>
      </dgm:t>
    </dgm:pt>
    <dgm:pt modelId="{650458E3-BDF1-429E-AFC1-AB767794081E}" type="parTrans" cxnId="{F6563332-1AA6-4C83-AA80-9136264EF3D8}">
      <dgm:prSet/>
      <dgm:spPr/>
      <dgm:t>
        <a:bodyPr/>
        <a:lstStyle/>
        <a:p>
          <a:endParaRPr lang="en-US"/>
        </a:p>
      </dgm:t>
    </dgm:pt>
    <dgm:pt modelId="{C1F90A69-E021-41D3-9FF3-FCB903403CAD}" type="sibTrans" cxnId="{F6563332-1AA6-4C83-AA80-9136264EF3D8}">
      <dgm:prSet/>
      <dgm:spPr/>
      <dgm:t>
        <a:bodyPr/>
        <a:lstStyle/>
        <a:p>
          <a:endParaRPr lang="en-US"/>
        </a:p>
      </dgm:t>
    </dgm:pt>
    <dgm:pt modelId="{783DF0B9-9F9F-439D-95AD-E299DCEB716D}" type="pres">
      <dgm:prSet presAssocID="{1874BB0C-472D-4F8C-9EA9-DAD68492B7A3}" presName="linear" presStyleCnt="0">
        <dgm:presLayoutVars>
          <dgm:animLvl val="lvl"/>
          <dgm:resizeHandles val="exact"/>
        </dgm:presLayoutVars>
      </dgm:prSet>
      <dgm:spPr/>
    </dgm:pt>
    <dgm:pt modelId="{55C665ED-B204-4F20-8F33-B3DABED29DF1}" type="pres">
      <dgm:prSet presAssocID="{E6ED23F4-7ACB-4057-AFFC-3FA5F77B8529}" presName="parentText" presStyleLbl="node1" presStyleIdx="0" presStyleCnt="3">
        <dgm:presLayoutVars>
          <dgm:chMax val="0"/>
          <dgm:bulletEnabled val="1"/>
        </dgm:presLayoutVars>
      </dgm:prSet>
      <dgm:spPr/>
    </dgm:pt>
    <dgm:pt modelId="{FC337E91-D258-4835-ABDD-E587AC97331A}" type="pres">
      <dgm:prSet presAssocID="{E6ED23F4-7ACB-4057-AFFC-3FA5F77B8529}" presName="childText" presStyleLbl="revTx" presStyleIdx="0" presStyleCnt="3">
        <dgm:presLayoutVars>
          <dgm:bulletEnabled val="1"/>
        </dgm:presLayoutVars>
      </dgm:prSet>
      <dgm:spPr/>
    </dgm:pt>
    <dgm:pt modelId="{BE5481CB-84EC-4B65-83B3-5A202C1C4AA3}" type="pres">
      <dgm:prSet presAssocID="{C83FC42F-CB64-4C9E-959F-E13F8FF36646}" presName="parentText" presStyleLbl="node1" presStyleIdx="1" presStyleCnt="3">
        <dgm:presLayoutVars>
          <dgm:chMax val="0"/>
          <dgm:bulletEnabled val="1"/>
        </dgm:presLayoutVars>
      </dgm:prSet>
      <dgm:spPr/>
    </dgm:pt>
    <dgm:pt modelId="{3CFF1CEE-895D-4EA6-ACE9-EF1FE2E35874}" type="pres">
      <dgm:prSet presAssocID="{C83FC42F-CB64-4C9E-959F-E13F8FF36646}" presName="childText" presStyleLbl="revTx" presStyleIdx="1" presStyleCnt="3">
        <dgm:presLayoutVars>
          <dgm:bulletEnabled val="1"/>
        </dgm:presLayoutVars>
      </dgm:prSet>
      <dgm:spPr/>
    </dgm:pt>
    <dgm:pt modelId="{EE7D8921-18AC-4210-B53F-F3899B46EBD9}" type="pres">
      <dgm:prSet presAssocID="{F5D5BA05-DB5D-4DD2-8EE6-F41D24A6D531}" presName="parentText" presStyleLbl="node1" presStyleIdx="2" presStyleCnt="3">
        <dgm:presLayoutVars>
          <dgm:chMax val="0"/>
          <dgm:bulletEnabled val="1"/>
        </dgm:presLayoutVars>
      </dgm:prSet>
      <dgm:spPr/>
    </dgm:pt>
    <dgm:pt modelId="{66CBCAE3-E545-4BF5-9EF9-3C85647C43E2}" type="pres">
      <dgm:prSet presAssocID="{F5D5BA05-DB5D-4DD2-8EE6-F41D24A6D531}" presName="childText" presStyleLbl="revTx" presStyleIdx="2" presStyleCnt="3">
        <dgm:presLayoutVars>
          <dgm:bulletEnabled val="1"/>
        </dgm:presLayoutVars>
      </dgm:prSet>
      <dgm:spPr/>
    </dgm:pt>
  </dgm:ptLst>
  <dgm:cxnLst>
    <dgm:cxn modelId="{58373619-C5B4-4AD5-BAFE-CEFF1C29DA4A}" type="presOf" srcId="{DF32745F-B3E5-4C2D-B869-7226ACA4D809}" destId="{FC337E91-D258-4835-ABDD-E587AC97331A}" srcOrd="0" destOrd="0" presId="urn:microsoft.com/office/officeart/2005/8/layout/vList2"/>
    <dgm:cxn modelId="{AD06EC1B-84A0-40E2-B871-9103DF8CAEA8}" type="presOf" srcId="{E6ED23F4-7ACB-4057-AFFC-3FA5F77B8529}" destId="{55C665ED-B204-4F20-8F33-B3DABED29DF1}" srcOrd="0" destOrd="0" presId="urn:microsoft.com/office/officeart/2005/8/layout/vList2"/>
    <dgm:cxn modelId="{F6563332-1AA6-4C83-AA80-9136264EF3D8}" srcId="{F5D5BA05-DB5D-4DD2-8EE6-F41D24A6D531}" destId="{6B5DF162-132C-454C-B476-4DF3F1BA74F9}" srcOrd="0" destOrd="0" parTransId="{650458E3-BDF1-429E-AFC1-AB767794081E}" sibTransId="{C1F90A69-E021-41D3-9FF3-FCB903403CAD}"/>
    <dgm:cxn modelId="{BCF5D663-6B96-4E5C-905F-E32BD25C21EC}" srcId="{E6ED23F4-7ACB-4057-AFFC-3FA5F77B8529}" destId="{DF32745F-B3E5-4C2D-B869-7226ACA4D809}" srcOrd="0" destOrd="0" parTransId="{340AFEC3-D336-4646-ADFC-26ECD5B7C8DC}" sibTransId="{E014F444-BB7E-4664-8517-59EABE63754E}"/>
    <dgm:cxn modelId="{33952A58-B0BE-43E6-94F4-EC76664FCED9}" type="presOf" srcId="{6B5DF162-132C-454C-B476-4DF3F1BA74F9}" destId="{66CBCAE3-E545-4BF5-9EF9-3C85647C43E2}" srcOrd="0" destOrd="0" presId="urn:microsoft.com/office/officeart/2005/8/layout/vList2"/>
    <dgm:cxn modelId="{FF144891-D5F1-4EE5-978E-56740042399D}" srcId="{C83FC42F-CB64-4C9E-959F-E13F8FF36646}" destId="{2E6B83D0-65A6-474F-BBB9-F4F04223F73F}" srcOrd="0" destOrd="0" parTransId="{C76952AA-56BF-4E95-BD5A-13F2C5B0440D}" sibTransId="{D1884F6B-220C-47F7-94DF-74CD7829ADF1}"/>
    <dgm:cxn modelId="{1EE2B1A4-3BC3-4D10-BB4F-821C73BAC889}" type="presOf" srcId="{F5D5BA05-DB5D-4DD2-8EE6-F41D24A6D531}" destId="{EE7D8921-18AC-4210-B53F-F3899B46EBD9}" srcOrd="0" destOrd="0" presId="urn:microsoft.com/office/officeart/2005/8/layout/vList2"/>
    <dgm:cxn modelId="{A9C565B5-F9C3-4C3A-8BC1-3A451A8D4294}" srcId="{1874BB0C-472D-4F8C-9EA9-DAD68492B7A3}" destId="{E6ED23F4-7ACB-4057-AFFC-3FA5F77B8529}" srcOrd="0" destOrd="0" parTransId="{E4B0BA72-F6E2-451C-8AC9-5D586F62B174}" sibTransId="{895A1A45-829C-4059-9FF6-B96EBB131FC4}"/>
    <dgm:cxn modelId="{E734E5BC-0AA9-422A-B5CC-4C1F24677568}" type="presOf" srcId="{C83FC42F-CB64-4C9E-959F-E13F8FF36646}" destId="{BE5481CB-84EC-4B65-83B3-5A202C1C4AA3}" srcOrd="0" destOrd="0" presId="urn:microsoft.com/office/officeart/2005/8/layout/vList2"/>
    <dgm:cxn modelId="{129B81BE-CA49-44A1-BE1B-458070CDE77F}" type="presOf" srcId="{1874BB0C-472D-4F8C-9EA9-DAD68492B7A3}" destId="{783DF0B9-9F9F-439D-95AD-E299DCEB716D}" srcOrd="0" destOrd="0" presId="urn:microsoft.com/office/officeart/2005/8/layout/vList2"/>
    <dgm:cxn modelId="{988346C4-E912-4D57-AA21-534E7E256E7B}" srcId="{1874BB0C-472D-4F8C-9EA9-DAD68492B7A3}" destId="{F5D5BA05-DB5D-4DD2-8EE6-F41D24A6D531}" srcOrd="2" destOrd="0" parTransId="{E61A590C-4ADD-4C95-A4DA-444E72E79BDA}" sibTransId="{E2CC9935-B80C-4B65-AA52-5ECAA5BF4483}"/>
    <dgm:cxn modelId="{FB1267E4-18E4-442D-9178-C140668EA186}" srcId="{1874BB0C-472D-4F8C-9EA9-DAD68492B7A3}" destId="{C83FC42F-CB64-4C9E-959F-E13F8FF36646}" srcOrd="1" destOrd="0" parTransId="{0DAB6CD4-01CE-46F3-9E7B-BC73AEAA86F0}" sibTransId="{A1CD9352-9B1A-42E5-A09B-4EC7EBF755AA}"/>
    <dgm:cxn modelId="{C22C4BF4-45FB-4580-A674-C26DF266BA69}" type="presOf" srcId="{2E6B83D0-65A6-474F-BBB9-F4F04223F73F}" destId="{3CFF1CEE-895D-4EA6-ACE9-EF1FE2E35874}" srcOrd="0" destOrd="0" presId="urn:microsoft.com/office/officeart/2005/8/layout/vList2"/>
    <dgm:cxn modelId="{0871C5CC-C9BD-4E90-9265-D6629BD53B96}" type="presParOf" srcId="{783DF0B9-9F9F-439D-95AD-E299DCEB716D}" destId="{55C665ED-B204-4F20-8F33-B3DABED29DF1}" srcOrd="0" destOrd="0" presId="urn:microsoft.com/office/officeart/2005/8/layout/vList2"/>
    <dgm:cxn modelId="{C5367B0D-A4FD-40FA-9B15-18A8CE2B3574}" type="presParOf" srcId="{783DF0B9-9F9F-439D-95AD-E299DCEB716D}" destId="{FC337E91-D258-4835-ABDD-E587AC97331A}" srcOrd="1" destOrd="0" presId="urn:microsoft.com/office/officeart/2005/8/layout/vList2"/>
    <dgm:cxn modelId="{4C4E56A2-4BB7-40E8-85CB-F440C1319A91}" type="presParOf" srcId="{783DF0B9-9F9F-439D-95AD-E299DCEB716D}" destId="{BE5481CB-84EC-4B65-83B3-5A202C1C4AA3}" srcOrd="2" destOrd="0" presId="urn:microsoft.com/office/officeart/2005/8/layout/vList2"/>
    <dgm:cxn modelId="{2FBABF9E-4ADE-4779-A94D-20859A0CFAE2}" type="presParOf" srcId="{783DF0B9-9F9F-439D-95AD-E299DCEB716D}" destId="{3CFF1CEE-895D-4EA6-ACE9-EF1FE2E35874}" srcOrd="3" destOrd="0" presId="urn:microsoft.com/office/officeart/2005/8/layout/vList2"/>
    <dgm:cxn modelId="{B7161765-B05D-4322-804B-1341F5BE4C85}" type="presParOf" srcId="{783DF0B9-9F9F-439D-95AD-E299DCEB716D}" destId="{EE7D8921-18AC-4210-B53F-F3899B46EBD9}" srcOrd="4" destOrd="0" presId="urn:microsoft.com/office/officeart/2005/8/layout/vList2"/>
    <dgm:cxn modelId="{90237308-0049-4A35-98EC-5080A73F1C66}" type="presParOf" srcId="{783DF0B9-9F9F-439D-95AD-E299DCEB716D}" destId="{66CBCAE3-E545-4BF5-9EF9-3C85647C43E2}"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9C4259-0F94-41DB-BA7B-C1C1DABBAD9E}">
      <dsp:nvSpPr>
        <dsp:cNvPr id="0" name=""/>
        <dsp:cNvSpPr/>
      </dsp:nvSpPr>
      <dsp:spPr>
        <a:xfrm>
          <a:off x="0" y="3347"/>
          <a:ext cx="11363325" cy="13506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First, we will be walking through Lean Six Sigma concepts </a:t>
          </a:r>
        </a:p>
      </dsp:txBody>
      <dsp:txXfrm>
        <a:off x="65934" y="69281"/>
        <a:ext cx="11231457" cy="1218787"/>
      </dsp:txXfrm>
    </dsp:sp>
    <dsp:sp modelId="{A1FB5B6C-1102-4D33-A31B-76F8E645D85C}">
      <dsp:nvSpPr>
        <dsp:cNvPr id="0" name=""/>
        <dsp:cNvSpPr/>
      </dsp:nvSpPr>
      <dsp:spPr>
        <a:xfrm>
          <a:off x="0" y="1451922"/>
          <a:ext cx="11363325" cy="13506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Next, we are going to practice using some templates together as a whole group</a:t>
          </a:r>
        </a:p>
      </dsp:txBody>
      <dsp:txXfrm>
        <a:off x="65934" y="1517856"/>
        <a:ext cx="11231457" cy="1218787"/>
      </dsp:txXfrm>
    </dsp:sp>
    <dsp:sp modelId="{90016A3D-EA3A-42DB-9E5E-C4AD7B39CA57}">
      <dsp:nvSpPr>
        <dsp:cNvPr id="0" name=""/>
        <dsp:cNvSpPr/>
      </dsp:nvSpPr>
      <dsp:spPr>
        <a:xfrm>
          <a:off x="0" y="2900497"/>
          <a:ext cx="11363325" cy="13506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Then, I will break you into some small breakouts to continue the work on the tools in a small group</a:t>
          </a:r>
        </a:p>
      </dsp:txBody>
      <dsp:txXfrm>
        <a:off x="65934" y="2966431"/>
        <a:ext cx="11231457" cy="12187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C665ED-B204-4F20-8F33-B3DABED29DF1}">
      <dsp:nvSpPr>
        <dsp:cNvPr id="0" name=""/>
        <dsp:cNvSpPr/>
      </dsp:nvSpPr>
      <dsp:spPr>
        <a:xfrm>
          <a:off x="0" y="424360"/>
          <a:ext cx="11363325" cy="671580"/>
        </a:xfrm>
        <a:prstGeom prst="roundRect">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Many organizations start Lean or Six Sigma as a cost improvement program</a:t>
          </a:r>
        </a:p>
      </dsp:txBody>
      <dsp:txXfrm>
        <a:off x="32784" y="457144"/>
        <a:ext cx="11297757" cy="606012"/>
      </dsp:txXfrm>
    </dsp:sp>
    <dsp:sp modelId="{FC337E91-D258-4835-ABDD-E587AC97331A}">
      <dsp:nvSpPr>
        <dsp:cNvPr id="0" name=""/>
        <dsp:cNvSpPr/>
      </dsp:nvSpPr>
      <dsp:spPr>
        <a:xfrm>
          <a:off x="0" y="1095940"/>
          <a:ext cx="11363325"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0786" tIns="35560" rIns="199136" bIns="35560" numCol="1" spcCol="1270" anchor="t" anchorCtr="0">
          <a:noAutofit/>
        </a:bodyPr>
        <a:lstStyle/>
        <a:p>
          <a:pPr marL="228600" lvl="1" indent="-228600" algn="l" defTabSz="977900">
            <a:lnSpc>
              <a:spcPct val="90000"/>
            </a:lnSpc>
            <a:spcBef>
              <a:spcPct val="0"/>
            </a:spcBef>
            <a:spcAft>
              <a:spcPct val="20000"/>
            </a:spcAft>
            <a:buChar char="•"/>
          </a:pPr>
          <a:endParaRPr lang="en-US" sz="2200" kern="1200" dirty="0"/>
        </a:p>
      </dsp:txBody>
      <dsp:txXfrm>
        <a:off x="0" y="1095940"/>
        <a:ext cx="11363325" cy="463680"/>
      </dsp:txXfrm>
    </dsp:sp>
    <dsp:sp modelId="{BE5481CB-84EC-4B65-83B3-5A202C1C4AA3}">
      <dsp:nvSpPr>
        <dsp:cNvPr id="0" name=""/>
        <dsp:cNvSpPr/>
      </dsp:nvSpPr>
      <dsp:spPr>
        <a:xfrm>
          <a:off x="0" y="1559620"/>
          <a:ext cx="11363325" cy="671580"/>
        </a:xfrm>
        <a:prstGeom prst="roundRect">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Six Sigma and Lean help get top line growth too</a:t>
          </a:r>
        </a:p>
      </dsp:txBody>
      <dsp:txXfrm>
        <a:off x="32784" y="1592404"/>
        <a:ext cx="11297757" cy="606012"/>
      </dsp:txXfrm>
    </dsp:sp>
    <dsp:sp modelId="{3CFF1CEE-895D-4EA6-ACE9-EF1FE2E35874}">
      <dsp:nvSpPr>
        <dsp:cNvPr id="0" name=""/>
        <dsp:cNvSpPr/>
      </dsp:nvSpPr>
      <dsp:spPr>
        <a:xfrm>
          <a:off x="0" y="2231200"/>
          <a:ext cx="11363325"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0786" tIns="35560" rIns="199136" bIns="35560" numCol="1" spcCol="1270" anchor="t" anchorCtr="0">
          <a:noAutofit/>
        </a:bodyPr>
        <a:lstStyle/>
        <a:p>
          <a:pPr marL="228600" lvl="1" indent="-228600" algn="l" defTabSz="977900">
            <a:lnSpc>
              <a:spcPct val="90000"/>
            </a:lnSpc>
            <a:spcBef>
              <a:spcPct val="0"/>
            </a:spcBef>
            <a:spcAft>
              <a:spcPct val="20000"/>
            </a:spcAft>
            <a:buChar char="•"/>
          </a:pPr>
          <a:endParaRPr lang="en-US" sz="2200" kern="1200" dirty="0"/>
        </a:p>
      </dsp:txBody>
      <dsp:txXfrm>
        <a:off x="0" y="2231200"/>
        <a:ext cx="11363325" cy="463680"/>
      </dsp:txXfrm>
    </dsp:sp>
    <dsp:sp modelId="{EE7D8921-18AC-4210-B53F-F3899B46EBD9}">
      <dsp:nvSpPr>
        <dsp:cNvPr id="0" name=""/>
        <dsp:cNvSpPr/>
      </dsp:nvSpPr>
      <dsp:spPr>
        <a:xfrm>
          <a:off x="0" y="2694880"/>
          <a:ext cx="11363325" cy="671580"/>
        </a:xfrm>
        <a:prstGeom prst="roundRect">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As the culture changes, it’s a better place to work</a:t>
          </a:r>
        </a:p>
      </dsp:txBody>
      <dsp:txXfrm>
        <a:off x="32784" y="2727664"/>
        <a:ext cx="11297757" cy="606012"/>
      </dsp:txXfrm>
    </dsp:sp>
    <dsp:sp modelId="{66CBCAE3-E545-4BF5-9EF9-3C85647C43E2}">
      <dsp:nvSpPr>
        <dsp:cNvPr id="0" name=""/>
        <dsp:cNvSpPr/>
      </dsp:nvSpPr>
      <dsp:spPr>
        <a:xfrm>
          <a:off x="0" y="3366460"/>
          <a:ext cx="11363325"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0786" tIns="35560" rIns="199136" bIns="35560" numCol="1" spcCol="1270" anchor="t" anchorCtr="0">
          <a:noAutofit/>
        </a:bodyPr>
        <a:lstStyle/>
        <a:p>
          <a:pPr marL="228600" lvl="1" indent="-228600" algn="l" defTabSz="977900">
            <a:lnSpc>
              <a:spcPct val="90000"/>
            </a:lnSpc>
            <a:spcBef>
              <a:spcPct val="0"/>
            </a:spcBef>
            <a:spcAft>
              <a:spcPct val="20000"/>
            </a:spcAft>
            <a:buChar char="•"/>
          </a:pPr>
          <a:endParaRPr lang="en-US" sz="2200" kern="1200" dirty="0"/>
        </a:p>
      </dsp:txBody>
      <dsp:txXfrm>
        <a:off x="0" y="3366460"/>
        <a:ext cx="11363325" cy="4636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AE0FF2-05AA-467F-BDC2-8A760F9485FC}" type="datetimeFigureOut">
              <a:rPr lang="en-US" smtClean="0"/>
              <a:t>6/8/2023</a:t>
            </a:fld>
            <a:endParaRPr lang="en-US"/>
          </a:p>
        </p:txBody>
      </p:sp>
      <p:sp>
        <p:nvSpPr>
          <p:cNvPr id="4" name="Slide Image Placeholder 3"/>
          <p:cNvSpPr>
            <a:spLocks noGrp="1" noRot="1" noChangeAspect="1"/>
          </p:cNvSpPr>
          <p:nvPr>
            <p:ph type="sldImg" idx="2"/>
          </p:nvPr>
        </p:nvSpPr>
        <p:spPr>
          <a:xfrm>
            <a:off x="1598613" y="458788"/>
            <a:ext cx="3660775" cy="2060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2717800"/>
            <a:ext cx="5486400" cy="5967412"/>
          </a:xfrm>
          <a:prstGeom prst="rect">
            <a:avLst/>
          </a:prstGeom>
        </p:spPr>
        <p:txBody>
          <a:bodyPr vert="horz" lIns="0" tIns="0" rIns="0" bIns="0" rtlCol="0">
            <a:noAutofit/>
          </a:bodyPr>
          <a:lstStyle/>
          <a:p>
            <a:pPr marL="174625" lvl="0" indent="-174625" defTabSz="685800">
              <a:lnSpc>
                <a:spcPct val="100000"/>
              </a:lnSpc>
              <a:spcBef>
                <a:spcPts val="0"/>
              </a:spcBef>
              <a:spcAft>
                <a:spcPts val="1000"/>
              </a:spcAft>
              <a:buClr>
                <a:schemeClr val="tx1"/>
              </a:buClr>
            </a:pPr>
            <a:r>
              <a:rPr lang="en-US"/>
              <a:t>Click to edit Master text styles</a:t>
            </a:r>
          </a:p>
          <a:p>
            <a:pPr marL="339725" lvl="1" indent="-168275" defTabSz="685800">
              <a:lnSpc>
                <a:spcPct val="100000"/>
              </a:lnSpc>
              <a:spcBef>
                <a:spcPts val="0"/>
              </a:spcBef>
              <a:spcAft>
                <a:spcPts val="1000"/>
              </a:spcAft>
              <a:buClr>
                <a:schemeClr val="tx1"/>
              </a:buClr>
              <a:buFont typeface="Calibri" panose="020F0502020204030204" pitchFamily="34" charset="0"/>
              <a:buChar char="–"/>
            </a:pPr>
            <a:r>
              <a:rPr lang="en-US"/>
              <a:t>Second level</a:t>
            </a:r>
          </a:p>
          <a:p>
            <a:pPr marL="514350" lvl="2" defTabSz="685800">
              <a:lnSpc>
                <a:spcPct val="100000"/>
              </a:lnSpc>
              <a:spcBef>
                <a:spcPts val="0"/>
              </a:spcBef>
              <a:spcAft>
                <a:spcPts val="1000"/>
              </a:spcAft>
              <a:buClr>
                <a:schemeClr val="tx1"/>
              </a:buClr>
            </a:pPr>
            <a:r>
              <a:rPr lang="en-US"/>
              <a:t>Third level</a:t>
            </a:r>
          </a:p>
          <a:p>
            <a:pPr marL="687388" lvl="3" indent="-173038" defTabSz="685800">
              <a:lnSpc>
                <a:spcPct val="100000"/>
              </a:lnSpc>
              <a:spcBef>
                <a:spcPts val="0"/>
              </a:spcBef>
              <a:spcAft>
                <a:spcPts val="1000"/>
              </a:spcAft>
              <a:buClr>
                <a:schemeClr val="tx1"/>
              </a:buClr>
              <a:buFont typeface="Calibri" panose="020F0502020204030204" pitchFamily="34" charset="0"/>
              <a:buChar char="–"/>
            </a:pPr>
            <a:r>
              <a:rPr lang="en-US"/>
              <a:t>Fourth level</a:t>
            </a:r>
          </a:p>
          <a:p>
            <a:pPr marL="854075" lvl="4" indent="-168275" defTabSz="685800">
              <a:lnSpc>
                <a:spcPct val="100000"/>
              </a:lnSpc>
              <a:spcBef>
                <a:spcPts val="0"/>
              </a:spcBef>
              <a:spcAft>
                <a:spcPts val="1000"/>
              </a:spcAft>
              <a:buClr>
                <a:schemeClr val="tx1"/>
              </a:buClr>
            </a:pPr>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755BB8-036D-46DB-A5AB-540BFCA7C15B}" type="slidenum">
              <a:rPr lang="en-US" smtClean="0"/>
              <a:t>‹#›</a:t>
            </a:fld>
            <a:endParaRPr lang="en-US"/>
          </a:p>
        </p:txBody>
      </p:sp>
    </p:spTree>
    <p:extLst>
      <p:ext uri="{BB962C8B-B14F-4D97-AF65-F5344CB8AC3E}">
        <p14:creationId xmlns:p14="http://schemas.microsoft.com/office/powerpoint/2010/main" val="2492856647"/>
      </p:ext>
    </p:extLst>
  </p:cSld>
  <p:clrMap bg1="lt1" tx1="dk1" bg2="lt2" tx2="dk2" accent1="accent1" accent2="accent2" accent3="accent3" accent4="accent4" accent5="accent5" accent6="accent6" hlink="hlink" folHlink="folHlink"/>
  <p:notesStyle>
    <a:lvl1pPr marL="228358" indent="-228358" algn="l" defTabSz="913675" rtl="0" eaLnBrk="1" latinLnBrk="0" hangingPunct="1">
      <a:spcAft>
        <a:spcPts val="400"/>
      </a:spcAft>
      <a:buFont typeface="Arial" panose="020B0604020202020204" pitchFamily="34" charset="0"/>
      <a:buChar char="•"/>
      <a:defRPr lang="en-US" sz="1332" kern="1200" dirty="0">
        <a:solidFill>
          <a:schemeClr val="tx1"/>
        </a:solidFill>
        <a:latin typeface="+mn-lt"/>
        <a:ea typeface="+mn-ea"/>
        <a:cs typeface="+mn-cs"/>
      </a:defRPr>
    </a:lvl1pPr>
    <a:lvl2pPr marL="456716" indent="-228358" algn="l" defTabSz="913675" rtl="0" eaLnBrk="1" latinLnBrk="0" hangingPunct="1">
      <a:spcAft>
        <a:spcPts val="400"/>
      </a:spcAft>
      <a:buFont typeface="Calibri" panose="020F0502020204030204" pitchFamily="34" charset="0"/>
      <a:buChar char="–"/>
      <a:defRPr lang="en-US" sz="1332" kern="1200" dirty="0">
        <a:solidFill>
          <a:schemeClr val="tx1"/>
        </a:solidFill>
        <a:latin typeface="+mn-lt"/>
        <a:ea typeface="+mn-ea"/>
        <a:cs typeface="+mn-cs"/>
      </a:defRPr>
    </a:lvl2pPr>
    <a:lvl3pPr marL="1142035" indent="-228358" algn="l" defTabSz="913675" rtl="0" eaLnBrk="1" latinLnBrk="0" hangingPunct="1">
      <a:spcAft>
        <a:spcPts val="400"/>
      </a:spcAft>
      <a:buFont typeface="Arial" panose="020B0604020202020204" pitchFamily="34" charset="0"/>
      <a:buChar char="•"/>
      <a:defRPr lang="en-US" sz="1332" kern="1200" dirty="0">
        <a:solidFill>
          <a:schemeClr val="tx1"/>
        </a:solidFill>
        <a:latin typeface="+mn-lt"/>
        <a:ea typeface="+mn-ea"/>
        <a:cs typeface="+mn-cs"/>
      </a:defRPr>
    </a:lvl3pPr>
    <a:lvl4pPr marL="1370514" algn="l" defTabSz="913675" rtl="0" eaLnBrk="1" latinLnBrk="0" hangingPunct="1">
      <a:spcAft>
        <a:spcPts val="400"/>
      </a:spcAft>
      <a:buFont typeface="Calibri" panose="020F0502020204030204" pitchFamily="34" charset="0"/>
      <a:buChar char="–"/>
      <a:defRPr lang="en-US" sz="1332" kern="1200" dirty="0">
        <a:solidFill>
          <a:schemeClr val="tx1"/>
        </a:solidFill>
        <a:latin typeface="+mn-lt"/>
        <a:ea typeface="+mn-ea"/>
        <a:cs typeface="+mn-cs"/>
      </a:defRPr>
    </a:lvl4pPr>
    <a:lvl5pPr marL="2055710" indent="-228358" algn="l" defTabSz="913675" rtl="0" eaLnBrk="1" latinLnBrk="0" hangingPunct="1">
      <a:spcAft>
        <a:spcPts val="400"/>
      </a:spcAft>
      <a:buFont typeface="Arial" panose="020B0604020202020204" pitchFamily="34" charset="0"/>
      <a:buChar char="•"/>
      <a:defRPr lang="en-US" sz="1332" kern="1200" dirty="0">
        <a:solidFill>
          <a:schemeClr val="tx1"/>
        </a:solidFill>
        <a:latin typeface="+mn-lt"/>
        <a:ea typeface="+mn-ea"/>
        <a:cs typeface="+mn-cs"/>
      </a:defRPr>
    </a:lvl5pPr>
    <a:lvl6pPr marL="2284189" algn="l" defTabSz="913675" rtl="0" eaLnBrk="1" latinLnBrk="0" hangingPunct="1">
      <a:defRPr sz="1199" kern="1200">
        <a:solidFill>
          <a:schemeClr val="tx1"/>
        </a:solidFill>
        <a:latin typeface="+mn-lt"/>
        <a:ea typeface="+mn-ea"/>
        <a:cs typeface="+mn-cs"/>
      </a:defRPr>
    </a:lvl6pPr>
    <a:lvl7pPr marL="2741028" algn="l" defTabSz="913675" rtl="0" eaLnBrk="1" latinLnBrk="0" hangingPunct="1">
      <a:defRPr sz="1199" kern="1200">
        <a:solidFill>
          <a:schemeClr val="tx1"/>
        </a:solidFill>
        <a:latin typeface="+mn-lt"/>
        <a:ea typeface="+mn-ea"/>
        <a:cs typeface="+mn-cs"/>
      </a:defRPr>
    </a:lvl7pPr>
    <a:lvl8pPr marL="3197866" algn="l" defTabSz="913675" rtl="0" eaLnBrk="1" latinLnBrk="0" hangingPunct="1">
      <a:defRPr sz="1199" kern="1200">
        <a:solidFill>
          <a:schemeClr val="tx1"/>
        </a:solidFill>
        <a:latin typeface="+mn-lt"/>
        <a:ea typeface="+mn-ea"/>
        <a:cs typeface="+mn-cs"/>
      </a:defRPr>
    </a:lvl8pPr>
    <a:lvl9pPr marL="3654704" algn="l" defTabSz="913675" rtl="0" eaLnBrk="1" latinLnBrk="0" hangingPunct="1">
      <a:defRPr sz="119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55BB8-036D-46DB-A5AB-540BFCA7C15B}" type="slidenum">
              <a:rPr lang="en-US" smtClean="0"/>
              <a:pPr/>
              <a:t>1</a:t>
            </a:fld>
            <a:endParaRPr lang="en-US"/>
          </a:p>
        </p:txBody>
      </p:sp>
      <p:sp>
        <p:nvSpPr>
          <p:cNvPr id="13" name="Slide Image Placeholder 12">
            <a:extLst>
              <a:ext uri="{FF2B5EF4-FFF2-40B4-BE49-F238E27FC236}">
                <a16:creationId xmlns:a16="http://schemas.microsoft.com/office/drawing/2014/main" id="{9D1F60BE-6D35-49C9-A8A2-21ECA2876D94}"/>
              </a:ext>
            </a:extLst>
          </p:cNvPr>
          <p:cNvSpPr>
            <a:spLocks noGrp="1" noRot="1" noChangeAspect="1"/>
          </p:cNvSpPr>
          <p:nvPr>
            <p:ph type="sldImg"/>
          </p:nvPr>
        </p:nvSpPr>
        <p:spPr>
          <a:xfrm>
            <a:off x="1598613" y="458788"/>
            <a:ext cx="3660775" cy="2060575"/>
          </a:xfrm>
        </p:spPr>
      </p:sp>
    </p:spTree>
    <p:extLst>
      <p:ext uri="{BB962C8B-B14F-4D97-AF65-F5344CB8AC3E}">
        <p14:creationId xmlns:p14="http://schemas.microsoft.com/office/powerpoint/2010/main" val="1593053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77943" indent="-299209" eaLnBrk="0" hangingPunct="0">
              <a:defRPr>
                <a:solidFill>
                  <a:schemeClr val="tx1"/>
                </a:solidFill>
                <a:latin typeface="Arial" charset="0"/>
              </a:defRPr>
            </a:lvl2pPr>
            <a:lvl3pPr marL="1196835" indent="-239367" eaLnBrk="0" hangingPunct="0">
              <a:defRPr>
                <a:solidFill>
                  <a:schemeClr val="tx1"/>
                </a:solidFill>
                <a:latin typeface="Arial" charset="0"/>
              </a:defRPr>
            </a:lvl3pPr>
            <a:lvl4pPr marL="1675569" indent="-239367" eaLnBrk="0" hangingPunct="0">
              <a:defRPr>
                <a:solidFill>
                  <a:schemeClr val="tx1"/>
                </a:solidFill>
                <a:latin typeface="Arial" charset="0"/>
              </a:defRPr>
            </a:lvl4pPr>
            <a:lvl5pPr marL="2154304" indent="-239367" eaLnBrk="0" hangingPunct="0">
              <a:defRPr>
                <a:solidFill>
                  <a:schemeClr val="tx1"/>
                </a:solidFill>
                <a:latin typeface="Arial" charset="0"/>
              </a:defRPr>
            </a:lvl5pPr>
            <a:lvl6pPr marL="2633038" indent="-239367" eaLnBrk="0" fontAlgn="base" hangingPunct="0">
              <a:spcBef>
                <a:spcPct val="0"/>
              </a:spcBef>
              <a:spcAft>
                <a:spcPct val="0"/>
              </a:spcAft>
              <a:defRPr>
                <a:solidFill>
                  <a:schemeClr val="tx1"/>
                </a:solidFill>
                <a:latin typeface="Arial" charset="0"/>
              </a:defRPr>
            </a:lvl6pPr>
            <a:lvl7pPr marL="3111772" indent="-239367" eaLnBrk="0" fontAlgn="base" hangingPunct="0">
              <a:spcBef>
                <a:spcPct val="0"/>
              </a:spcBef>
              <a:spcAft>
                <a:spcPct val="0"/>
              </a:spcAft>
              <a:defRPr>
                <a:solidFill>
                  <a:schemeClr val="tx1"/>
                </a:solidFill>
                <a:latin typeface="Arial" charset="0"/>
              </a:defRPr>
            </a:lvl7pPr>
            <a:lvl8pPr marL="3590506" indent="-239367" eaLnBrk="0" fontAlgn="base" hangingPunct="0">
              <a:spcBef>
                <a:spcPct val="0"/>
              </a:spcBef>
              <a:spcAft>
                <a:spcPct val="0"/>
              </a:spcAft>
              <a:defRPr>
                <a:solidFill>
                  <a:schemeClr val="tx1"/>
                </a:solidFill>
                <a:latin typeface="Arial" charset="0"/>
              </a:defRPr>
            </a:lvl8pPr>
            <a:lvl9pPr marL="4069240" indent="-239367" eaLnBrk="0" fontAlgn="base" hangingPunct="0">
              <a:spcBef>
                <a:spcPct val="0"/>
              </a:spcBef>
              <a:spcAft>
                <a:spcPct val="0"/>
              </a:spcAft>
              <a:defRPr>
                <a:solidFill>
                  <a:schemeClr val="tx1"/>
                </a:solidFill>
                <a:latin typeface="Arial" charset="0"/>
              </a:defRPr>
            </a:lvl9pPr>
          </a:lstStyle>
          <a:p>
            <a:pPr eaLnBrk="1" hangingPunct="1"/>
            <a:fld id="{EFE9AB7B-BF0C-4FC9-A99D-123A63940297}" type="slidenum">
              <a:rPr lang="en-US" altLang="en-US" smtClean="0"/>
              <a:pPr eaLnBrk="1" hangingPunct="1"/>
              <a:t>19</a:t>
            </a:fld>
            <a:endParaRPr lang="en-US" altLang="en-US"/>
          </a:p>
        </p:txBody>
      </p:sp>
      <p:sp>
        <p:nvSpPr>
          <p:cNvPr id="37891" name="Rectangle 7"/>
          <p:cNvSpPr txBox="1">
            <a:spLocks noGrp="1" noChangeArrowheads="1"/>
          </p:cNvSpPr>
          <p:nvPr/>
        </p:nvSpPr>
        <p:spPr bwMode="auto">
          <a:xfrm>
            <a:off x="4143587" y="9119173"/>
            <a:ext cx="3169920"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47" tIns="47873" rIns="95747" bIns="47873"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BB41FE09-CB67-4331-AF0A-4A135377099E}" type="slidenum">
              <a:rPr lang="de-DE" altLang="en-US" sz="1300"/>
              <a:pPr algn="r" eaLnBrk="1" hangingPunct="1"/>
              <a:t>19</a:t>
            </a:fld>
            <a:endParaRPr lang="de-DE" altLang="en-US" sz="1300"/>
          </a:p>
        </p:txBody>
      </p:sp>
      <p:sp>
        <p:nvSpPr>
          <p:cNvPr id="37892" name="Rectangle 7"/>
          <p:cNvSpPr txBox="1">
            <a:spLocks noGrp="1" noChangeArrowheads="1"/>
          </p:cNvSpPr>
          <p:nvPr/>
        </p:nvSpPr>
        <p:spPr bwMode="auto">
          <a:xfrm>
            <a:off x="4143587" y="9119173"/>
            <a:ext cx="3169920"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47" tIns="47873" rIns="95747" bIns="47873"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40943EB-1FBB-4F92-A929-15BA828FDFE8}" type="slidenum">
              <a:rPr lang="en-GB" altLang="en-US" sz="1300"/>
              <a:pPr algn="r" eaLnBrk="1" hangingPunct="1"/>
              <a:t>19</a:t>
            </a:fld>
            <a:endParaRPr lang="en-GB" altLang="en-US" sz="1300"/>
          </a:p>
        </p:txBody>
      </p:sp>
      <p:sp>
        <p:nvSpPr>
          <p:cNvPr id="37893" name="Rectangle 2"/>
          <p:cNvSpPr>
            <a:spLocks noGrp="1" noRot="1" noChangeAspect="1" noChangeArrowheads="1" noTextEdit="1"/>
          </p:cNvSpPr>
          <p:nvPr>
            <p:ph type="sldImg"/>
          </p:nvPr>
        </p:nvSpPr>
        <p:spPr>
          <a:xfrm>
            <a:off x="474663" y="728663"/>
            <a:ext cx="6380162" cy="3589337"/>
          </a:xfrm>
          <a:ln w="12700" cap="flat">
            <a:solidFill>
              <a:schemeClr val="tx1"/>
            </a:solidFill>
          </a:ln>
        </p:spPr>
      </p:sp>
      <p:sp>
        <p:nvSpPr>
          <p:cNvPr id="37894" name="Rectangle 3"/>
          <p:cNvSpPr>
            <a:spLocks noGrp="1" noChangeArrowheads="1"/>
          </p:cNvSpPr>
          <p:nvPr>
            <p:ph type="body" idx="1"/>
          </p:nvPr>
        </p:nvSpPr>
        <p:spPr>
          <a:xfrm>
            <a:off x="822960" y="5117034"/>
            <a:ext cx="5582921" cy="3443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072" tIns="48037" rIns="96072" bIns="48037"/>
          <a:lstStyle/>
          <a:p>
            <a:pPr defTabSz="797890"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a:solidFill>
                  <a:schemeClr val="tx1"/>
                </a:solidFill>
                <a:latin typeface="Arial" pitchFamily="34" charset="0"/>
              </a:defRPr>
            </a:lvl1pPr>
            <a:lvl2pPr marL="765962" indent="-294601" eaLnBrk="0" hangingPunct="0">
              <a:defRPr sz="3300">
                <a:solidFill>
                  <a:schemeClr val="tx1"/>
                </a:solidFill>
                <a:latin typeface="Arial" pitchFamily="34" charset="0"/>
              </a:defRPr>
            </a:lvl2pPr>
            <a:lvl3pPr marL="1178404" indent="-235681" eaLnBrk="0" hangingPunct="0">
              <a:defRPr sz="3300">
                <a:solidFill>
                  <a:schemeClr val="tx1"/>
                </a:solidFill>
                <a:latin typeface="Arial" pitchFamily="34" charset="0"/>
              </a:defRPr>
            </a:lvl3pPr>
            <a:lvl4pPr marL="1649765" indent="-235681" eaLnBrk="0" hangingPunct="0">
              <a:defRPr sz="3300">
                <a:solidFill>
                  <a:schemeClr val="tx1"/>
                </a:solidFill>
                <a:latin typeface="Arial" pitchFamily="34" charset="0"/>
              </a:defRPr>
            </a:lvl4pPr>
            <a:lvl5pPr marL="2121128" indent="-235681" eaLnBrk="0" hangingPunct="0">
              <a:defRPr sz="3300">
                <a:solidFill>
                  <a:schemeClr val="tx1"/>
                </a:solidFill>
                <a:latin typeface="Arial" pitchFamily="34" charset="0"/>
              </a:defRPr>
            </a:lvl5pPr>
            <a:lvl6pPr marL="2592490" indent="-235681" algn="ctr" eaLnBrk="0" fontAlgn="base" hangingPunct="0">
              <a:spcBef>
                <a:spcPct val="0"/>
              </a:spcBef>
              <a:spcAft>
                <a:spcPct val="0"/>
              </a:spcAft>
              <a:defRPr sz="3300">
                <a:solidFill>
                  <a:schemeClr val="tx1"/>
                </a:solidFill>
                <a:latin typeface="Arial" pitchFamily="34" charset="0"/>
              </a:defRPr>
            </a:lvl6pPr>
            <a:lvl7pPr marL="3063852" indent="-235681" algn="ctr" eaLnBrk="0" fontAlgn="base" hangingPunct="0">
              <a:spcBef>
                <a:spcPct val="0"/>
              </a:spcBef>
              <a:spcAft>
                <a:spcPct val="0"/>
              </a:spcAft>
              <a:defRPr sz="3300">
                <a:solidFill>
                  <a:schemeClr val="tx1"/>
                </a:solidFill>
                <a:latin typeface="Arial" pitchFamily="34" charset="0"/>
              </a:defRPr>
            </a:lvl7pPr>
            <a:lvl8pPr marL="3535213" indent="-235681" algn="ctr" eaLnBrk="0" fontAlgn="base" hangingPunct="0">
              <a:spcBef>
                <a:spcPct val="0"/>
              </a:spcBef>
              <a:spcAft>
                <a:spcPct val="0"/>
              </a:spcAft>
              <a:defRPr sz="3300">
                <a:solidFill>
                  <a:schemeClr val="tx1"/>
                </a:solidFill>
                <a:latin typeface="Arial" pitchFamily="34" charset="0"/>
              </a:defRPr>
            </a:lvl8pPr>
            <a:lvl9pPr marL="4006574" indent="-235681" algn="ctr" eaLnBrk="0" fontAlgn="base" hangingPunct="0">
              <a:spcBef>
                <a:spcPct val="0"/>
              </a:spcBef>
              <a:spcAft>
                <a:spcPct val="0"/>
              </a:spcAft>
              <a:defRPr sz="3300">
                <a:solidFill>
                  <a:schemeClr val="tx1"/>
                </a:solidFill>
                <a:latin typeface="Arial" pitchFamily="34" charset="0"/>
              </a:defRPr>
            </a:lvl9pPr>
          </a:lstStyle>
          <a:p>
            <a:pPr eaLnBrk="1" hangingPunct="1"/>
            <a:fld id="{8C7FEEB6-A220-4716-BC9B-1E2CAA647E10}" type="slidenum">
              <a:rPr lang="en-US" sz="1200">
                <a:solidFill>
                  <a:prstClr val="black"/>
                </a:solidFill>
              </a:rPr>
              <a:pPr eaLnBrk="1" hangingPunct="1"/>
              <a:t>21</a:t>
            </a:fld>
            <a:endParaRPr lang="en-US" sz="1200">
              <a:solidFill>
                <a:prstClr val="black"/>
              </a:solidFill>
            </a:endParaRPr>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77943" indent="-299209" eaLnBrk="0" hangingPunct="0">
              <a:defRPr>
                <a:solidFill>
                  <a:schemeClr val="tx1"/>
                </a:solidFill>
                <a:latin typeface="Arial" charset="0"/>
              </a:defRPr>
            </a:lvl2pPr>
            <a:lvl3pPr marL="1196835" indent="-239367" eaLnBrk="0" hangingPunct="0">
              <a:defRPr>
                <a:solidFill>
                  <a:schemeClr val="tx1"/>
                </a:solidFill>
                <a:latin typeface="Arial" charset="0"/>
              </a:defRPr>
            </a:lvl3pPr>
            <a:lvl4pPr marL="1675569" indent="-239367" eaLnBrk="0" hangingPunct="0">
              <a:defRPr>
                <a:solidFill>
                  <a:schemeClr val="tx1"/>
                </a:solidFill>
                <a:latin typeface="Arial" charset="0"/>
              </a:defRPr>
            </a:lvl4pPr>
            <a:lvl5pPr marL="2154304" indent="-239367" eaLnBrk="0" hangingPunct="0">
              <a:defRPr>
                <a:solidFill>
                  <a:schemeClr val="tx1"/>
                </a:solidFill>
                <a:latin typeface="Arial" charset="0"/>
              </a:defRPr>
            </a:lvl5pPr>
            <a:lvl6pPr marL="2633038" indent="-239367" eaLnBrk="0" fontAlgn="base" hangingPunct="0">
              <a:spcBef>
                <a:spcPct val="0"/>
              </a:spcBef>
              <a:spcAft>
                <a:spcPct val="0"/>
              </a:spcAft>
              <a:defRPr>
                <a:solidFill>
                  <a:schemeClr val="tx1"/>
                </a:solidFill>
                <a:latin typeface="Arial" charset="0"/>
              </a:defRPr>
            </a:lvl6pPr>
            <a:lvl7pPr marL="3111772" indent="-239367" eaLnBrk="0" fontAlgn="base" hangingPunct="0">
              <a:spcBef>
                <a:spcPct val="0"/>
              </a:spcBef>
              <a:spcAft>
                <a:spcPct val="0"/>
              </a:spcAft>
              <a:defRPr>
                <a:solidFill>
                  <a:schemeClr val="tx1"/>
                </a:solidFill>
                <a:latin typeface="Arial" charset="0"/>
              </a:defRPr>
            </a:lvl7pPr>
            <a:lvl8pPr marL="3590506" indent="-239367" eaLnBrk="0" fontAlgn="base" hangingPunct="0">
              <a:spcBef>
                <a:spcPct val="0"/>
              </a:spcBef>
              <a:spcAft>
                <a:spcPct val="0"/>
              </a:spcAft>
              <a:defRPr>
                <a:solidFill>
                  <a:schemeClr val="tx1"/>
                </a:solidFill>
                <a:latin typeface="Arial" charset="0"/>
              </a:defRPr>
            </a:lvl8pPr>
            <a:lvl9pPr marL="4069240" indent="-239367" eaLnBrk="0" fontAlgn="base" hangingPunct="0">
              <a:spcBef>
                <a:spcPct val="0"/>
              </a:spcBef>
              <a:spcAft>
                <a:spcPct val="0"/>
              </a:spcAft>
              <a:defRPr>
                <a:solidFill>
                  <a:schemeClr val="tx1"/>
                </a:solidFill>
                <a:latin typeface="Arial" charset="0"/>
              </a:defRPr>
            </a:lvl9pPr>
          </a:lstStyle>
          <a:p>
            <a:pPr eaLnBrk="1" hangingPunct="1"/>
            <a:fld id="{6C227BBA-F235-4570-8823-60A90C63C089}" type="slidenum">
              <a:rPr lang="en-US" altLang="en-US" smtClean="0"/>
              <a:pPr eaLnBrk="1" hangingPunct="1"/>
              <a:t>25</a:t>
            </a:fld>
            <a:endParaRPr lang="en-US" altLang="en-US"/>
          </a:p>
        </p:txBody>
      </p:sp>
      <p:sp>
        <p:nvSpPr>
          <p:cNvPr id="35843" name="Rectangle 2"/>
          <p:cNvSpPr>
            <a:spLocks noGrp="1" noRot="1" noChangeAspect="1" noChangeArrowheads="1" noTextEdit="1"/>
          </p:cNvSpPr>
          <p:nvPr>
            <p:ph type="sldImg"/>
          </p:nvPr>
        </p:nvSpPr>
        <p:spPr>
          <a:xfrm>
            <a:off x="458788" y="719138"/>
            <a:ext cx="6402387" cy="3602037"/>
          </a:xfrm>
          <a:ln/>
        </p:spPr>
      </p:sp>
      <p:sp>
        <p:nvSpPr>
          <p:cNvPr id="35844" name="Rectangle 3"/>
          <p:cNvSpPr>
            <a:spLocks noGrp="1" noChangeArrowheads="1"/>
          </p:cNvSpPr>
          <p:nvPr>
            <p:ph type="body" idx="1"/>
          </p:nvPr>
        </p:nvSpPr>
        <p:spPr>
          <a:xfrm>
            <a:off x="977055" y="4562866"/>
            <a:ext cx="5361093" cy="431857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349" tIns="47174" rIns="94349" bIns="47174"/>
          <a:lstStyle/>
          <a:p>
            <a:pPr marL="239367" indent="-239367" eaLnBrk="1" hangingPunct="1"/>
            <a:endParaRPr lang="en-US" altLang="en-US" b="1" u="sng" dirty="0"/>
          </a:p>
        </p:txBody>
      </p:sp>
    </p:spTree>
    <p:extLst>
      <p:ext uri="{BB962C8B-B14F-4D97-AF65-F5344CB8AC3E}">
        <p14:creationId xmlns:p14="http://schemas.microsoft.com/office/powerpoint/2010/main" val="27861098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98613" y="458788"/>
            <a:ext cx="3660775" cy="20605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D755BB8-036D-46DB-A5AB-540BFCA7C15B}" type="slidenum">
              <a:rPr lang="en-US" smtClean="0"/>
              <a:t>29</a:t>
            </a:fld>
            <a:endParaRPr lang="en-US"/>
          </a:p>
        </p:txBody>
      </p:sp>
    </p:spTree>
    <p:extLst>
      <p:ext uri="{BB962C8B-B14F-4D97-AF65-F5344CB8AC3E}">
        <p14:creationId xmlns:p14="http://schemas.microsoft.com/office/powerpoint/2010/main" val="3217798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55BB8-036D-46DB-A5AB-540BFCA7C15B}" type="slidenum">
              <a:rPr lang="en-US" smtClean="0"/>
              <a:pPr/>
              <a:t>2</a:t>
            </a:fld>
            <a:endParaRPr lang="en-US"/>
          </a:p>
        </p:txBody>
      </p:sp>
      <p:sp>
        <p:nvSpPr>
          <p:cNvPr id="13" name="Slide Image Placeholder 12">
            <a:extLst>
              <a:ext uri="{FF2B5EF4-FFF2-40B4-BE49-F238E27FC236}">
                <a16:creationId xmlns:a16="http://schemas.microsoft.com/office/drawing/2014/main" id="{9D1F60BE-6D35-49C9-A8A2-21ECA2876D94}"/>
              </a:ext>
            </a:extLst>
          </p:cNvPr>
          <p:cNvSpPr>
            <a:spLocks noGrp="1" noRot="1" noChangeAspect="1"/>
          </p:cNvSpPr>
          <p:nvPr>
            <p:ph type="sldImg"/>
          </p:nvPr>
        </p:nvSpPr>
        <p:spPr>
          <a:xfrm>
            <a:off x="1598613" y="458788"/>
            <a:ext cx="3660775" cy="2060575"/>
          </a:xfrm>
        </p:spPr>
      </p:sp>
    </p:spTree>
    <p:extLst>
      <p:ext uri="{BB962C8B-B14F-4D97-AF65-F5344CB8AC3E}">
        <p14:creationId xmlns:p14="http://schemas.microsoft.com/office/powerpoint/2010/main" val="1217526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0B21A23-F1B7-40E8-BA79-757D21CADFF7}" type="slidenum">
              <a:rPr lang="en-US" smtClean="0"/>
              <a:pPr/>
              <a:t>3</a:t>
            </a:fld>
            <a:endParaRPr lang="en-US"/>
          </a:p>
        </p:txBody>
      </p:sp>
      <p:sp>
        <p:nvSpPr>
          <p:cNvPr id="5" name="Slide Image Placeholder 4">
            <a:extLst>
              <a:ext uri="{FF2B5EF4-FFF2-40B4-BE49-F238E27FC236}">
                <a16:creationId xmlns:a16="http://schemas.microsoft.com/office/drawing/2014/main" id="{ADD2583B-8820-4345-8005-266B7B01F5FE}"/>
              </a:ext>
            </a:extLst>
          </p:cNvPr>
          <p:cNvSpPr>
            <a:spLocks noGrp="1" noRot="1" noChangeAspect="1"/>
          </p:cNvSpPr>
          <p:nvPr>
            <p:ph type="sldImg"/>
          </p:nvPr>
        </p:nvSpPr>
        <p:spPr>
          <a:xfrm>
            <a:off x="1598613" y="458788"/>
            <a:ext cx="3660775" cy="2060575"/>
          </a:xfrm>
        </p:spPr>
      </p:sp>
      <p:sp>
        <p:nvSpPr>
          <p:cNvPr id="6" name="Notes Placeholder 5">
            <a:extLst>
              <a:ext uri="{FF2B5EF4-FFF2-40B4-BE49-F238E27FC236}">
                <a16:creationId xmlns:a16="http://schemas.microsoft.com/office/drawing/2014/main" id="{E5B17F0D-71BD-479B-967A-9938CDBFCAE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81576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98613" y="458788"/>
            <a:ext cx="3660775" cy="20605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6F4022-7AF7-B44C-87BB-B0E6322D823A}"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344931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C50B35-2E36-4C87-9044-C04729F2C2C5}" type="slidenum">
              <a:rPr lang="en-US" smtClean="0"/>
              <a:t>7</a:t>
            </a:fld>
            <a:endParaRPr lang="en-US"/>
          </a:p>
        </p:txBody>
      </p:sp>
    </p:spTree>
    <p:extLst>
      <p:ext uri="{BB962C8B-B14F-4D97-AF65-F5344CB8AC3E}">
        <p14:creationId xmlns:p14="http://schemas.microsoft.com/office/powerpoint/2010/main" val="3480833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77943" indent="-299209" eaLnBrk="0" hangingPunct="0">
              <a:defRPr>
                <a:solidFill>
                  <a:schemeClr val="tx1"/>
                </a:solidFill>
                <a:latin typeface="Arial" charset="0"/>
              </a:defRPr>
            </a:lvl2pPr>
            <a:lvl3pPr marL="1196835" indent="-239367" eaLnBrk="0" hangingPunct="0">
              <a:defRPr>
                <a:solidFill>
                  <a:schemeClr val="tx1"/>
                </a:solidFill>
                <a:latin typeface="Arial" charset="0"/>
              </a:defRPr>
            </a:lvl3pPr>
            <a:lvl4pPr marL="1675569" indent="-239367" eaLnBrk="0" hangingPunct="0">
              <a:defRPr>
                <a:solidFill>
                  <a:schemeClr val="tx1"/>
                </a:solidFill>
                <a:latin typeface="Arial" charset="0"/>
              </a:defRPr>
            </a:lvl4pPr>
            <a:lvl5pPr marL="2154304" indent="-239367" eaLnBrk="0" hangingPunct="0">
              <a:defRPr>
                <a:solidFill>
                  <a:schemeClr val="tx1"/>
                </a:solidFill>
                <a:latin typeface="Arial" charset="0"/>
              </a:defRPr>
            </a:lvl5pPr>
            <a:lvl6pPr marL="2633038" indent="-239367" eaLnBrk="0" fontAlgn="base" hangingPunct="0">
              <a:spcBef>
                <a:spcPct val="0"/>
              </a:spcBef>
              <a:spcAft>
                <a:spcPct val="0"/>
              </a:spcAft>
              <a:defRPr>
                <a:solidFill>
                  <a:schemeClr val="tx1"/>
                </a:solidFill>
                <a:latin typeface="Arial" charset="0"/>
              </a:defRPr>
            </a:lvl6pPr>
            <a:lvl7pPr marL="3111772" indent="-239367" eaLnBrk="0" fontAlgn="base" hangingPunct="0">
              <a:spcBef>
                <a:spcPct val="0"/>
              </a:spcBef>
              <a:spcAft>
                <a:spcPct val="0"/>
              </a:spcAft>
              <a:defRPr>
                <a:solidFill>
                  <a:schemeClr val="tx1"/>
                </a:solidFill>
                <a:latin typeface="Arial" charset="0"/>
              </a:defRPr>
            </a:lvl7pPr>
            <a:lvl8pPr marL="3590506" indent="-239367" eaLnBrk="0" fontAlgn="base" hangingPunct="0">
              <a:spcBef>
                <a:spcPct val="0"/>
              </a:spcBef>
              <a:spcAft>
                <a:spcPct val="0"/>
              </a:spcAft>
              <a:defRPr>
                <a:solidFill>
                  <a:schemeClr val="tx1"/>
                </a:solidFill>
                <a:latin typeface="Arial" charset="0"/>
              </a:defRPr>
            </a:lvl8pPr>
            <a:lvl9pPr marL="4069240" indent="-239367" eaLnBrk="0" fontAlgn="base" hangingPunct="0">
              <a:spcBef>
                <a:spcPct val="0"/>
              </a:spcBef>
              <a:spcAft>
                <a:spcPct val="0"/>
              </a:spcAft>
              <a:defRPr>
                <a:solidFill>
                  <a:schemeClr val="tx1"/>
                </a:solidFill>
                <a:latin typeface="Arial" charset="0"/>
              </a:defRPr>
            </a:lvl9pPr>
          </a:lstStyle>
          <a:p>
            <a:pPr eaLnBrk="1" hangingPunct="1"/>
            <a:fld id="{E25F9CB5-6E03-43E9-B5A4-D5D1001D0D00}" type="slidenum">
              <a:rPr lang="en-US" altLang="en-US" smtClean="0"/>
              <a:pPr eaLnBrk="1" hangingPunct="1"/>
              <a:t>10</a:t>
            </a:fld>
            <a:endParaRPr lang="en-US" altLang="en-US"/>
          </a:p>
        </p:txBody>
      </p:sp>
      <p:sp>
        <p:nvSpPr>
          <p:cNvPr id="31747" name="Rectangle 2"/>
          <p:cNvSpPr>
            <a:spLocks noGrp="1" noRot="1" noChangeAspect="1" noChangeArrowheads="1" noTextEdit="1"/>
          </p:cNvSpPr>
          <p:nvPr>
            <p:ph type="sldImg"/>
          </p:nvPr>
        </p:nvSpPr>
        <p:spPr>
          <a:xfrm>
            <a:off x="0" y="631825"/>
            <a:ext cx="2846388" cy="1601788"/>
          </a:xfrm>
          <a:ln/>
        </p:spPr>
      </p:sp>
      <p:sp>
        <p:nvSpPr>
          <p:cNvPr id="31748" name="Rectangle 3"/>
          <p:cNvSpPr>
            <a:spLocks noGrp="1" noChangeArrowheads="1"/>
          </p:cNvSpPr>
          <p:nvPr>
            <p:ph type="body" idx="1"/>
          </p:nvPr>
        </p:nvSpPr>
        <p:spPr>
          <a:xfrm>
            <a:off x="237066" y="2390463"/>
            <a:ext cx="5786121" cy="651392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91" tIns="46946" rIns="93891" bIns="46946"/>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77943" indent="-299209" eaLnBrk="0" hangingPunct="0">
              <a:defRPr>
                <a:solidFill>
                  <a:schemeClr val="tx1"/>
                </a:solidFill>
                <a:latin typeface="Arial" charset="0"/>
              </a:defRPr>
            </a:lvl2pPr>
            <a:lvl3pPr marL="1196835" indent="-239367" eaLnBrk="0" hangingPunct="0">
              <a:defRPr>
                <a:solidFill>
                  <a:schemeClr val="tx1"/>
                </a:solidFill>
                <a:latin typeface="Arial" charset="0"/>
              </a:defRPr>
            </a:lvl3pPr>
            <a:lvl4pPr marL="1675569" indent="-239367" eaLnBrk="0" hangingPunct="0">
              <a:defRPr>
                <a:solidFill>
                  <a:schemeClr val="tx1"/>
                </a:solidFill>
                <a:latin typeface="Arial" charset="0"/>
              </a:defRPr>
            </a:lvl4pPr>
            <a:lvl5pPr marL="2154304" indent="-239367" eaLnBrk="0" hangingPunct="0">
              <a:defRPr>
                <a:solidFill>
                  <a:schemeClr val="tx1"/>
                </a:solidFill>
                <a:latin typeface="Arial" charset="0"/>
              </a:defRPr>
            </a:lvl5pPr>
            <a:lvl6pPr marL="2633038" indent="-239367" eaLnBrk="0" fontAlgn="base" hangingPunct="0">
              <a:spcBef>
                <a:spcPct val="0"/>
              </a:spcBef>
              <a:spcAft>
                <a:spcPct val="0"/>
              </a:spcAft>
              <a:defRPr>
                <a:solidFill>
                  <a:schemeClr val="tx1"/>
                </a:solidFill>
                <a:latin typeface="Arial" charset="0"/>
              </a:defRPr>
            </a:lvl6pPr>
            <a:lvl7pPr marL="3111772" indent="-239367" eaLnBrk="0" fontAlgn="base" hangingPunct="0">
              <a:spcBef>
                <a:spcPct val="0"/>
              </a:spcBef>
              <a:spcAft>
                <a:spcPct val="0"/>
              </a:spcAft>
              <a:defRPr>
                <a:solidFill>
                  <a:schemeClr val="tx1"/>
                </a:solidFill>
                <a:latin typeface="Arial" charset="0"/>
              </a:defRPr>
            </a:lvl7pPr>
            <a:lvl8pPr marL="3590506" indent="-239367" eaLnBrk="0" fontAlgn="base" hangingPunct="0">
              <a:spcBef>
                <a:spcPct val="0"/>
              </a:spcBef>
              <a:spcAft>
                <a:spcPct val="0"/>
              </a:spcAft>
              <a:defRPr>
                <a:solidFill>
                  <a:schemeClr val="tx1"/>
                </a:solidFill>
                <a:latin typeface="Arial" charset="0"/>
              </a:defRPr>
            </a:lvl8pPr>
            <a:lvl9pPr marL="4069240" indent="-239367" eaLnBrk="0" fontAlgn="base" hangingPunct="0">
              <a:spcBef>
                <a:spcPct val="0"/>
              </a:spcBef>
              <a:spcAft>
                <a:spcPct val="0"/>
              </a:spcAft>
              <a:defRPr>
                <a:solidFill>
                  <a:schemeClr val="tx1"/>
                </a:solidFill>
                <a:latin typeface="Arial" charset="0"/>
              </a:defRPr>
            </a:lvl9pPr>
          </a:lstStyle>
          <a:p>
            <a:pPr eaLnBrk="1" hangingPunct="1"/>
            <a:fld id="{F31B29F3-1ECC-4CC7-B401-A686932B457A}" type="slidenum">
              <a:rPr lang="en-US" altLang="en-US" smtClean="0"/>
              <a:pPr eaLnBrk="1" hangingPunct="1"/>
              <a:t>12</a:t>
            </a:fld>
            <a:endParaRPr lang="en-US" altLang="en-US"/>
          </a:p>
        </p:txBody>
      </p:sp>
      <p:sp>
        <p:nvSpPr>
          <p:cNvPr id="32771" name="Rectangle 2"/>
          <p:cNvSpPr>
            <a:spLocks noGrp="1" noRot="1" noChangeAspect="1" noChangeArrowheads="1" noTextEdit="1"/>
          </p:cNvSpPr>
          <p:nvPr>
            <p:ph type="sldImg"/>
          </p:nvPr>
        </p:nvSpPr>
        <p:spPr>
          <a:xfrm>
            <a:off x="468313" y="723900"/>
            <a:ext cx="6380162" cy="3589338"/>
          </a:xfrm>
          <a:ln/>
        </p:spPr>
      </p:sp>
      <p:sp>
        <p:nvSpPr>
          <p:cNvPr id="32772" name="Rectangle 3"/>
          <p:cNvSpPr>
            <a:spLocks noGrp="1" noChangeArrowheads="1"/>
          </p:cNvSpPr>
          <p:nvPr>
            <p:ph type="body" idx="1"/>
          </p:nvPr>
        </p:nvSpPr>
        <p:spPr>
          <a:xfrm>
            <a:off x="975360" y="4561226"/>
            <a:ext cx="5364480" cy="4320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202" tIns="48601" rIns="97202" bIns="48601"/>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80000"/>
              </a:lnSpc>
            </a:pPr>
            <a:r>
              <a:rPr lang="en-US" altLang="en-US" sz="1200" b="1" u="sng" dirty="0"/>
              <a:t>Defects:</a:t>
            </a:r>
            <a:r>
              <a:rPr lang="en-US" altLang="en-US" sz="1200" dirty="0"/>
              <a:t>  Inspection and “rework” of info anywhere in the process</a:t>
            </a:r>
          </a:p>
          <a:p>
            <a:pPr eaLnBrk="1" hangingPunct="1">
              <a:lnSpc>
                <a:spcPct val="80000"/>
              </a:lnSpc>
            </a:pPr>
            <a:r>
              <a:rPr lang="en-US" altLang="en-US" sz="1200" dirty="0"/>
              <a:t>     </a:t>
            </a:r>
            <a:r>
              <a:rPr lang="en-US" altLang="en-US" sz="1200" b="1" dirty="0"/>
              <a:t>Examples:  </a:t>
            </a:r>
            <a:r>
              <a:rPr lang="en-US" altLang="en-US" sz="1200" dirty="0"/>
              <a:t>Order entry errors, forecast errors, expense reports filled 	out wrong</a:t>
            </a:r>
          </a:p>
          <a:p>
            <a:pPr eaLnBrk="1" hangingPunct="1">
              <a:lnSpc>
                <a:spcPct val="80000"/>
              </a:lnSpc>
            </a:pPr>
            <a:r>
              <a:rPr lang="en-US" altLang="en-US" sz="1200" b="1" dirty="0"/>
              <a:t>     Causes</a:t>
            </a:r>
            <a:r>
              <a:rPr lang="en-US" altLang="en-US" sz="1200" dirty="0"/>
              <a:t>:  people not understanding how info is used throughout the process, 	lack of standardized work, unclear resp, difficult to use 	forms, data entry errors</a:t>
            </a:r>
          </a:p>
          <a:p>
            <a:pPr eaLnBrk="1" hangingPunct="1">
              <a:lnSpc>
                <a:spcPct val="80000"/>
              </a:lnSpc>
            </a:pPr>
            <a:endParaRPr lang="en-US" altLang="en-US" sz="1200" dirty="0"/>
          </a:p>
          <a:p>
            <a:pPr eaLnBrk="1" hangingPunct="1">
              <a:lnSpc>
                <a:spcPct val="80000"/>
              </a:lnSpc>
            </a:pPr>
            <a:r>
              <a:rPr lang="en-US" altLang="en-US" sz="1200" b="1" u="sng" dirty="0"/>
              <a:t>Overproduction:</a:t>
            </a:r>
            <a:r>
              <a:rPr lang="en-US" altLang="en-US" sz="1200" dirty="0"/>
              <a:t>  Producing too much, too soon, too fast</a:t>
            </a:r>
          </a:p>
          <a:p>
            <a:pPr eaLnBrk="1" hangingPunct="1">
              <a:lnSpc>
                <a:spcPct val="80000"/>
              </a:lnSpc>
            </a:pPr>
            <a:r>
              <a:rPr lang="en-US" altLang="en-US" sz="1200" dirty="0"/>
              <a:t>     </a:t>
            </a:r>
            <a:r>
              <a:rPr lang="en-US" altLang="en-US" sz="1200" b="1" dirty="0"/>
              <a:t>Examples:  </a:t>
            </a:r>
            <a:r>
              <a:rPr lang="en-US" altLang="en-US" sz="1200" dirty="0"/>
              <a:t>extra copies, reports, emails, printing paperwork too soon, 	meeting agendas, new product ideas, strategic initiatives, 	objectives or goals</a:t>
            </a:r>
          </a:p>
          <a:p>
            <a:pPr eaLnBrk="1" hangingPunct="1">
              <a:lnSpc>
                <a:spcPct val="80000"/>
              </a:lnSpc>
            </a:pPr>
            <a:r>
              <a:rPr lang="en-US" altLang="en-US" sz="1200" dirty="0"/>
              <a:t>     </a:t>
            </a:r>
            <a:r>
              <a:rPr lang="en-US" altLang="en-US" sz="1200" b="1" dirty="0"/>
              <a:t>Causes:  </a:t>
            </a:r>
            <a:r>
              <a:rPr lang="en-US" altLang="en-US" sz="1200" dirty="0"/>
              <a:t>Just in case logic, unlevel scheduling or workload, confusing 	“data” for information, misuse of technology, unclear 	organizational focus, strategic planning processes or lack of</a:t>
            </a:r>
          </a:p>
          <a:p>
            <a:pPr eaLnBrk="1" hangingPunct="1">
              <a:lnSpc>
                <a:spcPct val="80000"/>
              </a:lnSpc>
            </a:pPr>
            <a:endParaRPr lang="en-US" altLang="en-US" sz="1200" dirty="0"/>
          </a:p>
          <a:p>
            <a:pPr eaLnBrk="1" hangingPunct="1">
              <a:lnSpc>
                <a:spcPct val="80000"/>
              </a:lnSpc>
            </a:pPr>
            <a:r>
              <a:rPr lang="en-US" altLang="en-US" sz="1200" b="1" u="sng" dirty="0"/>
              <a:t>Waiting:</a:t>
            </a:r>
            <a:r>
              <a:rPr lang="en-US" altLang="en-US" sz="1200" b="1" dirty="0"/>
              <a:t>  </a:t>
            </a:r>
            <a:r>
              <a:rPr lang="en-US" altLang="en-US" sz="1200" dirty="0"/>
              <a:t>Idle time created when waiting for…..?</a:t>
            </a:r>
          </a:p>
          <a:p>
            <a:pPr eaLnBrk="1" hangingPunct="1">
              <a:lnSpc>
                <a:spcPct val="80000"/>
              </a:lnSpc>
            </a:pPr>
            <a:r>
              <a:rPr lang="en-US" altLang="en-US" sz="1200" b="1" dirty="0"/>
              <a:t>     Examples:</a:t>
            </a:r>
            <a:r>
              <a:rPr lang="en-US" altLang="en-US" sz="1200" dirty="0"/>
              <a:t>  Meeting to start, out of office, people in  meetings, software   	licenses, system downtime</a:t>
            </a:r>
          </a:p>
          <a:p>
            <a:pPr eaLnBrk="1" hangingPunct="1">
              <a:lnSpc>
                <a:spcPct val="80000"/>
              </a:lnSpc>
            </a:pPr>
            <a:r>
              <a:rPr lang="en-US" altLang="en-US" sz="1200" b="1" dirty="0"/>
              <a:t>     Causes:</a:t>
            </a:r>
            <a:r>
              <a:rPr lang="en-US" altLang="en-US" sz="1200" dirty="0"/>
              <a:t>  Unbalanced workload, missing info, excessive  approvals, 	batching, unclear 	instructions, office layout</a:t>
            </a:r>
          </a:p>
          <a:p>
            <a:pPr eaLnBrk="1" hangingPunct="1">
              <a:lnSpc>
                <a:spcPct val="80000"/>
              </a:lnSpc>
            </a:pPr>
            <a:endParaRPr lang="en-US" altLang="en-US" sz="1200" b="1" u="sng" dirty="0"/>
          </a:p>
          <a:p>
            <a:pPr eaLnBrk="1" hangingPunct="1">
              <a:lnSpc>
                <a:spcPct val="80000"/>
              </a:lnSpc>
            </a:pPr>
            <a:r>
              <a:rPr lang="en-US" altLang="en-US" sz="1200" b="1" u="sng" dirty="0"/>
              <a:t>Not Fully Utilizing People:</a:t>
            </a:r>
            <a:r>
              <a:rPr lang="en-US" altLang="en-US" sz="1200" dirty="0"/>
              <a:t>  The waste of not using people’s mental, creative, as well as physical abilities</a:t>
            </a:r>
          </a:p>
          <a:p>
            <a:pPr eaLnBrk="1" hangingPunct="1">
              <a:lnSpc>
                <a:spcPct val="80000"/>
              </a:lnSpc>
            </a:pPr>
            <a:r>
              <a:rPr lang="en-US" altLang="en-US" sz="1200" dirty="0"/>
              <a:t>     </a:t>
            </a:r>
            <a:r>
              <a:rPr lang="en-US" altLang="en-US" sz="1200" b="1" dirty="0"/>
              <a:t>Examples:  </a:t>
            </a:r>
            <a:r>
              <a:rPr lang="en-US" altLang="en-US" sz="1200" dirty="0"/>
              <a:t>limited functional resp.</a:t>
            </a:r>
          </a:p>
          <a:p>
            <a:pPr eaLnBrk="1" hangingPunct="1">
              <a:lnSpc>
                <a:spcPct val="80000"/>
              </a:lnSpc>
            </a:pPr>
            <a:r>
              <a:rPr lang="en-US" altLang="en-US" sz="1200" dirty="0"/>
              <a:t>     </a:t>
            </a:r>
            <a:r>
              <a:rPr lang="en-US" altLang="en-US" sz="1200" b="1" dirty="0"/>
              <a:t>Causes:  </a:t>
            </a:r>
            <a:r>
              <a:rPr lang="en-US" altLang="en-US" sz="1200" dirty="0"/>
              <a:t>old guard thinking, politics, the business culture, poor hiring practices, low or no investment in training, low pay, high turnover strategy</a:t>
            </a:r>
            <a:endParaRPr lang="en-US" altLang="en-US" sz="1200" b="1" u="sng" dirty="0"/>
          </a:p>
          <a:p>
            <a:pPr eaLnBrk="1" hangingPunct="1">
              <a:lnSpc>
                <a:spcPct val="80000"/>
              </a:lnSpc>
            </a:pPr>
            <a:endParaRPr lang="en-US" altLang="en-US" sz="1200" b="1" u="sng" dirty="0"/>
          </a:p>
          <a:p>
            <a:pPr eaLnBrk="1" hangingPunct="1">
              <a:lnSpc>
                <a:spcPct val="80000"/>
              </a:lnSpc>
            </a:pPr>
            <a:r>
              <a:rPr lang="en-US" altLang="en-US" sz="1200" b="1" u="sng" dirty="0"/>
              <a:t>Transportation:</a:t>
            </a:r>
            <a:r>
              <a:rPr lang="en-US" altLang="en-US" sz="1200" dirty="0"/>
              <a:t>  The movement of info and materials around the office</a:t>
            </a:r>
          </a:p>
          <a:p>
            <a:pPr eaLnBrk="1" hangingPunct="1">
              <a:lnSpc>
                <a:spcPct val="80000"/>
              </a:lnSpc>
            </a:pPr>
            <a:r>
              <a:rPr lang="en-US" altLang="en-US" sz="1200" b="1" dirty="0"/>
              <a:t>     Example:</a:t>
            </a:r>
            <a:r>
              <a:rPr lang="en-US" altLang="en-US" sz="1200" dirty="0"/>
              <a:t>  Hard copy approvals</a:t>
            </a:r>
          </a:p>
          <a:p>
            <a:pPr eaLnBrk="1" hangingPunct="1">
              <a:lnSpc>
                <a:spcPct val="80000"/>
              </a:lnSpc>
            </a:pPr>
            <a:r>
              <a:rPr lang="en-US" altLang="en-US" sz="1200" dirty="0"/>
              <a:t>     </a:t>
            </a:r>
            <a:r>
              <a:rPr lang="en-US" altLang="en-US" sz="1200" b="1" dirty="0"/>
              <a:t>Causes:  </a:t>
            </a:r>
            <a:r>
              <a:rPr lang="en-US" altLang="en-US" sz="1200" dirty="0"/>
              <a:t>poor office layout, poor </a:t>
            </a:r>
            <a:r>
              <a:rPr lang="en-US" altLang="en-US" sz="1200" dirty="0" err="1"/>
              <a:t>undstdg</a:t>
            </a:r>
            <a:r>
              <a:rPr lang="en-US" altLang="en-US" sz="1200" dirty="0"/>
              <a:t> of the process flow, too many emails, excessive approvals, addicted to paper</a:t>
            </a:r>
          </a:p>
          <a:p>
            <a:pPr eaLnBrk="1" hangingPunct="1">
              <a:lnSpc>
                <a:spcPct val="80000"/>
              </a:lnSpc>
            </a:pPr>
            <a:endParaRPr lang="en-US" altLang="en-US" sz="1200" b="1" u="sng" dirty="0"/>
          </a:p>
          <a:p>
            <a:pPr eaLnBrk="1" hangingPunct="1">
              <a:lnSpc>
                <a:spcPct val="80000"/>
              </a:lnSpc>
            </a:pPr>
            <a:r>
              <a:rPr lang="en-US" altLang="en-US" sz="1200" b="1" u="sng" dirty="0"/>
              <a:t>Inventory:</a:t>
            </a:r>
            <a:r>
              <a:rPr lang="en-US" altLang="en-US" sz="1200" dirty="0"/>
              <a:t>  Any supply in excess of a one-piece flow through the office/admin process</a:t>
            </a:r>
          </a:p>
          <a:p>
            <a:pPr eaLnBrk="1" hangingPunct="1">
              <a:lnSpc>
                <a:spcPct val="80000"/>
              </a:lnSpc>
            </a:pPr>
            <a:r>
              <a:rPr lang="en-US" altLang="en-US" sz="1200" dirty="0"/>
              <a:t>     </a:t>
            </a:r>
            <a:r>
              <a:rPr lang="en-US" altLang="en-US" sz="1200" b="1" dirty="0"/>
              <a:t>Examples:</a:t>
            </a:r>
            <a:r>
              <a:rPr lang="en-US" altLang="en-US" sz="1200" dirty="0"/>
              <a:t>  Filled “in boxes”, call backlog, sales information request backlog, quote backlog, expense reports waiting for approval, hard copy files</a:t>
            </a:r>
          </a:p>
          <a:p>
            <a:pPr eaLnBrk="1" hangingPunct="1">
              <a:lnSpc>
                <a:spcPct val="80000"/>
              </a:lnSpc>
            </a:pPr>
            <a:r>
              <a:rPr lang="en-US" altLang="en-US" sz="1200" dirty="0"/>
              <a:t>     </a:t>
            </a:r>
            <a:r>
              <a:rPr lang="en-US" altLang="en-US" sz="1200" b="1" dirty="0"/>
              <a:t>Causes:  </a:t>
            </a:r>
            <a:r>
              <a:rPr lang="en-US" altLang="en-US" sz="1200" dirty="0"/>
              <a:t>people believe it is more efficient, computer programs that only run periodically (weekly), changeover time between computer screens, people resp for perf </a:t>
            </a:r>
            <a:r>
              <a:rPr lang="en-US" altLang="en-US" sz="1200" dirty="0" err="1"/>
              <a:t>mult</a:t>
            </a:r>
            <a:r>
              <a:rPr lang="en-US" altLang="en-US" sz="1200" dirty="0"/>
              <a:t> tasks, poor office layout, excessive approvals</a:t>
            </a:r>
            <a:endParaRPr lang="en-US" altLang="en-US" sz="1200" b="1" u="sng" dirty="0"/>
          </a:p>
          <a:p>
            <a:pPr eaLnBrk="1" hangingPunct="1">
              <a:lnSpc>
                <a:spcPct val="80000"/>
              </a:lnSpc>
            </a:pPr>
            <a:endParaRPr lang="en-US" altLang="en-US" sz="1200" b="1" u="sng" dirty="0"/>
          </a:p>
          <a:p>
            <a:pPr eaLnBrk="1" hangingPunct="1">
              <a:lnSpc>
                <a:spcPct val="80000"/>
              </a:lnSpc>
            </a:pPr>
            <a:r>
              <a:rPr lang="en-US" altLang="en-US" sz="1200" b="1" u="sng" dirty="0"/>
              <a:t>Motion:</a:t>
            </a:r>
            <a:r>
              <a:rPr lang="en-US" altLang="en-US" sz="1200" dirty="0"/>
              <a:t>  Any movement of people that does not add value to the info or service</a:t>
            </a:r>
          </a:p>
          <a:p>
            <a:pPr eaLnBrk="1" hangingPunct="1">
              <a:lnSpc>
                <a:spcPct val="80000"/>
              </a:lnSpc>
            </a:pPr>
            <a:r>
              <a:rPr lang="en-US" altLang="en-US" sz="1200" dirty="0"/>
              <a:t>     </a:t>
            </a:r>
            <a:r>
              <a:rPr lang="en-US" altLang="en-US" sz="1200" b="1" dirty="0"/>
              <a:t>Example:  </a:t>
            </a:r>
            <a:r>
              <a:rPr lang="en-US" altLang="en-US" sz="1200" dirty="0"/>
              <a:t>Walking to/from copier, to/from fax, searching for electronic/hard copy file</a:t>
            </a:r>
          </a:p>
          <a:p>
            <a:pPr eaLnBrk="1" hangingPunct="1">
              <a:lnSpc>
                <a:spcPct val="80000"/>
              </a:lnSpc>
            </a:pPr>
            <a:r>
              <a:rPr lang="en-US" altLang="en-US" sz="1200" dirty="0"/>
              <a:t>     </a:t>
            </a:r>
            <a:r>
              <a:rPr lang="en-US" altLang="en-US" sz="1200" b="1" dirty="0"/>
              <a:t>Causes:  </a:t>
            </a:r>
            <a:r>
              <a:rPr lang="en-US" altLang="en-US" sz="1200" dirty="0"/>
              <a:t>Poor office layout, poor workplace organization, extra “busy” movements 	while waiting, too many handoffs</a:t>
            </a:r>
            <a:endParaRPr lang="en-US" altLang="en-US" sz="1200" b="1" u="sng" dirty="0"/>
          </a:p>
          <a:p>
            <a:pPr eaLnBrk="1" hangingPunct="1">
              <a:lnSpc>
                <a:spcPct val="80000"/>
              </a:lnSpc>
            </a:pPr>
            <a:endParaRPr lang="en-US" altLang="en-US" sz="1200" b="1" u="sng" dirty="0"/>
          </a:p>
          <a:p>
            <a:pPr eaLnBrk="1" hangingPunct="1">
              <a:lnSpc>
                <a:spcPct val="80000"/>
              </a:lnSpc>
            </a:pPr>
            <a:r>
              <a:rPr lang="en-US" altLang="en-US" sz="1200" b="1" u="sng" dirty="0"/>
              <a:t>Excess Processing:</a:t>
            </a:r>
            <a:r>
              <a:rPr lang="en-US" altLang="en-US" sz="1200" dirty="0"/>
              <a:t>  Effort that adds no value to the product or service from the customer’s viewpoint</a:t>
            </a:r>
          </a:p>
          <a:p>
            <a:pPr eaLnBrk="1" hangingPunct="1">
              <a:lnSpc>
                <a:spcPct val="80000"/>
              </a:lnSpc>
            </a:pPr>
            <a:r>
              <a:rPr lang="en-US" altLang="en-US" sz="1200" dirty="0"/>
              <a:t>     </a:t>
            </a:r>
            <a:r>
              <a:rPr lang="en-US" altLang="en-US" sz="1200" b="1" dirty="0"/>
              <a:t>Examples:  </a:t>
            </a:r>
            <a:r>
              <a:rPr lang="en-US" altLang="en-US" sz="1200" dirty="0"/>
              <a:t>meetings (weekly), re-entering data, emails, redundant/</a:t>
            </a:r>
            <a:r>
              <a:rPr lang="en-US" altLang="en-US" sz="1200" dirty="0" err="1"/>
              <a:t>unnec</a:t>
            </a:r>
            <a:r>
              <a:rPr lang="en-US" altLang="en-US" sz="1200" dirty="0"/>
              <a:t>. Approvals, multiple reviews and sign-offs (po’s &amp; invoices), reports (controller’s example)</a:t>
            </a:r>
          </a:p>
          <a:p>
            <a:pPr eaLnBrk="1" hangingPunct="1">
              <a:lnSpc>
                <a:spcPct val="80000"/>
              </a:lnSpc>
            </a:pPr>
            <a:r>
              <a:rPr lang="en-US" altLang="en-US" sz="1200" dirty="0"/>
              <a:t>     </a:t>
            </a:r>
            <a:r>
              <a:rPr lang="en-US" altLang="en-US" sz="1200" b="1" dirty="0"/>
              <a:t>Causes:  </a:t>
            </a:r>
            <a:r>
              <a:rPr lang="en-US" altLang="en-US" sz="1200" dirty="0"/>
              <a:t>poorly designed office processes, excessive approvals, confusing roles/resp, lack of standard work</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0DF7809-AE96-4561-8A4D-8773FAEC092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6969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77943" indent="-299209" eaLnBrk="0" hangingPunct="0">
              <a:defRPr>
                <a:solidFill>
                  <a:schemeClr val="tx1"/>
                </a:solidFill>
                <a:latin typeface="Arial" charset="0"/>
              </a:defRPr>
            </a:lvl2pPr>
            <a:lvl3pPr marL="1196835" indent="-239367" eaLnBrk="0" hangingPunct="0">
              <a:defRPr>
                <a:solidFill>
                  <a:schemeClr val="tx1"/>
                </a:solidFill>
                <a:latin typeface="Arial" charset="0"/>
              </a:defRPr>
            </a:lvl3pPr>
            <a:lvl4pPr marL="1675569" indent="-239367" eaLnBrk="0" hangingPunct="0">
              <a:defRPr>
                <a:solidFill>
                  <a:schemeClr val="tx1"/>
                </a:solidFill>
                <a:latin typeface="Arial" charset="0"/>
              </a:defRPr>
            </a:lvl4pPr>
            <a:lvl5pPr marL="2154304" indent="-239367" eaLnBrk="0" hangingPunct="0">
              <a:defRPr>
                <a:solidFill>
                  <a:schemeClr val="tx1"/>
                </a:solidFill>
                <a:latin typeface="Arial" charset="0"/>
              </a:defRPr>
            </a:lvl5pPr>
            <a:lvl6pPr marL="2633038" indent="-239367" eaLnBrk="0" fontAlgn="base" hangingPunct="0">
              <a:spcBef>
                <a:spcPct val="0"/>
              </a:spcBef>
              <a:spcAft>
                <a:spcPct val="0"/>
              </a:spcAft>
              <a:defRPr>
                <a:solidFill>
                  <a:schemeClr val="tx1"/>
                </a:solidFill>
                <a:latin typeface="Arial" charset="0"/>
              </a:defRPr>
            </a:lvl6pPr>
            <a:lvl7pPr marL="3111772" indent="-239367" eaLnBrk="0" fontAlgn="base" hangingPunct="0">
              <a:spcBef>
                <a:spcPct val="0"/>
              </a:spcBef>
              <a:spcAft>
                <a:spcPct val="0"/>
              </a:spcAft>
              <a:defRPr>
                <a:solidFill>
                  <a:schemeClr val="tx1"/>
                </a:solidFill>
                <a:latin typeface="Arial" charset="0"/>
              </a:defRPr>
            </a:lvl7pPr>
            <a:lvl8pPr marL="3590506" indent="-239367" eaLnBrk="0" fontAlgn="base" hangingPunct="0">
              <a:spcBef>
                <a:spcPct val="0"/>
              </a:spcBef>
              <a:spcAft>
                <a:spcPct val="0"/>
              </a:spcAft>
              <a:defRPr>
                <a:solidFill>
                  <a:schemeClr val="tx1"/>
                </a:solidFill>
                <a:latin typeface="Arial" charset="0"/>
              </a:defRPr>
            </a:lvl8pPr>
            <a:lvl9pPr marL="4069240" indent="-239367" eaLnBrk="0" fontAlgn="base" hangingPunct="0">
              <a:spcBef>
                <a:spcPct val="0"/>
              </a:spcBef>
              <a:spcAft>
                <a:spcPct val="0"/>
              </a:spcAft>
              <a:defRPr>
                <a:solidFill>
                  <a:schemeClr val="tx1"/>
                </a:solidFill>
                <a:latin typeface="Arial" charset="0"/>
              </a:defRPr>
            </a:lvl9pPr>
          </a:lstStyle>
          <a:p>
            <a:pPr eaLnBrk="1" hangingPunct="1"/>
            <a:fld id="{6C227BBA-F235-4570-8823-60A90C63C089}" type="slidenum">
              <a:rPr lang="en-US" altLang="en-US" smtClean="0"/>
              <a:pPr eaLnBrk="1" hangingPunct="1"/>
              <a:t>14</a:t>
            </a:fld>
            <a:endParaRPr lang="en-US" altLang="en-US"/>
          </a:p>
        </p:txBody>
      </p:sp>
      <p:sp>
        <p:nvSpPr>
          <p:cNvPr id="35843" name="Rectangle 2"/>
          <p:cNvSpPr>
            <a:spLocks noGrp="1" noRot="1" noChangeAspect="1" noChangeArrowheads="1" noTextEdit="1"/>
          </p:cNvSpPr>
          <p:nvPr>
            <p:ph type="sldImg"/>
          </p:nvPr>
        </p:nvSpPr>
        <p:spPr>
          <a:xfrm>
            <a:off x="458788" y="719138"/>
            <a:ext cx="6402387" cy="3602037"/>
          </a:xfrm>
          <a:ln/>
        </p:spPr>
      </p:sp>
      <p:sp>
        <p:nvSpPr>
          <p:cNvPr id="35844" name="Rectangle 3"/>
          <p:cNvSpPr>
            <a:spLocks noGrp="1" noChangeArrowheads="1"/>
          </p:cNvSpPr>
          <p:nvPr>
            <p:ph type="body" idx="1"/>
          </p:nvPr>
        </p:nvSpPr>
        <p:spPr>
          <a:xfrm>
            <a:off x="977055" y="4562866"/>
            <a:ext cx="5361093" cy="431857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349" tIns="47174" rIns="94349" bIns="47174"/>
          <a:lstStyle/>
          <a:p>
            <a:pPr marL="239367" indent="-239367" eaLnBrk="1" hangingPunct="1"/>
            <a:endParaRPr lang="en-US" altLang="en-US" b="1" u="sng"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userDrawn="1">
            <p:ph type="ctrTitle" hasCustomPrompt="1"/>
          </p:nvPr>
        </p:nvSpPr>
        <p:spPr>
          <a:xfrm>
            <a:off x="415925" y="2050925"/>
            <a:ext cx="11361738" cy="1921271"/>
          </a:xfrm>
          <a:prstGeom prst="rect">
            <a:avLst/>
          </a:prstGeom>
        </p:spPr>
        <p:txBody>
          <a:bodyPr lIns="0" tIns="0" rIns="0" bIns="0" anchor="b">
            <a:noAutofit/>
          </a:bodyPr>
          <a:lstStyle>
            <a:lvl1pPr>
              <a:lnSpc>
                <a:spcPct val="90000"/>
              </a:lnSpc>
              <a:defRPr sz="4800">
                <a:solidFill>
                  <a:schemeClr val="tx1"/>
                </a:solidFill>
                <a:latin typeface="Amasis MT Pro Light" panose="02040304050005020304" pitchFamily="18" charset="0"/>
              </a:defRPr>
            </a:lvl1pPr>
          </a:lstStyle>
          <a:p>
            <a:r>
              <a:rPr lang="en-US" dirty="0"/>
              <a:t>Click to Edit Master Title Style</a:t>
            </a:r>
          </a:p>
        </p:txBody>
      </p:sp>
      <p:sp>
        <p:nvSpPr>
          <p:cNvPr id="3" name="Subtitle 2"/>
          <p:cNvSpPr>
            <a:spLocks noGrp="1"/>
          </p:cNvSpPr>
          <p:nvPr userDrawn="1">
            <p:ph type="subTitle" idx="1" hasCustomPrompt="1"/>
          </p:nvPr>
        </p:nvSpPr>
        <p:spPr>
          <a:xfrm>
            <a:off x="415925" y="4017916"/>
            <a:ext cx="11361738" cy="1782809"/>
          </a:xfrm>
          <a:prstGeom prst="rect">
            <a:avLst/>
          </a:prstGeom>
        </p:spPr>
        <p:txBody>
          <a:bodyPr lIns="0" tIns="0" rIns="0" bIns="0" anchor="t">
            <a:noAutofit/>
          </a:bodyPr>
          <a:lstStyle>
            <a:lvl1pPr marL="0" indent="0" algn="l">
              <a:lnSpc>
                <a:spcPct val="90000"/>
              </a:lnSpc>
              <a:spcBef>
                <a:spcPts val="0"/>
              </a:spcBef>
              <a:spcAft>
                <a:spcPts val="0"/>
              </a:spcAft>
              <a:buNone/>
              <a:defRPr sz="3200" b="0">
                <a:solidFill>
                  <a:schemeClr val="tx1"/>
                </a:solidFill>
                <a:latin typeface="Amasis MT Pro Medium" panose="02040604050005020304" pitchFamily="18" charset="0"/>
              </a:defRPr>
            </a:lvl1pPr>
            <a:lvl2pPr marL="609035" indent="0" algn="ctr">
              <a:buNone/>
              <a:defRPr>
                <a:solidFill>
                  <a:schemeClr val="tx1">
                    <a:tint val="75000"/>
                  </a:schemeClr>
                </a:solidFill>
              </a:defRPr>
            </a:lvl2pPr>
            <a:lvl3pPr marL="1218071" indent="0" algn="ctr">
              <a:buNone/>
              <a:defRPr>
                <a:solidFill>
                  <a:schemeClr val="tx1">
                    <a:tint val="75000"/>
                  </a:schemeClr>
                </a:solidFill>
              </a:defRPr>
            </a:lvl3pPr>
            <a:lvl4pPr marL="1827106" indent="0" algn="ctr">
              <a:buNone/>
              <a:defRPr>
                <a:solidFill>
                  <a:schemeClr val="tx1">
                    <a:tint val="75000"/>
                  </a:schemeClr>
                </a:solidFill>
              </a:defRPr>
            </a:lvl4pPr>
            <a:lvl5pPr marL="2436143" indent="0" algn="ctr">
              <a:buNone/>
              <a:defRPr>
                <a:solidFill>
                  <a:schemeClr val="tx1">
                    <a:tint val="75000"/>
                  </a:schemeClr>
                </a:solidFill>
              </a:defRPr>
            </a:lvl5pPr>
            <a:lvl6pPr marL="3045178" indent="0" algn="ctr">
              <a:buNone/>
              <a:defRPr>
                <a:solidFill>
                  <a:schemeClr val="tx1">
                    <a:tint val="75000"/>
                  </a:schemeClr>
                </a:solidFill>
              </a:defRPr>
            </a:lvl6pPr>
            <a:lvl7pPr marL="3654214" indent="0" algn="ctr">
              <a:buNone/>
              <a:defRPr>
                <a:solidFill>
                  <a:schemeClr val="tx1">
                    <a:tint val="75000"/>
                  </a:schemeClr>
                </a:solidFill>
              </a:defRPr>
            </a:lvl7pPr>
            <a:lvl8pPr marL="4263249" indent="0" algn="ctr">
              <a:buNone/>
              <a:defRPr>
                <a:solidFill>
                  <a:schemeClr val="tx1">
                    <a:tint val="75000"/>
                  </a:schemeClr>
                </a:solidFill>
              </a:defRPr>
            </a:lvl8pPr>
            <a:lvl9pPr marL="4872285" indent="0" algn="ctr">
              <a:buNone/>
              <a:defRPr>
                <a:solidFill>
                  <a:schemeClr val="tx1">
                    <a:tint val="75000"/>
                  </a:schemeClr>
                </a:solidFill>
              </a:defRPr>
            </a:lvl9pPr>
          </a:lstStyle>
          <a:p>
            <a:r>
              <a:rPr lang="en-US" dirty="0"/>
              <a:t>Click to Edit Master Subtitle Style</a:t>
            </a:r>
          </a:p>
        </p:txBody>
      </p:sp>
      <p:sp>
        <p:nvSpPr>
          <p:cNvPr id="46" name="Rectangle 45">
            <a:extLst>
              <a:ext uri="{FF2B5EF4-FFF2-40B4-BE49-F238E27FC236}">
                <a16:creationId xmlns:a16="http://schemas.microsoft.com/office/drawing/2014/main" id="{3EC91785-1120-4733-85E8-3E1204AF4CF9}"/>
              </a:ext>
            </a:extLst>
          </p:cNvPr>
          <p:cNvSpPr/>
          <p:nvPr userDrawn="1"/>
        </p:nvSpPr>
        <p:spPr>
          <a:xfrm>
            <a:off x="0" y="-1192"/>
            <a:ext cx="12192000" cy="1645920"/>
          </a:xfrm>
          <a:prstGeom prst="rect">
            <a:avLst/>
          </a:prstGeom>
          <a:solidFill>
            <a:schemeClr val="bg1"/>
          </a:soli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000" b="0" i="0" u="none" strike="noStrike" kern="0" cap="none" spc="0" normalizeH="0" baseline="0" noProof="0" dirty="0">
              <a:ln>
                <a:noFill/>
              </a:ln>
              <a:effectLst/>
              <a:uLnTx/>
              <a:uFillTx/>
              <a:ea typeface="+mn-ea"/>
              <a:cs typeface="+mn-cs"/>
            </a:endParaRPr>
          </a:p>
        </p:txBody>
      </p:sp>
      <p:pic>
        <p:nvPicPr>
          <p:cNvPr id="6" name="Picture 5">
            <a:extLst>
              <a:ext uri="{FF2B5EF4-FFF2-40B4-BE49-F238E27FC236}">
                <a16:creationId xmlns:a16="http://schemas.microsoft.com/office/drawing/2014/main" id="{6586E5BA-156F-4CCD-B370-125739FF70B7}"/>
              </a:ext>
            </a:extLst>
          </p:cNvPr>
          <p:cNvPicPr>
            <a:picLocks noChangeAspect="1"/>
          </p:cNvPicPr>
          <p:nvPr userDrawn="1"/>
        </p:nvPicPr>
        <p:blipFill>
          <a:blip r:embed="rId2"/>
          <a:stretch>
            <a:fillRect/>
          </a:stretch>
        </p:blipFill>
        <p:spPr>
          <a:xfrm>
            <a:off x="313443" y="312708"/>
            <a:ext cx="11565114" cy="1018120"/>
          </a:xfrm>
          <a:prstGeom prst="rect">
            <a:avLst/>
          </a:prstGeom>
        </p:spPr>
      </p:pic>
    </p:spTree>
    <p:extLst>
      <p:ext uri="{BB962C8B-B14F-4D97-AF65-F5344CB8AC3E}">
        <p14:creationId xmlns:p14="http://schemas.microsoft.com/office/powerpoint/2010/main" val="839411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Statement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1B0F8D0-11C3-4171-92F7-D1F423193CDC}"/>
              </a:ext>
            </a:extLst>
          </p:cNvPr>
          <p:cNvSpPr/>
          <p:nvPr userDrawn="1"/>
        </p:nvSpPr>
        <p:spPr>
          <a:xfrm>
            <a:off x="0" y="0"/>
            <a:ext cx="12192000" cy="6858000"/>
          </a:xfrm>
          <a:prstGeom prst="rect">
            <a:avLst/>
          </a:prstGeom>
          <a:gradFill>
            <a:gsLst>
              <a:gs pos="0">
                <a:srgbClr val="BF00BF"/>
              </a:gs>
              <a:gs pos="50000">
                <a:srgbClr val="BF00BF"/>
              </a:gs>
              <a:gs pos="100000">
                <a:srgbClr val="FF00FF"/>
              </a:gs>
            </a:gsLst>
            <a:lin ang="0" scaled="1"/>
          </a:gra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000" b="0" i="0" u="none" strike="noStrike" kern="0" cap="none" spc="0" normalizeH="0" baseline="0" noProof="0" dirty="0">
              <a:ln>
                <a:noFill/>
              </a:ln>
              <a:effectLst/>
              <a:uLnTx/>
              <a:uFillTx/>
              <a:ea typeface="+mn-ea"/>
              <a:cs typeface="+mn-cs"/>
            </a:endParaRPr>
          </a:p>
        </p:txBody>
      </p:sp>
      <p:sp>
        <p:nvSpPr>
          <p:cNvPr id="5" name="Rectangle 4">
            <a:extLst>
              <a:ext uri="{FF2B5EF4-FFF2-40B4-BE49-F238E27FC236}">
                <a16:creationId xmlns:a16="http://schemas.microsoft.com/office/drawing/2014/main" id="{D6955523-EA17-4BD7-9740-924DCC40953D}"/>
              </a:ext>
            </a:extLst>
          </p:cNvPr>
          <p:cNvSpPr/>
          <p:nvPr userDrawn="1"/>
        </p:nvSpPr>
        <p:spPr>
          <a:xfrm>
            <a:off x="415925" y="638175"/>
            <a:ext cx="11361738" cy="5581650"/>
          </a:xfrm>
          <a:prstGeom prst="rect">
            <a:avLst/>
          </a:prstGeom>
          <a:solidFill>
            <a:srgbClr val="1E1E1E"/>
          </a:soli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000" b="0" i="0" u="none" strike="noStrike" kern="0" cap="none" spc="0" normalizeH="0" baseline="0" noProof="0" dirty="0">
              <a:ln>
                <a:noFill/>
              </a:ln>
              <a:effectLst/>
              <a:uLnTx/>
              <a:uFillTx/>
              <a:ea typeface="+mn-ea"/>
              <a:cs typeface="+mn-cs"/>
            </a:endParaRPr>
          </a:p>
        </p:txBody>
      </p:sp>
      <p:sp>
        <p:nvSpPr>
          <p:cNvPr id="3" name="Rectangle 2">
            <a:extLst>
              <a:ext uri="{FF2B5EF4-FFF2-40B4-BE49-F238E27FC236}">
                <a16:creationId xmlns:a16="http://schemas.microsoft.com/office/drawing/2014/main" id="{6740562D-EFE2-41BC-B550-67CB0A855795}"/>
              </a:ext>
            </a:extLst>
          </p:cNvPr>
          <p:cNvSpPr>
            <a:spLocks noChangeAspect="1"/>
          </p:cNvSpPr>
          <p:nvPr userDrawn="1"/>
        </p:nvSpPr>
        <p:spPr>
          <a:xfrm>
            <a:off x="414337" y="638175"/>
            <a:ext cx="11363326" cy="5581650"/>
          </a:xfrm>
          <a:prstGeom prst="rect">
            <a:avLst/>
          </a:prstGeom>
          <a:solidFill>
            <a:schemeClr val="bg1"/>
          </a:solidFill>
          <a:ln w="6350" cap="sq" cmpd="sng" algn="ctr">
            <a:solidFill>
              <a:schemeClr val="bg2"/>
            </a:solidFill>
            <a:prstDash val="solid"/>
            <a:miter lim="800000"/>
          </a:ln>
          <a:effectLst/>
        </p:spPr>
        <p:txBody>
          <a:bodyPr rot="0" spcFirstLastPara="0" vert="horz" wrap="square" lIns="137160" tIns="137160" rIns="137160" bIns="13716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noProof="0" dirty="0">
              <a:ln>
                <a:noFill/>
              </a:ln>
              <a:solidFill>
                <a:schemeClr val="tx1"/>
              </a:solidFill>
              <a:effectLst/>
              <a:uLnTx/>
              <a:uFillTx/>
              <a:ea typeface="+mn-ea"/>
              <a:cs typeface="+mn-cs"/>
            </a:endParaRPr>
          </a:p>
        </p:txBody>
      </p:sp>
      <p:sp>
        <p:nvSpPr>
          <p:cNvPr id="2" name="Title 1"/>
          <p:cNvSpPr>
            <a:spLocks noGrp="1"/>
          </p:cNvSpPr>
          <p:nvPr>
            <p:ph type="title" hasCustomPrompt="1"/>
          </p:nvPr>
        </p:nvSpPr>
        <p:spPr>
          <a:xfrm>
            <a:off x="908050" y="1546226"/>
            <a:ext cx="10375910" cy="3765550"/>
          </a:xfrm>
        </p:spPr>
        <p:txBody>
          <a:bodyPr tIns="0" bIns="0" anchor="ctr">
            <a:normAutofit/>
          </a:bodyPr>
          <a:lstStyle>
            <a:lvl1pPr>
              <a:lnSpc>
                <a:spcPct val="125000"/>
              </a:lnSpc>
              <a:defRPr sz="4000">
                <a:solidFill>
                  <a:schemeClr val="tx1"/>
                </a:solidFill>
                <a:latin typeface="Amasis MT Pro Medium" panose="02040604050005020304" pitchFamily="18" charset="0"/>
              </a:defRPr>
            </a:lvl1pPr>
          </a:lstStyle>
          <a:p>
            <a:r>
              <a:rPr lang="en-US"/>
              <a:t>Click to Edit Master Title Style</a:t>
            </a:r>
          </a:p>
        </p:txBody>
      </p:sp>
      <p:sp>
        <p:nvSpPr>
          <p:cNvPr id="6" name="TextBox 5">
            <a:extLst>
              <a:ext uri="{FF2B5EF4-FFF2-40B4-BE49-F238E27FC236}">
                <a16:creationId xmlns:a16="http://schemas.microsoft.com/office/drawing/2014/main" id="{5D917BC6-9960-D634-DCA4-3F231886784A}"/>
              </a:ext>
            </a:extLst>
          </p:cNvPr>
          <p:cNvSpPr txBox="1"/>
          <p:nvPr userDrawn="1"/>
        </p:nvSpPr>
        <p:spPr>
          <a:xfrm>
            <a:off x="4017819" y="6351626"/>
            <a:ext cx="4156363"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Working for the Advancement of </a:t>
            </a:r>
          </a:p>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Women in the Government Since 1968</a:t>
            </a:r>
          </a:p>
        </p:txBody>
      </p:sp>
      <p:sp>
        <p:nvSpPr>
          <p:cNvPr id="7" name="TextBox 6">
            <a:extLst>
              <a:ext uri="{FF2B5EF4-FFF2-40B4-BE49-F238E27FC236}">
                <a16:creationId xmlns:a16="http://schemas.microsoft.com/office/drawing/2014/main" id="{EC2FA374-D63D-B0C3-5A1B-65EDDFB73E73}"/>
              </a:ext>
            </a:extLst>
          </p:cNvPr>
          <p:cNvSpPr txBox="1"/>
          <p:nvPr userDrawn="1"/>
        </p:nvSpPr>
        <p:spPr>
          <a:xfrm>
            <a:off x="330940" y="6343313"/>
            <a:ext cx="1521230"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#FEWNTP23</a:t>
            </a:r>
          </a:p>
        </p:txBody>
      </p:sp>
      <p:sp>
        <p:nvSpPr>
          <p:cNvPr id="10" name="TextBox 9">
            <a:extLst>
              <a:ext uri="{FF2B5EF4-FFF2-40B4-BE49-F238E27FC236}">
                <a16:creationId xmlns:a16="http://schemas.microsoft.com/office/drawing/2014/main" id="{16B8FCDC-B562-462E-735B-6BA11E159338}"/>
              </a:ext>
            </a:extLst>
          </p:cNvPr>
          <p:cNvSpPr txBox="1"/>
          <p:nvPr userDrawn="1"/>
        </p:nvSpPr>
        <p:spPr>
          <a:xfrm>
            <a:off x="9764684" y="6343312"/>
            <a:ext cx="2096376" cy="388023"/>
          </a:xfrm>
          <a:prstGeom prst="rect">
            <a:avLst/>
          </a:prstGeom>
          <a:noFill/>
          <a:ln w="6350" cap="sq">
            <a:noFill/>
            <a:miter lim="800000"/>
          </a:ln>
        </p:spPr>
        <p:txBody>
          <a:bodyPr wrap="none" lIns="182880" tIns="182880" rIns="182880" bIns="182880" rtlCol="0" anchor="ctr">
            <a:noAutofit/>
          </a:bodyPr>
          <a:lstStyle/>
          <a:p>
            <a:pPr marL="0" marR="0" indent="0" algn="l"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READY SET GROW</a:t>
            </a:r>
          </a:p>
        </p:txBody>
      </p:sp>
    </p:spTree>
    <p:extLst>
      <p:ext uri="{BB962C8B-B14F-4D97-AF65-F5344CB8AC3E}">
        <p14:creationId xmlns:p14="http://schemas.microsoft.com/office/powerpoint/2010/main" val="2097224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 photo">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tIns="0" bIns="0"/>
          <a:lstStyle>
            <a:lvl1pPr>
              <a:defRPr>
                <a:solidFill>
                  <a:schemeClr val="tx1">
                    <a:lumMod val="85000"/>
                    <a:lumOff val="15000"/>
                  </a:schemeClr>
                </a:solidFill>
                <a:latin typeface="Amasis MT Pro Medium" panose="02040604050005020304" pitchFamily="18" charset="0"/>
              </a:defRPr>
            </a:lvl1pPr>
          </a:lstStyle>
          <a:p>
            <a:r>
              <a:rPr lang="en-US" dirty="0"/>
              <a:t>Click to Edit Master Title Style</a:t>
            </a:r>
          </a:p>
        </p:txBody>
      </p:sp>
      <p:sp>
        <p:nvSpPr>
          <p:cNvPr id="6" name="Picture Placeholder 5"/>
          <p:cNvSpPr>
            <a:spLocks noGrp="1"/>
          </p:cNvSpPr>
          <p:nvPr>
            <p:ph type="pic" sz="quarter" idx="10" hasCustomPrompt="1"/>
          </p:nvPr>
        </p:nvSpPr>
        <p:spPr>
          <a:xfrm>
            <a:off x="0" y="1544640"/>
            <a:ext cx="12192029" cy="4678362"/>
          </a:xfrm>
          <a:noFill/>
        </p:spPr>
        <p:txBody>
          <a:bodyPr anchor="ctr"/>
          <a:lstStyle>
            <a:lvl1pPr marL="0" indent="0" algn="ctr">
              <a:buFontTx/>
              <a:buNone/>
              <a:defRPr>
                <a:solidFill>
                  <a:schemeClr val="tx1">
                    <a:lumMod val="85000"/>
                    <a:lumOff val="15000"/>
                  </a:schemeClr>
                </a:solidFill>
              </a:defRPr>
            </a:lvl1pPr>
          </a:lstStyle>
          <a:p>
            <a:r>
              <a:rPr lang="en-US" dirty="0"/>
              <a:t>Click to Add Photo</a:t>
            </a:r>
          </a:p>
        </p:txBody>
      </p:sp>
    </p:spTree>
    <p:extLst>
      <p:ext uri="{BB962C8B-B14F-4D97-AF65-F5344CB8AC3E}">
        <p14:creationId xmlns:p14="http://schemas.microsoft.com/office/powerpoint/2010/main" val="2922906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 left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59947" y="284407"/>
            <a:ext cx="5515234" cy="770670"/>
          </a:xfrm>
        </p:spPr>
        <p:txBody>
          <a:bodyPr tIns="0" bIns="0"/>
          <a:lstStyle>
            <a:lvl1pPr>
              <a:defRPr>
                <a:solidFill>
                  <a:schemeClr val="tx1">
                    <a:lumMod val="85000"/>
                    <a:lumOff val="15000"/>
                  </a:schemeClr>
                </a:solidFill>
                <a:latin typeface="Amasis MT Pro Medium" panose="02040604050005020304" pitchFamily="18" charset="0"/>
              </a:defRPr>
            </a:lvl1pPr>
          </a:lstStyle>
          <a:p>
            <a:r>
              <a:rPr lang="en-US" dirty="0"/>
              <a:t>Click to Edit Master Title Style</a:t>
            </a:r>
          </a:p>
        </p:txBody>
      </p:sp>
      <p:sp>
        <p:nvSpPr>
          <p:cNvPr id="3" name="Content Placeholder 2"/>
          <p:cNvSpPr>
            <a:spLocks noGrp="1"/>
          </p:cNvSpPr>
          <p:nvPr>
            <p:ph idx="1"/>
          </p:nvPr>
        </p:nvSpPr>
        <p:spPr>
          <a:xfrm>
            <a:off x="6259948" y="1544640"/>
            <a:ext cx="5515235" cy="4256085"/>
          </a:xfrm>
        </p:spPr>
        <p:txBody>
          <a:bodyPr/>
          <a:lstStyle>
            <a:lvl1pPr>
              <a:defRPr>
                <a:solidFill>
                  <a:schemeClr val="tx1">
                    <a:lumMod val="85000"/>
                    <a:lumOff val="15000"/>
                  </a:schemeClr>
                </a:solidFill>
                <a:latin typeface="Amasis MT Pro Light" panose="02040304050005020304" pitchFamily="18" charset="0"/>
              </a:defRPr>
            </a:lvl1pPr>
            <a:lvl2pPr>
              <a:defRPr>
                <a:solidFill>
                  <a:schemeClr val="tx1">
                    <a:lumMod val="85000"/>
                    <a:lumOff val="15000"/>
                  </a:schemeClr>
                </a:solidFill>
                <a:latin typeface="Amasis MT Pro Light" panose="02040304050005020304" pitchFamily="18" charset="0"/>
              </a:defRPr>
            </a:lvl2pPr>
            <a:lvl3pPr>
              <a:defRPr>
                <a:solidFill>
                  <a:schemeClr val="tx1">
                    <a:lumMod val="85000"/>
                    <a:lumOff val="15000"/>
                  </a:schemeClr>
                </a:solidFill>
                <a:latin typeface="Amasis MT Pro Light" panose="02040304050005020304" pitchFamily="18" charset="0"/>
              </a:defRPr>
            </a:lvl3pPr>
            <a:lvl4pPr>
              <a:defRPr>
                <a:solidFill>
                  <a:schemeClr val="tx1">
                    <a:lumMod val="85000"/>
                    <a:lumOff val="15000"/>
                  </a:schemeClr>
                </a:solidFill>
                <a:latin typeface="Amasis MT Pro Light" panose="02040304050005020304" pitchFamily="18" charset="0"/>
              </a:defRPr>
            </a:lvl4pPr>
            <a:lvl5pPr>
              <a:defRPr>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Picture Placeholder 6"/>
          <p:cNvSpPr>
            <a:spLocks noGrp="1"/>
          </p:cNvSpPr>
          <p:nvPr>
            <p:ph type="pic" sz="quarter" idx="10" hasCustomPrompt="1"/>
          </p:nvPr>
        </p:nvSpPr>
        <p:spPr>
          <a:xfrm>
            <a:off x="3" y="2"/>
            <a:ext cx="5929944" cy="6216648"/>
          </a:xfrm>
          <a:noFill/>
        </p:spPr>
        <p:txBody>
          <a:bodyPr anchor="ctr"/>
          <a:lstStyle>
            <a:lvl1pPr marL="0" indent="0" algn="ctr">
              <a:buFontTx/>
              <a:buNone/>
              <a:defRPr>
                <a:solidFill>
                  <a:schemeClr val="tx1">
                    <a:lumMod val="85000"/>
                    <a:lumOff val="15000"/>
                  </a:schemeClr>
                </a:solidFill>
              </a:defRPr>
            </a:lvl1pPr>
          </a:lstStyle>
          <a:p>
            <a:r>
              <a:rPr lang="en-US" dirty="0"/>
              <a:t>Click to Add Photo</a:t>
            </a:r>
          </a:p>
        </p:txBody>
      </p:sp>
    </p:spTree>
    <p:extLst>
      <p:ext uri="{BB962C8B-B14F-4D97-AF65-F5344CB8AC3E}">
        <p14:creationId xmlns:p14="http://schemas.microsoft.com/office/powerpoint/2010/main" val="225084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 right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6821" y="284407"/>
            <a:ext cx="5513283" cy="770670"/>
          </a:xfrm>
        </p:spPr>
        <p:txBody>
          <a:bodyPr tIns="0" bIns="0"/>
          <a:lstStyle>
            <a:lvl1pPr>
              <a:defRPr b="0">
                <a:solidFill>
                  <a:schemeClr val="tx1">
                    <a:lumMod val="85000"/>
                    <a:lumOff val="15000"/>
                  </a:schemeClr>
                </a:solidFill>
                <a:latin typeface="Amasis MT Pro Medium" panose="02040604050005020304" pitchFamily="18" charset="0"/>
              </a:defRPr>
            </a:lvl1pPr>
          </a:lstStyle>
          <a:p>
            <a:r>
              <a:rPr lang="en-US" dirty="0"/>
              <a:t>Click to Edit Master Title Style</a:t>
            </a:r>
          </a:p>
        </p:txBody>
      </p:sp>
      <p:sp>
        <p:nvSpPr>
          <p:cNvPr id="3" name="Content Placeholder 2"/>
          <p:cNvSpPr>
            <a:spLocks noGrp="1"/>
          </p:cNvSpPr>
          <p:nvPr>
            <p:ph idx="1"/>
          </p:nvPr>
        </p:nvSpPr>
        <p:spPr>
          <a:xfrm>
            <a:off x="414870" y="1544640"/>
            <a:ext cx="5515235" cy="4256085"/>
          </a:xfrm>
        </p:spPr>
        <p:txBody>
          <a:bodyPr/>
          <a:lstStyle>
            <a:lvl1pPr>
              <a:defRPr>
                <a:solidFill>
                  <a:schemeClr val="tx1">
                    <a:lumMod val="85000"/>
                    <a:lumOff val="15000"/>
                  </a:schemeClr>
                </a:solidFill>
                <a:latin typeface="Amasis MT Pro Light" panose="02040304050005020304" pitchFamily="18" charset="0"/>
              </a:defRPr>
            </a:lvl1pPr>
            <a:lvl2pPr>
              <a:defRPr>
                <a:solidFill>
                  <a:schemeClr val="tx1">
                    <a:lumMod val="85000"/>
                    <a:lumOff val="15000"/>
                  </a:schemeClr>
                </a:solidFill>
                <a:latin typeface="Amasis MT Pro Light" panose="02040304050005020304" pitchFamily="18" charset="0"/>
              </a:defRPr>
            </a:lvl2pPr>
            <a:lvl3pPr>
              <a:defRPr>
                <a:solidFill>
                  <a:schemeClr val="tx1">
                    <a:lumMod val="85000"/>
                    <a:lumOff val="15000"/>
                  </a:schemeClr>
                </a:solidFill>
                <a:latin typeface="Amasis MT Pro Light" panose="02040304050005020304" pitchFamily="18" charset="0"/>
              </a:defRPr>
            </a:lvl3pPr>
            <a:lvl4pPr>
              <a:defRPr>
                <a:solidFill>
                  <a:schemeClr val="tx1">
                    <a:lumMod val="85000"/>
                    <a:lumOff val="15000"/>
                  </a:schemeClr>
                </a:solidFill>
                <a:latin typeface="Amasis MT Pro Light" panose="02040304050005020304" pitchFamily="18" charset="0"/>
              </a:defRPr>
            </a:lvl4pPr>
            <a:lvl5pPr>
              <a:defRPr>
                <a:solidFill>
                  <a:schemeClr val="tx1">
                    <a:lumMod val="85000"/>
                    <a:lumOff val="15000"/>
                  </a:schemeClr>
                </a:solidFill>
                <a:latin typeface="Amasis MT Pro Light" panose="020403040500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Placeholder 6"/>
          <p:cNvSpPr>
            <a:spLocks noGrp="1"/>
          </p:cNvSpPr>
          <p:nvPr>
            <p:ph type="pic" sz="quarter" idx="10" hasCustomPrompt="1"/>
          </p:nvPr>
        </p:nvSpPr>
        <p:spPr>
          <a:xfrm>
            <a:off x="6261899" y="1"/>
            <a:ext cx="5930105" cy="6216649"/>
          </a:xfrm>
          <a:noFill/>
        </p:spPr>
        <p:txBody>
          <a:bodyPr anchor="ctr"/>
          <a:lstStyle>
            <a:lvl1pPr marL="0" indent="0" algn="ctr">
              <a:buFontTx/>
              <a:buNone/>
              <a:defRPr>
                <a:solidFill>
                  <a:schemeClr val="tx1">
                    <a:lumMod val="85000"/>
                    <a:lumOff val="15000"/>
                  </a:schemeClr>
                </a:solidFill>
              </a:defRPr>
            </a:lvl1pPr>
          </a:lstStyle>
          <a:p>
            <a:r>
              <a:rPr lang="en-US" dirty="0"/>
              <a:t>Click to Add Photo</a:t>
            </a:r>
          </a:p>
        </p:txBody>
      </p:sp>
    </p:spTree>
    <p:extLst>
      <p:ext uri="{BB962C8B-B14F-4D97-AF65-F5344CB8AC3E}">
        <p14:creationId xmlns:p14="http://schemas.microsoft.com/office/powerpoint/2010/main" val="2316090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onitor + conten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3592570-4E9A-4AC9-8EE9-600CC65A8C86}"/>
              </a:ext>
            </a:extLst>
          </p:cNvPr>
          <p:cNvSpPr/>
          <p:nvPr userDrawn="1"/>
        </p:nvSpPr>
        <p:spPr>
          <a:xfrm>
            <a:off x="0" y="6216650"/>
            <a:ext cx="12192000" cy="641350"/>
          </a:xfrm>
          <a:prstGeom prst="rect">
            <a:avLst/>
          </a:prstGeom>
          <a:gradFill flip="none" rotWithShape="1">
            <a:gsLst>
              <a:gs pos="25000">
                <a:srgbClr val="BF00BF"/>
              </a:gs>
              <a:gs pos="0">
                <a:srgbClr val="BF00BF"/>
              </a:gs>
              <a:gs pos="50000">
                <a:srgbClr val="FF00FF"/>
              </a:gs>
              <a:gs pos="100000">
                <a:srgbClr val="FF00FF"/>
              </a:gs>
            </a:gsLst>
            <a:lin ang="0" scaled="1"/>
            <a:tileRect/>
          </a:gra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000" b="0" i="0" u="none" strike="noStrike" kern="0" cap="none" spc="0" normalizeH="0" baseline="0" noProof="0" dirty="0">
              <a:ln>
                <a:noFill/>
              </a:ln>
              <a:effectLst/>
              <a:uLnTx/>
              <a:uFillTx/>
              <a:ea typeface="+mn-ea"/>
              <a:cs typeface="+mn-cs"/>
            </a:endParaRPr>
          </a:p>
        </p:txBody>
      </p:sp>
      <p:sp>
        <p:nvSpPr>
          <p:cNvPr id="2" name="Title 1"/>
          <p:cNvSpPr>
            <a:spLocks noGrp="1"/>
          </p:cNvSpPr>
          <p:nvPr>
            <p:ph type="title" hasCustomPrompt="1"/>
          </p:nvPr>
        </p:nvSpPr>
        <p:spPr>
          <a:xfrm>
            <a:off x="414872" y="284413"/>
            <a:ext cx="3838217" cy="770669"/>
          </a:xfrm>
        </p:spPr>
        <p:txBody>
          <a:bodyPr tIns="0" bIns="0"/>
          <a:lstStyle>
            <a:lvl1pPr>
              <a:defRPr>
                <a:solidFill>
                  <a:schemeClr val="tx1"/>
                </a:solidFill>
                <a:latin typeface="Amasis MT Pro Medium" panose="02040604050005020304" pitchFamily="18" charset="0"/>
              </a:defRPr>
            </a:lvl1pPr>
          </a:lstStyle>
          <a:p>
            <a:r>
              <a:rPr lang="en-US" dirty="0"/>
              <a:t>Click to Edit Master Title Style</a:t>
            </a:r>
          </a:p>
        </p:txBody>
      </p:sp>
      <p:sp>
        <p:nvSpPr>
          <p:cNvPr id="5" name="Content Placeholder 4">
            <a:extLst>
              <a:ext uri="{FF2B5EF4-FFF2-40B4-BE49-F238E27FC236}">
                <a16:creationId xmlns:a16="http://schemas.microsoft.com/office/drawing/2014/main" id="{AFA6C96E-66A1-4AAD-991D-E8103C06E9C8}"/>
              </a:ext>
            </a:extLst>
          </p:cNvPr>
          <p:cNvSpPr>
            <a:spLocks noGrp="1"/>
          </p:cNvSpPr>
          <p:nvPr>
            <p:ph sz="quarter" idx="10"/>
          </p:nvPr>
        </p:nvSpPr>
        <p:spPr>
          <a:xfrm>
            <a:off x="414338" y="1546225"/>
            <a:ext cx="3838575" cy="42545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Picture 5">
            <a:extLst>
              <a:ext uri="{FF2B5EF4-FFF2-40B4-BE49-F238E27FC236}">
                <a16:creationId xmlns:a16="http://schemas.microsoft.com/office/drawing/2014/main" id="{1AE4399D-DFFE-4A47-AF53-65B0A4E04177}"/>
              </a:ext>
            </a:extLst>
          </p:cNvPr>
          <p:cNvPicPr>
            <a:picLocks noChangeAspect="1"/>
          </p:cNvPicPr>
          <p:nvPr userDrawn="1"/>
        </p:nvPicPr>
        <p:blipFill>
          <a:blip r:embed="rId2"/>
          <a:srcRect/>
          <a:stretch/>
        </p:blipFill>
        <p:spPr>
          <a:xfrm>
            <a:off x="4679951" y="883899"/>
            <a:ext cx="7097711" cy="4916826"/>
          </a:xfrm>
          <a:prstGeom prst="rect">
            <a:avLst/>
          </a:prstGeom>
        </p:spPr>
      </p:pic>
      <p:sp>
        <p:nvSpPr>
          <p:cNvPr id="11" name="Picture Placeholder 10">
            <a:extLst>
              <a:ext uri="{FF2B5EF4-FFF2-40B4-BE49-F238E27FC236}">
                <a16:creationId xmlns:a16="http://schemas.microsoft.com/office/drawing/2014/main" id="{18C2BC38-AE6F-4B34-B652-D63A54AB5556}"/>
              </a:ext>
            </a:extLst>
          </p:cNvPr>
          <p:cNvSpPr>
            <a:spLocks noGrp="1"/>
          </p:cNvSpPr>
          <p:nvPr>
            <p:ph type="pic" sz="quarter" idx="11"/>
          </p:nvPr>
        </p:nvSpPr>
        <p:spPr>
          <a:xfrm>
            <a:off x="4870293" y="1074092"/>
            <a:ext cx="6717029" cy="3722369"/>
          </a:xfrm>
          <a:noFill/>
        </p:spPr>
        <p:txBody>
          <a:bodyPr anchor="ctr"/>
          <a:lstStyle>
            <a:lvl1pPr marL="0" indent="0" algn="ctr">
              <a:buFontTx/>
              <a:buNone/>
              <a:defRPr/>
            </a:lvl1pPr>
          </a:lstStyle>
          <a:p>
            <a:r>
              <a:rPr lang="en-US" dirty="0"/>
              <a:t>Click icon to add picture</a:t>
            </a:r>
          </a:p>
        </p:txBody>
      </p:sp>
      <p:sp>
        <p:nvSpPr>
          <p:cNvPr id="3" name="TextBox 2">
            <a:extLst>
              <a:ext uri="{FF2B5EF4-FFF2-40B4-BE49-F238E27FC236}">
                <a16:creationId xmlns:a16="http://schemas.microsoft.com/office/drawing/2014/main" id="{184F8A0C-D5F6-A1AE-1981-F48566163EA5}"/>
              </a:ext>
            </a:extLst>
          </p:cNvPr>
          <p:cNvSpPr txBox="1"/>
          <p:nvPr userDrawn="1"/>
        </p:nvSpPr>
        <p:spPr>
          <a:xfrm>
            <a:off x="4017819" y="6343313"/>
            <a:ext cx="4156363"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Working for the Advancement of </a:t>
            </a:r>
          </a:p>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Women in the Government Since 1968</a:t>
            </a:r>
          </a:p>
        </p:txBody>
      </p:sp>
      <p:sp>
        <p:nvSpPr>
          <p:cNvPr id="4" name="TextBox 3">
            <a:extLst>
              <a:ext uri="{FF2B5EF4-FFF2-40B4-BE49-F238E27FC236}">
                <a16:creationId xmlns:a16="http://schemas.microsoft.com/office/drawing/2014/main" id="{DD409CB0-C198-C7D2-05A9-FC4B40C50D28}"/>
              </a:ext>
            </a:extLst>
          </p:cNvPr>
          <p:cNvSpPr txBox="1"/>
          <p:nvPr userDrawn="1"/>
        </p:nvSpPr>
        <p:spPr>
          <a:xfrm>
            <a:off x="330940" y="6343313"/>
            <a:ext cx="1521230"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#FEWNTP23</a:t>
            </a:r>
          </a:p>
        </p:txBody>
      </p:sp>
      <p:sp>
        <p:nvSpPr>
          <p:cNvPr id="7" name="TextBox 6">
            <a:extLst>
              <a:ext uri="{FF2B5EF4-FFF2-40B4-BE49-F238E27FC236}">
                <a16:creationId xmlns:a16="http://schemas.microsoft.com/office/drawing/2014/main" id="{8B21B23B-6746-17E0-B59E-342BF74DFBE4}"/>
              </a:ext>
            </a:extLst>
          </p:cNvPr>
          <p:cNvSpPr txBox="1"/>
          <p:nvPr userDrawn="1"/>
        </p:nvSpPr>
        <p:spPr>
          <a:xfrm>
            <a:off x="9764684" y="6343312"/>
            <a:ext cx="2096376" cy="388023"/>
          </a:xfrm>
          <a:prstGeom prst="rect">
            <a:avLst/>
          </a:prstGeom>
          <a:noFill/>
          <a:ln w="6350" cap="sq">
            <a:noFill/>
            <a:miter lim="800000"/>
          </a:ln>
        </p:spPr>
        <p:txBody>
          <a:bodyPr wrap="none" lIns="182880" tIns="182880" rIns="182880" bIns="182880" rtlCol="0" anchor="ctr">
            <a:noAutofit/>
          </a:bodyPr>
          <a:lstStyle/>
          <a:p>
            <a:pPr marL="0" marR="0" indent="0" algn="l"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READY SET GROW</a:t>
            </a:r>
          </a:p>
        </p:txBody>
      </p:sp>
    </p:spTree>
    <p:extLst>
      <p:ext uri="{BB962C8B-B14F-4D97-AF65-F5344CB8AC3E}">
        <p14:creationId xmlns:p14="http://schemas.microsoft.com/office/powerpoint/2010/main" val="1614060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Monitor only, right">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AE4399D-DFFE-4A47-AF53-65B0A4E04177}"/>
              </a:ext>
            </a:extLst>
          </p:cNvPr>
          <p:cNvPicPr>
            <a:picLocks noChangeAspect="1"/>
          </p:cNvPicPr>
          <p:nvPr userDrawn="1"/>
        </p:nvPicPr>
        <p:blipFill>
          <a:blip r:embed="rId2"/>
          <a:srcRect/>
          <a:stretch/>
        </p:blipFill>
        <p:spPr>
          <a:xfrm>
            <a:off x="4679951" y="883899"/>
            <a:ext cx="7097711" cy="4916826"/>
          </a:xfrm>
          <a:prstGeom prst="rect">
            <a:avLst/>
          </a:prstGeom>
        </p:spPr>
      </p:pic>
      <p:sp>
        <p:nvSpPr>
          <p:cNvPr id="11" name="Picture Placeholder 10">
            <a:extLst>
              <a:ext uri="{FF2B5EF4-FFF2-40B4-BE49-F238E27FC236}">
                <a16:creationId xmlns:a16="http://schemas.microsoft.com/office/drawing/2014/main" id="{18C2BC38-AE6F-4B34-B652-D63A54AB5556}"/>
              </a:ext>
            </a:extLst>
          </p:cNvPr>
          <p:cNvSpPr>
            <a:spLocks noGrp="1"/>
          </p:cNvSpPr>
          <p:nvPr>
            <p:ph type="pic" sz="quarter" idx="11"/>
          </p:nvPr>
        </p:nvSpPr>
        <p:spPr>
          <a:xfrm>
            <a:off x="4870293" y="1074092"/>
            <a:ext cx="6717029" cy="3722369"/>
          </a:xfrm>
          <a:noFill/>
        </p:spPr>
        <p:txBody>
          <a:bodyPr anchor="ctr"/>
          <a:lstStyle>
            <a:lvl1pPr marL="0" indent="0" algn="ctr">
              <a:buFontTx/>
              <a:buNone/>
              <a:defRPr/>
            </a:lvl1pPr>
          </a:lstStyle>
          <a:p>
            <a:r>
              <a:rPr lang="en-US"/>
              <a:t>Click icon to add picture</a:t>
            </a:r>
          </a:p>
        </p:txBody>
      </p:sp>
      <p:sp>
        <p:nvSpPr>
          <p:cNvPr id="10" name="Rectangle 9">
            <a:extLst>
              <a:ext uri="{FF2B5EF4-FFF2-40B4-BE49-F238E27FC236}">
                <a16:creationId xmlns:a16="http://schemas.microsoft.com/office/drawing/2014/main" id="{F2AF60BB-BDBD-4AC7-A760-B877901E6AA4}"/>
              </a:ext>
            </a:extLst>
          </p:cNvPr>
          <p:cNvSpPr/>
          <p:nvPr userDrawn="1"/>
        </p:nvSpPr>
        <p:spPr>
          <a:xfrm>
            <a:off x="0" y="6216650"/>
            <a:ext cx="12192000" cy="641350"/>
          </a:xfrm>
          <a:prstGeom prst="rect">
            <a:avLst/>
          </a:prstGeom>
          <a:gradFill flip="none" rotWithShape="1">
            <a:gsLst>
              <a:gs pos="25000">
                <a:srgbClr val="BF00BF"/>
              </a:gs>
              <a:gs pos="0">
                <a:srgbClr val="BF00BF"/>
              </a:gs>
              <a:gs pos="50000">
                <a:srgbClr val="FF00FF"/>
              </a:gs>
              <a:gs pos="100000">
                <a:srgbClr val="FF00FF"/>
              </a:gs>
            </a:gsLst>
            <a:lin ang="0" scaled="1"/>
            <a:tileRect/>
          </a:gra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000" b="0" i="0" u="none" strike="noStrike" kern="0" cap="none" spc="0" normalizeH="0" baseline="0" noProof="0" dirty="0">
              <a:ln>
                <a:noFill/>
              </a:ln>
              <a:effectLst/>
              <a:uLnTx/>
              <a:uFillTx/>
              <a:ea typeface="+mn-ea"/>
              <a:cs typeface="+mn-cs"/>
            </a:endParaRPr>
          </a:p>
        </p:txBody>
      </p:sp>
      <p:sp>
        <p:nvSpPr>
          <p:cNvPr id="2" name="TextBox 1">
            <a:extLst>
              <a:ext uri="{FF2B5EF4-FFF2-40B4-BE49-F238E27FC236}">
                <a16:creationId xmlns:a16="http://schemas.microsoft.com/office/drawing/2014/main" id="{0CCD8F6C-B347-DD10-B5A8-44C9EA1AA6F5}"/>
              </a:ext>
            </a:extLst>
          </p:cNvPr>
          <p:cNvSpPr txBox="1"/>
          <p:nvPr userDrawn="1"/>
        </p:nvSpPr>
        <p:spPr>
          <a:xfrm>
            <a:off x="4017819" y="6343313"/>
            <a:ext cx="4156363"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Working for the Advancement of </a:t>
            </a:r>
          </a:p>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Women in the Government Since 1968</a:t>
            </a:r>
          </a:p>
        </p:txBody>
      </p:sp>
      <p:sp>
        <p:nvSpPr>
          <p:cNvPr id="3" name="TextBox 2">
            <a:extLst>
              <a:ext uri="{FF2B5EF4-FFF2-40B4-BE49-F238E27FC236}">
                <a16:creationId xmlns:a16="http://schemas.microsoft.com/office/drawing/2014/main" id="{0F71D0A9-D43D-4C7A-0848-BA80868BE433}"/>
              </a:ext>
            </a:extLst>
          </p:cNvPr>
          <p:cNvSpPr txBox="1"/>
          <p:nvPr userDrawn="1"/>
        </p:nvSpPr>
        <p:spPr>
          <a:xfrm>
            <a:off x="330940" y="6343313"/>
            <a:ext cx="1521230"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#FEWNTP23</a:t>
            </a:r>
          </a:p>
        </p:txBody>
      </p:sp>
      <p:sp>
        <p:nvSpPr>
          <p:cNvPr id="4" name="TextBox 3">
            <a:extLst>
              <a:ext uri="{FF2B5EF4-FFF2-40B4-BE49-F238E27FC236}">
                <a16:creationId xmlns:a16="http://schemas.microsoft.com/office/drawing/2014/main" id="{14E1F70D-17E7-59BE-E204-0765310F9238}"/>
              </a:ext>
            </a:extLst>
          </p:cNvPr>
          <p:cNvSpPr txBox="1"/>
          <p:nvPr userDrawn="1"/>
        </p:nvSpPr>
        <p:spPr>
          <a:xfrm>
            <a:off x="9764684" y="6343312"/>
            <a:ext cx="2096376" cy="388023"/>
          </a:xfrm>
          <a:prstGeom prst="rect">
            <a:avLst/>
          </a:prstGeom>
          <a:noFill/>
          <a:ln w="6350" cap="sq">
            <a:noFill/>
            <a:miter lim="800000"/>
          </a:ln>
        </p:spPr>
        <p:txBody>
          <a:bodyPr wrap="none" lIns="182880" tIns="182880" rIns="182880" bIns="182880" rtlCol="0" anchor="ctr">
            <a:noAutofit/>
          </a:bodyPr>
          <a:lstStyle/>
          <a:p>
            <a:pPr marL="0" marR="0" indent="0" algn="l"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READY SET GROW</a:t>
            </a:r>
          </a:p>
        </p:txBody>
      </p:sp>
    </p:spTree>
    <p:extLst>
      <p:ext uri="{BB962C8B-B14F-4D97-AF65-F5344CB8AC3E}">
        <p14:creationId xmlns:p14="http://schemas.microsoft.com/office/powerpoint/2010/main" val="3345870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onitor only, center">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AE4399D-DFFE-4A47-AF53-65B0A4E04177}"/>
              </a:ext>
            </a:extLst>
          </p:cNvPr>
          <p:cNvPicPr>
            <a:picLocks noChangeAspect="1"/>
          </p:cNvPicPr>
          <p:nvPr userDrawn="1"/>
        </p:nvPicPr>
        <p:blipFill>
          <a:blip r:embed="rId2"/>
          <a:srcRect/>
          <a:stretch/>
        </p:blipFill>
        <p:spPr>
          <a:xfrm>
            <a:off x="2547145" y="883899"/>
            <a:ext cx="7097711" cy="4916826"/>
          </a:xfrm>
          <a:prstGeom prst="rect">
            <a:avLst/>
          </a:prstGeom>
        </p:spPr>
      </p:pic>
      <p:sp>
        <p:nvSpPr>
          <p:cNvPr id="11" name="Picture Placeholder 10">
            <a:extLst>
              <a:ext uri="{FF2B5EF4-FFF2-40B4-BE49-F238E27FC236}">
                <a16:creationId xmlns:a16="http://schemas.microsoft.com/office/drawing/2014/main" id="{18C2BC38-AE6F-4B34-B652-D63A54AB5556}"/>
              </a:ext>
            </a:extLst>
          </p:cNvPr>
          <p:cNvSpPr>
            <a:spLocks noGrp="1"/>
          </p:cNvSpPr>
          <p:nvPr>
            <p:ph type="pic" sz="quarter" idx="11"/>
          </p:nvPr>
        </p:nvSpPr>
        <p:spPr>
          <a:xfrm>
            <a:off x="2737486" y="1074092"/>
            <a:ext cx="6717029" cy="3722369"/>
          </a:xfrm>
          <a:noFill/>
        </p:spPr>
        <p:txBody>
          <a:bodyPr anchor="ctr"/>
          <a:lstStyle>
            <a:lvl1pPr marL="0" indent="0" algn="ctr">
              <a:buFontTx/>
              <a:buNone/>
              <a:defRPr/>
            </a:lvl1pPr>
          </a:lstStyle>
          <a:p>
            <a:r>
              <a:rPr lang="en-US"/>
              <a:t>Click icon to add picture</a:t>
            </a:r>
          </a:p>
        </p:txBody>
      </p:sp>
      <p:sp>
        <p:nvSpPr>
          <p:cNvPr id="10" name="Rectangle 9">
            <a:extLst>
              <a:ext uri="{FF2B5EF4-FFF2-40B4-BE49-F238E27FC236}">
                <a16:creationId xmlns:a16="http://schemas.microsoft.com/office/drawing/2014/main" id="{56855D5B-C39E-4317-906D-576FBA6C2171}"/>
              </a:ext>
            </a:extLst>
          </p:cNvPr>
          <p:cNvSpPr/>
          <p:nvPr userDrawn="1"/>
        </p:nvSpPr>
        <p:spPr>
          <a:xfrm>
            <a:off x="0" y="6216650"/>
            <a:ext cx="12192000" cy="641350"/>
          </a:xfrm>
          <a:prstGeom prst="rect">
            <a:avLst/>
          </a:prstGeom>
          <a:gradFill flip="none" rotWithShape="1">
            <a:gsLst>
              <a:gs pos="25000">
                <a:srgbClr val="BF00BF"/>
              </a:gs>
              <a:gs pos="0">
                <a:srgbClr val="BF00BF"/>
              </a:gs>
              <a:gs pos="50000">
                <a:srgbClr val="FF00FF"/>
              </a:gs>
              <a:gs pos="100000">
                <a:srgbClr val="FF00FF"/>
              </a:gs>
            </a:gsLst>
            <a:lin ang="0" scaled="1"/>
            <a:tileRect/>
          </a:gra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000" b="0" i="0" u="none" strike="noStrike" kern="0" cap="none" spc="0" normalizeH="0" baseline="0" noProof="0" dirty="0">
              <a:ln>
                <a:noFill/>
              </a:ln>
              <a:effectLst/>
              <a:uLnTx/>
              <a:uFillTx/>
              <a:ea typeface="+mn-ea"/>
              <a:cs typeface="+mn-cs"/>
            </a:endParaRPr>
          </a:p>
        </p:txBody>
      </p:sp>
      <p:sp>
        <p:nvSpPr>
          <p:cNvPr id="2" name="TextBox 1">
            <a:extLst>
              <a:ext uri="{FF2B5EF4-FFF2-40B4-BE49-F238E27FC236}">
                <a16:creationId xmlns:a16="http://schemas.microsoft.com/office/drawing/2014/main" id="{368921BA-CE3C-8EB6-BF87-567BFA8F9561}"/>
              </a:ext>
            </a:extLst>
          </p:cNvPr>
          <p:cNvSpPr txBox="1"/>
          <p:nvPr userDrawn="1"/>
        </p:nvSpPr>
        <p:spPr>
          <a:xfrm>
            <a:off x="4017819" y="6343313"/>
            <a:ext cx="4156363"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Working for the Advancement of </a:t>
            </a:r>
          </a:p>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Women in the Government Since 1968</a:t>
            </a:r>
          </a:p>
        </p:txBody>
      </p:sp>
      <p:sp>
        <p:nvSpPr>
          <p:cNvPr id="3" name="TextBox 2">
            <a:extLst>
              <a:ext uri="{FF2B5EF4-FFF2-40B4-BE49-F238E27FC236}">
                <a16:creationId xmlns:a16="http://schemas.microsoft.com/office/drawing/2014/main" id="{51EABC49-E745-5A3B-3B51-DE8FDC6D1884}"/>
              </a:ext>
            </a:extLst>
          </p:cNvPr>
          <p:cNvSpPr txBox="1"/>
          <p:nvPr userDrawn="1"/>
        </p:nvSpPr>
        <p:spPr>
          <a:xfrm>
            <a:off x="330940" y="6343313"/>
            <a:ext cx="1521230"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#FEWNTP23</a:t>
            </a:r>
          </a:p>
        </p:txBody>
      </p:sp>
      <p:sp>
        <p:nvSpPr>
          <p:cNvPr id="4" name="TextBox 3">
            <a:extLst>
              <a:ext uri="{FF2B5EF4-FFF2-40B4-BE49-F238E27FC236}">
                <a16:creationId xmlns:a16="http://schemas.microsoft.com/office/drawing/2014/main" id="{9B614BE2-640B-EBA3-9D0D-A714E536DBE8}"/>
              </a:ext>
            </a:extLst>
          </p:cNvPr>
          <p:cNvSpPr txBox="1"/>
          <p:nvPr userDrawn="1"/>
        </p:nvSpPr>
        <p:spPr>
          <a:xfrm>
            <a:off x="9764684" y="6343312"/>
            <a:ext cx="2096376" cy="388023"/>
          </a:xfrm>
          <a:prstGeom prst="rect">
            <a:avLst/>
          </a:prstGeom>
          <a:noFill/>
          <a:ln w="6350" cap="sq">
            <a:noFill/>
            <a:miter lim="800000"/>
          </a:ln>
        </p:spPr>
        <p:txBody>
          <a:bodyPr wrap="none" lIns="182880" tIns="182880" rIns="182880" bIns="182880" rtlCol="0" anchor="ctr">
            <a:noAutofit/>
          </a:bodyPr>
          <a:lstStyle/>
          <a:p>
            <a:pPr marL="0" marR="0" indent="0" algn="l"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READY SET GROW</a:t>
            </a:r>
          </a:p>
        </p:txBody>
      </p:sp>
    </p:spTree>
    <p:extLst>
      <p:ext uri="{BB962C8B-B14F-4D97-AF65-F5344CB8AC3E}">
        <p14:creationId xmlns:p14="http://schemas.microsoft.com/office/powerpoint/2010/main" val="3319888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de title +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6657" y="652846"/>
            <a:ext cx="3415355" cy="2560320"/>
          </a:xfrm>
        </p:spPr>
        <p:txBody>
          <a:bodyPr tIns="0" bIns="0" anchor="t"/>
          <a:lstStyle>
            <a:lvl1pPr>
              <a:defRPr>
                <a:solidFill>
                  <a:schemeClr val="tx1">
                    <a:lumMod val="85000"/>
                    <a:lumOff val="15000"/>
                  </a:schemeClr>
                </a:solidFill>
                <a:latin typeface="Amasis MT Pro Medium" panose="02040604050005020304" pitchFamily="18" charset="0"/>
              </a:defRPr>
            </a:lvl1pPr>
          </a:lstStyle>
          <a:p>
            <a:r>
              <a:rPr lang="en-US" dirty="0"/>
              <a:t>Click to Edit Master Title Style</a:t>
            </a:r>
          </a:p>
        </p:txBody>
      </p:sp>
      <p:sp>
        <p:nvSpPr>
          <p:cNvPr id="6" name="Text Placeholder 5"/>
          <p:cNvSpPr>
            <a:spLocks noGrp="1"/>
          </p:cNvSpPr>
          <p:nvPr>
            <p:ph type="body" sz="quarter" idx="10"/>
          </p:nvPr>
        </p:nvSpPr>
        <p:spPr>
          <a:xfrm>
            <a:off x="4679956" y="636591"/>
            <a:ext cx="7095067" cy="5164134"/>
          </a:xfrm>
        </p:spPr>
        <p:txBody>
          <a:bodyPr/>
          <a:lstStyle>
            <a:lvl1pPr>
              <a:defRPr>
                <a:solidFill>
                  <a:schemeClr val="tx1">
                    <a:lumMod val="85000"/>
                    <a:lumOff val="15000"/>
                  </a:schemeClr>
                </a:solidFill>
                <a:latin typeface="Amasis MT Pro Light" panose="02040304050005020304" pitchFamily="18" charset="0"/>
              </a:defRPr>
            </a:lvl1pPr>
            <a:lvl2pPr>
              <a:defRPr>
                <a:solidFill>
                  <a:schemeClr val="tx1">
                    <a:lumMod val="85000"/>
                    <a:lumOff val="15000"/>
                  </a:schemeClr>
                </a:solidFill>
                <a:latin typeface="Amasis MT Pro Light" panose="02040304050005020304" pitchFamily="18" charset="0"/>
              </a:defRPr>
            </a:lvl2pPr>
            <a:lvl3pPr>
              <a:defRPr>
                <a:solidFill>
                  <a:schemeClr val="tx1">
                    <a:lumMod val="85000"/>
                    <a:lumOff val="15000"/>
                  </a:schemeClr>
                </a:solidFill>
                <a:latin typeface="Amasis MT Pro Light" panose="02040304050005020304" pitchFamily="18" charset="0"/>
              </a:defRPr>
            </a:lvl3pPr>
            <a:lvl4pPr>
              <a:defRPr>
                <a:solidFill>
                  <a:schemeClr val="tx1">
                    <a:lumMod val="85000"/>
                    <a:lumOff val="15000"/>
                  </a:schemeClr>
                </a:solidFill>
                <a:latin typeface="Amasis MT Pro Light" panose="02040304050005020304" pitchFamily="18" charset="0"/>
              </a:defRPr>
            </a:lvl4pPr>
            <a:lvl5pPr>
              <a:defRPr>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93332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d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6657" y="652846"/>
            <a:ext cx="3415355" cy="2560320"/>
          </a:xfrm>
        </p:spPr>
        <p:txBody>
          <a:bodyPr tIns="0" bIns="0" anchor="t"/>
          <a:lstStyle>
            <a:lvl1pPr>
              <a:defRPr>
                <a:solidFill>
                  <a:schemeClr val="tx1">
                    <a:lumMod val="85000"/>
                    <a:lumOff val="15000"/>
                  </a:schemeClr>
                </a:solidFill>
                <a:latin typeface="Amasis MT Pro Medium" panose="02040604050005020304" pitchFamily="18" charset="0"/>
              </a:defRPr>
            </a:lvl1pPr>
          </a:lstStyle>
          <a:p>
            <a:r>
              <a:rPr lang="en-US"/>
              <a:t>Click to Edit Master Title Style</a:t>
            </a:r>
          </a:p>
        </p:txBody>
      </p:sp>
      <p:sp>
        <p:nvSpPr>
          <p:cNvPr id="4" name="TextBox 3">
            <a:extLst>
              <a:ext uri="{FF2B5EF4-FFF2-40B4-BE49-F238E27FC236}">
                <a16:creationId xmlns:a16="http://schemas.microsoft.com/office/drawing/2014/main" id="{3DA5D907-B59B-7453-0482-C4E65F69CC23}"/>
              </a:ext>
            </a:extLst>
          </p:cNvPr>
          <p:cNvSpPr txBox="1"/>
          <p:nvPr userDrawn="1"/>
        </p:nvSpPr>
        <p:spPr>
          <a:xfrm>
            <a:off x="4017819" y="6343313"/>
            <a:ext cx="4156363"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Working for the Advancement of </a:t>
            </a:r>
          </a:p>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Women in the Government Since 1968</a:t>
            </a:r>
          </a:p>
        </p:txBody>
      </p:sp>
    </p:spTree>
    <p:extLst>
      <p:ext uri="{BB962C8B-B14F-4D97-AF65-F5344CB8AC3E}">
        <p14:creationId xmlns:p14="http://schemas.microsoft.com/office/powerpoint/2010/main" val="1196080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2715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photo">
    <p:spTree>
      <p:nvGrpSpPr>
        <p:cNvPr id="1" name=""/>
        <p:cNvGrpSpPr/>
        <p:nvPr/>
      </p:nvGrpSpPr>
      <p:grpSpPr>
        <a:xfrm>
          <a:off x="0" y="0"/>
          <a:ext cx="0" cy="0"/>
          <a:chOff x="0" y="0"/>
          <a:chExt cx="0" cy="0"/>
        </a:xfrm>
      </p:grpSpPr>
      <p:sp>
        <p:nvSpPr>
          <p:cNvPr id="2" name="Title 1"/>
          <p:cNvSpPr>
            <a:spLocks noGrp="1"/>
          </p:cNvSpPr>
          <p:nvPr userDrawn="1">
            <p:ph type="ctrTitle" hasCustomPrompt="1"/>
          </p:nvPr>
        </p:nvSpPr>
        <p:spPr>
          <a:xfrm>
            <a:off x="415925" y="2050925"/>
            <a:ext cx="5472907" cy="1921271"/>
          </a:xfrm>
          <a:prstGeom prst="rect">
            <a:avLst/>
          </a:prstGeom>
        </p:spPr>
        <p:txBody>
          <a:bodyPr lIns="0" tIns="0" rIns="0" bIns="0" anchor="b">
            <a:noAutofit/>
          </a:bodyPr>
          <a:lstStyle>
            <a:lvl1pPr>
              <a:lnSpc>
                <a:spcPct val="90000"/>
              </a:lnSpc>
              <a:defRPr sz="4000">
                <a:solidFill>
                  <a:schemeClr val="tx1"/>
                </a:solidFill>
                <a:latin typeface="Amasis MT Pro Light" panose="02040304050005020304" pitchFamily="18" charset="0"/>
              </a:defRPr>
            </a:lvl1pPr>
          </a:lstStyle>
          <a:p>
            <a:r>
              <a:rPr lang="en-US" dirty="0"/>
              <a:t>Click to Edit Master Title Style</a:t>
            </a:r>
          </a:p>
        </p:txBody>
      </p:sp>
      <p:sp>
        <p:nvSpPr>
          <p:cNvPr id="3" name="Subtitle 2"/>
          <p:cNvSpPr>
            <a:spLocks noGrp="1"/>
          </p:cNvSpPr>
          <p:nvPr userDrawn="1">
            <p:ph type="subTitle" idx="1" hasCustomPrompt="1"/>
          </p:nvPr>
        </p:nvSpPr>
        <p:spPr>
          <a:xfrm>
            <a:off x="415925" y="4017916"/>
            <a:ext cx="5472907" cy="1782809"/>
          </a:xfrm>
          <a:prstGeom prst="rect">
            <a:avLst/>
          </a:prstGeom>
        </p:spPr>
        <p:txBody>
          <a:bodyPr lIns="0" tIns="0" rIns="0" bIns="0" anchor="t">
            <a:noAutofit/>
          </a:bodyPr>
          <a:lstStyle>
            <a:lvl1pPr marL="0" indent="0" algn="l">
              <a:lnSpc>
                <a:spcPct val="90000"/>
              </a:lnSpc>
              <a:spcBef>
                <a:spcPts val="0"/>
              </a:spcBef>
              <a:spcAft>
                <a:spcPts val="0"/>
              </a:spcAft>
              <a:buNone/>
              <a:defRPr sz="2800" b="0">
                <a:solidFill>
                  <a:schemeClr val="tx1"/>
                </a:solidFill>
                <a:latin typeface="Amasis MT Pro Medium" panose="02040604050005020304" pitchFamily="18" charset="0"/>
              </a:defRPr>
            </a:lvl1pPr>
            <a:lvl2pPr marL="609035" indent="0" algn="ctr">
              <a:buNone/>
              <a:defRPr>
                <a:solidFill>
                  <a:schemeClr val="tx1">
                    <a:tint val="75000"/>
                  </a:schemeClr>
                </a:solidFill>
              </a:defRPr>
            </a:lvl2pPr>
            <a:lvl3pPr marL="1218071" indent="0" algn="ctr">
              <a:buNone/>
              <a:defRPr>
                <a:solidFill>
                  <a:schemeClr val="tx1">
                    <a:tint val="75000"/>
                  </a:schemeClr>
                </a:solidFill>
              </a:defRPr>
            </a:lvl3pPr>
            <a:lvl4pPr marL="1827106" indent="0" algn="ctr">
              <a:buNone/>
              <a:defRPr>
                <a:solidFill>
                  <a:schemeClr val="tx1">
                    <a:tint val="75000"/>
                  </a:schemeClr>
                </a:solidFill>
              </a:defRPr>
            </a:lvl4pPr>
            <a:lvl5pPr marL="2436143" indent="0" algn="ctr">
              <a:buNone/>
              <a:defRPr>
                <a:solidFill>
                  <a:schemeClr val="tx1">
                    <a:tint val="75000"/>
                  </a:schemeClr>
                </a:solidFill>
              </a:defRPr>
            </a:lvl5pPr>
            <a:lvl6pPr marL="3045178" indent="0" algn="ctr">
              <a:buNone/>
              <a:defRPr>
                <a:solidFill>
                  <a:schemeClr val="tx1">
                    <a:tint val="75000"/>
                  </a:schemeClr>
                </a:solidFill>
              </a:defRPr>
            </a:lvl6pPr>
            <a:lvl7pPr marL="3654214" indent="0" algn="ctr">
              <a:buNone/>
              <a:defRPr>
                <a:solidFill>
                  <a:schemeClr val="tx1">
                    <a:tint val="75000"/>
                  </a:schemeClr>
                </a:solidFill>
              </a:defRPr>
            </a:lvl7pPr>
            <a:lvl8pPr marL="4263249" indent="0" algn="ctr">
              <a:buNone/>
              <a:defRPr>
                <a:solidFill>
                  <a:schemeClr val="tx1">
                    <a:tint val="75000"/>
                  </a:schemeClr>
                </a:solidFill>
              </a:defRPr>
            </a:lvl8pPr>
            <a:lvl9pPr marL="4872285" indent="0" algn="ctr">
              <a:buNone/>
              <a:defRPr>
                <a:solidFill>
                  <a:schemeClr val="tx1">
                    <a:tint val="75000"/>
                  </a:schemeClr>
                </a:solidFill>
              </a:defRPr>
            </a:lvl9pPr>
          </a:lstStyle>
          <a:p>
            <a:r>
              <a:rPr lang="en-US" dirty="0"/>
              <a:t>Click to Edit Master Subtitle Style</a:t>
            </a:r>
          </a:p>
        </p:txBody>
      </p:sp>
      <p:sp>
        <p:nvSpPr>
          <p:cNvPr id="46" name="Rectangle 45">
            <a:extLst>
              <a:ext uri="{FF2B5EF4-FFF2-40B4-BE49-F238E27FC236}">
                <a16:creationId xmlns:a16="http://schemas.microsoft.com/office/drawing/2014/main" id="{3EC91785-1120-4733-85E8-3E1204AF4CF9}"/>
              </a:ext>
            </a:extLst>
          </p:cNvPr>
          <p:cNvSpPr/>
          <p:nvPr userDrawn="1"/>
        </p:nvSpPr>
        <p:spPr>
          <a:xfrm>
            <a:off x="0" y="0"/>
            <a:ext cx="12192000" cy="1645920"/>
          </a:xfrm>
          <a:prstGeom prst="rect">
            <a:avLst/>
          </a:prstGeom>
          <a:solidFill>
            <a:schemeClr val="bg1"/>
          </a:soli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000" b="0" i="0" u="none" strike="noStrike" kern="0" cap="none" spc="0" normalizeH="0" baseline="0" noProof="0" dirty="0">
              <a:ln>
                <a:noFill/>
              </a:ln>
              <a:effectLst/>
              <a:uLnTx/>
              <a:uFillTx/>
              <a:ea typeface="+mn-ea"/>
              <a:cs typeface="+mn-cs"/>
            </a:endParaRPr>
          </a:p>
        </p:txBody>
      </p:sp>
      <p:sp>
        <p:nvSpPr>
          <p:cNvPr id="6" name="Picture Placeholder 5">
            <a:extLst>
              <a:ext uri="{FF2B5EF4-FFF2-40B4-BE49-F238E27FC236}">
                <a16:creationId xmlns:a16="http://schemas.microsoft.com/office/drawing/2014/main" id="{4576D5D3-1123-4F17-9222-206C9F762789}"/>
              </a:ext>
            </a:extLst>
          </p:cNvPr>
          <p:cNvSpPr>
            <a:spLocks noGrp="1"/>
          </p:cNvSpPr>
          <p:nvPr>
            <p:ph type="pic" sz="quarter" idx="10"/>
          </p:nvPr>
        </p:nvSpPr>
        <p:spPr>
          <a:xfrm>
            <a:off x="6303962" y="1645920"/>
            <a:ext cx="5888037" cy="4570730"/>
          </a:xfrm>
        </p:spPr>
        <p:txBody>
          <a:bodyPr anchor="ctr"/>
          <a:lstStyle>
            <a:lvl1pPr marL="0" indent="0" algn="ctr">
              <a:buFontTx/>
              <a:buNone/>
              <a:defRPr>
                <a:solidFill>
                  <a:schemeClr val="bg1"/>
                </a:solidFill>
              </a:defRPr>
            </a:lvl1pPr>
          </a:lstStyle>
          <a:p>
            <a:r>
              <a:rPr lang="en-US"/>
              <a:t>Click icon to add picture</a:t>
            </a:r>
            <a:endParaRPr lang="en-US" dirty="0"/>
          </a:p>
        </p:txBody>
      </p:sp>
      <p:pic>
        <p:nvPicPr>
          <p:cNvPr id="47" name="Picture 46">
            <a:extLst>
              <a:ext uri="{FF2B5EF4-FFF2-40B4-BE49-F238E27FC236}">
                <a16:creationId xmlns:a16="http://schemas.microsoft.com/office/drawing/2014/main" id="{A4C90E00-9FD3-4F22-8EBD-C32860B1622B}"/>
              </a:ext>
            </a:extLst>
          </p:cNvPr>
          <p:cNvPicPr>
            <a:picLocks noChangeAspect="1"/>
          </p:cNvPicPr>
          <p:nvPr userDrawn="1"/>
        </p:nvPicPr>
        <p:blipFill>
          <a:blip r:embed="rId2"/>
          <a:stretch>
            <a:fillRect/>
          </a:stretch>
        </p:blipFill>
        <p:spPr>
          <a:xfrm>
            <a:off x="313443" y="312708"/>
            <a:ext cx="11565114" cy="1018120"/>
          </a:xfrm>
          <a:prstGeom prst="rect">
            <a:avLst/>
          </a:prstGeom>
        </p:spPr>
      </p:pic>
    </p:spTree>
    <p:extLst>
      <p:ext uri="{BB962C8B-B14F-4D97-AF65-F5344CB8AC3E}">
        <p14:creationId xmlns:p14="http://schemas.microsoft.com/office/powerpoint/2010/main" val="1144526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blank, no footer">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27CADF4-466C-62B6-919C-C0D8D07F523B}"/>
              </a:ext>
            </a:extLst>
          </p:cNvPr>
          <p:cNvSpPr txBox="1"/>
          <p:nvPr userDrawn="1"/>
        </p:nvSpPr>
        <p:spPr>
          <a:xfrm>
            <a:off x="4017819" y="6343313"/>
            <a:ext cx="4156363"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Working for the Advancement of </a:t>
            </a:r>
          </a:p>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Women in the Government Since 1968</a:t>
            </a:r>
          </a:p>
        </p:txBody>
      </p:sp>
      <p:sp>
        <p:nvSpPr>
          <p:cNvPr id="3" name="TextBox 2">
            <a:extLst>
              <a:ext uri="{FF2B5EF4-FFF2-40B4-BE49-F238E27FC236}">
                <a16:creationId xmlns:a16="http://schemas.microsoft.com/office/drawing/2014/main" id="{AE28F0E4-F667-2023-A602-990C94948CFC}"/>
              </a:ext>
            </a:extLst>
          </p:cNvPr>
          <p:cNvSpPr txBox="1"/>
          <p:nvPr userDrawn="1"/>
        </p:nvSpPr>
        <p:spPr>
          <a:xfrm>
            <a:off x="330940" y="6343313"/>
            <a:ext cx="1521230"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#FEWNTP23</a:t>
            </a:r>
          </a:p>
        </p:txBody>
      </p:sp>
      <p:sp>
        <p:nvSpPr>
          <p:cNvPr id="6" name="TextBox 5">
            <a:extLst>
              <a:ext uri="{FF2B5EF4-FFF2-40B4-BE49-F238E27FC236}">
                <a16:creationId xmlns:a16="http://schemas.microsoft.com/office/drawing/2014/main" id="{DE899D62-A966-D163-6593-29F0586E7546}"/>
              </a:ext>
            </a:extLst>
          </p:cNvPr>
          <p:cNvSpPr txBox="1"/>
          <p:nvPr userDrawn="1"/>
        </p:nvSpPr>
        <p:spPr>
          <a:xfrm>
            <a:off x="9764684" y="6343312"/>
            <a:ext cx="2096376" cy="388023"/>
          </a:xfrm>
          <a:prstGeom prst="rect">
            <a:avLst/>
          </a:prstGeom>
          <a:noFill/>
          <a:ln w="6350" cap="sq">
            <a:noFill/>
            <a:miter lim="800000"/>
          </a:ln>
        </p:spPr>
        <p:txBody>
          <a:bodyPr wrap="none" lIns="182880" tIns="182880" rIns="182880" bIns="182880" rtlCol="0" anchor="ctr">
            <a:noAutofit/>
          </a:bodyPr>
          <a:lstStyle/>
          <a:p>
            <a:pPr marL="0" marR="0" indent="0" algn="l"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READY SET GROW</a:t>
            </a:r>
          </a:p>
        </p:txBody>
      </p:sp>
    </p:spTree>
    <p:extLst>
      <p:ext uri="{BB962C8B-B14F-4D97-AF65-F5344CB8AC3E}">
        <p14:creationId xmlns:p14="http://schemas.microsoft.com/office/powerpoint/2010/main" val="2708039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end slide">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DDD4887-56C5-4944-A9F4-1EB160CDBE95}"/>
              </a:ext>
            </a:extLst>
          </p:cNvPr>
          <p:cNvGrpSpPr>
            <a:grpSpLocks noChangeAspect="1"/>
          </p:cNvGrpSpPr>
          <p:nvPr userDrawn="1"/>
        </p:nvGrpSpPr>
        <p:grpSpPr bwMode="auto">
          <a:xfrm flipH="1">
            <a:off x="3810000" y="1442318"/>
            <a:ext cx="4572000" cy="1976437"/>
            <a:chOff x="0" y="500"/>
            <a:chExt cx="7680" cy="3320"/>
          </a:xfrm>
        </p:grpSpPr>
        <p:sp>
          <p:nvSpPr>
            <p:cNvPr id="11" name="Freeform 10">
              <a:extLst>
                <a:ext uri="{FF2B5EF4-FFF2-40B4-BE49-F238E27FC236}">
                  <a16:creationId xmlns:a16="http://schemas.microsoft.com/office/drawing/2014/main" id="{3326F809-ECA9-4E85-9D7C-ADE85D8F1AB3}"/>
                </a:ext>
              </a:extLst>
            </p:cNvPr>
            <p:cNvSpPr>
              <a:spLocks noEditPoints="1"/>
            </p:cNvSpPr>
            <p:nvPr userDrawn="1"/>
          </p:nvSpPr>
          <p:spPr bwMode="auto">
            <a:xfrm>
              <a:off x="725" y="500"/>
              <a:ext cx="6221" cy="2656"/>
            </a:xfrm>
            <a:custGeom>
              <a:avLst/>
              <a:gdLst>
                <a:gd name="T0" fmla="*/ 0 w 12444"/>
                <a:gd name="T1" fmla="*/ 2782 h 5312"/>
                <a:gd name="T2" fmla="*/ 1148 w 12444"/>
                <a:gd name="T3" fmla="*/ 4192 h 5312"/>
                <a:gd name="T4" fmla="*/ 2604 w 12444"/>
                <a:gd name="T5" fmla="*/ 2870 h 5312"/>
                <a:gd name="T6" fmla="*/ 2146 w 12444"/>
                <a:gd name="T7" fmla="*/ 4485 h 5312"/>
                <a:gd name="T8" fmla="*/ 2348 w 12444"/>
                <a:gd name="T9" fmla="*/ 3095 h 5312"/>
                <a:gd name="T10" fmla="*/ 1634 w 12444"/>
                <a:gd name="T11" fmla="*/ 3819 h 5312"/>
                <a:gd name="T12" fmla="*/ 2431 w 12444"/>
                <a:gd name="T13" fmla="*/ 3741 h 5312"/>
                <a:gd name="T14" fmla="*/ 3178 w 12444"/>
                <a:gd name="T15" fmla="*/ 5199 h 5312"/>
                <a:gd name="T16" fmla="*/ 3187 w 12444"/>
                <a:gd name="T17" fmla="*/ 4257 h 5312"/>
                <a:gd name="T18" fmla="*/ 3205 w 12444"/>
                <a:gd name="T19" fmla="*/ 2929 h 5312"/>
                <a:gd name="T20" fmla="*/ 4621 w 12444"/>
                <a:gd name="T21" fmla="*/ 2468 h 5312"/>
                <a:gd name="T22" fmla="*/ 4333 w 12444"/>
                <a:gd name="T23" fmla="*/ 2763 h 5312"/>
                <a:gd name="T24" fmla="*/ 3875 w 12444"/>
                <a:gd name="T25" fmla="*/ 3890 h 5312"/>
                <a:gd name="T26" fmla="*/ 4672 w 12444"/>
                <a:gd name="T27" fmla="*/ 4292 h 5312"/>
                <a:gd name="T28" fmla="*/ 3345 w 12444"/>
                <a:gd name="T29" fmla="*/ 4842 h 5312"/>
                <a:gd name="T30" fmla="*/ 4430 w 12444"/>
                <a:gd name="T31" fmla="*/ 4739 h 5312"/>
                <a:gd name="T32" fmla="*/ 3933 w 12444"/>
                <a:gd name="T33" fmla="*/ 2842 h 5312"/>
                <a:gd name="T34" fmla="*/ 5579 w 12444"/>
                <a:gd name="T35" fmla="*/ 4496 h 5312"/>
                <a:gd name="T36" fmla="*/ 4877 w 12444"/>
                <a:gd name="T37" fmla="*/ 3008 h 5312"/>
                <a:gd name="T38" fmla="*/ 6272 w 12444"/>
                <a:gd name="T39" fmla="*/ 3367 h 5312"/>
                <a:gd name="T40" fmla="*/ 6125 w 12444"/>
                <a:gd name="T41" fmla="*/ 4133 h 5312"/>
                <a:gd name="T42" fmla="*/ 5266 w 12444"/>
                <a:gd name="T43" fmla="*/ 2969 h 5312"/>
                <a:gd name="T44" fmla="*/ 6588 w 12444"/>
                <a:gd name="T45" fmla="*/ 4301 h 5312"/>
                <a:gd name="T46" fmla="*/ 7125 w 12444"/>
                <a:gd name="T47" fmla="*/ 4234 h 5312"/>
                <a:gd name="T48" fmla="*/ 7482 w 12444"/>
                <a:gd name="T49" fmla="*/ 2118 h 5312"/>
                <a:gd name="T50" fmla="*/ 9200 w 12444"/>
                <a:gd name="T51" fmla="*/ 4035 h 5312"/>
                <a:gd name="T52" fmla="*/ 8621 w 12444"/>
                <a:gd name="T53" fmla="*/ 3042 h 5312"/>
                <a:gd name="T54" fmla="*/ 10494 w 12444"/>
                <a:gd name="T55" fmla="*/ 4451 h 5312"/>
                <a:gd name="T56" fmla="*/ 9478 w 12444"/>
                <a:gd name="T57" fmla="*/ 3155 h 5312"/>
                <a:gd name="T58" fmla="*/ 10945 w 12444"/>
                <a:gd name="T59" fmla="*/ 3217 h 5312"/>
                <a:gd name="T60" fmla="*/ 10691 w 12444"/>
                <a:gd name="T61" fmla="*/ 4188 h 5312"/>
                <a:gd name="T62" fmla="*/ 10015 w 12444"/>
                <a:gd name="T63" fmla="*/ 2892 h 5312"/>
                <a:gd name="T64" fmla="*/ 11944 w 12444"/>
                <a:gd name="T65" fmla="*/ 3024 h 5312"/>
                <a:gd name="T66" fmla="*/ 11180 w 12444"/>
                <a:gd name="T67" fmla="*/ 4151 h 5312"/>
                <a:gd name="T68" fmla="*/ 12373 w 12444"/>
                <a:gd name="T69" fmla="*/ 2775 h 5312"/>
                <a:gd name="T70" fmla="*/ 852 w 12444"/>
                <a:gd name="T71" fmla="*/ 1233 h 5312"/>
                <a:gd name="T72" fmla="*/ 1056 w 12444"/>
                <a:gd name="T73" fmla="*/ 427 h 5312"/>
                <a:gd name="T74" fmla="*/ 831 w 12444"/>
                <a:gd name="T75" fmla="*/ 419 h 5312"/>
                <a:gd name="T76" fmla="*/ 964 w 12444"/>
                <a:gd name="T77" fmla="*/ 837 h 5312"/>
                <a:gd name="T78" fmla="*/ 1757 w 12444"/>
                <a:gd name="T79" fmla="*/ 1224 h 5312"/>
                <a:gd name="T80" fmla="*/ 2203 w 12444"/>
                <a:gd name="T81" fmla="*/ 468 h 5312"/>
                <a:gd name="T82" fmla="*/ 1922 w 12444"/>
                <a:gd name="T83" fmla="*/ 491 h 5312"/>
                <a:gd name="T84" fmla="*/ 2523 w 12444"/>
                <a:gd name="T85" fmla="*/ 304 h 5312"/>
                <a:gd name="T86" fmla="*/ 2982 w 12444"/>
                <a:gd name="T87" fmla="*/ 1201 h 5312"/>
                <a:gd name="T88" fmla="*/ 3712 w 12444"/>
                <a:gd name="T89" fmla="*/ 553 h 5312"/>
                <a:gd name="T90" fmla="*/ 3284 w 12444"/>
                <a:gd name="T91" fmla="*/ 523 h 5312"/>
                <a:gd name="T92" fmla="*/ 4287 w 12444"/>
                <a:gd name="T93" fmla="*/ 380 h 5312"/>
                <a:gd name="T94" fmla="*/ 4340 w 12444"/>
                <a:gd name="T95" fmla="*/ 1192 h 5312"/>
                <a:gd name="T96" fmla="*/ 4023 w 12444"/>
                <a:gd name="T97" fmla="*/ 788 h 5312"/>
                <a:gd name="T98" fmla="*/ 4769 w 12444"/>
                <a:gd name="T99" fmla="*/ 88 h 5312"/>
                <a:gd name="T100" fmla="*/ 5577 w 12444"/>
                <a:gd name="T101" fmla="*/ 380 h 5312"/>
                <a:gd name="T102" fmla="*/ 5653 w 12444"/>
                <a:gd name="T103" fmla="*/ 1173 h 5312"/>
                <a:gd name="T104" fmla="*/ 5298 w 12444"/>
                <a:gd name="T105" fmla="*/ 873 h 5312"/>
                <a:gd name="T106" fmla="*/ 6482 w 12444"/>
                <a:gd name="T107" fmla="*/ 1613 h 5312"/>
                <a:gd name="T108" fmla="*/ 6125 w 12444"/>
                <a:gd name="T109" fmla="*/ 1085 h 5312"/>
                <a:gd name="T110" fmla="*/ 6509 w 12444"/>
                <a:gd name="T111" fmla="*/ 392 h 5312"/>
                <a:gd name="T112" fmla="*/ 6632 w 12444"/>
                <a:gd name="T113" fmla="*/ 427 h 5312"/>
                <a:gd name="T114" fmla="*/ 6563 w 12444"/>
                <a:gd name="T115" fmla="*/ 1104 h 5312"/>
                <a:gd name="T116" fmla="*/ 6701 w 12444"/>
                <a:gd name="T117" fmla="*/ 1339 h 5312"/>
                <a:gd name="T118" fmla="*/ 6565 w 12444"/>
                <a:gd name="T119" fmla="*/ 721 h 5312"/>
                <a:gd name="T120" fmla="*/ 7214 w 12444"/>
                <a:gd name="T121" fmla="*/ 412 h 5312"/>
                <a:gd name="T122" fmla="*/ 7329 w 12444"/>
                <a:gd name="T123" fmla="*/ 1323 h 5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444" h="5312">
                  <a:moveTo>
                    <a:pt x="1176" y="4229"/>
                  </a:moveTo>
                  <a:lnTo>
                    <a:pt x="1176" y="4229"/>
                  </a:lnTo>
                  <a:lnTo>
                    <a:pt x="1151" y="4255"/>
                  </a:lnTo>
                  <a:lnTo>
                    <a:pt x="1126" y="4282"/>
                  </a:lnTo>
                  <a:lnTo>
                    <a:pt x="1100" y="4307"/>
                  </a:lnTo>
                  <a:lnTo>
                    <a:pt x="1072" y="4331"/>
                  </a:lnTo>
                  <a:lnTo>
                    <a:pt x="1041" y="4352"/>
                  </a:lnTo>
                  <a:lnTo>
                    <a:pt x="1011" y="4374"/>
                  </a:lnTo>
                  <a:lnTo>
                    <a:pt x="978" y="4393"/>
                  </a:lnTo>
                  <a:lnTo>
                    <a:pt x="946" y="4413"/>
                  </a:lnTo>
                  <a:lnTo>
                    <a:pt x="911" y="4428"/>
                  </a:lnTo>
                  <a:lnTo>
                    <a:pt x="875" y="4443"/>
                  </a:lnTo>
                  <a:lnTo>
                    <a:pt x="840" y="4455"/>
                  </a:lnTo>
                  <a:lnTo>
                    <a:pt x="803" y="4466"/>
                  </a:lnTo>
                  <a:lnTo>
                    <a:pt x="766" y="4473"/>
                  </a:lnTo>
                  <a:lnTo>
                    <a:pt x="729" y="4480"/>
                  </a:lnTo>
                  <a:lnTo>
                    <a:pt x="692" y="4483"/>
                  </a:lnTo>
                  <a:lnTo>
                    <a:pt x="654" y="4485"/>
                  </a:lnTo>
                  <a:lnTo>
                    <a:pt x="654" y="4485"/>
                  </a:lnTo>
                  <a:lnTo>
                    <a:pt x="601" y="4483"/>
                  </a:lnTo>
                  <a:lnTo>
                    <a:pt x="575" y="4480"/>
                  </a:lnTo>
                  <a:lnTo>
                    <a:pt x="552" y="4476"/>
                  </a:lnTo>
                  <a:lnTo>
                    <a:pt x="529" y="4473"/>
                  </a:lnTo>
                  <a:lnTo>
                    <a:pt x="506" y="4466"/>
                  </a:lnTo>
                  <a:lnTo>
                    <a:pt x="485" y="4460"/>
                  </a:lnTo>
                  <a:lnTo>
                    <a:pt x="463" y="4451"/>
                  </a:lnTo>
                  <a:lnTo>
                    <a:pt x="444" y="4443"/>
                  </a:lnTo>
                  <a:lnTo>
                    <a:pt x="426" y="4434"/>
                  </a:lnTo>
                  <a:lnTo>
                    <a:pt x="409" y="4423"/>
                  </a:lnTo>
                  <a:lnTo>
                    <a:pt x="391" y="4411"/>
                  </a:lnTo>
                  <a:lnTo>
                    <a:pt x="375" y="4398"/>
                  </a:lnTo>
                  <a:lnTo>
                    <a:pt x="361" y="4384"/>
                  </a:lnTo>
                  <a:lnTo>
                    <a:pt x="347" y="4370"/>
                  </a:lnTo>
                  <a:lnTo>
                    <a:pt x="333" y="4354"/>
                  </a:lnTo>
                  <a:lnTo>
                    <a:pt x="320" y="4337"/>
                  </a:lnTo>
                  <a:lnTo>
                    <a:pt x="308" y="4319"/>
                  </a:lnTo>
                  <a:lnTo>
                    <a:pt x="297" y="4301"/>
                  </a:lnTo>
                  <a:lnTo>
                    <a:pt x="289" y="4280"/>
                  </a:lnTo>
                  <a:lnTo>
                    <a:pt x="278" y="4261"/>
                  </a:lnTo>
                  <a:lnTo>
                    <a:pt x="271" y="4238"/>
                  </a:lnTo>
                  <a:lnTo>
                    <a:pt x="262" y="4215"/>
                  </a:lnTo>
                  <a:lnTo>
                    <a:pt x="257" y="4192"/>
                  </a:lnTo>
                  <a:lnTo>
                    <a:pt x="244" y="4141"/>
                  </a:lnTo>
                  <a:lnTo>
                    <a:pt x="237" y="4086"/>
                  </a:lnTo>
                  <a:lnTo>
                    <a:pt x="232" y="4026"/>
                  </a:lnTo>
                  <a:lnTo>
                    <a:pt x="232" y="3964"/>
                  </a:lnTo>
                  <a:lnTo>
                    <a:pt x="232" y="2870"/>
                  </a:lnTo>
                  <a:lnTo>
                    <a:pt x="0" y="2870"/>
                  </a:lnTo>
                  <a:lnTo>
                    <a:pt x="0" y="2782"/>
                  </a:lnTo>
                  <a:lnTo>
                    <a:pt x="0" y="2782"/>
                  </a:lnTo>
                  <a:lnTo>
                    <a:pt x="43" y="2764"/>
                  </a:lnTo>
                  <a:lnTo>
                    <a:pt x="87" y="2743"/>
                  </a:lnTo>
                  <a:lnTo>
                    <a:pt x="131" y="2720"/>
                  </a:lnTo>
                  <a:lnTo>
                    <a:pt x="174" y="2694"/>
                  </a:lnTo>
                  <a:lnTo>
                    <a:pt x="216" y="2666"/>
                  </a:lnTo>
                  <a:lnTo>
                    <a:pt x="258" y="2636"/>
                  </a:lnTo>
                  <a:lnTo>
                    <a:pt x="299" y="2602"/>
                  </a:lnTo>
                  <a:lnTo>
                    <a:pt x="338" y="2567"/>
                  </a:lnTo>
                  <a:lnTo>
                    <a:pt x="375" y="2528"/>
                  </a:lnTo>
                  <a:lnTo>
                    <a:pt x="412" y="2489"/>
                  </a:lnTo>
                  <a:lnTo>
                    <a:pt x="448" y="2447"/>
                  </a:lnTo>
                  <a:lnTo>
                    <a:pt x="479" y="2401"/>
                  </a:lnTo>
                  <a:lnTo>
                    <a:pt x="511" y="2355"/>
                  </a:lnTo>
                  <a:lnTo>
                    <a:pt x="539" y="2305"/>
                  </a:lnTo>
                  <a:lnTo>
                    <a:pt x="566" y="2256"/>
                  </a:lnTo>
                  <a:lnTo>
                    <a:pt x="589" y="2203"/>
                  </a:lnTo>
                  <a:lnTo>
                    <a:pt x="692" y="2203"/>
                  </a:lnTo>
                  <a:lnTo>
                    <a:pt x="692" y="2720"/>
                  </a:lnTo>
                  <a:lnTo>
                    <a:pt x="1117" y="2683"/>
                  </a:lnTo>
                  <a:lnTo>
                    <a:pt x="1087" y="2870"/>
                  </a:lnTo>
                  <a:lnTo>
                    <a:pt x="692" y="2870"/>
                  </a:lnTo>
                  <a:lnTo>
                    <a:pt x="692" y="3902"/>
                  </a:lnTo>
                  <a:lnTo>
                    <a:pt x="692" y="3902"/>
                  </a:lnTo>
                  <a:lnTo>
                    <a:pt x="692" y="3943"/>
                  </a:lnTo>
                  <a:lnTo>
                    <a:pt x="695" y="3980"/>
                  </a:lnTo>
                  <a:lnTo>
                    <a:pt x="699" y="4017"/>
                  </a:lnTo>
                  <a:lnTo>
                    <a:pt x="704" y="4049"/>
                  </a:lnTo>
                  <a:lnTo>
                    <a:pt x="709" y="4080"/>
                  </a:lnTo>
                  <a:lnTo>
                    <a:pt x="718" y="4109"/>
                  </a:lnTo>
                  <a:lnTo>
                    <a:pt x="729" y="4133"/>
                  </a:lnTo>
                  <a:lnTo>
                    <a:pt x="741" y="4156"/>
                  </a:lnTo>
                  <a:lnTo>
                    <a:pt x="757" y="4178"/>
                  </a:lnTo>
                  <a:lnTo>
                    <a:pt x="773" y="4195"/>
                  </a:lnTo>
                  <a:lnTo>
                    <a:pt x="790" y="4211"/>
                  </a:lnTo>
                  <a:lnTo>
                    <a:pt x="812" y="4224"/>
                  </a:lnTo>
                  <a:lnTo>
                    <a:pt x="835" y="4234"/>
                  </a:lnTo>
                  <a:lnTo>
                    <a:pt x="861" y="4241"/>
                  </a:lnTo>
                  <a:lnTo>
                    <a:pt x="889" y="4245"/>
                  </a:lnTo>
                  <a:lnTo>
                    <a:pt x="920" y="4246"/>
                  </a:lnTo>
                  <a:lnTo>
                    <a:pt x="920" y="4246"/>
                  </a:lnTo>
                  <a:lnTo>
                    <a:pt x="946" y="4245"/>
                  </a:lnTo>
                  <a:lnTo>
                    <a:pt x="973" y="4243"/>
                  </a:lnTo>
                  <a:lnTo>
                    <a:pt x="1001" y="4238"/>
                  </a:lnTo>
                  <a:lnTo>
                    <a:pt x="1031" y="4232"/>
                  </a:lnTo>
                  <a:lnTo>
                    <a:pt x="1059" y="4224"/>
                  </a:lnTo>
                  <a:lnTo>
                    <a:pt x="1089" y="4215"/>
                  </a:lnTo>
                  <a:lnTo>
                    <a:pt x="1119" y="4204"/>
                  </a:lnTo>
                  <a:lnTo>
                    <a:pt x="1148" y="4192"/>
                  </a:lnTo>
                  <a:lnTo>
                    <a:pt x="1176" y="4229"/>
                  </a:lnTo>
                  <a:close/>
                  <a:moveTo>
                    <a:pt x="1117" y="3626"/>
                  </a:moveTo>
                  <a:lnTo>
                    <a:pt x="1117" y="3626"/>
                  </a:lnTo>
                  <a:lnTo>
                    <a:pt x="1117" y="3577"/>
                  </a:lnTo>
                  <a:lnTo>
                    <a:pt x="1121" y="3529"/>
                  </a:lnTo>
                  <a:lnTo>
                    <a:pt x="1126" y="3483"/>
                  </a:lnTo>
                  <a:lnTo>
                    <a:pt x="1133" y="3436"/>
                  </a:lnTo>
                  <a:lnTo>
                    <a:pt x="1142" y="3392"/>
                  </a:lnTo>
                  <a:lnTo>
                    <a:pt x="1153" y="3347"/>
                  </a:lnTo>
                  <a:lnTo>
                    <a:pt x="1165" y="3303"/>
                  </a:lnTo>
                  <a:lnTo>
                    <a:pt x="1179" y="3261"/>
                  </a:lnTo>
                  <a:lnTo>
                    <a:pt x="1195" y="3218"/>
                  </a:lnTo>
                  <a:lnTo>
                    <a:pt x="1213" y="3180"/>
                  </a:lnTo>
                  <a:lnTo>
                    <a:pt x="1232" y="3139"/>
                  </a:lnTo>
                  <a:lnTo>
                    <a:pt x="1254" y="3102"/>
                  </a:lnTo>
                  <a:lnTo>
                    <a:pt x="1278" y="3065"/>
                  </a:lnTo>
                  <a:lnTo>
                    <a:pt x="1303" y="3029"/>
                  </a:lnTo>
                  <a:lnTo>
                    <a:pt x="1330" y="2996"/>
                  </a:lnTo>
                  <a:lnTo>
                    <a:pt x="1358" y="2964"/>
                  </a:lnTo>
                  <a:lnTo>
                    <a:pt x="1390" y="2934"/>
                  </a:lnTo>
                  <a:lnTo>
                    <a:pt x="1421" y="2904"/>
                  </a:lnTo>
                  <a:lnTo>
                    <a:pt x="1455" y="2878"/>
                  </a:lnTo>
                  <a:lnTo>
                    <a:pt x="1490" y="2851"/>
                  </a:lnTo>
                  <a:lnTo>
                    <a:pt x="1529" y="2826"/>
                  </a:lnTo>
                  <a:lnTo>
                    <a:pt x="1568" y="2805"/>
                  </a:lnTo>
                  <a:lnTo>
                    <a:pt x="1609" y="2784"/>
                  </a:lnTo>
                  <a:lnTo>
                    <a:pt x="1651" y="2766"/>
                  </a:lnTo>
                  <a:lnTo>
                    <a:pt x="1695" y="2749"/>
                  </a:lnTo>
                  <a:lnTo>
                    <a:pt x="1740" y="2734"/>
                  </a:lnTo>
                  <a:lnTo>
                    <a:pt x="1787" y="2722"/>
                  </a:lnTo>
                  <a:lnTo>
                    <a:pt x="1837" y="2711"/>
                  </a:lnTo>
                  <a:lnTo>
                    <a:pt x="1886" y="2704"/>
                  </a:lnTo>
                  <a:lnTo>
                    <a:pt x="1939" y="2697"/>
                  </a:lnTo>
                  <a:lnTo>
                    <a:pt x="1992" y="2694"/>
                  </a:lnTo>
                  <a:lnTo>
                    <a:pt x="2047" y="2694"/>
                  </a:lnTo>
                  <a:lnTo>
                    <a:pt x="2047" y="2694"/>
                  </a:lnTo>
                  <a:lnTo>
                    <a:pt x="2098" y="2694"/>
                  </a:lnTo>
                  <a:lnTo>
                    <a:pt x="2150" y="2697"/>
                  </a:lnTo>
                  <a:lnTo>
                    <a:pt x="2197" y="2703"/>
                  </a:lnTo>
                  <a:lnTo>
                    <a:pt x="2245" y="2711"/>
                  </a:lnTo>
                  <a:lnTo>
                    <a:pt x="2291" y="2720"/>
                  </a:lnTo>
                  <a:lnTo>
                    <a:pt x="2335" y="2733"/>
                  </a:lnTo>
                  <a:lnTo>
                    <a:pt x="2378" y="2747"/>
                  </a:lnTo>
                  <a:lnTo>
                    <a:pt x="2420" y="2763"/>
                  </a:lnTo>
                  <a:lnTo>
                    <a:pt x="2459" y="2780"/>
                  </a:lnTo>
                  <a:lnTo>
                    <a:pt x="2498" y="2800"/>
                  </a:lnTo>
                  <a:lnTo>
                    <a:pt x="2535" y="2821"/>
                  </a:lnTo>
                  <a:lnTo>
                    <a:pt x="2570" y="2844"/>
                  </a:lnTo>
                  <a:lnTo>
                    <a:pt x="2604" y="2870"/>
                  </a:lnTo>
                  <a:lnTo>
                    <a:pt x="2636" y="2897"/>
                  </a:lnTo>
                  <a:lnTo>
                    <a:pt x="2666" y="2923"/>
                  </a:lnTo>
                  <a:lnTo>
                    <a:pt x="2696" y="2953"/>
                  </a:lnTo>
                  <a:lnTo>
                    <a:pt x="2722" y="2985"/>
                  </a:lnTo>
                  <a:lnTo>
                    <a:pt x="2749" y="3017"/>
                  </a:lnTo>
                  <a:lnTo>
                    <a:pt x="2772" y="3052"/>
                  </a:lnTo>
                  <a:lnTo>
                    <a:pt x="2795" y="3088"/>
                  </a:lnTo>
                  <a:lnTo>
                    <a:pt x="2816" y="3123"/>
                  </a:lnTo>
                  <a:lnTo>
                    <a:pt x="2836" y="3162"/>
                  </a:lnTo>
                  <a:lnTo>
                    <a:pt x="2851" y="3201"/>
                  </a:lnTo>
                  <a:lnTo>
                    <a:pt x="2867" y="3240"/>
                  </a:lnTo>
                  <a:lnTo>
                    <a:pt x="2881" y="3282"/>
                  </a:lnTo>
                  <a:lnTo>
                    <a:pt x="2894" y="3324"/>
                  </a:lnTo>
                  <a:lnTo>
                    <a:pt x="2903" y="3367"/>
                  </a:lnTo>
                  <a:lnTo>
                    <a:pt x="2912" y="3411"/>
                  </a:lnTo>
                  <a:lnTo>
                    <a:pt x="2919" y="3455"/>
                  </a:lnTo>
                  <a:lnTo>
                    <a:pt x="2924" y="3501"/>
                  </a:lnTo>
                  <a:lnTo>
                    <a:pt x="2926" y="3549"/>
                  </a:lnTo>
                  <a:lnTo>
                    <a:pt x="2927" y="3595"/>
                  </a:lnTo>
                  <a:lnTo>
                    <a:pt x="2927" y="3595"/>
                  </a:lnTo>
                  <a:lnTo>
                    <a:pt x="2926" y="3646"/>
                  </a:lnTo>
                  <a:lnTo>
                    <a:pt x="2922" y="3694"/>
                  </a:lnTo>
                  <a:lnTo>
                    <a:pt x="2917" y="3741"/>
                  </a:lnTo>
                  <a:lnTo>
                    <a:pt x="2910" y="3787"/>
                  </a:lnTo>
                  <a:lnTo>
                    <a:pt x="2899" y="3833"/>
                  </a:lnTo>
                  <a:lnTo>
                    <a:pt x="2889" y="3877"/>
                  </a:lnTo>
                  <a:lnTo>
                    <a:pt x="2874" y="3920"/>
                  </a:lnTo>
                  <a:lnTo>
                    <a:pt x="2859" y="3962"/>
                  </a:lnTo>
                  <a:lnTo>
                    <a:pt x="2841" y="4003"/>
                  </a:lnTo>
                  <a:lnTo>
                    <a:pt x="2821" y="4042"/>
                  </a:lnTo>
                  <a:lnTo>
                    <a:pt x="2800" y="4079"/>
                  </a:lnTo>
                  <a:lnTo>
                    <a:pt x="2775" y="4116"/>
                  </a:lnTo>
                  <a:lnTo>
                    <a:pt x="2751" y="4149"/>
                  </a:lnTo>
                  <a:lnTo>
                    <a:pt x="2724" y="4183"/>
                  </a:lnTo>
                  <a:lnTo>
                    <a:pt x="2696" y="4215"/>
                  </a:lnTo>
                  <a:lnTo>
                    <a:pt x="2666" y="4246"/>
                  </a:lnTo>
                  <a:lnTo>
                    <a:pt x="2634" y="4275"/>
                  </a:lnTo>
                  <a:lnTo>
                    <a:pt x="2602" y="4301"/>
                  </a:lnTo>
                  <a:lnTo>
                    <a:pt x="2567" y="4328"/>
                  </a:lnTo>
                  <a:lnTo>
                    <a:pt x="2530" y="4351"/>
                  </a:lnTo>
                  <a:lnTo>
                    <a:pt x="2493" y="4374"/>
                  </a:lnTo>
                  <a:lnTo>
                    <a:pt x="2454" y="4393"/>
                  </a:lnTo>
                  <a:lnTo>
                    <a:pt x="2413" y="4413"/>
                  </a:lnTo>
                  <a:lnTo>
                    <a:pt x="2372" y="4430"/>
                  </a:lnTo>
                  <a:lnTo>
                    <a:pt x="2328" y="4444"/>
                  </a:lnTo>
                  <a:lnTo>
                    <a:pt x="2284" y="4457"/>
                  </a:lnTo>
                  <a:lnTo>
                    <a:pt x="2240" y="4469"/>
                  </a:lnTo>
                  <a:lnTo>
                    <a:pt x="2192" y="4478"/>
                  </a:lnTo>
                  <a:lnTo>
                    <a:pt x="2146" y="4485"/>
                  </a:lnTo>
                  <a:lnTo>
                    <a:pt x="2097" y="4490"/>
                  </a:lnTo>
                  <a:lnTo>
                    <a:pt x="2047" y="4494"/>
                  </a:lnTo>
                  <a:lnTo>
                    <a:pt x="1996" y="4496"/>
                  </a:lnTo>
                  <a:lnTo>
                    <a:pt x="1996" y="4496"/>
                  </a:lnTo>
                  <a:lnTo>
                    <a:pt x="1946" y="4494"/>
                  </a:lnTo>
                  <a:lnTo>
                    <a:pt x="1899" y="4490"/>
                  </a:lnTo>
                  <a:lnTo>
                    <a:pt x="1853" y="4485"/>
                  </a:lnTo>
                  <a:lnTo>
                    <a:pt x="1807" y="4478"/>
                  </a:lnTo>
                  <a:lnTo>
                    <a:pt x="1761" y="4469"/>
                  </a:lnTo>
                  <a:lnTo>
                    <a:pt x="1718" y="4458"/>
                  </a:lnTo>
                  <a:lnTo>
                    <a:pt x="1676" y="4444"/>
                  </a:lnTo>
                  <a:lnTo>
                    <a:pt x="1635" y="4430"/>
                  </a:lnTo>
                  <a:lnTo>
                    <a:pt x="1595" y="4414"/>
                  </a:lnTo>
                  <a:lnTo>
                    <a:pt x="1558" y="4395"/>
                  </a:lnTo>
                  <a:lnTo>
                    <a:pt x="1520" y="4375"/>
                  </a:lnTo>
                  <a:lnTo>
                    <a:pt x="1485" y="4354"/>
                  </a:lnTo>
                  <a:lnTo>
                    <a:pt x="1450" y="4330"/>
                  </a:lnTo>
                  <a:lnTo>
                    <a:pt x="1418" y="4305"/>
                  </a:lnTo>
                  <a:lnTo>
                    <a:pt x="1386" y="4278"/>
                  </a:lnTo>
                  <a:lnTo>
                    <a:pt x="1358" y="4250"/>
                  </a:lnTo>
                  <a:lnTo>
                    <a:pt x="1330" y="4222"/>
                  </a:lnTo>
                  <a:lnTo>
                    <a:pt x="1303" y="4190"/>
                  </a:lnTo>
                  <a:lnTo>
                    <a:pt x="1278" y="4158"/>
                  </a:lnTo>
                  <a:lnTo>
                    <a:pt x="1255" y="4125"/>
                  </a:lnTo>
                  <a:lnTo>
                    <a:pt x="1234" y="4089"/>
                  </a:lnTo>
                  <a:lnTo>
                    <a:pt x="1215" y="4052"/>
                  </a:lnTo>
                  <a:lnTo>
                    <a:pt x="1195" y="4015"/>
                  </a:lnTo>
                  <a:lnTo>
                    <a:pt x="1179" y="3976"/>
                  </a:lnTo>
                  <a:lnTo>
                    <a:pt x="1165" y="3936"/>
                  </a:lnTo>
                  <a:lnTo>
                    <a:pt x="1153" y="3895"/>
                  </a:lnTo>
                  <a:lnTo>
                    <a:pt x="1142" y="3853"/>
                  </a:lnTo>
                  <a:lnTo>
                    <a:pt x="1133" y="3808"/>
                  </a:lnTo>
                  <a:lnTo>
                    <a:pt x="1126" y="3764"/>
                  </a:lnTo>
                  <a:lnTo>
                    <a:pt x="1121" y="3720"/>
                  </a:lnTo>
                  <a:lnTo>
                    <a:pt x="1117" y="3674"/>
                  </a:lnTo>
                  <a:lnTo>
                    <a:pt x="1117" y="3626"/>
                  </a:lnTo>
                  <a:lnTo>
                    <a:pt x="1117" y="3626"/>
                  </a:lnTo>
                  <a:close/>
                  <a:moveTo>
                    <a:pt x="2433" y="3657"/>
                  </a:moveTo>
                  <a:lnTo>
                    <a:pt x="2433" y="3657"/>
                  </a:lnTo>
                  <a:lnTo>
                    <a:pt x="2431" y="3561"/>
                  </a:lnTo>
                  <a:lnTo>
                    <a:pt x="2425" y="3471"/>
                  </a:lnTo>
                  <a:lnTo>
                    <a:pt x="2417" y="3386"/>
                  </a:lnTo>
                  <a:lnTo>
                    <a:pt x="2404" y="3305"/>
                  </a:lnTo>
                  <a:lnTo>
                    <a:pt x="2397" y="3266"/>
                  </a:lnTo>
                  <a:lnTo>
                    <a:pt x="2388" y="3229"/>
                  </a:lnTo>
                  <a:lnTo>
                    <a:pt x="2380" y="3194"/>
                  </a:lnTo>
                  <a:lnTo>
                    <a:pt x="2371" y="3158"/>
                  </a:lnTo>
                  <a:lnTo>
                    <a:pt x="2358" y="3127"/>
                  </a:lnTo>
                  <a:lnTo>
                    <a:pt x="2348" y="3095"/>
                  </a:lnTo>
                  <a:lnTo>
                    <a:pt x="2335" y="3065"/>
                  </a:lnTo>
                  <a:lnTo>
                    <a:pt x="2321" y="3035"/>
                  </a:lnTo>
                  <a:lnTo>
                    <a:pt x="2309" y="3008"/>
                  </a:lnTo>
                  <a:lnTo>
                    <a:pt x="2293" y="2982"/>
                  </a:lnTo>
                  <a:lnTo>
                    <a:pt x="2277" y="2959"/>
                  </a:lnTo>
                  <a:lnTo>
                    <a:pt x="2261" y="2936"/>
                  </a:lnTo>
                  <a:lnTo>
                    <a:pt x="2243" y="2915"/>
                  </a:lnTo>
                  <a:lnTo>
                    <a:pt x="2226" y="2895"/>
                  </a:lnTo>
                  <a:lnTo>
                    <a:pt x="2208" y="2879"/>
                  </a:lnTo>
                  <a:lnTo>
                    <a:pt x="2189" y="2863"/>
                  </a:lnTo>
                  <a:lnTo>
                    <a:pt x="2167" y="2849"/>
                  </a:lnTo>
                  <a:lnTo>
                    <a:pt x="2148" y="2837"/>
                  </a:lnTo>
                  <a:lnTo>
                    <a:pt x="2125" y="2826"/>
                  </a:lnTo>
                  <a:lnTo>
                    <a:pt x="2104" y="2817"/>
                  </a:lnTo>
                  <a:lnTo>
                    <a:pt x="2081" y="2810"/>
                  </a:lnTo>
                  <a:lnTo>
                    <a:pt x="2056" y="2805"/>
                  </a:lnTo>
                  <a:lnTo>
                    <a:pt x="2031" y="2803"/>
                  </a:lnTo>
                  <a:lnTo>
                    <a:pt x="2007" y="2802"/>
                  </a:lnTo>
                  <a:lnTo>
                    <a:pt x="2007" y="2802"/>
                  </a:lnTo>
                  <a:lnTo>
                    <a:pt x="1982" y="2803"/>
                  </a:lnTo>
                  <a:lnTo>
                    <a:pt x="1957" y="2807"/>
                  </a:lnTo>
                  <a:lnTo>
                    <a:pt x="1932" y="2810"/>
                  </a:lnTo>
                  <a:lnTo>
                    <a:pt x="1911" y="2817"/>
                  </a:lnTo>
                  <a:lnTo>
                    <a:pt x="1888" y="2826"/>
                  </a:lnTo>
                  <a:lnTo>
                    <a:pt x="1867" y="2837"/>
                  </a:lnTo>
                  <a:lnTo>
                    <a:pt x="1847" y="2849"/>
                  </a:lnTo>
                  <a:lnTo>
                    <a:pt x="1828" y="2863"/>
                  </a:lnTo>
                  <a:lnTo>
                    <a:pt x="1810" y="2878"/>
                  </a:lnTo>
                  <a:lnTo>
                    <a:pt x="1793" y="2895"/>
                  </a:lnTo>
                  <a:lnTo>
                    <a:pt x="1777" y="2913"/>
                  </a:lnTo>
                  <a:lnTo>
                    <a:pt x="1761" y="2932"/>
                  </a:lnTo>
                  <a:lnTo>
                    <a:pt x="1745" y="2953"/>
                  </a:lnTo>
                  <a:lnTo>
                    <a:pt x="1731" y="2975"/>
                  </a:lnTo>
                  <a:lnTo>
                    <a:pt x="1718" y="2999"/>
                  </a:lnTo>
                  <a:lnTo>
                    <a:pt x="1706" y="3022"/>
                  </a:lnTo>
                  <a:lnTo>
                    <a:pt x="1694" y="3049"/>
                  </a:lnTo>
                  <a:lnTo>
                    <a:pt x="1683" y="3075"/>
                  </a:lnTo>
                  <a:lnTo>
                    <a:pt x="1664" y="3130"/>
                  </a:lnTo>
                  <a:lnTo>
                    <a:pt x="1648" y="3188"/>
                  </a:lnTo>
                  <a:lnTo>
                    <a:pt x="1634" y="3248"/>
                  </a:lnTo>
                  <a:lnTo>
                    <a:pt x="1625" y="3312"/>
                  </a:lnTo>
                  <a:lnTo>
                    <a:pt x="1618" y="3376"/>
                  </a:lnTo>
                  <a:lnTo>
                    <a:pt x="1612" y="3441"/>
                  </a:lnTo>
                  <a:lnTo>
                    <a:pt x="1611" y="3506"/>
                  </a:lnTo>
                  <a:lnTo>
                    <a:pt x="1611" y="3506"/>
                  </a:lnTo>
                  <a:lnTo>
                    <a:pt x="1612" y="3586"/>
                  </a:lnTo>
                  <a:lnTo>
                    <a:pt x="1616" y="3664"/>
                  </a:lnTo>
                  <a:lnTo>
                    <a:pt x="1623" y="3743"/>
                  </a:lnTo>
                  <a:lnTo>
                    <a:pt x="1634" y="3819"/>
                  </a:lnTo>
                  <a:lnTo>
                    <a:pt x="1648" y="3895"/>
                  </a:lnTo>
                  <a:lnTo>
                    <a:pt x="1664" y="3967"/>
                  </a:lnTo>
                  <a:lnTo>
                    <a:pt x="1672" y="4003"/>
                  </a:lnTo>
                  <a:lnTo>
                    <a:pt x="1683" y="4036"/>
                  </a:lnTo>
                  <a:lnTo>
                    <a:pt x="1695" y="4070"/>
                  </a:lnTo>
                  <a:lnTo>
                    <a:pt x="1706" y="4102"/>
                  </a:lnTo>
                  <a:lnTo>
                    <a:pt x="1720" y="4133"/>
                  </a:lnTo>
                  <a:lnTo>
                    <a:pt x="1734" y="4162"/>
                  </a:lnTo>
                  <a:lnTo>
                    <a:pt x="1748" y="4190"/>
                  </a:lnTo>
                  <a:lnTo>
                    <a:pt x="1764" y="4216"/>
                  </a:lnTo>
                  <a:lnTo>
                    <a:pt x="1782" y="4243"/>
                  </a:lnTo>
                  <a:lnTo>
                    <a:pt x="1800" y="4266"/>
                  </a:lnTo>
                  <a:lnTo>
                    <a:pt x="1819" y="4287"/>
                  </a:lnTo>
                  <a:lnTo>
                    <a:pt x="1839" y="4307"/>
                  </a:lnTo>
                  <a:lnTo>
                    <a:pt x="1860" y="4324"/>
                  </a:lnTo>
                  <a:lnTo>
                    <a:pt x="1881" y="4340"/>
                  </a:lnTo>
                  <a:lnTo>
                    <a:pt x="1904" y="4354"/>
                  </a:lnTo>
                  <a:lnTo>
                    <a:pt x="1929" y="4365"/>
                  </a:lnTo>
                  <a:lnTo>
                    <a:pt x="1955" y="4374"/>
                  </a:lnTo>
                  <a:lnTo>
                    <a:pt x="1982" y="4381"/>
                  </a:lnTo>
                  <a:lnTo>
                    <a:pt x="2008" y="4384"/>
                  </a:lnTo>
                  <a:lnTo>
                    <a:pt x="2037" y="4386"/>
                  </a:lnTo>
                  <a:lnTo>
                    <a:pt x="2037" y="4386"/>
                  </a:lnTo>
                  <a:lnTo>
                    <a:pt x="2060" y="4384"/>
                  </a:lnTo>
                  <a:lnTo>
                    <a:pt x="2083" y="4383"/>
                  </a:lnTo>
                  <a:lnTo>
                    <a:pt x="2104" y="4379"/>
                  </a:lnTo>
                  <a:lnTo>
                    <a:pt x="2125" y="4374"/>
                  </a:lnTo>
                  <a:lnTo>
                    <a:pt x="2146" y="4367"/>
                  </a:lnTo>
                  <a:lnTo>
                    <a:pt x="2166" y="4358"/>
                  </a:lnTo>
                  <a:lnTo>
                    <a:pt x="2185" y="4349"/>
                  </a:lnTo>
                  <a:lnTo>
                    <a:pt x="2205" y="4337"/>
                  </a:lnTo>
                  <a:lnTo>
                    <a:pt x="2222" y="4324"/>
                  </a:lnTo>
                  <a:lnTo>
                    <a:pt x="2240" y="4310"/>
                  </a:lnTo>
                  <a:lnTo>
                    <a:pt x="2256" y="4294"/>
                  </a:lnTo>
                  <a:lnTo>
                    <a:pt x="2272" y="4277"/>
                  </a:lnTo>
                  <a:lnTo>
                    <a:pt x="2288" y="4259"/>
                  </a:lnTo>
                  <a:lnTo>
                    <a:pt x="2302" y="4239"/>
                  </a:lnTo>
                  <a:lnTo>
                    <a:pt x="2316" y="4218"/>
                  </a:lnTo>
                  <a:lnTo>
                    <a:pt x="2328" y="4195"/>
                  </a:lnTo>
                  <a:lnTo>
                    <a:pt x="2341" y="4171"/>
                  </a:lnTo>
                  <a:lnTo>
                    <a:pt x="2353" y="4146"/>
                  </a:lnTo>
                  <a:lnTo>
                    <a:pt x="2364" y="4119"/>
                  </a:lnTo>
                  <a:lnTo>
                    <a:pt x="2372" y="4091"/>
                  </a:lnTo>
                  <a:lnTo>
                    <a:pt x="2383" y="4061"/>
                  </a:lnTo>
                  <a:lnTo>
                    <a:pt x="2392" y="4031"/>
                  </a:lnTo>
                  <a:lnTo>
                    <a:pt x="2406" y="3966"/>
                  </a:lnTo>
                  <a:lnTo>
                    <a:pt x="2418" y="3897"/>
                  </a:lnTo>
                  <a:lnTo>
                    <a:pt x="2425" y="3821"/>
                  </a:lnTo>
                  <a:lnTo>
                    <a:pt x="2431" y="3741"/>
                  </a:lnTo>
                  <a:lnTo>
                    <a:pt x="2433" y="3657"/>
                  </a:lnTo>
                  <a:lnTo>
                    <a:pt x="2433" y="3657"/>
                  </a:lnTo>
                  <a:close/>
                  <a:moveTo>
                    <a:pt x="4739" y="4522"/>
                  </a:moveTo>
                  <a:lnTo>
                    <a:pt x="4739" y="4522"/>
                  </a:lnTo>
                  <a:lnTo>
                    <a:pt x="4739" y="4557"/>
                  </a:lnTo>
                  <a:lnTo>
                    <a:pt x="4736" y="4593"/>
                  </a:lnTo>
                  <a:lnTo>
                    <a:pt x="4729" y="4628"/>
                  </a:lnTo>
                  <a:lnTo>
                    <a:pt x="4722" y="4662"/>
                  </a:lnTo>
                  <a:lnTo>
                    <a:pt x="4711" y="4697"/>
                  </a:lnTo>
                  <a:lnTo>
                    <a:pt x="4697" y="4732"/>
                  </a:lnTo>
                  <a:lnTo>
                    <a:pt x="4683" y="4768"/>
                  </a:lnTo>
                  <a:lnTo>
                    <a:pt x="4665" y="4801"/>
                  </a:lnTo>
                  <a:lnTo>
                    <a:pt x="4646" y="4836"/>
                  </a:lnTo>
                  <a:lnTo>
                    <a:pt x="4624" y="4870"/>
                  </a:lnTo>
                  <a:lnTo>
                    <a:pt x="4601" y="4902"/>
                  </a:lnTo>
                  <a:lnTo>
                    <a:pt x="4575" y="4935"/>
                  </a:lnTo>
                  <a:lnTo>
                    <a:pt x="4548" y="4967"/>
                  </a:lnTo>
                  <a:lnTo>
                    <a:pt x="4518" y="4997"/>
                  </a:lnTo>
                  <a:lnTo>
                    <a:pt x="4486" y="5027"/>
                  </a:lnTo>
                  <a:lnTo>
                    <a:pt x="4453" y="5056"/>
                  </a:lnTo>
                  <a:lnTo>
                    <a:pt x="4417" y="5084"/>
                  </a:lnTo>
                  <a:lnTo>
                    <a:pt x="4380" y="5110"/>
                  </a:lnTo>
                  <a:lnTo>
                    <a:pt x="4341" y="5137"/>
                  </a:lnTo>
                  <a:lnTo>
                    <a:pt x="4299" y="5160"/>
                  </a:lnTo>
                  <a:lnTo>
                    <a:pt x="4257" y="5183"/>
                  </a:lnTo>
                  <a:lnTo>
                    <a:pt x="4212" y="5204"/>
                  </a:lnTo>
                  <a:lnTo>
                    <a:pt x="4167" y="5223"/>
                  </a:lnTo>
                  <a:lnTo>
                    <a:pt x="4119" y="5241"/>
                  </a:lnTo>
                  <a:lnTo>
                    <a:pt x="4069" y="5257"/>
                  </a:lnTo>
                  <a:lnTo>
                    <a:pt x="4018" y="5271"/>
                  </a:lnTo>
                  <a:lnTo>
                    <a:pt x="3965" y="5283"/>
                  </a:lnTo>
                  <a:lnTo>
                    <a:pt x="3912" y="5294"/>
                  </a:lnTo>
                  <a:lnTo>
                    <a:pt x="3855" y="5301"/>
                  </a:lnTo>
                  <a:lnTo>
                    <a:pt x="3799" y="5308"/>
                  </a:lnTo>
                  <a:lnTo>
                    <a:pt x="3741" y="5312"/>
                  </a:lnTo>
                  <a:lnTo>
                    <a:pt x="3680" y="5312"/>
                  </a:lnTo>
                  <a:lnTo>
                    <a:pt x="3680" y="5312"/>
                  </a:lnTo>
                  <a:lnTo>
                    <a:pt x="3603" y="5310"/>
                  </a:lnTo>
                  <a:lnTo>
                    <a:pt x="3528" y="5305"/>
                  </a:lnTo>
                  <a:lnTo>
                    <a:pt x="3458" y="5296"/>
                  </a:lnTo>
                  <a:lnTo>
                    <a:pt x="3392" y="5283"/>
                  </a:lnTo>
                  <a:lnTo>
                    <a:pt x="3362" y="5275"/>
                  </a:lnTo>
                  <a:lnTo>
                    <a:pt x="3332" y="5267"/>
                  </a:lnTo>
                  <a:lnTo>
                    <a:pt x="3304" y="5257"/>
                  </a:lnTo>
                  <a:lnTo>
                    <a:pt x="3276" y="5248"/>
                  </a:lnTo>
                  <a:lnTo>
                    <a:pt x="3249" y="5236"/>
                  </a:lnTo>
                  <a:lnTo>
                    <a:pt x="3224" y="5225"/>
                  </a:lnTo>
                  <a:lnTo>
                    <a:pt x="3200" y="5213"/>
                  </a:lnTo>
                  <a:lnTo>
                    <a:pt x="3178" y="5199"/>
                  </a:lnTo>
                  <a:lnTo>
                    <a:pt x="3155" y="5186"/>
                  </a:lnTo>
                  <a:lnTo>
                    <a:pt x="3136" y="5170"/>
                  </a:lnTo>
                  <a:lnTo>
                    <a:pt x="3117" y="5156"/>
                  </a:lnTo>
                  <a:lnTo>
                    <a:pt x="3099" y="5140"/>
                  </a:lnTo>
                  <a:lnTo>
                    <a:pt x="3083" y="5123"/>
                  </a:lnTo>
                  <a:lnTo>
                    <a:pt x="3067" y="5105"/>
                  </a:lnTo>
                  <a:lnTo>
                    <a:pt x="3055" y="5087"/>
                  </a:lnTo>
                  <a:lnTo>
                    <a:pt x="3042" y="5070"/>
                  </a:lnTo>
                  <a:lnTo>
                    <a:pt x="3032" y="5050"/>
                  </a:lnTo>
                  <a:lnTo>
                    <a:pt x="3021" y="5031"/>
                  </a:lnTo>
                  <a:lnTo>
                    <a:pt x="3014" y="5010"/>
                  </a:lnTo>
                  <a:lnTo>
                    <a:pt x="3007" y="4988"/>
                  </a:lnTo>
                  <a:lnTo>
                    <a:pt x="3002" y="4967"/>
                  </a:lnTo>
                  <a:lnTo>
                    <a:pt x="2998" y="4946"/>
                  </a:lnTo>
                  <a:lnTo>
                    <a:pt x="2996" y="4923"/>
                  </a:lnTo>
                  <a:lnTo>
                    <a:pt x="2995" y="4900"/>
                  </a:lnTo>
                  <a:lnTo>
                    <a:pt x="2995" y="4900"/>
                  </a:lnTo>
                  <a:lnTo>
                    <a:pt x="2996" y="4867"/>
                  </a:lnTo>
                  <a:lnTo>
                    <a:pt x="3002" y="4833"/>
                  </a:lnTo>
                  <a:lnTo>
                    <a:pt x="3011" y="4801"/>
                  </a:lnTo>
                  <a:lnTo>
                    <a:pt x="3023" y="4769"/>
                  </a:lnTo>
                  <a:lnTo>
                    <a:pt x="3037" y="4739"/>
                  </a:lnTo>
                  <a:lnTo>
                    <a:pt x="3056" y="4711"/>
                  </a:lnTo>
                  <a:lnTo>
                    <a:pt x="3076" y="4685"/>
                  </a:lnTo>
                  <a:lnTo>
                    <a:pt x="3099" y="4658"/>
                  </a:lnTo>
                  <a:lnTo>
                    <a:pt x="3125" y="4633"/>
                  </a:lnTo>
                  <a:lnTo>
                    <a:pt x="3154" y="4610"/>
                  </a:lnTo>
                  <a:lnTo>
                    <a:pt x="3184" y="4589"/>
                  </a:lnTo>
                  <a:lnTo>
                    <a:pt x="3216" y="4570"/>
                  </a:lnTo>
                  <a:lnTo>
                    <a:pt x="3251" y="4552"/>
                  </a:lnTo>
                  <a:lnTo>
                    <a:pt x="3286" y="4534"/>
                  </a:lnTo>
                  <a:lnTo>
                    <a:pt x="3323" y="4520"/>
                  </a:lnTo>
                  <a:lnTo>
                    <a:pt x="3362" y="4508"/>
                  </a:lnTo>
                  <a:lnTo>
                    <a:pt x="3362" y="4508"/>
                  </a:lnTo>
                  <a:lnTo>
                    <a:pt x="3343" y="4499"/>
                  </a:lnTo>
                  <a:lnTo>
                    <a:pt x="3325" y="4487"/>
                  </a:lnTo>
                  <a:lnTo>
                    <a:pt x="3307" y="4476"/>
                  </a:lnTo>
                  <a:lnTo>
                    <a:pt x="3292" y="4462"/>
                  </a:lnTo>
                  <a:lnTo>
                    <a:pt x="3276" y="4450"/>
                  </a:lnTo>
                  <a:lnTo>
                    <a:pt x="3260" y="4434"/>
                  </a:lnTo>
                  <a:lnTo>
                    <a:pt x="3247" y="4420"/>
                  </a:lnTo>
                  <a:lnTo>
                    <a:pt x="3235" y="4402"/>
                  </a:lnTo>
                  <a:lnTo>
                    <a:pt x="3224" y="4384"/>
                  </a:lnTo>
                  <a:lnTo>
                    <a:pt x="3214" y="4367"/>
                  </a:lnTo>
                  <a:lnTo>
                    <a:pt x="3205" y="4347"/>
                  </a:lnTo>
                  <a:lnTo>
                    <a:pt x="3198" y="4326"/>
                  </a:lnTo>
                  <a:lnTo>
                    <a:pt x="3193" y="4305"/>
                  </a:lnTo>
                  <a:lnTo>
                    <a:pt x="3189" y="4282"/>
                  </a:lnTo>
                  <a:lnTo>
                    <a:pt x="3187" y="4257"/>
                  </a:lnTo>
                  <a:lnTo>
                    <a:pt x="3186" y="4232"/>
                  </a:lnTo>
                  <a:lnTo>
                    <a:pt x="3186" y="4232"/>
                  </a:lnTo>
                  <a:lnTo>
                    <a:pt x="3187" y="4201"/>
                  </a:lnTo>
                  <a:lnTo>
                    <a:pt x="3193" y="4169"/>
                  </a:lnTo>
                  <a:lnTo>
                    <a:pt x="3200" y="4137"/>
                  </a:lnTo>
                  <a:lnTo>
                    <a:pt x="3210" y="4109"/>
                  </a:lnTo>
                  <a:lnTo>
                    <a:pt x="3224" y="4080"/>
                  </a:lnTo>
                  <a:lnTo>
                    <a:pt x="3239" y="4052"/>
                  </a:lnTo>
                  <a:lnTo>
                    <a:pt x="3256" y="4027"/>
                  </a:lnTo>
                  <a:lnTo>
                    <a:pt x="3276" y="4003"/>
                  </a:lnTo>
                  <a:lnTo>
                    <a:pt x="3297" y="3978"/>
                  </a:lnTo>
                  <a:lnTo>
                    <a:pt x="3320" y="3957"/>
                  </a:lnTo>
                  <a:lnTo>
                    <a:pt x="3343" y="3936"/>
                  </a:lnTo>
                  <a:lnTo>
                    <a:pt x="3368" y="3916"/>
                  </a:lnTo>
                  <a:lnTo>
                    <a:pt x="3392" y="3897"/>
                  </a:lnTo>
                  <a:lnTo>
                    <a:pt x="3417" y="3881"/>
                  </a:lnTo>
                  <a:lnTo>
                    <a:pt x="3444" y="3865"/>
                  </a:lnTo>
                  <a:lnTo>
                    <a:pt x="3468" y="3851"/>
                  </a:lnTo>
                  <a:lnTo>
                    <a:pt x="3468" y="3851"/>
                  </a:lnTo>
                  <a:lnTo>
                    <a:pt x="3424" y="3835"/>
                  </a:lnTo>
                  <a:lnTo>
                    <a:pt x="3382" y="3817"/>
                  </a:lnTo>
                  <a:lnTo>
                    <a:pt x="3343" y="3796"/>
                  </a:lnTo>
                  <a:lnTo>
                    <a:pt x="3304" y="3773"/>
                  </a:lnTo>
                  <a:lnTo>
                    <a:pt x="3267" y="3747"/>
                  </a:lnTo>
                  <a:lnTo>
                    <a:pt x="3233" y="3718"/>
                  </a:lnTo>
                  <a:lnTo>
                    <a:pt x="3201" y="3688"/>
                  </a:lnTo>
                  <a:lnTo>
                    <a:pt x="3173" y="3655"/>
                  </a:lnTo>
                  <a:lnTo>
                    <a:pt x="3147" y="3619"/>
                  </a:lnTo>
                  <a:lnTo>
                    <a:pt x="3124" y="3582"/>
                  </a:lnTo>
                  <a:lnTo>
                    <a:pt x="3104" y="3542"/>
                  </a:lnTo>
                  <a:lnTo>
                    <a:pt x="3087" y="3499"/>
                  </a:lnTo>
                  <a:lnTo>
                    <a:pt x="3074" y="3455"/>
                  </a:lnTo>
                  <a:lnTo>
                    <a:pt x="3064" y="3407"/>
                  </a:lnTo>
                  <a:lnTo>
                    <a:pt x="3058" y="3358"/>
                  </a:lnTo>
                  <a:lnTo>
                    <a:pt x="3056" y="3307"/>
                  </a:lnTo>
                  <a:lnTo>
                    <a:pt x="3056" y="3307"/>
                  </a:lnTo>
                  <a:lnTo>
                    <a:pt x="3056" y="3271"/>
                  </a:lnTo>
                  <a:lnTo>
                    <a:pt x="3060" y="3240"/>
                  </a:lnTo>
                  <a:lnTo>
                    <a:pt x="3065" y="3206"/>
                  </a:lnTo>
                  <a:lnTo>
                    <a:pt x="3071" y="3174"/>
                  </a:lnTo>
                  <a:lnTo>
                    <a:pt x="3079" y="3144"/>
                  </a:lnTo>
                  <a:lnTo>
                    <a:pt x="3090" y="3114"/>
                  </a:lnTo>
                  <a:lnTo>
                    <a:pt x="3101" y="3084"/>
                  </a:lnTo>
                  <a:lnTo>
                    <a:pt x="3115" y="3056"/>
                  </a:lnTo>
                  <a:lnTo>
                    <a:pt x="3129" y="3029"/>
                  </a:lnTo>
                  <a:lnTo>
                    <a:pt x="3147" y="3003"/>
                  </a:lnTo>
                  <a:lnTo>
                    <a:pt x="3164" y="2976"/>
                  </a:lnTo>
                  <a:lnTo>
                    <a:pt x="3184" y="2952"/>
                  </a:lnTo>
                  <a:lnTo>
                    <a:pt x="3205" y="2929"/>
                  </a:lnTo>
                  <a:lnTo>
                    <a:pt x="3228" y="2906"/>
                  </a:lnTo>
                  <a:lnTo>
                    <a:pt x="3251" y="2883"/>
                  </a:lnTo>
                  <a:lnTo>
                    <a:pt x="3276" y="2863"/>
                  </a:lnTo>
                  <a:lnTo>
                    <a:pt x="3302" y="2844"/>
                  </a:lnTo>
                  <a:lnTo>
                    <a:pt x="3330" y="2825"/>
                  </a:lnTo>
                  <a:lnTo>
                    <a:pt x="3359" y="2807"/>
                  </a:lnTo>
                  <a:lnTo>
                    <a:pt x="3389" y="2791"/>
                  </a:lnTo>
                  <a:lnTo>
                    <a:pt x="3421" y="2775"/>
                  </a:lnTo>
                  <a:lnTo>
                    <a:pt x="3452" y="2761"/>
                  </a:lnTo>
                  <a:lnTo>
                    <a:pt x="3486" y="2749"/>
                  </a:lnTo>
                  <a:lnTo>
                    <a:pt x="3521" y="2738"/>
                  </a:lnTo>
                  <a:lnTo>
                    <a:pt x="3557" y="2727"/>
                  </a:lnTo>
                  <a:lnTo>
                    <a:pt x="3592" y="2719"/>
                  </a:lnTo>
                  <a:lnTo>
                    <a:pt x="3629" y="2711"/>
                  </a:lnTo>
                  <a:lnTo>
                    <a:pt x="3666" y="2704"/>
                  </a:lnTo>
                  <a:lnTo>
                    <a:pt x="3705" y="2699"/>
                  </a:lnTo>
                  <a:lnTo>
                    <a:pt x="3746" y="2696"/>
                  </a:lnTo>
                  <a:lnTo>
                    <a:pt x="3786" y="2694"/>
                  </a:lnTo>
                  <a:lnTo>
                    <a:pt x="3827" y="2694"/>
                  </a:lnTo>
                  <a:lnTo>
                    <a:pt x="3827" y="2694"/>
                  </a:lnTo>
                  <a:lnTo>
                    <a:pt x="3880" y="2694"/>
                  </a:lnTo>
                  <a:lnTo>
                    <a:pt x="3933" y="2697"/>
                  </a:lnTo>
                  <a:lnTo>
                    <a:pt x="3984" y="2704"/>
                  </a:lnTo>
                  <a:lnTo>
                    <a:pt x="4036" y="2713"/>
                  </a:lnTo>
                  <a:lnTo>
                    <a:pt x="4083" y="2726"/>
                  </a:lnTo>
                  <a:lnTo>
                    <a:pt x="4131" y="2740"/>
                  </a:lnTo>
                  <a:lnTo>
                    <a:pt x="4175" y="2756"/>
                  </a:lnTo>
                  <a:lnTo>
                    <a:pt x="4218" y="2775"/>
                  </a:lnTo>
                  <a:lnTo>
                    <a:pt x="4218" y="2775"/>
                  </a:lnTo>
                  <a:lnTo>
                    <a:pt x="4232" y="2740"/>
                  </a:lnTo>
                  <a:lnTo>
                    <a:pt x="4246" y="2706"/>
                  </a:lnTo>
                  <a:lnTo>
                    <a:pt x="4260" y="2674"/>
                  </a:lnTo>
                  <a:lnTo>
                    <a:pt x="4278" y="2644"/>
                  </a:lnTo>
                  <a:lnTo>
                    <a:pt x="4296" y="2616"/>
                  </a:lnTo>
                  <a:lnTo>
                    <a:pt x="4315" y="2591"/>
                  </a:lnTo>
                  <a:lnTo>
                    <a:pt x="4334" y="2567"/>
                  </a:lnTo>
                  <a:lnTo>
                    <a:pt x="4356" y="2545"/>
                  </a:lnTo>
                  <a:lnTo>
                    <a:pt x="4379" y="2526"/>
                  </a:lnTo>
                  <a:lnTo>
                    <a:pt x="4402" y="2508"/>
                  </a:lnTo>
                  <a:lnTo>
                    <a:pt x="4426" y="2492"/>
                  </a:lnTo>
                  <a:lnTo>
                    <a:pt x="4451" y="2480"/>
                  </a:lnTo>
                  <a:lnTo>
                    <a:pt x="4476" y="2471"/>
                  </a:lnTo>
                  <a:lnTo>
                    <a:pt x="4502" y="2464"/>
                  </a:lnTo>
                  <a:lnTo>
                    <a:pt x="4529" y="2459"/>
                  </a:lnTo>
                  <a:lnTo>
                    <a:pt x="4555" y="2457"/>
                  </a:lnTo>
                  <a:lnTo>
                    <a:pt x="4555" y="2457"/>
                  </a:lnTo>
                  <a:lnTo>
                    <a:pt x="4578" y="2459"/>
                  </a:lnTo>
                  <a:lnTo>
                    <a:pt x="4601" y="2462"/>
                  </a:lnTo>
                  <a:lnTo>
                    <a:pt x="4621" y="2468"/>
                  </a:lnTo>
                  <a:lnTo>
                    <a:pt x="4640" y="2475"/>
                  </a:lnTo>
                  <a:lnTo>
                    <a:pt x="4658" y="2482"/>
                  </a:lnTo>
                  <a:lnTo>
                    <a:pt x="4676" y="2492"/>
                  </a:lnTo>
                  <a:lnTo>
                    <a:pt x="4690" y="2503"/>
                  </a:lnTo>
                  <a:lnTo>
                    <a:pt x="4704" y="2517"/>
                  </a:lnTo>
                  <a:lnTo>
                    <a:pt x="4716" y="2531"/>
                  </a:lnTo>
                  <a:lnTo>
                    <a:pt x="4727" y="2545"/>
                  </a:lnTo>
                  <a:lnTo>
                    <a:pt x="4736" y="2561"/>
                  </a:lnTo>
                  <a:lnTo>
                    <a:pt x="4743" y="2579"/>
                  </a:lnTo>
                  <a:lnTo>
                    <a:pt x="4750" y="2597"/>
                  </a:lnTo>
                  <a:lnTo>
                    <a:pt x="4753" y="2614"/>
                  </a:lnTo>
                  <a:lnTo>
                    <a:pt x="4757" y="2634"/>
                  </a:lnTo>
                  <a:lnTo>
                    <a:pt x="4757" y="2651"/>
                  </a:lnTo>
                  <a:lnTo>
                    <a:pt x="4757" y="2651"/>
                  </a:lnTo>
                  <a:lnTo>
                    <a:pt x="4757" y="2669"/>
                  </a:lnTo>
                  <a:lnTo>
                    <a:pt x="4753" y="2687"/>
                  </a:lnTo>
                  <a:lnTo>
                    <a:pt x="4750" y="2704"/>
                  </a:lnTo>
                  <a:lnTo>
                    <a:pt x="4744" y="2722"/>
                  </a:lnTo>
                  <a:lnTo>
                    <a:pt x="4737" y="2738"/>
                  </a:lnTo>
                  <a:lnTo>
                    <a:pt x="4730" y="2754"/>
                  </a:lnTo>
                  <a:lnTo>
                    <a:pt x="4720" y="2768"/>
                  </a:lnTo>
                  <a:lnTo>
                    <a:pt x="4709" y="2782"/>
                  </a:lnTo>
                  <a:lnTo>
                    <a:pt x="4697" y="2794"/>
                  </a:lnTo>
                  <a:lnTo>
                    <a:pt x="4684" y="2805"/>
                  </a:lnTo>
                  <a:lnTo>
                    <a:pt x="4668" y="2816"/>
                  </a:lnTo>
                  <a:lnTo>
                    <a:pt x="4653" y="2823"/>
                  </a:lnTo>
                  <a:lnTo>
                    <a:pt x="4637" y="2830"/>
                  </a:lnTo>
                  <a:lnTo>
                    <a:pt x="4619" y="2835"/>
                  </a:lnTo>
                  <a:lnTo>
                    <a:pt x="4600" y="2839"/>
                  </a:lnTo>
                  <a:lnTo>
                    <a:pt x="4580" y="2839"/>
                  </a:lnTo>
                  <a:lnTo>
                    <a:pt x="4580" y="2839"/>
                  </a:lnTo>
                  <a:lnTo>
                    <a:pt x="4564" y="2839"/>
                  </a:lnTo>
                  <a:lnTo>
                    <a:pt x="4548" y="2837"/>
                  </a:lnTo>
                  <a:lnTo>
                    <a:pt x="4534" y="2833"/>
                  </a:lnTo>
                  <a:lnTo>
                    <a:pt x="4522" y="2830"/>
                  </a:lnTo>
                  <a:lnTo>
                    <a:pt x="4508" y="2825"/>
                  </a:lnTo>
                  <a:lnTo>
                    <a:pt x="4495" y="2819"/>
                  </a:lnTo>
                  <a:lnTo>
                    <a:pt x="4485" y="2812"/>
                  </a:lnTo>
                  <a:lnTo>
                    <a:pt x="4472" y="2803"/>
                  </a:lnTo>
                  <a:lnTo>
                    <a:pt x="4453" y="2786"/>
                  </a:lnTo>
                  <a:lnTo>
                    <a:pt x="4435" y="2764"/>
                  </a:lnTo>
                  <a:lnTo>
                    <a:pt x="4421" y="2741"/>
                  </a:lnTo>
                  <a:lnTo>
                    <a:pt x="4409" y="2717"/>
                  </a:lnTo>
                  <a:lnTo>
                    <a:pt x="4409" y="2717"/>
                  </a:lnTo>
                  <a:lnTo>
                    <a:pt x="4395" y="2720"/>
                  </a:lnTo>
                  <a:lnTo>
                    <a:pt x="4379" y="2727"/>
                  </a:lnTo>
                  <a:lnTo>
                    <a:pt x="4363" y="2736"/>
                  </a:lnTo>
                  <a:lnTo>
                    <a:pt x="4349" y="2749"/>
                  </a:lnTo>
                  <a:lnTo>
                    <a:pt x="4333" y="2763"/>
                  </a:lnTo>
                  <a:lnTo>
                    <a:pt x="4319" y="2779"/>
                  </a:lnTo>
                  <a:lnTo>
                    <a:pt x="4290" y="2816"/>
                  </a:lnTo>
                  <a:lnTo>
                    <a:pt x="4290" y="2816"/>
                  </a:lnTo>
                  <a:lnTo>
                    <a:pt x="4319" y="2835"/>
                  </a:lnTo>
                  <a:lnTo>
                    <a:pt x="4345" y="2855"/>
                  </a:lnTo>
                  <a:lnTo>
                    <a:pt x="4370" y="2878"/>
                  </a:lnTo>
                  <a:lnTo>
                    <a:pt x="4393" y="2900"/>
                  </a:lnTo>
                  <a:lnTo>
                    <a:pt x="4414" y="2923"/>
                  </a:lnTo>
                  <a:lnTo>
                    <a:pt x="4435" y="2950"/>
                  </a:lnTo>
                  <a:lnTo>
                    <a:pt x="4453" y="2976"/>
                  </a:lnTo>
                  <a:lnTo>
                    <a:pt x="4471" y="3003"/>
                  </a:lnTo>
                  <a:lnTo>
                    <a:pt x="4485" y="3033"/>
                  </a:lnTo>
                  <a:lnTo>
                    <a:pt x="4499" y="3063"/>
                  </a:lnTo>
                  <a:lnTo>
                    <a:pt x="4509" y="3095"/>
                  </a:lnTo>
                  <a:lnTo>
                    <a:pt x="4518" y="3127"/>
                  </a:lnTo>
                  <a:lnTo>
                    <a:pt x="4525" y="3160"/>
                  </a:lnTo>
                  <a:lnTo>
                    <a:pt x="4531" y="3195"/>
                  </a:lnTo>
                  <a:lnTo>
                    <a:pt x="4534" y="3231"/>
                  </a:lnTo>
                  <a:lnTo>
                    <a:pt x="4536" y="3268"/>
                  </a:lnTo>
                  <a:lnTo>
                    <a:pt x="4536" y="3268"/>
                  </a:lnTo>
                  <a:lnTo>
                    <a:pt x="4534" y="3305"/>
                  </a:lnTo>
                  <a:lnTo>
                    <a:pt x="4531" y="3340"/>
                  </a:lnTo>
                  <a:lnTo>
                    <a:pt x="4525" y="3376"/>
                  </a:lnTo>
                  <a:lnTo>
                    <a:pt x="4520" y="3409"/>
                  </a:lnTo>
                  <a:lnTo>
                    <a:pt x="4511" y="3441"/>
                  </a:lnTo>
                  <a:lnTo>
                    <a:pt x="4499" y="3473"/>
                  </a:lnTo>
                  <a:lnTo>
                    <a:pt x="4486" y="3503"/>
                  </a:lnTo>
                  <a:lnTo>
                    <a:pt x="4472" y="3533"/>
                  </a:lnTo>
                  <a:lnTo>
                    <a:pt x="4456" y="3561"/>
                  </a:lnTo>
                  <a:lnTo>
                    <a:pt x="4439" y="3589"/>
                  </a:lnTo>
                  <a:lnTo>
                    <a:pt x="4421" y="3616"/>
                  </a:lnTo>
                  <a:lnTo>
                    <a:pt x="4400" y="3641"/>
                  </a:lnTo>
                  <a:lnTo>
                    <a:pt x="4379" y="3665"/>
                  </a:lnTo>
                  <a:lnTo>
                    <a:pt x="4354" y="3688"/>
                  </a:lnTo>
                  <a:lnTo>
                    <a:pt x="4331" y="3709"/>
                  </a:lnTo>
                  <a:lnTo>
                    <a:pt x="4304" y="3731"/>
                  </a:lnTo>
                  <a:lnTo>
                    <a:pt x="4276" y="3750"/>
                  </a:lnTo>
                  <a:lnTo>
                    <a:pt x="4248" y="3768"/>
                  </a:lnTo>
                  <a:lnTo>
                    <a:pt x="4220" y="3785"/>
                  </a:lnTo>
                  <a:lnTo>
                    <a:pt x="4188" y="3801"/>
                  </a:lnTo>
                  <a:lnTo>
                    <a:pt x="4158" y="3815"/>
                  </a:lnTo>
                  <a:lnTo>
                    <a:pt x="4124" y="3830"/>
                  </a:lnTo>
                  <a:lnTo>
                    <a:pt x="4090" y="3842"/>
                  </a:lnTo>
                  <a:lnTo>
                    <a:pt x="4057" y="3853"/>
                  </a:lnTo>
                  <a:lnTo>
                    <a:pt x="4022" y="3863"/>
                  </a:lnTo>
                  <a:lnTo>
                    <a:pt x="3986" y="3872"/>
                  </a:lnTo>
                  <a:lnTo>
                    <a:pt x="3949" y="3879"/>
                  </a:lnTo>
                  <a:lnTo>
                    <a:pt x="3912" y="3884"/>
                  </a:lnTo>
                  <a:lnTo>
                    <a:pt x="3875" y="3890"/>
                  </a:lnTo>
                  <a:lnTo>
                    <a:pt x="3836" y="3893"/>
                  </a:lnTo>
                  <a:lnTo>
                    <a:pt x="3797" y="3895"/>
                  </a:lnTo>
                  <a:lnTo>
                    <a:pt x="3758" y="3895"/>
                  </a:lnTo>
                  <a:lnTo>
                    <a:pt x="3758" y="3895"/>
                  </a:lnTo>
                  <a:lnTo>
                    <a:pt x="3707" y="3893"/>
                  </a:lnTo>
                  <a:lnTo>
                    <a:pt x="3656" y="3890"/>
                  </a:lnTo>
                  <a:lnTo>
                    <a:pt x="3606" y="3884"/>
                  </a:lnTo>
                  <a:lnTo>
                    <a:pt x="3557" y="3876"/>
                  </a:lnTo>
                  <a:lnTo>
                    <a:pt x="3557" y="3876"/>
                  </a:lnTo>
                  <a:lnTo>
                    <a:pt x="3544" y="3893"/>
                  </a:lnTo>
                  <a:lnTo>
                    <a:pt x="3532" y="3911"/>
                  </a:lnTo>
                  <a:lnTo>
                    <a:pt x="3523" y="3929"/>
                  </a:lnTo>
                  <a:lnTo>
                    <a:pt x="3514" y="3948"/>
                  </a:lnTo>
                  <a:lnTo>
                    <a:pt x="3507" y="3966"/>
                  </a:lnTo>
                  <a:lnTo>
                    <a:pt x="3504" y="3983"/>
                  </a:lnTo>
                  <a:lnTo>
                    <a:pt x="3500" y="4001"/>
                  </a:lnTo>
                  <a:lnTo>
                    <a:pt x="3500" y="4019"/>
                  </a:lnTo>
                  <a:lnTo>
                    <a:pt x="3500" y="4019"/>
                  </a:lnTo>
                  <a:lnTo>
                    <a:pt x="3500" y="4035"/>
                  </a:lnTo>
                  <a:lnTo>
                    <a:pt x="3504" y="4050"/>
                  </a:lnTo>
                  <a:lnTo>
                    <a:pt x="3507" y="4065"/>
                  </a:lnTo>
                  <a:lnTo>
                    <a:pt x="3514" y="4077"/>
                  </a:lnTo>
                  <a:lnTo>
                    <a:pt x="3523" y="4089"/>
                  </a:lnTo>
                  <a:lnTo>
                    <a:pt x="3532" y="4100"/>
                  </a:lnTo>
                  <a:lnTo>
                    <a:pt x="3543" y="4109"/>
                  </a:lnTo>
                  <a:lnTo>
                    <a:pt x="3557" y="4116"/>
                  </a:lnTo>
                  <a:lnTo>
                    <a:pt x="3571" y="4123"/>
                  </a:lnTo>
                  <a:lnTo>
                    <a:pt x="3587" y="4130"/>
                  </a:lnTo>
                  <a:lnTo>
                    <a:pt x="3604" y="4133"/>
                  </a:lnTo>
                  <a:lnTo>
                    <a:pt x="3622" y="4137"/>
                  </a:lnTo>
                  <a:lnTo>
                    <a:pt x="3665" y="4142"/>
                  </a:lnTo>
                  <a:lnTo>
                    <a:pt x="3710" y="4144"/>
                  </a:lnTo>
                  <a:lnTo>
                    <a:pt x="4195" y="4144"/>
                  </a:lnTo>
                  <a:lnTo>
                    <a:pt x="4195" y="4144"/>
                  </a:lnTo>
                  <a:lnTo>
                    <a:pt x="4258" y="4146"/>
                  </a:lnTo>
                  <a:lnTo>
                    <a:pt x="4319" y="4149"/>
                  </a:lnTo>
                  <a:lnTo>
                    <a:pt x="4373" y="4155"/>
                  </a:lnTo>
                  <a:lnTo>
                    <a:pt x="4426" y="4163"/>
                  </a:lnTo>
                  <a:lnTo>
                    <a:pt x="4476" y="4174"/>
                  </a:lnTo>
                  <a:lnTo>
                    <a:pt x="4520" y="4188"/>
                  </a:lnTo>
                  <a:lnTo>
                    <a:pt x="4541" y="4197"/>
                  </a:lnTo>
                  <a:lnTo>
                    <a:pt x="4561" y="4206"/>
                  </a:lnTo>
                  <a:lnTo>
                    <a:pt x="4580" y="4216"/>
                  </a:lnTo>
                  <a:lnTo>
                    <a:pt x="4598" y="4227"/>
                  </a:lnTo>
                  <a:lnTo>
                    <a:pt x="4614" y="4238"/>
                  </a:lnTo>
                  <a:lnTo>
                    <a:pt x="4630" y="4250"/>
                  </a:lnTo>
                  <a:lnTo>
                    <a:pt x="4646" y="4264"/>
                  </a:lnTo>
                  <a:lnTo>
                    <a:pt x="4660" y="4278"/>
                  </a:lnTo>
                  <a:lnTo>
                    <a:pt x="4672" y="4292"/>
                  </a:lnTo>
                  <a:lnTo>
                    <a:pt x="4683" y="4308"/>
                  </a:lnTo>
                  <a:lnTo>
                    <a:pt x="4693" y="4326"/>
                  </a:lnTo>
                  <a:lnTo>
                    <a:pt x="4704" y="4344"/>
                  </a:lnTo>
                  <a:lnTo>
                    <a:pt x="4713" y="4363"/>
                  </a:lnTo>
                  <a:lnTo>
                    <a:pt x="4720" y="4383"/>
                  </a:lnTo>
                  <a:lnTo>
                    <a:pt x="4725" y="4402"/>
                  </a:lnTo>
                  <a:lnTo>
                    <a:pt x="4730" y="4425"/>
                  </a:lnTo>
                  <a:lnTo>
                    <a:pt x="4734" y="4448"/>
                  </a:lnTo>
                  <a:lnTo>
                    <a:pt x="4737" y="4471"/>
                  </a:lnTo>
                  <a:lnTo>
                    <a:pt x="4739" y="4496"/>
                  </a:lnTo>
                  <a:lnTo>
                    <a:pt x="4739" y="4522"/>
                  </a:lnTo>
                  <a:lnTo>
                    <a:pt x="4739" y="4522"/>
                  </a:lnTo>
                  <a:close/>
                  <a:moveTo>
                    <a:pt x="4430" y="4739"/>
                  </a:moveTo>
                  <a:lnTo>
                    <a:pt x="4430" y="4739"/>
                  </a:lnTo>
                  <a:lnTo>
                    <a:pt x="4428" y="4715"/>
                  </a:lnTo>
                  <a:lnTo>
                    <a:pt x="4425" y="4690"/>
                  </a:lnTo>
                  <a:lnTo>
                    <a:pt x="4419" y="4669"/>
                  </a:lnTo>
                  <a:lnTo>
                    <a:pt x="4410" y="4651"/>
                  </a:lnTo>
                  <a:lnTo>
                    <a:pt x="4400" y="4635"/>
                  </a:lnTo>
                  <a:lnTo>
                    <a:pt x="4387" y="4621"/>
                  </a:lnTo>
                  <a:lnTo>
                    <a:pt x="4373" y="4609"/>
                  </a:lnTo>
                  <a:lnTo>
                    <a:pt x="4357" y="4598"/>
                  </a:lnTo>
                  <a:lnTo>
                    <a:pt x="4340" y="4589"/>
                  </a:lnTo>
                  <a:lnTo>
                    <a:pt x="4319" y="4582"/>
                  </a:lnTo>
                  <a:lnTo>
                    <a:pt x="4297" y="4577"/>
                  </a:lnTo>
                  <a:lnTo>
                    <a:pt x="4274" y="4573"/>
                  </a:lnTo>
                  <a:lnTo>
                    <a:pt x="4250" y="4570"/>
                  </a:lnTo>
                  <a:lnTo>
                    <a:pt x="4223" y="4568"/>
                  </a:lnTo>
                  <a:lnTo>
                    <a:pt x="4167" y="4566"/>
                  </a:lnTo>
                  <a:lnTo>
                    <a:pt x="3670" y="4566"/>
                  </a:lnTo>
                  <a:lnTo>
                    <a:pt x="3670" y="4566"/>
                  </a:lnTo>
                  <a:lnTo>
                    <a:pt x="3611" y="4564"/>
                  </a:lnTo>
                  <a:lnTo>
                    <a:pt x="3557" y="4561"/>
                  </a:lnTo>
                  <a:lnTo>
                    <a:pt x="3505" y="4554"/>
                  </a:lnTo>
                  <a:lnTo>
                    <a:pt x="3454" y="4541"/>
                  </a:lnTo>
                  <a:lnTo>
                    <a:pt x="3454" y="4541"/>
                  </a:lnTo>
                  <a:lnTo>
                    <a:pt x="3431" y="4563"/>
                  </a:lnTo>
                  <a:lnTo>
                    <a:pt x="3410" y="4587"/>
                  </a:lnTo>
                  <a:lnTo>
                    <a:pt x="3391" y="4616"/>
                  </a:lnTo>
                  <a:lnTo>
                    <a:pt x="3375" y="4647"/>
                  </a:lnTo>
                  <a:lnTo>
                    <a:pt x="3361" y="4681"/>
                  </a:lnTo>
                  <a:lnTo>
                    <a:pt x="3352" y="4718"/>
                  </a:lnTo>
                  <a:lnTo>
                    <a:pt x="3348" y="4738"/>
                  </a:lnTo>
                  <a:lnTo>
                    <a:pt x="3345" y="4757"/>
                  </a:lnTo>
                  <a:lnTo>
                    <a:pt x="3343" y="4776"/>
                  </a:lnTo>
                  <a:lnTo>
                    <a:pt x="3343" y="4798"/>
                  </a:lnTo>
                  <a:lnTo>
                    <a:pt x="3343" y="4798"/>
                  </a:lnTo>
                  <a:lnTo>
                    <a:pt x="3343" y="4821"/>
                  </a:lnTo>
                  <a:lnTo>
                    <a:pt x="3345" y="4842"/>
                  </a:lnTo>
                  <a:lnTo>
                    <a:pt x="3348" y="4863"/>
                  </a:lnTo>
                  <a:lnTo>
                    <a:pt x="3352" y="4884"/>
                  </a:lnTo>
                  <a:lnTo>
                    <a:pt x="3357" y="4904"/>
                  </a:lnTo>
                  <a:lnTo>
                    <a:pt x="3364" y="4921"/>
                  </a:lnTo>
                  <a:lnTo>
                    <a:pt x="3371" y="4939"/>
                  </a:lnTo>
                  <a:lnTo>
                    <a:pt x="3380" y="4957"/>
                  </a:lnTo>
                  <a:lnTo>
                    <a:pt x="3389" y="4972"/>
                  </a:lnTo>
                  <a:lnTo>
                    <a:pt x="3399" y="4988"/>
                  </a:lnTo>
                  <a:lnTo>
                    <a:pt x="3410" y="5004"/>
                  </a:lnTo>
                  <a:lnTo>
                    <a:pt x="3422" y="5018"/>
                  </a:lnTo>
                  <a:lnTo>
                    <a:pt x="3435" y="5031"/>
                  </a:lnTo>
                  <a:lnTo>
                    <a:pt x="3449" y="5043"/>
                  </a:lnTo>
                  <a:lnTo>
                    <a:pt x="3465" y="5056"/>
                  </a:lnTo>
                  <a:lnTo>
                    <a:pt x="3479" y="5066"/>
                  </a:lnTo>
                  <a:lnTo>
                    <a:pt x="3513" y="5087"/>
                  </a:lnTo>
                  <a:lnTo>
                    <a:pt x="3550" y="5105"/>
                  </a:lnTo>
                  <a:lnTo>
                    <a:pt x="3589" y="5119"/>
                  </a:lnTo>
                  <a:lnTo>
                    <a:pt x="3631" y="5131"/>
                  </a:lnTo>
                  <a:lnTo>
                    <a:pt x="3673" y="5140"/>
                  </a:lnTo>
                  <a:lnTo>
                    <a:pt x="3719" y="5147"/>
                  </a:lnTo>
                  <a:lnTo>
                    <a:pt x="3767" y="5151"/>
                  </a:lnTo>
                  <a:lnTo>
                    <a:pt x="3817" y="5153"/>
                  </a:lnTo>
                  <a:lnTo>
                    <a:pt x="3817" y="5153"/>
                  </a:lnTo>
                  <a:lnTo>
                    <a:pt x="3880" y="5151"/>
                  </a:lnTo>
                  <a:lnTo>
                    <a:pt x="3940" y="5144"/>
                  </a:lnTo>
                  <a:lnTo>
                    <a:pt x="3999" y="5135"/>
                  </a:lnTo>
                  <a:lnTo>
                    <a:pt x="4055" y="5123"/>
                  </a:lnTo>
                  <a:lnTo>
                    <a:pt x="4110" y="5107"/>
                  </a:lnTo>
                  <a:lnTo>
                    <a:pt x="4159" y="5087"/>
                  </a:lnTo>
                  <a:lnTo>
                    <a:pt x="4184" y="5077"/>
                  </a:lnTo>
                  <a:lnTo>
                    <a:pt x="4207" y="5064"/>
                  </a:lnTo>
                  <a:lnTo>
                    <a:pt x="4230" y="5052"/>
                  </a:lnTo>
                  <a:lnTo>
                    <a:pt x="4251" y="5040"/>
                  </a:lnTo>
                  <a:lnTo>
                    <a:pt x="4271" y="5025"/>
                  </a:lnTo>
                  <a:lnTo>
                    <a:pt x="4290" y="5011"/>
                  </a:lnTo>
                  <a:lnTo>
                    <a:pt x="4308" y="4995"/>
                  </a:lnTo>
                  <a:lnTo>
                    <a:pt x="4326" y="4980"/>
                  </a:lnTo>
                  <a:lnTo>
                    <a:pt x="4341" y="4964"/>
                  </a:lnTo>
                  <a:lnTo>
                    <a:pt x="4356" y="4946"/>
                  </a:lnTo>
                  <a:lnTo>
                    <a:pt x="4370" y="4928"/>
                  </a:lnTo>
                  <a:lnTo>
                    <a:pt x="4382" y="4909"/>
                  </a:lnTo>
                  <a:lnTo>
                    <a:pt x="4393" y="4889"/>
                  </a:lnTo>
                  <a:lnTo>
                    <a:pt x="4402" y="4870"/>
                  </a:lnTo>
                  <a:lnTo>
                    <a:pt x="4410" y="4851"/>
                  </a:lnTo>
                  <a:lnTo>
                    <a:pt x="4417" y="4829"/>
                  </a:lnTo>
                  <a:lnTo>
                    <a:pt x="4423" y="4808"/>
                  </a:lnTo>
                  <a:lnTo>
                    <a:pt x="4426" y="4785"/>
                  </a:lnTo>
                  <a:lnTo>
                    <a:pt x="4428" y="4762"/>
                  </a:lnTo>
                  <a:lnTo>
                    <a:pt x="4430" y="4739"/>
                  </a:lnTo>
                  <a:lnTo>
                    <a:pt x="4430" y="4739"/>
                  </a:lnTo>
                  <a:close/>
                  <a:moveTo>
                    <a:pt x="3500" y="3263"/>
                  </a:moveTo>
                  <a:lnTo>
                    <a:pt x="3500" y="3263"/>
                  </a:lnTo>
                  <a:lnTo>
                    <a:pt x="3500" y="3330"/>
                  </a:lnTo>
                  <a:lnTo>
                    <a:pt x="3505" y="3392"/>
                  </a:lnTo>
                  <a:lnTo>
                    <a:pt x="3513" y="3450"/>
                  </a:lnTo>
                  <a:lnTo>
                    <a:pt x="3523" y="3503"/>
                  </a:lnTo>
                  <a:lnTo>
                    <a:pt x="3537" y="3552"/>
                  </a:lnTo>
                  <a:lnTo>
                    <a:pt x="3551" y="3596"/>
                  </a:lnTo>
                  <a:lnTo>
                    <a:pt x="3569" y="3635"/>
                  </a:lnTo>
                  <a:lnTo>
                    <a:pt x="3590" y="3669"/>
                  </a:lnTo>
                  <a:lnTo>
                    <a:pt x="3611" y="3701"/>
                  </a:lnTo>
                  <a:lnTo>
                    <a:pt x="3634" y="3725"/>
                  </a:lnTo>
                  <a:lnTo>
                    <a:pt x="3659" y="3748"/>
                  </a:lnTo>
                  <a:lnTo>
                    <a:pt x="3686" y="3766"/>
                  </a:lnTo>
                  <a:lnTo>
                    <a:pt x="3714" y="3778"/>
                  </a:lnTo>
                  <a:lnTo>
                    <a:pt x="3742" y="3789"/>
                  </a:lnTo>
                  <a:lnTo>
                    <a:pt x="3772" y="3794"/>
                  </a:lnTo>
                  <a:lnTo>
                    <a:pt x="3802" y="3796"/>
                  </a:lnTo>
                  <a:lnTo>
                    <a:pt x="3802" y="3796"/>
                  </a:lnTo>
                  <a:lnTo>
                    <a:pt x="3832" y="3794"/>
                  </a:lnTo>
                  <a:lnTo>
                    <a:pt x="3861" y="3789"/>
                  </a:lnTo>
                  <a:lnTo>
                    <a:pt x="3889" y="3778"/>
                  </a:lnTo>
                  <a:lnTo>
                    <a:pt x="3916" y="3764"/>
                  </a:lnTo>
                  <a:lnTo>
                    <a:pt x="3940" y="3747"/>
                  </a:lnTo>
                  <a:lnTo>
                    <a:pt x="3965" y="3725"/>
                  </a:lnTo>
                  <a:lnTo>
                    <a:pt x="3986" y="3701"/>
                  </a:lnTo>
                  <a:lnTo>
                    <a:pt x="4007" y="3671"/>
                  </a:lnTo>
                  <a:lnTo>
                    <a:pt x="4027" y="3637"/>
                  </a:lnTo>
                  <a:lnTo>
                    <a:pt x="4043" y="3602"/>
                  </a:lnTo>
                  <a:lnTo>
                    <a:pt x="4057" y="3561"/>
                  </a:lnTo>
                  <a:lnTo>
                    <a:pt x="4069" y="3517"/>
                  </a:lnTo>
                  <a:lnTo>
                    <a:pt x="4080" y="3467"/>
                  </a:lnTo>
                  <a:lnTo>
                    <a:pt x="4087" y="3416"/>
                  </a:lnTo>
                  <a:lnTo>
                    <a:pt x="4090" y="3362"/>
                  </a:lnTo>
                  <a:lnTo>
                    <a:pt x="4092" y="3303"/>
                  </a:lnTo>
                  <a:lnTo>
                    <a:pt x="4092" y="3303"/>
                  </a:lnTo>
                  <a:lnTo>
                    <a:pt x="4090" y="3254"/>
                  </a:lnTo>
                  <a:lnTo>
                    <a:pt x="4087" y="3204"/>
                  </a:lnTo>
                  <a:lnTo>
                    <a:pt x="4080" y="3157"/>
                  </a:lnTo>
                  <a:lnTo>
                    <a:pt x="4071" y="3111"/>
                  </a:lnTo>
                  <a:lnTo>
                    <a:pt x="4060" y="3067"/>
                  </a:lnTo>
                  <a:lnTo>
                    <a:pt x="4046" y="3022"/>
                  </a:lnTo>
                  <a:lnTo>
                    <a:pt x="4030" y="2983"/>
                  </a:lnTo>
                  <a:lnTo>
                    <a:pt x="4013" y="2946"/>
                  </a:lnTo>
                  <a:lnTo>
                    <a:pt x="3993" y="2911"/>
                  </a:lnTo>
                  <a:lnTo>
                    <a:pt x="3970" y="2881"/>
                  </a:lnTo>
                  <a:lnTo>
                    <a:pt x="3946" y="2855"/>
                  </a:lnTo>
                  <a:lnTo>
                    <a:pt x="3933" y="2842"/>
                  </a:lnTo>
                  <a:lnTo>
                    <a:pt x="3919" y="2832"/>
                  </a:lnTo>
                  <a:lnTo>
                    <a:pt x="3907" y="2821"/>
                  </a:lnTo>
                  <a:lnTo>
                    <a:pt x="3891" y="2814"/>
                  </a:lnTo>
                  <a:lnTo>
                    <a:pt x="3877" y="2805"/>
                  </a:lnTo>
                  <a:lnTo>
                    <a:pt x="3861" y="2800"/>
                  </a:lnTo>
                  <a:lnTo>
                    <a:pt x="3845" y="2794"/>
                  </a:lnTo>
                  <a:lnTo>
                    <a:pt x="3829" y="2791"/>
                  </a:lnTo>
                  <a:lnTo>
                    <a:pt x="3813" y="2789"/>
                  </a:lnTo>
                  <a:lnTo>
                    <a:pt x="3795" y="2789"/>
                  </a:lnTo>
                  <a:lnTo>
                    <a:pt x="3795" y="2789"/>
                  </a:lnTo>
                  <a:lnTo>
                    <a:pt x="3779" y="2789"/>
                  </a:lnTo>
                  <a:lnTo>
                    <a:pt x="3762" y="2791"/>
                  </a:lnTo>
                  <a:lnTo>
                    <a:pt x="3746" y="2793"/>
                  </a:lnTo>
                  <a:lnTo>
                    <a:pt x="3730" y="2796"/>
                  </a:lnTo>
                  <a:lnTo>
                    <a:pt x="3716" y="2802"/>
                  </a:lnTo>
                  <a:lnTo>
                    <a:pt x="3700" y="2809"/>
                  </a:lnTo>
                  <a:lnTo>
                    <a:pt x="3686" y="2814"/>
                  </a:lnTo>
                  <a:lnTo>
                    <a:pt x="3672" y="2823"/>
                  </a:lnTo>
                  <a:lnTo>
                    <a:pt x="3659" y="2832"/>
                  </a:lnTo>
                  <a:lnTo>
                    <a:pt x="3645" y="2840"/>
                  </a:lnTo>
                  <a:lnTo>
                    <a:pt x="3620" y="2863"/>
                  </a:lnTo>
                  <a:lnTo>
                    <a:pt x="3599" y="2890"/>
                  </a:lnTo>
                  <a:lnTo>
                    <a:pt x="3578" y="2920"/>
                  </a:lnTo>
                  <a:lnTo>
                    <a:pt x="3560" y="2952"/>
                  </a:lnTo>
                  <a:lnTo>
                    <a:pt x="3544" y="2987"/>
                  </a:lnTo>
                  <a:lnTo>
                    <a:pt x="3530" y="3026"/>
                  </a:lnTo>
                  <a:lnTo>
                    <a:pt x="3520" y="3068"/>
                  </a:lnTo>
                  <a:lnTo>
                    <a:pt x="3511" y="3112"/>
                  </a:lnTo>
                  <a:lnTo>
                    <a:pt x="3504" y="3160"/>
                  </a:lnTo>
                  <a:lnTo>
                    <a:pt x="3500" y="3210"/>
                  </a:lnTo>
                  <a:lnTo>
                    <a:pt x="3500" y="3263"/>
                  </a:lnTo>
                  <a:lnTo>
                    <a:pt x="3500" y="3263"/>
                  </a:lnTo>
                  <a:close/>
                  <a:moveTo>
                    <a:pt x="6291" y="4079"/>
                  </a:moveTo>
                  <a:lnTo>
                    <a:pt x="6291" y="4079"/>
                  </a:lnTo>
                  <a:lnTo>
                    <a:pt x="6256" y="4125"/>
                  </a:lnTo>
                  <a:lnTo>
                    <a:pt x="6219" y="4169"/>
                  </a:lnTo>
                  <a:lnTo>
                    <a:pt x="6180" y="4209"/>
                  </a:lnTo>
                  <a:lnTo>
                    <a:pt x="6139" y="4250"/>
                  </a:lnTo>
                  <a:lnTo>
                    <a:pt x="6097" y="4287"/>
                  </a:lnTo>
                  <a:lnTo>
                    <a:pt x="6051" y="4321"/>
                  </a:lnTo>
                  <a:lnTo>
                    <a:pt x="6005" y="4352"/>
                  </a:lnTo>
                  <a:lnTo>
                    <a:pt x="5957" y="4383"/>
                  </a:lnTo>
                  <a:lnTo>
                    <a:pt x="5906" y="4407"/>
                  </a:lnTo>
                  <a:lnTo>
                    <a:pt x="5855" y="4430"/>
                  </a:lnTo>
                  <a:lnTo>
                    <a:pt x="5801" y="4451"/>
                  </a:lnTo>
                  <a:lnTo>
                    <a:pt x="5748" y="4467"/>
                  </a:lnTo>
                  <a:lnTo>
                    <a:pt x="5692" y="4481"/>
                  </a:lnTo>
                  <a:lnTo>
                    <a:pt x="5635" y="4490"/>
                  </a:lnTo>
                  <a:lnTo>
                    <a:pt x="5579" y="4496"/>
                  </a:lnTo>
                  <a:lnTo>
                    <a:pt x="5520" y="4497"/>
                  </a:lnTo>
                  <a:lnTo>
                    <a:pt x="5520" y="4497"/>
                  </a:lnTo>
                  <a:lnTo>
                    <a:pt x="5476" y="4497"/>
                  </a:lnTo>
                  <a:lnTo>
                    <a:pt x="5432" y="4494"/>
                  </a:lnTo>
                  <a:lnTo>
                    <a:pt x="5388" y="4488"/>
                  </a:lnTo>
                  <a:lnTo>
                    <a:pt x="5345" y="4483"/>
                  </a:lnTo>
                  <a:lnTo>
                    <a:pt x="5305" y="4474"/>
                  </a:lnTo>
                  <a:lnTo>
                    <a:pt x="5264" y="4464"/>
                  </a:lnTo>
                  <a:lnTo>
                    <a:pt x="5225" y="4451"/>
                  </a:lnTo>
                  <a:lnTo>
                    <a:pt x="5186" y="4437"/>
                  </a:lnTo>
                  <a:lnTo>
                    <a:pt x="5149" y="4420"/>
                  </a:lnTo>
                  <a:lnTo>
                    <a:pt x="5114" y="4402"/>
                  </a:lnTo>
                  <a:lnTo>
                    <a:pt x="5079" y="4383"/>
                  </a:lnTo>
                  <a:lnTo>
                    <a:pt x="5045" y="4361"/>
                  </a:lnTo>
                  <a:lnTo>
                    <a:pt x="5011" y="4338"/>
                  </a:lnTo>
                  <a:lnTo>
                    <a:pt x="4981" y="4314"/>
                  </a:lnTo>
                  <a:lnTo>
                    <a:pt x="4951" y="4287"/>
                  </a:lnTo>
                  <a:lnTo>
                    <a:pt x="4923" y="4261"/>
                  </a:lnTo>
                  <a:lnTo>
                    <a:pt x="4895" y="4231"/>
                  </a:lnTo>
                  <a:lnTo>
                    <a:pt x="4870" y="4199"/>
                  </a:lnTo>
                  <a:lnTo>
                    <a:pt x="4845" y="4167"/>
                  </a:lnTo>
                  <a:lnTo>
                    <a:pt x="4822" y="4133"/>
                  </a:lnTo>
                  <a:lnTo>
                    <a:pt x="4801" y="4098"/>
                  </a:lnTo>
                  <a:lnTo>
                    <a:pt x="4782" y="4061"/>
                  </a:lnTo>
                  <a:lnTo>
                    <a:pt x="4764" y="4022"/>
                  </a:lnTo>
                  <a:lnTo>
                    <a:pt x="4748" y="3982"/>
                  </a:lnTo>
                  <a:lnTo>
                    <a:pt x="4734" y="3941"/>
                  </a:lnTo>
                  <a:lnTo>
                    <a:pt x="4722" y="3899"/>
                  </a:lnTo>
                  <a:lnTo>
                    <a:pt x="4711" y="3854"/>
                  </a:lnTo>
                  <a:lnTo>
                    <a:pt x="4702" y="3810"/>
                  </a:lnTo>
                  <a:lnTo>
                    <a:pt x="4695" y="3762"/>
                  </a:lnTo>
                  <a:lnTo>
                    <a:pt x="4690" y="3715"/>
                  </a:lnTo>
                  <a:lnTo>
                    <a:pt x="4686" y="3665"/>
                  </a:lnTo>
                  <a:lnTo>
                    <a:pt x="4684" y="3616"/>
                  </a:lnTo>
                  <a:lnTo>
                    <a:pt x="4684" y="3616"/>
                  </a:lnTo>
                  <a:lnTo>
                    <a:pt x="4686" y="3565"/>
                  </a:lnTo>
                  <a:lnTo>
                    <a:pt x="4690" y="3513"/>
                  </a:lnTo>
                  <a:lnTo>
                    <a:pt x="4695" y="3464"/>
                  </a:lnTo>
                  <a:lnTo>
                    <a:pt x="4702" y="3416"/>
                  </a:lnTo>
                  <a:lnTo>
                    <a:pt x="4711" y="3369"/>
                  </a:lnTo>
                  <a:lnTo>
                    <a:pt x="4723" y="3323"/>
                  </a:lnTo>
                  <a:lnTo>
                    <a:pt x="4736" y="3278"/>
                  </a:lnTo>
                  <a:lnTo>
                    <a:pt x="4752" y="3236"/>
                  </a:lnTo>
                  <a:lnTo>
                    <a:pt x="4767" y="3194"/>
                  </a:lnTo>
                  <a:lnTo>
                    <a:pt x="4787" y="3155"/>
                  </a:lnTo>
                  <a:lnTo>
                    <a:pt x="4806" y="3116"/>
                  </a:lnTo>
                  <a:lnTo>
                    <a:pt x="4828" y="3079"/>
                  </a:lnTo>
                  <a:lnTo>
                    <a:pt x="4852" y="3044"/>
                  </a:lnTo>
                  <a:lnTo>
                    <a:pt x="4877" y="3008"/>
                  </a:lnTo>
                  <a:lnTo>
                    <a:pt x="4904" y="2976"/>
                  </a:lnTo>
                  <a:lnTo>
                    <a:pt x="4932" y="2945"/>
                  </a:lnTo>
                  <a:lnTo>
                    <a:pt x="4960" y="2916"/>
                  </a:lnTo>
                  <a:lnTo>
                    <a:pt x="4992" y="2888"/>
                  </a:lnTo>
                  <a:lnTo>
                    <a:pt x="5024" y="2862"/>
                  </a:lnTo>
                  <a:lnTo>
                    <a:pt x="5057" y="2837"/>
                  </a:lnTo>
                  <a:lnTo>
                    <a:pt x="5093" y="2816"/>
                  </a:lnTo>
                  <a:lnTo>
                    <a:pt x="5128" y="2794"/>
                  </a:lnTo>
                  <a:lnTo>
                    <a:pt x="5165" y="2775"/>
                  </a:lnTo>
                  <a:lnTo>
                    <a:pt x="5202" y="2759"/>
                  </a:lnTo>
                  <a:lnTo>
                    <a:pt x="5241" y="2743"/>
                  </a:lnTo>
                  <a:lnTo>
                    <a:pt x="5282" y="2731"/>
                  </a:lnTo>
                  <a:lnTo>
                    <a:pt x="5322" y="2719"/>
                  </a:lnTo>
                  <a:lnTo>
                    <a:pt x="5365" y="2710"/>
                  </a:lnTo>
                  <a:lnTo>
                    <a:pt x="5407" y="2703"/>
                  </a:lnTo>
                  <a:lnTo>
                    <a:pt x="5452" y="2697"/>
                  </a:lnTo>
                  <a:lnTo>
                    <a:pt x="5496" y="2694"/>
                  </a:lnTo>
                  <a:lnTo>
                    <a:pt x="5540" y="2694"/>
                  </a:lnTo>
                  <a:lnTo>
                    <a:pt x="5540" y="2694"/>
                  </a:lnTo>
                  <a:lnTo>
                    <a:pt x="5589" y="2694"/>
                  </a:lnTo>
                  <a:lnTo>
                    <a:pt x="5637" y="2697"/>
                  </a:lnTo>
                  <a:lnTo>
                    <a:pt x="5683" y="2701"/>
                  </a:lnTo>
                  <a:lnTo>
                    <a:pt x="5727" y="2708"/>
                  </a:lnTo>
                  <a:lnTo>
                    <a:pt x="5768" y="2715"/>
                  </a:lnTo>
                  <a:lnTo>
                    <a:pt x="5809" y="2726"/>
                  </a:lnTo>
                  <a:lnTo>
                    <a:pt x="5846" y="2738"/>
                  </a:lnTo>
                  <a:lnTo>
                    <a:pt x="5883" y="2750"/>
                  </a:lnTo>
                  <a:lnTo>
                    <a:pt x="5916" y="2764"/>
                  </a:lnTo>
                  <a:lnTo>
                    <a:pt x="5950" y="2780"/>
                  </a:lnTo>
                  <a:lnTo>
                    <a:pt x="5980" y="2798"/>
                  </a:lnTo>
                  <a:lnTo>
                    <a:pt x="6008" y="2817"/>
                  </a:lnTo>
                  <a:lnTo>
                    <a:pt x="6037" y="2839"/>
                  </a:lnTo>
                  <a:lnTo>
                    <a:pt x="6063" y="2860"/>
                  </a:lnTo>
                  <a:lnTo>
                    <a:pt x="6086" y="2885"/>
                  </a:lnTo>
                  <a:lnTo>
                    <a:pt x="6109" y="2908"/>
                  </a:lnTo>
                  <a:lnTo>
                    <a:pt x="6130" y="2934"/>
                  </a:lnTo>
                  <a:lnTo>
                    <a:pt x="6150" y="2961"/>
                  </a:lnTo>
                  <a:lnTo>
                    <a:pt x="6167" y="2989"/>
                  </a:lnTo>
                  <a:lnTo>
                    <a:pt x="6183" y="3019"/>
                  </a:lnTo>
                  <a:lnTo>
                    <a:pt x="6199" y="3049"/>
                  </a:lnTo>
                  <a:lnTo>
                    <a:pt x="6212" y="3081"/>
                  </a:lnTo>
                  <a:lnTo>
                    <a:pt x="6224" y="3114"/>
                  </a:lnTo>
                  <a:lnTo>
                    <a:pt x="6235" y="3148"/>
                  </a:lnTo>
                  <a:lnTo>
                    <a:pt x="6243" y="3181"/>
                  </a:lnTo>
                  <a:lnTo>
                    <a:pt x="6252" y="3217"/>
                  </a:lnTo>
                  <a:lnTo>
                    <a:pt x="6259" y="3254"/>
                  </a:lnTo>
                  <a:lnTo>
                    <a:pt x="6265" y="3291"/>
                  </a:lnTo>
                  <a:lnTo>
                    <a:pt x="6268" y="3328"/>
                  </a:lnTo>
                  <a:lnTo>
                    <a:pt x="6272" y="3367"/>
                  </a:lnTo>
                  <a:lnTo>
                    <a:pt x="6273" y="3406"/>
                  </a:lnTo>
                  <a:lnTo>
                    <a:pt x="6273" y="3446"/>
                  </a:lnTo>
                  <a:lnTo>
                    <a:pt x="6273" y="3538"/>
                  </a:lnTo>
                  <a:lnTo>
                    <a:pt x="5158" y="3538"/>
                  </a:lnTo>
                  <a:lnTo>
                    <a:pt x="5158" y="3538"/>
                  </a:lnTo>
                  <a:lnTo>
                    <a:pt x="5162" y="3582"/>
                  </a:lnTo>
                  <a:lnTo>
                    <a:pt x="5167" y="3626"/>
                  </a:lnTo>
                  <a:lnTo>
                    <a:pt x="5172" y="3669"/>
                  </a:lnTo>
                  <a:lnTo>
                    <a:pt x="5179" y="3708"/>
                  </a:lnTo>
                  <a:lnTo>
                    <a:pt x="5188" y="3747"/>
                  </a:lnTo>
                  <a:lnTo>
                    <a:pt x="5199" y="3784"/>
                  </a:lnTo>
                  <a:lnTo>
                    <a:pt x="5209" y="3819"/>
                  </a:lnTo>
                  <a:lnTo>
                    <a:pt x="5222" y="3853"/>
                  </a:lnTo>
                  <a:lnTo>
                    <a:pt x="5236" y="3886"/>
                  </a:lnTo>
                  <a:lnTo>
                    <a:pt x="5250" y="3916"/>
                  </a:lnTo>
                  <a:lnTo>
                    <a:pt x="5264" y="3944"/>
                  </a:lnTo>
                  <a:lnTo>
                    <a:pt x="5282" y="3973"/>
                  </a:lnTo>
                  <a:lnTo>
                    <a:pt x="5300" y="3999"/>
                  </a:lnTo>
                  <a:lnTo>
                    <a:pt x="5317" y="4024"/>
                  </a:lnTo>
                  <a:lnTo>
                    <a:pt x="5337" y="4047"/>
                  </a:lnTo>
                  <a:lnTo>
                    <a:pt x="5356" y="4068"/>
                  </a:lnTo>
                  <a:lnTo>
                    <a:pt x="5377" y="4089"/>
                  </a:lnTo>
                  <a:lnTo>
                    <a:pt x="5398" y="4109"/>
                  </a:lnTo>
                  <a:lnTo>
                    <a:pt x="5421" y="4126"/>
                  </a:lnTo>
                  <a:lnTo>
                    <a:pt x="5443" y="4142"/>
                  </a:lnTo>
                  <a:lnTo>
                    <a:pt x="5467" y="4156"/>
                  </a:lnTo>
                  <a:lnTo>
                    <a:pt x="5490" y="4171"/>
                  </a:lnTo>
                  <a:lnTo>
                    <a:pt x="5515" y="4183"/>
                  </a:lnTo>
                  <a:lnTo>
                    <a:pt x="5542" y="4193"/>
                  </a:lnTo>
                  <a:lnTo>
                    <a:pt x="5566" y="4202"/>
                  </a:lnTo>
                  <a:lnTo>
                    <a:pt x="5593" y="4211"/>
                  </a:lnTo>
                  <a:lnTo>
                    <a:pt x="5619" y="4216"/>
                  </a:lnTo>
                  <a:lnTo>
                    <a:pt x="5646" y="4224"/>
                  </a:lnTo>
                  <a:lnTo>
                    <a:pt x="5672" y="4227"/>
                  </a:lnTo>
                  <a:lnTo>
                    <a:pt x="5701" y="4231"/>
                  </a:lnTo>
                  <a:lnTo>
                    <a:pt x="5727" y="4232"/>
                  </a:lnTo>
                  <a:lnTo>
                    <a:pt x="5756" y="4232"/>
                  </a:lnTo>
                  <a:lnTo>
                    <a:pt x="5756" y="4232"/>
                  </a:lnTo>
                  <a:lnTo>
                    <a:pt x="5789" y="4231"/>
                  </a:lnTo>
                  <a:lnTo>
                    <a:pt x="5824" y="4229"/>
                  </a:lnTo>
                  <a:lnTo>
                    <a:pt x="5860" y="4224"/>
                  </a:lnTo>
                  <a:lnTo>
                    <a:pt x="5895" y="4218"/>
                  </a:lnTo>
                  <a:lnTo>
                    <a:pt x="5929" y="4209"/>
                  </a:lnTo>
                  <a:lnTo>
                    <a:pt x="5964" y="4201"/>
                  </a:lnTo>
                  <a:lnTo>
                    <a:pt x="5998" y="4188"/>
                  </a:lnTo>
                  <a:lnTo>
                    <a:pt x="6031" y="4176"/>
                  </a:lnTo>
                  <a:lnTo>
                    <a:pt x="6063" y="4163"/>
                  </a:lnTo>
                  <a:lnTo>
                    <a:pt x="6095" y="4148"/>
                  </a:lnTo>
                  <a:lnTo>
                    <a:pt x="6125" y="4133"/>
                  </a:lnTo>
                  <a:lnTo>
                    <a:pt x="6155" y="4116"/>
                  </a:lnTo>
                  <a:lnTo>
                    <a:pt x="6183" y="4098"/>
                  </a:lnTo>
                  <a:lnTo>
                    <a:pt x="6210" y="4080"/>
                  </a:lnTo>
                  <a:lnTo>
                    <a:pt x="6236" y="4061"/>
                  </a:lnTo>
                  <a:lnTo>
                    <a:pt x="6259" y="4042"/>
                  </a:lnTo>
                  <a:lnTo>
                    <a:pt x="6291" y="4079"/>
                  </a:lnTo>
                  <a:close/>
                  <a:moveTo>
                    <a:pt x="5158" y="3452"/>
                  </a:moveTo>
                  <a:lnTo>
                    <a:pt x="5158" y="3459"/>
                  </a:lnTo>
                  <a:lnTo>
                    <a:pt x="5858" y="3392"/>
                  </a:lnTo>
                  <a:lnTo>
                    <a:pt x="5858" y="3392"/>
                  </a:lnTo>
                  <a:lnTo>
                    <a:pt x="5856" y="3330"/>
                  </a:lnTo>
                  <a:lnTo>
                    <a:pt x="5853" y="3270"/>
                  </a:lnTo>
                  <a:lnTo>
                    <a:pt x="5847" y="3211"/>
                  </a:lnTo>
                  <a:lnTo>
                    <a:pt x="5840" y="3157"/>
                  </a:lnTo>
                  <a:lnTo>
                    <a:pt x="5830" y="3104"/>
                  </a:lnTo>
                  <a:lnTo>
                    <a:pt x="5817" y="3056"/>
                  </a:lnTo>
                  <a:lnTo>
                    <a:pt x="5803" y="3010"/>
                  </a:lnTo>
                  <a:lnTo>
                    <a:pt x="5786" y="2968"/>
                  </a:lnTo>
                  <a:lnTo>
                    <a:pt x="5775" y="2948"/>
                  </a:lnTo>
                  <a:lnTo>
                    <a:pt x="5764" y="2931"/>
                  </a:lnTo>
                  <a:lnTo>
                    <a:pt x="5754" y="2913"/>
                  </a:lnTo>
                  <a:lnTo>
                    <a:pt x="5741" y="2897"/>
                  </a:lnTo>
                  <a:lnTo>
                    <a:pt x="5729" y="2883"/>
                  </a:lnTo>
                  <a:lnTo>
                    <a:pt x="5715" y="2869"/>
                  </a:lnTo>
                  <a:lnTo>
                    <a:pt x="5701" y="2855"/>
                  </a:lnTo>
                  <a:lnTo>
                    <a:pt x="5687" y="2844"/>
                  </a:lnTo>
                  <a:lnTo>
                    <a:pt x="5671" y="2833"/>
                  </a:lnTo>
                  <a:lnTo>
                    <a:pt x="5655" y="2825"/>
                  </a:lnTo>
                  <a:lnTo>
                    <a:pt x="5637" y="2817"/>
                  </a:lnTo>
                  <a:lnTo>
                    <a:pt x="5619" y="2810"/>
                  </a:lnTo>
                  <a:lnTo>
                    <a:pt x="5602" y="2805"/>
                  </a:lnTo>
                  <a:lnTo>
                    <a:pt x="5582" y="2802"/>
                  </a:lnTo>
                  <a:lnTo>
                    <a:pt x="5561" y="2800"/>
                  </a:lnTo>
                  <a:lnTo>
                    <a:pt x="5540" y="2798"/>
                  </a:lnTo>
                  <a:lnTo>
                    <a:pt x="5540" y="2798"/>
                  </a:lnTo>
                  <a:lnTo>
                    <a:pt x="5513" y="2800"/>
                  </a:lnTo>
                  <a:lnTo>
                    <a:pt x="5489" y="2803"/>
                  </a:lnTo>
                  <a:lnTo>
                    <a:pt x="5464" y="2807"/>
                  </a:lnTo>
                  <a:lnTo>
                    <a:pt x="5441" y="2814"/>
                  </a:lnTo>
                  <a:lnTo>
                    <a:pt x="5420" y="2823"/>
                  </a:lnTo>
                  <a:lnTo>
                    <a:pt x="5398" y="2833"/>
                  </a:lnTo>
                  <a:lnTo>
                    <a:pt x="5377" y="2846"/>
                  </a:lnTo>
                  <a:lnTo>
                    <a:pt x="5360" y="2860"/>
                  </a:lnTo>
                  <a:lnTo>
                    <a:pt x="5340" y="2874"/>
                  </a:lnTo>
                  <a:lnTo>
                    <a:pt x="5324" y="2892"/>
                  </a:lnTo>
                  <a:lnTo>
                    <a:pt x="5308" y="2909"/>
                  </a:lnTo>
                  <a:lnTo>
                    <a:pt x="5292" y="2929"/>
                  </a:lnTo>
                  <a:lnTo>
                    <a:pt x="5278" y="2948"/>
                  </a:lnTo>
                  <a:lnTo>
                    <a:pt x="5266" y="2969"/>
                  </a:lnTo>
                  <a:lnTo>
                    <a:pt x="5252" y="2992"/>
                  </a:lnTo>
                  <a:lnTo>
                    <a:pt x="5241" y="3015"/>
                  </a:lnTo>
                  <a:lnTo>
                    <a:pt x="5231" y="3040"/>
                  </a:lnTo>
                  <a:lnTo>
                    <a:pt x="5220" y="3065"/>
                  </a:lnTo>
                  <a:lnTo>
                    <a:pt x="5204" y="3116"/>
                  </a:lnTo>
                  <a:lnTo>
                    <a:pt x="5190" y="3171"/>
                  </a:lnTo>
                  <a:lnTo>
                    <a:pt x="5178" y="3227"/>
                  </a:lnTo>
                  <a:lnTo>
                    <a:pt x="5169" y="3284"/>
                  </a:lnTo>
                  <a:lnTo>
                    <a:pt x="5163" y="3340"/>
                  </a:lnTo>
                  <a:lnTo>
                    <a:pt x="5160" y="3397"/>
                  </a:lnTo>
                  <a:lnTo>
                    <a:pt x="5158" y="3452"/>
                  </a:lnTo>
                  <a:lnTo>
                    <a:pt x="5158" y="3452"/>
                  </a:lnTo>
                  <a:close/>
                  <a:moveTo>
                    <a:pt x="7467" y="4229"/>
                  </a:moveTo>
                  <a:lnTo>
                    <a:pt x="7467" y="4229"/>
                  </a:lnTo>
                  <a:lnTo>
                    <a:pt x="7444" y="4255"/>
                  </a:lnTo>
                  <a:lnTo>
                    <a:pt x="7417" y="4282"/>
                  </a:lnTo>
                  <a:lnTo>
                    <a:pt x="7391" y="4307"/>
                  </a:lnTo>
                  <a:lnTo>
                    <a:pt x="7362" y="4331"/>
                  </a:lnTo>
                  <a:lnTo>
                    <a:pt x="7332" y="4352"/>
                  </a:lnTo>
                  <a:lnTo>
                    <a:pt x="7302" y="4374"/>
                  </a:lnTo>
                  <a:lnTo>
                    <a:pt x="7269" y="4393"/>
                  </a:lnTo>
                  <a:lnTo>
                    <a:pt x="7237" y="4413"/>
                  </a:lnTo>
                  <a:lnTo>
                    <a:pt x="7201" y="4428"/>
                  </a:lnTo>
                  <a:lnTo>
                    <a:pt x="7166" y="4443"/>
                  </a:lnTo>
                  <a:lnTo>
                    <a:pt x="7131" y="4455"/>
                  </a:lnTo>
                  <a:lnTo>
                    <a:pt x="7094" y="4466"/>
                  </a:lnTo>
                  <a:lnTo>
                    <a:pt x="7056" y="4473"/>
                  </a:lnTo>
                  <a:lnTo>
                    <a:pt x="7019" y="4480"/>
                  </a:lnTo>
                  <a:lnTo>
                    <a:pt x="6982" y="4483"/>
                  </a:lnTo>
                  <a:lnTo>
                    <a:pt x="6945" y="4485"/>
                  </a:lnTo>
                  <a:lnTo>
                    <a:pt x="6945" y="4485"/>
                  </a:lnTo>
                  <a:lnTo>
                    <a:pt x="6892" y="4483"/>
                  </a:lnTo>
                  <a:lnTo>
                    <a:pt x="6867" y="4480"/>
                  </a:lnTo>
                  <a:lnTo>
                    <a:pt x="6843" y="4476"/>
                  </a:lnTo>
                  <a:lnTo>
                    <a:pt x="6820" y="4473"/>
                  </a:lnTo>
                  <a:lnTo>
                    <a:pt x="6797" y="4466"/>
                  </a:lnTo>
                  <a:lnTo>
                    <a:pt x="6775" y="4460"/>
                  </a:lnTo>
                  <a:lnTo>
                    <a:pt x="6754" y="4451"/>
                  </a:lnTo>
                  <a:lnTo>
                    <a:pt x="6735" y="4443"/>
                  </a:lnTo>
                  <a:lnTo>
                    <a:pt x="6717" y="4434"/>
                  </a:lnTo>
                  <a:lnTo>
                    <a:pt x="6699" y="4423"/>
                  </a:lnTo>
                  <a:lnTo>
                    <a:pt x="6682" y="4411"/>
                  </a:lnTo>
                  <a:lnTo>
                    <a:pt x="6666" y="4398"/>
                  </a:lnTo>
                  <a:lnTo>
                    <a:pt x="6652" y="4384"/>
                  </a:lnTo>
                  <a:lnTo>
                    <a:pt x="6638" y="4370"/>
                  </a:lnTo>
                  <a:lnTo>
                    <a:pt x="6623" y="4354"/>
                  </a:lnTo>
                  <a:lnTo>
                    <a:pt x="6611" y="4337"/>
                  </a:lnTo>
                  <a:lnTo>
                    <a:pt x="6599" y="4319"/>
                  </a:lnTo>
                  <a:lnTo>
                    <a:pt x="6588" y="4301"/>
                  </a:lnTo>
                  <a:lnTo>
                    <a:pt x="6579" y="4280"/>
                  </a:lnTo>
                  <a:lnTo>
                    <a:pt x="6569" y="4261"/>
                  </a:lnTo>
                  <a:lnTo>
                    <a:pt x="6562" y="4238"/>
                  </a:lnTo>
                  <a:lnTo>
                    <a:pt x="6553" y="4215"/>
                  </a:lnTo>
                  <a:lnTo>
                    <a:pt x="6547" y="4192"/>
                  </a:lnTo>
                  <a:lnTo>
                    <a:pt x="6537" y="4141"/>
                  </a:lnTo>
                  <a:lnTo>
                    <a:pt x="6528" y="4086"/>
                  </a:lnTo>
                  <a:lnTo>
                    <a:pt x="6524" y="4026"/>
                  </a:lnTo>
                  <a:lnTo>
                    <a:pt x="6523" y="3964"/>
                  </a:lnTo>
                  <a:lnTo>
                    <a:pt x="6523" y="2870"/>
                  </a:lnTo>
                  <a:lnTo>
                    <a:pt x="6291" y="2870"/>
                  </a:lnTo>
                  <a:lnTo>
                    <a:pt x="6291" y="2782"/>
                  </a:lnTo>
                  <a:lnTo>
                    <a:pt x="6291" y="2782"/>
                  </a:lnTo>
                  <a:lnTo>
                    <a:pt x="6334" y="2764"/>
                  </a:lnTo>
                  <a:lnTo>
                    <a:pt x="6378" y="2743"/>
                  </a:lnTo>
                  <a:lnTo>
                    <a:pt x="6422" y="2720"/>
                  </a:lnTo>
                  <a:lnTo>
                    <a:pt x="6464" y="2694"/>
                  </a:lnTo>
                  <a:lnTo>
                    <a:pt x="6507" y="2666"/>
                  </a:lnTo>
                  <a:lnTo>
                    <a:pt x="6549" y="2636"/>
                  </a:lnTo>
                  <a:lnTo>
                    <a:pt x="6590" y="2602"/>
                  </a:lnTo>
                  <a:lnTo>
                    <a:pt x="6629" y="2567"/>
                  </a:lnTo>
                  <a:lnTo>
                    <a:pt x="6666" y="2528"/>
                  </a:lnTo>
                  <a:lnTo>
                    <a:pt x="6703" y="2489"/>
                  </a:lnTo>
                  <a:lnTo>
                    <a:pt x="6738" y="2447"/>
                  </a:lnTo>
                  <a:lnTo>
                    <a:pt x="6770" y="2401"/>
                  </a:lnTo>
                  <a:lnTo>
                    <a:pt x="6802" y="2355"/>
                  </a:lnTo>
                  <a:lnTo>
                    <a:pt x="6830" y="2305"/>
                  </a:lnTo>
                  <a:lnTo>
                    <a:pt x="6857" y="2256"/>
                  </a:lnTo>
                  <a:lnTo>
                    <a:pt x="6880" y="2203"/>
                  </a:lnTo>
                  <a:lnTo>
                    <a:pt x="6982" y="2203"/>
                  </a:lnTo>
                  <a:lnTo>
                    <a:pt x="6982" y="2720"/>
                  </a:lnTo>
                  <a:lnTo>
                    <a:pt x="7408" y="2683"/>
                  </a:lnTo>
                  <a:lnTo>
                    <a:pt x="7378" y="2870"/>
                  </a:lnTo>
                  <a:lnTo>
                    <a:pt x="6982" y="2870"/>
                  </a:lnTo>
                  <a:lnTo>
                    <a:pt x="6982" y="3902"/>
                  </a:lnTo>
                  <a:lnTo>
                    <a:pt x="6982" y="3902"/>
                  </a:lnTo>
                  <a:lnTo>
                    <a:pt x="6982" y="3943"/>
                  </a:lnTo>
                  <a:lnTo>
                    <a:pt x="6986" y="3980"/>
                  </a:lnTo>
                  <a:lnTo>
                    <a:pt x="6989" y="4017"/>
                  </a:lnTo>
                  <a:lnTo>
                    <a:pt x="6995" y="4049"/>
                  </a:lnTo>
                  <a:lnTo>
                    <a:pt x="7000" y="4080"/>
                  </a:lnTo>
                  <a:lnTo>
                    <a:pt x="7009" y="4109"/>
                  </a:lnTo>
                  <a:lnTo>
                    <a:pt x="7019" y="4133"/>
                  </a:lnTo>
                  <a:lnTo>
                    <a:pt x="7032" y="4156"/>
                  </a:lnTo>
                  <a:lnTo>
                    <a:pt x="7048" y="4178"/>
                  </a:lnTo>
                  <a:lnTo>
                    <a:pt x="7064" y="4195"/>
                  </a:lnTo>
                  <a:lnTo>
                    <a:pt x="7081" y="4211"/>
                  </a:lnTo>
                  <a:lnTo>
                    <a:pt x="7102" y="4224"/>
                  </a:lnTo>
                  <a:lnTo>
                    <a:pt x="7125" y="4234"/>
                  </a:lnTo>
                  <a:lnTo>
                    <a:pt x="7152" y="4241"/>
                  </a:lnTo>
                  <a:lnTo>
                    <a:pt x="7180" y="4245"/>
                  </a:lnTo>
                  <a:lnTo>
                    <a:pt x="7210" y="4246"/>
                  </a:lnTo>
                  <a:lnTo>
                    <a:pt x="7210" y="4246"/>
                  </a:lnTo>
                  <a:lnTo>
                    <a:pt x="7237" y="4245"/>
                  </a:lnTo>
                  <a:lnTo>
                    <a:pt x="7263" y="4243"/>
                  </a:lnTo>
                  <a:lnTo>
                    <a:pt x="7292" y="4238"/>
                  </a:lnTo>
                  <a:lnTo>
                    <a:pt x="7322" y="4232"/>
                  </a:lnTo>
                  <a:lnTo>
                    <a:pt x="7350" y="4224"/>
                  </a:lnTo>
                  <a:lnTo>
                    <a:pt x="7380" y="4215"/>
                  </a:lnTo>
                  <a:lnTo>
                    <a:pt x="7410" y="4204"/>
                  </a:lnTo>
                  <a:lnTo>
                    <a:pt x="7438" y="4192"/>
                  </a:lnTo>
                  <a:lnTo>
                    <a:pt x="7467" y="4229"/>
                  </a:lnTo>
                  <a:close/>
                  <a:moveTo>
                    <a:pt x="8239" y="4416"/>
                  </a:moveTo>
                  <a:lnTo>
                    <a:pt x="8239" y="4460"/>
                  </a:lnTo>
                  <a:lnTo>
                    <a:pt x="7475" y="4460"/>
                  </a:lnTo>
                  <a:lnTo>
                    <a:pt x="7475" y="4416"/>
                  </a:lnTo>
                  <a:lnTo>
                    <a:pt x="7475" y="4416"/>
                  </a:lnTo>
                  <a:lnTo>
                    <a:pt x="7493" y="4405"/>
                  </a:lnTo>
                  <a:lnTo>
                    <a:pt x="7509" y="4395"/>
                  </a:lnTo>
                  <a:lnTo>
                    <a:pt x="7523" y="4383"/>
                  </a:lnTo>
                  <a:lnTo>
                    <a:pt x="7537" y="4367"/>
                  </a:lnTo>
                  <a:lnTo>
                    <a:pt x="7551" y="4351"/>
                  </a:lnTo>
                  <a:lnTo>
                    <a:pt x="7565" y="4333"/>
                  </a:lnTo>
                  <a:lnTo>
                    <a:pt x="7576" y="4314"/>
                  </a:lnTo>
                  <a:lnTo>
                    <a:pt x="7588" y="4292"/>
                  </a:lnTo>
                  <a:lnTo>
                    <a:pt x="7597" y="4268"/>
                  </a:lnTo>
                  <a:lnTo>
                    <a:pt x="7606" y="4243"/>
                  </a:lnTo>
                  <a:lnTo>
                    <a:pt x="7615" y="4215"/>
                  </a:lnTo>
                  <a:lnTo>
                    <a:pt x="7620" y="4183"/>
                  </a:lnTo>
                  <a:lnTo>
                    <a:pt x="7626" y="4151"/>
                  </a:lnTo>
                  <a:lnTo>
                    <a:pt x="7629" y="4114"/>
                  </a:lnTo>
                  <a:lnTo>
                    <a:pt x="7633" y="4077"/>
                  </a:lnTo>
                  <a:lnTo>
                    <a:pt x="7633" y="4035"/>
                  </a:lnTo>
                  <a:lnTo>
                    <a:pt x="7633" y="2397"/>
                  </a:lnTo>
                  <a:lnTo>
                    <a:pt x="7633" y="2397"/>
                  </a:lnTo>
                  <a:lnTo>
                    <a:pt x="7631" y="2362"/>
                  </a:lnTo>
                  <a:lnTo>
                    <a:pt x="7627" y="2330"/>
                  </a:lnTo>
                  <a:lnTo>
                    <a:pt x="7622" y="2302"/>
                  </a:lnTo>
                  <a:lnTo>
                    <a:pt x="7613" y="2275"/>
                  </a:lnTo>
                  <a:lnTo>
                    <a:pt x="7604" y="2250"/>
                  </a:lnTo>
                  <a:lnTo>
                    <a:pt x="7592" y="2227"/>
                  </a:lnTo>
                  <a:lnTo>
                    <a:pt x="7581" y="2208"/>
                  </a:lnTo>
                  <a:lnTo>
                    <a:pt x="7567" y="2190"/>
                  </a:lnTo>
                  <a:lnTo>
                    <a:pt x="7555" y="2174"/>
                  </a:lnTo>
                  <a:lnTo>
                    <a:pt x="7543" y="2162"/>
                  </a:lnTo>
                  <a:lnTo>
                    <a:pt x="7518" y="2139"/>
                  </a:lnTo>
                  <a:lnTo>
                    <a:pt x="7497" y="2125"/>
                  </a:lnTo>
                  <a:lnTo>
                    <a:pt x="7482" y="2118"/>
                  </a:lnTo>
                  <a:lnTo>
                    <a:pt x="7482" y="2074"/>
                  </a:lnTo>
                  <a:lnTo>
                    <a:pt x="8092" y="1887"/>
                  </a:lnTo>
                  <a:lnTo>
                    <a:pt x="8092" y="3040"/>
                  </a:lnTo>
                  <a:lnTo>
                    <a:pt x="8092" y="3040"/>
                  </a:lnTo>
                  <a:lnTo>
                    <a:pt x="8129" y="2998"/>
                  </a:lnTo>
                  <a:lnTo>
                    <a:pt x="8166" y="2959"/>
                  </a:lnTo>
                  <a:lnTo>
                    <a:pt x="8205" y="2922"/>
                  </a:lnTo>
                  <a:lnTo>
                    <a:pt x="8246" y="2888"/>
                  </a:lnTo>
                  <a:lnTo>
                    <a:pt x="8287" y="2856"/>
                  </a:lnTo>
                  <a:lnTo>
                    <a:pt x="8327" y="2828"/>
                  </a:lnTo>
                  <a:lnTo>
                    <a:pt x="8370" y="2803"/>
                  </a:lnTo>
                  <a:lnTo>
                    <a:pt x="8412" y="2780"/>
                  </a:lnTo>
                  <a:lnTo>
                    <a:pt x="8455" y="2761"/>
                  </a:lnTo>
                  <a:lnTo>
                    <a:pt x="8497" y="2743"/>
                  </a:lnTo>
                  <a:lnTo>
                    <a:pt x="8541" y="2729"/>
                  </a:lnTo>
                  <a:lnTo>
                    <a:pt x="8584" y="2717"/>
                  </a:lnTo>
                  <a:lnTo>
                    <a:pt x="8624" y="2708"/>
                  </a:lnTo>
                  <a:lnTo>
                    <a:pt x="8667" y="2701"/>
                  </a:lnTo>
                  <a:lnTo>
                    <a:pt x="8707" y="2697"/>
                  </a:lnTo>
                  <a:lnTo>
                    <a:pt x="8748" y="2696"/>
                  </a:lnTo>
                  <a:lnTo>
                    <a:pt x="8748" y="2696"/>
                  </a:lnTo>
                  <a:lnTo>
                    <a:pt x="8780" y="2697"/>
                  </a:lnTo>
                  <a:lnTo>
                    <a:pt x="8812" y="2699"/>
                  </a:lnTo>
                  <a:lnTo>
                    <a:pt x="8840" y="2703"/>
                  </a:lnTo>
                  <a:lnTo>
                    <a:pt x="8868" y="2706"/>
                  </a:lnTo>
                  <a:lnTo>
                    <a:pt x="8895" y="2711"/>
                  </a:lnTo>
                  <a:lnTo>
                    <a:pt x="8921" y="2719"/>
                  </a:lnTo>
                  <a:lnTo>
                    <a:pt x="8944" y="2727"/>
                  </a:lnTo>
                  <a:lnTo>
                    <a:pt x="8967" y="2736"/>
                  </a:lnTo>
                  <a:lnTo>
                    <a:pt x="8988" y="2747"/>
                  </a:lnTo>
                  <a:lnTo>
                    <a:pt x="9010" y="2757"/>
                  </a:lnTo>
                  <a:lnTo>
                    <a:pt x="9029" y="2770"/>
                  </a:lnTo>
                  <a:lnTo>
                    <a:pt x="9047" y="2784"/>
                  </a:lnTo>
                  <a:lnTo>
                    <a:pt x="9063" y="2798"/>
                  </a:lnTo>
                  <a:lnTo>
                    <a:pt x="9079" y="2814"/>
                  </a:lnTo>
                  <a:lnTo>
                    <a:pt x="9093" y="2832"/>
                  </a:lnTo>
                  <a:lnTo>
                    <a:pt x="9107" y="2849"/>
                  </a:lnTo>
                  <a:lnTo>
                    <a:pt x="9119" y="2869"/>
                  </a:lnTo>
                  <a:lnTo>
                    <a:pt x="9132" y="2888"/>
                  </a:lnTo>
                  <a:lnTo>
                    <a:pt x="9140" y="2909"/>
                  </a:lnTo>
                  <a:lnTo>
                    <a:pt x="9151" y="2931"/>
                  </a:lnTo>
                  <a:lnTo>
                    <a:pt x="9160" y="2953"/>
                  </a:lnTo>
                  <a:lnTo>
                    <a:pt x="9167" y="2978"/>
                  </a:lnTo>
                  <a:lnTo>
                    <a:pt x="9179" y="3028"/>
                  </a:lnTo>
                  <a:lnTo>
                    <a:pt x="9190" y="3082"/>
                  </a:lnTo>
                  <a:lnTo>
                    <a:pt x="9195" y="3141"/>
                  </a:lnTo>
                  <a:lnTo>
                    <a:pt x="9199" y="3201"/>
                  </a:lnTo>
                  <a:lnTo>
                    <a:pt x="9200" y="3264"/>
                  </a:lnTo>
                  <a:lnTo>
                    <a:pt x="9200" y="4035"/>
                  </a:lnTo>
                  <a:lnTo>
                    <a:pt x="9200" y="4035"/>
                  </a:lnTo>
                  <a:lnTo>
                    <a:pt x="9202" y="4077"/>
                  </a:lnTo>
                  <a:lnTo>
                    <a:pt x="9204" y="4114"/>
                  </a:lnTo>
                  <a:lnTo>
                    <a:pt x="9208" y="4151"/>
                  </a:lnTo>
                  <a:lnTo>
                    <a:pt x="9213" y="4183"/>
                  </a:lnTo>
                  <a:lnTo>
                    <a:pt x="9220" y="4215"/>
                  </a:lnTo>
                  <a:lnTo>
                    <a:pt x="9229" y="4243"/>
                  </a:lnTo>
                  <a:lnTo>
                    <a:pt x="9238" y="4268"/>
                  </a:lnTo>
                  <a:lnTo>
                    <a:pt x="9248" y="4292"/>
                  </a:lnTo>
                  <a:lnTo>
                    <a:pt x="9259" y="4314"/>
                  </a:lnTo>
                  <a:lnTo>
                    <a:pt x="9271" y="4333"/>
                  </a:lnTo>
                  <a:lnTo>
                    <a:pt x="9285" y="4351"/>
                  </a:lnTo>
                  <a:lnTo>
                    <a:pt x="9298" y="4367"/>
                  </a:lnTo>
                  <a:lnTo>
                    <a:pt x="9312" y="4383"/>
                  </a:lnTo>
                  <a:lnTo>
                    <a:pt x="9328" y="4395"/>
                  </a:lnTo>
                  <a:lnTo>
                    <a:pt x="9342" y="4405"/>
                  </a:lnTo>
                  <a:lnTo>
                    <a:pt x="9358" y="4416"/>
                  </a:lnTo>
                  <a:lnTo>
                    <a:pt x="9358" y="4460"/>
                  </a:lnTo>
                  <a:lnTo>
                    <a:pt x="8598" y="4460"/>
                  </a:lnTo>
                  <a:lnTo>
                    <a:pt x="8598" y="4416"/>
                  </a:lnTo>
                  <a:lnTo>
                    <a:pt x="8598" y="4416"/>
                  </a:lnTo>
                  <a:lnTo>
                    <a:pt x="8614" y="4405"/>
                  </a:lnTo>
                  <a:lnTo>
                    <a:pt x="8630" y="4395"/>
                  </a:lnTo>
                  <a:lnTo>
                    <a:pt x="8644" y="4383"/>
                  </a:lnTo>
                  <a:lnTo>
                    <a:pt x="8658" y="4367"/>
                  </a:lnTo>
                  <a:lnTo>
                    <a:pt x="8670" y="4351"/>
                  </a:lnTo>
                  <a:lnTo>
                    <a:pt x="8681" y="4333"/>
                  </a:lnTo>
                  <a:lnTo>
                    <a:pt x="8693" y="4314"/>
                  </a:lnTo>
                  <a:lnTo>
                    <a:pt x="8702" y="4292"/>
                  </a:lnTo>
                  <a:lnTo>
                    <a:pt x="8711" y="4268"/>
                  </a:lnTo>
                  <a:lnTo>
                    <a:pt x="8718" y="4243"/>
                  </a:lnTo>
                  <a:lnTo>
                    <a:pt x="8725" y="4215"/>
                  </a:lnTo>
                  <a:lnTo>
                    <a:pt x="8730" y="4183"/>
                  </a:lnTo>
                  <a:lnTo>
                    <a:pt x="8736" y="4151"/>
                  </a:lnTo>
                  <a:lnTo>
                    <a:pt x="8737" y="4114"/>
                  </a:lnTo>
                  <a:lnTo>
                    <a:pt x="8739" y="4077"/>
                  </a:lnTo>
                  <a:lnTo>
                    <a:pt x="8741" y="4035"/>
                  </a:lnTo>
                  <a:lnTo>
                    <a:pt x="8741" y="3323"/>
                  </a:lnTo>
                  <a:lnTo>
                    <a:pt x="8741" y="3323"/>
                  </a:lnTo>
                  <a:lnTo>
                    <a:pt x="8739" y="3280"/>
                  </a:lnTo>
                  <a:lnTo>
                    <a:pt x="8736" y="3241"/>
                  </a:lnTo>
                  <a:lnTo>
                    <a:pt x="8729" y="3206"/>
                  </a:lnTo>
                  <a:lnTo>
                    <a:pt x="8720" y="3174"/>
                  </a:lnTo>
                  <a:lnTo>
                    <a:pt x="8709" y="3144"/>
                  </a:lnTo>
                  <a:lnTo>
                    <a:pt x="8695" y="3118"/>
                  </a:lnTo>
                  <a:lnTo>
                    <a:pt x="8679" y="3095"/>
                  </a:lnTo>
                  <a:lnTo>
                    <a:pt x="8661" y="3075"/>
                  </a:lnTo>
                  <a:lnTo>
                    <a:pt x="8642" y="3058"/>
                  </a:lnTo>
                  <a:lnTo>
                    <a:pt x="8621" y="3042"/>
                  </a:lnTo>
                  <a:lnTo>
                    <a:pt x="8596" y="3029"/>
                  </a:lnTo>
                  <a:lnTo>
                    <a:pt x="8571" y="3021"/>
                  </a:lnTo>
                  <a:lnTo>
                    <a:pt x="8543" y="3012"/>
                  </a:lnTo>
                  <a:lnTo>
                    <a:pt x="8515" y="3006"/>
                  </a:lnTo>
                  <a:lnTo>
                    <a:pt x="8483" y="3005"/>
                  </a:lnTo>
                  <a:lnTo>
                    <a:pt x="8451" y="3003"/>
                  </a:lnTo>
                  <a:lnTo>
                    <a:pt x="8451" y="3003"/>
                  </a:lnTo>
                  <a:lnTo>
                    <a:pt x="8426" y="3003"/>
                  </a:lnTo>
                  <a:lnTo>
                    <a:pt x="8403" y="3006"/>
                  </a:lnTo>
                  <a:lnTo>
                    <a:pt x="8380" y="3010"/>
                  </a:lnTo>
                  <a:lnTo>
                    <a:pt x="8356" y="3014"/>
                  </a:lnTo>
                  <a:lnTo>
                    <a:pt x="8308" y="3026"/>
                  </a:lnTo>
                  <a:lnTo>
                    <a:pt x="8262" y="3042"/>
                  </a:lnTo>
                  <a:lnTo>
                    <a:pt x="8216" y="3061"/>
                  </a:lnTo>
                  <a:lnTo>
                    <a:pt x="8174" y="3081"/>
                  </a:lnTo>
                  <a:lnTo>
                    <a:pt x="8131" y="3102"/>
                  </a:lnTo>
                  <a:lnTo>
                    <a:pt x="8092" y="3121"/>
                  </a:lnTo>
                  <a:lnTo>
                    <a:pt x="8092" y="4035"/>
                  </a:lnTo>
                  <a:lnTo>
                    <a:pt x="8092" y="4035"/>
                  </a:lnTo>
                  <a:lnTo>
                    <a:pt x="8094" y="4077"/>
                  </a:lnTo>
                  <a:lnTo>
                    <a:pt x="8096" y="4114"/>
                  </a:lnTo>
                  <a:lnTo>
                    <a:pt x="8099" y="4151"/>
                  </a:lnTo>
                  <a:lnTo>
                    <a:pt x="8105" y="4183"/>
                  </a:lnTo>
                  <a:lnTo>
                    <a:pt x="8110" y="4215"/>
                  </a:lnTo>
                  <a:lnTo>
                    <a:pt x="8117" y="4243"/>
                  </a:lnTo>
                  <a:lnTo>
                    <a:pt x="8126" y="4268"/>
                  </a:lnTo>
                  <a:lnTo>
                    <a:pt x="8135" y="4292"/>
                  </a:lnTo>
                  <a:lnTo>
                    <a:pt x="8145" y="4314"/>
                  </a:lnTo>
                  <a:lnTo>
                    <a:pt x="8156" y="4333"/>
                  </a:lnTo>
                  <a:lnTo>
                    <a:pt x="8168" y="4351"/>
                  </a:lnTo>
                  <a:lnTo>
                    <a:pt x="8181" y="4367"/>
                  </a:lnTo>
                  <a:lnTo>
                    <a:pt x="8195" y="4383"/>
                  </a:lnTo>
                  <a:lnTo>
                    <a:pt x="8209" y="4395"/>
                  </a:lnTo>
                  <a:lnTo>
                    <a:pt x="8223" y="4405"/>
                  </a:lnTo>
                  <a:lnTo>
                    <a:pt x="8239" y="4416"/>
                  </a:lnTo>
                  <a:lnTo>
                    <a:pt x="8239" y="4416"/>
                  </a:lnTo>
                  <a:close/>
                  <a:moveTo>
                    <a:pt x="10982" y="4079"/>
                  </a:moveTo>
                  <a:lnTo>
                    <a:pt x="10982" y="4079"/>
                  </a:lnTo>
                  <a:lnTo>
                    <a:pt x="10949" y="4125"/>
                  </a:lnTo>
                  <a:lnTo>
                    <a:pt x="10911" y="4169"/>
                  </a:lnTo>
                  <a:lnTo>
                    <a:pt x="10873" y="4209"/>
                  </a:lnTo>
                  <a:lnTo>
                    <a:pt x="10832" y="4250"/>
                  </a:lnTo>
                  <a:lnTo>
                    <a:pt x="10790" y="4287"/>
                  </a:lnTo>
                  <a:lnTo>
                    <a:pt x="10744" y="4321"/>
                  </a:lnTo>
                  <a:lnTo>
                    <a:pt x="10698" y="4352"/>
                  </a:lnTo>
                  <a:lnTo>
                    <a:pt x="10648" y="4383"/>
                  </a:lnTo>
                  <a:lnTo>
                    <a:pt x="10599" y="4407"/>
                  </a:lnTo>
                  <a:lnTo>
                    <a:pt x="10547" y="4430"/>
                  </a:lnTo>
                  <a:lnTo>
                    <a:pt x="10494" y="4451"/>
                  </a:lnTo>
                  <a:lnTo>
                    <a:pt x="10440" y="4467"/>
                  </a:lnTo>
                  <a:lnTo>
                    <a:pt x="10385" y="4481"/>
                  </a:lnTo>
                  <a:lnTo>
                    <a:pt x="10328" y="4490"/>
                  </a:lnTo>
                  <a:lnTo>
                    <a:pt x="10272" y="4496"/>
                  </a:lnTo>
                  <a:lnTo>
                    <a:pt x="10213" y="4497"/>
                  </a:lnTo>
                  <a:lnTo>
                    <a:pt x="10213" y="4497"/>
                  </a:lnTo>
                  <a:lnTo>
                    <a:pt x="10167" y="4497"/>
                  </a:lnTo>
                  <a:lnTo>
                    <a:pt x="10125" y="4494"/>
                  </a:lnTo>
                  <a:lnTo>
                    <a:pt x="10081" y="4488"/>
                  </a:lnTo>
                  <a:lnTo>
                    <a:pt x="10038" y="4483"/>
                  </a:lnTo>
                  <a:lnTo>
                    <a:pt x="9998" y="4474"/>
                  </a:lnTo>
                  <a:lnTo>
                    <a:pt x="9957" y="4464"/>
                  </a:lnTo>
                  <a:lnTo>
                    <a:pt x="9918" y="4451"/>
                  </a:lnTo>
                  <a:lnTo>
                    <a:pt x="9879" y="4437"/>
                  </a:lnTo>
                  <a:lnTo>
                    <a:pt x="9842" y="4420"/>
                  </a:lnTo>
                  <a:lnTo>
                    <a:pt x="9807" y="4402"/>
                  </a:lnTo>
                  <a:lnTo>
                    <a:pt x="9771" y="4383"/>
                  </a:lnTo>
                  <a:lnTo>
                    <a:pt x="9738" y="4361"/>
                  </a:lnTo>
                  <a:lnTo>
                    <a:pt x="9704" y="4338"/>
                  </a:lnTo>
                  <a:lnTo>
                    <a:pt x="9674" y="4314"/>
                  </a:lnTo>
                  <a:lnTo>
                    <a:pt x="9644" y="4287"/>
                  </a:lnTo>
                  <a:lnTo>
                    <a:pt x="9614" y="4261"/>
                  </a:lnTo>
                  <a:lnTo>
                    <a:pt x="9588" y="4231"/>
                  </a:lnTo>
                  <a:lnTo>
                    <a:pt x="9563" y="4199"/>
                  </a:lnTo>
                  <a:lnTo>
                    <a:pt x="9538" y="4167"/>
                  </a:lnTo>
                  <a:lnTo>
                    <a:pt x="9515" y="4133"/>
                  </a:lnTo>
                  <a:lnTo>
                    <a:pt x="9494" y="4098"/>
                  </a:lnTo>
                  <a:lnTo>
                    <a:pt x="9474" y="4061"/>
                  </a:lnTo>
                  <a:lnTo>
                    <a:pt x="9457" y="4022"/>
                  </a:lnTo>
                  <a:lnTo>
                    <a:pt x="9441" y="3982"/>
                  </a:lnTo>
                  <a:lnTo>
                    <a:pt x="9427" y="3941"/>
                  </a:lnTo>
                  <a:lnTo>
                    <a:pt x="9414" y="3899"/>
                  </a:lnTo>
                  <a:lnTo>
                    <a:pt x="9402" y="3854"/>
                  </a:lnTo>
                  <a:lnTo>
                    <a:pt x="9393" y="3810"/>
                  </a:lnTo>
                  <a:lnTo>
                    <a:pt x="9386" y="3762"/>
                  </a:lnTo>
                  <a:lnTo>
                    <a:pt x="9383" y="3715"/>
                  </a:lnTo>
                  <a:lnTo>
                    <a:pt x="9379" y="3665"/>
                  </a:lnTo>
                  <a:lnTo>
                    <a:pt x="9377" y="3616"/>
                  </a:lnTo>
                  <a:lnTo>
                    <a:pt x="9377" y="3616"/>
                  </a:lnTo>
                  <a:lnTo>
                    <a:pt x="9379" y="3565"/>
                  </a:lnTo>
                  <a:lnTo>
                    <a:pt x="9383" y="3513"/>
                  </a:lnTo>
                  <a:lnTo>
                    <a:pt x="9388" y="3464"/>
                  </a:lnTo>
                  <a:lnTo>
                    <a:pt x="9395" y="3416"/>
                  </a:lnTo>
                  <a:lnTo>
                    <a:pt x="9404" y="3369"/>
                  </a:lnTo>
                  <a:lnTo>
                    <a:pt x="9414" y="3323"/>
                  </a:lnTo>
                  <a:lnTo>
                    <a:pt x="9428" y="3278"/>
                  </a:lnTo>
                  <a:lnTo>
                    <a:pt x="9443" y="3236"/>
                  </a:lnTo>
                  <a:lnTo>
                    <a:pt x="9460" y="3194"/>
                  </a:lnTo>
                  <a:lnTo>
                    <a:pt x="9478" y="3155"/>
                  </a:lnTo>
                  <a:lnTo>
                    <a:pt x="9499" y="3116"/>
                  </a:lnTo>
                  <a:lnTo>
                    <a:pt x="9520" y="3079"/>
                  </a:lnTo>
                  <a:lnTo>
                    <a:pt x="9543" y="3044"/>
                  </a:lnTo>
                  <a:lnTo>
                    <a:pt x="9570" y="3008"/>
                  </a:lnTo>
                  <a:lnTo>
                    <a:pt x="9596" y="2976"/>
                  </a:lnTo>
                  <a:lnTo>
                    <a:pt x="9625" y="2945"/>
                  </a:lnTo>
                  <a:lnTo>
                    <a:pt x="9653" y="2916"/>
                  </a:lnTo>
                  <a:lnTo>
                    <a:pt x="9685" y="2888"/>
                  </a:lnTo>
                  <a:lnTo>
                    <a:pt x="9717" y="2862"/>
                  </a:lnTo>
                  <a:lnTo>
                    <a:pt x="9750" y="2837"/>
                  </a:lnTo>
                  <a:lnTo>
                    <a:pt x="9784" y="2816"/>
                  </a:lnTo>
                  <a:lnTo>
                    <a:pt x="9821" y="2794"/>
                  </a:lnTo>
                  <a:lnTo>
                    <a:pt x="9858" y="2775"/>
                  </a:lnTo>
                  <a:lnTo>
                    <a:pt x="9895" y="2759"/>
                  </a:lnTo>
                  <a:lnTo>
                    <a:pt x="9934" y="2743"/>
                  </a:lnTo>
                  <a:lnTo>
                    <a:pt x="9975" y="2731"/>
                  </a:lnTo>
                  <a:lnTo>
                    <a:pt x="10015" y="2719"/>
                  </a:lnTo>
                  <a:lnTo>
                    <a:pt x="10058" y="2710"/>
                  </a:lnTo>
                  <a:lnTo>
                    <a:pt x="10100" y="2703"/>
                  </a:lnTo>
                  <a:lnTo>
                    <a:pt x="10144" y="2697"/>
                  </a:lnTo>
                  <a:lnTo>
                    <a:pt x="10189" y="2694"/>
                  </a:lnTo>
                  <a:lnTo>
                    <a:pt x="10233" y="2694"/>
                  </a:lnTo>
                  <a:lnTo>
                    <a:pt x="10233" y="2694"/>
                  </a:lnTo>
                  <a:lnTo>
                    <a:pt x="10282" y="2694"/>
                  </a:lnTo>
                  <a:lnTo>
                    <a:pt x="10330" y="2697"/>
                  </a:lnTo>
                  <a:lnTo>
                    <a:pt x="10376" y="2701"/>
                  </a:lnTo>
                  <a:lnTo>
                    <a:pt x="10418" y="2708"/>
                  </a:lnTo>
                  <a:lnTo>
                    <a:pt x="10461" y="2715"/>
                  </a:lnTo>
                  <a:lnTo>
                    <a:pt x="10501" y="2726"/>
                  </a:lnTo>
                  <a:lnTo>
                    <a:pt x="10539" y="2738"/>
                  </a:lnTo>
                  <a:lnTo>
                    <a:pt x="10574" y="2750"/>
                  </a:lnTo>
                  <a:lnTo>
                    <a:pt x="10609" y="2764"/>
                  </a:lnTo>
                  <a:lnTo>
                    <a:pt x="10641" y="2780"/>
                  </a:lnTo>
                  <a:lnTo>
                    <a:pt x="10673" y="2798"/>
                  </a:lnTo>
                  <a:lnTo>
                    <a:pt x="10701" y="2817"/>
                  </a:lnTo>
                  <a:lnTo>
                    <a:pt x="10729" y="2839"/>
                  </a:lnTo>
                  <a:lnTo>
                    <a:pt x="10754" y="2860"/>
                  </a:lnTo>
                  <a:lnTo>
                    <a:pt x="10779" y="2885"/>
                  </a:lnTo>
                  <a:lnTo>
                    <a:pt x="10802" y="2908"/>
                  </a:lnTo>
                  <a:lnTo>
                    <a:pt x="10823" y="2934"/>
                  </a:lnTo>
                  <a:lnTo>
                    <a:pt x="10843" y="2961"/>
                  </a:lnTo>
                  <a:lnTo>
                    <a:pt x="10860" y="2989"/>
                  </a:lnTo>
                  <a:lnTo>
                    <a:pt x="10876" y="3019"/>
                  </a:lnTo>
                  <a:lnTo>
                    <a:pt x="10890" y="3049"/>
                  </a:lnTo>
                  <a:lnTo>
                    <a:pt x="10904" y="3081"/>
                  </a:lnTo>
                  <a:lnTo>
                    <a:pt x="10917" y="3114"/>
                  </a:lnTo>
                  <a:lnTo>
                    <a:pt x="10927" y="3148"/>
                  </a:lnTo>
                  <a:lnTo>
                    <a:pt x="10936" y="3181"/>
                  </a:lnTo>
                  <a:lnTo>
                    <a:pt x="10945" y="3217"/>
                  </a:lnTo>
                  <a:lnTo>
                    <a:pt x="10950" y="3254"/>
                  </a:lnTo>
                  <a:lnTo>
                    <a:pt x="10956" y="3291"/>
                  </a:lnTo>
                  <a:lnTo>
                    <a:pt x="10961" y="3328"/>
                  </a:lnTo>
                  <a:lnTo>
                    <a:pt x="10963" y="3367"/>
                  </a:lnTo>
                  <a:lnTo>
                    <a:pt x="10964" y="3406"/>
                  </a:lnTo>
                  <a:lnTo>
                    <a:pt x="10966" y="3446"/>
                  </a:lnTo>
                  <a:lnTo>
                    <a:pt x="10966" y="3538"/>
                  </a:lnTo>
                  <a:lnTo>
                    <a:pt x="9851" y="3538"/>
                  </a:lnTo>
                  <a:lnTo>
                    <a:pt x="9851" y="3538"/>
                  </a:lnTo>
                  <a:lnTo>
                    <a:pt x="9854" y="3582"/>
                  </a:lnTo>
                  <a:lnTo>
                    <a:pt x="9860" y="3626"/>
                  </a:lnTo>
                  <a:lnTo>
                    <a:pt x="9865" y="3669"/>
                  </a:lnTo>
                  <a:lnTo>
                    <a:pt x="9872" y="3708"/>
                  </a:lnTo>
                  <a:lnTo>
                    <a:pt x="9881" y="3747"/>
                  </a:lnTo>
                  <a:lnTo>
                    <a:pt x="9892" y="3784"/>
                  </a:lnTo>
                  <a:lnTo>
                    <a:pt x="9902" y="3819"/>
                  </a:lnTo>
                  <a:lnTo>
                    <a:pt x="9915" y="3853"/>
                  </a:lnTo>
                  <a:lnTo>
                    <a:pt x="9927" y="3886"/>
                  </a:lnTo>
                  <a:lnTo>
                    <a:pt x="9943" y="3916"/>
                  </a:lnTo>
                  <a:lnTo>
                    <a:pt x="9957" y="3944"/>
                  </a:lnTo>
                  <a:lnTo>
                    <a:pt x="9975" y="3973"/>
                  </a:lnTo>
                  <a:lnTo>
                    <a:pt x="9991" y="3999"/>
                  </a:lnTo>
                  <a:lnTo>
                    <a:pt x="10010" y="4024"/>
                  </a:lnTo>
                  <a:lnTo>
                    <a:pt x="10029" y="4047"/>
                  </a:lnTo>
                  <a:lnTo>
                    <a:pt x="10049" y="4068"/>
                  </a:lnTo>
                  <a:lnTo>
                    <a:pt x="10070" y="4089"/>
                  </a:lnTo>
                  <a:lnTo>
                    <a:pt x="10091" y="4109"/>
                  </a:lnTo>
                  <a:lnTo>
                    <a:pt x="10113" y="4126"/>
                  </a:lnTo>
                  <a:lnTo>
                    <a:pt x="10136" y="4142"/>
                  </a:lnTo>
                  <a:lnTo>
                    <a:pt x="10160" y="4156"/>
                  </a:lnTo>
                  <a:lnTo>
                    <a:pt x="10183" y="4171"/>
                  </a:lnTo>
                  <a:lnTo>
                    <a:pt x="10208" y="4183"/>
                  </a:lnTo>
                  <a:lnTo>
                    <a:pt x="10233" y="4193"/>
                  </a:lnTo>
                  <a:lnTo>
                    <a:pt x="10259" y="4202"/>
                  </a:lnTo>
                  <a:lnTo>
                    <a:pt x="10286" y="4211"/>
                  </a:lnTo>
                  <a:lnTo>
                    <a:pt x="10311" y="4216"/>
                  </a:lnTo>
                  <a:lnTo>
                    <a:pt x="10339" y="4224"/>
                  </a:lnTo>
                  <a:lnTo>
                    <a:pt x="10365" y="4227"/>
                  </a:lnTo>
                  <a:lnTo>
                    <a:pt x="10392" y="4231"/>
                  </a:lnTo>
                  <a:lnTo>
                    <a:pt x="10420" y="4232"/>
                  </a:lnTo>
                  <a:lnTo>
                    <a:pt x="10448" y="4232"/>
                  </a:lnTo>
                  <a:lnTo>
                    <a:pt x="10448" y="4232"/>
                  </a:lnTo>
                  <a:lnTo>
                    <a:pt x="10482" y="4231"/>
                  </a:lnTo>
                  <a:lnTo>
                    <a:pt x="10517" y="4229"/>
                  </a:lnTo>
                  <a:lnTo>
                    <a:pt x="10553" y="4224"/>
                  </a:lnTo>
                  <a:lnTo>
                    <a:pt x="10586" y="4218"/>
                  </a:lnTo>
                  <a:lnTo>
                    <a:pt x="10622" y="4209"/>
                  </a:lnTo>
                  <a:lnTo>
                    <a:pt x="10655" y="4201"/>
                  </a:lnTo>
                  <a:lnTo>
                    <a:pt x="10691" y="4188"/>
                  </a:lnTo>
                  <a:lnTo>
                    <a:pt x="10722" y="4176"/>
                  </a:lnTo>
                  <a:lnTo>
                    <a:pt x="10756" y="4163"/>
                  </a:lnTo>
                  <a:lnTo>
                    <a:pt x="10788" y="4148"/>
                  </a:lnTo>
                  <a:lnTo>
                    <a:pt x="10818" y="4133"/>
                  </a:lnTo>
                  <a:lnTo>
                    <a:pt x="10848" y="4116"/>
                  </a:lnTo>
                  <a:lnTo>
                    <a:pt x="10876" y="4098"/>
                  </a:lnTo>
                  <a:lnTo>
                    <a:pt x="10903" y="4080"/>
                  </a:lnTo>
                  <a:lnTo>
                    <a:pt x="10929" y="4061"/>
                  </a:lnTo>
                  <a:lnTo>
                    <a:pt x="10952" y="4042"/>
                  </a:lnTo>
                  <a:lnTo>
                    <a:pt x="10982" y="4079"/>
                  </a:lnTo>
                  <a:close/>
                  <a:moveTo>
                    <a:pt x="9851" y="3452"/>
                  </a:moveTo>
                  <a:lnTo>
                    <a:pt x="9851" y="3459"/>
                  </a:lnTo>
                  <a:lnTo>
                    <a:pt x="10551" y="3392"/>
                  </a:lnTo>
                  <a:lnTo>
                    <a:pt x="10551" y="3392"/>
                  </a:lnTo>
                  <a:lnTo>
                    <a:pt x="10549" y="3330"/>
                  </a:lnTo>
                  <a:lnTo>
                    <a:pt x="10546" y="3270"/>
                  </a:lnTo>
                  <a:lnTo>
                    <a:pt x="10540" y="3211"/>
                  </a:lnTo>
                  <a:lnTo>
                    <a:pt x="10533" y="3157"/>
                  </a:lnTo>
                  <a:lnTo>
                    <a:pt x="10523" y="3104"/>
                  </a:lnTo>
                  <a:lnTo>
                    <a:pt x="10510" y="3056"/>
                  </a:lnTo>
                  <a:lnTo>
                    <a:pt x="10494" y="3010"/>
                  </a:lnTo>
                  <a:lnTo>
                    <a:pt x="10477" y="2968"/>
                  </a:lnTo>
                  <a:lnTo>
                    <a:pt x="10468" y="2948"/>
                  </a:lnTo>
                  <a:lnTo>
                    <a:pt x="10457" y="2931"/>
                  </a:lnTo>
                  <a:lnTo>
                    <a:pt x="10445" y="2913"/>
                  </a:lnTo>
                  <a:lnTo>
                    <a:pt x="10434" y="2897"/>
                  </a:lnTo>
                  <a:lnTo>
                    <a:pt x="10422" y="2883"/>
                  </a:lnTo>
                  <a:lnTo>
                    <a:pt x="10408" y="2869"/>
                  </a:lnTo>
                  <a:lnTo>
                    <a:pt x="10394" y="2855"/>
                  </a:lnTo>
                  <a:lnTo>
                    <a:pt x="10379" y="2844"/>
                  </a:lnTo>
                  <a:lnTo>
                    <a:pt x="10364" y="2833"/>
                  </a:lnTo>
                  <a:lnTo>
                    <a:pt x="10348" y="2825"/>
                  </a:lnTo>
                  <a:lnTo>
                    <a:pt x="10330" y="2817"/>
                  </a:lnTo>
                  <a:lnTo>
                    <a:pt x="10312" y="2810"/>
                  </a:lnTo>
                  <a:lnTo>
                    <a:pt x="10293" y="2805"/>
                  </a:lnTo>
                  <a:lnTo>
                    <a:pt x="10275" y="2802"/>
                  </a:lnTo>
                  <a:lnTo>
                    <a:pt x="10254" y="2800"/>
                  </a:lnTo>
                  <a:lnTo>
                    <a:pt x="10233" y="2798"/>
                  </a:lnTo>
                  <a:lnTo>
                    <a:pt x="10233" y="2798"/>
                  </a:lnTo>
                  <a:lnTo>
                    <a:pt x="10206" y="2800"/>
                  </a:lnTo>
                  <a:lnTo>
                    <a:pt x="10181" y="2803"/>
                  </a:lnTo>
                  <a:lnTo>
                    <a:pt x="10157" y="2807"/>
                  </a:lnTo>
                  <a:lnTo>
                    <a:pt x="10134" y="2814"/>
                  </a:lnTo>
                  <a:lnTo>
                    <a:pt x="10111" y="2823"/>
                  </a:lnTo>
                  <a:lnTo>
                    <a:pt x="10090" y="2833"/>
                  </a:lnTo>
                  <a:lnTo>
                    <a:pt x="10070" y="2846"/>
                  </a:lnTo>
                  <a:lnTo>
                    <a:pt x="10051" y="2860"/>
                  </a:lnTo>
                  <a:lnTo>
                    <a:pt x="10033" y="2874"/>
                  </a:lnTo>
                  <a:lnTo>
                    <a:pt x="10015" y="2892"/>
                  </a:lnTo>
                  <a:lnTo>
                    <a:pt x="9999" y="2909"/>
                  </a:lnTo>
                  <a:lnTo>
                    <a:pt x="9985" y="2929"/>
                  </a:lnTo>
                  <a:lnTo>
                    <a:pt x="9971" y="2948"/>
                  </a:lnTo>
                  <a:lnTo>
                    <a:pt x="9957" y="2969"/>
                  </a:lnTo>
                  <a:lnTo>
                    <a:pt x="9945" y="2992"/>
                  </a:lnTo>
                  <a:lnTo>
                    <a:pt x="9934" y="3015"/>
                  </a:lnTo>
                  <a:lnTo>
                    <a:pt x="9923" y="3040"/>
                  </a:lnTo>
                  <a:lnTo>
                    <a:pt x="9913" y="3065"/>
                  </a:lnTo>
                  <a:lnTo>
                    <a:pt x="9895" y="3116"/>
                  </a:lnTo>
                  <a:lnTo>
                    <a:pt x="9881" y="3171"/>
                  </a:lnTo>
                  <a:lnTo>
                    <a:pt x="9870" y="3227"/>
                  </a:lnTo>
                  <a:lnTo>
                    <a:pt x="9862" y="3284"/>
                  </a:lnTo>
                  <a:lnTo>
                    <a:pt x="9856" y="3340"/>
                  </a:lnTo>
                  <a:lnTo>
                    <a:pt x="9853" y="3397"/>
                  </a:lnTo>
                  <a:lnTo>
                    <a:pt x="9851" y="3452"/>
                  </a:lnTo>
                  <a:lnTo>
                    <a:pt x="9851" y="3452"/>
                  </a:lnTo>
                  <a:close/>
                  <a:moveTo>
                    <a:pt x="12444" y="2955"/>
                  </a:moveTo>
                  <a:lnTo>
                    <a:pt x="12444" y="2955"/>
                  </a:lnTo>
                  <a:lnTo>
                    <a:pt x="12444" y="2985"/>
                  </a:lnTo>
                  <a:lnTo>
                    <a:pt x="12440" y="3014"/>
                  </a:lnTo>
                  <a:lnTo>
                    <a:pt x="12433" y="3040"/>
                  </a:lnTo>
                  <a:lnTo>
                    <a:pt x="12424" y="3065"/>
                  </a:lnTo>
                  <a:lnTo>
                    <a:pt x="12416" y="3089"/>
                  </a:lnTo>
                  <a:lnTo>
                    <a:pt x="12402" y="3112"/>
                  </a:lnTo>
                  <a:lnTo>
                    <a:pt x="12387" y="3132"/>
                  </a:lnTo>
                  <a:lnTo>
                    <a:pt x="12371" y="3151"/>
                  </a:lnTo>
                  <a:lnTo>
                    <a:pt x="12352" y="3169"/>
                  </a:lnTo>
                  <a:lnTo>
                    <a:pt x="12333" y="3183"/>
                  </a:lnTo>
                  <a:lnTo>
                    <a:pt x="12311" y="3197"/>
                  </a:lnTo>
                  <a:lnTo>
                    <a:pt x="12288" y="3208"/>
                  </a:lnTo>
                  <a:lnTo>
                    <a:pt x="12264" y="3217"/>
                  </a:lnTo>
                  <a:lnTo>
                    <a:pt x="12237" y="3222"/>
                  </a:lnTo>
                  <a:lnTo>
                    <a:pt x="12211" y="3225"/>
                  </a:lnTo>
                  <a:lnTo>
                    <a:pt x="12182" y="3227"/>
                  </a:lnTo>
                  <a:lnTo>
                    <a:pt x="12182" y="3227"/>
                  </a:lnTo>
                  <a:lnTo>
                    <a:pt x="12158" y="3225"/>
                  </a:lnTo>
                  <a:lnTo>
                    <a:pt x="12133" y="3222"/>
                  </a:lnTo>
                  <a:lnTo>
                    <a:pt x="12110" y="3217"/>
                  </a:lnTo>
                  <a:lnTo>
                    <a:pt x="12087" y="3208"/>
                  </a:lnTo>
                  <a:lnTo>
                    <a:pt x="12066" y="3195"/>
                  </a:lnTo>
                  <a:lnTo>
                    <a:pt x="12046" y="3183"/>
                  </a:lnTo>
                  <a:lnTo>
                    <a:pt x="12029" y="3167"/>
                  </a:lnTo>
                  <a:lnTo>
                    <a:pt x="12011" y="3151"/>
                  </a:lnTo>
                  <a:lnTo>
                    <a:pt x="11995" y="3134"/>
                  </a:lnTo>
                  <a:lnTo>
                    <a:pt x="11981" y="3114"/>
                  </a:lnTo>
                  <a:lnTo>
                    <a:pt x="11970" y="3093"/>
                  </a:lnTo>
                  <a:lnTo>
                    <a:pt x="11960" y="3072"/>
                  </a:lnTo>
                  <a:lnTo>
                    <a:pt x="11951" y="3049"/>
                  </a:lnTo>
                  <a:lnTo>
                    <a:pt x="11944" y="3024"/>
                  </a:lnTo>
                  <a:lnTo>
                    <a:pt x="11940" y="3001"/>
                  </a:lnTo>
                  <a:lnTo>
                    <a:pt x="11937" y="2976"/>
                  </a:lnTo>
                  <a:lnTo>
                    <a:pt x="11937" y="2976"/>
                  </a:lnTo>
                  <a:lnTo>
                    <a:pt x="11921" y="2978"/>
                  </a:lnTo>
                  <a:lnTo>
                    <a:pt x="11903" y="2982"/>
                  </a:lnTo>
                  <a:lnTo>
                    <a:pt x="11885" y="2989"/>
                  </a:lnTo>
                  <a:lnTo>
                    <a:pt x="11866" y="2996"/>
                  </a:lnTo>
                  <a:lnTo>
                    <a:pt x="11847" y="3006"/>
                  </a:lnTo>
                  <a:lnTo>
                    <a:pt x="11827" y="3017"/>
                  </a:lnTo>
                  <a:lnTo>
                    <a:pt x="11788" y="3042"/>
                  </a:lnTo>
                  <a:lnTo>
                    <a:pt x="11749" y="3070"/>
                  </a:lnTo>
                  <a:lnTo>
                    <a:pt x="11712" y="3102"/>
                  </a:lnTo>
                  <a:lnTo>
                    <a:pt x="11679" y="3134"/>
                  </a:lnTo>
                  <a:lnTo>
                    <a:pt x="11647" y="3167"/>
                  </a:lnTo>
                  <a:lnTo>
                    <a:pt x="11647" y="4035"/>
                  </a:lnTo>
                  <a:lnTo>
                    <a:pt x="11647" y="4035"/>
                  </a:lnTo>
                  <a:lnTo>
                    <a:pt x="11649" y="4077"/>
                  </a:lnTo>
                  <a:lnTo>
                    <a:pt x="11650" y="4114"/>
                  </a:lnTo>
                  <a:lnTo>
                    <a:pt x="11656" y="4149"/>
                  </a:lnTo>
                  <a:lnTo>
                    <a:pt x="11661" y="4183"/>
                  </a:lnTo>
                  <a:lnTo>
                    <a:pt x="11670" y="4213"/>
                  </a:lnTo>
                  <a:lnTo>
                    <a:pt x="11679" y="4241"/>
                  </a:lnTo>
                  <a:lnTo>
                    <a:pt x="11691" y="4266"/>
                  </a:lnTo>
                  <a:lnTo>
                    <a:pt x="11703" y="4289"/>
                  </a:lnTo>
                  <a:lnTo>
                    <a:pt x="11717" y="4310"/>
                  </a:lnTo>
                  <a:lnTo>
                    <a:pt x="11733" y="4330"/>
                  </a:lnTo>
                  <a:lnTo>
                    <a:pt x="11751" y="4349"/>
                  </a:lnTo>
                  <a:lnTo>
                    <a:pt x="11770" y="4365"/>
                  </a:lnTo>
                  <a:lnTo>
                    <a:pt x="11792" y="4379"/>
                  </a:lnTo>
                  <a:lnTo>
                    <a:pt x="11813" y="4393"/>
                  </a:lnTo>
                  <a:lnTo>
                    <a:pt x="11838" y="4405"/>
                  </a:lnTo>
                  <a:lnTo>
                    <a:pt x="11862" y="4416"/>
                  </a:lnTo>
                  <a:lnTo>
                    <a:pt x="11862" y="4460"/>
                  </a:lnTo>
                  <a:lnTo>
                    <a:pt x="11030" y="4460"/>
                  </a:lnTo>
                  <a:lnTo>
                    <a:pt x="11030" y="4416"/>
                  </a:lnTo>
                  <a:lnTo>
                    <a:pt x="11030" y="4416"/>
                  </a:lnTo>
                  <a:lnTo>
                    <a:pt x="11048" y="4405"/>
                  </a:lnTo>
                  <a:lnTo>
                    <a:pt x="11062" y="4395"/>
                  </a:lnTo>
                  <a:lnTo>
                    <a:pt x="11078" y="4383"/>
                  </a:lnTo>
                  <a:lnTo>
                    <a:pt x="11092" y="4367"/>
                  </a:lnTo>
                  <a:lnTo>
                    <a:pt x="11106" y="4351"/>
                  </a:lnTo>
                  <a:lnTo>
                    <a:pt x="11118" y="4333"/>
                  </a:lnTo>
                  <a:lnTo>
                    <a:pt x="11131" y="4314"/>
                  </a:lnTo>
                  <a:lnTo>
                    <a:pt x="11141" y="4292"/>
                  </a:lnTo>
                  <a:lnTo>
                    <a:pt x="11152" y="4268"/>
                  </a:lnTo>
                  <a:lnTo>
                    <a:pt x="11161" y="4243"/>
                  </a:lnTo>
                  <a:lnTo>
                    <a:pt x="11170" y="4215"/>
                  </a:lnTo>
                  <a:lnTo>
                    <a:pt x="11175" y="4183"/>
                  </a:lnTo>
                  <a:lnTo>
                    <a:pt x="11180" y="4151"/>
                  </a:lnTo>
                  <a:lnTo>
                    <a:pt x="11184" y="4114"/>
                  </a:lnTo>
                  <a:lnTo>
                    <a:pt x="11187" y="4077"/>
                  </a:lnTo>
                  <a:lnTo>
                    <a:pt x="11187" y="4035"/>
                  </a:lnTo>
                  <a:lnTo>
                    <a:pt x="11187" y="3180"/>
                  </a:lnTo>
                  <a:lnTo>
                    <a:pt x="11187" y="3180"/>
                  </a:lnTo>
                  <a:lnTo>
                    <a:pt x="11185" y="3144"/>
                  </a:lnTo>
                  <a:lnTo>
                    <a:pt x="11182" y="3111"/>
                  </a:lnTo>
                  <a:lnTo>
                    <a:pt x="11175" y="3081"/>
                  </a:lnTo>
                  <a:lnTo>
                    <a:pt x="11168" y="3054"/>
                  </a:lnTo>
                  <a:lnTo>
                    <a:pt x="11157" y="3029"/>
                  </a:lnTo>
                  <a:lnTo>
                    <a:pt x="11147" y="3006"/>
                  </a:lnTo>
                  <a:lnTo>
                    <a:pt x="11134" y="2987"/>
                  </a:lnTo>
                  <a:lnTo>
                    <a:pt x="11122" y="2971"/>
                  </a:lnTo>
                  <a:lnTo>
                    <a:pt x="11109" y="2955"/>
                  </a:lnTo>
                  <a:lnTo>
                    <a:pt x="11097" y="2943"/>
                  </a:lnTo>
                  <a:lnTo>
                    <a:pt x="11085" y="2932"/>
                  </a:lnTo>
                  <a:lnTo>
                    <a:pt x="11072" y="2923"/>
                  </a:lnTo>
                  <a:lnTo>
                    <a:pt x="11051" y="2911"/>
                  </a:lnTo>
                  <a:lnTo>
                    <a:pt x="11037" y="2904"/>
                  </a:lnTo>
                  <a:lnTo>
                    <a:pt x="11037" y="2860"/>
                  </a:lnTo>
                  <a:lnTo>
                    <a:pt x="11647" y="2669"/>
                  </a:lnTo>
                  <a:lnTo>
                    <a:pt x="11647" y="3072"/>
                  </a:lnTo>
                  <a:lnTo>
                    <a:pt x="11647" y="3072"/>
                  </a:lnTo>
                  <a:lnTo>
                    <a:pt x="11672" y="3035"/>
                  </a:lnTo>
                  <a:lnTo>
                    <a:pt x="11698" y="2999"/>
                  </a:lnTo>
                  <a:lnTo>
                    <a:pt x="11726" y="2966"/>
                  </a:lnTo>
                  <a:lnTo>
                    <a:pt x="11756" y="2932"/>
                  </a:lnTo>
                  <a:lnTo>
                    <a:pt x="11786" y="2899"/>
                  </a:lnTo>
                  <a:lnTo>
                    <a:pt x="11818" y="2867"/>
                  </a:lnTo>
                  <a:lnTo>
                    <a:pt x="11850" y="2839"/>
                  </a:lnTo>
                  <a:lnTo>
                    <a:pt x="11884" y="2810"/>
                  </a:lnTo>
                  <a:lnTo>
                    <a:pt x="11919" y="2786"/>
                  </a:lnTo>
                  <a:lnTo>
                    <a:pt x="11953" y="2763"/>
                  </a:lnTo>
                  <a:lnTo>
                    <a:pt x="11990" y="2741"/>
                  </a:lnTo>
                  <a:lnTo>
                    <a:pt x="12025" y="2726"/>
                  </a:lnTo>
                  <a:lnTo>
                    <a:pt x="12062" y="2711"/>
                  </a:lnTo>
                  <a:lnTo>
                    <a:pt x="12097" y="2701"/>
                  </a:lnTo>
                  <a:lnTo>
                    <a:pt x="12135" y="2696"/>
                  </a:lnTo>
                  <a:lnTo>
                    <a:pt x="12154" y="2694"/>
                  </a:lnTo>
                  <a:lnTo>
                    <a:pt x="12172" y="2694"/>
                  </a:lnTo>
                  <a:lnTo>
                    <a:pt x="12172" y="2694"/>
                  </a:lnTo>
                  <a:lnTo>
                    <a:pt x="12204" y="2694"/>
                  </a:lnTo>
                  <a:lnTo>
                    <a:pt x="12234" y="2699"/>
                  </a:lnTo>
                  <a:lnTo>
                    <a:pt x="12262" y="2706"/>
                  </a:lnTo>
                  <a:lnTo>
                    <a:pt x="12288" y="2715"/>
                  </a:lnTo>
                  <a:lnTo>
                    <a:pt x="12313" y="2727"/>
                  </a:lnTo>
                  <a:lnTo>
                    <a:pt x="12334" y="2741"/>
                  </a:lnTo>
                  <a:lnTo>
                    <a:pt x="12356" y="2757"/>
                  </a:lnTo>
                  <a:lnTo>
                    <a:pt x="12373" y="2775"/>
                  </a:lnTo>
                  <a:lnTo>
                    <a:pt x="12389" y="2794"/>
                  </a:lnTo>
                  <a:lnTo>
                    <a:pt x="12405" y="2816"/>
                  </a:lnTo>
                  <a:lnTo>
                    <a:pt x="12417" y="2837"/>
                  </a:lnTo>
                  <a:lnTo>
                    <a:pt x="12426" y="2860"/>
                  </a:lnTo>
                  <a:lnTo>
                    <a:pt x="12435" y="2883"/>
                  </a:lnTo>
                  <a:lnTo>
                    <a:pt x="12440" y="2908"/>
                  </a:lnTo>
                  <a:lnTo>
                    <a:pt x="12444" y="2931"/>
                  </a:lnTo>
                  <a:lnTo>
                    <a:pt x="12444" y="2955"/>
                  </a:lnTo>
                  <a:lnTo>
                    <a:pt x="12444" y="2955"/>
                  </a:lnTo>
                  <a:close/>
                  <a:moveTo>
                    <a:pt x="1429" y="1161"/>
                  </a:moveTo>
                  <a:lnTo>
                    <a:pt x="1429" y="1176"/>
                  </a:lnTo>
                  <a:lnTo>
                    <a:pt x="1429" y="1176"/>
                  </a:lnTo>
                  <a:lnTo>
                    <a:pt x="1416" y="1189"/>
                  </a:lnTo>
                  <a:lnTo>
                    <a:pt x="1404" y="1201"/>
                  </a:lnTo>
                  <a:lnTo>
                    <a:pt x="1390" y="1210"/>
                  </a:lnTo>
                  <a:lnTo>
                    <a:pt x="1374" y="1219"/>
                  </a:lnTo>
                  <a:lnTo>
                    <a:pt x="1356" y="1226"/>
                  </a:lnTo>
                  <a:lnTo>
                    <a:pt x="1337" y="1229"/>
                  </a:lnTo>
                  <a:lnTo>
                    <a:pt x="1317" y="1233"/>
                  </a:lnTo>
                  <a:lnTo>
                    <a:pt x="1294" y="1235"/>
                  </a:lnTo>
                  <a:lnTo>
                    <a:pt x="1294" y="1235"/>
                  </a:lnTo>
                  <a:lnTo>
                    <a:pt x="1269" y="1233"/>
                  </a:lnTo>
                  <a:lnTo>
                    <a:pt x="1248" y="1226"/>
                  </a:lnTo>
                  <a:lnTo>
                    <a:pt x="1238" y="1222"/>
                  </a:lnTo>
                  <a:lnTo>
                    <a:pt x="1229" y="1217"/>
                  </a:lnTo>
                  <a:lnTo>
                    <a:pt x="1220" y="1212"/>
                  </a:lnTo>
                  <a:lnTo>
                    <a:pt x="1211" y="1205"/>
                  </a:lnTo>
                  <a:lnTo>
                    <a:pt x="1204" y="1196"/>
                  </a:lnTo>
                  <a:lnTo>
                    <a:pt x="1197" y="1187"/>
                  </a:lnTo>
                  <a:lnTo>
                    <a:pt x="1185" y="1168"/>
                  </a:lnTo>
                  <a:lnTo>
                    <a:pt x="1174" y="1145"/>
                  </a:lnTo>
                  <a:lnTo>
                    <a:pt x="1169" y="1116"/>
                  </a:lnTo>
                  <a:lnTo>
                    <a:pt x="1169" y="1116"/>
                  </a:lnTo>
                  <a:lnTo>
                    <a:pt x="1149" y="1141"/>
                  </a:lnTo>
                  <a:lnTo>
                    <a:pt x="1126" y="1162"/>
                  </a:lnTo>
                  <a:lnTo>
                    <a:pt x="1100" y="1184"/>
                  </a:lnTo>
                  <a:lnTo>
                    <a:pt x="1072" y="1203"/>
                  </a:lnTo>
                  <a:lnTo>
                    <a:pt x="1056" y="1210"/>
                  </a:lnTo>
                  <a:lnTo>
                    <a:pt x="1038" y="1219"/>
                  </a:lnTo>
                  <a:lnTo>
                    <a:pt x="1020" y="1224"/>
                  </a:lnTo>
                  <a:lnTo>
                    <a:pt x="1003" y="1229"/>
                  </a:lnTo>
                  <a:lnTo>
                    <a:pt x="983" y="1235"/>
                  </a:lnTo>
                  <a:lnTo>
                    <a:pt x="964" y="1238"/>
                  </a:lnTo>
                  <a:lnTo>
                    <a:pt x="944" y="1240"/>
                  </a:lnTo>
                  <a:lnTo>
                    <a:pt x="923" y="1240"/>
                  </a:lnTo>
                  <a:lnTo>
                    <a:pt x="923" y="1240"/>
                  </a:lnTo>
                  <a:lnTo>
                    <a:pt x="898" y="1240"/>
                  </a:lnTo>
                  <a:lnTo>
                    <a:pt x="874" y="1236"/>
                  </a:lnTo>
                  <a:lnTo>
                    <a:pt x="852" y="1233"/>
                  </a:lnTo>
                  <a:lnTo>
                    <a:pt x="829" y="1226"/>
                  </a:lnTo>
                  <a:lnTo>
                    <a:pt x="810" y="1217"/>
                  </a:lnTo>
                  <a:lnTo>
                    <a:pt x="790" y="1208"/>
                  </a:lnTo>
                  <a:lnTo>
                    <a:pt x="773" y="1198"/>
                  </a:lnTo>
                  <a:lnTo>
                    <a:pt x="757" y="1184"/>
                  </a:lnTo>
                  <a:lnTo>
                    <a:pt x="743" y="1169"/>
                  </a:lnTo>
                  <a:lnTo>
                    <a:pt x="729" y="1153"/>
                  </a:lnTo>
                  <a:lnTo>
                    <a:pt x="718" y="1136"/>
                  </a:lnTo>
                  <a:lnTo>
                    <a:pt x="709" y="1116"/>
                  </a:lnTo>
                  <a:lnTo>
                    <a:pt x="700" y="1095"/>
                  </a:lnTo>
                  <a:lnTo>
                    <a:pt x="695" y="1074"/>
                  </a:lnTo>
                  <a:lnTo>
                    <a:pt x="693" y="1051"/>
                  </a:lnTo>
                  <a:lnTo>
                    <a:pt x="692" y="1026"/>
                  </a:lnTo>
                  <a:lnTo>
                    <a:pt x="692" y="1026"/>
                  </a:lnTo>
                  <a:lnTo>
                    <a:pt x="693" y="996"/>
                  </a:lnTo>
                  <a:lnTo>
                    <a:pt x="697" y="970"/>
                  </a:lnTo>
                  <a:lnTo>
                    <a:pt x="706" y="945"/>
                  </a:lnTo>
                  <a:lnTo>
                    <a:pt x="716" y="920"/>
                  </a:lnTo>
                  <a:lnTo>
                    <a:pt x="729" y="897"/>
                  </a:lnTo>
                  <a:lnTo>
                    <a:pt x="745" y="876"/>
                  </a:lnTo>
                  <a:lnTo>
                    <a:pt x="764" y="857"/>
                  </a:lnTo>
                  <a:lnTo>
                    <a:pt x="785" y="839"/>
                  </a:lnTo>
                  <a:lnTo>
                    <a:pt x="810" y="823"/>
                  </a:lnTo>
                  <a:lnTo>
                    <a:pt x="836" y="811"/>
                  </a:lnTo>
                  <a:lnTo>
                    <a:pt x="866" y="798"/>
                  </a:lnTo>
                  <a:lnTo>
                    <a:pt x="898" y="788"/>
                  </a:lnTo>
                  <a:lnTo>
                    <a:pt x="932" y="781"/>
                  </a:lnTo>
                  <a:lnTo>
                    <a:pt x="969" y="775"/>
                  </a:lnTo>
                  <a:lnTo>
                    <a:pt x="1008" y="772"/>
                  </a:lnTo>
                  <a:lnTo>
                    <a:pt x="1049" y="770"/>
                  </a:lnTo>
                  <a:lnTo>
                    <a:pt x="1049" y="770"/>
                  </a:lnTo>
                  <a:lnTo>
                    <a:pt x="1109" y="772"/>
                  </a:lnTo>
                  <a:lnTo>
                    <a:pt x="1139" y="775"/>
                  </a:lnTo>
                  <a:lnTo>
                    <a:pt x="1165" y="779"/>
                  </a:lnTo>
                  <a:lnTo>
                    <a:pt x="1165" y="638"/>
                  </a:lnTo>
                  <a:lnTo>
                    <a:pt x="1165" y="638"/>
                  </a:lnTo>
                  <a:lnTo>
                    <a:pt x="1165" y="611"/>
                  </a:lnTo>
                  <a:lnTo>
                    <a:pt x="1163" y="586"/>
                  </a:lnTo>
                  <a:lnTo>
                    <a:pt x="1160" y="563"/>
                  </a:lnTo>
                  <a:lnTo>
                    <a:pt x="1155" y="542"/>
                  </a:lnTo>
                  <a:lnTo>
                    <a:pt x="1149" y="523"/>
                  </a:lnTo>
                  <a:lnTo>
                    <a:pt x="1142" y="505"/>
                  </a:lnTo>
                  <a:lnTo>
                    <a:pt x="1135" y="489"/>
                  </a:lnTo>
                  <a:lnTo>
                    <a:pt x="1125" y="475"/>
                  </a:lnTo>
                  <a:lnTo>
                    <a:pt x="1114" y="463"/>
                  </a:lnTo>
                  <a:lnTo>
                    <a:pt x="1102" y="450"/>
                  </a:lnTo>
                  <a:lnTo>
                    <a:pt x="1087" y="442"/>
                  </a:lnTo>
                  <a:lnTo>
                    <a:pt x="1073" y="435"/>
                  </a:lnTo>
                  <a:lnTo>
                    <a:pt x="1056" y="427"/>
                  </a:lnTo>
                  <a:lnTo>
                    <a:pt x="1038" y="424"/>
                  </a:lnTo>
                  <a:lnTo>
                    <a:pt x="1018" y="420"/>
                  </a:lnTo>
                  <a:lnTo>
                    <a:pt x="997" y="420"/>
                  </a:lnTo>
                  <a:lnTo>
                    <a:pt x="997" y="420"/>
                  </a:lnTo>
                  <a:lnTo>
                    <a:pt x="971" y="422"/>
                  </a:lnTo>
                  <a:lnTo>
                    <a:pt x="948" y="426"/>
                  </a:lnTo>
                  <a:lnTo>
                    <a:pt x="925" y="431"/>
                  </a:lnTo>
                  <a:lnTo>
                    <a:pt x="905" y="438"/>
                  </a:lnTo>
                  <a:lnTo>
                    <a:pt x="886" y="447"/>
                  </a:lnTo>
                  <a:lnTo>
                    <a:pt x="870" y="459"/>
                  </a:lnTo>
                  <a:lnTo>
                    <a:pt x="856" y="472"/>
                  </a:lnTo>
                  <a:lnTo>
                    <a:pt x="844" y="488"/>
                  </a:lnTo>
                  <a:lnTo>
                    <a:pt x="844" y="488"/>
                  </a:lnTo>
                  <a:lnTo>
                    <a:pt x="856" y="493"/>
                  </a:lnTo>
                  <a:lnTo>
                    <a:pt x="868" y="500"/>
                  </a:lnTo>
                  <a:lnTo>
                    <a:pt x="879" y="509"/>
                  </a:lnTo>
                  <a:lnTo>
                    <a:pt x="888" y="518"/>
                  </a:lnTo>
                  <a:lnTo>
                    <a:pt x="895" y="530"/>
                  </a:lnTo>
                  <a:lnTo>
                    <a:pt x="900" y="542"/>
                  </a:lnTo>
                  <a:lnTo>
                    <a:pt x="904" y="555"/>
                  </a:lnTo>
                  <a:lnTo>
                    <a:pt x="905" y="571"/>
                  </a:lnTo>
                  <a:lnTo>
                    <a:pt x="905" y="571"/>
                  </a:lnTo>
                  <a:lnTo>
                    <a:pt x="904" y="588"/>
                  </a:lnTo>
                  <a:lnTo>
                    <a:pt x="898" y="606"/>
                  </a:lnTo>
                  <a:lnTo>
                    <a:pt x="889" y="620"/>
                  </a:lnTo>
                  <a:lnTo>
                    <a:pt x="879" y="632"/>
                  </a:lnTo>
                  <a:lnTo>
                    <a:pt x="865" y="643"/>
                  </a:lnTo>
                  <a:lnTo>
                    <a:pt x="851" y="652"/>
                  </a:lnTo>
                  <a:lnTo>
                    <a:pt x="833" y="657"/>
                  </a:lnTo>
                  <a:lnTo>
                    <a:pt x="815" y="657"/>
                  </a:lnTo>
                  <a:lnTo>
                    <a:pt x="815" y="657"/>
                  </a:lnTo>
                  <a:lnTo>
                    <a:pt x="798" y="655"/>
                  </a:lnTo>
                  <a:lnTo>
                    <a:pt x="780" y="652"/>
                  </a:lnTo>
                  <a:lnTo>
                    <a:pt x="766" y="643"/>
                  </a:lnTo>
                  <a:lnTo>
                    <a:pt x="752" y="632"/>
                  </a:lnTo>
                  <a:lnTo>
                    <a:pt x="741" y="618"/>
                  </a:lnTo>
                  <a:lnTo>
                    <a:pt x="734" y="602"/>
                  </a:lnTo>
                  <a:lnTo>
                    <a:pt x="729" y="585"/>
                  </a:lnTo>
                  <a:lnTo>
                    <a:pt x="727" y="565"/>
                  </a:lnTo>
                  <a:lnTo>
                    <a:pt x="727" y="565"/>
                  </a:lnTo>
                  <a:lnTo>
                    <a:pt x="729" y="544"/>
                  </a:lnTo>
                  <a:lnTo>
                    <a:pt x="732" y="525"/>
                  </a:lnTo>
                  <a:lnTo>
                    <a:pt x="739" y="507"/>
                  </a:lnTo>
                  <a:lnTo>
                    <a:pt x="750" y="489"/>
                  </a:lnTo>
                  <a:lnTo>
                    <a:pt x="762" y="473"/>
                  </a:lnTo>
                  <a:lnTo>
                    <a:pt x="776" y="458"/>
                  </a:lnTo>
                  <a:lnTo>
                    <a:pt x="792" y="443"/>
                  </a:lnTo>
                  <a:lnTo>
                    <a:pt x="812" y="431"/>
                  </a:lnTo>
                  <a:lnTo>
                    <a:pt x="831" y="419"/>
                  </a:lnTo>
                  <a:lnTo>
                    <a:pt x="854" y="410"/>
                  </a:lnTo>
                  <a:lnTo>
                    <a:pt x="877" y="401"/>
                  </a:lnTo>
                  <a:lnTo>
                    <a:pt x="902" y="394"/>
                  </a:lnTo>
                  <a:lnTo>
                    <a:pt x="927" y="387"/>
                  </a:lnTo>
                  <a:lnTo>
                    <a:pt x="955" y="383"/>
                  </a:lnTo>
                  <a:lnTo>
                    <a:pt x="981" y="380"/>
                  </a:lnTo>
                  <a:lnTo>
                    <a:pt x="1010" y="380"/>
                  </a:lnTo>
                  <a:lnTo>
                    <a:pt x="1010" y="380"/>
                  </a:lnTo>
                  <a:lnTo>
                    <a:pt x="1050" y="382"/>
                  </a:lnTo>
                  <a:lnTo>
                    <a:pt x="1087" y="385"/>
                  </a:lnTo>
                  <a:lnTo>
                    <a:pt x="1121" y="390"/>
                  </a:lnTo>
                  <a:lnTo>
                    <a:pt x="1151" y="399"/>
                  </a:lnTo>
                  <a:lnTo>
                    <a:pt x="1178" y="410"/>
                  </a:lnTo>
                  <a:lnTo>
                    <a:pt x="1202" y="424"/>
                  </a:lnTo>
                  <a:lnTo>
                    <a:pt x="1224" y="438"/>
                  </a:lnTo>
                  <a:lnTo>
                    <a:pt x="1241" y="456"/>
                  </a:lnTo>
                  <a:lnTo>
                    <a:pt x="1257" y="473"/>
                  </a:lnTo>
                  <a:lnTo>
                    <a:pt x="1271" y="495"/>
                  </a:lnTo>
                  <a:lnTo>
                    <a:pt x="1282" y="516"/>
                  </a:lnTo>
                  <a:lnTo>
                    <a:pt x="1291" y="539"/>
                  </a:lnTo>
                  <a:lnTo>
                    <a:pt x="1298" y="562"/>
                  </a:lnTo>
                  <a:lnTo>
                    <a:pt x="1301" y="588"/>
                  </a:lnTo>
                  <a:lnTo>
                    <a:pt x="1305" y="615"/>
                  </a:lnTo>
                  <a:lnTo>
                    <a:pt x="1305" y="641"/>
                  </a:lnTo>
                  <a:lnTo>
                    <a:pt x="1305" y="1055"/>
                  </a:lnTo>
                  <a:lnTo>
                    <a:pt x="1305" y="1055"/>
                  </a:lnTo>
                  <a:lnTo>
                    <a:pt x="1307" y="1083"/>
                  </a:lnTo>
                  <a:lnTo>
                    <a:pt x="1310" y="1106"/>
                  </a:lnTo>
                  <a:lnTo>
                    <a:pt x="1312" y="1115"/>
                  </a:lnTo>
                  <a:lnTo>
                    <a:pt x="1315" y="1123"/>
                  </a:lnTo>
                  <a:lnTo>
                    <a:pt x="1319" y="1131"/>
                  </a:lnTo>
                  <a:lnTo>
                    <a:pt x="1324" y="1138"/>
                  </a:lnTo>
                  <a:lnTo>
                    <a:pt x="1331" y="1143"/>
                  </a:lnTo>
                  <a:lnTo>
                    <a:pt x="1338" y="1148"/>
                  </a:lnTo>
                  <a:lnTo>
                    <a:pt x="1345" y="1152"/>
                  </a:lnTo>
                  <a:lnTo>
                    <a:pt x="1356" y="1155"/>
                  </a:lnTo>
                  <a:lnTo>
                    <a:pt x="1377" y="1159"/>
                  </a:lnTo>
                  <a:lnTo>
                    <a:pt x="1404" y="1161"/>
                  </a:lnTo>
                  <a:lnTo>
                    <a:pt x="1429" y="1161"/>
                  </a:lnTo>
                  <a:close/>
                  <a:moveTo>
                    <a:pt x="1165" y="823"/>
                  </a:moveTo>
                  <a:lnTo>
                    <a:pt x="1165" y="823"/>
                  </a:lnTo>
                  <a:lnTo>
                    <a:pt x="1133" y="818"/>
                  </a:lnTo>
                  <a:lnTo>
                    <a:pt x="1096" y="816"/>
                  </a:lnTo>
                  <a:lnTo>
                    <a:pt x="1096" y="816"/>
                  </a:lnTo>
                  <a:lnTo>
                    <a:pt x="1066" y="816"/>
                  </a:lnTo>
                  <a:lnTo>
                    <a:pt x="1038" y="820"/>
                  </a:lnTo>
                  <a:lnTo>
                    <a:pt x="1011" y="823"/>
                  </a:lnTo>
                  <a:lnTo>
                    <a:pt x="987" y="830"/>
                  </a:lnTo>
                  <a:lnTo>
                    <a:pt x="964" y="837"/>
                  </a:lnTo>
                  <a:lnTo>
                    <a:pt x="942" y="846"/>
                  </a:lnTo>
                  <a:lnTo>
                    <a:pt x="923" y="857"/>
                  </a:lnTo>
                  <a:lnTo>
                    <a:pt x="907" y="869"/>
                  </a:lnTo>
                  <a:lnTo>
                    <a:pt x="891" y="883"/>
                  </a:lnTo>
                  <a:lnTo>
                    <a:pt x="879" y="897"/>
                  </a:lnTo>
                  <a:lnTo>
                    <a:pt x="866" y="915"/>
                  </a:lnTo>
                  <a:lnTo>
                    <a:pt x="858" y="933"/>
                  </a:lnTo>
                  <a:lnTo>
                    <a:pt x="851" y="950"/>
                  </a:lnTo>
                  <a:lnTo>
                    <a:pt x="845" y="970"/>
                  </a:lnTo>
                  <a:lnTo>
                    <a:pt x="842" y="991"/>
                  </a:lnTo>
                  <a:lnTo>
                    <a:pt x="842" y="1012"/>
                  </a:lnTo>
                  <a:lnTo>
                    <a:pt x="842" y="1012"/>
                  </a:lnTo>
                  <a:lnTo>
                    <a:pt x="842" y="1030"/>
                  </a:lnTo>
                  <a:lnTo>
                    <a:pt x="844" y="1046"/>
                  </a:lnTo>
                  <a:lnTo>
                    <a:pt x="847" y="1062"/>
                  </a:lnTo>
                  <a:lnTo>
                    <a:pt x="852" y="1076"/>
                  </a:lnTo>
                  <a:lnTo>
                    <a:pt x="858" y="1088"/>
                  </a:lnTo>
                  <a:lnTo>
                    <a:pt x="865" y="1102"/>
                  </a:lnTo>
                  <a:lnTo>
                    <a:pt x="874" y="1113"/>
                  </a:lnTo>
                  <a:lnTo>
                    <a:pt x="882" y="1123"/>
                  </a:lnTo>
                  <a:lnTo>
                    <a:pt x="893" y="1132"/>
                  </a:lnTo>
                  <a:lnTo>
                    <a:pt x="904" y="1141"/>
                  </a:lnTo>
                  <a:lnTo>
                    <a:pt x="916" y="1148"/>
                  </a:lnTo>
                  <a:lnTo>
                    <a:pt x="928" y="1153"/>
                  </a:lnTo>
                  <a:lnTo>
                    <a:pt x="942" y="1159"/>
                  </a:lnTo>
                  <a:lnTo>
                    <a:pt x="958" y="1161"/>
                  </a:lnTo>
                  <a:lnTo>
                    <a:pt x="973" y="1164"/>
                  </a:lnTo>
                  <a:lnTo>
                    <a:pt x="988" y="1164"/>
                  </a:lnTo>
                  <a:lnTo>
                    <a:pt x="988" y="1164"/>
                  </a:lnTo>
                  <a:lnTo>
                    <a:pt x="1015" y="1162"/>
                  </a:lnTo>
                  <a:lnTo>
                    <a:pt x="1040" y="1157"/>
                  </a:lnTo>
                  <a:lnTo>
                    <a:pt x="1064" y="1148"/>
                  </a:lnTo>
                  <a:lnTo>
                    <a:pt x="1087" y="1138"/>
                  </a:lnTo>
                  <a:lnTo>
                    <a:pt x="1110" y="1123"/>
                  </a:lnTo>
                  <a:lnTo>
                    <a:pt x="1130" y="1108"/>
                  </a:lnTo>
                  <a:lnTo>
                    <a:pt x="1149" y="1090"/>
                  </a:lnTo>
                  <a:lnTo>
                    <a:pt x="1165" y="1070"/>
                  </a:lnTo>
                  <a:lnTo>
                    <a:pt x="1165" y="823"/>
                  </a:lnTo>
                  <a:close/>
                  <a:moveTo>
                    <a:pt x="1692" y="1042"/>
                  </a:moveTo>
                  <a:lnTo>
                    <a:pt x="1692" y="1042"/>
                  </a:lnTo>
                  <a:lnTo>
                    <a:pt x="1694" y="1079"/>
                  </a:lnTo>
                  <a:lnTo>
                    <a:pt x="1695" y="1109"/>
                  </a:lnTo>
                  <a:lnTo>
                    <a:pt x="1701" y="1136"/>
                  </a:lnTo>
                  <a:lnTo>
                    <a:pt x="1708" y="1157"/>
                  </a:lnTo>
                  <a:lnTo>
                    <a:pt x="1717" y="1175"/>
                  </a:lnTo>
                  <a:lnTo>
                    <a:pt x="1727" y="1189"/>
                  </a:lnTo>
                  <a:lnTo>
                    <a:pt x="1741" y="1201"/>
                  </a:lnTo>
                  <a:lnTo>
                    <a:pt x="1757" y="1210"/>
                  </a:lnTo>
                  <a:lnTo>
                    <a:pt x="1757" y="1224"/>
                  </a:lnTo>
                  <a:lnTo>
                    <a:pt x="1485" y="1224"/>
                  </a:lnTo>
                  <a:lnTo>
                    <a:pt x="1485" y="1210"/>
                  </a:lnTo>
                  <a:lnTo>
                    <a:pt x="1485" y="1210"/>
                  </a:lnTo>
                  <a:lnTo>
                    <a:pt x="1501" y="1201"/>
                  </a:lnTo>
                  <a:lnTo>
                    <a:pt x="1515" y="1189"/>
                  </a:lnTo>
                  <a:lnTo>
                    <a:pt x="1526" y="1175"/>
                  </a:lnTo>
                  <a:lnTo>
                    <a:pt x="1536" y="1157"/>
                  </a:lnTo>
                  <a:lnTo>
                    <a:pt x="1543" y="1136"/>
                  </a:lnTo>
                  <a:lnTo>
                    <a:pt x="1549" y="1109"/>
                  </a:lnTo>
                  <a:lnTo>
                    <a:pt x="1551" y="1079"/>
                  </a:lnTo>
                  <a:lnTo>
                    <a:pt x="1552" y="1042"/>
                  </a:lnTo>
                  <a:lnTo>
                    <a:pt x="1552" y="594"/>
                  </a:lnTo>
                  <a:lnTo>
                    <a:pt x="1552" y="594"/>
                  </a:lnTo>
                  <a:lnTo>
                    <a:pt x="1551" y="563"/>
                  </a:lnTo>
                  <a:lnTo>
                    <a:pt x="1545" y="539"/>
                  </a:lnTo>
                  <a:lnTo>
                    <a:pt x="1538" y="518"/>
                  </a:lnTo>
                  <a:lnTo>
                    <a:pt x="1529" y="502"/>
                  </a:lnTo>
                  <a:lnTo>
                    <a:pt x="1517" y="488"/>
                  </a:lnTo>
                  <a:lnTo>
                    <a:pt x="1505" y="477"/>
                  </a:lnTo>
                  <a:lnTo>
                    <a:pt x="1492" y="470"/>
                  </a:lnTo>
                  <a:lnTo>
                    <a:pt x="1480" y="463"/>
                  </a:lnTo>
                  <a:lnTo>
                    <a:pt x="1480" y="449"/>
                  </a:lnTo>
                  <a:lnTo>
                    <a:pt x="1692" y="376"/>
                  </a:lnTo>
                  <a:lnTo>
                    <a:pt x="1692" y="551"/>
                  </a:lnTo>
                  <a:lnTo>
                    <a:pt x="1692" y="551"/>
                  </a:lnTo>
                  <a:lnTo>
                    <a:pt x="1731" y="512"/>
                  </a:lnTo>
                  <a:lnTo>
                    <a:pt x="1770" y="479"/>
                  </a:lnTo>
                  <a:lnTo>
                    <a:pt x="1789" y="463"/>
                  </a:lnTo>
                  <a:lnTo>
                    <a:pt x="1809" y="449"/>
                  </a:lnTo>
                  <a:lnTo>
                    <a:pt x="1830" y="436"/>
                  </a:lnTo>
                  <a:lnTo>
                    <a:pt x="1849" y="426"/>
                  </a:lnTo>
                  <a:lnTo>
                    <a:pt x="1870" y="415"/>
                  </a:lnTo>
                  <a:lnTo>
                    <a:pt x="1892" y="406"/>
                  </a:lnTo>
                  <a:lnTo>
                    <a:pt x="1913" y="397"/>
                  </a:lnTo>
                  <a:lnTo>
                    <a:pt x="1934" y="392"/>
                  </a:lnTo>
                  <a:lnTo>
                    <a:pt x="1955" y="387"/>
                  </a:lnTo>
                  <a:lnTo>
                    <a:pt x="1977" y="383"/>
                  </a:lnTo>
                  <a:lnTo>
                    <a:pt x="1998" y="380"/>
                  </a:lnTo>
                  <a:lnTo>
                    <a:pt x="2019" y="380"/>
                  </a:lnTo>
                  <a:lnTo>
                    <a:pt x="2019" y="380"/>
                  </a:lnTo>
                  <a:lnTo>
                    <a:pt x="2049" y="382"/>
                  </a:lnTo>
                  <a:lnTo>
                    <a:pt x="2077" y="385"/>
                  </a:lnTo>
                  <a:lnTo>
                    <a:pt x="2102" y="390"/>
                  </a:lnTo>
                  <a:lnTo>
                    <a:pt x="2125" y="399"/>
                  </a:lnTo>
                  <a:lnTo>
                    <a:pt x="2144" y="408"/>
                  </a:lnTo>
                  <a:lnTo>
                    <a:pt x="2162" y="420"/>
                  </a:lnTo>
                  <a:lnTo>
                    <a:pt x="2178" y="435"/>
                  </a:lnTo>
                  <a:lnTo>
                    <a:pt x="2190" y="450"/>
                  </a:lnTo>
                  <a:lnTo>
                    <a:pt x="2203" y="468"/>
                  </a:lnTo>
                  <a:lnTo>
                    <a:pt x="2212" y="488"/>
                  </a:lnTo>
                  <a:lnTo>
                    <a:pt x="2220" y="507"/>
                  </a:lnTo>
                  <a:lnTo>
                    <a:pt x="2226" y="530"/>
                  </a:lnTo>
                  <a:lnTo>
                    <a:pt x="2231" y="553"/>
                  </a:lnTo>
                  <a:lnTo>
                    <a:pt x="2233" y="576"/>
                  </a:lnTo>
                  <a:lnTo>
                    <a:pt x="2235" y="601"/>
                  </a:lnTo>
                  <a:lnTo>
                    <a:pt x="2236" y="627"/>
                  </a:lnTo>
                  <a:lnTo>
                    <a:pt x="2236" y="1042"/>
                  </a:lnTo>
                  <a:lnTo>
                    <a:pt x="2236" y="1042"/>
                  </a:lnTo>
                  <a:lnTo>
                    <a:pt x="2236" y="1079"/>
                  </a:lnTo>
                  <a:lnTo>
                    <a:pt x="2240" y="1109"/>
                  </a:lnTo>
                  <a:lnTo>
                    <a:pt x="2245" y="1136"/>
                  </a:lnTo>
                  <a:lnTo>
                    <a:pt x="2252" y="1157"/>
                  </a:lnTo>
                  <a:lnTo>
                    <a:pt x="2263" y="1175"/>
                  </a:lnTo>
                  <a:lnTo>
                    <a:pt x="2273" y="1189"/>
                  </a:lnTo>
                  <a:lnTo>
                    <a:pt x="2288" y="1201"/>
                  </a:lnTo>
                  <a:lnTo>
                    <a:pt x="2304" y="1210"/>
                  </a:lnTo>
                  <a:lnTo>
                    <a:pt x="2304" y="1224"/>
                  </a:lnTo>
                  <a:lnTo>
                    <a:pt x="2031" y="1224"/>
                  </a:lnTo>
                  <a:lnTo>
                    <a:pt x="2031" y="1210"/>
                  </a:lnTo>
                  <a:lnTo>
                    <a:pt x="2031" y="1210"/>
                  </a:lnTo>
                  <a:lnTo>
                    <a:pt x="2047" y="1201"/>
                  </a:lnTo>
                  <a:lnTo>
                    <a:pt x="2060" y="1189"/>
                  </a:lnTo>
                  <a:lnTo>
                    <a:pt x="2072" y="1175"/>
                  </a:lnTo>
                  <a:lnTo>
                    <a:pt x="2081" y="1157"/>
                  </a:lnTo>
                  <a:lnTo>
                    <a:pt x="2088" y="1136"/>
                  </a:lnTo>
                  <a:lnTo>
                    <a:pt x="2091" y="1109"/>
                  </a:lnTo>
                  <a:lnTo>
                    <a:pt x="2095" y="1079"/>
                  </a:lnTo>
                  <a:lnTo>
                    <a:pt x="2097" y="1042"/>
                  </a:lnTo>
                  <a:lnTo>
                    <a:pt x="2097" y="673"/>
                  </a:lnTo>
                  <a:lnTo>
                    <a:pt x="2097" y="673"/>
                  </a:lnTo>
                  <a:lnTo>
                    <a:pt x="2095" y="650"/>
                  </a:lnTo>
                  <a:lnTo>
                    <a:pt x="2093" y="627"/>
                  </a:lnTo>
                  <a:lnTo>
                    <a:pt x="2091" y="608"/>
                  </a:lnTo>
                  <a:lnTo>
                    <a:pt x="2086" y="590"/>
                  </a:lnTo>
                  <a:lnTo>
                    <a:pt x="2081" y="574"/>
                  </a:lnTo>
                  <a:lnTo>
                    <a:pt x="2075" y="558"/>
                  </a:lnTo>
                  <a:lnTo>
                    <a:pt x="2067" y="546"/>
                  </a:lnTo>
                  <a:lnTo>
                    <a:pt x="2058" y="533"/>
                  </a:lnTo>
                  <a:lnTo>
                    <a:pt x="2047" y="523"/>
                  </a:lnTo>
                  <a:lnTo>
                    <a:pt x="2037" y="514"/>
                  </a:lnTo>
                  <a:lnTo>
                    <a:pt x="2024" y="507"/>
                  </a:lnTo>
                  <a:lnTo>
                    <a:pt x="2010" y="500"/>
                  </a:lnTo>
                  <a:lnTo>
                    <a:pt x="1994" y="496"/>
                  </a:lnTo>
                  <a:lnTo>
                    <a:pt x="1977" y="493"/>
                  </a:lnTo>
                  <a:lnTo>
                    <a:pt x="1959" y="491"/>
                  </a:lnTo>
                  <a:lnTo>
                    <a:pt x="1939" y="491"/>
                  </a:lnTo>
                  <a:lnTo>
                    <a:pt x="1939" y="491"/>
                  </a:lnTo>
                  <a:lnTo>
                    <a:pt x="1922" y="491"/>
                  </a:lnTo>
                  <a:lnTo>
                    <a:pt x="1904" y="493"/>
                  </a:lnTo>
                  <a:lnTo>
                    <a:pt x="1869" y="500"/>
                  </a:lnTo>
                  <a:lnTo>
                    <a:pt x="1835" y="509"/>
                  </a:lnTo>
                  <a:lnTo>
                    <a:pt x="1803" y="523"/>
                  </a:lnTo>
                  <a:lnTo>
                    <a:pt x="1771" y="537"/>
                  </a:lnTo>
                  <a:lnTo>
                    <a:pt x="1741" y="553"/>
                  </a:lnTo>
                  <a:lnTo>
                    <a:pt x="1715" y="571"/>
                  </a:lnTo>
                  <a:lnTo>
                    <a:pt x="1692" y="586"/>
                  </a:lnTo>
                  <a:lnTo>
                    <a:pt x="1692" y="1042"/>
                  </a:lnTo>
                  <a:close/>
                  <a:moveTo>
                    <a:pt x="2874" y="1134"/>
                  </a:moveTo>
                  <a:lnTo>
                    <a:pt x="2874" y="1134"/>
                  </a:lnTo>
                  <a:lnTo>
                    <a:pt x="2855" y="1155"/>
                  </a:lnTo>
                  <a:lnTo>
                    <a:pt x="2832" y="1173"/>
                  </a:lnTo>
                  <a:lnTo>
                    <a:pt x="2807" y="1189"/>
                  </a:lnTo>
                  <a:lnTo>
                    <a:pt x="2779" y="1203"/>
                  </a:lnTo>
                  <a:lnTo>
                    <a:pt x="2751" y="1215"/>
                  </a:lnTo>
                  <a:lnTo>
                    <a:pt x="2722" y="1224"/>
                  </a:lnTo>
                  <a:lnTo>
                    <a:pt x="2692" y="1229"/>
                  </a:lnTo>
                  <a:lnTo>
                    <a:pt x="2662" y="1231"/>
                  </a:lnTo>
                  <a:lnTo>
                    <a:pt x="2662" y="1231"/>
                  </a:lnTo>
                  <a:lnTo>
                    <a:pt x="2641" y="1229"/>
                  </a:lnTo>
                  <a:lnTo>
                    <a:pt x="2620" y="1228"/>
                  </a:lnTo>
                  <a:lnTo>
                    <a:pt x="2602" y="1224"/>
                  </a:lnTo>
                  <a:lnTo>
                    <a:pt x="2585" y="1217"/>
                  </a:lnTo>
                  <a:lnTo>
                    <a:pt x="2567" y="1210"/>
                  </a:lnTo>
                  <a:lnTo>
                    <a:pt x="2553" y="1201"/>
                  </a:lnTo>
                  <a:lnTo>
                    <a:pt x="2540" y="1191"/>
                  </a:lnTo>
                  <a:lnTo>
                    <a:pt x="2528" y="1176"/>
                  </a:lnTo>
                  <a:lnTo>
                    <a:pt x="2517" y="1162"/>
                  </a:lnTo>
                  <a:lnTo>
                    <a:pt x="2509" y="1146"/>
                  </a:lnTo>
                  <a:lnTo>
                    <a:pt x="2501" y="1129"/>
                  </a:lnTo>
                  <a:lnTo>
                    <a:pt x="2494" y="1109"/>
                  </a:lnTo>
                  <a:lnTo>
                    <a:pt x="2489" y="1086"/>
                  </a:lnTo>
                  <a:lnTo>
                    <a:pt x="2486" y="1063"/>
                  </a:lnTo>
                  <a:lnTo>
                    <a:pt x="2484" y="1039"/>
                  </a:lnTo>
                  <a:lnTo>
                    <a:pt x="2484" y="1010"/>
                  </a:lnTo>
                  <a:lnTo>
                    <a:pt x="2484" y="466"/>
                  </a:lnTo>
                  <a:lnTo>
                    <a:pt x="2357" y="466"/>
                  </a:lnTo>
                  <a:lnTo>
                    <a:pt x="2357" y="427"/>
                  </a:lnTo>
                  <a:lnTo>
                    <a:pt x="2357" y="427"/>
                  </a:lnTo>
                  <a:lnTo>
                    <a:pt x="2394" y="410"/>
                  </a:lnTo>
                  <a:lnTo>
                    <a:pt x="2411" y="401"/>
                  </a:lnTo>
                  <a:lnTo>
                    <a:pt x="2429" y="390"/>
                  </a:lnTo>
                  <a:lnTo>
                    <a:pt x="2447" y="378"/>
                  </a:lnTo>
                  <a:lnTo>
                    <a:pt x="2463" y="366"/>
                  </a:lnTo>
                  <a:lnTo>
                    <a:pt x="2478" y="352"/>
                  </a:lnTo>
                  <a:lnTo>
                    <a:pt x="2494" y="337"/>
                  </a:lnTo>
                  <a:lnTo>
                    <a:pt x="2509" y="321"/>
                  </a:lnTo>
                  <a:lnTo>
                    <a:pt x="2523" y="304"/>
                  </a:lnTo>
                  <a:lnTo>
                    <a:pt x="2535" y="286"/>
                  </a:lnTo>
                  <a:lnTo>
                    <a:pt x="2547" y="267"/>
                  </a:lnTo>
                  <a:lnTo>
                    <a:pt x="2558" y="246"/>
                  </a:lnTo>
                  <a:lnTo>
                    <a:pt x="2569" y="223"/>
                  </a:lnTo>
                  <a:lnTo>
                    <a:pt x="2577" y="198"/>
                  </a:lnTo>
                  <a:lnTo>
                    <a:pt x="2586" y="173"/>
                  </a:lnTo>
                  <a:lnTo>
                    <a:pt x="2623" y="173"/>
                  </a:lnTo>
                  <a:lnTo>
                    <a:pt x="2623" y="408"/>
                  </a:lnTo>
                  <a:lnTo>
                    <a:pt x="2862" y="390"/>
                  </a:lnTo>
                  <a:lnTo>
                    <a:pt x="2846" y="466"/>
                  </a:lnTo>
                  <a:lnTo>
                    <a:pt x="2623" y="466"/>
                  </a:lnTo>
                  <a:lnTo>
                    <a:pt x="2623" y="989"/>
                  </a:lnTo>
                  <a:lnTo>
                    <a:pt x="2623" y="989"/>
                  </a:lnTo>
                  <a:lnTo>
                    <a:pt x="2625" y="1028"/>
                  </a:lnTo>
                  <a:lnTo>
                    <a:pt x="2631" y="1060"/>
                  </a:lnTo>
                  <a:lnTo>
                    <a:pt x="2634" y="1074"/>
                  </a:lnTo>
                  <a:lnTo>
                    <a:pt x="2638" y="1088"/>
                  </a:lnTo>
                  <a:lnTo>
                    <a:pt x="2643" y="1099"/>
                  </a:lnTo>
                  <a:lnTo>
                    <a:pt x="2650" y="1109"/>
                  </a:lnTo>
                  <a:lnTo>
                    <a:pt x="2657" y="1118"/>
                  </a:lnTo>
                  <a:lnTo>
                    <a:pt x="2666" y="1125"/>
                  </a:lnTo>
                  <a:lnTo>
                    <a:pt x="2675" y="1132"/>
                  </a:lnTo>
                  <a:lnTo>
                    <a:pt x="2685" y="1138"/>
                  </a:lnTo>
                  <a:lnTo>
                    <a:pt x="2698" y="1141"/>
                  </a:lnTo>
                  <a:lnTo>
                    <a:pt x="2712" y="1145"/>
                  </a:lnTo>
                  <a:lnTo>
                    <a:pt x="2726" y="1146"/>
                  </a:lnTo>
                  <a:lnTo>
                    <a:pt x="2740" y="1146"/>
                  </a:lnTo>
                  <a:lnTo>
                    <a:pt x="2740" y="1146"/>
                  </a:lnTo>
                  <a:lnTo>
                    <a:pt x="2770" y="1145"/>
                  </a:lnTo>
                  <a:lnTo>
                    <a:pt x="2800" y="1141"/>
                  </a:lnTo>
                  <a:lnTo>
                    <a:pt x="2834" y="1132"/>
                  </a:lnTo>
                  <a:lnTo>
                    <a:pt x="2850" y="1127"/>
                  </a:lnTo>
                  <a:lnTo>
                    <a:pt x="2866" y="1120"/>
                  </a:lnTo>
                  <a:lnTo>
                    <a:pt x="2874" y="1134"/>
                  </a:lnTo>
                  <a:close/>
                  <a:moveTo>
                    <a:pt x="3173" y="1042"/>
                  </a:moveTo>
                  <a:lnTo>
                    <a:pt x="3173" y="1042"/>
                  </a:lnTo>
                  <a:lnTo>
                    <a:pt x="3175" y="1079"/>
                  </a:lnTo>
                  <a:lnTo>
                    <a:pt x="3178" y="1109"/>
                  </a:lnTo>
                  <a:lnTo>
                    <a:pt x="3182" y="1136"/>
                  </a:lnTo>
                  <a:lnTo>
                    <a:pt x="3189" y="1157"/>
                  </a:lnTo>
                  <a:lnTo>
                    <a:pt x="3198" y="1175"/>
                  </a:lnTo>
                  <a:lnTo>
                    <a:pt x="3210" y="1189"/>
                  </a:lnTo>
                  <a:lnTo>
                    <a:pt x="3223" y="1201"/>
                  </a:lnTo>
                  <a:lnTo>
                    <a:pt x="3239" y="1210"/>
                  </a:lnTo>
                  <a:lnTo>
                    <a:pt x="3239" y="1224"/>
                  </a:lnTo>
                  <a:lnTo>
                    <a:pt x="2966" y="1224"/>
                  </a:lnTo>
                  <a:lnTo>
                    <a:pt x="2966" y="1210"/>
                  </a:lnTo>
                  <a:lnTo>
                    <a:pt x="2966" y="1210"/>
                  </a:lnTo>
                  <a:lnTo>
                    <a:pt x="2982" y="1201"/>
                  </a:lnTo>
                  <a:lnTo>
                    <a:pt x="2996" y="1189"/>
                  </a:lnTo>
                  <a:lnTo>
                    <a:pt x="3009" y="1175"/>
                  </a:lnTo>
                  <a:lnTo>
                    <a:pt x="3018" y="1157"/>
                  </a:lnTo>
                  <a:lnTo>
                    <a:pt x="3025" y="1136"/>
                  </a:lnTo>
                  <a:lnTo>
                    <a:pt x="3030" y="1109"/>
                  </a:lnTo>
                  <a:lnTo>
                    <a:pt x="3034" y="1079"/>
                  </a:lnTo>
                  <a:lnTo>
                    <a:pt x="3034" y="1042"/>
                  </a:lnTo>
                  <a:lnTo>
                    <a:pt x="3034" y="223"/>
                  </a:lnTo>
                  <a:lnTo>
                    <a:pt x="3034" y="223"/>
                  </a:lnTo>
                  <a:lnTo>
                    <a:pt x="3032" y="194"/>
                  </a:lnTo>
                  <a:lnTo>
                    <a:pt x="3028" y="170"/>
                  </a:lnTo>
                  <a:lnTo>
                    <a:pt x="3021" y="148"/>
                  </a:lnTo>
                  <a:lnTo>
                    <a:pt x="3012" y="131"/>
                  </a:lnTo>
                  <a:lnTo>
                    <a:pt x="3000" y="117"/>
                  </a:lnTo>
                  <a:lnTo>
                    <a:pt x="2989" y="104"/>
                  </a:lnTo>
                  <a:lnTo>
                    <a:pt x="2975" y="95"/>
                  </a:lnTo>
                  <a:lnTo>
                    <a:pt x="2963" y="88"/>
                  </a:lnTo>
                  <a:lnTo>
                    <a:pt x="2963" y="72"/>
                  </a:lnTo>
                  <a:lnTo>
                    <a:pt x="3173" y="0"/>
                  </a:lnTo>
                  <a:lnTo>
                    <a:pt x="3173" y="551"/>
                  </a:lnTo>
                  <a:lnTo>
                    <a:pt x="3173" y="551"/>
                  </a:lnTo>
                  <a:lnTo>
                    <a:pt x="3212" y="512"/>
                  </a:lnTo>
                  <a:lnTo>
                    <a:pt x="3251" y="479"/>
                  </a:lnTo>
                  <a:lnTo>
                    <a:pt x="3270" y="463"/>
                  </a:lnTo>
                  <a:lnTo>
                    <a:pt x="3290" y="449"/>
                  </a:lnTo>
                  <a:lnTo>
                    <a:pt x="3311" y="436"/>
                  </a:lnTo>
                  <a:lnTo>
                    <a:pt x="3332" y="426"/>
                  </a:lnTo>
                  <a:lnTo>
                    <a:pt x="3352" y="415"/>
                  </a:lnTo>
                  <a:lnTo>
                    <a:pt x="3373" y="406"/>
                  </a:lnTo>
                  <a:lnTo>
                    <a:pt x="3394" y="397"/>
                  </a:lnTo>
                  <a:lnTo>
                    <a:pt x="3415" y="392"/>
                  </a:lnTo>
                  <a:lnTo>
                    <a:pt x="3437" y="387"/>
                  </a:lnTo>
                  <a:lnTo>
                    <a:pt x="3458" y="383"/>
                  </a:lnTo>
                  <a:lnTo>
                    <a:pt x="3479" y="380"/>
                  </a:lnTo>
                  <a:lnTo>
                    <a:pt x="3502" y="380"/>
                  </a:lnTo>
                  <a:lnTo>
                    <a:pt x="3502" y="380"/>
                  </a:lnTo>
                  <a:lnTo>
                    <a:pt x="3532" y="382"/>
                  </a:lnTo>
                  <a:lnTo>
                    <a:pt x="3560" y="385"/>
                  </a:lnTo>
                  <a:lnTo>
                    <a:pt x="3585" y="390"/>
                  </a:lnTo>
                  <a:lnTo>
                    <a:pt x="3608" y="399"/>
                  </a:lnTo>
                  <a:lnTo>
                    <a:pt x="3627" y="408"/>
                  </a:lnTo>
                  <a:lnTo>
                    <a:pt x="3645" y="420"/>
                  </a:lnTo>
                  <a:lnTo>
                    <a:pt x="3661" y="435"/>
                  </a:lnTo>
                  <a:lnTo>
                    <a:pt x="3673" y="450"/>
                  </a:lnTo>
                  <a:lnTo>
                    <a:pt x="3686" y="468"/>
                  </a:lnTo>
                  <a:lnTo>
                    <a:pt x="3695" y="488"/>
                  </a:lnTo>
                  <a:lnTo>
                    <a:pt x="3702" y="507"/>
                  </a:lnTo>
                  <a:lnTo>
                    <a:pt x="3709" y="530"/>
                  </a:lnTo>
                  <a:lnTo>
                    <a:pt x="3712" y="553"/>
                  </a:lnTo>
                  <a:lnTo>
                    <a:pt x="3716" y="576"/>
                  </a:lnTo>
                  <a:lnTo>
                    <a:pt x="3718" y="601"/>
                  </a:lnTo>
                  <a:lnTo>
                    <a:pt x="3718" y="627"/>
                  </a:lnTo>
                  <a:lnTo>
                    <a:pt x="3718" y="1042"/>
                  </a:lnTo>
                  <a:lnTo>
                    <a:pt x="3718" y="1042"/>
                  </a:lnTo>
                  <a:lnTo>
                    <a:pt x="3719" y="1079"/>
                  </a:lnTo>
                  <a:lnTo>
                    <a:pt x="3721" y="1109"/>
                  </a:lnTo>
                  <a:lnTo>
                    <a:pt x="3726" y="1136"/>
                  </a:lnTo>
                  <a:lnTo>
                    <a:pt x="3733" y="1157"/>
                  </a:lnTo>
                  <a:lnTo>
                    <a:pt x="3744" y="1175"/>
                  </a:lnTo>
                  <a:lnTo>
                    <a:pt x="3755" y="1189"/>
                  </a:lnTo>
                  <a:lnTo>
                    <a:pt x="3769" y="1201"/>
                  </a:lnTo>
                  <a:lnTo>
                    <a:pt x="3785" y="1210"/>
                  </a:lnTo>
                  <a:lnTo>
                    <a:pt x="3785" y="1224"/>
                  </a:lnTo>
                  <a:lnTo>
                    <a:pt x="3513" y="1224"/>
                  </a:lnTo>
                  <a:lnTo>
                    <a:pt x="3513" y="1210"/>
                  </a:lnTo>
                  <a:lnTo>
                    <a:pt x="3513" y="1210"/>
                  </a:lnTo>
                  <a:lnTo>
                    <a:pt x="3528" y="1201"/>
                  </a:lnTo>
                  <a:lnTo>
                    <a:pt x="3543" y="1189"/>
                  </a:lnTo>
                  <a:lnTo>
                    <a:pt x="3553" y="1175"/>
                  </a:lnTo>
                  <a:lnTo>
                    <a:pt x="3562" y="1157"/>
                  </a:lnTo>
                  <a:lnTo>
                    <a:pt x="3569" y="1136"/>
                  </a:lnTo>
                  <a:lnTo>
                    <a:pt x="3574" y="1109"/>
                  </a:lnTo>
                  <a:lnTo>
                    <a:pt x="3576" y="1079"/>
                  </a:lnTo>
                  <a:lnTo>
                    <a:pt x="3578" y="1042"/>
                  </a:lnTo>
                  <a:lnTo>
                    <a:pt x="3578" y="673"/>
                  </a:lnTo>
                  <a:lnTo>
                    <a:pt x="3578" y="673"/>
                  </a:lnTo>
                  <a:lnTo>
                    <a:pt x="3578" y="650"/>
                  </a:lnTo>
                  <a:lnTo>
                    <a:pt x="3576" y="627"/>
                  </a:lnTo>
                  <a:lnTo>
                    <a:pt x="3573" y="608"/>
                  </a:lnTo>
                  <a:lnTo>
                    <a:pt x="3569" y="590"/>
                  </a:lnTo>
                  <a:lnTo>
                    <a:pt x="3564" y="574"/>
                  </a:lnTo>
                  <a:lnTo>
                    <a:pt x="3557" y="558"/>
                  </a:lnTo>
                  <a:lnTo>
                    <a:pt x="3550" y="546"/>
                  </a:lnTo>
                  <a:lnTo>
                    <a:pt x="3541" y="533"/>
                  </a:lnTo>
                  <a:lnTo>
                    <a:pt x="3530" y="523"/>
                  </a:lnTo>
                  <a:lnTo>
                    <a:pt x="3518" y="514"/>
                  </a:lnTo>
                  <a:lnTo>
                    <a:pt x="3505" y="507"/>
                  </a:lnTo>
                  <a:lnTo>
                    <a:pt x="3491" y="500"/>
                  </a:lnTo>
                  <a:lnTo>
                    <a:pt x="3475" y="496"/>
                  </a:lnTo>
                  <a:lnTo>
                    <a:pt x="3459" y="493"/>
                  </a:lnTo>
                  <a:lnTo>
                    <a:pt x="3440" y="491"/>
                  </a:lnTo>
                  <a:lnTo>
                    <a:pt x="3421" y="491"/>
                  </a:lnTo>
                  <a:lnTo>
                    <a:pt x="3421" y="491"/>
                  </a:lnTo>
                  <a:lnTo>
                    <a:pt x="3403" y="491"/>
                  </a:lnTo>
                  <a:lnTo>
                    <a:pt x="3385" y="493"/>
                  </a:lnTo>
                  <a:lnTo>
                    <a:pt x="3352" y="500"/>
                  </a:lnTo>
                  <a:lnTo>
                    <a:pt x="3316" y="510"/>
                  </a:lnTo>
                  <a:lnTo>
                    <a:pt x="3284" y="523"/>
                  </a:lnTo>
                  <a:lnTo>
                    <a:pt x="3253" y="539"/>
                  </a:lnTo>
                  <a:lnTo>
                    <a:pt x="3224" y="555"/>
                  </a:lnTo>
                  <a:lnTo>
                    <a:pt x="3198" y="571"/>
                  </a:lnTo>
                  <a:lnTo>
                    <a:pt x="3173" y="586"/>
                  </a:lnTo>
                  <a:lnTo>
                    <a:pt x="3173" y="1042"/>
                  </a:lnTo>
                  <a:close/>
                  <a:moveTo>
                    <a:pt x="4267" y="1242"/>
                  </a:moveTo>
                  <a:lnTo>
                    <a:pt x="4267" y="1242"/>
                  </a:lnTo>
                  <a:lnTo>
                    <a:pt x="4221" y="1240"/>
                  </a:lnTo>
                  <a:lnTo>
                    <a:pt x="4181" y="1235"/>
                  </a:lnTo>
                  <a:lnTo>
                    <a:pt x="4140" y="1224"/>
                  </a:lnTo>
                  <a:lnTo>
                    <a:pt x="4103" y="1212"/>
                  </a:lnTo>
                  <a:lnTo>
                    <a:pt x="4068" y="1194"/>
                  </a:lnTo>
                  <a:lnTo>
                    <a:pt x="4034" y="1173"/>
                  </a:lnTo>
                  <a:lnTo>
                    <a:pt x="4006" y="1150"/>
                  </a:lnTo>
                  <a:lnTo>
                    <a:pt x="3977" y="1123"/>
                  </a:lnTo>
                  <a:lnTo>
                    <a:pt x="3953" y="1095"/>
                  </a:lnTo>
                  <a:lnTo>
                    <a:pt x="3931" y="1063"/>
                  </a:lnTo>
                  <a:lnTo>
                    <a:pt x="3914" y="1028"/>
                  </a:lnTo>
                  <a:lnTo>
                    <a:pt x="3898" y="991"/>
                  </a:lnTo>
                  <a:lnTo>
                    <a:pt x="3887" y="952"/>
                  </a:lnTo>
                  <a:lnTo>
                    <a:pt x="3878" y="911"/>
                  </a:lnTo>
                  <a:lnTo>
                    <a:pt x="3873" y="869"/>
                  </a:lnTo>
                  <a:lnTo>
                    <a:pt x="3871" y="823"/>
                  </a:lnTo>
                  <a:lnTo>
                    <a:pt x="3871" y="823"/>
                  </a:lnTo>
                  <a:lnTo>
                    <a:pt x="3873" y="775"/>
                  </a:lnTo>
                  <a:lnTo>
                    <a:pt x="3878" y="730"/>
                  </a:lnTo>
                  <a:lnTo>
                    <a:pt x="3887" y="685"/>
                  </a:lnTo>
                  <a:lnTo>
                    <a:pt x="3900" y="643"/>
                  </a:lnTo>
                  <a:lnTo>
                    <a:pt x="3916" y="604"/>
                  </a:lnTo>
                  <a:lnTo>
                    <a:pt x="3935" y="567"/>
                  </a:lnTo>
                  <a:lnTo>
                    <a:pt x="3958" y="533"/>
                  </a:lnTo>
                  <a:lnTo>
                    <a:pt x="3970" y="518"/>
                  </a:lnTo>
                  <a:lnTo>
                    <a:pt x="3983" y="503"/>
                  </a:lnTo>
                  <a:lnTo>
                    <a:pt x="3997" y="489"/>
                  </a:lnTo>
                  <a:lnTo>
                    <a:pt x="4011" y="475"/>
                  </a:lnTo>
                  <a:lnTo>
                    <a:pt x="4027" y="463"/>
                  </a:lnTo>
                  <a:lnTo>
                    <a:pt x="4043" y="450"/>
                  </a:lnTo>
                  <a:lnTo>
                    <a:pt x="4059" y="440"/>
                  </a:lnTo>
                  <a:lnTo>
                    <a:pt x="4076" y="429"/>
                  </a:lnTo>
                  <a:lnTo>
                    <a:pt x="4094" y="420"/>
                  </a:lnTo>
                  <a:lnTo>
                    <a:pt x="4113" y="412"/>
                  </a:lnTo>
                  <a:lnTo>
                    <a:pt x="4133" y="405"/>
                  </a:lnTo>
                  <a:lnTo>
                    <a:pt x="4152" y="397"/>
                  </a:lnTo>
                  <a:lnTo>
                    <a:pt x="4174" y="392"/>
                  </a:lnTo>
                  <a:lnTo>
                    <a:pt x="4195" y="389"/>
                  </a:lnTo>
                  <a:lnTo>
                    <a:pt x="4216" y="385"/>
                  </a:lnTo>
                  <a:lnTo>
                    <a:pt x="4239" y="382"/>
                  </a:lnTo>
                  <a:lnTo>
                    <a:pt x="4262" y="380"/>
                  </a:lnTo>
                  <a:lnTo>
                    <a:pt x="4287" y="380"/>
                  </a:lnTo>
                  <a:lnTo>
                    <a:pt x="4287" y="380"/>
                  </a:lnTo>
                  <a:lnTo>
                    <a:pt x="4310" y="380"/>
                  </a:lnTo>
                  <a:lnTo>
                    <a:pt x="4331" y="382"/>
                  </a:lnTo>
                  <a:lnTo>
                    <a:pt x="4354" y="385"/>
                  </a:lnTo>
                  <a:lnTo>
                    <a:pt x="4375" y="389"/>
                  </a:lnTo>
                  <a:lnTo>
                    <a:pt x="4395" y="392"/>
                  </a:lnTo>
                  <a:lnTo>
                    <a:pt x="4414" y="397"/>
                  </a:lnTo>
                  <a:lnTo>
                    <a:pt x="4433" y="405"/>
                  </a:lnTo>
                  <a:lnTo>
                    <a:pt x="4453" y="412"/>
                  </a:lnTo>
                  <a:lnTo>
                    <a:pt x="4471" y="420"/>
                  </a:lnTo>
                  <a:lnTo>
                    <a:pt x="4488" y="429"/>
                  </a:lnTo>
                  <a:lnTo>
                    <a:pt x="4520" y="450"/>
                  </a:lnTo>
                  <a:lnTo>
                    <a:pt x="4550" y="473"/>
                  </a:lnTo>
                  <a:lnTo>
                    <a:pt x="4578" y="500"/>
                  </a:lnTo>
                  <a:lnTo>
                    <a:pt x="4601" y="530"/>
                  </a:lnTo>
                  <a:lnTo>
                    <a:pt x="4623" y="562"/>
                  </a:lnTo>
                  <a:lnTo>
                    <a:pt x="4642" y="597"/>
                  </a:lnTo>
                  <a:lnTo>
                    <a:pt x="4656" y="634"/>
                  </a:lnTo>
                  <a:lnTo>
                    <a:pt x="4668" y="673"/>
                  </a:lnTo>
                  <a:lnTo>
                    <a:pt x="4677" y="715"/>
                  </a:lnTo>
                  <a:lnTo>
                    <a:pt x="4681" y="758"/>
                  </a:lnTo>
                  <a:lnTo>
                    <a:pt x="4683" y="802"/>
                  </a:lnTo>
                  <a:lnTo>
                    <a:pt x="4683" y="802"/>
                  </a:lnTo>
                  <a:lnTo>
                    <a:pt x="4681" y="851"/>
                  </a:lnTo>
                  <a:lnTo>
                    <a:pt x="4676" y="897"/>
                  </a:lnTo>
                  <a:lnTo>
                    <a:pt x="4667" y="942"/>
                  </a:lnTo>
                  <a:lnTo>
                    <a:pt x="4653" y="984"/>
                  </a:lnTo>
                  <a:lnTo>
                    <a:pt x="4637" y="1023"/>
                  </a:lnTo>
                  <a:lnTo>
                    <a:pt x="4617" y="1058"/>
                  </a:lnTo>
                  <a:lnTo>
                    <a:pt x="4594" y="1092"/>
                  </a:lnTo>
                  <a:lnTo>
                    <a:pt x="4582" y="1108"/>
                  </a:lnTo>
                  <a:lnTo>
                    <a:pt x="4568" y="1122"/>
                  </a:lnTo>
                  <a:lnTo>
                    <a:pt x="4554" y="1136"/>
                  </a:lnTo>
                  <a:lnTo>
                    <a:pt x="4539" y="1150"/>
                  </a:lnTo>
                  <a:lnTo>
                    <a:pt x="4524" y="1162"/>
                  </a:lnTo>
                  <a:lnTo>
                    <a:pt x="4508" y="1173"/>
                  </a:lnTo>
                  <a:lnTo>
                    <a:pt x="4492" y="1184"/>
                  </a:lnTo>
                  <a:lnTo>
                    <a:pt x="4474" y="1194"/>
                  </a:lnTo>
                  <a:lnTo>
                    <a:pt x="4456" y="1203"/>
                  </a:lnTo>
                  <a:lnTo>
                    <a:pt x="4437" y="1210"/>
                  </a:lnTo>
                  <a:lnTo>
                    <a:pt x="4398" y="1224"/>
                  </a:lnTo>
                  <a:lnTo>
                    <a:pt x="4356" y="1235"/>
                  </a:lnTo>
                  <a:lnTo>
                    <a:pt x="4311" y="1240"/>
                  </a:lnTo>
                  <a:lnTo>
                    <a:pt x="4267" y="1242"/>
                  </a:lnTo>
                  <a:lnTo>
                    <a:pt x="4267" y="1242"/>
                  </a:lnTo>
                  <a:close/>
                  <a:moveTo>
                    <a:pt x="4290" y="1198"/>
                  </a:moveTo>
                  <a:lnTo>
                    <a:pt x="4290" y="1198"/>
                  </a:lnTo>
                  <a:lnTo>
                    <a:pt x="4315" y="1196"/>
                  </a:lnTo>
                  <a:lnTo>
                    <a:pt x="4340" y="1192"/>
                  </a:lnTo>
                  <a:lnTo>
                    <a:pt x="4363" y="1184"/>
                  </a:lnTo>
                  <a:lnTo>
                    <a:pt x="4386" y="1173"/>
                  </a:lnTo>
                  <a:lnTo>
                    <a:pt x="4407" y="1161"/>
                  </a:lnTo>
                  <a:lnTo>
                    <a:pt x="4426" y="1143"/>
                  </a:lnTo>
                  <a:lnTo>
                    <a:pt x="4444" y="1123"/>
                  </a:lnTo>
                  <a:lnTo>
                    <a:pt x="4462" y="1102"/>
                  </a:lnTo>
                  <a:lnTo>
                    <a:pt x="4476" y="1078"/>
                  </a:lnTo>
                  <a:lnTo>
                    <a:pt x="4490" y="1049"/>
                  </a:lnTo>
                  <a:lnTo>
                    <a:pt x="4501" y="1019"/>
                  </a:lnTo>
                  <a:lnTo>
                    <a:pt x="4511" y="986"/>
                  </a:lnTo>
                  <a:lnTo>
                    <a:pt x="4518" y="950"/>
                  </a:lnTo>
                  <a:lnTo>
                    <a:pt x="4524" y="913"/>
                  </a:lnTo>
                  <a:lnTo>
                    <a:pt x="4527" y="873"/>
                  </a:lnTo>
                  <a:lnTo>
                    <a:pt x="4529" y="830"/>
                  </a:lnTo>
                  <a:lnTo>
                    <a:pt x="4529" y="830"/>
                  </a:lnTo>
                  <a:lnTo>
                    <a:pt x="4527" y="784"/>
                  </a:lnTo>
                  <a:lnTo>
                    <a:pt x="4524" y="742"/>
                  </a:lnTo>
                  <a:lnTo>
                    <a:pt x="4518" y="700"/>
                  </a:lnTo>
                  <a:lnTo>
                    <a:pt x="4509" y="662"/>
                  </a:lnTo>
                  <a:lnTo>
                    <a:pt x="4499" y="625"/>
                  </a:lnTo>
                  <a:lnTo>
                    <a:pt x="4486" y="592"/>
                  </a:lnTo>
                  <a:lnTo>
                    <a:pt x="4472" y="562"/>
                  </a:lnTo>
                  <a:lnTo>
                    <a:pt x="4456" y="533"/>
                  </a:lnTo>
                  <a:lnTo>
                    <a:pt x="4437" y="507"/>
                  </a:lnTo>
                  <a:lnTo>
                    <a:pt x="4417" y="486"/>
                  </a:lnTo>
                  <a:lnTo>
                    <a:pt x="4396" y="466"/>
                  </a:lnTo>
                  <a:lnTo>
                    <a:pt x="4372" y="450"/>
                  </a:lnTo>
                  <a:lnTo>
                    <a:pt x="4347" y="438"/>
                  </a:lnTo>
                  <a:lnTo>
                    <a:pt x="4320" y="429"/>
                  </a:lnTo>
                  <a:lnTo>
                    <a:pt x="4292" y="424"/>
                  </a:lnTo>
                  <a:lnTo>
                    <a:pt x="4264" y="422"/>
                  </a:lnTo>
                  <a:lnTo>
                    <a:pt x="4264" y="422"/>
                  </a:lnTo>
                  <a:lnTo>
                    <a:pt x="4237" y="424"/>
                  </a:lnTo>
                  <a:lnTo>
                    <a:pt x="4212" y="429"/>
                  </a:lnTo>
                  <a:lnTo>
                    <a:pt x="4189" y="436"/>
                  </a:lnTo>
                  <a:lnTo>
                    <a:pt x="4167" y="449"/>
                  </a:lnTo>
                  <a:lnTo>
                    <a:pt x="4145" y="463"/>
                  </a:lnTo>
                  <a:lnTo>
                    <a:pt x="4126" y="480"/>
                  </a:lnTo>
                  <a:lnTo>
                    <a:pt x="4106" y="500"/>
                  </a:lnTo>
                  <a:lnTo>
                    <a:pt x="4090" y="523"/>
                  </a:lnTo>
                  <a:lnTo>
                    <a:pt x="4076" y="549"/>
                  </a:lnTo>
                  <a:lnTo>
                    <a:pt x="4062" y="576"/>
                  </a:lnTo>
                  <a:lnTo>
                    <a:pt x="4052" y="606"/>
                  </a:lnTo>
                  <a:lnTo>
                    <a:pt x="4041" y="639"/>
                  </a:lnTo>
                  <a:lnTo>
                    <a:pt x="4034" y="673"/>
                  </a:lnTo>
                  <a:lnTo>
                    <a:pt x="4029" y="710"/>
                  </a:lnTo>
                  <a:lnTo>
                    <a:pt x="4025" y="749"/>
                  </a:lnTo>
                  <a:lnTo>
                    <a:pt x="4023" y="788"/>
                  </a:lnTo>
                  <a:lnTo>
                    <a:pt x="4023" y="788"/>
                  </a:lnTo>
                  <a:lnTo>
                    <a:pt x="4025" y="832"/>
                  </a:lnTo>
                  <a:lnTo>
                    <a:pt x="4029" y="873"/>
                  </a:lnTo>
                  <a:lnTo>
                    <a:pt x="4034" y="913"/>
                  </a:lnTo>
                  <a:lnTo>
                    <a:pt x="4043" y="950"/>
                  </a:lnTo>
                  <a:lnTo>
                    <a:pt x="4052" y="987"/>
                  </a:lnTo>
                  <a:lnTo>
                    <a:pt x="4064" y="1021"/>
                  </a:lnTo>
                  <a:lnTo>
                    <a:pt x="4078" y="1053"/>
                  </a:lnTo>
                  <a:lnTo>
                    <a:pt x="4096" y="1081"/>
                  </a:lnTo>
                  <a:lnTo>
                    <a:pt x="4113" y="1108"/>
                  </a:lnTo>
                  <a:lnTo>
                    <a:pt x="4133" y="1131"/>
                  </a:lnTo>
                  <a:lnTo>
                    <a:pt x="4154" y="1150"/>
                  </a:lnTo>
                  <a:lnTo>
                    <a:pt x="4179" y="1168"/>
                  </a:lnTo>
                  <a:lnTo>
                    <a:pt x="4204" y="1180"/>
                  </a:lnTo>
                  <a:lnTo>
                    <a:pt x="4230" y="1191"/>
                  </a:lnTo>
                  <a:lnTo>
                    <a:pt x="4260" y="1196"/>
                  </a:lnTo>
                  <a:lnTo>
                    <a:pt x="4290" y="1198"/>
                  </a:lnTo>
                  <a:lnTo>
                    <a:pt x="4290" y="1198"/>
                  </a:lnTo>
                  <a:close/>
                  <a:moveTo>
                    <a:pt x="4981" y="1042"/>
                  </a:moveTo>
                  <a:lnTo>
                    <a:pt x="4981" y="1042"/>
                  </a:lnTo>
                  <a:lnTo>
                    <a:pt x="4983" y="1079"/>
                  </a:lnTo>
                  <a:lnTo>
                    <a:pt x="4985" y="1109"/>
                  </a:lnTo>
                  <a:lnTo>
                    <a:pt x="4990" y="1136"/>
                  </a:lnTo>
                  <a:lnTo>
                    <a:pt x="4997" y="1157"/>
                  </a:lnTo>
                  <a:lnTo>
                    <a:pt x="5008" y="1175"/>
                  </a:lnTo>
                  <a:lnTo>
                    <a:pt x="5018" y="1189"/>
                  </a:lnTo>
                  <a:lnTo>
                    <a:pt x="5033" y="1201"/>
                  </a:lnTo>
                  <a:lnTo>
                    <a:pt x="5049" y="1210"/>
                  </a:lnTo>
                  <a:lnTo>
                    <a:pt x="5049" y="1224"/>
                  </a:lnTo>
                  <a:lnTo>
                    <a:pt x="4775" y="1224"/>
                  </a:lnTo>
                  <a:lnTo>
                    <a:pt x="4775" y="1210"/>
                  </a:lnTo>
                  <a:lnTo>
                    <a:pt x="4775" y="1210"/>
                  </a:lnTo>
                  <a:lnTo>
                    <a:pt x="4790" y="1201"/>
                  </a:lnTo>
                  <a:lnTo>
                    <a:pt x="4805" y="1189"/>
                  </a:lnTo>
                  <a:lnTo>
                    <a:pt x="4815" y="1175"/>
                  </a:lnTo>
                  <a:lnTo>
                    <a:pt x="4826" y="1157"/>
                  </a:lnTo>
                  <a:lnTo>
                    <a:pt x="4833" y="1136"/>
                  </a:lnTo>
                  <a:lnTo>
                    <a:pt x="4838" y="1109"/>
                  </a:lnTo>
                  <a:lnTo>
                    <a:pt x="4840" y="1079"/>
                  </a:lnTo>
                  <a:lnTo>
                    <a:pt x="4842" y="1042"/>
                  </a:lnTo>
                  <a:lnTo>
                    <a:pt x="4842" y="223"/>
                  </a:lnTo>
                  <a:lnTo>
                    <a:pt x="4842" y="223"/>
                  </a:lnTo>
                  <a:lnTo>
                    <a:pt x="4840" y="194"/>
                  </a:lnTo>
                  <a:lnTo>
                    <a:pt x="4835" y="170"/>
                  </a:lnTo>
                  <a:lnTo>
                    <a:pt x="4828" y="148"/>
                  </a:lnTo>
                  <a:lnTo>
                    <a:pt x="4819" y="131"/>
                  </a:lnTo>
                  <a:lnTo>
                    <a:pt x="4808" y="117"/>
                  </a:lnTo>
                  <a:lnTo>
                    <a:pt x="4796" y="104"/>
                  </a:lnTo>
                  <a:lnTo>
                    <a:pt x="4783" y="95"/>
                  </a:lnTo>
                  <a:lnTo>
                    <a:pt x="4769" y="88"/>
                  </a:lnTo>
                  <a:lnTo>
                    <a:pt x="4769" y="72"/>
                  </a:lnTo>
                  <a:lnTo>
                    <a:pt x="4981" y="0"/>
                  </a:lnTo>
                  <a:lnTo>
                    <a:pt x="4981" y="1042"/>
                  </a:lnTo>
                  <a:close/>
                  <a:moveTo>
                    <a:pt x="5535" y="1242"/>
                  </a:moveTo>
                  <a:lnTo>
                    <a:pt x="5535" y="1242"/>
                  </a:lnTo>
                  <a:lnTo>
                    <a:pt x="5490" y="1240"/>
                  </a:lnTo>
                  <a:lnTo>
                    <a:pt x="5448" y="1235"/>
                  </a:lnTo>
                  <a:lnTo>
                    <a:pt x="5409" y="1224"/>
                  </a:lnTo>
                  <a:lnTo>
                    <a:pt x="5370" y="1212"/>
                  </a:lnTo>
                  <a:lnTo>
                    <a:pt x="5337" y="1194"/>
                  </a:lnTo>
                  <a:lnTo>
                    <a:pt x="5303" y="1173"/>
                  </a:lnTo>
                  <a:lnTo>
                    <a:pt x="5273" y="1150"/>
                  </a:lnTo>
                  <a:lnTo>
                    <a:pt x="5246" y="1123"/>
                  </a:lnTo>
                  <a:lnTo>
                    <a:pt x="5222" y="1095"/>
                  </a:lnTo>
                  <a:lnTo>
                    <a:pt x="5201" y="1063"/>
                  </a:lnTo>
                  <a:lnTo>
                    <a:pt x="5183" y="1028"/>
                  </a:lnTo>
                  <a:lnTo>
                    <a:pt x="5167" y="991"/>
                  </a:lnTo>
                  <a:lnTo>
                    <a:pt x="5155" y="952"/>
                  </a:lnTo>
                  <a:lnTo>
                    <a:pt x="5146" y="911"/>
                  </a:lnTo>
                  <a:lnTo>
                    <a:pt x="5140" y="869"/>
                  </a:lnTo>
                  <a:lnTo>
                    <a:pt x="5139" y="823"/>
                  </a:lnTo>
                  <a:lnTo>
                    <a:pt x="5139" y="823"/>
                  </a:lnTo>
                  <a:lnTo>
                    <a:pt x="5140" y="775"/>
                  </a:lnTo>
                  <a:lnTo>
                    <a:pt x="5147" y="730"/>
                  </a:lnTo>
                  <a:lnTo>
                    <a:pt x="5156" y="685"/>
                  </a:lnTo>
                  <a:lnTo>
                    <a:pt x="5169" y="643"/>
                  </a:lnTo>
                  <a:lnTo>
                    <a:pt x="5185" y="604"/>
                  </a:lnTo>
                  <a:lnTo>
                    <a:pt x="5204" y="567"/>
                  </a:lnTo>
                  <a:lnTo>
                    <a:pt x="5225" y="533"/>
                  </a:lnTo>
                  <a:lnTo>
                    <a:pt x="5238" y="518"/>
                  </a:lnTo>
                  <a:lnTo>
                    <a:pt x="5252" y="503"/>
                  </a:lnTo>
                  <a:lnTo>
                    <a:pt x="5264" y="489"/>
                  </a:lnTo>
                  <a:lnTo>
                    <a:pt x="5280" y="475"/>
                  </a:lnTo>
                  <a:lnTo>
                    <a:pt x="5294" y="463"/>
                  </a:lnTo>
                  <a:lnTo>
                    <a:pt x="5310" y="450"/>
                  </a:lnTo>
                  <a:lnTo>
                    <a:pt x="5328" y="440"/>
                  </a:lnTo>
                  <a:lnTo>
                    <a:pt x="5345" y="429"/>
                  </a:lnTo>
                  <a:lnTo>
                    <a:pt x="5363" y="420"/>
                  </a:lnTo>
                  <a:lnTo>
                    <a:pt x="5383" y="412"/>
                  </a:lnTo>
                  <a:lnTo>
                    <a:pt x="5402" y="405"/>
                  </a:lnTo>
                  <a:lnTo>
                    <a:pt x="5421" y="397"/>
                  </a:lnTo>
                  <a:lnTo>
                    <a:pt x="5443" y="392"/>
                  </a:lnTo>
                  <a:lnTo>
                    <a:pt x="5464" y="389"/>
                  </a:lnTo>
                  <a:lnTo>
                    <a:pt x="5485" y="385"/>
                  </a:lnTo>
                  <a:lnTo>
                    <a:pt x="5508" y="382"/>
                  </a:lnTo>
                  <a:lnTo>
                    <a:pt x="5531" y="380"/>
                  </a:lnTo>
                  <a:lnTo>
                    <a:pt x="5554" y="380"/>
                  </a:lnTo>
                  <a:lnTo>
                    <a:pt x="5554" y="380"/>
                  </a:lnTo>
                  <a:lnTo>
                    <a:pt x="5577" y="380"/>
                  </a:lnTo>
                  <a:lnTo>
                    <a:pt x="5600" y="382"/>
                  </a:lnTo>
                  <a:lnTo>
                    <a:pt x="5621" y="385"/>
                  </a:lnTo>
                  <a:lnTo>
                    <a:pt x="5642" y="389"/>
                  </a:lnTo>
                  <a:lnTo>
                    <a:pt x="5664" y="392"/>
                  </a:lnTo>
                  <a:lnTo>
                    <a:pt x="5683" y="397"/>
                  </a:lnTo>
                  <a:lnTo>
                    <a:pt x="5703" y="405"/>
                  </a:lnTo>
                  <a:lnTo>
                    <a:pt x="5722" y="412"/>
                  </a:lnTo>
                  <a:lnTo>
                    <a:pt x="5740" y="420"/>
                  </a:lnTo>
                  <a:lnTo>
                    <a:pt x="5757" y="429"/>
                  </a:lnTo>
                  <a:lnTo>
                    <a:pt x="5789" y="450"/>
                  </a:lnTo>
                  <a:lnTo>
                    <a:pt x="5819" y="473"/>
                  </a:lnTo>
                  <a:lnTo>
                    <a:pt x="5846" y="500"/>
                  </a:lnTo>
                  <a:lnTo>
                    <a:pt x="5870" y="530"/>
                  </a:lnTo>
                  <a:lnTo>
                    <a:pt x="5892" y="562"/>
                  </a:lnTo>
                  <a:lnTo>
                    <a:pt x="5909" y="597"/>
                  </a:lnTo>
                  <a:lnTo>
                    <a:pt x="5925" y="634"/>
                  </a:lnTo>
                  <a:lnTo>
                    <a:pt x="5936" y="673"/>
                  </a:lnTo>
                  <a:lnTo>
                    <a:pt x="5945" y="715"/>
                  </a:lnTo>
                  <a:lnTo>
                    <a:pt x="5950" y="758"/>
                  </a:lnTo>
                  <a:lnTo>
                    <a:pt x="5952" y="802"/>
                  </a:lnTo>
                  <a:lnTo>
                    <a:pt x="5952" y="802"/>
                  </a:lnTo>
                  <a:lnTo>
                    <a:pt x="5950" y="851"/>
                  </a:lnTo>
                  <a:lnTo>
                    <a:pt x="5945" y="897"/>
                  </a:lnTo>
                  <a:lnTo>
                    <a:pt x="5934" y="942"/>
                  </a:lnTo>
                  <a:lnTo>
                    <a:pt x="5922" y="984"/>
                  </a:lnTo>
                  <a:lnTo>
                    <a:pt x="5906" y="1023"/>
                  </a:lnTo>
                  <a:lnTo>
                    <a:pt x="5886" y="1058"/>
                  </a:lnTo>
                  <a:lnTo>
                    <a:pt x="5863" y="1092"/>
                  </a:lnTo>
                  <a:lnTo>
                    <a:pt x="5851" y="1108"/>
                  </a:lnTo>
                  <a:lnTo>
                    <a:pt x="5837" y="1122"/>
                  </a:lnTo>
                  <a:lnTo>
                    <a:pt x="5823" y="1136"/>
                  </a:lnTo>
                  <a:lnTo>
                    <a:pt x="5809" y="1150"/>
                  </a:lnTo>
                  <a:lnTo>
                    <a:pt x="5793" y="1162"/>
                  </a:lnTo>
                  <a:lnTo>
                    <a:pt x="5777" y="1173"/>
                  </a:lnTo>
                  <a:lnTo>
                    <a:pt x="5759" y="1184"/>
                  </a:lnTo>
                  <a:lnTo>
                    <a:pt x="5741" y="1194"/>
                  </a:lnTo>
                  <a:lnTo>
                    <a:pt x="5724" y="1203"/>
                  </a:lnTo>
                  <a:lnTo>
                    <a:pt x="5706" y="1210"/>
                  </a:lnTo>
                  <a:lnTo>
                    <a:pt x="5665" y="1224"/>
                  </a:lnTo>
                  <a:lnTo>
                    <a:pt x="5625" y="1235"/>
                  </a:lnTo>
                  <a:lnTo>
                    <a:pt x="5581" y="1240"/>
                  </a:lnTo>
                  <a:lnTo>
                    <a:pt x="5535" y="1242"/>
                  </a:lnTo>
                  <a:lnTo>
                    <a:pt x="5535" y="1242"/>
                  </a:lnTo>
                  <a:close/>
                  <a:moveTo>
                    <a:pt x="5558" y="1198"/>
                  </a:moveTo>
                  <a:lnTo>
                    <a:pt x="5558" y="1198"/>
                  </a:lnTo>
                  <a:lnTo>
                    <a:pt x="5584" y="1196"/>
                  </a:lnTo>
                  <a:lnTo>
                    <a:pt x="5607" y="1192"/>
                  </a:lnTo>
                  <a:lnTo>
                    <a:pt x="5632" y="1184"/>
                  </a:lnTo>
                  <a:lnTo>
                    <a:pt x="5653" y="1173"/>
                  </a:lnTo>
                  <a:lnTo>
                    <a:pt x="5674" y="1161"/>
                  </a:lnTo>
                  <a:lnTo>
                    <a:pt x="5694" y="1143"/>
                  </a:lnTo>
                  <a:lnTo>
                    <a:pt x="5713" y="1123"/>
                  </a:lnTo>
                  <a:lnTo>
                    <a:pt x="5729" y="1102"/>
                  </a:lnTo>
                  <a:lnTo>
                    <a:pt x="5745" y="1078"/>
                  </a:lnTo>
                  <a:lnTo>
                    <a:pt x="5757" y="1049"/>
                  </a:lnTo>
                  <a:lnTo>
                    <a:pt x="5770" y="1019"/>
                  </a:lnTo>
                  <a:lnTo>
                    <a:pt x="5779" y="986"/>
                  </a:lnTo>
                  <a:lnTo>
                    <a:pt x="5787" y="950"/>
                  </a:lnTo>
                  <a:lnTo>
                    <a:pt x="5793" y="913"/>
                  </a:lnTo>
                  <a:lnTo>
                    <a:pt x="5796" y="873"/>
                  </a:lnTo>
                  <a:lnTo>
                    <a:pt x="5798" y="830"/>
                  </a:lnTo>
                  <a:lnTo>
                    <a:pt x="5798" y="830"/>
                  </a:lnTo>
                  <a:lnTo>
                    <a:pt x="5796" y="784"/>
                  </a:lnTo>
                  <a:lnTo>
                    <a:pt x="5793" y="742"/>
                  </a:lnTo>
                  <a:lnTo>
                    <a:pt x="5786" y="700"/>
                  </a:lnTo>
                  <a:lnTo>
                    <a:pt x="5779" y="662"/>
                  </a:lnTo>
                  <a:lnTo>
                    <a:pt x="5768" y="625"/>
                  </a:lnTo>
                  <a:lnTo>
                    <a:pt x="5756" y="592"/>
                  </a:lnTo>
                  <a:lnTo>
                    <a:pt x="5741" y="562"/>
                  </a:lnTo>
                  <a:lnTo>
                    <a:pt x="5724" y="533"/>
                  </a:lnTo>
                  <a:lnTo>
                    <a:pt x="5706" y="507"/>
                  </a:lnTo>
                  <a:lnTo>
                    <a:pt x="5687" y="486"/>
                  </a:lnTo>
                  <a:lnTo>
                    <a:pt x="5664" y="466"/>
                  </a:lnTo>
                  <a:lnTo>
                    <a:pt x="5641" y="450"/>
                  </a:lnTo>
                  <a:lnTo>
                    <a:pt x="5616" y="438"/>
                  </a:lnTo>
                  <a:lnTo>
                    <a:pt x="5589" y="429"/>
                  </a:lnTo>
                  <a:lnTo>
                    <a:pt x="5561" y="424"/>
                  </a:lnTo>
                  <a:lnTo>
                    <a:pt x="5531" y="422"/>
                  </a:lnTo>
                  <a:lnTo>
                    <a:pt x="5531" y="422"/>
                  </a:lnTo>
                  <a:lnTo>
                    <a:pt x="5506" y="424"/>
                  </a:lnTo>
                  <a:lnTo>
                    <a:pt x="5482" y="429"/>
                  </a:lnTo>
                  <a:lnTo>
                    <a:pt x="5457" y="436"/>
                  </a:lnTo>
                  <a:lnTo>
                    <a:pt x="5434" y="449"/>
                  </a:lnTo>
                  <a:lnTo>
                    <a:pt x="5414" y="463"/>
                  </a:lnTo>
                  <a:lnTo>
                    <a:pt x="5393" y="480"/>
                  </a:lnTo>
                  <a:lnTo>
                    <a:pt x="5376" y="500"/>
                  </a:lnTo>
                  <a:lnTo>
                    <a:pt x="5360" y="523"/>
                  </a:lnTo>
                  <a:lnTo>
                    <a:pt x="5344" y="549"/>
                  </a:lnTo>
                  <a:lnTo>
                    <a:pt x="5331" y="576"/>
                  </a:lnTo>
                  <a:lnTo>
                    <a:pt x="5319" y="606"/>
                  </a:lnTo>
                  <a:lnTo>
                    <a:pt x="5310" y="639"/>
                  </a:lnTo>
                  <a:lnTo>
                    <a:pt x="5303" y="673"/>
                  </a:lnTo>
                  <a:lnTo>
                    <a:pt x="5298" y="710"/>
                  </a:lnTo>
                  <a:lnTo>
                    <a:pt x="5294" y="749"/>
                  </a:lnTo>
                  <a:lnTo>
                    <a:pt x="5292" y="788"/>
                  </a:lnTo>
                  <a:lnTo>
                    <a:pt x="5292" y="788"/>
                  </a:lnTo>
                  <a:lnTo>
                    <a:pt x="5294" y="832"/>
                  </a:lnTo>
                  <a:lnTo>
                    <a:pt x="5298" y="873"/>
                  </a:lnTo>
                  <a:lnTo>
                    <a:pt x="5303" y="913"/>
                  </a:lnTo>
                  <a:lnTo>
                    <a:pt x="5310" y="950"/>
                  </a:lnTo>
                  <a:lnTo>
                    <a:pt x="5321" y="987"/>
                  </a:lnTo>
                  <a:lnTo>
                    <a:pt x="5333" y="1021"/>
                  </a:lnTo>
                  <a:lnTo>
                    <a:pt x="5347" y="1053"/>
                  </a:lnTo>
                  <a:lnTo>
                    <a:pt x="5363" y="1081"/>
                  </a:lnTo>
                  <a:lnTo>
                    <a:pt x="5381" y="1108"/>
                  </a:lnTo>
                  <a:lnTo>
                    <a:pt x="5402" y="1131"/>
                  </a:lnTo>
                  <a:lnTo>
                    <a:pt x="5423" y="1150"/>
                  </a:lnTo>
                  <a:lnTo>
                    <a:pt x="5446" y="1168"/>
                  </a:lnTo>
                  <a:lnTo>
                    <a:pt x="5473" y="1180"/>
                  </a:lnTo>
                  <a:lnTo>
                    <a:pt x="5499" y="1191"/>
                  </a:lnTo>
                  <a:lnTo>
                    <a:pt x="5528" y="1196"/>
                  </a:lnTo>
                  <a:lnTo>
                    <a:pt x="5558" y="1198"/>
                  </a:lnTo>
                  <a:lnTo>
                    <a:pt x="5558" y="1198"/>
                  </a:lnTo>
                  <a:close/>
                  <a:moveTo>
                    <a:pt x="6563" y="1104"/>
                  </a:moveTo>
                  <a:lnTo>
                    <a:pt x="6563" y="1104"/>
                  </a:lnTo>
                  <a:lnTo>
                    <a:pt x="6593" y="1104"/>
                  </a:lnTo>
                  <a:lnTo>
                    <a:pt x="6623" y="1106"/>
                  </a:lnTo>
                  <a:lnTo>
                    <a:pt x="6650" y="1109"/>
                  </a:lnTo>
                  <a:lnTo>
                    <a:pt x="6676" y="1113"/>
                  </a:lnTo>
                  <a:lnTo>
                    <a:pt x="6698" y="1118"/>
                  </a:lnTo>
                  <a:lnTo>
                    <a:pt x="6719" y="1125"/>
                  </a:lnTo>
                  <a:lnTo>
                    <a:pt x="6738" y="1134"/>
                  </a:lnTo>
                  <a:lnTo>
                    <a:pt x="6754" y="1145"/>
                  </a:lnTo>
                  <a:lnTo>
                    <a:pt x="6768" y="1155"/>
                  </a:lnTo>
                  <a:lnTo>
                    <a:pt x="6781" y="1168"/>
                  </a:lnTo>
                  <a:lnTo>
                    <a:pt x="6791" y="1182"/>
                  </a:lnTo>
                  <a:lnTo>
                    <a:pt x="6800" y="1198"/>
                  </a:lnTo>
                  <a:lnTo>
                    <a:pt x="6807" y="1215"/>
                  </a:lnTo>
                  <a:lnTo>
                    <a:pt x="6811" y="1235"/>
                  </a:lnTo>
                  <a:lnTo>
                    <a:pt x="6814" y="1256"/>
                  </a:lnTo>
                  <a:lnTo>
                    <a:pt x="6814" y="1277"/>
                  </a:lnTo>
                  <a:lnTo>
                    <a:pt x="6814" y="1277"/>
                  </a:lnTo>
                  <a:lnTo>
                    <a:pt x="6814" y="1293"/>
                  </a:lnTo>
                  <a:lnTo>
                    <a:pt x="6813" y="1309"/>
                  </a:lnTo>
                  <a:lnTo>
                    <a:pt x="6809" y="1325"/>
                  </a:lnTo>
                  <a:lnTo>
                    <a:pt x="6805" y="1341"/>
                  </a:lnTo>
                  <a:lnTo>
                    <a:pt x="6795" y="1373"/>
                  </a:lnTo>
                  <a:lnTo>
                    <a:pt x="6779" y="1403"/>
                  </a:lnTo>
                  <a:lnTo>
                    <a:pt x="6759" y="1433"/>
                  </a:lnTo>
                  <a:lnTo>
                    <a:pt x="6737" y="1463"/>
                  </a:lnTo>
                  <a:lnTo>
                    <a:pt x="6710" y="1491"/>
                  </a:lnTo>
                  <a:lnTo>
                    <a:pt x="6680" y="1517"/>
                  </a:lnTo>
                  <a:lnTo>
                    <a:pt x="6646" y="1540"/>
                  </a:lnTo>
                  <a:lnTo>
                    <a:pt x="6609" y="1563"/>
                  </a:lnTo>
                  <a:lnTo>
                    <a:pt x="6569" y="1583"/>
                  </a:lnTo>
                  <a:lnTo>
                    <a:pt x="6526" y="1599"/>
                  </a:lnTo>
                  <a:lnTo>
                    <a:pt x="6482" y="1613"/>
                  </a:lnTo>
                  <a:lnTo>
                    <a:pt x="6434" y="1623"/>
                  </a:lnTo>
                  <a:lnTo>
                    <a:pt x="6383" y="1629"/>
                  </a:lnTo>
                  <a:lnTo>
                    <a:pt x="6358" y="1630"/>
                  </a:lnTo>
                  <a:lnTo>
                    <a:pt x="6332" y="1630"/>
                  </a:lnTo>
                  <a:lnTo>
                    <a:pt x="6332" y="1630"/>
                  </a:lnTo>
                  <a:lnTo>
                    <a:pt x="6296" y="1630"/>
                  </a:lnTo>
                  <a:lnTo>
                    <a:pt x="6263" y="1627"/>
                  </a:lnTo>
                  <a:lnTo>
                    <a:pt x="6231" y="1622"/>
                  </a:lnTo>
                  <a:lnTo>
                    <a:pt x="6203" y="1616"/>
                  </a:lnTo>
                  <a:lnTo>
                    <a:pt x="6176" y="1607"/>
                  </a:lnTo>
                  <a:lnTo>
                    <a:pt x="6151" y="1597"/>
                  </a:lnTo>
                  <a:lnTo>
                    <a:pt x="6128" y="1586"/>
                  </a:lnTo>
                  <a:lnTo>
                    <a:pt x="6107" y="1572"/>
                  </a:lnTo>
                  <a:lnTo>
                    <a:pt x="6090" y="1558"/>
                  </a:lnTo>
                  <a:lnTo>
                    <a:pt x="6074" y="1542"/>
                  </a:lnTo>
                  <a:lnTo>
                    <a:pt x="6061" y="1526"/>
                  </a:lnTo>
                  <a:lnTo>
                    <a:pt x="6051" y="1507"/>
                  </a:lnTo>
                  <a:lnTo>
                    <a:pt x="6042" y="1489"/>
                  </a:lnTo>
                  <a:lnTo>
                    <a:pt x="6035" y="1468"/>
                  </a:lnTo>
                  <a:lnTo>
                    <a:pt x="6031" y="1447"/>
                  </a:lnTo>
                  <a:lnTo>
                    <a:pt x="6029" y="1424"/>
                  </a:lnTo>
                  <a:lnTo>
                    <a:pt x="6029" y="1424"/>
                  </a:lnTo>
                  <a:lnTo>
                    <a:pt x="6031" y="1408"/>
                  </a:lnTo>
                  <a:lnTo>
                    <a:pt x="6033" y="1390"/>
                  </a:lnTo>
                  <a:lnTo>
                    <a:pt x="6038" y="1374"/>
                  </a:lnTo>
                  <a:lnTo>
                    <a:pt x="6044" y="1358"/>
                  </a:lnTo>
                  <a:lnTo>
                    <a:pt x="6051" y="1342"/>
                  </a:lnTo>
                  <a:lnTo>
                    <a:pt x="6060" y="1327"/>
                  </a:lnTo>
                  <a:lnTo>
                    <a:pt x="6068" y="1312"/>
                  </a:lnTo>
                  <a:lnTo>
                    <a:pt x="6081" y="1298"/>
                  </a:lnTo>
                  <a:lnTo>
                    <a:pt x="6093" y="1286"/>
                  </a:lnTo>
                  <a:lnTo>
                    <a:pt x="6106" y="1274"/>
                  </a:lnTo>
                  <a:lnTo>
                    <a:pt x="6120" y="1261"/>
                  </a:lnTo>
                  <a:lnTo>
                    <a:pt x="6136" y="1251"/>
                  </a:lnTo>
                  <a:lnTo>
                    <a:pt x="6151" y="1242"/>
                  </a:lnTo>
                  <a:lnTo>
                    <a:pt x="6169" y="1233"/>
                  </a:lnTo>
                  <a:lnTo>
                    <a:pt x="6187" y="1224"/>
                  </a:lnTo>
                  <a:lnTo>
                    <a:pt x="6206" y="1217"/>
                  </a:lnTo>
                  <a:lnTo>
                    <a:pt x="6206" y="1217"/>
                  </a:lnTo>
                  <a:lnTo>
                    <a:pt x="6187" y="1208"/>
                  </a:lnTo>
                  <a:lnTo>
                    <a:pt x="6171" y="1198"/>
                  </a:lnTo>
                  <a:lnTo>
                    <a:pt x="6157" y="1185"/>
                  </a:lnTo>
                  <a:lnTo>
                    <a:pt x="6146" y="1171"/>
                  </a:lnTo>
                  <a:lnTo>
                    <a:pt x="6137" y="1155"/>
                  </a:lnTo>
                  <a:lnTo>
                    <a:pt x="6130" y="1138"/>
                  </a:lnTo>
                  <a:lnTo>
                    <a:pt x="6127" y="1120"/>
                  </a:lnTo>
                  <a:lnTo>
                    <a:pt x="6125" y="1100"/>
                  </a:lnTo>
                  <a:lnTo>
                    <a:pt x="6125" y="1100"/>
                  </a:lnTo>
                  <a:lnTo>
                    <a:pt x="6125" y="1085"/>
                  </a:lnTo>
                  <a:lnTo>
                    <a:pt x="6128" y="1070"/>
                  </a:lnTo>
                  <a:lnTo>
                    <a:pt x="6132" y="1056"/>
                  </a:lnTo>
                  <a:lnTo>
                    <a:pt x="6137" y="1042"/>
                  </a:lnTo>
                  <a:lnTo>
                    <a:pt x="6144" y="1028"/>
                  </a:lnTo>
                  <a:lnTo>
                    <a:pt x="6151" y="1016"/>
                  </a:lnTo>
                  <a:lnTo>
                    <a:pt x="6169" y="993"/>
                  </a:lnTo>
                  <a:lnTo>
                    <a:pt x="6189" y="973"/>
                  </a:lnTo>
                  <a:lnTo>
                    <a:pt x="6210" y="956"/>
                  </a:lnTo>
                  <a:lnTo>
                    <a:pt x="6229" y="942"/>
                  </a:lnTo>
                  <a:lnTo>
                    <a:pt x="6249" y="929"/>
                  </a:lnTo>
                  <a:lnTo>
                    <a:pt x="6249" y="929"/>
                  </a:lnTo>
                  <a:lnTo>
                    <a:pt x="6227" y="922"/>
                  </a:lnTo>
                  <a:lnTo>
                    <a:pt x="6210" y="913"/>
                  </a:lnTo>
                  <a:lnTo>
                    <a:pt x="6190" y="903"/>
                  </a:lnTo>
                  <a:lnTo>
                    <a:pt x="6174" y="890"/>
                  </a:lnTo>
                  <a:lnTo>
                    <a:pt x="6159" y="878"/>
                  </a:lnTo>
                  <a:lnTo>
                    <a:pt x="6143" y="864"/>
                  </a:lnTo>
                  <a:lnTo>
                    <a:pt x="6130" y="850"/>
                  </a:lnTo>
                  <a:lnTo>
                    <a:pt x="6118" y="834"/>
                  </a:lnTo>
                  <a:lnTo>
                    <a:pt x="6106" y="818"/>
                  </a:lnTo>
                  <a:lnTo>
                    <a:pt x="6097" y="798"/>
                  </a:lnTo>
                  <a:lnTo>
                    <a:pt x="6088" y="781"/>
                  </a:lnTo>
                  <a:lnTo>
                    <a:pt x="6081" y="760"/>
                  </a:lnTo>
                  <a:lnTo>
                    <a:pt x="6075" y="740"/>
                  </a:lnTo>
                  <a:lnTo>
                    <a:pt x="6070" y="717"/>
                  </a:lnTo>
                  <a:lnTo>
                    <a:pt x="6068" y="694"/>
                  </a:lnTo>
                  <a:lnTo>
                    <a:pt x="6068" y="671"/>
                  </a:lnTo>
                  <a:lnTo>
                    <a:pt x="6068" y="671"/>
                  </a:lnTo>
                  <a:lnTo>
                    <a:pt x="6068" y="639"/>
                  </a:lnTo>
                  <a:lnTo>
                    <a:pt x="6074" y="611"/>
                  </a:lnTo>
                  <a:lnTo>
                    <a:pt x="6081" y="581"/>
                  </a:lnTo>
                  <a:lnTo>
                    <a:pt x="6091" y="555"/>
                  </a:lnTo>
                  <a:lnTo>
                    <a:pt x="6106" y="530"/>
                  </a:lnTo>
                  <a:lnTo>
                    <a:pt x="6121" y="505"/>
                  </a:lnTo>
                  <a:lnTo>
                    <a:pt x="6141" y="482"/>
                  </a:lnTo>
                  <a:lnTo>
                    <a:pt x="6160" y="463"/>
                  </a:lnTo>
                  <a:lnTo>
                    <a:pt x="6185" y="443"/>
                  </a:lnTo>
                  <a:lnTo>
                    <a:pt x="6210" y="427"/>
                  </a:lnTo>
                  <a:lnTo>
                    <a:pt x="6238" y="413"/>
                  </a:lnTo>
                  <a:lnTo>
                    <a:pt x="6268" y="401"/>
                  </a:lnTo>
                  <a:lnTo>
                    <a:pt x="6300" y="392"/>
                  </a:lnTo>
                  <a:lnTo>
                    <a:pt x="6334" y="385"/>
                  </a:lnTo>
                  <a:lnTo>
                    <a:pt x="6367" y="382"/>
                  </a:lnTo>
                  <a:lnTo>
                    <a:pt x="6404" y="380"/>
                  </a:lnTo>
                  <a:lnTo>
                    <a:pt x="6404" y="380"/>
                  </a:lnTo>
                  <a:lnTo>
                    <a:pt x="6433" y="380"/>
                  </a:lnTo>
                  <a:lnTo>
                    <a:pt x="6457" y="383"/>
                  </a:lnTo>
                  <a:lnTo>
                    <a:pt x="6484" y="387"/>
                  </a:lnTo>
                  <a:lnTo>
                    <a:pt x="6509" y="392"/>
                  </a:lnTo>
                  <a:lnTo>
                    <a:pt x="6531" y="399"/>
                  </a:lnTo>
                  <a:lnTo>
                    <a:pt x="6553" y="408"/>
                  </a:lnTo>
                  <a:lnTo>
                    <a:pt x="6574" y="419"/>
                  </a:lnTo>
                  <a:lnTo>
                    <a:pt x="6593" y="431"/>
                  </a:lnTo>
                  <a:lnTo>
                    <a:pt x="6593" y="431"/>
                  </a:lnTo>
                  <a:lnTo>
                    <a:pt x="6606" y="401"/>
                  </a:lnTo>
                  <a:lnTo>
                    <a:pt x="6620" y="376"/>
                  </a:lnTo>
                  <a:lnTo>
                    <a:pt x="6638" y="353"/>
                  </a:lnTo>
                  <a:lnTo>
                    <a:pt x="6655" y="334"/>
                  </a:lnTo>
                  <a:lnTo>
                    <a:pt x="6676" y="320"/>
                  </a:lnTo>
                  <a:lnTo>
                    <a:pt x="6687" y="313"/>
                  </a:lnTo>
                  <a:lnTo>
                    <a:pt x="6698" y="307"/>
                  </a:lnTo>
                  <a:lnTo>
                    <a:pt x="6710" y="304"/>
                  </a:lnTo>
                  <a:lnTo>
                    <a:pt x="6722" y="300"/>
                  </a:lnTo>
                  <a:lnTo>
                    <a:pt x="6735" y="299"/>
                  </a:lnTo>
                  <a:lnTo>
                    <a:pt x="6747" y="299"/>
                  </a:lnTo>
                  <a:lnTo>
                    <a:pt x="6747" y="299"/>
                  </a:lnTo>
                  <a:lnTo>
                    <a:pt x="6767" y="300"/>
                  </a:lnTo>
                  <a:lnTo>
                    <a:pt x="6784" y="304"/>
                  </a:lnTo>
                  <a:lnTo>
                    <a:pt x="6798" y="313"/>
                  </a:lnTo>
                  <a:lnTo>
                    <a:pt x="6811" y="321"/>
                  </a:lnTo>
                  <a:lnTo>
                    <a:pt x="6821" y="334"/>
                  </a:lnTo>
                  <a:lnTo>
                    <a:pt x="6828" y="346"/>
                  </a:lnTo>
                  <a:lnTo>
                    <a:pt x="6834" y="360"/>
                  </a:lnTo>
                  <a:lnTo>
                    <a:pt x="6834" y="376"/>
                  </a:lnTo>
                  <a:lnTo>
                    <a:pt x="6834" y="376"/>
                  </a:lnTo>
                  <a:lnTo>
                    <a:pt x="6834" y="392"/>
                  </a:lnTo>
                  <a:lnTo>
                    <a:pt x="6830" y="406"/>
                  </a:lnTo>
                  <a:lnTo>
                    <a:pt x="6823" y="419"/>
                  </a:lnTo>
                  <a:lnTo>
                    <a:pt x="6816" y="429"/>
                  </a:lnTo>
                  <a:lnTo>
                    <a:pt x="6805" y="438"/>
                  </a:lnTo>
                  <a:lnTo>
                    <a:pt x="6793" y="445"/>
                  </a:lnTo>
                  <a:lnTo>
                    <a:pt x="6777" y="450"/>
                  </a:lnTo>
                  <a:lnTo>
                    <a:pt x="6761" y="450"/>
                  </a:lnTo>
                  <a:lnTo>
                    <a:pt x="6761" y="450"/>
                  </a:lnTo>
                  <a:lnTo>
                    <a:pt x="6747" y="450"/>
                  </a:lnTo>
                  <a:lnTo>
                    <a:pt x="6735" y="447"/>
                  </a:lnTo>
                  <a:lnTo>
                    <a:pt x="6724" y="442"/>
                  </a:lnTo>
                  <a:lnTo>
                    <a:pt x="6714" y="436"/>
                  </a:lnTo>
                  <a:lnTo>
                    <a:pt x="6705" y="427"/>
                  </a:lnTo>
                  <a:lnTo>
                    <a:pt x="6696" y="419"/>
                  </a:lnTo>
                  <a:lnTo>
                    <a:pt x="6691" y="408"/>
                  </a:lnTo>
                  <a:lnTo>
                    <a:pt x="6685" y="396"/>
                  </a:lnTo>
                  <a:lnTo>
                    <a:pt x="6685" y="396"/>
                  </a:lnTo>
                  <a:lnTo>
                    <a:pt x="6675" y="399"/>
                  </a:lnTo>
                  <a:lnTo>
                    <a:pt x="6666" y="403"/>
                  </a:lnTo>
                  <a:lnTo>
                    <a:pt x="6657" y="406"/>
                  </a:lnTo>
                  <a:lnTo>
                    <a:pt x="6648" y="413"/>
                  </a:lnTo>
                  <a:lnTo>
                    <a:pt x="6632" y="427"/>
                  </a:lnTo>
                  <a:lnTo>
                    <a:pt x="6618" y="447"/>
                  </a:lnTo>
                  <a:lnTo>
                    <a:pt x="6618" y="447"/>
                  </a:lnTo>
                  <a:lnTo>
                    <a:pt x="6639" y="466"/>
                  </a:lnTo>
                  <a:lnTo>
                    <a:pt x="6659" y="488"/>
                  </a:lnTo>
                  <a:lnTo>
                    <a:pt x="6675" y="510"/>
                  </a:lnTo>
                  <a:lnTo>
                    <a:pt x="6687" y="537"/>
                  </a:lnTo>
                  <a:lnTo>
                    <a:pt x="6698" y="563"/>
                  </a:lnTo>
                  <a:lnTo>
                    <a:pt x="6706" y="594"/>
                  </a:lnTo>
                  <a:lnTo>
                    <a:pt x="6710" y="624"/>
                  </a:lnTo>
                  <a:lnTo>
                    <a:pt x="6712" y="657"/>
                  </a:lnTo>
                  <a:lnTo>
                    <a:pt x="6712" y="657"/>
                  </a:lnTo>
                  <a:lnTo>
                    <a:pt x="6710" y="689"/>
                  </a:lnTo>
                  <a:lnTo>
                    <a:pt x="6706" y="719"/>
                  </a:lnTo>
                  <a:lnTo>
                    <a:pt x="6698" y="747"/>
                  </a:lnTo>
                  <a:lnTo>
                    <a:pt x="6687" y="775"/>
                  </a:lnTo>
                  <a:lnTo>
                    <a:pt x="6673" y="800"/>
                  </a:lnTo>
                  <a:lnTo>
                    <a:pt x="6657" y="825"/>
                  </a:lnTo>
                  <a:lnTo>
                    <a:pt x="6638" y="848"/>
                  </a:lnTo>
                  <a:lnTo>
                    <a:pt x="6616" y="867"/>
                  </a:lnTo>
                  <a:lnTo>
                    <a:pt x="6593" y="885"/>
                  </a:lnTo>
                  <a:lnTo>
                    <a:pt x="6567" y="903"/>
                  </a:lnTo>
                  <a:lnTo>
                    <a:pt x="6540" y="917"/>
                  </a:lnTo>
                  <a:lnTo>
                    <a:pt x="6510" y="927"/>
                  </a:lnTo>
                  <a:lnTo>
                    <a:pt x="6478" y="936"/>
                  </a:lnTo>
                  <a:lnTo>
                    <a:pt x="6445" y="943"/>
                  </a:lnTo>
                  <a:lnTo>
                    <a:pt x="6410" y="949"/>
                  </a:lnTo>
                  <a:lnTo>
                    <a:pt x="6374" y="949"/>
                  </a:lnTo>
                  <a:lnTo>
                    <a:pt x="6374" y="949"/>
                  </a:lnTo>
                  <a:lnTo>
                    <a:pt x="6351" y="949"/>
                  </a:lnTo>
                  <a:lnTo>
                    <a:pt x="6328" y="947"/>
                  </a:lnTo>
                  <a:lnTo>
                    <a:pt x="6305" y="943"/>
                  </a:lnTo>
                  <a:lnTo>
                    <a:pt x="6284" y="940"/>
                  </a:lnTo>
                  <a:lnTo>
                    <a:pt x="6284" y="940"/>
                  </a:lnTo>
                  <a:lnTo>
                    <a:pt x="6265" y="961"/>
                  </a:lnTo>
                  <a:lnTo>
                    <a:pt x="6250" y="984"/>
                  </a:lnTo>
                  <a:lnTo>
                    <a:pt x="6245" y="996"/>
                  </a:lnTo>
                  <a:lnTo>
                    <a:pt x="6240" y="1007"/>
                  </a:lnTo>
                  <a:lnTo>
                    <a:pt x="6238" y="1019"/>
                  </a:lnTo>
                  <a:lnTo>
                    <a:pt x="6236" y="1030"/>
                  </a:lnTo>
                  <a:lnTo>
                    <a:pt x="6236" y="1030"/>
                  </a:lnTo>
                  <a:lnTo>
                    <a:pt x="6238" y="1047"/>
                  </a:lnTo>
                  <a:lnTo>
                    <a:pt x="6243" y="1063"/>
                  </a:lnTo>
                  <a:lnTo>
                    <a:pt x="6252" y="1076"/>
                  </a:lnTo>
                  <a:lnTo>
                    <a:pt x="6265" y="1086"/>
                  </a:lnTo>
                  <a:lnTo>
                    <a:pt x="6279" y="1093"/>
                  </a:lnTo>
                  <a:lnTo>
                    <a:pt x="6298" y="1099"/>
                  </a:lnTo>
                  <a:lnTo>
                    <a:pt x="6321" y="1102"/>
                  </a:lnTo>
                  <a:lnTo>
                    <a:pt x="6349" y="1104"/>
                  </a:lnTo>
                  <a:lnTo>
                    <a:pt x="6563" y="1104"/>
                  </a:lnTo>
                  <a:close/>
                  <a:moveTo>
                    <a:pt x="6335" y="1238"/>
                  </a:moveTo>
                  <a:lnTo>
                    <a:pt x="6335" y="1238"/>
                  </a:lnTo>
                  <a:lnTo>
                    <a:pt x="6309" y="1238"/>
                  </a:lnTo>
                  <a:lnTo>
                    <a:pt x="6286" y="1236"/>
                  </a:lnTo>
                  <a:lnTo>
                    <a:pt x="6265" y="1233"/>
                  </a:lnTo>
                  <a:lnTo>
                    <a:pt x="6243" y="1229"/>
                  </a:lnTo>
                  <a:lnTo>
                    <a:pt x="6243" y="1229"/>
                  </a:lnTo>
                  <a:lnTo>
                    <a:pt x="6224" y="1244"/>
                  </a:lnTo>
                  <a:lnTo>
                    <a:pt x="6206" y="1259"/>
                  </a:lnTo>
                  <a:lnTo>
                    <a:pt x="6190" y="1277"/>
                  </a:lnTo>
                  <a:lnTo>
                    <a:pt x="6176" y="1297"/>
                  </a:lnTo>
                  <a:lnTo>
                    <a:pt x="6166" y="1318"/>
                  </a:lnTo>
                  <a:lnTo>
                    <a:pt x="6157" y="1341"/>
                  </a:lnTo>
                  <a:lnTo>
                    <a:pt x="6153" y="1364"/>
                  </a:lnTo>
                  <a:lnTo>
                    <a:pt x="6151" y="1388"/>
                  </a:lnTo>
                  <a:lnTo>
                    <a:pt x="6151" y="1388"/>
                  </a:lnTo>
                  <a:lnTo>
                    <a:pt x="6151" y="1410"/>
                  </a:lnTo>
                  <a:lnTo>
                    <a:pt x="6155" y="1429"/>
                  </a:lnTo>
                  <a:lnTo>
                    <a:pt x="6160" y="1448"/>
                  </a:lnTo>
                  <a:lnTo>
                    <a:pt x="6167" y="1466"/>
                  </a:lnTo>
                  <a:lnTo>
                    <a:pt x="6178" y="1482"/>
                  </a:lnTo>
                  <a:lnTo>
                    <a:pt x="6189" y="1496"/>
                  </a:lnTo>
                  <a:lnTo>
                    <a:pt x="6201" y="1510"/>
                  </a:lnTo>
                  <a:lnTo>
                    <a:pt x="6215" y="1523"/>
                  </a:lnTo>
                  <a:lnTo>
                    <a:pt x="6233" y="1533"/>
                  </a:lnTo>
                  <a:lnTo>
                    <a:pt x="6250" y="1542"/>
                  </a:lnTo>
                  <a:lnTo>
                    <a:pt x="6270" y="1551"/>
                  </a:lnTo>
                  <a:lnTo>
                    <a:pt x="6289" y="1558"/>
                  </a:lnTo>
                  <a:lnTo>
                    <a:pt x="6312" y="1563"/>
                  </a:lnTo>
                  <a:lnTo>
                    <a:pt x="6335" y="1567"/>
                  </a:lnTo>
                  <a:lnTo>
                    <a:pt x="6360" y="1569"/>
                  </a:lnTo>
                  <a:lnTo>
                    <a:pt x="6385" y="1569"/>
                  </a:lnTo>
                  <a:lnTo>
                    <a:pt x="6385" y="1569"/>
                  </a:lnTo>
                  <a:lnTo>
                    <a:pt x="6418" y="1569"/>
                  </a:lnTo>
                  <a:lnTo>
                    <a:pt x="6448" y="1565"/>
                  </a:lnTo>
                  <a:lnTo>
                    <a:pt x="6480" y="1560"/>
                  </a:lnTo>
                  <a:lnTo>
                    <a:pt x="6509" y="1553"/>
                  </a:lnTo>
                  <a:lnTo>
                    <a:pt x="6537" y="1546"/>
                  </a:lnTo>
                  <a:lnTo>
                    <a:pt x="6562" y="1535"/>
                  </a:lnTo>
                  <a:lnTo>
                    <a:pt x="6586" y="1523"/>
                  </a:lnTo>
                  <a:lnTo>
                    <a:pt x="6609" y="1509"/>
                  </a:lnTo>
                  <a:lnTo>
                    <a:pt x="6629" y="1493"/>
                  </a:lnTo>
                  <a:lnTo>
                    <a:pt x="6648" y="1475"/>
                  </a:lnTo>
                  <a:lnTo>
                    <a:pt x="6662" y="1457"/>
                  </a:lnTo>
                  <a:lnTo>
                    <a:pt x="6676" y="1436"/>
                  </a:lnTo>
                  <a:lnTo>
                    <a:pt x="6687" y="1415"/>
                  </a:lnTo>
                  <a:lnTo>
                    <a:pt x="6694" y="1390"/>
                  </a:lnTo>
                  <a:lnTo>
                    <a:pt x="6699" y="1365"/>
                  </a:lnTo>
                  <a:lnTo>
                    <a:pt x="6701" y="1339"/>
                  </a:lnTo>
                  <a:lnTo>
                    <a:pt x="6701" y="1339"/>
                  </a:lnTo>
                  <a:lnTo>
                    <a:pt x="6701" y="1327"/>
                  </a:lnTo>
                  <a:lnTo>
                    <a:pt x="6699" y="1314"/>
                  </a:lnTo>
                  <a:lnTo>
                    <a:pt x="6696" y="1304"/>
                  </a:lnTo>
                  <a:lnTo>
                    <a:pt x="6692" y="1293"/>
                  </a:lnTo>
                  <a:lnTo>
                    <a:pt x="6687" y="1284"/>
                  </a:lnTo>
                  <a:lnTo>
                    <a:pt x="6682" y="1275"/>
                  </a:lnTo>
                  <a:lnTo>
                    <a:pt x="6673" y="1268"/>
                  </a:lnTo>
                  <a:lnTo>
                    <a:pt x="6666" y="1261"/>
                  </a:lnTo>
                  <a:lnTo>
                    <a:pt x="6655" y="1256"/>
                  </a:lnTo>
                  <a:lnTo>
                    <a:pt x="6645" y="1252"/>
                  </a:lnTo>
                  <a:lnTo>
                    <a:pt x="6632" y="1247"/>
                  </a:lnTo>
                  <a:lnTo>
                    <a:pt x="6620" y="1244"/>
                  </a:lnTo>
                  <a:lnTo>
                    <a:pt x="6590" y="1240"/>
                  </a:lnTo>
                  <a:lnTo>
                    <a:pt x="6556" y="1238"/>
                  </a:lnTo>
                  <a:lnTo>
                    <a:pt x="6335" y="1238"/>
                  </a:lnTo>
                  <a:close/>
                  <a:moveTo>
                    <a:pt x="6212" y="657"/>
                  </a:moveTo>
                  <a:lnTo>
                    <a:pt x="6212" y="657"/>
                  </a:lnTo>
                  <a:lnTo>
                    <a:pt x="6212" y="685"/>
                  </a:lnTo>
                  <a:lnTo>
                    <a:pt x="6215" y="712"/>
                  </a:lnTo>
                  <a:lnTo>
                    <a:pt x="6219" y="737"/>
                  </a:lnTo>
                  <a:lnTo>
                    <a:pt x="6224" y="761"/>
                  </a:lnTo>
                  <a:lnTo>
                    <a:pt x="6233" y="783"/>
                  </a:lnTo>
                  <a:lnTo>
                    <a:pt x="6242" y="804"/>
                  </a:lnTo>
                  <a:lnTo>
                    <a:pt x="6250" y="823"/>
                  </a:lnTo>
                  <a:lnTo>
                    <a:pt x="6263" y="841"/>
                  </a:lnTo>
                  <a:lnTo>
                    <a:pt x="6275" y="857"/>
                  </a:lnTo>
                  <a:lnTo>
                    <a:pt x="6289" y="869"/>
                  </a:lnTo>
                  <a:lnTo>
                    <a:pt x="6303" y="881"/>
                  </a:lnTo>
                  <a:lnTo>
                    <a:pt x="6319" y="890"/>
                  </a:lnTo>
                  <a:lnTo>
                    <a:pt x="6335" y="899"/>
                  </a:lnTo>
                  <a:lnTo>
                    <a:pt x="6353" y="904"/>
                  </a:lnTo>
                  <a:lnTo>
                    <a:pt x="6371" y="908"/>
                  </a:lnTo>
                  <a:lnTo>
                    <a:pt x="6390" y="908"/>
                  </a:lnTo>
                  <a:lnTo>
                    <a:pt x="6390" y="908"/>
                  </a:lnTo>
                  <a:lnTo>
                    <a:pt x="6410" y="908"/>
                  </a:lnTo>
                  <a:lnTo>
                    <a:pt x="6427" y="904"/>
                  </a:lnTo>
                  <a:lnTo>
                    <a:pt x="6445" y="899"/>
                  </a:lnTo>
                  <a:lnTo>
                    <a:pt x="6461" y="892"/>
                  </a:lnTo>
                  <a:lnTo>
                    <a:pt x="6477" y="881"/>
                  </a:lnTo>
                  <a:lnTo>
                    <a:pt x="6491" y="871"/>
                  </a:lnTo>
                  <a:lnTo>
                    <a:pt x="6505" y="857"/>
                  </a:lnTo>
                  <a:lnTo>
                    <a:pt x="6517" y="843"/>
                  </a:lnTo>
                  <a:lnTo>
                    <a:pt x="6530" y="827"/>
                  </a:lnTo>
                  <a:lnTo>
                    <a:pt x="6539" y="807"/>
                  </a:lnTo>
                  <a:lnTo>
                    <a:pt x="6547" y="788"/>
                  </a:lnTo>
                  <a:lnTo>
                    <a:pt x="6554" y="767"/>
                  </a:lnTo>
                  <a:lnTo>
                    <a:pt x="6562" y="745"/>
                  </a:lnTo>
                  <a:lnTo>
                    <a:pt x="6565" y="721"/>
                  </a:lnTo>
                  <a:lnTo>
                    <a:pt x="6569" y="696"/>
                  </a:lnTo>
                  <a:lnTo>
                    <a:pt x="6569" y="669"/>
                  </a:lnTo>
                  <a:lnTo>
                    <a:pt x="6569" y="669"/>
                  </a:lnTo>
                  <a:lnTo>
                    <a:pt x="6569" y="643"/>
                  </a:lnTo>
                  <a:lnTo>
                    <a:pt x="6565" y="618"/>
                  </a:lnTo>
                  <a:lnTo>
                    <a:pt x="6562" y="595"/>
                  </a:lnTo>
                  <a:lnTo>
                    <a:pt x="6556" y="572"/>
                  </a:lnTo>
                  <a:lnTo>
                    <a:pt x="6549" y="549"/>
                  </a:lnTo>
                  <a:lnTo>
                    <a:pt x="6540" y="530"/>
                  </a:lnTo>
                  <a:lnTo>
                    <a:pt x="6530" y="510"/>
                  </a:lnTo>
                  <a:lnTo>
                    <a:pt x="6519" y="493"/>
                  </a:lnTo>
                  <a:lnTo>
                    <a:pt x="6507" y="475"/>
                  </a:lnTo>
                  <a:lnTo>
                    <a:pt x="6493" y="461"/>
                  </a:lnTo>
                  <a:lnTo>
                    <a:pt x="6478" y="449"/>
                  </a:lnTo>
                  <a:lnTo>
                    <a:pt x="6463" y="438"/>
                  </a:lnTo>
                  <a:lnTo>
                    <a:pt x="6445" y="429"/>
                  </a:lnTo>
                  <a:lnTo>
                    <a:pt x="6427" y="424"/>
                  </a:lnTo>
                  <a:lnTo>
                    <a:pt x="6410" y="420"/>
                  </a:lnTo>
                  <a:lnTo>
                    <a:pt x="6390" y="419"/>
                  </a:lnTo>
                  <a:lnTo>
                    <a:pt x="6390" y="419"/>
                  </a:lnTo>
                  <a:lnTo>
                    <a:pt x="6371" y="420"/>
                  </a:lnTo>
                  <a:lnTo>
                    <a:pt x="6353" y="424"/>
                  </a:lnTo>
                  <a:lnTo>
                    <a:pt x="6335" y="429"/>
                  </a:lnTo>
                  <a:lnTo>
                    <a:pt x="6318" y="436"/>
                  </a:lnTo>
                  <a:lnTo>
                    <a:pt x="6302" y="445"/>
                  </a:lnTo>
                  <a:lnTo>
                    <a:pt x="6288" y="458"/>
                  </a:lnTo>
                  <a:lnTo>
                    <a:pt x="6273" y="470"/>
                  </a:lnTo>
                  <a:lnTo>
                    <a:pt x="6261" y="486"/>
                  </a:lnTo>
                  <a:lnTo>
                    <a:pt x="6250" y="502"/>
                  </a:lnTo>
                  <a:lnTo>
                    <a:pt x="6240" y="521"/>
                  </a:lnTo>
                  <a:lnTo>
                    <a:pt x="6231" y="541"/>
                  </a:lnTo>
                  <a:lnTo>
                    <a:pt x="6224" y="562"/>
                  </a:lnTo>
                  <a:lnTo>
                    <a:pt x="6219" y="583"/>
                  </a:lnTo>
                  <a:lnTo>
                    <a:pt x="6215" y="606"/>
                  </a:lnTo>
                  <a:lnTo>
                    <a:pt x="6212" y="631"/>
                  </a:lnTo>
                  <a:lnTo>
                    <a:pt x="6212" y="657"/>
                  </a:lnTo>
                  <a:lnTo>
                    <a:pt x="6212" y="657"/>
                  </a:lnTo>
                  <a:close/>
                  <a:moveTo>
                    <a:pt x="7058" y="627"/>
                  </a:moveTo>
                  <a:lnTo>
                    <a:pt x="7058" y="627"/>
                  </a:lnTo>
                  <a:lnTo>
                    <a:pt x="7025" y="553"/>
                  </a:lnTo>
                  <a:lnTo>
                    <a:pt x="7007" y="523"/>
                  </a:lnTo>
                  <a:lnTo>
                    <a:pt x="6991" y="495"/>
                  </a:lnTo>
                  <a:lnTo>
                    <a:pt x="6973" y="470"/>
                  </a:lnTo>
                  <a:lnTo>
                    <a:pt x="6956" y="449"/>
                  </a:lnTo>
                  <a:lnTo>
                    <a:pt x="6936" y="429"/>
                  </a:lnTo>
                  <a:lnTo>
                    <a:pt x="6913" y="412"/>
                  </a:lnTo>
                  <a:lnTo>
                    <a:pt x="6913" y="397"/>
                  </a:lnTo>
                  <a:lnTo>
                    <a:pt x="7214" y="397"/>
                  </a:lnTo>
                  <a:lnTo>
                    <a:pt x="7214" y="412"/>
                  </a:lnTo>
                  <a:lnTo>
                    <a:pt x="7214" y="412"/>
                  </a:lnTo>
                  <a:lnTo>
                    <a:pt x="7203" y="420"/>
                  </a:lnTo>
                  <a:lnTo>
                    <a:pt x="7194" y="431"/>
                  </a:lnTo>
                  <a:lnTo>
                    <a:pt x="7187" y="440"/>
                  </a:lnTo>
                  <a:lnTo>
                    <a:pt x="7182" y="450"/>
                  </a:lnTo>
                  <a:lnTo>
                    <a:pt x="7177" y="463"/>
                  </a:lnTo>
                  <a:lnTo>
                    <a:pt x="7175" y="475"/>
                  </a:lnTo>
                  <a:lnTo>
                    <a:pt x="7173" y="488"/>
                  </a:lnTo>
                  <a:lnTo>
                    <a:pt x="7173" y="502"/>
                  </a:lnTo>
                  <a:lnTo>
                    <a:pt x="7173" y="516"/>
                  </a:lnTo>
                  <a:lnTo>
                    <a:pt x="7177" y="532"/>
                  </a:lnTo>
                  <a:lnTo>
                    <a:pt x="7184" y="563"/>
                  </a:lnTo>
                  <a:lnTo>
                    <a:pt x="7196" y="599"/>
                  </a:lnTo>
                  <a:lnTo>
                    <a:pt x="7212" y="638"/>
                  </a:lnTo>
                  <a:lnTo>
                    <a:pt x="7389" y="1063"/>
                  </a:lnTo>
                  <a:lnTo>
                    <a:pt x="7525" y="685"/>
                  </a:lnTo>
                  <a:lnTo>
                    <a:pt x="7525" y="685"/>
                  </a:lnTo>
                  <a:lnTo>
                    <a:pt x="7539" y="636"/>
                  </a:lnTo>
                  <a:lnTo>
                    <a:pt x="7551" y="592"/>
                  </a:lnTo>
                  <a:lnTo>
                    <a:pt x="7557" y="549"/>
                  </a:lnTo>
                  <a:lnTo>
                    <a:pt x="7558" y="532"/>
                  </a:lnTo>
                  <a:lnTo>
                    <a:pt x="7558" y="512"/>
                  </a:lnTo>
                  <a:lnTo>
                    <a:pt x="7557" y="496"/>
                  </a:lnTo>
                  <a:lnTo>
                    <a:pt x="7555" y="480"/>
                  </a:lnTo>
                  <a:lnTo>
                    <a:pt x="7550" y="466"/>
                  </a:lnTo>
                  <a:lnTo>
                    <a:pt x="7544" y="452"/>
                  </a:lnTo>
                  <a:lnTo>
                    <a:pt x="7539" y="440"/>
                  </a:lnTo>
                  <a:lnTo>
                    <a:pt x="7530" y="429"/>
                  </a:lnTo>
                  <a:lnTo>
                    <a:pt x="7521" y="420"/>
                  </a:lnTo>
                  <a:lnTo>
                    <a:pt x="7509" y="412"/>
                  </a:lnTo>
                  <a:lnTo>
                    <a:pt x="7509" y="397"/>
                  </a:lnTo>
                  <a:lnTo>
                    <a:pt x="7760" y="397"/>
                  </a:lnTo>
                  <a:lnTo>
                    <a:pt x="7760" y="412"/>
                  </a:lnTo>
                  <a:lnTo>
                    <a:pt x="7760" y="412"/>
                  </a:lnTo>
                  <a:lnTo>
                    <a:pt x="7737" y="426"/>
                  </a:lnTo>
                  <a:lnTo>
                    <a:pt x="7716" y="443"/>
                  </a:lnTo>
                  <a:lnTo>
                    <a:pt x="7695" y="466"/>
                  </a:lnTo>
                  <a:lnTo>
                    <a:pt x="7673" y="495"/>
                  </a:lnTo>
                  <a:lnTo>
                    <a:pt x="7654" y="530"/>
                  </a:lnTo>
                  <a:lnTo>
                    <a:pt x="7631" y="572"/>
                  </a:lnTo>
                  <a:lnTo>
                    <a:pt x="7610" y="622"/>
                  </a:lnTo>
                  <a:lnTo>
                    <a:pt x="7585" y="682"/>
                  </a:lnTo>
                  <a:lnTo>
                    <a:pt x="7585" y="682"/>
                  </a:lnTo>
                  <a:lnTo>
                    <a:pt x="7532" y="820"/>
                  </a:lnTo>
                  <a:lnTo>
                    <a:pt x="7472" y="975"/>
                  </a:lnTo>
                  <a:lnTo>
                    <a:pt x="7392" y="1173"/>
                  </a:lnTo>
                  <a:lnTo>
                    <a:pt x="7392" y="1173"/>
                  </a:lnTo>
                  <a:lnTo>
                    <a:pt x="7350" y="1275"/>
                  </a:lnTo>
                  <a:lnTo>
                    <a:pt x="7329" y="1323"/>
                  </a:lnTo>
                  <a:lnTo>
                    <a:pt x="7309" y="1367"/>
                  </a:lnTo>
                  <a:lnTo>
                    <a:pt x="7288" y="1408"/>
                  </a:lnTo>
                  <a:lnTo>
                    <a:pt x="7269" y="1445"/>
                  </a:lnTo>
                  <a:lnTo>
                    <a:pt x="7247" y="1480"/>
                  </a:lnTo>
                  <a:lnTo>
                    <a:pt x="7226" y="1510"/>
                  </a:lnTo>
                  <a:lnTo>
                    <a:pt x="7205" y="1539"/>
                  </a:lnTo>
                  <a:lnTo>
                    <a:pt x="7182" y="1563"/>
                  </a:lnTo>
                  <a:lnTo>
                    <a:pt x="7159" y="1584"/>
                  </a:lnTo>
                  <a:lnTo>
                    <a:pt x="7136" y="1602"/>
                  </a:lnTo>
                  <a:lnTo>
                    <a:pt x="7111" y="1615"/>
                  </a:lnTo>
                  <a:lnTo>
                    <a:pt x="7085" y="1625"/>
                  </a:lnTo>
                  <a:lnTo>
                    <a:pt x="7056" y="1630"/>
                  </a:lnTo>
                  <a:lnTo>
                    <a:pt x="7026" y="1632"/>
                  </a:lnTo>
                  <a:lnTo>
                    <a:pt x="7026" y="1632"/>
                  </a:lnTo>
                  <a:lnTo>
                    <a:pt x="7002" y="1632"/>
                  </a:lnTo>
                  <a:lnTo>
                    <a:pt x="6977" y="1627"/>
                  </a:lnTo>
                  <a:lnTo>
                    <a:pt x="6954" y="1622"/>
                  </a:lnTo>
                  <a:lnTo>
                    <a:pt x="6933" y="1613"/>
                  </a:lnTo>
                  <a:lnTo>
                    <a:pt x="6913" y="1602"/>
                  </a:lnTo>
                  <a:lnTo>
                    <a:pt x="6896" y="1592"/>
                  </a:lnTo>
                  <a:lnTo>
                    <a:pt x="6880" y="1577"/>
                  </a:lnTo>
                  <a:lnTo>
                    <a:pt x="6864" y="1563"/>
                  </a:lnTo>
                  <a:lnTo>
                    <a:pt x="6864" y="1547"/>
                  </a:lnTo>
                  <a:lnTo>
                    <a:pt x="6864" y="1547"/>
                  </a:lnTo>
                  <a:lnTo>
                    <a:pt x="6894" y="1546"/>
                  </a:lnTo>
                  <a:lnTo>
                    <a:pt x="6926" y="1542"/>
                  </a:lnTo>
                  <a:lnTo>
                    <a:pt x="6957" y="1539"/>
                  </a:lnTo>
                  <a:lnTo>
                    <a:pt x="6989" y="1531"/>
                  </a:lnTo>
                  <a:lnTo>
                    <a:pt x="7021" y="1524"/>
                  </a:lnTo>
                  <a:lnTo>
                    <a:pt x="7055" y="1514"/>
                  </a:lnTo>
                  <a:lnTo>
                    <a:pt x="7086" y="1501"/>
                  </a:lnTo>
                  <a:lnTo>
                    <a:pt x="7118" y="1486"/>
                  </a:lnTo>
                  <a:lnTo>
                    <a:pt x="7150" y="1468"/>
                  </a:lnTo>
                  <a:lnTo>
                    <a:pt x="7180" y="1447"/>
                  </a:lnTo>
                  <a:lnTo>
                    <a:pt x="7208" y="1422"/>
                  </a:lnTo>
                  <a:lnTo>
                    <a:pt x="7237" y="1394"/>
                  </a:lnTo>
                  <a:lnTo>
                    <a:pt x="7261" y="1360"/>
                  </a:lnTo>
                  <a:lnTo>
                    <a:pt x="7274" y="1342"/>
                  </a:lnTo>
                  <a:lnTo>
                    <a:pt x="7284" y="1325"/>
                  </a:lnTo>
                  <a:lnTo>
                    <a:pt x="7295" y="1304"/>
                  </a:lnTo>
                  <a:lnTo>
                    <a:pt x="7306" y="1282"/>
                  </a:lnTo>
                  <a:lnTo>
                    <a:pt x="7315" y="1261"/>
                  </a:lnTo>
                  <a:lnTo>
                    <a:pt x="7323" y="1236"/>
                  </a:lnTo>
                  <a:lnTo>
                    <a:pt x="7058" y="6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11">
              <a:extLst>
                <a:ext uri="{FF2B5EF4-FFF2-40B4-BE49-F238E27FC236}">
                  <a16:creationId xmlns:a16="http://schemas.microsoft.com/office/drawing/2014/main" id="{3402F075-53E7-4FB6-80FD-ABC3361613CC}"/>
                </a:ext>
              </a:extLst>
            </p:cNvPr>
            <p:cNvSpPr>
              <a:spLocks/>
            </p:cNvSpPr>
            <p:nvPr userDrawn="1"/>
          </p:nvSpPr>
          <p:spPr bwMode="auto">
            <a:xfrm>
              <a:off x="0" y="699"/>
              <a:ext cx="7680" cy="3121"/>
            </a:xfrm>
            <a:custGeom>
              <a:avLst/>
              <a:gdLst>
                <a:gd name="T0" fmla="*/ 15360 w 15360"/>
                <a:gd name="T1" fmla="*/ 6243 h 6243"/>
                <a:gd name="T2" fmla="*/ 0 w 15360"/>
                <a:gd name="T3" fmla="*/ 6243 h 6243"/>
                <a:gd name="T4" fmla="*/ 0 w 15360"/>
                <a:gd name="T5" fmla="*/ 0 h 6243"/>
                <a:gd name="T6" fmla="*/ 1681 w 15360"/>
                <a:gd name="T7" fmla="*/ 0 h 6243"/>
                <a:gd name="T8" fmla="*/ 1681 w 15360"/>
                <a:gd name="T9" fmla="*/ 827 h 6243"/>
                <a:gd name="T10" fmla="*/ 827 w 15360"/>
                <a:gd name="T11" fmla="*/ 827 h 6243"/>
                <a:gd name="T12" fmla="*/ 827 w 15360"/>
                <a:gd name="T13" fmla="*/ 5416 h 6243"/>
                <a:gd name="T14" fmla="*/ 14533 w 15360"/>
                <a:gd name="T15" fmla="*/ 5416 h 6243"/>
                <a:gd name="T16" fmla="*/ 14533 w 15360"/>
                <a:gd name="T17" fmla="*/ 827 h 6243"/>
                <a:gd name="T18" fmla="*/ 9543 w 15360"/>
                <a:gd name="T19" fmla="*/ 827 h 6243"/>
                <a:gd name="T20" fmla="*/ 9543 w 15360"/>
                <a:gd name="T21" fmla="*/ 0 h 6243"/>
                <a:gd name="T22" fmla="*/ 15360 w 15360"/>
                <a:gd name="T23" fmla="*/ 0 h 6243"/>
                <a:gd name="T24" fmla="*/ 15360 w 15360"/>
                <a:gd name="T25" fmla="*/ 6243 h 6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60" h="6243">
                  <a:moveTo>
                    <a:pt x="15360" y="6243"/>
                  </a:moveTo>
                  <a:lnTo>
                    <a:pt x="0" y="6243"/>
                  </a:lnTo>
                  <a:lnTo>
                    <a:pt x="0" y="0"/>
                  </a:lnTo>
                  <a:lnTo>
                    <a:pt x="1681" y="0"/>
                  </a:lnTo>
                  <a:lnTo>
                    <a:pt x="1681" y="827"/>
                  </a:lnTo>
                  <a:lnTo>
                    <a:pt x="827" y="827"/>
                  </a:lnTo>
                  <a:lnTo>
                    <a:pt x="827" y="5416"/>
                  </a:lnTo>
                  <a:lnTo>
                    <a:pt x="14533" y="5416"/>
                  </a:lnTo>
                  <a:lnTo>
                    <a:pt x="14533" y="827"/>
                  </a:lnTo>
                  <a:lnTo>
                    <a:pt x="9543" y="827"/>
                  </a:lnTo>
                  <a:lnTo>
                    <a:pt x="9543" y="0"/>
                  </a:lnTo>
                  <a:lnTo>
                    <a:pt x="15360" y="0"/>
                  </a:lnTo>
                  <a:lnTo>
                    <a:pt x="15360" y="6243"/>
                  </a:lnTo>
                  <a:close/>
                </a:path>
              </a:pathLst>
            </a:custGeom>
            <a:solidFill>
              <a:srgbClr val="363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Rectangle 12">
              <a:extLst>
                <a:ext uri="{FF2B5EF4-FFF2-40B4-BE49-F238E27FC236}">
                  <a16:creationId xmlns:a16="http://schemas.microsoft.com/office/drawing/2014/main" id="{9840F543-E09E-4D82-A030-E3B142C21570}"/>
                </a:ext>
              </a:extLst>
            </p:cNvPr>
            <p:cNvSpPr>
              <a:spLocks noChangeArrowheads="1"/>
            </p:cNvSpPr>
            <p:nvPr userDrawn="1"/>
          </p:nvSpPr>
          <p:spPr bwMode="auto">
            <a:xfrm>
              <a:off x="7266" y="699"/>
              <a:ext cx="414" cy="413"/>
            </a:xfrm>
            <a:prstGeom prst="rect">
              <a:avLst/>
            </a:prstGeom>
            <a:solidFill>
              <a:srgbClr val="8CC63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Rectangle 13">
              <a:extLst>
                <a:ext uri="{FF2B5EF4-FFF2-40B4-BE49-F238E27FC236}">
                  <a16:creationId xmlns:a16="http://schemas.microsoft.com/office/drawing/2014/main" id="{39C379F3-FA5A-4A19-98A8-186BC95E0D65}"/>
                </a:ext>
              </a:extLst>
            </p:cNvPr>
            <p:cNvSpPr>
              <a:spLocks noChangeArrowheads="1"/>
            </p:cNvSpPr>
            <p:nvPr userDrawn="1"/>
          </p:nvSpPr>
          <p:spPr bwMode="auto">
            <a:xfrm>
              <a:off x="6853" y="699"/>
              <a:ext cx="413" cy="413"/>
            </a:xfrm>
            <a:prstGeom prst="rect">
              <a:avLst/>
            </a:prstGeom>
            <a:solidFill>
              <a:srgbClr val="5F694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Rectangle 14">
              <a:extLst>
                <a:ext uri="{FF2B5EF4-FFF2-40B4-BE49-F238E27FC236}">
                  <a16:creationId xmlns:a16="http://schemas.microsoft.com/office/drawing/2014/main" id="{42C36E25-255D-4B9F-AF62-1E3E9A7D32E3}"/>
                </a:ext>
              </a:extLst>
            </p:cNvPr>
            <p:cNvSpPr>
              <a:spLocks noChangeArrowheads="1"/>
            </p:cNvSpPr>
            <p:nvPr userDrawn="1"/>
          </p:nvSpPr>
          <p:spPr bwMode="auto">
            <a:xfrm>
              <a:off x="0" y="3407"/>
              <a:ext cx="414" cy="413"/>
            </a:xfrm>
            <a:prstGeom prst="rect">
              <a:avLst/>
            </a:prstGeom>
            <a:solidFill>
              <a:srgbClr val="1FACE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Rectangle 15">
              <a:extLst>
                <a:ext uri="{FF2B5EF4-FFF2-40B4-BE49-F238E27FC236}">
                  <a16:creationId xmlns:a16="http://schemas.microsoft.com/office/drawing/2014/main" id="{A2C02C79-5233-4219-AB18-195913198D10}"/>
                </a:ext>
              </a:extLst>
            </p:cNvPr>
            <p:cNvSpPr>
              <a:spLocks noChangeArrowheads="1"/>
            </p:cNvSpPr>
            <p:nvPr userDrawn="1"/>
          </p:nvSpPr>
          <p:spPr bwMode="auto">
            <a:xfrm>
              <a:off x="0" y="3407"/>
              <a:ext cx="414" cy="413"/>
            </a:xfrm>
            <a:prstGeom prst="rect">
              <a:avLst/>
            </a:prstGeom>
            <a:solidFill>
              <a:srgbClr val="00B1E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Rectangle 16">
              <a:extLst>
                <a:ext uri="{FF2B5EF4-FFF2-40B4-BE49-F238E27FC236}">
                  <a16:creationId xmlns:a16="http://schemas.microsoft.com/office/drawing/2014/main" id="{09E66EBE-83B7-479C-9334-3DD2FA002CDC}"/>
                </a:ext>
              </a:extLst>
            </p:cNvPr>
            <p:cNvSpPr>
              <a:spLocks noChangeArrowheads="1"/>
            </p:cNvSpPr>
            <p:nvPr userDrawn="1"/>
          </p:nvSpPr>
          <p:spPr bwMode="auto">
            <a:xfrm>
              <a:off x="414" y="3407"/>
              <a:ext cx="413" cy="413"/>
            </a:xfrm>
            <a:prstGeom prst="rect">
              <a:avLst/>
            </a:prstGeom>
            <a:solidFill>
              <a:srgbClr val="415A5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pic>
        <p:nvPicPr>
          <p:cNvPr id="3" name="Picture 2">
            <a:extLst>
              <a:ext uri="{FF2B5EF4-FFF2-40B4-BE49-F238E27FC236}">
                <a16:creationId xmlns:a16="http://schemas.microsoft.com/office/drawing/2014/main" id="{1C17DB6C-DA55-4D3D-8A55-ABD528459C46}"/>
              </a:ext>
            </a:extLst>
          </p:cNvPr>
          <p:cNvPicPr>
            <a:picLocks noChangeAspect="1"/>
          </p:cNvPicPr>
          <p:nvPr userDrawn="1"/>
        </p:nvPicPr>
        <p:blipFill rotWithShape="1">
          <a:blip r:embed="rId2"/>
          <a:srcRect l="6147" t="23761" r="12356" b="6948"/>
          <a:stretch/>
        </p:blipFill>
        <p:spPr>
          <a:xfrm>
            <a:off x="5050270" y="1928692"/>
            <a:ext cx="1929968" cy="1169487"/>
          </a:xfrm>
          <a:prstGeom prst="rect">
            <a:avLst/>
          </a:prstGeom>
        </p:spPr>
      </p:pic>
      <p:pic>
        <p:nvPicPr>
          <p:cNvPr id="57" name="Picture 56">
            <a:extLst>
              <a:ext uri="{FF2B5EF4-FFF2-40B4-BE49-F238E27FC236}">
                <a16:creationId xmlns:a16="http://schemas.microsoft.com/office/drawing/2014/main" id="{16F0960F-0687-4600-85D9-B3BB50011EB4}"/>
              </a:ext>
            </a:extLst>
          </p:cNvPr>
          <p:cNvPicPr>
            <a:picLocks noChangeAspect="1"/>
          </p:cNvPicPr>
          <p:nvPr userDrawn="1"/>
        </p:nvPicPr>
        <p:blipFill rotWithShape="1">
          <a:blip r:embed="rId2"/>
          <a:srcRect l="66001" t="9332" r="6220" b="75748"/>
          <a:stretch/>
        </p:blipFill>
        <p:spPr>
          <a:xfrm>
            <a:off x="5603875" y="995400"/>
            <a:ext cx="2248167" cy="860541"/>
          </a:xfrm>
          <a:prstGeom prst="rect">
            <a:avLst/>
          </a:prstGeom>
        </p:spPr>
      </p:pic>
      <p:pic>
        <p:nvPicPr>
          <p:cNvPr id="58" name="Picture 57">
            <a:extLst>
              <a:ext uri="{FF2B5EF4-FFF2-40B4-BE49-F238E27FC236}">
                <a16:creationId xmlns:a16="http://schemas.microsoft.com/office/drawing/2014/main" id="{BE1F20C4-3FC1-4EF1-8147-FB0974A71A0F}"/>
              </a:ext>
            </a:extLst>
          </p:cNvPr>
          <p:cNvPicPr>
            <a:picLocks noChangeAspect="1"/>
          </p:cNvPicPr>
          <p:nvPr userDrawn="1"/>
        </p:nvPicPr>
        <p:blipFill rotWithShape="1">
          <a:blip r:embed="rId3"/>
          <a:srcRect l="19776"/>
          <a:stretch/>
        </p:blipFill>
        <p:spPr>
          <a:xfrm>
            <a:off x="2909454" y="4772014"/>
            <a:ext cx="9277959" cy="1018120"/>
          </a:xfrm>
          <a:prstGeom prst="rect">
            <a:avLst/>
          </a:prstGeom>
        </p:spPr>
      </p:pic>
      <p:pic>
        <p:nvPicPr>
          <p:cNvPr id="59" name="Picture 58">
            <a:extLst>
              <a:ext uri="{FF2B5EF4-FFF2-40B4-BE49-F238E27FC236}">
                <a16:creationId xmlns:a16="http://schemas.microsoft.com/office/drawing/2014/main" id="{21953FEC-A3B0-432C-ADD2-F0DE50D9D36B}"/>
              </a:ext>
            </a:extLst>
          </p:cNvPr>
          <p:cNvPicPr>
            <a:picLocks noChangeAspect="1"/>
          </p:cNvPicPr>
          <p:nvPr userDrawn="1"/>
        </p:nvPicPr>
        <p:blipFill rotWithShape="1">
          <a:blip r:embed="rId3"/>
          <a:srcRect l="69072"/>
          <a:stretch/>
        </p:blipFill>
        <p:spPr>
          <a:xfrm>
            <a:off x="0" y="4772014"/>
            <a:ext cx="3576797" cy="1018120"/>
          </a:xfrm>
          <a:prstGeom prst="rect">
            <a:avLst/>
          </a:prstGeom>
        </p:spPr>
      </p:pic>
      <p:sp>
        <p:nvSpPr>
          <p:cNvPr id="4" name="Rectangle 3">
            <a:extLst>
              <a:ext uri="{FF2B5EF4-FFF2-40B4-BE49-F238E27FC236}">
                <a16:creationId xmlns:a16="http://schemas.microsoft.com/office/drawing/2014/main" id="{D106C839-6ED1-444C-BD00-FBBB8A05FD98}"/>
              </a:ext>
            </a:extLst>
          </p:cNvPr>
          <p:cNvSpPr/>
          <p:nvPr userDrawn="1"/>
        </p:nvSpPr>
        <p:spPr>
          <a:xfrm>
            <a:off x="3810000" y="1560785"/>
            <a:ext cx="258618" cy="245864"/>
          </a:xfrm>
          <a:prstGeom prst="rect">
            <a:avLst/>
          </a:prstGeom>
          <a:solidFill>
            <a:schemeClr val="accent1"/>
          </a:soli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400" b="0" i="0" u="none" strike="noStrike" kern="0" cap="none" spc="0" normalizeH="0" baseline="0" noProof="0" dirty="0">
              <a:ln>
                <a:noFill/>
              </a:ln>
              <a:effectLst/>
              <a:uLnTx/>
              <a:uFillTx/>
              <a:ea typeface="+mn-ea"/>
              <a:cs typeface="+mn-cs"/>
            </a:endParaRPr>
          </a:p>
        </p:txBody>
      </p:sp>
      <p:sp>
        <p:nvSpPr>
          <p:cNvPr id="61" name="Rectangle 60">
            <a:extLst>
              <a:ext uri="{FF2B5EF4-FFF2-40B4-BE49-F238E27FC236}">
                <a16:creationId xmlns:a16="http://schemas.microsoft.com/office/drawing/2014/main" id="{35E7DE13-EF39-4233-AFE9-A1CC9BE37282}"/>
              </a:ext>
            </a:extLst>
          </p:cNvPr>
          <p:cNvSpPr/>
          <p:nvPr userDrawn="1"/>
        </p:nvSpPr>
        <p:spPr>
          <a:xfrm>
            <a:off x="4067391" y="1560785"/>
            <a:ext cx="258618" cy="245864"/>
          </a:xfrm>
          <a:prstGeom prst="rect">
            <a:avLst/>
          </a:prstGeom>
          <a:solidFill>
            <a:schemeClr val="accent1">
              <a:lumMod val="60000"/>
              <a:lumOff val="40000"/>
            </a:schemeClr>
          </a:soli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400" b="0" i="0" u="none" strike="noStrike" kern="0" cap="none" spc="0" normalizeH="0" baseline="0" noProof="0" dirty="0">
              <a:ln>
                <a:noFill/>
              </a:ln>
              <a:effectLst/>
              <a:uLnTx/>
              <a:uFillTx/>
              <a:ea typeface="+mn-ea"/>
              <a:cs typeface="+mn-cs"/>
            </a:endParaRPr>
          </a:p>
        </p:txBody>
      </p:sp>
      <p:sp>
        <p:nvSpPr>
          <p:cNvPr id="62" name="Rectangle 61">
            <a:extLst>
              <a:ext uri="{FF2B5EF4-FFF2-40B4-BE49-F238E27FC236}">
                <a16:creationId xmlns:a16="http://schemas.microsoft.com/office/drawing/2014/main" id="{6BD3D22A-271C-4F14-9678-34B3982BDF13}"/>
              </a:ext>
            </a:extLst>
          </p:cNvPr>
          <p:cNvSpPr/>
          <p:nvPr userDrawn="1"/>
        </p:nvSpPr>
        <p:spPr>
          <a:xfrm>
            <a:off x="7889677" y="3172891"/>
            <a:ext cx="258618" cy="245864"/>
          </a:xfrm>
          <a:prstGeom prst="rect">
            <a:avLst/>
          </a:prstGeom>
          <a:solidFill>
            <a:schemeClr val="accent2">
              <a:lumMod val="75000"/>
            </a:schemeClr>
          </a:soli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400" b="0" i="0" u="none" strike="noStrike" kern="0" cap="none" spc="0" normalizeH="0" baseline="0" noProof="0" dirty="0">
              <a:ln>
                <a:noFill/>
              </a:ln>
              <a:effectLst/>
              <a:uLnTx/>
              <a:uFillTx/>
              <a:ea typeface="+mn-ea"/>
              <a:cs typeface="+mn-cs"/>
            </a:endParaRPr>
          </a:p>
        </p:txBody>
      </p:sp>
      <p:sp>
        <p:nvSpPr>
          <p:cNvPr id="63" name="Rectangle 62">
            <a:extLst>
              <a:ext uri="{FF2B5EF4-FFF2-40B4-BE49-F238E27FC236}">
                <a16:creationId xmlns:a16="http://schemas.microsoft.com/office/drawing/2014/main" id="{57CEF098-FF77-4106-B6DF-7EE58C698439}"/>
              </a:ext>
            </a:extLst>
          </p:cNvPr>
          <p:cNvSpPr/>
          <p:nvPr userDrawn="1"/>
        </p:nvSpPr>
        <p:spPr>
          <a:xfrm>
            <a:off x="8127228" y="3180271"/>
            <a:ext cx="258618" cy="245864"/>
          </a:xfrm>
          <a:prstGeom prst="rect">
            <a:avLst/>
          </a:prstGeom>
          <a:solidFill>
            <a:schemeClr val="accent2">
              <a:lumMod val="40000"/>
              <a:lumOff val="60000"/>
            </a:schemeClr>
          </a:soli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400" b="0" i="0" u="none" strike="noStrike" kern="0" cap="none" spc="0" normalizeH="0" baseline="0" noProof="0" dirty="0">
              <a:ln>
                <a:noFill/>
              </a:ln>
              <a:effectLst/>
              <a:uLnTx/>
              <a:uFillTx/>
              <a:ea typeface="+mn-ea"/>
              <a:cs typeface="+mn-cs"/>
            </a:endParaRPr>
          </a:p>
        </p:txBody>
      </p:sp>
    </p:spTree>
    <p:extLst>
      <p:ext uri="{BB962C8B-B14F-4D97-AF65-F5344CB8AC3E}">
        <p14:creationId xmlns:p14="http://schemas.microsoft.com/office/powerpoint/2010/main" val="1075180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8821914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Text Placeholder 8"/>
          <p:cNvSpPr>
            <a:spLocks noGrp="1"/>
          </p:cNvSpPr>
          <p:nvPr>
            <p:ph type="body" sz="quarter" idx="11" hasCustomPrompt="1"/>
          </p:nvPr>
        </p:nvSpPr>
        <p:spPr>
          <a:xfrm>
            <a:off x="-138" y="418806"/>
            <a:ext cx="12191999" cy="519975"/>
          </a:xfrm>
          <a:prstGeom prst="rect">
            <a:avLst/>
          </a:prstGeom>
        </p:spPr>
        <p:txBody>
          <a:bodyPr anchor="t" anchorCtr="0">
            <a:noAutofit/>
          </a:bodyPr>
          <a:lstStyle>
            <a:lvl1pPr marL="0" marR="0" indent="0" algn="ctr" defTabSz="457200" rtl="0" eaLnBrk="1" fontAlgn="auto" latinLnBrk="0" hangingPunct="1">
              <a:lnSpc>
                <a:spcPct val="80000"/>
              </a:lnSpc>
              <a:spcBef>
                <a:spcPts val="0"/>
              </a:spcBef>
              <a:spcAft>
                <a:spcPts val="0"/>
              </a:spcAft>
              <a:buClrTx/>
              <a:buSzTx/>
              <a:buFont typeface="Arial"/>
              <a:buNone/>
              <a:tabLst/>
              <a:defRPr sz="2800" b="1" cap="none" spc="-150" normalizeH="0" baseline="0">
                <a:solidFill>
                  <a:srgbClr val="353535"/>
                </a:solidFill>
                <a:latin typeface="Arial" panose="020B0604020202020204" pitchFamily="34" charset="0"/>
                <a:cs typeface="Arial" panose="020B060402020202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GB" dirty="0" err="1"/>
              <a:t>Lorem</a:t>
            </a:r>
            <a:r>
              <a:rPr lang="en-GB" dirty="0"/>
              <a:t> </a:t>
            </a:r>
            <a:r>
              <a:rPr lang="en-GB" dirty="0" err="1"/>
              <a:t>Ipsum</a:t>
            </a:r>
            <a:r>
              <a:rPr lang="en-GB" dirty="0"/>
              <a:t> </a:t>
            </a:r>
            <a:r>
              <a:rPr lang="en-GB" dirty="0" err="1"/>
              <a:t>Dolor</a:t>
            </a:r>
            <a:r>
              <a:rPr lang="en-GB" dirty="0"/>
              <a:t> </a:t>
            </a:r>
            <a:r>
              <a:rPr lang="en-GB" dirty="0" err="1"/>
              <a:t>Est</a:t>
            </a:r>
            <a:r>
              <a:rPr lang="en-GB" dirty="0"/>
              <a:t> </a:t>
            </a:r>
            <a:endParaRPr lang="en-US" dirty="0"/>
          </a:p>
        </p:txBody>
      </p:sp>
      <p:sp>
        <p:nvSpPr>
          <p:cNvPr id="4" name="Slide Number Placeholder 5">
            <a:extLst>
              <a:ext uri="{FF2B5EF4-FFF2-40B4-BE49-F238E27FC236}">
                <a16:creationId xmlns:a16="http://schemas.microsoft.com/office/drawing/2014/main" id="{092C64F1-7131-498A-8D72-73F21AB8F5F7}"/>
              </a:ext>
            </a:extLst>
          </p:cNvPr>
          <p:cNvSpPr>
            <a:spLocks noGrp="1"/>
          </p:cNvSpPr>
          <p:nvPr>
            <p:ph type="sldNum" sz="quarter" idx="12"/>
          </p:nvPr>
        </p:nvSpPr>
        <p:spPr>
          <a:xfrm>
            <a:off x="10415936" y="6301740"/>
            <a:ext cx="1463040" cy="274320"/>
          </a:xfrm>
        </p:spPr>
        <p:txBody>
          <a:bodyPr/>
          <a:lstStyle/>
          <a:p>
            <a:fld id="{59DB9A98-F838-4116-8513-3DE0E5EE5B50}" type="slidenum">
              <a:rPr lang="en-US" smtClean="0"/>
              <a:t>‹#›</a:t>
            </a:fld>
            <a:endParaRPr lang="en-US"/>
          </a:p>
        </p:txBody>
      </p:sp>
    </p:spTree>
    <p:custDataLst>
      <p:tags r:id="rId1"/>
    </p:custDataLst>
    <p:extLst>
      <p:ext uri="{BB962C8B-B14F-4D97-AF65-F5344CB8AC3E}">
        <p14:creationId xmlns:p14="http://schemas.microsoft.com/office/powerpoint/2010/main" val="30997385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08001" y="381000"/>
            <a:ext cx="11137900" cy="812800"/>
          </a:xfrm>
          <a:prstGeom prst="rect">
            <a:avLst/>
          </a:prstGeom>
        </p:spPr>
        <p:txBody>
          <a:bodyPr/>
          <a:lstStyle/>
          <a:p>
            <a:r>
              <a:rPr lang="en-US"/>
              <a:t>Click to edit Master title style</a:t>
            </a:r>
          </a:p>
        </p:txBody>
      </p:sp>
      <p:sp>
        <p:nvSpPr>
          <p:cNvPr id="3" name="Table Placeholder 2"/>
          <p:cNvSpPr>
            <a:spLocks noGrp="1"/>
          </p:cNvSpPr>
          <p:nvPr>
            <p:ph type="tbl" idx="1"/>
          </p:nvPr>
        </p:nvSpPr>
        <p:spPr>
          <a:xfrm>
            <a:off x="508001" y="1193800"/>
            <a:ext cx="11137900" cy="4910138"/>
          </a:xfrm>
          <a:prstGeom prst="rect">
            <a:avLst/>
          </a:prstGeom>
        </p:spPr>
        <p:txBody>
          <a:bodyPr/>
          <a:lstStyle/>
          <a:p>
            <a:pPr lvl="0"/>
            <a:endParaRPr lang="en-US" noProof="0"/>
          </a:p>
        </p:txBody>
      </p:sp>
    </p:spTree>
    <p:extLst>
      <p:ext uri="{BB962C8B-B14F-4D97-AF65-F5344CB8AC3E}">
        <p14:creationId xmlns:p14="http://schemas.microsoft.com/office/powerpoint/2010/main" val="2679493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grpSp>
        <p:nvGrpSpPr>
          <p:cNvPr id="356" name="Group 355">
            <a:extLst>
              <a:ext uri="{FF2B5EF4-FFF2-40B4-BE49-F238E27FC236}">
                <a16:creationId xmlns:a16="http://schemas.microsoft.com/office/drawing/2014/main" id="{5BFEEF60-7CC7-418D-8221-8D560A3568E4}"/>
              </a:ext>
            </a:extLst>
          </p:cNvPr>
          <p:cNvGrpSpPr/>
          <p:nvPr userDrawn="1"/>
        </p:nvGrpSpPr>
        <p:grpSpPr>
          <a:xfrm>
            <a:off x="0" y="-1"/>
            <a:ext cx="12192001" cy="1645920"/>
            <a:chOff x="0" y="-1"/>
            <a:chExt cx="12192001" cy="1645920"/>
          </a:xfrm>
        </p:grpSpPr>
        <p:grpSp>
          <p:nvGrpSpPr>
            <p:cNvPr id="189" name="Group 87">
              <a:extLst>
                <a:ext uri="{FF2B5EF4-FFF2-40B4-BE49-F238E27FC236}">
                  <a16:creationId xmlns:a16="http://schemas.microsoft.com/office/drawing/2014/main" id="{0754330F-0ACC-488C-9D35-99C7215FE97C}"/>
                </a:ext>
              </a:extLst>
            </p:cNvPr>
            <p:cNvGrpSpPr>
              <a:grpSpLocks noChangeAspect="1"/>
            </p:cNvGrpSpPr>
            <p:nvPr userDrawn="1"/>
          </p:nvGrpSpPr>
          <p:grpSpPr bwMode="auto">
            <a:xfrm>
              <a:off x="3047039" y="405006"/>
              <a:ext cx="9144962" cy="835907"/>
              <a:chOff x="0" y="1809"/>
              <a:chExt cx="7680" cy="702"/>
            </a:xfrm>
          </p:grpSpPr>
          <p:sp>
            <p:nvSpPr>
              <p:cNvPr id="191" name="Freeform 88">
                <a:extLst>
                  <a:ext uri="{FF2B5EF4-FFF2-40B4-BE49-F238E27FC236}">
                    <a16:creationId xmlns:a16="http://schemas.microsoft.com/office/drawing/2014/main" id="{E7D13052-842A-4DC2-A5AC-823F71DF5CDB}"/>
                  </a:ext>
                </a:extLst>
              </p:cNvPr>
              <p:cNvSpPr>
                <a:spLocks/>
              </p:cNvSpPr>
              <p:nvPr userDrawn="1"/>
            </p:nvSpPr>
            <p:spPr bwMode="auto">
              <a:xfrm>
                <a:off x="3715" y="1809"/>
                <a:ext cx="1257" cy="100"/>
              </a:xfrm>
              <a:custGeom>
                <a:avLst/>
                <a:gdLst>
                  <a:gd name="T0" fmla="*/ 2515 w 2515"/>
                  <a:gd name="T1" fmla="*/ 0 h 200"/>
                  <a:gd name="T2" fmla="*/ 0 w 2515"/>
                  <a:gd name="T3" fmla="*/ 0 h 200"/>
                  <a:gd name="T4" fmla="*/ 0 w 2515"/>
                  <a:gd name="T5" fmla="*/ 200 h 200"/>
                  <a:gd name="T6" fmla="*/ 2515 w 2515"/>
                  <a:gd name="T7" fmla="*/ 200 h 200"/>
                  <a:gd name="T8" fmla="*/ 2515 w 2515"/>
                  <a:gd name="T9" fmla="*/ 0 h 200"/>
                  <a:gd name="T10" fmla="*/ 2515 w 2515"/>
                  <a:gd name="T11" fmla="*/ 0 h 200"/>
                </a:gdLst>
                <a:ahLst/>
                <a:cxnLst>
                  <a:cxn ang="0">
                    <a:pos x="T0" y="T1"/>
                  </a:cxn>
                  <a:cxn ang="0">
                    <a:pos x="T2" y="T3"/>
                  </a:cxn>
                  <a:cxn ang="0">
                    <a:pos x="T4" y="T5"/>
                  </a:cxn>
                  <a:cxn ang="0">
                    <a:pos x="T6" y="T7"/>
                  </a:cxn>
                  <a:cxn ang="0">
                    <a:pos x="T8" y="T9"/>
                  </a:cxn>
                  <a:cxn ang="0">
                    <a:pos x="T10" y="T11"/>
                  </a:cxn>
                </a:cxnLst>
                <a:rect l="0" t="0" r="r" b="b"/>
                <a:pathLst>
                  <a:path w="2515" h="200">
                    <a:moveTo>
                      <a:pt x="2515" y="0"/>
                    </a:moveTo>
                    <a:lnTo>
                      <a:pt x="0" y="0"/>
                    </a:lnTo>
                    <a:lnTo>
                      <a:pt x="0" y="200"/>
                    </a:lnTo>
                    <a:lnTo>
                      <a:pt x="2515" y="200"/>
                    </a:lnTo>
                    <a:lnTo>
                      <a:pt x="2515" y="0"/>
                    </a:lnTo>
                    <a:lnTo>
                      <a:pt x="2515" y="0"/>
                    </a:lnTo>
                    <a:close/>
                  </a:path>
                </a:pathLst>
              </a:custGeom>
              <a:solidFill>
                <a:srgbClr val="F3F1F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2" name="Freeform 89">
                <a:extLst>
                  <a:ext uri="{FF2B5EF4-FFF2-40B4-BE49-F238E27FC236}">
                    <a16:creationId xmlns:a16="http://schemas.microsoft.com/office/drawing/2014/main" id="{84EC7047-718A-4D53-B2A4-AC8EC7E98BDA}"/>
                  </a:ext>
                </a:extLst>
              </p:cNvPr>
              <p:cNvSpPr>
                <a:spLocks noEditPoints="1"/>
              </p:cNvSpPr>
              <p:nvPr userDrawn="1"/>
            </p:nvSpPr>
            <p:spPr bwMode="auto">
              <a:xfrm>
                <a:off x="2911" y="2010"/>
                <a:ext cx="1255" cy="100"/>
              </a:xfrm>
              <a:custGeom>
                <a:avLst/>
                <a:gdLst>
                  <a:gd name="T0" fmla="*/ 11 w 2511"/>
                  <a:gd name="T1" fmla="*/ 10 h 200"/>
                  <a:gd name="T2" fmla="*/ 11 w 2511"/>
                  <a:gd name="T3" fmla="*/ 191 h 200"/>
                  <a:gd name="T4" fmla="*/ 2501 w 2511"/>
                  <a:gd name="T5" fmla="*/ 191 h 200"/>
                  <a:gd name="T6" fmla="*/ 2501 w 2511"/>
                  <a:gd name="T7" fmla="*/ 10 h 200"/>
                  <a:gd name="T8" fmla="*/ 11 w 2511"/>
                  <a:gd name="T9" fmla="*/ 10 h 200"/>
                  <a:gd name="T10" fmla="*/ 11 w 2511"/>
                  <a:gd name="T11" fmla="*/ 10 h 200"/>
                  <a:gd name="T12" fmla="*/ 11 w 2511"/>
                  <a:gd name="T13" fmla="*/ 10 h 200"/>
                  <a:gd name="T14" fmla="*/ 0 w 2511"/>
                  <a:gd name="T15" fmla="*/ 0 h 200"/>
                  <a:gd name="T16" fmla="*/ 2511 w 2511"/>
                  <a:gd name="T17" fmla="*/ 0 h 200"/>
                  <a:gd name="T18" fmla="*/ 2511 w 2511"/>
                  <a:gd name="T19" fmla="*/ 200 h 200"/>
                  <a:gd name="T20" fmla="*/ 0 w 2511"/>
                  <a:gd name="T21" fmla="*/ 200 h 200"/>
                  <a:gd name="T22" fmla="*/ 0 w 2511"/>
                  <a:gd name="T23" fmla="*/ 0 h 200"/>
                  <a:gd name="T24" fmla="*/ 0 w 2511"/>
                  <a:gd name="T25" fmla="*/ 0 h 200"/>
                  <a:gd name="T26" fmla="*/ 0 w 2511"/>
                  <a:gd name="T27"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1" h="200">
                    <a:moveTo>
                      <a:pt x="11" y="10"/>
                    </a:moveTo>
                    <a:lnTo>
                      <a:pt x="11" y="191"/>
                    </a:lnTo>
                    <a:lnTo>
                      <a:pt x="2501" y="191"/>
                    </a:lnTo>
                    <a:lnTo>
                      <a:pt x="2501" y="10"/>
                    </a:lnTo>
                    <a:lnTo>
                      <a:pt x="11" y="10"/>
                    </a:lnTo>
                    <a:lnTo>
                      <a:pt x="11" y="10"/>
                    </a:lnTo>
                    <a:lnTo>
                      <a:pt x="11" y="10"/>
                    </a:lnTo>
                    <a:close/>
                    <a:moveTo>
                      <a:pt x="0" y="0"/>
                    </a:moveTo>
                    <a:lnTo>
                      <a:pt x="2511" y="0"/>
                    </a:lnTo>
                    <a:lnTo>
                      <a:pt x="2511" y="200"/>
                    </a:lnTo>
                    <a:lnTo>
                      <a:pt x="0" y="200"/>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90">
                <a:extLst>
                  <a:ext uri="{FF2B5EF4-FFF2-40B4-BE49-F238E27FC236}">
                    <a16:creationId xmlns:a16="http://schemas.microsoft.com/office/drawing/2014/main" id="{60ABAA7F-753D-477B-B596-C2819663113C}"/>
                  </a:ext>
                </a:extLst>
              </p:cNvPr>
              <p:cNvSpPr>
                <a:spLocks/>
              </p:cNvSpPr>
              <p:nvPr userDrawn="1"/>
            </p:nvSpPr>
            <p:spPr bwMode="auto">
              <a:xfrm>
                <a:off x="3518" y="1809"/>
                <a:ext cx="101" cy="100"/>
              </a:xfrm>
              <a:custGeom>
                <a:avLst/>
                <a:gdLst>
                  <a:gd name="T0" fmla="*/ 202 w 202"/>
                  <a:gd name="T1" fmla="*/ 0 h 200"/>
                  <a:gd name="T2" fmla="*/ 0 w 202"/>
                  <a:gd name="T3" fmla="*/ 0 h 200"/>
                  <a:gd name="T4" fmla="*/ 0 w 202"/>
                  <a:gd name="T5" fmla="*/ 200 h 200"/>
                  <a:gd name="T6" fmla="*/ 202 w 202"/>
                  <a:gd name="T7" fmla="*/ 200 h 200"/>
                  <a:gd name="T8" fmla="*/ 202 w 202"/>
                  <a:gd name="T9" fmla="*/ 0 h 200"/>
                  <a:gd name="T10" fmla="*/ 202 w 202"/>
                  <a:gd name="T11" fmla="*/ 0 h 200"/>
                </a:gdLst>
                <a:ahLst/>
                <a:cxnLst>
                  <a:cxn ang="0">
                    <a:pos x="T0" y="T1"/>
                  </a:cxn>
                  <a:cxn ang="0">
                    <a:pos x="T2" y="T3"/>
                  </a:cxn>
                  <a:cxn ang="0">
                    <a:pos x="T4" y="T5"/>
                  </a:cxn>
                  <a:cxn ang="0">
                    <a:pos x="T6" y="T7"/>
                  </a:cxn>
                  <a:cxn ang="0">
                    <a:pos x="T8" y="T9"/>
                  </a:cxn>
                  <a:cxn ang="0">
                    <a:pos x="T10" y="T11"/>
                  </a:cxn>
                </a:cxnLst>
                <a:rect l="0" t="0" r="r" b="b"/>
                <a:pathLst>
                  <a:path w="202" h="200">
                    <a:moveTo>
                      <a:pt x="202" y="0"/>
                    </a:moveTo>
                    <a:lnTo>
                      <a:pt x="0" y="0"/>
                    </a:lnTo>
                    <a:lnTo>
                      <a:pt x="0" y="200"/>
                    </a:lnTo>
                    <a:lnTo>
                      <a:pt x="202" y="200"/>
                    </a:lnTo>
                    <a:lnTo>
                      <a:pt x="202" y="0"/>
                    </a:lnTo>
                    <a:lnTo>
                      <a:pt x="202" y="0"/>
                    </a:lnTo>
                    <a:close/>
                  </a:path>
                </a:pathLst>
              </a:custGeom>
              <a:solidFill>
                <a:srgbClr val="FFC2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91">
                <a:extLst>
                  <a:ext uri="{FF2B5EF4-FFF2-40B4-BE49-F238E27FC236}">
                    <a16:creationId xmlns:a16="http://schemas.microsoft.com/office/drawing/2014/main" id="{C2292A55-CCEA-4954-B2E8-B9362CD5D25F}"/>
                  </a:ext>
                </a:extLst>
              </p:cNvPr>
              <p:cNvSpPr>
                <a:spLocks/>
              </p:cNvSpPr>
              <p:nvPr userDrawn="1"/>
            </p:nvSpPr>
            <p:spPr bwMode="auto">
              <a:xfrm>
                <a:off x="4370" y="2410"/>
                <a:ext cx="1255" cy="101"/>
              </a:xfrm>
              <a:custGeom>
                <a:avLst/>
                <a:gdLst>
                  <a:gd name="T0" fmla="*/ 2510 w 2510"/>
                  <a:gd name="T1" fmla="*/ 0 h 202"/>
                  <a:gd name="T2" fmla="*/ 0 w 2510"/>
                  <a:gd name="T3" fmla="*/ 0 h 202"/>
                  <a:gd name="T4" fmla="*/ 0 w 2510"/>
                  <a:gd name="T5" fmla="*/ 202 h 202"/>
                  <a:gd name="T6" fmla="*/ 2510 w 2510"/>
                  <a:gd name="T7" fmla="*/ 202 h 202"/>
                  <a:gd name="T8" fmla="*/ 2510 w 2510"/>
                  <a:gd name="T9" fmla="*/ 0 h 202"/>
                  <a:gd name="T10" fmla="*/ 2510 w 2510"/>
                  <a:gd name="T11" fmla="*/ 0 h 202"/>
                </a:gdLst>
                <a:ahLst/>
                <a:cxnLst>
                  <a:cxn ang="0">
                    <a:pos x="T0" y="T1"/>
                  </a:cxn>
                  <a:cxn ang="0">
                    <a:pos x="T2" y="T3"/>
                  </a:cxn>
                  <a:cxn ang="0">
                    <a:pos x="T4" y="T5"/>
                  </a:cxn>
                  <a:cxn ang="0">
                    <a:pos x="T6" y="T7"/>
                  </a:cxn>
                  <a:cxn ang="0">
                    <a:pos x="T8" y="T9"/>
                  </a:cxn>
                  <a:cxn ang="0">
                    <a:pos x="T10" y="T11"/>
                  </a:cxn>
                </a:cxnLst>
                <a:rect l="0" t="0" r="r" b="b"/>
                <a:pathLst>
                  <a:path w="2510" h="202">
                    <a:moveTo>
                      <a:pt x="2510" y="0"/>
                    </a:moveTo>
                    <a:lnTo>
                      <a:pt x="0" y="0"/>
                    </a:lnTo>
                    <a:lnTo>
                      <a:pt x="0" y="202"/>
                    </a:lnTo>
                    <a:lnTo>
                      <a:pt x="2510" y="202"/>
                    </a:lnTo>
                    <a:lnTo>
                      <a:pt x="2510" y="0"/>
                    </a:lnTo>
                    <a:lnTo>
                      <a:pt x="251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92">
                <a:extLst>
                  <a:ext uri="{FF2B5EF4-FFF2-40B4-BE49-F238E27FC236}">
                    <a16:creationId xmlns:a16="http://schemas.microsoft.com/office/drawing/2014/main" id="{DFA52B58-72FD-45C4-9949-5EF8539D1581}"/>
                  </a:ext>
                </a:extLst>
              </p:cNvPr>
              <p:cNvSpPr>
                <a:spLocks/>
              </p:cNvSpPr>
              <p:nvPr userDrawn="1"/>
            </p:nvSpPr>
            <p:spPr bwMode="auto">
              <a:xfrm>
                <a:off x="3097" y="2209"/>
                <a:ext cx="100" cy="100"/>
              </a:xfrm>
              <a:custGeom>
                <a:avLst/>
                <a:gdLst>
                  <a:gd name="T0" fmla="*/ 200 w 200"/>
                  <a:gd name="T1" fmla="*/ 0 h 199"/>
                  <a:gd name="T2" fmla="*/ 0 w 200"/>
                  <a:gd name="T3" fmla="*/ 0 h 199"/>
                  <a:gd name="T4" fmla="*/ 0 w 200"/>
                  <a:gd name="T5" fmla="*/ 199 h 199"/>
                  <a:gd name="T6" fmla="*/ 200 w 200"/>
                  <a:gd name="T7" fmla="*/ 199 h 199"/>
                  <a:gd name="T8" fmla="*/ 200 w 200"/>
                  <a:gd name="T9" fmla="*/ 0 h 199"/>
                  <a:gd name="T10" fmla="*/ 200 w 200"/>
                  <a:gd name="T11" fmla="*/ 0 h 199"/>
                </a:gdLst>
                <a:ahLst/>
                <a:cxnLst>
                  <a:cxn ang="0">
                    <a:pos x="T0" y="T1"/>
                  </a:cxn>
                  <a:cxn ang="0">
                    <a:pos x="T2" y="T3"/>
                  </a:cxn>
                  <a:cxn ang="0">
                    <a:pos x="T4" y="T5"/>
                  </a:cxn>
                  <a:cxn ang="0">
                    <a:pos x="T6" y="T7"/>
                  </a:cxn>
                  <a:cxn ang="0">
                    <a:pos x="T8" y="T9"/>
                  </a:cxn>
                  <a:cxn ang="0">
                    <a:pos x="T10" y="T11"/>
                  </a:cxn>
                </a:cxnLst>
                <a:rect l="0" t="0" r="r" b="b"/>
                <a:pathLst>
                  <a:path w="200" h="199">
                    <a:moveTo>
                      <a:pt x="200" y="0"/>
                    </a:moveTo>
                    <a:lnTo>
                      <a:pt x="0" y="0"/>
                    </a:lnTo>
                    <a:lnTo>
                      <a:pt x="0" y="199"/>
                    </a:lnTo>
                    <a:lnTo>
                      <a:pt x="200" y="199"/>
                    </a:lnTo>
                    <a:lnTo>
                      <a:pt x="200" y="0"/>
                    </a:lnTo>
                    <a:lnTo>
                      <a:pt x="200" y="0"/>
                    </a:lnTo>
                    <a:close/>
                  </a:path>
                </a:pathLst>
              </a:custGeom>
              <a:solidFill>
                <a:srgbClr val="00B1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6" name="Freeform 93">
                <a:extLst>
                  <a:ext uri="{FF2B5EF4-FFF2-40B4-BE49-F238E27FC236}">
                    <a16:creationId xmlns:a16="http://schemas.microsoft.com/office/drawing/2014/main" id="{B4E11DB5-267A-47B4-91C5-17DEDCDA929A}"/>
                  </a:ext>
                </a:extLst>
              </p:cNvPr>
              <p:cNvSpPr>
                <a:spLocks/>
              </p:cNvSpPr>
              <p:nvPr userDrawn="1"/>
            </p:nvSpPr>
            <p:spPr bwMode="auto">
              <a:xfrm>
                <a:off x="1603" y="2410"/>
                <a:ext cx="100" cy="101"/>
              </a:xfrm>
              <a:custGeom>
                <a:avLst/>
                <a:gdLst>
                  <a:gd name="T0" fmla="*/ 200 w 200"/>
                  <a:gd name="T1" fmla="*/ 0 h 202"/>
                  <a:gd name="T2" fmla="*/ 0 w 200"/>
                  <a:gd name="T3" fmla="*/ 0 h 202"/>
                  <a:gd name="T4" fmla="*/ 0 w 200"/>
                  <a:gd name="T5" fmla="*/ 202 h 202"/>
                  <a:gd name="T6" fmla="*/ 200 w 200"/>
                  <a:gd name="T7" fmla="*/ 202 h 202"/>
                  <a:gd name="T8" fmla="*/ 200 w 200"/>
                  <a:gd name="T9" fmla="*/ 0 h 202"/>
                  <a:gd name="T10" fmla="*/ 200 w 200"/>
                  <a:gd name="T11" fmla="*/ 0 h 202"/>
                </a:gdLst>
                <a:ahLst/>
                <a:cxnLst>
                  <a:cxn ang="0">
                    <a:pos x="T0" y="T1"/>
                  </a:cxn>
                  <a:cxn ang="0">
                    <a:pos x="T2" y="T3"/>
                  </a:cxn>
                  <a:cxn ang="0">
                    <a:pos x="T4" y="T5"/>
                  </a:cxn>
                  <a:cxn ang="0">
                    <a:pos x="T6" y="T7"/>
                  </a:cxn>
                  <a:cxn ang="0">
                    <a:pos x="T8" y="T9"/>
                  </a:cxn>
                  <a:cxn ang="0">
                    <a:pos x="T10" y="T11"/>
                  </a:cxn>
                </a:cxnLst>
                <a:rect l="0" t="0" r="r" b="b"/>
                <a:pathLst>
                  <a:path w="200" h="202">
                    <a:moveTo>
                      <a:pt x="200" y="0"/>
                    </a:moveTo>
                    <a:lnTo>
                      <a:pt x="0" y="0"/>
                    </a:lnTo>
                    <a:lnTo>
                      <a:pt x="0" y="202"/>
                    </a:lnTo>
                    <a:lnTo>
                      <a:pt x="200" y="202"/>
                    </a:lnTo>
                    <a:lnTo>
                      <a:pt x="200" y="0"/>
                    </a:lnTo>
                    <a:lnTo>
                      <a:pt x="200" y="0"/>
                    </a:lnTo>
                    <a:close/>
                  </a:path>
                </a:pathLst>
              </a:custGeom>
              <a:solidFill>
                <a:srgbClr val="00B1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94">
                <a:extLst>
                  <a:ext uri="{FF2B5EF4-FFF2-40B4-BE49-F238E27FC236}">
                    <a16:creationId xmlns:a16="http://schemas.microsoft.com/office/drawing/2014/main" id="{B31B362D-35A2-4644-9BC4-46BC11EE6DDD}"/>
                  </a:ext>
                </a:extLst>
              </p:cNvPr>
              <p:cNvSpPr>
                <a:spLocks/>
              </p:cNvSpPr>
              <p:nvPr userDrawn="1"/>
            </p:nvSpPr>
            <p:spPr bwMode="auto">
              <a:xfrm>
                <a:off x="1554" y="2010"/>
                <a:ext cx="1256" cy="100"/>
              </a:xfrm>
              <a:custGeom>
                <a:avLst/>
                <a:gdLst>
                  <a:gd name="T0" fmla="*/ 2512 w 2512"/>
                  <a:gd name="T1" fmla="*/ 0 h 200"/>
                  <a:gd name="T2" fmla="*/ 0 w 2512"/>
                  <a:gd name="T3" fmla="*/ 0 h 200"/>
                  <a:gd name="T4" fmla="*/ 0 w 2512"/>
                  <a:gd name="T5" fmla="*/ 200 h 200"/>
                  <a:gd name="T6" fmla="*/ 2512 w 2512"/>
                  <a:gd name="T7" fmla="*/ 200 h 200"/>
                  <a:gd name="T8" fmla="*/ 2512 w 2512"/>
                  <a:gd name="T9" fmla="*/ 0 h 200"/>
                  <a:gd name="T10" fmla="*/ 2512 w 2512"/>
                  <a:gd name="T11" fmla="*/ 0 h 200"/>
                </a:gdLst>
                <a:ahLst/>
                <a:cxnLst>
                  <a:cxn ang="0">
                    <a:pos x="T0" y="T1"/>
                  </a:cxn>
                  <a:cxn ang="0">
                    <a:pos x="T2" y="T3"/>
                  </a:cxn>
                  <a:cxn ang="0">
                    <a:pos x="T4" y="T5"/>
                  </a:cxn>
                  <a:cxn ang="0">
                    <a:pos x="T6" y="T7"/>
                  </a:cxn>
                  <a:cxn ang="0">
                    <a:pos x="T8" y="T9"/>
                  </a:cxn>
                  <a:cxn ang="0">
                    <a:pos x="T10" y="T11"/>
                  </a:cxn>
                </a:cxnLst>
                <a:rect l="0" t="0" r="r" b="b"/>
                <a:pathLst>
                  <a:path w="2512" h="200">
                    <a:moveTo>
                      <a:pt x="2512" y="0"/>
                    </a:moveTo>
                    <a:lnTo>
                      <a:pt x="0" y="0"/>
                    </a:lnTo>
                    <a:lnTo>
                      <a:pt x="0" y="200"/>
                    </a:lnTo>
                    <a:lnTo>
                      <a:pt x="2512" y="200"/>
                    </a:lnTo>
                    <a:lnTo>
                      <a:pt x="2512" y="0"/>
                    </a:lnTo>
                    <a:lnTo>
                      <a:pt x="2512"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95">
                <a:extLst>
                  <a:ext uri="{FF2B5EF4-FFF2-40B4-BE49-F238E27FC236}">
                    <a16:creationId xmlns:a16="http://schemas.microsoft.com/office/drawing/2014/main" id="{03BDC492-61B4-49B3-B5F2-AFDEC7EB6C47}"/>
                  </a:ext>
                </a:extLst>
              </p:cNvPr>
              <p:cNvSpPr>
                <a:spLocks/>
              </p:cNvSpPr>
              <p:nvPr userDrawn="1"/>
            </p:nvSpPr>
            <p:spPr bwMode="auto">
              <a:xfrm>
                <a:off x="246" y="2410"/>
                <a:ext cx="1258" cy="101"/>
              </a:xfrm>
              <a:custGeom>
                <a:avLst/>
                <a:gdLst>
                  <a:gd name="T0" fmla="*/ 2515 w 2515"/>
                  <a:gd name="T1" fmla="*/ 0 h 202"/>
                  <a:gd name="T2" fmla="*/ 0 w 2515"/>
                  <a:gd name="T3" fmla="*/ 0 h 202"/>
                  <a:gd name="T4" fmla="*/ 0 w 2515"/>
                  <a:gd name="T5" fmla="*/ 202 h 202"/>
                  <a:gd name="T6" fmla="*/ 2515 w 2515"/>
                  <a:gd name="T7" fmla="*/ 202 h 202"/>
                  <a:gd name="T8" fmla="*/ 2515 w 2515"/>
                  <a:gd name="T9" fmla="*/ 0 h 202"/>
                  <a:gd name="T10" fmla="*/ 2515 w 2515"/>
                  <a:gd name="T11" fmla="*/ 0 h 202"/>
                </a:gdLst>
                <a:ahLst/>
                <a:cxnLst>
                  <a:cxn ang="0">
                    <a:pos x="T0" y="T1"/>
                  </a:cxn>
                  <a:cxn ang="0">
                    <a:pos x="T2" y="T3"/>
                  </a:cxn>
                  <a:cxn ang="0">
                    <a:pos x="T4" y="T5"/>
                  </a:cxn>
                  <a:cxn ang="0">
                    <a:pos x="T6" y="T7"/>
                  </a:cxn>
                  <a:cxn ang="0">
                    <a:pos x="T8" y="T9"/>
                  </a:cxn>
                  <a:cxn ang="0">
                    <a:pos x="T10" y="T11"/>
                  </a:cxn>
                </a:cxnLst>
                <a:rect l="0" t="0" r="r" b="b"/>
                <a:pathLst>
                  <a:path w="2515" h="202">
                    <a:moveTo>
                      <a:pt x="2515" y="0"/>
                    </a:moveTo>
                    <a:lnTo>
                      <a:pt x="0" y="0"/>
                    </a:lnTo>
                    <a:lnTo>
                      <a:pt x="0" y="202"/>
                    </a:lnTo>
                    <a:lnTo>
                      <a:pt x="2515" y="202"/>
                    </a:lnTo>
                    <a:lnTo>
                      <a:pt x="2515" y="0"/>
                    </a:lnTo>
                    <a:lnTo>
                      <a:pt x="2515" y="0"/>
                    </a:lnTo>
                    <a:close/>
                  </a:path>
                </a:pathLst>
              </a:custGeom>
              <a:solidFill>
                <a:srgbClr val="F3F1F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96">
                <a:extLst>
                  <a:ext uri="{FF2B5EF4-FFF2-40B4-BE49-F238E27FC236}">
                    <a16:creationId xmlns:a16="http://schemas.microsoft.com/office/drawing/2014/main" id="{3FC98663-AC7E-43FD-A9BE-FC45253AF590}"/>
                  </a:ext>
                </a:extLst>
              </p:cNvPr>
              <p:cNvSpPr>
                <a:spLocks/>
              </p:cNvSpPr>
              <p:nvPr userDrawn="1"/>
            </p:nvSpPr>
            <p:spPr bwMode="auto">
              <a:xfrm>
                <a:off x="1357" y="2010"/>
                <a:ext cx="100" cy="100"/>
              </a:xfrm>
              <a:custGeom>
                <a:avLst/>
                <a:gdLst>
                  <a:gd name="T0" fmla="*/ 200 w 200"/>
                  <a:gd name="T1" fmla="*/ 0 h 200"/>
                  <a:gd name="T2" fmla="*/ 0 w 200"/>
                  <a:gd name="T3" fmla="*/ 0 h 200"/>
                  <a:gd name="T4" fmla="*/ 0 w 200"/>
                  <a:gd name="T5" fmla="*/ 200 h 200"/>
                  <a:gd name="T6" fmla="*/ 200 w 200"/>
                  <a:gd name="T7" fmla="*/ 200 h 200"/>
                  <a:gd name="T8" fmla="*/ 200 w 200"/>
                  <a:gd name="T9" fmla="*/ 0 h 200"/>
                  <a:gd name="T10" fmla="*/ 200 w 200"/>
                  <a:gd name="T11" fmla="*/ 0 h 200"/>
                </a:gdLst>
                <a:ahLst/>
                <a:cxnLst>
                  <a:cxn ang="0">
                    <a:pos x="T0" y="T1"/>
                  </a:cxn>
                  <a:cxn ang="0">
                    <a:pos x="T2" y="T3"/>
                  </a:cxn>
                  <a:cxn ang="0">
                    <a:pos x="T4" y="T5"/>
                  </a:cxn>
                  <a:cxn ang="0">
                    <a:pos x="T6" y="T7"/>
                  </a:cxn>
                  <a:cxn ang="0">
                    <a:pos x="T8" y="T9"/>
                  </a:cxn>
                  <a:cxn ang="0">
                    <a:pos x="T10" y="T11"/>
                  </a:cxn>
                </a:cxnLst>
                <a:rect l="0" t="0" r="r" b="b"/>
                <a:pathLst>
                  <a:path w="200" h="200">
                    <a:moveTo>
                      <a:pt x="200" y="0"/>
                    </a:moveTo>
                    <a:lnTo>
                      <a:pt x="0" y="0"/>
                    </a:lnTo>
                    <a:lnTo>
                      <a:pt x="0" y="200"/>
                    </a:lnTo>
                    <a:lnTo>
                      <a:pt x="200" y="200"/>
                    </a:lnTo>
                    <a:lnTo>
                      <a:pt x="200" y="0"/>
                    </a:lnTo>
                    <a:lnTo>
                      <a:pt x="200" y="0"/>
                    </a:lnTo>
                    <a:close/>
                  </a:path>
                </a:pathLst>
              </a:custGeom>
              <a:solidFill>
                <a:srgbClr val="8CC6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0" name="Freeform 97">
                <a:extLst>
                  <a:ext uri="{FF2B5EF4-FFF2-40B4-BE49-F238E27FC236}">
                    <a16:creationId xmlns:a16="http://schemas.microsoft.com/office/drawing/2014/main" id="{7A2F6923-35B1-4EC2-B8E6-82D68721600A}"/>
                  </a:ext>
                </a:extLst>
              </p:cNvPr>
              <p:cNvSpPr>
                <a:spLocks/>
              </p:cNvSpPr>
              <p:nvPr userDrawn="1"/>
            </p:nvSpPr>
            <p:spPr bwMode="auto">
              <a:xfrm>
                <a:off x="4268" y="2010"/>
                <a:ext cx="102" cy="100"/>
              </a:xfrm>
              <a:custGeom>
                <a:avLst/>
                <a:gdLst>
                  <a:gd name="T0" fmla="*/ 205 w 205"/>
                  <a:gd name="T1" fmla="*/ 0 h 200"/>
                  <a:gd name="T2" fmla="*/ 0 w 205"/>
                  <a:gd name="T3" fmla="*/ 0 h 200"/>
                  <a:gd name="T4" fmla="*/ 0 w 205"/>
                  <a:gd name="T5" fmla="*/ 200 h 200"/>
                  <a:gd name="T6" fmla="*/ 205 w 205"/>
                  <a:gd name="T7" fmla="*/ 200 h 200"/>
                  <a:gd name="T8" fmla="*/ 205 w 205"/>
                  <a:gd name="T9" fmla="*/ 0 h 200"/>
                  <a:gd name="T10" fmla="*/ 205 w 205"/>
                  <a:gd name="T11" fmla="*/ 0 h 200"/>
                </a:gdLst>
                <a:ahLst/>
                <a:cxnLst>
                  <a:cxn ang="0">
                    <a:pos x="T0" y="T1"/>
                  </a:cxn>
                  <a:cxn ang="0">
                    <a:pos x="T2" y="T3"/>
                  </a:cxn>
                  <a:cxn ang="0">
                    <a:pos x="T4" y="T5"/>
                  </a:cxn>
                  <a:cxn ang="0">
                    <a:pos x="T6" y="T7"/>
                  </a:cxn>
                  <a:cxn ang="0">
                    <a:pos x="T8" y="T9"/>
                  </a:cxn>
                  <a:cxn ang="0">
                    <a:pos x="T10" y="T11"/>
                  </a:cxn>
                </a:cxnLst>
                <a:rect l="0" t="0" r="r" b="b"/>
                <a:pathLst>
                  <a:path w="205" h="200">
                    <a:moveTo>
                      <a:pt x="205" y="0"/>
                    </a:moveTo>
                    <a:lnTo>
                      <a:pt x="0" y="0"/>
                    </a:lnTo>
                    <a:lnTo>
                      <a:pt x="0" y="200"/>
                    </a:lnTo>
                    <a:lnTo>
                      <a:pt x="205" y="200"/>
                    </a:lnTo>
                    <a:lnTo>
                      <a:pt x="205" y="0"/>
                    </a:lnTo>
                    <a:lnTo>
                      <a:pt x="205" y="0"/>
                    </a:lnTo>
                    <a:close/>
                  </a:path>
                </a:pathLst>
              </a:custGeom>
              <a:solidFill>
                <a:srgbClr val="8CC6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98">
                <a:extLst>
                  <a:ext uri="{FF2B5EF4-FFF2-40B4-BE49-F238E27FC236}">
                    <a16:creationId xmlns:a16="http://schemas.microsoft.com/office/drawing/2014/main" id="{CC64A56E-D402-46C0-8870-C6B1517F5E85}"/>
                  </a:ext>
                </a:extLst>
              </p:cNvPr>
              <p:cNvSpPr>
                <a:spLocks/>
              </p:cNvSpPr>
              <p:nvPr userDrawn="1"/>
            </p:nvSpPr>
            <p:spPr bwMode="auto">
              <a:xfrm>
                <a:off x="1036" y="2209"/>
                <a:ext cx="100" cy="100"/>
              </a:xfrm>
              <a:custGeom>
                <a:avLst/>
                <a:gdLst>
                  <a:gd name="T0" fmla="*/ 200 w 200"/>
                  <a:gd name="T1" fmla="*/ 0 h 199"/>
                  <a:gd name="T2" fmla="*/ 0 w 200"/>
                  <a:gd name="T3" fmla="*/ 0 h 199"/>
                  <a:gd name="T4" fmla="*/ 0 w 200"/>
                  <a:gd name="T5" fmla="*/ 199 h 199"/>
                  <a:gd name="T6" fmla="*/ 200 w 200"/>
                  <a:gd name="T7" fmla="*/ 199 h 199"/>
                  <a:gd name="T8" fmla="*/ 200 w 200"/>
                  <a:gd name="T9" fmla="*/ 0 h 199"/>
                  <a:gd name="T10" fmla="*/ 200 w 200"/>
                  <a:gd name="T11" fmla="*/ 0 h 199"/>
                </a:gdLst>
                <a:ahLst/>
                <a:cxnLst>
                  <a:cxn ang="0">
                    <a:pos x="T0" y="T1"/>
                  </a:cxn>
                  <a:cxn ang="0">
                    <a:pos x="T2" y="T3"/>
                  </a:cxn>
                  <a:cxn ang="0">
                    <a:pos x="T4" y="T5"/>
                  </a:cxn>
                  <a:cxn ang="0">
                    <a:pos x="T6" y="T7"/>
                  </a:cxn>
                  <a:cxn ang="0">
                    <a:pos x="T8" y="T9"/>
                  </a:cxn>
                  <a:cxn ang="0">
                    <a:pos x="T10" y="T11"/>
                  </a:cxn>
                </a:cxnLst>
                <a:rect l="0" t="0" r="r" b="b"/>
                <a:pathLst>
                  <a:path w="200" h="199">
                    <a:moveTo>
                      <a:pt x="200" y="0"/>
                    </a:moveTo>
                    <a:lnTo>
                      <a:pt x="0" y="0"/>
                    </a:lnTo>
                    <a:lnTo>
                      <a:pt x="0" y="199"/>
                    </a:lnTo>
                    <a:lnTo>
                      <a:pt x="200" y="199"/>
                    </a:lnTo>
                    <a:lnTo>
                      <a:pt x="200" y="0"/>
                    </a:lnTo>
                    <a:lnTo>
                      <a:pt x="200" y="0"/>
                    </a:lnTo>
                    <a:close/>
                  </a:path>
                </a:pathLst>
              </a:custGeom>
              <a:solidFill>
                <a:srgbClr val="FAE1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99">
                <a:extLst>
                  <a:ext uri="{FF2B5EF4-FFF2-40B4-BE49-F238E27FC236}">
                    <a16:creationId xmlns:a16="http://schemas.microsoft.com/office/drawing/2014/main" id="{18EAA72D-35BE-4A92-B5E5-70AF71763397}"/>
                  </a:ext>
                </a:extLst>
              </p:cNvPr>
              <p:cNvSpPr>
                <a:spLocks noEditPoints="1"/>
              </p:cNvSpPr>
              <p:nvPr userDrawn="1"/>
            </p:nvSpPr>
            <p:spPr bwMode="auto">
              <a:xfrm>
                <a:off x="2307" y="2410"/>
                <a:ext cx="1256" cy="101"/>
              </a:xfrm>
              <a:custGeom>
                <a:avLst/>
                <a:gdLst>
                  <a:gd name="T0" fmla="*/ 10 w 2513"/>
                  <a:gd name="T1" fmla="*/ 11 h 202"/>
                  <a:gd name="T2" fmla="*/ 10 w 2513"/>
                  <a:gd name="T3" fmla="*/ 193 h 202"/>
                  <a:gd name="T4" fmla="*/ 2503 w 2513"/>
                  <a:gd name="T5" fmla="*/ 193 h 202"/>
                  <a:gd name="T6" fmla="*/ 2503 w 2513"/>
                  <a:gd name="T7" fmla="*/ 11 h 202"/>
                  <a:gd name="T8" fmla="*/ 10 w 2513"/>
                  <a:gd name="T9" fmla="*/ 11 h 202"/>
                  <a:gd name="T10" fmla="*/ 10 w 2513"/>
                  <a:gd name="T11" fmla="*/ 11 h 202"/>
                  <a:gd name="T12" fmla="*/ 10 w 2513"/>
                  <a:gd name="T13" fmla="*/ 11 h 202"/>
                  <a:gd name="T14" fmla="*/ 0 w 2513"/>
                  <a:gd name="T15" fmla="*/ 0 h 202"/>
                  <a:gd name="T16" fmla="*/ 2513 w 2513"/>
                  <a:gd name="T17" fmla="*/ 0 h 202"/>
                  <a:gd name="T18" fmla="*/ 2513 w 2513"/>
                  <a:gd name="T19" fmla="*/ 202 h 202"/>
                  <a:gd name="T20" fmla="*/ 0 w 2513"/>
                  <a:gd name="T21" fmla="*/ 202 h 202"/>
                  <a:gd name="T22" fmla="*/ 0 w 2513"/>
                  <a:gd name="T23" fmla="*/ 0 h 202"/>
                  <a:gd name="T24" fmla="*/ 0 w 2513"/>
                  <a:gd name="T25" fmla="*/ 0 h 202"/>
                  <a:gd name="T26" fmla="*/ 0 w 2513"/>
                  <a:gd name="T27" fmla="*/ 0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3" h="202">
                    <a:moveTo>
                      <a:pt x="10" y="11"/>
                    </a:moveTo>
                    <a:lnTo>
                      <a:pt x="10" y="193"/>
                    </a:lnTo>
                    <a:lnTo>
                      <a:pt x="2503" y="193"/>
                    </a:lnTo>
                    <a:lnTo>
                      <a:pt x="2503" y="11"/>
                    </a:lnTo>
                    <a:lnTo>
                      <a:pt x="10" y="11"/>
                    </a:lnTo>
                    <a:lnTo>
                      <a:pt x="10" y="11"/>
                    </a:lnTo>
                    <a:lnTo>
                      <a:pt x="10" y="11"/>
                    </a:lnTo>
                    <a:close/>
                    <a:moveTo>
                      <a:pt x="0" y="0"/>
                    </a:moveTo>
                    <a:lnTo>
                      <a:pt x="2513" y="0"/>
                    </a:lnTo>
                    <a:lnTo>
                      <a:pt x="2513" y="202"/>
                    </a:lnTo>
                    <a:lnTo>
                      <a:pt x="0" y="202"/>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100">
                <a:extLst>
                  <a:ext uri="{FF2B5EF4-FFF2-40B4-BE49-F238E27FC236}">
                    <a16:creationId xmlns:a16="http://schemas.microsoft.com/office/drawing/2014/main" id="{B56C1A65-6D13-4F1D-9A9B-3AF52FF88F0B}"/>
                  </a:ext>
                </a:extLst>
              </p:cNvPr>
              <p:cNvSpPr>
                <a:spLocks noEditPoints="1"/>
              </p:cNvSpPr>
              <p:nvPr userDrawn="1"/>
            </p:nvSpPr>
            <p:spPr bwMode="auto">
              <a:xfrm>
                <a:off x="3298" y="2209"/>
                <a:ext cx="1257" cy="100"/>
              </a:xfrm>
              <a:custGeom>
                <a:avLst/>
                <a:gdLst>
                  <a:gd name="T0" fmla="*/ 11 w 2514"/>
                  <a:gd name="T1" fmla="*/ 10 h 199"/>
                  <a:gd name="T2" fmla="*/ 11 w 2514"/>
                  <a:gd name="T3" fmla="*/ 190 h 199"/>
                  <a:gd name="T4" fmla="*/ 2503 w 2514"/>
                  <a:gd name="T5" fmla="*/ 190 h 199"/>
                  <a:gd name="T6" fmla="*/ 2503 w 2514"/>
                  <a:gd name="T7" fmla="*/ 10 h 199"/>
                  <a:gd name="T8" fmla="*/ 11 w 2514"/>
                  <a:gd name="T9" fmla="*/ 10 h 199"/>
                  <a:gd name="T10" fmla="*/ 11 w 2514"/>
                  <a:gd name="T11" fmla="*/ 10 h 199"/>
                  <a:gd name="T12" fmla="*/ 11 w 2514"/>
                  <a:gd name="T13" fmla="*/ 10 h 199"/>
                  <a:gd name="T14" fmla="*/ 0 w 2514"/>
                  <a:gd name="T15" fmla="*/ 0 h 199"/>
                  <a:gd name="T16" fmla="*/ 2514 w 2514"/>
                  <a:gd name="T17" fmla="*/ 0 h 199"/>
                  <a:gd name="T18" fmla="*/ 2514 w 2514"/>
                  <a:gd name="T19" fmla="*/ 199 h 199"/>
                  <a:gd name="T20" fmla="*/ 0 w 2514"/>
                  <a:gd name="T21" fmla="*/ 199 h 199"/>
                  <a:gd name="T22" fmla="*/ 0 w 2514"/>
                  <a:gd name="T23" fmla="*/ 0 h 199"/>
                  <a:gd name="T24" fmla="*/ 0 w 2514"/>
                  <a:gd name="T25" fmla="*/ 0 h 199"/>
                  <a:gd name="T26" fmla="*/ 0 w 2514"/>
                  <a:gd name="T27"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4" h="199">
                    <a:moveTo>
                      <a:pt x="11" y="10"/>
                    </a:moveTo>
                    <a:lnTo>
                      <a:pt x="11" y="190"/>
                    </a:lnTo>
                    <a:lnTo>
                      <a:pt x="2503" y="190"/>
                    </a:lnTo>
                    <a:lnTo>
                      <a:pt x="2503" y="10"/>
                    </a:lnTo>
                    <a:lnTo>
                      <a:pt x="11" y="10"/>
                    </a:lnTo>
                    <a:lnTo>
                      <a:pt x="11" y="10"/>
                    </a:lnTo>
                    <a:lnTo>
                      <a:pt x="11" y="10"/>
                    </a:lnTo>
                    <a:close/>
                    <a:moveTo>
                      <a:pt x="0" y="0"/>
                    </a:moveTo>
                    <a:lnTo>
                      <a:pt x="2514" y="0"/>
                    </a:lnTo>
                    <a:lnTo>
                      <a:pt x="2514" y="199"/>
                    </a:lnTo>
                    <a:lnTo>
                      <a:pt x="0" y="199"/>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4" name="Freeform 101">
                <a:extLst>
                  <a:ext uri="{FF2B5EF4-FFF2-40B4-BE49-F238E27FC236}">
                    <a16:creationId xmlns:a16="http://schemas.microsoft.com/office/drawing/2014/main" id="{66CFF6DF-1517-4579-9940-8EFAE3EFAE4A}"/>
                  </a:ext>
                </a:extLst>
              </p:cNvPr>
              <p:cNvSpPr>
                <a:spLocks noEditPoints="1"/>
              </p:cNvSpPr>
              <p:nvPr userDrawn="1"/>
            </p:nvSpPr>
            <p:spPr bwMode="auto">
              <a:xfrm>
                <a:off x="0" y="2010"/>
                <a:ext cx="1256" cy="100"/>
              </a:xfrm>
              <a:custGeom>
                <a:avLst/>
                <a:gdLst>
                  <a:gd name="T0" fmla="*/ 9 w 2513"/>
                  <a:gd name="T1" fmla="*/ 10 h 200"/>
                  <a:gd name="T2" fmla="*/ 9 w 2513"/>
                  <a:gd name="T3" fmla="*/ 191 h 200"/>
                  <a:gd name="T4" fmla="*/ 2503 w 2513"/>
                  <a:gd name="T5" fmla="*/ 191 h 200"/>
                  <a:gd name="T6" fmla="*/ 2503 w 2513"/>
                  <a:gd name="T7" fmla="*/ 10 h 200"/>
                  <a:gd name="T8" fmla="*/ 9 w 2513"/>
                  <a:gd name="T9" fmla="*/ 10 h 200"/>
                  <a:gd name="T10" fmla="*/ 9 w 2513"/>
                  <a:gd name="T11" fmla="*/ 10 h 200"/>
                  <a:gd name="T12" fmla="*/ 9 w 2513"/>
                  <a:gd name="T13" fmla="*/ 10 h 200"/>
                  <a:gd name="T14" fmla="*/ 0 w 2513"/>
                  <a:gd name="T15" fmla="*/ 0 h 200"/>
                  <a:gd name="T16" fmla="*/ 2513 w 2513"/>
                  <a:gd name="T17" fmla="*/ 0 h 200"/>
                  <a:gd name="T18" fmla="*/ 2513 w 2513"/>
                  <a:gd name="T19" fmla="*/ 200 h 200"/>
                  <a:gd name="T20" fmla="*/ 0 w 2513"/>
                  <a:gd name="T21" fmla="*/ 200 h 200"/>
                  <a:gd name="T22" fmla="*/ 0 w 2513"/>
                  <a:gd name="T23" fmla="*/ 0 h 200"/>
                  <a:gd name="T24" fmla="*/ 0 w 2513"/>
                  <a:gd name="T25" fmla="*/ 0 h 200"/>
                  <a:gd name="T26" fmla="*/ 0 w 2513"/>
                  <a:gd name="T27"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3" h="200">
                    <a:moveTo>
                      <a:pt x="9" y="10"/>
                    </a:moveTo>
                    <a:lnTo>
                      <a:pt x="9" y="191"/>
                    </a:lnTo>
                    <a:lnTo>
                      <a:pt x="2503" y="191"/>
                    </a:lnTo>
                    <a:lnTo>
                      <a:pt x="2503" y="10"/>
                    </a:lnTo>
                    <a:lnTo>
                      <a:pt x="9" y="10"/>
                    </a:lnTo>
                    <a:lnTo>
                      <a:pt x="9" y="10"/>
                    </a:lnTo>
                    <a:lnTo>
                      <a:pt x="9" y="10"/>
                    </a:lnTo>
                    <a:close/>
                    <a:moveTo>
                      <a:pt x="0" y="0"/>
                    </a:moveTo>
                    <a:lnTo>
                      <a:pt x="2513" y="0"/>
                    </a:lnTo>
                    <a:lnTo>
                      <a:pt x="2513" y="200"/>
                    </a:lnTo>
                    <a:lnTo>
                      <a:pt x="0" y="200"/>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102">
                <a:extLst>
                  <a:ext uri="{FF2B5EF4-FFF2-40B4-BE49-F238E27FC236}">
                    <a16:creationId xmlns:a16="http://schemas.microsoft.com/office/drawing/2014/main" id="{ACAA3AE1-13F1-41A2-9F39-7CE53244335D}"/>
                  </a:ext>
                </a:extLst>
              </p:cNvPr>
              <p:cNvSpPr>
                <a:spLocks noEditPoints="1"/>
              </p:cNvSpPr>
              <p:nvPr userDrawn="1"/>
            </p:nvSpPr>
            <p:spPr bwMode="auto">
              <a:xfrm>
                <a:off x="1237" y="2209"/>
                <a:ext cx="1257" cy="100"/>
              </a:xfrm>
              <a:custGeom>
                <a:avLst/>
                <a:gdLst>
                  <a:gd name="T0" fmla="*/ 11 w 2514"/>
                  <a:gd name="T1" fmla="*/ 10 h 199"/>
                  <a:gd name="T2" fmla="*/ 11 w 2514"/>
                  <a:gd name="T3" fmla="*/ 190 h 199"/>
                  <a:gd name="T4" fmla="*/ 2503 w 2514"/>
                  <a:gd name="T5" fmla="*/ 190 h 199"/>
                  <a:gd name="T6" fmla="*/ 2503 w 2514"/>
                  <a:gd name="T7" fmla="*/ 10 h 199"/>
                  <a:gd name="T8" fmla="*/ 11 w 2514"/>
                  <a:gd name="T9" fmla="*/ 10 h 199"/>
                  <a:gd name="T10" fmla="*/ 11 w 2514"/>
                  <a:gd name="T11" fmla="*/ 10 h 199"/>
                  <a:gd name="T12" fmla="*/ 11 w 2514"/>
                  <a:gd name="T13" fmla="*/ 10 h 199"/>
                  <a:gd name="T14" fmla="*/ 0 w 2514"/>
                  <a:gd name="T15" fmla="*/ 0 h 199"/>
                  <a:gd name="T16" fmla="*/ 2514 w 2514"/>
                  <a:gd name="T17" fmla="*/ 0 h 199"/>
                  <a:gd name="T18" fmla="*/ 2514 w 2514"/>
                  <a:gd name="T19" fmla="*/ 199 h 199"/>
                  <a:gd name="T20" fmla="*/ 0 w 2514"/>
                  <a:gd name="T21" fmla="*/ 199 h 199"/>
                  <a:gd name="T22" fmla="*/ 0 w 2514"/>
                  <a:gd name="T23" fmla="*/ 0 h 199"/>
                  <a:gd name="T24" fmla="*/ 0 w 2514"/>
                  <a:gd name="T25" fmla="*/ 0 h 199"/>
                  <a:gd name="T26" fmla="*/ 0 w 2514"/>
                  <a:gd name="T27"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4" h="199">
                    <a:moveTo>
                      <a:pt x="11" y="10"/>
                    </a:moveTo>
                    <a:lnTo>
                      <a:pt x="11" y="190"/>
                    </a:lnTo>
                    <a:lnTo>
                      <a:pt x="2503" y="190"/>
                    </a:lnTo>
                    <a:lnTo>
                      <a:pt x="2503" y="10"/>
                    </a:lnTo>
                    <a:lnTo>
                      <a:pt x="11" y="10"/>
                    </a:lnTo>
                    <a:lnTo>
                      <a:pt x="11" y="10"/>
                    </a:lnTo>
                    <a:lnTo>
                      <a:pt x="11" y="10"/>
                    </a:lnTo>
                    <a:close/>
                    <a:moveTo>
                      <a:pt x="0" y="0"/>
                    </a:moveTo>
                    <a:lnTo>
                      <a:pt x="2514" y="0"/>
                    </a:lnTo>
                    <a:lnTo>
                      <a:pt x="2514" y="199"/>
                    </a:lnTo>
                    <a:lnTo>
                      <a:pt x="0" y="199"/>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103">
                <a:extLst>
                  <a:ext uri="{FF2B5EF4-FFF2-40B4-BE49-F238E27FC236}">
                    <a16:creationId xmlns:a16="http://schemas.microsoft.com/office/drawing/2014/main" id="{EC28593B-922A-4783-A2CB-CECB3E9268BA}"/>
                  </a:ext>
                </a:extLst>
              </p:cNvPr>
              <p:cNvSpPr>
                <a:spLocks/>
              </p:cNvSpPr>
              <p:nvPr userDrawn="1"/>
            </p:nvSpPr>
            <p:spPr bwMode="auto">
              <a:xfrm>
                <a:off x="3666" y="2410"/>
                <a:ext cx="99" cy="101"/>
              </a:xfrm>
              <a:custGeom>
                <a:avLst/>
                <a:gdLst>
                  <a:gd name="T0" fmla="*/ 200 w 200"/>
                  <a:gd name="T1" fmla="*/ 0 h 202"/>
                  <a:gd name="T2" fmla="*/ 0 w 200"/>
                  <a:gd name="T3" fmla="*/ 0 h 202"/>
                  <a:gd name="T4" fmla="*/ 0 w 200"/>
                  <a:gd name="T5" fmla="*/ 202 h 202"/>
                  <a:gd name="T6" fmla="*/ 200 w 200"/>
                  <a:gd name="T7" fmla="*/ 202 h 202"/>
                  <a:gd name="T8" fmla="*/ 200 w 200"/>
                  <a:gd name="T9" fmla="*/ 0 h 202"/>
                  <a:gd name="T10" fmla="*/ 200 w 200"/>
                  <a:gd name="T11" fmla="*/ 0 h 202"/>
                </a:gdLst>
                <a:ahLst/>
                <a:cxnLst>
                  <a:cxn ang="0">
                    <a:pos x="T0" y="T1"/>
                  </a:cxn>
                  <a:cxn ang="0">
                    <a:pos x="T2" y="T3"/>
                  </a:cxn>
                  <a:cxn ang="0">
                    <a:pos x="T4" y="T5"/>
                  </a:cxn>
                  <a:cxn ang="0">
                    <a:pos x="T6" y="T7"/>
                  </a:cxn>
                  <a:cxn ang="0">
                    <a:pos x="T8" y="T9"/>
                  </a:cxn>
                  <a:cxn ang="0">
                    <a:pos x="T10" y="T11"/>
                  </a:cxn>
                </a:cxnLst>
                <a:rect l="0" t="0" r="r" b="b"/>
                <a:pathLst>
                  <a:path w="200" h="202">
                    <a:moveTo>
                      <a:pt x="200" y="0"/>
                    </a:moveTo>
                    <a:lnTo>
                      <a:pt x="0" y="0"/>
                    </a:lnTo>
                    <a:lnTo>
                      <a:pt x="0" y="202"/>
                    </a:lnTo>
                    <a:lnTo>
                      <a:pt x="200" y="202"/>
                    </a:lnTo>
                    <a:lnTo>
                      <a:pt x="200" y="0"/>
                    </a:lnTo>
                    <a:lnTo>
                      <a:pt x="200" y="0"/>
                    </a:lnTo>
                    <a:close/>
                  </a:path>
                </a:pathLst>
              </a:custGeom>
              <a:solidFill>
                <a:srgbClr val="AFDC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104">
                <a:extLst>
                  <a:ext uri="{FF2B5EF4-FFF2-40B4-BE49-F238E27FC236}">
                    <a16:creationId xmlns:a16="http://schemas.microsoft.com/office/drawing/2014/main" id="{7633578C-BFED-4037-8D17-A8C524EDEDA4}"/>
                  </a:ext>
                </a:extLst>
              </p:cNvPr>
              <p:cNvSpPr>
                <a:spLocks noEditPoints="1"/>
              </p:cNvSpPr>
              <p:nvPr userDrawn="1"/>
            </p:nvSpPr>
            <p:spPr bwMode="auto">
              <a:xfrm>
                <a:off x="2162" y="1809"/>
                <a:ext cx="1256" cy="100"/>
              </a:xfrm>
              <a:custGeom>
                <a:avLst/>
                <a:gdLst>
                  <a:gd name="T0" fmla="*/ 9 w 2513"/>
                  <a:gd name="T1" fmla="*/ 9 h 200"/>
                  <a:gd name="T2" fmla="*/ 9 w 2513"/>
                  <a:gd name="T3" fmla="*/ 190 h 200"/>
                  <a:gd name="T4" fmla="*/ 2503 w 2513"/>
                  <a:gd name="T5" fmla="*/ 190 h 200"/>
                  <a:gd name="T6" fmla="*/ 2503 w 2513"/>
                  <a:gd name="T7" fmla="*/ 9 h 200"/>
                  <a:gd name="T8" fmla="*/ 9 w 2513"/>
                  <a:gd name="T9" fmla="*/ 9 h 200"/>
                  <a:gd name="T10" fmla="*/ 9 w 2513"/>
                  <a:gd name="T11" fmla="*/ 9 h 200"/>
                  <a:gd name="T12" fmla="*/ 9 w 2513"/>
                  <a:gd name="T13" fmla="*/ 9 h 200"/>
                  <a:gd name="T14" fmla="*/ 0 w 2513"/>
                  <a:gd name="T15" fmla="*/ 0 h 200"/>
                  <a:gd name="T16" fmla="*/ 2513 w 2513"/>
                  <a:gd name="T17" fmla="*/ 0 h 200"/>
                  <a:gd name="T18" fmla="*/ 2513 w 2513"/>
                  <a:gd name="T19" fmla="*/ 200 h 200"/>
                  <a:gd name="T20" fmla="*/ 0 w 2513"/>
                  <a:gd name="T21" fmla="*/ 200 h 200"/>
                  <a:gd name="T22" fmla="*/ 0 w 2513"/>
                  <a:gd name="T23" fmla="*/ 0 h 200"/>
                  <a:gd name="T24" fmla="*/ 0 w 2513"/>
                  <a:gd name="T25" fmla="*/ 0 h 200"/>
                  <a:gd name="T26" fmla="*/ 0 w 2513"/>
                  <a:gd name="T27"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3" h="200">
                    <a:moveTo>
                      <a:pt x="9" y="9"/>
                    </a:moveTo>
                    <a:lnTo>
                      <a:pt x="9" y="190"/>
                    </a:lnTo>
                    <a:lnTo>
                      <a:pt x="2503" y="190"/>
                    </a:lnTo>
                    <a:lnTo>
                      <a:pt x="2503" y="9"/>
                    </a:lnTo>
                    <a:lnTo>
                      <a:pt x="9" y="9"/>
                    </a:lnTo>
                    <a:lnTo>
                      <a:pt x="9" y="9"/>
                    </a:lnTo>
                    <a:lnTo>
                      <a:pt x="9" y="9"/>
                    </a:lnTo>
                    <a:close/>
                    <a:moveTo>
                      <a:pt x="0" y="0"/>
                    </a:moveTo>
                    <a:lnTo>
                      <a:pt x="2513" y="0"/>
                    </a:lnTo>
                    <a:lnTo>
                      <a:pt x="2513" y="200"/>
                    </a:lnTo>
                    <a:lnTo>
                      <a:pt x="0" y="200"/>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8" name="Freeform 105">
                <a:extLst>
                  <a:ext uri="{FF2B5EF4-FFF2-40B4-BE49-F238E27FC236}">
                    <a16:creationId xmlns:a16="http://schemas.microsoft.com/office/drawing/2014/main" id="{5F4FB09D-EBC3-447D-A5FC-04A9BFD7318A}"/>
                  </a:ext>
                </a:extLst>
              </p:cNvPr>
              <p:cNvSpPr>
                <a:spLocks/>
              </p:cNvSpPr>
              <p:nvPr userDrawn="1"/>
            </p:nvSpPr>
            <p:spPr bwMode="auto">
              <a:xfrm>
                <a:off x="1960" y="1809"/>
                <a:ext cx="102" cy="100"/>
              </a:xfrm>
              <a:custGeom>
                <a:avLst/>
                <a:gdLst>
                  <a:gd name="T0" fmla="*/ 204 w 204"/>
                  <a:gd name="T1" fmla="*/ 0 h 200"/>
                  <a:gd name="T2" fmla="*/ 0 w 204"/>
                  <a:gd name="T3" fmla="*/ 0 h 200"/>
                  <a:gd name="T4" fmla="*/ 0 w 204"/>
                  <a:gd name="T5" fmla="*/ 200 h 200"/>
                  <a:gd name="T6" fmla="*/ 204 w 204"/>
                  <a:gd name="T7" fmla="*/ 200 h 200"/>
                  <a:gd name="T8" fmla="*/ 204 w 204"/>
                  <a:gd name="T9" fmla="*/ 0 h 200"/>
                  <a:gd name="T10" fmla="*/ 204 w 204"/>
                  <a:gd name="T11" fmla="*/ 0 h 200"/>
                </a:gdLst>
                <a:ahLst/>
                <a:cxnLst>
                  <a:cxn ang="0">
                    <a:pos x="T0" y="T1"/>
                  </a:cxn>
                  <a:cxn ang="0">
                    <a:pos x="T2" y="T3"/>
                  </a:cxn>
                  <a:cxn ang="0">
                    <a:pos x="T4" y="T5"/>
                  </a:cxn>
                  <a:cxn ang="0">
                    <a:pos x="T6" y="T7"/>
                  </a:cxn>
                  <a:cxn ang="0">
                    <a:pos x="T8" y="T9"/>
                  </a:cxn>
                  <a:cxn ang="0">
                    <a:pos x="T10" y="T11"/>
                  </a:cxn>
                </a:cxnLst>
                <a:rect l="0" t="0" r="r" b="b"/>
                <a:pathLst>
                  <a:path w="204" h="200">
                    <a:moveTo>
                      <a:pt x="204" y="0"/>
                    </a:moveTo>
                    <a:lnTo>
                      <a:pt x="0" y="0"/>
                    </a:lnTo>
                    <a:lnTo>
                      <a:pt x="0" y="200"/>
                    </a:lnTo>
                    <a:lnTo>
                      <a:pt x="204" y="200"/>
                    </a:lnTo>
                    <a:lnTo>
                      <a:pt x="204" y="0"/>
                    </a:lnTo>
                    <a:lnTo>
                      <a:pt x="204" y="0"/>
                    </a:lnTo>
                    <a:close/>
                  </a:path>
                </a:pathLst>
              </a:custGeom>
              <a:solidFill>
                <a:srgbClr val="CDE6A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9" name="Freeform 106">
                <a:extLst>
                  <a:ext uri="{FF2B5EF4-FFF2-40B4-BE49-F238E27FC236}">
                    <a16:creationId xmlns:a16="http://schemas.microsoft.com/office/drawing/2014/main" id="{5B408B2D-64A4-4B16-88B2-ACDDBFF64799}"/>
                  </a:ext>
                </a:extLst>
              </p:cNvPr>
              <p:cNvSpPr>
                <a:spLocks/>
              </p:cNvSpPr>
              <p:nvPr userDrawn="1"/>
            </p:nvSpPr>
            <p:spPr bwMode="auto">
              <a:xfrm>
                <a:off x="7339" y="1809"/>
                <a:ext cx="341" cy="100"/>
              </a:xfrm>
              <a:custGeom>
                <a:avLst/>
                <a:gdLst>
                  <a:gd name="T0" fmla="*/ 681 w 681"/>
                  <a:gd name="T1" fmla="*/ 0 h 200"/>
                  <a:gd name="T2" fmla="*/ 0 w 681"/>
                  <a:gd name="T3" fmla="*/ 0 h 200"/>
                  <a:gd name="T4" fmla="*/ 0 w 681"/>
                  <a:gd name="T5" fmla="*/ 200 h 200"/>
                  <a:gd name="T6" fmla="*/ 681 w 681"/>
                  <a:gd name="T7" fmla="*/ 200 h 200"/>
                  <a:gd name="T8" fmla="*/ 681 w 681"/>
                  <a:gd name="T9" fmla="*/ 0 h 200"/>
                  <a:gd name="T10" fmla="*/ 681 w 681"/>
                  <a:gd name="T11" fmla="*/ 0 h 200"/>
                </a:gdLst>
                <a:ahLst/>
                <a:cxnLst>
                  <a:cxn ang="0">
                    <a:pos x="T0" y="T1"/>
                  </a:cxn>
                  <a:cxn ang="0">
                    <a:pos x="T2" y="T3"/>
                  </a:cxn>
                  <a:cxn ang="0">
                    <a:pos x="T4" y="T5"/>
                  </a:cxn>
                  <a:cxn ang="0">
                    <a:pos x="T6" y="T7"/>
                  </a:cxn>
                  <a:cxn ang="0">
                    <a:pos x="T8" y="T9"/>
                  </a:cxn>
                  <a:cxn ang="0">
                    <a:pos x="T10" y="T11"/>
                  </a:cxn>
                </a:cxnLst>
                <a:rect l="0" t="0" r="r" b="b"/>
                <a:pathLst>
                  <a:path w="681" h="200">
                    <a:moveTo>
                      <a:pt x="681" y="0"/>
                    </a:moveTo>
                    <a:lnTo>
                      <a:pt x="0" y="0"/>
                    </a:lnTo>
                    <a:lnTo>
                      <a:pt x="0" y="200"/>
                    </a:lnTo>
                    <a:lnTo>
                      <a:pt x="681" y="200"/>
                    </a:lnTo>
                    <a:lnTo>
                      <a:pt x="681" y="0"/>
                    </a:lnTo>
                    <a:lnTo>
                      <a:pt x="681" y="0"/>
                    </a:lnTo>
                    <a:close/>
                  </a:path>
                </a:pathLst>
              </a:custGeom>
              <a:solidFill>
                <a:srgbClr val="F3F1F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0" name="Freeform 107">
                <a:extLst>
                  <a:ext uri="{FF2B5EF4-FFF2-40B4-BE49-F238E27FC236}">
                    <a16:creationId xmlns:a16="http://schemas.microsoft.com/office/drawing/2014/main" id="{B048C54D-5EA2-4EFC-82EB-99479B6FE0F8}"/>
                  </a:ext>
                </a:extLst>
              </p:cNvPr>
              <p:cNvSpPr>
                <a:spLocks/>
              </p:cNvSpPr>
              <p:nvPr userDrawn="1"/>
            </p:nvSpPr>
            <p:spPr bwMode="auto">
              <a:xfrm>
                <a:off x="7144" y="1809"/>
                <a:ext cx="101" cy="100"/>
              </a:xfrm>
              <a:custGeom>
                <a:avLst/>
                <a:gdLst>
                  <a:gd name="T0" fmla="*/ 202 w 202"/>
                  <a:gd name="T1" fmla="*/ 0 h 200"/>
                  <a:gd name="T2" fmla="*/ 0 w 202"/>
                  <a:gd name="T3" fmla="*/ 0 h 200"/>
                  <a:gd name="T4" fmla="*/ 0 w 202"/>
                  <a:gd name="T5" fmla="*/ 200 h 200"/>
                  <a:gd name="T6" fmla="*/ 202 w 202"/>
                  <a:gd name="T7" fmla="*/ 200 h 200"/>
                  <a:gd name="T8" fmla="*/ 202 w 202"/>
                  <a:gd name="T9" fmla="*/ 0 h 200"/>
                  <a:gd name="T10" fmla="*/ 202 w 202"/>
                  <a:gd name="T11" fmla="*/ 0 h 200"/>
                </a:gdLst>
                <a:ahLst/>
                <a:cxnLst>
                  <a:cxn ang="0">
                    <a:pos x="T0" y="T1"/>
                  </a:cxn>
                  <a:cxn ang="0">
                    <a:pos x="T2" y="T3"/>
                  </a:cxn>
                  <a:cxn ang="0">
                    <a:pos x="T4" y="T5"/>
                  </a:cxn>
                  <a:cxn ang="0">
                    <a:pos x="T6" y="T7"/>
                  </a:cxn>
                  <a:cxn ang="0">
                    <a:pos x="T8" y="T9"/>
                  </a:cxn>
                  <a:cxn ang="0">
                    <a:pos x="T10" y="T11"/>
                  </a:cxn>
                </a:cxnLst>
                <a:rect l="0" t="0" r="r" b="b"/>
                <a:pathLst>
                  <a:path w="202" h="200">
                    <a:moveTo>
                      <a:pt x="202" y="0"/>
                    </a:moveTo>
                    <a:lnTo>
                      <a:pt x="0" y="0"/>
                    </a:lnTo>
                    <a:lnTo>
                      <a:pt x="0" y="200"/>
                    </a:lnTo>
                    <a:lnTo>
                      <a:pt x="202" y="200"/>
                    </a:lnTo>
                    <a:lnTo>
                      <a:pt x="202" y="0"/>
                    </a:lnTo>
                    <a:lnTo>
                      <a:pt x="202" y="0"/>
                    </a:lnTo>
                    <a:close/>
                  </a:path>
                </a:pathLst>
              </a:custGeom>
              <a:solidFill>
                <a:srgbClr val="FFC2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1" name="Freeform 108">
                <a:extLst>
                  <a:ext uri="{FF2B5EF4-FFF2-40B4-BE49-F238E27FC236}">
                    <a16:creationId xmlns:a16="http://schemas.microsoft.com/office/drawing/2014/main" id="{2376DB00-017C-4F17-AA63-C918D79D5B80}"/>
                  </a:ext>
                </a:extLst>
              </p:cNvPr>
              <p:cNvSpPr>
                <a:spLocks/>
              </p:cNvSpPr>
              <p:nvPr userDrawn="1"/>
            </p:nvSpPr>
            <p:spPr bwMode="auto">
              <a:xfrm>
                <a:off x="6722" y="2209"/>
                <a:ext cx="100" cy="100"/>
              </a:xfrm>
              <a:custGeom>
                <a:avLst/>
                <a:gdLst>
                  <a:gd name="T0" fmla="*/ 200 w 200"/>
                  <a:gd name="T1" fmla="*/ 0 h 199"/>
                  <a:gd name="T2" fmla="*/ 0 w 200"/>
                  <a:gd name="T3" fmla="*/ 0 h 199"/>
                  <a:gd name="T4" fmla="*/ 0 w 200"/>
                  <a:gd name="T5" fmla="*/ 199 h 199"/>
                  <a:gd name="T6" fmla="*/ 200 w 200"/>
                  <a:gd name="T7" fmla="*/ 199 h 199"/>
                  <a:gd name="T8" fmla="*/ 200 w 200"/>
                  <a:gd name="T9" fmla="*/ 0 h 199"/>
                  <a:gd name="T10" fmla="*/ 200 w 200"/>
                  <a:gd name="T11" fmla="*/ 0 h 199"/>
                </a:gdLst>
                <a:ahLst/>
                <a:cxnLst>
                  <a:cxn ang="0">
                    <a:pos x="T0" y="T1"/>
                  </a:cxn>
                  <a:cxn ang="0">
                    <a:pos x="T2" y="T3"/>
                  </a:cxn>
                  <a:cxn ang="0">
                    <a:pos x="T4" y="T5"/>
                  </a:cxn>
                  <a:cxn ang="0">
                    <a:pos x="T6" y="T7"/>
                  </a:cxn>
                  <a:cxn ang="0">
                    <a:pos x="T8" y="T9"/>
                  </a:cxn>
                  <a:cxn ang="0">
                    <a:pos x="T10" y="T11"/>
                  </a:cxn>
                </a:cxnLst>
                <a:rect l="0" t="0" r="r" b="b"/>
                <a:pathLst>
                  <a:path w="200" h="199">
                    <a:moveTo>
                      <a:pt x="200" y="0"/>
                    </a:moveTo>
                    <a:lnTo>
                      <a:pt x="0" y="0"/>
                    </a:lnTo>
                    <a:lnTo>
                      <a:pt x="0" y="199"/>
                    </a:lnTo>
                    <a:lnTo>
                      <a:pt x="200" y="199"/>
                    </a:lnTo>
                    <a:lnTo>
                      <a:pt x="200" y="0"/>
                    </a:lnTo>
                    <a:lnTo>
                      <a:pt x="200" y="0"/>
                    </a:lnTo>
                    <a:close/>
                  </a:path>
                </a:pathLst>
              </a:custGeom>
              <a:solidFill>
                <a:srgbClr val="00B1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2" name="Freeform 109">
                <a:extLst>
                  <a:ext uri="{FF2B5EF4-FFF2-40B4-BE49-F238E27FC236}">
                    <a16:creationId xmlns:a16="http://schemas.microsoft.com/office/drawing/2014/main" id="{D21482BC-3C4C-40FB-BADA-6CAE8D13CCB4}"/>
                  </a:ext>
                </a:extLst>
              </p:cNvPr>
              <p:cNvSpPr>
                <a:spLocks/>
              </p:cNvSpPr>
              <p:nvPr userDrawn="1"/>
            </p:nvSpPr>
            <p:spPr bwMode="auto">
              <a:xfrm>
                <a:off x="4983" y="2010"/>
                <a:ext cx="1256" cy="100"/>
              </a:xfrm>
              <a:custGeom>
                <a:avLst/>
                <a:gdLst>
                  <a:gd name="T0" fmla="*/ 2513 w 2513"/>
                  <a:gd name="T1" fmla="*/ 0 h 200"/>
                  <a:gd name="T2" fmla="*/ 0 w 2513"/>
                  <a:gd name="T3" fmla="*/ 0 h 200"/>
                  <a:gd name="T4" fmla="*/ 0 w 2513"/>
                  <a:gd name="T5" fmla="*/ 200 h 200"/>
                  <a:gd name="T6" fmla="*/ 2513 w 2513"/>
                  <a:gd name="T7" fmla="*/ 200 h 200"/>
                  <a:gd name="T8" fmla="*/ 2513 w 2513"/>
                  <a:gd name="T9" fmla="*/ 0 h 200"/>
                  <a:gd name="T10" fmla="*/ 2513 w 2513"/>
                  <a:gd name="T11" fmla="*/ 0 h 200"/>
                </a:gdLst>
                <a:ahLst/>
                <a:cxnLst>
                  <a:cxn ang="0">
                    <a:pos x="T0" y="T1"/>
                  </a:cxn>
                  <a:cxn ang="0">
                    <a:pos x="T2" y="T3"/>
                  </a:cxn>
                  <a:cxn ang="0">
                    <a:pos x="T4" y="T5"/>
                  </a:cxn>
                  <a:cxn ang="0">
                    <a:pos x="T6" y="T7"/>
                  </a:cxn>
                  <a:cxn ang="0">
                    <a:pos x="T8" y="T9"/>
                  </a:cxn>
                  <a:cxn ang="0">
                    <a:pos x="T10" y="T11"/>
                  </a:cxn>
                </a:cxnLst>
                <a:rect l="0" t="0" r="r" b="b"/>
                <a:pathLst>
                  <a:path w="2513" h="200">
                    <a:moveTo>
                      <a:pt x="2513" y="0"/>
                    </a:moveTo>
                    <a:lnTo>
                      <a:pt x="0" y="0"/>
                    </a:lnTo>
                    <a:lnTo>
                      <a:pt x="0" y="200"/>
                    </a:lnTo>
                    <a:lnTo>
                      <a:pt x="2513" y="200"/>
                    </a:lnTo>
                    <a:lnTo>
                      <a:pt x="2513" y="0"/>
                    </a:lnTo>
                    <a:lnTo>
                      <a:pt x="2513"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 name="Freeform 110">
                <a:extLst>
                  <a:ext uri="{FF2B5EF4-FFF2-40B4-BE49-F238E27FC236}">
                    <a16:creationId xmlns:a16="http://schemas.microsoft.com/office/drawing/2014/main" id="{E57A9207-34B3-4BBB-A504-901D0D8E3275}"/>
                  </a:ext>
                </a:extLst>
              </p:cNvPr>
              <p:cNvSpPr>
                <a:spLocks/>
              </p:cNvSpPr>
              <p:nvPr userDrawn="1"/>
            </p:nvSpPr>
            <p:spPr bwMode="auto">
              <a:xfrm>
                <a:off x="6339" y="2010"/>
                <a:ext cx="101" cy="100"/>
              </a:xfrm>
              <a:custGeom>
                <a:avLst/>
                <a:gdLst>
                  <a:gd name="T0" fmla="*/ 202 w 202"/>
                  <a:gd name="T1" fmla="*/ 0 h 200"/>
                  <a:gd name="T2" fmla="*/ 0 w 202"/>
                  <a:gd name="T3" fmla="*/ 0 h 200"/>
                  <a:gd name="T4" fmla="*/ 0 w 202"/>
                  <a:gd name="T5" fmla="*/ 200 h 200"/>
                  <a:gd name="T6" fmla="*/ 202 w 202"/>
                  <a:gd name="T7" fmla="*/ 200 h 200"/>
                  <a:gd name="T8" fmla="*/ 202 w 202"/>
                  <a:gd name="T9" fmla="*/ 0 h 200"/>
                  <a:gd name="T10" fmla="*/ 202 w 202"/>
                  <a:gd name="T11" fmla="*/ 0 h 200"/>
                </a:gdLst>
                <a:ahLst/>
                <a:cxnLst>
                  <a:cxn ang="0">
                    <a:pos x="T0" y="T1"/>
                  </a:cxn>
                  <a:cxn ang="0">
                    <a:pos x="T2" y="T3"/>
                  </a:cxn>
                  <a:cxn ang="0">
                    <a:pos x="T4" y="T5"/>
                  </a:cxn>
                  <a:cxn ang="0">
                    <a:pos x="T6" y="T7"/>
                  </a:cxn>
                  <a:cxn ang="0">
                    <a:pos x="T8" y="T9"/>
                  </a:cxn>
                  <a:cxn ang="0">
                    <a:pos x="T10" y="T11"/>
                  </a:cxn>
                </a:cxnLst>
                <a:rect l="0" t="0" r="r" b="b"/>
                <a:pathLst>
                  <a:path w="202" h="200">
                    <a:moveTo>
                      <a:pt x="202" y="0"/>
                    </a:moveTo>
                    <a:lnTo>
                      <a:pt x="0" y="0"/>
                    </a:lnTo>
                    <a:lnTo>
                      <a:pt x="0" y="200"/>
                    </a:lnTo>
                    <a:lnTo>
                      <a:pt x="202" y="200"/>
                    </a:lnTo>
                    <a:lnTo>
                      <a:pt x="202" y="0"/>
                    </a:lnTo>
                    <a:lnTo>
                      <a:pt x="202" y="0"/>
                    </a:lnTo>
                    <a:close/>
                  </a:path>
                </a:pathLst>
              </a:custGeom>
              <a:solidFill>
                <a:srgbClr val="AFDC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4" name="Freeform 111">
                <a:extLst>
                  <a:ext uri="{FF2B5EF4-FFF2-40B4-BE49-F238E27FC236}">
                    <a16:creationId xmlns:a16="http://schemas.microsoft.com/office/drawing/2014/main" id="{4E15F9A5-C88C-4ACF-BE3F-EFFFF10F729B}"/>
                  </a:ext>
                </a:extLst>
              </p:cNvPr>
              <p:cNvSpPr>
                <a:spLocks/>
              </p:cNvSpPr>
              <p:nvPr userDrawn="1"/>
            </p:nvSpPr>
            <p:spPr bwMode="auto">
              <a:xfrm>
                <a:off x="4661" y="2209"/>
                <a:ext cx="100" cy="100"/>
              </a:xfrm>
              <a:custGeom>
                <a:avLst/>
                <a:gdLst>
                  <a:gd name="T0" fmla="*/ 200 w 200"/>
                  <a:gd name="T1" fmla="*/ 0 h 199"/>
                  <a:gd name="T2" fmla="*/ 0 w 200"/>
                  <a:gd name="T3" fmla="*/ 0 h 199"/>
                  <a:gd name="T4" fmla="*/ 0 w 200"/>
                  <a:gd name="T5" fmla="*/ 199 h 199"/>
                  <a:gd name="T6" fmla="*/ 200 w 200"/>
                  <a:gd name="T7" fmla="*/ 199 h 199"/>
                  <a:gd name="T8" fmla="*/ 200 w 200"/>
                  <a:gd name="T9" fmla="*/ 0 h 199"/>
                  <a:gd name="T10" fmla="*/ 200 w 200"/>
                  <a:gd name="T11" fmla="*/ 0 h 199"/>
                </a:gdLst>
                <a:ahLst/>
                <a:cxnLst>
                  <a:cxn ang="0">
                    <a:pos x="T0" y="T1"/>
                  </a:cxn>
                  <a:cxn ang="0">
                    <a:pos x="T2" y="T3"/>
                  </a:cxn>
                  <a:cxn ang="0">
                    <a:pos x="T4" y="T5"/>
                  </a:cxn>
                  <a:cxn ang="0">
                    <a:pos x="T6" y="T7"/>
                  </a:cxn>
                  <a:cxn ang="0">
                    <a:pos x="T8" y="T9"/>
                  </a:cxn>
                  <a:cxn ang="0">
                    <a:pos x="T10" y="T11"/>
                  </a:cxn>
                </a:cxnLst>
                <a:rect l="0" t="0" r="r" b="b"/>
                <a:pathLst>
                  <a:path w="200" h="199">
                    <a:moveTo>
                      <a:pt x="200" y="0"/>
                    </a:moveTo>
                    <a:lnTo>
                      <a:pt x="0" y="0"/>
                    </a:lnTo>
                    <a:lnTo>
                      <a:pt x="0" y="199"/>
                    </a:lnTo>
                    <a:lnTo>
                      <a:pt x="200" y="199"/>
                    </a:lnTo>
                    <a:lnTo>
                      <a:pt x="200" y="0"/>
                    </a:lnTo>
                    <a:lnTo>
                      <a:pt x="200" y="0"/>
                    </a:lnTo>
                    <a:close/>
                  </a:path>
                </a:pathLst>
              </a:custGeom>
              <a:solidFill>
                <a:srgbClr val="00B1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 name="Freeform 112">
                <a:extLst>
                  <a:ext uri="{FF2B5EF4-FFF2-40B4-BE49-F238E27FC236}">
                    <a16:creationId xmlns:a16="http://schemas.microsoft.com/office/drawing/2014/main" id="{39E30B4A-CCB5-40FB-BD26-E70FF0ED0BA1}"/>
                  </a:ext>
                </a:extLst>
              </p:cNvPr>
              <p:cNvSpPr>
                <a:spLocks noEditPoints="1"/>
              </p:cNvSpPr>
              <p:nvPr userDrawn="1"/>
            </p:nvSpPr>
            <p:spPr bwMode="auto">
              <a:xfrm>
                <a:off x="4862" y="2209"/>
                <a:ext cx="1257" cy="100"/>
              </a:xfrm>
              <a:custGeom>
                <a:avLst/>
                <a:gdLst>
                  <a:gd name="T0" fmla="*/ 9 w 2512"/>
                  <a:gd name="T1" fmla="*/ 10 h 199"/>
                  <a:gd name="T2" fmla="*/ 9 w 2512"/>
                  <a:gd name="T3" fmla="*/ 190 h 199"/>
                  <a:gd name="T4" fmla="*/ 2502 w 2512"/>
                  <a:gd name="T5" fmla="*/ 190 h 199"/>
                  <a:gd name="T6" fmla="*/ 2502 w 2512"/>
                  <a:gd name="T7" fmla="*/ 10 h 199"/>
                  <a:gd name="T8" fmla="*/ 9 w 2512"/>
                  <a:gd name="T9" fmla="*/ 10 h 199"/>
                  <a:gd name="T10" fmla="*/ 9 w 2512"/>
                  <a:gd name="T11" fmla="*/ 10 h 199"/>
                  <a:gd name="T12" fmla="*/ 9 w 2512"/>
                  <a:gd name="T13" fmla="*/ 10 h 199"/>
                  <a:gd name="T14" fmla="*/ 0 w 2512"/>
                  <a:gd name="T15" fmla="*/ 0 h 199"/>
                  <a:gd name="T16" fmla="*/ 2512 w 2512"/>
                  <a:gd name="T17" fmla="*/ 0 h 199"/>
                  <a:gd name="T18" fmla="*/ 2512 w 2512"/>
                  <a:gd name="T19" fmla="*/ 199 h 199"/>
                  <a:gd name="T20" fmla="*/ 0 w 2512"/>
                  <a:gd name="T21" fmla="*/ 199 h 199"/>
                  <a:gd name="T22" fmla="*/ 0 w 2512"/>
                  <a:gd name="T23" fmla="*/ 0 h 199"/>
                  <a:gd name="T24" fmla="*/ 0 w 2512"/>
                  <a:gd name="T25" fmla="*/ 0 h 199"/>
                  <a:gd name="T26" fmla="*/ 0 w 2512"/>
                  <a:gd name="T27"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2" h="199">
                    <a:moveTo>
                      <a:pt x="9" y="10"/>
                    </a:moveTo>
                    <a:lnTo>
                      <a:pt x="9" y="190"/>
                    </a:lnTo>
                    <a:lnTo>
                      <a:pt x="2502" y="190"/>
                    </a:lnTo>
                    <a:lnTo>
                      <a:pt x="2502" y="10"/>
                    </a:lnTo>
                    <a:lnTo>
                      <a:pt x="9" y="10"/>
                    </a:lnTo>
                    <a:lnTo>
                      <a:pt x="9" y="10"/>
                    </a:lnTo>
                    <a:lnTo>
                      <a:pt x="9" y="10"/>
                    </a:lnTo>
                    <a:close/>
                    <a:moveTo>
                      <a:pt x="0" y="0"/>
                    </a:moveTo>
                    <a:lnTo>
                      <a:pt x="2512" y="0"/>
                    </a:lnTo>
                    <a:lnTo>
                      <a:pt x="2512" y="199"/>
                    </a:lnTo>
                    <a:lnTo>
                      <a:pt x="0" y="199"/>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 name="Freeform 113">
                <a:extLst>
                  <a:ext uri="{FF2B5EF4-FFF2-40B4-BE49-F238E27FC236}">
                    <a16:creationId xmlns:a16="http://schemas.microsoft.com/office/drawing/2014/main" id="{63C464B5-8AB2-4DC6-B53F-3A4C38CA282D}"/>
                  </a:ext>
                </a:extLst>
              </p:cNvPr>
              <p:cNvSpPr>
                <a:spLocks/>
              </p:cNvSpPr>
              <p:nvPr userDrawn="1"/>
            </p:nvSpPr>
            <p:spPr bwMode="auto">
              <a:xfrm>
                <a:off x="7291" y="2410"/>
                <a:ext cx="100" cy="101"/>
              </a:xfrm>
              <a:custGeom>
                <a:avLst/>
                <a:gdLst>
                  <a:gd name="T0" fmla="*/ 200 w 200"/>
                  <a:gd name="T1" fmla="*/ 0 h 202"/>
                  <a:gd name="T2" fmla="*/ 0 w 200"/>
                  <a:gd name="T3" fmla="*/ 0 h 202"/>
                  <a:gd name="T4" fmla="*/ 0 w 200"/>
                  <a:gd name="T5" fmla="*/ 202 h 202"/>
                  <a:gd name="T6" fmla="*/ 200 w 200"/>
                  <a:gd name="T7" fmla="*/ 202 h 202"/>
                  <a:gd name="T8" fmla="*/ 200 w 200"/>
                  <a:gd name="T9" fmla="*/ 0 h 202"/>
                  <a:gd name="T10" fmla="*/ 200 w 200"/>
                  <a:gd name="T11" fmla="*/ 0 h 202"/>
                </a:gdLst>
                <a:ahLst/>
                <a:cxnLst>
                  <a:cxn ang="0">
                    <a:pos x="T0" y="T1"/>
                  </a:cxn>
                  <a:cxn ang="0">
                    <a:pos x="T2" y="T3"/>
                  </a:cxn>
                  <a:cxn ang="0">
                    <a:pos x="T4" y="T5"/>
                  </a:cxn>
                  <a:cxn ang="0">
                    <a:pos x="T6" y="T7"/>
                  </a:cxn>
                  <a:cxn ang="0">
                    <a:pos x="T8" y="T9"/>
                  </a:cxn>
                  <a:cxn ang="0">
                    <a:pos x="T10" y="T11"/>
                  </a:cxn>
                </a:cxnLst>
                <a:rect l="0" t="0" r="r" b="b"/>
                <a:pathLst>
                  <a:path w="200" h="202">
                    <a:moveTo>
                      <a:pt x="200" y="0"/>
                    </a:moveTo>
                    <a:lnTo>
                      <a:pt x="0" y="0"/>
                    </a:lnTo>
                    <a:lnTo>
                      <a:pt x="0" y="202"/>
                    </a:lnTo>
                    <a:lnTo>
                      <a:pt x="200" y="202"/>
                    </a:lnTo>
                    <a:lnTo>
                      <a:pt x="200" y="0"/>
                    </a:lnTo>
                    <a:lnTo>
                      <a:pt x="200" y="0"/>
                    </a:lnTo>
                    <a:close/>
                  </a:path>
                </a:pathLst>
              </a:custGeom>
              <a:solidFill>
                <a:srgbClr val="CDE6A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 name="Freeform 114">
                <a:extLst>
                  <a:ext uri="{FF2B5EF4-FFF2-40B4-BE49-F238E27FC236}">
                    <a16:creationId xmlns:a16="http://schemas.microsoft.com/office/drawing/2014/main" id="{768462DE-B0F4-4F3F-8159-9A71632B24D4}"/>
                  </a:ext>
                </a:extLst>
              </p:cNvPr>
              <p:cNvSpPr>
                <a:spLocks noEditPoints="1"/>
              </p:cNvSpPr>
              <p:nvPr userDrawn="1"/>
            </p:nvSpPr>
            <p:spPr bwMode="auto">
              <a:xfrm>
                <a:off x="5932" y="2410"/>
                <a:ext cx="1257" cy="101"/>
              </a:xfrm>
              <a:custGeom>
                <a:avLst/>
                <a:gdLst>
                  <a:gd name="T0" fmla="*/ 10 w 2515"/>
                  <a:gd name="T1" fmla="*/ 11 h 202"/>
                  <a:gd name="T2" fmla="*/ 10 w 2515"/>
                  <a:gd name="T3" fmla="*/ 193 h 202"/>
                  <a:gd name="T4" fmla="*/ 2505 w 2515"/>
                  <a:gd name="T5" fmla="*/ 193 h 202"/>
                  <a:gd name="T6" fmla="*/ 2505 w 2515"/>
                  <a:gd name="T7" fmla="*/ 11 h 202"/>
                  <a:gd name="T8" fmla="*/ 10 w 2515"/>
                  <a:gd name="T9" fmla="*/ 11 h 202"/>
                  <a:gd name="T10" fmla="*/ 10 w 2515"/>
                  <a:gd name="T11" fmla="*/ 11 h 202"/>
                  <a:gd name="T12" fmla="*/ 10 w 2515"/>
                  <a:gd name="T13" fmla="*/ 11 h 202"/>
                  <a:gd name="T14" fmla="*/ 0 w 2515"/>
                  <a:gd name="T15" fmla="*/ 0 h 202"/>
                  <a:gd name="T16" fmla="*/ 2515 w 2515"/>
                  <a:gd name="T17" fmla="*/ 0 h 202"/>
                  <a:gd name="T18" fmla="*/ 2515 w 2515"/>
                  <a:gd name="T19" fmla="*/ 202 h 202"/>
                  <a:gd name="T20" fmla="*/ 0 w 2515"/>
                  <a:gd name="T21" fmla="*/ 202 h 202"/>
                  <a:gd name="T22" fmla="*/ 0 w 2515"/>
                  <a:gd name="T23" fmla="*/ 0 h 202"/>
                  <a:gd name="T24" fmla="*/ 0 w 2515"/>
                  <a:gd name="T25" fmla="*/ 0 h 202"/>
                  <a:gd name="T26" fmla="*/ 0 w 2515"/>
                  <a:gd name="T27" fmla="*/ 0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5" h="202">
                    <a:moveTo>
                      <a:pt x="10" y="11"/>
                    </a:moveTo>
                    <a:lnTo>
                      <a:pt x="10" y="193"/>
                    </a:lnTo>
                    <a:lnTo>
                      <a:pt x="2505" y="193"/>
                    </a:lnTo>
                    <a:lnTo>
                      <a:pt x="2505" y="11"/>
                    </a:lnTo>
                    <a:lnTo>
                      <a:pt x="10" y="11"/>
                    </a:lnTo>
                    <a:lnTo>
                      <a:pt x="10" y="11"/>
                    </a:lnTo>
                    <a:lnTo>
                      <a:pt x="10" y="11"/>
                    </a:lnTo>
                    <a:close/>
                    <a:moveTo>
                      <a:pt x="0" y="0"/>
                    </a:moveTo>
                    <a:lnTo>
                      <a:pt x="2515" y="0"/>
                    </a:lnTo>
                    <a:lnTo>
                      <a:pt x="2515" y="202"/>
                    </a:lnTo>
                    <a:lnTo>
                      <a:pt x="0" y="202"/>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 name="Freeform 115">
                <a:extLst>
                  <a:ext uri="{FF2B5EF4-FFF2-40B4-BE49-F238E27FC236}">
                    <a16:creationId xmlns:a16="http://schemas.microsoft.com/office/drawing/2014/main" id="{7FE4A50E-0D1B-4806-97DD-85200AD34F7B}"/>
                  </a:ext>
                </a:extLst>
              </p:cNvPr>
              <p:cNvSpPr>
                <a:spLocks noEditPoints="1"/>
              </p:cNvSpPr>
              <p:nvPr userDrawn="1"/>
            </p:nvSpPr>
            <p:spPr bwMode="auto">
              <a:xfrm>
                <a:off x="5787" y="1809"/>
                <a:ext cx="1257" cy="100"/>
              </a:xfrm>
              <a:custGeom>
                <a:avLst/>
                <a:gdLst>
                  <a:gd name="T0" fmla="*/ 11 w 2514"/>
                  <a:gd name="T1" fmla="*/ 9 h 200"/>
                  <a:gd name="T2" fmla="*/ 11 w 2514"/>
                  <a:gd name="T3" fmla="*/ 190 h 200"/>
                  <a:gd name="T4" fmla="*/ 2504 w 2514"/>
                  <a:gd name="T5" fmla="*/ 190 h 200"/>
                  <a:gd name="T6" fmla="*/ 2504 w 2514"/>
                  <a:gd name="T7" fmla="*/ 9 h 200"/>
                  <a:gd name="T8" fmla="*/ 11 w 2514"/>
                  <a:gd name="T9" fmla="*/ 9 h 200"/>
                  <a:gd name="T10" fmla="*/ 11 w 2514"/>
                  <a:gd name="T11" fmla="*/ 9 h 200"/>
                  <a:gd name="T12" fmla="*/ 11 w 2514"/>
                  <a:gd name="T13" fmla="*/ 9 h 200"/>
                  <a:gd name="T14" fmla="*/ 0 w 2514"/>
                  <a:gd name="T15" fmla="*/ 0 h 200"/>
                  <a:gd name="T16" fmla="*/ 2514 w 2514"/>
                  <a:gd name="T17" fmla="*/ 0 h 200"/>
                  <a:gd name="T18" fmla="*/ 2514 w 2514"/>
                  <a:gd name="T19" fmla="*/ 200 h 200"/>
                  <a:gd name="T20" fmla="*/ 0 w 2514"/>
                  <a:gd name="T21" fmla="*/ 200 h 200"/>
                  <a:gd name="T22" fmla="*/ 0 w 2514"/>
                  <a:gd name="T23" fmla="*/ 0 h 200"/>
                  <a:gd name="T24" fmla="*/ 0 w 2514"/>
                  <a:gd name="T25" fmla="*/ 0 h 200"/>
                  <a:gd name="T26" fmla="*/ 0 w 2514"/>
                  <a:gd name="T27"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4" h="200">
                    <a:moveTo>
                      <a:pt x="11" y="9"/>
                    </a:moveTo>
                    <a:lnTo>
                      <a:pt x="11" y="190"/>
                    </a:lnTo>
                    <a:lnTo>
                      <a:pt x="2504" y="190"/>
                    </a:lnTo>
                    <a:lnTo>
                      <a:pt x="2504" y="9"/>
                    </a:lnTo>
                    <a:lnTo>
                      <a:pt x="11" y="9"/>
                    </a:lnTo>
                    <a:lnTo>
                      <a:pt x="11" y="9"/>
                    </a:lnTo>
                    <a:lnTo>
                      <a:pt x="11" y="9"/>
                    </a:lnTo>
                    <a:close/>
                    <a:moveTo>
                      <a:pt x="0" y="0"/>
                    </a:moveTo>
                    <a:lnTo>
                      <a:pt x="2514" y="0"/>
                    </a:lnTo>
                    <a:lnTo>
                      <a:pt x="2514" y="200"/>
                    </a:lnTo>
                    <a:lnTo>
                      <a:pt x="0" y="200"/>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 name="Freeform 116">
                <a:extLst>
                  <a:ext uri="{FF2B5EF4-FFF2-40B4-BE49-F238E27FC236}">
                    <a16:creationId xmlns:a16="http://schemas.microsoft.com/office/drawing/2014/main" id="{E46DB3BF-BB4E-45BA-ADE6-51B93E388230}"/>
                  </a:ext>
                </a:extLst>
              </p:cNvPr>
              <p:cNvSpPr>
                <a:spLocks/>
              </p:cNvSpPr>
              <p:nvPr userDrawn="1"/>
            </p:nvSpPr>
            <p:spPr bwMode="auto">
              <a:xfrm>
                <a:off x="6923" y="2209"/>
                <a:ext cx="757" cy="100"/>
              </a:xfrm>
              <a:custGeom>
                <a:avLst/>
                <a:gdLst>
                  <a:gd name="T0" fmla="*/ 11 w 1515"/>
                  <a:gd name="T1" fmla="*/ 190 h 199"/>
                  <a:gd name="T2" fmla="*/ 11 w 1515"/>
                  <a:gd name="T3" fmla="*/ 10 h 199"/>
                  <a:gd name="T4" fmla="*/ 1515 w 1515"/>
                  <a:gd name="T5" fmla="*/ 10 h 199"/>
                  <a:gd name="T6" fmla="*/ 1515 w 1515"/>
                  <a:gd name="T7" fmla="*/ 0 h 199"/>
                  <a:gd name="T8" fmla="*/ 0 w 1515"/>
                  <a:gd name="T9" fmla="*/ 0 h 199"/>
                  <a:gd name="T10" fmla="*/ 0 w 1515"/>
                  <a:gd name="T11" fmla="*/ 199 h 199"/>
                  <a:gd name="T12" fmla="*/ 1515 w 1515"/>
                  <a:gd name="T13" fmla="*/ 199 h 199"/>
                  <a:gd name="T14" fmla="*/ 1515 w 1515"/>
                  <a:gd name="T15" fmla="*/ 190 h 199"/>
                  <a:gd name="T16" fmla="*/ 11 w 1515"/>
                  <a:gd name="T17" fmla="*/ 19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5" h="199">
                    <a:moveTo>
                      <a:pt x="11" y="190"/>
                    </a:moveTo>
                    <a:lnTo>
                      <a:pt x="11" y="10"/>
                    </a:lnTo>
                    <a:lnTo>
                      <a:pt x="1515" y="10"/>
                    </a:lnTo>
                    <a:lnTo>
                      <a:pt x="1515" y="0"/>
                    </a:lnTo>
                    <a:lnTo>
                      <a:pt x="0" y="0"/>
                    </a:lnTo>
                    <a:lnTo>
                      <a:pt x="0" y="199"/>
                    </a:lnTo>
                    <a:lnTo>
                      <a:pt x="1515" y="199"/>
                    </a:lnTo>
                    <a:lnTo>
                      <a:pt x="1515" y="190"/>
                    </a:lnTo>
                    <a:lnTo>
                      <a:pt x="11" y="19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 name="Freeform 117">
                <a:extLst>
                  <a:ext uri="{FF2B5EF4-FFF2-40B4-BE49-F238E27FC236}">
                    <a16:creationId xmlns:a16="http://schemas.microsoft.com/office/drawing/2014/main" id="{6FEC90AE-7B63-410C-A5FC-D7F9D3B492EA}"/>
                  </a:ext>
                </a:extLst>
              </p:cNvPr>
              <p:cNvSpPr>
                <a:spLocks/>
              </p:cNvSpPr>
              <p:nvPr userDrawn="1"/>
            </p:nvSpPr>
            <p:spPr bwMode="auto">
              <a:xfrm>
                <a:off x="6535" y="2010"/>
                <a:ext cx="1145" cy="100"/>
              </a:xfrm>
              <a:custGeom>
                <a:avLst/>
                <a:gdLst>
                  <a:gd name="T0" fmla="*/ 11 w 2291"/>
                  <a:gd name="T1" fmla="*/ 191 h 200"/>
                  <a:gd name="T2" fmla="*/ 11 w 2291"/>
                  <a:gd name="T3" fmla="*/ 10 h 200"/>
                  <a:gd name="T4" fmla="*/ 2291 w 2291"/>
                  <a:gd name="T5" fmla="*/ 10 h 200"/>
                  <a:gd name="T6" fmla="*/ 2291 w 2291"/>
                  <a:gd name="T7" fmla="*/ 0 h 200"/>
                  <a:gd name="T8" fmla="*/ 0 w 2291"/>
                  <a:gd name="T9" fmla="*/ 0 h 200"/>
                  <a:gd name="T10" fmla="*/ 0 w 2291"/>
                  <a:gd name="T11" fmla="*/ 200 h 200"/>
                  <a:gd name="T12" fmla="*/ 2291 w 2291"/>
                  <a:gd name="T13" fmla="*/ 200 h 200"/>
                  <a:gd name="T14" fmla="*/ 2291 w 2291"/>
                  <a:gd name="T15" fmla="*/ 191 h 200"/>
                  <a:gd name="T16" fmla="*/ 11 w 2291"/>
                  <a:gd name="T17" fmla="*/ 19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91" h="200">
                    <a:moveTo>
                      <a:pt x="11" y="191"/>
                    </a:moveTo>
                    <a:lnTo>
                      <a:pt x="11" y="10"/>
                    </a:lnTo>
                    <a:lnTo>
                      <a:pt x="2291" y="10"/>
                    </a:lnTo>
                    <a:lnTo>
                      <a:pt x="2291" y="0"/>
                    </a:lnTo>
                    <a:lnTo>
                      <a:pt x="0" y="0"/>
                    </a:lnTo>
                    <a:lnTo>
                      <a:pt x="0" y="200"/>
                    </a:lnTo>
                    <a:lnTo>
                      <a:pt x="2291" y="200"/>
                    </a:lnTo>
                    <a:lnTo>
                      <a:pt x="2291" y="191"/>
                    </a:lnTo>
                    <a:lnTo>
                      <a:pt x="11" y="191"/>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93" name="Group 39">
              <a:extLst>
                <a:ext uri="{FF2B5EF4-FFF2-40B4-BE49-F238E27FC236}">
                  <a16:creationId xmlns:a16="http://schemas.microsoft.com/office/drawing/2014/main" id="{A2F0FC09-B33E-4DBB-AC48-91ED5253DF47}"/>
                </a:ext>
              </a:extLst>
            </p:cNvPr>
            <p:cNvGrpSpPr>
              <a:grpSpLocks noChangeAspect="1"/>
            </p:cNvGrpSpPr>
            <p:nvPr userDrawn="1"/>
          </p:nvGrpSpPr>
          <p:grpSpPr bwMode="auto">
            <a:xfrm>
              <a:off x="0" y="406907"/>
              <a:ext cx="3920588" cy="832104"/>
              <a:chOff x="0" y="1345"/>
              <a:chExt cx="7680" cy="1630"/>
            </a:xfrm>
          </p:grpSpPr>
          <p:sp>
            <p:nvSpPr>
              <p:cNvPr id="295" name="Freeform 40">
                <a:extLst>
                  <a:ext uri="{FF2B5EF4-FFF2-40B4-BE49-F238E27FC236}">
                    <a16:creationId xmlns:a16="http://schemas.microsoft.com/office/drawing/2014/main" id="{D2CF9C84-D70F-48A2-B1BB-0CE9A7AF606E}"/>
                  </a:ext>
                </a:extLst>
              </p:cNvPr>
              <p:cNvSpPr>
                <a:spLocks/>
              </p:cNvSpPr>
              <p:nvPr userDrawn="1"/>
            </p:nvSpPr>
            <p:spPr bwMode="auto">
              <a:xfrm>
                <a:off x="247" y="1815"/>
                <a:ext cx="232" cy="232"/>
              </a:xfrm>
              <a:custGeom>
                <a:avLst/>
                <a:gdLst>
                  <a:gd name="T0" fmla="*/ 0 w 465"/>
                  <a:gd name="T1" fmla="*/ 464 h 464"/>
                  <a:gd name="T2" fmla="*/ 465 w 465"/>
                  <a:gd name="T3" fmla="*/ 464 h 464"/>
                  <a:gd name="T4" fmla="*/ 465 w 465"/>
                  <a:gd name="T5" fmla="*/ 0 h 464"/>
                  <a:gd name="T6" fmla="*/ 0 w 465"/>
                  <a:gd name="T7" fmla="*/ 0 h 464"/>
                  <a:gd name="T8" fmla="*/ 0 w 465"/>
                  <a:gd name="T9" fmla="*/ 464 h 464"/>
                  <a:gd name="T10" fmla="*/ 0 w 465"/>
                  <a:gd name="T11" fmla="*/ 464 h 464"/>
                  <a:gd name="T12" fmla="*/ 0 w 465"/>
                  <a:gd name="T13" fmla="*/ 464 h 464"/>
                  <a:gd name="T14" fmla="*/ 0 w 465"/>
                  <a:gd name="T15" fmla="*/ 464 h 4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5" h="464">
                    <a:moveTo>
                      <a:pt x="0" y="464"/>
                    </a:moveTo>
                    <a:lnTo>
                      <a:pt x="465" y="464"/>
                    </a:lnTo>
                    <a:lnTo>
                      <a:pt x="465" y="0"/>
                    </a:lnTo>
                    <a:lnTo>
                      <a:pt x="0" y="0"/>
                    </a:lnTo>
                    <a:lnTo>
                      <a:pt x="0" y="464"/>
                    </a:lnTo>
                    <a:lnTo>
                      <a:pt x="0" y="464"/>
                    </a:lnTo>
                    <a:lnTo>
                      <a:pt x="0" y="464"/>
                    </a:lnTo>
                    <a:lnTo>
                      <a:pt x="0" y="464"/>
                    </a:lnTo>
                    <a:close/>
                  </a:path>
                </a:pathLst>
              </a:custGeom>
              <a:solidFill>
                <a:srgbClr val="00B1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6" name="Freeform 41">
                <a:extLst>
                  <a:ext uri="{FF2B5EF4-FFF2-40B4-BE49-F238E27FC236}">
                    <a16:creationId xmlns:a16="http://schemas.microsoft.com/office/drawing/2014/main" id="{3509CF60-03E1-487B-A042-6B5BA9AC076B}"/>
                  </a:ext>
                </a:extLst>
              </p:cNvPr>
              <p:cNvSpPr>
                <a:spLocks/>
              </p:cNvSpPr>
              <p:nvPr userDrawn="1"/>
            </p:nvSpPr>
            <p:spPr bwMode="auto">
              <a:xfrm>
                <a:off x="3719" y="1345"/>
                <a:ext cx="232" cy="235"/>
              </a:xfrm>
              <a:custGeom>
                <a:avLst/>
                <a:gdLst>
                  <a:gd name="T0" fmla="*/ 0 w 465"/>
                  <a:gd name="T1" fmla="*/ 471 h 471"/>
                  <a:gd name="T2" fmla="*/ 465 w 465"/>
                  <a:gd name="T3" fmla="*/ 471 h 471"/>
                  <a:gd name="T4" fmla="*/ 465 w 465"/>
                  <a:gd name="T5" fmla="*/ 0 h 471"/>
                  <a:gd name="T6" fmla="*/ 0 w 465"/>
                  <a:gd name="T7" fmla="*/ 0 h 471"/>
                  <a:gd name="T8" fmla="*/ 0 w 465"/>
                  <a:gd name="T9" fmla="*/ 471 h 471"/>
                  <a:gd name="T10" fmla="*/ 0 w 465"/>
                  <a:gd name="T11" fmla="*/ 471 h 471"/>
                  <a:gd name="T12" fmla="*/ 0 w 465"/>
                  <a:gd name="T13" fmla="*/ 471 h 471"/>
                  <a:gd name="T14" fmla="*/ 0 w 465"/>
                  <a:gd name="T15" fmla="*/ 471 h 4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5" h="471">
                    <a:moveTo>
                      <a:pt x="0" y="471"/>
                    </a:moveTo>
                    <a:lnTo>
                      <a:pt x="465" y="471"/>
                    </a:lnTo>
                    <a:lnTo>
                      <a:pt x="465" y="0"/>
                    </a:lnTo>
                    <a:lnTo>
                      <a:pt x="0" y="0"/>
                    </a:lnTo>
                    <a:lnTo>
                      <a:pt x="0" y="471"/>
                    </a:lnTo>
                    <a:lnTo>
                      <a:pt x="0" y="471"/>
                    </a:lnTo>
                    <a:lnTo>
                      <a:pt x="0" y="471"/>
                    </a:lnTo>
                    <a:lnTo>
                      <a:pt x="0" y="471"/>
                    </a:lnTo>
                    <a:close/>
                  </a:path>
                </a:pathLst>
              </a:custGeom>
              <a:solidFill>
                <a:srgbClr val="00B1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7" name="Freeform 42">
                <a:extLst>
                  <a:ext uri="{FF2B5EF4-FFF2-40B4-BE49-F238E27FC236}">
                    <a16:creationId xmlns:a16="http://schemas.microsoft.com/office/drawing/2014/main" id="{4BA5CC19-E0BD-4A5C-AD3E-87E5C6D2E512}"/>
                  </a:ext>
                </a:extLst>
              </p:cNvPr>
              <p:cNvSpPr>
                <a:spLocks/>
              </p:cNvSpPr>
              <p:nvPr userDrawn="1"/>
            </p:nvSpPr>
            <p:spPr bwMode="auto">
              <a:xfrm>
                <a:off x="1145" y="2276"/>
                <a:ext cx="2919" cy="232"/>
              </a:xfrm>
              <a:custGeom>
                <a:avLst/>
                <a:gdLst>
                  <a:gd name="T0" fmla="*/ 0 w 5838"/>
                  <a:gd name="T1" fmla="*/ 464 h 464"/>
                  <a:gd name="T2" fmla="*/ 5838 w 5838"/>
                  <a:gd name="T3" fmla="*/ 464 h 464"/>
                  <a:gd name="T4" fmla="*/ 5838 w 5838"/>
                  <a:gd name="T5" fmla="*/ 0 h 464"/>
                  <a:gd name="T6" fmla="*/ 0 w 5838"/>
                  <a:gd name="T7" fmla="*/ 0 h 464"/>
                  <a:gd name="T8" fmla="*/ 0 w 5838"/>
                  <a:gd name="T9" fmla="*/ 464 h 464"/>
                  <a:gd name="T10" fmla="*/ 0 w 5838"/>
                  <a:gd name="T11" fmla="*/ 464 h 464"/>
                  <a:gd name="T12" fmla="*/ 0 w 5838"/>
                  <a:gd name="T13" fmla="*/ 464 h 464"/>
                  <a:gd name="T14" fmla="*/ 0 w 5838"/>
                  <a:gd name="T15" fmla="*/ 464 h 4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38" h="464">
                    <a:moveTo>
                      <a:pt x="0" y="464"/>
                    </a:moveTo>
                    <a:lnTo>
                      <a:pt x="5838" y="464"/>
                    </a:lnTo>
                    <a:lnTo>
                      <a:pt x="5838" y="0"/>
                    </a:lnTo>
                    <a:lnTo>
                      <a:pt x="0" y="0"/>
                    </a:lnTo>
                    <a:lnTo>
                      <a:pt x="0" y="464"/>
                    </a:lnTo>
                    <a:lnTo>
                      <a:pt x="0" y="464"/>
                    </a:lnTo>
                    <a:lnTo>
                      <a:pt x="0" y="464"/>
                    </a:lnTo>
                    <a:lnTo>
                      <a:pt x="0" y="464"/>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8" name="Freeform 43">
                <a:extLst>
                  <a:ext uri="{FF2B5EF4-FFF2-40B4-BE49-F238E27FC236}">
                    <a16:creationId xmlns:a16="http://schemas.microsoft.com/office/drawing/2014/main" id="{CA79D22A-3411-4D3F-9CB1-9EAF0165FA7B}"/>
                  </a:ext>
                </a:extLst>
              </p:cNvPr>
              <p:cNvSpPr>
                <a:spLocks/>
              </p:cNvSpPr>
              <p:nvPr userDrawn="1"/>
            </p:nvSpPr>
            <p:spPr bwMode="auto">
              <a:xfrm>
                <a:off x="4184" y="1345"/>
                <a:ext cx="2922" cy="235"/>
              </a:xfrm>
              <a:custGeom>
                <a:avLst/>
                <a:gdLst>
                  <a:gd name="T0" fmla="*/ 0 w 5845"/>
                  <a:gd name="T1" fmla="*/ 471 h 471"/>
                  <a:gd name="T2" fmla="*/ 5845 w 5845"/>
                  <a:gd name="T3" fmla="*/ 471 h 471"/>
                  <a:gd name="T4" fmla="*/ 5845 w 5845"/>
                  <a:gd name="T5" fmla="*/ 0 h 471"/>
                  <a:gd name="T6" fmla="*/ 0 w 5845"/>
                  <a:gd name="T7" fmla="*/ 0 h 471"/>
                  <a:gd name="T8" fmla="*/ 0 w 5845"/>
                  <a:gd name="T9" fmla="*/ 471 h 471"/>
                  <a:gd name="T10" fmla="*/ 0 w 5845"/>
                  <a:gd name="T11" fmla="*/ 471 h 471"/>
                  <a:gd name="T12" fmla="*/ 0 w 5845"/>
                  <a:gd name="T13" fmla="*/ 471 h 471"/>
                  <a:gd name="T14" fmla="*/ 0 w 5845"/>
                  <a:gd name="T15" fmla="*/ 471 h 4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45" h="471">
                    <a:moveTo>
                      <a:pt x="0" y="471"/>
                    </a:moveTo>
                    <a:lnTo>
                      <a:pt x="5845" y="471"/>
                    </a:lnTo>
                    <a:lnTo>
                      <a:pt x="5845" y="0"/>
                    </a:lnTo>
                    <a:lnTo>
                      <a:pt x="0" y="0"/>
                    </a:lnTo>
                    <a:lnTo>
                      <a:pt x="0" y="471"/>
                    </a:lnTo>
                    <a:lnTo>
                      <a:pt x="0" y="471"/>
                    </a:lnTo>
                    <a:lnTo>
                      <a:pt x="0" y="471"/>
                    </a:lnTo>
                    <a:lnTo>
                      <a:pt x="0" y="471"/>
                    </a:lnTo>
                    <a:close/>
                  </a:path>
                </a:pathLst>
              </a:custGeom>
              <a:solidFill>
                <a:srgbClr val="F3F1F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9" name="Freeform 44">
                <a:extLst>
                  <a:ext uri="{FF2B5EF4-FFF2-40B4-BE49-F238E27FC236}">
                    <a16:creationId xmlns:a16="http://schemas.microsoft.com/office/drawing/2014/main" id="{E60B3792-DFCD-46C7-9A6D-ABFF1BA5CA16}"/>
                  </a:ext>
                </a:extLst>
              </p:cNvPr>
              <p:cNvSpPr>
                <a:spLocks/>
              </p:cNvSpPr>
              <p:nvPr userDrawn="1"/>
            </p:nvSpPr>
            <p:spPr bwMode="auto">
              <a:xfrm>
                <a:off x="4291" y="2276"/>
                <a:ext cx="232" cy="232"/>
              </a:xfrm>
              <a:custGeom>
                <a:avLst/>
                <a:gdLst>
                  <a:gd name="T0" fmla="*/ 0 w 464"/>
                  <a:gd name="T1" fmla="*/ 464 h 464"/>
                  <a:gd name="T2" fmla="*/ 464 w 464"/>
                  <a:gd name="T3" fmla="*/ 464 h 464"/>
                  <a:gd name="T4" fmla="*/ 464 w 464"/>
                  <a:gd name="T5" fmla="*/ 0 h 464"/>
                  <a:gd name="T6" fmla="*/ 0 w 464"/>
                  <a:gd name="T7" fmla="*/ 0 h 464"/>
                  <a:gd name="T8" fmla="*/ 0 w 464"/>
                  <a:gd name="T9" fmla="*/ 464 h 464"/>
                  <a:gd name="T10" fmla="*/ 0 w 464"/>
                  <a:gd name="T11" fmla="*/ 464 h 464"/>
                  <a:gd name="T12" fmla="*/ 0 w 464"/>
                  <a:gd name="T13" fmla="*/ 464 h 464"/>
                  <a:gd name="T14" fmla="*/ 0 w 464"/>
                  <a:gd name="T15" fmla="*/ 464 h 4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4" h="464">
                    <a:moveTo>
                      <a:pt x="0" y="464"/>
                    </a:moveTo>
                    <a:lnTo>
                      <a:pt x="464" y="464"/>
                    </a:lnTo>
                    <a:lnTo>
                      <a:pt x="464" y="0"/>
                    </a:lnTo>
                    <a:lnTo>
                      <a:pt x="0" y="0"/>
                    </a:lnTo>
                    <a:lnTo>
                      <a:pt x="0" y="464"/>
                    </a:lnTo>
                    <a:lnTo>
                      <a:pt x="0" y="464"/>
                    </a:lnTo>
                    <a:lnTo>
                      <a:pt x="0" y="464"/>
                    </a:lnTo>
                    <a:lnTo>
                      <a:pt x="0" y="464"/>
                    </a:lnTo>
                    <a:close/>
                  </a:path>
                </a:pathLst>
              </a:custGeom>
              <a:solidFill>
                <a:srgbClr val="8CC6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0" name="Freeform 45">
                <a:extLst>
                  <a:ext uri="{FF2B5EF4-FFF2-40B4-BE49-F238E27FC236}">
                    <a16:creationId xmlns:a16="http://schemas.microsoft.com/office/drawing/2014/main" id="{5C02D70B-635B-4A5A-A192-2F5D19EFE146}"/>
                  </a:ext>
                </a:extLst>
              </p:cNvPr>
              <p:cNvSpPr>
                <a:spLocks/>
              </p:cNvSpPr>
              <p:nvPr userDrawn="1"/>
            </p:nvSpPr>
            <p:spPr bwMode="auto">
              <a:xfrm>
                <a:off x="3677" y="1905"/>
                <a:ext cx="233" cy="232"/>
              </a:xfrm>
              <a:custGeom>
                <a:avLst/>
                <a:gdLst>
                  <a:gd name="T0" fmla="*/ 0 w 464"/>
                  <a:gd name="T1" fmla="*/ 464 h 464"/>
                  <a:gd name="T2" fmla="*/ 464 w 464"/>
                  <a:gd name="T3" fmla="*/ 464 h 464"/>
                  <a:gd name="T4" fmla="*/ 464 w 464"/>
                  <a:gd name="T5" fmla="*/ 0 h 464"/>
                  <a:gd name="T6" fmla="*/ 0 w 464"/>
                  <a:gd name="T7" fmla="*/ 0 h 464"/>
                  <a:gd name="T8" fmla="*/ 0 w 464"/>
                  <a:gd name="T9" fmla="*/ 464 h 464"/>
                  <a:gd name="T10" fmla="*/ 0 w 464"/>
                  <a:gd name="T11" fmla="*/ 464 h 464"/>
                  <a:gd name="T12" fmla="*/ 0 w 464"/>
                  <a:gd name="T13" fmla="*/ 464 h 464"/>
                  <a:gd name="T14" fmla="*/ 0 w 464"/>
                  <a:gd name="T15" fmla="*/ 464 h 4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4" h="464">
                    <a:moveTo>
                      <a:pt x="0" y="464"/>
                    </a:moveTo>
                    <a:lnTo>
                      <a:pt x="464" y="464"/>
                    </a:lnTo>
                    <a:lnTo>
                      <a:pt x="464" y="0"/>
                    </a:lnTo>
                    <a:lnTo>
                      <a:pt x="0" y="0"/>
                    </a:lnTo>
                    <a:lnTo>
                      <a:pt x="0" y="464"/>
                    </a:lnTo>
                    <a:lnTo>
                      <a:pt x="0" y="464"/>
                    </a:lnTo>
                    <a:lnTo>
                      <a:pt x="0" y="464"/>
                    </a:lnTo>
                    <a:lnTo>
                      <a:pt x="0" y="464"/>
                    </a:lnTo>
                    <a:close/>
                  </a:path>
                </a:pathLst>
              </a:custGeom>
              <a:solidFill>
                <a:srgbClr val="FAE1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1" name="Freeform 46">
                <a:extLst>
                  <a:ext uri="{FF2B5EF4-FFF2-40B4-BE49-F238E27FC236}">
                    <a16:creationId xmlns:a16="http://schemas.microsoft.com/office/drawing/2014/main" id="{B7C8982F-88EE-43B4-A52A-6AD406B90AD2}"/>
                  </a:ext>
                </a:extLst>
              </p:cNvPr>
              <p:cNvSpPr>
                <a:spLocks noEditPoints="1"/>
              </p:cNvSpPr>
              <p:nvPr userDrawn="1"/>
            </p:nvSpPr>
            <p:spPr bwMode="auto">
              <a:xfrm>
                <a:off x="4758" y="2276"/>
                <a:ext cx="2922" cy="232"/>
              </a:xfrm>
              <a:custGeom>
                <a:avLst/>
                <a:gdLst>
                  <a:gd name="T0" fmla="*/ 5823 w 5844"/>
                  <a:gd name="T1" fmla="*/ 442 h 464"/>
                  <a:gd name="T2" fmla="*/ 5823 w 5844"/>
                  <a:gd name="T3" fmla="*/ 22 h 464"/>
                  <a:gd name="T4" fmla="*/ 24 w 5844"/>
                  <a:gd name="T5" fmla="*/ 22 h 464"/>
                  <a:gd name="T6" fmla="*/ 24 w 5844"/>
                  <a:gd name="T7" fmla="*/ 442 h 464"/>
                  <a:gd name="T8" fmla="*/ 5823 w 5844"/>
                  <a:gd name="T9" fmla="*/ 442 h 464"/>
                  <a:gd name="T10" fmla="*/ 5823 w 5844"/>
                  <a:gd name="T11" fmla="*/ 442 h 464"/>
                  <a:gd name="T12" fmla="*/ 5823 w 5844"/>
                  <a:gd name="T13" fmla="*/ 442 h 464"/>
                  <a:gd name="T14" fmla="*/ 5823 w 5844"/>
                  <a:gd name="T15" fmla="*/ 442 h 464"/>
                  <a:gd name="T16" fmla="*/ 5823 w 5844"/>
                  <a:gd name="T17" fmla="*/ 442 h 464"/>
                  <a:gd name="T18" fmla="*/ 5844 w 5844"/>
                  <a:gd name="T19" fmla="*/ 464 h 464"/>
                  <a:gd name="T20" fmla="*/ 0 w 5844"/>
                  <a:gd name="T21" fmla="*/ 464 h 464"/>
                  <a:gd name="T22" fmla="*/ 0 w 5844"/>
                  <a:gd name="T23" fmla="*/ 0 h 464"/>
                  <a:gd name="T24" fmla="*/ 5844 w 5844"/>
                  <a:gd name="T25" fmla="*/ 0 h 464"/>
                  <a:gd name="T26" fmla="*/ 5844 w 5844"/>
                  <a:gd name="T27" fmla="*/ 464 h 464"/>
                  <a:gd name="T28" fmla="*/ 5844 w 5844"/>
                  <a:gd name="T29" fmla="*/ 464 h 464"/>
                  <a:gd name="T30" fmla="*/ 5844 w 5844"/>
                  <a:gd name="T31" fmla="*/ 464 h 464"/>
                  <a:gd name="T32" fmla="*/ 5844 w 5844"/>
                  <a:gd name="T33" fmla="*/ 464 h 464"/>
                  <a:gd name="T34" fmla="*/ 5844 w 5844"/>
                  <a:gd name="T35" fmla="*/ 464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44" h="464">
                    <a:moveTo>
                      <a:pt x="5823" y="442"/>
                    </a:moveTo>
                    <a:lnTo>
                      <a:pt x="5823" y="22"/>
                    </a:lnTo>
                    <a:lnTo>
                      <a:pt x="24" y="22"/>
                    </a:lnTo>
                    <a:lnTo>
                      <a:pt x="24" y="442"/>
                    </a:lnTo>
                    <a:lnTo>
                      <a:pt x="5823" y="442"/>
                    </a:lnTo>
                    <a:lnTo>
                      <a:pt x="5823" y="442"/>
                    </a:lnTo>
                    <a:lnTo>
                      <a:pt x="5823" y="442"/>
                    </a:lnTo>
                    <a:lnTo>
                      <a:pt x="5823" y="442"/>
                    </a:lnTo>
                    <a:lnTo>
                      <a:pt x="5823" y="442"/>
                    </a:lnTo>
                    <a:close/>
                    <a:moveTo>
                      <a:pt x="5844" y="464"/>
                    </a:moveTo>
                    <a:lnTo>
                      <a:pt x="0" y="464"/>
                    </a:lnTo>
                    <a:lnTo>
                      <a:pt x="0" y="0"/>
                    </a:lnTo>
                    <a:lnTo>
                      <a:pt x="5844" y="0"/>
                    </a:lnTo>
                    <a:lnTo>
                      <a:pt x="5844" y="464"/>
                    </a:lnTo>
                    <a:lnTo>
                      <a:pt x="5844" y="464"/>
                    </a:lnTo>
                    <a:lnTo>
                      <a:pt x="5844" y="464"/>
                    </a:lnTo>
                    <a:lnTo>
                      <a:pt x="5844" y="464"/>
                    </a:lnTo>
                    <a:lnTo>
                      <a:pt x="5844" y="464"/>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2" name="Freeform 47">
                <a:extLst>
                  <a:ext uri="{FF2B5EF4-FFF2-40B4-BE49-F238E27FC236}">
                    <a16:creationId xmlns:a16="http://schemas.microsoft.com/office/drawing/2014/main" id="{7DB997B3-93FE-4439-BBF0-42B5141F6B20}"/>
                  </a:ext>
                </a:extLst>
              </p:cNvPr>
              <p:cNvSpPr>
                <a:spLocks noEditPoints="1"/>
              </p:cNvSpPr>
              <p:nvPr userDrawn="1"/>
            </p:nvSpPr>
            <p:spPr bwMode="auto">
              <a:xfrm>
                <a:off x="1880" y="1815"/>
                <a:ext cx="2923" cy="232"/>
              </a:xfrm>
              <a:custGeom>
                <a:avLst/>
                <a:gdLst>
                  <a:gd name="T0" fmla="*/ 5819 w 5844"/>
                  <a:gd name="T1" fmla="*/ 441 h 464"/>
                  <a:gd name="T2" fmla="*/ 5819 w 5844"/>
                  <a:gd name="T3" fmla="*/ 21 h 464"/>
                  <a:gd name="T4" fmla="*/ 25 w 5844"/>
                  <a:gd name="T5" fmla="*/ 21 h 464"/>
                  <a:gd name="T6" fmla="*/ 25 w 5844"/>
                  <a:gd name="T7" fmla="*/ 441 h 464"/>
                  <a:gd name="T8" fmla="*/ 5819 w 5844"/>
                  <a:gd name="T9" fmla="*/ 441 h 464"/>
                  <a:gd name="T10" fmla="*/ 5819 w 5844"/>
                  <a:gd name="T11" fmla="*/ 441 h 464"/>
                  <a:gd name="T12" fmla="*/ 5819 w 5844"/>
                  <a:gd name="T13" fmla="*/ 441 h 464"/>
                  <a:gd name="T14" fmla="*/ 5819 w 5844"/>
                  <a:gd name="T15" fmla="*/ 441 h 464"/>
                  <a:gd name="T16" fmla="*/ 5819 w 5844"/>
                  <a:gd name="T17" fmla="*/ 441 h 464"/>
                  <a:gd name="T18" fmla="*/ 5844 w 5844"/>
                  <a:gd name="T19" fmla="*/ 464 h 464"/>
                  <a:gd name="T20" fmla="*/ 0 w 5844"/>
                  <a:gd name="T21" fmla="*/ 464 h 464"/>
                  <a:gd name="T22" fmla="*/ 0 w 5844"/>
                  <a:gd name="T23" fmla="*/ 0 h 464"/>
                  <a:gd name="T24" fmla="*/ 5844 w 5844"/>
                  <a:gd name="T25" fmla="*/ 0 h 464"/>
                  <a:gd name="T26" fmla="*/ 5844 w 5844"/>
                  <a:gd name="T27" fmla="*/ 464 h 464"/>
                  <a:gd name="T28" fmla="*/ 5844 w 5844"/>
                  <a:gd name="T29" fmla="*/ 464 h 464"/>
                  <a:gd name="T30" fmla="*/ 5844 w 5844"/>
                  <a:gd name="T31" fmla="*/ 464 h 464"/>
                  <a:gd name="T32" fmla="*/ 5844 w 5844"/>
                  <a:gd name="T33" fmla="*/ 464 h 464"/>
                  <a:gd name="T34" fmla="*/ 5844 w 5844"/>
                  <a:gd name="T35" fmla="*/ 464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44" h="464">
                    <a:moveTo>
                      <a:pt x="5819" y="441"/>
                    </a:moveTo>
                    <a:lnTo>
                      <a:pt x="5819" y="21"/>
                    </a:lnTo>
                    <a:lnTo>
                      <a:pt x="25" y="21"/>
                    </a:lnTo>
                    <a:lnTo>
                      <a:pt x="25" y="441"/>
                    </a:lnTo>
                    <a:lnTo>
                      <a:pt x="5819" y="441"/>
                    </a:lnTo>
                    <a:lnTo>
                      <a:pt x="5819" y="441"/>
                    </a:lnTo>
                    <a:lnTo>
                      <a:pt x="5819" y="441"/>
                    </a:lnTo>
                    <a:lnTo>
                      <a:pt x="5819" y="441"/>
                    </a:lnTo>
                    <a:lnTo>
                      <a:pt x="5819" y="441"/>
                    </a:lnTo>
                    <a:close/>
                    <a:moveTo>
                      <a:pt x="5844" y="464"/>
                    </a:moveTo>
                    <a:lnTo>
                      <a:pt x="0" y="464"/>
                    </a:lnTo>
                    <a:lnTo>
                      <a:pt x="0" y="0"/>
                    </a:lnTo>
                    <a:lnTo>
                      <a:pt x="5844" y="0"/>
                    </a:lnTo>
                    <a:lnTo>
                      <a:pt x="5844" y="464"/>
                    </a:lnTo>
                    <a:lnTo>
                      <a:pt x="5844" y="464"/>
                    </a:lnTo>
                    <a:lnTo>
                      <a:pt x="5844" y="464"/>
                    </a:lnTo>
                    <a:lnTo>
                      <a:pt x="5844" y="464"/>
                    </a:lnTo>
                    <a:lnTo>
                      <a:pt x="5844" y="464"/>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3" name="Freeform 48">
                <a:extLst>
                  <a:ext uri="{FF2B5EF4-FFF2-40B4-BE49-F238E27FC236}">
                    <a16:creationId xmlns:a16="http://schemas.microsoft.com/office/drawing/2014/main" id="{ED25EE08-4EED-432E-8722-B678A8E22118}"/>
                  </a:ext>
                </a:extLst>
              </p:cNvPr>
              <p:cNvSpPr>
                <a:spLocks/>
              </p:cNvSpPr>
              <p:nvPr userDrawn="1"/>
            </p:nvSpPr>
            <p:spPr bwMode="auto">
              <a:xfrm>
                <a:off x="2886" y="2743"/>
                <a:ext cx="236" cy="232"/>
              </a:xfrm>
              <a:custGeom>
                <a:avLst/>
                <a:gdLst>
                  <a:gd name="T0" fmla="*/ 0 w 471"/>
                  <a:gd name="T1" fmla="*/ 463 h 463"/>
                  <a:gd name="T2" fmla="*/ 471 w 471"/>
                  <a:gd name="T3" fmla="*/ 463 h 463"/>
                  <a:gd name="T4" fmla="*/ 471 w 471"/>
                  <a:gd name="T5" fmla="*/ 0 h 463"/>
                  <a:gd name="T6" fmla="*/ 0 w 471"/>
                  <a:gd name="T7" fmla="*/ 0 h 463"/>
                  <a:gd name="T8" fmla="*/ 0 w 471"/>
                  <a:gd name="T9" fmla="*/ 463 h 463"/>
                  <a:gd name="T10" fmla="*/ 0 w 471"/>
                  <a:gd name="T11" fmla="*/ 463 h 463"/>
                  <a:gd name="T12" fmla="*/ 0 w 471"/>
                  <a:gd name="T13" fmla="*/ 463 h 463"/>
                  <a:gd name="T14" fmla="*/ 0 w 471"/>
                  <a:gd name="T15" fmla="*/ 463 h 4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1" h="463">
                    <a:moveTo>
                      <a:pt x="0" y="463"/>
                    </a:moveTo>
                    <a:lnTo>
                      <a:pt x="471" y="463"/>
                    </a:lnTo>
                    <a:lnTo>
                      <a:pt x="471" y="0"/>
                    </a:lnTo>
                    <a:lnTo>
                      <a:pt x="0" y="0"/>
                    </a:lnTo>
                    <a:lnTo>
                      <a:pt x="0" y="463"/>
                    </a:lnTo>
                    <a:lnTo>
                      <a:pt x="0" y="463"/>
                    </a:lnTo>
                    <a:lnTo>
                      <a:pt x="0" y="463"/>
                    </a:lnTo>
                    <a:lnTo>
                      <a:pt x="0" y="463"/>
                    </a:lnTo>
                    <a:close/>
                  </a:path>
                </a:pathLst>
              </a:custGeom>
              <a:solidFill>
                <a:srgbClr val="CDE6A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4" name="Freeform 49">
                <a:extLst>
                  <a:ext uri="{FF2B5EF4-FFF2-40B4-BE49-F238E27FC236}">
                    <a16:creationId xmlns:a16="http://schemas.microsoft.com/office/drawing/2014/main" id="{7051114C-4267-45F7-8C7F-EDEC5CD138A7}"/>
                  </a:ext>
                </a:extLst>
              </p:cNvPr>
              <p:cNvSpPr>
                <a:spLocks/>
              </p:cNvSpPr>
              <p:nvPr userDrawn="1"/>
            </p:nvSpPr>
            <p:spPr bwMode="auto">
              <a:xfrm>
                <a:off x="0" y="1345"/>
                <a:ext cx="2315" cy="235"/>
              </a:xfrm>
              <a:custGeom>
                <a:avLst/>
                <a:gdLst>
                  <a:gd name="T0" fmla="*/ 4606 w 4630"/>
                  <a:gd name="T1" fmla="*/ 21 h 471"/>
                  <a:gd name="T2" fmla="*/ 4606 w 4630"/>
                  <a:gd name="T3" fmla="*/ 445 h 471"/>
                  <a:gd name="T4" fmla="*/ 0 w 4630"/>
                  <a:gd name="T5" fmla="*/ 445 h 471"/>
                  <a:gd name="T6" fmla="*/ 0 w 4630"/>
                  <a:gd name="T7" fmla="*/ 471 h 471"/>
                  <a:gd name="T8" fmla="*/ 4630 w 4630"/>
                  <a:gd name="T9" fmla="*/ 471 h 471"/>
                  <a:gd name="T10" fmla="*/ 4630 w 4630"/>
                  <a:gd name="T11" fmla="*/ 0 h 471"/>
                  <a:gd name="T12" fmla="*/ 0 w 4630"/>
                  <a:gd name="T13" fmla="*/ 0 h 471"/>
                  <a:gd name="T14" fmla="*/ 0 w 4630"/>
                  <a:gd name="T15" fmla="*/ 21 h 471"/>
                  <a:gd name="T16" fmla="*/ 4606 w 4630"/>
                  <a:gd name="T17" fmla="*/ 21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30" h="471">
                    <a:moveTo>
                      <a:pt x="4606" y="21"/>
                    </a:moveTo>
                    <a:lnTo>
                      <a:pt x="4606" y="445"/>
                    </a:lnTo>
                    <a:lnTo>
                      <a:pt x="0" y="445"/>
                    </a:lnTo>
                    <a:lnTo>
                      <a:pt x="0" y="471"/>
                    </a:lnTo>
                    <a:lnTo>
                      <a:pt x="4630" y="471"/>
                    </a:lnTo>
                    <a:lnTo>
                      <a:pt x="4630" y="0"/>
                    </a:lnTo>
                    <a:lnTo>
                      <a:pt x="0" y="0"/>
                    </a:lnTo>
                    <a:lnTo>
                      <a:pt x="0" y="21"/>
                    </a:lnTo>
                    <a:lnTo>
                      <a:pt x="4606" y="21"/>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5" name="Freeform 50">
                <a:extLst>
                  <a:ext uri="{FF2B5EF4-FFF2-40B4-BE49-F238E27FC236}">
                    <a16:creationId xmlns:a16="http://schemas.microsoft.com/office/drawing/2014/main" id="{40506FBF-FFDF-4873-BB9E-08964ABE6981}"/>
                  </a:ext>
                </a:extLst>
              </p:cNvPr>
              <p:cNvSpPr>
                <a:spLocks/>
              </p:cNvSpPr>
              <p:nvPr userDrawn="1"/>
            </p:nvSpPr>
            <p:spPr bwMode="auto">
              <a:xfrm>
                <a:off x="0" y="2743"/>
                <a:ext cx="2651" cy="232"/>
              </a:xfrm>
              <a:custGeom>
                <a:avLst/>
                <a:gdLst>
                  <a:gd name="T0" fmla="*/ 5302 w 5302"/>
                  <a:gd name="T1" fmla="*/ 0 h 463"/>
                  <a:gd name="T2" fmla="*/ 0 w 5302"/>
                  <a:gd name="T3" fmla="*/ 0 h 463"/>
                  <a:gd name="T4" fmla="*/ 0 w 5302"/>
                  <a:gd name="T5" fmla="*/ 23 h 463"/>
                  <a:gd name="T6" fmla="*/ 5282 w 5302"/>
                  <a:gd name="T7" fmla="*/ 23 h 463"/>
                  <a:gd name="T8" fmla="*/ 5282 w 5302"/>
                  <a:gd name="T9" fmla="*/ 443 h 463"/>
                  <a:gd name="T10" fmla="*/ 0 w 5302"/>
                  <a:gd name="T11" fmla="*/ 443 h 463"/>
                  <a:gd name="T12" fmla="*/ 0 w 5302"/>
                  <a:gd name="T13" fmla="*/ 463 h 463"/>
                  <a:gd name="T14" fmla="*/ 5302 w 5302"/>
                  <a:gd name="T15" fmla="*/ 463 h 463"/>
                  <a:gd name="T16" fmla="*/ 5302 w 5302"/>
                  <a:gd name="T17" fmla="*/ 0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02" h="463">
                    <a:moveTo>
                      <a:pt x="5302" y="0"/>
                    </a:moveTo>
                    <a:lnTo>
                      <a:pt x="0" y="0"/>
                    </a:lnTo>
                    <a:lnTo>
                      <a:pt x="0" y="23"/>
                    </a:lnTo>
                    <a:lnTo>
                      <a:pt x="5282" y="23"/>
                    </a:lnTo>
                    <a:lnTo>
                      <a:pt x="5282" y="443"/>
                    </a:lnTo>
                    <a:lnTo>
                      <a:pt x="0" y="443"/>
                    </a:lnTo>
                    <a:lnTo>
                      <a:pt x="0" y="463"/>
                    </a:lnTo>
                    <a:lnTo>
                      <a:pt x="5302" y="463"/>
                    </a:lnTo>
                    <a:lnTo>
                      <a:pt x="5302"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88" name="Rectangle 187">
              <a:extLst>
                <a:ext uri="{FF2B5EF4-FFF2-40B4-BE49-F238E27FC236}">
                  <a16:creationId xmlns:a16="http://schemas.microsoft.com/office/drawing/2014/main" id="{7974D373-EDE3-4E14-9153-36D41F514231}"/>
                </a:ext>
              </a:extLst>
            </p:cNvPr>
            <p:cNvSpPr/>
            <p:nvPr userDrawn="1"/>
          </p:nvSpPr>
          <p:spPr>
            <a:xfrm>
              <a:off x="0" y="-1"/>
              <a:ext cx="12192000" cy="1645920"/>
            </a:xfrm>
            <a:prstGeom prst="rect">
              <a:avLst/>
            </a:prstGeom>
            <a:solidFill>
              <a:schemeClr val="bg1"/>
            </a:soli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000" b="0" i="0" u="none" strike="noStrike" kern="0" cap="none" spc="0" normalizeH="0" baseline="0" noProof="0" dirty="0">
                <a:ln>
                  <a:noFill/>
                </a:ln>
                <a:effectLst/>
                <a:uLnTx/>
                <a:uFillTx/>
                <a:ea typeface="+mn-ea"/>
                <a:cs typeface="+mn-cs"/>
              </a:endParaRPr>
            </a:p>
          </p:txBody>
        </p:sp>
      </p:grpSp>
      <p:sp>
        <p:nvSpPr>
          <p:cNvPr id="308" name="Title 1">
            <a:extLst>
              <a:ext uri="{FF2B5EF4-FFF2-40B4-BE49-F238E27FC236}">
                <a16:creationId xmlns:a16="http://schemas.microsoft.com/office/drawing/2014/main" id="{F2D64588-5D71-417B-9846-480A70975E94}"/>
              </a:ext>
            </a:extLst>
          </p:cNvPr>
          <p:cNvSpPr>
            <a:spLocks noGrp="1"/>
          </p:cNvSpPr>
          <p:nvPr>
            <p:ph type="ctrTitle" hasCustomPrompt="1"/>
          </p:nvPr>
        </p:nvSpPr>
        <p:spPr>
          <a:xfrm>
            <a:off x="415925" y="2050925"/>
            <a:ext cx="11361738" cy="1921271"/>
          </a:xfrm>
          <a:prstGeom prst="rect">
            <a:avLst/>
          </a:prstGeom>
        </p:spPr>
        <p:txBody>
          <a:bodyPr lIns="0" tIns="0" rIns="0" bIns="0" anchor="b">
            <a:noAutofit/>
          </a:bodyPr>
          <a:lstStyle>
            <a:lvl1pPr>
              <a:lnSpc>
                <a:spcPct val="90000"/>
              </a:lnSpc>
              <a:defRPr sz="4800">
                <a:solidFill>
                  <a:schemeClr val="tx1"/>
                </a:solidFill>
                <a:latin typeface="Amasis MT Pro Medium" panose="02040604050005020304" pitchFamily="18" charset="0"/>
              </a:defRPr>
            </a:lvl1pPr>
          </a:lstStyle>
          <a:p>
            <a:r>
              <a:rPr lang="en-US" dirty="0"/>
              <a:t>Click to Edit Master Title Style</a:t>
            </a:r>
          </a:p>
        </p:txBody>
      </p:sp>
      <p:sp>
        <p:nvSpPr>
          <p:cNvPr id="309" name="Subtitle 2">
            <a:extLst>
              <a:ext uri="{FF2B5EF4-FFF2-40B4-BE49-F238E27FC236}">
                <a16:creationId xmlns:a16="http://schemas.microsoft.com/office/drawing/2014/main" id="{599F8A99-F303-44F2-BDCC-F14596081C49}"/>
              </a:ext>
            </a:extLst>
          </p:cNvPr>
          <p:cNvSpPr>
            <a:spLocks noGrp="1"/>
          </p:cNvSpPr>
          <p:nvPr>
            <p:ph type="subTitle" idx="1" hasCustomPrompt="1"/>
          </p:nvPr>
        </p:nvSpPr>
        <p:spPr>
          <a:xfrm>
            <a:off x="415925" y="4017916"/>
            <a:ext cx="11361738" cy="1782809"/>
          </a:xfrm>
          <a:prstGeom prst="rect">
            <a:avLst/>
          </a:prstGeom>
        </p:spPr>
        <p:txBody>
          <a:bodyPr lIns="0" tIns="0" rIns="0" bIns="0" anchor="t">
            <a:noAutofit/>
          </a:bodyPr>
          <a:lstStyle>
            <a:lvl1pPr marL="0" indent="0" algn="l">
              <a:lnSpc>
                <a:spcPct val="90000"/>
              </a:lnSpc>
              <a:spcBef>
                <a:spcPts val="0"/>
              </a:spcBef>
              <a:spcAft>
                <a:spcPts val="0"/>
              </a:spcAft>
              <a:buNone/>
              <a:defRPr sz="3200" b="0">
                <a:solidFill>
                  <a:schemeClr val="tx1"/>
                </a:solidFill>
                <a:latin typeface="Amasis MT Pro Light" panose="02040304050005020304" pitchFamily="18" charset="0"/>
              </a:defRPr>
            </a:lvl1pPr>
            <a:lvl2pPr marL="609035" indent="0" algn="ctr">
              <a:buNone/>
              <a:defRPr>
                <a:solidFill>
                  <a:schemeClr val="tx1">
                    <a:tint val="75000"/>
                  </a:schemeClr>
                </a:solidFill>
              </a:defRPr>
            </a:lvl2pPr>
            <a:lvl3pPr marL="1218071" indent="0" algn="ctr">
              <a:buNone/>
              <a:defRPr>
                <a:solidFill>
                  <a:schemeClr val="tx1">
                    <a:tint val="75000"/>
                  </a:schemeClr>
                </a:solidFill>
              </a:defRPr>
            </a:lvl3pPr>
            <a:lvl4pPr marL="1827106" indent="0" algn="ctr">
              <a:buNone/>
              <a:defRPr>
                <a:solidFill>
                  <a:schemeClr val="tx1">
                    <a:tint val="75000"/>
                  </a:schemeClr>
                </a:solidFill>
              </a:defRPr>
            </a:lvl4pPr>
            <a:lvl5pPr marL="2436143" indent="0" algn="ctr">
              <a:buNone/>
              <a:defRPr>
                <a:solidFill>
                  <a:schemeClr val="tx1">
                    <a:tint val="75000"/>
                  </a:schemeClr>
                </a:solidFill>
              </a:defRPr>
            </a:lvl5pPr>
            <a:lvl6pPr marL="3045178" indent="0" algn="ctr">
              <a:buNone/>
              <a:defRPr>
                <a:solidFill>
                  <a:schemeClr val="tx1">
                    <a:tint val="75000"/>
                  </a:schemeClr>
                </a:solidFill>
              </a:defRPr>
            </a:lvl6pPr>
            <a:lvl7pPr marL="3654214" indent="0" algn="ctr">
              <a:buNone/>
              <a:defRPr>
                <a:solidFill>
                  <a:schemeClr val="tx1">
                    <a:tint val="75000"/>
                  </a:schemeClr>
                </a:solidFill>
              </a:defRPr>
            </a:lvl7pPr>
            <a:lvl8pPr marL="4263249" indent="0" algn="ctr">
              <a:buNone/>
              <a:defRPr>
                <a:solidFill>
                  <a:schemeClr val="tx1">
                    <a:tint val="75000"/>
                  </a:schemeClr>
                </a:solidFill>
              </a:defRPr>
            </a:lvl8pPr>
            <a:lvl9pPr marL="4872285" indent="0" algn="ctr">
              <a:buNone/>
              <a:defRPr>
                <a:solidFill>
                  <a:schemeClr val="tx1">
                    <a:tint val="75000"/>
                  </a:schemeClr>
                </a:solidFill>
              </a:defRPr>
            </a:lvl9pPr>
          </a:lstStyle>
          <a:p>
            <a:r>
              <a:rPr lang="en-US" dirty="0"/>
              <a:t>Click to Edit Master Subtitle Style</a:t>
            </a:r>
          </a:p>
        </p:txBody>
      </p:sp>
      <p:pic>
        <p:nvPicPr>
          <p:cNvPr id="53" name="Picture 52">
            <a:extLst>
              <a:ext uri="{FF2B5EF4-FFF2-40B4-BE49-F238E27FC236}">
                <a16:creationId xmlns:a16="http://schemas.microsoft.com/office/drawing/2014/main" id="{C1764E15-F2C1-4C63-BFD6-5A46F8188F95}"/>
              </a:ext>
            </a:extLst>
          </p:cNvPr>
          <p:cNvPicPr>
            <a:picLocks noChangeAspect="1"/>
          </p:cNvPicPr>
          <p:nvPr userDrawn="1"/>
        </p:nvPicPr>
        <p:blipFill>
          <a:blip r:embed="rId2"/>
          <a:stretch>
            <a:fillRect/>
          </a:stretch>
        </p:blipFill>
        <p:spPr>
          <a:xfrm>
            <a:off x="313443" y="312708"/>
            <a:ext cx="11565114" cy="1018120"/>
          </a:xfrm>
          <a:prstGeom prst="rect">
            <a:avLst/>
          </a:prstGeom>
        </p:spPr>
      </p:pic>
    </p:spTree>
    <p:extLst>
      <p:ext uri="{BB962C8B-B14F-4D97-AF65-F5344CB8AC3E}">
        <p14:creationId xmlns:p14="http://schemas.microsoft.com/office/powerpoint/2010/main" val="2706106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slide">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4679956" y="638176"/>
            <a:ext cx="7095067" cy="5162550"/>
          </a:xfrm>
        </p:spPr>
        <p:txBody>
          <a:bodyPr anchor="ctr"/>
          <a:lstStyle>
            <a:lvl1pPr marL="0" indent="0">
              <a:spcBef>
                <a:spcPts val="1200"/>
              </a:spcBef>
              <a:spcAft>
                <a:spcPts val="1200"/>
              </a:spcAft>
              <a:buFontTx/>
              <a:buNone/>
              <a:defRPr sz="2800">
                <a:solidFill>
                  <a:schemeClr val="tx1"/>
                </a:solidFill>
                <a:latin typeface="Amasis MT Pro Light" panose="02040304050005020304" pitchFamily="18" charset="0"/>
              </a:defRPr>
            </a:lvl1pPr>
            <a:lvl2pPr marL="347663" indent="-223838">
              <a:spcAft>
                <a:spcPts val="1200"/>
              </a:spcAft>
              <a:buFont typeface="Arial" panose="020B0604020202020204" pitchFamily="34" charset="0"/>
              <a:buChar char="•"/>
              <a:defRPr>
                <a:solidFill>
                  <a:schemeClr val="tx1"/>
                </a:solidFill>
                <a:latin typeface="Amasis MT Pro Light" panose="02040304050005020304" pitchFamily="18" charset="0"/>
              </a:defRPr>
            </a:lvl2pPr>
            <a:lvl3pPr marL="576263" indent="-227013">
              <a:spcAft>
                <a:spcPts val="1200"/>
              </a:spcAft>
              <a:buFont typeface="Calibri" panose="020F0502020204030204" pitchFamily="34" charset="0"/>
              <a:buChar char="–"/>
              <a:defRPr>
                <a:solidFill>
                  <a:schemeClr val="tx1"/>
                </a:solidFill>
                <a:latin typeface="Amasis MT Pro Light" panose="02040304050005020304" pitchFamily="18" charset="0"/>
              </a:defRPr>
            </a:lvl3pPr>
            <a:lvl4pPr marL="804863" indent="-230188">
              <a:spcAft>
                <a:spcPts val="1200"/>
              </a:spcAft>
              <a:buFont typeface="Arial" panose="020B0604020202020204" pitchFamily="34" charset="0"/>
              <a:buChar char="•"/>
              <a:defRPr>
                <a:solidFill>
                  <a:schemeClr val="tx1"/>
                </a:solidFill>
                <a:latin typeface="Amasis MT Pro Light" panose="02040304050005020304" pitchFamily="18" charset="0"/>
              </a:defRPr>
            </a:lvl4pPr>
            <a:lvl5pPr marL="1033463" indent="-228600">
              <a:spcAft>
                <a:spcPts val="1200"/>
              </a:spcAft>
              <a:buFont typeface="Calibri" panose="020F0502020204030204" pitchFamily="34" charset="0"/>
              <a:buChar char="–"/>
              <a:defRPr>
                <a:solidFill>
                  <a:schemeClr val="tx1"/>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89" name="Group 188">
            <a:extLst>
              <a:ext uri="{FF2B5EF4-FFF2-40B4-BE49-F238E27FC236}">
                <a16:creationId xmlns:a16="http://schemas.microsoft.com/office/drawing/2014/main" id="{7AE90C9E-DC04-4437-B8C6-E4E0EC85E2BF}"/>
              </a:ext>
            </a:extLst>
          </p:cNvPr>
          <p:cNvGrpSpPr>
            <a:grpSpLocks noChangeAspect="1"/>
          </p:cNvGrpSpPr>
          <p:nvPr userDrawn="1"/>
        </p:nvGrpSpPr>
        <p:grpSpPr>
          <a:xfrm>
            <a:off x="0" y="408809"/>
            <a:ext cx="3822437" cy="832104"/>
            <a:chOff x="3663950" y="0"/>
            <a:chExt cx="4864100" cy="1058863"/>
          </a:xfrm>
        </p:grpSpPr>
        <p:sp>
          <p:nvSpPr>
            <p:cNvPr id="165" name="Freeform 5">
              <a:extLst>
                <a:ext uri="{FF2B5EF4-FFF2-40B4-BE49-F238E27FC236}">
                  <a16:creationId xmlns:a16="http://schemas.microsoft.com/office/drawing/2014/main" id="{1F64C2E5-17C2-400D-BDDD-821F90D6640B}"/>
                </a:ext>
              </a:extLst>
            </p:cNvPr>
            <p:cNvSpPr>
              <a:spLocks/>
            </p:cNvSpPr>
            <p:nvPr userDrawn="1"/>
          </p:nvSpPr>
          <p:spPr bwMode="auto">
            <a:xfrm>
              <a:off x="6629400" y="0"/>
              <a:ext cx="1898650" cy="150813"/>
            </a:xfrm>
            <a:custGeom>
              <a:avLst/>
              <a:gdLst>
                <a:gd name="T0" fmla="*/ 0 w 2393"/>
                <a:gd name="T1" fmla="*/ 0 h 191"/>
                <a:gd name="T2" fmla="*/ 2393 w 2393"/>
                <a:gd name="T3" fmla="*/ 0 h 191"/>
                <a:gd name="T4" fmla="*/ 2393 w 2393"/>
                <a:gd name="T5" fmla="*/ 191 h 191"/>
                <a:gd name="T6" fmla="*/ 0 w 2393"/>
                <a:gd name="T7" fmla="*/ 191 h 191"/>
                <a:gd name="T8" fmla="*/ 0 w 2393"/>
                <a:gd name="T9" fmla="*/ 0 h 191"/>
                <a:gd name="T10" fmla="*/ 0 w 2393"/>
                <a:gd name="T11" fmla="*/ 0 h 191"/>
                <a:gd name="T12" fmla="*/ 0 w 2393"/>
                <a:gd name="T13" fmla="*/ 0 h 191"/>
                <a:gd name="T14" fmla="*/ 0 w 2393"/>
                <a:gd name="T15" fmla="*/ 0 h 1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93" h="191">
                  <a:moveTo>
                    <a:pt x="0" y="0"/>
                  </a:moveTo>
                  <a:lnTo>
                    <a:pt x="2393" y="0"/>
                  </a:lnTo>
                  <a:lnTo>
                    <a:pt x="2393" y="191"/>
                  </a:lnTo>
                  <a:lnTo>
                    <a:pt x="0" y="191"/>
                  </a:lnTo>
                  <a:lnTo>
                    <a:pt x="0" y="0"/>
                  </a:lnTo>
                  <a:lnTo>
                    <a:pt x="0" y="0"/>
                  </a:lnTo>
                  <a:lnTo>
                    <a:pt x="0" y="0"/>
                  </a:lnTo>
                  <a:lnTo>
                    <a:pt x="0" y="0"/>
                  </a:lnTo>
                  <a:close/>
                </a:path>
              </a:pathLst>
            </a:custGeom>
            <a:solidFill>
              <a:srgbClr val="F3F1F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6" name="Freeform 6">
              <a:extLst>
                <a:ext uri="{FF2B5EF4-FFF2-40B4-BE49-F238E27FC236}">
                  <a16:creationId xmlns:a16="http://schemas.microsoft.com/office/drawing/2014/main" id="{6C0B1628-2263-4098-A533-E200CA00B37F}"/>
                </a:ext>
              </a:extLst>
            </p:cNvPr>
            <p:cNvSpPr>
              <a:spLocks/>
            </p:cNvSpPr>
            <p:nvPr userDrawn="1"/>
          </p:nvSpPr>
          <p:spPr bwMode="auto">
            <a:xfrm>
              <a:off x="5641975" y="906463"/>
              <a:ext cx="1897063" cy="152400"/>
            </a:xfrm>
            <a:custGeom>
              <a:avLst/>
              <a:gdLst>
                <a:gd name="T0" fmla="*/ 0 w 2391"/>
                <a:gd name="T1" fmla="*/ 0 h 193"/>
                <a:gd name="T2" fmla="*/ 2391 w 2391"/>
                <a:gd name="T3" fmla="*/ 0 h 193"/>
                <a:gd name="T4" fmla="*/ 2391 w 2391"/>
                <a:gd name="T5" fmla="*/ 193 h 193"/>
                <a:gd name="T6" fmla="*/ 0 w 2391"/>
                <a:gd name="T7" fmla="*/ 193 h 193"/>
                <a:gd name="T8" fmla="*/ 0 w 2391"/>
                <a:gd name="T9" fmla="*/ 0 h 193"/>
                <a:gd name="T10" fmla="*/ 0 w 2391"/>
                <a:gd name="T11" fmla="*/ 0 h 193"/>
                <a:gd name="T12" fmla="*/ 0 w 2391"/>
                <a:gd name="T13" fmla="*/ 0 h 193"/>
                <a:gd name="T14" fmla="*/ 0 w 2391"/>
                <a:gd name="T15" fmla="*/ 0 h 1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91" h="193">
                  <a:moveTo>
                    <a:pt x="0" y="0"/>
                  </a:moveTo>
                  <a:lnTo>
                    <a:pt x="2391" y="0"/>
                  </a:lnTo>
                  <a:lnTo>
                    <a:pt x="2391" y="193"/>
                  </a:lnTo>
                  <a:lnTo>
                    <a:pt x="0" y="193"/>
                  </a:lnTo>
                  <a:lnTo>
                    <a:pt x="0" y="0"/>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7" name="Freeform 7">
              <a:extLst>
                <a:ext uri="{FF2B5EF4-FFF2-40B4-BE49-F238E27FC236}">
                  <a16:creationId xmlns:a16="http://schemas.microsoft.com/office/drawing/2014/main" id="{941AFCCF-43F9-4AF7-A264-3EFEDB5C046D}"/>
                </a:ext>
              </a:extLst>
            </p:cNvPr>
            <p:cNvSpPr>
              <a:spLocks/>
            </p:cNvSpPr>
            <p:nvPr userDrawn="1"/>
          </p:nvSpPr>
          <p:spPr bwMode="auto">
            <a:xfrm>
              <a:off x="7539038" y="304800"/>
              <a:ext cx="153988" cy="149225"/>
            </a:xfrm>
            <a:custGeom>
              <a:avLst/>
              <a:gdLst>
                <a:gd name="T0" fmla="*/ 0 w 193"/>
                <a:gd name="T1" fmla="*/ 0 h 190"/>
                <a:gd name="T2" fmla="*/ 193 w 193"/>
                <a:gd name="T3" fmla="*/ 0 h 190"/>
                <a:gd name="T4" fmla="*/ 193 w 193"/>
                <a:gd name="T5" fmla="*/ 190 h 190"/>
                <a:gd name="T6" fmla="*/ 0 w 193"/>
                <a:gd name="T7" fmla="*/ 190 h 190"/>
                <a:gd name="T8" fmla="*/ 0 w 193"/>
                <a:gd name="T9" fmla="*/ 0 h 190"/>
                <a:gd name="T10" fmla="*/ 0 w 193"/>
                <a:gd name="T11" fmla="*/ 0 h 190"/>
                <a:gd name="T12" fmla="*/ 0 w 193"/>
                <a:gd name="T13" fmla="*/ 0 h 190"/>
                <a:gd name="T14" fmla="*/ 0 w 193"/>
                <a:gd name="T15" fmla="*/ 0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3" h="190">
                  <a:moveTo>
                    <a:pt x="0" y="0"/>
                  </a:moveTo>
                  <a:lnTo>
                    <a:pt x="193" y="0"/>
                  </a:lnTo>
                  <a:lnTo>
                    <a:pt x="193" y="190"/>
                  </a:lnTo>
                  <a:lnTo>
                    <a:pt x="0" y="190"/>
                  </a:lnTo>
                  <a:lnTo>
                    <a:pt x="0" y="0"/>
                  </a:lnTo>
                  <a:lnTo>
                    <a:pt x="0" y="0"/>
                  </a:lnTo>
                  <a:lnTo>
                    <a:pt x="0" y="0"/>
                  </a:lnTo>
                  <a:lnTo>
                    <a:pt x="0" y="0"/>
                  </a:lnTo>
                  <a:close/>
                </a:path>
              </a:pathLst>
            </a:custGeom>
            <a:solidFill>
              <a:srgbClr val="8CC6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8" name="Freeform 8">
              <a:extLst>
                <a:ext uri="{FF2B5EF4-FFF2-40B4-BE49-F238E27FC236}">
                  <a16:creationId xmlns:a16="http://schemas.microsoft.com/office/drawing/2014/main" id="{9B1687C5-BCD6-41B1-B5C5-0C234590783F}"/>
                </a:ext>
              </a:extLst>
            </p:cNvPr>
            <p:cNvSpPr>
              <a:spLocks/>
            </p:cNvSpPr>
            <p:nvPr userDrawn="1"/>
          </p:nvSpPr>
          <p:spPr bwMode="auto">
            <a:xfrm>
              <a:off x="3832225" y="603250"/>
              <a:ext cx="152400" cy="150813"/>
            </a:xfrm>
            <a:custGeom>
              <a:avLst/>
              <a:gdLst>
                <a:gd name="T0" fmla="*/ 0 w 191"/>
                <a:gd name="T1" fmla="*/ 0 h 190"/>
                <a:gd name="T2" fmla="*/ 191 w 191"/>
                <a:gd name="T3" fmla="*/ 0 h 190"/>
                <a:gd name="T4" fmla="*/ 191 w 191"/>
                <a:gd name="T5" fmla="*/ 190 h 190"/>
                <a:gd name="T6" fmla="*/ 0 w 191"/>
                <a:gd name="T7" fmla="*/ 190 h 190"/>
                <a:gd name="T8" fmla="*/ 0 w 191"/>
                <a:gd name="T9" fmla="*/ 0 h 190"/>
                <a:gd name="T10" fmla="*/ 0 w 191"/>
                <a:gd name="T11" fmla="*/ 0 h 190"/>
                <a:gd name="T12" fmla="*/ 0 w 191"/>
                <a:gd name="T13" fmla="*/ 0 h 190"/>
                <a:gd name="T14" fmla="*/ 0 w 191"/>
                <a:gd name="T15" fmla="*/ 0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1" h="190">
                  <a:moveTo>
                    <a:pt x="0" y="0"/>
                  </a:moveTo>
                  <a:lnTo>
                    <a:pt x="191" y="0"/>
                  </a:lnTo>
                  <a:lnTo>
                    <a:pt x="191" y="190"/>
                  </a:lnTo>
                  <a:lnTo>
                    <a:pt x="0" y="190"/>
                  </a:lnTo>
                  <a:lnTo>
                    <a:pt x="0" y="0"/>
                  </a:lnTo>
                  <a:lnTo>
                    <a:pt x="0" y="0"/>
                  </a:lnTo>
                  <a:lnTo>
                    <a:pt x="0" y="0"/>
                  </a:lnTo>
                  <a:lnTo>
                    <a:pt x="0" y="0"/>
                  </a:lnTo>
                  <a:close/>
                </a:path>
              </a:pathLst>
            </a:custGeom>
            <a:solidFill>
              <a:srgbClr val="00B1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9" name="Freeform 9">
              <a:extLst>
                <a:ext uri="{FF2B5EF4-FFF2-40B4-BE49-F238E27FC236}">
                  <a16:creationId xmlns:a16="http://schemas.microsoft.com/office/drawing/2014/main" id="{59AB59C6-C3FA-4F54-9305-F4468DF2DCE7}"/>
                </a:ext>
              </a:extLst>
            </p:cNvPr>
            <p:cNvSpPr>
              <a:spLocks/>
            </p:cNvSpPr>
            <p:nvPr userDrawn="1"/>
          </p:nvSpPr>
          <p:spPr bwMode="auto">
            <a:xfrm>
              <a:off x="4713288" y="304800"/>
              <a:ext cx="1898650" cy="149225"/>
            </a:xfrm>
            <a:custGeom>
              <a:avLst/>
              <a:gdLst>
                <a:gd name="T0" fmla="*/ 0 w 2393"/>
                <a:gd name="T1" fmla="*/ 0 h 190"/>
                <a:gd name="T2" fmla="*/ 2393 w 2393"/>
                <a:gd name="T3" fmla="*/ 0 h 190"/>
                <a:gd name="T4" fmla="*/ 2393 w 2393"/>
                <a:gd name="T5" fmla="*/ 190 h 190"/>
                <a:gd name="T6" fmla="*/ 0 w 2393"/>
                <a:gd name="T7" fmla="*/ 190 h 190"/>
                <a:gd name="T8" fmla="*/ 0 w 2393"/>
                <a:gd name="T9" fmla="*/ 0 h 190"/>
                <a:gd name="T10" fmla="*/ 0 w 2393"/>
                <a:gd name="T11" fmla="*/ 0 h 190"/>
                <a:gd name="T12" fmla="*/ 0 w 2393"/>
                <a:gd name="T13" fmla="*/ 0 h 190"/>
                <a:gd name="T14" fmla="*/ 0 w 2393"/>
                <a:gd name="T15" fmla="*/ 0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93" h="190">
                  <a:moveTo>
                    <a:pt x="0" y="0"/>
                  </a:moveTo>
                  <a:lnTo>
                    <a:pt x="2393" y="0"/>
                  </a:lnTo>
                  <a:lnTo>
                    <a:pt x="2393" y="190"/>
                  </a:lnTo>
                  <a:lnTo>
                    <a:pt x="0" y="190"/>
                  </a:lnTo>
                  <a:lnTo>
                    <a:pt x="0" y="0"/>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0" name="Freeform 10">
              <a:extLst>
                <a:ext uri="{FF2B5EF4-FFF2-40B4-BE49-F238E27FC236}">
                  <a16:creationId xmlns:a16="http://schemas.microsoft.com/office/drawing/2014/main" id="{02C03FA5-B8EE-48FB-8DB0-1B00414D264C}"/>
                </a:ext>
              </a:extLst>
            </p:cNvPr>
            <p:cNvSpPr>
              <a:spLocks/>
            </p:cNvSpPr>
            <p:nvPr userDrawn="1"/>
          </p:nvSpPr>
          <p:spPr bwMode="auto">
            <a:xfrm>
              <a:off x="4408488" y="304800"/>
              <a:ext cx="152400" cy="149225"/>
            </a:xfrm>
            <a:custGeom>
              <a:avLst/>
              <a:gdLst>
                <a:gd name="T0" fmla="*/ 0 w 193"/>
                <a:gd name="T1" fmla="*/ 0 h 190"/>
                <a:gd name="T2" fmla="*/ 193 w 193"/>
                <a:gd name="T3" fmla="*/ 0 h 190"/>
                <a:gd name="T4" fmla="*/ 193 w 193"/>
                <a:gd name="T5" fmla="*/ 190 h 190"/>
                <a:gd name="T6" fmla="*/ 0 w 193"/>
                <a:gd name="T7" fmla="*/ 190 h 190"/>
                <a:gd name="T8" fmla="*/ 0 w 193"/>
                <a:gd name="T9" fmla="*/ 0 h 190"/>
                <a:gd name="T10" fmla="*/ 0 w 193"/>
                <a:gd name="T11" fmla="*/ 0 h 190"/>
                <a:gd name="T12" fmla="*/ 0 w 193"/>
                <a:gd name="T13" fmla="*/ 0 h 190"/>
                <a:gd name="T14" fmla="*/ 0 w 193"/>
                <a:gd name="T15" fmla="*/ 0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3" h="190">
                  <a:moveTo>
                    <a:pt x="0" y="0"/>
                  </a:moveTo>
                  <a:lnTo>
                    <a:pt x="193" y="0"/>
                  </a:lnTo>
                  <a:lnTo>
                    <a:pt x="193" y="190"/>
                  </a:lnTo>
                  <a:lnTo>
                    <a:pt x="0" y="190"/>
                  </a:lnTo>
                  <a:lnTo>
                    <a:pt x="0" y="0"/>
                  </a:lnTo>
                  <a:lnTo>
                    <a:pt x="0" y="0"/>
                  </a:lnTo>
                  <a:lnTo>
                    <a:pt x="0" y="0"/>
                  </a:lnTo>
                  <a:lnTo>
                    <a:pt x="0" y="0"/>
                  </a:lnTo>
                  <a:close/>
                </a:path>
              </a:pathLst>
            </a:custGeom>
            <a:solidFill>
              <a:srgbClr val="AFDC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1" name="Freeform 11">
              <a:extLst>
                <a:ext uri="{FF2B5EF4-FFF2-40B4-BE49-F238E27FC236}">
                  <a16:creationId xmlns:a16="http://schemas.microsoft.com/office/drawing/2014/main" id="{E6E89FE8-3D88-4263-A5CB-ADF7EA23F2BD}"/>
                </a:ext>
              </a:extLst>
            </p:cNvPr>
            <p:cNvSpPr>
              <a:spLocks/>
            </p:cNvSpPr>
            <p:nvPr userDrawn="1"/>
          </p:nvSpPr>
          <p:spPr bwMode="auto">
            <a:xfrm>
              <a:off x="6946900" y="603250"/>
              <a:ext cx="150813" cy="150813"/>
            </a:xfrm>
            <a:custGeom>
              <a:avLst/>
              <a:gdLst>
                <a:gd name="T0" fmla="*/ 0 w 189"/>
                <a:gd name="T1" fmla="*/ 0 h 190"/>
                <a:gd name="T2" fmla="*/ 189 w 189"/>
                <a:gd name="T3" fmla="*/ 0 h 190"/>
                <a:gd name="T4" fmla="*/ 189 w 189"/>
                <a:gd name="T5" fmla="*/ 190 h 190"/>
                <a:gd name="T6" fmla="*/ 0 w 189"/>
                <a:gd name="T7" fmla="*/ 190 h 190"/>
                <a:gd name="T8" fmla="*/ 0 w 189"/>
                <a:gd name="T9" fmla="*/ 0 h 190"/>
                <a:gd name="T10" fmla="*/ 0 w 189"/>
                <a:gd name="T11" fmla="*/ 0 h 190"/>
                <a:gd name="T12" fmla="*/ 0 w 189"/>
                <a:gd name="T13" fmla="*/ 0 h 190"/>
                <a:gd name="T14" fmla="*/ 0 w 189"/>
                <a:gd name="T15" fmla="*/ 0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9" h="190">
                  <a:moveTo>
                    <a:pt x="0" y="0"/>
                  </a:moveTo>
                  <a:lnTo>
                    <a:pt x="189" y="0"/>
                  </a:lnTo>
                  <a:lnTo>
                    <a:pt x="189" y="190"/>
                  </a:lnTo>
                  <a:lnTo>
                    <a:pt x="0" y="190"/>
                  </a:lnTo>
                  <a:lnTo>
                    <a:pt x="0" y="0"/>
                  </a:lnTo>
                  <a:lnTo>
                    <a:pt x="0" y="0"/>
                  </a:lnTo>
                  <a:lnTo>
                    <a:pt x="0" y="0"/>
                  </a:lnTo>
                  <a:lnTo>
                    <a:pt x="0" y="0"/>
                  </a:lnTo>
                  <a:close/>
                </a:path>
              </a:pathLst>
            </a:custGeom>
            <a:solidFill>
              <a:srgbClr val="00B1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2" name="Freeform 12">
              <a:extLst>
                <a:ext uri="{FF2B5EF4-FFF2-40B4-BE49-F238E27FC236}">
                  <a16:creationId xmlns:a16="http://schemas.microsoft.com/office/drawing/2014/main" id="{AAE2C9F2-19E0-40E9-A4F6-606D0836903F}"/>
                </a:ext>
              </a:extLst>
            </p:cNvPr>
            <p:cNvSpPr>
              <a:spLocks noEditPoints="1"/>
            </p:cNvSpPr>
            <p:nvPr userDrawn="1"/>
          </p:nvSpPr>
          <p:spPr bwMode="auto">
            <a:xfrm>
              <a:off x="4894263" y="603250"/>
              <a:ext cx="1900238" cy="150813"/>
            </a:xfrm>
            <a:custGeom>
              <a:avLst/>
              <a:gdLst>
                <a:gd name="T0" fmla="*/ 2386 w 2394"/>
                <a:gd name="T1" fmla="*/ 10 h 190"/>
                <a:gd name="T2" fmla="*/ 2386 w 2394"/>
                <a:gd name="T3" fmla="*/ 182 h 190"/>
                <a:gd name="T4" fmla="*/ 9 w 2394"/>
                <a:gd name="T5" fmla="*/ 182 h 190"/>
                <a:gd name="T6" fmla="*/ 9 w 2394"/>
                <a:gd name="T7" fmla="*/ 10 h 190"/>
                <a:gd name="T8" fmla="*/ 2386 w 2394"/>
                <a:gd name="T9" fmla="*/ 10 h 190"/>
                <a:gd name="T10" fmla="*/ 2386 w 2394"/>
                <a:gd name="T11" fmla="*/ 10 h 190"/>
                <a:gd name="T12" fmla="*/ 2386 w 2394"/>
                <a:gd name="T13" fmla="*/ 10 h 190"/>
                <a:gd name="T14" fmla="*/ 2386 w 2394"/>
                <a:gd name="T15" fmla="*/ 10 h 190"/>
                <a:gd name="T16" fmla="*/ 2386 w 2394"/>
                <a:gd name="T17" fmla="*/ 10 h 190"/>
                <a:gd name="T18" fmla="*/ 2394 w 2394"/>
                <a:gd name="T19" fmla="*/ 0 h 190"/>
                <a:gd name="T20" fmla="*/ 0 w 2394"/>
                <a:gd name="T21" fmla="*/ 0 h 190"/>
                <a:gd name="T22" fmla="*/ 0 w 2394"/>
                <a:gd name="T23" fmla="*/ 190 h 190"/>
                <a:gd name="T24" fmla="*/ 2394 w 2394"/>
                <a:gd name="T25" fmla="*/ 190 h 190"/>
                <a:gd name="T26" fmla="*/ 2394 w 2394"/>
                <a:gd name="T27" fmla="*/ 0 h 190"/>
                <a:gd name="T28" fmla="*/ 2394 w 2394"/>
                <a:gd name="T29" fmla="*/ 0 h 190"/>
                <a:gd name="T30" fmla="*/ 2394 w 2394"/>
                <a:gd name="T31" fmla="*/ 0 h 190"/>
                <a:gd name="T32" fmla="*/ 2394 w 2394"/>
                <a:gd name="T33" fmla="*/ 0 h 190"/>
                <a:gd name="T34" fmla="*/ 2394 w 2394"/>
                <a:gd name="T35" fmla="*/ 0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4" h="190">
                  <a:moveTo>
                    <a:pt x="2386" y="10"/>
                  </a:moveTo>
                  <a:lnTo>
                    <a:pt x="2386" y="182"/>
                  </a:lnTo>
                  <a:lnTo>
                    <a:pt x="9" y="182"/>
                  </a:lnTo>
                  <a:lnTo>
                    <a:pt x="9" y="10"/>
                  </a:lnTo>
                  <a:lnTo>
                    <a:pt x="2386" y="10"/>
                  </a:lnTo>
                  <a:lnTo>
                    <a:pt x="2386" y="10"/>
                  </a:lnTo>
                  <a:lnTo>
                    <a:pt x="2386" y="10"/>
                  </a:lnTo>
                  <a:lnTo>
                    <a:pt x="2386" y="10"/>
                  </a:lnTo>
                  <a:lnTo>
                    <a:pt x="2386" y="10"/>
                  </a:lnTo>
                  <a:close/>
                  <a:moveTo>
                    <a:pt x="2394" y="0"/>
                  </a:moveTo>
                  <a:lnTo>
                    <a:pt x="0" y="0"/>
                  </a:lnTo>
                  <a:lnTo>
                    <a:pt x="0" y="190"/>
                  </a:lnTo>
                  <a:lnTo>
                    <a:pt x="2394" y="190"/>
                  </a:lnTo>
                  <a:lnTo>
                    <a:pt x="2394" y="0"/>
                  </a:lnTo>
                  <a:lnTo>
                    <a:pt x="2394" y="0"/>
                  </a:lnTo>
                  <a:lnTo>
                    <a:pt x="2394" y="0"/>
                  </a:lnTo>
                  <a:lnTo>
                    <a:pt x="2394" y="0"/>
                  </a:lnTo>
                  <a:lnTo>
                    <a:pt x="2394"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2" name="Freeform 22">
              <a:extLst>
                <a:ext uri="{FF2B5EF4-FFF2-40B4-BE49-F238E27FC236}">
                  <a16:creationId xmlns:a16="http://schemas.microsoft.com/office/drawing/2014/main" id="{44F9B332-2D0B-423E-8FEB-F38A7998834D}"/>
                </a:ext>
              </a:extLst>
            </p:cNvPr>
            <p:cNvSpPr>
              <a:spLocks/>
            </p:cNvSpPr>
            <p:nvPr userDrawn="1"/>
          </p:nvSpPr>
          <p:spPr bwMode="auto">
            <a:xfrm>
              <a:off x="3663950" y="906463"/>
              <a:ext cx="1512888" cy="152400"/>
            </a:xfrm>
            <a:custGeom>
              <a:avLst/>
              <a:gdLst>
                <a:gd name="T0" fmla="*/ 1897 w 1907"/>
                <a:gd name="T1" fmla="*/ 11 h 193"/>
                <a:gd name="T2" fmla="*/ 1897 w 1907"/>
                <a:gd name="T3" fmla="*/ 183 h 193"/>
                <a:gd name="T4" fmla="*/ 0 w 1907"/>
                <a:gd name="T5" fmla="*/ 183 h 193"/>
                <a:gd name="T6" fmla="*/ 0 w 1907"/>
                <a:gd name="T7" fmla="*/ 193 h 193"/>
                <a:gd name="T8" fmla="*/ 1907 w 1907"/>
                <a:gd name="T9" fmla="*/ 193 h 193"/>
                <a:gd name="T10" fmla="*/ 1907 w 1907"/>
                <a:gd name="T11" fmla="*/ 0 h 193"/>
                <a:gd name="T12" fmla="*/ 0 w 1907"/>
                <a:gd name="T13" fmla="*/ 0 h 193"/>
                <a:gd name="T14" fmla="*/ 0 w 1907"/>
                <a:gd name="T15" fmla="*/ 11 h 193"/>
                <a:gd name="T16" fmla="*/ 1897 w 1907"/>
                <a:gd name="T17" fmla="*/ 11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7" h="193">
                  <a:moveTo>
                    <a:pt x="1897" y="11"/>
                  </a:moveTo>
                  <a:lnTo>
                    <a:pt x="1897" y="183"/>
                  </a:lnTo>
                  <a:lnTo>
                    <a:pt x="0" y="183"/>
                  </a:lnTo>
                  <a:lnTo>
                    <a:pt x="0" y="193"/>
                  </a:lnTo>
                  <a:lnTo>
                    <a:pt x="1907" y="193"/>
                  </a:lnTo>
                  <a:lnTo>
                    <a:pt x="1907" y="0"/>
                  </a:lnTo>
                  <a:lnTo>
                    <a:pt x="0" y="0"/>
                  </a:lnTo>
                  <a:lnTo>
                    <a:pt x="0" y="11"/>
                  </a:lnTo>
                  <a:lnTo>
                    <a:pt x="1897" y="11"/>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3" name="Freeform 23">
              <a:extLst>
                <a:ext uri="{FF2B5EF4-FFF2-40B4-BE49-F238E27FC236}">
                  <a16:creationId xmlns:a16="http://schemas.microsoft.com/office/drawing/2014/main" id="{68503FC2-D21B-43AC-B252-009A0F03F385}"/>
                </a:ext>
              </a:extLst>
            </p:cNvPr>
            <p:cNvSpPr>
              <a:spLocks/>
            </p:cNvSpPr>
            <p:nvPr userDrawn="1"/>
          </p:nvSpPr>
          <p:spPr bwMode="auto">
            <a:xfrm>
              <a:off x="3663950" y="0"/>
              <a:ext cx="1733550" cy="150813"/>
            </a:xfrm>
            <a:custGeom>
              <a:avLst/>
              <a:gdLst>
                <a:gd name="T0" fmla="*/ 2174 w 2184"/>
                <a:gd name="T1" fmla="*/ 10 h 191"/>
                <a:gd name="T2" fmla="*/ 2174 w 2184"/>
                <a:gd name="T3" fmla="*/ 181 h 191"/>
                <a:gd name="T4" fmla="*/ 0 w 2184"/>
                <a:gd name="T5" fmla="*/ 181 h 191"/>
                <a:gd name="T6" fmla="*/ 0 w 2184"/>
                <a:gd name="T7" fmla="*/ 191 h 191"/>
                <a:gd name="T8" fmla="*/ 2184 w 2184"/>
                <a:gd name="T9" fmla="*/ 191 h 191"/>
                <a:gd name="T10" fmla="*/ 2184 w 2184"/>
                <a:gd name="T11" fmla="*/ 0 h 191"/>
                <a:gd name="T12" fmla="*/ 0 w 2184"/>
                <a:gd name="T13" fmla="*/ 0 h 191"/>
                <a:gd name="T14" fmla="*/ 0 w 2184"/>
                <a:gd name="T15" fmla="*/ 10 h 191"/>
                <a:gd name="T16" fmla="*/ 2174 w 2184"/>
                <a:gd name="T17" fmla="*/ 10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84" h="191">
                  <a:moveTo>
                    <a:pt x="2174" y="10"/>
                  </a:moveTo>
                  <a:lnTo>
                    <a:pt x="2174" y="181"/>
                  </a:lnTo>
                  <a:lnTo>
                    <a:pt x="0" y="181"/>
                  </a:lnTo>
                  <a:lnTo>
                    <a:pt x="0" y="191"/>
                  </a:lnTo>
                  <a:lnTo>
                    <a:pt x="2184" y="191"/>
                  </a:lnTo>
                  <a:lnTo>
                    <a:pt x="2184" y="0"/>
                  </a:lnTo>
                  <a:lnTo>
                    <a:pt x="0" y="0"/>
                  </a:lnTo>
                  <a:lnTo>
                    <a:pt x="0" y="10"/>
                  </a:lnTo>
                  <a:lnTo>
                    <a:pt x="2174" y="1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4" name="Freeform 24">
              <a:extLst>
                <a:ext uri="{FF2B5EF4-FFF2-40B4-BE49-F238E27FC236}">
                  <a16:creationId xmlns:a16="http://schemas.microsoft.com/office/drawing/2014/main" id="{F9C7C90B-B687-45C1-9ED4-A9758A53F4D6}"/>
                </a:ext>
              </a:extLst>
            </p:cNvPr>
            <p:cNvSpPr>
              <a:spLocks/>
            </p:cNvSpPr>
            <p:nvPr userDrawn="1"/>
          </p:nvSpPr>
          <p:spPr bwMode="auto">
            <a:xfrm>
              <a:off x="3663950" y="603250"/>
              <a:ext cx="15875" cy="150813"/>
            </a:xfrm>
            <a:custGeom>
              <a:avLst/>
              <a:gdLst>
                <a:gd name="T0" fmla="*/ 10 w 19"/>
                <a:gd name="T1" fmla="*/ 10 h 190"/>
                <a:gd name="T2" fmla="*/ 10 w 19"/>
                <a:gd name="T3" fmla="*/ 182 h 190"/>
                <a:gd name="T4" fmla="*/ 0 w 19"/>
                <a:gd name="T5" fmla="*/ 182 h 190"/>
                <a:gd name="T6" fmla="*/ 0 w 19"/>
                <a:gd name="T7" fmla="*/ 190 h 190"/>
                <a:gd name="T8" fmla="*/ 19 w 19"/>
                <a:gd name="T9" fmla="*/ 190 h 190"/>
                <a:gd name="T10" fmla="*/ 19 w 19"/>
                <a:gd name="T11" fmla="*/ 0 h 190"/>
                <a:gd name="T12" fmla="*/ 0 w 19"/>
                <a:gd name="T13" fmla="*/ 0 h 190"/>
                <a:gd name="T14" fmla="*/ 0 w 19"/>
                <a:gd name="T15" fmla="*/ 10 h 190"/>
                <a:gd name="T16" fmla="*/ 10 w 19"/>
                <a:gd name="T17" fmla="*/ 10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190">
                  <a:moveTo>
                    <a:pt x="10" y="10"/>
                  </a:moveTo>
                  <a:lnTo>
                    <a:pt x="10" y="182"/>
                  </a:lnTo>
                  <a:lnTo>
                    <a:pt x="0" y="182"/>
                  </a:lnTo>
                  <a:lnTo>
                    <a:pt x="0" y="190"/>
                  </a:lnTo>
                  <a:lnTo>
                    <a:pt x="19" y="190"/>
                  </a:lnTo>
                  <a:lnTo>
                    <a:pt x="19" y="0"/>
                  </a:lnTo>
                  <a:lnTo>
                    <a:pt x="0" y="0"/>
                  </a:lnTo>
                  <a:lnTo>
                    <a:pt x="0" y="10"/>
                  </a:lnTo>
                  <a:lnTo>
                    <a:pt x="10" y="1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5" name="Freeform 25">
              <a:extLst>
                <a:ext uri="{FF2B5EF4-FFF2-40B4-BE49-F238E27FC236}">
                  <a16:creationId xmlns:a16="http://schemas.microsoft.com/office/drawing/2014/main" id="{819B3A22-2069-4D76-9C51-3EBDE2278B4C}"/>
                </a:ext>
              </a:extLst>
            </p:cNvPr>
            <p:cNvSpPr>
              <a:spLocks/>
            </p:cNvSpPr>
            <p:nvPr userDrawn="1"/>
          </p:nvSpPr>
          <p:spPr bwMode="auto">
            <a:xfrm>
              <a:off x="3663950" y="304800"/>
              <a:ext cx="601663" cy="149225"/>
            </a:xfrm>
            <a:custGeom>
              <a:avLst/>
              <a:gdLst>
                <a:gd name="T0" fmla="*/ 749 w 758"/>
                <a:gd name="T1" fmla="*/ 8 h 190"/>
                <a:gd name="T2" fmla="*/ 749 w 758"/>
                <a:gd name="T3" fmla="*/ 182 h 190"/>
                <a:gd name="T4" fmla="*/ 0 w 758"/>
                <a:gd name="T5" fmla="*/ 182 h 190"/>
                <a:gd name="T6" fmla="*/ 0 w 758"/>
                <a:gd name="T7" fmla="*/ 190 h 190"/>
                <a:gd name="T8" fmla="*/ 758 w 758"/>
                <a:gd name="T9" fmla="*/ 190 h 190"/>
                <a:gd name="T10" fmla="*/ 758 w 758"/>
                <a:gd name="T11" fmla="*/ 0 h 190"/>
                <a:gd name="T12" fmla="*/ 0 w 758"/>
                <a:gd name="T13" fmla="*/ 0 h 190"/>
                <a:gd name="T14" fmla="*/ 0 w 758"/>
                <a:gd name="T15" fmla="*/ 8 h 190"/>
                <a:gd name="T16" fmla="*/ 749 w 758"/>
                <a:gd name="T17" fmla="*/ 8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8" h="190">
                  <a:moveTo>
                    <a:pt x="749" y="8"/>
                  </a:moveTo>
                  <a:lnTo>
                    <a:pt x="749" y="182"/>
                  </a:lnTo>
                  <a:lnTo>
                    <a:pt x="0" y="182"/>
                  </a:lnTo>
                  <a:lnTo>
                    <a:pt x="0" y="190"/>
                  </a:lnTo>
                  <a:lnTo>
                    <a:pt x="758" y="190"/>
                  </a:lnTo>
                  <a:lnTo>
                    <a:pt x="758" y="0"/>
                  </a:lnTo>
                  <a:lnTo>
                    <a:pt x="0" y="0"/>
                  </a:lnTo>
                  <a:lnTo>
                    <a:pt x="0" y="8"/>
                  </a:lnTo>
                  <a:lnTo>
                    <a:pt x="749" y="8"/>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90" name="Group 189">
            <a:extLst>
              <a:ext uri="{FF2B5EF4-FFF2-40B4-BE49-F238E27FC236}">
                <a16:creationId xmlns:a16="http://schemas.microsoft.com/office/drawing/2014/main" id="{39BEAD7F-6B12-45BC-96AF-F88D0FDE5D54}"/>
              </a:ext>
            </a:extLst>
          </p:cNvPr>
          <p:cNvGrpSpPr>
            <a:grpSpLocks noChangeAspect="1"/>
          </p:cNvGrpSpPr>
          <p:nvPr userDrawn="1"/>
        </p:nvGrpSpPr>
        <p:grpSpPr>
          <a:xfrm>
            <a:off x="0" y="4978911"/>
            <a:ext cx="3822438" cy="832104"/>
            <a:chOff x="3663950" y="5799138"/>
            <a:chExt cx="4864101" cy="1058863"/>
          </a:xfrm>
        </p:grpSpPr>
        <p:sp>
          <p:nvSpPr>
            <p:cNvPr id="173" name="Freeform 13">
              <a:extLst>
                <a:ext uri="{FF2B5EF4-FFF2-40B4-BE49-F238E27FC236}">
                  <a16:creationId xmlns:a16="http://schemas.microsoft.com/office/drawing/2014/main" id="{0EA5432E-5882-4859-B3A2-15531E47CC87}"/>
                </a:ext>
              </a:extLst>
            </p:cNvPr>
            <p:cNvSpPr>
              <a:spLocks/>
            </p:cNvSpPr>
            <p:nvPr userDrawn="1"/>
          </p:nvSpPr>
          <p:spPr bwMode="auto">
            <a:xfrm>
              <a:off x="3697288" y="6403975"/>
              <a:ext cx="150813" cy="150813"/>
            </a:xfrm>
            <a:custGeom>
              <a:avLst/>
              <a:gdLst>
                <a:gd name="T0" fmla="*/ 0 w 192"/>
                <a:gd name="T1" fmla="*/ 0 h 191"/>
                <a:gd name="T2" fmla="*/ 192 w 192"/>
                <a:gd name="T3" fmla="*/ 0 h 191"/>
                <a:gd name="T4" fmla="*/ 192 w 192"/>
                <a:gd name="T5" fmla="*/ 191 h 191"/>
                <a:gd name="T6" fmla="*/ 0 w 192"/>
                <a:gd name="T7" fmla="*/ 191 h 191"/>
                <a:gd name="T8" fmla="*/ 0 w 192"/>
                <a:gd name="T9" fmla="*/ 0 h 191"/>
                <a:gd name="T10" fmla="*/ 0 w 192"/>
                <a:gd name="T11" fmla="*/ 0 h 191"/>
                <a:gd name="T12" fmla="*/ 0 w 192"/>
                <a:gd name="T13" fmla="*/ 0 h 191"/>
                <a:gd name="T14" fmla="*/ 0 w 192"/>
                <a:gd name="T15" fmla="*/ 0 h 1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2" h="191">
                  <a:moveTo>
                    <a:pt x="0" y="0"/>
                  </a:moveTo>
                  <a:lnTo>
                    <a:pt x="192" y="0"/>
                  </a:lnTo>
                  <a:lnTo>
                    <a:pt x="192" y="191"/>
                  </a:lnTo>
                  <a:lnTo>
                    <a:pt x="0" y="191"/>
                  </a:lnTo>
                  <a:lnTo>
                    <a:pt x="0" y="0"/>
                  </a:lnTo>
                  <a:lnTo>
                    <a:pt x="0" y="0"/>
                  </a:lnTo>
                  <a:lnTo>
                    <a:pt x="0" y="0"/>
                  </a:lnTo>
                  <a:lnTo>
                    <a:pt x="0" y="0"/>
                  </a:lnTo>
                  <a:close/>
                </a:path>
              </a:pathLst>
            </a:custGeom>
            <a:solidFill>
              <a:srgbClr val="00B1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4" name="Freeform 14">
              <a:extLst>
                <a:ext uri="{FF2B5EF4-FFF2-40B4-BE49-F238E27FC236}">
                  <a16:creationId xmlns:a16="http://schemas.microsoft.com/office/drawing/2014/main" id="{204D6A72-2F23-424D-9220-7FF2A567E344}"/>
                </a:ext>
              </a:extLst>
            </p:cNvPr>
            <p:cNvSpPr>
              <a:spLocks/>
            </p:cNvSpPr>
            <p:nvPr userDrawn="1"/>
          </p:nvSpPr>
          <p:spPr bwMode="auto">
            <a:xfrm>
              <a:off x="5954713" y="6707188"/>
              <a:ext cx="150813" cy="150813"/>
            </a:xfrm>
            <a:custGeom>
              <a:avLst/>
              <a:gdLst>
                <a:gd name="T0" fmla="*/ 0 w 190"/>
                <a:gd name="T1" fmla="*/ 0 h 189"/>
                <a:gd name="T2" fmla="*/ 190 w 190"/>
                <a:gd name="T3" fmla="*/ 0 h 189"/>
                <a:gd name="T4" fmla="*/ 190 w 190"/>
                <a:gd name="T5" fmla="*/ 189 h 189"/>
                <a:gd name="T6" fmla="*/ 0 w 190"/>
                <a:gd name="T7" fmla="*/ 189 h 189"/>
                <a:gd name="T8" fmla="*/ 0 w 190"/>
                <a:gd name="T9" fmla="*/ 0 h 189"/>
                <a:gd name="T10" fmla="*/ 0 w 190"/>
                <a:gd name="T11" fmla="*/ 0 h 189"/>
                <a:gd name="T12" fmla="*/ 0 w 190"/>
                <a:gd name="T13" fmla="*/ 0 h 189"/>
                <a:gd name="T14" fmla="*/ 0 w 190"/>
                <a:gd name="T15" fmla="*/ 0 h 1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0" h="189">
                  <a:moveTo>
                    <a:pt x="0" y="0"/>
                  </a:moveTo>
                  <a:lnTo>
                    <a:pt x="190" y="0"/>
                  </a:lnTo>
                  <a:lnTo>
                    <a:pt x="190" y="189"/>
                  </a:lnTo>
                  <a:lnTo>
                    <a:pt x="0" y="189"/>
                  </a:lnTo>
                  <a:lnTo>
                    <a:pt x="0" y="0"/>
                  </a:lnTo>
                  <a:lnTo>
                    <a:pt x="0" y="0"/>
                  </a:lnTo>
                  <a:lnTo>
                    <a:pt x="0" y="0"/>
                  </a:lnTo>
                  <a:lnTo>
                    <a:pt x="0" y="0"/>
                  </a:lnTo>
                  <a:close/>
                </a:path>
              </a:pathLst>
            </a:custGeom>
            <a:solidFill>
              <a:srgbClr val="00B1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5" name="Freeform 15">
              <a:extLst>
                <a:ext uri="{FF2B5EF4-FFF2-40B4-BE49-F238E27FC236}">
                  <a16:creationId xmlns:a16="http://schemas.microsoft.com/office/drawing/2014/main" id="{EE145ADC-EC1D-4191-95F3-75EFA0950666}"/>
                </a:ext>
              </a:extLst>
            </p:cNvPr>
            <p:cNvSpPr>
              <a:spLocks/>
            </p:cNvSpPr>
            <p:nvPr userDrawn="1"/>
          </p:nvSpPr>
          <p:spPr bwMode="auto">
            <a:xfrm>
              <a:off x="4281488" y="6102350"/>
              <a:ext cx="1898650" cy="150813"/>
            </a:xfrm>
            <a:custGeom>
              <a:avLst/>
              <a:gdLst>
                <a:gd name="T0" fmla="*/ 0 w 2393"/>
                <a:gd name="T1" fmla="*/ 0 h 189"/>
                <a:gd name="T2" fmla="*/ 2393 w 2393"/>
                <a:gd name="T3" fmla="*/ 0 h 189"/>
                <a:gd name="T4" fmla="*/ 2393 w 2393"/>
                <a:gd name="T5" fmla="*/ 189 h 189"/>
                <a:gd name="T6" fmla="*/ 0 w 2393"/>
                <a:gd name="T7" fmla="*/ 189 h 189"/>
                <a:gd name="T8" fmla="*/ 0 w 2393"/>
                <a:gd name="T9" fmla="*/ 0 h 189"/>
                <a:gd name="T10" fmla="*/ 0 w 2393"/>
                <a:gd name="T11" fmla="*/ 0 h 189"/>
                <a:gd name="T12" fmla="*/ 0 w 2393"/>
                <a:gd name="T13" fmla="*/ 0 h 189"/>
                <a:gd name="T14" fmla="*/ 0 w 2393"/>
                <a:gd name="T15" fmla="*/ 0 h 1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93" h="189">
                  <a:moveTo>
                    <a:pt x="0" y="0"/>
                  </a:moveTo>
                  <a:lnTo>
                    <a:pt x="2393" y="0"/>
                  </a:lnTo>
                  <a:lnTo>
                    <a:pt x="2393" y="189"/>
                  </a:lnTo>
                  <a:lnTo>
                    <a:pt x="0" y="189"/>
                  </a:lnTo>
                  <a:lnTo>
                    <a:pt x="0" y="0"/>
                  </a:lnTo>
                  <a:lnTo>
                    <a:pt x="0" y="0"/>
                  </a:lnTo>
                  <a:lnTo>
                    <a:pt x="0" y="0"/>
                  </a:lnTo>
                  <a:lnTo>
                    <a:pt x="0"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6" name="Freeform 16">
              <a:extLst>
                <a:ext uri="{FF2B5EF4-FFF2-40B4-BE49-F238E27FC236}">
                  <a16:creationId xmlns:a16="http://schemas.microsoft.com/office/drawing/2014/main" id="{ED9DCE31-6A83-437B-976E-A9D50D758B54}"/>
                </a:ext>
              </a:extLst>
            </p:cNvPr>
            <p:cNvSpPr>
              <a:spLocks/>
            </p:cNvSpPr>
            <p:nvPr userDrawn="1"/>
          </p:nvSpPr>
          <p:spPr bwMode="auto">
            <a:xfrm>
              <a:off x="6254750" y="6707188"/>
              <a:ext cx="1901825" cy="150813"/>
            </a:xfrm>
            <a:custGeom>
              <a:avLst/>
              <a:gdLst>
                <a:gd name="T0" fmla="*/ 0 w 2396"/>
                <a:gd name="T1" fmla="*/ 0 h 189"/>
                <a:gd name="T2" fmla="*/ 2396 w 2396"/>
                <a:gd name="T3" fmla="*/ 0 h 189"/>
                <a:gd name="T4" fmla="*/ 2396 w 2396"/>
                <a:gd name="T5" fmla="*/ 189 h 189"/>
                <a:gd name="T6" fmla="*/ 0 w 2396"/>
                <a:gd name="T7" fmla="*/ 189 h 189"/>
                <a:gd name="T8" fmla="*/ 0 w 2396"/>
                <a:gd name="T9" fmla="*/ 0 h 189"/>
                <a:gd name="T10" fmla="*/ 0 w 2396"/>
                <a:gd name="T11" fmla="*/ 0 h 189"/>
                <a:gd name="T12" fmla="*/ 0 w 2396"/>
                <a:gd name="T13" fmla="*/ 0 h 189"/>
                <a:gd name="T14" fmla="*/ 0 w 2396"/>
                <a:gd name="T15" fmla="*/ 0 h 1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96" h="189">
                  <a:moveTo>
                    <a:pt x="0" y="0"/>
                  </a:moveTo>
                  <a:lnTo>
                    <a:pt x="2396" y="0"/>
                  </a:lnTo>
                  <a:lnTo>
                    <a:pt x="2396" y="189"/>
                  </a:lnTo>
                  <a:lnTo>
                    <a:pt x="0" y="189"/>
                  </a:lnTo>
                  <a:lnTo>
                    <a:pt x="0" y="0"/>
                  </a:lnTo>
                  <a:lnTo>
                    <a:pt x="0" y="0"/>
                  </a:lnTo>
                  <a:lnTo>
                    <a:pt x="0" y="0"/>
                  </a:lnTo>
                  <a:lnTo>
                    <a:pt x="0" y="0"/>
                  </a:lnTo>
                  <a:close/>
                </a:path>
              </a:pathLst>
            </a:custGeom>
            <a:solidFill>
              <a:srgbClr val="F3F1F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7" name="Freeform 17">
              <a:extLst>
                <a:ext uri="{FF2B5EF4-FFF2-40B4-BE49-F238E27FC236}">
                  <a16:creationId xmlns:a16="http://schemas.microsoft.com/office/drawing/2014/main" id="{92B7A836-4E61-4C66-B8D5-EE8F1535DD41}"/>
                </a:ext>
              </a:extLst>
            </p:cNvPr>
            <p:cNvSpPr>
              <a:spLocks/>
            </p:cNvSpPr>
            <p:nvPr userDrawn="1"/>
          </p:nvSpPr>
          <p:spPr bwMode="auto">
            <a:xfrm>
              <a:off x="6326188" y="6102350"/>
              <a:ext cx="150813" cy="150813"/>
            </a:xfrm>
            <a:custGeom>
              <a:avLst/>
              <a:gdLst>
                <a:gd name="T0" fmla="*/ 0 w 189"/>
                <a:gd name="T1" fmla="*/ 0 h 189"/>
                <a:gd name="T2" fmla="*/ 189 w 189"/>
                <a:gd name="T3" fmla="*/ 0 h 189"/>
                <a:gd name="T4" fmla="*/ 189 w 189"/>
                <a:gd name="T5" fmla="*/ 189 h 189"/>
                <a:gd name="T6" fmla="*/ 0 w 189"/>
                <a:gd name="T7" fmla="*/ 189 h 189"/>
                <a:gd name="T8" fmla="*/ 0 w 189"/>
                <a:gd name="T9" fmla="*/ 0 h 189"/>
                <a:gd name="T10" fmla="*/ 0 w 189"/>
                <a:gd name="T11" fmla="*/ 0 h 189"/>
                <a:gd name="T12" fmla="*/ 0 w 189"/>
                <a:gd name="T13" fmla="*/ 0 h 189"/>
                <a:gd name="T14" fmla="*/ 0 w 189"/>
                <a:gd name="T15" fmla="*/ 0 h 1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9" h="189">
                  <a:moveTo>
                    <a:pt x="0" y="0"/>
                  </a:moveTo>
                  <a:lnTo>
                    <a:pt x="189" y="0"/>
                  </a:lnTo>
                  <a:lnTo>
                    <a:pt x="189" y="189"/>
                  </a:lnTo>
                  <a:lnTo>
                    <a:pt x="0" y="189"/>
                  </a:lnTo>
                  <a:lnTo>
                    <a:pt x="0" y="0"/>
                  </a:lnTo>
                  <a:lnTo>
                    <a:pt x="0" y="0"/>
                  </a:lnTo>
                  <a:lnTo>
                    <a:pt x="0" y="0"/>
                  </a:lnTo>
                  <a:lnTo>
                    <a:pt x="0" y="0"/>
                  </a:lnTo>
                  <a:close/>
                </a:path>
              </a:pathLst>
            </a:custGeom>
            <a:solidFill>
              <a:srgbClr val="8CC6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8" name="Freeform 18">
              <a:extLst>
                <a:ext uri="{FF2B5EF4-FFF2-40B4-BE49-F238E27FC236}">
                  <a16:creationId xmlns:a16="http://schemas.microsoft.com/office/drawing/2014/main" id="{EE6DA9D6-BB6A-4B68-8A3A-6BFBBD7B5D7C}"/>
                </a:ext>
              </a:extLst>
            </p:cNvPr>
            <p:cNvSpPr>
              <a:spLocks/>
            </p:cNvSpPr>
            <p:nvPr userDrawn="1"/>
          </p:nvSpPr>
          <p:spPr bwMode="auto">
            <a:xfrm>
              <a:off x="6811963" y="6403975"/>
              <a:ext cx="150813" cy="150813"/>
            </a:xfrm>
            <a:custGeom>
              <a:avLst/>
              <a:gdLst>
                <a:gd name="T0" fmla="*/ 0 w 190"/>
                <a:gd name="T1" fmla="*/ 0 h 191"/>
                <a:gd name="T2" fmla="*/ 190 w 190"/>
                <a:gd name="T3" fmla="*/ 0 h 191"/>
                <a:gd name="T4" fmla="*/ 190 w 190"/>
                <a:gd name="T5" fmla="*/ 191 h 191"/>
                <a:gd name="T6" fmla="*/ 0 w 190"/>
                <a:gd name="T7" fmla="*/ 191 h 191"/>
                <a:gd name="T8" fmla="*/ 0 w 190"/>
                <a:gd name="T9" fmla="*/ 0 h 191"/>
                <a:gd name="T10" fmla="*/ 0 w 190"/>
                <a:gd name="T11" fmla="*/ 0 h 191"/>
                <a:gd name="T12" fmla="*/ 0 w 190"/>
                <a:gd name="T13" fmla="*/ 0 h 191"/>
                <a:gd name="T14" fmla="*/ 0 w 190"/>
                <a:gd name="T15" fmla="*/ 0 h 1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0" h="191">
                  <a:moveTo>
                    <a:pt x="0" y="0"/>
                  </a:moveTo>
                  <a:lnTo>
                    <a:pt x="190" y="0"/>
                  </a:lnTo>
                  <a:lnTo>
                    <a:pt x="190" y="191"/>
                  </a:lnTo>
                  <a:lnTo>
                    <a:pt x="0" y="191"/>
                  </a:lnTo>
                  <a:lnTo>
                    <a:pt x="0" y="0"/>
                  </a:lnTo>
                  <a:lnTo>
                    <a:pt x="0" y="0"/>
                  </a:lnTo>
                  <a:lnTo>
                    <a:pt x="0" y="0"/>
                  </a:lnTo>
                  <a:lnTo>
                    <a:pt x="0" y="0"/>
                  </a:lnTo>
                  <a:close/>
                </a:path>
              </a:pathLst>
            </a:custGeom>
            <a:solidFill>
              <a:srgbClr val="FAE1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9" name="Freeform 19">
              <a:extLst>
                <a:ext uri="{FF2B5EF4-FFF2-40B4-BE49-F238E27FC236}">
                  <a16:creationId xmlns:a16="http://schemas.microsoft.com/office/drawing/2014/main" id="{2BCFE648-E28C-4D3E-89EC-B022D0FFBB78}"/>
                </a:ext>
              </a:extLst>
            </p:cNvPr>
            <p:cNvSpPr>
              <a:spLocks noEditPoints="1"/>
            </p:cNvSpPr>
            <p:nvPr userDrawn="1"/>
          </p:nvSpPr>
          <p:spPr bwMode="auto">
            <a:xfrm>
              <a:off x="6630988" y="6102350"/>
              <a:ext cx="1897063" cy="150813"/>
            </a:xfrm>
            <a:custGeom>
              <a:avLst/>
              <a:gdLst>
                <a:gd name="T0" fmla="*/ 2383 w 2391"/>
                <a:gd name="T1" fmla="*/ 9 h 189"/>
                <a:gd name="T2" fmla="*/ 2383 w 2391"/>
                <a:gd name="T3" fmla="*/ 181 h 189"/>
                <a:gd name="T4" fmla="*/ 10 w 2391"/>
                <a:gd name="T5" fmla="*/ 181 h 189"/>
                <a:gd name="T6" fmla="*/ 10 w 2391"/>
                <a:gd name="T7" fmla="*/ 9 h 189"/>
                <a:gd name="T8" fmla="*/ 2383 w 2391"/>
                <a:gd name="T9" fmla="*/ 9 h 189"/>
                <a:gd name="T10" fmla="*/ 2383 w 2391"/>
                <a:gd name="T11" fmla="*/ 9 h 189"/>
                <a:gd name="T12" fmla="*/ 2383 w 2391"/>
                <a:gd name="T13" fmla="*/ 9 h 189"/>
                <a:gd name="T14" fmla="*/ 2383 w 2391"/>
                <a:gd name="T15" fmla="*/ 9 h 189"/>
                <a:gd name="T16" fmla="*/ 2383 w 2391"/>
                <a:gd name="T17" fmla="*/ 9 h 189"/>
                <a:gd name="T18" fmla="*/ 2391 w 2391"/>
                <a:gd name="T19" fmla="*/ 0 h 189"/>
                <a:gd name="T20" fmla="*/ 0 w 2391"/>
                <a:gd name="T21" fmla="*/ 0 h 189"/>
                <a:gd name="T22" fmla="*/ 0 w 2391"/>
                <a:gd name="T23" fmla="*/ 189 h 189"/>
                <a:gd name="T24" fmla="*/ 2391 w 2391"/>
                <a:gd name="T25" fmla="*/ 189 h 189"/>
                <a:gd name="T26" fmla="*/ 2391 w 2391"/>
                <a:gd name="T27" fmla="*/ 0 h 189"/>
                <a:gd name="T28" fmla="*/ 2391 w 2391"/>
                <a:gd name="T29" fmla="*/ 0 h 189"/>
                <a:gd name="T30" fmla="*/ 2391 w 2391"/>
                <a:gd name="T31" fmla="*/ 0 h 189"/>
                <a:gd name="T32" fmla="*/ 2391 w 2391"/>
                <a:gd name="T33" fmla="*/ 0 h 189"/>
                <a:gd name="T34" fmla="*/ 2391 w 2391"/>
                <a:gd name="T35" fmla="*/ 0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1" h="189">
                  <a:moveTo>
                    <a:pt x="2383" y="9"/>
                  </a:moveTo>
                  <a:lnTo>
                    <a:pt x="2383" y="181"/>
                  </a:lnTo>
                  <a:lnTo>
                    <a:pt x="10" y="181"/>
                  </a:lnTo>
                  <a:lnTo>
                    <a:pt x="10" y="9"/>
                  </a:lnTo>
                  <a:lnTo>
                    <a:pt x="2383" y="9"/>
                  </a:lnTo>
                  <a:lnTo>
                    <a:pt x="2383" y="9"/>
                  </a:lnTo>
                  <a:lnTo>
                    <a:pt x="2383" y="9"/>
                  </a:lnTo>
                  <a:lnTo>
                    <a:pt x="2383" y="9"/>
                  </a:lnTo>
                  <a:lnTo>
                    <a:pt x="2383" y="9"/>
                  </a:lnTo>
                  <a:close/>
                  <a:moveTo>
                    <a:pt x="2391" y="0"/>
                  </a:moveTo>
                  <a:lnTo>
                    <a:pt x="0" y="0"/>
                  </a:lnTo>
                  <a:lnTo>
                    <a:pt x="0" y="189"/>
                  </a:lnTo>
                  <a:lnTo>
                    <a:pt x="2391" y="189"/>
                  </a:lnTo>
                  <a:lnTo>
                    <a:pt x="2391" y="0"/>
                  </a:lnTo>
                  <a:lnTo>
                    <a:pt x="2391" y="0"/>
                  </a:lnTo>
                  <a:lnTo>
                    <a:pt x="2391" y="0"/>
                  </a:lnTo>
                  <a:lnTo>
                    <a:pt x="2391" y="0"/>
                  </a:lnTo>
                  <a:lnTo>
                    <a:pt x="2391"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 name="Freeform 20">
              <a:extLst>
                <a:ext uri="{FF2B5EF4-FFF2-40B4-BE49-F238E27FC236}">
                  <a16:creationId xmlns:a16="http://schemas.microsoft.com/office/drawing/2014/main" id="{B7C1EB2E-B55D-42BE-A73F-54E237145274}"/>
                </a:ext>
              </a:extLst>
            </p:cNvPr>
            <p:cNvSpPr>
              <a:spLocks noEditPoints="1"/>
            </p:cNvSpPr>
            <p:nvPr userDrawn="1"/>
          </p:nvSpPr>
          <p:spPr bwMode="auto">
            <a:xfrm>
              <a:off x="4759325" y="6403975"/>
              <a:ext cx="1900238" cy="150813"/>
            </a:xfrm>
            <a:custGeom>
              <a:avLst/>
              <a:gdLst>
                <a:gd name="T0" fmla="*/ 2383 w 2395"/>
                <a:gd name="T1" fmla="*/ 10 h 191"/>
                <a:gd name="T2" fmla="*/ 2383 w 2395"/>
                <a:gd name="T3" fmla="*/ 182 h 191"/>
                <a:gd name="T4" fmla="*/ 12 w 2395"/>
                <a:gd name="T5" fmla="*/ 182 h 191"/>
                <a:gd name="T6" fmla="*/ 12 w 2395"/>
                <a:gd name="T7" fmla="*/ 10 h 191"/>
                <a:gd name="T8" fmla="*/ 2383 w 2395"/>
                <a:gd name="T9" fmla="*/ 10 h 191"/>
                <a:gd name="T10" fmla="*/ 2383 w 2395"/>
                <a:gd name="T11" fmla="*/ 10 h 191"/>
                <a:gd name="T12" fmla="*/ 2383 w 2395"/>
                <a:gd name="T13" fmla="*/ 10 h 191"/>
                <a:gd name="T14" fmla="*/ 2383 w 2395"/>
                <a:gd name="T15" fmla="*/ 10 h 191"/>
                <a:gd name="T16" fmla="*/ 2383 w 2395"/>
                <a:gd name="T17" fmla="*/ 10 h 191"/>
                <a:gd name="T18" fmla="*/ 2395 w 2395"/>
                <a:gd name="T19" fmla="*/ 0 h 191"/>
                <a:gd name="T20" fmla="*/ 0 w 2395"/>
                <a:gd name="T21" fmla="*/ 0 h 191"/>
                <a:gd name="T22" fmla="*/ 0 w 2395"/>
                <a:gd name="T23" fmla="*/ 191 h 191"/>
                <a:gd name="T24" fmla="*/ 2395 w 2395"/>
                <a:gd name="T25" fmla="*/ 191 h 191"/>
                <a:gd name="T26" fmla="*/ 2395 w 2395"/>
                <a:gd name="T27" fmla="*/ 0 h 191"/>
                <a:gd name="T28" fmla="*/ 2395 w 2395"/>
                <a:gd name="T29" fmla="*/ 0 h 191"/>
                <a:gd name="T30" fmla="*/ 2395 w 2395"/>
                <a:gd name="T31" fmla="*/ 0 h 191"/>
                <a:gd name="T32" fmla="*/ 2395 w 2395"/>
                <a:gd name="T33" fmla="*/ 0 h 191"/>
                <a:gd name="T34" fmla="*/ 2395 w 2395"/>
                <a:gd name="T35" fmla="*/ 0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5" h="191">
                  <a:moveTo>
                    <a:pt x="2383" y="10"/>
                  </a:moveTo>
                  <a:lnTo>
                    <a:pt x="2383" y="182"/>
                  </a:lnTo>
                  <a:lnTo>
                    <a:pt x="12" y="182"/>
                  </a:lnTo>
                  <a:lnTo>
                    <a:pt x="12" y="10"/>
                  </a:lnTo>
                  <a:lnTo>
                    <a:pt x="2383" y="10"/>
                  </a:lnTo>
                  <a:lnTo>
                    <a:pt x="2383" y="10"/>
                  </a:lnTo>
                  <a:lnTo>
                    <a:pt x="2383" y="10"/>
                  </a:lnTo>
                  <a:lnTo>
                    <a:pt x="2383" y="10"/>
                  </a:lnTo>
                  <a:lnTo>
                    <a:pt x="2383" y="10"/>
                  </a:lnTo>
                  <a:close/>
                  <a:moveTo>
                    <a:pt x="2395" y="0"/>
                  </a:moveTo>
                  <a:lnTo>
                    <a:pt x="0" y="0"/>
                  </a:lnTo>
                  <a:lnTo>
                    <a:pt x="0" y="191"/>
                  </a:lnTo>
                  <a:lnTo>
                    <a:pt x="2395" y="191"/>
                  </a:lnTo>
                  <a:lnTo>
                    <a:pt x="2395" y="0"/>
                  </a:lnTo>
                  <a:lnTo>
                    <a:pt x="2395" y="0"/>
                  </a:lnTo>
                  <a:lnTo>
                    <a:pt x="2395" y="0"/>
                  </a:lnTo>
                  <a:lnTo>
                    <a:pt x="2395" y="0"/>
                  </a:lnTo>
                  <a:lnTo>
                    <a:pt x="2395" y="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1" name="Freeform 21">
              <a:extLst>
                <a:ext uri="{FF2B5EF4-FFF2-40B4-BE49-F238E27FC236}">
                  <a16:creationId xmlns:a16="http://schemas.microsoft.com/office/drawing/2014/main" id="{CCF60520-6F04-4655-B5B9-01E5E77E1C97}"/>
                </a:ext>
              </a:extLst>
            </p:cNvPr>
            <p:cNvSpPr>
              <a:spLocks/>
            </p:cNvSpPr>
            <p:nvPr userDrawn="1"/>
          </p:nvSpPr>
          <p:spPr bwMode="auto">
            <a:xfrm>
              <a:off x="5411788" y="5799138"/>
              <a:ext cx="153988" cy="150813"/>
            </a:xfrm>
            <a:custGeom>
              <a:avLst/>
              <a:gdLst>
                <a:gd name="T0" fmla="*/ 0 w 195"/>
                <a:gd name="T1" fmla="*/ 0 h 191"/>
                <a:gd name="T2" fmla="*/ 195 w 195"/>
                <a:gd name="T3" fmla="*/ 0 h 191"/>
                <a:gd name="T4" fmla="*/ 195 w 195"/>
                <a:gd name="T5" fmla="*/ 191 h 191"/>
                <a:gd name="T6" fmla="*/ 0 w 195"/>
                <a:gd name="T7" fmla="*/ 191 h 191"/>
                <a:gd name="T8" fmla="*/ 0 w 195"/>
                <a:gd name="T9" fmla="*/ 0 h 191"/>
                <a:gd name="T10" fmla="*/ 0 w 195"/>
                <a:gd name="T11" fmla="*/ 0 h 191"/>
                <a:gd name="T12" fmla="*/ 0 w 195"/>
                <a:gd name="T13" fmla="*/ 0 h 191"/>
                <a:gd name="T14" fmla="*/ 0 w 195"/>
                <a:gd name="T15" fmla="*/ 0 h 1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5" h="191">
                  <a:moveTo>
                    <a:pt x="0" y="0"/>
                  </a:moveTo>
                  <a:lnTo>
                    <a:pt x="195" y="0"/>
                  </a:lnTo>
                  <a:lnTo>
                    <a:pt x="195" y="191"/>
                  </a:lnTo>
                  <a:lnTo>
                    <a:pt x="0" y="191"/>
                  </a:lnTo>
                  <a:lnTo>
                    <a:pt x="0" y="0"/>
                  </a:lnTo>
                  <a:lnTo>
                    <a:pt x="0" y="0"/>
                  </a:lnTo>
                  <a:lnTo>
                    <a:pt x="0" y="0"/>
                  </a:lnTo>
                  <a:lnTo>
                    <a:pt x="0" y="0"/>
                  </a:lnTo>
                  <a:close/>
                </a:path>
              </a:pathLst>
            </a:custGeom>
            <a:solidFill>
              <a:srgbClr val="CDE6A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6" name="Freeform 26">
              <a:extLst>
                <a:ext uri="{FF2B5EF4-FFF2-40B4-BE49-F238E27FC236}">
                  <a16:creationId xmlns:a16="http://schemas.microsoft.com/office/drawing/2014/main" id="{78E29F88-52A1-48A0-A0B1-1D76B1649F12}"/>
                </a:ext>
              </a:extLst>
            </p:cNvPr>
            <p:cNvSpPr>
              <a:spLocks/>
            </p:cNvSpPr>
            <p:nvPr userDrawn="1"/>
          </p:nvSpPr>
          <p:spPr bwMode="auto">
            <a:xfrm>
              <a:off x="3663950" y="6102350"/>
              <a:ext cx="465138" cy="150813"/>
            </a:xfrm>
            <a:custGeom>
              <a:avLst/>
              <a:gdLst>
                <a:gd name="T0" fmla="*/ 575 w 586"/>
                <a:gd name="T1" fmla="*/ 9 h 189"/>
                <a:gd name="T2" fmla="*/ 575 w 586"/>
                <a:gd name="T3" fmla="*/ 181 h 189"/>
                <a:gd name="T4" fmla="*/ 0 w 586"/>
                <a:gd name="T5" fmla="*/ 181 h 189"/>
                <a:gd name="T6" fmla="*/ 0 w 586"/>
                <a:gd name="T7" fmla="*/ 189 h 189"/>
                <a:gd name="T8" fmla="*/ 586 w 586"/>
                <a:gd name="T9" fmla="*/ 189 h 189"/>
                <a:gd name="T10" fmla="*/ 586 w 586"/>
                <a:gd name="T11" fmla="*/ 0 h 189"/>
                <a:gd name="T12" fmla="*/ 0 w 586"/>
                <a:gd name="T13" fmla="*/ 0 h 189"/>
                <a:gd name="T14" fmla="*/ 0 w 586"/>
                <a:gd name="T15" fmla="*/ 9 h 189"/>
                <a:gd name="T16" fmla="*/ 575 w 586"/>
                <a:gd name="T17" fmla="*/ 9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6" h="189">
                  <a:moveTo>
                    <a:pt x="575" y="9"/>
                  </a:moveTo>
                  <a:lnTo>
                    <a:pt x="575" y="181"/>
                  </a:lnTo>
                  <a:lnTo>
                    <a:pt x="0" y="181"/>
                  </a:lnTo>
                  <a:lnTo>
                    <a:pt x="0" y="189"/>
                  </a:lnTo>
                  <a:lnTo>
                    <a:pt x="586" y="189"/>
                  </a:lnTo>
                  <a:lnTo>
                    <a:pt x="586" y="0"/>
                  </a:lnTo>
                  <a:lnTo>
                    <a:pt x="0" y="0"/>
                  </a:lnTo>
                  <a:lnTo>
                    <a:pt x="0" y="9"/>
                  </a:lnTo>
                  <a:lnTo>
                    <a:pt x="575" y="9"/>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7" name="Freeform 27">
              <a:extLst>
                <a:ext uri="{FF2B5EF4-FFF2-40B4-BE49-F238E27FC236}">
                  <a16:creationId xmlns:a16="http://schemas.microsoft.com/office/drawing/2014/main" id="{178F049B-DB24-43E6-9A59-7373BC7B23B6}"/>
                </a:ext>
              </a:extLst>
            </p:cNvPr>
            <p:cNvSpPr>
              <a:spLocks/>
            </p:cNvSpPr>
            <p:nvPr userDrawn="1"/>
          </p:nvSpPr>
          <p:spPr bwMode="auto">
            <a:xfrm>
              <a:off x="3663950" y="6707188"/>
              <a:ext cx="1377950" cy="150813"/>
            </a:xfrm>
            <a:custGeom>
              <a:avLst/>
              <a:gdLst>
                <a:gd name="T0" fmla="*/ 1727 w 1736"/>
                <a:gd name="T1" fmla="*/ 9 h 189"/>
                <a:gd name="T2" fmla="*/ 1727 w 1736"/>
                <a:gd name="T3" fmla="*/ 181 h 189"/>
                <a:gd name="T4" fmla="*/ 0 w 1736"/>
                <a:gd name="T5" fmla="*/ 181 h 189"/>
                <a:gd name="T6" fmla="*/ 0 w 1736"/>
                <a:gd name="T7" fmla="*/ 189 h 189"/>
                <a:gd name="T8" fmla="*/ 1736 w 1736"/>
                <a:gd name="T9" fmla="*/ 189 h 189"/>
                <a:gd name="T10" fmla="*/ 1736 w 1736"/>
                <a:gd name="T11" fmla="*/ 0 h 189"/>
                <a:gd name="T12" fmla="*/ 0 w 1736"/>
                <a:gd name="T13" fmla="*/ 0 h 189"/>
                <a:gd name="T14" fmla="*/ 0 w 1736"/>
                <a:gd name="T15" fmla="*/ 9 h 189"/>
                <a:gd name="T16" fmla="*/ 1727 w 1736"/>
                <a:gd name="T17" fmla="*/ 9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36" h="189">
                  <a:moveTo>
                    <a:pt x="1727" y="9"/>
                  </a:moveTo>
                  <a:lnTo>
                    <a:pt x="1727" y="181"/>
                  </a:lnTo>
                  <a:lnTo>
                    <a:pt x="0" y="181"/>
                  </a:lnTo>
                  <a:lnTo>
                    <a:pt x="0" y="189"/>
                  </a:lnTo>
                  <a:lnTo>
                    <a:pt x="1736" y="189"/>
                  </a:lnTo>
                  <a:lnTo>
                    <a:pt x="1736" y="0"/>
                  </a:lnTo>
                  <a:lnTo>
                    <a:pt x="0" y="0"/>
                  </a:lnTo>
                  <a:lnTo>
                    <a:pt x="0" y="9"/>
                  </a:lnTo>
                  <a:lnTo>
                    <a:pt x="1727" y="9"/>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8" name="Freeform 28">
              <a:extLst>
                <a:ext uri="{FF2B5EF4-FFF2-40B4-BE49-F238E27FC236}">
                  <a16:creationId xmlns:a16="http://schemas.microsoft.com/office/drawing/2014/main" id="{87871E41-306D-4FAD-8489-8357E5D96E76}"/>
                </a:ext>
              </a:extLst>
            </p:cNvPr>
            <p:cNvSpPr>
              <a:spLocks/>
            </p:cNvSpPr>
            <p:nvPr userDrawn="1"/>
          </p:nvSpPr>
          <p:spPr bwMode="auto">
            <a:xfrm>
              <a:off x="3663950" y="5799138"/>
              <a:ext cx="1597025" cy="150813"/>
            </a:xfrm>
            <a:custGeom>
              <a:avLst/>
              <a:gdLst>
                <a:gd name="T0" fmla="*/ 2002 w 2012"/>
                <a:gd name="T1" fmla="*/ 10 h 191"/>
                <a:gd name="T2" fmla="*/ 2002 w 2012"/>
                <a:gd name="T3" fmla="*/ 182 h 191"/>
                <a:gd name="T4" fmla="*/ 0 w 2012"/>
                <a:gd name="T5" fmla="*/ 182 h 191"/>
                <a:gd name="T6" fmla="*/ 0 w 2012"/>
                <a:gd name="T7" fmla="*/ 191 h 191"/>
                <a:gd name="T8" fmla="*/ 2012 w 2012"/>
                <a:gd name="T9" fmla="*/ 191 h 191"/>
                <a:gd name="T10" fmla="*/ 2012 w 2012"/>
                <a:gd name="T11" fmla="*/ 0 h 191"/>
                <a:gd name="T12" fmla="*/ 0 w 2012"/>
                <a:gd name="T13" fmla="*/ 0 h 191"/>
                <a:gd name="T14" fmla="*/ 0 w 2012"/>
                <a:gd name="T15" fmla="*/ 10 h 191"/>
                <a:gd name="T16" fmla="*/ 2002 w 2012"/>
                <a:gd name="T17" fmla="*/ 10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12" h="191">
                  <a:moveTo>
                    <a:pt x="2002" y="10"/>
                  </a:moveTo>
                  <a:lnTo>
                    <a:pt x="2002" y="182"/>
                  </a:lnTo>
                  <a:lnTo>
                    <a:pt x="0" y="182"/>
                  </a:lnTo>
                  <a:lnTo>
                    <a:pt x="0" y="191"/>
                  </a:lnTo>
                  <a:lnTo>
                    <a:pt x="2012" y="191"/>
                  </a:lnTo>
                  <a:lnTo>
                    <a:pt x="2012" y="0"/>
                  </a:lnTo>
                  <a:lnTo>
                    <a:pt x="0" y="0"/>
                  </a:lnTo>
                  <a:lnTo>
                    <a:pt x="0" y="10"/>
                  </a:lnTo>
                  <a:lnTo>
                    <a:pt x="2002" y="10"/>
                  </a:lnTo>
                  <a:close/>
                </a:path>
              </a:pathLst>
            </a:custGeom>
            <a:solidFill>
              <a:srgbClr val="E8E4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Rectangle 2">
            <a:extLst>
              <a:ext uri="{FF2B5EF4-FFF2-40B4-BE49-F238E27FC236}">
                <a16:creationId xmlns:a16="http://schemas.microsoft.com/office/drawing/2014/main" id="{B4E6B4E1-2DB2-4564-A8F4-27886DD8EFA6}"/>
              </a:ext>
            </a:extLst>
          </p:cNvPr>
          <p:cNvSpPr/>
          <p:nvPr userDrawn="1"/>
        </p:nvSpPr>
        <p:spPr>
          <a:xfrm>
            <a:off x="0" y="0"/>
            <a:ext cx="4252913" cy="6219824"/>
          </a:xfrm>
          <a:prstGeom prst="rect">
            <a:avLst/>
          </a:prstGeom>
          <a:solidFill>
            <a:schemeClr val="bg1"/>
          </a:soli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000" b="0" i="0" u="none" strike="noStrike" kern="0" cap="none" spc="0" normalizeH="0" baseline="0" noProof="0" dirty="0">
              <a:ln>
                <a:noFill/>
              </a:ln>
              <a:effectLst/>
              <a:uLnTx/>
              <a:uFillTx/>
              <a:latin typeface="Amasis MT Pro Medium" panose="02040604050005020304" pitchFamily="18" charset="0"/>
              <a:ea typeface="+mn-ea"/>
              <a:cs typeface="+mn-cs"/>
            </a:endParaRPr>
          </a:p>
        </p:txBody>
      </p:sp>
      <p:pic>
        <p:nvPicPr>
          <p:cNvPr id="4" name="Picture 3">
            <a:extLst>
              <a:ext uri="{FF2B5EF4-FFF2-40B4-BE49-F238E27FC236}">
                <a16:creationId xmlns:a16="http://schemas.microsoft.com/office/drawing/2014/main" id="{25B3E8A9-99BD-47BC-A33D-435CF7640262}"/>
              </a:ext>
            </a:extLst>
          </p:cNvPr>
          <p:cNvPicPr>
            <a:picLocks noChangeAspect="1"/>
          </p:cNvPicPr>
          <p:nvPr userDrawn="1"/>
        </p:nvPicPr>
        <p:blipFill rotWithShape="1">
          <a:blip r:embed="rId2"/>
          <a:srcRect l="63246"/>
          <a:stretch/>
        </p:blipFill>
        <p:spPr>
          <a:xfrm>
            <a:off x="0" y="221779"/>
            <a:ext cx="4252913" cy="1018120"/>
          </a:xfrm>
          <a:prstGeom prst="rect">
            <a:avLst/>
          </a:prstGeom>
        </p:spPr>
      </p:pic>
      <p:pic>
        <p:nvPicPr>
          <p:cNvPr id="32" name="Picture 31">
            <a:extLst>
              <a:ext uri="{FF2B5EF4-FFF2-40B4-BE49-F238E27FC236}">
                <a16:creationId xmlns:a16="http://schemas.microsoft.com/office/drawing/2014/main" id="{959356DF-514F-4DD5-99D3-00786BF855B7}"/>
              </a:ext>
            </a:extLst>
          </p:cNvPr>
          <p:cNvPicPr>
            <a:picLocks noChangeAspect="1"/>
          </p:cNvPicPr>
          <p:nvPr userDrawn="1"/>
        </p:nvPicPr>
        <p:blipFill rotWithShape="1">
          <a:blip r:embed="rId3"/>
          <a:srcRect l="64123"/>
          <a:stretch/>
        </p:blipFill>
        <p:spPr>
          <a:xfrm>
            <a:off x="12475" y="4802715"/>
            <a:ext cx="4149230" cy="1018120"/>
          </a:xfrm>
          <a:prstGeom prst="rect">
            <a:avLst/>
          </a:prstGeom>
        </p:spPr>
      </p:pic>
      <p:sp>
        <p:nvSpPr>
          <p:cNvPr id="2" name="Title 1"/>
          <p:cNvSpPr>
            <a:spLocks noGrp="1"/>
          </p:cNvSpPr>
          <p:nvPr>
            <p:ph type="title" hasCustomPrompt="1"/>
          </p:nvPr>
        </p:nvSpPr>
        <p:spPr>
          <a:xfrm>
            <a:off x="418778" y="1522295"/>
            <a:ext cx="3415355" cy="3127374"/>
          </a:xfrm>
        </p:spPr>
        <p:txBody>
          <a:bodyPr tIns="0" bIns="0" anchor="ctr"/>
          <a:lstStyle>
            <a:lvl1pPr>
              <a:defRPr>
                <a:solidFill>
                  <a:schemeClr val="tx1"/>
                </a:solidFill>
                <a:latin typeface="Amasis MT Pro Medium" panose="02040604050005020304" pitchFamily="18" charset="0"/>
              </a:defRPr>
            </a:lvl1pPr>
          </a:lstStyle>
          <a:p>
            <a:r>
              <a:rPr lang="en-US" dirty="0"/>
              <a:t>Click to Edit Master Title Style</a:t>
            </a:r>
          </a:p>
        </p:txBody>
      </p:sp>
    </p:spTree>
    <p:extLst>
      <p:ext uri="{BB962C8B-B14F-4D97-AF65-F5344CB8AC3E}">
        <p14:creationId xmlns:p14="http://schemas.microsoft.com/office/powerpoint/2010/main" val="4201516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tIns="0" bIns="0"/>
          <a:lstStyle>
            <a:lvl1pPr>
              <a:defRPr>
                <a:solidFill>
                  <a:schemeClr val="tx1">
                    <a:lumMod val="85000"/>
                    <a:lumOff val="15000"/>
                  </a:schemeClr>
                </a:solidFill>
                <a:latin typeface="Amasis MT Pro Medium" panose="02040604050005020304" pitchFamily="18" charset="0"/>
              </a:defRPr>
            </a:lvl1pPr>
          </a:lstStyle>
          <a:p>
            <a:r>
              <a:rPr lang="en-US" dirty="0"/>
              <a:t>Click to Edit Master Title Style</a:t>
            </a:r>
          </a:p>
        </p:txBody>
      </p:sp>
      <p:sp>
        <p:nvSpPr>
          <p:cNvPr id="5" name="Content Placeholder 4">
            <a:extLst>
              <a:ext uri="{FF2B5EF4-FFF2-40B4-BE49-F238E27FC236}">
                <a16:creationId xmlns:a16="http://schemas.microsoft.com/office/drawing/2014/main" id="{AFA6C96E-66A1-4AAD-991D-E8103C06E9C8}"/>
              </a:ext>
            </a:extLst>
          </p:cNvPr>
          <p:cNvSpPr>
            <a:spLocks noGrp="1"/>
          </p:cNvSpPr>
          <p:nvPr>
            <p:ph sz="quarter" idx="10"/>
          </p:nvPr>
        </p:nvSpPr>
        <p:spPr>
          <a:xfrm>
            <a:off x="414338" y="1546225"/>
            <a:ext cx="11363325" cy="4254500"/>
          </a:xfrm>
        </p:spPr>
        <p:txBody>
          <a:bodyPr/>
          <a:lstStyle>
            <a:lvl1pPr>
              <a:defRPr>
                <a:solidFill>
                  <a:schemeClr val="tx1">
                    <a:lumMod val="85000"/>
                    <a:lumOff val="15000"/>
                  </a:schemeClr>
                </a:solidFill>
                <a:latin typeface="Amasis MT Pro Light" panose="02040304050005020304" pitchFamily="18" charset="0"/>
              </a:defRPr>
            </a:lvl1pPr>
            <a:lvl2pPr>
              <a:defRPr>
                <a:solidFill>
                  <a:schemeClr val="tx1">
                    <a:lumMod val="85000"/>
                    <a:lumOff val="15000"/>
                  </a:schemeClr>
                </a:solidFill>
                <a:latin typeface="Amasis MT Pro Light" panose="02040304050005020304" pitchFamily="18" charset="0"/>
              </a:defRPr>
            </a:lvl2pPr>
            <a:lvl3pPr>
              <a:defRPr>
                <a:solidFill>
                  <a:schemeClr val="tx1">
                    <a:lumMod val="85000"/>
                    <a:lumOff val="15000"/>
                  </a:schemeClr>
                </a:solidFill>
                <a:latin typeface="Amasis MT Pro Light" panose="02040304050005020304" pitchFamily="18" charset="0"/>
              </a:defRPr>
            </a:lvl3pPr>
            <a:lvl4pPr>
              <a:defRPr>
                <a:solidFill>
                  <a:schemeClr val="tx1">
                    <a:lumMod val="85000"/>
                    <a:lumOff val="15000"/>
                  </a:schemeClr>
                </a:solidFill>
                <a:latin typeface="Amasis MT Pro Light" panose="02040304050005020304" pitchFamily="18" charset="0"/>
              </a:defRPr>
            </a:lvl4pPr>
            <a:lvl5pPr>
              <a:defRPr>
                <a:solidFill>
                  <a:schemeClr val="tx1">
                    <a:lumMod val="85000"/>
                    <a:lumOff val="15000"/>
                  </a:schemeClr>
                </a:solidFill>
                <a:latin typeface="Amasis MT Pro Light" panose="020403040500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746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tIns="0" bIns="0"/>
          <a:lstStyle>
            <a:lvl1pPr>
              <a:defRPr>
                <a:solidFill>
                  <a:schemeClr val="tx1">
                    <a:lumMod val="85000"/>
                    <a:lumOff val="15000"/>
                  </a:schemeClr>
                </a:solidFill>
                <a:latin typeface="Amasis MT Pro Medium" panose="02040604050005020304" pitchFamily="18" charset="0"/>
              </a:defRPr>
            </a:lvl1pPr>
          </a:lstStyle>
          <a:p>
            <a:r>
              <a:rPr lang="en-US" dirty="0"/>
              <a:t>Click to Edit Master Title Style</a:t>
            </a:r>
          </a:p>
        </p:txBody>
      </p:sp>
    </p:spTree>
    <p:extLst>
      <p:ext uri="{BB962C8B-B14F-4D97-AF65-F5344CB8AC3E}">
        <p14:creationId xmlns:p14="http://schemas.microsoft.com/office/powerpoint/2010/main" val="2796050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 two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6823" y="284407"/>
            <a:ext cx="11358360" cy="770670"/>
          </a:xfrm>
        </p:spPr>
        <p:txBody>
          <a:bodyPr tIns="0" bIns="0"/>
          <a:lstStyle>
            <a:lvl1pPr>
              <a:defRPr>
                <a:solidFill>
                  <a:schemeClr val="tx1">
                    <a:lumMod val="85000"/>
                    <a:lumOff val="15000"/>
                  </a:schemeClr>
                </a:solidFill>
                <a:latin typeface="Amasis MT Pro Medium" panose="02040604050005020304" pitchFamily="18" charset="0"/>
              </a:defRPr>
            </a:lvl1pPr>
          </a:lstStyle>
          <a:p>
            <a:r>
              <a:rPr lang="en-US" dirty="0"/>
              <a:t>Click to Edit Master Title Style</a:t>
            </a:r>
          </a:p>
        </p:txBody>
      </p:sp>
      <p:sp>
        <p:nvSpPr>
          <p:cNvPr id="3" name="Content Placeholder 2"/>
          <p:cNvSpPr>
            <a:spLocks noGrp="1"/>
          </p:cNvSpPr>
          <p:nvPr>
            <p:ph idx="1"/>
          </p:nvPr>
        </p:nvSpPr>
        <p:spPr>
          <a:xfrm>
            <a:off x="416824" y="1544640"/>
            <a:ext cx="5496299" cy="4256085"/>
          </a:xfrm>
          <a:ln w="6350">
            <a:noFill/>
          </a:ln>
        </p:spPr>
        <p:txBody>
          <a:bodyPr lIns="137160" tIns="137160" rIns="137160" bIns="137160">
            <a:noAutofit/>
          </a:bodyPr>
          <a:lstStyle>
            <a:lvl1pPr marL="0" indent="0">
              <a:spcAft>
                <a:spcPts val="799"/>
              </a:spcAft>
              <a:buFontTx/>
              <a:buNone/>
              <a:defRPr sz="2400" b="0">
                <a:solidFill>
                  <a:schemeClr val="tx1">
                    <a:lumMod val="85000"/>
                    <a:lumOff val="15000"/>
                  </a:schemeClr>
                </a:solidFill>
                <a:latin typeface="Amasis MT Pro Light" panose="02040304050005020304" pitchFamily="18" charset="0"/>
              </a:defRPr>
            </a:lvl1pPr>
            <a:lvl2pPr marL="306633" indent="-245306">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2pPr>
            <a:lvl3pPr marL="537136"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3pPr>
            <a:lvl4pPr marL="757064" indent="-219930">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4pPr>
            <a:lvl5pPr marL="987568"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6278882" y="1544640"/>
            <a:ext cx="5496302" cy="4256085"/>
          </a:xfrm>
          <a:ln w="6350">
            <a:noFill/>
          </a:ln>
        </p:spPr>
        <p:txBody>
          <a:bodyPr lIns="137160" tIns="137160" rIns="137160" bIns="137160">
            <a:noAutofit/>
          </a:bodyPr>
          <a:lstStyle>
            <a:lvl1pPr marL="0" indent="0">
              <a:spcAft>
                <a:spcPts val="799"/>
              </a:spcAft>
              <a:buFontTx/>
              <a:buNone/>
              <a:defRPr sz="2400" b="0">
                <a:solidFill>
                  <a:schemeClr val="tx1">
                    <a:lumMod val="85000"/>
                    <a:lumOff val="15000"/>
                  </a:schemeClr>
                </a:solidFill>
                <a:latin typeface="Amasis MT Pro Light" panose="02040304050005020304" pitchFamily="18" charset="0"/>
              </a:defRPr>
            </a:lvl1pPr>
            <a:lvl2pPr marL="306633" indent="-245306">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2pPr>
            <a:lvl3pPr marL="537136"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3pPr>
            <a:lvl4pPr marL="757064" indent="-219930">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4pPr>
            <a:lvl5pPr marL="987568"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7" name="Straight Connector 6"/>
          <p:cNvCxnSpPr>
            <a:cxnSpLocks/>
          </p:cNvCxnSpPr>
          <p:nvPr userDrawn="1"/>
        </p:nvCxnSpPr>
        <p:spPr>
          <a:xfrm>
            <a:off x="6096000" y="1545857"/>
            <a:ext cx="0" cy="4254868"/>
          </a:xfrm>
          <a:prstGeom prst="line">
            <a:avLst/>
          </a:prstGeom>
          <a:ln w="6350" cap="sq">
            <a:solidFill>
              <a:schemeClr val="bg1"/>
            </a:solidFill>
            <a:miter lim="800000"/>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76502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three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6823" y="284407"/>
            <a:ext cx="11358360" cy="770670"/>
          </a:xfrm>
        </p:spPr>
        <p:txBody>
          <a:bodyPr tIns="0" bIns="0"/>
          <a:lstStyle>
            <a:lvl1pPr>
              <a:defRPr>
                <a:solidFill>
                  <a:schemeClr val="tx1">
                    <a:lumMod val="85000"/>
                    <a:lumOff val="15000"/>
                  </a:schemeClr>
                </a:solidFill>
                <a:latin typeface="Amasis MT Pro Medium" panose="02040604050005020304" pitchFamily="18" charset="0"/>
              </a:defRPr>
            </a:lvl1pPr>
          </a:lstStyle>
          <a:p>
            <a:r>
              <a:rPr lang="en-US" dirty="0"/>
              <a:t>Click to Edit Master Title Style</a:t>
            </a:r>
          </a:p>
        </p:txBody>
      </p:sp>
      <p:sp>
        <p:nvSpPr>
          <p:cNvPr id="6" name="Content Placeholder 2"/>
          <p:cNvSpPr>
            <a:spLocks noGrp="1"/>
          </p:cNvSpPr>
          <p:nvPr>
            <p:ph idx="10"/>
          </p:nvPr>
        </p:nvSpPr>
        <p:spPr>
          <a:xfrm>
            <a:off x="416820" y="1544640"/>
            <a:ext cx="3543040" cy="4256085"/>
          </a:xfrm>
          <a:ln w="6350">
            <a:noFill/>
          </a:ln>
        </p:spPr>
        <p:txBody>
          <a:bodyPr lIns="137160" tIns="137160" rIns="137160" bIns="137160">
            <a:noAutofit/>
          </a:bodyPr>
          <a:lstStyle>
            <a:lvl1pPr marL="0" indent="0">
              <a:spcAft>
                <a:spcPts val="799"/>
              </a:spcAft>
              <a:buFontTx/>
              <a:buNone/>
              <a:defRPr sz="2400" b="0">
                <a:solidFill>
                  <a:schemeClr val="tx1">
                    <a:lumMod val="85000"/>
                    <a:lumOff val="15000"/>
                  </a:schemeClr>
                </a:solidFill>
                <a:latin typeface="Amasis MT Pro Light" panose="02040304050005020304" pitchFamily="18" charset="0"/>
              </a:defRPr>
            </a:lvl1pPr>
            <a:lvl2pPr marL="306633" indent="-245306">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2pPr>
            <a:lvl3pPr marL="537136"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3pPr>
            <a:lvl4pPr marL="757064" indent="-219930">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4pPr>
            <a:lvl5pPr marL="987568"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idx="11"/>
          </p:nvPr>
        </p:nvSpPr>
        <p:spPr>
          <a:xfrm>
            <a:off x="4325624" y="1544640"/>
            <a:ext cx="3542876" cy="4256085"/>
          </a:xfrm>
          <a:ln w="6350">
            <a:noFill/>
          </a:ln>
        </p:spPr>
        <p:txBody>
          <a:bodyPr lIns="137160" tIns="137160" rIns="137160" bIns="137160">
            <a:noAutofit/>
          </a:bodyPr>
          <a:lstStyle>
            <a:lvl1pPr marL="0" indent="0">
              <a:spcAft>
                <a:spcPts val="799"/>
              </a:spcAft>
              <a:buFontTx/>
              <a:buNone/>
              <a:defRPr sz="2400" b="0">
                <a:solidFill>
                  <a:schemeClr val="tx1">
                    <a:lumMod val="85000"/>
                    <a:lumOff val="15000"/>
                  </a:schemeClr>
                </a:solidFill>
                <a:latin typeface="Amasis MT Pro Light" panose="02040304050005020304" pitchFamily="18" charset="0"/>
              </a:defRPr>
            </a:lvl1pPr>
            <a:lvl2pPr marL="306633" indent="-245306">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2pPr>
            <a:lvl3pPr marL="537136"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3pPr>
            <a:lvl4pPr marL="757064" indent="-219930">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4pPr>
            <a:lvl5pPr marL="987568"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idx="12"/>
          </p:nvPr>
        </p:nvSpPr>
        <p:spPr>
          <a:xfrm>
            <a:off x="8234257" y="1544640"/>
            <a:ext cx="3540923" cy="4256085"/>
          </a:xfrm>
          <a:ln w="6350">
            <a:noFill/>
          </a:ln>
        </p:spPr>
        <p:txBody>
          <a:bodyPr lIns="137160" tIns="137160" rIns="137160" bIns="137160">
            <a:noAutofit/>
          </a:bodyPr>
          <a:lstStyle>
            <a:lvl1pPr marL="0" indent="0">
              <a:spcAft>
                <a:spcPts val="799"/>
              </a:spcAft>
              <a:buFontTx/>
              <a:buNone/>
              <a:defRPr sz="2400" b="0">
                <a:solidFill>
                  <a:schemeClr val="tx1">
                    <a:lumMod val="85000"/>
                    <a:lumOff val="15000"/>
                  </a:schemeClr>
                </a:solidFill>
                <a:latin typeface="Amasis MT Pro Light" panose="02040304050005020304" pitchFamily="18" charset="0"/>
              </a:defRPr>
            </a:lvl1pPr>
            <a:lvl2pPr marL="306633" indent="-245306">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2pPr>
            <a:lvl3pPr marL="537136"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3pPr>
            <a:lvl4pPr marL="757064" indent="-219930">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4pPr>
            <a:lvl5pPr marL="987568"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3" name="Straight Connector 12"/>
          <p:cNvCxnSpPr/>
          <p:nvPr userDrawn="1"/>
        </p:nvCxnSpPr>
        <p:spPr>
          <a:xfrm>
            <a:off x="4142740" y="1545857"/>
            <a:ext cx="0" cy="4254868"/>
          </a:xfrm>
          <a:prstGeom prst="line">
            <a:avLst/>
          </a:prstGeom>
          <a:ln w="6350" cap="sq">
            <a:solidFill>
              <a:schemeClr val="bg1"/>
            </a:solidFill>
            <a:miter lim="800000"/>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8051376" y="1545857"/>
            <a:ext cx="0" cy="4254868"/>
          </a:xfrm>
          <a:prstGeom prst="line">
            <a:avLst/>
          </a:prstGeom>
          <a:ln w="6350" cap="sq">
            <a:solidFill>
              <a:schemeClr val="bg1"/>
            </a:solidFill>
            <a:miter lim="800000"/>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64608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 4x4 gri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6987" y="284407"/>
            <a:ext cx="11358032" cy="770670"/>
          </a:xfrm>
        </p:spPr>
        <p:txBody>
          <a:bodyPr tIns="0" bIns="0"/>
          <a:lstStyle>
            <a:lvl1pPr>
              <a:defRPr>
                <a:solidFill>
                  <a:schemeClr val="tx1">
                    <a:lumMod val="85000"/>
                    <a:lumOff val="15000"/>
                  </a:schemeClr>
                </a:solidFill>
                <a:latin typeface="Amasis MT Pro Medium" panose="02040604050005020304" pitchFamily="18" charset="0"/>
              </a:defRPr>
            </a:lvl1pPr>
          </a:lstStyle>
          <a:p>
            <a:r>
              <a:rPr lang="en-US" dirty="0"/>
              <a:t>Click to Edit Master Title Style</a:t>
            </a:r>
          </a:p>
        </p:txBody>
      </p:sp>
      <p:sp>
        <p:nvSpPr>
          <p:cNvPr id="8" name="Content Placeholder 2"/>
          <p:cNvSpPr>
            <a:spLocks noGrp="1"/>
          </p:cNvSpPr>
          <p:nvPr>
            <p:ph idx="10"/>
          </p:nvPr>
        </p:nvSpPr>
        <p:spPr>
          <a:xfrm>
            <a:off x="416824" y="1544645"/>
            <a:ext cx="5496299" cy="1945768"/>
          </a:xfrm>
          <a:ln w="6350">
            <a:noFill/>
          </a:ln>
        </p:spPr>
        <p:txBody>
          <a:bodyPr lIns="137160" tIns="137160" rIns="137160" bIns="137160">
            <a:noAutofit/>
          </a:bodyPr>
          <a:lstStyle>
            <a:lvl1pPr marL="0" indent="0">
              <a:spcAft>
                <a:spcPts val="799"/>
              </a:spcAft>
              <a:buFontTx/>
              <a:buNone/>
              <a:defRPr sz="2000" b="0">
                <a:solidFill>
                  <a:schemeClr val="tx1">
                    <a:lumMod val="85000"/>
                    <a:lumOff val="15000"/>
                  </a:schemeClr>
                </a:solidFill>
                <a:latin typeface="Amasis MT Pro Light" panose="02040304050005020304" pitchFamily="18" charset="0"/>
              </a:defRPr>
            </a:lvl1pPr>
            <a:lvl2pPr marL="306633" indent="-245306">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2pPr>
            <a:lvl3pPr marL="537136"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3pPr>
            <a:lvl4pPr marL="757064" indent="-219930">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4pPr>
            <a:lvl5pPr marL="987568"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2"/>
          </p:nvPr>
        </p:nvSpPr>
        <p:spPr>
          <a:xfrm>
            <a:off x="6278882" y="1544645"/>
            <a:ext cx="5496302" cy="1945768"/>
          </a:xfrm>
          <a:ln w="6350">
            <a:noFill/>
          </a:ln>
        </p:spPr>
        <p:txBody>
          <a:bodyPr lIns="137160" tIns="137160" rIns="137160" bIns="137160">
            <a:noAutofit/>
          </a:bodyPr>
          <a:lstStyle>
            <a:lvl1pPr marL="0" indent="0">
              <a:spcAft>
                <a:spcPts val="799"/>
              </a:spcAft>
              <a:buFontTx/>
              <a:buNone/>
              <a:defRPr sz="2000" b="0">
                <a:solidFill>
                  <a:schemeClr val="tx1">
                    <a:lumMod val="85000"/>
                    <a:lumOff val="15000"/>
                  </a:schemeClr>
                </a:solidFill>
                <a:latin typeface="Amasis MT Pro Light" panose="02040304050005020304" pitchFamily="18" charset="0"/>
              </a:defRPr>
            </a:lvl1pPr>
            <a:lvl2pPr marL="306633" indent="-245306">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2pPr>
            <a:lvl3pPr marL="537136"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3pPr>
            <a:lvl4pPr marL="757064" indent="-219930">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4pPr>
            <a:lvl5pPr marL="987568"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1"/>
          </p:nvPr>
        </p:nvSpPr>
        <p:spPr>
          <a:xfrm>
            <a:off x="416824" y="3856170"/>
            <a:ext cx="5496299" cy="1944552"/>
          </a:xfrm>
          <a:ln w="6350">
            <a:noFill/>
          </a:ln>
        </p:spPr>
        <p:txBody>
          <a:bodyPr lIns="137160" tIns="137160" rIns="137160" bIns="137160">
            <a:noAutofit/>
          </a:bodyPr>
          <a:lstStyle>
            <a:lvl1pPr marL="0" indent="0">
              <a:spcAft>
                <a:spcPts val="799"/>
              </a:spcAft>
              <a:buFontTx/>
              <a:buNone/>
              <a:defRPr sz="2000" b="0">
                <a:solidFill>
                  <a:schemeClr val="tx1">
                    <a:lumMod val="85000"/>
                    <a:lumOff val="15000"/>
                  </a:schemeClr>
                </a:solidFill>
                <a:latin typeface="Amasis MT Pro Light" panose="02040304050005020304" pitchFamily="18" charset="0"/>
              </a:defRPr>
            </a:lvl1pPr>
            <a:lvl2pPr marL="306633" indent="-245306">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2pPr>
            <a:lvl3pPr marL="537136"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3pPr>
            <a:lvl4pPr marL="757064" indent="-219930">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4pPr>
            <a:lvl5pPr marL="987568"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p:cNvSpPr>
            <a:spLocks noGrp="1"/>
          </p:cNvSpPr>
          <p:nvPr>
            <p:ph idx="13"/>
          </p:nvPr>
        </p:nvSpPr>
        <p:spPr>
          <a:xfrm>
            <a:off x="6278882" y="3856170"/>
            <a:ext cx="5496302" cy="1944552"/>
          </a:xfrm>
          <a:ln w="6350">
            <a:noFill/>
          </a:ln>
        </p:spPr>
        <p:txBody>
          <a:bodyPr lIns="137160" tIns="137160" rIns="137160" bIns="137160">
            <a:noAutofit/>
          </a:bodyPr>
          <a:lstStyle>
            <a:lvl1pPr marL="0" indent="0">
              <a:spcAft>
                <a:spcPts val="799"/>
              </a:spcAft>
              <a:buFontTx/>
              <a:buNone/>
              <a:defRPr sz="2000" b="0">
                <a:solidFill>
                  <a:schemeClr val="tx1">
                    <a:lumMod val="85000"/>
                    <a:lumOff val="15000"/>
                  </a:schemeClr>
                </a:solidFill>
                <a:latin typeface="Amasis MT Pro Light" panose="02040304050005020304" pitchFamily="18" charset="0"/>
              </a:defRPr>
            </a:lvl1pPr>
            <a:lvl2pPr marL="306633" indent="-245306">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2pPr>
            <a:lvl3pPr marL="537136"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3pPr>
            <a:lvl4pPr marL="757064" indent="-219930">
              <a:spcAft>
                <a:spcPts val="799"/>
              </a:spcAft>
              <a:buFont typeface="Arial" panose="020B0604020202020204" pitchFamily="34" charset="0"/>
              <a:buChar char="•"/>
              <a:defRPr sz="1800">
                <a:solidFill>
                  <a:schemeClr val="tx1">
                    <a:lumMod val="85000"/>
                    <a:lumOff val="15000"/>
                  </a:schemeClr>
                </a:solidFill>
                <a:latin typeface="Amasis MT Pro Light" panose="02040304050005020304" pitchFamily="18" charset="0"/>
              </a:defRPr>
            </a:lvl4pPr>
            <a:lvl5pPr marL="987568" indent="-230504">
              <a:spcAft>
                <a:spcPts val="799"/>
              </a:spcAft>
              <a:buFont typeface="Calibri" panose="020F0502020204030204" pitchFamily="34" charset="0"/>
              <a:buChar char="–"/>
              <a:defRPr sz="1800">
                <a:solidFill>
                  <a:schemeClr val="tx1">
                    <a:lumMod val="85000"/>
                    <a:lumOff val="15000"/>
                  </a:schemeClr>
                </a:solidFill>
                <a:latin typeface="Amasis MT Pro Light" panose="020403040500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 name="Straight Connector 13"/>
          <p:cNvCxnSpPr>
            <a:cxnSpLocks/>
          </p:cNvCxnSpPr>
          <p:nvPr userDrawn="1"/>
        </p:nvCxnSpPr>
        <p:spPr>
          <a:xfrm>
            <a:off x="6096000" y="1545857"/>
            <a:ext cx="0" cy="4254868"/>
          </a:xfrm>
          <a:prstGeom prst="line">
            <a:avLst/>
          </a:prstGeom>
          <a:ln w="6350" cap="sq">
            <a:solidFill>
              <a:schemeClr val="bg1"/>
            </a:solidFill>
            <a:miter lim="800000"/>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 name="Straight Connector 3"/>
          <p:cNvCxnSpPr>
            <a:cxnSpLocks/>
          </p:cNvCxnSpPr>
          <p:nvPr userDrawn="1"/>
        </p:nvCxnSpPr>
        <p:spPr>
          <a:xfrm>
            <a:off x="416826" y="3673291"/>
            <a:ext cx="11360311" cy="0"/>
          </a:xfrm>
          <a:prstGeom prst="line">
            <a:avLst/>
          </a:prstGeom>
          <a:ln w="6350" cap="sq">
            <a:solidFill>
              <a:schemeClr val="bg1"/>
            </a:solidFill>
            <a:miter lim="800000"/>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40378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E9E20CD-2181-4A08-9439-276269BC0D62}"/>
              </a:ext>
            </a:extLst>
          </p:cNvPr>
          <p:cNvSpPr/>
          <p:nvPr userDrawn="1"/>
        </p:nvSpPr>
        <p:spPr>
          <a:xfrm>
            <a:off x="0" y="6216650"/>
            <a:ext cx="12192000" cy="641350"/>
          </a:xfrm>
          <a:prstGeom prst="rect">
            <a:avLst/>
          </a:prstGeom>
          <a:gradFill flip="none" rotWithShape="1">
            <a:gsLst>
              <a:gs pos="25000">
                <a:srgbClr val="BF00BF"/>
              </a:gs>
              <a:gs pos="0">
                <a:srgbClr val="BF00BF"/>
              </a:gs>
              <a:gs pos="50000">
                <a:srgbClr val="FF00FF"/>
              </a:gs>
              <a:gs pos="100000">
                <a:srgbClr val="FF00FF"/>
              </a:gs>
            </a:gsLst>
            <a:lin ang="0" scaled="1"/>
            <a:tileRect/>
          </a:gradFill>
          <a:ln w="6350" cap="sq" cmpd="sng" algn="ctr">
            <a:noFill/>
            <a:prstDash val="solid"/>
            <a:miter lim="800000"/>
          </a:ln>
          <a:effectLst/>
        </p:spPr>
        <p:txBody>
          <a:bodyPr rot="0" spcFirstLastPara="0" vert="horz" wrap="square" lIns="182880" tIns="182880" rIns="182880" bIns="182880" numCol="1" spcCol="0" rtlCol="0" fromWordArt="0" anchor="ctr" anchorCtr="0" forceAA="0" compatLnSpc="1">
            <a:prstTxWarp prst="textNoShape">
              <a:avLst/>
            </a:prstTxWarp>
            <a:noAutofit/>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2000" b="0" i="0" u="none" strike="noStrike" kern="0" cap="none" spc="0" normalizeH="0" baseline="0" noProof="0" dirty="0">
              <a:ln>
                <a:noFill/>
              </a:ln>
              <a:effectLst/>
              <a:uLnTx/>
              <a:uFillTx/>
              <a:ea typeface="+mn-ea"/>
              <a:cs typeface="+mn-cs"/>
            </a:endParaRPr>
          </a:p>
        </p:txBody>
      </p:sp>
      <p:sp>
        <p:nvSpPr>
          <p:cNvPr id="2" name="Title Placeholder 1"/>
          <p:cNvSpPr>
            <a:spLocks noGrp="1"/>
          </p:cNvSpPr>
          <p:nvPr userDrawn="1">
            <p:ph type="title"/>
          </p:nvPr>
        </p:nvSpPr>
        <p:spPr>
          <a:xfrm>
            <a:off x="414872" y="284413"/>
            <a:ext cx="11362266" cy="770669"/>
          </a:xfrm>
          <a:prstGeom prst="rect">
            <a:avLst/>
          </a:prstGeom>
        </p:spPr>
        <p:txBody>
          <a:bodyPr vert="horz" lIns="0" tIns="0" rIns="0" bIns="0" rtlCol="0" anchor="b">
            <a:noAutofit/>
          </a:bodyPr>
          <a:lstStyle/>
          <a:p>
            <a:pPr lvl="0" defTabSz="609035"/>
            <a:r>
              <a:rPr lang="en-US" dirty="0"/>
              <a:t>Click to edit Master title style</a:t>
            </a:r>
          </a:p>
        </p:txBody>
      </p:sp>
      <p:sp>
        <p:nvSpPr>
          <p:cNvPr id="25" name="Text Placeholder 24"/>
          <p:cNvSpPr>
            <a:spLocks noGrp="1"/>
          </p:cNvSpPr>
          <p:nvPr userDrawn="1">
            <p:ph type="body" idx="1"/>
          </p:nvPr>
        </p:nvSpPr>
        <p:spPr>
          <a:xfrm>
            <a:off x="416986" y="1545855"/>
            <a:ext cx="11358196" cy="4254869"/>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a:extLst>
              <a:ext uri="{FF2B5EF4-FFF2-40B4-BE49-F238E27FC236}">
                <a16:creationId xmlns:a16="http://schemas.microsoft.com/office/drawing/2014/main" id="{C7D0BE68-7DAF-4500-BCBE-6A3D09EAA72D}"/>
              </a:ext>
            </a:extLst>
          </p:cNvPr>
          <p:cNvSpPr txBox="1"/>
          <p:nvPr userDrawn="1"/>
        </p:nvSpPr>
        <p:spPr>
          <a:xfrm>
            <a:off x="330940" y="6343313"/>
            <a:ext cx="1521230"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#FEWNTP23</a:t>
            </a:r>
          </a:p>
        </p:txBody>
      </p:sp>
      <p:sp>
        <p:nvSpPr>
          <p:cNvPr id="5" name="TextBox 4">
            <a:extLst>
              <a:ext uri="{FF2B5EF4-FFF2-40B4-BE49-F238E27FC236}">
                <a16:creationId xmlns:a16="http://schemas.microsoft.com/office/drawing/2014/main" id="{301CD2FE-E4C4-59B6-F0ED-36EB5E221141}"/>
              </a:ext>
            </a:extLst>
          </p:cNvPr>
          <p:cNvSpPr txBox="1"/>
          <p:nvPr userDrawn="1"/>
        </p:nvSpPr>
        <p:spPr>
          <a:xfrm>
            <a:off x="4017819" y="6343313"/>
            <a:ext cx="4156363" cy="388023"/>
          </a:xfrm>
          <a:prstGeom prst="rect">
            <a:avLst/>
          </a:prstGeom>
          <a:noFill/>
          <a:ln w="6350" cap="sq">
            <a:noFill/>
            <a:miter lim="800000"/>
          </a:ln>
        </p:spPr>
        <p:txBody>
          <a:bodyPr wrap="none" lIns="182880" tIns="182880" rIns="182880" bIns="182880" rtlCol="0" anchor="ctr">
            <a:noAutofit/>
          </a:bodyPr>
          <a:lstStyle/>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Working for the Advancement of </a:t>
            </a:r>
          </a:p>
          <a:p>
            <a:pPr marL="0" marR="0" indent="0" algn="ctr"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Women in the Government Since 1968</a:t>
            </a:r>
          </a:p>
        </p:txBody>
      </p:sp>
      <p:sp>
        <p:nvSpPr>
          <p:cNvPr id="6" name="TextBox 5">
            <a:extLst>
              <a:ext uri="{FF2B5EF4-FFF2-40B4-BE49-F238E27FC236}">
                <a16:creationId xmlns:a16="http://schemas.microsoft.com/office/drawing/2014/main" id="{42941D36-266F-E365-7C41-6E381A02CC78}"/>
              </a:ext>
            </a:extLst>
          </p:cNvPr>
          <p:cNvSpPr txBox="1"/>
          <p:nvPr userDrawn="1"/>
        </p:nvSpPr>
        <p:spPr>
          <a:xfrm>
            <a:off x="9764684" y="6343312"/>
            <a:ext cx="2096376" cy="388023"/>
          </a:xfrm>
          <a:prstGeom prst="rect">
            <a:avLst/>
          </a:prstGeom>
          <a:noFill/>
          <a:ln w="6350" cap="sq">
            <a:noFill/>
            <a:miter lim="800000"/>
          </a:ln>
        </p:spPr>
        <p:txBody>
          <a:bodyPr wrap="none" lIns="182880" tIns="182880" rIns="182880" bIns="182880" rtlCol="0" anchor="ctr">
            <a:noAutofit/>
          </a:bodyPr>
          <a:lstStyle/>
          <a:p>
            <a:pPr marL="0" marR="0" indent="0" algn="l" defTabSz="914400" eaLnBrk="1" fontAlgn="auto" latinLnBrk="0" hangingPunct="1">
              <a:lnSpc>
                <a:spcPct val="100000"/>
              </a:lnSpc>
              <a:spcBef>
                <a:spcPts val="0"/>
              </a:spcBef>
              <a:spcAft>
                <a:spcPts val="0"/>
              </a:spcAft>
              <a:buClrTx/>
              <a:buSzTx/>
              <a:buFontTx/>
              <a:buNone/>
              <a:tabLst/>
            </a:pPr>
            <a:r>
              <a:rPr kumimoji="0" lang="en-US" sz="1600" b="0" i="0" u="none" strike="noStrike" kern="0" cap="none" spc="0" normalizeH="0" baseline="0" noProof="0" dirty="0">
                <a:ln>
                  <a:noFill/>
                </a:ln>
                <a:solidFill>
                  <a:schemeClr val="tx1">
                    <a:lumMod val="85000"/>
                    <a:lumOff val="15000"/>
                  </a:schemeClr>
                </a:solidFill>
                <a:effectLst/>
                <a:uLnTx/>
                <a:uFillTx/>
                <a:latin typeface="Amasis MT Pro Medium" panose="02040604050005020304" pitchFamily="18" charset="0"/>
              </a:rPr>
              <a:t>READY SET GROW</a:t>
            </a:r>
          </a:p>
        </p:txBody>
      </p:sp>
    </p:spTree>
    <p:extLst>
      <p:ext uri="{BB962C8B-B14F-4D97-AF65-F5344CB8AC3E}">
        <p14:creationId xmlns:p14="http://schemas.microsoft.com/office/powerpoint/2010/main" val="665258910"/>
      </p:ext>
    </p:extLst>
  </p:cSld>
  <p:clrMap bg1="lt1" tx1="dk1" bg2="lt2" tx2="dk2" accent1="accent1" accent2="accent2" accent3="accent3" accent4="accent4" accent5="accent5" accent6="accent6" hlink="hlink" folHlink="folHlink"/>
  <p:sldLayoutIdLst>
    <p:sldLayoutId id="2147483714" r:id="rId1"/>
    <p:sldLayoutId id="2147483769" r:id="rId2"/>
    <p:sldLayoutId id="2147483765" r:id="rId3"/>
    <p:sldLayoutId id="2147483766" r:id="rId4"/>
    <p:sldLayoutId id="2147483771" r:id="rId5"/>
    <p:sldLayoutId id="2147483667" r:id="rId6"/>
    <p:sldLayoutId id="2147483745" r:id="rId7"/>
    <p:sldLayoutId id="2147483746" r:id="rId8"/>
    <p:sldLayoutId id="2147483747" r:id="rId9"/>
    <p:sldLayoutId id="2147483767" r:id="rId10"/>
    <p:sldLayoutId id="2147483748" r:id="rId11"/>
    <p:sldLayoutId id="2147483749" r:id="rId12"/>
    <p:sldLayoutId id="2147483750" r:id="rId13"/>
    <p:sldLayoutId id="2147483774" r:id="rId14"/>
    <p:sldLayoutId id="2147483775" r:id="rId15"/>
    <p:sldLayoutId id="2147483776" r:id="rId16"/>
    <p:sldLayoutId id="2147483751" r:id="rId17"/>
    <p:sldLayoutId id="2147483725" r:id="rId18"/>
    <p:sldLayoutId id="2147483763" r:id="rId19"/>
    <p:sldLayoutId id="2147483764" r:id="rId20"/>
    <p:sldLayoutId id="2147483744" r:id="rId21"/>
    <p:sldLayoutId id="2147483777" r:id="rId22"/>
    <p:sldLayoutId id="2147483778" r:id="rId23"/>
    <p:sldLayoutId id="2147483779" r:id="rId24"/>
  </p:sldLayoutIdLst>
  <p:txStyles>
    <p:titleStyle>
      <a:lvl1pPr algn="l" defTabSz="913553" rtl="0" eaLnBrk="1" latinLnBrk="0" hangingPunct="1">
        <a:lnSpc>
          <a:spcPct val="90000"/>
        </a:lnSpc>
        <a:spcBef>
          <a:spcPct val="0"/>
        </a:spcBef>
        <a:buNone/>
        <a:defRPr lang="en-US" sz="3200" b="0" kern="1200" dirty="0">
          <a:solidFill>
            <a:schemeClr val="tx1"/>
          </a:solidFill>
          <a:latin typeface="Amasis MT Pro Medium" panose="02040604050005020304" pitchFamily="18" charset="0"/>
          <a:ea typeface="+mj-ea"/>
          <a:cs typeface="+mj-cs"/>
        </a:defRPr>
      </a:lvl1pPr>
    </p:titleStyle>
    <p:bodyStyle>
      <a:lvl1pPr marL="232618" indent="-232618" algn="l" defTabSz="913553" rtl="0" eaLnBrk="1" latinLnBrk="0" hangingPunct="1">
        <a:lnSpc>
          <a:spcPct val="100000"/>
        </a:lnSpc>
        <a:spcBef>
          <a:spcPts val="0"/>
        </a:spcBef>
        <a:spcAft>
          <a:spcPts val="1200"/>
        </a:spcAft>
        <a:buClr>
          <a:schemeClr val="bg1"/>
        </a:buClr>
        <a:buFont typeface="Arial" panose="020B0604020202020204" pitchFamily="34" charset="0"/>
        <a:buChar char="•"/>
        <a:defRPr lang="en-US" sz="2200" kern="1200" dirty="0" smtClean="0">
          <a:solidFill>
            <a:schemeClr val="tx1"/>
          </a:solidFill>
          <a:latin typeface="Amasis MT Pro Light" panose="02040304050005020304" pitchFamily="18" charset="0"/>
          <a:ea typeface="+mn-ea"/>
          <a:cs typeface="+mn-cs"/>
        </a:defRPr>
      </a:lvl1pPr>
      <a:lvl2pPr marL="452548" indent="-224158" algn="l" defTabSz="913553" rtl="0" eaLnBrk="1" latinLnBrk="0" hangingPunct="1">
        <a:lnSpc>
          <a:spcPct val="100000"/>
        </a:lnSpc>
        <a:spcBef>
          <a:spcPts val="0"/>
        </a:spcBef>
        <a:spcAft>
          <a:spcPts val="1200"/>
        </a:spcAft>
        <a:buClr>
          <a:schemeClr val="bg1"/>
        </a:buClr>
        <a:buFont typeface="Calibri" panose="020F0502020204030204" pitchFamily="34" charset="0"/>
        <a:buChar char="–"/>
        <a:defRPr lang="en-US" sz="2200" kern="1200" dirty="0" smtClean="0">
          <a:solidFill>
            <a:schemeClr val="tx1"/>
          </a:solidFill>
          <a:latin typeface="Amasis MT Pro Light" panose="02040304050005020304" pitchFamily="18" charset="0"/>
          <a:ea typeface="+mn-ea"/>
          <a:cs typeface="+mn-cs"/>
        </a:defRPr>
      </a:lvl2pPr>
      <a:lvl3pPr marL="685166" indent="-228389" algn="l" defTabSz="913553" rtl="0" eaLnBrk="1" latinLnBrk="0" hangingPunct="1">
        <a:lnSpc>
          <a:spcPct val="100000"/>
        </a:lnSpc>
        <a:spcBef>
          <a:spcPts val="0"/>
        </a:spcBef>
        <a:spcAft>
          <a:spcPts val="1200"/>
        </a:spcAft>
        <a:buClr>
          <a:schemeClr val="bg1"/>
        </a:buClr>
        <a:buFont typeface="Arial" panose="020B0604020202020204" pitchFamily="34" charset="0"/>
        <a:buChar char="•"/>
        <a:defRPr lang="en-US" sz="2200" kern="1200" dirty="0" smtClean="0">
          <a:solidFill>
            <a:schemeClr val="tx1"/>
          </a:solidFill>
          <a:latin typeface="Amasis MT Pro Light" panose="02040304050005020304" pitchFamily="18" charset="0"/>
          <a:ea typeface="+mn-ea"/>
          <a:cs typeface="+mn-cs"/>
        </a:defRPr>
      </a:lvl3pPr>
      <a:lvl4pPr marL="915670" indent="-230504" algn="l" defTabSz="913553" rtl="0" eaLnBrk="1" latinLnBrk="0" hangingPunct="1">
        <a:lnSpc>
          <a:spcPct val="100000"/>
        </a:lnSpc>
        <a:spcBef>
          <a:spcPts val="0"/>
        </a:spcBef>
        <a:spcAft>
          <a:spcPts val="1200"/>
        </a:spcAft>
        <a:buClr>
          <a:schemeClr val="bg1"/>
        </a:buClr>
        <a:buFont typeface="Calibri" panose="020F0502020204030204" pitchFamily="34" charset="0"/>
        <a:buChar char="–"/>
        <a:defRPr lang="en-US" sz="2200" kern="1200" dirty="0" smtClean="0">
          <a:solidFill>
            <a:schemeClr val="tx1"/>
          </a:solidFill>
          <a:latin typeface="Amasis MT Pro Light" panose="02040304050005020304" pitchFamily="18" charset="0"/>
          <a:ea typeface="+mn-ea"/>
          <a:cs typeface="+mn-cs"/>
        </a:defRPr>
      </a:lvl4pPr>
      <a:lvl5pPr marL="1137713" indent="-224158" algn="l" defTabSz="913553" rtl="0" eaLnBrk="1" latinLnBrk="0" hangingPunct="1">
        <a:lnSpc>
          <a:spcPct val="100000"/>
        </a:lnSpc>
        <a:spcBef>
          <a:spcPts val="0"/>
        </a:spcBef>
        <a:spcAft>
          <a:spcPts val="1200"/>
        </a:spcAft>
        <a:buClr>
          <a:schemeClr val="bg1"/>
        </a:buClr>
        <a:buFont typeface="Arial" panose="020B0604020202020204" pitchFamily="34" charset="0"/>
        <a:buChar char="•"/>
        <a:defRPr lang="en-US" sz="2200" kern="1200" dirty="0">
          <a:solidFill>
            <a:schemeClr val="tx1"/>
          </a:solidFill>
          <a:latin typeface="Amasis MT Pro Light" panose="02040304050005020304" pitchFamily="18" charset="0"/>
          <a:ea typeface="+mn-ea"/>
          <a:cs typeface="+mn-cs"/>
        </a:defRPr>
      </a:lvl5pPr>
      <a:lvl6pPr marL="2512271" indent="-228389" algn="l" defTabSz="913553"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6pPr>
      <a:lvl7pPr marL="2969048" indent="-228389" algn="l" defTabSz="913553"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7pPr>
      <a:lvl8pPr marL="3425826" indent="-228389" algn="l" defTabSz="913553"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8pPr>
      <a:lvl9pPr marL="3882601" indent="-228389" algn="l" defTabSz="913553"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9pPr>
    </p:bodyStyle>
    <p:otherStyle>
      <a:defPPr>
        <a:defRPr lang="en-US"/>
      </a:defPPr>
      <a:lvl1pPr marL="0" algn="l" defTabSz="913553" rtl="0" eaLnBrk="1" latinLnBrk="0" hangingPunct="1">
        <a:defRPr sz="1798" kern="1200">
          <a:solidFill>
            <a:schemeClr val="tx1"/>
          </a:solidFill>
          <a:latin typeface="+mn-lt"/>
          <a:ea typeface="+mn-ea"/>
          <a:cs typeface="+mn-cs"/>
        </a:defRPr>
      </a:lvl1pPr>
      <a:lvl2pPr marL="456777" algn="l" defTabSz="913553" rtl="0" eaLnBrk="1" latinLnBrk="0" hangingPunct="1">
        <a:defRPr sz="1798" kern="1200">
          <a:solidFill>
            <a:schemeClr val="tx1"/>
          </a:solidFill>
          <a:latin typeface="+mn-lt"/>
          <a:ea typeface="+mn-ea"/>
          <a:cs typeface="+mn-cs"/>
        </a:defRPr>
      </a:lvl2pPr>
      <a:lvl3pPr marL="913553" algn="l" defTabSz="913553" rtl="0" eaLnBrk="1" latinLnBrk="0" hangingPunct="1">
        <a:defRPr sz="1798" kern="1200">
          <a:solidFill>
            <a:schemeClr val="tx1"/>
          </a:solidFill>
          <a:latin typeface="+mn-lt"/>
          <a:ea typeface="+mn-ea"/>
          <a:cs typeface="+mn-cs"/>
        </a:defRPr>
      </a:lvl3pPr>
      <a:lvl4pPr marL="1370330" algn="l" defTabSz="913553" rtl="0" eaLnBrk="1" latinLnBrk="0" hangingPunct="1">
        <a:defRPr sz="1798" kern="1200">
          <a:solidFill>
            <a:schemeClr val="tx1"/>
          </a:solidFill>
          <a:latin typeface="+mn-lt"/>
          <a:ea typeface="+mn-ea"/>
          <a:cs typeface="+mn-cs"/>
        </a:defRPr>
      </a:lvl4pPr>
      <a:lvl5pPr marL="1827106" algn="l" defTabSz="913553" rtl="0" eaLnBrk="1" latinLnBrk="0" hangingPunct="1">
        <a:defRPr sz="1798" kern="1200">
          <a:solidFill>
            <a:schemeClr val="tx1"/>
          </a:solidFill>
          <a:latin typeface="+mn-lt"/>
          <a:ea typeface="+mn-ea"/>
          <a:cs typeface="+mn-cs"/>
        </a:defRPr>
      </a:lvl5pPr>
      <a:lvl6pPr marL="2283884" algn="l" defTabSz="913553" rtl="0" eaLnBrk="1" latinLnBrk="0" hangingPunct="1">
        <a:defRPr sz="1798" kern="1200">
          <a:solidFill>
            <a:schemeClr val="tx1"/>
          </a:solidFill>
          <a:latin typeface="+mn-lt"/>
          <a:ea typeface="+mn-ea"/>
          <a:cs typeface="+mn-cs"/>
        </a:defRPr>
      </a:lvl6pPr>
      <a:lvl7pPr marL="2740661" algn="l" defTabSz="913553" rtl="0" eaLnBrk="1" latinLnBrk="0" hangingPunct="1">
        <a:defRPr sz="1798" kern="1200">
          <a:solidFill>
            <a:schemeClr val="tx1"/>
          </a:solidFill>
          <a:latin typeface="+mn-lt"/>
          <a:ea typeface="+mn-ea"/>
          <a:cs typeface="+mn-cs"/>
        </a:defRPr>
      </a:lvl7pPr>
      <a:lvl8pPr marL="3197437" algn="l" defTabSz="913553" rtl="0" eaLnBrk="1" latinLnBrk="0" hangingPunct="1">
        <a:defRPr sz="1798" kern="1200">
          <a:solidFill>
            <a:schemeClr val="tx1"/>
          </a:solidFill>
          <a:latin typeface="+mn-lt"/>
          <a:ea typeface="+mn-ea"/>
          <a:cs typeface="+mn-cs"/>
        </a:defRPr>
      </a:lvl8pPr>
      <a:lvl9pPr marL="3654214" algn="l" defTabSz="913553" rtl="0" eaLnBrk="1" latinLnBrk="0" hangingPunct="1">
        <a:defRPr sz="1798"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62" userDrawn="1">
          <p15:clr>
            <a:srgbClr val="F26B43"/>
          </p15:clr>
        </p15:guide>
        <p15:guide id="3" pos="2679" userDrawn="1">
          <p15:clr>
            <a:srgbClr val="F26B43"/>
          </p15:clr>
        </p15:guide>
        <p15:guide id="4" pos="2948" userDrawn="1">
          <p15:clr>
            <a:srgbClr val="F26B43"/>
          </p15:clr>
        </p15:guide>
        <p15:guide id="5" pos="7419" userDrawn="1">
          <p15:clr>
            <a:srgbClr val="F26B43"/>
          </p15:clr>
        </p15:guide>
        <p15:guide id="6" orient="horz" pos="402" userDrawn="1">
          <p15:clr>
            <a:srgbClr val="F26B43"/>
          </p15:clr>
        </p15:guide>
        <p15:guide id="7" orient="horz" pos="778" userDrawn="1">
          <p15:clr>
            <a:srgbClr val="F26B43"/>
          </p15:clr>
        </p15:guide>
        <p15:guide id="8" orient="horz" pos="974" userDrawn="1">
          <p15:clr>
            <a:srgbClr val="F26B43"/>
          </p15:clr>
        </p15:guide>
        <p15:guide id="9" orient="horz" pos="3916" userDrawn="1">
          <p15:clr>
            <a:srgbClr val="F26B43"/>
          </p15:clr>
        </p15:guide>
        <p15:guide id="10" orient="horz" pos="365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6.png"/><Relationship Id="rId5" Type="http://schemas.openxmlformats.org/officeDocument/2006/relationships/image" Target="../media/image5.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12.sv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5" Type="http://schemas.openxmlformats.org/officeDocument/2006/relationships/image" Target="../media/image5.emf"/><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mailto:sheryl.vogt@vogtconsultinginc.com"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 Id="rId5" Type="http://schemas.openxmlformats.org/officeDocument/2006/relationships/image" Target="../media/image5.emf"/><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E789B168-8AF8-42DE-ABF9-BFB9075897D8}"/>
              </a:ext>
            </a:extLst>
          </p:cNvPr>
          <p:cNvGraphicFramePr>
            <a:graphicFrameLocks noChangeAspect="1"/>
          </p:cNvGraphicFramePr>
          <p:nvPr>
            <p:custDataLst>
              <p:tags r:id="rId1"/>
            </p:custDataLst>
          </p:nvPr>
        </p:nvGraphicFramePr>
        <p:xfrm>
          <a:off x="8074" y="5467"/>
          <a:ext cx="2115" cy="2115"/>
        </p:xfrm>
        <a:graphic>
          <a:graphicData uri="http://schemas.openxmlformats.org/presentationml/2006/ole">
            <mc:AlternateContent xmlns:mc="http://schemas.openxmlformats.org/markup-compatibility/2006">
              <mc:Choice xmlns:v="urn:schemas-microsoft-com:vml" Requires="v">
                <p:oleObj name="think-cell Slide" r:id="rId4" imgW="262" imgH="262" progId="TCLayout.ActiveDocument.1">
                  <p:embed/>
                </p:oleObj>
              </mc:Choice>
              <mc:Fallback>
                <p:oleObj name="think-cell Slide" r:id="rId4" imgW="262" imgH="262" progId="TCLayout.ActiveDocument.1">
                  <p:embed/>
                  <p:pic>
                    <p:nvPicPr>
                      <p:cNvPr id="7" name="Object 6" hidden="1">
                        <a:extLst>
                          <a:ext uri="{FF2B5EF4-FFF2-40B4-BE49-F238E27FC236}">
                            <a16:creationId xmlns:a16="http://schemas.microsoft.com/office/drawing/2014/main" id="{E789B168-8AF8-42DE-ABF9-BFB9075897D8}"/>
                          </a:ext>
                        </a:extLst>
                      </p:cNvPr>
                      <p:cNvPicPr/>
                      <p:nvPr/>
                    </p:nvPicPr>
                    <p:blipFill>
                      <a:blip r:embed="rId5"/>
                      <a:stretch>
                        <a:fillRect/>
                      </a:stretch>
                    </p:blipFill>
                    <p:spPr>
                      <a:xfrm>
                        <a:off x="8074" y="5467"/>
                        <a:ext cx="2115" cy="2115"/>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E2E06CE3-F2BC-4BCD-ABAF-36ADDBD65D13}"/>
              </a:ext>
            </a:extLst>
          </p:cNvPr>
          <p:cNvSpPr>
            <a:spLocks noGrp="1"/>
          </p:cNvSpPr>
          <p:nvPr>
            <p:ph type="ctrTitle"/>
          </p:nvPr>
        </p:nvSpPr>
        <p:spPr/>
        <p:txBody>
          <a:bodyPr/>
          <a:lstStyle/>
          <a:p>
            <a:r>
              <a:rPr lang="en-US" dirty="0">
                <a:latin typeface="Amasis MT Pro Light" panose="02040304050005020304" pitchFamily="18" charset="0"/>
              </a:rPr>
              <a:t>Federally Employed Women (FEW)</a:t>
            </a:r>
            <a:br>
              <a:rPr lang="en-US" dirty="0">
                <a:latin typeface="Amasis MT Pro Light" panose="02040304050005020304" pitchFamily="18" charset="0"/>
              </a:rPr>
            </a:br>
            <a:r>
              <a:rPr lang="en-US" dirty="0">
                <a:latin typeface="Amasis MT Pro Light" panose="02040304050005020304" pitchFamily="18" charset="0"/>
              </a:rPr>
              <a:t>National Training Program (NTP)</a:t>
            </a:r>
          </a:p>
        </p:txBody>
      </p:sp>
      <p:sp>
        <p:nvSpPr>
          <p:cNvPr id="3" name="Subtitle 2">
            <a:extLst>
              <a:ext uri="{FF2B5EF4-FFF2-40B4-BE49-F238E27FC236}">
                <a16:creationId xmlns:a16="http://schemas.microsoft.com/office/drawing/2014/main" id="{C02CEA39-2FDB-4FE8-A9A4-B6F0CA80DAA3}"/>
              </a:ext>
            </a:extLst>
          </p:cNvPr>
          <p:cNvSpPr>
            <a:spLocks noGrp="1"/>
          </p:cNvSpPr>
          <p:nvPr>
            <p:ph type="subTitle" idx="1"/>
          </p:nvPr>
        </p:nvSpPr>
        <p:spPr>
          <a:xfrm>
            <a:off x="415925" y="4017916"/>
            <a:ext cx="11360150" cy="697489"/>
          </a:xfrm>
        </p:spPr>
        <p:txBody>
          <a:bodyPr anchor="ctr"/>
          <a:lstStyle/>
          <a:p>
            <a:r>
              <a:rPr lang="en-US" sz="3200" dirty="0"/>
              <a:t>Introduction to Lean Six Sigma and Waste </a:t>
            </a:r>
            <a:r>
              <a:rPr lang="en-US" dirty="0"/>
              <a:t>I</a:t>
            </a:r>
            <a:r>
              <a:rPr lang="en-US" sz="3200" dirty="0"/>
              <a:t>dentification</a:t>
            </a:r>
            <a:endParaRPr lang="en-US" dirty="0">
              <a:latin typeface="Amasis MT Pro Medium" panose="02040604050005020304" pitchFamily="18" charset="0"/>
            </a:endParaRPr>
          </a:p>
        </p:txBody>
      </p:sp>
      <p:sp>
        <p:nvSpPr>
          <p:cNvPr id="5" name="TextBox 4">
            <a:extLst>
              <a:ext uri="{FF2B5EF4-FFF2-40B4-BE49-F238E27FC236}">
                <a16:creationId xmlns:a16="http://schemas.microsoft.com/office/drawing/2014/main" id="{4D3D6783-158F-D382-2F51-C78B31BC5BFC}"/>
              </a:ext>
            </a:extLst>
          </p:cNvPr>
          <p:cNvSpPr txBox="1"/>
          <p:nvPr/>
        </p:nvSpPr>
        <p:spPr>
          <a:xfrm>
            <a:off x="1653870" y="4940968"/>
            <a:ext cx="3118400" cy="600164"/>
          </a:xfrm>
          <a:prstGeom prst="rect">
            <a:avLst/>
          </a:prstGeom>
          <a:noFill/>
        </p:spPr>
        <p:txBody>
          <a:bodyPr wrap="square" rtlCol="0">
            <a:spAutoFit/>
          </a:bodyPr>
          <a:lstStyle/>
          <a:p>
            <a:r>
              <a:rPr lang="en-US" dirty="0">
                <a:latin typeface="Georgia Pro Cond Light" panose="020B0604020202020204" pitchFamily="18" charset="0"/>
                <a:cs typeface="Aldhabi" panose="01000000000000000000" pitchFamily="2" charset="-78"/>
              </a:rPr>
              <a:t>Pamela H. </a:t>
            </a:r>
            <a:r>
              <a:rPr lang="en-US" sz="1800" dirty="0">
                <a:latin typeface="Georgia Pro Cond Light" panose="020B0604020202020204" pitchFamily="18" charset="0"/>
                <a:cs typeface="Aldhabi" panose="01000000000000000000" pitchFamily="2" charset="-78"/>
              </a:rPr>
              <a:t>Richards</a:t>
            </a:r>
            <a:endParaRPr lang="en-US" dirty="0">
              <a:latin typeface="Georgia Pro Cond Light" panose="020B0604020202020204" pitchFamily="18" charset="0"/>
              <a:cs typeface="Aldhabi" panose="01000000000000000000" pitchFamily="2" charset="-78"/>
            </a:endParaRPr>
          </a:p>
          <a:p>
            <a:r>
              <a:rPr lang="en-US" sz="1500" b="1" dirty="0">
                <a:latin typeface="Georgia Pro Cond Light" panose="020B0604020202020204" pitchFamily="18" charset="0"/>
                <a:cs typeface="Aldhabi" panose="01000000000000000000" pitchFamily="2" charset="-78"/>
              </a:rPr>
              <a:t>FEW National President</a:t>
            </a:r>
          </a:p>
        </p:txBody>
      </p:sp>
      <p:cxnSp>
        <p:nvCxnSpPr>
          <p:cNvPr id="6" name="Straight Connector 5">
            <a:extLst>
              <a:ext uri="{FF2B5EF4-FFF2-40B4-BE49-F238E27FC236}">
                <a16:creationId xmlns:a16="http://schemas.microsoft.com/office/drawing/2014/main" id="{05D9714F-F0E6-8BCB-394D-3FC1798E325D}"/>
              </a:ext>
            </a:extLst>
          </p:cNvPr>
          <p:cNvCxnSpPr>
            <a:cxnSpLocks/>
          </p:cNvCxnSpPr>
          <p:nvPr/>
        </p:nvCxnSpPr>
        <p:spPr>
          <a:xfrm>
            <a:off x="1567722" y="4940968"/>
            <a:ext cx="0" cy="646331"/>
          </a:xfrm>
          <a:prstGeom prst="line">
            <a:avLst/>
          </a:prstGeom>
          <a:ln>
            <a:solidFill>
              <a:srgbClr val="1F1F26"/>
            </a:solidFill>
          </a:ln>
        </p:spPr>
        <p:style>
          <a:lnRef idx="1">
            <a:schemeClr val="accent1"/>
          </a:lnRef>
          <a:fillRef idx="0">
            <a:schemeClr val="accent1"/>
          </a:fillRef>
          <a:effectRef idx="0">
            <a:schemeClr val="accent1"/>
          </a:effectRef>
          <a:fontRef idx="minor">
            <a:schemeClr val="tx1"/>
          </a:fontRef>
        </p:style>
      </p:cxnSp>
      <p:pic>
        <p:nvPicPr>
          <p:cNvPr id="12" name="Picture 11" descr="A picture containing logo&#10;&#10;Description automatically generated">
            <a:extLst>
              <a:ext uri="{FF2B5EF4-FFF2-40B4-BE49-F238E27FC236}">
                <a16:creationId xmlns:a16="http://schemas.microsoft.com/office/drawing/2014/main" id="{7F655B6E-C4AE-1907-FE0A-1F63DA1F2A48}"/>
              </a:ext>
            </a:extLst>
          </p:cNvPr>
          <p:cNvPicPr>
            <a:picLocks noChangeAspect="1"/>
          </p:cNvPicPr>
          <p:nvPr/>
        </p:nvPicPr>
        <p:blipFill>
          <a:blip r:embed="rId6"/>
          <a:stretch>
            <a:fillRect/>
          </a:stretch>
        </p:blipFill>
        <p:spPr>
          <a:xfrm>
            <a:off x="415925" y="4715405"/>
            <a:ext cx="1051289" cy="1051289"/>
          </a:xfrm>
          <a:prstGeom prst="rect">
            <a:avLst/>
          </a:prstGeom>
        </p:spPr>
      </p:pic>
    </p:spTree>
    <p:extLst>
      <p:ext uri="{BB962C8B-B14F-4D97-AF65-F5344CB8AC3E}">
        <p14:creationId xmlns:p14="http://schemas.microsoft.com/office/powerpoint/2010/main" val="2637931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2075" tIns="46038" rIns="92075" bIns="46038" numCol="1" rtlCol="0" anchor="b" anchorCtr="0" compatLnSpc="1">
            <a:prstTxWarp prst="textNoShape">
              <a:avLst/>
            </a:prstTxWarp>
            <a:normAutofit fontScale="90000"/>
          </a:bodyPr>
          <a:lstStyle/>
          <a:p>
            <a:pPr eaLnBrk="1" hangingPunct="1"/>
            <a:r>
              <a:rPr lang="en-US" altLang="en-US" b="1"/>
              <a:t>What is the customer paying for?</a:t>
            </a:r>
          </a:p>
        </p:txBody>
      </p:sp>
      <p:sp>
        <p:nvSpPr>
          <p:cNvPr id="32771" name="Rectangle 3"/>
          <p:cNvSpPr>
            <a:spLocks noGrp="1" noChangeArrowheads="1"/>
          </p:cNvSpPr>
          <p:nvPr>
            <p:ph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2075" tIns="46038" rIns="92075" bIns="46038" numCol="1" rtlCol="0" anchorCtr="0" compatLnSpc="1">
            <a:prstTxWarp prst="textNoShape">
              <a:avLst/>
            </a:prstTxWarp>
            <a:normAutofit/>
          </a:bodyPr>
          <a:lstStyle/>
          <a:p>
            <a:pPr indent="-280988"/>
            <a:r>
              <a:rPr lang="en-US" altLang="en-US" b="1" i="1"/>
              <a:t>Value Added</a:t>
            </a:r>
            <a:endParaRPr lang="en-US" altLang="en-US"/>
          </a:p>
          <a:p>
            <a:pPr indent="-280988">
              <a:buNone/>
            </a:pPr>
            <a:r>
              <a:rPr lang="en-US" altLang="en-US"/>
              <a:t>	Any activity that increases the form or function of the product or service.  These are things the customer is willing to pay for</a:t>
            </a:r>
          </a:p>
          <a:p>
            <a:pPr indent="-280988"/>
            <a:endParaRPr lang="en-US" altLang="en-US"/>
          </a:p>
          <a:p>
            <a:pPr indent="-280988"/>
            <a:r>
              <a:rPr lang="en-US" altLang="en-US" b="1" i="1"/>
              <a:t>Non-Value Added</a:t>
            </a:r>
            <a:endParaRPr lang="en-US" altLang="en-US"/>
          </a:p>
          <a:p>
            <a:pPr indent="-280988">
              <a:buNone/>
            </a:pPr>
            <a:r>
              <a:rPr lang="en-US" altLang="en-US"/>
              <a:t>	Any activity that does not add form or function or is not necessary.  These are things the customer wouldn’t pay for if he or she had a choice</a:t>
            </a:r>
          </a:p>
        </p:txBody>
      </p:sp>
      <p:sp>
        <p:nvSpPr>
          <p:cNvPr id="5" name="Footer Placeholder 8">
            <a:extLst>
              <a:ext uri="{FF2B5EF4-FFF2-40B4-BE49-F238E27FC236}">
                <a16:creationId xmlns:a16="http://schemas.microsoft.com/office/drawing/2014/main" id="{0CD3607A-5824-47C3-BEC0-81A449E8A0F5}"/>
              </a:ext>
            </a:extLst>
          </p:cNvPr>
          <p:cNvSpPr>
            <a:spLocks noGrp="1"/>
          </p:cNvSpPr>
          <p:nvPr>
            <p:ph type="ftr" sz="quarter" idx="4294967295"/>
          </p:nvPr>
        </p:nvSpPr>
        <p:spPr>
          <a:xfrm>
            <a:off x="0" y="6307138"/>
            <a:ext cx="3908425" cy="274637"/>
          </a:xfrm>
        </p:spPr>
        <p:txBody>
          <a:bodyPr>
            <a:normAutofit fontScale="77500" lnSpcReduction="20000"/>
          </a:bodyPr>
          <a:lstStyle/>
          <a:p>
            <a:pPr>
              <a:spcAft>
                <a:spcPts val="600"/>
              </a:spcAft>
            </a:pPr>
            <a:r>
              <a:rPr lang="en-US" dirty="0"/>
              <a:t>2022 Vogt Consulting Inc for FEW</a:t>
            </a:r>
          </a:p>
        </p:txBody>
      </p:sp>
      <p:sp>
        <p:nvSpPr>
          <p:cNvPr id="6" name="Slide Number Placeholder 1">
            <a:extLst>
              <a:ext uri="{FF2B5EF4-FFF2-40B4-BE49-F238E27FC236}">
                <a16:creationId xmlns:a16="http://schemas.microsoft.com/office/drawing/2014/main" id="{1E9A7A26-F4D3-E0E5-1337-DFEB52162A56}"/>
              </a:ext>
            </a:extLst>
          </p:cNvPr>
          <p:cNvSpPr>
            <a:spLocks noGrp="1"/>
          </p:cNvSpPr>
          <p:nvPr>
            <p:ph type="sldNum" sz="quarter" idx="4294967295"/>
          </p:nvPr>
        </p:nvSpPr>
        <p:spPr>
          <a:xfrm>
            <a:off x="11095038" y="6308725"/>
            <a:ext cx="1096962" cy="274638"/>
          </a:xfrm>
        </p:spPr>
        <p:txBody>
          <a:bodyPr/>
          <a:lstStyle/>
          <a:p>
            <a:fld id="{59DB9A98-F838-4116-8513-3DE0E5EE5B50}" type="slidenum">
              <a:rPr lang="en-US" smtClean="0"/>
              <a:t>10</a:t>
            </a:fld>
            <a:endParaRPr lang="en-US"/>
          </a:p>
        </p:txBody>
      </p:sp>
      <p:pic>
        <p:nvPicPr>
          <p:cNvPr id="32775" name="Graphic 32774" descr="Business Growth">
            <a:extLst>
              <a:ext uri="{FF2B5EF4-FFF2-40B4-BE49-F238E27FC236}">
                <a16:creationId xmlns:a16="http://schemas.microsoft.com/office/drawing/2014/main" id="{965CE8E2-74B3-860B-9F20-135382436E3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20638" y="904240"/>
            <a:ext cx="4409362" cy="4409362"/>
          </a:xfrm>
          <a:prstGeom prst="rect">
            <a:avLst/>
          </a:prstGeom>
        </p:spPr>
      </p:pic>
    </p:spTree>
    <p:extLst>
      <p:ext uri="{BB962C8B-B14F-4D97-AF65-F5344CB8AC3E}">
        <p14:creationId xmlns:p14="http://schemas.microsoft.com/office/powerpoint/2010/main" val="129633030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2771"/>
                                        </p:tgtEl>
                                        <p:attrNameLst>
                                          <p:attrName>style.visibility</p:attrName>
                                        </p:attrNameLst>
                                      </p:cBhvr>
                                      <p:to>
                                        <p:strVal val="visible"/>
                                      </p:to>
                                    </p:set>
                                    <p:anim calcmode="lin" valueType="num">
                                      <p:cBhvr additive="base">
                                        <p:cTn id="7" dur="500" fill="hold"/>
                                        <p:tgtEl>
                                          <p:spTgt spid="32771"/>
                                        </p:tgtEl>
                                        <p:attrNameLst>
                                          <p:attrName>ppt_x</p:attrName>
                                        </p:attrNameLst>
                                      </p:cBhvr>
                                      <p:tavLst>
                                        <p:tav tm="0">
                                          <p:val>
                                            <p:strVal val="0-#ppt_w/2"/>
                                          </p:val>
                                        </p:tav>
                                        <p:tav tm="100000">
                                          <p:val>
                                            <p:strVal val="#ppt_x"/>
                                          </p:val>
                                        </p:tav>
                                      </p:tavLst>
                                    </p:anim>
                                    <p:anim calcmode="lin" valueType="num">
                                      <p:cBhvr additive="base">
                                        <p:cTn id="8" dur="500" fill="hold"/>
                                        <p:tgtEl>
                                          <p:spTgt spid="3277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dirty="0"/>
              <a:t>What would the perfect flow of value look like?</a:t>
            </a:r>
            <a:endParaRPr lang="en-US" dirty="0"/>
          </a:p>
        </p:txBody>
      </p:sp>
      <p:sp>
        <p:nvSpPr>
          <p:cNvPr id="3" name="Content Placeholder 2"/>
          <p:cNvSpPr>
            <a:spLocks noGrp="1"/>
          </p:cNvSpPr>
          <p:nvPr>
            <p:ph sz="quarter" idx="10"/>
          </p:nvPr>
        </p:nvSpPr>
        <p:spPr/>
        <p:txBody>
          <a:bodyPr>
            <a:normAutofit/>
          </a:bodyPr>
          <a:lstStyle/>
          <a:p>
            <a:pPr>
              <a:lnSpc>
                <a:spcPct val="90000"/>
              </a:lnSpc>
              <a:spcBef>
                <a:spcPct val="55000"/>
              </a:spcBef>
              <a:spcAft>
                <a:spcPct val="20000"/>
              </a:spcAft>
              <a:buClr>
                <a:srgbClr val="008000"/>
              </a:buClr>
              <a:buSzPct val="120000"/>
              <a:buFont typeface="Wingdings" pitchFamily="2" charset="2"/>
              <a:buChar char="J"/>
            </a:pPr>
            <a:r>
              <a:rPr lang="en-US" altLang="en-US" sz="2800" dirty="0">
                <a:solidFill>
                  <a:schemeClr val="tx1">
                    <a:lumMod val="50000"/>
                    <a:lumOff val="50000"/>
                  </a:schemeClr>
                </a:solidFill>
              </a:rPr>
              <a:t>    Only value adding steps and time</a:t>
            </a:r>
          </a:p>
          <a:p>
            <a:pPr>
              <a:lnSpc>
                <a:spcPct val="90000"/>
              </a:lnSpc>
              <a:spcBef>
                <a:spcPct val="55000"/>
              </a:spcBef>
              <a:spcAft>
                <a:spcPct val="20000"/>
              </a:spcAft>
              <a:buClr>
                <a:srgbClr val="008000"/>
              </a:buClr>
              <a:buSzPct val="120000"/>
              <a:buFont typeface="Wingdings" pitchFamily="2" charset="2"/>
              <a:buChar char="J"/>
            </a:pPr>
            <a:r>
              <a:rPr lang="en-US" altLang="en-US" sz="2800" dirty="0">
                <a:solidFill>
                  <a:schemeClr val="tx1">
                    <a:lumMod val="50000"/>
                    <a:lumOff val="50000"/>
                  </a:schemeClr>
                </a:solidFill>
              </a:rPr>
              <a:t>    No scrap or rework – every output meets customer expectation while using minimum inputs</a:t>
            </a:r>
          </a:p>
          <a:p>
            <a:pPr>
              <a:lnSpc>
                <a:spcPct val="90000"/>
              </a:lnSpc>
              <a:spcBef>
                <a:spcPct val="55000"/>
              </a:spcBef>
              <a:spcAft>
                <a:spcPct val="20000"/>
              </a:spcAft>
              <a:buClr>
                <a:srgbClr val="008000"/>
              </a:buClr>
              <a:buSzPct val="120000"/>
              <a:buFont typeface="Wingdings" pitchFamily="2" charset="2"/>
              <a:buChar char="J"/>
            </a:pPr>
            <a:r>
              <a:rPr lang="en-US" altLang="en-US" sz="2800" dirty="0">
                <a:solidFill>
                  <a:schemeClr val="tx1">
                    <a:lumMod val="50000"/>
                    <a:lumOff val="50000"/>
                  </a:schemeClr>
                </a:solidFill>
              </a:rPr>
              <a:t>    Balanced, continuous flow exactly to the pulse of customer demand</a:t>
            </a:r>
          </a:p>
          <a:p>
            <a:endParaRPr lang="en-US" sz="2800" dirty="0">
              <a:solidFill>
                <a:schemeClr val="tx1">
                  <a:lumMod val="50000"/>
                  <a:lumOff val="50000"/>
                </a:schemeClr>
              </a:solidFill>
            </a:endParaRPr>
          </a:p>
        </p:txBody>
      </p:sp>
      <p:sp>
        <p:nvSpPr>
          <p:cNvPr id="4" name="Footer Placeholder 8">
            <a:extLst>
              <a:ext uri="{FF2B5EF4-FFF2-40B4-BE49-F238E27FC236}">
                <a16:creationId xmlns:a16="http://schemas.microsoft.com/office/drawing/2014/main" id="{B88352EA-53E2-861D-A13B-CC96790D13A2}"/>
              </a:ext>
            </a:extLst>
          </p:cNvPr>
          <p:cNvSpPr>
            <a:spLocks noGrp="1"/>
          </p:cNvSpPr>
          <p:nvPr>
            <p:ph type="ftr" sz="quarter" idx="4294967295"/>
          </p:nvPr>
        </p:nvSpPr>
        <p:spPr>
          <a:xfrm>
            <a:off x="0" y="6307138"/>
            <a:ext cx="3908425" cy="274637"/>
          </a:xfrm>
        </p:spPr>
        <p:txBody>
          <a:bodyPr>
            <a:normAutofit fontScale="77500" lnSpcReduction="20000"/>
          </a:bodyPr>
          <a:lstStyle/>
          <a:p>
            <a:pPr>
              <a:spcAft>
                <a:spcPts val="600"/>
              </a:spcAft>
            </a:pPr>
            <a:r>
              <a:rPr lang="en-US" dirty="0"/>
              <a:t>2022 Vogt Consulting Inc for FEW</a:t>
            </a:r>
          </a:p>
        </p:txBody>
      </p:sp>
      <p:sp>
        <p:nvSpPr>
          <p:cNvPr id="5" name="Slide Number Placeholder 1">
            <a:extLst>
              <a:ext uri="{FF2B5EF4-FFF2-40B4-BE49-F238E27FC236}">
                <a16:creationId xmlns:a16="http://schemas.microsoft.com/office/drawing/2014/main" id="{50152BE0-3EFC-9440-FA69-0082995CD979}"/>
              </a:ext>
            </a:extLst>
          </p:cNvPr>
          <p:cNvSpPr>
            <a:spLocks noGrp="1"/>
          </p:cNvSpPr>
          <p:nvPr>
            <p:ph type="sldNum" sz="quarter" idx="4294967295"/>
          </p:nvPr>
        </p:nvSpPr>
        <p:spPr>
          <a:xfrm>
            <a:off x="11095038" y="6308725"/>
            <a:ext cx="1096962" cy="274638"/>
          </a:xfrm>
        </p:spPr>
        <p:txBody>
          <a:bodyPr/>
          <a:lstStyle/>
          <a:p>
            <a:fld id="{59DB9A98-F838-4116-8513-3DE0E5EE5B50}" type="slidenum">
              <a:rPr lang="en-US" smtClean="0"/>
              <a:t>11</a:t>
            </a:fld>
            <a:endParaRPr lang="en-US"/>
          </a:p>
        </p:txBody>
      </p:sp>
    </p:spTree>
    <p:extLst>
      <p:ext uri="{BB962C8B-B14F-4D97-AF65-F5344CB8AC3E}">
        <p14:creationId xmlns:p14="http://schemas.microsoft.com/office/powerpoint/2010/main" val="3655467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Oval 2"/>
          <p:cNvSpPr>
            <a:spLocks noChangeArrowheads="1"/>
          </p:cNvSpPr>
          <p:nvPr/>
        </p:nvSpPr>
        <p:spPr bwMode="auto">
          <a:xfrm>
            <a:off x="2127251" y="894080"/>
            <a:ext cx="1000125" cy="762000"/>
          </a:xfrm>
          <a:prstGeom prst="ellipse">
            <a:avLst/>
          </a:prstGeom>
          <a:solidFill>
            <a:srgbClr val="4FFF4F"/>
          </a:solidFill>
          <a:ln w="317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US" altLang="en-US" sz="2400">
              <a:latin typeface="Times" pitchFamily="18" charset="0"/>
            </a:endParaRPr>
          </a:p>
        </p:txBody>
      </p:sp>
      <p:sp>
        <p:nvSpPr>
          <p:cNvPr id="10243" name="Rectangle 3"/>
          <p:cNvSpPr>
            <a:spLocks noChangeArrowheads="1"/>
          </p:cNvSpPr>
          <p:nvPr/>
        </p:nvSpPr>
        <p:spPr bwMode="auto">
          <a:xfrm>
            <a:off x="2136776" y="1046481"/>
            <a:ext cx="989695"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dirty="0"/>
              <a:t>Value</a:t>
            </a:r>
          </a:p>
        </p:txBody>
      </p:sp>
      <p:sp>
        <p:nvSpPr>
          <p:cNvPr id="10244" name="AutoShape 4"/>
          <p:cNvSpPr>
            <a:spLocks noChangeArrowheads="1"/>
          </p:cNvSpPr>
          <p:nvPr/>
        </p:nvSpPr>
        <p:spPr bwMode="auto">
          <a:xfrm>
            <a:off x="8232776" y="5161280"/>
            <a:ext cx="2359025" cy="838200"/>
          </a:xfrm>
          <a:prstGeom prst="star16">
            <a:avLst>
              <a:gd name="adj" fmla="val 37500"/>
            </a:avLst>
          </a:prstGeom>
          <a:solidFill>
            <a:srgbClr val="FFFF00"/>
          </a:solidFill>
          <a:ln w="317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US" altLang="en-US" sz="2400">
              <a:latin typeface="Times" pitchFamily="18" charset="0"/>
            </a:endParaRPr>
          </a:p>
        </p:txBody>
      </p:sp>
      <p:sp>
        <p:nvSpPr>
          <p:cNvPr id="10245" name="Rectangle 5"/>
          <p:cNvSpPr>
            <a:spLocks noChangeArrowheads="1"/>
          </p:cNvSpPr>
          <p:nvPr/>
        </p:nvSpPr>
        <p:spPr bwMode="auto">
          <a:xfrm>
            <a:off x="8602664" y="5356543"/>
            <a:ext cx="18367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t>Customer</a:t>
            </a:r>
          </a:p>
        </p:txBody>
      </p:sp>
      <p:sp>
        <p:nvSpPr>
          <p:cNvPr id="10246" name="AutoShape 6"/>
          <p:cNvSpPr>
            <a:spLocks noChangeArrowheads="1"/>
          </p:cNvSpPr>
          <p:nvPr/>
        </p:nvSpPr>
        <p:spPr bwMode="auto">
          <a:xfrm rot="2115074" flipH="1" flipV="1">
            <a:off x="2892425" y="1719581"/>
            <a:ext cx="592138" cy="423863"/>
          </a:xfrm>
          <a:custGeom>
            <a:avLst/>
            <a:gdLst>
              <a:gd name="T0" fmla="*/ 14205911 w 21600"/>
              <a:gd name="T1" fmla="*/ 4158802 h 21600"/>
              <a:gd name="T2" fmla="*/ 8116375 w 21600"/>
              <a:gd name="T3" fmla="*/ 8317585 h 21600"/>
              <a:gd name="T4" fmla="*/ 2026839 w 21600"/>
              <a:gd name="T5" fmla="*/ 4158802 h 21600"/>
              <a:gd name="T6" fmla="*/ 8116375 w 21600"/>
              <a:gd name="T7" fmla="*/ 0 h 21600"/>
              <a:gd name="T8" fmla="*/ 0 60000 65536"/>
              <a:gd name="T9" fmla="*/ 0 60000 65536"/>
              <a:gd name="T10" fmla="*/ 0 60000 65536"/>
              <a:gd name="T11" fmla="*/ 0 60000 65536"/>
              <a:gd name="T12" fmla="*/ 4497 w 21600"/>
              <a:gd name="T13" fmla="*/ 4497 h 21600"/>
              <a:gd name="T14" fmla="*/ 17103 w 21600"/>
              <a:gd name="T15" fmla="*/ 17103 h 21600"/>
            </a:gdLst>
            <a:ahLst/>
            <a:cxnLst>
              <a:cxn ang="T8">
                <a:pos x="T0" y="T1"/>
              </a:cxn>
              <a:cxn ang="T9">
                <a:pos x="T2" y="T3"/>
              </a:cxn>
              <a:cxn ang="T10">
                <a:pos x="T4" y="T5"/>
              </a:cxn>
              <a:cxn ang="T11">
                <a:pos x="T6" y="T7"/>
              </a:cxn>
            </a:cxnLst>
            <a:rect l="T12" t="T13" r="T14" b="T15"/>
            <a:pathLst>
              <a:path w="21600" h="21600">
                <a:moveTo>
                  <a:pt x="0" y="0"/>
                </a:moveTo>
                <a:lnTo>
                  <a:pt x="5393" y="21600"/>
                </a:lnTo>
                <a:lnTo>
                  <a:pt x="16207" y="21600"/>
                </a:lnTo>
                <a:lnTo>
                  <a:pt x="21600" y="0"/>
                </a:lnTo>
                <a:lnTo>
                  <a:pt x="0" y="0"/>
                </a:lnTo>
                <a:close/>
              </a:path>
            </a:pathLst>
          </a:custGeom>
          <a:solidFill>
            <a:srgbClr val="CC6600"/>
          </a:solidFill>
          <a:ln w="12700">
            <a:solidFill>
              <a:schemeClr val="tx1"/>
            </a:solidFill>
            <a:miter lim="800000"/>
            <a:headEnd/>
            <a:tailEnd/>
          </a:ln>
        </p:spPr>
        <p:txBody>
          <a:bodyPr wrap="none" anchor="ctr"/>
          <a:lstStyle/>
          <a:p>
            <a:endParaRPr lang="en-US"/>
          </a:p>
        </p:txBody>
      </p:sp>
      <p:sp>
        <p:nvSpPr>
          <p:cNvPr id="10247" name="AutoShape 7"/>
          <p:cNvSpPr>
            <a:spLocks noChangeArrowheads="1"/>
          </p:cNvSpPr>
          <p:nvPr/>
        </p:nvSpPr>
        <p:spPr bwMode="auto">
          <a:xfrm rot="2086151" flipH="1" flipV="1">
            <a:off x="4006851" y="2499043"/>
            <a:ext cx="593725" cy="425450"/>
          </a:xfrm>
          <a:custGeom>
            <a:avLst/>
            <a:gdLst>
              <a:gd name="T0" fmla="*/ 14282165 w 21600"/>
              <a:gd name="T1" fmla="*/ 4189993 h 21600"/>
              <a:gd name="T2" fmla="*/ 8159953 w 21600"/>
              <a:gd name="T3" fmla="*/ 8379986 h 21600"/>
              <a:gd name="T4" fmla="*/ 2037714 w 21600"/>
              <a:gd name="T5" fmla="*/ 4189993 h 21600"/>
              <a:gd name="T6" fmla="*/ 8159953 w 21600"/>
              <a:gd name="T7" fmla="*/ 0 h 21600"/>
              <a:gd name="T8" fmla="*/ 0 60000 65536"/>
              <a:gd name="T9" fmla="*/ 0 60000 65536"/>
              <a:gd name="T10" fmla="*/ 0 60000 65536"/>
              <a:gd name="T11" fmla="*/ 0 60000 65536"/>
              <a:gd name="T12" fmla="*/ 4497 w 21600"/>
              <a:gd name="T13" fmla="*/ 4497 h 21600"/>
              <a:gd name="T14" fmla="*/ 17103 w 21600"/>
              <a:gd name="T15" fmla="*/ 17103 h 21600"/>
            </a:gdLst>
            <a:ahLst/>
            <a:cxnLst>
              <a:cxn ang="T8">
                <a:pos x="T0" y="T1"/>
              </a:cxn>
              <a:cxn ang="T9">
                <a:pos x="T2" y="T3"/>
              </a:cxn>
              <a:cxn ang="T10">
                <a:pos x="T4" y="T5"/>
              </a:cxn>
              <a:cxn ang="T11">
                <a:pos x="T6" y="T7"/>
              </a:cxn>
            </a:cxnLst>
            <a:rect l="T12" t="T13" r="T14" b="T15"/>
            <a:pathLst>
              <a:path w="21600" h="21600">
                <a:moveTo>
                  <a:pt x="0" y="0"/>
                </a:moveTo>
                <a:lnTo>
                  <a:pt x="5393" y="21600"/>
                </a:lnTo>
                <a:lnTo>
                  <a:pt x="16207" y="21600"/>
                </a:lnTo>
                <a:lnTo>
                  <a:pt x="21600" y="0"/>
                </a:lnTo>
                <a:lnTo>
                  <a:pt x="0" y="0"/>
                </a:lnTo>
                <a:close/>
              </a:path>
            </a:pathLst>
          </a:custGeom>
          <a:solidFill>
            <a:srgbClr val="333300"/>
          </a:solidFill>
          <a:ln w="12700">
            <a:solidFill>
              <a:schemeClr val="tx1"/>
            </a:solidFill>
            <a:miter lim="800000"/>
            <a:headEnd/>
            <a:tailEnd/>
          </a:ln>
        </p:spPr>
        <p:txBody>
          <a:bodyPr wrap="none" anchor="ctr"/>
          <a:lstStyle/>
          <a:p>
            <a:endParaRPr lang="en-US"/>
          </a:p>
        </p:txBody>
      </p:sp>
      <p:sp>
        <p:nvSpPr>
          <p:cNvPr id="10248" name="AutoShape 8"/>
          <p:cNvSpPr>
            <a:spLocks noChangeArrowheads="1"/>
          </p:cNvSpPr>
          <p:nvPr/>
        </p:nvSpPr>
        <p:spPr bwMode="auto">
          <a:xfrm rot="2123480" flipH="1" flipV="1">
            <a:off x="5159376" y="3313431"/>
            <a:ext cx="595313" cy="423863"/>
          </a:xfrm>
          <a:custGeom>
            <a:avLst/>
            <a:gdLst>
              <a:gd name="T0" fmla="*/ 14358674 w 21600"/>
              <a:gd name="T1" fmla="*/ 4158802 h 21600"/>
              <a:gd name="T2" fmla="*/ 8203661 w 21600"/>
              <a:gd name="T3" fmla="*/ 8317585 h 21600"/>
              <a:gd name="T4" fmla="*/ 2048621 w 21600"/>
              <a:gd name="T5" fmla="*/ 4158802 h 21600"/>
              <a:gd name="T6" fmla="*/ 8203661 w 21600"/>
              <a:gd name="T7" fmla="*/ 0 h 21600"/>
              <a:gd name="T8" fmla="*/ 0 60000 65536"/>
              <a:gd name="T9" fmla="*/ 0 60000 65536"/>
              <a:gd name="T10" fmla="*/ 0 60000 65536"/>
              <a:gd name="T11" fmla="*/ 0 60000 65536"/>
              <a:gd name="T12" fmla="*/ 4497 w 21600"/>
              <a:gd name="T13" fmla="*/ 4497 h 21600"/>
              <a:gd name="T14" fmla="*/ 17103 w 21600"/>
              <a:gd name="T15" fmla="*/ 17103 h 21600"/>
            </a:gdLst>
            <a:ahLst/>
            <a:cxnLst>
              <a:cxn ang="T8">
                <a:pos x="T0" y="T1"/>
              </a:cxn>
              <a:cxn ang="T9">
                <a:pos x="T2" y="T3"/>
              </a:cxn>
              <a:cxn ang="T10">
                <a:pos x="T4" y="T5"/>
              </a:cxn>
              <a:cxn ang="T11">
                <a:pos x="T6" y="T7"/>
              </a:cxn>
            </a:cxnLst>
            <a:rect l="T12" t="T13" r="T14" b="T15"/>
            <a:pathLst>
              <a:path w="21600" h="21600">
                <a:moveTo>
                  <a:pt x="0" y="0"/>
                </a:moveTo>
                <a:lnTo>
                  <a:pt x="5393" y="21600"/>
                </a:lnTo>
                <a:lnTo>
                  <a:pt x="16207" y="21600"/>
                </a:lnTo>
                <a:lnTo>
                  <a:pt x="21600" y="0"/>
                </a:lnTo>
                <a:lnTo>
                  <a:pt x="0" y="0"/>
                </a:lnTo>
                <a:close/>
              </a:path>
            </a:pathLst>
          </a:custGeom>
          <a:solidFill>
            <a:srgbClr val="1C1C1C"/>
          </a:solidFill>
          <a:ln w="12700">
            <a:solidFill>
              <a:schemeClr val="tx1"/>
            </a:solidFill>
            <a:miter lim="800000"/>
            <a:headEnd/>
            <a:tailEnd/>
          </a:ln>
        </p:spPr>
        <p:txBody>
          <a:bodyPr wrap="none" anchor="ctr"/>
          <a:lstStyle/>
          <a:p>
            <a:endParaRPr lang="en-US"/>
          </a:p>
        </p:txBody>
      </p:sp>
      <p:sp>
        <p:nvSpPr>
          <p:cNvPr id="10249" name="AutoShape 9"/>
          <p:cNvSpPr>
            <a:spLocks noChangeArrowheads="1"/>
          </p:cNvSpPr>
          <p:nvPr/>
        </p:nvSpPr>
        <p:spPr bwMode="auto">
          <a:xfrm rot="2113227" flipH="1" flipV="1">
            <a:off x="6375401" y="4151631"/>
            <a:ext cx="593725" cy="423863"/>
          </a:xfrm>
          <a:custGeom>
            <a:avLst/>
            <a:gdLst>
              <a:gd name="T0" fmla="*/ 14282165 w 21600"/>
              <a:gd name="T1" fmla="*/ 4158802 h 21600"/>
              <a:gd name="T2" fmla="*/ 8159953 w 21600"/>
              <a:gd name="T3" fmla="*/ 8317585 h 21600"/>
              <a:gd name="T4" fmla="*/ 2037714 w 21600"/>
              <a:gd name="T5" fmla="*/ 4158802 h 21600"/>
              <a:gd name="T6" fmla="*/ 8159953 w 21600"/>
              <a:gd name="T7" fmla="*/ 0 h 21600"/>
              <a:gd name="T8" fmla="*/ 0 60000 65536"/>
              <a:gd name="T9" fmla="*/ 0 60000 65536"/>
              <a:gd name="T10" fmla="*/ 0 60000 65536"/>
              <a:gd name="T11" fmla="*/ 0 60000 65536"/>
              <a:gd name="T12" fmla="*/ 4497 w 21600"/>
              <a:gd name="T13" fmla="*/ 4497 h 21600"/>
              <a:gd name="T14" fmla="*/ 17103 w 21600"/>
              <a:gd name="T15" fmla="*/ 17103 h 21600"/>
            </a:gdLst>
            <a:ahLst/>
            <a:cxnLst>
              <a:cxn ang="T8">
                <a:pos x="T0" y="T1"/>
              </a:cxn>
              <a:cxn ang="T9">
                <a:pos x="T2" y="T3"/>
              </a:cxn>
              <a:cxn ang="T10">
                <a:pos x="T4" y="T5"/>
              </a:cxn>
              <a:cxn ang="T11">
                <a:pos x="T6" y="T7"/>
              </a:cxn>
            </a:cxnLst>
            <a:rect l="T12" t="T13" r="T14" b="T15"/>
            <a:pathLst>
              <a:path w="21600" h="21600">
                <a:moveTo>
                  <a:pt x="0" y="0"/>
                </a:moveTo>
                <a:lnTo>
                  <a:pt x="5393" y="21600"/>
                </a:lnTo>
                <a:lnTo>
                  <a:pt x="16207" y="21600"/>
                </a:lnTo>
                <a:lnTo>
                  <a:pt x="21600" y="0"/>
                </a:lnTo>
                <a:lnTo>
                  <a:pt x="0" y="0"/>
                </a:lnTo>
                <a:close/>
              </a:path>
            </a:pathLst>
          </a:custGeom>
          <a:solidFill>
            <a:srgbClr val="544063"/>
          </a:solidFill>
          <a:ln w="12700">
            <a:solidFill>
              <a:schemeClr val="tx1"/>
            </a:solidFill>
            <a:miter lim="800000"/>
            <a:headEnd/>
            <a:tailEnd/>
          </a:ln>
        </p:spPr>
        <p:txBody>
          <a:bodyPr wrap="none" anchor="ctr"/>
          <a:lstStyle/>
          <a:p>
            <a:endParaRPr lang="en-US"/>
          </a:p>
        </p:txBody>
      </p:sp>
      <p:sp>
        <p:nvSpPr>
          <p:cNvPr id="10250" name="AutoShape 10"/>
          <p:cNvSpPr>
            <a:spLocks noChangeArrowheads="1"/>
          </p:cNvSpPr>
          <p:nvPr/>
        </p:nvSpPr>
        <p:spPr bwMode="auto">
          <a:xfrm rot="2050531" flipH="1" flipV="1">
            <a:off x="7577139" y="4999355"/>
            <a:ext cx="593725" cy="425450"/>
          </a:xfrm>
          <a:custGeom>
            <a:avLst/>
            <a:gdLst>
              <a:gd name="T0" fmla="*/ 14282165 w 21600"/>
              <a:gd name="T1" fmla="*/ 4189993 h 21600"/>
              <a:gd name="T2" fmla="*/ 8159953 w 21600"/>
              <a:gd name="T3" fmla="*/ 8379986 h 21600"/>
              <a:gd name="T4" fmla="*/ 2037714 w 21600"/>
              <a:gd name="T5" fmla="*/ 4189993 h 21600"/>
              <a:gd name="T6" fmla="*/ 8159953 w 21600"/>
              <a:gd name="T7" fmla="*/ 0 h 21600"/>
              <a:gd name="T8" fmla="*/ 0 60000 65536"/>
              <a:gd name="T9" fmla="*/ 0 60000 65536"/>
              <a:gd name="T10" fmla="*/ 0 60000 65536"/>
              <a:gd name="T11" fmla="*/ 0 60000 65536"/>
              <a:gd name="T12" fmla="*/ 4497 w 21600"/>
              <a:gd name="T13" fmla="*/ 4497 h 21600"/>
              <a:gd name="T14" fmla="*/ 17103 w 21600"/>
              <a:gd name="T15" fmla="*/ 17103 h 21600"/>
            </a:gdLst>
            <a:ahLst/>
            <a:cxnLst>
              <a:cxn ang="T8">
                <a:pos x="T0" y="T1"/>
              </a:cxn>
              <a:cxn ang="T9">
                <a:pos x="T2" y="T3"/>
              </a:cxn>
              <a:cxn ang="T10">
                <a:pos x="T4" y="T5"/>
              </a:cxn>
              <a:cxn ang="T11">
                <a:pos x="T6" y="T7"/>
              </a:cxn>
            </a:cxnLst>
            <a:rect l="T12" t="T13" r="T14" b="T15"/>
            <a:pathLst>
              <a:path w="21600" h="21600">
                <a:moveTo>
                  <a:pt x="0" y="0"/>
                </a:moveTo>
                <a:lnTo>
                  <a:pt x="5393" y="21600"/>
                </a:lnTo>
                <a:lnTo>
                  <a:pt x="16207" y="21600"/>
                </a:lnTo>
                <a:lnTo>
                  <a:pt x="21600" y="0"/>
                </a:lnTo>
                <a:lnTo>
                  <a:pt x="0" y="0"/>
                </a:lnTo>
                <a:close/>
              </a:path>
            </a:pathLst>
          </a:custGeom>
          <a:solidFill>
            <a:srgbClr val="663300"/>
          </a:solidFill>
          <a:ln w="12700">
            <a:solidFill>
              <a:schemeClr val="tx1"/>
            </a:solidFill>
            <a:miter lim="800000"/>
            <a:headEnd/>
            <a:tailEnd/>
          </a:ln>
        </p:spPr>
        <p:txBody>
          <a:bodyPr wrap="none" anchor="ctr"/>
          <a:lstStyle/>
          <a:p>
            <a:endParaRPr lang="en-US"/>
          </a:p>
        </p:txBody>
      </p:sp>
      <p:sp>
        <p:nvSpPr>
          <p:cNvPr id="10251" name="Rectangle 11"/>
          <p:cNvSpPr>
            <a:spLocks noChangeArrowheads="1"/>
          </p:cNvSpPr>
          <p:nvPr/>
        </p:nvSpPr>
        <p:spPr bwMode="auto">
          <a:xfrm>
            <a:off x="3719513" y="1365568"/>
            <a:ext cx="5937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t>Functional depts with inadequate resources, policies</a:t>
            </a:r>
          </a:p>
        </p:txBody>
      </p:sp>
      <p:sp>
        <p:nvSpPr>
          <p:cNvPr id="10252" name="Rectangle 12"/>
          <p:cNvSpPr>
            <a:spLocks noChangeArrowheads="1"/>
          </p:cNvSpPr>
          <p:nvPr/>
        </p:nvSpPr>
        <p:spPr bwMode="auto">
          <a:xfrm>
            <a:off x="8410576" y="4551681"/>
            <a:ext cx="22574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t>Batch processes</a:t>
            </a:r>
          </a:p>
        </p:txBody>
      </p:sp>
      <p:sp>
        <p:nvSpPr>
          <p:cNvPr id="10253" name="Rectangle 13"/>
          <p:cNvSpPr>
            <a:spLocks noChangeArrowheads="1"/>
          </p:cNvSpPr>
          <p:nvPr/>
        </p:nvSpPr>
        <p:spPr bwMode="auto">
          <a:xfrm>
            <a:off x="7239000" y="3713481"/>
            <a:ext cx="2381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dirty="0"/>
              <a:t>Excessive inventory</a:t>
            </a:r>
          </a:p>
        </p:txBody>
      </p:sp>
      <p:sp>
        <p:nvSpPr>
          <p:cNvPr id="10254" name="Rectangle 14"/>
          <p:cNvSpPr>
            <a:spLocks noChangeArrowheads="1"/>
          </p:cNvSpPr>
          <p:nvPr/>
        </p:nvSpPr>
        <p:spPr bwMode="auto">
          <a:xfrm>
            <a:off x="5053013" y="2189481"/>
            <a:ext cx="5238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t> Unnecessary documents &amp; approvals, waiting</a:t>
            </a:r>
          </a:p>
        </p:txBody>
      </p:sp>
      <p:sp>
        <p:nvSpPr>
          <p:cNvPr id="10255" name="Rectangle 15"/>
          <p:cNvSpPr>
            <a:spLocks noChangeArrowheads="1"/>
          </p:cNvSpPr>
          <p:nvPr/>
        </p:nvSpPr>
        <p:spPr bwMode="auto">
          <a:xfrm>
            <a:off x="6138863" y="2889568"/>
            <a:ext cx="3727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t>Inspections, defects, and rework</a:t>
            </a:r>
          </a:p>
        </p:txBody>
      </p:sp>
      <p:sp>
        <p:nvSpPr>
          <p:cNvPr id="10256" name="Line 16"/>
          <p:cNvSpPr>
            <a:spLocks noChangeShapeType="1"/>
          </p:cNvSpPr>
          <p:nvPr/>
        </p:nvSpPr>
        <p:spPr bwMode="auto">
          <a:xfrm flipH="1">
            <a:off x="3354388" y="1598930"/>
            <a:ext cx="266700" cy="9525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257" name="Line 17"/>
          <p:cNvSpPr>
            <a:spLocks noChangeShapeType="1"/>
          </p:cNvSpPr>
          <p:nvPr/>
        </p:nvSpPr>
        <p:spPr bwMode="auto">
          <a:xfrm flipH="1">
            <a:off x="4668838" y="2437130"/>
            <a:ext cx="342900" cy="9525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258" name="Line 18"/>
          <p:cNvSpPr>
            <a:spLocks noChangeShapeType="1"/>
          </p:cNvSpPr>
          <p:nvPr/>
        </p:nvSpPr>
        <p:spPr bwMode="auto">
          <a:xfrm flipH="1">
            <a:off x="5735638" y="3103880"/>
            <a:ext cx="285750" cy="15240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259" name="Line 19"/>
          <p:cNvSpPr>
            <a:spLocks noChangeShapeType="1"/>
          </p:cNvSpPr>
          <p:nvPr/>
        </p:nvSpPr>
        <p:spPr bwMode="auto">
          <a:xfrm flipH="1">
            <a:off x="7031038" y="3980180"/>
            <a:ext cx="228600" cy="17145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260" name="Line 20"/>
          <p:cNvSpPr>
            <a:spLocks noChangeShapeType="1"/>
          </p:cNvSpPr>
          <p:nvPr/>
        </p:nvSpPr>
        <p:spPr bwMode="auto">
          <a:xfrm flipH="1">
            <a:off x="8078788" y="4837430"/>
            <a:ext cx="266700" cy="13335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261" name="Rectangle 21" descr="Medium wood"/>
          <p:cNvSpPr>
            <a:spLocks noChangeArrowheads="1"/>
          </p:cNvSpPr>
          <p:nvPr/>
        </p:nvSpPr>
        <p:spPr bwMode="auto">
          <a:xfrm rot="2100000">
            <a:off x="1295401" y="3542030"/>
            <a:ext cx="7724775" cy="115888"/>
          </a:xfrm>
          <a:prstGeom prst="rect">
            <a:avLst/>
          </a:prstGeom>
          <a:blipFill dpi="0" rotWithShape="1">
            <a:blip r:embed="rId3"/>
            <a:srcRect/>
            <a:tile tx="0" ty="0" sx="100000" sy="100000" flip="none" algn="tl"/>
          </a:blipFill>
          <a:ln w="12700">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0262" name="Rectangle 22"/>
          <p:cNvSpPr>
            <a:spLocks noChangeArrowheads="1"/>
          </p:cNvSpPr>
          <p:nvPr/>
        </p:nvSpPr>
        <p:spPr bwMode="auto">
          <a:xfrm>
            <a:off x="1298575" y="4018281"/>
            <a:ext cx="457200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90000"/>
              </a:lnSpc>
            </a:pPr>
            <a:r>
              <a:rPr lang="en-US" altLang="en-US" sz="2800" b="1" dirty="0"/>
              <a:t>Many obstacles</a:t>
            </a:r>
          </a:p>
          <a:p>
            <a:pPr algn="ctr">
              <a:lnSpc>
                <a:spcPct val="90000"/>
              </a:lnSpc>
            </a:pPr>
            <a:r>
              <a:rPr lang="en-US" altLang="en-US" sz="2800" b="1" dirty="0"/>
              <a:t>to flow of value!</a:t>
            </a:r>
          </a:p>
        </p:txBody>
      </p:sp>
      <p:sp>
        <p:nvSpPr>
          <p:cNvPr id="10263" name="Rectangle 23"/>
          <p:cNvSpPr>
            <a:spLocks noGrp="1" noChangeArrowheads="1"/>
          </p:cNvSpPr>
          <p:nvPr>
            <p:ph type="title"/>
          </p:nvPr>
        </p:nvSpPr>
        <p:spPr>
          <a:xfrm>
            <a:off x="414872" y="284413"/>
            <a:ext cx="11362266" cy="496445"/>
          </a:xfrm>
          <a:solidFill>
            <a:schemeClr val="bg1"/>
          </a:solidFill>
          <a:ln>
            <a:solidFill>
              <a:schemeClr val="bg1"/>
            </a:solidFill>
            <a:miter lim="800000"/>
            <a:headEnd/>
            <a:tailEnd/>
          </a:ln>
        </p:spPr>
        <p:txBody>
          <a:bodyPr>
            <a:noAutofit/>
          </a:bodyPr>
          <a:lstStyle/>
          <a:p>
            <a:pPr eaLnBrk="1" hangingPunct="1"/>
            <a:r>
              <a:rPr lang="en-US" altLang="en-US" dirty="0">
                <a:latin typeface="Arial" panose="020B0604020202020204" pitchFamily="34" charset="0"/>
                <a:cs typeface="Arial" panose="020B0604020202020204" pitchFamily="34" charset="0"/>
              </a:rPr>
              <a:t>Ideal state:  Allow value to flow without interruptions</a:t>
            </a:r>
          </a:p>
        </p:txBody>
      </p:sp>
      <p:sp>
        <p:nvSpPr>
          <p:cNvPr id="25" name="Slide Number Placeholder 1">
            <a:extLst>
              <a:ext uri="{FF2B5EF4-FFF2-40B4-BE49-F238E27FC236}">
                <a16:creationId xmlns:a16="http://schemas.microsoft.com/office/drawing/2014/main" id="{8EEF606C-28A0-FFFC-6C40-E44CCE1E403A}"/>
              </a:ext>
            </a:extLst>
          </p:cNvPr>
          <p:cNvSpPr txBox="1">
            <a:spLocks/>
          </p:cNvSpPr>
          <p:nvPr/>
        </p:nvSpPr>
        <p:spPr>
          <a:xfrm>
            <a:off x="9404596" y="5771833"/>
            <a:ext cx="1097280" cy="27432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9DB9A98-F838-4116-8513-3DE0E5EE5B50}" type="slidenum">
              <a:rPr lang="en-US" sz="900"/>
              <a:pPr algn="r"/>
              <a:t>12</a:t>
            </a:fld>
            <a:endParaRPr lang="en-US" sz="900" dirty="0"/>
          </a:p>
        </p:txBody>
      </p:sp>
    </p:spTree>
    <p:extLst>
      <p:ext uri="{BB962C8B-B14F-4D97-AF65-F5344CB8AC3E}">
        <p14:creationId xmlns:p14="http://schemas.microsoft.com/office/powerpoint/2010/main" val="1410963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Waste Analysis</a:t>
            </a:r>
          </a:p>
        </p:txBody>
      </p:sp>
      <p:sp>
        <p:nvSpPr>
          <p:cNvPr id="4" name="Footer Placeholder 8">
            <a:extLst>
              <a:ext uri="{FF2B5EF4-FFF2-40B4-BE49-F238E27FC236}">
                <a16:creationId xmlns:a16="http://schemas.microsoft.com/office/drawing/2014/main" id="{12315171-8D97-2477-C7DA-34C0A5156D02}"/>
              </a:ext>
            </a:extLst>
          </p:cNvPr>
          <p:cNvSpPr>
            <a:spLocks noGrp="1"/>
          </p:cNvSpPr>
          <p:nvPr>
            <p:ph type="ftr" sz="quarter" idx="4294967295"/>
          </p:nvPr>
        </p:nvSpPr>
        <p:spPr>
          <a:xfrm>
            <a:off x="0" y="6307138"/>
            <a:ext cx="3908425" cy="274637"/>
          </a:xfrm>
        </p:spPr>
        <p:txBody>
          <a:bodyPr>
            <a:normAutofit fontScale="77500" lnSpcReduction="20000"/>
          </a:bodyPr>
          <a:lstStyle/>
          <a:p>
            <a:pPr>
              <a:spcAft>
                <a:spcPts val="600"/>
              </a:spcAft>
            </a:pPr>
            <a:r>
              <a:rPr lang="en-US" dirty="0"/>
              <a:t>2022 Vogt Consulting Inc for FEW</a:t>
            </a:r>
          </a:p>
        </p:txBody>
      </p:sp>
      <p:sp>
        <p:nvSpPr>
          <p:cNvPr id="6" name="Slide Number Placeholder 1">
            <a:extLst>
              <a:ext uri="{FF2B5EF4-FFF2-40B4-BE49-F238E27FC236}">
                <a16:creationId xmlns:a16="http://schemas.microsoft.com/office/drawing/2014/main" id="{88D58351-4E52-1BC7-2FAF-66BD75CE569A}"/>
              </a:ext>
            </a:extLst>
          </p:cNvPr>
          <p:cNvSpPr>
            <a:spLocks noGrp="1"/>
          </p:cNvSpPr>
          <p:nvPr>
            <p:ph type="sldNum" sz="quarter" idx="4294967295"/>
          </p:nvPr>
        </p:nvSpPr>
        <p:spPr>
          <a:xfrm>
            <a:off x="11095038" y="6308725"/>
            <a:ext cx="1096962" cy="274638"/>
          </a:xfrm>
        </p:spPr>
        <p:txBody>
          <a:bodyPr/>
          <a:lstStyle/>
          <a:p>
            <a:fld id="{59DB9A98-F838-4116-8513-3DE0E5EE5B50}" type="slidenum">
              <a:rPr lang="en-US" smtClean="0"/>
              <a:t>13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998820510"/>
              </p:ext>
            </p:extLst>
          </p:nvPr>
        </p:nvGraphicFramePr>
        <p:xfrm>
          <a:off x="924560" y="1209041"/>
          <a:ext cx="9987280" cy="4965877"/>
        </p:xfrm>
        <a:graphic>
          <a:graphicData uri="http://schemas.openxmlformats.org/drawingml/2006/table">
            <a:tbl>
              <a:tblPr firstRow="1" bandRow="1">
                <a:tableStyleId>{5C22544A-7EE6-4342-B048-85BDC9FD1C3A}</a:tableStyleId>
              </a:tblPr>
              <a:tblGrid>
                <a:gridCol w="2085029">
                  <a:extLst>
                    <a:ext uri="{9D8B030D-6E8A-4147-A177-3AD203B41FA5}">
                      <a16:colId xmlns:a16="http://schemas.microsoft.com/office/drawing/2014/main" val="20000"/>
                    </a:ext>
                  </a:extLst>
                </a:gridCol>
                <a:gridCol w="7902251">
                  <a:extLst>
                    <a:ext uri="{9D8B030D-6E8A-4147-A177-3AD203B41FA5}">
                      <a16:colId xmlns:a16="http://schemas.microsoft.com/office/drawing/2014/main" val="20001"/>
                    </a:ext>
                  </a:extLst>
                </a:gridCol>
              </a:tblGrid>
              <a:tr h="368980">
                <a:tc>
                  <a:txBody>
                    <a:bodyPr/>
                    <a:lstStyle/>
                    <a:p>
                      <a:pPr algn="ctr"/>
                      <a:r>
                        <a:rPr lang="en-US" sz="1400" dirty="0"/>
                        <a:t>Type of Waste</a:t>
                      </a:r>
                      <a:endParaRPr lang="en-US" sz="1400" dirty="0">
                        <a:latin typeface="Arial" panose="020B0604020202020204" pitchFamily="34" charset="0"/>
                        <a:cs typeface="Arial" panose="020B0604020202020204" pitchFamily="34" charset="0"/>
                      </a:endParaRPr>
                    </a:p>
                  </a:txBody>
                  <a:tcPr marL="94700" marR="94700" marT="46847" marB="46847"/>
                </a:tc>
                <a:tc>
                  <a:txBody>
                    <a:bodyPr/>
                    <a:lstStyle/>
                    <a:p>
                      <a:pPr algn="ctr"/>
                      <a:r>
                        <a:rPr lang="en-US" sz="1400" dirty="0"/>
                        <a:t>Description</a:t>
                      </a:r>
                      <a:endParaRPr lang="en-US" sz="1400" dirty="0">
                        <a:latin typeface="Arial" panose="020B0604020202020204" pitchFamily="34" charset="0"/>
                        <a:cs typeface="Arial" panose="020B0604020202020204" pitchFamily="34" charset="0"/>
                      </a:endParaRPr>
                    </a:p>
                  </a:txBody>
                  <a:tcPr marL="94700" marR="94700" marT="46847" marB="46847"/>
                </a:tc>
                <a:extLst>
                  <a:ext uri="{0D108BD9-81ED-4DB2-BD59-A6C34878D82A}">
                    <a16:rowId xmlns:a16="http://schemas.microsoft.com/office/drawing/2014/main" val="10000"/>
                  </a:ext>
                </a:extLst>
              </a:tr>
              <a:tr h="477178">
                <a:tc>
                  <a:txBody>
                    <a:bodyPr/>
                    <a:lstStyle/>
                    <a:p>
                      <a:r>
                        <a:rPr lang="en-US" sz="1600" dirty="0"/>
                        <a:t>Defects (Correction)</a:t>
                      </a:r>
                      <a:endParaRPr lang="en-US" sz="1600" b="1" dirty="0">
                        <a:latin typeface="Arial" panose="020B0604020202020204" pitchFamily="34" charset="0"/>
                        <a:cs typeface="Arial" panose="020B0604020202020204" pitchFamily="34" charset="0"/>
                      </a:endParaRPr>
                    </a:p>
                  </a:txBody>
                  <a:tcPr marL="94700" marR="94700" marT="46847" marB="46847" anchor="ctr"/>
                </a:tc>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400" dirty="0"/>
                        <a:t>Work that was not done right the first time (scrap, mistakes, errors, omissions, reprocessing, repair, etc.).</a:t>
                      </a:r>
                      <a:endParaRPr lang="en-US" sz="1400" dirty="0">
                        <a:latin typeface="Arial" panose="020B0604020202020204" pitchFamily="34" charset="0"/>
                        <a:cs typeface="Arial" panose="020B0604020202020204" pitchFamily="34" charset="0"/>
                      </a:endParaRPr>
                    </a:p>
                  </a:txBody>
                  <a:tcPr marL="94700" marR="94700" marT="46847" marB="46847"/>
                </a:tc>
                <a:extLst>
                  <a:ext uri="{0D108BD9-81ED-4DB2-BD59-A6C34878D82A}">
                    <a16:rowId xmlns:a16="http://schemas.microsoft.com/office/drawing/2014/main" val="10001"/>
                  </a:ext>
                </a:extLst>
              </a:tr>
              <a:tr h="636870">
                <a:tc>
                  <a:txBody>
                    <a:bodyPr/>
                    <a:lstStyle/>
                    <a:p>
                      <a:r>
                        <a:rPr lang="en-US" sz="1600" dirty="0"/>
                        <a:t>Overproduction</a:t>
                      </a:r>
                      <a:endParaRPr lang="en-US" sz="1600" b="1" dirty="0">
                        <a:latin typeface="Arial" panose="020B0604020202020204" pitchFamily="34" charset="0"/>
                        <a:cs typeface="Arial" panose="020B0604020202020204" pitchFamily="34" charset="0"/>
                      </a:endParaRPr>
                    </a:p>
                  </a:txBody>
                  <a:tcPr marL="94700" marR="94700" marT="46847" marB="46847" anchor="ctr"/>
                </a:tc>
                <a:tc>
                  <a:txBody>
                    <a:bodyPr/>
                    <a:lstStyle/>
                    <a:p>
                      <a:r>
                        <a:rPr lang="en-US" sz="1400" dirty="0"/>
                        <a:t>Any production or processing done at a faster rate than required to meet customer demand. Making more product or delivering more service than is required is an example of overproduction</a:t>
                      </a:r>
                      <a:endParaRPr lang="en-US" sz="1400" dirty="0">
                        <a:latin typeface="Arial" panose="020B0604020202020204" pitchFamily="34" charset="0"/>
                        <a:cs typeface="Arial" panose="020B0604020202020204" pitchFamily="34" charset="0"/>
                      </a:endParaRPr>
                    </a:p>
                  </a:txBody>
                  <a:tcPr marL="94700" marR="94700" marT="46847" marB="46847"/>
                </a:tc>
                <a:extLst>
                  <a:ext uri="{0D108BD9-81ED-4DB2-BD59-A6C34878D82A}">
                    <a16:rowId xmlns:a16="http://schemas.microsoft.com/office/drawing/2014/main" val="10002"/>
                  </a:ext>
                </a:extLst>
              </a:tr>
              <a:tr h="585942">
                <a:tc>
                  <a:txBody>
                    <a:bodyPr/>
                    <a:lstStyle/>
                    <a:p>
                      <a:r>
                        <a:rPr lang="en-US" sz="1600" dirty="0"/>
                        <a:t>Waiting</a:t>
                      </a:r>
                      <a:endParaRPr lang="en-US" sz="1600" b="1" dirty="0">
                        <a:latin typeface="Arial" panose="020B0604020202020204" pitchFamily="34" charset="0"/>
                        <a:cs typeface="Arial" panose="020B0604020202020204" pitchFamily="34" charset="0"/>
                      </a:endParaRPr>
                    </a:p>
                  </a:txBody>
                  <a:tcPr marL="94700" marR="94700" marT="46847" marB="46847" anchor="ctr"/>
                </a:tc>
                <a:tc>
                  <a:txBody>
                    <a:bodyPr/>
                    <a:lstStyle/>
                    <a:p>
                      <a:r>
                        <a:rPr lang="en-US" sz="1400" dirty="0"/>
                        <a:t>Waiting for parts, equipment, requirements, tools, information, instruction, work orders, etc.</a:t>
                      </a:r>
                      <a:endParaRPr lang="en-US" sz="1400" dirty="0">
                        <a:latin typeface="Arial" panose="020B0604020202020204" pitchFamily="34" charset="0"/>
                        <a:cs typeface="Arial" panose="020B0604020202020204" pitchFamily="34" charset="0"/>
                      </a:endParaRPr>
                    </a:p>
                  </a:txBody>
                  <a:tcPr marL="94700" marR="94700" marT="46847" marB="46847"/>
                </a:tc>
                <a:extLst>
                  <a:ext uri="{0D108BD9-81ED-4DB2-BD59-A6C34878D82A}">
                    <a16:rowId xmlns:a16="http://schemas.microsoft.com/office/drawing/2014/main" val="2142990634"/>
                  </a:ext>
                </a:extLst>
              </a:tr>
              <a:tr h="818832">
                <a:tc>
                  <a:txBody>
                    <a:bodyPr/>
                    <a:lstStyle/>
                    <a:p>
                      <a:r>
                        <a:rPr lang="en-US" sz="1600" dirty="0"/>
                        <a:t>Not Fully Utilizing People</a:t>
                      </a:r>
                      <a:endParaRPr lang="en-US" sz="1600" b="1" dirty="0">
                        <a:latin typeface="Arial" panose="020B0604020202020204" pitchFamily="34" charset="0"/>
                        <a:cs typeface="Arial" panose="020B0604020202020204" pitchFamily="34" charset="0"/>
                      </a:endParaRPr>
                    </a:p>
                  </a:txBody>
                  <a:tcPr marL="94700" marR="94700" marT="46847" marB="46847" anchor="ctr"/>
                </a:tc>
                <a:tc>
                  <a:txBody>
                    <a:bodyPr/>
                    <a:lstStyle/>
                    <a:p>
                      <a:pPr marL="0" marR="0" lvl="0" indent="0" algn="l" defTabSz="914400" rtl="0" eaLnBrk="1" fontAlgn="t" latinLnBrk="0" hangingPunct="1">
                        <a:lnSpc>
                          <a:spcPct val="95000"/>
                        </a:lnSpc>
                        <a:spcBef>
                          <a:spcPct val="0"/>
                        </a:spcBef>
                        <a:spcAft>
                          <a:spcPct val="0"/>
                        </a:spcAft>
                        <a:buClrTx/>
                        <a:buSzTx/>
                        <a:buFontTx/>
                        <a:buNone/>
                        <a:tabLst/>
                      </a:pPr>
                      <a:r>
                        <a:rPr kumimoji="0" lang="de-DE" sz="1400" u="none" strike="noStrike" cap="none" normalizeH="0" baseline="0" dirty="0">
                          <a:ln>
                            <a:noFill/>
                          </a:ln>
                          <a:effectLst/>
                        </a:rPr>
                        <a:t>Not utilizing a person's full mental, creative and physical abilities</a:t>
                      </a:r>
                      <a:endParaRPr kumimoji="0" lang="de-DE"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4700" marR="94700" marT="46847" marB="46847"/>
                </a:tc>
                <a:extLst>
                  <a:ext uri="{0D108BD9-81ED-4DB2-BD59-A6C34878D82A}">
                    <a16:rowId xmlns:a16="http://schemas.microsoft.com/office/drawing/2014/main" val="2849763973"/>
                  </a:ext>
                </a:extLst>
              </a:tr>
              <a:tr h="454907">
                <a:tc>
                  <a:txBody>
                    <a:bodyPr/>
                    <a:lstStyle/>
                    <a:p>
                      <a:r>
                        <a:rPr lang="en-US" sz="1600" dirty="0"/>
                        <a:t>Transportation</a:t>
                      </a:r>
                      <a:endParaRPr lang="en-US" sz="1600" b="1" dirty="0">
                        <a:latin typeface="Arial" panose="020B0604020202020204" pitchFamily="34" charset="0"/>
                        <a:cs typeface="Arial" panose="020B0604020202020204" pitchFamily="34" charset="0"/>
                      </a:endParaRPr>
                    </a:p>
                  </a:txBody>
                  <a:tcPr marL="94700" marR="94700" marT="46847" marB="46847" anchor="ctr"/>
                </a:tc>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400" dirty="0"/>
                        <a:t>The excess transportation of the product or service as it flows through the system.</a:t>
                      </a:r>
                      <a:endParaRPr lang="en-US" sz="1400" dirty="0">
                        <a:latin typeface="Arial" panose="020B0604020202020204" pitchFamily="34" charset="0"/>
                        <a:cs typeface="Arial" panose="020B0604020202020204" pitchFamily="34" charset="0"/>
                      </a:endParaRPr>
                    </a:p>
                  </a:txBody>
                  <a:tcPr marL="94700" marR="94700" marT="46847" marB="46847"/>
                </a:tc>
                <a:extLst>
                  <a:ext uri="{0D108BD9-81ED-4DB2-BD59-A6C34878D82A}">
                    <a16:rowId xmlns:a16="http://schemas.microsoft.com/office/drawing/2014/main" val="10004"/>
                  </a:ext>
                </a:extLst>
              </a:tr>
              <a:tr h="516516">
                <a:tc>
                  <a:txBody>
                    <a:bodyPr/>
                    <a:lstStyle/>
                    <a:p>
                      <a:r>
                        <a:rPr lang="en-US" sz="1600" dirty="0"/>
                        <a:t>Inventory</a:t>
                      </a:r>
                      <a:endParaRPr lang="en-US" sz="1600" b="1" dirty="0">
                        <a:latin typeface="Arial" panose="020B0604020202020204" pitchFamily="34" charset="0"/>
                        <a:cs typeface="Arial" panose="020B0604020202020204" pitchFamily="34" charset="0"/>
                      </a:endParaRPr>
                    </a:p>
                  </a:txBody>
                  <a:tcPr marL="94700" marR="94700" marT="46847" marB="46847" anchor="ctr"/>
                </a:tc>
                <a:tc>
                  <a:txBody>
                    <a:bodyPr/>
                    <a:lstStyle/>
                    <a:p>
                      <a:r>
                        <a:rPr lang="en-US" sz="1400" dirty="0"/>
                        <a:t>Overstocking of parts, material, or information, or improper parts, material, or information being stocked, or not enough inventory.</a:t>
                      </a:r>
                      <a:endParaRPr lang="en-US" sz="1400" dirty="0">
                        <a:latin typeface="Arial" panose="020B0604020202020204" pitchFamily="34" charset="0"/>
                        <a:cs typeface="Arial" panose="020B0604020202020204" pitchFamily="34" charset="0"/>
                      </a:endParaRPr>
                    </a:p>
                  </a:txBody>
                  <a:tcPr marL="94700" marR="94700" marT="46847" marB="46847"/>
                </a:tc>
                <a:extLst>
                  <a:ext uri="{0D108BD9-81ED-4DB2-BD59-A6C34878D82A}">
                    <a16:rowId xmlns:a16="http://schemas.microsoft.com/office/drawing/2014/main" val="10005"/>
                  </a:ext>
                </a:extLst>
              </a:tr>
              <a:tr h="368980">
                <a:tc>
                  <a:txBody>
                    <a:bodyPr/>
                    <a:lstStyle/>
                    <a:p>
                      <a:r>
                        <a:rPr lang="en-US" sz="1600" dirty="0"/>
                        <a:t>Motion</a:t>
                      </a:r>
                      <a:endParaRPr lang="en-US" sz="1600" b="1" dirty="0">
                        <a:latin typeface="Arial" panose="020B0604020202020204" pitchFamily="34" charset="0"/>
                        <a:cs typeface="Arial" panose="020B0604020202020204" pitchFamily="34" charset="0"/>
                      </a:endParaRPr>
                    </a:p>
                  </a:txBody>
                  <a:tcPr marL="94700" marR="94700" marT="46847" marB="46847" anchor="ctr"/>
                </a:tc>
                <a:tc>
                  <a:txBody>
                    <a:bodyPr/>
                    <a:lstStyle/>
                    <a:p>
                      <a:r>
                        <a:rPr lang="en-US" sz="1400" dirty="0"/>
                        <a:t>Movement of people or equipment that does not directly add value.</a:t>
                      </a:r>
                      <a:endParaRPr lang="en-US" sz="1400" dirty="0">
                        <a:latin typeface="Arial" panose="020B0604020202020204" pitchFamily="34" charset="0"/>
                        <a:cs typeface="Arial" panose="020B0604020202020204" pitchFamily="34" charset="0"/>
                      </a:endParaRPr>
                    </a:p>
                  </a:txBody>
                  <a:tcPr marL="94700" marR="94700" marT="46847" marB="46847"/>
                </a:tc>
                <a:extLst>
                  <a:ext uri="{0D108BD9-81ED-4DB2-BD59-A6C34878D82A}">
                    <a16:rowId xmlns:a16="http://schemas.microsoft.com/office/drawing/2014/main" val="10006"/>
                  </a:ext>
                </a:extLst>
              </a:tr>
              <a:tr h="516516">
                <a:tc>
                  <a:txBody>
                    <a:bodyPr/>
                    <a:lstStyle/>
                    <a:p>
                      <a:r>
                        <a:rPr lang="en-US" sz="1600" dirty="0"/>
                        <a:t>Excess Processing</a:t>
                      </a:r>
                      <a:endParaRPr lang="en-US" sz="1600" b="1" dirty="0">
                        <a:latin typeface="Arial" panose="020B0604020202020204" pitchFamily="34" charset="0"/>
                        <a:cs typeface="Arial" panose="020B0604020202020204" pitchFamily="34" charset="0"/>
                      </a:endParaRPr>
                    </a:p>
                  </a:txBody>
                  <a:tcPr marL="94700" marR="94700" marT="46847" marB="46847" anchor="ctr"/>
                </a:tc>
                <a:tc>
                  <a:txBody>
                    <a:bodyPr/>
                    <a:lstStyle/>
                    <a:p>
                      <a:r>
                        <a:rPr lang="en-US" sz="1400" dirty="0"/>
                        <a:t>Doing work that does not add value, such as excess paperwork, doing preventive maintenance more frequently than required, doing the job again to look busy, or adding extra features that the customer does not care about.</a:t>
                      </a:r>
                      <a:endParaRPr lang="en-US" sz="1400" dirty="0">
                        <a:latin typeface="Arial" panose="020B0604020202020204" pitchFamily="34" charset="0"/>
                        <a:cs typeface="Arial" panose="020B0604020202020204" pitchFamily="34" charset="0"/>
                      </a:endParaRPr>
                    </a:p>
                  </a:txBody>
                  <a:tcPr marL="94700" marR="94700" marT="46847" marB="46847"/>
                </a:tc>
                <a:extLst>
                  <a:ext uri="{0D108BD9-81ED-4DB2-BD59-A6C34878D82A}">
                    <a16:rowId xmlns:a16="http://schemas.microsoft.com/office/drawing/2014/main" val="2618231191"/>
                  </a:ext>
                </a:extLst>
              </a:tr>
            </a:tbl>
          </a:graphicData>
        </a:graphic>
      </p:graphicFrame>
    </p:spTree>
    <p:extLst>
      <p:ext uri="{BB962C8B-B14F-4D97-AF65-F5344CB8AC3E}">
        <p14:creationId xmlns:p14="http://schemas.microsoft.com/office/powerpoint/2010/main" val="200828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9EAD5-AA4F-4CA0-A7CE-EC5F75A8FEF2}"/>
              </a:ext>
            </a:extLst>
          </p:cNvPr>
          <p:cNvSpPr>
            <a:spLocks noGrp="1"/>
          </p:cNvSpPr>
          <p:nvPr>
            <p:ph type="title" idx="4294967295"/>
          </p:nvPr>
        </p:nvSpPr>
        <p:spPr>
          <a:xfrm>
            <a:off x="0" y="231775"/>
            <a:ext cx="7756525" cy="431800"/>
          </a:xfrm>
        </p:spPr>
        <p:txBody>
          <a:bodyPr>
            <a:normAutofit fontScale="90000"/>
          </a:bodyPr>
          <a:lstStyle/>
          <a:p>
            <a:r>
              <a:rPr lang="en-US" dirty="0"/>
              <a:t>Your Turn to Practice</a:t>
            </a:r>
          </a:p>
        </p:txBody>
      </p:sp>
      <p:graphicFrame>
        <p:nvGraphicFramePr>
          <p:cNvPr id="46115" name="Group 35"/>
          <p:cNvGraphicFramePr>
            <a:graphicFrameLocks noGrp="1"/>
          </p:cNvGraphicFramePr>
          <p:nvPr>
            <p:ph idx="4294967295"/>
            <p:extLst>
              <p:ext uri="{D42A27DB-BD31-4B8C-83A1-F6EECF244321}">
                <p14:modId xmlns:p14="http://schemas.microsoft.com/office/powerpoint/2010/main" val="548967462"/>
              </p:ext>
            </p:extLst>
          </p:nvPr>
        </p:nvGraphicFramePr>
        <p:xfrm>
          <a:off x="985520" y="866775"/>
          <a:ext cx="10373360" cy="4881235"/>
        </p:xfrm>
        <a:graphic>
          <a:graphicData uri="http://schemas.openxmlformats.org/drawingml/2006/table">
            <a:tbl>
              <a:tblPr firstRow="1">
                <a:tableStyleId>{BC89EF96-8CEA-46FF-86C4-4CE0E7609802}</a:tableStyleId>
              </a:tblPr>
              <a:tblGrid>
                <a:gridCol w="3161406">
                  <a:extLst>
                    <a:ext uri="{9D8B030D-6E8A-4147-A177-3AD203B41FA5}">
                      <a16:colId xmlns:a16="http://schemas.microsoft.com/office/drawing/2014/main" val="20000"/>
                    </a:ext>
                  </a:extLst>
                </a:gridCol>
                <a:gridCol w="7211954">
                  <a:extLst>
                    <a:ext uri="{9D8B030D-6E8A-4147-A177-3AD203B41FA5}">
                      <a16:colId xmlns:a16="http://schemas.microsoft.com/office/drawing/2014/main" val="20001"/>
                    </a:ext>
                  </a:extLst>
                </a:gridCol>
              </a:tblGrid>
              <a:tr h="43498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DE" sz="2000" u="none" strike="noStrike" cap="none" normalizeH="0" baseline="0" dirty="0">
                          <a:ln>
                            <a:noFill/>
                          </a:ln>
                          <a:effectLst/>
                        </a:rPr>
                        <a:t>Waste</a:t>
                      </a:r>
                      <a:endParaRPr kumimoji="0" lang="de-DE"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000" marR="90000" marT="46800" marB="46800" horzOverflow="overflow">
                    <a:solidFill>
                      <a:schemeClr val="tx2">
                        <a:lumMod val="40000"/>
                        <a:lumOff val="60000"/>
                      </a:schemeClr>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DE" sz="2000" u="none" strike="noStrike" cap="none" normalizeH="0" baseline="0" dirty="0">
                          <a:ln>
                            <a:noFill/>
                          </a:ln>
                          <a:effectLst/>
                        </a:rPr>
                        <a:t>Examples</a:t>
                      </a:r>
                      <a:endParaRPr kumimoji="0" lang="de-DE"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000" marR="90000" marT="46800" marB="46800" horzOverflow="overflow">
                    <a:solidFill>
                      <a:schemeClr val="tx2">
                        <a:lumMod val="40000"/>
                        <a:lumOff val="60000"/>
                      </a:schemeClr>
                    </a:solidFill>
                  </a:tcPr>
                </a:tc>
                <a:extLst>
                  <a:ext uri="{0D108BD9-81ED-4DB2-BD59-A6C34878D82A}">
                    <a16:rowId xmlns:a16="http://schemas.microsoft.com/office/drawing/2014/main" val="10000"/>
                  </a:ext>
                </a:extLst>
              </a:tr>
              <a:tr h="669192">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de-DE" sz="2400" u="none" strike="noStrike" cap="none" normalizeH="0" baseline="0">
                          <a:ln>
                            <a:noFill/>
                          </a:ln>
                          <a:effectLst/>
                        </a:rPr>
                        <a:t>D</a:t>
                      </a:r>
                      <a:r>
                        <a:rPr kumimoji="0" lang="de-DE" sz="1600" u="none" strike="noStrike" cap="none" normalizeH="0" baseline="0">
                          <a:ln>
                            <a:noFill/>
                          </a:ln>
                          <a:effectLst/>
                        </a:rPr>
                        <a:t>efects</a:t>
                      </a:r>
                      <a:endParaRPr kumimoji="0" lang="de-DE"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extLst>
                  <a:ext uri="{0D108BD9-81ED-4DB2-BD59-A6C34878D82A}">
                    <a16:rowId xmlns:a16="http://schemas.microsoft.com/office/drawing/2014/main" val="10001"/>
                  </a:ext>
                </a:extLst>
              </a:tr>
              <a:tr h="501546">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de-DE" sz="2400" u="none" strike="noStrike" cap="none" normalizeH="0" baseline="0">
                          <a:ln>
                            <a:noFill/>
                          </a:ln>
                          <a:effectLst/>
                        </a:rPr>
                        <a:t>O</a:t>
                      </a:r>
                      <a:r>
                        <a:rPr kumimoji="0" lang="de-DE" sz="1600" u="none" strike="noStrike" cap="none" normalizeH="0" baseline="0">
                          <a:ln>
                            <a:noFill/>
                          </a:ln>
                          <a:effectLst/>
                        </a:rPr>
                        <a:t>verproduction</a:t>
                      </a:r>
                      <a:endParaRPr kumimoji="0" lang="de-DE"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extLst>
                  <a:ext uri="{0D108BD9-81ED-4DB2-BD59-A6C34878D82A}">
                    <a16:rowId xmlns:a16="http://schemas.microsoft.com/office/drawing/2014/main" val="10002"/>
                  </a:ext>
                </a:extLst>
              </a:tr>
              <a:tr h="501546">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de-DE" sz="2400" u="none" strike="noStrike" cap="none" normalizeH="0" baseline="0">
                          <a:ln>
                            <a:noFill/>
                          </a:ln>
                          <a:effectLst/>
                        </a:rPr>
                        <a:t>W</a:t>
                      </a:r>
                      <a:r>
                        <a:rPr kumimoji="0" lang="de-DE" sz="1600" u="none" strike="noStrike" cap="none" normalizeH="0" baseline="0">
                          <a:ln>
                            <a:noFill/>
                          </a:ln>
                          <a:effectLst/>
                        </a:rPr>
                        <a:t>aiting</a:t>
                      </a:r>
                      <a:endParaRPr kumimoji="0" lang="de-DE"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extLst>
                  <a:ext uri="{0D108BD9-81ED-4DB2-BD59-A6C34878D82A}">
                    <a16:rowId xmlns:a16="http://schemas.microsoft.com/office/drawing/2014/main" val="10003"/>
                  </a:ext>
                </a:extLst>
              </a:tr>
              <a:tr h="76777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de-DE" sz="2400" u="none" strike="noStrike" cap="none" normalizeH="0" baseline="0">
                          <a:ln>
                            <a:noFill/>
                          </a:ln>
                          <a:effectLst/>
                        </a:rPr>
                        <a:t>N</a:t>
                      </a:r>
                      <a:r>
                        <a:rPr kumimoji="0" lang="de-DE" sz="1600" u="none" strike="noStrike" cap="none" normalizeH="0" baseline="0">
                          <a:ln>
                            <a:noFill/>
                          </a:ln>
                          <a:effectLst/>
                        </a:rPr>
                        <a:t>ot Fully Utilizing People</a:t>
                      </a:r>
                      <a:endParaRPr kumimoji="0" lang="de-DE"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extLst>
                  <a:ext uri="{0D108BD9-81ED-4DB2-BD59-A6C34878D82A}">
                    <a16:rowId xmlns:a16="http://schemas.microsoft.com/office/drawing/2014/main" val="10004"/>
                  </a:ext>
                </a:extLst>
              </a:tr>
              <a:tr h="501546">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de-DE" sz="2400" u="none" strike="noStrike" cap="none" normalizeH="0" baseline="0">
                          <a:ln>
                            <a:noFill/>
                          </a:ln>
                          <a:effectLst/>
                        </a:rPr>
                        <a:t>T</a:t>
                      </a:r>
                      <a:r>
                        <a:rPr kumimoji="0" lang="de-DE" sz="1600" u="none" strike="noStrike" cap="none" normalizeH="0" baseline="0">
                          <a:ln>
                            <a:noFill/>
                          </a:ln>
                          <a:effectLst/>
                        </a:rPr>
                        <a:t>ransportation</a:t>
                      </a:r>
                      <a:endParaRPr kumimoji="0" lang="de-DE"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extLst>
                  <a:ext uri="{0D108BD9-81ED-4DB2-BD59-A6C34878D82A}">
                    <a16:rowId xmlns:a16="http://schemas.microsoft.com/office/drawing/2014/main" val="10005"/>
                  </a:ext>
                </a:extLst>
              </a:tr>
              <a:tr h="501546">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de-DE" sz="2400" u="none" strike="noStrike" cap="none" normalizeH="0" baseline="0">
                          <a:ln>
                            <a:noFill/>
                          </a:ln>
                          <a:effectLst/>
                        </a:rPr>
                        <a:t>I</a:t>
                      </a:r>
                      <a:r>
                        <a:rPr kumimoji="0" lang="de-DE" sz="1600" u="none" strike="noStrike" cap="none" normalizeH="0" baseline="0">
                          <a:ln>
                            <a:noFill/>
                          </a:ln>
                          <a:effectLst/>
                        </a:rPr>
                        <a:t>nventory</a:t>
                      </a:r>
                      <a:endParaRPr kumimoji="0" lang="de-DE"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extLst>
                  <a:ext uri="{0D108BD9-81ED-4DB2-BD59-A6C34878D82A}">
                    <a16:rowId xmlns:a16="http://schemas.microsoft.com/office/drawing/2014/main" val="10006"/>
                  </a:ext>
                </a:extLst>
              </a:tr>
              <a:tr h="501546">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de-DE" sz="2400" u="none" strike="noStrike" cap="none" normalizeH="0" baseline="0">
                          <a:ln>
                            <a:noFill/>
                          </a:ln>
                          <a:effectLst/>
                        </a:rPr>
                        <a:t>M</a:t>
                      </a:r>
                      <a:r>
                        <a:rPr kumimoji="0" lang="de-DE" sz="1600" u="none" strike="noStrike" cap="none" normalizeH="0" baseline="0">
                          <a:ln>
                            <a:noFill/>
                          </a:ln>
                          <a:effectLst/>
                        </a:rPr>
                        <a:t>otion</a:t>
                      </a:r>
                      <a:endParaRPr kumimoji="0" lang="de-DE"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extLst>
                  <a:ext uri="{0D108BD9-81ED-4DB2-BD59-A6C34878D82A}">
                    <a16:rowId xmlns:a16="http://schemas.microsoft.com/office/drawing/2014/main" val="10007"/>
                  </a:ext>
                </a:extLst>
              </a:tr>
              <a:tr h="501546">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de-DE" sz="2400" u="none" strike="noStrike" cap="none" normalizeH="0" baseline="0">
                          <a:ln>
                            <a:noFill/>
                          </a:ln>
                          <a:effectLst/>
                        </a:rPr>
                        <a:t>E</a:t>
                      </a:r>
                      <a:r>
                        <a:rPr kumimoji="0" lang="de-DE" sz="1600" u="none" strike="noStrike" cap="none" normalizeH="0" baseline="0">
                          <a:ln>
                            <a:noFill/>
                          </a:ln>
                          <a:effectLst/>
                        </a:rPr>
                        <a:t>xcess Processing</a:t>
                      </a:r>
                      <a:endParaRPr kumimoji="0" lang="de-DE"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extLst>
                  <a:ext uri="{0D108BD9-81ED-4DB2-BD59-A6C34878D82A}">
                    <a16:rowId xmlns:a16="http://schemas.microsoft.com/office/drawing/2014/main" val="10008"/>
                  </a:ext>
                </a:extLst>
              </a:tr>
            </a:tbl>
          </a:graphicData>
        </a:graphic>
      </p:graphicFrame>
      <p:sp>
        <p:nvSpPr>
          <p:cNvPr id="5" name="Footer Placeholder 8">
            <a:extLst>
              <a:ext uri="{FF2B5EF4-FFF2-40B4-BE49-F238E27FC236}">
                <a16:creationId xmlns:a16="http://schemas.microsoft.com/office/drawing/2014/main" id="{1FBD5447-9F6F-A51B-62AF-6A918247C772}"/>
              </a:ext>
            </a:extLst>
          </p:cNvPr>
          <p:cNvSpPr>
            <a:spLocks noGrp="1"/>
          </p:cNvSpPr>
          <p:nvPr>
            <p:ph type="ftr" sz="quarter" idx="4294967295"/>
          </p:nvPr>
        </p:nvSpPr>
        <p:spPr>
          <a:xfrm>
            <a:off x="0" y="6489700"/>
            <a:ext cx="3910013" cy="274638"/>
          </a:xfrm>
        </p:spPr>
        <p:txBody>
          <a:bodyPr>
            <a:normAutofit fontScale="77500" lnSpcReduction="20000"/>
          </a:bodyPr>
          <a:lstStyle/>
          <a:p>
            <a:pPr>
              <a:spcAft>
                <a:spcPts val="600"/>
              </a:spcAft>
            </a:pPr>
            <a:r>
              <a:rPr lang="en-US" dirty="0"/>
              <a:t>2022 Vogt Consulting Inc for FEW</a:t>
            </a:r>
          </a:p>
        </p:txBody>
      </p:sp>
      <p:sp>
        <p:nvSpPr>
          <p:cNvPr id="6" name="Slide Number Placeholder 1">
            <a:extLst>
              <a:ext uri="{FF2B5EF4-FFF2-40B4-BE49-F238E27FC236}">
                <a16:creationId xmlns:a16="http://schemas.microsoft.com/office/drawing/2014/main" id="{C2660958-705D-4068-B23F-7E93EC0AE1CB}"/>
              </a:ext>
            </a:extLst>
          </p:cNvPr>
          <p:cNvSpPr>
            <a:spLocks noGrp="1"/>
          </p:cNvSpPr>
          <p:nvPr>
            <p:ph type="sldNum" sz="quarter" idx="4294967295"/>
          </p:nvPr>
        </p:nvSpPr>
        <p:spPr>
          <a:xfrm>
            <a:off x="11095038" y="6308725"/>
            <a:ext cx="1096962" cy="274638"/>
          </a:xfrm>
        </p:spPr>
        <p:txBody>
          <a:bodyPr/>
          <a:lstStyle/>
          <a:p>
            <a:fld id="{59DB9A98-F838-4116-8513-3DE0E5EE5B50}" type="slidenum">
              <a:rPr lang="en-US" smtClean="0"/>
              <a:t>14</a:t>
            </a:fld>
            <a:endParaRPr lang="en-US"/>
          </a:p>
        </p:txBody>
      </p:sp>
    </p:spTree>
    <p:extLst>
      <p:ext uri="{BB962C8B-B14F-4D97-AF65-F5344CB8AC3E}">
        <p14:creationId xmlns:p14="http://schemas.microsoft.com/office/powerpoint/2010/main" val="248178421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FAED6-3DA6-4BE2-A9C5-3F383CEA0B23}"/>
              </a:ext>
            </a:extLst>
          </p:cNvPr>
          <p:cNvSpPr>
            <a:spLocks noGrp="1"/>
          </p:cNvSpPr>
          <p:nvPr>
            <p:ph type="title"/>
          </p:nvPr>
        </p:nvSpPr>
        <p:spPr/>
        <p:txBody>
          <a:bodyPr vert="horz" lIns="91440" tIns="45720" rIns="91440" bIns="45720" rtlCol="0" anchor="ctr">
            <a:normAutofit/>
          </a:bodyPr>
          <a:lstStyle/>
          <a:p>
            <a:pPr algn="ctr"/>
            <a:r>
              <a:rPr lang="en-US" sz="4800" dirty="0"/>
              <a:t>Six Sigma Thinking</a:t>
            </a:r>
          </a:p>
        </p:txBody>
      </p:sp>
      <p:sp>
        <p:nvSpPr>
          <p:cNvPr id="4" name="Content Placeholder 3">
            <a:extLst>
              <a:ext uri="{FF2B5EF4-FFF2-40B4-BE49-F238E27FC236}">
                <a16:creationId xmlns:a16="http://schemas.microsoft.com/office/drawing/2014/main" id="{CBD6933E-B5E4-ED58-8462-D8E82DFAD2E7}"/>
              </a:ext>
            </a:extLst>
          </p:cNvPr>
          <p:cNvSpPr>
            <a:spLocks noGrp="1"/>
          </p:cNvSpPr>
          <p:nvPr>
            <p:ph sz="quarter" idx="10"/>
          </p:nvPr>
        </p:nvSpPr>
        <p:spPr/>
        <p:txBody>
          <a:bodyPr/>
          <a:lstStyle/>
          <a:p>
            <a:pPr>
              <a:buClr>
                <a:srgbClr val="BF00BF"/>
              </a:buClr>
            </a:pPr>
            <a:r>
              <a:rPr lang="en-US" dirty="0"/>
              <a:t>We get variation in </a:t>
            </a:r>
            <a:r>
              <a:rPr lang="en-US" u="sng" dirty="0"/>
              <a:t>outcome (Y)</a:t>
            </a:r>
            <a:r>
              <a:rPr lang="en-US" dirty="0"/>
              <a:t> because one or more of the </a:t>
            </a:r>
            <a:r>
              <a:rPr lang="en-US" u="sng" dirty="0"/>
              <a:t>inputs (x)</a:t>
            </a:r>
            <a:r>
              <a:rPr lang="en-US" dirty="0"/>
              <a:t> is changing</a:t>
            </a:r>
          </a:p>
          <a:p>
            <a:pPr>
              <a:buClr>
                <a:srgbClr val="BF00BF"/>
              </a:buClr>
            </a:pPr>
            <a:r>
              <a:rPr lang="en-US" dirty="0"/>
              <a:t>Most of the variation in our outcomes is likely coming from a </a:t>
            </a:r>
            <a:r>
              <a:rPr lang="en-US" u="sng" dirty="0"/>
              <a:t>few</a:t>
            </a:r>
            <a:r>
              <a:rPr lang="en-US" dirty="0"/>
              <a:t> of all the potential sources or x’s</a:t>
            </a:r>
          </a:p>
          <a:p>
            <a:pPr>
              <a:buClr>
                <a:srgbClr val="BF00BF"/>
              </a:buClr>
            </a:pPr>
            <a:r>
              <a:rPr lang="en-US" dirty="0"/>
              <a:t>We can </a:t>
            </a:r>
            <a:r>
              <a:rPr lang="en-US" u="sng" dirty="0"/>
              <a:t>identify</a:t>
            </a:r>
            <a:r>
              <a:rPr lang="en-US" dirty="0"/>
              <a:t> which ones are really causing most of the trouble</a:t>
            </a:r>
          </a:p>
          <a:p>
            <a:pPr>
              <a:buClr>
                <a:srgbClr val="BF00BF"/>
              </a:buClr>
            </a:pPr>
            <a:r>
              <a:rPr lang="en-US" dirty="0"/>
              <a:t>Once we have verified we know which x’s are the culprits, we can make changes to </a:t>
            </a:r>
            <a:r>
              <a:rPr lang="en-US" u="sng" dirty="0"/>
              <a:t>eliminate</a:t>
            </a:r>
            <a:r>
              <a:rPr lang="en-US" dirty="0"/>
              <a:t> that source of variation</a:t>
            </a:r>
          </a:p>
          <a:p>
            <a:pPr>
              <a:buClr>
                <a:srgbClr val="BF00BF"/>
              </a:buClr>
            </a:pPr>
            <a:endParaRPr lang="en-US" dirty="0"/>
          </a:p>
          <a:p>
            <a:pPr>
              <a:buClr>
                <a:srgbClr val="BF00BF"/>
              </a:buClr>
            </a:pPr>
            <a:endParaRPr lang="en-US" dirty="0"/>
          </a:p>
        </p:txBody>
      </p:sp>
      <p:sp>
        <p:nvSpPr>
          <p:cNvPr id="6" name="Footer Placeholder 8">
            <a:extLst>
              <a:ext uri="{FF2B5EF4-FFF2-40B4-BE49-F238E27FC236}">
                <a16:creationId xmlns:a16="http://schemas.microsoft.com/office/drawing/2014/main" id="{1D5F22E4-57A1-FDA8-5EC9-56D7CA678FF4}"/>
              </a:ext>
            </a:extLst>
          </p:cNvPr>
          <p:cNvSpPr>
            <a:spLocks noGrp="1"/>
          </p:cNvSpPr>
          <p:nvPr>
            <p:ph type="ftr" sz="quarter" idx="4294967295"/>
          </p:nvPr>
        </p:nvSpPr>
        <p:spPr>
          <a:xfrm>
            <a:off x="0" y="6307138"/>
            <a:ext cx="3908425" cy="274637"/>
          </a:xfrm>
        </p:spPr>
        <p:txBody>
          <a:bodyPr>
            <a:normAutofit fontScale="77500" lnSpcReduction="20000"/>
          </a:bodyPr>
          <a:lstStyle/>
          <a:p>
            <a:pPr>
              <a:spcAft>
                <a:spcPts val="600"/>
              </a:spcAft>
            </a:pPr>
            <a:r>
              <a:rPr lang="en-US" dirty="0"/>
              <a:t>2022 Vogt Consulting Inc for FEW</a:t>
            </a:r>
          </a:p>
        </p:txBody>
      </p:sp>
      <p:sp>
        <p:nvSpPr>
          <p:cNvPr id="7" name="Slide Number Placeholder 1">
            <a:extLst>
              <a:ext uri="{FF2B5EF4-FFF2-40B4-BE49-F238E27FC236}">
                <a16:creationId xmlns:a16="http://schemas.microsoft.com/office/drawing/2014/main" id="{BD18C8B3-A825-B676-E733-B79EDFA6B6CE}"/>
              </a:ext>
            </a:extLst>
          </p:cNvPr>
          <p:cNvSpPr>
            <a:spLocks noGrp="1"/>
          </p:cNvSpPr>
          <p:nvPr>
            <p:ph type="sldNum" sz="quarter" idx="4294967295"/>
          </p:nvPr>
        </p:nvSpPr>
        <p:spPr>
          <a:xfrm>
            <a:off x="11095038" y="6308725"/>
            <a:ext cx="1096962" cy="274638"/>
          </a:xfrm>
        </p:spPr>
        <p:txBody>
          <a:bodyPr/>
          <a:lstStyle/>
          <a:p>
            <a:fld id="{59DB9A98-F838-4116-8513-3DE0E5EE5B50}" type="slidenum">
              <a:rPr lang="en-US" smtClean="0"/>
              <a:t>15</a:t>
            </a:fld>
            <a:endParaRPr lang="en-US"/>
          </a:p>
        </p:txBody>
      </p:sp>
    </p:spTree>
    <p:extLst>
      <p:ext uri="{BB962C8B-B14F-4D97-AF65-F5344CB8AC3E}">
        <p14:creationId xmlns:p14="http://schemas.microsoft.com/office/powerpoint/2010/main" val="108695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1027"/>
          <p:cNvSpPr>
            <a:spLocks noChangeArrowheads="1"/>
          </p:cNvSpPr>
          <p:nvPr/>
        </p:nvSpPr>
        <p:spPr bwMode="auto">
          <a:xfrm>
            <a:off x="4650890" y="2038350"/>
            <a:ext cx="2971800" cy="3441700"/>
          </a:xfrm>
          <a:prstGeom prst="rect">
            <a:avLst/>
          </a:prstGeom>
          <a:solidFill>
            <a:schemeClr val="accent1">
              <a:lumMod val="60000"/>
              <a:lumOff val="40000"/>
            </a:schemeClr>
          </a:solidFill>
          <a:ln w="9525">
            <a:solidFill>
              <a:schemeClr val="tx1"/>
            </a:solidFill>
            <a:miter lim="800000"/>
            <a:headEnd/>
            <a:tailEnd/>
          </a:ln>
        </p:spPr>
        <p:txBody>
          <a:bodyPr wrap="none" anchor="ctr"/>
          <a:lstStyle/>
          <a:p>
            <a:pPr algn="ctr"/>
            <a:r>
              <a:rPr lang="en-US" sz="3200" b="1" dirty="0">
                <a:solidFill>
                  <a:srgbClr val="000000"/>
                </a:solidFill>
                <a:latin typeface="Tahoma" pitchFamily="34" charset="0"/>
              </a:rPr>
              <a:t>The</a:t>
            </a:r>
          </a:p>
          <a:p>
            <a:pPr algn="ctr"/>
            <a:r>
              <a:rPr lang="en-US" sz="3200" b="1" dirty="0">
                <a:solidFill>
                  <a:srgbClr val="000000"/>
                </a:solidFill>
                <a:latin typeface="Tahoma" pitchFamily="34" charset="0"/>
              </a:rPr>
              <a:t>Process</a:t>
            </a:r>
          </a:p>
        </p:txBody>
      </p:sp>
      <p:sp>
        <p:nvSpPr>
          <p:cNvPr id="4100" name="AutoShape 1028"/>
          <p:cNvSpPr>
            <a:spLocks noChangeArrowheads="1"/>
          </p:cNvSpPr>
          <p:nvPr/>
        </p:nvSpPr>
        <p:spPr bwMode="auto">
          <a:xfrm>
            <a:off x="2212490" y="3125789"/>
            <a:ext cx="2286000" cy="1265237"/>
          </a:xfrm>
          <a:prstGeom prst="rightArrow">
            <a:avLst>
              <a:gd name="adj1" fmla="val 50000"/>
              <a:gd name="adj2" fmla="val 45169"/>
            </a:avLst>
          </a:prstGeom>
          <a:solidFill>
            <a:schemeClr val="accent1">
              <a:lumMod val="60000"/>
              <a:lumOff val="40000"/>
            </a:schemeClr>
          </a:solidFill>
          <a:ln w="9525">
            <a:solidFill>
              <a:schemeClr val="tx1"/>
            </a:solidFill>
            <a:miter lim="800000"/>
            <a:headEnd/>
            <a:tailEnd/>
          </a:ln>
        </p:spPr>
        <p:txBody>
          <a:bodyPr wrap="none" anchor="ctr"/>
          <a:lstStyle/>
          <a:p>
            <a:pPr algn="ctr"/>
            <a:r>
              <a:rPr lang="en-US" sz="3200" b="1">
                <a:solidFill>
                  <a:srgbClr val="000000"/>
                </a:solidFill>
                <a:latin typeface="Tahoma" pitchFamily="34" charset="0"/>
              </a:rPr>
              <a:t>Inputs</a:t>
            </a:r>
          </a:p>
        </p:txBody>
      </p:sp>
      <p:sp>
        <p:nvSpPr>
          <p:cNvPr id="4101" name="AutoShape 1029"/>
          <p:cNvSpPr>
            <a:spLocks noChangeArrowheads="1"/>
          </p:cNvSpPr>
          <p:nvPr/>
        </p:nvSpPr>
        <p:spPr bwMode="auto">
          <a:xfrm>
            <a:off x="7775090" y="3181351"/>
            <a:ext cx="2286000" cy="1209675"/>
          </a:xfrm>
          <a:prstGeom prst="rightArrow">
            <a:avLst>
              <a:gd name="adj1" fmla="val 50000"/>
              <a:gd name="adj2" fmla="val 47244"/>
            </a:avLst>
          </a:prstGeom>
          <a:solidFill>
            <a:schemeClr val="accent1">
              <a:lumMod val="60000"/>
              <a:lumOff val="40000"/>
            </a:schemeClr>
          </a:solidFill>
          <a:ln w="9525">
            <a:solidFill>
              <a:schemeClr val="tx1"/>
            </a:solidFill>
            <a:miter lim="800000"/>
            <a:headEnd/>
            <a:tailEnd/>
          </a:ln>
        </p:spPr>
        <p:txBody>
          <a:bodyPr wrap="none" anchor="ctr"/>
          <a:lstStyle/>
          <a:p>
            <a:pPr algn="ctr"/>
            <a:r>
              <a:rPr lang="en-US" sz="3200" b="1" dirty="0">
                <a:solidFill>
                  <a:srgbClr val="000000"/>
                </a:solidFill>
                <a:latin typeface="Tahoma" pitchFamily="34" charset="0"/>
              </a:rPr>
              <a:t>Outputs</a:t>
            </a:r>
          </a:p>
        </p:txBody>
      </p:sp>
      <p:sp>
        <p:nvSpPr>
          <p:cNvPr id="4102" name="Text Box 1030"/>
          <p:cNvSpPr txBox="1">
            <a:spLocks noChangeArrowheads="1"/>
          </p:cNvSpPr>
          <p:nvPr/>
        </p:nvSpPr>
        <p:spPr bwMode="auto">
          <a:xfrm>
            <a:off x="4214019" y="1214438"/>
            <a:ext cx="3763962"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algn="ctr"/>
            <a:r>
              <a:rPr lang="en-US" sz="4800" b="1" dirty="0">
                <a:solidFill>
                  <a:srgbClr val="000000"/>
                </a:solidFill>
              </a:rPr>
              <a:t>Y = f(</a:t>
            </a:r>
            <a:r>
              <a:rPr lang="en-US" sz="4800" b="1" dirty="0" err="1">
                <a:solidFill>
                  <a:srgbClr val="000000"/>
                </a:solidFill>
              </a:rPr>
              <a:t>x,x,x,x</a:t>
            </a:r>
            <a:r>
              <a:rPr lang="en-US" sz="4800" b="1" dirty="0">
                <a:solidFill>
                  <a:srgbClr val="000000"/>
                </a:solidFill>
              </a:rPr>
              <a:t>)</a:t>
            </a:r>
          </a:p>
        </p:txBody>
      </p:sp>
      <p:sp>
        <p:nvSpPr>
          <p:cNvPr id="4103" name="Text Box 1031"/>
          <p:cNvSpPr txBox="1">
            <a:spLocks noChangeArrowheads="1"/>
          </p:cNvSpPr>
          <p:nvPr/>
        </p:nvSpPr>
        <p:spPr bwMode="auto">
          <a:xfrm>
            <a:off x="8283090" y="2274888"/>
            <a:ext cx="59055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algn="ctr"/>
            <a:r>
              <a:rPr lang="en-US" sz="4800" b="1">
                <a:solidFill>
                  <a:srgbClr val="000000"/>
                </a:solidFill>
              </a:rPr>
              <a:t>Y</a:t>
            </a:r>
          </a:p>
        </p:txBody>
      </p:sp>
      <p:sp>
        <p:nvSpPr>
          <p:cNvPr id="4104" name="Text Box 1032"/>
          <p:cNvSpPr txBox="1">
            <a:spLocks noChangeArrowheads="1"/>
          </p:cNvSpPr>
          <p:nvPr/>
        </p:nvSpPr>
        <p:spPr bwMode="auto">
          <a:xfrm>
            <a:off x="2663341" y="2427288"/>
            <a:ext cx="1033463"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algn="ctr"/>
            <a:r>
              <a:rPr lang="en-US" sz="4800" b="1">
                <a:solidFill>
                  <a:srgbClr val="000000"/>
                </a:solidFill>
              </a:rPr>
              <a:t>x’s</a:t>
            </a:r>
          </a:p>
        </p:txBody>
      </p:sp>
      <p:sp>
        <p:nvSpPr>
          <p:cNvPr id="3" name="Title 2">
            <a:extLst>
              <a:ext uri="{FF2B5EF4-FFF2-40B4-BE49-F238E27FC236}">
                <a16:creationId xmlns:a16="http://schemas.microsoft.com/office/drawing/2014/main" id="{A82F9009-8623-4291-8E26-D6BBB2A84D3A}"/>
              </a:ext>
            </a:extLst>
          </p:cNvPr>
          <p:cNvSpPr>
            <a:spLocks noGrp="1"/>
          </p:cNvSpPr>
          <p:nvPr>
            <p:ph type="title" idx="4294967295"/>
          </p:nvPr>
        </p:nvSpPr>
        <p:spPr>
          <a:xfrm>
            <a:off x="0" y="95250"/>
            <a:ext cx="7680325" cy="656590"/>
          </a:xfrm>
        </p:spPr>
        <p:txBody>
          <a:bodyPr/>
          <a:lstStyle/>
          <a:p>
            <a:r>
              <a:rPr lang="en-US" sz="3600" dirty="0"/>
              <a:t>Six Sigma Basic Premise</a:t>
            </a:r>
          </a:p>
        </p:txBody>
      </p:sp>
      <p:sp>
        <p:nvSpPr>
          <p:cNvPr id="9" name="Footer Placeholder 8">
            <a:extLst>
              <a:ext uri="{FF2B5EF4-FFF2-40B4-BE49-F238E27FC236}">
                <a16:creationId xmlns:a16="http://schemas.microsoft.com/office/drawing/2014/main" id="{DB084977-4F13-F316-B3B6-6C8958A2A227}"/>
              </a:ext>
            </a:extLst>
          </p:cNvPr>
          <p:cNvSpPr>
            <a:spLocks noGrp="1"/>
          </p:cNvSpPr>
          <p:nvPr>
            <p:ph type="ftr" sz="quarter" idx="4294967295"/>
          </p:nvPr>
        </p:nvSpPr>
        <p:spPr>
          <a:xfrm>
            <a:off x="0" y="6307138"/>
            <a:ext cx="3908425" cy="274637"/>
          </a:xfrm>
        </p:spPr>
        <p:txBody>
          <a:bodyPr>
            <a:normAutofit fontScale="77500" lnSpcReduction="20000"/>
          </a:bodyPr>
          <a:lstStyle/>
          <a:p>
            <a:pPr>
              <a:spcAft>
                <a:spcPts val="600"/>
              </a:spcAft>
            </a:pPr>
            <a:r>
              <a:rPr lang="en-US" dirty="0"/>
              <a:t>2022 Vogt Consulting Inc for FEW</a:t>
            </a:r>
          </a:p>
        </p:txBody>
      </p:sp>
      <p:sp>
        <p:nvSpPr>
          <p:cNvPr id="10" name="Slide Number Placeholder 1">
            <a:extLst>
              <a:ext uri="{FF2B5EF4-FFF2-40B4-BE49-F238E27FC236}">
                <a16:creationId xmlns:a16="http://schemas.microsoft.com/office/drawing/2014/main" id="{D40FF4E4-D3F8-C6D1-1959-F70573215820}"/>
              </a:ext>
            </a:extLst>
          </p:cNvPr>
          <p:cNvSpPr>
            <a:spLocks noGrp="1"/>
          </p:cNvSpPr>
          <p:nvPr>
            <p:ph type="sldNum" sz="quarter" idx="4294967295"/>
          </p:nvPr>
        </p:nvSpPr>
        <p:spPr>
          <a:xfrm>
            <a:off x="11095038" y="6308725"/>
            <a:ext cx="1096962" cy="274638"/>
          </a:xfrm>
        </p:spPr>
        <p:txBody>
          <a:bodyPr/>
          <a:lstStyle/>
          <a:p>
            <a:fld id="{59DB9A98-F838-4116-8513-3DE0E5EE5B50}" type="slidenum">
              <a:rPr lang="en-US" smtClean="0"/>
              <a:t>16</a:t>
            </a:fld>
            <a:endParaRPr lang="en-US"/>
          </a:p>
        </p:txBody>
      </p:sp>
    </p:spTree>
    <p:extLst>
      <p:ext uri="{BB962C8B-B14F-4D97-AF65-F5344CB8AC3E}">
        <p14:creationId xmlns:p14="http://schemas.microsoft.com/office/powerpoint/2010/main" val="4249762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559DC-9F4D-DC02-B3A5-881E50628507}"/>
              </a:ext>
            </a:extLst>
          </p:cNvPr>
          <p:cNvSpPr>
            <a:spLocks noGrp="1"/>
          </p:cNvSpPr>
          <p:nvPr>
            <p:ph type="title"/>
          </p:nvPr>
        </p:nvSpPr>
        <p:spPr/>
        <p:txBody>
          <a:bodyPr>
            <a:normAutofit/>
          </a:bodyPr>
          <a:lstStyle/>
          <a:p>
            <a:r>
              <a:rPr lang="en-US" sz="3600" dirty="0"/>
              <a:t>Template for Inputs and Outputs</a:t>
            </a:r>
          </a:p>
        </p:txBody>
      </p:sp>
      <p:graphicFrame>
        <p:nvGraphicFramePr>
          <p:cNvPr id="7" name="Table 7">
            <a:extLst>
              <a:ext uri="{FF2B5EF4-FFF2-40B4-BE49-F238E27FC236}">
                <a16:creationId xmlns:a16="http://schemas.microsoft.com/office/drawing/2014/main" id="{1FBD40F3-6D8E-4190-262C-F502CDAE45F9}"/>
              </a:ext>
            </a:extLst>
          </p:cNvPr>
          <p:cNvGraphicFramePr>
            <a:graphicFrameLocks noGrp="1"/>
          </p:cNvGraphicFramePr>
          <p:nvPr>
            <p:ph sz="quarter" idx="10"/>
            <p:extLst>
              <p:ext uri="{D42A27DB-BD31-4B8C-83A1-F6EECF244321}">
                <p14:modId xmlns:p14="http://schemas.microsoft.com/office/powerpoint/2010/main" val="3320732424"/>
              </p:ext>
            </p:extLst>
          </p:nvPr>
        </p:nvGraphicFramePr>
        <p:xfrm>
          <a:off x="414338" y="1546225"/>
          <a:ext cx="11363322" cy="3708400"/>
        </p:xfrm>
        <a:graphic>
          <a:graphicData uri="http://schemas.openxmlformats.org/drawingml/2006/table">
            <a:tbl>
              <a:tblPr firstRow="1" bandRow="1">
                <a:tableStyleId>{5C22544A-7EE6-4342-B048-85BDC9FD1C3A}</a:tableStyleId>
              </a:tblPr>
              <a:tblGrid>
                <a:gridCol w="3787774">
                  <a:extLst>
                    <a:ext uri="{9D8B030D-6E8A-4147-A177-3AD203B41FA5}">
                      <a16:colId xmlns:a16="http://schemas.microsoft.com/office/drawing/2014/main" val="1960779625"/>
                    </a:ext>
                  </a:extLst>
                </a:gridCol>
                <a:gridCol w="3787774">
                  <a:extLst>
                    <a:ext uri="{9D8B030D-6E8A-4147-A177-3AD203B41FA5}">
                      <a16:colId xmlns:a16="http://schemas.microsoft.com/office/drawing/2014/main" val="2116671330"/>
                    </a:ext>
                  </a:extLst>
                </a:gridCol>
                <a:gridCol w="3787774">
                  <a:extLst>
                    <a:ext uri="{9D8B030D-6E8A-4147-A177-3AD203B41FA5}">
                      <a16:colId xmlns:a16="http://schemas.microsoft.com/office/drawing/2014/main" val="2063067619"/>
                    </a:ext>
                  </a:extLst>
                </a:gridCol>
              </a:tblGrid>
              <a:tr h="370840">
                <a:tc>
                  <a:txBody>
                    <a:bodyPr/>
                    <a:lstStyle/>
                    <a:p>
                      <a:r>
                        <a:rPr lang="en-US" dirty="0"/>
                        <a:t>Inputs</a:t>
                      </a:r>
                    </a:p>
                  </a:txBody>
                  <a:tcPr/>
                </a:tc>
                <a:tc>
                  <a:txBody>
                    <a:bodyPr/>
                    <a:lstStyle/>
                    <a:p>
                      <a:r>
                        <a:rPr lang="en-US" dirty="0"/>
                        <a:t>Process Steps</a:t>
                      </a:r>
                    </a:p>
                  </a:txBody>
                  <a:tcPr/>
                </a:tc>
                <a:tc>
                  <a:txBody>
                    <a:bodyPr/>
                    <a:lstStyle/>
                    <a:p>
                      <a:r>
                        <a:rPr lang="en-US" dirty="0"/>
                        <a:t>Outputs</a:t>
                      </a:r>
                    </a:p>
                  </a:txBody>
                  <a:tcPr/>
                </a:tc>
                <a:extLst>
                  <a:ext uri="{0D108BD9-81ED-4DB2-BD59-A6C34878D82A}">
                    <a16:rowId xmlns:a16="http://schemas.microsoft.com/office/drawing/2014/main" val="3150506717"/>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200778522"/>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02447056"/>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544118192"/>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33573949"/>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473420603"/>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6472984"/>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215172001"/>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970284685"/>
                  </a:ext>
                </a:extLst>
              </a:tr>
              <a:tr h="370840">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524623716"/>
                  </a:ext>
                </a:extLst>
              </a:tr>
            </a:tbl>
          </a:graphicData>
        </a:graphic>
      </p:graphicFrame>
      <p:sp>
        <p:nvSpPr>
          <p:cNvPr id="5" name="Footer Placeholder 4">
            <a:extLst>
              <a:ext uri="{FF2B5EF4-FFF2-40B4-BE49-F238E27FC236}">
                <a16:creationId xmlns:a16="http://schemas.microsoft.com/office/drawing/2014/main" id="{8FC0731B-5B01-8C79-4E64-919D94E4817B}"/>
              </a:ext>
            </a:extLst>
          </p:cNvPr>
          <p:cNvSpPr>
            <a:spLocks noGrp="1"/>
          </p:cNvSpPr>
          <p:nvPr>
            <p:ph type="ftr" sz="quarter" idx="4294967295"/>
          </p:nvPr>
        </p:nvSpPr>
        <p:spPr>
          <a:xfrm>
            <a:off x="0" y="0"/>
            <a:ext cx="0" cy="0"/>
          </a:xfrm>
        </p:spPr>
        <p:txBody>
          <a:bodyPr/>
          <a:lstStyle/>
          <a:p>
            <a:endParaRPr lang="en-US" dirty="0"/>
          </a:p>
        </p:txBody>
      </p:sp>
      <p:sp>
        <p:nvSpPr>
          <p:cNvPr id="6" name="Slide Number Placeholder 5">
            <a:extLst>
              <a:ext uri="{FF2B5EF4-FFF2-40B4-BE49-F238E27FC236}">
                <a16:creationId xmlns:a16="http://schemas.microsoft.com/office/drawing/2014/main" id="{5B0AC880-906E-9639-8E50-7F9F3926BB61}"/>
              </a:ext>
            </a:extLst>
          </p:cNvPr>
          <p:cNvSpPr>
            <a:spLocks noGrp="1"/>
          </p:cNvSpPr>
          <p:nvPr>
            <p:ph type="sldNum" sz="quarter" idx="4294967295"/>
          </p:nvPr>
        </p:nvSpPr>
        <p:spPr>
          <a:xfrm>
            <a:off x="0" y="0"/>
            <a:ext cx="0" cy="0"/>
          </a:xfrm>
        </p:spPr>
        <p:txBody>
          <a:bodyPr/>
          <a:lstStyle/>
          <a:p>
            <a:fld id="{59DB9A98-F838-4116-8513-3DE0E5EE5B50}" type="slidenum">
              <a:rPr lang="en-US" smtClean="0"/>
              <a:pPr/>
              <a:t>17</a:t>
            </a:fld>
            <a:endParaRPr lang="en-US"/>
          </a:p>
        </p:txBody>
      </p:sp>
      <p:sp>
        <p:nvSpPr>
          <p:cNvPr id="8" name="Rectangle 5">
            <a:extLst>
              <a:ext uri="{FF2B5EF4-FFF2-40B4-BE49-F238E27FC236}">
                <a16:creationId xmlns:a16="http://schemas.microsoft.com/office/drawing/2014/main" id="{DE60F1AC-7F5F-82F3-E511-09EA58C01791}"/>
              </a:ext>
            </a:extLst>
          </p:cNvPr>
          <p:cNvSpPr>
            <a:spLocks noChangeArrowheads="1"/>
          </p:cNvSpPr>
          <p:nvPr/>
        </p:nvSpPr>
        <p:spPr bwMode="auto">
          <a:xfrm>
            <a:off x="2012053" y="5373634"/>
            <a:ext cx="791088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2400" b="1">
                <a:solidFill>
                  <a:schemeClr val="tx1"/>
                </a:solidFill>
                <a:latin typeface="Arial" panose="020B0604020202020204" pitchFamily="34" charset="0"/>
              </a:defRPr>
            </a:lvl1pPr>
            <a:lvl2pPr marL="742950" indent="-285750">
              <a:spcBef>
                <a:spcPct val="20000"/>
              </a:spcBef>
              <a:buChar char="–"/>
              <a:defRPr sz="2000" b="1">
                <a:solidFill>
                  <a:schemeClr val="tx1"/>
                </a:solidFill>
                <a:latin typeface="Arial" panose="020B0604020202020204" pitchFamily="34" charset="0"/>
              </a:defRPr>
            </a:lvl2pPr>
            <a:lvl3pPr marL="1143000" indent="-228600">
              <a:spcBef>
                <a:spcPct val="20000"/>
              </a:spcBef>
              <a:buChar char="•"/>
              <a:defRPr b="1">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dirty="0">
                <a:solidFill>
                  <a:srgbClr val="000099"/>
                </a:solidFill>
              </a:rPr>
              <a:t>Quick Exercise:  We are going to continue with our idea of billing.  </a:t>
            </a:r>
          </a:p>
        </p:txBody>
      </p:sp>
    </p:spTree>
    <p:extLst>
      <p:ext uri="{BB962C8B-B14F-4D97-AF65-F5344CB8AC3E}">
        <p14:creationId xmlns:p14="http://schemas.microsoft.com/office/powerpoint/2010/main" val="754345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98240" y="284407"/>
            <a:ext cx="8076941" cy="770670"/>
          </a:xfrm>
        </p:spPr>
        <p:txBody>
          <a:bodyPr>
            <a:normAutofit fontScale="90000"/>
          </a:bodyPr>
          <a:lstStyle/>
          <a:p>
            <a:pPr eaLnBrk="1" hangingPunct="1"/>
            <a:r>
              <a:rPr lang="en-US" altLang="en-US" b="1" dirty="0"/>
              <a:t>Continuous Improvement . . . not by chance</a:t>
            </a:r>
          </a:p>
        </p:txBody>
      </p:sp>
      <p:sp>
        <p:nvSpPr>
          <p:cNvPr id="22531" name="Rectangle 3"/>
          <p:cNvSpPr>
            <a:spLocks noGrp="1" noChangeArrowheads="1"/>
          </p:cNvSpPr>
          <p:nvPr>
            <p:ph idx="1"/>
          </p:nvPr>
        </p:nvSpPr>
        <p:spPr>
          <a:xfrm>
            <a:off x="3449318" y="1422720"/>
            <a:ext cx="8574783" cy="4713920"/>
          </a:xfrm>
        </p:spPr>
        <p:txBody>
          <a:bodyPr>
            <a:normAutofit fontScale="92500" lnSpcReduction="20000"/>
          </a:bodyPr>
          <a:lstStyle/>
          <a:p>
            <a:pPr marL="457200" indent="-457200">
              <a:lnSpc>
                <a:spcPct val="90000"/>
              </a:lnSpc>
              <a:buNone/>
            </a:pPr>
            <a:r>
              <a:rPr lang="en-US" altLang="en-US" sz="2400" dirty="0"/>
              <a:t>The </a:t>
            </a:r>
            <a:r>
              <a:rPr lang="en-US" altLang="en-US" sz="2400" b="1" dirty="0"/>
              <a:t>scientific method</a:t>
            </a:r>
            <a:r>
              <a:rPr lang="en-US" altLang="en-US" sz="2400" dirty="0"/>
              <a:t> follows a specific series of steps: </a:t>
            </a:r>
          </a:p>
          <a:p>
            <a:pPr marL="457200" indent="-457200">
              <a:lnSpc>
                <a:spcPct val="90000"/>
              </a:lnSpc>
              <a:buNone/>
            </a:pPr>
            <a:endParaRPr lang="en-US" altLang="en-US" dirty="0"/>
          </a:p>
          <a:p>
            <a:pPr marL="971550" lvl="1" indent="-609600">
              <a:lnSpc>
                <a:spcPct val="90000"/>
              </a:lnSpc>
              <a:spcBef>
                <a:spcPct val="25000"/>
              </a:spcBef>
              <a:buNone/>
            </a:pPr>
            <a:r>
              <a:rPr lang="en-US" altLang="en-US" dirty="0"/>
              <a:t>(1) identify a problem you would like to solve </a:t>
            </a:r>
            <a:r>
              <a:rPr lang="en-US" altLang="en-US" i="1" dirty="0"/>
              <a:t>(what’s wrong?)</a:t>
            </a:r>
          </a:p>
          <a:p>
            <a:pPr marL="971550" lvl="1" indent="-609600">
              <a:lnSpc>
                <a:spcPct val="90000"/>
              </a:lnSpc>
              <a:spcBef>
                <a:spcPct val="25000"/>
              </a:spcBef>
              <a:buNone/>
            </a:pPr>
            <a:r>
              <a:rPr lang="en-US" altLang="en-US" dirty="0"/>
              <a:t>(2) formulate a hypothesis </a:t>
            </a:r>
            <a:r>
              <a:rPr lang="en-US" altLang="en-US" i="1" dirty="0"/>
              <a:t>(theory on why it’s happening?)</a:t>
            </a:r>
          </a:p>
          <a:p>
            <a:pPr marL="971550" lvl="1" indent="-609600">
              <a:lnSpc>
                <a:spcPct val="90000"/>
              </a:lnSpc>
              <a:spcBef>
                <a:spcPct val="25000"/>
              </a:spcBef>
              <a:buNone/>
            </a:pPr>
            <a:r>
              <a:rPr lang="en-US" altLang="en-US" dirty="0"/>
              <a:t>(3) test the hypothesis </a:t>
            </a:r>
            <a:r>
              <a:rPr lang="en-US" altLang="en-US" i="1" dirty="0"/>
              <a:t>(if my theory is right, how could I prove it with objective evidence?)</a:t>
            </a:r>
          </a:p>
          <a:p>
            <a:pPr marL="971550" lvl="1" indent="-609600">
              <a:lnSpc>
                <a:spcPct val="90000"/>
              </a:lnSpc>
              <a:spcBef>
                <a:spcPct val="25000"/>
              </a:spcBef>
              <a:buNone/>
            </a:pPr>
            <a:r>
              <a:rPr lang="en-US" altLang="en-US" dirty="0"/>
              <a:t>(4) by collecting and analyzing the data </a:t>
            </a:r>
            <a:r>
              <a:rPr lang="en-US" altLang="en-US" i="1" dirty="0"/>
              <a:t>(does evidence support my theory?)</a:t>
            </a:r>
          </a:p>
          <a:p>
            <a:pPr marL="971550" lvl="1" indent="-609600">
              <a:lnSpc>
                <a:spcPct val="90000"/>
              </a:lnSpc>
              <a:spcBef>
                <a:spcPct val="25000"/>
              </a:spcBef>
              <a:buNone/>
            </a:pPr>
            <a:r>
              <a:rPr lang="en-US" altLang="en-US" dirty="0"/>
              <a:t>(5) then draw conclusions </a:t>
            </a:r>
            <a:r>
              <a:rPr lang="en-US" altLang="en-US" i="1" dirty="0"/>
              <a:t>(what does this suggest we should do?)</a:t>
            </a:r>
          </a:p>
          <a:p>
            <a:pPr marL="1179513" lvl="2" indent="-457200">
              <a:lnSpc>
                <a:spcPct val="90000"/>
              </a:lnSpc>
              <a:spcBef>
                <a:spcPct val="25000"/>
              </a:spcBef>
              <a:buNone/>
            </a:pPr>
            <a:endParaRPr lang="en-US" altLang="en-US" sz="1800" dirty="0"/>
          </a:p>
          <a:p>
            <a:pPr marL="1179513" lvl="2" indent="-457200">
              <a:lnSpc>
                <a:spcPct val="90000"/>
              </a:lnSpc>
              <a:spcBef>
                <a:spcPct val="25000"/>
              </a:spcBef>
              <a:buNone/>
            </a:pPr>
            <a:endParaRPr lang="en-US" altLang="en-US" sz="1800" dirty="0"/>
          </a:p>
          <a:p>
            <a:pPr marL="971550" lvl="1" indent="-609600" algn="ctr">
              <a:lnSpc>
                <a:spcPct val="90000"/>
              </a:lnSpc>
              <a:spcBef>
                <a:spcPct val="25000"/>
              </a:spcBef>
              <a:buNone/>
            </a:pPr>
            <a:r>
              <a:rPr lang="en-US" altLang="en-US" sz="1800" dirty="0"/>
              <a:t> </a:t>
            </a:r>
            <a:r>
              <a:rPr lang="en-US" altLang="en-US" sz="2600" i="1" dirty="0"/>
              <a:t>Every task we do provides an opportunity to improve using the scientific method</a:t>
            </a:r>
            <a:endParaRPr lang="en-US" altLang="en-US" sz="1800" i="1" dirty="0"/>
          </a:p>
        </p:txBody>
      </p:sp>
      <p:sp>
        <p:nvSpPr>
          <p:cNvPr id="5" name="Footer Placeholder 8">
            <a:extLst>
              <a:ext uri="{FF2B5EF4-FFF2-40B4-BE49-F238E27FC236}">
                <a16:creationId xmlns:a16="http://schemas.microsoft.com/office/drawing/2014/main" id="{27FFBC95-2B06-9179-762F-8402C3B06EFD}"/>
              </a:ext>
            </a:extLst>
          </p:cNvPr>
          <p:cNvSpPr>
            <a:spLocks noGrp="1"/>
          </p:cNvSpPr>
          <p:nvPr>
            <p:ph type="ftr" sz="quarter" idx="4294967295"/>
          </p:nvPr>
        </p:nvSpPr>
        <p:spPr>
          <a:xfrm>
            <a:off x="0" y="6307138"/>
            <a:ext cx="3908425" cy="274637"/>
          </a:xfrm>
        </p:spPr>
        <p:txBody>
          <a:bodyPr>
            <a:normAutofit fontScale="77500" lnSpcReduction="20000"/>
          </a:bodyPr>
          <a:lstStyle/>
          <a:p>
            <a:pPr>
              <a:spcAft>
                <a:spcPts val="600"/>
              </a:spcAft>
            </a:pPr>
            <a:r>
              <a:rPr lang="en-US" dirty="0"/>
              <a:t>2022 Vogt Consulting Inc for FEW</a:t>
            </a:r>
          </a:p>
        </p:txBody>
      </p:sp>
      <p:sp>
        <p:nvSpPr>
          <p:cNvPr id="6" name="Slide Number Placeholder 1">
            <a:extLst>
              <a:ext uri="{FF2B5EF4-FFF2-40B4-BE49-F238E27FC236}">
                <a16:creationId xmlns:a16="http://schemas.microsoft.com/office/drawing/2014/main" id="{5FF0F653-006F-C87B-7B00-3CEDED096F53}"/>
              </a:ext>
            </a:extLst>
          </p:cNvPr>
          <p:cNvSpPr>
            <a:spLocks noGrp="1"/>
          </p:cNvSpPr>
          <p:nvPr>
            <p:ph type="sldNum" sz="quarter" idx="4294967295"/>
          </p:nvPr>
        </p:nvSpPr>
        <p:spPr>
          <a:xfrm>
            <a:off x="11095038" y="6308725"/>
            <a:ext cx="1096962" cy="274638"/>
          </a:xfrm>
        </p:spPr>
        <p:txBody>
          <a:bodyPr/>
          <a:lstStyle/>
          <a:p>
            <a:fld id="{59DB9A98-F838-4116-8513-3DE0E5EE5B50}" type="slidenum">
              <a:rPr lang="en-US" smtClean="0"/>
              <a:t>18</a:t>
            </a:fld>
            <a:endParaRPr lang="en-US"/>
          </a:p>
        </p:txBody>
      </p:sp>
      <p:pic>
        <p:nvPicPr>
          <p:cNvPr id="22535" name="Graphic 22534" descr="Venn Diagram">
            <a:extLst>
              <a:ext uri="{FF2B5EF4-FFF2-40B4-BE49-F238E27FC236}">
                <a16:creationId xmlns:a16="http://schemas.microsoft.com/office/drawing/2014/main" id="{052824F3-C9B2-50A8-6E2A-29A26AA6C22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6212" y="859308"/>
            <a:ext cx="3753332" cy="3753332"/>
          </a:xfrm>
          <a:prstGeom prst="rect">
            <a:avLst/>
          </a:prstGeom>
        </p:spPr>
      </p:pic>
    </p:spTree>
    <p:extLst>
      <p:ext uri="{BB962C8B-B14F-4D97-AF65-F5344CB8AC3E}">
        <p14:creationId xmlns:p14="http://schemas.microsoft.com/office/powerpoint/2010/main" val="4076509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2"/>
          <p:cNvSpPr txBox="1">
            <a:spLocks noGrp="1"/>
          </p:cNvSpPr>
          <p:nvPr/>
        </p:nvSpPr>
        <p:spPr bwMode="auto">
          <a:xfrm>
            <a:off x="8477251" y="6477000"/>
            <a:ext cx="1795463"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lnSpc>
                <a:spcPct val="90000"/>
              </a:lnSpc>
              <a:spcAft>
                <a:spcPct val="50000"/>
              </a:spcAft>
            </a:pPr>
            <a:fld id="{B7EC6F18-8CC5-4CAB-8623-FF9DA889592C}" type="slidenum">
              <a:rPr lang="en-US" altLang="en-US" sz="900">
                <a:latin typeface="Arial" panose="020B0604020202020204" pitchFamily="34" charset="0"/>
                <a:cs typeface="Arial" panose="020B0604020202020204" pitchFamily="34" charset="0"/>
              </a:rPr>
              <a:pPr algn="r">
                <a:lnSpc>
                  <a:spcPct val="90000"/>
                </a:lnSpc>
                <a:spcAft>
                  <a:spcPct val="50000"/>
                </a:spcAft>
              </a:pPr>
              <a:t>19</a:t>
            </a:fld>
            <a:endParaRPr lang="en-US" altLang="en-US" sz="900">
              <a:latin typeface="Arial" panose="020B0604020202020204" pitchFamily="34" charset="0"/>
              <a:cs typeface="Arial" panose="020B0604020202020204" pitchFamily="34" charset="0"/>
            </a:endParaRPr>
          </a:p>
        </p:txBody>
      </p:sp>
      <p:sp>
        <p:nvSpPr>
          <p:cNvPr id="25612" name="Curved Right Arrow 17"/>
          <p:cNvSpPr>
            <a:spLocks noChangeArrowheads="1"/>
          </p:cNvSpPr>
          <p:nvPr/>
        </p:nvSpPr>
        <p:spPr bwMode="auto">
          <a:xfrm rot="10800000">
            <a:off x="4656138" y="1452564"/>
            <a:ext cx="1160462" cy="1108075"/>
          </a:xfrm>
          <a:prstGeom prst="curvedRightArrow">
            <a:avLst>
              <a:gd name="adj1" fmla="val 4708"/>
              <a:gd name="adj2" fmla="val 9421"/>
              <a:gd name="adj3" fmla="val 26182"/>
            </a:avLst>
          </a:prstGeom>
          <a:solidFill>
            <a:srgbClr val="00B050"/>
          </a:solidFill>
          <a:ln w="9525" algn="ctr">
            <a:solidFill>
              <a:schemeClr val="tx1"/>
            </a:solidFill>
            <a:round/>
            <a:headEnd/>
            <a:tailEnd/>
          </a:ln>
        </p:spPr>
        <p:txBody>
          <a:bodyPr rot="10800000" lIns="90000" tIns="46800" rIns="90000" bIns="46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sz="1600">
              <a:latin typeface="Arial" panose="020B0604020202020204" pitchFamily="34" charset="0"/>
              <a:cs typeface="Arial" panose="020B0604020202020204" pitchFamily="34" charset="0"/>
            </a:endParaRPr>
          </a:p>
        </p:txBody>
      </p:sp>
      <p:sp>
        <p:nvSpPr>
          <p:cNvPr id="2" name="Down Arrow 15"/>
          <p:cNvSpPr>
            <a:spLocks noChangeArrowheads="1"/>
          </p:cNvSpPr>
          <p:nvPr/>
        </p:nvSpPr>
        <p:spPr bwMode="auto">
          <a:xfrm>
            <a:off x="6959600" y="5095876"/>
            <a:ext cx="357188" cy="320675"/>
          </a:xfrm>
          <a:prstGeom prst="downArrow">
            <a:avLst>
              <a:gd name="adj1" fmla="val 50000"/>
              <a:gd name="adj2" fmla="val 50000"/>
            </a:avLst>
          </a:prstGeom>
          <a:solidFill>
            <a:srgbClr val="00B050"/>
          </a:solidFill>
          <a:ln w="9525" algn="ctr">
            <a:solidFill>
              <a:schemeClr val="tx1"/>
            </a:solidFill>
            <a:round/>
            <a:headEnd/>
            <a:tailEnd/>
          </a:ln>
        </p:spPr>
        <p:txBody>
          <a:bodyPr lIns="90000" tIns="46800" rIns="90000" bIns="46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sz="1600">
              <a:latin typeface="Arial" panose="020B0604020202020204" pitchFamily="34" charset="0"/>
              <a:cs typeface="Arial" panose="020B0604020202020204" pitchFamily="34" charset="0"/>
            </a:endParaRPr>
          </a:p>
        </p:txBody>
      </p:sp>
      <p:sp>
        <p:nvSpPr>
          <p:cNvPr id="25604" name="Oval 5"/>
          <p:cNvSpPr>
            <a:spLocks noChangeArrowheads="1"/>
          </p:cNvSpPr>
          <p:nvPr/>
        </p:nvSpPr>
        <p:spPr bwMode="auto">
          <a:xfrm>
            <a:off x="6172200" y="1905001"/>
            <a:ext cx="1912938" cy="785813"/>
          </a:xfrm>
          <a:prstGeom prst="ellipse">
            <a:avLst/>
          </a:prstGeom>
          <a:solidFill>
            <a:schemeClr val="bg1"/>
          </a:solidFill>
          <a:ln w="9525" algn="ctr">
            <a:solidFill>
              <a:schemeClr val="tx1"/>
            </a:solidFill>
            <a:round/>
            <a:headEnd/>
            <a:tailEnd/>
          </a:ln>
        </p:spPr>
        <p:txBody>
          <a:bodyPr lIns="90000" tIns="46800" rIns="90000" bIns="46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endParaRPr lang="en-GB" altLang="en-US" sz="1000" b="1">
              <a:latin typeface="Arial" panose="020B0604020202020204" pitchFamily="34" charset="0"/>
              <a:cs typeface="Arial" panose="020B0604020202020204" pitchFamily="34" charset="0"/>
            </a:endParaRPr>
          </a:p>
          <a:p>
            <a:pPr algn="ctr" eaLnBrk="1" hangingPunct="1">
              <a:lnSpc>
                <a:spcPct val="80000"/>
              </a:lnSpc>
            </a:pPr>
            <a:r>
              <a:rPr lang="en-GB" altLang="en-US" sz="2000" b="1">
                <a:latin typeface="Arial" panose="020B0604020202020204" pitchFamily="34" charset="0"/>
                <a:cs typeface="Arial" panose="020B0604020202020204" pitchFamily="34" charset="0"/>
              </a:rPr>
              <a:t>Standard*</a:t>
            </a:r>
          </a:p>
        </p:txBody>
      </p:sp>
      <p:sp>
        <p:nvSpPr>
          <p:cNvPr id="25605" name="Oval 6"/>
          <p:cNvSpPr>
            <a:spLocks noChangeArrowheads="1"/>
          </p:cNvSpPr>
          <p:nvPr/>
        </p:nvSpPr>
        <p:spPr bwMode="auto">
          <a:xfrm>
            <a:off x="6124576" y="3094038"/>
            <a:ext cx="2017713" cy="787400"/>
          </a:xfrm>
          <a:prstGeom prst="ellipse">
            <a:avLst/>
          </a:prstGeom>
          <a:solidFill>
            <a:schemeClr val="bg1"/>
          </a:solidFill>
          <a:ln w="9525" algn="ctr">
            <a:solidFill>
              <a:schemeClr val="tx1"/>
            </a:solidFill>
            <a:round/>
            <a:headEnd/>
            <a:tailEnd/>
          </a:ln>
        </p:spPr>
        <p:txBody>
          <a:bodyPr lIns="90000" tIns="46800" rIns="90000" bIns="46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GB" altLang="en-US" b="1" dirty="0">
                <a:latin typeface="Arial" panose="020B0604020202020204" pitchFamily="34" charset="0"/>
                <a:cs typeface="Arial" panose="020B0604020202020204" pitchFamily="34" charset="0"/>
              </a:rPr>
              <a:t>Execution of Standard</a:t>
            </a:r>
          </a:p>
        </p:txBody>
      </p:sp>
      <p:sp>
        <p:nvSpPr>
          <p:cNvPr id="25606" name="Oval 7"/>
          <p:cNvSpPr>
            <a:spLocks noChangeArrowheads="1"/>
          </p:cNvSpPr>
          <p:nvPr/>
        </p:nvSpPr>
        <p:spPr bwMode="auto">
          <a:xfrm>
            <a:off x="6197600" y="4310063"/>
            <a:ext cx="1887538" cy="785812"/>
          </a:xfrm>
          <a:prstGeom prst="ellipse">
            <a:avLst/>
          </a:prstGeom>
          <a:solidFill>
            <a:schemeClr val="bg1"/>
          </a:solidFill>
          <a:ln w="9525" algn="ctr">
            <a:solidFill>
              <a:schemeClr val="tx1"/>
            </a:solidFill>
            <a:round/>
            <a:headEnd/>
            <a:tailEnd/>
          </a:ln>
        </p:spPr>
        <p:txBody>
          <a:bodyPr lIns="90000" tIns="46800" rIns="90000" bIns="46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endParaRPr lang="en-GB" altLang="en-US" sz="1000" b="1" dirty="0">
              <a:latin typeface="Arial" panose="020B0604020202020204" pitchFamily="34" charset="0"/>
              <a:cs typeface="Arial" panose="020B0604020202020204" pitchFamily="34" charset="0"/>
            </a:endParaRPr>
          </a:p>
          <a:p>
            <a:pPr algn="ctr" eaLnBrk="1" hangingPunct="1">
              <a:lnSpc>
                <a:spcPct val="80000"/>
              </a:lnSpc>
            </a:pPr>
            <a:r>
              <a:rPr lang="en-GB" altLang="en-US" sz="2000" b="1" dirty="0">
                <a:latin typeface="Arial" panose="020B0604020202020204" pitchFamily="34" charset="0"/>
                <a:cs typeface="Arial" panose="020B0604020202020204" pitchFamily="34" charset="0"/>
              </a:rPr>
              <a:t>Outcome</a:t>
            </a:r>
          </a:p>
        </p:txBody>
      </p:sp>
      <p:sp>
        <p:nvSpPr>
          <p:cNvPr id="25607" name="Oval 8"/>
          <p:cNvSpPr>
            <a:spLocks noChangeArrowheads="1"/>
          </p:cNvSpPr>
          <p:nvPr/>
        </p:nvSpPr>
        <p:spPr bwMode="auto">
          <a:xfrm>
            <a:off x="3725334" y="5310188"/>
            <a:ext cx="1753130" cy="785812"/>
          </a:xfrm>
          <a:prstGeom prst="ellipse">
            <a:avLst/>
          </a:prstGeom>
          <a:solidFill>
            <a:schemeClr val="bg1"/>
          </a:solidFill>
          <a:ln w="9525" algn="ctr">
            <a:solidFill>
              <a:schemeClr val="tx1"/>
            </a:solidFill>
            <a:round/>
            <a:headEnd/>
            <a:tailEnd/>
          </a:ln>
        </p:spPr>
        <p:txBody>
          <a:bodyPr lIns="90000" tIns="46800" rIns="90000" bIns="46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GB" altLang="en-US" sz="2000" b="1" dirty="0">
                <a:latin typeface="Arial" panose="020B0604020202020204" pitchFamily="34" charset="0"/>
                <a:cs typeface="Arial" panose="020B0604020202020204" pitchFamily="34" charset="0"/>
              </a:rPr>
              <a:t>Define Problem</a:t>
            </a:r>
          </a:p>
        </p:txBody>
      </p:sp>
      <p:sp>
        <p:nvSpPr>
          <p:cNvPr id="25608" name="Oval 9"/>
          <p:cNvSpPr>
            <a:spLocks noChangeArrowheads="1"/>
          </p:cNvSpPr>
          <p:nvPr/>
        </p:nvSpPr>
        <p:spPr bwMode="auto">
          <a:xfrm>
            <a:off x="1723996" y="4628855"/>
            <a:ext cx="2249488" cy="785812"/>
          </a:xfrm>
          <a:prstGeom prst="ellipse">
            <a:avLst/>
          </a:prstGeom>
          <a:solidFill>
            <a:schemeClr val="bg1"/>
          </a:solidFill>
          <a:ln w="9525" algn="ctr">
            <a:solidFill>
              <a:schemeClr val="tx1"/>
            </a:solidFill>
            <a:round/>
            <a:headEnd/>
            <a:tailEnd/>
          </a:ln>
        </p:spPr>
        <p:txBody>
          <a:bodyPr lIns="90000" tIns="46800" rIns="90000" bIns="46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GB" altLang="en-US" sz="2000" b="1" dirty="0">
                <a:latin typeface="Arial" panose="020B0604020202020204" pitchFamily="34" charset="0"/>
                <a:cs typeface="Arial" panose="020B0604020202020204" pitchFamily="34" charset="0"/>
              </a:rPr>
              <a:t>Root cause Analysis</a:t>
            </a:r>
          </a:p>
        </p:txBody>
      </p:sp>
      <p:sp>
        <p:nvSpPr>
          <p:cNvPr id="25609" name="Oval 12"/>
          <p:cNvSpPr>
            <a:spLocks noChangeArrowheads="1"/>
          </p:cNvSpPr>
          <p:nvPr/>
        </p:nvSpPr>
        <p:spPr bwMode="auto">
          <a:xfrm>
            <a:off x="1657351" y="3524251"/>
            <a:ext cx="1876425" cy="785813"/>
          </a:xfrm>
          <a:prstGeom prst="ellipse">
            <a:avLst/>
          </a:prstGeom>
          <a:solidFill>
            <a:schemeClr val="bg1"/>
          </a:solidFill>
          <a:ln w="9525" algn="ctr">
            <a:solidFill>
              <a:schemeClr val="tx1"/>
            </a:solidFill>
            <a:round/>
            <a:headEnd/>
            <a:tailEnd/>
          </a:ln>
        </p:spPr>
        <p:txBody>
          <a:bodyPr lIns="90000" tIns="46800" rIns="90000" bIns="46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GB" altLang="en-US" sz="2000" b="1">
                <a:latin typeface="Arial" panose="020B0604020202020204" pitchFamily="34" charset="0"/>
                <a:cs typeface="Arial" panose="020B0604020202020204" pitchFamily="34" charset="0"/>
              </a:rPr>
              <a:t>Counter-measure</a:t>
            </a:r>
          </a:p>
        </p:txBody>
      </p:sp>
      <p:sp>
        <p:nvSpPr>
          <p:cNvPr id="25610" name="Down Arrow 13"/>
          <p:cNvSpPr>
            <a:spLocks noChangeArrowheads="1"/>
          </p:cNvSpPr>
          <p:nvPr/>
        </p:nvSpPr>
        <p:spPr bwMode="auto">
          <a:xfrm>
            <a:off x="6959600" y="2701926"/>
            <a:ext cx="357188" cy="320675"/>
          </a:xfrm>
          <a:prstGeom prst="downArrow">
            <a:avLst>
              <a:gd name="adj1" fmla="val 50000"/>
              <a:gd name="adj2" fmla="val 50000"/>
            </a:avLst>
          </a:prstGeom>
          <a:solidFill>
            <a:srgbClr val="00B050"/>
          </a:solidFill>
          <a:ln w="9525" algn="ctr">
            <a:solidFill>
              <a:schemeClr val="tx1"/>
            </a:solidFill>
            <a:round/>
            <a:headEnd/>
            <a:tailEnd/>
          </a:ln>
        </p:spPr>
        <p:txBody>
          <a:bodyPr lIns="90000" tIns="46800" rIns="90000" bIns="46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sz="1600">
              <a:latin typeface="Arial" panose="020B0604020202020204" pitchFamily="34" charset="0"/>
              <a:cs typeface="Arial" panose="020B0604020202020204" pitchFamily="34" charset="0"/>
            </a:endParaRPr>
          </a:p>
        </p:txBody>
      </p:sp>
      <p:sp>
        <p:nvSpPr>
          <p:cNvPr id="25611" name="Down Arrow 14"/>
          <p:cNvSpPr>
            <a:spLocks noChangeArrowheads="1"/>
          </p:cNvSpPr>
          <p:nvPr/>
        </p:nvSpPr>
        <p:spPr bwMode="auto">
          <a:xfrm>
            <a:off x="6959600" y="3952876"/>
            <a:ext cx="357188" cy="320675"/>
          </a:xfrm>
          <a:prstGeom prst="downArrow">
            <a:avLst>
              <a:gd name="adj1" fmla="val 50000"/>
              <a:gd name="adj2" fmla="val 50000"/>
            </a:avLst>
          </a:prstGeom>
          <a:solidFill>
            <a:srgbClr val="00B050"/>
          </a:solidFill>
          <a:ln w="9525" algn="ctr">
            <a:solidFill>
              <a:schemeClr val="tx1"/>
            </a:solidFill>
            <a:round/>
            <a:headEnd/>
            <a:tailEnd/>
          </a:ln>
        </p:spPr>
        <p:txBody>
          <a:bodyPr lIns="90000" tIns="46800" rIns="90000" bIns="46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sz="1600">
              <a:latin typeface="Arial" panose="020B0604020202020204" pitchFamily="34" charset="0"/>
              <a:cs typeface="Arial" panose="020B0604020202020204" pitchFamily="34" charset="0"/>
            </a:endParaRPr>
          </a:p>
        </p:txBody>
      </p:sp>
      <p:sp>
        <p:nvSpPr>
          <p:cNvPr id="3" name="Curved Right Arrow 17"/>
          <p:cNvSpPr>
            <a:spLocks noChangeArrowheads="1"/>
          </p:cNvSpPr>
          <p:nvPr/>
        </p:nvSpPr>
        <p:spPr bwMode="auto">
          <a:xfrm rot="10800000">
            <a:off x="7959726" y="2058989"/>
            <a:ext cx="727075" cy="3857625"/>
          </a:xfrm>
          <a:prstGeom prst="curvedRightArrow">
            <a:avLst>
              <a:gd name="adj1" fmla="val 24981"/>
              <a:gd name="adj2" fmla="val 49986"/>
              <a:gd name="adj3" fmla="val 25000"/>
            </a:avLst>
          </a:prstGeom>
          <a:solidFill>
            <a:srgbClr val="00B050"/>
          </a:solidFill>
          <a:ln w="9525" algn="ctr">
            <a:solidFill>
              <a:schemeClr val="tx1"/>
            </a:solidFill>
            <a:round/>
            <a:headEnd/>
            <a:tailEnd/>
          </a:ln>
        </p:spPr>
        <p:txBody>
          <a:bodyPr rot="10800000" lIns="90000" tIns="46800" rIns="90000" bIns="46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sz="1600">
              <a:latin typeface="Arial" panose="020B0604020202020204" pitchFamily="34" charset="0"/>
              <a:cs typeface="Arial" panose="020B0604020202020204" pitchFamily="34" charset="0"/>
            </a:endParaRPr>
          </a:p>
        </p:txBody>
      </p:sp>
      <p:sp>
        <p:nvSpPr>
          <p:cNvPr id="25613" name="Oval 18"/>
          <p:cNvSpPr>
            <a:spLocks noChangeArrowheads="1"/>
          </p:cNvSpPr>
          <p:nvPr/>
        </p:nvSpPr>
        <p:spPr bwMode="auto">
          <a:xfrm>
            <a:off x="1524000" y="2522538"/>
            <a:ext cx="2597150" cy="785812"/>
          </a:xfrm>
          <a:prstGeom prst="ellipse">
            <a:avLst/>
          </a:prstGeom>
          <a:solidFill>
            <a:schemeClr val="bg1"/>
          </a:solidFill>
          <a:ln w="9525" algn="ctr">
            <a:solidFill>
              <a:schemeClr val="tx1"/>
            </a:solidFill>
            <a:round/>
            <a:headEnd/>
            <a:tailEnd/>
          </a:ln>
        </p:spPr>
        <p:txBody>
          <a:bodyPr lIns="90000" tIns="46800" rIns="90000" bIns="46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GB" altLang="en-US" sz="2000" b="1" dirty="0">
                <a:latin typeface="Arial" panose="020B0604020202020204" pitchFamily="34" charset="0"/>
                <a:cs typeface="Arial" panose="020B0604020202020204" pitchFamily="34" charset="0"/>
              </a:rPr>
              <a:t>Check effectiveness</a:t>
            </a:r>
          </a:p>
        </p:txBody>
      </p:sp>
      <p:sp>
        <p:nvSpPr>
          <p:cNvPr id="25614" name="Oval 19"/>
          <p:cNvSpPr>
            <a:spLocks noChangeArrowheads="1"/>
          </p:cNvSpPr>
          <p:nvPr/>
        </p:nvSpPr>
        <p:spPr bwMode="auto">
          <a:xfrm>
            <a:off x="2568576" y="1135063"/>
            <a:ext cx="2184047" cy="785812"/>
          </a:xfrm>
          <a:prstGeom prst="ellipse">
            <a:avLst/>
          </a:prstGeom>
          <a:solidFill>
            <a:schemeClr val="bg1"/>
          </a:solidFill>
          <a:ln w="9525" algn="ctr">
            <a:solidFill>
              <a:schemeClr val="tx1"/>
            </a:solidFill>
            <a:round/>
            <a:headEnd/>
            <a:tailEnd/>
          </a:ln>
        </p:spPr>
        <p:txBody>
          <a:bodyPr lIns="90000" tIns="46800" rIns="90000" bIns="46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GB" altLang="en-US" sz="2000" b="1" dirty="0">
                <a:latin typeface="Arial" panose="020B0604020202020204" pitchFamily="34" charset="0"/>
                <a:cs typeface="Arial" panose="020B0604020202020204" pitchFamily="34" charset="0"/>
              </a:rPr>
              <a:t>Implement/</a:t>
            </a:r>
          </a:p>
          <a:p>
            <a:pPr algn="ctr" eaLnBrk="1" hangingPunct="1">
              <a:lnSpc>
                <a:spcPct val="80000"/>
              </a:lnSpc>
            </a:pPr>
            <a:r>
              <a:rPr lang="en-GB" altLang="en-US" sz="2000" b="1" dirty="0">
                <a:latin typeface="Arial" panose="020B0604020202020204" pitchFamily="34" charset="0"/>
                <a:cs typeface="Arial" panose="020B0604020202020204" pitchFamily="34" charset="0"/>
              </a:rPr>
              <a:t>Rollout</a:t>
            </a:r>
          </a:p>
        </p:txBody>
      </p:sp>
      <p:sp>
        <p:nvSpPr>
          <p:cNvPr id="25616" name="Down Arrow 21"/>
          <p:cNvSpPr>
            <a:spLocks noChangeArrowheads="1"/>
          </p:cNvSpPr>
          <p:nvPr/>
        </p:nvSpPr>
        <p:spPr bwMode="auto">
          <a:xfrm rot="6739710">
            <a:off x="3516313" y="5278438"/>
            <a:ext cx="357188" cy="322263"/>
          </a:xfrm>
          <a:prstGeom prst="downArrow">
            <a:avLst>
              <a:gd name="adj1" fmla="val 50000"/>
              <a:gd name="adj2" fmla="val 50000"/>
            </a:avLst>
          </a:prstGeom>
          <a:solidFill>
            <a:srgbClr val="FF0000"/>
          </a:solidFill>
          <a:ln w="9525" algn="ctr">
            <a:solidFill>
              <a:schemeClr val="tx1"/>
            </a:solidFill>
            <a:round/>
            <a:headEnd/>
            <a:tailEnd/>
          </a:ln>
        </p:spPr>
        <p:txBody>
          <a:bodyPr lIns="90000" tIns="46800" rIns="90000" bIns="46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sz="1600">
              <a:latin typeface="Arial" panose="020B0604020202020204" pitchFamily="34" charset="0"/>
              <a:cs typeface="Arial" panose="020B0604020202020204" pitchFamily="34" charset="0"/>
            </a:endParaRPr>
          </a:p>
        </p:txBody>
      </p:sp>
      <p:sp>
        <p:nvSpPr>
          <p:cNvPr id="25617" name="Down Arrow 22"/>
          <p:cNvSpPr>
            <a:spLocks noChangeArrowheads="1"/>
          </p:cNvSpPr>
          <p:nvPr/>
        </p:nvSpPr>
        <p:spPr bwMode="auto">
          <a:xfrm rot="9230979">
            <a:off x="2389189" y="4275139"/>
            <a:ext cx="357187" cy="320675"/>
          </a:xfrm>
          <a:prstGeom prst="downArrow">
            <a:avLst>
              <a:gd name="adj1" fmla="val 50000"/>
              <a:gd name="adj2" fmla="val 50000"/>
            </a:avLst>
          </a:prstGeom>
          <a:solidFill>
            <a:srgbClr val="FFC000"/>
          </a:solidFill>
          <a:ln w="9525" algn="ctr">
            <a:solidFill>
              <a:schemeClr val="tx1"/>
            </a:solidFill>
            <a:round/>
            <a:headEnd/>
            <a:tailEnd/>
          </a:ln>
        </p:spPr>
        <p:txBody>
          <a:bodyPr rot="10800000" lIns="90000" tIns="46800" rIns="90000" bIns="46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sz="1600">
              <a:latin typeface="Arial" panose="020B0604020202020204" pitchFamily="34" charset="0"/>
              <a:cs typeface="Arial" panose="020B0604020202020204" pitchFamily="34" charset="0"/>
            </a:endParaRPr>
          </a:p>
        </p:txBody>
      </p:sp>
      <p:sp>
        <p:nvSpPr>
          <p:cNvPr id="25618" name="Down Arrow 23"/>
          <p:cNvSpPr>
            <a:spLocks noChangeArrowheads="1"/>
          </p:cNvSpPr>
          <p:nvPr/>
        </p:nvSpPr>
        <p:spPr bwMode="auto">
          <a:xfrm rot="-8346421">
            <a:off x="2200275" y="3178176"/>
            <a:ext cx="368300" cy="320675"/>
          </a:xfrm>
          <a:prstGeom prst="downArrow">
            <a:avLst>
              <a:gd name="adj1" fmla="val 50000"/>
              <a:gd name="adj2" fmla="val 50000"/>
            </a:avLst>
          </a:prstGeom>
          <a:solidFill>
            <a:srgbClr val="FFFF00"/>
          </a:solidFill>
          <a:ln w="9525" algn="ctr">
            <a:solidFill>
              <a:schemeClr val="tx1"/>
            </a:solidFill>
            <a:round/>
            <a:headEnd/>
            <a:tailEnd/>
          </a:ln>
        </p:spPr>
        <p:txBody>
          <a:bodyPr rot="10800000" lIns="90000" tIns="46800" rIns="90000" bIns="46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sz="1600">
              <a:latin typeface="Arial" panose="020B0604020202020204" pitchFamily="34" charset="0"/>
              <a:cs typeface="Arial" panose="020B0604020202020204" pitchFamily="34" charset="0"/>
            </a:endParaRPr>
          </a:p>
        </p:txBody>
      </p:sp>
      <p:sp>
        <p:nvSpPr>
          <p:cNvPr id="25619" name="Right Arrow 24"/>
          <p:cNvSpPr>
            <a:spLocks noChangeArrowheads="1"/>
          </p:cNvSpPr>
          <p:nvPr/>
        </p:nvSpPr>
        <p:spPr bwMode="auto">
          <a:xfrm>
            <a:off x="7102475" y="5381626"/>
            <a:ext cx="1231900" cy="714375"/>
          </a:xfrm>
          <a:prstGeom prst="rightArrow">
            <a:avLst>
              <a:gd name="adj1" fmla="val 50000"/>
              <a:gd name="adj2" fmla="val 71732"/>
            </a:avLst>
          </a:prstGeom>
          <a:solidFill>
            <a:srgbClr val="92D050"/>
          </a:solidFill>
          <a:ln w="9525" algn="ctr">
            <a:solidFill>
              <a:schemeClr val="tx1"/>
            </a:solidFill>
            <a:round/>
            <a:headEnd/>
            <a:tailEnd/>
          </a:ln>
        </p:spPr>
        <p:txBody>
          <a:bodyPr lIns="90000" tIns="46800" rIns="90000" bIns="46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b="1" dirty="0">
                <a:latin typeface="Arial" panose="020B0604020202020204" pitchFamily="34" charset="0"/>
                <a:cs typeface="Arial" panose="020B0604020202020204" pitchFamily="34" charset="0"/>
              </a:rPr>
              <a:t>Good</a:t>
            </a:r>
          </a:p>
        </p:txBody>
      </p:sp>
      <p:sp>
        <p:nvSpPr>
          <p:cNvPr id="25620" name="Left Arrow 26"/>
          <p:cNvSpPr>
            <a:spLocks noChangeArrowheads="1"/>
          </p:cNvSpPr>
          <p:nvPr/>
        </p:nvSpPr>
        <p:spPr bwMode="auto">
          <a:xfrm>
            <a:off x="5478463" y="5381626"/>
            <a:ext cx="1624012" cy="714375"/>
          </a:xfrm>
          <a:prstGeom prst="leftArrow">
            <a:avLst>
              <a:gd name="adj1" fmla="val 50000"/>
              <a:gd name="adj2" fmla="val 72620"/>
            </a:avLst>
          </a:prstGeom>
          <a:solidFill>
            <a:srgbClr val="FF0000"/>
          </a:solidFill>
          <a:ln w="9525" algn="ctr">
            <a:solidFill>
              <a:schemeClr val="tx1"/>
            </a:solidFill>
            <a:round/>
            <a:headEnd/>
            <a:tailEnd/>
          </a:ln>
        </p:spPr>
        <p:txBody>
          <a:bodyPr lIns="90000" tIns="46800" rIns="90000" bIns="46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1600" b="1" dirty="0">
                <a:latin typeface="Arial" panose="020B0604020202020204" pitchFamily="34" charset="0"/>
                <a:cs typeface="Arial" panose="020B0604020202020204" pitchFamily="34" charset="0"/>
              </a:rPr>
              <a:t>DEVIATION </a:t>
            </a:r>
          </a:p>
        </p:txBody>
      </p:sp>
      <p:sp>
        <p:nvSpPr>
          <p:cNvPr id="25621" name="Down Arrow 27"/>
          <p:cNvSpPr>
            <a:spLocks noChangeArrowheads="1"/>
          </p:cNvSpPr>
          <p:nvPr/>
        </p:nvSpPr>
        <p:spPr bwMode="auto">
          <a:xfrm rot="-6258654">
            <a:off x="3856832" y="2682082"/>
            <a:ext cx="357188" cy="320675"/>
          </a:xfrm>
          <a:prstGeom prst="downArrow">
            <a:avLst>
              <a:gd name="adj1" fmla="val 50000"/>
              <a:gd name="adj2" fmla="val 50000"/>
            </a:avLst>
          </a:prstGeom>
          <a:solidFill>
            <a:srgbClr val="00B050"/>
          </a:solidFill>
          <a:ln w="9525" algn="ctr">
            <a:solidFill>
              <a:schemeClr val="tx1"/>
            </a:solidFill>
            <a:round/>
            <a:headEnd/>
            <a:tailEnd/>
          </a:ln>
        </p:spPr>
        <p:txBody>
          <a:bodyPr rot="10800000" lIns="90000" tIns="46800" rIns="90000" bIns="46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sz="1600">
              <a:latin typeface="Arial" panose="020B0604020202020204" pitchFamily="34" charset="0"/>
              <a:cs typeface="Arial" panose="020B0604020202020204" pitchFamily="34" charset="0"/>
            </a:endParaRPr>
          </a:p>
        </p:txBody>
      </p:sp>
      <p:sp>
        <p:nvSpPr>
          <p:cNvPr id="25622" name="Down Arrow 28"/>
          <p:cNvSpPr>
            <a:spLocks noChangeArrowheads="1"/>
          </p:cNvSpPr>
          <p:nvPr/>
        </p:nvSpPr>
        <p:spPr bwMode="auto">
          <a:xfrm rot="-6258654">
            <a:off x="6009482" y="2221707"/>
            <a:ext cx="357188" cy="320675"/>
          </a:xfrm>
          <a:prstGeom prst="downArrow">
            <a:avLst>
              <a:gd name="adj1" fmla="val 50000"/>
              <a:gd name="adj2" fmla="val 50000"/>
            </a:avLst>
          </a:prstGeom>
          <a:solidFill>
            <a:srgbClr val="00B050"/>
          </a:solidFill>
          <a:ln w="9525" algn="ctr">
            <a:solidFill>
              <a:schemeClr val="tx1"/>
            </a:solidFill>
            <a:round/>
            <a:headEnd/>
            <a:tailEnd/>
          </a:ln>
        </p:spPr>
        <p:txBody>
          <a:bodyPr rot="10800000" lIns="90000" tIns="46800" rIns="90000" bIns="46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altLang="en-US" sz="1600">
              <a:latin typeface="Arial" panose="020B0604020202020204" pitchFamily="34" charset="0"/>
              <a:cs typeface="Arial" panose="020B0604020202020204" pitchFamily="34" charset="0"/>
            </a:endParaRPr>
          </a:p>
        </p:txBody>
      </p:sp>
      <p:sp>
        <p:nvSpPr>
          <p:cNvPr id="31" name="AutoShape 29"/>
          <p:cNvSpPr>
            <a:spLocks noChangeArrowheads="1"/>
          </p:cNvSpPr>
          <p:nvPr/>
        </p:nvSpPr>
        <p:spPr bwMode="auto">
          <a:xfrm>
            <a:off x="3186113" y="3643314"/>
            <a:ext cx="3649662" cy="1258887"/>
          </a:xfrm>
          <a:prstGeom prst="irregularSeal2">
            <a:avLst/>
          </a:prstGeom>
          <a:solidFill>
            <a:schemeClr val="tx2">
              <a:lumMod val="60000"/>
              <a:lumOff val="40000"/>
            </a:schemeClr>
          </a:solidFill>
          <a:ln w="9525">
            <a:noFill/>
            <a:miter lim="800000"/>
            <a:headEnd/>
            <a:tailEnd/>
          </a:ln>
        </p:spPr>
        <p:txBody>
          <a:bodyPr wrap="none" anchor="ctr"/>
          <a:lstStyle/>
          <a:p>
            <a:pPr defTabSz="762000">
              <a:defRPr/>
            </a:pPr>
            <a:endParaRPr lang="en-US" dirty="0">
              <a:latin typeface="Arial" panose="020B0604020202020204" pitchFamily="34" charset="0"/>
              <a:cs typeface="Arial" panose="020B0604020202020204" pitchFamily="34" charset="0"/>
            </a:endParaRPr>
          </a:p>
        </p:txBody>
      </p:sp>
      <p:sp>
        <p:nvSpPr>
          <p:cNvPr id="32" name="Rectangle 30"/>
          <p:cNvSpPr>
            <a:spLocks noChangeArrowheads="1"/>
          </p:cNvSpPr>
          <p:nvPr/>
        </p:nvSpPr>
        <p:spPr bwMode="auto">
          <a:xfrm>
            <a:off x="3962401" y="4075113"/>
            <a:ext cx="192881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de-DE" altLang="en-US" sz="2000" b="1" dirty="0">
                <a:solidFill>
                  <a:schemeClr val="bg2"/>
                </a:solidFill>
                <a:latin typeface="Arial" panose="020B0604020202020204" pitchFamily="34" charset="0"/>
                <a:cs typeface="Arial" panose="020B0604020202020204" pitchFamily="34" charset="0"/>
              </a:rPr>
              <a:t>Learning Organization</a:t>
            </a:r>
            <a:endParaRPr lang="en-GB" altLang="en-US" sz="2000" b="1" dirty="0">
              <a:solidFill>
                <a:schemeClr val="bg2"/>
              </a:solidFill>
              <a:latin typeface="Arial" panose="020B0604020202020204" pitchFamily="34" charset="0"/>
              <a:cs typeface="Arial" panose="020B0604020202020204" pitchFamily="34" charset="0"/>
            </a:endParaRPr>
          </a:p>
        </p:txBody>
      </p:sp>
      <p:sp>
        <p:nvSpPr>
          <p:cNvPr id="25615" name="Oval 20"/>
          <p:cNvSpPr>
            <a:spLocks noChangeArrowheads="1"/>
          </p:cNvSpPr>
          <p:nvPr/>
        </p:nvSpPr>
        <p:spPr bwMode="auto">
          <a:xfrm>
            <a:off x="4121150" y="2093914"/>
            <a:ext cx="1906588" cy="1062037"/>
          </a:xfrm>
          <a:prstGeom prst="ellipse">
            <a:avLst/>
          </a:prstGeom>
          <a:solidFill>
            <a:schemeClr val="bg1"/>
          </a:solidFill>
          <a:ln w="9525" algn="ctr">
            <a:solidFill>
              <a:schemeClr val="tx1"/>
            </a:solidFill>
            <a:round/>
            <a:headEnd/>
            <a:tailEnd/>
          </a:ln>
        </p:spPr>
        <p:txBody>
          <a:bodyPr lIns="90000" tIns="46800" rIns="90000" bIns="46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GB" altLang="en-US" sz="2000" b="1">
                <a:latin typeface="Arial" panose="020B0604020202020204" pitchFamily="34" charset="0"/>
                <a:cs typeface="Arial" panose="020B0604020202020204" pitchFamily="34" charset="0"/>
              </a:rPr>
              <a:t>Re-write Standard &amp; Train</a:t>
            </a:r>
          </a:p>
        </p:txBody>
      </p:sp>
      <p:sp>
        <p:nvSpPr>
          <p:cNvPr id="23579" name="Text Box 26"/>
          <p:cNvSpPr txBox="1">
            <a:spLocks noChangeArrowheads="1"/>
          </p:cNvSpPr>
          <p:nvPr/>
        </p:nvSpPr>
        <p:spPr bwMode="auto">
          <a:xfrm>
            <a:off x="7315200" y="990601"/>
            <a:ext cx="2952750" cy="925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i="1" dirty="0">
                <a:solidFill>
                  <a:schemeClr val="tx1">
                    <a:lumMod val="50000"/>
                    <a:lumOff val="50000"/>
                  </a:schemeClr>
                </a:solidFill>
                <a:latin typeface="Arial" panose="020B0604020202020204" pitchFamily="34" charset="0"/>
                <a:cs typeface="Arial" panose="020B0604020202020204" pitchFamily="34" charset="0"/>
              </a:rPr>
              <a:t>*Our ‘standard’ describes best way we know today to get a desired outcome</a:t>
            </a:r>
          </a:p>
        </p:txBody>
      </p:sp>
      <p:sp>
        <p:nvSpPr>
          <p:cNvPr id="23580" name="Text Box 27"/>
          <p:cNvSpPr txBox="1">
            <a:spLocks noChangeArrowheads="1"/>
          </p:cNvSpPr>
          <p:nvPr/>
        </p:nvSpPr>
        <p:spPr bwMode="auto">
          <a:xfrm>
            <a:off x="8797925" y="4193226"/>
            <a:ext cx="1585396" cy="1202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i="1" dirty="0">
                <a:solidFill>
                  <a:schemeClr val="tx1">
                    <a:lumMod val="50000"/>
                    <a:lumOff val="50000"/>
                  </a:schemeClr>
                </a:solidFill>
                <a:latin typeface="Arial" panose="020B0604020202020204" pitchFamily="34" charset="0"/>
                <a:cs typeface="Arial" panose="020B0604020202020204" pitchFamily="34" charset="0"/>
              </a:rPr>
              <a:t>Outcome tells us if we need to improve our standard</a:t>
            </a:r>
          </a:p>
        </p:txBody>
      </p:sp>
      <p:sp>
        <p:nvSpPr>
          <p:cNvPr id="5" name="Title 4">
            <a:extLst>
              <a:ext uri="{FF2B5EF4-FFF2-40B4-BE49-F238E27FC236}">
                <a16:creationId xmlns:a16="http://schemas.microsoft.com/office/drawing/2014/main" id="{4466BB1C-00EC-4E22-8905-721934045B55}"/>
              </a:ext>
            </a:extLst>
          </p:cNvPr>
          <p:cNvSpPr>
            <a:spLocks noGrp="1"/>
          </p:cNvSpPr>
          <p:nvPr>
            <p:ph type="title" idx="4294967295"/>
          </p:nvPr>
        </p:nvSpPr>
        <p:spPr>
          <a:xfrm>
            <a:off x="404298" y="90866"/>
            <a:ext cx="7756525" cy="574675"/>
          </a:xfrm>
        </p:spPr>
        <p:txBody>
          <a:bodyPr/>
          <a:lstStyle/>
          <a:p>
            <a:r>
              <a:rPr lang="en-US" dirty="0">
                <a:latin typeface="Arial" panose="020B0604020202020204" pitchFamily="34" charset="0"/>
                <a:cs typeface="Arial" panose="020B0604020202020204" pitchFamily="34" charset="0"/>
              </a:rPr>
              <a:t>How this works…</a:t>
            </a:r>
          </a:p>
        </p:txBody>
      </p:sp>
    </p:spTree>
    <p:extLst>
      <p:ext uri="{BB962C8B-B14F-4D97-AF65-F5344CB8AC3E}">
        <p14:creationId xmlns:p14="http://schemas.microsoft.com/office/powerpoint/2010/main" val="3215849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04"/>
                                        </p:tgtEl>
                                        <p:attrNameLst>
                                          <p:attrName>style.visibility</p:attrName>
                                        </p:attrNameLst>
                                      </p:cBhvr>
                                      <p:to>
                                        <p:strVal val="visible"/>
                                      </p:to>
                                    </p:set>
                                    <p:animEffect transition="in" filter="blinds(horizontal)">
                                      <p:cBhvr>
                                        <p:cTn id="7" dur="500"/>
                                        <p:tgtEl>
                                          <p:spTgt spid="256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5610"/>
                                        </p:tgtEl>
                                        <p:attrNameLst>
                                          <p:attrName>style.visibility</p:attrName>
                                        </p:attrNameLst>
                                      </p:cBhvr>
                                      <p:to>
                                        <p:strVal val="visible"/>
                                      </p:to>
                                    </p:set>
                                    <p:animEffect transition="in" filter="blinds(horizontal)">
                                      <p:cBhvr>
                                        <p:cTn id="12" dur="500"/>
                                        <p:tgtEl>
                                          <p:spTgt spid="2561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5605"/>
                                        </p:tgtEl>
                                        <p:attrNameLst>
                                          <p:attrName>style.visibility</p:attrName>
                                        </p:attrNameLst>
                                      </p:cBhvr>
                                      <p:to>
                                        <p:strVal val="visible"/>
                                      </p:to>
                                    </p:set>
                                    <p:animEffect transition="in" filter="blinds(horizontal)">
                                      <p:cBhvr>
                                        <p:cTn id="15" dur="500"/>
                                        <p:tgtEl>
                                          <p:spTgt spid="2560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5611"/>
                                        </p:tgtEl>
                                        <p:attrNameLst>
                                          <p:attrName>style.visibility</p:attrName>
                                        </p:attrNameLst>
                                      </p:cBhvr>
                                      <p:to>
                                        <p:strVal val="visible"/>
                                      </p:to>
                                    </p:set>
                                    <p:animEffect transition="in" filter="blinds(horizontal)">
                                      <p:cBhvr>
                                        <p:cTn id="20" dur="500"/>
                                        <p:tgtEl>
                                          <p:spTgt spid="25611"/>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25606"/>
                                        </p:tgtEl>
                                        <p:attrNameLst>
                                          <p:attrName>style.visibility</p:attrName>
                                        </p:attrNameLst>
                                      </p:cBhvr>
                                      <p:to>
                                        <p:strVal val="visible"/>
                                      </p:to>
                                    </p:set>
                                    <p:animEffect transition="in" filter="blinds(horizontal)">
                                      <p:cBhvr>
                                        <p:cTn id="23" dur="500"/>
                                        <p:tgtEl>
                                          <p:spTgt spid="2560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blinds(horizontal)">
                                      <p:cBhvr>
                                        <p:cTn id="28" dur="500"/>
                                        <p:tgtEl>
                                          <p:spTgt spid="2"/>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25619"/>
                                        </p:tgtEl>
                                        <p:attrNameLst>
                                          <p:attrName>style.visibility</p:attrName>
                                        </p:attrNameLst>
                                      </p:cBhvr>
                                      <p:to>
                                        <p:strVal val="visible"/>
                                      </p:to>
                                    </p:set>
                                    <p:animEffect transition="in" filter="blinds(horizontal)">
                                      <p:cBhvr>
                                        <p:cTn id="31" dur="500"/>
                                        <p:tgtEl>
                                          <p:spTgt spid="25619"/>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blinds(horizontal)">
                                      <p:cBhvr>
                                        <p:cTn id="36" dur="500"/>
                                        <p:tgtEl>
                                          <p:spTgt spid="3"/>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25620"/>
                                        </p:tgtEl>
                                        <p:attrNameLst>
                                          <p:attrName>style.visibility</p:attrName>
                                        </p:attrNameLst>
                                      </p:cBhvr>
                                      <p:to>
                                        <p:strVal val="visible"/>
                                      </p:to>
                                    </p:set>
                                    <p:animEffect transition="in" filter="blinds(horizontal)">
                                      <p:cBhvr>
                                        <p:cTn id="41" dur="500"/>
                                        <p:tgtEl>
                                          <p:spTgt spid="25620"/>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25607"/>
                                        </p:tgtEl>
                                        <p:attrNameLst>
                                          <p:attrName>style.visibility</p:attrName>
                                        </p:attrNameLst>
                                      </p:cBhvr>
                                      <p:to>
                                        <p:strVal val="visible"/>
                                      </p:to>
                                    </p:set>
                                    <p:animEffect transition="in" filter="blinds(horizontal)">
                                      <p:cBhvr>
                                        <p:cTn id="46" dur="500"/>
                                        <p:tgtEl>
                                          <p:spTgt spid="25607"/>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25616"/>
                                        </p:tgtEl>
                                        <p:attrNameLst>
                                          <p:attrName>style.visibility</p:attrName>
                                        </p:attrNameLst>
                                      </p:cBhvr>
                                      <p:to>
                                        <p:strVal val="visible"/>
                                      </p:to>
                                    </p:set>
                                    <p:animEffect transition="in" filter="blinds(horizontal)">
                                      <p:cBhvr>
                                        <p:cTn id="49" dur="500"/>
                                        <p:tgtEl>
                                          <p:spTgt spid="25616"/>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25608"/>
                                        </p:tgtEl>
                                        <p:attrNameLst>
                                          <p:attrName>style.visibility</p:attrName>
                                        </p:attrNameLst>
                                      </p:cBhvr>
                                      <p:to>
                                        <p:strVal val="visible"/>
                                      </p:to>
                                    </p:set>
                                    <p:animEffect transition="in" filter="blinds(horizontal)">
                                      <p:cBhvr>
                                        <p:cTn id="54" dur="500"/>
                                        <p:tgtEl>
                                          <p:spTgt spid="25608"/>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25617"/>
                                        </p:tgtEl>
                                        <p:attrNameLst>
                                          <p:attrName>style.visibility</p:attrName>
                                        </p:attrNameLst>
                                      </p:cBhvr>
                                      <p:to>
                                        <p:strVal val="visible"/>
                                      </p:to>
                                    </p:set>
                                    <p:animEffect transition="in" filter="blinds(horizontal)">
                                      <p:cBhvr>
                                        <p:cTn id="57" dur="500"/>
                                        <p:tgtEl>
                                          <p:spTgt spid="2561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5609"/>
                                        </p:tgtEl>
                                        <p:attrNameLst>
                                          <p:attrName>style.visibility</p:attrName>
                                        </p:attrNameLst>
                                      </p:cBhvr>
                                      <p:to>
                                        <p:strVal val="visible"/>
                                      </p:to>
                                    </p:set>
                                    <p:animEffect transition="in" filter="blinds(horizontal)">
                                      <p:cBhvr>
                                        <p:cTn id="62" dur="500"/>
                                        <p:tgtEl>
                                          <p:spTgt spid="25609"/>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25618"/>
                                        </p:tgtEl>
                                        <p:attrNameLst>
                                          <p:attrName>style.visibility</p:attrName>
                                        </p:attrNameLst>
                                      </p:cBhvr>
                                      <p:to>
                                        <p:strVal val="visible"/>
                                      </p:to>
                                    </p:set>
                                    <p:animEffect transition="in" filter="blinds(horizontal)">
                                      <p:cBhvr>
                                        <p:cTn id="65" dur="500"/>
                                        <p:tgtEl>
                                          <p:spTgt spid="25618"/>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25613"/>
                                        </p:tgtEl>
                                        <p:attrNameLst>
                                          <p:attrName>style.visibility</p:attrName>
                                        </p:attrNameLst>
                                      </p:cBhvr>
                                      <p:to>
                                        <p:strVal val="visible"/>
                                      </p:to>
                                    </p:set>
                                    <p:animEffect transition="in" filter="blinds(horizontal)">
                                      <p:cBhvr>
                                        <p:cTn id="70" dur="500"/>
                                        <p:tgtEl>
                                          <p:spTgt spid="25613"/>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25621"/>
                                        </p:tgtEl>
                                        <p:attrNameLst>
                                          <p:attrName>style.visibility</p:attrName>
                                        </p:attrNameLst>
                                      </p:cBhvr>
                                      <p:to>
                                        <p:strVal val="visible"/>
                                      </p:to>
                                    </p:set>
                                    <p:animEffect transition="in" filter="blinds(horizontal)">
                                      <p:cBhvr>
                                        <p:cTn id="75" dur="500"/>
                                        <p:tgtEl>
                                          <p:spTgt spid="25621"/>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25615"/>
                                        </p:tgtEl>
                                        <p:attrNameLst>
                                          <p:attrName>style.visibility</p:attrName>
                                        </p:attrNameLst>
                                      </p:cBhvr>
                                      <p:to>
                                        <p:strVal val="visible"/>
                                      </p:to>
                                    </p:set>
                                    <p:animEffect transition="in" filter="blinds(horizontal)">
                                      <p:cBhvr>
                                        <p:cTn id="80" dur="500"/>
                                        <p:tgtEl>
                                          <p:spTgt spid="25615"/>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25612"/>
                                        </p:tgtEl>
                                        <p:attrNameLst>
                                          <p:attrName>style.visibility</p:attrName>
                                        </p:attrNameLst>
                                      </p:cBhvr>
                                      <p:to>
                                        <p:strVal val="visible"/>
                                      </p:to>
                                    </p:set>
                                    <p:animEffect transition="in" filter="blinds(horizontal)">
                                      <p:cBhvr>
                                        <p:cTn id="85" dur="500"/>
                                        <p:tgtEl>
                                          <p:spTgt spid="25612"/>
                                        </p:tgtEl>
                                      </p:cBhvr>
                                    </p:animEffect>
                                  </p:childTnLst>
                                </p:cTn>
                              </p:par>
                              <p:par>
                                <p:cTn id="86" presetID="3" presetClass="entr" presetSubtype="10" fill="hold" grpId="0" nodeType="withEffect">
                                  <p:stCondLst>
                                    <p:cond delay="0"/>
                                  </p:stCondLst>
                                  <p:childTnLst>
                                    <p:set>
                                      <p:cBhvr>
                                        <p:cTn id="87" dur="1" fill="hold">
                                          <p:stCondLst>
                                            <p:cond delay="0"/>
                                          </p:stCondLst>
                                        </p:cTn>
                                        <p:tgtEl>
                                          <p:spTgt spid="25622"/>
                                        </p:tgtEl>
                                        <p:attrNameLst>
                                          <p:attrName>style.visibility</p:attrName>
                                        </p:attrNameLst>
                                      </p:cBhvr>
                                      <p:to>
                                        <p:strVal val="visible"/>
                                      </p:to>
                                    </p:set>
                                    <p:animEffect transition="in" filter="blinds(horizontal)">
                                      <p:cBhvr>
                                        <p:cTn id="88" dur="500"/>
                                        <p:tgtEl>
                                          <p:spTgt spid="25622"/>
                                        </p:tgtEl>
                                      </p:cBhvr>
                                    </p:animEffect>
                                  </p:childTnLst>
                                </p:cTn>
                              </p:par>
                              <p:par>
                                <p:cTn id="89" presetID="3" presetClass="entr" presetSubtype="10" fill="hold" grpId="0" nodeType="withEffect">
                                  <p:stCondLst>
                                    <p:cond delay="0"/>
                                  </p:stCondLst>
                                  <p:childTnLst>
                                    <p:set>
                                      <p:cBhvr>
                                        <p:cTn id="90" dur="1" fill="hold">
                                          <p:stCondLst>
                                            <p:cond delay="0"/>
                                          </p:stCondLst>
                                        </p:cTn>
                                        <p:tgtEl>
                                          <p:spTgt spid="25614"/>
                                        </p:tgtEl>
                                        <p:attrNameLst>
                                          <p:attrName>style.visibility</p:attrName>
                                        </p:attrNameLst>
                                      </p:cBhvr>
                                      <p:to>
                                        <p:strVal val="visible"/>
                                      </p:to>
                                    </p:set>
                                    <p:animEffect transition="in" filter="blinds(horizontal)">
                                      <p:cBhvr>
                                        <p:cTn id="91" dur="500"/>
                                        <p:tgtEl>
                                          <p:spTgt spid="25614"/>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32"/>
                                        </p:tgtEl>
                                        <p:attrNameLst>
                                          <p:attrName>style.visibility</p:attrName>
                                        </p:attrNameLst>
                                      </p:cBhvr>
                                      <p:to>
                                        <p:strVal val="visible"/>
                                      </p:to>
                                    </p:set>
                                    <p:animEffect transition="in" filter="blinds(horizontal)">
                                      <p:cBhvr>
                                        <p:cTn id="96" dur="500"/>
                                        <p:tgtEl>
                                          <p:spTgt spid="32"/>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31"/>
                                        </p:tgtEl>
                                        <p:attrNameLst>
                                          <p:attrName>style.visibility</p:attrName>
                                        </p:attrNameLst>
                                      </p:cBhvr>
                                      <p:to>
                                        <p:strVal val="visible"/>
                                      </p:to>
                                    </p:set>
                                    <p:animEffect transition="in" filter="blinds(horizontal)">
                                      <p:cBhvr>
                                        <p:cTn id="99"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12" grpId="0" animBg="1"/>
      <p:bldP spid="2" grpId="0" animBg="1"/>
      <p:bldP spid="25604" grpId="0" animBg="1"/>
      <p:bldP spid="25605" grpId="0" animBg="1"/>
      <p:bldP spid="25606" grpId="0" animBg="1"/>
      <p:bldP spid="25607" grpId="0" animBg="1"/>
      <p:bldP spid="25608" grpId="0" animBg="1"/>
      <p:bldP spid="25609" grpId="0" animBg="1"/>
      <p:bldP spid="25610" grpId="0" animBg="1"/>
      <p:bldP spid="25611" grpId="0" animBg="1"/>
      <p:bldP spid="3" grpId="0" animBg="1"/>
      <p:bldP spid="25613" grpId="0" animBg="1"/>
      <p:bldP spid="25614" grpId="0" animBg="1"/>
      <p:bldP spid="25616" grpId="0" animBg="1"/>
      <p:bldP spid="25617" grpId="0" animBg="1"/>
      <p:bldP spid="25618" grpId="0" animBg="1"/>
      <p:bldP spid="25619" grpId="0" animBg="1"/>
      <p:bldP spid="25620" grpId="0" animBg="1"/>
      <p:bldP spid="25621" grpId="0" animBg="1"/>
      <p:bldP spid="25622" grpId="0" animBg="1"/>
      <p:bldP spid="31" grpId="0" animBg="1"/>
      <p:bldP spid="32" grpId="0"/>
      <p:bldP spid="256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E789B168-8AF8-42DE-ABF9-BFB9075897D8}"/>
              </a:ext>
            </a:extLst>
          </p:cNvPr>
          <p:cNvGraphicFramePr>
            <a:graphicFrameLocks noChangeAspect="1"/>
          </p:cNvGraphicFramePr>
          <p:nvPr>
            <p:custDataLst>
              <p:tags r:id="rId1"/>
            </p:custDataLst>
          </p:nvPr>
        </p:nvGraphicFramePr>
        <p:xfrm>
          <a:off x="8074" y="5467"/>
          <a:ext cx="2115" cy="2115"/>
        </p:xfrm>
        <a:graphic>
          <a:graphicData uri="http://schemas.openxmlformats.org/presentationml/2006/ole">
            <mc:AlternateContent xmlns:mc="http://schemas.openxmlformats.org/markup-compatibility/2006">
              <mc:Choice xmlns:v="urn:schemas-microsoft-com:vml" Requires="v">
                <p:oleObj name="think-cell Slide" r:id="rId4" imgW="262" imgH="262" progId="TCLayout.ActiveDocument.1">
                  <p:embed/>
                </p:oleObj>
              </mc:Choice>
              <mc:Fallback>
                <p:oleObj name="think-cell Slide" r:id="rId4" imgW="262" imgH="262" progId="TCLayout.ActiveDocument.1">
                  <p:embed/>
                  <p:pic>
                    <p:nvPicPr>
                      <p:cNvPr id="7" name="Object 6" hidden="1">
                        <a:extLst>
                          <a:ext uri="{FF2B5EF4-FFF2-40B4-BE49-F238E27FC236}">
                            <a16:creationId xmlns:a16="http://schemas.microsoft.com/office/drawing/2014/main" id="{E789B168-8AF8-42DE-ABF9-BFB9075897D8}"/>
                          </a:ext>
                        </a:extLst>
                      </p:cNvPr>
                      <p:cNvPicPr/>
                      <p:nvPr/>
                    </p:nvPicPr>
                    <p:blipFill>
                      <a:blip r:embed="rId5"/>
                      <a:stretch>
                        <a:fillRect/>
                      </a:stretch>
                    </p:blipFill>
                    <p:spPr>
                      <a:xfrm>
                        <a:off x="8074" y="5467"/>
                        <a:ext cx="2115" cy="2115"/>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E2E06CE3-F2BC-4BCD-ABAF-36ADDBD65D13}"/>
              </a:ext>
            </a:extLst>
          </p:cNvPr>
          <p:cNvSpPr>
            <a:spLocks noGrp="1"/>
          </p:cNvSpPr>
          <p:nvPr>
            <p:ph type="ctrTitle"/>
          </p:nvPr>
        </p:nvSpPr>
        <p:spPr/>
        <p:txBody>
          <a:bodyPr/>
          <a:lstStyle/>
          <a:p>
            <a:r>
              <a:rPr lang="en-US" sz="4800" dirty="0"/>
              <a:t>Introduction to Lean Six Sigma and Waste </a:t>
            </a:r>
            <a:r>
              <a:rPr lang="en-US" dirty="0"/>
              <a:t>I</a:t>
            </a:r>
            <a:r>
              <a:rPr lang="en-US" sz="4800" dirty="0"/>
              <a:t>dentification</a:t>
            </a:r>
            <a:endParaRPr lang="en-US" dirty="0">
              <a:latin typeface="Amasis MT Pro Medium" panose="02040604050005020304" pitchFamily="18" charset="0"/>
            </a:endParaRPr>
          </a:p>
        </p:txBody>
      </p:sp>
      <p:sp>
        <p:nvSpPr>
          <p:cNvPr id="3" name="Subtitle 2">
            <a:extLst>
              <a:ext uri="{FF2B5EF4-FFF2-40B4-BE49-F238E27FC236}">
                <a16:creationId xmlns:a16="http://schemas.microsoft.com/office/drawing/2014/main" id="{C02CEA39-2FDB-4FE8-A9A4-B6F0CA80DAA3}"/>
              </a:ext>
            </a:extLst>
          </p:cNvPr>
          <p:cNvSpPr>
            <a:spLocks noGrp="1"/>
          </p:cNvSpPr>
          <p:nvPr>
            <p:ph type="subTitle" idx="1"/>
          </p:nvPr>
        </p:nvSpPr>
        <p:spPr/>
        <p:txBody>
          <a:bodyPr/>
          <a:lstStyle/>
          <a:p>
            <a:r>
              <a:rPr lang="en-US" dirty="0"/>
              <a:t>Sheryl L. Vogt</a:t>
            </a:r>
          </a:p>
        </p:txBody>
      </p:sp>
    </p:spTree>
    <p:extLst>
      <p:ext uri="{BB962C8B-B14F-4D97-AF65-F5344CB8AC3E}">
        <p14:creationId xmlns:p14="http://schemas.microsoft.com/office/powerpoint/2010/main" val="3264787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828800" y="602724"/>
            <a:ext cx="8534399"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9699" name="Rectangle 3"/>
          <p:cNvSpPr>
            <a:spLocks noGrp="1" noChangeArrowheads="1"/>
          </p:cNvSpPr>
          <p:nvPr>
            <p:ph type="title"/>
          </p:nvPr>
        </p:nvSpPr>
        <p:spPr>
          <a:xfrm>
            <a:off x="1828799" y="-155613"/>
            <a:ext cx="8353425" cy="812800"/>
          </a:xfrm>
        </p:spPr>
        <p:txBody>
          <a:bodyPr/>
          <a:lstStyle/>
          <a:p>
            <a:pPr algn="l"/>
            <a:r>
              <a:rPr lang="en-US" altLang="en-US" sz="3600" b="1" dirty="0">
                <a:solidFill>
                  <a:schemeClr val="tx1">
                    <a:lumMod val="75000"/>
                    <a:lumOff val="25000"/>
                  </a:schemeClr>
                </a:solidFill>
                <a:latin typeface="Arial"/>
                <a:cs typeface="Arial"/>
              </a:rPr>
              <a:t>Culture Changes As We Know More</a:t>
            </a:r>
          </a:p>
        </p:txBody>
      </p:sp>
      <p:graphicFrame>
        <p:nvGraphicFramePr>
          <p:cNvPr id="53297" name="Group 49"/>
          <p:cNvGraphicFramePr>
            <a:graphicFrameLocks noGrp="1"/>
          </p:cNvGraphicFramePr>
          <p:nvPr>
            <p:ph type="tbl" idx="1"/>
          </p:nvPr>
        </p:nvGraphicFramePr>
        <p:xfrm>
          <a:off x="1828801" y="1301216"/>
          <a:ext cx="8534398" cy="4611577"/>
        </p:xfrm>
        <a:graphic>
          <a:graphicData uri="http://schemas.openxmlformats.org/drawingml/2006/table">
            <a:tbl>
              <a:tblPr/>
              <a:tblGrid>
                <a:gridCol w="2858715">
                  <a:extLst>
                    <a:ext uri="{9D8B030D-6E8A-4147-A177-3AD203B41FA5}">
                      <a16:colId xmlns:a16="http://schemas.microsoft.com/office/drawing/2014/main" val="20000"/>
                    </a:ext>
                  </a:extLst>
                </a:gridCol>
                <a:gridCol w="2585056">
                  <a:extLst>
                    <a:ext uri="{9D8B030D-6E8A-4147-A177-3AD203B41FA5}">
                      <a16:colId xmlns:a16="http://schemas.microsoft.com/office/drawing/2014/main" val="20001"/>
                    </a:ext>
                  </a:extLst>
                </a:gridCol>
                <a:gridCol w="3090627">
                  <a:extLst>
                    <a:ext uri="{9D8B030D-6E8A-4147-A177-3AD203B41FA5}">
                      <a16:colId xmlns:a16="http://schemas.microsoft.com/office/drawing/2014/main" val="20002"/>
                    </a:ext>
                  </a:extLst>
                </a:gridCol>
              </a:tblGrid>
              <a:tr h="383346">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600" b="1" i="0" u="none" strike="noStrike" cap="none" normalizeH="0" baseline="0" dirty="0">
                          <a:ln>
                            <a:noFill/>
                          </a:ln>
                          <a:solidFill>
                            <a:schemeClr val="tx1"/>
                          </a:solidFill>
                          <a:effectLst/>
                          <a:latin typeface="Arial" charset="0"/>
                        </a:rPr>
                        <a:t>Fire Fighting</a:t>
                      </a:r>
                    </a:p>
                  </a:txBody>
                  <a:tcPr marT="45716"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82650" rtl="0" eaLnBrk="1" fontAlgn="base" latinLnBrk="0" hangingPunct="1">
                        <a:lnSpc>
                          <a:spcPct val="108000"/>
                        </a:lnSpc>
                        <a:spcBef>
                          <a:spcPct val="0"/>
                        </a:spcBef>
                        <a:spcAft>
                          <a:spcPct val="42000"/>
                        </a:spcAft>
                        <a:buClrTx/>
                        <a:buSzPct val="75000"/>
                        <a:buFontTx/>
                        <a:buNone/>
                        <a:tabLst/>
                      </a:pPr>
                      <a:r>
                        <a:rPr kumimoji="0" lang="en-US" sz="1600" b="1" i="0" u="none" strike="noStrike" cap="none" normalizeH="0" baseline="0" dirty="0">
                          <a:ln>
                            <a:noFill/>
                          </a:ln>
                          <a:solidFill>
                            <a:schemeClr val="tx1"/>
                          </a:solidFill>
                          <a:effectLst/>
                          <a:latin typeface="Arial" charset="0"/>
                        </a:rPr>
                        <a:t>Problem Solving</a:t>
                      </a:r>
                    </a:p>
                  </a:txBody>
                  <a:tcPr marT="45716"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882650" rtl="0" eaLnBrk="1" fontAlgn="base" latinLnBrk="0" hangingPunct="1">
                        <a:lnSpc>
                          <a:spcPct val="108000"/>
                        </a:lnSpc>
                        <a:spcBef>
                          <a:spcPct val="0"/>
                        </a:spcBef>
                        <a:spcAft>
                          <a:spcPct val="42000"/>
                        </a:spcAft>
                        <a:buClrTx/>
                        <a:buSzPct val="75000"/>
                        <a:buFontTx/>
                        <a:buNone/>
                        <a:tabLst/>
                      </a:pPr>
                      <a:r>
                        <a:rPr kumimoji="0" lang="en-US" sz="1600" b="1" i="0" u="none" strike="noStrike" cap="none" normalizeH="0" baseline="0" dirty="0">
                          <a:ln>
                            <a:noFill/>
                          </a:ln>
                          <a:solidFill>
                            <a:schemeClr val="tx1"/>
                          </a:solidFill>
                          <a:effectLst/>
                          <a:latin typeface="Arial" charset="0"/>
                        </a:rPr>
                        <a:t>Problem Prevention</a:t>
                      </a:r>
                    </a:p>
                  </a:txBody>
                  <a:tcPr marT="45716"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9418">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Crisis Management</a:t>
                      </a:r>
                    </a:p>
                  </a:txBody>
                  <a:tcPr marT="45716"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Know how to solve problems</a:t>
                      </a:r>
                    </a:p>
                  </a:txBody>
                  <a:tcPr marT="45716"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Design out problems</a:t>
                      </a:r>
                    </a:p>
                  </a:txBody>
                  <a:tcPr marT="45716"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454793">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No Understanding of Variation</a:t>
                      </a:r>
                    </a:p>
                  </a:txBody>
                  <a:tcPr marT="45716"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Know how to measure variation</a:t>
                      </a:r>
                    </a:p>
                  </a:txBody>
                  <a:tcPr marT="45716"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Knowledgeable of variation and capabilities</a:t>
                      </a:r>
                    </a:p>
                  </a:txBody>
                  <a:tcPr marT="45716"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661669">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No Control (Can’t maintain the gain)</a:t>
                      </a:r>
                    </a:p>
                  </a:txBody>
                  <a:tcPr marT="45716"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Know how to control &amp; manage problems</a:t>
                      </a:r>
                    </a:p>
                  </a:txBody>
                  <a:tcPr marT="45716"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Products and processes in control, have math models of processes &amp; products</a:t>
                      </a:r>
                    </a:p>
                  </a:txBody>
                  <a:tcPr marT="45716"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454793">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Rely on peoples’ judgment &amp; experiences</a:t>
                      </a:r>
                    </a:p>
                  </a:txBody>
                  <a:tcPr marT="45716"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Have problem solving experts</a:t>
                      </a:r>
                    </a:p>
                  </a:txBody>
                  <a:tcPr marT="45716"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Have problem prevention and problem solving culture</a:t>
                      </a:r>
                    </a:p>
                  </a:txBody>
                  <a:tcPr marT="45716"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646303">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Few or no problem solving process, methods &amp; tools</a:t>
                      </a:r>
                    </a:p>
                  </a:txBody>
                  <a:tcPr marT="45716"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Have problem solving process, methods and tools</a:t>
                      </a:r>
                    </a:p>
                  </a:txBody>
                  <a:tcPr marT="45716"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Have risk management process</a:t>
                      </a:r>
                    </a:p>
                  </a:txBody>
                  <a:tcPr marT="45716"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454793">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Customer tells us of problems</a:t>
                      </a:r>
                    </a:p>
                  </a:txBody>
                  <a:tcPr marT="45716"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Catch problems at backdoor</a:t>
                      </a:r>
                    </a:p>
                  </a:txBody>
                  <a:tcPr marT="45716"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Catch problems at source (within process)</a:t>
                      </a:r>
                    </a:p>
                  </a:txBody>
                  <a:tcPr marT="45716"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454793">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Don’t understand customer requirements</a:t>
                      </a:r>
                    </a:p>
                  </a:txBody>
                  <a:tcPr marT="45716"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Understand and meet customer requirements</a:t>
                      </a:r>
                    </a:p>
                  </a:txBody>
                  <a:tcPr marT="45716"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Anticipate customer needs, exceed expectations</a:t>
                      </a:r>
                    </a:p>
                  </a:txBody>
                  <a:tcPr marT="45716"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661669">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No trust relationship between customer and supplier</a:t>
                      </a:r>
                    </a:p>
                  </a:txBody>
                  <a:tcPr marT="45716"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Moderate trust and building relationships between customer and supplier</a:t>
                      </a:r>
                    </a:p>
                  </a:txBody>
                  <a:tcPr marT="45716"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82650" rtl="0" eaLnBrk="1" fontAlgn="base" latinLnBrk="0" hangingPunct="1">
                        <a:lnSpc>
                          <a:spcPct val="108000"/>
                        </a:lnSpc>
                        <a:spcBef>
                          <a:spcPct val="0"/>
                        </a:spcBef>
                        <a:spcAft>
                          <a:spcPct val="42000"/>
                        </a:spcAft>
                        <a:buClrTx/>
                        <a:buSzPct val="75000"/>
                        <a:buFontTx/>
                        <a:buNone/>
                        <a:tabLst/>
                      </a:pPr>
                      <a:r>
                        <a:rPr kumimoji="0" lang="en-US" sz="1200" b="1" i="0" u="none" strike="noStrike" cap="none" normalizeH="0" baseline="0" dirty="0">
                          <a:ln>
                            <a:noFill/>
                          </a:ln>
                          <a:solidFill>
                            <a:schemeClr val="tx1"/>
                          </a:solidFill>
                          <a:effectLst/>
                          <a:latin typeface="Arial" charset="0"/>
                        </a:rPr>
                        <a:t>High level of trust and relationship with customer and suppliers</a:t>
                      </a:r>
                    </a:p>
                  </a:txBody>
                  <a:tcPr marT="45716"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bl>
          </a:graphicData>
        </a:graphic>
      </p:graphicFrame>
      <p:sp>
        <p:nvSpPr>
          <p:cNvPr id="29742" name="Text Box 46"/>
          <p:cNvSpPr txBox="1">
            <a:spLocks noChangeArrowheads="1"/>
          </p:cNvSpPr>
          <p:nvPr/>
        </p:nvSpPr>
        <p:spPr bwMode="auto">
          <a:xfrm>
            <a:off x="8526464" y="855470"/>
            <a:ext cx="1808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2400" b="1" dirty="0">
                <a:solidFill>
                  <a:srgbClr val="0033CC"/>
                </a:solidFill>
              </a:rPr>
              <a:t>Knowledge</a:t>
            </a:r>
          </a:p>
        </p:txBody>
      </p:sp>
      <p:sp>
        <p:nvSpPr>
          <p:cNvPr id="29743" name="Line 47"/>
          <p:cNvSpPr>
            <a:spLocks noChangeShapeType="1"/>
          </p:cNvSpPr>
          <p:nvPr/>
        </p:nvSpPr>
        <p:spPr bwMode="auto">
          <a:xfrm>
            <a:off x="1828801" y="1700213"/>
            <a:ext cx="8534398" cy="0"/>
          </a:xfrm>
          <a:prstGeom prst="line">
            <a:avLst/>
          </a:prstGeom>
          <a:noFill/>
          <a:ln w="57150">
            <a:solidFill>
              <a:srgbClr val="0033CC"/>
            </a:solidFill>
            <a:round/>
            <a:headEnd/>
            <a:tailEnd type="stealth" w="lg" len="lg"/>
          </a:ln>
          <a:extLst>
            <a:ext uri="{909E8E84-426E-40DD-AFC4-6F175D3DCCD1}">
              <a14:hiddenFill xmlns:a14="http://schemas.microsoft.com/office/drawing/2010/main">
                <a:noFill/>
              </a14:hiddenFill>
            </a:ext>
          </a:extLst>
        </p:spPr>
        <p:txBody>
          <a:bodyPr/>
          <a:lstStyle/>
          <a:p>
            <a:endParaRPr lang="en-US"/>
          </a:p>
        </p:txBody>
      </p:sp>
      <p:sp>
        <p:nvSpPr>
          <p:cNvPr id="8" name="Footer Placeholder 8">
            <a:extLst>
              <a:ext uri="{FF2B5EF4-FFF2-40B4-BE49-F238E27FC236}">
                <a16:creationId xmlns:a16="http://schemas.microsoft.com/office/drawing/2014/main" id="{FED7A838-F2BF-4AD9-D7DC-DF4D0898478E}"/>
              </a:ext>
            </a:extLst>
          </p:cNvPr>
          <p:cNvSpPr txBox="1">
            <a:spLocks/>
          </p:cNvSpPr>
          <p:nvPr/>
        </p:nvSpPr>
        <p:spPr>
          <a:xfrm>
            <a:off x="4141470" y="6307672"/>
            <a:ext cx="3909060" cy="274320"/>
          </a:xfrm>
          <a:prstGeom prst="rect">
            <a:avLst/>
          </a:prstGeom>
        </p:spPr>
        <p:txBody>
          <a:bodyPr>
            <a:norm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r>
              <a:rPr lang="en-US" sz="900"/>
              <a:t>2022 Vogt Consulting Inc for FEW</a:t>
            </a:r>
            <a:endParaRPr lang="en-US" sz="900" dirty="0"/>
          </a:p>
        </p:txBody>
      </p:sp>
      <p:sp>
        <p:nvSpPr>
          <p:cNvPr id="10" name="Slide Number Placeholder 1">
            <a:extLst>
              <a:ext uri="{FF2B5EF4-FFF2-40B4-BE49-F238E27FC236}">
                <a16:creationId xmlns:a16="http://schemas.microsoft.com/office/drawing/2014/main" id="{401D151C-2FEE-CF0D-C8BA-9421CFF5046D}"/>
              </a:ext>
            </a:extLst>
          </p:cNvPr>
          <p:cNvSpPr txBox="1">
            <a:spLocks/>
          </p:cNvSpPr>
          <p:nvPr/>
        </p:nvSpPr>
        <p:spPr>
          <a:xfrm>
            <a:off x="9347382" y="6309360"/>
            <a:ext cx="1097280" cy="27432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9DB9A98-F838-4116-8513-3DE0E5EE5B50}" type="slidenum">
              <a:rPr lang="en-US" sz="900"/>
              <a:pPr algn="r"/>
              <a:t>20</a:t>
            </a:fld>
            <a:endParaRPr lang="en-US" sz="900" dirty="0"/>
          </a:p>
        </p:txBody>
      </p:sp>
    </p:spTree>
    <p:extLst>
      <p:ext uri="{BB962C8B-B14F-4D97-AF65-F5344CB8AC3E}">
        <p14:creationId xmlns:p14="http://schemas.microsoft.com/office/powerpoint/2010/main" val="533185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26"/>
          <p:cNvSpPr>
            <a:spLocks noGrp="1" noChangeArrowheads="1"/>
          </p:cNvSpPr>
          <p:nvPr>
            <p:ph type="title"/>
          </p:nvPr>
        </p:nvSpPr>
        <p:spPr bwMode="auto">
          <a:xfrm>
            <a:off x="2209800" y="304801"/>
            <a:ext cx="7772400" cy="624837"/>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en-US" b="1" dirty="0"/>
              <a:t>The Approach</a:t>
            </a:r>
          </a:p>
        </p:txBody>
      </p:sp>
      <p:sp>
        <p:nvSpPr>
          <p:cNvPr id="3075" name="Text Box 1027"/>
          <p:cNvSpPr txBox="1">
            <a:spLocks noChangeArrowheads="1"/>
          </p:cNvSpPr>
          <p:nvPr/>
        </p:nvSpPr>
        <p:spPr bwMode="auto">
          <a:xfrm>
            <a:off x="2651126" y="2018746"/>
            <a:ext cx="2479675" cy="1749425"/>
          </a:xfrm>
          <a:prstGeom prst="rect">
            <a:avLst/>
          </a:prstGeom>
          <a:solidFill>
            <a:srgbClr val="FFFF66"/>
          </a:solidFill>
          <a:ln w="9525">
            <a:solidFill>
              <a:schemeClr val="tx1"/>
            </a:solidFill>
            <a:miter lim="800000"/>
            <a:headEnd/>
            <a:tailEnd/>
          </a:ln>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eaLnBrk="1" hangingPunct="1"/>
            <a:r>
              <a:rPr lang="en-US" sz="3600" b="1" dirty="0">
                <a:solidFill>
                  <a:srgbClr val="000000"/>
                </a:solidFill>
              </a:rPr>
              <a:t>Subjective</a:t>
            </a:r>
          </a:p>
          <a:p>
            <a:pPr eaLnBrk="1" hangingPunct="1"/>
            <a:r>
              <a:rPr lang="en-US" sz="3600" b="1" dirty="0">
                <a:solidFill>
                  <a:srgbClr val="000000"/>
                </a:solidFill>
              </a:rPr>
              <a:t>Words</a:t>
            </a:r>
          </a:p>
          <a:p>
            <a:pPr eaLnBrk="1" hangingPunct="1"/>
            <a:r>
              <a:rPr lang="en-US" sz="3600" b="1" dirty="0">
                <a:solidFill>
                  <a:srgbClr val="000000"/>
                </a:solidFill>
              </a:rPr>
              <a:t>“Theory”</a:t>
            </a:r>
          </a:p>
        </p:txBody>
      </p:sp>
      <p:sp>
        <p:nvSpPr>
          <p:cNvPr id="3076" name="Text Box 1028"/>
          <p:cNvSpPr txBox="1">
            <a:spLocks noChangeArrowheads="1"/>
          </p:cNvSpPr>
          <p:nvPr/>
        </p:nvSpPr>
        <p:spPr bwMode="auto">
          <a:xfrm>
            <a:off x="7086601" y="2052083"/>
            <a:ext cx="2251075" cy="1749425"/>
          </a:xfrm>
          <a:prstGeom prst="rect">
            <a:avLst/>
          </a:prstGeom>
          <a:solidFill>
            <a:srgbClr val="99CCFF"/>
          </a:solidFill>
          <a:ln w="9525">
            <a:solidFill>
              <a:schemeClr val="tx1"/>
            </a:solidFill>
            <a:miter lim="800000"/>
            <a:headEnd/>
            <a:tailEnd/>
          </a:ln>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eaLnBrk="1" hangingPunct="1"/>
            <a:r>
              <a:rPr lang="en-US" sz="3600" b="1" dirty="0">
                <a:solidFill>
                  <a:srgbClr val="000000"/>
                </a:solidFill>
              </a:rPr>
              <a:t>Objective</a:t>
            </a:r>
          </a:p>
          <a:p>
            <a:pPr eaLnBrk="1" hangingPunct="1"/>
            <a:r>
              <a:rPr lang="en-US" sz="3600" b="1" dirty="0">
                <a:solidFill>
                  <a:srgbClr val="000000"/>
                </a:solidFill>
              </a:rPr>
              <a:t>Proof</a:t>
            </a:r>
          </a:p>
          <a:p>
            <a:pPr eaLnBrk="1" hangingPunct="1"/>
            <a:r>
              <a:rPr lang="en-US" sz="3600" b="1" dirty="0">
                <a:solidFill>
                  <a:srgbClr val="000000"/>
                </a:solidFill>
              </a:rPr>
              <a:t>“Data”</a:t>
            </a:r>
          </a:p>
        </p:txBody>
      </p:sp>
      <p:sp>
        <p:nvSpPr>
          <p:cNvPr id="3077" name="Line 1029"/>
          <p:cNvSpPr>
            <a:spLocks noChangeShapeType="1"/>
          </p:cNvSpPr>
          <p:nvPr/>
        </p:nvSpPr>
        <p:spPr bwMode="auto">
          <a:xfrm>
            <a:off x="3657600" y="1671082"/>
            <a:ext cx="44958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algn="ctr" eaLnBrk="1" hangingPunct="1"/>
            <a:endParaRPr lang="en-US" sz="3200">
              <a:solidFill>
                <a:srgbClr val="000000"/>
              </a:solidFill>
              <a:latin typeface="Arial" pitchFamily="34" charset="0"/>
            </a:endParaRPr>
          </a:p>
        </p:txBody>
      </p:sp>
      <p:sp>
        <p:nvSpPr>
          <p:cNvPr id="3078" name="Line 1030"/>
          <p:cNvSpPr>
            <a:spLocks noChangeShapeType="1"/>
          </p:cNvSpPr>
          <p:nvPr/>
        </p:nvSpPr>
        <p:spPr bwMode="auto">
          <a:xfrm>
            <a:off x="3657600" y="1671082"/>
            <a:ext cx="0" cy="3810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algn="ctr" eaLnBrk="1" hangingPunct="1"/>
            <a:endParaRPr lang="en-US" sz="3200">
              <a:solidFill>
                <a:srgbClr val="000000"/>
              </a:solidFill>
              <a:latin typeface="Arial" pitchFamily="34" charset="0"/>
            </a:endParaRPr>
          </a:p>
        </p:txBody>
      </p:sp>
      <p:sp>
        <p:nvSpPr>
          <p:cNvPr id="3079" name="Line 1031"/>
          <p:cNvSpPr>
            <a:spLocks noChangeShapeType="1"/>
          </p:cNvSpPr>
          <p:nvPr/>
        </p:nvSpPr>
        <p:spPr bwMode="auto">
          <a:xfrm>
            <a:off x="8153400" y="1671082"/>
            <a:ext cx="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ctr" eaLnBrk="1" hangingPunct="1"/>
            <a:endParaRPr lang="en-US" sz="3200">
              <a:solidFill>
                <a:srgbClr val="000000"/>
              </a:solidFill>
              <a:latin typeface="Arial" pitchFamily="34" charset="0"/>
            </a:endParaRPr>
          </a:p>
        </p:txBody>
      </p:sp>
      <p:sp>
        <p:nvSpPr>
          <p:cNvPr id="3080" name="Line 1032"/>
          <p:cNvSpPr>
            <a:spLocks noChangeShapeType="1"/>
          </p:cNvSpPr>
          <p:nvPr/>
        </p:nvSpPr>
        <p:spPr bwMode="auto">
          <a:xfrm>
            <a:off x="8153400" y="3804682"/>
            <a:ext cx="0" cy="3810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algn="ctr" eaLnBrk="1" hangingPunct="1"/>
            <a:endParaRPr lang="en-US" sz="3200">
              <a:solidFill>
                <a:srgbClr val="000000"/>
              </a:solidFill>
              <a:latin typeface="Arial" pitchFamily="34" charset="0"/>
            </a:endParaRPr>
          </a:p>
        </p:txBody>
      </p:sp>
      <p:sp>
        <p:nvSpPr>
          <p:cNvPr id="3081" name="Line 1033"/>
          <p:cNvSpPr>
            <a:spLocks noChangeShapeType="1"/>
          </p:cNvSpPr>
          <p:nvPr/>
        </p:nvSpPr>
        <p:spPr bwMode="auto">
          <a:xfrm>
            <a:off x="3657600" y="4185682"/>
            <a:ext cx="44958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algn="ctr" eaLnBrk="1" hangingPunct="1"/>
            <a:endParaRPr lang="en-US" sz="3200">
              <a:solidFill>
                <a:srgbClr val="000000"/>
              </a:solidFill>
              <a:latin typeface="Arial" pitchFamily="34" charset="0"/>
            </a:endParaRPr>
          </a:p>
        </p:txBody>
      </p:sp>
      <p:sp>
        <p:nvSpPr>
          <p:cNvPr id="3082" name="Line 1034"/>
          <p:cNvSpPr>
            <a:spLocks noChangeShapeType="1"/>
          </p:cNvSpPr>
          <p:nvPr/>
        </p:nvSpPr>
        <p:spPr bwMode="auto">
          <a:xfrm rot="10800000">
            <a:off x="3657600" y="3804682"/>
            <a:ext cx="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ctr" eaLnBrk="1" hangingPunct="1"/>
            <a:endParaRPr lang="en-US" sz="3200">
              <a:solidFill>
                <a:srgbClr val="000000"/>
              </a:solidFill>
              <a:latin typeface="Arial" pitchFamily="34" charset="0"/>
            </a:endParaRPr>
          </a:p>
        </p:txBody>
      </p:sp>
      <p:sp>
        <p:nvSpPr>
          <p:cNvPr id="3083" name="Text Box 1035"/>
          <p:cNvSpPr txBox="1">
            <a:spLocks noChangeArrowheads="1"/>
          </p:cNvSpPr>
          <p:nvPr/>
        </p:nvSpPr>
        <p:spPr bwMode="auto">
          <a:xfrm>
            <a:off x="2651126" y="4667806"/>
            <a:ext cx="70850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eaLnBrk="1" hangingPunct="1"/>
            <a:r>
              <a:rPr lang="en-US" sz="2800" b="1" dirty="0">
                <a:solidFill>
                  <a:srgbClr val="000000"/>
                </a:solidFill>
              </a:rPr>
              <a:t>We’ll circle this loop over and over again</a:t>
            </a:r>
          </a:p>
        </p:txBody>
      </p:sp>
      <p:sp>
        <p:nvSpPr>
          <p:cNvPr id="12" name="Footer Placeholder 8">
            <a:extLst>
              <a:ext uri="{FF2B5EF4-FFF2-40B4-BE49-F238E27FC236}">
                <a16:creationId xmlns:a16="http://schemas.microsoft.com/office/drawing/2014/main" id="{0DB891DE-6CEC-BC58-2B28-1B83F20F95E7}"/>
              </a:ext>
            </a:extLst>
          </p:cNvPr>
          <p:cNvSpPr>
            <a:spLocks noGrp="1"/>
          </p:cNvSpPr>
          <p:nvPr>
            <p:ph type="ftr" sz="quarter" idx="11"/>
          </p:nvPr>
        </p:nvSpPr>
        <p:spPr>
          <a:xfrm>
            <a:off x="4141470" y="6307672"/>
            <a:ext cx="3909060" cy="274320"/>
          </a:xfrm>
        </p:spPr>
        <p:txBody>
          <a:bodyPr>
            <a:normAutofit fontScale="77500" lnSpcReduction="20000"/>
          </a:bodyPr>
          <a:lstStyle/>
          <a:p>
            <a:pPr>
              <a:spcAft>
                <a:spcPts val="600"/>
              </a:spcAft>
            </a:pPr>
            <a:r>
              <a:rPr lang="en-US" dirty="0"/>
              <a:t>2022 Vogt Consulting Inc for FEW</a:t>
            </a:r>
          </a:p>
        </p:txBody>
      </p:sp>
      <p:sp>
        <p:nvSpPr>
          <p:cNvPr id="13" name="Slide Number Placeholder 1">
            <a:extLst>
              <a:ext uri="{FF2B5EF4-FFF2-40B4-BE49-F238E27FC236}">
                <a16:creationId xmlns:a16="http://schemas.microsoft.com/office/drawing/2014/main" id="{2475D8BE-76D2-1BDD-DE7D-4ADFC282E73F}"/>
              </a:ext>
            </a:extLst>
          </p:cNvPr>
          <p:cNvSpPr>
            <a:spLocks noGrp="1"/>
          </p:cNvSpPr>
          <p:nvPr>
            <p:ph type="sldNum" sz="quarter" idx="12"/>
          </p:nvPr>
        </p:nvSpPr>
        <p:spPr>
          <a:xfrm>
            <a:off x="9347382" y="6309360"/>
            <a:ext cx="1097280" cy="274320"/>
          </a:xfrm>
        </p:spPr>
        <p:txBody>
          <a:bodyPr/>
          <a:lstStyle/>
          <a:p>
            <a:fld id="{59DB9A98-F838-4116-8513-3DE0E5EE5B50}" type="slidenum">
              <a:rPr lang="en-US" smtClean="0"/>
              <a:t>21</a:t>
            </a:fld>
            <a:endParaRPr lang="en-US"/>
          </a:p>
        </p:txBody>
      </p:sp>
    </p:spTree>
    <p:extLst>
      <p:ext uri="{BB962C8B-B14F-4D97-AF65-F5344CB8AC3E}">
        <p14:creationId xmlns:p14="http://schemas.microsoft.com/office/powerpoint/2010/main" val="4077183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2209800" y="304800"/>
            <a:ext cx="7772400" cy="685800"/>
          </a:xfrm>
        </p:spPr>
        <p:txBody>
          <a:bodyPr>
            <a:normAutofit/>
          </a:bodyPr>
          <a:lstStyle/>
          <a:p>
            <a:r>
              <a:rPr lang="en-US" b="1" dirty="0"/>
              <a:t>The Methodology</a:t>
            </a:r>
          </a:p>
        </p:txBody>
      </p:sp>
      <p:sp>
        <p:nvSpPr>
          <p:cNvPr id="30" name="Slide Number Placeholder 1">
            <a:extLst>
              <a:ext uri="{FF2B5EF4-FFF2-40B4-BE49-F238E27FC236}">
                <a16:creationId xmlns:a16="http://schemas.microsoft.com/office/drawing/2014/main" id="{3FE9C63D-3FCC-5DEC-BF7D-A53EA5B51666}"/>
              </a:ext>
            </a:extLst>
          </p:cNvPr>
          <p:cNvSpPr>
            <a:spLocks noGrp="1"/>
          </p:cNvSpPr>
          <p:nvPr>
            <p:ph type="sldNum" sz="quarter" idx="12"/>
          </p:nvPr>
        </p:nvSpPr>
        <p:spPr>
          <a:xfrm>
            <a:off x="9347382" y="6309360"/>
            <a:ext cx="1097280" cy="274320"/>
          </a:xfrm>
        </p:spPr>
        <p:txBody>
          <a:bodyPr/>
          <a:lstStyle/>
          <a:p>
            <a:fld id="{59DB9A98-F838-4116-8513-3DE0E5EE5B50}" type="slidenum">
              <a:rPr lang="en-US" smtClean="0"/>
              <a:t>22</a:t>
            </a:fld>
            <a:endParaRPr lang="en-US"/>
          </a:p>
        </p:txBody>
      </p:sp>
      <p:grpSp>
        <p:nvGrpSpPr>
          <p:cNvPr id="3" name="Group 14">
            <a:extLst>
              <a:ext uri="{FF2B5EF4-FFF2-40B4-BE49-F238E27FC236}">
                <a16:creationId xmlns:a16="http://schemas.microsoft.com/office/drawing/2014/main" id="{7C3DFEFC-50FF-ECDC-64AC-7EB57D419B79}"/>
              </a:ext>
            </a:extLst>
          </p:cNvPr>
          <p:cNvGrpSpPr>
            <a:grpSpLocks/>
          </p:cNvGrpSpPr>
          <p:nvPr/>
        </p:nvGrpSpPr>
        <p:grpSpPr bwMode="auto">
          <a:xfrm>
            <a:off x="2600507" y="1565159"/>
            <a:ext cx="6746875" cy="4191000"/>
            <a:chOff x="166" y="672"/>
            <a:chExt cx="4634" cy="3168"/>
          </a:xfrm>
        </p:grpSpPr>
        <p:grpSp>
          <p:nvGrpSpPr>
            <p:cNvPr id="4" name="Group 15">
              <a:extLst>
                <a:ext uri="{FF2B5EF4-FFF2-40B4-BE49-F238E27FC236}">
                  <a16:creationId xmlns:a16="http://schemas.microsoft.com/office/drawing/2014/main" id="{F0038758-FF5D-6667-6539-56150C7F046B}"/>
                </a:ext>
              </a:extLst>
            </p:cNvPr>
            <p:cNvGrpSpPr>
              <a:grpSpLocks/>
            </p:cNvGrpSpPr>
            <p:nvPr/>
          </p:nvGrpSpPr>
          <p:grpSpPr bwMode="auto">
            <a:xfrm>
              <a:off x="166" y="727"/>
              <a:ext cx="4560" cy="3113"/>
              <a:chOff x="1680" y="865"/>
              <a:chExt cx="3022" cy="2783"/>
            </a:xfrm>
          </p:grpSpPr>
          <p:sp>
            <p:nvSpPr>
              <p:cNvPr id="6" name="Oval 16">
                <a:extLst>
                  <a:ext uri="{FF2B5EF4-FFF2-40B4-BE49-F238E27FC236}">
                    <a16:creationId xmlns:a16="http://schemas.microsoft.com/office/drawing/2014/main" id="{444C472F-C07D-38F1-3AC2-EB82ECDE611E}"/>
                  </a:ext>
                </a:extLst>
              </p:cNvPr>
              <p:cNvSpPr>
                <a:spLocks noChangeArrowheads="1"/>
              </p:cNvSpPr>
              <p:nvPr/>
            </p:nvSpPr>
            <p:spPr bwMode="auto">
              <a:xfrm>
                <a:off x="2385" y="2964"/>
                <a:ext cx="1763" cy="684"/>
              </a:xfrm>
              <a:prstGeom prst="ellipse">
                <a:avLst/>
              </a:prstGeom>
              <a:solidFill>
                <a:srgbClr val="008000"/>
              </a:solidFill>
              <a:ln w="12700">
                <a:solidFill>
                  <a:sysClr val="window" lastClr="FFFFFF"/>
                </a:solidFill>
                <a:round/>
                <a:headEnd/>
                <a:tailEnd/>
              </a:ln>
            </p:spPr>
            <p:txBody>
              <a:bodyPr anchor="ct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ook Antiqua"/>
                </a:endParaRPr>
              </a:p>
            </p:txBody>
          </p:sp>
          <p:sp>
            <p:nvSpPr>
              <p:cNvPr id="7" name="Oval 17">
                <a:extLst>
                  <a:ext uri="{FF2B5EF4-FFF2-40B4-BE49-F238E27FC236}">
                    <a16:creationId xmlns:a16="http://schemas.microsoft.com/office/drawing/2014/main" id="{6E679481-E7EA-1758-F23F-DB9C799F0B32}"/>
                  </a:ext>
                </a:extLst>
              </p:cNvPr>
              <p:cNvSpPr>
                <a:spLocks noChangeArrowheads="1"/>
              </p:cNvSpPr>
              <p:nvPr/>
            </p:nvSpPr>
            <p:spPr bwMode="auto">
              <a:xfrm>
                <a:off x="2385" y="2574"/>
                <a:ext cx="1763" cy="586"/>
              </a:xfrm>
              <a:prstGeom prst="ellipse">
                <a:avLst/>
              </a:prstGeom>
              <a:solidFill>
                <a:srgbClr val="3E8853">
                  <a:lumMod val="60000"/>
                  <a:lumOff val="40000"/>
                </a:srgbClr>
              </a:solidFill>
              <a:ln w="12700">
                <a:solidFill>
                  <a:sysClr val="window" lastClr="FFFFFF"/>
                </a:solidFill>
                <a:round/>
                <a:headEnd/>
                <a:tailEnd/>
              </a:ln>
            </p:spPr>
            <p:txBody>
              <a:bodyPr anchor="ct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ook Antiqua"/>
                </a:endParaRPr>
              </a:p>
            </p:txBody>
          </p:sp>
          <p:sp>
            <p:nvSpPr>
              <p:cNvPr id="8" name="Oval 18">
                <a:extLst>
                  <a:ext uri="{FF2B5EF4-FFF2-40B4-BE49-F238E27FC236}">
                    <a16:creationId xmlns:a16="http://schemas.microsoft.com/office/drawing/2014/main" id="{B0D9721E-687E-09AB-7806-C7359B8320CF}"/>
                  </a:ext>
                </a:extLst>
              </p:cNvPr>
              <p:cNvSpPr>
                <a:spLocks noChangeArrowheads="1"/>
              </p:cNvSpPr>
              <p:nvPr/>
            </p:nvSpPr>
            <p:spPr bwMode="auto">
              <a:xfrm>
                <a:off x="2335" y="1988"/>
                <a:ext cx="1762" cy="781"/>
              </a:xfrm>
              <a:prstGeom prst="ellipse">
                <a:avLst/>
              </a:prstGeom>
              <a:solidFill>
                <a:srgbClr val="FFFF66"/>
              </a:solidFill>
              <a:ln w="12700">
                <a:solidFill>
                  <a:sysClr val="window" lastClr="FFFFFF"/>
                </a:solidFill>
                <a:round/>
                <a:headEnd/>
                <a:tailEnd/>
              </a:ln>
            </p:spPr>
            <p:txBody>
              <a:bodyPr anchor="ct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ook Antiqua"/>
                </a:endParaRPr>
              </a:p>
            </p:txBody>
          </p:sp>
          <p:sp>
            <p:nvSpPr>
              <p:cNvPr id="9" name="Oval 19">
                <a:extLst>
                  <a:ext uri="{FF2B5EF4-FFF2-40B4-BE49-F238E27FC236}">
                    <a16:creationId xmlns:a16="http://schemas.microsoft.com/office/drawing/2014/main" id="{A7EBAE81-343C-8695-CDB1-ADDCCE8EAEE1}"/>
                  </a:ext>
                </a:extLst>
              </p:cNvPr>
              <p:cNvSpPr>
                <a:spLocks noChangeArrowheads="1"/>
              </p:cNvSpPr>
              <p:nvPr/>
            </p:nvSpPr>
            <p:spPr bwMode="auto">
              <a:xfrm>
                <a:off x="2083" y="1304"/>
                <a:ext cx="2266" cy="977"/>
              </a:xfrm>
              <a:prstGeom prst="ellipse">
                <a:avLst/>
              </a:prstGeom>
              <a:solidFill>
                <a:srgbClr val="9933FF"/>
              </a:solidFill>
              <a:ln w="12700">
                <a:solidFill>
                  <a:sysClr val="window" lastClr="FFFFFF"/>
                </a:solidFill>
                <a:round/>
                <a:headEnd/>
                <a:tailEnd/>
              </a:ln>
            </p:spPr>
            <p:txBody>
              <a:bodyPr anchor="ct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ook Antiqua"/>
                </a:endParaRPr>
              </a:p>
            </p:txBody>
          </p:sp>
          <p:grpSp>
            <p:nvGrpSpPr>
              <p:cNvPr id="10" name="Group 20">
                <a:extLst>
                  <a:ext uri="{FF2B5EF4-FFF2-40B4-BE49-F238E27FC236}">
                    <a16:creationId xmlns:a16="http://schemas.microsoft.com/office/drawing/2014/main" id="{8EF4CEDB-945C-BCF0-0BC1-104DDD99A300}"/>
                  </a:ext>
                </a:extLst>
              </p:cNvPr>
              <p:cNvGrpSpPr>
                <a:grpSpLocks/>
              </p:cNvGrpSpPr>
              <p:nvPr/>
            </p:nvGrpSpPr>
            <p:grpSpPr bwMode="auto">
              <a:xfrm>
                <a:off x="1881" y="865"/>
                <a:ext cx="2770" cy="879"/>
                <a:chOff x="1872" y="672"/>
                <a:chExt cx="2640" cy="864"/>
              </a:xfrm>
            </p:grpSpPr>
            <p:sp>
              <p:nvSpPr>
                <p:cNvPr id="32" name="Oval 31">
                  <a:extLst>
                    <a:ext uri="{FF2B5EF4-FFF2-40B4-BE49-F238E27FC236}">
                      <a16:creationId xmlns:a16="http://schemas.microsoft.com/office/drawing/2014/main" id="{2D538FE3-ED83-B4D5-D5D0-00A27D44F170}"/>
                    </a:ext>
                  </a:extLst>
                </p:cNvPr>
                <p:cNvSpPr>
                  <a:spLocks noChangeArrowheads="1"/>
                </p:cNvSpPr>
                <p:nvPr/>
              </p:nvSpPr>
              <p:spPr bwMode="auto">
                <a:xfrm>
                  <a:off x="2064" y="672"/>
                  <a:ext cx="2160" cy="864"/>
                </a:xfrm>
                <a:prstGeom prst="ellipse">
                  <a:avLst/>
                </a:prstGeom>
                <a:solidFill>
                  <a:srgbClr val="0033CC"/>
                </a:solidFill>
                <a:ln w="12700">
                  <a:solidFill>
                    <a:sysClr val="window" lastClr="FFFFFF"/>
                  </a:solidFill>
                  <a:round/>
                  <a:headEnd/>
                  <a:tailEnd/>
                </a:ln>
              </p:spPr>
              <p:txBody>
                <a:bodyPr anchor="ct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ook Antiqua"/>
                  </a:endParaRPr>
                </a:p>
              </p:txBody>
            </p:sp>
            <p:sp>
              <p:nvSpPr>
                <p:cNvPr id="33" name="Rectangle 32">
                  <a:extLst>
                    <a:ext uri="{FF2B5EF4-FFF2-40B4-BE49-F238E27FC236}">
                      <a16:creationId xmlns:a16="http://schemas.microsoft.com/office/drawing/2014/main" id="{4C0E4079-00F4-719F-9B38-A0D039886B44}"/>
                    </a:ext>
                  </a:extLst>
                </p:cNvPr>
                <p:cNvSpPr>
                  <a:spLocks noChangeArrowheads="1"/>
                </p:cNvSpPr>
                <p:nvPr/>
              </p:nvSpPr>
              <p:spPr bwMode="auto">
                <a:xfrm>
                  <a:off x="1872" y="864"/>
                  <a:ext cx="2640" cy="480"/>
                </a:xfrm>
                <a:prstGeom prst="rect">
                  <a:avLst/>
                </a:prstGeom>
                <a:solidFill>
                  <a:srgbClr val="0033CC"/>
                </a:solidFill>
                <a:ln w="12700">
                  <a:noFill/>
                  <a:miter lim="800000"/>
                  <a:headEnd/>
                  <a:tailEnd/>
                </a:ln>
              </p:spPr>
              <p:txBody>
                <a:bodyPr anchor="ct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ook Antiqua"/>
                  </a:endParaRPr>
                </a:p>
              </p:txBody>
            </p:sp>
          </p:grpSp>
          <p:sp>
            <p:nvSpPr>
              <p:cNvPr id="11" name="Arc 23">
                <a:extLst>
                  <a:ext uri="{FF2B5EF4-FFF2-40B4-BE49-F238E27FC236}">
                    <a16:creationId xmlns:a16="http://schemas.microsoft.com/office/drawing/2014/main" id="{55C79C89-402C-9F8F-5550-798616B41A3F}"/>
                  </a:ext>
                </a:extLst>
              </p:cNvPr>
              <p:cNvSpPr>
                <a:spLocks/>
              </p:cNvSpPr>
              <p:nvPr/>
            </p:nvSpPr>
            <p:spPr bwMode="auto">
              <a:xfrm rot="10800000" flipH="1" flipV="1">
                <a:off x="1680" y="1011"/>
                <a:ext cx="1158" cy="2591"/>
              </a:xfrm>
              <a:custGeom>
                <a:avLst/>
                <a:gdLst>
                  <a:gd name="T0" fmla="*/ 0 w 21600"/>
                  <a:gd name="T1" fmla="*/ 0 h 21600"/>
                  <a:gd name="T2" fmla="*/ 0 w 21600"/>
                  <a:gd name="T3" fmla="*/ 4 h 21600"/>
                  <a:gd name="T4" fmla="*/ 0 w 21600"/>
                  <a:gd name="T5" fmla="*/ 4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ysClr val="window" lastClr="FFFFFF"/>
              </a:solidFill>
              <a:ln w="12700">
                <a:solidFill>
                  <a:sysClr val="windowText" lastClr="000000"/>
                </a:solidFill>
                <a:round/>
                <a:headEnd/>
                <a:tailEnd/>
              </a:ln>
            </p:spPr>
            <p:txBody>
              <a:bodyPr anchor="ct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ook Antiqua"/>
                </a:endParaRPr>
              </a:p>
            </p:txBody>
          </p:sp>
          <p:sp>
            <p:nvSpPr>
              <p:cNvPr id="31" name="Arc 24">
                <a:extLst>
                  <a:ext uri="{FF2B5EF4-FFF2-40B4-BE49-F238E27FC236}">
                    <a16:creationId xmlns:a16="http://schemas.microsoft.com/office/drawing/2014/main" id="{14A1DFC1-7493-9F2E-BCE5-BD4308235B65}"/>
                  </a:ext>
                </a:extLst>
              </p:cNvPr>
              <p:cNvSpPr>
                <a:spLocks/>
              </p:cNvSpPr>
              <p:nvPr/>
            </p:nvSpPr>
            <p:spPr bwMode="auto">
              <a:xfrm rot="10800000" flipV="1">
                <a:off x="3594" y="1011"/>
                <a:ext cx="1108" cy="2608"/>
              </a:xfrm>
              <a:custGeom>
                <a:avLst/>
                <a:gdLst>
                  <a:gd name="T0" fmla="*/ 0 w 21600"/>
                  <a:gd name="T1" fmla="*/ 0 h 21600"/>
                  <a:gd name="T2" fmla="*/ 0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ysClr val="window" lastClr="FFFFFF"/>
              </a:solidFill>
              <a:ln w="12700">
                <a:solidFill>
                  <a:sysClr val="windowText" lastClr="000000"/>
                </a:solidFill>
                <a:round/>
                <a:headEnd/>
                <a:tailEnd/>
              </a:ln>
            </p:spPr>
            <p:txBody>
              <a:bodyPr anchor="ct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ook Antiqua"/>
                </a:endParaRPr>
              </a:p>
            </p:txBody>
          </p:sp>
        </p:grpSp>
        <p:sp>
          <p:nvSpPr>
            <p:cNvPr id="5" name="Oval 25">
              <a:extLst>
                <a:ext uri="{FF2B5EF4-FFF2-40B4-BE49-F238E27FC236}">
                  <a16:creationId xmlns:a16="http://schemas.microsoft.com/office/drawing/2014/main" id="{A9D9C75D-58E5-3EA3-F69C-A5C2AA93362A}"/>
                </a:ext>
              </a:extLst>
            </p:cNvPr>
            <p:cNvSpPr>
              <a:spLocks noChangeArrowheads="1"/>
            </p:cNvSpPr>
            <p:nvPr/>
          </p:nvSpPr>
          <p:spPr bwMode="auto">
            <a:xfrm>
              <a:off x="166" y="672"/>
              <a:ext cx="4634" cy="382"/>
            </a:xfrm>
            <a:prstGeom prst="ellipse">
              <a:avLst/>
            </a:prstGeom>
            <a:gradFill rotWithShape="1">
              <a:gsLst>
                <a:gs pos="0">
                  <a:srgbClr val="000099"/>
                </a:gs>
                <a:gs pos="100000">
                  <a:srgbClr val="DDDDDD"/>
                </a:gs>
              </a:gsLst>
              <a:lin ang="0" scaled="1"/>
            </a:gradFill>
            <a:ln w="12700">
              <a:solidFill>
                <a:sysClr val="windowText" lastClr="000000"/>
              </a:solidFill>
              <a:round/>
              <a:headEnd/>
              <a:tailEnd/>
            </a:ln>
          </p:spPr>
          <p:txBody>
            <a:bodyPr anchor="ct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Book Antiqua"/>
              </a:endParaRPr>
            </a:p>
          </p:txBody>
        </p:sp>
      </p:grpSp>
      <p:sp>
        <p:nvSpPr>
          <p:cNvPr id="34" name="Text Box 26">
            <a:extLst>
              <a:ext uri="{FF2B5EF4-FFF2-40B4-BE49-F238E27FC236}">
                <a16:creationId xmlns:a16="http://schemas.microsoft.com/office/drawing/2014/main" id="{AA2805FD-EF19-9A51-502E-CB89409207AC}"/>
              </a:ext>
            </a:extLst>
          </p:cNvPr>
          <p:cNvSpPr txBox="1">
            <a:spLocks noChangeArrowheads="1"/>
          </p:cNvSpPr>
          <p:nvPr/>
        </p:nvSpPr>
        <p:spPr bwMode="auto">
          <a:xfrm>
            <a:off x="5388870" y="2291072"/>
            <a:ext cx="1225550" cy="457200"/>
          </a:xfrm>
          <a:prstGeom prst="rect">
            <a:avLst/>
          </a:prstGeom>
          <a:noFill/>
          <a:ln w="12700">
            <a:noFill/>
            <a:miter lim="800000"/>
            <a:headEnd/>
            <a:tailEnd/>
          </a:ln>
        </p:spPr>
        <p:txBody>
          <a:bodyPr>
            <a:prstTxWarp prst="textNoShape">
              <a:avLst/>
            </a:prstTxWarp>
            <a:spAutoFit/>
          </a:bodyPr>
          <a:lstStyle/>
          <a:p>
            <a:pPr algn="ctr" defTabSz="914400">
              <a:defRPr/>
            </a:pPr>
            <a:r>
              <a:rPr lang="en-US" sz="2400" b="1" dirty="0">
                <a:solidFill>
                  <a:schemeClr val="bg1"/>
                </a:solidFill>
                <a:latin typeface="Arial" panose="020B0604020202020204" pitchFamily="34" charset="0"/>
                <a:cs typeface="Arial" panose="020B0604020202020204" pitchFamily="34" charset="0"/>
              </a:rPr>
              <a:t>Define</a:t>
            </a:r>
          </a:p>
        </p:txBody>
      </p:sp>
      <p:sp>
        <p:nvSpPr>
          <p:cNvPr id="35" name="Text Box 27">
            <a:extLst>
              <a:ext uri="{FF2B5EF4-FFF2-40B4-BE49-F238E27FC236}">
                <a16:creationId xmlns:a16="http://schemas.microsoft.com/office/drawing/2014/main" id="{66C1F263-B4EA-F4F8-6E99-B2A50B2F2676}"/>
              </a:ext>
            </a:extLst>
          </p:cNvPr>
          <p:cNvSpPr txBox="1">
            <a:spLocks noChangeArrowheads="1"/>
          </p:cNvSpPr>
          <p:nvPr/>
        </p:nvSpPr>
        <p:spPr bwMode="auto">
          <a:xfrm>
            <a:off x="5242820" y="3091612"/>
            <a:ext cx="1560513" cy="457200"/>
          </a:xfrm>
          <a:prstGeom prst="rect">
            <a:avLst/>
          </a:prstGeom>
          <a:noFill/>
          <a:ln w="12700">
            <a:noFill/>
            <a:miter lim="800000"/>
            <a:headEnd/>
            <a:tailEnd/>
          </a:ln>
        </p:spPr>
        <p:txBody>
          <a:bodyPr>
            <a:prstTxWarp prst="textNoShape">
              <a:avLst/>
            </a:prstTxWarp>
            <a:spAutoFit/>
          </a:bodyPr>
          <a:lstStyle/>
          <a:p>
            <a:pPr algn="ctr" defTabSz="914400">
              <a:defRPr/>
            </a:pPr>
            <a:r>
              <a:rPr lang="en-US" sz="2400" b="1" dirty="0">
                <a:solidFill>
                  <a:schemeClr val="bg1"/>
                </a:solidFill>
                <a:latin typeface="Arial" panose="020B0604020202020204" pitchFamily="34" charset="0"/>
                <a:cs typeface="Arial" panose="020B0604020202020204" pitchFamily="34" charset="0"/>
              </a:rPr>
              <a:t>Measure</a:t>
            </a:r>
          </a:p>
        </p:txBody>
      </p:sp>
      <p:sp>
        <p:nvSpPr>
          <p:cNvPr id="36" name="Text Box 28">
            <a:extLst>
              <a:ext uri="{FF2B5EF4-FFF2-40B4-BE49-F238E27FC236}">
                <a16:creationId xmlns:a16="http://schemas.microsoft.com/office/drawing/2014/main" id="{AFE83ACA-C4F3-AFC3-898E-A6B8443C2895}"/>
              </a:ext>
            </a:extLst>
          </p:cNvPr>
          <p:cNvSpPr txBox="1">
            <a:spLocks noChangeArrowheads="1"/>
          </p:cNvSpPr>
          <p:nvPr/>
        </p:nvSpPr>
        <p:spPr bwMode="auto">
          <a:xfrm>
            <a:off x="5166620" y="3867974"/>
            <a:ext cx="1627188" cy="457200"/>
          </a:xfrm>
          <a:prstGeom prst="rect">
            <a:avLst/>
          </a:prstGeom>
          <a:noFill/>
          <a:ln w="12700">
            <a:noFill/>
            <a:miter lim="800000"/>
            <a:headEnd/>
            <a:tailEnd/>
          </a:ln>
        </p:spPr>
        <p:txBody>
          <a:bodyPr>
            <a:prstTxWarp prst="textNoShape">
              <a:avLst/>
            </a:prstTxWarp>
            <a:spAutoFit/>
          </a:bodyPr>
          <a:lstStyle/>
          <a:p>
            <a:pPr algn="ctr" defTabSz="914400">
              <a:defRPr/>
            </a:pPr>
            <a:r>
              <a:rPr lang="en-US" sz="2400" b="1" dirty="0">
                <a:latin typeface="Arial" panose="020B0604020202020204" pitchFamily="34" charset="0"/>
                <a:cs typeface="Arial" panose="020B0604020202020204" pitchFamily="34" charset="0"/>
              </a:rPr>
              <a:t>Analyze</a:t>
            </a:r>
          </a:p>
        </p:txBody>
      </p:sp>
      <p:sp>
        <p:nvSpPr>
          <p:cNvPr id="37" name="Text Box 29">
            <a:extLst>
              <a:ext uri="{FF2B5EF4-FFF2-40B4-BE49-F238E27FC236}">
                <a16:creationId xmlns:a16="http://schemas.microsoft.com/office/drawing/2014/main" id="{0F7DFB9A-2323-0BD2-C3A8-FEF1D318811D}"/>
              </a:ext>
            </a:extLst>
          </p:cNvPr>
          <p:cNvSpPr txBox="1">
            <a:spLocks noChangeArrowheads="1"/>
          </p:cNvSpPr>
          <p:nvPr/>
        </p:nvSpPr>
        <p:spPr bwMode="auto">
          <a:xfrm>
            <a:off x="5226151" y="4467340"/>
            <a:ext cx="1550987" cy="457200"/>
          </a:xfrm>
          <a:prstGeom prst="rect">
            <a:avLst/>
          </a:prstGeom>
          <a:noFill/>
          <a:ln w="12700">
            <a:noFill/>
            <a:miter lim="800000"/>
            <a:headEnd/>
            <a:tailEnd/>
          </a:ln>
        </p:spPr>
        <p:txBody>
          <a:bodyPr>
            <a:prstTxWarp prst="textNoShape">
              <a:avLst/>
            </a:prstTxWarp>
            <a:spAutoFit/>
          </a:bodyPr>
          <a:lstStyle/>
          <a:p>
            <a:pPr algn="ctr" defTabSz="914400">
              <a:defRPr/>
            </a:pPr>
            <a:r>
              <a:rPr lang="en-US" sz="2400" b="1" dirty="0">
                <a:solidFill>
                  <a:schemeClr val="bg1"/>
                </a:solidFill>
                <a:latin typeface="Arial" panose="020B0604020202020204" pitchFamily="34" charset="0"/>
                <a:cs typeface="Arial" panose="020B0604020202020204" pitchFamily="34" charset="0"/>
              </a:rPr>
              <a:t>Improve</a:t>
            </a:r>
          </a:p>
        </p:txBody>
      </p:sp>
      <p:sp>
        <p:nvSpPr>
          <p:cNvPr id="38" name="Text Box 30">
            <a:extLst>
              <a:ext uri="{FF2B5EF4-FFF2-40B4-BE49-F238E27FC236}">
                <a16:creationId xmlns:a16="http://schemas.microsoft.com/office/drawing/2014/main" id="{4D55EDBF-420B-2352-ACB9-F451678242F7}"/>
              </a:ext>
            </a:extLst>
          </p:cNvPr>
          <p:cNvSpPr txBox="1">
            <a:spLocks noChangeArrowheads="1"/>
          </p:cNvSpPr>
          <p:nvPr/>
        </p:nvSpPr>
        <p:spPr bwMode="auto">
          <a:xfrm>
            <a:off x="5319020" y="5120175"/>
            <a:ext cx="1295400" cy="457200"/>
          </a:xfrm>
          <a:prstGeom prst="rect">
            <a:avLst/>
          </a:prstGeom>
          <a:noFill/>
          <a:ln w="12700">
            <a:noFill/>
            <a:miter lim="800000"/>
            <a:headEnd/>
            <a:tailEnd/>
          </a:ln>
        </p:spPr>
        <p:txBody>
          <a:bodyPr>
            <a:prstTxWarp prst="textNoShape">
              <a:avLst/>
            </a:prstTxWarp>
            <a:spAutoFit/>
          </a:bodyPr>
          <a:lstStyle/>
          <a:p>
            <a:pPr algn="ctr" defTabSz="914400">
              <a:defRPr/>
            </a:pPr>
            <a:r>
              <a:rPr lang="en-US" sz="2400" b="1" dirty="0">
                <a:solidFill>
                  <a:schemeClr val="bg1"/>
                </a:solidFill>
                <a:latin typeface="Arial" panose="020B0604020202020204" pitchFamily="34" charset="0"/>
                <a:cs typeface="Arial" panose="020B0604020202020204" pitchFamily="34" charset="0"/>
              </a:rPr>
              <a:t>Contro</a:t>
            </a:r>
            <a:r>
              <a:rPr lang="en-US" sz="2400" b="1" dirty="0">
                <a:solidFill>
                  <a:prstClr val="black"/>
                </a:solidFill>
                <a:latin typeface="Arial" panose="020B0604020202020204" pitchFamily="34" charset="0"/>
                <a:cs typeface="Arial" panose="020B0604020202020204" pitchFamily="34" charset="0"/>
              </a:rPr>
              <a:t>l</a:t>
            </a:r>
          </a:p>
        </p:txBody>
      </p:sp>
    </p:spTree>
    <p:extLst>
      <p:ext uri="{BB962C8B-B14F-4D97-AF65-F5344CB8AC3E}">
        <p14:creationId xmlns:p14="http://schemas.microsoft.com/office/powerpoint/2010/main" val="1552243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37" grpId="0"/>
      <p:bldP spid="3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7"/>
          <p:cNvSpPr txBox="1">
            <a:spLocks noChangeArrowheads="1"/>
          </p:cNvSpPr>
          <p:nvPr/>
        </p:nvSpPr>
        <p:spPr bwMode="auto">
          <a:xfrm>
            <a:off x="5187012" y="1289617"/>
            <a:ext cx="31854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eaLnBrk="1" hangingPunct="1"/>
            <a:r>
              <a:rPr lang="en-US" altLang="en-US" sz="1800" b="1" dirty="0">
                <a:solidFill>
                  <a:schemeClr val="accent1">
                    <a:lumMod val="75000"/>
                  </a:schemeClr>
                </a:solidFill>
              </a:rPr>
              <a:t>Describe your “Y” in words</a:t>
            </a:r>
          </a:p>
        </p:txBody>
      </p:sp>
      <p:sp>
        <p:nvSpPr>
          <p:cNvPr id="38915" name="Text Box 8"/>
          <p:cNvSpPr txBox="1">
            <a:spLocks noChangeArrowheads="1"/>
          </p:cNvSpPr>
          <p:nvPr/>
        </p:nvSpPr>
        <p:spPr bwMode="auto">
          <a:xfrm>
            <a:off x="5187012" y="1862294"/>
            <a:ext cx="323678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eaLnBrk="1" hangingPunct="1"/>
            <a:r>
              <a:rPr lang="en-US" altLang="en-US" sz="1800" b="1" dirty="0">
                <a:solidFill>
                  <a:schemeClr val="accent1">
                    <a:lumMod val="75000"/>
                  </a:schemeClr>
                </a:solidFill>
              </a:rPr>
              <a:t>Describe your “Y” with data</a:t>
            </a:r>
          </a:p>
        </p:txBody>
      </p:sp>
      <p:sp>
        <p:nvSpPr>
          <p:cNvPr id="38916" name="Text Box 9"/>
          <p:cNvSpPr txBox="1">
            <a:spLocks noChangeArrowheads="1"/>
          </p:cNvSpPr>
          <p:nvPr/>
        </p:nvSpPr>
        <p:spPr bwMode="auto">
          <a:xfrm>
            <a:off x="5187012" y="2434971"/>
            <a:ext cx="311277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eaLnBrk="1" hangingPunct="1"/>
            <a:r>
              <a:rPr lang="en-US" altLang="en-US" sz="1800" b="1" dirty="0">
                <a:solidFill>
                  <a:schemeClr val="accent1">
                    <a:lumMod val="75000"/>
                  </a:schemeClr>
                </a:solidFill>
              </a:rPr>
              <a:t>Describe your x’s in words</a:t>
            </a:r>
          </a:p>
        </p:txBody>
      </p:sp>
      <p:sp>
        <p:nvSpPr>
          <p:cNvPr id="38917" name="Text Box 10"/>
          <p:cNvSpPr txBox="1">
            <a:spLocks noChangeArrowheads="1"/>
          </p:cNvSpPr>
          <p:nvPr/>
        </p:nvSpPr>
        <p:spPr bwMode="auto">
          <a:xfrm>
            <a:off x="5187012" y="3007648"/>
            <a:ext cx="316407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eaLnBrk="1" hangingPunct="1"/>
            <a:r>
              <a:rPr lang="en-US" altLang="en-US" sz="1800" b="1" dirty="0">
                <a:solidFill>
                  <a:schemeClr val="accent1">
                    <a:lumMod val="75000"/>
                  </a:schemeClr>
                </a:solidFill>
              </a:rPr>
              <a:t>Describe your x’s with data</a:t>
            </a:r>
          </a:p>
        </p:txBody>
      </p:sp>
      <p:sp>
        <p:nvSpPr>
          <p:cNvPr id="38918" name="Text Box 11"/>
          <p:cNvSpPr txBox="1">
            <a:spLocks noChangeArrowheads="1"/>
          </p:cNvSpPr>
          <p:nvPr/>
        </p:nvSpPr>
        <p:spPr bwMode="auto">
          <a:xfrm>
            <a:off x="5187012" y="3580325"/>
            <a:ext cx="47670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eaLnBrk="1" hangingPunct="1"/>
            <a:r>
              <a:rPr lang="en-US" altLang="en-US" sz="1800" b="1" dirty="0">
                <a:solidFill>
                  <a:schemeClr val="accent1">
                    <a:lumMod val="75000"/>
                  </a:schemeClr>
                </a:solidFill>
              </a:rPr>
              <a:t>Describe your ways to fix the x’s in words</a:t>
            </a:r>
          </a:p>
        </p:txBody>
      </p:sp>
      <p:sp>
        <p:nvSpPr>
          <p:cNvPr id="38919" name="Text Box 12"/>
          <p:cNvSpPr txBox="1">
            <a:spLocks noChangeArrowheads="1"/>
          </p:cNvSpPr>
          <p:nvPr/>
        </p:nvSpPr>
        <p:spPr bwMode="auto">
          <a:xfrm>
            <a:off x="5187012" y="4153002"/>
            <a:ext cx="488249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eaLnBrk="1" hangingPunct="1"/>
            <a:r>
              <a:rPr lang="en-US" altLang="en-US" sz="1800" b="1" dirty="0">
                <a:solidFill>
                  <a:schemeClr val="accent1">
                    <a:lumMod val="75000"/>
                  </a:schemeClr>
                </a:solidFill>
              </a:rPr>
              <a:t>Describe your ways to fix the x’s with data </a:t>
            </a:r>
          </a:p>
        </p:txBody>
      </p:sp>
      <p:sp>
        <p:nvSpPr>
          <p:cNvPr id="38920" name="Text Box 13"/>
          <p:cNvSpPr txBox="1">
            <a:spLocks noChangeArrowheads="1"/>
          </p:cNvSpPr>
          <p:nvPr/>
        </p:nvSpPr>
        <p:spPr bwMode="auto">
          <a:xfrm>
            <a:off x="5187012" y="4725679"/>
            <a:ext cx="381386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eaLnBrk="1" hangingPunct="1"/>
            <a:r>
              <a:rPr lang="en-US" altLang="en-US" sz="1800" b="1" dirty="0">
                <a:solidFill>
                  <a:schemeClr val="accent1">
                    <a:lumMod val="75000"/>
                  </a:schemeClr>
                </a:solidFill>
              </a:rPr>
              <a:t>Describe your Controls in words </a:t>
            </a:r>
          </a:p>
        </p:txBody>
      </p:sp>
      <p:sp>
        <p:nvSpPr>
          <p:cNvPr id="38921" name="Text Box 14"/>
          <p:cNvSpPr txBox="1">
            <a:spLocks noChangeArrowheads="1"/>
          </p:cNvSpPr>
          <p:nvPr/>
        </p:nvSpPr>
        <p:spPr bwMode="auto">
          <a:xfrm>
            <a:off x="5187012" y="5298359"/>
            <a:ext cx="380104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eaLnBrk="1" hangingPunct="1"/>
            <a:r>
              <a:rPr lang="en-US" altLang="en-US" sz="1800" b="1" dirty="0">
                <a:solidFill>
                  <a:schemeClr val="accent1">
                    <a:lumMod val="75000"/>
                  </a:schemeClr>
                </a:solidFill>
              </a:rPr>
              <a:t>Describe your Controls with data</a:t>
            </a:r>
          </a:p>
        </p:txBody>
      </p:sp>
      <p:sp>
        <p:nvSpPr>
          <p:cNvPr id="38923" name="Text Box 17"/>
          <p:cNvSpPr txBox="1">
            <a:spLocks noChangeArrowheads="1"/>
          </p:cNvSpPr>
          <p:nvPr/>
        </p:nvSpPr>
        <p:spPr bwMode="auto">
          <a:xfrm>
            <a:off x="3581400" y="1447801"/>
            <a:ext cx="960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eaLnBrk="1" hangingPunct="1"/>
            <a:r>
              <a:rPr lang="en-US" altLang="en-US" sz="2000" b="1" dirty="0"/>
              <a:t>Define</a:t>
            </a:r>
          </a:p>
        </p:txBody>
      </p:sp>
      <p:sp>
        <p:nvSpPr>
          <p:cNvPr id="38924" name="Text Box 18"/>
          <p:cNvSpPr txBox="1">
            <a:spLocks noChangeArrowheads="1"/>
          </p:cNvSpPr>
          <p:nvPr/>
        </p:nvSpPr>
        <p:spPr bwMode="auto">
          <a:xfrm>
            <a:off x="3581400" y="2374603"/>
            <a:ext cx="1214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eaLnBrk="1" hangingPunct="1"/>
            <a:r>
              <a:rPr lang="en-US" altLang="en-US" sz="2000" b="1" dirty="0"/>
              <a:t>Measure</a:t>
            </a:r>
          </a:p>
        </p:txBody>
      </p:sp>
      <p:sp>
        <p:nvSpPr>
          <p:cNvPr id="38925" name="Text Box 19"/>
          <p:cNvSpPr txBox="1">
            <a:spLocks noChangeArrowheads="1"/>
          </p:cNvSpPr>
          <p:nvPr/>
        </p:nvSpPr>
        <p:spPr bwMode="auto">
          <a:xfrm>
            <a:off x="3581400" y="3301405"/>
            <a:ext cx="11445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eaLnBrk="1" hangingPunct="1"/>
            <a:r>
              <a:rPr lang="en-US" altLang="en-US" sz="2000" b="1"/>
              <a:t>Analyze</a:t>
            </a:r>
          </a:p>
        </p:txBody>
      </p:sp>
      <p:sp>
        <p:nvSpPr>
          <p:cNvPr id="38926" name="Text Box 20"/>
          <p:cNvSpPr txBox="1">
            <a:spLocks noChangeArrowheads="1"/>
          </p:cNvSpPr>
          <p:nvPr/>
        </p:nvSpPr>
        <p:spPr bwMode="auto">
          <a:xfrm>
            <a:off x="3581400" y="4228207"/>
            <a:ext cx="1171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eaLnBrk="1" hangingPunct="1"/>
            <a:r>
              <a:rPr lang="en-US" altLang="en-US" sz="2000" b="1"/>
              <a:t>Improve</a:t>
            </a:r>
          </a:p>
        </p:txBody>
      </p:sp>
      <p:sp>
        <p:nvSpPr>
          <p:cNvPr id="38927" name="Text Box 21"/>
          <p:cNvSpPr txBox="1">
            <a:spLocks noChangeArrowheads="1"/>
          </p:cNvSpPr>
          <p:nvPr/>
        </p:nvSpPr>
        <p:spPr bwMode="auto">
          <a:xfrm>
            <a:off x="3581400" y="5155009"/>
            <a:ext cx="1087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eaLnBrk="1" hangingPunct="1"/>
            <a:r>
              <a:rPr lang="en-US" altLang="en-US" sz="2000" b="1" dirty="0"/>
              <a:t>Control</a:t>
            </a:r>
          </a:p>
        </p:txBody>
      </p:sp>
      <p:sp>
        <p:nvSpPr>
          <p:cNvPr id="38928" name="Line 22"/>
          <p:cNvSpPr>
            <a:spLocks noChangeShapeType="1"/>
          </p:cNvSpPr>
          <p:nvPr/>
        </p:nvSpPr>
        <p:spPr bwMode="auto">
          <a:xfrm>
            <a:off x="2971800" y="1844676"/>
            <a:ext cx="7391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29" name="Line 23"/>
          <p:cNvSpPr>
            <a:spLocks noChangeShapeType="1"/>
          </p:cNvSpPr>
          <p:nvPr/>
        </p:nvSpPr>
        <p:spPr bwMode="auto">
          <a:xfrm>
            <a:off x="2971800" y="2971800"/>
            <a:ext cx="7391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30" name="Line 24"/>
          <p:cNvSpPr>
            <a:spLocks noChangeShapeType="1"/>
          </p:cNvSpPr>
          <p:nvPr/>
        </p:nvSpPr>
        <p:spPr bwMode="auto">
          <a:xfrm>
            <a:off x="2971800" y="4011658"/>
            <a:ext cx="7391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31" name="Line 25"/>
          <p:cNvSpPr>
            <a:spLocks noChangeShapeType="1"/>
          </p:cNvSpPr>
          <p:nvPr/>
        </p:nvSpPr>
        <p:spPr bwMode="auto">
          <a:xfrm>
            <a:off x="2971800" y="4880338"/>
            <a:ext cx="7391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32" name="Text Box 26"/>
          <p:cNvSpPr txBox="1">
            <a:spLocks noChangeArrowheads="1"/>
          </p:cNvSpPr>
          <p:nvPr/>
        </p:nvSpPr>
        <p:spPr bwMode="auto">
          <a:xfrm>
            <a:off x="2172169" y="1219200"/>
            <a:ext cx="587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eaLnBrk="1" hangingPunct="1"/>
            <a:r>
              <a:rPr lang="en-US" altLang="en-US" sz="4400" b="1" dirty="0">
                <a:solidFill>
                  <a:schemeClr val="accent6">
                    <a:lumMod val="75000"/>
                  </a:schemeClr>
                </a:solidFill>
              </a:rPr>
              <a:t>D</a:t>
            </a:r>
          </a:p>
        </p:txBody>
      </p:sp>
      <p:sp>
        <p:nvSpPr>
          <p:cNvPr id="38933" name="Text Box 27"/>
          <p:cNvSpPr txBox="1">
            <a:spLocks noChangeArrowheads="1"/>
          </p:cNvSpPr>
          <p:nvPr/>
        </p:nvSpPr>
        <p:spPr bwMode="auto">
          <a:xfrm>
            <a:off x="2172168" y="2209800"/>
            <a:ext cx="64928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eaLnBrk="1" hangingPunct="1"/>
            <a:r>
              <a:rPr lang="en-US" altLang="en-US" sz="4400" b="1" dirty="0">
                <a:solidFill>
                  <a:schemeClr val="accent6">
                    <a:lumMod val="75000"/>
                  </a:schemeClr>
                </a:solidFill>
              </a:rPr>
              <a:t>M</a:t>
            </a:r>
          </a:p>
        </p:txBody>
      </p:sp>
      <p:sp>
        <p:nvSpPr>
          <p:cNvPr id="38934" name="Text Box 28"/>
          <p:cNvSpPr txBox="1">
            <a:spLocks noChangeArrowheads="1"/>
          </p:cNvSpPr>
          <p:nvPr/>
        </p:nvSpPr>
        <p:spPr bwMode="auto">
          <a:xfrm>
            <a:off x="2172169" y="3060402"/>
            <a:ext cx="587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eaLnBrk="1" hangingPunct="1"/>
            <a:r>
              <a:rPr lang="en-US" altLang="en-US" sz="4400" b="1">
                <a:solidFill>
                  <a:schemeClr val="accent6">
                    <a:lumMod val="75000"/>
                  </a:schemeClr>
                </a:solidFill>
              </a:rPr>
              <a:t>A</a:t>
            </a:r>
          </a:p>
        </p:txBody>
      </p:sp>
      <p:sp>
        <p:nvSpPr>
          <p:cNvPr id="38935" name="Text Box 29"/>
          <p:cNvSpPr txBox="1">
            <a:spLocks noChangeArrowheads="1"/>
          </p:cNvSpPr>
          <p:nvPr/>
        </p:nvSpPr>
        <p:spPr bwMode="auto">
          <a:xfrm>
            <a:off x="2324569" y="4029736"/>
            <a:ext cx="33972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eaLnBrk="1" hangingPunct="1"/>
            <a:r>
              <a:rPr lang="en-US" altLang="en-US" sz="4400" b="1" dirty="0">
                <a:solidFill>
                  <a:schemeClr val="accent6">
                    <a:lumMod val="75000"/>
                  </a:schemeClr>
                </a:solidFill>
              </a:rPr>
              <a:t>I</a:t>
            </a:r>
          </a:p>
        </p:txBody>
      </p:sp>
      <p:sp>
        <p:nvSpPr>
          <p:cNvPr id="38936" name="Text Box 30"/>
          <p:cNvSpPr txBox="1">
            <a:spLocks noChangeArrowheads="1"/>
          </p:cNvSpPr>
          <p:nvPr/>
        </p:nvSpPr>
        <p:spPr bwMode="auto">
          <a:xfrm>
            <a:off x="2286001" y="4926408"/>
            <a:ext cx="587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eaLnBrk="1" hangingPunct="1"/>
            <a:r>
              <a:rPr lang="en-US" altLang="en-US" sz="4400" b="1" dirty="0">
                <a:solidFill>
                  <a:schemeClr val="accent6">
                    <a:lumMod val="75000"/>
                  </a:schemeClr>
                </a:solidFill>
              </a:rPr>
              <a:t>C</a:t>
            </a:r>
          </a:p>
        </p:txBody>
      </p:sp>
      <p:sp>
        <p:nvSpPr>
          <p:cNvPr id="2" name="Title 1">
            <a:extLst>
              <a:ext uri="{FF2B5EF4-FFF2-40B4-BE49-F238E27FC236}">
                <a16:creationId xmlns:a16="http://schemas.microsoft.com/office/drawing/2014/main" id="{2A6E42E8-DB86-4ECE-9216-10E031C06636}"/>
              </a:ext>
            </a:extLst>
          </p:cNvPr>
          <p:cNvSpPr>
            <a:spLocks noGrp="1"/>
          </p:cNvSpPr>
          <p:nvPr>
            <p:ph type="title"/>
          </p:nvPr>
        </p:nvSpPr>
        <p:spPr>
          <a:xfrm>
            <a:off x="348139" y="255401"/>
            <a:ext cx="7680960" cy="628368"/>
          </a:xfrm>
        </p:spPr>
        <p:txBody>
          <a:bodyPr/>
          <a:lstStyle/>
          <a:p>
            <a:r>
              <a:rPr lang="en-US" dirty="0"/>
              <a:t>In Six Sigma Terms…</a:t>
            </a:r>
          </a:p>
        </p:txBody>
      </p:sp>
      <p:sp>
        <p:nvSpPr>
          <p:cNvPr id="26" name="Slide Number Placeholder 1">
            <a:extLst>
              <a:ext uri="{FF2B5EF4-FFF2-40B4-BE49-F238E27FC236}">
                <a16:creationId xmlns:a16="http://schemas.microsoft.com/office/drawing/2014/main" id="{686DEDAE-F656-4344-886B-0FF0FF6657BF}"/>
              </a:ext>
            </a:extLst>
          </p:cNvPr>
          <p:cNvSpPr>
            <a:spLocks noGrp="1"/>
          </p:cNvSpPr>
          <p:nvPr>
            <p:ph type="sldNum" sz="quarter" idx="12"/>
          </p:nvPr>
        </p:nvSpPr>
        <p:spPr>
          <a:xfrm>
            <a:off x="9347382" y="6309360"/>
            <a:ext cx="1097280" cy="274320"/>
          </a:xfrm>
        </p:spPr>
        <p:txBody>
          <a:bodyPr/>
          <a:lstStyle/>
          <a:p>
            <a:fld id="{59DB9A98-F838-4116-8513-3DE0E5EE5B50}" type="slidenum">
              <a:rPr lang="en-US" smtClean="0"/>
              <a:t>23</a:t>
            </a:fld>
            <a:endParaRPr lang="en-US"/>
          </a:p>
        </p:txBody>
      </p:sp>
    </p:spTree>
    <p:extLst>
      <p:ext uri="{BB962C8B-B14F-4D97-AF65-F5344CB8AC3E}">
        <p14:creationId xmlns:p14="http://schemas.microsoft.com/office/powerpoint/2010/main" val="177985932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E06BA-997E-4077-A170-1426E9744470}"/>
              </a:ext>
            </a:extLst>
          </p:cNvPr>
          <p:cNvSpPr>
            <a:spLocks noGrp="1"/>
          </p:cNvSpPr>
          <p:nvPr>
            <p:ph type="title"/>
          </p:nvPr>
        </p:nvSpPr>
        <p:spPr/>
        <p:txBody>
          <a:bodyPr/>
          <a:lstStyle/>
          <a:p>
            <a:r>
              <a:rPr lang="en-US" dirty="0"/>
              <a:t>Group Exercise</a:t>
            </a:r>
          </a:p>
        </p:txBody>
      </p:sp>
      <p:sp>
        <p:nvSpPr>
          <p:cNvPr id="3" name="Content Placeholder 2">
            <a:extLst>
              <a:ext uri="{FF2B5EF4-FFF2-40B4-BE49-F238E27FC236}">
                <a16:creationId xmlns:a16="http://schemas.microsoft.com/office/drawing/2014/main" id="{5B6706EA-5B0B-4B83-8A54-34288668B2A4}"/>
              </a:ext>
            </a:extLst>
          </p:cNvPr>
          <p:cNvSpPr>
            <a:spLocks noGrp="1"/>
          </p:cNvSpPr>
          <p:nvPr>
            <p:ph sz="quarter" idx="10"/>
          </p:nvPr>
        </p:nvSpPr>
        <p:spPr/>
        <p:txBody>
          <a:bodyPr>
            <a:normAutofit/>
          </a:bodyPr>
          <a:lstStyle/>
          <a:p>
            <a:pPr marL="274320" lvl="1" indent="0">
              <a:buNone/>
            </a:pPr>
            <a:r>
              <a:rPr lang="en-US" sz="2000" dirty="0"/>
              <a:t>For this entire exercise in your small groups, consider the process of setting up a new phone/computer/internet service</a:t>
            </a:r>
          </a:p>
          <a:p>
            <a:pPr marL="274320" lvl="1" indent="0">
              <a:buNone/>
            </a:pPr>
            <a:endParaRPr lang="en-US" sz="2000" dirty="0"/>
          </a:p>
          <a:p>
            <a:pPr marL="617220" lvl="1" indent="-342900">
              <a:buAutoNum type="arabicParenR"/>
            </a:pPr>
            <a:r>
              <a:rPr lang="en-US" sz="2000" dirty="0"/>
              <a:t>Use the Waste Analysis chart to identify areas of waste in this process</a:t>
            </a:r>
          </a:p>
          <a:p>
            <a:pPr marL="617220" lvl="1" indent="-342900">
              <a:buAutoNum type="arabicParenR"/>
            </a:pPr>
            <a:r>
              <a:rPr lang="en-US" sz="2000" dirty="0"/>
              <a:t>For one of the areas of waste, identify the inputs and outputs of the process that affect or cause this waste</a:t>
            </a:r>
          </a:p>
          <a:p>
            <a:pPr marL="617220" lvl="1" indent="-342900">
              <a:buAutoNum type="arabicParenR"/>
            </a:pPr>
            <a:endParaRPr lang="en-US" sz="2000" dirty="0"/>
          </a:p>
        </p:txBody>
      </p:sp>
      <p:sp>
        <p:nvSpPr>
          <p:cNvPr id="6" name="Slide Number Placeholder 5">
            <a:extLst>
              <a:ext uri="{FF2B5EF4-FFF2-40B4-BE49-F238E27FC236}">
                <a16:creationId xmlns:a16="http://schemas.microsoft.com/office/drawing/2014/main" id="{1573441E-E3BC-4147-A6BF-22425B1F379B}"/>
              </a:ext>
            </a:extLst>
          </p:cNvPr>
          <p:cNvSpPr>
            <a:spLocks noGrp="1"/>
          </p:cNvSpPr>
          <p:nvPr>
            <p:ph type="sldNum" sz="quarter" idx="4294967295"/>
          </p:nvPr>
        </p:nvSpPr>
        <p:spPr>
          <a:xfrm>
            <a:off x="0" y="0"/>
            <a:ext cx="0" cy="0"/>
          </a:xfrm>
        </p:spPr>
        <p:txBody>
          <a:bodyPr/>
          <a:lstStyle/>
          <a:p>
            <a:fld id="{59DB9A98-F838-4116-8513-3DE0E5EE5B50}" type="slidenum">
              <a:rPr lang="en-US" smtClean="0"/>
              <a:t>24</a:t>
            </a:fld>
            <a:endParaRPr lang="en-US"/>
          </a:p>
        </p:txBody>
      </p:sp>
      <p:sp>
        <p:nvSpPr>
          <p:cNvPr id="4" name="TextBox 3">
            <a:extLst>
              <a:ext uri="{FF2B5EF4-FFF2-40B4-BE49-F238E27FC236}">
                <a16:creationId xmlns:a16="http://schemas.microsoft.com/office/drawing/2014/main" id="{FAED6308-F28D-40A0-9EAE-354E791A73CE}"/>
              </a:ext>
            </a:extLst>
          </p:cNvPr>
          <p:cNvSpPr txBox="1"/>
          <p:nvPr/>
        </p:nvSpPr>
        <p:spPr>
          <a:xfrm>
            <a:off x="2025041" y="4430647"/>
            <a:ext cx="8141918" cy="954107"/>
          </a:xfrm>
          <a:prstGeom prst="rect">
            <a:avLst/>
          </a:prstGeom>
          <a:noFill/>
        </p:spPr>
        <p:txBody>
          <a:bodyPr wrap="square" rtlCol="0">
            <a:spAutoFit/>
          </a:bodyPr>
          <a:lstStyle/>
          <a:p>
            <a:pPr algn="ctr"/>
            <a:r>
              <a:rPr lang="en-US" sz="2800" b="1" dirty="0"/>
              <a:t>You can be flexible with the focus of this exercise – pick something you have experience with!</a:t>
            </a:r>
          </a:p>
        </p:txBody>
      </p:sp>
    </p:spTree>
    <p:extLst>
      <p:ext uri="{BB962C8B-B14F-4D97-AF65-F5344CB8AC3E}">
        <p14:creationId xmlns:p14="http://schemas.microsoft.com/office/powerpoint/2010/main" val="3193738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9EAD5-AA4F-4CA0-A7CE-EC5F75A8FEF2}"/>
              </a:ext>
            </a:extLst>
          </p:cNvPr>
          <p:cNvSpPr>
            <a:spLocks noGrp="1"/>
          </p:cNvSpPr>
          <p:nvPr>
            <p:ph type="title"/>
          </p:nvPr>
        </p:nvSpPr>
        <p:spPr/>
        <p:txBody>
          <a:bodyPr/>
          <a:lstStyle/>
          <a:p>
            <a:r>
              <a:rPr lang="en-US" dirty="0"/>
              <a:t>Your Turn to Practice</a:t>
            </a:r>
          </a:p>
        </p:txBody>
      </p:sp>
      <p:graphicFrame>
        <p:nvGraphicFramePr>
          <p:cNvPr id="46115" name="Group 35"/>
          <p:cNvGraphicFramePr>
            <a:graphicFrameLocks noGrp="1"/>
          </p:cNvGraphicFramePr>
          <p:nvPr>
            <p:ph sz="quarter" idx="10"/>
            <p:extLst>
              <p:ext uri="{D42A27DB-BD31-4B8C-83A1-F6EECF244321}">
                <p14:modId xmlns:p14="http://schemas.microsoft.com/office/powerpoint/2010/main" val="55767341"/>
              </p:ext>
            </p:extLst>
          </p:nvPr>
        </p:nvGraphicFramePr>
        <p:xfrm>
          <a:off x="414338" y="1546225"/>
          <a:ext cx="11363324" cy="4291715"/>
        </p:xfrm>
        <a:graphic>
          <a:graphicData uri="http://schemas.openxmlformats.org/drawingml/2006/table">
            <a:tbl>
              <a:tblPr>
                <a:tableStyleId>{793D81CF-94F2-401A-BA57-92F5A7B2D0C5}</a:tableStyleId>
              </a:tblPr>
              <a:tblGrid>
                <a:gridCol w="3463109">
                  <a:extLst>
                    <a:ext uri="{9D8B030D-6E8A-4147-A177-3AD203B41FA5}">
                      <a16:colId xmlns:a16="http://schemas.microsoft.com/office/drawing/2014/main" val="20000"/>
                    </a:ext>
                  </a:extLst>
                </a:gridCol>
                <a:gridCol w="7900215">
                  <a:extLst>
                    <a:ext uri="{9D8B030D-6E8A-4147-A177-3AD203B41FA5}">
                      <a16:colId xmlns:a16="http://schemas.microsoft.com/office/drawing/2014/main" val="20001"/>
                    </a:ext>
                  </a:extLst>
                </a:gridCol>
              </a:tblGrid>
              <a:tr h="384006">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DE" sz="2000" u="none" strike="noStrike" cap="none" normalizeH="0" baseline="0">
                          <a:ln>
                            <a:noFill/>
                          </a:ln>
                          <a:effectLst/>
                          <a:latin typeface="Arial" panose="020B0604020202020204" pitchFamily="34" charset="0"/>
                          <a:cs typeface="Arial" panose="020B0604020202020204" pitchFamily="34" charset="0"/>
                        </a:rPr>
                        <a:t>Waste</a:t>
                      </a:r>
                      <a:endParaRPr kumimoji="0" lang="de-DE"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0000" marR="90000" marT="46800" marB="46800"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DE" sz="2000" u="none" strike="noStrike" cap="none" normalizeH="0" baseline="0" dirty="0">
                          <a:ln>
                            <a:noFill/>
                          </a:ln>
                          <a:effectLst/>
                          <a:latin typeface="Arial" panose="020B0604020202020204" pitchFamily="34" charset="0"/>
                          <a:cs typeface="Arial" panose="020B0604020202020204" pitchFamily="34" charset="0"/>
                        </a:rPr>
                        <a:t>Examples</a:t>
                      </a:r>
                      <a:endParaRPr kumimoji="0" lang="de-DE"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000" marR="90000" marT="46800" marB="46800" horzOverflow="overflow"/>
                </a:tc>
                <a:extLst>
                  <a:ext uri="{0D108BD9-81ED-4DB2-BD59-A6C34878D82A}">
                    <a16:rowId xmlns:a16="http://schemas.microsoft.com/office/drawing/2014/main" val="10000"/>
                  </a:ext>
                </a:extLst>
              </a:tr>
              <a:tr h="45257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de-DE" sz="2400" u="none" strike="noStrike" cap="none" normalizeH="0" baseline="0">
                          <a:ln>
                            <a:noFill/>
                          </a:ln>
                          <a:effectLst/>
                          <a:latin typeface="Arial" panose="020B0604020202020204" pitchFamily="34" charset="0"/>
                          <a:cs typeface="Arial" panose="020B0604020202020204" pitchFamily="34" charset="0"/>
                        </a:rPr>
                        <a:t>D</a:t>
                      </a:r>
                      <a:r>
                        <a:rPr kumimoji="0" lang="de-DE" sz="1600" u="none" strike="noStrike" cap="none" normalizeH="0" baseline="0">
                          <a:ln>
                            <a:noFill/>
                          </a:ln>
                          <a:effectLst/>
                          <a:latin typeface="Arial" panose="020B0604020202020204" pitchFamily="34" charset="0"/>
                          <a:cs typeface="Arial" panose="020B0604020202020204" pitchFamily="34" charset="0"/>
                        </a:rPr>
                        <a:t>efects</a:t>
                      </a:r>
                      <a:endParaRPr kumimoji="0" lang="de-DE"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extLst>
                  <a:ext uri="{0D108BD9-81ED-4DB2-BD59-A6C34878D82A}">
                    <a16:rowId xmlns:a16="http://schemas.microsoft.com/office/drawing/2014/main" val="10001"/>
                  </a:ext>
                </a:extLst>
              </a:tr>
              <a:tr h="45257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de-DE" sz="2400" u="none" strike="noStrike" cap="none" normalizeH="0" baseline="0">
                          <a:ln>
                            <a:noFill/>
                          </a:ln>
                          <a:effectLst/>
                          <a:latin typeface="Arial" panose="020B0604020202020204" pitchFamily="34" charset="0"/>
                          <a:cs typeface="Arial" panose="020B0604020202020204" pitchFamily="34" charset="0"/>
                        </a:rPr>
                        <a:t>O</a:t>
                      </a:r>
                      <a:r>
                        <a:rPr kumimoji="0" lang="de-DE" sz="1600" u="none" strike="noStrike" cap="none" normalizeH="0" baseline="0">
                          <a:ln>
                            <a:noFill/>
                          </a:ln>
                          <a:effectLst/>
                          <a:latin typeface="Arial" panose="020B0604020202020204" pitchFamily="34" charset="0"/>
                          <a:cs typeface="Arial" panose="020B0604020202020204" pitchFamily="34" charset="0"/>
                        </a:rPr>
                        <a:t>verproduction</a:t>
                      </a:r>
                      <a:endParaRPr kumimoji="0" lang="de-DE"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extLst>
                  <a:ext uri="{0D108BD9-81ED-4DB2-BD59-A6C34878D82A}">
                    <a16:rowId xmlns:a16="http://schemas.microsoft.com/office/drawing/2014/main" val="10002"/>
                  </a:ext>
                </a:extLst>
              </a:tr>
              <a:tr h="442764">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de-DE" sz="2400" u="none" strike="noStrike" cap="none" normalizeH="0" baseline="0">
                          <a:ln>
                            <a:noFill/>
                          </a:ln>
                          <a:effectLst/>
                          <a:latin typeface="Arial" panose="020B0604020202020204" pitchFamily="34" charset="0"/>
                          <a:cs typeface="Arial" panose="020B0604020202020204" pitchFamily="34" charset="0"/>
                        </a:rPr>
                        <a:t>W</a:t>
                      </a:r>
                      <a:r>
                        <a:rPr kumimoji="0" lang="de-DE" sz="1600" u="none" strike="noStrike" cap="none" normalizeH="0" baseline="0">
                          <a:ln>
                            <a:noFill/>
                          </a:ln>
                          <a:effectLst/>
                          <a:latin typeface="Arial" panose="020B0604020202020204" pitchFamily="34" charset="0"/>
                          <a:cs typeface="Arial" panose="020B0604020202020204" pitchFamily="34" charset="0"/>
                        </a:rPr>
                        <a:t>aiting</a:t>
                      </a:r>
                      <a:endParaRPr kumimoji="0" lang="de-DE"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extLst>
                  <a:ext uri="{0D108BD9-81ED-4DB2-BD59-A6C34878D82A}">
                    <a16:rowId xmlns:a16="http://schemas.microsoft.com/office/drawing/2014/main" val="10003"/>
                  </a:ext>
                </a:extLst>
              </a:tr>
              <a:tr h="67779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de-DE" sz="2400" u="none" strike="noStrike" cap="none" normalizeH="0" baseline="0">
                          <a:ln>
                            <a:noFill/>
                          </a:ln>
                          <a:effectLst/>
                          <a:latin typeface="Arial" panose="020B0604020202020204" pitchFamily="34" charset="0"/>
                          <a:cs typeface="Arial" panose="020B0604020202020204" pitchFamily="34" charset="0"/>
                        </a:rPr>
                        <a:t>N</a:t>
                      </a:r>
                      <a:r>
                        <a:rPr kumimoji="0" lang="de-DE" sz="1600" u="none" strike="noStrike" cap="none" normalizeH="0" baseline="0">
                          <a:ln>
                            <a:noFill/>
                          </a:ln>
                          <a:effectLst/>
                          <a:latin typeface="Arial" panose="020B0604020202020204" pitchFamily="34" charset="0"/>
                          <a:cs typeface="Arial" panose="020B0604020202020204" pitchFamily="34" charset="0"/>
                        </a:rPr>
                        <a:t>ot Fully Utilizing People</a:t>
                      </a:r>
                      <a:endParaRPr kumimoji="0" lang="de-DE"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extLst>
                  <a:ext uri="{0D108BD9-81ED-4DB2-BD59-A6C34878D82A}">
                    <a16:rowId xmlns:a16="http://schemas.microsoft.com/office/drawing/2014/main" val="10004"/>
                  </a:ext>
                </a:extLst>
              </a:tr>
              <a:tr h="45142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de-DE" sz="2400" u="none" strike="noStrike" cap="none" normalizeH="0" baseline="0">
                          <a:ln>
                            <a:noFill/>
                          </a:ln>
                          <a:effectLst/>
                          <a:latin typeface="Arial" panose="020B0604020202020204" pitchFamily="34" charset="0"/>
                          <a:cs typeface="Arial" panose="020B0604020202020204" pitchFamily="34" charset="0"/>
                        </a:rPr>
                        <a:t>T</a:t>
                      </a:r>
                      <a:r>
                        <a:rPr kumimoji="0" lang="de-DE" sz="1600" u="none" strike="noStrike" cap="none" normalizeH="0" baseline="0">
                          <a:ln>
                            <a:noFill/>
                          </a:ln>
                          <a:effectLst/>
                          <a:latin typeface="Arial" panose="020B0604020202020204" pitchFamily="34" charset="0"/>
                          <a:cs typeface="Arial" panose="020B0604020202020204" pitchFamily="34" charset="0"/>
                        </a:rPr>
                        <a:t>ransportation</a:t>
                      </a:r>
                      <a:endParaRPr kumimoji="0" lang="de-DE"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extLst>
                  <a:ext uri="{0D108BD9-81ED-4DB2-BD59-A6C34878D82A}">
                    <a16:rowId xmlns:a16="http://schemas.microsoft.com/office/drawing/2014/main" val="10005"/>
                  </a:ext>
                </a:extLst>
              </a:tr>
              <a:tr h="45257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de-DE" sz="2400" u="none" strike="noStrike" cap="none" normalizeH="0" baseline="0">
                          <a:ln>
                            <a:noFill/>
                          </a:ln>
                          <a:effectLst/>
                          <a:latin typeface="Arial" panose="020B0604020202020204" pitchFamily="34" charset="0"/>
                          <a:cs typeface="Arial" panose="020B0604020202020204" pitchFamily="34" charset="0"/>
                        </a:rPr>
                        <a:t>I</a:t>
                      </a:r>
                      <a:r>
                        <a:rPr kumimoji="0" lang="de-DE" sz="1600" u="none" strike="noStrike" cap="none" normalizeH="0" baseline="0">
                          <a:ln>
                            <a:noFill/>
                          </a:ln>
                          <a:effectLst/>
                          <a:latin typeface="Arial" panose="020B0604020202020204" pitchFamily="34" charset="0"/>
                          <a:cs typeface="Arial" panose="020B0604020202020204" pitchFamily="34" charset="0"/>
                        </a:rPr>
                        <a:t>nventory</a:t>
                      </a:r>
                      <a:endParaRPr kumimoji="0" lang="de-DE"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extLst>
                  <a:ext uri="{0D108BD9-81ED-4DB2-BD59-A6C34878D82A}">
                    <a16:rowId xmlns:a16="http://schemas.microsoft.com/office/drawing/2014/main" val="10006"/>
                  </a:ext>
                </a:extLst>
              </a:tr>
              <a:tr h="45257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de-DE" sz="2400" u="none" strike="noStrike" cap="none" normalizeH="0" baseline="0">
                          <a:ln>
                            <a:noFill/>
                          </a:ln>
                          <a:effectLst/>
                          <a:latin typeface="Arial" panose="020B0604020202020204" pitchFamily="34" charset="0"/>
                          <a:cs typeface="Arial" panose="020B0604020202020204" pitchFamily="34" charset="0"/>
                        </a:rPr>
                        <a:t>M</a:t>
                      </a:r>
                      <a:r>
                        <a:rPr kumimoji="0" lang="de-DE" sz="1600" u="none" strike="noStrike" cap="none" normalizeH="0" baseline="0">
                          <a:ln>
                            <a:noFill/>
                          </a:ln>
                          <a:effectLst/>
                          <a:latin typeface="Arial" panose="020B0604020202020204" pitchFamily="34" charset="0"/>
                          <a:cs typeface="Arial" panose="020B0604020202020204" pitchFamily="34" charset="0"/>
                        </a:rPr>
                        <a:t>otion</a:t>
                      </a:r>
                      <a:endParaRPr kumimoji="0" lang="de-DE"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extLst>
                  <a:ext uri="{0D108BD9-81ED-4DB2-BD59-A6C34878D82A}">
                    <a16:rowId xmlns:a16="http://schemas.microsoft.com/office/drawing/2014/main" val="10007"/>
                  </a:ext>
                </a:extLst>
              </a:tr>
              <a:tr h="45257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de-DE" sz="2400" u="none" strike="noStrike" cap="none" normalizeH="0" baseline="0">
                          <a:ln>
                            <a:noFill/>
                          </a:ln>
                          <a:effectLst/>
                          <a:latin typeface="Arial" panose="020B0604020202020204" pitchFamily="34" charset="0"/>
                          <a:cs typeface="Arial" panose="020B0604020202020204" pitchFamily="34" charset="0"/>
                        </a:rPr>
                        <a:t>E</a:t>
                      </a:r>
                      <a:r>
                        <a:rPr kumimoji="0" lang="de-DE" sz="1600" u="none" strike="noStrike" cap="none" normalizeH="0" baseline="0">
                          <a:ln>
                            <a:noFill/>
                          </a:ln>
                          <a:effectLst/>
                          <a:latin typeface="Arial" panose="020B0604020202020204" pitchFamily="34" charset="0"/>
                          <a:cs typeface="Arial" panose="020B0604020202020204" pitchFamily="34" charset="0"/>
                        </a:rPr>
                        <a:t>xcess Processing</a:t>
                      </a:r>
                      <a:endParaRPr kumimoji="0" lang="de-DE"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horzOverflow="overflow"/>
                </a:tc>
                <a:extLst>
                  <a:ext uri="{0D108BD9-81ED-4DB2-BD59-A6C34878D82A}">
                    <a16:rowId xmlns:a16="http://schemas.microsoft.com/office/drawing/2014/main" val="10008"/>
                  </a:ext>
                </a:extLst>
              </a:tr>
            </a:tbl>
          </a:graphicData>
        </a:graphic>
      </p:graphicFrame>
      <p:sp>
        <p:nvSpPr>
          <p:cNvPr id="5" name="Slide Number Placeholder 1">
            <a:extLst>
              <a:ext uri="{FF2B5EF4-FFF2-40B4-BE49-F238E27FC236}">
                <a16:creationId xmlns:a16="http://schemas.microsoft.com/office/drawing/2014/main" id="{4222C2D2-C00A-BF54-FBE5-FC6D58E9700F}"/>
              </a:ext>
            </a:extLst>
          </p:cNvPr>
          <p:cNvSpPr>
            <a:spLocks noGrp="1"/>
          </p:cNvSpPr>
          <p:nvPr>
            <p:ph type="sldNum" sz="quarter" idx="4294967295"/>
          </p:nvPr>
        </p:nvSpPr>
        <p:spPr>
          <a:xfrm>
            <a:off x="11095038" y="6308725"/>
            <a:ext cx="1096962" cy="274638"/>
          </a:xfrm>
        </p:spPr>
        <p:txBody>
          <a:bodyPr/>
          <a:lstStyle/>
          <a:p>
            <a:fld id="{59DB9A98-F838-4116-8513-3DE0E5EE5B50}" type="slidenum">
              <a:rPr lang="en-US" smtClean="0"/>
              <a:t>25</a:t>
            </a:fld>
            <a:endParaRPr lang="en-US"/>
          </a:p>
        </p:txBody>
      </p:sp>
    </p:spTree>
    <p:extLst>
      <p:ext uri="{BB962C8B-B14F-4D97-AF65-F5344CB8AC3E}">
        <p14:creationId xmlns:p14="http://schemas.microsoft.com/office/powerpoint/2010/main" val="2776409168"/>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559DC-9F4D-DC02-B3A5-881E50628507}"/>
              </a:ext>
            </a:extLst>
          </p:cNvPr>
          <p:cNvSpPr>
            <a:spLocks noGrp="1"/>
          </p:cNvSpPr>
          <p:nvPr>
            <p:ph type="title"/>
          </p:nvPr>
        </p:nvSpPr>
        <p:spPr/>
        <p:txBody>
          <a:bodyPr/>
          <a:lstStyle/>
          <a:p>
            <a:r>
              <a:rPr lang="en-US" dirty="0"/>
              <a:t>Template for Inputs and Outputs</a:t>
            </a:r>
          </a:p>
        </p:txBody>
      </p:sp>
      <p:graphicFrame>
        <p:nvGraphicFramePr>
          <p:cNvPr id="7" name="Table 7">
            <a:extLst>
              <a:ext uri="{FF2B5EF4-FFF2-40B4-BE49-F238E27FC236}">
                <a16:creationId xmlns:a16="http://schemas.microsoft.com/office/drawing/2014/main" id="{1FBD40F3-6D8E-4190-262C-F502CDAE45F9}"/>
              </a:ext>
            </a:extLst>
          </p:cNvPr>
          <p:cNvGraphicFramePr>
            <a:graphicFrameLocks noGrp="1"/>
          </p:cNvGraphicFramePr>
          <p:nvPr>
            <p:ph sz="quarter" idx="10"/>
            <p:extLst>
              <p:ext uri="{D42A27DB-BD31-4B8C-83A1-F6EECF244321}">
                <p14:modId xmlns:p14="http://schemas.microsoft.com/office/powerpoint/2010/main" val="4072002007"/>
              </p:ext>
            </p:extLst>
          </p:nvPr>
        </p:nvGraphicFramePr>
        <p:xfrm>
          <a:off x="414338" y="1546225"/>
          <a:ext cx="11363322" cy="3708400"/>
        </p:xfrm>
        <a:graphic>
          <a:graphicData uri="http://schemas.openxmlformats.org/drawingml/2006/table">
            <a:tbl>
              <a:tblPr firstRow="1" bandRow="1">
                <a:tableStyleId>{5C22544A-7EE6-4342-B048-85BDC9FD1C3A}</a:tableStyleId>
              </a:tblPr>
              <a:tblGrid>
                <a:gridCol w="3787774">
                  <a:extLst>
                    <a:ext uri="{9D8B030D-6E8A-4147-A177-3AD203B41FA5}">
                      <a16:colId xmlns:a16="http://schemas.microsoft.com/office/drawing/2014/main" val="1960779625"/>
                    </a:ext>
                  </a:extLst>
                </a:gridCol>
                <a:gridCol w="3787774">
                  <a:extLst>
                    <a:ext uri="{9D8B030D-6E8A-4147-A177-3AD203B41FA5}">
                      <a16:colId xmlns:a16="http://schemas.microsoft.com/office/drawing/2014/main" val="2116671330"/>
                    </a:ext>
                  </a:extLst>
                </a:gridCol>
                <a:gridCol w="3787774">
                  <a:extLst>
                    <a:ext uri="{9D8B030D-6E8A-4147-A177-3AD203B41FA5}">
                      <a16:colId xmlns:a16="http://schemas.microsoft.com/office/drawing/2014/main" val="2063067619"/>
                    </a:ext>
                  </a:extLst>
                </a:gridCol>
              </a:tblGrid>
              <a:tr h="370840">
                <a:tc>
                  <a:txBody>
                    <a:bodyPr/>
                    <a:lstStyle/>
                    <a:p>
                      <a:r>
                        <a:rPr lang="en-US" dirty="0"/>
                        <a:t>Inputs</a:t>
                      </a:r>
                    </a:p>
                  </a:txBody>
                  <a:tcPr/>
                </a:tc>
                <a:tc>
                  <a:txBody>
                    <a:bodyPr/>
                    <a:lstStyle/>
                    <a:p>
                      <a:r>
                        <a:rPr lang="en-US" dirty="0"/>
                        <a:t>Process Steps</a:t>
                      </a:r>
                    </a:p>
                  </a:txBody>
                  <a:tcPr/>
                </a:tc>
                <a:tc>
                  <a:txBody>
                    <a:bodyPr/>
                    <a:lstStyle/>
                    <a:p>
                      <a:r>
                        <a:rPr lang="en-US" dirty="0"/>
                        <a:t>Outputs</a:t>
                      </a:r>
                    </a:p>
                  </a:txBody>
                  <a:tcPr/>
                </a:tc>
                <a:extLst>
                  <a:ext uri="{0D108BD9-81ED-4DB2-BD59-A6C34878D82A}">
                    <a16:rowId xmlns:a16="http://schemas.microsoft.com/office/drawing/2014/main" val="3150506717"/>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200778522"/>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02447056"/>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544118192"/>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33573949"/>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473420603"/>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6472984"/>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215172001"/>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970284685"/>
                  </a:ext>
                </a:extLst>
              </a:tr>
              <a:tr h="370840">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524623716"/>
                  </a:ext>
                </a:extLst>
              </a:tr>
            </a:tbl>
          </a:graphicData>
        </a:graphic>
      </p:graphicFrame>
      <p:sp>
        <p:nvSpPr>
          <p:cNvPr id="6" name="Slide Number Placeholder 5">
            <a:extLst>
              <a:ext uri="{FF2B5EF4-FFF2-40B4-BE49-F238E27FC236}">
                <a16:creationId xmlns:a16="http://schemas.microsoft.com/office/drawing/2014/main" id="{5B0AC880-906E-9639-8E50-7F9F3926BB61}"/>
              </a:ext>
            </a:extLst>
          </p:cNvPr>
          <p:cNvSpPr>
            <a:spLocks noGrp="1"/>
          </p:cNvSpPr>
          <p:nvPr>
            <p:ph type="sldNum" sz="quarter" idx="4294967295"/>
          </p:nvPr>
        </p:nvSpPr>
        <p:spPr>
          <a:xfrm>
            <a:off x="0" y="0"/>
            <a:ext cx="0" cy="0"/>
          </a:xfrm>
        </p:spPr>
        <p:txBody>
          <a:bodyPr/>
          <a:lstStyle/>
          <a:p>
            <a:fld id="{59DB9A98-F838-4116-8513-3DE0E5EE5B50}" type="slidenum">
              <a:rPr lang="en-US" smtClean="0"/>
              <a:pPr/>
              <a:t>26</a:t>
            </a:fld>
            <a:endParaRPr lang="en-US"/>
          </a:p>
        </p:txBody>
      </p:sp>
    </p:spTree>
    <p:extLst>
      <p:ext uri="{BB962C8B-B14F-4D97-AF65-F5344CB8AC3E}">
        <p14:creationId xmlns:p14="http://schemas.microsoft.com/office/powerpoint/2010/main" val="3012992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7A542-5FCD-4910-A8ED-FC635DC3E524}"/>
              </a:ext>
            </a:extLst>
          </p:cNvPr>
          <p:cNvSpPr>
            <a:spLocks noGrp="1"/>
          </p:cNvSpPr>
          <p:nvPr>
            <p:ph type="ctrTitle"/>
          </p:nvPr>
        </p:nvSpPr>
        <p:spPr/>
        <p:txBody>
          <a:bodyPr vert="horz" lIns="91440" tIns="45720" rIns="91440" bIns="45720" rtlCol="0" anchor="ctr">
            <a:normAutofit/>
          </a:bodyPr>
          <a:lstStyle/>
          <a:p>
            <a:pPr algn="r">
              <a:lnSpc>
                <a:spcPct val="83000"/>
              </a:lnSpc>
            </a:pPr>
            <a:r>
              <a:rPr lang="en-US" sz="5900" cap="all" spc="-100" dirty="0"/>
              <a:t>Any Questions?</a:t>
            </a:r>
          </a:p>
        </p:txBody>
      </p:sp>
      <p:sp>
        <p:nvSpPr>
          <p:cNvPr id="3" name="Slide Number Placeholder 2">
            <a:extLst>
              <a:ext uri="{FF2B5EF4-FFF2-40B4-BE49-F238E27FC236}">
                <a16:creationId xmlns:a16="http://schemas.microsoft.com/office/drawing/2014/main" id="{5700960A-C623-4DC4-9493-751B443CD68F}"/>
              </a:ext>
            </a:extLst>
          </p:cNvPr>
          <p:cNvSpPr>
            <a:spLocks noGrp="1"/>
          </p:cNvSpPr>
          <p:nvPr>
            <p:ph type="sldNum" sz="quarter" idx="4294967295"/>
          </p:nvPr>
        </p:nvSpPr>
        <p:spPr>
          <a:xfrm>
            <a:off x="0" y="0"/>
            <a:ext cx="0" cy="0"/>
          </a:xfrm>
        </p:spPr>
        <p:txBody>
          <a:bodyPr/>
          <a:lstStyle/>
          <a:p>
            <a:fld id="{59DB9A98-F838-4116-8513-3DE0E5EE5B50}" type="slidenum">
              <a:rPr lang="en-US" smtClean="0"/>
              <a:t>27</a:t>
            </a:fld>
            <a:endParaRPr lang="en-US"/>
          </a:p>
        </p:txBody>
      </p:sp>
    </p:spTree>
    <p:extLst>
      <p:ext uri="{BB962C8B-B14F-4D97-AF65-F5344CB8AC3E}">
        <p14:creationId xmlns:p14="http://schemas.microsoft.com/office/powerpoint/2010/main" val="1877365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DF9E03-C3EC-433E-A68A-36531A5AC53C}"/>
              </a:ext>
            </a:extLst>
          </p:cNvPr>
          <p:cNvSpPr>
            <a:spLocks noGrp="1"/>
          </p:cNvSpPr>
          <p:nvPr>
            <p:ph type="title"/>
          </p:nvPr>
        </p:nvSpPr>
        <p:spPr/>
        <p:txBody>
          <a:bodyPr>
            <a:normAutofit/>
          </a:bodyPr>
          <a:lstStyle/>
          <a:p>
            <a:r>
              <a:rPr lang="en-US" sz="3100"/>
              <a:t>Thank you!</a:t>
            </a:r>
          </a:p>
        </p:txBody>
      </p:sp>
      <p:sp>
        <p:nvSpPr>
          <p:cNvPr id="5" name="Content Placeholder 4">
            <a:extLst>
              <a:ext uri="{FF2B5EF4-FFF2-40B4-BE49-F238E27FC236}">
                <a16:creationId xmlns:a16="http://schemas.microsoft.com/office/drawing/2014/main" id="{EC14A38C-5B03-4DE2-A555-60A88B9F09B8}"/>
              </a:ext>
            </a:extLst>
          </p:cNvPr>
          <p:cNvSpPr>
            <a:spLocks noGrp="1"/>
          </p:cNvSpPr>
          <p:nvPr>
            <p:ph sz="quarter" idx="10"/>
          </p:nvPr>
        </p:nvSpPr>
        <p:spPr/>
        <p:txBody>
          <a:bodyPr anchor="ctr">
            <a:normAutofit/>
          </a:bodyPr>
          <a:lstStyle/>
          <a:p>
            <a:r>
              <a:rPr lang="en-US" dirty="0">
                <a:hlinkClick r:id="rId2">
                  <a:extLst>
                    <a:ext uri="{A12FA001-AC4F-418D-AE19-62706E023703}">
                      <ahyp:hlinkClr xmlns:ahyp="http://schemas.microsoft.com/office/drawing/2018/hyperlinkcolor" val="tx"/>
                    </a:ext>
                  </a:extLst>
                </a:hlinkClick>
              </a:rPr>
              <a:t>sheryl.vogt@vogtconsultinginc.com</a:t>
            </a:r>
            <a:endParaRPr lang="en-US" dirty="0"/>
          </a:p>
          <a:p>
            <a:pPr marL="0" indent="0">
              <a:buNone/>
            </a:pPr>
            <a:endParaRPr lang="en-US" dirty="0">
              <a:solidFill>
                <a:schemeClr val="tx1">
                  <a:lumMod val="75000"/>
                  <a:lumOff val="25000"/>
                </a:schemeClr>
              </a:solidFill>
            </a:endParaRPr>
          </a:p>
          <a:p>
            <a:r>
              <a:rPr lang="en-US" dirty="0">
                <a:solidFill>
                  <a:schemeClr val="tx1">
                    <a:lumMod val="75000"/>
                    <a:lumOff val="25000"/>
                  </a:schemeClr>
                </a:solidFill>
              </a:rPr>
              <a:t>Explore Lean Six Sigma courses at GWU’s Center for Excellence in Public Leadership:</a:t>
            </a:r>
          </a:p>
          <a:p>
            <a:pPr marL="0" indent="0">
              <a:buNone/>
            </a:pPr>
            <a:r>
              <a:rPr lang="en-US" dirty="0"/>
              <a:t>https://cepl.cps.gwu.edu/lean-six-sigma-certification</a:t>
            </a:r>
          </a:p>
        </p:txBody>
      </p:sp>
      <p:sp>
        <p:nvSpPr>
          <p:cNvPr id="2" name="Slide Number Placeholder 1">
            <a:extLst>
              <a:ext uri="{FF2B5EF4-FFF2-40B4-BE49-F238E27FC236}">
                <a16:creationId xmlns:a16="http://schemas.microsoft.com/office/drawing/2014/main" id="{DC262FF9-51B3-4DBF-B9A3-71649952B019}"/>
              </a:ext>
            </a:extLst>
          </p:cNvPr>
          <p:cNvSpPr>
            <a:spLocks noGrp="1"/>
          </p:cNvSpPr>
          <p:nvPr>
            <p:ph type="sldNum" sz="quarter" idx="4294967295"/>
          </p:nvPr>
        </p:nvSpPr>
        <p:spPr>
          <a:xfrm>
            <a:off x="0" y="0"/>
            <a:ext cx="0" cy="0"/>
          </a:xfrm>
        </p:spPr>
        <p:txBody>
          <a:bodyPr/>
          <a:lstStyle/>
          <a:p>
            <a:fld id="{59DB9A98-F838-4116-8513-3DE0E5EE5B50}" type="slidenum">
              <a:rPr lang="en-US" smtClean="0"/>
              <a:t>28</a:t>
            </a:fld>
            <a:endParaRPr lang="en-US"/>
          </a:p>
        </p:txBody>
      </p:sp>
    </p:spTree>
    <p:extLst>
      <p:ext uri="{BB962C8B-B14F-4D97-AF65-F5344CB8AC3E}">
        <p14:creationId xmlns:p14="http://schemas.microsoft.com/office/powerpoint/2010/main" val="1562020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6877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1C3878D3-DFD5-4BDA-B6DA-CC6B9BEFE81E}"/>
              </a:ext>
            </a:extLst>
          </p:cNvPr>
          <p:cNvGraphicFramePr>
            <a:graphicFrameLocks noChangeAspect="1"/>
          </p:cNvGraphicFramePr>
          <p:nvPr>
            <p:custDataLst>
              <p:tags r:id="rId1"/>
            </p:custDataLst>
          </p:nvPr>
        </p:nvGraphicFramePr>
        <p:xfrm>
          <a:off x="7078" y="4792"/>
          <a:ext cx="1439" cy="1439"/>
        </p:xfrm>
        <a:graphic>
          <a:graphicData uri="http://schemas.openxmlformats.org/presentationml/2006/ole">
            <mc:AlternateContent xmlns:mc="http://schemas.openxmlformats.org/markup-compatibility/2006">
              <mc:Choice xmlns:v="urn:schemas-microsoft-com:vml" Requires="v">
                <p:oleObj name="think-cell Slide" r:id="rId4" imgW="262" imgH="262" progId="TCLayout.ActiveDocument.1">
                  <p:embed/>
                </p:oleObj>
              </mc:Choice>
              <mc:Fallback>
                <p:oleObj name="think-cell Slide" r:id="rId4" imgW="262" imgH="262" progId="TCLayout.ActiveDocument.1">
                  <p:embed/>
                  <p:pic>
                    <p:nvPicPr>
                      <p:cNvPr id="6" name="Object 5" hidden="1">
                        <a:extLst>
                          <a:ext uri="{FF2B5EF4-FFF2-40B4-BE49-F238E27FC236}">
                            <a16:creationId xmlns:a16="http://schemas.microsoft.com/office/drawing/2014/main" id="{1C3878D3-DFD5-4BDA-B6DA-CC6B9BEFE81E}"/>
                          </a:ext>
                        </a:extLst>
                      </p:cNvPr>
                      <p:cNvPicPr/>
                      <p:nvPr/>
                    </p:nvPicPr>
                    <p:blipFill>
                      <a:blip r:embed="rId5"/>
                      <a:stretch>
                        <a:fillRect/>
                      </a:stretch>
                    </p:blipFill>
                    <p:spPr>
                      <a:xfrm>
                        <a:off x="7078" y="4792"/>
                        <a:ext cx="1439" cy="1439"/>
                      </a:xfrm>
                      <a:prstGeom prst="rect">
                        <a:avLst/>
                      </a:prstGeom>
                    </p:spPr>
                  </p:pic>
                </p:oleObj>
              </mc:Fallback>
            </mc:AlternateContent>
          </a:graphicData>
        </a:graphic>
      </p:graphicFrame>
      <p:sp>
        <p:nvSpPr>
          <p:cNvPr id="9" name="Text Placeholder 8">
            <a:extLst>
              <a:ext uri="{FF2B5EF4-FFF2-40B4-BE49-F238E27FC236}">
                <a16:creationId xmlns:a16="http://schemas.microsoft.com/office/drawing/2014/main" id="{5C479D1D-3E05-4967-8ABB-C2391B864902}"/>
              </a:ext>
            </a:extLst>
          </p:cNvPr>
          <p:cNvSpPr>
            <a:spLocks noGrp="1"/>
          </p:cNvSpPr>
          <p:nvPr>
            <p:ph type="body" sz="quarter" idx="10"/>
          </p:nvPr>
        </p:nvSpPr>
        <p:spPr/>
        <p:txBody>
          <a:bodyPr/>
          <a:lstStyle/>
          <a:p>
            <a:pPr marL="0" indent="0">
              <a:buNone/>
            </a:pPr>
            <a:r>
              <a:rPr lang="en-US" dirty="0"/>
              <a:t>Learning Objectives:</a:t>
            </a:r>
          </a:p>
          <a:p>
            <a:r>
              <a:rPr lang="en-US" dirty="0"/>
              <a:t>Gain an overview on Lean Six Sigma and Waste</a:t>
            </a:r>
          </a:p>
          <a:p>
            <a:r>
              <a:rPr lang="en-US" dirty="0"/>
              <a:t>Learn tips and tools to start thinking about processes through the Lean Six Sigma lens</a:t>
            </a:r>
          </a:p>
          <a:p>
            <a:r>
              <a:rPr lang="en-US" dirty="0"/>
              <a:t>Practice using some Lean Six Sigma tools</a:t>
            </a:r>
          </a:p>
        </p:txBody>
      </p:sp>
      <p:sp>
        <p:nvSpPr>
          <p:cNvPr id="20" name="Title 19">
            <a:extLst>
              <a:ext uri="{FF2B5EF4-FFF2-40B4-BE49-F238E27FC236}">
                <a16:creationId xmlns:a16="http://schemas.microsoft.com/office/drawing/2014/main" id="{25ADB218-BE1A-4417-A1BD-D5DC0C7662DA}"/>
              </a:ext>
            </a:extLst>
          </p:cNvPr>
          <p:cNvSpPr>
            <a:spLocks noGrp="1"/>
          </p:cNvSpPr>
          <p:nvPr>
            <p:ph type="title"/>
          </p:nvPr>
        </p:nvSpPr>
        <p:spPr/>
        <p:txBody>
          <a:bodyPr/>
          <a:lstStyle/>
          <a:p>
            <a:r>
              <a:rPr lang="en-US" dirty="0"/>
              <a:t>Welcome!</a:t>
            </a:r>
          </a:p>
        </p:txBody>
      </p:sp>
    </p:spTree>
    <p:extLst>
      <p:ext uri="{BB962C8B-B14F-4D97-AF65-F5344CB8AC3E}">
        <p14:creationId xmlns:p14="http://schemas.microsoft.com/office/powerpoint/2010/main" val="898849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Sheryl L Vogt</a:t>
            </a:r>
          </a:p>
        </p:txBody>
      </p:sp>
      <p:sp>
        <p:nvSpPr>
          <p:cNvPr id="3" name="Content Placeholder 2"/>
          <p:cNvSpPr>
            <a:spLocks noGrp="1"/>
          </p:cNvSpPr>
          <p:nvPr>
            <p:ph idx="1"/>
          </p:nvPr>
        </p:nvSpPr>
        <p:spPr>
          <a:xfrm>
            <a:off x="414870" y="1300957"/>
            <a:ext cx="7581050" cy="4256085"/>
          </a:xfrm>
        </p:spPr>
        <p:txBody>
          <a:bodyPr/>
          <a:lstStyle/>
          <a:p>
            <a:pPr>
              <a:lnSpc>
                <a:spcPct val="90000"/>
              </a:lnSpc>
            </a:pPr>
            <a:r>
              <a:rPr lang="en-US" sz="2000" dirty="0">
                <a:effectLst/>
                <a:latin typeface="Times New Roman" panose="02020603050405020304" pitchFamily="18" charset="0"/>
                <a:ea typeface="Times New Roman" panose="02020603050405020304" pitchFamily="18" charset="0"/>
              </a:rPr>
              <a:t>Over 30 years of experience working in the areas of quality, process improvement and project management</a:t>
            </a:r>
          </a:p>
          <a:p>
            <a:pPr>
              <a:lnSpc>
                <a:spcPct val="90000"/>
              </a:lnSpc>
            </a:pPr>
            <a:r>
              <a:rPr lang="en-US" sz="2000" dirty="0">
                <a:effectLst/>
                <a:latin typeface="Times New Roman" panose="02020603050405020304" pitchFamily="18" charset="0"/>
                <a:ea typeface="Times New Roman" panose="02020603050405020304" pitchFamily="18" charset="0"/>
              </a:rPr>
              <a:t>BSME and MSIE from Purdue University</a:t>
            </a:r>
          </a:p>
          <a:p>
            <a:pPr>
              <a:lnSpc>
                <a:spcPct val="90000"/>
              </a:lnSpc>
            </a:pPr>
            <a:r>
              <a:rPr lang="en-US" sz="2000" dirty="0">
                <a:effectLst/>
                <a:latin typeface="Times New Roman" panose="02020603050405020304" pitchFamily="18" charset="0"/>
                <a:ea typeface="Times New Roman" panose="02020603050405020304" pitchFamily="18" charset="0"/>
              </a:rPr>
              <a:t>Worked as an engineer in both private sector manufacturing and for the Federal government </a:t>
            </a:r>
          </a:p>
          <a:p>
            <a:pPr>
              <a:lnSpc>
                <a:spcPct val="90000"/>
              </a:lnSpc>
            </a:pPr>
            <a:r>
              <a:rPr lang="en-US" sz="2000" dirty="0">
                <a:latin typeface="Times New Roman" panose="02020603050405020304" pitchFamily="18" charset="0"/>
                <a:ea typeface="Times New Roman" panose="02020603050405020304" pitchFamily="18" charset="0"/>
              </a:rPr>
              <a:t>T</a:t>
            </a:r>
            <a:r>
              <a:rPr lang="en-US" sz="2000" dirty="0">
                <a:effectLst/>
                <a:latin typeface="Times New Roman" panose="02020603050405020304" pitchFamily="18" charset="0"/>
                <a:ea typeface="Times New Roman" panose="02020603050405020304" pitchFamily="18" charset="0"/>
              </a:rPr>
              <a:t>rained as one of the first Black Belts at the General Electric Company. </a:t>
            </a:r>
          </a:p>
          <a:p>
            <a:pPr>
              <a:lnSpc>
                <a:spcPct val="90000"/>
              </a:lnSpc>
            </a:pPr>
            <a:r>
              <a:rPr lang="en-US" sz="2000" dirty="0">
                <a:effectLst/>
                <a:latin typeface="Times New Roman" panose="02020603050405020304" pitchFamily="18" charset="0"/>
                <a:ea typeface="Times New Roman" panose="02020603050405020304" pitchFamily="18" charset="0"/>
              </a:rPr>
              <a:t>Since starting Vogt Consulting Inc in 2002 she has developed and delivered Performance Improvement programs and training for manufacturing, distribution, service, healthcare, and government organizations. </a:t>
            </a:r>
          </a:p>
          <a:p>
            <a:pPr>
              <a:lnSpc>
                <a:spcPct val="90000"/>
              </a:lnSpc>
            </a:pPr>
            <a:r>
              <a:rPr lang="en-US" sz="2000" dirty="0">
                <a:effectLst/>
                <a:latin typeface="Times New Roman" panose="02020603050405020304" pitchFamily="18" charset="0"/>
                <a:ea typeface="Times New Roman" panose="02020603050405020304" pitchFamily="18" charset="0"/>
              </a:rPr>
              <a:t>Senior Fellow for the Center for Excellence in Public Leadership at George Washington University.</a:t>
            </a:r>
          </a:p>
          <a:p>
            <a:endParaRPr lang="en-US" sz="2000" dirty="0"/>
          </a:p>
        </p:txBody>
      </p:sp>
      <p:pic>
        <p:nvPicPr>
          <p:cNvPr id="4" name="Picture 3" descr="A person smiling for the camera&#10;&#10;Description automatically generated">
            <a:extLst>
              <a:ext uri="{FF2B5EF4-FFF2-40B4-BE49-F238E27FC236}">
                <a16:creationId xmlns:a16="http://schemas.microsoft.com/office/drawing/2014/main" id="{8C8C2E9A-6759-0779-8816-DCFA4F86D667}"/>
              </a:ext>
            </a:extLst>
          </p:cNvPr>
          <p:cNvPicPr>
            <a:picLocks noChangeAspect="1"/>
          </p:cNvPicPr>
          <p:nvPr/>
        </p:nvPicPr>
        <p:blipFill rotWithShape="1">
          <a:blip r:embed="rId3">
            <a:extLst>
              <a:ext uri="{28A0092B-C50C-407E-A947-70E740481C1C}">
                <a14:useLocalDpi xmlns:a14="http://schemas.microsoft.com/office/drawing/2010/main" val="0"/>
              </a:ext>
            </a:extLst>
          </a:blip>
          <a:srcRect l="13661" r="18554" b="-2"/>
          <a:stretch/>
        </p:blipFill>
        <p:spPr>
          <a:xfrm>
            <a:off x="8575040" y="81281"/>
            <a:ext cx="3444239" cy="6187439"/>
          </a:xfrm>
          <a:prstGeom prst="rect">
            <a:avLst/>
          </a:prstGeom>
        </p:spPr>
      </p:pic>
    </p:spTree>
    <p:extLst>
      <p:ext uri="{BB962C8B-B14F-4D97-AF65-F5344CB8AC3E}">
        <p14:creationId xmlns:p14="http://schemas.microsoft.com/office/powerpoint/2010/main" val="3461291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C67AD-9A68-452F-948C-FE366CD1FA3C}"/>
              </a:ext>
            </a:extLst>
          </p:cNvPr>
          <p:cNvSpPr>
            <a:spLocks noGrp="1"/>
          </p:cNvSpPr>
          <p:nvPr>
            <p:ph type="title"/>
          </p:nvPr>
        </p:nvSpPr>
        <p:spPr/>
        <p:txBody>
          <a:bodyPr>
            <a:normAutofit/>
          </a:bodyPr>
          <a:lstStyle/>
          <a:p>
            <a:pPr algn="ctr"/>
            <a:r>
              <a:rPr lang="en-US" sz="3800" dirty="0"/>
              <a:t>Our Approach Today</a:t>
            </a:r>
          </a:p>
        </p:txBody>
      </p:sp>
      <p:graphicFrame>
        <p:nvGraphicFramePr>
          <p:cNvPr id="9" name="Content Placeholder 2">
            <a:extLst>
              <a:ext uri="{FF2B5EF4-FFF2-40B4-BE49-F238E27FC236}">
                <a16:creationId xmlns:a16="http://schemas.microsoft.com/office/drawing/2014/main" id="{BC28C5E9-0B2D-1575-7148-EE708A6A78FC}"/>
              </a:ext>
            </a:extLst>
          </p:cNvPr>
          <p:cNvGraphicFramePr>
            <a:graphicFrameLocks noGrp="1"/>
          </p:cNvGraphicFramePr>
          <p:nvPr>
            <p:ph sz="quarter" idx="10"/>
            <p:extLst>
              <p:ext uri="{D42A27DB-BD31-4B8C-83A1-F6EECF244321}">
                <p14:modId xmlns:p14="http://schemas.microsoft.com/office/powerpoint/2010/main" val="2778697929"/>
              </p:ext>
            </p:extLst>
          </p:nvPr>
        </p:nvGraphicFramePr>
        <p:xfrm>
          <a:off x="414338" y="1546225"/>
          <a:ext cx="11363325" cy="4254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2D081C62-5052-4F7B-B21A-1C4C9E2A8D99}"/>
              </a:ext>
            </a:extLst>
          </p:cNvPr>
          <p:cNvSpPr>
            <a:spLocks noGrp="1"/>
          </p:cNvSpPr>
          <p:nvPr>
            <p:ph type="sldNum" sz="quarter" idx="4294967295"/>
          </p:nvPr>
        </p:nvSpPr>
        <p:spPr>
          <a:xfrm>
            <a:off x="0" y="0"/>
            <a:ext cx="0" cy="0"/>
          </a:xfrm>
        </p:spPr>
        <p:txBody>
          <a:bodyPr/>
          <a:lstStyle/>
          <a:p>
            <a:fld id="{59DB9A98-F838-4116-8513-3DE0E5EE5B50}" type="slidenum">
              <a:rPr lang="en-US" smtClean="0"/>
              <a:t>5</a:t>
            </a:fld>
            <a:endParaRPr lang="en-US" dirty="0"/>
          </a:p>
        </p:txBody>
      </p:sp>
    </p:spTree>
    <p:extLst>
      <p:ext uri="{BB962C8B-B14F-4D97-AF65-F5344CB8AC3E}">
        <p14:creationId xmlns:p14="http://schemas.microsoft.com/office/powerpoint/2010/main" val="3323803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6A579-4232-B576-30CF-FA304D8D0A4A}"/>
              </a:ext>
            </a:extLst>
          </p:cNvPr>
          <p:cNvSpPr>
            <a:spLocks noGrp="1"/>
          </p:cNvSpPr>
          <p:nvPr>
            <p:ph type="title"/>
          </p:nvPr>
        </p:nvSpPr>
        <p:spPr>
          <a:xfrm>
            <a:off x="414870" y="2442816"/>
            <a:ext cx="5513283" cy="770670"/>
          </a:xfrm>
        </p:spPr>
        <p:txBody>
          <a:bodyPr vert="horz" lIns="91440" tIns="45720" rIns="91440" bIns="45720" rtlCol="0" anchor="ctr">
            <a:normAutofit fontScale="90000"/>
          </a:bodyPr>
          <a:lstStyle/>
          <a:p>
            <a:pPr algn="ctr">
              <a:lnSpc>
                <a:spcPct val="83000"/>
              </a:lnSpc>
            </a:pPr>
            <a:r>
              <a:rPr lang="en-US" sz="4800" cap="all" spc="-100" dirty="0"/>
              <a:t>First – Who has heard of Lean Six Sigma?</a:t>
            </a:r>
          </a:p>
        </p:txBody>
      </p:sp>
      <p:sp>
        <p:nvSpPr>
          <p:cNvPr id="3" name="Content Placeholder 2">
            <a:extLst>
              <a:ext uri="{FF2B5EF4-FFF2-40B4-BE49-F238E27FC236}">
                <a16:creationId xmlns:a16="http://schemas.microsoft.com/office/drawing/2014/main" id="{B213162D-DBB6-7F11-566B-2174E52E9B91}"/>
              </a:ext>
            </a:extLst>
          </p:cNvPr>
          <p:cNvSpPr>
            <a:spLocks noGrp="1"/>
          </p:cNvSpPr>
          <p:nvPr>
            <p:ph idx="1"/>
          </p:nvPr>
        </p:nvSpPr>
        <p:spPr>
          <a:xfrm>
            <a:off x="412918" y="3965467"/>
            <a:ext cx="5515235" cy="2251183"/>
          </a:xfrm>
        </p:spPr>
        <p:txBody>
          <a:bodyPr vert="horz" lIns="91440" tIns="45720" rIns="91440" bIns="45720" rtlCol="0">
            <a:normAutofit/>
          </a:bodyPr>
          <a:lstStyle/>
          <a:p>
            <a:pPr marL="0" indent="0" algn="ctr">
              <a:spcAft>
                <a:spcPts val="600"/>
              </a:spcAft>
              <a:buNone/>
            </a:pPr>
            <a:r>
              <a:rPr lang="en-US" sz="2800" spc="80" dirty="0"/>
              <a:t>What have you heard?</a:t>
            </a:r>
          </a:p>
        </p:txBody>
      </p:sp>
      <p:sp>
        <p:nvSpPr>
          <p:cNvPr id="6" name="Slide Number Placeholder 5">
            <a:extLst>
              <a:ext uri="{FF2B5EF4-FFF2-40B4-BE49-F238E27FC236}">
                <a16:creationId xmlns:a16="http://schemas.microsoft.com/office/drawing/2014/main" id="{E1CC3FFE-CAA1-5FBF-3BCB-2A0AB4533830}"/>
              </a:ext>
            </a:extLst>
          </p:cNvPr>
          <p:cNvSpPr>
            <a:spLocks noGrp="1"/>
          </p:cNvSpPr>
          <p:nvPr>
            <p:ph type="sldNum" sz="quarter" idx="4294967295"/>
          </p:nvPr>
        </p:nvSpPr>
        <p:spPr>
          <a:xfrm>
            <a:off x="10609263" y="6392863"/>
            <a:ext cx="1582737" cy="228600"/>
          </a:xfrm>
        </p:spPr>
        <p:txBody>
          <a:bodyPr vert="horz" lIns="91440" tIns="45720" rIns="91440" bIns="45720" rtlCol="0" anchor="b">
            <a:normAutofit fontScale="55000" lnSpcReduction="20000"/>
          </a:bodyPr>
          <a:lstStyle/>
          <a:p>
            <a:pPr defTabSz="914400">
              <a:spcAft>
                <a:spcPts val="600"/>
              </a:spcAft>
            </a:pPr>
            <a:fld id="{59DB9A98-F838-4116-8513-3DE0E5EE5B50}" type="slidenum">
              <a:rPr lang="en-US">
                <a:solidFill>
                  <a:schemeClr val="tx1">
                    <a:lumMod val="65000"/>
                    <a:lumOff val="35000"/>
                  </a:schemeClr>
                </a:solidFill>
              </a:rPr>
              <a:pPr defTabSz="914400">
                <a:spcAft>
                  <a:spcPts val="600"/>
                </a:spcAft>
              </a:pPr>
              <a:t>6</a:t>
            </a:fld>
            <a:endParaRPr lang="en-US">
              <a:solidFill>
                <a:schemeClr val="tx1">
                  <a:lumMod val="65000"/>
                  <a:lumOff val="35000"/>
                </a:schemeClr>
              </a:solidFill>
            </a:endParaRPr>
          </a:p>
        </p:txBody>
      </p:sp>
      <p:pic>
        <p:nvPicPr>
          <p:cNvPr id="10" name="Graphic 9" descr="Head with Gears">
            <a:extLst>
              <a:ext uri="{FF2B5EF4-FFF2-40B4-BE49-F238E27FC236}">
                <a16:creationId xmlns:a16="http://schemas.microsoft.com/office/drawing/2014/main" id="{0416B3C9-2147-F811-8D05-7E6C2AA0A5C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57196" y="1020726"/>
            <a:ext cx="4688958" cy="4688958"/>
          </a:xfrm>
          <a:prstGeom prst="rect">
            <a:avLst/>
          </a:prstGeom>
        </p:spPr>
      </p:pic>
    </p:spTree>
    <p:extLst>
      <p:ext uri="{BB962C8B-B14F-4D97-AF65-F5344CB8AC3E}">
        <p14:creationId xmlns:p14="http://schemas.microsoft.com/office/powerpoint/2010/main" val="2492822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iterate>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700"/>
                                        <p:tgtEl>
                                          <p:spTgt spid="10"/>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BF4D9-D8ED-51BD-EBE6-24A2AEE35E78}"/>
              </a:ext>
            </a:extLst>
          </p:cNvPr>
          <p:cNvSpPr>
            <a:spLocks noGrp="1"/>
          </p:cNvSpPr>
          <p:nvPr>
            <p:ph type="title"/>
          </p:nvPr>
        </p:nvSpPr>
        <p:spPr/>
        <p:txBody>
          <a:bodyPr/>
          <a:lstStyle/>
          <a:p>
            <a:r>
              <a:rPr lang="en-US" dirty="0"/>
              <a:t>What is Lean Six Sigma?</a:t>
            </a:r>
          </a:p>
        </p:txBody>
      </p:sp>
      <p:sp>
        <p:nvSpPr>
          <p:cNvPr id="5" name="Slide Number Placeholder 4">
            <a:extLst>
              <a:ext uri="{FF2B5EF4-FFF2-40B4-BE49-F238E27FC236}">
                <a16:creationId xmlns:a16="http://schemas.microsoft.com/office/drawing/2014/main" id="{AC5C558E-CA81-49E3-8508-0B03FBFA8D0C}"/>
              </a:ext>
            </a:extLst>
          </p:cNvPr>
          <p:cNvSpPr>
            <a:spLocks noGrp="1"/>
          </p:cNvSpPr>
          <p:nvPr>
            <p:ph type="sldNum" sz="quarter" idx="4294967295"/>
          </p:nvPr>
        </p:nvSpPr>
        <p:spPr>
          <a:xfrm>
            <a:off x="11095038" y="6302375"/>
            <a:ext cx="1096962" cy="274638"/>
          </a:xfrm>
        </p:spPr>
        <p:txBody>
          <a:bodyPr/>
          <a:lstStyle/>
          <a:p>
            <a:fld id="{59DB9A98-F838-4116-8513-3DE0E5EE5B50}" type="slidenum">
              <a:rPr lang="en-US" smtClean="0"/>
              <a:t>7</a:t>
            </a:fld>
            <a:endParaRPr lang="en-US" dirty="0"/>
          </a:p>
        </p:txBody>
      </p:sp>
      <p:sp>
        <p:nvSpPr>
          <p:cNvPr id="9" name="Text Box 3">
            <a:extLst>
              <a:ext uri="{FF2B5EF4-FFF2-40B4-BE49-F238E27FC236}">
                <a16:creationId xmlns:a16="http://schemas.microsoft.com/office/drawing/2014/main" id="{7F8F43B9-E46E-CC88-31E1-6CDC1630E9AB}"/>
              </a:ext>
            </a:extLst>
          </p:cNvPr>
          <p:cNvSpPr txBox="1">
            <a:spLocks noChangeArrowheads="1"/>
          </p:cNvSpPr>
          <p:nvPr/>
        </p:nvSpPr>
        <p:spPr bwMode="auto">
          <a:xfrm>
            <a:off x="304800" y="1624516"/>
            <a:ext cx="5486400"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2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LEAN</a:t>
            </a:r>
            <a:r>
              <a:rPr lang="en-US" sz="2400" dirty="0">
                <a:latin typeface="Arial" panose="020B0604020202020204" pitchFamily="34" charset="0"/>
                <a:cs typeface="Arial" panose="020B0604020202020204" pitchFamily="34" charset="0"/>
              </a:rPr>
              <a:t> -  Maintains flow</a:t>
            </a:r>
          </a:p>
          <a:p>
            <a:pPr marL="342900" indent="-342900">
              <a:spcBef>
                <a:spcPct val="50000"/>
              </a:spcBef>
              <a:buFont typeface="Wingdings" panose="05000000000000000000" pitchFamily="2" charset="2"/>
              <a:buChar char="§"/>
            </a:pPr>
            <a:r>
              <a:rPr lang="en-US" sz="2000" dirty="0">
                <a:latin typeface="Arial" panose="020B0604020202020204" pitchFamily="34" charset="0"/>
                <a:cs typeface="Arial" panose="020B0604020202020204" pitchFamily="34" charset="0"/>
              </a:rPr>
              <a:t>Continuous improvements to produce necessary items in the necessary quantities at the necessary time without waste</a:t>
            </a:r>
          </a:p>
          <a:p>
            <a:pPr marL="342900" indent="-342900">
              <a:spcBef>
                <a:spcPct val="50000"/>
              </a:spcBef>
              <a:buFont typeface="Wingdings" panose="05000000000000000000" pitchFamily="2" charset="2"/>
              <a:buChar char="§"/>
            </a:pPr>
            <a:r>
              <a:rPr lang="en-US" sz="2000" dirty="0">
                <a:latin typeface="Arial" panose="020B0604020202020204" pitchFamily="34" charset="0"/>
                <a:cs typeface="Arial" panose="020B0604020202020204" pitchFamily="34" charset="0"/>
              </a:rPr>
              <a:t>Quality at the source</a:t>
            </a:r>
          </a:p>
          <a:p>
            <a:pPr marL="342900" indent="-342900">
              <a:spcBef>
                <a:spcPct val="50000"/>
              </a:spcBef>
              <a:buFont typeface="Wingdings" panose="05000000000000000000" pitchFamily="2" charset="2"/>
              <a:buChar char="§"/>
            </a:pPr>
            <a:r>
              <a:rPr lang="en-US" sz="2000" dirty="0">
                <a:latin typeface="Arial" panose="020B0604020202020204" pitchFamily="34" charset="0"/>
                <a:cs typeface="Arial" panose="020B0604020202020204" pitchFamily="34" charset="0"/>
              </a:rPr>
              <a:t>Fast response of production to demand changes in the marketplace</a:t>
            </a:r>
          </a:p>
          <a:p>
            <a:pPr marL="342900" indent="-342900">
              <a:spcBef>
                <a:spcPct val="50000"/>
              </a:spcBef>
              <a:buFont typeface="Wingdings" panose="05000000000000000000" pitchFamily="2" charset="2"/>
              <a:buChar char="§"/>
            </a:pPr>
            <a:r>
              <a:rPr lang="en-US" sz="2000" dirty="0">
                <a:latin typeface="Arial" panose="020B0604020202020204" pitchFamily="34" charset="0"/>
                <a:cs typeface="Arial" panose="020B0604020202020204" pitchFamily="34" charset="0"/>
              </a:rPr>
              <a:t>Respect for humanity</a:t>
            </a:r>
          </a:p>
        </p:txBody>
      </p:sp>
      <p:sp>
        <p:nvSpPr>
          <p:cNvPr id="10" name="Text Box 4">
            <a:extLst>
              <a:ext uri="{FF2B5EF4-FFF2-40B4-BE49-F238E27FC236}">
                <a16:creationId xmlns:a16="http://schemas.microsoft.com/office/drawing/2014/main" id="{A11F24C7-5E54-DC99-578B-AA5841130F73}"/>
              </a:ext>
            </a:extLst>
          </p:cNvPr>
          <p:cNvSpPr txBox="1">
            <a:spLocks noChangeArrowheads="1"/>
          </p:cNvSpPr>
          <p:nvPr/>
        </p:nvSpPr>
        <p:spPr bwMode="auto">
          <a:xfrm>
            <a:off x="5791199" y="1624516"/>
            <a:ext cx="5699761" cy="3385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400" b="1" dirty="0">
                <a:latin typeface="Arial" panose="020B0604020202020204" pitchFamily="34" charset="0"/>
                <a:cs typeface="Arial" panose="020B0604020202020204" pitchFamily="34" charset="0"/>
              </a:rPr>
              <a:t>SIX SIGMA</a:t>
            </a:r>
            <a:r>
              <a:rPr lang="en-US" sz="2400" dirty="0">
                <a:latin typeface="Arial" panose="020B0604020202020204" pitchFamily="34" charset="0"/>
                <a:cs typeface="Arial" panose="020B0604020202020204" pitchFamily="34" charset="0"/>
              </a:rPr>
              <a:t> - Reduces variation</a:t>
            </a:r>
            <a:r>
              <a:rPr lang="en-US" sz="22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marL="342900" indent="-342900">
              <a:spcBef>
                <a:spcPct val="50000"/>
              </a:spcBef>
              <a:buFont typeface="Wingdings" panose="05000000000000000000" pitchFamily="2" charset="2"/>
              <a:buChar char="§"/>
            </a:pPr>
            <a:r>
              <a:rPr lang="en-US" sz="2000" dirty="0">
                <a:latin typeface="Arial" panose="020B0604020202020204" pitchFamily="34" charset="0"/>
                <a:cs typeface="Arial" panose="020B0604020202020204" pitchFamily="34" charset="0"/>
              </a:rPr>
              <a:t>Focused projects to significantly improve key metrics</a:t>
            </a:r>
          </a:p>
          <a:p>
            <a:pPr marL="342900" indent="-342900">
              <a:spcBef>
                <a:spcPct val="50000"/>
              </a:spcBef>
              <a:buFont typeface="Wingdings" panose="05000000000000000000" pitchFamily="2" charset="2"/>
              <a:buChar char="§"/>
            </a:pPr>
            <a:r>
              <a:rPr lang="en-US" sz="2000" dirty="0">
                <a:latin typeface="Arial" panose="020B0604020202020204" pitchFamily="34" charset="0"/>
                <a:cs typeface="Arial" panose="020B0604020202020204" pitchFamily="34" charset="0"/>
              </a:rPr>
              <a:t>Create predictable processes that consistently meet customer requirements (defect elimination) without waste</a:t>
            </a:r>
          </a:p>
          <a:p>
            <a:pPr marL="342900" indent="-342900">
              <a:spcBef>
                <a:spcPct val="50000"/>
              </a:spcBef>
              <a:buFont typeface="Wingdings" panose="05000000000000000000" pitchFamily="2" charset="2"/>
              <a:buChar char="§"/>
            </a:pPr>
            <a:r>
              <a:rPr lang="en-US" sz="2000" dirty="0">
                <a:latin typeface="Arial" panose="020B0604020202020204" pitchFamily="34" charset="0"/>
                <a:cs typeface="Arial" panose="020B0604020202020204" pitchFamily="34" charset="0"/>
              </a:rPr>
              <a:t>Respect for both knowledge of process experts, and knowledge gained from objective study</a:t>
            </a:r>
          </a:p>
        </p:txBody>
      </p:sp>
      <p:pic>
        <p:nvPicPr>
          <p:cNvPr id="3" name="Picture 2">
            <a:extLst>
              <a:ext uri="{FF2B5EF4-FFF2-40B4-BE49-F238E27FC236}">
                <a16:creationId xmlns:a16="http://schemas.microsoft.com/office/drawing/2014/main" id="{C8E0B5EF-EDCA-44FE-8353-E5659C7494AC}"/>
              </a:ext>
            </a:extLst>
          </p:cNvPr>
          <p:cNvPicPr>
            <a:picLocks noChangeAspect="1"/>
          </p:cNvPicPr>
          <p:nvPr/>
        </p:nvPicPr>
        <p:blipFill>
          <a:blip r:embed="rId3"/>
          <a:stretch>
            <a:fillRect/>
          </a:stretch>
        </p:blipFill>
        <p:spPr>
          <a:xfrm>
            <a:off x="4294448" y="6302035"/>
            <a:ext cx="3913971" cy="298730"/>
          </a:xfrm>
          <a:prstGeom prst="rect">
            <a:avLst/>
          </a:prstGeom>
        </p:spPr>
      </p:pic>
    </p:spTree>
    <p:extLst>
      <p:ext uri="{BB962C8B-B14F-4D97-AF65-F5344CB8AC3E}">
        <p14:creationId xmlns:p14="http://schemas.microsoft.com/office/powerpoint/2010/main" val="2670532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p:txBody>
          <a:bodyPr>
            <a:normAutofit/>
          </a:bodyPr>
          <a:lstStyle/>
          <a:p>
            <a:pPr algn="ctr"/>
            <a:r>
              <a:rPr lang="en-US">
                <a:latin typeface="Arial" panose="020B0604020202020204" pitchFamily="34" charset="0"/>
                <a:cs typeface="Arial" panose="020B0604020202020204" pitchFamily="34" charset="0"/>
              </a:rPr>
              <a:t>Why Lean &amp; Six Sigma?</a:t>
            </a:r>
          </a:p>
        </p:txBody>
      </p:sp>
      <p:graphicFrame>
        <p:nvGraphicFramePr>
          <p:cNvPr id="331781" name="Rectangle 3">
            <a:extLst>
              <a:ext uri="{FF2B5EF4-FFF2-40B4-BE49-F238E27FC236}">
                <a16:creationId xmlns:a16="http://schemas.microsoft.com/office/drawing/2014/main" id="{E6AA36B9-B492-B989-0DAD-35A4CEF6C22C}"/>
              </a:ext>
            </a:extLst>
          </p:cNvPr>
          <p:cNvGraphicFramePr>
            <a:graphicFrameLocks noGrp="1"/>
          </p:cNvGraphicFramePr>
          <p:nvPr>
            <p:ph sz="quarter" idx="10"/>
            <p:extLst>
              <p:ext uri="{D42A27DB-BD31-4B8C-83A1-F6EECF244321}">
                <p14:modId xmlns:p14="http://schemas.microsoft.com/office/powerpoint/2010/main" val="3067418204"/>
              </p:ext>
            </p:extLst>
          </p:nvPr>
        </p:nvGraphicFramePr>
        <p:xfrm>
          <a:off x="414338" y="1546225"/>
          <a:ext cx="11363325" cy="4254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ooter Placeholder 8">
            <a:extLst>
              <a:ext uri="{FF2B5EF4-FFF2-40B4-BE49-F238E27FC236}">
                <a16:creationId xmlns:a16="http://schemas.microsoft.com/office/drawing/2014/main" id="{EE1C96E5-E45A-2EF2-1839-5B552A5B908B}"/>
              </a:ext>
            </a:extLst>
          </p:cNvPr>
          <p:cNvSpPr>
            <a:spLocks noGrp="1"/>
          </p:cNvSpPr>
          <p:nvPr>
            <p:ph type="ftr" sz="quarter" idx="4294967295"/>
          </p:nvPr>
        </p:nvSpPr>
        <p:spPr>
          <a:xfrm>
            <a:off x="0" y="6307138"/>
            <a:ext cx="3908425" cy="274637"/>
          </a:xfrm>
        </p:spPr>
        <p:txBody>
          <a:bodyPr>
            <a:normAutofit fontScale="77500" lnSpcReduction="20000"/>
          </a:bodyPr>
          <a:lstStyle/>
          <a:p>
            <a:pPr>
              <a:spcAft>
                <a:spcPts val="600"/>
              </a:spcAft>
            </a:pPr>
            <a:r>
              <a:rPr lang="en-US" dirty="0"/>
              <a:t>2022 Vogt Consulting Inc for FEW</a:t>
            </a:r>
          </a:p>
        </p:txBody>
      </p:sp>
      <p:sp>
        <p:nvSpPr>
          <p:cNvPr id="7" name="Slide Number Placeholder 1">
            <a:extLst>
              <a:ext uri="{FF2B5EF4-FFF2-40B4-BE49-F238E27FC236}">
                <a16:creationId xmlns:a16="http://schemas.microsoft.com/office/drawing/2014/main" id="{B6BCD070-629D-3980-C043-9672BE40B35E}"/>
              </a:ext>
            </a:extLst>
          </p:cNvPr>
          <p:cNvSpPr>
            <a:spLocks noGrp="1"/>
          </p:cNvSpPr>
          <p:nvPr>
            <p:ph type="sldNum" sz="quarter" idx="4294967295"/>
          </p:nvPr>
        </p:nvSpPr>
        <p:spPr>
          <a:xfrm>
            <a:off x="11095038" y="6308725"/>
            <a:ext cx="1096962" cy="274638"/>
          </a:xfrm>
        </p:spPr>
        <p:txBody>
          <a:bodyPr/>
          <a:lstStyle/>
          <a:p>
            <a:fld id="{59DB9A98-F838-4116-8513-3DE0E5EE5B50}" type="slidenum">
              <a:rPr lang="en-US" smtClean="0"/>
              <a:t>8</a:t>
            </a:fld>
            <a:endParaRPr lang="en-US"/>
          </a:p>
        </p:txBody>
      </p:sp>
    </p:spTree>
    <p:extLst>
      <p:ext uri="{BB962C8B-B14F-4D97-AF65-F5344CB8AC3E}">
        <p14:creationId xmlns:p14="http://schemas.microsoft.com/office/powerpoint/2010/main" val="54465675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type="body" sz="quarter" idx="10"/>
          </p:nvPr>
        </p:nvSpPr>
        <p:spPr/>
        <p:txBody>
          <a:bodyPr anchor="ctr">
            <a:normAutofit/>
          </a:bodyPr>
          <a:lstStyle/>
          <a:p>
            <a:pPr marL="0" indent="0">
              <a:spcBef>
                <a:spcPct val="24000"/>
              </a:spcBef>
              <a:buNone/>
            </a:pPr>
            <a:r>
              <a:rPr lang="en-US" altLang="en-US" dirty="0">
                <a:solidFill>
                  <a:schemeClr val="tx1">
                    <a:lumMod val="75000"/>
                    <a:lumOff val="25000"/>
                  </a:schemeClr>
                </a:solidFill>
              </a:rPr>
              <a:t>Waste is “anything other than the </a:t>
            </a:r>
            <a:r>
              <a:rPr lang="en-US" altLang="en-US" i="1" dirty="0">
                <a:solidFill>
                  <a:schemeClr val="tx1">
                    <a:lumMod val="75000"/>
                    <a:lumOff val="25000"/>
                  </a:schemeClr>
                </a:solidFill>
              </a:rPr>
              <a:t>minimum</a:t>
            </a:r>
            <a:r>
              <a:rPr lang="en-US" altLang="en-US" dirty="0">
                <a:solidFill>
                  <a:schemeClr val="tx1">
                    <a:lumMod val="75000"/>
                    <a:lumOff val="25000"/>
                  </a:schemeClr>
                </a:solidFill>
              </a:rPr>
              <a:t> amount of equipment, materials, parts, space, and worker’s time, which are absolutely essential to </a:t>
            </a:r>
            <a:r>
              <a:rPr lang="en-US" altLang="en-US" i="1" dirty="0">
                <a:solidFill>
                  <a:schemeClr val="tx1">
                    <a:lumMod val="75000"/>
                    <a:lumOff val="25000"/>
                  </a:schemeClr>
                </a:solidFill>
              </a:rPr>
              <a:t>add *value</a:t>
            </a:r>
            <a:r>
              <a:rPr lang="en-US" altLang="en-US" dirty="0">
                <a:solidFill>
                  <a:schemeClr val="tx1">
                    <a:lumMod val="75000"/>
                    <a:lumOff val="25000"/>
                  </a:schemeClr>
                </a:solidFill>
              </a:rPr>
              <a:t> to the product.”</a:t>
            </a:r>
          </a:p>
          <a:p>
            <a:pPr marL="0" indent="0">
              <a:spcBef>
                <a:spcPct val="24000"/>
              </a:spcBef>
              <a:buNone/>
            </a:pPr>
            <a:r>
              <a:rPr lang="en-US" altLang="en-US" dirty="0">
                <a:solidFill>
                  <a:schemeClr val="tx1">
                    <a:lumMod val="75000"/>
                    <a:lumOff val="25000"/>
                  </a:schemeClr>
                </a:solidFill>
              </a:rPr>
              <a:t>	— </a:t>
            </a:r>
            <a:r>
              <a:rPr lang="en-US" altLang="en-US" dirty="0" err="1">
                <a:solidFill>
                  <a:schemeClr val="tx1">
                    <a:lumMod val="75000"/>
                    <a:lumOff val="25000"/>
                  </a:schemeClr>
                </a:solidFill>
              </a:rPr>
              <a:t>Shoichiro</a:t>
            </a:r>
            <a:r>
              <a:rPr lang="en-US" altLang="en-US" dirty="0">
                <a:solidFill>
                  <a:schemeClr val="tx1">
                    <a:lumMod val="75000"/>
                    <a:lumOff val="25000"/>
                  </a:schemeClr>
                </a:solidFill>
              </a:rPr>
              <a:t> Toyoda</a:t>
            </a:r>
            <a:br>
              <a:rPr lang="en-US" altLang="en-US" dirty="0">
                <a:solidFill>
                  <a:schemeClr val="tx1">
                    <a:lumMod val="75000"/>
                    <a:lumOff val="25000"/>
                  </a:schemeClr>
                </a:solidFill>
              </a:rPr>
            </a:br>
            <a:r>
              <a:rPr lang="en-US" altLang="en-US" dirty="0">
                <a:solidFill>
                  <a:schemeClr val="tx1">
                    <a:lumMod val="75000"/>
                    <a:lumOff val="25000"/>
                  </a:schemeClr>
                </a:solidFill>
              </a:rPr>
              <a:t>  	     President, Toyota</a:t>
            </a:r>
          </a:p>
          <a:p>
            <a:pPr marL="0" indent="0">
              <a:spcBef>
                <a:spcPct val="24000"/>
              </a:spcBef>
              <a:buNone/>
            </a:pPr>
            <a:endParaRPr lang="en-US" altLang="en-US" dirty="0">
              <a:solidFill>
                <a:schemeClr val="tx1">
                  <a:lumMod val="75000"/>
                  <a:lumOff val="25000"/>
                </a:schemeClr>
              </a:solidFill>
            </a:endParaRPr>
          </a:p>
          <a:p>
            <a:pPr marL="0" indent="0">
              <a:buNone/>
            </a:pPr>
            <a:r>
              <a:rPr lang="en-US" dirty="0">
                <a:solidFill>
                  <a:schemeClr val="tx1">
                    <a:lumMod val="75000"/>
                    <a:lumOff val="25000"/>
                  </a:schemeClr>
                </a:solidFill>
              </a:rPr>
              <a:t>*Value is defined by the customer</a:t>
            </a:r>
          </a:p>
        </p:txBody>
      </p:sp>
      <p:sp>
        <p:nvSpPr>
          <p:cNvPr id="2" name="Title 1"/>
          <p:cNvSpPr>
            <a:spLocks noGrp="1"/>
          </p:cNvSpPr>
          <p:nvPr>
            <p:ph type="title"/>
          </p:nvPr>
        </p:nvSpPr>
        <p:spPr/>
        <p:txBody>
          <a:bodyPr>
            <a:normAutofit/>
          </a:bodyPr>
          <a:lstStyle/>
          <a:p>
            <a:r>
              <a:rPr lang="en-US" sz="3100"/>
              <a:t>Lean Basic Premise</a:t>
            </a:r>
          </a:p>
        </p:txBody>
      </p:sp>
      <p:sp>
        <p:nvSpPr>
          <p:cNvPr id="12" name="Slide Number Placeholder 1">
            <a:extLst>
              <a:ext uri="{FF2B5EF4-FFF2-40B4-BE49-F238E27FC236}">
                <a16:creationId xmlns:a16="http://schemas.microsoft.com/office/drawing/2014/main" id="{CFD42185-A84E-D658-1160-D2FFF4504C79}"/>
              </a:ext>
            </a:extLst>
          </p:cNvPr>
          <p:cNvSpPr>
            <a:spLocks noGrp="1"/>
          </p:cNvSpPr>
          <p:nvPr>
            <p:ph type="sldNum" sz="quarter" idx="4294967295"/>
          </p:nvPr>
        </p:nvSpPr>
        <p:spPr>
          <a:xfrm>
            <a:off x="11095038" y="6308725"/>
            <a:ext cx="1096962" cy="274638"/>
          </a:xfrm>
        </p:spPr>
        <p:txBody>
          <a:bodyPr/>
          <a:lstStyle/>
          <a:p>
            <a:fld id="{59DB9A98-F838-4116-8513-3DE0E5EE5B50}" type="slidenum">
              <a:rPr lang="en-US" smtClean="0"/>
              <a:t>9</a:t>
            </a:fld>
            <a:endParaRPr lang="en-US"/>
          </a:p>
        </p:txBody>
      </p:sp>
    </p:spTree>
    <p:extLst>
      <p:ext uri="{BB962C8B-B14F-4D97-AF65-F5344CB8AC3E}">
        <p14:creationId xmlns:p14="http://schemas.microsoft.com/office/powerpoint/2010/main" val="1286129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AT22">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Blackboard 2018">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w="6350" cap="sq" cmpd="sng" algn="ctr">
          <a:noFill/>
          <a:prstDash val="solid"/>
          <a:miter lim="800000"/>
        </a:ln>
        <a:effectLst/>
      </a:spPr>
      <a:bodyPr rot="0" spcFirstLastPara="0" vert="horz" wrap="square" lIns="182880" tIns="182880" rIns="182880" bIns="182880" numCol="1" spcCol="0" rtlCol="0" fromWordArt="0" anchor="ctr" anchorCtr="0" forceAA="0" compatLnSpc="1">
        <a:prstTxWarp prst="textNoShape">
          <a:avLst/>
        </a:prstTxWarp>
        <a:noAutofit/>
      </a:bodyPr>
      <a:lstStyle>
        <a:defPPr marL="0" marR="0" indent="0" algn="ctr" defTabSz="914400" eaLnBrk="1" fontAlgn="auto" latinLnBrk="0" hangingPunct="1">
          <a:lnSpc>
            <a:spcPct val="100000"/>
          </a:lnSpc>
          <a:spcBef>
            <a:spcPts val="0"/>
          </a:spcBef>
          <a:spcAft>
            <a:spcPts val="0"/>
          </a:spcAft>
          <a:buClrTx/>
          <a:buSzTx/>
          <a:buFontTx/>
          <a:buNone/>
          <a:tabLst/>
          <a:defRPr kumimoji="0" sz="2400" b="0" i="0" u="none" strike="noStrike" kern="0" cap="none" spc="0" normalizeH="0" baseline="0" noProof="0" dirty="0" smtClean="0">
            <a:ln>
              <a:noFill/>
            </a:ln>
            <a:effectLst/>
            <a:uLnTx/>
            <a:uFillTx/>
            <a:ea typeface="+mn-ea"/>
            <a:cs typeface="+mn-cs"/>
          </a:defRPr>
        </a:defPPr>
      </a:lstStyle>
    </a:spDef>
    <a:lnDef>
      <a:spPr>
        <a:noFill/>
        <a:ln w="6350" cap="sq" cmpd="sng" algn="ctr">
          <a:solidFill>
            <a:schemeClr val="bg1"/>
          </a:solidFill>
          <a:prstDash val="solid"/>
          <a:miter lim="800000"/>
          <a:headEnd type="none" w="med" len="med"/>
          <a:tailEnd type="none" w="med" len="med"/>
        </a:ln>
        <a:effectLst/>
      </a:spPr>
      <a:bodyPr/>
      <a:lstStyle/>
    </a:lnDef>
    <a:txDef>
      <a:spPr>
        <a:noFill/>
        <a:ln w="6350" cap="sq">
          <a:noFill/>
          <a:miter lim="800000"/>
        </a:ln>
      </a:spPr>
      <a:bodyPr wrap="none" lIns="182880" tIns="182880" rIns="182880" bIns="182880" rtlCol="0">
        <a:noAutofit/>
      </a:bodyPr>
      <a:lstStyle>
        <a:defPPr marL="0" marR="0" indent="0" algn="l" defTabSz="914400" eaLnBrk="1" fontAlgn="auto" latinLnBrk="0" hangingPunct="1">
          <a:lnSpc>
            <a:spcPct val="100000"/>
          </a:lnSpc>
          <a:spcBef>
            <a:spcPts val="0"/>
          </a:spcBef>
          <a:spcAft>
            <a:spcPts val="0"/>
          </a:spcAft>
          <a:buClrTx/>
          <a:buSzTx/>
          <a:buFontTx/>
          <a:buNone/>
          <a:tabLst/>
          <a:defRPr kumimoji="0" sz="2400" b="0" i="0" u="none" strike="noStrike" kern="0" cap="none" spc="0" normalizeH="0" baseline="0" noProof="0" dirty="0" smtClean="0">
            <a:ln>
              <a:noFill/>
            </a:ln>
            <a:solidFill>
              <a:schemeClr val="bg1"/>
            </a:solidFill>
            <a:effectLst/>
            <a:uLnTx/>
            <a:uFillTx/>
          </a:defRPr>
        </a:defPPr>
      </a:lstStyle>
    </a:txDef>
  </a:objectDefaults>
  <a:extraClrSchemeLst/>
  <a:extLst>
    <a:ext uri="{05A4C25C-085E-4340-85A3-A5531E510DB2}">
      <thm15:themeFamily xmlns:thm15="http://schemas.microsoft.com/office/thememl/2012/main" name="AT22 presentation template.potx" id="{0EEE4F59-4B46-4D42-BAF5-75005310E2B4}" vid="{E622E831-6522-4C1A-BCC6-75B8512CC4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AT22 presentation template(1)</Template>
  <TotalTime>484</TotalTime>
  <Words>2074</Words>
  <Application>Microsoft Office PowerPoint</Application>
  <PresentationFormat>Widescreen</PresentationFormat>
  <Paragraphs>309</Paragraphs>
  <Slides>29</Slides>
  <Notes>13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41" baseType="lpstr">
      <vt:lpstr>Amasis MT Pro Light</vt:lpstr>
      <vt:lpstr>Amasis MT Pro Medium</vt:lpstr>
      <vt:lpstr>Arial</vt:lpstr>
      <vt:lpstr>Book Antiqua</vt:lpstr>
      <vt:lpstr>Calibri</vt:lpstr>
      <vt:lpstr>Georgia Pro Cond Light</vt:lpstr>
      <vt:lpstr>Tahoma</vt:lpstr>
      <vt:lpstr>Times</vt:lpstr>
      <vt:lpstr>Times New Roman</vt:lpstr>
      <vt:lpstr>Wingdings</vt:lpstr>
      <vt:lpstr>AT22</vt:lpstr>
      <vt:lpstr>think-cell Slide</vt:lpstr>
      <vt:lpstr>Federally Employed Women (FEW) National Training Program (NTP)</vt:lpstr>
      <vt:lpstr>Introduction to Lean Six Sigma and Waste Identification</vt:lpstr>
      <vt:lpstr>Welcome!</vt:lpstr>
      <vt:lpstr>Sheryl L Vogt</vt:lpstr>
      <vt:lpstr>Our Approach Today</vt:lpstr>
      <vt:lpstr>First – Who has heard of Lean Six Sigma?</vt:lpstr>
      <vt:lpstr>What is Lean Six Sigma?</vt:lpstr>
      <vt:lpstr>Why Lean &amp; Six Sigma?</vt:lpstr>
      <vt:lpstr>Lean Basic Premise</vt:lpstr>
      <vt:lpstr>What is the customer paying for?</vt:lpstr>
      <vt:lpstr>What would the perfect flow of value look like?</vt:lpstr>
      <vt:lpstr>Ideal state:  Allow value to flow without interruptions</vt:lpstr>
      <vt:lpstr>Waste Analysis</vt:lpstr>
      <vt:lpstr>Your Turn to Practice</vt:lpstr>
      <vt:lpstr>Six Sigma Thinking</vt:lpstr>
      <vt:lpstr>Six Sigma Basic Premise</vt:lpstr>
      <vt:lpstr>Template for Inputs and Outputs</vt:lpstr>
      <vt:lpstr>Continuous Improvement . . . not by chance</vt:lpstr>
      <vt:lpstr>How this works…</vt:lpstr>
      <vt:lpstr>Culture Changes As We Know More</vt:lpstr>
      <vt:lpstr>The Approach</vt:lpstr>
      <vt:lpstr>The Methodology</vt:lpstr>
      <vt:lpstr>In Six Sigma Terms…</vt:lpstr>
      <vt:lpstr>Group Exercise</vt:lpstr>
      <vt:lpstr>Your Turn to Practice</vt:lpstr>
      <vt:lpstr>Template for Inputs and Outputs</vt:lpstr>
      <vt:lpstr>Any Questions?</vt:lpstr>
      <vt:lpstr>Thank you!</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Anthology Together Presentation Template</dc:title>
  <dc:creator>Brown, Khadejah - AMS</dc:creator>
  <cp:lastModifiedBy>Sheryl Vogt</cp:lastModifiedBy>
  <cp:revision>33</cp:revision>
  <dcterms:created xsi:type="dcterms:W3CDTF">2022-07-04T18:52:08Z</dcterms:created>
  <dcterms:modified xsi:type="dcterms:W3CDTF">2023-06-08T20:50:26Z</dcterms:modified>
</cp:coreProperties>
</file>