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69" r:id="rId2"/>
    <p:sldId id="476" r:id="rId3"/>
    <p:sldId id="2296" r:id="rId4"/>
    <p:sldId id="2297" r:id="rId5"/>
    <p:sldId id="2298" r:id="rId6"/>
    <p:sldId id="2287" r:id="rId7"/>
    <p:sldId id="360" r:id="rId8"/>
    <p:sldId id="392" r:id="rId9"/>
    <p:sldId id="481" r:id="rId10"/>
    <p:sldId id="482" r:id="rId11"/>
    <p:sldId id="2289" r:id="rId12"/>
    <p:sldId id="484" r:id="rId13"/>
    <p:sldId id="485" r:id="rId14"/>
    <p:sldId id="2290" r:id="rId15"/>
    <p:sldId id="487" r:id="rId16"/>
    <p:sldId id="488" r:id="rId17"/>
    <p:sldId id="489" r:id="rId18"/>
    <p:sldId id="2291" r:id="rId19"/>
    <p:sldId id="490" r:id="rId20"/>
    <p:sldId id="491" r:id="rId21"/>
    <p:sldId id="496" r:id="rId22"/>
    <p:sldId id="2292" r:id="rId23"/>
    <p:sldId id="2293" r:id="rId24"/>
    <p:sldId id="2274" r:id="rId25"/>
    <p:sldId id="2283" r:id="rId26"/>
    <p:sldId id="2272" r:id="rId27"/>
    <p:sldId id="2294" r:id="rId28"/>
    <p:sldId id="514" r:id="rId29"/>
    <p:sldId id="515" r:id="rId30"/>
    <p:sldId id="516" r:id="rId31"/>
    <p:sldId id="501" r:id="rId32"/>
    <p:sldId id="2295" r:id="rId33"/>
    <p:sldId id="588" r:id="rId34"/>
    <p:sldId id="467" r:id="rId35"/>
  </p:sldIdLst>
  <p:sldSz cx="12192000" cy="6858000"/>
  <p:notesSz cx="6858000" cy="9144000"/>
  <p:defaultTextStyle>
    <a:defPPr>
      <a:defRPr lang="en-US"/>
    </a:defPPr>
    <a:lvl1pPr marL="0" algn="l" defTabSz="913675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1pPr>
    <a:lvl2pPr marL="456837" algn="l" defTabSz="913675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2pPr>
    <a:lvl3pPr marL="913675" algn="l" defTabSz="913675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3pPr>
    <a:lvl4pPr marL="1370514" algn="l" defTabSz="913675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4pPr>
    <a:lvl5pPr marL="1827352" algn="l" defTabSz="913675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5pPr>
    <a:lvl6pPr marL="2284189" algn="l" defTabSz="913675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6pPr>
    <a:lvl7pPr marL="2741028" algn="l" defTabSz="913675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7pPr>
    <a:lvl8pPr marL="3197866" algn="l" defTabSz="913675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8pPr>
    <a:lvl9pPr marL="3654704" algn="l" defTabSz="913675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10685F6-03B7-4345-BD41-C10F5E1C43AE}">
          <p14:sldIdLst>
            <p14:sldId id="269"/>
          </p14:sldIdLst>
        </p14:section>
        <p14:section name="About This Template" id="{5A0091F5-0C66-41C6-9758-E25C170697F4}">
          <p14:sldIdLst/>
        </p14:section>
        <p14:section name="Slide Layouts" id="{61AB2CA0-D2D5-47A2-B8F1-B019E65EAA3F}">
          <p14:sldIdLst>
            <p14:sldId id="476"/>
            <p14:sldId id="2296"/>
            <p14:sldId id="2297"/>
            <p14:sldId id="2298"/>
            <p14:sldId id="2287"/>
            <p14:sldId id="360"/>
            <p14:sldId id="392"/>
            <p14:sldId id="481"/>
            <p14:sldId id="482"/>
            <p14:sldId id="2289"/>
            <p14:sldId id="484"/>
            <p14:sldId id="485"/>
            <p14:sldId id="2290"/>
            <p14:sldId id="487"/>
            <p14:sldId id="488"/>
            <p14:sldId id="489"/>
            <p14:sldId id="2291"/>
            <p14:sldId id="490"/>
            <p14:sldId id="491"/>
            <p14:sldId id="496"/>
            <p14:sldId id="2292"/>
            <p14:sldId id="2293"/>
            <p14:sldId id="2274"/>
            <p14:sldId id="2283"/>
            <p14:sldId id="2272"/>
            <p14:sldId id="2294"/>
            <p14:sldId id="514"/>
            <p14:sldId id="515"/>
            <p14:sldId id="516"/>
            <p14:sldId id="501"/>
            <p14:sldId id="2295"/>
            <p14:sldId id="588"/>
          </p14:sldIdLst>
        </p14:section>
        <p14:section name="End" id="{384A3FB3-2500-434C-A093-0CADA67AEC51}">
          <p14:sldIdLst>
            <p14:sldId id="4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2" userDrawn="1">
          <p15:clr>
            <a:srgbClr val="A4A3A4"/>
          </p15:clr>
        </p15:guide>
        <p15:guide id="2" pos="2679" userDrawn="1">
          <p15:clr>
            <a:srgbClr val="A4A3A4"/>
          </p15:clr>
        </p15:guide>
        <p15:guide id="3" pos="262" userDrawn="1">
          <p15:clr>
            <a:srgbClr val="A4A3A4"/>
          </p15:clr>
        </p15:guide>
        <p15:guide id="4" pos="2948" userDrawn="1">
          <p15:clr>
            <a:srgbClr val="A4A3A4"/>
          </p15:clr>
        </p15:guide>
        <p15:guide id="5" pos="7419" userDrawn="1">
          <p15:clr>
            <a:srgbClr val="A4A3A4"/>
          </p15:clr>
        </p15:guide>
        <p15:guide id="6" orient="horz" pos="778" userDrawn="1">
          <p15:clr>
            <a:srgbClr val="A4A3A4"/>
          </p15:clr>
        </p15:guide>
        <p15:guide id="7" orient="horz" pos="974" userDrawn="1">
          <p15:clr>
            <a:srgbClr val="A4A3A4"/>
          </p15:clr>
        </p15:guide>
        <p15:guide id="8" orient="horz" pos="3916" userDrawn="1">
          <p15:clr>
            <a:srgbClr val="A4A3A4"/>
          </p15:clr>
        </p15:guide>
        <p15:guide id="9" orient="horz" pos="365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ott Marsh" initials="SM" lastIdx="1" clrIdx="0">
    <p:extLst>
      <p:ext uri="{19B8F6BF-5375-455C-9EA6-DF929625EA0E}">
        <p15:presenceInfo xmlns:p15="http://schemas.microsoft.com/office/powerpoint/2012/main" userId="S::Scott.Marsh@blackboard.com::6940b87e-39a9-458a-89fb-c3afbb3a65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0D6B"/>
    <a:srgbClr val="FFD1FF"/>
    <a:srgbClr val="FF00FF"/>
    <a:srgbClr val="BF00BF"/>
    <a:srgbClr val="FF7AFF"/>
    <a:srgbClr val="1E1E1E"/>
    <a:srgbClr val="000000"/>
    <a:srgbClr val="FF0066"/>
    <a:srgbClr val="E8E4E7"/>
    <a:srgbClr val="363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9398" autoAdjust="0"/>
  </p:normalViewPr>
  <p:slideViewPr>
    <p:cSldViewPr snapToGrid="0" snapToObjects="1" showGuides="1">
      <p:cViewPr>
        <p:scale>
          <a:sx n="90" d="100"/>
          <a:sy n="90" d="100"/>
        </p:scale>
        <p:origin x="1356" y="546"/>
      </p:cViewPr>
      <p:guideLst>
        <p:guide orient="horz" pos="402"/>
        <p:guide pos="2679"/>
        <p:guide pos="262"/>
        <p:guide pos="2948"/>
        <p:guide pos="7419"/>
        <p:guide orient="horz" pos="778"/>
        <p:guide orient="horz" pos="974"/>
        <p:guide orient="horz" pos="3916"/>
        <p:guide orient="horz" pos="365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916"/>
    </p:cViewPr>
  </p:sorterViewPr>
  <p:notesViewPr>
    <p:cSldViewPr snapToGrid="0" snapToObjects="1" showGuides="1">
      <p:cViewPr varScale="1">
        <p:scale>
          <a:sx n="60" d="100"/>
          <a:sy n="60" d="100"/>
        </p:scale>
        <p:origin x="2333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BB86D6-80C1-416E-93A8-B3FA65B6B6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22E9A4-0AE3-4C16-8A89-F0E51BE2A50A}">
      <dgm:prSet/>
      <dgm:spPr/>
      <dgm:t>
        <a:bodyPr/>
        <a:lstStyle/>
        <a:p>
          <a:r>
            <a:rPr lang="en-US" dirty="0"/>
            <a:t>First, we will be walking through the Purpose of Process Maps and some high-level step by step instructions</a:t>
          </a:r>
        </a:p>
      </dgm:t>
    </dgm:pt>
    <dgm:pt modelId="{8B50F8B3-B852-4A84-8FA3-8534619AC48C}" type="parTrans" cxnId="{77AB698C-AF07-40F3-8720-193FD990B7E8}">
      <dgm:prSet/>
      <dgm:spPr/>
      <dgm:t>
        <a:bodyPr/>
        <a:lstStyle/>
        <a:p>
          <a:endParaRPr lang="en-US"/>
        </a:p>
      </dgm:t>
    </dgm:pt>
    <dgm:pt modelId="{C88008AA-6025-4C87-8A20-E438A9B4AA30}" type="sibTrans" cxnId="{77AB698C-AF07-40F3-8720-193FD990B7E8}">
      <dgm:prSet/>
      <dgm:spPr/>
      <dgm:t>
        <a:bodyPr/>
        <a:lstStyle/>
        <a:p>
          <a:endParaRPr lang="en-US"/>
        </a:p>
      </dgm:t>
    </dgm:pt>
    <dgm:pt modelId="{61222FB0-19E8-4115-A466-DFA415786016}">
      <dgm:prSet/>
      <dgm:spPr/>
      <dgm:t>
        <a:bodyPr/>
        <a:lstStyle/>
        <a:p>
          <a:r>
            <a:rPr lang="en-US" dirty="0"/>
            <a:t>Next, we are going to practice a couple parts together as a whole group</a:t>
          </a:r>
        </a:p>
      </dgm:t>
    </dgm:pt>
    <dgm:pt modelId="{BA6DFB31-980F-4D12-B6B6-F579DA0B2B2C}" type="parTrans" cxnId="{9061F746-0103-4170-974D-2463C87E079E}">
      <dgm:prSet/>
      <dgm:spPr/>
      <dgm:t>
        <a:bodyPr/>
        <a:lstStyle/>
        <a:p>
          <a:endParaRPr lang="en-US"/>
        </a:p>
      </dgm:t>
    </dgm:pt>
    <dgm:pt modelId="{4A200399-6C2B-4EDE-978A-DCFBD085137C}" type="sibTrans" cxnId="{9061F746-0103-4170-974D-2463C87E079E}">
      <dgm:prSet/>
      <dgm:spPr/>
      <dgm:t>
        <a:bodyPr/>
        <a:lstStyle/>
        <a:p>
          <a:endParaRPr lang="en-US"/>
        </a:p>
      </dgm:t>
    </dgm:pt>
    <dgm:pt modelId="{B57CD867-91BD-422E-8FBC-838B2E6B0B50}">
      <dgm:prSet/>
      <dgm:spPr/>
      <dgm:t>
        <a:bodyPr/>
        <a:lstStyle/>
        <a:p>
          <a:r>
            <a:rPr lang="en-US" dirty="0"/>
            <a:t>Then, I will break you into some small breakouts to continue the work on the tools in a small group</a:t>
          </a:r>
        </a:p>
      </dgm:t>
    </dgm:pt>
    <dgm:pt modelId="{D250C1A6-191D-4246-A78E-87C5DE3C740B}" type="parTrans" cxnId="{F0478166-1B8C-4738-8AEC-73401C0936FB}">
      <dgm:prSet/>
      <dgm:spPr/>
      <dgm:t>
        <a:bodyPr/>
        <a:lstStyle/>
        <a:p>
          <a:endParaRPr lang="en-US"/>
        </a:p>
      </dgm:t>
    </dgm:pt>
    <dgm:pt modelId="{65B8FF1A-B278-47E0-84F9-56ED2C8E5C9B}" type="sibTrans" cxnId="{F0478166-1B8C-4738-8AEC-73401C0936FB}">
      <dgm:prSet/>
      <dgm:spPr/>
      <dgm:t>
        <a:bodyPr/>
        <a:lstStyle/>
        <a:p>
          <a:endParaRPr lang="en-US"/>
        </a:p>
      </dgm:t>
    </dgm:pt>
    <dgm:pt modelId="{9CAE29B7-3294-4036-BFCE-9DF0D2ED7789}" type="pres">
      <dgm:prSet presAssocID="{16BB86D6-80C1-416E-93A8-B3FA65B6B6D5}" presName="linear" presStyleCnt="0">
        <dgm:presLayoutVars>
          <dgm:animLvl val="lvl"/>
          <dgm:resizeHandles val="exact"/>
        </dgm:presLayoutVars>
      </dgm:prSet>
      <dgm:spPr/>
    </dgm:pt>
    <dgm:pt modelId="{EF9C4259-0F94-41DB-BA7B-C1C1DABBAD9E}" type="pres">
      <dgm:prSet presAssocID="{DF22E9A4-0AE3-4C16-8A89-F0E51BE2A50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38FF159-158A-4502-8EF8-2A6029746F30}" type="pres">
      <dgm:prSet presAssocID="{C88008AA-6025-4C87-8A20-E438A9B4AA30}" presName="spacer" presStyleCnt="0"/>
      <dgm:spPr/>
    </dgm:pt>
    <dgm:pt modelId="{A1FB5B6C-1102-4D33-A31B-76F8E645D85C}" type="pres">
      <dgm:prSet presAssocID="{61222FB0-19E8-4115-A466-DFA41578601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7E3A213-605D-457E-868F-18E4A87F8048}" type="pres">
      <dgm:prSet presAssocID="{4A200399-6C2B-4EDE-978A-DCFBD085137C}" presName="spacer" presStyleCnt="0"/>
      <dgm:spPr/>
    </dgm:pt>
    <dgm:pt modelId="{90016A3D-EA3A-42DB-9E5E-C4AD7B39CA57}" type="pres">
      <dgm:prSet presAssocID="{B57CD867-91BD-422E-8FBC-838B2E6B0B5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4EE5D3F-53AC-4572-8D0E-209630E3C4AB}" type="presOf" srcId="{DF22E9A4-0AE3-4C16-8A89-F0E51BE2A50A}" destId="{EF9C4259-0F94-41DB-BA7B-C1C1DABBAD9E}" srcOrd="0" destOrd="0" presId="urn:microsoft.com/office/officeart/2005/8/layout/vList2"/>
    <dgm:cxn modelId="{F0478166-1B8C-4738-8AEC-73401C0936FB}" srcId="{16BB86D6-80C1-416E-93A8-B3FA65B6B6D5}" destId="{B57CD867-91BD-422E-8FBC-838B2E6B0B50}" srcOrd="2" destOrd="0" parTransId="{D250C1A6-191D-4246-A78E-87C5DE3C740B}" sibTransId="{65B8FF1A-B278-47E0-84F9-56ED2C8E5C9B}"/>
    <dgm:cxn modelId="{9061F746-0103-4170-974D-2463C87E079E}" srcId="{16BB86D6-80C1-416E-93A8-B3FA65B6B6D5}" destId="{61222FB0-19E8-4115-A466-DFA415786016}" srcOrd="1" destOrd="0" parTransId="{BA6DFB31-980F-4D12-B6B6-F579DA0B2B2C}" sibTransId="{4A200399-6C2B-4EDE-978A-DCFBD085137C}"/>
    <dgm:cxn modelId="{D21D0A69-AC3E-406F-BA32-3025BF077D13}" type="presOf" srcId="{B57CD867-91BD-422E-8FBC-838B2E6B0B50}" destId="{90016A3D-EA3A-42DB-9E5E-C4AD7B39CA57}" srcOrd="0" destOrd="0" presId="urn:microsoft.com/office/officeart/2005/8/layout/vList2"/>
    <dgm:cxn modelId="{F9090557-9F24-44EB-8F9E-4108E5DDDE88}" type="presOf" srcId="{61222FB0-19E8-4115-A466-DFA415786016}" destId="{A1FB5B6C-1102-4D33-A31B-76F8E645D85C}" srcOrd="0" destOrd="0" presId="urn:microsoft.com/office/officeart/2005/8/layout/vList2"/>
    <dgm:cxn modelId="{77AB698C-AF07-40F3-8720-193FD990B7E8}" srcId="{16BB86D6-80C1-416E-93A8-B3FA65B6B6D5}" destId="{DF22E9A4-0AE3-4C16-8A89-F0E51BE2A50A}" srcOrd="0" destOrd="0" parTransId="{8B50F8B3-B852-4A84-8FA3-8534619AC48C}" sibTransId="{C88008AA-6025-4C87-8A20-E438A9B4AA30}"/>
    <dgm:cxn modelId="{5441CDDB-0F2F-41E4-80DF-332E076826F3}" type="presOf" srcId="{16BB86D6-80C1-416E-93A8-B3FA65B6B6D5}" destId="{9CAE29B7-3294-4036-BFCE-9DF0D2ED7789}" srcOrd="0" destOrd="0" presId="urn:microsoft.com/office/officeart/2005/8/layout/vList2"/>
    <dgm:cxn modelId="{F43B563F-2B49-48F3-97D3-E35E18C4A4EF}" type="presParOf" srcId="{9CAE29B7-3294-4036-BFCE-9DF0D2ED7789}" destId="{EF9C4259-0F94-41DB-BA7B-C1C1DABBAD9E}" srcOrd="0" destOrd="0" presId="urn:microsoft.com/office/officeart/2005/8/layout/vList2"/>
    <dgm:cxn modelId="{C01DC82A-ADBF-4CC3-917F-3F09C1061E2E}" type="presParOf" srcId="{9CAE29B7-3294-4036-BFCE-9DF0D2ED7789}" destId="{438FF159-158A-4502-8EF8-2A6029746F30}" srcOrd="1" destOrd="0" presId="urn:microsoft.com/office/officeart/2005/8/layout/vList2"/>
    <dgm:cxn modelId="{3749164B-4E3B-4107-A380-B9954ECC3B2E}" type="presParOf" srcId="{9CAE29B7-3294-4036-BFCE-9DF0D2ED7789}" destId="{A1FB5B6C-1102-4D33-A31B-76F8E645D85C}" srcOrd="2" destOrd="0" presId="urn:microsoft.com/office/officeart/2005/8/layout/vList2"/>
    <dgm:cxn modelId="{27CB55F5-84CA-4841-B306-31483C059F87}" type="presParOf" srcId="{9CAE29B7-3294-4036-BFCE-9DF0D2ED7789}" destId="{47E3A213-605D-457E-868F-18E4A87F8048}" srcOrd="3" destOrd="0" presId="urn:microsoft.com/office/officeart/2005/8/layout/vList2"/>
    <dgm:cxn modelId="{F67B6BE0-31C0-45A8-830F-50F944C7F7B5}" type="presParOf" srcId="{9CAE29B7-3294-4036-BFCE-9DF0D2ED7789}" destId="{90016A3D-EA3A-42DB-9E5E-C4AD7B39CA5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D82BC5-85BB-4E06-8AA8-E7EF841A72DB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8F8FD3E-32A2-4065-A118-BF2057BBD296}">
      <dgm:prSet/>
      <dgm:spPr/>
      <dgm:t>
        <a:bodyPr/>
        <a:lstStyle/>
        <a:p>
          <a:r>
            <a:rPr lang="en-US"/>
            <a:t>Gather</a:t>
          </a:r>
        </a:p>
      </dgm:t>
    </dgm:pt>
    <dgm:pt modelId="{BA12BC93-F2BC-46A0-B5AE-04D2E96CB67D}" type="parTrans" cxnId="{375D2026-12D3-4A58-9E0C-A851DC3C644F}">
      <dgm:prSet/>
      <dgm:spPr/>
      <dgm:t>
        <a:bodyPr/>
        <a:lstStyle/>
        <a:p>
          <a:endParaRPr lang="en-US"/>
        </a:p>
      </dgm:t>
    </dgm:pt>
    <dgm:pt modelId="{54404727-BA1E-410D-88FE-456340995FF5}" type="sibTrans" cxnId="{375D2026-12D3-4A58-9E0C-A851DC3C644F}">
      <dgm:prSet/>
      <dgm:spPr/>
      <dgm:t>
        <a:bodyPr/>
        <a:lstStyle/>
        <a:p>
          <a:endParaRPr lang="en-US"/>
        </a:p>
      </dgm:t>
    </dgm:pt>
    <dgm:pt modelId="{F12EC97B-EB52-4765-9A54-4DF29BA21FFA}">
      <dgm:prSet/>
      <dgm:spPr/>
      <dgm:t>
        <a:bodyPr/>
        <a:lstStyle/>
        <a:p>
          <a:r>
            <a:rPr lang="en-US"/>
            <a:t>Gather materials:   ‘butcher’ paper &amp; post-it notes or in the Virtual environment tools like Miro or other sharing platforms</a:t>
          </a:r>
        </a:p>
      </dgm:t>
    </dgm:pt>
    <dgm:pt modelId="{4510F41D-1527-4D2B-9D7D-5233FB1F678C}" type="parTrans" cxnId="{239BDA5A-A85B-4430-B93B-02A969376951}">
      <dgm:prSet/>
      <dgm:spPr/>
      <dgm:t>
        <a:bodyPr/>
        <a:lstStyle/>
        <a:p>
          <a:endParaRPr lang="en-US"/>
        </a:p>
      </dgm:t>
    </dgm:pt>
    <dgm:pt modelId="{F5FC1E77-63C1-48A9-A94D-10A450FD328C}" type="sibTrans" cxnId="{239BDA5A-A85B-4430-B93B-02A969376951}">
      <dgm:prSet/>
      <dgm:spPr/>
      <dgm:t>
        <a:bodyPr/>
        <a:lstStyle/>
        <a:p>
          <a:endParaRPr lang="en-US"/>
        </a:p>
      </dgm:t>
    </dgm:pt>
    <dgm:pt modelId="{659AD132-CBEE-45E8-9742-43E9D04EC0EB}">
      <dgm:prSet/>
      <dgm:spPr/>
      <dgm:t>
        <a:bodyPr/>
        <a:lstStyle/>
        <a:p>
          <a:r>
            <a:rPr lang="en-US"/>
            <a:t>Start</a:t>
          </a:r>
        </a:p>
      </dgm:t>
    </dgm:pt>
    <dgm:pt modelId="{1304055A-E85E-47DF-8CDD-E9D3C8697384}" type="parTrans" cxnId="{AE9C8366-F7B7-451E-BB98-6F00E0ED24A3}">
      <dgm:prSet/>
      <dgm:spPr/>
      <dgm:t>
        <a:bodyPr/>
        <a:lstStyle/>
        <a:p>
          <a:endParaRPr lang="en-US"/>
        </a:p>
      </dgm:t>
    </dgm:pt>
    <dgm:pt modelId="{D5D1FF58-5584-43D9-8421-DA07C5F7D98F}" type="sibTrans" cxnId="{AE9C8366-F7B7-451E-BB98-6F00E0ED24A3}">
      <dgm:prSet/>
      <dgm:spPr/>
      <dgm:t>
        <a:bodyPr/>
        <a:lstStyle/>
        <a:p>
          <a:endParaRPr lang="en-US"/>
        </a:p>
      </dgm:t>
    </dgm:pt>
    <dgm:pt modelId="{8AEE4FFD-8DF7-4A48-AD65-6D3387FC4E1B}">
      <dgm:prSet/>
      <dgm:spPr/>
      <dgm:t>
        <a:bodyPr/>
        <a:lstStyle/>
        <a:p>
          <a:r>
            <a:rPr lang="en-US"/>
            <a:t>With your team, start with what “triggers” the process</a:t>
          </a:r>
        </a:p>
      </dgm:t>
    </dgm:pt>
    <dgm:pt modelId="{4DC66CC9-37A5-4F0E-9083-2410A88F96F2}" type="parTrans" cxnId="{2F997B60-4D1C-40EA-901A-F000E496C167}">
      <dgm:prSet/>
      <dgm:spPr/>
      <dgm:t>
        <a:bodyPr/>
        <a:lstStyle/>
        <a:p>
          <a:endParaRPr lang="en-US"/>
        </a:p>
      </dgm:t>
    </dgm:pt>
    <dgm:pt modelId="{E0B15D29-FDAE-4D9F-92A4-F85BFC263F01}" type="sibTrans" cxnId="{2F997B60-4D1C-40EA-901A-F000E496C167}">
      <dgm:prSet/>
      <dgm:spPr/>
      <dgm:t>
        <a:bodyPr/>
        <a:lstStyle/>
        <a:p>
          <a:endParaRPr lang="en-US"/>
        </a:p>
      </dgm:t>
    </dgm:pt>
    <dgm:pt modelId="{3E300B07-A581-46C3-B614-42DC3845B567}">
      <dgm:prSet/>
      <dgm:spPr/>
      <dgm:t>
        <a:bodyPr/>
        <a:lstStyle/>
        <a:p>
          <a:r>
            <a:rPr lang="en-US"/>
            <a:t>Write</a:t>
          </a:r>
        </a:p>
      </dgm:t>
    </dgm:pt>
    <dgm:pt modelId="{7302E172-47EC-4109-B90A-6E0477B0799B}" type="parTrans" cxnId="{C75E4A63-188F-4574-9DA5-B4EC52AF4D83}">
      <dgm:prSet/>
      <dgm:spPr/>
      <dgm:t>
        <a:bodyPr/>
        <a:lstStyle/>
        <a:p>
          <a:endParaRPr lang="en-US"/>
        </a:p>
      </dgm:t>
    </dgm:pt>
    <dgm:pt modelId="{BD408E4B-5BA5-42CA-AD07-FC391EF68908}" type="sibTrans" cxnId="{C75E4A63-188F-4574-9DA5-B4EC52AF4D83}">
      <dgm:prSet/>
      <dgm:spPr/>
      <dgm:t>
        <a:bodyPr/>
        <a:lstStyle/>
        <a:p>
          <a:endParaRPr lang="en-US"/>
        </a:p>
      </dgm:t>
    </dgm:pt>
    <dgm:pt modelId="{87DACCC7-E783-4A20-AC19-2CF749205671}">
      <dgm:prSet/>
      <dgm:spPr/>
      <dgm:t>
        <a:bodyPr/>
        <a:lstStyle/>
        <a:p>
          <a:r>
            <a:rPr lang="en-US"/>
            <a:t>Write the process step on the post-it and place in the right order for the process</a:t>
          </a:r>
        </a:p>
      </dgm:t>
    </dgm:pt>
    <dgm:pt modelId="{3783046A-DE97-4FA9-8789-05D715890508}" type="parTrans" cxnId="{3670B0FD-B084-48C3-8763-C6178EEF0F49}">
      <dgm:prSet/>
      <dgm:spPr/>
      <dgm:t>
        <a:bodyPr/>
        <a:lstStyle/>
        <a:p>
          <a:endParaRPr lang="en-US"/>
        </a:p>
      </dgm:t>
    </dgm:pt>
    <dgm:pt modelId="{E2CB674E-0430-470C-9C1B-E43CD5FDB87D}" type="sibTrans" cxnId="{3670B0FD-B084-48C3-8763-C6178EEF0F49}">
      <dgm:prSet/>
      <dgm:spPr/>
      <dgm:t>
        <a:bodyPr/>
        <a:lstStyle/>
        <a:p>
          <a:endParaRPr lang="en-US"/>
        </a:p>
      </dgm:t>
    </dgm:pt>
    <dgm:pt modelId="{06AACCD2-3D11-42E4-A932-A5CCD6C78F9A}">
      <dgm:prSet/>
      <dgm:spPr/>
      <dgm:t>
        <a:bodyPr/>
        <a:lstStyle/>
        <a:p>
          <a:r>
            <a:rPr lang="en-US"/>
            <a:t>Continue by</a:t>
          </a:r>
        </a:p>
      </dgm:t>
    </dgm:pt>
    <dgm:pt modelId="{6E2536A7-9E81-4D9B-95CB-2775224322AC}" type="parTrans" cxnId="{6CFE5570-9CEA-4D2F-B47A-C9E1AFC426DC}">
      <dgm:prSet/>
      <dgm:spPr/>
      <dgm:t>
        <a:bodyPr/>
        <a:lstStyle/>
        <a:p>
          <a:endParaRPr lang="en-US"/>
        </a:p>
      </dgm:t>
    </dgm:pt>
    <dgm:pt modelId="{681D3AE6-D7FC-4B73-95A8-0706C3D24990}" type="sibTrans" cxnId="{6CFE5570-9CEA-4D2F-B47A-C9E1AFC426DC}">
      <dgm:prSet/>
      <dgm:spPr/>
      <dgm:t>
        <a:bodyPr/>
        <a:lstStyle/>
        <a:p>
          <a:endParaRPr lang="en-US"/>
        </a:p>
      </dgm:t>
    </dgm:pt>
    <dgm:pt modelId="{F72EF209-0C2C-4281-ABC8-708BCBFAA95B}">
      <dgm:prSet/>
      <dgm:spPr/>
      <dgm:t>
        <a:bodyPr/>
        <a:lstStyle/>
        <a:p>
          <a:r>
            <a:rPr lang="en-US"/>
            <a:t>Continue by asking “what happens next”</a:t>
          </a:r>
        </a:p>
      </dgm:t>
    </dgm:pt>
    <dgm:pt modelId="{9F2D6EAE-8CA1-44F1-AF7B-84BB96DA5ACE}" type="parTrans" cxnId="{4765A1EF-6128-496E-ACF6-CD4D226828EA}">
      <dgm:prSet/>
      <dgm:spPr/>
      <dgm:t>
        <a:bodyPr/>
        <a:lstStyle/>
        <a:p>
          <a:endParaRPr lang="en-US"/>
        </a:p>
      </dgm:t>
    </dgm:pt>
    <dgm:pt modelId="{6388A182-6A2F-4ED3-894D-B9D8C6A56A39}" type="sibTrans" cxnId="{4765A1EF-6128-496E-ACF6-CD4D226828EA}">
      <dgm:prSet/>
      <dgm:spPr/>
      <dgm:t>
        <a:bodyPr/>
        <a:lstStyle/>
        <a:p>
          <a:endParaRPr lang="en-US"/>
        </a:p>
      </dgm:t>
    </dgm:pt>
    <dgm:pt modelId="{6C08AB75-FE56-4D35-92CD-12B97634D9D1}">
      <dgm:prSet/>
      <dgm:spPr/>
      <dgm:t>
        <a:bodyPr/>
        <a:lstStyle/>
        <a:p>
          <a:r>
            <a:rPr lang="en-US"/>
            <a:t>Connect</a:t>
          </a:r>
        </a:p>
      </dgm:t>
    </dgm:pt>
    <dgm:pt modelId="{A98BDC8E-D669-4535-AB6F-9C96275DF6C4}" type="parTrans" cxnId="{985EE017-0C8D-4F48-9FB0-4C1EB5ACEF43}">
      <dgm:prSet/>
      <dgm:spPr/>
      <dgm:t>
        <a:bodyPr/>
        <a:lstStyle/>
        <a:p>
          <a:endParaRPr lang="en-US"/>
        </a:p>
      </dgm:t>
    </dgm:pt>
    <dgm:pt modelId="{90ABED9A-31C3-4584-8A47-A0340A658E0D}" type="sibTrans" cxnId="{985EE017-0C8D-4F48-9FB0-4C1EB5ACEF43}">
      <dgm:prSet/>
      <dgm:spPr/>
      <dgm:t>
        <a:bodyPr/>
        <a:lstStyle/>
        <a:p>
          <a:endParaRPr lang="en-US"/>
        </a:p>
      </dgm:t>
    </dgm:pt>
    <dgm:pt modelId="{A2B123C2-D59C-4767-955D-9844F92638D8}">
      <dgm:prSet/>
      <dgm:spPr/>
      <dgm:t>
        <a:bodyPr/>
        <a:lstStyle/>
        <a:p>
          <a:r>
            <a:rPr lang="en-US"/>
            <a:t>Connect steps with arrows</a:t>
          </a:r>
        </a:p>
      </dgm:t>
    </dgm:pt>
    <dgm:pt modelId="{B9B58F95-243F-493E-A4B9-4B1FA40F7E14}" type="parTrans" cxnId="{0F70B645-C063-4DEE-862F-C6A92B0C3408}">
      <dgm:prSet/>
      <dgm:spPr/>
      <dgm:t>
        <a:bodyPr/>
        <a:lstStyle/>
        <a:p>
          <a:endParaRPr lang="en-US"/>
        </a:p>
      </dgm:t>
    </dgm:pt>
    <dgm:pt modelId="{F61D59DB-C4A0-4947-9E87-AD9E3847D108}" type="sibTrans" cxnId="{0F70B645-C063-4DEE-862F-C6A92B0C3408}">
      <dgm:prSet/>
      <dgm:spPr/>
      <dgm:t>
        <a:bodyPr/>
        <a:lstStyle/>
        <a:p>
          <a:endParaRPr lang="en-US"/>
        </a:p>
      </dgm:t>
    </dgm:pt>
    <dgm:pt modelId="{8803895B-1C3D-4E33-9913-05038541CD6E}">
      <dgm:prSet/>
      <dgm:spPr/>
      <dgm:t>
        <a:bodyPr/>
        <a:lstStyle/>
        <a:p>
          <a:r>
            <a:rPr lang="en-US"/>
            <a:t>Continue</a:t>
          </a:r>
        </a:p>
      </dgm:t>
    </dgm:pt>
    <dgm:pt modelId="{692085FA-7FDF-443E-8C19-5FDCED951C49}" type="parTrans" cxnId="{38A5F585-F77B-4973-B494-4A6F877AD7EA}">
      <dgm:prSet/>
      <dgm:spPr/>
      <dgm:t>
        <a:bodyPr/>
        <a:lstStyle/>
        <a:p>
          <a:endParaRPr lang="en-US"/>
        </a:p>
      </dgm:t>
    </dgm:pt>
    <dgm:pt modelId="{904EDB0F-4395-4B28-AEB3-CF72925D7969}" type="sibTrans" cxnId="{38A5F585-F77B-4973-B494-4A6F877AD7EA}">
      <dgm:prSet/>
      <dgm:spPr/>
      <dgm:t>
        <a:bodyPr/>
        <a:lstStyle/>
        <a:p>
          <a:endParaRPr lang="en-US"/>
        </a:p>
      </dgm:t>
    </dgm:pt>
    <dgm:pt modelId="{0D25EDE8-83E3-49FC-BAB2-5277A2EEF916}">
      <dgm:prSet/>
      <dgm:spPr/>
      <dgm:t>
        <a:bodyPr/>
        <a:lstStyle/>
        <a:p>
          <a:r>
            <a:rPr lang="en-US"/>
            <a:t>Continue until the end boundary ( or high level process output) is reached</a:t>
          </a:r>
        </a:p>
      </dgm:t>
    </dgm:pt>
    <dgm:pt modelId="{DE626F34-610F-4418-A11B-4ABCA9F57400}" type="parTrans" cxnId="{CDCF076D-3190-4C31-B3A8-4BE2892F8995}">
      <dgm:prSet/>
      <dgm:spPr/>
      <dgm:t>
        <a:bodyPr/>
        <a:lstStyle/>
        <a:p>
          <a:endParaRPr lang="en-US"/>
        </a:p>
      </dgm:t>
    </dgm:pt>
    <dgm:pt modelId="{8DDC53F2-E464-4A11-A134-8C86898FCBA2}" type="sibTrans" cxnId="{CDCF076D-3190-4C31-B3A8-4BE2892F8995}">
      <dgm:prSet/>
      <dgm:spPr/>
      <dgm:t>
        <a:bodyPr/>
        <a:lstStyle/>
        <a:p>
          <a:endParaRPr lang="en-US"/>
        </a:p>
      </dgm:t>
    </dgm:pt>
    <dgm:pt modelId="{0A9B2C34-C8F5-4F40-9181-5BFB09471E63}" type="pres">
      <dgm:prSet presAssocID="{6DD82BC5-85BB-4E06-8AA8-E7EF841A72DB}" presName="Name0" presStyleCnt="0">
        <dgm:presLayoutVars>
          <dgm:dir/>
          <dgm:animLvl val="lvl"/>
          <dgm:resizeHandles val="exact"/>
        </dgm:presLayoutVars>
      </dgm:prSet>
      <dgm:spPr/>
    </dgm:pt>
    <dgm:pt modelId="{2B2A7600-5F5A-45BC-AF84-4EF215981287}" type="pres">
      <dgm:prSet presAssocID="{8803895B-1C3D-4E33-9913-05038541CD6E}" presName="boxAndChildren" presStyleCnt="0"/>
      <dgm:spPr/>
    </dgm:pt>
    <dgm:pt modelId="{BA3884B6-412A-4688-88A3-CA817B5BA676}" type="pres">
      <dgm:prSet presAssocID="{8803895B-1C3D-4E33-9913-05038541CD6E}" presName="parentTextBox" presStyleLbl="alignNode1" presStyleIdx="0" presStyleCnt="6"/>
      <dgm:spPr/>
    </dgm:pt>
    <dgm:pt modelId="{9738F6F0-FE9E-4342-AA84-94681BA0A3D7}" type="pres">
      <dgm:prSet presAssocID="{8803895B-1C3D-4E33-9913-05038541CD6E}" presName="descendantBox" presStyleLbl="bgAccFollowNode1" presStyleIdx="0" presStyleCnt="6"/>
      <dgm:spPr/>
    </dgm:pt>
    <dgm:pt modelId="{F3BAE4CC-3751-4422-B953-9F4E7A77DDC3}" type="pres">
      <dgm:prSet presAssocID="{90ABED9A-31C3-4584-8A47-A0340A658E0D}" presName="sp" presStyleCnt="0"/>
      <dgm:spPr/>
    </dgm:pt>
    <dgm:pt modelId="{1DEF7C38-D572-48B9-B865-29D3E72B8B31}" type="pres">
      <dgm:prSet presAssocID="{6C08AB75-FE56-4D35-92CD-12B97634D9D1}" presName="arrowAndChildren" presStyleCnt="0"/>
      <dgm:spPr/>
    </dgm:pt>
    <dgm:pt modelId="{86792A92-62AF-4DE9-BF68-D3904DC477EA}" type="pres">
      <dgm:prSet presAssocID="{6C08AB75-FE56-4D35-92CD-12B97634D9D1}" presName="parentTextArrow" presStyleLbl="node1" presStyleIdx="0" presStyleCnt="0"/>
      <dgm:spPr/>
    </dgm:pt>
    <dgm:pt modelId="{69C3A6B7-D598-4091-BE64-B04048AA8364}" type="pres">
      <dgm:prSet presAssocID="{6C08AB75-FE56-4D35-92CD-12B97634D9D1}" presName="arrow" presStyleLbl="alignNode1" presStyleIdx="1" presStyleCnt="6"/>
      <dgm:spPr/>
    </dgm:pt>
    <dgm:pt modelId="{D6196839-71DC-484C-991C-E5F2768E147D}" type="pres">
      <dgm:prSet presAssocID="{6C08AB75-FE56-4D35-92CD-12B97634D9D1}" presName="descendantArrow" presStyleLbl="bgAccFollowNode1" presStyleIdx="1" presStyleCnt="6"/>
      <dgm:spPr/>
    </dgm:pt>
    <dgm:pt modelId="{3510DEE3-793C-4622-8E3E-2E6830867100}" type="pres">
      <dgm:prSet presAssocID="{681D3AE6-D7FC-4B73-95A8-0706C3D24990}" presName="sp" presStyleCnt="0"/>
      <dgm:spPr/>
    </dgm:pt>
    <dgm:pt modelId="{20EEBDCE-E87E-44CB-852B-C5A88C5B8D68}" type="pres">
      <dgm:prSet presAssocID="{06AACCD2-3D11-42E4-A932-A5CCD6C78F9A}" presName="arrowAndChildren" presStyleCnt="0"/>
      <dgm:spPr/>
    </dgm:pt>
    <dgm:pt modelId="{AF8F1852-2142-4EAA-AF14-337C6DA717D8}" type="pres">
      <dgm:prSet presAssocID="{06AACCD2-3D11-42E4-A932-A5CCD6C78F9A}" presName="parentTextArrow" presStyleLbl="node1" presStyleIdx="0" presStyleCnt="0"/>
      <dgm:spPr/>
    </dgm:pt>
    <dgm:pt modelId="{D423317F-AF0D-4A53-8FD4-C999FCC631FC}" type="pres">
      <dgm:prSet presAssocID="{06AACCD2-3D11-42E4-A932-A5CCD6C78F9A}" presName="arrow" presStyleLbl="alignNode1" presStyleIdx="2" presStyleCnt="6"/>
      <dgm:spPr/>
    </dgm:pt>
    <dgm:pt modelId="{59E9365C-F964-4A40-ADF2-2E9EED9FE4AA}" type="pres">
      <dgm:prSet presAssocID="{06AACCD2-3D11-42E4-A932-A5CCD6C78F9A}" presName="descendantArrow" presStyleLbl="bgAccFollowNode1" presStyleIdx="2" presStyleCnt="6"/>
      <dgm:spPr/>
    </dgm:pt>
    <dgm:pt modelId="{EC37B48B-348F-4C74-BFF5-5F2F028472A6}" type="pres">
      <dgm:prSet presAssocID="{BD408E4B-5BA5-42CA-AD07-FC391EF68908}" presName="sp" presStyleCnt="0"/>
      <dgm:spPr/>
    </dgm:pt>
    <dgm:pt modelId="{C33EEF22-469A-452D-8335-4B077448FA17}" type="pres">
      <dgm:prSet presAssocID="{3E300B07-A581-46C3-B614-42DC3845B567}" presName="arrowAndChildren" presStyleCnt="0"/>
      <dgm:spPr/>
    </dgm:pt>
    <dgm:pt modelId="{F500E95D-56FD-4CD2-BEF7-68A8102C3933}" type="pres">
      <dgm:prSet presAssocID="{3E300B07-A581-46C3-B614-42DC3845B567}" presName="parentTextArrow" presStyleLbl="node1" presStyleIdx="0" presStyleCnt="0"/>
      <dgm:spPr/>
    </dgm:pt>
    <dgm:pt modelId="{B9E2EA38-13D6-474A-B5F2-93CE72805411}" type="pres">
      <dgm:prSet presAssocID="{3E300B07-A581-46C3-B614-42DC3845B567}" presName="arrow" presStyleLbl="alignNode1" presStyleIdx="3" presStyleCnt="6"/>
      <dgm:spPr/>
    </dgm:pt>
    <dgm:pt modelId="{48D9B073-84AC-4C91-A55D-12E3BBE29E54}" type="pres">
      <dgm:prSet presAssocID="{3E300B07-A581-46C3-B614-42DC3845B567}" presName="descendantArrow" presStyleLbl="bgAccFollowNode1" presStyleIdx="3" presStyleCnt="6"/>
      <dgm:spPr/>
    </dgm:pt>
    <dgm:pt modelId="{BE9D6F2A-0430-4ABA-99C3-695D3873611E}" type="pres">
      <dgm:prSet presAssocID="{D5D1FF58-5584-43D9-8421-DA07C5F7D98F}" presName="sp" presStyleCnt="0"/>
      <dgm:spPr/>
    </dgm:pt>
    <dgm:pt modelId="{EFACB76E-CE5B-4E07-A8C4-6119284B788D}" type="pres">
      <dgm:prSet presAssocID="{659AD132-CBEE-45E8-9742-43E9D04EC0EB}" presName="arrowAndChildren" presStyleCnt="0"/>
      <dgm:spPr/>
    </dgm:pt>
    <dgm:pt modelId="{602BFF7C-F176-4989-B43E-385BC9516013}" type="pres">
      <dgm:prSet presAssocID="{659AD132-CBEE-45E8-9742-43E9D04EC0EB}" presName="parentTextArrow" presStyleLbl="node1" presStyleIdx="0" presStyleCnt="0"/>
      <dgm:spPr/>
    </dgm:pt>
    <dgm:pt modelId="{C1BE1540-534F-4E89-86C7-94B55462F541}" type="pres">
      <dgm:prSet presAssocID="{659AD132-CBEE-45E8-9742-43E9D04EC0EB}" presName="arrow" presStyleLbl="alignNode1" presStyleIdx="4" presStyleCnt="6"/>
      <dgm:spPr/>
    </dgm:pt>
    <dgm:pt modelId="{862B8D0B-25B3-4438-B521-4D7DEC65AF25}" type="pres">
      <dgm:prSet presAssocID="{659AD132-CBEE-45E8-9742-43E9D04EC0EB}" presName="descendantArrow" presStyleLbl="bgAccFollowNode1" presStyleIdx="4" presStyleCnt="6"/>
      <dgm:spPr/>
    </dgm:pt>
    <dgm:pt modelId="{21B93519-BE1A-487A-B44B-66CDFFA5F90B}" type="pres">
      <dgm:prSet presAssocID="{54404727-BA1E-410D-88FE-456340995FF5}" presName="sp" presStyleCnt="0"/>
      <dgm:spPr/>
    </dgm:pt>
    <dgm:pt modelId="{7E773658-1DE9-4A76-87C7-3EA3235239AD}" type="pres">
      <dgm:prSet presAssocID="{58F8FD3E-32A2-4065-A118-BF2057BBD296}" presName="arrowAndChildren" presStyleCnt="0"/>
      <dgm:spPr/>
    </dgm:pt>
    <dgm:pt modelId="{47E0CFEF-223C-4C77-B637-7786580C89CE}" type="pres">
      <dgm:prSet presAssocID="{58F8FD3E-32A2-4065-A118-BF2057BBD296}" presName="parentTextArrow" presStyleLbl="node1" presStyleIdx="0" presStyleCnt="0"/>
      <dgm:spPr/>
    </dgm:pt>
    <dgm:pt modelId="{D84D15DD-8D33-4D47-80B0-597DA5CED808}" type="pres">
      <dgm:prSet presAssocID="{58F8FD3E-32A2-4065-A118-BF2057BBD296}" presName="arrow" presStyleLbl="alignNode1" presStyleIdx="5" presStyleCnt="6"/>
      <dgm:spPr/>
    </dgm:pt>
    <dgm:pt modelId="{1E3FC853-E6D8-4EA3-BC36-098CF997F59B}" type="pres">
      <dgm:prSet presAssocID="{58F8FD3E-32A2-4065-A118-BF2057BBD296}" presName="descendantArrow" presStyleLbl="bgAccFollowNode1" presStyleIdx="5" presStyleCnt="6"/>
      <dgm:spPr/>
    </dgm:pt>
  </dgm:ptLst>
  <dgm:cxnLst>
    <dgm:cxn modelId="{E237C606-F18F-4479-9516-A00BDD198BC8}" type="presOf" srcId="{58F8FD3E-32A2-4065-A118-BF2057BBD296}" destId="{47E0CFEF-223C-4C77-B637-7786580C89CE}" srcOrd="0" destOrd="0" presId="urn:microsoft.com/office/officeart/2016/7/layout/VerticalDownArrowProcess"/>
    <dgm:cxn modelId="{985EE017-0C8D-4F48-9FB0-4C1EB5ACEF43}" srcId="{6DD82BC5-85BB-4E06-8AA8-E7EF841A72DB}" destId="{6C08AB75-FE56-4D35-92CD-12B97634D9D1}" srcOrd="4" destOrd="0" parTransId="{A98BDC8E-D669-4535-AB6F-9C96275DF6C4}" sibTransId="{90ABED9A-31C3-4584-8A47-A0340A658E0D}"/>
    <dgm:cxn modelId="{AA6E1C23-26FD-4CD4-870C-B3F74E96245A}" type="presOf" srcId="{0D25EDE8-83E3-49FC-BAB2-5277A2EEF916}" destId="{9738F6F0-FE9E-4342-AA84-94681BA0A3D7}" srcOrd="0" destOrd="0" presId="urn:microsoft.com/office/officeart/2016/7/layout/VerticalDownArrowProcess"/>
    <dgm:cxn modelId="{375D2026-12D3-4A58-9E0C-A851DC3C644F}" srcId="{6DD82BC5-85BB-4E06-8AA8-E7EF841A72DB}" destId="{58F8FD3E-32A2-4065-A118-BF2057BBD296}" srcOrd="0" destOrd="0" parTransId="{BA12BC93-F2BC-46A0-B5AE-04D2E96CB67D}" sibTransId="{54404727-BA1E-410D-88FE-456340995FF5}"/>
    <dgm:cxn modelId="{423E883E-0A1A-4CD1-945C-A0B2DEE3B33D}" type="presOf" srcId="{06AACCD2-3D11-42E4-A932-A5CCD6C78F9A}" destId="{AF8F1852-2142-4EAA-AF14-337C6DA717D8}" srcOrd="0" destOrd="0" presId="urn:microsoft.com/office/officeart/2016/7/layout/VerticalDownArrowProcess"/>
    <dgm:cxn modelId="{459E525D-B242-4831-BDCC-2EA476ACB707}" type="presOf" srcId="{06AACCD2-3D11-42E4-A932-A5CCD6C78F9A}" destId="{D423317F-AF0D-4A53-8FD4-C999FCC631FC}" srcOrd="1" destOrd="0" presId="urn:microsoft.com/office/officeart/2016/7/layout/VerticalDownArrowProcess"/>
    <dgm:cxn modelId="{2F997B60-4D1C-40EA-901A-F000E496C167}" srcId="{659AD132-CBEE-45E8-9742-43E9D04EC0EB}" destId="{8AEE4FFD-8DF7-4A48-AD65-6D3387FC4E1B}" srcOrd="0" destOrd="0" parTransId="{4DC66CC9-37A5-4F0E-9083-2410A88F96F2}" sibTransId="{E0B15D29-FDAE-4D9F-92A4-F85BFC263F01}"/>
    <dgm:cxn modelId="{C75E4A63-188F-4574-9DA5-B4EC52AF4D83}" srcId="{6DD82BC5-85BB-4E06-8AA8-E7EF841A72DB}" destId="{3E300B07-A581-46C3-B614-42DC3845B567}" srcOrd="2" destOrd="0" parTransId="{7302E172-47EC-4109-B90A-6E0477B0799B}" sibTransId="{BD408E4B-5BA5-42CA-AD07-FC391EF68908}"/>
    <dgm:cxn modelId="{0F70B645-C063-4DEE-862F-C6A92B0C3408}" srcId="{6C08AB75-FE56-4D35-92CD-12B97634D9D1}" destId="{A2B123C2-D59C-4767-955D-9844F92638D8}" srcOrd="0" destOrd="0" parTransId="{B9B58F95-243F-493E-A4B9-4B1FA40F7E14}" sibTransId="{F61D59DB-C4A0-4947-9E87-AD9E3847D108}"/>
    <dgm:cxn modelId="{AE9C8366-F7B7-451E-BB98-6F00E0ED24A3}" srcId="{6DD82BC5-85BB-4E06-8AA8-E7EF841A72DB}" destId="{659AD132-CBEE-45E8-9742-43E9D04EC0EB}" srcOrd="1" destOrd="0" parTransId="{1304055A-E85E-47DF-8CDD-E9D3C8697384}" sibTransId="{D5D1FF58-5584-43D9-8421-DA07C5F7D98F}"/>
    <dgm:cxn modelId="{CDCF076D-3190-4C31-B3A8-4BE2892F8995}" srcId="{8803895B-1C3D-4E33-9913-05038541CD6E}" destId="{0D25EDE8-83E3-49FC-BAB2-5277A2EEF916}" srcOrd="0" destOrd="0" parTransId="{DE626F34-610F-4418-A11B-4ABCA9F57400}" sibTransId="{8DDC53F2-E464-4A11-A134-8C86898FCBA2}"/>
    <dgm:cxn modelId="{6CFE5570-9CEA-4D2F-B47A-C9E1AFC426DC}" srcId="{6DD82BC5-85BB-4E06-8AA8-E7EF841A72DB}" destId="{06AACCD2-3D11-42E4-A932-A5CCD6C78F9A}" srcOrd="3" destOrd="0" parTransId="{6E2536A7-9E81-4D9B-95CB-2775224322AC}" sibTransId="{681D3AE6-D7FC-4B73-95A8-0706C3D24990}"/>
    <dgm:cxn modelId="{239BDA5A-A85B-4430-B93B-02A969376951}" srcId="{58F8FD3E-32A2-4065-A118-BF2057BBD296}" destId="{F12EC97B-EB52-4765-9A54-4DF29BA21FFA}" srcOrd="0" destOrd="0" parTransId="{4510F41D-1527-4D2B-9D7D-5233FB1F678C}" sibTransId="{F5FC1E77-63C1-48A9-A94D-10A450FD328C}"/>
    <dgm:cxn modelId="{1FF85080-07BD-4657-953E-EC29F9ED586B}" type="presOf" srcId="{A2B123C2-D59C-4767-955D-9844F92638D8}" destId="{D6196839-71DC-484C-991C-E5F2768E147D}" srcOrd="0" destOrd="0" presId="urn:microsoft.com/office/officeart/2016/7/layout/VerticalDownArrowProcess"/>
    <dgm:cxn modelId="{38A5F585-F77B-4973-B494-4A6F877AD7EA}" srcId="{6DD82BC5-85BB-4E06-8AA8-E7EF841A72DB}" destId="{8803895B-1C3D-4E33-9913-05038541CD6E}" srcOrd="5" destOrd="0" parTransId="{692085FA-7FDF-443E-8C19-5FDCED951C49}" sibTransId="{904EDB0F-4395-4B28-AEB3-CF72925D7969}"/>
    <dgm:cxn modelId="{495C578C-B762-4BD9-89D4-841140DD9B7C}" type="presOf" srcId="{3E300B07-A581-46C3-B614-42DC3845B567}" destId="{B9E2EA38-13D6-474A-B5F2-93CE72805411}" srcOrd="1" destOrd="0" presId="urn:microsoft.com/office/officeart/2016/7/layout/VerticalDownArrowProcess"/>
    <dgm:cxn modelId="{52D60590-D2C5-4D1E-8D71-981A359E5AF2}" type="presOf" srcId="{87DACCC7-E783-4A20-AC19-2CF749205671}" destId="{48D9B073-84AC-4C91-A55D-12E3BBE29E54}" srcOrd="0" destOrd="0" presId="urn:microsoft.com/office/officeart/2016/7/layout/VerticalDownArrowProcess"/>
    <dgm:cxn modelId="{C6EF319E-3D0C-48FF-AE78-756C5535E5B5}" type="presOf" srcId="{6C08AB75-FE56-4D35-92CD-12B97634D9D1}" destId="{86792A92-62AF-4DE9-BF68-D3904DC477EA}" srcOrd="0" destOrd="0" presId="urn:microsoft.com/office/officeart/2016/7/layout/VerticalDownArrowProcess"/>
    <dgm:cxn modelId="{A42B1DA8-38E1-4640-90DC-35F1D7880717}" type="presOf" srcId="{58F8FD3E-32A2-4065-A118-BF2057BBD296}" destId="{D84D15DD-8D33-4D47-80B0-597DA5CED808}" srcOrd="1" destOrd="0" presId="urn:microsoft.com/office/officeart/2016/7/layout/VerticalDownArrowProcess"/>
    <dgm:cxn modelId="{120A7BB2-77FC-4DBE-A3BC-D75BCB050343}" type="presOf" srcId="{3E300B07-A581-46C3-B614-42DC3845B567}" destId="{F500E95D-56FD-4CD2-BEF7-68A8102C3933}" srcOrd="0" destOrd="0" presId="urn:microsoft.com/office/officeart/2016/7/layout/VerticalDownArrowProcess"/>
    <dgm:cxn modelId="{5C508DB6-5B93-4F65-85A3-FADAF2BFCBAB}" type="presOf" srcId="{8803895B-1C3D-4E33-9913-05038541CD6E}" destId="{BA3884B6-412A-4688-88A3-CA817B5BA676}" srcOrd="0" destOrd="0" presId="urn:microsoft.com/office/officeart/2016/7/layout/VerticalDownArrowProcess"/>
    <dgm:cxn modelId="{133AA1BE-DB5C-4974-A7ED-458FB99EF372}" type="presOf" srcId="{659AD132-CBEE-45E8-9742-43E9D04EC0EB}" destId="{C1BE1540-534F-4E89-86C7-94B55462F541}" srcOrd="1" destOrd="0" presId="urn:microsoft.com/office/officeart/2016/7/layout/VerticalDownArrowProcess"/>
    <dgm:cxn modelId="{D3E2BACE-77E6-4A7A-A118-413A8D89180B}" type="presOf" srcId="{659AD132-CBEE-45E8-9742-43E9D04EC0EB}" destId="{602BFF7C-F176-4989-B43E-385BC9516013}" srcOrd="0" destOrd="0" presId="urn:microsoft.com/office/officeart/2016/7/layout/VerticalDownArrowProcess"/>
    <dgm:cxn modelId="{97588FDD-E1E7-4CF0-BCC4-6EB70788B994}" type="presOf" srcId="{8AEE4FFD-8DF7-4A48-AD65-6D3387FC4E1B}" destId="{862B8D0B-25B3-4438-B521-4D7DEC65AF25}" srcOrd="0" destOrd="0" presId="urn:microsoft.com/office/officeart/2016/7/layout/VerticalDownArrowProcess"/>
    <dgm:cxn modelId="{492A0ADF-C785-40A3-A665-19DD91EDACE6}" type="presOf" srcId="{6DD82BC5-85BB-4E06-8AA8-E7EF841A72DB}" destId="{0A9B2C34-C8F5-4F40-9181-5BFB09471E63}" srcOrd="0" destOrd="0" presId="urn:microsoft.com/office/officeart/2016/7/layout/VerticalDownArrowProcess"/>
    <dgm:cxn modelId="{548731E3-9E0F-40C2-9651-73C4DEC46735}" type="presOf" srcId="{F12EC97B-EB52-4765-9A54-4DF29BA21FFA}" destId="{1E3FC853-E6D8-4EA3-BC36-098CF997F59B}" srcOrd="0" destOrd="0" presId="urn:microsoft.com/office/officeart/2016/7/layout/VerticalDownArrowProcess"/>
    <dgm:cxn modelId="{0D4524EF-13D9-4DDF-B7E4-60D316618F86}" type="presOf" srcId="{6C08AB75-FE56-4D35-92CD-12B97634D9D1}" destId="{69C3A6B7-D598-4091-BE64-B04048AA8364}" srcOrd="1" destOrd="0" presId="urn:microsoft.com/office/officeart/2016/7/layout/VerticalDownArrowProcess"/>
    <dgm:cxn modelId="{4765A1EF-6128-496E-ACF6-CD4D226828EA}" srcId="{06AACCD2-3D11-42E4-A932-A5CCD6C78F9A}" destId="{F72EF209-0C2C-4281-ABC8-708BCBFAA95B}" srcOrd="0" destOrd="0" parTransId="{9F2D6EAE-8CA1-44F1-AF7B-84BB96DA5ACE}" sibTransId="{6388A182-6A2F-4ED3-894D-B9D8C6A56A39}"/>
    <dgm:cxn modelId="{3670B0FD-B084-48C3-8763-C6178EEF0F49}" srcId="{3E300B07-A581-46C3-B614-42DC3845B567}" destId="{87DACCC7-E783-4A20-AC19-2CF749205671}" srcOrd="0" destOrd="0" parTransId="{3783046A-DE97-4FA9-8789-05D715890508}" sibTransId="{E2CB674E-0430-470C-9C1B-E43CD5FDB87D}"/>
    <dgm:cxn modelId="{A54DCEFE-4DB0-4703-BC82-64DEA1908378}" type="presOf" srcId="{F72EF209-0C2C-4281-ABC8-708BCBFAA95B}" destId="{59E9365C-F964-4A40-ADF2-2E9EED9FE4AA}" srcOrd="0" destOrd="0" presId="urn:microsoft.com/office/officeart/2016/7/layout/VerticalDownArrowProcess"/>
    <dgm:cxn modelId="{E04F1613-6C85-4D04-AA1E-2A23CFABA05A}" type="presParOf" srcId="{0A9B2C34-C8F5-4F40-9181-5BFB09471E63}" destId="{2B2A7600-5F5A-45BC-AF84-4EF215981287}" srcOrd="0" destOrd="0" presId="urn:microsoft.com/office/officeart/2016/7/layout/VerticalDownArrowProcess"/>
    <dgm:cxn modelId="{012495E9-5EDC-452E-A048-BE6D194BA9BD}" type="presParOf" srcId="{2B2A7600-5F5A-45BC-AF84-4EF215981287}" destId="{BA3884B6-412A-4688-88A3-CA817B5BA676}" srcOrd="0" destOrd="0" presId="urn:microsoft.com/office/officeart/2016/7/layout/VerticalDownArrowProcess"/>
    <dgm:cxn modelId="{D2F98A31-6BE2-447E-985D-4901C6D9A257}" type="presParOf" srcId="{2B2A7600-5F5A-45BC-AF84-4EF215981287}" destId="{9738F6F0-FE9E-4342-AA84-94681BA0A3D7}" srcOrd="1" destOrd="0" presId="urn:microsoft.com/office/officeart/2016/7/layout/VerticalDownArrowProcess"/>
    <dgm:cxn modelId="{CE039CEE-45DB-4E55-9F6F-4A174E0E8135}" type="presParOf" srcId="{0A9B2C34-C8F5-4F40-9181-5BFB09471E63}" destId="{F3BAE4CC-3751-4422-B953-9F4E7A77DDC3}" srcOrd="1" destOrd="0" presId="urn:microsoft.com/office/officeart/2016/7/layout/VerticalDownArrowProcess"/>
    <dgm:cxn modelId="{65C6C8AD-6DDD-4803-97BA-013952F728B8}" type="presParOf" srcId="{0A9B2C34-C8F5-4F40-9181-5BFB09471E63}" destId="{1DEF7C38-D572-48B9-B865-29D3E72B8B31}" srcOrd="2" destOrd="0" presId="urn:microsoft.com/office/officeart/2016/7/layout/VerticalDownArrowProcess"/>
    <dgm:cxn modelId="{3F9516BD-ED90-4AC1-A597-F193DE836EDE}" type="presParOf" srcId="{1DEF7C38-D572-48B9-B865-29D3E72B8B31}" destId="{86792A92-62AF-4DE9-BF68-D3904DC477EA}" srcOrd="0" destOrd="0" presId="urn:microsoft.com/office/officeart/2016/7/layout/VerticalDownArrowProcess"/>
    <dgm:cxn modelId="{3A4B77C9-F2A0-43A2-BFE2-C84C0E966908}" type="presParOf" srcId="{1DEF7C38-D572-48B9-B865-29D3E72B8B31}" destId="{69C3A6B7-D598-4091-BE64-B04048AA8364}" srcOrd="1" destOrd="0" presId="urn:microsoft.com/office/officeart/2016/7/layout/VerticalDownArrowProcess"/>
    <dgm:cxn modelId="{0DD43328-F9FE-4A21-989F-36680AE938BC}" type="presParOf" srcId="{1DEF7C38-D572-48B9-B865-29D3E72B8B31}" destId="{D6196839-71DC-484C-991C-E5F2768E147D}" srcOrd="2" destOrd="0" presId="urn:microsoft.com/office/officeart/2016/7/layout/VerticalDownArrowProcess"/>
    <dgm:cxn modelId="{2B245E9A-DF31-4580-8DDA-69DD897D292A}" type="presParOf" srcId="{0A9B2C34-C8F5-4F40-9181-5BFB09471E63}" destId="{3510DEE3-793C-4622-8E3E-2E6830867100}" srcOrd="3" destOrd="0" presId="urn:microsoft.com/office/officeart/2016/7/layout/VerticalDownArrowProcess"/>
    <dgm:cxn modelId="{FA3CFCA7-0A5C-4402-836A-77A603F5C9AB}" type="presParOf" srcId="{0A9B2C34-C8F5-4F40-9181-5BFB09471E63}" destId="{20EEBDCE-E87E-44CB-852B-C5A88C5B8D68}" srcOrd="4" destOrd="0" presId="urn:microsoft.com/office/officeart/2016/7/layout/VerticalDownArrowProcess"/>
    <dgm:cxn modelId="{C977010D-E568-4014-9EA9-8E0432DB0E12}" type="presParOf" srcId="{20EEBDCE-E87E-44CB-852B-C5A88C5B8D68}" destId="{AF8F1852-2142-4EAA-AF14-337C6DA717D8}" srcOrd="0" destOrd="0" presId="urn:microsoft.com/office/officeart/2016/7/layout/VerticalDownArrowProcess"/>
    <dgm:cxn modelId="{5799B7D2-4370-4E84-8365-7718FCA78A4A}" type="presParOf" srcId="{20EEBDCE-E87E-44CB-852B-C5A88C5B8D68}" destId="{D423317F-AF0D-4A53-8FD4-C999FCC631FC}" srcOrd="1" destOrd="0" presId="urn:microsoft.com/office/officeart/2016/7/layout/VerticalDownArrowProcess"/>
    <dgm:cxn modelId="{6C00D89A-1F56-46A2-9F34-56282EDE01D0}" type="presParOf" srcId="{20EEBDCE-E87E-44CB-852B-C5A88C5B8D68}" destId="{59E9365C-F964-4A40-ADF2-2E9EED9FE4AA}" srcOrd="2" destOrd="0" presId="urn:microsoft.com/office/officeart/2016/7/layout/VerticalDownArrowProcess"/>
    <dgm:cxn modelId="{88505931-DBD0-4F73-BAE0-E88B736BC530}" type="presParOf" srcId="{0A9B2C34-C8F5-4F40-9181-5BFB09471E63}" destId="{EC37B48B-348F-4C74-BFF5-5F2F028472A6}" srcOrd="5" destOrd="0" presId="urn:microsoft.com/office/officeart/2016/7/layout/VerticalDownArrowProcess"/>
    <dgm:cxn modelId="{05243A82-6CE5-44D7-A8D3-142F70209209}" type="presParOf" srcId="{0A9B2C34-C8F5-4F40-9181-5BFB09471E63}" destId="{C33EEF22-469A-452D-8335-4B077448FA17}" srcOrd="6" destOrd="0" presId="urn:microsoft.com/office/officeart/2016/7/layout/VerticalDownArrowProcess"/>
    <dgm:cxn modelId="{85332CB9-369A-4371-8D92-4ACD22CBA005}" type="presParOf" srcId="{C33EEF22-469A-452D-8335-4B077448FA17}" destId="{F500E95D-56FD-4CD2-BEF7-68A8102C3933}" srcOrd="0" destOrd="0" presId="urn:microsoft.com/office/officeart/2016/7/layout/VerticalDownArrowProcess"/>
    <dgm:cxn modelId="{9902739F-1418-40CE-9E2F-ADCA83EA1789}" type="presParOf" srcId="{C33EEF22-469A-452D-8335-4B077448FA17}" destId="{B9E2EA38-13D6-474A-B5F2-93CE72805411}" srcOrd="1" destOrd="0" presId="urn:microsoft.com/office/officeart/2016/7/layout/VerticalDownArrowProcess"/>
    <dgm:cxn modelId="{7B892F76-45FE-4A34-9B0F-468BBDE1FFF4}" type="presParOf" srcId="{C33EEF22-469A-452D-8335-4B077448FA17}" destId="{48D9B073-84AC-4C91-A55D-12E3BBE29E54}" srcOrd="2" destOrd="0" presId="urn:microsoft.com/office/officeart/2016/7/layout/VerticalDownArrowProcess"/>
    <dgm:cxn modelId="{184CD263-6443-47E1-827F-5665413C21E8}" type="presParOf" srcId="{0A9B2C34-C8F5-4F40-9181-5BFB09471E63}" destId="{BE9D6F2A-0430-4ABA-99C3-695D3873611E}" srcOrd="7" destOrd="0" presId="urn:microsoft.com/office/officeart/2016/7/layout/VerticalDownArrowProcess"/>
    <dgm:cxn modelId="{1ADD8FD4-5B5D-4BA2-A5A9-AC0F52EEB377}" type="presParOf" srcId="{0A9B2C34-C8F5-4F40-9181-5BFB09471E63}" destId="{EFACB76E-CE5B-4E07-A8C4-6119284B788D}" srcOrd="8" destOrd="0" presId="urn:microsoft.com/office/officeart/2016/7/layout/VerticalDownArrowProcess"/>
    <dgm:cxn modelId="{ADB38DF4-6680-4327-A1E0-A310F04324B9}" type="presParOf" srcId="{EFACB76E-CE5B-4E07-A8C4-6119284B788D}" destId="{602BFF7C-F176-4989-B43E-385BC9516013}" srcOrd="0" destOrd="0" presId="urn:microsoft.com/office/officeart/2016/7/layout/VerticalDownArrowProcess"/>
    <dgm:cxn modelId="{413B9CC5-53A1-4D17-84EB-2AA01ECA34D6}" type="presParOf" srcId="{EFACB76E-CE5B-4E07-A8C4-6119284B788D}" destId="{C1BE1540-534F-4E89-86C7-94B55462F541}" srcOrd="1" destOrd="0" presId="urn:microsoft.com/office/officeart/2016/7/layout/VerticalDownArrowProcess"/>
    <dgm:cxn modelId="{88E2C929-71EC-45ED-B848-6F0D0A03A443}" type="presParOf" srcId="{EFACB76E-CE5B-4E07-A8C4-6119284B788D}" destId="{862B8D0B-25B3-4438-B521-4D7DEC65AF25}" srcOrd="2" destOrd="0" presId="urn:microsoft.com/office/officeart/2016/7/layout/VerticalDownArrowProcess"/>
    <dgm:cxn modelId="{254CEE98-A045-473E-9880-2898F6B1BE83}" type="presParOf" srcId="{0A9B2C34-C8F5-4F40-9181-5BFB09471E63}" destId="{21B93519-BE1A-487A-B44B-66CDFFA5F90B}" srcOrd="9" destOrd="0" presId="urn:microsoft.com/office/officeart/2016/7/layout/VerticalDownArrowProcess"/>
    <dgm:cxn modelId="{F825B2F3-A292-4C27-BE4F-712A48860E6B}" type="presParOf" srcId="{0A9B2C34-C8F5-4F40-9181-5BFB09471E63}" destId="{7E773658-1DE9-4A76-87C7-3EA3235239AD}" srcOrd="10" destOrd="0" presId="urn:microsoft.com/office/officeart/2016/7/layout/VerticalDownArrowProcess"/>
    <dgm:cxn modelId="{C8A53871-2E30-4CEE-BBED-9965532C1B73}" type="presParOf" srcId="{7E773658-1DE9-4A76-87C7-3EA3235239AD}" destId="{47E0CFEF-223C-4C77-B637-7786580C89CE}" srcOrd="0" destOrd="0" presId="urn:microsoft.com/office/officeart/2016/7/layout/VerticalDownArrowProcess"/>
    <dgm:cxn modelId="{01E2F18B-CAF1-4CAE-9174-C44A7CCDE986}" type="presParOf" srcId="{7E773658-1DE9-4A76-87C7-3EA3235239AD}" destId="{D84D15DD-8D33-4D47-80B0-597DA5CED808}" srcOrd="1" destOrd="0" presId="urn:microsoft.com/office/officeart/2016/7/layout/VerticalDownArrowProcess"/>
    <dgm:cxn modelId="{E010E3A7-1D08-460F-A402-1F53D7045444}" type="presParOf" srcId="{7E773658-1DE9-4A76-87C7-3EA3235239AD}" destId="{1E3FC853-E6D8-4EA3-BC36-098CF997F59B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211C97-903E-4B60-8D50-B90961F16C8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B6F38BE-6AF7-44C1-B72B-B38F36A5E034}">
      <dgm:prSet/>
      <dgm:spPr/>
      <dgm:t>
        <a:bodyPr/>
        <a:lstStyle/>
        <a:p>
          <a:r>
            <a:rPr lang="en-US"/>
            <a:t>Why would you use a flow chart?  What does this type of map help you see?</a:t>
          </a:r>
        </a:p>
      </dgm:t>
    </dgm:pt>
    <dgm:pt modelId="{C8205290-34EB-40C8-99F7-3F002E6C2210}" type="parTrans" cxnId="{3D021AA7-6DB2-4399-96B1-669260A13043}">
      <dgm:prSet/>
      <dgm:spPr/>
      <dgm:t>
        <a:bodyPr/>
        <a:lstStyle/>
        <a:p>
          <a:endParaRPr lang="en-US"/>
        </a:p>
      </dgm:t>
    </dgm:pt>
    <dgm:pt modelId="{71A0348A-B229-4CE5-B7EF-9DA90D6FC863}" type="sibTrans" cxnId="{3D021AA7-6DB2-4399-96B1-669260A13043}">
      <dgm:prSet/>
      <dgm:spPr/>
      <dgm:t>
        <a:bodyPr/>
        <a:lstStyle/>
        <a:p>
          <a:endParaRPr lang="en-US"/>
        </a:p>
      </dgm:t>
    </dgm:pt>
    <dgm:pt modelId="{41D2C784-1DC7-4E64-BB45-6EFBF4F8ADEA}">
      <dgm:prSet/>
      <dgm:spPr/>
      <dgm:t>
        <a:bodyPr/>
        <a:lstStyle/>
        <a:p>
          <a:r>
            <a:rPr lang="en-US"/>
            <a:t>Are there any applications for a flow chart in your day-to-day work?  Will you use this? </a:t>
          </a:r>
        </a:p>
      </dgm:t>
    </dgm:pt>
    <dgm:pt modelId="{D999A28A-4C4C-4D5B-8956-F90ACE55C41C}" type="parTrans" cxnId="{A4C84DF8-7684-46C5-B56F-09157EDEFFFF}">
      <dgm:prSet/>
      <dgm:spPr/>
      <dgm:t>
        <a:bodyPr/>
        <a:lstStyle/>
        <a:p>
          <a:endParaRPr lang="en-US"/>
        </a:p>
      </dgm:t>
    </dgm:pt>
    <dgm:pt modelId="{6E9652ED-A13A-469F-95ED-D008BD82E477}" type="sibTrans" cxnId="{A4C84DF8-7684-46C5-B56F-09157EDEFFFF}">
      <dgm:prSet/>
      <dgm:spPr/>
      <dgm:t>
        <a:bodyPr/>
        <a:lstStyle/>
        <a:p>
          <a:endParaRPr lang="en-US"/>
        </a:p>
      </dgm:t>
    </dgm:pt>
    <dgm:pt modelId="{21C95560-3CB1-444B-A48E-7270125A1806}" type="pres">
      <dgm:prSet presAssocID="{6B211C97-903E-4B60-8D50-B90961F16C8E}" presName="root" presStyleCnt="0">
        <dgm:presLayoutVars>
          <dgm:dir/>
          <dgm:resizeHandles val="exact"/>
        </dgm:presLayoutVars>
      </dgm:prSet>
      <dgm:spPr/>
    </dgm:pt>
    <dgm:pt modelId="{B27AD80E-34C0-4659-8050-6A1858BC4E17}" type="pres">
      <dgm:prSet presAssocID="{DB6F38BE-6AF7-44C1-B72B-B38F36A5E034}" presName="compNode" presStyleCnt="0"/>
      <dgm:spPr/>
    </dgm:pt>
    <dgm:pt modelId="{0F649336-AE99-4D1A-8CA4-73F68CB6C6CB}" type="pres">
      <dgm:prSet presAssocID="{DB6F38BE-6AF7-44C1-B72B-B38F36A5E034}" presName="bgRect" presStyleLbl="bgShp" presStyleIdx="0" presStyleCnt="2"/>
      <dgm:spPr/>
    </dgm:pt>
    <dgm:pt modelId="{345544E1-3EEF-48C8-B381-53D70ADFB513}" type="pres">
      <dgm:prSet presAssocID="{DB6F38BE-6AF7-44C1-B72B-B38F36A5E03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rcle with Left Arrow"/>
        </a:ext>
      </dgm:extLst>
    </dgm:pt>
    <dgm:pt modelId="{25A8A99C-A53A-432F-844A-C3A3165B4585}" type="pres">
      <dgm:prSet presAssocID="{DB6F38BE-6AF7-44C1-B72B-B38F36A5E034}" presName="spaceRect" presStyleCnt="0"/>
      <dgm:spPr/>
    </dgm:pt>
    <dgm:pt modelId="{1C0079DB-6648-40BE-8163-8F9708D28CBD}" type="pres">
      <dgm:prSet presAssocID="{DB6F38BE-6AF7-44C1-B72B-B38F36A5E034}" presName="parTx" presStyleLbl="revTx" presStyleIdx="0" presStyleCnt="2">
        <dgm:presLayoutVars>
          <dgm:chMax val="0"/>
          <dgm:chPref val="0"/>
        </dgm:presLayoutVars>
      </dgm:prSet>
      <dgm:spPr/>
    </dgm:pt>
    <dgm:pt modelId="{B405676F-EBF0-4DF4-BFBE-71CF9DF1467E}" type="pres">
      <dgm:prSet presAssocID="{71A0348A-B229-4CE5-B7EF-9DA90D6FC863}" presName="sibTrans" presStyleCnt="0"/>
      <dgm:spPr/>
    </dgm:pt>
    <dgm:pt modelId="{3C0CFFB9-5902-41AB-B776-8F29435A169E}" type="pres">
      <dgm:prSet presAssocID="{41D2C784-1DC7-4E64-BB45-6EFBF4F8ADEA}" presName="compNode" presStyleCnt="0"/>
      <dgm:spPr/>
    </dgm:pt>
    <dgm:pt modelId="{A6367CB9-2AAE-469F-ACB7-43F73B6717FB}" type="pres">
      <dgm:prSet presAssocID="{41D2C784-1DC7-4E64-BB45-6EFBF4F8ADEA}" presName="bgRect" presStyleLbl="bgShp" presStyleIdx="1" presStyleCnt="2"/>
      <dgm:spPr/>
    </dgm:pt>
    <dgm:pt modelId="{902F129F-871F-4A82-A344-96A2EFDBC41A}" type="pres">
      <dgm:prSet presAssocID="{41D2C784-1DC7-4E64-BB45-6EFBF4F8ADE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chart"/>
        </a:ext>
      </dgm:extLst>
    </dgm:pt>
    <dgm:pt modelId="{D27F96F4-6D95-4B66-81F9-7D9C89589880}" type="pres">
      <dgm:prSet presAssocID="{41D2C784-1DC7-4E64-BB45-6EFBF4F8ADEA}" presName="spaceRect" presStyleCnt="0"/>
      <dgm:spPr/>
    </dgm:pt>
    <dgm:pt modelId="{4178D730-B3AB-4005-8CE5-BA94BF825A61}" type="pres">
      <dgm:prSet presAssocID="{41D2C784-1DC7-4E64-BB45-6EFBF4F8ADE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4EFD2F0E-C504-4C85-B290-640CEECA08CB}" type="presOf" srcId="{41D2C784-1DC7-4E64-BB45-6EFBF4F8ADEA}" destId="{4178D730-B3AB-4005-8CE5-BA94BF825A61}" srcOrd="0" destOrd="0" presId="urn:microsoft.com/office/officeart/2018/2/layout/IconVerticalSolidList"/>
    <dgm:cxn modelId="{E65DFE2A-0A01-4976-AC2C-971DADD1B3FB}" type="presOf" srcId="{DB6F38BE-6AF7-44C1-B72B-B38F36A5E034}" destId="{1C0079DB-6648-40BE-8163-8F9708D28CBD}" srcOrd="0" destOrd="0" presId="urn:microsoft.com/office/officeart/2018/2/layout/IconVerticalSolidList"/>
    <dgm:cxn modelId="{67DAE57E-0E81-4A75-A692-5F5B56E43E93}" type="presOf" srcId="{6B211C97-903E-4B60-8D50-B90961F16C8E}" destId="{21C95560-3CB1-444B-A48E-7270125A1806}" srcOrd="0" destOrd="0" presId="urn:microsoft.com/office/officeart/2018/2/layout/IconVerticalSolidList"/>
    <dgm:cxn modelId="{3D021AA7-6DB2-4399-96B1-669260A13043}" srcId="{6B211C97-903E-4B60-8D50-B90961F16C8E}" destId="{DB6F38BE-6AF7-44C1-B72B-B38F36A5E034}" srcOrd="0" destOrd="0" parTransId="{C8205290-34EB-40C8-99F7-3F002E6C2210}" sibTransId="{71A0348A-B229-4CE5-B7EF-9DA90D6FC863}"/>
    <dgm:cxn modelId="{A4C84DF8-7684-46C5-B56F-09157EDEFFFF}" srcId="{6B211C97-903E-4B60-8D50-B90961F16C8E}" destId="{41D2C784-1DC7-4E64-BB45-6EFBF4F8ADEA}" srcOrd="1" destOrd="0" parTransId="{D999A28A-4C4C-4D5B-8956-F90ACE55C41C}" sibTransId="{6E9652ED-A13A-469F-95ED-D008BD82E477}"/>
    <dgm:cxn modelId="{A08087AC-A3CD-488A-A7B0-8B617D34C8AD}" type="presParOf" srcId="{21C95560-3CB1-444B-A48E-7270125A1806}" destId="{B27AD80E-34C0-4659-8050-6A1858BC4E17}" srcOrd="0" destOrd="0" presId="urn:microsoft.com/office/officeart/2018/2/layout/IconVerticalSolidList"/>
    <dgm:cxn modelId="{2AFCABF1-FEBC-4EF1-AF14-52B7FA61BE6C}" type="presParOf" srcId="{B27AD80E-34C0-4659-8050-6A1858BC4E17}" destId="{0F649336-AE99-4D1A-8CA4-73F68CB6C6CB}" srcOrd="0" destOrd="0" presId="urn:microsoft.com/office/officeart/2018/2/layout/IconVerticalSolidList"/>
    <dgm:cxn modelId="{9B081E17-D3EA-4904-BA98-BB4621B1ADAB}" type="presParOf" srcId="{B27AD80E-34C0-4659-8050-6A1858BC4E17}" destId="{345544E1-3EEF-48C8-B381-53D70ADFB513}" srcOrd="1" destOrd="0" presId="urn:microsoft.com/office/officeart/2018/2/layout/IconVerticalSolidList"/>
    <dgm:cxn modelId="{B2229233-C882-4764-923E-AEFF2EC938E5}" type="presParOf" srcId="{B27AD80E-34C0-4659-8050-6A1858BC4E17}" destId="{25A8A99C-A53A-432F-844A-C3A3165B4585}" srcOrd="2" destOrd="0" presId="urn:microsoft.com/office/officeart/2018/2/layout/IconVerticalSolidList"/>
    <dgm:cxn modelId="{0A8BDE7F-9509-4DE5-90B0-B2BADA99658F}" type="presParOf" srcId="{B27AD80E-34C0-4659-8050-6A1858BC4E17}" destId="{1C0079DB-6648-40BE-8163-8F9708D28CBD}" srcOrd="3" destOrd="0" presId="urn:microsoft.com/office/officeart/2018/2/layout/IconVerticalSolidList"/>
    <dgm:cxn modelId="{F7CEFCA6-9617-4735-9619-86C20CCCC9B0}" type="presParOf" srcId="{21C95560-3CB1-444B-A48E-7270125A1806}" destId="{B405676F-EBF0-4DF4-BFBE-71CF9DF1467E}" srcOrd="1" destOrd="0" presId="urn:microsoft.com/office/officeart/2018/2/layout/IconVerticalSolidList"/>
    <dgm:cxn modelId="{6A1CEC52-64E3-4DD8-B02B-2FFC75CF6D55}" type="presParOf" srcId="{21C95560-3CB1-444B-A48E-7270125A1806}" destId="{3C0CFFB9-5902-41AB-B776-8F29435A169E}" srcOrd="2" destOrd="0" presId="urn:microsoft.com/office/officeart/2018/2/layout/IconVerticalSolidList"/>
    <dgm:cxn modelId="{E8AAA291-5D28-47EC-A453-2861F127D407}" type="presParOf" srcId="{3C0CFFB9-5902-41AB-B776-8F29435A169E}" destId="{A6367CB9-2AAE-469F-ACB7-43F73B6717FB}" srcOrd="0" destOrd="0" presId="urn:microsoft.com/office/officeart/2018/2/layout/IconVerticalSolidList"/>
    <dgm:cxn modelId="{2CB16F82-4202-412F-9599-B833F247BC51}" type="presParOf" srcId="{3C0CFFB9-5902-41AB-B776-8F29435A169E}" destId="{902F129F-871F-4A82-A344-96A2EFDBC41A}" srcOrd="1" destOrd="0" presId="urn:microsoft.com/office/officeart/2018/2/layout/IconVerticalSolidList"/>
    <dgm:cxn modelId="{00784C77-869C-41AC-9510-86F1257B25EE}" type="presParOf" srcId="{3C0CFFB9-5902-41AB-B776-8F29435A169E}" destId="{D27F96F4-6D95-4B66-81F9-7D9C89589880}" srcOrd="2" destOrd="0" presId="urn:microsoft.com/office/officeart/2018/2/layout/IconVerticalSolidList"/>
    <dgm:cxn modelId="{F1359AFD-3E8B-4CCB-BECE-CFAAF0B4B8C6}" type="presParOf" srcId="{3C0CFFB9-5902-41AB-B776-8F29435A169E}" destId="{4178D730-B3AB-4005-8CE5-BA94BF825A6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9C4259-0F94-41DB-BA7B-C1C1DABBAD9E}">
      <dsp:nvSpPr>
        <dsp:cNvPr id="0" name=""/>
        <dsp:cNvSpPr/>
      </dsp:nvSpPr>
      <dsp:spPr>
        <a:xfrm>
          <a:off x="0" y="549"/>
          <a:ext cx="11363325" cy="1352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First, we will be walking through the Purpose of Process Maps and some high-level step by step instructions</a:t>
          </a:r>
        </a:p>
      </dsp:txBody>
      <dsp:txXfrm>
        <a:off x="66025" y="66574"/>
        <a:ext cx="11231275" cy="1220470"/>
      </dsp:txXfrm>
    </dsp:sp>
    <dsp:sp modelId="{A1FB5B6C-1102-4D33-A31B-76F8E645D85C}">
      <dsp:nvSpPr>
        <dsp:cNvPr id="0" name=""/>
        <dsp:cNvSpPr/>
      </dsp:nvSpPr>
      <dsp:spPr>
        <a:xfrm>
          <a:off x="0" y="1450989"/>
          <a:ext cx="11363325" cy="1352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Next, we are going to practice a couple parts together as a whole group</a:t>
          </a:r>
        </a:p>
      </dsp:txBody>
      <dsp:txXfrm>
        <a:off x="66025" y="1517014"/>
        <a:ext cx="11231275" cy="1220470"/>
      </dsp:txXfrm>
    </dsp:sp>
    <dsp:sp modelId="{90016A3D-EA3A-42DB-9E5E-C4AD7B39CA57}">
      <dsp:nvSpPr>
        <dsp:cNvPr id="0" name=""/>
        <dsp:cNvSpPr/>
      </dsp:nvSpPr>
      <dsp:spPr>
        <a:xfrm>
          <a:off x="0" y="2901429"/>
          <a:ext cx="11363325" cy="1352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Then, I will break you into some small breakouts to continue the work on the tools in a small group</a:t>
          </a:r>
        </a:p>
      </dsp:txBody>
      <dsp:txXfrm>
        <a:off x="66025" y="2967454"/>
        <a:ext cx="11231275" cy="12204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3884B6-412A-4688-88A3-CA817B5BA676}">
      <dsp:nvSpPr>
        <dsp:cNvPr id="0" name=""/>
        <dsp:cNvSpPr/>
      </dsp:nvSpPr>
      <dsp:spPr>
        <a:xfrm>
          <a:off x="0" y="3759106"/>
          <a:ext cx="2840831" cy="4933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040" tIns="120904" rIns="202040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Continue</a:t>
          </a:r>
        </a:p>
      </dsp:txBody>
      <dsp:txXfrm>
        <a:off x="0" y="3759106"/>
        <a:ext cx="2840831" cy="493380"/>
      </dsp:txXfrm>
    </dsp:sp>
    <dsp:sp modelId="{9738F6F0-FE9E-4342-AA84-94681BA0A3D7}">
      <dsp:nvSpPr>
        <dsp:cNvPr id="0" name=""/>
        <dsp:cNvSpPr/>
      </dsp:nvSpPr>
      <dsp:spPr>
        <a:xfrm>
          <a:off x="2840831" y="3759106"/>
          <a:ext cx="8522493" cy="4933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876" tIns="152400" rIns="172876" bIns="1524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Continue until the end boundary ( or high level process output) is reached</a:t>
          </a:r>
        </a:p>
      </dsp:txBody>
      <dsp:txXfrm>
        <a:off x="2840831" y="3759106"/>
        <a:ext cx="8522493" cy="493380"/>
      </dsp:txXfrm>
    </dsp:sp>
    <dsp:sp modelId="{69C3A6B7-D598-4091-BE64-B04048AA8364}">
      <dsp:nvSpPr>
        <dsp:cNvPr id="0" name=""/>
        <dsp:cNvSpPr/>
      </dsp:nvSpPr>
      <dsp:spPr>
        <a:xfrm rot="10800000">
          <a:off x="0" y="3007687"/>
          <a:ext cx="2840831" cy="758819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-255475"/>
            <a:satOff val="702"/>
            <a:lumOff val="470"/>
            <a:alphaOff val="0"/>
          </a:schemeClr>
        </a:solidFill>
        <a:ln w="12700" cap="flat" cmpd="sng" algn="ctr">
          <a:solidFill>
            <a:schemeClr val="accent2">
              <a:hueOff val="-255475"/>
              <a:satOff val="702"/>
              <a:lumOff val="4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040" tIns="120904" rIns="202040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Connect</a:t>
          </a:r>
        </a:p>
      </dsp:txBody>
      <dsp:txXfrm rot="-10800000">
        <a:off x="0" y="3007687"/>
        <a:ext cx="2840831" cy="493232"/>
      </dsp:txXfrm>
    </dsp:sp>
    <dsp:sp modelId="{D6196839-71DC-484C-991C-E5F2768E147D}">
      <dsp:nvSpPr>
        <dsp:cNvPr id="0" name=""/>
        <dsp:cNvSpPr/>
      </dsp:nvSpPr>
      <dsp:spPr>
        <a:xfrm>
          <a:off x="2840831" y="3007687"/>
          <a:ext cx="8522493" cy="493232"/>
        </a:xfrm>
        <a:prstGeom prst="rect">
          <a:avLst/>
        </a:prstGeom>
        <a:solidFill>
          <a:schemeClr val="accent2">
            <a:tint val="40000"/>
            <a:alpha val="90000"/>
            <a:hueOff val="-224936"/>
            <a:satOff val="883"/>
            <a:lumOff val="1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24936"/>
              <a:satOff val="883"/>
              <a:lumOff val="1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876" tIns="152400" rIns="172876" bIns="1524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Connect steps with arrows</a:t>
          </a:r>
        </a:p>
      </dsp:txBody>
      <dsp:txXfrm>
        <a:off x="2840831" y="3007687"/>
        <a:ext cx="8522493" cy="493232"/>
      </dsp:txXfrm>
    </dsp:sp>
    <dsp:sp modelId="{D423317F-AF0D-4A53-8FD4-C999FCC631FC}">
      <dsp:nvSpPr>
        <dsp:cNvPr id="0" name=""/>
        <dsp:cNvSpPr/>
      </dsp:nvSpPr>
      <dsp:spPr>
        <a:xfrm rot="10800000">
          <a:off x="0" y="2256269"/>
          <a:ext cx="2840831" cy="758819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-510950"/>
            <a:satOff val="1404"/>
            <a:lumOff val="941"/>
            <a:alphaOff val="0"/>
          </a:schemeClr>
        </a:solidFill>
        <a:ln w="12700" cap="flat" cmpd="sng" algn="ctr">
          <a:solidFill>
            <a:schemeClr val="accent2">
              <a:hueOff val="-510950"/>
              <a:satOff val="1404"/>
              <a:lumOff val="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040" tIns="120904" rIns="202040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Continue by</a:t>
          </a:r>
        </a:p>
      </dsp:txBody>
      <dsp:txXfrm rot="-10800000">
        <a:off x="0" y="2256269"/>
        <a:ext cx="2840831" cy="493232"/>
      </dsp:txXfrm>
    </dsp:sp>
    <dsp:sp modelId="{59E9365C-F964-4A40-ADF2-2E9EED9FE4AA}">
      <dsp:nvSpPr>
        <dsp:cNvPr id="0" name=""/>
        <dsp:cNvSpPr/>
      </dsp:nvSpPr>
      <dsp:spPr>
        <a:xfrm>
          <a:off x="2840831" y="2256269"/>
          <a:ext cx="8522493" cy="493232"/>
        </a:xfrm>
        <a:prstGeom prst="rect">
          <a:avLst/>
        </a:prstGeom>
        <a:solidFill>
          <a:schemeClr val="accent2">
            <a:tint val="40000"/>
            <a:alpha val="90000"/>
            <a:hueOff val="-449872"/>
            <a:satOff val="1765"/>
            <a:lumOff val="22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49872"/>
              <a:satOff val="1765"/>
              <a:lumOff val="2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876" tIns="152400" rIns="172876" bIns="1524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Continue by asking “what happens next”</a:t>
          </a:r>
        </a:p>
      </dsp:txBody>
      <dsp:txXfrm>
        <a:off x="2840831" y="2256269"/>
        <a:ext cx="8522493" cy="493232"/>
      </dsp:txXfrm>
    </dsp:sp>
    <dsp:sp modelId="{B9E2EA38-13D6-474A-B5F2-93CE72805411}">
      <dsp:nvSpPr>
        <dsp:cNvPr id="0" name=""/>
        <dsp:cNvSpPr/>
      </dsp:nvSpPr>
      <dsp:spPr>
        <a:xfrm rot="10800000">
          <a:off x="0" y="1504850"/>
          <a:ext cx="2840831" cy="758819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-766425"/>
            <a:satOff val="2105"/>
            <a:lumOff val="1411"/>
            <a:alphaOff val="0"/>
          </a:schemeClr>
        </a:solidFill>
        <a:ln w="12700" cap="flat" cmpd="sng" algn="ctr">
          <a:solidFill>
            <a:schemeClr val="accent2">
              <a:hueOff val="-766425"/>
              <a:satOff val="2105"/>
              <a:lumOff val="141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040" tIns="120904" rIns="202040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Write</a:t>
          </a:r>
        </a:p>
      </dsp:txBody>
      <dsp:txXfrm rot="-10800000">
        <a:off x="0" y="1504850"/>
        <a:ext cx="2840831" cy="493232"/>
      </dsp:txXfrm>
    </dsp:sp>
    <dsp:sp modelId="{48D9B073-84AC-4C91-A55D-12E3BBE29E54}">
      <dsp:nvSpPr>
        <dsp:cNvPr id="0" name=""/>
        <dsp:cNvSpPr/>
      </dsp:nvSpPr>
      <dsp:spPr>
        <a:xfrm>
          <a:off x="2840831" y="1504850"/>
          <a:ext cx="8522493" cy="493232"/>
        </a:xfrm>
        <a:prstGeom prst="rect">
          <a:avLst/>
        </a:prstGeom>
        <a:solidFill>
          <a:schemeClr val="accent2">
            <a:tint val="40000"/>
            <a:alpha val="90000"/>
            <a:hueOff val="-674808"/>
            <a:satOff val="2648"/>
            <a:lumOff val="34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74808"/>
              <a:satOff val="2648"/>
              <a:lumOff val="34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876" tIns="152400" rIns="172876" bIns="1524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Write the process step on the post-it and place in the right order for the process</a:t>
          </a:r>
        </a:p>
      </dsp:txBody>
      <dsp:txXfrm>
        <a:off x="2840831" y="1504850"/>
        <a:ext cx="8522493" cy="493232"/>
      </dsp:txXfrm>
    </dsp:sp>
    <dsp:sp modelId="{C1BE1540-534F-4E89-86C7-94B55462F541}">
      <dsp:nvSpPr>
        <dsp:cNvPr id="0" name=""/>
        <dsp:cNvSpPr/>
      </dsp:nvSpPr>
      <dsp:spPr>
        <a:xfrm rot="10800000">
          <a:off x="0" y="753431"/>
          <a:ext cx="2840831" cy="758819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-1021900"/>
            <a:satOff val="2807"/>
            <a:lumOff val="1882"/>
            <a:alphaOff val="0"/>
          </a:schemeClr>
        </a:solidFill>
        <a:ln w="12700" cap="flat" cmpd="sng" algn="ctr">
          <a:solidFill>
            <a:schemeClr val="accent2">
              <a:hueOff val="-1021900"/>
              <a:satOff val="2807"/>
              <a:lumOff val="18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040" tIns="120904" rIns="202040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Start</a:t>
          </a:r>
        </a:p>
      </dsp:txBody>
      <dsp:txXfrm rot="-10800000">
        <a:off x="0" y="753431"/>
        <a:ext cx="2840831" cy="493232"/>
      </dsp:txXfrm>
    </dsp:sp>
    <dsp:sp modelId="{862B8D0B-25B3-4438-B521-4D7DEC65AF25}">
      <dsp:nvSpPr>
        <dsp:cNvPr id="0" name=""/>
        <dsp:cNvSpPr/>
      </dsp:nvSpPr>
      <dsp:spPr>
        <a:xfrm>
          <a:off x="2840831" y="753431"/>
          <a:ext cx="8522493" cy="493232"/>
        </a:xfrm>
        <a:prstGeom prst="rect">
          <a:avLst/>
        </a:prstGeom>
        <a:solidFill>
          <a:schemeClr val="accent2">
            <a:tint val="40000"/>
            <a:alpha val="90000"/>
            <a:hueOff val="-899744"/>
            <a:satOff val="3530"/>
            <a:lumOff val="45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99744"/>
              <a:satOff val="3530"/>
              <a:lumOff val="4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876" tIns="152400" rIns="172876" bIns="1524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With your team, start with what “triggers” the process</a:t>
          </a:r>
        </a:p>
      </dsp:txBody>
      <dsp:txXfrm>
        <a:off x="2840831" y="753431"/>
        <a:ext cx="8522493" cy="493232"/>
      </dsp:txXfrm>
    </dsp:sp>
    <dsp:sp modelId="{D84D15DD-8D33-4D47-80B0-597DA5CED808}">
      <dsp:nvSpPr>
        <dsp:cNvPr id="0" name=""/>
        <dsp:cNvSpPr/>
      </dsp:nvSpPr>
      <dsp:spPr>
        <a:xfrm rot="10800000">
          <a:off x="0" y="2012"/>
          <a:ext cx="2840831" cy="758819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-1277375"/>
            <a:satOff val="3509"/>
            <a:lumOff val="2352"/>
            <a:alphaOff val="0"/>
          </a:schemeClr>
        </a:solidFill>
        <a:ln w="12700" cap="flat" cmpd="sng" algn="ctr">
          <a:solidFill>
            <a:schemeClr val="accent2">
              <a:hueOff val="-1277375"/>
              <a:satOff val="3509"/>
              <a:lumOff val="23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040" tIns="120904" rIns="202040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Gather</a:t>
          </a:r>
        </a:p>
      </dsp:txBody>
      <dsp:txXfrm rot="-10800000">
        <a:off x="0" y="2012"/>
        <a:ext cx="2840831" cy="493232"/>
      </dsp:txXfrm>
    </dsp:sp>
    <dsp:sp modelId="{1E3FC853-E6D8-4EA3-BC36-098CF997F59B}">
      <dsp:nvSpPr>
        <dsp:cNvPr id="0" name=""/>
        <dsp:cNvSpPr/>
      </dsp:nvSpPr>
      <dsp:spPr>
        <a:xfrm>
          <a:off x="2840831" y="2012"/>
          <a:ext cx="8522493" cy="493232"/>
        </a:xfrm>
        <a:prstGeom prst="rect">
          <a:avLst/>
        </a:prstGeom>
        <a:solidFill>
          <a:schemeClr val="accent2">
            <a:tint val="40000"/>
            <a:alpha val="90000"/>
            <a:hueOff val="-1124680"/>
            <a:satOff val="4413"/>
            <a:lumOff val="56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124680"/>
              <a:satOff val="4413"/>
              <a:lumOff val="56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876" tIns="152400" rIns="172876" bIns="1524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Gather materials:   ‘butcher’ paper &amp; post-it notes or in the Virtual environment tools like Miro or other sharing platforms</a:t>
          </a:r>
        </a:p>
      </dsp:txBody>
      <dsp:txXfrm>
        <a:off x="2840831" y="2012"/>
        <a:ext cx="8522493" cy="4932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49336-AE99-4D1A-8CA4-73F68CB6C6CB}">
      <dsp:nvSpPr>
        <dsp:cNvPr id="0" name=""/>
        <dsp:cNvSpPr/>
      </dsp:nvSpPr>
      <dsp:spPr>
        <a:xfrm>
          <a:off x="0" y="691356"/>
          <a:ext cx="11363325" cy="12763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5544E1-3EEF-48C8-B381-53D70ADFB513}">
      <dsp:nvSpPr>
        <dsp:cNvPr id="0" name=""/>
        <dsp:cNvSpPr/>
      </dsp:nvSpPr>
      <dsp:spPr>
        <a:xfrm>
          <a:off x="386095" y="978534"/>
          <a:ext cx="701992" cy="7019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0079DB-6648-40BE-8163-8F9708D28CBD}">
      <dsp:nvSpPr>
        <dsp:cNvPr id="0" name=""/>
        <dsp:cNvSpPr/>
      </dsp:nvSpPr>
      <dsp:spPr>
        <a:xfrm>
          <a:off x="1474184" y="691356"/>
          <a:ext cx="9889140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080" tIns="135080" rIns="135080" bIns="13508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Why would you use a flow chart?  What does this type of map help you see?</a:t>
          </a:r>
        </a:p>
      </dsp:txBody>
      <dsp:txXfrm>
        <a:off x="1474184" y="691356"/>
        <a:ext cx="9889140" cy="1276350"/>
      </dsp:txXfrm>
    </dsp:sp>
    <dsp:sp modelId="{A6367CB9-2AAE-469F-ACB7-43F73B6717FB}">
      <dsp:nvSpPr>
        <dsp:cNvPr id="0" name=""/>
        <dsp:cNvSpPr/>
      </dsp:nvSpPr>
      <dsp:spPr>
        <a:xfrm>
          <a:off x="0" y="2286793"/>
          <a:ext cx="11363325" cy="12763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2F129F-871F-4A82-A344-96A2EFDBC41A}">
      <dsp:nvSpPr>
        <dsp:cNvPr id="0" name=""/>
        <dsp:cNvSpPr/>
      </dsp:nvSpPr>
      <dsp:spPr>
        <a:xfrm>
          <a:off x="386095" y="2573972"/>
          <a:ext cx="701992" cy="7019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8D730-B3AB-4005-8CE5-BA94BF825A61}">
      <dsp:nvSpPr>
        <dsp:cNvPr id="0" name=""/>
        <dsp:cNvSpPr/>
      </dsp:nvSpPr>
      <dsp:spPr>
        <a:xfrm>
          <a:off x="1474184" y="2286793"/>
          <a:ext cx="9889140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080" tIns="135080" rIns="135080" bIns="13508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Are there any applications for a flow chart in your day-to-day work?  Will you use this? </a:t>
          </a:r>
        </a:p>
      </dsp:txBody>
      <dsp:txXfrm>
        <a:off x="1474184" y="2286793"/>
        <a:ext cx="9889140" cy="1276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0FF2-05AA-467F-BDC2-8A760F9485F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98613" y="458788"/>
            <a:ext cx="3660775" cy="206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2717800"/>
            <a:ext cx="5486400" cy="59674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174625" lvl="0" indent="-174625" defTabSz="6858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/>
              <a:t>Click to edit Master text styles</a:t>
            </a:r>
          </a:p>
          <a:p>
            <a:pPr marL="339725" lvl="1" indent="-168275" defTabSz="6858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Calibri" panose="020F0502020204030204" pitchFamily="34" charset="0"/>
              <a:buChar char="–"/>
            </a:pPr>
            <a:r>
              <a:rPr lang="en-US"/>
              <a:t>Second level</a:t>
            </a:r>
          </a:p>
          <a:p>
            <a:pPr marL="514350" lvl="2" defTabSz="6858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/>
              <a:t>Third level</a:t>
            </a:r>
          </a:p>
          <a:p>
            <a:pPr marL="687388" lvl="3" indent="-173038" defTabSz="6858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Calibri" panose="020F0502020204030204" pitchFamily="34" charset="0"/>
              <a:buChar char="–"/>
            </a:pPr>
            <a:r>
              <a:rPr lang="en-US"/>
              <a:t>Fourth level</a:t>
            </a:r>
          </a:p>
          <a:p>
            <a:pPr marL="854075" lvl="4" indent="-168275" defTabSz="6858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55BB8-036D-46DB-A5AB-540BFCA7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5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358" indent="-228358" algn="l" defTabSz="913675" rtl="0" eaLnBrk="1" latinLnBrk="0" hangingPunct="1">
      <a:spcAft>
        <a:spcPts val="400"/>
      </a:spcAft>
      <a:buFont typeface="Arial" panose="020B0604020202020204" pitchFamily="34" charset="0"/>
      <a:buChar char="•"/>
      <a:defRPr lang="en-US" sz="1332" kern="1200" dirty="0">
        <a:solidFill>
          <a:schemeClr val="tx1"/>
        </a:solidFill>
        <a:latin typeface="+mn-lt"/>
        <a:ea typeface="+mn-ea"/>
        <a:cs typeface="+mn-cs"/>
      </a:defRPr>
    </a:lvl1pPr>
    <a:lvl2pPr marL="456716" indent="-228358" algn="l" defTabSz="913675" rtl="0" eaLnBrk="1" latinLnBrk="0" hangingPunct="1">
      <a:spcAft>
        <a:spcPts val="400"/>
      </a:spcAft>
      <a:buFont typeface="Calibri" panose="020F0502020204030204" pitchFamily="34" charset="0"/>
      <a:buChar char="–"/>
      <a:defRPr lang="en-US" sz="1332" kern="1200" dirty="0">
        <a:solidFill>
          <a:schemeClr val="tx1"/>
        </a:solidFill>
        <a:latin typeface="+mn-lt"/>
        <a:ea typeface="+mn-ea"/>
        <a:cs typeface="+mn-cs"/>
      </a:defRPr>
    </a:lvl2pPr>
    <a:lvl3pPr marL="1142035" indent="-228358" algn="l" defTabSz="913675" rtl="0" eaLnBrk="1" latinLnBrk="0" hangingPunct="1">
      <a:spcAft>
        <a:spcPts val="400"/>
      </a:spcAft>
      <a:buFont typeface="Arial" panose="020B0604020202020204" pitchFamily="34" charset="0"/>
      <a:buChar char="•"/>
      <a:defRPr lang="en-US" sz="1332" kern="1200" dirty="0">
        <a:solidFill>
          <a:schemeClr val="tx1"/>
        </a:solidFill>
        <a:latin typeface="+mn-lt"/>
        <a:ea typeface="+mn-ea"/>
        <a:cs typeface="+mn-cs"/>
      </a:defRPr>
    </a:lvl3pPr>
    <a:lvl4pPr marL="1370514" algn="l" defTabSz="913675" rtl="0" eaLnBrk="1" latinLnBrk="0" hangingPunct="1">
      <a:spcAft>
        <a:spcPts val="400"/>
      </a:spcAft>
      <a:buFont typeface="Calibri" panose="020F0502020204030204" pitchFamily="34" charset="0"/>
      <a:buChar char="–"/>
      <a:defRPr lang="en-US" sz="1332" kern="1200" dirty="0">
        <a:solidFill>
          <a:schemeClr val="tx1"/>
        </a:solidFill>
        <a:latin typeface="+mn-lt"/>
        <a:ea typeface="+mn-ea"/>
        <a:cs typeface="+mn-cs"/>
      </a:defRPr>
    </a:lvl4pPr>
    <a:lvl5pPr marL="2055710" indent="-228358" algn="l" defTabSz="913675" rtl="0" eaLnBrk="1" latinLnBrk="0" hangingPunct="1">
      <a:spcAft>
        <a:spcPts val="400"/>
      </a:spcAft>
      <a:buFont typeface="Arial" panose="020B0604020202020204" pitchFamily="34" charset="0"/>
      <a:buChar char="•"/>
      <a:defRPr lang="en-US" sz="1332" kern="1200" dirty="0">
        <a:solidFill>
          <a:schemeClr val="tx1"/>
        </a:solidFill>
        <a:latin typeface="+mn-lt"/>
        <a:ea typeface="+mn-ea"/>
        <a:cs typeface="+mn-cs"/>
      </a:defRPr>
    </a:lvl5pPr>
    <a:lvl6pPr marL="2284189" algn="l" defTabSz="91367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1028" algn="l" defTabSz="91367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197866" algn="l" defTabSz="91367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4704" algn="l" defTabSz="91367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55BB8-036D-46DB-A5AB-540BFCA7C15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" name="Slide Image Placeholder 12">
            <a:extLst>
              <a:ext uri="{FF2B5EF4-FFF2-40B4-BE49-F238E27FC236}">
                <a16:creationId xmlns:a16="http://schemas.microsoft.com/office/drawing/2014/main" id="{9D1F60BE-6D35-49C9-A8A2-21ECA2876D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598613" y="458788"/>
            <a:ext cx="3660775" cy="2060575"/>
          </a:xfrm>
        </p:spPr>
      </p:sp>
    </p:spTree>
    <p:extLst>
      <p:ext uri="{BB962C8B-B14F-4D97-AF65-F5344CB8AC3E}">
        <p14:creationId xmlns:p14="http://schemas.microsoft.com/office/powerpoint/2010/main" val="15930539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5D710551-C144-D1E8-4E0A-EB88B8402BCB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47" tIns="47873" rIns="95747" bIns="47873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340DEE-D7F9-40CC-A592-E0457F17D6A2}" type="slidenum">
              <a:rPr lang="de-DE" altLang="en-US"/>
              <a:pPr eaLnBrk="1" hangingPunct="1"/>
              <a:t>13</a:t>
            </a:fld>
            <a:endParaRPr lang="de-DE" altLang="en-US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CD32F8AE-8F93-2008-15DB-63E851CF1C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8663"/>
            <a:ext cx="6373812" cy="3586162"/>
          </a:xfrm>
          <a:ln w="12700" cap="flat">
            <a:solidFill>
              <a:schemeClr val="tx1"/>
            </a:solidFill>
          </a:ln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E5BE6F88-AFAE-4453-E51E-0CCA70287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35" tIns="49090" rIns="99935" bIns="4909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50D1BA68-91BF-56A1-72A2-E4AD5E428B43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47" tIns="47873" rIns="95747" bIns="47873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D6FA34D-C4A9-4F92-85B1-9E9B4144C8A9}" type="slidenum">
              <a:rPr lang="de-DE" altLang="en-US"/>
              <a:pPr eaLnBrk="1" hangingPunct="1"/>
              <a:t>15</a:t>
            </a:fld>
            <a:endParaRPr lang="de-DE" altLang="en-US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FD0AA62-19E7-39D7-D1A8-0BAEC4E875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8663"/>
            <a:ext cx="6373812" cy="3586162"/>
          </a:xfrm>
          <a:ln w="12700" cap="flat">
            <a:solidFill>
              <a:schemeClr val="tx1"/>
            </a:solidFill>
          </a:ln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990A2659-507B-8A66-E8F4-FA0D2B153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35" tIns="49090" rIns="99935" bIns="4909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233C5440-6699-82E9-CEE5-77E820F6F5E6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47" tIns="47873" rIns="95747" bIns="47873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9858E0-9B15-4A83-821F-BEE90BA48908}" type="slidenum">
              <a:rPr lang="de-DE" altLang="en-US"/>
              <a:pPr eaLnBrk="1" hangingPunct="1"/>
              <a:t>16</a:t>
            </a:fld>
            <a:endParaRPr lang="de-DE" alt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C35FF837-5F07-22F7-07B3-B9ABA4620E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8663"/>
            <a:ext cx="6373812" cy="3586162"/>
          </a:xfrm>
          <a:ln w="12700" cap="flat">
            <a:solidFill>
              <a:schemeClr val="tx1"/>
            </a:solidFill>
          </a:ln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3800F2A5-8735-EF46-10B5-406F7E397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35" tIns="49090" rIns="99935" bIns="4909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601690E7-00E4-27D4-609A-4F4E937DD963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47" tIns="47873" rIns="95747" bIns="47873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66C6EA-8C3F-42F3-9697-D8D5EB49CEF8}" type="slidenum">
              <a:rPr lang="de-DE" altLang="en-US"/>
              <a:pPr eaLnBrk="1" hangingPunct="1"/>
              <a:t>17</a:t>
            </a:fld>
            <a:endParaRPr lang="de-DE" altLang="en-US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2C4874EC-3BE8-E993-6C02-4F77755B19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8663"/>
            <a:ext cx="6373812" cy="3586162"/>
          </a:xfrm>
          <a:ln w="12700" cap="flat">
            <a:solidFill>
              <a:schemeClr val="tx1"/>
            </a:solidFill>
          </a:ln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2636F799-F3E4-0B05-0C7E-7F1F74814D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35" tIns="49090" rIns="99935" bIns="4909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6B6A84E1-284C-9D8C-1E53-C7A58E43AB8F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47" tIns="47873" rIns="95747" bIns="47873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8B2B61-6304-431C-BB1A-609FC47B06C9}" type="slidenum">
              <a:rPr lang="de-DE" altLang="en-US"/>
              <a:pPr eaLnBrk="1" hangingPunct="1"/>
              <a:t>19</a:t>
            </a:fld>
            <a:endParaRPr lang="de-DE" altLang="en-US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D35D5008-EC45-81A7-930D-6AA5D40173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8663"/>
            <a:ext cx="6373812" cy="3586162"/>
          </a:xfrm>
          <a:ln w="12700" cap="flat">
            <a:solidFill>
              <a:schemeClr val="tx1"/>
            </a:solidFill>
          </a:ln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3AB6A632-E0FD-8013-ABD4-05C3F43E75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35" tIns="49090" rIns="99935" bIns="4909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965D18C2-1ADF-D398-1DD6-3F39611734A3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15" tIns="47457" rIns="94915" bIns="47457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0867C5-22FC-40BD-B21E-C66D8A0AAB95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758C7A3-46AE-84F7-1A98-6FD58EAF73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E8AB5716-F55F-4B54-B4CC-DAFDFB8CA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4BD82CA5-FD19-EE63-ECD9-CE39CB579FD4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15" tIns="47457" rIns="94915" bIns="47457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A16018-5F06-46B6-95A3-F1D4EB8CC65E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85C66F0D-E2B4-2381-F811-6C8004F8D9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68" tIns="241629" rIns="10068" bIns="241629"/>
          <a:lstStyle/>
          <a:p>
            <a:endParaRPr lang="en-US" altLang="en-US" dirty="0"/>
          </a:p>
        </p:txBody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0765F8E3-84B6-499D-3C51-CD633EC021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6725" y="722313"/>
            <a:ext cx="6373813" cy="3586162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50B35-2E36-4C87-9044-C04729F2C2C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464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98613" y="458788"/>
            <a:ext cx="3660775" cy="2060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55BB8-036D-46DB-A5AB-540BFCA7C15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98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55BB8-036D-46DB-A5AB-540BFCA7C15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3" name="Slide Image Placeholder 12">
            <a:extLst>
              <a:ext uri="{FF2B5EF4-FFF2-40B4-BE49-F238E27FC236}">
                <a16:creationId xmlns:a16="http://schemas.microsoft.com/office/drawing/2014/main" id="{9D1F60BE-6D35-49C9-A8A2-21ECA2876D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598613" y="458788"/>
            <a:ext cx="3660775" cy="2060575"/>
          </a:xfrm>
        </p:spPr>
      </p:sp>
    </p:spTree>
    <p:extLst>
      <p:ext uri="{BB962C8B-B14F-4D97-AF65-F5344CB8AC3E}">
        <p14:creationId xmlns:p14="http://schemas.microsoft.com/office/powerpoint/2010/main" val="1217526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21A23-F1B7-40E8-BA79-757D21CADFF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ADD2583B-8820-4345-8005-266B7B01F5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598613" y="458788"/>
            <a:ext cx="3660775" cy="2060575"/>
          </a:xfrm>
        </p:spPr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E5B17F0D-71BD-479B-967A-9938CDBFCA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76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98613" y="458788"/>
            <a:ext cx="3660775" cy="2060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F4022-7AF7-B44C-87BB-B0E6322D823A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931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50B35-2E36-4C87-9044-C04729F2C2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0EDF0DB8-E6A4-7529-83FA-442918F48C5C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47" tIns="47873" rIns="95747" bIns="47873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D47F12-0B5F-4D52-AD6C-E653D71EFBCB}" type="slidenum">
              <a:rPr lang="de-DE" altLang="en-US"/>
              <a:pPr eaLnBrk="1" hangingPunct="1"/>
              <a:t>9</a:t>
            </a:fld>
            <a:endParaRPr lang="de-DE" altLang="en-US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F6EDDCAF-0EBD-00DF-DDF8-ECD1A709C8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8663"/>
            <a:ext cx="6373812" cy="3586162"/>
          </a:xfrm>
          <a:ln w="12700" cap="flat">
            <a:solidFill>
              <a:schemeClr val="tx1"/>
            </a:solidFill>
          </a:ln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D00F49C-CDCD-A5EC-A250-1A3A2558DB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35" tIns="49090" rIns="99935" bIns="4909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EA8D42F0-AD43-254E-CFA4-D8B8E96113E9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47" tIns="47873" rIns="95747" bIns="47873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F6525BE-B496-4207-88A1-41E7935FD97B}" type="slidenum">
              <a:rPr lang="de-DE" altLang="en-US"/>
              <a:pPr eaLnBrk="1" hangingPunct="1"/>
              <a:t>10</a:t>
            </a:fld>
            <a:endParaRPr lang="de-DE" altLang="en-US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461FF714-1CFB-F1D0-7979-843418348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8663"/>
            <a:ext cx="6373812" cy="3586162"/>
          </a:xfrm>
          <a:ln w="12700" cap="flat">
            <a:solidFill>
              <a:schemeClr val="tx1"/>
            </a:solidFill>
          </a:ln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B30EACEB-090B-AFE9-5674-1AA599EDE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35" tIns="49090" rIns="99935" bIns="4909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C42130C5-6175-2A91-9D5B-11F3E4698924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47" tIns="47873" rIns="95747" bIns="47873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858C52-4AAC-42CA-866D-303E63B4DC79}" type="slidenum">
              <a:rPr lang="de-DE" altLang="en-US"/>
              <a:pPr eaLnBrk="1" hangingPunct="1"/>
              <a:t>11</a:t>
            </a:fld>
            <a:endParaRPr lang="de-DE" altLang="en-US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7D8571C9-4708-FB70-70A9-E034FAEFA5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8663"/>
            <a:ext cx="6373812" cy="3586162"/>
          </a:xfrm>
          <a:ln w="12700" cap="flat">
            <a:solidFill>
              <a:schemeClr val="tx1"/>
            </a:solidFill>
          </a:ln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96426676-A7D3-18FA-7B4D-801017B781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35" tIns="49090" rIns="99935" bIns="4909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9F55BE72-3B5A-54F1-C92F-0BEE0579B7F4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47" tIns="47873" rIns="95747" bIns="47873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C1C0E6-A9FB-40B7-9FFA-79634124F63E}" type="slidenum">
              <a:rPr lang="de-DE" altLang="en-US"/>
              <a:pPr eaLnBrk="1" hangingPunct="1"/>
              <a:t>12</a:t>
            </a:fld>
            <a:endParaRPr lang="de-DE" altLang="en-US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D0E80560-8E77-88E9-AB6E-DEA80B9EDD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8663"/>
            <a:ext cx="6373812" cy="3586162"/>
          </a:xfrm>
          <a:ln w="12700" cap="flat">
            <a:solidFill>
              <a:schemeClr val="tx1"/>
            </a:solidFill>
          </a:ln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9C9B1B28-1749-7991-C995-6A4278912D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35" tIns="49090" rIns="99935" bIns="4909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415925" y="2050925"/>
            <a:ext cx="11361738" cy="1921271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4800">
                <a:solidFill>
                  <a:schemeClr val="tx1"/>
                </a:solidFill>
                <a:latin typeface="Amasis MT Pro Light" panose="020403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415925" y="4017916"/>
            <a:ext cx="11361738" cy="178280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3200" b="0">
                <a:solidFill>
                  <a:schemeClr val="tx1"/>
                </a:solidFill>
                <a:latin typeface="Amasis MT Pro Medium" panose="02040604050005020304" pitchFamily="18" charset="0"/>
              </a:defRPr>
            </a:lvl1pPr>
            <a:lvl2pPr marL="609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7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6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5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4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3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2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EC91785-1120-4733-85E8-3E1204AF4CF9}"/>
              </a:ext>
            </a:extLst>
          </p:cNvPr>
          <p:cNvSpPr/>
          <p:nvPr userDrawn="1"/>
        </p:nvSpPr>
        <p:spPr>
          <a:xfrm>
            <a:off x="0" y="-1192"/>
            <a:ext cx="12192000" cy="1645920"/>
          </a:xfrm>
          <a:prstGeom prst="rect">
            <a:avLst/>
          </a:prstGeom>
          <a:solidFill>
            <a:schemeClr val="bg1"/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86E5BA-156F-4CCD-B370-125739FF70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443" y="312708"/>
            <a:ext cx="11565114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tatem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B0F8D0-11C3-4171-92F7-D1F423193CD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BF00BF"/>
              </a:gs>
              <a:gs pos="50000">
                <a:srgbClr val="BF00BF"/>
              </a:gs>
              <a:gs pos="100000">
                <a:srgbClr val="FF00FF"/>
              </a:gs>
            </a:gsLst>
            <a:lin ang="0" scaled="1"/>
          </a:gradFill>
          <a:ln w="6350" cap="sq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955523-EA17-4BD7-9740-924DCC40953D}"/>
              </a:ext>
            </a:extLst>
          </p:cNvPr>
          <p:cNvSpPr/>
          <p:nvPr userDrawn="1"/>
        </p:nvSpPr>
        <p:spPr>
          <a:xfrm>
            <a:off x="415925" y="638175"/>
            <a:ext cx="11361738" cy="5581650"/>
          </a:xfrm>
          <a:prstGeom prst="rect">
            <a:avLst/>
          </a:prstGeom>
          <a:solidFill>
            <a:srgbClr val="1E1E1E"/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40562D-EFE2-41BC-B550-67CB0A855795}"/>
              </a:ext>
            </a:extLst>
          </p:cNvPr>
          <p:cNvSpPr>
            <a:spLocks noChangeAspect="1"/>
          </p:cNvSpPr>
          <p:nvPr userDrawn="1"/>
        </p:nvSpPr>
        <p:spPr>
          <a:xfrm>
            <a:off x="414337" y="638175"/>
            <a:ext cx="11363326" cy="558165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  <p:txBody>
          <a:bodyPr rot="0" spcFirstLastPara="0" vert="horz" wrap="square" lIns="137160" tIns="137160" rIns="137160" bIns="1371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08050" y="1546226"/>
            <a:ext cx="10375910" cy="3765550"/>
          </a:xfrm>
        </p:spPr>
        <p:txBody>
          <a:bodyPr tIns="0" bIns="0" anchor="ctr">
            <a:normAutofit/>
          </a:bodyPr>
          <a:lstStyle>
            <a:lvl1pPr>
              <a:lnSpc>
                <a:spcPct val="125000"/>
              </a:lnSpc>
              <a:defRPr sz="4000">
                <a:solidFill>
                  <a:schemeClr val="tx1"/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917BC6-9960-D634-DCA4-3F231886784A}"/>
              </a:ext>
            </a:extLst>
          </p:cNvPr>
          <p:cNvSpPr txBox="1"/>
          <p:nvPr userDrawn="1"/>
        </p:nvSpPr>
        <p:spPr>
          <a:xfrm>
            <a:off x="4017819" y="6351626"/>
            <a:ext cx="4156363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Working for the Advancement of 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Women in the Government Since 1968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2FA374-D63D-B0C3-5A1B-65EDDFB73E73}"/>
              </a:ext>
            </a:extLst>
          </p:cNvPr>
          <p:cNvSpPr txBox="1"/>
          <p:nvPr userDrawn="1"/>
        </p:nvSpPr>
        <p:spPr>
          <a:xfrm>
            <a:off x="330940" y="6343313"/>
            <a:ext cx="1521230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#FEWNTP23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B8FCDC-B562-462E-735B-6BA11E159338}"/>
              </a:ext>
            </a:extLst>
          </p:cNvPr>
          <p:cNvSpPr txBox="1"/>
          <p:nvPr userDrawn="1"/>
        </p:nvSpPr>
        <p:spPr>
          <a:xfrm>
            <a:off x="9764684" y="6343312"/>
            <a:ext cx="2096376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READY SET GROW</a:t>
            </a:r>
          </a:p>
        </p:txBody>
      </p:sp>
    </p:spTree>
    <p:extLst>
      <p:ext uri="{BB962C8B-B14F-4D97-AF65-F5344CB8AC3E}">
        <p14:creationId xmlns:p14="http://schemas.microsoft.com/office/powerpoint/2010/main" val="209722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tIns="0" bIns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544640"/>
            <a:ext cx="12192029" cy="4678362"/>
          </a:xfrm>
          <a:noFill/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292290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ef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59947" y="284407"/>
            <a:ext cx="5515234" cy="770670"/>
          </a:xfrm>
        </p:spPr>
        <p:txBody>
          <a:bodyPr tIns="0" bIns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9948" y="1544640"/>
            <a:ext cx="5515235" cy="425608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3" y="2"/>
            <a:ext cx="5929944" cy="6216648"/>
          </a:xfrm>
          <a:noFill/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225084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6821" y="284407"/>
            <a:ext cx="5513283" cy="770670"/>
          </a:xfrm>
        </p:spPr>
        <p:txBody>
          <a:bodyPr tIns="0" bIns="0"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870" y="1544640"/>
            <a:ext cx="5515235" cy="425608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6261899" y="1"/>
            <a:ext cx="5930105" cy="6216649"/>
          </a:xfrm>
          <a:noFill/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231609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ito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3592570-4E9A-4AC9-8EE9-600CC65A8C86}"/>
              </a:ext>
            </a:extLst>
          </p:cNvPr>
          <p:cNvSpPr/>
          <p:nvPr userDrawn="1"/>
        </p:nvSpPr>
        <p:spPr>
          <a:xfrm>
            <a:off x="0" y="6216650"/>
            <a:ext cx="12192000" cy="641350"/>
          </a:xfrm>
          <a:prstGeom prst="rect">
            <a:avLst/>
          </a:prstGeom>
          <a:gradFill flip="none" rotWithShape="1">
            <a:gsLst>
              <a:gs pos="25000">
                <a:srgbClr val="BF00BF"/>
              </a:gs>
              <a:gs pos="0">
                <a:srgbClr val="BF00BF"/>
              </a:gs>
              <a:gs pos="50000">
                <a:srgbClr val="FF00FF"/>
              </a:gs>
              <a:gs pos="100000">
                <a:srgbClr val="FF00FF"/>
              </a:gs>
            </a:gsLst>
            <a:lin ang="0" scaled="1"/>
            <a:tileRect/>
          </a:gradFill>
          <a:ln w="6350" cap="sq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872" y="284413"/>
            <a:ext cx="3838217" cy="770669"/>
          </a:xfrm>
        </p:spPr>
        <p:txBody>
          <a:bodyPr tIns="0" bIns="0"/>
          <a:lstStyle>
            <a:lvl1pPr>
              <a:defRPr>
                <a:solidFill>
                  <a:schemeClr val="tx1"/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A6C96E-66A1-4AAD-991D-E8103C06E9C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14338" y="1546225"/>
            <a:ext cx="3838575" cy="42545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E4399D-DFFE-4A47-AF53-65B0A4E041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679951" y="883899"/>
            <a:ext cx="7097711" cy="4916826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8C2BC38-AE6F-4B34-B652-D63A54AB55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870293" y="1074092"/>
            <a:ext cx="6717029" cy="3722369"/>
          </a:xfrm>
          <a:noFill/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4F8A0C-D5F6-A1AE-1981-F48566163EA5}"/>
              </a:ext>
            </a:extLst>
          </p:cNvPr>
          <p:cNvSpPr txBox="1"/>
          <p:nvPr userDrawn="1"/>
        </p:nvSpPr>
        <p:spPr>
          <a:xfrm>
            <a:off x="4017819" y="6343313"/>
            <a:ext cx="4156363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Working for the Advancement of 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Women in the Government Since 1968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409CB0-C198-C7D2-05A9-FC4B40C50D28}"/>
              </a:ext>
            </a:extLst>
          </p:cNvPr>
          <p:cNvSpPr txBox="1"/>
          <p:nvPr userDrawn="1"/>
        </p:nvSpPr>
        <p:spPr>
          <a:xfrm>
            <a:off x="330940" y="6343313"/>
            <a:ext cx="1521230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#FEWNTP23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21B23B-6746-17E0-B59E-342BF74DFBE4}"/>
              </a:ext>
            </a:extLst>
          </p:cNvPr>
          <p:cNvSpPr txBox="1"/>
          <p:nvPr userDrawn="1"/>
        </p:nvSpPr>
        <p:spPr>
          <a:xfrm>
            <a:off x="9764684" y="6343312"/>
            <a:ext cx="2096376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READY SET GROW</a:t>
            </a:r>
          </a:p>
        </p:txBody>
      </p:sp>
    </p:spTree>
    <p:extLst>
      <p:ext uri="{BB962C8B-B14F-4D97-AF65-F5344CB8AC3E}">
        <p14:creationId xmlns:p14="http://schemas.microsoft.com/office/powerpoint/2010/main" val="161406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itor only,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AE4399D-DFFE-4A47-AF53-65B0A4E041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679951" y="883899"/>
            <a:ext cx="7097711" cy="4916826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8C2BC38-AE6F-4B34-B652-D63A54AB55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870293" y="1074092"/>
            <a:ext cx="6717029" cy="3722369"/>
          </a:xfrm>
          <a:noFill/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AF60BB-BDBD-4AC7-A760-B877901E6AA4}"/>
              </a:ext>
            </a:extLst>
          </p:cNvPr>
          <p:cNvSpPr/>
          <p:nvPr userDrawn="1"/>
        </p:nvSpPr>
        <p:spPr>
          <a:xfrm>
            <a:off x="0" y="6216650"/>
            <a:ext cx="12192000" cy="641350"/>
          </a:xfrm>
          <a:prstGeom prst="rect">
            <a:avLst/>
          </a:prstGeom>
          <a:gradFill flip="none" rotWithShape="1">
            <a:gsLst>
              <a:gs pos="25000">
                <a:srgbClr val="BF00BF"/>
              </a:gs>
              <a:gs pos="0">
                <a:srgbClr val="BF00BF"/>
              </a:gs>
              <a:gs pos="50000">
                <a:srgbClr val="FF00FF"/>
              </a:gs>
              <a:gs pos="100000">
                <a:srgbClr val="FF00FF"/>
              </a:gs>
            </a:gsLst>
            <a:lin ang="0" scaled="1"/>
            <a:tileRect/>
          </a:gradFill>
          <a:ln w="6350" cap="sq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CD8F6C-B347-DD10-B5A8-44C9EA1AA6F5}"/>
              </a:ext>
            </a:extLst>
          </p:cNvPr>
          <p:cNvSpPr txBox="1"/>
          <p:nvPr userDrawn="1"/>
        </p:nvSpPr>
        <p:spPr>
          <a:xfrm>
            <a:off x="4017819" y="6343313"/>
            <a:ext cx="4156363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Working for the Advancement of 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Women in the Government Since 1968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71D0A9-D43D-4C7A-0848-BA80868BE433}"/>
              </a:ext>
            </a:extLst>
          </p:cNvPr>
          <p:cNvSpPr txBox="1"/>
          <p:nvPr userDrawn="1"/>
        </p:nvSpPr>
        <p:spPr>
          <a:xfrm>
            <a:off x="330940" y="6343313"/>
            <a:ext cx="1521230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#FEWNTP23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E1F70D-17E7-59BE-E204-0765310F9238}"/>
              </a:ext>
            </a:extLst>
          </p:cNvPr>
          <p:cNvSpPr txBox="1"/>
          <p:nvPr userDrawn="1"/>
        </p:nvSpPr>
        <p:spPr>
          <a:xfrm>
            <a:off x="9764684" y="6343312"/>
            <a:ext cx="2096376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READY SET GROW</a:t>
            </a:r>
          </a:p>
        </p:txBody>
      </p:sp>
    </p:spTree>
    <p:extLst>
      <p:ext uri="{BB962C8B-B14F-4D97-AF65-F5344CB8AC3E}">
        <p14:creationId xmlns:p14="http://schemas.microsoft.com/office/powerpoint/2010/main" val="334587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itor only,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AE4399D-DFFE-4A47-AF53-65B0A4E041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547145" y="883899"/>
            <a:ext cx="7097711" cy="4916826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8C2BC38-AE6F-4B34-B652-D63A54AB55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37486" y="1074092"/>
            <a:ext cx="6717029" cy="3722369"/>
          </a:xfrm>
          <a:noFill/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855D5B-C39E-4317-906D-576FBA6C2171}"/>
              </a:ext>
            </a:extLst>
          </p:cNvPr>
          <p:cNvSpPr/>
          <p:nvPr userDrawn="1"/>
        </p:nvSpPr>
        <p:spPr>
          <a:xfrm>
            <a:off x="0" y="6216650"/>
            <a:ext cx="12192000" cy="641350"/>
          </a:xfrm>
          <a:prstGeom prst="rect">
            <a:avLst/>
          </a:prstGeom>
          <a:gradFill flip="none" rotWithShape="1">
            <a:gsLst>
              <a:gs pos="25000">
                <a:srgbClr val="BF00BF"/>
              </a:gs>
              <a:gs pos="0">
                <a:srgbClr val="BF00BF"/>
              </a:gs>
              <a:gs pos="50000">
                <a:srgbClr val="FF00FF"/>
              </a:gs>
              <a:gs pos="100000">
                <a:srgbClr val="FF00FF"/>
              </a:gs>
            </a:gsLst>
            <a:lin ang="0" scaled="1"/>
            <a:tileRect/>
          </a:gradFill>
          <a:ln w="6350" cap="sq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8921BA-CE3C-8EB6-BF87-567BFA8F9561}"/>
              </a:ext>
            </a:extLst>
          </p:cNvPr>
          <p:cNvSpPr txBox="1"/>
          <p:nvPr userDrawn="1"/>
        </p:nvSpPr>
        <p:spPr>
          <a:xfrm>
            <a:off x="4017819" y="6343313"/>
            <a:ext cx="4156363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Working for the Advancement of 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Women in the Government Since 1968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EABC49-E745-5A3B-3B51-DE8FDC6D1884}"/>
              </a:ext>
            </a:extLst>
          </p:cNvPr>
          <p:cNvSpPr txBox="1"/>
          <p:nvPr userDrawn="1"/>
        </p:nvSpPr>
        <p:spPr>
          <a:xfrm>
            <a:off x="330940" y="6343313"/>
            <a:ext cx="1521230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#FEWNTP23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614BE2-640B-EBA3-9D0D-A714E536DBE8}"/>
              </a:ext>
            </a:extLst>
          </p:cNvPr>
          <p:cNvSpPr txBox="1"/>
          <p:nvPr userDrawn="1"/>
        </p:nvSpPr>
        <p:spPr>
          <a:xfrm>
            <a:off x="9764684" y="6343312"/>
            <a:ext cx="2096376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READY SET GROW</a:t>
            </a:r>
          </a:p>
        </p:txBody>
      </p:sp>
    </p:spTree>
    <p:extLst>
      <p:ext uri="{BB962C8B-B14F-4D97-AF65-F5344CB8AC3E}">
        <p14:creationId xmlns:p14="http://schemas.microsoft.com/office/powerpoint/2010/main" val="331988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6657" y="652846"/>
            <a:ext cx="3415355" cy="2560320"/>
          </a:xfrm>
        </p:spPr>
        <p:txBody>
          <a:bodyPr tIns="0" bIns="0" anchor="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679956" y="636591"/>
            <a:ext cx="7095067" cy="5164134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33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6657" y="652846"/>
            <a:ext cx="3415355" cy="2560320"/>
          </a:xfrm>
        </p:spPr>
        <p:txBody>
          <a:bodyPr tIns="0" bIns="0" anchor="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A5D907-B59B-7453-0482-C4E65F69CC23}"/>
              </a:ext>
            </a:extLst>
          </p:cNvPr>
          <p:cNvSpPr txBox="1"/>
          <p:nvPr userDrawn="1"/>
        </p:nvSpPr>
        <p:spPr>
          <a:xfrm>
            <a:off x="4017819" y="6343313"/>
            <a:ext cx="4156363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Working for the Advancement of 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Women in the Government Since 1968</a:t>
            </a:r>
          </a:p>
        </p:txBody>
      </p:sp>
    </p:spTree>
    <p:extLst>
      <p:ext uri="{BB962C8B-B14F-4D97-AF65-F5344CB8AC3E}">
        <p14:creationId xmlns:p14="http://schemas.microsoft.com/office/powerpoint/2010/main" val="119608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271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415925" y="2050925"/>
            <a:ext cx="5472907" cy="1921271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tx1"/>
                </a:solidFill>
                <a:latin typeface="Amasis MT Pro Light" panose="020403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415925" y="4017916"/>
            <a:ext cx="5472907" cy="178280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800" b="0">
                <a:solidFill>
                  <a:schemeClr val="tx1"/>
                </a:solidFill>
                <a:latin typeface="Amasis MT Pro Medium" panose="02040604050005020304" pitchFamily="18" charset="0"/>
              </a:defRPr>
            </a:lvl1pPr>
            <a:lvl2pPr marL="609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7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6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5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4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3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2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EC91785-1120-4733-85E8-3E1204AF4CF9}"/>
              </a:ext>
            </a:extLst>
          </p:cNvPr>
          <p:cNvSpPr/>
          <p:nvPr userDrawn="1"/>
        </p:nvSpPr>
        <p:spPr>
          <a:xfrm>
            <a:off x="0" y="0"/>
            <a:ext cx="12192000" cy="1645920"/>
          </a:xfrm>
          <a:prstGeom prst="rect">
            <a:avLst/>
          </a:prstGeom>
          <a:solidFill>
            <a:schemeClr val="bg1"/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576D5D3-1123-4F17-9222-206C9F7627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03962" y="1645920"/>
            <a:ext cx="5888037" cy="457073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A4C90E00-9FD3-4F22-8EBD-C32860B162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443" y="312708"/>
            <a:ext cx="11565114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2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7CADF4-466C-62B6-919C-C0D8D07F523B}"/>
              </a:ext>
            </a:extLst>
          </p:cNvPr>
          <p:cNvSpPr txBox="1"/>
          <p:nvPr userDrawn="1"/>
        </p:nvSpPr>
        <p:spPr>
          <a:xfrm>
            <a:off x="4017819" y="6343313"/>
            <a:ext cx="4156363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Working for the Advancement of 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Women in the Government Since 1968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28F0E4-F667-2023-A602-990C94948CFC}"/>
              </a:ext>
            </a:extLst>
          </p:cNvPr>
          <p:cNvSpPr txBox="1"/>
          <p:nvPr userDrawn="1"/>
        </p:nvSpPr>
        <p:spPr>
          <a:xfrm>
            <a:off x="330940" y="6343313"/>
            <a:ext cx="1521230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#FEWNTP23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899D62-A966-D163-6593-29F0586E7546}"/>
              </a:ext>
            </a:extLst>
          </p:cNvPr>
          <p:cNvSpPr txBox="1"/>
          <p:nvPr userDrawn="1"/>
        </p:nvSpPr>
        <p:spPr>
          <a:xfrm>
            <a:off x="9764684" y="6343312"/>
            <a:ext cx="2096376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READY SET GROW</a:t>
            </a:r>
          </a:p>
        </p:txBody>
      </p:sp>
    </p:spTree>
    <p:extLst>
      <p:ext uri="{BB962C8B-B14F-4D97-AF65-F5344CB8AC3E}">
        <p14:creationId xmlns:p14="http://schemas.microsoft.com/office/powerpoint/2010/main" val="270803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DDD4887-56C5-4944-A9F4-1EB160CDBE9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 flipH="1">
            <a:off x="3810000" y="1442318"/>
            <a:ext cx="4572000" cy="1976437"/>
            <a:chOff x="0" y="500"/>
            <a:chExt cx="7680" cy="3320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326F809-ECA9-4E85-9D7C-ADE85D8F1AB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25" y="500"/>
              <a:ext cx="6221" cy="2656"/>
            </a:xfrm>
            <a:custGeom>
              <a:avLst/>
              <a:gdLst>
                <a:gd name="T0" fmla="*/ 0 w 12444"/>
                <a:gd name="T1" fmla="*/ 2782 h 5312"/>
                <a:gd name="T2" fmla="*/ 1148 w 12444"/>
                <a:gd name="T3" fmla="*/ 4192 h 5312"/>
                <a:gd name="T4" fmla="*/ 2604 w 12444"/>
                <a:gd name="T5" fmla="*/ 2870 h 5312"/>
                <a:gd name="T6" fmla="*/ 2146 w 12444"/>
                <a:gd name="T7" fmla="*/ 4485 h 5312"/>
                <a:gd name="T8" fmla="*/ 2348 w 12444"/>
                <a:gd name="T9" fmla="*/ 3095 h 5312"/>
                <a:gd name="T10" fmla="*/ 1634 w 12444"/>
                <a:gd name="T11" fmla="*/ 3819 h 5312"/>
                <a:gd name="T12" fmla="*/ 2431 w 12444"/>
                <a:gd name="T13" fmla="*/ 3741 h 5312"/>
                <a:gd name="T14" fmla="*/ 3178 w 12444"/>
                <a:gd name="T15" fmla="*/ 5199 h 5312"/>
                <a:gd name="T16" fmla="*/ 3187 w 12444"/>
                <a:gd name="T17" fmla="*/ 4257 h 5312"/>
                <a:gd name="T18" fmla="*/ 3205 w 12444"/>
                <a:gd name="T19" fmla="*/ 2929 h 5312"/>
                <a:gd name="T20" fmla="*/ 4621 w 12444"/>
                <a:gd name="T21" fmla="*/ 2468 h 5312"/>
                <a:gd name="T22" fmla="*/ 4333 w 12444"/>
                <a:gd name="T23" fmla="*/ 2763 h 5312"/>
                <a:gd name="T24" fmla="*/ 3875 w 12444"/>
                <a:gd name="T25" fmla="*/ 3890 h 5312"/>
                <a:gd name="T26" fmla="*/ 4672 w 12444"/>
                <a:gd name="T27" fmla="*/ 4292 h 5312"/>
                <a:gd name="T28" fmla="*/ 3345 w 12444"/>
                <a:gd name="T29" fmla="*/ 4842 h 5312"/>
                <a:gd name="T30" fmla="*/ 4430 w 12444"/>
                <a:gd name="T31" fmla="*/ 4739 h 5312"/>
                <a:gd name="T32" fmla="*/ 3933 w 12444"/>
                <a:gd name="T33" fmla="*/ 2842 h 5312"/>
                <a:gd name="T34" fmla="*/ 5579 w 12444"/>
                <a:gd name="T35" fmla="*/ 4496 h 5312"/>
                <a:gd name="T36" fmla="*/ 4877 w 12444"/>
                <a:gd name="T37" fmla="*/ 3008 h 5312"/>
                <a:gd name="T38" fmla="*/ 6272 w 12444"/>
                <a:gd name="T39" fmla="*/ 3367 h 5312"/>
                <a:gd name="T40" fmla="*/ 6125 w 12444"/>
                <a:gd name="T41" fmla="*/ 4133 h 5312"/>
                <a:gd name="T42" fmla="*/ 5266 w 12444"/>
                <a:gd name="T43" fmla="*/ 2969 h 5312"/>
                <a:gd name="T44" fmla="*/ 6588 w 12444"/>
                <a:gd name="T45" fmla="*/ 4301 h 5312"/>
                <a:gd name="T46" fmla="*/ 7125 w 12444"/>
                <a:gd name="T47" fmla="*/ 4234 h 5312"/>
                <a:gd name="T48" fmla="*/ 7482 w 12444"/>
                <a:gd name="T49" fmla="*/ 2118 h 5312"/>
                <a:gd name="T50" fmla="*/ 9200 w 12444"/>
                <a:gd name="T51" fmla="*/ 4035 h 5312"/>
                <a:gd name="T52" fmla="*/ 8621 w 12444"/>
                <a:gd name="T53" fmla="*/ 3042 h 5312"/>
                <a:gd name="T54" fmla="*/ 10494 w 12444"/>
                <a:gd name="T55" fmla="*/ 4451 h 5312"/>
                <a:gd name="T56" fmla="*/ 9478 w 12444"/>
                <a:gd name="T57" fmla="*/ 3155 h 5312"/>
                <a:gd name="T58" fmla="*/ 10945 w 12444"/>
                <a:gd name="T59" fmla="*/ 3217 h 5312"/>
                <a:gd name="T60" fmla="*/ 10691 w 12444"/>
                <a:gd name="T61" fmla="*/ 4188 h 5312"/>
                <a:gd name="T62" fmla="*/ 10015 w 12444"/>
                <a:gd name="T63" fmla="*/ 2892 h 5312"/>
                <a:gd name="T64" fmla="*/ 11944 w 12444"/>
                <a:gd name="T65" fmla="*/ 3024 h 5312"/>
                <a:gd name="T66" fmla="*/ 11180 w 12444"/>
                <a:gd name="T67" fmla="*/ 4151 h 5312"/>
                <a:gd name="T68" fmla="*/ 12373 w 12444"/>
                <a:gd name="T69" fmla="*/ 2775 h 5312"/>
                <a:gd name="T70" fmla="*/ 852 w 12444"/>
                <a:gd name="T71" fmla="*/ 1233 h 5312"/>
                <a:gd name="T72" fmla="*/ 1056 w 12444"/>
                <a:gd name="T73" fmla="*/ 427 h 5312"/>
                <a:gd name="T74" fmla="*/ 831 w 12444"/>
                <a:gd name="T75" fmla="*/ 419 h 5312"/>
                <a:gd name="T76" fmla="*/ 964 w 12444"/>
                <a:gd name="T77" fmla="*/ 837 h 5312"/>
                <a:gd name="T78" fmla="*/ 1757 w 12444"/>
                <a:gd name="T79" fmla="*/ 1224 h 5312"/>
                <a:gd name="T80" fmla="*/ 2203 w 12444"/>
                <a:gd name="T81" fmla="*/ 468 h 5312"/>
                <a:gd name="T82" fmla="*/ 1922 w 12444"/>
                <a:gd name="T83" fmla="*/ 491 h 5312"/>
                <a:gd name="T84" fmla="*/ 2523 w 12444"/>
                <a:gd name="T85" fmla="*/ 304 h 5312"/>
                <a:gd name="T86" fmla="*/ 2982 w 12444"/>
                <a:gd name="T87" fmla="*/ 1201 h 5312"/>
                <a:gd name="T88" fmla="*/ 3712 w 12444"/>
                <a:gd name="T89" fmla="*/ 553 h 5312"/>
                <a:gd name="T90" fmla="*/ 3284 w 12444"/>
                <a:gd name="T91" fmla="*/ 523 h 5312"/>
                <a:gd name="T92" fmla="*/ 4287 w 12444"/>
                <a:gd name="T93" fmla="*/ 380 h 5312"/>
                <a:gd name="T94" fmla="*/ 4340 w 12444"/>
                <a:gd name="T95" fmla="*/ 1192 h 5312"/>
                <a:gd name="T96" fmla="*/ 4023 w 12444"/>
                <a:gd name="T97" fmla="*/ 788 h 5312"/>
                <a:gd name="T98" fmla="*/ 4769 w 12444"/>
                <a:gd name="T99" fmla="*/ 88 h 5312"/>
                <a:gd name="T100" fmla="*/ 5577 w 12444"/>
                <a:gd name="T101" fmla="*/ 380 h 5312"/>
                <a:gd name="T102" fmla="*/ 5653 w 12444"/>
                <a:gd name="T103" fmla="*/ 1173 h 5312"/>
                <a:gd name="T104" fmla="*/ 5298 w 12444"/>
                <a:gd name="T105" fmla="*/ 873 h 5312"/>
                <a:gd name="T106" fmla="*/ 6482 w 12444"/>
                <a:gd name="T107" fmla="*/ 1613 h 5312"/>
                <a:gd name="T108" fmla="*/ 6125 w 12444"/>
                <a:gd name="T109" fmla="*/ 1085 h 5312"/>
                <a:gd name="T110" fmla="*/ 6509 w 12444"/>
                <a:gd name="T111" fmla="*/ 392 h 5312"/>
                <a:gd name="T112" fmla="*/ 6632 w 12444"/>
                <a:gd name="T113" fmla="*/ 427 h 5312"/>
                <a:gd name="T114" fmla="*/ 6563 w 12444"/>
                <a:gd name="T115" fmla="*/ 1104 h 5312"/>
                <a:gd name="T116" fmla="*/ 6701 w 12444"/>
                <a:gd name="T117" fmla="*/ 1339 h 5312"/>
                <a:gd name="T118" fmla="*/ 6565 w 12444"/>
                <a:gd name="T119" fmla="*/ 721 h 5312"/>
                <a:gd name="T120" fmla="*/ 7214 w 12444"/>
                <a:gd name="T121" fmla="*/ 412 h 5312"/>
                <a:gd name="T122" fmla="*/ 7329 w 12444"/>
                <a:gd name="T123" fmla="*/ 1323 h 5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444" h="5312">
                  <a:moveTo>
                    <a:pt x="1176" y="4229"/>
                  </a:moveTo>
                  <a:lnTo>
                    <a:pt x="1176" y="4229"/>
                  </a:lnTo>
                  <a:lnTo>
                    <a:pt x="1151" y="4255"/>
                  </a:lnTo>
                  <a:lnTo>
                    <a:pt x="1126" y="4282"/>
                  </a:lnTo>
                  <a:lnTo>
                    <a:pt x="1100" y="4307"/>
                  </a:lnTo>
                  <a:lnTo>
                    <a:pt x="1072" y="4331"/>
                  </a:lnTo>
                  <a:lnTo>
                    <a:pt x="1041" y="4352"/>
                  </a:lnTo>
                  <a:lnTo>
                    <a:pt x="1011" y="4374"/>
                  </a:lnTo>
                  <a:lnTo>
                    <a:pt x="978" y="4393"/>
                  </a:lnTo>
                  <a:lnTo>
                    <a:pt x="946" y="4413"/>
                  </a:lnTo>
                  <a:lnTo>
                    <a:pt x="911" y="4428"/>
                  </a:lnTo>
                  <a:lnTo>
                    <a:pt x="875" y="4443"/>
                  </a:lnTo>
                  <a:lnTo>
                    <a:pt x="840" y="4455"/>
                  </a:lnTo>
                  <a:lnTo>
                    <a:pt x="803" y="4466"/>
                  </a:lnTo>
                  <a:lnTo>
                    <a:pt x="766" y="4473"/>
                  </a:lnTo>
                  <a:lnTo>
                    <a:pt x="729" y="4480"/>
                  </a:lnTo>
                  <a:lnTo>
                    <a:pt x="692" y="4483"/>
                  </a:lnTo>
                  <a:lnTo>
                    <a:pt x="654" y="4485"/>
                  </a:lnTo>
                  <a:lnTo>
                    <a:pt x="654" y="4485"/>
                  </a:lnTo>
                  <a:lnTo>
                    <a:pt x="601" y="4483"/>
                  </a:lnTo>
                  <a:lnTo>
                    <a:pt x="575" y="4480"/>
                  </a:lnTo>
                  <a:lnTo>
                    <a:pt x="552" y="4476"/>
                  </a:lnTo>
                  <a:lnTo>
                    <a:pt x="529" y="4473"/>
                  </a:lnTo>
                  <a:lnTo>
                    <a:pt x="506" y="4466"/>
                  </a:lnTo>
                  <a:lnTo>
                    <a:pt x="485" y="4460"/>
                  </a:lnTo>
                  <a:lnTo>
                    <a:pt x="463" y="4451"/>
                  </a:lnTo>
                  <a:lnTo>
                    <a:pt x="444" y="4443"/>
                  </a:lnTo>
                  <a:lnTo>
                    <a:pt x="426" y="4434"/>
                  </a:lnTo>
                  <a:lnTo>
                    <a:pt x="409" y="4423"/>
                  </a:lnTo>
                  <a:lnTo>
                    <a:pt x="391" y="4411"/>
                  </a:lnTo>
                  <a:lnTo>
                    <a:pt x="375" y="4398"/>
                  </a:lnTo>
                  <a:lnTo>
                    <a:pt x="361" y="4384"/>
                  </a:lnTo>
                  <a:lnTo>
                    <a:pt x="347" y="4370"/>
                  </a:lnTo>
                  <a:lnTo>
                    <a:pt x="333" y="4354"/>
                  </a:lnTo>
                  <a:lnTo>
                    <a:pt x="320" y="4337"/>
                  </a:lnTo>
                  <a:lnTo>
                    <a:pt x="308" y="4319"/>
                  </a:lnTo>
                  <a:lnTo>
                    <a:pt x="297" y="4301"/>
                  </a:lnTo>
                  <a:lnTo>
                    <a:pt x="289" y="4280"/>
                  </a:lnTo>
                  <a:lnTo>
                    <a:pt x="278" y="4261"/>
                  </a:lnTo>
                  <a:lnTo>
                    <a:pt x="271" y="4238"/>
                  </a:lnTo>
                  <a:lnTo>
                    <a:pt x="262" y="4215"/>
                  </a:lnTo>
                  <a:lnTo>
                    <a:pt x="257" y="4192"/>
                  </a:lnTo>
                  <a:lnTo>
                    <a:pt x="244" y="4141"/>
                  </a:lnTo>
                  <a:lnTo>
                    <a:pt x="237" y="4086"/>
                  </a:lnTo>
                  <a:lnTo>
                    <a:pt x="232" y="4026"/>
                  </a:lnTo>
                  <a:lnTo>
                    <a:pt x="232" y="3964"/>
                  </a:lnTo>
                  <a:lnTo>
                    <a:pt x="232" y="2870"/>
                  </a:lnTo>
                  <a:lnTo>
                    <a:pt x="0" y="2870"/>
                  </a:lnTo>
                  <a:lnTo>
                    <a:pt x="0" y="2782"/>
                  </a:lnTo>
                  <a:lnTo>
                    <a:pt x="0" y="2782"/>
                  </a:lnTo>
                  <a:lnTo>
                    <a:pt x="43" y="2764"/>
                  </a:lnTo>
                  <a:lnTo>
                    <a:pt x="87" y="2743"/>
                  </a:lnTo>
                  <a:lnTo>
                    <a:pt x="131" y="2720"/>
                  </a:lnTo>
                  <a:lnTo>
                    <a:pt x="174" y="2694"/>
                  </a:lnTo>
                  <a:lnTo>
                    <a:pt x="216" y="2666"/>
                  </a:lnTo>
                  <a:lnTo>
                    <a:pt x="258" y="2636"/>
                  </a:lnTo>
                  <a:lnTo>
                    <a:pt x="299" y="2602"/>
                  </a:lnTo>
                  <a:lnTo>
                    <a:pt x="338" y="2567"/>
                  </a:lnTo>
                  <a:lnTo>
                    <a:pt x="375" y="2528"/>
                  </a:lnTo>
                  <a:lnTo>
                    <a:pt x="412" y="2489"/>
                  </a:lnTo>
                  <a:lnTo>
                    <a:pt x="448" y="2447"/>
                  </a:lnTo>
                  <a:lnTo>
                    <a:pt x="479" y="2401"/>
                  </a:lnTo>
                  <a:lnTo>
                    <a:pt x="511" y="2355"/>
                  </a:lnTo>
                  <a:lnTo>
                    <a:pt x="539" y="2305"/>
                  </a:lnTo>
                  <a:lnTo>
                    <a:pt x="566" y="2256"/>
                  </a:lnTo>
                  <a:lnTo>
                    <a:pt x="589" y="2203"/>
                  </a:lnTo>
                  <a:lnTo>
                    <a:pt x="692" y="2203"/>
                  </a:lnTo>
                  <a:lnTo>
                    <a:pt x="692" y="2720"/>
                  </a:lnTo>
                  <a:lnTo>
                    <a:pt x="1117" y="2683"/>
                  </a:lnTo>
                  <a:lnTo>
                    <a:pt x="1087" y="2870"/>
                  </a:lnTo>
                  <a:lnTo>
                    <a:pt x="692" y="2870"/>
                  </a:lnTo>
                  <a:lnTo>
                    <a:pt x="692" y="3902"/>
                  </a:lnTo>
                  <a:lnTo>
                    <a:pt x="692" y="3902"/>
                  </a:lnTo>
                  <a:lnTo>
                    <a:pt x="692" y="3943"/>
                  </a:lnTo>
                  <a:lnTo>
                    <a:pt x="695" y="3980"/>
                  </a:lnTo>
                  <a:lnTo>
                    <a:pt x="699" y="4017"/>
                  </a:lnTo>
                  <a:lnTo>
                    <a:pt x="704" y="4049"/>
                  </a:lnTo>
                  <a:lnTo>
                    <a:pt x="709" y="4080"/>
                  </a:lnTo>
                  <a:lnTo>
                    <a:pt x="718" y="4109"/>
                  </a:lnTo>
                  <a:lnTo>
                    <a:pt x="729" y="4133"/>
                  </a:lnTo>
                  <a:lnTo>
                    <a:pt x="741" y="4156"/>
                  </a:lnTo>
                  <a:lnTo>
                    <a:pt x="757" y="4178"/>
                  </a:lnTo>
                  <a:lnTo>
                    <a:pt x="773" y="4195"/>
                  </a:lnTo>
                  <a:lnTo>
                    <a:pt x="790" y="4211"/>
                  </a:lnTo>
                  <a:lnTo>
                    <a:pt x="812" y="4224"/>
                  </a:lnTo>
                  <a:lnTo>
                    <a:pt x="835" y="4234"/>
                  </a:lnTo>
                  <a:lnTo>
                    <a:pt x="861" y="4241"/>
                  </a:lnTo>
                  <a:lnTo>
                    <a:pt x="889" y="4245"/>
                  </a:lnTo>
                  <a:lnTo>
                    <a:pt x="920" y="4246"/>
                  </a:lnTo>
                  <a:lnTo>
                    <a:pt x="920" y="4246"/>
                  </a:lnTo>
                  <a:lnTo>
                    <a:pt x="946" y="4245"/>
                  </a:lnTo>
                  <a:lnTo>
                    <a:pt x="973" y="4243"/>
                  </a:lnTo>
                  <a:lnTo>
                    <a:pt x="1001" y="4238"/>
                  </a:lnTo>
                  <a:lnTo>
                    <a:pt x="1031" y="4232"/>
                  </a:lnTo>
                  <a:lnTo>
                    <a:pt x="1059" y="4224"/>
                  </a:lnTo>
                  <a:lnTo>
                    <a:pt x="1089" y="4215"/>
                  </a:lnTo>
                  <a:lnTo>
                    <a:pt x="1119" y="4204"/>
                  </a:lnTo>
                  <a:lnTo>
                    <a:pt x="1148" y="4192"/>
                  </a:lnTo>
                  <a:lnTo>
                    <a:pt x="1176" y="4229"/>
                  </a:lnTo>
                  <a:close/>
                  <a:moveTo>
                    <a:pt x="1117" y="3626"/>
                  </a:moveTo>
                  <a:lnTo>
                    <a:pt x="1117" y="3626"/>
                  </a:lnTo>
                  <a:lnTo>
                    <a:pt x="1117" y="3577"/>
                  </a:lnTo>
                  <a:lnTo>
                    <a:pt x="1121" y="3529"/>
                  </a:lnTo>
                  <a:lnTo>
                    <a:pt x="1126" y="3483"/>
                  </a:lnTo>
                  <a:lnTo>
                    <a:pt x="1133" y="3436"/>
                  </a:lnTo>
                  <a:lnTo>
                    <a:pt x="1142" y="3392"/>
                  </a:lnTo>
                  <a:lnTo>
                    <a:pt x="1153" y="3347"/>
                  </a:lnTo>
                  <a:lnTo>
                    <a:pt x="1165" y="3303"/>
                  </a:lnTo>
                  <a:lnTo>
                    <a:pt x="1179" y="3261"/>
                  </a:lnTo>
                  <a:lnTo>
                    <a:pt x="1195" y="3218"/>
                  </a:lnTo>
                  <a:lnTo>
                    <a:pt x="1213" y="3180"/>
                  </a:lnTo>
                  <a:lnTo>
                    <a:pt x="1232" y="3139"/>
                  </a:lnTo>
                  <a:lnTo>
                    <a:pt x="1254" y="3102"/>
                  </a:lnTo>
                  <a:lnTo>
                    <a:pt x="1278" y="3065"/>
                  </a:lnTo>
                  <a:lnTo>
                    <a:pt x="1303" y="3029"/>
                  </a:lnTo>
                  <a:lnTo>
                    <a:pt x="1330" y="2996"/>
                  </a:lnTo>
                  <a:lnTo>
                    <a:pt x="1358" y="2964"/>
                  </a:lnTo>
                  <a:lnTo>
                    <a:pt x="1390" y="2934"/>
                  </a:lnTo>
                  <a:lnTo>
                    <a:pt x="1421" y="2904"/>
                  </a:lnTo>
                  <a:lnTo>
                    <a:pt x="1455" y="2878"/>
                  </a:lnTo>
                  <a:lnTo>
                    <a:pt x="1490" y="2851"/>
                  </a:lnTo>
                  <a:lnTo>
                    <a:pt x="1529" y="2826"/>
                  </a:lnTo>
                  <a:lnTo>
                    <a:pt x="1568" y="2805"/>
                  </a:lnTo>
                  <a:lnTo>
                    <a:pt x="1609" y="2784"/>
                  </a:lnTo>
                  <a:lnTo>
                    <a:pt x="1651" y="2766"/>
                  </a:lnTo>
                  <a:lnTo>
                    <a:pt x="1695" y="2749"/>
                  </a:lnTo>
                  <a:lnTo>
                    <a:pt x="1740" y="2734"/>
                  </a:lnTo>
                  <a:lnTo>
                    <a:pt x="1787" y="2722"/>
                  </a:lnTo>
                  <a:lnTo>
                    <a:pt x="1837" y="2711"/>
                  </a:lnTo>
                  <a:lnTo>
                    <a:pt x="1886" y="2704"/>
                  </a:lnTo>
                  <a:lnTo>
                    <a:pt x="1939" y="2697"/>
                  </a:lnTo>
                  <a:lnTo>
                    <a:pt x="1992" y="2694"/>
                  </a:lnTo>
                  <a:lnTo>
                    <a:pt x="2047" y="2694"/>
                  </a:lnTo>
                  <a:lnTo>
                    <a:pt x="2047" y="2694"/>
                  </a:lnTo>
                  <a:lnTo>
                    <a:pt x="2098" y="2694"/>
                  </a:lnTo>
                  <a:lnTo>
                    <a:pt x="2150" y="2697"/>
                  </a:lnTo>
                  <a:lnTo>
                    <a:pt x="2197" y="2703"/>
                  </a:lnTo>
                  <a:lnTo>
                    <a:pt x="2245" y="2711"/>
                  </a:lnTo>
                  <a:lnTo>
                    <a:pt x="2291" y="2720"/>
                  </a:lnTo>
                  <a:lnTo>
                    <a:pt x="2335" y="2733"/>
                  </a:lnTo>
                  <a:lnTo>
                    <a:pt x="2378" y="2747"/>
                  </a:lnTo>
                  <a:lnTo>
                    <a:pt x="2420" y="2763"/>
                  </a:lnTo>
                  <a:lnTo>
                    <a:pt x="2459" y="2780"/>
                  </a:lnTo>
                  <a:lnTo>
                    <a:pt x="2498" y="2800"/>
                  </a:lnTo>
                  <a:lnTo>
                    <a:pt x="2535" y="2821"/>
                  </a:lnTo>
                  <a:lnTo>
                    <a:pt x="2570" y="2844"/>
                  </a:lnTo>
                  <a:lnTo>
                    <a:pt x="2604" y="2870"/>
                  </a:lnTo>
                  <a:lnTo>
                    <a:pt x="2636" y="2897"/>
                  </a:lnTo>
                  <a:lnTo>
                    <a:pt x="2666" y="2923"/>
                  </a:lnTo>
                  <a:lnTo>
                    <a:pt x="2696" y="2953"/>
                  </a:lnTo>
                  <a:lnTo>
                    <a:pt x="2722" y="2985"/>
                  </a:lnTo>
                  <a:lnTo>
                    <a:pt x="2749" y="3017"/>
                  </a:lnTo>
                  <a:lnTo>
                    <a:pt x="2772" y="3052"/>
                  </a:lnTo>
                  <a:lnTo>
                    <a:pt x="2795" y="3088"/>
                  </a:lnTo>
                  <a:lnTo>
                    <a:pt x="2816" y="3123"/>
                  </a:lnTo>
                  <a:lnTo>
                    <a:pt x="2836" y="3162"/>
                  </a:lnTo>
                  <a:lnTo>
                    <a:pt x="2851" y="3201"/>
                  </a:lnTo>
                  <a:lnTo>
                    <a:pt x="2867" y="3240"/>
                  </a:lnTo>
                  <a:lnTo>
                    <a:pt x="2881" y="3282"/>
                  </a:lnTo>
                  <a:lnTo>
                    <a:pt x="2894" y="3324"/>
                  </a:lnTo>
                  <a:lnTo>
                    <a:pt x="2903" y="3367"/>
                  </a:lnTo>
                  <a:lnTo>
                    <a:pt x="2912" y="3411"/>
                  </a:lnTo>
                  <a:lnTo>
                    <a:pt x="2919" y="3455"/>
                  </a:lnTo>
                  <a:lnTo>
                    <a:pt x="2924" y="3501"/>
                  </a:lnTo>
                  <a:lnTo>
                    <a:pt x="2926" y="3549"/>
                  </a:lnTo>
                  <a:lnTo>
                    <a:pt x="2927" y="3595"/>
                  </a:lnTo>
                  <a:lnTo>
                    <a:pt x="2927" y="3595"/>
                  </a:lnTo>
                  <a:lnTo>
                    <a:pt x="2926" y="3646"/>
                  </a:lnTo>
                  <a:lnTo>
                    <a:pt x="2922" y="3694"/>
                  </a:lnTo>
                  <a:lnTo>
                    <a:pt x="2917" y="3741"/>
                  </a:lnTo>
                  <a:lnTo>
                    <a:pt x="2910" y="3787"/>
                  </a:lnTo>
                  <a:lnTo>
                    <a:pt x="2899" y="3833"/>
                  </a:lnTo>
                  <a:lnTo>
                    <a:pt x="2889" y="3877"/>
                  </a:lnTo>
                  <a:lnTo>
                    <a:pt x="2874" y="3920"/>
                  </a:lnTo>
                  <a:lnTo>
                    <a:pt x="2859" y="3962"/>
                  </a:lnTo>
                  <a:lnTo>
                    <a:pt x="2841" y="4003"/>
                  </a:lnTo>
                  <a:lnTo>
                    <a:pt x="2821" y="4042"/>
                  </a:lnTo>
                  <a:lnTo>
                    <a:pt x="2800" y="4079"/>
                  </a:lnTo>
                  <a:lnTo>
                    <a:pt x="2775" y="4116"/>
                  </a:lnTo>
                  <a:lnTo>
                    <a:pt x="2751" y="4149"/>
                  </a:lnTo>
                  <a:lnTo>
                    <a:pt x="2724" y="4183"/>
                  </a:lnTo>
                  <a:lnTo>
                    <a:pt x="2696" y="4215"/>
                  </a:lnTo>
                  <a:lnTo>
                    <a:pt x="2666" y="4246"/>
                  </a:lnTo>
                  <a:lnTo>
                    <a:pt x="2634" y="4275"/>
                  </a:lnTo>
                  <a:lnTo>
                    <a:pt x="2602" y="4301"/>
                  </a:lnTo>
                  <a:lnTo>
                    <a:pt x="2567" y="4328"/>
                  </a:lnTo>
                  <a:lnTo>
                    <a:pt x="2530" y="4351"/>
                  </a:lnTo>
                  <a:lnTo>
                    <a:pt x="2493" y="4374"/>
                  </a:lnTo>
                  <a:lnTo>
                    <a:pt x="2454" y="4393"/>
                  </a:lnTo>
                  <a:lnTo>
                    <a:pt x="2413" y="4413"/>
                  </a:lnTo>
                  <a:lnTo>
                    <a:pt x="2372" y="4430"/>
                  </a:lnTo>
                  <a:lnTo>
                    <a:pt x="2328" y="4444"/>
                  </a:lnTo>
                  <a:lnTo>
                    <a:pt x="2284" y="4457"/>
                  </a:lnTo>
                  <a:lnTo>
                    <a:pt x="2240" y="4469"/>
                  </a:lnTo>
                  <a:lnTo>
                    <a:pt x="2192" y="4478"/>
                  </a:lnTo>
                  <a:lnTo>
                    <a:pt x="2146" y="4485"/>
                  </a:lnTo>
                  <a:lnTo>
                    <a:pt x="2097" y="4490"/>
                  </a:lnTo>
                  <a:lnTo>
                    <a:pt x="2047" y="4494"/>
                  </a:lnTo>
                  <a:lnTo>
                    <a:pt x="1996" y="4496"/>
                  </a:lnTo>
                  <a:lnTo>
                    <a:pt x="1996" y="4496"/>
                  </a:lnTo>
                  <a:lnTo>
                    <a:pt x="1946" y="4494"/>
                  </a:lnTo>
                  <a:lnTo>
                    <a:pt x="1899" y="4490"/>
                  </a:lnTo>
                  <a:lnTo>
                    <a:pt x="1853" y="4485"/>
                  </a:lnTo>
                  <a:lnTo>
                    <a:pt x="1807" y="4478"/>
                  </a:lnTo>
                  <a:lnTo>
                    <a:pt x="1761" y="4469"/>
                  </a:lnTo>
                  <a:lnTo>
                    <a:pt x="1718" y="4458"/>
                  </a:lnTo>
                  <a:lnTo>
                    <a:pt x="1676" y="4444"/>
                  </a:lnTo>
                  <a:lnTo>
                    <a:pt x="1635" y="4430"/>
                  </a:lnTo>
                  <a:lnTo>
                    <a:pt x="1595" y="4414"/>
                  </a:lnTo>
                  <a:lnTo>
                    <a:pt x="1558" y="4395"/>
                  </a:lnTo>
                  <a:lnTo>
                    <a:pt x="1520" y="4375"/>
                  </a:lnTo>
                  <a:lnTo>
                    <a:pt x="1485" y="4354"/>
                  </a:lnTo>
                  <a:lnTo>
                    <a:pt x="1450" y="4330"/>
                  </a:lnTo>
                  <a:lnTo>
                    <a:pt x="1418" y="4305"/>
                  </a:lnTo>
                  <a:lnTo>
                    <a:pt x="1386" y="4278"/>
                  </a:lnTo>
                  <a:lnTo>
                    <a:pt x="1358" y="4250"/>
                  </a:lnTo>
                  <a:lnTo>
                    <a:pt x="1330" y="4222"/>
                  </a:lnTo>
                  <a:lnTo>
                    <a:pt x="1303" y="4190"/>
                  </a:lnTo>
                  <a:lnTo>
                    <a:pt x="1278" y="4158"/>
                  </a:lnTo>
                  <a:lnTo>
                    <a:pt x="1255" y="4125"/>
                  </a:lnTo>
                  <a:lnTo>
                    <a:pt x="1234" y="4089"/>
                  </a:lnTo>
                  <a:lnTo>
                    <a:pt x="1215" y="4052"/>
                  </a:lnTo>
                  <a:lnTo>
                    <a:pt x="1195" y="4015"/>
                  </a:lnTo>
                  <a:lnTo>
                    <a:pt x="1179" y="3976"/>
                  </a:lnTo>
                  <a:lnTo>
                    <a:pt x="1165" y="3936"/>
                  </a:lnTo>
                  <a:lnTo>
                    <a:pt x="1153" y="3895"/>
                  </a:lnTo>
                  <a:lnTo>
                    <a:pt x="1142" y="3853"/>
                  </a:lnTo>
                  <a:lnTo>
                    <a:pt x="1133" y="3808"/>
                  </a:lnTo>
                  <a:lnTo>
                    <a:pt x="1126" y="3764"/>
                  </a:lnTo>
                  <a:lnTo>
                    <a:pt x="1121" y="3720"/>
                  </a:lnTo>
                  <a:lnTo>
                    <a:pt x="1117" y="3674"/>
                  </a:lnTo>
                  <a:lnTo>
                    <a:pt x="1117" y="3626"/>
                  </a:lnTo>
                  <a:lnTo>
                    <a:pt x="1117" y="3626"/>
                  </a:lnTo>
                  <a:close/>
                  <a:moveTo>
                    <a:pt x="2433" y="3657"/>
                  </a:moveTo>
                  <a:lnTo>
                    <a:pt x="2433" y="3657"/>
                  </a:lnTo>
                  <a:lnTo>
                    <a:pt x="2431" y="3561"/>
                  </a:lnTo>
                  <a:lnTo>
                    <a:pt x="2425" y="3471"/>
                  </a:lnTo>
                  <a:lnTo>
                    <a:pt x="2417" y="3386"/>
                  </a:lnTo>
                  <a:lnTo>
                    <a:pt x="2404" y="3305"/>
                  </a:lnTo>
                  <a:lnTo>
                    <a:pt x="2397" y="3266"/>
                  </a:lnTo>
                  <a:lnTo>
                    <a:pt x="2388" y="3229"/>
                  </a:lnTo>
                  <a:lnTo>
                    <a:pt x="2380" y="3194"/>
                  </a:lnTo>
                  <a:lnTo>
                    <a:pt x="2371" y="3158"/>
                  </a:lnTo>
                  <a:lnTo>
                    <a:pt x="2358" y="3127"/>
                  </a:lnTo>
                  <a:lnTo>
                    <a:pt x="2348" y="3095"/>
                  </a:lnTo>
                  <a:lnTo>
                    <a:pt x="2335" y="3065"/>
                  </a:lnTo>
                  <a:lnTo>
                    <a:pt x="2321" y="3035"/>
                  </a:lnTo>
                  <a:lnTo>
                    <a:pt x="2309" y="3008"/>
                  </a:lnTo>
                  <a:lnTo>
                    <a:pt x="2293" y="2982"/>
                  </a:lnTo>
                  <a:lnTo>
                    <a:pt x="2277" y="2959"/>
                  </a:lnTo>
                  <a:lnTo>
                    <a:pt x="2261" y="2936"/>
                  </a:lnTo>
                  <a:lnTo>
                    <a:pt x="2243" y="2915"/>
                  </a:lnTo>
                  <a:lnTo>
                    <a:pt x="2226" y="2895"/>
                  </a:lnTo>
                  <a:lnTo>
                    <a:pt x="2208" y="2879"/>
                  </a:lnTo>
                  <a:lnTo>
                    <a:pt x="2189" y="2863"/>
                  </a:lnTo>
                  <a:lnTo>
                    <a:pt x="2167" y="2849"/>
                  </a:lnTo>
                  <a:lnTo>
                    <a:pt x="2148" y="2837"/>
                  </a:lnTo>
                  <a:lnTo>
                    <a:pt x="2125" y="2826"/>
                  </a:lnTo>
                  <a:lnTo>
                    <a:pt x="2104" y="2817"/>
                  </a:lnTo>
                  <a:lnTo>
                    <a:pt x="2081" y="2810"/>
                  </a:lnTo>
                  <a:lnTo>
                    <a:pt x="2056" y="2805"/>
                  </a:lnTo>
                  <a:lnTo>
                    <a:pt x="2031" y="2803"/>
                  </a:lnTo>
                  <a:lnTo>
                    <a:pt x="2007" y="2802"/>
                  </a:lnTo>
                  <a:lnTo>
                    <a:pt x="2007" y="2802"/>
                  </a:lnTo>
                  <a:lnTo>
                    <a:pt x="1982" y="2803"/>
                  </a:lnTo>
                  <a:lnTo>
                    <a:pt x="1957" y="2807"/>
                  </a:lnTo>
                  <a:lnTo>
                    <a:pt x="1932" y="2810"/>
                  </a:lnTo>
                  <a:lnTo>
                    <a:pt x="1911" y="2817"/>
                  </a:lnTo>
                  <a:lnTo>
                    <a:pt x="1888" y="2826"/>
                  </a:lnTo>
                  <a:lnTo>
                    <a:pt x="1867" y="2837"/>
                  </a:lnTo>
                  <a:lnTo>
                    <a:pt x="1847" y="2849"/>
                  </a:lnTo>
                  <a:lnTo>
                    <a:pt x="1828" y="2863"/>
                  </a:lnTo>
                  <a:lnTo>
                    <a:pt x="1810" y="2878"/>
                  </a:lnTo>
                  <a:lnTo>
                    <a:pt x="1793" y="2895"/>
                  </a:lnTo>
                  <a:lnTo>
                    <a:pt x="1777" y="2913"/>
                  </a:lnTo>
                  <a:lnTo>
                    <a:pt x="1761" y="2932"/>
                  </a:lnTo>
                  <a:lnTo>
                    <a:pt x="1745" y="2953"/>
                  </a:lnTo>
                  <a:lnTo>
                    <a:pt x="1731" y="2975"/>
                  </a:lnTo>
                  <a:lnTo>
                    <a:pt x="1718" y="2999"/>
                  </a:lnTo>
                  <a:lnTo>
                    <a:pt x="1706" y="3022"/>
                  </a:lnTo>
                  <a:lnTo>
                    <a:pt x="1694" y="3049"/>
                  </a:lnTo>
                  <a:lnTo>
                    <a:pt x="1683" y="3075"/>
                  </a:lnTo>
                  <a:lnTo>
                    <a:pt x="1664" y="3130"/>
                  </a:lnTo>
                  <a:lnTo>
                    <a:pt x="1648" y="3188"/>
                  </a:lnTo>
                  <a:lnTo>
                    <a:pt x="1634" y="3248"/>
                  </a:lnTo>
                  <a:lnTo>
                    <a:pt x="1625" y="3312"/>
                  </a:lnTo>
                  <a:lnTo>
                    <a:pt x="1618" y="3376"/>
                  </a:lnTo>
                  <a:lnTo>
                    <a:pt x="1612" y="3441"/>
                  </a:lnTo>
                  <a:lnTo>
                    <a:pt x="1611" y="3506"/>
                  </a:lnTo>
                  <a:lnTo>
                    <a:pt x="1611" y="3506"/>
                  </a:lnTo>
                  <a:lnTo>
                    <a:pt x="1612" y="3586"/>
                  </a:lnTo>
                  <a:lnTo>
                    <a:pt x="1616" y="3664"/>
                  </a:lnTo>
                  <a:lnTo>
                    <a:pt x="1623" y="3743"/>
                  </a:lnTo>
                  <a:lnTo>
                    <a:pt x="1634" y="3819"/>
                  </a:lnTo>
                  <a:lnTo>
                    <a:pt x="1648" y="3895"/>
                  </a:lnTo>
                  <a:lnTo>
                    <a:pt x="1664" y="3967"/>
                  </a:lnTo>
                  <a:lnTo>
                    <a:pt x="1672" y="4003"/>
                  </a:lnTo>
                  <a:lnTo>
                    <a:pt x="1683" y="4036"/>
                  </a:lnTo>
                  <a:lnTo>
                    <a:pt x="1695" y="4070"/>
                  </a:lnTo>
                  <a:lnTo>
                    <a:pt x="1706" y="4102"/>
                  </a:lnTo>
                  <a:lnTo>
                    <a:pt x="1720" y="4133"/>
                  </a:lnTo>
                  <a:lnTo>
                    <a:pt x="1734" y="4162"/>
                  </a:lnTo>
                  <a:lnTo>
                    <a:pt x="1748" y="4190"/>
                  </a:lnTo>
                  <a:lnTo>
                    <a:pt x="1764" y="4216"/>
                  </a:lnTo>
                  <a:lnTo>
                    <a:pt x="1782" y="4243"/>
                  </a:lnTo>
                  <a:lnTo>
                    <a:pt x="1800" y="4266"/>
                  </a:lnTo>
                  <a:lnTo>
                    <a:pt x="1819" y="4287"/>
                  </a:lnTo>
                  <a:lnTo>
                    <a:pt x="1839" y="4307"/>
                  </a:lnTo>
                  <a:lnTo>
                    <a:pt x="1860" y="4324"/>
                  </a:lnTo>
                  <a:lnTo>
                    <a:pt x="1881" y="4340"/>
                  </a:lnTo>
                  <a:lnTo>
                    <a:pt x="1904" y="4354"/>
                  </a:lnTo>
                  <a:lnTo>
                    <a:pt x="1929" y="4365"/>
                  </a:lnTo>
                  <a:lnTo>
                    <a:pt x="1955" y="4374"/>
                  </a:lnTo>
                  <a:lnTo>
                    <a:pt x="1982" y="4381"/>
                  </a:lnTo>
                  <a:lnTo>
                    <a:pt x="2008" y="4384"/>
                  </a:lnTo>
                  <a:lnTo>
                    <a:pt x="2037" y="4386"/>
                  </a:lnTo>
                  <a:lnTo>
                    <a:pt x="2037" y="4386"/>
                  </a:lnTo>
                  <a:lnTo>
                    <a:pt x="2060" y="4384"/>
                  </a:lnTo>
                  <a:lnTo>
                    <a:pt x="2083" y="4383"/>
                  </a:lnTo>
                  <a:lnTo>
                    <a:pt x="2104" y="4379"/>
                  </a:lnTo>
                  <a:lnTo>
                    <a:pt x="2125" y="4374"/>
                  </a:lnTo>
                  <a:lnTo>
                    <a:pt x="2146" y="4367"/>
                  </a:lnTo>
                  <a:lnTo>
                    <a:pt x="2166" y="4358"/>
                  </a:lnTo>
                  <a:lnTo>
                    <a:pt x="2185" y="4349"/>
                  </a:lnTo>
                  <a:lnTo>
                    <a:pt x="2205" y="4337"/>
                  </a:lnTo>
                  <a:lnTo>
                    <a:pt x="2222" y="4324"/>
                  </a:lnTo>
                  <a:lnTo>
                    <a:pt x="2240" y="4310"/>
                  </a:lnTo>
                  <a:lnTo>
                    <a:pt x="2256" y="4294"/>
                  </a:lnTo>
                  <a:lnTo>
                    <a:pt x="2272" y="4277"/>
                  </a:lnTo>
                  <a:lnTo>
                    <a:pt x="2288" y="4259"/>
                  </a:lnTo>
                  <a:lnTo>
                    <a:pt x="2302" y="4239"/>
                  </a:lnTo>
                  <a:lnTo>
                    <a:pt x="2316" y="4218"/>
                  </a:lnTo>
                  <a:lnTo>
                    <a:pt x="2328" y="4195"/>
                  </a:lnTo>
                  <a:lnTo>
                    <a:pt x="2341" y="4171"/>
                  </a:lnTo>
                  <a:lnTo>
                    <a:pt x="2353" y="4146"/>
                  </a:lnTo>
                  <a:lnTo>
                    <a:pt x="2364" y="4119"/>
                  </a:lnTo>
                  <a:lnTo>
                    <a:pt x="2372" y="4091"/>
                  </a:lnTo>
                  <a:lnTo>
                    <a:pt x="2383" y="4061"/>
                  </a:lnTo>
                  <a:lnTo>
                    <a:pt x="2392" y="4031"/>
                  </a:lnTo>
                  <a:lnTo>
                    <a:pt x="2406" y="3966"/>
                  </a:lnTo>
                  <a:lnTo>
                    <a:pt x="2418" y="3897"/>
                  </a:lnTo>
                  <a:lnTo>
                    <a:pt x="2425" y="3821"/>
                  </a:lnTo>
                  <a:lnTo>
                    <a:pt x="2431" y="3741"/>
                  </a:lnTo>
                  <a:lnTo>
                    <a:pt x="2433" y="3657"/>
                  </a:lnTo>
                  <a:lnTo>
                    <a:pt x="2433" y="3657"/>
                  </a:lnTo>
                  <a:close/>
                  <a:moveTo>
                    <a:pt x="4739" y="4522"/>
                  </a:moveTo>
                  <a:lnTo>
                    <a:pt x="4739" y="4522"/>
                  </a:lnTo>
                  <a:lnTo>
                    <a:pt x="4739" y="4557"/>
                  </a:lnTo>
                  <a:lnTo>
                    <a:pt x="4736" y="4593"/>
                  </a:lnTo>
                  <a:lnTo>
                    <a:pt x="4729" y="4628"/>
                  </a:lnTo>
                  <a:lnTo>
                    <a:pt x="4722" y="4662"/>
                  </a:lnTo>
                  <a:lnTo>
                    <a:pt x="4711" y="4697"/>
                  </a:lnTo>
                  <a:lnTo>
                    <a:pt x="4697" y="4732"/>
                  </a:lnTo>
                  <a:lnTo>
                    <a:pt x="4683" y="4768"/>
                  </a:lnTo>
                  <a:lnTo>
                    <a:pt x="4665" y="4801"/>
                  </a:lnTo>
                  <a:lnTo>
                    <a:pt x="4646" y="4836"/>
                  </a:lnTo>
                  <a:lnTo>
                    <a:pt x="4624" y="4870"/>
                  </a:lnTo>
                  <a:lnTo>
                    <a:pt x="4601" y="4902"/>
                  </a:lnTo>
                  <a:lnTo>
                    <a:pt x="4575" y="4935"/>
                  </a:lnTo>
                  <a:lnTo>
                    <a:pt x="4548" y="4967"/>
                  </a:lnTo>
                  <a:lnTo>
                    <a:pt x="4518" y="4997"/>
                  </a:lnTo>
                  <a:lnTo>
                    <a:pt x="4486" y="5027"/>
                  </a:lnTo>
                  <a:lnTo>
                    <a:pt x="4453" y="5056"/>
                  </a:lnTo>
                  <a:lnTo>
                    <a:pt x="4417" y="5084"/>
                  </a:lnTo>
                  <a:lnTo>
                    <a:pt x="4380" y="5110"/>
                  </a:lnTo>
                  <a:lnTo>
                    <a:pt x="4341" y="5137"/>
                  </a:lnTo>
                  <a:lnTo>
                    <a:pt x="4299" y="5160"/>
                  </a:lnTo>
                  <a:lnTo>
                    <a:pt x="4257" y="5183"/>
                  </a:lnTo>
                  <a:lnTo>
                    <a:pt x="4212" y="5204"/>
                  </a:lnTo>
                  <a:lnTo>
                    <a:pt x="4167" y="5223"/>
                  </a:lnTo>
                  <a:lnTo>
                    <a:pt x="4119" y="5241"/>
                  </a:lnTo>
                  <a:lnTo>
                    <a:pt x="4069" y="5257"/>
                  </a:lnTo>
                  <a:lnTo>
                    <a:pt x="4018" y="5271"/>
                  </a:lnTo>
                  <a:lnTo>
                    <a:pt x="3965" y="5283"/>
                  </a:lnTo>
                  <a:lnTo>
                    <a:pt x="3912" y="5294"/>
                  </a:lnTo>
                  <a:lnTo>
                    <a:pt x="3855" y="5301"/>
                  </a:lnTo>
                  <a:lnTo>
                    <a:pt x="3799" y="5308"/>
                  </a:lnTo>
                  <a:lnTo>
                    <a:pt x="3741" y="5312"/>
                  </a:lnTo>
                  <a:lnTo>
                    <a:pt x="3680" y="5312"/>
                  </a:lnTo>
                  <a:lnTo>
                    <a:pt x="3680" y="5312"/>
                  </a:lnTo>
                  <a:lnTo>
                    <a:pt x="3603" y="5310"/>
                  </a:lnTo>
                  <a:lnTo>
                    <a:pt x="3528" y="5305"/>
                  </a:lnTo>
                  <a:lnTo>
                    <a:pt x="3458" y="5296"/>
                  </a:lnTo>
                  <a:lnTo>
                    <a:pt x="3392" y="5283"/>
                  </a:lnTo>
                  <a:lnTo>
                    <a:pt x="3362" y="5275"/>
                  </a:lnTo>
                  <a:lnTo>
                    <a:pt x="3332" y="5267"/>
                  </a:lnTo>
                  <a:lnTo>
                    <a:pt x="3304" y="5257"/>
                  </a:lnTo>
                  <a:lnTo>
                    <a:pt x="3276" y="5248"/>
                  </a:lnTo>
                  <a:lnTo>
                    <a:pt x="3249" y="5236"/>
                  </a:lnTo>
                  <a:lnTo>
                    <a:pt x="3224" y="5225"/>
                  </a:lnTo>
                  <a:lnTo>
                    <a:pt x="3200" y="5213"/>
                  </a:lnTo>
                  <a:lnTo>
                    <a:pt x="3178" y="5199"/>
                  </a:lnTo>
                  <a:lnTo>
                    <a:pt x="3155" y="5186"/>
                  </a:lnTo>
                  <a:lnTo>
                    <a:pt x="3136" y="5170"/>
                  </a:lnTo>
                  <a:lnTo>
                    <a:pt x="3117" y="5156"/>
                  </a:lnTo>
                  <a:lnTo>
                    <a:pt x="3099" y="5140"/>
                  </a:lnTo>
                  <a:lnTo>
                    <a:pt x="3083" y="5123"/>
                  </a:lnTo>
                  <a:lnTo>
                    <a:pt x="3067" y="5105"/>
                  </a:lnTo>
                  <a:lnTo>
                    <a:pt x="3055" y="5087"/>
                  </a:lnTo>
                  <a:lnTo>
                    <a:pt x="3042" y="5070"/>
                  </a:lnTo>
                  <a:lnTo>
                    <a:pt x="3032" y="5050"/>
                  </a:lnTo>
                  <a:lnTo>
                    <a:pt x="3021" y="5031"/>
                  </a:lnTo>
                  <a:lnTo>
                    <a:pt x="3014" y="5010"/>
                  </a:lnTo>
                  <a:lnTo>
                    <a:pt x="3007" y="4988"/>
                  </a:lnTo>
                  <a:lnTo>
                    <a:pt x="3002" y="4967"/>
                  </a:lnTo>
                  <a:lnTo>
                    <a:pt x="2998" y="4946"/>
                  </a:lnTo>
                  <a:lnTo>
                    <a:pt x="2996" y="4923"/>
                  </a:lnTo>
                  <a:lnTo>
                    <a:pt x="2995" y="4900"/>
                  </a:lnTo>
                  <a:lnTo>
                    <a:pt x="2995" y="4900"/>
                  </a:lnTo>
                  <a:lnTo>
                    <a:pt x="2996" y="4867"/>
                  </a:lnTo>
                  <a:lnTo>
                    <a:pt x="3002" y="4833"/>
                  </a:lnTo>
                  <a:lnTo>
                    <a:pt x="3011" y="4801"/>
                  </a:lnTo>
                  <a:lnTo>
                    <a:pt x="3023" y="4769"/>
                  </a:lnTo>
                  <a:lnTo>
                    <a:pt x="3037" y="4739"/>
                  </a:lnTo>
                  <a:lnTo>
                    <a:pt x="3056" y="4711"/>
                  </a:lnTo>
                  <a:lnTo>
                    <a:pt x="3076" y="4685"/>
                  </a:lnTo>
                  <a:lnTo>
                    <a:pt x="3099" y="4658"/>
                  </a:lnTo>
                  <a:lnTo>
                    <a:pt x="3125" y="4633"/>
                  </a:lnTo>
                  <a:lnTo>
                    <a:pt x="3154" y="4610"/>
                  </a:lnTo>
                  <a:lnTo>
                    <a:pt x="3184" y="4589"/>
                  </a:lnTo>
                  <a:lnTo>
                    <a:pt x="3216" y="4570"/>
                  </a:lnTo>
                  <a:lnTo>
                    <a:pt x="3251" y="4552"/>
                  </a:lnTo>
                  <a:lnTo>
                    <a:pt x="3286" y="4534"/>
                  </a:lnTo>
                  <a:lnTo>
                    <a:pt x="3323" y="4520"/>
                  </a:lnTo>
                  <a:lnTo>
                    <a:pt x="3362" y="4508"/>
                  </a:lnTo>
                  <a:lnTo>
                    <a:pt x="3362" y="4508"/>
                  </a:lnTo>
                  <a:lnTo>
                    <a:pt x="3343" y="4499"/>
                  </a:lnTo>
                  <a:lnTo>
                    <a:pt x="3325" y="4487"/>
                  </a:lnTo>
                  <a:lnTo>
                    <a:pt x="3307" y="4476"/>
                  </a:lnTo>
                  <a:lnTo>
                    <a:pt x="3292" y="4462"/>
                  </a:lnTo>
                  <a:lnTo>
                    <a:pt x="3276" y="4450"/>
                  </a:lnTo>
                  <a:lnTo>
                    <a:pt x="3260" y="4434"/>
                  </a:lnTo>
                  <a:lnTo>
                    <a:pt x="3247" y="4420"/>
                  </a:lnTo>
                  <a:lnTo>
                    <a:pt x="3235" y="4402"/>
                  </a:lnTo>
                  <a:lnTo>
                    <a:pt x="3224" y="4384"/>
                  </a:lnTo>
                  <a:lnTo>
                    <a:pt x="3214" y="4367"/>
                  </a:lnTo>
                  <a:lnTo>
                    <a:pt x="3205" y="4347"/>
                  </a:lnTo>
                  <a:lnTo>
                    <a:pt x="3198" y="4326"/>
                  </a:lnTo>
                  <a:lnTo>
                    <a:pt x="3193" y="4305"/>
                  </a:lnTo>
                  <a:lnTo>
                    <a:pt x="3189" y="4282"/>
                  </a:lnTo>
                  <a:lnTo>
                    <a:pt x="3187" y="4257"/>
                  </a:lnTo>
                  <a:lnTo>
                    <a:pt x="3186" y="4232"/>
                  </a:lnTo>
                  <a:lnTo>
                    <a:pt x="3186" y="4232"/>
                  </a:lnTo>
                  <a:lnTo>
                    <a:pt x="3187" y="4201"/>
                  </a:lnTo>
                  <a:lnTo>
                    <a:pt x="3193" y="4169"/>
                  </a:lnTo>
                  <a:lnTo>
                    <a:pt x="3200" y="4137"/>
                  </a:lnTo>
                  <a:lnTo>
                    <a:pt x="3210" y="4109"/>
                  </a:lnTo>
                  <a:lnTo>
                    <a:pt x="3224" y="4080"/>
                  </a:lnTo>
                  <a:lnTo>
                    <a:pt x="3239" y="4052"/>
                  </a:lnTo>
                  <a:lnTo>
                    <a:pt x="3256" y="4027"/>
                  </a:lnTo>
                  <a:lnTo>
                    <a:pt x="3276" y="4003"/>
                  </a:lnTo>
                  <a:lnTo>
                    <a:pt x="3297" y="3978"/>
                  </a:lnTo>
                  <a:lnTo>
                    <a:pt x="3320" y="3957"/>
                  </a:lnTo>
                  <a:lnTo>
                    <a:pt x="3343" y="3936"/>
                  </a:lnTo>
                  <a:lnTo>
                    <a:pt x="3368" y="3916"/>
                  </a:lnTo>
                  <a:lnTo>
                    <a:pt x="3392" y="3897"/>
                  </a:lnTo>
                  <a:lnTo>
                    <a:pt x="3417" y="3881"/>
                  </a:lnTo>
                  <a:lnTo>
                    <a:pt x="3444" y="3865"/>
                  </a:lnTo>
                  <a:lnTo>
                    <a:pt x="3468" y="3851"/>
                  </a:lnTo>
                  <a:lnTo>
                    <a:pt x="3468" y="3851"/>
                  </a:lnTo>
                  <a:lnTo>
                    <a:pt x="3424" y="3835"/>
                  </a:lnTo>
                  <a:lnTo>
                    <a:pt x="3382" y="3817"/>
                  </a:lnTo>
                  <a:lnTo>
                    <a:pt x="3343" y="3796"/>
                  </a:lnTo>
                  <a:lnTo>
                    <a:pt x="3304" y="3773"/>
                  </a:lnTo>
                  <a:lnTo>
                    <a:pt x="3267" y="3747"/>
                  </a:lnTo>
                  <a:lnTo>
                    <a:pt x="3233" y="3718"/>
                  </a:lnTo>
                  <a:lnTo>
                    <a:pt x="3201" y="3688"/>
                  </a:lnTo>
                  <a:lnTo>
                    <a:pt x="3173" y="3655"/>
                  </a:lnTo>
                  <a:lnTo>
                    <a:pt x="3147" y="3619"/>
                  </a:lnTo>
                  <a:lnTo>
                    <a:pt x="3124" y="3582"/>
                  </a:lnTo>
                  <a:lnTo>
                    <a:pt x="3104" y="3542"/>
                  </a:lnTo>
                  <a:lnTo>
                    <a:pt x="3087" y="3499"/>
                  </a:lnTo>
                  <a:lnTo>
                    <a:pt x="3074" y="3455"/>
                  </a:lnTo>
                  <a:lnTo>
                    <a:pt x="3064" y="3407"/>
                  </a:lnTo>
                  <a:lnTo>
                    <a:pt x="3058" y="3358"/>
                  </a:lnTo>
                  <a:lnTo>
                    <a:pt x="3056" y="3307"/>
                  </a:lnTo>
                  <a:lnTo>
                    <a:pt x="3056" y="3307"/>
                  </a:lnTo>
                  <a:lnTo>
                    <a:pt x="3056" y="3271"/>
                  </a:lnTo>
                  <a:lnTo>
                    <a:pt x="3060" y="3240"/>
                  </a:lnTo>
                  <a:lnTo>
                    <a:pt x="3065" y="3206"/>
                  </a:lnTo>
                  <a:lnTo>
                    <a:pt x="3071" y="3174"/>
                  </a:lnTo>
                  <a:lnTo>
                    <a:pt x="3079" y="3144"/>
                  </a:lnTo>
                  <a:lnTo>
                    <a:pt x="3090" y="3114"/>
                  </a:lnTo>
                  <a:lnTo>
                    <a:pt x="3101" y="3084"/>
                  </a:lnTo>
                  <a:lnTo>
                    <a:pt x="3115" y="3056"/>
                  </a:lnTo>
                  <a:lnTo>
                    <a:pt x="3129" y="3029"/>
                  </a:lnTo>
                  <a:lnTo>
                    <a:pt x="3147" y="3003"/>
                  </a:lnTo>
                  <a:lnTo>
                    <a:pt x="3164" y="2976"/>
                  </a:lnTo>
                  <a:lnTo>
                    <a:pt x="3184" y="2952"/>
                  </a:lnTo>
                  <a:lnTo>
                    <a:pt x="3205" y="2929"/>
                  </a:lnTo>
                  <a:lnTo>
                    <a:pt x="3228" y="2906"/>
                  </a:lnTo>
                  <a:lnTo>
                    <a:pt x="3251" y="2883"/>
                  </a:lnTo>
                  <a:lnTo>
                    <a:pt x="3276" y="2863"/>
                  </a:lnTo>
                  <a:lnTo>
                    <a:pt x="3302" y="2844"/>
                  </a:lnTo>
                  <a:lnTo>
                    <a:pt x="3330" y="2825"/>
                  </a:lnTo>
                  <a:lnTo>
                    <a:pt x="3359" y="2807"/>
                  </a:lnTo>
                  <a:lnTo>
                    <a:pt x="3389" y="2791"/>
                  </a:lnTo>
                  <a:lnTo>
                    <a:pt x="3421" y="2775"/>
                  </a:lnTo>
                  <a:lnTo>
                    <a:pt x="3452" y="2761"/>
                  </a:lnTo>
                  <a:lnTo>
                    <a:pt x="3486" y="2749"/>
                  </a:lnTo>
                  <a:lnTo>
                    <a:pt x="3521" y="2738"/>
                  </a:lnTo>
                  <a:lnTo>
                    <a:pt x="3557" y="2727"/>
                  </a:lnTo>
                  <a:lnTo>
                    <a:pt x="3592" y="2719"/>
                  </a:lnTo>
                  <a:lnTo>
                    <a:pt x="3629" y="2711"/>
                  </a:lnTo>
                  <a:lnTo>
                    <a:pt x="3666" y="2704"/>
                  </a:lnTo>
                  <a:lnTo>
                    <a:pt x="3705" y="2699"/>
                  </a:lnTo>
                  <a:lnTo>
                    <a:pt x="3746" y="2696"/>
                  </a:lnTo>
                  <a:lnTo>
                    <a:pt x="3786" y="2694"/>
                  </a:lnTo>
                  <a:lnTo>
                    <a:pt x="3827" y="2694"/>
                  </a:lnTo>
                  <a:lnTo>
                    <a:pt x="3827" y="2694"/>
                  </a:lnTo>
                  <a:lnTo>
                    <a:pt x="3880" y="2694"/>
                  </a:lnTo>
                  <a:lnTo>
                    <a:pt x="3933" y="2697"/>
                  </a:lnTo>
                  <a:lnTo>
                    <a:pt x="3984" y="2704"/>
                  </a:lnTo>
                  <a:lnTo>
                    <a:pt x="4036" y="2713"/>
                  </a:lnTo>
                  <a:lnTo>
                    <a:pt x="4083" y="2726"/>
                  </a:lnTo>
                  <a:lnTo>
                    <a:pt x="4131" y="2740"/>
                  </a:lnTo>
                  <a:lnTo>
                    <a:pt x="4175" y="2756"/>
                  </a:lnTo>
                  <a:lnTo>
                    <a:pt x="4218" y="2775"/>
                  </a:lnTo>
                  <a:lnTo>
                    <a:pt x="4218" y="2775"/>
                  </a:lnTo>
                  <a:lnTo>
                    <a:pt x="4232" y="2740"/>
                  </a:lnTo>
                  <a:lnTo>
                    <a:pt x="4246" y="2706"/>
                  </a:lnTo>
                  <a:lnTo>
                    <a:pt x="4260" y="2674"/>
                  </a:lnTo>
                  <a:lnTo>
                    <a:pt x="4278" y="2644"/>
                  </a:lnTo>
                  <a:lnTo>
                    <a:pt x="4296" y="2616"/>
                  </a:lnTo>
                  <a:lnTo>
                    <a:pt x="4315" y="2591"/>
                  </a:lnTo>
                  <a:lnTo>
                    <a:pt x="4334" y="2567"/>
                  </a:lnTo>
                  <a:lnTo>
                    <a:pt x="4356" y="2545"/>
                  </a:lnTo>
                  <a:lnTo>
                    <a:pt x="4379" y="2526"/>
                  </a:lnTo>
                  <a:lnTo>
                    <a:pt x="4402" y="2508"/>
                  </a:lnTo>
                  <a:lnTo>
                    <a:pt x="4426" y="2492"/>
                  </a:lnTo>
                  <a:lnTo>
                    <a:pt x="4451" y="2480"/>
                  </a:lnTo>
                  <a:lnTo>
                    <a:pt x="4476" y="2471"/>
                  </a:lnTo>
                  <a:lnTo>
                    <a:pt x="4502" y="2464"/>
                  </a:lnTo>
                  <a:lnTo>
                    <a:pt x="4529" y="2459"/>
                  </a:lnTo>
                  <a:lnTo>
                    <a:pt x="4555" y="2457"/>
                  </a:lnTo>
                  <a:lnTo>
                    <a:pt x="4555" y="2457"/>
                  </a:lnTo>
                  <a:lnTo>
                    <a:pt x="4578" y="2459"/>
                  </a:lnTo>
                  <a:lnTo>
                    <a:pt x="4601" y="2462"/>
                  </a:lnTo>
                  <a:lnTo>
                    <a:pt x="4621" y="2468"/>
                  </a:lnTo>
                  <a:lnTo>
                    <a:pt x="4640" y="2475"/>
                  </a:lnTo>
                  <a:lnTo>
                    <a:pt x="4658" y="2482"/>
                  </a:lnTo>
                  <a:lnTo>
                    <a:pt x="4676" y="2492"/>
                  </a:lnTo>
                  <a:lnTo>
                    <a:pt x="4690" y="2503"/>
                  </a:lnTo>
                  <a:lnTo>
                    <a:pt x="4704" y="2517"/>
                  </a:lnTo>
                  <a:lnTo>
                    <a:pt x="4716" y="2531"/>
                  </a:lnTo>
                  <a:lnTo>
                    <a:pt x="4727" y="2545"/>
                  </a:lnTo>
                  <a:lnTo>
                    <a:pt x="4736" y="2561"/>
                  </a:lnTo>
                  <a:lnTo>
                    <a:pt x="4743" y="2579"/>
                  </a:lnTo>
                  <a:lnTo>
                    <a:pt x="4750" y="2597"/>
                  </a:lnTo>
                  <a:lnTo>
                    <a:pt x="4753" y="2614"/>
                  </a:lnTo>
                  <a:lnTo>
                    <a:pt x="4757" y="2634"/>
                  </a:lnTo>
                  <a:lnTo>
                    <a:pt x="4757" y="2651"/>
                  </a:lnTo>
                  <a:lnTo>
                    <a:pt x="4757" y="2651"/>
                  </a:lnTo>
                  <a:lnTo>
                    <a:pt x="4757" y="2669"/>
                  </a:lnTo>
                  <a:lnTo>
                    <a:pt x="4753" y="2687"/>
                  </a:lnTo>
                  <a:lnTo>
                    <a:pt x="4750" y="2704"/>
                  </a:lnTo>
                  <a:lnTo>
                    <a:pt x="4744" y="2722"/>
                  </a:lnTo>
                  <a:lnTo>
                    <a:pt x="4737" y="2738"/>
                  </a:lnTo>
                  <a:lnTo>
                    <a:pt x="4730" y="2754"/>
                  </a:lnTo>
                  <a:lnTo>
                    <a:pt x="4720" y="2768"/>
                  </a:lnTo>
                  <a:lnTo>
                    <a:pt x="4709" y="2782"/>
                  </a:lnTo>
                  <a:lnTo>
                    <a:pt x="4697" y="2794"/>
                  </a:lnTo>
                  <a:lnTo>
                    <a:pt x="4684" y="2805"/>
                  </a:lnTo>
                  <a:lnTo>
                    <a:pt x="4668" y="2816"/>
                  </a:lnTo>
                  <a:lnTo>
                    <a:pt x="4653" y="2823"/>
                  </a:lnTo>
                  <a:lnTo>
                    <a:pt x="4637" y="2830"/>
                  </a:lnTo>
                  <a:lnTo>
                    <a:pt x="4619" y="2835"/>
                  </a:lnTo>
                  <a:lnTo>
                    <a:pt x="4600" y="2839"/>
                  </a:lnTo>
                  <a:lnTo>
                    <a:pt x="4580" y="2839"/>
                  </a:lnTo>
                  <a:lnTo>
                    <a:pt x="4580" y="2839"/>
                  </a:lnTo>
                  <a:lnTo>
                    <a:pt x="4564" y="2839"/>
                  </a:lnTo>
                  <a:lnTo>
                    <a:pt x="4548" y="2837"/>
                  </a:lnTo>
                  <a:lnTo>
                    <a:pt x="4534" y="2833"/>
                  </a:lnTo>
                  <a:lnTo>
                    <a:pt x="4522" y="2830"/>
                  </a:lnTo>
                  <a:lnTo>
                    <a:pt x="4508" y="2825"/>
                  </a:lnTo>
                  <a:lnTo>
                    <a:pt x="4495" y="2819"/>
                  </a:lnTo>
                  <a:lnTo>
                    <a:pt x="4485" y="2812"/>
                  </a:lnTo>
                  <a:lnTo>
                    <a:pt x="4472" y="2803"/>
                  </a:lnTo>
                  <a:lnTo>
                    <a:pt x="4453" y="2786"/>
                  </a:lnTo>
                  <a:lnTo>
                    <a:pt x="4435" y="2764"/>
                  </a:lnTo>
                  <a:lnTo>
                    <a:pt x="4421" y="2741"/>
                  </a:lnTo>
                  <a:lnTo>
                    <a:pt x="4409" y="2717"/>
                  </a:lnTo>
                  <a:lnTo>
                    <a:pt x="4409" y="2717"/>
                  </a:lnTo>
                  <a:lnTo>
                    <a:pt x="4395" y="2720"/>
                  </a:lnTo>
                  <a:lnTo>
                    <a:pt x="4379" y="2727"/>
                  </a:lnTo>
                  <a:lnTo>
                    <a:pt x="4363" y="2736"/>
                  </a:lnTo>
                  <a:lnTo>
                    <a:pt x="4349" y="2749"/>
                  </a:lnTo>
                  <a:lnTo>
                    <a:pt x="4333" y="2763"/>
                  </a:lnTo>
                  <a:lnTo>
                    <a:pt x="4319" y="2779"/>
                  </a:lnTo>
                  <a:lnTo>
                    <a:pt x="4290" y="2816"/>
                  </a:lnTo>
                  <a:lnTo>
                    <a:pt x="4290" y="2816"/>
                  </a:lnTo>
                  <a:lnTo>
                    <a:pt x="4319" y="2835"/>
                  </a:lnTo>
                  <a:lnTo>
                    <a:pt x="4345" y="2855"/>
                  </a:lnTo>
                  <a:lnTo>
                    <a:pt x="4370" y="2878"/>
                  </a:lnTo>
                  <a:lnTo>
                    <a:pt x="4393" y="2900"/>
                  </a:lnTo>
                  <a:lnTo>
                    <a:pt x="4414" y="2923"/>
                  </a:lnTo>
                  <a:lnTo>
                    <a:pt x="4435" y="2950"/>
                  </a:lnTo>
                  <a:lnTo>
                    <a:pt x="4453" y="2976"/>
                  </a:lnTo>
                  <a:lnTo>
                    <a:pt x="4471" y="3003"/>
                  </a:lnTo>
                  <a:lnTo>
                    <a:pt x="4485" y="3033"/>
                  </a:lnTo>
                  <a:lnTo>
                    <a:pt x="4499" y="3063"/>
                  </a:lnTo>
                  <a:lnTo>
                    <a:pt x="4509" y="3095"/>
                  </a:lnTo>
                  <a:lnTo>
                    <a:pt x="4518" y="3127"/>
                  </a:lnTo>
                  <a:lnTo>
                    <a:pt x="4525" y="3160"/>
                  </a:lnTo>
                  <a:lnTo>
                    <a:pt x="4531" y="3195"/>
                  </a:lnTo>
                  <a:lnTo>
                    <a:pt x="4534" y="3231"/>
                  </a:lnTo>
                  <a:lnTo>
                    <a:pt x="4536" y="3268"/>
                  </a:lnTo>
                  <a:lnTo>
                    <a:pt x="4536" y="3268"/>
                  </a:lnTo>
                  <a:lnTo>
                    <a:pt x="4534" y="3305"/>
                  </a:lnTo>
                  <a:lnTo>
                    <a:pt x="4531" y="3340"/>
                  </a:lnTo>
                  <a:lnTo>
                    <a:pt x="4525" y="3376"/>
                  </a:lnTo>
                  <a:lnTo>
                    <a:pt x="4520" y="3409"/>
                  </a:lnTo>
                  <a:lnTo>
                    <a:pt x="4511" y="3441"/>
                  </a:lnTo>
                  <a:lnTo>
                    <a:pt x="4499" y="3473"/>
                  </a:lnTo>
                  <a:lnTo>
                    <a:pt x="4486" y="3503"/>
                  </a:lnTo>
                  <a:lnTo>
                    <a:pt x="4472" y="3533"/>
                  </a:lnTo>
                  <a:lnTo>
                    <a:pt x="4456" y="3561"/>
                  </a:lnTo>
                  <a:lnTo>
                    <a:pt x="4439" y="3589"/>
                  </a:lnTo>
                  <a:lnTo>
                    <a:pt x="4421" y="3616"/>
                  </a:lnTo>
                  <a:lnTo>
                    <a:pt x="4400" y="3641"/>
                  </a:lnTo>
                  <a:lnTo>
                    <a:pt x="4379" y="3665"/>
                  </a:lnTo>
                  <a:lnTo>
                    <a:pt x="4354" y="3688"/>
                  </a:lnTo>
                  <a:lnTo>
                    <a:pt x="4331" y="3709"/>
                  </a:lnTo>
                  <a:lnTo>
                    <a:pt x="4304" y="3731"/>
                  </a:lnTo>
                  <a:lnTo>
                    <a:pt x="4276" y="3750"/>
                  </a:lnTo>
                  <a:lnTo>
                    <a:pt x="4248" y="3768"/>
                  </a:lnTo>
                  <a:lnTo>
                    <a:pt x="4220" y="3785"/>
                  </a:lnTo>
                  <a:lnTo>
                    <a:pt x="4188" y="3801"/>
                  </a:lnTo>
                  <a:lnTo>
                    <a:pt x="4158" y="3815"/>
                  </a:lnTo>
                  <a:lnTo>
                    <a:pt x="4124" y="3830"/>
                  </a:lnTo>
                  <a:lnTo>
                    <a:pt x="4090" y="3842"/>
                  </a:lnTo>
                  <a:lnTo>
                    <a:pt x="4057" y="3853"/>
                  </a:lnTo>
                  <a:lnTo>
                    <a:pt x="4022" y="3863"/>
                  </a:lnTo>
                  <a:lnTo>
                    <a:pt x="3986" y="3872"/>
                  </a:lnTo>
                  <a:lnTo>
                    <a:pt x="3949" y="3879"/>
                  </a:lnTo>
                  <a:lnTo>
                    <a:pt x="3912" y="3884"/>
                  </a:lnTo>
                  <a:lnTo>
                    <a:pt x="3875" y="3890"/>
                  </a:lnTo>
                  <a:lnTo>
                    <a:pt x="3836" y="3893"/>
                  </a:lnTo>
                  <a:lnTo>
                    <a:pt x="3797" y="3895"/>
                  </a:lnTo>
                  <a:lnTo>
                    <a:pt x="3758" y="3895"/>
                  </a:lnTo>
                  <a:lnTo>
                    <a:pt x="3758" y="3895"/>
                  </a:lnTo>
                  <a:lnTo>
                    <a:pt x="3707" y="3893"/>
                  </a:lnTo>
                  <a:lnTo>
                    <a:pt x="3656" y="3890"/>
                  </a:lnTo>
                  <a:lnTo>
                    <a:pt x="3606" y="3884"/>
                  </a:lnTo>
                  <a:lnTo>
                    <a:pt x="3557" y="3876"/>
                  </a:lnTo>
                  <a:lnTo>
                    <a:pt x="3557" y="3876"/>
                  </a:lnTo>
                  <a:lnTo>
                    <a:pt x="3544" y="3893"/>
                  </a:lnTo>
                  <a:lnTo>
                    <a:pt x="3532" y="3911"/>
                  </a:lnTo>
                  <a:lnTo>
                    <a:pt x="3523" y="3929"/>
                  </a:lnTo>
                  <a:lnTo>
                    <a:pt x="3514" y="3948"/>
                  </a:lnTo>
                  <a:lnTo>
                    <a:pt x="3507" y="3966"/>
                  </a:lnTo>
                  <a:lnTo>
                    <a:pt x="3504" y="3983"/>
                  </a:lnTo>
                  <a:lnTo>
                    <a:pt x="3500" y="4001"/>
                  </a:lnTo>
                  <a:lnTo>
                    <a:pt x="3500" y="4019"/>
                  </a:lnTo>
                  <a:lnTo>
                    <a:pt x="3500" y="4019"/>
                  </a:lnTo>
                  <a:lnTo>
                    <a:pt x="3500" y="4035"/>
                  </a:lnTo>
                  <a:lnTo>
                    <a:pt x="3504" y="4050"/>
                  </a:lnTo>
                  <a:lnTo>
                    <a:pt x="3507" y="4065"/>
                  </a:lnTo>
                  <a:lnTo>
                    <a:pt x="3514" y="4077"/>
                  </a:lnTo>
                  <a:lnTo>
                    <a:pt x="3523" y="4089"/>
                  </a:lnTo>
                  <a:lnTo>
                    <a:pt x="3532" y="4100"/>
                  </a:lnTo>
                  <a:lnTo>
                    <a:pt x="3543" y="4109"/>
                  </a:lnTo>
                  <a:lnTo>
                    <a:pt x="3557" y="4116"/>
                  </a:lnTo>
                  <a:lnTo>
                    <a:pt x="3571" y="4123"/>
                  </a:lnTo>
                  <a:lnTo>
                    <a:pt x="3587" y="4130"/>
                  </a:lnTo>
                  <a:lnTo>
                    <a:pt x="3604" y="4133"/>
                  </a:lnTo>
                  <a:lnTo>
                    <a:pt x="3622" y="4137"/>
                  </a:lnTo>
                  <a:lnTo>
                    <a:pt x="3665" y="4142"/>
                  </a:lnTo>
                  <a:lnTo>
                    <a:pt x="3710" y="4144"/>
                  </a:lnTo>
                  <a:lnTo>
                    <a:pt x="4195" y="4144"/>
                  </a:lnTo>
                  <a:lnTo>
                    <a:pt x="4195" y="4144"/>
                  </a:lnTo>
                  <a:lnTo>
                    <a:pt x="4258" y="4146"/>
                  </a:lnTo>
                  <a:lnTo>
                    <a:pt x="4319" y="4149"/>
                  </a:lnTo>
                  <a:lnTo>
                    <a:pt x="4373" y="4155"/>
                  </a:lnTo>
                  <a:lnTo>
                    <a:pt x="4426" y="4163"/>
                  </a:lnTo>
                  <a:lnTo>
                    <a:pt x="4476" y="4174"/>
                  </a:lnTo>
                  <a:lnTo>
                    <a:pt x="4520" y="4188"/>
                  </a:lnTo>
                  <a:lnTo>
                    <a:pt x="4541" y="4197"/>
                  </a:lnTo>
                  <a:lnTo>
                    <a:pt x="4561" y="4206"/>
                  </a:lnTo>
                  <a:lnTo>
                    <a:pt x="4580" y="4216"/>
                  </a:lnTo>
                  <a:lnTo>
                    <a:pt x="4598" y="4227"/>
                  </a:lnTo>
                  <a:lnTo>
                    <a:pt x="4614" y="4238"/>
                  </a:lnTo>
                  <a:lnTo>
                    <a:pt x="4630" y="4250"/>
                  </a:lnTo>
                  <a:lnTo>
                    <a:pt x="4646" y="4264"/>
                  </a:lnTo>
                  <a:lnTo>
                    <a:pt x="4660" y="4278"/>
                  </a:lnTo>
                  <a:lnTo>
                    <a:pt x="4672" y="4292"/>
                  </a:lnTo>
                  <a:lnTo>
                    <a:pt x="4683" y="4308"/>
                  </a:lnTo>
                  <a:lnTo>
                    <a:pt x="4693" y="4326"/>
                  </a:lnTo>
                  <a:lnTo>
                    <a:pt x="4704" y="4344"/>
                  </a:lnTo>
                  <a:lnTo>
                    <a:pt x="4713" y="4363"/>
                  </a:lnTo>
                  <a:lnTo>
                    <a:pt x="4720" y="4383"/>
                  </a:lnTo>
                  <a:lnTo>
                    <a:pt x="4725" y="4402"/>
                  </a:lnTo>
                  <a:lnTo>
                    <a:pt x="4730" y="4425"/>
                  </a:lnTo>
                  <a:lnTo>
                    <a:pt x="4734" y="4448"/>
                  </a:lnTo>
                  <a:lnTo>
                    <a:pt x="4737" y="4471"/>
                  </a:lnTo>
                  <a:lnTo>
                    <a:pt x="4739" y="4496"/>
                  </a:lnTo>
                  <a:lnTo>
                    <a:pt x="4739" y="4522"/>
                  </a:lnTo>
                  <a:lnTo>
                    <a:pt x="4739" y="4522"/>
                  </a:lnTo>
                  <a:close/>
                  <a:moveTo>
                    <a:pt x="4430" y="4739"/>
                  </a:moveTo>
                  <a:lnTo>
                    <a:pt x="4430" y="4739"/>
                  </a:lnTo>
                  <a:lnTo>
                    <a:pt x="4428" y="4715"/>
                  </a:lnTo>
                  <a:lnTo>
                    <a:pt x="4425" y="4690"/>
                  </a:lnTo>
                  <a:lnTo>
                    <a:pt x="4419" y="4669"/>
                  </a:lnTo>
                  <a:lnTo>
                    <a:pt x="4410" y="4651"/>
                  </a:lnTo>
                  <a:lnTo>
                    <a:pt x="4400" y="4635"/>
                  </a:lnTo>
                  <a:lnTo>
                    <a:pt x="4387" y="4621"/>
                  </a:lnTo>
                  <a:lnTo>
                    <a:pt x="4373" y="4609"/>
                  </a:lnTo>
                  <a:lnTo>
                    <a:pt x="4357" y="4598"/>
                  </a:lnTo>
                  <a:lnTo>
                    <a:pt x="4340" y="4589"/>
                  </a:lnTo>
                  <a:lnTo>
                    <a:pt x="4319" y="4582"/>
                  </a:lnTo>
                  <a:lnTo>
                    <a:pt x="4297" y="4577"/>
                  </a:lnTo>
                  <a:lnTo>
                    <a:pt x="4274" y="4573"/>
                  </a:lnTo>
                  <a:lnTo>
                    <a:pt x="4250" y="4570"/>
                  </a:lnTo>
                  <a:lnTo>
                    <a:pt x="4223" y="4568"/>
                  </a:lnTo>
                  <a:lnTo>
                    <a:pt x="4167" y="4566"/>
                  </a:lnTo>
                  <a:lnTo>
                    <a:pt x="3670" y="4566"/>
                  </a:lnTo>
                  <a:lnTo>
                    <a:pt x="3670" y="4566"/>
                  </a:lnTo>
                  <a:lnTo>
                    <a:pt x="3611" y="4564"/>
                  </a:lnTo>
                  <a:lnTo>
                    <a:pt x="3557" y="4561"/>
                  </a:lnTo>
                  <a:lnTo>
                    <a:pt x="3505" y="4554"/>
                  </a:lnTo>
                  <a:lnTo>
                    <a:pt x="3454" y="4541"/>
                  </a:lnTo>
                  <a:lnTo>
                    <a:pt x="3454" y="4541"/>
                  </a:lnTo>
                  <a:lnTo>
                    <a:pt x="3431" y="4563"/>
                  </a:lnTo>
                  <a:lnTo>
                    <a:pt x="3410" y="4587"/>
                  </a:lnTo>
                  <a:lnTo>
                    <a:pt x="3391" y="4616"/>
                  </a:lnTo>
                  <a:lnTo>
                    <a:pt x="3375" y="4647"/>
                  </a:lnTo>
                  <a:lnTo>
                    <a:pt x="3361" y="4681"/>
                  </a:lnTo>
                  <a:lnTo>
                    <a:pt x="3352" y="4718"/>
                  </a:lnTo>
                  <a:lnTo>
                    <a:pt x="3348" y="4738"/>
                  </a:lnTo>
                  <a:lnTo>
                    <a:pt x="3345" y="4757"/>
                  </a:lnTo>
                  <a:lnTo>
                    <a:pt x="3343" y="4776"/>
                  </a:lnTo>
                  <a:lnTo>
                    <a:pt x="3343" y="4798"/>
                  </a:lnTo>
                  <a:lnTo>
                    <a:pt x="3343" y="4798"/>
                  </a:lnTo>
                  <a:lnTo>
                    <a:pt x="3343" y="4821"/>
                  </a:lnTo>
                  <a:lnTo>
                    <a:pt x="3345" y="4842"/>
                  </a:lnTo>
                  <a:lnTo>
                    <a:pt x="3348" y="4863"/>
                  </a:lnTo>
                  <a:lnTo>
                    <a:pt x="3352" y="4884"/>
                  </a:lnTo>
                  <a:lnTo>
                    <a:pt x="3357" y="4904"/>
                  </a:lnTo>
                  <a:lnTo>
                    <a:pt x="3364" y="4921"/>
                  </a:lnTo>
                  <a:lnTo>
                    <a:pt x="3371" y="4939"/>
                  </a:lnTo>
                  <a:lnTo>
                    <a:pt x="3380" y="4957"/>
                  </a:lnTo>
                  <a:lnTo>
                    <a:pt x="3389" y="4972"/>
                  </a:lnTo>
                  <a:lnTo>
                    <a:pt x="3399" y="4988"/>
                  </a:lnTo>
                  <a:lnTo>
                    <a:pt x="3410" y="5004"/>
                  </a:lnTo>
                  <a:lnTo>
                    <a:pt x="3422" y="5018"/>
                  </a:lnTo>
                  <a:lnTo>
                    <a:pt x="3435" y="5031"/>
                  </a:lnTo>
                  <a:lnTo>
                    <a:pt x="3449" y="5043"/>
                  </a:lnTo>
                  <a:lnTo>
                    <a:pt x="3465" y="5056"/>
                  </a:lnTo>
                  <a:lnTo>
                    <a:pt x="3479" y="5066"/>
                  </a:lnTo>
                  <a:lnTo>
                    <a:pt x="3513" y="5087"/>
                  </a:lnTo>
                  <a:lnTo>
                    <a:pt x="3550" y="5105"/>
                  </a:lnTo>
                  <a:lnTo>
                    <a:pt x="3589" y="5119"/>
                  </a:lnTo>
                  <a:lnTo>
                    <a:pt x="3631" y="5131"/>
                  </a:lnTo>
                  <a:lnTo>
                    <a:pt x="3673" y="5140"/>
                  </a:lnTo>
                  <a:lnTo>
                    <a:pt x="3719" y="5147"/>
                  </a:lnTo>
                  <a:lnTo>
                    <a:pt x="3767" y="5151"/>
                  </a:lnTo>
                  <a:lnTo>
                    <a:pt x="3817" y="5153"/>
                  </a:lnTo>
                  <a:lnTo>
                    <a:pt x="3817" y="5153"/>
                  </a:lnTo>
                  <a:lnTo>
                    <a:pt x="3880" y="5151"/>
                  </a:lnTo>
                  <a:lnTo>
                    <a:pt x="3940" y="5144"/>
                  </a:lnTo>
                  <a:lnTo>
                    <a:pt x="3999" y="5135"/>
                  </a:lnTo>
                  <a:lnTo>
                    <a:pt x="4055" y="5123"/>
                  </a:lnTo>
                  <a:lnTo>
                    <a:pt x="4110" y="5107"/>
                  </a:lnTo>
                  <a:lnTo>
                    <a:pt x="4159" y="5087"/>
                  </a:lnTo>
                  <a:lnTo>
                    <a:pt x="4184" y="5077"/>
                  </a:lnTo>
                  <a:lnTo>
                    <a:pt x="4207" y="5064"/>
                  </a:lnTo>
                  <a:lnTo>
                    <a:pt x="4230" y="5052"/>
                  </a:lnTo>
                  <a:lnTo>
                    <a:pt x="4251" y="5040"/>
                  </a:lnTo>
                  <a:lnTo>
                    <a:pt x="4271" y="5025"/>
                  </a:lnTo>
                  <a:lnTo>
                    <a:pt x="4290" y="5011"/>
                  </a:lnTo>
                  <a:lnTo>
                    <a:pt x="4308" y="4995"/>
                  </a:lnTo>
                  <a:lnTo>
                    <a:pt x="4326" y="4980"/>
                  </a:lnTo>
                  <a:lnTo>
                    <a:pt x="4341" y="4964"/>
                  </a:lnTo>
                  <a:lnTo>
                    <a:pt x="4356" y="4946"/>
                  </a:lnTo>
                  <a:lnTo>
                    <a:pt x="4370" y="4928"/>
                  </a:lnTo>
                  <a:lnTo>
                    <a:pt x="4382" y="4909"/>
                  </a:lnTo>
                  <a:lnTo>
                    <a:pt x="4393" y="4889"/>
                  </a:lnTo>
                  <a:lnTo>
                    <a:pt x="4402" y="4870"/>
                  </a:lnTo>
                  <a:lnTo>
                    <a:pt x="4410" y="4851"/>
                  </a:lnTo>
                  <a:lnTo>
                    <a:pt x="4417" y="4829"/>
                  </a:lnTo>
                  <a:lnTo>
                    <a:pt x="4423" y="4808"/>
                  </a:lnTo>
                  <a:lnTo>
                    <a:pt x="4426" y="4785"/>
                  </a:lnTo>
                  <a:lnTo>
                    <a:pt x="4428" y="4762"/>
                  </a:lnTo>
                  <a:lnTo>
                    <a:pt x="4430" y="4739"/>
                  </a:lnTo>
                  <a:lnTo>
                    <a:pt x="4430" y="4739"/>
                  </a:lnTo>
                  <a:close/>
                  <a:moveTo>
                    <a:pt x="3500" y="3263"/>
                  </a:moveTo>
                  <a:lnTo>
                    <a:pt x="3500" y="3263"/>
                  </a:lnTo>
                  <a:lnTo>
                    <a:pt x="3500" y="3330"/>
                  </a:lnTo>
                  <a:lnTo>
                    <a:pt x="3505" y="3392"/>
                  </a:lnTo>
                  <a:lnTo>
                    <a:pt x="3513" y="3450"/>
                  </a:lnTo>
                  <a:lnTo>
                    <a:pt x="3523" y="3503"/>
                  </a:lnTo>
                  <a:lnTo>
                    <a:pt x="3537" y="3552"/>
                  </a:lnTo>
                  <a:lnTo>
                    <a:pt x="3551" y="3596"/>
                  </a:lnTo>
                  <a:lnTo>
                    <a:pt x="3569" y="3635"/>
                  </a:lnTo>
                  <a:lnTo>
                    <a:pt x="3590" y="3669"/>
                  </a:lnTo>
                  <a:lnTo>
                    <a:pt x="3611" y="3701"/>
                  </a:lnTo>
                  <a:lnTo>
                    <a:pt x="3634" y="3725"/>
                  </a:lnTo>
                  <a:lnTo>
                    <a:pt x="3659" y="3748"/>
                  </a:lnTo>
                  <a:lnTo>
                    <a:pt x="3686" y="3766"/>
                  </a:lnTo>
                  <a:lnTo>
                    <a:pt x="3714" y="3778"/>
                  </a:lnTo>
                  <a:lnTo>
                    <a:pt x="3742" y="3789"/>
                  </a:lnTo>
                  <a:lnTo>
                    <a:pt x="3772" y="3794"/>
                  </a:lnTo>
                  <a:lnTo>
                    <a:pt x="3802" y="3796"/>
                  </a:lnTo>
                  <a:lnTo>
                    <a:pt x="3802" y="3796"/>
                  </a:lnTo>
                  <a:lnTo>
                    <a:pt x="3832" y="3794"/>
                  </a:lnTo>
                  <a:lnTo>
                    <a:pt x="3861" y="3789"/>
                  </a:lnTo>
                  <a:lnTo>
                    <a:pt x="3889" y="3778"/>
                  </a:lnTo>
                  <a:lnTo>
                    <a:pt x="3916" y="3764"/>
                  </a:lnTo>
                  <a:lnTo>
                    <a:pt x="3940" y="3747"/>
                  </a:lnTo>
                  <a:lnTo>
                    <a:pt x="3965" y="3725"/>
                  </a:lnTo>
                  <a:lnTo>
                    <a:pt x="3986" y="3701"/>
                  </a:lnTo>
                  <a:lnTo>
                    <a:pt x="4007" y="3671"/>
                  </a:lnTo>
                  <a:lnTo>
                    <a:pt x="4027" y="3637"/>
                  </a:lnTo>
                  <a:lnTo>
                    <a:pt x="4043" y="3602"/>
                  </a:lnTo>
                  <a:lnTo>
                    <a:pt x="4057" y="3561"/>
                  </a:lnTo>
                  <a:lnTo>
                    <a:pt x="4069" y="3517"/>
                  </a:lnTo>
                  <a:lnTo>
                    <a:pt x="4080" y="3467"/>
                  </a:lnTo>
                  <a:lnTo>
                    <a:pt x="4087" y="3416"/>
                  </a:lnTo>
                  <a:lnTo>
                    <a:pt x="4090" y="3362"/>
                  </a:lnTo>
                  <a:lnTo>
                    <a:pt x="4092" y="3303"/>
                  </a:lnTo>
                  <a:lnTo>
                    <a:pt x="4092" y="3303"/>
                  </a:lnTo>
                  <a:lnTo>
                    <a:pt x="4090" y="3254"/>
                  </a:lnTo>
                  <a:lnTo>
                    <a:pt x="4087" y="3204"/>
                  </a:lnTo>
                  <a:lnTo>
                    <a:pt x="4080" y="3157"/>
                  </a:lnTo>
                  <a:lnTo>
                    <a:pt x="4071" y="3111"/>
                  </a:lnTo>
                  <a:lnTo>
                    <a:pt x="4060" y="3067"/>
                  </a:lnTo>
                  <a:lnTo>
                    <a:pt x="4046" y="3022"/>
                  </a:lnTo>
                  <a:lnTo>
                    <a:pt x="4030" y="2983"/>
                  </a:lnTo>
                  <a:lnTo>
                    <a:pt x="4013" y="2946"/>
                  </a:lnTo>
                  <a:lnTo>
                    <a:pt x="3993" y="2911"/>
                  </a:lnTo>
                  <a:lnTo>
                    <a:pt x="3970" y="2881"/>
                  </a:lnTo>
                  <a:lnTo>
                    <a:pt x="3946" y="2855"/>
                  </a:lnTo>
                  <a:lnTo>
                    <a:pt x="3933" y="2842"/>
                  </a:lnTo>
                  <a:lnTo>
                    <a:pt x="3919" y="2832"/>
                  </a:lnTo>
                  <a:lnTo>
                    <a:pt x="3907" y="2821"/>
                  </a:lnTo>
                  <a:lnTo>
                    <a:pt x="3891" y="2814"/>
                  </a:lnTo>
                  <a:lnTo>
                    <a:pt x="3877" y="2805"/>
                  </a:lnTo>
                  <a:lnTo>
                    <a:pt x="3861" y="2800"/>
                  </a:lnTo>
                  <a:lnTo>
                    <a:pt x="3845" y="2794"/>
                  </a:lnTo>
                  <a:lnTo>
                    <a:pt x="3829" y="2791"/>
                  </a:lnTo>
                  <a:lnTo>
                    <a:pt x="3813" y="2789"/>
                  </a:lnTo>
                  <a:lnTo>
                    <a:pt x="3795" y="2789"/>
                  </a:lnTo>
                  <a:lnTo>
                    <a:pt x="3795" y="2789"/>
                  </a:lnTo>
                  <a:lnTo>
                    <a:pt x="3779" y="2789"/>
                  </a:lnTo>
                  <a:lnTo>
                    <a:pt x="3762" y="2791"/>
                  </a:lnTo>
                  <a:lnTo>
                    <a:pt x="3746" y="2793"/>
                  </a:lnTo>
                  <a:lnTo>
                    <a:pt x="3730" y="2796"/>
                  </a:lnTo>
                  <a:lnTo>
                    <a:pt x="3716" y="2802"/>
                  </a:lnTo>
                  <a:lnTo>
                    <a:pt x="3700" y="2809"/>
                  </a:lnTo>
                  <a:lnTo>
                    <a:pt x="3686" y="2814"/>
                  </a:lnTo>
                  <a:lnTo>
                    <a:pt x="3672" y="2823"/>
                  </a:lnTo>
                  <a:lnTo>
                    <a:pt x="3659" y="2832"/>
                  </a:lnTo>
                  <a:lnTo>
                    <a:pt x="3645" y="2840"/>
                  </a:lnTo>
                  <a:lnTo>
                    <a:pt x="3620" y="2863"/>
                  </a:lnTo>
                  <a:lnTo>
                    <a:pt x="3599" y="2890"/>
                  </a:lnTo>
                  <a:lnTo>
                    <a:pt x="3578" y="2920"/>
                  </a:lnTo>
                  <a:lnTo>
                    <a:pt x="3560" y="2952"/>
                  </a:lnTo>
                  <a:lnTo>
                    <a:pt x="3544" y="2987"/>
                  </a:lnTo>
                  <a:lnTo>
                    <a:pt x="3530" y="3026"/>
                  </a:lnTo>
                  <a:lnTo>
                    <a:pt x="3520" y="3068"/>
                  </a:lnTo>
                  <a:lnTo>
                    <a:pt x="3511" y="3112"/>
                  </a:lnTo>
                  <a:lnTo>
                    <a:pt x="3504" y="3160"/>
                  </a:lnTo>
                  <a:lnTo>
                    <a:pt x="3500" y="3210"/>
                  </a:lnTo>
                  <a:lnTo>
                    <a:pt x="3500" y="3263"/>
                  </a:lnTo>
                  <a:lnTo>
                    <a:pt x="3500" y="3263"/>
                  </a:lnTo>
                  <a:close/>
                  <a:moveTo>
                    <a:pt x="6291" y="4079"/>
                  </a:moveTo>
                  <a:lnTo>
                    <a:pt x="6291" y="4079"/>
                  </a:lnTo>
                  <a:lnTo>
                    <a:pt x="6256" y="4125"/>
                  </a:lnTo>
                  <a:lnTo>
                    <a:pt x="6219" y="4169"/>
                  </a:lnTo>
                  <a:lnTo>
                    <a:pt x="6180" y="4209"/>
                  </a:lnTo>
                  <a:lnTo>
                    <a:pt x="6139" y="4250"/>
                  </a:lnTo>
                  <a:lnTo>
                    <a:pt x="6097" y="4287"/>
                  </a:lnTo>
                  <a:lnTo>
                    <a:pt x="6051" y="4321"/>
                  </a:lnTo>
                  <a:lnTo>
                    <a:pt x="6005" y="4352"/>
                  </a:lnTo>
                  <a:lnTo>
                    <a:pt x="5957" y="4383"/>
                  </a:lnTo>
                  <a:lnTo>
                    <a:pt x="5906" y="4407"/>
                  </a:lnTo>
                  <a:lnTo>
                    <a:pt x="5855" y="4430"/>
                  </a:lnTo>
                  <a:lnTo>
                    <a:pt x="5801" y="4451"/>
                  </a:lnTo>
                  <a:lnTo>
                    <a:pt x="5748" y="4467"/>
                  </a:lnTo>
                  <a:lnTo>
                    <a:pt x="5692" y="4481"/>
                  </a:lnTo>
                  <a:lnTo>
                    <a:pt x="5635" y="4490"/>
                  </a:lnTo>
                  <a:lnTo>
                    <a:pt x="5579" y="4496"/>
                  </a:lnTo>
                  <a:lnTo>
                    <a:pt x="5520" y="4497"/>
                  </a:lnTo>
                  <a:lnTo>
                    <a:pt x="5520" y="4497"/>
                  </a:lnTo>
                  <a:lnTo>
                    <a:pt x="5476" y="4497"/>
                  </a:lnTo>
                  <a:lnTo>
                    <a:pt x="5432" y="4494"/>
                  </a:lnTo>
                  <a:lnTo>
                    <a:pt x="5388" y="4488"/>
                  </a:lnTo>
                  <a:lnTo>
                    <a:pt x="5345" y="4483"/>
                  </a:lnTo>
                  <a:lnTo>
                    <a:pt x="5305" y="4474"/>
                  </a:lnTo>
                  <a:lnTo>
                    <a:pt x="5264" y="4464"/>
                  </a:lnTo>
                  <a:lnTo>
                    <a:pt x="5225" y="4451"/>
                  </a:lnTo>
                  <a:lnTo>
                    <a:pt x="5186" y="4437"/>
                  </a:lnTo>
                  <a:lnTo>
                    <a:pt x="5149" y="4420"/>
                  </a:lnTo>
                  <a:lnTo>
                    <a:pt x="5114" y="4402"/>
                  </a:lnTo>
                  <a:lnTo>
                    <a:pt x="5079" y="4383"/>
                  </a:lnTo>
                  <a:lnTo>
                    <a:pt x="5045" y="4361"/>
                  </a:lnTo>
                  <a:lnTo>
                    <a:pt x="5011" y="4338"/>
                  </a:lnTo>
                  <a:lnTo>
                    <a:pt x="4981" y="4314"/>
                  </a:lnTo>
                  <a:lnTo>
                    <a:pt x="4951" y="4287"/>
                  </a:lnTo>
                  <a:lnTo>
                    <a:pt x="4923" y="4261"/>
                  </a:lnTo>
                  <a:lnTo>
                    <a:pt x="4895" y="4231"/>
                  </a:lnTo>
                  <a:lnTo>
                    <a:pt x="4870" y="4199"/>
                  </a:lnTo>
                  <a:lnTo>
                    <a:pt x="4845" y="4167"/>
                  </a:lnTo>
                  <a:lnTo>
                    <a:pt x="4822" y="4133"/>
                  </a:lnTo>
                  <a:lnTo>
                    <a:pt x="4801" y="4098"/>
                  </a:lnTo>
                  <a:lnTo>
                    <a:pt x="4782" y="4061"/>
                  </a:lnTo>
                  <a:lnTo>
                    <a:pt x="4764" y="4022"/>
                  </a:lnTo>
                  <a:lnTo>
                    <a:pt x="4748" y="3982"/>
                  </a:lnTo>
                  <a:lnTo>
                    <a:pt x="4734" y="3941"/>
                  </a:lnTo>
                  <a:lnTo>
                    <a:pt x="4722" y="3899"/>
                  </a:lnTo>
                  <a:lnTo>
                    <a:pt x="4711" y="3854"/>
                  </a:lnTo>
                  <a:lnTo>
                    <a:pt x="4702" y="3810"/>
                  </a:lnTo>
                  <a:lnTo>
                    <a:pt x="4695" y="3762"/>
                  </a:lnTo>
                  <a:lnTo>
                    <a:pt x="4690" y="3715"/>
                  </a:lnTo>
                  <a:lnTo>
                    <a:pt x="4686" y="3665"/>
                  </a:lnTo>
                  <a:lnTo>
                    <a:pt x="4684" y="3616"/>
                  </a:lnTo>
                  <a:lnTo>
                    <a:pt x="4684" y="3616"/>
                  </a:lnTo>
                  <a:lnTo>
                    <a:pt x="4686" y="3565"/>
                  </a:lnTo>
                  <a:lnTo>
                    <a:pt x="4690" y="3513"/>
                  </a:lnTo>
                  <a:lnTo>
                    <a:pt x="4695" y="3464"/>
                  </a:lnTo>
                  <a:lnTo>
                    <a:pt x="4702" y="3416"/>
                  </a:lnTo>
                  <a:lnTo>
                    <a:pt x="4711" y="3369"/>
                  </a:lnTo>
                  <a:lnTo>
                    <a:pt x="4723" y="3323"/>
                  </a:lnTo>
                  <a:lnTo>
                    <a:pt x="4736" y="3278"/>
                  </a:lnTo>
                  <a:lnTo>
                    <a:pt x="4752" y="3236"/>
                  </a:lnTo>
                  <a:lnTo>
                    <a:pt x="4767" y="3194"/>
                  </a:lnTo>
                  <a:lnTo>
                    <a:pt x="4787" y="3155"/>
                  </a:lnTo>
                  <a:lnTo>
                    <a:pt x="4806" y="3116"/>
                  </a:lnTo>
                  <a:lnTo>
                    <a:pt x="4828" y="3079"/>
                  </a:lnTo>
                  <a:lnTo>
                    <a:pt x="4852" y="3044"/>
                  </a:lnTo>
                  <a:lnTo>
                    <a:pt x="4877" y="3008"/>
                  </a:lnTo>
                  <a:lnTo>
                    <a:pt x="4904" y="2976"/>
                  </a:lnTo>
                  <a:lnTo>
                    <a:pt x="4932" y="2945"/>
                  </a:lnTo>
                  <a:lnTo>
                    <a:pt x="4960" y="2916"/>
                  </a:lnTo>
                  <a:lnTo>
                    <a:pt x="4992" y="2888"/>
                  </a:lnTo>
                  <a:lnTo>
                    <a:pt x="5024" y="2862"/>
                  </a:lnTo>
                  <a:lnTo>
                    <a:pt x="5057" y="2837"/>
                  </a:lnTo>
                  <a:lnTo>
                    <a:pt x="5093" y="2816"/>
                  </a:lnTo>
                  <a:lnTo>
                    <a:pt x="5128" y="2794"/>
                  </a:lnTo>
                  <a:lnTo>
                    <a:pt x="5165" y="2775"/>
                  </a:lnTo>
                  <a:lnTo>
                    <a:pt x="5202" y="2759"/>
                  </a:lnTo>
                  <a:lnTo>
                    <a:pt x="5241" y="2743"/>
                  </a:lnTo>
                  <a:lnTo>
                    <a:pt x="5282" y="2731"/>
                  </a:lnTo>
                  <a:lnTo>
                    <a:pt x="5322" y="2719"/>
                  </a:lnTo>
                  <a:lnTo>
                    <a:pt x="5365" y="2710"/>
                  </a:lnTo>
                  <a:lnTo>
                    <a:pt x="5407" y="2703"/>
                  </a:lnTo>
                  <a:lnTo>
                    <a:pt x="5452" y="2697"/>
                  </a:lnTo>
                  <a:lnTo>
                    <a:pt x="5496" y="2694"/>
                  </a:lnTo>
                  <a:lnTo>
                    <a:pt x="5540" y="2694"/>
                  </a:lnTo>
                  <a:lnTo>
                    <a:pt x="5540" y="2694"/>
                  </a:lnTo>
                  <a:lnTo>
                    <a:pt x="5589" y="2694"/>
                  </a:lnTo>
                  <a:lnTo>
                    <a:pt x="5637" y="2697"/>
                  </a:lnTo>
                  <a:lnTo>
                    <a:pt x="5683" y="2701"/>
                  </a:lnTo>
                  <a:lnTo>
                    <a:pt x="5727" y="2708"/>
                  </a:lnTo>
                  <a:lnTo>
                    <a:pt x="5768" y="2715"/>
                  </a:lnTo>
                  <a:lnTo>
                    <a:pt x="5809" y="2726"/>
                  </a:lnTo>
                  <a:lnTo>
                    <a:pt x="5846" y="2738"/>
                  </a:lnTo>
                  <a:lnTo>
                    <a:pt x="5883" y="2750"/>
                  </a:lnTo>
                  <a:lnTo>
                    <a:pt x="5916" y="2764"/>
                  </a:lnTo>
                  <a:lnTo>
                    <a:pt x="5950" y="2780"/>
                  </a:lnTo>
                  <a:lnTo>
                    <a:pt x="5980" y="2798"/>
                  </a:lnTo>
                  <a:lnTo>
                    <a:pt x="6008" y="2817"/>
                  </a:lnTo>
                  <a:lnTo>
                    <a:pt x="6037" y="2839"/>
                  </a:lnTo>
                  <a:lnTo>
                    <a:pt x="6063" y="2860"/>
                  </a:lnTo>
                  <a:lnTo>
                    <a:pt x="6086" y="2885"/>
                  </a:lnTo>
                  <a:lnTo>
                    <a:pt x="6109" y="2908"/>
                  </a:lnTo>
                  <a:lnTo>
                    <a:pt x="6130" y="2934"/>
                  </a:lnTo>
                  <a:lnTo>
                    <a:pt x="6150" y="2961"/>
                  </a:lnTo>
                  <a:lnTo>
                    <a:pt x="6167" y="2989"/>
                  </a:lnTo>
                  <a:lnTo>
                    <a:pt x="6183" y="3019"/>
                  </a:lnTo>
                  <a:lnTo>
                    <a:pt x="6199" y="3049"/>
                  </a:lnTo>
                  <a:lnTo>
                    <a:pt x="6212" y="3081"/>
                  </a:lnTo>
                  <a:lnTo>
                    <a:pt x="6224" y="3114"/>
                  </a:lnTo>
                  <a:lnTo>
                    <a:pt x="6235" y="3148"/>
                  </a:lnTo>
                  <a:lnTo>
                    <a:pt x="6243" y="3181"/>
                  </a:lnTo>
                  <a:lnTo>
                    <a:pt x="6252" y="3217"/>
                  </a:lnTo>
                  <a:lnTo>
                    <a:pt x="6259" y="3254"/>
                  </a:lnTo>
                  <a:lnTo>
                    <a:pt x="6265" y="3291"/>
                  </a:lnTo>
                  <a:lnTo>
                    <a:pt x="6268" y="3328"/>
                  </a:lnTo>
                  <a:lnTo>
                    <a:pt x="6272" y="3367"/>
                  </a:lnTo>
                  <a:lnTo>
                    <a:pt x="6273" y="3406"/>
                  </a:lnTo>
                  <a:lnTo>
                    <a:pt x="6273" y="3446"/>
                  </a:lnTo>
                  <a:lnTo>
                    <a:pt x="6273" y="3538"/>
                  </a:lnTo>
                  <a:lnTo>
                    <a:pt x="5158" y="3538"/>
                  </a:lnTo>
                  <a:lnTo>
                    <a:pt x="5158" y="3538"/>
                  </a:lnTo>
                  <a:lnTo>
                    <a:pt x="5162" y="3582"/>
                  </a:lnTo>
                  <a:lnTo>
                    <a:pt x="5167" y="3626"/>
                  </a:lnTo>
                  <a:lnTo>
                    <a:pt x="5172" y="3669"/>
                  </a:lnTo>
                  <a:lnTo>
                    <a:pt x="5179" y="3708"/>
                  </a:lnTo>
                  <a:lnTo>
                    <a:pt x="5188" y="3747"/>
                  </a:lnTo>
                  <a:lnTo>
                    <a:pt x="5199" y="3784"/>
                  </a:lnTo>
                  <a:lnTo>
                    <a:pt x="5209" y="3819"/>
                  </a:lnTo>
                  <a:lnTo>
                    <a:pt x="5222" y="3853"/>
                  </a:lnTo>
                  <a:lnTo>
                    <a:pt x="5236" y="3886"/>
                  </a:lnTo>
                  <a:lnTo>
                    <a:pt x="5250" y="3916"/>
                  </a:lnTo>
                  <a:lnTo>
                    <a:pt x="5264" y="3944"/>
                  </a:lnTo>
                  <a:lnTo>
                    <a:pt x="5282" y="3973"/>
                  </a:lnTo>
                  <a:lnTo>
                    <a:pt x="5300" y="3999"/>
                  </a:lnTo>
                  <a:lnTo>
                    <a:pt x="5317" y="4024"/>
                  </a:lnTo>
                  <a:lnTo>
                    <a:pt x="5337" y="4047"/>
                  </a:lnTo>
                  <a:lnTo>
                    <a:pt x="5356" y="4068"/>
                  </a:lnTo>
                  <a:lnTo>
                    <a:pt x="5377" y="4089"/>
                  </a:lnTo>
                  <a:lnTo>
                    <a:pt x="5398" y="4109"/>
                  </a:lnTo>
                  <a:lnTo>
                    <a:pt x="5421" y="4126"/>
                  </a:lnTo>
                  <a:lnTo>
                    <a:pt x="5443" y="4142"/>
                  </a:lnTo>
                  <a:lnTo>
                    <a:pt x="5467" y="4156"/>
                  </a:lnTo>
                  <a:lnTo>
                    <a:pt x="5490" y="4171"/>
                  </a:lnTo>
                  <a:lnTo>
                    <a:pt x="5515" y="4183"/>
                  </a:lnTo>
                  <a:lnTo>
                    <a:pt x="5542" y="4193"/>
                  </a:lnTo>
                  <a:lnTo>
                    <a:pt x="5566" y="4202"/>
                  </a:lnTo>
                  <a:lnTo>
                    <a:pt x="5593" y="4211"/>
                  </a:lnTo>
                  <a:lnTo>
                    <a:pt x="5619" y="4216"/>
                  </a:lnTo>
                  <a:lnTo>
                    <a:pt x="5646" y="4224"/>
                  </a:lnTo>
                  <a:lnTo>
                    <a:pt x="5672" y="4227"/>
                  </a:lnTo>
                  <a:lnTo>
                    <a:pt x="5701" y="4231"/>
                  </a:lnTo>
                  <a:lnTo>
                    <a:pt x="5727" y="4232"/>
                  </a:lnTo>
                  <a:lnTo>
                    <a:pt x="5756" y="4232"/>
                  </a:lnTo>
                  <a:lnTo>
                    <a:pt x="5756" y="4232"/>
                  </a:lnTo>
                  <a:lnTo>
                    <a:pt x="5789" y="4231"/>
                  </a:lnTo>
                  <a:lnTo>
                    <a:pt x="5824" y="4229"/>
                  </a:lnTo>
                  <a:lnTo>
                    <a:pt x="5860" y="4224"/>
                  </a:lnTo>
                  <a:lnTo>
                    <a:pt x="5895" y="4218"/>
                  </a:lnTo>
                  <a:lnTo>
                    <a:pt x="5929" y="4209"/>
                  </a:lnTo>
                  <a:lnTo>
                    <a:pt x="5964" y="4201"/>
                  </a:lnTo>
                  <a:lnTo>
                    <a:pt x="5998" y="4188"/>
                  </a:lnTo>
                  <a:lnTo>
                    <a:pt x="6031" y="4176"/>
                  </a:lnTo>
                  <a:lnTo>
                    <a:pt x="6063" y="4163"/>
                  </a:lnTo>
                  <a:lnTo>
                    <a:pt x="6095" y="4148"/>
                  </a:lnTo>
                  <a:lnTo>
                    <a:pt x="6125" y="4133"/>
                  </a:lnTo>
                  <a:lnTo>
                    <a:pt x="6155" y="4116"/>
                  </a:lnTo>
                  <a:lnTo>
                    <a:pt x="6183" y="4098"/>
                  </a:lnTo>
                  <a:lnTo>
                    <a:pt x="6210" y="4080"/>
                  </a:lnTo>
                  <a:lnTo>
                    <a:pt x="6236" y="4061"/>
                  </a:lnTo>
                  <a:lnTo>
                    <a:pt x="6259" y="4042"/>
                  </a:lnTo>
                  <a:lnTo>
                    <a:pt x="6291" y="4079"/>
                  </a:lnTo>
                  <a:close/>
                  <a:moveTo>
                    <a:pt x="5158" y="3452"/>
                  </a:moveTo>
                  <a:lnTo>
                    <a:pt x="5158" y="3459"/>
                  </a:lnTo>
                  <a:lnTo>
                    <a:pt x="5858" y="3392"/>
                  </a:lnTo>
                  <a:lnTo>
                    <a:pt x="5858" y="3392"/>
                  </a:lnTo>
                  <a:lnTo>
                    <a:pt x="5856" y="3330"/>
                  </a:lnTo>
                  <a:lnTo>
                    <a:pt x="5853" y="3270"/>
                  </a:lnTo>
                  <a:lnTo>
                    <a:pt x="5847" y="3211"/>
                  </a:lnTo>
                  <a:lnTo>
                    <a:pt x="5840" y="3157"/>
                  </a:lnTo>
                  <a:lnTo>
                    <a:pt x="5830" y="3104"/>
                  </a:lnTo>
                  <a:lnTo>
                    <a:pt x="5817" y="3056"/>
                  </a:lnTo>
                  <a:lnTo>
                    <a:pt x="5803" y="3010"/>
                  </a:lnTo>
                  <a:lnTo>
                    <a:pt x="5786" y="2968"/>
                  </a:lnTo>
                  <a:lnTo>
                    <a:pt x="5775" y="2948"/>
                  </a:lnTo>
                  <a:lnTo>
                    <a:pt x="5764" y="2931"/>
                  </a:lnTo>
                  <a:lnTo>
                    <a:pt x="5754" y="2913"/>
                  </a:lnTo>
                  <a:lnTo>
                    <a:pt x="5741" y="2897"/>
                  </a:lnTo>
                  <a:lnTo>
                    <a:pt x="5729" y="2883"/>
                  </a:lnTo>
                  <a:lnTo>
                    <a:pt x="5715" y="2869"/>
                  </a:lnTo>
                  <a:lnTo>
                    <a:pt x="5701" y="2855"/>
                  </a:lnTo>
                  <a:lnTo>
                    <a:pt x="5687" y="2844"/>
                  </a:lnTo>
                  <a:lnTo>
                    <a:pt x="5671" y="2833"/>
                  </a:lnTo>
                  <a:lnTo>
                    <a:pt x="5655" y="2825"/>
                  </a:lnTo>
                  <a:lnTo>
                    <a:pt x="5637" y="2817"/>
                  </a:lnTo>
                  <a:lnTo>
                    <a:pt x="5619" y="2810"/>
                  </a:lnTo>
                  <a:lnTo>
                    <a:pt x="5602" y="2805"/>
                  </a:lnTo>
                  <a:lnTo>
                    <a:pt x="5582" y="2802"/>
                  </a:lnTo>
                  <a:lnTo>
                    <a:pt x="5561" y="2800"/>
                  </a:lnTo>
                  <a:lnTo>
                    <a:pt x="5540" y="2798"/>
                  </a:lnTo>
                  <a:lnTo>
                    <a:pt x="5540" y="2798"/>
                  </a:lnTo>
                  <a:lnTo>
                    <a:pt x="5513" y="2800"/>
                  </a:lnTo>
                  <a:lnTo>
                    <a:pt x="5489" y="2803"/>
                  </a:lnTo>
                  <a:lnTo>
                    <a:pt x="5464" y="2807"/>
                  </a:lnTo>
                  <a:lnTo>
                    <a:pt x="5441" y="2814"/>
                  </a:lnTo>
                  <a:lnTo>
                    <a:pt x="5420" y="2823"/>
                  </a:lnTo>
                  <a:lnTo>
                    <a:pt x="5398" y="2833"/>
                  </a:lnTo>
                  <a:lnTo>
                    <a:pt x="5377" y="2846"/>
                  </a:lnTo>
                  <a:lnTo>
                    <a:pt x="5360" y="2860"/>
                  </a:lnTo>
                  <a:lnTo>
                    <a:pt x="5340" y="2874"/>
                  </a:lnTo>
                  <a:lnTo>
                    <a:pt x="5324" y="2892"/>
                  </a:lnTo>
                  <a:lnTo>
                    <a:pt x="5308" y="2909"/>
                  </a:lnTo>
                  <a:lnTo>
                    <a:pt x="5292" y="2929"/>
                  </a:lnTo>
                  <a:lnTo>
                    <a:pt x="5278" y="2948"/>
                  </a:lnTo>
                  <a:lnTo>
                    <a:pt x="5266" y="2969"/>
                  </a:lnTo>
                  <a:lnTo>
                    <a:pt x="5252" y="2992"/>
                  </a:lnTo>
                  <a:lnTo>
                    <a:pt x="5241" y="3015"/>
                  </a:lnTo>
                  <a:lnTo>
                    <a:pt x="5231" y="3040"/>
                  </a:lnTo>
                  <a:lnTo>
                    <a:pt x="5220" y="3065"/>
                  </a:lnTo>
                  <a:lnTo>
                    <a:pt x="5204" y="3116"/>
                  </a:lnTo>
                  <a:lnTo>
                    <a:pt x="5190" y="3171"/>
                  </a:lnTo>
                  <a:lnTo>
                    <a:pt x="5178" y="3227"/>
                  </a:lnTo>
                  <a:lnTo>
                    <a:pt x="5169" y="3284"/>
                  </a:lnTo>
                  <a:lnTo>
                    <a:pt x="5163" y="3340"/>
                  </a:lnTo>
                  <a:lnTo>
                    <a:pt x="5160" y="3397"/>
                  </a:lnTo>
                  <a:lnTo>
                    <a:pt x="5158" y="3452"/>
                  </a:lnTo>
                  <a:lnTo>
                    <a:pt x="5158" y="3452"/>
                  </a:lnTo>
                  <a:close/>
                  <a:moveTo>
                    <a:pt x="7467" y="4229"/>
                  </a:moveTo>
                  <a:lnTo>
                    <a:pt x="7467" y="4229"/>
                  </a:lnTo>
                  <a:lnTo>
                    <a:pt x="7444" y="4255"/>
                  </a:lnTo>
                  <a:lnTo>
                    <a:pt x="7417" y="4282"/>
                  </a:lnTo>
                  <a:lnTo>
                    <a:pt x="7391" y="4307"/>
                  </a:lnTo>
                  <a:lnTo>
                    <a:pt x="7362" y="4331"/>
                  </a:lnTo>
                  <a:lnTo>
                    <a:pt x="7332" y="4352"/>
                  </a:lnTo>
                  <a:lnTo>
                    <a:pt x="7302" y="4374"/>
                  </a:lnTo>
                  <a:lnTo>
                    <a:pt x="7269" y="4393"/>
                  </a:lnTo>
                  <a:lnTo>
                    <a:pt x="7237" y="4413"/>
                  </a:lnTo>
                  <a:lnTo>
                    <a:pt x="7201" y="4428"/>
                  </a:lnTo>
                  <a:lnTo>
                    <a:pt x="7166" y="4443"/>
                  </a:lnTo>
                  <a:lnTo>
                    <a:pt x="7131" y="4455"/>
                  </a:lnTo>
                  <a:lnTo>
                    <a:pt x="7094" y="4466"/>
                  </a:lnTo>
                  <a:lnTo>
                    <a:pt x="7056" y="4473"/>
                  </a:lnTo>
                  <a:lnTo>
                    <a:pt x="7019" y="4480"/>
                  </a:lnTo>
                  <a:lnTo>
                    <a:pt x="6982" y="4483"/>
                  </a:lnTo>
                  <a:lnTo>
                    <a:pt x="6945" y="4485"/>
                  </a:lnTo>
                  <a:lnTo>
                    <a:pt x="6945" y="4485"/>
                  </a:lnTo>
                  <a:lnTo>
                    <a:pt x="6892" y="4483"/>
                  </a:lnTo>
                  <a:lnTo>
                    <a:pt x="6867" y="4480"/>
                  </a:lnTo>
                  <a:lnTo>
                    <a:pt x="6843" y="4476"/>
                  </a:lnTo>
                  <a:lnTo>
                    <a:pt x="6820" y="4473"/>
                  </a:lnTo>
                  <a:lnTo>
                    <a:pt x="6797" y="4466"/>
                  </a:lnTo>
                  <a:lnTo>
                    <a:pt x="6775" y="4460"/>
                  </a:lnTo>
                  <a:lnTo>
                    <a:pt x="6754" y="4451"/>
                  </a:lnTo>
                  <a:lnTo>
                    <a:pt x="6735" y="4443"/>
                  </a:lnTo>
                  <a:lnTo>
                    <a:pt x="6717" y="4434"/>
                  </a:lnTo>
                  <a:lnTo>
                    <a:pt x="6699" y="4423"/>
                  </a:lnTo>
                  <a:lnTo>
                    <a:pt x="6682" y="4411"/>
                  </a:lnTo>
                  <a:lnTo>
                    <a:pt x="6666" y="4398"/>
                  </a:lnTo>
                  <a:lnTo>
                    <a:pt x="6652" y="4384"/>
                  </a:lnTo>
                  <a:lnTo>
                    <a:pt x="6638" y="4370"/>
                  </a:lnTo>
                  <a:lnTo>
                    <a:pt x="6623" y="4354"/>
                  </a:lnTo>
                  <a:lnTo>
                    <a:pt x="6611" y="4337"/>
                  </a:lnTo>
                  <a:lnTo>
                    <a:pt x="6599" y="4319"/>
                  </a:lnTo>
                  <a:lnTo>
                    <a:pt x="6588" y="4301"/>
                  </a:lnTo>
                  <a:lnTo>
                    <a:pt x="6579" y="4280"/>
                  </a:lnTo>
                  <a:lnTo>
                    <a:pt x="6569" y="4261"/>
                  </a:lnTo>
                  <a:lnTo>
                    <a:pt x="6562" y="4238"/>
                  </a:lnTo>
                  <a:lnTo>
                    <a:pt x="6553" y="4215"/>
                  </a:lnTo>
                  <a:lnTo>
                    <a:pt x="6547" y="4192"/>
                  </a:lnTo>
                  <a:lnTo>
                    <a:pt x="6537" y="4141"/>
                  </a:lnTo>
                  <a:lnTo>
                    <a:pt x="6528" y="4086"/>
                  </a:lnTo>
                  <a:lnTo>
                    <a:pt x="6524" y="4026"/>
                  </a:lnTo>
                  <a:lnTo>
                    <a:pt x="6523" y="3964"/>
                  </a:lnTo>
                  <a:lnTo>
                    <a:pt x="6523" y="2870"/>
                  </a:lnTo>
                  <a:lnTo>
                    <a:pt x="6291" y="2870"/>
                  </a:lnTo>
                  <a:lnTo>
                    <a:pt x="6291" y="2782"/>
                  </a:lnTo>
                  <a:lnTo>
                    <a:pt x="6291" y="2782"/>
                  </a:lnTo>
                  <a:lnTo>
                    <a:pt x="6334" y="2764"/>
                  </a:lnTo>
                  <a:lnTo>
                    <a:pt x="6378" y="2743"/>
                  </a:lnTo>
                  <a:lnTo>
                    <a:pt x="6422" y="2720"/>
                  </a:lnTo>
                  <a:lnTo>
                    <a:pt x="6464" y="2694"/>
                  </a:lnTo>
                  <a:lnTo>
                    <a:pt x="6507" y="2666"/>
                  </a:lnTo>
                  <a:lnTo>
                    <a:pt x="6549" y="2636"/>
                  </a:lnTo>
                  <a:lnTo>
                    <a:pt x="6590" y="2602"/>
                  </a:lnTo>
                  <a:lnTo>
                    <a:pt x="6629" y="2567"/>
                  </a:lnTo>
                  <a:lnTo>
                    <a:pt x="6666" y="2528"/>
                  </a:lnTo>
                  <a:lnTo>
                    <a:pt x="6703" y="2489"/>
                  </a:lnTo>
                  <a:lnTo>
                    <a:pt x="6738" y="2447"/>
                  </a:lnTo>
                  <a:lnTo>
                    <a:pt x="6770" y="2401"/>
                  </a:lnTo>
                  <a:lnTo>
                    <a:pt x="6802" y="2355"/>
                  </a:lnTo>
                  <a:lnTo>
                    <a:pt x="6830" y="2305"/>
                  </a:lnTo>
                  <a:lnTo>
                    <a:pt x="6857" y="2256"/>
                  </a:lnTo>
                  <a:lnTo>
                    <a:pt x="6880" y="2203"/>
                  </a:lnTo>
                  <a:lnTo>
                    <a:pt x="6982" y="2203"/>
                  </a:lnTo>
                  <a:lnTo>
                    <a:pt x="6982" y="2720"/>
                  </a:lnTo>
                  <a:lnTo>
                    <a:pt x="7408" y="2683"/>
                  </a:lnTo>
                  <a:lnTo>
                    <a:pt x="7378" y="2870"/>
                  </a:lnTo>
                  <a:lnTo>
                    <a:pt x="6982" y="2870"/>
                  </a:lnTo>
                  <a:lnTo>
                    <a:pt x="6982" y="3902"/>
                  </a:lnTo>
                  <a:lnTo>
                    <a:pt x="6982" y="3902"/>
                  </a:lnTo>
                  <a:lnTo>
                    <a:pt x="6982" y="3943"/>
                  </a:lnTo>
                  <a:lnTo>
                    <a:pt x="6986" y="3980"/>
                  </a:lnTo>
                  <a:lnTo>
                    <a:pt x="6989" y="4017"/>
                  </a:lnTo>
                  <a:lnTo>
                    <a:pt x="6995" y="4049"/>
                  </a:lnTo>
                  <a:lnTo>
                    <a:pt x="7000" y="4080"/>
                  </a:lnTo>
                  <a:lnTo>
                    <a:pt x="7009" y="4109"/>
                  </a:lnTo>
                  <a:lnTo>
                    <a:pt x="7019" y="4133"/>
                  </a:lnTo>
                  <a:lnTo>
                    <a:pt x="7032" y="4156"/>
                  </a:lnTo>
                  <a:lnTo>
                    <a:pt x="7048" y="4178"/>
                  </a:lnTo>
                  <a:lnTo>
                    <a:pt x="7064" y="4195"/>
                  </a:lnTo>
                  <a:lnTo>
                    <a:pt x="7081" y="4211"/>
                  </a:lnTo>
                  <a:lnTo>
                    <a:pt x="7102" y="4224"/>
                  </a:lnTo>
                  <a:lnTo>
                    <a:pt x="7125" y="4234"/>
                  </a:lnTo>
                  <a:lnTo>
                    <a:pt x="7152" y="4241"/>
                  </a:lnTo>
                  <a:lnTo>
                    <a:pt x="7180" y="4245"/>
                  </a:lnTo>
                  <a:lnTo>
                    <a:pt x="7210" y="4246"/>
                  </a:lnTo>
                  <a:lnTo>
                    <a:pt x="7210" y="4246"/>
                  </a:lnTo>
                  <a:lnTo>
                    <a:pt x="7237" y="4245"/>
                  </a:lnTo>
                  <a:lnTo>
                    <a:pt x="7263" y="4243"/>
                  </a:lnTo>
                  <a:lnTo>
                    <a:pt x="7292" y="4238"/>
                  </a:lnTo>
                  <a:lnTo>
                    <a:pt x="7322" y="4232"/>
                  </a:lnTo>
                  <a:lnTo>
                    <a:pt x="7350" y="4224"/>
                  </a:lnTo>
                  <a:lnTo>
                    <a:pt x="7380" y="4215"/>
                  </a:lnTo>
                  <a:lnTo>
                    <a:pt x="7410" y="4204"/>
                  </a:lnTo>
                  <a:lnTo>
                    <a:pt x="7438" y="4192"/>
                  </a:lnTo>
                  <a:lnTo>
                    <a:pt x="7467" y="4229"/>
                  </a:lnTo>
                  <a:close/>
                  <a:moveTo>
                    <a:pt x="8239" y="4416"/>
                  </a:moveTo>
                  <a:lnTo>
                    <a:pt x="8239" y="4460"/>
                  </a:lnTo>
                  <a:lnTo>
                    <a:pt x="7475" y="4460"/>
                  </a:lnTo>
                  <a:lnTo>
                    <a:pt x="7475" y="4416"/>
                  </a:lnTo>
                  <a:lnTo>
                    <a:pt x="7475" y="4416"/>
                  </a:lnTo>
                  <a:lnTo>
                    <a:pt x="7493" y="4405"/>
                  </a:lnTo>
                  <a:lnTo>
                    <a:pt x="7509" y="4395"/>
                  </a:lnTo>
                  <a:lnTo>
                    <a:pt x="7523" y="4383"/>
                  </a:lnTo>
                  <a:lnTo>
                    <a:pt x="7537" y="4367"/>
                  </a:lnTo>
                  <a:lnTo>
                    <a:pt x="7551" y="4351"/>
                  </a:lnTo>
                  <a:lnTo>
                    <a:pt x="7565" y="4333"/>
                  </a:lnTo>
                  <a:lnTo>
                    <a:pt x="7576" y="4314"/>
                  </a:lnTo>
                  <a:lnTo>
                    <a:pt x="7588" y="4292"/>
                  </a:lnTo>
                  <a:lnTo>
                    <a:pt x="7597" y="4268"/>
                  </a:lnTo>
                  <a:lnTo>
                    <a:pt x="7606" y="4243"/>
                  </a:lnTo>
                  <a:lnTo>
                    <a:pt x="7615" y="4215"/>
                  </a:lnTo>
                  <a:lnTo>
                    <a:pt x="7620" y="4183"/>
                  </a:lnTo>
                  <a:lnTo>
                    <a:pt x="7626" y="4151"/>
                  </a:lnTo>
                  <a:lnTo>
                    <a:pt x="7629" y="4114"/>
                  </a:lnTo>
                  <a:lnTo>
                    <a:pt x="7633" y="4077"/>
                  </a:lnTo>
                  <a:lnTo>
                    <a:pt x="7633" y="4035"/>
                  </a:lnTo>
                  <a:lnTo>
                    <a:pt x="7633" y="2397"/>
                  </a:lnTo>
                  <a:lnTo>
                    <a:pt x="7633" y="2397"/>
                  </a:lnTo>
                  <a:lnTo>
                    <a:pt x="7631" y="2362"/>
                  </a:lnTo>
                  <a:lnTo>
                    <a:pt x="7627" y="2330"/>
                  </a:lnTo>
                  <a:lnTo>
                    <a:pt x="7622" y="2302"/>
                  </a:lnTo>
                  <a:lnTo>
                    <a:pt x="7613" y="2275"/>
                  </a:lnTo>
                  <a:lnTo>
                    <a:pt x="7604" y="2250"/>
                  </a:lnTo>
                  <a:lnTo>
                    <a:pt x="7592" y="2227"/>
                  </a:lnTo>
                  <a:lnTo>
                    <a:pt x="7581" y="2208"/>
                  </a:lnTo>
                  <a:lnTo>
                    <a:pt x="7567" y="2190"/>
                  </a:lnTo>
                  <a:lnTo>
                    <a:pt x="7555" y="2174"/>
                  </a:lnTo>
                  <a:lnTo>
                    <a:pt x="7543" y="2162"/>
                  </a:lnTo>
                  <a:lnTo>
                    <a:pt x="7518" y="2139"/>
                  </a:lnTo>
                  <a:lnTo>
                    <a:pt x="7497" y="2125"/>
                  </a:lnTo>
                  <a:lnTo>
                    <a:pt x="7482" y="2118"/>
                  </a:lnTo>
                  <a:lnTo>
                    <a:pt x="7482" y="2074"/>
                  </a:lnTo>
                  <a:lnTo>
                    <a:pt x="8092" y="1887"/>
                  </a:lnTo>
                  <a:lnTo>
                    <a:pt x="8092" y="3040"/>
                  </a:lnTo>
                  <a:lnTo>
                    <a:pt x="8092" y="3040"/>
                  </a:lnTo>
                  <a:lnTo>
                    <a:pt x="8129" y="2998"/>
                  </a:lnTo>
                  <a:lnTo>
                    <a:pt x="8166" y="2959"/>
                  </a:lnTo>
                  <a:lnTo>
                    <a:pt x="8205" y="2922"/>
                  </a:lnTo>
                  <a:lnTo>
                    <a:pt x="8246" y="2888"/>
                  </a:lnTo>
                  <a:lnTo>
                    <a:pt x="8287" y="2856"/>
                  </a:lnTo>
                  <a:lnTo>
                    <a:pt x="8327" y="2828"/>
                  </a:lnTo>
                  <a:lnTo>
                    <a:pt x="8370" y="2803"/>
                  </a:lnTo>
                  <a:lnTo>
                    <a:pt x="8412" y="2780"/>
                  </a:lnTo>
                  <a:lnTo>
                    <a:pt x="8455" y="2761"/>
                  </a:lnTo>
                  <a:lnTo>
                    <a:pt x="8497" y="2743"/>
                  </a:lnTo>
                  <a:lnTo>
                    <a:pt x="8541" y="2729"/>
                  </a:lnTo>
                  <a:lnTo>
                    <a:pt x="8584" y="2717"/>
                  </a:lnTo>
                  <a:lnTo>
                    <a:pt x="8624" y="2708"/>
                  </a:lnTo>
                  <a:lnTo>
                    <a:pt x="8667" y="2701"/>
                  </a:lnTo>
                  <a:lnTo>
                    <a:pt x="8707" y="2697"/>
                  </a:lnTo>
                  <a:lnTo>
                    <a:pt x="8748" y="2696"/>
                  </a:lnTo>
                  <a:lnTo>
                    <a:pt x="8748" y="2696"/>
                  </a:lnTo>
                  <a:lnTo>
                    <a:pt x="8780" y="2697"/>
                  </a:lnTo>
                  <a:lnTo>
                    <a:pt x="8812" y="2699"/>
                  </a:lnTo>
                  <a:lnTo>
                    <a:pt x="8840" y="2703"/>
                  </a:lnTo>
                  <a:lnTo>
                    <a:pt x="8868" y="2706"/>
                  </a:lnTo>
                  <a:lnTo>
                    <a:pt x="8895" y="2711"/>
                  </a:lnTo>
                  <a:lnTo>
                    <a:pt x="8921" y="2719"/>
                  </a:lnTo>
                  <a:lnTo>
                    <a:pt x="8944" y="2727"/>
                  </a:lnTo>
                  <a:lnTo>
                    <a:pt x="8967" y="2736"/>
                  </a:lnTo>
                  <a:lnTo>
                    <a:pt x="8988" y="2747"/>
                  </a:lnTo>
                  <a:lnTo>
                    <a:pt x="9010" y="2757"/>
                  </a:lnTo>
                  <a:lnTo>
                    <a:pt x="9029" y="2770"/>
                  </a:lnTo>
                  <a:lnTo>
                    <a:pt x="9047" y="2784"/>
                  </a:lnTo>
                  <a:lnTo>
                    <a:pt x="9063" y="2798"/>
                  </a:lnTo>
                  <a:lnTo>
                    <a:pt x="9079" y="2814"/>
                  </a:lnTo>
                  <a:lnTo>
                    <a:pt x="9093" y="2832"/>
                  </a:lnTo>
                  <a:lnTo>
                    <a:pt x="9107" y="2849"/>
                  </a:lnTo>
                  <a:lnTo>
                    <a:pt x="9119" y="2869"/>
                  </a:lnTo>
                  <a:lnTo>
                    <a:pt x="9132" y="2888"/>
                  </a:lnTo>
                  <a:lnTo>
                    <a:pt x="9140" y="2909"/>
                  </a:lnTo>
                  <a:lnTo>
                    <a:pt x="9151" y="2931"/>
                  </a:lnTo>
                  <a:lnTo>
                    <a:pt x="9160" y="2953"/>
                  </a:lnTo>
                  <a:lnTo>
                    <a:pt x="9167" y="2978"/>
                  </a:lnTo>
                  <a:lnTo>
                    <a:pt x="9179" y="3028"/>
                  </a:lnTo>
                  <a:lnTo>
                    <a:pt x="9190" y="3082"/>
                  </a:lnTo>
                  <a:lnTo>
                    <a:pt x="9195" y="3141"/>
                  </a:lnTo>
                  <a:lnTo>
                    <a:pt x="9199" y="3201"/>
                  </a:lnTo>
                  <a:lnTo>
                    <a:pt x="9200" y="3264"/>
                  </a:lnTo>
                  <a:lnTo>
                    <a:pt x="9200" y="4035"/>
                  </a:lnTo>
                  <a:lnTo>
                    <a:pt x="9200" y="4035"/>
                  </a:lnTo>
                  <a:lnTo>
                    <a:pt x="9202" y="4077"/>
                  </a:lnTo>
                  <a:lnTo>
                    <a:pt x="9204" y="4114"/>
                  </a:lnTo>
                  <a:lnTo>
                    <a:pt x="9208" y="4151"/>
                  </a:lnTo>
                  <a:lnTo>
                    <a:pt x="9213" y="4183"/>
                  </a:lnTo>
                  <a:lnTo>
                    <a:pt x="9220" y="4215"/>
                  </a:lnTo>
                  <a:lnTo>
                    <a:pt x="9229" y="4243"/>
                  </a:lnTo>
                  <a:lnTo>
                    <a:pt x="9238" y="4268"/>
                  </a:lnTo>
                  <a:lnTo>
                    <a:pt x="9248" y="4292"/>
                  </a:lnTo>
                  <a:lnTo>
                    <a:pt x="9259" y="4314"/>
                  </a:lnTo>
                  <a:lnTo>
                    <a:pt x="9271" y="4333"/>
                  </a:lnTo>
                  <a:lnTo>
                    <a:pt x="9285" y="4351"/>
                  </a:lnTo>
                  <a:lnTo>
                    <a:pt x="9298" y="4367"/>
                  </a:lnTo>
                  <a:lnTo>
                    <a:pt x="9312" y="4383"/>
                  </a:lnTo>
                  <a:lnTo>
                    <a:pt x="9328" y="4395"/>
                  </a:lnTo>
                  <a:lnTo>
                    <a:pt x="9342" y="4405"/>
                  </a:lnTo>
                  <a:lnTo>
                    <a:pt x="9358" y="4416"/>
                  </a:lnTo>
                  <a:lnTo>
                    <a:pt x="9358" y="4460"/>
                  </a:lnTo>
                  <a:lnTo>
                    <a:pt x="8598" y="4460"/>
                  </a:lnTo>
                  <a:lnTo>
                    <a:pt x="8598" y="4416"/>
                  </a:lnTo>
                  <a:lnTo>
                    <a:pt x="8598" y="4416"/>
                  </a:lnTo>
                  <a:lnTo>
                    <a:pt x="8614" y="4405"/>
                  </a:lnTo>
                  <a:lnTo>
                    <a:pt x="8630" y="4395"/>
                  </a:lnTo>
                  <a:lnTo>
                    <a:pt x="8644" y="4383"/>
                  </a:lnTo>
                  <a:lnTo>
                    <a:pt x="8658" y="4367"/>
                  </a:lnTo>
                  <a:lnTo>
                    <a:pt x="8670" y="4351"/>
                  </a:lnTo>
                  <a:lnTo>
                    <a:pt x="8681" y="4333"/>
                  </a:lnTo>
                  <a:lnTo>
                    <a:pt x="8693" y="4314"/>
                  </a:lnTo>
                  <a:lnTo>
                    <a:pt x="8702" y="4292"/>
                  </a:lnTo>
                  <a:lnTo>
                    <a:pt x="8711" y="4268"/>
                  </a:lnTo>
                  <a:lnTo>
                    <a:pt x="8718" y="4243"/>
                  </a:lnTo>
                  <a:lnTo>
                    <a:pt x="8725" y="4215"/>
                  </a:lnTo>
                  <a:lnTo>
                    <a:pt x="8730" y="4183"/>
                  </a:lnTo>
                  <a:lnTo>
                    <a:pt x="8736" y="4151"/>
                  </a:lnTo>
                  <a:lnTo>
                    <a:pt x="8737" y="4114"/>
                  </a:lnTo>
                  <a:lnTo>
                    <a:pt x="8739" y="4077"/>
                  </a:lnTo>
                  <a:lnTo>
                    <a:pt x="8741" y="4035"/>
                  </a:lnTo>
                  <a:lnTo>
                    <a:pt x="8741" y="3323"/>
                  </a:lnTo>
                  <a:lnTo>
                    <a:pt x="8741" y="3323"/>
                  </a:lnTo>
                  <a:lnTo>
                    <a:pt x="8739" y="3280"/>
                  </a:lnTo>
                  <a:lnTo>
                    <a:pt x="8736" y="3241"/>
                  </a:lnTo>
                  <a:lnTo>
                    <a:pt x="8729" y="3206"/>
                  </a:lnTo>
                  <a:lnTo>
                    <a:pt x="8720" y="3174"/>
                  </a:lnTo>
                  <a:lnTo>
                    <a:pt x="8709" y="3144"/>
                  </a:lnTo>
                  <a:lnTo>
                    <a:pt x="8695" y="3118"/>
                  </a:lnTo>
                  <a:lnTo>
                    <a:pt x="8679" y="3095"/>
                  </a:lnTo>
                  <a:lnTo>
                    <a:pt x="8661" y="3075"/>
                  </a:lnTo>
                  <a:lnTo>
                    <a:pt x="8642" y="3058"/>
                  </a:lnTo>
                  <a:lnTo>
                    <a:pt x="8621" y="3042"/>
                  </a:lnTo>
                  <a:lnTo>
                    <a:pt x="8596" y="3029"/>
                  </a:lnTo>
                  <a:lnTo>
                    <a:pt x="8571" y="3021"/>
                  </a:lnTo>
                  <a:lnTo>
                    <a:pt x="8543" y="3012"/>
                  </a:lnTo>
                  <a:lnTo>
                    <a:pt x="8515" y="3006"/>
                  </a:lnTo>
                  <a:lnTo>
                    <a:pt x="8483" y="3005"/>
                  </a:lnTo>
                  <a:lnTo>
                    <a:pt x="8451" y="3003"/>
                  </a:lnTo>
                  <a:lnTo>
                    <a:pt x="8451" y="3003"/>
                  </a:lnTo>
                  <a:lnTo>
                    <a:pt x="8426" y="3003"/>
                  </a:lnTo>
                  <a:lnTo>
                    <a:pt x="8403" y="3006"/>
                  </a:lnTo>
                  <a:lnTo>
                    <a:pt x="8380" y="3010"/>
                  </a:lnTo>
                  <a:lnTo>
                    <a:pt x="8356" y="3014"/>
                  </a:lnTo>
                  <a:lnTo>
                    <a:pt x="8308" y="3026"/>
                  </a:lnTo>
                  <a:lnTo>
                    <a:pt x="8262" y="3042"/>
                  </a:lnTo>
                  <a:lnTo>
                    <a:pt x="8216" y="3061"/>
                  </a:lnTo>
                  <a:lnTo>
                    <a:pt x="8174" y="3081"/>
                  </a:lnTo>
                  <a:lnTo>
                    <a:pt x="8131" y="3102"/>
                  </a:lnTo>
                  <a:lnTo>
                    <a:pt x="8092" y="3121"/>
                  </a:lnTo>
                  <a:lnTo>
                    <a:pt x="8092" y="4035"/>
                  </a:lnTo>
                  <a:lnTo>
                    <a:pt x="8092" y="4035"/>
                  </a:lnTo>
                  <a:lnTo>
                    <a:pt x="8094" y="4077"/>
                  </a:lnTo>
                  <a:lnTo>
                    <a:pt x="8096" y="4114"/>
                  </a:lnTo>
                  <a:lnTo>
                    <a:pt x="8099" y="4151"/>
                  </a:lnTo>
                  <a:lnTo>
                    <a:pt x="8105" y="4183"/>
                  </a:lnTo>
                  <a:lnTo>
                    <a:pt x="8110" y="4215"/>
                  </a:lnTo>
                  <a:lnTo>
                    <a:pt x="8117" y="4243"/>
                  </a:lnTo>
                  <a:lnTo>
                    <a:pt x="8126" y="4268"/>
                  </a:lnTo>
                  <a:lnTo>
                    <a:pt x="8135" y="4292"/>
                  </a:lnTo>
                  <a:lnTo>
                    <a:pt x="8145" y="4314"/>
                  </a:lnTo>
                  <a:lnTo>
                    <a:pt x="8156" y="4333"/>
                  </a:lnTo>
                  <a:lnTo>
                    <a:pt x="8168" y="4351"/>
                  </a:lnTo>
                  <a:lnTo>
                    <a:pt x="8181" y="4367"/>
                  </a:lnTo>
                  <a:lnTo>
                    <a:pt x="8195" y="4383"/>
                  </a:lnTo>
                  <a:lnTo>
                    <a:pt x="8209" y="4395"/>
                  </a:lnTo>
                  <a:lnTo>
                    <a:pt x="8223" y="4405"/>
                  </a:lnTo>
                  <a:lnTo>
                    <a:pt x="8239" y="4416"/>
                  </a:lnTo>
                  <a:lnTo>
                    <a:pt x="8239" y="4416"/>
                  </a:lnTo>
                  <a:close/>
                  <a:moveTo>
                    <a:pt x="10982" y="4079"/>
                  </a:moveTo>
                  <a:lnTo>
                    <a:pt x="10982" y="4079"/>
                  </a:lnTo>
                  <a:lnTo>
                    <a:pt x="10949" y="4125"/>
                  </a:lnTo>
                  <a:lnTo>
                    <a:pt x="10911" y="4169"/>
                  </a:lnTo>
                  <a:lnTo>
                    <a:pt x="10873" y="4209"/>
                  </a:lnTo>
                  <a:lnTo>
                    <a:pt x="10832" y="4250"/>
                  </a:lnTo>
                  <a:lnTo>
                    <a:pt x="10790" y="4287"/>
                  </a:lnTo>
                  <a:lnTo>
                    <a:pt x="10744" y="4321"/>
                  </a:lnTo>
                  <a:lnTo>
                    <a:pt x="10698" y="4352"/>
                  </a:lnTo>
                  <a:lnTo>
                    <a:pt x="10648" y="4383"/>
                  </a:lnTo>
                  <a:lnTo>
                    <a:pt x="10599" y="4407"/>
                  </a:lnTo>
                  <a:lnTo>
                    <a:pt x="10547" y="4430"/>
                  </a:lnTo>
                  <a:lnTo>
                    <a:pt x="10494" y="4451"/>
                  </a:lnTo>
                  <a:lnTo>
                    <a:pt x="10440" y="4467"/>
                  </a:lnTo>
                  <a:lnTo>
                    <a:pt x="10385" y="4481"/>
                  </a:lnTo>
                  <a:lnTo>
                    <a:pt x="10328" y="4490"/>
                  </a:lnTo>
                  <a:lnTo>
                    <a:pt x="10272" y="4496"/>
                  </a:lnTo>
                  <a:lnTo>
                    <a:pt x="10213" y="4497"/>
                  </a:lnTo>
                  <a:lnTo>
                    <a:pt x="10213" y="4497"/>
                  </a:lnTo>
                  <a:lnTo>
                    <a:pt x="10167" y="4497"/>
                  </a:lnTo>
                  <a:lnTo>
                    <a:pt x="10125" y="4494"/>
                  </a:lnTo>
                  <a:lnTo>
                    <a:pt x="10081" y="4488"/>
                  </a:lnTo>
                  <a:lnTo>
                    <a:pt x="10038" y="4483"/>
                  </a:lnTo>
                  <a:lnTo>
                    <a:pt x="9998" y="4474"/>
                  </a:lnTo>
                  <a:lnTo>
                    <a:pt x="9957" y="4464"/>
                  </a:lnTo>
                  <a:lnTo>
                    <a:pt x="9918" y="4451"/>
                  </a:lnTo>
                  <a:lnTo>
                    <a:pt x="9879" y="4437"/>
                  </a:lnTo>
                  <a:lnTo>
                    <a:pt x="9842" y="4420"/>
                  </a:lnTo>
                  <a:lnTo>
                    <a:pt x="9807" y="4402"/>
                  </a:lnTo>
                  <a:lnTo>
                    <a:pt x="9771" y="4383"/>
                  </a:lnTo>
                  <a:lnTo>
                    <a:pt x="9738" y="4361"/>
                  </a:lnTo>
                  <a:lnTo>
                    <a:pt x="9704" y="4338"/>
                  </a:lnTo>
                  <a:lnTo>
                    <a:pt x="9674" y="4314"/>
                  </a:lnTo>
                  <a:lnTo>
                    <a:pt x="9644" y="4287"/>
                  </a:lnTo>
                  <a:lnTo>
                    <a:pt x="9614" y="4261"/>
                  </a:lnTo>
                  <a:lnTo>
                    <a:pt x="9588" y="4231"/>
                  </a:lnTo>
                  <a:lnTo>
                    <a:pt x="9563" y="4199"/>
                  </a:lnTo>
                  <a:lnTo>
                    <a:pt x="9538" y="4167"/>
                  </a:lnTo>
                  <a:lnTo>
                    <a:pt x="9515" y="4133"/>
                  </a:lnTo>
                  <a:lnTo>
                    <a:pt x="9494" y="4098"/>
                  </a:lnTo>
                  <a:lnTo>
                    <a:pt x="9474" y="4061"/>
                  </a:lnTo>
                  <a:lnTo>
                    <a:pt x="9457" y="4022"/>
                  </a:lnTo>
                  <a:lnTo>
                    <a:pt x="9441" y="3982"/>
                  </a:lnTo>
                  <a:lnTo>
                    <a:pt x="9427" y="3941"/>
                  </a:lnTo>
                  <a:lnTo>
                    <a:pt x="9414" y="3899"/>
                  </a:lnTo>
                  <a:lnTo>
                    <a:pt x="9402" y="3854"/>
                  </a:lnTo>
                  <a:lnTo>
                    <a:pt x="9393" y="3810"/>
                  </a:lnTo>
                  <a:lnTo>
                    <a:pt x="9386" y="3762"/>
                  </a:lnTo>
                  <a:lnTo>
                    <a:pt x="9383" y="3715"/>
                  </a:lnTo>
                  <a:lnTo>
                    <a:pt x="9379" y="3665"/>
                  </a:lnTo>
                  <a:lnTo>
                    <a:pt x="9377" y="3616"/>
                  </a:lnTo>
                  <a:lnTo>
                    <a:pt x="9377" y="3616"/>
                  </a:lnTo>
                  <a:lnTo>
                    <a:pt x="9379" y="3565"/>
                  </a:lnTo>
                  <a:lnTo>
                    <a:pt x="9383" y="3513"/>
                  </a:lnTo>
                  <a:lnTo>
                    <a:pt x="9388" y="3464"/>
                  </a:lnTo>
                  <a:lnTo>
                    <a:pt x="9395" y="3416"/>
                  </a:lnTo>
                  <a:lnTo>
                    <a:pt x="9404" y="3369"/>
                  </a:lnTo>
                  <a:lnTo>
                    <a:pt x="9414" y="3323"/>
                  </a:lnTo>
                  <a:lnTo>
                    <a:pt x="9428" y="3278"/>
                  </a:lnTo>
                  <a:lnTo>
                    <a:pt x="9443" y="3236"/>
                  </a:lnTo>
                  <a:lnTo>
                    <a:pt x="9460" y="3194"/>
                  </a:lnTo>
                  <a:lnTo>
                    <a:pt x="9478" y="3155"/>
                  </a:lnTo>
                  <a:lnTo>
                    <a:pt x="9499" y="3116"/>
                  </a:lnTo>
                  <a:lnTo>
                    <a:pt x="9520" y="3079"/>
                  </a:lnTo>
                  <a:lnTo>
                    <a:pt x="9543" y="3044"/>
                  </a:lnTo>
                  <a:lnTo>
                    <a:pt x="9570" y="3008"/>
                  </a:lnTo>
                  <a:lnTo>
                    <a:pt x="9596" y="2976"/>
                  </a:lnTo>
                  <a:lnTo>
                    <a:pt x="9625" y="2945"/>
                  </a:lnTo>
                  <a:lnTo>
                    <a:pt x="9653" y="2916"/>
                  </a:lnTo>
                  <a:lnTo>
                    <a:pt x="9685" y="2888"/>
                  </a:lnTo>
                  <a:lnTo>
                    <a:pt x="9717" y="2862"/>
                  </a:lnTo>
                  <a:lnTo>
                    <a:pt x="9750" y="2837"/>
                  </a:lnTo>
                  <a:lnTo>
                    <a:pt x="9784" y="2816"/>
                  </a:lnTo>
                  <a:lnTo>
                    <a:pt x="9821" y="2794"/>
                  </a:lnTo>
                  <a:lnTo>
                    <a:pt x="9858" y="2775"/>
                  </a:lnTo>
                  <a:lnTo>
                    <a:pt x="9895" y="2759"/>
                  </a:lnTo>
                  <a:lnTo>
                    <a:pt x="9934" y="2743"/>
                  </a:lnTo>
                  <a:lnTo>
                    <a:pt x="9975" y="2731"/>
                  </a:lnTo>
                  <a:lnTo>
                    <a:pt x="10015" y="2719"/>
                  </a:lnTo>
                  <a:lnTo>
                    <a:pt x="10058" y="2710"/>
                  </a:lnTo>
                  <a:lnTo>
                    <a:pt x="10100" y="2703"/>
                  </a:lnTo>
                  <a:lnTo>
                    <a:pt x="10144" y="2697"/>
                  </a:lnTo>
                  <a:lnTo>
                    <a:pt x="10189" y="2694"/>
                  </a:lnTo>
                  <a:lnTo>
                    <a:pt x="10233" y="2694"/>
                  </a:lnTo>
                  <a:lnTo>
                    <a:pt x="10233" y="2694"/>
                  </a:lnTo>
                  <a:lnTo>
                    <a:pt x="10282" y="2694"/>
                  </a:lnTo>
                  <a:lnTo>
                    <a:pt x="10330" y="2697"/>
                  </a:lnTo>
                  <a:lnTo>
                    <a:pt x="10376" y="2701"/>
                  </a:lnTo>
                  <a:lnTo>
                    <a:pt x="10418" y="2708"/>
                  </a:lnTo>
                  <a:lnTo>
                    <a:pt x="10461" y="2715"/>
                  </a:lnTo>
                  <a:lnTo>
                    <a:pt x="10501" y="2726"/>
                  </a:lnTo>
                  <a:lnTo>
                    <a:pt x="10539" y="2738"/>
                  </a:lnTo>
                  <a:lnTo>
                    <a:pt x="10574" y="2750"/>
                  </a:lnTo>
                  <a:lnTo>
                    <a:pt x="10609" y="2764"/>
                  </a:lnTo>
                  <a:lnTo>
                    <a:pt x="10641" y="2780"/>
                  </a:lnTo>
                  <a:lnTo>
                    <a:pt x="10673" y="2798"/>
                  </a:lnTo>
                  <a:lnTo>
                    <a:pt x="10701" y="2817"/>
                  </a:lnTo>
                  <a:lnTo>
                    <a:pt x="10729" y="2839"/>
                  </a:lnTo>
                  <a:lnTo>
                    <a:pt x="10754" y="2860"/>
                  </a:lnTo>
                  <a:lnTo>
                    <a:pt x="10779" y="2885"/>
                  </a:lnTo>
                  <a:lnTo>
                    <a:pt x="10802" y="2908"/>
                  </a:lnTo>
                  <a:lnTo>
                    <a:pt x="10823" y="2934"/>
                  </a:lnTo>
                  <a:lnTo>
                    <a:pt x="10843" y="2961"/>
                  </a:lnTo>
                  <a:lnTo>
                    <a:pt x="10860" y="2989"/>
                  </a:lnTo>
                  <a:lnTo>
                    <a:pt x="10876" y="3019"/>
                  </a:lnTo>
                  <a:lnTo>
                    <a:pt x="10890" y="3049"/>
                  </a:lnTo>
                  <a:lnTo>
                    <a:pt x="10904" y="3081"/>
                  </a:lnTo>
                  <a:lnTo>
                    <a:pt x="10917" y="3114"/>
                  </a:lnTo>
                  <a:lnTo>
                    <a:pt x="10927" y="3148"/>
                  </a:lnTo>
                  <a:lnTo>
                    <a:pt x="10936" y="3181"/>
                  </a:lnTo>
                  <a:lnTo>
                    <a:pt x="10945" y="3217"/>
                  </a:lnTo>
                  <a:lnTo>
                    <a:pt x="10950" y="3254"/>
                  </a:lnTo>
                  <a:lnTo>
                    <a:pt x="10956" y="3291"/>
                  </a:lnTo>
                  <a:lnTo>
                    <a:pt x="10961" y="3328"/>
                  </a:lnTo>
                  <a:lnTo>
                    <a:pt x="10963" y="3367"/>
                  </a:lnTo>
                  <a:lnTo>
                    <a:pt x="10964" y="3406"/>
                  </a:lnTo>
                  <a:lnTo>
                    <a:pt x="10966" y="3446"/>
                  </a:lnTo>
                  <a:lnTo>
                    <a:pt x="10966" y="3538"/>
                  </a:lnTo>
                  <a:lnTo>
                    <a:pt x="9851" y="3538"/>
                  </a:lnTo>
                  <a:lnTo>
                    <a:pt x="9851" y="3538"/>
                  </a:lnTo>
                  <a:lnTo>
                    <a:pt x="9854" y="3582"/>
                  </a:lnTo>
                  <a:lnTo>
                    <a:pt x="9860" y="3626"/>
                  </a:lnTo>
                  <a:lnTo>
                    <a:pt x="9865" y="3669"/>
                  </a:lnTo>
                  <a:lnTo>
                    <a:pt x="9872" y="3708"/>
                  </a:lnTo>
                  <a:lnTo>
                    <a:pt x="9881" y="3747"/>
                  </a:lnTo>
                  <a:lnTo>
                    <a:pt x="9892" y="3784"/>
                  </a:lnTo>
                  <a:lnTo>
                    <a:pt x="9902" y="3819"/>
                  </a:lnTo>
                  <a:lnTo>
                    <a:pt x="9915" y="3853"/>
                  </a:lnTo>
                  <a:lnTo>
                    <a:pt x="9927" y="3886"/>
                  </a:lnTo>
                  <a:lnTo>
                    <a:pt x="9943" y="3916"/>
                  </a:lnTo>
                  <a:lnTo>
                    <a:pt x="9957" y="3944"/>
                  </a:lnTo>
                  <a:lnTo>
                    <a:pt x="9975" y="3973"/>
                  </a:lnTo>
                  <a:lnTo>
                    <a:pt x="9991" y="3999"/>
                  </a:lnTo>
                  <a:lnTo>
                    <a:pt x="10010" y="4024"/>
                  </a:lnTo>
                  <a:lnTo>
                    <a:pt x="10029" y="4047"/>
                  </a:lnTo>
                  <a:lnTo>
                    <a:pt x="10049" y="4068"/>
                  </a:lnTo>
                  <a:lnTo>
                    <a:pt x="10070" y="4089"/>
                  </a:lnTo>
                  <a:lnTo>
                    <a:pt x="10091" y="4109"/>
                  </a:lnTo>
                  <a:lnTo>
                    <a:pt x="10113" y="4126"/>
                  </a:lnTo>
                  <a:lnTo>
                    <a:pt x="10136" y="4142"/>
                  </a:lnTo>
                  <a:lnTo>
                    <a:pt x="10160" y="4156"/>
                  </a:lnTo>
                  <a:lnTo>
                    <a:pt x="10183" y="4171"/>
                  </a:lnTo>
                  <a:lnTo>
                    <a:pt x="10208" y="4183"/>
                  </a:lnTo>
                  <a:lnTo>
                    <a:pt x="10233" y="4193"/>
                  </a:lnTo>
                  <a:lnTo>
                    <a:pt x="10259" y="4202"/>
                  </a:lnTo>
                  <a:lnTo>
                    <a:pt x="10286" y="4211"/>
                  </a:lnTo>
                  <a:lnTo>
                    <a:pt x="10311" y="4216"/>
                  </a:lnTo>
                  <a:lnTo>
                    <a:pt x="10339" y="4224"/>
                  </a:lnTo>
                  <a:lnTo>
                    <a:pt x="10365" y="4227"/>
                  </a:lnTo>
                  <a:lnTo>
                    <a:pt x="10392" y="4231"/>
                  </a:lnTo>
                  <a:lnTo>
                    <a:pt x="10420" y="4232"/>
                  </a:lnTo>
                  <a:lnTo>
                    <a:pt x="10448" y="4232"/>
                  </a:lnTo>
                  <a:lnTo>
                    <a:pt x="10448" y="4232"/>
                  </a:lnTo>
                  <a:lnTo>
                    <a:pt x="10482" y="4231"/>
                  </a:lnTo>
                  <a:lnTo>
                    <a:pt x="10517" y="4229"/>
                  </a:lnTo>
                  <a:lnTo>
                    <a:pt x="10553" y="4224"/>
                  </a:lnTo>
                  <a:lnTo>
                    <a:pt x="10586" y="4218"/>
                  </a:lnTo>
                  <a:lnTo>
                    <a:pt x="10622" y="4209"/>
                  </a:lnTo>
                  <a:lnTo>
                    <a:pt x="10655" y="4201"/>
                  </a:lnTo>
                  <a:lnTo>
                    <a:pt x="10691" y="4188"/>
                  </a:lnTo>
                  <a:lnTo>
                    <a:pt x="10722" y="4176"/>
                  </a:lnTo>
                  <a:lnTo>
                    <a:pt x="10756" y="4163"/>
                  </a:lnTo>
                  <a:lnTo>
                    <a:pt x="10788" y="4148"/>
                  </a:lnTo>
                  <a:lnTo>
                    <a:pt x="10818" y="4133"/>
                  </a:lnTo>
                  <a:lnTo>
                    <a:pt x="10848" y="4116"/>
                  </a:lnTo>
                  <a:lnTo>
                    <a:pt x="10876" y="4098"/>
                  </a:lnTo>
                  <a:lnTo>
                    <a:pt x="10903" y="4080"/>
                  </a:lnTo>
                  <a:lnTo>
                    <a:pt x="10929" y="4061"/>
                  </a:lnTo>
                  <a:lnTo>
                    <a:pt x="10952" y="4042"/>
                  </a:lnTo>
                  <a:lnTo>
                    <a:pt x="10982" y="4079"/>
                  </a:lnTo>
                  <a:close/>
                  <a:moveTo>
                    <a:pt x="9851" y="3452"/>
                  </a:moveTo>
                  <a:lnTo>
                    <a:pt x="9851" y="3459"/>
                  </a:lnTo>
                  <a:lnTo>
                    <a:pt x="10551" y="3392"/>
                  </a:lnTo>
                  <a:lnTo>
                    <a:pt x="10551" y="3392"/>
                  </a:lnTo>
                  <a:lnTo>
                    <a:pt x="10549" y="3330"/>
                  </a:lnTo>
                  <a:lnTo>
                    <a:pt x="10546" y="3270"/>
                  </a:lnTo>
                  <a:lnTo>
                    <a:pt x="10540" y="3211"/>
                  </a:lnTo>
                  <a:lnTo>
                    <a:pt x="10533" y="3157"/>
                  </a:lnTo>
                  <a:lnTo>
                    <a:pt x="10523" y="3104"/>
                  </a:lnTo>
                  <a:lnTo>
                    <a:pt x="10510" y="3056"/>
                  </a:lnTo>
                  <a:lnTo>
                    <a:pt x="10494" y="3010"/>
                  </a:lnTo>
                  <a:lnTo>
                    <a:pt x="10477" y="2968"/>
                  </a:lnTo>
                  <a:lnTo>
                    <a:pt x="10468" y="2948"/>
                  </a:lnTo>
                  <a:lnTo>
                    <a:pt x="10457" y="2931"/>
                  </a:lnTo>
                  <a:lnTo>
                    <a:pt x="10445" y="2913"/>
                  </a:lnTo>
                  <a:lnTo>
                    <a:pt x="10434" y="2897"/>
                  </a:lnTo>
                  <a:lnTo>
                    <a:pt x="10422" y="2883"/>
                  </a:lnTo>
                  <a:lnTo>
                    <a:pt x="10408" y="2869"/>
                  </a:lnTo>
                  <a:lnTo>
                    <a:pt x="10394" y="2855"/>
                  </a:lnTo>
                  <a:lnTo>
                    <a:pt x="10379" y="2844"/>
                  </a:lnTo>
                  <a:lnTo>
                    <a:pt x="10364" y="2833"/>
                  </a:lnTo>
                  <a:lnTo>
                    <a:pt x="10348" y="2825"/>
                  </a:lnTo>
                  <a:lnTo>
                    <a:pt x="10330" y="2817"/>
                  </a:lnTo>
                  <a:lnTo>
                    <a:pt x="10312" y="2810"/>
                  </a:lnTo>
                  <a:lnTo>
                    <a:pt x="10293" y="2805"/>
                  </a:lnTo>
                  <a:lnTo>
                    <a:pt x="10275" y="2802"/>
                  </a:lnTo>
                  <a:lnTo>
                    <a:pt x="10254" y="2800"/>
                  </a:lnTo>
                  <a:lnTo>
                    <a:pt x="10233" y="2798"/>
                  </a:lnTo>
                  <a:lnTo>
                    <a:pt x="10233" y="2798"/>
                  </a:lnTo>
                  <a:lnTo>
                    <a:pt x="10206" y="2800"/>
                  </a:lnTo>
                  <a:lnTo>
                    <a:pt x="10181" y="2803"/>
                  </a:lnTo>
                  <a:lnTo>
                    <a:pt x="10157" y="2807"/>
                  </a:lnTo>
                  <a:lnTo>
                    <a:pt x="10134" y="2814"/>
                  </a:lnTo>
                  <a:lnTo>
                    <a:pt x="10111" y="2823"/>
                  </a:lnTo>
                  <a:lnTo>
                    <a:pt x="10090" y="2833"/>
                  </a:lnTo>
                  <a:lnTo>
                    <a:pt x="10070" y="2846"/>
                  </a:lnTo>
                  <a:lnTo>
                    <a:pt x="10051" y="2860"/>
                  </a:lnTo>
                  <a:lnTo>
                    <a:pt x="10033" y="2874"/>
                  </a:lnTo>
                  <a:lnTo>
                    <a:pt x="10015" y="2892"/>
                  </a:lnTo>
                  <a:lnTo>
                    <a:pt x="9999" y="2909"/>
                  </a:lnTo>
                  <a:lnTo>
                    <a:pt x="9985" y="2929"/>
                  </a:lnTo>
                  <a:lnTo>
                    <a:pt x="9971" y="2948"/>
                  </a:lnTo>
                  <a:lnTo>
                    <a:pt x="9957" y="2969"/>
                  </a:lnTo>
                  <a:lnTo>
                    <a:pt x="9945" y="2992"/>
                  </a:lnTo>
                  <a:lnTo>
                    <a:pt x="9934" y="3015"/>
                  </a:lnTo>
                  <a:lnTo>
                    <a:pt x="9923" y="3040"/>
                  </a:lnTo>
                  <a:lnTo>
                    <a:pt x="9913" y="3065"/>
                  </a:lnTo>
                  <a:lnTo>
                    <a:pt x="9895" y="3116"/>
                  </a:lnTo>
                  <a:lnTo>
                    <a:pt x="9881" y="3171"/>
                  </a:lnTo>
                  <a:lnTo>
                    <a:pt x="9870" y="3227"/>
                  </a:lnTo>
                  <a:lnTo>
                    <a:pt x="9862" y="3284"/>
                  </a:lnTo>
                  <a:lnTo>
                    <a:pt x="9856" y="3340"/>
                  </a:lnTo>
                  <a:lnTo>
                    <a:pt x="9853" y="3397"/>
                  </a:lnTo>
                  <a:lnTo>
                    <a:pt x="9851" y="3452"/>
                  </a:lnTo>
                  <a:lnTo>
                    <a:pt x="9851" y="3452"/>
                  </a:lnTo>
                  <a:close/>
                  <a:moveTo>
                    <a:pt x="12444" y="2955"/>
                  </a:moveTo>
                  <a:lnTo>
                    <a:pt x="12444" y="2955"/>
                  </a:lnTo>
                  <a:lnTo>
                    <a:pt x="12444" y="2985"/>
                  </a:lnTo>
                  <a:lnTo>
                    <a:pt x="12440" y="3014"/>
                  </a:lnTo>
                  <a:lnTo>
                    <a:pt x="12433" y="3040"/>
                  </a:lnTo>
                  <a:lnTo>
                    <a:pt x="12424" y="3065"/>
                  </a:lnTo>
                  <a:lnTo>
                    <a:pt x="12416" y="3089"/>
                  </a:lnTo>
                  <a:lnTo>
                    <a:pt x="12402" y="3112"/>
                  </a:lnTo>
                  <a:lnTo>
                    <a:pt x="12387" y="3132"/>
                  </a:lnTo>
                  <a:lnTo>
                    <a:pt x="12371" y="3151"/>
                  </a:lnTo>
                  <a:lnTo>
                    <a:pt x="12352" y="3169"/>
                  </a:lnTo>
                  <a:lnTo>
                    <a:pt x="12333" y="3183"/>
                  </a:lnTo>
                  <a:lnTo>
                    <a:pt x="12311" y="3197"/>
                  </a:lnTo>
                  <a:lnTo>
                    <a:pt x="12288" y="3208"/>
                  </a:lnTo>
                  <a:lnTo>
                    <a:pt x="12264" y="3217"/>
                  </a:lnTo>
                  <a:lnTo>
                    <a:pt x="12237" y="3222"/>
                  </a:lnTo>
                  <a:lnTo>
                    <a:pt x="12211" y="3225"/>
                  </a:lnTo>
                  <a:lnTo>
                    <a:pt x="12182" y="3227"/>
                  </a:lnTo>
                  <a:lnTo>
                    <a:pt x="12182" y="3227"/>
                  </a:lnTo>
                  <a:lnTo>
                    <a:pt x="12158" y="3225"/>
                  </a:lnTo>
                  <a:lnTo>
                    <a:pt x="12133" y="3222"/>
                  </a:lnTo>
                  <a:lnTo>
                    <a:pt x="12110" y="3217"/>
                  </a:lnTo>
                  <a:lnTo>
                    <a:pt x="12087" y="3208"/>
                  </a:lnTo>
                  <a:lnTo>
                    <a:pt x="12066" y="3195"/>
                  </a:lnTo>
                  <a:lnTo>
                    <a:pt x="12046" y="3183"/>
                  </a:lnTo>
                  <a:lnTo>
                    <a:pt x="12029" y="3167"/>
                  </a:lnTo>
                  <a:lnTo>
                    <a:pt x="12011" y="3151"/>
                  </a:lnTo>
                  <a:lnTo>
                    <a:pt x="11995" y="3134"/>
                  </a:lnTo>
                  <a:lnTo>
                    <a:pt x="11981" y="3114"/>
                  </a:lnTo>
                  <a:lnTo>
                    <a:pt x="11970" y="3093"/>
                  </a:lnTo>
                  <a:lnTo>
                    <a:pt x="11960" y="3072"/>
                  </a:lnTo>
                  <a:lnTo>
                    <a:pt x="11951" y="3049"/>
                  </a:lnTo>
                  <a:lnTo>
                    <a:pt x="11944" y="3024"/>
                  </a:lnTo>
                  <a:lnTo>
                    <a:pt x="11940" y="3001"/>
                  </a:lnTo>
                  <a:lnTo>
                    <a:pt x="11937" y="2976"/>
                  </a:lnTo>
                  <a:lnTo>
                    <a:pt x="11937" y="2976"/>
                  </a:lnTo>
                  <a:lnTo>
                    <a:pt x="11921" y="2978"/>
                  </a:lnTo>
                  <a:lnTo>
                    <a:pt x="11903" y="2982"/>
                  </a:lnTo>
                  <a:lnTo>
                    <a:pt x="11885" y="2989"/>
                  </a:lnTo>
                  <a:lnTo>
                    <a:pt x="11866" y="2996"/>
                  </a:lnTo>
                  <a:lnTo>
                    <a:pt x="11847" y="3006"/>
                  </a:lnTo>
                  <a:lnTo>
                    <a:pt x="11827" y="3017"/>
                  </a:lnTo>
                  <a:lnTo>
                    <a:pt x="11788" y="3042"/>
                  </a:lnTo>
                  <a:lnTo>
                    <a:pt x="11749" y="3070"/>
                  </a:lnTo>
                  <a:lnTo>
                    <a:pt x="11712" y="3102"/>
                  </a:lnTo>
                  <a:lnTo>
                    <a:pt x="11679" y="3134"/>
                  </a:lnTo>
                  <a:lnTo>
                    <a:pt x="11647" y="3167"/>
                  </a:lnTo>
                  <a:lnTo>
                    <a:pt x="11647" y="4035"/>
                  </a:lnTo>
                  <a:lnTo>
                    <a:pt x="11647" y="4035"/>
                  </a:lnTo>
                  <a:lnTo>
                    <a:pt x="11649" y="4077"/>
                  </a:lnTo>
                  <a:lnTo>
                    <a:pt x="11650" y="4114"/>
                  </a:lnTo>
                  <a:lnTo>
                    <a:pt x="11656" y="4149"/>
                  </a:lnTo>
                  <a:lnTo>
                    <a:pt x="11661" y="4183"/>
                  </a:lnTo>
                  <a:lnTo>
                    <a:pt x="11670" y="4213"/>
                  </a:lnTo>
                  <a:lnTo>
                    <a:pt x="11679" y="4241"/>
                  </a:lnTo>
                  <a:lnTo>
                    <a:pt x="11691" y="4266"/>
                  </a:lnTo>
                  <a:lnTo>
                    <a:pt x="11703" y="4289"/>
                  </a:lnTo>
                  <a:lnTo>
                    <a:pt x="11717" y="4310"/>
                  </a:lnTo>
                  <a:lnTo>
                    <a:pt x="11733" y="4330"/>
                  </a:lnTo>
                  <a:lnTo>
                    <a:pt x="11751" y="4349"/>
                  </a:lnTo>
                  <a:lnTo>
                    <a:pt x="11770" y="4365"/>
                  </a:lnTo>
                  <a:lnTo>
                    <a:pt x="11792" y="4379"/>
                  </a:lnTo>
                  <a:lnTo>
                    <a:pt x="11813" y="4393"/>
                  </a:lnTo>
                  <a:lnTo>
                    <a:pt x="11838" y="4405"/>
                  </a:lnTo>
                  <a:lnTo>
                    <a:pt x="11862" y="4416"/>
                  </a:lnTo>
                  <a:lnTo>
                    <a:pt x="11862" y="4460"/>
                  </a:lnTo>
                  <a:lnTo>
                    <a:pt x="11030" y="4460"/>
                  </a:lnTo>
                  <a:lnTo>
                    <a:pt x="11030" y="4416"/>
                  </a:lnTo>
                  <a:lnTo>
                    <a:pt x="11030" y="4416"/>
                  </a:lnTo>
                  <a:lnTo>
                    <a:pt x="11048" y="4405"/>
                  </a:lnTo>
                  <a:lnTo>
                    <a:pt x="11062" y="4395"/>
                  </a:lnTo>
                  <a:lnTo>
                    <a:pt x="11078" y="4383"/>
                  </a:lnTo>
                  <a:lnTo>
                    <a:pt x="11092" y="4367"/>
                  </a:lnTo>
                  <a:lnTo>
                    <a:pt x="11106" y="4351"/>
                  </a:lnTo>
                  <a:lnTo>
                    <a:pt x="11118" y="4333"/>
                  </a:lnTo>
                  <a:lnTo>
                    <a:pt x="11131" y="4314"/>
                  </a:lnTo>
                  <a:lnTo>
                    <a:pt x="11141" y="4292"/>
                  </a:lnTo>
                  <a:lnTo>
                    <a:pt x="11152" y="4268"/>
                  </a:lnTo>
                  <a:lnTo>
                    <a:pt x="11161" y="4243"/>
                  </a:lnTo>
                  <a:lnTo>
                    <a:pt x="11170" y="4215"/>
                  </a:lnTo>
                  <a:lnTo>
                    <a:pt x="11175" y="4183"/>
                  </a:lnTo>
                  <a:lnTo>
                    <a:pt x="11180" y="4151"/>
                  </a:lnTo>
                  <a:lnTo>
                    <a:pt x="11184" y="4114"/>
                  </a:lnTo>
                  <a:lnTo>
                    <a:pt x="11187" y="4077"/>
                  </a:lnTo>
                  <a:lnTo>
                    <a:pt x="11187" y="4035"/>
                  </a:lnTo>
                  <a:lnTo>
                    <a:pt x="11187" y="3180"/>
                  </a:lnTo>
                  <a:lnTo>
                    <a:pt x="11187" y="3180"/>
                  </a:lnTo>
                  <a:lnTo>
                    <a:pt x="11185" y="3144"/>
                  </a:lnTo>
                  <a:lnTo>
                    <a:pt x="11182" y="3111"/>
                  </a:lnTo>
                  <a:lnTo>
                    <a:pt x="11175" y="3081"/>
                  </a:lnTo>
                  <a:lnTo>
                    <a:pt x="11168" y="3054"/>
                  </a:lnTo>
                  <a:lnTo>
                    <a:pt x="11157" y="3029"/>
                  </a:lnTo>
                  <a:lnTo>
                    <a:pt x="11147" y="3006"/>
                  </a:lnTo>
                  <a:lnTo>
                    <a:pt x="11134" y="2987"/>
                  </a:lnTo>
                  <a:lnTo>
                    <a:pt x="11122" y="2971"/>
                  </a:lnTo>
                  <a:lnTo>
                    <a:pt x="11109" y="2955"/>
                  </a:lnTo>
                  <a:lnTo>
                    <a:pt x="11097" y="2943"/>
                  </a:lnTo>
                  <a:lnTo>
                    <a:pt x="11085" y="2932"/>
                  </a:lnTo>
                  <a:lnTo>
                    <a:pt x="11072" y="2923"/>
                  </a:lnTo>
                  <a:lnTo>
                    <a:pt x="11051" y="2911"/>
                  </a:lnTo>
                  <a:lnTo>
                    <a:pt x="11037" y="2904"/>
                  </a:lnTo>
                  <a:lnTo>
                    <a:pt x="11037" y="2860"/>
                  </a:lnTo>
                  <a:lnTo>
                    <a:pt x="11647" y="2669"/>
                  </a:lnTo>
                  <a:lnTo>
                    <a:pt x="11647" y="3072"/>
                  </a:lnTo>
                  <a:lnTo>
                    <a:pt x="11647" y="3072"/>
                  </a:lnTo>
                  <a:lnTo>
                    <a:pt x="11672" y="3035"/>
                  </a:lnTo>
                  <a:lnTo>
                    <a:pt x="11698" y="2999"/>
                  </a:lnTo>
                  <a:lnTo>
                    <a:pt x="11726" y="2966"/>
                  </a:lnTo>
                  <a:lnTo>
                    <a:pt x="11756" y="2932"/>
                  </a:lnTo>
                  <a:lnTo>
                    <a:pt x="11786" y="2899"/>
                  </a:lnTo>
                  <a:lnTo>
                    <a:pt x="11818" y="2867"/>
                  </a:lnTo>
                  <a:lnTo>
                    <a:pt x="11850" y="2839"/>
                  </a:lnTo>
                  <a:lnTo>
                    <a:pt x="11884" y="2810"/>
                  </a:lnTo>
                  <a:lnTo>
                    <a:pt x="11919" y="2786"/>
                  </a:lnTo>
                  <a:lnTo>
                    <a:pt x="11953" y="2763"/>
                  </a:lnTo>
                  <a:lnTo>
                    <a:pt x="11990" y="2741"/>
                  </a:lnTo>
                  <a:lnTo>
                    <a:pt x="12025" y="2726"/>
                  </a:lnTo>
                  <a:lnTo>
                    <a:pt x="12062" y="2711"/>
                  </a:lnTo>
                  <a:lnTo>
                    <a:pt x="12097" y="2701"/>
                  </a:lnTo>
                  <a:lnTo>
                    <a:pt x="12135" y="2696"/>
                  </a:lnTo>
                  <a:lnTo>
                    <a:pt x="12154" y="2694"/>
                  </a:lnTo>
                  <a:lnTo>
                    <a:pt x="12172" y="2694"/>
                  </a:lnTo>
                  <a:lnTo>
                    <a:pt x="12172" y="2694"/>
                  </a:lnTo>
                  <a:lnTo>
                    <a:pt x="12204" y="2694"/>
                  </a:lnTo>
                  <a:lnTo>
                    <a:pt x="12234" y="2699"/>
                  </a:lnTo>
                  <a:lnTo>
                    <a:pt x="12262" y="2706"/>
                  </a:lnTo>
                  <a:lnTo>
                    <a:pt x="12288" y="2715"/>
                  </a:lnTo>
                  <a:lnTo>
                    <a:pt x="12313" y="2727"/>
                  </a:lnTo>
                  <a:lnTo>
                    <a:pt x="12334" y="2741"/>
                  </a:lnTo>
                  <a:lnTo>
                    <a:pt x="12356" y="2757"/>
                  </a:lnTo>
                  <a:lnTo>
                    <a:pt x="12373" y="2775"/>
                  </a:lnTo>
                  <a:lnTo>
                    <a:pt x="12389" y="2794"/>
                  </a:lnTo>
                  <a:lnTo>
                    <a:pt x="12405" y="2816"/>
                  </a:lnTo>
                  <a:lnTo>
                    <a:pt x="12417" y="2837"/>
                  </a:lnTo>
                  <a:lnTo>
                    <a:pt x="12426" y="2860"/>
                  </a:lnTo>
                  <a:lnTo>
                    <a:pt x="12435" y="2883"/>
                  </a:lnTo>
                  <a:lnTo>
                    <a:pt x="12440" y="2908"/>
                  </a:lnTo>
                  <a:lnTo>
                    <a:pt x="12444" y="2931"/>
                  </a:lnTo>
                  <a:lnTo>
                    <a:pt x="12444" y="2955"/>
                  </a:lnTo>
                  <a:lnTo>
                    <a:pt x="12444" y="2955"/>
                  </a:lnTo>
                  <a:close/>
                  <a:moveTo>
                    <a:pt x="1429" y="1161"/>
                  </a:moveTo>
                  <a:lnTo>
                    <a:pt x="1429" y="1176"/>
                  </a:lnTo>
                  <a:lnTo>
                    <a:pt x="1429" y="1176"/>
                  </a:lnTo>
                  <a:lnTo>
                    <a:pt x="1416" y="1189"/>
                  </a:lnTo>
                  <a:lnTo>
                    <a:pt x="1404" y="1201"/>
                  </a:lnTo>
                  <a:lnTo>
                    <a:pt x="1390" y="1210"/>
                  </a:lnTo>
                  <a:lnTo>
                    <a:pt x="1374" y="1219"/>
                  </a:lnTo>
                  <a:lnTo>
                    <a:pt x="1356" y="1226"/>
                  </a:lnTo>
                  <a:lnTo>
                    <a:pt x="1337" y="1229"/>
                  </a:lnTo>
                  <a:lnTo>
                    <a:pt x="1317" y="1233"/>
                  </a:lnTo>
                  <a:lnTo>
                    <a:pt x="1294" y="1235"/>
                  </a:lnTo>
                  <a:lnTo>
                    <a:pt x="1294" y="1235"/>
                  </a:lnTo>
                  <a:lnTo>
                    <a:pt x="1269" y="1233"/>
                  </a:lnTo>
                  <a:lnTo>
                    <a:pt x="1248" y="1226"/>
                  </a:lnTo>
                  <a:lnTo>
                    <a:pt x="1238" y="1222"/>
                  </a:lnTo>
                  <a:lnTo>
                    <a:pt x="1229" y="1217"/>
                  </a:lnTo>
                  <a:lnTo>
                    <a:pt x="1220" y="1212"/>
                  </a:lnTo>
                  <a:lnTo>
                    <a:pt x="1211" y="1205"/>
                  </a:lnTo>
                  <a:lnTo>
                    <a:pt x="1204" y="1196"/>
                  </a:lnTo>
                  <a:lnTo>
                    <a:pt x="1197" y="1187"/>
                  </a:lnTo>
                  <a:lnTo>
                    <a:pt x="1185" y="1168"/>
                  </a:lnTo>
                  <a:lnTo>
                    <a:pt x="1174" y="1145"/>
                  </a:lnTo>
                  <a:lnTo>
                    <a:pt x="1169" y="1116"/>
                  </a:lnTo>
                  <a:lnTo>
                    <a:pt x="1169" y="1116"/>
                  </a:lnTo>
                  <a:lnTo>
                    <a:pt x="1149" y="1141"/>
                  </a:lnTo>
                  <a:lnTo>
                    <a:pt x="1126" y="1162"/>
                  </a:lnTo>
                  <a:lnTo>
                    <a:pt x="1100" y="1184"/>
                  </a:lnTo>
                  <a:lnTo>
                    <a:pt x="1072" y="1203"/>
                  </a:lnTo>
                  <a:lnTo>
                    <a:pt x="1056" y="1210"/>
                  </a:lnTo>
                  <a:lnTo>
                    <a:pt x="1038" y="1219"/>
                  </a:lnTo>
                  <a:lnTo>
                    <a:pt x="1020" y="1224"/>
                  </a:lnTo>
                  <a:lnTo>
                    <a:pt x="1003" y="1229"/>
                  </a:lnTo>
                  <a:lnTo>
                    <a:pt x="983" y="1235"/>
                  </a:lnTo>
                  <a:lnTo>
                    <a:pt x="964" y="1238"/>
                  </a:lnTo>
                  <a:lnTo>
                    <a:pt x="944" y="1240"/>
                  </a:lnTo>
                  <a:lnTo>
                    <a:pt x="923" y="1240"/>
                  </a:lnTo>
                  <a:lnTo>
                    <a:pt x="923" y="1240"/>
                  </a:lnTo>
                  <a:lnTo>
                    <a:pt x="898" y="1240"/>
                  </a:lnTo>
                  <a:lnTo>
                    <a:pt x="874" y="1236"/>
                  </a:lnTo>
                  <a:lnTo>
                    <a:pt x="852" y="1233"/>
                  </a:lnTo>
                  <a:lnTo>
                    <a:pt x="829" y="1226"/>
                  </a:lnTo>
                  <a:lnTo>
                    <a:pt x="810" y="1217"/>
                  </a:lnTo>
                  <a:lnTo>
                    <a:pt x="790" y="1208"/>
                  </a:lnTo>
                  <a:lnTo>
                    <a:pt x="773" y="1198"/>
                  </a:lnTo>
                  <a:lnTo>
                    <a:pt x="757" y="1184"/>
                  </a:lnTo>
                  <a:lnTo>
                    <a:pt x="743" y="1169"/>
                  </a:lnTo>
                  <a:lnTo>
                    <a:pt x="729" y="1153"/>
                  </a:lnTo>
                  <a:lnTo>
                    <a:pt x="718" y="1136"/>
                  </a:lnTo>
                  <a:lnTo>
                    <a:pt x="709" y="1116"/>
                  </a:lnTo>
                  <a:lnTo>
                    <a:pt x="700" y="1095"/>
                  </a:lnTo>
                  <a:lnTo>
                    <a:pt x="695" y="1074"/>
                  </a:lnTo>
                  <a:lnTo>
                    <a:pt x="693" y="1051"/>
                  </a:lnTo>
                  <a:lnTo>
                    <a:pt x="692" y="1026"/>
                  </a:lnTo>
                  <a:lnTo>
                    <a:pt x="692" y="1026"/>
                  </a:lnTo>
                  <a:lnTo>
                    <a:pt x="693" y="996"/>
                  </a:lnTo>
                  <a:lnTo>
                    <a:pt x="697" y="970"/>
                  </a:lnTo>
                  <a:lnTo>
                    <a:pt x="706" y="945"/>
                  </a:lnTo>
                  <a:lnTo>
                    <a:pt x="716" y="920"/>
                  </a:lnTo>
                  <a:lnTo>
                    <a:pt x="729" y="897"/>
                  </a:lnTo>
                  <a:lnTo>
                    <a:pt x="745" y="876"/>
                  </a:lnTo>
                  <a:lnTo>
                    <a:pt x="764" y="857"/>
                  </a:lnTo>
                  <a:lnTo>
                    <a:pt x="785" y="839"/>
                  </a:lnTo>
                  <a:lnTo>
                    <a:pt x="810" y="823"/>
                  </a:lnTo>
                  <a:lnTo>
                    <a:pt x="836" y="811"/>
                  </a:lnTo>
                  <a:lnTo>
                    <a:pt x="866" y="798"/>
                  </a:lnTo>
                  <a:lnTo>
                    <a:pt x="898" y="788"/>
                  </a:lnTo>
                  <a:lnTo>
                    <a:pt x="932" y="781"/>
                  </a:lnTo>
                  <a:lnTo>
                    <a:pt x="969" y="775"/>
                  </a:lnTo>
                  <a:lnTo>
                    <a:pt x="1008" y="772"/>
                  </a:lnTo>
                  <a:lnTo>
                    <a:pt x="1049" y="770"/>
                  </a:lnTo>
                  <a:lnTo>
                    <a:pt x="1049" y="770"/>
                  </a:lnTo>
                  <a:lnTo>
                    <a:pt x="1109" y="772"/>
                  </a:lnTo>
                  <a:lnTo>
                    <a:pt x="1139" y="775"/>
                  </a:lnTo>
                  <a:lnTo>
                    <a:pt x="1165" y="779"/>
                  </a:lnTo>
                  <a:lnTo>
                    <a:pt x="1165" y="638"/>
                  </a:lnTo>
                  <a:lnTo>
                    <a:pt x="1165" y="638"/>
                  </a:lnTo>
                  <a:lnTo>
                    <a:pt x="1165" y="611"/>
                  </a:lnTo>
                  <a:lnTo>
                    <a:pt x="1163" y="586"/>
                  </a:lnTo>
                  <a:lnTo>
                    <a:pt x="1160" y="563"/>
                  </a:lnTo>
                  <a:lnTo>
                    <a:pt x="1155" y="542"/>
                  </a:lnTo>
                  <a:lnTo>
                    <a:pt x="1149" y="523"/>
                  </a:lnTo>
                  <a:lnTo>
                    <a:pt x="1142" y="505"/>
                  </a:lnTo>
                  <a:lnTo>
                    <a:pt x="1135" y="489"/>
                  </a:lnTo>
                  <a:lnTo>
                    <a:pt x="1125" y="475"/>
                  </a:lnTo>
                  <a:lnTo>
                    <a:pt x="1114" y="463"/>
                  </a:lnTo>
                  <a:lnTo>
                    <a:pt x="1102" y="450"/>
                  </a:lnTo>
                  <a:lnTo>
                    <a:pt x="1087" y="442"/>
                  </a:lnTo>
                  <a:lnTo>
                    <a:pt x="1073" y="435"/>
                  </a:lnTo>
                  <a:lnTo>
                    <a:pt x="1056" y="427"/>
                  </a:lnTo>
                  <a:lnTo>
                    <a:pt x="1038" y="424"/>
                  </a:lnTo>
                  <a:lnTo>
                    <a:pt x="1018" y="420"/>
                  </a:lnTo>
                  <a:lnTo>
                    <a:pt x="997" y="420"/>
                  </a:lnTo>
                  <a:lnTo>
                    <a:pt x="997" y="420"/>
                  </a:lnTo>
                  <a:lnTo>
                    <a:pt x="971" y="422"/>
                  </a:lnTo>
                  <a:lnTo>
                    <a:pt x="948" y="426"/>
                  </a:lnTo>
                  <a:lnTo>
                    <a:pt x="925" y="431"/>
                  </a:lnTo>
                  <a:lnTo>
                    <a:pt x="905" y="438"/>
                  </a:lnTo>
                  <a:lnTo>
                    <a:pt x="886" y="447"/>
                  </a:lnTo>
                  <a:lnTo>
                    <a:pt x="870" y="459"/>
                  </a:lnTo>
                  <a:lnTo>
                    <a:pt x="856" y="472"/>
                  </a:lnTo>
                  <a:lnTo>
                    <a:pt x="844" y="488"/>
                  </a:lnTo>
                  <a:lnTo>
                    <a:pt x="844" y="488"/>
                  </a:lnTo>
                  <a:lnTo>
                    <a:pt x="856" y="493"/>
                  </a:lnTo>
                  <a:lnTo>
                    <a:pt x="868" y="500"/>
                  </a:lnTo>
                  <a:lnTo>
                    <a:pt x="879" y="509"/>
                  </a:lnTo>
                  <a:lnTo>
                    <a:pt x="888" y="518"/>
                  </a:lnTo>
                  <a:lnTo>
                    <a:pt x="895" y="530"/>
                  </a:lnTo>
                  <a:lnTo>
                    <a:pt x="900" y="542"/>
                  </a:lnTo>
                  <a:lnTo>
                    <a:pt x="904" y="555"/>
                  </a:lnTo>
                  <a:lnTo>
                    <a:pt x="905" y="571"/>
                  </a:lnTo>
                  <a:lnTo>
                    <a:pt x="905" y="571"/>
                  </a:lnTo>
                  <a:lnTo>
                    <a:pt x="904" y="588"/>
                  </a:lnTo>
                  <a:lnTo>
                    <a:pt x="898" y="606"/>
                  </a:lnTo>
                  <a:lnTo>
                    <a:pt x="889" y="620"/>
                  </a:lnTo>
                  <a:lnTo>
                    <a:pt x="879" y="632"/>
                  </a:lnTo>
                  <a:lnTo>
                    <a:pt x="865" y="643"/>
                  </a:lnTo>
                  <a:lnTo>
                    <a:pt x="851" y="652"/>
                  </a:lnTo>
                  <a:lnTo>
                    <a:pt x="833" y="657"/>
                  </a:lnTo>
                  <a:lnTo>
                    <a:pt x="815" y="657"/>
                  </a:lnTo>
                  <a:lnTo>
                    <a:pt x="815" y="657"/>
                  </a:lnTo>
                  <a:lnTo>
                    <a:pt x="798" y="655"/>
                  </a:lnTo>
                  <a:lnTo>
                    <a:pt x="780" y="652"/>
                  </a:lnTo>
                  <a:lnTo>
                    <a:pt x="766" y="643"/>
                  </a:lnTo>
                  <a:lnTo>
                    <a:pt x="752" y="632"/>
                  </a:lnTo>
                  <a:lnTo>
                    <a:pt x="741" y="618"/>
                  </a:lnTo>
                  <a:lnTo>
                    <a:pt x="734" y="602"/>
                  </a:lnTo>
                  <a:lnTo>
                    <a:pt x="729" y="585"/>
                  </a:lnTo>
                  <a:lnTo>
                    <a:pt x="727" y="565"/>
                  </a:lnTo>
                  <a:lnTo>
                    <a:pt x="727" y="565"/>
                  </a:lnTo>
                  <a:lnTo>
                    <a:pt x="729" y="544"/>
                  </a:lnTo>
                  <a:lnTo>
                    <a:pt x="732" y="525"/>
                  </a:lnTo>
                  <a:lnTo>
                    <a:pt x="739" y="507"/>
                  </a:lnTo>
                  <a:lnTo>
                    <a:pt x="750" y="489"/>
                  </a:lnTo>
                  <a:lnTo>
                    <a:pt x="762" y="473"/>
                  </a:lnTo>
                  <a:lnTo>
                    <a:pt x="776" y="458"/>
                  </a:lnTo>
                  <a:lnTo>
                    <a:pt x="792" y="443"/>
                  </a:lnTo>
                  <a:lnTo>
                    <a:pt x="812" y="431"/>
                  </a:lnTo>
                  <a:lnTo>
                    <a:pt x="831" y="419"/>
                  </a:lnTo>
                  <a:lnTo>
                    <a:pt x="854" y="410"/>
                  </a:lnTo>
                  <a:lnTo>
                    <a:pt x="877" y="401"/>
                  </a:lnTo>
                  <a:lnTo>
                    <a:pt x="902" y="394"/>
                  </a:lnTo>
                  <a:lnTo>
                    <a:pt x="927" y="387"/>
                  </a:lnTo>
                  <a:lnTo>
                    <a:pt x="955" y="383"/>
                  </a:lnTo>
                  <a:lnTo>
                    <a:pt x="981" y="380"/>
                  </a:lnTo>
                  <a:lnTo>
                    <a:pt x="1010" y="380"/>
                  </a:lnTo>
                  <a:lnTo>
                    <a:pt x="1010" y="380"/>
                  </a:lnTo>
                  <a:lnTo>
                    <a:pt x="1050" y="382"/>
                  </a:lnTo>
                  <a:lnTo>
                    <a:pt x="1087" y="385"/>
                  </a:lnTo>
                  <a:lnTo>
                    <a:pt x="1121" y="390"/>
                  </a:lnTo>
                  <a:lnTo>
                    <a:pt x="1151" y="399"/>
                  </a:lnTo>
                  <a:lnTo>
                    <a:pt x="1178" y="410"/>
                  </a:lnTo>
                  <a:lnTo>
                    <a:pt x="1202" y="424"/>
                  </a:lnTo>
                  <a:lnTo>
                    <a:pt x="1224" y="438"/>
                  </a:lnTo>
                  <a:lnTo>
                    <a:pt x="1241" y="456"/>
                  </a:lnTo>
                  <a:lnTo>
                    <a:pt x="1257" y="473"/>
                  </a:lnTo>
                  <a:lnTo>
                    <a:pt x="1271" y="495"/>
                  </a:lnTo>
                  <a:lnTo>
                    <a:pt x="1282" y="516"/>
                  </a:lnTo>
                  <a:lnTo>
                    <a:pt x="1291" y="539"/>
                  </a:lnTo>
                  <a:lnTo>
                    <a:pt x="1298" y="562"/>
                  </a:lnTo>
                  <a:lnTo>
                    <a:pt x="1301" y="588"/>
                  </a:lnTo>
                  <a:lnTo>
                    <a:pt x="1305" y="615"/>
                  </a:lnTo>
                  <a:lnTo>
                    <a:pt x="1305" y="641"/>
                  </a:lnTo>
                  <a:lnTo>
                    <a:pt x="1305" y="1055"/>
                  </a:lnTo>
                  <a:lnTo>
                    <a:pt x="1305" y="1055"/>
                  </a:lnTo>
                  <a:lnTo>
                    <a:pt x="1307" y="1083"/>
                  </a:lnTo>
                  <a:lnTo>
                    <a:pt x="1310" y="1106"/>
                  </a:lnTo>
                  <a:lnTo>
                    <a:pt x="1312" y="1115"/>
                  </a:lnTo>
                  <a:lnTo>
                    <a:pt x="1315" y="1123"/>
                  </a:lnTo>
                  <a:lnTo>
                    <a:pt x="1319" y="1131"/>
                  </a:lnTo>
                  <a:lnTo>
                    <a:pt x="1324" y="1138"/>
                  </a:lnTo>
                  <a:lnTo>
                    <a:pt x="1331" y="1143"/>
                  </a:lnTo>
                  <a:lnTo>
                    <a:pt x="1338" y="1148"/>
                  </a:lnTo>
                  <a:lnTo>
                    <a:pt x="1345" y="1152"/>
                  </a:lnTo>
                  <a:lnTo>
                    <a:pt x="1356" y="1155"/>
                  </a:lnTo>
                  <a:lnTo>
                    <a:pt x="1377" y="1159"/>
                  </a:lnTo>
                  <a:lnTo>
                    <a:pt x="1404" y="1161"/>
                  </a:lnTo>
                  <a:lnTo>
                    <a:pt x="1429" y="1161"/>
                  </a:lnTo>
                  <a:close/>
                  <a:moveTo>
                    <a:pt x="1165" y="823"/>
                  </a:moveTo>
                  <a:lnTo>
                    <a:pt x="1165" y="823"/>
                  </a:lnTo>
                  <a:lnTo>
                    <a:pt x="1133" y="818"/>
                  </a:lnTo>
                  <a:lnTo>
                    <a:pt x="1096" y="816"/>
                  </a:lnTo>
                  <a:lnTo>
                    <a:pt x="1096" y="816"/>
                  </a:lnTo>
                  <a:lnTo>
                    <a:pt x="1066" y="816"/>
                  </a:lnTo>
                  <a:lnTo>
                    <a:pt x="1038" y="820"/>
                  </a:lnTo>
                  <a:lnTo>
                    <a:pt x="1011" y="823"/>
                  </a:lnTo>
                  <a:lnTo>
                    <a:pt x="987" y="830"/>
                  </a:lnTo>
                  <a:lnTo>
                    <a:pt x="964" y="837"/>
                  </a:lnTo>
                  <a:lnTo>
                    <a:pt x="942" y="846"/>
                  </a:lnTo>
                  <a:lnTo>
                    <a:pt x="923" y="857"/>
                  </a:lnTo>
                  <a:lnTo>
                    <a:pt x="907" y="869"/>
                  </a:lnTo>
                  <a:lnTo>
                    <a:pt x="891" y="883"/>
                  </a:lnTo>
                  <a:lnTo>
                    <a:pt x="879" y="897"/>
                  </a:lnTo>
                  <a:lnTo>
                    <a:pt x="866" y="915"/>
                  </a:lnTo>
                  <a:lnTo>
                    <a:pt x="858" y="933"/>
                  </a:lnTo>
                  <a:lnTo>
                    <a:pt x="851" y="950"/>
                  </a:lnTo>
                  <a:lnTo>
                    <a:pt x="845" y="970"/>
                  </a:lnTo>
                  <a:lnTo>
                    <a:pt x="842" y="991"/>
                  </a:lnTo>
                  <a:lnTo>
                    <a:pt x="842" y="1012"/>
                  </a:lnTo>
                  <a:lnTo>
                    <a:pt x="842" y="1012"/>
                  </a:lnTo>
                  <a:lnTo>
                    <a:pt x="842" y="1030"/>
                  </a:lnTo>
                  <a:lnTo>
                    <a:pt x="844" y="1046"/>
                  </a:lnTo>
                  <a:lnTo>
                    <a:pt x="847" y="1062"/>
                  </a:lnTo>
                  <a:lnTo>
                    <a:pt x="852" y="1076"/>
                  </a:lnTo>
                  <a:lnTo>
                    <a:pt x="858" y="1088"/>
                  </a:lnTo>
                  <a:lnTo>
                    <a:pt x="865" y="1102"/>
                  </a:lnTo>
                  <a:lnTo>
                    <a:pt x="874" y="1113"/>
                  </a:lnTo>
                  <a:lnTo>
                    <a:pt x="882" y="1123"/>
                  </a:lnTo>
                  <a:lnTo>
                    <a:pt x="893" y="1132"/>
                  </a:lnTo>
                  <a:lnTo>
                    <a:pt x="904" y="1141"/>
                  </a:lnTo>
                  <a:lnTo>
                    <a:pt x="916" y="1148"/>
                  </a:lnTo>
                  <a:lnTo>
                    <a:pt x="928" y="1153"/>
                  </a:lnTo>
                  <a:lnTo>
                    <a:pt x="942" y="1159"/>
                  </a:lnTo>
                  <a:lnTo>
                    <a:pt x="958" y="1161"/>
                  </a:lnTo>
                  <a:lnTo>
                    <a:pt x="973" y="1164"/>
                  </a:lnTo>
                  <a:lnTo>
                    <a:pt x="988" y="1164"/>
                  </a:lnTo>
                  <a:lnTo>
                    <a:pt x="988" y="1164"/>
                  </a:lnTo>
                  <a:lnTo>
                    <a:pt x="1015" y="1162"/>
                  </a:lnTo>
                  <a:lnTo>
                    <a:pt x="1040" y="1157"/>
                  </a:lnTo>
                  <a:lnTo>
                    <a:pt x="1064" y="1148"/>
                  </a:lnTo>
                  <a:lnTo>
                    <a:pt x="1087" y="1138"/>
                  </a:lnTo>
                  <a:lnTo>
                    <a:pt x="1110" y="1123"/>
                  </a:lnTo>
                  <a:lnTo>
                    <a:pt x="1130" y="1108"/>
                  </a:lnTo>
                  <a:lnTo>
                    <a:pt x="1149" y="1090"/>
                  </a:lnTo>
                  <a:lnTo>
                    <a:pt x="1165" y="1070"/>
                  </a:lnTo>
                  <a:lnTo>
                    <a:pt x="1165" y="823"/>
                  </a:lnTo>
                  <a:close/>
                  <a:moveTo>
                    <a:pt x="1692" y="1042"/>
                  </a:moveTo>
                  <a:lnTo>
                    <a:pt x="1692" y="1042"/>
                  </a:lnTo>
                  <a:lnTo>
                    <a:pt x="1694" y="1079"/>
                  </a:lnTo>
                  <a:lnTo>
                    <a:pt x="1695" y="1109"/>
                  </a:lnTo>
                  <a:lnTo>
                    <a:pt x="1701" y="1136"/>
                  </a:lnTo>
                  <a:lnTo>
                    <a:pt x="1708" y="1157"/>
                  </a:lnTo>
                  <a:lnTo>
                    <a:pt x="1717" y="1175"/>
                  </a:lnTo>
                  <a:lnTo>
                    <a:pt x="1727" y="1189"/>
                  </a:lnTo>
                  <a:lnTo>
                    <a:pt x="1741" y="1201"/>
                  </a:lnTo>
                  <a:lnTo>
                    <a:pt x="1757" y="1210"/>
                  </a:lnTo>
                  <a:lnTo>
                    <a:pt x="1757" y="1224"/>
                  </a:lnTo>
                  <a:lnTo>
                    <a:pt x="1485" y="1224"/>
                  </a:lnTo>
                  <a:lnTo>
                    <a:pt x="1485" y="1210"/>
                  </a:lnTo>
                  <a:lnTo>
                    <a:pt x="1485" y="1210"/>
                  </a:lnTo>
                  <a:lnTo>
                    <a:pt x="1501" y="1201"/>
                  </a:lnTo>
                  <a:lnTo>
                    <a:pt x="1515" y="1189"/>
                  </a:lnTo>
                  <a:lnTo>
                    <a:pt x="1526" y="1175"/>
                  </a:lnTo>
                  <a:lnTo>
                    <a:pt x="1536" y="1157"/>
                  </a:lnTo>
                  <a:lnTo>
                    <a:pt x="1543" y="1136"/>
                  </a:lnTo>
                  <a:lnTo>
                    <a:pt x="1549" y="1109"/>
                  </a:lnTo>
                  <a:lnTo>
                    <a:pt x="1551" y="1079"/>
                  </a:lnTo>
                  <a:lnTo>
                    <a:pt x="1552" y="1042"/>
                  </a:lnTo>
                  <a:lnTo>
                    <a:pt x="1552" y="594"/>
                  </a:lnTo>
                  <a:lnTo>
                    <a:pt x="1552" y="594"/>
                  </a:lnTo>
                  <a:lnTo>
                    <a:pt x="1551" y="563"/>
                  </a:lnTo>
                  <a:lnTo>
                    <a:pt x="1545" y="539"/>
                  </a:lnTo>
                  <a:lnTo>
                    <a:pt x="1538" y="518"/>
                  </a:lnTo>
                  <a:lnTo>
                    <a:pt x="1529" y="502"/>
                  </a:lnTo>
                  <a:lnTo>
                    <a:pt x="1517" y="488"/>
                  </a:lnTo>
                  <a:lnTo>
                    <a:pt x="1505" y="477"/>
                  </a:lnTo>
                  <a:lnTo>
                    <a:pt x="1492" y="470"/>
                  </a:lnTo>
                  <a:lnTo>
                    <a:pt x="1480" y="463"/>
                  </a:lnTo>
                  <a:lnTo>
                    <a:pt x="1480" y="449"/>
                  </a:lnTo>
                  <a:lnTo>
                    <a:pt x="1692" y="376"/>
                  </a:lnTo>
                  <a:lnTo>
                    <a:pt x="1692" y="551"/>
                  </a:lnTo>
                  <a:lnTo>
                    <a:pt x="1692" y="551"/>
                  </a:lnTo>
                  <a:lnTo>
                    <a:pt x="1731" y="512"/>
                  </a:lnTo>
                  <a:lnTo>
                    <a:pt x="1770" y="479"/>
                  </a:lnTo>
                  <a:lnTo>
                    <a:pt x="1789" y="463"/>
                  </a:lnTo>
                  <a:lnTo>
                    <a:pt x="1809" y="449"/>
                  </a:lnTo>
                  <a:lnTo>
                    <a:pt x="1830" y="436"/>
                  </a:lnTo>
                  <a:lnTo>
                    <a:pt x="1849" y="426"/>
                  </a:lnTo>
                  <a:lnTo>
                    <a:pt x="1870" y="415"/>
                  </a:lnTo>
                  <a:lnTo>
                    <a:pt x="1892" y="406"/>
                  </a:lnTo>
                  <a:lnTo>
                    <a:pt x="1913" y="397"/>
                  </a:lnTo>
                  <a:lnTo>
                    <a:pt x="1934" y="392"/>
                  </a:lnTo>
                  <a:lnTo>
                    <a:pt x="1955" y="387"/>
                  </a:lnTo>
                  <a:lnTo>
                    <a:pt x="1977" y="383"/>
                  </a:lnTo>
                  <a:lnTo>
                    <a:pt x="1998" y="380"/>
                  </a:lnTo>
                  <a:lnTo>
                    <a:pt x="2019" y="380"/>
                  </a:lnTo>
                  <a:lnTo>
                    <a:pt x="2019" y="380"/>
                  </a:lnTo>
                  <a:lnTo>
                    <a:pt x="2049" y="382"/>
                  </a:lnTo>
                  <a:lnTo>
                    <a:pt x="2077" y="385"/>
                  </a:lnTo>
                  <a:lnTo>
                    <a:pt x="2102" y="390"/>
                  </a:lnTo>
                  <a:lnTo>
                    <a:pt x="2125" y="399"/>
                  </a:lnTo>
                  <a:lnTo>
                    <a:pt x="2144" y="408"/>
                  </a:lnTo>
                  <a:lnTo>
                    <a:pt x="2162" y="420"/>
                  </a:lnTo>
                  <a:lnTo>
                    <a:pt x="2178" y="435"/>
                  </a:lnTo>
                  <a:lnTo>
                    <a:pt x="2190" y="450"/>
                  </a:lnTo>
                  <a:lnTo>
                    <a:pt x="2203" y="468"/>
                  </a:lnTo>
                  <a:lnTo>
                    <a:pt x="2212" y="488"/>
                  </a:lnTo>
                  <a:lnTo>
                    <a:pt x="2220" y="507"/>
                  </a:lnTo>
                  <a:lnTo>
                    <a:pt x="2226" y="530"/>
                  </a:lnTo>
                  <a:lnTo>
                    <a:pt x="2231" y="553"/>
                  </a:lnTo>
                  <a:lnTo>
                    <a:pt x="2233" y="576"/>
                  </a:lnTo>
                  <a:lnTo>
                    <a:pt x="2235" y="601"/>
                  </a:lnTo>
                  <a:lnTo>
                    <a:pt x="2236" y="627"/>
                  </a:lnTo>
                  <a:lnTo>
                    <a:pt x="2236" y="1042"/>
                  </a:lnTo>
                  <a:lnTo>
                    <a:pt x="2236" y="1042"/>
                  </a:lnTo>
                  <a:lnTo>
                    <a:pt x="2236" y="1079"/>
                  </a:lnTo>
                  <a:lnTo>
                    <a:pt x="2240" y="1109"/>
                  </a:lnTo>
                  <a:lnTo>
                    <a:pt x="2245" y="1136"/>
                  </a:lnTo>
                  <a:lnTo>
                    <a:pt x="2252" y="1157"/>
                  </a:lnTo>
                  <a:lnTo>
                    <a:pt x="2263" y="1175"/>
                  </a:lnTo>
                  <a:lnTo>
                    <a:pt x="2273" y="1189"/>
                  </a:lnTo>
                  <a:lnTo>
                    <a:pt x="2288" y="1201"/>
                  </a:lnTo>
                  <a:lnTo>
                    <a:pt x="2304" y="1210"/>
                  </a:lnTo>
                  <a:lnTo>
                    <a:pt x="2304" y="1224"/>
                  </a:lnTo>
                  <a:lnTo>
                    <a:pt x="2031" y="1224"/>
                  </a:lnTo>
                  <a:lnTo>
                    <a:pt x="2031" y="1210"/>
                  </a:lnTo>
                  <a:lnTo>
                    <a:pt x="2031" y="1210"/>
                  </a:lnTo>
                  <a:lnTo>
                    <a:pt x="2047" y="1201"/>
                  </a:lnTo>
                  <a:lnTo>
                    <a:pt x="2060" y="1189"/>
                  </a:lnTo>
                  <a:lnTo>
                    <a:pt x="2072" y="1175"/>
                  </a:lnTo>
                  <a:lnTo>
                    <a:pt x="2081" y="1157"/>
                  </a:lnTo>
                  <a:lnTo>
                    <a:pt x="2088" y="1136"/>
                  </a:lnTo>
                  <a:lnTo>
                    <a:pt x="2091" y="1109"/>
                  </a:lnTo>
                  <a:lnTo>
                    <a:pt x="2095" y="1079"/>
                  </a:lnTo>
                  <a:lnTo>
                    <a:pt x="2097" y="1042"/>
                  </a:lnTo>
                  <a:lnTo>
                    <a:pt x="2097" y="673"/>
                  </a:lnTo>
                  <a:lnTo>
                    <a:pt x="2097" y="673"/>
                  </a:lnTo>
                  <a:lnTo>
                    <a:pt x="2095" y="650"/>
                  </a:lnTo>
                  <a:lnTo>
                    <a:pt x="2093" y="627"/>
                  </a:lnTo>
                  <a:lnTo>
                    <a:pt x="2091" y="608"/>
                  </a:lnTo>
                  <a:lnTo>
                    <a:pt x="2086" y="590"/>
                  </a:lnTo>
                  <a:lnTo>
                    <a:pt x="2081" y="574"/>
                  </a:lnTo>
                  <a:lnTo>
                    <a:pt x="2075" y="558"/>
                  </a:lnTo>
                  <a:lnTo>
                    <a:pt x="2067" y="546"/>
                  </a:lnTo>
                  <a:lnTo>
                    <a:pt x="2058" y="533"/>
                  </a:lnTo>
                  <a:lnTo>
                    <a:pt x="2047" y="523"/>
                  </a:lnTo>
                  <a:lnTo>
                    <a:pt x="2037" y="514"/>
                  </a:lnTo>
                  <a:lnTo>
                    <a:pt x="2024" y="507"/>
                  </a:lnTo>
                  <a:lnTo>
                    <a:pt x="2010" y="500"/>
                  </a:lnTo>
                  <a:lnTo>
                    <a:pt x="1994" y="496"/>
                  </a:lnTo>
                  <a:lnTo>
                    <a:pt x="1977" y="493"/>
                  </a:lnTo>
                  <a:lnTo>
                    <a:pt x="1959" y="491"/>
                  </a:lnTo>
                  <a:lnTo>
                    <a:pt x="1939" y="491"/>
                  </a:lnTo>
                  <a:lnTo>
                    <a:pt x="1939" y="491"/>
                  </a:lnTo>
                  <a:lnTo>
                    <a:pt x="1922" y="491"/>
                  </a:lnTo>
                  <a:lnTo>
                    <a:pt x="1904" y="493"/>
                  </a:lnTo>
                  <a:lnTo>
                    <a:pt x="1869" y="500"/>
                  </a:lnTo>
                  <a:lnTo>
                    <a:pt x="1835" y="509"/>
                  </a:lnTo>
                  <a:lnTo>
                    <a:pt x="1803" y="523"/>
                  </a:lnTo>
                  <a:lnTo>
                    <a:pt x="1771" y="537"/>
                  </a:lnTo>
                  <a:lnTo>
                    <a:pt x="1741" y="553"/>
                  </a:lnTo>
                  <a:lnTo>
                    <a:pt x="1715" y="571"/>
                  </a:lnTo>
                  <a:lnTo>
                    <a:pt x="1692" y="586"/>
                  </a:lnTo>
                  <a:lnTo>
                    <a:pt x="1692" y="1042"/>
                  </a:lnTo>
                  <a:close/>
                  <a:moveTo>
                    <a:pt x="2874" y="1134"/>
                  </a:moveTo>
                  <a:lnTo>
                    <a:pt x="2874" y="1134"/>
                  </a:lnTo>
                  <a:lnTo>
                    <a:pt x="2855" y="1155"/>
                  </a:lnTo>
                  <a:lnTo>
                    <a:pt x="2832" y="1173"/>
                  </a:lnTo>
                  <a:lnTo>
                    <a:pt x="2807" y="1189"/>
                  </a:lnTo>
                  <a:lnTo>
                    <a:pt x="2779" y="1203"/>
                  </a:lnTo>
                  <a:lnTo>
                    <a:pt x="2751" y="1215"/>
                  </a:lnTo>
                  <a:lnTo>
                    <a:pt x="2722" y="1224"/>
                  </a:lnTo>
                  <a:lnTo>
                    <a:pt x="2692" y="1229"/>
                  </a:lnTo>
                  <a:lnTo>
                    <a:pt x="2662" y="1231"/>
                  </a:lnTo>
                  <a:lnTo>
                    <a:pt x="2662" y="1231"/>
                  </a:lnTo>
                  <a:lnTo>
                    <a:pt x="2641" y="1229"/>
                  </a:lnTo>
                  <a:lnTo>
                    <a:pt x="2620" y="1228"/>
                  </a:lnTo>
                  <a:lnTo>
                    <a:pt x="2602" y="1224"/>
                  </a:lnTo>
                  <a:lnTo>
                    <a:pt x="2585" y="1217"/>
                  </a:lnTo>
                  <a:lnTo>
                    <a:pt x="2567" y="1210"/>
                  </a:lnTo>
                  <a:lnTo>
                    <a:pt x="2553" y="1201"/>
                  </a:lnTo>
                  <a:lnTo>
                    <a:pt x="2540" y="1191"/>
                  </a:lnTo>
                  <a:lnTo>
                    <a:pt x="2528" y="1176"/>
                  </a:lnTo>
                  <a:lnTo>
                    <a:pt x="2517" y="1162"/>
                  </a:lnTo>
                  <a:lnTo>
                    <a:pt x="2509" y="1146"/>
                  </a:lnTo>
                  <a:lnTo>
                    <a:pt x="2501" y="1129"/>
                  </a:lnTo>
                  <a:lnTo>
                    <a:pt x="2494" y="1109"/>
                  </a:lnTo>
                  <a:lnTo>
                    <a:pt x="2489" y="1086"/>
                  </a:lnTo>
                  <a:lnTo>
                    <a:pt x="2486" y="1063"/>
                  </a:lnTo>
                  <a:lnTo>
                    <a:pt x="2484" y="1039"/>
                  </a:lnTo>
                  <a:lnTo>
                    <a:pt x="2484" y="1010"/>
                  </a:lnTo>
                  <a:lnTo>
                    <a:pt x="2484" y="466"/>
                  </a:lnTo>
                  <a:lnTo>
                    <a:pt x="2357" y="466"/>
                  </a:lnTo>
                  <a:lnTo>
                    <a:pt x="2357" y="427"/>
                  </a:lnTo>
                  <a:lnTo>
                    <a:pt x="2357" y="427"/>
                  </a:lnTo>
                  <a:lnTo>
                    <a:pt x="2394" y="410"/>
                  </a:lnTo>
                  <a:lnTo>
                    <a:pt x="2411" y="401"/>
                  </a:lnTo>
                  <a:lnTo>
                    <a:pt x="2429" y="390"/>
                  </a:lnTo>
                  <a:lnTo>
                    <a:pt x="2447" y="378"/>
                  </a:lnTo>
                  <a:lnTo>
                    <a:pt x="2463" y="366"/>
                  </a:lnTo>
                  <a:lnTo>
                    <a:pt x="2478" y="352"/>
                  </a:lnTo>
                  <a:lnTo>
                    <a:pt x="2494" y="337"/>
                  </a:lnTo>
                  <a:lnTo>
                    <a:pt x="2509" y="321"/>
                  </a:lnTo>
                  <a:lnTo>
                    <a:pt x="2523" y="304"/>
                  </a:lnTo>
                  <a:lnTo>
                    <a:pt x="2535" y="286"/>
                  </a:lnTo>
                  <a:lnTo>
                    <a:pt x="2547" y="267"/>
                  </a:lnTo>
                  <a:lnTo>
                    <a:pt x="2558" y="246"/>
                  </a:lnTo>
                  <a:lnTo>
                    <a:pt x="2569" y="223"/>
                  </a:lnTo>
                  <a:lnTo>
                    <a:pt x="2577" y="198"/>
                  </a:lnTo>
                  <a:lnTo>
                    <a:pt x="2586" y="173"/>
                  </a:lnTo>
                  <a:lnTo>
                    <a:pt x="2623" y="173"/>
                  </a:lnTo>
                  <a:lnTo>
                    <a:pt x="2623" y="408"/>
                  </a:lnTo>
                  <a:lnTo>
                    <a:pt x="2862" y="390"/>
                  </a:lnTo>
                  <a:lnTo>
                    <a:pt x="2846" y="466"/>
                  </a:lnTo>
                  <a:lnTo>
                    <a:pt x="2623" y="466"/>
                  </a:lnTo>
                  <a:lnTo>
                    <a:pt x="2623" y="989"/>
                  </a:lnTo>
                  <a:lnTo>
                    <a:pt x="2623" y="989"/>
                  </a:lnTo>
                  <a:lnTo>
                    <a:pt x="2625" y="1028"/>
                  </a:lnTo>
                  <a:lnTo>
                    <a:pt x="2631" y="1060"/>
                  </a:lnTo>
                  <a:lnTo>
                    <a:pt x="2634" y="1074"/>
                  </a:lnTo>
                  <a:lnTo>
                    <a:pt x="2638" y="1088"/>
                  </a:lnTo>
                  <a:lnTo>
                    <a:pt x="2643" y="1099"/>
                  </a:lnTo>
                  <a:lnTo>
                    <a:pt x="2650" y="1109"/>
                  </a:lnTo>
                  <a:lnTo>
                    <a:pt x="2657" y="1118"/>
                  </a:lnTo>
                  <a:lnTo>
                    <a:pt x="2666" y="1125"/>
                  </a:lnTo>
                  <a:lnTo>
                    <a:pt x="2675" y="1132"/>
                  </a:lnTo>
                  <a:lnTo>
                    <a:pt x="2685" y="1138"/>
                  </a:lnTo>
                  <a:lnTo>
                    <a:pt x="2698" y="1141"/>
                  </a:lnTo>
                  <a:lnTo>
                    <a:pt x="2712" y="1145"/>
                  </a:lnTo>
                  <a:lnTo>
                    <a:pt x="2726" y="1146"/>
                  </a:lnTo>
                  <a:lnTo>
                    <a:pt x="2740" y="1146"/>
                  </a:lnTo>
                  <a:lnTo>
                    <a:pt x="2740" y="1146"/>
                  </a:lnTo>
                  <a:lnTo>
                    <a:pt x="2770" y="1145"/>
                  </a:lnTo>
                  <a:lnTo>
                    <a:pt x="2800" y="1141"/>
                  </a:lnTo>
                  <a:lnTo>
                    <a:pt x="2834" y="1132"/>
                  </a:lnTo>
                  <a:lnTo>
                    <a:pt x="2850" y="1127"/>
                  </a:lnTo>
                  <a:lnTo>
                    <a:pt x="2866" y="1120"/>
                  </a:lnTo>
                  <a:lnTo>
                    <a:pt x="2874" y="1134"/>
                  </a:lnTo>
                  <a:close/>
                  <a:moveTo>
                    <a:pt x="3173" y="1042"/>
                  </a:moveTo>
                  <a:lnTo>
                    <a:pt x="3173" y="1042"/>
                  </a:lnTo>
                  <a:lnTo>
                    <a:pt x="3175" y="1079"/>
                  </a:lnTo>
                  <a:lnTo>
                    <a:pt x="3178" y="1109"/>
                  </a:lnTo>
                  <a:lnTo>
                    <a:pt x="3182" y="1136"/>
                  </a:lnTo>
                  <a:lnTo>
                    <a:pt x="3189" y="1157"/>
                  </a:lnTo>
                  <a:lnTo>
                    <a:pt x="3198" y="1175"/>
                  </a:lnTo>
                  <a:lnTo>
                    <a:pt x="3210" y="1189"/>
                  </a:lnTo>
                  <a:lnTo>
                    <a:pt x="3223" y="1201"/>
                  </a:lnTo>
                  <a:lnTo>
                    <a:pt x="3239" y="1210"/>
                  </a:lnTo>
                  <a:lnTo>
                    <a:pt x="3239" y="1224"/>
                  </a:lnTo>
                  <a:lnTo>
                    <a:pt x="2966" y="1224"/>
                  </a:lnTo>
                  <a:lnTo>
                    <a:pt x="2966" y="1210"/>
                  </a:lnTo>
                  <a:lnTo>
                    <a:pt x="2966" y="1210"/>
                  </a:lnTo>
                  <a:lnTo>
                    <a:pt x="2982" y="1201"/>
                  </a:lnTo>
                  <a:lnTo>
                    <a:pt x="2996" y="1189"/>
                  </a:lnTo>
                  <a:lnTo>
                    <a:pt x="3009" y="1175"/>
                  </a:lnTo>
                  <a:lnTo>
                    <a:pt x="3018" y="1157"/>
                  </a:lnTo>
                  <a:lnTo>
                    <a:pt x="3025" y="1136"/>
                  </a:lnTo>
                  <a:lnTo>
                    <a:pt x="3030" y="1109"/>
                  </a:lnTo>
                  <a:lnTo>
                    <a:pt x="3034" y="1079"/>
                  </a:lnTo>
                  <a:lnTo>
                    <a:pt x="3034" y="1042"/>
                  </a:lnTo>
                  <a:lnTo>
                    <a:pt x="3034" y="223"/>
                  </a:lnTo>
                  <a:lnTo>
                    <a:pt x="3034" y="223"/>
                  </a:lnTo>
                  <a:lnTo>
                    <a:pt x="3032" y="194"/>
                  </a:lnTo>
                  <a:lnTo>
                    <a:pt x="3028" y="170"/>
                  </a:lnTo>
                  <a:lnTo>
                    <a:pt x="3021" y="148"/>
                  </a:lnTo>
                  <a:lnTo>
                    <a:pt x="3012" y="131"/>
                  </a:lnTo>
                  <a:lnTo>
                    <a:pt x="3000" y="117"/>
                  </a:lnTo>
                  <a:lnTo>
                    <a:pt x="2989" y="104"/>
                  </a:lnTo>
                  <a:lnTo>
                    <a:pt x="2975" y="95"/>
                  </a:lnTo>
                  <a:lnTo>
                    <a:pt x="2963" y="88"/>
                  </a:lnTo>
                  <a:lnTo>
                    <a:pt x="2963" y="72"/>
                  </a:lnTo>
                  <a:lnTo>
                    <a:pt x="3173" y="0"/>
                  </a:lnTo>
                  <a:lnTo>
                    <a:pt x="3173" y="551"/>
                  </a:lnTo>
                  <a:lnTo>
                    <a:pt x="3173" y="551"/>
                  </a:lnTo>
                  <a:lnTo>
                    <a:pt x="3212" y="512"/>
                  </a:lnTo>
                  <a:lnTo>
                    <a:pt x="3251" y="479"/>
                  </a:lnTo>
                  <a:lnTo>
                    <a:pt x="3270" y="463"/>
                  </a:lnTo>
                  <a:lnTo>
                    <a:pt x="3290" y="449"/>
                  </a:lnTo>
                  <a:lnTo>
                    <a:pt x="3311" y="436"/>
                  </a:lnTo>
                  <a:lnTo>
                    <a:pt x="3332" y="426"/>
                  </a:lnTo>
                  <a:lnTo>
                    <a:pt x="3352" y="415"/>
                  </a:lnTo>
                  <a:lnTo>
                    <a:pt x="3373" y="406"/>
                  </a:lnTo>
                  <a:lnTo>
                    <a:pt x="3394" y="397"/>
                  </a:lnTo>
                  <a:lnTo>
                    <a:pt x="3415" y="392"/>
                  </a:lnTo>
                  <a:lnTo>
                    <a:pt x="3437" y="387"/>
                  </a:lnTo>
                  <a:lnTo>
                    <a:pt x="3458" y="383"/>
                  </a:lnTo>
                  <a:lnTo>
                    <a:pt x="3479" y="380"/>
                  </a:lnTo>
                  <a:lnTo>
                    <a:pt x="3502" y="380"/>
                  </a:lnTo>
                  <a:lnTo>
                    <a:pt x="3502" y="380"/>
                  </a:lnTo>
                  <a:lnTo>
                    <a:pt x="3532" y="382"/>
                  </a:lnTo>
                  <a:lnTo>
                    <a:pt x="3560" y="385"/>
                  </a:lnTo>
                  <a:lnTo>
                    <a:pt x="3585" y="390"/>
                  </a:lnTo>
                  <a:lnTo>
                    <a:pt x="3608" y="399"/>
                  </a:lnTo>
                  <a:lnTo>
                    <a:pt x="3627" y="408"/>
                  </a:lnTo>
                  <a:lnTo>
                    <a:pt x="3645" y="420"/>
                  </a:lnTo>
                  <a:lnTo>
                    <a:pt x="3661" y="435"/>
                  </a:lnTo>
                  <a:lnTo>
                    <a:pt x="3673" y="450"/>
                  </a:lnTo>
                  <a:lnTo>
                    <a:pt x="3686" y="468"/>
                  </a:lnTo>
                  <a:lnTo>
                    <a:pt x="3695" y="488"/>
                  </a:lnTo>
                  <a:lnTo>
                    <a:pt x="3702" y="507"/>
                  </a:lnTo>
                  <a:lnTo>
                    <a:pt x="3709" y="530"/>
                  </a:lnTo>
                  <a:lnTo>
                    <a:pt x="3712" y="553"/>
                  </a:lnTo>
                  <a:lnTo>
                    <a:pt x="3716" y="576"/>
                  </a:lnTo>
                  <a:lnTo>
                    <a:pt x="3718" y="601"/>
                  </a:lnTo>
                  <a:lnTo>
                    <a:pt x="3718" y="627"/>
                  </a:lnTo>
                  <a:lnTo>
                    <a:pt x="3718" y="1042"/>
                  </a:lnTo>
                  <a:lnTo>
                    <a:pt x="3718" y="1042"/>
                  </a:lnTo>
                  <a:lnTo>
                    <a:pt x="3719" y="1079"/>
                  </a:lnTo>
                  <a:lnTo>
                    <a:pt x="3721" y="1109"/>
                  </a:lnTo>
                  <a:lnTo>
                    <a:pt x="3726" y="1136"/>
                  </a:lnTo>
                  <a:lnTo>
                    <a:pt x="3733" y="1157"/>
                  </a:lnTo>
                  <a:lnTo>
                    <a:pt x="3744" y="1175"/>
                  </a:lnTo>
                  <a:lnTo>
                    <a:pt x="3755" y="1189"/>
                  </a:lnTo>
                  <a:lnTo>
                    <a:pt x="3769" y="1201"/>
                  </a:lnTo>
                  <a:lnTo>
                    <a:pt x="3785" y="1210"/>
                  </a:lnTo>
                  <a:lnTo>
                    <a:pt x="3785" y="1224"/>
                  </a:lnTo>
                  <a:lnTo>
                    <a:pt x="3513" y="1224"/>
                  </a:lnTo>
                  <a:lnTo>
                    <a:pt x="3513" y="1210"/>
                  </a:lnTo>
                  <a:lnTo>
                    <a:pt x="3513" y="1210"/>
                  </a:lnTo>
                  <a:lnTo>
                    <a:pt x="3528" y="1201"/>
                  </a:lnTo>
                  <a:lnTo>
                    <a:pt x="3543" y="1189"/>
                  </a:lnTo>
                  <a:lnTo>
                    <a:pt x="3553" y="1175"/>
                  </a:lnTo>
                  <a:lnTo>
                    <a:pt x="3562" y="1157"/>
                  </a:lnTo>
                  <a:lnTo>
                    <a:pt x="3569" y="1136"/>
                  </a:lnTo>
                  <a:lnTo>
                    <a:pt x="3574" y="1109"/>
                  </a:lnTo>
                  <a:lnTo>
                    <a:pt x="3576" y="1079"/>
                  </a:lnTo>
                  <a:lnTo>
                    <a:pt x="3578" y="1042"/>
                  </a:lnTo>
                  <a:lnTo>
                    <a:pt x="3578" y="673"/>
                  </a:lnTo>
                  <a:lnTo>
                    <a:pt x="3578" y="673"/>
                  </a:lnTo>
                  <a:lnTo>
                    <a:pt x="3578" y="650"/>
                  </a:lnTo>
                  <a:lnTo>
                    <a:pt x="3576" y="627"/>
                  </a:lnTo>
                  <a:lnTo>
                    <a:pt x="3573" y="608"/>
                  </a:lnTo>
                  <a:lnTo>
                    <a:pt x="3569" y="590"/>
                  </a:lnTo>
                  <a:lnTo>
                    <a:pt x="3564" y="574"/>
                  </a:lnTo>
                  <a:lnTo>
                    <a:pt x="3557" y="558"/>
                  </a:lnTo>
                  <a:lnTo>
                    <a:pt x="3550" y="546"/>
                  </a:lnTo>
                  <a:lnTo>
                    <a:pt x="3541" y="533"/>
                  </a:lnTo>
                  <a:lnTo>
                    <a:pt x="3530" y="523"/>
                  </a:lnTo>
                  <a:lnTo>
                    <a:pt x="3518" y="514"/>
                  </a:lnTo>
                  <a:lnTo>
                    <a:pt x="3505" y="507"/>
                  </a:lnTo>
                  <a:lnTo>
                    <a:pt x="3491" y="500"/>
                  </a:lnTo>
                  <a:lnTo>
                    <a:pt x="3475" y="496"/>
                  </a:lnTo>
                  <a:lnTo>
                    <a:pt x="3459" y="493"/>
                  </a:lnTo>
                  <a:lnTo>
                    <a:pt x="3440" y="491"/>
                  </a:lnTo>
                  <a:lnTo>
                    <a:pt x="3421" y="491"/>
                  </a:lnTo>
                  <a:lnTo>
                    <a:pt x="3421" y="491"/>
                  </a:lnTo>
                  <a:lnTo>
                    <a:pt x="3403" y="491"/>
                  </a:lnTo>
                  <a:lnTo>
                    <a:pt x="3385" y="493"/>
                  </a:lnTo>
                  <a:lnTo>
                    <a:pt x="3352" y="500"/>
                  </a:lnTo>
                  <a:lnTo>
                    <a:pt x="3316" y="510"/>
                  </a:lnTo>
                  <a:lnTo>
                    <a:pt x="3284" y="523"/>
                  </a:lnTo>
                  <a:lnTo>
                    <a:pt x="3253" y="539"/>
                  </a:lnTo>
                  <a:lnTo>
                    <a:pt x="3224" y="555"/>
                  </a:lnTo>
                  <a:lnTo>
                    <a:pt x="3198" y="571"/>
                  </a:lnTo>
                  <a:lnTo>
                    <a:pt x="3173" y="586"/>
                  </a:lnTo>
                  <a:lnTo>
                    <a:pt x="3173" y="1042"/>
                  </a:lnTo>
                  <a:close/>
                  <a:moveTo>
                    <a:pt x="4267" y="1242"/>
                  </a:moveTo>
                  <a:lnTo>
                    <a:pt x="4267" y="1242"/>
                  </a:lnTo>
                  <a:lnTo>
                    <a:pt x="4221" y="1240"/>
                  </a:lnTo>
                  <a:lnTo>
                    <a:pt x="4181" y="1235"/>
                  </a:lnTo>
                  <a:lnTo>
                    <a:pt x="4140" y="1224"/>
                  </a:lnTo>
                  <a:lnTo>
                    <a:pt x="4103" y="1212"/>
                  </a:lnTo>
                  <a:lnTo>
                    <a:pt x="4068" y="1194"/>
                  </a:lnTo>
                  <a:lnTo>
                    <a:pt x="4034" y="1173"/>
                  </a:lnTo>
                  <a:lnTo>
                    <a:pt x="4006" y="1150"/>
                  </a:lnTo>
                  <a:lnTo>
                    <a:pt x="3977" y="1123"/>
                  </a:lnTo>
                  <a:lnTo>
                    <a:pt x="3953" y="1095"/>
                  </a:lnTo>
                  <a:lnTo>
                    <a:pt x="3931" y="1063"/>
                  </a:lnTo>
                  <a:lnTo>
                    <a:pt x="3914" y="1028"/>
                  </a:lnTo>
                  <a:lnTo>
                    <a:pt x="3898" y="991"/>
                  </a:lnTo>
                  <a:lnTo>
                    <a:pt x="3887" y="952"/>
                  </a:lnTo>
                  <a:lnTo>
                    <a:pt x="3878" y="911"/>
                  </a:lnTo>
                  <a:lnTo>
                    <a:pt x="3873" y="869"/>
                  </a:lnTo>
                  <a:lnTo>
                    <a:pt x="3871" y="823"/>
                  </a:lnTo>
                  <a:lnTo>
                    <a:pt x="3871" y="823"/>
                  </a:lnTo>
                  <a:lnTo>
                    <a:pt x="3873" y="775"/>
                  </a:lnTo>
                  <a:lnTo>
                    <a:pt x="3878" y="730"/>
                  </a:lnTo>
                  <a:lnTo>
                    <a:pt x="3887" y="685"/>
                  </a:lnTo>
                  <a:lnTo>
                    <a:pt x="3900" y="643"/>
                  </a:lnTo>
                  <a:lnTo>
                    <a:pt x="3916" y="604"/>
                  </a:lnTo>
                  <a:lnTo>
                    <a:pt x="3935" y="567"/>
                  </a:lnTo>
                  <a:lnTo>
                    <a:pt x="3958" y="533"/>
                  </a:lnTo>
                  <a:lnTo>
                    <a:pt x="3970" y="518"/>
                  </a:lnTo>
                  <a:lnTo>
                    <a:pt x="3983" y="503"/>
                  </a:lnTo>
                  <a:lnTo>
                    <a:pt x="3997" y="489"/>
                  </a:lnTo>
                  <a:lnTo>
                    <a:pt x="4011" y="475"/>
                  </a:lnTo>
                  <a:lnTo>
                    <a:pt x="4027" y="463"/>
                  </a:lnTo>
                  <a:lnTo>
                    <a:pt x="4043" y="450"/>
                  </a:lnTo>
                  <a:lnTo>
                    <a:pt x="4059" y="440"/>
                  </a:lnTo>
                  <a:lnTo>
                    <a:pt x="4076" y="429"/>
                  </a:lnTo>
                  <a:lnTo>
                    <a:pt x="4094" y="420"/>
                  </a:lnTo>
                  <a:lnTo>
                    <a:pt x="4113" y="412"/>
                  </a:lnTo>
                  <a:lnTo>
                    <a:pt x="4133" y="405"/>
                  </a:lnTo>
                  <a:lnTo>
                    <a:pt x="4152" y="397"/>
                  </a:lnTo>
                  <a:lnTo>
                    <a:pt x="4174" y="392"/>
                  </a:lnTo>
                  <a:lnTo>
                    <a:pt x="4195" y="389"/>
                  </a:lnTo>
                  <a:lnTo>
                    <a:pt x="4216" y="385"/>
                  </a:lnTo>
                  <a:lnTo>
                    <a:pt x="4239" y="382"/>
                  </a:lnTo>
                  <a:lnTo>
                    <a:pt x="4262" y="380"/>
                  </a:lnTo>
                  <a:lnTo>
                    <a:pt x="4287" y="380"/>
                  </a:lnTo>
                  <a:lnTo>
                    <a:pt x="4287" y="380"/>
                  </a:lnTo>
                  <a:lnTo>
                    <a:pt x="4310" y="380"/>
                  </a:lnTo>
                  <a:lnTo>
                    <a:pt x="4331" y="382"/>
                  </a:lnTo>
                  <a:lnTo>
                    <a:pt x="4354" y="385"/>
                  </a:lnTo>
                  <a:lnTo>
                    <a:pt x="4375" y="389"/>
                  </a:lnTo>
                  <a:lnTo>
                    <a:pt x="4395" y="392"/>
                  </a:lnTo>
                  <a:lnTo>
                    <a:pt x="4414" y="397"/>
                  </a:lnTo>
                  <a:lnTo>
                    <a:pt x="4433" y="405"/>
                  </a:lnTo>
                  <a:lnTo>
                    <a:pt x="4453" y="412"/>
                  </a:lnTo>
                  <a:lnTo>
                    <a:pt x="4471" y="420"/>
                  </a:lnTo>
                  <a:lnTo>
                    <a:pt x="4488" y="429"/>
                  </a:lnTo>
                  <a:lnTo>
                    <a:pt x="4520" y="450"/>
                  </a:lnTo>
                  <a:lnTo>
                    <a:pt x="4550" y="473"/>
                  </a:lnTo>
                  <a:lnTo>
                    <a:pt x="4578" y="500"/>
                  </a:lnTo>
                  <a:lnTo>
                    <a:pt x="4601" y="530"/>
                  </a:lnTo>
                  <a:lnTo>
                    <a:pt x="4623" y="562"/>
                  </a:lnTo>
                  <a:lnTo>
                    <a:pt x="4642" y="597"/>
                  </a:lnTo>
                  <a:lnTo>
                    <a:pt x="4656" y="634"/>
                  </a:lnTo>
                  <a:lnTo>
                    <a:pt x="4668" y="673"/>
                  </a:lnTo>
                  <a:lnTo>
                    <a:pt x="4677" y="715"/>
                  </a:lnTo>
                  <a:lnTo>
                    <a:pt x="4681" y="758"/>
                  </a:lnTo>
                  <a:lnTo>
                    <a:pt x="4683" y="802"/>
                  </a:lnTo>
                  <a:lnTo>
                    <a:pt x="4683" y="802"/>
                  </a:lnTo>
                  <a:lnTo>
                    <a:pt x="4681" y="851"/>
                  </a:lnTo>
                  <a:lnTo>
                    <a:pt x="4676" y="897"/>
                  </a:lnTo>
                  <a:lnTo>
                    <a:pt x="4667" y="942"/>
                  </a:lnTo>
                  <a:lnTo>
                    <a:pt x="4653" y="984"/>
                  </a:lnTo>
                  <a:lnTo>
                    <a:pt x="4637" y="1023"/>
                  </a:lnTo>
                  <a:lnTo>
                    <a:pt x="4617" y="1058"/>
                  </a:lnTo>
                  <a:lnTo>
                    <a:pt x="4594" y="1092"/>
                  </a:lnTo>
                  <a:lnTo>
                    <a:pt x="4582" y="1108"/>
                  </a:lnTo>
                  <a:lnTo>
                    <a:pt x="4568" y="1122"/>
                  </a:lnTo>
                  <a:lnTo>
                    <a:pt x="4554" y="1136"/>
                  </a:lnTo>
                  <a:lnTo>
                    <a:pt x="4539" y="1150"/>
                  </a:lnTo>
                  <a:lnTo>
                    <a:pt x="4524" y="1162"/>
                  </a:lnTo>
                  <a:lnTo>
                    <a:pt x="4508" y="1173"/>
                  </a:lnTo>
                  <a:lnTo>
                    <a:pt x="4492" y="1184"/>
                  </a:lnTo>
                  <a:lnTo>
                    <a:pt x="4474" y="1194"/>
                  </a:lnTo>
                  <a:lnTo>
                    <a:pt x="4456" y="1203"/>
                  </a:lnTo>
                  <a:lnTo>
                    <a:pt x="4437" y="1210"/>
                  </a:lnTo>
                  <a:lnTo>
                    <a:pt x="4398" y="1224"/>
                  </a:lnTo>
                  <a:lnTo>
                    <a:pt x="4356" y="1235"/>
                  </a:lnTo>
                  <a:lnTo>
                    <a:pt x="4311" y="1240"/>
                  </a:lnTo>
                  <a:lnTo>
                    <a:pt x="4267" y="1242"/>
                  </a:lnTo>
                  <a:lnTo>
                    <a:pt x="4267" y="1242"/>
                  </a:lnTo>
                  <a:close/>
                  <a:moveTo>
                    <a:pt x="4290" y="1198"/>
                  </a:moveTo>
                  <a:lnTo>
                    <a:pt x="4290" y="1198"/>
                  </a:lnTo>
                  <a:lnTo>
                    <a:pt x="4315" y="1196"/>
                  </a:lnTo>
                  <a:lnTo>
                    <a:pt x="4340" y="1192"/>
                  </a:lnTo>
                  <a:lnTo>
                    <a:pt x="4363" y="1184"/>
                  </a:lnTo>
                  <a:lnTo>
                    <a:pt x="4386" y="1173"/>
                  </a:lnTo>
                  <a:lnTo>
                    <a:pt x="4407" y="1161"/>
                  </a:lnTo>
                  <a:lnTo>
                    <a:pt x="4426" y="1143"/>
                  </a:lnTo>
                  <a:lnTo>
                    <a:pt x="4444" y="1123"/>
                  </a:lnTo>
                  <a:lnTo>
                    <a:pt x="4462" y="1102"/>
                  </a:lnTo>
                  <a:lnTo>
                    <a:pt x="4476" y="1078"/>
                  </a:lnTo>
                  <a:lnTo>
                    <a:pt x="4490" y="1049"/>
                  </a:lnTo>
                  <a:lnTo>
                    <a:pt x="4501" y="1019"/>
                  </a:lnTo>
                  <a:lnTo>
                    <a:pt x="4511" y="986"/>
                  </a:lnTo>
                  <a:lnTo>
                    <a:pt x="4518" y="950"/>
                  </a:lnTo>
                  <a:lnTo>
                    <a:pt x="4524" y="913"/>
                  </a:lnTo>
                  <a:lnTo>
                    <a:pt x="4527" y="873"/>
                  </a:lnTo>
                  <a:lnTo>
                    <a:pt x="4529" y="830"/>
                  </a:lnTo>
                  <a:lnTo>
                    <a:pt x="4529" y="830"/>
                  </a:lnTo>
                  <a:lnTo>
                    <a:pt x="4527" y="784"/>
                  </a:lnTo>
                  <a:lnTo>
                    <a:pt x="4524" y="742"/>
                  </a:lnTo>
                  <a:lnTo>
                    <a:pt x="4518" y="700"/>
                  </a:lnTo>
                  <a:lnTo>
                    <a:pt x="4509" y="662"/>
                  </a:lnTo>
                  <a:lnTo>
                    <a:pt x="4499" y="625"/>
                  </a:lnTo>
                  <a:lnTo>
                    <a:pt x="4486" y="592"/>
                  </a:lnTo>
                  <a:lnTo>
                    <a:pt x="4472" y="562"/>
                  </a:lnTo>
                  <a:lnTo>
                    <a:pt x="4456" y="533"/>
                  </a:lnTo>
                  <a:lnTo>
                    <a:pt x="4437" y="507"/>
                  </a:lnTo>
                  <a:lnTo>
                    <a:pt x="4417" y="486"/>
                  </a:lnTo>
                  <a:lnTo>
                    <a:pt x="4396" y="466"/>
                  </a:lnTo>
                  <a:lnTo>
                    <a:pt x="4372" y="450"/>
                  </a:lnTo>
                  <a:lnTo>
                    <a:pt x="4347" y="438"/>
                  </a:lnTo>
                  <a:lnTo>
                    <a:pt x="4320" y="429"/>
                  </a:lnTo>
                  <a:lnTo>
                    <a:pt x="4292" y="424"/>
                  </a:lnTo>
                  <a:lnTo>
                    <a:pt x="4264" y="422"/>
                  </a:lnTo>
                  <a:lnTo>
                    <a:pt x="4264" y="422"/>
                  </a:lnTo>
                  <a:lnTo>
                    <a:pt x="4237" y="424"/>
                  </a:lnTo>
                  <a:lnTo>
                    <a:pt x="4212" y="429"/>
                  </a:lnTo>
                  <a:lnTo>
                    <a:pt x="4189" y="436"/>
                  </a:lnTo>
                  <a:lnTo>
                    <a:pt x="4167" y="449"/>
                  </a:lnTo>
                  <a:lnTo>
                    <a:pt x="4145" y="463"/>
                  </a:lnTo>
                  <a:lnTo>
                    <a:pt x="4126" y="480"/>
                  </a:lnTo>
                  <a:lnTo>
                    <a:pt x="4106" y="500"/>
                  </a:lnTo>
                  <a:lnTo>
                    <a:pt x="4090" y="523"/>
                  </a:lnTo>
                  <a:lnTo>
                    <a:pt x="4076" y="549"/>
                  </a:lnTo>
                  <a:lnTo>
                    <a:pt x="4062" y="576"/>
                  </a:lnTo>
                  <a:lnTo>
                    <a:pt x="4052" y="606"/>
                  </a:lnTo>
                  <a:lnTo>
                    <a:pt x="4041" y="639"/>
                  </a:lnTo>
                  <a:lnTo>
                    <a:pt x="4034" y="673"/>
                  </a:lnTo>
                  <a:lnTo>
                    <a:pt x="4029" y="710"/>
                  </a:lnTo>
                  <a:lnTo>
                    <a:pt x="4025" y="749"/>
                  </a:lnTo>
                  <a:lnTo>
                    <a:pt x="4023" y="788"/>
                  </a:lnTo>
                  <a:lnTo>
                    <a:pt x="4023" y="788"/>
                  </a:lnTo>
                  <a:lnTo>
                    <a:pt x="4025" y="832"/>
                  </a:lnTo>
                  <a:lnTo>
                    <a:pt x="4029" y="873"/>
                  </a:lnTo>
                  <a:lnTo>
                    <a:pt x="4034" y="913"/>
                  </a:lnTo>
                  <a:lnTo>
                    <a:pt x="4043" y="950"/>
                  </a:lnTo>
                  <a:lnTo>
                    <a:pt x="4052" y="987"/>
                  </a:lnTo>
                  <a:lnTo>
                    <a:pt x="4064" y="1021"/>
                  </a:lnTo>
                  <a:lnTo>
                    <a:pt x="4078" y="1053"/>
                  </a:lnTo>
                  <a:lnTo>
                    <a:pt x="4096" y="1081"/>
                  </a:lnTo>
                  <a:lnTo>
                    <a:pt x="4113" y="1108"/>
                  </a:lnTo>
                  <a:lnTo>
                    <a:pt x="4133" y="1131"/>
                  </a:lnTo>
                  <a:lnTo>
                    <a:pt x="4154" y="1150"/>
                  </a:lnTo>
                  <a:lnTo>
                    <a:pt x="4179" y="1168"/>
                  </a:lnTo>
                  <a:lnTo>
                    <a:pt x="4204" y="1180"/>
                  </a:lnTo>
                  <a:lnTo>
                    <a:pt x="4230" y="1191"/>
                  </a:lnTo>
                  <a:lnTo>
                    <a:pt x="4260" y="1196"/>
                  </a:lnTo>
                  <a:lnTo>
                    <a:pt x="4290" y="1198"/>
                  </a:lnTo>
                  <a:lnTo>
                    <a:pt x="4290" y="1198"/>
                  </a:lnTo>
                  <a:close/>
                  <a:moveTo>
                    <a:pt x="4981" y="1042"/>
                  </a:moveTo>
                  <a:lnTo>
                    <a:pt x="4981" y="1042"/>
                  </a:lnTo>
                  <a:lnTo>
                    <a:pt x="4983" y="1079"/>
                  </a:lnTo>
                  <a:lnTo>
                    <a:pt x="4985" y="1109"/>
                  </a:lnTo>
                  <a:lnTo>
                    <a:pt x="4990" y="1136"/>
                  </a:lnTo>
                  <a:lnTo>
                    <a:pt x="4997" y="1157"/>
                  </a:lnTo>
                  <a:lnTo>
                    <a:pt x="5008" y="1175"/>
                  </a:lnTo>
                  <a:lnTo>
                    <a:pt x="5018" y="1189"/>
                  </a:lnTo>
                  <a:lnTo>
                    <a:pt x="5033" y="1201"/>
                  </a:lnTo>
                  <a:lnTo>
                    <a:pt x="5049" y="1210"/>
                  </a:lnTo>
                  <a:lnTo>
                    <a:pt x="5049" y="1224"/>
                  </a:lnTo>
                  <a:lnTo>
                    <a:pt x="4775" y="1224"/>
                  </a:lnTo>
                  <a:lnTo>
                    <a:pt x="4775" y="1210"/>
                  </a:lnTo>
                  <a:lnTo>
                    <a:pt x="4775" y="1210"/>
                  </a:lnTo>
                  <a:lnTo>
                    <a:pt x="4790" y="1201"/>
                  </a:lnTo>
                  <a:lnTo>
                    <a:pt x="4805" y="1189"/>
                  </a:lnTo>
                  <a:lnTo>
                    <a:pt x="4815" y="1175"/>
                  </a:lnTo>
                  <a:lnTo>
                    <a:pt x="4826" y="1157"/>
                  </a:lnTo>
                  <a:lnTo>
                    <a:pt x="4833" y="1136"/>
                  </a:lnTo>
                  <a:lnTo>
                    <a:pt x="4838" y="1109"/>
                  </a:lnTo>
                  <a:lnTo>
                    <a:pt x="4840" y="1079"/>
                  </a:lnTo>
                  <a:lnTo>
                    <a:pt x="4842" y="1042"/>
                  </a:lnTo>
                  <a:lnTo>
                    <a:pt x="4842" y="223"/>
                  </a:lnTo>
                  <a:lnTo>
                    <a:pt x="4842" y="223"/>
                  </a:lnTo>
                  <a:lnTo>
                    <a:pt x="4840" y="194"/>
                  </a:lnTo>
                  <a:lnTo>
                    <a:pt x="4835" y="170"/>
                  </a:lnTo>
                  <a:lnTo>
                    <a:pt x="4828" y="148"/>
                  </a:lnTo>
                  <a:lnTo>
                    <a:pt x="4819" y="131"/>
                  </a:lnTo>
                  <a:lnTo>
                    <a:pt x="4808" y="117"/>
                  </a:lnTo>
                  <a:lnTo>
                    <a:pt x="4796" y="104"/>
                  </a:lnTo>
                  <a:lnTo>
                    <a:pt x="4783" y="95"/>
                  </a:lnTo>
                  <a:lnTo>
                    <a:pt x="4769" y="88"/>
                  </a:lnTo>
                  <a:lnTo>
                    <a:pt x="4769" y="72"/>
                  </a:lnTo>
                  <a:lnTo>
                    <a:pt x="4981" y="0"/>
                  </a:lnTo>
                  <a:lnTo>
                    <a:pt x="4981" y="1042"/>
                  </a:lnTo>
                  <a:close/>
                  <a:moveTo>
                    <a:pt x="5535" y="1242"/>
                  </a:moveTo>
                  <a:lnTo>
                    <a:pt x="5535" y="1242"/>
                  </a:lnTo>
                  <a:lnTo>
                    <a:pt x="5490" y="1240"/>
                  </a:lnTo>
                  <a:lnTo>
                    <a:pt x="5448" y="1235"/>
                  </a:lnTo>
                  <a:lnTo>
                    <a:pt x="5409" y="1224"/>
                  </a:lnTo>
                  <a:lnTo>
                    <a:pt x="5370" y="1212"/>
                  </a:lnTo>
                  <a:lnTo>
                    <a:pt x="5337" y="1194"/>
                  </a:lnTo>
                  <a:lnTo>
                    <a:pt x="5303" y="1173"/>
                  </a:lnTo>
                  <a:lnTo>
                    <a:pt x="5273" y="1150"/>
                  </a:lnTo>
                  <a:lnTo>
                    <a:pt x="5246" y="1123"/>
                  </a:lnTo>
                  <a:lnTo>
                    <a:pt x="5222" y="1095"/>
                  </a:lnTo>
                  <a:lnTo>
                    <a:pt x="5201" y="1063"/>
                  </a:lnTo>
                  <a:lnTo>
                    <a:pt x="5183" y="1028"/>
                  </a:lnTo>
                  <a:lnTo>
                    <a:pt x="5167" y="991"/>
                  </a:lnTo>
                  <a:lnTo>
                    <a:pt x="5155" y="952"/>
                  </a:lnTo>
                  <a:lnTo>
                    <a:pt x="5146" y="911"/>
                  </a:lnTo>
                  <a:lnTo>
                    <a:pt x="5140" y="869"/>
                  </a:lnTo>
                  <a:lnTo>
                    <a:pt x="5139" y="823"/>
                  </a:lnTo>
                  <a:lnTo>
                    <a:pt x="5139" y="823"/>
                  </a:lnTo>
                  <a:lnTo>
                    <a:pt x="5140" y="775"/>
                  </a:lnTo>
                  <a:lnTo>
                    <a:pt x="5147" y="730"/>
                  </a:lnTo>
                  <a:lnTo>
                    <a:pt x="5156" y="685"/>
                  </a:lnTo>
                  <a:lnTo>
                    <a:pt x="5169" y="643"/>
                  </a:lnTo>
                  <a:lnTo>
                    <a:pt x="5185" y="604"/>
                  </a:lnTo>
                  <a:lnTo>
                    <a:pt x="5204" y="567"/>
                  </a:lnTo>
                  <a:lnTo>
                    <a:pt x="5225" y="533"/>
                  </a:lnTo>
                  <a:lnTo>
                    <a:pt x="5238" y="518"/>
                  </a:lnTo>
                  <a:lnTo>
                    <a:pt x="5252" y="503"/>
                  </a:lnTo>
                  <a:lnTo>
                    <a:pt x="5264" y="489"/>
                  </a:lnTo>
                  <a:lnTo>
                    <a:pt x="5280" y="475"/>
                  </a:lnTo>
                  <a:lnTo>
                    <a:pt x="5294" y="463"/>
                  </a:lnTo>
                  <a:lnTo>
                    <a:pt x="5310" y="450"/>
                  </a:lnTo>
                  <a:lnTo>
                    <a:pt x="5328" y="440"/>
                  </a:lnTo>
                  <a:lnTo>
                    <a:pt x="5345" y="429"/>
                  </a:lnTo>
                  <a:lnTo>
                    <a:pt x="5363" y="420"/>
                  </a:lnTo>
                  <a:lnTo>
                    <a:pt x="5383" y="412"/>
                  </a:lnTo>
                  <a:lnTo>
                    <a:pt x="5402" y="405"/>
                  </a:lnTo>
                  <a:lnTo>
                    <a:pt x="5421" y="397"/>
                  </a:lnTo>
                  <a:lnTo>
                    <a:pt x="5443" y="392"/>
                  </a:lnTo>
                  <a:lnTo>
                    <a:pt x="5464" y="389"/>
                  </a:lnTo>
                  <a:lnTo>
                    <a:pt x="5485" y="385"/>
                  </a:lnTo>
                  <a:lnTo>
                    <a:pt x="5508" y="382"/>
                  </a:lnTo>
                  <a:lnTo>
                    <a:pt x="5531" y="380"/>
                  </a:lnTo>
                  <a:lnTo>
                    <a:pt x="5554" y="380"/>
                  </a:lnTo>
                  <a:lnTo>
                    <a:pt x="5554" y="380"/>
                  </a:lnTo>
                  <a:lnTo>
                    <a:pt x="5577" y="380"/>
                  </a:lnTo>
                  <a:lnTo>
                    <a:pt x="5600" y="382"/>
                  </a:lnTo>
                  <a:lnTo>
                    <a:pt x="5621" y="385"/>
                  </a:lnTo>
                  <a:lnTo>
                    <a:pt x="5642" y="389"/>
                  </a:lnTo>
                  <a:lnTo>
                    <a:pt x="5664" y="392"/>
                  </a:lnTo>
                  <a:lnTo>
                    <a:pt x="5683" y="397"/>
                  </a:lnTo>
                  <a:lnTo>
                    <a:pt x="5703" y="405"/>
                  </a:lnTo>
                  <a:lnTo>
                    <a:pt x="5722" y="412"/>
                  </a:lnTo>
                  <a:lnTo>
                    <a:pt x="5740" y="420"/>
                  </a:lnTo>
                  <a:lnTo>
                    <a:pt x="5757" y="429"/>
                  </a:lnTo>
                  <a:lnTo>
                    <a:pt x="5789" y="450"/>
                  </a:lnTo>
                  <a:lnTo>
                    <a:pt x="5819" y="473"/>
                  </a:lnTo>
                  <a:lnTo>
                    <a:pt x="5846" y="500"/>
                  </a:lnTo>
                  <a:lnTo>
                    <a:pt x="5870" y="530"/>
                  </a:lnTo>
                  <a:lnTo>
                    <a:pt x="5892" y="562"/>
                  </a:lnTo>
                  <a:lnTo>
                    <a:pt x="5909" y="597"/>
                  </a:lnTo>
                  <a:lnTo>
                    <a:pt x="5925" y="634"/>
                  </a:lnTo>
                  <a:lnTo>
                    <a:pt x="5936" y="673"/>
                  </a:lnTo>
                  <a:lnTo>
                    <a:pt x="5945" y="715"/>
                  </a:lnTo>
                  <a:lnTo>
                    <a:pt x="5950" y="758"/>
                  </a:lnTo>
                  <a:lnTo>
                    <a:pt x="5952" y="802"/>
                  </a:lnTo>
                  <a:lnTo>
                    <a:pt x="5952" y="802"/>
                  </a:lnTo>
                  <a:lnTo>
                    <a:pt x="5950" y="851"/>
                  </a:lnTo>
                  <a:lnTo>
                    <a:pt x="5945" y="897"/>
                  </a:lnTo>
                  <a:lnTo>
                    <a:pt x="5934" y="942"/>
                  </a:lnTo>
                  <a:lnTo>
                    <a:pt x="5922" y="984"/>
                  </a:lnTo>
                  <a:lnTo>
                    <a:pt x="5906" y="1023"/>
                  </a:lnTo>
                  <a:lnTo>
                    <a:pt x="5886" y="1058"/>
                  </a:lnTo>
                  <a:lnTo>
                    <a:pt x="5863" y="1092"/>
                  </a:lnTo>
                  <a:lnTo>
                    <a:pt x="5851" y="1108"/>
                  </a:lnTo>
                  <a:lnTo>
                    <a:pt x="5837" y="1122"/>
                  </a:lnTo>
                  <a:lnTo>
                    <a:pt x="5823" y="1136"/>
                  </a:lnTo>
                  <a:lnTo>
                    <a:pt x="5809" y="1150"/>
                  </a:lnTo>
                  <a:lnTo>
                    <a:pt x="5793" y="1162"/>
                  </a:lnTo>
                  <a:lnTo>
                    <a:pt x="5777" y="1173"/>
                  </a:lnTo>
                  <a:lnTo>
                    <a:pt x="5759" y="1184"/>
                  </a:lnTo>
                  <a:lnTo>
                    <a:pt x="5741" y="1194"/>
                  </a:lnTo>
                  <a:lnTo>
                    <a:pt x="5724" y="1203"/>
                  </a:lnTo>
                  <a:lnTo>
                    <a:pt x="5706" y="1210"/>
                  </a:lnTo>
                  <a:lnTo>
                    <a:pt x="5665" y="1224"/>
                  </a:lnTo>
                  <a:lnTo>
                    <a:pt x="5625" y="1235"/>
                  </a:lnTo>
                  <a:lnTo>
                    <a:pt x="5581" y="1240"/>
                  </a:lnTo>
                  <a:lnTo>
                    <a:pt x="5535" y="1242"/>
                  </a:lnTo>
                  <a:lnTo>
                    <a:pt x="5535" y="1242"/>
                  </a:lnTo>
                  <a:close/>
                  <a:moveTo>
                    <a:pt x="5558" y="1198"/>
                  </a:moveTo>
                  <a:lnTo>
                    <a:pt x="5558" y="1198"/>
                  </a:lnTo>
                  <a:lnTo>
                    <a:pt x="5584" y="1196"/>
                  </a:lnTo>
                  <a:lnTo>
                    <a:pt x="5607" y="1192"/>
                  </a:lnTo>
                  <a:lnTo>
                    <a:pt x="5632" y="1184"/>
                  </a:lnTo>
                  <a:lnTo>
                    <a:pt x="5653" y="1173"/>
                  </a:lnTo>
                  <a:lnTo>
                    <a:pt x="5674" y="1161"/>
                  </a:lnTo>
                  <a:lnTo>
                    <a:pt x="5694" y="1143"/>
                  </a:lnTo>
                  <a:lnTo>
                    <a:pt x="5713" y="1123"/>
                  </a:lnTo>
                  <a:lnTo>
                    <a:pt x="5729" y="1102"/>
                  </a:lnTo>
                  <a:lnTo>
                    <a:pt x="5745" y="1078"/>
                  </a:lnTo>
                  <a:lnTo>
                    <a:pt x="5757" y="1049"/>
                  </a:lnTo>
                  <a:lnTo>
                    <a:pt x="5770" y="1019"/>
                  </a:lnTo>
                  <a:lnTo>
                    <a:pt x="5779" y="986"/>
                  </a:lnTo>
                  <a:lnTo>
                    <a:pt x="5787" y="950"/>
                  </a:lnTo>
                  <a:lnTo>
                    <a:pt x="5793" y="913"/>
                  </a:lnTo>
                  <a:lnTo>
                    <a:pt x="5796" y="873"/>
                  </a:lnTo>
                  <a:lnTo>
                    <a:pt x="5798" y="830"/>
                  </a:lnTo>
                  <a:lnTo>
                    <a:pt x="5798" y="830"/>
                  </a:lnTo>
                  <a:lnTo>
                    <a:pt x="5796" y="784"/>
                  </a:lnTo>
                  <a:lnTo>
                    <a:pt x="5793" y="742"/>
                  </a:lnTo>
                  <a:lnTo>
                    <a:pt x="5786" y="700"/>
                  </a:lnTo>
                  <a:lnTo>
                    <a:pt x="5779" y="662"/>
                  </a:lnTo>
                  <a:lnTo>
                    <a:pt x="5768" y="625"/>
                  </a:lnTo>
                  <a:lnTo>
                    <a:pt x="5756" y="592"/>
                  </a:lnTo>
                  <a:lnTo>
                    <a:pt x="5741" y="562"/>
                  </a:lnTo>
                  <a:lnTo>
                    <a:pt x="5724" y="533"/>
                  </a:lnTo>
                  <a:lnTo>
                    <a:pt x="5706" y="507"/>
                  </a:lnTo>
                  <a:lnTo>
                    <a:pt x="5687" y="486"/>
                  </a:lnTo>
                  <a:lnTo>
                    <a:pt x="5664" y="466"/>
                  </a:lnTo>
                  <a:lnTo>
                    <a:pt x="5641" y="450"/>
                  </a:lnTo>
                  <a:lnTo>
                    <a:pt x="5616" y="438"/>
                  </a:lnTo>
                  <a:lnTo>
                    <a:pt x="5589" y="429"/>
                  </a:lnTo>
                  <a:lnTo>
                    <a:pt x="5561" y="424"/>
                  </a:lnTo>
                  <a:lnTo>
                    <a:pt x="5531" y="422"/>
                  </a:lnTo>
                  <a:lnTo>
                    <a:pt x="5531" y="422"/>
                  </a:lnTo>
                  <a:lnTo>
                    <a:pt x="5506" y="424"/>
                  </a:lnTo>
                  <a:lnTo>
                    <a:pt x="5482" y="429"/>
                  </a:lnTo>
                  <a:lnTo>
                    <a:pt x="5457" y="436"/>
                  </a:lnTo>
                  <a:lnTo>
                    <a:pt x="5434" y="449"/>
                  </a:lnTo>
                  <a:lnTo>
                    <a:pt x="5414" y="463"/>
                  </a:lnTo>
                  <a:lnTo>
                    <a:pt x="5393" y="480"/>
                  </a:lnTo>
                  <a:lnTo>
                    <a:pt x="5376" y="500"/>
                  </a:lnTo>
                  <a:lnTo>
                    <a:pt x="5360" y="523"/>
                  </a:lnTo>
                  <a:lnTo>
                    <a:pt x="5344" y="549"/>
                  </a:lnTo>
                  <a:lnTo>
                    <a:pt x="5331" y="576"/>
                  </a:lnTo>
                  <a:lnTo>
                    <a:pt x="5319" y="606"/>
                  </a:lnTo>
                  <a:lnTo>
                    <a:pt x="5310" y="639"/>
                  </a:lnTo>
                  <a:lnTo>
                    <a:pt x="5303" y="673"/>
                  </a:lnTo>
                  <a:lnTo>
                    <a:pt x="5298" y="710"/>
                  </a:lnTo>
                  <a:lnTo>
                    <a:pt x="5294" y="749"/>
                  </a:lnTo>
                  <a:lnTo>
                    <a:pt x="5292" y="788"/>
                  </a:lnTo>
                  <a:lnTo>
                    <a:pt x="5292" y="788"/>
                  </a:lnTo>
                  <a:lnTo>
                    <a:pt x="5294" y="832"/>
                  </a:lnTo>
                  <a:lnTo>
                    <a:pt x="5298" y="873"/>
                  </a:lnTo>
                  <a:lnTo>
                    <a:pt x="5303" y="913"/>
                  </a:lnTo>
                  <a:lnTo>
                    <a:pt x="5310" y="950"/>
                  </a:lnTo>
                  <a:lnTo>
                    <a:pt x="5321" y="987"/>
                  </a:lnTo>
                  <a:lnTo>
                    <a:pt x="5333" y="1021"/>
                  </a:lnTo>
                  <a:lnTo>
                    <a:pt x="5347" y="1053"/>
                  </a:lnTo>
                  <a:lnTo>
                    <a:pt x="5363" y="1081"/>
                  </a:lnTo>
                  <a:lnTo>
                    <a:pt x="5381" y="1108"/>
                  </a:lnTo>
                  <a:lnTo>
                    <a:pt x="5402" y="1131"/>
                  </a:lnTo>
                  <a:lnTo>
                    <a:pt x="5423" y="1150"/>
                  </a:lnTo>
                  <a:lnTo>
                    <a:pt x="5446" y="1168"/>
                  </a:lnTo>
                  <a:lnTo>
                    <a:pt x="5473" y="1180"/>
                  </a:lnTo>
                  <a:lnTo>
                    <a:pt x="5499" y="1191"/>
                  </a:lnTo>
                  <a:lnTo>
                    <a:pt x="5528" y="1196"/>
                  </a:lnTo>
                  <a:lnTo>
                    <a:pt x="5558" y="1198"/>
                  </a:lnTo>
                  <a:lnTo>
                    <a:pt x="5558" y="1198"/>
                  </a:lnTo>
                  <a:close/>
                  <a:moveTo>
                    <a:pt x="6563" y="1104"/>
                  </a:moveTo>
                  <a:lnTo>
                    <a:pt x="6563" y="1104"/>
                  </a:lnTo>
                  <a:lnTo>
                    <a:pt x="6593" y="1104"/>
                  </a:lnTo>
                  <a:lnTo>
                    <a:pt x="6623" y="1106"/>
                  </a:lnTo>
                  <a:lnTo>
                    <a:pt x="6650" y="1109"/>
                  </a:lnTo>
                  <a:lnTo>
                    <a:pt x="6676" y="1113"/>
                  </a:lnTo>
                  <a:lnTo>
                    <a:pt x="6698" y="1118"/>
                  </a:lnTo>
                  <a:lnTo>
                    <a:pt x="6719" y="1125"/>
                  </a:lnTo>
                  <a:lnTo>
                    <a:pt x="6738" y="1134"/>
                  </a:lnTo>
                  <a:lnTo>
                    <a:pt x="6754" y="1145"/>
                  </a:lnTo>
                  <a:lnTo>
                    <a:pt x="6768" y="1155"/>
                  </a:lnTo>
                  <a:lnTo>
                    <a:pt x="6781" y="1168"/>
                  </a:lnTo>
                  <a:lnTo>
                    <a:pt x="6791" y="1182"/>
                  </a:lnTo>
                  <a:lnTo>
                    <a:pt x="6800" y="1198"/>
                  </a:lnTo>
                  <a:lnTo>
                    <a:pt x="6807" y="1215"/>
                  </a:lnTo>
                  <a:lnTo>
                    <a:pt x="6811" y="1235"/>
                  </a:lnTo>
                  <a:lnTo>
                    <a:pt x="6814" y="1256"/>
                  </a:lnTo>
                  <a:lnTo>
                    <a:pt x="6814" y="1277"/>
                  </a:lnTo>
                  <a:lnTo>
                    <a:pt x="6814" y="1277"/>
                  </a:lnTo>
                  <a:lnTo>
                    <a:pt x="6814" y="1293"/>
                  </a:lnTo>
                  <a:lnTo>
                    <a:pt x="6813" y="1309"/>
                  </a:lnTo>
                  <a:lnTo>
                    <a:pt x="6809" y="1325"/>
                  </a:lnTo>
                  <a:lnTo>
                    <a:pt x="6805" y="1341"/>
                  </a:lnTo>
                  <a:lnTo>
                    <a:pt x="6795" y="1373"/>
                  </a:lnTo>
                  <a:lnTo>
                    <a:pt x="6779" y="1403"/>
                  </a:lnTo>
                  <a:lnTo>
                    <a:pt x="6759" y="1433"/>
                  </a:lnTo>
                  <a:lnTo>
                    <a:pt x="6737" y="1463"/>
                  </a:lnTo>
                  <a:lnTo>
                    <a:pt x="6710" y="1491"/>
                  </a:lnTo>
                  <a:lnTo>
                    <a:pt x="6680" y="1517"/>
                  </a:lnTo>
                  <a:lnTo>
                    <a:pt x="6646" y="1540"/>
                  </a:lnTo>
                  <a:lnTo>
                    <a:pt x="6609" y="1563"/>
                  </a:lnTo>
                  <a:lnTo>
                    <a:pt x="6569" y="1583"/>
                  </a:lnTo>
                  <a:lnTo>
                    <a:pt x="6526" y="1599"/>
                  </a:lnTo>
                  <a:lnTo>
                    <a:pt x="6482" y="1613"/>
                  </a:lnTo>
                  <a:lnTo>
                    <a:pt x="6434" y="1623"/>
                  </a:lnTo>
                  <a:lnTo>
                    <a:pt x="6383" y="1629"/>
                  </a:lnTo>
                  <a:lnTo>
                    <a:pt x="6358" y="1630"/>
                  </a:lnTo>
                  <a:lnTo>
                    <a:pt x="6332" y="1630"/>
                  </a:lnTo>
                  <a:lnTo>
                    <a:pt x="6332" y="1630"/>
                  </a:lnTo>
                  <a:lnTo>
                    <a:pt x="6296" y="1630"/>
                  </a:lnTo>
                  <a:lnTo>
                    <a:pt x="6263" y="1627"/>
                  </a:lnTo>
                  <a:lnTo>
                    <a:pt x="6231" y="1622"/>
                  </a:lnTo>
                  <a:lnTo>
                    <a:pt x="6203" y="1616"/>
                  </a:lnTo>
                  <a:lnTo>
                    <a:pt x="6176" y="1607"/>
                  </a:lnTo>
                  <a:lnTo>
                    <a:pt x="6151" y="1597"/>
                  </a:lnTo>
                  <a:lnTo>
                    <a:pt x="6128" y="1586"/>
                  </a:lnTo>
                  <a:lnTo>
                    <a:pt x="6107" y="1572"/>
                  </a:lnTo>
                  <a:lnTo>
                    <a:pt x="6090" y="1558"/>
                  </a:lnTo>
                  <a:lnTo>
                    <a:pt x="6074" y="1542"/>
                  </a:lnTo>
                  <a:lnTo>
                    <a:pt x="6061" y="1526"/>
                  </a:lnTo>
                  <a:lnTo>
                    <a:pt x="6051" y="1507"/>
                  </a:lnTo>
                  <a:lnTo>
                    <a:pt x="6042" y="1489"/>
                  </a:lnTo>
                  <a:lnTo>
                    <a:pt x="6035" y="1468"/>
                  </a:lnTo>
                  <a:lnTo>
                    <a:pt x="6031" y="1447"/>
                  </a:lnTo>
                  <a:lnTo>
                    <a:pt x="6029" y="1424"/>
                  </a:lnTo>
                  <a:lnTo>
                    <a:pt x="6029" y="1424"/>
                  </a:lnTo>
                  <a:lnTo>
                    <a:pt x="6031" y="1408"/>
                  </a:lnTo>
                  <a:lnTo>
                    <a:pt x="6033" y="1390"/>
                  </a:lnTo>
                  <a:lnTo>
                    <a:pt x="6038" y="1374"/>
                  </a:lnTo>
                  <a:lnTo>
                    <a:pt x="6044" y="1358"/>
                  </a:lnTo>
                  <a:lnTo>
                    <a:pt x="6051" y="1342"/>
                  </a:lnTo>
                  <a:lnTo>
                    <a:pt x="6060" y="1327"/>
                  </a:lnTo>
                  <a:lnTo>
                    <a:pt x="6068" y="1312"/>
                  </a:lnTo>
                  <a:lnTo>
                    <a:pt x="6081" y="1298"/>
                  </a:lnTo>
                  <a:lnTo>
                    <a:pt x="6093" y="1286"/>
                  </a:lnTo>
                  <a:lnTo>
                    <a:pt x="6106" y="1274"/>
                  </a:lnTo>
                  <a:lnTo>
                    <a:pt x="6120" y="1261"/>
                  </a:lnTo>
                  <a:lnTo>
                    <a:pt x="6136" y="1251"/>
                  </a:lnTo>
                  <a:lnTo>
                    <a:pt x="6151" y="1242"/>
                  </a:lnTo>
                  <a:lnTo>
                    <a:pt x="6169" y="1233"/>
                  </a:lnTo>
                  <a:lnTo>
                    <a:pt x="6187" y="1224"/>
                  </a:lnTo>
                  <a:lnTo>
                    <a:pt x="6206" y="1217"/>
                  </a:lnTo>
                  <a:lnTo>
                    <a:pt x="6206" y="1217"/>
                  </a:lnTo>
                  <a:lnTo>
                    <a:pt x="6187" y="1208"/>
                  </a:lnTo>
                  <a:lnTo>
                    <a:pt x="6171" y="1198"/>
                  </a:lnTo>
                  <a:lnTo>
                    <a:pt x="6157" y="1185"/>
                  </a:lnTo>
                  <a:lnTo>
                    <a:pt x="6146" y="1171"/>
                  </a:lnTo>
                  <a:lnTo>
                    <a:pt x="6137" y="1155"/>
                  </a:lnTo>
                  <a:lnTo>
                    <a:pt x="6130" y="1138"/>
                  </a:lnTo>
                  <a:lnTo>
                    <a:pt x="6127" y="1120"/>
                  </a:lnTo>
                  <a:lnTo>
                    <a:pt x="6125" y="1100"/>
                  </a:lnTo>
                  <a:lnTo>
                    <a:pt x="6125" y="1100"/>
                  </a:lnTo>
                  <a:lnTo>
                    <a:pt x="6125" y="1085"/>
                  </a:lnTo>
                  <a:lnTo>
                    <a:pt x="6128" y="1070"/>
                  </a:lnTo>
                  <a:lnTo>
                    <a:pt x="6132" y="1056"/>
                  </a:lnTo>
                  <a:lnTo>
                    <a:pt x="6137" y="1042"/>
                  </a:lnTo>
                  <a:lnTo>
                    <a:pt x="6144" y="1028"/>
                  </a:lnTo>
                  <a:lnTo>
                    <a:pt x="6151" y="1016"/>
                  </a:lnTo>
                  <a:lnTo>
                    <a:pt x="6169" y="993"/>
                  </a:lnTo>
                  <a:lnTo>
                    <a:pt x="6189" y="973"/>
                  </a:lnTo>
                  <a:lnTo>
                    <a:pt x="6210" y="956"/>
                  </a:lnTo>
                  <a:lnTo>
                    <a:pt x="6229" y="942"/>
                  </a:lnTo>
                  <a:lnTo>
                    <a:pt x="6249" y="929"/>
                  </a:lnTo>
                  <a:lnTo>
                    <a:pt x="6249" y="929"/>
                  </a:lnTo>
                  <a:lnTo>
                    <a:pt x="6227" y="922"/>
                  </a:lnTo>
                  <a:lnTo>
                    <a:pt x="6210" y="913"/>
                  </a:lnTo>
                  <a:lnTo>
                    <a:pt x="6190" y="903"/>
                  </a:lnTo>
                  <a:lnTo>
                    <a:pt x="6174" y="890"/>
                  </a:lnTo>
                  <a:lnTo>
                    <a:pt x="6159" y="878"/>
                  </a:lnTo>
                  <a:lnTo>
                    <a:pt x="6143" y="864"/>
                  </a:lnTo>
                  <a:lnTo>
                    <a:pt x="6130" y="850"/>
                  </a:lnTo>
                  <a:lnTo>
                    <a:pt x="6118" y="834"/>
                  </a:lnTo>
                  <a:lnTo>
                    <a:pt x="6106" y="818"/>
                  </a:lnTo>
                  <a:lnTo>
                    <a:pt x="6097" y="798"/>
                  </a:lnTo>
                  <a:lnTo>
                    <a:pt x="6088" y="781"/>
                  </a:lnTo>
                  <a:lnTo>
                    <a:pt x="6081" y="760"/>
                  </a:lnTo>
                  <a:lnTo>
                    <a:pt x="6075" y="740"/>
                  </a:lnTo>
                  <a:lnTo>
                    <a:pt x="6070" y="717"/>
                  </a:lnTo>
                  <a:lnTo>
                    <a:pt x="6068" y="694"/>
                  </a:lnTo>
                  <a:lnTo>
                    <a:pt x="6068" y="671"/>
                  </a:lnTo>
                  <a:lnTo>
                    <a:pt x="6068" y="671"/>
                  </a:lnTo>
                  <a:lnTo>
                    <a:pt x="6068" y="639"/>
                  </a:lnTo>
                  <a:lnTo>
                    <a:pt x="6074" y="611"/>
                  </a:lnTo>
                  <a:lnTo>
                    <a:pt x="6081" y="581"/>
                  </a:lnTo>
                  <a:lnTo>
                    <a:pt x="6091" y="555"/>
                  </a:lnTo>
                  <a:lnTo>
                    <a:pt x="6106" y="530"/>
                  </a:lnTo>
                  <a:lnTo>
                    <a:pt x="6121" y="505"/>
                  </a:lnTo>
                  <a:lnTo>
                    <a:pt x="6141" y="482"/>
                  </a:lnTo>
                  <a:lnTo>
                    <a:pt x="6160" y="463"/>
                  </a:lnTo>
                  <a:lnTo>
                    <a:pt x="6185" y="443"/>
                  </a:lnTo>
                  <a:lnTo>
                    <a:pt x="6210" y="427"/>
                  </a:lnTo>
                  <a:lnTo>
                    <a:pt x="6238" y="413"/>
                  </a:lnTo>
                  <a:lnTo>
                    <a:pt x="6268" y="401"/>
                  </a:lnTo>
                  <a:lnTo>
                    <a:pt x="6300" y="392"/>
                  </a:lnTo>
                  <a:lnTo>
                    <a:pt x="6334" y="385"/>
                  </a:lnTo>
                  <a:lnTo>
                    <a:pt x="6367" y="382"/>
                  </a:lnTo>
                  <a:lnTo>
                    <a:pt x="6404" y="380"/>
                  </a:lnTo>
                  <a:lnTo>
                    <a:pt x="6404" y="380"/>
                  </a:lnTo>
                  <a:lnTo>
                    <a:pt x="6433" y="380"/>
                  </a:lnTo>
                  <a:lnTo>
                    <a:pt x="6457" y="383"/>
                  </a:lnTo>
                  <a:lnTo>
                    <a:pt x="6484" y="387"/>
                  </a:lnTo>
                  <a:lnTo>
                    <a:pt x="6509" y="392"/>
                  </a:lnTo>
                  <a:lnTo>
                    <a:pt x="6531" y="399"/>
                  </a:lnTo>
                  <a:lnTo>
                    <a:pt x="6553" y="408"/>
                  </a:lnTo>
                  <a:lnTo>
                    <a:pt x="6574" y="419"/>
                  </a:lnTo>
                  <a:lnTo>
                    <a:pt x="6593" y="431"/>
                  </a:lnTo>
                  <a:lnTo>
                    <a:pt x="6593" y="431"/>
                  </a:lnTo>
                  <a:lnTo>
                    <a:pt x="6606" y="401"/>
                  </a:lnTo>
                  <a:lnTo>
                    <a:pt x="6620" y="376"/>
                  </a:lnTo>
                  <a:lnTo>
                    <a:pt x="6638" y="353"/>
                  </a:lnTo>
                  <a:lnTo>
                    <a:pt x="6655" y="334"/>
                  </a:lnTo>
                  <a:lnTo>
                    <a:pt x="6676" y="320"/>
                  </a:lnTo>
                  <a:lnTo>
                    <a:pt x="6687" y="313"/>
                  </a:lnTo>
                  <a:lnTo>
                    <a:pt x="6698" y="307"/>
                  </a:lnTo>
                  <a:lnTo>
                    <a:pt x="6710" y="304"/>
                  </a:lnTo>
                  <a:lnTo>
                    <a:pt x="6722" y="300"/>
                  </a:lnTo>
                  <a:lnTo>
                    <a:pt x="6735" y="299"/>
                  </a:lnTo>
                  <a:lnTo>
                    <a:pt x="6747" y="299"/>
                  </a:lnTo>
                  <a:lnTo>
                    <a:pt x="6747" y="299"/>
                  </a:lnTo>
                  <a:lnTo>
                    <a:pt x="6767" y="300"/>
                  </a:lnTo>
                  <a:lnTo>
                    <a:pt x="6784" y="304"/>
                  </a:lnTo>
                  <a:lnTo>
                    <a:pt x="6798" y="313"/>
                  </a:lnTo>
                  <a:lnTo>
                    <a:pt x="6811" y="321"/>
                  </a:lnTo>
                  <a:lnTo>
                    <a:pt x="6821" y="334"/>
                  </a:lnTo>
                  <a:lnTo>
                    <a:pt x="6828" y="346"/>
                  </a:lnTo>
                  <a:lnTo>
                    <a:pt x="6834" y="360"/>
                  </a:lnTo>
                  <a:lnTo>
                    <a:pt x="6834" y="376"/>
                  </a:lnTo>
                  <a:lnTo>
                    <a:pt x="6834" y="376"/>
                  </a:lnTo>
                  <a:lnTo>
                    <a:pt x="6834" y="392"/>
                  </a:lnTo>
                  <a:lnTo>
                    <a:pt x="6830" y="406"/>
                  </a:lnTo>
                  <a:lnTo>
                    <a:pt x="6823" y="419"/>
                  </a:lnTo>
                  <a:lnTo>
                    <a:pt x="6816" y="429"/>
                  </a:lnTo>
                  <a:lnTo>
                    <a:pt x="6805" y="438"/>
                  </a:lnTo>
                  <a:lnTo>
                    <a:pt x="6793" y="445"/>
                  </a:lnTo>
                  <a:lnTo>
                    <a:pt x="6777" y="450"/>
                  </a:lnTo>
                  <a:lnTo>
                    <a:pt x="6761" y="450"/>
                  </a:lnTo>
                  <a:lnTo>
                    <a:pt x="6761" y="450"/>
                  </a:lnTo>
                  <a:lnTo>
                    <a:pt x="6747" y="450"/>
                  </a:lnTo>
                  <a:lnTo>
                    <a:pt x="6735" y="447"/>
                  </a:lnTo>
                  <a:lnTo>
                    <a:pt x="6724" y="442"/>
                  </a:lnTo>
                  <a:lnTo>
                    <a:pt x="6714" y="436"/>
                  </a:lnTo>
                  <a:lnTo>
                    <a:pt x="6705" y="427"/>
                  </a:lnTo>
                  <a:lnTo>
                    <a:pt x="6696" y="419"/>
                  </a:lnTo>
                  <a:lnTo>
                    <a:pt x="6691" y="408"/>
                  </a:lnTo>
                  <a:lnTo>
                    <a:pt x="6685" y="396"/>
                  </a:lnTo>
                  <a:lnTo>
                    <a:pt x="6685" y="396"/>
                  </a:lnTo>
                  <a:lnTo>
                    <a:pt x="6675" y="399"/>
                  </a:lnTo>
                  <a:lnTo>
                    <a:pt x="6666" y="403"/>
                  </a:lnTo>
                  <a:lnTo>
                    <a:pt x="6657" y="406"/>
                  </a:lnTo>
                  <a:lnTo>
                    <a:pt x="6648" y="413"/>
                  </a:lnTo>
                  <a:lnTo>
                    <a:pt x="6632" y="427"/>
                  </a:lnTo>
                  <a:lnTo>
                    <a:pt x="6618" y="447"/>
                  </a:lnTo>
                  <a:lnTo>
                    <a:pt x="6618" y="447"/>
                  </a:lnTo>
                  <a:lnTo>
                    <a:pt x="6639" y="466"/>
                  </a:lnTo>
                  <a:lnTo>
                    <a:pt x="6659" y="488"/>
                  </a:lnTo>
                  <a:lnTo>
                    <a:pt x="6675" y="510"/>
                  </a:lnTo>
                  <a:lnTo>
                    <a:pt x="6687" y="537"/>
                  </a:lnTo>
                  <a:lnTo>
                    <a:pt x="6698" y="563"/>
                  </a:lnTo>
                  <a:lnTo>
                    <a:pt x="6706" y="594"/>
                  </a:lnTo>
                  <a:lnTo>
                    <a:pt x="6710" y="624"/>
                  </a:lnTo>
                  <a:lnTo>
                    <a:pt x="6712" y="657"/>
                  </a:lnTo>
                  <a:lnTo>
                    <a:pt x="6712" y="657"/>
                  </a:lnTo>
                  <a:lnTo>
                    <a:pt x="6710" y="689"/>
                  </a:lnTo>
                  <a:lnTo>
                    <a:pt x="6706" y="719"/>
                  </a:lnTo>
                  <a:lnTo>
                    <a:pt x="6698" y="747"/>
                  </a:lnTo>
                  <a:lnTo>
                    <a:pt x="6687" y="775"/>
                  </a:lnTo>
                  <a:lnTo>
                    <a:pt x="6673" y="800"/>
                  </a:lnTo>
                  <a:lnTo>
                    <a:pt x="6657" y="825"/>
                  </a:lnTo>
                  <a:lnTo>
                    <a:pt x="6638" y="848"/>
                  </a:lnTo>
                  <a:lnTo>
                    <a:pt x="6616" y="867"/>
                  </a:lnTo>
                  <a:lnTo>
                    <a:pt x="6593" y="885"/>
                  </a:lnTo>
                  <a:lnTo>
                    <a:pt x="6567" y="903"/>
                  </a:lnTo>
                  <a:lnTo>
                    <a:pt x="6540" y="917"/>
                  </a:lnTo>
                  <a:lnTo>
                    <a:pt x="6510" y="927"/>
                  </a:lnTo>
                  <a:lnTo>
                    <a:pt x="6478" y="936"/>
                  </a:lnTo>
                  <a:lnTo>
                    <a:pt x="6445" y="943"/>
                  </a:lnTo>
                  <a:lnTo>
                    <a:pt x="6410" y="949"/>
                  </a:lnTo>
                  <a:lnTo>
                    <a:pt x="6374" y="949"/>
                  </a:lnTo>
                  <a:lnTo>
                    <a:pt x="6374" y="949"/>
                  </a:lnTo>
                  <a:lnTo>
                    <a:pt x="6351" y="949"/>
                  </a:lnTo>
                  <a:lnTo>
                    <a:pt x="6328" y="947"/>
                  </a:lnTo>
                  <a:lnTo>
                    <a:pt x="6305" y="943"/>
                  </a:lnTo>
                  <a:lnTo>
                    <a:pt x="6284" y="940"/>
                  </a:lnTo>
                  <a:lnTo>
                    <a:pt x="6284" y="940"/>
                  </a:lnTo>
                  <a:lnTo>
                    <a:pt x="6265" y="961"/>
                  </a:lnTo>
                  <a:lnTo>
                    <a:pt x="6250" y="984"/>
                  </a:lnTo>
                  <a:lnTo>
                    <a:pt x="6245" y="996"/>
                  </a:lnTo>
                  <a:lnTo>
                    <a:pt x="6240" y="1007"/>
                  </a:lnTo>
                  <a:lnTo>
                    <a:pt x="6238" y="1019"/>
                  </a:lnTo>
                  <a:lnTo>
                    <a:pt x="6236" y="1030"/>
                  </a:lnTo>
                  <a:lnTo>
                    <a:pt x="6236" y="1030"/>
                  </a:lnTo>
                  <a:lnTo>
                    <a:pt x="6238" y="1047"/>
                  </a:lnTo>
                  <a:lnTo>
                    <a:pt x="6243" y="1063"/>
                  </a:lnTo>
                  <a:lnTo>
                    <a:pt x="6252" y="1076"/>
                  </a:lnTo>
                  <a:lnTo>
                    <a:pt x="6265" y="1086"/>
                  </a:lnTo>
                  <a:lnTo>
                    <a:pt x="6279" y="1093"/>
                  </a:lnTo>
                  <a:lnTo>
                    <a:pt x="6298" y="1099"/>
                  </a:lnTo>
                  <a:lnTo>
                    <a:pt x="6321" y="1102"/>
                  </a:lnTo>
                  <a:lnTo>
                    <a:pt x="6349" y="1104"/>
                  </a:lnTo>
                  <a:lnTo>
                    <a:pt x="6563" y="1104"/>
                  </a:lnTo>
                  <a:close/>
                  <a:moveTo>
                    <a:pt x="6335" y="1238"/>
                  </a:moveTo>
                  <a:lnTo>
                    <a:pt x="6335" y="1238"/>
                  </a:lnTo>
                  <a:lnTo>
                    <a:pt x="6309" y="1238"/>
                  </a:lnTo>
                  <a:lnTo>
                    <a:pt x="6286" y="1236"/>
                  </a:lnTo>
                  <a:lnTo>
                    <a:pt x="6265" y="1233"/>
                  </a:lnTo>
                  <a:lnTo>
                    <a:pt x="6243" y="1229"/>
                  </a:lnTo>
                  <a:lnTo>
                    <a:pt x="6243" y="1229"/>
                  </a:lnTo>
                  <a:lnTo>
                    <a:pt x="6224" y="1244"/>
                  </a:lnTo>
                  <a:lnTo>
                    <a:pt x="6206" y="1259"/>
                  </a:lnTo>
                  <a:lnTo>
                    <a:pt x="6190" y="1277"/>
                  </a:lnTo>
                  <a:lnTo>
                    <a:pt x="6176" y="1297"/>
                  </a:lnTo>
                  <a:lnTo>
                    <a:pt x="6166" y="1318"/>
                  </a:lnTo>
                  <a:lnTo>
                    <a:pt x="6157" y="1341"/>
                  </a:lnTo>
                  <a:lnTo>
                    <a:pt x="6153" y="1364"/>
                  </a:lnTo>
                  <a:lnTo>
                    <a:pt x="6151" y="1388"/>
                  </a:lnTo>
                  <a:lnTo>
                    <a:pt x="6151" y="1388"/>
                  </a:lnTo>
                  <a:lnTo>
                    <a:pt x="6151" y="1410"/>
                  </a:lnTo>
                  <a:lnTo>
                    <a:pt x="6155" y="1429"/>
                  </a:lnTo>
                  <a:lnTo>
                    <a:pt x="6160" y="1448"/>
                  </a:lnTo>
                  <a:lnTo>
                    <a:pt x="6167" y="1466"/>
                  </a:lnTo>
                  <a:lnTo>
                    <a:pt x="6178" y="1482"/>
                  </a:lnTo>
                  <a:lnTo>
                    <a:pt x="6189" y="1496"/>
                  </a:lnTo>
                  <a:lnTo>
                    <a:pt x="6201" y="1510"/>
                  </a:lnTo>
                  <a:lnTo>
                    <a:pt x="6215" y="1523"/>
                  </a:lnTo>
                  <a:lnTo>
                    <a:pt x="6233" y="1533"/>
                  </a:lnTo>
                  <a:lnTo>
                    <a:pt x="6250" y="1542"/>
                  </a:lnTo>
                  <a:lnTo>
                    <a:pt x="6270" y="1551"/>
                  </a:lnTo>
                  <a:lnTo>
                    <a:pt x="6289" y="1558"/>
                  </a:lnTo>
                  <a:lnTo>
                    <a:pt x="6312" y="1563"/>
                  </a:lnTo>
                  <a:lnTo>
                    <a:pt x="6335" y="1567"/>
                  </a:lnTo>
                  <a:lnTo>
                    <a:pt x="6360" y="1569"/>
                  </a:lnTo>
                  <a:lnTo>
                    <a:pt x="6385" y="1569"/>
                  </a:lnTo>
                  <a:lnTo>
                    <a:pt x="6385" y="1569"/>
                  </a:lnTo>
                  <a:lnTo>
                    <a:pt x="6418" y="1569"/>
                  </a:lnTo>
                  <a:lnTo>
                    <a:pt x="6448" y="1565"/>
                  </a:lnTo>
                  <a:lnTo>
                    <a:pt x="6480" y="1560"/>
                  </a:lnTo>
                  <a:lnTo>
                    <a:pt x="6509" y="1553"/>
                  </a:lnTo>
                  <a:lnTo>
                    <a:pt x="6537" y="1546"/>
                  </a:lnTo>
                  <a:lnTo>
                    <a:pt x="6562" y="1535"/>
                  </a:lnTo>
                  <a:lnTo>
                    <a:pt x="6586" y="1523"/>
                  </a:lnTo>
                  <a:lnTo>
                    <a:pt x="6609" y="1509"/>
                  </a:lnTo>
                  <a:lnTo>
                    <a:pt x="6629" y="1493"/>
                  </a:lnTo>
                  <a:lnTo>
                    <a:pt x="6648" y="1475"/>
                  </a:lnTo>
                  <a:lnTo>
                    <a:pt x="6662" y="1457"/>
                  </a:lnTo>
                  <a:lnTo>
                    <a:pt x="6676" y="1436"/>
                  </a:lnTo>
                  <a:lnTo>
                    <a:pt x="6687" y="1415"/>
                  </a:lnTo>
                  <a:lnTo>
                    <a:pt x="6694" y="1390"/>
                  </a:lnTo>
                  <a:lnTo>
                    <a:pt x="6699" y="1365"/>
                  </a:lnTo>
                  <a:lnTo>
                    <a:pt x="6701" y="1339"/>
                  </a:lnTo>
                  <a:lnTo>
                    <a:pt x="6701" y="1339"/>
                  </a:lnTo>
                  <a:lnTo>
                    <a:pt x="6701" y="1327"/>
                  </a:lnTo>
                  <a:lnTo>
                    <a:pt x="6699" y="1314"/>
                  </a:lnTo>
                  <a:lnTo>
                    <a:pt x="6696" y="1304"/>
                  </a:lnTo>
                  <a:lnTo>
                    <a:pt x="6692" y="1293"/>
                  </a:lnTo>
                  <a:lnTo>
                    <a:pt x="6687" y="1284"/>
                  </a:lnTo>
                  <a:lnTo>
                    <a:pt x="6682" y="1275"/>
                  </a:lnTo>
                  <a:lnTo>
                    <a:pt x="6673" y="1268"/>
                  </a:lnTo>
                  <a:lnTo>
                    <a:pt x="6666" y="1261"/>
                  </a:lnTo>
                  <a:lnTo>
                    <a:pt x="6655" y="1256"/>
                  </a:lnTo>
                  <a:lnTo>
                    <a:pt x="6645" y="1252"/>
                  </a:lnTo>
                  <a:lnTo>
                    <a:pt x="6632" y="1247"/>
                  </a:lnTo>
                  <a:lnTo>
                    <a:pt x="6620" y="1244"/>
                  </a:lnTo>
                  <a:lnTo>
                    <a:pt x="6590" y="1240"/>
                  </a:lnTo>
                  <a:lnTo>
                    <a:pt x="6556" y="1238"/>
                  </a:lnTo>
                  <a:lnTo>
                    <a:pt x="6335" y="1238"/>
                  </a:lnTo>
                  <a:close/>
                  <a:moveTo>
                    <a:pt x="6212" y="657"/>
                  </a:moveTo>
                  <a:lnTo>
                    <a:pt x="6212" y="657"/>
                  </a:lnTo>
                  <a:lnTo>
                    <a:pt x="6212" y="685"/>
                  </a:lnTo>
                  <a:lnTo>
                    <a:pt x="6215" y="712"/>
                  </a:lnTo>
                  <a:lnTo>
                    <a:pt x="6219" y="737"/>
                  </a:lnTo>
                  <a:lnTo>
                    <a:pt x="6224" y="761"/>
                  </a:lnTo>
                  <a:lnTo>
                    <a:pt x="6233" y="783"/>
                  </a:lnTo>
                  <a:lnTo>
                    <a:pt x="6242" y="804"/>
                  </a:lnTo>
                  <a:lnTo>
                    <a:pt x="6250" y="823"/>
                  </a:lnTo>
                  <a:lnTo>
                    <a:pt x="6263" y="841"/>
                  </a:lnTo>
                  <a:lnTo>
                    <a:pt x="6275" y="857"/>
                  </a:lnTo>
                  <a:lnTo>
                    <a:pt x="6289" y="869"/>
                  </a:lnTo>
                  <a:lnTo>
                    <a:pt x="6303" y="881"/>
                  </a:lnTo>
                  <a:lnTo>
                    <a:pt x="6319" y="890"/>
                  </a:lnTo>
                  <a:lnTo>
                    <a:pt x="6335" y="899"/>
                  </a:lnTo>
                  <a:lnTo>
                    <a:pt x="6353" y="904"/>
                  </a:lnTo>
                  <a:lnTo>
                    <a:pt x="6371" y="908"/>
                  </a:lnTo>
                  <a:lnTo>
                    <a:pt x="6390" y="908"/>
                  </a:lnTo>
                  <a:lnTo>
                    <a:pt x="6390" y="908"/>
                  </a:lnTo>
                  <a:lnTo>
                    <a:pt x="6410" y="908"/>
                  </a:lnTo>
                  <a:lnTo>
                    <a:pt x="6427" y="904"/>
                  </a:lnTo>
                  <a:lnTo>
                    <a:pt x="6445" y="899"/>
                  </a:lnTo>
                  <a:lnTo>
                    <a:pt x="6461" y="892"/>
                  </a:lnTo>
                  <a:lnTo>
                    <a:pt x="6477" y="881"/>
                  </a:lnTo>
                  <a:lnTo>
                    <a:pt x="6491" y="871"/>
                  </a:lnTo>
                  <a:lnTo>
                    <a:pt x="6505" y="857"/>
                  </a:lnTo>
                  <a:lnTo>
                    <a:pt x="6517" y="843"/>
                  </a:lnTo>
                  <a:lnTo>
                    <a:pt x="6530" y="827"/>
                  </a:lnTo>
                  <a:lnTo>
                    <a:pt x="6539" y="807"/>
                  </a:lnTo>
                  <a:lnTo>
                    <a:pt x="6547" y="788"/>
                  </a:lnTo>
                  <a:lnTo>
                    <a:pt x="6554" y="767"/>
                  </a:lnTo>
                  <a:lnTo>
                    <a:pt x="6562" y="745"/>
                  </a:lnTo>
                  <a:lnTo>
                    <a:pt x="6565" y="721"/>
                  </a:lnTo>
                  <a:lnTo>
                    <a:pt x="6569" y="696"/>
                  </a:lnTo>
                  <a:lnTo>
                    <a:pt x="6569" y="669"/>
                  </a:lnTo>
                  <a:lnTo>
                    <a:pt x="6569" y="669"/>
                  </a:lnTo>
                  <a:lnTo>
                    <a:pt x="6569" y="643"/>
                  </a:lnTo>
                  <a:lnTo>
                    <a:pt x="6565" y="618"/>
                  </a:lnTo>
                  <a:lnTo>
                    <a:pt x="6562" y="595"/>
                  </a:lnTo>
                  <a:lnTo>
                    <a:pt x="6556" y="572"/>
                  </a:lnTo>
                  <a:lnTo>
                    <a:pt x="6549" y="549"/>
                  </a:lnTo>
                  <a:lnTo>
                    <a:pt x="6540" y="530"/>
                  </a:lnTo>
                  <a:lnTo>
                    <a:pt x="6530" y="510"/>
                  </a:lnTo>
                  <a:lnTo>
                    <a:pt x="6519" y="493"/>
                  </a:lnTo>
                  <a:lnTo>
                    <a:pt x="6507" y="475"/>
                  </a:lnTo>
                  <a:lnTo>
                    <a:pt x="6493" y="461"/>
                  </a:lnTo>
                  <a:lnTo>
                    <a:pt x="6478" y="449"/>
                  </a:lnTo>
                  <a:lnTo>
                    <a:pt x="6463" y="438"/>
                  </a:lnTo>
                  <a:lnTo>
                    <a:pt x="6445" y="429"/>
                  </a:lnTo>
                  <a:lnTo>
                    <a:pt x="6427" y="424"/>
                  </a:lnTo>
                  <a:lnTo>
                    <a:pt x="6410" y="420"/>
                  </a:lnTo>
                  <a:lnTo>
                    <a:pt x="6390" y="419"/>
                  </a:lnTo>
                  <a:lnTo>
                    <a:pt x="6390" y="419"/>
                  </a:lnTo>
                  <a:lnTo>
                    <a:pt x="6371" y="420"/>
                  </a:lnTo>
                  <a:lnTo>
                    <a:pt x="6353" y="424"/>
                  </a:lnTo>
                  <a:lnTo>
                    <a:pt x="6335" y="429"/>
                  </a:lnTo>
                  <a:lnTo>
                    <a:pt x="6318" y="436"/>
                  </a:lnTo>
                  <a:lnTo>
                    <a:pt x="6302" y="445"/>
                  </a:lnTo>
                  <a:lnTo>
                    <a:pt x="6288" y="458"/>
                  </a:lnTo>
                  <a:lnTo>
                    <a:pt x="6273" y="470"/>
                  </a:lnTo>
                  <a:lnTo>
                    <a:pt x="6261" y="486"/>
                  </a:lnTo>
                  <a:lnTo>
                    <a:pt x="6250" y="502"/>
                  </a:lnTo>
                  <a:lnTo>
                    <a:pt x="6240" y="521"/>
                  </a:lnTo>
                  <a:lnTo>
                    <a:pt x="6231" y="541"/>
                  </a:lnTo>
                  <a:lnTo>
                    <a:pt x="6224" y="562"/>
                  </a:lnTo>
                  <a:lnTo>
                    <a:pt x="6219" y="583"/>
                  </a:lnTo>
                  <a:lnTo>
                    <a:pt x="6215" y="606"/>
                  </a:lnTo>
                  <a:lnTo>
                    <a:pt x="6212" y="631"/>
                  </a:lnTo>
                  <a:lnTo>
                    <a:pt x="6212" y="657"/>
                  </a:lnTo>
                  <a:lnTo>
                    <a:pt x="6212" y="657"/>
                  </a:lnTo>
                  <a:close/>
                  <a:moveTo>
                    <a:pt x="7058" y="627"/>
                  </a:moveTo>
                  <a:lnTo>
                    <a:pt x="7058" y="627"/>
                  </a:lnTo>
                  <a:lnTo>
                    <a:pt x="7025" y="553"/>
                  </a:lnTo>
                  <a:lnTo>
                    <a:pt x="7007" y="523"/>
                  </a:lnTo>
                  <a:lnTo>
                    <a:pt x="6991" y="495"/>
                  </a:lnTo>
                  <a:lnTo>
                    <a:pt x="6973" y="470"/>
                  </a:lnTo>
                  <a:lnTo>
                    <a:pt x="6956" y="449"/>
                  </a:lnTo>
                  <a:lnTo>
                    <a:pt x="6936" y="429"/>
                  </a:lnTo>
                  <a:lnTo>
                    <a:pt x="6913" y="412"/>
                  </a:lnTo>
                  <a:lnTo>
                    <a:pt x="6913" y="397"/>
                  </a:lnTo>
                  <a:lnTo>
                    <a:pt x="7214" y="397"/>
                  </a:lnTo>
                  <a:lnTo>
                    <a:pt x="7214" y="412"/>
                  </a:lnTo>
                  <a:lnTo>
                    <a:pt x="7214" y="412"/>
                  </a:lnTo>
                  <a:lnTo>
                    <a:pt x="7203" y="420"/>
                  </a:lnTo>
                  <a:lnTo>
                    <a:pt x="7194" y="431"/>
                  </a:lnTo>
                  <a:lnTo>
                    <a:pt x="7187" y="440"/>
                  </a:lnTo>
                  <a:lnTo>
                    <a:pt x="7182" y="450"/>
                  </a:lnTo>
                  <a:lnTo>
                    <a:pt x="7177" y="463"/>
                  </a:lnTo>
                  <a:lnTo>
                    <a:pt x="7175" y="475"/>
                  </a:lnTo>
                  <a:lnTo>
                    <a:pt x="7173" y="488"/>
                  </a:lnTo>
                  <a:lnTo>
                    <a:pt x="7173" y="502"/>
                  </a:lnTo>
                  <a:lnTo>
                    <a:pt x="7173" y="516"/>
                  </a:lnTo>
                  <a:lnTo>
                    <a:pt x="7177" y="532"/>
                  </a:lnTo>
                  <a:lnTo>
                    <a:pt x="7184" y="563"/>
                  </a:lnTo>
                  <a:lnTo>
                    <a:pt x="7196" y="599"/>
                  </a:lnTo>
                  <a:lnTo>
                    <a:pt x="7212" y="638"/>
                  </a:lnTo>
                  <a:lnTo>
                    <a:pt x="7389" y="1063"/>
                  </a:lnTo>
                  <a:lnTo>
                    <a:pt x="7525" y="685"/>
                  </a:lnTo>
                  <a:lnTo>
                    <a:pt x="7525" y="685"/>
                  </a:lnTo>
                  <a:lnTo>
                    <a:pt x="7539" y="636"/>
                  </a:lnTo>
                  <a:lnTo>
                    <a:pt x="7551" y="592"/>
                  </a:lnTo>
                  <a:lnTo>
                    <a:pt x="7557" y="549"/>
                  </a:lnTo>
                  <a:lnTo>
                    <a:pt x="7558" y="532"/>
                  </a:lnTo>
                  <a:lnTo>
                    <a:pt x="7558" y="512"/>
                  </a:lnTo>
                  <a:lnTo>
                    <a:pt x="7557" y="496"/>
                  </a:lnTo>
                  <a:lnTo>
                    <a:pt x="7555" y="480"/>
                  </a:lnTo>
                  <a:lnTo>
                    <a:pt x="7550" y="466"/>
                  </a:lnTo>
                  <a:lnTo>
                    <a:pt x="7544" y="452"/>
                  </a:lnTo>
                  <a:lnTo>
                    <a:pt x="7539" y="440"/>
                  </a:lnTo>
                  <a:lnTo>
                    <a:pt x="7530" y="429"/>
                  </a:lnTo>
                  <a:lnTo>
                    <a:pt x="7521" y="420"/>
                  </a:lnTo>
                  <a:lnTo>
                    <a:pt x="7509" y="412"/>
                  </a:lnTo>
                  <a:lnTo>
                    <a:pt x="7509" y="397"/>
                  </a:lnTo>
                  <a:lnTo>
                    <a:pt x="7760" y="397"/>
                  </a:lnTo>
                  <a:lnTo>
                    <a:pt x="7760" y="412"/>
                  </a:lnTo>
                  <a:lnTo>
                    <a:pt x="7760" y="412"/>
                  </a:lnTo>
                  <a:lnTo>
                    <a:pt x="7737" y="426"/>
                  </a:lnTo>
                  <a:lnTo>
                    <a:pt x="7716" y="443"/>
                  </a:lnTo>
                  <a:lnTo>
                    <a:pt x="7695" y="466"/>
                  </a:lnTo>
                  <a:lnTo>
                    <a:pt x="7673" y="495"/>
                  </a:lnTo>
                  <a:lnTo>
                    <a:pt x="7654" y="530"/>
                  </a:lnTo>
                  <a:lnTo>
                    <a:pt x="7631" y="572"/>
                  </a:lnTo>
                  <a:lnTo>
                    <a:pt x="7610" y="622"/>
                  </a:lnTo>
                  <a:lnTo>
                    <a:pt x="7585" y="682"/>
                  </a:lnTo>
                  <a:lnTo>
                    <a:pt x="7585" y="682"/>
                  </a:lnTo>
                  <a:lnTo>
                    <a:pt x="7532" y="820"/>
                  </a:lnTo>
                  <a:lnTo>
                    <a:pt x="7472" y="975"/>
                  </a:lnTo>
                  <a:lnTo>
                    <a:pt x="7392" y="1173"/>
                  </a:lnTo>
                  <a:lnTo>
                    <a:pt x="7392" y="1173"/>
                  </a:lnTo>
                  <a:lnTo>
                    <a:pt x="7350" y="1275"/>
                  </a:lnTo>
                  <a:lnTo>
                    <a:pt x="7329" y="1323"/>
                  </a:lnTo>
                  <a:lnTo>
                    <a:pt x="7309" y="1367"/>
                  </a:lnTo>
                  <a:lnTo>
                    <a:pt x="7288" y="1408"/>
                  </a:lnTo>
                  <a:lnTo>
                    <a:pt x="7269" y="1445"/>
                  </a:lnTo>
                  <a:lnTo>
                    <a:pt x="7247" y="1480"/>
                  </a:lnTo>
                  <a:lnTo>
                    <a:pt x="7226" y="1510"/>
                  </a:lnTo>
                  <a:lnTo>
                    <a:pt x="7205" y="1539"/>
                  </a:lnTo>
                  <a:lnTo>
                    <a:pt x="7182" y="1563"/>
                  </a:lnTo>
                  <a:lnTo>
                    <a:pt x="7159" y="1584"/>
                  </a:lnTo>
                  <a:lnTo>
                    <a:pt x="7136" y="1602"/>
                  </a:lnTo>
                  <a:lnTo>
                    <a:pt x="7111" y="1615"/>
                  </a:lnTo>
                  <a:lnTo>
                    <a:pt x="7085" y="1625"/>
                  </a:lnTo>
                  <a:lnTo>
                    <a:pt x="7056" y="1630"/>
                  </a:lnTo>
                  <a:lnTo>
                    <a:pt x="7026" y="1632"/>
                  </a:lnTo>
                  <a:lnTo>
                    <a:pt x="7026" y="1632"/>
                  </a:lnTo>
                  <a:lnTo>
                    <a:pt x="7002" y="1632"/>
                  </a:lnTo>
                  <a:lnTo>
                    <a:pt x="6977" y="1627"/>
                  </a:lnTo>
                  <a:lnTo>
                    <a:pt x="6954" y="1622"/>
                  </a:lnTo>
                  <a:lnTo>
                    <a:pt x="6933" y="1613"/>
                  </a:lnTo>
                  <a:lnTo>
                    <a:pt x="6913" y="1602"/>
                  </a:lnTo>
                  <a:lnTo>
                    <a:pt x="6896" y="1592"/>
                  </a:lnTo>
                  <a:lnTo>
                    <a:pt x="6880" y="1577"/>
                  </a:lnTo>
                  <a:lnTo>
                    <a:pt x="6864" y="1563"/>
                  </a:lnTo>
                  <a:lnTo>
                    <a:pt x="6864" y="1547"/>
                  </a:lnTo>
                  <a:lnTo>
                    <a:pt x="6864" y="1547"/>
                  </a:lnTo>
                  <a:lnTo>
                    <a:pt x="6894" y="1546"/>
                  </a:lnTo>
                  <a:lnTo>
                    <a:pt x="6926" y="1542"/>
                  </a:lnTo>
                  <a:lnTo>
                    <a:pt x="6957" y="1539"/>
                  </a:lnTo>
                  <a:lnTo>
                    <a:pt x="6989" y="1531"/>
                  </a:lnTo>
                  <a:lnTo>
                    <a:pt x="7021" y="1524"/>
                  </a:lnTo>
                  <a:lnTo>
                    <a:pt x="7055" y="1514"/>
                  </a:lnTo>
                  <a:lnTo>
                    <a:pt x="7086" y="1501"/>
                  </a:lnTo>
                  <a:lnTo>
                    <a:pt x="7118" y="1486"/>
                  </a:lnTo>
                  <a:lnTo>
                    <a:pt x="7150" y="1468"/>
                  </a:lnTo>
                  <a:lnTo>
                    <a:pt x="7180" y="1447"/>
                  </a:lnTo>
                  <a:lnTo>
                    <a:pt x="7208" y="1422"/>
                  </a:lnTo>
                  <a:lnTo>
                    <a:pt x="7237" y="1394"/>
                  </a:lnTo>
                  <a:lnTo>
                    <a:pt x="7261" y="1360"/>
                  </a:lnTo>
                  <a:lnTo>
                    <a:pt x="7274" y="1342"/>
                  </a:lnTo>
                  <a:lnTo>
                    <a:pt x="7284" y="1325"/>
                  </a:lnTo>
                  <a:lnTo>
                    <a:pt x="7295" y="1304"/>
                  </a:lnTo>
                  <a:lnTo>
                    <a:pt x="7306" y="1282"/>
                  </a:lnTo>
                  <a:lnTo>
                    <a:pt x="7315" y="1261"/>
                  </a:lnTo>
                  <a:lnTo>
                    <a:pt x="7323" y="1236"/>
                  </a:lnTo>
                  <a:lnTo>
                    <a:pt x="7058" y="6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402F075-53E7-4FB6-80FD-ABC3361613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699"/>
              <a:ext cx="7680" cy="3121"/>
            </a:xfrm>
            <a:custGeom>
              <a:avLst/>
              <a:gdLst>
                <a:gd name="T0" fmla="*/ 15360 w 15360"/>
                <a:gd name="T1" fmla="*/ 6243 h 6243"/>
                <a:gd name="T2" fmla="*/ 0 w 15360"/>
                <a:gd name="T3" fmla="*/ 6243 h 6243"/>
                <a:gd name="T4" fmla="*/ 0 w 15360"/>
                <a:gd name="T5" fmla="*/ 0 h 6243"/>
                <a:gd name="T6" fmla="*/ 1681 w 15360"/>
                <a:gd name="T7" fmla="*/ 0 h 6243"/>
                <a:gd name="T8" fmla="*/ 1681 w 15360"/>
                <a:gd name="T9" fmla="*/ 827 h 6243"/>
                <a:gd name="T10" fmla="*/ 827 w 15360"/>
                <a:gd name="T11" fmla="*/ 827 h 6243"/>
                <a:gd name="T12" fmla="*/ 827 w 15360"/>
                <a:gd name="T13" fmla="*/ 5416 h 6243"/>
                <a:gd name="T14" fmla="*/ 14533 w 15360"/>
                <a:gd name="T15" fmla="*/ 5416 h 6243"/>
                <a:gd name="T16" fmla="*/ 14533 w 15360"/>
                <a:gd name="T17" fmla="*/ 827 h 6243"/>
                <a:gd name="T18" fmla="*/ 9543 w 15360"/>
                <a:gd name="T19" fmla="*/ 827 h 6243"/>
                <a:gd name="T20" fmla="*/ 9543 w 15360"/>
                <a:gd name="T21" fmla="*/ 0 h 6243"/>
                <a:gd name="T22" fmla="*/ 15360 w 15360"/>
                <a:gd name="T23" fmla="*/ 0 h 6243"/>
                <a:gd name="T24" fmla="*/ 15360 w 15360"/>
                <a:gd name="T25" fmla="*/ 6243 h 6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60" h="6243">
                  <a:moveTo>
                    <a:pt x="15360" y="6243"/>
                  </a:moveTo>
                  <a:lnTo>
                    <a:pt x="0" y="6243"/>
                  </a:lnTo>
                  <a:lnTo>
                    <a:pt x="0" y="0"/>
                  </a:lnTo>
                  <a:lnTo>
                    <a:pt x="1681" y="0"/>
                  </a:lnTo>
                  <a:lnTo>
                    <a:pt x="1681" y="827"/>
                  </a:lnTo>
                  <a:lnTo>
                    <a:pt x="827" y="827"/>
                  </a:lnTo>
                  <a:lnTo>
                    <a:pt x="827" y="5416"/>
                  </a:lnTo>
                  <a:lnTo>
                    <a:pt x="14533" y="5416"/>
                  </a:lnTo>
                  <a:lnTo>
                    <a:pt x="14533" y="827"/>
                  </a:lnTo>
                  <a:lnTo>
                    <a:pt x="9543" y="827"/>
                  </a:lnTo>
                  <a:lnTo>
                    <a:pt x="9543" y="0"/>
                  </a:lnTo>
                  <a:lnTo>
                    <a:pt x="15360" y="0"/>
                  </a:lnTo>
                  <a:lnTo>
                    <a:pt x="15360" y="6243"/>
                  </a:lnTo>
                  <a:close/>
                </a:path>
              </a:pathLst>
            </a:custGeom>
            <a:solidFill>
              <a:srgbClr val="3636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40F543-E09E-4D82-A030-E3B142C215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266" y="699"/>
              <a:ext cx="414" cy="413"/>
            </a:xfrm>
            <a:prstGeom prst="rect">
              <a:avLst/>
            </a:prstGeom>
            <a:solidFill>
              <a:srgbClr val="8C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9C379F3-FA5A-4A19-98A8-186BC95E0D6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853" y="699"/>
              <a:ext cx="413" cy="413"/>
            </a:xfrm>
            <a:prstGeom prst="rect">
              <a:avLst/>
            </a:prstGeom>
            <a:solidFill>
              <a:srgbClr val="5F69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42C36E25-255D-4B9F-AF62-1E3E9A7D32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3407"/>
              <a:ext cx="414" cy="413"/>
            </a:xfrm>
            <a:prstGeom prst="rect">
              <a:avLst/>
            </a:prstGeom>
            <a:solidFill>
              <a:srgbClr val="1FAC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5">
              <a:extLst>
                <a:ext uri="{FF2B5EF4-FFF2-40B4-BE49-F238E27FC236}">
                  <a16:creationId xmlns:a16="http://schemas.microsoft.com/office/drawing/2014/main" id="{A2C02C79-5233-4219-AB18-195913198D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3407"/>
              <a:ext cx="414" cy="413"/>
            </a:xfrm>
            <a:prstGeom prst="rect">
              <a:avLst/>
            </a:prstGeom>
            <a:solidFill>
              <a:srgbClr val="00B1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09E66EBE-83B7-479C-9334-3DD2FA002CD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14" y="3407"/>
              <a:ext cx="413" cy="413"/>
            </a:xfrm>
            <a:prstGeom prst="rect">
              <a:avLst/>
            </a:prstGeom>
            <a:solidFill>
              <a:srgbClr val="415A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1C17DB6C-DA55-4D3D-8A55-ABD528459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147" t="23761" r="12356" b="6948"/>
          <a:stretch/>
        </p:blipFill>
        <p:spPr>
          <a:xfrm>
            <a:off x="5050270" y="1928692"/>
            <a:ext cx="1929968" cy="1169487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16F0960F-0687-4600-85D9-B3BB50011E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6001" t="9332" r="6220" b="75748"/>
          <a:stretch/>
        </p:blipFill>
        <p:spPr>
          <a:xfrm>
            <a:off x="5603875" y="995400"/>
            <a:ext cx="2248167" cy="86054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BE1F20C4-3FC1-4EF1-8147-FB0974A71A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9776"/>
          <a:stretch/>
        </p:blipFill>
        <p:spPr>
          <a:xfrm>
            <a:off x="2909454" y="4772014"/>
            <a:ext cx="9277959" cy="1018120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21953FEC-A3B0-432C-ADD2-F0DE50D9D3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9072"/>
          <a:stretch/>
        </p:blipFill>
        <p:spPr>
          <a:xfrm>
            <a:off x="0" y="4772014"/>
            <a:ext cx="3576797" cy="101812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106C839-6ED1-444C-BD00-FBBB8A05FD98}"/>
              </a:ext>
            </a:extLst>
          </p:cNvPr>
          <p:cNvSpPr/>
          <p:nvPr userDrawn="1"/>
        </p:nvSpPr>
        <p:spPr>
          <a:xfrm>
            <a:off x="3810000" y="1560785"/>
            <a:ext cx="258618" cy="245864"/>
          </a:xfrm>
          <a:prstGeom prst="rect">
            <a:avLst/>
          </a:prstGeom>
          <a:solidFill>
            <a:schemeClr val="accent1"/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5E7DE13-EF39-4233-AFE9-A1CC9BE37282}"/>
              </a:ext>
            </a:extLst>
          </p:cNvPr>
          <p:cNvSpPr/>
          <p:nvPr userDrawn="1"/>
        </p:nvSpPr>
        <p:spPr>
          <a:xfrm>
            <a:off x="4067391" y="1560785"/>
            <a:ext cx="258618" cy="2458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BD3D22A-271C-4F14-9678-34B3982BDF13}"/>
              </a:ext>
            </a:extLst>
          </p:cNvPr>
          <p:cNvSpPr/>
          <p:nvPr userDrawn="1"/>
        </p:nvSpPr>
        <p:spPr>
          <a:xfrm>
            <a:off x="7889677" y="3172891"/>
            <a:ext cx="258618" cy="2458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7CEF098-FF77-4106-B6DF-7EE58C698439}"/>
              </a:ext>
            </a:extLst>
          </p:cNvPr>
          <p:cNvSpPr/>
          <p:nvPr userDrawn="1"/>
        </p:nvSpPr>
        <p:spPr>
          <a:xfrm>
            <a:off x="8127228" y="3180271"/>
            <a:ext cx="258618" cy="2458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518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2022 Vogt Consulting Inc for FEW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9DB9A98-F838-4116-8513-3DE0E5EE5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115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75025"/>
            <a:ext cx="9576263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50848" y="1385316"/>
            <a:ext cx="9290304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059680" y="1267730"/>
            <a:ext cx="207264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181600" y="1267731"/>
            <a:ext cx="18288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42560" y="1325880"/>
            <a:ext cx="170688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8/10/2021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2905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2022 Vogt Consulting Inc for FEW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9DB9A98-F838-4116-8513-3DE0E5EE5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21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6" name="Group 355">
            <a:extLst>
              <a:ext uri="{FF2B5EF4-FFF2-40B4-BE49-F238E27FC236}">
                <a16:creationId xmlns:a16="http://schemas.microsoft.com/office/drawing/2014/main" id="{5BFEEF60-7CC7-418D-8221-8D560A3568E4}"/>
              </a:ext>
            </a:extLst>
          </p:cNvPr>
          <p:cNvGrpSpPr/>
          <p:nvPr userDrawn="1"/>
        </p:nvGrpSpPr>
        <p:grpSpPr>
          <a:xfrm>
            <a:off x="0" y="-1"/>
            <a:ext cx="12192001" cy="1645920"/>
            <a:chOff x="0" y="-1"/>
            <a:chExt cx="12192001" cy="1645920"/>
          </a:xfrm>
        </p:grpSpPr>
        <p:grpSp>
          <p:nvGrpSpPr>
            <p:cNvPr id="189" name="Group 87">
              <a:extLst>
                <a:ext uri="{FF2B5EF4-FFF2-40B4-BE49-F238E27FC236}">
                  <a16:creationId xmlns:a16="http://schemas.microsoft.com/office/drawing/2014/main" id="{0754330F-0ACC-488C-9D35-99C7215FE97C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3047039" y="405006"/>
              <a:ext cx="9144962" cy="835907"/>
              <a:chOff x="0" y="1809"/>
              <a:chExt cx="7680" cy="702"/>
            </a:xfrm>
          </p:grpSpPr>
          <p:sp>
            <p:nvSpPr>
              <p:cNvPr id="191" name="Freeform 88">
                <a:extLst>
                  <a:ext uri="{FF2B5EF4-FFF2-40B4-BE49-F238E27FC236}">
                    <a16:creationId xmlns:a16="http://schemas.microsoft.com/office/drawing/2014/main" id="{E7D13052-842A-4DC2-A5AC-823F71DF5CD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715" y="1809"/>
                <a:ext cx="1257" cy="100"/>
              </a:xfrm>
              <a:custGeom>
                <a:avLst/>
                <a:gdLst>
                  <a:gd name="T0" fmla="*/ 2515 w 2515"/>
                  <a:gd name="T1" fmla="*/ 0 h 200"/>
                  <a:gd name="T2" fmla="*/ 0 w 2515"/>
                  <a:gd name="T3" fmla="*/ 0 h 200"/>
                  <a:gd name="T4" fmla="*/ 0 w 2515"/>
                  <a:gd name="T5" fmla="*/ 200 h 200"/>
                  <a:gd name="T6" fmla="*/ 2515 w 2515"/>
                  <a:gd name="T7" fmla="*/ 200 h 200"/>
                  <a:gd name="T8" fmla="*/ 2515 w 2515"/>
                  <a:gd name="T9" fmla="*/ 0 h 200"/>
                  <a:gd name="T10" fmla="*/ 2515 w 2515"/>
                  <a:gd name="T11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5" h="200">
                    <a:moveTo>
                      <a:pt x="2515" y="0"/>
                    </a:moveTo>
                    <a:lnTo>
                      <a:pt x="0" y="0"/>
                    </a:lnTo>
                    <a:lnTo>
                      <a:pt x="0" y="200"/>
                    </a:lnTo>
                    <a:lnTo>
                      <a:pt x="2515" y="200"/>
                    </a:lnTo>
                    <a:lnTo>
                      <a:pt x="2515" y="0"/>
                    </a:lnTo>
                    <a:lnTo>
                      <a:pt x="2515" y="0"/>
                    </a:lnTo>
                    <a:close/>
                  </a:path>
                </a:pathLst>
              </a:custGeom>
              <a:solidFill>
                <a:srgbClr val="F3F1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Freeform 89">
                <a:extLst>
                  <a:ext uri="{FF2B5EF4-FFF2-40B4-BE49-F238E27FC236}">
                    <a16:creationId xmlns:a16="http://schemas.microsoft.com/office/drawing/2014/main" id="{84EC7047-718A-4D53-B2A4-AC8EC7E98BDA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911" y="2010"/>
                <a:ext cx="1255" cy="100"/>
              </a:xfrm>
              <a:custGeom>
                <a:avLst/>
                <a:gdLst>
                  <a:gd name="T0" fmla="*/ 11 w 2511"/>
                  <a:gd name="T1" fmla="*/ 10 h 200"/>
                  <a:gd name="T2" fmla="*/ 11 w 2511"/>
                  <a:gd name="T3" fmla="*/ 191 h 200"/>
                  <a:gd name="T4" fmla="*/ 2501 w 2511"/>
                  <a:gd name="T5" fmla="*/ 191 h 200"/>
                  <a:gd name="T6" fmla="*/ 2501 w 2511"/>
                  <a:gd name="T7" fmla="*/ 10 h 200"/>
                  <a:gd name="T8" fmla="*/ 11 w 2511"/>
                  <a:gd name="T9" fmla="*/ 10 h 200"/>
                  <a:gd name="T10" fmla="*/ 11 w 2511"/>
                  <a:gd name="T11" fmla="*/ 10 h 200"/>
                  <a:gd name="T12" fmla="*/ 11 w 2511"/>
                  <a:gd name="T13" fmla="*/ 10 h 200"/>
                  <a:gd name="T14" fmla="*/ 0 w 2511"/>
                  <a:gd name="T15" fmla="*/ 0 h 200"/>
                  <a:gd name="T16" fmla="*/ 2511 w 2511"/>
                  <a:gd name="T17" fmla="*/ 0 h 200"/>
                  <a:gd name="T18" fmla="*/ 2511 w 2511"/>
                  <a:gd name="T19" fmla="*/ 200 h 200"/>
                  <a:gd name="T20" fmla="*/ 0 w 2511"/>
                  <a:gd name="T21" fmla="*/ 200 h 200"/>
                  <a:gd name="T22" fmla="*/ 0 w 2511"/>
                  <a:gd name="T23" fmla="*/ 0 h 200"/>
                  <a:gd name="T24" fmla="*/ 0 w 2511"/>
                  <a:gd name="T25" fmla="*/ 0 h 200"/>
                  <a:gd name="T26" fmla="*/ 0 w 2511"/>
                  <a:gd name="T27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11" h="200">
                    <a:moveTo>
                      <a:pt x="11" y="10"/>
                    </a:moveTo>
                    <a:lnTo>
                      <a:pt x="11" y="191"/>
                    </a:lnTo>
                    <a:lnTo>
                      <a:pt x="2501" y="191"/>
                    </a:lnTo>
                    <a:lnTo>
                      <a:pt x="2501" y="10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11" y="10"/>
                    </a:lnTo>
                    <a:close/>
                    <a:moveTo>
                      <a:pt x="0" y="0"/>
                    </a:moveTo>
                    <a:lnTo>
                      <a:pt x="2511" y="0"/>
                    </a:lnTo>
                    <a:lnTo>
                      <a:pt x="2511" y="200"/>
                    </a:lnTo>
                    <a:lnTo>
                      <a:pt x="0" y="20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Freeform 90">
                <a:extLst>
                  <a:ext uri="{FF2B5EF4-FFF2-40B4-BE49-F238E27FC236}">
                    <a16:creationId xmlns:a16="http://schemas.microsoft.com/office/drawing/2014/main" id="{60ABAA7F-753D-477B-B596-C2819663113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518" y="1809"/>
                <a:ext cx="101" cy="100"/>
              </a:xfrm>
              <a:custGeom>
                <a:avLst/>
                <a:gdLst>
                  <a:gd name="T0" fmla="*/ 202 w 202"/>
                  <a:gd name="T1" fmla="*/ 0 h 200"/>
                  <a:gd name="T2" fmla="*/ 0 w 202"/>
                  <a:gd name="T3" fmla="*/ 0 h 200"/>
                  <a:gd name="T4" fmla="*/ 0 w 202"/>
                  <a:gd name="T5" fmla="*/ 200 h 200"/>
                  <a:gd name="T6" fmla="*/ 202 w 202"/>
                  <a:gd name="T7" fmla="*/ 200 h 200"/>
                  <a:gd name="T8" fmla="*/ 202 w 202"/>
                  <a:gd name="T9" fmla="*/ 0 h 200"/>
                  <a:gd name="T10" fmla="*/ 202 w 202"/>
                  <a:gd name="T11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2" h="200">
                    <a:moveTo>
                      <a:pt x="202" y="0"/>
                    </a:moveTo>
                    <a:lnTo>
                      <a:pt x="0" y="0"/>
                    </a:lnTo>
                    <a:lnTo>
                      <a:pt x="0" y="200"/>
                    </a:lnTo>
                    <a:lnTo>
                      <a:pt x="202" y="200"/>
                    </a:lnTo>
                    <a:lnTo>
                      <a:pt x="202" y="0"/>
                    </a:ln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FFC2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91">
                <a:extLst>
                  <a:ext uri="{FF2B5EF4-FFF2-40B4-BE49-F238E27FC236}">
                    <a16:creationId xmlns:a16="http://schemas.microsoft.com/office/drawing/2014/main" id="{C2292A55-CCEA-4954-B2E8-B9362CD5D25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370" y="2410"/>
                <a:ext cx="1255" cy="101"/>
              </a:xfrm>
              <a:custGeom>
                <a:avLst/>
                <a:gdLst>
                  <a:gd name="T0" fmla="*/ 2510 w 2510"/>
                  <a:gd name="T1" fmla="*/ 0 h 202"/>
                  <a:gd name="T2" fmla="*/ 0 w 2510"/>
                  <a:gd name="T3" fmla="*/ 0 h 202"/>
                  <a:gd name="T4" fmla="*/ 0 w 2510"/>
                  <a:gd name="T5" fmla="*/ 202 h 202"/>
                  <a:gd name="T6" fmla="*/ 2510 w 2510"/>
                  <a:gd name="T7" fmla="*/ 202 h 202"/>
                  <a:gd name="T8" fmla="*/ 2510 w 2510"/>
                  <a:gd name="T9" fmla="*/ 0 h 202"/>
                  <a:gd name="T10" fmla="*/ 2510 w 2510"/>
                  <a:gd name="T11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0" h="202">
                    <a:moveTo>
                      <a:pt x="2510" y="0"/>
                    </a:moveTo>
                    <a:lnTo>
                      <a:pt x="0" y="0"/>
                    </a:lnTo>
                    <a:lnTo>
                      <a:pt x="0" y="202"/>
                    </a:lnTo>
                    <a:lnTo>
                      <a:pt x="2510" y="202"/>
                    </a:lnTo>
                    <a:lnTo>
                      <a:pt x="2510" y="0"/>
                    </a:lnTo>
                    <a:lnTo>
                      <a:pt x="2510" y="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92">
                <a:extLst>
                  <a:ext uri="{FF2B5EF4-FFF2-40B4-BE49-F238E27FC236}">
                    <a16:creationId xmlns:a16="http://schemas.microsoft.com/office/drawing/2014/main" id="{DFA52B58-72FD-45C4-9949-5EF8539D158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097" y="2209"/>
                <a:ext cx="100" cy="100"/>
              </a:xfrm>
              <a:custGeom>
                <a:avLst/>
                <a:gdLst>
                  <a:gd name="T0" fmla="*/ 200 w 200"/>
                  <a:gd name="T1" fmla="*/ 0 h 199"/>
                  <a:gd name="T2" fmla="*/ 0 w 200"/>
                  <a:gd name="T3" fmla="*/ 0 h 199"/>
                  <a:gd name="T4" fmla="*/ 0 w 200"/>
                  <a:gd name="T5" fmla="*/ 199 h 199"/>
                  <a:gd name="T6" fmla="*/ 200 w 200"/>
                  <a:gd name="T7" fmla="*/ 199 h 199"/>
                  <a:gd name="T8" fmla="*/ 200 w 200"/>
                  <a:gd name="T9" fmla="*/ 0 h 199"/>
                  <a:gd name="T10" fmla="*/ 200 w 200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0" h="199">
                    <a:moveTo>
                      <a:pt x="200" y="0"/>
                    </a:moveTo>
                    <a:lnTo>
                      <a:pt x="0" y="0"/>
                    </a:lnTo>
                    <a:lnTo>
                      <a:pt x="0" y="199"/>
                    </a:lnTo>
                    <a:lnTo>
                      <a:pt x="200" y="199"/>
                    </a:lnTo>
                    <a:lnTo>
                      <a:pt x="200" y="0"/>
                    </a:ln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00B1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93">
                <a:extLst>
                  <a:ext uri="{FF2B5EF4-FFF2-40B4-BE49-F238E27FC236}">
                    <a16:creationId xmlns:a16="http://schemas.microsoft.com/office/drawing/2014/main" id="{B4E11DB5-267A-47B4-91C5-17DEDCDA929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603" y="2410"/>
                <a:ext cx="100" cy="101"/>
              </a:xfrm>
              <a:custGeom>
                <a:avLst/>
                <a:gdLst>
                  <a:gd name="T0" fmla="*/ 200 w 200"/>
                  <a:gd name="T1" fmla="*/ 0 h 202"/>
                  <a:gd name="T2" fmla="*/ 0 w 200"/>
                  <a:gd name="T3" fmla="*/ 0 h 202"/>
                  <a:gd name="T4" fmla="*/ 0 w 200"/>
                  <a:gd name="T5" fmla="*/ 202 h 202"/>
                  <a:gd name="T6" fmla="*/ 200 w 200"/>
                  <a:gd name="T7" fmla="*/ 202 h 202"/>
                  <a:gd name="T8" fmla="*/ 200 w 200"/>
                  <a:gd name="T9" fmla="*/ 0 h 202"/>
                  <a:gd name="T10" fmla="*/ 200 w 200"/>
                  <a:gd name="T11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0" h="202">
                    <a:moveTo>
                      <a:pt x="200" y="0"/>
                    </a:moveTo>
                    <a:lnTo>
                      <a:pt x="0" y="0"/>
                    </a:lnTo>
                    <a:lnTo>
                      <a:pt x="0" y="202"/>
                    </a:lnTo>
                    <a:lnTo>
                      <a:pt x="200" y="202"/>
                    </a:lnTo>
                    <a:lnTo>
                      <a:pt x="200" y="0"/>
                    </a:ln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00B1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94">
                <a:extLst>
                  <a:ext uri="{FF2B5EF4-FFF2-40B4-BE49-F238E27FC236}">
                    <a16:creationId xmlns:a16="http://schemas.microsoft.com/office/drawing/2014/main" id="{B31B362D-35A2-4644-9BC4-46BC11EE6DD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554" y="2010"/>
                <a:ext cx="1256" cy="100"/>
              </a:xfrm>
              <a:custGeom>
                <a:avLst/>
                <a:gdLst>
                  <a:gd name="T0" fmla="*/ 2512 w 2512"/>
                  <a:gd name="T1" fmla="*/ 0 h 200"/>
                  <a:gd name="T2" fmla="*/ 0 w 2512"/>
                  <a:gd name="T3" fmla="*/ 0 h 200"/>
                  <a:gd name="T4" fmla="*/ 0 w 2512"/>
                  <a:gd name="T5" fmla="*/ 200 h 200"/>
                  <a:gd name="T6" fmla="*/ 2512 w 2512"/>
                  <a:gd name="T7" fmla="*/ 200 h 200"/>
                  <a:gd name="T8" fmla="*/ 2512 w 2512"/>
                  <a:gd name="T9" fmla="*/ 0 h 200"/>
                  <a:gd name="T10" fmla="*/ 2512 w 2512"/>
                  <a:gd name="T11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2" h="200">
                    <a:moveTo>
                      <a:pt x="2512" y="0"/>
                    </a:moveTo>
                    <a:lnTo>
                      <a:pt x="0" y="0"/>
                    </a:lnTo>
                    <a:lnTo>
                      <a:pt x="0" y="200"/>
                    </a:lnTo>
                    <a:lnTo>
                      <a:pt x="2512" y="200"/>
                    </a:lnTo>
                    <a:lnTo>
                      <a:pt x="2512" y="0"/>
                    </a:lnTo>
                    <a:lnTo>
                      <a:pt x="2512" y="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95">
                <a:extLst>
                  <a:ext uri="{FF2B5EF4-FFF2-40B4-BE49-F238E27FC236}">
                    <a16:creationId xmlns:a16="http://schemas.microsoft.com/office/drawing/2014/main" id="{03BDC492-61B4-49B3-B5F2-AFDEC7EB6C4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46" y="2410"/>
                <a:ext cx="1258" cy="101"/>
              </a:xfrm>
              <a:custGeom>
                <a:avLst/>
                <a:gdLst>
                  <a:gd name="T0" fmla="*/ 2515 w 2515"/>
                  <a:gd name="T1" fmla="*/ 0 h 202"/>
                  <a:gd name="T2" fmla="*/ 0 w 2515"/>
                  <a:gd name="T3" fmla="*/ 0 h 202"/>
                  <a:gd name="T4" fmla="*/ 0 w 2515"/>
                  <a:gd name="T5" fmla="*/ 202 h 202"/>
                  <a:gd name="T6" fmla="*/ 2515 w 2515"/>
                  <a:gd name="T7" fmla="*/ 202 h 202"/>
                  <a:gd name="T8" fmla="*/ 2515 w 2515"/>
                  <a:gd name="T9" fmla="*/ 0 h 202"/>
                  <a:gd name="T10" fmla="*/ 2515 w 2515"/>
                  <a:gd name="T11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5" h="202">
                    <a:moveTo>
                      <a:pt x="2515" y="0"/>
                    </a:moveTo>
                    <a:lnTo>
                      <a:pt x="0" y="0"/>
                    </a:lnTo>
                    <a:lnTo>
                      <a:pt x="0" y="202"/>
                    </a:lnTo>
                    <a:lnTo>
                      <a:pt x="2515" y="202"/>
                    </a:lnTo>
                    <a:lnTo>
                      <a:pt x="2515" y="0"/>
                    </a:lnTo>
                    <a:lnTo>
                      <a:pt x="2515" y="0"/>
                    </a:lnTo>
                    <a:close/>
                  </a:path>
                </a:pathLst>
              </a:custGeom>
              <a:solidFill>
                <a:srgbClr val="F3F1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96">
                <a:extLst>
                  <a:ext uri="{FF2B5EF4-FFF2-40B4-BE49-F238E27FC236}">
                    <a16:creationId xmlns:a16="http://schemas.microsoft.com/office/drawing/2014/main" id="{3FC98663-AC7E-43FD-A9BE-FC45253AF59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357" y="2010"/>
                <a:ext cx="100" cy="100"/>
              </a:xfrm>
              <a:custGeom>
                <a:avLst/>
                <a:gdLst>
                  <a:gd name="T0" fmla="*/ 200 w 200"/>
                  <a:gd name="T1" fmla="*/ 0 h 200"/>
                  <a:gd name="T2" fmla="*/ 0 w 200"/>
                  <a:gd name="T3" fmla="*/ 0 h 200"/>
                  <a:gd name="T4" fmla="*/ 0 w 200"/>
                  <a:gd name="T5" fmla="*/ 200 h 200"/>
                  <a:gd name="T6" fmla="*/ 200 w 200"/>
                  <a:gd name="T7" fmla="*/ 200 h 200"/>
                  <a:gd name="T8" fmla="*/ 200 w 200"/>
                  <a:gd name="T9" fmla="*/ 0 h 200"/>
                  <a:gd name="T10" fmla="*/ 200 w 200"/>
                  <a:gd name="T11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0" h="200">
                    <a:moveTo>
                      <a:pt x="200" y="0"/>
                    </a:moveTo>
                    <a:lnTo>
                      <a:pt x="0" y="0"/>
                    </a:lnTo>
                    <a:lnTo>
                      <a:pt x="0" y="200"/>
                    </a:lnTo>
                    <a:lnTo>
                      <a:pt x="200" y="200"/>
                    </a:lnTo>
                    <a:lnTo>
                      <a:pt x="200" y="0"/>
                    </a:ln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8CC6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97">
                <a:extLst>
                  <a:ext uri="{FF2B5EF4-FFF2-40B4-BE49-F238E27FC236}">
                    <a16:creationId xmlns:a16="http://schemas.microsoft.com/office/drawing/2014/main" id="{7A2F6923-35B1-4EC2-B8E6-82D68721600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268" y="2010"/>
                <a:ext cx="102" cy="100"/>
              </a:xfrm>
              <a:custGeom>
                <a:avLst/>
                <a:gdLst>
                  <a:gd name="T0" fmla="*/ 205 w 205"/>
                  <a:gd name="T1" fmla="*/ 0 h 200"/>
                  <a:gd name="T2" fmla="*/ 0 w 205"/>
                  <a:gd name="T3" fmla="*/ 0 h 200"/>
                  <a:gd name="T4" fmla="*/ 0 w 205"/>
                  <a:gd name="T5" fmla="*/ 200 h 200"/>
                  <a:gd name="T6" fmla="*/ 205 w 205"/>
                  <a:gd name="T7" fmla="*/ 200 h 200"/>
                  <a:gd name="T8" fmla="*/ 205 w 205"/>
                  <a:gd name="T9" fmla="*/ 0 h 200"/>
                  <a:gd name="T10" fmla="*/ 205 w 205"/>
                  <a:gd name="T11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5" h="200">
                    <a:moveTo>
                      <a:pt x="205" y="0"/>
                    </a:moveTo>
                    <a:lnTo>
                      <a:pt x="0" y="0"/>
                    </a:lnTo>
                    <a:lnTo>
                      <a:pt x="0" y="200"/>
                    </a:lnTo>
                    <a:lnTo>
                      <a:pt x="205" y="200"/>
                    </a:lnTo>
                    <a:lnTo>
                      <a:pt x="205" y="0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8CC6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98">
                <a:extLst>
                  <a:ext uri="{FF2B5EF4-FFF2-40B4-BE49-F238E27FC236}">
                    <a16:creationId xmlns:a16="http://schemas.microsoft.com/office/drawing/2014/main" id="{CC64A56E-D402-46C0-8870-C6B1517F5E8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036" y="2209"/>
                <a:ext cx="100" cy="100"/>
              </a:xfrm>
              <a:custGeom>
                <a:avLst/>
                <a:gdLst>
                  <a:gd name="T0" fmla="*/ 200 w 200"/>
                  <a:gd name="T1" fmla="*/ 0 h 199"/>
                  <a:gd name="T2" fmla="*/ 0 w 200"/>
                  <a:gd name="T3" fmla="*/ 0 h 199"/>
                  <a:gd name="T4" fmla="*/ 0 w 200"/>
                  <a:gd name="T5" fmla="*/ 199 h 199"/>
                  <a:gd name="T6" fmla="*/ 200 w 200"/>
                  <a:gd name="T7" fmla="*/ 199 h 199"/>
                  <a:gd name="T8" fmla="*/ 200 w 200"/>
                  <a:gd name="T9" fmla="*/ 0 h 199"/>
                  <a:gd name="T10" fmla="*/ 200 w 200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0" h="199">
                    <a:moveTo>
                      <a:pt x="200" y="0"/>
                    </a:moveTo>
                    <a:lnTo>
                      <a:pt x="0" y="0"/>
                    </a:lnTo>
                    <a:lnTo>
                      <a:pt x="0" y="199"/>
                    </a:lnTo>
                    <a:lnTo>
                      <a:pt x="200" y="199"/>
                    </a:lnTo>
                    <a:lnTo>
                      <a:pt x="200" y="0"/>
                    </a:ln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FAE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99">
                <a:extLst>
                  <a:ext uri="{FF2B5EF4-FFF2-40B4-BE49-F238E27FC236}">
                    <a16:creationId xmlns:a16="http://schemas.microsoft.com/office/drawing/2014/main" id="{18EAA72D-35BE-4A92-B5E5-70AF71763397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307" y="2410"/>
                <a:ext cx="1256" cy="101"/>
              </a:xfrm>
              <a:custGeom>
                <a:avLst/>
                <a:gdLst>
                  <a:gd name="T0" fmla="*/ 10 w 2513"/>
                  <a:gd name="T1" fmla="*/ 11 h 202"/>
                  <a:gd name="T2" fmla="*/ 10 w 2513"/>
                  <a:gd name="T3" fmla="*/ 193 h 202"/>
                  <a:gd name="T4" fmla="*/ 2503 w 2513"/>
                  <a:gd name="T5" fmla="*/ 193 h 202"/>
                  <a:gd name="T6" fmla="*/ 2503 w 2513"/>
                  <a:gd name="T7" fmla="*/ 11 h 202"/>
                  <a:gd name="T8" fmla="*/ 10 w 2513"/>
                  <a:gd name="T9" fmla="*/ 11 h 202"/>
                  <a:gd name="T10" fmla="*/ 10 w 2513"/>
                  <a:gd name="T11" fmla="*/ 11 h 202"/>
                  <a:gd name="T12" fmla="*/ 10 w 2513"/>
                  <a:gd name="T13" fmla="*/ 11 h 202"/>
                  <a:gd name="T14" fmla="*/ 0 w 2513"/>
                  <a:gd name="T15" fmla="*/ 0 h 202"/>
                  <a:gd name="T16" fmla="*/ 2513 w 2513"/>
                  <a:gd name="T17" fmla="*/ 0 h 202"/>
                  <a:gd name="T18" fmla="*/ 2513 w 2513"/>
                  <a:gd name="T19" fmla="*/ 202 h 202"/>
                  <a:gd name="T20" fmla="*/ 0 w 2513"/>
                  <a:gd name="T21" fmla="*/ 202 h 202"/>
                  <a:gd name="T22" fmla="*/ 0 w 2513"/>
                  <a:gd name="T23" fmla="*/ 0 h 202"/>
                  <a:gd name="T24" fmla="*/ 0 w 2513"/>
                  <a:gd name="T25" fmla="*/ 0 h 202"/>
                  <a:gd name="T26" fmla="*/ 0 w 2513"/>
                  <a:gd name="T27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13" h="202">
                    <a:moveTo>
                      <a:pt x="10" y="11"/>
                    </a:moveTo>
                    <a:lnTo>
                      <a:pt x="10" y="193"/>
                    </a:lnTo>
                    <a:lnTo>
                      <a:pt x="2503" y="193"/>
                    </a:lnTo>
                    <a:lnTo>
                      <a:pt x="2503" y="11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0" y="11"/>
                    </a:lnTo>
                    <a:close/>
                    <a:moveTo>
                      <a:pt x="0" y="0"/>
                    </a:moveTo>
                    <a:lnTo>
                      <a:pt x="2513" y="0"/>
                    </a:lnTo>
                    <a:lnTo>
                      <a:pt x="2513" y="202"/>
                    </a:lnTo>
                    <a:lnTo>
                      <a:pt x="0" y="20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Freeform 100">
                <a:extLst>
                  <a:ext uri="{FF2B5EF4-FFF2-40B4-BE49-F238E27FC236}">
                    <a16:creationId xmlns:a16="http://schemas.microsoft.com/office/drawing/2014/main" id="{B56C1A65-6D13-4F1D-9A9B-3AF52FF88F0B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298" y="2209"/>
                <a:ext cx="1257" cy="100"/>
              </a:xfrm>
              <a:custGeom>
                <a:avLst/>
                <a:gdLst>
                  <a:gd name="T0" fmla="*/ 11 w 2514"/>
                  <a:gd name="T1" fmla="*/ 10 h 199"/>
                  <a:gd name="T2" fmla="*/ 11 w 2514"/>
                  <a:gd name="T3" fmla="*/ 190 h 199"/>
                  <a:gd name="T4" fmla="*/ 2503 w 2514"/>
                  <a:gd name="T5" fmla="*/ 190 h 199"/>
                  <a:gd name="T6" fmla="*/ 2503 w 2514"/>
                  <a:gd name="T7" fmla="*/ 10 h 199"/>
                  <a:gd name="T8" fmla="*/ 11 w 2514"/>
                  <a:gd name="T9" fmla="*/ 10 h 199"/>
                  <a:gd name="T10" fmla="*/ 11 w 2514"/>
                  <a:gd name="T11" fmla="*/ 10 h 199"/>
                  <a:gd name="T12" fmla="*/ 11 w 2514"/>
                  <a:gd name="T13" fmla="*/ 10 h 199"/>
                  <a:gd name="T14" fmla="*/ 0 w 2514"/>
                  <a:gd name="T15" fmla="*/ 0 h 199"/>
                  <a:gd name="T16" fmla="*/ 2514 w 2514"/>
                  <a:gd name="T17" fmla="*/ 0 h 199"/>
                  <a:gd name="T18" fmla="*/ 2514 w 2514"/>
                  <a:gd name="T19" fmla="*/ 199 h 199"/>
                  <a:gd name="T20" fmla="*/ 0 w 2514"/>
                  <a:gd name="T21" fmla="*/ 199 h 199"/>
                  <a:gd name="T22" fmla="*/ 0 w 2514"/>
                  <a:gd name="T23" fmla="*/ 0 h 199"/>
                  <a:gd name="T24" fmla="*/ 0 w 2514"/>
                  <a:gd name="T25" fmla="*/ 0 h 199"/>
                  <a:gd name="T26" fmla="*/ 0 w 2514"/>
                  <a:gd name="T27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14" h="199">
                    <a:moveTo>
                      <a:pt x="11" y="10"/>
                    </a:moveTo>
                    <a:lnTo>
                      <a:pt x="11" y="190"/>
                    </a:lnTo>
                    <a:lnTo>
                      <a:pt x="2503" y="190"/>
                    </a:lnTo>
                    <a:lnTo>
                      <a:pt x="2503" y="10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11" y="10"/>
                    </a:lnTo>
                    <a:close/>
                    <a:moveTo>
                      <a:pt x="0" y="0"/>
                    </a:moveTo>
                    <a:lnTo>
                      <a:pt x="2514" y="0"/>
                    </a:lnTo>
                    <a:lnTo>
                      <a:pt x="2514" y="199"/>
                    </a:lnTo>
                    <a:lnTo>
                      <a:pt x="0" y="19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Freeform 101">
                <a:extLst>
                  <a:ext uri="{FF2B5EF4-FFF2-40B4-BE49-F238E27FC236}">
                    <a16:creationId xmlns:a16="http://schemas.microsoft.com/office/drawing/2014/main" id="{66CFF6DF-1517-4579-9940-8EFAE3EFAE4A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0" y="2010"/>
                <a:ext cx="1256" cy="100"/>
              </a:xfrm>
              <a:custGeom>
                <a:avLst/>
                <a:gdLst>
                  <a:gd name="T0" fmla="*/ 9 w 2513"/>
                  <a:gd name="T1" fmla="*/ 10 h 200"/>
                  <a:gd name="T2" fmla="*/ 9 w 2513"/>
                  <a:gd name="T3" fmla="*/ 191 h 200"/>
                  <a:gd name="T4" fmla="*/ 2503 w 2513"/>
                  <a:gd name="T5" fmla="*/ 191 h 200"/>
                  <a:gd name="T6" fmla="*/ 2503 w 2513"/>
                  <a:gd name="T7" fmla="*/ 10 h 200"/>
                  <a:gd name="T8" fmla="*/ 9 w 2513"/>
                  <a:gd name="T9" fmla="*/ 10 h 200"/>
                  <a:gd name="T10" fmla="*/ 9 w 2513"/>
                  <a:gd name="T11" fmla="*/ 10 h 200"/>
                  <a:gd name="T12" fmla="*/ 9 w 2513"/>
                  <a:gd name="T13" fmla="*/ 10 h 200"/>
                  <a:gd name="T14" fmla="*/ 0 w 2513"/>
                  <a:gd name="T15" fmla="*/ 0 h 200"/>
                  <a:gd name="T16" fmla="*/ 2513 w 2513"/>
                  <a:gd name="T17" fmla="*/ 0 h 200"/>
                  <a:gd name="T18" fmla="*/ 2513 w 2513"/>
                  <a:gd name="T19" fmla="*/ 200 h 200"/>
                  <a:gd name="T20" fmla="*/ 0 w 2513"/>
                  <a:gd name="T21" fmla="*/ 200 h 200"/>
                  <a:gd name="T22" fmla="*/ 0 w 2513"/>
                  <a:gd name="T23" fmla="*/ 0 h 200"/>
                  <a:gd name="T24" fmla="*/ 0 w 2513"/>
                  <a:gd name="T25" fmla="*/ 0 h 200"/>
                  <a:gd name="T26" fmla="*/ 0 w 2513"/>
                  <a:gd name="T27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13" h="200">
                    <a:moveTo>
                      <a:pt x="9" y="10"/>
                    </a:moveTo>
                    <a:lnTo>
                      <a:pt x="9" y="191"/>
                    </a:lnTo>
                    <a:lnTo>
                      <a:pt x="2503" y="191"/>
                    </a:lnTo>
                    <a:lnTo>
                      <a:pt x="2503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9" y="10"/>
                    </a:lnTo>
                    <a:close/>
                    <a:moveTo>
                      <a:pt x="0" y="0"/>
                    </a:moveTo>
                    <a:lnTo>
                      <a:pt x="2513" y="0"/>
                    </a:lnTo>
                    <a:lnTo>
                      <a:pt x="2513" y="200"/>
                    </a:lnTo>
                    <a:lnTo>
                      <a:pt x="0" y="20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102">
                <a:extLst>
                  <a:ext uri="{FF2B5EF4-FFF2-40B4-BE49-F238E27FC236}">
                    <a16:creationId xmlns:a16="http://schemas.microsoft.com/office/drawing/2014/main" id="{ACAA3AE1-13F1-41A2-9F39-7CE53244335D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1237" y="2209"/>
                <a:ext cx="1257" cy="100"/>
              </a:xfrm>
              <a:custGeom>
                <a:avLst/>
                <a:gdLst>
                  <a:gd name="T0" fmla="*/ 11 w 2514"/>
                  <a:gd name="T1" fmla="*/ 10 h 199"/>
                  <a:gd name="T2" fmla="*/ 11 w 2514"/>
                  <a:gd name="T3" fmla="*/ 190 h 199"/>
                  <a:gd name="T4" fmla="*/ 2503 w 2514"/>
                  <a:gd name="T5" fmla="*/ 190 h 199"/>
                  <a:gd name="T6" fmla="*/ 2503 w 2514"/>
                  <a:gd name="T7" fmla="*/ 10 h 199"/>
                  <a:gd name="T8" fmla="*/ 11 w 2514"/>
                  <a:gd name="T9" fmla="*/ 10 h 199"/>
                  <a:gd name="T10" fmla="*/ 11 w 2514"/>
                  <a:gd name="T11" fmla="*/ 10 h 199"/>
                  <a:gd name="T12" fmla="*/ 11 w 2514"/>
                  <a:gd name="T13" fmla="*/ 10 h 199"/>
                  <a:gd name="T14" fmla="*/ 0 w 2514"/>
                  <a:gd name="T15" fmla="*/ 0 h 199"/>
                  <a:gd name="T16" fmla="*/ 2514 w 2514"/>
                  <a:gd name="T17" fmla="*/ 0 h 199"/>
                  <a:gd name="T18" fmla="*/ 2514 w 2514"/>
                  <a:gd name="T19" fmla="*/ 199 h 199"/>
                  <a:gd name="T20" fmla="*/ 0 w 2514"/>
                  <a:gd name="T21" fmla="*/ 199 h 199"/>
                  <a:gd name="T22" fmla="*/ 0 w 2514"/>
                  <a:gd name="T23" fmla="*/ 0 h 199"/>
                  <a:gd name="T24" fmla="*/ 0 w 2514"/>
                  <a:gd name="T25" fmla="*/ 0 h 199"/>
                  <a:gd name="T26" fmla="*/ 0 w 2514"/>
                  <a:gd name="T27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14" h="199">
                    <a:moveTo>
                      <a:pt x="11" y="10"/>
                    </a:moveTo>
                    <a:lnTo>
                      <a:pt x="11" y="190"/>
                    </a:lnTo>
                    <a:lnTo>
                      <a:pt x="2503" y="190"/>
                    </a:lnTo>
                    <a:lnTo>
                      <a:pt x="2503" y="10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11" y="10"/>
                    </a:lnTo>
                    <a:close/>
                    <a:moveTo>
                      <a:pt x="0" y="0"/>
                    </a:moveTo>
                    <a:lnTo>
                      <a:pt x="2514" y="0"/>
                    </a:lnTo>
                    <a:lnTo>
                      <a:pt x="2514" y="199"/>
                    </a:lnTo>
                    <a:lnTo>
                      <a:pt x="0" y="19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Freeform 103">
                <a:extLst>
                  <a:ext uri="{FF2B5EF4-FFF2-40B4-BE49-F238E27FC236}">
                    <a16:creationId xmlns:a16="http://schemas.microsoft.com/office/drawing/2014/main" id="{EC28593B-922A-4783-A2CB-CECB3E9268B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666" y="2410"/>
                <a:ext cx="99" cy="101"/>
              </a:xfrm>
              <a:custGeom>
                <a:avLst/>
                <a:gdLst>
                  <a:gd name="T0" fmla="*/ 200 w 200"/>
                  <a:gd name="T1" fmla="*/ 0 h 202"/>
                  <a:gd name="T2" fmla="*/ 0 w 200"/>
                  <a:gd name="T3" fmla="*/ 0 h 202"/>
                  <a:gd name="T4" fmla="*/ 0 w 200"/>
                  <a:gd name="T5" fmla="*/ 202 h 202"/>
                  <a:gd name="T6" fmla="*/ 200 w 200"/>
                  <a:gd name="T7" fmla="*/ 202 h 202"/>
                  <a:gd name="T8" fmla="*/ 200 w 200"/>
                  <a:gd name="T9" fmla="*/ 0 h 202"/>
                  <a:gd name="T10" fmla="*/ 200 w 200"/>
                  <a:gd name="T11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0" h="202">
                    <a:moveTo>
                      <a:pt x="200" y="0"/>
                    </a:moveTo>
                    <a:lnTo>
                      <a:pt x="0" y="0"/>
                    </a:lnTo>
                    <a:lnTo>
                      <a:pt x="0" y="202"/>
                    </a:lnTo>
                    <a:lnTo>
                      <a:pt x="200" y="202"/>
                    </a:lnTo>
                    <a:lnTo>
                      <a:pt x="200" y="0"/>
                    </a:ln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AFDC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Freeform 104">
                <a:extLst>
                  <a:ext uri="{FF2B5EF4-FFF2-40B4-BE49-F238E27FC236}">
                    <a16:creationId xmlns:a16="http://schemas.microsoft.com/office/drawing/2014/main" id="{7633578C-BFED-4037-8D17-A8C524EDEDA4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162" y="1809"/>
                <a:ext cx="1256" cy="100"/>
              </a:xfrm>
              <a:custGeom>
                <a:avLst/>
                <a:gdLst>
                  <a:gd name="T0" fmla="*/ 9 w 2513"/>
                  <a:gd name="T1" fmla="*/ 9 h 200"/>
                  <a:gd name="T2" fmla="*/ 9 w 2513"/>
                  <a:gd name="T3" fmla="*/ 190 h 200"/>
                  <a:gd name="T4" fmla="*/ 2503 w 2513"/>
                  <a:gd name="T5" fmla="*/ 190 h 200"/>
                  <a:gd name="T6" fmla="*/ 2503 w 2513"/>
                  <a:gd name="T7" fmla="*/ 9 h 200"/>
                  <a:gd name="T8" fmla="*/ 9 w 2513"/>
                  <a:gd name="T9" fmla="*/ 9 h 200"/>
                  <a:gd name="T10" fmla="*/ 9 w 2513"/>
                  <a:gd name="T11" fmla="*/ 9 h 200"/>
                  <a:gd name="T12" fmla="*/ 9 w 2513"/>
                  <a:gd name="T13" fmla="*/ 9 h 200"/>
                  <a:gd name="T14" fmla="*/ 0 w 2513"/>
                  <a:gd name="T15" fmla="*/ 0 h 200"/>
                  <a:gd name="T16" fmla="*/ 2513 w 2513"/>
                  <a:gd name="T17" fmla="*/ 0 h 200"/>
                  <a:gd name="T18" fmla="*/ 2513 w 2513"/>
                  <a:gd name="T19" fmla="*/ 200 h 200"/>
                  <a:gd name="T20" fmla="*/ 0 w 2513"/>
                  <a:gd name="T21" fmla="*/ 200 h 200"/>
                  <a:gd name="T22" fmla="*/ 0 w 2513"/>
                  <a:gd name="T23" fmla="*/ 0 h 200"/>
                  <a:gd name="T24" fmla="*/ 0 w 2513"/>
                  <a:gd name="T25" fmla="*/ 0 h 200"/>
                  <a:gd name="T26" fmla="*/ 0 w 2513"/>
                  <a:gd name="T27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13" h="200">
                    <a:moveTo>
                      <a:pt x="9" y="9"/>
                    </a:moveTo>
                    <a:lnTo>
                      <a:pt x="9" y="190"/>
                    </a:lnTo>
                    <a:lnTo>
                      <a:pt x="2503" y="190"/>
                    </a:lnTo>
                    <a:lnTo>
                      <a:pt x="2503" y="9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9"/>
                    </a:lnTo>
                    <a:close/>
                    <a:moveTo>
                      <a:pt x="0" y="0"/>
                    </a:moveTo>
                    <a:lnTo>
                      <a:pt x="2513" y="0"/>
                    </a:lnTo>
                    <a:lnTo>
                      <a:pt x="2513" y="200"/>
                    </a:lnTo>
                    <a:lnTo>
                      <a:pt x="0" y="20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105">
                <a:extLst>
                  <a:ext uri="{FF2B5EF4-FFF2-40B4-BE49-F238E27FC236}">
                    <a16:creationId xmlns:a16="http://schemas.microsoft.com/office/drawing/2014/main" id="{5F4FB09D-EBC3-447D-A5FC-04A9BFD7318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960" y="1809"/>
                <a:ext cx="102" cy="100"/>
              </a:xfrm>
              <a:custGeom>
                <a:avLst/>
                <a:gdLst>
                  <a:gd name="T0" fmla="*/ 204 w 204"/>
                  <a:gd name="T1" fmla="*/ 0 h 200"/>
                  <a:gd name="T2" fmla="*/ 0 w 204"/>
                  <a:gd name="T3" fmla="*/ 0 h 200"/>
                  <a:gd name="T4" fmla="*/ 0 w 204"/>
                  <a:gd name="T5" fmla="*/ 200 h 200"/>
                  <a:gd name="T6" fmla="*/ 204 w 204"/>
                  <a:gd name="T7" fmla="*/ 200 h 200"/>
                  <a:gd name="T8" fmla="*/ 204 w 204"/>
                  <a:gd name="T9" fmla="*/ 0 h 200"/>
                  <a:gd name="T10" fmla="*/ 204 w 204"/>
                  <a:gd name="T11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4" h="200">
                    <a:moveTo>
                      <a:pt x="204" y="0"/>
                    </a:moveTo>
                    <a:lnTo>
                      <a:pt x="0" y="0"/>
                    </a:lnTo>
                    <a:lnTo>
                      <a:pt x="0" y="200"/>
                    </a:lnTo>
                    <a:lnTo>
                      <a:pt x="204" y="200"/>
                    </a:lnTo>
                    <a:lnTo>
                      <a:pt x="204" y="0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CDE6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06">
                <a:extLst>
                  <a:ext uri="{FF2B5EF4-FFF2-40B4-BE49-F238E27FC236}">
                    <a16:creationId xmlns:a16="http://schemas.microsoft.com/office/drawing/2014/main" id="{5B408B2D-64A4-4B16-88B2-ACDDBFF6479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339" y="1809"/>
                <a:ext cx="341" cy="100"/>
              </a:xfrm>
              <a:custGeom>
                <a:avLst/>
                <a:gdLst>
                  <a:gd name="T0" fmla="*/ 681 w 681"/>
                  <a:gd name="T1" fmla="*/ 0 h 200"/>
                  <a:gd name="T2" fmla="*/ 0 w 681"/>
                  <a:gd name="T3" fmla="*/ 0 h 200"/>
                  <a:gd name="T4" fmla="*/ 0 w 681"/>
                  <a:gd name="T5" fmla="*/ 200 h 200"/>
                  <a:gd name="T6" fmla="*/ 681 w 681"/>
                  <a:gd name="T7" fmla="*/ 200 h 200"/>
                  <a:gd name="T8" fmla="*/ 681 w 681"/>
                  <a:gd name="T9" fmla="*/ 0 h 200"/>
                  <a:gd name="T10" fmla="*/ 681 w 681"/>
                  <a:gd name="T11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1" h="200">
                    <a:moveTo>
                      <a:pt x="681" y="0"/>
                    </a:moveTo>
                    <a:lnTo>
                      <a:pt x="0" y="0"/>
                    </a:lnTo>
                    <a:lnTo>
                      <a:pt x="0" y="200"/>
                    </a:lnTo>
                    <a:lnTo>
                      <a:pt x="681" y="200"/>
                    </a:lnTo>
                    <a:lnTo>
                      <a:pt x="681" y="0"/>
                    </a:lnTo>
                    <a:lnTo>
                      <a:pt x="681" y="0"/>
                    </a:lnTo>
                    <a:close/>
                  </a:path>
                </a:pathLst>
              </a:custGeom>
              <a:solidFill>
                <a:srgbClr val="F3F1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07">
                <a:extLst>
                  <a:ext uri="{FF2B5EF4-FFF2-40B4-BE49-F238E27FC236}">
                    <a16:creationId xmlns:a16="http://schemas.microsoft.com/office/drawing/2014/main" id="{B048C54D-5EA2-4EFC-82EB-99479B6FE0F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144" y="1809"/>
                <a:ext cx="101" cy="100"/>
              </a:xfrm>
              <a:custGeom>
                <a:avLst/>
                <a:gdLst>
                  <a:gd name="T0" fmla="*/ 202 w 202"/>
                  <a:gd name="T1" fmla="*/ 0 h 200"/>
                  <a:gd name="T2" fmla="*/ 0 w 202"/>
                  <a:gd name="T3" fmla="*/ 0 h 200"/>
                  <a:gd name="T4" fmla="*/ 0 w 202"/>
                  <a:gd name="T5" fmla="*/ 200 h 200"/>
                  <a:gd name="T6" fmla="*/ 202 w 202"/>
                  <a:gd name="T7" fmla="*/ 200 h 200"/>
                  <a:gd name="T8" fmla="*/ 202 w 202"/>
                  <a:gd name="T9" fmla="*/ 0 h 200"/>
                  <a:gd name="T10" fmla="*/ 202 w 202"/>
                  <a:gd name="T11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2" h="200">
                    <a:moveTo>
                      <a:pt x="202" y="0"/>
                    </a:moveTo>
                    <a:lnTo>
                      <a:pt x="0" y="0"/>
                    </a:lnTo>
                    <a:lnTo>
                      <a:pt x="0" y="200"/>
                    </a:lnTo>
                    <a:lnTo>
                      <a:pt x="202" y="200"/>
                    </a:lnTo>
                    <a:lnTo>
                      <a:pt x="202" y="0"/>
                    </a:ln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FFC2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08">
                <a:extLst>
                  <a:ext uri="{FF2B5EF4-FFF2-40B4-BE49-F238E27FC236}">
                    <a16:creationId xmlns:a16="http://schemas.microsoft.com/office/drawing/2014/main" id="{2376DB00-017C-4F17-AA63-C918D79D5B8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6722" y="2209"/>
                <a:ext cx="100" cy="100"/>
              </a:xfrm>
              <a:custGeom>
                <a:avLst/>
                <a:gdLst>
                  <a:gd name="T0" fmla="*/ 200 w 200"/>
                  <a:gd name="T1" fmla="*/ 0 h 199"/>
                  <a:gd name="T2" fmla="*/ 0 w 200"/>
                  <a:gd name="T3" fmla="*/ 0 h 199"/>
                  <a:gd name="T4" fmla="*/ 0 w 200"/>
                  <a:gd name="T5" fmla="*/ 199 h 199"/>
                  <a:gd name="T6" fmla="*/ 200 w 200"/>
                  <a:gd name="T7" fmla="*/ 199 h 199"/>
                  <a:gd name="T8" fmla="*/ 200 w 200"/>
                  <a:gd name="T9" fmla="*/ 0 h 199"/>
                  <a:gd name="T10" fmla="*/ 200 w 200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0" h="199">
                    <a:moveTo>
                      <a:pt x="200" y="0"/>
                    </a:moveTo>
                    <a:lnTo>
                      <a:pt x="0" y="0"/>
                    </a:lnTo>
                    <a:lnTo>
                      <a:pt x="0" y="199"/>
                    </a:lnTo>
                    <a:lnTo>
                      <a:pt x="200" y="199"/>
                    </a:lnTo>
                    <a:lnTo>
                      <a:pt x="200" y="0"/>
                    </a:ln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00B1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09">
                <a:extLst>
                  <a:ext uri="{FF2B5EF4-FFF2-40B4-BE49-F238E27FC236}">
                    <a16:creationId xmlns:a16="http://schemas.microsoft.com/office/drawing/2014/main" id="{D21482BC-3C4C-40FB-BADA-6CAE8D13CCB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983" y="2010"/>
                <a:ext cx="1256" cy="100"/>
              </a:xfrm>
              <a:custGeom>
                <a:avLst/>
                <a:gdLst>
                  <a:gd name="T0" fmla="*/ 2513 w 2513"/>
                  <a:gd name="T1" fmla="*/ 0 h 200"/>
                  <a:gd name="T2" fmla="*/ 0 w 2513"/>
                  <a:gd name="T3" fmla="*/ 0 h 200"/>
                  <a:gd name="T4" fmla="*/ 0 w 2513"/>
                  <a:gd name="T5" fmla="*/ 200 h 200"/>
                  <a:gd name="T6" fmla="*/ 2513 w 2513"/>
                  <a:gd name="T7" fmla="*/ 200 h 200"/>
                  <a:gd name="T8" fmla="*/ 2513 w 2513"/>
                  <a:gd name="T9" fmla="*/ 0 h 200"/>
                  <a:gd name="T10" fmla="*/ 2513 w 2513"/>
                  <a:gd name="T11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3" h="200">
                    <a:moveTo>
                      <a:pt x="2513" y="0"/>
                    </a:moveTo>
                    <a:lnTo>
                      <a:pt x="0" y="0"/>
                    </a:lnTo>
                    <a:lnTo>
                      <a:pt x="0" y="200"/>
                    </a:lnTo>
                    <a:lnTo>
                      <a:pt x="2513" y="200"/>
                    </a:lnTo>
                    <a:lnTo>
                      <a:pt x="2513" y="0"/>
                    </a:lnTo>
                    <a:lnTo>
                      <a:pt x="2513" y="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110">
                <a:extLst>
                  <a:ext uri="{FF2B5EF4-FFF2-40B4-BE49-F238E27FC236}">
                    <a16:creationId xmlns:a16="http://schemas.microsoft.com/office/drawing/2014/main" id="{E57A9207-34B3-4BBB-A504-901D0D8E327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6339" y="2010"/>
                <a:ext cx="101" cy="100"/>
              </a:xfrm>
              <a:custGeom>
                <a:avLst/>
                <a:gdLst>
                  <a:gd name="T0" fmla="*/ 202 w 202"/>
                  <a:gd name="T1" fmla="*/ 0 h 200"/>
                  <a:gd name="T2" fmla="*/ 0 w 202"/>
                  <a:gd name="T3" fmla="*/ 0 h 200"/>
                  <a:gd name="T4" fmla="*/ 0 w 202"/>
                  <a:gd name="T5" fmla="*/ 200 h 200"/>
                  <a:gd name="T6" fmla="*/ 202 w 202"/>
                  <a:gd name="T7" fmla="*/ 200 h 200"/>
                  <a:gd name="T8" fmla="*/ 202 w 202"/>
                  <a:gd name="T9" fmla="*/ 0 h 200"/>
                  <a:gd name="T10" fmla="*/ 202 w 202"/>
                  <a:gd name="T11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2" h="200">
                    <a:moveTo>
                      <a:pt x="202" y="0"/>
                    </a:moveTo>
                    <a:lnTo>
                      <a:pt x="0" y="0"/>
                    </a:lnTo>
                    <a:lnTo>
                      <a:pt x="0" y="200"/>
                    </a:lnTo>
                    <a:lnTo>
                      <a:pt x="202" y="200"/>
                    </a:lnTo>
                    <a:lnTo>
                      <a:pt x="202" y="0"/>
                    </a:ln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AFDC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111">
                <a:extLst>
                  <a:ext uri="{FF2B5EF4-FFF2-40B4-BE49-F238E27FC236}">
                    <a16:creationId xmlns:a16="http://schemas.microsoft.com/office/drawing/2014/main" id="{4E15F9A5-C88C-4ACF-BE3F-EFFFF10F729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661" y="2209"/>
                <a:ext cx="100" cy="100"/>
              </a:xfrm>
              <a:custGeom>
                <a:avLst/>
                <a:gdLst>
                  <a:gd name="T0" fmla="*/ 200 w 200"/>
                  <a:gd name="T1" fmla="*/ 0 h 199"/>
                  <a:gd name="T2" fmla="*/ 0 w 200"/>
                  <a:gd name="T3" fmla="*/ 0 h 199"/>
                  <a:gd name="T4" fmla="*/ 0 w 200"/>
                  <a:gd name="T5" fmla="*/ 199 h 199"/>
                  <a:gd name="T6" fmla="*/ 200 w 200"/>
                  <a:gd name="T7" fmla="*/ 199 h 199"/>
                  <a:gd name="T8" fmla="*/ 200 w 200"/>
                  <a:gd name="T9" fmla="*/ 0 h 199"/>
                  <a:gd name="T10" fmla="*/ 200 w 200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0" h="199">
                    <a:moveTo>
                      <a:pt x="200" y="0"/>
                    </a:moveTo>
                    <a:lnTo>
                      <a:pt x="0" y="0"/>
                    </a:lnTo>
                    <a:lnTo>
                      <a:pt x="0" y="199"/>
                    </a:lnTo>
                    <a:lnTo>
                      <a:pt x="200" y="199"/>
                    </a:lnTo>
                    <a:lnTo>
                      <a:pt x="200" y="0"/>
                    </a:ln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00B1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112">
                <a:extLst>
                  <a:ext uri="{FF2B5EF4-FFF2-40B4-BE49-F238E27FC236}">
                    <a16:creationId xmlns:a16="http://schemas.microsoft.com/office/drawing/2014/main" id="{39E30B4A-CCB5-40FB-BD26-E70FF0ED0BA1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862" y="2209"/>
                <a:ext cx="1257" cy="100"/>
              </a:xfrm>
              <a:custGeom>
                <a:avLst/>
                <a:gdLst>
                  <a:gd name="T0" fmla="*/ 9 w 2512"/>
                  <a:gd name="T1" fmla="*/ 10 h 199"/>
                  <a:gd name="T2" fmla="*/ 9 w 2512"/>
                  <a:gd name="T3" fmla="*/ 190 h 199"/>
                  <a:gd name="T4" fmla="*/ 2502 w 2512"/>
                  <a:gd name="T5" fmla="*/ 190 h 199"/>
                  <a:gd name="T6" fmla="*/ 2502 w 2512"/>
                  <a:gd name="T7" fmla="*/ 10 h 199"/>
                  <a:gd name="T8" fmla="*/ 9 w 2512"/>
                  <a:gd name="T9" fmla="*/ 10 h 199"/>
                  <a:gd name="T10" fmla="*/ 9 w 2512"/>
                  <a:gd name="T11" fmla="*/ 10 h 199"/>
                  <a:gd name="T12" fmla="*/ 9 w 2512"/>
                  <a:gd name="T13" fmla="*/ 10 h 199"/>
                  <a:gd name="T14" fmla="*/ 0 w 2512"/>
                  <a:gd name="T15" fmla="*/ 0 h 199"/>
                  <a:gd name="T16" fmla="*/ 2512 w 2512"/>
                  <a:gd name="T17" fmla="*/ 0 h 199"/>
                  <a:gd name="T18" fmla="*/ 2512 w 2512"/>
                  <a:gd name="T19" fmla="*/ 199 h 199"/>
                  <a:gd name="T20" fmla="*/ 0 w 2512"/>
                  <a:gd name="T21" fmla="*/ 199 h 199"/>
                  <a:gd name="T22" fmla="*/ 0 w 2512"/>
                  <a:gd name="T23" fmla="*/ 0 h 199"/>
                  <a:gd name="T24" fmla="*/ 0 w 2512"/>
                  <a:gd name="T25" fmla="*/ 0 h 199"/>
                  <a:gd name="T26" fmla="*/ 0 w 2512"/>
                  <a:gd name="T27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12" h="199">
                    <a:moveTo>
                      <a:pt x="9" y="10"/>
                    </a:moveTo>
                    <a:lnTo>
                      <a:pt x="9" y="190"/>
                    </a:lnTo>
                    <a:lnTo>
                      <a:pt x="2502" y="190"/>
                    </a:lnTo>
                    <a:lnTo>
                      <a:pt x="2502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9" y="10"/>
                    </a:lnTo>
                    <a:close/>
                    <a:moveTo>
                      <a:pt x="0" y="0"/>
                    </a:moveTo>
                    <a:lnTo>
                      <a:pt x="2512" y="0"/>
                    </a:lnTo>
                    <a:lnTo>
                      <a:pt x="2512" y="199"/>
                    </a:lnTo>
                    <a:lnTo>
                      <a:pt x="0" y="19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113">
                <a:extLst>
                  <a:ext uri="{FF2B5EF4-FFF2-40B4-BE49-F238E27FC236}">
                    <a16:creationId xmlns:a16="http://schemas.microsoft.com/office/drawing/2014/main" id="{63C464B5-8AB2-4DC6-B53F-3A4C38CA282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291" y="2410"/>
                <a:ext cx="100" cy="101"/>
              </a:xfrm>
              <a:custGeom>
                <a:avLst/>
                <a:gdLst>
                  <a:gd name="T0" fmla="*/ 200 w 200"/>
                  <a:gd name="T1" fmla="*/ 0 h 202"/>
                  <a:gd name="T2" fmla="*/ 0 w 200"/>
                  <a:gd name="T3" fmla="*/ 0 h 202"/>
                  <a:gd name="T4" fmla="*/ 0 w 200"/>
                  <a:gd name="T5" fmla="*/ 202 h 202"/>
                  <a:gd name="T6" fmla="*/ 200 w 200"/>
                  <a:gd name="T7" fmla="*/ 202 h 202"/>
                  <a:gd name="T8" fmla="*/ 200 w 200"/>
                  <a:gd name="T9" fmla="*/ 0 h 202"/>
                  <a:gd name="T10" fmla="*/ 200 w 200"/>
                  <a:gd name="T11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0" h="202">
                    <a:moveTo>
                      <a:pt x="200" y="0"/>
                    </a:moveTo>
                    <a:lnTo>
                      <a:pt x="0" y="0"/>
                    </a:lnTo>
                    <a:lnTo>
                      <a:pt x="0" y="202"/>
                    </a:lnTo>
                    <a:lnTo>
                      <a:pt x="200" y="202"/>
                    </a:lnTo>
                    <a:lnTo>
                      <a:pt x="200" y="0"/>
                    </a:ln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CDE6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114">
                <a:extLst>
                  <a:ext uri="{FF2B5EF4-FFF2-40B4-BE49-F238E27FC236}">
                    <a16:creationId xmlns:a16="http://schemas.microsoft.com/office/drawing/2014/main" id="{768462DE-B0F4-4F3F-8159-9A71632B24D4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5932" y="2410"/>
                <a:ext cx="1257" cy="101"/>
              </a:xfrm>
              <a:custGeom>
                <a:avLst/>
                <a:gdLst>
                  <a:gd name="T0" fmla="*/ 10 w 2515"/>
                  <a:gd name="T1" fmla="*/ 11 h 202"/>
                  <a:gd name="T2" fmla="*/ 10 w 2515"/>
                  <a:gd name="T3" fmla="*/ 193 h 202"/>
                  <a:gd name="T4" fmla="*/ 2505 w 2515"/>
                  <a:gd name="T5" fmla="*/ 193 h 202"/>
                  <a:gd name="T6" fmla="*/ 2505 w 2515"/>
                  <a:gd name="T7" fmla="*/ 11 h 202"/>
                  <a:gd name="T8" fmla="*/ 10 w 2515"/>
                  <a:gd name="T9" fmla="*/ 11 h 202"/>
                  <a:gd name="T10" fmla="*/ 10 w 2515"/>
                  <a:gd name="T11" fmla="*/ 11 h 202"/>
                  <a:gd name="T12" fmla="*/ 10 w 2515"/>
                  <a:gd name="T13" fmla="*/ 11 h 202"/>
                  <a:gd name="T14" fmla="*/ 0 w 2515"/>
                  <a:gd name="T15" fmla="*/ 0 h 202"/>
                  <a:gd name="T16" fmla="*/ 2515 w 2515"/>
                  <a:gd name="T17" fmla="*/ 0 h 202"/>
                  <a:gd name="T18" fmla="*/ 2515 w 2515"/>
                  <a:gd name="T19" fmla="*/ 202 h 202"/>
                  <a:gd name="T20" fmla="*/ 0 w 2515"/>
                  <a:gd name="T21" fmla="*/ 202 h 202"/>
                  <a:gd name="T22" fmla="*/ 0 w 2515"/>
                  <a:gd name="T23" fmla="*/ 0 h 202"/>
                  <a:gd name="T24" fmla="*/ 0 w 2515"/>
                  <a:gd name="T25" fmla="*/ 0 h 202"/>
                  <a:gd name="T26" fmla="*/ 0 w 2515"/>
                  <a:gd name="T27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15" h="202">
                    <a:moveTo>
                      <a:pt x="10" y="11"/>
                    </a:moveTo>
                    <a:lnTo>
                      <a:pt x="10" y="193"/>
                    </a:lnTo>
                    <a:lnTo>
                      <a:pt x="2505" y="193"/>
                    </a:lnTo>
                    <a:lnTo>
                      <a:pt x="2505" y="11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0" y="11"/>
                    </a:lnTo>
                    <a:close/>
                    <a:moveTo>
                      <a:pt x="0" y="0"/>
                    </a:moveTo>
                    <a:lnTo>
                      <a:pt x="2515" y="0"/>
                    </a:lnTo>
                    <a:lnTo>
                      <a:pt x="2515" y="202"/>
                    </a:lnTo>
                    <a:lnTo>
                      <a:pt x="0" y="20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115">
                <a:extLst>
                  <a:ext uri="{FF2B5EF4-FFF2-40B4-BE49-F238E27FC236}">
                    <a16:creationId xmlns:a16="http://schemas.microsoft.com/office/drawing/2014/main" id="{7FE4A50E-0D1B-4806-97DD-85200AD34F7B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5787" y="1809"/>
                <a:ext cx="1257" cy="100"/>
              </a:xfrm>
              <a:custGeom>
                <a:avLst/>
                <a:gdLst>
                  <a:gd name="T0" fmla="*/ 11 w 2514"/>
                  <a:gd name="T1" fmla="*/ 9 h 200"/>
                  <a:gd name="T2" fmla="*/ 11 w 2514"/>
                  <a:gd name="T3" fmla="*/ 190 h 200"/>
                  <a:gd name="T4" fmla="*/ 2504 w 2514"/>
                  <a:gd name="T5" fmla="*/ 190 h 200"/>
                  <a:gd name="T6" fmla="*/ 2504 w 2514"/>
                  <a:gd name="T7" fmla="*/ 9 h 200"/>
                  <a:gd name="T8" fmla="*/ 11 w 2514"/>
                  <a:gd name="T9" fmla="*/ 9 h 200"/>
                  <a:gd name="T10" fmla="*/ 11 w 2514"/>
                  <a:gd name="T11" fmla="*/ 9 h 200"/>
                  <a:gd name="T12" fmla="*/ 11 w 2514"/>
                  <a:gd name="T13" fmla="*/ 9 h 200"/>
                  <a:gd name="T14" fmla="*/ 0 w 2514"/>
                  <a:gd name="T15" fmla="*/ 0 h 200"/>
                  <a:gd name="T16" fmla="*/ 2514 w 2514"/>
                  <a:gd name="T17" fmla="*/ 0 h 200"/>
                  <a:gd name="T18" fmla="*/ 2514 w 2514"/>
                  <a:gd name="T19" fmla="*/ 200 h 200"/>
                  <a:gd name="T20" fmla="*/ 0 w 2514"/>
                  <a:gd name="T21" fmla="*/ 200 h 200"/>
                  <a:gd name="T22" fmla="*/ 0 w 2514"/>
                  <a:gd name="T23" fmla="*/ 0 h 200"/>
                  <a:gd name="T24" fmla="*/ 0 w 2514"/>
                  <a:gd name="T25" fmla="*/ 0 h 200"/>
                  <a:gd name="T26" fmla="*/ 0 w 2514"/>
                  <a:gd name="T27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14" h="200">
                    <a:moveTo>
                      <a:pt x="11" y="9"/>
                    </a:moveTo>
                    <a:lnTo>
                      <a:pt x="11" y="190"/>
                    </a:lnTo>
                    <a:lnTo>
                      <a:pt x="2504" y="190"/>
                    </a:lnTo>
                    <a:lnTo>
                      <a:pt x="2504" y="9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1" y="9"/>
                    </a:lnTo>
                    <a:close/>
                    <a:moveTo>
                      <a:pt x="0" y="0"/>
                    </a:moveTo>
                    <a:lnTo>
                      <a:pt x="2514" y="0"/>
                    </a:lnTo>
                    <a:lnTo>
                      <a:pt x="2514" y="200"/>
                    </a:lnTo>
                    <a:lnTo>
                      <a:pt x="0" y="20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116">
                <a:extLst>
                  <a:ext uri="{FF2B5EF4-FFF2-40B4-BE49-F238E27FC236}">
                    <a16:creationId xmlns:a16="http://schemas.microsoft.com/office/drawing/2014/main" id="{E46DB3BF-BB4E-45BA-ADE6-51B93E38823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6923" y="2209"/>
                <a:ext cx="757" cy="100"/>
              </a:xfrm>
              <a:custGeom>
                <a:avLst/>
                <a:gdLst>
                  <a:gd name="T0" fmla="*/ 11 w 1515"/>
                  <a:gd name="T1" fmla="*/ 190 h 199"/>
                  <a:gd name="T2" fmla="*/ 11 w 1515"/>
                  <a:gd name="T3" fmla="*/ 10 h 199"/>
                  <a:gd name="T4" fmla="*/ 1515 w 1515"/>
                  <a:gd name="T5" fmla="*/ 10 h 199"/>
                  <a:gd name="T6" fmla="*/ 1515 w 1515"/>
                  <a:gd name="T7" fmla="*/ 0 h 199"/>
                  <a:gd name="T8" fmla="*/ 0 w 1515"/>
                  <a:gd name="T9" fmla="*/ 0 h 199"/>
                  <a:gd name="T10" fmla="*/ 0 w 1515"/>
                  <a:gd name="T11" fmla="*/ 199 h 199"/>
                  <a:gd name="T12" fmla="*/ 1515 w 1515"/>
                  <a:gd name="T13" fmla="*/ 199 h 199"/>
                  <a:gd name="T14" fmla="*/ 1515 w 1515"/>
                  <a:gd name="T15" fmla="*/ 190 h 199"/>
                  <a:gd name="T16" fmla="*/ 11 w 1515"/>
                  <a:gd name="T17" fmla="*/ 19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5" h="199">
                    <a:moveTo>
                      <a:pt x="11" y="190"/>
                    </a:moveTo>
                    <a:lnTo>
                      <a:pt x="11" y="10"/>
                    </a:lnTo>
                    <a:lnTo>
                      <a:pt x="1515" y="10"/>
                    </a:lnTo>
                    <a:lnTo>
                      <a:pt x="1515" y="0"/>
                    </a:lnTo>
                    <a:lnTo>
                      <a:pt x="0" y="0"/>
                    </a:lnTo>
                    <a:lnTo>
                      <a:pt x="0" y="199"/>
                    </a:lnTo>
                    <a:lnTo>
                      <a:pt x="1515" y="199"/>
                    </a:lnTo>
                    <a:lnTo>
                      <a:pt x="1515" y="190"/>
                    </a:lnTo>
                    <a:lnTo>
                      <a:pt x="11" y="19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117">
                <a:extLst>
                  <a:ext uri="{FF2B5EF4-FFF2-40B4-BE49-F238E27FC236}">
                    <a16:creationId xmlns:a16="http://schemas.microsoft.com/office/drawing/2014/main" id="{6FEC90AE-7B63-410C-A5FC-D7F9D3B492E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6535" y="2010"/>
                <a:ext cx="1145" cy="100"/>
              </a:xfrm>
              <a:custGeom>
                <a:avLst/>
                <a:gdLst>
                  <a:gd name="T0" fmla="*/ 11 w 2291"/>
                  <a:gd name="T1" fmla="*/ 191 h 200"/>
                  <a:gd name="T2" fmla="*/ 11 w 2291"/>
                  <a:gd name="T3" fmla="*/ 10 h 200"/>
                  <a:gd name="T4" fmla="*/ 2291 w 2291"/>
                  <a:gd name="T5" fmla="*/ 10 h 200"/>
                  <a:gd name="T6" fmla="*/ 2291 w 2291"/>
                  <a:gd name="T7" fmla="*/ 0 h 200"/>
                  <a:gd name="T8" fmla="*/ 0 w 2291"/>
                  <a:gd name="T9" fmla="*/ 0 h 200"/>
                  <a:gd name="T10" fmla="*/ 0 w 2291"/>
                  <a:gd name="T11" fmla="*/ 200 h 200"/>
                  <a:gd name="T12" fmla="*/ 2291 w 2291"/>
                  <a:gd name="T13" fmla="*/ 200 h 200"/>
                  <a:gd name="T14" fmla="*/ 2291 w 2291"/>
                  <a:gd name="T15" fmla="*/ 191 h 200"/>
                  <a:gd name="T16" fmla="*/ 11 w 2291"/>
                  <a:gd name="T17" fmla="*/ 191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91" h="200">
                    <a:moveTo>
                      <a:pt x="11" y="191"/>
                    </a:moveTo>
                    <a:lnTo>
                      <a:pt x="11" y="10"/>
                    </a:lnTo>
                    <a:lnTo>
                      <a:pt x="2291" y="10"/>
                    </a:lnTo>
                    <a:lnTo>
                      <a:pt x="2291" y="0"/>
                    </a:lnTo>
                    <a:lnTo>
                      <a:pt x="0" y="0"/>
                    </a:lnTo>
                    <a:lnTo>
                      <a:pt x="0" y="200"/>
                    </a:lnTo>
                    <a:lnTo>
                      <a:pt x="2291" y="200"/>
                    </a:lnTo>
                    <a:lnTo>
                      <a:pt x="2291" y="191"/>
                    </a:lnTo>
                    <a:lnTo>
                      <a:pt x="11" y="191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3" name="Group 39">
              <a:extLst>
                <a:ext uri="{FF2B5EF4-FFF2-40B4-BE49-F238E27FC236}">
                  <a16:creationId xmlns:a16="http://schemas.microsoft.com/office/drawing/2014/main" id="{A2F0FC09-B33E-4DBB-AC48-91ED5253DF47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0" y="406907"/>
              <a:ext cx="3920588" cy="832104"/>
              <a:chOff x="0" y="1345"/>
              <a:chExt cx="7680" cy="1630"/>
            </a:xfrm>
          </p:grpSpPr>
          <p:sp>
            <p:nvSpPr>
              <p:cNvPr id="295" name="Freeform 40">
                <a:extLst>
                  <a:ext uri="{FF2B5EF4-FFF2-40B4-BE49-F238E27FC236}">
                    <a16:creationId xmlns:a16="http://schemas.microsoft.com/office/drawing/2014/main" id="{D2CF9C84-D70F-48A2-B1BB-0CE9A7AF606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47" y="1815"/>
                <a:ext cx="232" cy="232"/>
              </a:xfrm>
              <a:custGeom>
                <a:avLst/>
                <a:gdLst>
                  <a:gd name="T0" fmla="*/ 0 w 465"/>
                  <a:gd name="T1" fmla="*/ 464 h 464"/>
                  <a:gd name="T2" fmla="*/ 465 w 465"/>
                  <a:gd name="T3" fmla="*/ 464 h 464"/>
                  <a:gd name="T4" fmla="*/ 465 w 465"/>
                  <a:gd name="T5" fmla="*/ 0 h 464"/>
                  <a:gd name="T6" fmla="*/ 0 w 465"/>
                  <a:gd name="T7" fmla="*/ 0 h 464"/>
                  <a:gd name="T8" fmla="*/ 0 w 465"/>
                  <a:gd name="T9" fmla="*/ 464 h 464"/>
                  <a:gd name="T10" fmla="*/ 0 w 465"/>
                  <a:gd name="T11" fmla="*/ 464 h 464"/>
                  <a:gd name="T12" fmla="*/ 0 w 465"/>
                  <a:gd name="T13" fmla="*/ 464 h 464"/>
                  <a:gd name="T14" fmla="*/ 0 w 465"/>
                  <a:gd name="T15" fmla="*/ 464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5" h="464">
                    <a:moveTo>
                      <a:pt x="0" y="464"/>
                    </a:moveTo>
                    <a:lnTo>
                      <a:pt x="465" y="464"/>
                    </a:lnTo>
                    <a:lnTo>
                      <a:pt x="465" y="0"/>
                    </a:lnTo>
                    <a:lnTo>
                      <a:pt x="0" y="0"/>
                    </a:lnTo>
                    <a:lnTo>
                      <a:pt x="0" y="464"/>
                    </a:lnTo>
                    <a:lnTo>
                      <a:pt x="0" y="464"/>
                    </a:lnTo>
                    <a:lnTo>
                      <a:pt x="0" y="464"/>
                    </a:lnTo>
                    <a:lnTo>
                      <a:pt x="0" y="464"/>
                    </a:lnTo>
                    <a:close/>
                  </a:path>
                </a:pathLst>
              </a:custGeom>
              <a:solidFill>
                <a:srgbClr val="00B1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" name="Freeform 41">
                <a:extLst>
                  <a:ext uri="{FF2B5EF4-FFF2-40B4-BE49-F238E27FC236}">
                    <a16:creationId xmlns:a16="http://schemas.microsoft.com/office/drawing/2014/main" id="{3509CF60-03E1-487B-A042-6B5BA9AC076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719" y="1345"/>
                <a:ext cx="232" cy="235"/>
              </a:xfrm>
              <a:custGeom>
                <a:avLst/>
                <a:gdLst>
                  <a:gd name="T0" fmla="*/ 0 w 465"/>
                  <a:gd name="T1" fmla="*/ 471 h 471"/>
                  <a:gd name="T2" fmla="*/ 465 w 465"/>
                  <a:gd name="T3" fmla="*/ 471 h 471"/>
                  <a:gd name="T4" fmla="*/ 465 w 465"/>
                  <a:gd name="T5" fmla="*/ 0 h 471"/>
                  <a:gd name="T6" fmla="*/ 0 w 465"/>
                  <a:gd name="T7" fmla="*/ 0 h 471"/>
                  <a:gd name="T8" fmla="*/ 0 w 465"/>
                  <a:gd name="T9" fmla="*/ 471 h 471"/>
                  <a:gd name="T10" fmla="*/ 0 w 465"/>
                  <a:gd name="T11" fmla="*/ 471 h 471"/>
                  <a:gd name="T12" fmla="*/ 0 w 465"/>
                  <a:gd name="T13" fmla="*/ 471 h 471"/>
                  <a:gd name="T14" fmla="*/ 0 w 465"/>
                  <a:gd name="T15" fmla="*/ 471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5" h="471">
                    <a:moveTo>
                      <a:pt x="0" y="471"/>
                    </a:moveTo>
                    <a:lnTo>
                      <a:pt x="465" y="471"/>
                    </a:lnTo>
                    <a:lnTo>
                      <a:pt x="465" y="0"/>
                    </a:lnTo>
                    <a:lnTo>
                      <a:pt x="0" y="0"/>
                    </a:lnTo>
                    <a:lnTo>
                      <a:pt x="0" y="471"/>
                    </a:lnTo>
                    <a:lnTo>
                      <a:pt x="0" y="471"/>
                    </a:lnTo>
                    <a:lnTo>
                      <a:pt x="0" y="471"/>
                    </a:lnTo>
                    <a:lnTo>
                      <a:pt x="0" y="471"/>
                    </a:lnTo>
                    <a:close/>
                  </a:path>
                </a:pathLst>
              </a:custGeom>
              <a:solidFill>
                <a:srgbClr val="00B1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" name="Freeform 42">
                <a:extLst>
                  <a:ext uri="{FF2B5EF4-FFF2-40B4-BE49-F238E27FC236}">
                    <a16:creationId xmlns:a16="http://schemas.microsoft.com/office/drawing/2014/main" id="{4BA5CC19-E0BD-4A5C-AD3E-87E5C6D2E51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145" y="2276"/>
                <a:ext cx="2919" cy="232"/>
              </a:xfrm>
              <a:custGeom>
                <a:avLst/>
                <a:gdLst>
                  <a:gd name="T0" fmla="*/ 0 w 5838"/>
                  <a:gd name="T1" fmla="*/ 464 h 464"/>
                  <a:gd name="T2" fmla="*/ 5838 w 5838"/>
                  <a:gd name="T3" fmla="*/ 464 h 464"/>
                  <a:gd name="T4" fmla="*/ 5838 w 5838"/>
                  <a:gd name="T5" fmla="*/ 0 h 464"/>
                  <a:gd name="T6" fmla="*/ 0 w 5838"/>
                  <a:gd name="T7" fmla="*/ 0 h 464"/>
                  <a:gd name="T8" fmla="*/ 0 w 5838"/>
                  <a:gd name="T9" fmla="*/ 464 h 464"/>
                  <a:gd name="T10" fmla="*/ 0 w 5838"/>
                  <a:gd name="T11" fmla="*/ 464 h 464"/>
                  <a:gd name="T12" fmla="*/ 0 w 5838"/>
                  <a:gd name="T13" fmla="*/ 464 h 464"/>
                  <a:gd name="T14" fmla="*/ 0 w 5838"/>
                  <a:gd name="T15" fmla="*/ 464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38" h="464">
                    <a:moveTo>
                      <a:pt x="0" y="464"/>
                    </a:moveTo>
                    <a:lnTo>
                      <a:pt x="5838" y="464"/>
                    </a:lnTo>
                    <a:lnTo>
                      <a:pt x="5838" y="0"/>
                    </a:lnTo>
                    <a:lnTo>
                      <a:pt x="0" y="0"/>
                    </a:lnTo>
                    <a:lnTo>
                      <a:pt x="0" y="464"/>
                    </a:lnTo>
                    <a:lnTo>
                      <a:pt x="0" y="464"/>
                    </a:lnTo>
                    <a:lnTo>
                      <a:pt x="0" y="464"/>
                    </a:lnTo>
                    <a:lnTo>
                      <a:pt x="0" y="464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" name="Freeform 43">
                <a:extLst>
                  <a:ext uri="{FF2B5EF4-FFF2-40B4-BE49-F238E27FC236}">
                    <a16:creationId xmlns:a16="http://schemas.microsoft.com/office/drawing/2014/main" id="{CA79D22A-3411-4D3F-9CB1-9EAF0165FA7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184" y="1345"/>
                <a:ext cx="2922" cy="235"/>
              </a:xfrm>
              <a:custGeom>
                <a:avLst/>
                <a:gdLst>
                  <a:gd name="T0" fmla="*/ 0 w 5845"/>
                  <a:gd name="T1" fmla="*/ 471 h 471"/>
                  <a:gd name="T2" fmla="*/ 5845 w 5845"/>
                  <a:gd name="T3" fmla="*/ 471 h 471"/>
                  <a:gd name="T4" fmla="*/ 5845 w 5845"/>
                  <a:gd name="T5" fmla="*/ 0 h 471"/>
                  <a:gd name="T6" fmla="*/ 0 w 5845"/>
                  <a:gd name="T7" fmla="*/ 0 h 471"/>
                  <a:gd name="T8" fmla="*/ 0 w 5845"/>
                  <a:gd name="T9" fmla="*/ 471 h 471"/>
                  <a:gd name="T10" fmla="*/ 0 w 5845"/>
                  <a:gd name="T11" fmla="*/ 471 h 471"/>
                  <a:gd name="T12" fmla="*/ 0 w 5845"/>
                  <a:gd name="T13" fmla="*/ 471 h 471"/>
                  <a:gd name="T14" fmla="*/ 0 w 5845"/>
                  <a:gd name="T15" fmla="*/ 471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45" h="471">
                    <a:moveTo>
                      <a:pt x="0" y="471"/>
                    </a:moveTo>
                    <a:lnTo>
                      <a:pt x="5845" y="471"/>
                    </a:lnTo>
                    <a:lnTo>
                      <a:pt x="5845" y="0"/>
                    </a:lnTo>
                    <a:lnTo>
                      <a:pt x="0" y="0"/>
                    </a:lnTo>
                    <a:lnTo>
                      <a:pt x="0" y="471"/>
                    </a:lnTo>
                    <a:lnTo>
                      <a:pt x="0" y="471"/>
                    </a:lnTo>
                    <a:lnTo>
                      <a:pt x="0" y="471"/>
                    </a:lnTo>
                    <a:lnTo>
                      <a:pt x="0" y="471"/>
                    </a:lnTo>
                    <a:close/>
                  </a:path>
                </a:pathLst>
              </a:custGeom>
              <a:solidFill>
                <a:srgbClr val="F3F1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Freeform 44">
                <a:extLst>
                  <a:ext uri="{FF2B5EF4-FFF2-40B4-BE49-F238E27FC236}">
                    <a16:creationId xmlns:a16="http://schemas.microsoft.com/office/drawing/2014/main" id="{E60B3792-DFCD-46C7-9A6D-ABFF1BA5CA1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291" y="2276"/>
                <a:ext cx="232" cy="232"/>
              </a:xfrm>
              <a:custGeom>
                <a:avLst/>
                <a:gdLst>
                  <a:gd name="T0" fmla="*/ 0 w 464"/>
                  <a:gd name="T1" fmla="*/ 464 h 464"/>
                  <a:gd name="T2" fmla="*/ 464 w 464"/>
                  <a:gd name="T3" fmla="*/ 464 h 464"/>
                  <a:gd name="T4" fmla="*/ 464 w 464"/>
                  <a:gd name="T5" fmla="*/ 0 h 464"/>
                  <a:gd name="T6" fmla="*/ 0 w 464"/>
                  <a:gd name="T7" fmla="*/ 0 h 464"/>
                  <a:gd name="T8" fmla="*/ 0 w 464"/>
                  <a:gd name="T9" fmla="*/ 464 h 464"/>
                  <a:gd name="T10" fmla="*/ 0 w 464"/>
                  <a:gd name="T11" fmla="*/ 464 h 464"/>
                  <a:gd name="T12" fmla="*/ 0 w 464"/>
                  <a:gd name="T13" fmla="*/ 464 h 464"/>
                  <a:gd name="T14" fmla="*/ 0 w 464"/>
                  <a:gd name="T15" fmla="*/ 464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4" h="464">
                    <a:moveTo>
                      <a:pt x="0" y="464"/>
                    </a:moveTo>
                    <a:lnTo>
                      <a:pt x="464" y="464"/>
                    </a:lnTo>
                    <a:lnTo>
                      <a:pt x="464" y="0"/>
                    </a:lnTo>
                    <a:lnTo>
                      <a:pt x="0" y="0"/>
                    </a:lnTo>
                    <a:lnTo>
                      <a:pt x="0" y="464"/>
                    </a:lnTo>
                    <a:lnTo>
                      <a:pt x="0" y="464"/>
                    </a:lnTo>
                    <a:lnTo>
                      <a:pt x="0" y="464"/>
                    </a:lnTo>
                    <a:lnTo>
                      <a:pt x="0" y="464"/>
                    </a:lnTo>
                    <a:close/>
                  </a:path>
                </a:pathLst>
              </a:custGeom>
              <a:solidFill>
                <a:srgbClr val="8CC6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" name="Freeform 45">
                <a:extLst>
                  <a:ext uri="{FF2B5EF4-FFF2-40B4-BE49-F238E27FC236}">
                    <a16:creationId xmlns:a16="http://schemas.microsoft.com/office/drawing/2014/main" id="{5C02D70B-635B-4A5A-A192-2F5D19EFE14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677" y="1905"/>
                <a:ext cx="233" cy="232"/>
              </a:xfrm>
              <a:custGeom>
                <a:avLst/>
                <a:gdLst>
                  <a:gd name="T0" fmla="*/ 0 w 464"/>
                  <a:gd name="T1" fmla="*/ 464 h 464"/>
                  <a:gd name="T2" fmla="*/ 464 w 464"/>
                  <a:gd name="T3" fmla="*/ 464 h 464"/>
                  <a:gd name="T4" fmla="*/ 464 w 464"/>
                  <a:gd name="T5" fmla="*/ 0 h 464"/>
                  <a:gd name="T6" fmla="*/ 0 w 464"/>
                  <a:gd name="T7" fmla="*/ 0 h 464"/>
                  <a:gd name="T8" fmla="*/ 0 w 464"/>
                  <a:gd name="T9" fmla="*/ 464 h 464"/>
                  <a:gd name="T10" fmla="*/ 0 w 464"/>
                  <a:gd name="T11" fmla="*/ 464 h 464"/>
                  <a:gd name="T12" fmla="*/ 0 w 464"/>
                  <a:gd name="T13" fmla="*/ 464 h 464"/>
                  <a:gd name="T14" fmla="*/ 0 w 464"/>
                  <a:gd name="T15" fmla="*/ 464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4" h="464">
                    <a:moveTo>
                      <a:pt x="0" y="464"/>
                    </a:moveTo>
                    <a:lnTo>
                      <a:pt x="464" y="464"/>
                    </a:lnTo>
                    <a:lnTo>
                      <a:pt x="464" y="0"/>
                    </a:lnTo>
                    <a:lnTo>
                      <a:pt x="0" y="0"/>
                    </a:lnTo>
                    <a:lnTo>
                      <a:pt x="0" y="464"/>
                    </a:lnTo>
                    <a:lnTo>
                      <a:pt x="0" y="464"/>
                    </a:lnTo>
                    <a:lnTo>
                      <a:pt x="0" y="464"/>
                    </a:lnTo>
                    <a:lnTo>
                      <a:pt x="0" y="464"/>
                    </a:lnTo>
                    <a:close/>
                  </a:path>
                </a:pathLst>
              </a:custGeom>
              <a:solidFill>
                <a:srgbClr val="FAE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" name="Freeform 46">
                <a:extLst>
                  <a:ext uri="{FF2B5EF4-FFF2-40B4-BE49-F238E27FC236}">
                    <a16:creationId xmlns:a16="http://schemas.microsoft.com/office/drawing/2014/main" id="{B7C8982F-88EE-43B4-A52A-6AD406B90AD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758" y="2276"/>
                <a:ext cx="2922" cy="232"/>
              </a:xfrm>
              <a:custGeom>
                <a:avLst/>
                <a:gdLst>
                  <a:gd name="T0" fmla="*/ 5823 w 5844"/>
                  <a:gd name="T1" fmla="*/ 442 h 464"/>
                  <a:gd name="T2" fmla="*/ 5823 w 5844"/>
                  <a:gd name="T3" fmla="*/ 22 h 464"/>
                  <a:gd name="T4" fmla="*/ 24 w 5844"/>
                  <a:gd name="T5" fmla="*/ 22 h 464"/>
                  <a:gd name="T6" fmla="*/ 24 w 5844"/>
                  <a:gd name="T7" fmla="*/ 442 h 464"/>
                  <a:gd name="T8" fmla="*/ 5823 w 5844"/>
                  <a:gd name="T9" fmla="*/ 442 h 464"/>
                  <a:gd name="T10" fmla="*/ 5823 w 5844"/>
                  <a:gd name="T11" fmla="*/ 442 h 464"/>
                  <a:gd name="T12" fmla="*/ 5823 w 5844"/>
                  <a:gd name="T13" fmla="*/ 442 h 464"/>
                  <a:gd name="T14" fmla="*/ 5823 w 5844"/>
                  <a:gd name="T15" fmla="*/ 442 h 464"/>
                  <a:gd name="T16" fmla="*/ 5823 w 5844"/>
                  <a:gd name="T17" fmla="*/ 442 h 464"/>
                  <a:gd name="T18" fmla="*/ 5844 w 5844"/>
                  <a:gd name="T19" fmla="*/ 464 h 464"/>
                  <a:gd name="T20" fmla="*/ 0 w 5844"/>
                  <a:gd name="T21" fmla="*/ 464 h 464"/>
                  <a:gd name="T22" fmla="*/ 0 w 5844"/>
                  <a:gd name="T23" fmla="*/ 0 h 464"/>
                  <a:gd name="T24" fmla="*/ 5844 w 5844"/>
                  <a:gd name="T25" fmla="*/ 0 h 464"/>
                  <a:gd name="T26" fmla="*/ 5844 w 5844"/>
                  <a:gd name="T27" fmla="*/ 464 h 464"/>
                  <a:gd name="T28" fmla="*/ 5844 w 5844"/>
                  <a:gd name="T29" fmla="*/ 464 h 464"/>
                  <a:gd name="T30" fmla="*/ 5844 w 5844"/>
                  <a:gd name="T31" fmla="*/ 464 h 464"/>
                  <a:gd name="T32" fmla="*/ 5844 w 5844"/>
                  <a:gd name="T33" fmla="*/ 464 h 464"/>
                  <a:gd name="T34" fmla="*/ 5844 w 5844"/>
                  <a:gd name="T35" fmla="*/ 464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844" h="464">
                    <a:moveTo>
                      <a:pt x="5823" y="442"/>
                    </a:moveTo>
                    <a:lnTo>
                      <a:pt x="5823" y="22"/>
                    </a:lnTo>
                    <a:lnTo>
                      <a:pt x="24" y="22"/>
                    </a:lnTo>
                    <a:lnTo>
                      <a:pt x="24" y="442"/>
                    </a:lnTo>
                    <a:lnTo>
                      <a:pt x="5823" y="442"/>
                    </a:lnTo>
                    <a:lnTo>
                      <a:pt x="5823" y="442"/>
                    </a:lnTo>
                    <a:lnTo>
                      <a:pt x="5823" y="442"/>
                    </a:lnTo>
                    <a:lnTo>
                      <a:pt x="5823" y="442"/>
                    </a:lnTo>
                    <a:lnTo>
                      <a:pt x="5823" y="442"/>
                    </a:lnTo>
                    <a:close/>
                    <a:moveTo>
                      <a:pt x="5844" y="464"/>
                    </a:moveTo>
                    <a:lnTo>
                      <a:pt x="0" y="464"/>
                    </a:lnTo>
                    <a:lnTo>
                      <a:pt x="0" y="0"/>
                    </a:lnTo>
                    <a:lnTo>
                      <a:pt x="5844" y="0"/>
                    </a:lnTo>
                    <a:lnTo>
                      <a:pt x="5844" y="464"/>
                    </a:lnTo>
                    <a:lnTo>
                      <a:pt x="5844" y="464"/>
                    </a:lnTo>
                    <a:lnTo>
                      <a:pt x="5844" y="464"/>
                    </a:lnTo>
                    <a:lnTo>
                      <a:pt x="5844" y="464"/>
                    </a:lnTo>
                    <a:lnTo>
                      <a:pt x="5844" y="464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" name="Freeform 47">
                <a:extLst>
                  <a:ext uri="{FF2B5EF4-FFF2-40B4-BE49-F238E27FC236}">
                    <a16:creationId xmlns:a16="http://schemas.microsoft.com/office/drawing/2014/main" id="{7DB997B3-93FE-4439-BBF0-42B5141F6B2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1880" y="1815"/>
                <a:ext cx="2923" cy="232"/>
              </a:xfrm>
              <a:custGeom>
                <a:avLst/>
                <a:gdLst>
                  <a:gd name="T0" fmla="*/ 5819 w 5844"/>
                  <a:gd name="T1" fmla="*/ 441 h 464"/>
                  <a:gd name="T2" fmla="*/ 5819 w 5844"/>
                  <a:gd name="T3" fmla="*/ 21 h 464"/>
                  <a:gd name="T4" fmla="*/ 25 w 5844"/>
                  <a:gd name="T5" fmla="*/ 21 h 464"/>
                  <a:gd name="T6" fmla="*/ 25 w 5844"/>
                  <a:gd name="T7" fmla="*/ 441 h 464"/>
                  <a:gd name="T8" fmla="*/ 5819 w 5844"/>
                  <a:gd name="T9" fmla="*/ 441 h 464"/>
                  <a:gd name="T10" fmla="*/ 5819 w 5844"/>
                  <a:gd name="T11" fmla="*/ 441 h 464"/>
                  <a:gd name="T12" fmla="*/ 5819 w 5844"/>
                  <a:gd name="T13" fmla="*/ 441 h 464"/>
                  <a:gd name="T14" fmla="*/ 5819 w 5844"/>
                  <a:gd name="T15" fmla="*/ 441 h 464"/>
                  <a:gd name="T16" fmla="*/ 5819 w 5844"/>
                  <a:gd name="T17" fmla="*/ 441 h 464"/>
                  <a:gd name="T18" fmla="*/ 5844 w 5844"/>
                  <a:gd name="T19" fmla="*/ 464 h 464"/>
                  <a:gd name="T20" fmla="*/ 0 w 5844"/>
                  <a:gd name="T21" fmla="*/ 464 h 464"/>
                  <a:gd name="T22" fmla="*/ 0 w 5844"/>
                  <a:gd name="T23" fmla="*/ 0 h 464"/>
                  <a:gd name="T24" fmla="*/ 5844 w 5844"/>
                  <a:gd name="T25" fmla="*/ 0 h 464"/>
                  <a:gd name="T26" fmla="*/ 5844 w 5844"/>
                  <a:gd name="T27" fmla="*/ 464 h 464"/>
                  <a:gd name="T28" fmla="*/ 5844 w 5844"/>
                  <a:gd name="T29" fmla="*/ 464 h 464"/>
                  <a:gd name="T30" fmla="*/ 5844 w 5844"/>
                  <a:gd name="T31" fmla="*/ 464 h 464"/>
                  <a:gd name="T32" fmla="*/ 5844 w 5844"/>
                  <a:gd name="T33" fmla="*/ 464 h 464"/>
                  <a:gd name="T34" fmla="*/ 5844 w 5844"/>
                  <a:gd name="T35" fmla="*/ 464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844" h="464">
                    <a:moveTo>
                      <a:pt x="5819" y="441"/>
                    </a:moveTo>
                    <a:lnTo>
                      <a:pt x="5819" y="21"/>
                    </a:lnTo>
                    <a:lnTo>
                      <a:pt x="25" y="21"/>
                    </a:lnTo>
                    <a:lnTo>
                      <a:pt x="25" y="441"/>
                    </a:lnTo>
                    <a:lnTo>
                      <a:pt x="5819" y="441"/>
                    </a:lnTo>
                    <a:lnTo>
                      <a:pt x="5819" y="441"/>
                    </a:lnTo>
                    <a:lnTo>
                      <a:pt x="5819" y="441"/>
                    </a:lnTo>
                    <a:lnTo>
                      <a:pt x="5819" y="441"/>
                    </a:lnTo>
                    <a:lnTo>
                      <a:pt x="5819" y="441"/>
                    </a:lnTo>
                    <a:close/>
                    <a:moveTo>
                      <a:pt x="5844" y="464"/>
                    </a:moveTo>
                    <a:lnTo>
                      <a:pt x="0" y="464"/>
                    </a:lnTo>
                    <a:lnTo>
                      <a:pt x="0" y="0"/>
                    </a:lnTo>
                    <a:lnTo>
                      <a:pt x="5844" y="0"/>
                    </a:lnTo>
                    <a:lnTo>
                      <a:pt x="5844" y="464"/>
                    </a:lnTo>
                    <a:lnTo>
                      <a:pt x="5844" y="464"/>
                    </a:lnTo>
                    <a:lnTo>
                      <a:pt x="5844" y="464"/>
                    </a:lnTo>
                    <a:lnTo>
                      <a:pt x="5844" y="464"/>
                    </a:lnTo>
                    <a:lnTo>
                      <a:pt x="5844" y="464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" name="Freeform 48">
                <a:extLst>
                  <a:ext uri="{FF2B5EF4-FFF2-40B4-BE49-F238E27FC236}">
                    <a16:creationId xmlns:a16="http://schemas.microsoft.com/office/drawing/2014/main" id="{ED25EE08-4EED-432E-8722-B678A8E2211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86" y="2743"/>
                <a:ext cx="236" cy="232"/>
              </a:xfrm>
              <a:custGeom>
                <a:avLst/>
                <a:gdLst>
                  <a:gd name="T0" fmla="*/ 0 w 471"/>
                  <a:gd name="T1" fmla="*/ 463 h 463"/>
                  <a:gd name="T2" fmla="*/ 471 w 471"/>
                  <a:gd name="T3" fmla="*/ 463 h 463"/>
                  <a:gd name="T4" fmla="*/ 471 w 471"/>
                  <a:gd name="T5" fmla="*/ 0 h 463"/>
                  <a:gd name="T6" fmla="*/ 0 w 471"/>
                  <a:gd name="T7" fmla="*/ 0 h 463"/>
                  <a:gd name="T8" fmla="*/ 0 w 471"/>
                  <a:gd name="T9" fmla="*/ 463 h 463"/>
                  <a:gd name="T10" fmla="*/ 0 w 471"/>
                  <a:gd name="T11" fmla="*/ 463 h 463"/>
                  <a:gd name="T12" fmla="*/ 0 w 471"/>
                  <a:gd name="T13" fmla="*/ 463 h 463"/>
                  <a:gd name="T14" fmla="*/ 0 w 471"/>
                  <a:gd name="T15" fmla="*/ 463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1" h="463">
                    <a:moveTo>
                      <a:pt x="0" y="463"/>
                    </a:moveTo>
                    <a:lnTo>
                      <a:pt x="471" y="463"/>
                    </a:lnTo>
                    <a:lnTo>
                      <a:pt x="471" y="0"/>
                    </a:lnTo>
                    <a:lnTo>
                      <a:pt x="0" y="0"/>
                    </a:lnTo>
                    <a:lnTo>
                      <a:pt x="0" y="463"/>
                    </a:lnTo>
                    <a:lnTo>
                      <a:pt x="0" y="463"/>
                    </a:lnTo>
                    <a:lnTo>
                      <a:pt x="0" y="463"/>
                    </a:lnTo>
                    <a:lnTo>
                      <a:pt x="0" y="463"/>
                    </a:lnTo>
                    <a:close/>
                  </a:path>
                </a:pathLst>
              </a:custGeom>
              <a:solidFill>
                <a:srgbClr val="CDE6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" name="Freeform 49">
                <a:extLst>
                  <a:ext uri="{FF2B5EF4-FFF2-40B4-BE49-F238E27FC236}">
                    <a16:creationId xmlns:a16="http://schemas.microsoft.com/office/drawing/2014/main" id="{7051114C-4267-45F7-8C7F-EDEC5CD138A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0" y="1345"/>
                <a:ext cx="2315" cy="235"/>
              </a:xfrm>
              <a:custGeom>
                <a:avLst/>
                <a:gdLst>
                  <a:gd name="T0" fmla="*/ 4606 w 4630"/>
                  <a:gd name="T1" fmla="*/ 21 h 471"/>
                  <a:gd name="T2" fmla="*/ 4606 w 4630"/>
                  <a:gd name="T3" fmla="*/ 445 h 471"/>
                  <a:gd name="T4" fmla="*/ 0 w 4630"/>
                  <a:gd name="T5" fmla="*/ 445 h 471"/>
                  <a:gd name="T6" fmla="*/ 0 w 4630"/>
                  <a:gd name="T7" fmla="*/ 471 h 471"/>
                  <a:gd name="T8" fmla="*/ 4630 w 4630"/>
                  <a:gd name="T9" fmla="*/ 471 h 471"/>
                  <a:gd name="T10" fmla="*/ 4630 w 4630"/>
                  <a:gd name="T11" fmla="*/ 0 h 471"/>
                  <a:gd name="T12" fmla="*/ 0 w 4630"/>
                  <a:gd name="T13" fmla="*/ 0 h 471"/>
                  <a:gd name="T14" fmla="*/ 0 w 4630"/>
                  <a:gd name="T15" fmla="*/ 21 h 471"/>
                  <a:gd name="T16" fmla="*/ 4606 w 4630"/>
                  <a:gd name="T17" fmla="*/ 21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30" h="471">
                    <a:moveTo>
                      <a:pt x="4606" y="21"/>
                    </a:moveTo>
                    <a:lnTo>
                      <a:pt x="4606" y="445"/>
                    </a:lnTo>
                    <a:lnTo>
                      <a:pt x="0" y="445"/>
                    </a:lnTo>
                    <a:lnTo>
                      <a:pt x="0" y="471"/>
                    </a:lnTo>
                    <a:lnTo>
                      <a:pt x="4630" y="471"/>
                    </a:lnTo>
                    <a:lnTo>
                      <a:pt x="4630" y="0"/>
                    </a:lnTo>
                    <a:lnTo>
                      <a:pt x="0" y="0"/>
                    </a:lnTo>
                    <a:lnTo>
                      <a:pt x="0" y="21"/>
                    </a:lnTo>
                    <a:lnTo>
                      <a:pt x="4606" y="21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" name="Freeform 50">
                <a:extLst>
                  <a:ext uri="{FF2B5EF4-FFF2-40B4-BE49-F238E27FC236}">
                    <a16:creationId xmlns:a16="http://schemas.microsoft.com/office/drawing/2014/main" id="{40506FBF-FFDF-4873-BB9E-08964ABE698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0" y="2743"/>
                <a:ext cx="2651" cy="232"/>
              </a:xfrm>
              <a:custGeom>
                <a:avLst/>
                <a:gdLst>
                  <a:gd name="T0" fmla="*/ 5302 w 5302"/>
                  <a:gd name="T1" fmla="*/ 0 h 463"/>
                  <a:gd name="T2" fmla="*/ 0 w 5302"/>
                  <a:gd name="T3" fmla="*/ 0 h 463"/>
                  <a:gd name="T4" fmla="*/ 0 w 5302"/>
                  <a:gd name="T5" fmla="*/ 23 h 463"/>
                  <a:gd name="T6" fmla="*/ 5282 w 5302"/>
                  <a:gd name="T7" fmla="*/ 23 h 463"/>
                  <a:gd name="T8" fmla="*/ 5282 w 5302"/>
                  <a:gd name="T9" fmla="*/ 443 h 463"/>
                  <a:gd name="T10" fmla="*/ 0 w 5302"/>
                  <a:gd name="T11" fmla="*/ 443 h 463"/>
                  <a:gd name="T12" fmla="*/ 0 w 5302"/>
                  <a:gd name="T13" fmla="*/ 463 h 463"/>
                  <a:gd name="T14" fmla="*/ 5302 w 5302"/>
                  <a:gd name="T15" fmla="*/ 463 h 463"/>
                  <a:gd name="T16" fmla="*/ 5302 w 5302"/>
                  <a:gd name="T17" fmla="*/ 0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02" h="463">
                    <a:moveTo>
                      <a:pt x="5302" y="0"/>
                    </a:moveTo>
                    <a:lnTo>
                      <a:pt x="0" y="0"/>
                    </a:lnTo>
                    <a:lnTo>
                      <a:pt x="0" y="23"/>
                    </a:lnTo>
                    <a:lnTo>
                      <a:pt x="5282" y="23"/>
                    </a:lnTo>
                    <a:lnTo>
                      <a:pt x="5282" y="443"/>
                    </a:lnTo>
                    <a:lnTo>
                      <a:pt x="0" y="443"/>
                    </a:lnTo>
                    <a:lnTo>
                      <a:pt x="0" y="463"/>
                    </a:lnTo>
                    <a:lnTo>
                      <a:pt x="5302" y="463"/>
                    </a:lnTo>
                    <a:lnTo>
                      <a:pt x="5302" y="0"/>
                    </a:lnTo>
                    <a:close/>
                  </a:path>
                </a:pathLst>
              </a:custGeom>
              <a:solidFill>
                <a:srgbClr val="E8E4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7974D373-EDE3-4E14-9153-36D41F514231}"/>
                </a:ext>
              </a:extLst>
            </p:cNvPr>
            <p:cNvSpPr/>
            <p:nvPr userDrawn="1"/>
          </p:nvSpPr>
          <p:spPr>
            <a:xfrm>
              <a:off x="0" y="-1"/>
              <a:ext cx="12192000" cy="1645920"/>
            </a:xfrm>
            <a:prstGeom prst="rect">
              <a:avLst/>
            </a:prstGeom>
            <a:solidFill>
              <a:schemeClr val="bg1"/>
            </a:solidFill>
            <a:ln w="6350" cap="sq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182880" tIns="182880" rIns="182880" bIns="1828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sp>
        <p:nvSpPr>
          <p:cNvPr id="308" name="Title 1">
            <a:extLst>
              <a:ext uri="{FF2B5EF4-FFF2-40B4-BE49-F238E27FC236}">
                <a16:creationId xmlns:a16="http://schemas.microsoft.com/office/drawing/2014/main" id="{F2D64588-5D71-417B-9846-480A70975E9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5925" y="2050925"/>
            <a:ext cx="11361738" cy="1921271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4800">
                <a:solidFill>
                  <a:schemeClr val="tx1"/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9" name="Subtitle 2">
            <a:extLst>
              <a:ext uri="{FF2B5EF4-FFF2-40B4-BE49-F238E27FC236}">
                <a16:creationId xmlns:a16="http://schemas.microsoft.com/office/drawing/2014/main" id="{599F8A99-F303-44F2-BDCC-F14596081C4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15925" y="4017916"/>
            <a:ext cx="11361738" cy="178280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3200" b="0">
                <a:solidFill>
                  <a:schemeClr val="tx1"/>
                </a:solidFill>
                <a:latin typeface="Amasis MT Pro Light" panose="02040304050005020304" pitchFamily="18" charset="0"/>
              </a:defRPr>
            </a:lvl1pPr>
            <a:lvl2pPr marL="609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7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6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5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4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3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2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C1764E15-F2C1-4C63-BFD6-5A46F8188F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443" y="312708"/>
            <a:ext cx="11565114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10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679956" y="638176"/>
            <a:ext cx="7095067" cy="5162550"/>
          </a:xfrm>
        </p:spPr>
        <p:txBody>
          <a:bodyPr anchor="ctr"/>
          <a:lstStyle>
            <a:lvl1pPr marL="0" indent="0">
              <a:spcBef>
                <a:spcPts val="1200"/>
              </a:spcBef>
              <a:spcAft>
                <a:spcPts val="1200"/>
              </a:spcAft>
              <a:buFontTx/>
              <a:buNone/>
              <a:defRPr sz="2800">
                <a:solidFill>
                  <a:schemeClr val="tx1"/>
                </a:solidFill>
                <a:latin typeface="Amasis MT Pro Light" panose="02040304050005020304" pitchFamily="18" charset="0"/>
              </a:defRPr>
            </a:lvl1pPr>
            <a:lvl2pPr marL="347663" indent="-223838">
              <a:spcAft>
                <a:spcPts val="120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masis MT Pro Light" panose="02040304050005020304" pitchFamily="18" charset="0"/>
              </a:defRPr>
            </a:lvl2pPr>
            <a:lvl3pPr marL="576263" indent="-227013">
              <a:spcAft>
                <a:spcPts val="1200"/>
              </a:spcAft>
              <a:buFont typeface="Calibri" panose="020F0502020204030204" pitchFamily="34" charset="0"/>
              <a:buChar char="–"/>
              <a:defRPr>
                <a:solidFill>
                  <a:schemeClr val="tx1"/>
                </a:solidFill>
                <a:latin typeface="Amasis MT Pro Light" panose="02040304050005020304" pitchFamily="18" charset="0"/>
              </a:defRPr>
            </a:lvl3pPr>
            <a:lvl4pPr marL="804863" indent="-230188">
              <a:spcAft>
                <a:spcPts val="120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masis MT Pro Light" panose="02040304050005020304" pitchFamily="18" charset="0"/>
              </a:defRPr>
            </a:lvl4pPr>
            <a:lvl5pPr marL="1033463" indent="-228600">
              <a:spcAft>
                <a:spcPts val="1200"/>
              </a:spcAft>
              <a:buFont typeface="Calibri" panose="020F0502020204030204" pitchFamily="34" charset="0"/>
              <a:buChar char="–"/>
              <a:defRPr>
                <a:solidFill>
                  <a:schemeClr val="tx1"/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7AE90C9E-DC04-4437-B8C6-E4E0EC85E2B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408809"/>
            <a:ext cx="3822437" cy="832104"/>
            <a:chOff x="3663950" y="0"/>
            <a:chExt cx="4864100" cy="1058863"/>
          </a:xfrm>
        </p:grpSpPr>
        <p:sp>
          <p:nvSpPr>
            <p:cNvPr id="165" name="Freeform 5">
              <a:extLst>
                <a:ext uri="{FF2B5EF4-FFF2-40B4-BE49-F238E27FC236}">
                  <a16:creationId xmlns:a16="http://schemas.microsoft.com/office/drawing/2014/main" id="{1F64C2E5-17C2-400D-BDDD-821F90D6640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29400" y="0"/>
              <a:ext cx="1898650" cy="150813"/>
            </a:xfrm>
            <a:custGeom>
              <a:avLst/>
              <a:gdLst>
                <a:gd name="T0" fmla="*/ 0 w 2393"/>
                <a:gd name="T1" fmla="*/ 0 h 191"/>
                <a:gd name="T2" fmla="*/ 2393 w 2393"/>
                <a:gd name="T3" fmla="*/ 0 h 191"/>
                <a:gd name="T4" fmla="*/ 2393 w 2393"/>
                <a:gd name="T5" fmla="*/ 191 h 191"/>
                <a:gd name="T6" fmla="*/ 0 w 2393"/>
                <a:gd name="T7" fmla="*/ 191 h 191"/>
                <a:gd name="T8" fmla="*/ 0 w 2393"/>
                <a:gd name="T9" fmla="*/ 0 h 191"/>
                <a:gd name="T10" fmla="*/ 0 w 2393"/>
                <a:gd name="T11" fmla="*/ 0 h 191"/>
                <a:gd name="T12" fmla="*/ 0 w 2393"/>
                <a:gd name="T13" fmla="*/ 0 h 191"/>
                <a:gd name="T14" fmla="*/ 0 w 2393"/>
                <a:gd name="T15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93" h="191">
                  <a:moveTo>
                    <a:pt x="0" y="0"/>
                  </a:moveTo>
                  <a:lnTo>
                    <a:pt x="2393" y="0"/>
                  </a:lnTo>
                  <a:lnTo>
                    <a:pt x="2393" y="191"/>
                  </a:lnTo>
                  <a:lnTo>
                    <a:pt x="0" y="1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F1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6">
              <a:extLst>
                <a:ext uri="{FF2B5EF4-FFF2-40B4-BE49-F238E27FC236}">
                  <a16:creationId xmlns:a16="http://schemas.microsoft.com/office/drawing/2014/main" id="{6C0B1628-2263-4098-A533-E200CA00B3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41975" y="906463"/>
              <a:ext cx="1897063" cy="152400"/>
            </a:xfrm>
            <a:custGeom>
              <a:avLst/>
              <a:gdLst>
                <a:gd name="T0" fmla="*/ 0 w 2391"/>
                <a:gd name="T1" fmla="*/ 0 h 193"/>
                <a:gd name="T2" fmla="*/ 2391 w 2391"/>
                <a:gd name="T3" fmla="*/ 0 h 193"/>
                <a:gd name="T4" fmla="*/ 2391 w 2391"/>
                <a:gd name="T5" fmla="*/ 193 h 193"/>
                <a:gd name="T6" fmla="*/ 0 w 2391"/>
                <a:gd name="T7" fmla="*/ 193 h 193"/>
                <a:gd name="T8" fmla="*/ 0 w 2391"/>
                <a:gd name="T9" fmla="*/ 0 h 193"/>
                <a:gd name="T10" fmla="*/ 0 w 2391"/>
                <a:gd name="T11" fmla="*/ 0 h 193"/>
                <a:gd name="T12" fmla="*/ 0 w 2391"/>
                <a:gd name="T13" fmla="*/ 0 h 193"/>
                <a:gd name="T14" fmla="*/ 0 w 2391"/>
                <a:gd name="T1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91" h="193">
                  <a:moveTo>
                    <a:pt x="0" y="0"/>
                  </a:moveTo>
                  <a:lnTo>
                    <a:pt x="2391" y="0"/>
                  </a:lnTo>
                  <a:lnTo>
                    <a:pt x="2391" y="193"/>
                  </a:lnTo>
                  <a:lnTo>
                    <a:pt x="0" y="19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7">
              <a:extLst>
                <a:ext uri="{FF2B5EF4-FFF2-40B4-BE49-F238E27FC236}">
                  <a16:creationId xmlns:a16="http://schemas.microsoft.com/office/drawing/2014/main" id="{941AFCCF-43F9-4AF7-A264-3EFEDB5C046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539038" y="304800"/>
              <a:ext cx="153988" cy="149225"/>
            </a:xfrm>
            <a:custGeom>
              <a:avLst/>
              <a:gdLst>
                <a:gd name="T0" fmla="*/ 0 w 193"/>
                <a:gd name="T1" fmla="*/ 0 h 190"/>
                <a:gd name="T2" fmla="*/ 193 w 193"/>
                <a:gd name="T3" fmla="*/ 0 h 190"/>
                <a:gd name="T4" fmla="*/ 193 w 193"/>
                <a:gd name="T5" fmla="*/ 190 h 190"/>
                <a:gd name="T6" fmla="*/ 0 w 193"/>
                <a:gd name="T7" fmla="*/ 190 h 190"/>
                <a:gd name="T8" fmla="*/ 0 w 193"/>
                <a:gd name="T9" fmla="*/ 0 h 190"/>
                <a:gd name="T10" fmla="*/ 0 w 193"/>
                <a:gd name="T11" fmla="*/ 0 h 190"/>
                <a:gd name="T12" fmla="*/ 0 w 193"/>
                <a:gd name="T13" fmla="*/ 0 h 190"/>
                <a:gd name="T14" fmla="*/ 0 w 193"/>
                <a:gd name="T15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3" h="190">
                  <a:moveTo>
                    <a:pt x="0" y="0"/>
                  </a:moveTo>
                  <a:lnTo>
                    <a:pt x="193" y="0"/>
                  </a:lnTo>
                  <a:lnTo>
                    <a:pt x="193" y="190"/>
                  </a:lnTo>
                  <a:lnTo>
                    <a:pt x="0" y="19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8">
              <a:extLst>
                <a:ext uri="{FF2B5EF4-FFF2-40B4-BE49-F238E27FC236}">
                  <a16:creationId xmlns:a16="http://schemas.microsoft.com/office/drawing/2014/main" id="{9B1687C5-BCD6-41B1-B5C5-0C23459078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32225" y="603250"/>
              <a:ext cx="152400" cy="150813"/>
            </a:xfrm>
            <a:custGeom>
              <a:avLst/>
              <a:gdLst>
                <a:gd name="T0" fmla="*/ 0 w 191"/>
                <a:gd name="T1" fmla="*/ 0 h 190"/>
                <a:gd name="T2" fmla="*/ 191 w 191"/>
                <a:gd name="T3" fmla="*/ 0 h 190"/>
                <a:gd name="T4" fmla="*/ 191 w 191"/>
                <a:gd name="T5" fmla="*/ 190 h 190"/>
                <a:gd name="T6" fmla="*/ 0 w 191"/>
                <a:gd name="T7" fmla="*/ 190 h 190"/>
                <a:gd name="T8" fmla="*/ 0 w 191"/>
                <a:gd name="T9" fmla="*/ 0 h 190"/>
                <a:gd name="T10" fmla="*/ 0 w 191"/>
                <a:gd name="T11" fmla="*/ 0 h 190"/>
                <a:gd name="T12" fmla="*/ 0 w 191"/>
                <a:gd name="T13" fmla="*/ 0 h 190"/>
                <a:gd name="T14" fmla="*/ 0 w 191"/>
                <a:gd name="T15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1" h="190">
                  <a:moveTo>
                    <a:pt x="0" y="0"/>
                  </a:moveTo>
                  <a:lnTo>
                    <a:pt x="191" y="0"/>
                  </a:lnTo>
                  <a:lnTo>
                    <a:pt x="191" y="190"/>
                  </a:lnTo>
                  <a:lnTo>
                    <a:pt x="0" y="19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1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9">
              <a:extLst>
                <a:ext uri="{FF2B5EF4-FFF2-40B4-BE49-F238E27FC236}">
                  <a16:creationId xmlns:a16="http://schemas.microsoft.com/office/drawing/2014/main" id="{59AB59C6-C3FA-4F54-9305-F4468DF2DC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13288" y="304800"/>
              <a:ext cx="1898650" cy="149225"/>
            </a:xfrm>
            <a:custGeom>
              <a:avLst/>
              <a:gdLst>
                <a:gd name="T0" fmla="*/ 0 w 2393"/>
                <a:gd name="T1" fmla="*/ 0 h 190"/>
                <a:gd name="T2" fmla="*/ 2393 w 2393"/>
                <a:gd name="T3" fmla="*/ 0 h 190"/>
                <a:gd name="T4" fmla="*/ 2393 w 2393"/>
                <a:gd name="T5" fmla="*/ 190 h 190"/>
                <a:gd name="T6" fmla="*/ 0 w 2393"/>
                <a:gd name="T7" fmla="*/ 190 h 190"/>
                <a:gd name="T8" fmla="*/ 0 w 2393"/>
                <a:gd name="T9" fmla="*/ 0 h 190"/>
                <a:gd name="T10" fmla="*/ 0 w 2393"/>
                <a:gd name="T11" fmla="*/ 0 h 190"/>
                <a:gd name="T12" fmla="*/ 0 w 2393"/>
                <a:gd name="T13" fmla="*/ 0 h 190"/>
                <a:gd name="T14" fmla="*/ 0 w 2393"/>
                <a:gd name="T15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93" h="190">
                  <a:moveTo>
                    <a:pt x="0" y="0"/>
                  </a:moveTo>
                  <a:lnTo>
                    <a:pt x="2393" y="0"/>
                  </a:lnTo>
                  <a:lnTo>
                    <a:pt x="2393" y="190"/>
                  </a:lnTo>
                  <a:lnTo>
                    <a:pt x="0" y="19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0">
              <a:extLst>
                <a:ext uri="{FF2B5EF4-FFF2-40B4-BE49-F238E27FC236}">
                  <a16:creationId xmlns:a16="http://schemas.microsoft.com/office/drawing/2014/main" id="{02C03FA5-B8EE-48FB-8DB0-1B00414D26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08488" y="304800"/>
              <a:ext cx="152400" cy="149225"/>
            </a:xfrm>
            <a:custGeom>
              <a:avLst/>
              <a:gdLst>
                <a:gd name="T0" fmla="*/ 0 w 193"/>
                <a:gd name="T1" fmla="*/ 0 h 190"/>
                <a:gd name="T2" fmla="*/ 193 w 193"/>
                <a:gd name="T3" fmla="*/ 0 h 190"/>
                <a:gd name="T4" fmla="*/ 193 w 193"/>
                <a:gd name="T5" fmla="*/ 190 h 190"/>
                <a:gd name="T6" fmla="*/ 0 w 193"/>
                <a:gd name="T7" fmla="*/ 190 h 190"/>
                <a:gd name="T8" fmla="*/ 0 w 193"/>
                <a:gd name="T9" fmla="*/ 0 h 190"/>
                <a:gd name="T10" fmla="*/ 0 w 193"/>
                <a:gd name="T11" fmla="*/ 0 h 190"/>
                <a:gd name="T12" fmla="*/ 0 w 193"/>
                <a:gd name="T13" fmla="*/ 0 h 190"/>
                <a:gd name="T14" fmla="*/ 0 w 193"/>
                <a:gd name="T15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3" h="190">
                  <a:moveTo>
                    <a:pt x="0" y="0"/>
                  </a:moveTo>
                  <a:lnTo>
                    <a:pt x="193" y="0"/>
                  </a:lnTo>
                  <a:lnTo>
                    <a:pt x="193" y="190"/>
                  </a:lnTo>
                  <a:lnTo>
                    <a:pt x="0" y="19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FDC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1">
              <a:extLst>
                <a:ext uri="{FF2B5EF4-FFF2-40B4-BE49-F238E27FC236}">
                  <a16:creationId xmlns:a16="http://schemas.microsoft.com/office/drawing/2014/main" id="{E6E89FE8-3D88-4263-A5CB-ADF7EA23F2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46900" y="603250"/>
              <a:ext cx="150813" cy="150813"/>
            </a:xfrm>
            <a:custGeom>
              <a:avLst/>
              <a:gdLst>
                <a:gd name="T0" fmla="*/ 0 w 189"/>
                <a:gd name="T1" fmla="*/ 0 h 190"/>
                <a:gd name="T2" fmla="*/ 189 w 189"/>
                <a:gd name="T3" fmla="*/ 0 h 190"/>
                <a:gd name="T4" fmla="*/ 189 w 189"/>
                <a:gd name="T5" fmla="*/ 190 h 190"/>
                <a:gd name="T6" fmla="*/ 0 w 189"/>
                <a:gd name="T7" fmla="*/ 190 h 190"/>
                <a:gd name="T8" fmla="*/ 0 w 189"/>
                <a:gd name="T9" fmla="*/ 0 h 190"/>
                <a:gd name="T10" fmla="*/ 0 w 189"/>
                <a:gd name="T11" fmla="*/ 0 h 190"/>
                <a:gd name="T12" fmla="*/ 0 w 189"/>
                <a:gd name="T13" fmla="*/ 0 h 190"/>
                <a:gd name="T14" fmla="*/ 0 w 189"/>
                <a:gd name="T15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9" h="190">
                  <a:moveTo>
                    <a:pt x="0" y="0"/>
                  </a:moveTo>
                  <a:lnTo>
                    <a:pt x="189" y="0"/>
                  </a:lnTo>
                  <a:lnTo>
                    <a:pt x="189" y="190"/>
                  </a:lnTo>
                  <a:lnTo>
                    <a:pt x="0" y="19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1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2">
              <a:extLst>
                <a:ext uri="{FF2B5EF4-FFF2-40B4-BE49-F238E27FC236}">
                  <a16:creationId xmlns:a16="http://schemas.microsoft.com/office/drawing/2014/main" id="{AAE2C9F2-19E0-40E9-A4F6-606D0836903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894263" y="603250"/>
              <a:ext cx="1900238" cy="150813"/>
            </a:xfrm>
            <a:custGeom>
              <a:avLst/>
              <a:gdLst>
                <a:gd name="T0" fmla="*/ 2386 w 2394"/>
                <a:gd name="T1" fmla="*/ 10 h 190"/>
                <a:gd name="T2" fmla="*/ 2386 w 2394"/>
                <a:gd name="T3" fmla="*/ 182 h 190"/>
                <a:gd name="T4" fmla="*/ 9 w 2394"/>
                <a:gd name="T5" fmla="*/ 182 h 190"/>
                <a:gd name="T6" fmla="*/ 9 w 2394"/>
                <a:gd name="T7" fmla="*/ 10 h 190"/>
                <a:gd name="T8" fmla="*/ 2386 w 2394"/>
                <a:gd name="T9" fmla="*/ 10 h 190"/>
                <a:gd name="T10" fmla="*/ 2386 w 2394"/>
                <a:gd name="T11" fmla="*/ 10 h 190"/>
                <a:gd name="T12" fmla="*/ 2386 w 2394"/>
                <a:gd name="T13" fmla="*/ 10 h 190"/>
                <a:gd name="T14" fmla="*/ 2386 w 2394"/>
                <a:gd name="T15" fmla="*/ 10 h 190"/>
                <a:gd name="T16" fmla="*/ 2386 w 2394"/>
                <a:gd name="T17" fmla="*/ 10 h 190"/>
                <a:gd name="T18" fmla="*/ 2394 w 2394"/>
                <a:gd name="T19" fmla="*/ 0 h 190"/>
                <a:gd name="T20" fmla="*/ 0 w 2394"/>
                <a:gd name="T21" fmla="*/ 0 h 190"/>
                <a:gd name="T22" fmla="*/ 0 w 2394"/>
                <a:gd name="T23" fmla="*/ 190 h 190"/>
                <a:gd name="T24" fmla="*/ 2394 w 2394"/>
                <a:gd name="T25" fmla="*/ 190 h 190"/>
                <a:gd name="T26" fmla="*/ 2394 w 2394"/>
                <a:gd name="T27" fmla="*/ 0 h 190"/>
                <a:gd name="T28" fmla="*/ 2394 w 2394"/>
                <a:gd name="T29" fmla="*/ 0 h 190"/>
                <a:gd name="T30" fmla="*/ 2394 w 2394"/>
                <a:gd name="T31" fmla="*/ 0 h 190"/>
                <a:gd name="T32" fmla="*/ 2394 w 2394"/>
                <a:gd name="T33" fmla="*/ 0 h 190"/>
                <a:gd name="T34" fmla="*/ 2394 w 2394"/>
                <a:gd name="T35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4" h="190">
                  <a:moveTo>
                    <a:pt x="2386" y="10"/>
                  </a:moveTo>
                  <a:lnTo>
                    <a:pt x="2386" y="182"/>
                  </a:lnTo>
                  <a:lnTo>
                    <a:pt x="9" y="182"/>
                  </a:lnTo>
                  <a:lnTo>
                    <a:pt x="9" y="10"/>
                  </a:lnTo>
                  <a:lnTo>
                    <a:pt x="2386" y="10"/>
                  </a:lnTo>
                  <a:lnTo>
                    <a:pt x="2386" y="10"/>
                  </a:lnTo>
                  <a:lnTo>
                    <a:pt x="2386" y="10"/>
                  </a:lnTo>
                  <a:lnTo>
                    <a:pt x="2386" y="10"/>
                  </a:lnTo>
                  <a:lnTo>
                    <a:pt x="2386" y="10"/>
                  </a:lnTo>
                  <a:close/>
                  <a:moveTo>
                    <a:pt x="2394" y="0"/>
                  </a:moveTo>
                  <a:lnTo>
                    <a:pt x="0" y="0"/>
                  </a:lnTo>
                  <a:lnTo>
                    <a:pt x="0" y="190"/>
                  </a:lnTo>
                  <a:lnTo>
                    <a:pt x="2394" y="190"/>
                  </a:lnTo>
                  <a:lnTo>
                    <a:pt x="2394" y="0"/>
                  </a:lnTo>
                  <a:lnTo>
                    <a:pt x="2394" y="0"/>
                  </a:lnTo>
                  <a:lnTo>
                    <a:pt x="2394" y="0"/>
                  </a:lnTo>
                  <a:lnTo>
                    <a:pt x="2394" y="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E8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22">
              <a:extLst>
                <a:ext uri="{FF2B5EF4-FFF2-40B4-BE49-F238E27FC236}">
                  <a16:creationId xmlns:a16="http://schemas.microsoft.com/office/drawing/2014/main" id="{44F9B332-2D0B-423E-8FEB-F38A7998834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3950" y="906463"/>
              <a:ext cx="1512888" cy="152400"/>
            </a:xfrm>
            <a:custGeom>
              <a:avLst/>
              <a:gdLst>
                <a:gd name="T0" fmla="*/ 1897 w 1907"/>
                <a:gd name="T1" fmla="*/ 11 h 193"/>
                <a:gd name="T2" fmla="*/ 1897 w 1907"/>
                <a:gd name="T3" fmla="*/ 183 h 193"/>
                <a:gd name="T4" fmla="*/ 0 w 1907"/>
                <a:gd name="T5" fmla="*/ 183 h 193"/>
                <a:gd name="T6" fmla="*/ 0 w 1907"/>
                <a:gd name="T7" fmla="*/ 193 h 193"/>
                <a:gd name="T8" fmla="*/ 1907 w 1907"/>
                <a:gd name="T9" fmla="*/ 193 h 193"/>
                <a:gd name="T10" fmla="*/ 1907 w 1907"/>
                <a:gd name="T11" fmla="*/ 0 h 193"/>
                <a:gd name="T12" fmla="*/ 0 w 1907"/>
                <a:gd name="T13" fmla="*/ 0 h 193"/>
                <a:gd name="T14" fmla="*/ 0 w 1907"/>
                <a:gd name="T15" fmla="*/ 11 h 193"/>
                <a:gd name="T16" fmla="*/ 1897 w 1907"/>
                <a:gd name="T17" fmla="*/ 11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7" h="193">
                  <a:moveTo>
                    <a:pt x="1897" y="11"/>
                  </a:moveTo>
                  <a:lnTo>
                    <a:pt x="1897" y="183"/>
                  </a:lnTo>
                  <a:lnTo>
                    <a:pt x="0" y="183"/>
                  </a:lnTo>
                  <a:lnTo>
                    <a:pt x="0" y="193"/>
                  </a:lnTo>
                  <a:lnTo>
                    <a:pt x="1907" y="193"/>
                  </a:lnTo>
                  <a:lnTo>
                    <a:pt x="1907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1897" y="11"/>
                  </a:lnTo>
                  <a:close/>
                </a:path>
              </a:pathLst>
            </a:custGeom>
            <a:solidFill>
              <a:srgbClr val="E8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23">
              <a:extLst>
                <a:ext uri="{FF2B5EF4-FFF2-40B4-BE49-F238E27FC236}">
                  <a16:creationId xmlns:a16="http://schemas.microsoft.com/office/drawing/2014/main" id="{68503FC2-D21B-43AC-B252-009A0F03F3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3950" y="0"/>
              <a:ext cx="1733550" cy="150813"/>
            </a:xfrm>
            <a:custGeom>
              <a:avLst/>
              <a:gdLst>
                <a:gd name="T0" fmla="*/ 2174 w 2184"/>
                <a:gd name="T1" fmla="*/ 10 h 191"/>
                <a:gd name="T2" fmla="*/ 2174 w 2184"/>
                <a:gd name="T3" fmla="*/ 181 h 191"/>
                <a:gd name="T4" fmla="*/ 0 w 2184"/>
                <a:gd name="T5" fmla="*/ 181 h 191"/>
                <a:gd name="T6" fmla="*/ 0 w 2184"/>
                <a:gd name="T7" fmla="*/ 191 h 191"/>
                <a:gd name="T8" fmla="*/ 2184 w 2184"/>
                <a:gd name="T9" fmla="*/ 191 h 191"/>
                <a:gd name="T10" fmla="*/ 2184 w 2184"/>
                <a:gd name="T11" fmla="*/ 0 h 191"/>
                <a:gd name="T12" fmla="*/ 0 w 2184"/>
                <a:gd name="T13" fmla="*/ 0 h 191"/>
                <a:gd name="T14" fmla="*/ 0 w 2184"/>
                <a:gd name="T15" fmla="*/ 10 h 191"/>
                <a:gd name="T16" fmla="*/ 2174 w 2184"/>
                <a:gd name="T17" fmla="*/ 1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4" h="191">
                  <a:moveTo>
                    <a:pt x="2174" y="10"/>
                  </a:moveTo>
                  <a:lnTo>
                    <a:pt x="2174" y="181"/>
                  </a:lnTo>
                  <a:lnTo>
                    <a:pt x="0" y="181"/>
                  </a:lnTo>
                  <a:lnTo>
                    <a:pt x="0" y="191"/>
                  </a:lnTo>
                  <a:lnTo>
                    <a:pt x="2184" y="191"/>
                  </a:lnTo>
                  <a:lnTo>
                    <a:pt x="2184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174" y="10"/>
                  </a:lnTo>
                  <a:close/>
                </a:path>
              </a:pathLst>
            </a:custGeom>
            <a:solidFill>
              <a:srgbClr val="E8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24">
              <a:extLst>
                <a:ext uri="{FF2B5EF4-FFF2-40B4-BE49-F238E27FC236}">
                  <a16:creationId xmlns:a16="http://schemas.microsoft.com/office/drawing/2014/main" id="{F9C7C90B-B687-45C1-9ED4-A9758A53F4D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3950" y="603250"/>
              <a:ext cx="15875" cy="150813"/>
            </a:xfrm>
            <a:custGeom>
              <a:avLst/>
              <a:gdLst>
                <a:gd name="T0" fmla="*/ 10 w 19"/>
                <a:gd name="T1" fmla="*/ 10 h 190"/>
                <a:gd name="T2" fmla="*/ 10 w 19"/>
                <a:gd name="T3" fmla="*/ 182 h 190"/>
                <a:gd name="T4" fmla="*/ 0 w 19"/>
                <a:gd name="T5" fmla="*/ 182 h 190"/>
                <a:gd name="T6" fmla="*/ 0 w 19"/>
                <a:gd name="T7" fmla="*/ 190 h 190"/>
                <a:gd name="T8" fmla="*/ 19 w 19"/>
                <a:gd name="T9" fmla="*/ 190 h 190"/>
                <a:gd name="T10" fmla="*/ 19 w 19"/>
                <a:gd name="T11" fmla="*/ 0 h 190"/>
                <a:gd name="T12" fmla="*/ 0 w 19"/>
                <a:gd name="T13" fmla="*/ 0 h 190"/>
                <a:gd name="T14" fmla="*/ 0 w 19"/>
                <a:gd name="T15" fmla="*/ 10 h 190"/>
                <a:gd name="T16" fmla="*/ 10 w 19"/>
                <a:gd name="T17" fmla="*/ 1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190">
                  <a:moveTo>
                    <a:pt x="10" y="10"/>
                  </a:moveTo>
                  <a:lnTo>
                    <a:pt x="10" y="182"/>
                  </a:lnTo>
                  <a:lnTo>
                    <a:pt x="0" y="182"/>
                  </a:lnTo>
                  <a:lnTo>
                    <a:pt x="0" y="190"/>
                  </a:lnTo>
                  <a:lnTo>
                    <a:pt x="19" y="19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E8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25">
              <a:extLst>
                <a:ext uri="{FF2B5EF4-FFF2-40B4-BE49-F238E27FC236}">
                  <a16:creationId xmlns:a16="http://schemas.microsoft.com/office/drawing/2014/main" id="{819B3A22-2069-4D76-9C51-3EBDE2278B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3950" y="304800"/>
              <a:ext cx="601663" cy="149225"/>
            </a:xfrm>
            <a:custGeom>
              <a:avLst/>
              <a:gdLst>
                <a:gd name="T0" fmla="*/ 749 w 758"/>
                <a:gd name="T1" fmla="*/ 8 h 190"/>
                <a:gd name="T2" fmla="*/ 749 w 758"/>
                <a:gd name="T3" fmla="*/ 182 h 190"/>
                <a:gd name="T4" fmla="*/ 0 w 758"/>
                <a:gd name="T5" fmla="*/ 182 h 190"/>
                <a:gd name="T6" fmla="*/ 0 w 758"/>
                <a:gd name="T7" fmla="*/ 190 h 190"/>
                <a:gd name="T8" fmla="*/ 758 w 758"/>
                <a:gd name="T9" fmla="*/ 190 h 190"/>
                <a:gd name="T10" fmla="*/ 758 w 758"/>
                <a:gd name="T11" fmla="*/ 0 h 190"/>
                <a:gd name="T12" fmla="*/ 0 w 758"/>
                <a:gd name="T13" fmla="*/ 0 h 190"/>
                <a:gd name="T14" fmla="*/ 0 w 758"/>
                <a:gd name="T15" fmla="*/ 8 h 190"/>
                <a:gd name="T16" fmla="*/ 749 w 758"/>
                <a:gd name="T17" fmla="*/ 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8" h="190">
                  <a:moveTo>
                    <a:pt x="749" y="8"/>
                  </a:moveTo>
                  <a:lnTo>
                    <a:pt x="749" y="182"/>
                  </a:lnTo>
                  <a:lnTo>
                    <a:pt x="0" y="182"/>
                  </a:lnTo>
                  <a:lnTo>
                    <a:pt x="0" y="190"/>
                  </a:lnTo>
                  <a:lnTo>
                    <a:pt x="758" y="190"/>
                  </a:lnTo>
                  <a:lnTo>
                    <a:pt x="75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749" y="8"/>
                  </a:lnTo>
                  <a:close/>
                </a:path>
              </a:pathLst>
            </a:custGeom>
            <a:solidFill>
              <a:srgbClr val="E8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39BEAD7F-6B12-45BC-96AF-F88D0FDE5D5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4978911"/>
            <a:ext cx="3822438" cy="832104"/>
            <a:chOff x="3663950" y="5799138"/>
            <a:chExt cx="4864101" cy="1058863"/>
          </a:xfrm>
        </p:grpSpPr>
        <p:sp>
          <p:nvSpPr>
            <p:cNvPr id="173" name="Freeform 13">
              <a:extLst>
                <a:ext uri="{FF2B5EF4-FFF2-40B4-BE49-F238E27FC236}">
                  <a16:creationId xmlns:a16="http://schemas.microsoft.com/office/drawing/2014/main" id="{0EA5432E-5882-4859-B3A2-15531E47CC8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97288" y="6403975"/>
              <a:ext cx="150813" cy="150813"/>
            </a:xfrm>
            <a:custGeom>
              <a:avLst/>
              <a:gdLst>
                <a:gd name="T0" fmla="*/ 0 w 192"/>
                <a:gd name="T1" fmla="*/ 0 h 191"/>
                <a:gd name="T2" fmla="*/ 192 w 192"/>
                <a:gd name="T3" fmla="*/ 0 h 191"/>
                <a:gd name="T4" fmla="*/ 192 w 192"/>
                <a:gd name="T5" fmla="*/ 191 h 191"/>
                <a:gd name="T6" fmla="*/ 0 w 192"/>
                <a:gd name="T7" fmla="*/ 191 h 191"/>
                <a:gd name="T8" fmla="*/ 0 w 192"/>
                <a:gd name="T9" fmla="*/ 0 h 191"/>
                <a:gd name="T10" fmla="*/ 0 w 192"/>
                <a:gd name="T11" fmla="*/ 0 h 191"/>
                <a:gd name="T12" fmla="*/ 0 w 192"/>
                <a:gd name="T13" fmla="*/ 0 h 191"/>
                <a:gd name="T14" fmla="*/ 0 w 192"/>
                <a:gd name="T15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2" h="191">
                  <a:moveTo>
                    <a:pt x="0" y="0"/>
                  </a:moveTo>
                  <a:lnTo>
                    <a:pt x="192" y="0"/>
                  </a:lnTo>
                  <a:lnTo>
                    <a:pt x="192" y="191"/>
                  </a:lnTo>
                  <a:lnTo>
                    <a:pt x="0" y="1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1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4">
              <a:extLst>
                <a:ext uri="{FF2B5EF4-FFF2-40B4-BE49-F238E27FC236}">
                  <a16:creationId xmlns:a16="http://schemas.microsoft.com/office/drawing/2014/main" id="{204D6A72-2F23-424D-9220-7FF2A567E3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54713" y="6707188"/>
              <a:ext cx="150813" cy="150813"/>
            </a:xfrm>
            <a:custGeom>
              <a:avLst/>
              <a:gdLst>
                <a:gd name="T0" fmla="*/ 0 w 190"/>
                <a:gd name="T1" fmla="*/ 0 h 189"/>
                <a:gd name="T2" fmla="*/ 190 w 190"/>
                <a:gd name="T3" fmla="*/ 0 h 189"/>
                <a:gd name="T4" fmla="*/ 190 w 190"/>
                <a:gd name="T5" fmla="*/ 189 h 189"/>
                <a:gd name="T6" fmla="*/ 0 w 190"/>
                <a:gd name="T7" fmla="*/ 189 h 189"/>
                <a:gd name="T8" fmla="*/ 0 w 190"/>
                <a:gd name="T9" fmla="*/ 0 h 189"/>
                <a:gd name="T10" fmla="*/ 0 w 190"/>
                <a:gd name="T11" fmla="*/ 0 h 189"/>
                <a:gd name="T12" fmla="*/ 0 w 190"/>
                <a:gd name="T13" fmla="*/ 0 h 189"/>
                <a:gd name="T14" fmla="*/ 0 w 190"/>
                <a:gd name="T1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" h="189">
                  <a:moveTo>
                    <a:pt x="0" y="0"/>
                  </a:moveTo>
                  <a:lnTo>
                    <a:pt x="190" y="0"/>
                  </a:lnTo>
                  <a:lnTo>
                    <a:pt x="190" y="189"/>
                  </a:lnTo>
                  <a:lnTo>
                    <a:pt x="0" y="189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1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5">
              <a:extLst>
                <a:ext uri="{FF2B5EF4-FFF2-40B4-BE49-F238E27FC236}">
                  <a16:creationId xmlns:a16="http://schemas.microsoft.com/office/drawing/2014/main" id="{EE145ADC-EC1D-4191-95F3-75EFA09506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81488" y="6102350"/>
              <a:ext cx="1898650" cy="150813"/>
            </a:xfrm>
            <a:custGeom>
              <a:avLst/>
              <a:gdLst>
                <a:gd name="T0" fmla="*/ 0 w 2393"/>
                <a:gd name="T1" fmla="*/ 0 h 189"/>
                <a:gd name="T2" fmla="*/ 2393 w 2393"/>
                <a:gd name="T3" fmla="*/ 0 h 189"/>
                <a:gd name="T4" fmla="*/ 2393 w 2393"/>
                <a:gd name="T5" fmla="*/ 189 h 189"/>
                <a:gd name="T6" fmla="*/ 0 w 2393"/>
                <a:gd name="T7" fmla="*/ 189 h 189"/>
                <a:gd name="T8" fmla="*/ 0 w 2393"/>
                <a:gd name="T9" fmla="*/ 0 h 189"/>
                <a:gd name="T10" fmla="*/ 0 w 2393"/>
                <a:gd name="T11" fmla="*/ 0 h 189"/>
                <a:gd name="T12" fmla="*/ 0 w 2393"/>
                <a:gd name="T13" fmla="*/ 0 h 189"/>
                <a:gd name="T14" fmla="*/ 0 w 2393"/>
                <a:gd name="T1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93" h="189">
                  <a:moveTo>
                    <a:pt x="0" y="0"/>
                  </a:moveTo>
                  <a:lnTo>
                    <a:pt x="2393" y="0"/>
                  </a:lnTo>
                  <a:lnTo>
                    <a:pt x="2393" y="189"/>
                  </a:lnTo>
                  <a:lnTo>
                    <a:pt x="0" y="189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6">
              <a:extLst>
                <a:ext uri="{FF2B5EF4-FFF2-40B4-BE49-F238E27FC236}">
                  <a16:creationId xmlns:a16="http://schemas.microsoft.com/office/drawing/2014/main" id="{ED9DCE31-6A83-437B-976E-A9D50D758B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54750" y="6707188"/>
              <a:ext cx="1901825" cy="150813"/>
            </a:xfrm>
            <a:custGeom>
              <a:avLst/>
              <a:gdLst>
                <a:gd name="T0" fmla="*/ 0 w 2396"/>
                <a:gd name="T1" fmla="*/ 0 h 189"/>
                <a:gd name="T2" fmla="*/ 2396 w 2396"/>
                <a:gd name="T3" fmla="*/ 0 h 189"/>
                <a:gd name="T4" fmla="*/ 2396 w 2396"/>
                <a:gd name="T5" fmla="*/ 189 h 189"/>
                <a:gd name="T6" fmla="*/ 0 w 2396"/>
                <a:gd name="T7" fmla="*/ 189 h 189"/>
                <a:gd name="T8" fmla="*/ 0 w 2396"/>
                <a:gd name="T9" fmla="*/ 0 h 189"/>
                <a:gd name="T10" fmla="*/ 0 w 2396"/>
                <a:gd name="T11" fmla="*/ 0 h 189"/>
                <a:gd name="T12" fmla="*/ 0 w 2396"/>
                <a:gd name="T13" fmla="*/ 0 h 189"/>
                <a:gd name="T14" fmla="*/ 0 w 2396"/>
                <a:gd name="T1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96" h="189">
                  <a:moveTo>
                    <a:pt x="0" y="0"/>
                  </a:moveTo>
                  <a:lnTo>
                    <a:pt x="2396" y="0"/>
                  </a:lnTo>
                  <a:lnTo>
                    <a:pt x="2396" y="189"/>
                  </a:lnTo>
                  <a:lnTo>
                    <a:pt x="0" y="189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F1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7">
              <a:extLst>
                <a:ext uri="{FF2B5EF4-FFF2-40B4-BE49-F238E27FC236}">
                  <a16:creationId xmlns:a16="http://schemas.microsoft.com/office/drawing/2014/main" id="{92B7A836-4E61-4C66-B8D5-EE8F1535DD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26188" y="6102350"/>
              <a:ext cx="150813" cy="150813"/>
            </a:xfrm>
            <a:custGeom>
              <a:avLst/>
              <a:gdLst>
                <a:gd name="T0" fmla="*/ 0 w 189"/>
                <a:gd name="T1" fmla="*/ 0 h 189"/>
                <a:gd name="T2" fmla="*/ 189 w 189"/>
                <a:gd name="T3" fmla="*/ 0 h 189"/>
                <a:gd name="T4" fmla="*/ 189 w 189"/>
                <a:gd name="T5" fmla="*/ 189 h 189"/>
                <a:gd name="T6" fmla="*/ 0 w 189"/>
                <a:gd name="T7" fmla="*/ 189 h 189"/>
                <a:gd name="T8" fmla="*/ 0 w 189"/>
                <a:gd name="T9" fmla="*/ 0 h 189"/>
                <a:gd name="T10" fmla="*/ 0 w 189"/>
                <a:gd name="T11" fmla="*/ 0 h 189"/>
                <a:gd name="T12" fmla="*/ 0 w 189"/>
                <a:gd name="T13" fmla="*/ 0 h 189"/>
                <a:gd name="T14" fmla="*/ 0 w 189"/>
                <a:gd name="T1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9" h="189">
                  <a:moveTo>
                    <a:pt x="0" y="0"/>
                  </a:moveTo>
                  <a:lnTo>
                    <a:pt x="189" y="0"/>
                  </a:lnTo>
                  <a:lnTo>
                    <a:pt x="189" y="189"/>
                  </a:lnTo>
                  <a:lnTo>
                    <a:pt x="0" y="189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8">
              <a:extLst>
                <a:ext uri="{FF2B5EF4-FFF2-40B4-BE49-F238E27FC236}">
                  <a16:creationId xmlns:a16="http://schemas.microsoft.com/office/drawing/2014/main" id="{EE6DA9D6-BB6A-4B68-8A3A-6BFBBD7B5D7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11963" y="6403975"/>
              <a:ext cx="150813" cy="150813"/>
            </a:xfrm>
            <a:custGeom>
              <a:avLst/>
              <a:gdLst>
                <a:gd name="T0" fmla="*/ 0 w 190"/>
                <a:gd name="T1" fmla="*/ 0 h 191"/>
                <a:gd name="T2" fmla="*/ 190 w 190"/>
                <a:gd name="T3" fmla="*/ 0 h 191"/>
                <a:gd name="T4" fmla="*/ 190 w 190"/>
                <a:gd name="T5" fmla="*/ 191 h 191"/>
                <a:gd name="T6" fmla="*/ 0 w 190"/>
                <a:gd name="T7" fmla="*/ 191 h 191"/>
                <a:gd name="T8" fmla="*/ 0 w 190"/>
                <a:gd name="T9" fmla="*/ 0 h 191"/>
                <a:gd name="T10" fmla="*/ 0 w 190"/>
                <a:gd name="T11" fmla="*/ 0 h 191"/>
                <a:gd name="T12" fmla="*/ 0 w 190"/>
                <a:gd name="T13" fmla="*/ 0 h 191"/>
                <a:gd name="T14" fmla="*/ 0 w 190"/>
                <a:gd name="T15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" h="191">
                  <a:moveTo>
                    <a:pt x="0" y="0"/>
                  </a:moveTo>
                  <a:lnTo>
                    <a:pt x="190" y="0"/>
                  </a:lnTo>
                  <a:lnTo>
                    <a:pt x="190" y="191"/>
                  </a:lnTo>
                  <a:lnTo>
                    <a:pt x="0" y="1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E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9">
              <a:extLst>
                <a:ext uri="{FF2B5EF4-FFF2-40B4-BE49-F238E27FC236}">
                  <a16:creationId xmlns:a16="http://schemas.microsoft.com/office/drawing/2014/main" id="{2BCFE648-E28C-4D3E-89EC-B022D0FFBB7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30988" y="6102350"/>
              <a:ext cx="1897063" cy="150813"/>
            </a:xfrm>
            <a:custGeom>
              <a:avLst/>
              <a:gdLst>
                <a:gd name="T0" fmla="*/ 2383 w 2391"/>
                <a:gd name="T1" fmla="*/ 9 h 189"/>
                <a:gd name="T2" fmla="*/ 2383 w 2391"/>
                <a:gd name="T3" fmla="*/ 181 h 189"/>
                <a:gd name="T4" fmla="*/ 10 w 2391"/>
                <a:gd name="T5" fmla="*/ 181 h 189"/>
                <a:gd name="T6" fmla="*/ 10 w 2391"/>
                <a:gd name="T7" fmla="*/ 9 h 189"/>
                <a:gd name="T8" fmla="*/ 2383 w 2391"/>
                <a:gd name="T9" fmla="*/ 9 h 189"/>
                <a:gd name="T10" fmla="*/ 2383 w 2391"/>
                <a:gd name="T11" fmla="*/ 9 h 189"/>
                <a:gd name="T12" fmla="*/ 2383 w 2391"/>
                <a:gd name="T13" fmla="*/ 9 h 189"/>
                <a:gd name="T14" fmla="*/ 2383 w 2391"/>
                <a:gd name="T15" fmla="*/ 9 h 189"/>
                <a:gd name="T16" fmla="*/ 2383 w 2391"/>
                <a:gd name="T17" fmla="*/ 9 h 189"/>
                <a:gd name="T18" fmla="*/ 2391 w 2391"/>
                <a:gd name="T19" fmla="*/ 0 h 189"/>
                <a:gd name="T20" fmla="*/ 0 w 2391"/>
                <a:gd name="T21" fmla="*/ 0 h 189"/>
                <a:gd name="T22" fmla="*/ 0 w 2391"/>
                <a:gd name="T23" fmla="*/ 189 h 189"/>
                <a:gd name="T24" fmla="*/ 2391 w 2391"/>
                <a:gd name="T25" fmla="*/ 189 h 189"/>
                <a:gd name="T26" fmla="*/ 2391 w 2391"/>
                <a:gd name="T27" fmla="*/ 0 h 189"/>
                <a:gd name="T28" fmla="*/ 2391 w 2391"/>
                <a:gd name="T29" fmla="*/ 0 h 189"/>
                <a:gd name="T30" fmla="*/ 2391 w 2391"/>
                <a:gd name="T31" fmla="*/ 0 h 189"/>
                <a:gd name="T32" fmla="*/ 2391 w 2391"/>
                <a:gd name="T33" fmla="*/ 0 h 189"/>
                <a:gd name="T34" fmla="*/ 2391 w 2391"/>
                <a:gd name="T3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1" h="189">
                  <a:moveTo>
                    <a:pt x="2383" y="9"/>
                  </a:moveTo>
                  <a:lnTo>
                    <a:pt x="2383" y="181"/>
                  </a:lnTo>
                  <a:lnTo>
                    <a:pt x="10" y="181"/>
                  </a:lnTo>
                  <a:lnTo>
                    <a:pt x="10" y="9"/>
                  </a:lnTo>
                  <a:lnTo>
                    <a:pt x="2383" y="9"/>
                  </a:lnTo>
                  <a:lnTo>
                    <a:pt x="2383" y="9"/>
                  </a:lnTo>
                  <a:lnTo>
                    <a:pt x="2383" y="9"/>
                  </a:lnTo>
                  <a:lnTo>
                    <a:pt x="2383" y="9"/>
                  </a:lnTo>
                  <a:lnTo>
                    <a:pt x="2383" y="9"/>
                  </a:lnTo>
                  <a:close/>
                  <a:moveTo>
                    <a:pt x="2391" y="0"/>
                  </a:moveTo>
                  <a:lnTo>
                    <a:pt x="0" y="0"/>
                  </a:lnTo>
                  <a:lnTo>
                    <a:pt x="0" y="189"/>
                  </a:lnTo>
                  <a:lnTo>
                    <a:pt x="2391" y="189"/>
                  </a:lnTo>
                  <a:lnTo>
                    <a:pt x="2391" y="0"/>
                  </a:lnTo>
                  <a:lnTo>
                    <a:pt x="2391" y="0"/>
                  </a:lnTo>
                  <a:lnTo>
                    <a:pt x="2391" y="0"/>
                  </a:lnTo>
                  <a:lnTo>
                    <a:pt x="2391" y="0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E8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20">
              <a:extLst>
                <a:ext uri="{FF2B5EF4-FFF2-40B4-BE49-F238E27FC236}">
                  <a16:creationId xmlns:a16="http://schemas.microsoft.com/office/drawing/2014/main" id="{B7C1EB2E-B55D-42BE-A73F-54E2371452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759325" y="6403975"/>
              <a:ext cx="1900238" cy="150813"/>
            </a:xfrm>
            <a:custGeom>
              <a:avLst/>
              <a:gdLst>
                <a:gd name="T0" fmla="*/ 2383 w 2395"/>
                <a:gd name="T1" fmla="*/ 10 h 191"/>
                <a:gd name="T2" fmla="*/ 2383 w 2395"/>
                <a:gd name="T3" fmla="*/ 182 h 191"/>
                <a:gd name="T4" fmla="*/ 12 w 2395"/>
                <a:gd name="T5" fmla="*/ 182 h 191"/>
                <a:gd name="T6" fmla="*/ 12 w 2395"/>
                <a:gd name="T7" fmla="*/ 10 h 191"/>
                <a:gd name="T8" fmla="*/ 2383 w 2395"/>
                <a:gd name="T9" fmla="*/ 10 h 191"/>
                <a:gd name="T10" fmla="*/ 2383 w 2395"/>
                <a:gd name="T11" fmla="*/ 10 h 191"/>
                <a:gd name="T12" fmla="*/ 2383 w 2395"/>
                <a:gd name="T13" fmla="*/ 10 h 191"/>
                <a:gd name="T14" fmla="*/ 2383 w 2395"/>
                <a:gd name="T15" fmla="*/ 10 h 191"/>
                <a:gd name="T16" fmla="*/ 2383 w 2395"/>
                <a:gd name="T17" fmla="*/ 10 h 191"/>
                <a:gd name="T18" fmla="*/ 2395 w 2395"/>
                <a:gd name="T19" fmla="*/ 0 h 191"/>
                <a:gd name="T20" fmla="*/ 0 w 2395"/>
                <a:gd name="T21" fmla="*/ 0 h 191"/>
                <a:gd name="T22" fmla="*/ 0 w 2395"/>
                <a:gd name="T23" fmla="*/ 191 h 191"/>
                <a:gd name="T24" fmla="*/ 2395 w 2395"/>
                <a:gd name="T25" fmla="*/ 191 h 191"/>
                <a:gd name="T26" fmla="*/ 2395 w 2395"/>
                <a:gd name="T27" fmla="*/ 0 h 191"/>
                <a:gd name="T28" fmla="*/ 2395 w 2395"/>
                <a:gd name="T29" fmla="*/ 0 h 191"/>
                <a:gd name="T30" fmla="*/ 2395 w 2395"/>
                <a:gd name="T31" fmla="*/ 0 h 191"/>
                <a:gd name="T32" fmla="*/ 2395 w 2395"/>
                <a:gd name="T33" fmla="*/ 0 h 191"/>
                <a:gd name="T34" fmla="*/ 2395 w 2395"/>
                <a:gd name="T35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5" h="191">
                  <a:moveTo>
                    <a:pt x="2383" y="10"/>
                  </a:moveTo>
                  <a:lnTo>
                    <a:pt x="2383" y="182"/>
                  </a:lnTo>
                  <a:lnTo>
                    <a:pt x="12" y="182"/>
                  </a:lnTo>
                  <a:lnTo>
                    <a:pt x="12" y="10"/>
                  </a:lnTo>
                  <a:lnTo>
                    <a:pt x="2383" y="10"/>
                  </a:lnTo>
                  <a:lnTo>
                    <a:pt x="2383" y="10"/>
                  </a:lnTo>
                  <a:lnTo>
                    <a:pt x="2383" y="10"/>
                  </a:lnTo>
                  <a:lnTo>
                    <a:pt x="2383" y="10"/>
                  </a:lnTo>
                  <a:lnTo>
                    <a:pt x="2383" y="10"/>
                  </a:lnTo>
                  <a:close/>
                  <a:moveTo>
                    <a:pt x="2395" y="0"/>
                  </a:moveTo>
                  <a:lnTo>
                    <a:pt x="0" y="0"/>
                  </a:lnTo>
                  <a:lnTo>
                    <a:pt x="0" y="191"/>
                  </a:lnTo>
                  <a:lnTo>
                    <a:pt x="2395" y="191"/>
                  </a:lnTo>
                  <a:lnTo>
                    <a:pt x="2395" y="0"/>
                  </a:lnTo>
                  <a:lnTo>
                    <a:pt x="2395" y="0"/>
                  </a:lnTo>
                  <a:lnTo>
                    <a:pt x="2395" y="0"/>
                  </a:lnTo>
                  <a:lnTo>
                    <a:pt x="2395" y="0"/>
                  </a:lnTo>
                  <a:lnTo>
                    <a:pt x="2395" y="0"/>
                  </a:lnTo>
                  <a:close/>
                </a:path>
              </a:pathLst>
            </a:custGeom>
            <a:solidFill>
              <a:srgbClr val="E8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21">
              <a:extLst>
                <a:ext uri="{FF2B5EF4-FFF2-40B4-BE49-F238E27FC236}">
                  <a16:creationId xmlns:a16="http://schemas.microsoft.com/office/drawing/2014/main" id="{CCF60520-6F04-4655-B5B9-01E5E77E1C9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411788" y="5799138"/>
              <a:ext cx="153988" cy="150813"/>
            </a:xfrm>
            <a:custGeom>
              <a:avLst/>
              <a:gdLst>
                <a:gd name="T0" fmla="*/ 0 w 195"/>
                <a:gd name="T1" fmla="*/ 0 h 191"/>
                <a:gd name="T2" fmla="*/ 195 w 195"/>
                <a:gd name="T3" fmla="*/ 0 h 191"/>
                <a:gd name="T4" fmla="*/ 195 w 195"/>
                <a:gd name="T5" fmla="*/ 191 h 191"/>
                <a:gd name="T6" fmla="*/ 0 w 195"/>
                <a:gd name="T7" fmla="*/ 191 h 191"/>
                <a:gd name="T8" fmla="*/ 0 w 195"/>
                <a:gd name="T9" fmla="*/ 0 h 191"/>
                <a:gd name="T10" fmla="*/ 0 w 195"/>
                <a:gd name="T11" fmla="*/ 0 h 191"/>
                <a:gd name="T12" fmla="*/ 0 w 195"/>
                <a:gd name="T13" fmla="*/ 0 h 191"/>
                <a:gd name="T14" fmla="*/ 0 w 195"/>
                <a:gd name="T15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191">
                  <a:moveTo>
                    <a:pt x="0" y="0"/>
                  </a:moveTo>
                  <a:lnTo>
                    <a:pt x="195" y="0"/>
                  </a:lnTo>
                  <a:lnTo>
                    <a:pt x="195" y="191"/>
                  </a:lnTo>
                  <a:lnTo>
                    <a:pt x="0" y="1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DE6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26">
              <a:extLst>
                <a:ext uri="{FF2B5EF4-FFF2-40B4-BE49-F238E27FC236}">
                  <a16:creationId xmlns:a16="http://schemas.microsoft.com/office/drawing/2014/main" id="{78E29F88-52A1-48A0-A0B1-1D76B1649F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3950" y="6102350"/>
              <a:ext cx="465138" cy="150813"/>
            </a:xfrm>
            <a:custGeom>
              <a:avLst/>
              <a:gdLst>
                <a:gd name="T0" fmla="*/ 575 w 586"/>
                <a:gd name="T1" fmla="*/ 9 h 189"/>
                <a:gd name="T2" fmla="*/ 575 w 586"/>
                <a:gd name="T3" fmla="*/ 181 h 189"/>
                <a:gd name="T4" fmla="*/ 0 w 586"/>
                <a:gd name="T5" fmla="*/ 181 h 189"/>
                <a:gd name="T6" fmla="*/ 0 w 586"/>
                <a:gd name="T7" fmla="*/ 189 h 189"/>
                <a:gd name="T8" fmla="*/ 586 w 586"/>
                <a:gd name="T9" fmla="*/ 189 h 189"/>
                <a:gd name="T10" fmla="*/ 586 w 586"/>
                <a:gd name="T11" fmla="*/ 0 h 189"/>
                <a:gd name="T12" fmla="*/ 0 w 586"/>
                <a:gd name="T13" fmla="*/ 0 h 189"/>
                <a:gd name="T14" fmla="*/ 0 w 586"/>
                <a:gd name="T15" fmla="*/ 9 h 189"/>
                <a:gd name="T16" fmla="*/ 575 w 586"/>
                <a:gd name="T17" fmla="*/ 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6" h="189">
                  <a:moveTo>
                    <a:pt x="575" y="9"/>
                  </a:moveTo>
                  <a:lnTo>
                    <a:pt x="575" y="181"/>
                  </a:lnTo>
                  <a:lnTo>
                    <a:pt x="0" y="181"/>
                  </a:lnTo>
                  <a:lnTo>
                    <a:pt x="0" y="189"/>
                  </a:lnTo>
                  <a:lnTo>
                    <a:pt x="586" y="189"/>
                  </a:lnTo>
                  <a:lnTo>
                    <a:pt x="586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575" y="9"/>
                  </a:lnTo>
                  <a:close/>
                </a:path>
              </a:pathLst>
            </a:custGeom>
            <a:solidFill>
              <a:srgbClr val="E8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27">
              <a:extLst>
                <a:ext uri="{FF2B5EF4-FFF2-40B4-BE49-F238E27FC236}">
                  <a16:creationId xmlns:a16="http://schemas.microsoft.com/office/drawing/2014/main" id="{178F049B-DB24-43E6-9A59-7373BC7B23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3950" y="6707188"/>
              <a:ext cx="1377950" cy="150813"/>
            </a:xfrm>
            <a:custGeom>
              <a:avLst/>
              <a:gdLst>
                <a:gd name="T0" fmla="*/ 1727 w 1736"/>
                <a:gd name="T1" fmla="*/ 9 h 189"/>
                <a:gd name="T2" fmla="*/ 1727 w 1736"/>
                <a:gd name="T3" fmla="*/ 181 h 189"/>
                <a:gd name="T4" fmla="*/ 0 w 1736"/>
                <a:gd name="T5" fmla="*/ 181 h 189"/>
                <a:gd name="T6" fmla="*/ 0 w 1736"/>
                <a:gd name="T7" fmla="*/ 189 h 189"/>
                <a:gd name="T8" fmla="*/ 1736 w 1736"/>
                <a:gd name="T9" fmla="*/ 189 h 189"/>
                <a:gd name="T10" fmla="*/ 1736 w 1736"/>
                <a:gd name="T11" fmla="*/ 0 h 189"/>
                <a:gd name="T12" fmla="*/ 0 w 1736"/>
                <a:gd name="T13" fmla="*/ 0 h 189"/>
                <a:gd name="T14" fmla="*/ 0 w 1736"/>
                <a:gd name="T15" fmla="*/ 9 h 189"/>
                <a:gd name="T16" fmla="*/ 1727 w 1736"/>
                <a:gd name="T17" fmla="*/ 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6" h="189">
                  <a:moveTo>
                    <a:pt x="1727" y="9"/>
                  </a:moveTo>
                  <a:lnTo>
                    <a:pt x="1727" y="181"/>
                  </a:lnTo>
                  <a:lnTo>
                    <a:pt x="0" y="181"/>
                  </a:lnTo>
                  <a:lnTo>
                    <a:pt x="0" y="189"/>
                  </a:lnTo>
                  <a:lnTo>
                    <a:pt x="1736" y="189"/>
                  </a:lnTo>
                  <a:lnTo>
                    <a:pt x="1736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1727" y="9"/>
                  </a:lnTo>
                  <a:close/>
                </a:path>
              </a:pathLst>
            </a:custGeom>
            <a:solidFill>
              <a:srgbClr val="E8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28">
              <a:extLst>
                <a:ext uri="{FF2B5EF4-FFF2-40B4-BE49-F238E27FC236}">
                  <a16:creationId xmlns:a16="http://schemas.microsoft.com/office/drawing/2014/main" id="{87871E41-306D-4FAD-8489-8357E5D96E7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3950" y="5799138"/>
              <a:ext cx="1597025" cy="150813"/>
            </a:xfrm>
            <a:custGeom>
              <a:avLst/>
              <a:gdLst>
                <a:gd name="T0" fmla="*/ 2002 w 2012"/>
                <a:gd name="T1" fmla="*/ 10 h 191"/>
                <a:gd name="T2" fmla="*/ 2002 w 2012"/>
                <a:gd name="T3" fmla="*/ 182 h 191"/>
                <a:gd name="T4" fmla="*/ 0 w 2012"/>
                <a:gd name="T5" fmla="*/ 182 h 191"/>
                <a:gd name="T6" fmla="*/ 0 w 2012"/>
                <a:gd name="T7" fmla="*/ 191 h 191"/>
                <a:gd name="T8" fmla="*/ 2012 w 2012"/>
                <a:gd name="T9" fmla="*/ 191 h 191"/>
                <a:gd name="T10" fmla="*/ 2012 w 2012"/>
                <a:gd name="T11" fmla="*/ 0 h 191"/>
                <a:gd name="T12" fmla="*/ 0 w 2012"/>
                <a:gd name="T13" fmla="*/ 0 h 191"/>
                <a:gd name="T14" fmla="*/ 0 w 2012"/>
                <a:gd name="T15" fmla="*/ 10 h 191"/>
                <a:gd name="T16" fmla="*/ 2002 w 2012"/>
                <a:gd name="T17" fmla="*/ 1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12" h="191">
                  <a:moveTo>
                    <a:pt x="2002" y="10"/>
                  </a:moveTo>
                  <a:lnTo>
                    <a:pt x="2002" y="182"/>
                  </a:lnTo>
                  <a:lnTo>
                    <a:pt x="0" y="182"/>
                  </a:lnTo>
                  <a:lnTo>
                    <a:pt x="0" y="191"/>
                  </a:lnTo>
                  <a:lnTo>
                    <a:pt x="2012" y="191"/>
                  </a:lnTo>
                  <a:lnTo>
                    <a:pt x="2012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002" y="10"/>
                  </a:lnTo>
                  <a:close/>
                </a:path>
              </a:pathLst>
            </a:custGeom>
            <a:solidFill>
              <a:srgbClr val="E8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B4E6B4E1-2DB2-4564-A8F4-27886DD8EFA6}"/>
              </a:ext>
            </a:extLst>
          </p:cNvPr>
          <p:cNvSpPr/>
          <p:nvPr userDrawn="1"/>
        </p:nvSpPr>
        <p:spPr>
          <a:xfrm>
            <a:off x="0" y="0"/>
            <a:ext cx="4252913" cy="6219824"/>
          </a:xfrm>
          <a:prstGeom prst="rect">
            <a:avLst/>
          </a:prstGeom>
          <a:solidFill>
            <a:schemeClr val="bg1"/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masis MT Pro Medium" panose="02040604050005020304" pitchFamily="18" charset="0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B3E8A9-99BD-47BC-A33D-435CF76402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3246"/>
          <a:stretch/>
        </p:blipFill>
        <p:spPr>
          <a:xfrm>
            <a:off x="0" y="221779"/>
            <a:ext cx="4252913" cy="101812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59356DF-514F-4DD5-99D3-00786BF855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4123"/>
          <a:stretch/>
        </p:blipFill>
        <p:spPr>
          <a:xfrm>
            <a:off x="12475" y="4802715"/>
            <a:ext cx="4149230" cy="10181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8778" y="1522295"/>
            <a:ext cx="3415355" cy="3127374"/>
          </a:xfrm>
        </p:spPr>
        <p:txBody>
          <a:bodyPr tIns="0" bIns="0" anchor="ctr"/>
          <a:lstStyle>
            <a:lvl1pPr>
              <a:defRPr>
                <a:solidFill>
                  <a:schemeClr val="tx1"/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0151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tIns="0" bIns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A6C96E-66A1-4AAD-991D-E8103C06E9C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14338" y="1546225"/>
            <a:ext cx="11363325" cy="42545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474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tIns="0" bIns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05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6823" y="284407"/>
            <a:ext cx="11358360" cy="770670"/>
          </a:xfrm>
        </p:spPr>
        <p:txBody>
          <a:bodyPr tIns="0" bIns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24" y="1544640"/>
            <a:ext cx="5496299" cy="4256085"/>
          </a:xfrm>
          <a:ln w="6350">
            <a:noFill/>
          </a:ln>
        </p:spPr>
        <p:txBody>
          <a:bodyPr lIns="137160" tIns="137160" rIns="137160" bIns="137160">
            <a:noAutofit/>
          </a:bodyPr>
          <a:lstStyle>
            <a:lvl1pPr marL="0" indent="0">
              <a:spcAft>
                <a:spcPts val="799"/>
              </a:spcAft>
              <a:buFontTx/>
              <a:buNone/>
              <a:defRPr sz="2400" b="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1pPr>
            <a:lvl2pPr marL="306633" indent="-245306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2pPr>
            <a:lvl3pPr marL="537136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3pPr>
            <a:lvl4pPr marL="757064" indent="-219930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4pPr>
            <a:lvl5pPr marL="987568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6278882" y="1544640"/>
            <a:ext cx="5496302" cy="4256085"/>
          </a:xfrm>
          <a:ln w="6350">
            <a:noFill/>
          </a:ln>
        </p:spPr>
        <p:txBody>
          <a:bodyPr lIns="137160" tIns="137160" rIns="137160" bIns="137160">
            <a:noAutofit/>
          </a:bodyPr>
          <a:lstStyle>
            <a:lvl1pPr marL="0" indent="0">
              <a:spcAft>
                <a:spcPts val="799"/>
              </a:spcAft>
              <a:buFontTx/>
              <a:buNone/>
              <a:defRPr sz="2400" b="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1pPr>
            <a:lvl2pPr marL="306633" indent="-245306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2pPr>
            <a:lvl3pPr marL="537136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3pPr>
            <a:lvl4pPr marL="757064" indent="-219930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4pPr>
            <a:lvl5pPr marL="987568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6096000" y="1545857"/>
            <a:ext cx="0" cy="4254868"/>
          </a:xfrm>
          <a:prstGeom prst="line">
            <a:avLst/>
          </a:prstGeom>
          <a:ln w="6350" cap="sq">
            <a:solidFill>
              <a:schemeClr val="bg1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50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6823" y="284407"/>
            <a:ext cx="11358360" cy="770670"/>
          </a:xfrm>
        </p:spPr>
        <p:txBody>
          <a:bodyPr tIns="0" bIns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16820" y="1544640"/>
            <a:ext cx="3543040" cy="4256085"/>
          </a:xfrm>
          <a:ln w="6350">
            <a:noFill/>
          </a:ln>
        </p:spPr>
        <p:txBody>
          <a:bodyPr lIns="137160" tIns="137160" rIns="137160" bIns="137160">
            <a:noAutofit/>
          </a:bodyPr>
          <a:lstStyle>
            <a:lvl1pPr marL="0" indent="0">
              <a:spcAft>
                <a:spcPts val="799"/>
              </a:spcAft>
              <a:buFontTx/>
              <a:buNone/>
              <a:defRPr sz="2400" b="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1pPr>
            <a:lvl2pPr marL="306633" indent="-245306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2pPr>
            <a:lvl3pPr marL="537136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3pPr>
            <a:lvl4pPr marL="757064" indent="-219930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4pPr>
            <a:lvl5pPr marL="987568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4325624" y="1544640"/>
            <a:ext cx="3542876" cy="4256085"/>
          </a:xfrm>
          <a:ln w="6350">
            <a:noFill/>
          </a:ln>
        </p:spPr>
        <p:txBody>
          <a:bodyPr lIns="137160" tIns="137160" rIns="137160" bIns="137160">
            <a:noAutofit/>
          </a:bodyPr>
          <a:lstStyle>
            <a:lvl1pPr marL="0" indent="0">
              <a:spcAft>
                <a:spcPts val="799"/>
              </a:spcAft>
              <a:buFontTx/>
              <a:buNone/>
              <a:defRPr sz="2400" b="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1pPr>
            <a:lvl2pPr marL="306633" indent="-245306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2pPr>
            <a:lvl3pPr marL="537136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3pPr>
            <a:lvl4pPr marL="757064" indent="-219930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4pPr>
            <a:lvl5pPr marL="987568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2"/>
          </p:nvPr>
        </p:nvSpPr>
        <p:spPr>
          <a:xfrm>
            <a:off x="8234257" y="1544640"/>
            <a:ext cx="3540923" cy="4256085"/>
          </a:xfrm>
          <a:ln w="6350">
            <a:noFill/>
          </a:ln>
        </p:spPr>
        <p:txBody>
          <a:bodyPr lIns="137160" tIns="137160" rIns="137160" bIns="137160">
            <a:noAutofit/>
          </a:bodyPr>
          <a:lstStyle>
            <a:lvl1pPr marL="0" indent="0">
              <a:spcAft>
                <a:spcPts val="799"/>
              </a:spcAft>
              <a:buFontTx/>
              <a:buNone/>
              <a:defRPr sz="2400" b="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1pPr>
            <a:lvl2pPr marL="306633" indent="-245306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2pPr>
            <a:lvl3pPr marL="537136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3pPr>
            <a:lvl4pPr marL="757064" indent="-219930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4pPr>
            <a:lvl5pPr marL="987568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142740" y="1545857"/>
            <a:ext cx="0" cy="4254868"/>
          </a:xfrm>
          <a:prstGeom prst="line">
            <a:avLst/>
          </a:prstGeom>
          <a:ln w="6350" cap="sq">
            <a:solidFill>
              <a:schemeClr val="bg1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8051376" y="1545857"/>
            <a:ext cx="0" cy="4254868"/>
          </a:xfrm>
          <a:prstGeom prst="line">
            <a:avLst/>
          </a:prstGeom>
          <a:ln w="6350" cap="sq">
            <a:solidFill>
              <a:schemeClr val="bg1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60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4x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6987" y="284407"/>
            <a:ext cx="11358032" cy="770670"/>
          </a:xfrm>
        </p:spPr>
        <p:txBody>
          <a:bodyPr tIns="0" bIns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masis MT Pro Medium" panose="020406040500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416824" y="1544645"/>
            <a:ext cx="5496299" cy="1945768"/>
          </a:xfrm>
          <a:ln w="6350">
            <a:noFill/>
          </a:ln>
        </p:spPr>
        <p:txBody>
          <a:bodyPr lIns="137160" tIns="137160" rIns="137160" bIns="137160">
            <a:noAutofit/>
          </a:bodyPr>
          <a:lstStyle>
            <a:lvl1pPr marL="0" indent="0">
              <a:spcAft>
                <a:spcPts val="799"/>
              </a:spcAft>
              <a:buFontTx/>
              <a:buNone/>
              <a:defRPr sz="2000" b="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1pPr>
            <a:lvl2pPr marL="306633" indent="-245306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2pPr>
            <a:lvl3pPr marL="537136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3pPr>
            <a:lvl4pPr marL="757064" indent="-219930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4pPr>
            <a:lvl5pPr marL="987568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6278882" y="1544645"/>
            <a:ext cx="5496302" cy="1945768"/>
          </a:xfrm>
          <a:ln w="6350">
            <a:noFill/>
          </a:ln>
        </p:spPr>
        <p:txBody>
          <a:bodyPr lIns="137160" tIns="137160" rIns="137160" bIns="137160">
            <a:noAutofit/>
          </a:bodyPr>
          <a:lstStyle>
            <a:lvl1pPr marL="0" indent="0">
              <a:spcAft>
                <a:spcPts val="799"/>
              </a:spcAft>
              <a:buFontTx/>
              <a:buNone/>
              <a:defRPr sz="2000" b="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1pPr>
            <a:lvl2pPr marL="306633" indent="-245306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2pPr>
            <a:lvl3pPr marL="537136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3pPr>
            <a:lvl4pPr marL="757064" indent="-219930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4pPr>
            <a:lvl5pPr marL="987568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416824" y="3856170"/>
            <a:ext cx="5496299" cy="1944552"/>
          </a:xfrm>
          <a:ln w="6350">
            <a:noFill/>
          </a:ln>
        </p:spPr>
        <p:txBody>
          <a:bodyPr lIns="137160" tIns="137160" rIns="137160" bIns="137160">
            <a:noAutofit/>
          </a:bodyPr>
          <a:lstStyle>
            <a:lvl1pPr marL="0" indent="0">
              <a:spcAft>
                <a:spcPts val="799"/>
              </a:spcAft>
              <a:buFontTx/>
              <a:buNone/>
              <a:defRPr sz="2000" b="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1pPr>
            <a:lvl2pPr marL="306633" indent="-245306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2pPr>
            <a:lvl3pPr marL="537136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3pPr>
            <a:lvl4pPr marL="757064" indent="-219930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4pPr>
            <a:lvl5pPr marL="987568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6278882" y="3856170"/>
            <a:ext cx="5496302" cy="1944552"/>
          </a:xfrm>
          <a:ln w="6350">
            <a:noFill/>
          </a:ln>
        </p:spPr>
        <p:txBody>
          <a:bodyPr lIns="137160" tIns="137160" rIns="137160" bIns="137160">
            <a:noAutofit/>
          </a:bodyPr>
          <a:lstStyle>
            <a:lvl1pPr marL="0" indent="0">
              <a:spcAft>
                <a:spcPts val="799"/>
              </a:spcAft>
              <a:buFontTx/>
              <a:buNone/>
              <a:defRPr sz="2000" b="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1pPr>
            <a:lvl2pPr marL="306633" indent="-245306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2pPr>
            <a:lvl3pPr marL="537136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3pPr>
            <a:lvl4pPr marL="757064" indent="-219930">
              <a:spcAft>
                <a:spcPts val="799"/>
              </a:spcAft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4pPr>
            <a:lvl5pPr marL="987568" indent="-230504">
              <a:spcAft>
                <a:spcPts val="799"/>
              </a:spcAft>
              <a:buFont typeface="Calibri" panose="020F0502020204030204" pitchFamily="34" charset="0"/>
              <a:buChar char="–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masis MT Pro Light" panose="020403040500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" name="Straight Connector 13"/>
          <p:cNvCxnSpPr>
            <a:cxnSpLocks/>
          </p:cNvCxnSpPr>
          <p:nvPr userDrawn="1"/>
        </p:nvCxnSpPr>
        <p:spPr>
          <a:xfrm>
            <a:off x="6096000" y="1545857"/>
            <a:ext cx="0" cy="4254868"/>
          </a:xfrm>
          <a:prstGeom prst="line">
            <a:avLst/>
          </a:prstGeom>
          <a:ln w="6350" cap="sq">
            <a:solidFill>
              <a:schemeClr val="bg1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>
            <a:cxnSpLocks/>
          </p:cNvCxnSpPr>
          <p:nvPr userDrawn="1"/>
        </p:nvCxnSpPr>
        <p:spPr>
          <a:xfrm>
            <a:off x="416826" y="3673291"/>
            <a:ext cx="11360311" cy="0"/>
          </a:xfrm>
          <a:prstGeom prst="line">
            <a:avLst/>
          </a:prstGeom>
          <a:ln w="6350" cap="sq">
            <a:solidFill>
              <a:schemeClr val="bg1"/>
            </a:solidFill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37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E9E20CD-2181-4A08-9439-276269BC0D62}"/>
              </a:ext>
            </a:extLst>
          </p:cNvPr>
          <p:cNvSpPr/>
          <p:nvPr userDrawn="1"/>
        </p:nvSpPr>
        <p:spPr>
          <a:xfrm>
            <a:off x="0" y="6216650"/>
            <a:ext cx="12192000" cy="641350"/>
          </a:xfrm>
          <a:prstGeom prst="rect">
            <a:avLst/>
          </a:prstGeom>
          <a:gradFill flip="none" rotWithShape="1">
            <a:gsLst>
              <a:gs pos="25000">
                <a:srgbClr val="BF00BF"/>
              </a:gs>
              <a:gs pos="0">
                <a:srgbClr val="BF00BF"/>
              </a:gs>
              <a:gs pos="50000">
                <a:srgbClr val="FF00FF"/>
              </a:gs>
              <a:gs pos="100000">
                <a:srgbClr val="FF00FF"/>
              </a:gs>
            </a:gsLst>
            <a:lin ang="0" scaled="1"/>
            <a:tileRect/>
          </a:gradFill>
          <a:ln w="6350" cap="sq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14872" y="284413"/>
            <a:ext cx="11362266" cy="77066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pPr lvl="0" defTabSz="609035"/>
            <a:r>
              <a:rPr lang="en-US" dirty="0"/>
              <a:t>Click to edit Master title style</a:t>
            </a:r>
          </a:p>
        </p:txBody>
      </p:sp>
      <p:sp>
        <p:nvSpPr>
          <p:cNvPr id="25" name="Text Placeholder 24"/>
          <p:cNvSpPr>
            <a:spLocks noGrp="1"/>
          </p:cNvSpPr>
          <p:nvPr userDrawn="1">
            <p:ph type="body" idx="1"/>
          </p:nvPr>
        </p:nvSpPr>
        <p:spPr>
          <a:xfrm>
            <a:off x="416986" y="1545855"/>
            <a:ext cx="11358196" cy="42548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D0BE68-7DAF-4500-BCBE-6A3D09EAA72D}"/>
              </a:ext>
            </a:extLst>
          </p:cNvPr>
          <p:cNvSpPr txBox="1"/>
          <p:nvPr userDrawn="1"/>
        </p:nvSpPr>
        <p:spPr>
          <a:xfrm>
            <a:off x="330940" y="6343313"/>
            <a:ext cx="1521230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#FEWNTP23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1CD2FE-E4C4-59B6-F0ED-36EB5E221141}"/>
              </a:ext>
            </a:extLst>
          </p:cNvPr>
          <p:cNvSpPr txBox="1"/>
          <p:nvPr userDrawn="1"/>
        </p:nvSpPr>
        <p:spPr>
          <a:xfrm>
            <a:off x="4017819" y="6343313"/>
            <a:ext cx="4156363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Working for the Advancement of </a:t>
            </a: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Women in the Government Since 1968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941D36-266F-E365-7C41-6E381A02CC78}"/>
              </a:ext>
            </a:extLst>
          </p:cNvPr>
          <p:cNvSpPr txBox="1"/>
          <p:nvPr userDrawn="1"/>
        </p:nvSpPr>
        <p:spPr>
          <a:xfrm>
            <a:off x="9764684" y="6343312"/>
            <a:ext cx="2096376" cy="388023"/>
          </a:xfrm>
          <a:prstGeom prst="rect">
            <a:avLst/>
          </a:prstGeom>
          <a:noFill/>
          <a:ln w="6350" cap="sq">
            <a:noFill/>
            <a:miter lim="800000"/>
          </a:ln>
        </p:spPr>
        <p:txBody>
          <a:bodyPr wrap="none" lIns="182880" tIns="182880" rIns="182880" bIns="182880" rtlCol="0" anchor="ctr">
            <a:noAutofit/>
          </a:bodyPr>
          <a:lstStyle/>
          <a:p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masis MT Pro Medium" panose="02040604050005020304" pitchFamily="18" charset="0"/>
              </a:rPr>
              <a:t>READY SET GROW</a:t>
            </a:r>
          </a:p>
        </p:txBody>
      </p:sp>
    </p:spTree>
    <p:extLst>
      <p:ext uri="{BB962C8B-B14F-4D97-AF65-F5344CB8AC3E}">
        <p14:creationId xmlns:p14="http://schemas.microsoft.com/office/powerpoint/2010/main" val="66525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69" r:id="rId2"/>
    <p:sldLayoutId id="2147483765" r:id="rId3"/>
    <p:sldLayoutId id="2147483766" r:id="rId4"/>
    <p:sldLayoutId id="2147483771" r:id="rId5"/>
    <p:sldLayoutId id="2147483667" r:id="rId6"/>
    <p:sldLayoutId id="2147483745" r:id="rId7"/>
    <p:sldLayoutId id="2147483746" r:id="rId8"/>
    <p:sldLayoutId id="2147483747" r:id="rId9"/>
    <p:sldLayoutId id="2147483767" r:id="rId10"/>
    <p:sldLayoutId id="2147483748" r:id="rId11"/>
    <p:sldLayoutId id="2147483749" r:id="rId12"/>
    <p:sldLayoutId id="2147483750" r:id="rId13"/>
    <p:sldLayoutId id="2147483774" r:id="rId14"/>
    <p:sldLayoutId id="2147483775" r:id="rId15"/>
    <p:sldLayoutId id="2147483776" r:id="rId16"/>
    <p:sldLayoutId id="2147483751" r:id="rId17"/>
    <p:sldLayoutId id="2147483725" r:id="rId18"/>
    <p:sldLayoutId id="2147483763" r:id="rId19"/>
    <p:sldLayoutId id="2147483764" r:id="rId20"/>
    <p:sldLayoutId id="2147483744" r:id="rId21"/>
    <p:sldLayoutId id="2147483777" r:id="rId22"/>
    <p:sldLayoutId id="2147483779" r:id="rId23"/>
  </p:sldLayoutIdLst>
  <p:txStyles>
    <p:titleStyle>
      <a:lvl1pPr algn="l" defTabSz="913553" rtl="0" eaLnBrk="1" latinLnBrk="0" hangingPunct="1">
        <a:lnSpc>
          <a:spcPct val="90000"/>
        </a:lnSpc>
        <a:spcBef>
          <a:spcPct val="0"/>
        </a:spcBef>
        <a:buNone/>
        <a:defRPr lang="en-US" sz="3200" b="0" kern="1200" dirty="0">
          <a:solidFill>
            <a:schemeClr val="tx1"/>
          </a:solidFill>
          <a:latin typeface="Amasis MT Pro Medium" panose="02040604050005020304" pitchFamily="18" charset="0"/>
          <a:ea typeface="+mj-ea"/>
          <a:cs typeface="+mj-cs"/>
        </a:defRPr>
      </a:lvl1pPr>
    </p:titleStyle>
    <p:bodyStyle>
      <a:lvl1pPr marL="232618" indent="-232618" algn="l" defTabSz="913553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1"/>
        </a:buClr>
        <a:buFont typeface="Arial" panose="020B0604020202020204" pitchFamily="34" charset="0"/>
        <a:buChar char="•"/>
        <a:defRPr lang="en-US" sz="2200" kern="1200" dirty="0" smtClean="0">
          <a:solidFill>
            <a:schemeClr val="tx1"/>
          </a:solidFill>
          <a:latin typeface="Amasis MT Pro Light" panose="02040304050005020304" pitchFamily="18" charset="0"/>
          <a:ea typeface="+mn-ea"/>
          <a:cs typeface="+mn-cs"/>
        </a:defRPr>
      </a:lvl1pPr>
      <a:lvl2pPr marL="452548" indent="-224158" algn="l" defTabSz="913553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1"/>
        </a:buClr>
        <a:buFont typeface="Calibri" panose="020F0502020204030204" pitchFamily="34" charset="0"/>
        <a:buChar char="–"/>
        <a:defRPr lang="en-US" sz="2200" kern="1200" dirty="0" smtClean="0">
          <a:solidFill>
            <a:schemeClr val="tx1"/>
          </a:solidFill>
          <a:latin typeface="Amasis MT Pro Light" panose="02040304050005020304" pitchFamily="18" charset="0"/>
          <a:ea typeface="+mn-ea"/>
          <a:cs typeface="+mn-cs"/>
        </a:defRPr>
      </a:lvl2pPr>
      <a:lvl3pPr marL="685166" indent="-228389" algn="l" defTabSz="913553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1"/>
        </a:buClr>
        <a:buFont typeface="Arial" panose="020B0604020202020204" pitchFamily="34" charset="0"/>
        <a:buChar char="•"/>
        <a:defRPr lang="en-US" sz="2200" kern="1200" dirty="0" smtClean="0">
          <a:solidFill>
            <a:schemeClr val="tx1"/>
          </a:solidFill>
          <a:latin typeface="Amasis MT Pro Light" panose="02040304050005020304" pitchFamily="18" charset="0"/>
          <a:ea typeface="+mn-ea"/>
          <a:cs typeface="+mn-cs"/>
        </a:defRPr>
      </a:lvl3pPr>
      <a:lvl4pPr marL="915670" indent="-230504" algn="l" defTabSz="913553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1"/>
        </a:buClr>
        <a:buFont typeface="Calibri" panose="020F0502020204030204" pitchFamily="34" charset="0"/>
        <a:buChar char="–"/>
        <a:defRPr lang="en-US" sz="2200" kern="1200" dirty="0" smtClean="0">
          <a:solidFill>
            <a:schemeClr val="tx1"/>
          </a:solidFill>
          <a:latin typeface="Amasis MT Pro Light" panose="02040304050005020304" pitchFamily="18" charset="0"/>
          <a:ea typeface="+mn-ea"/>
          <a:cs typeface="+mn-cs"/>
        </a:defRPr>
      </a:lvl4pPr>
      <a:lvl5pPr marL="1137713" indent="-224158" algn="l" defTabSz="913553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1"/>
        </a:buClr>
        <a:buFont typeface="Arial" panose="020B0604020202020204" pitchFamily="34" charset="0"/>
        <a:buChar char="•"/>
        <a:defRPr lang="en-US" sz="2200" kern="1200" dirty="0">
          <a:solidFill>
            <a:schemeClr val="tx1"/>
          </a:solidFill>
          <a:latin typeface="Amasis MT Pro Light" panose="02040304050005020304" pitchFamily="18" charset="0"/>
          <a:ea typeface="+mn-ea"/>
          <a:cs typeface="+mn-cs"/>
        </a:defRPr>
      </a:lvl5pPr>
      <a:lvl6pPr marL="2512271" indent="-228389" algn="l" defTabSz="9135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969048" indent="-228389" algn="l" defTabSz="9135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425826" indent="-228389" algn="l" defTabSz="9135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882601" indent="-228389" algn="l" defTabSz="9135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553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777" algn="l" defTabSz="913553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553" algn="l" defTabSz="913553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330" algn="l" defTabSz="913553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7106" algn="l" defTabSz="913553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884" algn="l" defTabSz="913553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661" algn="l" defTabSz="913553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7437" algn="l" defTabSz="913553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4214" algn="l" defTabSz="913553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62" userDrawn="1">
          <p15:clr>
            <a:srgbClr val="F26B43"/>
          </p15:clr>
        </p15:guide>
        <p15:guide id="3" pos="2679" userDrawn="1">
          <p15:clr>
            <a:srgbClr val="F26B43"/>
          </p15:clr>
        </p15:guide>
        <p15:guide id="4" pos="2948" userDrawn="1">
          <p15:clr>
            <a:srgbClr val="F26B43"/>
          </p15:clr>
        </p15:guide>
        <p15:guide id="5" pos="7419" userDrawn="1">
          <p15:clr>
            <a:srgbClr val="F26B43"/>
          </p15:clr>
        </p15:guide>
        <p15:guide id="6" orient="horz" pos="402" userDrawn="1">
          <p15:clr>
            <a:srgbClr val="F26B43"/>
          </p15:clr>
        </p15:guide>
        <p15:guide id="7" orient="horz" pos="778" userDrawn="1">
          <p15:clr>
            <a:srgbClr val="F26B43"/>
          </p15:clr>
        </p15:guide>
        <p15:guide id="8" orient="horz" pos="974" userDrawn="1">
          <p15:clr>
            <a:srgbClr val="F26B43"/>
          </p15:clr>
        </p15:guide>
        <p15:guide id="9" orient="horz" pos="3916" userDrawn="1">
          <p15:clr>
            <a:srgbClr val="F26B43"/>
          </p15:clr>
        </p15:guide>
        <p15:guide id="10" orient="horz" pos="365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sheryl.vogt@vogtconsultinginc.com" TargetMode="Externa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9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26.wmf"/><Relationship Id="rId11" Type="http://schemas.openxmlformats.org/officeDocument/2006/relationships/image" Target="../media/image28.wmf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8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7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E789B168-8AF8-42DE-ABF9-BFB9075897D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8074" y="5467"/>
          <a:ext cx="2115" cy="2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62" imgH="262" progId="TCLayout.ActiveDocument.1">
                  <p:embed/>
                </p:oleObj>
              </mc:Choice>
              <mc:Fallback>
                <p:oleObj name="think-cell Slide" r:id="rId4" imgW="262" imgH="262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E789B168-8AF8-42DE-ABF9-BFB9075897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74" y="5467"/>
                        <a:ext cx="2115" cy="21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2E06CE3-F2BC-4BCD-ABAF-36ADDBD65D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masis MT Pro Light" panose="02040304050005020304" pitchFamily="18" charset="0"/>
              </a:rPr>
              <a:t>Federally Employed Women (FEW)</a:t>
            </a:r>
            <a:br>
              <a:rPr lang="en-US" dirty="0">
                <a:latin typeface="Amasis MT Pro Light" panose="02040304050005020304" pitchFamily="18" charset="0"/>
              </a:rPr>
            </a:br>
            <a:r>
              <a:rPr lang="en-US" dirty="0">
                <a:latin typeface="Amasis MT Pro Light" panose="02040304050005020304" pitchFamily="18" charset="0"/>
              </a:rPr>
              <a:t>National Training Program (NTP)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2CEA39-2FDB-4FE8-A9A4-B6F0CA80D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925" y="4017916"/>
            <a:ext cx="11360150" cy="697489"/>
          </a:xfrm>
        </p:spPr>
        <p:txBody>
          <a:bodyPr anchor="ctr"/>
          <a:lstStyle/>
          <a:p>
            <a:r>
              <a:rPr lang="en-US" sz="3200" dirty="0"/>
              <a:t>Using Process Maps in Lean Six Sigma</a:t>
            </a:r>
            <a:endParaRPr lang="en-US" dirty="0">
              <a:latin typeface="Amasis MT Pro Medium" panose="020406040500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3D6783-158F-D382-2F51-C78B31BC5BFC}"/>
              </a:ext>
            </a:extLst>
          </p:cNvPr>
          <p:cNvSpPr txBox="1"/>
          <p:nvPr/>
        </p:nvSpPr>
        <p:spPr>
          <a:xfrm>
            <a:off x="1653870" y="4940968"/>
            <a:ext cx="3118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eorgia Pro Cond Light" panose="020B0604020202020204" pitchFamily="18" charset="0"/>
                <a:cs typeface="Aldhabi" panose="01000000000000000000" pitchFamily="2" charset="-78"/>
              </a:rPr>
              <a:t>Pamela H. </a:t>
            </a:r>
            <a:r>
              <a:rPr lang="en-US" sz="1800" dirty="0">
                <a:latin typeface="Georgia Pro Cond Light" panose="020B0604020202020204" pitchFamily="18" charset="0"/>
                <a:cs typeface="Aldhabi" panose="01000000000000000000" pitchFamily="2" charset="-78"/>
              </a:rPr>
              <a:t>Richards</a:t>
            </a:r>
            <a:endParaRPr lang="en-US" dirty="0">
              <a:latin typeface="Georgia Pro Cond Light" panose="020B0604020202020204" pitchFamily="18" charset="0"/>
              <a:cs typeface="Aldhabi" panose="01000000000000000000" pitchFamily="2" charset="-78"/>
            </a:endParaRPr>
          </a:p>
          <a:p>
            <a:r>
              <a:rPr lang="en-US" sz="1500" b="1" dirty="0">
                <a:latin typeface="Georgia Pro Cond Light" panose="020B0604020202020204" pitchFamily="18" charset="0"/>
                <a:cs typeface="Aldhabi" panose="01000000000000000000" pitchFamily="2" charset="-78"/>
              </a:rPr>
              <a:t>FEW National President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D9714F-F0E6-8BCB-394D-3FC1798E325D}"/>
              </a:ext>
            </a:extLst>
          </p:cNvPr>
          <p:cNvCxnSpPr>
            <a:cxnSpLocks/>
          </p:cNvCxnSpPr>
          <p:nvPr/>
        </p:nvCxnSpPr>
        <p:spPr>
          <a:xfrm>
            <a:off x="1567722" y="4940968"/>
            <a:ext cx="0" cy="646331"/>
          </a:xfrm>
          <a:prstGeom prst="line">
            <a:avLst/>
          </a:prstGeom>
          <a:ln>
            <a:solidFill>
              <a:srgbClr val="1F1F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picture containing logo&#10;&#10;Description automatically generated">
            <a:extLst>
              <a:ext uri="{FF2B5EF4-FFF2-40B4-BE49-F238E27FC236}">
                <a16:creationId xmlns:a16="http://schemas.microsoft.com/office/drawing/2014/main" id="{7F655B6E-C4AE-1907-FE0A-1F63DA1F2A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5925" y="4715405"/>
            <a:ext cx="1051289" cy="105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9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3BE9A70-D2E2-0CEF-0D03-E457E93F0A23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829175" y="3228975"/>
            <a:ext cx="2851150" cy="998538"/>
          </a:xfrm>
          <a:prstGeom prst="rect">
            <a:avLst/>
          </a:prstGeom>
          <a:solidFill>
            <a:srgbClr val="008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87B6DB5-20DF-951C-8CEF-BBB7A62FD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413" y="3376614"/>
            <a:ext cx="1777712" cy="582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78" tIns="44445" rIns="90478" bIns="4444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b="1"/>
              <a:t>Process</a:t>
            </a:r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3339FBED-F684-B63E-0C22-14CF7F30C7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2550" y="3609975"/>
            <a:ext cx="13144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117C153C-8628-0CE1-25BA-4FCE97E743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2788" y="3686175"/>
            <a:ext cx="149701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6">
            <a:extLst>
              <a:ext uri="{FF2B5EF4-FFF2-40B4-BE49-F238E27FC236}">
                <a16:creationId xmlns:a16="http://schemas.microsoft.com/office/drawing/2014/main" id="{0C663D25-8B2F-872B-D140-59515EDCA9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1693864"/>
            <a:ext cx="0" cy="1577975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id="{6DE0D39C-BA84-191A-8735-77AB5DBDB5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89850" y="1617664"/>
            <a:ext cx="0" cy="1639887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9847F952-C3D7-EC39-9E8D-FCBE55B6D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1989" y="1981200"/>
            <a:ext cx="14763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i="1"/>
              <a:t>Start</a:t>
            </a:r>
          </a:p>
          <a:p>
            <a:pPr algn="ctr"/>
            <a:r>
              <a:rPr lang="en-US" altLang="en-US" sz="2000" b="1" i="1"/>
              <a:t>Boundary</a:t>
            </a:r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7A6405E1-BF2D-7A5D-1BB8-C32B5CD4B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2239" y="1981200"/>
            <a:ext cx="143033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i="1"/>
              <a:t>Stop</a:t>
            </a:r>
          </a:p>
          <a:p>
            <a:pPr algn="ctr"/>
            <a:r>
              <a:rPr lang="en-US" altLang="en-US" sz="2000" b="1" i="1"/>
              <a:t>Boundary</a:t>
            </a:r>
          </a:p>
        </p:txBody>
      </p:sp>
      <p:sp>
        <p:nvSpPr>
          <p:cNvPr id="11274" name="Rectangle 10">
            <a:extLst>
              <a:ext uri="{FF2B5EF4-FFF2-40B4-BE49-F238E27FC236}">
                <a16:creationId xmlns:a16="http://schemas.microsoft.com/office/drawing/2014/main" id="{CCAE1A89-0305-7A5A-7F42-A3B2D471E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763" y="3009900"/>
            <a:ext cx="104775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78" tIns="44445" rIns="90478" bIns="4444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latin typeface="Century Gothic" panose="020B0502020202020204" pitchFamily="34" charset="0"/>
              </a:rPr>
              <a:t>Input</a:t>
            </a:r>
          </a:p>
        </p:txBody>
      </p:sp>
      <p:sp>
        <p:nvSpPr>
          <p:cNvPr id="11275" name="Rectangle 11">
            <a:extLst>
              <a:ext uri="{FF2B5EF4-FFF2-40B4-BE49-F238E27FC236}">
                <a16:creationId xmlns:a16="http://schemas.microsoft.com/office/drawing/2014/main" id="{C66B0727-77D0-503D-9015-5DC281F22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6563" y="3009900"/>
            <a:ext cx="135255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78" tIns="44445" rIns="90478" bIns="4444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latin typeface="Century Gothic" panose="020B0502020202020204" pitchFamily="34" charset="0"/>
              </a:rPr>
              <a:t>Output</a:t>
            </a:r>
          </a:p>
        </p:txBody>
      </p:sp>
      <p:graphicFrame>
        <p:nvGraphicFramePr>
          <p:cNvPr id="11276" name="Object 22">
            <a:hlinkClick r:id="" action="ppaction://ole?verb=0"/>
            <a:extLst>
              <a:ext uri="{FF2B5EF4-FFF2-40B4-BE49-F238E27FC236}">
                <a16:creationId xmlns:a16="http://schemas.microsoft.com/office/drawing/2014/main" id="{93422497-2060-3AFF-BC5A-A2A7BEAEB7CE}"/>
              </a:ext>
            </a:extLst>
          </p:cNvPr>
          <p:cNvGraphicFramePr>
            <a:graphicFrameLocks/>
          </p:cNvGraphicFramePr>
          <p:nvPr/>
        </p:nvGraphicFramePr>
        <p:xfrm>
          <a:off x="9309101" y="1905001"/>
          <a:ext cx="938213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795544" imgH="1323265" progId="MS_ClipArt_Gallery.5">
                  <p:embed/>
                </p:oleObj>
              </mc:Choice>
              <mc:Fallback>
                <p:oleObj name="Clip" r:id="rId3" imgW="795544" imgH="1323265" progId="MS_ClipArt_Gallery.5">
                  <p:embed/>
                  <p:pic>
                    <p:nvPicPr>
                      <p:cNvPr id="11276" name="Object 22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93422497-2060-3AFF-BC5A-A2A7BEAEB7CE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9101" y="1905001"/>
                        <a:ext cx="938213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7" name="Rectangle 34">
            <a:extLst>
              <a:ext uri="{FF2B5EF4-FFF2-40B4-BE49-F238E27FC236}">
                <a16:creationId xmlns:a16="http://schemas.microsoft.com/office/drawing/2014/main" id="{495C688E-5AF8-A0AF-50B1-AC90A6C7C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b="1" dirty="0"/>
              <a:t>Step 1 - Identify the Boundaries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C054FAC-2E3A-6D51-89E7-35D2B7C7B48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DB9A98-F838-4116-8513-3DE0E5EE5B50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1278" name="Picture 5" descr="C:\Documents and Settings\JF08634\Local Settings\Temporary Internet Files\Content.IE5\4T6VGLMZ\MCj04325520000[1].png">
            <a:extLst>
              <a:ext uri="{FF2B5EF4-FFF2-40B4-BE49-F238E27FC236}">
                <a16:creationId xmlns:a16="http://schemas.microsoft.com/office/drawing/2014/main" id="{A11A6BEB-CD9B-B509-F2BD-9FA1D38F7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714" y="2035175"/>
            <a:ext cx="1157287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9" name="TextBox 1">
            <a:extLst>
              <a:ext uri="{FF2B5EF4-FFF2-40B4-BE49-F238E27FC236}">
                <a16:creationId xmlns:a16="http://schemas.microsoft.com/office/drawing/2014/main" id="{2265EB20-5E27-1CFF-D664-FD295884F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6966" y="5486400"/>
            <a:ext cx="48622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This Helps Define our Scope!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11" descr="Trellis">
            <a:extLst>
              <a:ext uri="{FF2B5EF4-FFF2-40B4-BE49-F238E27FC236}">
                <a16:creationId xmlns:a16="http://schemas.microsoft.com/office/drawing/2014/main" id="{F084C3F8-1291-91E0-627E-82209DF37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0122" y="2248359"/>
            <a:ext cx="474295" cy="418171"/>
          </a:xfrm>
          <a:prstGeom prst="ellipse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A74CFD07-1B49-2DAE-9BF2-795A5480B8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Step 2 Create the Map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9286238C-A1AD-A7B7-9515-C88EC571EF1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3050"/>
          </a:xfrm>
        </p:spPr>
        <p:txBody>
          <a:bodyPr/>
          <a:lstStyle/>
          <a:p>
            <a:fld id="{59DB9A98-F838-4116-8513-3DE0E5EE5B50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7" name="Footer Placeholder 6">
            <a:extLst>
              <a:ext uri="{FF2B5EF4-FFF2-40B4-BE49-F238E27FC236}">
                <a16:creationId xmlns:a16="http://schemas.microsoft.com/office/drawing/2014/main" id="{8BCAE80E-FFA0-D882-63A6-0689B3F52D1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08725"/>
            <a:ext cx="3949700" cy="274638"/>
          </a:xfrm>
        </p:spPr>
        <p:txBody>
          <a:bodyPr/>
          <a:lstStyle/>
          <a:p>
            <a:r>
              <a:rPr lang="en-US" dirty="0"/>
              <a:t>2022 Vogt Consulting Inc for FEW</a:t>
            </a:r>
          </a:p>
        </p:txBody>
      </p:sp>
      <p:sp>
        <p:nvSpPr>
          <p:cNvPr id="12291" name="Text Box 12">
            <a:extLst>
              <a:ext uri="{FF2B5EF4-FFF2-40B4-BE49-F238E27FC236}">
                <a16:creationId xmlns:a16="http://schemas.microsoft.com/office/drawing/2014/main" id="{914B4D3E-1E3D-A7A1-BF2F-1317A2888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012" y="4513439"/>
            <a:ext cx="81534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A process is a series of </a:t>
            </a:r>
            <a:r>
              <a:rPr lang="en-US" altLang="en-US" b="1" i="1" u="sng" dirty="0">
                <a:solidFill>
                  <a:schemeClr val="accent2"/>
                </a:solidFill>
              </a:rPr>
              <a:t>actions</a:t>
            </a:r>
            <a:r>
              <a:rPr lang="en-US" altLang="en-US" dirty="0"/>
              <a:t> to take the things we start with - </a:t>
            </a:r>
            <a:r>
              <a:rPr lang="en-US" altLang="en-US" b="1" dirty="0"/>
              <a:t>inputs</a:t>
            </a:r>
            <a:r>
              <a:rPr lang="en-US" altLang="en-US" dirty="0"/>
              <a:t> - and turns it into something else.  We call the results or outcomes of the process the </a:t>
            </a:r>
            <a:r>
              <a:rPr lang="en-US" altLang="en-US" b="1" dirty="0"/>
              <a:t>output</a:t>
            </a:r>
            <a:endParaRPr lang="en-US" altLang="en-US" dirty="0"/>
          </a:p>
        </p:txBody>
      </p:sp>
      <p:sp>
        <p:nvSpPr>
          <p:cNvPr id="12296" name="Rectangle 3" descr="10%">
            <a:extLst>
              <a:ext uri="{FF2B5EF4-FFF2-40B4-BE49-F238E27FC236}">
                <a16:creationId xmlns:a16="http://schemas.microsoft.com/office/drawing/2014/main" id="{DE1FF90F-64E4-C788-4F8B-17C3B9F26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1005" y="2204225"/>
            <a:ext cx="1212087" cy="557561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7" name="Rectangle 4" descr="10%">
            <a:extLst>
              <a:ext uri="{FF2B5EF4-FFF2-40B4-BE49-F238E27FC236}">
                <a16:creationId xmlns:a16="http://schemas.microsoft.com/office/drawing/2014/main" id="{9E43D26A-D948-D06F-7983-43F299747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6589" y="2204225"/>
            <a:ext cx="1212087" cy="557561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8" name="Rectangle 5" descr="10%">
            <a:extLst>
              <a:ext uri="{FF2B5EF4-FFF2-40B4-BE49-F238E27FC236}">
                <a16:creationId xmlns:a16="http://schemas.microsoft.com/office/drawing/2014/main" id="{4116A70C-3DD8-522D-8FAC-19D87DADE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2174" y="2204225"/>
            <a:ext cx="1212087" cy="557561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9" name="Line 6">
            <a:extLst>
              <a:ext uri="{FF2B5EF4-FFF2-40B4-BE49-F238E27FC236}">
                <a16:creationId xmlns:a16="http://schemas.microsoft.com/office/drawing/2014/main" id="{BC6FCD42-218C-9281-192A-B6B9DC88B5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3092" y="2483005"/>
            <a:ext cx="2634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7">
            <a:extLst>
              <a:ext uri="{FF2B5EF4-FFF2-40B4-BE49-F238E27FC236}">
                <a16:creationId xmlns:a16="http://schemas.microsoft.com/office/drawing/2014/main" id="{765A9945-0DD9-6704-3E87-73DC07A6A99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8677" y="2483005"/>
            <a:ext cx="2634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8">
            <a:extLst>
              <a:ext uri="{FF2B5EF4-FFF2-40B4-BE49-F238E27FC236}">
                <a16:creationId xmlns:a16="http://schemas.microsoft.com/office/drawing/2014/main" id="{DBF566BA-5D54-E9A4-5F41-D1A18F21B7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2107" y="2483005"/>
            <a:ext cx="36889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9">
            <a:extLst>
              <a:ext uri="{FF2B5EF4-FFF2-40B4-BE49-F238E27FC236}">
                <a16:creationId xmlns:a16="http://schemas.microsoft.com/office/drawing/2014/main" id="{F3B1357A-399C-038C-5EF3-978EB781B4F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64261" y="2483005"/>
            <a:ext cx="2634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Oval 11" descr="Trellis">
            <a:extLst>
              <a:ext uri="{FF2B5EF4-FFF2-40B4-BE49-F238E27FC236}">
                <a16:creationId xmlns:a16="http://schemas.microsoft.com/office/drawing/2014/main" id="{939AE54E-6387-A230-DFA2-F35D6A3C3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3157" y="2297152"/>
            <a:ext cx="474295" cy="418171"/>
          </a:xfrm>
          <a:prstGeom prst="ellipse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5" name="Text Box 13">
            <a:extLst>
              <a:ext uri="{FF2B5EF4-FFF2-40B4-BE49-F238E27FC236}">
                <a16:creationId xmlns:a16="http://schemas.microsoft.com/office/drawing/2014/main" id="{CE5BB108-AFCF-C952-02A5-5B499B725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6008" y="2963893"/>
            <a:ext cx="11913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/>
              <a:t>Output</a:t>
            </a:r>
          </a:p>
        </p:txBody>
      </p:sp>
      <p:sp>
        <p:nvSpPr>
          <p:cNvPr id="12306" name="Line 14">
            <a:extLst>
              <a:ext uri="{FF2B5EF4-FFF2-40B4-BE49-F238E27FC236}">
                <a16:creationId xmlns:a16="http://schemas.microsoft.com/office/drawing/2014/main" id="{620B200C-EAD9-42FF-C4BF-9D6E5FF8BF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43962" y="2483005"/>
            <a:ext cx="31332" cy="5104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Text Box 15">
            <a:extLst>
              <a:ext uri="{FF2B5EF4-FFF2-40B4-BE49-F238E27FC236}">
                <a16:creationId xmlns:a16="http://schemas.microsoft.com/office/drawing/2014/main" id="{72D999BB-A238-833E-5719-AFCE37D6B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682" y="2993506"/>
            <a:ext cx="11063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/>
              <a:t>Inputs</a:t>
            </a:r>
          </a:p>
        </p:txBody>
      </p:sp>
      <p:sp>
        <p:nvSpPr>
          <p:cNvPr id="12308" name="Line 16">
            <a:extLst>
              <a:ext uri="{FF2B5EF4-FFF2-40B4-BE49-F238E27FC236}">
                <a16:creationId xmlns:a16="http://schemas.microsoft.com/office/drawing/2014/main" id="{D152FFB2-68DA-8689-7394-10D62B2011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63211" y="2431377"/>
            <a:ext cx="126754" cy="65048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53C9114-B10B-FA63-53F9-75A3733901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Tips to help Create the Map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1B0153-438C-ECEE-7BF1-77CFA8CC498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en-US" sz="2400" b="1" dirty="0"/>
              <a:t>Gather the team and Gemba – go and see the process in real life</a:t>
            </a:r>
          </a:p>
          <a:p>
            <a:pPr>
              <a:spcBef>
                <a:spcPct val="50000"/>
              </a:spcBef>
              <a:buClr>
                <a:schemeClr val="accent1"/>
              </a:buClr>
            </a:pPr>
            <a:r>
              <a:rPr lang="en-US" altLang="en-US" sz="1800" dirty="0"/>
              <a:t>Walk the process with the team – have people show you what they are doing.  </a:t>
            </a:r>
          </a:p>
          <a:p>
            <a:pPr>
              <a:spcBef>
                <a:spcPct val="50000"/>
              </a:spcBef>
              <a:buClr>
                <a:schemeClr val="accent1"/>
              </a:buClr>
            </a:pPr>
            <a:r>
              <a:rPr lang="en-US" altLang="en-US" sz="1800" dirty="0"/>
              <a:t>For transaction processes …follow the paper trail.  </a:t>
            </a:r>
          </a:p>
          <a:p>
            <a:pPr>
              <a:spcBef>
                <a:spcPct val="50000"/>
              </a:spcBef>
              <a:buClr>
                <a:schemeClr val="accent1"/>
              </a:buClr>
            </a:pPr>
            <a:r>
              <a:rPr lang="en-US" altLang="en-US" sz="1800" dirty="0"/>
              <a:t>Pick a “unit” to follow through the process</a:t>
            </a:r>
          </a:p>
          <a:p>
            <a:endParaRPr lang="en-US" altLang="en-US" sz="2400" b="1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34726-D2D2-915D-101D-D8CA2E58D2B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3050"/>
          </a:xfrm>
        </p:spPr>
        <p:txBody>
          <a:bodyPr/>
          <a:lstStyle/>
          <a:p>
            <a:fld id="{59DB9A98-F838-4116-8513-3DE0E5EE5B50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3317" name="Picture 3" descr="C:\Users\Sheryl Vogt\AppData\Local\Microsoft\Windows\Temporary Internet Files\Content.IE5\UICXUCUZ\MP900442939[1].jpg">
            <a:extLst>
              <a:ext uri="{FF2B5EF4-FFF2-40B4-BE49-F238E27FC236}">
                <a16:creationId xmlns:a16="http://schemas.microsoft.com/office/drawing/2014/main" id="{D0C20DC8-7983-C6BE-CFAF-86EBB690B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489" y="2822575"/>
            <a:ext cx="1724025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01F40F5-9583-CE96-490A-CE5F54014D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en-US" b="1"/>
              <a:t>Tips to help Create the Map</a:t>
            </a:r>
          </a:p>
        </p:txBody>
      </p:sp>
      <p:graphicFrame>
        <p:nvGraphicFramePr>
          <p:cNvPr id="31781" name="Rectangle 3">
            <a:extLst>
              <a:ext uri="{FF2B5EF4-FFF2-40B4-BE49-F238E27FC236}">
                <a16:creationId xmlns:a16="http://schemas.microsoft.com/office/drawing/2014/main" id="{54E0A12D-CC3C-1003-5781-3C70DA05B1D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420720560"/>
              </p:ext>
            </p:extLst>
          </p:nvPr>
        </p:nvGraphicFramePr>
        <p:xfrm>
          <a:off x="414338" y="1546225"/>
          <a:ext cx="11363325" cy="425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4E61054F-CEDC-5573-97D2-2A64EE8942E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3050"/>
          </a:xfrm>
        </p:spPr>
        <p:txBody>
          <a:bodyPr/>
          <a:lstStyle/>
          <a:p>
            <a:fld id="{59DB9A98-F838-4116-8513-3DE0E5EE5B50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9E74396-01AC-75FD-513B-DA453DFE5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72" y="284413"/>
            <a:ext cx="11362266" cy="7706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cap="all" spc="-100"/>
              <a:t>Basic Process Mapping Symbols</a:t>
            </a:r>
            <a:endParaRPr lang="en-US" cap="all" spc="-1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FF5AA3-F96A-5BEF-448F-3ECC9C3DB3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26" b="39414"/>
          <a:stretch/>
        </p:blipFill>
        <p:spPr>
          <a:xfrm>
            <a:off x="945589" y="1545855"/>
            <a:ext cx="10300989" cy="4254869"/>
          </a:xfrm>
          <a:prstGeom prst="rect">
            <a:avLst/>
          </a:prstGeom>
          <a:noFill/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2628372F-6B19-9D50-D71F-B33ACEB48076}"/>
              </a:ext>
            </a:extLst>
          </p:cNvPr>
          <p:cNvSpPr txBox="1">
            <a:spLocks noChangeArrowheads="1"/>
          </p:cNvSpPr>
          <p:nvPr/>
        </p:nvSpPr>
        <p:spPr>
          <a:xfrm>
            <a:off x="2281873" y="417946"/>
            <a:ext cx="7680960" cy="710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endParaRPr lang="en-US" altLang="en-US" dirty="0"/>
          </a:p>
        </p:txBody>
      </p:sp>
      <p:sp>
        <p:nvSpPr>
          <p:cNvPr id="5" name="Slide Number Placeholder 4" hidden="1">
            <a:extLst>
              <a:ext uri="{FF2B5EF4-FFF2-40B4-BE49-F238E27FC236}">
                <a16:creationId xmlns:a16="http://schemas.microsoft.com/office/drawing/2014/main" id="{219ABF31-B98A-1636-BE9A-D3D9BA5075F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3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fld id="{59DB9A98-F838-4116-8513-3DE0E5EE5B50}" type="slidenum">
              <a:rPr lang="en-US" smtClean="0"/>
              <a:pPr defTabSz="914400">
                <a:spcAft>
                  <a:spcPts val="600"/>
                </a:spcAft>
              </a:pPr>
              <a:t>14</a:t>
            </a:fld>
            <a:endParaRPr lang="en-US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276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A79EF39-4541-3DD4-34CA-1D7FE77657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en-US" b="1" dirty="0"/>
              <a:t>Step 3 Uncover Complexities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76603BF-BB9D-377A-B7BE-5B91938CD95A}"/>
              </a:ext>
            </a:extLst>
          </p:cNvPr>
          <p:cNvSpPr>
            <a:spLocks noGrp="1" noChangeArrowheads="1"/>
          </p:cNvSpPr>
          <p:nvPr>
            <p:ph sz="quarter" idx="10"/>
          </p:nvPr>
        </p:nvSpPr>
        <p:spPr/>
        <p:txBody>
          <a:bodyPr anchor="ctr">
            <a:normAutofit/>
          </a:bodyPr>
          <a:lstStyle/>
          <a:p>
            <a:pPr>
              <a:spcBef>
                <a:spcPts val="1400"/>
              </a:spcBef>
              <a:buNone/>
            </a:pPr>
            <a:endParaRPr lang="en-US" altLang="en-US" sz="2400" dirty="0"/>
          </a:p>
          <a:p>
            <a:pPr lvl="1">
              <a:spcBef>
                <a:spcPts val="1400"/>
              </a:spcBef>
            </a:pPr>
            <a:r>
              <a:rPr lang="en-US" altLang="en-US" sz="2400" b="1" dirty="0"/>
              <a:t>Ask questions about the process:</a:t>
            </a:r>
          </a:p>
          <a:p>
            <a:pPr lvl="1">
              <a:spcBef>
                <a:spcPts val="1400"/>
              </a:spcBef>
            </a:pPr>
            <a:r>
              <a:rPr lang="en-US" altLang="en-US" sz="2000" dirty="0"/>
              <a:t>What happens if something goes wrong at this step?</a:t>
            </a:r>
          </a:p>
          <a:p>
            <a:pPr lvl="1">
              <a:spcBef>
                <a:spcPts val="1400"/>
              </a:spcBef>
            </a:pPr>
            <a:r>
              <a:rPr lang="en-US" altLang="en-US" sz="2000" dirty="0"/>
              <a:t>Does this step add value to the customer?</a:t>
            </a:r>
          </a:p>
          <a:p>
            <a:pPr lvl="1">
              <a:spcBef>
                <a:spcPts val="1400"/>
              </a:spcBef>
            </a:pPr>
            <a:r>
              <a:rPr lang="en-US" altLang="en-US" sz="2000" dirty="0"/>
              <a:t>What happens if there is a problem with materials, machines, measurements, information, manpower, or methods?</a:t>
            </a:r>
          </a:p>
          <a:p>
            <a:pPr>
              <a:spcBef>
                <a:spcPts val="1400"/>
              </a:spcBef>
              <a:buNone/>
            </a:pPr>
            <a:endParaRPr lang="en-US" altLang="en-US" sz="2400" dirty="0"/>
          </a:p>
          <a:p>
            <a:pPr lvl="1">
              <a:spcBef>
                <a:spcPts val="1400"/>
              </a:spcBef>
            </a:pPr>
            <a:endParaRPr lang="en-US" altLang="en-US" sz="2000" dirty="0"/>
          </a:p>
          <a:p>
            <a:pPr>
              <a:spcBef>
                <a:spcPts val="1400"/>
              </a:spcBef>
            </a:pPr>
            <a:endParaRPr lang="en-US" alt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A1A96-684F-0AB3-C60D-D68B233EA51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3050"/>
          </a:xfrm>
        </p:spPr>
        <p:txBody>
          <a:bodyPr/>
          <a:lstStyle/>
          <a:p>
            <a:fld id="{59DB9A98-F838-4116-8513-3DE0E5EE5B50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F6C8025-C34F-8615-18D3-AB9F63DF9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4489" y="912813"/>
            <a:ext cx="3000375" cy="82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/>
              <a:t>What you </a:t>
            </a:r>
          </a:p>
          <a:p>
            <a:pPr algn="ctr"/>
            <a:r>
              <a:rPr lang="en-US" altLang="en-US" b="1"/>
              <a:t>think it is</a:t>
            </a:r>
          </a:p>
        </p:txBody>
      </p:sp>
      <p:sp>
        <p:nvSpPr>
          <p:cNvPr id="17411" name="Oval 3">
            <a:extLst>
              <a:ext uri="{FF2B5EF4-FFF2-40B4-BE49-F238E27FC236}">
                <a16:creationId xmlns:a16="http://schemas.microsoft.com/office/drawing/2014/main" id="{CC8FC7FB-B3B9-0D60-3DD0-9B3C0C961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0" y="2187575"/>
            <a:ext cx="292100" cy="3683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91B7F1EF-F8C0-CD14-FDC9-968A102D0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4700" y="2187575"/>
            <a:ext cx="444500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77697F5-041D-EE9C-9E46-1FCC0A9CD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300" y="2187575"/>
            <a:ext cx="444500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CB7BD097-4573-61D1-07E4-A3394A270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300" y="2873375"/>
            <a:ext cx="444500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CEEE08F6-FCE2-B4F8-9B2A-3A8504CE2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0" y="2187575"/>
            <a:ext cx="444500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6" name="AutoShape 8">
            <a:extLst>
              <a:ext uri="{FF2B5EF4-FFF2-40B4-BE49-F238E27FC236}">
                <a16:creationId xmlns:a16="http://schemas.microsoft.com/office/drawing/2014/main" id="{204496D0-4E4A-E45C-7467-CDCFE3188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2187575"/>
            <a:ext cx="444500" cy="4445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7" name="AutoShape 9">
            <a:extLst>
              <a:ext uri="{FF2B5EF4-FFF2-40B4-BE49-F238E27FC236}">
                <a16:creationId xmlns:a16="http://schemas.microsoft.com/office/drawing/2014/main" id="{03620B1F-A819-B4F0-0420-2CAF585C3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0100" y="2873375"/>
            <a:ext cx="444500" cy="368300"/>
          </a:xfrm>
          <a:prstGeom prst="homePlate">
            <a:avLst>
              <a:gd name="adj" fmla="val 4023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8" name="AutoShape 10">
            <a:extLst>
              <a:ext uri="{FF2B5EF4-FFF2-40B4-BE49-F238E27FC236}">
                <a16:creationId xmlns:a16="http://schemas.microsoft.com/office/drawing/2014/main" id="{AB22D5A7-639E-BAC8-8E8A-57A379D2DACA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968500" y="2873375"/>
            <a:ext cx="520700" cy="368300"/>
          </a:xfrm>
          <a:prstGeom prst="triangle">
            <a:avLst>
              <a:gd name="adj" fmla="val 49986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01547945-D294-C451-F87A-C30FDC4B14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0238" y="2333625"/>
            <a:ext cx="12541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id="{BB39AAED-5E93-3F77-9843-F2F1CF0E6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9838" y="2333625"/>
            <a:ext cx="12541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>
            <a:extLst>
              <a:ext uri="{FF2B5EF4-FFF2-40B4-BE49-F238E27FC236}">
                <a16:creationId xmlns:a16="http://schemas.microsoft.com/office/drawing/2014/main" id="{B7A808C6-BCFF-FE30-A171-A7D0F8D4327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9438" y="2409825"/>
            <a:ext cx="12541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>
            <a:extLst>
              <a:ext uri="{FF2B5EF4-FFF2-40B4-BE49-F238E27FC236}">
                <a16:creationId xmlns:a16="http://schemas.microsoft.com/office/drawing/2014/main" id="{5F4BB615-090D-E096-2C89-D45E1E9C1A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9038" y="2409825"/>
            <a:ext cx="12541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>
            <a:extLst>
              <a:ext uri="{FF2B5EF4-FFF2-40B4-BE49-F238E27FC236}">
                <a16:creationId xmlns:a16="http://schemas.microsoft.com/office/drawing/2014/main" id="{EF5FE199-8E7D-56A4-62E7-EE8F109650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86150" y="2652713"/>
            <a:ext cx="1588" cy="201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>
            <a:extLst>
              <a:ext uri="{FF2B5EF4-FFF2-40B4-BE49-F238E27FC236}">
                <a16:creationId xmlns:a16="http://schemas.microsoft.com/office/drawing/2014/main" id="{9708973E-B6CB-3EE5-E563-554FAF7BE7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94038" y="3019425"/>
            <a:ext cx="25241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>
            <a:extLst>
              <a:ext uri="{FF2B5EF4-FFF2-40B4-BE49-F238E27FC236}">
                <a16:creationId xmlns:a16="http://schemas.microsoft.com/office/drawing/2014/main" id="{8780E0BA-5CF7-8B80-D92E-290C1046D5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9664" y="3019425"/>
            <a:ext cx="280987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>
            <a:extLst>
              <a:ext uri="{FF2B5EF4-FFF2-40B4-BE49-F238E27FC236}">
                <a16:creationId xmlns:a16="http://schemas.microsoft.com/office/drawing/2014/main" id="{695F8CDA-DCAF-D4B2-BA55-09092B675A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25675" y="2554289"/>
            <a:ext cx="1588" cy="314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Line 19">
            <a:extLst>
              <a:ext uri="{FF2B5EF4-FFF2-40B4-BE49-F238E27FC236}">
                <a16:creationId xmlns:a16="http://schemas.microsoft.com/office/drawing/2014/main" id="{420F7709-9AAE-9B80-175B-1C36CB8309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8638" y="2409825"/>
            <a:ext cx="201612" cy="158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Line 20">
            <a:extLst>
              <a:ext uri="{FF2B5EF4-FFF2-40B4-BE49-F238E27FC236}">
                <a16:creationId xmlns:a16="http://schemas.microsoft.com/office/drawing/2014/main" id="{974AC5F9-AF68-8ED9-1097-F84C4D2CABF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8400" y="3554413"/>
            <a:ext cx="1588" cy="201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Rectangle 21">
            <a:extLst>
              <a:ext uri="{FF2B5EF4-FFF2-40B4-BE49-F238E27FC236}">
                <a16:creationId xmlns:a16="http://schemas.microsoft.com/office/drawing/2014/main" id="{025617B2-F9EB-606F-CCFF-2D74CA07E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912813"/>
            <a:ext cx="3151188" cy="82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/>
              <a:t>What it </a:t>
            </a:r>
          </a:p>
          <a:p>
            <a:pPr algn="ctr"/>
            <a:r>
              <a:rPr lang="en-US" altLang="en-US" b="1"/>
              <a:t>actually is</a:t>
            </a:r>
          </a:p>
        </p:txBody>
      </p:sp>
      <p:sp>
        <p:nvSpPr>
          <p:cNvPr id="17430" name="Oval 22">
            <a:extLst>
              <a:ext uri="{FF2B5EF4-FFF2-40B4-BE49-F238E27FC236}">
                <a16:creationId xmlns:a16="http://schemas.microsoft.com/office/drawing/2014/main" id="{0E426674-5B9C-191F-AA9C-87969CA7A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7114" y="2174875"/>
            <a:ext cx="280987" cy="3683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1" name="Rectangle 23">
            <a:extLst>
              <a:ext uri="{FF2B5EF4-FFF2-40B4-BE49-F238E27FC236}">
                <a16:creationId xmlns:a16="http://schemas.microsoft.com/office/drawing/2014/main" id="{61B9B47F-D18D-4A4F-B9C1-9D7D1AA38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9" y="2174875"/>
            <a:ext cx="428625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2" name="Rectangle 24">
            <a:extLst>
              <a:ext uri="{FF2B5EF4-FFF2-40B4-BE49-F238E27FC236}">
                <a16:creationId xmlns:a16="http://schemas.microsoft.com/office/drawing/2014/main" id="{E6058B8F-5197-B829-8228-754BB2FB4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5814" y="2174875"/>
            <a:ext cx="428625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3" name="Rectangle 25">
            <a:extLst>
              <a:ext uri="{FF2B5EF4-FFF2-40B4-BE49-F238E27FC236}">
                <a16:creationId xmlns:a16="http://schemas.microsoft.com/office/drawing/2014/main" id="{19807545-8CBF-1962-0214-24481F74E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0564" y="2174875"/>
            <a:ext cx="428625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4" name="AutoShape 26">
            <a:extLst>
              <a:ext uri="{FF2B5EF4-FFF2-40B4-BE49-F238E27FC236}">
                <a16:creationId xmlns:a16="http://schemas.microsoft.com/office/drawing/2014/main" id="{23275607-391E-F6D1-089F-A8645F806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3189" y="2174875"/>
            <a:ext cx="428625" cy="4445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5" name="AutoShape 27">
            <a:extLst>
              <a:ext uri="{FF2B5EF4-FFF2-40B4-BE49-F238E27FC236}">
                <a16:creationId xmlns:a16="http://schemas.microsoft.com/office/drawing/2014/main" id="{874B29C0-75AB-6CA5-DB16-573C82590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5814" y="2860675"/>
            <a:ext cx="428625" cy="368300"/>
          </a:xfrm>
          <a:prstGeom prst="homePlate">
            <a:avLst>
              <a:gd name="adj" fmla="val 38793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6" name="AutoShape 28">
            <a:extLst>
              <a:ext uri="{FF2B5EF4-FFF2-40B4-BE49-F238E27FC236}">
                <a16:creationId xmlns:a16="http://schemas.microsoft.com/office/drawing/2014/main" id="{F16EB883-C34F-CDB5-61F5-15B4A6C3D686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6967538" y="2860675"/>
            <a:ext cx="501650" cy="368300"/>
          </a:xfrm>
          <a:prstGeom prst="triangle">
            <a:avLst>
              <a:gd name="adj" fmla="val 49986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7" name="Line 29">
            <a:extLst>
              <a:ext uri="{FF2B5EF4-FFF2-40B4-BE49-F238E27FC236}">
                <a16:creationId xmlns:a16="http://schemas.microsoft.com/office/drawing/2014/main" id="{3EBD6AA3-6ADE-FD56-673D-257C0DCFE6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8738" y="2320925"/>
            <a:ext cx="1206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Line 30">
            <a:extLst>
              <a:ext uri="{FF2B5EF4-FFF2-40B4-BE49-F238E27FC236}">
                <a16:creationId xmlns:a16="http://schemas.microsoft.com/office/drawing/2014/main" id="{EFA24078-0A5E-17EF-8868-9A2EB3ACEF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6113" y="2320925"/>
            <a:ext cx="1206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Line 31">
            <a:extLst>
              <a:ext uri="{FF2B5EF4-FFF2-40B4-BE49-F238E27FC236}">
                <a16:creationId xmlns:a16="http://schemas.microsoft.com/office/drawing/2014/main" id="{9ACFDFFD-C606-1DED-A6B2-79CB06044B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3488" y="2397125"/>
            <a:ext cx="1206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Line 32">
            <a:extLst>
              <a:ext uri="{FF2B5EF4-FFF2-40B4-BE49-F238E27FC236}">
                <a16:creationId xmlns:a16="http://schemas.microsoft.com/office/drawing/2014/main" id="{EFACFE44-94E7-DA19-F44A-4F6B9EE5F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0864" y="2397125"/>
            <a:ext cx="122237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Line 33">
            <a:extLst>
              <a:ext uri="{FF2B5EF4-FFF2-40B4-BE49-F238E27FC236}">
                <a16:creationId xmlns:a16="http://schemas.microsoft.com/office/drawing/2014/main" id="{C672B70F-79B8-3E6A-5BD5-D35B1AB3F0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7500" y="2640013"/>
            <a:ext cx="1588" cy="201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Line 34">
            <a:extLst>
              <a:ext uri="{FF2B5EF4-FFF2-40B4-BE49-F238E27FC236}">
                <a16:creationId xmlns:a16="http://schemas.microsoft.com/office/drawing/2014/main" id="{29D541B0-3F79-C9EF-6807-2C48856543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89676" y="3082925"/>
            <a:ext cx="16986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3" name="Line 35">
            <a:extLst>
              <a:ext uri="{FF2B5EF4-FFF2-40B4-BE49-F238E27FC236}">
                <a16:creationId xmlns:a16="http://schemas.microsoft.com/office/drawing/2014/main" id="{521797DA-9D0F-31CB-6F4E-FF1F31F762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54663" y="3006725"/>
            <a:ext cx="3175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4" name="Line 36">
            <a:extLst>
              <a:ext uri="{FF2B5EF4-FFF2-40B4-BE49-F238E27FC236}">
                <a16:creationId xmlns:a16="http://schemas.microsoft.com/office/drawing/2014/main" id="{AD1654BE-FD48-6EFD-5506-337D0AAD9C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59414" y="2543176"/>
            <a:ext cx="1587" cy="328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Line 37">
            <a:extLst>
              <a:ext uri="{FF2B5EF4-FFF2-40B4-BE49-F238E27FC236}">
                <a16:creationId xmlns:a16="http://schemas.microsoft.com/office/drawing/2014/main" id="{C19BA48F-5810-EF95-9A45-D8B9FAB5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89826" y="2397125"/>
            <a:ext cx="193675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Oval 38">
            <a:extLst>
              <a:ext uri="{FF2B5EF4-FFF2-40B4-BE49-F238E27FC236}">
                <a16:creationId xmlns:a16="http://schemas.microsoft.com/office/drawing/2014/main" id="{1641CFA8-E316-F592-5401-5C8E605AE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9" y="2860675"/>
            <a:ext cx="280987" cy="3683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7" name="Rectangle 39">
            <a:extLst>
              <a:ext uri="{FF2B5EF4-FFF2-40B4-BE49-F238E27FC236}">
                <a16:creationId xmlns:a16="http://schemas.microsoft.com/office/drawing/2014/main" id="{216DB6AD-D61F-98E5-AA3B-6BEA311D4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6" y="3622675"/>
            <a:ext cx="428625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8" name="Rectangle 40">
            <a:extLst>
              <a:ext uri="{FF2B5EF4-FFF2-40B4-BE49-F238E27FC236}">
                <a16:creationId xmlns:a16="http://schemas.microsoft.com/office/drawing/2014/main" id="{A015AF40-F8A2-9EF8-A2A3-EBEB3C650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2789" y="3622675"/>
            <a:ext cx="427037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9" name="Rectangle 41">
            <a:extLst>
              <a:ext uri="{FF2B5EF4-FFF2-40B4-BE49-F238E27FC236}">
                <a16:creationId xmlns:a16="http://schemas.microsoft.com/office/drawing/2014/main" id="{770B5665-8F77-A9A6-DCEC-44B024713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2789" y="4308475"/>
            <a:ext cx="427037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0" name="Rectangle 42">
            <a:extLst>
              <a:ext uri="{FF2B5EF4-FFF2-40B4-BE49-F238E27FC236}">
                <a16:creationId xmlns:a16="http://schemas.microsoft.com/office/drawing/2014/main" id="{9BF64C45-91E9-688C-57CF-FB5542A8D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7539" y="3622675"/>
            <a:ext cx="428625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1" name="AutoShape 43">
            <a:extLst>
              <a:ext uri="{FF2B5EF4-FFF2-40B4-BE49-F238E27FC236}">
                <a16:creationId xmlns:a16="http://schemas.microsoft.com/office/drawing/2014/main" id="{3EC94FFE-DD73-2C70-09DA-ECE28166D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4" y="3622675"/>
            <a:ext cx="428625" cy="4445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2" name="AutoShape 44">
            <a:extLst>
              <a:ext uri="{FF2B5EF4-FFF2-40B4-BE49-F238E27FC236}">
                <a16:creationId xmlns:a16="http://schemas.microsoft.com/office/drawing/2014/main" id="{95F02E88-F291-7AC0-5772-25B35E540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3189" y="4308475"/>
            <a:ext cx="428625" cy="368300"/>
          </a:xfrm>
          <a:prstGeom prst="homePlate">
            <a:avLst>
              <a:gd name="adj" fmla="val 38793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3" name="Line 45">
            <a:extLst>
              <a:ext uri="{FF2B5EF4-FFF2-40B4-BE49-F238E27FC236}">
                <a16:creationId xmlns:a16="http://schemas.microsoft.com/office/drawing/2014/main" id="{F8F13B9D-257F-D310-C0DE-792304186D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1101" y="3768725"/>
            <a:ext cx="19526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4" name="Line 46">
            <a:extLst>
              <a:ext uri="{FF2B5EF4-FFF2-40B4-BE49-F238E27FC236}">
                <a16:creationId xmlns:a16="http://schemas.microsoft.com/office/drawing/2014/main" id="{AF43AAE6-A1FB-CD07-F2E1-FF36808208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3768725"/>
            <a:ext cx="1206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5" name="Line 47">
            <a:extLst>
              <a:ext uri="{FF2B5EF4-FFF2-40B4-BE49-F238E27FC236}">
                <a16:creationId xmlns:a16="http://schemas.microsoft.com/office/drawing/2014/main" id="{871FF0C8-915C-46FF-5AF0-2FECCD99D0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0463" y="3844925"/>
            <a:ext cx="1206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Line 48">
            <a:extLst>
              <a:ext uri="{FF2B5EF4-FFF2-40B4-BE49-F238E27FC236}">
                <a16:creationId xmlns:a16="http://schemas.microsoft.com/office/drawing/2014/main" id="{CBA2A110-1E1D-86D0-1E2B-D54DE46DB5C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838" y="3844925"/>
            <a:ext cx="1206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7" name="Line 49">
            <a:extLst>
              <a:ext uri="{FF2B5EF4-FFF2-40B4-BE49-F238E27FC236}">
                <a16:creationId xmlns:a16="http://schemas.microsoft.com/office/drawing/2014/main" id="{E4949451-6E25-150D-985E-2D7C4E9A323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94475" y="4087813"/>
            <a:ext cx="1588" cy="201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Line 50">
            <a:extLst>
              <a:ext uri="{FF2B5EF4-FFF2-40B4-BE49-F238E27FC236}">
                <a16:creationId xmlns:a16="http://schemas.microsoft.com/office/drawing/2014/main" id="{8674BBA0-FFCF-F44A-D078-E504E72AFE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16650" y="4533900"/>
            <a:ext cx="242888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9" name="Line 51">
            <a:extLst>
              <a:ext uri="{FF2B5EF4-FFF2-40B4-BE49-F238E27FC236}">
                <a16:creationId xmlns:a16="http://schemas.microsoft.com/office/drawing/2014/main" id="{8C9355C1-D693-BE1F-7A57-E88F8FD4B8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5138" y="4535489"/>
            <a:ext cx="252412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0" name="Line 52">
            <a:extLst>
              <a:ext uri="{FF2B5EF4-FFF2-40B4-BE49-F238E27FC236}">
                <a16:creationId xmlns:a16="http://schemas.microsoft.com/office/drawing/2014/main" id="{D7771269-CB89-8099-D192-629916CB00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8925" y="3986213"/>
            <a:ext cx="1588" cy="328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1" name="AutoShape 53">
            <a:extLst>
              <a:ext uri="{FF2B5EF4-FFF2-40B4-BE49-F238E27FC236}">
                <a16:creationId xmlns:a16="http://schemas.microsoft.com/office/drawing/2014/main" id="{51242271-C36B-3E22-EA18-747E9FA98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3189" y="2860675"/>
            <a:ext cx="428625" cy="4445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2" name="Line 54">
            <a:extLst>
              <a:ext uri="{FF2B5EF4-FFF2-40B4-BE49-F238E27FC236}">
                <a16:creationId xmlns:a16="http://schemas.microsoft.com/office/drawing/2014/main" id="{452D66EB-62EC-1CDB-1251-D0A495D551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67288" y="3540125"/>
            <a:ext cx="171291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3" name="Line 55">
            <a:extLst>
              <a:ext uri="{FF2B5EF4-FFF2-40B4-BE49-F238E27FC236}">
                <a16:creationId xmlns:a16="http://schemas.microsoft.com/office/drawing/2014/main" id="{BB5446D9-2B86-BA49-679D-8F9920CCD9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8364" y="3224213"/>
            <a:ext cx="1587" cy="4048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4" name="Line 56">
            <a:extLst>
              <a:ext uri="{FF2B5EF4-FFF2-40B4-BE49-F238E27FC236}">
                <a16:creationId xmlns:a16="http://schemas.microsoft.com/office/drawing/2014/main" id="{5A87D973-8266-D1D3-6E2C-3B8555BF1E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23125" y="2538413"/>
            <a:ext cx="1588" cy="328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5" name="Rectangle 57">
            <a:extLst>
              <a:ext uri="{FF2B5EF4-FFF2-40B4-BE49-F238E27FC236}">
                <a16:creationId xmlns:a16="http://schemas.microsoft.com/office/drawing/2014/main" id="{07309826-3419-06EA-E558-8B0C1026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9851" y="5108575"/>
            <a:ext cx="428625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6" name="Rectangle 58">
            <a:extLst>
              <a:ext uri="{FF2B5EF4-FFF2-40B4-BE49-F238E27FC236}">
                <a16:creationId xmlns:a16="http://schemas.microsoft.com/office/drawing/2014/main" id="{CAFA8E56-8C53-2452-55DE-FE99B7898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7226" y="5108575"/>
            <a:ext cx="428625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7" name="Rectangle 59">
            <a:extLst>
              <a:ext uri="{FF2B5EF4-FFF2-40B4-BE49-F238E27FC236}">
                <a16:creationId xmlns:a16="http://schemas.microsoft.com/office/drawing/2014/main" id="{D7FC377E-2EA3-7D4A-7683-D7393E7D1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1976" y="5108575"/>
            <a:ext cx="428625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8" name="AutoShape 60">
            <a:extLst>
              <a:ext uri="{FF2B5EF4-FFF2-40B4-BE49-F238E27FC236}">
                <a16:creationId xmlns:a16="http://schemas.microsoft.com/office/drawing/2014/main" id="{6395BB8B-C148-F236-2C88-24AA3B308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1" y="5108575"/>
            <a:ext cx="428625" cy="4445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9" name="Line 61">
            <a:extLst>
              <a:ext uri="{FF2B5EF4-FFF2-40B4-BE49-F238E27FC236}">
                <a16:creationId xmlns:a16="http://schemas.microsoft.com/office/drawing/2014/main" id="{A4878062-8377-9B54-5431-FEFC083DD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7525" y="5334000"/>
            <a:ext cx="1206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0" name="Line 62">
            <a:extLst>
              <a:ext uri="{FF2B5EF4-FFF2-40B4-BE49-F238E27FC236}">
                <a16:creationId xmlns:a16="http://schemas.microsoft.com/office/drawing/2014/main" id="{9ED561B2-6F7A-5334-220A-14D0C691A5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4900" y="5330825"/>
            <a:ext cx="1206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1" name="Line 63">
            <a:extLst>
              <a:ext uri="{FF2B5EF4-FFF2-40B4-BE49-F238E27FC236}">
                <a16:creationId xmlns:a16="http://schemas.microsoft.com/office/drawing/2014/main" id="{6CDA07D2-5252-E249-2E50-644B277AA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72275" y="5330825"/>
            <a:ext cx="122238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2" name="AutoShape 64">
            <a:extLst>
              <a:ext uri="{FF2B5EF4-FFF2-40B4-BE49-F238E27FC236}">
                <a16:creationId xmlns:a16="http://schemas.microsoft.com/office/drawing/2014/main" id="{EE9CEB8A-66DB-5B8A-6760-7624350E6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9851" y="4308475"/>
            <a:ext cx="428625" cy="4445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3" name="Line 65">
            <a:extLst>
              <a:ext uri="{FF2B5EF4-FFF2-40B4-BE49-F238E27FC236}">
                <a16:creationId xmlns:a16="http://schemas.microsoft.com/office/drawing/2014/main" id="{29924326-1622-E819-588F-AAD8BE89D7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4" y="4754563"/>
            <a:ext cx="1587" cy="334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4" name="Rectangle 66">
            <a:extLst>
              <a:ext uri="{FF2B5EF4-FFF2-40B4-BE49-F238E27FC236}">
                <a16:creationId xmlns:a16="http://schemas.microsoft.com/office/drawing/2014/main" id="{39EB80A9-5A8F-0E77-CC1E-A1E35630C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1300" y="912813"/>
            <a:ext cx="2806700" cy="82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/>
              <a:t>What you would</a:t>
            </a:r>
          </a:p>
          <a:p>
            <a:pPr algn="ctr"/>
            <a:r>
              <a:rPr lang="en-US" altLang="en-US" b="1"/>
              <a:t>like it to be</a:t>
            </a:r>
          </a:p>
        </p:txBody>
      </p:sp>
      <p:sp>
        <p:nvSpPr>
          <p:cNvPr id="17475" name="Line 67">
            <a:extLst>
              <a:ext uri="{FF2B5EF4-FFF2-40B4-BE49-F238E27FC236}">
                <a16:creationId xmlns:a16="http://schemas.microsoft.com/office/drawing/2014/main" id="{2B302BB4-1E2C-284C-88E7-119297BFFC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82250" y="2373314"/>
            <a:ext cx="247650" cy="285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6" name="Rectangle 68">
            <a:extLst>
              <a:ext uri="{FF2B5EF4-FFF2-40B4-BE49-F238E27FC236}">
                <a16:creationId xmlns:a16="http://schemas.microsoft.com/office/drawing/2014/main" id="{969F85B2-81FE-70D5-6231-754101988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251" y="2206625"/>
            <a:ext cx="487363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7" name="Rectangle 69">
            <a:extLst>
              <a:ext uri="{FF2B5EF4-FFF2-40B4-BE49-F238E27FC236}">
                <a16:creationId xmlns:a16="http://schemas.microsoft.com/office/drawing/2014/main" id="{01463680-1E6B-72DA-B991-D6AE74B72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9488" y="2206625"/>
            <a:ext cx="487362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8" name="Rectangle 70">
            <a:extLst>
              <a:ext uri="{FF2B5EF4-FFF2-40B4-BE49-F238E27FC236}">
                <a16:creationId xmlns:a16="http://schemas.microsoft.com/office/drawing/2014/main" id="{A407163B-9929-C31B-47C8-8357FA171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7188" y="2206625"/>
            <a:ext cx="487362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9" name="Rectangle 71">
            <a:extLst>
              <a:ext uri="{FF2B5EF4-FFF2-40B4-BE49-F238E27FC236}">
                <a16:creationId xmlns:a16="http://schemas.microsoft.com/office/drawing/2014/main" id="{CB6E1F2A-FA5F-EB1E-9D5A-5E9F89DE0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7426" y="2206625"/>
            <a:ext cx="487363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80" name="Line 72">
            <a:extLst>
              <a:ext uri="{FF2B5EF4-FFF2-40B4-BE49-F238E27FC236}">
                <a16:creationId xmlns:a16="http://schemas.microsoft.com/office/drawing/2014/main" id="{046DE55F-C69C-4D3F-8DED-F5D1D4BE3398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7251" y="2390775"/>
            <a:ext cx="11271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1" name="Line 73">
            <a:extLst>
              <a:ext uri="{FF2B5EF4-FFF2-40B4-BE49-F238E27FC236}">
                <a16:creationId xmlns:a16="http://schemas.microsoft.com/office/drawing/2014/main" id="{587CB12D-67BA-53A7-2F74-5F0AE1539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05900" y="2395539"/>
            <a:ext cx="1270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2" name="Line 74">
            <a:extLst>
              <a:ext uri="{FF2B5EF4-FFF2-40B4-BE49-F238E27FC236}">
                <a16:creationId xmlns:a16="http://schemas.microsoft.com/office/drawing/2014/main" id="{934D7B16-D00A-4700-F846-24D6E69E2CBA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5189" y="2395539"/>
            <a:ext cx="103187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3" name="Rectangle 75">
            <a:extLst>
              <a:ext uri="{FF2B5EF4-FFF2-40B4-BE49-F238E27FC236}">
                <a16:creationId xmlns:a16="http://schemas.microsoft.com/office/drawing/2014/main" id="{7CA3B7E9-0E90-3396-06BC-BA04C3E77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17488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en-US" sz="2600"/>
              <a:t>There Are 3 Versions of a Process Map</a:t>
            </a:r>
          </a:p>
        </p:txBody>
      </p:sp>
      <p:sp>
        <p:nvSpPr>
          <p:cNvPr id="17484" name="Line 76">
            <a:extLst>
              <a:ext uri="{FF2B5EF4-FFF2-40B4-BE49-F238E27FC236}">
                <a16:creationId xmlns:a16="http://schemas.microsoft.com/office/drawing/2014/main" id="{332C613E-2F5C-4BC5-BA66-D88A5C2886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7489" y="984251"/>
            <a:ext cx="14287" cy="4538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5" name="Line 77">
            <a:extLst>
              <a:ext uri="{FF2B5EF4-FFF2-40B4-BE49-F238E27FC236}">
                <a16:creationId xmlns:a16="http://schemas.microsoft.com/office/drawing/2014/main" id="{A898586A-315A-461E-E40C-37FCB8CA01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5275" y="3286125"/>
            <a:ext cx="0" cy="260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6" name="Line 78">
            <a:extLst>
              <a:ext uri="{FF2B5EF4-FFF2-40B4-BE49-F238E27FC236}">
                <a16:creationId xmlns:a16="http://schemas.microsoft.com/office/drawing/2014/main" id="{51A7C268-C10D-36E8-346B-174FB1DD2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9" y="1035051"/>
            <a:ext cx="14287" cy="4538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7" name="Rectangle 79">
            <a:extLst>
              <a:ext uri="{FF2B5EF4-FFF2-40B4-BE49-F238E27FC236}">
                <a16:creationId xmlns:a16="http://schemas.microsoft.com/office/drawing/2014/main" id="{003D3417-9AAC-5DB5-5CC2-70B66B186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851" y="5627540"/>
            <a:ext cx="629584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Validate the map you have created</a:t>
            </a:r>
          </a:p>
        </p:txBody>
      </p:sp>
      <p:sp>
        <p:nvSpPr>
          <p:cNvPr id="17488" name="Cloud Callout 80">
            <a:extLst>
              <a:ext uri="{FF2B5EF4-FFF2-40B4-BE49-F238E27FC236}">
                <a16:creationId xmlns:a16="http://schemas.microsoft.com/office/drawing/2014/main" id="{F321A652-C347-2715-58D9-BC02DAEDD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1494" y="4006702"/>
            <a:ext cx="2570162" cy="1438275"/>
          </a:xfrm>
          <a:prstGeom prst="cloudCallout">
            <a:avLst>
              <a:gd name="adj1" fmla="val -14051"/>
              <a:gd name="adj2" fmla="val 67551"/>
            </a:avLst>
          </a:prstGeom>
          <a:solidFill>
            <a:schemeClr val="accent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Don’t Forget!</a:t>
            </a:r>
          </a:p>
        </p:txBody>
      </p:sp>
      <p:sp>
        <p:nvSpPr>
          <p:cNvPr id="82" name="Slide Number Placeholder 5">
            <a:extLst>
              <a:ext uri="{FF2B5EF4-FFF2-40B4-BE49-F238E27FC236}">
                <a16:creationId xmlns:a16="http://schemas.microsoft.com/office/drawing/2014/main" id="{25900CAF-6E1D-52ED-E5A1-6320DE55320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811952" y="630174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DB9A98-F838-4116-8513-3DE0E5EE5B50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Oval 3">
            <a:extLst>
              <a:ext uri="{FF2B5EF4-FFF2-40B4-BE49-F238E27FC236}">
                <a16:creationId xmlns:a16="http://schemas.microsoft.com/office/drawing/2014/main" id="{E509511A-D46B-71C7-9DA5-AA53F3173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5450" y="3903664"/>
            <a:ext cx="444500" cy="56038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77CFF8BE-0A02-7564-F671-6B1CF0F2B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3188" y="3917950"/>
            <a:ext cx="658812" cy="546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2D8B67A5-FA9D-8561-6F7D-96D9DC6EA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0" y="3906838"/>
            <a:ext cx="673100" cy="557212"/>
          </a:xfrm>
          <a:prstGeom prst="rect">
            <a:avLst/>
          </a:prstGeom>
          <a:solidFill>
            <a:srgbClr val="3399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VA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B5B1C50E-399D-359C-32CF-F3DB04295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6776" y="3917950"/>
            <a:ext cx="658813" cy="546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9" name="AutoShape 8">
            <a:extLst>
              <a:ext uri="{FF2B5EF4-FFF2-40B4-BE49-F238E27FC236}">
                <a16:creationId xmlns:a16="http://schemas.microsoft.com/office/drawing/2014/main" id="{03354CD6-1824-E19E-8F90-260286E7C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3802064"/>
            <a:ext cx="760413" cy="752475"/>
          </a:xfrm>
          <a:prstGeom prst="diamond">
            <a:avLst/>
          </a:prstGeom>
          <a:solidFill>
            <a:srgbClr val="00B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VA</a:t>
            </a:r>
          </a:p>
        </p:txBody>
      </p:sp>
      <p:sp>
        <p:nvSpPr>
          <p:cNvPr id="18440" name="Rectangle 19">
            <a:extLst>
              <a:ext uri="{FF2B5EF4-FFF2-40B4-BE49-F238E27FC236}">
                <a16:creationId xmlns:a16="http://schemas.microsoft.com/office/drawing/2014/main" id="{A428304D-6B80-6FCF-63EF-7C1B0EAEB5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Step 4 Add Additional Information</a:t>
            </a:r>
          </a:p>
        </p:txBody>
      </p:sp>
      <p:sp>
        <p:nvSpPr>
          <p:cNvPr id="35" name="Slide Number Placeholder 5">
            <a:extLst>
              <a:ext uri="{FF2B5EF4-FFF2-40B4-BE49-F238E27FC236}">
                <a16:creationId xmlns:a16="http://schemas.microsoft.com/office/drawing/2014/main" id="{2B6898E0-DCC6-60BE-DF7E-D1E20A96679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DB9A98-F838-4116-8513-3DE0E5EE5B5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8441" name="Rectangle 7">
            <a:extLst>
              <a:ext uri="{FF2B5EF4-FFF2-40B4-BE49-F238E27FC236}">
                <a16:creationId xmlns:a16="http://schemas.microsoft.com/office/drawing/2014/main" id="{2C13B310-D734-5225-989A-7535EEB53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838" y="3924300"/>
            <a:ext cx="658812" cy="546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2" name="Rectangle 5">
            <a:extLst>
              <a:ext uri="{FF2B5EF4-FFF2-40B4-BE49-F238E27FC236}">
                <a16:creationId xmlns:a16="http://schemas.microsoft.com/office/drawing/2014/main" id="{041E1E60-9026-C283-94FB-7DA62EDE2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938" y="4918076"/>
            <a:ext cx="673100" cy="557213"/>
          </a:xfrm>
          <a:prstGeom prst="rect">
            <a:avLst/>
          </a:prstGeom>
          <a:solidFill>
            <a:srgbClr val="3399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VA</a:t>
            </a:r>
          </a:p>
        </p:txBody>
      </p:sp>
      <p:cxnSp>
        <p:nvCxnSpPr>
          <p:cNvPr id="18443" name="Straight Arrow Connector 29">
            <a:extLst>
              <a:ext uri="{FF2B5EF4-FFF2-40B4-BE49-F238E27FC236}">
                <a16:creationId xmlns:a16="http://schemas.microsoft.com/office/drawing/2014/main" id="{FD98A1F3-85FC-FD4F-F205-70BA2FFCCCCF}"/>
              </a:ext>
            </a:extLst>
          </p:cNvPr>
          <p:cNvCxnSpPr>
            <a:cxnSpLocks noChangeShapeType="1"/>
            <a:stCxn id="18439" idx="3"/>
            <a:endCxn id="18438" idx="1"/>
          </p:cNvCxnSpPr>
          <p:nvPr/>
        </p:nvCxnSpPr>
        <p:spPr bwMode="auto">
          <a:xfrm>
            <a:off x="6856413" y="4178300"/>
            <a:ext cx="360362" cy="127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4" name="Straight Arrow Connector 31">
            <a:extLst>
              <a:ext uri="{FF2B5EF4-FFF2-40B4-BE49-F238E27FC236}">
                <a16:creationId xmlns:a16="http://schemas.microsoft.com/office/drawing/2014/main" id="{2E042A37-E1B8-76BD-20E6-C4EE71EA2790}"/>
              </a:ext>
            </a:extLst>
          </p:cNvPr>
          <p:cNvCxnSpPr>
            <a:cxnSpLocks noChangeShapeType="1"/>
            <a:stCxn id="18435" idx="6"/>
            <a:endCxn id="18436" idx="1"/>
          </p:cNvCxnSpPr>
          <p:nvPr/>
        </p:nvCxnSpPr>
        <p:spPr bwMode="auto">
          <a:xfrm>
            <a:off x="3409950" y="4183064"/>
            <a:ext cx="503238" cy="79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5" name="Straight Arrow Connector 33">
            <a:extLst>
              <a:ext uri="{FF2B5EF4-FFF2-40B4-BE49-F238E27FC236}">
                <a16:creationId xmlns:a16="http://schemas.microsoft.com/office/drawing/2014/main" id="{E3CF4259-3AE2-6563-DE5F-CA733B37B694}"/>
              </a:ext>
            </a:extLst>
          </p:cNvPr>
          <p:cNvCxnSpPr>
            <a:cxnSpLocks noChangeShapeType="1"/>
            <a:stCxn id="18436" idx="3"/>
            <a:endCxn id="18437" idx="1"/>
          </p:cNvCxnSpPr>
          <p:nvPr/>
        </p:nvCxnSpPr>
        <p:spPr bwMode="auto">
          <a:xfrm flipV="1">
            <a:off x="4572000" y="4184650"/>
            <a:ext cx="476250" cy="63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6" name="Straight Arrow Connector 35">
            <a:extLst>
              <a:ext uri="{FF2B5EF4-FFF2-40B4-BE49-F238E27FC236}">
                <a16:creationId xmlns:a16="http://schemas.microsoft.com/office/drawing/2014/main" id="{F9D40DAA-DE3A-AD02-2F3A-30F2ACBE6942}"/>
              </a:ext>
            </a:extLst>
          </p:cNvPr>
          <p:cNvCxnSpPr>
            <a:cxnSpLocks noChangeShapeType="1"/>
            <a:stCxn id="18437" idx="3"/>
            <a:endCxn id="18439" idx="1"/>
          </p:cNvCxnSpPr>
          <p:nvPr/>
        </p:nvCxnSpPr>
        <p:spPr bwMode="auto">
          <a:xfrm flipV="1">
            <a:off x="5721350" y="4178300"/>
            <a:ext cx="374650" cy="63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7" name="Straight Arrow Connector 37">
            <a:extLst>
              <a:ext uri="{FF2B5EF4-FFF2-40B4-BE49-F238E27FC236}">
                <a16:creationId xmlns:a16="http://schemas.microsoft.com/office/drawing/2014/main" id="{D36858AF-036B-3B8E-C413-67A97DA4AAD7}"/>
              </a:ext>
            </a:extLst>
          </p:cNvPr>
          <p:cNvCxnSpPr>
            <a:cxnSpLocks noChangeShapeType="1"/>
            <a:stCxn id="18438" idx="3"/>
            <a:endCxn id="18441" idx="1"/>
          </p:cNvCxnSpPr>
          <p:nvPr/>
        </p:nvCxnSpPr>
        <p:spPr bwMode="auto">
          <a:xfrm>
            <a:off x="7875588" y="4191000"/>
            <a:ext cx="349250" cy="63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8" name="Elbow Connector 39">
            <a:extLst>
              <a:ext uri="{FF2B5EF4-FFF2-40B4-BE49-F238E27FC236}">
                <a16:creationId xmlns:a16="http://schemas.microsoft.com/office/drawing/2014/main" id="{F859C845-998B-1575-ED32-743E85CA8338}"/>
              </a:ext>
            </a:extLst>
          </p:cNvPr>
          <p:cNvCxnSpPr>
            <a:cxnSpLocks noChangeShapeType="1"/>
            <a:stCxn id="18439" idx="2"/>
          </p:cNvCxnSpPr>
          <p:nvPr/>
        </p:nvCxnSpPr>
        <p:spPr bwMode="auto">
          <a:xfrm rot="16200000" flipH="1">
            <a:off x="6588919" y="4441032"/>
            <a:ext cx="641350" cy="868362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9" name="TextBox 41">
            <a:extLst>
              <a:ext uri="{FF2B5EF4-FFF2-40B4-BE49-F238E27FC236}">
                <a16:creationId xmlns:a16="http://schemas.microsoft.com/office/drawing/2014/main" id="{7D17FFC9-BD6E-0AD1-896D-ED529899F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9" y="3933826"/>
            <a:ext cx="3190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/>
              <a:t>Y</a:t>
            </a:r>
          </a:p>
        </p:txBody>
      </p:sp>
      <p:sp>
        <p:nvSpPr>
          <p:cNvPr id="18450" name="TextBox 42">
            <a:extLst>
              <a:ext uri="{FF2B5EF4-FFF2-40B4-BE49-F238E27FC236}">
                <a16:creationId xmlns:a16="http://schemas.microsoft.com/office/drawing/2014/main" id="{4F8A3AD5-BEEB-0C43-DFA7-E62F48118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7314" y="4535489"/>
            <a:ext cx="3190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/>
              <a:t>N</a:t>
            </a:r>
          </a:p>
        </p:txBody>
      </p:sp>
      <p:sp>
        <p:nvSpPr>
          <p:cNvPr id="19" name="Oval 11" descr="Trellis">
            <a:extLst>
              <a:ext uri="{FF2B5EF4-FFF2-40B4-BE49-F238E27FC236}">
                <a16:creationId xmlns:a16="http://schemas.microsoft.com/office/drawing/2014/main" id="{E38E251D-A0D4-8279-50DE-9784B0499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0122" y="2248359"/>
            <a:ext cx="474295" cy="418171"/>
          </a:xfrm>
          <a:prstGeom prst="ellipse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AutoShape 17" descr="Trellis">
            <a:extLst>
              <a:ext uri="{FF2B5EF4-FFF2-40B4-BE49-F238E27FC236}">
                <a16:creationId xmlns:a16="http://schemas.microsoft.com/office/drawing/2014/main" id="{8B1AB482-9A40-284E-3C25-FC67E66B7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1447800"/>
            <a:ext cx="838200" cy="1066800"/>
          </a:xfrm>
          <a:prstGeom prst="irregularSeal1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AutoShape 19" descr="Trellis">
            <a:extLst>
              <a:ext uri="{FF2B5EF4-FFF2-40B4-BE49-F238E27FC236}">
                <a16:creationId xmlns:a16="http://schemas.microsoft.com/office/drawing/2014/main" id="{243B8EEF-34B2-E4EE-B9B1-358723568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447800"/>
            <a:ext cx="838200" cy="1066800"/>
          </a:xfrm>
          <a:prstGeom prst="irregularSeal1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" name="Rectangle 3" descr="10%">
            <a:extLst>
              <a:ext uri="{FF2B5EF4-FFF2-40B4-BE49-F238E27FC236}">
                <a16:creationId xmlns:a16="http://schemas.microsoft.com/office/drawing/2014/main" id="{0802E8DE-2ECC-98E1-DB47-A918D3781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1005" y="2204225"/>
            <a:ext cx="1212087" cy="557561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" name="Rectangle 4" descr="10%">
            <a:extLst>
              <a:ext uri="{FF2B5EF4-FFF2-40B4-BE49-F238E27FC236}">
                <a16:creationId xmlns:a16="http://schemas.microsoft.com/office/drawing/2014/main" id="{F9B60E79-AE11-39C8-7D47-0111D7C43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6589" y="2204225"/>
            <a:ext cx="1212087" cy="557561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Rectangle 5" descr="10%">
            <a:extLst>
              <a:ext uri="{FF2B5EF4-FFF2-40B4-BE49-F238E27FC236}">
                <a16:creationId xmlns:a16="http://schemas.microsoft.com/office/drawing/2014/main" id="{5DC32785-40AA-8E52-CF9C-2D7ABE34A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2174" y="2204225"/>
            <a:ext cx="1212087" cy="557561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Line 6">
            <a:extLst>
              <a:ext uri="{FF2B5EF4-FFF2-40B4-BE49-F238E27FC236}">
                <a16:creationId xmlns:a16="http://schemas.microsoft.com/office/drawing/2014/main" id="{77417295-9E52-2629-6464-AC49063B44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3092" y="2483005"/>
            <a:ext cx="2634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7">
            <a:extLst>
              <a:ext uri="{FF2B5EF4-FFF2-40B4-BE49-F238E27FC236}">
                <a16:creationId xmlns:a16="http://schemas.microsoft.com/office/drawing/2014/main" id="{55DFE35E-0441-B8DB-0C87-C8AB6E03CD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8677" y="2483005"/>
            <a:ext cx="2634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8">
            <a:extLst>
              <a:ext uri="{FF2B5EF4-FFF2-40B4-BE49-F238E27FC236}">
                <a16:creationId xmlns:a16="http://schemas.microsoft.com/office/drawing/2014/main" id="{B95FA977-EC74-0FB3-FB2B-9C3E1F163F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2107" y="2483005"/>
            <a:ext cx="36889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9">
            <a:extLst>
              <a:ext uri="{FF2B5EF4-FFF2-40B4-BE49-F238E27FC236}">
                <a16:creationId xmlns:a16="http://schemas.microsoft.com/office/drawing/2014/main" id="{6D48C3EB-DC6D-AD43-239D-CB62D4174D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64261" y="2483005"/>
            <a:ext cx="2634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Oval 11" descr="Trellis">
            <a:extLst>
              <a:ext uri="{FF2B5EF4-FFF2-40B4-BE49-F238E27FC236}">
                <a16:creationId xmlns:a16="http://schemas.microsoft.com/office/drawing/2014/main" id="{578D1F36-1F6B-3DD8-DDE0-5CB8AF499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3157" y="2297152"/>
            <a:ext cx="474295" cy="418171"/>
          </a:xfrm>
          <a:prstGeom prst="ellipse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AutoShape 18" descr="Trellis">
            <a:extLst>
              <a:ext uri="{FF2B5EF4-FFF2-40B4-BE49-F238E27FC236}">
                <a16:creationId xmlns:a16="http://schemas.microsoft.com/office/drawing/2014/main" id="{B06F19DD-E097-FA53-2C7D-4A7A5FF7B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0085" y="2854712"/>
            <a:ext cx="579694" cy="650488"/>
          </a:xfrm>
          <a:prstGeom prst="irregularSeal1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081D0-050A-B6A1-B027-BCA899ECA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b="1" dirty="0"/>
              <a:t>Step 4 Add Additional Information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8A50F-CCAE-85DF-3C03-E78EF4020BC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5779" y="1390399"/>
            <a:ext cx="2878138" cy="4129868"/>
          </a:xfrm>
        </p:spPr>
        <p:txBody>
          <a:bodyPr>
            <a:normAutofit/>
          </a:bodyPr>
          <a:lstStyle/>
          <a:p>
            <a:pPr eaLnBrk="0" hangingPunct="0">
              <a:defRPr/>
            </a:pPr>
            <a:r>
              <a:rPr lang="en-US" dirty="0">
                <a:latin typeface="Arial" charset="0"/>
              </a:rPr>
              <a:t>For example:</a:t>
            </a:r>
          </a:p>
          <a:p>
            <a:pPr marL="457200" indent="-457200" eaLnBrk="0" hangingPunct="0">
              <a:buFontTx/>
              <a:buChar char="•"/>
              <a:defRPr/>
            </a:pPr>
            <a:r>
              <a:rPr lang="en-US" dirty="0">
                <a:latin typeface="Arial" charset="0"/>
              </a:rPr>
              <a:t>Identify steps in your process that are Value Added (VA) and Non-Value Added (NVA)</a:t>
            </a:r>
          </a:p>
          <a:p>
            <a:pPr marL="457200" indent="-457200" eaLnBrk="0" hangingPunct="0">
              <a:buFontTx/>
              <a:buChar char="•"/>
              <a:defRPr/>
            </a:pPr>
            <a:r>
              <a:rPr lang="en-US" dirty="0">
                <a:latin typeface="Arial" charset="0"/>
              </a:rPr>
              <a:t>Identify steps or inputs in your process that could impact identified customer needs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F048A-2250-66D9-E4DF-6C0CF0574DE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fld id="{59DB9A98-F838-4116-8513-3DE0E5EE5B50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531E803-DED8-C0D1-5DCD-17BEE9C7A4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0869" y="1622732"/>
            <a:ext cx="4941065" cy="14828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C0BDAD8-9AD3-9B01-D83F-414E56FEA4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8998" y="3752443"/>
            <a:ext cx="5034234" cy="17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98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1F464C0-7E7D-A677-F326-361AC087D4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 eaLnBrk="1" hangingPunct="1"/>
            <a:r>
              <a:rPr lang="en-US" altLang="en-US" b="1" dirty="0">
                <a:solidFill>
                  <a:schemeClr val="accent1"/>
                </a:solidFill>
              </a:rPr>
              <a:t>Step 5 Evaluate the Map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940DC07-509C-747D-039B-AA3B6AC52FF1}"/>
              </a:ext>
            </a:extLst>
          </p:cNvPr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60000"/>
              </a:spcBef>
            </a:pPr>
            <a:r>
              <a:rPr lang="en-US" altLang="en-US" sz="2400" dirty="0"/>
              <a:t>Look at each step in the process and add necessary data to help better understand what is happening: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sz="2000" dirty="0"/>
              <a:t>Value-added time vs. non-value-added time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sz="2000" dirty="0"/>
              <a:t>Decisions &amp; Rework loops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sz="2000" dirty="0"/>
              <a:t>Process parameters and controls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sz="2000" dirty="0"/>
              <a:t>Look for bottlenecks, hand-offs, delays – all waste in the process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D8A9B1-E5C3-DEA1-11AE-784E8D03B51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3050"/>
          </a:xfrm>
        </p:spPr>
        <p:txBody>
          <a:bodyPr/>
          <a:lstStyle/>
          <a:p>
            <a:fld id="{59DB9A98-F838-4116-8513-3DE0E5EE5B50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E789B168-8AF8-42DE-ABF9-BFB9075897D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8074" y="5467"/>
          <a:ext cx="2115" cy="2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62" imgH="262" progId="TCLayout.ActiveDocument.1">
                  <p:embed/>
                </p:oleObj>
              </mc:Choice>
              <mc:Fallback>
                <p:oleObj name="think-cell Slide" r:id="rId4" imgW="262" imgH="262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E789B168-8AF8-42DE-ABF9-BFB9075897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74" y="5467"/>
                        <a:ext cx="2115" cy="21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2E06CE3-F2BC-4BCD-ABAF-36ADDBD65D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Using Process Maps in Lean Six Sigma</a:t>
            </a:r>
            <a:endParaRPr lang="en-US" dirty="0">
              <a:latin typeface="Amasis MT Pro Medium" panose="020406040500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2CEA39-2FDB-4FE8-A9A4-B6F0CA80DA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Sheryl L Vogt</a:t>
            </a:r>
          </a:p>
        </p:txBody>
      </p:sp>
    </p:spTree>
    <p:extLst>
      <p:ext uri="{BB962C8B-B14F-4D97-AF65-F5344CB8AC3E}">
        <p14:creationId xmlns:p14="http://schemas.microsoft.com/office/powerpoint/2010/main" val="326478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2">
            <a:extLst>
              <a:ext uri="{FF2B5EF4-FFF2-40B4-BE49-F238E27FC236}">
                <a16:creationId xmlns:a16="http://schemas.microsoft.com/office/drawing/2014/main" id="{FC824252-942F-7848-930C-AA4E44E7E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dirty="0"/>
              <a:t>Quick Exercise</a:t>
            </a:r>
            <a:endParaRPr lang="en-US" altLang="en-US"/>
          </a:p>
        </p:txBody>
      </p:sp>
      <p:graphicFrame>
        <p:nvGraphicFramePr>
          <p:cNvPr id="20485" name="Content Placeholder 1">
            <a:extLst>
              <a:ext uri="{FF2B5EF4-FFF2-40B4-BE49-F238E27FC236}">
                <a16:creationId xmlns:a16="http://schemas.microsoft.com/office/drawing/2014/main" id="{F4AD45FF-A306-F41A-0635-C27CA146B492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312167573"/>
              </p:ext>
            </p:extLst>
          </p:nvPr>
        </p:nvGraphicFramePr>
        <p:xfrm>
          <a:off x="414338" y="1546225"/>
          <a:ext cx="11363325" cy="425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5D3478C-9CAF-CDA3-0335-6C7800CB08A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3050"/>
          </a:xfrm>
        </p:spPr>
        <p:txBody>
          <a:bodyPr/>
          <a:lstStyle/>
          <a:p>
            <a:fld id="{59DB9A98-F838-4116-8513-3DE0E5EE5B50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6290113-9A2E-EB03-E814-A99824EED76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Let’s Try One Together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729622D-3D65-86BB-861E-1BC36C5DB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DB9A98-F838-4116-8513-3DE0E5EE5B50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B9FDE-AD3A-BBFC-7B91-FE986DAC5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/>
              <a:t>Let’s Create a Flowchart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2B93C-267F-CAE7-C7C6-A1C1E91FEFA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We are going to use “Driving to Work” as our process</a:t>
            </a:r>
          </a:p>
          <a:p>
            <a:r>
              <a:rPr lang="en-US" dirty="0"/>
              <a:t>For this exercise, we will keep our flowchart small, so no more than 5 activity blocks total!</a:t>
            </a:r>
          </a:p>
          <a:p>
            <a:r>
              <a:rPr lang="en-US" dirty="0"/>
              <a:t>Remember the 5 steps:</a:t>
            </a:r>
          </a:p>
          <a:p>
            <a:pPr marL="891540" lvl="2" indent="-342900">
              <a:buAutoNum type="arabicParenR"/>
            </a:pPr>
            <a:r>
              <a:rPr lang="en-US" dirty="0"/>
              <a:t>Identify the Boundaries</a:t>
            </a:r>
          </a:p>
          <a:p>
            <a:pPr marL="891540" lvl="2" indent="-342900">
              <a:buAutoNum type="arabicParenR"/>
            </a:pPr>
            <a:r>
              <a:rPr lang="en-US" dirty="0"/>
              <a:t>Draw the map</a:t>
            </a:r>
          </a:p>
          <a:p>
            <a:pPr marL="891540" lvl="2" indent="-342900">
              <a:buAutoNum type="arabicParenR"/>
            </a:pPr>
            <a:r>
              <a:rPr lang="en-US" dirty="0"/>
              <a:t>Uncover complexities</a:t>
            </a:r>
          </a:p>
          <a:p>
            <a:pPr marL="891540" lvl="2" indent="-342900">
              <a:buAutoNum type="arabicParenR"/>
            </a:pPr>
            <a:r>
              <a:rPr lang="en-US" dirty="0"/>
              <a:t>Add additional information</a:t>
            </a:r>
          </a:p>
          <a:p>
            <a:pPr marL="891540" lvl="2" indent="-342900">
              <a:buAutoNum type="arabicParenR"/>
            </a:pPr>
            <a:r>
              <a:rPr lang="en-US" dirty="0"/>
              <a:t>Evaluate</a:t>
            </a:r>
          </a:p>
          <a:p>
            <a:pPr lvl="1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BBEE5-D1AE-053B-D755-1028A0A6B1E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8283575" y="6307138"/>
            <a:ext cx="3908425" cy="274637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/>
              <a:t>2021 Vogt Consulting Inc for FEW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8551-BEDE-1789-592F-1E4B83EBF5B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74463" y="6307138"/>
            <a:ext cx="617537" cy="274637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fld id="{59DB9A98-F838-4116-8513-3DE0E5EE5B50}" type="slidenum">
              <a:rPr lang="en-US" smtClean="0"/>
              <a:pPr>
                <a:spcAft>
                  <a:spcPts val="60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7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76048-71F2-7F56-7BEC-8EA9AAE50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Flow Chart Template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AF059-7E42-C94D-FD74-A5DC349C774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DB9A98-F838-4116-8513-3DE0E5EE5B5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4CBC301-3CD9-9D0D-165D-ECEC8A300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8957" y="2168068"/>
            <a:ext cx="985308" cy="316897"/>
          </a:xfrm>
          <a:prstGeom prst="rect">
            <a:avLst/>
          </a:prstGeom>
          <a:solidFill>
            <a:schemeClr val="bg1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dirty="0"/>
              <a:t>Find decaf</a:t>
            </a:r>
          </a:p>
        </p:txBody>
      </p:sp>
      <p:sp>
        <p:nvSpPr>
          <p:cNvPr id="9" name="Line 9">
            <a:extLst>
              <a:ext uri="{FF2B5EF4-FFF2-40B4-BE49-F238E27FC236}">
                <a16:creationId xmlns:a16="http://schemas.microsoft.com/office/drawing/2014/main" id="{6E4D4EEC-7283-A39C-29A1-28A1F7E139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6478" y="5086365"/>
            <a:ext cx="785813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9B39215B-E43D-0A22-7BA1-42C947DF8C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92327" y="5657921"/>
            <a:ext cx="785813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9905EEF9-8D61-8B7C-C407-7B11C4C30E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44909" y="2091112"/>
            <a:ext cx="97209" cy="316896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790C2388-3921-FD2E-7011-6075A82B2F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6855" y="5215973"/>
            <a:ext cx="0" cy="32346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CBA6193-AEA5-DAF5-3B03-34D00AD8DD35}"/>
              </a:ext>
            </a:extLst>
          </p:cNvPr>
          <p:cNvGrpSpPr/>
          <p:nvPr/>
        </p:nvGrpSpPr>
        <p:grpSpPr>
          <a:xfrm>
            <a:off x="7717583" y="2547836"/>
            <a:ext cx="1154784" cy="1151253"/>
            <a:chOff x="1354139" y="2942091"/>
            <a:chExt cx="545306" cy="570630"/>
          </a:xfrm>
        </p:grpSpPr>
        <p:sp>
          <p:nvSpPr>
            <p:cNvPr id="13" name="AutoShape 13">
              <a:extLst>
                <a:ext uri="{FF2B5EF4-FFF2-40B4-BE49-F238E27FC236}">
                  <a16:creationId xmlns:a16="http://schemas.microsoft.com/office/drawing/2014/main" id="{F171C5FC-E030-339C-D0D0-66D661CAB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4139" y="2942091"/>
              <a:ext cx="395288" cy="343373"/>
            </a:xfrm>
            <a:prstGeom prst="flowChartDecision">
              <a:avLst/>
            </a:prstGeom>
            <a:solidFill>
              <a:schemeClr val="bg1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/>
                <a:t>Additives?</a:t>
              </a:r>
            </a:p>
          </p:txBody>
        </p:sp>
        <p:sp>
          <p:nvSpPr>
            <p:cNvPr id="14" name="Line 14">
              <a:extLst>
                <a:ext uri="{FF2B5EF4-FFF2-40B4-BE49-F238E27FC236}">
                  <a16:creationId xmlns:a16="http://schemas.microsoft.com/office/drawing/2014/main" id="{168AFAEF-C384-7B7C-1EDD-2E9D4AF89B9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1820864" y="3030220"/>
              <a:ext cx="0" cy="157163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5">
              <a:extLst>
                <a:ext uri="{FF2B5EF4-FFF2-40B4-BE49-F238E27FC236}">
                  <a16:creationId xmlns:a16="http://schemas.microsoft.com/office/drawing/2014/main" id="{45E22311-8AE5-5F22-2690-224FE4127E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9402" y="3290441"/>
              <a:ext cx="0" cy="22228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CB4374BB-3A36-7EBB-F6D7-C92A4612BE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0619" y="2963847"/>
              <a:ext cx="163655" cy="137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200" dirty="0">
                  <a:latin typeface="Arial Narrow" panose="020B0606020202030204" pitchFamily="34" charset="0"/>
                </a:rPr>
                <a:t>No</a:t>
              </a:r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B5244984-87B0-2CC8-E717-73263F9BA0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1353" y="3243357"/>
              <a:ext cx="184699" cy="137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200" dirty="0">
                  <a:latin typeface="Arial Narrow" panose="020B0606020202030204" pitchFamily="34" charset="0"/>
                </a:rPr>
                <a:t>Yes</a:t>
              </a:r>
            </a:p>
          </p:txBody>
        </p:sp>
      </p:grpSp>
      <p:sp>
        <p:nvSpPr>
          <p:cNvPr id="21" name="Rectangle 7">
            <a:extLst>
              <a:ext uri="{FF2B5EF4-FFF2-40B4-BE49-F238E27FC236}">
                <a16:creationId xmlns:a16="http://schemas.microsoft.com/office/drawing/2014/main" id="{E67371D5-28AC-7642-954B-E093DCE71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452" y="1431931"/>
            <a:ext cx="985308" cy="683819"/>
          </a:xfrm>
          <a:prstGeom prst="rect">
            <a:avLst/>
          </a:prstGeom>
          <a:solidFill>
            <a:schemeClr val="bg1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Insert Filter</a:t>
            </a:r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F545E9E7-7789-E820-4F97-228F43120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514" y="1453046"/>
            <a:ext cx="985308" cy="683819"/>
          </a:xfrm>
          <a:prstGeom prst="rect">
            <a:avLst/>
          </a:prstGeom>
          <a:solidFill>
            <a:schemeClr val="bg1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Verify and </a:t>
            </a:r>
          </a:p>
          <a:p>
            <a:pPr algn="ctr" eaLnBrk="1" hangingPunct="1"/>
            <a:r>
              <a:rPr lang="en-US" altLang="en-US" sz="1400" dirty="0"/>
              <a:t>gather </a:t>
            </a:r>
          </a:p>
          <a:p>
            <a:pPr algn="ctr" eaLnBrk="1" hangingPunct="1"/>
            <a:r>
              <a:rPr lang="en-US" altLang="en-US" sz="1400" dirty="0"/>
              <a:t>ingredients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2EE9EDDC-33AA-5BD9-9F42-29F0CD092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270" y="1436580"/>
            <a:ext cx="985308" cy="683819"/>
          </a:xfrm>
          <a:prstGeom prst="rect">
            <a:avLst/>
          </a:prstGeom>
          <a:solidFill>
            <a:schemeClr val="bg1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Turn on</a:t>
            </a:r>
          </a:p>
          <a:p>
            <a:pPr algn="ctr" eaLnBrk="1" hangingPunct="1"/>
            <a:r>
              <a:rPr lang="en-US" altLang="en-US" sz="1400" dirty="0"/>
              <a:t> machine</a:t>
            </a:r>
          </a:p>
          <a:p>
            <a:pPr algn="ctr" eaLnBrk="1" hangingPunct="1"/>
            <a:endParaRPr lang="en-US" altLang="en-US" sz="1400" dirty="0"/>
          </a:p>
        </p:txBody>
      </p:sp>
      <p:sp>
        <p:nvSpPr>
          <p:cNvPr id="24" name="Line 10">
            <a:extLst>
              <a:ext uri="{FF2B5EF4-FFF2-40B4-BE49-F238E27FC236}">
                <a16:creationId xmlns:a16="http://schemas.microsoft.com/office/drawing/2014/main" id="{AEF96EBA-51FE-18A0-D5EB-86F5262286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8358" y="5380459"/>
            <a:ext cx="785813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0">
            <a:extLst>
              <a:ext uri="{FF2B5EF4-FFF2-40B4-BE49-F238E27FC236}">
                <a16:creationId xmlns:a16="http://schemas.microsoft.com/office/drawing/2014/main" id="{76152978-213B-B1A2-494C-B920D0CDC0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8358" y="5932241"/>
            <a:ext cx="785813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9">
            <a:extLst>
              <a:ext uri="{FF2B5EF4-FFF2-40B4-BE49-F238E27FC236}">
                <a16:creationId xmlns:a16="http://schemas.microsoft.com/office/drawing/2014/main" id="{751A3554-21BC-41E7-A5D2-B109528B0B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00547" y="1756824"/>
            <a:ext cx="338666" cy="5749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9">
            <a:extLst>
              <a:ext uri="{FF2B5EF4-FFF2-40B4-BE49-F238E27FC236}">
                <a16:creationId xmlns:a16="http://schemas.microsoft.com/office/drawing/2014/main" id="{93330D04-01C5-8219-2CC2-209701B409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5307" y="2893756"/>
            <a:ext cx="318397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9">
            <a:extLst>
              <a:ext uri="{FF2B5EF4-FFF2-40B4-BE49-F238E27FC236}">
                <a16:creationId xmlns:a16="http://schemas.microsoft.com/office/drawing/2014/main" id="{C9FD42F5-4556-BBB2-DD4D-ED85CE499D1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6345" y="2325233"/>
            <a:ext cx="279228" cy="1838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9">
            <a:extLst>
              <a:ext uri="{FF2B5EF4-FFF2-40B4-BE49-F238E27FC236}">
                <a16:creationId xmlns:a16="http://schemas.microsoft.com/office/drawing/2014/main" id="{15AE20D4-0E1E-0CBD-9746-A0A4FEF26D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270" y="2315519"/>
            <a:ext cx="3377026" cy="510092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9">
            <a:extLst>
              <a:ext uri="{FF2B5EF4-FFF2-40B4-BE49-F238E27FC236}">
                <a16:creationId xmlns:a16="http://schemas.microsoft.com/office/drawing/2014/main" id="{3E3AC400-5121-468E-748F-833B3BE08F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98780" y="3198080"/>
            <a:ext cx="573340" cy="50100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9">
            <a:extLst>
              <a:ext uri="{FF2B5EF4-FFF2-40B4-BE49-F238E27FC236}">
                <a16:creationId xmlns:a16="http://schemas.microsoft.com/office/drawing/2014/main" id="{D434588A-10F9-AED6-59E7-523751B4EA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6478" y="4905743"/>
            <a:ext cx="785813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9">
            <a:extLst>
              <a:ext uri="{FF2B5EF4-FFF2-40B4-BE49-F238E27FC236}">
                <a16:creationId xmlns:a16="http://schemas.microsoft.com/office/drawing/2014/main" id="{05D8E6F9-0484-B8EF-885F-73515AE0D4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6478" y="4674320"/>
            <a:ext cx="785813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11">
            <a:extLst>
              <a:ext uri="{FF2B5EF4-FFF2-40B4-BE49-F238E27FC236}">
                <a16:creationId xmlns:a16="http://schemas.microsoft.com/office/drawing/2014/main" id="{321E5968-BE33-9539-BB35-D80B5165BA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60739" y="5192726"/>
            <a:ext cx="0" cy="32346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2">
            <a:extLst>
              <a:ext uri="{FF2B5EF4-FFF2-40B4-BE49-F238E27FC236}">
                <a16:creationId xmlns:a16="http://schemas.microsoft.com/office/drawing/2014/main" id="{6B216A20-D3DD-0496-AC87-79839903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3521" y="5198156"/>
            <a:ext cx="0" cy="32346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C13EC20-B2F6-AC94-08FD-4AEBB7D9EC57}"/>
              </a:ext>
            </a:extLst>
          </p:cNvPr>
          <p:cNvCxnSpPr/>
          <p:nvPr/>
        </p:nvCxnSpPr>
        <p:spPr>
          <a:xfrm>
            <a:off x="1692176" y="4380722"/>
            <a:ext cx="866986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>
            <a:extLst>
              <a:ext uri="{FF2B5EF4-FFF2-40B4-BE49-F238E27FC236}">
                <a16:creationId xmlns:a16="http://schemas.microsoft.com/office/drawing/2014/main" id="{7CA10D75-98CA-73F1-BA49-B45819A094EA}"/>
              </a:ext>
            </a:extLst>
          </p:cNvPr>
          <p:cNvSpPr txBox="1">
            <a:spLocks/>
          </p:cNvSpPr>
          <p:nvPr/>
        </p:nvSpPr>
        <p:spPr>
          <a:xfrm>
            <a:off x="1657430" y="3855650"/>
            <a:ext cx="7680960" cy="479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Symbols</a:t>
            </a:r>
          </a:p>
        </p:txBody>
      </p:sp>
      <p:sp>
        <p:nvSpPr>
          <p:cNvPr id="39" name="Oval 6">
            <a:extLst>
              <a:ext uri="{FF2B5EF4-FFF2-40B4-BE49-F238E27FC236}">
                <a16:creationId xmlns:a16="http://schemas.microsoft.com/office/drawing/2014/main" id="{E0E43179-E90B-3AB9-1BBB-6E093A771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283" y="1440667"/>
            <a:ext cx="589144" cy="683819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dirty="0"/>
              <a:t>I need </a:t>
            </a:r>
          </a:p>
          <a:p>
            <a:pPr algn="ctr" eaLnBrk="1" hangingPunct="1"/>
            <a:r>
              <a:rPr lang="en-US" altLang="en-US" sz="1200" dirty="0"/>
              <a:t>coffee</a:t>
            </a:r>
          </a:p>
        </p:txBody>
      </p:sp>
      <p:sp>
        <p:nvSpPr>
          <p:cNvPr id="40" name="Oval 8">
            <a:extLst>
              <a:ext uri="{FF2B5EF4-FFF2-40B4-BE49-F238E27FC236}">
                <a16:creationId xmlns:a16="http://schemas.microsoft.com/office/drawing/2014/main" id="{3B9A5B47-46AE-26EA-EFB4-12D7B5C61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3063" y="1641904"/>
            <a:ext cx="298264" cy="273163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/>
              <a:t>A</a:t>
            </a:r>
          </a:p>
        </p:txBody>
      </p:sp>
      <p:sp>
        <p:nvSpPr>
          <p:cNvPr id="41" name="Oval 6">
            <a:extLst>
              <a:ext uri="{FF2B5EF4-FFF2-40B4-BE49-F238E27FC236}">
                <a16:creationId xmlns:a16="http://schemas.microsoft.com/office/drawing/2014/main" id="{5955CB62-F30C-A0F0-2AC4-B16F2E998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9114" y="2571490"/>
            <a:ext cx="1086808" cy="683819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Drink Coffee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251FC66F-0CC2-B5F6-B43E-C9F5A9608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8644" y="2049715"/>
            <a:ext cx="685708" cy="367358"/>
          </a:xfrm>
          <a:prstGeom prst="rect">
            <a:avLst/>
          </a:prstGeom>
          <a:solidFill>
            <a:schemeClr val="bg1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dirty="0"/>
              <a:t>Starbuck</a:t>
            </a:r>
          </a:p>
        </p:txBody>
      </p:sp>
      <p:sp>
        <p:nvSpPr>
          <p:cNvPr id="43" name="Rectangle 7">
            <a:extLst>
              <a:ext uri="{FF2B5EF4-FFF2-40B4-BE49-F238E27FC236}">
                <a16:creationId xmlns:a16="http://schemas.microsoft.com/office/drawing/2014/main" id="{B847D3EA-C931-93FB-61BD-6FEB79076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0770" y="3450855"/>
            <a:ext cx="985308" cy="683819"/>
          </a:xfrm>
          <a:prstGeom prst="rect">
            <a:avLst/>
          </a:prstGeom>
          <a:solidFill>
            <a:schemeClr val="bg1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dirty="0"/>
              <a:t>Add cream </a:t>
            </a:r>
          </a:p>
          <a:p>
            <a:pPr algn="ctr" eaLnBrk="1" hangingPunct="1"/>
            <a:r>
              <a:rPr lang="en-US" altLang="en-US" sz="1200" dirty="0"/>
              <a:t>sugar etc.</a:t>
            </a:r>
          </a:p>
        </p:txBody>
      </p:sp>
      <p:sp>
        <p:nvSpPr>
          <p:cNvPr id="44" name="Rectangle 7">
            <a:extLst>
              <a:ext uri="{FF2B5EF4-FFF2-40B4-BE49-F238E27FC236}">
                <a16:creationId xmlns:a16="http://schemas.microsoft.com/office/drawing/2014/main" id="{F1C94C51-A362-2C20-A80C-F23CFD25E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8304" y="2557781"/>
            <a:ext cx="985308" cy="683819"/>
          </a:xfrm>
          <a:prstGeom prst="rect">
            <a:avLst/>
          </a:prstGeom>
          <a:solidFill>
            <a:schemeClr val="bg1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Press Brew</a:t>
            </a:r>
          </a:p>
          <a:p>
            <a:pPr algn="ctr" eaLnBrk="1" hangingPunct="1"/>
            <a:endParaRPr lang="en-US" altLang="en-US" sz="1400" dirty="0"/>
          </a:p>
        </p:txBody>
      </p:sp>
      <p:sp>
        <p:nvSpPr>
          <p:cNvPr id="45" name="Rectangle 7">
            <a:extLst>
              <a:ext uri="{FF2B5EF4-FFF2-40B4-BE49-F238E27FC236}">
                <a16:creationId xmlns:a16="http://schemas.microsoft.com/office/drawing/2014/main" id="{2AF10538-CAC9-59E8-3251-CBE9D2C2E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2902" y="1397349"/>
            <a:ext cx="985308" cy="683819"/>
          </a:xfrm>
          <a:prstGeom prst="rect">
            <a:avLst/>
          </a:prstGeom>
          <a:solidFill>
            <a:schemeClr val="bg1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Insert coffee </a:t>
            </a:r>
          </a:p>
          <a:p>
            <a:pPr algn="ctr" eaLnBrk="1" hangingPunct="1"/>
            <a:r>
              <a:rPr lang="en-US" altLang="en-US" sz="1400" dirty="0"/>
              <a:t>grounds</a:t>
            </a:r>
          </a:p>
          <a:p>
            <a:pPr algn="ctr" eaLnBrk="1" hangingPunct="1"/>
            <a:endParaRPr lang="en-US" altLang="en-US" sz="1400" dirty="0"/>
          </a:p>
        </p:txBody>
      </p:sp>
      <p:sp>
        <p:nvSpPr>
          <p:cNvPr id="46" name="Rectangle 7">
            <a:extLst>
              <a:ext uri="{FF2B5EF4-FFF2-40B4-BE49-F238E27FC236}">
                <a16:creationId xmlns:a16="http://schemas.microsoft.com/office/drawing/2014/main" id="{C10E652C-93B6-FBD2-3265-109D1CB80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7039" y="2571490"/>
            <a:ext cx="985308" cy="683819"/>
          </a:xfrm>
          <a:prstGeom prst="rect">
            <a:avLst/>
          </a:prstGeom>
          <a:solidFill>
            <a:schemeClr val="bg1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Put carafe</a:t>
            </a:r>
          </a:p>
          <a:p>
            <a:pPr algn="ctr" eaLnBrk="1" hangingPunct="1"/>
            <a:r>
              <a:rPr lang="en-US" altLang="en-US" sz="1400" dirty="0"/>
              <a:t>In machine</a:t>
            </a:r>
          </a:p>
          <a:p>
            <a:pPr algn="ctr" eaLnBrk="1" hangingPunct="1"/>
            <a:endParaRPr lang="en-US" altLang="en-US" sz="1400" dirty="0"/>
          </a:p>
        </p:txBody>
      </p:sp>
      <p:sp>
        <p:nvSpPr>
          <p:cNvPr id="47" name="Rectangle 7">
            <a:extLst>
              <a:ext uri="{FF2B5EF4-FFF2-40B4-BE49-F238E27FC236}">
                <a16:creationId xmlns:a16="http://schemas.microsoft.com/office/drawing/2014/main" id="{BD37ED50-B1E0-7E70-92C9-5127A6F5E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9569" y="2571491"/>
            <a:ext cx="985308" cy="683819"/>
          </a:xfrm>
          <a:prstGeom prst="rect">
            <a:avLst/>
          </a:prstGeom>
          <a:solidFill>
            <a:schemeClr val="bg1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Fill coffee</a:t>
            </a:r>
          </a:p>
          <a:p>
            <a:pPr algn="ctr" eaLnBrk="1" hangingPunct="1"/>
            <a:r>
              <a:rPr lang="en-US" altLang="en-US" sz="1400" dirty="0"/>
              <a:t> cup</a:t>
            </a:r>
          </a:p>
          <a:p>
            <a:pPr algn="ctr" eaLnBrk="1" hangingPunct="1"/>
            <a:endParaRPr lang="en-US" altLang="en-US" sz="1400" dirty="0"/>
          </a:p>
        </p:txBody>
      </p:sp>
      <p:sp>
        <p:nvSpPr>
          <p:cNvPr id="48" name="Rectangle 7">
            <a:extLst>
              <a:ext uri="{FF2B5EF4-FFF2-40B4-BE49-F238E27FC236}">
                <a16:creationId xmlns:a16="http://schemas.microsoft.com/office/drawing/2014/main" id="{808673E1-0224-8A4E-FBB7-2507326AA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3072" y="1407294"/>
            <a:ext cx="985308" cy="683819"/>
          </a:xfrm>
          <a:prstGeom prst="rect">
            <a:avLst/>
          </a:prstGeom>
          <a:solidFill>
            <a:schemeClr val="bg1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Fill water</a:t>
            </a:r>
          </a:p>
          <a:p>
            <a:pPr algn="ctr" eaLnBrk="1" hangingPunct="1"/>
            <a:endParaRPr lang="en-US" altLang="en-US" sz="1400" dirty="0"/>
          </a:p>
        </p:txBody>
      </p:sp>
      <p:sp>
        <p:nvSpPr>
          <p:cNvPr id="49" name="Line 9">
            <a:extLst>
              <a:ext uri="{FF2B5EF4-FFF2-40B4-BE49-F238E27FC236}">
                <a16:creationId xmlns:a16="http://schemas.microsoft.com/office/drawing/2014/main" id="{87B69652-826F-8361-995B-03FDDAB177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87396" y="1702185"/>
            <a:ext cx="338666" cy="5749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9">
            <a:extLst>
              <a:ext uri="{FF2B5EF4-FFF2-40B4-BE49-F238E27FC236}">
                <a16:creationId xmlns:a16="http://schemas.microsoft.com/office/drawing/2014/main" id="{72FE539E-56DA-CAC4-18B0-D58228EA31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03578" y="1702185"/>
            <a:ext cx="338666" cy="5749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9">
            <a:extLst>
              <a:ext uri="{FF2B5EF4-FFF2-40B4-BE49-F238E27FC236}">
                <a16:creationId xmlns:a16="http://schemas.microsoft.com/office/drawing/2014/main" id="{2978F709-E0D9-28E5-F363-0DC869C056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9218" y="1739103"/>
            <a:ext cx="338666" cy="5749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Line 9">
            <a:extLst>
              <a:ext uri="{FF2B5EF4-FFF2-40B4-BE49-F238E27FC236}">
                <a16:creationId xmlns:a16="http://schemas.microsoft.com/office/drawing/2014/main" id="{259F311F-1E69-E9B5-F353-E113AF6AC6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63763" y="1725940"/>
            <a:ext cx="338666" cy="5749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Line 9">
            <a:extLst>
              <a:ext uri="{FF2B5EF4-FFF2-40B4-BE49-F238E27FC236}">
                <a16:creationId xmlns:a16="http://schemas.microsoft.com/office/drawing/2014/main" id="{6E1BD01E-D268-DDEC-3916-199314D17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9830520" y="1778484"/>
            <a:ext cx="298265" cy="2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Oval 8">
            <a:extLst>
              <a:ext uri="{FF2B5EF4-FFF2-40B4-BE49-F238E27FC236}">
                <a16:creationId xmlns:a16="http://schemas.microsoft.com/office/drawing/2014/main" id="{CE754B2C-C036-165E-11D3-27181B39F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3331" y="5208142"/>
            <a:ext cx="298264" cy="273163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" name="Oval 8">
            <a:extLst>
              <a:ext uri="{FF2B5EF4-FFF2-40B4-BE49-F238E27FC236}">
                <a16:creationId xmlns:a16="http://schemas.microsoft.com/office/drawing/2014/main" id="{F461CA3C-2A49-1763-547F-CECC937CD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042" y="2757176"/>
            <a:ext cx="298264" cy="273163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/>
              <a:t>A</a:t>
            </a:r>
          </a:p>
        </p:txBody>
      </p:sp>
      <p:sp>
        <p:nvSpPr>
          <p:cNvPr id="56" name="Line 9">
            <a:extLst>
              <a:ext uri="{FF2B5EF4-FFF2-40B4-BE49-F238E27FC236}">
                <a16:creationId xmlns:a16="http://schemas.microsoft.com/office/drawing/2014/main" id="{E85CCCCE-4B56-0F8C-7695-07F07EEBD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8893" y="2872540"/>
            <a:ext cx="318397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9">
            <a:extLst>
              <a:ext uri="{FF2B5EF4-FFF2-40B4-BE49-F238E27FC236}">
                <a16:creationId xmlns:a16="http://schemas.microsoft.com/office/drawing/2014/main" id="{0512F3CC-DAAF-0EB3-9D07-690AEA805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13" y="2913398"/>
            <a:ext cx="318397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9">
            <a:extLst>
              <a:ext uri="{FF2B5EF4-FFF2-40B4-BE49-F238E27FC236}">
                <a16:creationId xmlns:a16="http://schemas.microsoft.com/office/drawing/2014/main" id="{ABCCDBE5-0736-F18D-1143-6A656246E0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76900" y="2944902"/>
            <a:ext cx="318397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FFD52EA-8E93-D596-4613-5C37FC1B08D2}"/>
              </a:ext>
            </a:extLst>
          </p:cNvPr>
          <p:cNvGrpSpPr/>
          <p:nvPr/>
        </p:nvGrpSpPr>
        <p:grpSpPr>
          <a:xfrm>
            <a:off x="6752351" y="1496673"/>
            <a:ext cx="824393" cy="846945"/>
            <a:chOff x="1354139" y="2938612"/>
            <a:chExt cx="545306" cy="574109"/>
          </a:xfrm>
        </p:grpSpPr>
        <p:sp>
          <p:nvSpPr>
            <p:cNvPr id="60" name="AutoShape 13">
              <a:extLst>
                <a:ext uri="{FF2B5EF4-FFF2-40B4-BE49-F238E27FC236}">
                  <a16:creationId xmlns:a16="http://schemas.microsoft.com/office/drawing/2014/main" id="{0ACE3744-4A6B-E515-48EC-768049CD1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4139" y="2942091"/>
              <a:ext cx="395288" cy="343373"/>
            </a:xfrm>
            <a:prstGeom prst="flowChartDecision">
              <a:avLst/>
            </a:prstGeom>
            <a:solidFill>
              <a:schemeClr val="bg1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050" dirty="0"/>
                <a:t>Decaf?</a:t>
              </a:r>
            </a:p>
          </p:txBody>
        </p:sp>
        <p:sp>
          <p:nvSpPr>
            <p:cNvPr id="61" name="Line 14">
              <a:extLst>
                <a:ext uri="{FF2B5EF4-FFF2-40B4-BE49-F238E27FC236}">
                  <a16:creationId xmlns:a16="http://schemas.microsoft.com/office/drawing/2014/main" id="{49943448-70A9-DD82-653D-D874173CC52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1820864" y="3030220"/>
              <a:ext cx="0" cy="157163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15">
              <a:extLst>
                <a:ext uri="{FF2B5EF4-FFF2-40B4-BE49-F238E27FC236}">
                  <a16:creationId xmlns:a16="http://schemas.microsoft.com/office/drawing/2014/main" id="{600E3250-23DE-7ABD-2943-2E3057C5DE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9402" y="3290441"/>
              <a:ext cx="0" cy="22228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Text Box 16">
              <a:extLst>
                <a:ext uri="{FF2B5EF4-FFF2-40B4-BE49-F238E27FC236}">
                  <a16:creationId xmlns:a16="http://schemas.microsoft.com/office/drawing/2014/main" id="{E0DAD76D-F333-6F72-D493-353DA54E4E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7825" y="2938612"/>
              <a:ext cx="229243" cy="187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200" dirty="0">
                  <a:latin typeface="Arial Narrow" panose="020B0606020202030204" pitchFamily="34" charset="0"/>
                </a:rPr>
                <a:t>No</a:t>
              </a:r>
            </a:p>
          </p:txBody>
        </p:sp>
        <p:sp>
          <p:nvSpPr>
            <p:cNvPr id="64" name="Text Box 17">
              <a:extLst>
                <a:ext uri="{FF2B5EF4-FFF2-40B4-BE49-F238E27FC236}">
                  <a16:creationId xmlns:a16="http://schemas.microsoft.com/office/drawing/2014/main" id="{8473155B-93CF-931C-9D26-C50C458A76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4343" y="3218122"/>
              <a:ext cx="258720" cy="187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200" dirty="0">
                  <a:latin typeface="Arial Narrow" panose="020B0606020202030204" pitchFamily="34" charset="0"/>
                </a:rPr>
                <a:t>Yes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9719576-EC56-3DB7-3902-1E97125BDC74}"/>
              </a:ext>
            </a:extLst>
          </p:cNvPr>
          <p:cNvGrpSpPr/>
          <p:nvPr/>
        </p:nvGrpSpPr>
        <p:grpSpPr>
          <a:xfrm>
            <a:off x="3432823" y="1471005"/>
            <a:ext cx="852263" cy="618493"/>
            <a:chOff x="1354139" y="2893930"/>
            <a:chExt cx="545306" cy="618791"/>
          </a:xfrm>
        </p:grpSpPr>
        <p:sp>
          <p:nvSpPr>
            <p:cNvPr id="66" name="AutoShape 13">
              <a:extLst>
                <a:ext uri="{FF2B5EF4-FFF2-40B4-BE49-F238E27FC236}">
                  <a16:creationId xmlns:a16="http://schemas.microsoft.com/office/drawing/2014/main" id="{61A02105-FC01-0282-DE8E-3F8AD01BF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4139" y="2942091"/>
              <a:ext cx="395288" cy="343373"/>
            </a:xfrm>
            <a:prstGeom prst="flowChartDecision">
              <a:avLst/>
            </a:prstGeom>
            <a:solidFill>
              <a:schemeClr val="bg1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600" dirty="0"/>
                <a:t>All?</a:t>
              </a:r>
            </a:p>
          </p:txBody>
        </p:sp>
        <p:sp>
          <p:nvSpPr>
            <p:cNvPr id="67" name="Line 14">
              <a:extLst>
                <a:ext uri="{FF2B5EF4-FFF2-40B4-BE49-F238E27FC236}">
                  <a16:creationId xmlns:a16="http://schemas.microsoft.com/office/drawing/2014/main" id="{EB610DDF-7804-EE47-1EC3-E3C1FBEA949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1820864" y="3030220"/>
              <a:ext cx="0" cy="157163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15">
              <a:extLst>
                <a:ext uri="{FF2B5EF4-FFF2-40B4-BE49-F238E27FC236}">
                  <a16:creationId xmlns:a16="http://schemas.microsoft.com/office/drawing/2014/main" id="{CFF5D782-9BD5-C6A8-9571-B59C4503B2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9402" y="3290441"/>
              <a:ext cx="0" cy="22228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16">
              <a:extLst>
                <a:ext uri="{FF2B5EF4-FFF2-40B4-BE49-F238E27FC236}">
                  <a16:creationId xmlns:a16="http://schemas.microsoft.com/office/drawing/2014/main" id="{98C23CB9-3CA4-14CA-6F03-FFD4A2E64A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7318" y="2893930"/>
              <a:ext cx="250260" cy="277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200" dirty="0">
                  <a:latin typeface="Arial Narrow" panose="020B0606020202030204" pitchFamily="34" charset="0"/>
                </a:rPr>
                <a:t>Yes</a:t>
              </a:r>
            </a:p>
          </p:txBody>
        </p:sp>
        <p:sp>
          <p:nvSpPr>
            <p:cNvPr id="70" name="Text Box 17">
              <a:extLst>
                <a:ext uri="{FF2B5EF4-FFF2-40B4-BE49-F238E27FC236}">
                  <a16:creationId xmlns:a16="http://schemas.microsoft.com/office/drawing/2014/main" id="{AA2979BE-805B-7111-3E9C-1B41181FB7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2829" y="3173440"/>
              <a:ext cx="221747" cy="277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200" dirty="0">
                  <a:latin typeface="Arial Narrow" panose="020B0606020202030204" pitchFamily="34" charset="0"/>
                </a:rPr>
                <a:t>No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C044251-3BE3-90B1-5565-22BA34004ED1}"/>
              </a:ext>
            </a:extLst>
          </p:cNvPr>
          <p:cNvGrpSpPr/>
          <p:nvPr/>
        </p:nvGrpSpPr>
        <p:grpSpPr>
          <a:xfrm>
            <a:off x="6614580" y="492445"/>
            <a:ext cx="1384101" cy="1143266"/>
            <a:chOff x="6323496" y="4071491"/>
            <a:chExt cx="1384101" cy="1143266"/>
          </a:xfrm>
        </p:grpSpPr>
        <p:sp>
          <p:nvSpPr>
            <p:cNvPr id="3" name="Explosion: 14 Points 2">
              <a:extLst>
                <a:ext uri="{FF2B5EF4-FFF2-40B4-BE49-F238E27FC236}">
                  <a16:creationId xmlns:a16="http://schemas.microsoft.com/office/drawing/2014/main" id="{C6BB8784-21A3-976B-4632-4343B018B1FB}"/>
                </a:ext>
              </a:extLst>
            </p:cNvPr>
            <p:cNvSpPr/>
            <p:nvPr/>
          </p:nvSpPr>
          <p:spPr>
            <a:xfrm>
              <a:off x="6323496" y="4071491"/>
              <a:ext cx="1384101" cy="1143266"/>
            </a:xfrm>
            <a:prstGeom prst="irregularSeal2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10D046D-B866-9B28-3F6E-A19E5BE8F112}"/>
                </a:ext>
              </a:extLst>
            </p:cNvPr>
            <p:cNvSpPr txBox="1"/>
            <p:nvPr/>
          </p:nvSpPr>
          <p:spPr>
            <a:xfrm>
              <a:off x="6524664" y="4444357"/>
              <a:ext cx="83869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Distraction </a:t>
              </a:r>
            </a:p>
            <a:p>
              <a:r>
                <a:rPr lang="en-US" sz="1100" dirty="0"/>
                <a:t>loses place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38E838F-2B62-3C2A-2B4A-95F9EBB343A5}"/>
              </a:ext>
            </a:extLst>
          </p:cNvPr>
          <p:cNvGrpSpPr/>
          <p:nvPr/>
        </p:nvGrpSpPr>
        <p:grpSpPr>
          <a:xfrm>
            <a:off x="9430891" y="2849144"/>
            <a:ext cx="1384101" cy="1143266"/>
            <a:chOff x="4787522" y="4018930"/>
            <a:chExt cx="1384101" cy="1143266"/>
          </a:xfrm>
        </p:grpSpPr>
        <p:sp>
          <p:nvSpPr>
            <p:cNvPr id="71" name="Explosion: 14 Points 70">
              <a:extLst>
                <a:ext uri="{FF2B5EF4-FFF2-40B4-BE49-F238E27FC236}">
                  <a16:creationId xmlns:a16="http://schemas.microsoft.com/office/drawing/2014/main" id="{0309BF9B-A433-94C7-2CA4-8E4B20E26991}"/>
                </a:ext>
              </a:extLst>
            </p:cNvPr>
            <p:cNvSpPr/>
            <p:nvPr/>
          </p:nvSpPr>
          <p:spPr>
            <a:xfrm>
              <a:off x="4787522" y="4018930"/>
              <a:ext cx="1384101" cy="1143266"/>
            </a:xfrm>
            <a:prstGeom prst="irregularSeal2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E188CD0-73C8-D90E-9770-56E5862A7F41}"/>
                </a:ext>
              </a:extLst>
            </p:cNvPr>
            <p:cNvSpPr txBox="1"/>
            <p:nvPr/>
          </p:nvSpPr>
          <p:spPr>
            <a:xfrm>
              <a:off x="4930925" y="4425332"/>
              <a:ext cx="76014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Too Weak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6056C17-B3CE-1A7D-9E7B-6AA5E3A7733B}"/>
              </a:ext>
            </a:extLst>
          </p:cNvPr>
          <p:cNvGrpSpPr/>
          <p:nvPr/>
        </p:nvGrpSpPr>
        <p:grpSpPr>
          <a:xfrm>
            <a:off x="6208507" y="2830603"/>
            <a:ext cx="1384101" cy="1143266"/>
            <a:chOff x="4787522" y="4018930"/>
            <a:chExt cx="1384101" cy="1143266"/>
          </a:xfrm>
        </p:grpSpPr>
        <p:sp>
          <p:nvSpPr>
            <p:cNvPr id="73" name="Explosion: 14 Points 72">
              <a:extLst>
                <a:ext uri="{FF2B5EF4-FFF2-40B4-BE49-F238E27FC236}">
                  <a16:creationId xmlns:a16="http://schemas.microsoft.com/office/drawing/2014/main" id="{84DA3937-8B99-97A3-A253-C75AB1423F7E}"/>
                </a:ext>
              </a:extLst>
            </p:cNvPr>
            <p:cNvSpPr/>
            <p:nvPr/>
          </p:nvSpPr>
          <p:spPr>
            <a:xfrm>
              <a:off x="4787522" y="4018930"/>
              <a:ext cx="1384101" cy="1143266"/>
            </a:xfrm>
            <a:prstGeom prst="irregularSeal2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2D45632-6FF1-FDE8-A391-DD9FCDE02CD4}"/>
                </a:ext>
              </a:extLst>
            </p:cNvPr>
            <p:cNvSpPr txBox="1"/>
            <p:nvPr/>
          </p:nvSpPr>
          <p:spPr>
            <a:xfrm>
              <a:off x="4930925" y="4425332"/>
              <a:ext cx="8178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Wrong size</a:t>
              </a:r>
            </a:p>
          </p:txBody>
        </p:sp>
      </p:grpSp>
      <p:sp>
        <p:nvSpPr>
          <p:cNvPr id="20" name="Rectangle 7">
            <a:extLst>
              <a:ext uri="{FF2B5EF4-FFF2-40B4-BE49-F238E27FC236}">
                <a16:creationId xmlns:a16="http://schemas.microsoft.com/office/drawing/2014/main" id="{C52ADD61-7C99-0C6D-E88D-B83D219EE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63" y="4520110"/>
            <a:ext cx="985308" cy="683819"/>
          </a:xfrm>
          <a:prstGeom prst="rect">
            <a:avLst/>
          </a:prstGeom>
          <a:solidFill>
            <a:schemeClr val="bg1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1400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712E573-844B-3F37-7F05-EDA1B5C190BF}"/>
              </a:ext>
            </a:extLst>
          </p:cNvPr>
          <p:cNvGrpSpPr/>
          <p:nvPr/>
        </p:nvGrpSpPr>
        <p:grpSpPr>
          <a:xfrm>
            <a:off x="6056679" y="4528654"/>
            <a:ext cx="1154784" cy="1151253"/>
            <a:chOff x="1354139" y="2942091"/>
            <a:chExt cx="545306" cy="570630"/>
          </a:xfrm>
        </p:grpSpPr>
        <p:sp>
          <p:nvSpPr>
            <p:cNvPr id="75" name="AutoShape 13">
              <a:extLst>
                <a:ext uri="{FF2B5EF4-FFF2-40B4-BE49-F238E27FC236}">
                  <a16:creationId xmlns:a16="http://schemas.microsoft.com/office/drawing/2014/main" id="{45BA5B52-5622-87C3-B5D9-8380740DD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4139" y="2942091"/>
              <a:ext cx="395288" cy="343373"/>
            </a:xfrm>
            <a:prstGeom prst="flowChartDecision">
              <a:avLst/>
            </a:prstGeom>
            <a:solidFill>
              <a:schemeClr val="bg1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1400" dirty="0"/>
            </a:p>
          </p:txBody>
        </p:sp>
        <p:sp>
          <p:nvSpPr>
            <p:cNvPr id="76" name="Line 14">
              <a:extLst>
                <a:ext uri="{FF2B5EF4-FFF2-40B4-BE49-F238E27FC236}">
                  <a16:creationId xmlns:a16="http://schemas.microsoft.com/office/drawing/2014/main" id="{B0DF3869-B7EE-FC8B-13FB-B9BA6D06A9C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1820864" y="3030220"/>
              <a:ext cx="0" cy="157163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15">
              <a:extLst>
                <a:ext uri="{FF2B5EF4-FFF2-40B4-BE49-F238E27FC236}">
                  <a16:creationId xmlns:a16="http://schemas.microsoft.com/office/drawing/2014/main" id="{F5828751-85A4-FF9D-0508-58854A1B3E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9402" y="3290441"/>
              <a:ext cx="0" cy="22228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Text Box 16">
              <a:extLst>
                <a:ext uri="{FF2B5EF4-FFF2-40B4-BE49-F238E27FC236}">
                  <a16:creationId xmlns:a16="http://schemas.microsoft.com/office/drawing/2014/main" id="{BE71F865-2740-5FF2-13F4-8521CD6B27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0619" y="2963847"/>
              <a:ext cx="163655" cy="137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200" dirty="0">
                  <a:latin typeface="Arial Narrow" panose="020B0606020202030204" pitchFamily="34" charset="0"/>
                </a:rPr>
                <a:t>No</a:t>
              </a:r>
            </a:p>
          </p:txBody>
        </p:sp>
        <p:sp>
          <p:nvSpPr>
            <p:cNvPr id="79" name="Text Box 17">
              <a:extLst>
                <a:ext uri="{FF2B5EF4-FFF2-40B4-BE49-F238E27FC236}">
                  <a16:creationId xmlns:a16="http://schemas.microsoft.com/office/drawing/2014/main" id="{DFC6920E-0BA8-89E7-D771-F995945DB2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1353" y="3243357"/>
              <a:ext cx="184699" cy="137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200" dirty="0">
                  <a:latin typeface="Arial Narrow" panose="020B0606020202030204" pitchFamily="34" charset="0"/>
                </a:rPr>
                <a:t>Yes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787A5C42-A2CA-5DA0-B901-91865AA18A34}"/>
              </a:ext>
            </a:extLst>
          </p:cNvPr>
          <p:cNvGrpSpPr/>
          <p:nvPr/>
        </p:nvGrpSpPr>
        <p:grpSpPr>
          <a:xfrm>
            <a:off x="7472793" y="4473788"/>
            <a:ext cx="1384101" cy="1143266"/>
            <a:chOff x="4787522" y="4018930"/>
            <a:chExt cx="1384101" cy="1143266"/>
          </a:xfrm>
        </p:grpSpPr>
        <p:sp>
          <p:nvSpPr>
            <p:cNvPr id="81" name="Explosion: 14 Points 80">
              <a:extLst>
                <a:ext uri="{FF2B5EF4-FFF2-40B4-BE49-F238E27FC236}">
                  <a16:creationId xmlns:a16="http://schemas.microsoft.com/office/drawing/2014/main" id="{A3572E1A-668C-E94E-3A96-5B103A978089}"/>
                </a:ext>
              </a:extLst>
            </p:cNvPr>
            <p:cNvSpPr/>
            <p:nvPr/>
          </p:nvSpPr>
          <p:spPr>
            <a:xfrm>
              <a:off x="4787522" y="4018930"/>
              <a:ext cx="1384101" cy="1143266"/>
            </a:xfrm>
            <a:prstGeom prst="irregularSeal2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B301AE2E-88B6-ADC7-6B1C-3823AA72F6E9}"/>
                </a:ext>
              </a:extLst>
            </p:cNvPr>
            <p:cNvSpPr txBox="1"/>
            <p:nvPr/>
          </p:nvSpPr>
          <p:spPr>
            <a:xfrm>
              <a:off x="4930925" y="4425332"/>
              <a:ext cx="18473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7245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E06BA-997E-4077-A170-1426E9744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Group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706EA-5B0B-4B83-8A54-34288668B2A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 marL="274320" lvl="1" indent="0">
              <a:buNone/>
            </a:pPr>
            <a:r>
              <a:rPr lang="en-US" dirty="0"/>
              <a:t>For this entire exercise in your small groups, consider the process of brushing your teeth</a:t>
            </a:r>
          </a:p>
          <a:p>
            <a:pPr marL="274320" lvl="1" indent="0">
              <a:buNone/>
            </a:pPr>
            <a:endParaRPr lang="en-US" dirty="0"/>
          </a:p>
          <a:p>
            <a:pPr marL="617220" lvl="1" indent="-342900">
              <a:buAutoNum type="arabicParenR"/>
            </a:pPr>
            <a:r>
              <a:rPr lang="en-US" dirty="0"/>
              <a:t>Use the Flow Chart Template to create a 3-5 activity block process for brushing your teeth.</a:t>
            </a:r>
          </a:p>
          <a:p>
            <a:pPr marL="617220" lvl="1" indent="-342900">
              <a:buAutoNum type="arabicParenR"/>
            </a:pPr>
            <a:r>
              <a:rPr lang="en-US" dirty="0"/>
              <a:t>Use the 5 steps </a:t>
            </a:r>
          </a:p>
          <a:p>
            <a:pPr marL="891540" lvl="2" indent="-342900">
              <a:buAutoNum type="arabicParenR"/>
            </a:pPr>
            <a:r>
              <a:rPr lang="en-US" dirty="0"/>
              <a:t>Identify the Boundaries</a:t>
            </a:r>
          </a:p>
          <a:p>
            <a:pPr marL="891540" lvl="2" indent="-342900">
              <a:buAutoNum type="arabicParenR"/>
            </a:pPr>
            <a:r>
              <a:rPr lang="en-US" dirty="0"/>
              <a:t>Draw the map</a:t>
            </a:r>
          </a:p>
          <a:p>
            <a:pPr marL="891540" lvl="2" indent="-342900">
              <a:buAutoNum type="arabicParenR"/>
            </a:pPr>
            <a:r>
              <a:rPr lang="en-US" dirty="0"/>
              <a:t>Uncover complexities</a:t>
            </a:r>
          </a:p>
          <a:p>
            <a:pPr marL="891540" lvl="2" indent="-342900">
              <a:buAutoNum type="arabicParenR"/>
            </a:pPr>
            <a:r>
              <a:rPr lang="en-US" dirty="0"/>
              <a:t>Add additional information</a:t>
            </a:r>
          </a:p>
          <a:p>
            <a:pPr marL="891540" lvl="2" indent="-342900">
              <a:buAutoNum type="arabicParenR"/>
            </a:pPr>
            <a:r>
              <a:rPr lang="en-US" dirty="0"/>
              <a:t>Evaluate</a:t>
            </a:r>
          </a:p>
          <a:p>
            <a:pPr marL="617220" lvl="1" indent="-342900">
              <a:buAutoNum type="arabicParenR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3441E-E3BC-4147-A6BF-22425B1F37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218238"/>
            <a:ext cx="1096962" cy="25558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59DB9A98-F838-4116-8513-3DE0E5EE5B50}" type="slidenum">
              <a:rPr lang="en-US">
                <a:solidFill>
                  <a:schemeClr val="tx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24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73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7A542-5FCD-4910-A8ED-FC635DC3E5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3000"/>
              </a:lnSpc>
            </a:pPr>
            <a:r>
              <a:rPr lang="en-US" sz="5900" cap="all" spc="-100" dirty="0"/>
              <a:t>Any Questions?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72A7759-6E87-41B8-B7A2-3A25F48D6E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00960A-C623-4DC4-9493-751B443CD68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fld id="{59DB9A98-F838-4116-8513-3DE0E5EE5B5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6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DF9E03-C3EC-433E-A68A-36531A5AC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Thank you!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14A38C-5B03-4DE2-A555-60A88B9F09B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anchor="ctr">
            <a:normAutofit/>
          </a:bodyPr>
          <a:lstStyle/>
          <a:p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sheryl.vogt@vogtconsultinginc.com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Explore Lean Six Sigma courses at GWU’s Center for Excellence in Public Leadership:</a:t>
            </a:r>
          </a:p>
          <a:p>
            <a:pPr marL="0" indent="0">
              <a:buNone/>
            </a:pPr>
            <a:r>
              <a:rPr lang="en-US" dirty="0"/>
              <a:t>https://cepl.cps.gwu.edu/lean-six-sigma-certification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262FF9-51B3-4DBF-B9A3-71649952B01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fld id="{59DB9A98-F838-4116-8513-3DE0E5EE5B5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2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85A67-8ABC-2C38-A985-B89A83AC61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4FD7491-FA38-8978-C09F-115067EF98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E9D72-EE9A-11F1-8491-F783B2B03888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1325563"/>
            <a:ext cx="1708150" cy="457200"/>
          </a:xfrm>
        </p:spPr>
        <p:txBody>
          <a:bodyPr/>
          <a:lstStyle/>
          <a:p>
            <a:r>
              <a:rPr lang="en-US"/>
              <a:t>8/10/2021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FF51F-3EF7-D0F9-BECC-BA94552FED7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079038" y="5211763"/>
            <a:ext cx="2112962" cy="228600"/>
          </a:xfrm>
        </p:spPr>
        <p:txBody>
          <a:bodyPr/>
          <a:lstStyle/>
          <a:p>
            <a:fld id="{59DB9A98-F838-4116-8513-3DE0E5EE5B5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7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>
            <a:extLst>
              <a:ext uri="{FF2B5EF4-FFF2-40B4-BE49-F238E27FC236}">
                <a16:creationId xmlns:a16="http://schemas.microsoft.com/office/drawing/2014/main" id="{B34D9607-3A4D-AEB3-DF84-440697ED9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987" y="2322956"/>
            <a:ext cx="18692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Times New Roman" panose="02020603050405020304" pitchFamily="18" charset="0"/>
              </a:rPr>
              <a:t>Order Entry through Ship</a:t>
            </a:r>
          </a:p>
        </p:txBody>
      </p:sp>
      <p:sp>
        <p:nvSpPr>
          <p:cNvPr id="45060" name="Rectangle 5">
            <a:extLst>
              <a:ext uri="{FF2B5EF4-FFF2-40B4-BE49-F238E27FC236}">
                <a16:creationId xmlns:a16="http://schemas.microsoft.com/office/drawing/2014/main" id="{B26FF3E3-BB9B-A2AC-6940-A509257DB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2939" y="236538"/>
            <a:ext cx="8366125" cy="1208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0" name="Rectangle 17">
            <a:extLst>
              <a:ext uri="{FF2B5EF4-FFF2-40B4-BE49-F238E27FC236}">
                <a16:creationId xmlns:a16="http://schemas.microsoft.com/office/drawing/2014/main" id="{7B4F4BAA-A711-8D20-1333-9810B2C51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275" y="4157664"/>
            <a:ext cx="7697788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DDE14BD-C619-5974-34A2-270B14ABDF97}"/>
              </a:ext>
            </a:extLst>
          </p:cNvPr>
          <p:cNvGrpSpPr/>
          <p:nvPr/>
        </p:nvGrpSpPr>
        <p:grpSpPr>
          <a:xfrm>
            <a:off x="3475170" y="19481"/>
            <a:ext cx="8517601" cy="6213476"/>
            <a:chOff x="1912939" y="236538"/>
            <a:chExt cx="8755061" cy="6680200"/>
          </a:xfrm>
        </p:grpSpPr>
        <p:sp>
          <p:nvSpPr>
            <p:cNvPr id="45061" name="Rectangle 6">
              <a:extLst>
                <a:ext uri="{FF2B5EF4-FFF2-40B4-BE49-F238E27FC236}">
                  <a16:creationId xmlns:a16="http://schemas.microsoft.com/office/drawing/2014/main" id="{9B5AE491-A410-3DB2-E235-BA02DF7A0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1275" y="236539"/>
              <a:ext cx="7697788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2" name="Rectangle 7">
              <a:extLst>
                <a:ext uri="{FF2B5EF4-FFF2-40B4-BE49-F238E27FC236}">
                  <a16:creationId xmlns:a16="http://schemas.microsoft.com/office/drawing/2014/main" id="{1F4D6CA7-E903-6CDC-0177-139077FED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2939" y="236539"/>
              <a:ext cx="668337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3" name="Rectangle 8">
              <a:extLst>
                <a:ext uri="{FF2B5EF4-FFF2-40B4-BE49-F238E27FC236}">
                  <a16:creationId xmlns:a16="http://schemas.microsoft.com/office/drawing/2014/main" id="{06EA1078-D9FB-1786-4012-DEF4BDBCB0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387954">
              <a:off x="1970088" y="544513"/>
              <a:ext cx="571500" cy="54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 b="1">
                  <a:solidFill>
                    <a:srgbClr val="000000"/>
                  </a:solidFill>
                </a:rPr>
                <a:t>Cust </a:t>
              </a:r>
            </a:p>
            <a:p>
              <a:pPr eaLnBrk="1" hangingPunct="1"/>
              <a:r>
                <a:rPr lang="en-US" altLang="en-US" sz="1800" b="1">
                  <a:solidFill>
                    <a:srgbClr val="000000"/>
                  </a:solidFill>
                </a:rPr>
                <a:t>Serv</a:t>
              </a:r>
              <a:endParaRPr lang="en-US" altLang="en-US" sz="1800" b="1"/>
            </a:p>
          </p:txBody>
        </p:sp>
        <p:sp>
          <p:nvSpPr>
            <p:cNvPr id="45064" name="Rectangle 9">
              <a:extLst>
                <a:ext uri="{FF2B5EF4-FFF2-40B4-BE49-F238E27FC236}">
                  <a16:creationId xmlns:a16="http://schemas.microsoft.com/office/drawing/2014/main" id="{1AF25AD7-D307-DC0C-B2FA-C3BE2F73D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1275" y="1350964"/>
              <a:ext cx="7697788" cy="1690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5" name="Rectangle 10">
              <a:extLst>
                <a:ext uri="{FF2B5EF4-FFF2-40B4-BE49-F238E27FC236}">
                  <a16:creationId xmlns:a16="http://schemas.microsoft.com/office/drawing/2014/main" id="{87D494BA-B905-6CCF-6B34-4EC5894A49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2939" y="1350964"/>
              <a:ext cx="668337" cy="1690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6" name="Rectangle 11">
              <a:extLst>
                <a:ext uri="{FF2B5EF4-FFF2-40B4-BE49-F238E27FC236}">
                  <a16:creationId xmlns:a16="http://schemas.microsoft.com/office/drawing/2014/main" id="{59569402-CFEC-6F9C-8F60-1A418763924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389692">
              <a:off x="1580357" y="2169320"/>
              <a:ext cx="12319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 b="1">
                  <a:solidFill>
                    <a:srgbClr val="000000"/>
                  </a:solidFill>
                </a:rPr>
                <a:t>Scheduling</a:t>
              </a:r>
              <a:endParaRPr lang="en-US" altLang="en-US" sz="1800" b="1"/>
            </a:p>
          </p:txBody>
        </p:sp>
        <p:sp>
          <p:nvSpPr>
            <p:cNvPr id="45067" name="Rectangle 12">
              <a:extLst>
                <a:ext uri="{FF2B5EF4-FFF2-40B4-BE49-F238E27FC236}">
                  <a16:creationId xmlns:a16="http://schemas.microsoft.com/office/drawing/2014/main" id="{B644173E-52AC-63A4-F463-A7B39452B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1275" y="3041651"/>
              <a:ext cx="7697788" cy="1116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8" name="Rectangle 13">
              <a:extLst>
                <a:ext uri="{FF2B5EF4-FFF2-40B4-BE49-F238E27FC236}">
                  <a16:creationId xmlns:a16="http://schemas.microsoft.com/office/drawing/2014/main" id="{970F0BE4-DB5A-D0A9-83F6-F7820EDA6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2939" y="3041651"/>
              <a:ext cx="668337" cy="1116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9" name="Rectangle 14">
              <a:extLst>
                <a:ext uri="{FF2B5EF4-FFF2-40B4-BE49-F238E27FC236}">
                  <a16:creationId xmlns:a16="http://schemas.microsoft.com/office/drawing/2014/main" id="{885D0903-9721-754D-9285-018D1877E7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385494">
              <a:off x="1817688" y="3287713"/>
              <a:ext cx="876300" cy="54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rgbClr val="000000"/>
                  </a:solidFill>
                </a:rPr>
                <a:t>Mfg / </a:t>
              </a:r>
            </a:p>
            <a:p>
              <a:pPr algn="ctr" eaLnBrk="1" hangingPunct="1"/>
              <a:r>
                <a:rPr lang="en-US" altLang="en-US" sz="1800" b="1">
                  <a:solidFill>
                    <a:srgbClr val="000000"/>
                  </a:solidFill>
                </a:rPr>
                <a:t>Packing</a:t>
              </a:r>
              <a:endParaRPr lang="en-US" altLang="en-US" sz="1800" b="1"/>
            </a:p>
          </p:txBody>
        </p:sp>
        <p:sp>
          <p:nvSpPr>
            <p:cNvPr id="45071" name="Rectangle 18">
              <a:extLst>
                <a:ext uri="{FF2B5EF4-FFF2-40B4-BE49-F238E27FC236}">
                  <a16:creationId xmlns:a16="http://schemas.microsoft.com/office/drawing/2014/main" id="{60795777-297A-6E9E-5C05-D5666FF35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2939" y="4157664"/>
              <a:ext cx="668337" cy="2089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7" name="Line 24">
              <a:extLst>
                <a:ext uri="{FF2B5EF4-FFF2-40B4-BE49-F238E27FC236}">
                  <a16:creationId xmlns:a16="http://schemas.microsoft.com/office/drawing/2014/main" id="{98A6A0D0-2322-86D4-433F-3A11E0BFF8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1275" y="236538"/>
              <a:ext cx="35220" cy="59309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8" name="Line 25">
              <a:extLst>
                <a:ext uri="{FF2B5EF4-FFF2-40B4-BE49-F238E27FC236}">
                  <a16:creationId xmlns:a16="http://schemas.microsoft.com/office/drawing/2014/main" id="{A217B504-C4E6-A1B3-8986-14184B6646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2939" y="1350964"/>
              <a:ext cx="8366125" cy="1587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9" name="Line 26">
              <a:extLst>
                <a:ext uri="{FF2B5EF4-FFF2-40B4-BE49-F238E27FC236}">
                  <a16:creationId xmlns:a16="http://schemas.microsoft.com/office/drawing/2014/main" id="{F473948D-5619-CB03-F1B9-0AAADF2736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2939" y="3041650"/>
              <a:ext cx="8366125" cy="1588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0" name="Line 27">
              <a:extLst>
                <a:ext uri="{FF2B5EF4-FFF2-40B4-BE49-F238E27FC236}">
                  <a16:creationId xmlns:a16="http://schemas.microsoft.com/office/drawing/2014/main" id="{D179B4C4-CE78-F692-7803-EB2833288C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2939" y="4157664"/>
              <a:ext cx="8366125" cy="1587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2" name="Rectangle 29">
              <a:extLst>
                <a:ext uri="{FF2B5EF4-FFF2-40B4-BE49-F238E27FC236}">
                  <a16:creationId xmlns:a16="http://schemas.microsoft.com/office/drawing/2014/main" id="{32051B76-BCC4-C49D-AEAC-653FC40555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2939" y="236538"/>
              <a:ext cx="8366125" cy="66802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3" name="AutoShape 30">
              <a:extLst>
                <a:ext uri="{FF2B5EF4-FFF2-40B4-BE49-F238E27FC236}">
                  <a16:creationId xmlns:a16="http://schemas.microsoft.com/office/drawing/2014/main" id="{3F2CBD43-9A84-75E1-33F4-B16DAC738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639" y="436563"/>
              <a:ext cx="1189037" cy="679450"/>
            </a:xfrm>
            <a:prstGeom prst="roundRect">
              <a:avLst>
                <a:gd name="adj" fmla="val 25000"/>
              </a:avLst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4" name="Rectangle 31">
              <a:extLst>
                <a:ext uri="{FF2B5EF4-FFF2-40B4-BE49-F238E27FC236}">
                  <a16:creationId xmlns:a16="http://schemas.microsoft.com/office/drawing/2014/main" id="{E3C64794-5A00-1943-DED6-E1C4708E8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3050" y="635000"/>
              <a:ext cx="1068388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Stow Cust Service </a:t>
              </a:r>
              <a:endParaRPr lang="en-US" altLang="en-US"/>
            </a:p>
          </p:txBody>
        </p:sp>
        <p:sp>
          <p:nvSpPr>
            <p:cNvPr id="45085" name="Rectangle 32">
              <a:extLst>
                <a:ext uri="{FF2B5EF4-FFF2-40B4-BE49-F238E27FC236}">
                  <a16:creationId xmlns:a16="http://schemas.microsoft.com/office/drawing/2014/main" id="{AFF2898D-317B-E1A1-8E07-3DCE03098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389" y="790575"/>
              <a:ext cx="687689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enters order</a:t>
              </a:r>
              <a:endParaRPr lang="en-US" altLang="en-US"/>
            </a:p>
          </p:txBody>
        </p:sp>
        <p:sp>
          <p:nvSpPr>
            <p:cNvPr id="45086" name="Rectangle 33">
              <a:extLst>
                <a:ext uri="{FF2B5EF4-FFF2-40B4-BE49-F238E27FC236}">
                  <a16:creationId xmlns:a16="http://schemas.microsoft.com/office/drawing/2014/main" id="{485CD9A7-82E4-EC52-01E1-B9B3A8FA3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6588" y="1487489"/>
              <a:ext cx="1338262" cy="695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7" name="Rectangle 34">
              <a:extLst>
                <a:ext uri="{FF2B5EF4-FFF2-40B4-BE49-F238E27FC236}">
                  <a16:creationId xmlns:a16="http://schemas.microsoft.com/office/drawing/2014/main" id="{98FC39C9-2832-86F7-3B10-7751A5BC9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6588" y="1487489"/>
              <a:ext cx="1338262" cy="695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8" name="Rectangle 35">
              <a:extLst>
                <a:ext uri="{FF2B5EF4-FFF2-40B4-BE49-F238E27FC236}">
                  <a16:creationId xmlns:a16="http://schemas.microsoft.com/office/drawing/2014/main" id="{72EB37BA-33AA-AA0E-D101-8F170F5FA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6588" y="1487489"/>
              <a:ext cx="1338262" cy="6953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9" name="Rectangle 36">
              <a:extLst>
                <a:ext uri="{FF2B5EF4-FFF2-40B4-BE49-F238E27FC236}">
                  <a16:creationId xmlns:a16="http://schemas.microsoft.com/office/drawing/2014/main" id="{C3BD796D-5CF7-C969-7DB8-749186219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9300" y="1539875"/>
              <a:ext cx="12700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Order entry generates </a:t>
              </a:r>
              <a:endParaRPr lang="en-US" altLang="en-US"/>
            </a:p>
          </p:txBody>
        </p:sp>
        <p:sp>
          <p:nvSpPr>
            <p:cNvPr id="45090" name="Rectangle 37">
              <a:extLst>
                <a:ext uri="{FF2B5EF4-FFF2-40B4-BE49-F238E27FC236}">
                  <a16:creationId xmlns:a16="http://schemas.microsoft.com/office/drawing/2014/main" id="{855CC8FE-590C-801B-A567-D8D936ED2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9938" y="1693863"/>
              <a:ext cx="12519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a S.O. and schedules </a:t>
              </a:r>
              <a:endParaRPr lang="en-US" altLang="en-US"/>
            </a:p>
          </p:txBody>
        </p:sp>
        <p:sp>
          <p:nvSpPr>
            <p:cNvPr id="45091" name="Rectangle 38">
              <a:extLst>
                <a:ext uri="{FF2B5EF4-FFF2-40B4-BE49-F238E27FC236}">
                  <a16:creationId xmlns:a16="http://schemas.microsoft.com/office/drawing/2014/main" id="{70D835FF-6550-13C4-944C-1463222A9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9938" y="1847850"/>
              <a:ext cx="1244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in first available slitter </a:t>
              </a:r>
              <a:endParaRPr lang="en-US" altLang="en-US"/>
            </a:p>
          </p:txBody>
        </p:sp>
        <p:sp>
          <p:nvSpPr>
            <p:cNvPr id="45092" name="Rectangle 39">
              <a:extLst>
                <a:ext uri="{FF2B5EF4-FFF2-40B4-BE49-F238E27FC236}">
                  <a16:creationId xmlns:a16="http://schemas.microsoft.com/office/drawing/2014/main" id="{F534242D-C9D4-84B2-0569-4AEE8295EE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9200" y="2003425"/>
              <a:ext cx="196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slot</a:t>
              </a:r>
              <a:endParaRPr lang="en-US" altLang="en-US"/>
            </a:p>
          </p:txBody>
        </p:sp>
        <p:sp>
          <p:nvSpPr>
            <p:cNvPr id="45093" name="Rectangle 40">
              <a:extLst>
                <a:ext uri="{FF2B5EF4-FFF2-40B4-BE49-F238E27FC236}">
                  <a16:creationId xmlns:a16="http://schemas.microsoft.com/office/drawing/2014/main" id="{77B75246-E7BD-27F3-9B83-48CB6B0A0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9814" y="1495425"/>
              <a:ext cx="892175" cy="679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94" name="Rectangle 41">
              <a:extLst>
                <a:ext uri="{FF2B5EF4-FFF2-40B4-BE49-F238E27FC236}">
                  <a16:creationId xmlns:a16="http://schemas.microsoft.com/office/drawing/2014/main" id="{14EA567A-5041-8ADA-B415-749B42B16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9814" y="1495425"/>
              <a:ext cx="892175" cy="679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95" name="Rectangle 42">
              <a:extLst>
                <a:ext uri="{FF2B5EF4-FFF2-40B4-BE49-F238E27FC236}">
                  <a16:creationId xmlns:a16="http://schemas.microsoft.com/office/drawing/2014/main" id="{EC1CF5A3-40E1-AB59-52FF-F6695DA47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9814" y="1495425"/>
              <a:ext cx="892175" cy="6794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96" name="Rectangle 43">
              <a:extLst>
                <a:ext uri="{FF2B5EF4-FFF2-40B4-BE49-F238E27FC236}">
                  <a16:creationId xmlns:a16="http://schemas.microsoft.com/office/drawing/2014/main" id="{B9FED052-B0D9-D3D9-9119-529CC738C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0301" y="1539875"/>
              <a:ext cx="8350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Glenn assigns </a:t>
              </a:r>
              <a:endParaRPr lang="en-US" altLang="en-US"/>
            </a:p>
          </p:txBody>
        </p:sp>
        <p:sp>
          <p:nvSpPr>
            <p:cNvPr id="45097" name="Rectangle 44">
              <a:extLst>
                <a:ext uri="{FF2B5EF4-FFF2-40B4-BE49-F238E27FC236}">
                  <a16:creationId xmlns:a16="http://schemas.microsoft.com/office/drawing/2014/main" id="{4ECB0BF3-D762-4956-0D0D-D26442C50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5539" y="1693863"/>
              <a:ext cx="85760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slitting load for </a:t>
              </a:r>
              <a:endParaRPr lang="en-US" altLang="en-US"/>
            </a:p>
          </p:txBody>
        </p:sp>
        <p:sp>
          <p:nvSpPr>
            <p:cNvPr id="45098" name="Rectangle 45">
              <a:extLst>
                <a:ext uri="{FF2B5EF4-FFF2-40B4-BE49-F238E27FC236}">
                  <a16:creationId xmlns:a16="http://schemas.microsoft.com/office/drawing/2014/main" id="{C3B7521E-D7D9-6ECD-D9EC-431689E7B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0300" y="1847850"/>
              <a:ext cx="8255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the day based </a:t>
              </a:r>
              <a:endParaRPr lang="en-US" altLang="en-US"/>
            </a:p>
          </p:txBody>
        </p:sp>
        <p:sp>
          <p:nvSpPr>
            <p:cNvPr id="45099" name="Rectangle 46">
              <a:extLst>
                <a:ext uri="{FF2B5EF4-FFF2-40B4-BE49-F238E27FC236}">
                  <a16:creationId xmlns:a16="http://schemas.microsoft.com/office/drawing/2014/main" id="{4EF50DD7-9600-2BC2-F9F4-67A44CE637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9701" y="2003425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on:</a:t>
              </a:r>
              <a:endParaRPr lang="en-US" altLang="en-US"/>
            </a:p>
          </p:txBody>
        </p:sp>
        <p:sp>
          <p:nvSpPr>
            <p:cNvPr id="45100" name="Line 47">
              <a:extLst>
                <a:ext uri="{FF2B5EF4-FFF2-40B4-BE49-F238E27FC236}">
                  <a16:creationId xmlns:a16="http://schemas.microsoft.com/office/drawing/2014/main" id="{FBD02008-A269-A9DC-5131-67C48CC2C2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4850" y="1835150"/>
              <a:ext cx="2682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01" name="Freeform 48">
              <a:extLst>
                <a:ext uri="{FF2B5EF4-FFF2-40B4-BE49-F238E27FC236}">
                  <a16:creationId xmlns:a16="http://schemas.microsoft.com/office/drawing/2014/main" id="{EA07CD34-6E65-17D0-E76E-076C848408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3139" y="1801814"/>
              <a:ext cx="66675" cy="66675"/>
            </a:xfrm>
            <a:custGeom>
              <a:avLst/>
              <a:gdLst>
                <a:gd name="T0" fmla="*/ 35004375 w 127"/>
                <a:gd name="T1" fmla="*/ 17641358 h 126"/>
                <a:gd name="T2" fmla="*/ 0 w 127"/>
                <a:gd name="T3" fmla="*/ 0 h 126"/>
                <a:gd name="T4" fmla="*/ 0 w 127"/>
                <a:gd name="T5" fmla="*/ 35282188 h 126"/>
                <a:gd name="T6" fmla="*/ 35004375 w 127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127" y="63"/>
                  </a:moveTo>
                  <a:lnTo>
                    <a:pt x="0" y="0"/>
                  </a:lnTo>
                  <a:lnTo>
                    <a:pt x="0" y="126"/>
                  </a:lnTo>
                  <a:lnTo>
                    <a:pt x="127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02" name="Freeform 49">
              <a:extLst>
                <a:ext uri="{FF2B5EF4-FFF2-40B4-BE49-F238E27FC236}">
                  <a16:creationId xmlns:a16="http://schemas.microsoft.com/office/drawing/2014/main" id="{C8682589-FDD1-856E-5699-0313618E45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3139" y="1801814"/>
              <a:ext cx="66675" cy="66675"/>
            </a:xfrm>
            <a:custGeom>
              <a:avLst/>
              <a:gdLst>
                <a:gd name="T0" fmla="*/ 35004375 w 127"/>
                <a:gd name="T1" fmla="*/ 17641358 h 126"/>
                <a:gd name="T2" fmla="*/ 0 w 127"/>
                <a:gd name="T3" fmla="*/ 0 h 126"/>
                <a:gd name="T4" fmla="*/ 0 w 127"/>
                <a:gd name="T5" fmla="*/ 35282188 h 126"/>
                <a:gd name="T6" fmla="*/ 35004375 w 127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127" y="63"/>
                  </a:moveTo>
                  <a:lnTo>
                    <a:pt x="0" y="0"/>
                  </a:lnTo>
                  <a:lnTo>
                    <a:pt x="0" y="126"/>
                  </a:lnTo>
                  <a:lnTo>
                    <a:pt x="127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03" name="Rectangle 50">
              <a:extLst>
                <a:ext uri="{FF2B5EF4-FFF2-40B4-BE49-F238E27FC236}">
                  <a16:creationId xmlns:a16="http://schemas.microsoft.com/office/drawing/2014/main" id="{D0E13F14-7767-FCC9-9119-C03ADB0BA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9813" y="2205038"/>
              <a:ext cx="1052512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04" name="Rectangle 51">
              <a:extLst>
                <a:ext uri="{FF2B5EF4-FFF2-40B4-BE49-F238E27FC236}">
                  <a16:creationId xmlns:a16="http://schemas.microsoft.com/office/drawing/2014/main" id="{1B5E6190-BF71-9EF1-1971-3B729C39C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9814" y="2217738"/>
              <a:ext cx="5746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ship dates</a:t>
              </a:r>
              <a:endParaRPr lang="en-US" altLang="en-US"/>
            </a:p>
          </p:txBody>
        </p:sp>
        <p:sp>
          <p:nvSpPr>
            <p:cNvPr id="45105" name="Rectangle 52">
              <a:extLst>
                <a:ext uri="{FF2B5EF4-FFF2-40B4-BE49-F238E27FC236}">
                  <a16:creationId xmlns:a16="http://schemas.microsoft.com/office/drawing/2014/main" id="{7527D120-C820-5766-F8E5-450FF1FD6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9814" y="2371725"/>
              <a:ext cx="10699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Material availability</a:t>
              </a:r>
              <a:endParaRPr lang="en-US" altLang="en-US"/>
            </a:p>
          </p:txBody>
        </p:sp>
        <p:sp>
          <p:nvSpPr>
            <p:cNvPr id="45106" name="Rectangle 53">
              <a:extLst>
                <a:ext uri="{FF2B5EF4-FFF2-40B4-BE49-F238E27FC236}">
                  <a16:creationId xmlns:a16="http://schemas.microsoft.com/office/drawing/2014/main" id="{7535E2E4-26EC-D499-5906-E4692C916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9814" y="2527300"/>
              <a:ext cx="1005083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Like jobs together</a:t>
              </a:r>
              <a:endParaRPr lang="en-US" altLang="en-US"/>
            </a:p>
          </p:txBody>
        </p:sp>
        <p:sp>
          <p:nvSpPr>
            <p:cNvPr id="45107" name="Rectangle 54">
              <a:extLst>
                <a:ext uri="{FF2B5EF4-FFF2-40B4-BE49-F238E27FC236}">
                  <a16:creationId xmlns:a16="http://schemas.microsoft.com/office/drawing/2014/main" id="{FD7AEFFB-1EC9-9652-2BCA-D55225697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6951" y="1495425"/>
              <a:ext cx="1116013" cy="67945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08" name="Rectangle 55">
              <a:extLst>
                <a:ext uri="{FF2B5EF4-FFF2-40B4-BE49-F238E27FC236}">
                  <a16:creationId xmlns:a16="http://schemas.microsoft.com/office/drawing/2014/main" id="{17331A3B-9470-C09D-7748-D2747EF2A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4739" y="1539875"/>
              <a:ext cx="11144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S.O. copy to mfg to </a:t>
              </a:r>
              <a:endParaRPr lang="en-US" altLang="en-US"/>
            </a:p>
          </p:txBody>
        </p:sp>
        <p:sp>
          <p:nvSpPr>
            <p:cNvPr id="45109" name="Rectangle 56">
              <a:extLst>
                <a:ext uri="{FF2B5EF4-FFF2-40B4-BE49-F238E27FC236}">
                  <a16:creationId xmlns:a16="http://schemas.microsoft.com/office/drawing/2014/main" id="{E2E34C72-965D-DA04-A11D-B47CAA041D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8239" y="1693863"/>
              <a:ext cx="9810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run &amp; to shipping </a:t>
              </a:r>
              <a:endParaRPr lang="en-US" altLang="en-US"/>
            </a:p>
          </p:txBody>
        </p:sp>
        <p:sp>
          <p:nvSpPr>
            <p:cNvPr id="45110" name="Rectangle 57">
              <a:extLst>
                <a:ext uri="{FF2B5EF4-FFF2-40B4-BE49-F238E27FC236}">
                  <a16:creationId xmlns:a16="http://schemas.microsoft.com/office/drawing/2014/main" id="{7E040A53-0503-1D2C-9F08-D8B3E2D3C2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7600" y="1847850"/>
              <a:ext cx="10033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dock to pre-notify </a:t>
              </a:r>
              <a:endParaRPr lang="en-US" altLang="en-US"/>
            </a:p>
          </p:txBody>
        </p:sp>
        <p:sp>
          <p:nvSpPr>
            <p:cNvPr id="45111" name="Rectangle 58">
              <a:extLst>
                <a:ext uri="{FF2B5EF4-FFF2-40B4-BE49-F238E27FC236}">
                  <a16:creationId xmlns:a16="http://schemas.microsoft.com/office/drawing/2014/main" id="{BB2C6C36-AAA6-E0BD-4384-5F8241573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0488" y="2003425"/>
              <a:ext cx="42800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carriers</a:t>
              </a:r>
              <a:endParaRPr lang="en-US" altLang="en-US"/>
            </a:p>
          </p:txBody>
        </p:sp>
        <p:sp>
          <p:nvSpPr>
            <p:cNvPr id="45112" name="Line 59">
              <a:extLst>
                <a:ext uri="{FF2B5EF4-FFF2-40B4-BE49-F238E27FC236}">
                  <a16:creationId xmlns:a16="http://schemas.microsoft.com/office/drawing/2014/main" id="{4A41FCA4-3D45-4FF7-B80E-250AD0416B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1989" y="1835150"/>
              <a:ext cx="268287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3" name="Freeform 60">
              <a:extLst>
                <a:ext uri="{FF2B5EF4-FFF2-40B4-BE49-F238E27FC236}">
                  <a16:creationId xmlns:a16="http://schemas.microsoft.com/office/drawing/2014/main" id="{E4767B9B-66F6-7CF0-704D-49256AA1E48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0276" y="1800226"/>
              <a:ext cx="66675" cy="68263"/>
            </a:xfrm>
            <a:custGeom>
              <a:avLst/>
              <a:gdLst>
                <a:gd name="T0" fmla="*/ 35004375 w 127"/>
                <a:gd name="T1" fmla="*/ 18490135 h 127"/>
                <a:gd name="T2" fmla="*/ 0 w 127"/>
                <a:gd name="T3" fmla="*/ 0 h 127"/>
                <a:gd name="T4" fmla="*/ 0 w 127"/>
                <a:gd name="T5" fmla="*/ 36691631 h 127"/>
                <a:gd name="T6" fmla="*/ 35004375 w 127"/>
                <a:gd name="T7" fmla="*/ 1849013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7">
                  <a:moveTo>
                    <a:pt x="127" y="64"/>
                  </a:moveTo>
                  <a:lnTo>
                    <a:pt x="0" y="0"/>
                  </a:lnTo>
                  <a:lnTo>
                    <a:pt x="0" y="127"/>
                  </a:lnTo>
                  <a:lnTo>
                    <a:pt x="127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4" name="Freeform 61">
              <a:extLst>
                <a:ext uri="{FF2B5EF4-FFF2-40B4-BE49-F238E27FC236}">
                  <a16:creationId xmlns:a16="http://schemas.microsoft.com/office/drawing/2014/main" id="{DB6E5DB6-BE5D-88F2-6940-F07257E35D6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0276" y="1800226"/>
              <a:ext cx="66675" cy="68263"/>
            </a:xfrm>
            <a:custGeom>
              <a:avLst/>
              <a:gdLst>
                <a:gd name="T0" fmla="*/ 35004375 w 127"/>
                <a:gd name="T1" fmla="*/ 18490135 h 127"/>
                <a:gd name="T2" fmla="*/ 0 w 127"/>
                <a:gd name="T3" fmla="*/ 0 h 127"/>
                <a:gd name="T4" fmla="*/ 0 w 127"/>
                <a:gd name="T5" fmla="*/ 36691631 h 127"/>
                <a:gd name="T6" fmla="*/ 35004375 w 127"/>
                <a:gd name="T7" fmla="*/ 1849013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7">
                  <a:moveTo>
                    <a:pt x="127" y="64"/>
                  </a:moveTo>
                  <a:lnTo>
                    <a:pt x="0" y="0"/>
                  </a:lnTo>
                  <a:lnTo>
                    <a:pt x="0" y="127"/>
                  </a:lnTo>
                  <a:lnTo>
                    <a:pt x="127" y="6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5" name="Freeform 62">
              <a:extLst>
                <a:ext uri="{FF2B5EF4-FFF2-40B4-BE49-F238E27FC236}">
                  <a16:creationId xmlns:a16="http://schemas.microsoft.com/office/drawing/2014/main" id="{D280B394-93CB-0E18-CB9C-64842207E7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3739" y="2174875"/>
              <a:ext cx="1227137" cy="2032000"/>
            </a:xfrm>
            <a:custGeom>
              <a:avLst/>
              <a:gdLst>
                <a:gd name="T0" fmla="*/ 0 w 2319"/>
                <a:gd name="T1" fmla="*/ 0 h 3840"/>
                <a:gd name="T2" fmla="*/ 0 w 2319"/>
                <a:gd name="T3" fmla="*/ 749606388 h 3840"/>
                <a:gd name="T4" fmla="*/ 649359731 w 2319"/>
                <a:gd name="T5" fmla="*/ 749606388 h 3840"/>
                <a:gd name="T6" fmla="*/ 649359731 w 2319"/>
                <a:gd name="T7" fmla="*/ 1075266667 h 38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19" h="3840">
                  <a:moveTo>
                    <a:pt x="0" y="0"/>
                  </a:moveTo>
                  <a:lnTo>
                    <a:pt x="0" y="2677"/>
                  </a:lnTo>
                  <a:lnTo>
                    <a:pt x="2319" y="2677"/>
                  </a:lnTo>
                  <a:lnTo>
                    <a:pt x="2319" y="384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6" name="Freeform 63">
              <a:extLst>
                <a:ext uri="{FF2B5EF4-FFF2-40B4-BE49-F238E27FC236}">
                  <a16:creationId xmlns:a16="http://schemas.microsoft.com/office/drawing/2014/main" id="{28A6F388-3D34-6628-50ED-5832FD2BD9CC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7539" y="4206876"/>
              <a:ext cx="66675" cy="66675"/>
            </a:xfrm>
            <a:custGeom>
              <a:avLst/>
              <a:gdLst>
                <a:gd name="T0" fmla="*/ 17641358 w 126"/>
                <a:gd name="T1" fmla="*/ 35004375 h 127"/>
                <a:gd name="T2" fmla="*/ 35282188 w 126"/>
                <a:gd name="T3" fmla="*/ 0 h 127"/>
                <a:gd name="T4" fmla="*/ 0 w 126"/>
                <a:gd name="T5" fmla="*/ 0 h 127"/>
                <a:gd name="T6" fmla="*/ 17641358 w 126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63" y="127"/>
                  </a:moveTo>
                  <a:lnTo>
                    <a:pt x="126" y="0"/>
                  </a:lnTo>
                  <a:lnTo>
                    <a:pt x="0" y="0"/>
                  </a:lnTo>
                  <a:lnTo>
                    <a:pt x="63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7" name="Freeform 64">
              <a:extLst>
                <a:ext uri="{FF2B5EF4-FFF2-40B4-BE49-F238E27FC236}">
                  <a16:creationId xmlns:a16="http://schemas.microsoft.com/office/drawing/2014/main" id="{A00CAEF6-91A8-2D9D-39FF-B575C28134C9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7539" y="4206876"/>
              <a:ext cx="66675" cy="66675"/>
            </a:xfrm>
            <a:custGeom>
              <a:avLst/>
              <a:gdLst>
                <a:gd name="T0" fmla="*/ 17641358 w 126"/>
                <a:gd name="T1" fmla="*/ 35004375 h 127"/>
                <a:gd name="T2" fmla="*/ 35282188 w 126"/>
                <a:gd name="T3" fmla="*/ 0 h 127"/>
                <a:gd name="T4" fmla="*/ 0 w 126"/>
                <a:gd name="T5" fmla="*/ 0 h 127"/>
                <a:gd name="T6" fmla="*/ 17641358 w 126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63" y="127"/>
                  </a:moveTo>
                  <a:lnTo>
                    <a:pt x="126" y="0"/>
                  </a:lnTo>
                  <a:lnTo>
                    <a:pt x="0" y="0"/>
                  </a:lnTo>
                  <a:lnTo>
                    <a:pt x="63" y="12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8" name="Rectangle 65">
              <a:extLst>
                <a:ext uri="{FF2B5EF4-FFF2-40B4-BE49-F238E27FC236}">
                  <a16:creationId xmlns:a16="http://schemas.microsoft.com/office/drawing/2014/main" id="{97D9D91C-3A8B-5425-B624-58C5F3B14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4426" y="3149600"/>
              <a:ext cx="892175" cy="66833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19" name="Rectangle 66">
              <a:extLst>
                <a:ext uri="{FF2B5EF4-FFF2-40B4-BE49-F238E27FC236}">
                  <a16:creationId xmlns:a16="http://schemas.microsoft.com/office/drawing/2014/main" id="{5F3E6B36-82AF-3B4B-32F9-90F760098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7939" y="3343275"/>
              <a:ext cx="68127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Slitter  runs </a:t>
              </a:r>
              <a:endParaRPr lang="en-US" altLang="en-US"/>
            </a:p>
          </p:txBody>
        </p:sp>
        <p:sp>
          <p:nvSpPr>
            <p:cNvPr id="45120" name="Rectangle 67">
              <a:extLst>
                <a:ext uri="{FF2B5EF4-FFF2-40B4-BE49-F238E27FC236}">
                  <a16:creationId xmlns:a16="http://schemas.microsoft.com/office/drawing/2014/main" id="{98415EBB-2AFB-2F03-E3F6-732DFCF04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7164" y="3497263"/>
              <a:ext cx="2952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order</a:t>
              </a:r>
              <a:endParaRPr lang="en-US" altLang="en-US"/>
            </a:p>
          </p:txBody>
        </p:sp>
        <p:sp>
          <p:nvSpPr>
            <p:cNvPr id="45121" name="Line 68">
              <a:extLst>
                <a:ext uri="{FF2B5EF4-FFF2-40B4-BE49-F238E27FC236}">
                  <a16:creationId xmlns:a16="http://schemas.microsoft.com/office/drawing/2014/main" id="{DF2778F3-332F-8606-F275-993666AE10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98925" y="3487739"/>
              <a:ext cx="82550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2" name="Freeform 69">
              <a:extLst>
                <a:ext uri="{FF2B5EF4-FFF2-40B4-BE49-F238E27FC236}">
                  <a16:creationId xmlns:a16="http://schemas.microsoft.com/office/drawing/2014/main" id="{0390BAD6-7ABE-AD30-59F4-D0AB0DEB1B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251" y="3454401"/>
              <a:ext cx="66675" cy="66675"/>
            </a:xfrm>
            <a:custGeom>
              <a:avLst/>
              <a:gdLst>
                <a:gd name="T0" fmla="*/ 0 w 126"/>
                <a:gd name="T1" fmla="*/ 17364375 h 127"/>
                <a:gd name="T2" fmla="*/ 35282188 w 126"/>
                <a:gd name="T3" fmla="*/ 35004375 h 127"/>
                <a:gd name="T4" fmla="*/ 35282188 w 126"/>
                <a:gd name="T5" fmla="*/ 0 h 127"/>
                <a:gd name="T6" fmla="*/ 0 w 126"/>
                <a:gd name="T7" fmla="*/ 1736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0" y="63"/>
                  </a:moveTo>
                  <a:lnTo>
                    <a:pt x="126" y="127"/>
                  </a:lnTo>
                  <a:lnTo>
                    <a:pt x="126" y="0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3" name="Freeform 70">
              <a:extLst>
                <a:ext uri="{FF2B5EF4-FFF2-40B4-BE49-F238E27FC236}">
                  <a16:creationId xmlns:a16="http://schemas.microsoft.com/office/drawing/2014/main" id="{54E5BDAD-318E-327F-4349-364C72FB18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251" y="3454401"/>
              <a:ext cx="66675" cy="66675"/>
            </a:xfrm>
            <a:custGeom>
              <a:avLst/>
              <a:gdLst>
                <a:gd name="T0" fmla="*/ 0 w 126"/>
                <a:gd name="T1" fmla="*/ 17364375 h 127"/>
                <a:gd name="T2" fmla="*/ 35282188 w 126"/>
                <a:gd name="T3" fmla="*/ 35004375 h 127"/>
                <a:gd name="T4" fmla="*/ 35282188 w 126"/>
                <a:gd name="T5" fmla="*/ 0 h 127"/>
                <a:gd name="T6" fmla="*/ 0 w 126"/>
                <a:gd name="T7" fmla="*/ 1736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0" y="63"/>
                  </a:moveTo>
                  <a:lnTo>
                    <a:pt x="126" y="127"/>
                  </a:lnTo>
                  <a:lnTo>
                    <a:pt x="126" y="0"/>
                  </a:lnTo>
                  <a:lnTo>
                    <a:pt x="0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4" name="Freeform 71">
              <a:extLst>
                <a:ext uri="{FF2B5EF4-FFF2-40B4-BE49-F238E27FC236}">
                  <a16:creationId xmlns:a16="http://schemas.microsoft.com/office/drawing/2014/main" id="{4AD067D9-A7C7-5F19-8787-B9097DF93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526" y="4268789"/>
              <a:ext cx="892175" cy="669925"/>
            </a:xfrm>
            <a:custGeom>
              <a:avLst/>
              <a:gdLst>
                <a:gd name="T0" fmla="*/ 236054371 w 1686"/>
                <a:gd name="T1" fmla="*/ 0 h 1265"/>
                <a:gd name="T2" fmla="*/ 472109271 w 1686"/>
                <a:gd name="T3" fmla="*/ 177531184 h 1265"/>
                <a:gd name="T4" fmla="*/ 236054371 w 1686"/>
                <a:gd name="T5" fmla="*/ 354782218 h 1265"/>
                <a:gd name="T6" fmla="*/ 0 w 1686"/>
                <a:gd name="T7" fmla="*/ 177531184 h 1265"/>
                <a:gd name="T8" fmla="*/ 236054371 w 1686"/>
                <a:gd name="T9" fmla="*/ 0 h 1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6" h="1265">
                  <a:moveTo>
                    <a:pt x="843" y="0"/>
                  </a:moveTo>
                  <a:lnTo>
                    <a:pt x="1686" y="633"/>
                  </a:lnTo>
                  <a:lnTo>
                    <a:pt x="843" y="1265"/>
                  </a:lnTo>
                  <a:lnTo>
                    <a:pt x="0" y="633"/>
                  </a:lnTo>
                  <a:lnTo>
                    <a:pt x="8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5" name="Freeform 72">
              <a:extLst>
                <a:ext uri="{FF2B5EF4-FFF2-40B4-BE49-F238E27FC236}">
                  <a16:creationId xmlns:a16="http://schemas.microsoft.com/office/drawing/2014/main" id="{FF588450-A22F-333D-C5F4-411340E9BB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526" y="4268789"/>
              <a:ext cx="892175" cy="669925"/>
            </a:xfrm>
            <a:custGeom>
              <a:avLst/>
              <a:gdLst>
                <a:gd name="T0" fmla="*/ 236054371 w 1686"/>
                <a:gd name="T1" fmla="*/ 0 h 1265"/>
                <a:gd name="T2" fmla="*/ 472109271 w 1686"/>
                <a:gd name="T3" fmla="*/ 177531184 h 1265"/>
                <a:gd name="T4" fmla="*/ 236054371 w 1686"/>
                <a:gd name="T5" fmla="*/ 354782218 h 1265"/>
                <a:gd name="T6" fmla="*/ 0 w 1686"/>
                <a:gd name="T7" fmla="*/ 177531184 h 1265"/>
                <a:gd name="T8" fmla="*/ 236054371 w 1686"/>
                <a:gd name="T9" fmla="*/ 0 h 1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6" h="1265">
                  <a:moveTo>
                    <a:pt x="843" y="0"/>
                  </a:moveTo>
                  <a:lnTo>
                    <a:pt x="1686" y="633"/>
                  </a:lnTo>
                  <a:lnTo>
                    <a:pt x="843" y="1265"/>
                  </a:lnTo>
                  <a:lnTo>
                    <a:pt x="0" y="633"/>
                  </a:lnTo>
                  <a:lnTo>
                    <a:pt x="8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6" name="Freeform 73">
              <a:extLst>
                <a:ext uri="{FF2B5EF4-FFF2-40B4-BE49-F238E27FC236}">
                  <a16:creationId xmlns:a16="http://schemas.microsoft.com/office/drawing/2014/main" id="{120FE87E-B06F-3F21-7B2D-52BFAFDCE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526" y="4268789"/>
              <a:ext cx="892175" cy="669925"/>
            </a:xfrm>
            <a:custGeom>
              <a:avLst/>
              <a:gdLst>
                <a:gd name="T0" fmla="*/ 236054371 w 1686"/>
                <a:gd name="T1" fmla="*/ 0 h 1265"/>
                <a:gd name="T2" fmla="*/ 472109271 w 1686"/>
                <a:gd name="T3" fmla="*/ 177531184 h 1265"/>
                <a:gd name="T4" fmla="*/ 236054371 w 1686"/>
                <a:gd name="T5" fmla="*/ 354782218 h 1265"/>
                <a:gd name="T6" fmla="*/ 0 w 1686"/>
                <a:gd name="T7" fmla="*/ 177531184 h 1265"/>
                <a:gd name="T8" fmla="*/ 236054371 w 1686"/>
                <a:gd name="T9" fmla="*/ 0 h 1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6" h="1265">
                  <a:moveTo>
                    <a:pt x="843" y="0"/>
                  </a:moveTo>
                  <a:lnTo>
                    <a:pt x="1686" y="633"/>
                  </a:lnTo>
                  <a:lnTo>
                    <a:pt x="843" y="1265"/>
                  </a:lnTo>
                  <a:lnTo>
                    <a:pt x="0" y="633"/>
                  </a:lnTo>
                  <a:lnTo>
                    <a:pt x="84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7" name="Rectangle 74">
              <a:extLst>
                <a:ext uri="{FF2B5EF4-FFF2-40B4-BE49-F238E27FC236}">
                  <a16:creationId xmlns:a16="http://schemas.microsoft.com/office/drawing/2014/main" id="{B9295740-BDF5-5335-9F84-279EE82E5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9400" y="4540250"/>
              <a:ext cx="681038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Over 150lbs</a:t>
              </a:r>
              <a:endParaRPr lang="en-US" altLang="en-US"/>
            </a:p>
          </p:txBody>
        </p:sp>
        <p:sp>
          <p:nvSpPr>
            <p:cNvPr id="45128" name="Line 75">
              <a:extLst>
                <a:ext uri="{FF2B5EF4-FFF2-40B4-BE49-F238E27FC236}">
                  <a16:creationId xmlns:a16="http://schemas.microsoft.com/office/drawing/2014/main" id="{D4EA5EEE-2E2A-3750-ABB9-D050F5A1E2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32614" y="4938713"/>
              <a:ext cx="1587" cy="3619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9" name="Freeform 76">
              <a:extLst>
                <a:ext uri="{FF2B5EF4-FFF2-40B4-BE49-F238E27FC236}">
                  <a16:creationId xmlns:a16="http://schemas.microsoft.com/office/drawing/2014/main" id="{2BBC3F40-F8F2-4418-AAC2-690596FBF392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9276" y="5300664"/>
              <a:ext cx="66675" cy="66675"/>
            </a:xfrm>
            <a:custGeom>
              <a:avLst/>
              <a:gdLst>
                <a:gd name="T0" fmla="*/ 17641358 w 126"/>
                <a:gd name="T1" fmla="*/ 35004375 h 127"/>
                <a:gd name="T2" fmla="*/ 35282188 w 126"/>
                <a:gd name="T3" fmla="*/ 0 h 127"/>
                <a:gd name="T4" fmla="*/ 0 w 126"/>
                <a:gd name="T5" fmla="*/ 0 h 127"/>
                <a:gd name="T6" fmla="*/ 17641358 w 126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63" y="127"/>
                  </a:moveTo>
                  <a:lnTo>
                    <a:pt x="126" y="0"/>
                  </a:lnTo>
                  <a:lnTo>
                    <a:pt x="0" y="0"/>
                  </a:lnTo>
                  <a:lnTo>
                    <a:pt x="63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30" name="Freeform 77">
              <a:extLst>
                <a:ext uri="{FF2B5EF4-FFF2-40B4-BE49-F238E27FC236}">
                  <a16:creationId xmlns:a16="http://schemas.microsoft.com/office/drawing/2014/main" id="{F13BAC1E-A511-BE3B-335D-B20E80669A6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9276" y="5300664"/>
              <a:ext cx="66675" cy="66675"/>
            </a:xfrm>
            <a:custGeom>
              <a:avLst/>
              <a:gdLst>
                <a:gd name="T0" fmla="*/ 17641358 w 126"/>
                <a:gd name="T1" fmla="*/ 35004375 h 127"/>
                <a:gd name="T2" fmla="*/ 35282188 w 126"/>
                <a:gd name="T3" fmla="*/ 0 h 127"/>
                <a:gd name="T4" fmla="*/ 0 w 126"/>
                <a:gd name="T5" fmla="*/ 0 h 127"/>
                <a:gd name="T6" fmla="*/ 17641358 w 126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63" y="127"/>
                  </a:moveTo>
                  <a:lnTo>
                    <a:pt x="126" y="0"/>
                  </a:lnTo>
                  <a:lnTo>
                    <a:pt x="0" y="0"/>
                  </a:lnTo>
                  <a:lnTo>
                    <a:pt x="63" y="12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31" name="Rectangle 78">
              <a:extLst>
                <a:ext uri="{FF2B5EF4-FFF2-40B4-BE49-F238E27FC236}">
                  <a16:creationId xmlns:a16="http://schemas.microsoft.com/office/drawing/2014/main" id="{8A53CCA7-2C63-A353-33C4-430724C75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9126" y="5046664"/>
              <a:ext cx="149225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32" name="Rectangle 79">
              <a:extLst>
                <a:ext uri="{FF2B5EF4-FFF2-40B4-BE49-F238E27FC236}">
                  <a16:creationId xmlns:a16="http://schemas.microsoft.com/office/drawing/2014/main" id="{B2F8A12E-217A-68B1-2104-1CBCE34595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9126" y="5060950"/>
              <a:ext cx="1619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No</a:t>
              </a:r>
              <a:endParaRPr lang="en-US" altLang="en-US"/>
            </a:p>
          </p:txBody>
        </p:sp>
        <p:sp>
          <p:nvSpPr>
            <p:cNvPr id="45133" name="Line 80">
              <a:extLst>
                <a:ext uri="{FF2B5EF4-FFF2-40B4-BE49-F238E27FC236}">
                  <a16:creationId xmlns:a16="http://schemas.microsoft.com/office/drawing/2014/main" id="{04294164-5FEE-DA5F-8BED-5CFF92DAA3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932614" y="4938713"/>
              <a:ext cx="65087" cy="1079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34" name="Freeform 81">
              <a:extLst>
                <a:ext uri="{FF2B5EF4-FFF2-40B4-BE49-F238E27FC236}">
                  <a16:creationId xmlns:a16="http://schemas.microsoft.com/office/drawing/2014/main" id="{4ACAC525-CD79-175F-AB52-E92F55CA9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8264" y="4268789"/>
              <a:ext cx="892175" cy="669925"/>
            </a:xfrm>
            <a:custGeom>
              <a:avLst/>
              <a:gdLst>
                <a:gd name="T0" fmla="*/ 235774828 w 1687"/>
                <a:gd name="T1" fmla="*/ 0 h 1265"/>
                <a:gd name="T2" fmla="*/ 471829419 w 1687"/>
                <a:gd name="T3" fmla="*/ 177531184 h 1265"/>
                <a:gd name="T4" fmla="*/ 235774828 w 1687"/>
                <a:gd name="T5" fmla="*/ 354782218 h 1265"/>
                <a:gd name="T6" fmla="*/ 0 w 1687"/>
                <a:gd name="T7" fmla="*/ 177531184 h 1265"/>
                <a:gd name="T8" fmla="*/ 235774828 w 1687"/>
                <a:gd name="T9" fmla="*/ 0 h 1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7" h="1265">
                  <a:moveTo>
                    <a:pt x="843" y="0"/>
                  </a:moveTo>
                  <a:lnTo>
                    <a:pt x="1687" y="633"/>
                  </a:lnTo>
                  <a:lnTo>
                    <a:pt x="843" y="1265"/>
                  </a:lnTo>
                  <a:lnTo>
                    <a:pt x="0" y="633"/>
                  </a:lnTo>
                  <a:lnTo>
                    <a:pt x="8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35" name="Freeform 82">
              <a:extLst>
                <a:ext uri="{FF2B5EF4-FFF2-40B4-BE49-F238E27FC236}">
                  <a16:creationId xmlns:a16="http://schemas.microsoft.com/office/drawing/2014/main" id="{B0800552-A3AF-B7A9-DFC5-D3A9A6312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8264" y="4268789"/>
              <a:ext cx="892175" cy="669925"/>
            </a:xfrm>
            <a:custGeom>
              <a:avLst/>
              <a:gdLst>
                <a:gd name="T0" fmla="*/ 235774828 w 1687"/>
                <a:gd name="T1" fmla="*/ 0 h 1265"/>
                <a:gd name="T2" fmla="*/ 471829419 w 1687"/>
                <a:gd name="T3" fmla="*/ 177531184 h 1265"/>
                <a:gd name="T4" fmla="*/ 235774828 w 1687"/>
                <a:gd name="T5" fmla="*/ 354782218 h 1265"/>
                <a:gd name="T6" fmla="*/ 0 w 1687"/>
                <a:gd name="T7" fmla="*/ 177531184 h 1265"/>
                <a:gd name="T8" fmla="*/ 235774828 w 1687"/>
                <a:gd name="T9" fmla="*/ 0 h 1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7" h="1265">
                  <a:moveTo>
                    <a:pt x="843" y="0"/>
                  </a:moveTo>
                  <a:lnTo>
                    <a:pt x="1687" y="633"/>
                  </a:lnTo>
                  <a:lnTo>
                    <a:pt x="843" y="1265"/>
                  </a:lnTo>
                  <a:lnTo>
                    <a:pt x="0" y="633"/>
                  </a:lnTo>
                  <a:lnTo>
                    <a:pt x="8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36" name="Freeform 83">
              <a:extLst>
                <a:ext uri="{FF2B5EF4-FFF2-40B4-BE49-F238E27FC236}">
                  <a16:creationId xmlns:a16="http://schemas.microsoft.com/office/drawing/2014/main" id="{EB9CB5A6-7EEF-A732-03FE-B755BA977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8264" y="4268789"/>
              <a:ext cx="892175" cy="669925"/>
            </a:xfrm>
            <a:custGeom>
              <a:avLst/>
              <a:gdLst>
                <a:gd name="T0" fmla="*/ 235774828 w 1687"/>
                <a:gd name="T1" fmla="*/ 0 h 1265"/>
                <a:gd name="T2" fmla="*/ 471829419 w 1687"/>
                <a:gd name="T3" fmla="*/ 177531184 h 1265"/>
                <a:gd name="T4" fmla="*/ 235774828 w 1687"/>
                <a:gd name="T5" fmla="*/ 354782218 h 1265"/>
                <a:gd name="T6" fmla="*/ 0 w 1687"/>
                <a:gd name="T7" fmla="*/ 177531184 h 1265"/>
                <a:gd name="T8" fmla="*/ 235774828 w 1687"/>
                <a:gd name="T9" fmla="*/ 0 h 1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7" h="1265">
                  <a:moveTo>
                    <a:pt x="843" y="0"/>
                  </a:moveTo>
                  <a:lnTo>
                    <a:pt x="1687" y="633"/>
                  </a:lnTo>
                  <a:lnTo>
                    <a:pt x="843" y="1265"/>
                  </a:lnTo>
                  <a:lnTo>
                    <a:pt x="0" y="633"/>
                  </a:lnTo>
                  <a:lnTo>
                    <a:pt x="84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37" name="Rectangle 84">
              <a:extLst>
                <a:ext uri="{FF2B5EF4-FFF2-40B4-BE49-F238E27FC236}">
                  <a16:creationId xmlns:a16="http://schemas.microsoft.com/office/drawing/2014/main" id="{42C1F5ED-E17D-6BA0-3FD8-9D372EBF5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464" y="4386263"/>
              <a:ext cx="588303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Overnight </a:t>
              </a:r>
              <a:endParaRPr lang="en-US" altLang="en-US"/>
            </a:p>
          </p:txBody>
        </p:sp>
        <p:sp>
          <p:nvSpPr>
            <p:cNvPr id="45138" name="Rectangle 85">
              <a:extLst>
                <a:ext uri="{FF2B5EF4-FFF2-40B4-BE49-F238E27FC236}">
                  <a16:creationId xmlns:a16="http://schemas.microsoft.com/office/drawing/2014/main" id="{59B333CF-F914-1D31-E2A6-CFF52AEF3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7976" y="4540250"/>
              <a:ext cx="4921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Express </a:t>
              </a:r>
              <a:endParaRPr lang="en-US" altLang="en-US"/>
            </a:p>
          </p:txBody>
        </p:sp>
        <p:sp>
          <p:nvSpPr>
            <p:cNvPr id="45139" name="Rectangle 86">
              <a:extLst>
                <a:ext uri="{FF2B5EF4-FFF2-40B4-BE49-F238E27FC236}">
                  <a16:creationId xmlns:a16="http://schemas.microsoft.com/office/drawing/2014/main" id="{F200EFBA-6671-692D-667B-D5F54EB9EA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4963" y="4694238"/>
              <a:ext cx="393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waiting</a:t>
              </a:r>
              <a:endParaRPr lang="en-US" altLang="en-US"/>
            </a:p>
          </p:txBody>
        </p:sp>
        <p:sp>
          <p:nvSpPr>
            <p:cNvPr id="45140" name="Line 87">
              <a:extLst>
                <a:ext uri="{FF2B5EF4-FFF2-40B4-BE49-F238E27FC236}">
                  <a16:creationId xmlns:a16="http://schemas.microsoft.com/office/drawing/2014/main" id="{A876C759-38C2-FCEA-2642-7FE20CC0B2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07113" y="4603750"/>
              <a:ext cx="379412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41" name="Freeform 88">
              <a:extLst>
                <a:ext uri="{FF2B5EF4-FFF2-40B4-BE49-F238E27FC236}">
                  <a16:creationId xmlns:a16="http://schemas.microsoft.com/office/drawing/2014/main" id="{B323FF25-1FE0-54FF-F89B-245F59836E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0439" y="4570414"/>
              <a:ext cx="66675" cy="66675"/>
            </a:xfrm>
            <a:custGeom>
              <a:avLst/>
              <a:gdLst>
                <a:gd name="T0" fmla="*/ 0 w 126"/>
                <a:gd name="T1" fmla="*/ 17640000 h 127"/>
                <a:gd name="T2" fmla="*/ 35282188 w 126"/>
                <a:gd name="T3" fmla="*/ 35004375 h 127"/>
                <a:gd name="T4" fmla="*/ 35282188 w 126"/>
                <a:gd name="T5" fmla="*/ 0 h 127"/>
                <a:gd name="T6" fmla="*/ 0 w 126"/>
                <a:gd name="T7" fmla="*/ 17640000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0" y="64"/>
                  </a:moveTo>
                  <a:lnTo>
                    <a:pt x="126" y="127"/>
                  </a:lnTo>
                  <a:lnTo>
                    <a:pt x="126" y="0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42" name="Freeform 89">
              <a:extLst>
                <a:ext uri="{FF2B5EF4-FFF2-40B4-BE49-F238E27FC236}">
                  <a16:creationId xmlns:a16="http://schemas.microsoft.com/office/drawing/2014/main" id="{38A3A34B-4AD2-52CE-8229-DB923BD03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0439" y="4570414"/>
              <a:ext cx="66675" cy="66675"/>
            </a:xfrm>
            <a:custGeom>
              <a:avLst/>
              <a:gdLst>
                <a:gd name="T0" fmla="*/ 0 w 126"/>
                <a:gd name="T1" fmla="*/ 17640000 h 127"/>
                <a:gd name="T2" fmla="*/ 35282188 w 126"/>
                <a:gd name="T3" fmla="*/ 35004375 h 127"/>
                <a:gd name="T4" fmla="*/ 35282188 w 126"/>
                <a:gd name="T5" fmla="*/ 0 h 127"/>
                <a:gd name="T6" fmla="*/ 0 w 126"/>
                <a:gd name="T7" fmla="*/ 17640000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0" y="64"/>
                  </a:moveTo>
                  <a:lnTo>
                    <a:pt x="126" y="127"/>
                  </a:lnTo>
                  <a:lnTo>
                    <a:pt x="126" y="0"/>
                  </a:lnTo>
                  <a:lnTo>
                    <a:pt x="0" y="6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43" name="Rectangle 90">
              <a:extLst>
                <a:ext uri="{FF2B5EF4-FFF2-40B4-BE49-F238E27FC236}">
                  <a16:creationId xmlns:a16="http://schemas.microsoft.com/office/drawing/2014/main" id="{4F9F9B88-D4A4-68D4-4E84-C00F3ADF53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9026" y="4437064"/>
              <a:ext cx="214313" cy="15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44" name="Rectangle 91">
              <a:extLst>
                <a:ext uri="{FF2B5EF4-FFF2-40B4-BE49-F238E27FC236}">
                  <a16:creationId xmlns:a16="http://schemas.microsoft.com/office/drawing/2014/main" id="{B3D812DD-E8EB-16F5-BFB2-D7F18261F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9025" y="4449763"/>
              <a:ext cx="217488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Yes</a:t>
              </a:r>
              <a:endParaRPr lang="en-US" altLang="en-US"/>
            </a:p>
          </p:txBody>
        </p:sp>
        <p:sp>
          <p:nvSpPr>
            <p:cNvPr id="45145" name="Line 92">
              <a:extLst>
                <a:ext uri="{FF2B5EF4-FFF2-40B4-BE49-F238E27FC236}">
                  <a16:creationId xmlns:a16="http://schemas.microsoft.com/office/drawing/2014/main" id="{9EC7D80A-E12B-38BC-C4BB-90CE71159B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3339" y="4560888"/>
              <a:ext cx="103187" cy="42862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46" name="Freeform 93">
              <a:extLst>
                <a:ext uri="{FF2B5EF4-FFF2-40B4-BE49-F238E27FC236}">
                  <a16:creationId xmlns:a16="http://schemas.microsoft.com/office/drawing/2014/main" id="{E1B8C9D9-029E-6FAB-F107-1BEE80868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3063" y="4273551"/>
              <a:ext cx="1003300" cy="669925"/>
            </a:xfrm>
            <a:custGeom>
              <a:avLst/>
              <a:gdLst>
                <a:gd name="T0" fmla="*/ 106294267 w 1897"/>
                <a:gd name="T1" fmla="*/ 0 h 1264"/>
                <a:gd name="T2" fmla="*/ 422939872 w 1897"/>
                <a:gd name="T3" fmla="*/ 0 h 1264"/>
                <a:gd name="T4" fmla="*/ 530633047 w 1897"/>
                <a:gd name="T5" fmla="*/ 177531715 h 1264"/>
                <a:gd name="T6" fmla="*/ 422939872 w 1897"/>
                <a:gd name="T7" fmla="*/ 355062900 h 1264"/>
                <a:gd name="T8" fmla="*/ 106294267 w 1897"/>
                <a:gd name="T9" fmla="*/ 355062900 h 1264"/>
                <a:gd name="T10" fmla="*/ 0 w 1897"/>
                <a:gd name="T11" fmla="*/ 177531715 h 1264"/>
                <a:gd name="T12" fmla="*/ 106294267 w 1897"/>
                <a:gd name="T13" fmla="*/ 0 h 12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97" h="1264">
                  <a:moveTo>
                    <a:pt x="380" y="0"/>
                  </a:moveTo>
                  <a:lnTo>
                    <a:pt x="1512" y="0"/>
                  </a:lnTo>
                  <a:lnTo>
                    <a:pt x="1897" y="632"/>
                  </a:lnTo>
                  <a:lnTo>
                    <a:pt x="1512" y="1264"/>
                  </a:lnTo>
                  <a:lnTo>
                    <a:pt x="380" y="1264"/>
                  </a:lnTo>
                  <a:lnTo>
                    <a:pt x="0" y="632"/>
                  </a:lnTo>
                  <a:lnTo>
                    <a:pt x="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47" name="Freeform 94">
              <a:extLst>
                <a:ext uri="{FF2B5EF4-FFF2-40B4-BE49-F238E27FC236}">
                  <a16:creationId xmlns:a16="http://schemas.microsoft.com/office/drawing/2014/main" id="{2F0D130A-C118-B191-1BCA-0A0A801736A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3063" y="4273551"/>
              <a:ext cx="1003300" cy="669925"/>
            </a:xfrm>
            <a:custGeom>
              <a:avLst/>
              <a:gdLst>
                <a:gd name="T0" fmla="*/ 106294267 w 1897"/>
                <a:gd name="T1" fmla="*/ 0 h 1264"/>
                <a:gd name="T2" fmla="*/ 422939872 w 1897"/>
                <a:gd name="T3" fmla="*/ 0 h 1264"/>
                <a:gd name="T4" fmla="*/ 530633047 w 1897"/>
                <a:gd name="T5" fmla="*/ 177531715 h 1264"/>
                <a:gd name="T6" fmla="*/ 422939872 w 1897"/>
                <a:gd name="T7" fmla="*/ 355062900 h 1264"/>
                <a:gd name="T8" fmla="*/ 106294267 w 1897"/>
                <a:gd name="T9" fmla="*/ 355062900 h 1264"/>
                <a:gd name="T10" fmla="*/ 0 w 1897"/>
                <a:gd name="T11" fmla="*/ 177531715 h 1264"/>
                <a:gd name="T12" fmla="*/ 106294267 w 1897"/>
                <a:gd name="T13" fmla="*/ 0 h 12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97" h="1264">
                  <a:moveTo>
                    <a:pt x="380" y="0"/>
                  </a:moveTo>
                  <a:lnTo>
                    <a:pt x="1512" y="0"/>
                  </a:lnTo>
                  <a:lnTo>
                    <a:pt x="1897" y="632"/>
                  </a:lnTo>
                  <a:lnTo>
                    <a:pt x="1512" y="1264"/>
                  </a:lnTo>
                  <a:lnTo>
                    <a:pt x="380" y="1264"/>
                  </a:lnTo>
                  <a:lnTo>
                    <a:pt x="0" y="632"/>
                  </a:lnTo>
                  <a:lnTo>
                    <a:pt x="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48" name="Freeform 95">
              <a:extLst>
                <a:ext uri="{FF2B5EF4-FFF2-40B4-BE49-F238E27FC236}">
                  <a16:creationId xmlns:a16="http://schemas.microsoft.com/office/drawing/2014/main" id="{D55D546B-9070-8FDF-0576-D0A9B44C5A1E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3063" y="4273551"/>
              <a:ext cx="1003300" cy="669925"/>
            </a:xfrm>
            <a:custGeom>
              <a:avLst/>
              <a:gdLst>
                <a:gd name="T0" fmla="*/ 106294267 w 1897"/>
                <a:gd name="T1" fmla="*/ 0 h 1264"/>
                <a:gd name="T2" fmla="*/ 422939872 w 1897"/>
                <a:gd name="T3" fmla="*/ 0 h 1264"/>
                <a:gd name="T4" fmla="*/ 530633047 w 1897"/>
                <a:gd name="T5" fmla="*/ 177531715 h 1264"/>
                <a:gd name="T6" fmla="*/ 422939872 w 1897"/>
                <a:gd name="T7" fmla="*/ 355062900 h 1264"/>
                <a:gd name="T8" fmla="*/ 106294267 w 1897"/>
                <a:gd name="T9" fmla="*/ 355062900 h 1264"/>
                <a:gd name="T10" fmla="*/ 0 w 1897"/>
                <a:gd name="T11" fmla="*/ 177531715 h 1264"/>
                <a:gd name="T12" fmla="*/ 106294267 w 1897"/>
                <a:gd name="T13" fmla="*/ 0 h 12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97" h="1264">
                  <a:moveTo>
                    <a:pt x="380" y="0"/>
                  </a:moveTo>
                  <a:lnTo>
                    <a:pt x="1512" y="0"/>
                  </a:lnTo>
                  <a:lnTo>
                    <a:pt x="1897" y="632"/>
                  </a:lnTo>
                  <a:lnTo>
                    <a:pt x="1512" y="1264"/>
                  </a:lnTo>
                  <a:lnTo>
                    <a:pt x="380" y="1264"/>
                  </a:lnTo>
                  <a:lnTo>
                    <a:pt x="0" y="632"/>
                  </a:lnTo>
                  <a:lnTo>
                    <a:pt x="38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49" name="Rectangle 96">
              <a:extLst>
                <a:ext uri="{FF2B5EF4-FFF2-40B4-BE49-F238E27FC236}">
                  <a16:creationId xmlns:a16="http://schemas.microsoft.com/office/drawing/2014/main" id="{C510C00F-395E-9A7D-F3FD-5CA272587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8176" y="4318000"/>
              <a:ext cx="5746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Glen gets </a:t>
              </a:r>
              <a:endParaRPr lang="en-US" altLang="en-US"/>
            </a:p>
          </p:txBody>
        </p:sp>
        <p:sp>
          <p:nvSpPr>
            <p:cNvPr id="45150" name="Rectangle 97">
              <a:extLst>
                <a:ext uri="{FF2B5EF4-FFF2-40B4-BE49-F238E27FC236}">
                  <a16:creationId xmlns:a16="http://schemas.microsoft.com/office/drawing/2014/main" id="{601E9994-F88E-2C2B-925C-675D29DB1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2939" y="4471988"/>
              <a:ext cx="572273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S.O.  and </a:t>
              </a:r>
              <a:endParaRPr lang="en-US" altLang="en-US"/>
            </a:p>
          </p:txBody>
        </p:sp>
        <p:sp>
          <p:nvSpPr>
            <p:cNvPr id="45151" name="Rectangle 98">
              <a:extLst>
                <a:ext uri="{FF2B5EF4-FFF2-40B4-BE49-F238E27FC236}">
                  <a16:creationId xmlns:a16="http://schemas.microsoft.com/office/drawing/2014/main" id="{BB49E4CB-8166-B34F-4A92-5BB7345AEC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1025" y="4627563"/>
              <a:ext cx="687388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coordinates </a:t>
              </a:r>
              <a:endParaRPr lang="en-US" altLang="en-US"/>
            </a:p>
          </p:txBody>
        </p:sp>
        <p:sp>
          <p:nvSpPr>
            <p:cNvPr id="45152" name="Rectangle 99">
              <a:extLst>
                <a:ext uri="{FF2B5EF4-FFF2-40B4-BE49-F238E27FC236}">
                  <a16:creationId xmlns:a16="http://schemas.microsoft.com/office/drawing/2014/main" id="{F5B194AA-AFF8-2F79-FDB3-712FC163D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8339" y="4781550"/>
              <a:ext cx="5048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shipping </a:t>
              </a:r>
              <a:endParaRPr lang="en-US" altLang="en-US"/>
            </a:p>
          </p:txBody>
        </p:sp>
        <p:sp>
          <p:nvSpPr>
            <p:cNvPr id="45153" name="Rectangle 100">
              <a:extLst>
                <a:ext uri="{FF2B5EF4-FFF2-40B4-BE49-F238E27FC236}">
                  <a16:creationId xmlns:a16="http://schemas.microsoft.com/office/drawing/2014/main" id="{B0D32F23-3F9D-E2E5-C2BC-F621CFAA9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8264" y="5764214"/>
              <a:ext cx="892175" cy="2238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54" name="Rectangle 101">
              <a:extLst>
                <a:ext uri="{FF2B5EF4-FFF2-40B4-BE49-F238E27FC236}">
                  <a16:creationId xmlns:a16="http://schemas.microsoft.com/office/drawing/2014/main" id="{BF5EDCE0-E932-F163-4C8B-00B80355E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8264" y="5764214"/>
              <a:ext cx="892175" cy="2238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55" name="Rectangle 102">
              <a:extLst>
                <a:ext uri="{FF2B5EF4-FFF2-40B4-BE49-F238E27FC236}">
                  <a16:creationId xmlns:a16="http://schemas.microsoft.com/office/drawing/2014/main" id="{B4FAC515-F91D-289D-9015-D7CDC9951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8264" y="5764214"/>
              <a:ext cx="892175" cy="223837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56" name="Rectangle 103">
              <a:extLst>
                <a:ext uri="{FF2B5EF4-FFF2-40B4-BE49-F238E27FC236}">
                  <a16:creationId xmlns:a16="http://schemas.microsoft.com/office/drawing/2014/main" id="{F15386B7-7281-B7D5-3370-750F61EE0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8751" y="5811838"/>
              <a:ext cx="809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Assign carrier </a:t>
              </a:r>
              <a:endParaRPr lang="en-US" altLang="en-US"/>
            </a:p>
          </p:txBody>
        </p:sp>
        <p:sp>
          <p:nvSpPr>
            <p:cNvPr id="45157" name="Line 104">
              <a:extLst>
                <a:ext uri="{FF2B5EF4-FFF2-40B4-BE49-F238E27FC236}">
                  <a16:creationId xmlns:a16="http://schemas.microsoft.com/office/drawing/2014/main" id="{3EB418E5-669E-4EA4-71C9-D854ECEA13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92764" y="4938714"/>
              <a:ext cx="1587" cy="7588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58" name="Freeform 105">
              <a:extLst>
                <a:ext uri="{FF2B5EF4-FFF2-40B4-BE49-F238E27FC236}">
                  <a16:creationId xmlns:a16="http://schemas.microsoft.com/office/drawing/2014/main" id="{55ED4AC4-C5FC-B6A1-F1A5-4E05A1369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9426" y="5697539"/>
              <a:ext cx="66675" cy="66675"/>
            </a:xfrm>
            <a:custGeom>
              <a:avLst/>
              <a:gdLst>
                <a:gd name="T0" fmla="*/ 17641358 w 126"/>
                <a:gd name="T1" fmla="*/ 35282188 h 126"/>
                <a:gd name="T2" fmla="*/ 35282188 w 126"/>
                <a:gd name="T3" fmla="*/ 0 h 126"/>
                <a:gd name="T4" fmla="*/ 0 w 126"/>
                <a:gd name="T5" fmla="*/ 0 h 126"/>
                <a:gd name="T6" fmla="*/ 17641358 w 126"/>
                <a:gd name="T7" fmla="*/ 3528218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6">
                  <a:moveTo>
                    <a:pt x="63" y="126"/>
                  </a:moveTo>
                  <a:lnTo>
                    <a:pt x="126" y="0"/>
                  </a:lnTo>
                  <a:lnTo>
                    <a:pt x="0" y="0"/>
                  </a:lnTo>
                  <a:lnTo>
                    <a:pt x="63" y="1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59" name="Freeform 106">
              <a:extLst>
                <a:ext uri="{FF2B5EF4-FFF2-40B4-BE49-F238E27FC236}">
                  <a16:creationId xmlns:a16="http://schemas.microsoft.com/office/drawing/2014/main" id="{112CD0FB-5644-D7DC-5DB4-23AC1A1885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9426" y="5697539"/>
              <a:ext cx="66675" cy="66675"/>
            </a:xfrm>
            <a:custGeom>
              <a:avLst/>
              <a:gdLst>
                <a:gd name="T0" fmla="*/ 17641358 w 126"/>
                <a:gd name="T1" fmla="*/ 35282188 h 126"/>
                <a:gd name="T2" fmla="*/ 35282188 w 126"/>
                <a:gd name="T3" fmla="*/ 0 h 126"/>
                <a:gd name="T4" fmla="*/ 0 w 126"/>
                <a:gd name="T5" fmla="*/ 0 h 126"/>
                <a:gd name="T6" fmla="*/ 17641358 w 126"/>
                <a:gd name="T7" fmla="*/ 3528218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6">
                  <a:moveTo>
                    <a:pt x="63" y="126"/>
                  </a:moveTo>
                  <a:lnTo>
                    <a:pt x="126" y="0"/>
                  </a:lnTo>
                  <a:lnTo>
                    <a:pt x="0" y="0"/>
                  </a:lnTo>
                  <a:lnTo>
                    <a:pt x="63" y="12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60" name="Rectangle 107">
              <a:extLst>
                <a:ext uri="{FF2B5EF4-FFF2-40B4-BE49-F238E27FC236}">
                  <a16:creationId xmlns:a16="http://schemas.microsoft.com/office/drawing/2014/main" id="{CDF3D0FF-92CD-5E83-D349-54E5364298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2614" y="4994276"/>
              <a:ext cx="147637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61" name="Rectangle 108">
              <a:extLst>
                <a:ext uri="{FF2B5EF4-FFF2-40B4-BE49-F238E27FC236}">
                  <a16:creationId xmlns:a16="http://schemas.microsoft.com/office/drawing/2014/main" id="{36A101DD-7658-0810-78C4-1D3678F0D3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2614" y="5008563"/>
              <a:ext cx="1619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No</a:t>
              </a:r>
              <a:endParaRPr lang="en-US" altLang="en-US"/>
            </a:p>
          </p:txBody>
        </p:sp>
        <p:sp>
          <p:nvSpPr>
            <p:cNvPr id="45162" name="Line 109">
              <a:extLst>
                <a:ext uri="{FF2B5EF4-FFF2-40B4-BE49-F238E27FC236}">
                  <a16:creationId xmlns:a16="http://schemas.microsoft.com/office/drawing/2014/main" id="{A6F39B9C-31EA-1892-AEFD-1E7E91A2FC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594351" y="4938713"/>
              <a:ext cx="68263" cy="635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63" name="Rectangle 110">
              <a:extLst>
                <a:ext uri="{FF2B5EF4-FFF2-40B4-BE49-F238E27FC236}">
                  <a16:creationId xmlns:a16="http://schemas.microsoft.com/office/drawing/2014/main" id="{F0514D3C-6BB1-DC78-51AE-07BFD9A49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0076" y="3376614"/>
              <a:ext cx="892175" cy="6699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64" name="Rectangle 111">
              <a:extLst>
                <a:ext uri="{FF2B5EF4-FFF2-40B4-BE49-F238E27FC236}">
                  <a16:creationId xmlns:a16="http://schemas.microsoft.com/office/drawing/2014/main" id="{76CE940D-0802-D485-D31B-11DACE457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0076" y="3376614"/>
              <a:ext cx="892175" cy="6699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65" name="Rectangle 112">
              <a:extLst>
                <a:ext uri="{FF2B5EF4-FFF2-40B4-BE49-F238E27FC236}">
                  <a16:creationId xmlns:a16="http://schemas.microsoft.com/office/drawing/2014/main" id="{A2F1684D-0383-CF2D-1EC7-6F597E758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0076" y="3376614"/>
              <a:ext cx="892175" cy="6699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66" name="Rectangle 113">
              <a:extLst>
                <a:ext uri="{FF2B5EF4-FFF2-40B4-BE49-F238E27FC236}">
                  <a16:creationId xmlns:a16="http://schemas.microsoft.com/office/drawing/2014/main" id="{13D2FF14-EBBB-E485-A98A-3FC7EEA86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8351" y="3494088"/>
              <a:ext cx="671513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Label, Bag, </a:t>
              </a:r>
              <a:endParaRPr lang="en-US" altLang="en-US"/>
            </a:p>
          </p:txBody>
        </p:sp>
        <p:sp>
          <p:nvSpPr>
            <p:cNvPr id="45167" name="Rectangle 114">
              <a:extLst>
                <a:ext uri="{FF2B5EF4-FFF2-40B4-BE49-F238E27FC236}">
                  <a16:creationId xmlns:a16="http://schemas.microsoft.com/office/drawing/2014/main" id="{22637E76-4771-0E5A-C53B-C62BF69B8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7714" y="3648075"/>
              <a:ext cx="68127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stack, wrap </a:t>
              </a:r>
              <a:endParaRPr lang="en-US" altLang="en-US"/>
            </a:p>
          </p:txBody>
        </p:sp>
        <p:sp>
          <p:nvSpPr>
            <p:cNvPr id="45168" name="Rectangle 115">
              <a:extLst>
                <a:ext uri="{FF2B5EF4-FFF2-40B4-BE49-F238E27FC236}">
                  <a16:creationId xmlns:a16="http://schemas.microsoft.com/office/drawing/2014/main" id="{0EA59A27-0DAA-FA3C-3F9E-14033584A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8350" y="3802063"/>
              <a:ext cx="623888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and strap it</a:t>
              </a:r>
              <a:endParaRPr lang="en-US" altLang="en-US"/>
            </a:p>
          </p:txBody>
        </p:sp>
        <p:sp>
          <p:nvSpPr>
            <p:cNvPr id="45169" name="Rectangle 116">
              <a:extLst>
                <a:ext uri="{FF2B5EF4-FFF2-40B4-BE49-F238E27FC236}">
                  <a16:creationId xmlns:a16="http://schemas.microsoft.com/office/drawing/2014/main" id="{F464D198-EA28-BFAF-A38A-0889E24D6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3376" y="4246563"/>
              <a:ext cx="669925" cy="67945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70" name="Rectangle 117">
              <a:extLst>
                <a:ext uri="{FF2B5EF4-FFF2-40B4-BE49-F238E27FC236}">
                  <a16:creationId xmlns:a16="http://schemas.microsoft.com/office/drawing/2014/main" id="{27D100AF-0CA7-D80C-D569-3F901D243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6738" y="4291013"/>
              <a:ext cx="29014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O.E. </a:t>
              </a:r>
              <a:endParaRPr lang="en-US" altLang="en-US"/>
            </a:p>
          </p:txBody>
        </p:sp>
        <p:sp>
          <p:nvSpPr>
            <p:cNvPr id="45171" name="Rectangle 118">
              <a:extLst>
                <a:ext uri="{FF2B5EF4-FFF2-40B4-BE49-F238E27FC236}">
                  <a16:creationId xmlns:a16="http://schemas.microsoft.com/office/drawing/2014/main" id="{6E451C35-2D8B-C74F-E3BC-37675CE302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050" y="4446588"/>
              <a:ext cx="617538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automatica</a:t>
              </a:r>
              <a:endParaRPr lang="en-US" altLang="en-US"/>
            </a:p>
          </p:txBody>
        </p:sp>
        <p:sp>
          <p:nvSpPr>
            <p:cNvPr id="45172" name="Rectangle 119">
              <a:extLst>
                <a:ext uri="{FF2B5EF4-FFF2-40B4-BE49-F238E27FC236}">
                  <a16:creationId xmlns:a16="http://schemas.microsoft.com/office/drawing/2014/main" id="{BFFD9D0F-6E66-3CA4-A22B-0BA04D8CE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051" y="4600575"/>
              <a:ext cx="6381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lly gets the </a:t>
              </a:r>
              <a:endParaRPr lang="en-US" altLang="en-US"/>
            </a:p>
          </p:txBody>
        </p:sp>
        <p:sp>
          <p:nvSpPr>
            <p:cNvPr id="45173" name="Rectangle 120">
              <a:extLst>
                <a:ext uri="{FF2B5EF4-FFF2-40B4-BE49-F238E27FC236}">
                  <a16:creationId xmlns:a16="http://schemas.microsoft.com/office/drawing/2014/main" id="{484B983F-206D-2B62-5F4F-83D2F0468C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6739" y="4754563"/>
              <a:ext cx="2381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load</a:t>
              </a:r>
              <a:endParaRPr lang="en-US" altLang="en-US"/>
            </a:p>
          </p:txBody>
        </p:sp>
        <p:sp>
          <p:nvSpPr>
            <p:cNvPr id="45174" name="Line 121">
              <a:extLst>
                <a:ext uri="{FF2B5EF4-FFF2-40B4-BE49-F238E27FC236}">
                  <a16:creationId xmlns:a16="http://schemas.microsoft.com/office/drawing/2014/main" id="{EF381A8A-9743-50C3-2337-0AF31ADD13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79975" y="4603750"/>
              <a:ext cx="2682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75" name="Freeform 122">
              <a:extLst>
                <a:ext uri="{FF2B5EF4-FFF2-40B4-BE49-F238E27FC236}">
                  <a16:creationId xmlns:a16="http://schemas.microsoft.com/office/drawing/2014/main" id="{97F45A0B-A95B-E51A-F23C-323FD5D9CB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3301" y="4570414"/>
              <a:ext cx="66675" cy="66675"/>
            </a:xfrm>
            <a:custGeom>
              <a:avLst/>
              <a:gdLst>
                <a:gd name="T0" fmla="*/ 0 w 126"/>
                <a:gd name="T1" fmla="*/ 17640000 h 127"/>
                <a:gd name="T2" fmla="*/ 35282188 w 126"/>
                <a:gd name="T3" fmla="*/ 35004375 h 127"/>
                <a:gd name="T4" fmla="*/ 35282188 w 126"/>
                <a:gd name="T5" fmla="*/ 0 h 127"/>
                <a:gd name="T6" fmla="*/ 0 w 126"/>
                <a:gd name="T7" fmla="*/ 17640000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0" y="64"/>
                  </a:moveTo>
                  <a:lnTo>
                    <a:pt x="126" y="127"/>
                  </a:lnTo>
                  <a:lnTo>
                    <a:pt x="126" y="0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76" name="Freeform 123">
              <a:extLst>
                <a:ext uri="{FF2B5EF4-FFF2-40B4-BE49-F238E27FC236}">
                  <a16:creationId xmlns:a16="http://schemas.microsoft.com/office/drawing/2014/main" id="{94B6AB18-2E73-21AB-9927-F96EC08FC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3301" y="4570414"/>
              <a:ext cx="66675" cy="66675"/>
            </a:xfrm>
            <a:custGeom>
              <a:avLst/>
              <a:gdLst>
                <a:gd name="T0" fmla="*/ 0 w 126"/>
                <a:gd name="T1" fmla="*/ 17640000 h 127"/>
                <a:gd name="T2" fmla="*/ 35282188 w 126"/>
                <a:gd name="T3" fmla="*/ 35004375 h 127"/>
                <a:gd name="T4" fmla="*/ 35282188 w 126"/>
                <a:gd name="T5" fmla="*/ 0 h 127"/>
                <a:gd name="T6" fmla="*/ 0 w 126"/>
                <a:gd name="T7" fmla="*/ 17640000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0" y="64"/>
                  </a:moveTo>
                  <a:lnTo>
                    <a:pt x="126" y="127"/>
                  </a:lnTo>
                  <a:lnTo>
                    <a:pt x="126" y="0"/>
                  </a:lnTo>
                  <a:lnTo>
                    <a:pt x="0" y="6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77" name="Rectangle 124">
              <a:extLst>
                <a:ext uri="{FF2B5EF4-FFF2-40B4-BE49-F238E27FC236}">
                  <a16:creationId xmlns:a16="http://schemas.microsoft.com/office/drawing/2014/main" id="{9AE45294-2422-D38C-43F2-FBB60AEE3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9026" y="4416425"/>
              <a:ext cx="212725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78" name="Rectangle 125">
              <a:extLst>
                <a:ext uri="{FF2B5EF4-FFF2-40B4-BE49-F238E27FC236}">
                  <a16:creationId xmlns:a16="http://schemas.microsoft.com/office/drawing/2014/main" id="{A54A7638-9C9F-B6F4-1424-95D95D1A5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6963" y="4429125"/>
              <a:ext cx="21961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Yes</a:t>
              </a:r>
              <a:endParaRPr lang="en-US" altLang="en-US"/>
            </a:p>
          </p:txBody>
        </p:sp>
        <p:sp>
          <p:nvSpPr>
            <p:cNvPr id="45179" name="Line 126">
              <a:extLst>
                <a:ext uri="{FF2B5EF4-FFF2-40B4-BE49-F238E27FC236}">
                  <a16:creationId xmlns:a16="http://schemas.microsoft.com/office/drawing/2014/main" id="{71A7CE9D-4F9D-6F59-A6D4-967D592F39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5401" y="4570414"/>
              <a:ext cx="42863" cy="3333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82" name="Freeform 129">
              <a:extLst>
                <a:ext uri="{FF2B5EF4-FFF2-40B4-BE49-F238E27FC236}">
                  <a16:creationId xmlns:a16="http://schemas.microsoft.com/office/drawing/2014/main" id="{AC929D0D-AA5B-FEBB-C749-E0C61FA6C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2839" y="5875338"/>
              <a:ext cx="1495425" cy="608012"/>
            </a:xfrm>
            <a:custGeom>
              <a:avLst/>
              <a:gdLst>
                <a:gd name="T0" fmla="*/ 791609179 w 2825"/>
                <a:gd name="T1" fmla="*/ 0 h 1148"/>
                <a:gd name="T2" fmla="*/ 378291178 w 2825"/>
                <a:gd name="T3" fmla="*/ 0 h 1148"/>
                <a:gd name="T4" fmla="*/ 378291178 w 2825"/>
                <a:gd name="T5" fmla="*/ 322019680 h 1148"/>
                <a:gd name="T6" fmla="*/ 0 w 2825"/>
                <a:gd name="T7" fmla="*/ 322019680 h 11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5" h="1148">
                  <a:moveTo>
                    <a:pt x="2825" y="0"/>
                  </a:moveTo>
                  <a:lnTo>
                    <a:pt x="1350" y="0"/>
                  </a:lnTo>
                  <a:lnTo>
                    <a:pt x="1350" y="1148"/>
                  </a:lnTo>
                  <a:lnTo>
                    <a:pt x="0" y="114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83" name="Freeform 130">
              <a:extLst>
                <a:ext uri="{FF2B5EF4-FFF2-40B4-BE49-F238E27FC236}">
                  <a16:creationId xmlns:a16="http://schemas.microsoft.com/office/drawing/2014/main" id="{3828660D-4A87-F8F5-42EC-21FB29846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164" y="6450014"/>
              <a:ext cx="66675" cy="66675"/>
            </a:xfrm>
            <a:custGeom>
              <a:avLst/>
              <a:gdLst>
                <a:gd name="T0" fmla="*/ 0 w 127"/>
                <a:gd name="T1" fmla="*/ 17641358 h 126"/>
                <a:gd name="T2" fmla="*/ 35004375 w 127"/>
                <a:gd name="T3" fmla="*/ 35282188 h 126"/>
                <a:gd name="T4" fmla="*/ 35004375 w 127"/>
                <a:gd name="T5" fmla="*/ 0 h 126"/>
                <a:gd name="T6" fmla="*/ 0 w 127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0" y="63"/>
                  </a:moveTo>
                  <a:lnTo>
                    <a:pt x="127" y="126"/>
                  </a:lnTo>
                  <a:lnTo>
                    <a:pt x="127" y="0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84" name="Freeform 131">
              <a:extLst>
                <a:ext uri="{FF2B5EF4-FFF2-40B4-BE49-F238E27FC236}">
                  <a16:creationId xmlns:a16="http://schemas.microsoft.com/office/drawing/2014/main" id="{EF61C48C-5D8B-2485-C23D-8BB4A79AFA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164" y="6450014"/>
              <a:ext cx="66675" cy="66675"/>
            </a:xfrm>
            <a:custGeom>
              <a:avLst/>
              <a:gdLst>
                <a:gd name="T0" fmla="*/ 0 w 127"/>
                <a:gd name="T1" fmla="*/ 17641358 h 126"/>
                <a:gd name="T2" fmla="*/ 35004375 w 127"/>
                <a:gd name="T3" fmla="*/ 35282188 h 126"/>
                <a:gd name="T4" fmla="*/ 35004375 w 127"/>
                <a:gd name="T5" fmla="*/ 0 h 126"/>
                <a:gd name="T6" fmla="*/ 0 w 127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0" y="63"/>
                  </a:moveTo>
                  <a:lnTo>
                    <a:pt x="127" y="126"/>
                  </a:lnTo>
                  <a:lnTo>
                    <a:pt x="127" y="0"/>
                  </a:lnTo>
                  <a:lnTo>
                    <a:pt x="0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85" name="Freeform 132">
              <a:extLst>
                <a:ext uri="{FF2B5EF4-FFF2-40B4-BE49-F238E27FC236}">
                  <a16:creationId xmlns:a16="http://schemas.microsoft.com/office/drawing/2014/main" id="{9E267C23-33E5-386B-D248-ED2100FBE3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1564" y="5764214"/>
              <a:ext cx="1239837" cy="782637"/>
            </a:xfrm>
            <a:custGeom>
              <a:avLst/>
              <a:gdLst>
                <a:gd name="T0" fmla="*/ 183691138 w 2343"/>
                <a:gd name="T1" fmla="*/ 59923853 h 1479"/>
                <a:gd name="T2" fmla="*/ 656080148 w 2343"/>
                <a:gd name="T3" fmla="*/ 59923853 h 1479"/>
                <a:gd name="T4" fmla="*/ 656080148 w 2343"/>
                <a:gd name="T5" fmla="*/ 414145148 h 1479"/>
                <a:gd name="T6" fmla="*/ 183691138 w 2343"/>
                <a:gd name="T7" fmla="*/ 414145148 h 1479"/>
                <a:gd name="T8" fmla="*/ 183691138 w 2343"/>
                <a:gd name="T9" fmla="*/ 201612371 h 1479"/>
                <a:gd name="T10" fmla="*/ 0 w 2343"/>
                <a:gd name="T11" fmla="*/ 0 h 1479"/>
                <a:gd name="T12" fmla="*/ 183691138 w 2343"/>
                <a:gd name="T13" fmla="*/ 95485947 h 1479"/>
                <a:gd name="T14" fmla="*/ 183691138 w 2343"/>
                <a:gd name="T15" fmla="*/ 59923853 h 14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43" h="1479">
                  <a:moveTo>
                    <a:pt x="656" y="214"/>
                  </a:moveTo>
                  <a:lnTo>
                    <a:pt x="2343" y="214"/>
                  </a:lnTo>
                  <a:lnTo>
                    <a:pt x="2343" y="1479"/>
                  </a:lnTo>
                  <a:lnTo>
                    <a:pt x="656" y="1479"/>
                  </a:lnTo>
                  <a:lnTo>
                    <a:pt x="656" y="720"/>
                  </a:lnTo>
                  <a:lnTo>
                    <a:pt x="0" y="0"/>
                  </a:lnTo>
                  <a:lnTo>
                    <a:pt x="656" y="341"/>
                  </a:lnTo>
                  <a:lnTo>
                    <a:pt x="656" y="2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86" name="Freeform 133">
              <a:extLst>
                <a:ext uri="{FF2B5EF4-FFF2-40B4-BE49-F238E27FC236}">
                  <a16:creationId xmlns:a16="http://schemas.microsoft.com/office/drawing/2014/main" id="{53EDF938-010D-7982-7390-F88609289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1564" y="5764214"/>
              <a:ext cx="1239837" cy="782637"/>
            </a:xfrm>
            <a:custGeom>
              <a:avLst/>
              <a:gdLst>
                <a:gd name="T0" fmla="*/ 183691138 w 2343"/>
                <a:gd name="T1" fmla="*/ 59923853 h 1479"/>
                <a:gd name="T2" fmla="*/ 656080148 w 2343"/>
                <a:gd name="T3" fmla="*/ 59923853 h 1479"/>
                <a:gd name="T4" fmla="*/ 656080148 w 2343"/>
                <a:gd name="T5" fmla="*/ 414145148 h 1479"/>
                <a:gd name="T6" fmla="*/ 183691138 w 2343"/>
                <a:gd name="T7" fmla="*/ 414145148 h 1479"/>
                <a:gd name="T8" fmla="*/ 183691138 w 2343"/>
                <a:gd name="T9" fmla="*/ 201612371 h 1479"/>
                <a:gd name="T10" fmla="*/ 0 w 2343"/>
                <a:gd name="T11" fmla="*/ 0 h 1479"/>
                <a:gd name="T12" fmla="*/ 183691138 w 2343"/>
                <a:gd name="T13" fmla="*/ 95485947 h 1479"/>
                <a:gd name="T14" fmla="*/ 183691138 w 2343"/>
                <a:gd name="T15" fmla="*/ 59923853 h 14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43" h="1479">
                  <a:moveTo>
                    <a:pt x="656" y="214"/>
                  </a:moveTo>
                  <a:lnTo>
                    <a:pt x="2343" y="214"/>
                  </a:lnTo>
                  <a:lnTo>
                    <a:pt x="2343" y="1479"/>
                  </a:lnTo>
                  <a:lnTo>
                    <a:pt x="656" y="1479"/>
                  </a:lnTo>
                  <a:lnTo>
                    <a:pt x="656" y="720"/>
                  </a:lnTo>
                  <a:lnTo>
                    <a:pt x="0" y="0"/>
                  </a:lnTo>
                  <a:lnTo>
                    <a:pt x="656" y="341"/>
                  </a:lnTo>
                  <a:lnTo>
                    <a:pt x="656" y="2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87" name="Freeform 134">
              <a:extLst>
                <a:ext uri="{FF2B5EF4-FFF2-40B4-BE49-F238E27FC236}">
                  <a16:creationId xmlns:a16="http://schemas.microsoft.com/office/drawing/2014/main" id="{A58622B6-23EC-8496-10D8-A2E467FA7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1564" y="5764214"/>
              <a:ext cx="1239837" cy="782637"/>
            </a:xfrm>
            <a:custGeom>
              <a:avLst/>
              <a:gdLst>
                <a:gd name="T0" fmla="*/ 183691138 w 2343"/>
                <a:gd name="T1" fmla="*/ 59923853 h 1479"/>
                <a:gd name="T2" fmla="*/ 656080148 w 2343"/>
                <a:gd name="T3" fmla="*/ 59923853 h 1479"/>
                <a:gd name="T4" fmla="*/ 656080148 w 2343"/>
                <a:gd name="T5" fmla="*/ 414145148 h 1479"/>
                <a:gd name="T6" fmla="*/ 183691138 w 2343"/>
                <a:gd name="T7" fmla="*/ 414145148 h 1479"/>
                <a:gd name="T8" fmla="*/ 183691138 w 2343"/>
                <a:gd name="T9" fmla="*/ 201612371 h 1479"/>
                <a:gd name="T10" fmla="*/ 0 w 2343"/>
                <a:gd name="T11" fmla="*/ 0 h 1479"/>
                <a:gd name="T12" fmla="*/ 183691138 w 2343"/>
                <a:gd name="T13" fmla="*/ 95485947 h 1479"/>
                <a:gd name="T14" fmla="*/ 183691138 w 2343"/>
                <a:gd name="T15" fmla="*/ 59923853 h 14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43" h="1479">
                  <a:moveTo>
                    <a:pt x="656" y="214"/>
                  </a:moveTo>
                  <a:lnTo>
                    <a:pt x="2343" y="214"/>
                  </a:lnTo>
                  <a:lnTo>
                    <a:pt x="2343" y="1479"/>
                  </a:lnTo>
                  <a:lnTo>
                    <a:pt x="656" y="1479"/>
                  </a:lnTo>
                  <a:lnTo>
                    <a:pt x="656" y="720"/>
                  </a:lnTo>
                  <a:lnTo>
                    <a:pt x="0" y="0"/>
                  </a:lnTo>
                  <a:lnTo>
                    <a:pt x="656" y="341"/>
                  </a:lnTo>
                  <a:lnTo>
                    <a:pt x="656" y="21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88" name="Freeform 135">
              <a:extLst>
                <a:ext uri="{FF2B5EF4-FFF2-40B4-BE49-F238E27FC236}">
                  <a16:creationId xmlns:a16="http://schemas.microsoft.com/office/drawing/2014/main" id="{7C342883-2C05-1D59-E22B-FBD5164EEF2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6000" y="5708650"/>
              <a:ext cx="1239838" cy="782638"/>
            </a:xfrm>
            <a:custGeom>
              <a:avLst/>
              <a:gdLst>
                <a:gd name="T0" fmla="*/ 183691287 w 2343"/>
                <a:gd name="T1" fmla="*/ 59923930 h 1479"/>
                <a:gd name="T2" fmla="*/ 656081206 w 2343"/>
                <a:gd name="T3" fmla="*/ 59923930 h 1479"/>
                <a:gd name="T4" fmla="*/ 656081206 w 2343"/>
                <a:gd name="T5" fmla="*/ 414146206 h 1479"/>
                <a:gd name="T6" fmla="*/ 183691287 w 2343"/>
                <a:gd name="T7" fmla="*/ 414146206 h 1479"/>
                <a:gd name="T8" fmla="*/ 183691287 w 2343"/>
                <a:gd name="T9" fmla="*/ 201612629 h 1479"/>
                <a:gd name="T10" fmla="*/ 0 w 2343"/>
                <a:gd name="T11" fmla="*/ 0 h 1479"/>
                <a:gd name="T12" fmla="*/ 183691287 w 2343"/>
                <a:gd name="T13" fmla="*/ 95486069 h 1479"/>
                <a:gd name="T14" fmla="*/ 183691287 w 2343"/>
                <a:gd name="T15" fmla="*/ 59923930 h 14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43" h="1479">
                  <a:moveTo>
                    <a:pt x="656" y="214"/>
                  </a:moveTo>
                  <a:lnTo>
                    <a:pt x="2343" y="214"/>
                  </a:lnTo>
                  <a:lnTo>
                    <a:pt x="2343" y="1479"/>
                  </a:lnTo>
                  <a:lnTo>
                    <a:pt x="656" y="1479"/>
                  </a:lnTo>
                  <a:lnTo>
                    <a:pt x="656" y="720"/>
                  </a:lnTo>
                  <a:lnTo>
                    <a:pt x="0" y="0"/>
                  </a:lnTo>
                  <a:lnTo>
                    <a:pt x="656" y="341"/>
                  </a:lnTo>
                  <a:lnTo>
                    <a:pt x="656" y="2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89" name="Freeform 136">
              <a:extLst>
                <a:ext uri="{FF2B5EF4-FFF2-40B4-BE49-F238E27FC236}">
                  <a16:creationId xmlns:a16="http://schemas.microsoft.com/office/drawing/2014/main" id="{CD605127-3FAA-75C1-8983-BB0617D6110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6000" y="5708650"/>
              <a:ext cx="1239838" cy="782638"/>
            </a:xfrm>
            <a:custGeom>
              <a:avLst/>
              <a:gdLst>
                <a:gd name="T0" fmla="*/ 183691287 w 2343"/>
                <a:gd name="T1" fmla="*/ 59923930 h 1479"/>
                <a:gd name="T2" fmla="*/ 656081206 w 2343"/>
                <a:gd name="T3" fmla="*/ 59923930 h 1479"/>
                <a:gd name="T4" fmla="*/ 656081206 w 2343"/>
                <a:gd name="T5" fmla="*/ 414146206 h 1479"/>
                <a:gd name="T6" fmla="*/ 183691287 w 2343"/>
                <a:gd name="T7" fmla="*/ 414146206 h 1479"/>
                <a:gd name="T8" fmla="*/ 183691287 w 2343"/>
                <a:gd name="T9" fmla="*/ 201612629 h 1479"/>
                <a:gd name="T10" fmla="*/ 0 w 2343"/>
                <a:gd name="T11" fmla="*/ 0 h 1479"/>
                <a:gd name="T12" fmla="*/ 183691287 w 2343"/>
                <a:gd name="T13" fmla="*/ 95486069 h 1479"/>
                <a:gd name="T14" fmla="*/ 183691287 w 2343"/>
                <a:gd name="T15" fmla="*/ 59923930 h 14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43" h="1479">
                  <a:moveTo>
                    <a:pt x="656" y="214"/>
                  </a:moveTo>
                  <a:lnTo>
                    <a:pt x="2343" y="214"/>
                  </a:lnTo>
                  <a:lnTo>
                    <a:pt x="2343" y="1479"/>
                  </a:lnTo>
                  <a:lnTo>
                    <a:pt x="656" y="1479"/>
                  </a:lnTo>
                  <a:lnTo>
                    <a:pt x="656" y="720"/>
                  </a:lnTo>
                  <a:lnTo>
                    <a:pt x="0" y="0"/>
                  </a:lnTo>
                  <a:lnTo>
                    <a:pt x="656" y="341"/>
                  </a:lnTo>
                  <a:lnTo>
                    <a:pt x="656" y="2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90" name="Freeform 137">
              <a:extLst>
                <a:ext uri="{FF2B5EF4-FFF2-40B4-BE49-F238E27FC236}">
                  <a16:creationId xmlns:a16="http://schemas.microsoft.com/office/drawing/2014/main" id="{4B8D70C3-CFB6-5EF2-572C-17DC4F9CB81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6000" y="5708650"/>
              <a:ext cx="1239838" cy="782638"/>
            </a:xfrm>
            <a:custGeom>
              <a:avLst/>
              <a:gdLst>
                <a:gd name="T0" fmla="*/ 183691287 w 2343"/>
                <a:gd name="T1" fmla="*/ 59923930 h 1479"/>
                <a:gd name="T2" fmla="*/ 656081206 w 2343"/>
                <a:gd name="T3" fmla="*/ 59923930 h 1479"/>
                <a:gd name="T4" fmla="*/ 656081206 w 2343"/>
                <a:gd name="T5" fmla="*/ 414146206 h 1479"/>
                <a:gd name="T6" fmla="*/ 183691287 w 2343"/>
                <a:gd name="T7" fmla="*/ 414146206 h 1479"/>
                <a:gd name="T8" fmla="*/ 183691287 w 2343"/>
                <a:gd name="T9" fmla="*/ 201612629 h 1479"/>
                <a:gd name="T10" fmla="*/ 0 w 2343"/>
                <a:gd name="T11" fmla="*/ 0 h 1479"/>
                <a:gd name="T12" fmla="*/ 183691287 w 2343"/>
                <a:gd name="T13" fmla="*/ 95486069 h 1479"/>
                <a:gd name="T14" fmla="*/ 183691287 w 2343"/>
                <a:gd name="T15" fmla="*/ 59923930 h 14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43" h="1479">
                  <a:moveTo>
                    <a:pt x="656" y="214"/>
                  </a:moveTo>
                  <a:lnTo>
                    <a:pt x="2343" y="214"/>
                  </a:lnTo>
                  <a:lnTo>
                    <a:pt x="2343" y="1479"/>
                  </a:lnTo>
                  <a:lnTo>
                    <a:pt x="656" y="1479"/>
                  </a:lnTo>
                  <a:lnTo>
                    <a:pt x="656" y="720"/>
                  </a:lnTo>
                  <a:lnTo>
                    <a:pt x="0" y="0"/>
                  </a:lnTo>
                  <a:lnTo>
                    <a:pt x="656" y="341"/>
                  </a:lnTo>
                  <a:lnTo>
                    <a:pt x="656" y="21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91" name="Rectangle 138">
              <a:extLst>
                <a:ext uri="{FF2B5EF4-FFF2-40B4-BE49-F238E27FC236}">
                  <a16:creationId xmlns:a16="http://schemas.microsoft.com/office/drawing/2014/main" id="{5E15B4E2-BA84-395B-AC24-ED32F720D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5425" y="6015038"/>
              <a:ext cx="7493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Is 150lbs the </a:t>
              </a:r>
              <a:endParaRPr lang="en-US" altLang="en-US"/>
            </a:p>
          </p:txBody>
        </p:sp>
        <p:sp>
          <p:nvSpPr>
            <p:cNvPr id="45192" name="Rectangle 139">
              <a:extLst>
                <a:ext uri="{FF2B5EF4-FFF2-40B4-BE49-F238E27FC236}">
                  <a16:creationId xmlns:a16="http://schemas.microsoft.com/office/drawing/2014/main" id="{AF337F28-87BD-274C-FEE2-1E9EC3119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2876" y="6169025"/>
              <a:ext cx="8413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perfect cut-off?</a:t>
              </a:r>
              <a:endParaRPr lang="en-US" altLang="en-US"/>
            </a:p>
          </p:txBody>
        </p:sp>
        <p:sp>
          <p:nvSpPr>
            <p:cNvPr id="45193" name="Line 140">
              <a:extLst>
                <a:ext uri="{FF2B5EF4-FFF2-40B4-BE49-F238E27FC236}">
                  <a16:creationId xmlns:a16="http://schemas.microsoft.com/office/drawing/2014/main" id="{CAB3FFCD-4161-CFA4-1A7F-1391876A13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445375" y="4605339"/>
              <a:ext cx="547688" cy="31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94" name="Freeform 141">
              <a:extLst>
                <a:ext uri="{FF2B5EF4-FFF2-40B4-BE49-F238E27FC236}">
                  <a16:creationId xmlns:a16="http://schemas.microsoft.com/office/drawing/2014/main" id="{09D6FC20-AE79-7CAD-7C73-15A242F10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1" y="4572001"/>
              <a:ext cx="66675" cy="66675"/>
            </a:xfrm>
            <a:custGeom>
              <a:avLst/>
              <a:gdLst>
                <a:gd name="T0" fmla="*/ 0 w 127"/>
                <a:gd name="T1" fmla="*/ 17360900 h 126"/>
                <a:gd name="T2" fmla="*/ 34728750 w 127"/>
                <a:gd name="T3" fmla="*/ 35282188 h 126"/>
                <a:gd name="T4" fmla="*/ 35004375 w 127"/>
                <a:gd name="T5" fmla="*/ 0 h 126"/>
                <a:gd name="T6" fmla="*/ 0 w 127"/>
                <a:gd name="T7" fmla="*/ 17360900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0" y="62"/>
                  </a:moveTo>
                  <a:lnTo>
                    <a:pt x="126" y="126"/>
                  </a:lnTo>
                  <a:lnTo>
                    <a:pt x="127" y="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95" name="Freeform 142">
              <a:extLst>
                <a:ext uri="{FF2B5EF4-FFF2-40B4-BE49-F238E27FC236}">
                  <a16:creationId xmlns:a16="http://schemas.microsoft.com/office/drawing/2014/main" id="{08597260-EE32-10A5-DACB-39FF39AAD1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1" y="4572001"/>
              <a:ext cx="66675" cy="66675"/>
            </a:xfrm>
            <a:custGeom>
              <a:avLst/>
              <a:gdLst>
                <a:gd name="T0" fmla="*/ 0 w 127"/>
                <a:gd name="T1" fmla="*/ 17360900 h 126"/>
                <a:gd name="T2" fmla="*/ 34728750 w 127"/>
                <a:gd name="T3" fmla="*/ 35282188 h 126"/>
                <a:gd name="T4" fmla="*/ 35004375 w 127"/>
                <a:gd name="T5" fmla="*/ 0 h 126"/>
                <a:gd name="T6" fmla="*/ 0 w 127"/>
                <a:gd name="T7" fmla="*/ 17360900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0" y="62"/>
                  </a:moveTo>
                  <a:lnTo>
                    <a:pt x="126" y="126"/>
                  </a:lnTo>
                  <a:lnTo>
                    <a:pt x="127" y="0"/>
                  </a:lnTo>
                  <a:lnTo>
                    <a:pt x="0" y="6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96" name="Freeform 143">
              <a:extLst>
                <a:ext uri="{FF2B5EF4-FFF2-40B4-BE49-F238E27FC236}">
                  <a16:creationId xmlns:a16="http://schemas.microsoft.com/office/drawing/2014/main" id="{3664716F-1454-2D58-082D-E8DAF2E101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164" y="4899026"/>
              <a:ext cx="612775" cy="525463"/>
            </a:xfrm>
            <a:custGeom>
              <a:avLst/>
              <a:gdLst>
                <a:gd name="T0" fmla="*/ 59820375 w 1159"/>
                <a:gd name="T1" fmla="*/ 0 h 992"/>
                <a:gd name="T2" fmla="*/ 323980328 w 1159"/>
                <a:gd name="T3" fmla="*/ 0 h 992"/>
                <a:gd name="T4" fmla="*/ 323980328 w 1159"/>
                <a:gd name="T5" fmla="*/ 278338069 h 992"/>
                <a:gd name="T6" fmla="*/ 59820375 w 1159"/>
                <a:gd name="T7" fmla="*/ 278338069 h 992"/>
                <a:gd name="T8" fmla="*/ 59820375 w 1159"/>
                <a:gd name="T9" fmla="*/ 111391270 h 992"/>
                <a:gd name="T10" fmla="*/ 0 w 1159"/>
                <a:gd name="T11" fmla="*/ 10942555 h 992"/>
                <a:gd name="T12" fmla="*/ 59820375 w 1159"/>
                <a:gd name="T13" fmla="*/ 28058241 h 992"/>
                <a:gd name="T14" fmla="*/ 59820375 w 1159"/>
                <a:gd name="T15" fmla="*/ 0 h 9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59" h="992">
                  <a:moveTo>
                    <a:pt x="214" y="0"/>
                  </a:moveTo>
                  <a:lnTo>
                    <a:pt x="1159" y="0"/>
                  </a:lnTo>
                  <a:lnTo>
                    <a:pt x="1159" y="992"/>
                  </a:lnTo>
                  <a:lnTo>
                    <a:pt x="214" y="992"/>
                  </a:lnTo>
                  <a:lnTo>
                    <a:pt x="214" y="397"/>
                  </a:lnTo>
                  <a:lnTo>
                    <a:pt x="0" y="39"/>
                  </a:lnTo>
                  <a:lnTo>
                    <a:pt x="214" y="100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97" name="Freeform 144">
              <a:extLst>
                <a:ext uri="{FF2B5EF4-FFF2-40B4-BE49-F238E27FC236}">
                  <a16:creationId xmlns:a16="http://schemas.microsoft.com/office/drawing/2014/main" id="{52CAD6E2-E3BA-DE98-AC3E-4807841F2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164" y="4899026"/>
              <a:ext cx="612775" cy="525463"/>
            </a:xfrm>
            <a:custGeom>
              <a:avLst/>
              <a:gdLst>
                <a:gd name="T0" fmla="*/ 59820375 w 1159"/>
                <a:gd name="T1" fmla="*/ 0 h 992"/>
                <a:gd name="T2" fmla="*/ 323980328 w 1159"/>
                <a:gd name="T3" fmla="*/ 0 h 992"/>
                <a:gd name="T4" fmla="*/ 323980328 w 1159"/>
                <a:gd name="T5" fmla="*/ 278338069 h 992"/>
                <a:gd name="T6" fmla="*/ 59820375 w 1159"/>
                <a:gd name="T7" fmla="*/ 278338069 h 992"/>
                <a:gd name="T8" fmla="*/ 59820375 w 1159"/>
                <a:gd name="T9" fmla="*/ 111391270 h 992"/>
                <a:gd name="T10" fmla="*/ 0 w 1159"/>
                <a:gd name="T11" fmla="*/ 10942555 h 992"/>
                <a:gd name="T12" fmla="*/ 59820375 w 1159"/>
                <a:gd name="T13" fmla="*/ 28058241 h 992"/>
                <a:gd name="T14" fmla="*/ 59820375 w 1159"/>
                <a:gd name="T15" fmla="*/ 0 h 9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59" h="992">
                  <a:moveTo>
                    <a:pt x="214" y="0"/>
                  </a:moveTo>
                  <a:lnTo>
                    <a:pt x="1159" y="0"/>
                  </a:lnTo>
                  <a:lnTo>
                    <a:pt x="1159" y="992"/>
                  </a:lnTo>
                  <a:lnTo>
                    <a:pt x="214" y="992"/>
                  </a:lnTo>
                  <a:lnTo>
                    <a:pt x="214" y="397"/>
                  </a:lnTo>
                  <a:lnTo>
                    <a:pt x="0" y="39"/>
                  </a:lnTo>
                  <a:lnTo>
                    <a:pt x="214" y="100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98" name="Freeform 145">
              <a:extLst>
                <a:ext uri="{FF2B5EF4-FFF2-40B4-BE49-F238E27FC236}">
                  <a16:creationId xmlns:a16="http://schemas.microsoft.com/office/drawing/2014/main" id="{C77CB6FA-4F3B-524E-5F5A-A9109DA4A6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164" y="4899026"/>
              <a:ext cx="612775" cy="525463"/>
            </a:xfrm>
            <a:custGeom>
              <a:avLst/>
              <a:gdLst>
                <a:gd name="T0" fmla="*/ 59820375 w 1159"/>
                <a:gd name="T1" fmla="*/ 0 h 992"/>
                <a:gd name="T2" fmla="*/ 323980328 w 1159"/>
                <a:gd name="T3" fmla="*/ 0 h 992"/>
                <a:gd name="T4" fmla="*/ 323980328 w 1159"/>
                <a:gd name="T5" fmla="*/ 278338069 h 992"/>
                <a:gd name="T6" fmla="*/ 59820375 w 1159"/>
                <a:gd name="T7" fmla="*/ 278338069 h 992"/>
                <a:gd name="T8" fmla="*/ 59820375 w 1159"/>
                <a:gd name="T9" fmla="*/ 111391270 h 992"/>
                <a:gd name="T10" fmla="*/ 0 w 1159"/>
                <a:gd name="T11" fmla="*/ 10942555 h 992"/>
                <a:gd name="T12" fmla="*/ 59820375 w 1159"/>
                <a:gd name="T13" fmla="*/ 28058241 h 992"/>
                <a:gd name="T14" fmla="*/ 59820375 w 1159"/>
                <a:gd name="T15" fmla="*/ 0 h 9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59" h="992">
                  <a:moveTo>
                    <a:pt x="214" y="0"/>
                  </a:moveTo>
                  <a:lnTo>
                    <a:pt x="1159" y="0"/>
                  </a:lnTo>
                  <a:lnTo>
                    <a:pt x="1159" y="992"/>
                  </a:lnTo>
                  <a:lnTo>
                    <a:pt x="214" y="992"/>
                  </a:lnTo>
                  <a:lnTo>
                    <a:pt x="214" y="397"/>
                  </a:lnTo>
                  <a:lnTo>
                    <a:pt x="0" y="39"/>
                  </a:lnTo>
                  <a:lnTo>
                    <a:pt x="214" y="100"/>
                  </a:lnTo>
                  <a:lnTo>
                    <a:pt x="21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99" name="Freeform 146">
              <a:extLst>
                <a:ext uri="{FF2B5EF4-FFF2-40B4-BE49-F238E27FC236}">
                  <a16:creationId xmlns:a16="http://schemas.microsoft.com/office/drawing/2014/main" id="{9A69600A-EA3B-473B-B713-EA20E2CAA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601" y="4843463"/>
              <a:ext cx="612775" cy="525462"/>
            </a:xfrm>
            <a:custGeom>
              <a:avLst/>
              <a:gdLst>
                <a:gd name="T0" fmla="*/ 59643433 w 1158"/>
                <a:gd name="T1" fmla="*/ 0 h 992"/>
                <a:gd name="T2" fmla="*/ 324260104 w 1158"/>
                <a:gd name="T3" fmla="*/ 0 h 992"/>
                <a:gd name="T4" fmla="*/ 324260104 w 1158"/>
                <a:gd name="T5" fmla="*/ 278337010 h 992"/>
                <a:gd name="T6" fmla="*/ 59643433 w 1158"/>
                <a:gd name="T7" fmla="*/ 278337010 h 992"/>
                <a:gd name="T8" fmla="*/ 59643433 w 1158"/>
                <a:gd name="T9" fmla="*/ 111391058 h 992"/>
                <a:gd name="T10" fmla="*/ 0 w 1158"/>
                <a:gd name="T11" fmla="*/ 10942534 h 992"/>
                <a:gd name="T12" fmla="*/ 59643433 w 1158"/>
                <a:gd name="T13" fmla="*/ 27777447 h 992"/>
                <a:gd name="T14" fmla="*/ 59643433 w 1158"/>
                <a:gd name="T15" fmla="*/ 0 h 9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58" h="992">
                  <a:moveTo>
                    <a:pt x="213" y="0"/>
                  </a:moveTo>
                  <a:lnTo>
                    <a:pt x="1158" y="0"/>
                  </a:lnTo>
                  <a:lnTo>
                    <a:pt x="1158" y="992"/>
                  </a:lnTo>
                  <a:lnTo>
                    <a:pt x="213" y="992"/>
                  </a:lnTo>
                  <a:lnTo>
                    <a:pt x="213" y="397"/>
                  </a:lnTo>
                  <a:lnTo>
                    <a:pt x="0" y="39"/>
                  </a:lnTo>
                  <a:lnTo>
                    <a:pt x="213" y="99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00" name="Freeform 147">
              <a:extLst>
                <a:ext uri="{FF2B5EF4-FFF2-40B4-BE49-F238E27FC236}">
                  <a16:creationId xmlns:a16="http://schemas.microsoft.com/office/drawing/2014/main" id="{E4963005-D21A-D408-DE6F-0B0BAB4C7E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601" y="4843463"/>
              <a:ext cx="612775" cy="525462"/>
            </a:xfrm>
            <a:custGeom>
              <a:avLst/>
              <a:gdLst>
                <a:gd name="T0" fmla="*/ 59643433 w 1158"/>
                <a:gd name="T1" fmla="*/ 0 h 992"/>
                <a:gd name="T2" fmla="*/ 324260104 w 1158"/>
                <a:gd name="T3" fmla="*/ 0 h 992"/>
                <a:gd name="T4" fmla="*/ 324260104 w 1158"/>
                <a:gd name="T5" fmla="*/ 278337010 h 992"/>
                <a:gd name="T6" fmla="*/ 59643433 w 1158"/>
                <a:gd name="T7" fmla="*/ 278337010 h 992"/>
                <a:gd name="T8" fmla="*/ 59643433 w 1158"/>
                <a:gd name="T9" fmla="*/ 111391058 h 992"/>
                <a:gd name="T10" fmla="*/ 0 w 1158"/>
                <a:gd name="T11" fmla="*/ 10942534 h 992"/>
                <a:gd name="T12" fmla="*/ 59643433 w 1158"/>
                <a:gd name="T13" fmla="*/ 27777447 h 992"/>
                <a:gd name="T14" fmla="*/ 59643433 w 1158"/>
                <a:gd name="T15" fmla="*/ 0 h 9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58" h="992">
                  <a:moveTo>
                    <a:pt x="213" y="0"/>
                  </a:moveTo>
                  <a:lnTo>
                    <a:pt x="1158" y="0"/>
                  </a:lnTo>
                  <a:lnTo>
                    <a:pt x="1158" y="992"/>
                  </a:lnTo>
                  <a:lnTo>
                    <a:pt x="213" y="992"/>
                  </a:lnTo>
                  <a:lnTo>
                    <a:pt x="213" y="397"/>
                  </a:lnTo>
                  <a:lnTo>
                    <a:pt x="0" y="39"/>
                  </a:lnTo>
                  <a:lnTo>
                    <a:pt x="213" y="99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01" name="Freeform 148">
              <a:extLst>
                <a:ext uri="{FF2B5EF4-FFF2-40B4-BE49-F238E27FC236}">
                  <a16:creationId xmlns:a16="http://schemas.microsoft.com/office/drawing/2014/main" id="{97D33F91-12FA-4DCB-7E9B-D7F296409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601" y="4843463"/>
              <a:ext cx="612775" cy="525462"/>
            </a:xfrm>
            <a:custGeom>
              <a:avLst/>
              <a:gdLst>
                <a:gd name="T0" fmla="*/ 59643433 w 1158"/>
                <a:gd name="T1" fmla="*/ 0 h 992"/>
                <a:gd name="T2" fmla="*/ 324260104 w 1158"/>
                <a:gd name="T3" fmla="*/ 0 h 992"/>
                <a:gd name="T4" fmla="*/ 324260104 w 1158"/>
                <a:gd name="T5" fmla="*/ 278337010 h 992"/>
                <a:gd name="T6" fmla="*/ 59643433 w 1158"/>
                <a:gd name="T7" fmla="*/ 278337010 h 992"/>
                <a:gd name="T8" fmla="*/ 59643433 w 1158"/>
                <a:gd name="T9" fmla="*/ 111391058 h 992"/>
                <a:gd name="T10" fmla="*/ 0 w 1158"/>
                <a:gd name="T11" fmla="*/ 10942534 h 992"/>
                <a:gd name="T12" fmla="*/ 59643433 w 1158"/>
                <a:gd name="T13" fmla="*/ 27777447 h 992"/>
                <a:gd name="T14" fmla="*/ 59643433 w 1158"/>
                <a:gd name="T15" fmla="*/ 0 h 9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58" h="992">
                  <a:moveTo>
                    <a:pt x="213" y="0"/>
                  </a:moveTo>
                  <a:lnTo>
                    <a:pt x="1158" y="0"/>
                  </a:lnTo>
                  <a:lnTo>
                    <a:pt x="1158" y="992"/>
                  </a:lnTo>
                  <a:lnTo>
                    <a:pt x="213" y="992"/>
                  </a:lnTo>
                  <a:lnTo>
                    <a:pt x="213" y="397"/>
                  </a:lnTo>
                  <a:lnTo>
                    <a:pt x="0" y="39"/>
                  </a:lnTo>
                  <a:lnTo>
                    <a:pt x="213" y="99"/>
                  </a:lnTo>
                  <a:lnTo>
                    <a:pt x="21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02" name="Rectangle 149">
              <a:extLst>
                <a:ext uri="{FF2B5EF4-FFF2-40B4-BE49-F238E27FC236}">
                  <a16:creationId xmlns:a16="http://schemas.microsoft.com/office/drawing/2014/main" id="{67AE5740-2674-2C70-3A04-4A5795938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6639" y="4964113"/>
              <a:ext cx="4349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Lowest </a:t>
              </a:r>
              <a:endParaRPr lang="en-US" altLang="en-US"/>
            </a:p>
          </p:txBody>
        </p:sp>
        <p:sp>
          <p:nvSpPr>
            <p:cNvPr id="45203" name="Rectangle 150">
              <a:extLst>
                <a:ext uri="{FF2B5EF4-FFF2-40B4-BE49-F238E27FC236}">
                  <a16:creationId xmlns:a16="http://schemas.microsoft.com/office/drawing/2014/main" id="{C11C8DE7-C5A0-8D55-1C3F-8F78C1BCE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675" y="5119688"/>
              <a:ext cx="3302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Cost?</a:t>
              </a:r>
              <a:endParaRPr lang="en-US" altLang="en-US"/>
            </a:p>
          </p:txBody>
        </p:sp>
        <p:sp>
          <p:nvSpPr>
            <p:cNvPr id="45204" name="Rectangle 151">
              <a:extLst>
                <a:ext uri="{FF2B5EF4-FFF2-40B4-BE49-F238E27FC236}">
                  <a16:creationId xmlns:a16="http://schemas.microsoft.com/office/drawing/2014/main" id="{85C2E98C-973E-B19D-D857-C9E56DE3B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463" y="2160588"/>
              <a:ext cx="1331912" cy="654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205" name="Rectangle 152">
              <a:extLst>
                <a:ext uri="{FF2B5EF4-FFF2-40B4-BE49-F238E27FC236}">
                  <a16:creationId xmlns:a16="http://schemas.microsoft.com/office/drawing/2014/main" id="{ADC0BE58-081D-9A80-4F6B-80A6A2936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463" y="2173288"/>
              <a:ext cx="133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Selects machine based </a:t>
              </a:r>
              <a:endParaRPr lang="en-US" altLang="en-US"/>
            </a:p>
          </p:txBody>
        </p:sp>
        <p:sp>
          <p:nvSpPr>
            <p:cNvPr id="45206" name="Rectangle 153">
              <a:extLst>
                <a:ext uri="{FF2B5EF4-FFF2-40B4-BE49-F238E27FC236}">
                  <a16:creationId xmlns:a16="http://schemas.microsoft.com/office/drawing/2014/main" id="{7EAF8A01-A621-6CB2-32AA-D572322B6B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464" y="2328863"/>
              <a:ext cx="6254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on material</a:t>
              </a:r>
              <a:endParaRPr lang="en-US" altLang="en-US"/>
            </a:p>
          </p:txBody>
        </p:sp>
        <p:sp>
          <p:nvSpPr>
            <p:cNvPr id="45207" name="Rectangle 154">
              <a:extLst>
                <a:ext uri="{FF2B5EF4-FFF2-40B4-BE49-F238E27FC236}">
                  <a16:creationId xmlns:a16="http://schemas.microsoft.com/office/drawing/2014/main" id="{3CFCCC94-A8CD-626E-2514-D7F2421E3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463" y="2482850"/>
              <a:ext cx="13271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'Not before' will make it </a:t>
              </a:r>
              <a:endParaRPr lang="en-US" altLang="en-US"/>
            </a:p>
          </p:txBody>
        </p:sp>
        <p:sp>
          <p:nvSpPr>
            <p:cNvPr id="45208" name="Rectangle 155">
              <a:extLst>
                <a:ext uri="{FF2B5EF4-FFF2-40B4-BE49-F238E27FC236}">
                  <a16:creationId xmlns:a16="http://schemas.microsoft.com/office/drawing/2014/main" id="{EBDB1466-1441-8DD4-A90C-533157CB67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464" y="2636838"/>
              <a:ext cx="10382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scheduled for later</a:t>
              </a:r>
              <a:endParaRPr lang="en-US" altLang="en-US"/>
            </a:p>
          </p:txBody>
        </p:sp>
        <p:sp>
          <p:nvSpPr>
            <p:cNvPr id="45209" name="Rectangle 156">
              <a:extLst>
                <a:ext uri="{FF2B5EF4-FFF2-40B4-BE49-F238E27FC236}">
                  <a16:creationId xmlns:a16="http://schemas.microsoft.com/office/drawing/2014/main" id="{BFB2B4C8-133C-004D-BF57-7FC6C9736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1875" y="2725739"/>
              <a:ext cx="1454150" cy="179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210" name="Rectangle 157">
              <a:extLst>
                <a:ext uri="{FF2B5EF4-FFF2-40B4-BE49-F238E27FC236}">
                  <a16:creationId xmlns:a16="http://schemas.microsoft.com/office/drawing/2014/main" id="{0B4E7D3E-F4F9-3E73-D6B2-DC14AB896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1876" y="2738438"/>
              <a:ext cx="12731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Max on-time &amp; up-time</a:t>
              </a:r>
              <a:endParaRPr lang="en-US" altLang="en-US"/>
            </a:p>
          </p:txBody>
        </p:sp>
        <p:sp>
          <p:nvSpPr>
            <p:cNvPr id="45211" name="Rectangle 158">
              <a:extLst>
                <a:ext uri="{FF2B5EF4-FFF2-40B4-BE49-F238E27FC236}">
                  <a16:creationId xmlns:a16="http://schemas.microsoft.com/office/drawing/2014/main" id="{2DE81AC5-4864-8A66-46AD-6DDC6834E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2714" y="5367339"/>
              <a:ext cx="892175" cy="6699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212" name="Rectangle 159">
              <a:extLst>
                <a:ext uri="{FF2B5EF4-FFF2-40B4-BE49-F238E27FC236}">
                  <a16:creationId xmlns:a16="http://schemas.microsoft.com/office/drawing/2014/main" id="{0F677AD5-CF0E-DE7F-9971-D48932677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2714" y="5367339"/>
              <a:ext cx="892175" cy="6699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213" name="Rectangle 160">
              <a:extLst>
                <a:ext uri="{FF2B5EF4-FFF2-40B4-BE49-F238E27FC236}">
                  <a16:creationId xmlns:a16="http://schemas.microsoft.com/office/drawing/2014/main" id="{6389BD94-88FA-3528-2258-17AE28A8D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2714" y="5367339"/>
              <a:ext cx="892175" cy="6699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214" name="Rectangle 161">
              <a:extLst>
                <a:ext uri="{FF2B5EF4-FFF2-40B4-BE49-F238E27FC236}">
                  <a16:creationId xmlns:a16="http://schemas.microsoft.com/office/drawing/2014/main" id="{29F606B1-51C8-5A84-CA26-F76782FB5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1789" y="5638800"/>
              <a:ext cx="55303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Ship UPS</a:t>
              </a:r>
              <a:endParaRPr lang="en-US" altLang="en-US"/>
            </a:p>
          </p:txBody>
        </p:sp>
        <p:sp>
          <p:nvSpPr>
            <p:cNvPr id="45215" name="Rectangle 162">
              <a:extLst>
                <a:ext uri="{FF2B5EF4-FFF2-40B4-BE49-F238E27FC236}">
                  <a16:creationId xmlns:a16="http://schemas.microsoft.com/office/drawing/2014/main" id="{18F35CEA-80B3-1F97-64DC-3DEF3F231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6814" y="6070601"/>
              <a:ext cx="1849437" cy="574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216" name="Rectangle 163">
              <a:extLst>
                <a:ext uri="{FF2B5EF4-FFF2-40B4-BE49-F238E27FC236}">
                  <a16:creationId xmlns:a16="http://schemas.microsoft.com/office/drawing/2014/main" id="{B670F931-D4EE-B72F-65DF-87AE0EBD4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6813" y="6086476"/>
              <a:ext cx="495328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800" u="sng">
                  <a:solidFill>
                    <a:srgbClr val="000000"/>
                  </a:solidFill>
                </a:rPr>
                <a:t>Eastbound</a:t>
              </a:r>
              <a:endParaRPr lang="en-US" altLang="en-US"/>
            </a:p>
          </p:txBody>
        </p:sp>
        <p:sp>
          <p:nvSpPr>
            <p:cNvPr id="45217" name="Rectangle 164">
              <a:extLst>
                <a:ext uri="{FF2B5EF4-FFF2-40B4-BE49-F238E27FC236}">
                  <a16:creationId xmlns:a16="http://schemas.microsoft.com/office/drawing/2014/main" id="{001E89A7-342F-4A4D-3634-A0A5EEA2F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9250" y="6086475"/>
              <a:ext cx="9017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</a:rPr>
                <a:t> - Roadway, Yellow,</a:t>
              </a:r>
              <a:endParaRPr lang="en-US" altLang="en-US"/>
            </a:p>
          </p:txBody>
        </p:sp>
        <p:sp>
          <p:nvSpPr>
            <p:cNvPr id="45218" name="Rectangle 165">
              <a:extLst>
                <a:ext uri="{FF2B5EF4-FFF2-40B4-BE49-F238E27FC236}">
                  <a16:creationId xmlns:a16="http://schemas.microsoft.com/office/drawing/2014/main" id="{520CF76F-92D6-B818-D8A1-B7D1DB030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6814" y="6221414"/>
              <a:ext cx="738985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</a:rPr>
                <a:t>Overnight Trans</a:t>
              </a:r>
              <a:endParaRPr lang="en-US" altLang="en-US"/>
            </a:p>
          </p:txBody>
        </p:sp>
        <p:sp>
          <p:nvSpPr>
            <p:cNvPr id="45219" name="Rectangle 166">
              <a:extLst>
                <a:ext uri="{FF2B5EF4-FFF2-40B4-BE49-F238E27FC236}">
                  <a16:creationId xmlns:a16="http://schemas.microsoft.com/office/drawing/2014/main" id="{08CA1A52-8C8A-7B46-3F83-022E03BB3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6813" y="6357939"/>
              <a:ext cx="527050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800" u="sng">
                  <a:solidFill>
                    <a:srgbClr val="000000"/>
                  </a:solidFill>
                </a:rPr>
                <a:t>West Coast</a:t>
              </a:r>
              <a:endParaRPr lang="en-US" altLang="en-US"/>
            </a:p>
          </p:txBody>
        </p:sp>
        <p:sp>
          <p:nvSpPr>
            <p:cNvPr id="45220" name="Rectangle 167">
              <a:extLst>
                <a:ext uri="{FF2B5EF4-FFF2-40B4-BE49-F238E27FC236}">
                  <a16:creationId xmlns:a16="http://schemas.microsoft.com/office/drawing/2014/main" id="{E1CF877E-7FC9-7EF3-ABDC-ECF4CDEF0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2750" y="6357939"/>
              <a:ext cx="685800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</a:rPr>
                <a:t> -  Motor Cargo</a:t>
              </a:r>
              <a:endParaRPr lang="en-US" altLang="en-US"/>
            </a:p>
          </p:txBody>
        </p:sp>
        <p:sp>
          <p:nvSpPr>
            <p:cNvPr id="45221" name="Rectangle 168">
              <a:extLst>
                <a:ext uri="{FF2B5EF4-FFF2-40B4-BE49-F238E27FC236}">
                  <a16:creationId xmlns:a16="http://schemas.microsoft.com/office/drawing/2014/main" id="{29D13238-54C8-DFB4-8927-B4BF5D986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6813" y="6492875"/>
              <a:ext cx="3683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800" u="sng">
                  <a:solidFill>
                    <a:srgbClr val="000000"/>
                  </a:solidFill>
                </a:rPr>
                <a:t>Express</a:t>
              </a:r>
              <a:endParaRPr lang="en-US" altLang="en-US"/>
            </a:p>
          </p:txBody>
        </p:sp>
        <p:sp>
          <p:nvSpPr>
            <p:cNvPr id="45222" name="Rectangle 169">
              <a:extLst>
                <a:ext uri="{FF2B5EF4-FFF2-40B4-BE49-F238E27FC236}">
                  <a16:creationId xmlns:a16="http://schemas.microsoft.com/office/drawing/2014/main" id="{E198095C-2DCE-20EA-2DB9-8F6B534A2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6063" y="6492876"/>
              <a:ext cx="1123706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</a:rPr>
                <a:t> - Matheson Fast Freight</a:t>
              </a:r>
              <a:endParaRPr lang="en-US" altLang="en-US"/>
            </a:p>
          </p:txBody>
        </p:sp>
        <p:sp>
          <p:nvSpPr>
            <p:cNvPr id="45223" name="Rectangle 170">
              <a:extLst>
                <a:ext uri="{FF2B5EF4-FFF2-40B4-BE49-F238E27FC236}">
                  <a16:creationId xmlns:a16="http://schemas.microsoft.com/office/drawing/2014/main" id="{7D803E40-3146-4682-84ED-4D789C476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826" y="4781551"/>
              <a:ext cx="1058863" cy="619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224" name="Rectangle 171">
              <a:extLst>
                <a:ext uri="{FF2B5EF4-FFF2-40B4-BE49-F238E27FC236}">
                  <a16:creationId xmlns:a16="http://schemas.microsoft.com/office/drawing/2014/main" id="{27A3AE88-9531-E4DD-E1A3-ED308FE1D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825" y="4795838"/>
              <a:ext cx="617538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 u="sng">
                  <a:solidFill>
                    <a:srgbClr val="000000"/>
                  </a:solidFill>
                </a:rPr>
                <a:t>Not O.E. if:</a:t>
              </a:r>
              <a:endParaRPr lang="en-US" altLang="en-US"/>
            </a:p>
          </p:txBody>
        </p:sp>
        <p:sp>
          <p:nvSpPr>
            <p:cNvPr id="45225" name="Rectangle 172">
              <a:extLst>
                <a:ext uri="{FF2B5EF4-FFF2-40B4-BE49-F238E27FC236}">
                  <a16:creationId xmlns:a16="http://schemas.microsoft.com/office/drawing/2014/main" id="{70825685-04B3-C8C3-5FF0-F2ECC4098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825" y="4949825"/>
              <a:ext cx="744538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Cust directed</a:t>
              </a:r>
              <a:endParaRPr lang="en-US" altLang="en-US"/>
            </a:p>
          </p:txBody>
        </p:sp>
        <p:sp>
          <p:nvSpPr>
            <p:cNvPr id="45226" name="Rectangle 173">
              <a:extLst>
                <a:ext uri="{FF2B5EF4-FFF2-40B4-BE49-F238E27FC236}">
                  <a16:creationId xmlns:a16="http://schemas.microsoft.com/office/drawing/2014/main" id="{328D1CA0-AA4A-D08C-7432-E2CAC75D5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825" y="5103813"/>
              <a:ext cx="490538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Expedite</a:t>
              </a:r>
              <a:endParaRPr lang="en-US" altLang="en-US"/>
            </a:p>
          </p:txBody>
        </p:sp>
        <p:sp>
          <p:nvSpPr>
            <p:cNvPr id="45227" name="Rectangle 174">
              <a:extLst>
                <a:ext uri="{FF2B5EF4-FFF2-40B4-BE49-F238E27FC236}">
                  <a16:creationId xmlns:a16="http://schemas.microsoft.com/office/drawing/2014/main" id="{70E5C7E2-519D-9076-B0B4-374BD29D0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826" y="5257800"/>
              <a:ext cx="11080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Unusual destination</a:t>
              </a:r>
              <a:endParaRPr lang="en-US" altLang="en-US"/>
            </a:p>
          </p:txBody>
        </p:sp>
        <p:sp>
          <p:nvSpPr>
            <p:cNvPr id="45275" name="Freeform 223">
              <a:extLst>
                <a:ext uri="{FF2B5EF4-FFF2-40B4-BE49-F238E27FC236}">
                  <a16:creationId xmlns:a16="http://schemas.microsoft.com/office/drawing/2014/main" id="{9591B000-76A2-5B85-AA1B-08905F5EB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2325" y="6483350"/>
              <a:ext cx="223838" cy="223838"/>
            </a:xfrm>
            <a:custGeom>
              <a:avLst/>
              <a:gdLst>
                <a:gd name="T0" fmla="*/ 0 w 421"/>
                <a:gd name="T1" fmla="*/ 0 h 422"/>
                <a:gd name="T2" fmla="*/ 119010571 w 421"/>
                <a:gd name="T3" fmla="*/ 0 h 422"/>
                <a:gd name="T4" fmla="*/ 119010571 w 421"/>
                <a:gd name="T5" fmla="*/ 94813958 h 422"/>
                <a:gd name="T6" fmla="*/ 59646713 w 421"/>
                <a:gd name="T7" fmla="*/ 118728555 h 422"/>
                <a:gd name="T8" fmla="*/ 0 w 421"/>
                <a:gd name="T9" fmla="*/ 94813958 h 422"/>
                <a:gd name="T10" fmla="*/ 0 w 421"/>
                <a:gd name="T11" fmla="*/ 0 h 4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1" h="422">
                  <a:moveTo>
                    <a:pt x="0" y="0"/>
                  </a:moveTo>
                  <a:lnTo>
                    <a:pt x="421" y="0"/>
                  </a:lnTo>
                  <a:lnTo>
                    <a:pt x="421" y="337"/>
                  </a:lnTo>
                  <a:lnTo>
                    <a:pt x="211" y="422"/>
                  </a:lnTo>
                  <a:lnTo>
                    <a:pt x="0" y="3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76" name="Freeform 224">
              <a:extLst>
                <a:ext uri="{FF2B5EF4-FFF2-40B4-BE49-F238E27FC236}">
                  <a16:creationId xmlns:a16="http://schemas.microsoft.com/office/drawing/2014/main" id="{24347408-319C-1BFF-B726-D3763D61A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2325" y="6483350"/>
              <a:ext cx="223838" cy="223838"/>
            </a:xfrm>
            <a:custGeom>
              <a:avLst/>
              <a:gdLst>
                <a:gd name="T0" fmla="*/ 0 w 421"/>
                <a:gd name="T1" fmla="*/ 0 h 422"/>
                <a:gd name="T2" fmla="*/ 119010571 w 421"/>
                <a:gd name="T3" fmla="*/ 0 h 422"/>
                <a:gd name="T4" fmla="*/ 119010571 w 421"/>
                <a:gd name="T5" fmla="*/ 94813958 h 422"/>
                <a:gd name="T6" fmla="*/ 59646713 w 421"/>
                <a:gd name="T7" fmla="*/ 118728555 h 422"/>
                <a:gd name="T8" fmla="*/ 0 w 421"/>
                <a:gd name="T9" fmla="*/ 94813958 h 422"/>
                <a:gd name="T10" fmla="*/ 0 w 421"/>
                <a:gd name="T11" fmla="*/ 0 h 4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1" h="422">
                  <a:moveTo>
                    <a:pt x="0" y="0"/>
                  </a:moveTo>
                  <a:lnTo>
                    <a:pt x="421" y="0"/>
                  </a:lnTo>
                  <a:lnTo>
                    <a:pt x="421" y="337"/>
                  </a:lnTo>
                  <a:lnTo>
                    <a:pt x="211" y="422"/>
                  </a:lnTo>
                  <a:lnTo>
                    <a:pt x="0" y="3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77" name="Freeform 225">
              <a:extLst>
                <a:ext uri="{FF2B5EF4-FFF2-40B4-BE49-F238E27FC236}">
                  <a16:creationId xmlns:a16="http://schemas.microsoft.com/office/drawing/2014/main" id="{58ACE9E8-9A4E-DD08-3EB0-C7DDE84DA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2325" y="6483350"/>
              <a:ext cx="223838" cy="223838"/>
            </a:xfrm>
            <a:custGeom>
              <a:avLst/>
              <a:gdLst>
                <a:gd name="T0" fmla="*/ 0 w 421"/>
                <a:gd name="T1" fmla="*/ 0 h 422"/>
                <a:gd name="T2" fmla="*/ 119010571 w 421"/>
                <a:gd name="T3" fmla="*/ 0 h 422"/>
                <a:gd name="T4" fmla="*/ 119010571 w 421"/>
                <a:gd name="T5" fmla="*/ 94813958 h 422"/>
                <a:gd name="T6" fmla="*/ 59646713 w 421"/>
                <a:gd name="T7" fmla="*/ 118728555 h 422"/>
                <a:gd name="T8" fmla="*/ 0 w 421"/>
                <a:gd name="T9" fmla="*/ 94813958 h 422"/>
                <a:gd name="T10" fmla="*/ 0 w 421"/>
                <a:gd name="T11" fmla="*/ 0 h 4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1" h="422">
                  <a:moveTo>
                    <a:pt x="0" y="0"/>
                  </a:moveTo>
                  <a:lnTo>
                    <a:pt x="421" y="0"/>
                  </a:lnTo>
                  <a:lnTo>
                    <a:pt x="421" y="337"/>
                  </a:lnTo>
                  <a:lnTo>
                    <a:pt x="211" y="422"/>
                  </a:lnTo>
                  <a:lnTo>
                    <a:pt x="0" y="337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78" name="Rectangle 226">
              <a:extLst>
                <a:ext uri="{FF2B5EF4-FFF2-40B4-BE49-F238E27FC236}">
                  <a16:creationId xmlns:a16="http://schemas.microsoft.com/office/drawing/2014/main" id="{F8F9795D-C494-57EE-40C4-F5DEAF94A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3763" y="6527800"/>
              <a:ext cx="8496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A</a:t>
              </a:r>
              <a:endParaRPr lang="en-US" altLang="en-US"/>
            </a:p>
          </p:txBody>
        </p:sp>
        <p:sp>
          <p:nvSpPr>
            <p:cNvPr id="45279" name="Freeform 227">
              <a:extLst>
                <a:ext uri="{FF2B5EF4-FFF2-40B4-BE49-F238E27FC236}">
                  <a16:creationId xmlns:a16="http://schemas.microsoft.com/office/drawing/2014/main" id="{16B01E8E-BF75-DF1E-8FC3-A779D4AEC3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5039" y="4586289"/>
              <a:ext cx="668337" cy="1830387"/>
            </a:xfrm>
            <a:custGeom>
              <a:avLst/>
              <a:gdLst>
                <a:gd name="T0" fmla="*/ 353102249 w 1265"/>
                <a:gd name="T1" fmla="*/ 0 h 3457"/>
                <a:gd name="T2" fmla="*/ 0 w 1265"/>
                <a:gd name="T3" fmla="*/ 0 h 3457"/>
                <a:gd name="T4" fmla="*/ 0 w 1265"/>
                <a:gd name="T5" fmla="*/ 969139881 h 34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65" h="3457">
                  <a:moveTo>
                    <a:pt x="1265" y="0"/>
                  </a:moveTo>
                  <a:lnTo>
                    <a:pt x="0" y="0"/>
                  </a:lnTo>
                  <a:lnTo>
                    <a:pt x="0" y="345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80" name="Freeform 228">
              <a:extLst>
                <a:ext uri="{FF2B5EF4-FFF2-40B4-BE49-F238E27FC236}">
                  <a16:creationId xmlns:a16="http://schemas.microsoft.com/office/drawing/2014/main" id="{8B5D12BE-C714-359F-8E6A-28E4CB920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0113" y="6416676"/>
              <a:ext cx="68262" cy="66675"/>
            </a:xfrm>
            <a:custGeom>
              <a:avLst/>
              <a:gdLst>
                <a:gd name="T0" fmla="*/ 18489865 w 127"/>
                <a:gd name="T1" fmla="*/ 35004375 h 127"/>
                <a:gd name="T2" fmla="*/ 36690556 w 127"/>
                <a:gd name="T3" fmla="*/ 0 h 127"/>
                <a:gd name="T4" fmla="*/ 0 w 127"/>
                <a:gd name="T5" fmla="*/ 0 h 127"/>
                <a:gd name="T6" fmla="*/ 18489865 w 127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7">
                  <a:moveTo>
                    <a:pt x="64" y="127"/>
                  </a:moveTo>
                  <a:lnTo>
                    <a:pt x="127" y="0"/>
                  </a:lnTo>
                  <a:lnTo>
                    <a:pt x="0" y="0"/>
                  </a:lnTo>
                  <a:lnTo>
                    <a:pt x="64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81" name="Freeform 229">
              <a:extLst>
                <a:ext uri="{FF2B5EF4-FFF2-40B4-BE49-F238E27FC236}">
                  <a16:creationId xmlns:a16="http://schemas.microsoft.com/office/drawing/2014/main" id="{17C573EB-53D3-E6F3-1D78-25C740ABEE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0113" y="6416676"/>
              <a:ext cx="68262" cy="66675"/>
            </a:xfrm>
            <a:custGeom>
              <a:avLst/>
              <a:gdLst>
                <a:gd name="T0" fmla="*/ 18489865 w 127"/>
                <a:gd name="T1" fmla="*/ 35004375 h 127"/>
                <a:gd name="T2" fmla="*/ 36690556 w 127"/>
                <a:gd name="T3" fmla="*/ 0 h 127"/>
                <a:gd name="T4" fmla="*/ 0 w 127"/>
                <a:gd name="T5" fmla="*/ 0 h 127"/>
                <a:gd name="T6" fmla="*/ 18489865 w 127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7">
                  <a:moveTo>
                    <a:pt x="64" y="127"/>
                  </a:moveTo>
                  <a:lnTo>
                    <a:pt x="127" y="0"/>
                  </a:lnTo>
                  <a:lnTo>
                    <a:pt x="0" y="0"/>
                  </a:lnTo>
                  <a:lnTo>
                    <a:pt x="64" y="12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82" name="Freeform 230">
              <a:extLst>
                <a:ext uri="{FF2B5EF4-FFF2-40B4-BE49-F238E27FC236}">
                  <a16:creationId xmlns:a16="http://schemas.microsoft.com/office/drawing/2014/main" id="{C7D54F74-0E4C-D4DE-FE23-1D2097B85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2838" y="6037264"/>
              <a:ext cx="3255962" cy="612775"/>
            </a:xfrm>
            <a:custGeom>
              <a:avLst/>
              <a:gdLst>
                <a:gd name="T0" fmla="*/ 1722946294 w 6153"/>
                <a:gd name="T1" fmla="*/ 0 h 1159"/>
                <a:gd name="T2" fmla="*/ 1722946294 w 6153"/>
                <a:gd name="T3" fmla="*/ 323980328 h 1159"/>
                <a:gd name="T4" fmla="*/ 0 w 6153"/>
                <a:gd name="T5" fmla="*/ 323980328 h 115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153" h="1159">
                  <a:moveTo>
                    <a:pt x="6153" y="0"/>
                  </a:moveTo>
                  <a:lnTo>
                    <a:pt x="6153" y="1159"/>
                  </a:lnTo>
                  <a:lnTo>
                    <a:pt x="0" y="115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83" name="Freeform 231">
              <a:extLst>
                <a:ext uri="{FF2B5EF4-FFF2-40B4-BE49-F238E27FC236}">
                  <a16:creationId xmlns:a16="http://schemas.microsoft.com/office/drawing/2014/main" id="{5CE7883B-9C8F-62BA-7AD4-81FBB5E932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164" y="6616701"/>
              <a:ext cx="66675" cy="66675"/>
            </a:xfrm>
            <a:custGeom>
              <a:avLst/>
              <a:gdLst>
                <a:gd name="T0" fmla="*/ 0 w 127"/>
                <a:gd name="T1" fmla="*/ 17641358 h 126"/>
                <a:gd name="T2" fmla="*/ 35004375 w 127"/>
                <a:gd name="T3" fmla="*/ 35282188 h 126"/>
                <a:gd name="T4" fmla="*/ 35004375 w 127"/>
                <a:gd name="T5" fmla="*/ 0 h 126"/>
                <a:gd name="T6" fmla="*/ 0 w 127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0" y="63"/>
                  </a:moveTo>
                  <a:lnTo>
                    <a:pt x="127" y="126"/>
                  </a:lnTo>
                  <a:lnTo>
                    <a:pt x="127" y="0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84" name="Freeform 232">
              <a:extLst>
                <a:ext uri="{FF2B5EF4-FFF2-40B4-BE49-F238E27FC236}">
                  <a16:creationId xmlns:a16="http://schemas.microsoft.com/office/drawing/2014/main" id="{93F03372-004B-C521-339F-4E8E1ACE8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164" y="6616701"/>
              <a:ext cx="66675" cy="66675"/>
            </a:xfrm>
            <a:custGeom>
              <a:avLst/>
              <a:gdLst>
                <a:gd name="T0" fmla="*/ 0 w 127"/>
                <a:gd name="T1" fmla="*/ 17641358 h 126"/>
                <a:gd name="T2" fmla="*/ 35004375 w 127"/>
                <a:gd name="T3" fmla="*/ 35282188 h 126"/>
                <a:gd name="T4" fmla="*/ 35004375 w 127"/>
                <a:gd name="T5" fmla="*/ 0 h 126"/>
                <a:gd name="T6" fmla="*/ 0 w 127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0" y="63"/>
                  </a:moveTo>
                  <a:lnTo>
                    <a:pt x="127" y="126"/>
                  </a:lnTo>
                  <a:lnTo>
                    <a:pt x="127" y="0"/>
                  </a:lnTo>
                  <a:lnTo>
                    <a:pt x="0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87" name="Freeform 335">
              <a:extLst>
                <a:ext uri="{FF2B5EF4-FFF2-40B4-BE49-F238E27FC236}">
                  <a16:creationId xmlns:a16="http://schemas.microsoft.com/office/drawing/2014/main" id="{458BE1AA-DB3E-BD2A-13FF-D433121D17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988" y="6483350"/>
              <a:ext cx="222250" cy="223838"/>
            </a:xfrm>
            <a:custGeom>
              <a:avLst/>
              <a:gdLst>
                <a:gd name="T0" fmla="*/ 0 w 421"/>
                <a:gd name="T1" fmla="*/ 0 h 422"/>
                <a:gd name="T2" fmla="*/ 117327939 w 421"/>
                <a:gd name="T3" fmla="*/ 0 h 422"/>
                <a:gd name="T4" fmla="*/ 117327939 w 421"/>
                <a:gd name="T5" fmla="*/ 94813958 h 422"/>
                <a:gd name="T6" fmla="*/ 58803338 w 421"/>
                <a:gd name="T7" fmla="*/ 118728555 h 422"/>
                <a:gd name="T8" fmla="*/ 0 w 421"/>
                <a:gd name="T9" fmla="*/ 94813958 h 422"/>
                <a:gd name="T10" fmla="*/ 0 w 421"/>
                <a:gd name="T11" fmla="*/ 0 h 4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1" h="422">
                  <a:moveTo>
                    <a:pt x="0" y="0"/>
                  </a:moveTo>
                  <a:lnTo>
                    <a:pt x="421" y="0"/>
                  </a:lnTo>
                  <a:lnTo>
                    <a:pt x="421" y="337"/>
                  </a:lnTo>
                  <a:lnTo>
                    <a:pt x="211" y="422"/>
                  </a:lnTo>
                  <a:lnTo>
                    <a:pt x="0" y="3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88" name="Freeform 336">
              <a:extLst>
                <a:ext uri="{FF2B5EF4-FFF2-40B4-BE49-F238E27FC236}">
                  <a16:creationId xmlns:a16="http://schemas.microsoft.com/office/drawing/2014/main" id="{37149C05-C4D2-1830-8D3D-E9B03DB615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988" y="6483350"/>
              <a:ext cx="222250" cy="223838"/>
            </a:xfrm>
            <a:custGeom>
              <a:avLst/>
              <a:gdLst>
                <a:gd name="T0" fmla="*/ 0 w 421"/>
                <a:gd name="T1" fmla="*/ 0 h 422"/>
                <a:gd name="T2" fmla="*/ 117327939 w 421"/>
                <a:gd name="T3" fmla="*/ 0 h 422"/>
                <a:gd name="T4" fmla="*/ 117327939 w 421"/>
                <a:gd name="T5" fmla="*/ 94813958 h 422"/>
                <a:gd name="T6" fmla="*/ 58803338 w 421"/>
                <a:gd name="T7" fmla="*/ 118728555 h 422"/>
                <a:gd name="T8" fmla="*/ 0 w 421"/>
                <a:gd name="T9" fmla="*/ 94813958 h 422"/>
                <a:gd name="T10" fmla="*/ 0 w 421"/>
                <a:gd name="T11" fmla="*/ 0 h 4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1" h="422">
                  <a:moveTo>
                    <a:pt x="0" y="0"/>
                  </a:moveTo>
                  <a:lnTo>
                    <a:pt x="421" y="0"/>
                  </a:lnTo>
                  <a:lnTo>
                    <a:pt x="421" y="337"/>
                  </a:lnTo>
                  <a:lnTo>
                    <a:pt x="211" y="422"/>
                  </a:lnTo>
                  <a:lnTo>
                    <a:pt x="0" y="3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89" name="Freeform 337">
              <a:extLst>
                <a:ext uri="{FF2B5EF4-FFF2-40B4-BE49-F238E27FC236}">
                  <a16:creationId xmlns:a16="http://schemas.microsoft.com/office/drawing/2014/main" id="{B14A6359-048B-A57D-B232-85E0B60B8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988" y="6483350"/>
              <a:ext cx="222250" cy="223838"/>
            </a:xfrm>
            <a:custGeom>
              <a:avLst/>
              <a:gdLst>
                <a:gd name="T0" fmla="*/ 0 w 421"/>
                <a:gd name="T1" fmla="*/ 0 h 422"/>
                <a:gd name="T2" fmla="*/ 117327939 w 421"/>
                <a:gd name="T3" fmla="*/ 0 h 422"/>
                <a:gd name="T4" fmla="*/ 117327939 w 421"/>
                <a:gd name="T5" fmla="*/ 94813958 h 422"/>
                <a:gd name="T6" fmla="*/ 58803338 w 421"/>
                <a:gd name="T7" fmla="*/ 118728555 h 422"/>
                <a:gd name="T8" fmla="*/ 0 w 421"/>
                <a:gd name="T9" fmla="*/ 94813958 h 422"/>
                <a:gd name="T10" fmla="*/ 0 w 421"/>
                <a:gd name="T11" fmla="*/ 0 h 4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1" h="422">
                  <a:moveTo>
                    <a:pt x="0" y="0"/>
                  </a:moveTo>
                  <a:lnTo>
                    <a:pt x="421" y="0"/>
                  </a:lnTo>
                  <a:lnTo>
                    <a:pt x="421" y="337"/>
                  </a:lnTo>
                  <a:lnTo>
                    <a:pt x="211" y="422"/>
                  </a:lnTo>
                  <a:lnTo>
                    <a:pt x="0" y="337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90" name="Rectangle 338">
              <a:extLst>
                <a:ext uri="{FF2B5EF4-FFF2-40B4-BE49-F238E27FC236}">
                  <a16:creationId xmlns:a16="http://schemas.microsoft.com/office/drawing/2014/main" id="{87608172-3175-71CD-285A-5EF84E841B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0188" y="6527800"/>
              <a:ext cx="8496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B</a:t>
              </a:r>
              <a:endParaRPr lang="en-US" altLang="en-US"/>
            </a:p>
          </p:txBody>
        </p:sp>
        <p:sp>
          <p:nvSpPr>
            <p:cNvPr id="45391" name="Freeform 339">
              <a:extLst>
                <a:ext uri="{FF2B5EF4-FFF2-40B4-BE49-F238E27FC236}">
                  <a16:creationId xmlns:a16="http://schemas.microsoft.com/office/drawing/2014/main" id="{6BF927EE-26B1-7C7A-FA47-0AD20E1FB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113" y="3711575"/>
              <a:ext cx="334962" cy="2705100"/>
            </a:xfrm>
            <a:custGeom>
              <a:avLst/>
              <a:gdLst>
                <a:gd name="T0" fmla="*/ 177530920 w 632"/>
                <a:gd name="T1" fmla="*/ 0 h 5111"/>
                <a:gd name="T2" fmla="*/ 0 w 632"/>
                <a:gd name="T3" fmla="*/ 0 h 5111"/>
                <a:gd name="T4" fmla="*/ 0 w 632"/>
                <a:gd name="T5" fmla="*/ 1431728822 h 51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32" h="5111">
                  <a:moveTo>
                    <a:pt x="632" y="0"/>
                  </a:moveTo>
                  <a:lnTo>
                    <a:pt x="0" y="0"/>
                  </a:lnTo>
                  <a:lnTo>
                    <a:pt x="0" y="511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92" name="Freeform 340">
              <a:extLst>
                <a:ext uri="{FF2B5EF4-FFF2-40B4-BE49-F238E27FC236}">
                  <a16:creationId xmlns:a16="http://schemas.microsoft.com/office/drawing/2014/main" id="{29B3A902-84D3-475F-3025-630652817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1776" y="6416676"/>
              <a:ext cx="66675" cy="66675"/>
            </a:xfrm>
            <a:custGeom>
              <a:avLst/>
              <a:gdLst>
                <a:gd name="T0" fmla="*/ 17640000 w 127"/>
                <a:gd name="T1" fmla="*/ 35004375 h 127"/>
                <a:gd name="T2" fmla="*/ 35004375 w 127"/>
                <a:gd name="T3" fmla="*/ 0 h 127"/>
                <a:gd name="T4" fmla="*/ 0 w 127"/>
                <a:gd name="T5" fmla="*/ 0 h 127"/>
                <a:gd name="T6" fmla="*/ 17640000 w 127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7">
                  <a:moveTo>
                    <a:pt x="64" y="127"/>
                  </a:moveTo>
                  <a:lnTo>
                    <a:pt x="127" y="0"/>
                  </a:lnTo>
                  <a:lnTo>
                    <a:pt x="0" y="0"/>
                  </a:lnTo>
                  <a:lnTo>
                    <a:pt x="64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93" name="Freeform 341">
              <a:extLst>
                <a:ext uri="{FF2B5EF4-FFF2-40B4-BE49-F238E27FC236}">
                  <a16:creationId xmlns:a16="http://schemas.microsoft.com/office/drawing/2014/main" id="{0862CE7C-83EB-8466-0542-7D2A71085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1776" y="6416676"/>
              <a:ext cx="66675" cy="66675"/>
            </a:xfrm>
            <a:custGeom>
              <a:avLst/>
              <a:gdLst>
                <a:gd name="T0" fmla="*/ 17640000 w 127"/>
                <a:gd name="T1" fmla="*/ 35004375 h 127"/>
                <a:gd name="T2" fmla="*/ 35004375 w 127"/>
                <a:gd name="T3" fmla="*/ 0 h 127"/>
                <a:gd name="T4" fmla="*/ 0 w 127"/>
                <a:gd name="T5" fmla="*/ 0 h 127"/>
                <a:gd name="T6" fmla="*/ 17640000 w 127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7">
                  <a:moveTo>
                    <a:pt x="64" y="127"/>
                  </a:moveTo>
                  <a:lnTo>
                    <a:pt x="127" y="0"/>
                  </a:lnTo>
                  <a:lnTo>
                    <a:pt x="0" y="0"/>
                  </a:lnTo>
                  <a:lnTo>
                    <a:pt x="64" y="12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97" name="Rectangle 345">
              <a:extLst>
                <a:ext uri="{FF2B5EF4-FFF2-40B4-BE49-F238E27FC236}">
                  <a16:creationId xmlns:a16="http://schemas.microsoft.com/office/drawing/2014/main" id="{37ABDA6F-675A-48F6-D55A-D19DCDE28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4064" y="5180014"/>
              <a:ext cx="465137" cy="15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398" name="Rectangle 346">
              <a:extLst>
                <a:ext uri="{FF2B5EF4-FFF2-40B4-BE49-F238E27FC236}">
                  <a16:creationId xmlns:a16="http://schemas.microsoft.com/office/drawing/2014/main" id="{BFF30A65-D32D-06DB-2179-B8F38294C4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386772">
              <a:off x="1781969" y="5228431"/>
              <a:ext cx="9779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 b="1">
                  <a:solidFill>
                    <a:srgbClr val="000000"/>
                  </a:solidFill>
                </a:rPr>
                <a:t>Shipping</a:t>
              </a:r>
              <a:endParaRPr lang="en-US" altLang="en-US" sz="1800" b="1"/>
            </a:p>
          </p:txBody>
        </p:sp>
        <p:sp>
          <p:nvSpPr>
            <p:cNvPr id="45409" name="Rectangle 357">
              <a:extLst>
                <a:ext uri="{FF2B5EF4-FFF2-40B4-BE49-F238E27FC236}">
                  <a16:creationId xmlns:a16="http://schemas.microsoft.com/office/drawing/2014/main" id="{7DADB02F-F5B7-369F-8E54-497209AC9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2539" y="1458914"/>
              <a:ext cx="892175" cy="6683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10" name="Rectangle 358">
              <a:extLst>
                <a:ext uri="{FF2B5EF4-FFF2-40B4-BE49-F238E27FC236}">
                  <a16:creationId xmlns:a16="http://schemas.microsoft.com/office/drawing/2014/main" id="{327EC307-FBAF-1873-9CD9-6A09897A9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2539" y="1458914"/>
              <a:ext cx="892175" cy="6683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11" name="Rectangle 359">
              <a:extLst>
                <a:ext uri="{FF2B5EF4-FFF2-40B4-BE49-F238E27FC236}">
                  <a16:creationId xmlns:a16="http://schemas.microsoft.com/office/drawing/2014/main" id="{359AAF50-DE16-0DDE-DD64-9B7EE254B1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2539" y="1458914"/>
              <a:ext cx="892175" cy="668337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12" name="Rectangle 360">
              <a:extLst>
                <a:ext uri="{FF2B5EF4-FFF2-40B4-BE49-F238E27FC236}">
                  <a16:creationId xmlns:a16="http://schemas.microsoft.com/office/drawing/2014/main" id="{7CCBC6BD-0622-5402-E96B-B983E409E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3025" y="1728788"/>
              <a:ext cx="801688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Pick pack syst</a:t>
              </a:r>
              <a:endParaRPr lang="en-US" altLang="en-US"/>
            </a:p>
          </p:txBody>
        </p:sp>
        <p:sp>
          <p:nvSpPr>
            <p:cNvPr id="45413" name="Freeform 361">
              <a:extLst>
                <a:ext uri="{FF2B5EF4-FFF2-40B4-BE49-F238E27FC236}">
                  <a16:creationId xmlns:a16="http://schemas.microsoft.com/office/drawing/2014/main" id="{643C2808-BD3A-CACB-63FD-641948811D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601" y="458789"/>
              <a:ext cx="892175" cy="669925"/>
            </a:xfrm>
            <a:custGeom>
              <a:avLst/>
              <a:gdLst>
                <a:gd name="T0" fmla="*/ 236054371 w 1686"/>
                <a:gd name="T1" fmla="*/ 0 h 1265"/>
                <a:gd name="T2" fmla="*/ 472109271 w 1686"/>
                <a:gd name="T3" fmla="*/ 177251034 h 1265"/>
                <a:gd name="T4" fmla="*/ 236054371 w 1686"/>
                <a:gd name="T5" fmla="*/ 354782218 h 1265"/>
                <a:gd name="T6" fmla="*/ 0 w 1686"/>
                <a:gd name="T7" fmla="*/ 177251034 h 1265"/>
                <a:gd name="T8" fmla="*/ 236054371 w 1686"/>
                <a:gd name="T9" fmla="*/ 0 h 1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6" h="1265">
                  <a:moveTo>
                    <a:pt x="843" y="0"/>
                  </a:moveTo>
                  <a:lnTo>
                    <a:pt x="1686" y="632"/>
                  </a:lnTo>
                  <a:lnTo>
                    <a:pt x="843" y="1265"/>
                  </a:lnTo>
                  <a:lnTo>
                    <a:pt x="0" y="632"/>
                  </a:lnTo>
                  <a:lnTo>
                    <a:pt x="8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14" name="Freeform 362">
              <a:extLst>
                <a:ext uri="{FF2B5EF4-FFF2-40B4-BE49-F238E27FC236}">
                  <a16:creationId xmlns:a16="http://schemas.microsoft.com/office/drawing/2014/main" id="{A6019285-BB05-180E-4FCD-DE0F53D8E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601" y="458789"/>
              <a:ext cx="892175" cy="669925"/>
            </a:xfrm>
            <a:custGeom>
              <a:avLst/>
              <a:gdLst>
                <a:gd name="T0" fmla="*/ 236054371 w 1686"/>
                <a:gd name="T1" fmla="*/ 0 h 1265"/>
                <a:gd name="T2" fmla="*/ 472109271 w 1686"/>
                <a:gd name="T3" fmla="*/ 177251034 h 1265"/>
                <a:gd name="T4" fmla="*/ 236054371 w 1686"/>
                <a:gd name="T5" fmla="*/ 354782218 h 1265"/>
                <a:gd name="T6" fmla="*/ 0 w 1686"/>
                <a:gd name="T7" fmla="*/ 177251034 h 1265"/>
                <a:gd name="T8" fmla="*/ 236054371 w 1686"/>
                <a:gd name="T9" fmla="*/ 0 h 1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6" h="1265">
                  <a:moveTo>
                    <a:pt x="843" y="0"/>
                  </a:moveTo>
                  <a:lnTo>
                    <a:pt x="1686" y="632"/>
                  </a:lnTo>
                  <a:lnTo>
                    <a:pt x="843" y="1265"/>
                  </a:lnTo>
                  <a:lnTo>
                    <a:pt x="0" y="632"/>
                  </a:lnTo>
                  <a:lnTo>
                    <a:pt x="8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15" name="Freeform 363">
              <a:extLst>
                <a:ext uri="{FF2B5EF4-FFF2-40B4-BE49-F238E27FC236}">
                  <a16:creationId xmlns:a16="http://schemas.microsoft.com/office/drawing/2014/main" id="{40694AE6-3628-A854-7EC0-B7AE8118F2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601" y="458789"/>
              <a:ext cx="892175" cy="669925"/>
            </a:xfrm>
            <a:custGeom>
              <a:avLst/>
              <a:gdLst>
                <a:gd name="T0" fmla="*/ 236054371 w 1686"/>
                <a:gd name="T1" fmla="*/ 0 h 1265"/>
                <a:gd name="T2" fmla="*/ 472109271 w 1686"/>
                <a:gd name="T3" fmla="*/ 177251034 h 1265"/>
                <a:gd name="T4" fmla="*/ 236054371 w 1686"/>
                <a:gd name="T5" fmla="*/ 354782218 h 1265"/>
                <a:gd name="T6" fmla="*/ 0 w 1686"/>
                <a:gd name="T7" fmla="*/ 177251034 h 1265"/>
                <a:gd name="T8" fmla="*/ 236054371 w 1686"/>
                <a:gd name="T9" fmla="*/ 0 h 1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6" h="1265">
                  <a:moveTo>
                    <a:pt x="843" y="0"/>
                  </a:moveTo>
                  <a:lnTo>
                    <a:pt x="1686" y="632"/>
                  </a:lnTo>
                  <a:lnTo>
                    <a:pt x="843" y="1265"/>
                  </a:lnTo>
                  <a:lnTo>
                    <a:pt x="0" y="632"/>
                  </a:lnTo>
                  <a:lnTo>
                    <a:pt x="84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16" name="Rectangle 364">
              <a:extLst>
                <a:ext uri="{FF2B5EF4-FFF2-40B4-BE49-F238E27FC236}">
                  <a16:creationId xmlns:a16="http://schemas.microsoft.com/office/drawing/2014/main" id="{0600B9A5-F19C-B979-B83C-983F2CD1E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3089" y="730250"/>
              <a:ext cx="815929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Finished stock</a:t>
              </a:r>
              <a:endParaRPr lang="en-US" altLang="en-US"/>
            </a:p>
          </p:txBody>
        </p:sp>
        <p:sp>
          <p:nvSpPr>
            <p:cNvPr id="45417" name="Freeform 365">
              <a:extLst>
                <a:ext uri="{FF2B5EF4-FFF2-40B4-BE49-F238E27FC236}">
                  <a16:creationId xmlns:a16="http://schemas.microsoft.com/office/drawing/2014/main" id="{C86EB8B6-CA53-E708-05CE-EB0B79EC2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3276" y="2174875"/>
              <a:ext cx="714375" cy="1296988"/>
            </a:xfrm>
            <a:custGeom>
              <a:avLst/>
              <a:gdLst>
                <a:gd name="T0" fmla="*/ 378023438 w 1350"/>
                <a:gd name="T1" fmla="*/ 0 h 2450"/>
                <a:gd name="T2" fmla="*/ 378023438 w 1350"/>
                <a:gd name="T3" fmla="*/ 686603213 h 2450"/>
                <a:gd name="T4" fmla="*/ 0 w 1350"/>
                <a:gd name="T5" fmla="*/ 686603213 h 24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50" h="2450">
                  <a:moveTo>
                    <a:pt x="1350" y="0"/>
                  </a:moveTo>
                  <a:lnTo>
                    <a:pt x="1350" y="2450"/>
                  </a:lnTo>
                  <a:lnTo>
                    <a:pt x="0" y="245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18" name="Freeform 366">
              <a:extLst>
                <a:ext uri="{FF2B5EF4-FFF2-40B4-BE49-F238E27FC236}">
                  <a16:creationId xmlns:a16="http://schemas.microsoft.com/office/drawing/2014/main" id="{B9BDC86D-242B-0850-765A-6EA844EF2B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6601" y="3438526"/>
              <a:ext cx="66675" cy="66675"/>
            </a:xfrm>
            <a:custGeom>
              <a:avLst/>
              <a:gdLst>
                <a:gd name="T0" fmla="*/ 0 w 126"/>
                <a:gd name="T1" fmla="*/ 17641358 h 126"/>
                <a:gd name="T2" fmla="*/ 35282188 w 126"/>
                <a:gd name="T3" fmla="*/ 35282188 h 126"/>
                <a:gd name="T4" fmla="*/ 35282188 w 126"/>
                <a:gd name="T5" fmla="*/ 0 h 126"/>
                <a:gd name="T6" fmla="*/ 0 w 126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6">
                  <a:moveTo>
                    <a:pt x="0" y="63"/>
                  </a:moveTo>
                  <a:lnTo>
                    <a:pt x="126" y="126"/>
                  </a:lnTo>
                  <a:lnTo>
                    <a:pt x="126" y="0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19" name="Freeform 367">
              <a:extLst>
                <a:ext uri="{FF2B5EF4-FFF2-40B4-BE49-F238E27FC236}">
                  <a16:creationId xmlns:a16="http://schemas.microsoft.com/office/drawing/2014/main" id="{F799A68B-562A-F6AB-A842-38D3F9813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6601" y="3438526"/>
              <a:ext cx="66675" cy="66675"/>
            </a:xfrm>
            <a:custGeom>
              <a:avLst/>
              <a:gdLst>
                <a:gd name="T0" fmla="*/ 0 w 126"/>
                <a:gd name="T1" fmla="*/ 17641358 h 126"/>
                <a:gd name="T2" fmla="*/ 35282188 w 126"/>
                <a:gd name="T3" fmla="*/ 35282188 h 126"/>
                <a:gd name="T4" fmla="*/ 35282188 w 126"/>
                <a:gd name="T5" fmla="*/ 0 h 126"/>
                <a:gd name="T6" fmla="*/ 0 w 126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6">
                  <a:moveTo>
                    <a:pt x="0" y="63"/>
                  </a:moveTo>
                  <a:lnTo>
                    <a:pt x="126" y="126"/>
                  </a:lnTo>
                  <a:lnTo>
                    <a:pt x="126" y="0"/>
                  </a:lnTo>
                  <a:lnTo>
                    <a:pt x="0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20" name="Line 368">
              <a:extLst>
                <a:ext uri="{FF2B5EF4-FFF2-40B4-BE49-F238E27FC236}">
                  <a16:creationId xmlns:a16="http://schemas.microsoft.com/office/drawing/2014/main" id="{270D0036-1061-209B-2A2A-21992EB70F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6675" y="793750"/>
              <a:ext cx="3492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21" name="Freeform 369">
              <a:extLst>
                <a:ext uri="{FF2B5EF4-FFF2-40B4-BE49-F238E27FC236}">
                  <a16:creationId xmlns:a16="http://schemas.microsoft.com/office/drawing/2014/main" id="{272C4552-4B98-8D78-0B5E-E71372339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5926" y="760414"/>
              <a:ext cx="66675" cy="66675"/>
            </a:xfrm>
            <a:custGeom>
              <a:avLst/>
              <a:gdLst>
                <a:gd name="T0" fmla="*/ 35004375 w 127"/>
                <a:gd name="T1" fmla="*/ 17641358 h 126"/>
                <a:gd name="T2" fmla="*/ 0 w 127"/>
                <a:gd name="T3" fmla="*/ 0 h 126"/>
                <a:gd name="T4" fmla="*/ 0 w 127"/>
                <a:gd name="T5" fmla="*/ 35282188 h 126"/>
                <a:gd name="T6" fmla="*/ 35004375 w 127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127" y="63"/>
                  </a:moveTo>
                  <a:lnTo>
                    <a:pt x="0" y="0"/>
                  </a:lnTo>
                  <a:lnTo>
                    <a:pt x="0" y="126"/>
                  </a:lnTo>
                  <a:lnTo>
                    <a:pt x="127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22" name="Freeform 370">
              <a:extLst>
                <a:ext uri="{FF2B5EF4-FFF2-40B4-BE49-F238E27FC236}">
                  <a16:creationId xmlns:a16="http://schemas.microsoft.com/office/drawing/2014/main" id="{D3C05033-4689-B66B-02A6-134DC3616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5926" y="760414"/>
              <a:ext cx="66675" cy="66675"/>
            </a:xfrm>
            <a:custGeom>
              <a:avLst/>
              <a:gdLst>
                <a:gd name="T0" fmla="*/ 35004375 w 127"/>
                <a:gd name="T1" fmla="*/ 17641358 h 126"/>
                <a:gd name="T2" fmla="*/ 0 w 127"/>
                <a:gd name="T3" fmla="*/ 0 h 126"/>
                <a:gd name="T4" fmla="*/ 0 w 127"/>
                <a:gd name="T5" fmla="*/ 35282188 h 126"/>
                <a:gd name="T6" fmla="*/ 35004375 w 127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127" y="63"/>
                  </a:moveTo>
                  <a:lnTo>
                    <a:pt x="0" y="0"/>
                  </a:lnTo>
                  <a:lnTo>
                    <a:pt x="0" y="126"/>
                  </a:lnTo>
                  <a:lnTo>
                    <a:pt x="127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23" name="Freeform 371">
              <a:extLst>
                <a:ext uri="{FF2B5EF4-FFF2-40B4-BE49-F238E27FC236}">
                  <a16:creationId xmlns:a16="http://schemas.microsoft.com/office/drawing/2014/main" id="{7DB8839C-FB61-28D2-1C62-DA21D5787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4775" y="793750"/>
              <a:ext cx="2863850" cy="596900"/>
            </a:xfrm>
            <a:custGeom>
              <a:avLst/>
              <a:gdLst>
                <a:gd name="T0" fmla="*/ 0 w 5411"/>
                <a:gd name="T1" fmla="*/ 0 h 1129"/>
                <a:gd name="T2" fmla="*/ 1515734027 w 5411"/>
                <a:gd name="T3" fmla="*/ 0 h 1129"/>
                <a:gd name="T4" fmla="*/ 1515734027 w 5411"/>
                <a:gd name="T5" fmla="*/ 315579814 h 11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11" h="1129">
                  <a:moveTo>
                    <a:pt x="0" y="0"/>
                  </a:moveTo>
                  <a:lnTo>
                    <a:pt x="5411" y="0"/>
                  </a:lnTo>
                  <a:lnTo>
                    <a:pt x="5411" y="112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24" name="Freeform 372">
              <a:extLst>
                <a:ext uri="{FF2B5EF4-FFF2-40B4-BE49-F238E27FC236}">
                  <a16:creationId xmlns:a16="http://schemas.microsoft.com/office/drawing/2014/main" id="{8640EB06-F2C8-B27A-DB7B-3EBC421F9134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5289" y="1390651"/>
              <a:ext cx="66675" cy="68263"/>
            </a:xfrm>
            <a:custGeom>
              <a:avLst/>
              <a:gdLst>
                <a:gd name="T0" fmla="*/ 17364375 w 127"/>
                <a:gd name="T1" fmla="*/ 36691631 h 127"/>
                <a:gd name="T2" fmla="*/ 35004375 w 127"/>
                <a:gd name="T3" fmla="*/ 0 h 127"/>
                <a:gd name="T4" fmla="*/ 0 w 127"/>
                <a:gd name="T5" fmla="*/ 0 h 127"/>
                <a:gd name="T6" fmla="*/ 17364375 w 127"/>
                <a:gd name="T7" fmla="*/ 36691631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7">
                  <a:moveTo>
                    <a:pt x="63" y="127"/>
                  </a:moveTo>
                  <a:lnTo>
                    <a:pt x="127" y="0"/>
                  </a:lnTo>
                  <a:lnTo>
                    <a:pt x="0" y="0"/>
                  </a:lnTo>
                  <a:lnTo>
                    <a:pt x="63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25" name="Freeform 373">
              <a:extLst>
                <a:ext uri="{FF2B5EF4-FFF2-40B4-BE49-F238E27FC236}">
                  <a16:creationId xmlns:a16="http://schemas.microsoft.com/office/drawing/2014/main" id="{14A546E6-78AF-311B-D787-A4FCA3EBB90E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5289" y="1390651"/>
              <a:ext cx="66675" cy="68263"/>
            </a:xfrm>
            <a:custGeom>
              <a:avLst/>
              <a:gdLst>
                <a:gd name="T0" fmla="*/ 17364375 w 127"/>
                <a:gd name="T1" fmla="*/ 36691631 h 127"/>
                <a:gd name="T2" fmla="*/ 35004375 w 127"/>
                <a:gd name="T3" fmla="*/ 0 h 127"/>
                <a:gd name="T4" fmla="*/ 0 w 127"/>
                <a:gd name="T5" fmla="*/ 0 h 127"/>
                <a:gd name="T6" fmla="*/ 17364375 w 127"/>
                <a:gd name="T7" fmla="*/ 36691631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7">
                  <a:moveTo>
                    <a:pt x="63" y="127"/>
                  </a:moveTo>
                  <a:lnTo>
                    <a:pt x="127" y="0"/>
                  </a:lnTo>
                  <a:lnTo>
                    <a:pt x="0" y="0"/>
                  </a:lnTo>
                  <a:lnTo>
                    <a:pt x="63" y="12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26" name="Rectangle 374">
              <a:extLst>
                <a:ext uri="{FF2B5EF4-FFF2-40B4-BE49-F238E27FC236}">
                  <a16:creationId xmlns:a16="http://schemas.microsoft.com/office/drawing/2014/main" id="{CFEA5160-C644-51E9-1DB6-E375EF70B2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5276" y="663576"/>
              <a:ext cx="212725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27" name="Rectangle 375">
              <a:extLst>
                <a:ext uri="{FF2B5EF4-FFF2-40B4-BE49-F238E27FC236}">
                  <a16:creationId xmlns:a16="http://schemas.microsoft.com/office/drawing/2014/main" id="{8C08ED33-2AE7-6B6B-3B6D-114A58452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5275" y="677863"/>
              <a:ext cx="217488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Yes</a:t>
              </a:r>
              <a:endParaRPr lang="en-US" altLang="en-US"/>
            </a:p>
          </p:txBody>
        </p:sp>
        <p:sp>
          <p:nvSpPr>
            <p:cNvPr id="45428" name="Line 376">
              <a:extLst>
                <a:ext uri="{FF2B5EF4-FFF2-40B4-BE49-F238E27FC236}">
                  <a16:creationId xmlns:a16="http://schemas.microsoft.com/office/drawing/2014/main" id="{E91BE730-B388-F2D3-5935-64ADD4597C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84775" y="760414"/>
              <a:ext cx="190500" cy="33337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29" name="Freeform 377">
              <a:extLst>
                <a:ext uri="{FF2B5EF4-FFF2-40B4-BE49-F238E27FC236}">
                  <a16:creationId xmlns:a16="http://schemas.microsoft.com/office/drawing/2014/main" id="{1739F88F-8478-B2C4-A41B-8B54C6DF2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4788" y="2127250"/>
              <a:ext cx="157162" cy="450850"/>
            </a:xfrm>
            <a:custGeom>
              <a:avLst/>
              <a:gdLst>
                <a:gd name="T0" fmla="*/ 0 w 295"/>
                <a:gd name="T1" fmla="*/ 0 h 852"/>
                <a:gd name="T2" fmla="*/ 0 w 295"/>
                <a:gd name="T3" fmla="*/ 238574792 h 852"/>
                <a:gd name="T4" fmla="*/ 83728455 w 295"/>
                <a:gd name="T5" fmla="*/ 238574792 h 8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5" h="852">
                  <a:moveTo>
                    <a:pt x="0" y="0"/>
                  </a:moveTo>
                  <a:lnTo>
                    <a:pt x="0" y="852"/>
                  </a:lnTo>
                  <a:lnTo>
                    <a:pt x="295" y="85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30" name="Freeform 378">
              <a:extLst>
                <a:ext uri="{FF2B5EF4-FFF2-40B4-BE49-F238E27FC236}">
                  <a16:creationId xmlns:a16="http://schemas.microsoft.com/office/drawing/2014/main" id="{0C950722-88B6-173B-71BF-3602AFA93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1951" y="2544764"/>
              <a:ext cx="66675" cy="66675"/>
            </a:xfrm>
            <a:custGeom>
              <a:avLst/>
              <a:gdLst>
                <a:gd name="T0" fmla="*/ 35282188 w 126"/>
                <a:gd name="T1" fmla="*/ 17641358 h 126"/>
                <a:gd name="T2" fmla="*/ 0 w 126"/>
                <a:gd name="T3" fmla="*/ 0 h 126"/>
                <a:gd name="T4" fmla="*/ 0 w 126"/>
                <a:gd name="T5" fmla="*/ 35282188 h 126"/>
                <a:gd name="T6" fmla="*/ 35282188 w 126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6">
                  <a:moveTo>
                    <a:pt x="126" y="63"/>
                  </a:moveTo>
                  <a:lnTo>
                    <a:pt x="0" y="0"/>
                  </a:lnTo>
                  <a:lnTo>
                    <a:pt x="0" y="126"/>
                  </a:lnTo>
                  <a:lnTo>
                    <a:pt x="126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31" name="Freeform 379">
              <a:extLst>
                <a:ext uri="{FF2B5EF4-FFF2-40B4-BE49-F238E27FC236}">
                  <a16:creationId xmlns:a16="http://schemas.microsoft.com/office/drawing/2014/main" id="{9CF2C2A0-08AB-0357-ACA0-1BB98EE607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1951" y="2544764"/>
              <a:ext cx="66675" cy="66675"/>
            </a:xfrm>
            <a:custGeom>
              <a:avLst/>
              <a:gdLst>
                <a:gd name="T0" fmla="*/ 35282188 w 126"/>
                <a:gd name="T1" fmla="*/ 17641358 h 126"/>
                <a:gd name="T2" fmla="*/ 0 w 126"/>
                <a:gd name="T3" fmla="*/ 0 h 126"/>
                <a:gd name="T4" fmla="*/ 0 w 126"/>
                <a:gd name="T5" fmla="*/ 35282188 h 126"/>
                <a:gd name="T6" fmla="*/ 35282188 w 126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6">
                  <a:moveTo>
                    <a:pt x="126" y="63"/>
                  </a:moveTo>
                  <a:lnTo>
                    <a:pt x="0" y="0"/>
                  </a:lnTo>
                  <a:lnTo>
                    <a:pt x="0" y="126"/>
                  </a:lnTo>
                  <a:lnTo>
                    <a:pt x="126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32" name="Freeform 380">
              <a:extLst>
                <a:ext uri="{FF2B5EF4-FFF2-40B4-BE49-F238E27FC236}">
                  <a16:creationId xmlns:a16="http://schemas.microsoft.com/office/drawing/2014/main" id="{15A254DE-3160-FA04-2BDA-980A6995C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5839" y="2830513"/>
              <a:ext cx="111125" cy="1376362"/>
            </a:xfrm>
            <a:custGeom>
              <a:avLst/>
              <a:gdLst>
                <a:gd name="T0" fmla="*/ 0 w 208"/>
                <a:gd name="T1" fmla="*/ 0 h 2602"/>
                <a:gd name="T2" fmla="*/ 0 w 208"/>
                <a:gd name="T3" fmla="*/ 162005530 h 2602"/>
                <a:gd name="T4" fmla="*/ 59369066 w 208"/>
                <a:gd name="T5" fmla="*/ 162005530 h 2602"/>
                <a:gd name="T6" fmla="*/ 59369066 w 208"/>
                <a:gd name="T7" fmla="*/ 728044718 h 260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" h="2602">
                  <a:moveTo>
                    <a:pt x="0" y="0"/>
                  </a:moveTo>
                  <a:lnTo>
                    <a:pt x="0" y="579"/>
                  </a:lnTo>
                  <a:lnTo>
                    <a:pt x="208" y="579"/>
                  </a:lnTo>
                  <a:lnTo>
                    <a:pt x="208" y="260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33" name="Freeform 381">
              <a:extLst>
                <a:ext uri="{FF2B5EF4-FFF2-40B4-BE49-F238E27FC236}">
                  <a16:creationId xmlns:a16="http://schemas.microsoft.com/office/drawing/2014/main" id="{E71FD74D-ADC1-BEE1-B5B4-E74BC6459BF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3626" y="4206876"/>
              <a:ext cx="66675" cy="66675"/>
            </a:xfrm>
            <a:custGeom>
              <a:avLst/>
              <a:gdLst>
                <a:gd name="T0" fmla="*/ 17641358 w 126"/>
                <a:gd name="T1" fmla="*/ 35004375 h 127"/>
                <a:gd name="T2" fmla="*/ 35282188 w 126"/>
                <a:gd name="T3" fmla="*/ 0 h 127"/>
                <a:gd name="T4" fmla="*/ 0 w 126"/>
                <a:gd name="T5" fmla="*/ 0 h 127"/>
                <a:gd name="T6" fmla="*/ 17641358 w 126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63" y="127"/>
                  </a:moveTo>
                  <a:lnTo>
                    <a:pt x="126" y="0"/>
                  </a:lnTo>
                  <a:lnTo>
                    <a:pt x="0" y="0"/>
                  </a:lnTo>
                  <a:lnTo>
                    <a:pt x="63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34" name="Freeform 382">
              <a:extLst>
                <a:ext uri="{FF2B5EF4-FFF2-40B4-BE49-F238E27FC236}">
                  <a16:creationId xmlns:a16="http://schemas.microsoft.com/office/drawing/2014/main" id="{7C4B9478-3646-0474-21EA-CDD38F62179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3626" y="4206876"/>
              <a:ext cx="66675" cy="66675"/>
            </a:xfrm>
            <a:custGeom>
              <a:avLst/>
              <a:gdLst>
                <a:gd name="T0" fmla="*/ 17641358 w 126"/>
                <a:gd name="T1" fmla="*/ 35004375 h 127"/>
                <a:gd name="T2" fmla="*/ 35282188 w 126"/>
                <a:gd name="T3" fmla="*/ 0 h 127"/>
                <a:gd name="T4" fmla="*/ 0 w 126"/>
                <a:gd name="T5" fmla="*/ 0 h 127"/>
                <a:gd name="T6" fmla="*/ 17641358 w 126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63" y="127"/>
                  </a:moveTo>
                  <a:lnTo>
                    <a:pt x="126" y="0"/>
                  </a:lnTo>
                  <a:lnTo>
                    <a:pt x="0" y="0"/>
                  </a:lnTo>
                  <a:lnTo>
                    <a:pt x="63" y="12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35" name="Rectangle 383">
              <a:extLst>
                <a:ext uri="{FF2B5EF4-FFF2-40B4-BE49-F238E27FC236}">
                  <a16:creationId xmlns:a16="http://schemas.microsoft.com/office/drawing/2014/main" id="{D9D172AB-6742-7AF2-82E3-7FFAB3D81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5764" y="454025"/>
              <a:ext cx="892175" cy="679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36" name="Rectangle 384">
              <a:extLst>
                <a:ext uri="{FF2B5EF4-FFF2-40B4-BE49-F238E27FC236}">
                  <a16:creationId xmlns:a16="http://schemas.microsoft.com/office/drawing/2014/main" id="{A5FA2934-09C4-29E6-5FF4-5E199B8FF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5764" y="454025"/>
              <a:ext cx="892175" cy="679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37" name="Rectangle 385">
              <a:extLst>
                <a:ext uri="{FF2B5EF4-FFF2-40B4-BE49-F238E27FC236}">
                  <a16:creationId xmlns:a16="http://schemas.microsoft.com/office/drawing/2014/main" id="{457B09C3-D643-2097-3D00-E60BDC453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5764" y="454025"/>
              <a:ext cx="892175" cy="6794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38" name="Rectangle 386">
              <a:extLst>
                <a:ext uri="{FF2B5EF4-FFF2-40B4-BE49-F238E27FC236}">
                  <a16:creationId xmlns:a16="http://schemas.microsoft.com/office/drawing/2014/main" id="{CCEB2FC8-7559-3CDB-C188-792DBB2D3B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4200" y="498475"/>
              <a:ext cx="5905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Cust Serv </a:t>
              </a:r>
              <a:endParaRPr lang="en-US" altLang="en-US"/>
            </a:p>
          </p:txBody>
        </p:sp>
        <p:sp>
          <p:nvSpPr>
            <p:cNvPr id="45439" name="Rectangle 387">
              <a:extLst>
                <a:ext uri="{FF2B5EF4-FFF2-40B4-BE49-F238E27FC236}">
                  <a16:creationId xmlns:a16="http://schemas.microsoft.com/office/drawing/2014/main" id="{273B5EB9-BFA1-61B5-069B-A4B7B34BF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5951" y="652463"/>
              <a:ext cx="512763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looks for </a:t>
              </a:r>
              <a:endParaRPr lang="en-US" altLang="en-US"/>
            </a:p>
          </p:txBody>
        </p:sp>
        <p:sp>
          <p:nvSpPr>
            <p:cNvPr id="45440" name="Rectangle 388">
              <a:extLst>
                <a:ext uri="{FF2B5EF4-FFF2-40B4-BE49-F238E27FC236}">
                  <a16:creationId xmlns:a16="http://schemas.microsoft.com/office/drawing/2014/main" id="{0473BEC4-551D-9635-8F48-995822AE31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0851" y="808038"/>
              <a:ext cx="862013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another whs to </a:t>
              </a:r>
              <a:endParaRPr lang="en-US" altLang="en-US"/>
            </a:p>
          </p:txBody>
        </p:sp>
        <p:sp>
          <p:nvSpPr>
            <p:cNvPr id="45441" name="Rectangle 389">
              <a:extLst>
                <a:ext uri="{FF2B5EF4-FFF2-40B4-BE49-F238E27FC236}">
                  <a16:creationId xmlns:a16="http://schemas.microsoft.com/office/drawing/2014/main" id="{BD41B93A-9BD7-8000-D8DD-A25A2F743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6113" y="962025"/>
              <a:ext cx="41838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provide</a:t>
              </a:r>
              <a:endParaRPr lang="en-US" altLang="en-US"/>
            </a:p>
          </p:txBody>
        </p:sp>
        <p:sp>
          <p:nvSpPr>
            <p:cNvPr id="45442" name="Freeform 390">
              <a:extLst>
                <a:ext uri="{FF2B5EF4-FFF2-40B4-BE49-F238E27FC236}">
                  <a16:creationId xmlns:a16="http://schemas.microsoft.com/office/drawing/2014/main" id="{49A79F04-CFCE-807D-6A39-CD02A415E5AB}"/>
                </a:ext>
              </a:extLst>
            </p:cNvPr>
            <p:cNvSpPr>
              <a:spLocks/>
            </p:cNvSpPr>
            <p:nvPr/>
          </p:nvSpPr>
          <p:spPr bwMode="auto">
            <a:xfrm>
              <a:off x="8048626" y="2244725"/>
              <a:ext cx="892175" cy="668338"/>
            </a:xfrm>
            <a:custGeom>
              <a:avLst/>
              <a:gdLst>
                <a:gd name="T0" fmla="*/ 236054591 w 1687"/>
                <a:gd name="T1" fmla="*/ 0 h 1265"/>
                <a:gd name="T2" fmla="*/ 471829419 w 1687"/>
                <a:gd name="T3" fmla="*/ 176412174 h 1265"/>
                <a:gd name="T4" fmla="*/ 236054591 w 1687"/>
                <a:gd name="T5" fmla="*/ 353103306 h 1265"/>
                <a:gd name="T6" fmla="*/ 0 w 1687"/>
                <a:gd name="T7" fmla="*/ 176412174 h 1265"/>
                <a:gd name="T8" fmla="*/ 236054591 w 1687"/>
                <a:gd name="T9" fmla="*/ 0 h 1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7" h="1265">
                  <a:moveTo>
                    <a:pt x="844" y="0"/>
                  </a:moveTo>
                  <a:lnTo>
                    <a:pt x="1687" y="632"/>
                  </a:lnTo>
                  <a:lnTo>
                    <a:pt x="844" y="1265"/>
                  </a:lnTo>
                  <a:lnTo>
                    <a:pt x="0" y="632"/>
                  </a:lnTo>
                  <a:lnTo>
                    <a:pt x="8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43" name="Freeform 391">
              <a:extLst>
                <a:ext uri="{FF2B5EF4-FFF2-40B4-BE49-F238E27FC236}">
                  <a16:creationId xmlns:a16="http://schemas.microsoft.com/office/drawing/2014/main" id="{06D01D39-E275-437F-EDEB-A4EAC8A18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48626" y="2244725"/>
              <a:ext cx="892175" cy="668338"/>
            </a:xfrm>
            <a:custGeom>
              <a:avLst/>
              <a:gdLst>
                <a:gd name="T0" fmla="*/ 236054591 w 1687"/>
                <a:gd name="T1" fmla="*/ 0 h 1265"/>
                <a:gd name="T2" fmla="*/ 471829419 w 1687"/>
                <a:gd name="T3" fmla="*/ 176412174 h 1265"/>
                <a:gd name="T4" fmla="*/ 236054591 w 1687"/>
                <a:gd name="T5" fmla="*/ 353103306 h 1265"/>
                <a:gd name="T6" fmla="*/ 0 w 1687"/>
                <a:gd name="T7" fmla="*/ 176412174 h 1265"/>
                <a:gd name="T8" fmla="*/ 236054591 w 1687"/>
                <a:gd name="T9" fmla="*/ 0 h 1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7" h="1265">
                  <a:moveTo>
                    <a:pt x="844" y="0"/>
                  </a:moveTo>
                  <a:lnTo>
                    <a:pt x="1687" y="632"/>
                  </a:lnTo>
                  <a:lnTo>
                    <a:pt x="844" y="1265"/>
                  </a:lnTo>
                  <a:lnTo>
                    <a:pt x="0" y="632"/>
                  </a:lnTo>
                  <a:lnTo>
                    <a:pt x="8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44" name="Freeform 392">
              <a:extLst>
                <a:ext uri="{FF2B5EF4-FFF2-40B4-BE49-F238E27FC236}">
                  <a16:creationId xmlns:a16="http://schemas.microsoft.com/office/drawing/2014/main" id="{DF8B4414-6023-701E-FAF9-8382DEB17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048626" y="2244725"/>
              <a:ext cx="892175" cy="668338"/>
            </a:xfrm>
            <a:custGeom>
              <a:avLst/>
              <a:gdLst>
                <a:gd name="T0" fmla="*/ 236054591 w 1687"/>
                <a:gd name="T1" fmla="*/ 0 h 1265"/>
                <a:gd name="T2" fmla="*/ 471829419 w 1687"/>
                <a:gd name="T3" fmla="*/ 176412174 h 1265"/>
                <a:gd name="T4" fmla="*/ 236054591 w 1687"/>
                <a:gd name="T5" fmla="*/ 353103306 h 1265"/>
                <a:gd name="T6" fmla="*/ 0 w 1687"/>
                <a:gd name="T7" fmla="*/ 176412174 h 1265"/>
                <a:gd name="T8" fmla="*/ 236054591 w 1687"/>
                <a:gd name="T9" fmla="*/ 0 h 1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7" h="1265">
                  <a:moveTo>
                    <a:pt x="844" y="0"/>
                  </a:moveTo>
                  <a:lnTo>
                    <a:pt x="1687" y="632"/>
                  </a:lnTo>
                  <a:lnTo>
                    <a:pt x="844" y="1265"/>
                  </a:lnTo>
                  <a:lnTo>
                    <a:pt x="0" y="632"/>
                  </a:lnTo>
                  <a:lnTo>
                    <a:pt x="84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45" name="Rectangle 393">
              <a:extLst>
                <a:ext uri="{FF2B5EF4-FFF2-40B4-BE49-F238E27FC236}">
                  <a16:creationId xmlns:a16="http://schemas.microsoft.com/office/drawing/2014/main" id="{0767571A-3A9E-6026-7FB0-CE28E446C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4050" y="2438400"/>
              <a:ext cx="5270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full order </a:t>
              </a:r>
              <a:endParaRPr lang="en-US" altLang="en-US"/>
            </a:p>
          </p:txBody>
        </p:sp>
        <p:sp>
          <p:nvSpPr>
            <p:cNvPr id="45446" name="Rectangle 394">
              <a:extLst>
                <a:ext uri="{FF2B5EF4-FFF2-40B4-BE49-F238E27FC236}">
                  <a16:creationId xmlns:a16="http://schemas.microsoft.com/office/drawing/2014/main" id="{CA400796-79E0-AF9C-4E86-C548D2E12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8814" y="2592388"/>
              <a:ext cx="4984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available</a:t>
              </a:r>
              <a:endParaRPr lang="en-US" altLang="en-US"/>
            </a:p>
          </p:txBody>
        </p:sp>
        <p:sp>
          <p:nvSpPr>
            <p:cNvPr id="45447" name="Freeform 395">
              <a:extLst>
                <a:ext uri="{FF2B5EF4-FFF2-40B4-BE49-F238E27FC236}">
                  <a16:creationId xmlns:a16="http://schemas.microsoft.com/office/drawing/2014/main" id="{125D86FF-022E-C829-63A3-AF834808BF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925" y="2913063"/>
              <a:ext cx="4395788" cy="963612"/>
            </a:xfrm>
            <a:custGeom>
              <a:avLst/>
              <a:gdLst>
                <a:gd name="T0" fmla="*/ 2147483647 w 8307"/>
                <a:gd name="T1" fmla="*/ 0 h 1821"/>
                <a:gd name="T2" fmla="*/ 2147483647 w 8307"/>
                <a:gd name="T3" fmla="*/ 509911085 h 1821"/>
                <a:gd name="T4" fmla="*/ 2147483647 w 8307"/>
                <a:gd name="T5" fmla="*/ 509911085 h 1821"/>
                <a:gd name="T6" fmla="*/ 2147483647 w 8307"/>
                <a:gd name="T7" fmla="*/ 508230982 h 1821"/>
                <a:gd name="T8" fmla="*/ 2147483647 w 8307"/>
                <a:gd name="T9" fmla="*/ 506550879 h 1821"/>
                <a:gd name="T10" fmla="*/ 2147483647 w 8307"/>
                <a:gd name="T11" fmla="*/ 505430634 h 1821"/>
                <a:gd name="T12" fmla="*/ 2147483647 w 8307"/>
                <a:gd name="T13" fmla="*/ 504030988 h 1821"/>
                <a:gd name="T14" fmla="*/ 2147483647 w 8307"/>
                <a:gd name="T15" fmla="*/ 502350885 h 1821"/>
                <a:gd name="T16" fmla="*/ 2147483647 w 8307"/>
                <a:gd name="T17" fmla="*/ 500950711 h 1821"/>
                <a:gd name="T18" fmla="*/ 2147483647 w 8307"/>
                <a:gd name="T19" fmla="*/ 499830466 h 1821"/>
                <a:gd name="T20" fmla="*/ 2147483647 w 8307"/>
                <a:gd name="T21" fmla="*/ 498430291 h 1821"/>
                <a:gd name="T22" fmla="*/ 2147483647 w 8307"/>
                <a:gd name="T23" fmla="*/ 497030117 h 1821"/>
                <a:gd name="T24" fmla="*/ 2147483647 w 8307"/>
                <a:gd name="T25" fmla="*/ 494510227 h 1821"/>
                <a:gd name="T26" fmla="*/ 2147483647 w 8307"/>
                <a:gd name="T27" fmla="*/ 493389981 h 1821"/>
                <a:gd name="T28" fmla="*/ 2147483647 w 8307"/>
                <a:gd name="T29" fmla="*/ 492270265 h 1821"/>
                <a:gd name="T30" fmla="*/ 2147483647 w 8307"/>
                <a:gd name="T31" fmla="*/ 486389639 h 1821"/>
                <a:gd name="T32" fmla="*/ 2147483647 w 8307"/>
                <a:gd name="T33" fmla="*/ 483869749 h 1821"/>
                <a:gd name="T34" fmla="*/ 2147483647 w 8307"/>
                <a:gd name="T35" fmla="*/ 483309362 h 1821"/>
                <a:gd name="T36" fmla="*/ 2147483647 w 8307"/>
                <a:gd name="T37" fmla="*/ 483029433 h 1821"/>
                <a:gd name="T38" fmla="*/ 2147483647 w 8307"/>
                <a:gd name="T39" fmla="*/ 482469575 h 1821"/>
                <a:gd name="T40" fmla="*/ 2147483647 w 8307"/>
                <a:gd name="T41" fmla="*/ 481909187 h 1821"/>
                <a:gd name="T42" fmla="*/ 2147483647 w 8307"/>
                <a:gd name="T43" fmla="*/ 481349329 h 1821"/>
                <a:gd name="T44" fmla="*/ 2147483647 w 8307"/>
                <a:gd name="T45" fmla="*/ 480789471 h 1821"/>
                <a:gd name="T46" fmla="*/ 2147483647 w 8307"/>
                <a:gd name="T47" fmla="*/ 480789471 h 1821"/>
                <a:gd name="T48" fmla="*/ 2147483647 w 8307"/>
                <a:gd name="T49" fmla="*/ 481069400 h 1821"/>
                <a:gd name="T50" fmla="*/ 2147483647 w 8307"/>
                <a:gd name="T51" fmla="*/ 481349329 h 1821"/>
                <a:gd name="T52" fmla="*/ 2147483647 w 8307"/>
                <a:gd name="T53" fmla="*/ 481909187 h 1821"/>
                <a:gd name="T54" fmla="*/ 2147483647 w 8307"/>
                <a:gd name="T55" fmla="*/ 482469575 h 1821"/>
                <a:gd name="T56" fmla="*/ 2147483647 w 8307"/>
                <a:gd name="T57" fmla="*/ 483029433 h 1821"/>
                <a:gd name="T58" fmla="*/ 2147483647 w 8307"/>
                <a:gd name="T59" fmla="*/ 483309362 h 1821"/>
                <a:gd name="T60" fmla="*/ 2147483647 w 8307"/>
                <a:gd name="T61" fmla="*/ 483869749 h 1821"/>
                <a:gd name="T62" fmla="*/ 2147483647 w 8307"/>
                <a:gd name="T63" fmla="*/ 484709536 h 1821"/>
                <a:gd name="T64" fmla="*/ 2147483647 w 8307"/>
                <a:gd name="T65" fmla="*/ 485549852 h 1821"/>
                <a:gd name="T66" fmla="*/ 2147483647 w 8307"/>
                <a:gd name="T67" fmla="*/ 486389639 h 1821"/>
                <a:gd name="T68" fmla="*/ 2147483647 w 8307"/>
                <a:gd name="T69" fmla="*/ 487229956 h 1821"/>
                <a:gd name="T70" fmla="*/ 2147483647 w 8307"/>
                <a:gd name="T71" fmla="*/ 488349672 h 1821"/>
                <a:gd name="T72" fmla="*/ 2147483647 w 8307"/>
                <a:gd name="T73" fmla="*/ 489189988 h 1821"/>
                <a:gd name="T74" fmla="*/ 2147483647 w 8307"/>
                <a:gd name="T75" fmla="*/ 490309704 h 1821"/>
                <a:gd name="T76" fmla="*/ 2147483647 w 8307"/>
                <a:gd name="T77" fmla="*/ 491150020 h 1821"/>
                <a:gd name="T78" fmla="*/ 2147483647 w 8307"/>
                <a:gd name="T79" fmla="*/ 492270265 h 1821"/>
                <a:gd name="T80" fmla="*/ 2147483647 w 8307"/>
                <a:gd name="T81" fmla="*/ 493389981 h 1821"/>
                <a:gd name="T82" fmla="*/ 2147483647 w 8307"/>
                <a:gd name="T83" fmla="*/ 494510227 h 1821"/>
                <a:gd name="T84" fmla="*/ 2147483647 w 8307"/>
                <a:gd name="T85" fmla="*/ 495910401 h 1821"/>
                <a:gd name="T86" fmla="*/ 2147483647 w 8307"/>
                <a:gd name="T87" fmla="*/ 497030117 h 1821"/>
                <a:gd name="T88" fmla="*/ 2147483647 w 8307"/>
                <a:gd name="T89" fmla="*/ 498430291 h 1821"/>
                <a:gd name="T90" fmla="*/ 2147483647 w 8307"/>
                <a:gd name="T91" fmla="*/ 499830466 h 1821"/>
                <a:gd name="T92" fmla="*/ 2147483647 w 8307"/>
                <a:gd name="T93" fmla="*/ 500950711 h 1821"/>
                <a:gd name="T94" fmla="*/ 2147483647 w 8307"/>
                <a:gd name="T95" fmla="*/ 502350885 h 1821"/>
                <a:gd name="T96" fmla="*/ 2147483647 w 8307"/>
                <a:gd name="T97" fmla="*/ 504030988 h 1821"/>
                <a:gd name="T98" fmla="*/ 2147483647 w 8307"/>
                <a:gd name="T99" fmla="*/ 505430634 h 1821"/>
                <a:gd name="T100" fmla="*/ 2147483647 w 8307"/>
                <a:gd name="T101" fmla="*/ 506550879 h 1821"/>
                <a:gd name="T102" fmla="*/ 2147483647 w 8307"/>
                <a:gd name="T103" fmla="*/ 508230982 h 1821"/>
                <a:gd name="T104" fmla="*/ 2147483647 w 8307"/>
                <a:gd name="T105" fmla="*/ 509911085 h 1821"/>
                <a:gd name="T106" fmla="*/ 0 w 8307"/>
                <a:gd name="T107" fmla="*/ 509911085 h 182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8307" h="1821">
                  <a:moveTo>
                    <a:pt x="8307" y="0"/>
                  </a:moveTo>
                  <a:lnTo>
                    <a:pt x="8307" y="1821"/>
                  </a:lnTo>
                  <a:lnTo>
                    <a:pt x="7989" y="1821"/>
                  </a:lnTo>
                  <a:lnTo>
                    <a:pt x="7988" y="1815"/>
                  </a:lnTo>
                  <a:lnTo>
                    <a:pt x="7988" y="1809"/>
                  </a:lnTo>
                  <a:lnTo>
                    <a:pt x="7987" y="1805"/>
                  </a:lnTo>
                  <a:lnTo>
                    <a:pt x="7987" y="1800"/>
                  </a:lnTo>
                  <a:lnTo>
                    <a:pt x="7986" y="1794"/>
                  </a:lnTo>
                  <a:lnTo>
                    <a:pt x="7983" y="1789"/>
                  </a:lnTo>
                  <a:lnTo>
                    <a:pt x="7982" y="1785"/>
                  </a:lnTo>
                  <a:lnTo>
                    <a:pt x="7980" y="1780"/>
                  </a:lnTo>
                  <a:lnTo>
                    <a:pt x="7979" y="1775"/>
                  </a:lnTo>
                  <a:lnTo>
                    <a:pt x="7974" y="1766"/>
                  </a:lnTo>
                  <a:lnTo>
                    <a:pt x="7971" y="1762"/>
                  </a:lnTo>
                  <a:lnTo>
                    <a:pt x="7968" y="1758"/>
                  </a:lnTo>
                  <a:lnTo>
                    <a:pt x="7947" y="1737"/>
                  </a:lnTo>
                  <a:lnTo>
                    <a:pt x="7934" y="1728"/>
                  </a:lnTo>
                  <a:lnTo>
                    <a:pt x="7930" y="1726"/>
                  </a:lnTo>
                  <a:lnTo>
                    <a:pt x="7925" y="1725"/>
                  </a:lnTo>
                  <a:lnTo>
                    <a:pt x="7920" y="1723"/>
                  </a:lnTo>
                  <a:lnTo>
                    <a:pt x="7916" y="1721"/>
                  </a:lnTo>
                  <a:lnTo>
                    <a:pt x="7911" y="1719"/>
                  </a:lnTo>
                  <a:lnTo>
                    <a:pt x="7900" y="1717"/>
                  </a:lnTo>
                  <a:lnTo>
                    <a:pt x="7869" y="1717"/>
                  </a:lnTo>
                  <a:lnTo>
                    <a:pt x="7864" y="1718"/>
                  </a:lnTo>
                  <a:lnTo>
                    <a:pt x="7858" y="1719"/>
                  </a:lnTo>
                  <a:lnTo>
                    <a:pt x="7853" y="1721"/>
                  </a:lnTo>
                  <a:lnTo>
                    <a:pt x="7849" y="1723"/>
                  </a:lnTo>
                  <a:lnTo>
                    <a:pt x="7844" y="1725"/>
                  </a:lnTo>
                  <a:lnTo>
                    <a:pt x="7839" y="1726"/>
                  </a:lnTo>
                  <a:lnTo>
                    <a:pt x="7835" y="1728"/>
                  </a:lnTo>
                  <a:lnTo>
                    <a:pt x="7830" y="1731"/>
                  </a:lnTo>
                  <a:lnTo>
                    <a:pt x="7827" y="1734"/>
                  </a:lnTo>
                  <a:lnTo>
                    <a:pt x="7822" y="1737"/>
                  </a:lnTo>
                  <a:lnTo>
                    <a:pt x="7818" y="1740"/>
                  </a:lnTo>
                  <a:lnTo>
                    <a:pt x="7815" y="1744"/>
                  </a:lnTo>
                  <a:lnTo>
                    <a:pt x="7811" y="1747"/>
                  </a:lnTo>
                  <a:lnTo>
                    <a:pt x="7808" y="1751"/>
                  </a:lnTo>
                  <a:lnTo>
                    <a:pt x="7804" y="1754"/>
                  </a:lnTo>
                  <a:lnTo>
                    <a:pt x="7801" y="1758"/>
                  </a:lnTo>
                  <a:lnTo>
                    <a:pt x="7798" y="1762"/>
                  </a:lnTo>
                  <a:lnTo>
                    <a:pt x="7795" y="1766"/>
                  </a:lnTo>
                  <a:lnTo>
                    <a:pt x="7793" y="1771"/>
                  </a:lnTo>
                  <a:lnTo>
                    <a:pt x="7790" y="1775"/>
                  </a:lnTo>
                  <a:lnTo>
                    <a:pt x="7789" y="1780"/>
                  </a:lnTo>
                  <a:lnTo>
                    <a:pt x="7787" y="1785"/>
                  </a:lnTo>
                  <a:lnTo>
                    <a:pt x="7786" y="1789"/>
                  </a:lnTo>
                  <a:lnTo>
                    <a:pt x="7783" y="1794"/>
                  </a:lnTo>
                  <a:lnTo>
                    <a:pt x="7782" y="1800"/>
                  </a:lnTo>
                  <a:lnTo>
                    <a:pt x="7781" y="1805"/>
                  </a:lnTo>
                  <a:lnTo>
                    <a:pt x="7781" y="1809"/>
                  </a:lnTo>
                  <a:lnTo>
                    <a:pt x="7781" y="1815"/>
                  </a:lnTo>
                  <a:lnTo>
                    <a:pt x="7781" y="1821"/>
                  </a:lnTo>
                  <a:lnTo>
                    <a:pt x="0" y="182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48" name="Freeform 396">
              <a:extLst>
                <a:ext uri="{FF2B5EF4-FFF2-40B4-BE49-F238E27FC236}">
                  <a16:creationId xmlns:a16="http://schemas.microsoft.com/office/drawing/2014/main" id="{58FC6633-F223-6606-F6CB-CA29890436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251" y="3843339"/>
              <a:ext cx="66675" cy="66675"/>
            </a:xfrm>
            <a:custGeom>
              <a:avLst/>
              <a:gdLst>
                <a:gd name="T0" fmla="*/ 0 w 126"/>
                <a:gd name="T1" fmla="*/ 17641358 h 126"/>
                <a:gd name="T2" fmla="*/ 35282188 w 126"/>
                <a:gd name="T3" fmla="*/ 35282188 h 126"/>
                <a:gd name="T4" fmla="*/ 35282188 w 126"/>
                <a:gd name="T5" fmla="*/ 0 h 126"/>
                <a:gd name="T6" fmla="*/ 0 w 126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6">
                  <a:moveTo>
                    <a:pt x="0" y="63"/>
                  </a:moveTo>
                  <a:lnTo>
                    <a:pt x="126" y="126"/>
                  </a:lnTo>
                  <a:lnTo>
                    <a:pt x="126" y="0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49" name="Freeform 397">
              <a:extLst>
                <a:ext uri="{FF2B5EF4-FFF2-40B4-BE49-F238E27FC236}">
                  <a16:creationId xmlns:a16="http://schemas.microsoft.com/office/drawing/2014/main" id="{B93877F9-A87F-4939-971E-EEB38CFC7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251" y="3843339"/>
              <a:ext cx="66675" cy="66675"/>
            </a:xfrm>
            <a:custGeom>
              <a:avLst/>
              <a:gdLst>
                <a:gd name="T0" fmla="*/ 0 w 126"/>
                <a:gd name="T1" fmla="*/ 17641358 h 126"/>
                <a:gd name="T2" fmla="*/ 35282188 w 126"/>
                <a:gd name="T3" fmla="*/ 35282188 h 126"/>
                <a:gd name="T4" fmla="*/ 35282188 w 126"/>
                <a:gd name="T5" fmla="*/ 0 h 126"/>
                <a:gd name="T6" fmla="*/ 0 w 126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6">
                  <a:moveTo>
                    <a:pt x="0" y="63"/>
                  </a:moveTo>
                  <a:lnTo>
                    <a:pt x="126" y="126"/>
                  </a:lnTo>
                  <a:lnTo>
                    <a:pt x="126" y="0"/>
                  </a:lnTo>
                  <a:lnTo>
                    <a:pt x="0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50" name="Rectangle 398">
              <a:extLst>
                <a:ext uri="{FF2B5EF4-FFF2-40B4-BE49-F238E27FC236}">
                  <a16:creationId xmlns:a16="http://schemas.microsoft.com/office/drawing/2014/main" id="{138A6367-0A5A-2C17-429B-5A982E41A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7888" y="3132139"/>
              <a:ext cx="214312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51" name="Rectangle 399">
              <a:extLst>
                <a:ext uri="{FF2B5EF4-FFF2-40B4-BE49-F238E27FC236}">
                  <a16:creationId xmlns:a16="http://schemas.microsoft.com/office/drawing/2014/main" id="{12A10FDA-B5D2-A767-FF85-E0521238F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7888" y="3146425"/>
              <a:ext cx="21961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Yes</a:t>
              </a:r>
              <a:endParaRPr lang="en-US" altLang="en-US"/>
            </a:p>
          </p:txBody>
        </p:sp>
        <p:sp>
          <p:nvSpPr>
            <p:cNvPr id="45452" name="Line 400">
              <a:extLst>
                <a:ext uri="{FF2B5EF4-FFF2-40B4-BE49-F238E27FC236}">
                  <a16:creationId xmlns:a16="http://schemas.microsoft.com/office/drawing/2014/main" id="{5FF00B6D-2F59-E372-8CAA-55E77E10C5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494713" y="2913064"/>
              <a:ext cx="80962" cy="21907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53" name="Rectangle 401">
              <a:extLst>
                <a:ext uri="{FF2B5EF4-FFF2-40B4-BE49-F238E27FC236}">
                  <a16:creationId xmlns:a16="http://schemas.microsoft.com/office/drawing/2014/main" id="{51CA3A0B-7DBE-0DD7-9C84-0837499E4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5764" y="1492250"/>
              <a:ext cx="892175" cy="3873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54" name="Rectangle 402">
              <a:extLst>
                <a:ext uri="{FF2B5EF4-FFF2-40B4-BE49-F238E27FC236}">
                  <a16:creationId xmlns:a16="http://schemas.microsoft.com/office/drawing/2014/main" id="{DE698292-38F1-E7B1-3425-BA6A19E559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5764" y="1492250"/>
              <a:ext cx="892175" cy="3873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55" name="Rectangle 403">
              <a:extLst>
                <a:ext uri="{FF2B5EF4-FFF2-40B4-BE49-F238E27FC236}">
                  <a16:creationId xmlns:a16="http://schemas.microsoft.com/office/drawing/2014/main" id="{983C8CEE-9490-DCF7-FE93-94CB8A90F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5764" y="1492250"/>
              <a:ext cx="892175" cy="3873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56" name="Rectangle 404">
              <a:extLst>
                <a:ext uri="{FF2B5EF4-FFF2-40B4-BE49-F238E27FC236}">
                  <a16:creationId xmlns:a16="http://schemas.microsoft.com/office/drawing/2014/main" id="{CA51D78D-A60F-0B69-A4CE-4E3D59C65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2764" y="1544638"/>
              <a:ext cx="787075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Reply to C.S. </a:t>
              </a:r>
              <a:endParaRPr lang="en-US" altLang="en-US"/>
            </a:p>
          </p:txBody>
        </p:sp>
        <p:sp>
          <p:nvSpPr>
            <p:cNvPr id="45457" name="Rectangle 405">
              <a:extLst>
                <a:ext uri="{FF2B5EF4-FFF2-40B4-BE49-F238E27FC236}">
                  <a16:creationId xmlns:a16="http://schemas.microsoft.com/office/drawing/2014/main" id="{7BDF13BC-5DBE-2CEA-2E89-CF2105087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1014" y="1700213"/>
              <a:ext cx="764633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w/ b/o on rest</a:t>
              </a:r>
              <a:endParaRPr lang="en-US" altLang="en-US"/>
            </a:p>
          </p:txBody>
        </p:sp>
        <p:sp>
          <p:nvSpPr>
            <p:cNvPr id="45458" name="Freeform 407">
              <a:extLst>
                <a:ext uri="{FF2B5EF4-FFF2-40B4-BE49-F238E27FC236}">
                  <a16:creationId xmlns:a16="http://schemas.microsoft.com/office/drawing/2014/main" id="{8727DEDD-0C3A-5503-BA87-7F48B8D6B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6514" y="1128713"/>
              <a:ext cx="892175" cy="292100"/>
            </a:xfrm>
            <a:custGeom>
              <a:avLst/>
              <a:gdLst>
                <a:gd name="T0" fmla="*/ 471829419 w 1687"/>
                <a:gd name="T1" fmla="*/ 0 h 551"/>
                <a:gd name="T2" fmla="*/ 471829419 w 1687"/>
                <a:gd name="T3" fmla="*/ 94708786 h 551"/>
                <a:gd name="T4" fmla="*/ 0 w 1687"/>
                <a:gd name="T5" fmla="*/ 94708786 h 551"/>
                <a:gd name="T6" fmla="*/ 0 w 1687"/>
                <a:gd name="T7" fmla="*/ 154850109 h 5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87" h="551">
                  <a:moveTo>
                    <a:pt x="1687" y="0"/>
                  </a:moveTo>
                  <a:lnTo>
                    <a:pt x="1687" y="337"/>
                  </a:lnTo>
                  <a:lnTo>
                    <a:pt x="0" y="337"/>
                  </a:lnTo>
                  <a:lnTo>
                    <a:pt x="0" y="55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59" name="Freeform 408">
              <a:extLst>
                <a:ext uri="{FF2B5EF4-FFF2-40B4-BE49-F238E27FC236}">
                  <a16:creationId xmlns:a16="http://schemas.microsoft.com/office/drawing/2014/main" id="{596170C8-A83E-8E0B-CCCC-F552FAE73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3176" y="1420814"/>
              <a:ext cx="66675" cy="66675"/>
            </a:xfrm>
            <a:custGeom>
              <a:avLst/>
              <a:gdLst>
                <a:gd name="T0" fmla="*/ 17364375 w 127"/>
                <a:gd name="T1" fmla="*/ 35004375 h 127"/>
                <a:gd name="T2" fmla="*/ 35004375 w 127"/>
                <a:gd name="T3" fmla="*/ 0 h 127"/>
                <a:gd name="T4" fmla="*/ 0 w 127"/>
                <a:gd name="T5" fmla="*/ 0 h 127"/>
                <a:gd name="T6" fmla="*/ 17364375 w 127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7">
                  <a:moveTo>
                    <a:pt x="63" y="127"/>
                  </a:moveTo>
                  <a:lnTo>
                    <a:pt x="127" y="0"/>
                  </a:lnTo>
                  <a:lnTo>
                    <a:pt x="0" y="0"/>
                  </a:lnTo>
                  <a:lnTo>
                    <a:pt x="63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60" name="Freeform 409">
              <a:extLst>
                <a:ext uri="{FF2B5EF4-FFF2-40B4-BE49-F238E27FC236}">
                  <a16:creationId xmlns:a16="http://schemas.microsoft.com/office/drawing/2014/main" id="{EA6A4986-0943-D917-C747-AEF8A4EDBB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3176" y="1420814"/>
              <a:ext cx="66675" cy="66675"/>
            </a:xfrm>
            <a:custGeom>
              <a:avLst/>
              <a:gdLst>
                <a:gd name="T0" fmla="*/ 17364375 w 127"/>
                <a:gd name="T1" fmla="*/ 35004375 h 127"/>
                <a:gd name="T2" fmla="*/ 35004375 w 127"/>
                <a:gd name="T3" fmla="*/ 0 h 127"/>
                <a:gd name="T4" fmla="*/ 0 w 127"/>
                <a:gd name="T5" fmla="*/ 0 h 127"/>
                <a:gd name="T6" fmla="*/ 17364375 w 127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7">
                  <a:moveTo>
                    <a:pt x="63" y="127"/>
                  </a:moveTo>
                  <a:lnTo>
                    <a:pt x="127" y="0"/>
                  </a:lnTo>
                  <a:lnTo>
                    <a:pt x="0" y="0"/>
                  </a:lnTo>
                  <a:lnTo>
                    <a:pt x="63" y="12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61" name="Rectangle 410">
              <a:extLst>
                <a:ext uri="{FF2B5EF4-FFF2-40B4-BE49-F238E27FC236}">
                  <a16:creationId xmlns:a16="http://schemas.microsoft.com/office/drawing/2014/main" id="{79C2DEB0-5A5B-56CF-19FD-87DEA43891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4251" y="1184276"/>
              <a:ext cx="149225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62" name="Rectangle 411">
              <a:extLst>
                <a:ext uri="{FF2B5EF4-FFF2-40B4-BE49-F238E27FC236}">
                  <a16:creationId xmlns:a16="http://schemas.microsoft.com/office/drawing/2014/main" id="{91B3762B-252A-2C2E-1270-A465C015C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4251" y="1196975"/>
              <a:ext cx="1619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No</a:t>
              </a:r>
              <a:endParaRPr lang="en-US" altLang="en-US"/>
            </a:p>
          </p:txBody>
        </p:sp>
        <p:sp>
          <p:nvSpPr>
            <p:cNvPr id="45463" name="Line 412">
              <a:extLst>
                <a:ext uri="{FF2B5EF4-FFF2-40B4-BE49-F238E27FC236}">
                  <a16:creationId xmlns:a16="http://schemas.microsoft.com/office/drawing/2014/main" id="{46F4518B-0627-BA42-E78E-90BEEA0FC4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38688" y="1128713"/>
              <a:ext cx="55562" cy="571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64" name="Line 413">
              <a:extLst>
                <a:ext uri="{FF2B5EF4-FFF2-40B4-BE49-F238E27FC236}">
                  <a16:creationId xmlns:a16="http://schemas.microsoft.com/office/drawing/2014/main" id="{662F5362-557B-6ED9-5292-98E7758B3C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21850" y="1200150"/>
              <a:ext cx="1588" cy="292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65" name="Freeform 414">
              <a:extLst>
                <a:ext uri="{FF2B5EF4-FFF2-40B4-BE49-F238E27FC236}">
                  <a16:creationId xmlns:a16="http://schemas.microsoft.com/office/drawing/2014/main" id="{45B7E84A-867A-C079-EE72-1B8C76A75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6926" y="1133476"/>
              <a:ext cx="68263" cy="66675"/>
            </a:xfrm>
            <a:custGeom>
              <a:avLst/>
              <a:gdLst>
                <a:gd name="T0" fmla="*/ 18490135 w 127"/>
                <a:gd name="T1" fmla="*/ 0 h 126"/>
                <a:gd name="T2" fmla="*/ 0 w 127"/>
                <a:gd name="T3" fmla="*/ 35282188 h 126"/>
                <a:gd name="T4" fmla="*/ 36691631 w 127"/>
                <a:gd name="T5" fmla="*/ 35282188 h 126"/>
                <a:gd name="T6" fmla="*/ 18490135 w 127"/>
                <a:gd name="T7" fmla="*/ 0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64" y="0"/>
                  </a:moveTo>
                  <a:lnTo>
                    <a:pt x="0" y="126"/>
                  </a:lnTo>
                  <a:lnTo>
                    <a:pt x="127" y="126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66" name="Freeform 415">
              <a:extLst>
                <a:ext uri="{FF2B5EF4-FFF2-40B4-BE49-F238E27FC236}">
                  <a16:creationId xmlns:a16="http://schemas.microsoft.com/office/drawing/2014/main" id="{242A8AD8-1CA3-516A-F143-F0A20DF079F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6926" y="1133476"/>
              <a:ext cx="68263" cy="66675"/>
            </a:xfrm>
            <a:custGeom>
              <a:avLst/>
              <a:gdLst>
                <a:gd name="T0" fmla="*/ 18490135 w 127"/>
                <a:gd name="T1" fmla="*/ 0 h 126"/>
                <a:gd name="T2" fmla="*/ 0 w 127"/>
                <a:gd name="T3" fmla="*/ 35282188 h 126"/>
                <a:gd name="T4" fmla="*/ 36691631 w 127"/>
                <a:gd name="T5" fmla="*/ 35282188 h 126"/>
                <a:gd name="T6" fmla="*/ 18490135 w 127"/>
                <a:gd name="T7" fmla="*/ 0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64" y="0"/>
                  </a:moveTo>
                  <a:lnTo>
                    <a:pt x="0" y="126"/>
                  </a:lnTo>
                  <a:lnTo>
                    <a:pt x="127" y="126"/>
                  </a:lnTo>
                  <a:lnTo>
                    <a:pt x="6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67" name="Freeform 416">
              <a:extLst>
                <a:ext uri="{FF2B5EF4-FFF2-40B4-BE49-F238E27FC236}">
                  <a16:creationId xmlns:a16="http://schemas.microsoft.com/office/drawing/2014/main" id="{86E60256-EA13-3F59-C981-60CD94135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1200" y="347663"/>
              <a:ext cx="6470650" cy="106362"/>
            </a:xfrm>
            <a:custGeom>
              <a:avLst/>
              <a:gdLst>
                <a:gd name="T0" fmla="*/ 2147483647 w 12228"/>
                <a:gd name="T1" fmla="*/ 56282960 h 201"/>
                <a:gd name="T2" fmla="*/ 2147483647 w 12228"/>
                <a:gd name="T3" fmla="*/ 0 h 201"/>
                <a:gd name="T4" fmla="*/ 0 w 12228"/>
                <a:gd name="T5" fmla="*/ 0 h 201"/>
                <a:gd name="T6" fmla="*/ 0 w 12228"/>
                <a:gd name="T7" fmla="*/ 11760674 h 20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228" h="201">
                  <a:moveTo>
                    <a:pt x="12228" y="201"/>
                  </a:moveTo>
                  <a:lnTo>
                    <a:pt x="12228" y="0"/>
                  </a:lnTo>
                  <a:lnTo>
                    <a:pt x="0" y="0"/>
                  </a:lnTo>
                  <a:lnTo>
                    <a:pt x="0" y="4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68" name="Freeform 417">
              <a:extLst>
                <a:ext uri="{FF2B5EF4-FFF2-40B4-BE49-F238E27FC236}">
                  <a16:creationId xmlns:a16="http://schemas.microsoft.com/office/drawing/2014/main" id="{8EE08F12-AF95-8614-84F0-7B0C5F06F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7864" y="369889"/>
              <a:ext cx="66675" cy="66675"/>
            </a:xfrm>
            <a:custGeom>
              <a:avLst/>
              <a:gdLst>
                <a:gd name="T0" fmla="*/ 17641358 w 126"/>
                <a:gd name="T1" fmla="*/ 35004375 h 127"/>
                <a:gd name="T2" fmla="*/ 35282188 w 126"/>
                <a:gd name="T3" fmla="*/ 0 h 127"/>
                <a:gd name="T4" fmla="*/ 0 w 126"/>
                <a:gd name="T5" fmla="*/ 0 h 127"/>
                <a:gd name="T6" fmla="*/ 17641358 w 126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63" y="127"/>
                  </a:moveTo>
                  <a:lnTo>
                    <a:pt x="126" y="0"/>
                  </a:lnTo>
                  <a:lnTo>
                    <a:pt x="0" y="0"/>
                  </a:lnTo>
                  <a:lnTo>
                    <a:pt x="63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69" name="Freeform 418">
              <a:extLst>
                <a:ext uri="{FF2B5EF4-FFF2-40B4-BE49-F238E27FC236}">
                  <a16:creationId xmlns:a16="http://schemas.microsoft.com/office/drawing/2014/main" id="{34B6B1A6-14F7-D051-3BB7-D4F8567A2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7864" y="369889"/>
              <a:ext cx="66675" cy="66675"/>
            </a:xfrm>
            <a:custGeom>
              <a:avLst/>
              <a:gdLst>
                <a:gd name="T0" fmla="*/ 17641358 w 126"/>
                <a:gd name="T1" fmla="*/ 35004375 h 127"/>
                <a:gd name="T2" fmla="*/ 35282188 w 126"/>
                <a:gd name="T3" fmla="*/ 0 h 127"/>
                <a:gd name="T4" fmla="*/ 0 w 126"/>
                <a:gd name="T5" fmla="*/ 0 h 127"/>
                <a:gd name="T6" fmla="*/ 17641358 w 126"/>
                <a:gd name="T7" fmla="*/ 35004375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6" h="127">
                  <a:moveTo>
                    <a:pt x="63" y="127"/>
                  </a:moveTo>
                  <a:lnTo>
                    <a:pt x="126" y="0"/>
                  </a:lnTo>
                  <a:lnTo>
                    <a:pt x="0" y="0"/>
                  </a:lnTo>
                  <a:lnTo>
                    <a:pt x="63" y="12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70" name="Rectangle 419">
              <a:extLst>
                <a:ext uri="{FF2B5EF4-FFF2-40B4-BE49-F238E27FC236}">
                  <a16:creationId xmlns:a16="http://schemas.microsoft.com/office/drawing/2014/main" id="{587FDCAC-D2B2-E640-6222-F691264D6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5764" y="2386013"/>
              <a:ext cx="892175" cy="3873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71" name="Rectangle 420">
              <a:extLst>
                <a:ext uri="{FF2B5EF4-FFF2-40B4-BE49-F238E27FC236}">
                  <a16:creationId xmlns:a16="http://schemas.microsoft.com/office/drawing/2014/main" id="{A74F08CA-928C-AB45-B852-B16CA1728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5764" y="2386013"/>
              <a:ext cx="892175" cy="3873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72" name="Rectangle 421">
              <a:extLst>
                <a:ext uri="{FF2B5EF4-FFF2-40B4-BE49-F238E27FC236}">
                  <a16:creationId xmlns:a16="http://schemas.microsoft.com/office/drawing/2014/main" id="{1D682489-B647-EE1B-0310-D670266A5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5764" y="2386013"/>
              <a:ext cx="892175" cy="3873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73" name="Rectangle 422">
              <a:extLst>
                <a:ext uri="{FF2B5EF4-FFF2-40B4-BE49-F238E27FC236}">
                  <a16:creationId xmlns:a16="http://schemas.microsoft.com/office/drawing/2014/main" id="{FA93EB3A-AE99-93D6-2CD0-3087012C8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4501" y="2438400"/>
              <a:ext cx="8921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Provide what is </a:t>
              </a:r>
              <a:endParaRPr lang="en-US" altLang="en-US"/>
            </a:p>
          </p:txBody>
        </p:sp>
        <p:sp>
          <p:nvSpPr>
            <p:cNvPr id="45474" name="Rectangle 423">
              <a:extLst>
                <a:ext uri="{FF2B5EF4-FFF2-40B4-BE49-F238E27FC236}">
                  <a16:creationId xmlns:a16="http://schemas.microsoft.com/office/drawing/2014/main" id="{EA6B1D0F-E1E4-63E6-9C75-1FB20522F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5951" y="2592388"/>
              <a:ext cx="49847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available</a:t>
              </a:r>
              <a:endParaRPr lang="en-US" altLang="en-US"/>
            </a:p>
          </p:txBody>
        </p:sp>
        <p:sp>
          <p:nvSpPr>
            <p:cNvPr id="45475" name="Line 424">
              <a:extLst>
                <a:ext uri="{FF2B5EF4-FFF2-40B4-BE49-F238E27FC236}">
                  <a16:creationId xmlns:a16="http://schemas.microsoft.com/office/drawing/2014/main" id="{A8255E4D-C42C-866F-9D21-51CBD77B9D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40800" y="2578100"/>
              <a:ext cx="2682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76" name="Freeform 425">
              <a:extLst>
                <a:ext uri="{FF2B5EF4-FFF2-40B4-BE49-F238E27FC236}">
                  <a16:creationId xmlns:a16="http://schemas.microsoft.com/office/drawing/2014/main" id="{38AE7973-7186-FFA7-9DA1-96B9D5244747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9089" y="2544764"/>
              <a:ext cx="66675" cy="66675"/>
            </a:xfrm>
            <a:custGeom>
              <a:avLst/>
              <a:gdLst>
                <a:gd name="T0" fmla="*/ 35004375 w 127"/>
                <a:gd name="T1" fmla="*/ 17641358 h 126"/>
                <a:gd name="T2" fmla="*/ 0 w 127"/>
                <a:gd name="T3" fmla="*/ 0 h 126"/>
                <a:gd name="T4" fmla="*/ 0 w 127"/>
                <a:gd name="T5" fmla="*/ 35282188 h 126"/>
                <a:gd name="T6" fmla="*/ 35004375 w 127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127" y="63"/>
                  </a:moveTo>
                  <a:lnTo>
                    <a:pt x="0" y="0"/>
                  </a:lnTo>
                  <a:lnTo>
                    <a:pt x="0" y="126"/>
                  </a:lnTo>
                  <a:lnTo>
                    <a:pt x="127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77" name="Freeform 426">
              <a:extLst>
                <a:ext uri="{FF2B5EF4-FFF2-40B4-BE49-F238E27FC236}">
                  <a16:creationId xmlns:a16="http://schemas.microsoft.com/office/drawing/2014/main" id="{0C1A38F2-0E89-5292-3E0A-EC3D06BF27B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9089" y="2544764"/>
              <a:ext cx="66675" cy="66675"/>
            </a:xfrm>
            <a:custGeom>
              <a:avLst/>
              <a:gdLst>
                <a:gd name="T0" fmla="*/ 35004375 w 127"/>
                <a:gd name="T1" fmla="*/ 17641358 h 126"/>
                <a:gd name="T2" fmla="*/ 0 w 127"/>
                <a:gd name="T3" fmla="*/ 0 h 126"/>
                <a:gd name="T4" fmla="*/ 0 w 127"/>
                <a:gd name="T5" fmla="*/ 35282188 h 126"/>
                <a:gd name="T6" fmla="*/ 35004375 w 127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127" y="63"/>
                  </a:moveTo>
                  <a:lnTo>
                    <a:pt x="0" y="0"/>
                  </a:lnTo>
                  <a:lnTo>
                    <a:pt x="0" y="126"/>
                  </a:lnTo>
                  <a:lnTo>
                    <a:pt x="127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78" name="Rectangle 427">
              <a:extLst>
                <a:ext uri="{FF2B5EF4-FFF2-40B4-BE49-F238E27FC236}">
                  <a16:creationId xmlns:a16="http://schemas.microsoft.com/office/drawing/2014/main" id="{FCC74E94-A8B5-025D-94C6-7D647DC2F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6364" y="2368550"/>
              <a:ext cx="149225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479" name="Rectangle 428">
              <a:extLst>
                <a:ext uri="{FF2B5EF4-FFF2-40B4-BE49-F238E27FC236}">
                  <a16:creationId xmlns:a16="http://schemas.microsoft.com/office/drawing/2014/main" id="{8185C4D7-87A5-28A7-B51D-FF7E9BE4C4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6364" y="2381250"/>
              <a:ext cx="1619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</a:rPr>
                <a:t>No</a:t>
              </a:r>
              <a:endParaRPr lang="en-US" altLang="en-US"/>
            </a:p>
          </p:txBody>
        </p:sp>
        <p:sp>
          <p:nvSpPr>
            <p:cNvPr id="45480" name="Line 429">
              <a:extLst>
                <a:ext uri="{FF2B5EF4-FFF2-40B4-BE49-F238E27FC236}">
                  <a16:creationId xmlns:a16="http://schemas.microsoft.com/office/drawing/2014/main" id="{98E55721-FC5B-2B41-850F-B32F76BC62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940801" y="2520950"/>
              <a:ext cx="55563" cy="571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81" name="Freeform 430">
              <a:extLst>
                <a:ext uri="{FF2B5EF4-FFF2-40B4-BE49-F238E27FC236}">
                  <a16:creationId xmlns:a16="http://schemas.microsoft.com/office/drawing/2014/main" id="{4AA9BABB-65EA-E763-BDE9-13AD06521D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63038" y="2773363"/>
              <a:ext cx="658812" cy="1835150"/>
            </a:xfrm>
            <a:custGeom>
              <a:avLst/>
              <a:gdLst>
                <a:gd name="T0" fmla="*/ 348901327 w 1244"/>
                <a:gd name="T1" fmla="*/ 0 h 3469"/>
                <a:gd name="T2" fmla="*/ 348901327 w 1244"/>
                <a:gd name="T3" fmla="*/ 970820272 h 3469"/>
                <a:gd name="T4" fmla="*/ 0 w 1244"/>
                <a:gd name="T5" fmla="*/ 970820272 h 34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44" h="3469">
                  <a:moveTo>
                    <a:pt x="1244" y="0"/>
                  </a:moveTo>
                  <a:lnTo>
                    <a:pt x="1244" y="3469"/>
                  </a:lnTo>
                  <a:lnTo>
                    <a:pt x="0" y="346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82" name="Freeform 431">
              <a:extLst>
                <a:ext uri="{FF2B5EF4-FFF2-40B4-BE49-F238E27FC236}">
                  <a16:creationId xmlns:a16="http://schemas.microsoft.com/office/drawing/2014/main" id="{621E06F2-6051-E158-9AD6-38955D57412D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6364" y="4575176"/>
              <a:ext cx="66675" cy="66675"/>
            </a:xfrm>
            <a:custGeom>
              <a:avLst/>
              <a:gdLst>
                <a:gd name="T0" fmla="*/ 0 w 127"/>
                <a:gd name="T1" fmla="*/ 17641358 h 126"/>
                <a:gd name="T2" fmla="*/ 35004375 w 127"/>
                <a:gd name="T3" fmla="*/ 35282188 h 126"/>
                <a:gd name="T4" fmla="*/ 35004375 w 127"/>
                <a:gd name="T5" fmla="*/ 0 h 126"/>
                <a:gd name="T6" fmla="*/ 0 w 127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0" y="63"/>
                  </a:moveTo>
                  <a:lnTo>
                    <a:pt x="127" y="126"/>
                  </a:lnTo>
                  <a:lnTo>
                    <a:pt x="127" y="0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83" name="Freeform 432">
              <a:extLst>
                <a:ext uri="{FF2B5EF4-FFF2-40B4-BE49-F238E27FC236}">
                  <a16:creationId xmlns:a16="http://schemas.microsoft.com/office/drawing/2014/main" id="{428C66C1-768A-9A8D-73A1-10159EF55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6364" y="4575176"/>
              <a:ext cx="66675" cy="66675"/>
            </a:xfrm>
            <a:custGeom>
              <a:avLst/>
              <a:gdLst>
                <a:gd name="T0" fmla="*/ 0 w 127"/>
                <a:gd name="T1" fmla="*/ 17641358 h 126"/>
                <a:gd name="T2" fmla="*/ 35004375 w 127"/>
                <a:gd name="T3" fmla="*/ 35282188 h 126"/>
                <a:gd name="T4" fmla="*/ 35004375 w 127"/>
                <a:gd name="T5" fmla="*/ 0 h 126"/>
                <a:gd name="T6" fmla="*/ 0 w 127"/>
                <a:gd name="T7" fmla="*/ 17641358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6">
                  <a:moveTo>
                    <a:pt x="0" y="63"/>
                  </a:moveTo>
                  <a:lnTo>
                    <a:pt x="127" y="126"/>
                  </a:lnTo>
                  <a:lnTo>
                    <a:pt x="127" y="0"/>
                  </a:lnTo>
                  <a:lnTo>
                    <a:pt x="0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84" name="Line 433">
              <a:extLst>
                <a:ext uri="{FF2B5EF4-FFF2-40B4-BE49-F238E27FC236}">
                  <a16:creationId xmlns:a16="http://schemas.microsoft.com/office/drawing/2014/main" id="{65047F8D-3F9A-2774-7AF0-6A23EB4B69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21850" y="1947863"/>
              <a:ext cx="1588" cy="438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85" name="Freeform 434">
              <a:extLst>
                <a:ext uri="{FF2B5EF4-FFF2-40B4-BE49-F238E27FC236}">
                  <a16:creationId xmlns:a16="http://schemas.microsoft.com/office/drawing/2014/main" id="{6433F222-874E-E630-B842-4F5B67359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6926" y="1879601"/>
              <a:ext cx="68263" cy="68263"/>
            </a:xfrm>
            <a:custGeom>
              <a:avLst/>
              <a:gdLst>
                <a:gd name="T0" fmla="*/ 18490135 w 127"/>
                <a:gd name="T1" fmla="*/ 0 h 127"/>
                <a:gd name="T2" fmla="*/ 0 w 127"/>
                <a:gd name="T3" fmla="*/ 36691631 h 127"/>
                <a:gd name="T4" fmla="*/ 36691631 w 127"/>
                <a:gd name="T5" fmla="*/ 36691631 h 127"/>
                <a:gd name="T6" fmla="*/ 18490135 w 127"/>
                <a:gd name="T7" fmla="*/ 0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7">
                  <a:moveTo>
                    <a:pt x="64" y="0"/>
                  </a:moveTo>
                  <a:lnTo>
                    <a:pt x="0" y="127"/>
                  </a:lnTo>
                  <a:lnTo>
                    <a:pt x="127" y="127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86" name="Freeform 435">
              <a:extLst>
                <a:ext uri="{FF2B5EF4-FFF2-40B4-BE49-F238E27FC236}">
                  <a16:creationId xmlns:a16="http://schemas.microsoft.com/office/drawing/2014/main" id="{21076E82-1C32-E8D0-BFC8-1F879F5F3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6926" y="1879601"/>
              <a:ext cx="68263" cy="68263"/>
            </a:xfrm>
            <a:custGeom>
              <a:avLst/>
              <a:gdLst>
                <a:gd name="T0" fmla="*/ 18490135 w 127"/>
                <a:gd name="T1" fmla="*/ 0 h 127"/>
                <a:gd name="T2" fmla="*/ 0 w 127"/>
                <a:gd name="T3" fmla="*/ 36691631 h 127"/>
                <a:gd name="T4" fmla="*/ 36691631 w 127"/>
                <a:gd name="T5" fmla="*/ 36691631 h 127"/>
                <a:gd name="T6" fmla="*/ 18490135 w 127"/>
                <a:gd name="T7" fmla="*/ 0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127">
                  <a:moveTo>
                    <a:pt x="64" y="0"/>
                  </a:moveTo>
                  <a:lnTo>
                    <a:pt x="0" y="127"/>
                  </a:lnTo>
                  <a:lnTo>
                    <a:pt x="127" y="127"/>
                  </a:lnTo>
                  <a:lnTo>
                    <a:pt x="6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946" name="Group 450">
              <a:extLst>
                <a:ext uri="{FF2B5EF4-FFF2-40B4-BE49-F238E27FC236}">
                  <a16:creationId xmlns:a16="http://schemas.microsoft.com/office/drawing/2014/main" id="{5BBE905A-6150-887B-66D4-1E88521740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0800" y="1143001"/>
              <a:ext cx="8077200" cy="5167313"/>
              <a:chOff x="672" y="720"/>
              <a:chExt cx="5088" cy="3255"/>
            </a:xfrm>
          </p:grpSpPr>
          <p:grpSp>
            <p:nvGrpSpPr>
              <p:cNvPr id="45488" name="Group 448">
                <a:extLst>
                  <a:ext uri="{FF2B5EF4-FFF2-40B4-BE49-F238E27FC236}">
                    <a16:creationId xmlns:a16="http://schemas.microsoft.com/office/drawing/2014/main" id="{162D0A3F-FD6E-12E5-7448-58E9F120E4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2" y="720"/>
                <a:ext cx="4656" cy="2016"/>
                <a:chOff x="672" y="720"/>
                <a:chExt cx="4656" cy="2016"/>
              </a:xfrm>
            </p:grpSpPr>
            <p:sp>
              <p:nvSpPr>
                <p:cNvPr id="45490" name="Oval 437">
                  <a:extLst>
                    <a:ext uri="{FF2B5EF4-FFF2-40B4-BE49-F238E27FC236}">
                      <a16:creationId xmlns:a16="http://schemas.microsoft.com/office/drawing/2014/main" id="{F6D29B6C-61DB-EE26-604A-016D06ACA5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44" y="720"/>
                  <a:ext cx="288" cy="288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91" name="Oval 438">
                  <a:extLst>
                    <a:ext uri="{FF2B5EF4-FFF2-40B4-BE49-F238E27FC236}">
                      <a16:creationId xmlns:a16="http://schemas.microsoft.com/office/drawing/2014/main" id="{0FCB8420-5AEA-3D29-F2B2-521C4176DE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1776"/>
                  <a:ext cx="288" cy="288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92" name="Oval 439">
                  <a:extLst>
                    <a:ext uri="{FF2B5EF4-FFF2-40B4-BE49-F238E27FC236}">
                      <a16:creationId xmlns:a16="http://schemas.microsoft.com/office/drawing/2014/main" id="{663E5F3B-DB52-A0A2-46C9-1256A680AD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60" y="1776"/>
                  <a:ext cx="288" cy="288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93" name="Oval 440">
                  <a:extLst>
                    <a:ext uri="{FF2B5EF4-FFF2-40B4-BE49-F238E27FC236}">
                      <a16:creationId xmlns:a16="http://schemas.microsoft.com/office/drawing/2014/main" id="{B35DE27C-5042-C41B-DAFB-B41E5A3B1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72" y="1776"/>
                  <a:ext cx="288" cy="288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94" name="Oval 441">
                  <a:extLst>
                    <a:ext uri="{FF2B5EF4-FFF2-40B4-BE49-F238E27FC236}">
                      <a16:creationId xmlns:a16="http://schemas.microsoft.com/office/drawing/2014/main" id="{CD6DC4B0-BD36-80E0-EA75-5A5C43F13A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92" y="1776"/>
                  <a:ext cx="288" cy="288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95" name="Oval 442">
                  <a:extLst>
                    <a:ext uri="{FF2B5EF4-FFF2-40B4-BE49-F238E27FC236}">
                      <a16:creationId xmlns:a16="http://schemas.microsoft.com/office/drawing/2014/main" id="{2C3680A9-73C9-80CB-65EB-CAE7DE1E17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40" y="720"/>
                  <a:ext cx="288" cy="288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96" name="Oval 443">
                  <a:extLst>
                    <a:ext uri="{FF2B5EF4-FFF2-40B4-BE49-F238E27FC236}">
                      <a16:creationId xmlns:a16="http://schemas.microsoft.com/office/drawing/2014/main" id="{000225A9-892A-69B9-8778-00C4CF9C02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2" y="2448"/>
                  <a:ext cx="288" cy="288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en-US" altLang="en-US" b="1"/>
                </a:p>
              </p:txBody>
            </p:sp>
            <p:sp>
              <p:nvSpPr>
                <p:cNvPr id="45497" name="Oval 444">
                  <a:extLst>
                    <a:ext uri="{FF2B5EF4-FFF2-40B4-BE49-F238E27FC236}">
                      <a16:creationId xmlns:a16="http://schemas.microsoft.com/office/drawing/2014/main" id="{29DFFC49-02D2-03E6-A022-2B055FE2C6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84" y="720"/>
                  <a:ext cx="288" cy="288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98" name="Oval 445">
                  <a:extLst>
                    <a:ext uri="{FF2B5EF4-FFF2-40B4-BE49-F238E27FC236}">
                      <a16:creationId xmlns:a16="http://schemas.microsoft.com/office/drawing/2014/main" id="{7D5742AE-C1F3-8857-724A-69C23E8671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92" y="2448"/>
                  <a:ext cx="288" cy="288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99" name="Oval 446">
                  <a:extLst>
                    <a:ext uri="{FF2B5EF4-FFF2-40B4-BE49-F238E27FC236}">
                      <a16:creationId xmlns:a16="http://schemas.microsoft.com/office/drawing/2014/main" id="{DEC588E7-4269-65DE-7B6A-687FA99B0B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8" y="2448"/>
                  <a:ext cx="288" cy="288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00" name="Oval 447">
                  <a:extLst>
                    <a:ext uri="{FF2B5EF4-FFF2-40B4-BE49-F238E27FC236}">
                      <a16:creationId xmlns:a16="http://schemas.microsoft.com/office/drawing/2014/main" id="{57DC8F31-7825-05B4-A8DE-0B26B6746B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80" y="2448"/>
                  <a:ext cx="288" cy="288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45489" name="Text Box 449">
                <a:extLst>
                  <a:ext uri="{FF2B5EF4-FFF2-40B4-BE49-F238E27FC236}">
                    <a16:creationId xmlns:a16="http://schemas.microsoft.com/office/drawing/2014/main" id="{C86E30C0-6BF5-7336-0FAD-2C3E03BB93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56" y="3168"/>
                <a:ext cx="1104" cy="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  <a:spcBef>
                    <a:spcPct val="50000"/>
                  </a:spcBef>
                </a:pPr>
                <a:r>
                  <a:rPr lang="en-US" altLang="en-US" b="1">
                    <a:solidFill>
                      <a:srgbClr val="FF0000"/>
                    </a:solidFill>
                  </a:rPr>
                  <a:t>Potential</a:t>
                </a:r>
              </a:p>
              <a:p>
                <a:pPr eaLnBrk="1" hangingPunct="1">
                  <a:lnSpc>
                    <a:spcPct val="75000"/>
                  </a:lnSpc>
                  <a:spcBef>
                    <a:spcPct val="50000"/>
                  </a:spcBef>
                </a:pPr>
                <a:r>
                  <a:rPr lang="en-US" altLang="en-US" b="1">
                    <a:solidFill>
                      <a:srgbClr val="FF0000"/>
                    </a:solidFill>
                  </a:rPr>
                  <a:t>Failure</a:t>
                </a:r>
              </a:p>
              <a:p>
                <a:pPr eaLnBrk="1" hangingPunct="1">
                  <a:lnSpc>
                    <a:spcPct val="75000"/>
                  </a:lnSpc>
                  <a:spcBef>
                    <a:spcPct val="50000"/>
                  </a:spcBef>
                </a:pPr>
                <a:r>
                  <a:rPr lang="en-US" altLang="en-US" b="1">
                    <a:solidFill>
                      <a:srgbClr val="FF0000"/>
                    </a:solidFill>
                  </a:rPr>
                  <a:t>Points</a:t>
                </a:r>
              </a:p>
            </p:txBody>
          </p:sp>
        </p:grpSp>
      </p:grpSp>
      <p:sp>
        <p:nvSpPr>
          <p:cNvPr id="6" name="Text Box 3">
            <a:extLst>
              <a:ext uri="{FF2B5EF4-FFF2-40B4-BE49-F238E27FC236}">
                <a16:creationId xmlns:a16="http://schemas.microsoft.com/office/drawing/2014/main" id="{916F4494-4E9C-54E7-C248-908198C50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525" y="744515"/>
            <a:ext cx="186920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Times New Roman" panose="02020603050405020304" pitchFamily="18" charset="0"/>
              </a:rPr>
              <a:t>Example Swim Lane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9">
            <a:extLst>
              <a:ext uri="{FF2B5EF4-FFF2-40B4-BE49-F238E27FC236}">
                <a16:creationId xmlns:a16="http://schemas.microsoft.com/office/drawing/2014/main" id="{F835D867-7CBF-7867-4B84-DB1AEFF33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5359" y="3055937"/>
            <a:ext cx="3160704" cy="1458473"/>
          </a:xfrm>
          <a:noFill/>
        </p:spPr>
        <p:txBody>
          <a:bodyPr/>
          <a:lstStyle/>
          <a:p>
            <a:r>
              <a:rPr lang="en-US" altLang="en-US" dirty="0"/>
              <a:t>Pricing Deployment Map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492AE61-1D4A-17CC-1C4D-ECF4BB464960}"/>
              </a:ext>
            </a:extLst>
          </p:cNvPr>
          <p:cNvGrpSpPr/>
          <p:nvPr/>
        </p:nvGrpSpPr>
        <p:grpSpPr>
          <a:xfrm>
            <a:off x="2854842" y="495300"/>
            <a:ext cx="9144000" cy="5562600"/>
            <a:chOff x="1524000" y="914400"/>
            <a:chExt cx="9144000" cy="5562600"/>
          </a:xfrm>
        </p:grpSpPr>
        <p:grpSp>
          <p:nvGrpSpPr>
            <p:cNvPr id="173058" name="Group 2">
              <a:extLst>
                <a:ext uri="{FF2B5EF4-FFF2-40B4-BE49-F238E27FC236}">
                  <a16:creationId xmlns:a16="http://schemas.microsoft.com/office/drawing/2014/main" id="{38446EC2-F02B-7B6A-DD6B-10ABEB946F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81200" y="2209800"/>
              <a:ext cx="8686800" cy="3810000"/>
              <a:chOff x="288" y="1392"/>
              <a:chExt cx="5472" cy="2400"/>
            </a:xfrm>
          </p:grpSpPr>
          <p:sp>
            <p:nvSpPr>
              <p:cNvPr id="46153" name="Rectangle 3" descr="Wide upward diagonal">
                <a:extLst>
                  <a:ext uri="{FF2B5EF4-FFF2-40B4-BE49-F238E27FC236}">
                    <a16:creationId xmlns:a16="http://schemas.microsoft.com/office/drawing/2014/main" id="{21B95E0D-E614-5818-094E-A1DCD7579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1584"/>
                <a:ext cx="5280" cy="96"/>
              </a:xfrm>
              <a:prstGeom prst="rect">
                <a:avLst/>
              </a:prstGeom>
              <a:pattFill prst="wdUpDiag">
                <a:fgClr>
                  <a:srgbClr val="66FF99"/>
                </a:fgClr>
                <a:bgClr>
                  <a:srgbClr val="FFFFFF"/>
                </a:bgClr>
              </a:pattFill>
              <a:ln w="28575">
                <a:solidFill>
                  <a:srgbClr val="66FF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154" name="Rectangle 4" descr="Wide upward diagonal">
                <a:extLst>
                  <a:ext uri="{FF2B5EF4-FFF2-40B4-BE49-F238E27FC236}">
                    <a16:creationId xmlns:a16="http://schemas.microsoft.com/office/drawing/2014/main" id="{C7850032-BCE3-9BB3-6BA2-C3C340256C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2736"/>
                <a:ext cx="5280" cy="96"/>
              </a:xfrm>
              <a:prstGeom prst="rect">
                <a:avLst/>
              </a:prstGeom>
              <a:pattFill prst="wdUpDiag">
                <a:fgClr>
                  <a:srgbClr val="66FF99"/>
                </a:fgClr>
                <a:bgClr>
                  <a:srgbClr val="FFFFFF"/>
                </a:bgClr>
              </a:pattFill>
              <a:ln w="28575">
                <a:solidFill>
                  <a:srgbClr val="66FF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155" name="Rectangle 5" descr="Wide upward diagonal">
                <a:extLst>
                  <a:ext uri="{FF2B5EF4-FFF2-40B4-BE49-F238E27FC236}">
                    <a16:creationId xmlns:a16="http://schemas.microsoft.com/office/drawing/2014/main" id="{371CE839-23F8-F530-4EF7-620293B91F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3696"/>
                <a:ext cx="5280" cy="96"/>
              </a:xfrm>
              <a:prstGeom prst="rect">
                <a:avLst/>
              </a:prstGeom>
              <a:pattFill prst="wdUpDiag">
                <a:fgClr>
                  <a:srgbClr val="66FF99"/>
                </a:fgClr>
                <a:bgClr>
                  <a:srgbClr val="FFFFFF"/>
                </a:bgClr>
              </a:pattFill>
              <a:ln w="28575">
                <a:solidFill>
                  <a:srgbClr val="66FF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156" name="Text Box 6">
                <a:extLst>
                  <a:ext uri="{FF2B5EF4-FFF2-40B4-BE49-F238E27FC236}">
                    <a16:creationId xmlns:a16="http://schemas.microsoft.com/office/drawing/2014/main" id="{A1819A70-E401-05F5-8561-63F329A644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8" y="1392"/>
                <a:ext cx="12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/>
                  <a:t>3rd floor-Sales</a:t>
                </a:r>
              </a:p>
            </p:txBody>
          </p:sp>
          <p:sp>
            <p:nvSpPr>
              <p:cNvPr id="46157" name="Text Box 7">
                <a:extLst>
                  <a:ext uri="{FF2B5EF4-FFF2-40B4-BE49-F238E27FC236}">
                    <a16:creationId xmlns:a16="http://schemas.microsoft.com/office/drawing/2014/main" id="{4F5CEC4C-4BB7-0673-5441-0AF98196C3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56" y="2544"/>
                <a:ext cx="230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/>
                  <a:t>2nd floor-Customer Service</a:t>
                </a:r>
              </a:p>
            </p:txBody>
          </p:sp>
          <p:sp>
            <p:nvSpPr>
              <p:cNvPr id="46158" name="Text Box 8">
                <a:extLst>
                  <a:ext uri="{FF2B5EF4-FFF2-40B4-BE49-F238E27FC236}">
                    <a16:creationId xmlns:a16="http://schemas.microsoft.com/office/drawing/2014/main" id="{F78D325D-C809-094C-2887-F2315D8FB2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3504"/>
                <a:ext cx="20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/>
                  <a:t>1st floor-Cost Estimating</a:t>
                </a:r>
              </a:p>
            </p:txBody>
          </p:sp>
        </p:grpSp>
        <p:grpSp>
          <p:nvGrpSpPr>
            <p:cNvPr id="173066" name="Group 10">
              <a:extLst>
                <a:ext uri="{FF2B5EF4-FFF2-40B4-BE49-F238E27FC236}">
                  <a16:creationId xmlns:a16="http://schemas.microsoft.com/office/drawing/2014/main" id="{F6EFD62E-C798-D93B-4600-B02AF76722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38600" y="2057400"/>
              <a:ext cx="5257800" cy="3429000"/>
              <a:chOff x="1584" y="1296"/>
              <a:chExt cx="3312" cy="2160"/>
            </a:xfrm>
          </p:grpSpPr>
          <p:sp>
            <p:nvSpPr>
              <p:cNvPr id="46136" name="Rectangle 11">
                <a:extLst>
                  <a:ext uri="{FF2B5EF4-FFF2-40B4-BE49-F238E27FC236}">
                    <a16:creationId xmlns:a16="http://schemas.microsoft.com/office/drawing/2014/main" id="{5CFA3AFA-A325-D447-8D59-37B3ECCA8D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064"/>
                <a:ext cx="432" cy="4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200"/>
                  <a:t>Order</a:t>
                </a:r>
              </a:p>
              <a:p>
                <a:pPr algn="ctr" eaLnBrk="1" hangingPunct="1"/>
                <a:r>
                  <a:rPr lang="en-US" altLang="en-US" sz="1200"/>
                  <a:t>Price</a:t>
                </a:r>
              </a:p>
              <a:p>
                <a:pPr algn="ctr" eaLnBrk="1" hangingPunct="1"/>
                <a:r>
                  <a:rPr lang="en-US" altLang="en-US" sz="1200"/>
                  <a:t>match</a:t>
                </a:r>
              </a:p>
              <a:p>
                <a:pPr algn="ctr" eaLnBrk="1" hangingPunct="1"/>
                <a:r>
                  <a:rPr lang="en-US" altLang="en-US" sz="1200"/>
                  <a:t>CQF?</a:t>
                </a:r>
              </a:p>
            </p:txBody>
          </p:sp>
          <p:sp>
            <p:nvSpPr>
              <p:cNvPr id="46137" name="Rectangle 12">
                <a:extLst>
                  <a:ext uri="{FF2B5EF4-FFF2-40B4-BE49-F238E27FC236}">
                    <a16:creationId xmlns:a16="http://schemas.microsoft.com/office/drawing/2014/main" id="{E48B1178-2DD1-91CF-2952-586CB9BCC8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2208"/>
                <a:ext cx="1392" cy="24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200"/>
                  <a:t>Prdn Sched and Manufacture:</a:t>
                </a:r>
              </a:p>
              <a:p>
                <a:pPr algn="ctr" eaLnBrk="1" hangingPunct="1"/>
                <a:r>
                  <a:rPr lang="en-US" altLang="en-US" sz="1200"/>
                  <a:t>Price is Order System Price</a:t>
                </a:r>
              </a:p>
            </p:txBody>
          </p:sp>
          <p:sp>
            <p:nvSpPr>
              <p:cNvPr id="46138" name="Rectangle 13">
                <a:extLst>
                  <a:ext uri="{FF2B5EF4-FFF2-40B4-BE49-F238E27FC236}">
                    <a16:creationId xmlns:a16="http://schemas.microsoft.com/office/drawing/2014/main" id="{BE933E1F-A84A-0E6F-D7A0-4C087CF20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024"/>
                <a:ext cx="480" cy="43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200"/>
                  <a:t>On P-hold</a:t>
                </a:r>
              </a:p>
              <a:p>
                <a:pPr algn="ctr" eaLnBrk="1" hangingPunct="1"/>
                <a:r>
                  <a:rPr lang="en-US" altLang="en-US" sz="1200"/>
                  <a:t>Verify</a:t>
                </a:r>
              </a:p>
              <a:p>
                <a:pPr algn="ctr" eaLnBrk="1" hangingPunct="1"/>
                <a:r>
                  <a:rPr lang="en-US" altLang="en-US" sz="1200"/>
                  <a:t>price</a:t>
                </a:r>
              </a:p>
            </p:txBody>
          </p:sp>
          <p:sp>
            <p:nvSpPr>
              <p:cNvPr id="46139" name="Line 14">
                <a:extLst>
                  <a:ext uri="{FF2B5EF4-FFF2-40B4-BE49-F238E27FC236}">
                    <a16:creationId xmlns:a16="http://schemas.microsoft.com/office/drawing/2014/main" id="{E4861CE0-ACBA-5B0A-1AF3-C29891A30F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6" y="321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0" name="Line 15">
                <a:extLst>
                  <a:ext uri="{FF2B5EF4-FFF2-40B4-BE49-F238E27FC236}">
                    <a16:creationId xmlns:a16="http://schemas.microsoft.com/office/drawing/2014/main" id="{8747F758-2309-1F21-452E-253A56321F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4" y="3024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1" name="Line 16">
                <a:extLst>
                  <a:ext uri="{FF2B5EF4-FFF2-40B4-BE49-F238E27FC236}">
                    <a16:creationId xmlns:a16="http://schemas.microsoft.com/office/drawing/2014/main" id="{8DB5859D-FBF5-1DC5-2DF8-6B46820F30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8" y="230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2" name="Rectangle 17">
                <a:extLst>
                  <a:ext uri="{FF2B5EF4-FFF2-40B4-BE49-F238E27FC236}">
                    <a16:creationId xmlns:a16="http://schemas.microsoft.com/office/drawing/2014/main" id="{50630933-5A81-42DB-AEC7-9B4C2C8D69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2112"/>
                <a:ext cx="624" cy="4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200"/>
                  <a:t>Ship Product,</a:t>
                </a:r>
              </a:p>
              <a:p>
                <a:pPr algn="ctr" eaLnBrk="1" hangingPunct="1"/>
                <a:r>
                  <a:rPr lang="en-US" altLang="en-US" sz="1200"/>
                  <a:t>Invoice at</a:t>
                </a:r>
              </a:p>
              <a:p>
                <a:pPr algn="ctr" eaLnBrk="1" hangingPunct="1"/>
                <a:r>
                  <a:rPr lang="en-US" altLang="en-US" sz="1200"/>
                  <a:t>Order System</a:t>
                </a:r>
              </a:p>
              <a:p>
                <a:pPr algn="ctr" eaLnBrk="1" hangingPunct="1"/>
                <a:r>
                  <a:rPr lang="en-US" altLang="en-US" sz="1200"/>
                  <a:t>Price</a:t>
                </a:r>
              </a:p>
            </p:txBody>
          </p:sp>
          <p:sp>
            <p:nvSpPr>
              <p:cNvPr id="46143" name="Line 18">
                <a:extLst>
                  <a:ext uri="{FF2B5EF4-FFF2-40B4-BE49-F238E27FC236}">
                    <a16:creationId xmlns:a16="http://schemas.microsoft.com/office/drawing/2014/main" id="{27AFDF6C-41A6-77B2-F1A6-0DCBF1277F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6" y="2352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4" name="Line 19">
                <a:extLst>
                  <a:ext uri="{FF2B5EF4-FFF2-40B4-BE49-F238E27FC236}">
                    <a16:creationId xmlns:a16="http://schemas.microsoft.com/office/drawing/2014/main" id="{E398EDD2-2DEE-3A61-BF24-3A120462EA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4" y="2448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5" name="Text Box 20">
                <a:extLst>
                  <a:ext uri="{FF2B5EF4-FFF2-40B4-BE49-F238E27FC236}">
                    <a16:creationId xmlns:a16="http://schemas.microsoft.com/office/drawing/2014/main" id="{D64CC81F-8BE2-6558-ACC9-D4B66103F1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80" y="1296"/>
                <a:ext cx="8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>
                    <a:solidFill>
                      <a:srgbClr val="FF0000"/>
                    </a:solidFill>
                  </a:rPr>
                  <a:t>Order in</a:t>
                </a:r>
              </a:p>
            </p:txBody>
          </p:sp>
          <p:sp>
            <p:nvSpPr>
              <p:cNvPr id="46146" name="Rectangle 21">
                <a:extLst>
                  <a:ext uri="{FF2B5EF4-FFF2-40B4-BE49-F238E27FC236}">
                    <a16:creationId xmlns:a16="http://schemas.microsoft.com/office/drawing/2014/main" id="{275B1AA2-278C-B12A-1EA1-FCDFD44626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112"/>
                <a:ext cx="336" cy="43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200"/>
                  <a:t>Order</a:t>
                </a:r>
              </a:p>
              <a:p>
                <a:pPr algn="ctr" eaLnBrk="1" hangingPunct="1"/>
                <a:r>
                  <a:rPr lang="en-US" altLang="en-US" sz="1200"/>
                  <a:t>System</a:t>
                </a:r>
              </a:p>
              <a:p>
                <a:pPr algn="ctr" eaLnBrk="1" hangingPunct="1"/>
                <a:r>
                  <a:rPr lang="en-US" altLang="en-US" sz="1200"/>
                  <a:t>Entry</a:t>
                </a:r>
              </a:p>
            </p:txBody>
          </p:sp>
          <p:sp>
            <p:nvSpPr>
              <p:cNvPr id="46147" name="Line 22">
                <a:extLst>
                  <a:ext uri="{FF2B5EF4-FFF2-40B4-BE49-F238E27FC236}">
                    <a16:creationId xmlns:a16="http://schemas.microsoft.com/office/drawing/2014/main" id="{852C1751-858D-64F9-687F-A1762B38CC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2352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8" name="Line 23">
                <a:extLst>
                  <a:ext uri="{FF2B5EF4-FFF2-40B4-BE49-F238E27FC236}">
                    <a16:creationId xmlns:a16="http://schemas.microsoft.com/office/drawing/2014/main" id="{9C70B6A7-BA8F-49E3-80A1-5B27545723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2544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9" name="Rectangle 24">
                <a:extLst>
                  <a:ext uri="{FF2B5EF4-FFF2-40B4-BE49-F238E27FC236}">
                    <a16:creationId xmlns:a16="http://schemas.microsoft.com/office/drawing/2014/main" id="{ADC3F6CC-835C-502B-7801-0362FBEAE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2" y="2592"/>
                <a:ext cx="432" cy="43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200"/>
                  <a:t>Resolve</a:t>
                </a:r>
              </a:p>
              <a:p>
                <a:pPr algn="ctr" eaLnBrk="1" hangingPunct="1"/>
                <a:r>
                  <a:rPr lang="en-US" altLang="en-US" sz="1200"/>
                  <a:t>w/ Cust,</a:t>
                </a:r>
              </a:p>
              <a:p>
                <a:pPr algn="ctr" eaLnBrk="1" hangingPunct="1"/>
                <a:r>
                  <a:rPr lang="en-US" altLang="en-US" sz="1200"/>
                  <a:t>Sales</a:t>
                </a:r>
              </a:p>
            </p:txBody>
          </p:sp>
          <p:sp>
            <p:nvSpPr>
              <p:cNvPr id="46150" name="Freeform 25">
                <a:extLst>
                  <a:ext uri="{FF2B5EF4-FFF2-40B4-BE49-F238E27FC236}">
                    <a16:creationId xmlns:a16="http://schemas.microsoft.com/office/drawing/2014/main" id="{AF643B38-44C0-FFF6-1C2E-3EF268B06B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2" y="1418"/>
                <a:ext cx="1295" cy="671"/>
              </a:xfrm>
              <a:custGeom>
                <a:avLst/>
                <a:gdLst>
                  <a:gd name="T0" fmla="*/ 165 w 1295"/>
                  <a:gd name="T1" fmla="*/ 671 h 671"/>
                  <a:gd name="T2" fmla="*/ 188 w 1295"/>
                  <a:gd name="T3" fmla="*/ 265 h 671"/>
                  <a:gd name="T4" fmla="*/ 1295 w 1295"/>
                  <a:gd name="T5" fmla="*/ 0 h 67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95" h="671">
                    <a:moveTo>
                      <a:pt x="165" y="671"/>
                    </a:moveTo>
                    <a:cubicBezTo>
                      <a:pt x="170" y="605"/>
                      <a:pt x="0" y="377"/>
                      <a:pt x="188" y="265"/>
                    </a:cubicBezTo>
                    <a:cubicBezTo>
                      <a:pt x="376" y="153"/>
                      <a:pt x="1064" y="55"/>
                      <a:pt x="1295" y="0"/>
                    </a:cubicBezTo>
                  </a:path>
                </a:pathLst>
              </a:custGeom>
              <a:noFill/>
              <a:ln w="57150" cmpd="sng">
                <a:solidFill>
                  <a:srgbClr val="FF3300"/>
                </a:solidFill>
                <a:round/>
                <a:headEnd type="arrow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51" name="Text Box 26">
                <a:extLst>
                  <a:ext uri="{FF2B5EF4-FFF2-40B4-BE49-F238E27FC236}">
                    <a16:creationId xmlns:a16="http://schemas.microsoft.com/office/drawing/2014/main" id="{17210AFA-0C19-0C0D-DFE2-8B0BA6560D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6" y="2208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200"/>
                  <a:t>Y</a:t>
                </a:r>
              </a:p>
            </p:txBody>
          </p:sp>
          <p:sp>
            <p:nvSpPr>
              <p:cNvPr id="46152" name="Text Box 27">
                <a:extLst>
                  <a:ext uri="{FF2B5EF4-FFF2-40B4-BE49-F238E27FC236}">
                    <a16:creationId xmlns:a16="http://schemas.microsoft.com/office/drawing/2014/main" id="{F9455FFE-F46A-7910-0E96-13A5AC5143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6" y="2544"/>
                <a:ext cx="19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200"/>
                  <a:t>N</a:t>
                </a:r>
              </a:p>
            </p:txBody>
          </p:sp>
        </p:grpSp>
        <p:grpSp>
          <p:nvGrpSpPr>
            <p:cNvPr id="173084" name="Group 28">
              <a:extLst>
                <a:ext uri="{FF2B5EF4-FFF2-40B4-BE49-F238E27FC236}">
                  <a16:creationId xmlns:a16="http://schemas.microsoft.com/office/drawing/2014/main" id="{14C037BF-5A79-49EF-31F1-A3A139730D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33800" y="1057275"/>
              <a:ext cx="6705600" cy="1016000"/>
              <a:chOff x="1392" y="666"/>
              <a:chExt cx="4224" cy="640"/>
            </a:xfrm>
          </p:grpSpPr>
          <p:sp>
            <p:nvSpPr>
              <p:cNvPr id="46129" name="Rectangle 29">
                <a:extLst>
                  <a:ext uri="{FF2B5EF4-FFF2-40B4-BE49-F238E27FC236}">
                    <a16:creationId xmlns:a16="http://schemas.microsoft.com/office/drawing/2014/main" id="{A1DCF898-5A52-F8A1-7C05-3234B48F4D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672"/>
                <a:ext cx="816" cy="43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200"/>
                  <a:t>Sales-Initiated</a:t>
                </a:r>
              </a:p>
              <a:p>
                <a:pPr algn="ctr" eaLnBrk="1" hangingPunct="1"/>
                <a:r>
                  <a:rPr lang="en-US" altLang="en-US" sz="1200"/>
                  <a:t>Price Change</a:t>
                </a:r>
              </a:p>
              <a:p>
                <a:pPr algn="ctr" eaLnBrk="1" hangingPunct="1"/>
                <a:r>
                  <a:rPr lang="en-US" altLang="en-US" sz="1200"/>
                  <a:t>(Reduction)</a:t>
                </a:r>
                <a:endParaRPr lang="en-US" altLang="en-US" sz="1000"/>
              </a:p>
            </p:txBody>
          </p:sp>
          <p:sp>
            <p:nvSpPr>
              <p:cNvPr id="46130" name="Line 30">
                <a:extLst>
                  <a:ext uri="{FF2B5EF4-FFF2-40B4-BE49-F238E27FC236}">
                    <a16:creationId xmlns:a16="http://schemas.microsoft.com/office/drawing/2014/main" id="{B78E79E7-C325-3DD5-384E-4228309519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12" y="864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31" name="Line 31">
                <a:extLst>
                  <a:ext uri="{FF2B5EF4-FFF2-40B4-BE49-F238E27FC236}">
                    <a16:creationId xmlns:a16="http://schemas.microsoft.com/office/drawing/2014/main" id="{84FDF840-8A4E-9810-D29F-83D0E737F0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864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32" name="Freeform 32">
                <a:extLst>
                  <a:ext uri="{FF2B5EF4-FFF2-40B4-BE49-F238E27FC236}">
                    <a16:creationId xmlns:a16="http://schemas.microsoft.com/office/drawing/2014/main" id="{8F92D3D8-ECAE-125D-5BA1-9045059AA2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6" y="666"/>
                <a:ext cx="1321" cy="246"/>
              </a:xfrm>
              <a:custGeom>
                <a:avLst/>
                <a:gdLst>
                  <a:gd name="T0" fmla="*/ 0 w 1321"/>
                  <a:gd name="T1" fmla="*/ 246 h 246"/>
                  <a:gd name="T2" fmla="*/ 807 w 1321"/>
                  <a:gd name="T3" fmla="*/ 4 h 246"/>
                  <a:gd name="T4" fmla="*/ 1321 w 1321"/>
                  <a:gd name="T5" fmla="*/ 222 h 2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21" h="246">
                    <a:moveTo>
                      <a:pt x="0" y="246"/>
                    </a:moveTo>
                    <a:cubicBezTo>
                      <a:pt x="134" y="206"/>
                      <a:pt x="587" y="8"/>
                      <a:pt x="807" y="4"/>
                    </a:cubicBezTo>
                    <a:cubicBezTo>
                      <a:pt x="1027" y="0"/>
                      <a:pt x="1214" y="177"/>
                      <a:pt x="1321" y="222"/>
                    </a:cubicBezTo>
                  </a:path>
                </a:pathLst>
              </a:custGeom>
              <a:noFill/>
              <a:ln w="57150" cmpd="sng">
                <a:solidFill>
                  <a:srgbClr val="FF3300"/>
                </a:solidFill>
                <a:round/>
                <a:headEnd type="arrow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33" name="Text Box 33">
                <a:extLst>
                  <a:ext uri="{FF2B5EF4-FFF2-40B4-BE49-F238E27FC236}">
                    <a16:creationId xmlns:a16="http://schemas.microsoft.com/office/drawing/2014/main" id="{BBA5953D-78D8-2122-AE1C-351A95FE07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864"/>
                <a:ext cx="134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>
                    <a:solidFill>
                      <a:srgbClr val="FF0000"/>
                    </a:solidFill>
                  </a:rPr>
                  <a:t>Other Price Changes</a:t>
                </a:r>
              </a:p>
            </p:txBody>
          </p:sp>
          <p:sp>
            <p:nvSpPr>
              <p:cNvPr id="46134" name="Line 34">
                <a:extLst>
                  <a:ext uri="{FF2B5EF4-FFF2-40B4-BE49-F238E27FC236}">
                    <a16:creationId xmlns:a16="http://schemas.microsoft.com/office/drawing/2014/main" id="{9F2D5218-BBCA-938C-13C7-525D371A6C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4" y="864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35" name="Line 35">
                <a:extLst>
                  <a:ext uri="{FF2B5EF4-FFF2-40B4-BE49-F238E27FC236}">
                    <a16:creationId xmlns:a16="http://schemas.microsoft.com/office/drawing/2014/main" id="{4D33D6FC-8126-6DD8-EB55-82ACDBC352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92" y="864"/>
                <a:ext cx="7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3092" name="Group 36">
              <a:extLst>
                <a:ext uri="{FF2B5EF4-FFF2-40B4-BE49-F238E27FC236}">
                  <a16:creationId xmlns:a16="http://schemas.microsoft.com/office/drawing/2014/main" id="{FF3FED26-FA96-941A-5889-FC0900B696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6600" y="3048000"/>
              <a:ext cx="2438400" cy="2667000"/>
              <a:chOff x="1104" y="1920"/>
              <a:chExt cx="1536" cy="1680"/>
            </a:xfrm>
          </p:grpSpPr>
          <p:sp>
            <p:nvSpPr>
              <p:cNvPr id="46126" name="Line 37">
                <a:extLst>
                  <a:ext uri="{FF2B5EF4-FFF2-40B4-BE49-F238E27FC236}">
                    <a16:creationId xmlns:a16="http://schemas.microsoft.com/office/drawing/2014/main" id="{B74D3FCA-B289-59DE-D2EF-9D1CDE1DE5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544"/>
                <a:ext cx="336" cy="48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27" name="Oval 38">
                <a:extLst>
                  <a:ext uri="{FF2B5EF4-FFF2-40B4-BE49-F238E27FC236}">
                    <a16:creationId xmlns:a16="http://schemas.microsoft.com/office/drawing/2014/main" id="{33978471-744D-7621-696D-444C2A5564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2880"/>
                <a:ext cx="720" cy="720"/>
              </a:xfrm>
              <a:prstGeom prst="ellips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128" name="Oval 39">
                <a:extLst>
                  <a:ext uri="{FF2B5EF4-FFF2-40B4-BE49-F238E27FC236}">
                    <a16:creationId xmlns:a16="http://schemas.microsoft.com/office/drawing/2014/main" id="{2F34C9B5-6B64-CB4E-2C66-250BCC1302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720" cy="720"/>
              </a:xfrm>
              <a:prstGeom prst="ellips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73096" name="Group 40">
              <a:extLst>
                <a:ext uri="{FF2B5EF4-FFF2-40B4-BE49-F238E27FC236}">
                  <a16:creationId xmlns:a16="http://schemas.microsoft.com/office/drawing/2014/main" id="{1371C7FF-1BC4-D7A9-CF31-4AD91FDCF7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96400" y="3352800"/>
              <a:ext cx="1219200" cy="762000"/>
              <a:chOff x="4896" y="2112"/>
              <a:chExt cx="768" cy="480"/>
            </a:xfrm>
          </p:grpSpPr>
          <p:sp>
            <p:nvSpPr>
              <p:cNvPr id="46122" name="Line 41">
                <a:extLst>
                  <a:ext uri="{FF2B5EF4-FFF2-40B4-BE49-F238E27FC236}">
                    <a16:creationId xmlns:a16="http://schemas.microsoft.com/office/drawing/2014/main" id="{D875112F-A637-A198-7D6F-9CD8119FB5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96" y="2208"/>
                <a:ext cx="14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23" name="Rectangle 42">
                <a:extLst>
                  <a:ext uri="{FF2B5EF4-FFF2-40B4-BE49-F238E27FC236}">
                    <a16:creationId xmlns:a16="http://schemas.microsoft.com/office/drawing/2014/main" id="{950328B7-1C6E-9A67-B6C3-A3DE1BB74D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" y="2112"/>
                <a:ext cx="576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200"/>
                  <a:t>Issue Credit</a:t>
                </a:r>
              </a:p>
            </p:txBody>
          </p:sp>
          <p:sp>
            <p:nvSpPr>
              <p:cNvPr id="46124" name="Line 43">
                <a:extLst>
                  <a:ext uri="{FF2B5EF4-FFF2-40B4-BE49-F238E27FC236}">
                    <a16:creationId xmlns:a16="http://schemas.microsoft.com/office/drawing/2014/main" id="{A731246A-C705-63E8-66D5-FDEE61A6AB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96" y="2400"/>
                <a:ext cx="14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25" name="Rectangle 44">
                <a:extLst>
                  <a:ext uri="{FF2B5EF4-FFF2-40B4-BE49-F238E27FC236}">
                    <a16:creationId xmlns:a16="http://schemas.microsoft.com/office/drawing/2014/main" id="{9B86E3F1-AE45-42C3-1189-4BDCD7F2A7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" y="2400"/>
                <a:ext cx="624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200"/>
                  <a:t>Lost Revenue</a:t>
                </a:r>
              </a:p>
            </p:txBody>
          </p:sp>
        </p:grpSp>
        <p:grpSp>
          <p:nvGrpSpPr>
            <p:cNvPr id="173101" name="Group 45">
              <a:extLst>
                <a:ext uri="{FF2B5EF4-FFF2-40B4-BE49-F238E27FC236}">
                  <a16:creationId xmlns:a16="http://schemas.microsoft.com/office/drawing/2014/main" id="{F5ED58FB-30B4-0EED-4C18-D372250810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6200" y="2819400"/>
              <a:ext cx="6248400" cy="1981200"/>
              <a:chOff x="1488" y="1776"/>
              <a:chExt cx="3936" cy="1248"/>
            </a:xfrm>
          </p:grpSpPr>
          <p:sp>
            <p:nvSpPr>
              <p:cNvPr id="46115" name="Rectangle 46">
                <a:extLst>
                  <a:ext uri="{FF2B5EF4-FFF2-40B4-BE49-F238E27FC236}">
                    <a16:creationId xmlns:a16="http://schemas.microsoft.com/office/drawing/2014/main" id="{6EF27E97-324D-9AA8-3AE6-22060D0945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1776"/>
                <a:ext cx="2832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200"/>
                  <a:t>PRICE CHANGE:  Update Order System Price on Open Orders </a:t>
                </a:r>
              </a:p>
            </p:txBody>
          </p:sp>
          <p:sp>
            <p:nvSpPr>
              <p:cNvPr id="46116" name="Line 47">
                <a:extLst>
                  <a:ext uri="{FF2B5EF4-FFF2-40B4-BE49-F238E27FC236}">
                    <a16:creationId xmlns:a16="http://schemas.microsoft.com/office/drawing/2014/main" id="{30BF8A19-DB77-1383-E1AE-42EDD49A8D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1872"/>
                <a:ext cx="10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17" name="Line 48">
                <a:extLst>
                  <a:ext uri="{FF2B5EF4-FFF2-40B4-BE49-F238E27FC236}">
                    <a16:creationId xmlns:a16="http://schemas.microsoft.com/office/drawing/2014/main" id="{D337C42B-4E48-BEB8-B5C9-DA73BFC49D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12" y="1968"/>
                <a:ext cx="105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18" name="Line 49">
                <a:extLst>
                  <a:ext uri="{FF2B5EF4-FFF2-40B4-BE49-F238E27FC236}">
                    <a16:creationId xmlns:a16="http://schemas.microsoft.com/office/drawing/2014/main" id="{5A60BB38-B104-51BE-EC47-E8B9A73861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6" y="1968"/>
                <a:ext cx="157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19" name="Line 50">
                <a:extLst>
                  <a:ext uri="{FF2B5EF4-FFF2-40B4-BE49-F238E27FC236}">
                    <a16:creationId xmlns:a16="http://schemas.microsoft.com/office/drawing/2014/main" id="{57AC0A36-311C-E357-16B6-5B94CB45C5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4" y="1968"/>
                <a:ext cx="157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20" name="Line 51">
                <a:extLst>
                  <a:ext uri="{FF2B5EF4-FFF2-40B4-BE49-F238E27FC236}">
                    <a16:creationId xmlns:a16="http://schemas.microsoft.com/office/drawing/2014/main" id="{ADC3CEE7-713C-19B6-410D-EBB07BF5B4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28" y="1968"/>
                <a:ext cx="96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21" name="Line 52">
                <a:extLst>
                  <a:ext uri="{FF2B5EF4-FFF2-40B4-BE49-F238E27FC236}">
                    <a16:creationId xmlns:a16="http://schemas.microsoft.com/office/drawing/2014/main" id="{9E378B51-2923-A271-B8AA-723B62A7CB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88" y="1872"/>
                <a:ext cx="0" cy="11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3109" name="Group 53">
              <a:extLst>
                <a:ext uri="{FF2B5EF4-FFF2-40B4-BE49-F238E27FC236}">
                  <a16:creationId xmlns:a16="http://schemas.microsoft.com/office/drawing/2014/main" id="{8BE0D6D4-70A5-5401-E7DD-9D72796373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8000" y="4876800"/>
              <a:ext cx="5638800" cy="1600200"/>
              <a:chOff x="960" y="3072"/>
              <a:chExt cx="3552" cy="1008"/>
            </a:xfrm>
          </p:grpSpPr>
          <p:sp>
            <p:nvSpPr>
              <p:cNvPr id="46110" name="Freeform 54">
                <a:extLst>
                  <a:ext uri="{FF2B5EF4-FFF2-40B4-BE49-F238E27FC236}">
                    <a16:creationId xmlns:a16="http://schemas.microsoft.com/office/drawing/2014/main" id="{8DAB14BA-9147-CBD3-456B-72A08608D5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0" y="3840"/>
                <a:ext cx="725" cy="57"/>
              </a:xfrm>
              <a:custGeom>
                <a:avLst/>
                <a:gdLst>
                  <a:gd name="T0" fmla="*/ 0 w 725"/>
                  <a:gd name="T1" fmla="*/ 31 h 57"/>
                  <a:gd name="T2" fmla="*/ 447 w 725"/>
                  <a:gd name="T3" fmla="*/ 52 h 57"/>
                  <a:gd name="T4" fmla="*/ 725 w 725"/>
                  <a:gd name="T5" fmla="*/ 0 h 5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25" h="57">
                    <a:moveTo>
                      <a:pt x="0" y="31"/>
                    </a:moveTo>
                    <a:cubicBezTo>
                      <a:pt x="74" y="32"/>
                      <a:pt x="326" y="57"/>
                      <a:pt x="447" y="52"/>
                    </a:cubicBezTo>
                    <a:cubicBezTo>
                      <a:pt x="568" y="47"/>
                      <a:pt x="667" y="11"/>
                      <a:pt x="725" y="0"/>
                    </a:cubicBezTo>
                  </a:path>
                </a:pathLst>
              </a:custGeom>
              <a:noFill/>
              <a:ln w="57150" cmpd="sng">
                <a:solidFill>
                  <a:srgbClr val="FF3300"/>
                </a:solidFill>
                <a:round/>
                <a:headEnd type="arrow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11" name="Text Box 55">
                <a:extLst>
                  <a:ext uri="{FF2B5EF4-FFF2-40B4-BE49-F238E27FC236}">
                    <a16:creationId xmlns:a16="http://schemas.microsoft.com/office/drawing/2014/main" id="{0FE0B0C8-0BCC-22B3-4A5E-7BAF671B30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" y="3744"/>
                <a:ext cx="187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>
                    <a:solidFill>
                      <a:srgbClr val="FF0000"/>
                    </a:solidFill>
                  </a:rPr>
                  <a:t>Costing Price Changes</a:t>
                </a:r>
              </a:p>
            </p:txBody>
          </p:sp>
          <p:sp>
            <p:nvSpPr>
              <p:cNvPr id="46112" name="Line 56">
                <a:extLst>
                  <a:ext uri="{FF2B5EF4-FFF2-40B4-BE49-F238E27FC236}">
                    <a16:creationId xmlns:a16="http://schemas.microsoft.com/office/drawing/2014/main" id="{109CB009-44FE-0AA2-4CA5-DB64A4A152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3648"/>
                <a:ext cx="301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13" name="Line 57">
                <a:extLst>
                  <a:ext uri="{FF2B5EF4-FFF2-40B4-BE49-F238E27FC236}">
                    <a16:creationId xmlns:a16="http://schemas.microsoft.com/office/drawing/2014/main" id="{91B9CC29-31D3-EC42-EEA8-CFFEBAB0AD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04" y="3072"/>
                <a:ext cx="1" cy="5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14" name="Rectangle 58">
                <a:extLst>
                  <a:ext uri="{FF2B5EF4-FFF2-40B4-BE49-F238E27FC236}">
                    <a16:creationId xmlns:a16="http://schemas.microsoft.com/office/drawing/2014/main" id="{E651923E-A13F-C041-9E15-5F864000D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600"/>
                <a:ext cx="664" cy="4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200"/>
                  <a:t>Price Change</a:t>
                </a:r>
              </a:p>
              <a:p>
                <a:pPr algn="ctr" eaLnBrk="1" hangingPunct="1"/>
                <a:r>
                  <a:rPr lang="en-US" altLang="en-US" sz="1200"/>
                  <a:t>for Cost:</a:t>
                </a:r>
              </a:p>
              <a:p>
                <a:pPr algn="ctr" eaLnBrk="1" hangingPunct="1"/>
                <a:r>
                  <a:rPr lang="en-US" altLang="en-US" sz="1200"/>
                  <a:t>Materials, </a:t>
                </a:r>
              </a:p>
              <a:p>
                <a:pPr algn="ctr" eaLnBrk="1" hangingPunct="1"/>
                <a:r>
                  <a:rPr lang="en-US" altLang="en-US" sz="1200"/>
                  <a:t>Labor, etc.</a:t>
                </a:r>
              </a:p>
            </p:txBody>
          </p:sp>
        </p:grpSp>
        <p:grpSp>
          <p:nvGrpSpPr>
            <p:cNvPr id="173115" name="Group 59">
              <a:extLst>
                <a:ext uri="{FF2B5EF4-FFF2-40B4-BE49-F238E27FC236}">
                  <a16:creationId xmlns:a16="http://schemas.microsoft.com/office/drawing/2014/main" id="{AD0FE4D1-C774-FEF2-2C5C-B398DC1915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24000" y="914400"/>
              <a:ext cx="3657600" cy="5029200"/>
              <a:chOff x="0" y="576"/>
              <a:chExt cx="2304" cy="3168"/>
            </a:xfrm>
          </p:grpSpPr>
          <p:sp>
            <p:nvSpPr>
              <p:cNvPr id="46091" name="Rectangle 60">
                <a:extLst>
                  <a:ext uri="{FF2B5EF4-FFF2-40B4-BE49-F238E27FC236}">
                    <a16:creationId xmlns:a16="http://schemas.microsoft.com/office/drawing/2014/main" id="{6463D6B8-25F0-9B06-40EF-345463F076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12"/>
                <a:ext cx="384" cy="43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200"/>
                  <a:t>Master</a:t>
                </a:r>
              </a:p>
              <a:p>
                <a:pPr algn="ctr" eaLnBrk="1" hangingPunct="1"/>
                <a:r>
                  <a:rPr lang="en-US" altLang="en-US" sz="1200"/>
                  <a:t>Quote</a:t>
                </a:r>
              </a:p>
              <a:p>
                <a:pPr algn="ctr" eaLnBrk="1" hangingPunct="1"/>
                <a:r>
                  <a:rPr lang="en-US" altLang="en-US" sz="1200"/>
                  <a:t>Book</a:t>
                </a:r>
              </a:p>
            </p:txBody>
          </p:sp>
          <p:grpSp>
            <p:nvGrpSpPr>
              <p:cNvPr id="46092" name="Group 61">
                <a:extLst>
                  <a:ext uri="{FF2B5EF4-FFF2-40B4-BE49-F238E27FC236}">
                    <a16:creationId xmlns:a16="http://schemas.microsoft.com/office/drawing/2014/main" id="{813E06BE-158A-04C5-FC2C-0987E173183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76"/>
                <a:ext cx="2304" cy="2928"/>
                <a:chOff x="0" y="576"/>
                <a:chExt cx="2304" cy="2928"/>
              </a:xfrm>
            </p:grpSpPr>
            <p:sp>
              <p:nvSpPr>
                <p:cNvPr id="46094" name="Text Box 62">
                  <a:extLst>
                    <a:ext uri="{FF2B5EF4-FFF2-40B4-BE49-F238E27FC236}">
                      <a16:creationId xmlns:a16="http://schemas.microsoft.com/office/drawing/2014/main" id="{C18B78DC-A7DC-8AB6-3570-C4A450766E9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576"/>
                  <a:ext cx="67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 sz="2000" b="1">
                      <a:solidFill>
                        <a:srgbClr val="FF0000"/>
                      </a:solidFill>
                    </a:rPr>
                    <a:t>RFQ in</a:t>
                  </a:r>
                </a:p>
              </p:txBody>
            </p:sp>
            <p:grpSp>
              <p:nvGrpSpPr>
                <p:cNvPr id="46095" name="Group 63">
                  <a:extLst>
                    <a:ext uri="{FF2B5EF4-FFF2-40B4-BE49-F238E27FC236}">
                      <a16:creationId xmlns:a16="http://schemas.microsoft.com/office/drawing/2014/main" id="{81CD5DF7-D5D3-96D0-CB26-264D1B59ED7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2" y="696"/>
                  <a:ext cx="2112" cy="2808"/>
                  <a:chOff x="192" y="696"/>
                  <a:chExt cx="2112" cy="2808"/>
                </a:xfrm>
              </p:grpSpPr>
              <p:sp>
                <p:nvSpPr>
                  <p:cNvPr id="46096" name="Line 64">
                    <a:extLst>
                      <a:ext uri="{FF2B5EF4-FFF2-40B4-BE49-F238E27FC236}">
                        <a16:creationId xmlns:a16="http://schemas.microsoft.com/office/drawing/2014/main" id="{E0C9DEFD-A847-730D-E209-C95D921FD22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96" y="1200"/>
                    <a:ext cx="24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46097" name="Group 65">
                    <a:extLst>
                      <a:ext uri="{FF2B5EF4-FFF2-40B4-BE49-F238E27FC236}">
                        <a16:creationId xmlns:a16="http://schemas.microsoft.com/office/drawing/2014/main" id="{93994A6A-CBC2-7B6D-AE9C-57040C4856F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2" y="696"/>
                    <a:ext cx="2112" cy="2808"/>
                    <a:chOff x="192" y="696"/>
                    <a:chExt cx="2112" cy="2808"/>
                  </a:xfrm>
                </p:grpSpPr>
                <p:sp>
                  <p:nvSpPr>
                    <p:cNvPr id="46098" name="Rectangle 66">
                      <a:extLst>
                        <a:ext uri="{FF2B5EF4-FFF2-40B4-BE49-F238E27FC236}">
                          <a16:creationId xmlns:a16="http://schemas.microsoft.com/office/drawing/2014/main" id="{2A126258-FC5A-A94F-3329-9F82E937914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" y="1104"/>
                      <a:ext cx="432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2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200"/>
                        <a:t>Receive </a:t>
                      </a:r>
                    </a:p>
                    <a:p>
                      <a:pPr algn="ctr" eaLnBrk="1" hangingPunct="1"/>
                      <a:r>
                        <a:rPr lang="en-US" altLang="en-US" sz="1200"/>
                        <a:t>RFQ</a:t>
                      </a:r>
                    </a:p>
                  </p:txBody>
                </p:sp>
                <p:sp>
                  <p:nvSpPr>
                    <p:cNvPr id="46099" name="Rectangle 67">
                      <a:extLst>
                        <a:ext uri="{FF2B5EF4-FFF2-40B4-BE49-F238E27FC236}">
                          <a16:creationId xmlns:a16="http://schemas.microsoft.com/office/drawing/2014/main" id="{19E82B76-3D71-A5BC-CEF7-020E69A6C50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3024"/>
                      <a:ext cx="528" cy="48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2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200"/>
                        <a:t>Enter in</a:t>
                      </a:r>
                    </a:p>
                    <a:p>
                      <a:pPr algn="ctr" eaLnBrk="1" hangingPunct="1"/>
                      <a:r>
                        <a:rPr lang="en-US" altLang="en-US" sz="1200"/>
                        <a:t>Customer</a:t>
                      </a:r>
                    </a:p>
                    <a:p>
                      <a:pPr algn="ctr" eaLnBrk="1" hangingPunct="1"/>
                      <a:r>
                        <a:rPr lang="en-US" altLang="en-US" sz="1200"/>
                        <a:t>Quote</a:t>
                      </a:r>
                    </a:p>
                    <a:p>
                      <a:pPr algn="ctr" eaLnBrk="1" hangingPunct="1"/>
                      <a:r>
                        <a:rPr lang="en-US" altLang="en-US" sz="1200"/>
                        <a:t>File (CQF)</a:t>
                      </a:r>
                    </a:p>
                  </p:txBody>
                </p:sp>
                <p:sp>
                  <p:nvSpPr>
                    <p:cNvPr id="46100" name="Rectangle 68">
                      <a:extLst>
                        <a:ext uri="{FF2B5EF4-FFF2-40B4-BE49-F238E27FC236}">
                          <a16:creationId xmlns:a16="http://schemas.microsoft.com/office/drawing/2014/main" id="{06917AFC-440B-17E5-8327-59A2902DA1A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6" y="1008"/>
                      <a:ext cx="480" cy="528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2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200"/>
                        <a:t>Generate</a:t>
                      </a:r>
                    </a:p>
                    <a:p>
                      <a:pPr algn="ctr" eaLnBrk="1" hangingPunct="1"/>
                      <a:r>
                        <a:rPr lang="en-US" altLang="en-US" sz="1200"/>
                        <a:t>formal</a:t>
                      </a:r>
                    </a:p>
                    <a:p>
                      <a:pPr algn="ctr" eaLnBrk="1" hangingPunct="1"/>
                      <a:r>
                        <a:rPr lang="en-US" altLang="en-US" sz="1200"/>
                        <a:t>Quote</a:t>
                      </a:r>
                      <a:endParaRPr lang="en-US" altLang="en-US" sz="1000"/>
                    </a:p>
                  </p:txBody>
                </p:sp>
                <p:sp>
                  <p:nvSpPr>
                    <p:cNvPr id="46101" name="Rectangle 69">
                      <a:extLst>
                        <a:ext uri="{FF2B5EF4-FFF2-40B4-BE49-F238E27FC236}">
                          <a16:creationId xmlns:a16="http://schemas.microsoft.com/office/drawing/2014/main" id="{BD70093D-D19F-5E8D-4B8B-951598E79D3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8" y="2880"/>
                      <a:ext cx="432" cy="288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2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200"/>
                        <a:t>Work up</a:t>
                      </a:r>
                    </a:p>
                    <a:p>
                      <a:pPr algn="ctr" eaLnBrk="1" hangingPunct="1"/>
                      <a:r>
                        <a:rPr lang="en-US" altLang="en-US" sz="1200"/>
                        <a:t>Costing</a:t>
                      </a:r>
                      <a:endParaRPr lang="en-US" altLang="en-US" sz="1000"/>
                    </a:p>
                  </p:txBody>
                </p:sp>
                <p:sp>
                  <p:nvSpPr>
                    <p:cNvPr id="46102" name="Line 70">
                      <a:extLst>
                        <a:ext uri="{FF2B5EF4-FFF2-40B4-BE49-F238E27FC236}">
                          <a16:creationId xmlns:a16="http://schemas.microsoft.com/office/drawing/2014/main" id="{448E92BF-CF65-27A2-97D2-D65EA3D835D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" y="3072"/>
                      <a:ext cx="14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103" name="Line 71">
                      <a:extLst>
                        <a:ext uri="{FF2B5EF4-FFF2-40B4-BE49-F238E27FC236}">
                          <a16:creationId xmlns:a16="http://schemas.microsoft.com/office/drawing/2014/main" id="{92D498A2-4868-EAE3-22C2-9E97A62280A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60" y="3072"/>
                      <a:ext cx="14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104" name="Freeform 72">
                      <a:extLst>
                        <a:ext uri="{FF2B5EF4-FFF2-40B4-BE49-F238E27FC236}">
                          <a16:creationId xmlns:a16="http://schemas.microsoft.com/office/drawing/2014/main" id="{D04A19E2-FE29-FB2C-CE9D-554B6E0B376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30" y="696"/>
                      <a:ext cx="354" cy="379"/>
                    </a:xfrm>
                    <a:custGeom>
                      <a:avLst/>
                      <a:gdLst>
                        <a:gd name="T0" fmla="*/ 0 w 354"/>
                        <a:gd name="T1" fmla="*/ 379 h 379"/>
                        <a:gd name="T2" fmla="*/ 335 w 354"/>
                        <a:gd name="T3" fmla="*/ 60 h 379"/>
                        <a:gd name="T4" fmla="*/ 117 w 354"/>
                        <a:gd name="T5" fmla="*/ 21 h 379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54" h="379">
                          <a:moveTo>
                            <a:pt x="0" y="379"/>
                          </a:moveTo>
                          <a:cubicBezTo>
                            <a:pt x="57" y="326"/>
                            <a:pt x="316" y="120"/>
                            <a:pt x="335" y="60"/>
                          </a:cubicBezTo>
                          <a:cubicBezTo>
                            <a:pt x="354" y="0"/>
                            <a:pt x="162" y="29"/>
                            <a:pt x="117" y="21"/>
                          </a:cubicBezTo>
                        </a:path>
                      </a:pathLst>
                    </a:custGeom>
                    <a:noFill/>
                    <a:ln w="57150" cmpd="sng">
                      <a:solidFill>
                        <a:srgbClr val="FF3300"/>
                      </a:solidFill>
                      <a:round/>
                      <a:headEnd type="arrow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105" name="Line 73">
                      <a:extLst>
                        <a:ext uri="{FF2B5EF4-FFF2-40B4-BE49-F238E27FC236}">
                          <a16:creationId xmlns:a16="http://schemas.microsoft.com/office/drawing/2014/main" id="{A40B9772-7251-F5DC-A8B9-57191BB2B45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36" y="1200"/>
                      <a:ext cx="288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106" name="Line 74">
                      <a:extLst>
                        <a:ext uri="{FF2B5EF4-FFF2-40B4-BE49-F238E27FC236}">
                          <a16:creationId xmlns:a16="http://schemas.microsoft.com/office/drawing/2014/main" id="{B5AF50DC-3BA8-FB70-6E2A-64C3DF2BE23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4" y="1536"/>
                      <a:ext cx="0" cy="15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107" name="Line 75">
                      <a:extLst>
                        <a:ext uri="{FF2B5EF4-FFF2-40B4-BE49-F238E27FC236}">
                          <a16:creationId xmlns:a16="http://schemas.microsoft.com/office/drawing/2014/main" id="{BB0DBFB0-0B4A-9C83-1685-AD156A18AB2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4" y="1536"/>
                      <a:ext cx="0" cy="15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 type="triangle" w="med" len="med"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108" name="Line 76">
                      <a:extLst>
                        <a:ext uri="{FF2B5EF4-FFF2-40B4-BE49-F238E27FC236}">
                          <a16:creationId xmlns:a16="http://schemas.microsoft.com/office/drawing/2014/main" id="{A031C3A4-A9E4-3B9F-F32A-7210EFEFD2D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392" y="1200"/>
                      <a:ext cx="0" cy="182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 type="triangle" w="med" len="med"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109" name="Rectangle 77">
                      <a:extLst>
                        <a:ext uri="{FF2B5EF4-FFF2-40B4-BE49-F238E27FC236}">
                          <a16:creationId xmlns:a16="http://schemas.microsoft.com/office/drawing/2014/main" id="{A7F9896A-34E3-FA20-2938-D149F129AFC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4" y="1056"/>
                      <a:ext cx="480" cy="336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2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200"/>
                        <a:t>Send to</a:t>
                      </a:r>
                    </a:p>
                    <a:p>
                      <a:pPr algn="ctr" eaLnBrk="1" hangingPunct="1"/>
                      <a:r>
                        <a:rPr lang="en-US" altLang="en-US" sz="1200"/>
                        <a:t>Customer</a:t>
                      </a:r>
                      <a:endParaRPr lang="en-US" altLang="en-US" sz="1000"/>
                    </a:p>
                  </p:txBody>
                </p:sp>
              </p:grpSp>
            </p:grpSp>
          </p:grpSp>
          <p:sp>
            <p:nvSpPr>
              <p:cNvPr id="46093" name="Line 78">
                <a:extLst>
                  <a:ext uri="{FF2B5EF4-FFF2-40B4-BE49-F238E27FC236}">
                    <a16:creationId xmlns:a16="http://schemas.microsoft.com/office/drawing/2014/main" id="{EFB9E7DE-73AA-9F1B-260E-217EDFD105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" y="3168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" name="Text Box 3">
            <a:extLst>
              <a:ext uri="{FF2B5EF4-FFF2-40B4-BE49-F238E27FC236}">
                <a16:creationId xmlns:a16="http://schemas.microsoft.com/office/drawing/2014/main" id="{8197AB24-B9A5-B06C-A0E1-8543535C9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23" y="1257300"/>
            <a:ext cx="211141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Times New Roman" panose="02020603050405020304" pitchFamily="18" charset="0"/>
              </a:rPr>
              <a:t>Example “Deployment” Map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C3878D3-DFD5-4BDA-B6DA-CC6B9BEFE81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7078" y="4792"/>
          <a:ext cx="1439" cy="1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62" imgH="262" progId="TCLayout.ActiveDocument.1">
                  <p:embed/>
                </p:oleObj>
              </mc:Choice>
              <mc:Fallback>
                <p:oleObj name="think-cell Slide" r:id="rId4" imgW="262" imgH="262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C3878D3-DFD5-4BDA-B6DA-CC6B9BEFE8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78" y="4792"/>
                        <a:ext cx="1439" cy="1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C479D1D-3E05-4967-8ABB-C2391B8649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Learning Objectives: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Gain an overview of the uses of process maps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Learn tips and tools to build a process map to understand current situations and issues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Practice creating a process map</a:t>
            </a:r>
          </a:p>
        </p:txBody>
      </p:sp>
      <p:sp>
        <p:nvSpPr>
          <p:cNvPr id="20" name="Title 19">
            <a:extLst>
              <a:ext uri="{FF2B5EF4-FFF2-40B4-BE49-F238E27FC236}">
                <a16:creationId xmlns:a16="http://schemas.microsoft.com/office/drawing/2014/main" id="{25ADB218-BE1A-4417-A1BD-D5DC0C766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</p:spTree>
    <p:extLst>
      <p:ext uri="{BB962C8B-B14F-4D97-AF65-F5344CB8AC3E}">
        <p14:creationId xmlns:p14="http://schemas.microsoft.com/office/powerpoint/2010/main" val="319151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DA99687D-D9FB-94D2-B5E7-1C39F75727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8848" y="677975"/>
            <a:ext cx="2407378" cy="914399"/>
          </a:xfrm>
          <a:noFill/>
        </p:spPr>
        <p:txBody>
          <a:bodyPr vert="horz" lIns="8928" tIns="8928" rIns="8928" bIns="8928" rtlCol="0" anchor="b">
            <a:normAutofit/>
          </a:bodyPr>
          <a:lstStyle/>
          <a:p>
            <a:pPr defTabSz="977900"/>
            <a:r>
              <a:rPr lang="en-US" altLang="en-US" dirty="0"/>
              <a:t>Alternative Path maps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EFBBB5F0-34F1-F940-77C9-2C675D0DD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5726" y="5149850"/>
            <a:ext cx="4202113" cy="1035050"/>
          </a:xfrm>
          <a:prstGeom prst="rect">
            <a:avLst/>
          </a:prstGeom>
          <a:solidFill>
            <a:srgbClr val="DADA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955FD8EC-DD34-E591-6BE4-7EAD33A82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5239" y="4902201"/>
            <a:ext cx="515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54" tIns="46126" rIns="92254" bIns="46126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100" b="1"/>
              <a:t>Key:</a:t>
            </a:r>
          </a:p>
        </p:txBody>
      </p:sp>
      <p:sp>
        <p:nvSpPr>
          <p:cNvPr id="47109" name="AutoShape 5">
            <a:extLst>
              <a:ext uri="{FF2B5EF4-FFF2-40B4-BE49-F238E27FC236}">
                <a16:creationId xmlns:a16="http://schemas.microsoft.com/office/drawing/2014/main" id="{723FFEBF-0436-C395-6683-A3F97869A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226" y="5351464"/>
            <a:ext cx="555625" cy="452437"/>
          </a:xfrm>
          <a:prstGeom prst="roundRect">
            <a:avLst>
              <a:gd name="adj" fmla="val 25750"/>
            </a:avLst>
          </a:prstGeom>
          <a:solidFill>
            <a:srgbClr val="EAEAEA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0" name="Line 6">
            <a:extLst>
              <a:ext uri="{FF2B5EF4-FFF2-40B4-BE49-F238E27FC236}">
                <a16:creationId xmlns:a16="http://schemas.microsoft.com/office/drawing/2014/main" id="{54C5EC70-9C38-EE58-162D-6E6EB8CC2C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41638" y="2965450"/>
            <a:ext cx="16430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7">
            <a:extLst>
              <a:ext uri="{FF2B5EF4-FFF2-40B4-BE49-F238E27FC236}">
                <a16:creationId xmlns:a16="http://schemas.microsoft.com/office/drawing/2014/main" id="{29F36899-A6ED-EA3A-F2C8-86A1571F03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5438" y="2965450"/>
            <a:ext cx="1428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Line 8">
            <a:extLst>
              <a:ext uri="{FF2B5EF4-FFF2-40B4-BE49-F238E27FC236}">
                <a16:creationId xmlns:a16="http://schemas.microsoft.com/office/drawing/2014/main" id="{6DF92BFB-BC11-354C-75BE-E3CE8D8FBE2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12050" y="2965450"/>
            <a:ext cx="465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Line 9">
            <a:extLst>
              <a:ext uri="{FF2B5EF4-FFF2-40B4-BE49-F238E27FC236}">
                <a16:creationId xmlns:a16="http://schemas.microsoft.com/office/drawing/2014/main" id="{B6EF6822-DE82-F043-D735-023096092843}"/>
              </a:ext>
            </a:extLst>
          </p:cNvPr>
          <p:cNvSpPr>
            <a:spLocks noChangeShapeType="1"/>
          </p:cNvSpPr>
          <p:nvPr/>
        </p:nvSpPr>
        <p:spPr bwMode="auto">
          <a:xfrm>
            <a:off x="9326564" y="2965450"/>
            <a:ext cx="249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Line 10">
            <a:extLst>
              <a:ext uri="{FF2B5EF4-FFF2-40B4-BE49-F238E27FC236}">
                <a16:creationId xmlns:a16="http://schemas.microsoft.com/office/drawing/2014/main" id="{9462E2C3-57B7-29A5-2415-4759C1EFDF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1989" y="2000250"/>
            <a:ext cx="560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Freeform 11">
            <a:extLst>
              <a:ext uri="{FF2B5EF4-FFF2-40B4-BE49-F238E27FC236}">
                <a16:creationId xmlns:a16="http://schemas.microsoft.com/office/drawing/2014/main" id="{C84074AD-4854-56D0-0384-28EAEB15F7A8}"/>
              </a:ext>
            </a:extLst>
          </p:cNvPr>
          <p:cNvSpPr>
            <a:spLocks/>
          </p:cNvSpPr>
          <p:nvPr/>
        </p:nvSpPr>
        <p:spPr bwMode="auto">
          <a:xfrm>
            <a:off x="5905501" y="2000250"/>
            <a:ext cx="358775" cy="1525588"/>
          </a:xfrm>
          <a:custGeom>
            <a:avLst/>
            <a:gdLst>
              <a:gd name="T0" fmla="*/ 0 w 241"/>
              <a:gd name="T1" fmla="*/ 2147483647 h 1025"/>
              <a:gd name="T2" fmla="*/ 0 w 241"/>
              <a:gd name="T3" fmla="*/ 0 h 1025"/>
              <a:gd name="T4" fmla="*/ 531889148 w 241"/>
              <a:gd name="T5" fmla="*/ 0 h 10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1" h="1025">
                <a:moveTo>
                  <a:pt x="0" y="1024"/>
                </a:moveTo>
                <a:lnTo>
                  <a:pt x="0" y="0"/>
                </a:lnTo>
                <a:lnTo>
                  <a:pt x="24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6" name="Freeform 12">
            <a:extLst>
              <a:ext uri="{FF2B5EF4-FFF2-40B4-BE49-F238E27FC236}">
                <a16:creationId xmlns:a16="http://schemas.microsoft.com/office/drawing/2014/main" id="{6E3FCCDB-5BD1-766E-6940-C5039D71E7A1}"/>
              </a:ext>
            </a:extLst>
          </p:cNvPr>
          <p:cNvSpPr>
            <a:spLocks/>
          </p:cNvSpPr>
          <p:nvPr/>
        </p:nvSpPr>
        <p:spPr bwMode="auto">
          <a:xfrm>
            <a:off x="3060700" y="2965450"/>
            <a:ext cx="287338" cy="941388"/>
          </a:xfrm>
          <a:custGeom>
            <a:avLst/>
            <a:gdLst>
              <a:gd name="T0" fmla="*/ 0 w 193"/>
              <a:gd name="T1" fmla="*/ 0 h 633"/>
              <a:gd name="T2" fmla="*/ 0 w 193"/>
              <a:gd name="T3" fmla="*/ 1397806513 h 633"/>
              <a:gd name="T4" fmla="*/ 425571399 w 193"/>
              <a:gd name="T5" fmla="*/ 1397806513 h 63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3" h="633">
                <a:moveTo>
                  <a:pt x="0" y="0"/>
                </a:moveTo>
                <a:lnTo>
                  <a:pt x="0" y="632"/>
                </a:lnTo>
                <a:lnTo>
                  <a:pt x="192" y="63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7" name="Freeform 13">
            <a:extLst>
              <a:ext uri="{FF2B5EF4-FFF2-40B4-BE49-F238E27FC236}">
                <a16:creationId xmlns:a16="http://schemas.microsoft.com/office/drawing/2014/main" id="{16A19B4A-15DC-8A2B-A145-BB9374AD8237}"/>
              </a:ext>
            </a:extLst>
          </p:cNvPr>
          <p:cNvSpPr>
            <a:spLocks/>
          </p:cNvSpPr>
          <p:nvPr/>
        </p:nvSpPr>
        <p:spPr bwMode="auto">
          <a:xfrm>
            <a:off x="4024314" y="2965450"/>
            <a:ext cx="287337" cy="941388"/>
          </a:xfrm>
          <a:custGeom>
            <a:avLst/>
            <a:gdLst>
              <a:gd name="T0" fmla="*/ 425568429 w 193"/>
              <a:gd name="T1" fmla="*/ 0 h 633"/>
              <a:gd name="T2" fmla="*/ 425568429 w 193"/>
              <a:gd name="T3" fmla="*/ 1397806513 h 633"/>
              <a:gd name="T4" fmla="*/ 0 w 193"/>
              <a:gd name="T5" fmla="*/ 1397806513 h 63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3" h="633">
                <a:moveTo>
                  <a:pt x="192" y="0"/>
                </a:moveTo>
                <a:lnTo>
                  <a:pt x="192" y="632"/>
                </a:lnTo>
                <a:lnTo>
                  <a:pt x="0" y="63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8" name="Rectangle 14">
            <a:extLst>
              <a:ext uri="{FF2B5EF4-FFF2-40B4-BE49-F238E27FC236}">
                <a16:creationId xmlns:a16="http://schemas.microsoft.com/office/drawing/2014/main" id="{4BC9B2A8-16D1-EAB8-0BEA-13D061A51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389" y="5881689"/>
            <a:ext cx="8286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54" tIns="46126" rIns="92254" bIns="46126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b="1"/>
              <a:t>Direction</a:t>
            </a:r>
          </a:p>
        </p:txBody>
      </p:sp>
      <p:grpSp>
        <p:nvGrpSpPr>
          <p:cNvPr id="47119" name="Group 15">
            <a:extLst>
              <a:ext uri="{FF2B5EF4-FFF2-40B4-BE49-F238E27FC236}">
                <a16:creationId xmlns:a16="http://schemas.microsoft.com/office/drawing/2014/main" id="{BB527C1C-50B8-9307-9CA9-C9543DD57448}"/>
              </a:ext>
            </a:extLst>
          </p:cNvPr>
          <p:cNvGrpSpPr>
            <a:grpSpLocks/>
          </p:cNvGrpSpPr>
          <p:nvPr/>
        </p:nvGrpSpPr>
        <p:grpSpPr bwMode="auto">
          <a:xfrm>
            <a:off x="3808414" y="5524501"/>
            <a:ext cx="776287" cy="333375"/>
            <a:chOff x="1535" y="3712"/>
            <a:chExt cx="522" cy="224"/>
          </a:xfrm>
        </p:grpSpPr>
        <p:sp>
          <p:nvSpPr>
            <p:cNvPr id="47162" name="Line 16">
              <a:extLst>
                <a:ext uri="{FF2B5EF4-FFF2-40B4-BE49-F238E27FC236}">
                  <a16:creationId xmlns:a16="http://schemas.microsoft.com/office/drawing/2014/main" id="{24D968F5-5AE6-DCD5-3C5C-E3C6FE2819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5" y="3712"/>
              <a:ext cx="52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3" name="Line 17">
              <a:extLst>
                <a:ext uri="{FF2B5EF4-FFF2-40B4-BE49-F238E27FC236}">
                  <a16:creationId xmlns:a16="http://schemas.microsoft.com/office/drawing/2014/main" id="{66DABA29-E686-12AB-5653-A6F6751D24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7" y="3712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7120" name="Group 18">
            <a:extLst>
              <a:ext uri="{FF2B5EF4-FFF2-40B4-BE49-F238E27FC236}">
                <a16:creationId xmlns:a16="http://schemas.microsoft.com/office/drawing/2014/main" id="{F17B67D7-3018-0E57-FF65-F2B07BEEE1E9}"/>
              </a:ext>
            </a:extLst>
          </p:cNvPr>
          <p:cNvGrpSpPr>
            <a:grpSpLocks/>
          </p:cNvGrpSpPr>
          <p:nvPr/>
        </p:nvGrpSpPr>
        <p:grpSpPr bwMode="auto">
          <a:xfrm>
            <a:off x="2127250" y="2625725"/>
            <a:ext cx="844550" cy="730250"/>
            <a:chOff x="405" y="1764"/>
            <a:chExt cx="568" cy="491"/>
          </a:xfrm>
        </p:grpSpPr>
        <p:sp>
          <p:nvSpPr>
            <p:cNvPr id="47160" name="AutoShape 19">
              <a:extLst>
                <a:ext uri="{FF2B5EF4-FFF2-40B4-BE49-F238E27FC236}">
                  <a16:creationId xmlns:a16="http://schemas.microsoft.com/office/drawing/2014/main" id="{2339E4ED-F7C7-2A7C-4986-E904624DC0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" y="1764"/>
              <a:ext cx="568" cy="365"/>
            </a:xfrm>
            <a:prstGeom prst="roundRect">
              <a:avLst>
                <a:gd name="adj" fmla="val 25750"/>
              </a:avLst>
            </a:prstGeom>
            <a:solidFill>
              <a:srgbClr val="EAEAEA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254" tIns="46126" rIns="92254" bIns="46126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61" name="Rectangle 20">
              <a:extLst>
                <a:ext uri="{FF2B5EF4-FFF2-40B4-BE49-F238E27FC236}">
                  <a16:creationId xmlns:a16="http://schemas.microsoft.com/office/drawing/2014/main" id="{E205C32E-1DEE-256B-192A-73AB619F6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" y="1793"/>
              <a:ext cx="522" cy="46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254" tIns="46126" rIns="92254" bIns="46126">
              <a:spAutoFit/>
            </a:bodyPr>
            <a:lstStyle>
              <a:lvl1pPr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00" b="1"/>
                <a:t>Decide Who To Call</a:t>
              </a:r>
            </a:p>
          </p:txBody>
        </p:sp>
      </p:grpSp>
      <p:grpSp>
        <p:nvGrpSpPr>
          <p:cNvPr id="47121" name="Group 21">
            <a:extLst>
              <a:ext uri="{FF2B5EF4-FFF2-40B4-BE49-F238E27FC236}">
                <a16:creationId xmlns:a16="http://schemas.microsoft.com/office/drawing/2014/main" id="{B9F37BB2-7B9B-24A0-DAEA-4897543E820C}"/>
              </a:ext>
            </a:extLst>
          </p:cNvPr>
          <p:cNvGrpSpPr>
            <a:grpSpLocks/>
          </p:cNvGrpSpPr>
          <p:nvPr/>
        </p:nvGrpSpPr>
        <p:grpSpPr bwMode="auto">
          <a:xfrm>
            <a:off x="4602163" y="2625726"/>
            <a:ext cx="844550" cy="543223"/>
            <a:chOff x="2069" y="1764"/>
            <a:chExt cx="568" cy="365"/>
          </a:xfrm>
        </p:grpSpPr>
        <p:sp>
          <p:nvSpPr>
            <p:cNvPr id="47158" name="AutoShape 22">
              <a:extLst>
                <a:ext uri="{FF2B5EF4-FFF2-40B4-BE49-F238E27FC236}">
                  <a16:creationId xmlns:a16="http://schemas.microsoft.com/office/drawing/2014/main" id="{207F80FB-AF7F-2B73-ED84-19E8555A7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9" y="1764"/>
              <a:ext cx="568" cy="365"/>
            </a:xfrm>
            <a:prstGeom prst="roundRect">
              <a:avLst>
                <a:gd name="adj" fmla="val 25750"/>
              </a:avLst>
            </a:prstGeom>
            <a:solidFill>
              <a:srgbClr val="EAEAEA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254" tIns="46126" rIns="92254" bIns="46126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59" name="Rectangle 23">
              <a:extLst>
                <a:ext uri="{FF2B5EF4-FFF2-40B4-BE49-F238E27FC236}">
                  <a16:creationId xmlns:a16="http://schemas.microsoft.com/office/drawing/2014/main" id="{D2615D56-259F-E832-8436-B9AF5BA6C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908"/>
              <a:ext cx="522" cy="19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254" tIns="46126" rIns="92254" bIns="46126">
              <a:spAutoFit/>
            </a:bodyPr>
            <a:lstStyle>
              <a:lvl1pPr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00" b="1"/>
                <a:t>Dial</a:t>
              </a:r>
            </a:p>
          </p:txBody>
        </p:sp>
      </p:grpSp>
      <p:grpSp>
        <p:nvGrpSpPr>
          <p:cNvPr id="47122" name="Group 24">
            <a:extLst>
              <a:ext uri="{FF2B5EF4-FFF2-40B4-BE49-F238E27FC236}">
                <a16:creationId xmlns:a16="http://schemas.microsoft.com/office/drawing/2014/main" id="{1523F4E7-AB7C-95AC-C2D1-980B5F5B3DD7}"/>
              </a:ext>
            </a:extLst>
          </p:cNvPr>
          <p:cNvGrpSpPr>
            <a:grpSpLocks/>
          </p:cNvGrpSpPr>
          <p:nvPr/>
        </p:nvGrpSpPr>
        <p:grpSpPr bwMode="auto">
          <a:xfrm>
            <a:off x="3363914" y="3530600"/>
            <a:ext cx="846137" cy="730250"/>
            <a:chOff x="1237" y="2372"/>
            <a:chExt cx="568" cy="491"/>
          </a:xfrm>
        </p:grpSpPr>
        <p:sp>
          <p:nvSpPr>
            <p:cNvPr id="47156" name="AutoShape 25">
              <a:extLst>
                <a:ext uri="{FF2B5EF4-FFF2-40B4-BE49-F238E27FC236}">
                  <a16:creationId xmlns:a16="http://schemas.microsoft.com/office/drawing/2014/main" id="{D1DAD2C2-09E8-421F-C2D2-5D122FC55C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2372"/>
              <a:ext cx="568" cy="365"/>
            </a:xfrm>
            <a:prstGeom prst="roundRect">
              <a:avLst>
                <a:gd name="adj" fmla="val 25750"/>
              </a:avLst>
            </a:prstGeom>
            <a:solidFill>
              <a:srgbClr val="EAEAEA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254" tIns="46126" rIns="92254" bIns="46126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57" name="Rectangle 26">
              <a:extLst>
                <a:ext uri="{FF2B5EF4-FFF2-40B4-BE49-F238E27FC236}">
                  <a16:creationId xmlns:a16="http://schemas.microsoft.com/office/drawing/2014/main" id="{FBDA5784-8B9C-7F4F-DE5F-0E5730CF5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" y="2401"/>
              <a:ext cx="518" cy="46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254" tIns="46126" rIns="92254" bIns="46126">
              <a:spAutoFit/>
            </a:bodyPr>
            <a:lstStyle>
              <a:lvl1pPr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00" b="1"/>
                <a:t>Look</a:t>
              </a:r>
            </a:p>
            <a:p>
              <a:pPr algn="ctr" eaLnBrk="1" hangingPunct="1"/>
              <a:r>
                <a:rPr lang="en-US" altLang="en-US" sz="1300" b="1"/>
                <a:t>Up</a:t>
              </a:r>
            </a:p>
            <a:p>
              <a:pPr algn="ctr" eaLnBrk="1" hangingPunct="1"/>
              <a:r>
                <a:rPr lang="en-US" altLang="en-US" sz="1300" b="1"/>
                <a:t>#</a:t>
              </a:r>
            </a:p>
          </p:txBody>
        </p:sp>
      </p:grpSp>
      <p:grpSp>
        <p:nvGrpSpPr>
          <p:cNvPr id="47123" name="Group 27">
            <a:extLst>
              <a:ext uri="{FF2B5EF4-FFF2-40B4-BE49-F238E27FC236}">
                <a16:creationId xmlns:a16="http://schemas.microsoft.com/office/drawing/2014/main" id="{9DE06385-B83D-E398-96B6-B028DA8B1B78}"/>
              </a:ext>
            </a:extLst>
          </p:cNvPr>
          <p:cNvGrpSpPr>
            <a:grpSpLocks/>
          </p:cNvGrpSpPr>
          <p:nvPr/>
        </p:nvGrpSpPr>
        <p:grpSpPr bwMode="auto">
          <a:xfrm>
            <a:off x="5483225" y="3530600"/>
            <a:ext cx="844550" cy="617637"/>
            <a:chOff x="2661" y="2372"/>
            <a:chExt cx="568" cy="415"/>
          </a:xfrm>
        </p:grpSpPr>
        <p:sp>
          <p:nvSpPr>
            <p:cNvPr id="47154" name="AutoShape 28">
              <a:extLst>
                <a:ext uri="{FF2B5EF4-FFF2-40B4-BE49-F238E27FC236}">
                  <a16:creationId xmlns:a16="http://schemas.microsoft.com/office/drawing/2014/main" id="{1EBB820F-B63C-7226-5172-C62873DFB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372"/>
              <a:ext cx="568" cy="365"/>
            </a:xfrm>
            <a:prstGeom prst="roundRect">
              <a:avLst>
                <a:gd name="adj" fmla="val 25750"/>
              </a:avLst>
            </a:prstGeom>
            <a:solidFill>
              <a:srgbClr val="EAEAEA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254" tIns="46126" rIns="92254" bIns="46126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55" name="Rectangle 29">
              <a:extLst>
                <a:ext uri="{FF2B5EF4-FFF2-40B4-BE49-F238E27FC236}">
                  <a16:creationId xmlns:a16="http://schemas.microsoft.com/office/drawing/2014/main" id="{60EEA1C9-4B70-D49B-5453-DE3A511D7B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4" y="2458"/>
              <a:ext cx="522" cy="329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254" tIns="46126" rIns="92254" bIns="46126">
              <a:spAutoFit/>
            </a:bodyPr>
            <a:lstStyle>
              <a:lvl1pPr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00" b="1"/>
                <a:t>Hang</a:t>
              </a:r>
            </a:p>
            <a:p>
              <a:pPr algn="ctr" eaLnBrk="1" hangingPunct="1"/>
              <a:r>
                <a:rPr lang="en-US" altLang="en-US" sz="1300" b="1"/>
                <a:t>Up</a:t>
              </a:r>
            </a:p>
          </p:txBody>
        </p:sp>
      </p:grpSp>
      <p:sp>
        <p:nvSpPr>
          <p:cNvPr id="47124" name="AutoShape 30">
            <a:extLst>
              <a:ext uri="{FF2B5EF4-FFF2-40B4-BE49-F238E27FC236}">
                <a16:creationId xmlns:a16="http://schemas.microsoft.com/office/drawing/2014/main" id="{03FF5D9E-EB72-F1D7-BEBD-7F4A7154F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0" y="2625726"/>
            <a:ext cx="1314450" cy="690563"/>
          </a:xfrm>
          <a:prstGeom prst="roundRect">
            <a:avLst>
              <a:gd name="adj" fmla="val 25750"/>
            </a:avLst>
          </a:prstGeom>
          <a:solidFill>
            <a:srgbClr val="EAEAEA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3200">
              <a:solidFill>
                <a:schemeClr val="bg1"/>
              </a:solidFill>
            </a:endParaRPr>
          </a:p>
        </p:txBody>
      </p:sp>
      <p:sp>
        <p:nvSpPr>
          <p:cNvPr id="47125" name="Rectangle 31">
            <a:extLst>
              <a:ext uri="{FF2B5EF4-FFF2-40B4-BE49-F238E27FC236}">
                <a16:creationId xmlns:a16="http://schemas.microsoft.com/office/drawing/2014/main" id="{8641FBC3-8003-9831-CBA9-EC12D48EF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750" y="2835276"/>
            <a:ext cx="146685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54" tIns="46126" rIns="92254" bIns="46126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00" b="1"/>
              <a:t>Conversation</a:t>
            </a:r>
          </a:p>
        </p:txBody>
      </p:sp>
      <p:grpSp>
        <p:nvGrpSpPr>
          <p:cNvPr id="47126" name="Group 32">
            <a:extLst>
              <a:ext uri="{FF2B5EF4-FFF2-40B4-BE49-F238E27FC236}">
                <a16:creationId xmlns:a16="http://schemas.microsoft.com/office/drawing/2014/main" id="{FFA685DD-73B6-2A04-2E34-C2C9B2C0EC67}"/>
              </a:ext>
            </a:extLst>
          </p:cNvPr>
          <p:cNvGrpSpPr>
            <a:grpSpLocks/>
          </p:cNvGrpSpPr>
          <p:nvPr/>
        </p:nvGrpSpPr>
        <p:grpSpPr bwMode="auto">
          <a:xfrm>
            <a:off x="6851650" y="2625725"/>
            <a:ext cx="844550" cy="617637"/>
            <a:chOff x="3581" y="1764"/>
            <a:chExt cx="568" cy="415"/>
          </a:xfrm>
        </p:grpSpPr>
        <p:sp>
          <p:nvSpPr>
            <p:cNvPr id="47152" name="AutoShape 33">
              <a:extLst>
                <a:ext uri="{FF2B5EF4-FFF2-40B4-BE49-F238E27FC236}">
                  <a16:creationId xmlns:a16="http://schemas.microsoft.com/office/drawing/2014/main" id="{05E78165-C158-24B8-F6BC-881AA41EF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" y="1764"/>
              <a:ext cx="568" cy="365"/>
            </a:xfrm>
            <a:prstGeom prst="roundRect">
              <a:avLst>
                <a:gd name="adj" fmla="val 25750"/>
              </a:avLst>
            </a:prstGeom>
            <a:solidFill>
              <a:srgbClr val="EAEAEA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254" tIns="46126" rIns="92254" bIns="46126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53" name="Rectangle 34">
              <a:extLst>
                <a:ext uri="{FF2B5EF4-FFF2-40B4-BE49-F238E27FC236}">
                  <a16:creationId xmlns:a16="http://schemas.microsoft.com/office/drawing/2014/main" id="{64BFB929-392D-76B7-8CF1-9767C57BB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1850"/>
              <a:ext cx="522" cy="329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254" tIns="46126" rIns="92254" bIns="46126">
              <a:spAutoFit/>
            </a:bodyPr>
            <a:lstStyle>
              <a:lvl1pPr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00" b="1"/>
                <a:t>Say</a:t>
              </a:r>
            </a:p>
            <a:p>
              <a:pPr algn="ctr" eaLnBrk="1" hangingPunct="1"/>
              <a:r>
                <a:rPr lang="en-US" altLang="en-US" sz="1300" b="1"/>
                <a:t>“Hello”</a:t>
              </a:r>
            </a:p>
          </p:txBody>
        </p:sp>
      </p:grpSp>
      <p:grpSp>
        <p:nvGrpSpPr>
          <p:cNvPr id="47127" name="Group 35">
            <a:extLst>
              <a:ext uri="{FF2B5EF4-FFF2-40B4-BE49-F238E27FC236}">
                <a16:creationId xmlns:a16="http://schemas.microsoft.com/office/drawing/2014/main" id="{399F608D-3E8F-14CF-FFA1-B301CB9E673E}"/>
              </a:ext>
            </a:extLst>
          </p:cNvPr>
          <p:cNvGrpSpPr>
            <a:grpSpLocks/>
          </p:cNvGrpSpPr>
          <p:nvPr/>
        </p:nvGrpSpPr>
        <p:grpSpPr bwMode="auto">
          <a:xfrm>
            <a:off x="9594850" y="2625725"/>
            <a:ext cx="844550" cy="617637"/>
            <a:chOff x="5245" y="1764"/>
            <a:chExt cx="568" cy="415"/>
          </a:xfrm>
        </p:grpSpPr>
        <p:sp>
          <p:nvSpPr>
            <p:cNvPr id="47150" name="AutoShape 36">
              <a:extLst>
                <a:ext uri="{FF2B5EF4-FFF2-40B4-BE49-F238E27FC236}">
                  <a16:creationId xmlns:a16="http://schemas.microsoft.com/office/drawing/2014/main" id="{47AC2CBD-1CB1-6741-E4A8-7FF75D9E6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" y="1764"/>
              <a:ext cx="568" cy="365"/>
            </a:xfrm>
            <a:prstGeom prst="roundRect">
              <a:avLst>
                <a:gd name="adj" fmla="val 25750"/>
              </a:avLst>
            </a:prstGeom>
            <a:solidFill>
              <a:srgbClr val="EAEAEA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254" tIns="46126" rIns="92254" bIns="46126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151" name="Rectangle 37">
              <a:extLst>
                <a:ext uri="{FF2B5EF4-FFF2-40B4-BE49-F238E27FC236}">
                  <a16:creationId xmlns:a16="http://schemas.microsoft.com/office/drawing/2014/main" id="{A9B3D2BD-7125-9BF6-0FF9-1D2D56CE6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1850"/>
              <a:ext cx="522" cy="329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254" tIns="46126" rIns="92254" bIns="46126">
              <a:spAutoFit/>
            </a:bodyPr>
            <a:lstStyle>
              <a:lvl1pPr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15988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159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00" b="1"/>
                <a:t>Hang</a:t>
              </a:r>
            </a:p>
            <a:p>
              <a:pPr algn="ctr" eaLnBrk="1" hangingPunct="1"/>
              <a:r>
                <a:rPr lang="en-US" altLang="en-US" sz="1300" b="1"/>
                <a:t>Up</a:t>
              </a:r>
            </a:p>
          </p:txBody>
        </p:sp>
      </p:grpSp>
      <p:sp>
        <p:nvSpPr>
          <p:cNvPr id="47128" name="AutoShape 38">
            <a:extLst>
              <a:ext uri="{FF2B5EF4-FFF2-40B4-BE49-F238E27FC236}">
                <a16:creationId xmlns:a16="http://schemas.microsoft.com/office/drawing/2014/main" id="{B8857E05-99E4-9C68-8687-899CD9B80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3963" y="1612901"/>
            <a:ext cx="869950" cy="690563"/>
          </a:xfrm>
          <a:prstGeom prst="roundRect">
            <a:avLst>
              <a:gd name="adj" fmla="val 25750"/>
            </a:avLst>
          </a:prstGeom>
          <a:solidFill>
            <a:srgbClr val="EAEAEA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9" name="Rectangle 39">
            <a:extLst>
              <a:ext uri="{FF2B5EF4-FFF2-40B4-BE49-F238E27FC236}">
                <a16:creationId xmlns:a16="http://schemas.microsoft.com/office/drawing/2014/main" id="{6895CDFF-A2A5-3247-FDC2-A742A31B3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175" y="1655764"/>
            <a:ext cx="1023938" cy="68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54" tIns="46126" rIns="92254" bIns="46126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00" b="1"/>
              <a:t>Leave</a:t>
            </a:r>
            <a:br>
              <a:rPr lang="en-US" altLang="en-US" sz="1300" b="1"/>
            </a:br>
            <a:r>
              <a:rPr lang="en-US" altLang="en-US" sz="1300" b="1"/>
              <a:t>Voicemail</a:t>
            </a:r>
            <a:br>
              <a:rPr lang="en-US" altLang="en-US" sz="1300" b="1"/>
            </a:br>
            <a:r>
              <a:rPr lang="en-US" altLang="en-US" sz="1300" b="1"/>
              <a:t>Message</a:t>
            </a:r>
          </a:p>
        </p:txBody>
      </p:sp>
      <p:sp>
        <p:nvSpPr>
          <p:cNvPr id="47130" name="AutoShape 40">
            <a:extLst>
              <a:ext uri="{FF2B5EF4-FFF2-40B4-BE49-F238E27FC236}">
                <a16:creationId xmlns:a16="http://schemas.microsoft.com/office/drawing/2014/main" id="{513B3C5C-4240-B07E-75EE-89CDBAB43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0950" y="1612901"/>
            <a:ext cx="846138" cy="690563"/>
          </a:xfrm>
          <a:prstGeom prst="roundRect">
            <a:avLst>
              <a:gd name="adj" fmla="val 25750"/>
            </a:avLst>
          </a:prstGeom>
          <a:solidFill>
            <a:srgbClr val="EAEAEA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1" name="Rectangle 41">
            <a:extLst>
              <a:ext uri="{FF2B5EF4-FFF2-40B4-BE49-F238E27FC236}">
                <a16:creationId xmlns:a16="http://schemas.microsoft.com/office/drawing/2014/main" id="{C78A72B4-146F-17E7-CF89-08D4ADE29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7463" y="1751013"/>
            <a:ext cx="77311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54" tIns="46126" rIns="92254" bIns="46126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00" b="1"/>
              <a:t>Hang</a:t>
            </a:r>
            <a:br>
              <a:rPr lang="en-US" altLang="en-US" sz="1300" b="1"/>
            </a:br>
            <a:r>
              <a:rPr lang="en-US" altLang="en-US" sz="1300" b="1"/>
              <a:t>Up</a:t>
            </a:r>
          </a:p>
        </p:txBody>
      </p:sp>
      <p:sp>
        <p:nvSpPr>
          <p:cNvPr id="47132" name="Rectangle 42">
            <a:extLst>
              <a:ext uri="{FF2B5EF4-FFF2-40B4-BE49-F238E27FC236}">
                <a16:creationId xmlns:a16="http://schemas.microsoft.com/office/drawing/2014/main" id="{ED84511F-0196-071B-F4DE-6F4F6C6CA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1" y="2747964"/>
            <a:ext cx="428625" cy="323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54" tIns="46126" rIns="92254" bIns="46126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500" b="1"/>
              <a:t>30</a:t>
            </a:r>
          </a:p>
        </p:txBody>
      </p:sp>
      <p:sp>
        <p:nvSpPr>
          <p:cNvPr id="47133" name="Rectangle 43">
            <a:extLst>
              <a:ext uri="{FF2B5EF4-FFF2-40B4-BE49-F238E27FC236}">
                <a16:creationId xmlns:a16="http://schemas.microsoft.com/office/drawing/2014/main" id="{31E0E77B-C5D4-9AB9-CEF9-EBD969B41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0926" y="2667001"/>
            <a:ext cx="428625" cy="323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54" tIns="46126" rIns="92254" bIns="46126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500" b="1"/>
              <a:t>5</a:t>
            </a:r>
          </a:p>
        </p:txBody>
      </p:sp>
      <p:sp>
        <p:nvSpPr>
          <p:cNvPr id="47134" name="Rectangle 44">
            <a:extLst>
              <a:ext uri="{FF2B5EF4-FFF2-40B4-BE49-F238E27FC236}">
                <a16:creationId xmlns:a16="http://schemas.microsoft.com/office/drawing/2014/main" id="{6D24B1CE-8091-377E-607F-DCE913F2B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6264" y="3341688"/>
            <a:ext cx="2444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500" b="1"/>
              <a:t>70</a:t>
            </a:r>
          </a:p>
        </p:txBody>
      </p:sp>
      <p:sp>
        <p:nvSpPr>
          <p:cNvPr id="47135" name="Rectangle 45">
            <a:extLst>
              <a:ext uri="{FF2B5EF4-FFF2-40B4-BE49-F238E27FC236}">
                <a16:creationId xmlns:a16="http://schemas.microsoft.com/office/drawing/2014/main" id="{4DB633AA-8967-54F1-DB8D-1B25BF1D0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8363" y="3090863"/>
            <a:ext cx="24606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500" b="1"/>
              <a:t>20</a:t>
            </a:r>
          </a:p>
        </p:txBody>
      </p:sp>
      <p:sp>
        <p:nvSpPr>
          <p:cNvPr id="47136" name="Rectangle 46">
            <a:extLst>
              <a:ext uri="{FF2B5EF4-FFF2-40B4-BE49-F238E27FC236}">
                <a16:creationId xmlns:a16="http://schemas.microsoft.com/office/drawing/2014/main" id="{AA640322-0104-DA2F-6DA1-97024DEB7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4" y="2151063"/>
            <a:ext cx="2444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500" b="1"/>
              <a:t>75</a:t>
            </a:r>
          </a:p>
        </p:txBody>
      </p:sp>
      <p:graphicFrame>
        <p:nvGraphicFramePr>
          <p:cNvPr id="47137" name="Object 47">
            <a:extLst>
              <a:ext uri="{FF2B5EF4-FFF2-40B4-BE49-F238E27FC236}">
                <a16:creationId xmlns:a16="http://schemas.microsoft.com/office/drawing/2014/main" id="{BF282E62-A3BE-C8E4-CBD6-21F9CAAE4241}"/>
              </a:ext>
            </a:extLst>
          </p:cNvPr>
          <p:cNvGraphicFramePr>
            <a:graphicFrameLocks/>
          </p:cNvGraphicFramePr>
          <p:nvPr/>
        </p:nvGraphicFramePr>
        <p:xfrm>
          <a:off x="6205538" y="5751514"/>
          <a:ext cx="538162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4864100" imgH="3111500" progId="MS_ClipArt_Gallery.2">
                  <p:embed/>
                </p:oleObj>
              </mc:Choice>
              <mc:Fallback>
                <p:oleObj name="Clip" r:id="rId3" imgW="4864100" imgH="3111500" progId="MS_ClipArt_Gallery.2">
                  <p:embed/>
                  <p:pic>
                    <p:nvPicPr>
                      <p:cNvPr id="47137" name="Object 47">
                        <a:extLst>
                          <a:ext uri="{FF2B5EF4-FFF2-40B4-BE49-F238E27FC236}">
                            <a16:creationId xmlns:a16="http://schemas.microsoft.com/office/drawing/2014/main" id="{BF282E62-A3BE-C8E4-CBD6-21F9CAAE424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538" y="5751514"/>
                        <a:ext cx="538162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38" name="Object 48">
            <a:extLst>
              <a:ext uri="{FF2B5EF4-FFF2-40B4-BE49-F238E27FC236}">
                <a16:creationId xmlns:a16="http://schemas.microsoft.com/office/drawing/2014/main" id="{2E92A363-E324-48F3-E100-E5EAB2584A71}"/>
              </a:ext>
            </a:extLst>
          </p:cNvPr>
          <p:cNvGraphicFramePr>
            <a:graphicFrameLocks/>
          </p:cNvGraphicFramePr>
          <p:nvPr/>
        </p:nvGraphicFramePr>
        <p:xfrm>
          <a:off x="6259513" y="5218114"/>
          <a:ext cx="34766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5" imgW="2908300" imgH="3162300" progId="MS_ClipArt_Gallery.2">
                  <p:embed/>
                </p:oleObj>
              </mc:Choice>
              <mc:Fallback>
                <p:oleObj name="Clip" r:id="rId5" imgW="2908300" imgH="3162300" progId="MS_ClipArt_Gallery.2">
                  <p:embed/>
                  <p:pic>
                    <p:nvPicPr>
                      <p:cNvPr id="47138" name="Object 48">
                        <a:extLst>
                          <a:ext uri="{FF2B5EF4-FFF2-40B4-BE49-F238E27FC236}">
                            <a16:creationId xmlns:a16="http://schemas.microsoft.com/office/drawing/2014/main" id="{2E92A363-E324-48F3-E100-E5EAB2584A7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9513" y="5218114"/>
                        <a:ext cx="347662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39" name="Object 49">
            <a:extLst>
              <a:ext uri="{FF2B5EF4-FFF2-40B4-BE49-F238E27FC236}">
                <a16:creationId xmlns:a16="http://schemas.microsoft.com/office/drawing/2014/main" id="{769E6EBC-E419-EA8C-7881-7DCD145D848D}"/>
              </a:ext>
            </a:extLst>
          </p:cNvPr>
          <p:cNvGraphicFramePr>
            <a:graphicFrameLocks/>
          </p:cNvGraphicFramePr>
          <p:nvPr/>
        </p:nvGraphicFramePr>
        <p:xfrm>
          <a:off x="5673725" y="5232401"/>
          <a:ext cx="36195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7" imgW="4686300" imgH="4254500" progId="MS_ClipArt_Gallery.2">
                  <p:embed/>
                </p:oleObj>
              </mc:Choice>
              <mc:Fallback>
                <p:oleObj name="Clip" r:id="rId7" imgW="4686300" imgH="4254500" progId="MS_ClipArt_Gallery.2">
                  <p:embed/>
                  <p:pic>
                    <p:nvPicPr>
                      <p:cNvPr id="47139" name="Object 49">
                        <a:extLst>
                          <a:ext uri="{FF2B5EF4-FFF2-40B4-BE49-F238E27FC236}">
                            <a16:creationId xmlns:a16="http://schemas.microsoft.com/office/drawing/2014/main" id="{769E6EBC-E419-EA8C-7881-7DCD145D848D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3725" y="5232401"/>
                        <a:ext cx="361950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40" name="Rectangle 50">
            <a:extLst>
              <a:ext uri="{FF2B5EF4-FFF2-40B4-BE49-F238E27FC236}">
                <a16:creationId xmlns:a16="http://schemas.microsoft.com/office/drawing/2014/main" id="{87AD7E41-39A6-2F05-2981-C73AA0405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7639" y="5881689"/>
            <a:ext cx="8286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54" tIns="46126" rIns="92254" bIns="46126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b="1"/>
              <a:t>Task</a:t>
            </a:r>
          </a:p>
        </p:txBody>
      </p:sp>
      <p:sp>
        <p:nvSpPr>
          <p:cNvPr id="47141" name="Rectangle 51">
            <a:extLst>
              <a:ext uri="{FF2B5EF4-FFF2-40B4-BE49-F238E27FC236}">
                <a16:creationId xmlns:a16="http://schemas.microsoft.com/office/drawing/2014/main" id="{ABA2A140-CC00-6967-4760-BBD97CAB5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1876" y="5167314"/>
            <a:ext cx="8286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54" tIns="46126" rIns="92254" bIns="46126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b="1"/>
              <a:t>Tools</a:t>
            </a:r>
          </a:p>
        </p:txBody>
      </p:sp>
      <p:graphicFrame>
        <p:nvGraphicFramePr>
          <p:cNvPr id="47142" name="Object 52">
            <a:extLst>
              <a:ext uri="{FF2B5EF4-FFF2-40B4-BE49-F238E27FC236}">
                <a16:creationId xmlns:a16="http://schemas.microsoft.com/office/drawing/2014/main" id="{2551CCF7-7385-2D1A-ACC8-7ADAD9AA8B96}"/>
              </a:ext>
            </a:extLst>
          </p:cNvPr>
          <p:cNvGraphicFramePr>
            <a:graphicFrameLocks/>
          </p:cNvGraphicFramePr>
          <p:nvPr/>
        </p:nvGraphicFramePr>
        <p:xfrm>
          <a:off x="3533775" y="4289425"/>
          <a:ext cx="503238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9" imgW="2908300" imgH="3162300" progId="MS_ClipArt_Gallery.2">
                  <p:embed/>
                </p:oleObj>
              </mc:Choice>
              <mc:Fallback>
                <p:oleObj name="Clip" r:id="rId9" imgW="2908300" imgH="3162300" progId="MS_ClipArt_Gallery.2">
                  <p:embed/>
                  <p:pic>
                    <p:nvPicPr>
                      <p:cNvPr id="47142" name="Object 52">
                        <a:extLst>
                          <a:ext uri="{FF2B5EF4-FFF2-40B4-BE49-F238E27FC236}">
                            <a16:creationId xmlns:a16="http://schemas.microsoft.com/office/drawing/2014/main" id="{2551CCF7-7385-2D1A-ACC8-7ADAD9AA8B96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775" y="4289425"/>
                        <a:ext cx="503238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43" name="Object 53">
            <a:extLst>
              <a:ext uri="{FF2B5EF4-FFF2-40B4-BE49-F238E27FC236}">
                <a16:creationId xmlns:a16="http://schemas.microsoft.com/office/drawing/2014/main" id="{1DE1459D-909C-ECA1-6D72-DD4C2CC058B7}"/>
              </a:ext>
            </a:extLst>
          </p:cNvPr>
          <p:cNvGraphicFramePr>
            <a:graphicFrameLocks/>
          </p:cNvGraphicFramePr>
          <p:nvPr/>
        </p:nvGraphicFramePr>
        <p:xfrm>
          <a:off x="5494338" y="5641976"/>
          <a:ext cx="5778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10" imgW="4000500" imgH="3187700" progId="MS_ClipArt_Gallery.2">
                  <p:embed/>
                </p:oleObj>
              </mc:Choice>
              <mc:Fallback>
                <p:oleObj name="Clip" r:id="rId10" imgW="4000500" imgH="3187700" progId="MS_ClipArt_Gallery.2">
                  <p:embed/>
                  <p:pic>
                    <p:nvPicPr>
                      <p:cNvPr id="47143" name="Object 53">
                        <a:extLst>
                          <a:ext uri="{FF2B5EF4-FFF2-40B4-BE49-F238E27FC236}">
                            <a16:creationId xmlns:a16="http://schemas.microsoft.com/office/drawing/2014/main" id="{1DE1459D-909C-ECA1-6D72-DD4C2CC058B7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4338" y="5641976"/>
                        <a:ext cx="57785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44" name="Object 54">
            <a:extLst>
              <a:ext uri="{FF2B5EF4-FFF2-40B4-BE49-F238E27FC236}">
                <a16:creationId xmlns:a16="http://schemas.microsoft.com/office/drawing/2014/main" id="{9E371FE8-7909-4DBA-AF46-0EA5288879BB}"/>
              </a:ext>
            </a:extLst>
          </p:cNvPr>
          <p:cNvGraphicFramePr>
            <a:graphicFrameLocks/>
          </p:cNvGraphicFramePr>
          <p:nvPr/>
        </p:nvGraphicFramePr>
        <p:xfrm>
          <a:off x="4781551" y="2111376"/>
          <a:ext cx="48101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12" imgW="4686300" imgH="4254500" progId="MS_ClipArt_Gallery.2">
                  <p:embed/>
                </p:oleObj>
              </mc:Choice>
              <mc:Fallback>
                <p:oleObj name="Clip" r:id="rId12" imgW="4686300" imgH="4254500" progId="MS_ClipArt_Gallery.2">
                  <p:embed/>
                  <p:pic>
                    <p:nvPicPr>
                      <p:cNvPr id="47144" name="Object 54">
                        <a:extLst>
                          <a:ext uri="{FF2B5EF4-FFF2-40B4-BE49-F238E27FC236}">
                            <a16:creationId xmlns:a16="http://schemas.microsoft.com/office/drawing/2014/main" id="{9E371FE8-7909-4DBA-AF46-0EA5288879BB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1551" y="2111376"/>
                        <a:ext cx="481013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45" name="Rectangle 55">
            <a:extLst>
              <a:ext uri="{FF2B5EF4-FFF2-40B4-BE49-F238E27FC236}">
                <a16:creationId xmlns:a16="http://schemas.microsoft.com/office/drawing/2014/main" id="{02EF4C4A-AA9E-070A-83E9-E60D49081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0038" y="5641976"/>
            <a:ext cx="125095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54" tIns="46126" rIns="92254" bIns="46126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b="1" dirty="0"/>
              <a:t>Percentages</a:t>
            </a:r>
          </a:p>
        </p:txBody>
      </p:sp>
      <p:sp>
        <p:nvSpPr>
          <p:cNvPr id="47146" name="Rectangle 56">
            <a:extLst>
              <a:ext uri="{FF2B5EF4-FFF2-40B4-BE49-F238E27FC236}">
                <a16:creationId xmlns:a16="http://schemas.microsoft.com/office/drawing/2014/main" id="{818FA5BC-1F5D-19B8-00F0-002469565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2050" y="5572126"/>
            <a:ext cx="36988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54" tIns="46126" rIns="92254" bIns="46126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b="1"/>
              <a:t>40</a:t>
            </a:r>
          </a:p>
        </p:txBody>
      </p:sp>
      <p:sp>
        <p:nvSpPr>
          <p:cNvPr id="47147" name="Rectangle 57">
            <a:extLst>
              <a:ext uri="{FF2B5EF4-FFF2-40B4-BE49-F238E27FC236}">
                <a16:creationId xmlns:a16="http://schemas.microsoft.com/office/drawing/2014/main" id="{B7D48781-0811-5B98-8F2E-06EAE09E1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0851" y="5191126"/>
            <a:ext cx="3714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54" tIns="46126" rIns="92254" bIns="46126">
            <a:spAutoFit/>
          </a:bodyPr>
          <a:lstStyle>
            <a:lvl1pPr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b="1"/>
              <a:t>60</a:t>
            </a:r>
          </a:p>
        </p:txBody>
      </p:sp>
      <p:sp>
        <p:nvSpPr>
          <p:cNvPr id="47148" name="Rectangle 58">
            <a:extLst>
              <a:ext uri="{FF2B5EF4-FFF2-40B4-BE49-F238E27FC236}">
                <a16:creationId xmlns:a16="http://schemas.microsoft.com/office/drawing/2014/main" id="{139C963A-7857-7AD3-D703-513E06E1C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733801"/>
            <a:ext cx="3429000" cy="252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b="1"/>
              <a:t>Teams study the relative % of time or transactions which follow each path</a:t>
            </a:r>
          </a:p>
          <a:p>
            <a:pPr algn="ctr" eaLnBrk="1" hangingPunct="1">
              <a:lnSpc>
                <a:spcPct val="90000"/>
              </a:lnSpc>
            </a:pPr>
            <a:endParaRPr lang="en-US" altLang="en-US" sz="800" b="1"/>
          </a:p>
          <a:p>
            <a:pPr algn="ctr" eaLnBrk="1" hangingPunct="1">
              <a:lnSpc>
                <a:spcPct val="90000"/>
              </a:lnSpc>
            </a:pPr>
            <a:r>
              <a:rPr lang="en-US" altLang="en-US" b="1"/>
              <a:t>This tool can also be used to scope a project</a:t>
            </a:r>
          </a:p>
        </p:txBody>
      </p:sp>
      <p:sp>
        <p:nvSpPr>
          <p:cNvPr id="47149" name="Rectangle 59">
            <a:extLst>
              <a:ext uri="{FF2B5EF4-FFF2-40B4-BE49-F238E27FC236}">
                <a16:creationId xmlns:a16="http://schemas.microsoft.com/office/drawing/2014/main" id="{47C03F4D-151F-65A5-6044-2FF3AFCFA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04801"/>
            <a:ext cx="48006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1800"/>
              <a:t>This technique comes from process reengineering.  Diverging or alternative “paths” are noted by split arrows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EE9B89F2-58AB-4EDA-227A-96A92BB42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776" y="457995"/>
            <a:ext cx="7772400" cy="457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Section of a Variables map</a:t>
            </a:r>
          </a:p>
        </p:txBody>
      </p:sp>
      <p:sp>
        <p:nvSpPr>
          <p:cNvPr id="78869" name="Text Box 21">
            <a:extLst>
              <a:ext uri="{FF2B5EF4-FFF2-40B4-BE49-F238E27FC236}">
                <a16:creationId xmlns:a16="http://schemas.microsoft.com/office/drawing/2014/main" id="{17EFE0F3-12C6-1A36-2D3E-BAF984A41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270002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/>
              <a:t>Input  </a:t>
            </a:r>
            <a:r>
              <a:rPr lang="en-US" altLang="en-US" sz="2000" b="1" dirty="0" err="1"/>
              <a:t>Xs</a:t>
            </a:r>
            <a:endParaRPr lang="en-US" altLang="en-US" sz="2000" b="1" dirty="0"/>
          </a:p>
        </p:txBody>
      </p:sp>
      <p:sp>
        <p:nvSpPr>
          <p:cNvPr id="78870" name="Text Box 22">
            <a:extLst>
              <a:ext uri="{FF2B5EF4-FFF2-40B4-BE49-F238E27FC236}">
                <a16:creationId xmlns:a16="http://schemas.microsoft.com/office/drawing/2014/main" id="{162DFB3A-DCDD-975F-2D34-1DE840200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1270002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/>
              <a:t>Output Ys</a:t>
            </a:r>
          </a:p>
        </p:txBody>
      </p:sp>
      <p:grpSp>
        <p:nvGrpSpPr>
          <p:cNvPr id="78900" name="Group 52">
            <a:extLst>
              <a:ext uri="{FF2B5EF4-FFF2-40B4-BE49-F238E27FC236}">
                <a16:creationId xmlns:a16="http://schemas.microsoft.com/office/drawing/2014/main" id="{78F3FD26-F8E4-AB8B-8611-3837836FCE5F}"/>
              </a:ext>
            </a:extLst>
          </p:cNvPr>
          <p:cNvGrpSpPr>
            <a:grpSpLocks/>
          </p:cNvGrpSpPr>
          <p:nvPr/>
        </p:nvGrpSpPr>
        <p:grpSpPr bwMode="auto">
          <a:xfrm>
            <a:off x="2133601" y="1727201"/>
            <a:ext cx="3060701" cy="4408488"/>
            <a:chOff x="1075" y="1279"/>
            <a:chExt cx="1928" cy="2777"/>
          </a:xfrm>
        </p:grpSpPr>
        <p:grpSp>
          <p:nvGrpSpPr>
            <p:cNvPr id="31783" name="Group 53">
              <a:extLst>
                <a:ext uri="{FF2B5EF4-FFF2-40B4-BE49-F238E27FC236}">
                  <a16:creationId xmlns:a16="http://schemas.microsoft.com/office/drawing/2014/main" id="{331D0907-A959-222E-C2D9-5686750596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75" y="1279"/>
              <a:ext cx="1577" cy="1305"/>
              <a:chOff x="1075" y="1279"/>
              <a:chExt cx="1577" cy="1305"/>
            </a:xfrm>
          </p:grpSpPr>
          <p:sp>
            <p:nvSpPr>
              <p:cNvPr id="31795" name="Rectangle 54">
                <a:extLst>
                  <a:ext uri="{FF2B5EF4-FFF2-40B4-BE49-F238E27FC236}">
                    <a16:creationId xmlns:a16="http://schemas.microsoft.com/office/drawing/2014/main" id="{F08964D6-2084-3037-3CD4-FDB656B4EC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1279"/>
                <a:ext cx="1248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Clean Vessel, Lines,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796" name="Rectangle 55">
                <a:extLst>
                  <a:ext uri="{FF2B5EF4-FFF2-40B4-BE49-F238E27FC236}">
                    <a16:creationId xmlns:a16="http://schemas.microsoft.com/office/drawing/2014/main" id="{6249FFD1-9029-2807-064B-5FDBBBC7F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1406"/>
                <a:ext cx="773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   Equipment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797" name="Rectangle 56">
                <a:extLst>
                  <a:ext uri="{FF2B5EF4-FFF2-40B4-BE49-F238E27FC236}">
                    <a16:creationId xmlns:a16="http://schemas.microsoft.com/office/drawing/2014/main" id="{21846475-56D2-12B3-EAD0-95C2BE77CC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1532"/>
                <a:ext cx="118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Trained Man power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798" name="Rectangle 57">
                <a:extLst>
                  <a:ext uri="{FF2B5EF4-FFF2-40B4-BE49-F238E27FC236}">
                    <a16:creationId xmlns:a16="http://schemas.microsoft.com/office/drawing/2014/main" id="{A8AB2BFC-73A8-79BC-362B-6823E4916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1659"/>
                <a:ext cx="1268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Raw material Quality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799" name="Rectangle 58">
                <a:extLst>
                  <a:ext uri="{FF2B5EF4-FFF2-40B4-BE49-F238E27FC236}">
                    <a16:creationId xmlns:a16="http://schemas.microsoft.com/office/drawing/2014/main" id="{5B9D3B6B-2D8A-34E5-ED6B-A7A809B28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1786"/>
                <a:ext cx="1124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Correct Procedure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800" name="Rectangle 59">
                <a:extLst>
                  <a:ext uri="{FF2B5EF4-FFF2-40B4-BE49-F238E27FC236}">
                    <a16:creationId xmlns:a16="http://schemas.microsoft.com/office/drawing/2014/main" id="{36103CEC-F3C6-EE7D-E599-07B4E7036C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1912"/>
                <a:ext cx="1355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Appropriate Vessel for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801" name="Rectangle 60">
                <a:extLst>
                  <a:ext uri="{FF2B5EF4-FFF2-40B4-BE49-F238E27FC236}">
                    <a16:creationId xmlns:a16="http://schemas.microsoft.com/office/drawing/2014/main" id="{D412E9BC-3925-437D-3E1B-421980AD59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2039"/>
                <a:ext cx="697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  batch size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802" name="Rectangle 61">
                <a:extLst>
                  <a:ext uri="{FF2B5EF4-FFF2-40B4-BE49-F238E27FC236}">
                    <a16:creationId xmlns:a16="http://schemas.microsoft.com/office/drawing/2014/main" id="{1AB2C76B-D328-DBB8-E5FA-E12CC1674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2166"/>
                <a:ext cx="132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Manpower Availability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803" name="Rectangle 62">
                <a:extLst>
                  <a:ext uri="{FF2B5EF4-FFF2-40B4-BE49-F238E27FC236}">
                    <a16:creationId xmlns:a16="http://schemas.microsoft.com/office/drawing/2014/main" id="{5E8BCDAD-FFD3-2289-2216-688F57E84C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2292"/>
                <a:ext cx="1125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Qualified Operator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804" name="Rectangle 63">
                <a:extLst>
                  <a:ext uri="{FF2B5EF4-FFF2-40B4-BE49-F238E27FC236}">
                    <a16:creationId xmlns:a16="http://schemas.microsoft.com/office/drawing/2014/main" id="{0213F156-6175-2D47-5A97-0596A3B2C3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2419"/>
                <a:ext cx="1577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Equipment function check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</p:grpSp>
        <p:grpSp>
          <p:nvGrpSpPr>
            <p:cNvPr id="31784" name="Group 64">
              <a:extLst>
                <a:ext uri="{FF2B5EF4-FFF2-40B4-BE49-F238E27FC236}">
                  <a16:creationId xmlns:a16="http://schemas.microsoft.com/office/drawing/2014/main" id="{043915CF-C241-36F5-D477-BE205B2891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75" y="2666"/>
              <a:ext cx="1928" cy="1390"/>
              <a:chOff x="1075" y="2666"/>
              <a:chExt cx="1928" cy="1390"/>
            </a:xfrm>
          </p:grpSpPr>
          <p:sp>
            <p:nvSpPr>
              <p:cNvPr id="31785" name="Rectangle 65">
                <a:extLst>
                  <a:ext uri="{FF2B5EF4-FFF2-40B4-BE49-F238E27FC236}">
                    <a16:creationId xmlns:a16="http://schemas.microsoft.com/office/drawing/2014/main" id="{BDB8124C-3AED-49DB-468D-64320ABA44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2666"/>
                <a:ext cx="1537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Measurement System for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786" name="Rectangle 66">
                <a:extLst>
                  <a:ext uri="{FF2B5EF4-FFF2-40B4-BE49-F238E27FC236}">
                    <a16:creationId xmlns:a16="http://schemas.microsoft.com/office/drawing/2014/main" id="{730D85B9-5EEF-4B9D-C39D-625CBDC007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2793"/>
                <a:ext cx="948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   RMS. Charge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787" name="Rectangle 67">
                <a:extLst>
                  <a:ext uri="{FF2B5EF4-FFF2-40B4-BE49-F238E27FC236}">
                    <a16:creationId xmlns:a16="http://schemas.microsoft.com/office/drawing/2014/main" id="{371C2E47-1D6E-15AF-B01E-A82D5CA3CB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2919"/>
                <a:ext cx="1859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Lineup for raw material charge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788" name="Rectangle 68">
                <a:extLst>
                  <a:ext uri="{FF2B5EF4-FFF2-40B4-BE49-F238E27FC236}">
                    <a16:creationId xmlns:a16="http://schemas.microsoft.com/office/drawing/2014/main" id="{0D9AEB3F-AAFB-17DF-E663-15DC482224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3046"/>
                <a:ext cx="130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Raw material storage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789" name="Rectangle 69">
                <a:extLst>
                  <a:ext uri="{FF2B5EF4-FFF2-40B4-BE49-F238E27FC236}">
                    <a16:creationId xmlns:a16="http://schemas.microsoft.com/office/drawing/2014/main" id="{396EE109-30F4-AE6B-0D2E-49918C63FD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3173"/>
                <a:ext cx="1928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   conditions (N2 sparge, mixing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790" name="Rectangle 70">
                <a:extLst>
                  <a:ext uri="{FF2B5EF4-FFF2-40B4-BE49-F238E27FC236}">
                    <a16:creationId xmlns:a16="http://schemas.microsoft.com/office/drawing/2014/main" id="{357EBAEC-08FE-DEDA-879A-6CCD33146F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3299"/>
                <a:ext cx="383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   etc.)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791" name="Rectangle 71">
                <a:extLst>
                  <a:ext uri="{FF2B5EF4-FFF2-40B4-BE49-F238E27FC236}">
                    <a16:creationId xmlns:a16="http://schemas.microsoft.com/office/drawing/2014/main" id="{F421ABC0-8D1D-4614-84A1-BC7CCE3454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3426"/>
                <a:ext cx="1223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Properly filtered raw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792" name="Rectangle 72">
                <a:extLst>
                  <a:ext uri="{FF2B5EF4-FFF2-40B4-BE49-F238E27FC236}">
                    <a16:creationId xmlns:a16="http://schemas.microsoft.com/office/drawing/2014/main" id="{70CB3D2B-8230-0394-DB82-FBA6CE360D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3552"/>
                <a:ext cx="673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700">
                    <a:solidFill>
                      <a:srgbClr val="000000"/>
                    </a:solidFill>
                  </a:rPr>
                  <a:t>   materials</a:t>
                </a:r>
                <a:endParaRPr lang="en-US" altLang="en-US" sz="3200" b="1">
                  <a:latin typeface="Trajan" pitchFamily="18" charset="0"/>
                </a:endParaRPr>
              </a:p>
            </p:txBody>
          </p:sp>
          <p:sp>
            <p:nvSpPr>
              <p:cNvPr id="31793" name="Rectangle 73">
                <a:extLst>
                  <a:ext uri="{FF2B5EF4-FFF2-40B4-BE49-F238E27FC236}">
                    <a16:creationId xmlns:a16="http://schemas.microsoft.com/office/drawing/2014/main" id="{F6C0092A-2D7A-D023-986F-5516DF85FC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3679"/>
                <a:ext cx="1263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300">
                    <a:solidFill>
                      <a:srgbClr val="000000"/>
                    </a:solidFill>
                  </a:rPr>
                  <a:t>Accurate, complete, honest</a:t>
                </a:r>
                <a:endParaRPr lang="en-US" altLang="en-US" b="1">
                  <a:latin typeface="Trajan" pitchFamily="18" charset="0"/>
                </a:endParaRPr>
              </a:p>
            </p:txBody>
          </p:sp>
          <p:sp>
            <p:nvSpPr>
              <p:cNvPr id="31794" name="Rectangle 74">
                <a:extLst>
                  <a:ext uri="{FF2B5EF4-FFF2-40B4-BE49-F238E27FC236}">
                    <a16:creationId xmlns:a16="http://schemas.microsoft.com/office/drawing/2014/main" id="{14E5FD34-6573-CCEA-D1E5-5E5569711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3806"/>
                <a:ext cx="131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300">
                    <a:solidFill>
                      <a:srgbClr val="000000"/>
                    </a:solidFill>
                  </a:rPr>
                  <a:t>   batch records</a:t>
                </a:r>
              </a:p>
              <a:p>
                <a:pPr eaLnBrk="1" hangingPunct="1"/>
                <a:r>
                  <a:rPr lang="en-US" altLang="en-US" sz="1300">
                    <a:solidFill>
                      <a:srgbClr val="000000"/>
                    </a:solidFill>
                  </a:rPr>
                  <a:t>Equipment for Charge ready</a:t>
                </a:r>
                <a:endParaRPr lang="en-US" altLang="en-US" b="1">
                  <a:latin typeface="Trajan" pitchFamily="18" charset="0"/>
                </a:endParaRPr>
              </a:p>
            </p:txBody>
          </p:sp>
        </p:grpSp>
      </p:grpSp>
      <p:grpSp>
        <p:nvGrpSpPr>
          <p:cNvPr id="31774" name="Group 75">
            <a:extLst>
              <a:ext uri="{FF2B5EF4-FFF2-40B4-BE49-F238E27FC236}">
                <a16:creationId xmlns:a16="http://schemas.microsoft.com/office/drawing/2014/main" id="{681AE157-F951-D88A-695E-CF4768E776A5}"/>
              </a:ext>
            </a:extLst>
          </p:cNvPr>
          <p:cNvGrpSpPr>
            <a:grpSpLocks/>
          </p:cNvGrpSpPr>
          <p:nvPr/>
        </p:nvGrpSpPr>
        <p:grpSpPr bwMode="auto">
          <a:xfrm>
            <a:off x="5334001" y="1955802"/>
            <a:ext cx="1133475" cy="3260725"/>
            <a:chOff x="2801" y="1720"/>
            <a:chExt cx="714" cy="2054"/>
          </a:xfrm>
        </p:grpSpPr>
        <p:sp>
          <p:nvSpPr>
            <p:cNvPr id="31775" name="Rectangle 76">
              <a:extLst>
                <a:ext uri="{FF2B5EF4-FFF2-40B4-BE49-F238E27FC236}">
                  <a16:creationId xmlns:a16="http://schemas.microsoft.com/office/drawing/2014/main" id="{DCD083E9-B8E1-BFD8-249E-E49D5FD8D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1" y="1720"/>
              <a:ext cx="714" cy="475"/>
            </a:xfrm>
            <a:prstGeom prst="rect">
              <a:avLst/>
            </a:prstGeom>
            <a:solidFill>
              <a:srgbClr val="FFFFFF"/>
            </a:solidFill>
            <a:ln w="301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76" name="Rectangle 77">
              <a:extLst>
                <a:ext uri="{FF2B5EF4-FFF2-40B4-BE49-F238E27FC236}">
                  <a16:creationId xmlns:a16="http://schemas.microsoft.com/office/drawing/2014/main" id="{EC53F1D5-3E83-A98C-5F47-3B3031E82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4" y="3059"/>
              <a:ext cx="711" cy="474"/>
            </a:xfrm>
            <a:prstGeom prst="rect">
              <a:avLst/>
            </a:prstGeom>
            <a:solidFill>
              <a:srgbClr val="FFFFFF"/>
            </a:solidFill>
            <a:ln w="301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77" name="Rectangle 78">
              <a:extLst>
                <a:ext uri="{FF2B5EF4-FFF2-40B4-BE49-F238E27FC236}">
                  <a16:creationId xmlns:a16="http://schemas.microsoft.com/office/drawing/2014/main" id="{363706EA-2EFB-7C59-B120-CE277FF16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3" y="3230"/>
              <a:ext cx="67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300" b="1">
                  <a:solidFill>
                    <a:srgbClr val="000000"/>
                  </a:solidFill>
                </a:rPr>
                <a:t>Charge Batch</a:t>
              </a:r>
              <a:endParaRPr lang="en-US" altLang="en-US" b="1">
                <a:latin typeface="Trajan" pitchFamily="18" charset="0"/>
              </a:endParaRPr>
            </a:p>
          </p:txBody>
        </p:sp>
        <p:sp>
          <p:nvSpPr>
            <p:cNvPr id="31778" name="Freeform 79">
              <a:extLst>
                <a:ext uri="{FF2B5EF4-FFF2-40B4-BE49-F238E27FC236}">
                  <a16:creationId xmlns:a16="http://schemas.microsoft.com/office/drawing/2014/main" id="{201ADD03-B828-05DC-2C88-404FE4987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" y="2191"/>
              <a:ext cx="1" cy="795"/>
            </a:xfrm>
            <a:custGeom>
              <a:avLst/>
              <a:gdLst>
                <a:gd name="T0" fmla="*/ 0 w 1"/>
                <a:gd name="T1" fmla="*/ 0 h 795"/>
                <a:gd name="T2" fmla="*/ 0 w 1"/>
                <a:gd name="T3" fmla="*/ 117 h 795"/>
                <a:gd name="T4" fmla="*/ 0 w 1"/>
                <a:gd name="T5" fmla="*/ 117 h 795"/>
                <a:gd name="T6" fmla="*/ 0 w 1"/>
                <a:gd name="T7" fmla="*/ 795 h 7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795">
                  <a:moveTo>
                    <a:pt x="0" y="0"/>
                  </a:moveTo>
                  <a:lnTo>
                    <a:pt x="0" y="117"/>
                  </a:lnTo>
                  <a:lnTo>
                    <a:pt x="0" y="795"/>
                  </a:lnTo>
                </a:path>
              </a:pathLst>
            </a:custGeom>
            <a:noFill/>
            <a:ln w="301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79" name="Freeform 80">
              <a:extLst>
                <a:ext uri="{FF2B5EF4-FFF2-40B4-BE49-F238E27FC236}">
                  <a16:creationId xmlns:a16="http://schemas.microsoft.com/office/drawing/2014/main" id="{89511B62-4A08-1A39-A79B-7BD7D3B60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8" y="3692"/>
              <a:ext cx="83" cy="82"/>
            </a:xfrm>
            <a:custGeom>
              <a:avLst/>
              <a:gdLst>
                <a:gd name="T0" fmla="*/ 83 w 83"/>
                <a:gd name="T1" fmla="*/ 0 h 82"/>
                <a:gd name="T2" fmla="*/ 41 w 83"/>
                <a:gd name="T3" fmla="*/ 82 h 82"/>
                <a:gd name="T4" fmla="*/ 0 w 83"/>
                <a:gd name="T5" fmla="*/ 0 h 82"/>
                <a:gd name="T6" fmla="*/ 83 w 83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3" h="82">
                  <a:moveTo>
                    <a:pt x="83" y="0"/>
                  </a:moveTo>
                  <a:lnTo>
                    <a:pt x="41" y="82"/>
                  </a:lnTo>
                  <a:lnTo>
                    <a:pt x="0" y="0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0" name="Rectangle 81">
              <a:extLst>
                <a:ext uri="{FF2B5EF4-FFF2-40B4-BE49-F238E27FC236}">
                  <a16:creationId xmlns:a16="http://schemas.microsoft.com/office/drawing/2014/main" id="{A9F7D819-CAE1-18CA-1BC6-C7ABD6618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1" y="1891"/>
              <a:ext cx="50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300" b="1">
                  <a:solidFill>
                    <a:srgbClr val="000000"/>
                  </a:solidFill>
                </a:rPr>
                <a:t>   Prepare </a:t>
              </a:r>
              <a:endParaRPr lang="en-US" altLang="en-US" b="1">
                <a:latin typeface="Trajan" pitchFamily="18" charset="0"/>
              </a:endParaRPr>
            </a:p>
          </p:txBody>
        </p:sp>
        <p:sp>
          <p:nvSpPr>
            <p:cNvPr id="31781" name="Line 82">
              <a:extLst>
                <a:ext uri="{FF2B5EF4-FFF2-40B4-BE49-F238E27FC236}">
                  <a16:creationId xmlns:a16="http://schemas.microsoft.com/office/drawing/2014/main" id="{EE600773-1B36-83ED-E719-D9F494C7B3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9" y="3533"/>
              <a:ext cx="1" cy="168"/>
            </a:xfrm>
            <a:prstGeom prst="line">
              <a:avLst/>
            </a:prstGeom>
            <a:noFill/>
            <a:ln w="301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2" name="Freeform 83">
              <a:extLst>
                <a:ext uri="{FF2B5EF4-FFF2-40B4-BE49-F238E27FC236}">
                  <a16:creationId xmlns:a16="http://schemas.microsoft.com/office/drawing/2014/main" id="{4C8EDC6E-EDA0-FBC3-4CB4-9F8AE716A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8" y="2976"/>
              <a:ext cx="83" cy="83"/>
            </a:xfrm>
            <a:custGeom>
              <a:avLst/>
              <a:gdLst>
                <a:gd name="T0" fmla="*/ 83 w 83"/>
                <a:gd name="T1" fmla="*/ 0 h 83"/>
                <a:gd name="T2" fmla="*/ 41 w 83"/>
                <a:gd name="T3" fmla="*/ 83 h 83"/>
                <a:gd name="T4" fmla="*/ 0 w 83"/>
                <a:gd name="T5" fmla="*/ 0 h 83"/>
                <a:gd name="T6" fmla="*/ 83 w 83"/>
                <a:gd name="T7" fmla="*/ 0 h 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3" h="83">
                  <a:moveTo>
                    <a:pt x="83" y="0"/>
                  </a:moveTo>
                  <a:lnTo>
                    <a:pt x="41" y="83"/>
                  </a:lnTo>
                  <a:lnTo>
                    <a:pt x="0" y="0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8950" name="Group 102">
            <a:extLst>
              <a:ext uri="{FF2B5EF4-FFF2-40B4-BE49-F238E27FC236}">
                <a16:creationId xmlns:a16="http://schemas.microsoft.com/office/drawing/2014/main" id="{8796688A-C2B7-DE33-D601-004D543230E0}"/>
              </a:ext>
            </a:extLst>
          </p:cNvPr>
          <p:cNvGrpSpPr>
            <a:grpSpLocks/>
          </p:cNvGrpSpPr>
          <p:nvPr/>
        </p:nvGrpSpPr>
        <p:grpSpPr bwMode="auto">
          <a:xfrm>
            <a:off x="7086602" y="1955802"/>
            <a:ext cx="3238501" cy="2855913"/>
            <a:chOff x="4168" y="1770"/>
            <a:chExt cx="2040" cy="1799"/>
          </a:xfrm>
        </p:grpSpPr>
        <p:sp>
          <p:nvSpPr>
            <p:cNvPr id="31762" name="Rectangle 103">
              <a:extLst>
                <a:ext uri="{FF2B5EF4-FFF2-40B4-BE49-F238E27FC236}">
                  <a16:creationId xmlns:a16="http://schemas.microsoft.com/office/drawing/2014/main" id="{C735AA05-C0E5-FFBA-F413-3F931B266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1770"/>
              <a:ext cx="83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900">
                  <a:solidFill>
                    <a:srgbClr val="000000"/>
                  </a:solidFill>
                </a:rPr>
                <a:t>Ready to go</a:t>
              </a:r>
              <a:endParaRPr lang="en-US" altLang="en-US" sz="3600" b="1">
                <a:latin typeface="Trajan" pitchFamily="18" charset="0"/>
              </a:endParaRPr>
            </a:p>
          </p:txBody>
        </p:sp>
        <p:sp>
          <p:nvSpPr>
            <p:cNvPr id="31763" name="Rectangle 104">
              <a:extLst>
                <a:ext uri="{FF2B5EF4-FFF2-40B4-BE49-F238E27FC236}">
                  <a16:creationId xmlns:a16="http://schemas.microsoft.com/office/drawing/2014/main" id="{D04EF8A4-6EFE-F96B-54DC-9776C8C48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7" y="1896"/>
              <a:ext cx="34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900">
                  <a:solidFill>
                    <a:srgbClr val="000000"/>
                  </a:solidFill>
                </a:rPr>
                <a:t>With:</a:t>
              </a:r>
              <a:endParaRPr lang="en-US" altLang="en-US" sz="3600" b="1">
                <a:latin typeface="Trajan" pitchFamily="18" charset="0"/>
              </a:endParaRPr>
            </a:p>
          </p:txBody>
        </p:sp>
        <p:sp>
          <p:nvSpPr>
            <p:cNvPr id="31764" name="Rectangle 105">
              <a:extLst>
                <a:ext uri="{FF2B5EF4-FFF2-40B4-BE49-F238E27FC236}">
                  <a16:creationId xmlns:a16="http://schemas.microsoft.com/office/drawing/2014/main" id="{B41C5885-1C19-118C-678A-00FB138E6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2023"/>
              <a:ext cx="180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900">
                  <a:solidFill>
                    <a:srgbClr val="000000"/>
                  </a:solidFill>
                </a:rPr>
                <a:t>Msmt sys for RMS Charge</a:t>
              </a:r>
              <a:endParaRPr lang="en-US" altLang="en-US" sz="3600" b="1">
                <a:latin typeface="Trajan" pitchFamily="18" charset="0"/>
              </a:endParaRPr>
            </a:p>
          </p:txBody>
        </p:sp>
        <p:sp>
          <p:nvSpPr>
            <p:cNvPr id="31765" name="Rectangle 106">
              <a:extLst>
                <a:ext uri="{FF2B5EF4-FFF2-40B4-BE49-F238E27FC236}">
                  <a16:creationId xmlns:a16="http://schemas.microsoft.com/office/drawing/2014/main" id="{DAC28910-22A2-D6DA-AAC1-3D2C04AAC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2150"/>
              <a:ext cx="150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900">
                  <a:solidFill>
                    <a:srgbClr val="000000"/>
                  </a:solidFill>
                </a:rPr>
                <a:t>Equipment for Charge</a:t>
              </a:r>
              <a:endParaRPr lang="en-US" altLang="en-US" sz="3600" b="1">
                <a:latin typeface="Trajan" pitchFamily="18" charset="0"/>
              </a:endParaRPr>
            </a:p>
          </p:txBody>
        </p:sp>
        <p:sp>
          <p:nvSpPr>
            <p:cNvPr id="31766" name="Rectangle 107">
              <a:extLst>
                <a:ext uri="{FF2B5EF4-FFF2-40B4-BE49-F238E27FC236}">
                  <a16:creationId xmlns:a16="http://schemas.microsoft.com/office/drawing/2014/main" id="{1A054F20-91EC-6470-EF99-C8C08C450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2276"/>
              <a:ext cx="153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900">
                  <a:solidFill>
                    <a:srgbClr val="000000"/>
                  </a:solidFill>
                </a:rPr>
                <a:t>Filtered Raw Materials</a:t>
              </a:r>
              <a:endParaRPr lang="en-US" altLang="en-US" sz="3600" b="1">
                <a:latin typeface="Trajan" pitchFamily="18" charset="0"/>
              </a:endParaRPr>
            </a:p>
          </p:txBody>
        </p:sp>
        <p:sp>
          <p:nvSpPr>
            <p:cNvPr id="31767" name="Rectangle 108">
              <a:extLst>
                <a:ext uri="{FF2B5EF4-FFF2-40B4-BE49-F238E27FC236}">
                  <a16:creationId xmlns:a16="http://schemas.microsoft.com/office/drawing/2014/main" id="{A2B367AD-A935-9C9C-D3C9-403CCEC4A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2403"/>
              <a:ext cx="71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900">
                  <a:solidFill>
                    <a:srgbClr val="000000"/>
                  </a:solidFill>
                </a:rPr>
                <a:t>Procedure</a:t>
              </a:r>
              <a:endParaRPr lang="en-US" altLang="en-US" sz="3600" b="1">
                <a:latin typeface="Trajan" pitchFamily="18" charset="0"/>
              </a:endParaRPr>
            </a:p>
          </p:txBody>
        </p:sp>
        <p:sp>
          <p:nvSpPr>
            <p:cNvPr id="31768" name="Rectangle 109">
              <a:extLst>
                <a:ext uri="{FF2B5EF4-FFF2-40B4-BE49-F238E27FC236}">
                  <a16:creationId xmlns:a16="http://schemas.microsoft.com/office/drawing/2014/main" id="{643E7AD2-82F7-80DF-799B-A288FCE49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2878"/>
              <a:ext cx="13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900">
                  <a:solidFill>
                    <a:srgbClr val="000000"/>
                  </a:solidFill>
                </a:rPr>
                <a:t>Right Raw materials</a:t>
              </a:r>
              <a:endParaRPr lang="en-US" altLang="en-US" sz="3600" b="1">
                <a:latin typeface="Trajan" pitchFamily="18" charset="0"/>
              </a:endParaRPr>
            </a:p>
          </p:txBody>
        </p:sp>
        <p:sp>
          <p:nvSpPr>
            <p:cNvPr id="31769" name="Rectangle 110">
              <a:extLst>
                <a:ext uri="{FF2B5EF4-FFF2-40B4-BE49-F238E27FC236}">
                  <a16:creationId xmlns:a16="http://schemas.microsoft.com/office/drawing/2014/main" id="{6DCF5B91-4400-9B1A-E75D-25B45A8FD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3005"/>
              <a:ext cx="13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900">
                  <a:solidFill>
                    <a:srgbClr val="000000"/>
                  </a:solidFill>
                </a:rPr>
                <a:t>Right amount of raw</a:t>
              </a:r>
              <a:endParaRPr lang="en-US" altLang="en-US" sz="3600" b="1">
                <a:latin typeface="Trajan" pitchFamily="18" charset="0"/>
              </a:endParaRPr>
            </a:p>
          </p:txBody>
        </p:sp>
        <p:sp>
          <p:nvSpPr>
            <p:cNvPr id="31770" name="Rectangle 111">
              <a:extLst>
                <a:ext uri="{FF2B5EF4-FFF2-40B4-BE49-F238E27FC236}">
                  <a16:creationId xmlns:a16="http://schemas.microsoft.com/office/drawing/2014/main" id="{8C0F60C8-5453-3B83-DE30-ECB14F4F2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" y="3131"/>
              <a:ext cx="96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900">
                  <a:solidFill>
                    <a:srgbClr val="000000"/>
                  </a:solidFill>
                </a:rPr>
                <a:t>        materials</a:t>
              </a:r>
              <a:endParaRPr lang="en-US" altLang="en-US" sz="3600" b="1">
                <a:latin typeface="Trajan" pitchFamily="18" charset="0"/>
              </a:endParaRPr>
            </a:p>
          </p:txBody>
        </p:sp>
        <p:sp>
          <p:nvSpPr>
            <p:cNvPr id="31771" name="Rectangle 112">
              <a:extLst>
                <a:ext uri="{FF2B5EF4-FFF2-40B4-BE49-F238E27FC236}">
                  <a16:creationId xmlns:a16="http://schemas.microsoft.com/office/drawing/2014/main" id="{BCA8FA88-A211-914A-D71E-75F181FDA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3258"/>
              <a:ext cx="83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900">
                  <a:solidFill>
                    <a:srgbClr val="000000"/>
                  </a:solidFill>
                </a:rPr>
                <a:t>Right vessel</a:t>
              </a:r>
              <a:endParaRPr lang="en-US" altLang="en-US" sz="3600" b="1">
                <a:latin typeface="Trajan" pitchFamily="18" charset="0"/>
              </a:endParaRPr>
            </a:p>
          </p:txBody>
        </p:sp>
        <p:sp>
          <p:nvSpPr>
            <p:cNvPr id="31772" name="Rectangle 113">
              <a:extLst>
                <a:ext uri="{FF2B5EF4-FFF2-40B4-BE49-F238E27FC236}">
                  <a16:creationId xmlns:a16="http://schemas.microsoft.com/office/drawing/2014/main" id="{F1E0CF19-69CD-70FE-A606-031D2149F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3385"/>
              <a:ext cx="99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900">
                  <a:solidFill>
                    <a:srgbClr val="000000"/>
                  </a:solidFill>
                </a:rPr>
                <a:t>Right charging</a:t>
              </a:r>
              <a:endParaRPr lang="en-US" altLang="en-US" sz="3600" b="1">
                <a:latin typeface="Trajan" pitchFamily="18" charset="0"/>
              </a:endParaRPr>
            </a:p>
          </p:txBody>
        </p:sp>
      </p:grpSp>
      <p:grpSp>
        <p:nvGrpSpPr>
          <p:cNvPr id="78973" name="Group 125">
            <a:extLst>
              <a:ext uri="{FF2B5EF4-FFF2-40B4-BE49-F238E27FC236}">
                <a16:creationId xmlns:a16="http://schemas.microsoft.com/office/drawing/2014/main" id="{C34285DF-4363-E095-B7F2-EDFD93755195}"/>
              </a:ext>
            </a:extLst>
          </p:cNvPr>
          <p:cNvGrpSpPr>
            <a:grpSpLocks/>
          </p:cNvGrpSpPr>
          <p:nvPr/>
        </p:nvGrpSpPr>
        <p:grpSpPr bwMode="auto">
          <a:xfrm>
            <a:off x="1893887" y="2444751"/>
            <a:ext cx="5562600" cy="2895600"/>
            <a:chOff x="240" y="1008"/>
            <a:chExt cx="3504" cy="1824"/>
          </a:xfrm>
        </p:grpSpPr>
        <p:grpSp>
          <p:nvGrpSpPr>
            <p:cNvPr id="31755" name="Group 120">
              <a:extLst>
                <a:ext uri="{FF2B5EF4-FFF2-40B4-BE49-F238E27FC236}">
                  <a16:creationId xmlns:a16="http://schemas.microsoft.com/office/drawing/2014/main" id="{BC2D3FFA-6F72-6E70-1D1E-D02259239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1008"/>
              <a:ext cx="3504" cy="1824"/>
              <a:chOff x="240" y="1008"/>
              <a:chExt cx="3504" cy="1824"/>
            </a:xfrm>
          </p:grpSpPr>
          <p:sp>
            <p:nvSpPr>
              <p:cNvPr id="78963" name="AutoShape 115">
                <a:extLst>
                  <a:ext uri="{FF2B5EF4-FFF2-40B4-BE49-F238E27FC236}">
                    <a16:creationId xmlns:a16="http://schemas.microsoft.com/office/drawing/2014/main" id="{59D8454E-1F59-7F0F-E5CE-2CCD3F599F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1008"/>
                <a:ext cx="144" cy="96"/>
              </a:xfrm>
              <a:prstGeom prst="star5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8964" name="AutoShape 116">
                <a:extLst>
                  <a:ext uri="{FF2B5EF4-FFF2-40B4-BE49-F238E27FC236}">
                    <a16:creationId xmlns:a16="http://schemas.microsoft.com/office/drawing/2014/main" id="{3889E146-5EA2-65E7-F99F-105D61C781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1968"/>
                <a:ext cx="144" cy="96"/>
              </a:xfrm>
              <a:prstGeom prst="star5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8965" name="AutoShape 117">
                <a:extLst>
                  <a:ext uri="{FF2B5EF4-FFF2-40B4-BE49-F238E27FC236}">
                    <a16:creationId xmlns:a16="http://schemas.microsoft.com/office/drawing/2014/main" id="{5F956C7D-A385-F86D-79F5-CB714B867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1248"/>
                <a:ext cx="144" cy="96"/>
              </a:xfrm>
              <a:prstGeom prst="star5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8967" name="AutoShape 119">
                <a:extLst>
                  <a:ext uri="{FF2B5EF4-FFF2-40B4-BE49-F238E27FC236}">
                    <a16:creationId xmlns:a16="http://schemas.microsoft.com/office/drawing/2014/main" id="{8FF1B36F-1110-58D5-1F12-E063974082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2736"/>
                <a:ext cx="144" cy="96"/>
              </a:xfrm>
              <a:prstGeom prst="star5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31756" name="Arc 121">
              <a:extLst>
                <a:ext uri="{FF2B5EF4-FFF2-40B4-BE49-F238E27FC236}">
                  <a16:creationId xmlns:a16="http://schemas.microsoft.com/office/drawing/2014/main" id="{78262886-5C48-5DDC-D141-A5C1CD4FE99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36" y="1056"/>
              <a:ext cx="3264" cy="912"/>
            </a:xfrm>
            <a:custGeom>
              <a:avLst/>
              <a:gdLst>
                <a:gd name="T0" fmla="*/ 0 w 21600"/>
                <a:gd name="T1" fmla="*/ 0 h 21600"/>
                <a:gd name="T2" fmla="*/ 493 w 21600"/>
                <a:gd name="T3" fmla="*/ 39 h 21600"/>
                <a:gd name="T4" fmla="*/ 0 w 21600"/>
                <a:gd name="T5" fmla="*/ 39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7" name="Arc 124">
              <a:extLst>
                <a:ext uri="{FF2B5EF4-FFF2-40B4-BE49-F238E27FC236}">
                  <a16:creationId xmlns:a16="http://schemas.microsoft.com/office/drawing/2014/main" id="{A4C5F5F5-ECF9-DFFA-AA27-6BE3F6A0270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36" y="1296"/>
              <a:ext cx="3264" cy="1440"/>
            </a:xfrm>
            <a:custGeom>
              <a:avLst/>
              <a:gdLst>
                <a:gd name="T0" fmla="*/ 0 w 21600"/>
                <a:gd name="T1" fmla="*/ 0 h 21600"/>
                <a:gd name="T2" fmla="*/ 493 w 21600"/>
                <a:gd name="T3" fmla="*/ 96 h 21600"/>
                <a:gd name="T4" fmla="*/ 0 w 21600"/>
                <a:gd name="T5" fmla="*/ 9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9" grpId="0"/>
      <p:bldP spid="7887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95">
            <a:extLst>
              <a:ext uri="{FF2B5EF4-FFF2-40B4-BE49-F238E27FC236}">
                <a16:creationId xmlns:a16="http://schemas.microsoft.com/office/drawing/2014/main" id="{9131FCD3-16CC-209D-11CD-7E6102A92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9800" y="4648200"/>
            <a:ext cx="838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A4D6856A-E66C-C7AC-73E1-559EFF2C0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tx2"/>
                </a:solidFill>
              </a:rPr>
              <a:t>How do we know what our current cycle times are?</a:t>
            </a:r>
          </a:p>
        </p:txBody>
      </p:sp>
      <p:sp>
        <p:nvSpPr>
          <p:cNvPr id="18437" name="AutoShape 5">
            <a:extLst>
              <a:ext uri="{FF2B5EF4-FFF2-40B4-BE49-F238E27FC236}">
                <a16:creationId xmlns:a16="http://schemas.microsoft.com/office/drawing/2014/main" id="{C183E20C-EA77-B451-3133-EE8F4841D319}"/>
              </a:ext>
            </a:extLst>
          </p:cNvPr>
          <p:cNvSpPr>
            <a:spLocks noChangeArrowheads="1"/>
          </p:cNvSpPr>
          <p:nvPr/>
        </p:nvSpPr>
        <p:spPr bwMode="auto">
          <a:xfrm rot="-2297647">
            <a:off x="9372601" y="990601"/>
            <a:ext cx="257175" cy="1503363"/>
          </a:xfrm>
          <a:prstGeom prst="upArrow">
            <a:avLst>
              <a:gd name="adj1" fmla="val 50000"/>
              <a:gd name="adj2" fmla="val 14614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18438" name="Group 6">
            <a:extLst>
              <a:ext uri="{FF2B5EF4-FFF2-40B4-BE49-F238E27FC236}">
                <a16:creationId xmlns:a16="http://schemas.microsoft.com/office/drawing/2014/main" id="{76CF6851-2340-3E20-37B2-FD6B99A2ABCF}"/>
              </a:ext>
            </a:extLst>
          </p:cNvPr>
          <p:cNvGrpSpPr>
            <a:grpSpLocks/>
          </p:cNvGrpSpPr>
          <p:nvPr/>
        </p:nvGrpSpPr>
        <p:grpSpPr bwMode="auto">
          <a:xfrm>
            <a:off x="1719264" y="1090613"/>
            <a:ext cx="981075" cy="654050"/>
            <a:chOff x="3360" y="672"/>
            <a:chExt cx="864" cy="480"/>
          </a:xfrm>
        </p:grpSpPr>
        <p:sp>
          <p:nvSpPr>
            <p:cNvPr id="18531" name="Line 7">
              <a:extLst>
                <a:ext uri="{FF2B5EF4-FFF2-40B4-BE49-F238E27FC236}">
                  <a16:creationId xmlns:a16="http://schemas.microsoft.com/office/drawing/2014/main" id="{7FC8482C-5610-E318-CCE6-022E3EB0F3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81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2" name="Line 8">
              <a:extLst>
                <a:ext uri="{FF2B5EF4-FFF2-40B4-BE49-F238E27FC236}">
                  <a16:creationId xmlns:a16="http://schemas.microsoft.com/office/drawing/2014/main" id="{279E4AD4-4E00-160F-E5BA-1AD6A53B1D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115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3" name="Line 9">
              <a:extLst>
                <a:ext uri="{FF2B5EF4-FFF2-40B4-BE49-F238E27FC236}">
                  <a16:creationId xmlns:a16="http://schemas.microsoft.com/office/drawing/2014/main" id="{EFCD42F3-1F37-F03D-C140-C47FD525C4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4" y="81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4" name="Line 10">
              <a:extLst>
                <a:ext uri="{FF2B5EF4-FFF2-40B4-BE49-F238E27FC236}">
                  <a16:creationId xmlns:a16="http://schemas.microsoft.com/office/drawing/2014/main" id="{DC4EE791-D723-83D4-DE03-E402EE736A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0" y="672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5" name="Line 11">
              <a:extLst>
                <a:ext uri="{FF2B5EF4-FFF2-40B4-BE49-F238E27FC236}">
                  <a16:creationId xmlns:a16="http://schemas.microsoft.com/office/drawing/2014/main" id="{7BE84597-AF6E-32FC-2025-A86BFB5694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67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6" name="Line 12">
              <a:extLst>
                <a:ext uri="{FF2B5EF4-FFF2-40B4-BE49-F238E27FC236}">
                  <a16:creationId xmlns:a16="http://schemas.microsoft.com/office/drawing/2014/main" id="{7AE9F0F4-5D7B-7E2C-622C-16DD0BE2E3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6" y="672"/>
              <a:ext cx="33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7" name="Line 13">
              <a:extLst>
                <a:ext uri="{FF2B5EF4-FFF2-40B4-BE49-F238E27FC236}">
                  <a16:creationId xmlns:a16="http://schemas.microsoft.com/office/drawing/2014/main" id="{5C465368-8142-1CAA-03C0-876B9A26F3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67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8" name="Line 14">
              <a:extLst>
                <a:ext uri="{FF2B5EF4-FFF2-40B4-BE49-F238E27FC236}">
                  <a16:creationId xmlns:a16="http://schemas.microsoft.com/office/drawing/2014/main" id="{6CA9C2B9-D6EC-9441-8CA3-54092F7731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0" y="67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9" name="Line 15">
              <a:extLst>
                <a:ext uri="{FF2B5EF4-FFF2-40B4-BE49-F238E27FC236}">
                  <a16:creationId xmlns:a16="http://schemas.microsoft.com/office/drawing/2014/main" id="{22198C17-3CB7-835D-4A97-113ED1A1CB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4" y="6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9" name="AutoShape 16">
            <a:extLst>
              <a:ext uri="{FF2B5EF4-FFF2-40B4-BE49-F238E27FC236}">
                <a16:creationId xmlns:a16="http://schemas.microsoft.com/office/drawing/2014/main" id="{032FB78D-FBC0-B28E-F857-FD8F9705C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575" y="2259014"/>
            <a:ext cx="457200" cy="3317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18440" name="Text Box 17">
            <a:extLst>
              <a:ext uri="{FF2B5EF4-FFF2-40B4-BE49-F238E27FC236}">
                <a16:creationId xmlns:a16="http://schemas.microsoft.com/office/drawing/2014/main" id="{179D95DC-8D04-85A3-86AB-35074B7C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90801"/>
            <a:ext cx="12954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sz="1600"/>
              <a:t>Loan Applications 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en-US" sz="1600"/>
              <a:t>1 day</a:t>
            </a:r>
          </a:p>
        </p:txBody>
      </p:sp>
      <p:grpSp>
        <p:nvGrpSpPr>
          <p:cNvPr id="18441" name="Group 18">
            <a:extLst>
              <a:ext uri="{FF2B5EF4-FFF2-40B4-BE49-F238E27FC236}">
                <a16:creationId xmlns:a16="http://schemas.microsoft.com/office/drawing/2014/main" id="{4DEF85E4-DE10-F51A-1C0C-3123811ECB7B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1981200"/>
            <a:ext cx="1143000" cy="914400"/>
            <a:chOff x="480" y="1296"/>
            <a:chExt cx="1008" cy="672"/>
          </a:xfrm>
        </p:grpSpPr>
        <p:sp>
          <p:nvSpPr>
            <p:cNvPr id="18528" name="Rectangle 19">
              <a:extLst>
                <a:ext uri="{FF2B5EF4-FFF2-40B4-BE49-F238E27FC236}">
                  <a16:creationId xmlns:a16="http://schemas.microsoft.com/office/drawing/2014/main" id="{E0759B70-A3AE-F31C-E036-F5DDDDC86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296"/>
              <a:ext cx="864" cy="6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529" name="Line 20">
              <a:extLst>
                <a:ext uri="{FF2B5EF4-FFF2-40B4-BE49-F238E27FC236}">
                  <a16:creationId xmlns:a16="http://schemas.microsoft.com/office/drawing/2014/main" id="{9985FD67-7FC5-B6E0-2F28-E8134158F1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53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0" name="Text Box 21">
              <a:extLst>
                <a:ext uri="{FF2B5EF4-FFF2-40B4-BE49-F238E27FC236}">
                  <a16:creationId xmlns:a16="http://schemas.microsoft.com/office/drawing/2014/main" id="{D9EE5BB4-E1E6-16BB-B4B7-B583B7FFE8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296"/>
              <a:ext cx="1008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400" b="1"/>
                <a:t>Input info</a:t>
              </a:r>
            </a:p>
          </p:txBody>
        </p:sp>
      </p:grpSp>
      <p:grpSp>
        <p:nvGrpSpPr>
          <p:cNvPr id="18442" name="Group 22">
            <a:extLst>
              <a:ext uri="{FF2B5EF4-FFF2-40B4-BE49-F238E27FC236}">
                <a16:creationId xmlns:a16="http://schemas.microsoft.com/office/drawing/2014/main" id="{4ECC1D6E-3069-2B2D-85C2-B1C202AF885C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1981200"/>
            <a:ext cx="1219200" cy="914400"/>
            <a:chOff x="480" y="1296"/>
            <a:chExt cx="1008" cy="672"/>
          </a:xfrm>
        </p:grpSpPr>
        <p:sp>
          <p:nvSpPr>
            <p:cNvPr id="18525" name="Rectangle 23">
              <a:extLst>
                <a:ext uri="{FF2B5EF4-FFF2-40B4-BE49-F238E27FC236}">
                  <a16:creationId xmlns:a16="http://schemas.microsoft.com/office/drawing/2014/main" id="{A6922448-11FD-4616-A4CB-86F0121C8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296"/>
              <a:ext cx="864" cy="6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526" name="Line 24">
              <a:extLst>
                <a:ext uri="{FF2B5EF4-FFF2-40B4-BE49-F238E27FC236}">
                  <a16:creationId xmlns:a16="http://schemas.microsoft.com/office/drawing/2014/main" id="{068E1695-D6B9-1ADA-1CD6-AA279786F9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53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7" name="Text Box 25">
              <a:extLst>
                <a:ext uri="{FF2B5EF4-FFF2-40B4-BE49-F238E27FC236}">
                  <a16:creationId xmlns:a16="http://schemas.microsoft.com/office/drawing/2014/main" id="{199BD7B0-FDB3-0A8B-A264-C2885C652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296"/>
              <a:ext cx="1008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400" b="1"/>
                <a:t>Review file</a:t>
              </a:r>
            </a:p>
          </p:txBody>
        </p:sp>
      </p:grpSp>
      <p:grpSp>
        <p:nvGrpSpPr>
          <p:cNvPr id="18443" name="Group 26">
            <a:extLst>
              <a:ext uri="{FF2B5EF4-FFF2-40B4-BE49-F238E27FC236}">
                <a16:creationId xmlns:a16="http://schemas.microsoft.com/office/drawing/2014/main" id="{D1D48965-B961-F9E1-953A-49EC622C82ED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1981200"/>
            <a:ext cx="1447800" cy="914400"/>
            <a:chOff x="480" y="1296"/>
            <a:chExt cx="1008" cy="672"/>
          </a:xfrm>
        </p:grpSpPr>
        <p:sp>
          <p:nvSpPr>
            <p:cNvPr id="18522" name="Rectangle 27">
              <a:extLst>
                <a:ext uri="{FF2B5EF4-FFF2-40B4-BE49-F238E27FC236}">
                  <a16:creationId xmlns:a16="http://schemas.microsoft.com/office/drawing/2014/main" id="{EFFB1657-9CE0-A286-499C-11C44C7D2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296"/>
              <a:ext cx="864" cy="6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523" name="Line 28">
              <a:extLst>
                <a:ext uri="{FF2B5EF4-FFF2-40B4-BE49-F238E27FC236}">
                  <a16:creationId xmlns:a16="http://schemas.microsoft.com/office/drawing/2014/main" id="{6BD7BCC1-00A3-A6E1-668F-401FFBBC35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53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4" name="Text Box 29">
              <a:extLst>
                <a:ext uri="{FF2B5EF4-FFF2-40B4-BE49-F238E27FC236}">
                  <a16:creationId xmlns:a16="http://schemas.microsoft.com/office/drawing/2014/main" id="{D4E9DB14-563E-F4B6-78AB-DE44D64693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296"/>
              <a:ext cx="1008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400" b="1"/>
                <a:t>Approval</a:t>
              </a:r>
            </a:p>
          </p:txBody>
        </p:sp>
      </p:grpSp>
      <p:grpSp>
        <p:nvGrpSpPr>
          <p:cNvPr id="18444" name="Group 30">
            <a:extLst>
              <a:ext uri="{FF2B5EF4-FFF2-40B4-BE49-F238E27FC236}">
                <a16:creationId xmlns:a16="http://schemas.microsoft.com/office/drawing/2014/main" id="{4DBB1A19-3F4F-155E-BA54-167BF54C74F5}"/>
              </a:ext>
            </a:extLst>
          </p:cNvPr>
          <p:cNvGrpSpPr>
            <a:grpSpLocks/>
          </p:cNvGrpSpPr>
          <p:nvPr/>
        </p:nvGrpSpPr>
        <p:grpSpPr bwMode="auto">
          <a:xfrm>
            <a:off x="8991600" y="1981200"/>
            <a:ext cx="1447800" cy="914400"/>
            <a:chOff x="480" y="1296"/>
            <a:chExt cx="1008" cy="672"/>
          </a:xfrm>
        </p:grpSpPr>
        <p:sp>
          <p:nvSpPr>
            <p:cNvPr id="18519" name="Rectangle 31">
              <a:extLst>
                <a:ext uri="{FF2B5EF4-FFF2-40B4-BE49-F238E27FC236}">
                  <a16:creationId xmlns:a16="http://schemas.microsoft.com/office/drawing/2014/main" id="{286BB4AF-7114-69CB-CF99-265652DB6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296"/>
              <a:ext cx="864" cy="6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520" name="Line 32">
              <a:extLst>
                <a:ext uri="{FF2B5EF4-FFF2-40B4-BE49-F238E27FC236}">
                  <a16:creationId xmlns:a16="http://schemas.microsoft.com/office/drawing/2014/main" id="{07740EAF-65CB-E5A0-CFAC-28FD282515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53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1" name="Text Box 33">
              <a:extLst>
                <a:ext uri="{FF2B5EF4-FFF2-40B4-BE49-F238E27FC236}">
                  <a16:creationId xmlns:a16="http://schemas.microsoft.com/office/drawing/2014/main" id="{521A981F-D8A1-DE2F-3965-D1BF88EF7A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296"/>
              <a:ext cx="1008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400" b="1"/>
                <a:t>Compile</a:t>
              </a:r>
            </a:p>
          </p:txBody>
        </p:sp>
      </p:grpSp>
      <p:sp>
        <p:nvSpPr>
          <p:cNvPr id="18445" name="AutoShape 34">
            <a:extLst>
              <a:ext uri="{FF2B5EF4-FFF2-40B4-BE49-F238E27FC236}">
                <a16:creationId xmlns:a16="http://schemas.microsoft.com/office/drawing/2014/main" id="{2AB57D24-C876-3B61-E15A-247772E95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828800"/>
            <a:ext cx="457200" cy="33178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18446" name="AutoShape 35">
            <a:extLst>
              <a:ext uri="{FF2B5EF4-FFF2-40B4-BE49-F238E27FC236}">
                <a16:creationId xmlns:a16="http://schemas.microsoft.com/office/drawing/2014/main" id="{036403BE-8825-385C-3F64-8A7E2475A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828800"/>
            <a:ext cx="457200" cy="33178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18447" name="AutoShape 36">
            <a:extLst>
              <a:ext uri="{FF2B5EF4-FFF2-40B4-BE49-F238E27FC236}">
                <a16:creationId xmlns:a16="http://schemas.microsoft.com/office/drawing/2014/main" id="{E67838CA-7D26-F248-4F22-A5240F5C8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1828800"/>
            <a:ext cx="457200" cy="33178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1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18448" name="Text Box 37">
            <a:extLst>
              <a:ext uri="{FF2B5EF4-FFF2-40B4-BE49-F238E27FC236}">
                <a16:creationId xmlns:a16="http://schemas.microsoft.com/office/drawing/2014/main" id="{4D36E30A-A7A3-90F4-BF76-E5FD7412E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362201"/>
            <a:ext cx="990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/>
              <a:t>75 invoices</a:t>
            </a:r>
          </a:p>
        </p:txBody>
      </p:sp>
      <p:sp>
        <p:nvSpPr>
          <p:cNvPr id="18449" name="Text Box 38">
            <a:extLst>
              <a:ext uri="{FF2B5EF4-FFF2-40B4-BE49-F238E27FC236}">
                <a16:creationId xmlns:a16="http://schemas.microsoft.com/office/drawing/2014/main" id="{91022D30-B40E-3563-9986-A506B0892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362201"/>
            <a:ext cx="990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/>
              <a:t>75 invoices</a:t>
            </a:r>
          </a:p>
        </p:txBody>
      </p:sp>
      <p:sp>
        <p:nvSpPr>
          <p:cNvPr id="18450" name="Text Box 39">
            <a:extLst>
              <a:ext uri="{FF2B5EF4-FFF2-40B4-BE49-F238E27FC236}">
                <a16:creationId xmlns:a16="http://schemas.microsoft.com/office/drawing/2014/main" id="{4B84549D-8ACA-99BF-310B-25D158E13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362201"/>
            <a:ext cx="990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/>
              <a:t>130 invoices</a:t>
            </a:r>
          </a:p>
        </p:txBody>
      </p:sp>
      <p:grpSp>
        <p:nvGrpSpPr>
          <p:cNvPr id="18451" name="Group 40">
            <a:extLst>
              <a:ext uri="{FF2B5EF4-FFF2-40B4-BE49-F238E27FC236}">
                <a16:creationId xmlns:a16="http://schemas.microsoft.com/office/drawing/2014/main" id="{031CBDC7-04EE-DEE7-FD09-8DDA247E9B94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3124200"/>
            <a:ext cx="1447800" cy="1295400"/>
            <a:chOff x="528" y="2352"/>
            <a:chExt cx="816" cy="816"/>
          </a:xfrm>
        </p:grpSpPr>
        <p:sp>
          <p:nvSpPr>
            <p:cNvPr id="18515" name="Rectangle 41">
              <a:extLst>
                <a:ext uri="{FF2B5EF4-FFF2-40B4-BE49-F238E27FC236}">
                  <a16:creationId xmlns:a16="http://schemas.microsoft.com/office/drawing/2014/main" id="{5FD584BF-B7A6-D73D-5390-D2BF4D6DB9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352"/>
              <a:ext cx="816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en-US" sz="1400"/>
                <a:t>C/T = 160 sec </a:t>
              </a:r>
            </a:p>
            <a:p>
              <a:pPr algn="l">
                <a:lnSpc>
                  <a:spcPct val="130000"/>
                </a:lnSpc>
              </a:pPr>
              <a:r>
                <a:rPr lang="en-US" altLang="en-US" sz="1400"/>
                <a:t>Uptime = 90% </a:t>
              </a:r>
            </a:p>
            <a:p>
              <a:pPr algn="l">
                <a:lnSpc>
                  <a:spcPct val="130000"/>
                </a:lnSpc>
              </a:pPr>
              <a:r>
                <a:rPr lang="en-US" altLang="en-US" sz="1400"/>
                <a:t>cost = $0.035</a:t>
              </a:r>
            </a:p>
            <a:p>
              <a:pPr algn="l">
                <a:lnSpc>
                  <a:spcPct val="145000"/>
                </a:lnSpc>
              </a:pPr>
              <a:r>
                <a:rPr lang="en-US" altLang="en-US" sz="1400"/>
                <a:t>50%  avail  </a:t>
              </a:r>
            </a:p>
          </p:txBody>
        </p:sp>
        <p:sp>
          <p:nvSpPr>
            <p:cNvPr id="18516" name="Line 42">
              <a:extLst>
                <a:ext uri="{FF2B5EF4-FFF2-40B4-BE49-F238E27FC236}">
                  <a16:creationId xmlns:a16="http://schemas.microsoft.com/office/drawing/2014/main" id="{21155976-EE9A-7FA7-A270-4FEA73107A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59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7" name="Line 43">
              <a:extLst>
                <a:ext uri="{FF2B5EF4-FFF2-40B4-BE49-F238E27FC236}">
                  <a16:creationId xmlns:a16="http://schemas.microsoft.com/office/drawing/2014/main" id="{D83754B7-019E-4424-6EF7-92F336DEBD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78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8" name="Line 44">
              <a:extLst>
                <a:ext uri="{FF2B5EF4-FFF2-40B4-BE49-F238E27FC236}">
                  <a16:creationId xmlns:a16="http://schemas.microsoft.com/office/drawing/2014/main" id="{0BF62613-DEEF-94AE-5055-E70CFCCB48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97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52" name="Group 53">
            <a:extLst>
              <a:ext uri="{FF2B5EF4-FFF2-40B4-BE49-F238E27FC236}">
                <a16:creationId xmlns:a16="http://schemas.microsoft.com/office/drawing/2014/main" id="{5887448A-B65A-2F3B-A830-4DA03FFB297F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124200"/>
            <a:ext cx="1447800" cy="1295400"/>
            <a:chOff x="528" y="2352"/>
            <a:chExt cx="816" cy="816"/>
          </a:xfrm>
        </p:grpSpPr>
        <p:sp>
          <p:nvSpPr>
            <p:cNvPr id="18511" name="Rectangle 54">
              <a:extLst>
                <a:ext uri="{FF2B5EF4-FFF2-40B4-BE49-F238E27FC236}">
                  <a16:creationId xmlns:a16="http://schemas.microsoft.com/office/drawing/2014/main" id="{3E73377C-3248-C5CA-F308-D8093D16F0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352"/>
              <a:ext cx="816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en-US" sz="1400"/>
                <a:t>C/T = 60 sec </a:t>
              </a:r>
            </a:p>
            <a:p>
              <a:pPr algn="l">
                <a:lnSpc>
                  <a:spcPct val="130000"/>
                </a:lnSpc>
              </a:pPr>
              <a:r>
                <a:rPr lang="en-US" altLang="en-US" sz="1400"/>
                <a:t> Uptime = 94%</a:t>
              </a:r>
            </a:p>
            <a:p>
              <a:pPr algn="l">
                <a:lnSpc>
                  <a:spcPct val="130000"/>
                </a:lnSpc>
              </a:pPr>
              <a:r>
                <a:rPr lang="en-US" altLang="en-US" sz="1400"/>
                <a:t>cost = $0.27</a:t>
              </a:r>
            </a:p>
            <a:p>
              <a:pPr algn="l">
                <a:lnSpc>
                  <a:spcPct val="145000"/>
                </a:lnSpc>
              </a:pPr>
              <a:r>
                <a:rPr lang="en-US" altLang="en-US" sz="1400"/>
                <a:t>10% avail</a:t>
              </a:r>
            </a:p>
          </p:txBody>
        </p:sp>
        <p:sp>
          <p:nvSpPr>
            <p:cNvPr id="18512" name="Line 55">
              <a:extLst>
                <a:ext uri="{FF2B5EF4-FFF2-40B4-BE49-F238E27FC236}">
                  <a16:creationId xmlns:a16="http://schemas.microsoft.com/office/drawing/2014/main" id="{98673F32-8302-4714-9FAA-372ABA68FE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59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3" name="Line 56">
              <a:extLst>
                <a:ext uri="{FF2B5EF4-FFF2-40B4-BE49-F238E27FC236}">
                  <a16:creationId xmlns:a16="http://schemas.microsoft.com/office/drawing/2014/main" id="{BC113B91-8750-6071-9B72-37855F0313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78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4" name="Line 57">
              <a:extLst>
                <a:ext uri="{FF2B5EF4-FFF2-40B4-BE49-F238E27FC236}">
                  <a16:creationId xmlns:a16="http://schemas.microsoft.com/office/drawing/2014/main" id="{B984010C-B03D-1CC7-D021-0E3F595537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97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53" name="Group 58">
            <a:extLst>
              <a:ext uri="{FF2B5EF4-FFF2-40B4-BE49-F238E27FC236}">
                <a16:creationId xmlns:a16="http://schemas.microsoft.com/office/drawing/2014/main" id="{6DDEE98A-D771-D217-2B0B-4B4FD4119015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3124200"/>
            <a:ext cx="1447800" cy="1295400"/>
            <a:chOff x="528" y="2352"/>
            <a:chExt cx="816" cy="816"/>
          </a:xfrm>
        </p:grpSpPr>
        <p:sp>
          <p:nvSpPr>
            <p:cNvPr id="18507" name="Rectangle 59">
              <a:extLst>
                <a:ext uri="{FF2B5EF4-FFF2-40B4-BE49-F238E27FC236}">
                  <a16:creationId xmlns:a16="http://schemas.microsoft.com/office/drawing/2014/main" id="{52F4C143-E6C7-F618-640D-B9F51CCF8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352"/>
              <a:ext cx="816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en-US" sz="1400"/>
                <a:t>C/T = 180 sec </a:t>
              </a:r>
            </a:p>
            <a:p>
              <a:pPr algn="l">
                <a:lnSpc>
                  <a:spcPct val="130000"/>
                </a:lnSpc>
              </a:pPr>
              <a:endParaRPr lang="en-US" altLang="en-US" sz="1400"/>
            </a:p>
            <a:p>
              <a:pPr algn="l">
                <a:lnSpc>
                  <a:spcPct val="130000"/>
                </a:lnSpc>
              </a:pPr>
              <a:r>
                <a:rPr lang="en-US" altLang="en-US" sz="1400"/>
                <a:t>cost = $4.70</a:t>
              </a:r>
            </a:p>
            <a:p>
              <a:pPr algn="l">
                <a:lnSpc>
                  <a:spcPct val="145000"/>
                </a:lnSpc>
              </a:pPr>
              <a:r>
                <a:rPr lang="en-US" altLang="en-US" sz="1400"/>
                <a:t>40% avail  </a:t>
              </a:r>
            </a:p>
          </p:txBody>
        </p:sp>
        <p:sp>
          <p:nvSpPr>
            <p:cNvPr id="18508" name="Line 60">
              <a:extLst>
                <a:ext uri="{FF2B5EF4-FFF2-40B4-BE49-F238E27FC236}">
                  <a16:creationId xmlns:a16="http://schemas.microsoft.com/office/drawing/2014/main" id="{BF1E8723-4DBD-3B12-BACB-7DA3528B2D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59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9" name="Line 61">
              <a:extLst>
                <a:ext uri="{FF2B5EF4-FFF2-40B4-BE49-F238E27FC236}">
                  <a16:creationId xmlns:a16="http://schemas.microsoft.com/office/drawing/2014/main" id="{BF5A36DD-C681-3E75-2FFF-8C252FBC38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78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0" name="Line 62">
              <a:extLst>
                <a:ext uri="{FF2B5EF4-FFF2-40B4-BE49-F238E27FC236}">
                  <a16:creationId xmlns:a16="http://schemas.microsoft.com/office/drawing/2014/main" id="{555AB552-4579-EBC1-45FF-B6D55295F0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97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54" name="Group 63">
            <a:extLst>
              <a:ext uri="{FF2B5EF4-FFF2-40B4-BE49-F238E27FC236}">
                <a16:creationId xmlns:a16="http://schemas.microsoft.com/office/drawing/2014/main" id="{85EE3251-9F7A-B67A-2F53-215787D78263}"/>
              </a:ext>
            </a:extLst>
          </p:cNvPr>
          <p:cNvGrpSpPr>
            <a:grpSpLocks/>
          </p:cNvGrpSpPr>
          <p:nvPr/>
        </p:nvGrpSpPr>
        <p:grpSpPr bwMode="auto">
          <a:xfrm>
            <a:off x="8839200" y="3124200"/>
            <a:ext cx="1447800" cy="1295400"/>
            <a:chOff x="528" y="2352"/>
            <a:chExt cx="816" cy="816"/>
          </a:xfrm>
        </p:grpSpPr>
        <p:sp>
          <p:nvSpPr>
            <p:cNvPr id="18503" name="Rectangle 64">
              <a:extLst>
                <a:ext uri="{FF2B5EF4-FFF2-40B4-BE49-F238E27FC236}">
                  <a16:creationId xmlns:a16="http://schemas.microsoft.com/office/drawing/2014/main" id="{49F48405-C41A-2373-3DF2-F88003A90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352"/>
              <a:ext cx="816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lnSpc>
                  <a:spcPct val="130000"/>
                </a:lnSpc>
              </a:pPr>
              <a:r>
                <a:rPr lang="en-US" altLang="en-US" sz="1400"/>
                <a:t>C/T = 30 sec </a:t>
              </a:r>
            </a:p>
            <a:p>
              <a:pPr algn="l">
                <a:lnSpc>
                  <a:spcPct val="130000"/>
                </a:lnSpc>
              </a:pPr>
              <a:r>
                <a:rPr lang="en-US" altLang="en-US" sz="1400"/>
                <a:t>Uptime = 89% </a:t>
              </a:r>
            </a:p>
            <a:p>
              <a:pPr algn="l">
                <a:lnSpc>
                  <a:spcPct val="130000"/>
                </a:lnSpc>
              </a:pPr>
              <a:r>
                <a:rPr lang="en-US" altLang="en-US" sz="1400"/>
                <a:t>cost = $2.85</a:t>
              </a:r>
            </a:p>
            <a:p>
              <a:pPr algn="l">
                <a:lnSpc>
                  <a:spcPct val="145000"/>
                </a:lnSpc>
              </a:pPr>
              <a:r>
                <a:rPr lang="en-US" altLang="en-US" sz="1400"/>
                <a:t>40% avail</a:t>
              </a:r>
            </a:p>
          </p:txBody>
        </p:sp>
        <p:sp>
          <p:nvSpPr>
            <p:cNvPr id="18504" name="Line 65">
              <a:extLst>
                <a:ext uri="{FF2B5EF4-FFF2-40B4-BE49-F238E27FC236}">
                  <a16:creationId xmlns:a16="http://schemas.microsoft.com/office/drawing/2014/main" id="{3F607871-3E36-956C-2535-F4D508D999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59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5" name="Line 66">
              <a:extLst>
                <a:ext uri="{FF2B5EF4-FFF2-40B4-BE49-F238E27FC236}">
                  <a16:creationId xmlns:a16="http://schemas.microsoft.com/office/drawing/2014/main" id="{BD57B2D4-D2CC-E598-A312-02A33AC4B9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78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6" name="Line 67">
              <a:extLst>
                <a:ext uri="{FF2B5EF4-FFF2-40B4-BE49-F238E27FC236}">
                  <a16:creationId xmlns:a16="http://schemas.microsoft.com/office/drawing/2014/main" id="{8A1649DA-F9A3-C6BB-C1D9-DAB95EE0E9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97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55" name="Text Box 69">
            <a:extLst>
              <a:ext uri="{FF2B5EF4-FFF2-40B4-BE49-F238E27FC236}">
                <a16:creationId xmlns:a16="http://schemas.microsoft.com/office/drawing/2014/main" id="{4056335A-C47D-3729-53A4-951813E1B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51054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 b="1"/>
              <a:t>430 sec</a:t>
            </a:r>
          </a:p>
        </p:txBody>
      </p:sp>
      <p:sp>
        <p:nvSpPr>
          <p:cNvPr id="18456" name="Text Box 70">
            <a:extLst>
              <a:ext uri="{FF2B5EF4-FFF2-40B4-BE49-F238E27FC236}">
                <a16:creationId xmlns:a16="http://schemas.microsoft.com/office/drawing/2014/main" id="{1B4D3076-FF60-120A-FED8-8AE4BF7CF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1143001"/>
            <a:ext cx="1143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/>
              <a:t>Tues + Thurs</a:t>
            </a:r>
          </a:p>
        </p:txBody>
      </p:sp>
      <p:grpSp>
        <p:nvGrpSpPr>
          <p:cNvPr id="18457" name="Group 71">
            <a:extLst>
              <a:ext uri="{FF2B5EF4-FFF2-40B4-BE49-F238E27FC236}">
                <a16:creationId xmlns:a16="http://schemas.microsoft.com/office/drawing/2014/main" id="{7351F986-E545-A6B2-BD4F-7B246A47CB07}"/>
              </a:ext>
            </a:extLst>
          </p:cNvPr>
          <p:cNvGrpSpPr>
            <a:grpSpLocks/>
          </p:cNvGrpSpPr>
          <p:nvPr/>
        </p:nvGrpSpPr>
        <p:grpSpPr bwMode="auto">
          <a:xfrm>
            <a:off x="7978776" y="914400"/>
            <a:ext cx="981075" cy="654050"/>
            <a:chOff x="3360" y="672"/>
            <a:chExt cx="864" cy="480"/>
          </a:xfrm>
        </p:grpSpPr>
        <p:sp>
          <p:nvSpPr>
            <p:cNvPr id="18494" name="Line 72">
              <a:extLst>
                <a:ext uri="{FF2B5EF4-FFF2-40B4-BE49-F238E27FC236}">
                  <a16:creationId xmlns:a16="http://schemas.microsoft.com/office/drawing/2014/main" id="{A39FF0A2-A0FD-4F17-32C8-4DE3FA964C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81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5" name="Line 73">
              <a:extLst>
                <a:ext uri="{FF2B5EF4-FFF2-40B4-BE49-F238E27FC236}">
                  <a16:creationId xmlns:a16="http://schemas.microsoft.com/office/drawing/2014/main" id="{109D8E18-79AD-DDBF-9C01-AE27CCD838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115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6" name="Line 74">
              <a:extLst>
                <a:ext uri="{FF2B5EF4-FFF2-40B4-BE49-F238E27FC236}">
                  <a16:creationId xmlns:a16="http://schemas.microsoft.com/office/drawing/2014/main" id="{509A1577-E477-38A4-28CA-683590F944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4" y="81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7" name="Line 75">
              <a:extLst>
                <a:ext uri="{FF2B5EF4-FFF2-40B4-BE49-F238E27FC236}">
                  <a16:creationId xmlns:a16="http://schemas.microsoft.com/office/drawing/2014/main" id="{161CF9A0-5953-15F7-D043-61DB4BD62F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0" y="672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8" name="Line 76">
              <a:extLst>
                <a:ext uri="{FF2B5EF4-FFF2-40B4-BE49-F238E27FC236}">
                  <a16:creationId xmlns:a16="http://schemas.microsoft.com/office/drawing/2014/main" id="{3FAF7A0E-8801-4C47-0E38-6C0450CB3B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67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9" name="Line 77">
              <a:extLst>
                <a:ext uri="{FF2B5EF4-FFF2-40B4-BE49-F238E27FC236}">
                  <a16:creationId xmlns:a16="http://schemas.microsoft.com/office/drawing/2014/main" id="{1A2637C9-855B-7F60-CDF6-A88E50B5AB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6" y="672"/>
              <a:ext cx="33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0" name="Line 78">
              <a:extLst>
                <a:ext uri="{FF2B5EF4-FFF2-40B4-BE49-F238E27FC236}">
                  <a16:creationId xmlns:a16="http://schemas.microsoft.com/office/drawing/2014/main" id="{91650A52-D706-CB29-0DF2-2D7C9166D7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67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1" name="Line 79">
              <a:extLst>
                <a:ext uri="{FF2B5EF4-FFF2-40B4-BE49-F238E27FC236}">
                  <a16:creationId xmlns:a16="http://schemas.microsoft.com/office/drawing/2014/main" id="{1E2DBF0D-082C-7892-E936-329AC4B57E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0" y="67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2" name="Line 80">
              <a:extLst>
                <a:ext uri="{FF2B5EF4-FFF2-40B4-BE49-F238E27FC236}">
                  <a16:creationId xmlns:a16="http://schemas.microsoft.com/office/drawing/2014/main" id="{735B1709-44B6-6F07-C5C6-7BFA2E8B2F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4" y="6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58" name="Text Box 45">
            <a:extLst>
              <a:ext uri="{FF2B5EF4-FFF2-40B4-BE49-F238E27FC236}">
                <a16:creationId xmlns:a16="http://schemas.microsoft.com/office/drawing/2014/main" id="{6E4D2A86-D102-1C05-D28A-DC892DAC2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648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 b="1"/>
              <a:t>1 day</a:t>
            </a:r>
          </a:p>
        </p:txBody>
      </p:sp>
      <p:sp>
        <p:nvSpPr>
          <p:cNvPr id="18459" name="Text Box 46">
            <a:extLst>
              <a:ext uri="{FF2B5EF4-FFF2-40B4-BE49-F238E27FC236}">
                <a16:creationId xmlns:a16="http://schemas.microsoft.com/office/drawing/2014/main" id="{F366FF06-6242-3315-163E-1C45504D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07365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 b="1"/>
              <a:t>160 sec</a:t>
            </a:r>
          </a:p>
        </p:txBody>
      </p:sp>
      <p:sp>
        <p:nvSpPr>
          <p:cNvPr id="18460" name="Text Box 47">
            <a:extLst>
              <a:ext uri="{FF2B5EF4-FFF2-40B4-BE49-F238E27FC236}">
                <a16:creationId xmlns:a16="http://schemas.microsoft.com/office/drawing/2014/main" id="{D5FEB824-9949-BF3B-5BFC-DE19D735E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69265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 b="1"/>
              <a:t>2 days</a:t>
            </a:r>
          </a:p>
        </p:txBody>
      </p:sp>
      <p:sp>
        <p:nvSpPr>
          <p:cNvPr id="18461" name="Text Box 48">
            <a:extLst>
              <a:ext uri="{FF2B5EF4-FFF2-40B4-BE49-F238E27FC236}">
                <a16:creationId xmlns:a16="http://schemas.microsoft.com/office/drawing/2014/main" id="{80D3D6B0-251C-37C8-CFF3-DBC6C2D8B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07365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 b="1"/>
              <a:t>60 sec</a:t>
            </a:r>
          </a:p>
        </p:txBody>
      </p:sp>
      <p:sp>
        <p:nvSpPr>
          <p:cNvPr id="18462" name="Text Box 49">
            <a:extLst>
              <a:ext uri="{FF2B5EF4-FFF2-40B4-BE49-F238E27FC236}">
                <a16:creationId xmlns:a16="http://schemas.microsoft.com/office/drawing/2014/main" id="{7D227A51-DE06-965D-15B7-B2AF15C56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69265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 b="1"/>
              <a:t>.5 days</a:t>
            </a:r>
          </a:p>
        </p:txBody>
      </p:sp>
      <p:sp>
        <p:nvSpPr>
          <p:cNvPr id="18463" name="Text Box 50">
            <a:extLst>
              <a:ext uri="{FF2B5EF4-FFF2-40B4-BE49-F238E27FC236}">
                <a16:creationId xmlns:a16="http://schemas.microsoft.com/office/drawing/2014/main" id="{32F4C374-873D-5520-A547-CBBEBA242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0292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 b="1"/>
              <a:t>180 sec</a:t>
            </a:r>
          </a:p>
        </p:txBody>
      </p:sp>
      <p:sp>
        <p:nvSpPr>
          <p:cNvPr id="18464" name="Text Box 51">
            <a:extLst>
              <a:ext uri="{FF2B5EF4-FFF2-40B4-BE49-F238E27FC236}">
                <a16:creationId xmlns:a16="http://schemas.microsoft.com/office/drawing/2014/main" id="{1AF913D4-A8D3-0A42-2F4D-D61395106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469265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 b="1"/>
              <a:t>3.5 days</a:t>
            </a:r>
          </a:p>
        </p:txBody>
      </p:sp>
      <p:sp>
        <p:nvSpPr>
          <p:cNvPr id="18465" name="Text Box 52">
            <a:extLst>
              <a:ext uri="{FF2B5EF4-FFF2-40B4-BE49-F238E27FC236}">
                <a16:creationId xmlns:a16="http://schemas.microsoft.com/office/drawing/2014/main" id="{B9073AD9-856B-30CF-30EB-40FBC56A9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507365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 b="1"/>
              <a:t>30 sec</a:t>
            </a:r>
          </a:p>
        </p:txBody>
      </p:sp>
      <p:sp>
        <p:nvSpPr>
          <p:cNvPr id="18466" name="Text Box 68">
            <a:extLst>
              <a:ext uri="{FF2B5EF4-FFF2-40B4-BE49-F238E27FC236}">
                <a16:creationId xmlns:a16="http://schemas.microsoft.com/office/drawing/2014/main" id="{C16E6183-ACDB-0A60-255C-339EF6750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9800" y="47244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 b="1"/>
              <a:t>6 days</a:t>
            </a:r>
          </a:p>
        </p:txBody>
      </p:sp>
      <p:sp>
        <p:nvSpPr>
          <p:cNvPr id="18467" name="Line 81">
            <a:extLst>
              <a:ext uri="{FF2B5EF4-FFF2-40B4-BE49-F238E27FC236}">
                <a16:creationId xmlns:a16="http://schemas.microsoft.com/office/drawing/2014/main" id="{0A92F89A-B7E0-23CD-73E3-EEA34D1986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8" name="Line 82">
            <a:extLst>
              <a:ext uri="{FF2B5EF4-FFF2-40B4-BE49-F238E27FC236}">
                <a16:creationId xmlns:a16="http://schemas.microsoft.com/office/drawing/2014/main" id="{85CE211F-721E-9B2A-1035-6ED0CE9F8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9" name="Line 83">
            <a:extLst>
              <a:ext uri="{FF2B5EF4-FFF2-40B4-BE49-F238E27FC236}">
                <a16:creationId xmlns:a16="http://schemas.microsoft.com/office/drawing/2014/main" id="{0D3AFA4B-0F84-CF48-FBC6-D5DD1D064F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334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0" name="Line 84">
            <a:extLst>
              <a:ext uri="{FF2B5EF4-FFF2-40B4-BE49-F238E27FC236}">
                <a16:creationId xmlns:a16="http://schemas.microsoft.com/office/drawing/2014/main" id="{B3A0CA5F-B089-99C8-2141-C04D9398C1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1" name="Line 85">
            <a:extLst>
              <a:ext uri="{FF2B5EF4-FFF2-40B4-BE49-F238E27FC236}">
                <a16:creationId xmlns:a16="http://schemas.microsoft.com/office/drawing/2014/main" id="{7BF9DF2F-153F-2929-5DA7-8C85D2531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2" name="Line 86">
            <a:extLst>
              <a:ext uri="{FF2B5EF4-FFF2-40B4-BE49-F238E27FC236}">
                <a16:creationId xmlns:a16="http://schemas.microsoft.com/office/drawing/2014/main" id="{8598BE73-826D-C510-792B-2E2D9AB09A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3" name="Line 87">
            <a:extLst>
              <a:ext uri="{FF2B5EF4-FFF2-40B4-BE49-F238E27FC236}">
                <a16:creationId xmlns:a16="http://schemas.microsoft.com/office/drawing/2014/main" id="{01DC7977-9B20-0F9F-57DD-B5CF8EA35A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334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4" name="Line 88">
            <a:extLst>
              <a:ext uri="{FF2B5EF4-FFF2-40B4-BE49-F238E27FC236}">
                <a16:creationId xmlns:a16="http://schemas.microsoft.com/office/drawing/2014/main" id="{727637BB-7A43-F52E-AB36-FB232E583E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5" name="Line 89">
            <a:extLst>
              <a:ext uri="{FF2B5EF4-FFF2-40B4-BE49-F238E27FC236}">
                <a16:creationId xmlns:a16="http://schemas.microsoft.com/office/drawing/2014/main" id="{F7C4C50F-829B-7604-74D5-83F40F5C4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6" name="Line 90">
            <a:extLst>
              <a:ext uri="{FF2B5EF4-FFF2-40B4-BE49-F238E27FC236}">
                <a16:creationId xmlns:a16="http://schemas.microsoft.com/office/drawing/2014/main" id="{EF491110-BC8C-CCF3-7070-D8FAEE13DF5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334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7" name="Line 91">
            <a:extLst>
              <a:ext uri="{FF2B5EF4-FFF2-40B4-BE49-F238E27FC236}">
                <a16:creationId xmlns:a16="http://schemas.microsoft.com/office/drawing/2014/main" id="{2BBF226E-70E8-78C3-9D5B-C10DBEBE79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4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8" name="Line 92">
            <a:extLst>
              <a:ext uri="{FF2B5EF4-FFF2-40B4-BE49-F238E27FC236}">
                <a16:creationId xmlns:a16="http://schemas.microsoft.com/office/drawing/2014/main" id="{0E3A69DE-F3A0-9EDA-C95E-A792AB31B023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78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79" name="Line 93">
            <a:extLst>
              <a:ext uri="{FF2B5EF4-FFF2-40B4-BE49-F238E27FC236}">
                <a16:creationId xmlns:a16="http://schemas.microsoft.com/office/drawing/2014/main" id="{76275DBD-1863-E45D-6DD9-CEF833460F9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498316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0" name="Line 94">
            <a:extLst>
              <a:ext uri="{FF2B5EF4-FFF2-40B4-BE49-F238E27FC236}">
                <a16:creationId xmlns:a16="http://schemas.microsoft.com/office/drawing/2014/main" id="{04913E82-4F46-7003-DA93-469D679CDB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98316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1" name="Line 96">
            <a:extLst>
              <a:ext uri="{FF2B5EF4-FFF2-40B4-BE49-F238E27FC236}">
                <a16:creationId xmlns:a16="http://schemas.microsoft.com/office/drawing/2014/main" id="{21F6AE39-323E-0C5C-0528-1DE88D8E0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9829800" y="5105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2" name="Line 100">
            <a:extLst>
              <a:ext uri="{FF2B5EF4-FFF2-40B4-BE49-F238E27FC236}">
                <a16:creationId xmlns:a16="http://schemas.microsoft.com/office/drawing/2014/main" id="{AF36E426-1FD1-D44D-4612-9A3382B4B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78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3" name="AutoShape 101" descr="Dark vertical">
            <a:extLst>
              <a:ext uri="{FF2B5EF4-FFF2-40B4-BE49-F238E27FC236}">
                <a16:creationId xmlns:a16="http://schemas.microsoft.com/office/drawing/2014/main" id="{0C793A48-4517-39CB-1C46-F92A49D87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09800"/>
            <a:ext cx="1035050" cy="228600"/>
          </a:xfrm>
          <a:prstGeom prst="rightArrow">
            <a:avLst>
              <a:gd name="adj1" fmla="val 50000"/>
              <a:gd name="adj2" fmla="val 113194"/>
            </a:avLst>
          </a:prstGeom>
          <a:pattFill prst="dkVert">
            <a:fgClr>
              <a:schemeClr val="tx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84" name="AutoShape 102" descr="Dark vertical">
            <a:extLst>
              <a:ext uri="{FF2B5EF4-FFF2-40B4-BE49-F238E27FC236}">
                <a16:creationId xmlns:a16="http://schemas.microsoft.com/office/drawing/2014/main" id="{B5957845-F0D4-090A-D020-CF8C282AB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09800"/>
            <a:ext cx="914400" cy="228600"/>
          </a:xfrm>
          <a:prstGeom prst="rightArrow">
            <a:avLst>
              <a:gd name="adj1" fmla="val 50000"/>
              <a:gd name="adj2" fmla="val 100000"/>
            </a:avLst>
          </a:prstGeom>
          <a:pattFill prst="dkVert">
            <a:fgClr>
              <a:schemeClr val="tx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85" name="AutoShape 103" descr="Dark vertical">
            <a:extLst>
              <a:ext uri="{FF2B5EF4-FFF2-40B4-BE49-F238E27FC236}">
                <a16:creationId xmlns:a16="http://schemas.microsoft.com/office/drawing/2014/main" id="{5D9F5490-EF8A-0725-ECF3-AFF637F6D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2209800"/>
            <a:ext cx="1035050" cy="228600"/>
          </a:xfrm>
          <a:prstGeom prst="rightArrow">
            <a:avLst>
              <a:gd name="adj1" fmla="val 50000"/>
              <a:gd name="adj2" fmla="val 113194"/>
            </a:avLst>
          </a:prstGeom>
          <a:pattFill prst="dkVert">
            <a:fgClr>
              <a:schemeClr val="tx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86" name="Text Box 104">
            <a:extLst>
              <a:ext uri="{FF2B5EF4-FFF2-40B4-BE49-F238E27FC236}">
                <a16:creationId xmlns:a16="http://schemas.microsoft.com/office/drawing/2014/main" id="{427B362A-971C-2A89-40E6-6D95E443D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688" y="1365250"/>
            <a:ext cx="1306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/>
              <a:t>Supplier</a:t>
            </a:r>
          </a:p>
        </p:txBody>
      </p:sp>
      <p:sp>
        <p:nvSpPr>
          <p:cNvPr id="18487" name="Text Box 105">
            <a:extLst>
              <a:ext uri="{FF2B5EF4-FFF2-40B4-BE49-F238E27FC236}">
                <a16:creationId xmlns:a16="http://schemas.microsoft.com/office/drawing/2014/main" id="{EBCC1BA8-034A-F70B-1957-E6A3CFB4A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1" y="1143000"/>
            <a:ext cx="1306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600"/>
              <a:t>Supplier</a:t>
            </a:r>
          </a:p>
        </p:txBody>
      </p:sp>
      <p:grpSp>
        <p:nvGrpSpPr>
          <p:cNvPr id="18488" name="Group 106">
            <a:extLst>
              <a:ext uri="{FF2B5EF4-FFF2-40B4-BE49-F238E27FC236}">
                <a16:creationId xmlns:a16="http://schemas.microsoft.com/office/drawing/2014/main" id="{2FAA7907-29F9-1E19-BB03-B81DD2ED197F}"/>
              </a:ext>
            </a:extLst>
          </p:cNvPr>
          <p:cNvGrpSpPr>
            <a:grpSpLocks/>
          </p:cNvGrpSpPr>
          <p:nvPr/>
        </p:nvGrpSpPr>
        <p:grpSpPr bwMode="auto">
          <a:xfrm rot="4377621">
            <a:off x="1632744" y="2101057"/>
            <a:ext cx="868363" cy="152400"/>
            <a:chOff x="3312" y="2256"/>
            <a:chExt cx="864" cy="96"/>
          </a:xfrm>
        </p:grpSpPr>
        <p:sp>
          <p:nvSpPr>
            <p:cNvPr id="18491" name="Line 107">
              <a:extLst>
                <a:ext uri="{FF2B5EF4-FFF2-40B4-BE49-F238E27FC236}">
                  <a16:creationId xmlns:a16="http://schemas.microsoft.com/office/drawing/2014/main" id="{CFCD0A3A-344F-5618-15D4-EC2DA1CCC2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352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2" name="Line 108">
              <a:extLst>
                <a:ext uri="{FF2B5EF4-FFF2-40B4-BE49-F238E27FC236}">
                  <a16:creationId xmlns:a16="http://schemas.microsoft.com/office/drawing/2014/main" id="{3936D924-1669-6968-BF89-8718F7E18A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48" y="2256"/>
              <a:ext cx="48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3" name="Line 109">
              <a:extLst>
                <a:ext uri="{FF2B5EF4-FFF2-40B4-BE49-F238E27FC236}">
                  <a16:creationId xmlns:a16="http://schemas.microsoft.com/office/drawing/2014/main" id="{FA4B7538-7D1E-2382-6FAE-0C2242E376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256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89" name="Text Box 110">
            <a:extLst>
              <a:ext uri="{FF2B5EF4-FFF2-40B4-BE49-F238E27FC236}">
                <a16:creationId xmlns:a16="http://schemas.microsoft.com/office/drawing/2014/main" id="{A442F1B7-ED60-962B-C06C-1DA1BB9B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1905001"/>
            <a:ext cx="815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800"/>
              <a:t>Daily</a:t>
            </a:r>
          </a:p>
        </p:txBody>
      </p:sp>
      <p:sp>
        <p:nvSpPr>
          <p:cNvPr id="18490" name="Text Box 112">
            <a:extLst>
              <a:ext uri="{FF2B5EF4-FFF2-40B4-BE49-F238E27FC236}">
                <a16:creationId xmlns:a16="http://schemas.microsoft.com/office/drawing/2014/main" id="{7603E6DC-F6CB-2D25-1F4D-8FE4BEC1D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6107" y="5514974"/>
            <a:ext cx="5486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/>
              <a:t>Value Stream Map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66E3224D-85B0-FCE4-1685-DF063CE7A2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46020" y="122238"/>
            <a:ext cx="7680960" cy="715962"/>
          </a:xfrm>
        </p:spPr>
        <p:txBody>
          <a:bodyPr/>
          <a:lstStyle/>
          <a:p>
            <a:r>
              <a:rPr lang="en-US" altLang="en-US" sz="3600" b="1" i="1" dirty="0">
                <a:latin typeface="Times New Roman" panose="02020603050405020304" pitchFamily="18" charset="0"/>
              </a:rPr>
              <a:t>Spaghetti Diagram</a:t>
            </a:r>
            <a:endParaRPr lang="en-US" altLang="en-US" sz="3600" dirty="0"/>
          </a:p>
        </p:txBody>
      </p:sp>
      <p:sp>
        <p:nvSpPr>
          <p:cNvPr id="509956" name="Text Box 4">
            <a:extLst>
              <a:ext uri="{FF2B5EF4-FFF2-40B4-BE49-F238E27FC236}">
                <a16:creationId xmlns:a16="http://schemas.microsoft.com/office/drawing/2014/main" id="{AF2D9F14-83F2-715D-8569-92E30451E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3734" y="5571067"/>
            <a:ext cx="747606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200" b="1" i="1" dirty="0">
                <a:latin typeface="Times New Roman" panose="02020603050405020304" pitchFamily="18" charset="0"/>
              </a:rPr>
              <a:t>XYZ Agency Purchasing Process</a:t>
            </a:r>
          </a:p>
        </p:txBody>
      </p:sp>
      <p:sp>
        <p:nvSpPr>
          <p:cNvPr id="509957" name="Rectangle 5">
            <a:extLst>
              <a:ext uri="{FF2B5EF4-FFF2-40B4-BE49-F238E27FC236}">
                <a16:creationId xmlns:a16="http://schemas.microsoft.com/office/drawing/2014/main" id="{16FD7DD0-6381-E1E2-4A75-3B1FE7A5A7E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905000" y="1219200"/>
            <a:ext cx="19812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09958" name="Rectangle 6">
            <a:extLst>
              <a:ext uri="{FF2B5EF4-FFF2-40B4-BE49-F238E27FC236}">
                <a16:creationId xmlns:a16="http://schemas.microsoft.com/office/drawing/2014/main" id="{7B8B649E-DCE7-02B7-FC73-51F527A8107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724400" y="1219200"/>
            <a:ext cx="5334000" cy="381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9959" name="Line 7">
            <a:extLst>
              <a:ext uri="{FF2B5EF4-FFF2-40B4-BE49-F238E27FC236}">
                <a16:creationId xmlns:a16="http://schemas.microsoft.com/office/drawing/2014/main" id="{AD9FC9AA-0BE1-6BCF-A9DC-CF64FD689E1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2192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960" name="Line 8">
            <a:extLst>
              <a:ext uri="{FF2B5EF4-FFF2-40B4-BE49-F238E27FC236}">
                <a16:creationId xmlns:a16="http://schemas.microsoft.com/office/drawing/2014/main" id="{BF27D89C-D323-07D6-2359-43C03EDA7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133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961" name="Line 9">
            <a:extLst>
              <a:ext uri="{FF2B5EF4-FFF2-40B4-BE49-F238E27FC236}">
                <a16:creationId xmlns:a16="http://schemas.microsoft.com/office/drawing/2014/main" id="{77D3C819-7B65-147A-A807-3D4CBB73BC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19812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962" name="Line 10">
            <a:extLst>
              <a:ext uri="{FF2B5EF4-FFF2-40B4-BE49-F238E27FC236}">
                <a16:creationId xmlns:a16="http://schemas.microsoft.com/office/drawing/2014/main" id="{E7CC4A06-89AE-1C91-F6D8-8110E719F0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9812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965" name="Line 13">
            <a:extLst>
              <a:ext uri="{FF2B5EF4-FFF2-40B4-BE49-F238E27FC236}">
                <a16:creationId xmlns:a16="http://schemas.microsoft.com/office/drawing/2014/main" id="{32BB5D46-BD67-FEDA-BAB5-F9AD3F690852}"/>
              </a:ext>
            </a:extLst>
          </p:cNvPr>
          <p:cNvSpPr>
            <a:spLocks noChangeShapeType="1"/>
          </p:cNvSpPr>
          <p:nvPr/>
        </p:nvSpPr>
        <p:spPr bwMode="auto">
          <a:xfrm>
            <a:off x="9296400" y="1219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966" name="Line 14">
            <a:extLst>
              <a:ext uri="{FF2B5EF4-FFF2-40B4-BE49-F238E27FC236}">
                <a16:creationId xmlns:a16="http://schemas.microsoft.com/office/drawing/2014/main" id="{319756C5-5AB1-C9F6-75C1-536DB917E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4400" y="1219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967" name="Line 15">
            <a:extLst>
              <a:ext uri="{FF2B5EF4-FFF2-40B4-BE49-F238E27FC236}">
                <a16:creationId xmlns:a16="http://schemas.microsoft.com/office/drawing/2014/main" id="{E7A17DC8-0FA1-F9FA-6630-A11A696844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219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968" name="Line 16">
            <a:extLst>
              <a:ext uri="{FF2B5EF4-FFF2-40B4-BE49-F238E27FC236}">
                <a16:creationId xmlns:a16="http://schemas.microsoft.com/office/drawing/2014/main" id="{7FE6FA31-B1A6-4265-59E9-34E9157D6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219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09969" name="Group 17">
            <a:extLst>
              <a:ext uri="{FF2B5EF4-FFF2-40B4-BE49-F238E27FC236}">
                <a16:creationId xmlns:a16="http://schemas.microsoft.com/office/drawing/2014/main" id="{032C702B-7B72-DC62-1527-9BE206DB2F78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514601"/>
            <a:ext cx="336550" cy="460375"/>
            <a:chOff x="768" y="3578"/>
            <a:chExt cx="234" cy="293"/>
          </a:xfrm>
        </p:grpSpPr>
        <p:sp>
          <p:nvSpPr>
            <p:cNvPr id="509970" name="Oval 18">
              <a:extLst>
                <a:ext uri="{FF2B5EF4-FFF2-40B4-BE49-F238E27FC236}">
                  <a16:creationId xmlns:a16="http://schemas.microsoft.com/office/drawing/2014/main" id="{31BA2DAB-2D24-55DE-73EC-F2BBED680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696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09971" name="Text Box 19">
              <a:extLst>
                <a:ext uri="{FF2B5EF4-FFF2-40B4-BE49-F238E27FC236}">
                  <a16:creationId xmlns:a16="http://schemas.microsoft.com/office/drawing/2014/main" id="{D89CBF66-07E0-1C5F-ABBC-E4A2B03A38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696"/>
              <a:ext cx="234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200" i="1">
                  <a:latin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509972" name="Text Box 20">
              <a:extLst>
                <a:ext uri="{FF2B5EF4-FFF2-40B4-BE49-F238E27FC236}">
                  <a16:creationId xmlns:a16="http://schemas.microsoft.com/office/drawing/2014/main" id="{45FDC072-2394-4C3F-B62D-8D4DE19EA4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8" y="3578"/>
              <a:ext cx="128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altLang="en-US">
                <a:latin typeface="Times New Roman" panose="02020603050405020304" pitchFamily="18" charset="0"/>
              </a:endParaRPr>
            </a:p>
          </p:txBody>
        </p:sp>
      </p:grpSp>
      <p:sp>
        <p:nvSpPr>
          <p:cNvPr id="509973" name="Text Box 21">
            <a:extLst>
              <a:ext uri="{FF2B5EF4-FFF2-40B4-BE49-F238E27FC236}">
                <a16:creationId xmlns:a16="http://schemas.microsoft.com/office/drawing/2014/main" id="{5F5F69E8-DC4D-ED12-BD77-AED552D02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5" y="5375275"/>
            <a:ext cx="242374" cy="36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09975" name="Text Box 23">
            <a:extLst>
              <a:ext uri="{FF2B5EF4-FFF2-40B4-BE49-F238E27FC236}">
                <a16:creationId xmlns:a16="http://schemas.microsoft.com/office/drawing/2014/main" id="{7D8B1971-D721-0096-D5F8-91D93E237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6" y="5299075"/>
            <a:ext cx="184731" cy="36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09976" name="Oval 24">
            <a:extLst>
              <a:ext uri="{FF2B5EF4-FFF2-40B4-BE49-F238E27FC236}">
                <a16:creationId xmlns:a16="http://schemas.microsoft.com/office/drawing/2014/main" id="{D6DF252C-EAE8-4C47-BC07-21B27625F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362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09977" name="Oval 25">
            <a:extLst>
              <a:ext uri="{FF2B5EF4-FFF2-40B4-BE49-F238E27FC236}">
                <a16:creationId xmlns:a16="http://schemas.microsoft.com/office/drawing/2014/main" id="{74095807-24E6-FE3D-0CAD-BDE75D92B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362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9978" name="Oval 26">
            <a:extLst>
              <a:ext uri="{FF2B5EF4-FFF2-40B4-BE49-F238E27FC236}">
                <a16:creationId xmlns:a16="http://schemas.microsoft.com/office/drawing/2014/main" id="{3D7EAC74-CFEB-A8D5-3D77-774D1EF04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2766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9979" name="Oval 27">
            <a:extLst>
              <a:ext uri="{FF2B5EF4-FFF2-40B4-BE49-F238E27FC236}">
                <a16:creationId xmlns:a16="http://schemas.microsoft.com/office/drawing/2014/main" id="{72EB1799-68A2-7E5D-278C-7F4F807FF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362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9980" name="Oval 28">
            <a:extLst>
              <a:ext uri="{FF2B5EF4-FFF2-40B4-BE49-F238E27FC236}">
                <a16:creationId xmlns:a16="http://schemas.microsoft.com/office/drawing/2014/main" id="{F18A4E53-1E18-D4D9-8976-1B56D1C64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8288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9981" name="Oval 29">
            <a:extLst>
              <a:ext uri="{FF2B5EF4-FFF2-40B4-BE49-F238E27FC236}">
                <a16:creationId xmlns:a16="http://schemas.microsoft.com/office/drawing/2014/main" id="{5753E2AF-4676-EE51-1FAE-8A4B46ADA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8288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9982" name="Oval 30">
            <a:extLst>
              <a:ext uri="{FF2B5EF4-FFF2-40B4-BE49-F238E27FC236}">
                <a16:creationId xmlns:a16="http://schemas.microsoft.com/office/drawing/2014/main" id="{6312A5B3-7171-96E1-2115-F26AD7F53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5240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9983" name="Oval 31">
            <a:extLst>
              <a:ext uri="{FF2B5EF4-FFF2-40B4-BE49-F238E27FC236}">
                <a16:creationId xmlns:a16="http://schemas.microsoft.com/office/drawing/2014/main" id="{1DF925AE-72C1-2187-7FAB-195E441F3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0574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9984" name="Oval 32">
            <a:extLst>
              <a:ext uri="{FF2B5EF4-FFF2-40B4-BE49-F238E27FC236}">
                <a16:creationId xmlns:a16="http://schemas.microsoft.com/office/drawing/2014/main" id="{DB029C58-B497-62C2-32D1-18031FB7A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5720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9985" name="Text Box 33">
            <a:extLst>
              <a:ext uri="{FF2B5EF4-FFF2-40B4-BE49-F238E27FC236}">
                <a16:creationId xmlns:a16="http://schemas.microsoft.com/office/drawing/2014/main" id="{AF5805E3-07A7-3247-4012-E79D4CF92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990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Maintenance</a:t>
            </a:r>
          </a:p>
        </p:txBody>
      </p:sp>
      <p:sp>
        <p:nvSpPr>
          <p:cNvPr id="509986" name="Text Box 34">
            <a:extLst>
              <a:ext uri="{FF2B5EF4-FFF2-40B4-BE49-F238E27FC236}">
                <a16:creationId xmlns:a16="http://schemas.microsoft.com/office/drawing/2014/main" id="{2852F3F3-20D6-217D-4296-632F53385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2192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Fiscal</a:t>
            </a:r>
          </a:p>
        </p:txBody>
      </p:sp>
      <p:sp>
        <p:nvSpPr>
          <p:cNvPr id="509987" name="Text Box 35">
            <a:extLst>
              <a:ext uri="{FF2B5EF4-FFF2-40B4-BE49-F238E27FC236}">
                <a16:creationId xmlns:a16="http://schemas.microsoft.com/office/drawing/2014/main" id="{DC083E6B-0920-1AB5-1811-A54B26C51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192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Manager</a:t>
            </a:r>
          </a:p>
        </p:txBody>
      </p:sp>
      <p:sp>
        <p:nvSpPr>
          <p:cNvPr id="509988" name="Line 36">
            <a:extLst>
              <a:ext uri="{FF2B5EF4-FFF2-40B4-BE49-F238E27FC236}">
                <a16:creationId xmlns:a16="http://schemas.microsoft.com/office/drawing/2014/main" id="{72ACFFD8-BA1F-59A0-24D4-D0F22509B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048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989" name="Text Box 37">
            <a:extLst>
              <a:ext uri="{FF2B5EF4-FFF2-40B4-BE49-F238E27FC236}">
                <a16:creationId xmlns:a16="http://schemas.microsoft.com/office/drawing/2014/main" id="{B856A2AF-F038-9BD5-A5F3-C1F6DBF5D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048000"/>
            <a:ext cx="1295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Storeroom</a:t>
            </a:r>
          </a:p>
        </p:txBody>
      </p:sp>
      <p:sp>
        <p:nvSpPr>
          <p:cNvPr id="509990" name="Text Box 38">
            <a:extLst>
              <a:ext uri="{FF2B5EF4-FFF2-40B4-BE49-F238E27FC236}">
                <a16:creationId xmlns:a16="http://schemas.microsoft.com/office/drawing/2014/main" id="{10398D32-12EB-E976-1D51-237A8387F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24400"/>
            <a:ext cx="2362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Accounts Payable</a:t>
            </a:r>
          </a:p>
        </p:txBody>
      </p:sp>
      <p:sp>
        <p:nvSpPr>
          <p:cNvPr id="509991" name="Text Box 39">
            <a:extLst>
              <a:ext uri="{FF2B5EF4-FFF2-40B4-BE49-F238E27FC236}">
                <a16:creationId xmlns:a16="http://schemas.microsoft.com/office/drawing/2014/main" id="{0F1B1232-7A93-25AC-6A82-0FE730BB0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9812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Purchasing</a:t>
            </a:r>
          </a:p>
        </p:txBody>
      </p:sp>
      <p:sp>
        <p:nvSpPr>
          <p:cNvPr id="509992" name="Text Box 40">
            <a:extLst>
              <a:ext uri="{FF2B5EF4-FFF2-40B4-BE49-F238E27FC236}">
                <a16:creationId xmlns:a16="http://schemas.microsoft.com/office/drawing/2014/main" id="{D47DE7F8-6F9B-2EC9-5819-EDA7EB3C6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219200"/>
            <a:ext cx="152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Controller</a:t>
            </a:r>
          </a:p>
        </p:txBody>
      </p:sp>
      <p:sp>
        <p:nvSpPr>
          <p:cNvPr id="509993" name="Text Box 41">
            <a:extLst>
              <a:ext uri="{FF2B5EF4-FFF2-40B4-BE49-F238E27FC236}">
                <a16:creationId xmlns:a16="http://schemas.microsoft.com/office/drawing/2014/main" id="{144969C7-C700-C6CA-CD58-B909FB6C6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5052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Receiving</a:t>
            </a:r>
          </a:p>
        </p:txBody>
      </p:sp>
      <p:sp>
        <p:nvSpPr>
          <p:cNvPr id="509994" name="Line 42">
            <a:extLst>
              <a:ext uri="{FF2B5EF4-FFF2-40B4-BE49-F238E27FC236}">
                <a16:creationId xmlns:a16="http://schemas.microsoft.com/office/drawing/2014/main" id="{DB322B48-6C5F-67A8-DAAC-194F76A0F3B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981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995" name="Line 43">
            <a:extLst>
              <a:ext uri="{FF2B5EF4-FFF2-40B4-BE49-F238E27FC236}">
                <a16:creationId xmlns:a16="http://schemas.microsoft.com/office/drawing/2014/main" id="{B47AB715-6DE9-22E2-AB81-4BBE2CD10E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819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996" name="Line 44">
            <a:extLst>
              <a:ext uri="{FF2B5EF4-FFF2-40B4-BE49-F238E27FC236}">
                <a16:creationId xmlns:a16="http://schemas.microsoft.com/office/drawing/2014/main" id="{B885E8EC-026F-A09E-7A80-A8C02A73656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0386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997" name="Line 45">
            <a:extLst>
              <a:ext uri="{FF2B5EF4-FFF2-40B4-BE49-F238E27FC236}">
                <a16:creationId xmlns:a16="http://schemas.microsoft.com/office/drawing/2014/main" id="{6A34E7AA-AFA0-2E6F-FD03-5C8EB69A71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600" y="3124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998" name="Text Box 46">
            <a:extLst>
              <a:ext uri="{FF2B5EF4-FFF2-40B4-BE49-F238E27FC236}">
                <a16:creationId xmlns:a16="http://schemas.microsoft.com/office/drawing/2014/main" id="{44877540-E6E2-5666-3C4B-A57124CF3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2430464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09999" name="Text Box 47">
            <a:extLst>
              <a:ext uri="{FF2B5EF4-FFF2-40B4-BE49-F238E27FC236}">
                <a16:creationId xmlns:a16="http://schemas.microsoft.com/office/drawing/2014/main" id="{7C63A769-6F8C-06C1-F181-314C91B5A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1336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Foreman</a:t>
            </a:r>
          </a:p>
        </p:txBody>
      </p:sp>
      <p:sp>
        <p:nvSpPr>
          <p:cNvPr id="510000" name="Text Box 48">
            <a:extLst>
              <a:ext uri="{FF2B5EF4-FFF2-40B4-BE49-F238E27FC236}">
                <a16:creationId xmlns:a16="http://schemas.microsoft.com/office/drawing/2014/main" id="{7863FD96-AD64-499E-AC34-35A0B9340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276600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10001" name="Text Box 49">
            <a:extLst>
              <a:ext uri="{FF2B5EF4-FFF2-40B4-BE49-F238E27FC236}">
                <a16:creationId xmlns:a16="http://schemas.microsoft.com/office/drawing/2014/main" id="{EE079736-804C-6860-7D51-0B6944756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125" y="2125664"/>
            <a:ext cx="184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000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10002" name="Text Box 50">
            <a:extLst>
              <a:ext uri="{FF2B5EF4-FFF2-40B4-BE49-F238E27FC236}">
                <a16:creationId xmlns:a16="http://schemas.microsoft.com/office/drawing/2014/main" id="{80B63980-CE95-D54E-AA30-A35287C93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828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510003" name="Text Box 51">
            <a:extLst>
              <a:ext uri="{FF2B5EF4-FFF2-40B4-BE49-F238E27FC236}">
                <a16:creationId xmlns:a16="http://schemas.microsoft.com/office/drawing/2014/main" id="{42C24954-CD53-F593-9B44-EA82A330B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3622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10004" name="Text Box 52">
            <a:extLst>
              <a:ext uri="{FF2B5EF4-FFF2-40B4-BE49-F238E27FC236}">
                <a16:creationId xmlns:a16="http://schemas.microsoft.com/office/drawing/2014/main" id="{093FC8C3-0C67-F3A5-52E5-91DFE5236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2766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10005" name="Rectangle 53">
            <a:extLst>
              <a:ext uri="{FF2B5EF4-FFF2-40B4-BE49-F238E27FC236}">
                <a16:creationId xmlns:a16="http://schemas.microsoft.com/office/drawing/2014/main" id="{226B4B63-9860-C04E-B146-B55DF96E6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362200"/>
            <a:ext cx="260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10006" name="Rectangle 54">
            <a:extLst>
              <a:ext uri="{FF2B5EF4-FFF2-40B4-BE49-F238E27FC236}">
                <a16:creationId xmlns:a16="http://schemas.microsoft.com/office/drawing/2014/main" id="{33C81041-B626-06D5-8657-43922B9FC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828800"/>
            <a:ext cx="260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10007" name="Oval 55">
            <a:extLst>
              <a:ext uri="{FF2B5EF4-FFF2-40B4-BE49-F238E27FC236}">
                <a16:creationId xmlns:a16="http://schemas.microsoft.com/office/drawing/2014/main" id="{27EAC1B1-0DCF-E904-D37B-2116EE141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3434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08" name="Oval 56">
            <a:extLst>
              <a:ext uri="{FF2B5EF4-FFF2-40B4-BE49-F238E27FC236}">
                <a16:creationId xmlns:a16="http://schemas.microsoft.com/office/drawing/2014/main" id="{F9076851-9E62-E175-0CE9-9385F6E48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600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09" name="Oval 57">
            <a:extLst>
              <a:ext uri="{FF2B5EF4-FFF2-40B4-BE49-F238E27FC236}">
                <a16:creationId xmlns:a16="http://schemas.microsoft.com/office/drawing/2014/main" id="{18B0B699-9F95-B350-BBD6-D1DA8E06F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0386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10" name="Oval 58">
            <a:extLst>
              <a:ext uri="{FF2B5EF4-FFF2-40B4-BE49-F238E27FC236}">
                <a16:creationId xmlns:a16="http://schemas.microsoft.com/office/drawing/2014/main" id="{98B05498-EC3B-4A52-A035-431AF4222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5908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11" name="Oval 59">
            <a:extLst>
              <a:ext uri="{FF2B5EF4-FFF2-40B4-BE49-F238E27FC236}">
                <a16:creationId xmlns:a16="http://schemas.microsoft.com/office/drawing/2014/main" id="{9038E150-86DF-6F59-CA25-BCAC1ADF6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8956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12" name="Oval 60">
            <a:extLst>
              <a:ext uri="{FF2B5EF4-FFF2-40B4-BE49-F238E27FC236}">
                <a16:creationId xmlns:a16="http://schemas.microsoft.com/office/drawing/2014/main" id="{E7828514-DEB7-FCD6-F095-246BDBDF9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7526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10013" name="Oval 61">
            <a:extLst>
              <a:ext uri="{FF2B5EF4-FFF2-40B4-BE49-F238E27FC236}">
                <a16:creationId xmlns:a16="http://schemas.microsoft.com/office/drawing/2014/main" id="{21A8114B-963C-8C71-9033-D2994B675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2766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14" name="Oval 62">
            <a:extLst>
              <a:ext uri="{FF2B5EF4-FFF2-40B4-BE49-F238E27FC236}">
                <a16:creationId xmlns:a16="http://schemas.microsoft.com/office/drawing/2014/main" id="{A2A9C3B7-AF20-51F9-1B71-F36C2E7F1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5720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15" name="Oval 63">
            <a:extLst>
              <a:ext uri="{FF2B5EF4-FFF2-40B4-BE49-F238E27FC236}">
                <a16:creationId xmlns:a16="http://schemas.microsoft.com/office/drawing/2014/main" id="{36318EE8-5129-2943-D142-312D6755D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267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16" name="Oval 64">
            <a:extLst>
              <a:ext uri="{FF2B5EF4-FFF2-40B4-BE49-F238E27FC236}">
                <a16:creationId xmlns:a16="http://schemas.microsoft.com/office/drawing/2014/main" id="{E6B02E5D-6661-927C-A26D-53FAC0F07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18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17" name="Oval 65">
            <a:extLst>
              <a:ext uri="{FF2B5EF4-FFF2-40B4-BE49-F238E27FC236}">
                <a16:creationId xmlns:a16="http://schemas.microsoft.com/office/drawing/2014/main" id="{C13BC727-4B7B-F3B0-C9FD-30DADCE6F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4958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18" name="Oval 66">
            <a:extLst>
              <a:ext uri="{FF2B5EF4-FFF2-40B4-BE49-F238E27FC236}">
                <a16:creationId xmlns:a16="http://schemas.microsoft.com/office/drawing/2014/main" id="{EDDA5D09-8B55-1968-6414-9A896CB54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8956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19" name="Oval 67">
            <a:extLst>
              <a:ext uri="{FF2B5EF4-FFF2-40B4-BE49-F238E27FC236}">
                <a16:creationId xmlns:a16="http://schemas.microsoft.com/office/drawing/2014/main" id="{8ACD8E73-69F2-0586-74FC-EC99B5829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743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20" name="Oval 68">
            <a:extLst>
              <a:ext uri="{FF2B5EF4-FFF2-40B4-BE49-F238E27FC236}">
                <a16:creationId xmlns:a16="http://schemas.microsoft.com/office/drawing/2014/main" id="{DE0EF638-0045-03D9-379E-BE6CB8FDC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886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21" name="Oval 69">
            <a:extLst>
              <a:ext uri="{FF2B5EF4-FFF2-40B4-BE49-F238E27FC236}">
                <a16:creationId xmlns:a16="http://schemas.microsoft.com/office/drawing/2014/main" id="{865B62CD-7923-F760-9681-7AD4E3FBE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8100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22" name="Oval 70">
            <a:extLst>
              <a:ext uri="{FF2B5EF4-FFF2-40B4-BE49-F238E27FC236}">
                <a16:creationId xmlns:a16="http://schemas.microsoft.com/office/drawing/2014/main" id="{1EF50267-B405-5054-B14B-A422F26D8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8956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23" name="Oval 71">
            <a:extLst>
              <a:ext uri="{FF2B5EF4-FFF2-40B4-BE49-F238E27FC236}">
                <a16:creationId xmlns:a16="http://schemas.microsoft.com/office/drawing/2014/main" id="{73EFEC0F-1B8C-1193-4DC9-7182BF047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5814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24" name="Oval 72">
            <a:extLst>
              <a:ext uri="{FF2B5EF4-FFF2-40B4-BE49-F238E27FC236}">
                <a16:creationId xmlns:a16="http://schemas.microsoft.com/office/drawing/2014/main" id="{7A75F675-FFFB-B48A-0BB3-9DD08A9CC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505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25" name="Oval 73">
            <a:extLst>
              <a:ext uri="{FF2B5EF4-FFF2-40B4-BE49-F238E27FC236}">
                <a16:creationId xmlns:a16="http://schemas.microsoft.com/office/drawing/2014/main" id="{4F149205-640E-765D-0044-815408B41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362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26" name="Oval 74">
            <a:extLst>
              <a:ext uri="{FF2B5EF4-FFF2-40B4-BE49-F238E27FC236}">
                <a16:creationId xmlns:a16="http://schemas.microsoft.com/office/drawing/2014/main" id="{513C3CA6-7693-9025-9C9E-7DA28A858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2004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27" name="Oval 75">
            <a:extLst>
              <a:ext uri="{FF2B5EF4-FFF2-40B4-BE49-F238E27FC236}">
                <a16:creationId xmlns:a16="http://schemas.microsoft.com/office/drawing/2014/main" id="{966B303C-6E74-A7EF-6611-19A4924C8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505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28" name="Oval 76">
            <a:extLst>
              <a:ext uri="{FF2B5EF4-FFF2-40B4-BE49-F238E27FC236}">
                <a16:creationId xmlns:a16="http://schemas.microsoft.com/office/drawing/2014/main" id="{1E85EACB-E723-B71F-A809-33BF33F10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5240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29" name="Oval 77">
            <a:extLst>
              <a:ext uri="{FF2B5EF4-FFF2-40B4-BE49-F238E27FC236}">
                <a16:creationId xmlns:a16="http://schemas.microsoft.com/office/drawing/2014/main" id="{D5CD0809-7491-A706-D38C-4C3B3152F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600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30" name="Oval 78">
            <a:extLst>
              <a:ext uri="{FF2B5EF4-FFF2-40B4-BE49-F238E27FC236}">
                <a16:creationId xmlns:a16="http://schemas.microsoft.com/office/drawing/2014/main" id="{3E573A54-E583-B484-500C-16CDB427A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124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31" name="Oval 79">
            <a:extLst>
              <a:ext uri="{FF2B5EF4-FFF2-40B4-BE49-F238E27FC236}">
                <a16:creationId xmlns:a16="http://schemas.microsoft.com/office/drawing/2014/main" id="{1CD1BDA4-E7EA-38FC-A9B6-F30E66950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86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32" name="Oval 80">
            <a:extLst>
              <a:ext uri="{FF2B5EF4-FFF2-40B4-BE49-F238E27FC236}">
                <a16:creationId xmlns:a16="http://schemas.microsoft.com/office/drawing/2014/main" id="{C1C83CBC-D6D1-A8C7-EC86-4864162D2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33" name="Oval 81">
            <a:extLst>
              <a:ext uri="{FF2B5EF4-FFF2-40B4-BE49-F238E27FC236}">
                <a16:creationId xmlns:a16="http://schemas.microsoft.com/office/drawing/2014/main" id="{104BB20B-303C-933E-ECF8-B2914FC0A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28194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34" name="Oval 82">
            <a:extLst>
              <a:ext uri="{FF2B5EF4-FFF2-40B4-BE49-F238E27FC236}">
                <a16:creationId xmlns:a16="http://schemas.microsoft.com/office/drawing/2014/main" id="{3EAAD730-348C-BAAA-B046-6FDDE61E7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2004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35" name="Oval 83">
            <a:extLst>
              <a:ext uri="{FF2B5EF4-FFF2-40B4-BE49-F238E27FC236}">
                <a16:creationId xmlns:a16="http://schemas.microsoft.com/office/drawing/2014/main" id="{6512B2D2-0067-44F9-165E-705B10A6F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4478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36" name="Oval 84">
            <a:extLst>
              <a:ext uri="{FF2B5EF4-FFF2-40B4-BE49-F238E27FC236}">
                <a16:creationId xmlns:a16="http://schemas.microsoft.com/office/drawing/2014/main" id="{CBCA9EE0-EE81-0AC6-DDD9-A50AF60DD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37" name="Oval 85">
            <a:extLst>
              <a:ext uri="{FF2B5EF4-FFF2-40B4-BE49-F238E27FC236}">
                <a16:creationId xmlns:a16="http://schemas.microsoft.com/office/drawing/2014/main" id="{8EC13A74-7CE9-6CCE-C51F-44954F99B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004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38" name="Oval 86">
            <a:extLst>
              <a:ext uri="{FF2B5EF4-FFF2-40B4-BE49-F238E27FC236}">
                <a16:creationId xmlns:a16="http://schemas.microsoft.com/office/drawing/2014/main" id="{E93E5428-1A15-D587-21D1-55488FC3D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22860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39" name="Oval 87">
            <a:extLst>
              <a:ext uri="{FF2B5EF4-FFF2-40B4-BE49-F238E27FC236}">
                <a16:creationId xmlns:a16="http://schemas.microsoft.com/office/drawing/2014/main" id="{63DBCFD8-3449-A797-B774-BDA2A641D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25146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40" name="Oval 88">
            <a:extLst>
              <a:ext uri="{FF2B5EF4-FFF2-40B4-BE49-F238E27FC236}">
                <a16:creationId xmlns:a16="http://schemas.microsoft.com/office/drawing/2014/main" id="{C6A6B639-6B12-1E7A-F4B9-7423E3B6C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2766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41" name="Oval 89">
            <a:extLst>
              <a:ext uri="{FF2B5EF4-FFF2-40B4-BE49-F238E27FC236}">
                <a16:creationId xmlns:a16="http://schemas.microsoft.com/office/drawing/2014/main" id="{B7CAA8F1-B908-7EA9-D67B-86A805861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42" name="Oval 90">
            <a:extLst>
              <a:ext uri="{FF2B5EF4-FFF2-40B4-BE49-F238E27FC236}">
                <a16:creationId xmlns:a16="http://schemas.microsoft.com/office/drawing/2014/main" id="{773BA867-9EF8-FBA7-1BBF-2438D5C78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8288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43" name="Oval 91">
            <a:extLst>
              <a:ext uri="{FF2B5EF4-FFF2-40B4-BE49-F238E27FC236}">
                <a16:creationId xmlns:a16="http://schemas.microsoft.com/office/drawing/2014/main" id="{C5F56A21-C1EC-194C-AC57-E1D53F776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6670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44" name="Oval 92">
            <a:extLst>
              <a:ext uri="{FF2B5EF4-FFF2-40B4-BE49-F238E27FC236}">
                <a16:creationId xmlns:a16="http://schemas.microsoft.com/office/drawing/2014/main" id="{D1BC66F6-E8FA-FE9F-A204-7CBDC74B8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8194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45" name="Oval 93">
            <a:extLst>
              <a:ext uri="{FF2B5EF4-FFF2-40B4-BE49-F238E27FC236}">
                <a16:creationId xmlns:a16="http://schemas.microsoft.com/office/drawing/2014/main" id="{78B8C74D-2DCF-C2DA-D1D1-DC606942E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196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46" name="Oval 94">
            <a:extLst>
              <a:ext uri="{FF2B5EF4-FFF2-40B4-BE49-F238E27FC236}">
                <a16:creationId xmlns:a16="http://schemas.microsoft.com/office/drawing/2014/main" id="{632E2447-095C-D6D8-E508-BA12AD70B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25146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47" name="Text Box 95">
            <a:extLst>
              <a:ext uri="{FF2B5EF4-FFF2-40B4-BE49-F238E27FC236}">
                <a16:creationId xmlns:a16="http://schemas.microsoft.com/office/drawing/2014/main" id="{888E0D3B-F8B1-DD82-91D1-90F7290F5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524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10048" name="Text Box 96">
            <a:extLst>
              <a:ext uri="{FF2B5EF4-FFF2-40B4-BE49-F238E27FC236}">
                <a16:creationId xmlns:a16="http://schemas.microsoft.com/office/drawing/2014/main" id="{6D92D0CD-7880-4B18-576D-B051D9AB6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057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10049" name="Text Box 97">
            <a:extLst>
              <a:ext uri="{FF2B5EF4-FFF2-40B4-BE49-F238E27FC236}">
                <a16:creationId xmlns:a16="http://schemas.microsoft.com/office/drawing/2014/main" id="{788C2F02-74D2-1D68-BC5F-764E64E93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2004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510050" name="Text Box 98">
            <a:extLst>
              <a:ext uri="{FF2B5EF4-FFF2-40B4-BE49-F238E27FC236}">
                <a16:creationId xmlns:a16="http://schemas.microsoft.com/office/drawing/2014/main" id="{6189F5BD-F8BE-D7D3-A380-B58102776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4478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10051" name="Text Box 99">
            <a:extLst>
              <a:ext uri="{FF2B5EF4-FFF2-40B4-BE49-F238E27FC236}">
                <a16:creationId xmlns:a16="http://schemas.microsoft.com/office/drawing/2014/main" id="{0517460B-61EF-EC96-76ED-2647BBA59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362200"/>
            <a:ext cx="76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510052" name="Rectangle 100">
            <a:extLst>
              <a:ext uri="{FF2B5EF4-FFF2-40B4-BE49-F238E27FC236}">
                <a16:creationId xmlns:a16="http://schemas.microsoft.com/office/drawing/2014/main" id="{57D95EB6-66E3-1B0A-7B9B-8D66595C1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7526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510053" name="Text Box 101">
            <a:extLst>
              <a:ext uri="{FF2B5EF4-FFF2-40B4-BE49-F238E27FC236}">
                <a16:creationId xmlns:a16="http://schemas.microsoft.com/office/drawing/2014/main" id="{910A444E-0412-432A-AB1C-9CA8E95EB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362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510054" name="Text Box 102">
            <a:extLst>
              <a:ext uri="{FF2B5EF4-FFF2-40B4-BE49-F238E27FC236}">
                <a16:creationId xmlns:a16="http://schemas.microsoft.com/office/drawing/2014/main" id="{33C9D832-09D8-1F9C-625B-6DAB1FDD8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2004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510055" name="Text Box 103">
            <a:extLst>
              <a:ext uri="{FF2B5EF4-FFF2-40B4-BE49-F238E27FC236}">
                <a16:creationId xmlns:a16="http://schemas.microsoft.com/office/drawing/2014/main" id="{91ACE480-87AE-8375-F65B-7185C52AE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510056" name="Text Box 104">
            <a:extLst>
              <a:ext uri="{FF2B5EF4-FFF2-40B4-BE49-F238E27FC236}">
                <a16:creationId xmlns:a16="http://schemas.microsoft.com/office/drawing/2014/main" id="{F0BA6D0D-2B17-A761-8F78-9FFF4F60A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22860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510057" name="Text Box 105">
            <a:extLst>
              <a:ext uri="{FF2B5EF4-FFF2-40B4-BE49-F238E27FC236}">
                <a16:creationId xmlns:a16="http://schemas.microsoft.com/office/drawing/2014/main" id="{DC84F4EE-B6CD-2CE7-04A5-73E6A1B22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505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510058" name="Rectangle 106">
            <a:extLst>
              <a:ext uri="{FF2B5EF4-FFF2-40B4-BE49-F238E27FC236}">
                <a16:creationId xmlns:a16="http://schemas.microsoft.com/office/drawing/2014/main" id="{825F86EE-64C5-2687-61CA-3C3E0D149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5908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19</a:t>
            </a:r>
          </a:p>
        </p:txBody>
      </p:sp>
      <p:sp>
        <p:nvSpPr>
          <p:cNvPr id="510059" name="Text Box 107">
            <a:extLst>
              <a:ext uri="{FF2B5EF4-FFF2-40B4-BE49-F238E27FC236}">
                <a16:creationId xmlns:a16="http://schemas.microsoft.com/office/drawing/2014/main" id="{8D9211B8-8A5E-1A81-636E-88DF4A5B7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2514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510060" name="Text Box 108">
            <a:extLst>
              <a:ext uri="{FF2B5EF4-FFF2-40B4-BE49-F238E27FC236}">
                <a16:creationId xmlns:a16="http://schemas.microsoft.com/office/drawing/2014/main" id="{ED6EC22D-3C8C-5461-7EE4-2C62F962A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6" y="5375275"/>
            <a:ext cx="184731" cy="36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10061" name="Text Box 109">
            <a:extLst>
              <a:ext uri="{FF2B5EF4-FFF2-40B4-BE49-F238E27FC236}">
                <a16:creationId xmlns:a16="http://schemas.microsoft.com/office/drawing/2014/main" id="{94691C66-EFBE-521E-0542-BBEF230A9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276600"/>
            <a:ext cx="990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510062" name="Rectangle 110">
            <a:extLst>
              <a:ext uri="{FF2B5EF4-FFF2-40B4-BE49-F238E27FC236}">
                <a16:creationId xmlns:a16="http://schemas.microsoft.com/office/drawing/2014/main" id="{4C27FEA7-A368-9236-FBE2-8B8789DEC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572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22</a:t>
            </a:r>
          </a:p>
        </p:txBody>
      </p:sp>
      <p:sp>
        <p:nvSpPr>
          <p:cNvPr id="510063" name="Text Box 111">
            <a:extLst>
              <a:ext uri="{FF2B5EF4-FFF2-40B4-BE49-F238E27FC236}">
                <a16:creationId xmlns:a16="http://schemas.microsoft.com/office/drawing/2014/main" id="{CC083F75-05BF-A39C-434A-782AB5ED1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2672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19</a:t>
            </a:r>
          </a:p>
        </p:txBody>
      </p:sp>
      <p:sp>
        <p:nvSpPr>
          <p:cNvPr id="510064" name="Text Box 112">
            <a:extLst>
              <a:ext uri="{FF2B5EF4-FFF2-40B4-BE49-F238E27FC236}">
                <a16:creationId xmlns:a16="http://schemas.microsoft.com/office/drawing/2014/main" id="{30A31346-261B-524A-2105-7ECAB2CC7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276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19</a:t>
            </a:r>
          </a:p>
        </p:txBody>
      </p:sp>
      <p:sp>
        <p:nvSpPr>
          <p:cNvPr id="510065" name="Text Box 113">
            <a:extLst>
              <a:ext uri="{FF2B5EF4-FFF2-40B4-BE49-F238E27FC236}">
                <a16:creationId xmlns:a16="http://schemas.microsoft.com/office/drawing/2014/main" id="{282755A4-469F-7B4B-6F99-CFA3CD746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5240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19</a:t>
            </a:r>
          </a:p>
        </p:txBody>
      </p:sp>
      <p:sp>
        <p:nvSpPr>
          <p:cNvPr id="510066" name="Text Box 114">
            <a:extLst>
              <a:ext uri="{FF2B5EF4-FFF2-40B4-BE49-F238E27FC236}">
                <a16:creationId xmlns:a16="http://schemas.microsoft.com/office/drawing/2014/main" id="{9CF3A798-6D29-369C-F6C6-C29233553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9718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510067" name="Text Box 115">
            <a:extLst>
              <a:ext uri="{FF2B5EF4-FFF2-40B4-BE49-F238E27FC236}">
                <a16:creationId xmlns:a16="http://schemas.microsoft.com/office/drawing/2014/main" id="{0CD1D171-107D-60C1-4BE9-74EABE2E5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495800"/>
            <a:ext cx="1143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510068" name="Text Box 116">
            <a:extLst>
              <a:ext uri="{FF2B5EF4-FFF2-40B4-BE49-F238E27FC236}">
                <a16:creationId xmlns:a16="http://schemas.microsoft.com/office/drawing/2014/main" id="{96409ED5-4CA5-199D-03C1-DC331A6B5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0"/>
            <a:ext cx="76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510069" name="Text Box 117">
            <a:extLst>
              <a:ext uri="{FF2B5EF4-FFF2-40B4-BE49-F238E27FC236}">
                <a16:creationId xmlns:a16="http://schemas.microsoft.com/office/drawing/2014/main" id="{E5107BF6-E756-B161-C414-EFA27CF3D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956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510070" name="Text Box 118">
            <a:extLst>
              <a:ext uri="{FF2B5EF4-FFF2-40B4-BE49-F238E27FC236}">
                <a16:creationId xmlns:a16="http://schemas.microsoft.com/office/drawing/2014/main" id="{FBCFA723-CBDD-FD43-C914-8B141B8AC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1910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10071" name="Text Box 119">
            <a:extLst>
              <a:ext uri="{FF2B5EF4-FFF2-40B4-BE49-F238E27FC236}">
                <a16:creationId xmlns:a16="http://schemas.microsoft.com/office/drawing/2014/main" id="{E85E7E08-0387-0F6F-FA26-E1961A16D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124200"/>
            <a:ext cx="76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26</a:t>
            </a:r>
          </a:p>
        </p:txBody>
      </p:sp>
      <p:sp>
        <p:nvSpPr>
          <p:cNvPr id="510072" name="Text Box 120">
            <a:extLst>
              <a:ext uri="{FF2B5EF4-FFF2-40B4-BE49-F238E27FC236}">
                <a16:creationId xmlns:a16="http://schemas.microsoft.com/office/drawing/2014/main" id="{8EB71838-CB58-EC36-13E2-1897964A1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743200"/>
            <a:ext cx="76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27</a:t>
            </a:r>
          </a:p>
        </p:txBody>
      </p:sp>
      <p:sp>
        <p:nvSpPr>
          <p:cNvPr id="510073" name="Text Box 121">
            <a:extLst>
              <a:ext uri="{FF2B5EF4-FFF2-40B4-BE49-F238E27FC236}">
                <a16:creationId xmlns:a16="http://schemas.microsoft.com/office/drawing/2014/main" id="{95230C59-4D23-2925-18AD-F28AB2F01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8288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27</a:t>
            </a:r>
          </a:p>
        </p:txBody>
      </p:sp>
      <p:sp>
        <p:nvSpPr>
          <p:cNvPr id="510074" name="Rectangle 122">
            <a:extLst>
              <a:ext uri="{FF2B5EF4-FFF2-40B4-BE49-F238E27FC236}">
                <a16:creationId xmlns:a16="http://schemas.microsoft.com/office/drawing/2014/main" id="{A60C4AFE-290E-F2BC-991C-EA706B6C8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862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27</a:t>
            </a:r>
          </a:p>
        </p:txBody>
      </p:sp>
      <p:sp>
        <p:nvSpPr>
          <p:cNvPr id="510075" name="Rectangle 123">
            <a:extLst>
              <a:ext uri="{FF2B5EF4-FFF2-40B4-BE49-F238E27FC236}">
                <a16:creationId xmlns:a16="http://schemas.microsoft.com/office/drawing/2014/main" id="{286EB72A-A728-D039-4B6C-8E60EB4F0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667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200">
                <a:latin typeface="Times New Roman" panose="02020603050405020304" pitchFamily="18" charset="0"/>
              </a:rPr>
              <a:t>28</a:t>
            </a:r>
          </a:p>
        </p:txBody>
      </p:sp>
      <p:sp>
        <p:nvSpPr>
          <p:cNvPr id="510076" name="Text Box 124">
            <a:extLst>
              <a:ext uri="{FF2B5EF4-FFF2-40B4-BE49-F238E27FC236}">
                <a16:creationId xmlns:a16="http://schemas.microsoft.com/office/drawing/2014/main" id="{A16E144C-8A6C-6816-C096-099D1975C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886200"/>
            <a:ext cx="76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29</a:t>
            </a:r>
          </a:p>
        </p:txBody>
      </p:sp>
      <p:sp>
        <p:nvSpPr>
          <p:cNvPr id="510077" name="Text Box 125">
            <a:extLst>
              <a:ext uri="{FF2B5EF4-FFF2-40B4-BE49-F238E27FC236}">
                <a16:creationId xmlns:a16="http://schemas.microsoft.com/office/drawing/2014/main" id="{7343497F-EE81-F632-B55C-8B97EF604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1148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30</a:t>
            </a:r>
          </a:p>
        </p:txBody>
      </p:sp>
      <p:sp>
        <p:nvSpPr>
          <p:cNvPr id="510078" name="Text Box 126">
            <a:extLst>
              <a:ext uri="{FF2B5EF4-FFF2-40B4-BE49-F238E27FC236}">
                <a16:creationId xmlns:a16="http://schemas.microsoft.com/office/drawing/2014/main" id="{5DED8901-BDB2-AF04-FE0C-E1FFB269B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8194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30</a:t>
            </a:r>
          </a:p>
        </p:txBody>
      </p:sp>
      <p:sp>
        <p:nvSpPr>
          <p:cNvPr id="510079" name="Text Box 127">
            <a:extLst>
              <a:ext uri="{FF2B5EF4-FFF2-40B4-BE49-F238E27FC236}">
                <a16:creationId xmlns:a16="http://schemas.microsoft.com/office/drawing/2014/main" id="{CE14F662-14AA-09C8-1C5F-FBE59DD39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28194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31</a:t>
            </a:r>
          </a:p>
        </p:txBody>
      </p:sp>
      <p:sp>
        <p:nvSpPr>
          <p:cNvPr id="510080" name="Text Box 128">
            <a:extLst>
              <a:ext uri="{FF2B5EF4-FFF2-40B4-BE49-F238E27FC236}">
                <a16:creationId xmlns:a16="http://schemas.microsoft.com/office/drawing/2014/main" id="{8246DFD7-E9D5-7A28-37B4-D5EC93009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419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32</a:t>
            </a:r>
          </a:p>
        </p:txBody>
      </p:sp>
      <p:sp>
        <p:nvSpPr>
          <p:cNvPr id="510081" name="Text Box 129">
            <a:extLst>
              <a:ext uri="{FF2B5EF4-FFF2-40B4-BE49-F238E27FC236}">
                <a16:creationId xmlns:a16="http://schemas.microsoft.com/office/drawing/2014/main" id="{D7933C05-8B47-4CE5-6B01-9E90394D0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2514600"/>
            <a:ext cx="76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33</a:t>
            </a:r>
          </a:p>
        </p:txBody>
      </p:sp>
      <p:sp>
        <p:nvSpPr>
          <p:cNvPr id="510082" name="Text Box 130">
            <a:extLst>
              <a:ext uri="{FF2B5EF4-FFF2-40B4-BE49-F238E27FC236}">
                <a16:creationId xmlns:a16="http://schemas.microsoft.com/office/drawing/2014/main" id="{AF9885E5-9D84-D49E-23D0-BBA801616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5052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34</a:t>
            </a:r>
          </a:p>
        </p:txBody>
      </p:sp>
      <p:sp>
        <p:nvSpPr>
          <p:cNvPr id="510083" name="Text Box 131">
            <a:extLst>
              <a:ext uri="{FF2B5EF4-FFF2-40B4-BE49-F238E27FC236}">
                <a16:creationId xmlns:a16="http://schemas.microsoft.com/office/drawing/2014/main" id="{D2B4014B-E58A-8667-B4FE-A6ADAA461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810000"/>
            <a:ext cx="76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35</a:t>
            </a:r>
          </a:p>
        </p:txBody>
      </p:sp>
      <p:sp>
        <p:nvSpPr>
          <p:cNvPr id="510084" name="Text Box 132">
            <a:extLst>
              <a:ext uri="{FF2B5EF4-FFF2-40B4-BE49-F238E27FC236}">
                <a16:creationId xmlns:a16="http://schemas.microsoft.com/office/drawing/2014/main" id="{894AF706-F88D-68D6-8245-D32097E84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5814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510085" name="Oval 133">
            <a:extLst>
              <a:ext uri="{FF2B5EF4-FFF2-40B4-BE49-F238E27FC236}">
                <a16:creationId xmlns:a16="http://schemas.microsoft.com/office/drawing/2014/main" id="{715FE7D9-CE1D-4D2E-CA0B-8C722D1DD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8956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86" name="Oval 134">
            <a:extLst>
              <a:ext uri="{FF2B5EF4-FFF2-40B4-BE49-F238E27FC236}">
                <a16:creationId xmlns:a16="http://schemas.microsoft.com/office/drawing/2014/main" id="{B745A4DD-770F-4E68-C64E-FAFA4A8C2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87" name="Oval 135">
            <a:extLst>
              <a:ext uri="{FF2B5EF4-FFF2-40B4-BE49-F238E27FC236}">
                <a16:creationId xmlns:a16="http://schemas.microsoft.com/office/drawing/2014/main" id="{25D7E9B6-0444-CB28-16C4-705915BC1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505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088" name="Text Box 136">
            <a:extLst>
              <a:ext uri="{FF2B5EF4-FFF2-40B4-BE49-F238E27FC236}">
                <a16:creationId xmlns:a16="http://schemas.microsoft.com/office/drawing/2014/main" id="{36427D16-C4FA-48A8-90FF-FB6315809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052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37</a:t>
            </a:r>
          </a:p>
        </p:txBody>
      </p:sp>
      <p:sp>
        <p:nvSpPr>
          <p:cNvPr id="510089" name="Text Box 137">
            <a:extLst>
              <a:ext uri="{FF2B5EF4-FFF2-40B4-BE49-F238E27FC236}">
                <a16:creationId xmlns:a16="http://schemas.microsoft.com/office/drawing/2014/main" id="{9E622CD4-88F9-3B62-ABB1-4A219EB72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8956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38</a:t>
            </a:r>
          </a:p>
        </p:txBody>
      </p:sp>
      <p:sp>
        <p:nvSpPr>
          <p:cNvPr id="510090" name="Text Box 138">
            <a:extLst>
              <a:ext uri="{FF2B5EF4-FFF2-40B4-BE49-F238E27FC236}">
                <a16:creationId xmlns:a16="http://schemas.microsoft.com/office/drawing/2014/main" id="{B4E4D496-3159-C1FB-8503-38592B779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733800"/>
            <a:ext cx="76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39</a:t>
            </a:r>
          </a:p>
        </p:txBody>
      </p:sp>
      <p:sp>
        <p:nvSpPr>
          <p:cNvPr id="510091" name="Text Box 139">
            <a:extLst>
              <a:ext uri="{FF2B5EF4-FFF2-40B4-BE49-F238E27FC236}">
                <a16:creationId xmlns:a16="http://schemas.microsoft.com/office/drawing/2014/main" id="{04A2CA72-38C6-DA48-EBCB-BD6F74A9E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510092" name="Text Box 140">
            <a:extLst>
              <a:ext uri="{FF2B5EF4-FFF2-40B4-BE49-F238E27FC236}">
                <a16:creationId xmlns:a16="http://schemas.microsoft.com/office/drawing/2014/main" id="{DF841556-BA14-1EDE-91D1-54C164C2D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038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41</a:t>
            </a:r>
          </a:p>
        </p:txBody>
      </p:sp>
      <p:sp>
        <p:nvSpPr>
          <p:cNvPr id="510093" name="Text Box 141">
            <a:extLst>
              <a:ext uri="{FF2B5EF4-FFF2-40B4-BE49-F238E27FC236}">
                <a16:creationId xmlns:a16="http://schemas.microsoft.com/office/drawing/2014/main" id="{4C4058E9-41BF-6C97-991D-2D9806E0C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600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42</a:t>
            </a:r>
          </a:p>
        </p:txBody>
      </p:sp>
      <p:sp>
        <p:nvSpPr>
          <p:cNvPr id="510094" name="Text Box 142">
            <a:extLst>
              <a:ext uri="{FF2B5EF4-FFF2-40B4-BE49-F238E27FC236}">
                <a16:creationId xmlns:a16="http://schemas.microsoft.com/office/drawing/2014/main" id="{5063EA6B-D4D2-7C08-FEBD-98D5F9C49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343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43</a:t>
            </a:r>
          </a:p>
        </p:txBody>
      </p:sp>
      <p:sp>
        <p:nvSpPr>
          <p:cNvPr id="510095" name="Text Box 143">
            <a:extLst>
              <a:ext uri="{FF2B5EF4-FFF2-40B4-BE49-F238E27FC236}">
                <a16:creationId xmlns:a16="http://schemas.microsoft.com/office/drawing/2014/main" id="{A5352B84-D6F0-4C17-3D1E-597807D65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5720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44</a:t>
            </a:r>
          </a:p>
        </p:txBody>
      </p:sp>
      <p:sp>
        <p:nvSpPr>
          <p:cNvPr id="510096" name="Text Box 144">
            <a:extLst>
              <a:ext uri="{FF2B5EF4-FFF2-40B4-BE49-F238E27FC236}">
                <a16:creationId xmlns:a16="http://schemas.microsoft.com/office/drawing/2014/main" id="{D1E21650-E200-5AE5-A97D-CA3E1B0AA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895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45</a:t>
            </a:r>
          </a:p>
        </p:txBody>
      </p:sp>
      <p:sp>
        <p:nvSpPr>
          <p:cNvPr id="510097" name="Line 145">
            <a:extLst>
              <a:ext uri="{FF2B5EF4-FFF2-40B4-BE49-F238E27FC236}">
                <a16:creationId xmlns:a16="http://schemas.microsoft.com/office/drawing/2014/main" id="{34BE2361-135A-187C-313C-39C29AE023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438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098" name="Line 146">
            <a:extLst>
              <a:ext uri="{FF2B5EF4-FFF2-40B4-BE49-F238E27FC236}">
                <a16:creationId xmlns:a16="http://schemas.microsoft.com/office/drawing/2014/main" id="{732EE7A4-9C4E-36F8-52AA-2B2F5715AB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590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099" name="Line 147">
            <a:extLst>
              <a:ext uri="{FF2B5EF4-FFF2-40B4-BE49-F238E27FC236}">
                <a16:creationId xmlns:a16="http://schemas.microsoft.com/office/drawing/2014/main" id="{BC972FB8-DA04-27E6-063A-4CC6E6AAF4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0" y="25908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00" name="Line 148">
            <a:extLst>
              <a:ext uri="{FF2B5EF4-FFF2-40B4-BE49-F238E27FC236}">
                <a16:creationId xmlns:a16="http://schemas.microsoft.com/office/drawing/2014/main" id="{44384B8E-13DD-C865-234A-9A3113092C6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76600" y="20574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01" name="Line 149">
            <a:extLst>
              <a:ext uri="{FF2B5EF4-FFF2-40B4-BE49-F238E27FC236}">
                <a16:creationId xmlns:a16="http://schemas.microsoft.com/office/drawing/2014/main" id="{BC9A28DF-50BA-D210-AF5A-1BD102E35D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1981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02" name="Line 150">
            <a:extLst>
              <a:ext uri="{FF2B5EF4-FFF2-40B4-BE49-F238E27FC236}">
                <a16:creationId xmlns:a16="http://schemas.microsoft.com/office/drawing/2014/main" id="{D4392520-336A-95CD-63E2-01F2880E75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16764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03" name="Line 151">
            <a:extLst>
              <a:ext uri="{FF2B5EF4-FFF2-40B4-BE49-F238E27FC236}">
                <a16:creationId xmlns:a16="http://schemas.microsoft.com/office/drawing/2014/main" id="{71DFEDE6-3342-1DD1-9C0B-87190E61C3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1676400"/>
            <a:ext cx="457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04" name="Line 152">
            <a:extLst>
              <a:ext uri="{FF2B5EF4-FFF2-40B4-BE49-F238E27FC236}">
                <a16:creationId xmlns:a16="http://schemas.microsoft.com/office/drawing/2014/main" id="{5BD59A76-EF46-3203-FE9B-02D04ECC6C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86600" y="22860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05" name="Line 153">
            <a:extLst>
              <a:ext uri="{FF2B5EF4-FFF2-40B4-BE49-F238E27FC236}">
                <a16:creationId xmlns:a16="http://schemas.microsoft.com/office/drawing/2014/main" id="{CE9DD0E4-0BEC-4170-1620-64B99F6C790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81400" y="1600200"/>
            <a:ext cx="3200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06" name="Line 154">
            <a:extLst>
              <a:ext uri="{FF2B5EF4-FFF2-40B4-BE49-F238E27FC236}">
                <a16:creationId xmlns:a16="http://schemas.microsoft.com/office/drawing/2014/main" id="{878819E1-7CC3-0095-0C12-3E4C171646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16764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07" name="Line 155">
            <a:extLst>
              <a:ext uri="{FF2B5EF4-FFF2-40B4-BE49-F238E27FC236}">
                <a16:creationId xmlns:a16="http://schemas.microsoft.com/office/drawing/2014/main" id="{5F580466-98D1-AD78-44BA-757820BAF0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5908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08" name="Line 156">
            <a:extLst>
              <a:ext uri="{FF2B5EF4-FFF2-40B4-BE49-F238E27FC236}">
                <a16:creationId xmlns:a16="http://schemas.microsoft.com/office/drawing/2014/main" id="{528D4DBD-6296-79D1-8622-58E524A7BA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19812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09" name="Line 157">
            <a:extLst>
              <a:ext uri="{FF2B5EF4-FFF2-40B4-BE49-F238E27FC236}">
                <a16:creationId xmlns:a16="http://schemas.microsoft.com/office/drawing/2014/main" id="{FAD12FA3-C45C-FA2B-6B1E-0FF5C726B6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1905000"/>
            <a:ext cx="426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10" name="Line 158">
            <a:extLst>
              <a:ext uri="{FF2B5EF4-FFF2-40B4-BE49-F238E27FC236}">
                <a16:creationId xmlns:a16="http://schemas.microsoft.com/office/drawing/2014/main" id="{C5A99C24-6629-FEDB-E701-3F195BB9CD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7600" y="2590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11" name="Line 159">
            <a:extLst>
              <a:ext uri="{FF2B5EF4-FFF2-40B4-BE49-F238E27FC236}">
                <a16:creationId xmlns:a16="http://schemas.microsoft.com/office/drawing/2014/main" id="{C2BEBC9F-092E-4D01-A5FC-3FF6C8114CBD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12" name="Line 160">
            <a:extLst>
              <a:ext uri="{FF2B5EF4-FFF2-40B4-BE49-F238E27FC236}">
                <a16:creationId xmlns:a16="http://schemas.microsoft.com/office/drawing/2014/main" id="{AB1307A7-90DD-6C55-BD30-47DB5DA457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4800" y="2438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13" name="Line 161">
            <a:extLst>
              <a:ext uri="{FF2B5EF4-FFF2-40B4-BE49-F238E27FC236}">
                <a16:creationId xmlns:a16="http://schemas.microsoft.com/office/drawing/2014/main" id="{69A4322D-3A08-6263-C8B7-E3D8A03A4F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2438400"/>
            <a:ext cx="1295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14" name="Line 162">
            <a:extLst>
              <a:ext uri="{FF2B5EF4-FFF2-40B4-BE49-F238E27FC236}">
                <a16:creationId xmlns:a16="http://schemas.microsoft.com/office/drawing/2014/main" id="{1631AF7C-E800-487B-7946-072499B08C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27432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15" name="Line 163">
            <a:extLst>
              <a:ext uri="{FF2B5EF4-FFF2-40B4-BE49-F238E27FC236}">
                <a16:creationId xmlns:a16="http://schemas.microsoft.com/office/drawing/2014/main" id="{40787179-B97E-5367-74D1-BA0DCDF333DD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4400" y="2667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16" name="Line 164">
            <a:extLst>
              <a:ext uri="{FF2B5EF4-FFF2-40B4-BE49-F238E27FC236}">
                <a16:creationId xmlns:a16="http://schemas.microsoft.com/office/drawing/2014/main" id="{54CC682D-2449-5563-D3C4-1CAE614475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2667000"/>
            <a:ext cx="6477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17" name="Line 165">
            <a:extLst>
              <a:ext uri="{FF2B5EF4-FFF2-40B4-BE49-F238E27FC236}">
                <a16:creationId xmlns:a16="http://schemas.microsoft.com/office/drawing/2014/main" id="{CE60B4E2-F39F-DDCF-E91A-4BF6392E7A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200" y="3048000"/>
            <a:ext cx="5562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18" name="Line 166">
            <a:extLst>
              <a:ext uri="{FF2B5EF4-FFF2-40B4-BE49-F238E27FC236}">
                <a16:creationId xmlns:a16="http://schemas.microsoft.com/office/drawing/2014/main" id="{0FD1A386-0D4A-1A79-1BED-8ED406709C1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9400" y="1676400"/>
            <a:ext cx="5486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19" name="Line 167">
            <a:extLst>
              <a:ext uri="{FF2B5EF4-FFF2-40B4-BE49-F238E27FC236}">
                <a16:creationId xmlns:a16="http://schemas.microsoft.com/office/drawing/2014/main" id="{EF7088C4-E1FA-27C5-3031-A760539993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27432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20" name="Line 168">
            <a:extLst>
              <a:ext uri="{FF2B5EF4-FFF2-40B4-BE49-F238E27FC236}">
                <a16:creationId xmlns:a16="http://schemas.microsoft.com/office/drawing/2014/main" id="{93E2EFA5-4332-1D1E-F58A-F21D25286D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05200"/>
            <a:ext cx="4191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21" name="Line 169">
            <a:extLst>
              <a:ext uri="{FF2B5EF4-FFF2-40B4-BE49-F238E27FC236}">
                <a16:creationId xmlns:a16="http://schemas.microsoft.com/office/drawing/2014/main" id="{1F5BA4D5-FD34-5DCC-11CE-C4E6828156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96000" y="46482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22" name="Line 170">
            <a:extLst>
              <a:ext uri="{FF2B5EF4-FFF2-40B4-BE49-F238E27FC236}">
                <a16:creationId xmlns:a16="http://schemas.microsoft.com/office/drawing/2014/main" id="{D704B078-801B-74CF-02EB-0E62558373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86000" y="3124200"/>
            <a:ext cx="3581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23" name="Line 171">
            <a:extLst>
              <a:ext uri="{FF2B5EF4-FFF2-40B4-BE49-F238E27FC236}">
                <a16:creationId xmlns:a16="http://schemas.microsoft.com/office/drawing/2014/main" id="{6744A95F-8DC2-4070-BCCB-5D875905B0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38400" y="1752600"/>
            <a:ext cx="35052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24" name="Line 172">
            <a:extLst>
              <a:ext uri="{FF2B5EF4-FFF2-40B4-BE49-F238E27FC236}">
                <a16:creationId xmlns:a16="http://schemas.microsoft.com/office/drawing/2014/main" id="{7953B057-ED89-7387-4004-3DEBC8B072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198120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25" name="Line 173">
            <a:extLst>
              <a:ext uri="{FF2B5EF4-FFF2-40B4-BE49-F238E27FC236}">
                <a16:creationId xmlns:a16="http://schemas.microsoft.com/office/drawing/2014/main" id="{87785B86-2393-F3B1-653D-F79A238D33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895600"/>
            <a:ext cx="388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26" name="Line 174">
            <a:extLst>
              <a:ext uri="{FF2B5EF4-FFF2-40B4-BE49-F238E27FC236}">
                <a16:creationId xmlns:a16="http://schemas.microsoft.com/office/drawing/2014/main" id="{9C4AD250-32AD-776E-CBF5-FF5C00DAB0D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25146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27" name="Line 175">
            <a:extLst>
              <a:ext uri="{FF2B5EF4-FFF2-40B4-BE49-F238E27FC236}">
                <a16:creationId xmlns:a16="http://schemas.microsoft.com/office/drawing/2014/main" id="{B52E3CB1-038C-B8D1-80FB-9BA2BF2FD6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2971800"/>
            <a:ext cx="2743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28" name="Line 176">
            <a:extLst>
              <a:ext uri="{FF2B5EF4-FFF2-40B4-BE49-F238E27FC236}">
                <a16:creationId xmlns:a16="http://schemas.microsoft.com/office/drawing/2014/main" id="{942C7EE9-7AB5-628E-3796-412F782F43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7600" y="2743200"/>
            <a:ext cx="1600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29" name="Oval 177">
            <a:extLst>
              <a:ext uri="{FF2B5EF4-FFF2-40B4-BE49-F238E27FC236}">
                <a16:creationId xmlns:a16="http://schemas.microsoft.com/office/drawing/2014/main" id="{DE4043E6-A613-8579-DAD1-AF2146CDA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2004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130" name="Text Box 178">
            <a:extLst>
              <a:ext uri="{FF2B5EF4-FFF2-40B4-BE49-F238E27FC236}">
                <a16:creationId xmlns:a16="http://schemas.microsoft.com/office/drawing/2014/main" id="{63CDFFC1-D41E-67C2-D8D9-9BE6CC71D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200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510131" name="Line 179">
            <a:extLst>
              <a:ext uri="{FF2B5EF4-FFF2-40B4-BE49-F238E27FC236}">
                <a16:creationId xmlns:a16="http://schemas.microsoft.com/office/drawing/2014/main" id="{2F46DAD4-2992-A023-9C5D-D18B6865E1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33528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32" name="Line 180">
            <a:extLst>
              <a:ext uri="{FF2B5EF4-FFF2-40B4-BE49-F238E27FC236}">
                <a16:creationId xmlns:a16="http://schemas.microsoft.com/office/drawing/2014/main" id="{F8109BDD-16F0-AF64-C777-5DCAA28BC0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30480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33" name="Line 181">
            <a:extLst>
              <a:ext uri="{FF2B5EF4-FFF2-40B4-BE49-F238E27FC236}">
                <a16:creationId xmlns:a16="http://schemas.microsoft.com/office/drawing/2014/main" id="{0F208151-466B-FC48-5619-091D109EB3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0480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34" name="Line 182">
            <a:extLst>
              <a:ext uri="{FF2B5EF4-FFF2-40B4-BE49-F238E27FC236}">
                <a16:creationId xmlns:a16="http://schemas.microsoft.com/office/drawing/2014/main" id="{02BA285D-4A0D-D610-6521-2E8105341C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1828800"/>
            <a:ext cx="10668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135" name="Line 183">
            <a:extLst>
              <a:ext uri="{FF2B5EF4-FFF2-40B4-BE49-F238E27FC236}">
                <a16:creationId xmlns:a16="http://schemas.microsoft.com/office/drawing/2014/main" id="{46D80B65-EDE3-2C70-7E56-055BBEFF82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048000"/>
            <a:ext cx="457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87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Sheryl L Vogt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870" y="1300957"/>
            <a:ext cx="7581050" cy="425608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Over 30 years of experience working in the areas of quality, process improvement and project management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BSME and MSIE from Purdue University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Worked as an engineer in both private sector manufacturing and for the Federal government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rained as one of the first Black Belts at the General Electric Company.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Since starting Vogt Consulting Inc in 2002 she has developed and delivered Performance Improvement programs and training for manufacturing, distribution, service, healthcare, and government organizations.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Senior Fellow for the Center for Excellence in Public Leadership at George Washington University.</a:t>
            </a:r>
          </a:p>
          <a:p>
            <a:endParaRPr lang="en-US" sz="2000" dirty="0"/>
          </a:p>
        </p:txBody>
      </p:sp>
      <p:pic>
        <p:nvPicPr>
          <p:cNvPr id="4" name="Picture 3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8C8C2E9A-6759-0779-8816-DCFA4F86D66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1" r="18554" b="-2"/>
          <a:stretch/>
        </p:blipFill>
        <p:spPr>
          <a:xfrm>
            <a:off x="8575040" y="81281"/>
            <a:ext cx="3444239" cy="618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29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C67AD-9A68-452F-948C-FE366CD1F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dirty="0"/>
              <a:t>Our Approach Today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BC28C5E9-0B2D-1575-7148-EE708A6A78F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830964115"/>
              </p:ext>
            </p:extLst>
          </p:nvPr>
        </p:nvGraphicFramePr>
        <p:xfrm>
          <a:off x="414338" y="1546225"/>
          <a:ext cx="11363325" cy="425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081C62-5052-4F7B-B21A-1C4C9E2A8D9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fld id="{59DB9A98-F838-4116-8513-3DE0E5EE5B5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27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BF4D9-D8ED-51BD-EBE6-24A2AEE3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Lean Six Sigma?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5C558E-CA81-49E3-8508-0B03FBFA8D0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4638"/>
          </a:xfrm>
        </p:spPr>
        <p:txBody>
          <a:bodyPr/>
          <a:lstStyle/>
          <a:p>
            <a:fld id="{59DB9A98-F838-4116-8513-3DE0E5EE5B50}" type="slidenum">
              <a:rPr lang="en-US" smtClean="0"/>
              <a:t>6</a:t>
            </a:fld>
            <a:endParaRPr lang="en-US" dirty="0"/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7F8F43B9-E46E-CC88-31E1-6CDC1630E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24516"/>
            <a:ext cx="54864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LEAN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 Maintains flow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Continuous improvements to produce necessary items in the necessary quantities at the necessary time without waste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Quality at the source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Fast response of production to demand changes in the marketplace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Respect for humanity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A11F24C7-5E54-DC99-578B-AA5841130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199" y="1624516"/>
            <a:ext cx="5699761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SIX SIGMA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Reduces variation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Focused projects to significantly improve key metrics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Create predictable processes that consistently meet customer requirements (defect elimination) without waste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Respect for both knowledge of process experts, and knowledge gained from objective study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E0B5EF-EDCA-44FE-8353-E5659C7494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448" y="6302035"/>
            <a:ext cx="3913971" cy="29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53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9C4BDEB-9F75-5A5B-77A4-05E885F29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6823" y="284407"/>
            <a:ext cx="11358360" cy="770670"/>
          </a:xfrm>
        </p:spPr>
        <p:txBody>
          <a:bodyPr anchor="b">
            <a:normAutofit/>
          </a:bodyPr>
          <a:lstStyle/>
          <a:p>
            <a:pPr marL="457200" indent="-457200">
              <a:spcBef>
                <a:spcPct val="30000"/>
              </a:spcBef>
            </a:pPr>
            <a:r>
              <a:rPr lang="en-US" altLang="en-US" b="1"/>
              <a:t>Why Process Maps?</a:t>
            </a:r>
          </a:p>
        </p:txBody>
      </p:sp>
      <p:pic>
        <p:nvPicPr>
          <p:cNvPr id="4" name="Graphic 3" descr="Workflow with solid fill">
            <a:extLst>
              <a:ext uri="{FF2B5EF4-FFF2-40B4-BE49-F238E27FC236}">
                <a16:creationId xmlns:a16="http://schemas.microsoft.com/office/drawing/2014/main" id="{FCF23D92-A3F5-0719-6A22-31FDB800B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6931" y="1544640"/>
            <a:ext cx="4256085" cy="4256085"/>
          </a:xfrm>
          <a:prstGeom prst="rect">
            <a:avLst/>
          </a:prstGeom>
          <a:ln w="6350">
            <a:noFill/>
          </a:ln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14E2E75-4692-1031-8783-EBB73D2B12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78882" y="1544640"/>
            <a:ext cx="5496302" cy="4256085"/>
          </a:xfrm>
        </p:spPr>
        <p:txBody>
          <a:bodyPr>
            <a:normAutofit/>
          </a:bodyPr>
          <a:lstStyle/>
          <a:p>
            <a:r>
              <a:rPr lang="en-US" altLang="en-US" sz="2200"/>
              <a:t>We use different techniques for different purposes, but you always get at least these outcomes:</a:t>
            </a:r>
          </a:p>
          <a:p>
            <a:pPr lvl="1">
              <a:spcBef>
                <a:spcPct val="50000"/>
              </a:spcBef>
              <a:buFontTx/>
              <a:buAutoNum type="arabicPeriod"/>
            </a:pPr>
            <a:r>
              <a:rPr lang="en-US" altLang="en-US" sz="2200"/>
              <a:t>Agree on where process boundaries – where  process starts and stops  </a:t>
            </a:r>
          </a:p>
          <a:p>
            <a:pPr lvl="1">
              <a:spcBef>
                <a:spcPct val="50000"/>
              </a:spcBef>
              <a:buFontTx/>
              <a:buAutoNum type="arabicPeriod"/>
            </a:pPr>
            <a:r>
              <a:rPr lang="en-US" altLang="en-US" sz="2200"/>
              <a:t>Create a graphical picture of the process, including value adding and non-value adding steps</a:t>
            </a:r>
          </a:p>
          <a:p>
            <a:pPr lvl="1">
              <a:spcBef>
                <a:spcPct val="50000"/>
              </a:spcBef>
              <a:buFontTx/>
              <a:buAutoNum type="arabicPeriod"/>
            </a:pPr>
            <a:r>
              <a:rPr lang="en-US" altLang="en-US" sz="2200"/>
              <a:t>Gain a common understanding of process</a:t>
            </a:r>
          </a:p>
          <a:p>
            <a:endParaRPr lang="en-US" sz="2200"/>
          </a:p>
        </p:txBody>
      </p:sp>
      <p:sp>
        <p:nvSpPr>
          <p:cNvPr id="14" name="Slide Number Placeholder 5" hidden="1">
            <a:extLst>
              <a:ext uri="{FF2B5EF4-FFF2-40B4-BE49-F238E27FC236}">
                <a16:creationId xmlns:a16="http://schemas.microsoft.com/office/drawing/2014/main" id="{3EC5219F-B5B6-1EEF-1838-80D4C9B08A1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fld id="{59DB9A98-F838-4116-8513-3DE0E5EE5B50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90B6E3-AE7B-9EFF-AF4F-317705B099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828" y="2646517"/>
            <a:ext cx="3869886" cy="15649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43F5AF3-186F-9873-3778-D8143C83A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/>
              <a:t>Process Mapping Types &amp; Uses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FE0771D-9B87-AA55-0589-77B79F191CC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DB9A98-F838-4116-8513-3DE0E5EE5B5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A0909D33-AB04-B957-86D1-2024EA2A7F2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08725"/>
            <a:ext cx="3949700" cy="2746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457200" rtl="0" eaLnBrk="1" latinLnBrk="0" hangingPunct="1"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2022 Vogt Consulting Inc for FEW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099270B-3B1A-93CA-F2B3-A7D5AA7DC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664720"/>
              </p:ext>
            </p:extLst>
          </p:nvPr>
        </p:nvGraphicFramePr>
        <p:xfrm>
          <a:off x="522515" y="1437589"/>
          <a:ext cx="11000791" cy="3982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7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3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2734">
                <a:tc>
                  <a:txBody>
                    <a:bodyPr/>
                    <a:lstStyle/>
                    <a:p>
                      <a:r>
                        <a:rPr lang="en-US" sz="1600" dirty="0"/>
                        <a:t>Type</a:t>
                      </a:r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Key</a:t>
                      </a:r>
                      <a:r>
                        <a:rPr lang="en-US" sz="1600" baseline="0" dirty="0"/>
                        <a:t> Outputs</a:t>
                      </a:r>
                      <a:endParaRPr lang="en-US" sz="1600" dirty="0"/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View of Process</a:t>
                      </a:r>
                    </a:p>
                    <a:p>
                      <a:pPr algn="ctr"/>
                      <a:r>
                        <a:rPr lang="en-US" sz="1100" dirty="0"/>
                        <a:t>(High, Medium, Working)</a:t>
                      </a:r>
                    </a:p>
                  </a:txBody>
                  <a:tcPr marL="91429" marR="91429"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129">
                <a:tc>
                  <a:txBody>
                    <a:bodyPr/>
                    <a:lstStyle/>
                    <a:p>
                      <a:r>
                        <a:rPr lang="en-US" sz="1600" dirty="0"/>
                        <a:t>SIPOC</a:t>
                      </a:r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Determine Process</a:t>
                      </a:r>
                      <a:r>
                        <a:rPr lang="en-US" sz="1600" baseline="0" dirty="0"/>
                        <a:t> Start/Stop points, Suppliers, Customers</a:t>
                      </a:r>
                      <a:endParaRPr lang="en-US" sz="1600" dirty="0"/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High level</a:t>
                      </a:r>
                    </a:p>
                  </a:txBody>
                  <a:tcPr marL="91429" marR="91429"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638">
                <a:tc>
                  <a:txBody>
                    <a:bodyPr/>
                    <a:lstStyle/>
                    <a:p>
                      <a:r>
                        <a:rPr lang="en-US" sz="1600" dirty="0"/>
                        <a:t>Value Stream Map (VSM)</a:t>
                      </a:r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See Flow and Waste</a:t>
                      </a:r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High, Medium</a:t>
                      </a:r>
                      <a:r>
                        <a:rPr lang="en-US" sz="1600" baseline="0" dirty="0"/>
                        <a:t> </a:t>
                      </a:r>
                      <a:endParaRPr lang="en-US" sz="1600" dirty="0"/>
                    </a:p>
                  </a:txBody>
                  <a:tcPr marL="91429" marR="91429"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347">
                <a:tc>
                  <a:txBody>
                    <a:bodyPr/>
                    <a:lstStyle/>
                    <a:p>
                      <a:r>
                        <a:rPr lang="en-US" sz="1600" dirty="0"/>
                        <a:t>Flow Chart</a:t>
                      </a:r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See relationship</a:t>
                      </a:r>
                      <a:r>
                        <a:rPr lang="en-US" sz="1600" baseline="0" dirty="0"/>
                        <a:t> of steps, decisions, rework</a:t>
                      </a:r>
                      <a:endParaRPr lang="en-US" sz="1600" dirty="0"/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High, Medium ,or Working</a:t>
                      </a:r>
                    </a:p>
                  </a:txBody>
                  <a:tcPr marL="91429" marR="91429"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969">
                <a:tc>
                  <a:txBody>
                    <a:bodyPr/>
                    <a:lstStyle/>
                    <a:p>
                      <a:r>
                        <a:rPr lang="en-US" sz="1600" dirty="0"/>
                        <a:t>Variables Flow</a:t>
                      </a:r>
                      <a:r>
                        <a:rPr lang="en-US" sz="1600" baseline="0" dirty="0"/>
                        <a:t> Chart</a:t>
                      </a:r>
                      <a:endParaRPr lang="en-US" sz="1600" dirty="0"/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See inputs and outputs,</a:t>
                      </a:r>
                      <a:r>
                        <a:rPr lang="en-US" sz="1600" baseline="0" dirty="0"/>
                        <a:t> supplier and customer relationships between steps</a:t>
                      </a:r>
                      <a:endParaRPr lang="en-US" sz="1600" dirty="0"/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Medium or Working</a:t>
                      </a:r>
                    </a:p>
                  </a:txBody>
                  <a:tcPr marL="91429" marR="91429" marT="45712" marB="4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362">
                <a:tc>
                  <a:txBody>
                    <a:bodyPr/>
                    <a:lstStyle/>
                    <a:p>
                      <a:r>
                        <a:rPr lang="en-US" sz="1600" dirty="0"/>
                        <a:t>Swim</a:t>
                      </a:r>
                      <a:r>
                        <a:rPr lang="en-US" sz="1600" baseline="0" dirty="0"/>
                        <a:t> Lane (or Deployment ) Maps</a:t>
                      </a:r>
                      <a:endParaRPr lang="en-US" sz="1600" dirty="0"/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See </a:t>
                      </a:r>
                      <a:r>
                        <a:rPr lang="en-US" sz="1600" u="sng" dirty="0"/>
                        <a:t>Function /</a:t>
                      </a:r>
                      <a:r>
                        <a:rPr lang="en-US" sz="1600" u="sng" baseline="0" dirty="0"/>
                        <a:t> Dept</a:t>
                      </a:r>
                      <a:r>
                        <a:rPr lang="en-US" sz="1600" baseline="0" dirty="0"/>
                        <a:t>. relationships  and handoffs; See Decisions; Rework</a:t>
                      </a:r>
                      <a:endParaRPr lang="en-US" sz="1600" dirty="0"/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High, Medium ,or Working</a:t>
                      </a:r>
                    </a:p>
                  </a:txBody>
                  <a:tcPr marL="91429" marR="91429" marT="45712" marB="4571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634">
                <a:tc>
                  <a:txBody>
                    <a:bodyPr/>
                    <a:lstStyle/>
                    <a:p>
                      <a:r>
                        <a:rPr lang="en-US" sz="1600" dirty="0"/>
                        <a:t>Alternative path</a:t>
                      </a:r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See largest volumes</a:t>
                      </a:r>
                      <a:r>
                        <a:rPr lang="en-US" sz="1600" baseline="0" dirty="0"/>
                        <a:t> of transactions or product ( </a:t>
                      </a:r>
                      <a:r>
                        <a:rPr lang="en-US" sz="1600" baseline="0" dirty="0" err="1"/>
                        <a:t>i.e</a:t>
                      </a:r>
                      <a:r>
                        <a:rPr lang="en-US" sz="1600" baseline="0" dirty="0"/>
                        <a:t>, a Flow Chart with data attached)</a:t>
                      </a:r>
                      <a:endParaRPr lang="en-US" sz="1600" dirty="0"/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Medium or Working</a:t>
                      </a:r>
                    </a:p>
                  </a:txBody>
                  <a:tcPr marL="91429" marR="91429" marT="45712" marB="4571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156">
                <a:tc>
                  <a:txBody>
                    <a:bodyPr/>
                    <a:lstStyle/>
                    <a:p>
                      <a:r>
                        <a:rPr lang="en-US" sz="1600" dirty="0"/>
                        <a:t>Simple Time Study</a:t>
                      </a:r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Understand how</a:t>
                      </a:r>
                      <a:r>
                        <a:rPr lang="en-US" sz="1600" baseline="0" dirty="0"/>
                        <a:t> much time is used per process step</a:t>
                      </a:r>
                      <a:endParaRPr lang="en-US" sz="1600" dirty="0"/>
                    </a:p>
                  </a:txBody>
                  <a:tcPr marL="91429" marR="91429"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Working</a:t>
                      </a:r>
                    </a:p>
                  </a:txBody>
                  <a:tcPr marL="91429" marR="91429" marT="45712" marB="4571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234" name="Rounded Rectangle 4">
            <a:extLst>
              <a:ext uri="{FF2B5EF4-FFF2-40B4-BE49-F238E27FC236}">
                <a16:creationId xmlns:a16="http://schemas.microsoft.com/office/drawing/2014/main" id="{A7FD3CCC-D788-FB5D-BA1E-018507A41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515" y="2909889"/>
            <a:ext cx="10778089" cy="45441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610B221C-50E4-7B8A-AE7F-F5621950F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/>
              <a:t>5 Steps to Making a Flow Chart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4825CF38-ABF9-EEB3-6321-2A90989EE232}"/>
              </a:ext>
            </a:extLst>
          </p:cNvPr>
          <p:cNvSpPr>
            <a:spLocks noGrp="1" noChangeArrowheads="1"/>
          </p:cNvSpPr>
          <p:nvPr>
            <p:ph sz="quarter" idx="10"/>
          </p:nvPr>
        </p:nvSpPr>
        <p:spPr>
          <a:noFill/>
        </p:spPr>
        <p:txBody>
          <a:bodyPr vert="horz" lIns="90478" tIns="44445" rIns="90478" bIns="44445" rtlCol="0">
            <a:normAutofit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000" dirty="0"/>
              <a:t>1)  Identify the boundaries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000" dirty="0"/>
              <a:t>2)  Create the map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000" dirty="0"/>
              <a:t>3)  Uncover complexities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000" dirty="0"/>
              <a:t>4)  Add additional information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000" dirty="0"/>
              <a:t>5)  Evaluate map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5D127E0-CDC1-0FF3-43FB-75A9A5622D8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02375"/>
            <a:ext cx="1096962" cy="273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DB9A98-F838-4116-8513-3DE0E5EE5B5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34CC724-4405-43C7-9A2C-334E95160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2744" y="3788922"/>
            <a:ext cx="478631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43180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3000"/>
              </a:lnSpc>
            </a:pPr>
            <a:r>
              <a:rPr lang="en-US" altLang="en-US" sz="2800" b="1" dirty="0"/>
              <a:t>Who Should be included?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A7A6EAFD-3E11-10B4-3991-56D917D7D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933" y="4513262"/>
            <a:ext cx="4960938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/>
          <a:lstStyle>
            <a:lvl1pPr marL="182563" indent="-1825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42000"/>
              </a:spcAft>
              <a:buSzPct val="75000"/>
              <a:buFontTx/>
              <a:buChar char="•"/>
            </a:pPr>
            <a:r>
              <a:rPr lang="en-US" altLang="en-US" sz="2000" dirty="0"/>
              <a:t>People who are closest to the process</a:t>
            </a:r>
          </a:p>
          <a:p>
            <a:pPr eaLnBrk="1" hangingPunct="1">
              <a:lnSpc>
                <a:spcPct val="90000"/>
              </a:lnSpc>
              <a:spcAft>
                <a:spcPct val="42000"/>
              </a:spcAft>
              <a:buSzPct val="75000"/>
              <a:buFontTx/>
              <a:buChar char="•"/>
            </a:pPr>
            <a:r>
              <a:rPr lang="en-US" altLang="en-US" sz="2000" dirty="0"/>
              <a:t>Customers and suppliers of the process</a:t>
            </a:r>
          </a:p>
          <a:p>
            <a:pPr eaLnBrk="1" hangingPunct="1">
              <a:lnSpc>
                <a:spcPct val="90000"/>
              </a:lnSpc>
              <a:spcAft>
                <a:spcPct val="42000"/>
              </a:spcAft>
              <a:buSzPct val="75000"/>
              <a:buFontTx/>
              <a:buChar char="•"/>
            </a:pPr>
            <a:r>
              <a:rPr lang="en-US" altLang="en-US" sz="2000" dirty="0"/>
              <a:t>Each step of the process must be represented on the mapping team</a:t>
            </a:r>
          </a:p>
        </p:txBody>
      </p:sp>
      <p:pic>
        <p:nvPicPr>
          <p:cNvPr id="10246" name="Picture 7">
            <a:extLst>
              <a:ext uri="{FF2B5EF4-FFF2-40B4-BE49-F238E27FC236}">
                <a16:creationId xmlns:a16="http://schemas.microsoft.com/office/drawing/2014/main" id="{292D5BC6-ADF1-417F-1EC6-2A6E977EE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0" y="1722218"/>
            <a:ext cx="2768600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8" descr="C:\Users\Sheryl Vogt\AppData\Local\Microsoft\Windows\Temporary Internet Files\Content.IE5\YRIACJ9K\MC900056099[1].wmf">
            <a:extLst>
              <a:ext uri="{FF2B5EF4-FFF2-40B4-BE49-F238E27FC236}">
                <a16:creationId xmlns:a16="http://schemas.microsoft.com/office/drawing/2014/main" id="{193AEADF-B36B-A0DB-8AAD-0F02AB144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527" y="3992122"/>
            <a:ext cx="1822450" cy="211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T22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lackboard 201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" cap="sq" cmpd="sng" algn="ctr">
          <a:noFill/>
          <a:prstDash val="solid"/>
          <a:miter lim="800000"/>
        </a:ln>
        <a:effectLst/>
      </a:spPr>
      <a:bodyPr rot="0" spcFirstLastPara="0" vert="horz" wrap="square" lIns="182880" tIns="182880" rIns="182880" bIns="18288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kern="0" cap="none" spc="0" normalizeH="0" baseline="0" noProof="0" dirty="0" smtClean="0">
            <a:ln>
              <a:noFill/>
            </a:ln>
            <a:effectLst/>
            <a:uLnTx/>
            <a:uFillTx/>
            <a:ea typeface="+mn-ea"/>
            <a:cs typeface="+mn-cs"/>
          </a:defRPr>
        </a:defPPr>
      </a:lstStyle>
    </a:spDef>
    <a:lnDef>
      <a:spPr>
        <a:noFill/>
        <a:ln w="6350" cap="sq" cmpd="sng" algn="ctr">
          <a:solidFill>
            <a:schemeClr val="bg1"/>
          </a:solidFill>
          <a:prstDash val="solid"/>
          <a:miter lim="800000"/>
          <a:headEnd type="none" w="med" len="med"/>
          <a:tailEnd type="none" w="med" len="med"/>
        </a:ln>
        <a:effectLst/>
      </a:spPr>
      <a:bodyPr/>
      <a:lstStyle/>
    </a:lnDef>
    <a:txDef>
      <a:spPr>
        <a:noFill/>
        <a:ln w="6350" cap="sq">
          <a:noFill/>
          <a:miter lim="800000"/>
        </a:ln>
      </a:spPr>
      <a:bodyPr wrap="none" lIns="182880" tIns="182880" rIns="182880" bIns="182880" rtlCol="0">
        <a:noAutofit/>
      </a:bodyPr>
      <a:lstStyle>
        <a:defPPr marL="0" marR="0" indent="0" algn="l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kern="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T22 presentation template.potx" id="{0EEE4F59-4B46-4D42-BAF5-75005310E2B4}" vid="{E622E831-6522-4C1A-BCC6-75B8512CC4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AT22 presentation template(1)</Template>
  <TotalTime>431</TotalTime>
  <Words>1993</Words>
  <Application>Microsoft Office PowerPoint</Application>
  <PresentationFormat>Widescreen</PresentationFormat>
  <Paragraphs>579</Paragraphs>
  <Slides>34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7" baseType="lpstr">
      <vt:lpstr>Amasis MT Pro Light</vt:lpstr>
      <vt:lpstr>Amasis MT Pro Medium</vt:lpstr>
      <vt:lpstr>Arial</vt:lpstr>
      <vt:lpstr>Arial Narrow</vt:lpstr>
      <vt:lpstr>Calibri</vt:lpstr>
      <vt:lpstr>Century Gothic</vt:lpstr>
      <vt:lpstr>Georgia Pro Cond Light</vt:lpstr>
      <vt:lpstr>Times New Roman</vt:lpstr>
      <vt:lpstr>Trajan</vt:lpstr>
      <vt:lpstr>Wingdings</vt:lpstr>
      <vt:lpstr>AT22</vt:lpstr>
      <vt:lpstr>think-cell Slide</vt:lpstr>
      <vt:lpstr>Clip</vt:lpstr>
      <vt:lpstr>Federally Employed Women (FEW) National Training Program (NTP)</vt:lpstr>
      <vt:lpstr>Using Process Maps in Lean Six Sigma</vt:lpstr>
      <vt:lpstr>Welcome!</vt:lpstr>
      <vt:lpstr>Sheryl L Vogt</vt:lpstr>
      <vt:lpstr>Our Approach Today</vt:lpstr>
      <vt:lpstr>What is Lean Six Sigma?</vt:lpstr>
      <vt:lpstr>Why Process Maps?</vt:lpstr>
      <vt:lpstr>Process Mapping Types &amp; Uses</vt:lpstr>
      <vt:lpstr>5 Steps to Making a Flow Chart</vt:lpstr>
      <vt:lpstr>Step 1 - Identify the Boundaries</vt:lpstr>
      <vt:lpstr>Step 2 Create the Map</vt:lpstr>
      <vt:lpstr>Tips to help Create the Map</vt:lpstr>
      <vt:lpstr>Tips to help Create the Map</vt:lpstr>
      <vt:lpstr>Basic Process Mapping Symbols</vt:lpstr>
      <vt:lpstr>Step 3 Uncover Complexities</vt:lpstr>
      <vt:lpstr>There Are 3 Versions of a Process Map</vt:lpstr>
      <vt:lpstr>Step 4 Add Additional Information</vt:lpstr>
      <vt:lpstr>Step 4 Add Additional Information</vt:lpstr>
      <vt:lpstr>Step 5 Evaluate the Map</vt:lpstr>
      <vt:lpstr>Quick Exercise</vt:lpstr>
      <vt:lpstr>Let’s Try One Together</vt:lpstr>
      <vt:lpstr>Let’s Create a Flowchart</vt:lpstr>
      <vt:lpstr>Flow Chart Template</vt:lpstr>
      <vt:lpstr>Group Exercise</vt:lpstr>
      <vt:lpstr>Any Questions?</vt:lpstr>
      <vt:lpstr>Thank you!</vt:lpstr>
      <vt:lpstr>Appendix</vt:lpstr>
      <vt:lpstr>PowerPoint Presentation</vt:lpstr>
      <vt:lpstr>Pricing Deployment Map</vt:lpstr>
      <vt:lpstr>Alternative Path maps</vt:lpstr>
      <vt:lpstr>Section of a Variables map</vt:lpstr>
      <vt:lpstr>PowerPoint Presentation</vt:lpstr>
      <vt:lpstr>Spaghetti Diagram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Anthology Together Presentation Template</dc:title>
  <dc:creator>Brown, Khadejah - AMS</dc:creator>
  <cp:lastModifiedBy>Sheryl Vogt</cp:lastModifiedBy>
  <cp:revision>16</cp:revision>
  <dcterms:created xsi:type="dcterms:W3CDTF">2022-07-04T18:52:08Z</dcterms:created>
  <dcterms:modified xsi:type="dcterms:W3CDTF">2023-06-08T21:07:49Z</dcterms:modified>
</cp:coreProperties>
</file>