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44"/>
  </p:notesMasterIdLst>
  <p:handoutMasterIdLst>
    <p:handoutMasterId r:id="rId45"/>
  </p:handoutMasterIdLst>
  <p:sldIdLst>
    <p:sldId id="256" r:id="rId3"/>
    <p:sldId id="341" r:id="rId4"/>
    <p:sldId id="277" r:id="rId5"/>
    <p:sldId id="339" r:id="rId6"/>
    <p:sldId id="336" r:id="rId7"/>
    <p:sldId id="322" r:id="rId8"/>
    <p:sldId id="321" r:id="rId9"/>
    <p:sldId id="340" r:id="rId10"/>
    <p:sldId id="297" r:id="rId11"/>
    <p:sldId id="296" r:id="rId12"/>
    <p:sldId id="324" r:id="rId13"/>
    <p:sldId id="337" r:id="rId14"/>
    <p:sldId id="323" r:id="rId15"/>
    <p:sldId id="298" r:id="rId16"/>
    <p:sldId id="299" r:id="rId17"/>
    <p:sldId id="300" r:id="rId18"/>
    <p:sldId id="338" r:id="rId19"/>
    <p:sldId id="301" r:id="rId20"/>
    <p:sldId id="342" r:id="rId21"/>
    <p:sldId id="346" r:id="rId22"/>
    <p:sldId id="347" r:id="rId23"/>
    <p:sldId id="326" r:id="rId24"/>
    <p:sldId id="325" r:id="rId25"/>
    <p:sldId id="310" r:id="rId26"/>
    <p:sldId id="328" r:id="rId27"/>
    <p:sldId id="327" r:id="rId28"/>
    <p:sldId id="311" r:id="rId29"/>
    <p:sldId id="343" r:id="rId30"/>
    <p:sldId id="344" r:id="rId31"/>
    <p:sldId id="303" r:id="rId32"/>
    <p:sldId id="304" r:id="rId33"/>
    <p:sldId id="305" r:id="rId34"/>
    <p:sldId id="306" r:id="rId35"/>
    <p:sldId id="313" r:id="rId36"/>
    <p:sldId id="307" r:id="rId37"/>
    <p:sldId id="345" r:id="rId38"/>
    <p:sldId id="308" r:id="rId39"/>
    <p:sldId id="309" r:id="rId40"/>
    <p:sldId id="314" r:id="rId41"/>
    <p:sldId id="333" r:id="rId42"/>
    <p:sldId id="33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0221AD-C4EA-4847-B385-2ADD321A7305}" v="113" dt="2025-01-06T17:31:37.3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94275" autoAdjust="0"/>
  </p:normalViewPr>
  <p:slideViewPr>
    <p:cSldViewPr snapToGrid="0" snapToObjects="1">
      <p:cViewPr varScale="1">
        <p:scale>
          <a:sx n="79" d="100"/>
          <a:sy n="79" d="100"/>
        </p:scale>
        <p:origin x="600"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8016"/>
    </p:cViewPr>
  </p:sorterViewPr>
  <p:notesViewPr>
    <p:cSldViewPr snapToGrid="0" snapToObjects="1">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5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tory" userId="95f86f19d44503da" providerId="LiveId" clId="{69C04C77-934C-4791-BCCA-066EDD5F1A82}"/>
    <pc:docChg chg="undo custSel addSld delSld modSld modMainMaster">
      <pc:chgData name="John Story" userId="95f86f19d44503da" providerId="LiveId" clId="{69C04C77-934C-4791-BCCA-066EDD5F1A82}" dt="2024-11-23T14:40:17.081" v="634" actId="47"/>
      <pc:docMkLst>
        <pc:docMk/>
      </pc:docMkLst>
      <pc:sldChg chg="del">
        <pc:chgData name="John Story" userId="95f86f19d44503da" providerId="LiveId" clId="{69C04C77-934C-4791-BCCA-066EDD5F1A82}" dt="2024-11-23T14:40:17.081" v="634" actId="47"/>
        <pc:sldMkLst>
          <pc:docMk/>
          <pc:sldMk cId="3977824364" sldId="316"/>
        </pc:sldMkLst>
      </pc:sldChg>
      <pc:sldChg chg="del">
        <pc:chgData name="John Story" userId="95f86f19d44503da" providerId="LiveId" clId="{69C04C77-934C-4791-BCCA-066EDD5F1A82}" dt="2024-11-23T14:40:17.081" v="634" actId="47"/>
        <pc:sldMkLst>
          <pc:docMk/>
          <pc:sldMk cId="3924007380" sldId="317"/>
        </pc:sldMkLst>
      </pc:sldChg>
      <pc:sldChg chg="del">
        <pc:chgData name="John Story" userId="95f86f19d44503da" providerId="LiveId" clId="{69C04C77-934C-4791-BCCA-066EDD5F1A82}" dt="2024-11-23T14:23:09.985" v="90" actId="47"/>
        <pc:sldMkLst>
          <pc:docMk/>
          <pc:sldMk cId="197248939" sldId="318"/>
        </pc:sldMkLst>
      </pc:sldChg>
      <pc:sldChg chg="del">
        <pc:chgData name="John Story" userId="95f86f19d44503da" providerId="LiveId" clId="{69C04C77-934C-4791-BCCA-066EDD5F1A82}" dt="2024-11-23T14:23:09.985" v="90" actId="47"/>
        <pc:sldMkLst>
          <pc:docMk/>
          <pc:sldMk cId="3012497238" sldId="319"/>
        </pc:sldMkLst>
      </pc:sldChg>
      <pc:sldChg chg="addSp delSp modSp new mod modClrScheme chgLayout">
        <pc:chgData name="John Story" userId="95f86f19d44503da" providerId="LiveId" clId="{69C04C77-934C-4791-BCCA-066EDD5F1A82}" dt="2024-11-23T14:34:51.009" v="432" actId="20577"/>
        <pc:sldMkLst>
          <pc:docMk/>
          <pc:sldMk cId="1140435129" sldId="336"/>
        </pc:sldMkLst>
        <pc:spChg chg="add mod">
          <ac:chgData name="John Story" userId="95f86f19d44503da" providerId="LiveId" clId="{69C04C77-934C-4791-BCCA-066EDD5F1A82}" dt="2024-11-23T14:32:34.475" v="400" actId="1076"/>
          <ac:spMkLst>
            <pc:docMk/>
            <pc:sldMk cId="1140435129" sldId="336"/>
            <ac:spMk id="3" creationId="{3AEF1E49-EECB-A37F-BA5D-005D2EB9BDEF}"/>
          </ac:spMkLst>
        </pc:spChg>
        <pc:spChg chg="add mod">
          <ac:chgData name="John Story" userId="95f86f19d44503da" providerId="LiveId" clId="{69C04C77-934C-4791-BCCA-066EDD5F1A82}" dt="2024-11-23T14:34:51.009" v="432" actId="20577"/>
          <ac:spMkLst>
            <pc:docMk/>
            <pc:sldMk cId="1140435129" sldId="336"/>
            <ac:spMk id="4" creationId="{06F5D134-30EE-77C4-3C3F-CEF03B891C92}"/>
          </ac:spMkLst>
        </pc:spChg>
        <pc:spChg chg="add mod ord">
          <ac:chgData name="John Story" userId="95f86f19d44503da" providerId="LiveId" clId="{69C04C77-934C-4791-BCCA-066EDD5F1A82}" dt="2024-11-20T20:59:13.229" v="33" actId="20577"/>
          <ac:spMkLst>
            <pc:docMk/>
            <pc:sldMk cId="1140435129" sldId="336"/>
            <ac:spMk id="5" creationId="{1200EDC7-CCCE-39AA-996D-328B0E25556E}"/>
          </ac:spMkLst>
        </pc:spChg>
        <pc:picChg chg="add mod">
          <ac:chgData name="John Story" userId="95f86f19d44503da" providerId="LiveId" clId="{69C04C77-934C-4791-BCCA-066EDD5F1A82}" dt="2024-11-23T14:32:48.796" v="401"/>
          <ac:picMkLst>
            <pc:docMk/>
            <pc:sldMk cId="1140435129" sldId="336"/>
            <ac:picMk id="1026" creationId="{A040D9A2-3D4E-8F31-93CD-02B497454CBD}"/>
          </ac:picMkLst>
        </pc:picChg>
      </pc:sldChg>
      <pc:sldChg chg="modSp add mod">
        <pc:chgData name="John Story" userId="95f86f19d44503da" providerId="LiveId" clId="{69C04C77-934C-4791-BCCA-066EDD5F1A82}" dt="2024-11-20T21:00:10.687" v="69" actId="20577"/>
        <pc:sldMkLst>
          <pc:docMk/>
          <pc:sldMk cId="3555567957" sldId="337"/>
        </pc:sldMkLst>
        <pc:spChg chg="mod">
          <ac:chgData name="John Story" userId="95f86f19d44503da" providerId="LiveId" clId="{69C04C77-934C-4791-BCCA-066EDD5F1A82}" dt="2024-11-20T21:00:10.687" v="69" actId="20577"/>
          <ac:spMkLst>
            <pc:docMk/>
            <pc:sldMk cId="3555567957" sldId="337"/>
            <ac:spMk id="5" creationId="{E77566BB-C85E-4B8D-37E6-DDA002FF92EF}"/>
          </ac:spMkLst>
        </pc:spChg>
      </pc:sldChg>
      <pc:sldChg chg="new del">
        <pc:chgData name="John Story" userId="95f86f19d44503da" providerId="LiveId" clId="{69C04C77-934C-4791-BCCA-066EDD5F1A82}" dt="2024-11-20T20:59:57.450" v="35" actId="47"/>
        <pc:sldMkLst>
          <pc:docMk/>
          <pc:sldMk cId="3837516011" sldId="337"/>
        </pc:sldMkLst>
      </pc:sldChg>
      <pc:sldChg chg="modSp add mod">
        <pc:chgData name="John Story" userId="95f86f19d44503da" providerId="LiveId" clId="{69C04C77-934C-4791-BCCA-066EDD5F1A82}" dt="2024-11-20T21:02:15.946" v="89" actId="20577"/>
        <pc:sldMkLst>
          <pc:docMk/>
          <pc:sldMk cId="3363317130" sldId="338"/>
        </pc:sldMkLst>
        <pc:spChg chg="mod">
          <ac:chgData name="John Story" userId="95f86f19d44503da" providerId="LiveId" clId="{69C04C77-934C-4791-BCCA-066EDD5F1A82}" dt="2024-11-20T21:02:15.946" v="89" actId="20577"/>
          <ac:spMkLst>
            <pc:docMk/>
            <pc:sldMk cId="3363317130" sldId="338"/>
            <ac:spMk id="5" creationId="{102D6938-A34C-549D-B00C-B34D96590AD9}"/>
          </ac:spMkLst>
        </pc:spChg>
      </pc:sldChg>
      <pc:sldChg chg="delSp modSp new mod">
        <pc:chgData name="John Story" userId="95f86f19d44503da" providerId="LiveId" clId="{69C04C77-934C-4791-BCCA-066EDD5F1A82}" dt="2024-11-23T14:30:07.955" v="397" actId="27636"/>
        <pc:sldMkLst>
          <pc:docMk/>
          <pc:sldMk cId="2017354966" sldId="339"/>
        </pc:sldMkLst>
        <pc:spChg chg="mod">
          <ac:chgData name="John Story" userId="95f86f19d44503da" providerId="LiveId" clId="{69C04C77-934C-4791-BCCA-066EDD5F1A82}" dt="2024-11-23T14:23:38.776" v="113" actId="20577"/>
          <ac:spMkLst>
            <pc:docMk/>
            <pc:sldMk cId="2017354966" sldId="339"/>
            <ac:spMk id="2" creationId="{0165FC95-29E4-D6F6-118B-470FA8E302ED}"/>
          </ac:spMkLst>
        </pc:spChg>
        <pc:spChg chg="mod">
          <ac:chgData name="John Story" userId="95f86f19d44503da" providerId="LiveId" clId="{69C04C77-934C-4791-BCCA-066EDD5F1A82}" dt="2024-11-23T14:30:07.955" v="397" actId="27636"/>
          <ac:spMkLst>
            <pc:docMk/>
            <pc:sldMk cId="2017354966" sldId="339"/>
            <ac:spMk id="3" creationId="{875C687C-81FD-8023-C0AD-0DAE70CE884E}"/>
          </ac:spMkLst>
        </pc:spChg>
      </pc:sldChg>
      <pc:sldChg chg="modSp new mod">
        <pc:chgData name="John Story" userId="95f86f19d44503da" providerId="LiveId" clId="{69C04C77-934C-4791-BCCA-066EDD5F1A82}" dt="2024-11-23T14:37:25.865" v="633" actId="20577"/>
        <pc:sldMkLst>
          <pc:docMk/>
          <pc:sldMk cId="3919983344" sldId="340"/>
        </pc:sldMkLst>
        <pc:spChg chg="mod">
          <ac:chgData name="John Story" userId="95f86f19d44503da" providerId="LiveId" clId="{69C04C77-934C-4791-BCCA-066EDD5F1A82}" dt="2024-11-23T14:35:45.760" v="467" actId="20577"/>
          <ac:spMkLst>
            <pc:docMk/>
            <pc:sldMk cId="3919983344" sldId="340"/>
            <ac:spMk id="2" creationId="{4B891FA4-D587-1484-DB1A-4C7D38EBA09B}"/>
          </ac:spMkLst>
        </pc:spChg>
        <pc:spChg chg="mod">
          <ac:chgData name="John Story" userId="95f86f19d44503da" providerId="LiveId" clId="{69C04C77-934C-4791-BCCA-066EDD5F1A82}" dt="2024-11-23T14:37:25.865" v="633" actId="20577"/>
          <ac:spMkLst>
            <pc:docMk/>
            <pc:sldMk cId="3919983344" sldId="340"/>
            <ac:spMk id="3" creationId="{138B155C-5FD0-7763-BE19-73FABD69A0A8}"/>
          </ac:spMkLst>
        </pc:spChg>
      </pc:sldChg>
      <pc:sldMasterChg chg="modSldLayout">
        <pc:chgData name="John Story" userId="95f86f19d44503da" providerId="LiveId" clId="{69C04C77-934C-4791-BCCA-066EDD5F1A82}" dt="2024-11-20T20:59:58.093" v="37" actId="27636"/>
        <pc:sldMasterMkLst>
          <pc:docMk/>
          <pc:sldMasterMk cId="1516162385" sldId="2147483648"/>
        </pc:sldMasterMkLst>
        <pc:sldLayoutChg chg="modSp mod">
          <pc:chgData name="John Story" userId="95f86f19d44503da" providerId="LiveId" clId="{69C04C77-934C-4791-BCCA-066EDD5F1A82}" dt="2024-11-20T20:59:58.093" v="37" actId="27636"/>
          <pc:sldLayoutMkLst>
            <pc:docMk/>
            <pc:sldMasterMk cId="1516162385" sldId="2147483648"/>
            <pc:sldLayoutMk cId="100249393" sldId="2147483649"/>
          </pc:sldLayoutMkLst>
          <pc:spChg chg="mod">
            <ac:chgData name="John Story" userId="95f86f19d44503da" providerId="LiveId" clId="{69C04C77-934C-4791-BCCA-066EDD5F1A82}" dt="2024-11-20T20:59:58.093" v="37" actId="27636"/>
            <ac:spMkLst>
              <pc:docMk/>
              <pc:sldMasterMk cId="1516162385" sldId="2147483648"/>
              <pc:sldLayoutMk cId="100249393" sldId="2147483649"/>
              <ac:spMk id="10" creationId="{00000000-0000-0000-0000-000000000000}"/>
            </ac:spMkLst>
          </pc:spChg>
        </pc:sldLayoutChg>
      </pc:sldMasterChg>
    </pc:docChg>
  </pc:docChgLst>
  <pc:docChgLst>
    <pc:chgData name="John Story" userId="95f86f19d44503da" providerId="LiveId" clId="{2936209C-C2C2-4FD3-B894-8767AC0DD2EE}"/>
    <pc:docChg chg="custSel modSld">
      <pc:chgData name="John Story" userId="95f86f19d44503da" providerId="LiveId" clId="{2936209C-C2C2-4FD3-B894-8767AC0DD2EE}" dt="2024-12-23T14:09:43.389" v="8" actId="1076"/>
      <pc:docMkLst>
        <pc:docMk/>
      </pc:docMkLst>
      <pc:sldChg chg="addSp modSp mod modAnim">
        <pc:chgData name="John Story" userId="95f86f19d44503da" providerId="LiveId" clId="{2936209C-C2C2-4FD3-B894-8767AC0DD2EE}" dt="2024-12-23T14:09:43.389" v="8" actId="1076"/>
        <pc:sldMkLst>
          <pc:docMk/>
          <pc:sldMk cId="2119115294" sldId="256"/>
        </pc:sldMkLst>
      </pc:sldChg>
      <pc:sldChg chg="addSp delSp modSp mod delAnim modAnim">
        <pc:chgData name="John Story" userId="95f86f19d44503da" providerId="LiveId" clId="{2936209C-C2C2-4FD3-B894-8767AC0DD2EE}" dt="2024-12-22T17:39:00.461" v="2" actId="478"/>
        <pc:sldMkLst>
          <pc:docMk/>
          <pc:sldMk cId="2017354966" sldId="339"/>
        </pc:sldMkLst>
      </pc:sldChg>
    </pc:docChg>
  </pc:docChgLst>
  <pc:docChgLst>
    <pc:chgData name="John Story" userId="95f86f19d44503da" providerId="LiveId" clId="{0C0221AD-C4EA-4847-B385-2ADD321A7305}"/>
    <pc:docChg chg="undo custSel addSld delSld modSld sldOrd modMainMaster">
      <pc:chgData name="John Story" userId="95f86f19d44503da" providerId="LiveId" clId="{0C0221AD-C4EA-4847-B385-2ADD321A7305}" dt="2025-01-06T18:00:25.561" v="3402" actId="1035"/>
      <pc:docMkLst>
        <pc:docMk/>
      </pc:docMkLst>
      <pc:sldChg chg="delSp modSp mod setBg delAnim">
        <pc:chgData name="John Story" userId="95f86f19d44503da" providerId="LiveId" clId="{0C0221AD-C4EA-4847-B385-2ADD321A7305}" dt="2025-01-06T16:57:12.479" v="3326"/>
        <pc:sldMkLst>
          <pc:docMk/>
          <pc:sldMk cId="2119115294" sldId="256"/>
        </pc:sldMkLst>
        <pc:spChg chg="mod">
          <ac:chgData name="John Story" userId="95f86f19d44503da" providerId="LiveId" clId="{0C0221AD-C4EA-4847-B385-2ADD321A7305}" dt="2025-01-06T16:47:01.279" v="3316" actId="1076"/>
          <ac:spMkLst>
            <pc:docMk/>
            <pc:sldMk cId="2119115294" sldId="256"/>
            <ac:spMk id="3" creationId="{A5F2F5D5-7305-0901-B1BD-A642D1291C9B}"/>
          </ac:spMkLst>
        </pc:spChg>
      </pc:sldChg>
      <pc:sldChg chg="modSp mod">
        <pc:chgData name="John Story" userId="95f86f19d44503da" providerId="LiveId" clId="{0C0221AD-C4EA-4847-B385-2ADD321A7305}" dt="2025-01-02T14:19:02.277" v="684" actId="20577"/>
        <pc:sldMkLst>
          <pc:docMk/>
          <pc:sldMk cId="0" sldId="277"/>
        </pc:sldMkLst>
        <pc:spChg chg="mod">
          <ac:chgData name="John Story" userId="95f86f19d44503da" providerId="LiveId" clId="{0C0221AD-C4EA-4847-B385-2ADD321A7305}" dt="2025-01-02T14:19:02.277" v="684" actId="20577"/>
          <ac:spMkLst>
            <pc:docMk/>
            <pc:sldMk cId="0" sldId="277"/>
            <ac:spMk id="5" creationId="{00000000-0000-0000-0000-000000000000}"/>
          </ac:spMkLst>
        </pc:spChg>
      </pc:sldChg>
      <pc:sldChg chg="modSp mod ord">
        <pc:chgData name="John Story" userId="95f86f19d44503da" providerId="LiveId" clId="{0C0221AD-C4EA-4847-B385-2ADD321A7305}" dt="2025-01-02T14:27:32.474" v="794"/>
        <pc:sldMkLst>
          <pc:docMk/>
          <pc:sldMk cId="0" sldId="297"/>
        </pc:sldMkLst>
        <pc:spChg chg="mod">
          <ac:chgData name="John Story" userId="95f86f19d44503da" providerId="LiveId" clId="{0C0221AD-C4EA-4847-B385-2ADD321A7305}" dt="2025-01-02T14:26:32.891" v="788" actId="20577"/>
          <ac:spMkLst>
            <pc:docMk/>
            <pc:sldMk cId="0" sldId="297"/>
            <ac:spMk id="2" creationId="{00000000-0000-0000-0000-000000000000}"/>
          </ac:spMkLst>
        </pc:spChg>
      </pc:sldChg>
      <pc:sldChg chg="modSp mod ord">
        <pc:chgData name="John Story" userId="95f86f19d44503da" providerId="LiveId" clId="{0C0221AD-C4EA-4847-B385-2ADD321A7305}" dt="2025-01-02T14:28:13.419" v="802"/>
        <pc:sldMkLst>
          <pc:docMk/>
          <pc:sldMk cId="0" sldId="298"/>
        </pc:sldMkLst>
        <pc:spChg chg="mod">
          <ac:chgData name="John Story" userId="95f86f19d44503da" providerId="LiveId" clId="{0C0221AD-C4EA-4847-B385-2ADD321A7305}" dt="2025-01-02T14:27:45.335" v="796" actId="27636"/>
          <ac:spMkLst>
            <pc:docMk/>
            <pc:sldMk cId="0" sldId="298"/>
            <ac:spMk id="2" creationId="{00000000-0000-0000-0000-000000000000}"/>
          </ac:spMkLst>
        </pc:spChg>
      </pc:sldChg>
      <pc:sldChg chg="addSp modSp mod modAnim">
        <pc:chgData name="John Story" userId="95f86f19d44503da" providerId="LiveId" clId="{0C0221AD-C4EA-4847-B385-2ADD321A7305}" dt="2025-01-05T14:42:14.937" v="3307" actId="14861"/>
        <pc:sldMkLst>
          <pc:docMk/>
          <pc:sldMk cId="0" sldId="299"/>
        </pc:sldMkLst>
        <pc:picChg chg="add mod">
          <ac:chgData name="John Story" userId="95f86f19d44503da" providerId="LiveId" clId="{0C0221AD-C4EA-4847-B385-2ADD321A7305}" dt="2025-01-05T14:42:14.937" v="3307" actId="14861"/>
          <ac:picMkLst>
            <pc:docMk/>
            <pc:sldMk cId="0" sldId="299"/>
            <ac:picMk id="3" creationId="{D191B792-792E-F92B-3410-A8BE451214F2}"/>
          </ac:picMkLst>
        </pc:picChg>
        <pc:picChg chg="add mod">
          <ac:chgData name="John Story" userId="95f86f19d44503da" providerId="LiveId" clId="{0C0221AD-C4EA-4847-B385-2ADD321A7305}" dt="2025-01-05T14:42:14.937" v="3307" actId="14861"/>
          <ac:picMkLst>
            <pc:docMk/>
            <pc:sldMk cId="0" sldId="299"/>
            <ac:picMk id="4" creationId="{0D1E8B46-1B34-85C2-241B-CE0BB6D8519D}"/>
          </ac:picMkLst>
        </pc:picChg>
        <pc:picChg chg="add mod">
          <ac:chgData name="John Story" userId="95f86f19d44503da" providerId="LiveId" clId="{0C0221AD-C4EA-4847-B385-2ADD321A7305}" dt="2025-01-05T14:42:14.937" v="3307" actId="14861"/>
          <ac:picMkLst>
            <pc:docMk/>
            <pc:sldMk cId="0" sldId="299"/>
            <ac:picMk id="5" creationId="{CC0FBBA7-73D3-8782-11FC-A03471F94FDE}"/>
          </ac:picMkLst>
        </pc:picChg>
        <pc:picChg chg="add mod">
          <ac:chgData name="John Story" userId="95f86f19d44503da" providerId="LiveId" clId="{0C0221AD-C4EA-4847-B385-2ADD321A7305}" dt="2025-01-05T14:42:14.937" v="3307" actId="14861"/>
          <ac:picMkLst>
            <pc:docMk/>
            <pc:sldMk cId="0" sldId="299"/>
            <ac:picMk id="6" creationId="{25CADE59-0092-77D3-D1A9-78EA7FC47C2C}"/>
          </ac:picMkLst>
        </pc:picChg>
        <pc:picChg chg="add mod">
          <ac:chgData name="John Story" userId="95f86f19d44503da" providerId="LiveId" clId="{0C0221AD-C4EA-4847-B385-2ADD321A7305}" dt="2025-01-05T14:42:14.937" v="3307" actId="14861"/>
          <ac:picMkLst>
            <pc:docMk/>
            <pc:sldMk cId="0" sldId="299"/>
            <ac:picMk id="7" creationId="{BF9AB5F0-73D0-E778-88AD-4F73FE29F8EC}"/>
          </ac:picMkLst>
        </pc:picChg>
      </pc:sldChg>
      <pc:sldChg chg="del">
        <pc:chgData name="John Story" userId="95f86f19d44503da" providerId="LiveId" clId="{0C0221AD-C4EA-4847-B385-2ADD321A7305}" dt="2025-01-02T16:20:43.342" v="2554" actId="47"/>
        <pc:sldMkLst>
          <pc:docMk/>
          <pc:sldMk cId="0" sldId="302"/>
        </pc:sldMkLst>
      </pc:sldChg>
      <pc:sldChg chg="addSp modSp mod ord">
        <pc:chgData name="John Story" userId="95f86f19d44503da" providerId="LiveId" clId="{0C0221AD-C4EA-4847-B385-2ADD321A7305}" dt="2025-01-05T14:43:28.073" v="3311" actId="14861"/>
        <pc:sldMkLst>
          <pc:docMk/>
          <pc:sldMk cId="0" sldId="310"/>
        </pc:sldMkLst>
        <pc:spChg chg="mod">
          <ac:chgData name="John Story" userId="95f86f19d44503da" providerId="LiveId" clId="{0C0221AD-C4EA-4847-B385-2ADD321A7305}" dt="2025-01-02T14:28:22.255" v="804" actId="27636"/>
          <ac:spMkLst>
            <pc:docMk/>
            <pc:sldMk cId="0" sldId="310"/>
            <ac:spMk id="2" creationId="{00000000-0000-0000-0000-000000000000}"/>
          </ac:spMkLst>
        </pc:spChg>
        <pc:spChg chg="add mod">
          <ac:chgData name="John Story" userId="95f86f19d44503da" providerId="LiveId" clId="{0C0221AD-C4EA-4847-B385-2ADD321A7305}" dt="2025-01-05T14:43:28.073" v="3311" actId="14861"/>
          <ac:spMkLst>
            <pc:docMk/>
            <pc:sldMk cId="0" sldId="310"/>
            <ac:spMk id="3" creationId="{D9E4AE0D-511D-AE85-73B7-CC383D331F29}"/>
          </ac:spMkLst>
        </pc:spChg>
      </pc:sldChg>
      <pc:sldChg chg="modSp mod ord">
        <pc:chgData name="John Story" userId="95f86f19d44503da" providerId="LiveId" clId="{0C0221AD-C4EA-4847-B385-2ADD321A7305}" dt="2025-01-02T15:13:45.826" v="2198"/>
        <pc:sldMkLst>
          <pc:docMk/>
          <pc:sldMk cId="0" sldId="311"/>
        </pc:sldMkLst>
        <pc:spChg chg="mod">
          <ac:chgData name="John Story" userId="95f86f19d44503da" providerId="LiveId" clId="{0C0221AD-C4EA-4847-B385-2ADD321A7305}" dt="2025-01-02T14:29:19.334" v="808" actId="27636"/>
          <ac:spMkLst>
            <pc:docMk/>
            <pc:sldMk cId="0" sldId="311"/>
            <ac:spMk id="2" creationId="{00000000-0000-0000-0000-000000000000}"/>
          </ac:spMkLst>
        </pc:spChg>
      </pc:sldChg>
      <pc:sldChg chg="modSp del mod">
        <pc:chgData name="John Story" userId="95f86f19d44503da" providerId="LiveId" clId="{0C0221AD-C4EA-4847-B385-2ADD321A7305}" dt="2025-01-02T15:20:14.372" v="2548" actId="47"/>
        <pc:sldMkLst>
          <pc:docMk/>
          <pc:sldMk cId="0" sldId="312"/>
        </pc:sldMkLst>
      </pc:sldChg>
      <pc:sldChg chg="modSp mod ord">
        <pc:chgData name="John Story" userId="95f86f19d44503da" providerId="LiveId" clId="{0C0221AD-C4EA-4847-B385-2ADD321A7305}" dt="2025-01-02T15:21:06.966" v="2553"/>
        <pc:sldMkLst>
          <pc:docMk/>
          <pc:sldMk cId="0" sldId="313"/>
        </pc:sldMkLst>
        <pc:spChg chg="mod">
          <ac:chgData name="John Story" userId="95f86f19d44503da" providerId="LiveId" clId="{0C0221AD-C4EA-4847-B385-2ADD321A7305}" dt="2025-01-02T14:29:43.725" v="810"/>
          <ac:spMkLst>
            <pc:docMk/>
            <pc:sldMk cId="0" sldId="313"/>
            <ac:spMk id="2" creationId="{00000000-0000-0000-0000-000000000000}"/>
          </ac:spMkLst>
        </pc:spChg>
      </pc:sldChg>
      <pc:sldChg chg="modSp mod">
        <pc:chgData name="John Story" userId="95f86f19d44503da" providerId="LiveId" clId="{0C0221AD-C4EA-4847-B385-2ADD321A7305}" dt="2025-01-02T14:29:54.810" v="812" actId="27636"/>
        <pc:sldMkLst>
          <pc:docMk/>
          <pc:sldMk cId="0" sldId="314"/>
        </pc:sldMkLst>
        <pc:spChg chg="mod">
          <ac:chgData name="John Story" userId="95f86f19d44503da" providerId="LiveId" clId="{0C0221AD-C4EA-4847-B385-2ADD321A7305}" dt="2025-01-02T14:29:54.810" v="812" actId="27636"/>
          <ac:spMkLst>
            <pc:docMk/>
            <pc:sldMk cId="0" sldId="314"/>
            <ac:spMk id="2" creationId="{00000000-0000-0000-0000-000000000000}"/>
          </ac:spMkLst>
        </pc:spChg>
      </pc:sldChg>
      <pc:sldChg chg="modSp del mod">
        <pc:chgData name="John Story" userId="95f86f19d44503da" providerId="LiveId" clId="{0C0221AD-C4EA-4847-B385-2ADD321A7305}" dt="2025-01-02T16:57:16.999" v="3235" actId="47"/>
        <pc:sldMkLst>
          <pc:docMk/>
          <pc:sldMk cId="0" sldId="315"/>
        </pc:sldMkLst>
      </pc:sldChg>
      <pc:sldChg chg="modSp mod">
        <pc:chgData name="John Story" userId="95f86f19d44503da" providerId="LiveId" clId="{0C0221AD-C4EA-4847-B385-2ADD321A7305}" dt="2025-01-02T14:54:46.325" v="1559" actId="20577"/>
        <pc:sldMkLst>
          <pc:docMk/>
          <pc:sldMk cId="3427343611" sldId="323"/>
        </pc:sldMkLst>
        <pc:spChg chg="mod">
          <ac:chgData name="John Story" userId="95f86f19d44503da" providerId="LiveId" clId="{0C0221AD-C4EA-4847-B385-2ADD321A7305}" dt="2025-01-02T14:54:46.325" v="1559" actId="20577"/>
          <ac:spMkLst>
            <pc:docMk/>
            <pc:sldMk cId="3427343611" sldId="323"/>
            <ac:spMk id="3" creationId="{E6E46BC8-8366-4164-8A97-200F2855090D}"/>
          </ac:spMkLst>
        </pc:spChg>
      </pc:sldChg>
      <pc:sldChg chg="modSp mod">
        <pc:chgData name="John Story" userId="95f86f19d44503da" providerId="LiveId" clId="{0C0221AD-C4EA-4847-B385-2ADD321A7305}" dt="2025-01-02T15:06:20.789" v="1877" actId="20577"/>
        <pc:sldMkLst>
          <pc:docMk/>
          <pc:sldMk cId="840054892" sldId="325"/>
        </pc:sldMkLst>
        <pc:spChg chg="mod">
          <ac:chgData name="John Story" userId="95f86f19d44503da" providerId="LiveId" clId="{0C0221AD-C4EA-4847-B385-2ADD321A7305}" dt="2025-01-02T15:06:20.789" v="1877" actId="20577"/>
          <ac:spMkLst>
            <pc:docMk/>
            <pc:sldMk cId="840054892" sldId="325"/>
            <ac:spMk id="3" creationId="{E6E46BC8-8366-4164-8A97-200F2855090D}"/>
          </ac:spMkLst>
        </pc:spChg>
      </pc:sldChg>
      <pc:sldChg chg="modSp mod">
        <pc:chgData name="John Story" userId="95f86f19d44503da" providerId="LiveId" clId="{0C0221AD-C4EA-4847-B385-2ADD321A7305}" dt="2025-01-02T15:14:21.946" v="2254" actId="20577"/>
        <pc:sldMkLst>
          <pc:docMk/>
          <pc:sldMk cId="431925677" sldId="327"/>
        </pc:sldMkLst>
        <pc:spChg chg="mod">
          <ac:chgData name="John Story" userId="95f86f19d44503da" providerId="LiveId" clId="{0C0221AD-C4EA-4847-B385-2ADD321A7305}" dt="2025-01-02T15:14:21.946" v="2254" actId="20577"/>
          <ac:spMkLst>
            <pc:docMk/>
            <pc:sldMk cId="431925677" sldId="327"/>
            <ac:spMk id="3" creationId="{E6E46BC8-8366-4164-8A97-200F2855090D}"/>
          </ac:spMkLst>
        </pc:spChg>
      </pc:sldChg>
      <pc:sldChg chg="del">
        <pc:chgData name="John Story" userId="95f86f19d44503da" providerId="LiveId" clId="{0C0221AD-C4EA-4847-B385-2ADD321A7305}" dt="2025-01-02T15:20:38.240" v="2550" actId="47"/>
        <pc:sldMkLst>
          <pc:docMk/>
          <pc:sldMk cId="4176952531" sldId="329"/>
        </pc:sldMkLst>
      </pc:sldChg>
      <pc:sldChg chg="del">
        <pc:chgData name="John Story" userId="95f86f19d44503da" providerId="LiveId" clId="{0C0221AD-C4EA-4847-B385-2ADD321A7305}" dt="2025-01-02T15:20:33.651" v="2549" actId="47"/>
        <pc:sldMkLst>
          <pc:docMk/>
          <pc:sldMk cId="3784506216" sldId="330"/>
        </pc:sldMkLst>
      </pc:sldChg>
      <pc:sldChg chg="del">
        <pc:chgData name="John Story" userId="95f86f19d44503da" providerId="LiveId" clId="{0C0221AD-C4EA-4847-B385-2ADD321A7305}" dt="2025-01-02T15:20:33.651" v="2549" actId="47"/>
        <pc:sldMkLst>
          <pc:docMk/>
          <pc:sldMk cId="2702992611" sldId="331"/>
        </pc:sldMkLst>
      </pc:sldChg>
      <pc:sldChg chg="del">
        <pc:chgData name="John Story" userId="95f86f19d44503da" providerId="LiveId" clId="{0C0221AD-C4EA-4847-B385-2ADD321A7305}" dt="2025-01-02T16:57:07.313" v="3234" actId="47"/>
        <pc:sldMkLst>
          <pc:docMk/>
          <pc:sldMk cId="4108927706" sldId="334"/>
        </pc:sldMkLst>
      </pc:sldChg>
      <pc:sldChg chg="del">
        <pc:chgData name="John Story" userId="95f86f19d44503da" providerId="LiveId" clId="{0C0221AD-C4EA-4847-B385-2ADD321A7305}" dt="2025-01-02T15:20:50.491" v="2551" actId="47"/>
        <pc:sldMkLst>
          <pc:docMk/>
          <pc:sldMk cId="2659850734" sldId="335"/>
        </pc:sldMkLst>
      </pc:sldChg>
      <pc:sldChg chg="addSp modSp mod modAnim">
        <pc:chgData name="John Story" userId="95f86f19d44503da" providerId="LiveId" clId="{0C0221AD-C4EA-4847-B385-2ADD321A7305}" dt="2025-01-05T14:41:11.676" v="3304" actId="14861"/>
        <pc:sldMkLst>
          <pc:docMk/>
          <pc:sldMk cId="1140435129" sldId="336"/>
        </pc:sldMkLst>
        <pc:picChg chg="add mod">
          <ac:chgData name="John Story" userId="95f86f19d44503da" providerId="LiveId" clId="{0C0221AD-C4EA-4847-B385-2ADD321A7305}" dt="2025-01-05T14:41:01.852" v="3303" actId="14861"/>
          <ac:picMkLst>
            <pc:docMk/>
            <pc:sldMk cId="1140435129" sldId="336"/>
            <ac:picMk id="2" creationId="{A4E05AB3-FE9E-4066-155E-C6466D3BD5AB}"/>
          </ac:picMkLst>
        </pc:picChg>
        <pc:picChg chg="add mod">
          <ac:chgData name="John Story" userId="95f86f19d44503da" providerId="LiveId" clId="{0C0221AD-C4EA-4847-B385-2ADD321A7305}" dt="2025-01-05T14:41:11.676" v="3304" actId="14861"/>
          <ac:picMkLst>
            <pc:docMk/>
            <pc:sldMk cId="1140435129" sldId="336"/>
            <ac:picMk id="6" creationId="{4D3369FB-D132-7573-4630-49BA55EDED64}"/>
          </ac:picMkLst>
        </pc:picChg>
      </pc:sldChg>
      <pc:sldChg chg="addSp modSp mod modAnim">
        <pc:chgData name="John Story" userId="95f86f19d44503da" providerId="LiveId" clId="{0C0221AD-C4EA-4847-B385-2ADD321A7305}" dt="2025-01-06T18:00:04.731" v="3380" actId="20577"/>
        <pc:sldMkLst>
          <pc:docMk/>
          <pc:sldMk cId="3555567957" sldId="337"/>
        </pc:sldMkLst>
        <pc:spChg chg="mod">
          <ac:chgData name="John Story" userId="95f86f19d44503da" providerId="LiveId" clId="{0C0221AD-C4EA-4847-B385-2ADD321A7305}" dt="2025-01-06T18:00:04.731" v="3380" actId="20577"/>
          <ac:spMkLst>
            <pc:docMk/>
            <pc:sldMk cId="3555567957" sldId="337"/>
            <ac:spMk id="5" creationId="{E77566BB-C85E-4B8D-37E6-DDA002FF92EF}"/>
          </ac:spMkLst>
        </pc:spChg>
        <pc:spChg chg="mod">
          <ac:chgData name="John Story" userId="95f86f19d44503da" providerId="LiveId" clId="{0C0221AD-C4EA-4847-B385-2ADD321A7305}" dt="2025-01-02T14:39:26.373" v="976" actId="14100"/>
          <ac:spMkLst>
            <pc:docMk/>
            <pc:sldMk cId="3555567957" sldId="337"/>
            <ac:spMk id="6" creationId="{D710F427-593D-AE1A-A7EF-F61D78BC845A}"/>
          </ac:spMkLst>
        </pc:spChg>
        <pc:spChg chg="add mod">
          <ac:chgData name="John Story" userId="95f86f19d44503da" providerId="LiveId" clId="{0C0221AD-C4EA-4847-B385-2ADD321A7305}" dt="2025-01-06T17:59:53.918" v="3379" actId="1076"/>
          <ac:spMkLst>
            <pc:docMk/>
            <pc:sldMk cId="3555567957" sldId="337"/>
            <ac:spMk id="7" creationId="{69A1CC30-6038-47EB-C493-1B52C7C4DBAC}"/>
          </ac:spMkLst>
        </pc:spChg>
        <pc:spChg chg="add mod">
          <ac:chgData name="John Story" userId="95f86f19d44503da" providerId="LiveId" clId="{0C0221AD-C4EA-4847-B385-2ADD321A7305}" dt="2025-01-02T14:51:15.799" v="1087" actId="1076"/>
          <ac:spMkLst>
            <pc:docMk/>
            <pc:sldMk cId="3555567957" sldId="337"/>
            <ac:spMk id="9" creationId="{5C795BAD-2CA5-9922-450B-5D68EC5BE9A2}"/>
          </ac:spMkLst>
        </pc:spChg>
        <pc:spChg chg="add mod">
          <ac:chgData name="John Story" userId="95f86f19d44503da" providerId="LiveId" clId="{0C0221AD-C4EA-4847-B385-2ADD321A7305}" dt="2025-01-02T14:51:34.891" v="1090" actId="1076"/>
          <ac:spMkLst>
            <pc:docMk/>
            <pc:sldMk cId="3555567957" sldId="337"/>
            <ac:spMk id="11" creationId="{D9128495-FA34-584C-A98F-0B7D71E7D887}"/>
          </ac:spMkLst>
        </pc:spChg>
        <pc:picChg chg="add mod">
          <ac:chgData name="John Story" userId="95f86f19d44503da" providerId="LiveId" clId="{0C0221AD-C4EA-4847-B385-2ADD321A7305}" dt="2025-01-05T14:41:48.490" v="3306" actId="14861"/>
          <ac:picMkLst>
            <pc:docMk/>
            <pc:sldMk cId="3555567957" sldId="337"/>
            <ac:picMk id="2" creationId="{C249598E-7D58-BB6C-E7B0-875447B9A8FD}"/>
          </ac:picMkLst>
        </pc:picChg>
        <pc:picChg chg="add mod">
          <ac:chgData name="John Story" userId="95f86f19d44503da" providerId="LiveId" clId="{0C0221AD-C4EA-4847-B385-2ADD321A7305}" dt="2025-01-05T14:41:48.490" v="3306" actId="14861"/>
          <ac:picMkLst>
            <pc:docMk/>
            <pc:sldMk cId="3555567957" sldId="337"/>
            <ac:picMk id="4" creationId="{47740DE4-48FE-3746-FB9C-2218D765A427}"/>
          </ac:picMkLst>
        </pc:picChg>
        <pc:picChg chg="add mod">
          <ac:chgData name="John Story" userId="95f86f19d44503da" providerId="LiveId" clId="{0C0221AD-C4EA-4847-B385-2ADD321A7305}" dt="2025-01-02T14:51:15.799" v="1087" actId="1076"/>
          <ac:picMkLst>
            <pc:docMk/>
            <pc:sldMk cId="3555567957" sldId="337"/>
            <ac:picMk id="1026" creationId="{9A12E12A-77C4-B109-8BF5-4B18FCE271A6}"/>
          </ac:picMkLst>
        </pc:picChg>
        <pc:picChg chg="add mod">
          <ac:chgData name="John Story" userId="95f86f19d44503da" providerId="LiveId" clId="{0C0221AD-C4EA-4847-B385-2ADD321A7305}" dt="2025-01-02T14:51:22.620" v="1088" actId="1076"/>
          <ac:picMkLst>
            <pc:docMk/>
            <pc:sldMk cId="3555567957" sldId="337"/>
            <ac:picMk id="1028" creationId="{E644575C-96D9-6347-8792-4C37DD0994EE}"/>
          </ac:picMkLst>
        </pc:picChg>
      </pc:sldChg>
      <pc:sldChg chg="addSp delSp modSp mod modAnim">
        <pc:chgData name="John Story" userId="95f86f19d44503da" providerId="LiveId" clId="{0C0221AD-C4EA-4847-B385-2ADD321A7305}" dt="2025-01-05T14:42:26.714" v="3308" actId="14861"/>
        <pc:sldMkLst>
          <pc:docMk/>
          <pc:sldMk cId="3363317130" sldId="338"/>
        </pc:sldMkLst>
        <pc:spChg chg="mod">
          <ac:chgData name="John Story" userId="95f86f19d44503da" providerId="LiveId" clId="{0C0221AD-C4EA-4847-B385-2ADD321A7305}" dt="2025-01-02T15:00:37.313" v="1816" actId="14100"/>
          <ac:spMkLst>
            <pc:docMk/>
            <pc:sldMk cId="3363317130" sldId="338"/>
            <ac:spMk id="6" creationId="{6EB212D4-CB28-B326-6D1B-DD1559A957E8}"/>
          </ac:spMkLst>
        </pc:spChg>
        <pc:picChg chg="add mod">
          <ac:chgData name="John Story" userId="95f86f19d44503da" providerId="LiveId" clId="{0C0221AD-C4EA-4847-B385-2ADD321A7305}" dt="2025-01-05T14:42:26.714" v="3308" actId="14861"/>
          <ac:picMkLst>
            <pc:docMk/>
            <pc:sldMk cId="3363317130" sldId="338"/>
            <ac:picMk id="2" creationId="{7C2048C4-4D13-9A64-C0BF-E37AB82EFD14}"/>
          </ac:picMkLst>
        </pc:picChg>
        <pc:picChg chg="add mod">
          <ac:chgData name="John Story" userId="95f86f19d44503da" providerId="LiveId" clId="{0C0221AD-C4EA-4847-B385-2ADD321A7305}" dt="2025-01-05T14:42:26.714" v="3308" actId="14861"/>
          <ac:picMkLst>
            <pc:docMk/>
            <pc:sldMk cId="3363317130" sldId="338"/>
            <ac:picMk id="10" creationId="{0E4E8E1C-E8AA-2D29-C672-2CB503448D6C}"/>
          </ac:picMkLst>
        </pc:picChg>
      </pc:sldChg>
      <pc:sldChg chg="addSp modSp mod modAnim">
        <pc:chgData name="John Story" userId="95f86f19d44503da" providerId="LiveId" clId="{0C0221AD-C4EA-4847-B385-2ADD321A7305}" dt="2025-01-05T14:40:49.873" v="3302" actId="14861"/>
        <pc:sldMkLst>
          <pc:docMk/>
          <pc:sldMk cId="2017354966" sldId="339"/>
        </pc:sldMkLst>
        <pc:picChg chg="add mod">
          <ac:chgData name="John Story" userId="95f86f19d44503da" providerId="LiveId" clId="{0C0221AD-C4EA-4847-B385-2ADD321A7305}" dt="2025-01-05T14:40:49.873" v="3302" actId="14861"/>
          <ac:picMkLst>
            <pc:docMk/>
            <pc:sldMk cId="2017354966" sldId="339"/>
            <ac:picMk id="4" creationId="{61E36FFF-11B9-D945-CC24-31C5BEB5D589}"/>
          </ac:picMkLst>
        </pc:picChg>
        <pc:picChg chg="add mod">
          <ac:chgData name="John Story" userId="95f86f19d44503da" providerId="LiveId" clId="{0C0221AD-C4EA-4847-B385-2ADD321A7305}" dt="2025-01-05T14:40:49.873" v="3302" actId="14861"/>
          <ac:picMkLst>
            <pc:docMk/>
            <pc:sldMk cId="2017354966" sldId="339"/>
            <ac:picMk id="5" creationId="{D357F930-C424-742C-8B1A-B71ED52E75F9}"/>
          </ac:picMkLst>
        </pc:picChg>
        <pc:picChg chg="add mod">
          <ac:chgData name="John Story" userId="95f86f19d44503da" providerId="LiveId" clId="{0C0221AD-C4EA-4847-B385-2ADD321A7305}" dt="2025-01-05T14:40:49.873" v="3302" actId="14861"/>
          <ac:picMkLst>
            <pc:docMk/>
            <pc:sldMk cId="2017354966" sldId="339"/>
            <ac:picMk id="6" creationId="{654B2EFD-4D84-B797-D1DA-8BA855FE15F9}"/>
          </ac:picMkLst>
        </pc:picChg>
        <pc:picChg chg="add mod">
          <ac:chgData name="John Story" userId="95f86f19d44503da" providerId="LiveId" clId="{0C0221AD-C4EA-4847-B385-2ADD321A7305}" dt="2025-01-05T14:40:49.873" v="3302" actId="14861"/>
          <ac:picMkLst>
            <pc:docMk/>
            <pc:sldMk cId="2017354966" sldId="339"/>
            <ac:picMk id="7" creationId="{CB1F0EFF-E5EB-A937-9F73-24C4471D5D18}"/>
          </ac:picMkLst>
        </pc:picChg>
        <pc:picChg chg="add mod">
          <ac:chgData name="John Story" userId="95f86f19d44503da" providerId="LiveId" clId="{0C0221AD-C4EA-4847-B385-2ADD321A7305}" dt="2025-01-05T14:40:49.873" v="3302" actId="14861"/>
          <ac:picMkLst>
            <pc:docMk/>
            <pc:sldMk cId="2017354966" sldId="339"/>
            <ac:picMk id="8" creationId="{47BE75B4-D5CF-D839-8908-55A2B8FB7C27}"/>
          </ac:picMkLst>
        </pc:picChg>
      </pc:sldChg>
      <pc:sldChg chg="addSp modSp mod ord modAnim">
        <pc:chgData name="John Story" userId="95f86f19d44503da" providerId="LiveId" clId="{0C0221AD-C4EA-4847-B385-2ADD321A7305}" dt="2025-01-05T14:41:26.528" v="3305" actId="14861"/>
        <pc:sldMkLst>
          <pc:docMk/>
          <pc:sldMk cId="3919983344" sldId="340"/>
        </pc:sldMkLst>
        <pc:picChg chg="add mod">
          <ac:chgData name="John Story" userId="95f86f19d44503da" providerId="LiveId" clId="{0C0221AD-C4EA-4847-B385-2ADD321A7305}" dt="2025-01-05T14:41:26.528" v="3305" actId="14861"/>
          <ac:picMkLst>
            <pc:docMk/>
            <pc:sldMk cId="3919983344" sldId="340"/>
            <ac:picMk id="4" creationId="{05FB886E-88D2-D692-B14F-E1312A2031C1}"/>
          </ac:picMkLst>
        </pc:picChg>
        <pc:picChg chg="add mod">
          <ac:chgData name="John Story" userId="95f86f19d44503da" providerId="LiveId" clId="{0C0221AD-C4EA-4847-B385-2ADD321A7305}" dt="2025-01-05T14:41:26.528" v="3305" actId="14861"/>
          <ac:picMkLst>
            <pc:docMk/>
            <pc:sldMk cId="3919983344" sldId="340"/>
            <ac:picMk id="5" creationId="{8CA713F9-68F2-4BFC-F1F9-447B22713530}"/>
          </ac:picMkLst>
        </pc:picChg>
      </pc:sldChg>
      <pc:sldChg chg="new del">
        <pc:chgData name="John Story" userId="95f86f19d44503da" providerId="LiveId" clId="{0C0221AD-C4EA-4847-B385-2ADD321A7305}" dt="2024-12-31T13:43:18.579" v="5" actId="680"/>
        <pc:sldMkLst>
          <pc:docMk/>
          <pc:sldMk cId="1517617633" sldId="341"/>
        </pc:sldMkLst>
      </pc:sldChg>
      <pc:sldChg chg="addSp delSp modSp new mod modClrScheme modAnim chgLayout">
        <pc:chgData name="John Story" userId="95f86f19d44503da" providerId="LiveId" clId="{0C0221AD-C4EA-4847-B385-2ADD321A7305}" dt="2025-01-05T14:40:32.409" v="3300" actId="14861"/>
        <pc:sldMkLst>
          <pc:docMk/>
          <pc:sldMk cId="2862644000" sldId="341"/>
        </pc:sldMkLst>
        <pc:spChg chg="add mod">
          <ac:chgData name="John Story" userId="95f86f19d44503da" providerId="LiveId" clId="{0C0221AD-C4EA-4847-B385-2ADD321A7305}" dt="2024-12-31T13:48:03.243" v="40" actId="20577"/>
          <ac:spMkLst>
            <pc:docMk/>
            <pc:sldMk cId="2862644000" sldId="341"/>
            <ac:spMk id="5" creationId="{64734134-E68A-CD6E-F4CB-78B56447FAC5}"/>
          </ac:spMkLst>
        </pc:spChg>
        <pc:spChg chg="add mod">
          <ac:chgData name="John Story" userId="95f86f19d44503da" providerId="LiveId" clId="{0C0221AD-C4EA-4847-B385-2ADD321A7305}" dt="2025-01-02T14:18:48.389" v="667" actId="20577"/>
          <ac:spMkLst>
            <pc:docMk/>
            <pc:sldMk cId="2862644000" sldId="341"/>
            <ac:spMk id="6" creationId="{5A97A8AE-944D-B647-1069-44B65F31CB26}"/>
          </ac:spMkLst>
        </pc:spChg>
        <pc:picChg chg="add mod">
          <ac:chgData name="John Story" userId="95f86f19d44503da" providerId="LiveId" clId="{0C0221AD-C4EA-4847-B385-2ADD321A7305}" dt="2025-01-05T14:40:32.409" v="3300" actId="14861"/>
          <ac:picMkLst>
            <pc:docMk/>
            <pc:sldMk cId="2862644000" sldId="341"/>
            <ac:picMk id="7" creationId="{61B1B4C6-B8A7-70C7-2979-9E9E3FD8F4FF}"/>
          </ac:picMkLst>
        </pc:picChg>
      </pc:sldChg>
      <pc:sldChg chg="addSp delSp modSp new mod modClrScheme modAnim chgLayout">
        <pc:chgData name="John Story" userId="95f86f19d44503da" providerId="LiveId" clId="{0C0221AD-C4EA-4847-B385-2ADD321A7305}" dt="2025-01-06T18:00:25.561" v="3402" actId="1035"/>
        <pc:sldMkLst>
          <pc:docMk/>
          <pc:sldMk cId="2647307937" sldId="342"/>
        </pc:sldMkLst>
        <pc:spChg chg="mod ord">
          <ac:chgData name="John Story" userId="95f86f19d44503da" providerId="LiveId" clId="{0C0221AD-C4EA-4847-B385-2ADD321A7305}" dt="2025-01-02T15:07:56.180" v="1918" actId="20577"/>
          <ac:spMkLst>
            <pc:docMk/>
            <pc:sldMk cId="2647307937" sldId="342"/>
            <ac:spMk id="2" creationId="{0A24B54F-5CB4-9376-79BE-CCBFDD46355A}"/>
          </ac:spMkLst>
        </pc:spChg>
        <pc:spChg chg="add mod">
          <ac:chgData name="John Story" userId="95f86f19d44503da" providerId="LiveId" clId="{0C0221AD-C4EA-4847-B385-2ADD321A7305}" dt="2025-01-06T18:00:25.561" v="3402" actId="1035"/>
          <ac:spMkLst>
            <pc:docMk/>
            <pc:sldMk cId="2647307937" sldId="342"/>
            <ac:spMk id="18" creationId="{41C64350-9EE7-9B0B-40EF-5434941D5D55}"/>
          </ac:spMkLst>
        </pc:spChg>
        <pc:spChg chg="add mod ord">
          <ac:chgData name="John Story" userId="95f86f19d44503da" providerId="LiveId" clId="{0C0221AD-C4EA-4847-B385-2ADD321A7305}" dt="2025-01-06T18:00:25.561" v="3402" actId="1035"/>
          <ac:spMkLst>
            <pc:docMk/>
            <pc:sldMk cId="2647307937" sldId="342"/>
            <ac:spMk id="19" creationId="{83EDEB3D-4CA5-3875-AEAC-B6CA3AC87446}"/>
          </ac:spMkLst>
        </pc:spChg>
        <pc:picChg chg="add mod">
          <ac:chgData name="John Story" userId="95f86f19d44503da" providerId="LiveId" clId="{0C0221AD-C4EA-4847-B385-2ADD321A7305}" dt="2025-01-05T14:42:45.551" v="3310" actId="14861"/>
          <ac:picMkLst>
            <pc:docMk/>
            <pc:sldMk cId="2647307937" sldId="342"/>
            <ac:picMk id="11" creationId="{B388616C-9AE8-17EE-F145-148D2B102470}"/>
          </ac:picMkLst>
        </pc:picChg>
        <pc:picChg chg="add mod">
          <ac:chgData name="John Story" userId="95f86f19d44503da" providerId="LiveId" clId="{0C0221AD-C4EA-4847-B385-2ADD321A7305}" dt="2025-01-05T14:42:45.551" v="3310" actId="14861"/>
          <ac:picMkLst>
            <pc:docMk/>
            <pc:sldMk cId="2647307937" sldId="342"/>
            <ac:picMk id="12" creationId="{60F7B39C-A5AF-D560-B066-79EDB4BD0497}"/>
          </ac:picMkLst>
        </pc:picChg>
        <pc:picChg chg="add mod">
          <ac:chgData name="John Story" userId="95f86f19d44503da" providerId="LiveId" clId="{0C0221AD-C4EA-4847-B385-2ADD321A7305}" dt="2025-01-05T14:42:45.551" v="3310" actId="14861"/>
          <ac:picMkLst>
            <pc:docMk/>
            <pc:sldMk cId="2647307937" sldId="342"/>
            <ac:picMk id="13" creationId="{534AD8ED-07BD-997A-F928-F89BDCB38080}"/>
          </ac:picMkLst>
        </pc:picChg>
        <pc:picChg chg="add mod">
          <ac:chgData name="John Story" userId="95f86f19d44503da" providerId="LiveId" clId="{0C0221AD-C4EA-4847-B385-2ADD321A7305}" dt="2025-01-06T18:00:25.561" v="3402" actId="1035"/>
          <ac:picMkLst>
            <pc:docMk/>
            <pc:sldMk cId="2647307937" sldId="342"/>
            <ac:picMk id="14" creationId="{A97987B9-D756-B87E-5A83-D443E288C072}"/>
          </ac:picMkLst>
        </pc:picChg>
        <pc:picChg chg="add mod">
          <ac:chgData name="John Story" userId="95f86f19d44503da" providerId="LiveId" clId="{0C0221AD-C4EA-4847-B385-2ADD321A7305}" dt="2025-01-06T18:00:25.561" v="3402" actId="1035"/>
          <ac:picMkLst>
            <pc:docMk/>
            <pc:sldMk cId="2647307937" sldId="342"/>
            <ac:picMk id="15" creationId="{A0EFB914-244D-FFDB-8886-1B70470B8D39}"/>
          </ac:picMkLst>
        </pc:picChg>
        <pc:picChg chg="add mod">
          <ac:chgData name="John Story" userId="95f86f19d44503da" providerId="LiveId" clId="{0C0221AD-C4EA-4847-B385-2ADD321A7305}" dt="2025-01-06T18:00:25.561" v="3402" actId="1035"/>
          <ac:picMkLst>
            <pc:docMk/>
            <pc:sldMk cId="2647307937" sldId="342"/>
            <ac:picMk id="16" creationId="{75896972-0CF5-B92E-6ED7-0327F2A8C6EA}"/>
          </ac:picMkLst>
        </pc:picChg>
        <pc:picChg chg="add mod">
          <ac:chgData name="John Story" userId="95f86f19d44503da" providerId="LiveId" clId="{0C0221AD-C4EA-4847-B385-2ADD321A7305}" dt="2025-01-06T18:00:25.561" v="3402" actId="1035"/>
          <ac:picMkLst>
            <pc:docMk/>
            <pc:sldMk cId="2647307937" sldId="342"/>
            <ac:picMk id="17" creationId="{459918DE-923D-98FB-E7DF-FDCB8EFB08DC}"/>
          </ac:picMkLst>
        </pc:picChg>
      </pc:sldChg>
      <pc:sldChg chg="addSp delSp modSp new mod">
        <pc:chgData name="John Story" userId="95f86f19d44503da" providerId="LiveId" clId="{0C0221AD-C4EA-4847-B385-2ADD321A7305}" dt="2025-01-02T15:19:59.382" v="2547" actId="1038"/>
        <pc:sldMkLst>
          <pc:docMk/>
          <pc:sldMk cId="2803316226" sldId="343"/>
        </pc:sldMkLst>
        <pc:spChg chg="mod">
          <ac:chgData name="John Story" userId="95f86f19d44503da" providerId="LiveId" clId="{0C0221AD-C4EA-4847-B385-2ADD321A7305}" dt="2025-01-02T15:15:49.892" v="2270" actId="20577"/>
          <ac:spMkLst>
            <pc:docMk/>
            <pc:sldMk cId="2803316226" sldId="343"/>
            <ac:spMk id="2" creationId="{055C6973-13D7-244F-FA9F-1E7BE7F662E6}"/>
          </ac:spMkLst>
        </pc:spChg>
        <pc:spChg chg="mod">
          <ac:chgData name="John Story" userId="95f86f19d44503da" providerId="LiveId" clId="{0C0221AD-C4EA-4847-B385-2ADD321A7305}" dt="2025-01-02T15:19:38.721" v="2525" actId="6549"/>
          <ac:spMkLst>
            <pc:docMk/>
            <pc:sldMk cId="2803316226" sldId="343"/>
            <ac:spMk id="3" creationId="{3732F4C3-07A0-2084-65EA-3BBD289EAA3C}"/>
          </ac:spMkLst>
        </pc:spChg>
        <pc:picChg chg="add mod">
          <ac:chgData name="John Story" userId="95f86f19d44503da" providerId="LiveId" clId="{0C0221AD-C4EA-4847-B385-2ADD321A7305}" dt="2025-01-02T15:19:59.382" v="2547" actId="1038"/>
          <ac:picMkLst>
            <pc:docMk/>
            <pc:sldMk cId="2803316226" sldId="343"/>
            <ac:picMk id="7" creationId="{759F8F11-5D00-27E9-35F6-40C7A9FB3832}"/>
          </ac:picMkLst>
        </pc:picChg>
      </pc:sldChg>
      <pc:sldChg chg="addSp delSp modSp new mod modAnim">
        <pc:chgData name="John Story" userId="95f86f19d44503da" providerId="LiveId" clId="{0C0221AD-C4EA-4847-B385-2ADD321A7305}" dt="2025-01-05T14:43:54.312" v="3312" actId="14861"/>
        <pc:sldMkLst>
          <pc:docMk/>
          <pc:sldMk cId="198736500" sldId="344"/>
        </pc:sldMkLst>
        <pc:spChg chg="mod">
          <ac:chgData name="John Story" userId="95f86f19d44503da" providerId="LiveId" clId="{0C0221AD-C4EA-4847-B385-2ADD321A7305}" dt="2025-01-02T16:21:20.364" v="2589" actId="20577"/>
          <ac:spMkLst>
            <pc:docMk/>
            <pc:sldMk cId="198736500" sldId="344"/>
            <ac:spMk id="2" creationId="{EAFE4A08-0C70-9746-FC68-B1A6D546DA75}"/>
          </ac:spMkLst>
        </pc:spChg>
        <pc:spChg chg="mod">
          <ac:chgData name="John Story" userId="95f86f19d44503da" providerId="LiveId" clId="{0C0221AD-C4EA-4847-B385-2ADD321A7305}" dt="2025-01-02T16:51:20.408" v="2967" actId="14100"/>
          <ac:spMkLst>
            <pc:docMk/>
            <pc:sldMk cId="198736500" sldId="344"/>
            <ac:spMk id="3" creationId="{4D799C9B-5A14-5280-63EF-809658573C23}"/>
          </ac:spMkLst>
        </pc:spChg>
        <pc:picChg chg="add mod">
          <ac:chgData name="John Story" userId="95f86f19d44503da" providerId="LiveId" clId="{0C0221AD-C4EA-4847-B385-2ADD321A7305}" dt="2025-01-05T14:43:54.312" v="3312" actId="14861"/>
          <ac:picMkLst>
            <pc:docMk/>
            <pc:sldMk cId="198736500" sldId="344"/>
            <ac:picMk id="5" creationId="{E780827A-6638-F689-2549-D804CA23C75F}"/>
          </ac:picMkLst>
        </pc:picChg>
        <pc:picChg chg="add mod">
          <ac:chgData name="John Story" userId="95f86f19d44503da" providerId="LiveId" clId="{0C0221AD-C4EA-4847-B385-2ADD321A7305}" dt="2025-01-05T14:43:54.312" v="3312" actId="14861"/>
          <ac:picMkLst>
            <pc:docMk/>
            <pc:sldMk cId="198736500" sldId="344"/>
            <ac:picMk id="6" creationId="{37F76E75-FCF6-5B1C-46AC-3A0CFBC27632}"/>
          </ac:picMkLst>
        </pc:picChg>
        <pc:picChg chg="add mod">
          <ac:chgData name="John Story" userId="95f86f19d44503da" providerId="LiveId" clId="{0C0221AD-C4EA-4847-B385-2ADD321A7305}" dt="2025-01-05T14:43:54.312" v="3312" actId="14861"/>
          <ac:picMkLst>
            <pc:docMk/>
            <pc:sldMk cId="198736500" sldId="344"/>
            <ac:picMk id="7" creationId="{FAA3103E-74C4-6409-D757-4C3350F35C47}"/>
          </ac:picMkLst>
        </pc:picChg>
        <pc:picChg chg="add mod">
          <ac:chgData name="John Story" userId="95f86f19d44503da" providerId="LiveId" clId="{0C0221AD-C4EA-4847-B385-2ADD321A7305}" dt="2025-01-05T14:43:54.312" v="3312" actId="14861"/>
          <ac:picMkLst>
            <pc:docMk/>
            <pc:sldMk cId="198736500" sldId="344"/>
            <ac:picMk id="8" creationId="{C087B7F1-9EB3-2220-BC14-636AD5C0AAF0}"/>
          </ac:picMkLst>
        </pc:picChg>
      </pc:sldChg>
      <pc:sldChg chg="addSp delSp modSp new mod modAnim">
        <pc:chgData name="John Story" userId="95f86f19d44503da" providerId="LiveId" clId="{0C0221AD-C4EA-4847-B385-2ADD321A7305}" dt="2025-01-05T14:44:10.998" v="3313" actId="14861"/>
        <pc:sldMkLst>
          <pc:docMk/>
          <pc:sldMk cId="2067275714" sldId="345"/>
        </pc:sldMkLst>
        <pc:spChg chg="mod">
          <ac:chgData name="John Story" userId="95f86f19d44503da" providerId="LiveId" clId="{0C0221AD-C4EA-4847-B385-2ADD321A7305}" dt="2025-01-02T16:52:18.363" v="2985" actId="20577"/>
          <ac:spMkLst>
            <pc:docMk/>
            <pc:sldMk cId="2067275714" sldId="345"/>
            <ac:spMk id="2" creationId="{B8C8BEDB-B727-EFF0-0015-0C62034E8EB0}"/>
          </ac:spMkLst>
        </pc:spChg>
        <pc:spChg chg="mod">
          <ac:chgData name="John Story" userId="95f86f19d44503da" providerId="LiveId" clId="{0C0221AD-C4EA-4847-B385-2ADD321A7305}" dt="2025-01-02T16:53:34.864" v="3217" actId="14100"/>
          <ac:spMkLst>
            <pc:docMk/>
            <pc:sldMk cId="2067275714" sldId="345"/>
            <ac:spMk id="3" creationId="{4EE20ECD-DA81-33CA-9630-2958E309CD58}"/>
          </ac:spMkLst>
        </pc:spChg>
        <pc:picChg chg="add mod">
          <ac:chgData name="John Story" userId="95f86f19d44503da" providerId="LiveId" clId="{0C0221AD-C4EA-4847-B385-2ADD321A7305}" dt="2025-01-05T14:44:10.998" v="3313" actId="14861"/>
          <ac:picMkLst>
            <pc:docMk/>
            <pc:sldMk cId="2067275714" sldId="345"/>
            <ac:picMk id="5" creationId="{F7C11188-304D-76BC-E5B7-9DDB55695B7B}"/>
          </ac:picMkLst>
        </pc:picChg>
        <pc:picChg chg="add mod">
          <ac:chgData name="John Story" userId="95f86f19d44503da" providerId="LiveId" clId="{0C0221AD-C4EA-4847-B385-2ADD321A7305}" dt="2025-01-05T14:44:10.998" v="3313" actId="14861"/>
          <ac:picMkLst>
            <pc:docMk/>
            <pc:sldMk cId="2067275714" sldId="345"/>
            <ac:picMk id="6" creationId="{33E37E22-80E2-62CA-5279-6987F90601BE}"/>
          </ac:picMkLst>
        </pc:picChg>
        <pc:picChg chg="add mod">
          <ac:chgData name="John Story" userId="95f86f19d44503da" providerId="LiveId" clId="{0C0221AD-C4EA-4847-B385-2ADD321A7305}" dt="2025-01-05T14:44:10.998" v="3313" actId="14861"/>
          <ac:picMkLst>
            <pc:docMk/>
            <pc:sldMk cId="2067275714" sldId="345"/>
            <ac:picMk id="7" creationId="{8B8287C5-DBD3-BF18-739E-F010A3C7DF84}"/>
          </ac:picMkLst>
        </pc:picChg>
        <pc:picChg chg="add mod">
          <ac:chgData name="John Story" userId="95f86f19d44503da" providerId="LiveId" clId="{0C0221AD-C4EA-4847-B385-2ADD321A7305}" dt="2025-01-05T14:44:10.998" v="3313" actId="14861"/>
          <ac:picMkLst>
            <pc:docMk/>
            <pc:sldMk cId="2067275714" sldId="345"/>
            <ac:picMk id="8" creationId="{B95E2464-A837-3623-15BD-1C7490919B80}"/>
          </ac:picMkLst>
        </pc:picChg>
      </pc:sldChg>
      <pc:sldChg chg="modSp add mod">
        <pc:chgData name="John Story" userId="95f86f19d44503da" providerId="LiveId" clId="{0C0221AD-C4EA-4847-B385-2ADD321A7305}" dt="2025-01-02T17:02:08.377" v="3248" actId="27636"/>
        <pc:sldMkLst>
          <pc:docMk/>
          <pc:sldMk cId="0" sldId="346"/>
        </pc:sldMkLst>
        <pc:spChg chg="mod">
          <ac:chgData name="John Story" userId="95f86f19d44503da" providerId="LiveId" clId="{0C0221AD-C4EA-4847-B385-2ADD321A7305}" dt="2025-01-02T17:02:08.377" v="3248" actId="27636"/>
          <ac:spMkLst>
            <pc:docMk/>
            <pc:sldMk cId="0" sldId="346"/>
            <ac:spMk id="2" creationId="{00000000-0000-0000-0000-000000000000}"/>
          </ac:spMkLst>
        </pc:spChg>
      </pc:sldChg>
      <pc:sldChg chg="modSp add mod">
        <pc:chgData name="John Story" userId="95f86f19d44503da" providerId="LiveId" clId="{0C0221AD-C4EA-4847-B385-2ADD321A7305}" dt="2025-01-02T17:02:08.462" v="3249" actId="27636"/>
        <pc:sldMkLst>
          <pc:docMk/>
          <pc:sldMk cId="0" sldId="347"/>
        </pc:sldMkLst>
        <pc:spChg chg="mod">
          <ac:chgData name="John Story" userId="95f86f19d44503da" providerId="LiveId" clId="{0C0221AD-C4EA-4847-B385-2ADD321A7305}" dt="2025-01-02T17:02:08.462" v="3249" actId="27636"/>
          <ac:spMkLst>
            <pc:docMk/>
            <pc:sldMk cId="0" sldId="347"/>
            <ac:spMk id="2" creationId="{00000000-0000-0000-0000-000000000000}"/>
          </ac:spMkLst>
        </pc:spChg>
      </pc:sldChg>
      <pc:sldMasterChg chg="addSp modSp mod setBg delSldLayout modSldLayout">
        <pc:chgData name="John Story" userId="95f86f19d44503da" providerId="LiveId" clId="{0C0221AD-C4EA-4847-B385-2ADD321A7305}" dt="2025-01-06T17:31:21.289" v="3377" actId="1076"/>
        <pc:sldMasterMkLst>
          <pc:docMk/>
          <pc:sldMasterMk cId="1516162385" sldId="2147483648"/>
        </pc:sldMasterMkLst>
        <pc:picChg chg="add mod">
          <ac:chgData name="John Story" userId="95f86f19d44503da" providerId="LiveId" clId="{0C0221AD-C4EA-4847-B385-2ADD321A7305}" dt="2025-01-06T17:24:04.085" v="3368" actId="1076"/>
          <ac:picMkLst>
            <pc:docMk/>
            <pc:sldMasterMk cId="1516162385" sldId="2147483648"/>
            <ac:picMk id="6" creationId="{7BF71726-079D-CAF7-DD31-70ABAF0FADA3}"/>
          </ac:picMkLst>
        </pc:picChg>
        <pc:picChg chg="add mod">
          <ac:chgData name="John Story" userId="95f86f19d44503da" providerId="LiveId" clId="{0C0221AD-C4EA-4847-B385-2ADD321A7305}" dt="2025-01-06T17:31:21.289" v="3377" actId="1076"/>
          <ac:picMkLst>
            <pc:docMk/>
            <pc:sldMasterMk cId="1516162385" sldId="2147483648"/>
            <ac:picMk id="7" creationId="{5106630C-64B3-426C-54EC-C6DA41C326E0}"/>
          </ac:picMkLst>
        </pc:picChg>
        <pc:sldLayoutChg chg="addSp delSp modSp mod">
          <pc:chgData name="John Story" userId="95f86f19d44503da" providerId="LiveId" clId="{0C0221AD-C4EA-4847-B385-2ADD321A7305}" dt="2025-01-06T17:16:17.410" v="3357" actId="478"/>
          <pc:sldLayoutMkLst>
            <pc:docMk/>
            <pc:sldMasterMk cId="1516162385" sldId="2147483648"/>
            <pc:sldLayoutMk cId="100249393" sldId="2147483649"/>
          </pc:sldLayoutMkLst>
          <pc:spChg chg="add del mod">
            <ac:chgData name="John Story" userId="95f86f19d44503da" providerId="LiveId" clId="{0C0221AD-C4EA-4847-B385-2ADD321A7305}" dt="2025-01-06T17:16:17.410" v="3357" actId="478"/>
            <ac:spMkLst>
              <pc:docMk/>
              <pc:sldMasterMk cId="1516162385" sldId="2147483648"/>
              <pc:sldLayoutMk cId="100249393" sldId="2147483649"/>
              <ac:spMk id="3" creationId="{37D13824-A52F-46C1-6283-BA4E4C17FF08}"/>
            </ac:spMkLst>
          </pc:spChg>
          <pc:spChg chg="del">
            <ac:chgData name="John Story" userId="95f86f19d44503da" providerId="LiveId" clId="{0C0221AD-C4EA-4847-B385-2ADD321A7305}" dt="2025-01-06T17:13:03.641" v="3349" actId="478"/>
            <ac:spMkLst>
              <pc:docMk/>
              <pc:sldMasterMk cId="1516162385" sldId="2147483648"/>
              <pc:sldLayoutMk cId="100249393" sldId="2147483649"/>
              <ac:spMk id="5" creationId="{00000000-0000-0000-0000-000000000000}"/>
            </ac:spMkLst>
          </pc:spChg>
        </pc:sldLayoutChg>
        <pc:sldLayoutChg chg="addSp delSp modSp mod">
          <pc:chgData name="John Story" userId="95f86f19d44503da" providerId="LiveId" clId="{0C0221AD-C4EA-4847-B385-2ADD321A7305}" dt="2025-01-06T17:16:19.977" v="3358" actId="478"/>
          <pc:sldLayoutMkLst>
            <pc:docMk/>
            <pc:sldMasterMk cId="1516162385" sldId="2147483648"/>
            <pc:sldLayoutMk cId="1927627511" sldId="2147483650"/>
          </pc:sldLayoutMkLst>
          <pc:spChg chg="add del mod">
            <ac:chgData name="John Story" userId="95f86f19d44503da" providerId="LiveId" clId="{0C0221AD-C4EA-4847-B385-2ADD321A7305}" dt="2025-01-06T17:16:19.977" v="3358" actId="478"/>
            <ac:spMkLst>
              <pc:docMk/>
              <pc:sldMasterMk cId="1516162385" sldId="2147483648"/>
              <pc:sldLayoutMk cId="1927627511" sldId="2147483650"/>
              <ac:spMk id="4" creationId="{CC37A7C4-A282-4FEB-14E5-90244E3AD577}"/>
            </ac:spMkLst>
          </pc:spChg>
          <pc:spChg chg="del">
            <ac:chgData name="John Story" userId="95f86f19d44503da" providerId="LiveId" clId="{0C0221AD-C4EA-4847-B385-2ADD321A7305}" dt="2025-01-06T17:13:55.720" v="3352" actId="478"/>
            <ac:spMkLst>
              <pc:docMk/>
              <pc:sldMasterMk cId="1516162385" sldId="2147483648"/>
              <pc:sldLayoutMk cId="1927627511" sldId="2147483650"/>
              <ac:spMk id="5" creationId="{00000000-0000-0000-0000-000000000000}"/>
            </ac:spMkLst>
          </pc:spChg>
        </pc:sldLayoutChg>
        <pc:sldLayoutChg chg="del">
          <pc:chgData name="John Story" userId="95f86f19d44503da" providerId="LiveId" clId="{0C0221AD-C4EA-4847-B385-2ADD321A7305}" dt="2025-01-02T15:20:14.372" v="2548" actId="47"/>
          <pc:sldLayoutMkLst>
            <pc:docMk/>
            <pc:sldMasterMk cId="1516162385" sldId="2147483648"/>
            <pc:sldLayoutMk cId="2651063904" sldId="2147483688"/>
          </pc:sldLayoutMkLst>
        </pc:sldLayoutChg>
        <pc:sldLayoutChg chg="del">
          <pc:chgData name="John Story" userId="95f86f19d44503da" providerId="LiveId" clId="{0C0221AD-C4EA-4847-B385-2ADD321A7305}" dt="2025-01-02T16:20:43.342" v="2554" actId="47"/>
          <pc:sldLayoutMkLst>
            <pc:docMk/>
            <pc:sldMasterMk cId="1516162385" sldId="2147483648"/>
            <pc:sldLayoutMk cId="1452153910" sldId="2147483689"/>
          </pc:sldLayoutMkLst>
        </pc:sldLayoutChg>
        <pc:sldLayoutChg chg="del">
          <pc:chgData name="John Story" userId="95f86f19d44503da" providerId="LiveId" clId="{0C0221AD-C4EA-4847-B385-2ADD321A7305}" dt="2025-01-02T16:57:16.999" v="3235" actId="47"/>
          <pc:sldLayoutMkLst>
            <pc:docMk/>
            <pc:sldMasterMk cId="1516162385" sldId="2147483648"/>
            <pc:sldLayoutMk cId="1990911336" sldId="2147483699"/>
          </pc:sldLayoutMkLst>
        </pc:sldLayoutChg>
        <pc:sldLayoutChg chg="modSp mod setBg">
          <pc:chgData name="John Story" userId="95f86f19d44503da" providerId="LiveId" clId="{0C0221AD-C4EA-4847-B385-2ADD321A7305}" dt="2025-01-06T16:54:30.185" v="3322"/>
          <pc:sldLayoutMkLst>
            <pc:docMk/>
            <pc:sldMasterMk cId="1516162385" sldId="2147483648"/>
            <pc:sldLayoutMk cId="527292312" sldId="2147483705"/>
          </pc:sldLayoutMkLst>
          <pc:spChg chg="mod">
            <ac:chgData name="John Story" userId="95f86f19d44503da" providerId="LiveId" clId="{0C0221AD-C4EA-4847-B385-2ADD321A7305}" dt="2025-01-06T16:54:29.252" v="3321" actId="1076"/>
            <ac:spMkLst>
              <pc:docMk/>
              <pc:sldMasterMk cId="1516162385" sldId="2147483648"/>
              <pc:sldLayoutMk cId="527292312" sldId="2147483705"/>
              <ac:spMk id="5" creationId="{00000000-0000-0000-0000-000000000000}"/>
            </ac:spMkLst>
          </pc:spChg>
        </pc:sldLayoutChg>
        <pc:sldLayoutChg chg="addSp delSp modSp mod">
          <pc:chgData name="John Story" userId="95f86f19d44503da" providerId="LiveId" clId="{0C0221AD-C4EA-4847-B385-2ADD321A7305}" dt="2025-01-06T17:16:24.970" v="3360" actId="478"/>
          <pc:sldLayoutMkLst>
            <pc:docMk/>
            <pc:sldMasterMk cId="1516162385" sldId="2147483648"/>
            <pc:sldLayoutMk cId="2779051368" sldId="2147483707"/>
          </pc:sldLayoutMkLst>
          <pc:spChg chg="add del mod">
            <ac:chgData name="John Story" userId="95f86f19d44503da" providerId="LiveId" clId="{0C0221AD-C4EA-4847-B385-2ADD321A7305}" dt="2025-01-06T17:16:24.970" v="3360" actId="478"/>
            <ac:spMkLst>
              <pc:docMk/>
              <pc:sldMasterMk cId="1516162385" sldId="2147483648"/>
              <pc:sldLayoutMk cId="2779051368" sldId="2147483707"/>
              <ac:spMk id="4" creationId="{90AF87AD-2F3A-F5B8-B020-C5B24FD6C9C6}"/>
            </ac:spMkLst>
          </pc:spChg>
          <pc:spChg chg="del">
            <ac:chgData name="John Story" userId="95f86f19d44503da" providerId="LiveId" clId="{0C0221AD-C4EA-4847-B385-2ADD321A7305}" dt="2025-01-06T17:14:08.959" v="3355" actId="478"/>
            <ac:spMkLst>
              <pc:docMk/>
              <pc:sldMasterMk cId="1516162385" sldId="2147483648"/>
              <pc:sldLayoutMk cId="2779051368" sldId="2147483707"/>
              <ac:spMk id="5" creationId="{00000000-0000-0000-0000-000000000000}"/>
            </ac:spMkLst>
          </pc:spChg>
        </pc:sldLayoutChg>
        <pc:sldLayoutChg chg="delSp mod">
          <pc:chgData name="John Story" userId="95f86f19d44503da" providerId="LiveId" clId="{0C0221AD-C4EA-4847-B385-2ADD321A7305}" dt="2024-12-31T13:44:19.424" v="13" actId="478"/>
          <pc:sldLayoutMkLst>
            <pc:docMk/>
            <pc:sldMasterMk cId="1516162385" sldId="2147483648"/>
            <pc:sldLayoutMk cId="3416485729" sldId="2147483708"/>
          </pc:sldLayoutMkLst>
        </pc:sldLayoutChg>
        <pc:sldLayoutChg chg="addSp delSp modSp mod">
          <pc:chgData name="John Story" userId="95f86f19d44503da" providerId="LiveId" clId="{0C0221AD-C4EA-4847-B385-2ADD321A7305}" dt="2025-01-06T17:16:22.345" v="3359" actId="478"/>
          <pc:sldLayoutMkLst>
            <pc:docMk/>
            <pc:sldMasterMk cId="1516162385" sldId="2147483648"/>
            <pc:sldLayoutMk cId="999990787" sldId="2147483709"/>
          </pc:sldLayoutMkLst>
          <pc:spChg chg="add del mod">
            <ac:chgData name="John Story" userId="95f86f19d44503da" providerId="LiveId" clId="{0C0221AD-C4EA-4847-B385-2ADD321A7305}" dt="2025-01-06T17:16:22.345" v="3359" actId="478"/>
            <ac:spMkLst>
              <pc:docMk/>
              <pc:sldMasterMk cId="1516162385" sldId="2147483648"/>
              <pc:sldLayoutMk cId="999990787" sldId="2147483709"/>
              <ac:spMk id="4" creationId="{1BE97291-CDDB-23CF-F92F-460803F58246}"/>
            </ac:spMkLst>
          </pc:spChg>
          <pc:spChg chg="del">
            <ac:chgData name="John Story" userId="95f86f19d44503da" providerId="LiveId" clId="{0C0221AD-C4EA-4847-B385-2ADD321A7305}" dt="2025-01-06T17:14:03.336" v="3354" actId="478"/>
            <ac:spMkLst>
              <pc:docMk/>
              <pc:sldMasterMk cId="1516162385" sldId="2147483648"/>
              <pc:sldLayoutMk cId="999990787" sldId="2147483709"/>
              <ac:spMk id="5" creationId="{00000000-0000-0000-0000-000000000000}"/>
            </ac:spMkLst>
          </pc:spChg>
        </pc:sldLayoutChg>
      </pc:sldMasterChg>
      <pc:sldMasterChg chg="addSp modSp mod">
        <pc:chgData name="John Story" userId="95f86f19d44503da" providerId="LiveId" clId="{0C0221AD-C4EA-4847-B385-2ADD321A7305}" dt="2025-01-06T17:31:37.389" v="3378"/>
        <pc:sldMasterMkLst>
          <pc:docMk/>
          <pc:sldMasterMk cId="2460954070" sldId="2147483660"/>
        </pc:sldMasterMkLst>
        <pc:picChg chg="add mod">
          <ac:chgData name="John Story" userId="95f86f19d44503da" providerId="LiveId" clId="{0C0221AD-C4EA-4847-B385-2ADD321A7305}" dt="2025-01-06T17:31:37.389" v="3378"/>
          <ac:picMkLst>
            <pc:docMk/>
            <pc:sldMasterMk cId="2460954070" sldId="2147483660"/>
            <ac:picMk id="7" creationId="{11D3E9BD-F23B-20A3-12CB-329962D03402}"/>
          </ac:picMkLst>
        </pc:picChg>
        <pc:picChg chg="add mod">
          <ac:chgData name="John Story" userId="95f86f19d44503da" providerId="LiveId" clId="{0C0221AD-C4EA-4847-B385-2ADD321A7305}" dt="2025-01-06T17:25:53.769" v="3372" actId="1076"/>
          <ac:picMkLst>
            <pc:docMk/>
            <pc:sldMasterMk cId="2460954070" sldId="2147483660"/>
            <ac:picMk id="8" creationId="{EBD17C69-3431-9740-FDEF-812187597C49}"/>
          </ac:picMkLst>
        </pc:pic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54E85F3-DCCA-4816-BB2C-8589578B0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37609D-197A-4070-8E34-D131044A0B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408A76F-2B05-413E-976F-0BF7E126CE6E}" type="datetimeFigureOut">
              <a:rPr lang="en-US" smtClean="0"/>
              <a:pPr/>
              <a:t>1/6/2025</a:t>
            </a:fld>
            <a:endParaRPr lang="en-US"/>
          </a:p>
        </p:txBody>
      </p:sp>
      <p:sp>
        <p:nvSpPr>
          <p:cNvPr id="4" name="Footer Placeholder 3">
            <a:extLst>
              <a:ext uri="{FF2B5EF4-FFF2-40B4-BE49-F238E27FC236}">
                <a16:creationId xmlns:a16="http://schemas.microsoft.com/office/drawing/2014/main" id="{0B96A07A-CB8B-4321-B59D-6B20ACB61ED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E18B78C-6CA7-44A1-B4BC-BE372BEE2B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43627B9-656A-4537-BCB7-741F9BAE6DE3}" type="slidenum">
              <a:rPr lang="en-US" smtClean="0"/>
              <a:pPr/>
              <a:t>‹#›</a:t>
            </a:fld>
            <a:endParaRPr lang="en-US"/>
          </a:p>
        </p:txBody>
      </p:sp>
    </p:spTree>
    <p:extLst>
      <p:ext uri="{BB962C8B-B14F-4D97-AF65-F5344CB8AC3E}">
        <p14:creationId xmlns:p14="http://schemas.microsoft.com/office/powerpoint/2010/main" val="11634249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7335C6-3C3E-4B80-A9C6-74F0A1957479}" type="datetimeFigureOut">
              <a:rPr lang="en-US" smtClean="0"/>
              <a:pPr/>
              <a:t>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91A0EE-5618-4FFB-9C66-974DDFCAFAC6}" type="slidenum">
              <a:rPr lang="en-US" smtClean="0"/>
              <a:pPr/>
              <a:t>‹#›</a:t>
            </a:fld>
            <a:endParaRPr lang="en-US"/>
          </a:p>
        </p:txBody>
      </p:sp>
    </p:spTree>
    <p:extLst>
      <p:ext uri="{BB962C8B-B14F-4D97-AF65-F5344CB8AC3E}">
        <p14:creationId xmlns:p14="http://schemas.microsoft.com/office/powerpoint/2010/main" val="2464077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F91A0EE-5618-4FFB-9C66-974DDFCAFAC6}" type="slidenum">
              <a:rPr lang="en-US" smtClean="0"/>
              <a:pPr/>
              <a:t>1</a:t>
            </a:fld>
            <a:endParaRPr lang="en-US"/>
          </a:p>
        </p:txBody>
      </p:sp>
    </p:spTree>
    <p:extLst>
      <p:ext uri="{BB962C8B-B14F-4D97-AF65-F5344CB8AC3E}">
        <p14:creationId xmlns:p14="http://schemas.microsoft.com/office/powerpoint/2010/main" val="77711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Introduction to Business</a:t>
            </a:r>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1 </a:t>
            </a:r>
            <a:r>
              <a:rPr lang="en-US" sz="2800" b="1" cap="none" dirty="0">
                <a:solidFill>
                  <a:srgbClr val="212F62"/>
                </a:solidFill>
                <a:latin typeface="+mn-lt"/>
              </a:rPr>
              <a:t>UNDERSTANDING ECONOMIC SYSTEMS AND BUSINESS</a:t>
            </a:r>
            <a:endParaRPr lang="en-US" dirty="0"/>
          </a:p>
        </p:txBody>
      </p:sp>
      <p:sp>
        <p:nvSpPr>
          <p:cNvPr id="12" name="TextBox 11"/>
          <p:cNvSpPr txBox="1"/>
          <p:nvPr userDrawn="1"/>
        </p:nvSpPr>
        <p:spPr>
          <a:xfrm>
            <a:off x="4218708" y="1946841"/>
            <a:ext cx="375458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PowerPoint Image Slideshow</a:t>
            </a:r>
          </a:p>
          <a:p>
            <a:pPr algn="ctr"/>
            <a:endParaRPr lang="en-US" sz="1600" dirty="0"/>
          </a:p>
        </p:txBody>
      </p:sp>
      <p:pic>
        <p:nvPicPr>
          <p:cNvPr id="8" name="Picture 7" descr="cover.png">
            <a:extLst>
              <a:ext uri="{FF2B5EF4-FFF2-40B4-BE49-F238E27FC236}">
                <a16:creationId xmlns:a16="http://schemas.microsoft.com/office/drawing/2014/main" id="{95E2280A-A3C8-4495-AE79-811B41915EE0}"/>
              </a:ext>
            </a:extLst>
          </p:cNvPr>
          <p:cNvPicPr>
            <a:picLocks noChangeAspect="1"/>
          </p:cNvPicPr>
          <p:nvPr userDrawn="1"/>
        </p:nvPicPr>
        <p:blipFill>
          <a:blip r:embed="rId3" cstate="print"/>
          <a:stretch>
            <a:fillRect/>
          </a:stretch>
        </p:blipFill>
        <p:spPr>
          <a:xfrm>
            <a:off x="4666000" y="2390620"/>
            <a:ext cx="3012055" cy="3885762"/>
          </a:xfrm>
          <a:prstGeom prst="rect">
            <a:avLst/>
          </a:prstGeom>
        </p:spPr>
      </p:pic>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Exhibit 1.4 The Dynamic Business Environment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Exhibit 1.6 Economics as a Circular Flow</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999990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Table 1.1 The Basic Economic Systems of the World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277905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Table 1.1 The Basic Economic Systems of the World, Continued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3416485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1.9 Revenues and Expenses for the Federal Budget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F39E573B-D869-4813-9C0C-62D65D42F2FF}"/>
              </a:ext>
            </a:extLst>
          </p:cNvPr>
          <p:cNvPicPr>
            <a:picLocks noChangeAspect="1" noChangeArrowheads="1"/>
          </p:cNvPicPr>
          <p:nvPr userDrawn="1"/>
        </p:nvPicPr>
        <p:blipFill>
          <a:blip r:embed="rId2" cstate="print"/>
          <a:srcRect/>
          <a:stretch>
            <a:fillRect/>
          </a:stretch>
        </p:blipFill>
        <p:spPr bwMode="auto">
          <a:xfrm>
            <a:off x="838200" y="1078332"/>
            <a:ext cx="10465512" cy="4823704"/>
          </a:xfrm>
          <a:prstGeom prst="rect">
            <a:avLst/>
          </a:prstGeom>
          <a:noFill/>
          <a:ln w="9525">
            <a:noFill/>
            <a:miter lim="800000"/>
            <a:headEnd/>
            <a:tailEnd/>
          </a:ln>
          <a:effectLst/>
        </p:spPr>
      </p:pic>
    </p:spTree>
    <p:extLst>
      <p:ext uri="{BB962C8B-B14F-4D97-AF65-F5344CB8AC3E}">
        <p14:creationId xmlns:p14="http://schemas.microsoft.com/office/powerpoint/2010/main" val="90168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1.11 Demand Curve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1AC8F816-FF30-4C9E-ADD9-B1B19D9F5616}"/>
              </a:ext>
            </a:extLst>
          </p:cNvPr>
          <p:cNvPicPr>
            <a:picLocks noChangeAspect="1" noChangeArrowheads="1"/>
          </p:cNvPicPr>
          <p:nvPr userDrawn="1"/>
        </p:nvPicPr>
        <p:blipFill>
          <a:blip r:embed="rId2" cstate="print"/>
          <a:srcRect/>
          <a:stretch>
            <a:fillRect/>
          </a:stretch>
        </p:blipFill>
        <p:spPr bwMode="auto">
          <a:xfrm>
            <a:off x="1480749" y="1056707"/>
            <a:ext cx="9201027" cy="5133388"/>
          </a:xfrm>
          <a:prstGeom prst="rect">
            <a:avLst/>
          </a:prstGeom>
          <a:noFill/>
          <a:ln w="9525">
            <a:noFill/>
            <a:miter lim="800000"/>
            <a:headEnd/>
            <a:tailEnd/>
          </a:ln>
          <a:effectLst/>
        </p:spPr>
      </p:pic>
    </p:spTree>
    <p:extLst>
      <p:ext uri="{BB962C8B-B14F-4D97-AF65-F5344CB8AC3E}">
        <p14:creationId xmlns:p14="http://schemas.microsoft.com/office/powerpoint/2010/main" val="1240934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1.12 Supply Curve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10EF41C3-DC0E-4CD0-99EE-C540975DEFF8}"/>
              </a:ext>
            </a:extLst>
          </p:cNvPr>
          <p:cNvPicPr>
            <a:picLocks noChangeAspect="1" noChangeArrowheads="1"/>
          </p:cNvPicPr>
          <p:nvPr userDrawn="1"/>
        </p:nvPicPr>
        <p:blipFill>
          <a:blip r:embed="rId2" cstate="print"/>
          <a:srcRect/>
          <a:stretch>
            <a:fillRect/>
          </a:stretch>
        </p:blipFill>
        <p:spPr bwMode="auto">
          <a:xfrm>
            <a:off x="1322176" y="955964"/>
            <a:ext cx="9141753" cy="5239632"/>
          </a:xfrm>
          <a:prstGeom prst="rect">
            <a:avLst/>
          </a:prstGeom>
          <a:noFill/>
          <a:ln w="9525">
            <a:noFill/>
            <a:miter lim="800000"/>
            <a:headEnd/>
            <a:tailEnd/>
          </a:ln>
          <a:effectLst/>
        </p:spPr>
      </p:pic>
    </p:spTree>
    <p:extLst>
      <p:ext uri="{BB962C8B-B14F-4D97-AF65-F5344CB8AC3E}">
        <p14:creationId xmlns:p14="http://schemas.microsoft.com/office/powerpoint/2010/main" val="1958761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1.13 Equilibrium Price and Quantity for Jackets </a:t>
            </a:r>
            <a:br>
              <a:rPr lang="en-US" dirty="0"/>
            </a:br>
            <a:r>
              <a:rPr lang="en-US" dirty="0"/>
              <a:t>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221A14F0-4CCC-4A3E-94C0-366515395FCB}"/>
              </a:ext>
            </a:extLst>
          </p:cNvPr>
          <p:cNvPicPr>
            <a:picLocks noChangeAspect="1" noChangeArrowheads="1"/>
          </p:cNvPicPr>
          <p:nvPr userDrawn="1"/>
        </p:nvPicPr>
        <p:blipFill>
          <a:blip r:embed="rId2" cstate="print"/>
          <a:srcRect/>
          <a:stretch>
            <a:fillRect/>
          </a:stretch>
        </p:blipFill>
        <p:spPr bwMode="auto">
          <a:xfrm>
            <a:off x="2496457" y="1083007"/>
            <a:ext cx="7199085" cy="5455905"/>
          </a:xfrm>
          <a:prstGeom prst="rect">
            <a:avLst/>
          </a:prstGeom>
          <a:noFill/>
          <a:ln w="9525">
            <a:noFill/>
            <a:miter lim="800000"/>
            <a:headEnd/>
            <a:tailEnd/>
          </a:ln>
          <a:effectLst/>
        </p:spPr>
      </p:pic>
    </p:spTree>
    <p:extLst>
      <p:ext uri="{BB962C8B-B14F-4D97-AF65-F5344CB8AC3E}">
        <p14:creationId xmlns:p14="http://schemas.microsoft.com/office/powerpoint/2010/main" val="169395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4686"/>
            <a:ext cx="10515600" cy="424583"/>
          </a:xfrm>
        </p:spPr>
        <p:txBody>
          <a:bodyPr>
            <a:normAutofit/>
          </a:bodyPr>
          <a:lstStyle>
            <a:lvl1pPr>
              <a:defRPr sz="2800" b="1"/>
            </a:lvl1pPr>
          </a:lstStyle>
          <a:p>
            <a:r>
              <a:rPr lang="en-US" dirty="0"/>
              <a:t>Exhibit 1.14 Shifts in Demand for Jackets for Snowboarders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CC0A1978-5E41-47CE-9AED-803B5761C95A}"/>
              </a:ext>
            </a:extLst>
          </p:cNvPr>
          <p:cNvPicPr>
            <a:picLocks noChangeAspect="1" noChangeArrowheads="1"/>
          </p:cNvPicPr>
          <p:nvPr userDrawn="1"/>
        </p:nvPicPr>
        <p:blipFill>
          <a:blip r:embed="rId2" cstate="print"/>
          <a:srcRect/>
          <a:stretch>
            <a:fillRect/>
          </a:stretch>
        </p:blipFill>
        <p:spPr bwMode="auto">
          <a:xfrm>
            <a:off x="2180924" y="1094444"/>
            <a:ext cx="7261205" cy="5444468"/>
          </a:xfrm>
          <a:prstGeom prst="rect">
            <a:avLst/>
          </a:prstGeom>
          <a:noFill/>
          <a:ln w="9525">
            <a:noFill/>
            <a:miter lim="800000"/>
            <a:headEnd/>
            <a:tailEnd/>
          </a:ln>
          <a:effectLst/>
        </p:spPr>
      </p:pic>
    </p:spTree>
    <p:extLst>
      <p:ext uri="{BB962C8B-B14F-4D97-AF65-F5344CB8AC3E}">
        <p14:creationId xmlns:p14="http://schemas.microsoft.com/office/powerpoint/2010/main" val="194947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1-2 Factors that Cause Supply and Demand to Shift</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8" name="Picture 2">
            <a:extLst>
              <a:ext uri="{FF2B5EF4-FFF2-40B4-BE49-F238E27FC236}">
                <a16:creationId xmlns:a16="http://schemas.microsoft.com/office/drawing/2014/main" id="{0317A7D1-DA42-432B-BAB1-23DAAD267B6C}"/>
              </a:ext>
            </a:extLst>
          </p:cNvPr>
          <p:cNvPicPr>
            <a:picLocks noChangeAspect="1" noChangeArrowheads="1"/>
          </p:cNvPicPr>
          <p:nvPr userDrawn="1"/>
        </p:nvPicPr>
        <p:blipFill>
          <a:blip r:embed="rId2" cstate="print"/>
          <a:srcRect/>
          <a:stretch>
            <a:fillRect/>
          </a:stretch>
        </p:blipFill>
        <p:spPr bwMode="auto">
          <a:xfrm>
            <a:off x="2740616" y="842094"/>
            <a:ext cx="6710768" cy="5348001"/>
          </a:xfrm>
          <a:prstGeom prst="rect">
            <a:avLst/>
          </a:prstGeom>
          <a:noFill/>
          <a:ln w="9525">
            <a:noFill/>
            <a:miter lim="800000"/>
            <a:headEnd/>
            <a:tailEnd/>
          </a:ln>
          <a:effectLst/>
        </p:spPr>
      </p:pic>
    </p:spTree>
    <p:extLst>
      <p:ext uri="{BB962C8B-B14F-4D97-AF65-F5344CB8AC3E}">
        <p14:creationId xmlns:p14="http://schemas.microsoft.com/office/powerpoint/2010/main" val="711272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1-3 Comparison of Market Structures, Continued</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10" name="Picture 2">
            <a:extLst>
              <a:ext uri="{FF2B5EF4-FFF2-40B4-BE49-F238E27FC236}">
                <a16:creationId xmlns:a16="http://schemas.microsoft.com/office/drawing/2014/main" id="{9D54FD1E-5955-45AD-9462-6FDAC32DEA31}"/>
              </a:ext>
            </a:extLst>
          </p:cNvPr>
          <p:cNvPicPr>
            <a:picLocks noChangeAspect="1" noChangeArrowheads="1"/>
          </p:cNvPicPr>
          <p:nvPr userDrawn="1"/>
        </p:nvPicPr>
        <p:blipFill>
          <a:blip r:embed="rId2" cstate="print"/>
          <a:srcRect/>
          <a:stretch>
            <a:fillRect/>
          </a:stretch>
        </p:blipFill>
        <p:spPr bwMode="auto">
          <a:xfrm>
            <a:off x="1775998" y="955963"/>
            <a:ext cx="8640003" cy="5234131"/>
          </a:xfrm>
          <a:prstGeom prst="rect">
            <a:avLst/>
          </a:prstGeom>
          <a:noFill/>
          <a:ln w="9525">
            <a:noFill/>
            <a:miter lim="800000"/>
            <a:headEnd/>
            <a:tailEnd/>
          </a:ln>
          <a:effectLst/>
        </p:spPr>
      </p:pic>
    </p:spTree>
    <p:extLst>
      <p:ext uri="{BB962C8B-B14F-4D97-AF65-F5344CB8AC3E}">
        <p14:creationId xmlns:p14="http://schemas.microsoft.com/office/powerpoint/2010/main" val="3484324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88330"/>
            <a:ext cx="10515600" cy="424583"/>
          </a:xfrm>
        </p:spPr>
        <p:txBody>
          <a:bodyPr>
            <a:normAutofit/>
          </a:bodyPr>
          <a:lstStyle>
            <a:lvl1pPr>
              <a:defRPr sz="2800" b="1"/>
            </a:lvl1pPr>
          </a:lstStyle>
          <a:p>
            <a:r>
              <a:rPr lang="en-US" dirty="0"/>
              <a:t>Table 1-3 Comparison of market Structures</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pic>
        <p:nvPicPr>
          <p:cNvPr id="9" name="Picture 2">
            <a:extLst>
              <a:ext uri="{FF2B5EF4-FFF2-40B4-BE49-F238E27FC236}">
                <a16:creationId xmlns:a16="http://schemas.microsoft.com/office/drawing/2014/main" id="{4C125F76-63D7-44E7-A761-F9658035F445}"/>
              </a:ext>
            </a:extLst>
          </p:cNvPr>
          <p:cNvPicPr>
            <a:picLocks noChangeAspect="1" noChangeArrowheads="1"/>
          </p:cNvPicPr>
          <p:nvPr userDrawn="1"/>
        </p:nvPicPr>
        <p:blipFill>
          <a:blip r:embed="rId2" cstate="print"/>
          <a:srcRect/>
          <a:stretch>
            <a:fillRect/>
          </a:stretch>
        </p:blipFill>
        <p:spPr bwMode="auto">
          <a:xfrm>
            <a:off x="1002957" y="955964"/>
            <a:ext cx="10733526" cy="4308014"/>
          </a:xfrm>
          <a:prstGeom prst="rect">
            <a:avLst/>
          </a:prstGeom>
          <a:noFill/>
          <a:ln w="9525">
            <a:noFill/>
            <a:miter lim="800000"/>
            <a:headEnd/>
            <a:tailEnd/>
          </a:ln>
          <a:effectLst/>
        </p:spPr>
      </p:pic>
    </p:spTree>
    <p:extLst>
      <p:ext uri="{BB962C8B-B14F-4D97-AF65-F5344CB8AC3E}">
        <p14:creationId xmlns:p14="http://schemas.microsoft.com/office/powerpoint/2010/main" val="376872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97536" y="6205728"/>
            <a:ext cx="10180320" cy="442595"/>
          </a:xfrm>
        </p:spPr>
        <p:txBody>
          <a:bodyPr/>
          <a:lstStyle/>
          <a:p>
            <a:pPr algn="l"/>
            <a:endParaRPr lang="en-US" dirty="0"/>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Learning Outcomes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a:defRPr sz="2400"/>
            </a:lvl1pPr>
          </a:lstStyle>
          <a:p>
            <a:pPr marL="342900" indent="-342900">
              <a:buFont typeface="+mj-lt"/>
              <a:buAutoNum type="arabicPeriod"/>
            </a:pPr>
            <a:r>
              <a:rPr lang="en-US" dirty="0"/>
              <a:t>How do businesses and not-for-profit organizations help create our standard of living? </a:t>
            </a:r>
          </a:p>
          <a:p>
            <a:pPr marL="342900" indent="-342900">
              <a:buFont typeface="+mj-lt"/>
              <a:buAutoNum type="arabicPeriod"/>
            </a:pPr>
            <a:r>
              <a:rPr lang="en-US" dirty="0"/>
              <a:t>What are the sectors of the business environment, and how do changes in them influence business decisions? </a:t>
            </a:r>
          </a:p>
          <a:p>
            <a:pPr marL="342900" indent="-342900">
              <a:buFont typeface="+mj-lt"/>
              <a:buAutoNum type="arabicPeriod"/>
            </a:pPr>
            <a:r>
              <a:rPr lang="en-US" dirty="0"/>
              <a:t>What are the primary features of the world’s economic systems, and how are the three sectors of the U.S. economy linked? </a:t>
            </a:r>
          </a:p>
          <a:p>
            <a:pPr marL="342900" indent="-342900">
              <a:buFont typeface="+mj-lt"/>
              <a:buAutoNum type="arabicPeriod"/>
            </a:pPr>
            <a:r>
              <a:rPr lang="en-US" dirty="0"/>
              <a:t>How do economic growth, full employment, price stability, and inflation indicate a nation’s economic health? </a:t>
            </a:r>
          </a:p>
          <a:p>
            <a:pPr marL="342900" indent="-342900">
              <a:buFont typeface="+mj-lt"/>
              <a:buAutoNum type="arabicPeriod"/>
            </a:pPr>
            <a:r>
              <a:rPr lang="en-US" dirty="0"/>
              <a:t>How does the government use monetary policy and fiscal policy to achieve its macroeconomic goals? </a:t>
            </a:r>
          </a:p>
          <a:p>
            <a:pPr marL="342900" indent="-342900">
              <a:buFont typeface="+mj-lt"/>
              <a:buAutoNum type="arabicPeriod"/>
            </a:pPr>
            <a:r>
              <a:rPr lang="en-US" dirty="0"/>
              <a:t>What are the basic microeconomic concepts of demand and supply, and how do they establish prices? </a:t>
            </a:r>
          </a:p>
          <a:p>
            <a:pPr marL="342900" indent="-342900">
              <a:buFont typeface="+mj-lt"/>
              <a:buAutoNum type="arabicPeriod"/>
            </a:pPr>
            <a:r>
              <a:rPr lang="en-US" dirty="0"/>
              <a:t>What are the four types of market structure? </a:t>
            </a:r>
          </a:p>
          <a:p>
            <a:pPr marL="342900" indent="-342900">
              <a:buFont typeface="+mj-lt"/>
              <a:buAutoNum type="arabicPeriod"/>
            </a:pPr>
            <a:r>
              <a:rPr lang="en-US" dirty="0"/>
              <a:t>Which trends are reshaping the business, microeconomic, and macroeconomic environments and competitive arena?</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1. How do businesses and not-for-profit organizations help create our standard of living?</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Explain the concepts of revenue, costs, and profit. </a:t>
            </a:r>
          </a:p>
          <a:p>
            <a:pPr marL="457200" indent="-457200">
              <a:buAutoNum type="arabicPeriod"/>
            </a:pPr>
            <a:r>
              <a:rPr lang="en-US" sz="2800" dirty="0"/>
              <a:t>What are the five factors of production? </a:t>
            </a:r>
          </a:p>
          <a:p>
            <a:pPr marL="457200" indent="-457200">
              <a:buAutoNum type="arabicPeriod"/>
            </a:pPr>
            <a:r>
              <a:rPr lang="en-US" sz="2800" dirty="0"/>
              <a:t>What is the role of an entrepreneur in society.</a:t>
            </a:r>
          </a:p>
          <a:p>
            <a:pPr lvl="1"/>
            <a:endParaRPr lang="en-US" dirty="0"/>
          </a:p>
        </p:txBody>
      </p:sp>
    </p:spTree>
    <p:extLst>
      <p:ext uri="{BB962C8B-B14F-4D97-AF65-F5344CB8AC3E}">
        <p14:creationId xmlns:p14="http://schemas.microsoft.com/office/powerpoint/2010/main" val="1648461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2. What are the sectors of the business environment, and how do changes in them influence business decisions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Font typeface="+mj-lt"/>
              <a:buAutoNum type="arabicPeriod"/>
            </a:pPr>
            <a:r>
              <a:rPr lang="en-US" sz="2800" dirty="0"/>
              <a:t>Define the components of the internal and the external business environments. </a:t>
            </a:r>
          </a:p>
          <a:p>
            <a:pPr marL="457200" indent="-457200">
              <a:buFont typeface="+mj-lt"/>
              <a:buAutoNum type="arabicPeriod"/>
            </a:pPr>
            <a:r>
              <a:rPr lang="en-US" sz="2800" dirty="0"/>
              <a:t>What factors within the economic environment affect businesses?</a:t>
            </a:r>
          </a:p>
          <a:p>
            <a:pPr marL="457200" indent="-457200">
              <a:buFont typeface="+mj-lt"/>
              <a:buAutoNum type="arabicPeriod"/>
            </a:pPr>
            <a:r>
              <a:rPr lang="en-US" sz="2800" dirty="0"/>
              <a:t>Why do demographic shifts and technological developments create both challenges and new opportunities for business?</a:t>
            </a:r>
          </a:p>
          <a:p>
            <a:pPr lvl="1"/>
            <a:endParaRPr lang="en-US" dirty="0"/>
          </a:p>
        </p:txBody>
      </p:sp>
    </p:spTree>
    <p:extLst>
      <p:ext uri="{BB962C8B-B14F-4D97-AF65-F5344CB8AC3E}">
        <p14:creationId xmlns:p14="http://schemas.microsoft.com/office/powerpoint/2010/main" val="527292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3. What are the primary features of the world’s economic systems, and how are the three sectors of the U.S. economy linked? </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economics, and how can you benefit from understanding basic economic concepts? </a:t>
            </a:r>
          </a:p>
          <a:p>
            <a:pPr marL="457200" indent="-457200">
              <a:buAutoNum type="arabicPeriod"/>
            </a:pPr>
            <a:r>
              <a:rPr lang="en-US" sz="2800" dirty="0"/>
              <a:t>Compare and contrast the world’s major economic systems. Why is capitalism growing, communism declining, and socialism still popular? </a:t>
            </a:r>
          </a:p>
          <a:p>
            <a:pPr marL="457200" indent="-457200">
              <a:buAutoNum type="arabicPeriod"/>
            </a:pPr>
            <a:r>
              <a:rPr lang="en-US" sz="2800" dirty="0"/>
              <a:t>What is the difference between macroeconomics and microeconomics?</a:t>
            </a:r>
          </a:p>
          <a:p>
            <a:pPr lvl="1"/>
            <a:endParaRPr lang="en-US" dirty="0"/>
          </a:p>
        </p:txBody>
      </p:sp>
    </p:spTree>
    <p:extLst>
      <p:ext uri="{BB962C8B-B14F-4D97-AF65-F5344CB8AC3E}">
        <p14:creationId xmlns:p14="http://schemas.microsoft.com/office/powerpoint/2010/main" val="2236669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4. How do economic growth, full employment, price stability, and inflation indicate a nation’s economic health?</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a business cycle? How do businesses adapt to periods of contraction and expansion? </a:t>
            </a:r>
          </a:p>
          <a:p>
            <a:pPr marL="457200" indent="-457200">
              <a:buAutoNum type="arabicPeriod"/>
            </a:pPr>
            <a:r>
              <a:rPr lang="en-US" sz="2800" dirty="0"/>
              <a:t>Why is full employment usually defined as a target percentage below 100 percent? </a:t>
            </a:r>
          </a:p>
          <a:p>
            <a:pPr marL="457200" indent="-457200">
              <a:buAutoNum type="arabicPeriod"/>
            </a:pPr>
            <a:r>
              <a:rPr lang="en-US" sz="2800" dirty="0"/>
              <a:t>What is the difference between demand-pull and cost-push inflation?</a:t>
            </a:r>
          </a:p>
          <a:p>
            <a:pPr lvl="1"/>
            <a:endParaRPr lang="en-US" dirty="0"/>
          </a:p>
        </p:txBody>
      </p:sp>
    </p:spTree>
    <p:extLst>
      <p:ext uri="{BB962C8B-B14F-4D97-AF65-F5344CB8AC3E}">
        <p14:creationId xmlns:p14="http://schemas.microsoft.com/office/powerpoint/2010/main" val="2425873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5. How does the government use monetary policy and fiscal policy to achieve its macroeconomic goals?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are the two kinds of monetary policy? </a:t>
            </a:r>
          </a:p>
          <a:p>
            <a:pPr marL="457200" indent="-457200">
              <a:buAutoNum type="arabicPeriod"/>
            </a:pPr>
            <a:r>
              <a:rPr lang="en-US" sz="2800" dirty="0"/>
              <a:t>What fiscal policy tools can the government use to achieve its macroeconomic goals? </a:t>
            </a:r>
          </a:p>
          <a:p>
            <a:pPr marL="457200" indent="-457200">
              <a:buAutoNum type="arabicPeriod"/>
            </a:pPr>
            <a:r>
              <a:rPr lang="en-US" sz="2800" dirty="0"/>
              <a:t>What problems can a large national debt present?</a:t>
            </a:r>
          </a:p>
          <a:p>
            <a:pPr lvl="1"/>
            <a:endParaRPr lang="en-US" dirty="0"/>
          </a:p>
        </p:txBody>
      </p:sp>
    </p:spTree>
    <p:extLst>
      <p:ext uri="{BB962C8B-B14F-4D97-AF65-F5344CB8AC3E}">
        <p14:creationId xmlns:p14="http://schemas.microsoft.com/office/powerpoint/2010/main" val="1116542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6. What are the basic microeconomic concepts of demand and supply, and how do they establish prices?</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the relationship between prices and demand for a product?</a:t>
            </a:r>
          </a:p>
          <a:p>
            <a:pPr marL="457200" indent="-457200">
              <a:buAutoNum type="arabicPeriod"/>
            </a:pPr>
            <a:r>
              <a:rPr lang="en-US" sz="2800" dirty="0"/>
              <a:t> How is market equilibrium achieved? Describe the circumstances under which the price for gasoline would have returned to equilibrium in the United States after Hurricane Katrina. </a:t>
            </a:r>
          </a:p>
          <a:p>
            <a:pPr marL="457200" indent="-457200">
              <a:buAutoNum type="arabicPeriod"/>
            </a:pPr>
            <a:r>
              <a:rPr lang="en-US" sz="2800" dirty="0"/>
              <a:t>Draw a graph that shows an equilibrium point for supply and demand.</a:t>
            </a:r>
          </a:p>
          <a:p>
            <a:pPr lvl="1"/>
            <a:endParaRPr lang="en-US" dirty="0"/>
          </a:p>
        </p:txBody>
      </p:sp>
    </p:spTree>
    <p:extLst>
      <p:ext uri="{BB962C8B-B14F-4D97-AF65-F5344CB8AC3E}">
        <p14:creationId xmlns:p14="http://schemas.microsoft.com/office/powerpoint/2010/main" val="1913352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7. What are the four types of market structure?</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is meant by market structure? </a:t>
            </a:r>
          </a:p>
          <a:p>
            <a:pPr marL="457200" indent="-457200">
              <a:buAutoNum type="arabicPeriod"/>
            </a:pPr>
            <a:r>
              <a:rPr lang="en-US" sz="2800" dirty="0"/>
              <a:t>Compare and contrast perfect competition and pure monopoly. Why is it rare to find perfect competition? </a:t>
            </a:r>
          </a:p>
          <a:p>
            <a:pPr marL="457200" indent="-457200">
              <a:buAutoNum type="arabicPeriod"/>
            </a:pPr>
            <a:r>
              <a:rPr lang="en-US" sz="2800" dirty="0"/>
              <a:t>How does an oligopoly differ from monopolistic competition?</a:t>
            </a:r>
          </a:p>
          <a:p>
            <a:pPr lvl="1"/>
            <a:endParaRPr lang="en-US" dirty="0"/>
          </a:p>
        </p:txBody>
      </p:sp>
    </p:spTree>
    <p:extLst>
      <p:ext uri="{BB962C8B-B14F-4D97-AF65-F5344CB8AC3E}">
        <p14:creationId xmlns:p14="http://schemas.microsoft.com/office/powerpoint/2010/main" val="2060648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10515600" cy="1661383"/>
          </a:xfrm>
        </p:spPr>
        <p:txBody>
          <a:bodyPr/>
          <a:lstStyle>
            <a:lvl1pPr>
              <a:defRPr sz="3200" b="1"/>
            </a:lvl1pPr>
          </a:lstStyle>
          <a:p>
            <a:r>
              <a:rPr lang="en-US" dirty="0"/>
              <a:t>CONCEPT CHECK</a:t>
            </a:r>
            <a:br>
              <a:rPr lang="en-US" dirty="0"/>
            </a:br>
            <a:r>
              <a:rPr lang="en-US" dirty="0"/>
              <a:t>8. Which trends are reshaping the business, microeconomic, and macroeconomic environments and competitive arena?</a:t>
            </a:r>
          </a:p>
        </p:txBody>
      </p:sp>
      <p:sp>
        <p:nvSpPr>
          <p:cNvPr id="3" name="Footer Placeholder 2"/>
          <p:cNvSpPr>
            <a:spLocks noGrp="1"/>
          </p:cNvSpPr>
          <p:nvPr>
            <p:ph type="ftr" sz="quarter" idx="10"/>
          </p:nvPr>
        </p:nvSpPr>
        <p:spPr/>
        <p:txBody>
          <a:bodyPr/>
          <a:lstStyle>
            <a:lvl1pPr algn="l">
              <a:defRPr/>
            </a:lvl1pPr>
          </a:lstStyle>
          <a:p>
            <a:endParaRPr lang="en-US" dirty="0"/>
          </a:p>
        </p:txBody>
      </p:sp>
      <p:sp>
        <p:nvSpPr>
          <p:cNvPr id="5" name="Content Placeholder 4"/>
          <p:cNvSpPr>
            <a:spLocks noGrp="1"/>
          </p:cNvSpPr>
          <p:nvPr>
            <p:ph sz="quarter" idx="11" hasCustomPrompt="1"/>
          </p:nvPr>
        </p:nvSpPr>
        <p:spPr>
          <a:xfrm>
            <a:off x="838200" y="2372497"/>
            <a:ext cx="10515600" cy="3875903"/>
          </a:xfrm>
        </p:spPr>
        <p:txBody>
          <a:bodyPr>
            <a:normAutofit/>
          </a:bodyPr>
          <a:lstStyle>
            <a:lvl1pPr marL="457200" indent="-457200">
              <a:buFont typeface="+mj-lt"/>
              <a:buAutoNum type="arabicPeriod"/>
              <a:defRPr sz="3600"/>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sz="3200"/>
            </a:lvl2pPr>
          </a:lstStyle>
          <a:p>
            <a:pPr marL="457200" indent="-457200">
              <a:buAutoNum type="arabicPeriod"/>
            </a:pPr>
            <a:r>
              <a:rPr lang="en-US" sz="2800" dirty="0"/>
              <a:t>What steps can companies take to benefit from the aging of their workers and to effectively manage a multigenerational workforce? </a:t>
            </a:r>
          </a:p>
          <a:p>
            <a:pPr marL="457200" indent="-457200">
              <a:buAutoNum type="arabicPeriod"/>
            </a:pPr>
            <a:r>
              <a:rPr lang="en-US" sz="2800" dirty="0"/>
              <a:t>Why is the increasing demand for energy worldwide a cause for concern? </a:t>
            </a:r>
          </a:p>
          <a:p>
            <a:pPr marL="457200" indent="-457200">
              <a:buAutoNum type="arabicPeriod"/>
            </a:pPr>
            <a:r>
              <a:rPr lang="en-US" sz="2800" dirty="0"/>
              <a:t>Describe several strategies that companies can use to remain competitive in the global economy.</a:t>
            </a:r>
          </a:p>
          <a:p>
            <a:pPr lvl="1"/>
            <a:endParaRPr lang="en-US" dirty="0"/>
          </a:p>
        </p:txBody>
      </p:sp>
    </p:spTree>
    <p:extLst>
      <p:ext uri="{BB962C8B-B14F-4D97-AF65-F5344CB8AC3E}">
        <p14:creationId xmlns:p14="http://schemas.microsoft.com/office/powerpoint/2010/main" val="36259632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4215952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345524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6848821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6930133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412195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948196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24592989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8829934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956682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4876254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40752066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6688952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22283092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6027552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6482129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721287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6600154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1840701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3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09936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609600" y="241327"/>
            <a:ext cx="10750549" cy="659535"/>
          </a:xfrm>
        </p:spPr>
        <p:txBody>
          <a:bodyPr/>
          <a:lstStyle/>
          <a:p>
            <a:r>
              <a:rPr lang="en-US" dirty="0"/>
              <a:t>Click to edit</a:t>
            </a:r>
          </a:p>
        </p:txBody>
      </p:sp>
      <p:sp>
        <p:nvSpPr>
          <p:cNvPr id="8" name="Picture Placeholder 8"/>
          <p:cNvSpPr>
            <a:spLocks noGrp="1"/>
          </p:cNvSpPr>
          <p:nvPr>
            <p:ph type="pic" sz="quarter" idx="13"/>
          </p:nvPr>
        </p:nvSpPr>
        <p:spPr>
          <a:xfrm>
            <a:off x="609599" y="1122387"/>
            <a:ext cx="10750551"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609600" y="4843982"/>
            <a:ext cx="10750549"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dirty="0"/>
          </a:p>
        </p:txBody>
      </p:sp>
    </p:spTree>
    <p:extLst>
      <p:ext uri="{BB962C8B-B14F-4D97-AF65-F5344CB8AC3E}">
        <p14:creationId xmlns:p14="http://schemas.microsoft.com/office/powerpoint/2010/main" val="3870185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3.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theme" Target="../theme/theme2.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image" Target="../media/image3.jpg"/><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6" name="Picture 5" descr="A close-up of a logo&#10;&#10;Description automatically generated">
            <a:extLst>
              <a:ext uri="{FF2B5EF4-FFF2-40B4-BE49-F238E27FC236}">
                <a16:creationId xmlns:a16="http://schemas.microsoft.com/office/drawing/2014/main" id="{7BF71726-079D-CAF7-DD31-70ABAF0FADA3}"/>
              </a:ext>
            </a:extLst>
          </p:cNvPr>
          <p:cNvPicPr>
            <a:picLocks noChangeAspect="1"/>
          </p:cNvPicPr>
          <p:nvPr userDrawn="1"/>
        </p:nvPicPr>
        <p:blipFill>
          <a:blip r:embed="rId46"/>
          <a:stretch>
            <a:fillRect/>
          </a:stretch>
        </p:blipFill>
        <p:spPr>
          <a:xfrm>
            <a:off x="10442296" y="6333699"/>
            <a:ext cx="1749704" cy="524301"/>
          </a:xfrm>
          <a:prstGeom prst="rect">
            <a:avLst/>
          </a:prstGeom>
        </p:spPr>
      </p:pic>
      <p:pic>
        <p:nvPicPr>
          <p:cNvPr id="7" name="Picture 6" descr="A close-up of a logo&#10;&#10;Description automatically generated">
            <a:extLst>
              <a:ext uri="{FF2B5EF4-FFF2-40B4-BE49-F238E27FC236}">
                <a16:creationId xmlns:a16="http://schemas.microsoft.com/office/drawing/2014/main" id="{5106630C-64B3-426C-54EC-C6DA41C326E0}"/>
              </a:ext>
            </a:extLst>
          </p:cNvPr>
          <p:cNvPicPr>
            <a:picLocks noChangeAspect="1"/>
          </p:cNvPicPr>
          <p:nvPr userDrawn="1"/>
        </p:nvPicPr>
        <p:blipFill>
          <a:blip r:embed="rId47"/>
          <a:stretch>
            <a:fillRect/>
          </a:stretch>
        </p:blipFill>
        <p:spPr>
          <a:xfrm>
            <a:off x="0" y="6382972"/>
            <a:ext cx="1473708" cy="475028"/>
          </a:xfrm>
          <a:prstGeom prst="rect">
            <a:avLst/>
          </a:prstGeom>
        </p:spPr>
      </p:pic>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09" r:id="rId3"/>
    <p:sldLayoutId id="2147483707" r:id="rId4"/>
    <p:sldLayoutId id="2147483708" r:id="rId5"/>
    <p:sldLayoutId id="2147483712" r:id="rId6"/>
    <p:sldLayoutId id="2147483672" r:id="rId7"/>
    <p:sldLayoutId id="2147483673" r:id="rId8"/>
    <p:sldLayoutId id="2147483674" r:id="rId9"/>
    <p:sldLayoutId id="2147483675" r:id="rId10"/>
    <p:sldLayoutId id="2147483676" r:id="rId11"/>
    <p:sldLayoutId id="2147483677" r:id="rId12"/>
    <p:sldLayoutId id="2147483678" r:id="rId13"/>
    <p:sldLayoutId id="2147483652" r:id="rId14"/>
    <p:sldLayoutId id="2147483702" r:id="rId15"/>
    <p:sldLayoutId id="2147483703" r:id="rId16"/>
    <p:sldLayoutId id="2147483704" r:id="rId17"/>
    <p:sldLayoutId id="2147483705" r:id="rId18"/>
    <p:sldLayoutId id="2147483706" r:id="rId19"/>
    <p:sldLayoutId id="2147483710" r:id="rId20"/>
    <p:sldLayoutId id="2147483711" r:id="rId21"/>
    <p:sldLayoutId id="2147483713" r:id="rId22"/>
    <p:sldLayoutId id="2147483679" r:id="rId23"/>
    <p:sldLayoutId id="2147483680" r:id="rId24"/>
    <p:sldLayoutId id="2147483681" r:id="rId25"/>
    <p:sldLayoutId id="2147483682" r:id="rId26"/>
    <p:sldLayoutId id="2147483683" r:id="rId27"/>
    <p:sldLayoutId id="2147483684" r:id="rId28"/>
    <p:sldLayoutId id="2147483685" r:id="rId29"/>
    <p:sldLayoutId id="2147483686" r:id="rId30"/>
    <p:sldLayoutId id="2147483687"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700" r:id="rId41"/>
    <p:sldLayoutId id="2147483701" r:id="rId42"/>
    <p:sldLayoutId id="2147483714" r:id="rId43"/>
  </p:sldLayoutIdLst>
  <p:hf sldNum="0" hdr="0" ftr="0" dt="0"/>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pic>
        <p:nvPicPr>
          <p:cNvPr id="8" name="Picture 7" descr="A close-up of a logo&#10;&#10;Description automatically generated">
            <a:extLst>
              <a:ext uri="{FF2B5EF4-FFF2-40B4-BE49-F238E27FC236}">
                <a16:creationId xmlns:a16="http://schemas.microsoft.com/office/drawing/2014/main" id="{EBD17C69-3431-9740-FDEF-812187597C49}"/>
              </a:ext>
            </a:extLst>
          </p:cNvPr>
          <p:cNvPicPr>
            <a:picLocks noChangeAspect="1"/>
          </p:cNvPicPr>
          <p:nvPr userDrawn="1"/>
        </p:nvPicPr>
        <p:blipFill>
          <a:blip r:embed="rId14"/>
          <a:stretch>
            <a:fillRect/>
          </a:stretch>
        </p:blipFill>
        <p:spPr>
          <a:xfrm>
            <a:off x="10442296" y="6356350"/>
            <a:ext cx="1749704" cy="524301"/>
          </a:xfrm>
          <a:prstGeom prst="rect">
            <a:avLst/>
          </a:prstGeom>
        </p:spPr>
      </p:pic>
      <p:pic>
        <p:nvPicPr>
          <p:cNvPr id="7" name="Picture 6" descr="A close-up of a logo&#10;&#10;Description automatically generated">
            <a:extLst>
              <a:ext uri="{FF2B5EF4-FFF2-40B4-BE49-F238E27FC236}">
                <a16:creationId xmlns:a16="http://schemas.microsoft.com/office/drawing/2014/main" id="{11D3E9BD-F23B-20A3-12CB-329962D03402}"/>
              </a:ext>
            </a:extLst>
          </p:cNvPr>
          <p:cNvPicPr>
            <a:picLocks noChangeAspect="1"/>
          </p:cNvPicPr>
          <p:nvPr userDrawn="1"/>
        </p:nvPicPr>
        <p:blipFill>
          <a:blip r:embed="rId15"/>
          <a:stretch>
            <a:fillRect/>
          </a:stretch>
        </p:blipFill>
        <p:spPr>
          <a:xfrm>
            <a:off x="0" y="6382972"/>
            <a:ext cx="1473708" cy="475028"/>
          </a:xfrm>
          <a:prstGeom prst="rect">
            <a:avLst/>
          </a:prstGeom>
        </p:spPr>
      </p:pic>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15"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14.png"/><Relationship Id="rId3" Type="http://schemas.microsoft.com/office/2007/relationships/media" Target="../media/media2.mp3"/><Relationship Id="rId7" Type="http://schemas.microsoft.com/office/2007/relationships/media" Target="../media/media4.mp3"/><Relationship Id="rId12" Type="http://schemas.openxmlformats.org/officeDocument/2006/relationships/image" Target="../media/image13.png"/><Relationship Id="rId2" Type="http://schemas.openxmlformats.org/officeDocument/2006/relationships/audio" Target="../media/media1.mp3"/><Relationship Id="rId16" Type="http://schemas.openxmlformats.org/officeDocument/2006/relationships/image" Target="../media/image17.pn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slideLayout" Target="../slideLayouts/slideLayout25.xml"/><Relationship Id="rId5" Type="http://schemas.microsoft.com/office/2007/relationships/media" Target="../media/media3.mp3"/><Relationship Id="rId15" Type="http://schemas.openxmlformats.org/officeDocument/2006/relationships/image" Target="../media/image16.png"/><Relationship Id="rId10" Type="http://schemas.openxmlformats.org/officeDocument/2006/relationships/audio" Target="../media/media5.mp3"/><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7.mp3"/><Relationship Id="rId7" Type="http://schemas.openxmlformats.org/officeDocument/2006/relationships/image" Target="../media/image1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8.png"/><Relationship Id="rId5" Type="http://schemas.openxmlformats.org/officeDocument/2006/relationships/slideLayout" Target="../slideLayouts/slideLayout45.xml"/><Relationship Id="rId4" Type="http://schemas.openxmlformats.org/officeDocument/2006/relationships/audio" Target="../media/media7.mp3"/></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0PgP0dXAGAE" TargetMode="External"/><Relationship Id="rId2" Type="http://schemas.openxmlformats.org/officeDocument/2006/relationships/slideLayout" Target="../slideLayouts/slideLayout45.xml"/><Relationship Id="rId1" Type="http://schemas.openxmlformats.org/officeDocument/2006/relationships/video" Target="https://www.youtube.com/embed/0PgP0dXAGAE?feature=oembed" TargetMode="Externa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8.xml.rels><?xml version="1.0" encoding="UTF-8" standalone="yes"?>
<Relationships xmlns="http://schemas.openxmlformats.org/package/2006/relationships"><Relationship Id="rId3" Type="http://schemas.microsoft.com/office/2007/relationships/media" Target="../media/media4.mp3"/><Relationship Id="rId7" Type="http://schemas.openxmlformats.org/officeDocument/2006/relationships/image" Target="../media/image16.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2.png"/><Relationship Id="rId5" Type="http://schemas.openxmlformats.org/officeDocument/2006/relationships/slideLayout" Target="../slideLayouts/slideLayout45.xml"/><Relationship Id="rId4" Type="http://schemas.openxmlformats.org/officeDocument/2006/relationships/audio" Target="../media/media4.mp3"/></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rFUs1wYKtKI" TargetMode="External"/><Relationship Id="rId2" Type="http://schemas.openxmlformats.org/officeDocument/2006/relationships/slideLayout" Target="../slideLayouts/slideLayout45.xml"/><Relationship Id="rId1" Type="http://schemas.openxmlformats.org/officeDocument/2006/relationships/video" Target="https://www.youtube.com/embed/rFUs1wYKtKI?feature=oembed" TargetMode="External"/><Relationship Id="rId5" Type="http://schemas.openxmlformats.org/officeDocument/2006/relationships/image" Target="../media/image24.jpeg"/><Relationship Id="rId4" Type="http://schemas.openxmlformats.org/officeDocument/2006/relationships/hyperlink" Target="https://openstax.org/books/introduction-business/pages/1-2-understanding-the-business-environment#bfig-003" TargetMode="Externa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45.xml"/><Relationship Id="rId7" Type="http://schemas.openxmlformats.org/officeDocument/2006/relationships/image" Target="../media/image28.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8" Type="http://schemas.openxmlformats.org/officeDocument/2006/relationships/audio" Target="../media/media13.mp3"/><Relationship Id="rId13" Type="http://schemas.openxmlformats.org/officeDocument/2006/relationships/image" Target="../media/image30.png"/><Relationship Id="rId3" Type="http://schemas.microsoft.com/office/2007/relationships/media" Target="../media/media11.mp3"/><Relationship Id="rId7" Type="http://schemas.microsoft.com/office/2007/relationships/media" Target="../media/media13.mp3"/><Relationship Id="rId12" Type="http://schemas.openxmlformats.org/officeDocument/2006/relationships/image" Target="../media/image29.png"/><Relationship Id="rId17" Type="http://schemas.openxmlformats.org/officeDocument/2006/relationships/image" Target="../media/image34.png"/><Relationship Id="rId2" Type="http://schemas.openxmlformats.org/officeDocument/2006/relationships/audio" Target="../media/media10.mp3"/><Relationship Id="rId16" Type="http://schemas.openxmlformats.org/officeDocument/2006/relationships/image" Target="../media/image33.png"/><Relationship Id="rId1" Type="http://schemas.microsoft.com/office/2007/relationships/media" Target="../media/media10.mp3"/><Relationship Id="rId6" Type="http://schemas.openxmlformats.org/officeDocument/2006/relationships/audio" Target="../media/media12.mp3"/><Relationship Id="rId11" Type="http://schemas.openxmlformats.org/officeDocument/2006/relationships/slideLayout" Target="../slideLayouts/slideLayout29.xml"/><Relationship Id="rId5" Type="http://schemas.microsoft.com/office/2007/relationships/media" Target="../media/media12.mp3"/><Relationship Id="rId15" Type="http://schemas.openxmlformats.org/officeDocument/2006/relationships/image" Target="../media/image32.png"/><Relationship Id="rId10" Type="http://schemas.openxmlformats.org/officeDocument/2006/relationships/audio" Target="../media/media14.mp3"/><Relationship Id="rId4" Type="http://schemas.openxmlformats.org/officeDocument/2006/relationships/audio" Target="../media/media11.mp3"/><Relationship Id="rId9" Type="http://schemas.microsoft.com/office/2007/relationships/media" Target="../media/media14.mp3"/><Relationship Id="rId1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0.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microsoft.com/office/2007/relationships/media" Target="../media/media16.mp3"/><Relationship Id="rId7" Type="http://schemas.openxmlformats.org/officeDocument/2006/relationships/image" Target="../media/image39.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38.png"/><Relationship Id="rId5" Type="http://schemas.openxmlformats.org/officeDocument/2006/relationships/slideLayout" Target="../slideLayouts/slideLayout43.xml"/><Relationship Id="rId4" Type="http://schemas.openxmlformats.org/officeDocument/2006/relationships/audio" Target="../media/media16.mp3"/></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8" Type="http://schemas.openxmlformats.org/officeDocument/2006/relationships/audio" Target="../media/media11.mp3"/><Relationship Id="rId13" Type="http://schemas.microsoft.com/office/2007/relationships/media" Target="../media/media14.mp3"/><Relationship Id="rId18" Type="http://schemas.openxmlformats.org/officeDocument/2006/relationships/image" Target="../media/image42.png"/><Relationship Id="rId3" Type="http://schemas.microsoft.com/office/2007/relationships/media" Target="../media/media17.mp3"/><Relationship Id="rId21" Type="http://schemas.openxmlformats.org/officeDocument/2006/relationships/image" Target="../media/image33.png"/><Relationship Id="rId7" Type="http://schemas.microsoft.com/office/2007/relationships/media" Target="../media/media11.mp3"/><Relationship Id="rId12" Type="http://schemas.openxmlformats.org/officeDocument/2006/relationships/audio" Target="../media/media13.mp3"/><Relationship Id="rId17" Type="http://schemas.openxmlformats.org/officeDocument/2006/relationships/image" Target="../media/image41.png"/><Relationship Id="rId2" Type="http://schemas.openxmlformats.org/officeDocument/2006/relationships/audio" Target="../media/media10.mp3"/><Relationship Id="rId16" Type="http://schemas.openxmlformats.org/officeDocument/2006/relationships/image" Target="../media/image30.png"/><Relationship Id="rId20" Type="http://schemas.openxmlformats.org/officeDocument/2006/relationships/image" Target="../media/image32.png"/><Relationship Id="rId1" Type="http://schemas.microsoft.com/office/2007/relationships/media" Target="../media/media10.mp3"/><Relationship Id="rId6" Type="http://schemas.openxmlformats.org/officeDocument/2006/relationships/audio" Target="../media/media18.mp3"/><Relationship Id="rId11" Type="http://schemas.microsoft.com/office/2007/relationships/media" Target="../media/media13.mp3"/><Relationship Id="rId5" Type="http://schemas.microsoft.com/office/2007/relationships/media" Target="../media/media18.mp3"/><Relationship Id="rId15" Type="http://schemas.openxmlformats.org/officeDocument/2006/relationships/slideLayout" Target="../slideLayouts/slideLayout49.xml"/><Relationship Id="rId10" Type="http://schemas.openxmlformats.org/officeDocument/2006/relationships/audio" Target="../media/media12.mp3"/><Relationship Id="rId19" Type="http://schemas.openxmlformats.org/officeDocument/2006/relationships/image" Target="../media/image31.png"/><Relationship Id="rId4" Type="http://schemas.openxmlformats.org/officeDocument/2006/relationships/audio" Target="../media/media17.mp3"/><Relationship Id="rId9" Type="http://schemas.microsoft.com/office/2007/relationships/media" Target="../media/media12.mp3"/><Relationship Id="rId14" Type="http://schemas.openxmlformats.org/officeDocument/2006/relationships/audio" Target="../media/media14.mp3"/><Relationship Id="rId22"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5.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openstax.org/books/introduction-business/pages/1-2-understanding-the-business-environment" TargetMode="External"/><Relationship Id="rId2" Type="http://schemas.openxmlformats.org/officeDocument/2006/relationships/slideLayout" Target="../slideLayouts/slideLayout45.xml"/><Relationship Id="rId1" Type="http://schemas.openxmlformats.org/officeDocument/2006/relationships/video" Target="https://www.youtube.com/embed/5Q8WUvWIb8Q?feature=oembed" TargetMode="External"/><Relationship Id="rId5" Type="http://schemas.openxmlformats.org/officeDocument/2006/relationships/image" Target="../media/image43.jpeg"/><Relationship Id="rId4" Type="http://schemas.openxmlformats.org/officeDocument/2006/relationships/hyperlink" Target="http://hhttps:/www.youtube.com/watch?v=5Q8WUvWIb8Q"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hyperlink" Target="https://openstax.org/books/introduction-business/pages/1-4-macroeconomics-the-big-picture" TargetMode="External"/><Relationship Id="rId2" Type="http://schemas.openxmlformats.org/officeDocument/2006/relationships/slideLayout" Target="../slideLayouts/slideLayout45.xml"/><Relationship Id="rId1" Type="http://schemas.openxmlformats.org/officeDocument/2006/relationships/video" Target="https://www.youtube.com/embed/IOoV1Q_VGFA?feature=oembed" TargetMode="External"/><Relationship Id="rId5" Type="http://schemas.openxmlformats.org/officeDocument/2006/relationships/image" Target="../media/image44.jpeg"/><Relationship Id="rId4" Type="http://schemas.openxmlformats.org/officeDocument/2006/relationships/hyperlink" Target="https://www.youtube.com/watch?v=IOoV1Q_VGFA"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investopedia.com/terms/b/businesscycle.asp" TargetMode="Externa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8" Type="http://schemas.openxmlformats.org/officeDocument/2006/relationships/audio" Target="../media/media22.mp3"/><Relationship Id="rId13" Type="http://schemas.openxmlformats.org/officeDocument/2006/relationships/image" Target="../media/image49.png"/><Relationship Id="rId3" Type="http://schemas.microsoft.com/office/2007/relationships/media" Target="../media/media20.mp3"/><Relationship Id="rId7" Type="http://schemas.microsoft.com/office/2007/relationships/media" Target="../media/media22.mp3"/><Relationship Id="rId12" Type="http://schemas.openxmlformats.org/officeDocument/2006/relationships/image" Target="../media/image48.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audio" Target="../media/media21.mp3"/><Relationship Id="rId11" Type="http://schemas.openxmlformats.org/officeDocument/2006/relationships/image" Target="../media/image47.png"/><Relationship Id="rId5" Type="http://schemas.microsoft.com/office/2007/relationships/media" Target="../media/media21.mp3"/><Relationship Id="rId10" Type="http://schemas.openxmlformats.org/officeDocument/2006/relationships/image" Target="../media/image46.png"/><Relationship Id="rId4" Type="http://schemas.openxmlformats.org/officeDocument/2006/relationships/audio" Target="../media/media20.mp3"/><Relationship Id="rId9"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8" Type="http://schemas.openxmlformats.org/officeDocument/2006/relationships/audio" Target="../media/media26.mp3"/><Relationship Id="rId13" Type="http://schemas.openxmlformats.org/officeDocument/2006/relationships/image" Target="../media/image53.png"/><Relationship Id="rId3" Type="http://schemas.microsoft.com/office/2007/relationships/media" Target="../media/media24.mp3"/><Relationship Id="rId7" Type="http://schemas.microsoft.com/office/2007/relationships/media" Target="../media/media26.mp3"/><Relationship Id="rId12" Type="http://schemas.openxmlformats.org/officeDocument/2006/relationships/image" Target="../media/image52.png"/><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audio" Target="../media/media25.mp3"/><Relationship Id="rId11" Type="http://schemas.openxmlformats.org/officeDocument/2006/relationships/image" Target="../media/image51.png"/><Relationship Id="rId5" Type="http://schemas.microsoft.com/office/2007/relationships/media" Target="../media/media25.mp3"/><Relationship Id="rId10" Type="http://schemas.openxmlformats.org/officeDocument/2006/relationships/image" Target="../media/image50.png"/><Relationship Id="rId4" Type="http://schemas.openxmlformats.org/officeDocument/2006/relationships/audio" Target="../media/media24.mp3"/><Relationship Id="rId9"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40.xml.rels><?xml version="1.0" encoding="UTF-8" standalone="yes"?>
<Relationships xmlns="http://schemas.openxmlformats.org/package/2006/relationships"><Relationship Id="rId3" Type="http://schemas.openxmlformats.org/officeDocument/2006/relationships/hyperlink" Target="https://openstax.org/books/introduction-business/pages/1-7-competing-in-a-free-market#btab-003" TargetMode="External"/><Relationship Id="rId2" Type="http://schemas.openxmlformats.org/officeDocument/2006/relationships/slideLayout" Target="../slideLayouts/slideLayout45.xml"/><Relationship Id="rId1" Type="http://schemas.openxmlformats.org/officeDocument/2006/relationships/video" Target="https://www.youtube.com/embed/9Hxy-TuX9fs?feature=oembed" TargetMode="External"/><Relationship Id="rId6" Type="http://schemas.openxmlformats.org/officeDocument/2006/relationships/image" Target="../media/image54.jpeg"/><Relationship Id="rId5" Type="http://schemas.openxmlformats.org/officeDocument/2006/relationships/hyperlink" Target="https://openstax.org/books/introduction-business/pages/1-7-competing-in-a-free-market" TargetMode="External"/><Relationship Id="rId4" Type="http://schemas.openxmlformats.org/officeDocument/2006/relationships/hyperlink" Target="https://www.youtube.com/watch?v=9Hxy-TuX9fs"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Business</a:t>
            </a:r>
          </a:p>
        </p:txBody>
      </p:sp>
      <p:sp>
        <p:nvSpPr>
          <p:cNvPr id="4" name="Text Placeholder 3"/>
          <p:cNvSpPr>
            <a:spLocks noGrp="1"/>
          </p:cNvSpPr>
          <p:nvPr>
            <p:ph type="body" sz="quarter" idx="14"/>
          </p:nvPr>
        </p:nvSpPr>
        <p:spPr>
          <a:xfrm>
            <a:off x="1524000" y="1509713"/>
            <a:ext cx="9851756" cy="443778"/>
          </a:xfrm>
        </p:spPr>
        <p:txBody>
          <a:bodyPr>
            <a:normAutofit lnSpcReduction="10000"/>
          </a:bodyPr>
          <a:lstStyle/>
          <a:p>
            <a:endParaRPr lang="en-US" dirty="0"/>
          </a:p>
        </p:txBody>
      </p:sp>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734134-E68A-CD6E-F4CB-78B56447FAC5}"/>
              </a:ext>
            </a:extLst>
          </p:cNvPr>
          <p:cNvSpPr>
            <a:spLocks noGrp="1"/>
          </p:cNvSpPr>
          <p:nvPr>
            <p:ph type="title"/>
          </p:nvPr>
        </p:nvSpPr>
        <p:spPr/>
        <p:txBody>
          <a:bodyPr/>
          <a:lstStyle/>
          <a:p>
            <a:r>
              <a:rPr lang="en-US" dirty="0"/>
              <a:t>A Guide to the Slides</a:t>
            </a:r>
          </a:p>
        </p:txBody>
      </p:sp>
      <p:sp>
        <p:nvSpPr>
          <p:cNvPr id="6" name="Content Placeholder 5">
            <a:extLst>
              <a:ext uri="{FF2B5EF4-FFF2-40B4-BE49-F238E27FC236}">
                <a16:creationId xmlns:a16="http://schemas.microsoft.com/office/drawing/2014/main" id="{5A97A8AE-944D-B647-1069-44B65F31CB26}"/>
              </a:ext>
            </a:extLst>
          </p:cNvPr>
          <p:cNvSpPr>
            <a:spLocks noGrp="1"/>
          </p:cNvSpPr>
          <p:nvPr>
            <p:ph idx="1"/>
          </p:nvPr>
        </p:nvSpPr>
        <p:spPr/>
        <p:txBody>
          <a:bodyPr/>
          <a:lstStyle/>
          <a:p>
            <a:r>
              <a:rPr lang="en-US" dirty="0"/>
              <a:t>These slides are designed to facilitate self-study.</a:t>
            </a:r>
          </a:p>
          <a:p>
            <a:r>
              <a:rPr lang="en-US" dirty="0"/>
              <a:t>They include a variety of audio clips that can be accessed by clicking on the outlined terms. For example, hover your mouse or click on the “Business” icon above. If you click on the play button, you’ll hear a definition of the word. You will find icons like these throughout the slides. </a:t>
            </a:r>
          </a:p>
          <a:p>
            <a:r>
              <a:rPr lang="en-US" dirty="0"/>
              <a:t>Use these slides as a review of the material in each chapter of the textbook and to provide context to many of the key terms.</a:t>
            </a:r>
          </a:p>
        </p:txBody>
      </p:sp>
      <p:pic>
        <p:nvPicPr>
          <p:cNvPr id="7" name="Business the express">
            <a:hlinkClick r:id="" action="ppaction://media"/>
            <a:extLst>
              <a:ext uri="{FF2B5EF4-FFF2-40B4-BE49-F238E27FC236}">
                <a16:creationId xmlns:a16="http://schemas.microsoft.com/office/drawing/2014/main" id="{61B1B4C6-B8A7-70C7-2979-9E9E3FD8F4F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a:stretch/>
        </p:blipFill>
        <p:spPr>
          <a:xfrm>
            <a:off x="7832725" y="558080"/>
            <a:ext cx="1118235" cy="468797"/>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286264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8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981201" y="241301"/>
            <a:ext cx="8062913" cy="658813"/>
          </a:xfrm>
        </p:spPr>
        <p:txBody>
          <a:bodyPr/>
          <a:lstStyle/>
          <a:p>
            <a:pPr>
              <a:defRPr/>
            </a:pPr>
            <a:r>
              <a:rPr lang="en-US" dirty="0"/>
              <a:t>Learning Outcomes for this Chapter</a:t>
            </a:r>
          </a:p>
        </p:txBody>
      </p:sp>
      <p:sp>
        <p:nvSpPr>
          <p:cNvPr id="8" name="Rectangle 7"/>
          <p:cNvSpPr/>
          <p:nvPr/>
        </p:nvSpPr>
        <p:spPr>
          <a:xfrm>
            <a:off x="1981200" y="1320802"/>
            <a:ext cx="8062912" cy="4247317"/>
          </a:xfrm>
          <a:prstGeom prst="rect">
            <a:avLst/>
          </a:prstGeom>
        </p:spPr>
        <p:txBody>
          <a:bodyPr wrap="square">
            <a:spAutoFit/>
          </a:bodyPr>
          <a:lstStyle/>
          <a:p>
            <a:pPr marL="342900" indent="-342900">
              <a:buFont typeface="+mj-lt"/>
              <a:buAutoNum type="arabicPeriod"/>
            </a:pPr>
            <a:r>
              <a:rPr lang="en-US" dirty="0"/>
              <a:t>How do businesses and not-for-profit organizations help create our standard of living? </a:t>
            </a:r>
          </a:p>
          <a:p>
            <a:pPr marL="342900" indent="-342900">
              <a:buFont typeface="+mj-lt"/>
              <a:buAutoNum type="arabicPeriod"/>
            </a:pPr>
            <a:r>
              <a:rPr lang="en-US" dirty="0"/>
              <a:t>What are the sectors of the business environment, and how do changes in them influence business decisions? </a:t>
            </a:r>
          </a:p>
          <a:p>
            <a:pPr marL="342900" indent="-342900">
              <a:buFont typeface="+mj-lt"/>
              <a:buAutoNum type="arabicPeriod"/>
            </a:pPr>
            <a:r>
              <a:rPr lang="en-US" dirty="0"/>
              <a:t>What are the primary features of the world’s economic systems, and how are the three sectors of the U.S. economy linked? </a:t>
            </a:r>
          </a:p>
          <a:p>
            <a:pPr marL="342900" indent="-342900">
              <a:buFont typeface="+mj-lt"/>
              <a:buAutoNum type="arabicPeriod"/>
            </a:pPr>
            <a:r>
              <a:rPr lang="en-US" dirty="0"/>
              <a:t>How do economic growth, full employment, price stability, and inflation indicate a nation’s economic health? </a:t>
            </a:r>
          </a:p>
          <a:p>
            <a:pPr marL="342900" indent="-342900">
              <a:buFont typeface="+mj-lt"/>
              <a:buAutoNum type="arabicPeriod"/>
            </a:pPr>
            <a:r>
              <a:rPr lang="en-US" dirty="0"/>
              <a:t>How does the government use monetary policy and fiscal policy to achieve its macroeconomic goals? </a:t>
            </a:r>
          </a:p>
          <a:p>
            <a:pPr marL="342900" indent="-342900">
              <a:buFont typeface="+mj-lt"/>
              <a:buAutoNum type="arabicPeriod"/>
            </a:pPr>
            <a:r>
              <a:rPr lang="en-US" dirty="0"/>
              <a:t>What are the basic microeconomic concepts of demand and supply, and how do they establish prices? </a:t>
            </a:r>
          </a:p>
          <a:p>
            <a:pPr marL="342900" indent="-342900">
              <a:buFont typeface="+mj-lt"/>
              <a:buAutoNum type="arabicPeriod"/>
            </a:pPr>
            <a:r>
              <a:rPr lang="en-US" dirty="0"/>
              <a:t>What are the four types of market structure? </a:t>
            </a:r>
          </a:p>
          <a:p>
            <a:pPr marL="342900" indent="-342900">
              <a:buFont typeface="+mj-lt"/>
              <a:buAutoNum type="arabicPeriod"/>
            </a:pPr>
            <a:r>
              <a:rPr lang="en-US" dirty="0"/>
              <a:t>Which trends are reshaping the business, microeconomic, and macroeconomic environments and competitive arena?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FC95-29E4-D6F6-118B-470FA8E302ED}"/>
              </a:ext>
            </a:extLst>
          </p:cNvPr>
          <p:cNvSpPr>
            <a:spLocks noGrp="1"/>
          </p:cNvSpPr>
          <p:nvPr>
            <p:ph type="title"/>
          </p:nvPr>
        </p:nvSpPr>
        <p:spPr/>
        <p:txBody>
          <a:bodyPr/>
          <a:lstStyle/>
          <a:p>
            <a:r>
              <a:rPr lang="en-US" dirty="0"/>
              <a:t>Beginning Concepts</a:t>
            </a:r>
          </a:p>
        </p:txBody>
      </p:sp>
      <p:sp>
        <p:nvSpPr>
          <p:cNvPr id="3" name="Picture Placeholder 2">
            <a:extLst>
              <a:ext uri="{FF2B5EF4-FFF2-40B4-BE49-F238E27FC236}">
                <a16:creationId xmlns:a16="http://schemas.microsoft.com/office/drawing/2014/main" id="{875C687C-81FD-8023-C0AD-0DAE70CE884E}"/>
              </a:ext>
            </a:extLst>
          </p:cNvPr>
          <p:cNvSpPr>
            <a:spLocks noGrp="1"/>
          </p:cNvSpPr>
          <p:nvPr>
            <p:ph type="pic" sz="quarter" idx="13"/>
          </p:nvPr>
        </p:nvSpPr>
        <p:spPr>
          <a:xfrm>
            <a:off x="609599" y="1122387"/>
            <a:ext cx="10750551" cy="5359693"/>
          </a:xfrm>
        </p:spPr>
        <p:txBody>
          <a:bodyPr>
            <a:normAutofit/>
          </a:bodyPr>
          <a:lstStyle/>
          <a:p>
            <a:r>
              <a:rPr lang="en-US" dirty="0"/>
              <a:t>Business – </a:t>
            </a:r>
            <a:r>
              <a:rPr lang="en-US" sz="1800" b="0" i="0" u="none" strike="noStrike" baseline="0" dirty="0">
                <a:solidFill>
                  <a:srgbClr val="242424"/>
                </a:solidFill>
                <a:latin typeface="NotoSans"/>
              </a:rPr>
              <a:t>organization that strives for a profit by providing goods and services</a:t>
            </a:r>
            <a:endParaRPr lang="en-US" dirty="0"/>
          </a:p>
          <a:p>
            <a:r>
              <a:rPr lang="en-US" dirty="0"/>
              <a:t>Goods – </a:t>
            </a:r>
            <a:r>
              <a:rPr lang="en-US" sz="1800" b="0" i="0" u="none" strike="noStrike" baseline="0" dirty="0">
                <a:solidFill>
                  <a:srgbClr val="242424"/>
                </a:solidFill>
                <a:latin typeface="NotoSans"/>
              </a:rPr>
              <a:t>tangible items manufactured by businesses</a:t>
            </a:r>
            <a:endParaRPr lang="en-US" dirty="0"/>
          </a:p>
          <a:p>
            <a:pPr algn="l"/>
            <a:r>
              <a:rPr lang="en-US" dirty="0"/>
              <a:t>Services – </a:t>
            </a:r>
            <a:r>
              <a:rPr lang="en-US" sz="1800" b="0" i="0" u="none" strike="noStrike" baseline="0" dirty="0">
                <a:solidFill>
                  <a:srgbClr val="242424"/>
                </a:solidFill>
                <a:latin typeface="NotoSans"/>
              </a:rPr>
              <a:t>intangible offerings of businesses that can’t be held, touched, or stored</a:t>
            </a:r>
            <a:endParaRPr lang="en-US" dirty="0"/>
          </a:p>
          <a:p>
            <a:pPr algn="l"/>
            <a:r>
              <a:rPr lang="en-US" dirty="0"/>
              <a:t>Standard of Living – </a:t>
            </a:r>
            <a:r>
              <a:rPr lang="en-US" sz="1800" b="0" i="0" u="none" strike="noStrike" baseline="0" dirty="0">
                <a:solidFill>
                  <a:srgbClr val="242424"/>
                </a:solidFill>
                <a:latin typeface="NotoSans"/>
              </a:rPr>
              <a:t>measured by the output of goods and services people can buy with the money they have.</a:t>
            </a:r>
            <a:endParaRPr lang="en-US" dirty="0"/>
          </a:p>
          <a:p>
            <a:pPr algn="l"/>
            <a:r>
              <a:rPr lang="en-US" dirty="0"/>
              <a:t>Quality of Life – </a:t>
            </a:r>
            <a:r>
              <a:rPr lang="en-US" sz="1800" b="0" i="0" u="none" strike="noStrike" baseline="0" dirty="0">
                <a:solidFill>
                  <a:srgbClr val="242424"/>
                </a:solidFill>
                <a:latin typeface="NotoSans"/>
              </a:rPr>
              <a:t>general level of human happiness based on such things as life expectancy, educational standards, health, sanitation, and leisure time</a:t>
            </a:r>
            <a:endParaRPr lang="en-US" dirty="0"/>
          </a:p>
          <a:p>
            <a:r>
              <a:rPr lang="en-US" dirty="0"/>
              <a:t>Risk – </a:t>
            </a:r>
            <a:r>
              <a:rPr lang="en-US" sz="1800" b="0" i="0" u="none" strike="noStrike" baseline="0" dirty="0">
                <a:solidFill>
                  <a:srgbClr val="242424"/>
                </a:solidFill>
                <a:latin typeface="NotoSans"/>
              </a:rPr>
              <a:t>the potential to lose time and money</a:t>
            </a:r>
            <a:endParaRPr lang="en-US" dirty="0"/>
          </a:p>
          <a:p>
            <a:pPr algn="l"/>
            <a:r>
              <a:rPr lang="en-US" dirty="0"/>
              <a:t>Revenue – </a:t>
            </a:r>
            <a:r>
              <a:rPr lang="en-US" sz="1800" b="0" i="0" u="none" strike="noStrike" baseline="0" dirty="0">
                <a:solidFill>
                  <a:srgbClr val="242424"/>
                </a:solidFill>
                <a:latin typeface="NotoSans"/>
              </a:rPr>
              <a:t>the money a company receives by providing services or selling goods to customers</a:t>
            </a:r>
            <a:endParaRPr lang="en-US" dirty="0"/>
          </a:p>
          <a:p>
            <a:r>
              <a:rPr lang="en-US" dirty="0"/>
              <a:t>Costs - </a:t>
            </a:r>
            <a:r>
              <a:rPr lang="en-US" sz="1800" dirty="0">
                <a:solidFill>
                  <a:srgbClr val="242424"/>
                </a:solidFill>
                <a:latin typeface="NotoSans"/>
              </a:rPr>
              <a:t>expenses for rent, salaries, supplies, transportation, and many other items</a:t>
            </a:r>
          </a:p>
          <a:p>
            <a:r>
              <a:rPr lang="en-US" dirty="0"/>
              <a:t>Profit - </a:t>
            </a:r>
            <a:r>
              <a:rPr lang="en-US" sz="1800" b="0" i="0" u="none" strike="noStrike" baseline="0" dirty="0">
                <a:solidFill>
                  <a:srgbClr val="242424"/>
                </a:solidFill>
                <a:latin typeface="NotoSans"/>
              </a:rPr>
              <a:t>money left over after </a:t>
            </a:r>
            <a:r>
              <a:rPr lang="en-US" sz="1800" dirty="0">
                <a:solidFill>
                  <a:srgbClr val="242424"/>
                </a:solidFill>
                <a:latin typeface="NotoSans"/>
              </a:rPr>
              <a:t>a company </a:t>
            </a:r>
            <a:r>
              <a:rPr lang="en-US" sz="1800" b="0" i="0" u="none" strike="noStrike" baseline="0" dirty="0">
                <a:solidFill>
                  <a:srgbClr val="242424"/>
                </a:solidFill>
                <a:latin typeface="NotoSans"/>
              </a:rPr>
              <a:t>pays all costs. If costs are higher than revenue, the company has a loss</a:t>
            </a:r>
            <a:endParaRPr lang="en-US" dirty="0"/>
          </a:p>
          <a:p>
            <a:endParaRPr lang="en-US" dirty="0"/>
          </a:p>
        </p:txBody>
      </p:sp>
      <p:pic>
        <p:nvPicPr>
          <p:cNvPr id="4" name="Business the express">
            <a:hlinkClick r:id="" action="ppaction://media"/>
            <a:extLst>
              <a:ext uri="{FF2B5EF4-FFF2-40B4-BE49-F238E27FC236}">
                <a16:creationId xmlns:a16="http://schemas.microsoft.com/office/drawing/2014/main" id="{61E36FFF-11B9-D945-CC24-31C5BEB5D589}"/>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a:stretch/>
        </p:blipFill>
        <p:spPr>
          <a:xfrm>
            <a:off x="6969125" y="77631"/>
            <a:ext cx="1423035" cy="596578"/>
          </a:xfrm>
          <a:prstGeom prst="rect">
            <a:avLst/>
          </a:prstGeom>
          <a:effectLst>
            <a:glow rad="228600">
              <a:schemeClr val="accent6">
                <a:satMod val="175000"/>
                <a:alpha val="40000"/>
              </a:schemeClr>
            </a:glow>
          </a:effectLst>
        </p:spPr>
      </p:pic>
      <p:pic>
        <p:nvPicPr>
          <p:cNvPr id="5" name="Standard of Living t">
            <a:hlinkClick r:id="" action="ppaction://media"/>
            <a:extLst>
              <a:ext uri="{FF2B5EF4-FFF2-40B4-BE49-F238E27FC236}">
                <a16:creationId xmlns:a16="http://schemas.microsoft.com/office/drawing/2014/main" id="{D357F930-C424-742C-8B1A-B71ED52E75F9}"/>
              </a:ext>
            </a:extLst>
          </p:cNvPr>
          <p:cNvPicPr>
            <a:picLocks noChangeAspect="1"/>
          </p:cNvPicPr>
          <p:nvPr>
            <a:audioFile r:link="rId4"/>
            <p:extLst>
              <p:ext uri="{DAA4B4D4-6D71-4841-9C94-3DE7FCFB9230}">
                <p14:media xmlns:p14="http://schemas.microsoft.com/office/powerpoint/2010/main" r:embed="rId3"/>
              </p:ext>
            </p:extLst>
          </p:nvPr>
        </p:nvPicPr>
        <p:blipFill>
          <a:blip r:embed="rId13"/>
          <a:srcRect/>
          <a:stretch/>
        </p:blipFill>
        <p:spPr>
          <a:xfrm>
            <a:off x="9874885" y="2245360"/>
            <a:ext cx="1841246" cy="438200"/>
          </a:xfrm>
          <a:prstGeom prst="rect">
            <a:avLst/>
          </a:prstGeom>
          <a:effectLst>
            <a:glow rad="228600">
              <a:schemeClr val="accent6">
                <a:satMod val="175000"/>
                <a:alpha val="40000"/>
              </a:schemeClr>
            </a:glow>
          </a:effectLst>
        </p:spPr>
      </p:pic>
      <p:pic>
        <p:nvPicPr>
          <p:cNvPr id="6" name="Quality of Life the ">
            <a:hlinkClick r:id="" action="ppaction://media"/>
            <a:extLst>
              <a:ext uri="{FF2B5EF4-FFF2-40B4-BE49-F238E27FC236}">
                <a16:creationId xmlns:a16="http://schemas.microsoft.com/office/drawing/2014/main" id="{654B2EFD-4D84-B797-D1DA-8BA855FE15F9}"/>
              </a:ext>
            </a:extLst>
          </p:cNvPr>
          <p:cNvPicPr>
            <a:picLocks noChangeAspect="1"/>
          </p:cNvPicPr>
          <p:nvPr>
            <a:audioFile r:link="rId6"/>
            <p:extLst>
              <p:ext uri="{DAA4B4D4-6D71-4841-9C94-3DE7FCFB9230}">
                <p14:media xmlns:p14="http://schemas.microsoft.com/office/powerpoint/2010/main" r:embed="rId5"/>
              </p:ext>
            </p:extLst>
          </p:nvPr>
        </p:nvPicPr>
        <p:blipFill>
          <a:blip r:embed="rId14"/>
          <a:srcRect/>
          <a:stretch/>
        </p:blipFill>
        <p:spPr>
          <a:xfrm>
            <a:off x="8858885" y="3078480"/>
            <a:ext cx="1430829" cy="421513"/>
          </a:xfrm>
          <a:prstGeom prst="rect">
            <a:avLst/>
          </a:prstGeom>
          <a:effectLst>
            <a:glow rad="228600">
              <a:schemeClr val="accent6">
                <a:satMod val="175000"/>
                <a:alpha val="40000"/>
              </a:schemeClr>
            </a:glow>
          </a:effectLst>
        </p:spPr>
      </p:pic>
      <p:pic>
        <p:nvPicPr>
          <p:cNvPr id="7" name="Risk the word or phr">
            <a:hlinkClick r:id="" action="ppaction://media"/>
            <a:extLst>
              <a:ext uri="{FF2B5EF4-FFF2-40B4-BE49-F238E27FC236}">
                <a16:creationId xmlns:a16="http://schemas.microsoft.com/office/drawing/2014/main" id="{CB1F0EFF-E5EB-A937-9F73-24C4471D5D18}"/>
              </a:ext>
            </a:extLst>
          </p:cNvPr>
          <p:cNvPicPr>
            <a:picLocks noChangeAspect="1"/>
          </p:cNvPicPr>
          <p:nvPr>
            <a:audioFile r:link="rId8"/>
            <p:extLst>
              <p:ext uri="{DAA4B4D4-6D71-4841-9C94-3DE7FCFB9230}">
                <p14:media xmlns:p14="http://schemas.microsoft.com/office/powerpoint/2010/main" r:embed="rId7"/>
              </p:ext>
            </p:extLst>
          </p:nvPr>
        </p:nvPicPr>
        <p:blipFill>
          <a:blip r:embed="rId15"/>
          <a:srcRect/>
          <a:stretch/>
        </p:blipFill>
        <p:spPr>
          <a:xfrm>
            <a:off x="6303962" y="3976218"/>
            <a:ext cx="904875" cy="640464"/>
          </a:xfrm>
          <a:prstGeom prst="rect">
            <a:avLst/>
          </a:prstGeom>
          <a:effectLst>
            <a:glow rad="228600">
              <a:schemeClr val="accent6">
                <a:satMod val="175000"/>
                <a:alpha val="40000"/>
              </a:schemeClr>
            </a:glow>
          </a:effectLst>
        </p:spPr>
      </p:pic>
      <p:pic>
        <p:nvPicPr>
          <p:cNvPr id="8" name="Revenue the term Rev">
            <a:hlinkClick r:id="" action="ppaction://media"/>
            <a:extLst>
              <a:ext uri="{FF2B5EF4-FFF2-40B4-BE49-F238E27FC236}">
                <a16:creationId xmlns:a16="http://schemas.microsoft.com/office/drawing/2014/main" id="{47BE75B4-D5CF-D839-8908-55A2B8FB7C27}"/>
              </a:ext>
            </a:extLst>
          </p:cNvPr>
          <p:cNvPicPr>
            <a:picLocks noChangeAspect="1"/>
          </p:cNvPicPr>
          <p:nvPr>
            <a:audioFile r:link="rId10"/>
            <p:extLst>
              <p:ext uri="{DAA4B4D4-6D71-4841-9C94-3DE7FCFB9230}">
                <p14:media xmlns:p14="http://schemas.microsoft.com/office/powerpoint/2010/main" r:embed="rId9"/>
              </p:ext>
            </p:extLst>
          </p:nvPr>
        </p:nvPicPr>
        <p:blipFill>
          <a:blip r:embed="rId16"/>
          <a:srcRect/>
          <a:stretch/>
        </p:blipFill>
        <p:spPr>
          <a:xfrm>
            <a:off x="9793605" y="4174441"/>
            <a:ext cx="1357312" cy="566845"/>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201735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8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392"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0488"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648"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45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4"/>
                </p:tgtEl>
              </p:cMediaNode>
            </p:audio>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6"/>
                </p:tgtEl>
              </p:cMediaNode>
            </p:audio>
            <p:audio>
              <p:cMediaNode vol="80000">
                <p:cTn id="26" fill="hold" display="0">
                  <p:stCondLst>
                    <p:cond delay="indefinite"/>
                  </p:stCondLst>
                  <p:endCondLst>
                    <p:cond evt="onStopAudio" delay="0">
                      <p:tgtEl>
                        <p:sldTgt/>
                      </p:tgtEl>
                    </p:cond>
                  </p:endCondLst>
                </p:cTn>
                <p:tgtEl>
                  <p:spTgt spid="7"/>
                </p:tgtEl>
              </p:cMediaNode>
            </p:audio>
            <p:audio>
              <p:cMediaNode vol="80000">
                <p:cTn id="2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00EDC7-CCCE-39AA-996D-328B0E25556E}"/>
              </a:ext>
            </a:extLst>
          </p:cNvPr>
          <p:cNvSpPr>
            <a:spLocks noGrp="1"/>
          </p:cNvSpPr>
          <p:nvPr>
            <p:ph type="title"/>
          </p:nvPr>
        </p:nvSpPr>
        <p:spPr/>
        <p:txBody>
          <a:bodyPr/>
          <a:lstStyle/>
          <a:p>
            <a:r>
              <a:rPr lang="en-US" dirty="0"/>
              <a:t>Four factors of production image</a:t>
            </a:r>
          </a:p>
        </p:txBody>
      </p:sp>
      <p:sp>
        <p:nvSpPr>
          <p:cNvPr id="3" name="TextBox 2">
            <a:extLst>
              <a:ext uri="{FF2B5EF4-FFF2-40B4-BE49-F238E27FC236}">
                <a16:creationId xmlns:a16="http://schemas.microsoft.com/office/drawing/2014/main" id="{3AEF1E49-EECB-A37F-BA5D-005D2EB9BDEF}"/>
              </a:ext>
            </a:extLst>
          </p:cNvPr>
          <p:cNvSpPr txBox="1"/>
          <p:nvPr/>
        </p:nvSpPr>
        <p:spPr>
          <a:xfrm>
            <a:off x="1330960" y="6322507"/>
            <a:ext cx="8585200" cy="369332"/>
          </a:xfrm>
          <a:prstGeom prst="rect">
            <a:avLst/>
          </a:prstGeom>
          <a:noFill/>
        </p:spPr>
        <p:txBody>
          <a:bodyPr wrap="square">
            <a:spAutoFit/>
          </a:bodyPr>
          <a:lstStyle/>
          <a:p>
            <a:r>
              <a:rPr lang="en-US" dirty="0"/>
              <a:t>https://corporatefinanceinstitute.com/resources/economics/factors-of-production/</a:t>
            </a:r>
          </a:p>
        </p:txBody>
      </p:sp>
      <p:pic>
        <p:nvPicPr>
          <p:cNvPr id="1026" name="Picture 2" descr="Factors of Production Diagram">
            <a:extLst>
              <a:ext uri="{FF2B5EF4-FFF2-40B4-BE49-F238E27FC236}">
                <a16:creationId xmlns:a16="http://schemas.microsoft.com/office/drawing/2014/main" id="{A040D9A2-3D4E-8F31-93CD-02B497454CBD}"/>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1219200" y="2367756"/>
            <a:ext cx="9753600" cy="3267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6F5D134-30EE-77C4-3C3F-CEF03B891C92}"/>
              </a:ext>
            </a:extLst>
          </p:cNvPr>
          <p:cNvSpPr txBox="1"/>
          <p:nvPr/>
        </p:nvSpPr>
        <p:spPr>
          <a:xfrm>
            <a:off x="1709530" y="4693921"/>
            <a:ext cx="1287670" cy="646331"/>
          </a:xfrm>
          <a:prstGeom prst="rect">
            <a:avLst/>
          </a:prstGeom>
          <a:solidFill>
            <a:schemeClr val="accent1">
              <a:lumMod val="50000"/>
            </a:schemeClr>
          </a:solidFill>
        </p:spPr>
        <p:txBody>
          <a:bodyPr wrap="square" rtlCol="0">
            <a:spAutoFit/>
          </a:bodyPr>
          <a:lstStyle/>
          <a:p>
            <a:pPr algn="ctr"/>
            <a:r>
              <a:rPr lang="en-US" dirty="0">
                <a:solidFill>
                  <a:schemeClr val="bg1"/>
                </a:solidFill>
              </a:rPr>
              <a:t>Natural </a:t>
            </a:r>
          </a:p>
          <a:p>
            <a:pPr algn="ctr"/>
            <a:r>
              <a:rPr lang="en-US" dirty="0">
                <a:solidFill>
                  <a:schemeClr val="bg1"/>
                </a:solidFill>
              </a:rPr>
              <a:t>Resources</a:t>
            </a:r>
          </a:p>
        </p:txBody>
      </p:sp>
      <p:pic>
        <p:nvPicPr>
          <p:cNvPr id="2" name="Factors of Productio">
            <a:hlinkClick r:id="" action="ppaction://media"/>
            <a:extLst>
              <a:ext uri="{FF2B5EF4-FFF2-40B4-BE49-F238E27FC236}">
                <a16:creationId xmlns:a16="http://schemas.microsoft.com/office/drawing/2014/main" id="{A4E05AB3-FE9E-4066-155E-C6466D3BD5A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a:stretch/>
        </p:blipFill>
        <p:spPr>
          <a:xfrm>
            <a:off x="8857372" y="1493731"/>
            <a:ext cx="2612041" cy="530187"/>
          </a:xfrm>
          <a:prstGeom prst="rect">
            <a:avLst/>
          </a:prstGeom>
          <a:effectLst>
            <a:glow rad="228600">
              <a:schemeClr val="accent6">
                <a:satMod val="175000"/>
                <a:alpha val="40000"/>
              </a:schemeClr>
            </a:glow>
          </a:effectLst>
        </p:spPr>
      </p:pic>
      <p:pic>
        <p:nvPicPr>
          <p:cNvPr id="6" name="Capital the term Cap">
            <a:hlinkClick r:id="" action="ppaction://media"/>
            <a:extLst>
              <a:ext uri="{FF2B5EF4-FFF2-40B4-BE49-F238E27FC236}">
                <a16:creationId xmlns:a16="http://schemas.microsoft.com/office/drawing/2014/main" id="{4D3369FB-D132-7573-4630-49BA55EDED64}"/>
              </a:ext>
            </a:extLst>
          </p:cNvPr>
          <p:cNvPicPr>
            <a:picLocks noChangeAspect="1"/>
          </p:cNvPicPr>
          <p:nvPr>
            <a:audioFile r:link="rId4"/>
            <p:extLst>
              <p:ext uri="{DAA4B4D4-6D71-4841-9C94-3DE7FCFB9230}">
                <p14:media xmlns:p14="http://schemas.microsoft.com/office/powerpoint/2010/main" r:embed="rId3"/>
              </p:ext>
            </p:extLst>
          </p:nvPr>
        </p:nvPicPr>
        <p:blipFill>
          <a:blip r:embed="rId8"/>
          <a:srcRect/>
          <a:stretch/>
        </p:blipFill>
        <p:spPr>
          <a:xfrm>
            <a:off x="6772910" y="5550402"/>
            <a:ext cx="1101090" cy="540626"/>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114043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2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3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dirty="0">
                <a:ea typeface="+mj-lt"/>
                <a:cs typeface="+mj-lt"/>
              </a:rPr>
              <a:t>Knowledge</a:t>
            </a:r>
            <a:endParaRPr lang="en-US" dirty="0"/>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053545" cy="3563159"/>
          </a:xfrm>
        </p:spPr>
        <p:txBody>
          <a:bodyPr vert="horz" lIns="91440" tIns="45720" rIns="91440" bIns="45720" rtlCol="0" anchor="t">
            <a:normAutofit fontScale="92500" lnSpcReduction="10000"/>
          </a:bodyPr>
          <a:lstStyle/>
          <a:p>
            <a:r>
              <a:rPr lang="en-US" sz="2200" dirty="0">
                <a:ea typeface="+mn-lt"/>
                <a:cs typeface="+mn-lt"/>
              </a:rPr>
              <a:t>The four factors of production are typically thought to be combined to create entrepreneurial success, but should Knowledge fit into the recipe as a fifth element? Watch this </a:t>
            </a:r>
            <a:r>
              <a:rPr lang="en-US" sz="2200" dirty="0">
                <a:ea typeface="+mn-lt"/>
                <a:cs typeface="+mn-lt"/>
                <a:hlinkClick r:id="rId3"/>
              </a:rPr>
              <a:t>video</a:t>
            </a:r>
            <a:r>
              <a:rPr lang="en-US" sz="2200" dirty="0">
                <a:ea typeface="+mn-lt"/>
                <a:cs typeface="+mn-lt"/>
              </a:rPr>
              <a:t> now posted about various subjects related to Economics, and after viewing it, research one or more of the entrepreneurs mentioned in this section, such as Microsoft cofounder Bill Gates, or Google founders Sergey Brin and Larry Page.  </a:t>
            </a:r>
            <a:endParaRPr lang="en-US" dirty="0">
              <a:ea typeface="+mn-lt"/>
              <a:cs typeface="+mn-lt"/>
            </a:endParaRPr>
          </a:p>
          <a:p>
            <a:endParaRPr lang="en-US" sz="2200" dirty="0">
              <a:ea typeface="+mn-lt"/>
              <a:cs typeface="+mn-lt"/>
            </a:endParaRPr>
          </a:p>
        </p:txBody>
      </p:sp>
      <p:pic>
        <p:nvPicPr>
          <p:cNvPr id="4" name="Picture 5" descr="Preview screen for video, depicting a dollar with a cancellation symbol on top of it.  ">
            <a:hlinkClick r:id="" action="ppaction://media"/>
            <a:extLst>
              <a:ext uri="{FF2B5EF4-FFF2-40B4-BE49-F238E27FC236}">
                <a16:creationId xmlns:a16="http://schemas.microsoft.com/office/drawing/2014/main" id="{53B970CF-EE5D-49B3-9260-1CAFD86A150F}"/>
              </a:ext>
            </a:extLst>
          </p:cNvPr>
          <p:cNvPicPr>
            <a:picLocks noRot="1" noChangeAspect="1"/>
          </p:cNvPicPr>
          <p:nvPr>
            <a:videoFile r:link="rId1"/>
          </p:nvPr>
        </p:nvPicPr>
        <p:blipFill>
          <a:blip r:embed="rId4"/>
          <a:stretch>
            <a:fillRect/>
          </a:stretch>
        </p:blipFill>
        <p:spPr>
          <a:xfrm>
            <a:off x="6254151" y="3005767"/>
            <a:ext cx="5535283" cy="3376882"/>
          </a:xfrm>
          <a:prstGeom prst="rect">
            <a:avLst/>
          </a:prstGeom>
        </p:spPr>
      </p:pic>
    </p:spTree>
    <p:extLst>
      <p:ext uri="{BB962C8B-B14F-4D97-AF65-F5344CB8AC3E}">
        <p14:creationId xmlns:p14="http://schemas.microsoft.com/office/powerpoint/2010/main" val="2771650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a:ea typeface="+mj-lt"/>
                <a:cs typeface="+mj-lt"/>
              </a:rPr>
              <a:t>Knowledge</a:t>
            </a:r>
            <a:endParaRPr lang="en-US"/>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a:bodyPr>
          <a:lstStyle/>
          <a:p>
            <a:pPr marL="742950" indent="-742950" algn="l">
              <a:buAutoNum type="arabicPeriod"/>
            </a:pPr>
            <a:r>
              <a:rPr lang="en-US" sz="2800" dirty="0">
                <a:ea typeface="+mn-lt"/>
                <a:cs typeface="+mn-lt"/>
              </a:rPr>
              <a:t>Now that you have watched this video and performed your research, think about the fifth factor of production mentioned in the section: </a:t>
            </a:r>
            <a:r>
              <a:rPr lang="en-US" sz="2800" i="1" dirty="0">
                <a:ea typeface="+mn-lt"/>
                <a:cs typeface="+mn-lt"/>
              </a:rPr>
              <a:t>Knowledge</a:t>
            </a:r>
            <a:r>
              <a:rPr lang="en-US" sz="2800" dirty="0">
                <a:ea typeface="+mn-lt"/>
                <a:cs typeface="+mn-lt"/>
              </a:rPr>
              <a:t>. </a:t>
            </a:r>
            <a:endParaRPr lang="en-US" dirty="0">
              <a:ea typeface="+mn-lt"/>
              <a:cs typeface="+mn-lt"/>
            </a:endParaRPr>
          </a:p>
          <a:p>
            <a:pPr marL="742950" indent="-742950" algn="l">
              <a:buAutoNum type="arabicPeriod"/>
            </a:pPr>
            <a:r>
              <a:rPr lang="en-US" sz="2800" dirty="0">
                <a:ea typeface="+mn-lt"/>
                <a:cs typeface="+mn-lt"/>
              </a:rPr>
              <a:t>Based upon your investigation, would you agree or not that this fifth factor needs to be formally added to the list of factors of production for every business in most every industry, or do you think the this fifth factor only relates to industries such as technology, computers or the Internet?</a:t>
            </a:r>
            <a:endParaRPr lang="en-US" dirty="0">
              <a:cs typeface="Calibri" panose="020F0502020204030204"/>
            </a:endParaRPr>
          </a:p>
          <a:p>
            <a:endParaRPr lang="en-US" sz="1800" dirty="0">
              <a:cs typeface="Calibri"/>
            </a:endParaRPr>
          </a:p>
        </p:txBody>
      </p:sp>
    </p:spTree>
    <p:extLst>
      <p:ext uri="{BB962C8B-B14F-4D97-AF65-F5344CB8AC3E}">
        <p14:creationId xmlns:p14="http://schemas.microsoft.com/office/powerpoint/2010/main" val="2571555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91FA4-D587-1484-DB1A-4C7D38EBA09B}"/>
              </a:ext>
            </a:extLst>
          </p:cNvPr>
          <p:cNvSpPr>
            <a:spLocks noGrp="1"/>
          </p:cNvSpPr>
          <p:nvPr>
            <p:ph type="title"/>
          </p:nvPr>
        </p:nvSpPr>
        <p:spPr/>
        <p:txBody>
          <a:bodyPr/>
          <a:lstStyle/>
          <a:p>
            <a:r>
              <a:rPr lang="en-US" dirty="0"/>
              <a:t>Entrepreneurs/Entrepreneurship</a:t>
            </a:r>
          </a:p>
        </p:txBody>
      </p:sp>
      <p:sp>
        <p:nvSpPr>
          <p:cNvPr id="3" name="Content Placeholder 2">
            <a:extLst>
              <a:ext uri="{FF2B5EF4-FFF2-40B4-BE49-F238E27FC236}">
                <a16:creationId xmlns:a16="http://schemas.microsoft.com/office/drawing/2014/main" id="{138B155C-5FD0-7763-BE19-73FABD69A0A8}"/>
              </a:ext>
            </a:extLst>
          </p:cNvPr>
          <p:cNvSpPr>
            <a:spLocks noGrp="1"/>
          </p:cNvSpPr>
          <p:nvPr>
            <p:ph idx="1"/>
          </p:nvPr>
        </p:nvSpPr>
        <p:spPr/>
        <p:txBody>
          <a:bodyPr>
            <a:normAutofit/>
          </a:bodyPr>
          <a:lstStyle/>
          <a:p>
            <a:pPr algn="l"/>
            <a:r>
              <a:rPr lang="en-US" sz="2400" b="1" i="0" u="none" strike="noStrike" baseline="0" dirty="0">
                <a:solidFill>
                  <a:srgbClr val="242424"/>
                </a:solidFill>
                <a:latin typeface="NotoSans-Bold"/>
              </a:rPr>
              <a:t>Entrepreneurs </a:t>
            </a:r>
            <a:r>
              <a:rPr lang="en-US" sz="2400" b="0" i="0" u="none" strike="noStrike" baseline="0" dirty="0">
                <a:solidFill>
                  <a:srgbClr val="242424"/>
                </a:solidFill>
                <a:latin typeface="NotoSans"/>
              </a:rPr>
              <a:t>are the people who combine the inputs of natural resources, labor, and capital to produce goods or services with the intention of making a profit or accomplishing a not-for-profit goal.</a:t>
            </a:r>
          </a:p>
          <a:p>
            <a:pPr lvl="1"/>
            <a:r>
              <a:rPr lang="en-US" sz="2000" dirty="0">
                <a:solidFill>
                  <a:srgbClr val="242424"/>
                </a:solidFill>
                <a:latin typeface="NotoSans"/>
              </a:rPr>
              <a:t>Take risks</a:t>
            </a:r>
          </a:p>
          <a:p>
            <a:pPr lvl="1"/>
            <a:r>
              <a:rPr lang="en-US" sz="2000" dirty="0">
                <a:solidFill>
                  <a:srgbClr val="242424"/>
                </a:solidFill>
                <a:latin typeface="NotoSans"/>
              </a:rPr>
              <a:t>Manage/direct</a:t>
            </a:r>
          </a:p>
          <a:p>
            <a:pPr lvl="1"/>
            <a:r>
              <a:rPr lang="en-US" sz="2000" dirty="0">
                <a:solidFill>
                  <a:srgbClr val="242424"/>
                </a:solidFill>
                <a:latin typeface="NotoSans"/>
              </a:rPr>
              <a:t>Invest their own resources</a:t>
            </a:r>
          </a:p>
          <a:p>
            <a:pPr lvl="1"/>
            <a:endParaRPr lang="en-US" sz="2000" dirty="0">
              <a:solidFill>
                <a:srgbClr val="242424"/>
              </a:solidFill>
              <a:latin typeface="NotoSans"/>
            </a:endParaRPr>
          </a:p>
          <a:p>
            <a:r>
              <a:rPr lang="en-US" sz="2400" dirty="0">
                <a:solidFill>
                  <a:srgbClr val="242424"/>
                </a:solidFill>
                <a:latin typeface="NotoSans"/>
              </a:rPr>
              <a:t>Risk – the level of uncertainty of the outcome. Means that you can lose money or time invested</a:t>
            </a:r>
            <a:endParaRPr lang="en-US" sz="2400" dirty="0"/>
          </a:p>
        </p:txBody>
      </p:sp>
      <p:pic>
        <p:nvPicPr>
          <p:cNvPr id="4" name="Entrepreneurs the ex">
            <a:hlinkClick r:id="" action="ppaction://media"/>
            <a:extLst>
              <a:ext uri="{FF2B5EF4-FFF2-40B4-BE49-F238E27FC236}">
                <a16:creationId xmlns:a16="http://schemas.microsoft.com/office/drawing/2014/main" id="{05FB886E-88D2-D692-B14F-E1312A2031C1}"/>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7764554" y="2937753"/>
            <a:ext cx="1913029" cy="562047"/>
          </a:xfrm>
          <a:prstGeom prst="rect">
            <a:avLst/>
          </a:prstGeom>
          <a:effectLst>
            <a:glow rad="228600">
              <a:schemeClr val="accent6">
                <a:satMod val="175000"/>
                <a:alpha val="40000"/>
              </a:schemeClr>
            </a:glow>
          </a:effectLst>
        </p:spPr>
      </p:pic>
      <p:pic>
        <p:nvPicPr>
          <p:cNvPr id="5" name="Risk the word or phr">
            <a:hlinkClick r:id="" action="ppaction://media"/>
            <a:extLst>
              <a:ext uri="{FF2B5EF4-FFF2-40B4-BE49-F238E27FC236}">
                <a16:creationId xmlns:a16="http://schemas.microsoft.com/office/drawing/2014/main" id="{8CA713F9-68F2-4BFC-F1F9-447B22713530}"/>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a:stretch/>
        </p:blipFill>
        <p:spPr>
          <a:xfrm>
            <a:off x="7967392" y="4987894"/>
            <a:ext cx="904875" cy="640464"/>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91998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0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6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p:cMediaNode vol="80000">
                <p:cTn id="12"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456845"/>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2075544"/>
            <a:ext cx="8062912" cy="3934821"/>
          </a:xfrm>
        </p:spPr>
        <p:txBody>
          <a:bodyPr/>
          <a:lstStyle/>
          <a:p>
            <a:r>
              <a:rPr lang="en-US" sz="3200" dirty="0"/>
              <a:t>CONCEPT CHECK</a:t>
            </a:r>
          </a:p>
          <a:p>
            <a:pPr marL="457200" indent="-457200">
              <a:buAutoNum type="arabicPeriod"/>
            </a:pPr>
            <a:r>
              <a:rPr lang="en-US" sz="3200" dirty="0"/>
              <a:t>Explain the concepts of revenue, costs, and profit. </a:t>
            </a:r>
          </a:p>
          <a:p>
            <a:pPr marL="457200" indent="-457200">
              <a:buAutoNum type="arabicPeriod"/>
            </a:pPr>
            <a:r>
              <a:rPr lang="en-US" sz="3200" dirty="0"/>
              <a:t>What are the five factors of production? </a:t>
            </a:r>
          </a:p>
          <a:p>
            <a:pPr marL="457200" indent="-457200">
              <a:buAutoNum type="arabicPeriod"/>
            </a:pPr>
            <a:r>
              <a:rPr lang="en-US" sz="3200" dirty="0"/>
              <a:t>What is the role of an entrepreneur in society.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Exhibit 1.4 The Dynamic Business Environment</a:t>
            </a:r>
          </a:p>
        </p:txBody>
      </p:sp>
      <p:pic>
        <p:nvPicPr>
          <p:cNvPr id="1027" name="Picture 3" descr="The diagram is a circle, with a core that is labeled, and sections surrounding the core that are labeled.  Outside of the circle is the external environment, which affects the contents of the circle.  The core is labeled as, Internal Environment; entrepreneurs, managers, workers, and customers.  The sections surrounding the core are as follows; technological, and economic, and political slash legal, and demographic, and social, and competitive, and global.  All these sections have arrows pointing inward to the core internal environment."/>
          <p:cNvPicPr>
            <a:picLocks noChangeAspect="1" noChangeArrowheads="1"/>
          </p:cNvPicPr>
          <p:nvPr/>
        </p:nvPicPr>
        <p:blipFill>
          <a:blip r:embed="rId2" cstate="print"/>
          <a:srcRect/>
          <a:stretch>
            <a:fillRect/>
          </a:stretch>
        </p:blipFill>
        <p:spPr bwMode="auto">
          <a:xfrm>
            <a:off x="2426790" y="900860"/>
            <a:ext cx="7312293" cy="5673197"/>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a:ea typeface="+mj-lt"/>
                <a:cs typeface="+mj-lt"/>
              </a:rPr>
              <a:t>The External Business Environment</a:t>
            </a:r>
            <a:endParaRPr lang="en-US"/>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053545" cy="3563159"/>
          </a:xfrm>
        </p:spPr>
        <p:txBody>
          <a:bodyPr vert="horz" lIns="91440" tIns="45720" rIns="91440" bIns="45720" rtlCol="0" anchor="t">
            <a:normAutofit fontScale="92500" lnSpcReduction="10000"/>
          </a:bodyPr>
          <a:lstStyle/>
          <a:p>
            <a:r>
              <a:rPr lang="en-US" sz="2200">
                <a:ea typeface="+mn-lt"/>
                <a:cs typeface="+mn-lt"/>
              </a:rPr>
              <a:t>Understanding the seven parts of the external environment are key to business success, particularly because these are outside the control of businesspeople. Watch this </a:t>
            </a:r>
            <a:r>
              <a:rPr lang="en-US" sz="2200" dirty="0">
                <a:ea typeface="+mn-lt"/>
                <a:cs typeface="+mn-lt"/>
                <a:hlinkClick r:id="rId3"/>
              </a:rPr>
              <a:t>video</a:t>
            </a:r>
            <a:r>
              <a:rPr lang="en-US" sz="2200">
                <a:ea typeface="+mn-lt"/>
                <a:cs typeface="+mn-lt"/>
              </a:rPr>
              <a:t> from Khan Academy: </a:t>
            </a:r>
            <a:r>
              <a:rPr lang="en-US" sz="2200" i="1">
                <a:ea typeface="+mn-lt"/>
                <a:cs typeface="+mn-lt"/>
              </a:rPr>
              <a:t>The External Business Environment</a:t>
            </a:r>
            <a:r>
              <a:rPr lang="en-US" sz="2200">
                <a:ea typeface="+mn-lt"/>
                <a:cs typeface="+mn-lt"/>
              </a:rPr>
              <a:t>, and after viewing, think about how a regional disaster such an earthquake or global pandemic such as COVID-19 might affect each of the seven components of the business environment that </a:t>
            </a:r>
            <a:r>
              <a:rPr lang="en-US" sz="2200" b="1" dirty="0">
                <a:ea typeface="+mn-lt"/>
                <a:cs typeface="+mn-lt"/>
                <a:hlinkClick r:id="rId4"/>
              </a:rPr>
              <a:t>Exhibit 1.4</a:t>
            </a:r>
            <a:r>
              <a:rPr lang="en-US" sz="2200">
                <a:ea typeface="+mn-lt"/>
                <a:cs typeface="+mn-lt"/>
              </a:rPr>
              <a:t> illustrates.  </a:t>
            </a:r>
          </a:p>
          <a:p>
            <a:pPr marL="0" indent="0">
              <a:buNone/>
            </a:pPr>
            <a:endParaRPr lang="en-US">
              <a:ea typeface="+mn-lt"/>
              <a:cs typeface="+mn-lt"/>
            </a:endParaRPr>
          </a:p>
          <a:p>
            <a:endParaRPr lang="en-US" sz="2200" dirty="0">
              <a:ea typeface="+mn-lt"/>
              <a:cs typeface="+mn-lt"/>
            </a:endParaRPr>
          </a:p>
        </p:txBody>
      </p:sp>
      <p:pic>
        <p:nvPicPr>
          <p:cNvPr id="5" name="Picture 5" descr="Preview screen for video, The External Business Environment">
            <a:hlinkClick r:id="" action="ppaction://media"/>
            <a:extLst>
              <a:ext uri="{FF2B5EF4-FFF2-40B4-BE49-F238E27FC236}">
                <a16:creationId xmlns:a16="http://schemas.microsoft.com/office/drawing/2014/main" id="{934A8D37-3686-4893-8B11-640F1C7A33A9}"/>
              </a:ext>
            </a:extLst>
          </p:cNvPr>
          <p:cNvPicPr>
            <a:picLocks noRot="1" noChangeAspect="1"/>
          </p:cNvPicPr>
          <p:nvPr>
            <a:videoFile r:link="rId1"/>
          </p:nvPr>
        </p:nvPicPr>
        <p:blipFill>
          <a:blip r:embed="rId5"/>
          <a:stretch>
            <a:fillRect/>
          </a:stretch>
        </p:blipFill>
        <p:spPr>
          <a:xfrm>
            <a:off x="5650302" y="2991389"/>
            <a:ext cx="6096000" cy="3491900"/>
          </a:xfrm>
          <a:prstGeom prst="rect">
            <a:avLst/>
          </a:prstGeom>
        </p:spPr>
      </p:pic>
    </p:spTree>
    <p:extLst>
      <p:ext uri="{BB962C8B-B14F-4D97-AF65-F5344CB8AC3E}">
        <p14:creationId xmlns:p14="http://schemas.microsoft.com/office/powerpoint/2010/main" val="2144096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17136-C002-CFDC-CF7F-78C2B67851A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77566BB-C85E-4B8D-37E6-DDA002FF92EF}"/>
              </a:ext>
            </a:extLst>
          </p:cNvPr>
          <p:cNvSpPr>
            <a:spLocks noGrp="1"/>
          </p:cNvSpPr>
          <p:nvPr>
            <p:ph type="title"/>
          </p:nvPr>
        </p:nvSpPr>
        <p:spPr/>
        <p:txBody>
          <a:bodyPr/>
          <a:lstStyle/>
          <a:p>
            <a:r>
              <a:rPr lang="en-US" dirty="0"/>
              <a:t>Other environment models</a:t>
            </a:r>
          </a:p>
        </p:txBody>
      </p:sp>
      <p:sp>
        <p:nvSpPr>
          <p:cNvPr id="6" name="Content Placeholder 5">
            <a:extLst>
              <a:ext uri="{FF2B5EF4-FFF2-40B4-BE49-F238E27FC236}">
                <a16:creationId xmlns:a16="http://schemas.microsoft.com/office/drawing/2014/main" id="{D710F427-593D-AE1A-A7EF-F61D78BC845A}"/>
              </a:ext>
            </a:extLst>
          </p:cNvPr>
          <p:cNvSpPr>
            <a:spLocks noGrp="1"/>
          </p:cNvSpPr>
          <p:nvPr>
            <p:ph idx="1"/>
          </p:nvPr>
        </p:nvSpPr>
        <p:spPr>
          <a:xfrm>
            <a:off x="838200" y="1825625"/>
            <a:ext cx="10515600" cy="937030"/>
          </a:xfrm>
        </p:spPr>
        <p:txBody>
          <a:bodyPr/>
          <a:lstStyle/>
          <a:p>
            <a:r>
              <a:rPr lang="en-US" dirty="0"/>
              <a:t>There are many different ways to model the components of the business environment. Here are some additional examples.</a:t>
            </a:r>
          </a:p>
        </p:txBody>
      </p:sp>
      <p:pic>
        <p:nvPicPr>
          <p:cNvPr id="2" name="Environment_CELTS(1) (1)">
            <a:hlinkClick r:id="" action="ppaction://media"/>
            <a:extLst>
              <a:ext uri="{FF2B5EF4-FFF2-40B4-BE49-F238E27FC236}">
                <a16:creationId xmlns:a16="http://schemas.microsoft.com/office/drawing/2014/main" id="{C249598E-7D58-BB6C-E7B0-875447B9A8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18863" y="3824288"/>
            <a:ext cx="487363" cy="487362"/>
          </a:xfrm>
          <a:prstGeom prst="rect">
            <a:avLst/>
          </a:prstGeom>
          <a:effectLst>
            <a:glow rad="228600">
              <a:schemeClr val="accent6">
                <a:satMod val="175000"/>
                <a:alpha val="40000"/>
              </a:schemeClr>
            </a:glow>
          </a:effectLst>
        </p:spPr>
      </p:pic>
      <p:pic>
        <p:nvPicPr>
          <p:cNvPr id="4" name="Picture 3">
            <a:extLst>
              <a:ext uri="{FF2B5EF4-FFF2-40B4-BE49-F238E27FC236}">
                <a16:creationId xmlns:a16="http://schemas.microsoft.com/office/drawing/2014/main" id="{47740DE4-48FE-3746-FB9C-2218D765A427}"/>
              </a:ext>
            </a:extLst>
          </p:cNvPr>
          <p:cNvPicPr>
            <a:picLocks noChangeAspect="1"/>
          </p:cNvPicPr>
          <p:nvPr/>
        </p:nvPicPr>
        <p:blipFill>
          <a:blip r:embed="rId5"/>
          <a:stretch>
            <a:fillRect/>
          </a:stretch>
        </p:blipFill>
        <p:spPr>
          <a:xfrm>
            <a:off x="104288" y="3429000"/>
            <a:ext cx="3316511" cy="499915"/>
          </a:xfrm>
          <a:prstGeom prst="rect">
            <a:avLst/>
          </a:prstGeom>
          <a:effectLst>
            <a:glow rad="228600">
              <a:schemeClr val="accent6">
                <a:satMod val="175000"/>
                <a:alpha val="40000"/>
              </a:schemeClr>
            </a:glow>
          </a:effectLst>
        </p:spPr>
      </p:pic>
      <p:sp>
        <p:nvSpPr>
          <p:cNvPr id="7" name="TextBox 6">
            <a:extLst>
              <a:ext uri="{FF2B5EF4-FFF2-40B4-BE49-F238E27FC236}">
                <a16:creationId xmlns:a16="http://schemas.microsoft.com/office/drawing/2014/main" id="{69A1CC30-6038-47EB-C493-1B52C7C4DBAC}"/>
              </a:ext>
            </a:extLst>
          </p:cNvPr>
          <p:cNvSpPr txBox="1"/>
          <p:nvPr/>
        </p:nvSpPr>
        <p:spPr>
          <a:xfrm>
            <a:off x="175095" y="4067969"/>
            <a:ext cx="1557542" cy="1938992"/>
          </a:xfrm>
          <a:prstGeom prst="rect">
            <a:avLst/>
          </a:prstGeom>
          <a:noFill/>
        </p:spPr>
        <p:txBody>
          <a:bodyPr wrap="none" rtlCol="0">
            <a:spAutoFit/>
          </a:bodyPr>
          <a:lstStyle/>
          <a:p>
            <a:r>
              <a:rPr lang="en-US" sz="2400" dirty="0"/>
              <a:t>C</a:t>
            </a:r>
            <a:r>
              <a:rPr lang="en-US" dirty="0"/>
              <a:t>ompetitive</a:t>
            </a:r>
          </a:p>
          <a:p>
            <a:r>
              <a:rPr lang="en-US" sz="2400" dirty="0" err="1"/>
              <a:t>E</a:t>
            </a:r>
            <a:r>
              <a:rPr lang="en-US" dirty="0" err="1"/>
              <a:t>oconomic</a:t>
            </a:r>
            <a:endParaRPr lang="en-US" dirty="0"/>
          </a:p>
          <a:p>
            <a:r>
              <a:rPr lang="en-US" sz="2400" dirty="0"/>
              <a:t>L</a:t>
            </a:r>
            <a:r>
              <a:rPr lang="en-US" dirty="0"/>
              <a:t>egal</a:t>
            </a:r>
          </a:p>
          <a:p>
            <a:r>
              <a:rPr lang="en-US" sz="2400" dirty="0"/>
              <a:t>T</a:t>
            </a:r>
            <a:r>
              <a:rPr lang="en-US" dirty="0"/>
              <a:t>echnological</a:t>
            </a:r>
          </a:p>
          <a:p>
            <a:r>
              <a:rPr lang="en-US" sz="2400" dirty="0"/>
              <a:t>S</a:t>
            </a:r>
            <a:r>
              <a:rPr lang="en-US" dirty="0"/>
              <a:t>ocial/cultural</a:t>
            </a:r>
          </a:p>
        </p:txBody>
      </p:sp>
      <p:pic>
        <p:nvPicPr>
          <p:cNvPr id="1026" name="Picture 2" descr="pest analysis">
            <a:extLst>
              <a:ext uri="{FF2B5EF4-FFF2-40B4-BE49-F238E27FC236}">
                <a16:creationId xmlns:a16="http://schemas.microsoft.com/office/drawing/2014/main" id="{9A12E12A-77C4-B109-8BF5-4B18FCE271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77958" y="3633801"/>
            <a:ext cx="2714828" cy="27148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C795BAD-2CA5-9922-450B-5D68EC5BE9A2}"/>
              </a:ext>
            </a:extLst>
          </p:cNvPr>
          <p:cNvSpPr txBox="1"/>
          <p:nvPr/>
        </p:nvSpPr>
        <p:spPr>
          <a:xfrm>
            <a:off x="3346677" y="6407470"/>
            <a:ext cx="6094378" cy="369332"/>
          </a:xfrm>
          <a:prstGeom prst="rect">
            <a:avLst/>
          </a:prstGeom>
          <a:noFill/>
        </p:spPr>
        <p:txBody>
          <a:bodyPr wrap="square">
            <a:spAutoFit/>
          </a:bodyPr>
          <a:lstStyle/>
          <a:p>
            <a:r>
              <a:rPr lang="en-US" dirty="0"/>
              <a:t>https://venturefounders.com/pest-analysis/</a:t>
            </a:r>
          </a:p>
        </p:txBody>
      </p:sp>
      <p:pic>
        <p:nvPicPr>
          <p:cNvPr id="1028" name="Picture 4" descr="PESTLE Analysis">
            <a:extLst>
              <a:ext uri="{FF2B5EF4-FFF2-40B4-BE49-F238E27FC236}">
                <a16:creationId xmlns:a16="http://schemas.microsoft.com/office/drawing/2014/main" id="{E644575C-96D9-6347-8792-4C37DD0994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38107" y="3633801"/>
            <a:ext cx="3995737" cy="299680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9128495-FA34-584C-A98F-0B7D71E7D887}"/>
              </a:ext>
            </a:extLst>
          </p:cNvPr>
          <p:cNvSpPr txBox="1"/>
          <p:nvPr/>
        </p:nvSpPr>
        <p:spPr>
          <a:xfrm>
            <a:off x="7200900" y="3224199"/>
            <a:ext cx="6094378" cy="369332"/>
          </a:xfrm>
          <a:prstGeom prst="rect">
            <a:avLst/>
          </a:prstGeom>
          <a:noFill/>
        </p:spPr>
        <p:txBody>
          <a:bodyPr wrap="square">
            <a:spAutoFit/>
          </a:bodyPr>
          <a:lstStyle/>
          <a:p>
            <a:r>
              <a:rPr lang="en-US" dirty="0"/>
              <a:t>https://www.msicertified.com/blog/pestle-analysis/</a:t>
            </a:r>
          </a:p>
        </p:txBody>
      </p:sp>
    </p:spTree>
    <p:extLst>
      <p:ext uri="{BB962C8B-B14F-4D97-AF65-F5344CB8AC3E}">
        <p14:creationId xmlns:p14="http://schemas.microsoft.com/office/powerpoint/2010/main" val="355556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1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a:ea typeface="+mj-lt"/>
                <a:cs typeface="+mj-lt"/>
              </a:rPr>
              <a:t>The External Business Environment</a:t>
            </a:r>
            <a:endParaRPr lang="en-US"/>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a:bodyPr>
          <a:lstStyle/>
          <a:p>
            <a:pPr algn="l"/>
            <a:r>
              <a:rPr lang="en-US" sz="2000" dirty="0">
                <a:cs typeface="Calibri"/>
              </a:rPr>
              <a:t>Think about the different components of the business environment and how they might impact different business in different ways and to a greater or lesser extent.</a:t>
            </a:r>
          </a:p>
          <a:p>
            <a:pPr algn="l"/>
            <a:endParaRPr lang="en-US" sz="2000" dirty="0">
              <a:cs typeface="Calibri"/>
            </a:endParaRPr>
          </a:p>
          <a:p>
            <a:pPr algn="l"/>
            <a:r>
              <a:rPr lang="en-US" sz="2000" dirty="0">
                <a:cs typeface="Calibri"/>
              </a:rPr>
              <a:t>For example, a small restaurant would be affected differently than a company that imports and resells auto parts. </a:t>
            </a:r>
          </a:p>
          <a:p>
            <a:pPr algn="l"/>
            <a:endParaRPr lang="en-US" sz="2000" dirty="0">
              <a:cs typeface="Calibri"/>
            </a:endParaRPr>
          </a:p>
          <a:p>
            <a:pPr algn="l"/>
            <a:r>
              <a:rPr lang="en-US" sz="2000" dirty="0">
                <a:cs typeface="Calibri"/>
              </a:rPr>
              <a:t>Think about a  business you might be interested in owning, or simply working in, and which elements of the environment would be most important to that business.</a:t>
            </a:r>
          </a:p>
        </p:txBody>
      </p:sp>
    </p:spTree>
    <p:extLst>
      <p:ext uri="{BB962C8B-B14F-4D97-AF65-F5344CB8AC3E}">
        <p14:creationId xmlns:p14="http://schemas.microsoft.com/office/powerpoint/2010/main" val="3427343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7670800" cy="1239131"/>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1915886"/>
            <a:ext cx="8062912" cy="4094478"/>
          </a:xfrm>
        </p:spPr>
        <p:txBody>
          <a:bodyPr/>
          <a:lstStyle/>
          <a:p>
            <a:r>
              <a:rPr lang="en-US" sz="3200" dirty="0"/>
              <a:t>CONCEPT CHECK</a:t>
            </a:r>
          </a:p>
          <a:p>
            <a:pPr marL="457200" indent="-457200">
              <a:buFont typeface="+mj-lt"/>
              <a:buAutoNum type="arabicPeriod"/>
            </a:pPr>
            <a:r>
              <a:rPr lang="en-US" dirty="0"/>
              <a:t>Define the components of the internal and the external business environments. </a:t>
            </a:r>
          </a:p>
          <a:p>
            <a:pPr marL="457200" indent="-457200">
              <a:buFont typeface="+mj-lt"/>
              <a:buAutoNum type="arabicPeriod"/>
            </a:pPr>
            <a:r>
              <a:rPr lang="en-US" dirty="0"/>
              <a:t>What factors within the economic environment affect businesses?</a:t>
            </a:r>
          </a:p>
          <a:p>
            <a:pPr marL="457200" indent="-457200">
              <a:buFont typeface="+mj-lt"/>
              <a:buAutoNum type="arabicPeriod"/>
            </a:pPr>
            <a:r>
              <a:rPr lang="en-US" dirty="0"/>
              <a:t>Why do demographic shifts and technological developments create both challenges and new opportunities for business?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1.1 The Basic Economic Systems of the World</a:t>
            </a:r>
          </a:p>
        </p:txBody>
      </p:sp>
      <p:pic>
        <p:nvPicPr>
          <p:cNvPr id="24578" name="Picture 2"/>
          <p:cNvPicPr>
            <a:picLocks noChangeAspect="1" noChangeArrowheads="1"/>
          </p:cNvPicPr>
          <p:nvPr/>
        </p:nvPicPr>
        <p:blipFill>
          <a:blip r:embed="rId12" cstate="print"/>
          <a:srcRect/>
          <a:stretch>
            <a:fillRect/>
          </a:stretch>
        </p:blipFill>
        <p:spPr bwMode="auto">
          <a:xfrm>
            <a:off x="3305175" y="968375"/>
            <a:ext cx="5581650" cy="5524500"/>
          </a:xfrm>
          <a:prstGeom prst="rect">
            <a:avLst/>
          </a:prstGeom>
          <a:noFill/>
          <a:ln w="9525">
            <a:noFill/>
            <a:miter lim="800000"/>
            <a:headEnd/>
            <a:tailEnd/>
          </a:ln>
          <a:effectLst/>
        </p:spPr>
      </p:pic>
      <p:pic>
        <p:nvPicPr>
          <p:cNvPr id="3" name="Economic System the ">
            <a:hlinkClick r:id="" action="ppaction://media"/>
            <a:extLst>
              <a:ext uri="{FF2B5EF4-FFF2-40B4-BE49-F238E27FC236}">
                <a16:creationId xmlns:a16="http://schemas.microsoft.com/office/drawing/2014/main" id="{D191B792-792E-F92B-3410-A8BE451214F2}"/>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a:stretch/>
        </p:blipFill>
        <p:spPr>
          <a:xfrm>
            <a:off x="433218" y="3657601"/>
            <a:ext cx="1992651" cy="470124"/>
          </a:xfrm>
          <a:prstGeom prst="rect">
            <a:avLst/>
          </a:prstGeom>
          <a:effectLst>
            <a:glow rad="228600">
              <a:schemeClr val="accent6">
                <a:satMod val="175000"/>
                <a:alpha val="40000"/>
              </a:schemeClr>
            </a:glow>
          </a:effectLst>
        </p:spPr>
      </p:pic>
      <p:pic>
        <p:nvPicPr>
          <p:cNvPr id="4" name="Capitalism the expre">
            <a:hlinkClick r:id="" action="ppaction://media"/>
            <a:extLst>
              <a:ext uri="{FF2B5EF4-FFF2-40B4-BE49-F238E27FC236}">
                <a16:creationId xmlns:a16="http://schemas.microsoft.com/office/drawing/2014/main" id="{0D1E8B46-1B34-85C2-241B-CE0BB6D8519D}"/>
              </a:ext>
            </a:extLst>
          </p:cNvPr>
          <p:cNvPicPr>
            <a:picLocks noChangeAspect="1"/>
          </p:cNvPicPr>
          <p:nvPr>
            <a:audioFile r:link="rId4"/>
            <p:extLst>
              <p:ext uri="{DAA4B4D4-6D71-4841-9C94-3DE7FCFB9230}">
                <p14:media xmlns:p14="http://schemas.microsoft.com/office/powerpoint/2010/main" r:embed="rId3"/>
              </p:ext>
            </p:extLst>
          </p:nvPr>
        </p:nvPicPr>
        <p:blipFill>
          <a:blip r:embed="rId14"/>
          <a:srcRect/>
          <a:stretch/>
        </p:blipFill>
        <p:spPr>
          <a:xfrm>
            <a:off x="9596674" y="1537018"/>
            <a:ext cx="1366398" cy="494809"/>
          </a:xfrm>
          <a:prstGeom prst="rect">
            <a:avLst/>
          </a:prstGeom>
          <a:effectLst>
            <a:glow rad="228600">
              <a:schemeClr val="accent6">
                <a:satMod val="175000"/>
                <a:alpha val="40000"/>
              </a:schemeClr>
            </a:glow>
          </a:effectLst>
        </p:spPr>
      </p:pic>
      <p:pic>
        <p:nvPicPr>
          <p:cNvPr id="5" name="Communism the expres">
            <a:hlinkClick r:id="" action="ppaction://media"/>
            <a:extLst>
              <a:ext uri="{FF2B5EF4-FFF2-40B4-BE49-F238E27FC236}">
                <a16:creationId xmlns:a16="http://schemas.microsoft.com/office/drawing/2014/main" id="{CC0FBBA7-73D3-8782-11FC-A03471F94FDE}"/>
              </a:ext>
            </a:extLst>
          </p:cNvPr>
          <p:cNvPicPr>
            <a:picLocks noChangeAspect="1"/>
          </p:cNvPicPr>
          <p:nvPr>
            <a:audioFile r:link="rId6"/>
            <p:extLst>
              <p:ext uri="{DAA4B4D4-6D71-4841-9C94-3DE7FCFB9230}">
                <p14:media xmlns:p14="http://schemas.microsoft.com/office/powerpoint/2010/main" r:embed="rId5"/>
              </p:ext>
            </p:extLst>
          </p:nvPr>
        </p:nvPicPr>
        <p:blipFill>
          <a:blip r:embed="rId15"/>
          <a:srcRect/>
          <a:stretch/>
        </p:blipFill>
        <p:spPr>
          <a:xfrm>
            <a:off x="9596674" y="2507162"/>
            <a:ext cx="1592132" cy="498685"/>
          </a:xfrm>
          <a:prstGeom prst="rect">
            <a:avLst/>
          </a:prstGeom>
          <a:effectLst>
            <a:glow rad="228600">
              <a:schemeClr val="accent6">
                <a:satMod val="175000"/>
                <a:alpha val="40000"/>
              </a:schemeClr>
            </a:glow>
          </a:effectLst>
        </p:spPr>
      </p:pic>
      <p:pic>
        <p:nvPicPr>
          <p:cNvPr id="6" name="Socialism the term S">
            <a:hlinkClick r:id="" action="ppaction://media"/>
            <a:extLst>
              <a:ext uri="{FF2B5EF4-FFF2-40B4-BE49-F238E27FC236}">
                <a16:creationId xmlns:a16="http://schemas.microsoft.com/office/drawing/2014/main" id="{25CADE59-0092-77D3-D1A9-78EA7FC47C2C}"/>
              </a:ext>
            </a:extLst>
          </p:cNvPr>
          <p:cNvPicPr>
            <a:picLocks noChangeAspect="1"/>
          </p:cNvPicPr>
          <p:nvPr>
            <a:audioFile r:link="rId8"/>
            <p:extLst>
              <p:ext uri="{DAA4B4D4-6D71-4841-9C94-3DE7FCFB9230}">
                <p14:media xmlns:p14="http://schemas.microsoft.com/office/powerpoint/2010/main" r:embed="rId7"/>
              </p:ext>
            </p:extLst>
          </p:nvPr>
        </p:nvPicPr>
        <p:blipFill>
          <a:blip r:embed="rId16"/>
          <a:srcRect/>
          <a:stretch/>
        </p:blipFill>
        <p:spPr>
          <a:xfrm>
            <a:off x="9567491" y="3481182"/>
            <a:ext cx="1395581" cy="549163"/>
          </a:xfrm>
          <a:prstGeom prst="rect">
            <a:avLst/>
          </a:prstGeom>
          <a:effectLst>
            <a:glow rad="228600">
              <a:schemeClr val="accent6">
                <a:satMod val="175000"/>
                <a:alpha val="40000"/>
              </a:schemeClr>
            </a:glow>
          </a:effectLst>
        </p:spPr>
      </p:pic>
      <p:pic>
        <p:nvPicPr>
          <p:cNvPr id="7" name="Mixed Economies the ">
            <a:hlinkClick r:id="" action="ppaction://media"/>
            <a:extLst>
              <a:ext uri="{FF2B5EF4-FFF2-40B4-BE49-F238E27FC236}">
                <a16:creationId xmlns:a16="http://schemas.microsoft.com/office/drawing/2014/main" id="{BF9AB5F0-73D0-E778-88AD-4F73FE29F8EC}"/>
              </a:ext>
            </a:extLst>
          </p:cNvPr>
          <p:cNvPicPr>
            <a:picLocks noChangeAspect="1"/>
          </p:cNvPicPr>
          <p:nvPr>
            <a:audioFile r:link="rId10"/>
            <p:extLst>
              <p:ext uri="{DAA4B4D4-6D71-4841-9C94-3DE7FCFB9230}">
                <p14:media xmlns:p14="http://schemas.microsoft.com/office/powerpoint/2010/main" r:embed="rId9"/>
              </p:ext>
            </p:extLst>
          </p:nvPr>
        </p:nvPicPr>
        <p:blipFill>
          <a:blip r:embed="rId17"/>
          <a:srcRect/>
          <a:stretch/>
        </p:blipFill>
        <p:spPr>
          <a:xfrm>
            <a:off x="9596674" y="4840118"/>
            <a:ext cx="2002866" cy="480864"/>
          </a:xfrm>
          <a:prstGeom prst="rect">
            <a:avLst/>
          </a:prstGeom>
          <a:effectLst>
            <a:glow rad="228600">
              <a:schemeClr val="accent6">
                <a:satMod val="175000"/>
                <a:alpha val="40000"/>
              </a:schemeClr>
            </a:glo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5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240"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808"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944"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375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4"/>
                </p:tgtEl>
              </p:cMediaNode>
            </p:audio>
            <p:audio>
              <p:cMediaNode vol="80000">
                <p:cTn id="25" fill="hold" display="0">
                  <p:stCondLst>
                    <p:cond delay="indefinite"/>
                  </p:stCondLst>
                  <p:endCondLst>
                    <p:cond evt="onStopAudio" delay="0">
                      <p:tgtEl>
                        <p:sldTgt/>
                      </p:tgtEl>
                    </p:cond>
                  </p:endCondLst>
                </p:cTn>
                <p:tgtEl>
                  <p:spTgt spid="5"/>
                </p:tgtEl>
              </p:cMediaNode>
            </p:audio>
            <p:audio>
              <p:cMediaNode vol="80000">
                <p:cTn id="26" fill="hold" display="0">
                  <p:stCondLst>
                    <p:cond delay="indefinite"/>
                  </p:stCondLst>
                  <p:endCondLst>
                    <p:cond evt="onStopAudio" delay="0">
                      <p:tgtEl>
                        <p:sldTgt/>
                      </p:tgtEl>
                    </p:cond>
                  </p:endCondLst>
                </p:cTn>
                <p:tgtEl>
                  <p:spTgt spid="6"/>
                </p:tgtEl>
              </p:cMediaNode>
            </p:audio>
            <p:audio>
              <p:cMediaNode vol="80000">
                <p:cTn id="2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1.1, The Basic Economic Systems of the World - Continued</a:t>
            </a:r>
          </a:p>
        </p:txBody>
      </p:sp>
      <p:pic>
        <p:nvPicPr>
          <p:cNvPr id="25602" name="Picture 2"/>
          <p:cNvPicPr>
            <a:picLocks noChangeAspect="1" noChangeArrowheads="1"/>
          </p:cNvPicPr>
          <p:nvPr/>
        </p:nvPicPr>
        <p:blipFill>
          <a:blip r:embed="rId2" cstate="print"/>
          <a:srcRect/>
          <a:stretch>
            <a:fillRect/>
          </a:stretch>
        </p:blipFill>
        <p:spPr bwMode="auto">
          <a:xfrm>
            <a:off x="3029403" y="1132114"/>
            <a:ext cx="6753098" cy="795160"/>
          </a:xfrm>
          <a:prstGeom prst="rect">
            <a:avLst/>
          </a:prstGeom>
          <a:noFill/>
          <a:ln w="9525">
            <a:noFill/>
            <a:miter lim="800000"/>
            <a:headEnd/>
            <a:tailEnd/>
          </a:ln>
          <a:effectLst/>
        </p:spPr>
      </p:pic>
      <p:pic>
        <p:nvPicPr>
          <p:cNvPr id="25603" name="Picture 3"/>
          <p:cNvPicPr>
            <a:picLocks noChangeAspect="1" noChangeArrowheads="1"/>
          </p:cNvPicPr>
          <p:nvPr/>
        </p:nvPicPr>
        <p:blipFill>
          <a:blip r:embed="rId3" cstate="print"/>
          <a:srcRect/>
          <a:stretch>
            <a:fillRect/>
          </a:stretch>
        </p:blipFill>
        <p:spPr bwMode="auto">
          <a:xfrm>
            <a:off x="3029403" y="4209858"/>
            <a:ext cx="6724198" cy="1843358"/>
          </a:xfrm>
          <a:prstGeom prst="rect">
            <a:avLst/>
          </a:prstGeom>
          <a:noFill/>
          <a:ln w="9525">
            <a:noFill/>
            <a:miter lim="800000"/>
            <a:headEnd/>
            <a:tailEnd/>
          </a:ln>
          <a:effectLst/>
        </p:spPr>
      </p:pic>
      <p:pic>
        <p:nvPicPr>
          <p:cNvPr id="25604" name="Picture 4"/>
          <p:cNvPicPr>
            <a:picLocks noChangeAspect="1" noChangeArrowheads="1"/>
          </p:cNvPicPr>
          <p:nvPr/>
        </p:nvPicPr>
        <p:blipFill>
          <a:blip r:embed="rId4" cstate="print"/>
          <a:srcRect/>
          <a:stretch>
            <a:fillRect/>
          </a:stretch>
        </p:blipFill>
        <p:spPr bwMode="auto">
          <a:xfrm>
            <a:off x="3029403" y="1915951"/>
            <a:ext cx="6708936" cy="2290292"/>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BB3D-C00C-D957-2FBC-7DBD822556A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2D6938-A34C-549D-B00C-B34D96590AD9}"/>
              </a:ext>
            </a:extLst>
          </p:cNvPr>
          <p:cNvSpPr>
            <a:spLocks noGrp="1"/>
          </p:cNvSpPr>
          <p:nvPr>
            <p:ph type="title"/>
          </p:nvPr>
        </p:nvSpPr>
        <p:spPr/>
        <p:txBody>
          <a:bodyPr>
            <a:normAutofit fontScale="90000"/>
          </a:bodyPr>
          <a:lstStyle/>
          <a:p>
            <a:r>
              <a:rPr lang="en-US" dirty="0"/>
              <a:t>Macro versus micro</a:t>
            </a:r>
          </a:p>
        </p:txBody>
      </p:sp>
      <p:sp>
        <p:nvSpPr>
          <p:cNvPr id="6" name="Content Placeholder 5">
            <a:extLst>
              <a:ext uri="{FF2B5EF4-FFF2-40B4-BE49-F238E27FC236}">
                <a16:creationId xmlns:a16="http://schemas.microsoft.com/office/drawing/2014/main" id="{6EB212D4-CB28-B326-6D1B-DD1559A957E8}"/>
              </a:ext>
            </a:extLst>
          </p:cNvPr>
          <p:cNvSpPr>
            <a:spLocks noGrp="1"/>
          </p:cNvSpPr>
          <p:nvPr>
            <p:ph idx="1"/>
          </p:nvPr>
        </p:nvSpPr>
        <p:spPr>
          <a:xfrm>
            <a:off x="838200" y="990601"/>
            <a:ext cx="10515600" cy="2044429"/>
          </a:xfrm>
        </p:spPr>
        <p:txBody>
          <a:bodyPr/>
          <a:lstStyle/>
          <a:p>
            <a:pPr marL="0" indent="0">
              <a:buNone/>
            </a:pPr>
            <a:r>
              <a:rPr lang="en-US" dirty="0"/>
              <a:t>We typically talk about economies and learn economics at two different levels.</a:t>
            </a:r>
          </a:p>
          <a:p>
            <a:pPr marL="0" indent="0">
              <a:buNone/>
            </a:pPr>
            <a:r>
              <a:rPr lang="en-US" dirty="0"/>
              <a:t>Macroeconomics refers to the overall economy</a:t>
            </a:r>
          </a:p>
          <a:p>
            <a:pPr marL="0" indent="0">
              <a:buNone/>
            </a:pPr>
            <a:r>
              <a:rPr lang="en-US" dirty="0"/>
              <a:t>Microeconomics refers to individual actors, people or companies</a:t>
            </a:r>
          </a:p>
        </p:txBody>
      </p:sp>
      <p:pic>
        <p:nvPicPr>
          <p:cNvPr id="2" name="Macroeconomics the w">
            <a:hlinkClick r:id="" action="ppaction://media"/>
            <a:extLst>
              <a:ext uri="{FF2B5EF4-FFF2-40B4-BE49-F238E27FC236}">
                <a16:creationId xmlns:a16="http://schemas.microsoft.com/office/drawing/2014/main" id="{7C2048C4-4D13-9A64-C0BF-E37AB82EFD1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a:stretch/>
        </p:blipFill>
        <p:spPr>
          <a:xfrm>
            <a:off x="1450552" y="3114419"/>
            <a:ext cx="2551294" cy="629161"/>
          </a:xfrm>
          <a:prstGeom prst="rect">
            <a:avLst/>
          </a:prstGeom>
          <a:effectLst>
            <a:glow rad="228600">
              <a:schemeClr val="accent6">
                <a:satMod val="175000"/>
                <a:alpha val="40000"/>
              </a:schemeClr>
            </a:glow>
          </a:effectLst>
        </p:spPr>
      </p:pic>
      <p:pic>
        <p:nvPicPr>
          <p:cNvPr id="10" name="Microeconomics the e">
            <a:hlinkClick r:id="" action="ppaction://media"/>
            <a:extLst>
              <a:ext uri="{FF2B5EF4-FFF2-40B4-BE49-F238E27FC236}">
                <a16:creationId xmlns:a16="http://schemas.microsoft.com/office/drawing/2014/main" id="{0E4E8E1C-E8AA-2D29-C672-2CB503448D6C}"/>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a:stretch/>
        </p:blipFill>
        <p:spPr>
          <a:xfrm>
            <a:off x="5838217" y="3106178"/>
            <a:ext cx="2496995" cy="637402"/>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336331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10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
                </p:tgtEl>
              </p:cMediaNode>
            </p:audio>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1.6 Economics as a Circular Flow</a:t>
            </a:r>
          </a:p>
        </p:txBody>
      </p:sp>
      <p:pic>
        <p:nvPicPr>
          <p:cNvPr id="26626" name="Picture 2" descr="The diagram is a circle, with a labeled core.  There is a band surrounding the core, and an outer band surrounding both the core and inner band.  The outward flow of the outer band is labeled as follows.  Money income, such as rent, wages, and interest profits, goes into households.  Money is then spent by consumers in product markets.  This flows into business revenues, which flows into costs, then into resource markets.  Next is the inner band, which is labeled as follows.  The resource markets outputs, such goods and services, flows into inputs, such as natural resources, labor, capital, and entrepreneurship.  In the center of the core is labeled Government, federal, state and local.  Arrows pointing inward and outward are in pairs and are labeled.  From the resource markets, In arrow, inputs; out arrow revenues.  From the households, In arrow taxes; out arrow public goods and services.  From the product markets, in arrow outputs; out arrow revenues.  From businesses, in arrow taxes; out arrow public goods and services, business revenues."/>
          <p:cNvPicPr>
            <a:picLocks noChangeAspect="1" noChangeArrowheads="1"/>
          </p:cNvPicPr>
          <p:nvPr/>
        </p:nvPicPr>
        <p:blipFill>
          <a:blip r:embed="rId2" cstate="print"/>
          <a:srcRect/>
          <a:stretch>
            <a:fillRect/>
          </a:stretch>
        </p:blipFill>
        <p:spPr bwMode="auto">
          <a:xfrm>
            <a:off x="1872429" y="900862"/>
            <a:ext cx="8235499" cy="5195138"/>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4B54F-5CB4-9376-79BE-CCBFDD46355A}"/>
              </a:ext>
            </a:extLst>
          </p:cNvPr>
          <p:cNvSpPr>
            <a:spLocks noGrp="1"/>
          </p:cNvSpPr>
          <p:nvPr>
            <p:ph type="title"/>
          </p:nvPr>
        </p:nvSpPr>
        <p:spPr/>
        <p:txBody>
          <a:bodyPr/>
          <a:lstStyle/>
          <a:p>
            <a:r>
              <a:rPr lang="en-US" dirty="0"/>
              <a:t>Economic Systems and Terms</a:t>
            </a:r>
          </a:p>
        </p:txBody>
      </p:sp>
      <p:pic>
        <p:nvPicPr>
          <p:cNvPr id="11" name="Economic System the ">
            <a:hlinkClick r:id="" action="ppaction://media"/>
            <a:extLst>
              <a:ext uri="{FF2B5EF4-FFF2-40B4-BE49-F238E27FC236}">
                <a16:creationId xmlns:a16="http://schemas.microsoft.com/office/drawing/2014/main" id="{B388616C-9AE8-17EE-F145-148D2B102470}"/>
              </a:ext>
            </a:extLst>
          </p:cNvPr>
          <p:cNvPicPr>
            <a:picLocks noChangeAspect="1"/>
          </p:cNvPicPr>
          <p:nvPr>
            <a:audioFile r:link="rId2"/>
            <p:extLst>
              <p:ext uri="{DAA4B4D4-6D71-4841-9C94-3DE7FCFB9230}">
                <p14:media xmlns:p14="http://schemas.microsoft.com/office/powerpoint/2010/main" r:embed="rId1"/>
              </p:ext>
            </p:extLst>
          </p:nvPr>
        </p:nvPicPr>
        <p:blipFill>
          <a:blip r:embed="rId16"/>
          <a:srcRect/>
          <a:stretch/>
        </p:blipFill>
        <p:spPr>
          <a:xfrm>
            <a:off x="3834009" y="1477775"/>
            <a:ext cx="2816616" cy="664521"/>
          </a:xfrm>
          <a:prstGeom prst="rect">
            <a:avLst/>
          </a:prstGeom>
          <a:effectLst>
            <a:glow rad="228600">
              <a:schemeClr val="accent6">
                <a:satMod val="175000"/>
                <a:alpha val="40000"/>
              </a:schemeClr>
            </a:glow>
          </a:effectLst>
        </p:spPr>
      </p:pic>
      <p:pic>
        <p:nvPicPr>
          <p:cNvPr id="12" name="Economic Growth the ">
            <a:hlinkClick r:id="" action="ppaction://media"/>
            <a:extLst>
              <a:ext uri="{FF2B5EF4-FFF2-40B4-BE49-F238E27FC236}">
                <a16:creationId xmlns:a16="http://schemas.microsoft.com/office/drawing/2014/main" id="{60F7B39C-A5AF-D560-B066-79EDB4BD0497}"/>
              </a:ext>
            </a:extLst>
          </p:cNvPr>
          <p:cNvPicPr>
            <a:picLocks noChangeAspect="1"/>
          </p:cNvPicPr>
          <p:nvPr>
            <a:audioFile r:link="rId4"/>
            <p:extLst>
              <p:ext uri="{DAA4B4D4-6D71-4841-9C94-3DE7FCFB9230}">
                <p14:media xmlns:p14="http://schemas.microsoft.com/office/powerpoint/2010/main" r:embed="rId3"/>
              </p:ext>
            </p:extLst>
          </p:nvPr>
        </p:nvPicPr>
        <p:blipFill>
          <a:blip r:embed="rId17"/>
          <a:srcRect/>
          <a:stretch/>
        </p:blipFill>
        <p:spPr>
          <a:xfrm>
            <a:off x="393345" y="1608565"/>
            <a:ext cx="2810505" cy="664521"/>
          </a:xfrm>
          <a:prstGeom prst="rect">
            <a:avLst/>
          </a:prstGeom>
          <a:effectLst>
            <a:glow rad="228600">
              <a:schemeClr val="accent6">
                <a:satMod val="175000"/>
                <a:alpha val="40000"/>
              </a:schemeClr>
            </a:glow>
          </a:effectLst>
        </p:spPr>
      </p:pic>
      <p:sp>
        <p:nvSpPr>
          <p:cNvPr id="19" name="Rectangle 18">
            <a:extLst>
              <a:ext uri="{FF2B5EF4-FFF2-40B4-BE49-F238E27FC236}">
                <a16:creationId xmlns:a16="http://schemas.microsoft.com/office/drawing/2014/main" id="{83EDEB3D-4CA5-3875-AEAC-B6CA3AC87446}"/>
              </a:ext>
            </a:extLst>
          </p:cNvPr>
          <p:cNvSpPr/>
          <p:nvPr/>
        </p:nvSpPr>
        <p:spPr>
          <a:xfrm>
            <a:off x="274320" y="2695876"/>
            <a:ext cx="7609840" cy="3585163"/>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Economics the term E">
            <a:hlinkClick r:id="" action="ppaction://media"/>
            <a:extLst>
              <a:ext uri="{FF2B5EF4-FFF2-40B4-BE49-F238E27FC236}">
                <a16:creationId xmlns:a16="http://schemas.microsoft.com/office/drawing/2014/main" id="{534AD8ED-07BD-997A-F928-F89BDCB38080}"/>
              </a:ext>
            </a:extLst>
          </p:cNvPr>
          <p:cNvPicPr>
            <a:picLocks noChangeAspect="1"/>
          </p:cNvPicPr>
          <p:nvPr>
            <a:audioFile r:link="rId6"/>
            <p:extLst>
              <p:ext uri="{DAA4B4D4-6D71-4841-9C94-3DE7FCFB9230}">
                <p14:media xmlns:p14="http://schemas.microsoft.com/office/powerpoint/2010/main" r:embed="rId5"/>
              </p:ext>
            </p:extLst>
          </p:nvPr>
        </p:nvPicPr>
        <p:blipFill>
          <a:blip r:embed="rId18"/>
          <a:srcRect/>
          <a:stretch/>
        </p:blipFill>
        <p:spPr>
          <a:xfrm>
            <a:off x="7980397" y="1861260"/>
            <a:ext cx="2319836" cy="823652"/>
          </a:xfrm>
          <a:prstGeom prst="rect">
            <a:avLst/>
          </a:prstGeom>
          <a:effectLst>
            <a:glow rad="228600">
              <a:schemeClr val="accent6">
                <a:satMod val="175000"/>
                <a:alpha val="40000"/>
              </a:schemeClr>
            </a:glow>
          </a:effectLst>
        </p:spPr>
      </p:pic>
      <p:pic>
        <p:nvPicPr>
          <p:cNvPr id="14" name="Capitalism the expre">
            <a:hlinkClick r:id="" action="ppaction://media"/>
            <a:extLst>
              <a:ext uri="{FF2B5EF4-FFF2-40B4-BE49-F238E27FC236}">
                <a16:creationId xmlns:a16="http://schemas.microsoft.com/office/drawing/2014/main" id="{A97987B9-D756-B87E-5A83-D443E288C072}"/>
              </a:ext>
            </a:extLst>
          </p:cNvPr>
          <p:cNvPicPr>
            <a:picLocks noChangeAspect="1"/>
          </p:cNvPicPr>
          <p:nvPr>
            <a:audioFile r:link="rId8"/>
            <p:extLst>
              <p:ext uri="{DAA4B4D4-6D71-4841-9C94-3DE7FCFB9230}">
                <p14:media xmlns:p14="http://schemas.microsoft.com/office/powerpoint/2010/main" r:embed="rId7"/>
              </p:ext>
            </p:extLst>
          </p:nvPr>
        </p:nvPicPr>
        <p:blipFill>
          <a:blip r:embed="rId19"/>
          <a:srcRect/>
          <a:stretch/>
        </p:blipFill>
        <p:spPr>
          <a:xfrm>
            <a:off x="606425" y="2948161"/>
            <a:ext cx="1853162" cy="671079"/>
          </a:xfrm>
          <a:prstGeom prst="rect">
            <a:avLst/>
          </a:prstGeom>
          <a:effectLst>
            <a:glow rad="228600">
              <a:schemeClr val="accent6">
                <a:satMod val="175000"/>
                <a:alpha val="40000"/>
              </a:schemeClr>
            </a:glow>
          </a:effectLst>
        </p:spPr>
      </p:pic>
      <p:pic>
        <p:nvPicPr>
          <p:cNvPr id="15" name="Communism the expres">
            <a:hlinkClick r:id="" action="ppaction://media"/>
            <a:extLst>
              <a:ext uri="{FF2B5EF4-FFF2-40B4-BE49-F238E27FC236}">
                <a16:creationId xmlns:a16="http://schemas.microsoft.com/office/drawing/2014/main" id="{A0EFB914-244D-FFDB-8886-1B70470B8D39}"/>
              </a:ext>
            </a:extLst>
          </p:cNvPr>
          <p:cNvPicPr>
            <a:picLocks noChangeAspect="1"/>
          </p:cNvPicPr>
          <p:nvPr>
            <a:audioFile r:link="rId10"/>
            <p:extLst>
              <p:ext uri="{DAA4B4D4-6D71-4841-9C94-3DE7FCFB9230}">
                <p14:media xmlns:p14="http://schemas.microsoft.com/office/powerpoint/2010/main" r:embed="rId9"/>
              </p:ext>
            </p:extLst>
          </p:nvPr>
        </p:nvPicPr>
        <p:blipFill>
          <a:blip r:embed="rId20"/>
          <a:srcRect/>
          <a:stretch/>
        </p:blipFill>
        <p:spPr>
          <a:xfrm>
            <a:off x="448038" y="5158636"/>
            <a:ext cx="2629642" cy="823652"/>
          </a:xfrm>
          <a:prstGeom prst="rect">
            <a:avLst/>
          </a:prstGeom>
          <a:effectLst>
            <a:glow rad="228600">
              <a:schemeClr val="accent6">
                <a:satMod val="175000"/>
                <a:alpha val="40000"/>
              </a:schemeClr>
            </a:glow>
          </a:effectLst>
        </p:spPr>
      </p:pic>
      <p:pic>
        <p:nvPicPr>
          <p:cNvPr id="16" name="Socialism the term S">
            <a:hlinkClick r:id="" action="ppaction://media"/>
            <a:extLst>
              <a:ext uri="{FF2B5EF4-FFF2-40B4-BE49-F238E27FC236}">
                <a16:creationId xmlns:a16="http://schemas.microsoft.com/office/drawing/2014/main" id="{75896972-0CF5-B92E-6ED7-0327F2A8C6EA}"/>
              </a:ext>
            </a:extLst>
          </p:cNvPr>
          <p:cNvPicPr>
            <a:picLocks noChangeAspect="1"/>
          </p:cNvPicPr>
          <p:nvPr>
            <a:audioFile r:link="rId12"/>
            <p:extLst>
              <p:ext uri="{DAA4B4D4-6D71-4841-9C94-3DE7FCFB9230}">
                <p14:media xmlns:p14="http://schemas.microsoft.com/office/powerpoint/2010/main" r:embed="rId11"/>
              </p:ext>
            </p:extLst>
          </p:nvPr>
        </p:nvPicPr>
        <p:blipFill>
          <a:blip r:embed="rId21"/>
          <a:srcRect/>
          <a:stretch/>
        </p:blipFill>
        <p:spPr>
          <a:xfrm>
            <a:off x="606425" y="4079074"/>
            <a:ext cx="1574907" cy="619728"/>
          </a:xfrm>
          <a:prstGeom prst="rect">
            <a:avLst/>
          </a:prstGeom>
          <a:effectLst>
            <a:glow rad="228600">
              <a:schemeClr val="accent6">
                <a:satMod val="175000"/>
                <a:alpha val="40000"/>
              </a:schemeClr>
            </a:glow>
          </a:effectLst>
        </p:spPr>
      </p:pic>
      <p:pic>
        <p:nvPicPr>
          <p:cNvPr id="17" name="Mixed Economies the ">
            <a:hlinkClick r:id="" action="ppaction://media"/>
            <a:extLst>
              <a:ext uri="{FF2B5EF4-FFF2-40B4-BE49-F238E27FC236}">
                <a16:creationId xmlns:a16="http://schemas.microsoft.com/office/drawing/2014/main" id="{459918DE-923D-98FB-E7DF-FDCB8EFB08DC}"/>
              </a:ext>
            </a:extLst>
          </p:cNvPr>
          <p:cNvPicPr>
            <a:picLocks noChangeAspect="1"/>
          </p:cNvPicPr>
          <p:nvPr>
            <a:audioFile r:link="rId14"/>
            <p:extLst>
              <p:ext uri="{DAA4B4D4-6D71-4841-9C94-3DE7FCFB9230}">
                <p14:media xmlns:p14="http://schemas.microsoft.com/office/powerpoint/2010/main" r:embed="rId13"/>
              </p:ext>
            </p:extLst>
          </p:nvPr>
        </p:nvPicPr>
        <p:blipFill>
          <a:blip r:embed="rId22"/>
          <a:srcRect/>
          <a:stretch/>
        </p:blipFill>
        <p:spPr>
          <a:xfrm>
            <a:off x="3834009" y="3798038"/>
            <a:ext cx="3430626" cy="823652"/>
          </a:xfrm>
          <a:prstGeom prst="rect">
            <a:avLst/>
          </a:prstGeom>
          <a:effectLst>
            <a:glow rad="228600">
              <a:schemeClr val="accent6">
                <a:satMod val="175000"/>
                <a:alpha val="40000"/>
              </a:schemeClr>
            </a:glow>
          </a:effectLst>
        </p:spPr>
      </p:pic>
      <p:sp>
        <p:nvSpPr>
          <p:cNvPr id="18" name="TextBox 17">
            <a:extLst>
              <a:ext uri="{FF2B5EF4-FFF2-40B4-BE49-F238E27FC236}">
                <a16:creationId xmlns:a16="http://schemas.microsoft.com/office/drawing/2014/main" id="{41C64350-9EE7-9B0B-40EF-5434941D5D55}"/>
              </a:ext>
            </a:extLst>
          </p:cNvPr>
          <p:cNvSpPr txBox="1"/>
          <p:nvPr/>
        </p:nvSpPr>
        <p:spPr>
          <a:xfrm>
            <a:off x="2729875" y="2780914"/>
            <a:ext cx="4902717" cy="523220"/>
          </a:xfrm>
          <a:prstGeom prst="rect">
            <a:avLst/>
          </a:prstGeom>
          <a:noFill/>
        </p:spPr>
        <p:txBody>
          <a:bodyPr wrap="square" rtlCol="0">
            <a:spAutoFit/>
          </a:bodyPr>
          <a:lstStyle/>
          <a:p>
            <a:r>
              <a:rPr lang="en-US" sz="2800" dirty="0"/>
              <a:t>Types of Economic Systems</a:t>
            </a:r>
          </a:p>
        </p:txBody>
      </p:sp>
    </p:spTree>
    <p:extLst>
      <p:ext uri="{BB962C8B-B14F-4D97-AF65-F5344CB8AC3E}">
        <p14:creationId xmlns:p14="http://schemas.microsoft.com/office/powerpoint/2010/main" val="264730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52"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224" fill="hold"/>
                                        <p:tgtEl>
                                          <p:spTgt spid="12"/>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904"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240"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808" fill="hold"/>
                                        <p:tgtEl>
                                          <p:spTgt spid="15"/>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0944" fill="hold"/>
                                        <p:tgtEl>
                                          <p:spTgt spid="16"/>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3752"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11"/>
                </p:tgtEl>
              </p:cMediaNode>
            </p:audio>
            <p:audio>
              <p:cMediaNode vol="80000">
                <p:cTn id="32" fill="hold" display="0">
                  <p:stCondLst>
                    <p:cond delay="indefinite"/>
                  </p:stCondLst>
                  <p:endCondLst>
                    <p:cond evt="onStopAudio" delay="0">
                      <p:tgtEl>
                        <p:sldTgt/>
                      </p:tgtEl>
                    </p:cond>
                  </p:endCondLst>
                </p:cTn>
                <p:tgtEl>
                  <p:spTgt spid="12"/>
                </p:tgtEl>
              </p:cMediaNode>
            </p:audio>
            <p:audio>
              <p:cMediaNode vol="80000">
                <p:cTn id="33" fill="hold" display="0">
                  <p:stCondLst>
                    <p:cond delay="indefinite"/>
                  </p:stCondLst>
                  <p:endCondLst>
                    <p:cond evt="onStopAudio" delay="0">
                      <p:tgtEl>
                        <p:sldTgt/>
                      </p:tgtEl>
                    </p:cond>
                  </p:endCondLst>
                </p:cTn>
                <p:tgtEl>
                  <p:spTgt spid="13"/>
                </p:tgtEl>
              </p:cMediaNode>
            </p:audio>
            <p:audio>
              <p:cMediaNode vol="80000">
                <p:cTn id="34" fill="hold" display="0">
                  <p:stCondLst>
                    <p:cond delay="indefinite"/>
                  </p:stCondLst>
                  <p:endCondLst>
                    <p:cond evt="onStopAudio" delay="0">
                      <p:tgtEl>
                        <p:sldTgt/>
                      </p:tgtEl>
                    </p:cond>
                  </p:endCondLst>
                </p:cTn>
                <p:tgtEl>
                  <p:spTgt spid="14"/>
                </p:tgtEl>
              </p:cMediaNode>
            </p:audio>
            <p:audio>
              <p:cMediaNode vol="80000">
                <p:cTn id="35" fill="hold" display="0">
                  <p:stCondLst>
                    <p:cond delay="indefinite"/>
                  </p:stCondLst>
                  <p:endCondLst>
                    <p:cond evt="onStopAudio" delay="0">
                      <p:tgtEl>
                        <p:sldTgt/>
                      </p:tgtEl>
                    </p:cond>
                  </p:endCondLst>
                </p:cTn>
                <p:tgtEl>
                  <p:spTgt spid="15"/>
                </p:tgtEl>
              </p:cMediaNode>
            </p:audio>
            <p:audio>
              <p:cMediaNode vol="80000">
                <p:cTn id="36" fill="hold" display="0">
                  <p:stCondLst>
                    <p:cond delay="indefinite"/>
                  </p:stCondLst>
                  <p:endCondLst>
                    <p:cond evt="onStopAudio" delay="0">
                      <p:tgtEl>
                        <p:sldTgt/>
                      </p:tgtEl>
                    </p:cond>
                  </p:endCondLst>
                </p:cTn>
                <p:tgtEl>
                  <p:spTgt spid="16"/>
                </p:tgtEl>
              </p:cMediaNode>
            </p:audio>
            <p:audio>
              <p:cMediaNode vol="80000">
                <p:cTn id="37" fill="hold" display="0">
                  <p:stCondLst>
                    <p:cond delay="indefinite"/>
                  </p:stCondLst>
                  <p:endCondLst>
                    <p:cond evt="onStopAudio" delay="0">
                      <p:tgtEl>
                        <p:sldTgt/>
                      </p:tgtEl>
                    </p:cond>
                  </p:endCondLst>
                </p:cTn>
                <p:tgtEl>
                  <p:spTgt spid="1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Table 1.1 The Basic Economic Systems of the World</a:t>
            </a:r>
          </a:p>
        </p:txBody>
      </p:sp>
      <p:pic>
        <p:nvPicPr>
          <p:cNvPr id="24578" name="Picture 2"/>
          <p:cNvPicPr>
            <a:picLocks noChangeAspect="1" noChangeArrowheads="1"/>
          </p:cNvPicPr>
          <p:nvPr/>
        </p:nvPicPr>
        <p:blipFill>
          <a:blip r:embed="rId2" cstate="print"/>
          <a:srcRect/>
          <a:stretch>
            <a:fillRect/>
          </a:stretch>
        </p:blipFill>
        <p:spPr bwMode="auto">
          <a:xfrm>
            <a:off x="3305175" y="968375"/>
            <a:ext cx="5581650" cy="5524500"/>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Table 1.1, The Basic Economic Systems of the World - Continued</a:t>
            </a:r>
          </a:p>
        </p:txBody>
      </p:sp>
      <p:pic>
        <p:nvPicPr>
          <p:cNvPr id="25602" name="Picture 2"/>
          <p:cNvPicPr>
            <a:picLocks noChangeAspect="1" noChangeArrowheads="1"/>
          </p:cNvPicPr>
          <p:nvPr/>
        </p:nvPicPr>
        <p:blipFill>
          <a:blip r:embed="rId2" cstate="print"/>
          <a:srcRect/>
          <a:stretch>
            <a:fillRect/>
          </a:stretch>
        </p:blipFill>
        <p:spPr bwMode="auto">
          <a:xfrm>
            <a:off x="3029403" y="1132114"/>
            <a:ext cx="6753098" cy="795160"/>
          </a:xfrm>
          <a:prstGeom prst="rect">
            <a:avLst/>
          </a:prstGeom>
          <a:noFill/>
          <a:ln w="9525">
            <a:noFill/>
            <a:miter lim="800000"/>
            <a:headEnd/>
            <a:tailEnd/>
          </a:ln>
          <a:effectLst/>
        </p:spPr>
      </p:pic>
      <p:pic>
        <p:nvPicPr>
          <p:cNvPr id="25603" name="Picture 3"/>
          <p:cNvPicPr>
            <a:picLocks noChangeAspect="1" noChangeArrowheads="1"/>
          </p:cNvPicPr>
          <p:nvPr/>
        </p:nvPicPr>
        <p:blipFill>
          <a:blip r:embed="rId3" cstate="print"/>
          <a:srcRect/>
          <a:stretch>
            <a:fillRect/>
          </a:stretch>
        </p:blipFill>
        <p:spPr bwMode="auto">
          <a:xfrm>
            <a:off x="3029403" y="4209858"/>
            <a:ext cx="6724198" cy="1843358"/>
          </a:xfrm>
          <a:prstGeom prst="rect">
            <a:avLst/>
          </a:prstGeom>
          <a:noFill/>
          <a:ln w="9525">
            <a:noFill/>
            <a:miter lim="800000"/>
            <a:headEnd/>
            <a:tailEnd/>
          </a:ln>
          <a:effectLst/>
        </p:spPr>
      </p:pic>
      <p:pic>
        <p:nvPicPr>
          <p:cNvPr id="25604" name="Picture 4"/>
          <p:cNvPicPr>
            <a:picLocks noChangeAspect="1" noChangeArrowheads="1"/>
          </p:cNvPicPr>
          <p:nvPr/>
        </p:nvPicPr>
        <p:blipFill>
          <a:blip r:embed="rId4" cstate="print"/>
          <a:srcRect/>
          <a:stretch>
            <a:fillRect/>
          </a:stretch>
        </p:blipFill>
        <p:spPr bwMode="auto">
          <a:xfrm>
            <a:off x="3029403" y="1915951"/>
            <a:ext cx="6708936" cy="2290292"/>
          </a:xfrm>
          <a:prstGeom prst="rect">
            <a:avLst/>
          </a:prstGeom>
          <a:noFill/>
          <a:ln w="9525">
            <a:noFill/>
            <a:miter lim="800000"/>
            <a:headEnd/>
            <a:tailEnd/>
          </a:ln>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fontScale="90000"/>
          </a:bodyPr>
          <a:lstStyle/>
          <a:p>
            <a:r>
              <a:rPr lang="en-US" sz="4000" b="1">
                <a:ea typeface="+mj-lt"/>
                <a:cs typeface="+mj-lt"/>
              </a:rPr>
              <a:t>Economic Systems: Free, Mixed, and Planned Economies</a:t>
            </a:r>
            <a:endParaRPr lang="en-US" b="1"/>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053545" cy="3563159"/>
          </a:xfrm>
        </p:spPr>
        <p:txBody>
          <a:bodyPr vert="horz" lIns="91440" tIns="45720" rIns="91440" bIns="45720" rtlCol="0" anchor="t">
            <a:normAutofit fontScale="85000" lnSpcReduction="20000"/>
          </a:bodyPr>
          <a:lstStyle/>
          <a:p>
            <a:r>
              <a:rPr lang="en-US" sz="2200">
                <a:ea typeface="+mn-lt"/>
                <a:cs typeface="+mn-lt"/>
              </a:rPr>
              <a:t>The extremes of both free market and centrally planned economic systems have moved to the center as most global economies have embraced a more mixed approach. As described in </a:t>
            </a:r>
            <a:r>
              <a:rPr lang="en-US" sz="2200" dirty="0">
                <a:ea typeface="+mn-lt"/>
                <a:cs typeface="+mn-lt"/>
                <a:hlinkClick r:id="rId3"/>
              </a:rPr>
              <a:t>Section 1.2</a:t>
            </a:r>
            <a:r>
              <a:rPr lang="en-US" sz="2200">
                <a:ea typeface="+mn-lt"/>
                <a:cs typeface="+mn-lt"/>
              </a:rPr>
              <a:t>, a nation’s economic system is the combination of policies, laws, and choices made by its government to establish the systems that determine what goods and services are produced and how they are allocated.  After reviewing the video from </a:t>
            </a:r>
            <a:r>
              <a:rPr lang="en-US" sz="2200" i="1">
                <a:ea typeface="+mn-lt"/>
                <a:cs typeface="+mn-lt"/>
              </a:rPr>
              <a:t>mjmfoodie </a:t>
            </a:r>
            <a:r>
              <a:rPr lang="en-US" sz="2200">
                <a:ea typeface="+mn-lt"/>
                <a:cs typeface="+mn-lt"/>
              </a:rPr>
              <a:t>titled</a:t>
            </a:r>
            <a:r>
              <a:rPr lang="en-US" sz="2200" i="1" dirty="0">
                <a:ea typeface="+mn-lt"/>
                <a:cs typeface="+mn-lt"/>
              </a:rPr>
              <a:t> </a:t>
            </a:r>
            <a:r>
              <a:rPr lang="en-US" sz="2200" i="1" dirty="0">
                <a:ea typeface="+mn-lt"/>
                <a:cs typeface="+mn-lt"/>
                <a:hlinkClick r:id="rId4"/>
              </a:rPr>
              <a:t>Economic Systems: Free, Mixed, and Planned Economies</a:t>
            </a:r>
            <a:r>
              <a:rPr lang="en-US" sz="2200">
                <a:ea typeface="+mn-lt"/>
                <a:cs typeface="+mn-lt"/>
              </a:rPr>
              <a:t>, andwer the questions on the next slide.</a:t>
            </a:r>
            <a:endParaRPr lang="en-US">
              <a:ea typeface="+mn-lt"/>
              <a:cs typeface="+mn-lt"/>
            </a:endParaRPr>
          </a:p>
          <a:p>
            <a:pPr marL="0" indent="0">
              <a:buNone/>
            </a:pPr>
            <a:endParaRPr lang="en-US">
              <a:ea typeface="+mn-lt"/>
              <a:cs typeface="+mn-lt"/>
            </a:endParaRPr>
          </a:p>
          <a:p>
            <a:endParaRPr lang="en-US" sz="2200" dirty="0">
              <a:ea typeface="+mn-lt"/>
              <a:cs typeface="+mn-lt"/>
            </a:endParaRPr>
          </a:p>
        </p:txBody>
      </p:sp>
      <p:pic>
        <p:nvPicPr>
          <p:cNvPr id="4" name="Picture 5" descr="Preview screen for video, with a stuffed animal monkey depicted   ">
            <a:hlinkClick r:id="" action="ppaction://media"/>
            <a:extLst>
              <a:ext uri="{FF2B5EF4-FFF2-40B4-BE49-F238E27FC236}">
                <a16:creationId xmlns:a16="http://schemas.microsoft.com/office/drawing/2014/main" id="{3BA759D1-38A0-4BBB-88C7-ACD2B40EADD9}"/>
              </a:ext>
            </a:extLst>
          </p:cNvPr>
          <p:cNvPicPr>
            <a:picLocks noRot="1" noChangeAspect="1"/>
          </p:cNvPicPr>
          <p:nvPr>
            <a:videoFile r:link="rId1"/>
          </p:nvPr>
        </p:nvPicPr>
        <p:blipFill>
          <a:blip r:embed="rId5"/>
          <a:stretch>
            <a:fillRect/>
          </a:stretch>
        </p:blipFill>
        <p:spPr>
          <a:xfrm>
            <a:off x="5909094" y="3005767"/>
            <a:ext cx="6009735" cy="3650051"/>
          </a:xfrm>
          <a:prstGeom prst="rect">
            <a:avLst/>
          </a:prstGeom>
        </p:spPr>
      </p:pic>
    </p:spTree>
    <p:extLst>
      <p:ext uri="{BB962C8B-B14F-4D97-AF65-F5344CB8AC3E}">
        <p14:creationId xmlns:p14="http://schemas.microsoft.com/office/powerpoint/2010/main" val="1736196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b="1">
                <a:ea typeface="+mj-lt"/>
                <a:cs typeface="+mj-lt"/>
              </a:rPr>
              <a:t>Economic Systems: Free, Mixed, and Planned Economies</a:t>
            </a:r>
            <a:endParaRPr lang="en-US"/>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fontScale="92500"/>
          </a:bodyPr>
          <a:lstStyle/>
          <a:p>
            <a:pPr algn="l"/>
            <a:r>
              <a:rPr lang="en-US" sz="4000" dirty="0">
                <a:ea typeface="+mn-lt"/>
                <a:cs typeface="+mn-lt"/>
              </a:rPr>
              <a:t>Here is a thought exercise for you:</a:t>
            </a:r>
          </a:p>
          <a:p>
            <a:pPr algn="l"/>
            <a:r>
              <a:rPr lang="en-US" sz="4000" dirty="0">
                <a:ea typeface="+mn-lt"/>
                <a:cs typeface="+mn-lt"/>
              </a:rPr>
              <a:t>Draw a continuum similar to the one shown in the video, and below, and place your home country and at least one other nation on the continuum in the place where you think it falls between </a:t>
            </a:r>
            <a:r>
              <a:rPr lang="en-US" sz="4000" b="1" dirty="0">
                <a:ea typeface="+mn-lt"/>
                <a:cs typeface="+mn-lt"/>
              </a:rPr>
              <a:t>Central Planning</a:t>
            </a:r>
            <a:r>
              <a:rPr lang="en-US" sz="4000" dirty="0">
                <a:ea typeface="+mn-lt"/>
                <a:cs typeface="+mn-lt"/>
              </a:rPr>
              <a:t> and </a:t>
            </a:r>
            <a:r>
              <a:rPr lang="en-US" sz="4000" b="1" dirty="0">
                <a:ea typeface="+mn-lt"/>
                <a:cs typeface="+mn-lt"/>
              </a:rPr>
              <a:t>Free Market</a:t>
            </a:r>
            <a:r>
              <a:rPr lang="en-US" sz="4000" dirty="0">
                <a:ea typeface="+mn-lt"/>
                <a:cs typeface="+mn-lt"/>
              </a:rPr>
              <a:t>. </a:t>
            </a:r>
            <a:endParaRPr lang="en-US" dirty="0">
              <a:ea typeface="+mn-lt"/>
              <a:cs typeface="+mn-lt"/>
            </a:endParaRPr>
          </a:p>
          <a:p>
            <a:pPr marL="742950" indent="-742950" algn="l">
              <a:buAutoNum type="arabicPeriod"/>
            </a:pPr>
            <a:endParaRPr lang="en-US" sz="4000" dirty="0">
              <a:ea typeface="+mn-lt"/>
              <a:cs typeface="+mn-lt"/>
            </a:endParaRPr>
          </a:p>
          <a:p>
            <a:pPr algn="l"/>
            <a:r>
              <a:rPr lang="en-US" sz="4000" b="1" dirty="0">
                <a:ea typeface="+mn-lt"/>
                <a:cs typeface="+mn-lt"/>
              </a:rPr>
              <a:t>Central Planning                                                 Free Market</a:t>
            </a:r>
            <a:r>
              <a:rPr lang="en-US" sz="4000" dirty="0">
                <a:ea typeface="+mn-lt"/>
                <a:cs typeface="+mn-lt"/>
              </a:rPr>
              <a:t> </a:t>
            </a:r>
            <a:endParaRPr lang="en-US" dirty="0">
              <a:cs typeface="Calibri" panose="020F0502020204030204"/>
            </a:endParaRPr>
          </a:p>
          <a:p>
            <a:endParaRPr lang="en-US" sz="1800" dirty="0">
              <a:cs typeface="Calibri"/>
            </a:endParaRPr>
          </a:p>
        </p:txBody>
      </p:sp>
      <p:cxnSp>
        <p:nvCxnSpPr>
          <p:cNvPr id="4" name="Straight Arrow Connector 3">
            <a:extLst>
              <a:ext uri="{FF2B5EF4-FFF2-40B4-BE49-F238E27FC236}">
                <a16:creationId xmlns:a16="http://schemas.microsoft.com/office/drawing/2014/main" id="{B3CA66C6-0014-4B6D-80DA-B3613AC4AE1D}"/>
              </a:ext>
            </a:extLst>
          </p:cNvPr>
          <p:cNvCxnSpPr/>
          <p:nvPr/>
        </p:nvCxnSpPr>
        <p:spPr>
          <a:xfrm flipV="1">
            <a:off x="3812875" y="5769635"/>
            <a:ext cx="4997569" cy="575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054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152045"/>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1857830"/>
            <a:ext cx="8062912" cy="4152535"/>
          </a:xfrm>
        </p:spPr>
        <p:txBody>
          <a:bodyPr/>
          <a:lstStyle/>
          <a:p>
            <a:pPr marL="457200" indent="-457200"/>
            <a:r>
              <a:rPr lang="en-US" dirty="0"/>
              <a:t>	CONCEPT CHECK</a:t>
            </a:r>
          </a:p>
          <a:p>
            <a:pPr marL="457200" indent="-457200">
              <a:buAutoNum type="arabicPeriod"/>
            </a:pPr>
            <a:r>
              <a:rPr lang="en-US" dirty="0"/>
              <a:t>What is economics, and how can you benefit from understanding basic economic concepts? </a:t>
            </a:r>
          </a:p>
          <a:p>
            <a:pPr marL="457200" indent="-457200">
              <a:buAutoNum type="arabicPeriod"/>
            </a:pPr>
            <a:r>
              <a:rPr lang="en-US" dirty="0"/>
              <a:t>Compare and contrast the world’s major economic systems. Why is capitalism growing, communism declining, and socialism still popular? </a:t>
            </a:r>
          </a:p>
          <a:p>
            <a:pPr marL="457200" indent="-457200">
              <a:buAutoNum type="arabicPeriod"/>
            </a:pPr>
            <a:r>
              <a:rPr lang="en-US" dirty="0"/>
              <a:t>What is the difference between macroeconomics and microeconomics?</a:t>
            </a:r>
          </a:p>
        </p:txBody>
      </p:sp>
      <p:sp>
        <p:nvSpPr>
          <p:cNvPr id="3" name="TextBox 2">
            <a:extLst>
              <a:ext uri="{FF2B5EF4-FFF2-40B4-BE49-F238E27FC236}">
                <a16:creationId xmlns:a16="http://schemas.microsoft.com/office/drawing/2014/main" id="{D9E4AE0D-511D-AE85-73B7-CC383D331F29}"/>
              </a:ext>
            </a:extLst>
          </p:cNvPr>
          <p:cNvSpPr txBox="1"/>
          <p:nvPr/>
        </p:nvSpPr>
        <p:spPr>
          <a:xfrm>
            <a:off x="4552544" y="5416344"/>
            <a:ext cx="7120647" cy="1200329"/>
          </a:xfrm>
          <a:prstGeom prst="rect">
            <a:avLst/>
          </a:prstGeom>
          <a:solidFill>
            <a:schemeClr val="accent2">
              <a:lumMod val="20000"/>
              <a:lumOff val="80000"/>
            </a:schemeClr>
          </a:solidFill>
          <a:effectLst>
            <a:glow rad="139700">
              <a:schemeClr val="accent2">
                <a:satMod val="175000"/>
                <a:alpha val="40000"/>
              </a:schemeClr>
            </a:glow>
          </a:effectLst>
        </p:spPr>
        <p:txBody>
          <a:bodyPr wrap="square" rtlCol="0">
            <a:spAutoFit/>
          </a:bodyPr>
          <a:lstStyle/>
          <a:p>
            <a:r>
              <a:rPr lang="en-US" dirty="0"/>
              <a:t>This is a good opportunity to explore online resources to help you learn.</a:t>
            </a:r>
          </a:p>
          <a:p>
            <a:r>
              <a:rPr lang="en-US" dirty="0"/>
              <a:t>Ask Google.com these questions and see how it answers.</a:t>
            </a:r>
          </a:p>
          <a:p>
            <a:r>
              <a:rPr lang="en-US" dirty="0"/>
              <a:t>Now, select an Artificial Intelligence site, such as ChatGPT or Google’s Gemini and ask these questions.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b="1">
                <a:ea typeface="+mj-lt"/>
                <a:cs typeface="+mj-lt"/>
              </a:rPr>
              <a:t>Macroeconomics: The Big Picture</a:t>
            </a:r>
            <a:endParaRPr lang="en-US" sz="4000" b="1">
              <a:cs typeface="Calibri Light"/>
            </a:endParaRPr>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053545" cy="3563159"/>
          </a:xfrm>
        </p:spPr>
        <p:txBody>
          <a:bodyPr vert="horz" lIns="91440" tIns="45720" rIns="91440" bIns="45720" rtlCol="0" anchor="t">
            <a:normAutofit fontScale="77500" lnSpcReduction="20000"/>
          </a:bodyPr>
          <a:lstStyle/>
          <a:p>
            <a:r>
              <a:rPr lang="en-US" sz="2200">
                <a:ea typeface="+mn-lt"/>
                <a:cs typeface="+mn-lt"/>
              </a:rPr>
              <a:t>The method used to calculate unemployment based upon the categories used to identify workers from non-workers is learned and applied. As students learned in </a:t>
            </a:r>
            <a:r>
              <a:rPr lang="en-US" sz="2200" dirty="0">
                <a:ea typeface="+mn-lt"/>
                <a:cs typeface="+mn-lt"/>
                <a:hlinkClick r:id="rId3"/>
              </a:rPr>
              <a:t>Section 1.4</a:t>
            </a:r>
            <a:r>
              <a:rPr lang="en-US" sz="2200">
                <a:ea typeface="+mn-lt"/>
                <a:cs typeface="+mn-lt"/>
              </a:rPr>
              <a:t>, full employment doesn’t mean 100% of every adult person in an economy is working.  It is calculated based upon two main concepts, employed and unemployed, that is true, but the key is to understand what is categorized in each group before the unemployment rate is calculated.  Although figuring out who is employed may seem easier, it’s the concept of the unemployed which requires a bit more thought.  If a person is regarded as in the </a:t>
            </a:r>
            <a:r>
              <a:rPr lang="en-US" sz="2200" i="1">
                <a:ea typeface="+mn-lt"/>
                <a:cs typeface="+mn-lt"/>
              </a:rPr>
              <a:t>labor force</a:t>
            </a:r>
            <a:r>
              <a:rPr lang="en-US" sz="2200">
                <a:ea typeface="+mn-lt"/>
                <a:cs typeface="+mn-lt"/>
              </a:rPr>
              <a:t>, then they must meet the criteria explained in this </a:t>
            </a:r>
            <a:r>
              <a:rPr lang="en-US" sz="2200" dirty="0">
                <a:ea typeface="+mn-lt"/>
                <a:cs typeface="+mn-lt"/>
                <a:hlinkClick r:id="rId4"/>
              </a:rPr>
              <a:t>video</a:t>
            </a:r>
            <a:r>
              <a:rPr lang="en-US" sz="2200">
                <a:ea typeface="+mn-lt"/>
                <a:cs typeface="+mn-lt"/>
              </a:rPr>
              <a:t>.</a:t>
            </a:r>
            <a:endParaRPr lang="en-US">
              <a:cs typeface="Calibri" panose="020F0502020204030204"/>
            </a:endParaRPr>
          </a:p>
          <a:p>
            <a:pPr marL="0" indent="0">
              <a:buNone/>
            </a:pPr>
            <a:endParaRPr lang="en-US">
              <a:ea typeface="+mn-lt"/>
              <a:cs typeface="+mn-lt"/>
            </a:endParaRPr>
          </a:p>
          <a:p>
            <a:endParaRPr lang="en-US" sz="2200" dirty="0">
              <a:ea typeface="+mn-lt"/>
              <a:cs typeface="+mn-lt"/>
            </a:endParaRPr>
          </a:p>
        </p:txBody>
      </p:sp>
      <p:pic>
        <p:nvPicPr>
          <p:cNvPr id="5" name="Picture 5" descr="Preview screen for video, with Employed, Out of the Labor Force, and Unemployed people depicted.">
            <a:hlinkClick r:id="" action="ppaction://media"/>
            <a:extLst>
              <a:ext uri="{FF2B5EF4-FFF2-40B4-BE49-F238E27FC236}">
                <a16:creationId xmlns:a16="http://schemas.microsoft.com/office/drawing/2014/main" id="{5D39A80C-EF2B-4A9C-AE57-7633DA458893}"/>
              </a:ext>
            </a:extLst>
          </p:cNvPr>
          <p:cNvPicPr>
            <a:picLocks noRot="1" noChangeAspect="1"/>
          </p:cNvPicPr>
          <p:nvPr>
            <a:videoFile r:link="rId1"/>
          </p:nvPr>
        </p:nvPicPr>
        <p:blipFill>
          <a:blip r:embed="rId5"/>
          <a:stretch>
            <a:fillRect/>
          </a:stretch>
        </p:blipFill>
        <p:spPr>
          <a:xfrm>
            <a:off x="5794075" y="2818861"/>
            <a:ext cx="5736566" cy="3822580"/>
          </a:xfrm>
          <a:prstGeom prst="rect">
            <a:avLst/>
          </a:prstGeom>
        </p:spPr>
      </p:pic>
    </p:spTree>
    <p:extLst>
      <p:ext uri="{BB962C8B-B14F-4D97-AF65-F5344CB8AC3E}">
        <p14:creationId xmlns:p14="http://schemas.microsoft.com/office/powerpoint/2010/main" val="189765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b="1" dirty="0">
                <a:ea typeface="+mj-lt"/>
                <a:cs typeface="+mj-lt"/>
              </a:rPr>
              <a:t>Macroeconomics: The Big </a:t>
            </a:r>
            <a:r>
              <a:rPr lang="en-US" b="1">
                <a:ea typeface="+mj-lt"/>
                <a:cs typeface="+mj-lt"/>
              </a:rPr>
              <a:t>Picture</a:t>
            </a:r>
            <a:endParaRPr lang="en-US">
              <a:cs typeface="Calibri Light"/>
            </a:endParaRPr>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a:bodyPr>
          <a:lstStyle/>
          <a:p>
            <a:pPr algn="l"/>
            <a:r>
              <a:rPr lang="en-US" sz="4000" dirty="0">
                <a:ea typeface="+mn-lt"/>
                <a:cs typeface="+mn-lt"/>
              </a:rPr>
              <a:t>Now that you know how the unemployment number in the United States is computed, think about how you would explain the concept to another student in this class, a friend or family member the next time the official unemployment rate is announced. </a:t>
            </a:r>
            <a:endParaRPr lang="en-US" dirty="0">
              <a:cs typeface="Calibri" panose="020F0502020204030204"/>
            </a:endParaRPr>
          </a:p>
          <a:p>
            <a:endParaRPr lang="en-US" sz="1800" dirty="0">
              <a:cs typeface="Calibri"/>
            </a:endParaRPr>
          </a:p>
        </p:txBody>
      </p:sp>
    </p:spTree>
    <p:extLst>
      <p:ext uri="{BB962C8B-B14F-4D97-AF65-F5344CB8AC3E}">
        <p14:creationId xmlns:p14="http://schemas.microsoft.com/office/powerpoint/2010/main" val="431925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7"/>
            <a:ext cx="8062912" cy="1224617"/>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1973944"/>
            <a:ext cx="8062912" cy="4036421"/>
          </a:xfrm>
        </p:spPr>
        <p:txBody>
          <a:bodyPr/>
          <a:lstStyle/>
          <a:p>
            <a:r>
              <a:rPr lang="en-US" dirty="0"/>
              <a:t>CONCEPT CHECK</a:t>
            </a:r>
          </a:p>
          <a:p>
            <a:pPr marL="457200" indent="-457200">
              <a:buAutoNum type="arabicPeriod"/>
            </a:pPr>
            <a:r>
              <a:rPr lang="en-US" dirty="0"/>
              <a:t>What is a business cycle? How do businesses adapt to periods of contraction and expansion? </a:t>
            </a:r>
          </a:p>
          <a:p>
            <a:pPr marL="457200" indent="-457200">
              <a:buAutoNum type="arabicPeriod"/>
            </a:pPr>
            <a:r>
              <a:rPr lang="en-US" dirty="0"/>
              <a:t>Why is full employment usually defined as a target percentage below 100 percent? </a:t>
            </a:r>
          </a:p>
          <a:p>
            <a:pPr marL="457200" indent="-457200">
              <a:buAutoNum type="arabicPeriod"/>
            </a:pPr>
            <a:r>
              <a:rPr lang="en-US" dirty="0"/>
              <a:t>What is the difference between demand-pull and cost-push inflation?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C6973-13D7-244F-FA9F-1E7BE7F662E6}"/>
              </a:ext>
            </a:extLst>
          </p:cNvPr>
          <p:cNvSpPr>
            <a:spLocks noGrp="1"/>
          </p:cNvSpPr>
          <p:nvPr>
            <p:ph type="title"/>
          </p:nvPr>
        </p:nvSpPr>
        <p:spPr/>
        <p:txBody>
          <a:bodyPr/>
          <a:lstStyle/>
          <a:p>
            <a:r>
              <a:rPr lang="en-US" dirty="0"/>
              <a:t>Business Cycles</a:t>
            </a:r>
          </a:p>
        </p:txBody>
      </p:sp>
      <p:sp>
        <p:nvSpPr>
          <p:cNvPr id="3" name="Picture Placeholder 2">
            <a:extLst>
              <a:ext uri="{FF2B5EF4-FFF2-40B4-BE49-F238E27FC236}">
                <a16:creationId xmlns:a16="http://schemas.microsoft.com/office/drawing/2014/main" id="{3732F4C3-07A0-2084-65EA-3BBD289EAA3C}"/>
              </a:ext>
            </a:extLst>
          </p:cNvPr>
          <p:cNvSpPr>
            <a:spLocks noGrp="1"/>
          </p:cNvSpPr>
          <p:nvPr>
            <p:ph type="pic" sz="quarter" idx="13"/>
          </p:nvPr>
        </p:nvSpPr>
        <p:spPr/>
        <p:txBody>
          <a:bodyPr/>
          <a:lstStyle/>
          <a:p>
            <a:r>
              <a:rPr lang="en-US" dirty="0"/>
              <a:t>Economies go through periods of growth and decline, expansion and  contraction, prosperity and hardship.</a:t>
            </a:r>
          </a:p>
          <a:p>
            <a:r>
              <a:rPr lang="en-US" dirty="0"/>
              <a:t>We model these as business cycles. You can learn more here:</a:t>
            </a:r>
          </a:p>
          <a:p>
            <a:pPr marL="0" indent="0">
              <a:buNone/>
            </a:pPr>
            <a:r>
              <a:rPr lang="en-US" dirty="0">
                <a:hlinkClick r:id="rId2"/>
              </a:rPr>
              <a:t>https://www.investopedia.com/terms/b/businesscycle.asp</a:t>
            </a:r>
            <a:endParaRPr lang="en-US" dirty="0"/>
          </a:p>
          <a:p>
            <a:pPr marL="0" indent="0">
              <a:buNone/>
            </a:pPr>
            <a:endParaRPr lang="en-US" dirty="0"/>
          </a:p>
          <a:p>
            <a:pPr marL="0" indent="0">
              <a:buNone/>
            </a:pPr>
            <a:r>
              <a:rPr lang="en-US" dirty="0"/>
              <a:t>Or Google “business cycles”</a:t>
            </a:r>
          </a:p>
          <a:p>
            <a:endParaRPr lang="en-US" dirty="0"/>
          </a:p>
        </p:txBody>
      </p:sp>
      <p:pic>
        <p:nvPicPr>
          <p:cNvPr id="7" name="Picture 6">
            <a:extLst>
              <a:ext uri="{FF2B5EF4-FFF2-40B4-BE49-F238E27FC236}">
                <a16:creationId xmlns:a16="http://schemas.microsoft.com/office/drawing/2014/main" id="{759F8F11-5D00-27E9-35F6-40C7A9FB3832}"/>
              </a:ext>
            </a:extLst>
          </p:cNvPr>
          <p:cNvPicPr>
            <a:picLocks noChangeAspect="1"/>
          </p:cNvPicPr>
          <p:nvPr/>
        </p:nvPicPr>
        <p:blipFill>
          <a:blip r:embed="rId3"/>
          <a:stretch>
            <a:fillRect/>
          </a:stretch>
        </p:blipFill>
        <p:spPr>
          <a:xfrm>
            <a:off x="5557520" y="2986210"/>
            <a:ext cx="5876538" cy="3863063"/>
          </a:xfrm>
          <a:prstGeom prst="rect">
            <a:avLst/>
          </a:prstGeom>
        </p:spPr>
      </p:pic>
    </p:spTree>
    <p:extLst>
      <p:ext uri="{BB962C8B-B14F-4D97-AF65-F5344CB8AC3E}">
        <p14:creationId xmlns:p14="http://schemas.microsoft.com/office/powerpoint/2010/main" val="28033162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E4A08-0C70-9746-FC68-B1A6D546DA75}"/>
              </a:ext>
            </a:extLst>
          </p:cNvPr>
          <p:cNvSpPr>
            <a:spLocks noGrp="1"/>
          </p:cNvSpPr>
          <p:nvPr>
            <p:ph type="title"/>
          </p:nvPr>
        </p:nvSpPr>
        <p:spPr/>
        <p:txBody>
          <a:bodyPr/>
          <a:lstStyle/>
          <a:p>
            <a:r>
              <a:rPr lang="en-US" dirty="0"/>
              <a:t>Understanding economic behaviors</a:t>
            </a:r>
          </a:p>
        </p:txBody>
      </p:sp>
      <p:sp>
        <p:nvSpPr>
          <p:cNvPr id="3" name="Picture Placeholder 2">
            <a:extLst>
              <a:ext uri="{FF2B5EF4-FFF2-40B4-BE49-F238E27FC236}">
                <a16:creationId xmlns:a16="http://schemas.microsoft.com/office/drawing/2014/main" id="{4D799C9B-5A14-5280-63EF-809658573C23}"/>
              </a:ext>
            </a:extLst>
          </p:cNvPr>
          <p:cNvSpPr>
            <a:spLocks noGrp="1"/>
          </p:cNvSpPr>
          <p:nvPr>
            <p:ph type="pic" sz="quarter" idx="13"/>
          </p:nvPr>
        </p:nvSpPr>
        <p:spPr>
          <a:xfrm>
            <a:off x="609599" y="1122387"/>
            <a:ext cx="10750551" cy="2047533"/>
          </a:xfrm>
        </p:spPr>
        <p:txBody>
          <a:bodyPr/>
          <a:lstStyle/>
          <a:p>
            <a:r>
              <a:rPr lang="en-US" dirty="0"/>
              <a:t>It’s important to understand the relationship between prices and both demand for products and the supply that will be available. We typically display these relationships with graphs that show either quantity demanded or quantity supplied at different prices. We call these supply and demand curves.</a:t>
            </a:r>
          </a:p>
        </p:txBody>
      </p:sp>
      <p:pic>
        <p:nvPicPr>
          <p:cNvPr id="5" name="Demand Curve the ter">
            <a:hlinkClick r:id="" action="ppaction://media"/>
            <a:extLst>
              <a:ext uri="{FF2B5EF4-FFF2-40B4-BE49-F238E27FC236}">
                <a16:creationId xmlns:a16="http://schemas.microsoft.com/office/drawing/2014/main" id="{E780827A-6638-F689-2549-D804CA23C75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a:stretch/>
        </p:blipFill>
        <p:spPr>
          <a:xfrm>
            <a:off x="7403782" y="3847538"/>
            <a:ext cx="2829535" cy="774920"/>
          </a:xfrm>
          <a:prstGeom prst="rect">
            <a:avLst/>
          </a:prstGeom>
          <a:effectLst>
            <a:glow rad="228600">
              <a:schemeClr val="accent6">
                <a:satMod val="175000"/>
                <a:alpha val="40000"/>
              </a:schemeClr>
            </a:glow>
          </a:effectLst>
        </p:spPr>
      </p:pic>
      <p:pic>
        <p:nvPicPr>
          <p:cNvPr id="6" name="Demand the expressio">
            <a:hlinkClick r:id="" action="ppaction://media"/>
            <a:extLst>
              <a:ext uri="{FF2B5EF4-FFF2-40B4-BE49-F238E27FC236}">
                <a16:creationId xmlns:a16="http://schemas.microsoft.com/office/drawing/2014/main" id="{37F76E75-FCF6-5B1C-46AC-3A0CFBC27632}"/>
              </a:ext>
            </a:extLst>
          </p:cNvPr>
          <p:cNvPicPr>
            <a:picLocks noChangeAspect="1"/>
          </p:cNvPicPr>
          <p:nvPr>
            <a:audioFile r:link="rId4"/>
            <p:extLst>
              <p:ext uri="{DAA4B4D4-6D71-4841-9C94-3DE7FCFB9230}">
                <p14:media xmlns:p14="http://schemas.microsoft.com/office/powerpoint/2010/main" r:embed="rId3"/>
              </p:ext>
            </p:extLst>
          </p:nvPr>
        </p:nvPicPr>
        <p:blipFill>
          <a:blip r:embed="rId11"/>
          <a:srcRect/>
          <a:stretch/>
        </p:blipFill>
        <p:spPr>
          <a:xfrm>
            <a:off x="1034465" y="3460078"/>
            <a:ext cx="1848436" cy="774919"/>
          </a:xfrm>
          <a:prstGeom prst="rect">
            <a:avLst/>
          </a:prstGeom>
          <a:effectLst>
            <a:glow rad="228600">
              <a:schemeClr val="accent6">
                <a:satMod val="175000"/>
                <a:alpha val="40000"/>
              </a:schemeClr>
            </a:glow>
          </a:effectLst>
        </p:spPr>
      </p:pic>
      <p:pic>
        <p:nvPicPr>
          <p:cNvPr id="7" name="Supply the expressio">
            <a:hlinkClick r:id="" action="ppaction://media"/>
            <a:extLst>
              <a:ext uri="{FF2B5EF4-FFF2-40B4-BE49-F238E27FC236}">
                <a16:creationId xmlns:a16="http://schemas.microsoft.com/office/drawing/2014/main" id="{FAA3103E-74C4-6409-D757-4C3350F35C47}"/>
              </a:ext>
            </a:extLst>
          </p:cNvPr>
          <p:cNvPicPr>
            <a:picLocks noChangeAspect="1"/>
          </p:cNvPicPr>
          <p:nvPr>
            <a:audioFile r:link="rId6"/>
            <p:extLst>
              <p:ext uri="{DAA4B4D4-6D71-4841-9C94-3DE7FCFB9230}">
                <p14:media xmlns:p14="http://schemas.microsoft.com/office/powerpoint/2010/main" r:embed="rId5"/>
              </p:ext>
            </p:extLst>
          </p:nvPr>
        </p:nvPicPr>
        <p:blipFill>
          <a:blip r:embed="rId12"/>
          <a:srcRect/>
          <a:stretch/>
        </p:blipFill>
        <p:spPr>
          <a:xfrm>
            <a:off x="4155440" y="3396907"/>
            <a:ext cx="1120141" cy="575920"/>
          </a:xfrm>
          <a:prstGeom prst="rect">
            <a:avLst/>
          </a:prstGeom>
          <a:effectLst>
            <a:glow rad="228600">
              <a:schemeClr val="accent6">
                <a:satMod val="175000"/>
                <a:alpha val="40000"/>
              </a:schemeClr>
            </a:glow>
          </a:effectLst>
        </p:spPr>
      </p:pic>
      <p:pic>
        <p:nvPicPr>
          <p:cNvPr id="8" name="Supply Curve the ter">
            <a:hlinkClick r:id="" action="ppaction://media"/>
            <a:extLst>
              <a:ext uri="{FF2B5EF4-FFF2-40B4-BE49-F238E27FC236}">
                <a16:creationId xmlns:a16="http://schemas.microsoft.com/office/drawing/2014/main" id="{C087B7F1-9EB3-2220-BC14-636AD5C0AAF0}"/>
              </a:ext>
            </a:extLst>
          </p:cNvPr>
          <p:cNvPicPr>
            <a:picLocks noChangeAspect="1"/>
          </p:cNvPicPr>
          <p:nvPr>
            <a:audioFile r:link="rId8"/>
            <p:extLst>
              <p:ext uri="{DAA4B4D4-6D71-4841-9C94-3DE7FCFB9230}">
                <p14:media xmlns:p14="http://schemas.microsoft.com/office/powerpoint/2010/main" r:embed="rId7"/>
              </p:ext>
            </p:extLst>
          </p:nvPr>
        </p:nvPicPr>
        <p:blipFill>
          <a:blip r:embed="rId13"/>
          <a:srcRect/>
          <a:stretch/>
        </p:blipFill>
        <p:spPr>
          <a:xfrm>
            <a:off x="4788218" y="5100321"/>
            <a:ext cx="1540675" cy="465188"/>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19873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7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944"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304"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32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5"/>
                </p:tgtEl>
              </p:cMediaNode>
            </p:audio>
            <p:audio>
              <p:cMediaNode vol="80000">
                <p:cTn id="20" fill="hold" display="0">
                  <p:stCondLst>
                    <p:cond delay="indefinite"/>
                  </p:stCondLst>
                  <p:endCondLst>
                    <p:cond evt="onStopAudio" delay="0">
                      <p:tgtEl>
                        <p:sldTgt/>
                      </p:tgtEl>
                    </p:cond>
                  </p:endCondLst>
                </p:cTn>
                <p:tgtEl>
                  <p:spTgt spid="6"/>
                </p:tgtEl>
              </p:cMediaNode>
            </p:audio>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Exhibit 1.11 Demand Curve for Jackets for Snowboarders</a:t>
            </a:r>
          </a:p>
        </p:txBody>
      </p:sp>
      <p:pic>
        <p:nvPicPr>
          <p:cNvPr id="28674" name="Picture 2" descr="The horizontal x axis is labeled quantity, and is labeled from left to right, 0 to 1,400 in increments of 200.  The vertical y axis is labeled price, and is labeled, from bottom to top, 0 dollars to 200 dollars in increments of $25.  Points are plotted on the graph, and connected with a solid line.  The points are plotted at approximately 200, $165, and 325, $120, and 600, $100, and 950, $70.  A dashed horizontal line extends from 100 dollars on the y axis, and a vertical dashed line extends from 600 on the x axis and meet at the plotted point 600, $100."/>
          <p:cNvPicPr>
            <a:picLocks noChangeAspect="1" noChangeArrowheads="1"/>
          </p:cNvPicPr>
          <p:nvPr/>
        </p:nvPicPr>
        <p:blipFill>
          <a:blip r:embed="rId2" cstate="print"/>
          <a:srcRect/>
          <a:stretch>
            <a:fillRect/>
          </a:stretch>
        </p:blipFill>
        <p:spPr bwMode="auto">
          <a:xfrm>
            <a:off x="1968767" y="1306286"/>
            <a:ext cx="8350890" cy="4659084"/>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Exhibit 1.12 Supply Curve for Jackets for Snowboarders</a:t>
            </a:r>
          </a:p>
        </p:txBody>
      </p:sp>
      <p:pic>
        <p:nvPicPr>
          <p:cNvPr id="29698" name="Picture 2" descr="The horizontal x axis is labeled quantity, and is labeled from left to right, 0 to 1,400 in increments of 200.  The vertical y axis is labeled price, and is labeled, from bottom to top, 0 dollars to 200 dollars in increments of $25.  Points are plotted on the graph, and connected with a solid line.  The points are plotted at approximately 275, $40, and 450, $60, and 700, $80, and 800, $100, and 975, $120, and 1100, $135, and 1325, $155.  A dashed horizontal line extends from 100 dollars on the y axis, and a vertical dashed line extends from 800 on the x axis and meet at the plotted point 800, $100."/>
          <p:cNvPicPr>
            <a:picLocks noChangeAspect="1" noChangeArrowheads="1"/>
          </p:cNvPicPr>
          <p:nvPr/>
        </p:nvPicPr>
        <p:blipFill>
          <a:blip r:embed="rId2" cstate="print"/>
          <a:srcRect/>
          <a:stretch>
            <a:fillRect/>
          </a:stretch>
        </p:blipFill>
        <p:spPr bwMode="auto">
          <a:xfrm>
            <a:off x="1981200" y="1155700"/>
            <a:ext cx="8366264" cy="4795157"/>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41327"/>
            <a:ext cx="8969829" cy="659535"/>
          </a:xfrm>
        </p:spPr>
        <p:txBody>
          <a:bodyPr>
            <a:normAutofit fontScale="90000"/>
          </a:bodyPr>
          <a:lstStyle/>
          <a:p>
            <a:r>
              <a:rPr lang="en-US" dirty="0"/>
              <a:t>Exhibit 1.13 Equilibrium Price and Quantity for Jackets for Snowboarders</a:t>
            </a:r>
          </a:p>
        </p:txBody>
      </p:sp>
      <p:pic>
        <p:nvPicPr>
          <p:cNvPr id="30722" name="Picture 2" descr="The x axis is labeled quantity, and the y axis is labeled price.  The quantity demanded line, labeled D, falls from the upper left of the graph from approximate point 275, $160, to the bottom right of the graph at approximate point 1225, $45.  The quantity supplied line, labeled S, rises from lower left to upper right, from approximate point 275, $40, to the upper right point 1200, $160.  These lines intersect at a point labeled E, the point of equilibrium between supply and demand.  Point E is at approximately 700, $80.  Above point E, in between lines D and S, is labeled surplus at $160.  Below point E, between lines D and S is labeled shortage at $60."/>
          <p:cNvPicPr>
            <a:picLocks noChangeAspect="1" noChangeArrowheads="1"/>
          </p:cNvPicPr>
          <p:nvPr/>
        </p:nvPicPr>
        <p:blipFill>
          <a:blip r:embed="rId2" cstate="print"/>
          <a:srcRect/>
          <a:stretch>
            <a:fillRect/>
          </a:stretch>
        </p:blipFill>
        <p:spPr bwMode="auto">
          <a:xfrm>
            <a:off x="2554516" y="1036971"/>
            <a:ext cx="7199085" cy="5455905"/>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Exhibit 1.14 Shifts in Demand for Jackets for Snowboarders</a:t>
            </a:r>
          </a:p>
        </p:txBody>
      </p:sp>
      <p:pic>
        <p:nvPicPr>
          <p:cNvPr id="31746" name="Picture 2" descr="The graph shows 3 lines, each falls down and slightly left before hooking back to the right.  The line labeled D is in the middle, and falls through the point 700, $80.  The line to the left, labeled D 1, falls through the point 500, $80.  This is labeled as decrease in demand.  The line to the right, labeled D 2 falls through the point 800, $80.  This is labeled as increase in demand."/>
          <p:cNvPicPr>
            <a:picLocks noChangeAspect="1" noChangeArrowheads="1"/>
          </p:cNvPicPr>
          <p:nvPr/>
        </p:nvPicPr>
        <p:blipFill>
          <a:blip r:embed="rId2" cstate="print"/>
          <a:srcRect/>
          <a:stretch>
            <a:fillRect/>
          </a:stretch>
        </p:blipFill>
        <p:spPr bwMode="auto">
          <a:xfrm>
            <a:off x="2419822" y="1048407"/>
            <a:ext cx="7261205" cy="5444468"/>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1326"/>
            <a:ext cx="8062912" cy="1282674"/>
          </a:xfrm>
        </p:spPr>
        <p:txBody>
          <a:bodyPr>
            <a:normAutofit/>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1799772"/>
            <a:ext cx="8062912" cy="4210593"/>
          </a:xfrm>
        </p:spPr>
        <p:txBody>
          <a:bodyPr/>
          <a:lstStyle/>
          <a:p>
            <a:r>
              <a:rPr lang="en-US" dirty="0"/>
              <a:t>CONCEPT CHECK</a:t>
            </a:r>
          </a:p>
          <a:p>
            <a:pPr marL="457200" indent="-457200">
              <a:buAutoNum type="arabicPeriod"/>
            </a:pPr>
            <a:r>
              <a:rPr lang="en-US" dirty="0"/>
              <a:t>What is the relationship between prices and demand for a product?</a:t>
            </a:r>
          </a:p>
          <a:p>
            <a:pPr marL="457200" indent="-457200">
              <a:buAutoNum type="arabicPeriod"/>
            </a:pPr>
            <a:r>
              <a:rPr lang="en-US" dirty="0"/>
              <a:t> How is market equilibrium achieved? Describe the circumstances under which the price for gasoline would have returned to equilibrium in the United States after Hurricane Katrina. </a:t>
            </a:r>
          </a:p>
          <a:p>
            <a:pPr marL="457200" indent="-457200">
              <a:buAutoNum type="arabicPeriod"/>
            </a:pPr>
            <a:r>
              <a:rPr lang="en-US" dirty="0"/>
              <a:t>Draw a graph that shows an equilibrium point for supply and demand.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1.2 Factors That Cause Demand and Supply Curves to Shift</a:t>
            </a:r>
          </a:p>
        </p:txBody>
      </p:sp>
      <p:pic>
        <p:nvPicPr>
          <p:cNvPr id="32770" name="Picture 2"/>
          <p:cNvPicPr>
            <a:picLocks noChangeAspect="1" noChangeArrowheads="1"/>
          </p:cNvPicPr>
          <p:nvPr/>
        </p:nvPicPr>
        <p:blipFill>
          <a:blip r:embed="rId2" cstate="print"/>
          <a:srcRect/>
          <a:stretch>
            <a:fillRect/>
          </a:stretch>
        </p:blipFill>
        <p:spPr bwMode="auto">
          <a:xfrm>
            <a:off x="2607402" y="922171"/>
            <a:ext cx="6710768" cy="5348001"/>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8BEDB-B727-EFF0-0015-0C62034E8EB0}"/>
              </a:ext>
            </a:extLst>
          </p:cNvPr>
          <p:cNvSpPr>
            <a:spLocks noGrp="1"/>
          </p:cNvSpPr>
          <p:nvPr>
            <p:ph type="title"/>
          </p:nvPr>
        </p:nvSpPr>
        <p:spPr/>
        <p:txBody>
          <a:bodyPr/>
          <a:lstStyle/>
          <a:p>
            <a:r>
              <a:rPr lang="en-US" dirty="0"/>
              <a:t>Market Structures</a:t>
            </a:r>
          </a:p>
        </p:txBody>
      </p:sp>
      <p:sp>
        <p:nvSpPr>
          <p:cNvPr id="3" name="Picture Placeholder 2">
            <a:extLst>
              <a:ext uri="{FF2B5EF4-FFF2-40B4-BE49-F238E27FC236}">
                <a16:creationId xmlns:a16="http://schemas.microsoft.com/office/drawing/2014/main" id="{4EE20ECD-DA81-33CA-9630-2958E309CD58}"/>
              </a:ext>
            </a:extLst>
          </p:cNvPr>
          <p:cNvSpPr>
            <a:spLocks noGrp="1"/>
          </p:cNvSpPr>
          <p:nvPr>
            <p:ph type="pic" sz="quarter" idx="13"/>
          </p:nvPr>
        </p:nvSpPr>
        <p:spPr>
          <a:xfrm>
            <a:off x="609599" y="1122387"/>
            <a:ext cx="10750551" cy="1488733"/>
          </a:xfrm>
        </p:spPr>
        <p:txBody>
          <a:bodyPr/>
          <a:lstStyle/>
          <a:p>
            <a:pPr marL="0" indent="0">
              <a:buNone/>
            </a:pPr>
            <a:r>
              <a:rPr lang="en-US" dirty="0"/>
              <a:t>Markets are structured in different ways, based on the number of competitors and the extent to which these competitors offer different products. This influences the level of competition in the market.</a:t>
            </a:r>
          </a:p>
        </p:txBody>
      </p:sp>
      <p:pic>
        <p:nvPicPr>
          <p:cNvPr id="5" name="Perfect Pure Competi">
            <a:hlinkClick r:id="" action="ppaction://media"/>
            <a:extLst>
              <a:ext uri="{FF2B5EF4-FFF2-40B4-BE49-F238E27FC236}">
                <a16:creationId xmlns:a16="http://schemas.microsoft.com/office/drawing/2014/main" id="{F7C11188-304D-76BC-E5B7-9DDB55695B7B}"/>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a:stretch/>
        </p:blipFill>
        <p:spPr>
          <a:xfrm>
            <a:off x="1225550" y="3429000"/>
            <a:ext cx="3549430" cy="599822"/>
          </a:xfrm>
          <a:prstGeom prst="rect">
            <a:avLst/>
          </a:prstGeom>
          <a:effectLst>
            <a:glow rad="228600">
              <a:schemeClr val="accent6">
                <a:satMod val="175000"/>
                <a:alpha val="40000"/>
              </a:schemeClr>
            </a:glow>
          </a:effectLst>
        </p:spPr>
      </p:pic>
      <p:pic>
        <p:nvPicPr>
          <p:cNvPr id="6" name="Monopolistic Competi">
            <a:hlinkClick r:id="" action="ppaction://media"/>
            <a:extLst>
              <a:ext uri="{FF2B5EF4-FFF2-40B4-BE49-F238E27FC236}">
                <a16:creationId xmlns:a16="http://schemas.microsoft.com/office/drawing/2014/main" id="{33E37E22-80E2-62CA-5279-6987F90601BE}"/>
              </a:ext>
            </a:extLst>
          </p:cNvPr>
          <p:cNvPicPr>
            <a:picLocks noChangeAspect="1"/>
          </p:cNvPicPr>
          <p:nvPr>
            <a:audioFile r:link="rId4"/>
            <p:extLst>
              <p:ext uri="{DAA4B4D4-6D71-4841-9C94-3DE7FCFB9230}">
                <p14:media xmlns:p14="http://schemas.microsoft.com/office/powerpoint/2010/main" r:embed="rId3"/>
              </p:ext>
            </p:extLst>
          </p:nvPr>
        </p:nvPicPr>
        <p:blipFill>
          <a:blip r:embed="rId11"/>
          <a:srcRect/>
          <a:stretch/>
        </p:blipFill>
        <p:spPr>
          <a:xfrm>
            <a:off x="5726748" y="2696078"/>
            <a:ext cx="3786754" cy="647963"/>
          </a:xfrm>
          <a:prstGeom prst="rect">
            <a:avLst/>
          </a:prstGeom>
          <a:effectLst>
            <a:glow rad="228600">
              <a:schemeClr val="accent6">
                <a:satMod val="175000"/>
                <a:alpha val="40000"/>
              </a:schemeClr>
            </a:glow>
          </a:effectLst>
        </p:spPr>
      </p:pic>
      <p:pic>
        <p:nvPicPr>
          <p:cNvPr id="7" name="Oligopoly the expres">
            <a:hlinkClick r:id="" action="ppaction://media"/>
            <a:extLst>
              <a:ext uri="{FF2B5EF4-FFF2-40B4-BE49-F238E27FC236}">
                <a16:creationId xmlns:a16="http://schemas.microsoft.com/office/drawing/2014/main" id="{8B8287C5-DBD3-BF18-739E-F010A3C7DF84}"/>
              </a:ext>
            </a:extLst>
          </p:cNvPr>
          <p:cNvPicPr>
            <a:picLocks noChangeAspect="1"/>
          </p:cNvPicPr>
          <p:nvPr>
            <a:audioFile r:link="rId6"/>
            <p:extLst>
              <p:ext uri="{DAA4B4D4-6D71-4841-9C94-3DE7FCFB9230}">
                <p14:media xmlns:p14="http://schemas.microsoft.com/office/powerpoint/2010/main" r:embed="rId5"/>
              </p:ext>
            </p:extLst>
          </p:nvPr>
        </p:nvPicPr>
        <p:blipFill>
          <a:blip r:embed="rId12"/>
          <a:srcRect/>
          <a:stretch/>
        </p:blipFill>
        <p:spPr>
          <a:xfrm>
            <a:off x="5695950" y="4704080"/>
            <a:ext cx="2096996" cy="846564"/>
          </a:xfrm>
          <a:prstGeom prst="rect">
            <a:avLst/>
          </a:prstGeom>
          <a:effectLst>
            <a:glow rad="228600">
              <a:schemeClr val="accent6">
                <a:satMod val="175000"/>
                <a:alpha val="40000"/>
              </a:schemeClr>
            </a:glow>
          </a:effectLst>
        </p:spPr>
      </p:pic>
      <p:pic>
        <p:nvPicPr>
          <p:cNvPr id="8" name="Pure Monopoly the te">
            <a:hlinkClick r:id="" action="ppaction://media"/>
            <a:extLst>
              <a:ext uri="{FF2B5EF4-FFF2-40B4-BE49-F238E27FC236}">
                <a16:creationId xmlns:a16="http://schemas.microsoft.com/office/drawing/2014/main" id="{B95E2464-A837-3623-15BD-1C7490919B80}"/>
              </a:ext>
            </a:extLst>
          </p:cNvPr>
          <p:cNvPicPr>
            <a:picLocks noChangeAspect="1"/>
          </p:cNvPicPr>
          <p:nvPr>
            <a:audioFile r:link="rId8"/>
            <p:extLst>
              <p:ext uri="{DAA4B4D4-6D71-4841-9C94-3DE7FCFB9230}">
                <p14:media xmlns:p14="http://schemas.microsoft.com/office/powerpoint/2010/main" r:embed="rId7"/>
              </p:ext>
            </p:extLst>
          </p:nvPr>
        </p:nvPicPr>
        <p:blipFill>
          <a:blip r:embed="rId13"/>
          <a:srcRect/>
          <a:stretch/>
        </p:blipFill>
        <p:spPr>
          <a:xfrm>
            <a:off x="2689225" y="4695684"/>
            <a:ext cx="2179184" cy="599822"/>
          </a:xfrm>
          <a:prstGeom prst="rect">
            <a:avLst/>
          </a:prstGeom>
          <a:effectLst>
            <a:glow rad="228600">
              <a:schemeClr val="accent6">
                <a:satMod val="175000"/>
                <a:alpha val="40000"/>
              </a:schemeClr>
            </a:glow>
          </a:effectLst>
        </p:spPr>
      </p:pic>
    </p:spTree>
    <p:extLst>
      <p:ext uri="{BB962C8B-B14F-4D97-AF65-F5344CB8AC3E}">
        <p14:creationId xmlns:p14="http://schemas.microsoft.com/office/powerpoint/2010/main" val="206727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8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960"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424"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58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5"/>
                </p:tgtEl>
              </p:cMediaNode>
            </p:audio>
            <p:audio>
              <p:cMediaNode vol="80000">
                <p:cTn id="20" fill="hold" display="0">
                  <p:stCondLst>
                    <p:cond delay="indefinite"/>
                  </p:stCondLst>
                  <p:endCondLst>
                    <p:cond evt="onStopAudio" delay="0">
                      <p:tgtEl>
                        <p:sldTgt/>
                      </p:tgtEl>
                    </p:cond>
                  </p:endCondLst>
                </p:cTn>
                <p:tgtEl>
                  <p:spTgt spid="6"/>
                </p:tgtEl>
              </p:cMediaNode>
            </p:audio>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1.3 Comparison of Market Structures</a:t>
            </a:r>
          </a:p>
        </p:txBody>
      </p:sp>
      <p:pic>
        <p:nvPicPr>
          <p:cNvPr id="33794" name="Picture 2"/>
          <p:cNvPicPr>
            <a:picLocks noChangeAspect="1" noChangeArrowheads="1"/>
          </p:cNvPicPr>
          <p:nvPr/>
        </p:nvPicPr>
        <p:blipFill>
          <a:blip r:embed="rId2" cstate="print"/>
          <a:srcRect/>
          <a:stretch>
            <a:fillRect/>
          </a:stretch>
        </p:blipFill>
        <p:spPr bwMode="auto">
          <a:xfrm>
            <a:off x="1981201" y="1611086"/>
            <a:ext cx="8136609" cy="3265714"/>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1-3, Comparison of Market Structures  - continued</a:t>
            </a:r>
          </a:p>
        </p:txBody>
      </p:sp>
      <p:pic>
        <p:nvPicPr>
          <p:cNvPr id="34818" name="Picture 2"/>
          <p:cNvPicPr>
            <a:picLocks noChangeAspect="1" noChangeArrowheads="1"/>
          </p:cNvPicPr>
          <p:nvPr/>
        </p:nvPicPr>
        <p:blipFill>
          <a:blip r:embed="rId2" cstate="print"/>
          <a:srcRect/>
          <a:stretch>
            <a:fillRect/>
          </a:stretch>
        </p:blipFill>
        <p:spPr bwMode="auto">
          <a:xfrm>
            <a:off x="2202089" y="1146402"/>
            <a:ext cx="7858858" cy="4760912"/>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These are good questions/exercises to practice your understanding of the concepts</a:t>
            </a:r>
          </a:p>
        </p:txBody>
      </p:sp>
      <p:sp>
        <p:nvSpPr>
          <p:cNvPr id="4" name="Text Placeholder 3"/>
          <p:cNvSpPr>
            <a:spLocks noGrp="1"/>
          </p:cNvSpPr>
          <p:nvPr>
            <p:ph type="body" sz="quarter" idx="14"/>
          </p:nvPr>
        </p:nvSpPr>
        <p:spPr>
          <a:xfrm>
            <a:off x="1981200" y="1436914"/>
            <a:ext cx="8062912" cy="4573450"/>
          </a:xfrm>
        </p:spPr>
        <p:txBody>
          <a:bodyPr/>
          <a:lstStyle/>
          <a:p>
            <a:r>
              <a:rPr lang="en-US" sz="3200" dirty="0"/>
              <a:t>CONCEPT CHECK</a:t>
            </a:r>
          </a:p>
          <a:p>
            <a:pPr marL="457200" indent="-457200">
              <a:buAutoNum type="arabicPeriod"/>
            </a:pPr>
            <a:r>
              <a:rPr lang="en-US" sz="3200" dirty="0"/>
              <a:t>What is meant by market structure? </a:t>
            </a:r>
          </a:p>
          <a:p>
            <a:pPr marL="457200" indent="-457200">
              <a:buAutoNum type="arabicPeriod"/>
            </a:pPr>
            <a:r>
              <a:rPr lang="en-US" sz="3200" dirty="0"/>
              <a:t>Compare and contrast perfect competition and pure monopoly. Why is it rare to find perfect competition? </a:t>
            </a:r>
          </a:p>
          <a:p>
            <a:pPr marL="457200" indent="-457200">
              <a:buAutoNum type="arabicPeriod"/>
            </a:pPr>
            <a:r>
              <a:rPr lang="en-US" sz="3200" dirty="0"/>
              <a:t>How does an oligopoly differ from monopolistic competition?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38EE57-B708-47C9-A4A4-E25F09FAB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57A28182-58A5-4DBB-8F64-BD944BCA81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2" name="Freeform 44">
              <a:extLst>
                <a:ext uri="{FF2B5EF4-FFF2-40B4-BE49-F238E27FC236}">
                  <a16:creationId xmlns:a16="http://schemas.microsoft.com/office/drawing/2014/main" id="{E4A9080E-7BA6-45FC-8677-8B9D5F4DAF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45">
              <a:extLst>
                <a:ext uri="{FF2B5EF4-FFF2-40B4-BE49-F238E27FC236}">
                  <a16:creationId xmlns:a16="http://schemas.microsoft.com/office/drawing/2014/main" id="{2163D516-75D4-4DE0-AC27-63719125AE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E74A26A5-C23A-46D4-B0FF-155FB38346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7">
              <a:extLst>
                <a:ext uri="{FF2B5EF4-FFF2-40B4-BE49-F238E27FC236}">
                  <a16:creationId xmlns:a16="http://schemas.microsoft.com/office/drawing/2014/main" id="{08E0243F-1062-43C6-AD04-130DFF668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Rectangle 15">
              <a:extLst>
                <a:ext uri="{FF2B5EF4-FFF2-40B4-BE49-F238E27FC236}">
                  <a16:creationId xmlns:a16="http://schemas.microsoft.com/office/drawing/2014/main" id="{94C5517B-1B0F-47AA-93A5-36718996986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85DF6511-6992-4813-BE69-22A30AFDC1A3}"/>
              </a:ext>
            </a:extLst>
          </p:cNvPr>
          <p:cNvSpPr>
            <a:spLocks noGrp="1"/>
          </p:cNvSpPr>
          <p:nvPr>
            <p:ph type="title"/>
          </p:nvPr>
        </p:nvSpPr>
        <p:spPr>
          <a:xfrm>
            <a:off x="1047280" y="759805"/>
            <a:ext cx="10306520" cy="951752"/>
          </a:xfrm>
        </p:spPr>
        <p:txBody>
          <a:bodyPr>
            <a:normAutofit/>
          </a:bodyPr>
          <a:lstStyle/>
          <a:p>
            <a:r>
              <a:rPr lang="en-US" sz="4000" b="1">
                <a:ea typeface="+mj-lt"/>
                <a:cs typeface="+mj-lt"/>
              </a:rPr>
              <a:t>Competing in a Free Market</a:t>
            </a:r>
            <a:endParaRPr lang="en-US" sz="4000" b="1">
              <a:cs typeface="Calibri Light"/>
            </a:endParaRPr>
          </a:p>
        </p:txBody>
      </p:sp>
      <p:sp>
        <p:nvSpPr>
          <p:cNvPr id="3" name="Content Placeholder 2">
            <a:extLst>
              <a:ext uri="{FF2B5EF4-FFF2-40B4-BE49-F238E27FC236}">
                <a16:creationId xmlns:a16="http://schemas.microsoft.com/office/drawing/2014/main" id="{BA41CA2F-01FF-4A40-ACEB-2ADD9FE16B4B}"/>
              </a:ext>
            </a:extLst>
          </p:cNvPr>
          <p:cNvSpPr>
            <a:spLocks noGrp="1"/>
          </p:cNvSpPr>
          <p:nvPr>
            <p:ph idx="1"/>
          </p:nvPr>
        </p:nvSpPr>
        <p:spPr>
          <a:xfrm>
            <a:off x="1453659" y="2925771"/>
            <a:ext cx="4053545" cy="3563159"/>
          </a:xfrm>
        </p:spPr>
        <p:txBody>
          <a:bodyPr vert="horz" lIns="91440" tIns="45720" rIns="91440" bIns="45720" rtlCol="0" anchor="t">
            <a:normAutofit fontScale="85000" lnSpcReduction="20000"/>
          </a:bodyPr>
          <a:lstStyle/>
          <a:p>
            <a:r>
              <a:rPr lang="en-US" sz="2200">
                <a:ea typeface="+mn-lt"/>
                <a:cs typeface="+mn-lt"/>
              </a:rPr>
              <a:t>The way economists differentiate between the four main Market Structures is highlighted, in this video. As explained in Section 1.7, economists identify four types of market structures: (1) perfect competition, (2) pure monopoly, (3) monopolistic competition, and (4) oligopoly. </a:t>
            </a:r>
            <a:r>
              <a:rPr lang="en-US" sz="2200" dirty="0">
                <a:ea typeface="+mn-lt"/>
                <a:cs typeface="+mn-lt"/>
                <a:hlinkClick r:id="rId3"/>
              </a:rPr>
              <a:t>Table 1.3</a:t>
            </a:r>
            <a:r>
              <a:rPr lang="en-US" sz="2200">
                <a:ea typeface="+mn-lt"/>
                <a:cs typeface="+mn-lt"/>
              </a:rPr>
              <a:t> summarizes the characteristics of each of these market structures. Watch this </a:t>
            </a:r>
            <a:r>
              <a:rPr lang="en-US" sz="2200" dirty="0">
                <a:ea typeface="+mn-lt"/>
                <a:cs typeface="+mn-lt"/>
                <a:hlinkClick r:id="rId4"/>
              </a:rPr>
              <a:t>video</a:t>
            </a:r>
            <a:r>
              <a:rPr lang="en-US" sz="2200" dirty="0">
                <a:ea typeface="+mn-lt"/>
                <a:cs typeface="+mn-lt"/>
              </a:rPr>
              <a:t> </a:t>
            </a:r>
            <a:r>
              <a:rPr lang="en-US" sz="2200">
                <a:ea typeface="+mn-lt"/>
                <a:cs typeface="+mn-lt"/>
              </a:rPr>
              <a:t>and then using the information from this video and </a:t>
            </a:r>
            <a:r>
              <a:rPr lang="en-US" sz="2200" dirty="0">
                <a:ea typeface="+mn-lt"/>
                <a:cs typeface="+mn-lt"/>
                <a:hlinkClick r:id="rId5"/>
              </a:rPr>
              <a:t>Section 1.7</a:t>
            </a:r>
            <a:r>
              <a:rPr lang="en-US" sz="2200">
                <a:ea typeface="+mn-lt"/>
                <a:cs typeface="+mn-lt"/>
              </a:rPr>
              <a:t>, try to complete this table with at least one example</a:t>
            </a:r>
            <a:r>
              <a:rPr lang="en-US" sz="2200" b="1" i="1" u="sng">
                <a:ea typeface="+mn-lt"/>
                <a:cs typeface="+mn-lt"/>
              </a:rPr>
              <a:t> by name</a:t>
            </a:r>
            <a:r>
              <a:rPr lang="en-US" sz="2200">
                <a:ea typeface="+mn-lt"/>
                <a:cs typeface="+mn-lt"/>
              </a:rPr>
              <a:t> of a real organization or company that fits into that structure.  </a:t>
            </a:r>
          </a:p>
          <a:p>
            <a:pPr marL="0" indent="0">
              <a:buNone/>
            </a:pPr>
            <a:endParaRPr lang="en-US">
              <a:ea typeface="+mn-lt"/>
              <a:cs typeface="+mn-lt"/>
            </a:endParaRPr>
          </a:p>
          <a:p>
            <a:endParaRPr lang="en-US" sz="2200" dirty="0">
              <a:ea typeface="+mn-lt"/>
              <a:cs typeface="+mn-lt"/>
            </a:endParaRPr>
          </a:p>
        </p:txBody>
      </p:sp>
      <p:pic>
        <p:nvPicPr>
          <p:cNvPr id="4" name="Picture 5" descr="Preview screen for video, depicting a castle with &quot;high costs&quot; written on it.  ">
            <a:hlinkClick r:id="" action="ppaction://media"/>
            <a:extLst>
              <a:ext uri="{FF2B5EF4-FFF2-40B4-BE49-F238E27FC236}">
                <a16:creationId xmlns:a16="http://schemas.microsoft.com/office/drawing/2014/main" id="{ABA84588-1788-49DB-949F-B1BE0279298B}"/>
              </a:ext>
            </a:extLst>
          </p:cNvPr>
          <p:cNvPicPr>
            <a:picLocks noRot="1" noChangeAspect="1"/>
          </p:cNvPicPr>
          <p:nvPr>
            <a:videoFile r:link="rId1"/>
          </p:nvPr>
        </p:nvPicPr>
        <p:blipFill>
          <a:blip r:embed="rId6"/>
          <a:stretch>
            <a:fillRect/>
          </a:stretch>
        </p:blipFill>
        <p:spPr>
          <a:xfrm>
            <a:off x="5923472" y="3106408"/>
            <a:ext cx="6096000" cy="3290617"/>
          </a:xfrm>
          <a:prstGeom prst="rect">
            <a:avLst/>
          </a:prstGeom>
        </p:spPr>
      </p:pic>
    </p:spTree>
    <p:extLst>
      <p:ext uri="{BB962C8B-B14F-4D97-AF65-F5344CB8AC3E}">
        <p14:creationId xmlns:p14="http://schemas.microsoft.com/office/powerpoint/2010/main" val="2549383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8F9B7-5B09-4015-8F78-83A85301DF8F}"/>
              </a:ext>
            </a:extLst>
          </p:cNvPr>
          <p:cNvSpPr>
            <a:spLocks noGrp="1"/>
          </p:cNvSpPr>
          <p:nvPr>
            <p:ph type="ctrTitle"/>
          </p:nvPr>
        </p:nvSpPr>
        <p:spPr>
          <a:xfrm>
            <a:off x="1524000" y="1122363"/>
            <a:ext cx="9144000" cy="863600"/>
          </a:xfrm>
        </p:spPr>
        <p:txBody>
          <a:bodyPr>
            <a:normAutofit fontScale="90000"/>
          </a:bodyPr>
          <a:lstStyle/>
          <a:p>
            <a:r>
              <a:rPr lang="en-US" b="1">
                <a:ea typeface="+mj-lt"/>
                <a:cs typeface="+mj-lt"/>
              </a:rPr>
              <a:t>Competing in a Free Market</a:t>
            </a:r>
            <a:endParaRPr lang="en-US" b="1">
              <a:cs typeface="Calibri Light"/>
            </a:endParaRPr>
          </a:p>
        </p:txBody>
      </p:sp>
      <p:sp>
        <p:nvSpPr>
          <p:cNvPr id="3" name="Subtitle 2">
            <a:extLst>
              <a:ext uri="{FF2B5EF4-FFF2-40B4-BE49-F238E27FC236}">
                <a16:creationId xmlns:a16="http://schemas.microsoft.com/office/drawing/2014/main" id="{E6E46BC8-8366-4164-8A97-200F2855090D}"/>
              </a:ext>
            </a:extLst>
          </p:cNvPr>
          <p:cNvSpPr>
            <a:spLocks noGrp="1"/>
          </p:cNvSpPr>
          <p:nvPr>
            <p:ph type="subTitle" idx="1"/>
          </p:nvPr>
        </p:nvSpPr>
        <p:spPr>
          <a:xfrm>
            <a:off x="416944" y="2135548"/>
            <a:ext cx="11243093" cy="4128667"/>
          </a:xfrm>
        </p:spPr>
        <p:txBody>
          <a:bodyPr vert="horz" lIns="91440" tIns="45720" rIns="91440" bIns="45720" rtlCol="0" anchor="t">
            <a:normAutofit/>
          </a:bodyPr>
          <a:lstStyle/>
          <a:p>
            <a:pPr marL="742950" indent="-742950" algn="l">
              <a:buAutoNum type="arabicPeriod"/>
            </a:pPr>
            <a:endParaRPr lang="en-US" sz="4000" dirty="0">
              <a:cs typeface="Calibri" panose="020F0502020204030204"/>
            </a:endParaRPr>
          </a:p>
          <a:p>
            <a:endParaRPr lang="en-US" sz="1800" dirty="0">
              <a:cs typeface="Calibri"/>
            </a:endParaRPr>
          </a:p>
        </p:txBody>
      </p:sp>
      <p:sp>
        <p:nvSpPr>
          <p:cNvPr id="7" name="TextBox 6">
            <a:extLst>
              <a:ext uri="{FF2B5EF4-FFF2-40B4-BE49-F238E27FC236}">
                <a16:creationId xmlns:a16="http://schemas.microsoft.com/office/drawing/2014/main" id="{27D902BC-4108-4F81-8EE2-6CCF2B19DF5D}"/>
              </a:ext>
            </a:extLst>
          </p:cNvPr>
          <p:cNvSpPr txBox="1"/>
          <p:nvPr/>
        </p:nvSpPr>
        <p:spPr>
          <a:xfrm>
            <a:off x="885646" y="2136475"/>
            <a:ext cx="10780142"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latin typeface="Arial"/>
                <a:cs typeface="Arial"/>
              </a:rPr>
              <a:t>Complete this table with at least one example </a:t>
            </a:r>
            <a:r>
              <a:rPr lang="en-US" sz="2400" u="sng">
                <a:latin typeface="Arial"/>
                <a:cs typeface="Arial"/>
              </a:rPr>
              <a:t>by name</a:t>
            </a:r>
            <a:r>
              <a:rPr lang="en-US" sz="2400">
                <a:latin typeface="Arial"/>
                <a:cs typeface="Arial"/>
              </a:rPr>
              <a:t> of a real organization or company that fits into that structure.  For example, into which structure would organizations like Apple, Microsoft, and Facebook go? What about the farmer who grew the carrots, broccoli or potatoes for sale at your local grocery store? Where would you place a small, local business like a dry cleaner, nail shop or auto repair. What about the power, cable TV or utility company in your geographic area? Any others you can think of?  </a:t>
            </a:r>
            <a:endParaRPr lang="en-US" sz="2400"/>
          </a:p>
        </p:txBody>
      </p:sp>
    </p:spTree>
    <p:extLst>
      <p:ext uri="{BB962C8B-B14F-4D97-AF65-F5344CB8AC3E}">
        <p14:creationId xmlns:p14="http://schemas.microsoft.com/office/powerpoint/2010/main" val="207214190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3414</TotalTime>
  <Words>2079</Words>
  <Application>Microsoft Office PowerPoint</Application>
  <PresentationFormat>Widescreen</PresentationFormat>
  <Paragraphs>135</Paragraphs>
  <Slides>41</Slides>
  <Notes>1</Notes>
  <HiddenSlides>0</HiddenSlides>
  <MMClips>38</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41</vt:i4>
      </vt:variant>
    </vt:vector>
  </HeadingPairs>
  <TitlesOfParts>
    <vt:vector size="48" baseType="lpstr">
      <vt:lpstr>Arial</vt:lpstr>
      <vt:lpstr>Calibri</vt:lpstr>
      <vt:lpstr>Calibri Light</vt:lpstr>
      <vt:lpstr>NotoSans</vt:lpstr>
      <vt:lpstr>NotoSans-Bold</vt:lpstr>
      <vt:lpstr>Office Theme</vt:lpstr>
      <vt:lpstr>office theme</vt:lpstr>
      <vt:lpstr>Introduction to Business</vt:lpstr>
      <vt:lpstr>A Guide to the Slides</vt:lpstr>
      <vt:lpstr>Learning Outcomes for this Chapter</vt:lpstr>
      <vt:lpstr>Beginning Concepts</vt:lpstr>
      <vt:lpstr>Four factors of production image</vt:lpstr>
      <vt:lpstr>Knowledge</vt:lpstr>
      <vt:lpstr>Knowledge</vt:lpstr>
      <vt:lpstr>Entrepreneurs/Entrepreneurship</vt:lpstr>
      <vt:lpstr>These are good questions/exercises to practice your understanding of the concepts</vt:lpstr>
      <vt:lpstr>Exhibit 1.4 The Dynamic Business Environment</vt:lpstr>
      <vt:lpstr>The External Business Environment</vt:lpstr>
      <vt:lpstr>Other environment models</vt:lpstr>
      <vt:lpstr>The External Business Environment</vt:lpstr>
      <vt:lpstr>These are good questions/exercises to practice your understanding of the concepts</vt:lpstr>
      <vt:lpstr>Table 1.1 The Basic Economic Systems of the World</vt:lpstr>
      <vt:lpstr>Table 1.1, The Basic Economic Systems of the World - Continued</vt:lpstr>
      <vt:lpstr>Macro versus micro</vt:lpstr>
      <vt:lpstr>Exhibit 1.6 Economics as a Circular Flow</vt:lpstr>
      <vt:lpstr>Economic Systems and Terms</vt:lpstr>
      <vt:lpstr>Table 1.1 The Basic Economic Systems of the World</vt:lpstr>
      <vt:lpstr>Table 1.1, The Basic Economic Systems of the World - Continued</vt:lpstr>
      <vt:lpstr>Economic Systems: Free, Mixed, and Planned Economies</vt:lpstr>
      <vt:lpstr>Economic Systems: Free, Mixed, and Planned Economies</vt:lpstr>
      <vt:lpstr>These are good questions/exercises to practice your understanding of the concepts</vt:lpstr>
      <vt:lpstr>Macroeconomics: The Big Picture</vt:lpstr>
      <vt:lpstr>Macroeconomics: The Big Picture</vt:lpstr>
      <vt:lpstr>These are good questions/exercises to practice your understanding of the concepts</vt:lpstr>
      <vt:lpstr>Business Cycles</vt:lpstr>
      <vt:lpstr>Understanding economic behaviors</vt:lpstr>
      <vt:lpstr>Exhibit 1.11 Demand Curve for Jackets for Snowboarders</vt:lpstr>
      <vt:lpstr>Exhibit 1.12 Supply Curve for Jackets for Snowboarders</vt:lpstr>
      <vt:lpstr>Exhibit 1.13 Equilibrium Price and Quantity for Jackets for Snowboarders</vt:lpstr>
      <vt:lpstr>Exhibit 1.14 Shifts in Demand for Jackets for Snowboarders</vt:lpstr>
      <vt:lpstr>These are good questions/exercises to practice your understanding of the concepts</vt:lpstr>
      <vt:lpstr>Table 1.2 Factors That Cause Demand and Supply Curves to Shift</vt:lpstr>
      <vt:lpstr>Market Structures</vt:lpstr>
      <vt:lpstr>Table 1.3 Comparison of Market Structures</vt:lpstr>
      <vt:lpstr>Table 1-3, Comparison of Market Structures  - continued</vt:lpstr>
      <vt:lpstr>These are good questions/exercises to practice your understanding of the concepts</vt:lpstr>
      <vt:lpstr>Competing in a Free Market</vt:lpstr>
      <vt:lpstr>Competing in a Free Market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John Story</cp:lastModifiedBy>
  <cp:revision>393</cp:revision>
  <dcterms:created xsi:type="dcterms:W3CDTF">2018-05-29T21:16:34Z</dcterms:created>
  <dcterms:modified xsi:type="dcterms:W3CDTF">2025-01-06T18:00:33Z</dcterms:modified>
</cp:coreProperties>
</file>